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49"/>
  </p:notesMasterIdLst>
  <p:sldIdLst>
    <p:sldId id="256" r:id="rId3"/>
    <p:sldId id="435" r:id="rId4"/>
    <p:sldId id="436" r:id="rId5"/>
    <p:sldId id="388" r:id="rId6"/>
    <p:sldId id="389" r:id="rId7"/>
    <p:sldId id="390" r:id="rId8"/>
    <p:sldId id="434" r:id="rId9"/>
    <p:sldId id="392" r:id="rId10"/>
    <p:sldId id="437" r:id="rId11"/>
    <p:sldId id="438" r:id="rId12"/>
    <p:sldId id="439" r:id="rId13"/>
    <p:sldId id="395" r:id="rId14"/>
    <p:sldId id="396" r:id="rId15"/>
    <p:sldId id="445" r:id="rId16"/>
    <p:sldId id="446" r:id="rId17"/>
    <p:sldId id="447" r:id="rId18"/>
    <p:sldId id="448" r:id="rId19"/>
    <p:sldId id="454" r:id="rId20"/>
    <p:sldId id="455" r:id="rId21"/>
    <p:sldId id="456" r:id="rId22"/>
    <p:sldId id="457" r:id="rId23"/>
    <p:sldId id="397" r:id="rId24"/>
    <p:sldId id="398" r:id="rId25"/>
    <p:sldId id="399" r:id="rId26"/>
    <p:sldId id="400" r:id="rId27"/>
    <p:sldId id="401" r:id="rId28"/>
    <p:sldId id="450" r:id="rId29"/>
    <p:sldId id="443" r:id="rId30"/>
    <p:sldId id="449" r:id="rId31"/>
    <p:sldId id="407" r:id="rId32"/>
    <p:sldId id="408" r:id="rId33"/>
    <p:sldId id="409" r:id="rId34"/>
    <p:sldId id="410" r:id="rId35"/>
    <p:sldId id="411" r:id="rId36"/>
    <p:sldId id="412" r:id="rId37"/>
    <p:sldId id="413" r:id="rId38"/>
    <p:sldId id="414" r:id="rId39"/>
    <p:sldId id="415" r:id="rId40"/>
    <p:sldId id="416" r:id="rId41"/>
    <p:sldId id="417" r:id="rId42"/>
    <p:sldId id="418" r:id="rId43"/>
    <p:sldId id="419" r:id="rId44"/>
    <p:sldId id="452" r:id="rId45"/>
    <p:sldId id="451" r:id="rId46"/>
    <p:sldId id="458" r:id="rId47"/>
    <p:sldId id="453" r:id="rId48"/>
  </p:sldIdLst>
  <p:sldSz cx="9144000" cy="6858000" type="screen4x3"/>
  <p:notesSz cx="6858000" cy="9144000"/>
  <p:defaultTextStyle>
    <a:defPPr>
      <a:defRPr lang="en-GB"/>
    </a:defPPr>
    <a:lvl1pPr algn="l" defTabSz="457200" rtl="0" fontAlgn="base">
      <a:spcBef>
        <a:spcPct val="0"/>
      </a:spcBef>
      <a:spcAft>
        <a:spcPct val="0"/>
      </a:spcAft>
      <a:defRPr sz="1600" kern="1200">
        <a:solidFill>
          <a:schemeClr val="bg1"/>
        </a:solidFill>
        <a:latin typeface="Times New Roman" pitchFamily="18" charset="0"/>
        <a:ea typeface="Microsoft YaHei" pitchFamily="34" charset="-122"/>
        <a:cs typeface="Arial" charset="0"/>
      </a:defRPr>
    </a:lvl1pPr>
    <a:lvl2pPr marL="742950" indent="-285750" algn="l" defTabSz="457200" rtl="0" fontAlgn="base">
      <a:spcBef>
        <a:spcPct val="0"/>
      </a:spcBef>
      <a:spcAft>
        <a:spcPct val="0"/>
      </a:spcAft>
      <a:defRPr sz="1600" kern="1200">
        <a:solidFill>
          <a:schemeClr val="bg1"/>
        </a:solidFill>
        <a:latin typeface="Times New Roman" pitchFamily="18" charset="0"/>
        <a:ea typeface="Microsoft YaHei" pitchFamily="34" charset="-122"/>
        <a:cs typeface="Arial" charset="0"/>
      </a:defRPr>
    </a:lvl2pPr>
    <a:lvl3pPr marL="1143000" indent="-228600" algn="l" defTabSz="457200" rtl="0" fontAlgn="base">
      <a:spcBef>
        <a:spcPct val="0"/>
      </a:spcBef>
      <a:spcAft>
        <a:spcPct val="0"/>
      </a:spcAft>
      <a:defRPr sz="1600" kern="1200">
        <a:solidFill>
          <a:schemeClr val="bg1"/>
        </a:solidFill>
        <a:latin typeface="Times New Roman" pitchFamily="18" charset="0"/>
        <a:ea typeface="Microsoft YaHei" pitchFamily="34" charset="-122"/>
        <a:cs typeface="Arial" charset="0"/>
      </a:defRPr>
    </a:lvl3pPr>
    <a:lvl4pPr marL="1600200" indent="-228600" algn="l" defTabSz="457200" rtl="0" fontAlgn="base">
      <a:spcBef>
        <a:spcPct val="0"/>
      </a:spcBef>
      <a:spcAft>
        <a:spcPct val="0"/>
      </a:spcAft>
      <a:defRPr sz="1600" kern="1200">
        <a:solidFill>
          <a:schemeClr val="bg1"/>
        </a:solidFill>
        <a:latin typeface="Times New Roman" pitchFamily="18" charset="0"/>
        <a:ea typeface="Microsoft YaHei" pitchFamily="34" charset="-122"/>
        <a:cs typeface="Arial" charset="0"/>
      </a:defRPr>
    </a:lvl4pPr>
    <a:lvl5pPr marL="2057400" indent="-228600" algn="l" defTabSz="457200" rtl="0" fontAlgn="base">
      <a:spcBef>
        <a:spcPct val="0"/>
      </a:spcBef>
      <a:spcAft>
        <a:spcPct val="0"/>
      </a:spcAft>
      <a:defRPr sz="1600" kern="1200">
        <a:solidFill>
          <a:schemeClr val="bg1"/>
        </a:solidFill>
        <a:latin typeface="Times New Roman" pitchFamily="18" charset="0"/>
        <a:ea typeface="Microsoft YaHei" pitchFamily="34" charset="-122"/>
        <a:cs typeface="Arial" charset="0"/>
      </a:defRPr>
    </a:lvl5pPr>
    <a:lvl6pPr marL="2286000" algn="l" defTabSz="914400" rtl="0" eaLnBrk="1" latinLnBrk="0" hangingPunct="1">
      <a:defRPr sz="1600" kern="1200">
        <a:solidFill>
          <a:schemeClr val="bg1"/>
        </a:solidFill>
        <a:latin typeface="Times New Roman" pitchFamily="18" charset="0"/>
        <a:ea typeface="Microsoft YaHei" pitchFamily="34" charset="-122"/>
        <a:cs typeface="Arial" charset="0"/>
      </a:defRPr>
    </a:lvl6pPr>
    <a:lvl7pPr marL="2743200" algn="l" defTabSz="914400" rtl="0" eaLnBrk="1" latinLnBrk="0" hangingPunct="1">
      <a:defRPr sz="1600" kern="1200">
        <a:solidFill>
          <a:schemeClr val="bg1"/>
        </a:solidFill>
        <a:latin typeface="Times New Roman" pitchFamily="18" charset="0"/>
        <a:ea typeface="Microsoft YaHei" pitchFamily="34" charset="-122"/>
        <a:cs typeface="Arial" charset="0"/>
      </a:defRPr>
    </a:lvl7pPr>
    <a:lvl8pPr marL="3200400" algn="l" defTabSz="914400" rtl="0" eaLnBrk="1" latinLnBrk="0" hangingPunct="1">
      <a:defRPr sz="1600" kern="1200">
        <a:solidFill>
          <a:schemeClr val="bg1"/>
        </a:solidFill>
        <a:latin typeface="Times New Roman" pitchFamily="18" charset="0"/>
        <a:ea typeface="Microsoft YaHei" pitchFamily="34" charset="-122"/>
        <a:cs typeface="Arial" charset="0"/>
      </a:defRPr>
    </a:lvl8pPr>
    <a:lvl9pPr marL="3657600" algn="l" defTabSz="914400" rtl="0" eaLnBrk="1" latinLnBrk="0" hangingPunct="1">
      <a:defRPr sz="1600" kern="1200">
        <a:solidFill>
          <a:schemeClr val="bg1"/>
        </a:solidFill>
        <a:latin typeface="Times New Roman" pitchFamily="18" charset="0"/>
        <a:ea typeface="Microsoft YaHei" pitchFamily="34" charset="-122"/>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659" autoAdjust="0"/>
    <p:restoredTop sz="81871" autoAdjust="0"/>
  </p:normalViewPr>
  <p:slideViewPr>
    <p:cSldViewPr>
      <p:cViewPr varScale="1">
        <p:scale>
          <a:sx n="75" d="100"/>
          <a:sy n="75" d="100"/>
        </p:scale>
        <p:origin x="-1704" y="-8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AutoShape 1"/>
          <p:cNvSpPr>
            <a:spLocks noChangeArrowheads="1"/>
          </p:cNvSpPr>
          <p:nvPr/>
        </p:nvSpPr>
        <p:spPr bwMode="auto">
          <a:xfrm>
            <a:off x="0" y="0"/>
            <a:ext cx="6858000" cy="9144000"/>
          </a:xfrm>
          <a:prstGeom prst="roundRect">
            <a:avLst>
              <a:gd name="adj" fmla="val 23"/>
            </a:avLst>
          </a:prstGeom>
          <a:solidFill>
            <a:srgbClr val="FFFFFF"/>
          </a:solidFill>
          <a:ln w="9360" cap="sq">
            <a:noFill/>
            <a:miter lim="800000"/>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4098"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4099" name="Text Box 3"/>
          <p:cNvSpPr txBox="1">
            <a:spLocks noChangeArrowheads="1"/>
          </p:cNvSpPr>
          <p:nvPr/>
        </p:nvSpPr>
        <p:spPr bwMode="auto">
          <a:xfrm>
            <a:off x="0" y="0"/>
            <a:ext cx="2971800" cy="457200"/>
          </a:xfrm>
          <a:prstGeom prst="rect">
            <a:avLst/>
          </a:prstGeom>
          <a:no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4100" name="Rectangle 4"/>
          <p:cNvSpPr>
            <a:spLocks noGrp="1" noChangeArrowheads="1"/>
          </p:cNvSpPr>
          <p:nvPr>
            <p:ph type="dt"/>
          </p:nvPr>
        </p:nvSpPr>
        <p:spPr bwMode="auto">
          <a:xfrm>
            <a:off x="3884613" y="0"/>
            <a:ext cx="2968625" cy="4540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ClrTx/>
              <a:buSzPct val="45000"/>
              <a:buFontTx/>
              <a:buNone/>
              <a:tabLst>
                <a:tab pos="723900" algn="l"/>
                <a:tab pos="1447800" algn="l"/>
                <a:tab pos="2171700" algn="l"/>
                <a:tab pos="2895600" algn="l"/>
              </a:tabLst>
              <a:defRPr sz="1200">
                <a:solidFill>
                  <a:srgbClr val="000000"/>
                </a:solidFill>
                <a:latin typeface="Times New Roman" pitchFamily="16" charset="0"/>
                <a:cs typeface="+mn-cs"/>
              </a:defRPr>
            </a:lvl1pPr>
          </a:lstStyle>
          <a:p>
            <a:pPr>
              <a:defRPr/>
            </a:pPr>
            <a:endParaRPr lang="en-US"/>
          </a:p>
        </p:txBody>
      </p:sp>
      <p:sp>
        <p:nvSpPr>
          <p:cNvPr id="26630" name="Rectangle 5"/>
          <p:cNvSpPr>
            <a:spLocks noGrp="1" noRot="1" noChangeAspect="1" noChangeArrowheads="1"/>
          </p:cNvSpPr>
          <p:nvPr>
            <p:ph type="sldImg"/>
          </p:nvPr>
        </p:nvSpPr>
        <p:spPr bwMode="auto">
          <a:xfrm>
            <a:off x="1143000" y="685800"/>
            <a:ext cx="4568825" cy="3425825"/>
          </a:xfrm>
          <a:prstGeom prst="rect">
            <a:avLst/>
          </a:prstGeom>
          <a:noFill/>
          <a:ln w="9360" cap="sq">
            <a:solidFill>
              <a:srgbClr val="000000"/>
            </a:solidFill>
            <a:miter lim="800000"/>
            <a:headEnd/>
            <a:tailEnd/>
          </a:ln>
        </p:spPr>
      </p:sp>
      <p:sp>
        <p:nvSpPr>
          <p:cNvPr id="4102" name="Rectangle 6"/>
          <p:cNvSpPr>
            <a:spLocks noGrp="1" noChangeArrowheads="1"/>
          </p:cNvSpPr>
          <p:nvPr>
            <p:ph type="body"/>
          </p:nvPr>
        </p:nvSpPr>
        <p:spPr bwMode="auto">
          <a:xfrm>
            <a:off x="685800" y="4343400"/>
            <a:ext cx="5483225" cy="41116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4103" name="Text Box 7"/>
          <p:cNvSpPr txBox="1">
            <a:spLocks noChangeArrowheads="1"/>
          </p:cNvSpPr>
          <p:nvPr/>
        </p:nvSpPr>
        <p:spPr bwMode="auto">
          <a:xfrm>
            <a:off x="0" y="8685213"/>
            <a:ext cx="2971800" cy="457200"/>
          </a:xfrm>
          <a:prstGeom prst="rect">
            <a:avLst/>
          </a:prstGeom>
          <a:no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4104" name="Rectangle 8"/>
          <p:cNvSpPr>
            <a:spLocks noGrp="1" noChangeArrowheads="1"/>
          </p:cNvSpPr>
          <p:nvPr>
            <p:ph type="sldNum"/>
          </p:nvPr>
        </p:nvSpPr>
        <p:spPr bwMode="auto">
          <a:xfrm>
            <a:off x="3884613" y="8685213"/>
            <a:ext cx="29686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buClrTx/>
              <a:buSzPct val="45000"/>
              <a:buFontTx/>
              <a:buNone/>
              <a:tabLst>
                <a:tab pos="723900" algn="l"/>
                <a:tab pos="1447800" algn="l"/>
                <a:tab pos="2171700" algn="l"/>
                <a:tab pos="2895600" algn="l"/>
              </a:tabLst>
              <a:defRPr sz="1200">
                <a:solidFill>
                  <a:srgbClr val="000000"/>
                </a:solidFill>
                <a:latin typeface="Times New Roman" pitchFamily="16" charset="0"/>
                <a:cs typeface="+mn-cs"/>
              </a:defRPr>
            </a:lvl1pPr>
          </a:lstStyle>
          <a:p>
            <a:pPr>
              <a:defRPr/>
            </a:pPr>
            <a:fld id="{79945A31-50D0-4B7F-8C53-F9881CAF8B5A}" type="slidenum">
              <a:rPr lang="en-US"/>
              <a:pPr>
                <a:defRPr/>
              </a:pPr>
              <a:t>‹#›</a:t>
            </a:fld>
            <a:endParaRPr lang="en-US"/>
          </a:p>
        </p:txBody>
      </p:sp>
    </p:spTree>
    <p:extLst>
      <p:ext uri="{BB962C8B-B14F-4D97-AF65-F5344CB8AC3E}">
        <p14:creationId xmlns:p14="http://schemas.microsoft.com/office/powerpoint/2010/main" val="174976972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8"/>
          <p:cNvSpPr>
            <a:spLocks noGrp="1" noChangeArrowheads="1"/>
          </p:cNvSpPr>
          <p:nvPr>
            <p:ph type="sldNum" sz="quarter"/>
          </p:nvPr>
        </p:nvSpPr>
        <p:spPr/>
        <p:txBody>
          <a:bodyPr/>
          <a:lstStyle/>
          <a:p>
            <a:pPr>
              <a:defRPr/>
            </a:pPr>
            <a:fld id="{53A5B316-42AB-406D-8D17-437B6F8DB609}" type="slidenum">
              <a:rPr lang="en-US" smtClean="0">
                <a:latin typeface="Times New Roman" pitchFamily="18" charset="0"/>
              </a:rPr>
              <a:pPr>
                <a:defRPr/>
              </a:pPr>
              <a:t>1</a:t>
            </a:fld>
            <a:endParaRPr lang="en-US" smtClean="0">
              <a:latin typeface="Times New Roman" pitchFamily="18" charset="0"/>
            </a:endParaRPr>
          </a:p>
        </p:txBody>
      </p:sp>
      <p:sp>
        <p:nvSpPr>
          <p:cNvPr id="28675" name="Rectangle 1"/>
          <p:cNvSpPr>
            <a:spLocks noGrp="1" noRot="1" noChangeAspect="1" noChangeArrowheads="1"/>
          </p:cNvSpPr>
          <p:nvPr>
            <p:ph type="sldImg"/>
          </p:nvPr>
        </p:nvSpPr>
        <p:spPr>
          <a:xfrm>
            <a:off x="1143000" y="685800"/>
            <a:ext cx="4572000" cy="3429000"/>
          </a:xfrm>
          <a:solidFill>
            <a:srgbClr val="FFFFFF"/>
          </a:solidFill>
          <a:ln/>
        </p:spPr>
      </p:sp>
      <p:sp>
        <p:nvSpPr>
          <p:cNvPr id="28676"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0338" name="Rectangle 8"/>
          <p:cNvSpPr>
            <a:spLocks noGrp="1" noChangeArrowheads="1"/>
          </p:cNvSpPr>
          <p:nvPr>
            <p:ph type="sldNum" sz="quarter"/>
          </p:nvPr>
        </p:nvSpPr>
        <p:spPr/>
        <p:txBody>
          <a:bodyPr/>
          <a:lstStyle/>
          <a:p>
            <a:pPr>
              <a:defRPr/>
            </a:pPr>
            <a:fld id="{4F42C681-DDC3-40E9-B96A-2BBA679174F6}" type="slidenum">
              <a:rPr lang="en-US" smtClean="0">
                <a:latin typeface="Times New Roman" pitchFamily="18" charset="0"/>
              </a:rPr>
              <a:pPr>
                <a:defRPr/>
              </a:pPr>
              <a:t>12</a:t>
            </a:fld>
            <a:endParaRPr lang="en-US" smtClean="0">
              <a:latin typeface="Times New Roman" pitchFamily="18" charset="0"/>
            </a:endParaRPr>
          </a:p>
        </p:txBody>
      </p:sp>
      <p:sp>
        <p:nvSpPr>
          <p:cNvPr id="897027" name="Rectangle 1"/>
          <p:cNvSpPr>
            <a:spLocks noGrp="1" noRot="1" noChangeAspect="1" noChangeArrowheads="1"/>
          </p:cNvSpPr>
          <p:nvPr>
            <p:ph type="sldImg"/>
          </p:nvPr>
        </p:nvSpPr>
        <p:spPr>
          <a:xfrm>
            <a:off x="1143000" y="685800"/>
            <a:ext cx="4572000" cy="3429000"/>
          </a:xfrm>
          <a:solidFill>
            <a:srgbClr val="FFFFFF"/>
          </a:solidFill>
          <a:ln/>
        </p:spPr>
      </p:sp>
      <p:sp>
        <p:nvSpPr>
          <p:cNvPr id="897028"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2386" name="Rectangle 8"/>
          <p:cNvSpPr>
            <a:spLocks noGrp="1" noChangeArrowheads="1"/>
          </p:cNvSpPr>
          <p:nvPr>
            <p:ph type="sldNum" sz="quarter"/>
          </p:nvPr>
        </p:nvSpPr>
        <p:spPr/>
        <p:txBody>
          <a:bodyPr/>
          <a:lstStyle/>
          <a:p>
            <a:pPr>
              <a:defRPr/>
            </a:pPr>
            <a:fld id="{4B0352DB-A40B-4DAA-BD45-7F7EA594ACAA}" type="slidenum">
              <a:rPr lang="en-US" smtClean="0">
                <a:latin typeface="Times New Roman" pitchFamily="18" charset="0"/>
              </a:rPr>
              <a:pPr>
                <a:defRPr/>
              </a:pPr>
              <a:t>13</a:t>
            </a:fld>
            <a:endParaRPr lang="en-US" smtClean="0">
              <a:latin typeface="Times New Roman" pitchFamily="18" charset="0"/>
            </a:endParaRPr>
          </a:p>
        </p:txBody>
      </p:sp>
      <p:sp>
        <p:nvSpPr>
          <p:cNvPr id="899075" name="Rectangle 1"/>
          <p:cNvSpPr>
            <a:spLocks noGrp="1" noRot="1" noChangeAspect="1" noChangeArrowheads="1"/>
          </p:cNvSpPr>
          <p:nvPr>
            <p:ph type="sldImg"/>
          </p:nvPr>
        </p:nvSpPr>
        <p:spPr>
          <a:xfrm>
            <a:off x="1143000" y="685800"/>
            <a:ext cx="4572000" cy="3429000"/>
          </a:xfrm>
          <a:solidFill>
            <a:srgbClr val="FFFFFF"/>
          </a:solidFill>
          <a:ln/>
        </p:spPr>
      </p:sp>
      <p:sp>
        <p:nvSpPr>
          <p:cNvPr id="899076"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8770" name="Rectangle 8"/>
          <p:cNvSpPr>
            <a:spLocks noGrp="1" noChangeArrowheads="1"/>
          </p:cNvSpPr>
          <p:nvPr>
            <p:ph type="sldNum" sz="quarter"/>
          </p:nvPr>
        </p:nvSpPr>
        <p:spPr/>
        <p:txBody>
          <a:bodyPr/>
          <a:lstStyle/>
          <a:p>
            <a:pPr>
              <a:defRPr/>
            </a:pPr>
            <a:fld id="{DD63BB71-9B61-469B-88E0-37A6BDCA4A48}" type="slidenum">
              <a:rPr lang="en-US" smtClean="0">
                <a:latin typeface="Times New Roman" pitchFamily="18" charset="0"/>
              </a:rPr>
              <a:pPr>
                <a:defRPr/>
              </a:pPr>
              <a:t>14</a:t>
            </a:fld>
            <a:endParaRPr lang="en-US" smtClean="0">
              <a:latin typeface="Times New Roman" pitchFamily="18" charset="0"/>
            </a:endParaRPr>
          </a:p>
        </p:txBody>
      </p:sp>
      <p:sp>
        <p:nvSpPr>
          <p:cNvPr id="915459" name="Rectangle 1"/>
          <p:cNvSpPr>
            <a:spLocks noGrp="1" noRot="1" noChangeAspect="1" noChangeArrowheads="1"/>
          </p:cNvSpPr>
          <p:nvPr>
            <p:ph type="sldImg"/>
          </p:nvPr>
        </p:nvSpPr>
        <p:spPr>
          <a:xfrm>
            <a:off x="1143000" y="685800"/>
            <a:ext cx="4572000" cy="3429000"/>
          </a:xfrm>
          <a:solidFill>
            <a:srgbClr val="FFFFFF"/>
          </a:solidFill>
          <a:ln/>
        </p:spPr>
      </p:sp>
      <p:sp>
        <p:nvSpPr>
          <p:cNvPr id="915460"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2866" name="Rectangle 8"/>
          <p:cNvSpPr>
            <a:spLocks noGrp="1" noChangeArrowheads="1"/>
          </p:cNvSpPr>
          <p:nvPr>
            <p:ph type="sldNum" sz="quarter"/>
          </p:nvPr>
        </p:nvSpPr>
        <p:spPr/>
        <p:txBody>
          <a:bodyPr/>
          <a:lstStyle/>
          <a:p>
            <a:pPr>
              <a:defRPr/>
            </a:pPr>
            <a:fld id="{F5945368-1CEB-4670-9F15-40433C12AE38}" type="slidenum">
              <a:rPr lang="en-US" smtClean="0">
                <a:latin typeface="Times New Roman" pitchFamily="18" charset="0"/>
              </a:rPr>
              <a:pPr>
                <a:defRPr/>
              </a:pPr>
              <a:t>15</a:t>
            </a:fld>
            <a:endParaRPr lang="en-US" smtClean="0">
              <a:latin typeface="Times New Roman" pitchFamily="18" charset="0"/>
            </a:endParaRPr>
          </a:p>
        </p:txBody>
      </p:sp>
      <p:sp>
        <p:nvSpPr>
          <p:cNvPr id="919555" name="Rectangle 1"/>
          <p:cNvSpPr>
            <a:spLocks noGrp="1" noRot="1" noChangeAspect="1" noChangeArrowheads="1"/>
          </p:cNvSpPr>
          <p:nvPr>
            <p:ph type="sldImg"/>
          </p:nvPr>
        </p:nvSpPr>
        <p:spPr>
          <a:xfrm>
            <a:off x="1143000" y="685800"/>
            <a:ext cx="4572000" cy="3429000"/>
          </a:xfrm>
          <a:solidFill>
            <a:srgbClr val="FFFFFF"/>
          </a:solidFill>
          <a:ln/>
        </p:spPr>
      </p:sp>
      <p:sp>
        <p:nvSpPr>
          <p:cNvPr id="919556"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When you configure your machine the address of a DNS server.  The server runs a DNS resolver.  </a:t>
            </a: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58" eaLnBrk="0" hangingPunct="0">
              <a:defRPr sz="2200">
                <a:solidFill>
                  <a:schemeClr val="tx1"/>
                </a:solidFill>
                <a:latin typeface="Times New Roman" pitchFamily="18" charset="0"/>
              </a:defRPr>
            </a:lvl1pPr>
            <a:lvl2pPr marL="685817" indent="-263776" defTabSz="912958" eaLnBrk="0" hangingPunct="0">
              <a:defRPr sz="2200">
                <a:solidFill>
                  <a:schemeClr val="tx1"/>
                </a:solidFill>
                <a:latin typeface="Times New Roman" pitchFamily="18" charset="0"/>
              </a:defRPr>
            </a:lvl2pPr>
            <a:lvl3pPr marL="1055103" indent="-211021" defTabSz="912958" eaLnBrk="0" hangingPunct="0">
              <a:defRPr sz="2200">
                <a:solidFill>
                  <a:schemeClr val="tx1"/>
                </a:solidFill>
                <a:latin typeface="Times New Roman" pitchFamily="18" charset="0"/>
              </a:defRPr>
            </a:lvl3pPr>
            <a:lvl4pPr marL="1477145" indent="-211021" defTabSz="912958" eaLnBrk="0" hangingPunct="0">
              <a:defRPr sz="2200">
                <a:solidFill>
                  <a:schemeClr val="tx1"/>
                </a:solidFill>
                <a:latin typeface="Times New Roman" pitchFamily="18" charset="0"/>
              </a:defRPr>
            </a:lvl4pPr>
            <a:lvl5pPr marL="1899186" indent="-211021" defTabSz="912958" eaLnBrk="0" hangingPunct="0">
              <a:defRPr sz="2200">
                <a:solidFill>
                  <a:schemeClr val="tx1"/>
                </a:solidFill>
                <a:latin typeface="Times New Roman" pitchFamily="18" charset="0"/>
              </a:defRPr>
            </a:lvl5pPr>
            <a:lvl6pPr marL="2321227" indent="-211021" defTabSz="912958" eaLnBrk="0" fontAlgn="base" hangingPunct="0">
              <a:spcBef>
                <a:spcPct val="0"/>
              </a:spcBef>
              <a:spcAft>
                <a:spcPct val="0"/>
              </a:spcAft>
              <a:defRPr sz="2200">
                <a:solidFill>
                  <a:schemeClr val="tx1"/>
                </a:solidFill>
                <a:latin typeface="Times New Roman" pitchFamily="18" charset="0"/>
              </a:defRPr>
            </a:lvl6pPr>
            <a:lvl7pPr marL="2743269" indent="-211021" defTabSz="912958" eaLnBrk="0" fontAlgn="base" hangingPunct="0">
              <a:spcBef>
                <a:spcPct val="0"/>
              </a:spcBef>
              <a:spcAft>
                <a:spcPct val="0"/>
              </a:spcAft>
              <a:defRPr sz="2200">
                <a:solidFill>
                  <a:schemeClr val="tx1"/>
                </a:solidFill>
                <a:latin typeface="Times New Roman" pitchFamily="18" charset="0"/>
              </a:defRPr>
            </a:lvl7pPr>
            <a:lvl8pPr marL="3165310" indent="-211021" defTabSz="912958" eaLnBrk="0" fontAlgn="base" hangingPunct="0">
              <a:spcBef>
                <a:spcPct val="0"/>
              </a:spcBef>
              <a:spcAft>
                <a:spcPct val="0"/>
              </a:spcAft>
              <a:defRPr sz="2200">
                <a:solidFill>
                  <a:schemeClr val="tx1"/>
                </a:solidFill>
                <a:latin typeface="Times New Roman" pitchFamily="18" charset="0"/>
              </a:defRPr>
            </a:lvl8pPr>
            <a:lvl9pPr marL="3587351" indent="-211021" defTabSz="912958" eaLnBrk="0" fontAlgn="base" hangingPunct="0">
              <a:spcBef>
                <a:spcPct val="0"/>
              </a:spcBef>
              <a:spcAft>
                <a:spcPct val="0"/>
              </a:spcAft>
              <a:defRPr sz="2200">
                <a:solidFill>
                  <a:schemeClr val="tx1"/>
                </a:solidFill>
                <a:latin typeface="Times New Roman" pitchFamily="18" charset="0"/>
              </a:defRPr>
            </a:lvl9pPr>
          </a:lstStyle>
          <a:p>
            <a:pPr eaLnBrk="1" hangingPunct="1"/>
            <a:fld id="{AE7FD4DB-6869-4E3D-A37D-4A91780A1CEA}" type="slidenum">
              <a:rPr lang="en-US" altLang="en-US" sz="1200"/>
              <a:pPr eaLnBrk="1" hangingPunct="1"/>
              <a:t>17</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4434" name="Rectangle 8"/>
          <p:cNvSpPr>
            <a:spLocks noGrp="1" noChangeArrowheads="1"/>
          </p:cNvSpPr>
          <p:nvPr>
            <p:ph type="sldNum" sz="quarter"/>
          </p:nvPr>
        </p:nvSpPr>
        <p:spPr/>
        <p:txBody>
          <a:bodyPr/>
          <a:lstStyle/>
          <a:p>
            <a:pPr>
              <a:defRPr/>
            </a:pPr>
            <a:fld id="{A70778CC-6BB6-45A4-8067-297A95FA3690}" type="slidenum">
              <a:rPr lang="en-US" smtClean="0">
                <a:latin typeface="Times New Roman" pitchFamily="18" charset="0"/>
              </a:rPr>
              <a:pPr>
                <a:defRPr/>
              </a:pPr>
              <a:t>22</a:t>
            </a:fld>
            <a:endParaRPr lang="en-US" smtClean="0">
              <a:latin typeface="Times New Roman" pitchFamily="18" charset="0"/>
            </a:endParaRPr>
          </a:p>
        </p:txBody>
      </p:sp>
      <p:sp>
        <p:nvSpPr>
          <p:cNvPr id="901123" name="Rectangle 1"/>
          <p:cNvSpPr>
            <a:spLocks noGrp="1" noRot="1" noChangeAspect="1" noChangeArrowheads="1"/>
          </p:cNvSpPr>
          <p:nvPr>
            <p:ph type="sldImg"/>
          </p:nvPr>
        </p:nvSpPr>
        <p:spPr>
          <a:xfrm>
            <a:off x="1143000" y="685800"/>
            <a:ext cx="4572000" cy="3429000"/>
          </a:xfrm>
          <a:solidFill>
            <a:srgbClr val="FFFFFF"/>
          </a:solidFill>
          <a:ln/>
        </p:spPr>
      </p:sp>
      <p:sp>
        <p:nvSpPr>
          <p:cNvPr id="901124"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6482" name="Rectangle 8"/>
          <p:cNvSpPr>
            <a:spLocks noGrp="1" noChangeArrowheads="1"/>
          </p:cNvSpPr>
          <p:nvPr>
            <p:ph type="sldNum" sz="quarter"/>
          </p:nvPr>
        </p:nvSpPr>
        <p:spPr/>
        <p:txBody>
          <a:bodyPr/>
          <a:lstStyle/>
          <a:p>
            <a:pPr>
              <a:defRPr/>
            </a:pPr>
            <a:fld id="{5D34CAF7-E540-4652-BCD1-3F1B2A473EE7}" type="slidenum">
              <a:rPr lang="en-US" smtClean="0">
                <a:latin typeface="Times New Roman" pitchFamily="18" charset="0"/>
              </a:rPr>
              <a:pPr>
                <a:defRPr/>
              </a:pPr>
              <a:t>23</a:t>
            </a:fld>
            <a:endParaRPr lang="en-US" smtClean="0">
              <a:latin typeface="Times New Roman" pitchFamily="18" charset="0"/>
            </a:endParaRPr>
          </a:p>
        </p:txBody>
      </p:sp>
      <p:sp>
        <p:nvSpPr>
          <p:cNvPr id="903171" name="Rectangle 1"/>
          <p:cNvSpPr>
            <a:spLocks noGrp="1" noRot="1" noChangeAspect="1" noChangeArrowheads="1"/>
          </p:cNvSpPr>
          <p:nvPr>
            <p:ph type="sldImg"/>
          </p:nvPr>
        </p:nvSpPr>
        <p:spPr>
          <a:xfrm>
            <a:off x="1143000" y="685800"/>
            <a:ext cx="4572000" cy="3429000"/>
          </a:xfrm>
          <a:solidFill>
            <a:srgbClr val="FFFFFF"/>
          </a:solidFill>
          <a:ln/>
        </p:spPr>
      </p:sp>
      <p:sp>
        <p:nvSpPr>
          <p:cNvPr id="903172" name="Rectangle 2"/>
          <p:cNvSpPr>
            <a:spLocks noGrp="1" noChangeArrowheads="1"/>
          </p:cNvSpPr>
          <p:nvPr>
            <p:ph type="body" idx="1"/>
          </p:nvPr>
        </p:nvSpPr>
        <p:spPr>
          <a:xfrm>
            <a:off x="685800" y="4343400"/>
            <a:ext cx="5486400" cy="4114800"/>
          </a:xfrm>
          <a:noFill/>
          <a:ln/>
        </p:spPr>
        <p:txBody>
          <a:bodyPr wrap="none" anchor="ctr"/>
          <a:lstStyle/>
          <a:p>
            <a:r>
              <a:rPr lang="en-US" dirty="0" smtClean="0">
                <a:latin typeface="Times New Roman" pitchFamily="18" charset="0"/>
              </a:rPr>
              <a:t>Layered envelopes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8530" name="Rectangle 8"/>
          <p:cNvSpPr>
            <a:spLocks noGrp="1" noChangeArrowheads="1"/>
          </p:cNvSpPr>
          <p:nvPr>
            <p:ph type="sldNum" sz="quarter"/>
          </p:nvPr>
        </p:nvSpPr>
        <p:spPr/>
        <p:txBody>
          <a:bodyPr/>
          <a:lstStyle/>
          <a:p>
            <a:pPr>
              <a:defRPr/>
            </a:pPr>
            <a:fld id="{4FD02F96-DAC1-48A9-8E21-3B908BEBFA54}" type="slidenum">
              <a:rPr lang="en-US" smtClean="0">
                <a:latin typeface="Times New Roman" pitchFamily="18" charset="0"/>
              </a:rPr>
              <a:pPr>
                <a:defRPr/>
              </a:pPr>
              <a:t>24</a:t>
            </a:fld>
            <a:endParaRPr lang="en-US" smtClean="0">
              <a:latin typeface="Times New Roman" pitchFamily="18" charset="0"/>
            </a:endParaRPr>
          </a:p>
        </p:txBody>
      </p:sp>
      <p:sp>
        <p:nvSpPr>
          <p:cNvPr id="905219" name="Rectangle 1"/>
          <p:cNvSpPr>
            <a:spLocks noGrp="1" noRot="1" noChangeAspect="1" noChangeArrowheads="1"/>
          </p:cNvSpPr>
          <p:nvPr>
            <p:ph type="sldImg"/>
          </p:nvPr>
        </p:nvSpPr>
        <p:spPr>
          <a:xfrm>
            <a:off x="1143000" y="685800"/>
            <a:ext cx="4572000" cy="3429000"/>
          </a:xfrm>
          <a:solidFill>
            <a:srgbClr val="FFFFFF"/>
          </a:solidFill>
          <a:ln/>
        </p:spPr>
      </p:sp>
      <p:sp>
        <p:nvSpPr>
          <p:cNvPr id="905220"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0578" name="Rectangle 8"/>
          <p:cNvSpPr>
            <a:spLocks noGrp="1" noChangeArrowheads="1"/>
          </p:cNvSpPr>
          <p:nvPr>
            <p:ph type="sldNum" sz="quarter"/>
          </p:nvPr>
        </p:nvSpPr>
        <p:spPr/>
        <p:txBody>
          <a:bodyPr/>
          <a:lstStyle/>
          <a:p>
            <a:pPr>
              <a:defRPr/>
            </a:pPr>
            <a:fld id="{A6E4C0A9-CC4C-49DC-9284-10719D6B7143}" type="slidenum">
              <a:rPr lang="en-US" smtClean="0">
                <a:latin typeface="Times New Roman" pitchFamily="18" charset="0"/>
              </a:rPr>
              <a:pPr>
                <a:defRPr/>
              </a:pPr>
              <a:t>25</a:t>
            </a:fld>
            <a:endParaRPr lang="en-US" smtClean="0">
              <a:latin typeface="Times New Roman" pitchFamily="18" charset="0"/>
            </a:endParaRPr>
          </a:p>
        </p:txBody>
      </p:sp>
      <p:sp>
        <p:nvSpPr>
          <p:cNvPr id="907267" name="Rectangle 1"/>
          <p:cNvSpPr>
            <a:spLocks noGrp="1" noRot="1" noChangeAspect="1" noChangeArrowheads="1"/>
          </p:cNvSpPr>
          <p:nvPr>
            <p:ph type="sldImg"/>
          </p:nvPr>
        </p:nvSpPr>
        <p:spPr>
          <a:xfrm>
            <a:off x="1143000" y="685800"/>
            <a:ext cx="4572000" cy="3429000"/>
          </a:xfrm>
          <a:solidFill>
            <a:srgbClr val="FFFFFF"/>
          </a:solidFill>
          <a:ln/>
        </p:spPr>
      </p:sp>
      <p:sp>
        <p:nvSpPr>
          <p:cNvPr id="907268"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2626" name="Rectangle 8"/>
          <p:cNvSpPr>
            <a:spLocks noGrp="1" noChangeArrowheads="1"/>
          </p:cNvSpPr>
          <p:nvPr>
            <p:ph type="sldNum" sz="quarter"/>
          </p:nvPr>
        </p:nvSpPr>
        <p:spPr/>
        <p:txBody>
          <a:bodyPr/>
          <a:lstStyle/>
          <a:p>
            <a:pPr>
              <a:defRPr/>
            </a:pPr>
            <a:fld id="{DE8A7112-5622-457E-AF45-6F699896FB9E}" type="slidenum">
              <a:rPr lang="en-US" smtClean="0">
                <a:latin typeface="Times New Roman" pitchFamily="18" charset="0"/>
              </a:rPr>
              <a:pPr>
                <a:defRPr/>
              </a:pPr>
              <a:t>26</a:t>
            </a:fld>
            <a:endParaRPr lang="en-US" smtClean="0">
              <a:latin typeface="Times New Roman" pitchFamily="18" charset="0"/>
            </a:endParaRPr>
          </a:p>
        </p:txBody>
      </p:sp>
      <p:sp>
        <p:nvSpPr>
          <p:cNvPr id="909315" name="Rectangle 1"/>
          <p:cNvSpPr>
            <a:spLocks noGrp="1" noRot="1" noChangeAspect="1" noChangeArrowheads="1"/>
          </p:cNvSpPr>
          <p:nvPr>
            <p:ph type="sldImg"/>
          </p:nvPr>
        </p:nvSpPr>
        <p:spPr>
          <a:xfrm>
            <a:off x="1143000" y="685800"/>
            <a:ext cx="4572000" cy="3429000"/>
          </a:xfrm>
          <a:solidFill>
            <a:srgbClr val="FFFFFF"/>
          </a:solidFill>
          <a:ln/>
        </p:spPr>
      </p:sp>
      <p:sp>
        <p:nvSpPr>
          <p:cNvPr id="909316"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3954" name="Rectangle 8"/>
          <p:cNvSpPr>
            <a:spLocks noGrp="1" noChangeArrowheads="1"/>
          </p:cNvSpPr>
          <p:nvPr>
            <p:ph type="sldNum" sz="quarter"/>
          </p:nvPr>
        </p:nvSpPr>
        <p:spPr/>
        <p:txBody>
          <a:bodyPr/>
          <a:lstStyle/>
          <a:p>
            <a:pPr>
              <a:defRPr/>
            </a:pPr>
            <a:fld id="{5BD65079-673B-4366-8983-E1B801184CD2}" type="slidenum">
              <a:rPr lang="en-US" smtClean="0">
                <a:latin typeface="Times New Roman" pitchFamily="18" charset="0"/>
              </a:rPr>
              <a:pPr>
                <a:defRPr/>
              </a:pPr>
              <a:t>2</a:t>
            </a:fld>
            <a:endParaRPr lang="en-US" smtClean="0">
              <a:latin typeface="Times New Roman" pitchFamily="18" charset="0"/>
            </a:endParaRPr>
          </a:p>
        </p:txBody>
      </p:sp>
      <p:sp>
        <p:nvSpPr>
          <p:cNvPr id="880643" name="Rectangle 1"/>
          <p:cNvSpPr>
            <a:spLocks noGrp="1" noRot="1" noChangeAspect="1" noChangeArrowheads="1"/>
          </p:cNvSpPr>
          <p:nvPr>
            <p:ph type="sldImg"/>
          </p:nvPr>
        </p:nvSpPr>
        <p:spPr>
          <a:xfrm>
            <a:off x="1143000" y="685800"/>
            <a:ext cx="4572000" cy="3429000"/>
          </a:xfrm>
          <a:solidFill>
            <a:srgbClr val="FFFFFF"/>
          </a:solidFill>
          <a:ln/>
        </p:spPr>
      </p:sp>
      <p:sp>
        <p:nvSpPr>
          <p:cNvPr id="880644" name="Rectangle 2"/>
          <p:cNvSpPr>
            <a:spLocks noGrp="1" noChangeArrowheads="1"/>
          </p:cNvSpPr>
          <p:nvPr>
            <p:ph type="body" idx="1"/>
          </p:nvPr>
        </p:nvSpPr>
        <p:spPr>
          <a:xfrm>
            <a:off x="685800" y="4343400"/>
            <a:ext cx="5486400" cy="4114800"/>
          </a:xfrm>
          <a:noFill/>
          <a:ln/>
        </p:spPr>
        <p:txBody>
          <a:bodyPr wrap="none" anchor="ctr"/>
          <a:lstStyle/>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US" sz="1200" dirty="0" smtClean="0">
                <a:solidFill>
                  <a:srgbClr val="00264C"/>
                </a:solidFill>
              </a:rPr>
              <a:t>1/3 of the more than 6 billion people use it every day</a:t>
            </a: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endParaRPr lang="en-US" sz="1200" dirty="0" smtClean="0">
              <a:solidFill>
                <a:srgbClr val="00264C"/>
              </a:solidFill>
            </a:endParaRPr>
          </a:p>
          <a:p>
            <a:pPr marL="0" marR="0" indent="0" algn="l" defTabSz="457200"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US" sz="1200" dirty="0" smtClean="0">
                <a:solidFill>
                  <a:srgbClr val="00264C"/>
                </a:solidFill>
              </a:rPr>
              <a:t>Change from telephone network.  Central</a:t>
            </a:r>
            <a:r>
              <a:rPr lang="en-US" sz="1200" baseline="0" dirty="0" smtClean="0">
                <a:solidFill>
                  <a:srgbClr val="00264C"/>
                </a:solidFill>
              </a:rPr>
              <a:t> switches, and physical wires are connected.</a:t>
            </a:r>
            <a:endParaRPr lang="en-US" sz="1200" dirty="0" smtClean="0">
              <a:solidFill>
                <a:srgbClr val="00264C"/>
              </a:solidFill>
            </a:endParaRPr>
          </a:p>
          <a:p>
            <a:endParaRPr lang="en-US" sz="1200" b="0" i="0" kern="1200" dirty="0" smtClean="0">
              <a:solidFill>
                <a:srgbClr val="000000"/>
              </a:solidFill>
              <a:effectLst/>
              <a:latin typeface="Times New Roman" pitchFamily="16" charset="0"/>
              <a:ea typeface="+mn-ea"/>
              <a:cs typeface="+mn-cs"/>
            </a:endParaRPr>
          </a:p>
          <a:p>
            <a:r>
              <a:rPr lang="en-US" sz="1200" b="0" i="0" kern="1200" dirty="0" smtClean="0">
                <a:solidFill>
                  <a:srgbClr val="000000"/>
                </a:solidFill>
                <a:effectLst/>
                <a:latin typeface="Times New Roman" pitchFamily="16" charset="0"/>
                <a:ea typeface="+mn-ea"/>
                <a:cs typeface="+mn-cs"/>
              </a:rPr>
              <a:t>- Rumor (likely</a:t>
            </a:r>
            <a:r>
              <a:rPr lang="en-US" sz="1200" b="0" i="0" kern="1200" baseline="0" dirty="0" smtClean="0">
                <a:solidFill>
                  <a:srgbClr val="000000"/>
                </a:solidFill>
                <a:effectLst/>
                <a:latin typeface="Times New Roman" pitchFamily="16" charset="0"/>
                <a:ea typeface="+mn-ea"/>
                <a:cs typeface="+mn-cs"/>
              </a:rPr>
              <a:t> source from a RAND report): </a:t>
            </a:r>
            <a:r>
              <a:rPr lang="en-US" sz="1200" b="0" i="0" kern="1200" dirty="0" smtClean="0">
                <a:solidFill>
                  <a:srgbClr val="000000"/>
                </a:solidFill>
                <a:effectLst/>
                <a:latin typeface="Times New Roman" pitchFamily="16" charset="0"/>
                <a:ea typeface="+mn-ea"/>
                <a:cs typeface="+mn-cs"/>
              </a:rPr>
              <a:t>Scientists and military experts were especially concerned about what might happen in the event of a Soviet attack on the nation’s telephone system. Just one missile, they feared, could destroy the whole network of lines and wires that made efficient long-distance communication possible. In 1962, a scientist from M.I.T. and ARPA named J.C.R. </a:t>
            </a:r>
            <a:r>
              <a:rPr lang="en-US" sz="1200" b="0" i="0" kern="1200" dirty="0" err="1" smtClean="0">
                <a:solidFill>
                  <a:srgbClr val="000000"/>
                </a:solidFill>
                <a:effectLst/>
                <a:latin typeface="Times New Roman" pitchFamily="16" charset="0"/>
                <a:ea typeface="+mn-ea"/>
                <a:cs typeface="+mn-cs"/>
              </a:rPr>
              <a:t>Licklider</a:t>
            </a:r>
            <a:r>
              <a:rPr lang="en-US" sz="1200" b="0" i="0" kern="1200" dirty="0" smtClean="0">
                <a:solidFill>
                  <a:srgbClr val="000000"/>
                </a:solidFill>
                <a:effectLst/>
                <a:latin typeface="Times New Roman" pitchFamily="16" charset="0"/>
                <a:ea typeface="+mn-ea"/>
                <a:cs typeface="+mn-cs"/>
              </a:rPr>
              <a:t> proposed a solution to this problem: a “galactic network” of computers that could talk to one another. Such a network would enable government leaders to communicate even if the Soviets destroyed the telephone system.</a:t>
            </a:r>
          </a:p>
          <a:p>
            <a:endParaRPr lang="en-US" sz="1200" b="0" i="0" kern="1200" dirty="0" smtClean="0">
              <a:solidFill>
                <a:srgbClr val="000000"/>
              </a:solidFill>
              <a:effectLst/>
              <a:latin typeface="Times New Roman" pitchFamily="16" charset="0"/>
              <a:ea typeface="+mn-ea"/>
              <a:cs typeface="+mn-cs"/>
            </a:endParaRPr>
          </a:p>
          <a:p>
            <a:r>
              <a:rPr lang="en-US" sz="1200" b="0" i="0" kern="1200" dirty="0" smtClean="0">
                <a:solidFill>
                  <a:srgbClr val="000000"/>
                </a:solidFill>
                <a:effectLst/>
                <a:latin typeface="Times New Roman" pitchFamily="16" charset="0"/>
                <a:ea typeface="+mn-ea"/>
                <a:cs typeface="+mn-cs"/>
              </a:rPr>
              <a:t>In 1965, another M.I.T. scientist developed a way of sending information from one computer to another that he called “packet switching.” Packet switching breaks data down into blocks, or packets, before sending it to its destination. That way, each packet can take its own route from place to place. Without packet switching, the government’s computer network—now known as the </a:t>
            </a:r>
            <a:r>
              <a:rPr lang="en-US" sz="1200" b="0" i="0" kern="1200" dirty="0" err="1" smtClean="0">
                <a:solidFill>
                  <a:srgbClr val="000000"/>
                </a:solidFill>
                <a:effectLst/>
                <a:latin typeface="Times New Roman" pitchFamily="16" charset="0"/>
                <a:ea typeface="+mn-ea"/>
                <a:cs typeface="+mn-cs"/>
              </a:rPr>
              <a:t>ARPAnet</a:t>
            </a:r>
            <a:r>
              <a:rPr lang="en-US" sz="1200" b="0" i="0" kern="1200" dirty="0" smtClean="0">
                <a:solidFill>
                  <a:srgbClr val="000000"/>
                </a:solidFill>
                <a:effectLst/>
                <a:latin typeface="Times New Roman" pitchFamily="16" charset="0"/>
                <a:ea typeface="+mn-ea"/>
                <a:cs typeface="+mn-cs"/>
              </a:rPr>
              <a:t>—would have been just as vulnerable to enemy attacks as the phone system.</a:t>
            </a:r>
            <a:endParaRPr lang="en-US" dirty="0"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8290" name="Rectangle 8"/>
          <p:cNvSpPr>
            <a:spLocks noGrp="1" noChangeArrowheads="1"/>
          </p:cNvSpPr>
          <p:nvPr>
            <p:ph type="sldNum" sz="quarter"/>
          </p:nvPr>
        </p:nvSpPr>
        <p:spPr/>
        <p:txBody>
          <a:bodyPr/>
          <a:lstStyle/>
          <a:p>
            <a:pPr>
              <a:defRPr/>
            </a:pPr>
            <a:fld id="{6B6DBD87-D523-4607-BCD9-DFCE8CF8E9BD}" type="slidenum">
              <a:rPr lang="en-US" smtClean="0">
                <a:latin typeface="Times New Roman" pitchFamily="18" charset="0"/>
              </a:rPr>
              <a:pPr>
                <a:defRPr/>
              </a:pPr>
              <a:t>27</a:t>
            </a:fld>
            <a:endParaRPr lang="en-US" smtClean="0">
              <a:latin typeface="Times New Roman" pitchFamily="18" charset="0"/>
            </a:endParaRPr>
          </a:p>
        </p:txBody>
      </p:sp>
      <p:sp>
        <p:nvSpPr>
          <p:cNvPr id="894979" name="Rectangle 1"/>
          <p:cNvSpPr>
            <a:spLocks noGrp="1" noRot="1" noChangeAspect="1" noChangeArrowheads="1"/>
          </p:cNvSpPr>
          <p:nvPr>
            <p:ph type="sldImg"/>
          </p:nvPr>
        </p:nvSpPr>
        <p:spPr>
          <a:xfrm>
            <a:off x="1143000" y="685800"/>
            <a:ext cx="4572000" cy="3429000"/>
          </a:xfrm>
          <a:solidFill>
            <a:srgbClr val="FFFFFF"/>
          </a:solidFill>
          <a:ln/>
        </p:spPr>
      </p:sp>
      <p:sp>
        <p:nvSpPr>
          <p:cNvPr id="894980"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An internet packet contains an IP address.  After it reaches the local network, one needs to know which host should receive it. </a:t>
            </a:r>
          </a:p>
          <a:p>
            <a:endParaRPr lang="en-US" altLang="en-US" dirty="0" smtClean="0"/>
          </a:p>
          <a:p>
            <a:r>
              <a:rPr lang="en-US" altLang="en-US" dirty="0" smtClean="0"/>
              <a:t>When a host needs to know the APR address for a given IP, one uses ARP request.</a:t>
            </a:r>
          </a:p>
          <a:p>
            <a:r>
              <a:rPr lang="en-US" altLang="en-US" dirty="0" smtClean="0"/>
              <a:t>When a host that owns an IP address receives a APR request, the host sends a ARP response.</a:t>
            </a:r>
          </a:p>
          <a:p>
            <a:r>
              <a:rPr lang="en-US" altLang="en-US" dirty="0" smtClean="0"/>
              <a:t>When a</a:t>
            </a:r>
            <a:r>
              <a:rPr lang="en-US" altLang="en-US" baseline="0" dirty="0" smtClean="0"/>
              <a:t> host joins a network, it sends ARP announcement.</a:t>
            </a:r>
            <a:endParaRPr lang="en-US" altLang="en-US" dirty="0" smtClean="0"/>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58" eaLnBrk="0" hangingPunct="0">
              <a:defRPr sz="2200">
                <a:solidFill>
                  <a:schemeClr val="tx1"/>
                </a:solidFill>
                <a:latin typeface="Times New Roman" pitchFamily="18" charset="0"/>
                <a:ea typeface="MS PGothic" pitchFamily="34" charset="-128"/>
              </a:defRPr>
            </a:lvl1pPr>
            <a:lvl2pPr marL="685817" indent="-263776" defTabSz="912958" eaLnBrk="0" hangingPunct="0">
              <a:defRPr sz="2200">
                <a:solidFill>
                  <a:schemeClr val="tx1"/>
                </a:solidFill>
                <a:latin typeface="Times New Roman" pitchFamily="18" charset="0"/>
                <a:ea typeface="MS PGothic" pitchFamily="34" charset="-128"/>
              </a:defRPr>
            </a:lvl2pPr>
            <a:lvl3pPr marL="1055103" indent="-211021" defTabSz="912958" eaLnBrk="0" hangingPunct="0">
              <a:defRPr sz="2200">
                <a:solidFill>
                  <a:schemeClr val="tx1"/>
                </a:solidFill>
                <a:latin typeface="Times New Roman" pitchFamily="18" charset="0"/>
                <a:ea typeface="MS PGothic" pitchFamily="34" charset="-128"/>
              </a:defRPr>
            </a:lvl3pPr>
            <a:lvl4pPr marL="1477145" indent="-211021" defTabSz="912958" eaLnBrk="0" hangingPunct="0">
              <a:defRPr sz="2200">
                <a:solidFill>
                  <a:schemeClr val="tx1"/>
                </a:solidFill>
                <a:latin typeface="Times New Roman" pitchFamily="18" charset="0"/>
                <a:ea typeface="MS PGothic" pitchFamily="34" charset="-128"/>
              </a:defRPr>
            </a:lvl4pPr>
            <a:lvl5pPr marL="1899186" indent="-211021" defTabSz="912958" eaLnBrk="0" hangingPunct="0">
              <a:defRPr sz="2200">
                <a:solidFill>
                  <a:schemeClr val="tx1"/>
                </a:solidFill>
                <a:latin typeface="Times New Roman" pitchFamily="18" charset="0"/>
                <a:ea typeface="MS PGothic" pitchFamily="34" charset="-128"/>
              </a:defRPr>
            </a:lvl5pPr>
            <a:lvl6pPr marL="2321227" indent="-211021" defTabSz="912958" eaLnBrk="0" fontAlgn="base" hangingPunct="0">
              <a:spcBef>
                <a:spcPct val="0"/>
              </a:spcBef>
              <a:spcAft>
                <a:spcPct val="0"/>
              </a:spcAft>
              <a:defRPr sz="2200">
                <a:solidFill>
                  <a:schemeClr val="tx1"/>
                </a:solidFill>
                <a:latin typeface="Times New Roman" pitchFamily="18" charset="0"/>
                <a:ea typeface="MS PGothic" pitchFamily="34" charset="-128"/>
              </a:defRPr>
            </a:lvl6pPr>
            <a:lvl7pPr marL="2743269" indent="-211021" defTabSz="912958" eaLnBrk="0" fontAlgn="base" hangingPunct="0">
              <a:spcBef>
                <a:spcPct val="0"/>
              </a:spcBef>
              <a:spcAft>
                <a:spcPct val="0"/>
              </a:spcAft>
              <a:defRPr sz="2200">
                <a:solidFill>
                  <a:schemeClr val="tx1"/>
                </a:solidFill>
                <a:latin typeface="Times New Roman" pitchFamily="18" charset="0"/>
                <a:ea typeface="MS PGothic" pitchFamily="34" charset="-128"/>
              </a:defRPr>
            </a:lvl7pPr>
            <a:lvl8pPr marL="3165310" indent="-211021" defTabSz="912958" eaLnBrk="0" fontAlgn="base" hangingPunct="0">
              <a:spcBef>
                <a:spcPct val="0"/>
              </a:spcBef>
              <a:spcAft>
                <a:spcPct val="0"/>
              </a:spcAft>
              <a:defRPr sz="2200">
                <a:solidFill>
                  <a:schemeClr val="tx1"/>
                </a:solidFill>
                <a:latin typeface="Times New Roman" pitchFamily="18" charset="0"/>
                <a:ea typeface="MS PGothic" pitchFamily="34" charset="-128"/>
              </a:defRPr>
            </a:lvl8pPr>
            <a:lvl9pPr marL="3587351" indent="-211021" defTabSz="912958" eaLnBrk="0" fontAlgn="base" hangingPunct="0">
              <a:spcBef>
                <a:spcPct val="0"/>
              </a:spcBef>
              <a:spcAft>
                <a:spcPct val="0"/>
              </a:spcAft>
              <a:defRPr sz="2200">
                <a:solidFill>
                  <a:schemeClr val="tx1"/>
                </a:solidFill>
                <a:latin typeface="Times New Roman" pitchFamily="18" charset="0"/>
                <a:ea typeface="MS PGothic" pitchFamily="34" charset="-128"/>
              </a:defRPr>
            </a:lvl9pPr>
          </a:lstStyle>
          <a:p>
            <a:pPr eaLnBrk="1" hangingPunct="1"/>
            <a:fld id="{058F2809-4DAE-46C3-8616-E8A53695DDD2}" type="slidenum">
              <a:rPr lang="en-US" altLang="en-US" sz="1200"/>
              <a:pPr eaLnBrk="1" hangingPunct="1"/>
              <a:t>28</a:t>
            </a:fld>
            <a:endParaRPr lang="en-US" alt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a:ln/>
        </p:spPr>
      </p:sp>
      <p:sp>
        <p:nvSpPr>
          <p:cNvPr id="2867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 request is broadcasted (FF:FF:..FF) means broadcasting.  This means that the source address 192.168.0.1 wants to know the MAC address of 192.168.0.3.  </a:t>
            </a:r>
          </a:p>
          <a:p>
            <a:r>
              <a:rPr lang="en-US" altLang="en-US" smtClean="0"/>
              <a:t>The reply says “I am 192.168.0.3”, and my MAC address is …</a:t>
            </a:r>
          </a:p>
        </p:txBody>
      </p:sp>
      <p:sp>
        <p:nvSpPr>
          <p:cNvPr id="2867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58" eaLnBrk="0" hangingPunct="0">
              <a:defRPr sz="2200">
                <a:solidFill>
                  <a:schemeClr val="tx1"/>
                </a:solidFill>
                <a:latin typeface="Times New Roman" pitchFamily="18" charset="0"/>
                <a:ea typeface="MS PGothic" pitchFamily="34" charset="-128"/>
              </a:defRPr>
            </a:lvl1pPr>
            <a:lvl2pPr marL="685817" indent="-263776" defTabSz="912958" eaLnBrk="0" hangingPunct="0">
              <a:defRPr sz="2200">
                <a:solidFill>
                  <a:schemeClr val="tx1"/>
                </a:solidFill>
                <a:latin typeface="Times New Roman" pitchFamily="18" charset="0"/>
                <a:ea typeface="MS PGothic" pitchFamily="34" charset="-128"/>
              </a:defRPr>
            </a:lvl2pPr>
            <a:lvl3pPr marL="1055103" indent="-211021" defTabSz="912958" eaLnBrk="0" hangingPunct="0">
              <a:defRPr sz="2200">
                <a:solidFill>
                  <a:schemeClr val="tx1"/>
                </a:solidFill>
                <a:latin typeface="Times New Roman" pitchFamily="18" charset="0"/>
                <a:ea typeface="MS PGothic" pitchFamily="34" charset="-128"/>
              </a:defRPr>
            </a:lvl3pPr>
            <a:lvl4pPr marL="1477145" indent="-211021" defTabSz="912958" eaLnBrk="0" hangingPunct="0">
              <a:defRPr sz="2200">
                <a:solidFill>
                  <a:schemeClr val="tx1"/>
                </a:solidFill>
                <a:latin typeface="Times New Roman" pitchFamily="18" charset="0"/>
                <a:ea typeface="MS PGothic" pitchFamily="34" charset="-128"/>
              </a:defRPr>
            </a:lvl4pPr>
            <a:lvl5pPr marL="1899186" indent="-211021" defTabSz="912958" eaLnBrk="0" hangingPunct="0">
              <a:defRPr sz="2200">
                <a:solidFill>
                  <a:schemeClr val="tx1"/>
                </a:solidFill>
                <a:latin typeface="Times New Roman" pitchFamily="18" charset="0"/>
                <a:ea typeface="MS PGothic" pitchFamily="34" charset="-128"/>
              </a:defRPr>
            </a:lvl5pPr>
            <a:lvl6pPr marL="2321227" indent="-211021" defTabSz="912958" eaLnBrk="0" fontAlgn="base" hangingPunct="0">
              <a:spcBef>
                <a:spcPct val="0"/>
              </a:spcBef>
              <a:spcAft>
                <a:spcPct val="0"/>
              </a:spcAft>
              <a:defRPr sz="2200">
                <a:solidFill>
                  <a:schemeClr val="tx1"/>
                </a:solidFill>
                <a:latin typeface="Times New Roman" pitchFamily="18" charset="0"/>
                <a:ea typeface="MS PGothic" pitchFamily="34" charset="-128"/>
              </a:defRPr>
            </a:lvl6pPr>
            <a:lvl7pPr marL="2743269" indent="-211021" defTabSz="912958" eaLnBrk="0" fontAlgn="base" hangingPunct="0">
              <a:spcBef>
                <a:spcPct val="0"/>
              </a:spcBef>
              <a:spcAft>
                <a:spcPct val="0"/>
              </a:spcAft>
              <a:defRPr sz="2200">
                <a:solidFill>
                  <a:schemeClr val="tx1"/>
                </a:solidFill>
                <a:latin typeface="Times New Roman" pitchFamily="18" charset="0"/>
                <a:ea typeface="MS PGothic" pitchFamily="34" charset="-128"/>
              </a:defRPr>
            </a:lvl7pPr>
            <a:lvl8pPr marL="3165310" indent="-211021" defTabSz="912958" eaLnBrk="0" fontAlgn="base" hangingPunct="0">
              <a:spcBef>
                <a:spcPct val="0"/>
              </a:spcBef>
              <a:spcAft>
                <a:spcPct val="0"/>
              </a:spcAft>
              <a:defRPr sz="2200">
                <a:solidFill>
                  <a:schemeClr val="tx1"/>
                </a:solidFill>
                <a:latin typeface="Times New Roman" pitchFamily="18" charset="0"/>
                <a:ea typeface="MS PGothic" pitchFamily="34" charset="-128"/>
              </a:defRPr>
            </a:lvl8pPr>
            <a:lvl9pPr marL="3587351" indent="-211021" defTabSz="912958" eaLnBrk="0" fontAlgn="base" hangingPunct="0">
              <a:spcBef>
                <a:spcPct val="0"/>
              </a:spcBef>
              <a:spcAft>
                <a:spcPct val="0"/>
              </a:spcAft>
              <a:defRPr sz="2200">
                <a:solidFill>
                  <a:schemeClr val="tx1"/>
                </a:solidFill>
                <a:latin typeface="Times New Roman" pitchFamily="18" charset="0"/>
                <a:ea typeface="MS PGothic" pitchFamily="34" charset="-128"/>
              </a:defRPr>
            </a:lvl9pPr>
          </a:lstStyle>
          <a:p>
            <a:pPr eaLnBrk="1" hangingPunct="1"/>
            <a:fld id="{5DB6D616-9F79-46B5-A5FB-9757B9275EF8}" type="slidenum">
              <a:rPr lang="en-US" altLang="en-US" sz="1200"/>
              <a:pPr eaLnBrk="1" hangingPunct="1"/>
              <a:t>29</a:t>
            </a:fld>
            <a:endParaRPr lang="en-US" alt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4914" name="Rectangle 8"/>
          <p:cNvSpPr>
            <a:spLocks noGrp="1" noChangeArrowheads="1"/>
          </p:cNvSpPr>
          <p:nvPr>
            <p:ph type="sldNum" sz="quarter"/>
          </p:nvPr>
        </p:nvSpPr>
        <p:spPr/>
        <p:txBody>
          <a:bodyPr/>
          <a:lstStyle/>
          <a:p>
            <a:pPr>
              <a:defRPr/>
            </a:pPr>
            <a:fld id="{6B5FF4EB-F4F4-4D2E-BB83-26298890AC98}" type="slidenum">
              <a:rPr lang="en-US" smtClean="0">
                <a:latin typeface="Times New Roman" pitchFamily="18" charset="0"/>
              </a:rPr>
              <a:pPr>
                <a:defRPr/>
              </a:pPr>
              <a:t>30</a:t>
            </a:fld>
            <a:endParaRPr lang="en-US" smtClean="0">
              <a:latin typeface="Times New Roman" pitchFamily="18" charset="0"/>
            </a:endParaRPr>
          </a:p>
        </p:txBody>
      </p:sp>
      <p:sp>
        <p:nvSpPr>
          <p:cNvPr id="921603" name="Rectangle 1"/>
          <p:cNvSpPr>
            <a:spLocks noGrp="1" noRot="1" noChangeAspect="1" noChangeArrowheads="1"/>
          </p:cNvSpPr>
          <p:nvPr>
            <p:ph type="sldImg"/>
          </p:nvPr>
        </p:nvSpPr>
        <p:spPr>
          <a:xfrm>
            <a:off x="1143000" y="685800"/>
            <a:ext cx="4572000" cy="3429000"/>
          </a:xfrm>
          <a:solidFill>
            <a:srgbClr val="FFFFFF"/>
          </a:solidFill>
          <a:ln/>
        </p:spPr>
      </p:sp>
      <p:sp>
        <p:nvSpPr>
          <p:cNvPr id="921604"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6962" name="Rectangle 8"/>
          <p:cNvSpPr>
            <a:spLocks noGrp="1" noChangeArrowheads="1"/>
          </p:cNvSpPr>
          <p:nvPr>
            <p:ph type="sldNum" sz="quarter"/>
          </p:nvPr>
        </p:nvSpPr>
        <p:spPr/>
        <p:txBody>
          <a:bodyPr/>
          <a:lstStyle/>
          <a:p>
            <a:pPr>
              <a:defRPr/>
            </a:pPr>
            <a:fld id="{ACB26FF2-D989-4669-9D55-0F2CB53E1066}" type="slidenum">
              <a:rPr lang="en-US" smtClean="0">
                <a:latin typeface="Times New Roman" pitchFamily="18" charset="0"/>
              </a:rPr>
              <a:pPr>
                <a:defRPr/>
              </a:pPr>
              <a:t>31</a:t>
            </a:fld>
            <a:endParaRPr lang="en-US" smtClean="0">
              <a:latin typeface="Times New Roman" pitchFamily="18" charset="0"/>
            </a:endParaRPr>
          </a:p>
        </p:txBody>
      </p:sp>
      <p:sp>
        <p:nvSpPr>
          <p:cNvPr id="923651" name="Rectangle 1"/>
          <p:cNvSpPr>
            <a:spLocks noGrp="1" noRot="1" noChangeAspect="1" noChangeArrowheads="1"/>
          </p:cNvSpPr>
          <p:nvPr>
            <p:ph type="sldImg"/>
          </p:nvPr>
        </p:nvSpPr>
        <p:spPr>
          <a:xfrm>
            <a:off x="1143000" y="685800"/>
            <a:ext cx="4572000" cy="3429000"/>
          </a:xfrm>
          <a:solidFill>
            <a:srgbClr val="FFFFFF"/>
          </a:solidFill>
          <a:ln/>
        </p:spPr>
      </p:sp>
      <p:sp>
        <p:nvSpPr>
          <p:cNvPr id="923652"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9010" name="Rectangle 8"/>
          <p:cNvSpPr>
            <a:spLocks noGrp="1" noChangeArrowheads="1"/>
          </p:cNvSpPr>
          <p:nvPr>
            <p:ph type="sldNum" sz="quarter"/>
          </p:nvPr>
        </p:nvSpPr>
        <p:spPr/>
        <p:txBody>
          <a:bodyPr/>
          <a:lstStyle/>
          <a:p>
            <a:pPr>
              <a:defRPr/>
            </a:pPr>
            <a:fld id="{2ACC8771-3497-4BE8-9940-288E1E830D51}" type="slidenum">
              <a:rPr lang="en-US" smtClean="0">
                <a:latin typeface="Times New Roman" pitchFamily="18" charset="0"/>
              </a:rPr>
              <a:pPr>
                <a:defRPr/>
              </a:pPr>
              <a:t>32</a:t>
            </a:fld>
            <a:endParaRPr lang="en-US" smtClean="0">
              <a:latin typeface="Times New Roman" pitchFamily="18" charset="0"/>
            </a:endParaRPr>
          </a:p>
        </p:txBody>
      </p:sp>
      <p:sp>
        <p:nvSpPr>
          <p:cNvPr id="925699" name="Rectangle 1"/>
          <p:cNvSpPr>
            <a:spLocks noGrp="1" noRot="1" noChangeAspect="1" noChangeArrowheads="1"/>
          </p:cNvSpPr>
          <p:nvPr>
            <p:ph type="sldImg"/>
          </p:nvPr>
        </p:nvSpPr>
        <p:spPr>
          <a:xfrm>
            <a:off x="1143000" y="685800"/>
            <a:ext cx="4572000" cy="3429000"/>
          </a:xfrm>
          <a:solidFill>
            <a:srgbClr val="FFFFFF"/>
          </a:solidFill>
          <a:ln/>
        </p:spPr>
      </p:sp>
      <p:sp>
        <p:nvSpPr>
          <p:cNvPr id="925700"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1058" name="Rectangle 8"/>
          <p:cNvSpPr>
            <a:spLocks noGrp="1" noChangeArrowheads="1"/>
          </p:cNvSpPr>
          <p:nvPr>
            <p:ph type="sldNum" sz="quarter"/>
          </p:nvPr>
        </p:nvSpPr>
        <p:spPr/>
        <p:txBody>
          <a:bodyPr/>
          <a:lstStyle/>
          <a:p>
            <a:pPr>
              <a:defRPr/>
            </a:pPr>
            <a:fld id="{8ADC2950-52BD-4F83-9830-48FAF78B93D5}" type="slidenum">
              <a:rPr lang="en-US" smtClean="0">
                <a:latin typeface="Times New Roman" pitchFamily="18" charset="0"/>
              </a:rPr>
              <a:pPr>
                <a:defRPr/>
              </a:pPr>
              <a:t>33</a:t>
            </a:fld>
            <a:endParaRPr lang="en-US" smtClean="0">
              <a:latin typeface="Times New Roman" pitchFamily="18" charset="0"/>
            </a:endParaRPr>
          </a:p>
        </p:txBody>
      </p:sp>
      <p:sp>
        <p:nvSpPr>
          <p:cNvPr id="927747" name="Rectangle 1"/>
          <p:cNvSpPr>
            <a:spLocks noGrp="1" noRot="1" noChangeAspect="1" noChangeArrowheads="1"/>
          </p:cNvSpPr>
          <p:nvPr>
            <p:ph type="sldImg"/>
          </p:nvPr>
        </p:nvSpPr>
        <p:spPr>
          <a:xfrm>
            <a:off x="1143000" y="685800"/>
            <a:ext cx="4572000" cy="3429000"/>
          </a:xfrm>
          <a:solidFill>
            <a:srgbClr val="FFFFFF"/>
          </a:solidFill>
          <a:ln/>
        </p:spPr>
      </p:sp>
      <p:sp>
        <p:nvSpPr>
          <p:cNvPr id="927748"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3106" name="Rectangle 8"/>
          <p:cNvSpPr>
            <a:spLocks noGrp="1" noChangeArrowheads="1"/>
          </p:cNvSpPr>
          <p:nvPr>
            <p:ph type="sldNum" sz="quarter"/>
          </p:nvPr>
        </p:nvSpPr>
        <p:spPr/>
        <p:txBody>
          <a:bodyPr/>
          <a:lstStyle/>
          <a:p>
            <a:pPr>
              <a:defRPr/>
            </a:pPr>
            <a:fld id="{4AABE95A-1629-4BDE-8AE8-F2A0D775821E}" type="slidenum">
              <a:rPr lang="en-US" smtClean="0">
                <a:latin typeface="Times New Roman" pitchFamily="18" charset="0"/>
              </a:rPr>
              <a:pPr>
                <a:defRPr/>
              </a:pPr>
              <a:t>34</a:t>
            </a:fld>
            <a:endParaRPr lang="en-US" smtClean="0">
              <a:latin typeface="Times New Roman" pitchFamily="18" charset="0"/>
            </a:endParaRPr>
          </a:p>
        </p:txBody>
      </p:sp>
      <p:sp>
        <p:nvSpPr>
          <p:cNvPr id="929795" name="Rectangle 1"/>
          <p:cNvSpPr>
            <a:spLocks noGrp="1" noRot="1" noChangeAspect="1" noChangeArrowheads="1"/>
          </p:cNvSpPr>
          <p:nvPr>
            <p:ph type="sldImg"/>
          </p:nvPr>
        </p:nvSpPr>
        <p:spPr>
          <a:xfrm>
            <a:off x="1143000" y="685800"/>
            <a:ext cx="4572000" cy="3429000"/>
          </a:xfrm>
          <a:solidFill>
            <a:srgbClr val="FFFFFF"/>
          </a:solidFill>
          <a:ln/>
        </p:spPr>
      </p:sp>
      <p:sp>
        <p:nvSpPr>
          <p:cNvPr id="929796"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5154" name="Rectangle 8"/>
          <p:cNvSpPr>
            <a:spLocks noGrp="1" noChangeArrowheads="1"/>
          </p:cNvSpPr>
          <p:nvPr>
            <p:ph type="sldNum" sz="quarter"/>
          </p:nvPr>
        </p:nvSpPr>
        <p:spPr/>
        <p:txBody>
          <a:bodyPr/>
          <a:lstStyle/>
          <a:p>
            <a:pPr>
              <a:defRPr/>
            </a:pPr>
            <a:fld id="{AC43D66D-E3C3-443D-A3B0-65C84B133D06}" type="slidenum">
              <a:rPr lang="en-US" smtClean="0">
                <a:latin typeface="Times New Roman" pitchFamily="18" charset="0"/>
              </a:rPr>
              <a:pPr>
                <a:defRPr/>
              </a:pPr>
              <a:t>35</a:t>
            </a:fld>
            <a:endParaRPr lang="en-US" smtClean="0">
              <a:latin typeface="Times New Roman" pitchFamily="18" charset="0"/>
            </a:endParaRPr>
          </a:p>
        </p:txBody>
      </p:sp>
      <p:sp>
        <p:nvSpPr>
          <p:cNvPr id="931843" name="Rectangle 1"/>
          <p:cNvSpPr>
            <a:spLocks noGrp="1" noRot="1" noChangeAspect="1" noChangeArrowheads="1"/>
          </p:cNvSpPr>
          <p:nvPr>
            <p:ph type="sldImg"/>
          </p:nvPr>
        </p:nvSpPr>
        <p:spPr>
          <a:xfrm>
            <a:off x="1143000" y="685800"/>
            <a:ext cx="4572000" cy="3429000"/>
          </a:xfrm>
          <a:solidFill>
            <a:srgbClr val="FFFFFF"/>
          </a:solidFill>
          <a:ln/>
        </p:spPr>
      </p:sp>
      <p:sp>
        <p:nvSpPr>
          <p:cNvPr id="931844"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7202" name="Rectangle 8"/>
          <p:cNvSpPr>
            <a:spLocks noGrp="1" noChangeArrowheads="1"/>
          </p:cNvSpPr>
          <p:nvPr>
            <p:ph type="sldNum" sz="quarter"/>
          </p:nvPr>
        </p:nvSpPr>
        <p:spPr/>
        <p:txBody>
          <a:bodyPr/>
          <a:lstStyle/>
          <a:p>
            <a:pPr>
              <a:defRPr/>
            </a:pPr>
            <a:fld id="{E064AB94-2B37-42A5-91C1-CEECB2EE46C1}" type="slidenum">
              <a:rPr lang="en-US" smtClean="0">
                <a:latin typeface="Times New Roman" pitchFamily="18" charset="0"/>
              </a:rPr>
              <a:pPr>
                <a:defRPr/>
              </a:pPr>
              <a:t>36</a:t>
            </a:fld>
            <a:endParaRPr lang="en-US" smtClean="0">
              <a:latin typeface="Times New Roman" pitchFamily="18" charset="0"/>
            </a:endParaRPr>
          </a:p>
        </p:txBody>
      </p:sp>
      <p:sp>
        <p:nvSpPr>
          <p:cNvPr id="933891" name="Rectangle 1"/>
          <p:cNvSpPr>
            <a:spLocks noGrp="1" noRot="1" noChangeAspect="1" noChangeArrowheads="1"/>
          </p:cNvSpPr>
          <p:nvPr>
            <p:ph type="sldImg"/>
          </p:nvPr>
        </p:nvSpPr>
        <p:spPr>
          <a:xfrm>
            <a:off x="1143000" y="685800"/>
            <a:ext cx="4572000" cy="3429000"/>
          </a:xfrm>
          <a:solidFill>
            <a:srgbClr val="FFFFFF"/>
          </a:solidFill>
          <a:ln/>
        </p:spPr>
      </p:sp>
      <p:sp>
        <p:nvSpPr>
          <p:cNvPr id="933892"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3954" name="Rectangle 8"/>
          <p:cNvSpPr>
            <a:spLocks noGrp="1" noChangeArrowheads="1"/>
          </p:cNvSpPr>
          <p:nvPr>
            <p:ph type="sldNum" sz="quarter"/>
          </p:nvPr>
        </p:nvSpPr>
        <p:spPr/>
        <p:txBody>
          <a:bodyPr/>
          <a:lstStyle/>
          <a:p>
            <a:pPr>
              <a:defRPr/>
            </a:pPr>
            <a:fld id="{5BD65079-673B-4366-8983-E1B801184CD2}" type="slidenum">
              <a:rPr lang="en-US" smtClean="0">
                <a:latin typeface="Times New Roman" pitchFamily="18" charset="0"/>
              </a:rPr>
              <a:pPr>
                <a:defRPr/>
              </a:pPr>
              <a:t>3</a:t>
            </a:fld>
            <a:endParaRPr lang="en-US" smtClean="0">
              <a:latin typeface="Times New Roman" pitchFamily="18" charset="0"/>
            </a:endParaRPr>
          </a:p>
        </p:txBody>
      </p:sp>
      <p:sp>
        <p:nvSpPr>
          <p:cNvPr id="880643" name="Rectangle 1"/>
          <p:cNvSpPr>
            <a:spLocks noGrp="1" noRot="1" noChangeAspect="1" noChangeArrowheads="1"/>
          </p:cNvSpPr>
          <p:nvPr>
            <p:ph type="sldImg"/>
          </p:nvPr>
        </p:nvSpPr>
        <p:spPr>
          <a:xfrm>
            <a:off x="1143000" y="685800"/>
            <a:ext cx="4572000" cy="3429000"/>
          </a:xfrm>
          <a:solidFill>
            <a:srgbClr val="FFFFFF"/>
          </a:solidFill>
          <a:ln/>
        </p:spPr>
      </p:sp>
      <p:sp>
        <p:nvSpPr>
          <p:cNvPr id="880644" name="Rectangle 2"/>
          <p:cNvSpPr>
            <a:spLocks noGrp="1" noChangeArrowheads="1"/>
          </p:cNvSpPr>
          <p:nvPr>
            <p:ph type="body" idx="1"/>
          </p:nvPr>
        </p:nvSpPr>
        <p:spPr>
          <a:xfrm>
            <a:off x="685800" y="4343400"/>
            <a:ext cx="5486400" cy="4114800"/>
          </a:xfrm>
          <a:noFill/>
          <a:ln/>
        </p:spPr>
        <p:txBody>
          <a:bodyPr wrap="none" anchor="ctr"/>
          <a:lstStyle/>
          <a:p>
            <a:endParaRPr lang="en-US" sz="1200" b="0" i="0" kern="1200" dirty="0" smtClean="0">
              <a:solidFill>
                <a:srgbClr val="000000"/>
              </a:solidFill>
              <a:effectLst/>
              <a:latin typeface="Times New Roman" pitchFamily="16" charset="0"/>
              <a:ea typeface="+mn-ea"/>
              <a:cs typeface="+mn-cs"/>
            </a:endParaRPr>
          </a:p>
          <a:p>
            <a:pPr fontAlgn="t"/>
            <a:r>
              <a:rPr lang="en-US" sz="1200" b="0" i="0" kern="1200" dirty="0" smtClean="0">
                <a:solidFill>
                  <a:srgbClr val="000000"/>
                </a:solidFill>
                <a:effectLst/>
                <a:latin typeface="Times New Roman" pitchFamily="16" charset="0"/>
                <a:ea typeface="+mn-ea"/>
                <a:cs typeface="+mn-cs"/>
              </a:rPr>
              <a:t>Each distinct network would have to stand on its own and no internal changes could be required to any such network to connect it to the Internet.</a:t>
            </a:r>
          </a:p>
          <a:p>
            <a:pPr fontAlgn="t"/>
            <a:endParaRPr lang="en-US" sz="1200" b="0" i="0" kern="1200" dirty="0" smtClean="0">
              <a:solidFill>
                <a:srgbClr val="000000"/>
              </a:solidFill>
              <a:effectLst/>
              <a:latin typeface="Times New Roman" pitchFamily="16" charset="0"/>
              <a:ea typeface="+mn-ea"/>
              <a:cs typeface="+mn-cs"/>
            </a:endParaRPr>
          </a:p>
          <a:p>
            <a:pPr fontAlgn="t"/>
            <a:r>
              <a:rPr lang="en-US" sz="1200" b="0" i="0" kern="1200" dirty="0" smtClean="0">
                <a:solidFill>
                  <a:srgbClr val="000000"/>
                </a:solidFill>
                <a:effectLst/>
                <a:latin typeface="Times New Roman" pitchFamily="16" charset="0"/>
                <a:ea typeface="+mn-ea"/>
                <a:cs typeface="+mn-cs"/>
              </a:rPr>
              <a:t>Communications would be on a best effort basis. If a packet didn't make it to the final destination, it would shortly be retransmitted from the source.</a:t>
            </a:r>
          </a:p>
          <a:p>
            <a:pPr fontAlgn="t"/>
            <a:endParaRPr lang="en-US" sz="1200" b="0" i="0" kern="1200" dirty="0" smtClean="0">
              <a:solidFill>
                <a:srgbClr val="000000"/>
              </a:solidFill>
              <a:effectLst/>
              <a:latin typeface="Times New Roman" pitchFamily="16" charset="0"/>
              <a:ea typeface="+mn-ea"/>
              <a:cs typeface="+mn-cs"/>
            </a:endParaRPr>
          </a:p>
          <a:p>
            <a:pPr fontAlgn="t"/>
            <a:r>
              <a:rPr lang="en-US" sz="1200" b="0" i="0" kern="1200" dirty="0" smtClean="0">
                <a:solidFill>
                  <a:srgbClr val="000000"/>
                </a:solidFill>
                <a:effectLst/>
                <a:latin typeface="Times New Roman" pitchFamily="16" charset="0"/>
                <a:ea typeface="+mn-ea"/>
                <a:cs typeface="+mn-cs"/>
              </a:rPr>
              <a:t>Black boxes would be used to connect the networks; these would later be called gateways and routers. There would be no information retained by the gateways about the individual flows of packets passing through them, thereby keeping them simple and avoiding complicated adaptation and recovery from various failure modes.</a:t>
            </a:r>
          </a:p>
          <a:p>
            <a:pPr fontAlgn="t"/>
            <a:endParaRPr lang="en-US" sz="1200" b="0" i="0" kern="1200" dirty="0" smtClean="0">
              <a:solidFill>
                <a:srgbClr val="000000"/>
              </a:solidFill>
              <a:effectLst/>
              <a:latin typeface="Times New Roman" pitchFamily="16" charset="0"/>
              <a:ea typeface="+mn-ea"/>
              <a:cs typeface="+mn-cs"/>
            </a:endParaRPr>
          </a:p>
          <a:p>
            <a:pPr fontAlgn="t"/>
            <a:r>
              <a:rPr lang="en-US" sz="1200" b="0" i="0" kern="1200" dirty="0" smtClean="0">
                <a:solidFill>
                  <a:srgbClr val="000000"/>
                </a:solidFill>
                <a:effectLst/>
                <a:latin typeface="Times New Roman" pitchFamily="16" charset="0"/>
                <a:ea typeface="+mn-ea"/>
                <a:cs typeface="+mn-cs"/>
              </a:rPr>
              <a:t>There would be no global control at the operations level.</a:t>
            </a:r>
          </a:p>
          <a:p>
            <a:endParaRPr lang="en-US" dirty="0"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9250" name="Rectangle 8"/>
          <p:cNvSpPr>
            <a:spLocks noGrp="1" noChangeArrowheads="1"/>
          </p:cNvSpPr>
          <p:nvPr>
            <p:ph type="sldNum" sz="quarter"/>
          </p:nvPr>
        </p:nvSpPr>
        <p:spPr/>
        <p:txBody>
          <a:bodyPr/>
          <a:lstStyle/>
          <a:p>
            <a:pPr>
              <a:defRPr/>
            </a:pPr>
            <a:fld id="{5142539B-C603-483E-9C6C-6BA4288AC504}" type="slidenum">
              <a:rPr lang="en-US" smtClean="0">
                <a:latin typeface="Times New Roman" pitchFamily="18" charset="0"/>
              </a:rPr>
              <a:pPr>
                <a:defRPr/>
              </a:pPr>
              <a:t>37</a:t>
            </a:fld>
            <a:endParaRPr lang="en-US" smtClean="0">
              <a:latin typeface="Times New Roman" pitchFamily="18" charset="0"/>
            </a:endParaRPr>
          </a:p>
        </p:txBody>
      </p:sp>
      <p:sp>
        <p:nvSpPr>
          <p:cNvPr id="935939" name="Rectangle 1"/>
          <p:cNvSpPr>
            <a:spLocks noGrp="1" noRot="1" noChangeAspect="1" noChangeArrowheads="1"/>
          </p:cNvSpPr>
          <p:nvPr>
            <p:ph type="sldImg"/>
          </p:nvPr>
        </p:nvSpPr>
        <p:spPr>
          <a:xfrm>
            <a:off x="1143000" y="685800"/>
            <a:ext cx="4572000" cy="3429000"/>
          </a:xfrm>
          <a:solidFill>
            <a:srgbClr val="FFFFFF"/>
          </a:solidFill>
          <a:ln/>
        </p:spPr>
      </p:sp>
      <p:sp>
        <p:nvSpPr>
          <p:cNvPr id="935940"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1298" name="Rectangle 8"/>
          <p:cNvSpPr>
            <a:spLocks noGrp="1" noChangeArrowheads="1"/>
          </p:cNvSpPr>
          <p:nvPr>
            <p:ph type="sldNum" sz="quarter"/>
          </p:nvPr>
        </p:nvSpPr>
        <p:spPr/>
        <p:txBody>
          <a:bodyPr/>
          <a:lstStyle/>
          <a:p>
            <a:pPr>
              <a:defRPr/>
            </a:pPr>
            <a:fld id="{FDE68C9B-2FAD-4BDA-AE34-7D0D0290A8BB}" type="slidenum">
              <a:rPr lang="en-US" smtClean="0">
                <a:latin typeface="Times New Roman" pitchFamily="18" charset="0"/>
              </a:rPr>
              <a:pPr>
                <a:defRPr/>
              </a:pPr>
              <a:t>38</a:t>
            </a:fld>
            <a:endParaRPr lang="en-US" smtClean="0">
              <a:latin typeface="Times New Roman" pitchFamily="18" charset="0"/>
            </a:endParaRPr>
          </a:p>
        </p:txBody>
      </p:sp>
      <p:sp>
        <p:nvSpPr>
          <p:cNvPr id="937987" name="Rectangle 1"/>
          <p:cNvSpPr>
            <a:spLocks noGrp="1" noRot="1" noChangeAspect="1" noChangeArrowheads="1"/>
          </p:cNvSpPr>
          <p:nvPr>
            <p:ph type="sldImg"/>
          </p:nvPr>
        </p:nvSpPr>
        <p:spPr>
          <a:xfrm>
            <a:off x="1143000" y="685800"/>
            <a:ext cx="4572000" cy="3429000"/>
          </a:xfrm>
          <a:solidFill>
            <a:srgbClr val="FFFFFF"/>
          </a:solidFill>
          <a:ln/>
        </p:spPr>
      </p:sp>
      <p:sp>
        <p:nvSpPr>
          <p:cNvPr id="937988"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3346" name="Rectangle 8"/>
          <p:cNvSpPr>
            <a:spLocks noGrp="1" noChangeArrowheads="1"/>
          </p:cNvSpPr>
          <p:nvPr>
            <p:ph type="sldNum" sz="quarter"/>
          </p:nvPr>
        </p:nvSpPr>
        <p:spPr/>
        <p:txBody>
          <a:bodyPr/>
          <a:lstStyle/>
          <a:p>
            <a:pPr>
              <a:defRPr/>
            </a:pPr>
            <a:fld id="{356B594B-C0DE-4C57-B2D4-5EEAD3B4405B}" type="slidenum">
              <a:rPr lang="en-US" smtClean="0">
                <a:latin typeface="Times New Roman" pitchFamily="18" charset="0"/>
              </a:rPr>
              <a:pPr>
                <a:defRPr/>
              </a:pPr>
              <a:t>39</a:t>
            </a:fld>
            <a:endParaRPr lang="en-US" smtClean="0">
              <a:latin typeface="Times New Roman" pitchFamily="18" charset="0"/>
            </a:endParaRPr>
          </a:p>
        </p:txBody>
      </p:sp>
      <p:sp>
        <p:nvSpPr>
          <p:cNvPr id="940035" name="Rectangle 1"/>
          <p:cNvSpPr>
            <a:spLocks noGrp="1" noRot="1" noChangeAspect="1" noChangeArrowheads="1"/>
          </p:cNvSpPr>
          <p:nvPr>
            <p:ph type="sldImg"/>
          </p:nvPr>
        </p:nvSpPr>
        <p:spPr>
          <a:xfrm>
            <a:off x="1143000" y="685800"/>
            <a:ext cx="4572000" cy="3429000"/>
          </a:xfrm>
          <a:solidFill>
            <a:srgbClr val="FFFFFF"/>
          </a:solidFill>
          <a:ln/>
        </p:spPr>
      </p:sp>
      <p:sp>
        <p:nvSpPr>
          <p:cNvPr id="940036"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5394" name="Rectangle 8"/>
          <p:cNvSpPr>
            <a:spLocks noGrp="1" noChangeArrowheads="1"/>
          </p:cNvSpPr>
          <p:nvPr>
            <p:ph type="sldNum" sz="quarter"/>
          </p:nvPr>
        </p:nvSpPr>
        <p:spPr/>
        <p:txBody>
          <a:bodyPr/>
          <a:lstStyle/>
          <a:p>
            <a:pPr>
              <a:defRPr/>
            </a:pPr>
            <a:fld id="{B8F1DB7E-CB4A-41B4-9050-87D43764ED35}" type="slidenum">
              <a:rPr lang="en-US" smtClean="0">
                <a:latin typeface="Times New Roman" pitchFamily="18" charset="0"/>
              </a:rPr>
              <a:pPr>
                <a:defRPr/>
              </a:pPr>
              <a:t>40</a:t>
            </a:fld>
            <a:endParaRPr lang="en-US" smtClean="0">
              <a:latin typeface="Times New Roman" pitchFamily="18" charset="0"/>
            </a:endParaRPr>
          </a:p>
        </p:txBody>
      </p:sp>
      <p:sp>
        <p:nvSpPr>
          <p:cNvPr id="942083" name="Rectangle 1"/>
          <p:cNvSpPr>
            <a:spLocks noGrp="1" noRot="1" noChangeAspect="1" noChangeArrowheads="1"/>
          </p:cNvSpPr>
          <p:nvPr>
            <p:ph type="sldImg"/>
          </p:nvPr>
        </p:nvSpPr>
        <p:spPr>
          <a:xfrm>
            <a:off x="1143000" y="685800"/>
            <a:ext cx="4572000" cy="3429000"/>
          </a:xfrm>
          <a:solidFill>
            <a:srgbClr val="FFFFFF"/>
          </a:solidFill>
          <a:ln/>
        </p:spPr>
      </p:sp>
      <p:sp>
        <p:nvSpPr>
          <p:cNvPr id="942084"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7442" name="Rectangle 8"/>
          <p:cNvSpPr>
            <a:spLocks noGrp="1" noChangeArrowheads="1"/>
          </p:cNvSpPr>
          <p:nvPr>
            <p:ph type="sldNum" sz="quarter"/>
          </p:nvPr>
        </p:nvSpPr>
        <p:spPr/>
        <p:txBody>
          <a:bodyPr/>
          <a:lstStyle/>
          <a:p>
            <a:pPr>
              <a:defRPr/>
            </a:pPr>
            <a:fld id="{440A5AD1-76D9-4747-B0B6-23B527C07B2A}" type="slidenum">
              <a:rPr lang="en-US" smtClean="0">
                <a:latin typeface="Times New Roman" pitchFamily="18" charset="0"/>
              </a:rPr>
              <a:pPr>
                <a:defRPr/>
              </a:pPr>
              <a:t>41</a:t>
            </a:fld>
            <a:endParaRPr lang="en-US" smtClean="0">
              <a:latin typeface="Times New Roman" pitchFamily="18" charset="0"/>
            </a:endParaRPr>
          </a:p>
        </p:txBody>
      </p:sp>
      <p:sp>
        <p:nvSpPr>
          <p:cNvPr id="944131" name="Rectangle 1"/>
          <p:cNvSpPr>
            <a:spLocks noGrp="1" noRot="1" noChangeAspect="1" noChangeArrowheads="1"/>
          </p:cNvSpPr>
          <p:nvPr>
            <p:ph type="sldImg"/>
          </p:nvPr>
        </p:nvSpPr>
        <p:spPr>
          <a:xfrm>
            <a:off x="1143000" y="685800"/>
            <a:ext cx="4572000" cy="3429000"/>
          </a:xfrm>
          <a:solidFill>
            <a:srgbClr val="FFFFFF"/>
          </a:solidFill>
          <a:ln/>
        </p:spPr>
      </p:sp>
      <p:sp>
        <p:nvSpPr>
          <p:cNvPr id="944132"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9490" name="Rectangle 8"/>
          <p:cNvSpPr>
            <a:spLocks noGrp="1" noChangeArrowheads="1"/>
          </p:cNvSpPr>
          <p:nvPr>
            <p:ph type="sldNum" sz="quarter"/>
          </p:nvPr>
        </p:nvSpPr>
        <p:spPr/>
        <p:txBody>
          <a:bodyPr/>
          <a:lstStyle/>
          <a:p>
            <a:pPr>
              <a:defRPr/>
            </a:pPr>
            <a:fld id="{52FC9255-0461-40BA-A042-D548A08CB115}" type="slidenum">
              <a:rPr lang="en-US" smtClean="0">
                <a:latin typeface="Times New Roman" pitchFamily="18" charset="0"/>
              </a:rPr>
              <a:pPr>
                <a:defRPr/>
              </a:pPr>
              <a:t>42</a:t>
            </a:fld>
            <a:endParaRPr lang="en-US" smtClean="0">
              <a:latin typeface="Times New Roman" pitchFamily="18" charset="0"/>
            </a:endParaRPr>
          </a:p>
        </p:txBody>
      </p:sp>
      <p:sp>
        <p:nvSpPr>
          <p:cNvPr id="946179" name="Rectangle 1"/>
          <p:cNvSpPr>
            <a:spLocks noGrp="1" noRot="1" noChangeAspect="1" noChangeArrowheads="1"/>
          </p:cNvSpPr>
          <p:nvPr>
            <p:ph type="sldImg"/>
          </p:nvPr>
        </p:nvSpPr>
        <p:spPr>
          <a:xfrm>
            <a:off x="1143000" y="685800"/>
            <a:ext cx="4572000" cy="3429000"/>
          </a:xfrm>
          <a:solidFill>
            <a:srgbClr val="FFFFFF"/>
          </a:solidFill>
          <a:ln/>
        </p:spPr>
      </p:sp>
      <p:sp>
        <p:nvSpPr>
          <p:cNvPr id="946180"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1330" name="Rectangle 8"/>
          <p:cNvSpPr>
            <a:spLocks noGrp="1" noChangeArrowheads="1"/>
          </p:cNvSpPr>
          <p:nvPr>
            <p:ph type="sldNum" sz="quarter"/>
          </p:nvPr>
        </p:nvSpPr>
        <p:spPr/>
        <p:txBody>
          <a:bodyPr/>
          <a:lstStyle/>
          <a:p>
            <a:pPr>
              <a:defRPr/>
            </a:pPr>
            <a:fld id="{E77D5161-9653-41DF-8CE1-DC791BE57937}" type="slidenum">
              <a:rPr lang="en-US" smtClean="0">
                <a:latin typeface="Times New Roman" pitchFamily="18" charset="0"/>
              </a:rPr>
              <a:pPr>
                <a:defRPr/>
              </a:pPr>
              <a:t>43</a:t>
            </a:fld>
            <a:endParaRPr lang="en-US" smtClean="0">
              <a:latin typeface="Times New Roman" pitchFamily="18" charset="0"/>
            </a:endParaRPr>
          </a:p>
        </p:txBody>
      </p:sp>
      <p:sp>
        <p:nvSpPr>
          <p:cNvPr id="598019" name="Rectangle 1"/>
          <p:cNvSpPr>
            <a:spLocks noGrp="1" noRot="1" noChangeAspect="1" noChangeArrowheads="1"/>
          </p:cNvSpPr>
          <p:nvPr>
            <p:ph type="sldImg"/>
          </p:nvPr>
        </p:nvSpPr>
        <p:spPr>
          <a:xfrm>
            <a:off x="1143000" y="685800"/>
            <a:ext cx="4572000" cy="3429000"/>
          </a:xfrm>
          <a:solidFill>
            <a:srgbClr val="FFFFFF"/>
          </a:solidFill>
          <a:ln/>
        </p:spPr>
      </p:sp>
      <p:sp>
        <p:nvSpPr>
          <p:cNvPr id="598020"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1330" name="Rectangle 8"/>
          <p:cNvSpPr>
            <a:spLocks noGrp="1" noChangeArrowheads="1"/>
          </p:cNvSpPr>
          <p:nvPr>
            <p:ph type="sldNum" sz="quarter"/>
          </p:nvPr>
        </p:nvSpPr>
        <p:spPr/>
        <p:txBody>
          <a:bodyPr/>
          <a:lstStyle/>
          <a:p>
            <a:pPr>
              <a:defRPr/>
            </a:pPr>
            <a:fld id="{E77D5161-9653-41DF-8CE1-DC791BE57937}" type="slidenum">
              <a:rPr lang="en-US" smtClean="0">
                <a:latin typeface="Times New Roman" pitchFamily="18" charset="0"/>
              </a:rPr>
              <a:pPr>
                <a:defRPr/>
              </a:pPr>
              <a:t>44</a:t>
            </a:fld>
            <a:endParaRPr lang="en-US" smtClean="0">
              <a:latin typeface="Times New Roman" pitchFamily="18" charset="0"/>
            </a:endParaRPr>
          </a:p>
        </p:txBody>
      </p:sp>
      <p:sp>
        <p:nvSpPr>
          <p:cNvPr id="598019" name="Rectangle 1"/>
          <p:cNvSpPr>
            <a:spLocks noGrp="1" noRot="1" noChangeAspect="1" noChangeArrowheads="1"/>
          </p:cNvSpPr>
          <p:nvPr>
            <p:ph type="sldImg"/>
          </p:nvPr>
        </p:nvSpPr>
        <p:spPr>
          <a:xfrm>
            <a:off x="1143000" y="685800"/>
            <a:ext cx="4572000" cy="3429000"/>
          </a:xfrm>
          <a:solidFill>
            <a:srgbClr val="FFFFFF"/>
          </a:solidFill>
          <a:ln/>
        </p:spPr>
      </p:sp>
      <p:sp>
        <p:nvSpPr>
          <p:cNvPr id="598020"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1330" name="Rectangle 8"/>
          <p:cNvSpPr>
            <a:spLocks noGrp="1" noChangeArrowheads="1"/>
          </p:cNvSpPr>
          <p:nvPr>
            <p:ph type="sldNum" sz="quarter"/>
          </p:nvPr>
        </p:nvSpPr>
        <p:spPr/>
        <p:txBody>
          <a:bodyPr/>
          <a:lstStyle/>
          <a:p>
            <a:pPr>
              <a:defRPr/>
            </a:pPr>
            <a:fld id="{E77D5161-9653-41DF-8CE1-DC791BE57937}" type="slidenum">
              <a:rPr lang="en-US" smtClean="0">
                <a:latin typeface="Times New Roman" pitchFamily="18" charset="0"/>
              </a:rPr>
              <a:pPr>
                <a:defRPr/>
              </a:pPr>
              <a:t>45</a:t>
            </a:fld>
            <a:endParaRPr lang="en-US" smtClean="0">
              <a:latin typeface="Times New Roman" pitchFamily="18" charset="0"/>
            </a:endParaRPr>
          </a:p>
        </p:txBody>
      </p:sp>
      <p:sp>
        <p:nvSpPr>
          <p:cNvPr id="598019" name="Rectangle 1"/>
          <p:cNvSpPr>
            <a:spLocks noGrp="1" noRot="1" noChangeAspect="1" noChangeArrowheads="1"/>
          </p:cNvSpPr>
          <p:nvPr>
            <p:ph type="sldImg"/>
          </p:nvPr>
        </p:nvSpPr>
        <p:spPr>
          <a:xfrm>
            <a:off x="1143000" y="685800"/>
            <a:ext cx="4572000" cy="3429000"/>
          </a:xfrm>
          <a:solidFill>
            <a:srgbClr val="FFFFFF"/>
          </a:solidFill>
          <a:ln/>
        </p:spPr>
      </p:sp>
      <p:sp>
        <p:nvSpPr>
          <p:cNvPr id="598020"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6002" name="Rectangle 8"/>
          <p:cNvSpPr>
            <a:spLocks noGrp="1" noChangeArrowheads="1"/>
          </p:cNvSpPr>
          <p:nvPr>
            <p:ph type="sldNum" sz="quarter"/>
          </p:nvPr>
        </p:nvSpPr>
        <p:spPr/>
        <p:txBody>
          <a:bodyPr/>
          <a:lstStyle/>
          <a:p>
            <a:pPr>
              <a:defRPr/>
            </a:pPr>
            <a:fld id="{69D87618-165E-44E0-B869-1D43C3C1E9F1}" type="slidenum">
              <a:rPr lang="en-US" smtClean="0">
                <a:latin typeface="Times New Roman" pitchFamily="18" charset="0"/>
              </a:rPr>
              <a:pPr>
                <a:defRPr/>
              </a:pPr>
              <a:t>4</a:t>
            </a:fld>
            <a:endParaRPr lang="en-US" smtClean="0">
              <a:latin typeface="Times New Roman" pitchFamily="18" charset="0"/>
            </a:endParaRPr>
          </a:p>
        </p:txBody>
      </p:sp>
      <p:sp>
        <p:nvSpPr>
          <p:cNvPr id="882691" name="Rectangle 1"/>
          <p:cNvSpPr>
            <a:spLocks noGrp="1" noRot="1" noChangeAspect="1" noChangeArrowheads="1"/>
          </p:cNvSpPr>
          <p:nvPr>
            <p:ph type="sldImg"/>
          </p:nvPr>
        </p:nvSpPr>
        <p:spPr>
          <a:xfrm>
            <a:off x="1143000" y="685800"/>
            <a:ext cx="4572000" cy="3429000"/>
          </a:xfrm>
          <a:solidFill>
            <a:srgbClr val="FFFFFF"/>
          </a:solidFill>
          <a:ln/>
        </p:spPr>
      </p:sp>
      <p:sp>
        <p:nvSpPr>
          <p:cNvPr id="882692" name="Rectangle 2"/>
          <p:cNvSpPr>
            <a:spLocks noGrp="1" noChangeArrowheads="1"/>
          </p:cNvSpPr>
          <p:nvPr>
            <p:ph type="body" idx="1"/>
          </p:nvPr>
        </p:nvSpPr>
        <p:spPr>
          <a:xfrm>
            <a:off x="685800" y="4343400"/>
            <a:ext cx="5486400" cy="4114800"/>
          </a:xfrm>
          <a:noFill/>
          <a:ln/>
        </p:spPr>
        <p:txBody>
          <a:bodyPr wrap="none" anchor="ctr"/>
          <a:lstStyle/>
          <a:p>
            <a:r>
              <a:rPr lang="en-US" dirty="0" smtClean="0">
                <a:latin typeface="Times New Roman" pitchFamily="18" charset="0"/>
              </a:rPr>
              <a:t>Creeper: 1971.</a:t>
            </a:r>
            <a:r>
              <a:rPr lang="en-US" baseline="0" dirty="0" smtClean="0">
                <a:latin typeface="Times New Roman" pitchFamily="18" charset="0"/>
              </a:rPr>
              <a:t>  Copy itself to each system.</a:t>
            </a:r>
          </a:p>
          <a:p>
            <a:endParaRPr lang="en-US" baseline="0" dirty="0" smtClean="0">
              <a:latin typeface="Times New Roman" pitchFamily="18" charset="0"/>
            </a:endParaRPr>
          </a:p>
          <a:p>
            <a:r>
              <a:rPr lang="en-US" baseline="0" dirty="0" smtClean="0">
                <a:latin typeface="Times New Roman" pitchFamily="18" charset="0"/>
              </a:rPr>
              <a:t>WWW:  1980. </a:t>
            </a:r>
            <a:r>
              <a:rPr lang="en-US" sz="1200" dirty="0" smtClean="0">
                <a:solidFill>
                  <a:srgbClr val="00264C"/>
                </a:solidFill>
              </a:rPr>
              <a:t>Tim Berners-Lee build tool to play with hypertext.  </a:t>
            </a:r>
          </a:p>
          <a:p>
            <a:r>
              <a:rPr lang="en-US" sz="1200" dirty="0" smtClean="0">
                <a:solidFill>
                  <a:srgbClr val="00264C"/>
                </a:solidFill>
              </a:rPr>
              <a:t>1990.  HTTP</a:t>
            </a:r>
            <a:r>
              <a:rPr lang="en-US" sz="1200" baseline="0" dirty="0" smtClean="0">
                <a:solidFill>
                  <a:srgbClr val="00264C"/>
                </a:solidFill>
              </a:rPr>
              <a:t> protocol 0.9.  HTML.  First web browser.</a:t>
            </a:r>
            <a:endParaRPr lang="en-US" dirty="0"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8050" name="Rectangle 8"/>
          <p:cNvSpPr>
            <a:spLocks noGrp="1" noChangeArrowheads="1"/>
          </p:cNvSpPr>
          <p:nvPr>
            <p:ph type="sldNum" sz="quarter"/>
          </p:nvPr>
        </p:nvSpPr>
        <p:spPr/>
        <p:txBody>
          <a:bodyPr/>
          <a:lstStyle/>
          <a:p>
            <a:pPr>
              <a:defRPr/>
            </a:pPr>
            <a:fld id="{F725F859-8CE7-441F-A6CF-31F94A4575DA}" type="slidenum">
              <a:rPr lang="en-US" smtClean="0">
                <a:latin typeface="Times New Roman" pitchFamily="18" charset="0"/>
              </a:rPr>
              <a:pPr>
                <a:defRPr/>
              </a:pPr>
              <a:t>5</a:t>
            </a:fld>
            <a:endParaRPr lang="en-US" smtClean="0">
              <a:latin typeface="Times New Roman" pitchFamily="18" charset="0"/>
            </a:endParaRPr>
          </a:p>
        </p:txBody>
      </p:sp>
      <p:sp>
        <p:nvSpPr>
          <p:cNvPr id="884739" name="Rectangle 1"/>
          <p:cNvSpPr>
            <a:spLocks noGrp="1" noRot="1" noChangeAspect="1" noChangeArrowheads="1"/>
          </p:cNvSpPr>
          <p:nvPr>
            <p:ph type="sldImg"/>
          </p:nvPr>
        </p:nvSpPr>
        <p:spPr>
          <a:xfrm>
            <a:off x="1143000" y="685800"/>
            <a:ext cx="4572000" cy="3429000"/>
          </a:xfrm>
          <a:solidFill>
            <a:srgbClr val="FFFFFF"/>
          </a:solidFill>
          <a:ln/>
        </p:spPr>
      </p:sp>
      <p:sp>
        <p:nvSpPr>
          <p:cNvPr id="884740"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0098" name="Rectangle 8"/>
          <p:cNvSpPr>
            <a:spLocks noGrp="1" noChangeArrowheads="1"/>
          </p:cNvSpPr>
          <p:nvPr>
            <p:ph type="sldNum" sz="quarter"/>
          </p:nvPr>
        </p:nvSpPr>
        <p:spPr/>
        <p:txBody>
          <a:bodyPr/>
          <a:lstStyle/>
          <a:p>
            <a:pPr>
              <a:defRPr/>
            </a:pPr>
            <a:fld id="{A1481B95-40B5-40FF-A16F-F56C4D2C2FE0}" type="slidenum">
              <a:rPr lang="en-US" smtClean="0">
                <a:latin typeface="Times New Roman" pitchFamily="18" charset="0"/>
              </a:rPr>
              <a:pPr>
                <a:defRPr/>
              </a:pPr>
              <a:t>6</a:t>
            </a:fld>
            <a:endParaRPr lang="en-US" smtClean="0">
              <a:latin typeface="Times New Roman" pitchFamily="18" charset="0"/>
            </a:endParaRPr>
          </a:p>
        </p:txBody>
      </p:sp>
      <p:sp>
        <p:nvSpPr>
          <p:cNvPr id="886787" name="Rectangle 1"/>
          <p:cNvSpPr>
            <a:spLocks noGrp="1" noRot="1" noChangeAspect="1" noChangeArrowheads="1"/>
          </p:cNvSpPr>
          <p:nvPr>
            <p:ph type="sldImg"/>
          </p:nvPr>
        </p:nvSpPr>
        <p:spPr>
          <a:xfrm>
            <a:off x="1143000" y="685800"/>
            <a:ext cx="4572000" cy="3429000"/>
          </a:xfrm>
          <a:solidFill>
            <a:srgbClr val="FFFFFF"/>
          </a:solidFill>
          <a:ln/>
        </p:spPr>
      </p:sp>
      <p:sp>
        <p:nvSpPr>
          <p:cNvPr id="886788" name="Rectangle 2"/>
          <p:cNvSpPr>
            <a:spLocks noGrp="1" noChangeArrowheads="1"/>
          </p:cNvSpPr>
          <p:nvPr>
            <p:ph type="body" idx="1"/>
          </p:nvPr>
        </p:nvSpPr>
        <p:spPr>
          <a:xfrm>
            <a:off x="685800" y="4343400"/>
            <a:ext cx="5486400" cy="4114800"/>
          </a:xfrm>
          <a:noFill/>
          <a:ln/>
        </p:spPr>
        <p:txBody>
          <a:bodyPr wrap="none" anchor="ctr"/>
          <a:lstStyle/>
          <a:p>
            <a:endParaRPr lang="en-US" dirty="0"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0098" name="Rectangle 8"/>
          <p:cNvSpPr>
            <a:spLocks noGrp="1" noChangeArrowheads="1"/>
          </p:cNvSpPr>
          <p:nvPr>
            <p:ph type="sldNum" sz="quarter"/>
          </p:nvPr>
        </p:nvSpPr>
        <p:spPr/>
        <p:txBody>
          <a:bodyPr/>
          <a:lstStyle/>
          <a:p>
            <a:pPr>
              <a:defRPr/>
            </a:pPr>
            <a:fld id="{A1481B95-40B5-40FF-A16F-F56C4D2C2FE0}" type="slidenum">
              <a:rPr lang="en-US" smtClean="0">
                <a:latin typeface="Times New Roman" pitchFamily="18" charset="0"/>
              </a:rPr>
              <a:pPr>
                <a:defRPr/>
              </a:pPr>
              <a:t>7</a:t>
            </a:fld>
            <a:endParaRPr lang="en-US" smtClean="0">
              <a:latin typeface="Times New Roman" pitchFamily="18" charset="0"/>
            </a:endParaRPr>
          </a:p>
        </p:txBody>
      </p:sp>
      <p:sp>
        <p:nvSpPr>
          <p:cNvPr id="886787" name="Rectangle 1"/>
          <p:cNvSpPr>
            <a:spLocks noGrp="1" noRot="1" noChangeAspect="1" noChangeArrowheads="1"/>
          </p:cNvSpPr>
          <p:nvPr>
            <p:ph type="sldImg"/>
          </p:nvPr>
        </p:nvSpPr>
        <p:spPr>
          <a:xfrm>
            <a:off x="1143000" y="685800"/>
            <a:ext cx="4572000" cy="3429000"/>
          </a:xfrm>
          <a:solidFill>
            <a:srgbClr val="FFFFFF"/>
          </a:solidFill>
          <a:ln/>
        </p:spPr>
      </p:sp>
      <p:sp>
        <p:nvSpPr>
          <p:cNvPr id="886788"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4194" name="Rectangle 8"/>
          <p:cNvSpPr>
            <a:spLocks noGrp="1" noChangeArrowheads="1"/>
          </p:cNvSpPr>
          <p:nvPr>
            <p:ph type="sldNum" sz="quarter"/>
          </p:nvPr>
        </p:nvSpPr>
        <p:spPr/>
        <p:txBody>
          <a:bodyPr/>
          <a:lstStyle/>
          <a:p>
            <a:pPr>
              <a:defRPr/>
            </a:pPr>
            <a:fld id="{AA824D0D-7823-4DA6-83FD-B2DE8BBCC549}" type="slidenum">
              <a:rPr lang="en-US" smtClean="0">
                <a:latin typeface="Times New Roman" pitchFamily="18" charset="0"/>
              </a:rPr>
              <a:pPr>
                <a:defRPr/>
              </a:pPr>
              <a:t>8</a:t>
            </a:fld>
            <a:endParaRPr lang="en-US" smtClean="0">
              <a:latin typeface="Times New Roman" pitchFamily="18" charset="0"/>
            </a:endParaRPr>
          </a:p>
        </p:txBody>
      </p:sp>
      <p:sp>
        <p:nvSpPr>
          <p:cNvPr id="890883" name="Rectangle 1"/>
          <p:cNvSpPr>
            <a:spLocks noGrp="1" noRot="1" noChangeAspect="1" noChangeArrowheads="1"/>
          </p:cNvSpPr>
          <p:nvPr>
            <p:ph type="sldImg"/>
          </p:nvPr>
        </p:nvSpPr>
        <p:spPr>
          <a:xfrm>
            <a:off x="1143000" y="685800"/>
            <a:ext cx="4572000" cy="3429000"/>
          </a:xfrm>
          <a:solidFill>
            <a:srgbClr val="FFFFFF"/>
          </a:solidFill>
          <a:ln/>
        </p:spPr>
      </p:sp>
      <p:sp>
        <p:nvSpPr>
          <p:cNvPr id="890884" name="Rectangle 2"/>
          <p:cNvSpPr>
            <a:spLocks noGrp="1" noChangeArrowheads="1"/>
          </p:cNvSpPr>
          <p:nvPr>
            <p:ph type="body" idx="1"/>
          </p:nvPr>
        </p:nvSpPr>
        <p:spPr>
          <a:xfrm>
            <a:off x="685800" y="4343400"/>
            <a:ext cx="5486400"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a:defRPr/>
            </a:pPr>
            <a:fld id="{79945A31-50D0-4B7F-8C53-F9881CAF8B5A}" type="slidenum">
              <a:rPr lang="en-US" smtClean="0"/>
              <a:pPr>
                <a:defRPr/>
              </a:pPr>
              <a:t>10</a:t>
            </a:fld>
            <a:endParaRPr lang="en-US"/>
          </a:p>
        </p:txBody>
      </p:sp>
    </p:spTree>
    <p:extLst>
      <p:ext uri="{BB962C8B-B14F-4D97-AF65-F5344CB8AC3E}">
        <p14:creationId xmlns:p14="http://schemas.microsoft.com/office/powerpoint/2010/main" val="2154084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8"/>
          <p:cNvSpPr>
            <a:spLocks noGrp="1" noChangeArrowheads="1"/>
          </p:cNvSpPr>
          <p:nvPr>
            <p:ph type="sldNum" idx="10"/>
          </p:nvPr>
        </p:nvSpPr>
        <p:spPr>
          <a:ln/>
        </p:spPr>
        <p:txBody>
          <a:bodyPr/>
          <a:lstStyle>
            <a:lvl1pPr>
              <a:defRPr/>
            </a:lvl1pPr>
          </a:lstStyle>
          <a:p>
            <a:pPr>
              <a:defRPr/>
            </a:pPr>
            <a:fld id="{6C052A83-4115-4EA6-A295-47886438AB3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sldNum" idx="10"/>
          </p:nvPr>
        </p:nvSpPr>
        <p:spPr>
          <a:ln/>
        </p:spPr>
        <p:txBody>
          <a:bodyPr/>
          <a:lstStyle>
            <a:lvl1pPr>
              <a:defRPr/>
            </a:lvl1pPr>
          </a:lstStyle>
          <a:p>
            <a:pPr>
              <a:defRPr/>
            </a:pPr>
            <a:fld id="{9167BBC6-C16B-4AAA-8CAD-8804B239228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9263" y="304800"/>
            <a:ext cx="2036762" cy="57880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961063" cy="57880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sldNum" idx="10"/>
          </p:nvPr>
        </p:nvSpPr>
        <p:spPr>
          <a:ln/>
        </p:spPr>
        <p:txBody>
          <a:bodyPr/>
          <a:lstStyle>
            <a:lvl1pPr>
              <a:defRPr/>
            </a:lvl1pPr>
          </a:lstStyle>
          <a:p>
            <a:pPr>
              <a:defRPr/>
            </a:pPr>
            <a:fld id="{69ECB15A-7CD9-4242-B9BA-5298B286501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769225" cy="1139825"/>
          </a:xfrm>
        </p:spPr>
        <p:txBody>
          <a:bodyPr/>
          <a:lstStyle/>
          <a:p>
            <a:r>
              <a:rPr lang="en-US"/>
              <a:t>Click to edit Master title style</a:t>
            </a:r>
          </a:p>
        </p:txBody>
      </p:sp>
      <p:sp>
        <p:nvSpPr>
          <p:cNvPr id="3" name="Table Placeholder 2"/>
          <p:cNvSpPr>
            <a:spLocks noGrp="1"/>
          </p:cNvSpPr>
          <p:nvPr>
            <p:ph type="tbl" idx="1"/>
          </p:nvPr>
        </p:nvSpPr>
        <p:spPr>
          <a:xfrm>
            <a:off x="685800" y="1905000"/>
            <a:ext cx="7769225" cy="4187825"/>
          </a:xfrm>
        </p:spPr>
        <p:txBody>
          <a:bodyPr/>
          <a:lstStyle/>
          <a:p>
            <a:pPr lvl="0"/>
            <a:endParaRPr lang="en-US" noProof="0"/>
          </a:p>
        </p:txBody>
      </p:sp>
      <p:sp>
        <p:nvSpPr>
          <p:cNvPr id="4" name="Rectangle 8"/>
          <p:cNvSpPr>
            <a:spLocks noGrp="1" noChangeArrowheads="1"/>
          </p:cNvSpPr>
          <p:nvPr>
            <p:ph type="sldNum" idx="10"/>
          </p:nvPr>
        </p:nvSpPr>
        <p:spPr>
          <a:ln/>
        </p:spPr>
        <p:txBody>
          <a:bodyPr/>
          <a:lstStyle>
            <a:lvl1pPr>
              <a:defRPr/>
            </a:lvl1pPr>
          </a:lstStyle>
          <a:p>
            <a:pPr>
              <a:defRPr/>
            </a:pPr>
            <a:fld id="{AE471D5B-F7E9-4E9C-B272-886C1AFF86C2}"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sldNum" idx="10"/>
          </p:nvPr>
        </p:nvSpPr>
        <p:spPr>
          <a:ln/>
        </p:spPr>
        <p:txBody>
          <a:bodyPr/>
          <a:lstStyle>
            <a:lvl1pPr>
              <a:defRPr/>
            </a:lvl1pPr>
          </a:lstStyle>
          <a:p>
            <a:pPr>
              <a:defRPr/>
            </a:pPr>
            <a:fld id="{2C42FFBF-A2EA-4F01-847E-D6469349C94B}"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sldNum" idx="10"/>
          </p:nvPr>
        </p:nvSpPr>
        <p:spPr>
          <a:ln/>
        </p:spPr>
        <p:txBody>
          <a:bodyPr/>
          <a:lstStyle>
            <a:lvl1pPr>
              <a:defRPr/>
            </a:lvl1pPr>
          </a:lstStyle>
          <a:p>
            <a:pPr>
              <a:defRPr/>
            </a:pPr>
            <a:fld id="{C7364D8B-A809-4AFB-8E9D-CB9EA0BC74E3}"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sldNum" idx="10"/>
          </p:nvPr>
        </p:nvSpPr>
        <p:spPr>
          <a:ln/>
        </p:spPr>
        <p:txBody>
          <a:bodyPr/>
          <a:lstStyle>
            <a:lvl1pPr>
              <a:defRPr/>
            </a:lvl1pPr>
          </a:lstStyle>
          <a:p>
            <a:pPr>
              <a:defRPr/>
            </a:pPr>
            <a:fld id="{1FB2A5CA-8728-4682-B1B3-ADE7DB57C94F}"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05000"/>
            <a:ext cx="3808413" cy="4187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905000"/>
            <a:ext cx="3808412" cy="4187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sldNum" idx="10"/>
          </p:nvPr>
        </p:nvSpPr>
        <p:spPr>
          <a:ln/>
        </p:spPr>
        <p:txBody>
          <a:bodyPr/>
          <a:lstStyle>
            <a:lvl1pPr>
              <a:defRPr/>
            </a:lvl1pPr>
          </a:lstStyle>
          <a:p>
            <a:pPr>
              <a:defRPr/>
            </a:pPr>
            <a:fld id="{266E3264-5F05-4402-B263-3A2217E545F0}"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sldNum" idx="10"/>
          </p:nvPr>
        </p:nvSpPr>
        <p:spPr>
          <a:ln/>
        </p:spPr>
        <p:txBody>
          <a:bodyPr/>
          <a:lstStyle>
            <a:lvl1pPr>
              <a:defRPr/>
            </a:lvl1pPr>
          </a:lstStyle>
          <a:p>
            <a:pPr>
              <a:defRPr/>
            </a:pPr>
            <a:fld id="{E2EEFF8A-2E88-4039-B126-F734FA60D178}"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2"/>
          <p:cNvSpPr>
            <a:spLocks noGrp="1" noChangeArrowheads="1"/>
          </p:cNvSpPr>
          <p:nvPr>
            <p:ph type="sldNum" idx="10"/>
          </p:nvPr>
        </p:nvSpPr>
        <p:spPr>
          <a:ln/>
        </p:spPr>
        <p:txBody>
          <a:bodyPr/>
          <a:lstStyle>
            <a:lvl1pPr>
              <a:defRPr/>
            </a:lvl1pPr>
          </a:lstStyle>
          <a:p>
            <a:pPr>
              <a:defRPr/>
            </a:pPr>
            <a:fld id="{BF425EEE-910D-4E34-8618-85BDE9461728}"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sldNum" idx="10"/>
          </p:nvPr>
        </p:nvSpPr>
        <p:spPr>
          <a:ln/>
        </p:spPr>
        <p:txBody>
          <a:bodyPr/>
          <a:lstStyle>
            <a:lvl1pPr>
              <a:defRPr/>
            </a:lvl1pPr>
          </a:lstStyle>
          <a:p>
            <a:pPr>
              <a:defRPr/>
            </a:pPr>
            <a:fld id="{E2CC1AD6-D78E-4969-A661-BE11D8233F8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sldNum" idx="10"/>
          </p:nvPr>
        </p:nvSpPr>
        <p:spPr>
          <a:ln/>
        </p:spPr>
        <p:txBody>
          <a:bodyPr/>
          <a:lstStyle>
            <a:lvl1pPr>
              <a:defRPr/>
            </a:lvl1pPr>
          </a:lstStyle>
          <a:p>
            <a:pPr>
              <a:defRPr/>
            </a:pPr>
            <a:fld id="{24A4B3E0-7F36-4727-A7D1-ADBDA5E61B1E}"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sldNum" idx="10"/>
          </p:nvPr>
        </p:nvSpPr>
        <p:spPr>
          <a:ln/>
        </p:spPr>
        <p:txBody>
          <a:bodyPr/>
          <a:lstStyle>
            <a:lvl1pPr>
              <a:defRPr/>
            </a:lvl1pPr>
          </a:lstStyle>
          <a:p>
            <a:pPr>
              <a:defRPr/>
            </a:pPr>
            <a:fld id="{A73AE4AE-EA6A-44FF-89A3-FE0EBFF12C54}"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sldNum" idx="10"/>
          </p:nvPr>
        </p:nvSpPr>
        <p:spPr>
          <a:ln/>
        </p:spPr>
        <p:txBody>
          <a:bodyPr/>
          <a:lstStyle>
            <a:lvl1pPr>
              <a:defRPr/>
            </a:lvl1pPr>
          </a:lstStyle>
          <a:p>
            <a:pPr>
              <a:defRPr/>
            </a:pPr>
            <a:fld id="{5460F665-7D31-470D-A118-42A6487D45D6}"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sldNum" idx="10"/>
          </p:nvPr>
        </p:nvSpPr>
        <p:spPr>
          <a:ln/>
        </p:spPr>
        <p:txBody>
          <a:bodyPr/>
          <a:lstStyle>
            <a:lvl1pPr>
              <a:defRPr/>
            </a:lvl1pPr>
          </a:lstStyle>
          <a:p>
            <a:pPr>
              <a:defRPr/>
            </a:pPr>
            <a:fld id="{03BF3249-EAC4-4A45-BEA8-541D9778EF18}"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9263" y="304800"/>
            <a:ext cx="2036762" cy="57880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961063" cy="57880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sldNum" idx="10"/>
          </p:nvPr>
        </p:nvSpPr>
        <p:spPr>
          <a:ln/>
        </p:spPr>
        <p:txBody>
          <a:bodyPr/>
          <a:lstStyle>
            <a:lvl1pPr>
              <a:defRPr/>
            </a:lvl1pPr>
          </a:lstStyle>
          <a:p>
            <a:pPr>
              <a:defRPr/>
            </a:pPr>
            <a:fld id="{CE437ADE-3306-4F4D-BC7E-1CBD83C87A1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0AB1E5A9-01ED-4622-9EEF-335C864A53E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05000"/>
            <a:ext cx="3808413" cy="4187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905000"/>
            <a:ext cx="3808412" cy="4187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sldNum" idx="10"/>
          </p:nvPr>
        </p:nvSpPr>
        <p:spPr>
          <a:ln/>
        </p:spPr>
        <p:txBody>
          <a:bodyPr/>
          <a:lstStyle>
            <a:lvl1pPr>
              <a:defRPr/>
            </a:lvl1pPr>
          </a:lstStyle>
          <a:p>
            <a:pPr>
              <a:defRPr/>
            </a:pPr>
            <a:fld id="{1BBB169D-2B66-45AE-A60E-B4A9A30294B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sldNum" idx="10"/>
          </p:nvPr>
        </p:nvSpPr>
        <p:spPr>
          <a:ln/>
        </p:spPr>
        <p:txBody>
          <a:bodyPr/>
          <a:lstStyle>
            <a:lvl1pPr>
              <a:defRPr/>
            </a:lvl1pPr>
          </a:lstStyle>
          <a:p>
            <a:pPr>
              <a:defRPr/>
            </a:pPr>
            <a:fld id="{48088E15-3EF8-46B5-AE0F-413934D2E96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sldNum" idx="10"/>
          </p:nvPr>
        </p:nvSpPr>
        <p:spPr>
          <a:ln/>
        </p:spPr>
        <p:txBody>
          <a:bodyPr/>
          <a:lstStyle>
            <a:lvl1pPr>
              <a:defRPr/>
            </a:lvl1pPr>
          </a:lstStyle>
          <a:p>
            <a:pPr>
              <a:defRPr/>
            </a:pPr>
            <a:fld id="{886A8910-8F90-4C0F-9289-D9D3641621F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C9FDFA05-7869-40BA-9A04-0156F3A6AD6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CCF699AA-A19C-4CB7-92BB-66792C730E9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BC5E0940-C05B-4648-BCB8-F0EB8F0377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1066800" y="304800"/>
            <a:ext cx="7769225" cy="1139825"/>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smtClean="0"/>
              <a:t>Click to edit the title text format</a:t>
            </a:r>
          </a:p>
        </p:txBody>
      </p:sp>
      <p:sp>
        <p:nvSpPr>
          <p:cNvPr id="1027" name="Rectangle 2"/>
          <p:cNvSpPr>
            <a:spLocks noGrp="1" noChangeArrowheads="1"/>
          </p:cNvSpPr>
          <p:nvPr>
            <p:ph type="body" idx="1"/>
          </p:nvPr>
        </p:nvSpPr>
        <p:spPr bwMode="auto">
          <a:xfrm>
            <a:off x="685800" y="1905000"/>
            <a:ext cx="7769225" cy="418782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2" name="Text Box 3"/>
          <p:cNvSpPr txBox="1">
            <a:spLocks noChangeArrowheads="1"/>
          </p:cNvSpPr>
          <p:nvPr/>
        </p:nvSpPr>
        <p:spPr bwMode="auto">
          <a:xfrm>
            <a:off x="685800" y="6248400"/>
            <a:ext cx="1905000" cy="457200"/>
          </a:xfrm>
          <a:prstGeom prst="rect">
            <a:avLst/>
          </a:prstGeom>
          <a:no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1028" name="Text Box 4"/>
          <p:cNvSpPr txBox="1">
            <a:spLocks noChangeArrowheads="1"/>
          </p:cNvSpPr>
          <p:nvPr/>
        </p:nvSpPr>
        <p:spPr bwMode="auto">
          <a:xfrm>
            <a:off x="3124200" y="6248400"/>
            <a:ext cx="2895600" cy="457200"/>
          </a:xfrm>
          <a:prstGeom prst="rect">
            <a:avLst/>
          </a:prstGeom>
          <a:no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1029" name="Rectangle 5"/>
          <p:cNvSpPr>
            <a:spLocks noChangeArrowheads="1"/>
          </p:cNvSpPr>
          <p:nvPr/>
        </p:nvSpPr>
        <p:spPr bwMode="auto">
          <a:xfrm>
            <a:off x="0" y="1512888"/>
            <a:ext cx="8458200" cy="87312"/>
          </a:xfrm>
          <a:prstGeom prst="rect">
            <a:avLst/>
          </a:prstGeom>
          <a:solidFill>
            <a:srgbClr val="333333"/>
          </a:solid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1030" name="Rectangle 6"/>
          <p:cNvSpPr>
            <a:spLocks noChangeArrowheads="1"/>
          </p:cNvSpPr>
          <p:nvPr/>
        </p:nvSpPr>
        <p:spPr bwMode="auto">
          <a:xfrm>
            <a:off x="247650" y="0"/>
            <a:ext cx="793750" cy="1841500"/>
          </a:xfrm>
          <a:prstGeom prst="rect">
            <a:avLst/>
          </a:prstGeom>
          <a:blipFill dpi="0" rotWithShape="0">
            <a:blip r:embed="rId15"/>
            <a:srcRect/>
            <a:tile tx="0" ty="0" sx="100000" sy="100000" flip="none" algn="tl"/>
          </a:blip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1031" name="Rectangle 7"/>
          <p:cNvSpPr>
            <a:spLocks noChangeArrowheads="1"/>
          </p:cNvSpPr>
          <p:nvPr/>
        </p:nvSpPr>
        <p:spPr bwMode="auto">
          <a:xfrm>
            <a:off x="7067550" y="6553200"/>
            <a:ext cx="2076450" cy="79375"/>
          </a:xfrm>
          <a:prstGeom prst="rect">
            <a:avLst/>
          </a:prstGeom>
          <a:solidFill>
            <a:srgbClr val="333333"/>
          </a:solid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1032" name="Rectangle 8"/>
          <p:cNvSpPr>
            <a:spLocks noGrp="1" noChangeArrowheads="1"/>
          </p:cNvSpPr>
          <p:nvPr>
            <p:ph type="sldNum"/>
          </p:nvPr>
        </p:nvSpPr>
        <p:spPr bwMode="auto">
          <a:xfrm>
            <a:off x="8216900" y="6248400"/>
            <a:ext cx="530225" cy="606425"/>
          </a:xfrm>
          <a:prstGeom prst="rect">
            <a:avLst/>
          </a:prstGeom>
          <a:blipFill dpi="0" rotWithShape="0">
            <a:blip r:embed="rId15"/>
            <a:srcRect/>
            <a:tile tx="0" ty="0" sx="100000" sy="100000" flip="none" algn="tl"/>
          </a:blipFill>
          <a:ln w="9525">
            <a:noFill/>
            <a:round/>
            <a:headEnd/>
            <a:tailEnd/>
          </a:ln>
          <a:effectLst/>
        </p:spPr>
        <p:txBody>
          <a:bodyPr vert="horz" wrap="square" lIns="90000" tIns="46800" rIns="90000" bIns="46800" numCol="1" anchor="ctr" anchorCtr="1" compatLnSpc="1">
            <a:prstTxWarp prst="textNoShape">
              <a:avLst/>
            </a:prstTxWarp>
          </a:bodyPr>
          <a:lstStyle>
            <a:lvl1pPr>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264C"/>
                </a:solidFill>
                <a:latin typeface="Times New Roman" pitchFamily="16" charset="0"/>
                <a:cs typeface="+mn-cs"/>
              </a:defRPr>
            </a:lvl1pPr>
          </a:lstStyle>
          <a:p>
            <a:pPr>
              <a:defRPr/>
            </a:pPr>
            <a:fld id="{AD648576-7988-4E7C-9F7B-E16CFA26903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defTabSz="457200" rtl="0" eaLnBrk="0" fontAlgn="base" hangingPunct="0">
        <a:spcBef>
          <a:spcPct val="0"/>
        </a:spcBef>
        <a:spcAft>
          <a:spcPct val="0"/>
        </a:spcAft>
        <a:buClr>
          <a:srgbClr val="000000"/>
        </a:buClr>
        <a:buSzPct val="100000"/>
        <a:buFont typeface="Times New Roman" pitchFamily="18" charset="0"/>
        <a:defRPr sz="4400">
          <a:solidFill>
            <a:srgbClr val="333333"/>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pitchFamily="18" charset="0"/>
        <a:defRPr sz="4400">
          <a:solidFill>
            <a:srgbClr val="333333"/>
          </a:solidFill>
          <a:latin typeface="Times New Roman" pitchFamily="16" charset="0"/>
          <a:ea typeface="Microsoft YaHei" pitchFamily="34" charset="-122"/>
        </a:defRPr>
      </a:lvl2pPr>
      <a:lvl3pPr algn="l" defTabSz="457200" rtl="0" eaLnBrk="0" fontAlgn="base" hangingPunct="0">
        <a:spcBef>
          <a:spcPct val="0"/>
        </a:spcBef>
        <a:spcAft>
          <a:spcPct val="0"/>
        </a:spcAft>
        <a:buClr>
          <a:srgbClr val="000000"/>
        </a:buClr>
        <a:buSzPct val="100000"/>
        <a:buFont typeface="Times New Roman" pitchFamily="18" charset="0"/>
        <a:defRPr sz="4400">
          <a:solidFill>
            <a:srgbClr val="333333"/>
          </a:solidFill>
          <a:latin typeface="Times New Roman" pitchFamily="16" charset="0"/>
          <a:ea typeface="Microsoft YaHei" pitchFamily="34" charset="-122"/>
        </a:defRPr>
      </a:lvl3pPr>
      <a:lvl4pPr algn="l" defTabSz="457200" rtl="0" eaLnBrk="0" fontAlgn="base" hangingPunct="0">
        <a:spcBef>
          <a:spcPct val="0"/>
        </a:spcBef>
        <a:spcAft>
          <a:spcPct val="0"/>
        </a:spcAft>
        <a:buClr>
          <a:srgbClr val="000000"/>
        </a:buClr>
        <a:buSzPct val="100000"/>
        <a:buFont typeface="Times New Roman" pitchFamily="18" charset="0"/>
        <a:defRPr sz="4400">
          <a:solidFill>
            <a:srgbClr val="333333"/>
          </a:solidFill>
          <a:latin typeface="Times New Roman" pitchFamily="16" charset="0"/>
          <a:ea typeface="Microsoft YaHei" pitchFamily="34" charset="-122"/>
        </a:defRPr>
      </a:lvl4pPr>
      <a:lvl5pPr algn="l" defTabSz="457200" rtl="0" eaLnBrk="0" fontAlgn="base" hangingPunct="0">
        <a:spcBef>
          <a:spcPct val="0"/>
        </a:spcBef>
        <a:spcAft>
          <a:spcPct val="0"/>
        </a:spcAft>
        <a:buClr>
          <a:srgbClr val="000000"/>
        </a:buClr>
        <a:buSzPct val="100000"/>
        <a:buFont typeface="Times New Roman" pitchFamily="18" charset="0"/>
        <a:defRPr sz="4400">
          <a:solidFill>
            <a:srgbClr val="333333"/>
          </a:solidFill>
          <a:latin typeface="Times New Roman" pitchFamily="16" charset="0"/>
          <a:ea typeface="Microsoft YaHei" pitchFamily="34" charset="-122"/>
        </a:defRPr>
      </a:lvl5pPr>
      <a:lvl6pPr marL="2514600" indent="-228600" algn="l" defTabSz="457200" rtl="0" eaLnBrk="0" fontAlgn="base" hangingPunct="0">
        <a:spcBef>
          <a:spcPct val="0"/>
        </a:spcBef>
        <a:spcAft>
          <a:spcPct val="0"/>
        </a:spcAft>
        <a:buClr>
          <a:srgbClr val="000000"/>
        </a:buClr>
        <a:buSzPct val="100000"/>
        <a:buFont typeface="Times New Roman" pitchFamily="16" charset="0"/>
        <a:defRPr sz="4400">
          <a:solidFill>
            <a:srgbClr val="333333"/>
          </a:solidFill>
          <a:latin typeface="Times New Roman" pitchFamily="16" charset="0"/>
          <a:ea typeface="Microsoft YaHei" pitchFamily="34" charset="-122"/>
        </a:defRPr>
      </a:lvl6pPr>
      <a:lvl7pPr marL="2971800" indent="-228600" algn="l" defTabSz="457200" rtl="0" eaLnBrk="0" fontAlgn="base" hangingPunct="0">
        <a:spcBef>
          <a:spcPct val="0"/>
        </a:spcBef>
        <a:spcAft>
          <a:spcPct val="0"/>
        </a:spcAft>
        <a:buClr>
          <a:srgbClr val="000000"/>
        </a:buClr>
        <a:buSzPct val="100000"/>
        <a:buFont typeface="Times New Roman" pitchFamily="16" charset="0"/>
        <a:defRPr sz="4400">
          <a:solidFill>
            <a:srgbClr val="333333"/>
          </a:solidFill>
          <a:latin typeface="Times New Roman" pitchFamily="16" charset="0"/>
          <a:ea typeface="Microsoft YaHei" pitchFamily="34" charset="-122"/>
        </a:defRPr>
      </a:lvl7pPr>
      <a:lvl8pPr marL="3429000" indent="-228600" algn="l" defTabSz="457200" rtl="0" eaLnBrk="0" fontAlgn="base" hangingPunct="0">
        <a:spcBef>
          <a:spcPct val="0"/>
        </a:spcBef>
        <a:spcAft>
          <a:spcPct val="0"/>
        </a:spcAft>
        <a:buClr>
          <a:srgbClr val="000000"/>
        </a:buClr>
        <a:buSzPct val="100000"/>
        <a:buFont typeface="Times New Roman" pitchFamily="16" charset="0"/>
        <a:defRPr sz="4400">
          <a:solidFill>
            <a:srgbClr val="333333"/>
          </a:solidFill>
          <a:latin typeface="Times New Roman" pitchFamily="16" charset="0"/>
          <a:ea typeface="Microsoft YaHei" pitchFamily="34" charset="-122"/>
        </a:defRPr>
      </a:lvl8pPr>
      <a:lvl9pPr marL="3886200" indent="-228600" algn="l" defTabSz="457200" rtl="0" eaLnBrk="0" fontAlgn="base" hangingPunct="0">
        <a:spcBef>
          <a:spcPct val="0"/>
        </a:spcBef>
        <a:spcAft>
          <a:spcPct val="0"/>
        </a:spcAft>
        <a:buClr>
          <a:srgbClr val="000000"/>
        </a:buClr>
        <a:buSzPct val="100000"/>
        <a:buFont typeface="Times New Roman" pitchFamily="16" charset="0"/>
        <a:defRPr sz="4400">
          <a:solidFill>
            <a:srgbClr val="333333"/>
          </a:solidFill>
          <a:latin typeface="Times New Roman" pitchFamily="16" charset="0"/>
          <a:ea typeface="Microsoft YaHei"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8" charset="0"/>
        <a:defRPr sz="3200">
          <a:solidFill>
            <a:srgbClr val="00264C"/>
          </a:solidFill>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8" charset="0"/>
        <a:defRPr sz="2800">
          <a:solidFill>
            <a:srgbClr val="00264C"/>
          </a:solidFill>
          <a:latin typeface="+mn-lt"/>
          <a:ea typeface="+mn-ea"/>
        </a:defRPr>
      </a:lvl2pPr>
      <a:lvl3pPr marL="1143000" indent="-228600" algn="l" defTabSz="457200" rtl="0" eaLnBrk="0" fontAlgn="base" hangingPunct="0">
        <a:spcBef>
          <a:spcPts val="600"/>
        </a:spcBef>
        <a:spcAft>
          <a:spcPct val="0"/>
        </a:spcAft>
        <a:buClr>
          <a:srgbClr val="000000"/>
        </a:buClr>
        <a:buSzPct val="100000"/>
        <a:buFont typeface="Times New Roman" pitchFamily="18" charset="0"/>
        <a:defRPr sz="2400">
          <a:solidFill>
            <a:srgbClr val="00264C"/>
          </a:solidFill>
          <a:latin typeface="+mn-lt"/>
          <a:ea typeface="+mn-ea"/>
        </a:defRPr>
      </a:lvl3pPr>
      <a:lvl4pPr marL="1600200" indent="-228600" algn="l" defTabSz="457200" rtl="0" eaLnBrk="0" fontAlgn="base" hangingPunct="0">
        <a:spcBef>
          <a:spcPts val="500"/>
        </a:spcBef>
        <a:spcAft>
          <a:spcPct val="0"/>
        </a:spcAft>
        <a:buClr>
          <a:srgbClr val="000000"/>
        </a:buClr>
        <a:buSzPct val="100000"/>
        <a:buFont typeface="Times New Roman" pitchFamily="18" charset="0"/>
        <a:defRPr sz="2000">
          <a:solidFill>
            <a:srgbClr val="00264C"/>
          </a:solidFill>
          <a:latin typeface="+mn-lt"/>
          <a:ea typeface="+mn-ea"/>
        </a:defRPr>
      </a:lvl4pPr>
      <a:lvl5pPr marL="2057400" indent="-228600" algn="l" defTabSz="457200" rtl="0" eaLnBrk="0" fontAlgn="base" hangingPunct="0">
        <a:spcBef>
          <a:spcPts val="500"/>
        </a:spcBef>
        <a:spcAft>
          <a:spcPct val="0"/>
        </a:spcAft>
        <a:buClr>
          <a:srgbClr val="000000"/>
        </a:buClr>
        <a:buSzPct val="100000"/>
        <a:buFont typeface="Times New Roman" pitchFamily="18" charset="0"/>
        <a:defRPr sz="2000">
          <a:solidFill>
            <a:srgbClr val="00264C"/>
          </a:solidFill>
          <a:latin typeface="+mn-lt"/>
          <a:ea typeface="+mn-ea"/>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264C"/>
          </a:solidFill>
          <a:latin typeface="+mn-lt"/>
          <a:ea typeface="+mn-ea"/>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264C"/>
          </a:solidFill>
          <a:latin typeface="+mn-lt"/>
          <a:ea typeface="+mn-ea"/>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264C"/>
          </a:solidFill>
          <a:latin typeface="+mn-lt"/>
          <a:ea typeface="+mn-ea"/>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264C"/>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484188" y="1549400"/>
            <a:ext cx="8158162" cy="1689100"/>
          </a:xfrm>
          <a:prstGeom prst="rect">
            <a:avLst/>
          </a:prstGeom>
          <a:blipFill dpi="0" rotWithShape="0">
            <a:blip r:embed="rId14">
              <a:alphaModFix amt="50000"/>
            </a:blip>
            <a:srcRect/>
            <a:tile tx="0" ty="0" sx="100000" sy="100000" flip="none" algn="tl"/>
          </a:blip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2050" name="AutoShape 2"/>
          <p:cNvSpPr>
            <a:spLocks noChangeArrowheads="1"/>
          </p:cNvSpPr>
          <p:nvPr/>
        </p:nvSpPr>
        <p:spPr bwMode="auto">
          <a:xfrm>
            <a:off x="228600" y="3206750"/>
            <a:ext cx="8686800" cy="77788"/>
          </a:xfrm>
          <a:prstGeom prst="roundRect">
            <a:avLst>
              <a:gd name="adj" fmla="val 50000"/>
            </a:avLst>
          </a:prstGeom>
          <a:solidFill>
            <a:srgbClr val="333333"/>
          </a:solid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2051" name="AutoShape 3"/>
          <p:cNvSpPr>
            <a:spLocks noChangeArrowheads="1"/>
          </p:cNvSpPr>
          <p:nvPr/>
        </p:nvSpPr>
        <p:spPr bwMode="auto">
          <a:xfrm>
            <a:off x="228600" y="1482725"/>
            <a:ext cx="8686800" cy="77788"/>
          </a:xfrm>
          <a:prstGeom prst="roundRect">
            <a:avLst>
              <a:gd name="adj" fmla="val 50000"/>
            </a:avLst>
          </a:prstGeom>
          <a:solidFill>
            <a:srgbClr val="333333"/>
          </a:solid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2052" name="AutoShape 4"/>
          <p:cNvSpPr>
            <a:spLocks noChangeArrowheads="1"/>
          </p:cNvSpPr>
          <p:nvPr/>
        </p:nvSpPr>
        <p:spPr bwMode="auto">
          <a:xfrm>
            <a:off x="8623300" y="1246188"/>
            <a:ext cx="77788" cy="2235200"/>
          </a:xfrm>
          <a:prstGeom prst="roundRect">
            <a:avLst>
              <a:gd name="adj" fmla="val 50000"/>
            </a:avLst>
          </a:prstGeom>
          <a:solidFill>
            <a:srgbClr val="333333"/>
          </a:solid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2053" name="AutoShape 5"/>
          <p:cNvSpPr>
            <a:spLocks noChangeArrowheads="1"/>
          </p:cNvSpPr>
          <p:nvPr/>
        </p:nvSpPr>
        <p:spPr bwMode="auto">
          <a:xfrm>
            <a:off x="434975" y="1252538"/>
            <a:ext cx="77788" cy="2235200"/>
          </a:xfrm>
          <a:prstGeom prst="roundRect">
            <a:avLst>
              <a:gd name="adj" fmla="val 50000"/>
            </a:avLst>
          </a:prstGeom>
          <a:solidFill>
            <a:srgbClr val="333333"/>
          </a:solid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2054" name="AutoShape 6"/>
          <p:cNvSpPr>
            <a:spLocks noChangeArrowheads="1"/>
          </p:cNvSpPr>
          <p:nvPr/>
        </p:nvSpPr>
        <p:spPr bwMode="auto">
          <a:xfrm>
            <a:off x="2830513" y="5783263"/>
            <a:ext cx="3481387" cy="77787"/>
          </a:xfrm>
          <a:prstGeom prst="roundRect">
            <a:avLst>
              <a:gd name="adj" fmla="val 50000"/>
            </a:avLst>
          </a:prstGeom>
          <a:solidFill>
            <a:srgbClr val="333333"/>
          </a:solid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2055" name="Rectangle 7"/>
          <p:cNvSpPr>
            <a:spLocks noChangeArrowheads="1"/>
          </p:cNvSpPr>
          <p:nvPr/>
        </p:nvSpPr>
        <p:spPr bwMode="auto">
          <a:xfrm>
            <a:off x="4095750" y="5734050"/>
            <a:ext cx="949325" cy="176213"/>
          </a:xfrm>
          <a:prstGeom prst="rect">
            <a:avLst/>
          </a:prstGeom>
          <a:blipFill dpi="0" rotWithShape="0">
            <a:blip r:embed="rId14"/>
            <a:srcRect/>
            <a:tile tx="0" ty="0" sx="100000" sy="100000" flip="none" algn="tl"/>
          </a:blip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14345" name="Rectangle 8"/>
          <p:cNvSpPr>
            <a:spLocks noGrp="1" noChangeArrowheads="1"/>
          </p:cNvSpPr>
          <p:nvPr>
            <p:ph type="title"/>
          </p:nvPr>
        </p:nvSpPr>
        <p:spPr bwMode="auto">
          <a:xfrm>
            <a:off x="1066800" y="304800"/>
            <a:ext cx="7769225" cy="1139825"/>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smtClean="0"/>
              <a:t>Click to edit the title text format</a:t>
            </a:r>
          </a:p>
        </p:txBody>
      </p:sp>
      <p:sp>
        <p:nvSpPr>
          <p:cNvPr id="14346" name="Rectangle 9"/>
          <p:cNvSpPr>
            <a:spLocks noGrp="1" noChangeArrowheads="1"/>
          </p:cNvSpPr>
          <p:nvPr>
            <p:ph type="body" idx="1"/>
          </p:nvPr>
        </p:nvSpPr>
        <p:spPr bwMode="auto">
          <a:xfrm>
            <a:off x="685800" y="1905000"/>
            <a:ext cx="7769225" cy="418782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2058" name="Text Box 10"/>
          <p:cNvSpPr txBox="1">
            <a:spLocks noChangeArrowheads="1"/>
          </p:cNvSpPr>
          <p:nvPr/>
        </p:nvSpPr>
        <p:spPr bwMode="auto">
          <a:xfrm>
            <a:off x="685800" y="6248400"/>
            <a:ext cx="1905000" cy="457200"/>
          </a:xfrm>
          <a:prstGeom prst="rect">
            <a:avLst/>
          </a:prstGeom>
          <a:no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2059" name="Text Box 11"/>
          <p:cNvSpPr txBox="1">
            <a:spLocks noChangeArrowheads="1"/>
          </p:cNvSpPr>
          <p:nvPr/>
        </p:nvSpPr>
        <p:spPr bwMode="auto">
          <a:xfrm>
            <a:off x="3124200" y="6248400"/>
            <a:ext cx="2895600" cy="457200"/>
          </a:xfrm>
          <a:prstGeom prst="rect">
            <a:avLst/>
          </a:prstGeom>
          <a:noFill/>
          <a:ln w="9525">
            <a:noFill/>
            <a:round/>
            <a:headEnd/>
            <a:tailEnd/>
          </a:ln>
          <a:effectLst/>
        </p:spPr>
        <p:txBody>
          <a:bodyPr wrap="none" anchor="ctr"/>
          <a:lstStyle/>
          <a:p>
            <a:pPr>
              <a:buClr>
                <a:srgbClr val="000000"/>
              </a:buClr>
              <a:buSzPct val="100000"/>
              <a:buFont typeface="Times New Roman" pitchFamily="16" charset="0"/>
              <a:buNone/>
              <a:defRPr/>
            </a:pPr>
            <a:endParaRPr lang="en-US">
              <a:latin typeface="Times New Roman" pitchFamily="16" charset="0"/>
              <a:cs typeface="+mn-cs"/>
            </a:endParaRPr>
          </a:p>
        </p:txBody>
      </p:sp>
      <p:sp>
        <p:nvSpPr>
          <p:cNvPr id="2060" name="Rectangle 12"/>
          <p:cNvSpPr>
            <a:spLocks noGrp="1" noChangeArrowheads="1"/>
          </p:cNvSpPr>
          <p:nvPr>
            <p:ph type="sldNum"/>
          </p:nvPr>
        </p:nvSpPr>
        <p:spPr bwMode="auto">
          <a:xfrm>
            <a:off x="6553200" y="6248400"/>
            <a:ext cx="19018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buClrTx/>
              <a:buSzPct val="45000"/>
              <a:buFontTx/>
              <a:buNone/>
              <a:tabLst>
                <a:tab pos="723900" algn="l"/>
                <a:tab pos="1447800" algn="l"/>
              </a:tabLst>
              <a:defRPr sz="1400">
                <a:solidFill>
                  <a:srgbClr val="000000"/>
                </a:solidFill>
                <a:latin typeface="Times New Roman" pitchFamily="16" charset="0"/>
                <a:cs typeface="+mn-cs"/>
              </a:defRPr>
            </a:lvl1pPr>
          </a:lstStyle>
          <a:p>
            <a:pPr>
              <a:defRPr/>
            </a:pPr>
            <a:fld id="{9C5CCDAF-FC8B-4D78-9405-EB2370413AA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457200" rtl="0" eaLnBrk="0" fontAlgn="base" hangingPunct="0">
        <a:spcBef>
          <a:spcPct val="0"/>
        </a:spcBef>
        <a:spcAft>
          <a:spcPct val="0"/>
        </a:spcAft>
        <a:buClr>
          <a:srgbClr val="000000"/>
        </a:buClr>
        <a:buSzPct val="100000"/>
        <a:buFont typeface="Times New Roman" pitchFamily="18" charset="0"/>
        <a:defRPr sz="4400">
          <a:solidFill>
            <a:srgbClr val="333333"/>
          </a:solidFill>
          <a:latin typeface="+mj-lt"/>
          <a:ea typeface="+mj-ea"/>
          <a:cs typeface="+mj-cs"/>
        </a:defRPr>
      </a:lvl1pPr>
      <a:lvl2pPr algn="l" defTabSz="457200" rtl="0" eaLnBrk="0" fontAlgn="base" hangingPunct="0">
        <a:spcBef>
          <a:spcPct val="0"/>
        </a:spcBef>
        <a:spcAft>
          <a:spcPct val="0"/>
        </a:spcAft>
        <a:buClr>
          <a:srgbClr val="000000"/>
        </a:buClr>
        <a:buSzPct val="100000"/>
        <a:buFont typeface="Times New Roman" pitchFamily="18" charset="0"/>
        <a:defRPr sz="4400">
          <a:solidFill>
            <a:srgbClr val="333333"/>
          </a:solidFill>
          <a:latin typeface="Times New Roman" pitchFamily="16" charset="0"/>
          <a:ea typeface="Microsoft YaHei" pitchFamily="34" charset="-122"/>
        </a:defRPr>
      </a:lvl2pPr>
      <a:lvl3pPr algn="l" defTabSz="457200" rtl="0" eaLnBrk="0" fontAlgn="base" hangingPunct="0">
        <a:spcBef>
          <a:spcPct val="0"/>
        </a:spcBef>
        <a:spcAft>
          <a:spcPct val="0"/>
        </a:spcAft>
        <a:buClr>
          <a:srgbClr val="000000"/>
        </a:buClr>
        <a:buSzPct val="100000"/>
        <a:buFont typeface="Times New Roman" pitchFamily="18" charset="0"/>
        <a:defRPr sz="4400">
          <a:solidFill>
            <a:srgbClr val="333333"/>
          </a:solidFill>
          <a:latin typeface="Times New Roman" pitchFamily="16" charset="0"/>
          <a:ea typeface="Microsoft YaHei" pitchFamily="34" charset="-122"/>
        </a:defRPr>
      </a:lvl3pPr>
      <a:lvl4pPr algn="l" defTabSz="457200" rtl="0" eaLnBrk="0" fontAlgn="base" hangingPunct="0">
        <a:spcBef>
          <a:spcPct val="0"/>
        </a:spcBef>
        <a:spcAft>
          <a:spcPct val="0"/>
        </a:spcAft>
        <a:buClr>
          <a:srgbClr val="000000"/>
        </a:buClr>
        <a:buSzPct val="100000"/>
        <a:buFont typeface="Times New Roman" pitchFamily="18" charset="0"/>
        <a:defRPr sz="4400">
          <a:solidFill>
            <a:srgbClr val="333333"/>
          </a:solidFill>
          <a:latin typeface="Times New Roman" pitchFamily="16" charset="0"/>
          <a:ea typeface="Microsoft YaHei" pitchFamily="34" charset="-122"/>
        </a:defRPr>
      </a:lvl4pPr>
      <a:lvl5pPr algn="l" defTabSz="457200" rtl="0" eaLnBrk="0" fontAlgn="base" hangingPunct="0">
        <a:spcBef>
          <a:spcPct val="0"/>
        </a:spcBef>
        <a:spcAft>
          <a:spcPct val="0"/>
        </a:spcAft>
        <a:buClr>
          <a:srgbClr val="000000"/>
        </a:buClr>
        <a:buSzPct val="100000"/>
        <a:buFont typeface="Times New Roman" pitchFamily="18" charset="0"/>
        <a:defRPr sz="4400">
          <a:solidFill>
            <a:srgbClr val="333333"/>
          </a:solidFill>
          <a:latin typeface="Times New Roman" pitchFamily="16" charset="0"/>
          <a:ea typeface="Microsoft YaHei" pitchFamily="34" charset="-122"/>
        </a:defRPr>
      </a:lvl5pPr>
      <a:lvl6pPr marL="2514600" indent="-228600" algn="l" defTabSz="457200" rtl="0" eaLnBrk="0" fontAlgn="base" hangingPunct="0">
        <a:spcBef>
          <a:spcPct val="0"/>
        </a:spcBef>
        <a:spcAft>
          <a:spcPct val="0"/>
        </a:spcAft>
        <a:buClr>
          <a:srgbClr val="000000"/>
        </a:buClr>
        <a:buSzPct val="100000"/>
        <a:buFont typeface="Times New Roman" pitchFamily="16" charset="0"/>
        <a:defRPr sz="4400">
          <a:solidFill>
            <a:srgbClr val="333333"/>
          </a:solidFill>
          <a:latin typeface="Times New Roman" pitchFamily="16" charset="0"/>
          <a:ea typeface="Microsoft YaHei" pitchFamily="34" charset="-122"/>
        </a:defRPr>
      </a:lvl6pPr>
      <a:lvl7pPr marL="2971800" indent="-228600" algn="l" defTabSz="457200" rtl="0" eaLnBrk="0" fontAlgn="base" hangingPunct="0">
        <a:spcBef>
          <a:spcPct val="0"/>
        </a:spcBef>
        <a:spcAft>
          <a:spcPct val="0"/>
        </a:spcAft>
        <a:buClr>
          <a:srgbClr val="000000"/>
        </a:buClr>
        <a:buSzPct val="100000"/>
        <a:buFont typeface="Times New Roman" pitchFamily="16" charset="0"/>
        <a:defRPr sz="4400">
          <a:solidFill>
            <a:srgbClr val="333333"/>
          </a:solidFill>
          <a:latin typeface="Times New Roman" pitchFamily="16" charset="0"/>
          <a:ea typeface="Microsoft YaHei" pitchFamily="34" charset="-122"/>
        </a:defRPr>
      </a:lvl7pPr>
      <a:lvl8pPr marL="3429000" indent="-228600" algn="l" defTabSz="457200" rtl="0" eaLnBrk="0" fontAlgn="base" hangingPunct="0">
        <a:spcBef>
          <a:spcPct val="0"/>
        </a:spcBef>
        <a:spcAft>
          <a:spcPct val="0"/>
        </a:spcAft>
        <a:buClr>
          <a:srgbClr val="000000"/>
        </a:buClr>
        <a:buSzPct val="100000"/>
        <a:buFont typeface="Times New Roman" pitchFamily="16" charset="0"/>
        <a:defRPr sz="4400">
          <a:solidFill>
            <a:srgbClr val="333333"/>
          </a:solidFill>
          <a:latin typeface="Times New Roman" pitchFamily="16" charset="0"/>
          <a:ea typeface="Microsoft YaHei" pitchFamily="34" charset="-122"/>
        </a:defRPr>
      </a:lvl8pPr>
      <a:lvl9pPr marL="3886200" indent="-228600" algn="l" defTabSz="457200" rtl="0" eaLnBrk="0" fontAlgn="base" hangingPunct="0">
        <a:spcBef>
          <a:spcPct val="0"/>
        </a:spcBef>
        <a:spcAft>
          <a:spcPct val="0"/>
        </a:spcAft>
        <a:buClr>
          <a:srgbClr val="000000"/>
        </a:buClr>
        <a:buSzPct val="100000"/>
        <a:buFont typeface="Times New Roman" pitchFamily="16" charset="0"/>
        <a:defRPr sz="4400">
          <a:solidFill>
            <a:srgbClr val="333333"/>
          </a:solidFill>
          <a:latin typeface="Times New Roman" pitchFamily="16" charset="0"/>
          <a:ea typeface="Microsoft YaHei"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8" charset="0"/>
        <a:defRPr sz="3200">
          <a:solidFill>
            <a:srgbClr val="00264C"/>
          </a:solidFill>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8" charset="0"/>
        <a:defRPr sz="2800">
          <a:solidFill>
            <a:srgbClr val="00264C"/>
          </a:solidFill>
          <a:latin typeface="+mn-lt"/>
          <a:ea typeface="+mn-ea"/>
        </a:defRPr>
      </a:lvl2pPr>
      <a:lvl3pPr marL="1143000" indent="-228600" algn="l" defTabSz="457200" rtl="0" eaLnBrk="0" fontAlgn="base" hangingPunct="0">
        <a:spcBef>
          <a:spcPts val="600"/>
        </a:spcBef>
        <a:spcAft>
          <a:spcPct val="0"/>
        </a:spcAft>
        <a:buClr>
          <a:srgbClr val="000000"/>
        </a:buClr>
        <a:buSzPct val="100000"/>
        <a:buFont typeface="Times New Roman" pitchFamily="18" charset="0"/>
        <a:defRPr sz="2400">
          <a:solidFill>
            <a:srgbClr val="00264C"/>
          </a:solidFill>
          <a:latin typeface="+mn-lt"/>
          <a:ea typeface="+mn-ea"/>
        </a:defRPr>
      </a:lvl3pPr>
      <a:lvl4pPr marL="1600200" indent="-228600" algn="l" defTabSz="457200" rtl="0" eaLnBrk="0" fontAlgn="base" hangingPunct="0">
        <a:spcBef>
          <a:spcPts val="500"/>
        </a:spcBef>
        <a:spcAft>
          <a:spcPct val="0"/>
        </a:spcAft>
        <a:buClr>
          <a:srgbClr val="000000"/>
        </a:buClr>
        <a:buSzPct val="100000"/>
        <a:buFont typeface="Times New Roman" pitchFamily="18" charset="0"/>
        <a:defRPr sz="2000">
          <a:solidFill>
            <a:srgbClr val="00264C"/>
          </a:solidFill>
          <a:latin typeface="+mn-lt"/>
          <a:ea typeface="+mn-ea"/>
        </a:defRPr>
      </a:lvl4pPr>
      <a:lvl5pPr marL="2057400" indent="-228600" algn="l" defTabSz="457200" rtl="0" eaLnBrk="0" fontAlgn="base" hangingPunct="0">
        <a:spcBef>
          <a:spcPts val="500"/>
        </a:spcBef>
        <a:spcAft>
          <a:spcPct val="0"/>
        </a:spcAft>
        <a:buClr>
          <a:srgbClr val="000000"/>
        </a:buClr>
        <a:buSzPct val="100000"/>
        <a:buFont typeface="Times New Roman" pitchFamily="18" charset="0"/>
        <a:defRPr sz="2000">
          <a:solidFill>
            <a:srgbClr val="00264C"/>
          </a:solidFill>
          <a:latin typeface="+mn-lt"/>
          <a:ea typeface="+mn-ea"/>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264C"/>
          </a:solidFill>
          <a:latin typeface="+mn-lt"/>
          <a:ea typeface="+mn-ea"/>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264C"/>
          </a:solidFill>
          <a:latin typeface="+mn-lt"/>
          <a:ea typeface="+mn-ea"/>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264C"/>
          </a:solidFill>
          <a:latin typeface="+mn-lt"/>
          <a:ea typeface="+mn-ea"/>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264C"/>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9.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914400" y="1546225"/>
            <a:ext cx="7772400" cy="1249363"/>
          </a:xfrm>
          <a:prstGeom prst="rect">
            <a:avLst/>
          </a:prstGeom>
          <a:blipFill dpi="0" rotWithShape="0">
            <a:blip r:embed="rId4"/>
            <a:srcRect/>
            <a:tile tx="0" ty="0" sx="100000" sy="100000" flip="none" algn="tl"/>
          </a:blipFill>
          <a:ln w="9525">
            <a:noFill/>
            <a:round/>
            <a:headEnd/>
            <a:tailEnd/>
          </a:ln>
        </p:spPr>
        <p:txBody>
          <a:bodyPr anchor="ctr"/>
          <a:lstStyle/>
          <a:p>
            <a:pPr algn="ct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a:solidFill>
                  <a:srgbClr val="FFFFE9"/>
                </a:solidFill>
              </a:rPr>
              <a:t/>
            </a:r>
            <a:br>
              <a:rPr lang="en-US" sz="3200">
                <a:solidFill>
                  <a:srgbClr val="FFFFE9"/>
                </a:solidFill>
              </a:rPr>
            </a:br>
            <a:r>
              <a:rPr lang="en-US" sz="4400">
                <a:solidFill>
                  <a:srgbClr val="FFFFE9"/>
                </a:solidFill>
              </a:rPr>
              <a:t>CS252: Systems Programming</a:t>
            </a:r>
          </a:p>
        </p:txBody>
      </p:sp>
      <p:sp>
        <p:nvSpPr>
          <p:cNvPr id="27651" name="Text Box 2"/>
          <p:cNvSpPr txBox="1">
            <a:spLocks noChangeArrowheads="1"/>
          </p:cNvSpPr>
          <p:nvPr/>
        </p:nvSpPr>
        <p:spPr bwMode="auto">
          <a:xfrm>
            <a:off x="1371600" y="3505200"/>
            <a:ext cx="6858000" cy="2209800"/>
          </a:xfrm>
          <a:prstGeom prst="rect">
            <a:avLst/>
          </a:prstGeom>
          <a:noFill/>
          <a:ln w="9525">
            <a:noFill/>
            <a:round/>
            <a:headEnd/>
            <a:tailEnd/>
          </a:ln>
        </p:spPr>
        <p:txBody>
          <a:bodyPr/>
          <a:lstStyle/>
          <a:p>
            <a:pPr algn="ctr">
              <a:spcBef>
                <a:spcPts val="800"/>
              </a:spcBef>
              <a:buSzPct val="85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dirty="0" smtClean="0">
                <a:solidFill>
                  <a:srgbClr val="00264C"/>
                </a:solidFill>
              </a:rPr>
              <a:t>Ninghui Li</a:t>
            </a:r>
          </a:p>
          <a:p>
            <a:pPr algn="ctr">
              <a:spcBef>
                <a:spcPts val="800"/>
              </a:spcBef>
              <a:buSzPct val="85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dirty="0" smtClean="0">
                <a:solidFill>
                  <a:srgbClr val="00264C"/>
                </a:solidFill>
              </a:rPr>
              <a:t>Based on Slides by Prof. Gustavo </a:t>
            </a:r>
            <a:r>
              <a:rPr lang="en-US" sz="2400" dirty="0">
                <a:solidFill>
                  <a:srgbClr val="00264C"/>
                </a:solidFill>
              </a:rPr>
              <a:t>Rodriguez-Rivera </a:t>
            </a:r>
            <a:endParaRPr lang="en-US" sz="2400" dirty="0" smtClean="0">
              <a:solidFill>
                <a:srgbClr val="00264C"/>
              </a:solidFill>
            </a:endParaRPr>
          </a:p>
          <a:p>
            <a:pPr algn="ctr">
              <a:spcBef>
                <a:spcPts val="800"/>
              </a:spcBef>
              <a:buSzPct val="85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400" dirty="0">
              <a:solidFill>
                <a:srgbClr val="00264C"/>
              </a:solidFill>
            </a:endParaRPr>
          </a:p>
          <a:p>
            <a:pPr algn="ctr">
              <a:spcBef>
                <a:spcPts val="800"/>
              </a:spcBef>
              <a:buSzPct val="85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smtClean="0">
                <a:solidFill>
                  <a:srgbClr val="00264C"/>
                </a:solidFill>
              </a:rPr>
              <a:t>Topic 15: </a:t>
            </a:r>
            <a:r>
              <a:rPr lang="en-US" sz="2400" dirty="0" smtClean="0">
                <a:solidFill>
                  <a:srgbClr val="00264C"/>
                </a:solidFill>
              </a:rPr>
              <a:t>Internet Overview</a:t>
            </a:r>
            <a:endParaRPr lang="en-US" sz="2400" dirty="0">
              <a:solidFill>
                <a:srgbClr val="00264C"/>
              </a:solidFill>
            </a:endParaRPr>
          </a:p>
          <a:p>
            <a:pPr algn="ctr">
              <a:spcBef>
                <a:spcPts val="500"/>
              </a:spcBef>
              <a:buSzPct val="85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000" dirty="0">
              <a:solidFill>
                <a:srgbClr val="00264C"/>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US" altLang="en-US" smtClean="0"/>
              <a:t>Types of Addresses in Internet</a:t>
            </a:r>
          </a:p>
        </p:txBody>
      </p:sp>
      <p:sp>
        <p:nvSpPr>
          <p:cNvPr id="20482" name="Content Placeholder 2"/>
          <p:cNvSpPr>
            <a:spLocks noGrp="1"/>
          </p:cNvSpPr>
          <p:nvPr>
            <p:ph idx="1"/>
          </p:nvPr>
        </p:nvSpPr>
        <p:spPr>
          <a:xfrm>
            <a:off x="457200" y="1752600"/>
            <a:ext cx="8305800" cy="4648200"/>
          </a:xfrm>
        </p:spPr>
        <p:txBody>
          <a:bodyPr/>
          <a:lstStyle/>
          <a:p>
            <a:pPr eaLnBrk="1" hangingPunct="1"/>
            <a:r>
              <a:rPr lang="en-US" altLang="en-US" sz="2400" dirty="0"/>
              <a:t>Domain names + protocol names for the application/human layer</a:t>
            </a:r>
          </a:p>
          <a:p>
            <a:pPr lvl="1" eaLnBrk="1" hangingPunct="1"/>
            <a:r>
              <a:rPr lang="en-US" altLang="en-US" sz="2000" dirty="0"/>
              <a:t>E.g., http://www.purdue.edu</a:t>
            </a:r>
          </a:p>
          <a:p>
            <a:pPr eaLnBrk="1" hangingPunct="1"/>
            <a:r>
              <a:rPr lang="en-US" altLang="en-US" sz="2400" dirty="0"/>
              <a:t>IP addresses + ports for the transport layer</a:t>
            </a:r>
          </a:p>
          <a:p>
            <a:pPr lvl="1" eaLnBrk="1" hangingPunct="1"/>
            <a:r>
              <a:rPr lang="en-US" altLang="en-US" sz="2000" dirty="0"/>
              <a:t>E.g., 128.3.23.3:80</a:t>
            </a:r>
          </a:p>
          <a:p>
            <a:pPr eaLnBrk="1" hangingPunct="1"/>
            <a:r>
              <a:rPr lang="en-US" altLang="en-US" sz="2400" dirty="0"/>
              <a:t>IP addresses for the network layer</a:t>
            </a:r>
          </a:p>
          <a:p>
            <a:pPr lvl="1" eaLnBrk="1" hangingPunct="1"/>
            <a:r>
              <a:rPr lang="en-US" altLang="en-US" sz="2000" dirty="0"/>
              <a:t>32 bits for IPv4, and 128 bits for IPv6</a:t>
            </a:r>
          </a:p>
          <a:p>
            <a:pPr lvl="1" eaLnBrk="1" hangingPunct="1"/>
            <a:r>
              <a:rPr lang="en-US" altLang="en-US" sz="2000" dirty="0"/>
              <a:t>E.g., 128.3.23.3</a:t>
            </a:r>
          </a:p>
          <a:p>
            <a:pPr eaLnBrk="1" hangingPunct="1"/>
            <a:r>
              <a:rPr lang="en-US" altLang="en-US" sz="2400" dirty="0" smtClean="0"/>
              <a:t>Media Access Control (MAC) addresses in the network access layer</a:t>
            </a:r>
          </a:p>
          <a:p>
            <a:pPr lvl="1" eaLnBrk="1" hangingPunct="1"/>
            <a:r>
              <a:rPr lang="en-US" altLang="en-US" sz="2000" dirty="0" smtClean="0"/>
              <a:t>Associated w/ network interface card (NIC)</a:t>
            </a:r>
          </a:p>
          <a:p>
            <a:pPr lvl="1" eaLnBrk="1" hangingPunct="1"/>
            <a:r>
              <a:rPr lang="en-US" altLang="en-US" sz="2000" dirty="0" smtClean="0"/>
              <a:t>48 bits or 64 bits</a:t>
            </a:r>
          </a:p>
        </p:txBody>
      </p:sp>
      <p:sp>
        <p:nvSpPr>
          <p:cNvPr id="20485" name="Slide Number Placeholder 5"/>
          <p:cNvSpPr>
            <a:spLocks noGrp="1"/>
          </p:cNvSpPr>
          <p:nvPr>
            <p:ph type="sldNum" sz="quarter" idx="4294967295"/>
          </p:nvPr>
        </p:nvSpPr>
        <p:spPr>
          <a:xfrm>
            <a:off x="6858000" y="64008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fld id="{3CCBCE0C-748D-405E-9375-90BFD57CB9AE}" type="slidenum">
              <a:rPr lang="en-US" altLang="en-US" sz="1400">
                <a:solidFill>
                  <a:srgbClr val="254C9C"/>
                </a:solidFill>
                <a:latin typeface="Arial" pitchFamily="34" charset="0"/>
              </a:rPr>
              <a:pPr eaLnBrk="1" hangingPunct="1"/>
              <a:t>10</a:t>
            </a:fld>
            <a:endParaRPr lang="en-US" altLang="en-US" sz="1400">
              <a:latin typeface="Arial" pitchFamily="34" charset="0"/>
            </a:endParaRPr>
          </a:p>
        </p:txBody>
      </p:sp>
    </p:spTree>
    <p:extLst>
      <p:ext uri="{BB962C8B-B14F-4D97-AF65-F5344CB8AC3E}">
        <p14:creationId xmlns:p14="http://schemas.microsoft.com/office/powerpoint/2010/main" val="300778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en-US" altLang="en-US" smtClean="0"/>
              <a:t>Routing and Translation of Addresses</a:t>
            </a:r>
          </a:p>
        </p:txBody>
      </p:sp>
      <p:sp>
        <p:nvSpPr>
          <p:cNvPr id="21506" name="Content Placeholder 2"/>
          <p:cNvSpPr>
            <a:spLocks noGrp="1"/>
          </p:cNvSpPr>
          <p:nvPr>
            <p:ph idx="1"/>
          </p:nvPr>
        </p:nvSpPr>
        <p:spPr/>
        <p:txBody>
          <a:bodyPr/>
          <a:lstStyle/>
          <a:p>
            <a:pPr eaLnBrk="1" hangingPunct="1"/>
            <a:r>
              <a:rPr lang="en-US" altLang="en-US" sz="2800" dirty="0" smtClean="0"/>
              <a:t>Translation between IP addresses and MAC addresses</a:t>
            </a:r>
          </a:p>
          <a:p>
            <a:pPr lvl="1" eaLnBrk="1" hangingPunct="1"/>
            <a:r>
              <a:rPr lang="en-US" altLang="en-US" sz="2400" dirty="0" smtClean="0"/>
              <a:t>Address Resolution Protocol (ARP) for IPv4</a:t>
            </a:r>
          </a:p>
          <a:p>
            <a:pPr lvl="1" eaLnBrk="1" hangingPunct="1"/>
            <a:r>
              <a:rPr lang="en-US" altLang="en-US" sz="2400" dirty="0" smtClean="0"/>
              <a:t>Neighbor Discovery Protocol (NDP) for IPv6</a:t>
            </a:r>
          </a:p>
          <a:p>
            <a:pPr eaLnBrk="1" hangingPunct="1"/>
            <a:r>
              <a:rPr lang="en-US" altLang="en-US" sz="2800" dirty="0" smtClean="0"/>
              <a:t>Routing with IP addresses</a:t>
            </a:r>
          </a:p>
          <a:p>
            <a:pPr lvl="1" eaLnBrk="1" hangingPunct="1"/>
            <a:r>
              <a:rPr lang="en-US" altLang="en-US" sz="2400" dirty="0" smtClean="0"/>
              <a:t>TCP, UDP, IP for routing packets, connections</a:t>
            </a:r>
          </a:p>
          <a:p>
            <a:pPr lvl="1" eaLnBrk="1" hangingPunct="1"/>
            <a:r>
              <a:rPr lang="en-US" altLang="en-US" sz="2400" dirty="0" smtClean="0"/>
              <a:t>Border Gateway Protocol for routing table updates</a:t>
            </a:r>
          </a:p>
          <a:p>
            <a:pPr eaLnBrk="1" hangingPunct="1"/>
            <a:r>
              <a:rPr lang="en-US" altLang="en-US" sz="2800" dirty="0" smtClean="0"/>
              <a:t>Translation between IP addresses and domain names</a:t>
            </a:r>
          </a:p>
          <a:p>
            <a:pPr lvl="1" eaLnBrk="1" hangingPunct="1"/>
            <a:r>
              <a:rPr lang="en-US" altLang="en-US" dirty="0" smtClean="0"/>
              <a:t>Domain Name System (DNS)</a:t>
            </a:r>
          </a:p>
        </p:txBody>
      </p:sp>
      <p:sp>
        <p:nvSpPr>
          <p:cNvPr id="21507"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r>
              <a:rPr lang="en-US" altLang="en-US" sz="1400">
                <a:solidFill>
                  <a:srgbClr val="254C9C"/>
                </a:solidFill>
                <a:latin typeface="Arial" pitchFamily="34" charset="0"/>
              </a:rPr>
              <a:t>CS526</a:t>
            </a:r>
            <a:endParaRPr lang="en-US" altLang="en-US" sz="1400">
              <a:latin typeface="Arial" pitchFamily="34" charset="0"/>
            </a:endParaRPr>
          </a:p>
        </p:txBody>
      </p:sp>
      <p:sp>
        <p:nvSpPr>
          <p:cNvPr id="21508" name="Footer Placeholder 4"/>
          <p:cNvSpPr>
            <a:spLocks noGrp="1"/>
          </p:cNvSpPr>
          <p:nvPr>
            <p:ph type="ftr" sz="quarter" idx="4294967295"/>
          </p:nvPr>
        </p:nvSpPr>
        <p:spPr>
          <a:xfrm>
            <a:off x="3124200" y="6400800"/>
            <a:ext cx="28956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r>
              <a:rPr lang="en-US" altLang="en-US" sz="1400">
                <a:solidFill>
                  <a:srgbClr val="254C9C"/>
                </a:solidFill>
                <a:latin typeface="Arial" pitchFamily="34" charset="0"/>
              </a:rPr>
              <a:t>Topic 18: Network Security</a:t>
            </a:r>
            <a:endParaRPr lang="en-US" altLang="en-US" sz="1400">
              <a:latin typeface="Arial" pitchFamily="34" charset="0"/>
            </a:endParaRPr>
          </a:p>
        </p:txBody>
      </p:sp>
      <p:sp>
        <p:nvSpPr>
          <p:cNvPr id="21509" name="Slide Number Placeholder 5"/>
          <p:cNvSpPr>
            <a:spLocks noGrp="1"/>
          </p:cNvSpPr>
          <p:nvPr>
            <p:ph type="sldNum" sz="quarter" idx="4294967295"/>
          </p:nvPr>
        </p:nvSpPr>
        <p:spPr>
          <a:xfrm>
            <a:off x="6858000" y="64008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fld id="{78075D65-95B1-4ABB-AA61-7F81BAD4E9AD}" type="slidenum">
              <a:rPr lang="en-US" altLang="en-US" sz="1400">
                <a:solidFill>
                  <a:srgbClr val="254C9C"/>
                </a:solidFill>
                <a:latin typeface="Arial" pitchFamily="34" charset="0"/>
              </a:rPr>
              <a:pPr eaLnBrk="1" hangingPunct="1"/>
              <a:t>11</a:t>
            </a:fld>
            <a:endParaRPr lang="en-US" altLang="en-US" sz="1400">
              <a:latin typeface="Arial" pitchFamily="34" charset="0"/>
            </a:endParaRPr>
          </a:p>
        </p:txBody>
      </p:sp>
    </p:spTree>
    <p:extLst>
      <p:ext uri="{BB962C8B-B14F-4D97-AF65-F5344CB8AC3E}">
        <p14:creationId xmlns:p14="http://schemas.microsoft.com/office/powerpoint/2010/main" val="2005654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6002"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IP Addressing</a:t>
            </a:r>
          </a:p>
        </p:txBody>
      </p:sp>
      <p:sp>
        <p:nvSpPr>
          <p:cNvPr id="896003"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rPr>
              <a:t>The 32 bits are divided into </a:t>
            </a:r>
            <a:r>
              <a:rPr lang="en-US" sz="3200" dirty="0">
                <a:solidFill>
                  <a:srgbClr val="00264C"/>
                </a:solidFill>
              </a:rPr>
              <a:t>two parts:</a:t>
            </a:r>
          </a:p>
          <a:p>
            <a:pPr marL="739775" lvl="1" indent="-282575">
              <a:spcBef>
                <a:spcPts val="7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The prefix identifies a </a:t>
            </a:r>
            <a:r>
              <a:rPr lang="en-US" sz="2800" dirty="0" smtClean="0">
                <a:solidFill>
                  <a:srgbClr val="00264C"/>
                </a:solidFill>
              </a:rPr>
              <a:t>network (variable length)</a:t>
            </a:r>
            <a:endParaRPr lang="en-US" sz="2800" dirty="0">
              <a:solidFill>
                <a:srgbClr val="00264C"/>
              </a:solidFill>
            </a:endParaRPr>
          </a:p>
          <a:p>
            <a:pPr marL="739775" lvl="1" indent="-282575">
              <a:spcBef>
                <a:spcPts val="7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The suffix identifies the host in that network.</a:t>
            </a:r>
          </a:p>
        </p:txBody>
      </p:sp>
      <p:sp>
        <p:nvSpPr>
          <p:cNvPr id="896004" name="Rectangle 3"/>
          <p:cNvSpPr>
            <a:spLocks noChangeArrowheads="1"/>
          </p:cNvSpPr>
          <p:nvPr/>
        </p:nvSpPr>
        <p:spPr bwMode="auto">
          <a:xfrm>
            <a:off x="1371600" y="3657600"/>
            <a:ext cx="5562600" cy="685800"/>
          </a:xfrm>
          <a:prstGeom prst="rect">
            <a:avLst/>
          </a:prstGeom>
          <a:solidFill>
            <a:srgbClr val="FFFFE9"/>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05" name="Line 4"/>
          <p:cNvSpPr>
            <a:spLocks noChangeShapeType="1"/>
          </p:cNvSpPr>
          <p:nvPr/>
        </p:nvSpPr>
        <p:spPr bwMode="auto">
          <a:xfrm>
            <a:off x="4724400" y="3657600"/>
            <a:ext cx="1588" cy="685800"/>
          </a:xfrm>
          <a:prstGeom prst="line">
            <a:avLst/>
          </a:prstGeom>
          <a:noFill/>
          <a:ln w="38160" cap="sq">
            <a:solidFill>
              <a:srgbClr val="00264C"/>
            </a:solidFill>
            <a:miter lim="800000"/>
            <a:headEnd/>
            <a:tailEnd/>
          </a:ln>
        </p:spPr>
        <p:txBody>
          <a:bodyPr/>
          <a:lstStyle/>
          <a:p>
            <a:endParaRPr lang="en-US"/>
          </a:p>
        </p:txBody>
      </p:sp>
      <p:sp>
        <p:nvSpPr>
          <p:cNvPr id="896006" name="Text Box 5"/>
          <p:cNvSpPr txBox="1">
            <a:spLocks noChangeArrowheads="1"/>
          </p:cNvSpPr>
          <p:nvPr/>
        </p:nvSpPr>
        <p:spPr bwMode="auto">
          <a:xfrm>
            <a:off x="1752600" y="3733800"/>
            <a:ext cx="2895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Network Number</a:t>
            </a:r>
          </a:p>
        </p:txBody>
      </p:sp>
      <p:sp>
        <p:nvSpPr>
          <p:cNvPr id="896007" name="Text Box 6"/>
          <p:cNvSpPr txBox="1">
            <a:spLocks noChangeArrowheads="1"/>
          </p:cNvSpPr>
          <p:nvPr/>
        </p:nvSpPr>
        <p:spPr bwMode="auto">
          <a:xfrm>
            <a:off x="4876800" y="3733800"/>
            <a:ext cx="20574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Host Number</a:t>
            </a:r>
          </a:p>
        </p:txBody>
      </p:sp>
      <p:sp>
        <p:nvSpPr>
          <p:cNvPr id="896008" name="Rectangle 7"/>
          <p:cNvSpPr>
            <a:spLocks noChangeArrowheads="1"/>
          </p:cNvSpPr>
          <p:nvPr/>
        </p:nvSpPr>
        <p:spPr bwMode="auto">
          <a:xfrm>
            <a:off x="2819400" y="4800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09" name="Text Box 8"/>
          <p:cNvSpPr txBox="1">
            <a:spLocks noChangeArrowheads="1"/>
          </p:cNvSpPr>
          <p:nvPr/>
        </p:nvSpPr>
        <p:spPr bwMode="auto">
          <a:xfrm>
            <a:off x="2819400" y="4800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96010" name="Freeform 9"/>
          <p:cNvSpPr>
            <a:spLocks noChangeArrowheads="1"/>
          </p:cNvSpPr>
          <p:nvPr/>
        </p:nvSpPr>
        <p:spPr bwMode="auto">
          <a:xfrm>
            <a:off x="3276600" y="51816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896011" name="Text Box 10"/>
          <p:cNvSpPr txBox="1">
            <a:spLocks noChangeArrowheads="1"/>
          </p:cNvSpPr>
          <p:nvPr/>
        </p:nvSpPr>
        <p:spPr bwMode="auto">
          <a:xfrm>
            <a:off x="3581400" y="5334000"/>
            <a:ext cx="12954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N1</a:t>
            </a:r>
          </a:p>
        </p:txBody>
      </p:sp>
      <p:sp>
        <p:nvSpPr>
          <p:cNvPr id="896012" name="Rectangle 11"/>
          <p:cNvSpPr>
            <a:spLocks noChangeArrowheads="1"/>
          </p:cNvSpPr>
          <p:nvPr/>
        </p:nvSpPr>
        <p:spPr bwMode="auto">
          <a:xfrm>
            <a:off x="2438400" y="5486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13" name="Text Box 12"/>
          <p:cNvSpPr txBox="1">
            <a:spLocks noChangeArrowheads="1"/>
          </p:cNvSpPr>
          <p:nvPr/>
        </p:nvSpPr>
        <p:spPr bwMode="auto">
          <a:xfrm>
            <a:off x="2438400" y="5486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96014" name="Rectangle 13"/>
          <p:cNvSpPr>
            <a:spLocks noChangeArrowheads="1"/>
          </p:cNvSpPr>
          <p:nvPr/>
        </p:nvSpPr>
        <p:spPr bwMode="auto">
          <a:xfrm>
            <a:off x="2971800" y="60960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15" name="Text Box 14"/>
          <p:cNvSpPr txBox="1">
            <a:spLocks noChangeArrowheads="1"/>
          </p:cNvSpPr>
          <p:nvPr/>
        </p:nvSpPr>
        <p:spPr bwMode="auto">
          <a:xfrm>
            <a:off x="2971800" y="60960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96016" name="Line 15"/>
          <p:cNvSpPr>
            <a:spLocks noChangeShapeType="1"/>
          </p:cNvSpPr>
          <p:nvPr/>
        </p:nvSpPr>
        <p:spPr bwMode="auto">
          <a:xfrm>
            <a:off x="3200400" y="5105400"/>
            <a:ext cx="304800" cy="152400"/>
          </a:xfrm>
          <a:prstGeom prst="line">
            <a:avLst/>
          </a:prstGeom>
          <a:noFill/>
          <a:ln w="28440" cap="sq">
            <a:solidFill>
              <a:srgbClr val="00264C"/>
            </a:solidFill>
            <a:miter lim="800000"/>
            <a:headEnd/>
            <a:tailEnd/>
          </a:ln>
        </p:spPr>
        <p:txBody>
          <a:bodyPr/>
          <a:lstStyle/>
          <a:p>
            <a:endParaRPr lang="en-US"/>
          </a:p>
        </p:txBody>
      </p:sp>
      <p:sp>
        <p:nvSpPr>
          <p:cNvPr id="896017" name="Line 16"/>
          <p:cNvSpPr>
            <a:spLocks noChangeShapeType="1"/>
          </p:cNvSpPr>
          <p:nvPr/>
        </p:nvSpPr>
        <p:spPr bwMode="auto">
          <a:xfrm flipV="1">
            <a:off x="2819400" y="5635625"/>
            <a:ext cx="533400" cy="82550"/>
          </a:xfrm>
          <a:prstGeom prst="line">
            <a:avLst/>
          </a:prstGeom>
          <a:noFill/>
          <a:ln w="28440" cap="sq">
            <a:solidFill>
              <a:srgbClr val="00264C"/>
            </a:solidFill>
            <a:miter lim="800000"/>
            <a:headEnd/>
            <a:tailEnd/>
          </a:ln>
        </p:spPr>
        <p:txBody>
          <a:bodyPr/>
          <a:lstStyle/>
          <a:p>
            <a:endParaRPr lang="en-US"/>
          </a:p>
        </p:txBody>
      </p:sp>
      <p:sp>
        <p:nvSpPr>
          <p:cNvPr id="896018" name="Line 17"/>
          <p:cNvSpPr>
            <a:spLocks noChangeShapeType="1"/>
          </p:cNvSpPr>
          <p:nvPr/>
        </p:nvSpPr>
        <p:spPr bwMode="auto">
          <a:xfrm flipV="1">
            <a:off x="3124200" y="5940425"/>
            <a:ext cx="304800" cy="158750"/>
          </a:xfrm>
          <a:prstGeom prst="line">
            <a:avLst/>
          </a:prstGeom>
          <a:noFill/>
          <a:ln w="28440" cap="sq">
            <a:solidFill>
              <a:srgbClr val="00264C"/>
            </a:solidFill>
            <a:miter lim="800000"/>
            <a:headEnd/>
            <a:tailEnd/>
          </a:ln>
        </p:spPr>
        <p:txBody>
          <a:bodyPr/>
          <a:lstStyle/>
          <a:p>
            <a:endParaRPr lang="en-US"/>
          </a:p>
        </p:txBody>
      </p:sp>
      <p:sp>
        <p:nvSpPr>
          <p:cNvPr id="896019" name="Rectangle 18"/>
          <p:cNvSpPr>
            <a:spLocks noChangeArrowheads="1"/>
          </p:cNvSpPr>
          <p:nvPr/>
        </p:nvSpPr>
        <p:spPr bwMode="auto">
          <a:xfrm>
            <a:off x="4191000" y="6248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20" name="Text Box 19"/>
          <p:cNvSpPr txBox="1">
            <a:spLocks noChangeArrowheads="1"/>
          </p:cNvSpPr>
          <p:nvPr/>
        </p:nvSpPr>
        <p:spPr bwMode="auto">
          <a:xfrm>
            <a:off x="4191000" y="6248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96021" name="Line 20"/>
          <p:cNvSpPr>
            <a:spLocks noChangeShapeType="1"/>
          </p:cNvSpPr>
          <p:nvPr/>
        </p:nvSpPr>
        <p:spPr bwMode="auto">
          <a:xfrm flipH="1" flipV="1">
            <a:off x="4264025" y="5940425"/>
            <a:ext cx="82550" cy="311150"/>
          </a:xfrm>
          <a:prstGeom prst="line">
            <a:avLst/>
          </a:prstGeom>
          <a:noFill/>
          <a:ln w="28440" cap="sq">
            <a:solidFill>
              <a:srgbClr val="00264C"/>
            </a:solidFill>
            <a:miter lim="800000"/>
            <a:headEnd/>
            <a:tailEnd/>
          </a:ln>
        </p:spPr>
        <p:txBody>
          <a:bodyPr/>
          <a:lstStyle/>
          <a:p>
            <a:endParaRPr lang="en-US"/>
          </a:p>
        </p:txBody>
      </p:sp>
      <p:sp>
        <p:nvSpPr>
          <p:cNvPr id="896022" name="Rectangle 21"/>
          <p:cNvSpPr>
            <a:spLocks noChangeArrowheads="1"/>
          </p:cNvSpPr>
          <p:nvPr/>
        </p:nvSpPr>
        <p:spPr bwMode="auto">
          <a:xfrm>
            <a:off x="1524000" y="4876800"/>
            <a:ext cx="1143000" cy="304800"/>
          </a:xfrm>
          <a:prstGeom prst="rect">
            <a:avLst/>
          </a:prstGeom>
          <a:solidFill>
            <a:srgbClr val="FFFFE9"/>
          </a:solidFill>
          <a:ln w="2844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23" name="Line 22"/>
          <p:cNvSpPr>
            <a:spLocks noChangeShapeType="1"/>
          </p:cNvSpPr>
          <p:nvPr/>
        </p:nvSpPr>
        <p:spPr bwMode="auto">
          <a:xfrm>
            <a:off x="2209800" y="4876800"/>
            <a:ext cx="1588" cy="304800"/>
          </a:xfrm>
          <a:prstGeom prst="line">
            <a:avLst/>
          </a:prstGeom>
          <a:noFill/>
          <a:ln w="19080" cap="sq">
            <a:solidFill>
              <a:srgbClr val="00264C"/>
            </a:solidFill>
            <a:miter lim="800000"/>
            <a:headEnd/>
            <a:tailEnd/>
          </a:ln>
        </p:spPr>
        <p:txBody>
          <a:bodyPr/>
          <a:lstStyle/>
          <a:p>
            <a:endParaRPr lang="en-US"/>
          </a:p>
        </p:txBody>
      </p:sp>
      <p:sp>
        <p:nvSpPr>
          <p:cNvPr id="896024" name="Text Box 23"/>
          <p:cNvSpPr txBox="1">
            <a:spLocks noChangeArrowheads="1"/>
          </p:cNvSpPr>
          <p:nvPr/>
        </p:nvSpPr>
        <p:spPr bwMode="auto">
          <a:xfrm>
            <a:off x="1600200" y="48006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N1</a:t>
            </a:r>
          </a:p>
        </p:txBody>
      </p:sp>
      <p:sp>
        <p:nvSpPr>
          <p:cNvPr id="896025" name="Text Box 24"/>
          <p:cNvSpPr txBox="1">
            <a:spLocks noChangeArrowheads="1"/>
          </p:cNvSpPr>
          <p:nvPr/>
        </p:nvSpPr>
        <p:spPr bwMode="auto">
          <a:xfrm>
            <a:off x="2209800" y="48006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H1</a:t>
            </a:r>
          </a:p>
        </p:txBody>
      </p:sp>
      <p:sp>
        <p:nvSpPr>
          <p:cNvPr id="896026" name="Rectangle 25"/>
          <p:cNvSpPr>
            <a:spLocks noChangeArrowheads="1"/>
          </p:cNvSpPr>
          <p:nvPr/>
        </p:nvSpPr>
        <p:spPr bwMode="auto">
          <a:xfrm>
            <a:off x="1219200" y="5562600"/>
            <a:ext cx="1143000" cy="304800"/>
          </a:xfrm>
          <a:prstGeom prst="rect">
            <a:avLst/>
          </a:prstGeom>
          <a:solidFill>
            <a:srgbClr val="FFFFE9"/>
          </a:solidFill>
          <a:ln w="2844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27" name="Line 26"/>
          <p:cNvSpPr>
            <a:spLocks noChangeShapeType="1"/>
          </p:cNvSpPr>
          <p:nvPr/>
        </p:nvSpPr>
        <p:spPr bwMode="auto">
          <a:xfrm>
            <a:off x="1905000" y="5562600"/>
            <a:ext cx="1588" cy="304800"/>
          </a:xfrm>
          <a:prstGeom prst="line">
            <a:avLst/>
          </a:prstGeom>
          <a:noFill/>
          <a:ln w="19080" cap="sq">
            <a:solidFill>
              <a:srgbClr val="00264C"/>
            </a:solidFill>
            <a:miter lim="800000"/>
            <a:headEnd/>
            <a:tailEnd/>
          </a:ln>
        </p:spPr>
        <p:txBody>
          <a:bodyPr/>
          <a:lstStyle/>
          <a:p>
            <a:endParaRPr lang="en-US"/>
          </a:p>
        </p:txBody>
      </p:sp>
      <p:sp>
        <p:nvSpPr>
          <p:cNvPr id="896028" name="Text Box 27"/>
          <p:cNvSpPr txBox="1">
            <a:spLocks noChangeArrowheads="1"/>
          </p:cNvSpPr>
          <p:nvPr/>
        </p:nvSpPr>
        <p:spPr bwMode="auto">
          <a:xfrm>
            <a:off x="1295400" y="54864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N1</a:t>
            </a:r>
          </a:p>
        </p:txBody>
      </p:sp>
      <p:sp>
        <p:nvSpPr>
          <p:cNvPr id="896029" name="Text Box 28"/>
          <p:cNvSpPr txBox="1">
            <a:spLocks noChangeArrowheads="1"/>
          </p:cNvSpPr>
          <p:nvPr/>
        </p:nvSpPr>
        <p:spPr bwMode="auto">
          <a:xfrm>
            <a:off x="1905000" y="54864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H2</a:t>
            </a:r>
          </a:p>
        </p:txBody>
      </p:sp>
      <p:sp>
        <p:nvSpPr>
          <p:cNvPr id="896030" name="Rectangle 29"/>
          <p:cNvSpPr>
            <a:spLocks noChangeArrowheads="1"/>
          </p:cNvSpPr>
          <p:nvPr/>
        </p:nvSpPr>
        <p:spPr bwMode="auto">
          <a:xfrm>
            <a:off x="1752600" y="6172200"/>
            <a:ext cx="1143000" cy="304800"/>
          </a:xfrm>
          <a:prstGeom prst="rect">
            <a:avLst/>
          </a:prstGeom>
          <a:solidFill>
            <a:srgbClr val="FFFFE9"/>
          </a:solidFill>
          <a:ln w="2844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31" name="Line 30"/>
          <p:cNvSpPr>
            <a:spLocks noChangeShapeType="1"/>
          </p:cNvSpPr>
          <p:nvPr/>
        </p:nvSpPr>
        <p:spPr bwMode="auto">
          <a:xfrm>
            <a:off x="2438400" y="6172200"/>
            <a:ext cx="1588" cy="304800"/>
          </a:xfrm>
          <a:prstGeom prst="line">
            <a:avLst/>
          </a:prstGeom>
          <a:noFill/>
          <a:ln w="19080" cap="sq">
            <a:solidFill>
              <a:srgbClr val="00264C"/>
            </a:solidFill>
            <a:miter lim="800000"/>
            <a:headEnd/>
            <a:tailEnd/>
          </a:ln>
        </p:spPr>
        <p:txBody>
          <a:bodyPr/>
          <a:lstStyle/>
          <a:p>
            <a:endParaRPr lang="en-US"/>
          </a:p>
        </p:txBody>
      </p:sp>
      <p:sp>
        <p:nvSpPr>
          <p:cNvPr id="896032" name="Text Box 31"/>
          <p:cNvSpPr txBox="1">
            <a:spLocks noChangeArrowheads="1"/>
          </p:cNvSpPr>
          <p:nvPr/>
        </p:nvSpPr>
        <p:spPr bwMode="auto">
          <a:xfrm>
            <a:off x="1828800" y="60960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N1</a:t>
            </a:r>
          </a:p>
        </p:txBody>
      </p:sp>
      <p:sp>
        <p:nvSpPr>
          <p:cNvPr id="896033" name="Text Box 32"/>
          <p:cNvSpPr txBox="1">
            <a:spLocks noChangeArrowheads="1"/>
          </p:cNvSpPr>
          <p:nvPr/>
        </p:nvSpPr>
        <p:spPr bwMode="auto">
          <a:xfrm>
            <a:off x="2438400" y="60960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H3</a:t>
            </a:r>
          </a:p>
        </p:txBody>
      </p:sp>
      <p:sp>
        <p:nvSpPr>
          <p:cNvPr id="896034" name="Rectangle 33"/>
          <p:cNvSpPr>
            <a:spLocks noChangeArrowheads="1"/>
          </p:cNvSpPr>
          <p:nvPr/>
        </p:nvSpPr>
        <p:spPr bwMode="auto">
          <a:xfrm>
            <a:off x="4724400" y="6324600"/>
            <a:ext cx="1066800" cy="304800"/>
          </a:xfrm>
          <a:prstGeom prst="rect">
            <a:avLst/>
          </a:prstGeom>
          <a:solidFill>
            <a:srgbClr val="FFFFE9"/>
          </a:solidFill>
          <a:ln w="2844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35" name="Line 34"/>
          <p:cNvSpPr>
            <a:spLocks noChangeShapeType="1"/>
          </p:cNvSpPr>
          <p:nvPr/>
        </p:nvSpPr>
        <p:spPr bwMode="auto">
          <a:xfrm>
            <a:off x="5257800" y="6324600"/>
            <a:ext cx="1588" cy="304800"/>
          </a:xfrm>
          <a:prstGeom prst="line">
            <a:avLst/>
          </a:prstGeom>
          <a:noFill/>
          <a:ln w="19080" cap="sq">
            <a:solidFill>
              <a:srgbClr val="00264C"/>
            </a:solidFill>
            <a:miter lim="800000"/>
            <a:headEnd/>
            <a:tailEnd/>
          </a:ln>
        </p:spPr>
        <p:txBody>
          <a:bodyPr/>
          <a:lstStyle/>
          <a:p>
            <a:endParaRPr lang="en-US"/>
          </a:p>
        </p:txBody>
      </p:sp>
      <p:sp>
        <p:nvSpPr>
          <p:cNvPr id="896036" name="Text Box 35"/>
          <p:cNvSpPr txBox="1">
            <a:spLocks noChangeArrowheads="1"/>
          </p:cNvSpPr>
          <p:nvPr/>
        </p:nvSpPr>
        <p:spPr bwMode="auto">
          <a:xfrm>
            <a:off x="4724400" y="62484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N1</a:t>
            </a:r>
          </a:p>
        </p:txBody>
      </p:sp>
      <p:sp>
        <p:nvSpPr>
          <p:cNvPr id="896037" name="Text Box 36"/>
          <p:cNvSpPr txBox="1">
            <a:spLocks noChangeArrowheads="1"/>
          </p:cNvSpPr>
          <p:nvPr/>
        </p:nvSpPr>
        <p:spPr bwMode="auto">
          <a:xfrm>
            <a:off x="5257800" y="62484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H4</a:t>
            </a:r>
          </a:p>
        </p:txBody>
      </p:sp>
      <p:sp>
        <p:nvSpPr>
          <p:cNvPr id="896038" name="Rectangle 37"/>
          <p:cNvSpPr>
            <a:spLocks noChangeArrowheads="1"/>
          </p:cNvSpPr>
          <p:nvPr/>
        </p:nvSpPr>
        <p:spPr bwMode="auto">
          <a:xfrm>
            <a:off x="4876800" y="5181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39" name="Text Box 38"/>
          <p:cNvSpPr txBox="1">
            <a:spLocks noChangeArrowheads="1"/>
          </p:cNvSpPr>
          <p:nvPr/>
        </p:nvSpPr>
        <p:spPr bwMode="auto">
          <a:xfrm>
            <a:off x="4876800" y="5181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R</a:t>
            </a:r>
          </a:p>
        </p:txBody>
      </p:sp>
      <p:sp>
        <p:nvSpPr>
          <p:cNvPr id="896040" name="Line 39"/>
          <p:cNvSpPr>
            <a:spLocks noChangeShapeType="1"/>
          </p:cNvSpPr>
          <p:nvPr/>
        </p:nvSpPr>
        <p:spPr bwMode="auto">
          <a:xfrm>
            <a:off x="5257800" y="5410200"/>
            <a:ext cx="304800" cy="1588"/>
          </a:xfrm>
          <a:prstGeom prst="line">
            <a:avLst/>
          </a:prstGeom>
          <a:noFill/>
          <a:ln w="28440" cap="sq">
            <a:solidFill>
              <a:srgbClr val="00264C"/>
            </a:solidFill>
            <a:miter lim="800000"/>
            <a:headEnd/>
            <a:tailEnd/>
          </a:ln>
        </p:spPr>
        <p:txBody>
          <a:bodyPr/>
          <a:lstStyle/>
          <a:p>
            <a:endParaRPr lang="en-US"/>
          </a:p>
        </p:txBody>
      </p:sp>
      <p:sp>
        <p:nvSpPr>
          <p:cNvPr id="896041" name="Freeform 40"/>
          <p:cNvSpPr>
            <a:spLocks noChangeArrowheads="1"/>
          </p:cNvSpPr>
          <p:nvPr/>
        </p:nvSpPr>
        <p:spPr bwMode="auto">
          <a:xfrm>
            <a:off x="5486400" y="50292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896042" name="Text Box 41"/>
          <p:cNvSpPr txBox="1">
            <a:spLocks noChangeArrowheads="1"/>
          </p:cNvSpPr>
          <p:nvPr/>
        </p:nvSpPr>
        <p:spPr bwMode="auto">
          <a:xfrm>
            <a:off x="5791200" y="51816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N2</a:t>
            </a:r>
          </a:p>
        </p:txBody>
      </p:sp>
      <p:sp>
        <p:nvSpPr>
          <p:cNvPr id="896043" name="Line 42"/>
          <p:cNvSpPr>
            <a:spLocks noChangeShapeType="1"/>
          </p:cNvSpPr>
          <p:nvPr/>
        </p:nvSpPr>
        <p:spPr bwMode="auto">
          <a:xfrm>
            <a:off x="4572000" y="5410200"/>
            <a:ext cx="304800" cy="1588"/>
          </a:xfrm>
          <a:prstGeom prst="line">
            <a:avLst/>
          </a:prstGeom>
          <a:noFill/>
          <a:ln w="28440" cap="sq">
            <a:solidFill>
              <a:srgbClr val="00264C"/>
            </a:solidFill>
            <a:miter lim="800000"/>
            <a:headEnd/>
            <a:tailEnd/>
          </a:ln>
        </p:spPr>
        <p:txBody>
          <a:bodyPr/>
          <a:lstStyle/>
          <a:p>
            <a:endParaRPr lang="en-US"/>
          </a:p>
        </p:txBody>
      </p:sp>
      <p:sp>
        <p:nvSpPr>
          <p:cNvPr id="896044" name="Rectangle 43"/>
          <p:cNvSpPr>
            <a:spLocks noChangeArrowheads="1"/>
          </p:cNvSpPr>
          <p:nvPr/>
        </p:nvSpPr>
        <p:spPr bwMode="auto">
          <a:xfrm>
            <a:off x="6781800" y="5943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45" name="Text Box 44"/>
          <p:cNvSpPr txBox="1">
            <a:spLocks noChangeArrowheads="1"/>
          </p:cNvSpPr>
          <p:nvPr/>
        </p:nvSpPr>
        <p:spPr bwMode="auto">
          <a:xfrm>
            <a:off x="6781800" y="5943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96046" name="Line 45"/>
          <p:cNvSpPr>
            <a:spLocks noChangeShapeType="1"/>
          </p:cNvSpPr>
          <p:nvPr/>
        </p:nvSpPr>
        <p:spPr bwMode="auto">
          <a:xfrm flipH="1" flipV="1">
            <a:off x="6473825" y="5788025"/>
            <a:ext cx="311150" cy="311150"/>
          </a:xfrm>
          <a:prstGeom prst="line">
            <a:avLst/>
          </a:prstGeom>
          <a:noFill/>
          <a:ln w="28440" cap="sq">
            <a:solidFill>
              <a:srgbClr val="00264C"/>
            </a:solidFill>
            <a:miter lim="800000"/>
            <a:headEnd/>
            <a:tailEnd/>
          </a:ln>
        </p:spPr>
        <p:txBody>
          <a:bodyPr/>
          <a:lstStyle/>
          <a:p>
            <a:endParaRPr lang="en-US"/>
          </a:p>
        </p:txBody>
      </p:sp>
      <p:sp>
        <p:nvSpPr>
          <p:cNvPr id="896047" name="Rectangle 46"/>
          <p:cNvSpPr>
            <a:spLocks noChangeArrowheads="1"/>
          </p:cNvSpPr>
          <p:nvPr/>
        </p:nvSpPr>
        <p:spPr bwMode="auto">
          <a:xfrm>
            <a:off x="7010400" y="4648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48" name="Text Box 47"/>
          <p:cNvSpPr txBox="1">
            <a:spLocks noChangeArrowheads="1"/>
          </p:cNvSpPr>
          <p:nvPr/>
        </p:nvSpPr>
        <p:spPr bwMode="auto">
          <a:xfrm>
            <a:off x="7010400" y="4648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96049" name="Line 48"/>
          <p:cNvSpPr>
            <a:spLocks noChangeShapeType="1"/>
          </p:cNvSpPr>
          <p:nvPr/>
        </p:nvSpPr>
        <p:spPr bwMode="auto">
          <a:xfrm flipV="1">
            <a:off x="6629400" y="5102225"/>
            <a:ext cx="457200" cy="82550"/>
          </a:xfrm>
          <a:prstGeom prst="line">
            <a:avLst/>
          </a:prstGeom>
          <a:noFill/>
          <a:ln w="28440" cap="sq">
            <a:solidFill>
              <a:srgbClr val="00264C"/>
            </a:solidFill>
            <a:miter lim="800000"/>
            <a:headEnd/>
            <a:tailEnd/>
          </a:ln>
        </p:spPr>
        <p:txBody>
          <a:bodyPr/>
          <a:lstStyle/>
          <a:p>
            <a:endParaRPr lang="en-US"/>
          </a:p>
        </p:txBody>
      </p:sp>
      <p:sp>
        <p:nvSpPr>
          <p:cNvPr id="896050" name="Rectangle 49"/>
          <p:cNvSpPr>
            <a:spLocks noChangeArrowheads="1"/>
          </p:cNvSpPr>
          <p:nvPr/>
        </p:nvSpPr>
        <p:spPr bwMode="auto">
          <a:xfrm>
            <a:off x="7315200" y="6019800"/>
            <a:ext cx="1066800" cy="304800"/>
          </a:xfrm>
          <a:prstGeom prst="rect">
            <a:avLst/>
          </a:prstGeom>
          <a:solidFill>
            <a:srgbClr val="FFFFE9"/>
          </a:solidFill>
          <a:ln w="2844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51" name="Line 50"/>
          <p:cNvSpPr>
            <a:spLocks noChangeShapeType="1"/>
          </p:cNvSpPr>
          <p:nvPr/>
        </p:nvSpPr>
        <p:spPr bwMode="auto">
          <a:xfrm>
            <a:off x="7848600" y="6019800"/>
            <a:ext cx="1588" cy="304800"/>
          </a:xfrm>
          <a:prstGeom prst="line">
            <a:avLst/>
          </a:prstGeom>
          <a:noFill/>
          <a:ln w="19080" cap="sq">
            <a:solidFill>
              <a:srgbClr val="00264C"/>
            </a:solidFill>
            <a:miter lim="800000"/>
            <a:headEnd/>
            <a:tailEnd/>
          </a:ln>
        </p:spPr>
        <p:txBody>
          <a:bodyPr/>
          <a:lstStyle/>
          <a:p>
            <a:endParaRPr lang="en-US"/>
          </a:p>
        </p:txBody>
      </p:sp>
      <p:sp>
        <p:nvSpPr>
          <p:cNvPr id="896052" name="Text Box 51"/>
          <p:cNvSpPr txBox="1">
            <a:spLocks noChangeArrowheads="1"/>
          </p:cNvSpPr>
          <p:nvPr/>
        </p:nvSpPr>
        <p:spPr bwMode="auto">
          <a:xfrm>
            <a:off x="7315200" y="59436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N2</a:t>
            </a:r>
          </a:p>
        </p:txBody>
      </p:sp>
      <p:sp>
        <p:nvSpPr>
          <p:cNvPr id="896053" name="Text Box 52"/>
          <p:cNvSpPr txBox="1">
            <a:spLocks noChangeArrowheads="1"/>
          </p:cNvSpPr>
          <p:nvPr/>
        </p:nvSpPr>
        <p:spPr bwMode="auto">
          <a:xfrm>
            <a:off x="7848600" y="59436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H1</a:t>
            </a:r>
          </a:p>
        </p:txBody>
      </p:sp>
      <p:sp>
        <p:nvSpPr>
          <p:cNvPr id="896054" name="Rectangle 53"/>
          <p:cNvSpPr>
            <a:spLocks noChangeArrowheads="1"/>
          </p:cNvSpPr>
          <p:nvPr/>
        </p:nvSpPr>
        <p:spPr bwMode="auto">
          <a:xfrm>
            <a:off x="7467600" y="4800600"/>
            <a:ext cx="1066800" cy="304800"/>
          </a:xfrm>
          <a:prstGeom prst="rect">
            <a:avLst/>
          </a:prstGeom>
          <a:solidFill>
            <a:srgbClr val="FFFFE9"/>
          </a:solidFill>
          <a:ln w="2844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55" name="Line 54"/>
          <p:cNvSpPr>
            <a:spLocks noChangeShapeType="1"/>
          </p:cNvSpPr>
          <p:nvPr/>
        </p:nvSpPr>
        <p:spPr bwMode="auto">
          <a:xfrm>
            <a:off x="8001000" y="4800600"/>
            <a:ext cx="1588" cy="304800"/>
          </a:xfrm>
          <a:prstGeom prst="line">
            <a:avLst/>
          </a:prstGeom>
          <a:noFill/>
          <a:ln w="19080" cap="sq">
            <a:solidFill>
              <a:srgbClr val="00264C"/>
            </a:solidFill>
            <a:miter lim="800000"/>
            <a:headEnd/>
            <a:tailEnd/>
          </a:ln>
        </p:spPr>
        <p:txBody>
          <a:bodyPr/>
          <a:lstStyle/>
          <a:p>
            <a:endParaRPr lang="en-US"/>
          </a:p>
        </p:txBody>
      </p:sp>
      <p:sp>
        <p:nvSpPr>
          <p:cNvPr id="896056" name="Text Box 55"/>
          <p:cNvSpPr txBox="1">
            <a:spLocks noChangeArrowheads="1"/>
          </p:cNvSpPr>
          <p:nvPr/>
        </p:nvSpPr>
        <p:spPr bwMode="auto">
          <a:xfrm>
            <a:off x="7467600" y="47244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N2</a:t>
            </a:r>
          </a:p>
        </p:txBody>
      </p:sp>
      <p:sp>
        <p:nvSpPr>
          <p:cNvPr id="896057" name="Text Box 56"/>
          <p:cNvSpPr txBox="1">
            <a:spLocks noChangeArrowheads="1"/>
          </p:cNvSpPr>
          <p:nvPr/>
        </p:nvSpPr>
        <p:spPr bwMode="auto">
          <a:xfrm>
            <a:off x="8001000" y="47244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H2</a:t>
            </a:r>
          </a:p>
        </p:txBody>
      </p:sp>
      <p:sp>
        <p:nvSpPr>
          <p:cNvPr id="896058" name="Rectangle 57"/>
          <p:cNvSpPr>
            <a:spLocks noChangeArrowheads="1"/>
          </p:cNvSpPr>
          <p:nvPr/>
        </p:nvSpPr>
        <p:spPr bwMode="auto">
          <a:xfrm>
            <a:off x="5181600" y="4648200"/>
            <a:ext cx="1066800" cy="304800"/>
          </a:xfrm>
          <a:prstGeom prst="rect">
            <a:avLst/>
          </a:prstGeom>
          <a:solidFill>
            <a:srgbClr val="FFFFE9"/>
          </a:solidFill>
          <a:ln w="2844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59" name="Line 58"/>
          <p:cNvSpPr>
            <a:spLocks noChangeShapeType="1"/>
          </p:cNvSpPr>
          <p:nvPr/>
        </p:nvSpPr>
        <p:spPr bwMode="auto">
          <a:xfrm>
            <a:off x="5715000" y="4648200"/>
            <a:ext cx="1588" cy="304800"/>
          </a:xfrm>
          <a:prstGeom prst="line">
            <a:avLst/>
          </a:prstGeom>
          <a:noFill/>
          <a:ln w="19080" cap="sq">
            <a:solidFill>
              <a:srgbClr val="00264C"/>
            </a:solidFill>
            <a:miter lim="800000"/>
            <a:headEnd/>
            <a:tailEnd/>
          </a:ln>
        </p:spPr>
        <p:txBody>
          <a:bodyPr/>
          <a:lstStyle/>
          <a:p>
            <a:endParaRPr lang="en-US"/>
          </a:p>
        </p:txBody>
      </p:sp>
      <p:sp>
        <p:nvSpPr>
          <p:cNvPr id="896060" name="Text Box 59"/>
          <p:cNvSpPr txBox="1">
            <a:spLocks noChangeArrowheads="1"/>
          </p:cNvSpPr>
          <p:nvPr/>
        </p:nvSpPr>
        <p:spPr bwMode="auto">
          <a:xfrm>
            <a:off x="5181600" y="45720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N2</a:t>
            </a:r>
          </a:p>
        </p:txBody>
      </p:sp>
      <p:sp>
        <p:nvSpPr>
          <p:cNvPr id="896061" name="Text Box 60"/>
          <p:cNvSpPr txBox="1">
            <a:spLocks noChangeArrowheads="1"/>
          </p:cNvSpPr>
          <p:nvPr/>
        </p:nvSpPr>
        <p:spPr bwMode="auto">
          <a:xfrm>
            <a:off x="5715000" y="45720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H3</a:t>
            </a:r>
          </a:p>
        </p:txBody>
      </p:sp>
      <p:sp>
        <p:nvSpPr>
          <p:cNvPr id="896062" name="Rectangle 61"/>
          <p:cNvSpPr>
            <a:spLocks noChangeArrowheads="1"/>
          </p:cNvSpPr>
          <p:nvPr/>
        </p:nvSpPr>
        <p:spPr bwMode="auto">
          <a:xfrm>
            <a:off x="3810000" y="4724400"/>
            <a:ext cx="1066800" cy="304800"/>
          </a:xfrm>
          <a:prstGeom prst="rect">
            <a:avLst/>
          </a:prstGeom>
          <a:solidFill>
            <a:srgbClr val="FFFFE9"/>
          </a:solidFill>
          <a:ln w="2844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96063" name="Line 62"/>
          <p:cNvSpPr>
            <a:spLocks noChangeShapeType="1"/>
          </p:cNvSpPr>
          <p:nvPr/>
        </p:nvSpPr>
        <p:spPr bwMode="auto">
          <a:xfrm>
            <a:off x="4343400" y="4724400"/>
            <a:ext cx="1588" cy="304800"/>
          </a:xfrm>
          <a:prstGeom prst="line">
            <a:avLst/>
          </a:prstGeom>
          <a:noFill/>
          <a:ln w="19080" cap="sq">
            <a:solidFill>
              <a:srgbClr val="00264C"/>
            </a:solidFill>
            <a:miter lim="800000"/>
            <a:headEnd/>
            <a:tailEnd/>
          </a:ln>
        </p:spPr>
        <p:txBody>
          <a:bodyPr/>
          <a:lstStyle/>
          <a:p>
            <a:endParaRPr lang="en-US"/>
          </a:p>
        </p:txBody>
      </p:sp>
      <p:sp>
        <p:nvSpPr>
          <p:cNvPr id="896064" name="Text Box 63"/>
          <p:cNvSpPr txBox="1">
            <a:spLocks noChangeArrowheads="1"/>
          </p:cNvSpPr>
          <p:nvPr/>
        </p:nvSpPr>
        <p:spPr bwMode="auto">
          <a:xfrm>
            <a:off x="3810000" y="46482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N1</a:t>
            </a:r>
          </a:p>
        </p:txBody>
      </p:sp>
      <p:sp>
        <p:nvSpPr>
          <p:cNvPr id="896065" name="Text Box 64"/>
          <p:cNvSpPr txBox="1">
            <a:spLocks noChangeArrowheads="1"/>
          </p:cNvSpPr>
          <p:nvPr/>
        </p:nvSpPr>
        <p:spPr bwMode="auto">
          <a:xfrm>
            <a:off x="4343400" y="4648200"/>
            <a:ext cx="6096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H5</a:t>
            </a:r>
          </a:p>
        </p:txBody>
      </p:sp>
      <p:sp>
        <p:nvSpPr>
          <p:cNvPr id="896066" name="Line 65"/>
          <p:cNvSpPr>
            <a:spLocks noChangeShapeType="1"/>
          </p:cNvSpPr>
          <p:nvPr/>
        </p:nvSpPr>
        <p:spPr bwMode="auto">
          <a:xfrm>
            <a:off x="4419600" y="5029200"/>
            <a:ext cx="381000" cy="304800"/>
          </a:xfrm>
          <a:prstGeom prst="line">
            <a:avLst/>
          </a:prstGeom>
          <a:noFill/>
          <a:ln w="28440" cap="sq">
            <a:solidFill>
              <a:srgbClr val="00264C"/>
            </a:solidFill>
            <a:miter lim="800000"/>
            <a:headEnd/>
            <a:tailEnd type="triangle" w="med" len="med"/>
          </a:ln>
        </p:spPr>
        <p:txBody>
          <a:bodyPr/>
          <a:lstStyle/>
          <a:p>
            <a:endParaRPr lang="en-US"/>
          </a:p>
        </p:txBody>
      </p:sp>
      <p:sp>
        <p:nvSpPr>
          <p:cNvPr id="896067" name="Line 66"/>
          <p:cNvSpPr>
            <a:spLocks noChangeShapeType="1"/>
          </p:cNvSpPr>
          <p:nvPr/>
        </p:nvSpPr>
        <p:spPr bwMode="auto">
          <a:xfrm flipH="1">
            <a:off x="5330825" y="4953000"/>
            <a:ext cx="82550" cy="381000"/>
          </a:xfrm>
          <a:prstGeom prst="line">
            <a:avLst/>
          </a:prstGeom>
          <a:noFill/>
          <a:ln w="28440" cap="sq">
            <a:solidFill>
              <a:srgbClr val="00264C"/>
            </a:solidFill>
            <a:miter lim="800000"/>
            <a:headEnd/>
            <a:tailEnd type="triangle" w="med" len="med"/>
          </a:ln>
        </p:spPr>
        <p:txBody>
          <a:bodyPr/>
          <a:lstStyle/>
          <a:p>
            <a:endParaRPr lang="en-US"/>
          </a:p>
        </p:txBody>
      </p:sp>
    </p:spTree>
    <p:extLst>
      <p:ext uri="{BB962C8B-B14F-4D97-AF65-F5344CB8AC3E}">
        <p14:creationId xmlns:p14="http://schemas.microsoft.com/office/powerpoint/2010/main" val="235406482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8050"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IP Addressing</a:t>
            </a:r>
          </a:p>
        </p:txBody>
      </p:sp>
      <p:sp>
        <p:nvSpPr>
          <p:cNvPr id="898051" name="Text Box 2"/>
          <p:cNvSpPr txBox="1">
            <a:spLocks noChangeArrowheads="1"/>
          </p:cNvSpPr>
          <p:nvPr/>
        </p:nvSpPr>
        <p:spPr bwMode="auto">
          <a:xfrm>
            <a:off x="685800" y="1905000"/>
            <a:ext cx="7772400" cy="4295775"/>
          </a:xfrm>
          <a:prstGeom prst="rect">
            <a:avLst/>
          </a:prstGeom>
          <a:noFill/>
          <a:ln w="9525">
            <a:noFill/>
            <a:round/>
            <a:headEnd/>
            <a:tailEnd/>
          </a:ln>
        </p:spPr>
        <p:txBody>
          <a:bodyPr/>
          <a:lstStyle/>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a:solidFill>
                  <a:srgbClr val="00264C"/>
                </a:solidFill>
              </a:rPr>
              <a:t>A global authority assigns a unique prefix for the network.</a:t>
            </a:r>
          </a:p>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a:solidFill>
                  <a:srgbClr val="00264C"/>
                </a:solidFill>
              </a:rPr>
              <a:t>A local administrator assigns a unique prefix to the hosts.</a:t>
            </a:r>
          </a:p>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a:solidFill>
                  <a:srgbClr val="00264C"/>
                </a:solidFill>
              </a:rPr>
              <a:t>The number of bits assigned to the prefix and suffix is variable depending on the size of the number of hosts in each network.</a:t>
            </a:r>
          </a:p>
          <a:p>
            <a:pPr marL="339725" indent="-339725">
              <a:spcBef>
                <a:spcPts val="800"/>
              </a:spcBef>
              <a:buSzPct val="85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3200">
              <a:solidFill>
                <a:srgbClr val="00264C"/>
              </a:solidFill>
            </a:endParaRPr>
          </a:p>
        </p:txBody>
      </p:sp>
    </p:spTree>
    <p:extLst>
      <p:ext uri="{BB962C8B-B14F-4D97-AF65-F5344CB8AC3E}">
        <p14:creationId xmlns:p14="http://schemas.microsoft.com/office/powerpoint/2010/main" val="139009246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4434"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DNS: Domain Name Server</a:t>
            </a:r>
          </a:p>
        </p:txBody>
      </p:sp>
      <p:sp>
        <p:nvSpPr>
          <p:cNvPr id="914435"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Humans prefer to use computer names instead of IP addresses.</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Example: </a:t>
            </a:r>
            <a:r>
              <a:rPr lang="en-US" sz="2800" dirty="0" smtClean="0">
                <a:solidFill>
                  <a:schemeClr val="tx1"/>
                </a:solidFill>
              </a:rPr>
              <a:t>www.cs.purdue.edu</a:t>
            </a:r>
            <a:r>
              <a:rPr lang="en-US" sz="2800" dirty="0" smtClean="0">
                <a:solidFill>
                  <a:srgbClr val="00264C"/>
                </a:solidFill>
              </a:rPr>
              <a:t> </a:t>
            </a:r>
            <a:r>
              <a:rPr lang="en-US" sz="2800" dirty="0">
                <a:solidFill>
                  <a:srgbClr val="00264C"/>
                </a:solidFill>
              </a:rPr>
              <a:t>instead of </a:t>
            </a:r>
            <a:r>
              <a:rPr lang="en-US" sz="2800" dirty="0" smtClean="0">
                <a:solidFill>
                  <a:srgbClr val="00264C"/>
                </a:solidFill>
              </a:rPr>
              <a:t>128.10.19.20</a:t>
            </a:r>
            <a:endParaRPr lang="en-US" sz="2800" dirty="0">
              <a:solidFill>
                <a:srgbClr val="00264C"/>
              </a:solidFill>
            </a:endParaRP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Before DNS the mappings name to IP address where stored in a file /</a:t>
            </a:r>
            <a:r>
              <a:rPr lang="en-US" sz="2800" dirty="0" err="1">
                <a:solidFill>
                  <a:srgbClr val="00264C"/>
                </a:solidFill>
              </a:rPr>
              <a:t>etc</a:t>
            </a:r>
            <a:r>
              <a:rPr lang="en-US" sz="2800" dirty="0">
                <a:solidFill>
                  <a:srgbClr val="00264C"/>
                </a:solidFill>
              </a:rPr>
              <a:t>/hosts</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The Net administrators used to exchange updates in the /</a:t>
            </a:r>
            <a:r>
              <a:rPr lang="en-US" sz="2800" dirty="0" err="1">
                <a:solidFill>
                  <a:srgbClr val="00264C"/>
                </a:solidFill>
              </a:rPr>
              <a:t>etc</a:t>
            </a:r>
            <a:r>
              <a:rPr lang="en-US" sz="2800" dirty="0">
                <a:solidFill>
                  <a:srgbClr val="00264C"/>
                </a:solidFill>
              </a:rPr>
              <a:t>/hosts file.</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This solution was not scalable..</a:t>
            </a:r>
          </a:p>
        </p:txBody>
      </p:sp>
    </p:spTree>
    <p:extLst>
      <p:ext uri="{BB962C8B-B14F-4D97-AF65-F5344CB8AC3E}">
        <p14:creationId xmlns:p14="http://schemas.microsoft.com/office/powerpoint/2010/main" val="14742856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8530"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Lst>
            </a:pPr>
            <a:r>
              <a:rPr lang="en-US" sz="4400">
                <a:solidFill>
                  <a:srgbClr val="333333"/>
                </a:solidFill>
              </a:rPr>
              <a:t>DNS: Domain Name Server	</a:t>
            </a:r>
          </a:p>
        </p:txBody>
      </p:sp>
      <p:sp>
        <p:nvSpPr>
          <p:cNvPr id="918531"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39725" indent="-339725">
              <a:lnSpc>
                <a:spcPct val="90000"/>
              </a:lnSpc>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a:solidFill>
                  <a:srgbClr val="00264C"/>
                </a:solidFill>
              </a:rPr>
              <a:t>DNS is a </a:t>
            </a:r>
            <a:r>
              <a:rPr lang="en-US" sz="3200" dirty="0" smtClean="0">
                <a:solidFill>
                  <a:srgbClr val="00264C"/>
                </a:solidFill>
              </a:rPr>
              <a:t>distributed database </a:t>
            </a:r>
            <a:r>
              <a:rPr lang="en-US" sz="3200" dirty="0">
                <a:solidFill>
                  <a:srgbClr val="00264C"/>
                </a:solidFill>
              </a:rPr>
              <a:t>that translates host names to IP addresses</a:t>
            </a:r>
            <a:r>
              <a:rPr lang="en-US" sz="3200" dirty="0" smtClean="0">
                <a:solidFill>
                  <a:srgbClr val="00264C"/>
                </a:solidFill>
              </a:rPr>
              <a:t>.</a:t>
            </a:r>
          </a:p>
          <a:p>
            <a:pPr marL="1082675" lvl="1" indent="-339725">
              <a:lnSpc>
                <a:spcPct val="90000"/>
              </a:lnSpc>
              <a:spcBef>
                <a:spcPts val="800"/>
              </a:spcBef>
              <a:buClr>
                <a:srgbClr val="00264C"/>
              </a:buClr>
              <a:buSzPct val="8500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altLang="en-US" sz="3200" dirty="0">
                <a:solidFill>
                  <a:schemeClr val="tx1"/>
                </a:solidFill>
              </a:rPr>
              <a:t>Information is stored in a distributed way</a:t>
            </a:r>
          </a:p>
          <a:p>
            <a:pPr marL="1082675" lvl="1" indent="-339725">
              <a:lnSpc>
                <a:spcPct val="90000"/>
              </a:lnSpc>
              <a:spcBef>
                <a:spcPts val="800"/>
              </a:spcBef>
              <a:buClr>
                <a:srgbClr val="00264C"/>
              </a:buClr>
              <a:buSzPct val="8500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altLang="en-US" sz="3200" dirty="0">
                <a:solidFill>
                  <a:schemeClr val="tx1"/>
                </a:solidFill>
              </a:rPr>
              <a:t>Highly dynamic</a:t>
            </a:r>
          </a:p>
          <a:p>
            <a:pPr marL="1082675" lvl="1" indent="-339725">
              <a:lnSpc>
                <a:spcPct val="90000"/>
              </a:lnSpc>
              <a:spcBef>
                <a:spcPts val="800"/>
              </a:spcBef>
              <a:buClr>
                <a:srgbClr val="00264C"/>
              </a:buClr>
              <a:buSzPct val="8500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altLang="en-US" sz="3200" dirty="0">
                <a:solidFill>
                  <a:schemeClr val="tx1"/>
                </a:solidFill>
              </a:rPr>
              <a:t>Decentralized authority</a:t>
            </a:r>
          </a:p>
          <a:p>
            <a:pPr marL="1082675" lvl="1" indent="-339725">
              <a:lnSpc>
                <a:spcPct val="90000"/>
              </a:lnSpc>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3200" dirty="0">
              <a:solidFill>
                <a:srgbClr val="00264C"/>
              </a:solidFill>
            </a:endParaRPr>
          </a:p>
        </p:txBody>
      </p:sp>
    </p:spTree>
    <p:extLst>
      <p:ext uri="{BB962C8B-B14F-4D97-AF65-F5344CB8AC3E}">
        <p14:creationId xmlns:p14="http://schemas.microsoft.com/office/powerpoint/2010/main" val="257082834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Date Placeholder 3"/>
          <p:cNvSpPr>
            <a:spLocks noGrp="1"/>
          </p:cNvSpPr>
          <p:nvPr>
            <p:ph type="dt" sz="quarter" idx="10"/>
          </p:nvPr>
        </p:nvSpPr>
        <p:spPr/>
        <p:txBody>
          <a:bodyPr/>
          <a:lstStyle/>
          <a:p>
            <a:pPr>
              <a:defRPr/>
            </a:pPr>
            <a:r>
              <a:rPr lang="en-US"/>
              <a:t>CS526</a:t>
            </a:r>
            <a:endParaRPr lang="en-US">
              <a:solidFill>
                <a:schemeClr val="tx1"/>
              </a:solidFill>
            </a:endParaRPr>
          </a:p>
        </p:txBody>
      </p:sp>
      <p:sp>
        <p:nvSpPr>
          <p:cNvPr id="35" name="Footer Placeholder 4"/>
          <p:cNvSpPr>
            <a:spLocks noGrp="1"/>
          </p:cNvSpPr>
          <p:nvPr>
            <p:ph type="ftr" sz="quarter" idx="4294967295"/>
          </p:nvPr>
        </p:nvSpPr>
        <p:spPr>
          <a:xfrm>
            <a:off x="3124200" y="6400800"/>
            <a:ext cx="2895600" cy="457200"/>
          </a:xfrm>
          <a:prstGeom prst="rect">
            <a:avLst/>
          </a:prstGeom>
        </p:spPr>
        <p:txBody>
          <a:bodyPr/>
          <a:lstStyle/>
          <a:p>
            <a:pPr>
              <a:defRPr/>
            </a:pPr>
            <a:r>
              <a:rPr lang="en-US"/>
              <a:t>Topic 19: DNS Security</a:t>
            </a:r>
            <a:endParaRPr lang="en-US">
              <a:solidFill>
                <a:schemeClr val="tx1"/>
              </a:solidFill>
            </a:endParaRPr>
          </a:p>
        </p:txBody>
      </p:sp>
      <p:sp>
        <p:nvSpPr>
          <p:cNvPr id="36" name="Slide Number Placeholder 5"/>
          <p:cNvSpPr>
            <a:spLocks noGrp="1"/>
          </p:cNvSpPr>
          <p:nvPr>
            <p:ph type="sldNum" sz="quarter" idx="4294967295"/>
          </p:nvPr>
        </p:nvSpPr>
        <p:spPr>
          <a:xfrm>
            <a:off x="6858000" y="6400800"/>
            <a:ext cx="1905000" cy="457200"/>
          </a:xfrm>
          <a:prstGeom prst="rect">
            <a:avLst/>
          </a:prstGeom>
        </p:spPr>
        <p:txBody>
          <a:bodyPr/>
          <a:lstStyle/>
          <a:p>
            <a:pPr>
              <a:defRPr/>
            </a:pPr>
            <a:fld id="{12DD29AC-3C1E-4532-880C-CAB7CA21820B}" type="slidenum">
              <a:rPr lang="en-US"/>
              <a:pPr>
                <a:defRPr/>
              </a:pPr>
              <a:t>16</a:t>
            </a:fld>
            <a:endParaRPr lang="en-US">
              <a:solidFill>
                <a:schemeClr val="tx1"/>
              </a:solidFill>
            </a:endParaRPr>
          </a:p>
        </p:txBody>
      </p:sp>
      <p:sp>
        <p:nvSpPr>
          <p:cNvPr id="17413" name="Rectangle 2"/>
          <p:cNvSpPr>
            <a:spLocks noGrp="1" noChangeArrowheads="1"/>
          </p:cNvSpPr>
          <p:nvPr>
            <p:ph type="title"/>
          </p:nvPr>
        </p:nvSpPr>
        <p:spPr/>
        <p:txBody>
          <a:bodyPr/>
          <a:lstStyle/>
          <a:p>
            <a:pPr eaLnBrk="1" hangingPunct="1"/>
            <a:r>
              <a:rPr lang="en-US" altLang="en-US" smtClean="0"/>
              <a:t>Domain Name System</a:t>
            </a:r>
          </a:p>
        </p:txBody>
      </p:sp>
      <p:sp>
        <p:nvSpPr>
          <p:cNvPr id="17414" name="Rectangle 3"/>
          <p:cNvSpPr>
            <a:spLocks noGrp="1" noChangeArrowheads="1"/>
          </p:cNvSpPr>
          <p:nvPr>
            <p:ph type="body" idx="1"/>
          </p:nvPr>
        </p:nvSpPr>
        <p:spPr>
          <a:xfrm>
            <a:off x="606425" y="1746250"/>
            <a:ext cx="4994275" cy="463550"/>
          </a:xfrm>
          <a:noFill/>
        </p:spPr>
        <p:txBody>
          <a:bodyPr/>
          <a:lstStyle/>
          <a:p>
            <a:pPr eaLnBrk="1" hangingPunct="1"/>
            <a:r>
              <a:rPr lang="en-US" altLang="en-US" dirty="0" smtClean="0"/>
              <a:t>Hierarchical Name Space</a:t>
            </a:r>
          </a:p>
        </p:txBody>
      </p:sp>
      <p:sp>
        <p:nvSpPr>
          <p:cNvPr id="17415" name="Text Box 4"/>
          <p:cNvSpPr txBox="1">
            <a:spLocks noChangeArrowheads="1"/>
          </p:cNvSpPr>
          <p:nvPr/>
        </p:nvSpPr>
        <p:spPr bwMode="auto">
          <a:xfrm>
            <a:off x="4267200" y="2347913"/>
            <a:ext cx="622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solidFill>
                  <a:srgbClr val="FF0000"/>
                </a:solidFill>
                <a:latin typeface="Arial" pitchFamily="34" charset="0"/>
              </a:rPr>
              <a:t>root</a:t>
            </a:r>
          </a:p>
        </p:txBody>
      </p:sp>
      <p:sp>
        <p:nvSpPr>
          <p:cNvPr id="17416" name="Text Box 5"/>
          <p:cNvSpPr txBox="1">
            <a:spLocks noChangeArrowheads="1"/>
          </p:cNvSpPr>
          <p:nvPr/>
        </p:nvSpPr>
        <p:spPr bwMode="auto">
          <a:xfrm>
            <a:off x="3932238" y="3170238"/>
            <a:ext cx="608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solidFill>
                  <a:srgbClr val="FF0000"/>
                </a:solidFill>
                <a:latin typeface="Arial" pitchFamily="34" charset="0"/>
              </a:rPr>
              <a:t>edu</a:t>
            </a:r>
          </a:p>
        </p:txBody>
      </p:sp>
      <p:sp>
        <p:nvSpPr>
          <p:cNvPr id="17417" name="Text Box 6"/>
          <p:cNvSpPr txBox="1">
            <a:spLocks noChangeArrowheads="1"/>
          </p:cNvSpPr>
          <p:nvPr/>
        </p:nvSpPr>
        <p:spPr bwMode="auto">
          <a:xfrm>
            <a:off x="2744788" y="3181350"/>
            <a:ext cx="5365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latin typeface="Arial" pitchFamily="34" charset="0"/>
              </a:rPr>
              <a:t>net</a:t>
            </a:r>
          </a:p>
        </p:txBody>
      </p:sp>
      <p:sp>
        <p:nvSpPr>
          <p:cNvPr id="17418" name="Text Box 7"/>
          <p:cNvSpPr txBox="1">
            <a:spLocks noChangeArrowheads="1"/>
          </p:cNvSpPr>
          <p:nvPr/>
        </p:nvSpPr>
        <p:spPr bwMode="auto">
          <a:xfrm>
            <a:off x="1373188" y="3186113"/>
            <a:ext cx="5508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latin typeface="Arial" pitchFamily="34" charset="0"/>
              </a:rPr>
              <a:t>org</a:t>
            </a:r>
          </a:p>
        </p:txBody>
      </p:sp>
      <p:sp>
        <p:nvSpPr>
          <p:cNvPr id="17419" name="Text Box 8"/>
          <p:cNvSpPr txBox="1">
            <a:spLocks noChangeArrowheads="1"/>
          </p:cNvSpPr>
          <p:nvPr/>
        </p:nvSpPr>
        <p:spPr bwMode="auto">
          <a:xfrm>
            <a:off x="6215063" y="3170238"/>
            <a:ext cx="4524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latin typeface="Arial" pitchFamily="34" charset="0"/>
              </a:rPr>
              <a:t>uk</a:t>
            </a:r>
          </a:p>
        </p:txBody>
      </p:sp>
      <p:sp>
        <p:nvSpPr>
          <p:cNvPr id="17420" name="Text Box 9"/>
          <p:cNvSpPr txBox="1">
            <a:spLocks noChangeArrowheads="1"/>
          </p:cNvSpPr>
          <p:nvPr/>
        </p:nvSpPr>
        <p:spPr bwMode="auto">
          <a:xfrm>
            <a:off x="4937125" y="3170238"/>
            <a:ext cx="6635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latin typeface="Arial" pitchFamily="34" charset="0"/>
              </a:rPr>
              <a:t>com</a:t>
            </a:r>
          </a:p>
        </p:txBody>
      </p:sp>
      <p:sp>
        <p:nvSpPr>
          <p:cNvPr id="17421" name="Text Box 10"/>
          <p:cNvSpPr txBox="1">
            <a:spLocks noChangeArrowheads="1"/>
          </p:cNvSpPr>
          <p:nvPr/>
        </p:nvSpPr>
        <p:spPr bwMode="auto">
          <a:xfrm>
            <a:off x="7467600" y="3186113"/>
            <a:ext cx="452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latin typeface="Arial" pitchFamily="34" charset="0"/>
              </a:rPr>
              <a:t>ca</a:t>
            </a:r>
          </a:p>
        </p:txBody>
      </p:sp>
      <p:sp>
        <p:nvSpPr>
          <p:cNvPr id="17422" name="Text Box 11"/>
          <p:cNvSpPr txBox="1">
            <a:spLocks noChangeArrowheads="1"/>
          </p:cNvSpPr>
          <p:nvPr/>
        </p:nvSpPr>
        <p:spPr bwMode="auto">
          <a:xfrm>
            <a:off x="825500" y="4143375"/>
            <a:ext cx="6778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latin typeface="Arial" pitchFamily="34" charset="0"/>
              </a:rPr>
              <a:t>wisc</a:t>
            </a:r>
          </a:p>
        </p:txBody>
      </p:sp>
      <p:sp>
        <p:nvSpPr>
          <p:cNvPr id="17423" name="Text Box 12"/>
          <p:cNvSpPr txBox="1">
            <a:spLocks noChangeArrowheads="1"/>
          </p:cNvSpPr>
          <p:nvPr/>
        </p:nvSpPr>
        <p:spPr bwMode="auto">
          <a:xfrm>
            <a:off x="2382838" y="4094163"/>
            <a:ext cx="8858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latin typeface="Arial" pitchFamily="34" charset="0"/>
              </a:rPr>
              <a:t>illinois</a:t>
            </a:r>
          </a:p>
        </p:txBody>
      </p:sp>
      <p:sp>
        <p:nvSpPr>
          <p:cNvPr id="17424" name="Text Box 13"/>
          <p:cNvSpPr txBox="1">
            <a:spLocks noChangeArrowheads="1"/>
          </p:cNvSpPr>
          <p:nvPr/>
        </p:nvSpPr>
        <p:spPr bwMode="auto">
          <a:xfrm>
            <a:off x="3806825" y="4048125"/>
            <a:ext cx="9842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solidFill>
                  <a:srgbClr val="FF0000"/>
                </a:solidFill>
                <a:latin typeface="Arial" pitchFamily="34" charset="0"/>
              </a:rPr>
              <a:t>purdue</a:t>
            </a:r>
          </a:p>
        </p:txBody>
      </p:sp>
      <p:sp>
        <p:nvSpPr>
          <p:cNvPr id="17425" name="Text Box 14"/>
          <p:cNvSpPr txBox="1">
            <a:spLocks noChangeArrowheads="1"/>
          </p:cNvSpPr>
          <p:nvPr/>
        </p:nvSpPr>
        <p:spPr bwMode="auto">
          <a:xfrm>
            <a:off x="6162675" y="4057650"/>
            <a:ext cx="10128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latin typeface="Arial" pitchFamily="34" charset="0"/>
              </a:rPr>
              <a:t>indiana</a:t>
            </a:r>
          </a:p>
        </p:txBody>
      </p:sp>
      <p:sp>
        <p:nvSpPr>
          <p:cNvPr id="17426" name="Line 15"/>
          <p:cNvSpPr>
            <a:spLocks noChangeShapeType="1"/>
          </p:cNvSpPr>
          <p:nvPr/>
        </p:nvSpPr>
        <p:spPr bwMode="auto">
          <a:xfrm flipH="1">
            <a:off x="1941513" y="2687638"/>
            <a:ext cx="2374900" cy="52863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7" name="Line 16"/>
          <p:cNvSpPr>
            <a:spLocks noChangeShapeType="1"/>
          </p:cNvSpPr>
          <p:nvPr/>
        </p:nvSpPr>
        <p:spPr bwMode="auto">
          <a:xfrm flipH="1">
            <a:off x="3152775" y="2687638"/>
            <a:ext cx="1222375" cy="5524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8" name="Line 17"/>
          <p:cNvSpPr>
            <a:spLocks noChangeShapeType="1"/>
          </p:cNvSpPr>
          <p:nvPr/>
        </p:nvSpPr>
        <p:spPr bwMode="auto">
          <a:xfrm>
            <a:off x="4740275" y="2663825"/>
            <a:ext cx="493713" cy="57626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29" name="Line 18"/>
          <p:cNvSpPr>
            <a:spLocks noChangeShapeType="1"/>
          </p:cNvSpPr>
          <p:nvPr/>
        </p:nvSpPr>
        <p:spPr bwMode="auto">
          <a:xfrm>
            <a:off x="4857750" y="2674938"/>
            <a:ext cx="1543050" cy="58737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0" name="Line 19"/>
          <p:cNvSpPr>
            <a:spLocks noChangeShapeType="1"/>
          </p:cNvSpPr>
          <p:nvPr/>
        </p:nvSpPr>
        <p:spPr bwMode="auto">
          <a:xfrm>
            <a:off x="4857750" y="2640013"/>
            <a:ext cx="2686050" cy="622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1" name="Line 20"/>
          <p:cNvSpPr>
            <a:spLocks noChangeShapeType="1"/>
          </p:cNvSpPr>
          <p:nvPr/>
        </p:nvSpPr>
        <p:spPr bwMode="auto">
          <a:xfrm flipH="1">
            <a:off x="1154113" y="3533775"/>
            <a:ext cx="3114675" cy="7048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2" name="Line 21"/>
          <p:cNvSpPr>
            <a:spLocks noChangeShapeType="1"/>
          </p:cNvSpPr>
          <p:nvPr/>
        </p:nvSpPr>
        <p:spPr bwMode="auto">
          <a:xfrm flipH="1">
            <a:off x="2905125" y="3509963"/>
            <a:ext cx="1363663" cy="6826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3" name="Line 22"/>
          <p:cNvSpPr>
            <a:spLocks noChangeShapeType="1"/>
          </p:cNvSpPr>
          <p:nvPr/>
        </p:nvSpPr>
        <p:spPr bwMode="auto">
          <a:xfrm>
            <a:off x="4257675" y="3544888"/>
            <a:ext cx="9525" cy="7080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4" name="Line 23"/>
          <p:cNvSpPr>
            <a:spLocks noChangeShapeType="1"/>
          </p:cNvSpPr>
          <p:nvPr/>
        </p:nvSpPr>
        <p:spPr bwMode="auto">
          <a:xfrm>
            <a:off x="4268788" y="3521075"/>
            <a:ext cx="2398712" cy="67151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5" name="Text Box 24"/>
          <p:cNvSpPr txBox="1">
            <a:spLocks noChangeArrowheads="1"/>
          </p:cNvSpPr>
          <p:nvPr/>
        </p:nvSpPr>
        <p:spPr bwMode="auto">
          <a:xfrm>
            <a:off x="7762875" y="4068763"/>
            <a:ext cx="8683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latin typeface="Arial" pitchFamily="34" charset="0"/>
              </a:rPr>
              <a:t>umich</a:t>
            </a:r>
          </a:p>
        </p:txBody>
      </p:sp>
      <p:sp>
        <p:nvSpPr>
          <p:cNvPr id="17436" name="Line 25"/>
          <p:cNvSpPr>
            <a:spLocks noChangeShapeType="1"/>
          </p:cNvSpPr>
          <p:nvPr/>
        </p:nvSpPr>
        <p:spPr bwMode="auto">
          <a:xfrm>
            <a:off x="4375150" y="3498850"/>
            <a:ext cx="3551238" cy="69373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37" name="Text Box 26"/>
          <p:cNvSpPr txBox="1">
            <a:spLocks noChangeArrowheads="1"/>
          </p:cNvSpPr>
          <p:nvPr/>
        </p:nvSpPr>
        <p:spPr bwMode="auto">
          <a:xfrm>
            <a:off x="3219450" y="4933950"/>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solidFill>
                  <a:srgbClr val="FF0000"/>
                </a:solidFill>
                <a:latin typeface="Arial" pitchFamily="34" charset="0"/>
              </a:rPr>
              <a:t>cs</a:t>
            </a:r>
          </a:p>
        </p:txBody>
      </p:sp>
      <p:sp>
        <p:nvSpPr>
          <p:cNvPr id="17438" name="Text Box 27"/>
          <p:cNvSpPr txBox="1">
            <a:spLocks noChangeArrowheads="1"/>
          </p:cNvSpPr>
          <p:nvPr/>
        </p:nvSpPr>
        <p:spPr bwMode="auto">
          <a:xfrm>
            <a:off x="4799013" y="4937125"/>
            <a:ext cx="596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latin typeface="Arial" pitchFamily="34" charset="0"/>
              </a:rPr>
              <a:t>ece</a:t>
            </a:r>
          </a:p>
        </p:txBody>
      </p:sp>
      <p:sp>
        <p:nvSpPr>
          <p:cNvPr id="17439" name="Line 28"/>
          <p:cNvSpPr>
            <a:spLocks noChangeShapeType="1"/>
          </p:cNvSpPr>
          <p:nvPr/>
        </p:nvSpPr>
        <p:spPr bwMode="auto">
          <a:xfrm flipH="1">
            <a:off x="3470275" y="4481513"/>
            <a:ext cx="720725" cy="5572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0" name="Line 29"/>
          <p:cNvSpPr>
            <a:spLocks noChangeShapeType="1"/>
          </p:cNvSpPr>
          <p:nvPr/>
        </p:nvSpPr>
        <p:spPr bwMode="auto">
          <a:xfrm>
            <a:off x="4419600" y="4481513"/>
            <a:ext cx="685800" cy="5334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441" name="Line 30"/>
          <p:cNvSpPr>
            <a:spLocks noChangeShapeType="1"/>
          </p:cNvSpPr>
          <p:nvPr/>
        </p:nvSpPr>
        <p:spPr bwMode="auto">
          <a:xfrm>
            <a:off x="3419475" y="5289550"/>
            <a:ext cx="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42" name="Text Box 31"/>
          <p:cNvSpPr txBox="1">
            <a:spLocks noChangeArrowheads="1"/>
          </p:cNvSpPr>
          <p:nvPr/>
        </p:nvSpPr>
        <p:spPr bwMode="auto">
          <a:xfrm>
            <a:off x="3081338" y="5699125"/>
            <a:ext cx="735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solidFill>
                  <a:srgbClr val="FF0000"/>
                </a:solidFill>
                <a:latin typeface="Arial" pitchFamily="34" charset="0"/>
              </a:rPr>
              <a:t>www</a:t>
            </a:r>
          </a:p>
        </p:txBody>
      </p:sp>
      <p:sp>
        <p:nvSpPr>
          <p:cNvPr id="17443" name="Line 32"/>
          <p:cNvSpPr>
            <a:spLocks noChangeShapeType="1"/>
          </p:cNvSpPr>
          <p:nvPr/>
        </p:nvSpPr>
        <p:spPr bwMode="auto">
          <a:xfrm flipH="1">
            <a:off x="4267200" y="2728913"/>
            <a:ext cx="30480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Tree>
    <p:extLst>
      <p:ext uri="{BB962C8B-B14F-4D97-AF65-F5344CB8AC3E}">
        <p14:creationId xmlns:p14="http://schemas.microsoft.com/office/powerpoint/2010/main" val="17887016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smtClean="0"/>
              <a:t>DNS Resolver: Recursive Resolver</a:t>
            </a:r>
          </a:p>
        </p:txBody>
      </p:sp>
      <p:sp>
        <p:nvSpPr>
          <p:cNvPr id="20483" name="Content Placeholder 2"/>
          <p:cNvSpPr>
            <a:spLocks noGrp="1"/>
          </p:cNvSpPr>
          <p:nvPr>
            <p:ph idx="1"/>
          </p:nvPr>
        </p:nvSpPr>
        <p:spPr>
          <a:xfrm>
            <a:off x="685800" y="1752600"/>
            <a:ext cx="7769225" cy="4340225"/>
          </a:xfrm>
        </p:spPr>
        <p:txBody>
          <a:bodyPr/>
          <a:lstStyle/>
          <a:p>
            <a:pPr eaLnBrk="1" hangingPunct="1"/>
            <a:r>
              <a:rPr lang="en-US" altLang="en-US" sz="2800" dirty="0" smtClean="0"/>
              <a:t>Recursive resolver</a:t>
            </a:r>
          </a:p>
          <a:p>
            <a:pPr lvl="1" eaLnBrk="1" hangingPunct="1"/>
            <a:r>
              <a:rPr lang="en-US" altLang="en-US" sz="2400" dirty="0" smtClean="0"/>
              <a:t>Normally thought of as a “DNS server”</a:t>
            </a:r>
          </a:p>
          <a:p>
            <a:pPr lvl="1" eaLnBrk="1" hangingPunct="1"/>
            <a:r>
              <a:rPr lang="en-US" altLang="en-US" sz="2400" dirty="0" smtClean="0"/>
              <a:t>Accept queries from users, understand the zone hierarchy, interact with the authority servers</a:t>
            </a:r>
          </a:p>
          <a:p>
            <a:pPr lvl="1" eaLnBrk="1" hangingPunct="1"/>
            <a:r>
              <a:rPr lang="en-US" altLang="en-US" sz="2000" dirty="0" smtClean="0"/>
              <a:t>Cache answers</a:t>
            </a:r>
          </a:p>
        </p:txBody>
      </p:sp>
      <p:sp>
        <p:nvSpPr>
          <p:cNvPr id="4" name="Date Placeholder 3"/>
          <p:cNvSpPr>
            <a:spLocks noGrp="1"/>
          </p:cNvSpPr>
          <p:nvPr>
            <p:ph type="dt" sz="quarter" idx="10"/>
          </p:nvPr>
        </p:nvSpPr>
        <p:spPr/>
        <p:txBody>
          <a:bodyPr/>
          <a:lstStyle/>
          <a:p>
            <a:pPr>
              <a:defRPr/>
            </a:pPr>
            <a:r>
              <a:rPr lang="en-US"/>
              <a:t>CS526</a:t>
            </a:r>
            <a:endParaRPr lang="en-US">
              <a:solidFill>
                <a:schemeClr val="tx1"/>
              </a:solidFill>
            </a:endParaRPr>
          </a:p>
        </p:txBody>
      </p:sp>
      <p:sp>
        <p:nvSpPr>
          <p:cNvPr id="5" name="Slide Number Placeholder 4"/>
          <p:cNvSpPr>
            <a:spLocks noGrp="1"/>
          </p:cNvSpPr>
          <p:nvPr>
            <p:ph type="sldNum" sz="quarter" idx="4294967295"/>
          </p:nvPr>
        </p:nvSpPr>
        <p:spPr>
          <a:xfrm>
            <a:off x="6858000" y="6400800"/>
            <a:ext cx="1905000" cy="457200"/>
          </a:xfrm>
          <a:prstGeom prst="rect">
            <a:avLst/>
          </a:prstGeom>
        </p:spPr>
        <p:txBody>
          <a:bodyPr/>
          <a:lstStyle/>
          <a:p>
            <a:pPr>
              <a:defRPr/>
            </a:pPr>
            <a:fld id="{22498C71-9EE7-4C06-B415-615DEE3B8634}" type="slidenum">
              <a:rPr lang="en-US"/>
              <a:pPr>
                <a:defRPr/>
              </a:pPr>
              <a:t>17</a:t>
            </a:fld>
            <a:endParaRPr lang="en-US">
              <a:solidFill>
                <a:schemeClr val="tx1"/>
              </a:solidFill>
            </a:endParaRPr>
          </a:p>
        </p:txBody>
      </p:sp>
      <p:sp>
        <p:nvSpPr>
          <p:cNvPr id="6" name="Footer Placeholder 5"/>
          <p:cNvSpPr>
            <a:spLocks noGrp="1"/>
          </p:cNvSpPr>
          <p:nvPr>
            <p:ph type="ftr" sz="quarter" idx="4294967295"/>
          </p:nvPr>
        </p:nvSpPr>
        <p:spPr>
          <a:xfrm>
            <a:off x="3124200" y="6400800"/>
            <a:ext cx="2895600" cy="457200"/>
          </a:xfrm>
          <a:prstGeom prst="rect">
            <a:avLst/>
          </a:prstGeom>
        </p:spPr>
        <p:txBody>
          <a:bodyPr/>
          <a:lstStyle/>
          <a:p>
            <a:pPr>
              <a:defRPr/>
            </a:pPr>
            <a:r>
              <a:rPr lang="en-US"/>
              <a:t>Topic 19: DNS Security</a:t>
            </a:r>
            <a:endParaRPr lang="en-US">
              <a:solidFill>
                <a:schemeClr val="tx1"/>
              </a:solidFill>
            </a:endParaRPr>
          </a:p>
        </p:txBody>
      </p:sp>
      <p:pic>
        <p:nvPicPr>
          <p:cNvPr id="20487" name="Picture 4" descr="http://upload.wikimedia.org/wikipedia/commons/thumb/7/77/An_example_of_theoretical_DNS_recursion.svg/400px-An_example_of_theoretical_DNS_recursion.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24200"/>
            <a:ext cx="9229725"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8" name="TextBox 7"/>
          <p:cNvSpPr txBox="1">
            <a:spLocks noChangeArrowheads="1"/>
          </p:cNvSpPr>
          <p:nvPr/>
        </p:nvSpPr>
        <p:spPr bwMode="auto">
          <a:xfrm>
            <a:off x="1676400" y="5867400"/>
            <a:ext cx="2286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ltLang="en-US"/>
              <a:t>From wikipedia</a:t>
            </a:r>
          </a:p>
        </p:txBody>
      </p:sp>
    </p:spTree>
    <p:extLst>
      <p:ext uri="{BB962C8B-B14F-4D97-AF65-F5344CB8AC3E}">
        <p14:creationId xmlns:p14="http://schemas.microsoft.com/office/powerpoint/2010/main" val="10804758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Layered Encapsulation</a:t>
            </a:r>
            <a:endParaRPr lang="en-US" dirty="0"/>
          </a:p>
        </p:txBody>
      </p:sp>
      <p:sp>
        <p:nvSpPr>
          <p:cNvPr id="3" name="Content Placeholder 2"/>
          <p:cNvSpPr>
            <a:spLocks noGrp="1"/>
          </p:cNvSpPr>
          <p:nvPr>
            <p:ph idx="1"/>
          </p:nvPr>
        </p:nvSpPr>
        <p:spPr/>
        <p:txBody>
          <a:bodyPr/>
          <a:lstStyle/>
          <a:p>
            <a:endParaRPr lang="en-US"/>
          </a:p>
        </p:txBody>
      </p:sp>
      <p:pic>
        <p:nvPicPr>
          <p:cNvPr id="1026" name="Picture 2" descr="http://www.diablotin.com/librairie/networking/firewall/figs/fire060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524000"/>
            <a:ext cx="8001000" cy="481335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09600" y="6324600"/>
            <a:ext cx="6858000" cy="338554"/>
          </a:xfrm>
          <a:prstGeom prst="rect">
            <a:avLst/>
          </a:prstGeom>
          <a:noFill/>
        </p:spPr>
        <p:txBody>
          <a:bodyPr wrap="square" rtlCol="0">
            <a:spAutoFit/>
          </a:bodyPr>
          <a:lstStyle/>
          <a:p>
            <a:r>
              <a:rPr lang="en-US" dirty="0">
                <a:solidFill>
                  <a:schemeClr val="tx1"/>
                </a:solidFill>
              </a:rPr>
              <a:t>http://bio3d.colorado.edu/tor/sadocs/tcpip/tcpip-1.html</a:t>
            </a:r>
          </a:p>
        </p:txBody>
      </p:sp>
    </p:spTree>
    <p:extLst>
      <p:ext uri="{BB962C8B-B14F-4D97-AF65-F5344CB8AC3E}">
        <p14:creationId xmlns:p14="http://schemas.microsoft.com/office/powerpoint/2010/main" val="3003894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Ethernet Packet</a:t>
            </a:r>
            <a:endParaRPr lang="en-US" dirty="0"/>
          </a:p>
        </p:txBody>
      </p:sp>
      <p:sp>
        <p:nvSpPr>
          <p:cNvPr id="3" name="Content Placeholder 2"/>
          <p:cNvSpPr>
            <a:spLocks noGrp="1"/>
          </p:cNvSpPr>
          <p:nvPr>
            <p:ph idx="1"/>
          </p:nvPr>
        </p:nvSpPr>
        <p:spPr/>
        <p:txBody>
          <a:bodyPr/>
          <a:lstStyle/>
          <a:p>
            <a:endParaRPr lang="en-US"/>
          </a:p>
        </p:txBody>
      </p:sp>
      <p:pic>
        <p:nvPicPr>
          <p:cNvPr id="3074" name="Picture 2" descr="http://bio3d.colorado.edu/tor/sadocs/tcpip/ether-hd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981200"/>
            <a:ext cx="864108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3573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9618"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History of the Internet</a:t>
            </a:r>
          </a:p>
        </p:txBody>
      </p:sp>
      <p:sp>
        <p:nvSpPr>
          <p:cNvPr id="879619" name="Text Box 2"/>
          <p:cNvSpPr txBox="1">
            <a:spLocks noChangeArrowheads="1"/>
          </p:cNvSpPr>
          <p:nvPr/>
        </p:nvSpPr>
        <p:spPr bwMode="auto">
          <a:xfrm>
            <a:off x="685800" y="1905000"/>
            <a:ext cx="8153400" cy="4195763"/>
          </a:xfrm>
          <a:prstGeom prst="rect">
            <a:avLst/>
          </a:prstGeom>
          <a:noFill/>
          <a:ln w="9525">
            <a:noFill/>
            <a:round/>
            <a:headEnd/>
            <a:tailEnd/>
          </a:ln>
        </p:spPr>
        <p:txBody>
          <a:bodyPr/>
          <a:lstStyle/>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chemeClr val="tx1"/>
                </a:solidFill>
              </a:rPr>
              <a:t>1962 Galactic Network idea (</a:t>
            </a:r>
            <a:r>
              <a:rPr lang="en-US" sz="2800" dirty="0">
                <a:solidFill>
                  <a:schemeClr val="tx1"/>
                </a:solidFill>
              </a:rPr>
              <a:t>J.C.R. </a:t>
            </a:r>
            <a:r>
              <a:rPr lang="en-US" sz="2800" dirty="0" err="1">
                <a:solidFill>
                  <a:schemeClr val="tx1"/>
                </a:solidFill>
              </a:rPr>
              <a:t>Licklider</a:t>
            </a:r>
            <a:r>
              <a:rPr lang="en-US" sz="2800" dirty="0">
                <a:solidFill>
                  <a:schemeClr val="tx1"/>
                </a:solidFill>
              </a:rPr>
              <a:t> of </a:t>
            </a:r>
            <a:r>
              <a:rPr lang="en-US" sz="2800" dirty="0" smtClean="0">
                <a:solidFill>
                  <a:schemeClr val="tx1"/>
                </a:solidFill>
              </a:rPr>
              <a:t>MIT)</a:t>
            </a:r>
          </a:p>
          <a:p>
            <a:pPr marL="1082675" lvl="1"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chemeClr val="tx1"/>
                </a:solidFill>
              </a:rPr>
              <a:t>Envisions a </a:t>
            </a:r>
            <a:r>
              <a:rPr lang="en-US" sz="2800" dirty="0">
                <a:solidFill>
                  <a:schemeClr val="tx1"/>
                </a:solidFill>
              </a:rPr>
              <a:t>globally interconnected set of computers through which everyone could quickly access data and programs from any </a:t>
            </a:r>
            <a:r>
              <a:rPr lang="en-US" sz="2800" dirty="0" smtClean="0">
                <a:solidFill>
                  <a:schemeClr val="tx1"/>
                </a:solidFill>
              </a:rPr>
              <a:t>site</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chemeClr val="tx1"/>
                </a:solidFill>
              </a:rPr>
              <a:t>1961-1965 packet switching (Leonard </a:t>
            </a:r>
            <a:r>
              <a:rPr lang="en-US" sz="2800" dirty="0" err="1">
                <a:solidFill>
                  <a:schemeClr val="tx1"/>
                </a:solidFill>
              </a:rPr>
              <a:t>Kleinrock</a:t>
            </a:r>
            <a:r>
              <a:rPr lang="en-US" sz="2800" dirty="0">
                <a:solidFill>
                  <a:schemeClr val="tx1"/>
                </a:solidFill>
              </a:rPr>
              <a:t> at </a:t>
            </a:r>
            <a:r>
              <a:rPr lang="en-US" sz="2800" dirty="0" smtClean="0">
                <a:solidFill>
                  <a:schemeClr val="tx1"/>
                </a:solidFill>
              </a:rPr>
              <a:t>MIT</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chemeClr val="tx1"/>
                </a:solidFill>
              </a:rPr>
              <a:t>1967 Lawrence </a:t>
            </a:r>
            <a:r>
              <a:rPr lang="en-US" sz="2800" dirty="0">
                <a:solidFill>
                  <a:schemeClr val="tx1"/>
                </a:solidFill>
              </a:rPr>
              <a:t>G. </a:t>
            </a:r>
            <a:r>
              <a:rPr lang="en-US" sz="2800" dirty="0" smtClean="0">
                <a:solidFill>
                  <a:schemeClr val="tx1"/>
                </a:solidFill>
              </a:rPr>
              <a:t>Roberts publishes plan for ARPANET</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chemeClr val="tx1"/>
                </a:solidFill>
              </a:rPr>
              <a:t>1968 </a:t>
            </a:r>
            <a:r>
              <a:rPr lang="en-US" sz="2800" dirty="0">
                <a:solidFill>
                  <a:schemeClr val="tx1"/>
                </a:solidFill>
              </a:rPr>
              <a:t>Frank </a:t>
            </a:r>
            <a:r>
              <a:rPr lang="en-US" sz="2800" dirty="0" smtClean="0">
                <a:solidFill>
                  <a:schemeClr val="tx1"/>
                </a:solidFill>
              </a:rPr>
              <a:t>Heart led team at BBN to build </a:t>
            </a:r>
            <a:r>
              <a:rPr lang="en-US" sz="2800" dirty="0">
                <a:solidFill>
                  <a:schemeClr val="tx1"/>
                </a:solidFill>
              </a:rPr>
              <a:t>packet switches called Interface Message Processors (IMP's)</a:t>
            </a:r>
            <a:endParaRPr lang="en-US" sz="2800" dirty="0" smtClean="0">
              <a:solidFill>
                <a:schemeClr val="tx1"/>
              </a:solidFill>
            </a:endParaRP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800" dirty="0" smtClean="0">
              <a:solidFill>
                <a:schemeClr val="tx1"/>
              </a:solidFill>
            </a:endParaRPr>
          </a:p>
        </p:txBody>
      </p:sp>
    </p:spTree>
    <p:extLst>
      <p:ext uri="{BB962C8B-B14F-4D97-AF65-F5344CB8AC3E}">
        <p14:creationId xmlns:p14="http://schemas.microsoft.com/office/powerpoint/2010/main" val="12433350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 Packet</a:t>
            </a:r>
            <a:endParaRPr lang="en-US" dirty="0"/>
          </a:p>
        </p:txBody>
      </p:sp>
      <p:sp>
        <p:nvSpPr>
          <p:cNvPr id="3" name="Content Placeholder 2"/>
          <p:cNvSpPr>
            <a:spLocks noGrp="1"/>
          </p:cNvSpPr>
          <p:nvPr>
            <p:ph idx="1"/>
          </p:nvPr>
        </p:nvSpPr>
        <p:spPr/>
        <p:txBody>
          <a:bodyPr/>
          <a:lstStyle/>
          <a:p>
            <a:endParaRPr lang="en-US"/>
          </a:p>
        </p:txBody>
      </p:sp>
      <p:pic>
        <p:nvPicPr>
          <p:cNvPr id="2050" name="Picture 2" descr="http://bio3d.colorado.edu/tor/sadocs/tcpip/ip-hd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295400"/>
            <a:ext cx="7439025" cy="51149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09600" y="6477000"/>
            <a:ext cx="6858000" cy="338554"/>
          </a:xfrm>
          <a:prstGeom prst="rect">
            <a:avLst/>
          </a:prstGeom>
          <a:noFill/>
        </p:spPr>
        <p:txBody>
          <a:bodyPr wrap="square" rtlCol="0">
            <a:spAutoFit/>
          </a:bodyPr>
          <a:lstStyle/>
          <a:p>
            <a:r>
              <a:rPr lang="en-US" dirty="0">
                <a:solidFill>
                  <a:schemeClr val="tx1"/>
                </a:solidFill>
              </a:rPr>
              <a:t>http://bio3d.colorado.edu/tor/sadocs/tcpip/tcpip-1.html</a:t>
            </a:r>
          </a:p>
        </p:txBody>
      </p:sp>
    </p:spTree>
    <p:extLst>
      <p:ext uri="{BB962C8B-B14F-4D97-AF65-F5344CB8AC3E}">
        <p14:creationId xmlns:p14="http://schemas.microsoft.com/office/powerpoint/2010/main" val="1556089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TCP Packet Header</a:t>
            </a:r>
            <a:endParaRPr lang="en-US" dirty="0"/>
          </a:p>
        </p:txBody>
      </p:sp>
      <p:pic>
        <p:nvPicPr>
          <p:cNvPr id="5122" name="Picture 2" descr="http://bio3d.colorado.edu/tor/sadocs/tcpip/tcp-hd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750" y="1600199"/>
            <a:ext cx="8858250" cy="49244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09600" y="6477000"/>
            <a:ext cx="6858000" cy="338554"/>
          </a:xfrm>
          <a:prstGeom prst="rect">
            <a:avLst/>
          </a:prstGeom>
          <a:noFill/>
        </p:spPr>
        <p:txBody>
          <a:bodyPr wrap="square" rtlCol="0">
            <a:spAutoFit/>
          </a:bodyPr>
          <a:lstStyle/>
          <a:p>
            <a:r>
              <a:rPr lang="en-US" dirty="0">
                <a:solidFill>
                  <a:schemeClr val="tx1"/>
                </a:solidFill>
              </a:rPr>
              <a:t>http://</a:t>
            </a:r>
            <a:r>
              <a:rPr lang="en-US" dirty="0" smtClean="0">
                <a:solidFill>
                  <a:schemeClr val="tx1"/>
                </a:solidFill>
              </a:rPr>
              <a:t>bio3d.colorado.edu/tor/sadocs/tcpip/tcpip-2.html</a:t>
            </a:r>
            <a:endParaRPr lang="en-US" dirty="0">
              <a:solidFill>
                <a:schemeClr val="tx1"/>
              </a:solidFill>
            </a:endParaRPr>
          </a:p>
        </p:txBody>
      </p:sp>
    </p:spTree>
    <p:extLst>
      <p:ext uri="{BB962C8B-B14F-4D97-AF65-F5344CB8AC3E}">
        <p14:creationId xmlns:p14="http://schemas.microsoft.com/office/powerpoint/2010/main" val="1194922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0098"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Routing</a:t>
            </a:r>
          </a:p>
        </p:txBody>
      </p:sp>
      <p:sp>
        <p:nvSpPr>
          <p:cNvPr id="900099" name="Text Box 2"/>
          <p:cNvSpPr txBox="1">
            <a:spLocks noChangeArrowheads="1"/>
          </p:cNvSpPr>
          <p:nvPr/>
        </p:nvSpPr>
        <p:spPr bwMode="auto">
          <a:xfrm>
            <a:off x="685800" y="1905000"/>
            <a:ext cx="7772400" cy="4441825"/>
          </a:xfrm>
          <a:prstGeom prst="rect">
            <a:avLst/>
          </a:prstGeom>
          <a:noFill/>
          <a:ln w="9525">
            <a:noFill/>
            <a:round/>
            <a:headEnd/>
            <a:tailEnd/>
          </a:ln>
        </p:spPr>
        <p:txBody>
          <a:bodyPr/>
          <a:lstStyle/>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The routing table </a:t>
            </a:r>
            <a:r>
              <a:rPr lang="en-US" sz="2800" dirty="0" smtClean="0">
                <a:solidFill>
                  <a:srgbClr val="00264C"/>
                </a:solidFill>
              </a:rPr>
              <a:t>tells which is the </a:t>
            </a:r>
            <a:r>
              <a:rPr lang="en-US" sz="2800" dirty="0">
                <a:solidFill>
                  <a:srgbClr val="00264C"/>
                </a:solidFill>
              </a:rPr>
              <a:t>next router </a:t>
            </a:r>
            <a:r>
              <a:rPr lang="en-US" sz="2800" dirty="0" smtClean="0">
                <a:solidFill>
                  <a:srgbClr val="00264C"/>
                </a:solidFill>
              </a:rPr>
              <a:t>for delivering to any </a:t>
            </a:r>
            <a:r>
              <a:rPr lang="en-US" sz="2800" dirty="0">
                <a:solidFill>
                  <a:srgbClr val="00264C"/>
                </a:solidFill>
              </a:rPr>
              <a:t>destination network.</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The source of the table information can be:</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Manual:</a:t>
            </a:r>
          </a:p>
          <a:p>
            <a:pPr lvl="2">
              <a:lnSpc>
                <a:spcPct val="90000"/>
              </a:lnSpc>
              <a:spcBef>
                <a:spcPts val="500"/>
              </a:spcBef>
              <a:buClr>
                <a:srgbClr val="00264C"/>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smtClean="0">
                <a:solidFill>
                  <a:srgbClr val="00264C"/>
                </a:solidFill>
              </a:rPr>
              <a:t>Suitable for small networks where routes </a:t>
            </a:r>
            <a:r>
              <a:rPr lang="en-US" sz="2400" dirty="0">
                <a:solidFill>
                  <a:srgbClr val="00264C"/>
                </a:solidFill>
              </a:rPr>
              <a:t>never change</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Automatic</a:t>
            </a:r>
          </a:p>
          <a:p>
            <a:pPr lvl="2">
              <a:lnSpc>
                <a:spcPct val="90000"/>
              </a:lnSpc>
              <a:spcBef>
                <a:spcPts val="500"/>
              </a:spcBef>
              <a:buClr>
                <a:srgbClr val="00264C"/>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Software creates/updates the routing table using information from neighboring routers.</a:t>
            </a:r>
          </a:p>
          <a:p>
            <a:pPr lvl="2">
              <a:lnSpc>
                <a:spcPct val="90000"/>
              </a:lnSpc>
              <a:spcBef>
                <a:spcPts val="500"/>
              </a:spcBef>
              <a:buClr>
                <a:srgbClr val="00264C"/>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It is needed for lager nets</a:t>
            </a:r>
          </a:p>
          <a:p>
            <a:pPr lvl="2">
              <a:lnSpc>
                <a:spcPct val="90000"/>
              </a:lnSpc>
              <a:spcBef>
                <a:spcPts val="500"/>
              </a:spcBef>
              <a:buClr>
                <a:srgbClr val="00264C"/>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It changes routes if failure.</a:t>
            </a:r>
          </a:p>
        </p:txBody>
      </p:sp>
    </p:spTree>
    <p:extLst>
      <p:ext uri="{BB962C8B-B14F-4D97-AF65-F5344CB8AC3E}">
        <p14:creationId xmlns:p14="http://schemas.microsoft.com/office/powerpoint/2010/main" val="342994637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2146" name="Rectangle 1"/>
          <p:cNvSpPr>
            <a:spLocks noChangeArrowheads="1"/>
          </p:cNvSpPr>
          <p:nvPr/>
        </p:nvSpPr>
        <p:spPr bwMode="auto">
          <a:xfrm>
            <a:off x="1066800" y="304800"/>
            <a:ext cx="7772400" cy="1143000"/>
          </a:xfrm>
          <a:prstGeom prst="rect">
            <a:avLst/>
          </a:prstGeom>
          <a:noFill/>
          <a:ln w="9525">
            <a:noFill/>
            <a:round/>
            <a:headEnd/>
            <a:tailEnd/>
          </a:ln>
        </p:spPr>
        <p:txBody>
          <a:bodyPr lIns="90000" tIns="46800" rIns="90000" bIns="46800"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IP packet</a:t>
            </a:r>
            <a:br>
              <a:rPr lang="en-US" sz="4400">
                <a:solidFill>
                  <a:srgbClr val="333333"/>
                </a:solidFill>
              </a:rPr>
            </a:br>
            <a:r>
              <a:rPr lang="en-US" sz="4400">
                <a:solidFill>
                  <a:srgbClr val="333333"/>
                </a:solidFill>
              </a:rPr>
              <a:t>from A to M</a:t>
            </a:r>
          </a:p>
        </p:txBody>
      </p:sp>
      <p:sp>
        <p:nvSpPr>
          <p:cNvPr id="902147" name="Rectangle 2"/>
          <p:cNvSpPr>
            <a:spLocks noChangeArrowheads="1"/>
          </p:cNvSpPr>
          <p:nvPr/>
        </p:nvSpPr>
        <p:spPr bwMode="auto">
          <a:xfrm>
            <a:off x="1219200" y="37338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48" name="Text Box 3"/>
          <p:cNvSpPr txBox="1">
            <a:spLocks noChangeArrowheads="1"/>
          </p:cNvSpPr>
          <p:nvPr/>
        </p:nvSpPr>
        <p:spPr bwMode="auto">
          <a:xfrm>
            <a:off x="1219200" y="37338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A</a:t>
            </a:r>
          </a:p>
        </p:txBody>
      </p:sp>
      <p:sp>
        <p:nvSpPr>
          <p:cNvPr id="902149" name="Text Box 5"/>
          <p:cNvSpPr txBox="1">
            <a:spLocks noChangeArrowheads="1"/>
          </p:cNvSpPr>
          <p:nvPr/>
        </p:nvSpPr>
        <p:spPr bwMode="auto">
          <a:xfrm>
            <a:off x="1676400" y="4267200"/>
            <a:ext cx="1295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40.0.0.0</a:t>
            </a:r>
          </a:p>
        </p:txBody>
      </p:sp>
      <p:sp>
        <p:nvSpPr>
          <p:cNvPr id="902150" name="Rectangle 6"/>
          <p:cNvSpPr>
            <a:spLocks noChangeArrowheads="1"/>
          </p:cNvSpPr>
          <p:nvPr/>
        </p:nvSpPr>
        <p:spPr bwMode="auto">
          <a:xfrm>
            <a:off x="838200" y="4419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51" name="Text Box 7"/>
          <p:cNvSpPr txBox="1">
            <a:spLocks noChangeArrowheads="1"/>
          </p:cNvSpPr>
          <p:nvPr/>
        </p:nvSpPr>
        <p:spPr bwMode="auto">
          <a:xfrm>
            <a:off x="838200" y="4419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B</a:t>
            </a:r>
          </a:p>
        </p:txBody>
      </p:sp>
      <p:sp>
        <p:nvSpPr>
          <p:cNvPr id="902152" name="Rectangle 8"/>
          <p:cNvSpPr>
            <a:spLocks noChangeArrowheads="1"/>
          </p:cNvSpPr>
          <p:nvPr/>
        </p:nvSpPr>
        <p:spPr bwMode="auto">
          <a:xfrm>
            <a:off x="1371600" y="5029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53" name="Text Box 9"/>
          <p:cNvSpPr txBox="1">
            <a:spLocks noChangeArrowheads="1"/>
          </p:cNvSpPr>
          <p:nvPr/>
        </p:nvSpPr>
        <p:spPr bwMode="auto">
          <a:xfrm>
            <a:off x="1371600" y="5029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C</a:t>
            </a:r>
          </a:p>
        </p:txBody>
      </p:sp>
      <p:sp>
        <p:nvSpPr>
          <p:cNvPr id="902154" name="Line 10"/>
          <p:cNvSpPr>
            <a:spLocks noChangeShapeType="1"/>
          </p:cNvSpPr>
          <p:nvPr/>
        </p:nvSpPr>
        <p:spPr bwMode="auto">
          <a:xfrm>
            <a:off x="1600200" y="4038600"/>
            <a:ext cx="304800" cy="152400"/>
          </a:xfrm>
          <a:prstGeom prst="line">
            <a:avLst/>
          </a:prstGeom>
          <a:noFill/>
          <a:ln w="28440" cap="sq">
            <a:solidFill>
              <a:srgbClr val="00264C"/>
            </a:solidFill>
            <a:miter lim="800000"/>
            <a:headEnd/>
            <a:tailEnd/>
          </a:ln>
        </p:spPr>
        <p:txBody>
          <a:bodyPr/>
          <a:lstStyle/>
          <a:p>
            <a:endParaRPr lang="en-US"/>
          </a:p>
        </p:txBody>
      </p:sp>
      <p:sp>
        <p:nvSpPr>
          <p:cNvPr id="902155" name="Line 11"/>
          <p:cNvSpPr>
            <a:spLocks noChangeShapeType="1"/>
          </p:cNvSpPr>
          <p:nvPr/>
        </p:nvSpPr>
        <p:spPr bwMode="auto">
          <a:xfrm flipV="1">
            <a:off x="1219200" y="4568825"/>
            <a:ext cx="533400" cy="82550"/>
          </a:xfrm>
          <a:prstGeom prst="line">
            <a:avLst/>
          </a:prstGeom>
          <a:noFill/>
          <a:ln w="28440" cap="sq">
            <a:solidFill>
              <a:srgbClr val="00264C"/>
            </a:solidFill>
            <a:miter lim="800000"/>
            <a:headEnd/>
            <a:tailEnd/>
          </a:ln>
        </p:spPr>
        <p:txBody>
          <a:bodyPr/>
          <a:lstStyle/>
          <a:p>
            <a:endParaRPr lang="en-US"/>
          </a:p>
        </p:txBody>
      </p:sp>
      <p:sp>
        <p:nvSpPr>
          <p:cNvPr id="902156" name="Line 12"/>
          <p:cNvSpPr>
            <a:spLocks noChangeShapeType="1"/>
          </p:cNvSpPr>
          <p:nvPr/>
        </p:nvSpPr>
        <p:spPr bwMode="auto">
          <a:xfrm flipV="1">
            <a:off x="1524000" y="4873625"/>
            <a:ext cx="304800" cy="158750"/>
          </a:xfrm>
          <a:prstGeom prst="line">
            <a:avLst/>
          </a:prstGeom>
          <a:noFill/>
          <a:ln w="28440" cap="sq">
            <a:solidFill>
              <a:srgbClr val="00264C"/>
            </a:solidFill>
            <a:miter lim="800000"/>
            <a:headEnd/>
            <a:tailEnd/>
          </a:ln>
        </p:spPr>
        <p:txBody>
          <a:bodyPr/>
          <a:lstStyle/>
          <a:p>
            <a:endParaRPr lang="en-US"/>
          </a:p>
        </p:txBody>
      </p:sp>
      <p:sp>
        <p:nvSpPr>
          <p:cNvPr id="902157" name="Rectangle 13"/>
          <p:cNvSpPr>
            <a:spLocks noChangeArrowheads="1"/>
          </p:cNvSpPr>
          <p:nvPr/>
        </p:nvSpPr>
        <p:spPr bwMode="auto">
          <a:xfrm>
            <a:off x="3352800" y="41910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58" name="Text Box 14"/>
          <p:cNvSpPr txBox="1">
            <a:spLocks noChangeArrowheads="1"/>
          </p:cNvSpPr>
          <p:nvPr/>
        </p:nvSpPr>
        <p:spPr bwMode="auto">
          <a:xfrm>
            <a:off x="3276600" y="4191000"/>
            <a:ext cx="533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R1</a:t>
            </a:r>
          </a:p>
        </p:txBody>
      </p:sp>
      <p:sp>
        <p:nvSpPr>
          <p:cNvPr id="902159" name="Line 15"/>
          <p:cNvSpPr>
            <a:spLocks noChangeShapeType="1"/>
          </p:cNvSpPr>
          <p:nvPr/>
        </p:nvSpPr>
        <p:spPr bwMode="auto">
          <a:xfrm>
            <a:off x="3733800" y="4419600"/>
            <a:ext cx="304800" cy="1588"/>
          </a:xfrm>
          <a:prstGeom prst="line">
            <a:avLst/>
          </a:prstGeom>
          <a:noFill/>
          <a:ln w="28440" cap="sq">
            <a:solidFill>
              <a:srgbClr val="00264C"/>
            </a:solidFill>
            <a:miter lim="800000"/>
            <a:headEnd/>
            <a:tailEnd/>
          </a:ln>
        </p:spPr>
        <p:txBody>
          <a:bodyPr/>
          <a:lstStyle/>
          <a:p>
            <a:endParaRPr lang="en-US"/>
          </a:p>
        </p:txBody>
      </p:sp>
      <p:sp>
        <p:nvSpPr>
          <p:cNvPr id="902160" name="Text Box 17"/>
          <p:cNvSpPr txBox="1">
            <a:spLocks noChangeArrowheads="1"/>
          </p:cNvSpPr>
          <p:nvPr/>
        </p:nvSpPr>
        <p:spPr bwMode="auto">
          <a:xfrm>
            <a:off x="3886200" y="42672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128.10.3.0</a:t>
            </a:r>
          </a:p>
        </p:txBody>
      </p:sp>
      <p:sp>
        <p:nvSpPr>
          <p:cNvPr id="902161" name="Line 18"/>
          <p:cNvSpPr>
            <a:spLocks noChangeShapeType="1"/>
          </p:cNvSpPr>
          <p:nvPr/>
        </p:nvSpPr>
        <p:spPr bwMode="auto">
          <a:xfrm>
            <a:off x="3048000" y="4419600"/>
            <a:ext cx="304800" cy="1588"/>
          </a:xfrm>
          <a:prstGeom prst="line">
            <a:avLst/>
          </a:prstGeom>
          <a:noFill/>
          <a:ln w="28440" cap="sq">
            <a:solidFill>
              <a:srgbClr val="00264C"/>
            </a:solidFill>
            <a:miter lim="800000"/>
            <a:headEnd/>
            <a:tailEnd/>
          </a:ln>
        </p:spPr>
        <p:txBody>
          <a:bodyPr/>
          <a:lstStyle/>
          <a:p>
            <a:endParaRPr lang="en-US"/>
          </a:p>
        </p:txBody>
      </p:sp>
      <p:sp>
        <p:nvSpPr>
          <p:cNvPr id="902162" name="Rectangle 19"/>
          <p:cNvSpPr>
            <a:spLocks noChangeArrowheads="1"/>
          </p:cNvSpPr>
          <p:nvPr/>
        </p:nvSpPr>
        <p:spPr bwMode="auto">
          <a:xfrm>
            <a:off x="3962400" y="5486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63" name="Text Box 20"/>
          <p:cNvSpPr txBox="1">
            <a:spLocks noChangeArrowheads="1"/>
          </p:cNvSpPr>
          <p:nvPr/>
        </p:nvSpPr>
        <p:spPr bwMode="auto">
          <a:xfrm>
            <a:off x="3962400" y="5486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G</a:t>
            </a:r>
          </a:p>
        </p:txBody>
      </p:sp>
      <p:sp>
        <p:nvSpPr>
          <p:cNvPr id="902164" name="Line 21"/>
          <p:cNvSpPr>
            <a:spLocks noChangeShapeType="1"/>
          </p:cNvSpPr>
          <p:nvPr/>
        </p:nvSpPr>
        <p:spPr bwMode="auto">
          <a:xfrm flipV="1">
            <a:off x="4191000" y="4797425"/>
            <a:ext cx="152400" cy="692150"/>
          </a:xfrm>
          <a:prstGeom prst="line">
            <a:avLst/>
          </a:prstGeom>
          <a:noFill/>
          <a:ln w="28440" cap="sq">
            <a:solidFill>
              <a:srgbClr val="00264C"/>
            </a:solidFill>
            <a:miter lim="800000"/>
            <a:headEnd/>
            <a:tailEnd/>
          </a:ln>
        </p:spPr>
        <p:txBody>
          <a:bodyPr/>
          <a:lstStyle/>
          <a:p>
            <a:endParaRPr lang="en-US"/>
          </a:p>
        </p:txBody>
      </p:sp>
      <p:sp>
        <p:nvSpPr>
          <p:cNvPr id="902165" name="Rectangle 22"/>
          <p:cNvSpPr>
            <a:spLocks noChangeArrowheads="1"/>
          </p:cNvSpPr>
          <p:nvPr/>
        </p:nvSpPr>
        <p:spPr bwMode="auto">
          <a:xfrm>
            <a:off x="5029200" y="3505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66" name="Text Box 23"/>
          <p:cNvSpPr txBox="1">
            <a:spLocks noChangeArrowheads="1"/>
          </p:cNvSpPr>
          <p:nvPr/>
        </p:nvSpPr>
        <p:spPr bwMode="auto">
          <a:xfrm>
            <a:off x="5029200" y="3505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902167" name="Line 24"/>
          <p:cNvSpPr>
            <a:spLocks noChangeShapeType="1"/>
          </p:cNvSpPr>
          <p:nvPr/>
        </p:nvSpPr>
        <p:spPr bwMode="auto">
          <a:xfrm flipV="1">
            <a:off x="5029200" y="3959225"/>
            <a:ext cx="152400" cy="234950"/>
          </a:xfrm>
          <a:prstGeom prst="line">
            <a:avLst/>
          </a:prstGeom>
          <a:noFill/>
          <a:ln w="28440" cap="sq">
            <a:solidFill>
              <a:srgbClr val="00264C"/>
            </a:solidFill>
            <a:miter lim="800000"/>
            <a:headEnd/>
            <a:tailEnd/>
          </a:ln>
        </p:spPr>
        <p:txBody>
          <a:bodyPr/>
          <a:lstStyle/>
          <a:p>
            <a:endParaRPr lang="en-US"/>
          </a:p>
        </p:txBody>
      </p:sp>
      <p:sp>
        <p:nvSpPr>
          <p:cNvPr id="902168" name="Rectangle 25"/>
          <p:cNvSpPr>
            <a:spLocks noChangeArrowheads="1"/>
          </p:cNvSpPr>
          <p:nvPr/>
        </p:nvSpPr>
        <p:spPr bwMode="auto">
          <a:xfrm>
            <a:off x="5638800" y="41910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69" name="Text Box 26"/>
          <p:cNvSpPr txBox="1">
            <a:spLocks noChangeArrowheads="1"/>
          </p:cNvSpPr>
          <p:nvPr/>
        </p:nvSpPr>
        <p:spPr bwMode="auto">
          <a:xfrm>
            <a:off x="5562600" y="4191000"/>
            <a:ext cx="533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R2</a:t>
            </a:r>
          </a:p>
        </p:txBody>
      </p:sp>
      <p:sp>
        <p:nvSpPr>
          <p:cNvPr id="902170" name="Line 27"/>
          <p:cNvSpPr>
            <a:spLocks noChangeShapeType="1"/>
          </p:cNvSpPr>
          <p:nvPr/>
        </p:nvSpPr>
        <p:spPr bwMode="auto">
          <a:xfrm>
            <a:off x="6019800" y="4419600"/>
            <a:ext cx="304800" cy="1588"/>
          </a:xfrm>
          <a:prstGeom prst="line">
            <a:avLst/>
          </a:prstGeom>
          <a:noFill/>
          <a:ln w="28440" cap="sq">
            <a:solidFill>
              <a:srgbClr val="00264C"/>
            </a:solidFill>
            <a:miter lim="800000"/>
            <a:headEnd/>
            <a:tailEnd/>
          </a:ln>
        </p:spPr>
        <p:txBody>
          <a:bodyPr/>
          <a:lstStyle/>
          <a:p>
            <a:endParaRPr lang="en-US"/>
          </a:p>
        </p:txBody>
      </p:sp>
      <p:sp>
        <p:nvSpPr>
          <p:cNvPr id="902171" name="Line 28"/>
          <p:cNvSpPr>
            <a:spLocks noChangeShapeType="1"/>
          </p:cNvSpPr>
          <p:nvPr/>
        </p:nvSpPr>
        <p:spPr bwMode="auto">
          <a:xfrm>
            <a:off x="5334000" y="4419600"/>
            <a:ext cx="304800" cy="1588"/>
          </a:xfrm>
          <a:prstGeom prst="line">
            <a:avLst/>
          </a:prstGeom>
          <a:noFill/>
          <a:ln w="28440" cap="sq">
            <a:solidFill>
              <a:srgbClr val="00264C"/>
            </a:solidFill>
            <a:miter lim="800000"/>
            <a:headEnd/>
            <a:tailEnd/>
          </a:ln>
        </p:spPr>
        <p:txBody>
          <a:bodyPr/>
          <a:lstStyle/>
          <a:p>
            <a:endParaRPr lang="en-US"/>
          </a:p>
        </p:txBody>
      </p:sp>
      <p:sp>
        <p:nvSpPr>
          <p:cNvPr id="902172" name="Freeform 29"/>
          <p:cNvSpPr>
            <a:spLocks noChangeArrowheads="1"/>
          </p:cNvSpPr>
          <p:nvPr/>
        </p:nvSpPr>
        <p:spPr bwMode="auto">
          <a:xfrm>
            <a:off x="6324600" y="39624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2173" name="Line 30"/>
          <p:cNvSpPr>
            <a:spLocks noChangeShapeType="1"/>
          </p:cNvSpPr>
          <p:nvPr/>
        </p:nvSpPr>
        <p:spPr bwMode="auto">
          <a:xfrm flipV="1">
            <a:off x="7391400" y="3806825"/>
            <a:ext cx="152400" cy="311150"/>
          </a:xfrm>
          <a:prstGeom prst="line">
            <a:avLst/>
          </a:prstGeom>
          <a:noFill/>
          <a:ln w="28440" cap="sq">
            <a:solidFill>
              <a:srgbClr val="00264C"/>
            </a:solidFill>
            <a:miter lim="800000"/>
            <a:headEnd/>
            <a:tailEnd/>
          </a:ln>
        </p:spPr>
        <p:txBody>
          <a:bodyPr/>
          <a:lstStyle/>
          <a:p>
            <a:endParaRPr lang="en-US"/>
          </a:p>
        </p:txBody>
      </p:sp>
      <p:sp>
        <p:nvSpPr>
          <p:cNvPr id="902174" name="Rectangle 31"/>
          <p:cNvSpPr>
            <a:spLocks noChangeArrowheads="1"/>
          </p:cNvSpPr>
          <p:nvPr/>
        </p:nvSpPr>
        <p:spPr bwMode="auto">
          <a:xfrm>
            <a:off x="7772400" y="5486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75" name="Text Box 32"/>
          <p:cNvSpPr txBox="1">
            <a:spLocks noChangeArrowheads="1"/>
          </p:cNvSpPr>
          <p:nvPr/>
        </p:nvSpPr>
        <p:spPr bwMode="auto">
          <a:xfrm>
            <a:off x="7772400" y="5486400"/>
            <a:ext cx="4572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M</a:t>
            </a:r>
          </a:p>
        </p:txBody>
      </p:sp>
      <p:sp>
        <p:nvSpPr>
          <p:cNvPr id="902176" name="Line 33"/>
          <p:cNvSpPr>
            <a:spLocks noChangeShapeType="1"/>
          </p:cNvSpPr>
          <p:nvPr/>
        </p:nvSpPr>
        <p:spPr bwMode="auto">
          <a:xfrm flipH="1" flipV="1">
            <a:off x="7616825" y="5483225"/>
            <a:ext cx="158750" cy="234950"/>
          </a:xfrm>
          <a:prstGeom prst="line">
            <a:avLst/>
          </a:prstGeom>
          <a:noFill/>
          <a:ln w="28440" cap="sq">
            <a:solidFill>
              <a:srgbClr val="00264C"/>
            </a:solidFill>
            <a:miter lim="800000"/>
            <a:headEnd/>
            <a:tailEnd/>
          </a:ln>
        </p:spPr>
        <p:txBody>
          <a:bodyPr/>
          <a:lstStyle/>
          <a:p>
            <a:endParaRPr lang="en-US"/>
          </a:p>
        </p:txBody>
      </p:sp>
      <p:sp>
        <p:nvSpPr>
          <p:cNvPr id="902177" name="Line 34"/>
          <p:cNvSpPr>
            <a:spLocks noChangeShapeType="1"/>
          </p:cNvSpPr>
          <p:nvPr/>
        </p:nvSpPr>
        <p:spPr bwMode="auto">
          <a:xfrm>
            <a:off x="5791200" y="4648200"/>
            <a:ext cx="533400" cy="762000"/>
          </a:xfrm>
          <a:prstGeom prst="line">
            <a:avLst/>
          </a:prstGeom>
          <a:noFill/>
          <a:ln w="28440" cap="sq">
            <a:solidFill>
              <a:srgbClr val="00264C"/>
            </a:solidFill>
            <a:miter lim="800000"/>
            <a:headEnd/>
            <a:tailEnd/>
          </a:ln>
        </p:spPr>
        <p:txBody>
          <a:bodyPr/>
          <a:lstStyle/>
          <a:p>
            <a:endParaRPr lang="en-US"/>
          </a:p>
        </p:txBody>
      </p:sp>
      <p:sp>
        <p:nvSpPr>
          <p:cNvPr id="902178" name="Freeform 35"/>
          <p:cNvSpPr>
            <a:spLocks noChangeArrowheads="1"/>
          </p:cNvSpPr>
          <p:nvPr/>
        </p:nvSpPr>
        <p:spPr bwMode="auto">
          <a:xfrm>
            <a:off x="6324600" y="49530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2179" name="Line 36"/>
          <p:cNvSpPr>
            <a:spLocks noChangeShapeType="1"/>
          </p:cNvSpPr>
          <p:nvPr/>
        </p:nvSpPr>
        <p:spPr bwMode="auto">
          <a:xfrm flipV="1">
            <a:off x="5867400" y="5559425"/>
            <a:ext cx="533400" cy="234950"/>
          </a:xfrm>
          <a:prstGeom prst="line">
            <a:avLst/>
          </a:prstGeom>
          <a:noFill/>
          <a:ln w="28440" cap="sq">
            <a:solidFill>
              <a:srgbClr val="00264C"/>
            </a:solidFill>
            <a:miter lim="800000"/>
            <a:headEnd/>
            <a:tailEnd/>
          </a:ln>
        </p:spPr>
        <p:txBody>
          <a:bodyPr/>
          <a:lstStyle/>
          <a:p>
            <a:endParaRPr lang="en-US"/>
          </a:p>
        </p:txBody>
      </p:sp>
      <p:sp>
        <p:nvSpPr>
          <p:cNvPr id="902180" name="Rectangle 37"/>
          <p:cNvSpPr>
            <a:spLocks noChangeArrowheads="1"/>
          </p:cNvSpPr>
          <p:nvPr/>
        </p:nvSpPr>
        <p:spPr bwMode="auto">
          <a:xfrm>
            <a:off x="7543800" y="3581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81" name="Text Box 38"/>
          <p:cNvSpPr txBox="1">
            <a:spLocks noChangeArrowheads="1"/>
          </p:cNvSpPr>
          <p:nvPr/>
        </p:nvSpPr>
        <p:spPr bwMode="auto">
          <a:xfrm>
            <a:off x="7543800" y="3581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K</a:t>
            </a:r>
          </a:p>
        </p:txBody>
      </p:sp>
      <p:sp>
        <p:nvSpPr>
          <p:cNvPr id="902182" name="Line 39"/>
          <p:cNvSpPr>
            <a:spLocks noChangeShapeType="1"/>
          </p:cNvSpPr>
          <p:nvPr/>
        </p:nvSpPr>
        <p:spPr bwMode="auto">
          <a:xfrm flipV="1">
            <a:off x="7391400" y="3806825"/>
            <a:ext cx="152400" cy="311150"/>
          </a:xfrm>
          <a:prstGeom prst="line">
            <a:avLst/>
          </a:prstGeom>
          <a:noFill/>
          <a:ln w="28440" cap="sq">
            <a:solidFill>
              <a:srgbClr val="00264C"/>
            </a:solidFill>
            <a:miter lim="800000"/>
            <a:headEnd/>
            <a:tailEnd/>
          </a:ln>
        </p:spPr>
        <p:txBody>
          <a:bodyPr/>
          <a:lstStyle/>
          <a:p>
            <a:endParaRPr lang="en-US"/>
          </a:p>
        </p:txBody>
      </p:sp>
      <p:sp>
        <p:nvSpPr>
          <p:cNvPr id="902183" name="Rectangle 40"/>
          <p:cNvSpPr>
            <a:spLocks noChangeArrowheads="1"/>
          </p:cNvSpPr>
          <p:nvPr/>
        </p:nvSpPr>
        <p:spPr bwMode="auto">
          <a:xfrm>
            <a:off x="6705600" y="3200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84" name="Text Box 41"/>
          <p:cNvSpPr txBox="1">
            <a:spLocks noChangeArrowheads="1"/>
          </p:cNvSpPr>
          <p:nvPr/>
        </p:nvSpPr>
        <p:spPr bwMode="auto">
          <a:xfrm>
            <a:off x="6705600" y="3200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a:t>
            </a:r>
          </a:p>
        </p:txBody>
      </p:sp>
      <p:sp>
        <p:nvSpPr>
          <p:cNvPr id="902185" name="Line 42"/>
          <p:cNvSpPr>
            <a:spLocks noChangeShapeType="1"/>
          </p:cNvSpPr>
          <p:nvPr/>
        </p:nvSpPr>
        <p:spPr bwMode="auto">
          <a:xfrm flipV="1">
            <a:off x="6781800" y="3654425"/>
            <a:ext cx="152400" cy="311150"/>
          </a:xfrm>
          <a:prstGeom prst="line">
            <a:avLst/>
          </a:prstGeom>
          <a:noFill/>
          <a:ln w="28440" cap="sq">
            <a:solidFill>
              <a:srgbClr val="00264C"/>
            </a:solidFill>
            <a:miter lim="800000"/>
            <a:headEnd/>
            <a:tailEnd/>
          </a:ln>
        </p:spPr>
        <p:txBody>
          <a:bodyPr/>
          <a:lstStyle/>
          <a:p>
            <a:endParaRPr lang="en-US"/>
          </a:p>
        </p:txBody>
      </p:sp>
      <p:sp>
        <p:nvSpPr>
          <p:cNvPr id="902186" name="Rectangle 43"/>
          <p:cNvSpPr>
            <a:spLocks noChangeArrowheads="1"/>
          </p:cNvSpPr>
          <p:nvPr/>
        </p:nvSpPr>
        <p:spPr bwMode="auto">
          <a:xfrm>
            <a:off x="5638800" y="5410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87" name="Text Box 44"/>
          <p:cNvSpPr txBox="1">
            <a:spLocks noChangeArrowheads="1"/>
          </p:cNvSpPr>
          <p:nvPr/>
        </p:nvSpPr>
        <p:spPr bwMode="auto">
          <a:xfrm>
            <a:off x="5638800" y="5410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J</a:t>
            </a:r>
          </a:p>
        </p:txBody>
      </p:sp>
      <p:sp>
        <p:nvSpPr>
          <p:cNvPr id="902188" name="Rectangle 45"/>
          <p:cNvSpPr>
            <a:spLocks noChangeArrowheads="1"/>
          </p:cNvSpPr>
          <p:nvPr/>
        </p:nvSpPr>
        <p:spPr bwMode="auto">
          <a:xfrm>
            <a:off x="7696200" y="45720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89" name="Text Box 46"/>
          <p:cNvSpPr txBox="1">
            <a:spLocks noChangeArrowheads="1"/>
          </p:cNvSpPr>
          <p:nvPr/>
        </p:nvSpPr>
        <p:spPr bwMode="auto">
          <a:xfrm>
            <a:off x="7696200" y="45720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L</a:t>
            </a:r>
          </a:p>
        </p:txBody>
      </p:sp>
      <p:sp>
        <p:nvSpPr>
          <p:cNvPr id="902190" name="Line 47"/>
          <p:cNvSpPr>
            <a:spLocks noChangeShapeType="1"/>
          </p:cNvSpPr>
          <p:nvPr/>
        </p:nvSpPr>
        <p:spPr bwMode="auto">
          <a:xfrm flipV="1">
            <a:off x="7315200" y="4873625"/>
            <a:ext cx="381000" cy="234950"/>
          </a:xfrm>
          <a:prstGeom prst="line">
            <a:avLst/>
          </a:prstGeom>
          <a:noFill/>
          <a:ln w="28440" cap="sq">
            <a:solidFill>
              <a:srgbClr val="00264C"/>
            </a:solidFill>
            <a:miter lim="800000"/>
            <a:headEnd/>
            <a:tailEnd/>
          </a:ln>
        </p:spPr>
        <p:txBody>
          <a:bodyPr/>
          <a:lstStyle/>
          <a:p>
            <a:endParaRPr lang="en-US"/>
          </a:p>
        </p:txBody>
      </p:sp>
      <p:sp>
        <p:nvSpPr>
          <p:cNvPr id="902191" name="Rectangle 48"/>
          <p:cNvSpPr>
            <a:spLocks noChangeArrowheads="1"/>
          </p:cNvSpPr>
          <p:nvPr/>
        </p:nvSpPr>
        <p:spPr bwMode="auto">
          <a:xfrm>
            <a:off x="2590800" y="5181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92" name="Text Box 49"/>
          <p:cNvSpPr txBox="1">
            <a:spLocks noChangeArrowheads="1"/>
          </p:cNvSpPr>
          <p:nvPr/>
        </p:nvSpPr>
        <p:spPr bwMode="auto">
          <a:xfrm>
            <a:off x="2590800" y="5181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D</a:t>
            </a:r>
          </a:p>
        </p:txBody>
      </p:sp>
      <p:sp>
        <p:nvSpPr>
          <p:cNvPr id="902193" name="Line 50"/>
          <p:cNvSpPr>
            <a:spLocks noChangeShapeType="1"/>
          </p:cNvSpPr>
          <p:nvPr/>
        </p:nvSpPr>
        <p:spPr bwMode="auto">
          <a:xfrm flipH="1" flipV="1">
            <a:off x="2663825" y="4873625"/>
            <a:ext cx="82550" cy="311150"/>
          </a:xfrm>
          <a:prstGeom prst="line">
            <a:avLst/>
          </a:prstGeom>
          <a:noFill/>
          <a:ln w="28440" cap="sq">
            <a:solidFill>
              <a:srgbClr val="00264C"/>
            </a:solidFill>
            <a:miter lim="800000"/>
            <a:headEnd/>
            <a:tailEnd/>
          </a:ln>
        </p:spPr>
        <p:txBody>
          <a:bodyPr/>
          <a:lstStyle/>
          <a:p>
            <a:endParaRPr lang="en-US"/>
          </a:p>
        </p:txBody>
      </p:sp>
      <p:sp>
        <p:nvSpPr>
          <p:cNvPr id="902194" name="Freeform 51"/>
          <p:cNvSpPr>
            <a:spLocks noChangeArrowheads="1"/>
          </p:cNvSpPr>
          <p:nvPr/>
        </p:nvSpPr>
        <p:spPr bwMode="auto">
          <a:xfrm>
            <a:off x="2133600" y="30480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2195" name="Text Box 52"/>
          <p:cNvSpPr txBox="1">
            <a:spLocks noChangeArrowheads="1"/>
          </p:cNvSpPr>
          <p:nvPr/>
        </p:nvSpPr>
        <p:spPr bwMode="auto">
          <a:xfrm>
            <a:off x="2133600" y="32766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216.109.112.0</a:t>
            </a:r>
          </a:p>
        </p:txBody>
      </p:sp>
      <p:sp>
        <p:nvSpPr>
          <p:cNvPr id="902196" name="Line 53"/>
          <p:cNvSpPr>
            <a:spLocks noChangeShapeType="1"/>
          </p:cNvSpPr>
          <p:nvPr/>
        </p:nvSpPr>
        <p:spPr bwMode="auto">
          <a:xfrm>
            <a:off x="3200400" y="3733800"/>
            <a:ext cx="304800" cy="457200"/>
          </a:xfrm>
          <a:prstGeom prst="line">
            <a:avLst/>
          </a:prstGeom>
          <a:noFill/>
          <a:ln w="28440" cap="sq">
            <a:solidFill>
              <a:srgbClr val="00264C"/>
            </a:solidFill>
            <a:miter lim="800000"/>
            <a:headEnd/>
            <a:tailEnd/>
          </a:ln>
        </p:spPr>
        <p:txBody>
          <a:bodyPr/>
          <a:lstStyle/>
          <a:p>
            <a:endParaRPr lang="en-US"/>
          </a:p>
        </p:txBody>
      </p:sp>
      <p:sp>
        <p:nvSpPr>
          <p:cNvPr id="902197" name="Rectangle 54"/>
          <p:cNvSpPr>
            <a:spLocks noChangeArrowheads="1"/>
          </p:cNvSpPr>
          <p:nvPr/>
        </p:nvSpPr>
        <p:spPr bwMode="auto">
          <a:xfrm>
            <a:off x="3200400" y="2514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198" name="Text Box 55"/>
          <p:cNvSpPr txBox="1">
            <a:spLocks noChangeArrowheads="1"/>
          </p:cNvSpPr>
          <p:nvPr/>
        </p:nvSpPr>
        <p:spPr bwMode="auto">
          <a:xfrm>
            <a:off x="3200400" y="2514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F</a:t>
            </a:r>
          </a:p>
        </p:txBody>
      </p:sp>
      <p:sp>
        <p:nvSpPr>
          <p:cNvPr id="902199" name="Line 56"/>
          <p:cNvSpPr>
            <a:spLocks noChangeShapeType="1"/>
          </p:cNvSpPr>
          <p:nvPr/>
        </p:nvSpPr>
        <p:spPr bwMode="auto">
          <a:xfrm flipV="1">
            <a:off x="3276600" y="2968625"/>
            <a:ext cx="152400" cy="234950"/>
          </a:xfrm>
          <a:prstGeom prst="line">
            <a:avLst/>
          </a:prstGeom>
          <a:noFill/>
          <a:ln w="28440" cap="sq">
            <a:solidFill>
              <a:srgbClr val="00264C"/>
            </a:solidFill>
            <a:miter lim="800000"/>
            <a:headEnd/>
            <a:tailEnd/>
          </a:ln>
        </p:spPr>
        <p:txBody>
          <a:bodyPr/>
          <a:lstStyle/>
          <a:p>
            <a:endParaRPr lang="en-US"/>
          </a:p>
        </p:txBody>
      </p:sp>
      <p:sp>
        <p:nvSpPr>
          <p:cNvPr id="902200" name="Rectangle 57"/>
          <p:cNvSpPr>
            <a:spLocks noChangeArrowheads="1"/>
          </p:cNvSpPr>
          <p:nvPr/>
        </p:nvSpPr>
        <p:spPr bwMode="auto">
          <a:xfrm>
            <a:off x="1828800" y="25908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201" name="Text Box 58"/>
          <p:cNvSpPr txBox="1">
            <a:spLocks noChangeArrowheads="1"/>
          </p:cNvSpPr>
          <p:nvPr/>
        </p:nvSpPr>
        <p:spPr bwMode="auto">
          <a:xfrm>
            <a:off x="1828800" y="25908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E</a:t>
            </a:r>
          </a:p>
        </p:txBody>
      </p:sp>
      <p:sp>
        <p:nvSpPr>
          <p:cNvPr id="902202" name="Line 59"/>
          <p:cNvSpPr>
            <a:spLocks noChangeShapeType="1"/>
          </p:cNvSpPr>
          <p:nvPr/>
        </p:nvSpPr>
        <p:spPr bwMode="auto">
          <a:xfrm flipH="1" flipV="1">
            <a:off x="2054225" y="3044825"/>
            <a:ext cx="82550" cy="311150"/>
          </a:xfrm>
          <a:prstGeom prst="line">
            <a:avLst/>
          </a:prstGeom>
          <a:noFill/>
          <a:ln w="28440" cap="sq">
            <a:solidFill>
              <a:srgbClr val="00264C"/>
            </a:solidFill>
            <a:miter lim="800000"/>
            <a:headEnd/>
            <a:tailEnd/>
          </a:ln>
        </p:spPr>
        <p:txBody>
          <a:bodyPr/>
          <a:lstStyle/>
          <a:p>
            <a:endParaRPr lang="en-US"/>
          </a:p>
        </p:txBody>
      </p:sp>
      <p:sp>
        <p:nvSpPr>
          <p:cNvPr id="902203" name="Text Box 60"/>
          <p:cNvSpPr txBox="1">
            <a:spLocks noChangeArrowheads="1"/>
          </p:cNvSpPr>
          <p:nvPr/>
        </p:nvSpPr>
        <p:spPr bwMode="auto">
          <a:xfrm>
            <a:off x="6248400" y="41910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128.10.5.0</a:t>
            </a:r>
          </a:p>
        </p:txBody>
      </p:sp>
      <p:sp>
        <p:nvSpPr>
          <p:cNvPr id="902204" name="Text Box 61"/>
          <p:cNvSpPr txBox="1">
            <a:spLocks noChangeArrowheads="1"/>
          </p:cNvSpPr>
          <p:nvPr/>
        </p:nvSpPr>
        <p:spPr bwMode="auto">
          <a:xfrm>
            <a:off x="6248400" y="51816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128.10.4.0</a:t>
            </a:r>
          </a:p>
        </p:txBody>
      </p:sp>
      <p:sp>
        <p:nvSpPr>
          <p:cNvPr id="902205" name="Text Box 62"/>
          <p:cNvSpPr txBox="1">
            <a:spLocks noChangeArrowheads="1"/>
          </p:cNvSpPr>
          <p:nvPr/>
        </p:nvSpPr>
        <p:spPr bwMode="auto">
          <a:xfrm>
            <a:off x="3276600" y="60198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128.10.3.5</a:t>
            </a:r>
          </a:p>
        </p:txBody>
      </p:sp>
      <p:sp>
        <p:nvSpPr>
          <p:cNvPr id="902206" name="Text Box 63"/>
          <p:cNvSpPr txBox="1">
            <a:spLocks noChangeArrowheads="1"/>
          </p:cNvSpPr>
          <p:nvPr/>
        </p:nvSpPr>
        <p:spPr bwMode="auto">
          <a:xfrm>
            <a:off x="4419600" y="31242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128.10.3.9</a:t>
            </a:r>
          </a:p>
        </p:txBody>
      </p:sp>
      <p:sp>
        <p:nvSpPr>
          <p:cNvPr id="902207" name="Text Box 64"/>
          <p:cNvSpPr txBox="1">
            <a:spLocks noChangeArrowheads="1"/>
          </p:cNvSpPr>
          <p:nvPr/>
        </p:nvSpPr>
        <p:spPr bwMode="auto">
          <a:xfrm>
            <a:off x="762000" y="54864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40.0.0.5</a:t>
            </a:r>
          </a:p>
        </p:txBody>
      </p:sp>
      <p:sp>
        <p:nvSpPr>
          <p:cNvPr id="902208" name="Text Box 65"/>
          <p:cNvSpPr txBox="1">
            <a:spLocks noChangeArrowheads="1"/>
          </p:cNvSpPr>
          <p:nvPr/>
        </p:nvSpPr>
        <p:spPr bwMode="auto">
          <a:xfrm>
            <a:off x="533400" y="33528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40.0.0.7</a:t>
            </a:r>
          </a:p>
        </p:txBody>
      </p:sp>
      <p:sp>
        <p:nvSpPr>
          <p:cNvPr id="902209" name="Text Box 66"/>
          <p:cNvSpPr txBox="1">
            <a:spLocks noChangeArrowheads="1"/>
          </p:cNvSpPr>
          <p:nvPr/>
        </p:nvSpPr>
        <p:spPr bwMode="auto">
          <a:xfrm>
            <a:off x="2438400" y="2133600"/>
            <a:ext cx="15240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216.109.112.45</a:t>
            </a:r>
          </a:p>
        </p:txBody>
      </p:sp>
      <p:sp>
        <p:nvSpPr>
          <p:cNvPr id="902210" name="Text Box 67"/>
          <p:cNvSpPr txBox="1">
            <a:spLocks noChangeArrowheads="1"/>
          </p:cNvSpPr>
          <p:nvPr/>
        </p:nvSpPr>
        <p:spPr bwMode="auto">
          <a:xfrm>
            <a:off x="1219200" y="2286000"/>
            <a:ext cx="15240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216.109.112.48</a:t>
            </a:r>
          </a:p>
        </p:txBody>
      </p:sp>
      <p:sp>
        <p:nvSpPr>
          <p:cNvPr id="902211" name="Text Box 68"/>
          <p:cNvSpPr txBox="1">
            <a:spLocks noChangeArrowheads="1"/>
          </p:cNvSpPr>
          <p:nvPr/>
        </p:nvSpPr>
        <p:spPr bwMode="auto">
          <a:xfrm>
            <a:off x="7467600" y="32004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128.10.5.9</a:t>
            </a:r>
          </a:p>
        </p:txBody>
      </p:sp>
      <p:sp>
        <p:nvSpPr>
          <p:cNvPr id="902212" name="Line 69"/>
          <p:cNvSpPr>
            <a:spLocks noChangeShapeType="1"/>
          </p:cNvSpPr>
          <p:nvPr/>
        </p:nvSpPr>
        <p:spPr bwMode="auto">
          <a:xfrm flipH="1">
            <a:off x="3502025" y="3810000"/>
            <a:ext cx="82550" cy="304800"/>
          </a:xfrm>
          <a:prstGeom prst="line">
            <a:avLst/>
          </a:prstGeom>
          <a:noFill/>
          <a:ln w="9360" cap="sq">
            <a:solidFill>
              <a:srgbClr val="00264C"/>
            </a:solidFill>
            <a:miter lim="800000"/>
            <a:headEnd/>
            <a:tailEnd type="triangle" w="med" len="med"/>
          </a:ln>
        </p:spPr>
        <p:txBody>
          <a:bodyPr/>
          <a:lstStyle/>
          <a:p>
            <a:endParaRPr lang="en-US"/>
          </a:p>
        </p:txBody>
      </p:sp>
      <p:sp>
        <p:nvSpPr>
          <p:cNvPr id="902213" name="Text Box 70"/>
          <p:cNvSpPr txBox="1">
            <a:spLocks noChangeArrowheads="1"/>
          </p:cNvSpPr>
          <p:nvPr/>
        </p:nvSpPr>
        <p:spPr bwMode="auto">
          <a:xfrm>
            <a:off x="3429000" y="35052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216.109.112.1</a:t>
            </a:r>
          </a:p>
        </p:txBody>
      </p:sp>
      <p:sp>
        <p:nvSpPr>
          <p:cNvPr id="902214" name="Text Box 71"/>
          <p:cNvSpPr txBox="1">
            <a:spLocks noChangeArrowheads="1"/>
          </p:cNvSpPr>
          <p:nvPr/>
        </p:nvSpPr>
        <p:spPr bwMode="auto">
          <a:xfrm>
            <a:off x="2514600" y="47244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40.0.0.11</a:t>
            </a:r>
          </a:p>
        </p:txBody>
      </p:sp>
      <p:sp>
        <p:nvSpPr>
          <p:cNvPr id="902215" name="Text Box 72"/>
          <p:cNvSpPr txBox="1">
            <a:spLocks noChangeArrowheads="1"/>
          </p:cNvSpPr>
          <p:nvPr/>
        </p:nvSpPr>
        <p:spPr bwMode="auto">
          <a:xfrm>
            <a:off x="3352800" y="37338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128.10.3.1</a:t>
            </a:r>
          </a:p>
        </p:txBody>
      </p:sp>
      <p:sp>
        <p:nvSpPr>
          <p:cNvPr id="902216" name="Line 73"/>
          <p:cNvSpPr>
            <a:spLocks noChangeShapeType="1"/>
          </p:cNvSpPr>
          <p:nvPr/>
        </p:nvSpPr>
        <p:spPr bwMode="auto">
          <a:xfrm flipV="1">
            <a:off x="3048000" y="4416425"/>
            <a:ext cx="228600" cy="387350"/>
          </a:xfrm>
          <a:prstGeom prst="line">
            <a:avLst/>
          </a:prstGeom>
          <a:noFill/>
          <a:ln w="9360" cap="sq">
            <a:solidFill>
              <a:srgbClr val="00264C"/>
            </a:solidFill>
            <a:miter lim="800000"/>
            <a:headEnd/>
            <a:tailEnd type="triangle" w="med" len="med"/>
          </a:ln>
        </p:spPr>
        <p:txBody>
          <a:bodyPr/>
          <a:lstStyle/>
          <a:p>
            <a:endParaRPr lang="en-US"/>
          </a:p>
        </p:txBody>
      </p:sp>
      <p:sp>
        <p:nvSpPr>
          <p:cNvPr id="902217" name="Line 74"/>
          <p:cNvSpPr>
            <a:spLocks noChangeShapeType="1"/>
          </p:cNvSpPr>
          <p:nvPr/>
        </p:nvSpPr>
        <p:spPr bwMode="auto">
          <a:xfrm flipH="1">
            <a:off x="3806825" y="4038600"/>
            <a:ext cx="158750" cy="304800"/>
          </a:xfrm>
          <a:prstGeom prst="line">
            <a:avLst/>
          </a:prstGeom>
          <a:noFill/>
          <a:ln w="9360" cap="sq">
            <a:solidFill>
              <a:srgbClr val="00264C"/>
            </a:solidFill>
            <a:miter lim="800000"/>
            <a:headEnd/>
            <a:tailEnd type="triangle" w="med" len="med"/>
          </a:ln>
        </p:spPr>
        <p:txBody>
          <a:bodyPr/>
          <a:lstStyle/>
          <a:p>
            <a:endParaRPr lang="en-US"/>
          </a:p>
        </p:txBody>
      </p:sp>
      <p:sp>
        <p:nvSpPr>
          <p:cNvPr id="902218" name="Text Box 75"/>
          <p:cNvSpPr txBox="1">
            <a:spLocks noChangeArrowheads="1"/>
          </p:cNvSpPr>
          <p:nvPr/>
        </p:nvSpPr>
        <p:spPr bwMode="auto">
          <a:xfrm>
            <a:off x="5257800" y="57912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128.10.4.7</a:t>
            </a:r>
          </a:p>
        </p:txBody>
      </p:sp>
      <p:sp>
        <p:nvSpPr>
          <p:cNvPr id="902219" name="Text Box 76"/>
          <p:cNvSpPr txBox="1">
            <a:spLocks noChangeArrowheads="1"/>
          </p:cNvSpPr>
          <p:nvPr/>
        </p:nvSpPr>
        <p:spPr bwMode="auto">
          <a:xfrm>
            <a:off x="7162800" y="59436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128.10.4.10</a:t>
            </a:r>
          </a:p>
        </p:txBody>
      </p:sp>
      <p:sp>
        <p:nvSpPr>
          <p:cNvPr id="902220" name="Text Box 77"/>
          <p:cNvSpPr txBox="1">
            <a:spLocks noChangeArrowheads="1"/>
          </p:cNvSpPr>
          <p:nvPr/>
        </p:nvSpPr>
        <p:spPr bwMode="auto">
          <a:xfrm>
            <a:off x="4419600" y="48006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128.10.3.2</a:t>
            </a:r>
          </a:p>
        </p:txBody>
      </p:sp>
      <p:sp>
        <p:nvSpPr>
          <p:cNvPr id="902221" name="Line 78"/>
          <p:cNvSpPr>
            <a:spLocks noChangeShapeType="1"/>
          </p:cNvSpPr>
          <p:nvPr/>
        </p:nvSpPr>
        <p:spPr bwMode="auto">
          <a:xfrm flipV="1">
            <a:off x="5334000" y="4492625"/>
            <a:ext cx="228600" cy="387350"/>
          </a:xfrm>
          <a:prstGeom prst="line">
            <a:avLst/>
          </a:prstGeom>
          <a:noFill/>
          <a:ln w="9360" cap="sq">
            <a:solidFill>
              <a:srgbClr val="00264C"/>
            </a:solidFill>
            <a:miter lim="800000"/>
            <a:headEnd/>
            <a:tailEnd type="triangle" w="med" len="med"/>
          </a:ln>
        </p:spPr>
        <p:txBody>
          <a:bodyPr/>
          <a:lstStyle/>
          <a:p>
            <a:endParaRPr lang="en-US"/>
          </a:p>
        </p:txBody>
      </p:sp>
      <p:sp>
        <p:nvSpPr>
          <p:cNvPr id="902222" name="Text Box 79"/>
          <p:cNvSpPr txBox="1">
            <a:spLocks noChangeArrowheads="1"/>
          </p:cNvSpPr>
          <p:nvPr/>
        </p:nvSpPr>
        <p:spPr bwMode="auto">
          <a:xfrm>
            <a:off x="4800600" y="50292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128.10.4.2</a:t>
            </a:r>
          </a:p>
        </p:txBody>
      </p:sp>
      <p:sp>
        <p:nvSpPr>
          <p:cNvPr id="902223" name="Text Box 80"/>
          <p:cNvSpPr txBox="1">
            <a:spLocks noChangeArrowheads="1"/>
          </p:cNvSpPr>
          <p:nvPr/>
        </p:nvSpPr>
        <p:spPr bwMode="auto">
          <a:xfrm>
            <a:off x="5181600" y="38100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128.10.5.2</a:t>
            </a:r>
          </a:p>
        </p:txBody>
      </p:sp>
      <p:sp>
        <p:nvSpPr>
          <p:cNvPr id="902224" name="Line 81"/>
          <p:cNvSpPr>
            <a:spLocks noChangeShapeType="1"/>
          </p:cNvSpPr>
          <p:nvPr/>
        </p:nvSpPr>
        <p:spPr bwMode="auto">
          <a:xfrm flipV="1">
            <a:off x="5638800" y="4721225"/>
            <a:ext cx="76200" cy="387350"/>
          </a:xfrm>
          <a:prstGeom prst="line">
            <a:avLst/>
          </a:prstGeom>
          <a:noFill/>
          <a:ln w="9360" cap="sq">
            <a:solidFill>
              <a:srgbClr val="00264C"/>
            </a:solidFill>
            <a:miter lim="800000"/>
            <a:headEnd/>
            <a:tailEnd type="triangle" w="med" len="med"/>
          </a:ln>
        </p:spPr>
        <p:txBody>
          <a:bodyPr/>
          <a:lstStyle/>
          <a:p>
            <a:endParaRPr lang="en-US"/>
          </a:p>
        </p:txBody>
      </p:sp>
      <p:sp>
        <p:nvSpPr>
          <p:cNvPr id="902225" name="Line 82"/>
          <p:cNvSpPr>
            <a:spLocks noChangeShapeType="1"/>
          </p:cNvSpPr>
          <p:nvPr/>
        </p:nvSpPr>
        <p:spPr bwMode="auto">
          <a:xfrm flipH="1">
            <a:off x="6092825" y="4114800"/>
            <a:ext cx="82550" cy="228600"/>
          </a:xfrm>
          <a:prstGeom prst="line">
            <a:avLst/>
          </a:prstGeom>
          <a:noFill/>
          <a:ln w="9360" cap="sq">
            <a:solidFill>
              <a:srgbClr val="00264C"/>
            </a:solidFill>
            <a:miter lim="800000"/>
            <a:headEnd/>
            <a:tailEnd type="triangle" w="med" len="med"/>
          </a:ln>
        </p:spPr>
        <p:txBody>
          <a:bodyPr/>
          <a:lstStyle/>
          <a:p>
            <a:endParaRPr lang="en-US"/>
          </a:p>
        </p:txBody>
      </p:sp>
      <p:sp>
        <p:nvSpPr>
          <p:cNvPr id="902226" name="Text Box 83"/>
          <p:cNvSpPr txBox="1">
            <a:spLocks noChangeArrowheads="1"/>
          </p:cNvSpPr>
          <p:nvPr/>
        </p:nvSpPr>
        <p:spPr bwMode="auto">
          <a:xfrm>
            <a:off x="4114800" y="304800"/>
            <a:ext cx="5029200" cy="2625976"/>
          </a:xfrm>
          <a:prstGeom prst="rect">
            <a:avLst/>
          </a:prstGeom>
          <a:solidFill>
            <a:srgbClr val="FFFFE9"/>
          </a:solidFill>
          <a:ln w="9360" cap="sq">
            <a:solidFill>
              <a:srgbClr val="FFFFE9"/>
            </a:solidFill>
            <a:miter lim="800000"/>
            <a:headEnd/>
            <a:tailEnd/>
          </a:ln>
        </p:spPr>
        <p:txBody>
          <a:bodyPr lIns="90000" tIns="46800" rIns="90000" bIns="46800">
            <a:spAutoFit/>
          </a:bodyPr>
          <a:lstStyle/>
          <a:p>
            <a:pPr algn="ct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dirty="0">
                <a:solidFill>
                  <a:srgbClr val="00264C"/>
                </a:solidFill>
                <a:latin typeface="Courier New" pitchFamily="49" charset="0"/>
              </a:rPr>
              <a:t>A: Routing Table</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dirty="0">
                <a:solidFill>
                  <a:srgbClr val="00264C"/>
                </a:solidFill>
                <a:latin typeface="Courier New" pitchFamily="49" charset="0"/>
              </a:rPr>
              <a:t>Target Net    Net/Subnet Mask Next Hop</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dirty="0">
                <a:solidFill>
                  <a:srgbClr val="00264C"/>
                </a:solidFill>
                <a:latin typeface="Courier New" pitchFamily="49" charset="0"/>
              </a:rPr>
              <a:t>40.0.0.0      </a:t>
            </a:r>
            <a:r>
              <a:rPr lang="en-US" sz="1400" b="1" dirty="0" smtClean="0">
                <a:solidFill>
                  <a:srgbClr val="00264C"/>
                </a:solidFill>
                <a:latin typeface="Courier New" pitchFamily="49" charset="0"/>
              </a:rPr>
              <a:t>255.0.0.0         </a:t>
            </a:r>
            <a:r>
              <a:rPr lang="en-US" sz="1400" b="1" dirty="0">
                <a:solidFill>
                  <a:srgbClr val="00264C"/>
                </a:solidFill>
                <a:latin typeface="Courier New" pitchFamily="49" charset="0"/>
              </a:rPr>
              <a:t>Directly</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dirty="0">
                <a:solidFill>
                  <a:srgbClr val="00264C"/>
                </a:solidFill>
                <a:latin typeface="Courier New" pitchFamily="49" charset="0"/>
              </a:rPr>
              <a:t>128.10.3.0    255.255.255.0   40.0.0.11(R1)</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dirty="0">
                <a:solidFill>
                  <a:srgbClr val="00264C"/>
                </a:solidFill>
                <a:latin typeface="Courier New" pitchFamily="49" charset="0"/>
              </a:rPr>
              <a:t>128.10.5.0    255.255.255.0   40.0.0.11(R1)</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dirty="0">
                <a:solidFill>
                  <a:srgbClr val="00264C"/>
                </a:solidFill>
                <a:latin typeface="Courier New" pitchFamily="49" charset="0"/>
              </a:rPr>
              <a:t>128.10.4.0    255.255.255.0   40.0.0.11(R1)</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dirty="0">
                <a:solidFill>
                  <a:srgbClr val="00264C"/>
                </a:solidFill>
                <a:latin typeface="Courier New" pitchFamily="49" charset="0"/>
              </a:rPr>
              <a:t>216.109.112.0 255.255.255.0   40.0.0.11(R1)</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dirty="0">
                <a:solidFill>
                  <a:srgbClr val="00264C"/>
                </a:solidFill>
                <a:latin typeface="Courier New" pitchFamily="49" charset="0"/>
              </a:rPr>
              <a:t>Default:      255.255.255.255 40.0.0.1(R3)</a:t>
            </a:r>
          </a:p>
        </p:txBody>
      </p:sp>
      <p:sp>
        <p:nvSpPr>
          <p:cNvPr id="902227" name="Rectangle 84"/>
          <p:cNvSpPr>
            <a:spLocks noChangeArrowheads="1"/>
          </p:cNvSpPr>
          <p:nvPr/>
        </p:nvSpPr>
        <p:spPr bwMode="auto">
          <a:xfrm>
            <a:off x="2057400" y="5410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2228" name="Text Box 85"/>
          <p:cNvSpPr txBox="1">
            <a:spLocks noChangeArrowheads="1"/>
          </p:cNvSpPr>
          <p:nvPr/>
        </p:nvSpPr>
        <p:spPr bwMode="auto">
          <a:xfrm>
            <a:off x="1981200" y="5486400"/>
            <a:ext cx="533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R3</a:t>
            </a:r>
          </a:p>
        </p:txBody>
      </p:sp>
      <p:sp>
        <p:nvSpPr>
          <p:cNvPr id="902229" name="Line 86"/>
          <p:cNvSpPr>
            <a:spLocks noChangeShapeType="1"/>
          </p:cNvSpPr>
          <p:nvPr/>
        </p:nvSpPr>
        <p:spPr bwMode="auto">
          <a:xfrm>
            <a:off x="2209800" y="4953000"/>
            <a:ext cx="1588" cy="457200"/>
          </a:xfrm>
          <a:prstGeom prst="line">
            <a:avLst/>
          </a:prstGeom>
          <a:noFill/>
          <a:ln w="28440" cap="sq">
            <a:solidFill>
              <a:srgbClr val="00264C"/>
            </a:solidFill>
            <a:miter lim="800000"/>
            <a:headEnd/>
            <a:tailEnd/>
          </a:ln>
        </p:spPr>
        <p:txBody>
          <a:bodyPr/>
          <a:lstStyle/>
          <a:p>
            <a:endParaRPr lang="en-US"/>
          </a:p>
        </p:txBody>
      </p:sp>
      <p:sp>
        <p:nvSpPr>
          <p:cNvPr id="902230" name="Line 87"/>
          <p:cNvSpPr>
            <a:spLocks noChangeShapeType="1"/>
          </p:cNvSpPr>
          <p:nvPr/>
        </p:nvSpPr>
        <p:spPr bwMode="auto">
          <a:xfrm flipH="1">
            <a:off x="1597025" y="5867400"/>
            <a:ext cx="615950" cy="228600"/>
          </a:xfrm>
          <a:prstGeom prst="line">
            <a:avLst/>
          </a:prstGeom>
          <a:noFill/>
          <a:ln w="28440" cap="sq">
            <a:solidFill>
              <a:srgbClr val="00264C"/>
            </a:solidFill>
            <a:miter lim="800000"/>
            <a:headEnd/>
            <a:tailEnd/>
          </a:ln>
        </p:spPr>
        <p:txBody>
          <a:bodyPr/>
          <a:lstStyle/>
          <a:p>
            <a:endParaRPr lang="en-US"/>
          </a:p>
        </p:txBody>
      </p:sp>
      <p:sp>
        <p:nvSpPr>
          <p:cNvPr id="902231" name="Text Box 89"/>
          <p:cNvSpPr txBox="1">
            <a:spLocks noChangeArrowheads="1"/>
          </p:cNvSpPr>
          <p:nvPr/>
        </p:nvSpPr>
        <p:spPr bwMode="auto">
          <a:xfrm>
            <a:off x="2133600" y="57912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40.0.0.1</a:t>
            </a:r>
          </a:p>
        </p:txBody>
      </p:sp>
      <p:sp>
        <p:nvSpPr>
          <p:cNvPr id="902232" name="Line 90"/>
          <p:cNvSpPr>
            <a:spLocks noChangeShapeType="1"/>
          </p:cNvSpPr>
          <p:nvPr/>
        </p:nvSpPr>
        <p:spPr bwMode="auto">
          <a:xfrm flipH="1" flipV="1">
            <a:off x="2282825" y="5102225"/>
            <a:ext cx="234950" cy="768350"/>
          </a:xfrm>
          <a:prstGeom prst="line">
            <a:avLst/>
          </a:prstGeom>
          <a:noFill/>
          <a:ln w="9360" cap="sq">
            <a:solidFill>
              <a:srgbClr val="00264C"/>
            </a:solidFill>
            <a:miter lim="800000"/>
            <a:headEnd/>
            <a:tailEnd type="triangle" w="med" len="med"/>
          </a:ln>
        </p:spPr>
        <p:txBody>
          <a:bodyPr/>
          <a:lstStyle/>
          <a:p>
            <a:endParaRPr lang="en-US"/>
          </a:p>
        </p:txBody>
      </p:sp>
      <p:sp>
        <p:nvSpPr>
          <p:cNvPr id="902233" name="Text Box 91"/>
          <p:cNvSpPr txBox="1">
            <a:spLocks noChangeArrowheads="1"/>
          </p:cNvSpPr>
          <p:nvPr/>
        </p:nvSpPr>
        <p:spPr bwMode="auto">
          <a:xfrm>
            <a:off x="304800" y="6019800"/>
            <a:ext cx="1219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Internet</a:t>
            </a:r>
          </a:p>
        </p:txBody>
      </p:sp>
      <p:sp>
        <p:nvSpPr>
          <p:cNvPr id="902234" name="Text Box 92"/>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 </a:t>
            </a:r>
          </a:p>
        </p:txBody>
      </p:sp>
      <p:sp>
        <p:nvSpPr>
          <p:cNvPr id="902235" name="Line 93"/>
          <p:cNvSpPr>
            <a:spLocks noChangeShapeType="1"/>
          </p:cNvSpPr>
          <p:nvPr/>
        </p:nvSpPr>
        <p:spPr bwMode="auto">
          <a:xfrm>
            <a:off x="1676400" y="3886200"/>
            <a:ext cx="1524000" cy="381000"/>
          </a:xfrm>
          <a:prstGeom prst="line">
            <a:avLst/>
          </a:prstGeom>
          <a:noFill/>
          <a:ln w="57240" cap="sq">
            <a:solidFill>
              <a:srgbClr val="FF0000"/>
            </a:solidFill>
            <a:miter lim="800000"/>
            <a:headEnd/>
            <a:tailEnd type="triangle" w="med" len="med"/>
          </a:ln>
        </p:spPr>
        <p:txBody>
          <a:bodyPr/>
          <a:lstStyle/>
          <a:p>
            <a:endParaRPr lang="en-US"/>
          </a:p>
        </p:txBody>
      </p:sp>
      <p:sp>
        <p:nvSpPr>
          <p:cNvPr id="902236" name="Text Box 94"/>
          <p:cNvSpPr txBox="1">
            <a:spLocks noChangeArrowheads="1"/>
          </p:cNvSpPr>
          <p:nvPr/>
        </p:nvSpPr>
        <p:spPr bwMode="auto">
          <a:xfrm>
            <a:off x="2133600" y="3733800"/>
            <a:ext cx="533400" cy="457200"/>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en-US"/>
          </a:p>
        </p:txBody>
      </p:sp>
      <p:sp>
        <p:nvSpPr>
          <p:cNvPr id="902237" name="Text Box 95"/>
          <p:cNvSpPr txBox="1">
            <a:spLocks noChangeArrowheads="1"/>
          </p:cNvSpPr>
          <p:nvPr/>
        </p:nvSpPr>
        <p:spPr bwMode="auto">
          <a:xfrm>
            <a:off x="2057400" y="3733800"/>
            <a:ext cx="838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IP</a:t>
            </a:r>
          </a:p>
        </p:txBody>
      </p:sp>
      <p:sp>
        <p:nvSpPr>
          <p:cNvPr id="902238" name="Text Box 96"/>
          <p:cNvSpPr txBox="1">
            <a:spLocks noChangeArrowheads="1"/>
          </p:cNvSpPr>
          <p:nvPr/>
        </p:nvSpPr>
        <p:spPr bwMode="auto">
          <a:xfrm>
            <a:off x="2057400" y="3733800"/>
            <a:ext cx="457200" cy="460375"/>
          </a:xfrm>
          <a:prstGeom prst="rect">
            <a:avLst/>
          </a:prstGeom>
          <a:solidFill>
            <a:srgbClr val="FF0000"/>
          </a:solid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IP</a:t>
            </a:r>
          </a:p>
        </p:txBody>
      </p:sp>
      <p:sp>
        <p:nvSpPr>
          <p:cNvPr id="902239" name="Line 97"/>
          <p:cNvSpPr>
            <a:spLocks noChangeShapeType="1"/>
          </p:cNvSpPr>
          <p:nvPr/>
        </p:nvSpPr>
        <p:spPr bwMode="auto">
          <a:xfrm>
            <a:off x="4191000" y="2209800"/>
            <a:ext cx="4724400" cy="1588"/>
          </a:xfrm>
          <a:prstGeom prst="line">
            <a:avLst/>
          </a:prstGeom>
          <a:noFill/>
          <a:ln w="38160" cap="sq">
            <a:solidFill>
              <a:srgbClr val="FF0000"/>
            </a:solidFill>
            <a:miter lim="800000"/>
            <a:headEnd/>
            <a:tailEnd/>
          </a:ln>
        </p:spPr>
        <p:txBody>
          <a:bodyPr/>
          <a:lstStyle/>
          <a:p>
            <a:endParaRPr lang="en-US"/>
          </a:p>
        </p:txBody>
      </p:sp>
      <p:sp>
        <p:nvSpPr>
          <p:cNvPr id="902240" name="Text Box 98"/>
          <p:cNvSpPr txBox="1">
            <a:spLocks noChangeArrowheads="1"/>
          </p:cNvSpPr>
          <p:nvPr/>
        </p:nvSpPr>
        <p:spPr bwMode="auto">
          <a:xfrm>
            <a:off x="1409700" y="6324600"/>
            <a:ext cx="6819900" cy="463846"/>
          </a:xfrm>
          <a:prstGeom prst="rect">
            <a:avLst/>
          </a:prstGeom>
          <a:solidFill>
            <a:srgbClr val="FF0000"/>
          </a:solidFill>
          <a:ln w="9525">
            <a:noFill/>
            <a:round/>
            <a:headEnd/>
            <a:tailEnd/>
          </a:ln>
        </p:spPr>
        <p:txBody>
          <a:bodyPr wrap="square"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dirty="0" smtClean="0">
                <a:solidFill>
                  <a:srgbClr val="00264C"/>
                </a:solidFill>
              </a:rPr>
              <a:t>Packet addresses: </a:t>
            </a:r>
            <a:r>
              <a:rPr lang="en-US" sz="2400" dirty="0" err="1" smtClean="0">
                <a:solidFill>
                  <a:srgbClr val="00264C"/>
                </a:solidFill>
              </a:rPr>
              <a:t>E</a:t>
            </a:r>
            <a:r>
              <a:rPr lang="en-US" sz="2400" baseline="-25000" dirty="0" err="1" smtClean="0">
                <a:solidFill>
                  <a:srgbClr val="00264C"/>
                </a:solidFill>
              </a:rPr>
              <a:t>src</a:t>
            </a:r>
            <a:r>
              <a:rPr lang="en-US" sz="2400" dirty="0" smtClean="0">
                <a:solidFill>
                  <a:srgbClr val="00264C"/>
                </a:solidFill>
              </a:rPr>
              <a:t>=E</a:t>
            </a:r>
            <a:r>
              <a:rPr lang="en-US" sz="2400" baseline="-25000" dirty="0" smtClean="0">
                <a:solidFill>
                  <a:srgbClr val="00264C"/>
                </a:solidFill>
              </a:rPr>
              <a:t>A</a:t>
            </a:r>
            <a:r>
              <a:rPr lang="en-US" sz="2400" dirty="0" smtClean="0">
                <a:solidFill>
                  <a:srgbClr val="00264C"/>
                </a:solidFill>
              </a:rPr>
              <a:t>, </a:t>
            </a:r>
            <a:r>
              <a:rPr lang="en-US" sz="2400" dirty="0" err="1">
                <a:solidFill>
                  <a:srgbClr val="00264C"/>
                </a:solidFill>
              </a:rPr>
              <a:t>E</a:t>
            </a:r>
            <a:r>
              <a:rPr lang="en-US" sz="2400" baseline="-25000" dirty="0" err="1">
                <a:solidFill>
                  <a:srgbClr val="00264C"/>
                </a:solidFill>
              </a:rPr>
              <a:t>dst</a:t>
            </a:r>
            <a:r>
              <a:rPr lang="en-US" sz="2400" dirty="0">
                <a:solidFill>
                  <a:srgbClr val="00264C"/>
                </a:solidFill>
              </a:rPr>
              <a:t>=E</a:t>
            </a:r>
            <a:r>
              <a:rPr lang="en-US" sz="2400" baseline="-25000" dirty="0">
                <a:solidFill>
                  <a:srgbClr val="00264C"/>
                </a:solidFill>
              </a:rPr>
              <a:t>R1</a:t>
            </a:r>
            <a:r>
              <a:rPr lang="en-US" sz="2400" dirty="0">
                <a:solidFill>
                  <a:srgbClr val="00264C"/>
                </a:solidFill>
              </a:rPr>
              <a:t>, </a:t>
            </a:r>
            <a:r>
              <a:rPr lang="en-US" sz="2400" dirty="0" err="1">
                <a:solidFill>
                  <a:srgbClr val="00264C"/>
                </a:solidFill>
              </a:rPr>
              <a:t>IP</a:t>
            </a:r>
            <a:r>
              <a:rPr lang="en-US" sz="2400" baseline="-25000" dirty="0" err="1">
                <a:solidFill>
                  <a:srgbClr val="00264C"/>
                </a:solidFill>
              </a:rPr>
              <a:t>src</a:t>
            </a:r>
            <a:r>
              <a:rPr lang="en-US" sz="2400" dirty="0">
                <a:solidFill>
                  <a:srgbClr val="00264C"/>
                </a:solidFill>
              </a:rPr>
              <a:t>=A, </a:t>
            </a:r>
            <a:r>
              <a:rPr lang="en-US" sz="2400" dirty="0" err="1">
                <a:solidFill>
                  <a:srgbClr val="00264C"/>
                </a:solidFill>
              </a:rPr>
              <a:t>IP</a:t>
            </a:r>
            <a:r>
              <a:rPr lang="en-US" sz="2400" baseline="-25000" dirty="0" err="1">
                <a:solidFill>
                  <a:srgbClr val="00264C"/>
                </a:solidFill>
              </a:rPr>
              <a:t>dst</a:t>
            </a:r>
            <a:r>
              <a:rPr lang="en-US" sz="2400" dirty="0">
                <a:solidFill>
                  <a:srgbClr val="00264C"/>
                </a:solidFill>
              </a:rPr>
              <a:t>=M</a:t>
            </a:r>
          </a:p>
        </p:txBody>
      </p:sp>
      <p:sp>
        <p:nvSpPr>
          <p:cNvPr id="902241" name="Freeform 17"/>
          <p:cNvSpPr>
            <a:spLocks noChangeArrowheads="1"/>
          </p:cNvSpPr>
          <p:nvPr/>
        </p:nvSpPr>
        <p:spPr bwMode="auto">
          <a:xfrm>
            <a:off x="3962400" y="40386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2242" name="Freeform 17"/>
          <p:cNvSpPr>
            <a:spLocks noChangeArrowheads="1"/>
          </p:cNvSpPr>
          <p:nvPr/>
        </p:nvSpPr>
        <p:spPr bwMode="auto">
          <a:xfrm>
            <a:off x="1676400" y="41148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Tree>
    <p:extLst>
      <p:ext uri="{BB962C8B-B14F-4D97-AF65-F5344CB8AC3E}">
        <p14:creationId xmlns:p14="http://schemas.microsoft.com/office/powerpoint/2010/main" val="351311408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22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022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2226" grpId="0" animBg="1"/>
      <p:bldP spid="90223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4194" name="Rectangle 1"/>
          <p:cNvSpPr>
            <a:spLocks noChangeArrowheads="1"/>
          </p:cNvSpPr>
          <p:nvPr/>
        </p:nvSpPr>
        <p:spPr bwMode="auto">
          <a:xfrm>
            <a:off x="1066800" y="304800"/>
            <a:ext cx="7772400" cy="1143000"/>
          </a:xfrm>
          <a:prstGeom prst="rect">
            <a:avLst/>
          </a:prstGeom>
          <a:noFill/>
          <a:ln w="9525">
            <a:noFill/>
            <a:round/>
            <a:headEnd/>
            <a:tailEnd/>
          </a:ln>
        </p:spPr>
        <p:txBody>
          <a:bodyPr lIns="90000" tIns="46800" rIns="90000" bIns="46800"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IP packet</a:t>
            </a:r>
            <a:br>
              <a:rPr lang="en-US" sz="4400">
                <a:solidFill>
                  <a:srgbClr val="333333"/>
                </a:solidFill>
              </a:rPr>
            </a:br>
            <a:r>
              <a:rPr lang="en-US" sz="4400">
                <a:solidFill>
                  <a:srgbClr val="333333"/>
                </a:solidFill>
              </a:rPr>
              <a:t>from A to M</a:t>
            </a:r>
          </a:p>
        </p:txBody>
      </p:sp>
      <p:sp>
        <p:nvSpPr>
          <p:cNvPr id="904195" name="Rectangle 2"/>
          <p:cNvSpPr>
            <a:spLocks noChangeArrowheads="1"/>
          </p:cNvSpPr>
          <p:nvPr/>
        </p:nvSpPr>
        <p:spPr bwMode="auto">
          <a:xfrm>
            <a:off x="1219200" y="37338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196" name="Text Box 3"/>
          <p:cNvSpPr txBox="1">
            <a:spLocks noChangeArrowheads="1"/>
          </p:cNvSpPr>
          <p:nvPr/>
        </p:nvSpPr>
        <p:spPr bwMode="auto">
          <a:xfrm>
            <a:off x="1219200" y="37338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A</a:t>
            </a:r>
          </a:p>
        </p:txBody>
      </p:sp>
      <p:sp>
        <p:nvSpPr>
          <p:cNvPr id="904197" name="Text Box 5"/>
          <p:cNvSpPr txBox="1">
            <a:spLocks noChangeArrowheads="1"/>
          </p:cNvSpPr>
          <p:nvPr/>
        </p:nvSpPr>
        <p:spPr bwMode="auto">
          <a:xfrm>
            <a:off x="1676400" y="4267200"/>
            <a:ext cx="1295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40.0.0.0</a:t>
            </a:r>
          </a:p>
        </p:txBody>
      </p:sp>
      <p:sp>
        <p:nvSpPr>
          <p:cNvPr id="904198" name="Rectangle 6"/>
          <p:cNvSpPr>
            <a:spLocks noChangeArrowheads="1"/>
          </p:cNvSpPr>
          <p:nvPr/>
        </p:nvSpPr>
        <p:spPr bwMode="auto">
          <a:xfrm>
            <a:off x="838200" y="4419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199" name="Text Box 7"/>
          <p:cNvSpPr txBox="1">
            <a:spLocks noChangeArrowheads="1"/>
          </p:cNvSpPr>
          <p:nvPr/>
        </p:nvSpPr>
        <p:spPr bwMode="auto">
          <a:xfrm>
            <a:off x="838200" y="4419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B</a:t>
            </a:r>
          </a:p>
        </p:txBody>
      </p:sp>
      <p:sp>
        <p:nvSpPr>
          <p:cNvPr id="904200" name="Rectangle 8"/>
          <p:cNvSpPr>
            <a:spLocks noChangeArrowheads="1"/>
          </p:cNvSpPr>
          <p:nvPr/>
        </p:nvSpPr>
        <p:spPr bwMode="auto">
          <a:xfrm>
            <a:off x="1371600" y="5029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01" name="Text Box 9"/>
          <p:cNvSpPr txBox="1">
            <a:spLocks noChangeArrowheads="1"/>
          </p:cNvSpPr>
          <p:nvPr/>
        </p:nvSpPr>
        <p:spPr bwMode="auto">
          <a:xfrm>
            <a:off x="1371600" y="5029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C</a:t>
            </a:r>
          </a:p>
        </p:txBody>
      </p:sp>
      <p:sp>
        <p:nvSpPr>
          <p:cNvPr id="904202" name="Line 10"/>
          <p:cNvSpPr>
            <a:spLocks noChangeShapeType="1"/>
          </p:cNvSpPr>
          <p:nvPr/>
        </p:nvSpPr>
        <p:spPr bwMode="auto">
          <a:xfrm>
            <a:off x="1600200" y="4038600"/>
            <a:ext cx="304800" cy="152400"/>
          </a:xfrm>
          <a:prstGeom prst="line">
            <a:avLst/>
          </a:prstGeom>
          <a:noFill/>
          <a:ln w="28440" cap="sq">
            <a:solidFill>
              <a:srgbClr val="00264C"/>
            </a:solidFill>
            <a:miter lim="800000"/>
            <a:headEnd/>
            <a:tailEnd/>
          </a:ln>
        </p:spPr>
        <p:txBody>
          <a:bodyPr/>
          <a:lstStyle/>
          <a:p>
            <a:endParaRPr lang="en-US"/>
          </a:p>
        </p:txBody>
      </p:sp>
      <p:sp>
        <p:nvSpPr>
          <p:cNvPr id="904203" name="Line 11"/>
          <p:cNvSpPr>
            <a:spLocks noChangeShapeType="1"/>
          </p:cNvSpPr>
          <p:nvPr/>
        </p:nvSpPr>
        <p:spPr bwMode="auto">
          <a:xfrm flipV="1">
            <a:off x="1219200" y="4568825"/>
            <a:ext cx="533400" cy="82550"/>
          </a:xfrm>
          <a:prstGeom prst="line">
            <a:avLst/>
          </a:prstGeom>
          <a:noFill/>
          <a:ln w="28440" cap="sq">
            <a:solidFill>
              <a:srgbClr val="00264C"/>
            </a:solidFill>
            <a:miter lim="800000"/>
            <a:headEnd/>
            <a:tailEnd/>
          </a:ln>
        </p:spPr>
        <p:txBody>
          <a:bodyPr/>
          <a:lstStyle/>
          <a:p>
            <a:endParaRPr lang="en-US"/>
          </a:p>
        </p:txBody>
      </p:sp>
      <p:sp>
        <p:nvSpPr>
          <p:cNvPr id="904204" name="Line 12"/>
          <p:cNvSpPr>
            <a:spLocks noChangeShapeType="1"/>
          </p:cNvSpPr>
          <p:nvPr/>
        </p:nvSpPr>
        <p:spPr bwMode="auto">
          <a:xfrm flipV="1">
            <a:off x="1524000" y="4873625"/>
            <a:ext cx="304800" cy="158750"/>
          </a:xfrm>
          <a:prstGeom prst="line">
            <a:avLst/>
          </a:prstGeom>
          <a:noFill/>
          <a:ln w="28440" cap="sq">
            <a:solidFill>
              <a:srgbClr val="00264C"/>
            </a:solidFill>
            <a:miter lim="800000"/>
            <a:headEnd/>
            <a:tailEnd/>
          </a:ln>
        </p:spPr>
        <p:txBody>
          <a:bodyPr/>
          <a:lstStyle/>
          <a:p>
            <a:endParaRPr lang="en-US"/>
          </a:p>
        </p:txBody>
      </p:sp>
      <p:sp>
        <p:nvSpPr>
          <p:cNvPr id="904205" name="Rectangle 13"/>
          <p:cNvSpPr>
            <a:spLocks noChangeArrowheads="1"/>
          </p:cNvSpPr>
          <p:nvPr/>
        </p:nvSpPr>
        <p:spPr bwMode="auto">
          <a:xfrm>
            <a:off x="3352800" y="41910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06" name="Text Box 14"/>
          <p:cNvSpPr txBox="1">
            <a:spLocks noChangeArrowheads="1"/>
          </p:cNvSpPr>
          <p:nvPr/>
        </p:nvSpPr>
        <p:spPr bwMode="auto">
          <a:xfrm>
            <a:off x="3276600" y="4191000"/>
            <a:ext cx="533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R1</a:t>
            </a:r>
          </a:p>
        </p:txBody>
      </p:sp>
      <p:sp>
        <p:nvSpPr>
          <p:cNvPr id="904207" name="Line 15"/>
          <p:cNvSpPr>
            <a:spLocks noChangeShapeType="1"/>
          </p:cNvSpPr>
          <p:nvPr/>
        </p:nvSpPr>
        <p:spPr bwMode="auto">
          <a:xfrm>
            <a:off x="3733800" y="4419600"/>
            <a:ext cx="304800" cy="1588"/>
          </a:xfrm>
          <a:prstGeom prst="line">
            <a:avLst/>
          </a:prstGeom>
          <a:noFill/>
          <a:ln w="28440" cap="sq">
            <a:solidFill>
              <a:srgbClr val="00264C"/>
            </a:solidFill>
            <a:miter lim="800000"/>
            <a:headEnd/>
            <a:tailEnd/>
          </a:ln>
        </p:spPr>
        <p:txBody>
          <a:bodyPr/>
          <a:lstStyle/>
          <a:p>
            <a:endParaRPr lang="en-US"/>
          </a:p>
        </p:txBody>
      </p:sp>
      <p:sp>
        <p:nvSpPr>
          <p:cNvPr id="904208" name="Text Box 17"/>
          <p:cNvSpPr txBox="1">
            <a:spLocks noChangeArrowheads="1"/>
          </p:cNvSpPr>
          <p:nvPr/>
        </p:nvSpPr>
        <p:spPr bwMode="auto">
          <a:xfrm>
            <a:off x="3886200" y="42672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128.10.3.0</a:t>
            </a:r>
          </a:p>
        </p:txBody>
      </p:sp>
      <p:sp>
        <p:nvSpPr>
          <p:cNvPr id="904209" name="Line 18"/>
          <p:cNvSpPr>
            <a:spLocks noChangeShapeType="1"/>
          </p:cNvSpPr>
          <p:nvPr/>
        </p:nvSpPr>
        <p:spPr bwMode="auto">
          <a:xfrm>
            <a:off x="3048000" y="4419600"/>
            <a:ext cx="304800" cy="1588"/>
          </a:xfrm>
          <a:prstGeom prst="line">
            <a:avLst/>
          </a:prstGeom>
          <a:noFill/>
          <a:ln w="28440" cap="sq">
            <a:solidFill>
              <a:srgbClr val="00264C"/>
            </a:solidFill>
            <a:miter lim="800000"/>
            <a:headEnd/>
            <a:tailEnd/>
          </a:ln>
        </p:spPr>
        <p:txBody>
          <a:bodyPr/>
          <a:lstStyle/>
          <a:p>
            <a:endParaRPr lang="en-US"/>
          </a:p>
        </p:txBody>
      </p:sp>
      <p:sp>
        <p:nvSpPr>
          <p:cNvPr id="904210" name="Rectangle 19"/>
          <p:cNvSpPr>
            <a:spLocks noChangeArrowheads="1"/>
          </p:cNvSpPr>
          <p:nvPr/>
        </p:nvSpPr>
        <p:spPr bwMode="auto">
          <a:xfrm>
            <a:off x="3962400" y="5486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11" name="Text Box 20"/>
          <p:cNvSpPr txBox="1">
            <a:spLocks noChangeArrowheads="1"/>
          </p:cNvSpPr>
          <p:nvPr/>
        </p:nvSpPr>
        <p:spPr bwMode="auto">
          <a:xfrm>
            <a:off x="3962400" y="5486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G</a:t>
            </a:r>
          </a:p>
        </p:txBody>
      </p:sp>
      <p:sp>
        <p:nvSpPr>
          <p:cNvPr id="904212" name="Line 21"/>
          <p:cNvSpPr>
            <a:spLocks noChangeShapeType="1"/>
          </p:cNvSpPr>
          <p:nvPr/>
        </p:nvSpPr>
        <p:spPr bwMode="auto">
          <a:xfrm flipV="1">
            <a:off x="4191000" y="4797425"/>
            <a:ext cx="152400" cy="692150"/>
          </a:xfrm>
          <a:prstGeom prst="line">
            <a:avLst/>
          </a:prstGeom>
          <a:noFill/>
          <a:ln w="28440" cap="sq">
            <a:solidFill>
              <a:srgbClr val="00264C"/>
            </a:solidFill>
            <a:miter lim="800000"/>
            <a:headEnd/>
            <a:tailEnd/>
          </a:ln>
        </p:spPr>
        <p:txBody>
          <a:bodyPr/>
          <a:lstStyle/>
          <a:p>
            <a:endParaRPr lang="en-US"/>
          </a:p>
        </p:txBody>
      </p:sp>
      <p:sp>
        <p:nvSpPr>
          <p:cNvPr id="904213" name="Rectangle 22"/>
          <p:cNvSpPr>
            <a:spLocks noChangeArrowheads="1"/>
          </p:cNvSpPr>
          <p:nvPr/>
        </p:nvSpPr>
        <p:spPr bwMode="auto">
          <a:xfrm>
            <a:off x="5029200" y="3505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14" name="Text Box 23"/>
          <p:cNvSpPr txBox="1">
            <a:spLocks noChangeArrowheads="1"/>
          </p:cNvSpPr>
          <p:nvPr/>
        </p:nvSpPr>
        <p:spPr bwMode="auto">
          <a:xfrm>
            <a:off x="5029200" y="3505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904215" name="Line 24"/>
          <p:cNvSpPr>
            <a:spLocks noChangeShapeType="1"/>
          </p:cNvSpPr>
          <p:nvPr/>
        </p:nvSpPr>
        <p:spPr bwMode="auto">
          <a:xfrm flipV="1">
            <a:off x="5029200" y="3959225"/>
            <a:ext cx="152400" cy="234950"/>
          </a:xfrm>
          <a:prstGeom prst="line">
            <a:avLst/>
          </a:prstGeom>
          <a:noFill/>
          <a:ln w="28440" cap="sq">
            <a:solidFill>
              <a:srgbClr val="00264C"/>
            </a:solidFill>
            <a:miter lim="800000"/>
            <a:headEnd/>
            <a:tailEnd/>
          </a:ln>
        </p:spPr>
        <p:txBody>
          <a:bodyPr/>
          <a:lstStyle/>
          <a:p>
            <a:endParaRPr lang="en-US"/>
          </a:p>
        </p:txBody>
      </p:sp>
      <p:sp>
        <p:nvSpPr>
          <p:cNvPr id="904216" name="Rectangle 25"/>
          <p:cNvSpPr>
            <a:spLocks noChangeArrowheads="1"/>
          </p:cNvSpPr>
          <p:nvPr/>
        </p:nvSpPr>
        <p:spPr bwMode="auto">
          <a:xfrm>
            <a:off x="5638800" y="41910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17" name="Text Box 26"/>
          <p:cNvSpPr txBox="1">
            <a:spLocks noChangeArrowheads="1"/>
          </p:cNvSpPr>
          <p:nvPr/>
        </p:nvSpPr>
        <p:spPr bwMode="auto">
          <a:xfrm>
            <a:off x="5562600" y="4191000"/>
            <a:ext cx="533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R2</a:t>
            </a:r>
          </a:p>
        </p:txBody>
      </p:sp>
      <p:sp>
        <p:nvSpPr>
          <p:cNvPr id="904218" name="Line 27"/>
          <p:cNvSpPr>
            <a:spLocks noChangeShapeType="1"/>
          </p:cNvSpPr>
          <p:nvPr/>
        </p:nvSpPr>
        <p:spPr bwMode="auto">
          <a:xfrm>
            <a:off x="6019800" y="4419600"/>
            <a:ext cx="304800" cy="1588"/>
          </a:xfrm>
          <a:prstGeom prst="line">
            <a:avLst/>
          </a:prstGeom>
          <a:noFill/>
          <a:ln w="28440" cap="sq">
            <a:solidFill>
              <a:srgbClr val="00264C"/>
            </a:solidFill>
            <a:miter lim="800000"/>
            <a:headEnd/>
            <a:tailEnd/>
          </a:ln>
        </p:spPr>
        <p:txBody>
          <a:bodyPr/>
          <a:lstStyle/>
          <a:p>
            <a:endParaRPr lang="en-US"/>
          </a:p>
        </p:txBody>
      </p:sp>
      <p:sp>
        <p:nvSpPr>
          <p:cNvPr id="904219" name="Line 28"/>
          <p:cNvSpPr>
            <a:spLocks noChangeShapeType="1"/>
          </p:cNvSpPr>
          <p:nvPr/>
        </p:nvSpPr>
        <p:spPr bwMode="auto">
          <a:xfrm>
            <a:off x="5334000" y="4419600"/>
            <a:ext cx="304800" cy="1588"/>
          </a:xfrm>
          <a:prstGeom prst="line">
            <a:avLst/>
          </a:prstGeom>
          <a:noFill/>
          <a:ln w="28440" cap="sq">
            <a:solidFill>
              <a:srgbClr val="00264C"/>
            </a:solidFill>
            <a:miter lim="800000"/>
            <a:headEnd/>
            <a:tailEnd/>
          </a:ln>
        </p:spPr>
        <p:txBody>
          <a:bodyPr/>
          <a:lstStyle/>
          <a:p>
            <a:endParaRPr lang="en-US"/>
          </a:p>
        </p:txBody>
      </p:sp>
      <p:sp>
        <p:nvSpPr>
          <p:cNvPr id="904220" name="Freeform 29"/>
          <p:cNvSpPr>
            <a:spLocks noChangeArrowheads="1"/>
          </p:cNvSpPr>
          <p:nvPr/>
        </p:nvSpPr>
        <p:spPr bwMode="auto">
          <a:xfrm>
            <a:off x="6324600" y="39624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4221" name="Line 30"/>
          <p:cNvSpPr>
            <a:spLocks noChangeShapeType="1"/>
          </p:cNvSpPr>
          <p:nvPr/>
        </p:nvSpPr>
        <p:spPr bwMode="auto">
          <a:xfrm flipV="1">
            <a:off x="7391400" y="3806825"/>
            <a:ext cx="152400" cy="311150"/>
          </a:xfrm>
          <a:prstGeom prst="line">
            <a:avLst/>
          </a:prstGeom>
          <a:noFill/>
          <a:ln w="28440" cap="sq">
            <a:solidFill>
              <a:srgbClr val="00264C"/>
            </a:solidFill>
            <a:miter lim="800000"/>
            <a:headEnd/>
            <a:tailEnd/>
          </a:ln>
        </p:spPr>
        <p:txBody>
          <a:bodyPr/>
          <a:lstStyle/>
          <a:p>
            <a:endParaRPr lang="en-US"/>
          </a:p>
        </p:txBody>
      </p:sp>
      <p:sp>
        <p:nvSpPr>
          <p:cNvPr id="904222" name="Rectangle 31"/>
          <p:cNvSpPr>
            <a:spLocks noChangeArrowheads="1"/>
          </p:cNvSpPr>
          <p:nvPr/>
        </p:nvSpPr>
        <p:spPr bwMode="auto">
          <a:xfrm>
            <a:off x="7772400" y="5486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23" name="Text Box 32"/>
          <p:cNvSpPr txBox="1">
            <a:spLocks noChangeArrowheads="1"/>
          </p:cNvSpPr>
          <p:nvPr/>
        </p:nvSpPr>
        <p:spPr bwMode="auto">
          <a:xfrm>
            <a:off x="7772400" y="5486400"/>
            <a:ext cx="4572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M</a:t>
            </a:r>
          </a:p>
        </p:txBody>
      </p:sp>
      <p:sp>
        <p:nvSpPr>
          <p:cNvPr id="904224" name="Line 33"/>
          <p:cNvSpPr>
            <a:spLocks noChangeShapeType="1"/>
          </p:cNvSpPr>
          <p:nvPr/>
        </p:nvSpPr>
        <p:spPr bwMode="auto">
          <a:xfrm flipH="1" flipV="1">
            <a:off x="7616825" y="5483225"/>
            <a:ext cx="158750" cy="234950"/>
          </a:xfrm>
          <a:prstGeom prst="line">
            <a:avLst/>
          </a:prstGeom>
          <a:noFill/>
          <a:ln w="28440" cap="sq">
            <a:solidFill>
              <a:srgbClr val="00264C"/>
            </a:solidFill>
            <a:miter lim="800000"/>
            <a:headEnd/>
            <a:tailEnd/>
          </a:ln>
        </p:spPr>
        <p:txBody>
          <a:bodyPr/>
          <a:lstStyle/>
          <a:p>
            <a:endParaRPr lang="en-US"/>
          </a:p>
        </p:txBody>
      </p:sp>
      <p:sp>
        <p:nvSpPr>
          <p:cNvPr id="904225" name="Line 34"/>
          <p:cNvSpPr>
            <a:spLocks noChangeShapeType="1"/>
          </p:cNvSpPr>
          <p:nvPr/>
        </p:nvSpPr>
        <p:spPr bwMode="auto">
          <a:xfrm>
            <a:off x="5791200" y="4648200"/>
            <a:ext cx="533400" cy="762000"/>
          </a:xfrm>
          <a:prstGeom prst="line">
            <a:avLst/>
          </a:prstGeom>
          <a:noFill/>
          <a:ln w="28440" cap="sq">
            <a:solidFill>
              <a:srgbClr val="00264C"/>
            </a:solidFill>
            <a:miter lim="800000"/>
            <a:headEnd/>
            <a:tailEnd/>
          </a:ln>
        </p:spPr>
        <p:txBody>
          <a:bodyPr/>
          <a:lstStyle/>
          <a:p>
            <a:endParaRPr lang="en-US"/>
          </a:p>
        </p:txBody>
      </p:sp>
      <p:sp>
        <p:nvSpPr>
          <p:cNvPr id="904226" name="Freeform 35"/>
          <p:cNvSpPr>
            <a:spLocks noChangeArrowheads="1"/>
          </p:cNvSpPr>
          <p:nvPr/>
        </p:nvSpPr>
        <p:spPr bwMode="auto">
          <a:xfrm>
            <a:off x="6324600" y="49530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4227" name="Line 36"/>
          <p:cNvSpPr>
            <a:spLocks noChangeShapeType="1"/>
          </p:cNvSpPr>
          <p:nvPr/>
        </p:nvSpPr>
        <p:spPr bwMode="auto">
          <a:xfrm flipV="1">
            <a:off x="5867400" y="5559425"/>
            <a:ext cx="533400" cy="234950"/>
          </a:xfrm>
          <a:prstGeom prst="line">
            <a:avLst/>
          </a:prstGeom>
          <a:noFill/>
          <a:ln w="28440" cap="sq">
            <a:solidFill>
              <a:srgbClr val="00264C"/>
            </a:solidFill>
            <a:miter lim="800000"/>
            <a:headEnd/>
            <a:tailEnd/>
          </a:ln>
        </p:spPr>
        <p:txBody>
          <a:bodyPr/>
          <a:lstStyle/>
          <a:p>
            <a:endParaRPr lang="en-US"/>
          </a:p>
        </p:txBody>
      </p:sp>
      <p:sp>
        <p:nvSpPr>
          <p:cNvPr id="904228" name="Rectangle 37"/>
          <p:cNvSpPr>
            <a:spLocks noChangeArrowheads="1"/>
          </p:cNvSpPr>
          <p:nvPr/>
        </p:nvSpPr>
        <p:spPr bwMode="auto">
          <a:xfrm>
            <a:off x="7543800" y="3581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29" name="Text Box 38"/>
          <p:cNvSpPr txBox="1">
            <a:spLocks noChangeArrowheads="1"/>
          </p:cNvSpPr>
          <p:nvPr/>
        </p:nvSpPr>
        <p:spPr bwMode="auto">
          <a:xfrm>
            <a:off x="7543800" y="3581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K</a:t>
            </a:r>
          </a:p>
        </p:txBody>
      </p:sp>
      <p:sp>
        <p:nvSpPr>
          <p:cNvPr id="904230" name="Line 39"/>
          <p:cNvSpPr>
            <a:spLocks noChangeShapeType="1"/>
          </p:cNvSpPr>
          <p:nvPr/>
        </p:nvSpPr>
        <p:spPr bwMode="auto">
          <a:xfrm flipV="1">
            <a:off x="7391400" y="3806825"/>
            <a:ext cx="152400" cy="311150"/>
          </a:xfrm>
          <a:prstGeom prst="line">
            <a:avLst/>
          </a:prstGeom>
          <a:noFill/>
          <a:ln w="28440" cap="sq">
            <a:solidFill>
              <a:srgbClr val="00264C"/>
            </a:solidFill>
            <a:miter lim="800000"/>
            <a:headEnd/>
            <a:tailEnd/>
          </a:ln>
        </p:spPr>
        <p:txBody>
          <a:bodyPr/>
          <a:lstStyle/>
          <a:p>
            <a:endParaRPr lang="en-US"/>
          </a:p>
        </p:txBody>
      </p:sp>
      <p:sp>
        <p:nvSpPr>
          <p:cNvPr id="904231" name="Rectangle 40"/>
          <p:cNvSpPr>
            <a:spLocks noChangeArrowheads="1"/>
          </p:cNvSpPr>
          <p:nvPr/>
        </p:nvSpPr>
        <p:spPr bwMode="auto">
          <a:xfrm>
            <a:off x="6705600" y="3200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32" name="Text Box 41"/>
          <p:cNvSpPr txBox="1">
            <a:spLocks noChangeArrowheads="1"/>
          </p:cNvSpPr>
          <p:nvPr/>
        </p:nvSpPr>
        <p:spPr bwMode="auto">
          <a:xfrm>
            <a:off x="6705600" y="3200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a:t>
            </a:r>
          </a:p>
        </p:txBody>
      </p:sp>
      <p:sp>
        <p:nvSpPr>
          <p:cNvPr id="904233" name="Line 42"/>
          <p:cNvSpPr>
            <a:spLocks noChangeShapeType="1"/>
          </p:cNvSpPr>
          <p:nvPr/>
        </p:nvSpPr>
        <p:spPr bwMode="auto">
          <a:xfrm flipV="1">
            <a:off x="6781800" y="3654425"/>
            <a:ext cx="152400" cy="311150"/>
          </a:xfrm>
          <a:prstGeom prst="line">
            <a:avLst/>
          </a:prstGeom>
          <a:noFill/>
          <a:ln w="28440" cap="sq">
            <a:solidFill>
              <a:srgbClr val="00264C"/>
            </a:solidFill>
            <a:miter lim="800000"/>
            <a:headEnd/>
            <a:tailEnd/>
          </a:ln>
        </p:spPr>
        <p:txBody>
          <a:bodyPr/>
          <a:lstStyle/>
          <a:p>
            <a:endParaRPr lang="en-US"/>
          </a:p>
        </p:txBody>
      </p:sp>
      <p:sp>
        <p:nvSpPr>
          <p:cNvPr id="904234" name="Rectangle 43"/>
          <p:cNvSpPr>
            <a:spLocks noChangeArrowheads="1"/>
          </p:cNvSpPr>
          <p:nvPr/>
        </p:nvSpPr>
        <p:spPr bwMode="auto">
          <a:xfrm>
            <a:off x="5638800" y="5410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35" name="Text Box 44"/>
          <p:cNvSpPr txBox="1">
            <a:spLocks noChangeArrowheads="1"/>
          </p:cNvSpPr>
          <p:nvPr/>
        </p:nvSpPr>
        <p:spPr bwMode="auto">
          <a:xfrm>
            <a:off x="5638800" y="5410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J</a:t>
            </a:r>
          </a:p>
        </p:txBody>
      </p:sp>
      <p:sp>
        <p:nvSpPr>
          <p:cNvPr id="904236" name="Rectangle 45"/>
          <p:cNvSpPr>
            <a:spLocks noChangeArrowheads="1"/>
          </p:cNvSpPr>
          <p:nvPr/>
        </p:nvSpPr>
        <p:spPr bwMode="auto">
          <a:xfrm>
            <a:off x="7696200" y="45720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37" name="Text Box 46"/>
          <p:cNvSpPr txBox="1">
            <a:spLocks noChangeArrowheads="1"/>
          </p:cNvSpPr>
          <p:nvPr/>
        </p:nvSpPr>
        <p:spPr bwMode="auto">
          <a:xfrm>
            <a:off x="7696200" y="45720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L</a:t>
            </a:r>
          </a:p>
        </p:txBody>
      </p:sp>
      <p:sp>
        <p:nvSpPr>
          <p:cNvPr id="904238" name="Line 47"/>
          <p:cNvSpPr>
            <a:spLocks noChangeShapeType="1"/>
          </p:cNvSpPr>
          <p:nvPr/>
        </p:nvSpPr>
        <p:spPr bwMode="auto">
          <a:xfrm flipV="1">
            <a:off x="7315200" y="4873625"/>
            <a:ext cx="381000" cy="234950"/>
          </a:xfrm>
          <a:prstGeom prst="line">
            <a:avLst/>
          </a:prstGeom>
          <a:noFill/>
          <a:ln w="28440" cap="sq">
            <a:solidFill>
              <a:srgbClr val="00264C"/>
            </a:solidFill>
            <a:miter lim="800000"/>
            <a:headEnd/>
            <a:tailEnd/>
          </a:ln>
        </p:spPr>
        <p:txBody>
          <a:bodyPr/>
          <a:lstStyle/>
          <a:p>
            <a:endParaRPr lang="en-US"/>
          </a:p>
        </p:txBody>
      </p:sp>
      <p:sp>
        <p:nvSpPr>
          <p:cNvPr id="904239" name="Rectangle 48"/>
          <p:cNvSpPr>
            <a:spLocks noChangeArrowheads="1"/>
          </p:cNvSpPr>
          <p:nvPr/>
        </p:nvSpPr>
        <p:spPr bwMode="auto">
          <a:xfrm>
            <a:off x="2590800" y="5181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40" name="Text Box 49"/>
          <p:cNvSpPr txBox="1">
            <a:spLocks noChangeArrowheads="1"/>
          </p:cNvSpPr>
          <p:nvPr/>
        </p:nvSpPr>
        <p:spPr bwMode="auto">
          <a:xfrm>
            <a:off x="2590800" y="5181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D</a:t>
            </a:r>
          </a:p>
        </p:txBody>
      </p:sp>
      <p:sp>
        <p:nvSpPr>
          <p:cNvPr id="904241" name="Line 50"/>
          <p:cNvSpPr>
            <a:spLocks noChangeShapeType="1"/>
          </p:cNvSpPr>
          <p:nvPr/>
        </p:nvSpPr>
        <p:spPr bwMode="auto">
          <a:xfrm flipH="1" flipV="1">
            <a:off x="2663825" y="4873625"/>
            <a:ext cx="82550" cy="311150"/>
          </a:xfrm>
          <a:prstGeom prst="line">
            <a:avLst/>
          </a:prstGeom>
          <a:noFill/>
          <a:ln w="28440" cap="sq">
            <a:solidFill>
              <a:srgbClr val="00264C"/>
            </a:solidFill>
            <a:miter lim="800000"/>
            <a:headEnd/>
            <a:tailEnd/>
          </a:ln>
        </p:spPr>
        <p:txBody>
          <a:bodyPr/>
          <a:lstStyle/>
          <a:p>
            <a:endParaRPr lang="en-US"/>
          </a:p>
        </p:txBody>
      </p:sp>
      <p:sp>
        <p:nvSpPr>
          <p:cNvPr id="904242" name="Freeform 51"/>
          <p:cNvSpPr>
            <a:spLocks noChangeArrowheads="1"/>
          </p:cNvSpPr>
          <p:nvPr/>
        </p:nvSpPr>
        <p:spPr bwMode="auto">
          <a:xfrm>
            <a:off x="2133600" y="30480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4243" name="Text Box 52"/>
          <p:cNvSpPr txBox="1">
            <a:spLocks noChangeArrowheads="1"/>
          </p:cNvSpPr>
          <p:nvPr/>
        </p:nvSpPr>
        <p:spPr bwMode="auto">
          <a:xfrm>
            <a:off x="2133600" y="32766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216.109.112.0</a:t>
            </a:r>
          </a:p>
        </p:txBody>
      </p:sp>
      <p:sp>
        <p:nvSpPr>
          <p:cNvPr id="904244" name="Line 53"/>
          <p:cNvSpPr>
            <a:spLocks noChangeShapeType="1"/>
          </p:cNvSpPr>
          <p:nvPr/>
        </p:nvSpPr>
        <p:spPr bwMode="auto">
          <a:xfrm>
            <a:off x="3200400" y="3733800"/>
            <a:ext cx="304800" cy="457200"/>
          </a:xfrm>
          <a:prstGeom prst="line">
            <a:avLst/>
          </a:prstGeom>
          <a:noFill/>
          <a:ln w="28440" cap="sq">
            <a:solidFill>
              <a:srgbClr val="00264C"/>
            </a:solidFill>
            <a:miter lim="800000"/>
            <a:headEnd/>
            <a:tailEnd/>
          </a:ln>
        </p:spPr>
        <p:txBody>
          <a:bodyPr/>
          <a:lstStyle/>
          <a:p>
            <a:endParaRPr lang="en-US"/>
          </a:p>
        </p:txBody>
      </p:sp>
      <p:sp>
        <p:nvSpPr>
          <p:cNvPr id="904245" name="Rectangle 54"/>
          <p:cNvSpPr>
            <a:spLocks noChangeArrowheads="1"/>
          </p:cNvSpPr>
          <p:nvPr/>
        </p:nvSpPr>
        <p:spPr bwMode="auto">
          <a:xfrm>
            <a:off x="3200400" y="2514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46" name="Text Box 55"/>
          <p:cNvSpPr txBox="1">
            <a:spLocks noChangeArrowheads="1"/>
          </p:cNvSpPr>
          <p:nvPr/>
        </p:nvSpPr>
        <p:spPr bwMode="auto">
          <a:xfrm>
            <a:off x="3200400" y="2514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F</a:t>
            </a:r>
          </a:p>
        </p:txBody>
      </p:sp>
      <p:sp>
        <p:nvSpPr>
          <p:cNvPr id="904247" name="Line 56"/>
          <p:cNvSpPr>
            <a:spLocks noChangeShapeType="1"/>
          </p:cNvSpPr>
          <p:nvPr/>
        </p:nvSpPr>
        <p:spPr bwMode="auto">
          <a:xfrm flipV="1">
            <a:off x="3276600" y="2968625"/>
            <a:ext cx="152400" cy="234950"/>
          </a:xfrm>
          <a:prstGeom prst="line">
            <a:avLst/>
          </a:prstGeom>
          <a:noFill/>
          <a:ln w="28440" cap="sq">
            <a:solidFill>
              <a:srgbClr val="00264C"/>
            </a:solidFill>
            <a:miter lim="800000"/>
            <a:headEnd/>
            <a:tailEnd/>
          </a:ln>
        </p:spPr>
        <p:txBody>
          <a:bodyPr/>
          <a:lstStyle/>
          <a:p>
            <a:endParaRPr lang="en-US"/>
          </a:p>
        </p:txBody>
      </p:sp>
      <p:sp>
        <p:nvSpPr>
          <p:cNvPr id="904248" name="Rectangle 57"/>
          <p:cNvSpPr>
            <a:spLocks noChangeArrowheads="1"/>
          </p:cNvSpPr>
          <p:nvPr/>
        </p:nvSpPr>
        <p:spPr bwMode="auto">
          <a:xfrm>
            <a:off x="1828800" y="25908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49" name="Text Box 58"/>
          <p:cNvSpPr txBox="1">
            <a:spLocks noChangeArrowheads="1"/>
          </p:cNvSpPr>
          <p:nvPr/>
        </p:nvSpPr>
        <p:spPr bwMode="auto">
          <a:xfrm>
            <a:off x="1828800" y="25908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E</a:t>
            </a:r>
          </a:p>
        </p:txBody>
      </p:sp>
      <p:sp>
        <p:nvSpPr>
          <p:cNvPr id="904250" name="Line 59"/>
          <p:cNvSpPr>
            <a:spLocks noChangeShapeType="1"/>
          </p:cNvSpPr>
          <p:nvPr/>
        </p:nvSpPr>
        <p:spPr bwMode="auto">
          <a:xfrm flipH="1" flipV="1">
            <a:off x="2054225" y="3044825"/>
            <a:ext cx="82550" cy="311150"/>
          </a:xfrm>
          <a:prstGeom prst="line">
            <a:avLst/>
          </a:prstGeom>
          <a:noFill/>
          <a:ln w="28440" cap="sq">
            <a:solidFill>
              <a:srgbClr val="00264C"/>
            </a:solidFill>
            <a:miter lim="800000"/>
            <a:headEnd/>
            <a:tailEnd/>
          </a:ln>
        </p:spPr>
        <p:txBody>
          <a:bodyPr/>
          <a:lstStyle/>
          <a:p>
            <a:endParaRPr lang="en-US"/>
          </a:p>
        </p:txBody>
      </p:sp>
      <p:sp>
        <p:nvSpPr>
          <p:cNvPr id="904251" name="Text Box 60"/>
          <p:cNvSpPr txBox="1">
            <a:spLocks noChangeArrowheads="1"/>
          </p:cNvSpPr>
          <p:nvPr/>
        </p:nvSpPr>
        <p:spPr bwMode="auto">
          <a:xfrm>
            <a:off x="6248400" y="41910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128.10.5.0</a:t>
            </a:r>
          </a:p>
        </p:txBody>
      </p:sp>
      <p:sp>
        <p:nvSpPr>
          <p:cNvPr id="904252" name="Text Box 61"/>
          <p:cNvSpPr txBox="1">
            <a:spLocks noChangeArrowheads="1"/>
          </p:cNvSpPr>
          <p:nvPr/>
        </p:nvSpPr>
        <p:spPr bwMode="auto">
          <a:xfrm>
            <a:off x="6248400" y="51816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128.10.4.0</a:t>
            </a:r>
          </a:p>
        </p:txBody>
      </p:sp>
      <p:sp>
        <p:nvSpPr>
          <p:cNvPr id="904253" name="Text Box 62"/>
          <p:cNvSpPr txBox="1">
            <a:spLocks noChangeArrowheads="1"/>
          </p:cNvSpPr>
          <p:nvPr/>
        </p:nvSpPr>
        <p:spPr bwMode="auto">
          <a:xfrm>
            <a:off x="3276600" y="60198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128.10.3.5</a:t>
            </a:r>
          </a:p>
        </p:txBody>
      </p:sp>
      <p:sp>
        <p:nvSpPr>
          <p:cNvPr id="904254" name="Text Box 63"/>
          <p:cNvSpPr txBox="1">
            <a:spLocks noChangeArrowheads="1"/>
          </p:cNvSpPr>
          <p:nvPr/>
        </p:nvSpPr>
        <p:spPr bwMode="auto">
          <a:xfrm>
            <a:off x="4419600" y="31242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128.10.3.9</a:t>
            </a:r>
          </a:p>
        </p:txBody>
      </p:sp>
      <p:sp>
        <p:nvSpPr>
          <p:cNvPr id="904255" name="Text Box 64"/>
          <p:cNvSpPr txBox="1">
            <a:spLocks noChangeArrowheads="1"/>
          </p:cNvSpPr>
          <p:nvPr/>
        </p:nvSpPr>
        <p:spPr bwMode="auto">
          <a:xfrm>
            <a:off x="762000" y="54864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40.0.0.5</a:t>
            </a:r>
          </a:p>
        </p:txBody>
      </p:sp>
      <p:sp>
        <p:nvSpPr>
          <p:cNvPr id="904256" name="Text Box 65"/>
          <p:cNvSpPr txBox="1">
            <a:spLocks noChangeArrowheads="1"/>
          </p:cNvSpPr>
          <p:nvPr/>
        </p:nvSpPr>
        <p:spPr bwMode="auto">
          <a:xfrm>
            <a:off x="533400" y="33528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40.0.0.7</a:t>
            </a:r>
          </a:p>
        </p:txBody>
      </p:sp>
      <p:sp>
        <p:nvSpPr>
          <p:cNvPr id="904257" name="Text Box 66"/>
          <p:cNvSpPr txBox="1">
            <a:spLocks noChangeArrowheads="1"/>
          </p:cNvSpPr>
          <p:nvPr/>
        </p:nvSpPr>
        <p:spPr bwMode="auto">
          <a:xfrm>
            <a:off x="2438400" y="2133600"/>
            <a:ext cx="15240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216.109.112.45</a:t>
            </a:r>
          </a:p>
        </p:txBody>
      </p:sp>
      <p:sp>
        <p:nvSpPr>
          <p:cNvPr id="904258" name="Text Box 67"/>
          <p:cNvSpPr txBox="1">
            <a:spLocks noChangeArrowheads="1"/>
          </p:cNvSpPr>
          <p:nvPr/>
        </p:nvSpPr>
        <p:spPr bwMode="auto">
          <a:xfrm>
            <a:off x="1219200" y="2286000"/>
            <a:ext cx="15240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216.109.112.48</a:t>
            </a:r>
          </a:p>
        </p:txBody>
      </p:sp>
      <p:sp>
        <p:nvSpPr>
          <p:cNvPr id="904259" name="Text Box 68"/>
          <p:cNvSpPr txBox="1">
            <a:spLocks noChangeArrowheads="1"/>
          </p:cNvSpPr>
          <p:nvPr/>
        </p:nvSpPr>
        <p:spPr bwMode="auto">
          <a:xfrm>
            <a:off x="7467600" y="32004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128.10.5.9</a:t>
            </a:r>
          </a:p>
        </p:txBody>
      </p:sp>
      <p:sp>
        <p:nvSpPr>
          <p:cNvPr id="904260" name="Line 69"/>
          <p:cNvSpPr>
            <a:spLocks noChangeShapeType="1"/>
          </p:cNvSpPr>
          <p:nvPr/>
        </p:nvSpPr>
        <p:spPr bwMode="auto">
          <a:xfrm flipH="1">
            <a:off x="3502025" y="3810000"/>
            <a:ext cx="82550" cy="304800"/>
          </a:xfrm>
          <a:prstGeom prst="line">
            <a:avLst/>
          </a:prstGeom>
          <a:noFill/>
          <a:ln w="9360" cap="sq">
            <a:solidFill>
              <a:srgbClr val="00264C"/>
            </a:solidFill>
            <a:miter lim="800000"/>
            <a:headEnd/>
            <a:tailEnd type="triangle" w="med" len="med"/>
          </a:ln>
        </p:spPr>
        <p:txBody>
          <a:bodyPr/>
          <a:lstStyle/>
          <a:p>
            <a:endParaRPr lang="en-US"/>
          </a:p>
        </p:txBody>
      </p:sp>
      <p:sp>
        <p:nvSpPr>
          <p:cNvPr id="904261" name="Text Box 70"/>
          <p:cNvSpPr txBox="1">
            <a:spLocks noChangeArrowheads="1"/>
          </p:cNvSpPr>
          <p:nvPr/>
        </p:nvSpPr>
        <p:spPr bwMode="auto">
          <a:xfrm>
            <a:off x="3429000" y="35052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216.109.112.1</a:t>
            </a:r>
          </a:p>
        </p:txBody>
      </p:sp>
      <p:sp>
        <p:nvSpPr>
          <p:cNvPr id="904262" name="Text Box 71"/>
          <p:cNvSpPr txBox="1">
            <a:spLocks noChangeArrowheads="1"/>
          </p:cNvSpPr>
          <p:nvPr/>
        </p:nvSpPr>
        <p:spPr bwMode="auto">
          <a:xfrm>
            <a:off x="2514600" y="47244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40.0.0.11</a:t>
            </a:r>
          </a:p>
        </p:txBody>
      </p:sp>
      <p:sp>
        <p:nvSpPr>
          <p:cNvPr id="904263" name="Text Box 72"/>
          <p:cNvSpPr txBox="1">
            <a:spLocks noChangeArrowheads="1"/>
          </p:cNvSpPr>
          <p:nvPr/>
        </p:nvSpPr>
        <p:spPr bwMode="auto">
          <a:xfrm>
            <a:off x="3352800" y="37338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128.10.3.1</a:t>
            </a:r>
          </a:p>
        </p:txBody>
      </p:sp>
      <p:sp>
        <p:nvSpPr>
          <p:cNvPr id="904264" name="Line 73"/>
          <p:cNvSpPr>
            <a:spLocks noChangeShapeType="1"/>
          </p:cNvSpPr>
          <p:nvPr/>
        </p:nvSpPr>
        <p:spPr bwMode="auto">
          <a:xfrm flipV="1">
            <a:off x="3048000" y="4416425"/>
            <a:ext cx="228600" cy="387350"/>
          </a:xfrm>
          <a:prstGeom prst="line">
            <a:avLst/>
          </a:prstGeom>
          <a:noFill/>
          <a:ln w="9360" cap="sq">
            <a:solidFill>
              <a:srgbClr val="00264C"/>
            </a:solidFill>
            <a:miter lim="800000"/>
            <a:headEnd/>
            <a:tailEnd type="triangle" w="med" len="med"/>
          </a:ln>
        </p:spPr>
        <p:txBody>
          <a:bodyPr/>
          <a:lstStyle/>
          <a:p>
            <a:endParaRPr lang="en-US"/>
          </a:p>
        </p:txBody>
      </p:sp>
      <p:sp>
        <p:nvSpPr>
          <p:cNvPr id="904265" name="Line 74"/>
          <p:cNvSpPr>
            <a:spLocks noChangeShapeType="1"/>
          </p:cNvSpPr>
          <p:nvPr/>
        </p:nvSpPr>
        <p:spPr bwMode="auto">
          <a:xfrm flipH="1">
            <a:off x="3806825" y="4038600"/>
            <a:ext cx="158750" cy="304800"/>
          </a:xfrm>
          <a:prstGeom prst="line">
            <a:avLst/>
          </a:prstGeom>
          <a:noFill/>
          <a:ln w="9360" cap="sq">
            <a:solidFill>
              <a:srgbClr val="00264C"/>
            </a:solidFill>
            <a:miter lim="800000"/>
            <a:headEnd/>
            <a:tailEnd type="triangle" w="med" len="med"/>
          </a:ln>
        </p:spPr>
        <p:txBody>
          <a:bodyPr/>
          <a:lstStyle/>
          <a:p>
            <a:endParaRPr lang="en-US"/>
          </a:p>
        </p:txBody>
      </p:sp>
      <p:sp>
        <p:nvSpPr>
          <p:cNvPr id="904266" name="Text Box 75"/>
          <p:cNvSpPr txBox="1">
            <a:spLocks noChangeArrowheads="1"/>
          </p:cNvSpPr>
          <p:nvPr/>
        </p:nvSpPr>
        <p:spPr bwMode="auto">
          <a:xfrm>
            <a:off x="5257800" y="57912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128.10.4.7</a:t>
            </a:r>
          </a:p>
        </p:txBody>
      </p:sp>
      <p:sp>
        <p:nvSpPr>
          <p:cNvPr id="904267" name="Text Box 76"/>
          <p:cNvSpPr txBox="1">
            <a:spLocks noChangeArrowheads="1"/>
          </p:cNvSpPr>
          <p:nvPr/>
        </p:nvSpPr>
        <p:spPr bwMode="auto">
          <a:xfrm>
            <a:off x="7162800" y="59436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128.10.4.10</a:t>
            </a:r>
          </a:p>
        </p:txBody>
      </p:sp>
      <p:sp>
        <p:nvSpPr>
          <p:cNvPr id="904268" name="Text Box 77"/>
          <p:cNvSpPr txBox="1">
            <a:spLocks noChangeArrowheads="1"/>
          </p:cNvSpPr>
          <p:nvPr/>
        </p:nvSpPr>
        <p:spPr bwMode="auto">
          <a:xfrm>
            <a:off x="4419600" y="48006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128.10.3.2</a:t>
            </a:r>
          </a:p>
        </p:txBody>
      </p:sp>
      <p:sp>
        <p:nvSpPr>
          <p:cNvPr id="904269" name="Line 78"/>
          <p:cNvSpPr>
            <a:spLocks noChangeShapeType="1"/>
          </p:cNvSpPr>
          <p:nvPr/>
        </p:nvSpPr>
        <p:spPr bwMode="auto">
          <a:xfrm flipV="1">
            <a:off x="5334000" y="4492625"/>
            <a:ext cx="228600" cy="387350"/>
          </a:xfrm>
          <a:prstGeom prst="line">
            <a:avLst/>
          </a:prstGeom>
          <a:noFill/>
          <a:ln w="9360" cap="sq">
            <a:solidFill>
              <a:srgbClr val="00264C"/>
            </a:solidFill>
            <a:miter lim="800000"/>
            <a:headEnd/>
            <a:tailEnd type="triangle" w="med" len="med"/>
          </a:ln>
        </p:spPr>
        <p:txBody>
          <a:bodyPr/>
          <a:lstStyle/>
          <a:p>
            <a:endParaRPr lang="en-US"/>
          </a:p>
        </p:txBody>
      </p:sp>
      <p:sp>
        <p:nvSpPr>
          <p:cNvPr id="904270" name="Text Box 79"/>
          <p:cNvSpPr txBox="1">
            <a:spLocks noChangeArrowheads="1"/>
          </p:cNvSpPr>
          <p:nvPr/>
        </p:nvSpPr>
        <p:spPr bwMode="auto">
          <a:xfrm>
            <a:off x="4800600" y="50292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128.10.4.2</a:t>
            </a:r>
          </a:p>
        </p:txBody>
      </p:sp>
      <p:sp>
        <p:nvSpPr>
          <p:cNvPr id="904271" name="Text Box 80"/>
          <p:cNvSpPr txBox="1">
            <a:spLocks noChangeArrowheads="1"/>
          </p:cNvSpPr>
          <p:nvPr/>
        </p:nvSpPr>
        <p:spPr bwMode="auto">
          <a:xfrm>
            <a:off x="5181600" y="38100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128.10.5.2</a:t>
            </a:r>
          </a:p>
        </p:txBody>
      </p:sp>
      <p:sp>
        <p:nvSpPr>
          <p:cNvPr id="904272" name="Line 81"/>
          <p:cNvSpPr>
            <a:spLocks noChangeShapeType="1"/>
          </p:cNvSpPr>
          <p:nvPr/>
        </p:nvSpPr>
        <p:spPr bwMode="auto">
          <a:xfrm flipV="1">
            <a:off x="5638800" y="4721225"/>
            <a:ext cx="76200" cy="387350"/>
          </a:xfrm>
          <a:prstGeom prst="line">
            <a:avLst/>
          </a:prstGeom>
          <a:noFill/>
          <a:ln w="9360" cap="sq">
            <a:solidFill>
              <a:srgbClr val="00264C"/>
            </a:solidFill>
            <a:miter lim="800000"/>
            <a:headEnd/>
            <a:tailEnd type="triangle" w="med" len="med"/>
          </a:ln>
        </p:spPr>
        <p:txBody>
          <a:bodyPr/>
          <a:lstStyle/>
          <a:p>
            <a:endParaRPr lang="en-US"/>
          </a:p>
        </p:txBody>
      </p:sp>
      <p:sp>
        <p:nvSpPr>
          <p:cNvPr id="904273" name="Line 82"/>
          <p:cNvSpPr>
            <a:spLocks noChangeShapeType="1"/>
          </p:cNvSpPr>
          <p:nvPr/>
        </p:nvSpPr>
        <p:spPr bwMode="auto">
          <a:xfrm flipH="1">
            <a:off x="6092825" y="4114800"/>
            <a:ext cx="82550" cy="228600"/>
          </a:xfrm>
          <a:prstGeom prst="line">
            <a:avLst/>
          </a:prstGeom>
          <a:noFill/>
          <a:ln w="9360" cap="sq">
            <a:solidFill>
              <a:srgbClr val="00264C"/>
            </a:solidFill>
            <a:miter lim="800000"/>
            <a:headEnd/>
            <a:tailEnd type="triangle" w="med" len="med"/>
          </a:ln>
        </p:spPr>
        <p:txBody>
          <a:bodyPr/>
          <a:lstStyle/>
          <a:p>
            <a:endParaRPr lang="en-US"/>
          </a:p>
        </p:txBody>
      </p:sp>
      <p:sp>
        <p:nvSpPr>
          <p:cNvPr id="904274" name="Text Box 83"/>
          <p:cNvSpPr txBox="1">
            <a:spLocks noChangeArrowheads="1"/>
          </p:cNvSpPr>
          <p:nvPr/>
        </p:nvSpPr>
        <p:spPr bwMode="auto">
          <a:xfrm>
            <a:off x="4114800" y="304800"/>
            <a:ext cx="5029200" cy="2574925"/>
          </a:xfrm>
          <a:prstGeom prst="rect">
            <a:avLst/>
          </a:prstGeom>
          <a:solidFill>
            <a:srgbClr val="FFFFE9"/>
          </a:solidFill>
          <a:ln w="9360" cap="sq">
            <a:solidFill>
              <a:srgbClr val="FFFFE9"/>
            </a:solidFill>
            <a:miter lim="800000"/>
            <a:headEnd/>
            <a:tailEnd/>
          </a:ln>
        </p:spPr>
        <p:txBody>
          <a:bodyPr lIns="90000" tIns="46800" rIns="90000" bIns="46800">
            <a:spAutoFit/>
          </a:bodyPr>
          <a:lstStyle/>
          <a:p>
            <a:pPr algn="ct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R1: Routing Table</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Target Net    Net/Subnet Mask Next Hop</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40.0.0.0      255.0.0         Directly</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128.10.3.0    255.255.255.0   Directly</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128.10.5.0    255.255.255.0   128.10.3.2(R2)</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128.10.4.0    255.255.255.0   128.10.3.2(R2)</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216.109.112.0 255.255.255.0   Directly</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Default:      255.255.255.255 40.0.0.1(R3)</a:t>
            </a:r>
          </a:p>
        </p:txBody>
      </p:sp>
      <p:sp>
        <p:nvSpPr>
          <p:cNvPr id="904275" name="Rectangle 84"/>
          <p:cNvSpPr>
            <a:spLocks noChangeArrowheads="1"/>
          </p:cNvSpPr>
          <p:nvPr/>
        </p:nvSpPr>
        <p:spPr bwMode="auto">
          <a:xfrm>
            <a:off x="2057400" y="5410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4276" name="Text Box 85"/>
          <p:cNvSpPr txBox="1">
            <a:spLocks noChangeArrowheads="1"/>
          </p:cNvSpPr>
          <p:nvPr/>
        </p:nvSpPr>
        <p:spPr bwMode="auto">
          <a:xfrm>
            <a:off x="1981200" y="5486400"/>
            <a:ext cx="533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R3</a:t>
            </a:r>
          </a:p>
        </p:txBody>
      </p:sp>
      <p:sp>
        <p:nvSpPr>
          <p:cNvPr id="904277" name="Line 86"/>
          <p:cNvSpPr>
            <a:spLocks noChangeShapeType="1"/>
          </p:cNvSpPr>
          <p:nvPr/>
        </p:nvSpPr>
        <p:spPr bwMode="auto">
          <a:xfrm>
            <a:off x="2209800" y="4953000"/>
            <a:ext cx="1588" cy="457200"/>
          </a:xfrm>
          <a:prstGeom prst="line">
            <a:avLst/>
          </a:prstGeom>
          <a:noFill/>
          <a:ln w="28440" cap="sq">
            <a:solidFill>
              <a:srgbClr val="00264C"/>
            </a:solidFill>
            <a:miter lim="800000"/>
            <a:headEnd/>
            <a:tailEnd/>
          </a:ln>
        </p:spPr>
        <p:txBody>
          <a:bodyPr/>
          <a:lstStyle/>
          <a:p>
            <a:endParaRPr lang="en-US"/>
          </a:p>
        </p:txBody>
      </p:sp>
      <p:sp>
        <p:nvSpPr>
          <p:cNvPr id="904278" name="Line 87"/>
          <p:cNvSpPr>
            <a:spLocks noChangeShapeType="1"/>
          </p:cNvSpPr>
          <p:nvPr/>
        </p:nvSpPr>
        <p:spPr bwMode="auto">
          <a:xfrm flipH="1">
            <a:off x="1597025" y="5867400"/>
            <a:ext cx="615950" cy="228600"/>
          </a:xfrm>
          <a:prstGeom prst="line">
            <a:avLst/>
          </a:prstGeom>
          <a:noFill/>
          <a:ln w="28440" cap="sq">
            <a:solidFill>
              <a:srgbClr val="00264C"/>
            </a:solidFill>
            <a:miter lim="800000"/>
            <a:headEnd/>
            <a:tailEnd/>
          </a:ln>
        </p:spPr>
        <p:txBody>
          <a:bodyPr/>
          <a:lstStyle/>
          <a:p>
            <a:endParaRPr lang="en-US"/>
          </a:p>
        </p:txBody>
      </p:sp>
      <p:sp>
        <p:nvSpPr>
          <p:cNvPr id="904279" name="Text Box 89"/>
          <p:cNvSpPr txBox="1">
            <a:spLocks noChangeArrowheads="1"/>
          </p:cNvSpPr>
          <p:nvPr/>
        </p:nvSpPr>
        <p:spPr bwMode="auto">
          <a:xfrm>
            <a:off x="2133600" y="57912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40.0.0.1</a:t>
            </a:r>
          </a:p>
        </p:txBody>
      </p:sp>
      <p:sp>
        <p:nvSpPr>
          <p:cNvPr id="904280" name="Line 90"/>
          <p:cNvSpPr>
            <a:spLocks noChangeShapeType="1"/>
          </p:cNvSpPr>
          <p:nvPr/>
        </p:nvSpPr>
        <p:spPr bwMode="auto">
          <a:xfrm flipH="1" flipV="1">
            <a:off x="2282825" y="5102225"/>
            <a:ext cx="234950" cy="768350"/>
          </a:xfrm>
          <a:prstGeom prst="line">
            <a:avLst/>
          </a:prstGeom>
          <a:noFill/>
          <a:ln w="9360" cap="sq">
            <a:solidFill>
              <a:srgbClr val="00264C"/>
            </a:solidFill>
            <a:miter lim="800000"/>
            <a:headEnd/>
            <a:tailEnd type="triangle" w="med" len="med"/>
          </a:ln>
        </p:spPr>
        <p:txBody>
          <a:bodyPr/>
          <a:lstStyle/>
          <a:p>
            <a:endParaRPr lang="en-US"/>
          </a:p>
        </p:txBody>
      </p:sp>
      <p:sp>
        <p:nvSpPr>
          <p:cNvPr id="904281" name="Text Box 91"/>
          <p:cNvSpPr txBox="1">
            <a:spLocks noChangeArrowheads="1"/>
          </p:cNvSpPr>
          <p:nvPr/>
        </p:nvSpPr>
        <p:spPr bwMode="auto">
          <a:xfrm>
            <a:off x="304800" y="6019800"/>
            <a:ext cx="1219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Internet</a:t>
            </a:r>
          </a:p>
        </p:txBody>
      </p:sp>
      <p:sp>
        <p:nvSpPr>
          <p:cNvPr id="904282" name="Text Box 92"/>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 </a:t>
            </a:r>
          </a:p>
        </p:txBody>
      </p:sp>
      <p:sp>
        <p:nvSpPr>
          <p:cNvPr id="904283" name="Line 93"/>
          <p:cNvSpPr>
            <a:spLocks noChangeShapeType="1"/>
          </p:cNvSpPr>
          <p:nvPr/>
        </p:nvSpPr>
        <p:spPr bwMode="auto">
          <a:xfrm>
            <a:off x="3962400" y="4267200"/>
            <a:ext cx="1524000" cy="1588"/>
          </a:xfrm>
          <a:prstGeom prst="line">
            <a:avLst/>
          </a:prstGeom>
          <a:noFill/>
          <a:ln w="57240" cap="sq">
            <a:solidFill>
              <a:srgbClr val="FF0000"/>
            </a:solidFill>
            <a:miter lim="800000"/>
            <a:headEnd/>
            <a:tailEnd type="triangle" w="med" len="med"/>
          </a:ln>
        </p:spPr>
        <p:txBody>
          <a:bodyPr/>
          <a:lstStyle/>
          <a:p>
            <a:endParaRPr lang="en-US"/>
          </a:p>
        </p:txBody>
      </p:sp>
      <p:sp>
        <p:nvSpPr>
          <p:cNvPr id="904284" name="Text Box 94"/>
          <p:cNvSpPr txBox="1">
            <a:spLocks noChangeArrowheads="1"/>
          </p:cNvSpPr>
          <p:nvPr/>
        </p:nvSpPr>
        <p:spPr bwMode="auto">
          <a:xfrm>
            <a:off x="2133600" y="3733800"/>
            <a:ext cx="533400" cy="457200"/>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en-US"/>
          </a:p>
        </p:txBody>
      </p:sp>
      <p:sp>
        <p:nvSpPr>
          <p:cNvPr id="904285" name="Text Box 95"/>
          <p:cNvSpPr txBox="1">
            <a:spLocks noChangeArrowheads="1"/>
          </p:cNvSpPr>
          <p:nvPr/>
        </p:nvSpPr>
        <p:spPr bwMode="auto">
          <a:xfrm>
            <a:off x="4419600" y="3886200"/>
            <a:ext cx="457200" cy="460375"/>
          </a:xfrm>
          <a:prstGeom prst="rect">
            <a:avLst/>
          </a:prstGeom>
          <a:solidFill>
            <a:srgbClr val="FF0000"/>
          </a:solid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IP</a:t>
            </a:r>
          </a:p>
        </p:txBody>
      </p:sp>
      <p:sp>
        <p:nvSpPr>
          <p:cNvPr id="904286" name="Line 96"/>
          <p:cNvSpPr>
            <a:spLocks noChangeShapeType="1"/>
          </p:cNvSpPr>
          <p:nvPr/>
        </p:nvSpPr>
        <p:spPr bwMode="auto">
          <a:xfrm>
            <a:off x="4191000" y="2209800"/>
            <a:ext cx="4724400" cy="1588"/>
          </a:xfrm>
          <a:prstGeom prst="line">
            <a:avLst/>
          </a:prstGeom>
          <a:noFill/>
          <a:ln w="38160" cap="sq">
            <a:solidFill>
              <a:srgbClr val="FF0000"/>
            </a:solidFill>
            <a:miter lim="800000"/>
            <a:headEnd/>
            <a:tailEnd/>
          </a:ln>
        </p:spPr>
        <p:txBody>
          <a:bodyPr/>
          <a:lstStyle/>
          <a:p>
            <a:endParaRPr lang="en-US"/>
          </a:p>
        </p:txBody>
      </p:sp>
      <p:sp>
        <p:nvSpPr>
          <p:cNvPr id="904287" name="Text Box 97"/>
          <p:cNvSpPr txBox="1">
            <a:spLocks noChangeArrowheads="1"/>
          </p:cNvSpPr>
          <p:nvPr/>
        </p:nvSpPr>
        <p:spPr bwMode="auto">
          <a:xfrm>
            <a:off x="1828800" y="6324600"/>
            <a:ext cx="6019800" cy="509588"/>
          </a:xfrm>
          <a:prstGeom prst="rect">
            <a:avLst/>
          </a:prstGeom>
          <a:solidFill>
            <a:srgbClr val="FF0000"/>
          </a:solid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IP: E</a:t>
            </a:r>
            <a:r>
              <a:rPr lang="en-US" sz="2400" baseline="-25000">
                <a:solidFill>
                  <a:srgbClr val="00264C"/>
                </a:solidFill>
              </a:rPr>
              <a:t>src</a:t>
            </a:r>
            <a:r>
              <a:rPr lang="en-US" sz="2400">
                <a:solidFill>
                  <a:srgbClr val="00264C"/>
                </a:solidFill>
              </a:rPr>
              <a:t>=E</a:t>
            </a:r>
            <a:r>
              <a:rPr lang="en-US" sz="2400" baseline="-25000">
                <a:solidFill>
                  <a:srgbClr val="00264C"/>
                </a:solidFill>
              </a:rPr>
              <a:t>R1</a:t>
            </a:r>
            <a:r>
              <a:rPr lang="en-US" sz="2400">
                <a:solidFill>
                  <a:srgbClr val="00264C"/>
                </a:solidFill>
              </a:rPr>
              <a:t>, E</a:t>
            </a:r>
            <a:r>
              <a:rPr lang="en-US" sz="2400" baseline="-25000">
                <a:solidFill>
                  <a:srgbClr val="00264C"/>
                </a:solidFill>
              </a:rPr>
              <a:t>dst</a:t>
            </a:r>
            <a:r>
              <a:rPr lang="en-US" sz="2400">
                <a:solidFill>
                  <a:srgbClr val="00264C"/>
                </a:solidFill>
              </a:rPr>
              <a:t>=E</a:t>
            </a:r>
            <a:r>
              <a:rPr lang="en-US" sz="2400" baseline="-25000">
                <a:solidFill>
                  <a:srgbClr val="00264C"/>
                </a:solidFill>
              </a:rPr>
              <a:t>R2</a:t>
            </a:r>
            <a:r>
              <a:rPr lang="en-US" sz="2400">
                <a:solidFill>
                  <a:srgbClr val="00264C"/>
                </a:solidFill>
              </a:rPr>
              <a:t>, IP</a:t>
            </a:r>
            <a:r>
              <a:rPr lang="en-US" sz="2400" baseline="-25000">
                <a:solidFill>
                  <a:srgbClr val="00264C"/>
                </a:solidFill>
              </a:rPr>
              <a:t>src</a:t>
            </a:r>
            <a:r>
              <a:rPr lang="en-US" sz="2400">
                <a:solidFill>
                  <a:srgbClr val="00264C"/>
                </a:solidFill>
              </a:rPr>
              <a:t>=A, IP</a:t>
            </a:r>
            <a:r>
              <a:rPr lang="en-US" sz="2400" baseline="-25000">
                <a:solidFill>
                  <a:srgbClr val="00264C"/>
                </a:solidFill>
              </a:rPr>
              <a:t>dst</a:t>
            </a:r>
            <a:r>
              <a:rPr lang="en-US" sz="2400">
                <a:solidFill>
                  <a:srgbClr val="00264C"/>
                </a:solidFill>
              </a:rPr>
              <a:t>=M</a:t>
            </a:r>
          </a:p>
        </p:txBody>
      </p:sp>
      <p:sp>
        <p:nvSpPr>
          <p:cNvPr id="904288" name="Freeform 17"/>
          <p:cNvSpPr>
            <a:spLocks noChangeArrowheads="1"/>
          </p:cNvSpPr>
          <p:nvPr/>
        </p:nvSpPr>
        <p:spPr bwMode="auto">
          <a:xfrm>
            <a:off x="3962400" y="40386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4289" name="Freeform 17"/>
          <p:cNvSpPr>
            <a:spLocks noChangeArrowheads="1"/>
          </p:cNvSpPr>
          <p:nvPr/>
        </p:nvSpPr>
        <p:spPr bwMode="auto">
          <a:xfrm>
            <a:off x="1676400" y="41148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Tree>
    <p:extLst>
      <p:ext uri="{BB962C8B-B14F-4D97-AF65-F5344CB8AC3E}">
        <p14:creationId xmlns:p14="http://schemas.microsoft.com/office/powerpoint/2010/main" val="423770684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42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042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4274" grpId="0" animBg="1"/>
      <p:bldP spid="90428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6242" name="Rectangle 1"/>
          <p:cNvSpPr>
            <a:spLocks noChangeArrowheads="1"/>
          </p:cNvSpPr>
          <p:nvPr/>
        </p:nvSpPr>
        <p:spPr bwMode="auto">
          <a:xfrm>
            <a:off x="1066800" y="304800"/>
            <a:ext cx="7772400" cy="1143000"/>
          </a:xfrm>
          <a:prstGeom prst="rect">
            <a:avLst/>
          </a:prstGeom>
          <a:noFill/>
          <a:ln w="9525">
            <a:noFill/>
            <a:round/>
            <a:headEnd/>
            <a:tailEnd/>
          </a:ln>
        </p:spPr>
        <p:txBody>
          <a:bodyPr lIns="90000" tIns="46800" rIns="90000" bIns="46800"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IP packet</a:t>
            </a:r>
            <a:br>
              <a:rPr lang="en-US" sz="4400">
                <a:solidFill>
                  <a:srgbClr val="333333"/>
                </a:solidFill>
              </a:rPr>
            </a:br>
            <a:r>
              <a:rPr lang="en-US" sz="4400">
                <a:solidFill>
                  <a:srgbClr val="333333"/>
                </a:solidFill>
              </a:rPr>
              <a:t>from A to M</a:t>
            </a:r>
          </a:p>
        </p:txBody>
      </p:sp>
      <p:sp>
        <p:nvSpPr>
          <p:cNvPr id="906243" name="Rectangle 2"/>
          <p:cNvSpPr>
            <a:spLocks noChangeArrowheads="1"/>
          </p:cNvSpPr>
          <p:nvPr/>
        </p:nvSpPr>
        <p:spPr bwMode="auto">
          <a:xfrm>
            <a:off x="1219200" y="37338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44" name="Text Box 3"/>
          <p:cNvSpPr txBox="1">
            <a:spLocks noChangeArrowheads="1"/>
          </p:cNvSpPr>
          <p:nvPr/>
        </p:nvSpPr>
        <p:spPr bwMode="auto">
          <a:xfrm>
            <a:off x="1219200" y="37338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A</a:t>
            </a:r>
          </a:p>
        </p:txBody>
      </p:sp>
      <p:sp>
        <p:nvSpPr>
          <p:cNvPr id="906245" name="Text Box 5"/>
          <p:cNvSpPr txBox="1">
            <a:spLocks noChangeArrowheads="1"/>
          </p:cNvSpPr>
          <p:nvPr/>
        </p:nvSpPr>
        <p:spPr bwMode="auto">
          <a:xfrm>
            <a:off x="1676400" y="4267200"/>
            <a:ext cx="1295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40.0.0.0</a:t>
            </a:r>
          </a:p>
        </p:txBody>
      </p:sp>
      <p:sp>
        <p:nvSpPr>
          <p:cNvPr id="906246" name="Rectangle 6"/>
          <p:cNvSpPr>
            <a:spLocks noChangeArrowheads="1"/>
          </p:cNvSpPr>
          <p:nvPr/>
        </p:nvSpPr>
        <p:spPr bwMode="auto">
          <a:xfrm>
            <a:off x="838200" y="4419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47" name="Text Box 7"/>
          <p:cNvSpPr txBox="1">
            <a:spLocks noChangeArrowheads="1"/>
          </p:cNvSpPr>
          <p:nvPr/>
        </p:nvSpPr>
        <p:spPr bwMode="auto">
          <a:xfrm>
            <a:off x="838200" y="4419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B</a:t>
            </a:r>
          </a:p>
        </p:txBody>
      </p:sp>
      <p:sp>
        <p:nvSpPr>
          <p:cNvPr id="906248" name="Rectangle 8"/>
          <p:cNvSpPr>
            <a:spLocks noChangeArrowheads="1"/>
          </p:cNvSpPr>
          <p:nvPr/>
        </p:nvSpPr>
        <p:spPr bwMode="auto">
          <a:xfrm>
            <a:off x="1371600" y="5029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49" name="Text Box 9"/>
          <p:cNvSpPr txBox="1">
            <a:spLocks noChangeArrowheads="1"/>
          </p:cNvSpPr>
          <p:nvPr/>
        </p:nvSpPr>
        <p:spPr bwMode="auto">
          <a:xfrm>
            <a:off x="1371600" y="5029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C</a:t>
            </a:r>
          </a:p>
        </p:txBody>
      </p:sp>
      <p:sp>
        <p:nvSpPr>
          <p:cNvPr id="906250" name="Line 10"/>
          <p:cNvSpPr>
            <a:spLocks noChangeShapeType="1"/>
          </p:cNvSpPr>
          <p:nvPr/>
        </p:nvSpPr>
        <p:spPr bwMode="auto">
          <a:xfrm>
            <a:off x="1600200" y="4038600"/>
            <a:ext cx="304800" cy="152400"/>
          </a:xfrm>
          <a:prstGeom prst="line">
            <a:avLst/>
          </a:prstGeom>
          <a:noFill/>
          <a:ln w="28440" cap="sq">
            <a:solidFill>
              <a:srgbClr val="00264C"/>
            </a:solidFill>
            <a:miter lim="800000"/>
            <a:headEnd/>
            <a:tailEnd/>
          </a:ln>
        </p:spPr>
        <p:txBody>
          <a:bodyPr/>
          <a:lstStyle/>
          <a:p>
            <a:endParaRPr lang="en-US"/>
          </a:p>
        </p:txBody>
      </p:sp>
      <p:sp>
        <p:nvSpPr>
          <p:cNvPr id="906251" name="Line 11"/>
          <p:cNvSpPr>
            <a:spLocks noChangeShapeType="1"/>
          </p:cNvSpPr>
          <p:nvPr/>
        </p:nvSpPr>
        <p:spPr bwMode="auto">
          <a:xfrm flipV="1">
            <a:off x="1219200" y="4568825"/>
            <a:ext cx="533400" cy="82550"/>
          </a:xfrm>
          <a:prstGeom prst="line">
            <a:avLst/>
          </a:prstGeom>
          <a:noFill/>
          <a:ln w="28440" cap="sq">
            <a:solidFill>
              <a:srgbClr val="00264C"/>
            </a:solidFill>
            <a:miter lim="800000"/>
            <a:headEnd/>
            <a:tailEnd/>
          </a:ln>
        </p:spPr>
        <p:txBody>
          <a:bodyPr/>
          <a:lstStyle/>
          <a:p>
            <a:endParaRPr lang="en-US"/>
          </a:p>
        </p:txBody>
      </p:sp>
      <p:sp>
        <p:nvSpPr>
          <p:cNvPr id="906252" name="Line 12"/>
          <p:cNvSpPr>
            <a:spLocks noChangeShapeType="1"/>
          </p:cNvSpPr>
          <p:nvPr/>
        </p:nvSpPr>
        <p:spPr bwMode="auto">
          <a:xfrm flipV="1">
            <a:off x="1524000" y="4873625"/>
            <a:ext cx="304800" cy="158750"/>
          </a:xfrm>
          <a:prstGeom prst="line">
            <a:avLst/>
          </a:prstGeom>
          <a:noFill/>
          <a:ln w="28440" cap="sq">
            <a:solidFill>
              <a:srgbClr val="00264C"/>
            </a:solidFill>
            <a:miter lim="800000"/>
            <a:headEnd/>
            <a:tailEnd/>
          </a:ln>
        </p:spPr>
        <p:txBody>
          <a:bodyPr/>
          <a:lstStyle/>
          <a:p>
            <a:endParaRPr lang="en-US"/>
          </a:p>
        </p:txBody>
      </p:sp>
      <p:sp>
        <p:nvSpPr>
          <p:cNvPr id="906253" name="Rectangle 13"/>
          <p:cNvSpPr>
            <a:spLocks noChangeArrowheads="1"/>
          </p:cNvSpPr>
          <p:nvPr/>
        </p:nvSpPr>
        <p:spPr bwMode="auto">
          <a:xfrm>
            <a:off x="3352800" y="41910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54" name="Text Box 14"/>
          <p:cNvSpPr txBox="1">
            <a:spLocks noChangeArrowheads="1"/>
          </p:cNvSpPr>
          <p:nvPr/>
        </p:nvSpPr>
        <p:spPr bwMode="auto">
          <a:xfrm>
            <a:off x="3276600" y="4191000"/>
            <a:ext cx="533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R1</a:t>
            </a:r>
          </a:p>
        </p:txBody>
      </p:sp>
      <p:sp>
        <p:nvSpPr>
          <p:cNvPr id="906255" name="Line 15"/>
          <p:cNvSpPr>
            <a:spLocks noChangeShapeType="1"/>
          </p:cNvSpPr>
          <p:nvPr/>
        </p:nvSpPr>
        <p:spPr bwMode="auto">
          <a:xfrm>
            <a:off x="3733800" y="4419600"/>
            <a:ext cx="304800" cy="1588"/>
          </a:xfrm>
          <a:prstGeom prst="line">
            <a:avLst/>
          </a:prstGeom>
          <a:noFill/>
          <a:ln w="28440" cap="sq">
            <a:solidFill>
              <a:srgbClr val="00264C"/>
            </a:solidFill>
            <a:miter lim="800000"/>
            <a:headEnd/>
            <a:tailEnd/>
          </a:ln>
        </p:spPr>
        <p:txBody>
          <a:bodyPr/>
          <a:lstStyle/>
          <a:p>
            <a:endParaRPr lang="en-US"/>
          </a:p>
        </p:txBody>
      </p:sp>
      <p:sp>
        <p:nvSpPr>
          <p:cNvPr id="906256" name="Text Box 17"/>
          <p:cNvSpPr txBox="1">
            <a:spLocks noChangeArrowheads="1"/>
          </p:cNvSpPr>
          <p:nvPr/>
        </p:nvSpPr>
        <p:spPr bwMode="auto">
          <a:xfrm>
            <a:off x="3886200" y="42672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128.10.3.0</a:t>
            </a:r>
          </a:p>
        </p:txBody>
      </p:sp>
      <p:sp>
        <p:nvSpPr>
          <p:cNvPr id="906257" name="Line 18"/>
          <p:cNvSpPr>
            <a:spLocks noChangeShapeType="1"/>
          </p:cNvSpPr>
          <p:nvPr/>
        </p:nvSpPr>
        <p:spPr bwMode="auto">
          <a:xfrm>
            <a:off x="3048000" y="4419600"/>
            <a:ext cx="304800" cy="1588"/>
          </a:xfrm>
          <a:prstGeom prst="line">
            <a:avLst/>
          </a:prstGeom>
          <a:noFill/>
          <a:ln w="28440" cap="sq">
            <a:solidFill>
              <a:srgbClr val="00264C"/>
            </a:solidFill>
            <a:miter lim="800000"/>
            <a:headEnd/>
            <a:tailEnd/>
          </a:ln>
        </p:spPr>
        <p:txBody>
          <a:bodyPr/>
          <a:lstStyle/>
          <a:p>
            <a:endParaRPr lang="en-US"/>
          </a:p>
        </p:txBody>
      </p:sp>
      <p:sp>
        <p:nvSpPr>
          <p:cNvPr id="906258" name="Rectangle 19"/>
          <p:cNvSpPr>
            <a:spLocks noChangeArrowheads="1"/>
          </p:cNvSpPr>
          <p:nvPr/>
        </p:nvSpPr>
        <p:spPr bwMode="auto">
          <a:xfrm>
            <a:off x="3962400" y="5486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59" name="Text Box 20"/>
          <p:cNvSpPr txBox="1">
            <a:spLocks noChangeArrowheads="1"/>
          </p:cNvSpPr>
          <p:nvPr/>
        </p:nvSpPr>
        <p:spPr bwMode="auto">
          <a:xfrm>
            <a:off x="3962400" y="5486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G</a:t>
            </a:r>
          </a:p>
        </p:txBody>
      </p:sp>
      <p:sp>
        <p:nvSpPr>
          <p:cNvPr id="906260" name="Line 21"/>
          <p:cNvSpPr>
            <a:spLocks noChangeShapeType="1"/>
          </p:cNvSpPr>
          <p:nvPr/>
        </p:nvSpPr>
        <p:spPr bwMode="auto">
          <a:xfrm flipV="1">
            <a:off x="4191000" y="4797425"/>
            <a:ext cx="152400" cy="692150"/>
          </a:xfrm>
          <a:prstGeom prst="line">
            <a:avLst/>
          </a:prstGeom>
          <a:noFill/>
          <a:ln w="28440" cap="sq">
            <a:solidFill>
              <a:srgbClr val="00264C"/>
            </a:solidFill>
            <a:miter lim="800000"/>
            <a:headEnd/>
            <a:tailEnd/>
          </a:ln>
        </p:spPr>
        <p:txBody>
          <a:bodyPr/>
          <a:lstStyle/>
          <a:p>
            <a:endParaRPr lang="en-US"/>
          </a:p>
        </p:txBody>
      </p:sp>
      <p:sp>
        <p:nvSpPr>
          <p:cNvPr id="906261" name="Rectangle 22"/>
          <p:cNvSpPr>
            <a:spLocks noChangeArrowheads="1"/>
          </p:cNvSpPr>
          <p:nvPr/>
        </p:nvSpPr>
        <p:spPr bwMode="auto">
          <a:xfrm>
            <a:off x="5029200" y="3505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62" name="Text Box 23"/>
          <p:cNvSpPr txBox="1">
            <a:spLocks noChangeArrowheads="1"/>
          </p:cNvSpPr>
          <p:nvPr/>
        </p:nvSpPr>
        <p:spPr bwMode="auto">
          <a:xfrm>
            <a:off x="5029200" y="3505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906263" name="Line 24"/>
          <p:cNvSpPr>
            <a:spLocks noChangeShapeType="1"/>
          </p:cNvSpPr>
          <p:nvPr/>
        </p:nvSpPr>
        <p:spPr bwMode="auto">
          <a:xfrm flipV="1">
            <a:off x="5029200" y="3959225"/>
            <a:ext cx="152400" cy="234950"/>
          </a:xfrm>
          <a:prstGeom prst="line">
            <a:avLst/>
          </a:prstGeom>
          <a:noFill/>
          <a:ln w="28440" cap="sq">
            <a:solidFill>
              <a:srgbClr val="00264C"/>
            </a:solidFill>
            <a:miter lim="800000"/>
            <a:headEnd/>
            <a:tailEnd/>
          </a:ln>
        </p:spPr>
        <p:txBody>
          <a:bodyPr/>
          <a:lstStyle/>
          <a:p>
            <a:endParaRPr lang="en-US"/>
          </a:p>
        </p:txBody>
      </p:sp>
      <p:sp>
        <p:nvSpPr>
          <p:cNvPr id="906264" name="Rectangle 25"/>
          <p:cNvSpPr>
            <a:spLocks noChangeArrowheads="1"/>
          </p:cNvSpPr>
          <p:nvPr/>
        </p:nvSpPr>
        <p:spPr bwMode="auto">
          <a:xfrm>
            <a:off x="5638800" y="41910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65" name="Text Box 26"/>
          <p:cNvSpPr txBox="1">
            <a:spLocks noChangeArrowheads="1"/>
          </p:cNvSpPr>
          <p:nvPr/>
        </p:nvSpPr>
        <p:spPr bwMode="auto">
          <a:xfrm>
            <a:off x="5562600" y="4191000"/>
            <a:ext cx="533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R2</a:t>
            </a:r>
          </a:p>
        </p:txBody>
      </p:sp>
      <p:sp>
        <p:nvSpPr>
          <p:cNvPr id="906266" name="Line 27"/>
          <p:cNvSpPr>
            <a:spLocks noChangeShapeType="1"/>
          </p:cNvSpPr>
          <p:nvPr/>
        </p:nvSpPr>
        <p:spPr bwMode="auto">
          <a:xfrm>
            <a:off x="6019800" y="4419600"/>
            <a:ext cx="304800" cy="1588"/>
          </a:xfrm>
          <a:prstGeom prst="line">
            <a:avLst/>
          </a:prstGeom>
          <a:noFill/>
          <a:ln w="28440" cap="sq">
            <a:solidFill>
              <a:srgbClr val="00264C"/>
            </a:solidFill>
            <a:miter lim="800000"/>
            <a:headEnd/>
            <a:tailEnd/>
          </a:ln>
        </p:spPr>
        <p:txBody>
          <a:bodyPr/>
          <a:lstStyle/>
          <a:p>
            <a:endParaRPr lang="en-US"/>
          </a:p>
        </p:txBody>
      </p:sp>
      <p:sp>
        <p:nvSpPr>
          <p:cNvPr id="906267" name="Line 28"/>
          <p:cNvSpPr>
            <a:spLocks noChangeShapeType="1"/>
          </p:cNvSpPr>
          <p:nvPr/>
        </p:nvSpPr>
        <p:spPr bwMode="auto">
          <a:xfrm>
            <a:off x="5334000" y="4419600"/>
            <a:ext cx="304800" cy="1588"/>
          </a:xfrm>
          <a:prstGeom prst="line">
            <a:avLst/>
          </a:prstGeom>
          <a:noFill/>
          <a:ln w="28440" cap="sq">
            <a:solidFill>
              <a:srgbClr val="00264C"/>
            </a:solidFill>
            <a:miter lim="800000"/>
            <a:headEnd/>
            <a:tailEnd/>
          </a:ln>
        </p:spPr>
        <p:txBody>
          <a:bodyPr/>
          <a:lstStyle/>
          <a:p>
            <a:endParaRPr lang="en-US"/>
          </a:p>
        </p:txBody>
      </p:sp>
      <p:sp>
        <p:nvSpPr>
          <p:cNvPr id="906268" name="Freeform 29"/>
          <p:cNvSpPr>
            <a:spLocks noChangeArrowheads="1"/>
          </p:cNvSpPr>
          <p:nvPr/>
        </p:nvSpPr>
        <p:spPr bwMode="auto">
          <a:xfrm>
            <a:off x="6324600" y="39624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6269" name="Line 30"/>
          <p:cNvSpPr>
            <a:spLocks noChangeShapeType="1"/>
          </p:cNvSpPr>
          <p:nvPr/>
        </p:nvSpPr>
        <p:spPr bwMode="auto">
          <a:xfrm flipV="1">
            <a:off x="7391400" y="3806825"/>
            <a:ext cx="152400" cy="311150"/>
          </a:xfrm>
          <a:prstGeom prst="line">
            <a:avLst/>
          </a:prstGeom>
          <a:noFill/>
          <a:ln w="28440" cap="sq">
            <a:solidFill>
              <a:srgbClr val="00264C"/>
            </a:solidFill>
            <a:miter lim="800000"/>
            <a:headEnd/>
            <a:tailEnd/>
          </a:ln>
        </p:spPr>
        <p:txBody>
          <a:bodyPr/>
          <a:lstStyle/>
          <a:p>
            <a:endParaRPr lang="en-US"/>
          </a:p>
        </p:txBody>
      </p:sp>
      <p:sp>
        <p:nvSpPr>
          <p:cNvPr id="906270" name="Rectangle 31"/>
          <p:cNvSpPr>
            <a:spLocks noChangeArrowheads="1"/>
          </p:cNvSpPr>
          <p:nvPr/>
        </p:nvSpPr>
        <p:spPr bwMode="auto">
          <a:xfrm>
            <a:off x="7772400" y="5486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71" name="Text Box 32"/>
          <p:cNvSpPr txBox="1">
            <a:spLocks noChangeArrowheads="1"/>
          </p:cNvSpPr>
          <p:nvPr/>
        </p:nvSpPr>
        <p:spPr bwMode="auto">
          <a:xfrm>
            <a:off x="7772400" y="5486400"/>
            <a:ext cx="4572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M</a:t>
            </a:r>
          </a:p>
        </p:txBody>
      </p:sp>
      <p:sp>
        <p:nvSpPr>
          <p:cNvPr id="906272" name="Line 33"/>
          <p:cNvSpPr>
            <a:spLocks noChangeShapeType="1"/>
          </p:cNvSpPr>
          <p:nvPr/>
        </p:nvSpPr>
        <p:spPr bwMode="auto">
          <a:xfrm flipH="1" flipV="1">
            <a:off x="7616825" y="5483225"/>
            <a:ext cx="158750" cy="234950"/>
          </a:xfrm>
          <a:prstGeom prst="line">
            <a:avLst/>
          </a:prstGeom>
          <a:noFill/>
          <a:ln w="28440" cap="sq">
            <a:solidFill>
              <a:srgbClr val="00264C"/>
            </a:solidFill>
            <a:miter lim="800000"/>
            <a:headEnd/>
            <a:tailEnd/>
          </a:ln>
        </p:spPr>
        <p:txBody>
          <a:bodyPr/>
          <a:lstStyle/>
          <a:p>
            <a:endParaRPr lang="en-US"/>
          </a:p>
        </p:txBody>
      </p:sp>
      <p:sp>
        <p:nvSpPr>
          <p:cNvPr id="906273" name="Line 34"/>
          <p:cNvSpPr>
            <a:spLocks noChangeShapeType="1"/>
          </p:cNvSpPr>
          <p:nvPr/>
        </p:nvSpPr>
        <p:spPr bwMode="auto">
          <a:xfrm>
            <a:off x="5791200" y="4648200"/>
            <a:ext cx="533400" cy="762000"/>
          </a:xfrm>
          <a:prstGeom prst="line">
            <a:avLst/>
          </a:prstGeom>
          <a:noFill/>
          <a:ln w="28440" cap="sq">
            <a:solidFill>
              <a:srgbClr val="00264C"/>
            </a:solidFill>
            <a:miter lim="800000"/>
            <a:headEnd/>
            <a:tailEnd/>
          </a:ln>
        </p:spPr>
        <p:txBody>
          <a:bodyPr/>
          <a:lstStyle/>
          <a:p>
            <a:endParaRPr lang="en-US"/>
          </a:p>
        </p:txBody>
      </p:sp>
      <p:sp>
        <p:nvSpPr>
          <p:cNvPr id="906274" name="Freeform 35"/>
          <p:cNvSpPr>
            <a:spLocks noChangeArrowheads="1"/>
          </p:cNvSpPr>
          <p:nvPr/>
        </p:nvSpPr>
        <p:spPr bwMode="auto">
          <a:xfrm>
            <a:off x="6324600" y="49530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6275" name="Line 36"/>
          <p:cNvSpPr>
            <a:spLocks noChangeShapeType="1"/>
          </p:cNvSpPr>
          <p:nvPr/>
        </p:nvSpPr>
        <p:spPr bwMode="auto">
          <a:xfrm flipV="1">
            <a:off x="5867400" y="5559425"/>
            <a:ext cx="533400" cy="234950"/>
          </a:xfrm>
          <a:prstGeom prst="line">
            <a:avLst/>
          </a:prstGeom>
          <a:noFill/>
          <a:ln w="28440" cap="sq">
            <a:solidFill>
              <a:srgbClr val="00264C"/>
            </a:solidFill>
            <a:miter lim="800000"/>
            <a:headEnd/>
            <a:tailEnd/>
          </a:ln>
        </p:spPr>
        <p:txBody>
          <a:bodyPr/>
          <a:lstStyle/>
          <a:p>
            <a:endParaRPr lang="en-US"/>
          </a:p>
        </p:txBody>
      </p:sp>
      <p:sp>
        <p:nvSpPr>
          <p:cNvPr id="906276" name="Rectangle 37"/>
          <p:cNvSpPr>
            <a:spLocks noChangeArrowheads="1"/>
          </p:cNvSpPr>
          <p:nvPr/>
        </p:nvSpPr>
        <p:spPr bwMode="auto">
          <a:xfrm>
            <a:off x="7543800" y="3581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77" name="Text Box 38"/>
          <p:cNvSpPr txBox="1">
            <a:spLocks noChangeArrowheads="1"/>
          </p:cNvSpPr>
          <p:nvPr/>
        </p:nvSpPr>
        <p:spPr bwMode="auto">
          <a:xfrm>
            <a:off x="7543800" y="3581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K</a:t>
            </a:r>
          </a:p>
        </p:txBody>
      </p:sp>
      <p:sp>
        <p:nvSpPr>
          <p:cNvPr id="906278" name="Line 39"/>
          <p:cNvSpPr>
            <a:spLocks noChangeShapeType="1"/>
          </p:cNvSpPr>
          <p:nvPr/>
        </p:nvSpPr>
        <p:spPr bwMode="auto">
          <a:xfrm flipV="1">
            <a:off x="7391400" y="3806825"/>
            <a:ext cx="152400" cy="311150"/>
          </a:xfrm>
          <a:prstGeom prst="line">
            <a:avLst/>
          </a:prstGeom>
          <a:noFill/>
          <a:ln w="28440" cap="sq">
            <a:solidFill>
              <a:srgbClr val="00264C"/>
            </a:solidFill>
            <a:miter lim="800000"/>
            <a:headEnd/>
            <a:tailEnd/>
          </a:ln>
        </p:spPr>
        <p:txBody>
          <a:bodyPr/>
          <a:lstStyle/>
          <a:p>
            <a:endParaRPr lang="en-US"/>
          </a:p>
        </p:txBody>
      </p:sp>
      <p:sp>
        <p:nvSpPr>
          <p:cNvPr id="906279" name="Rectangle 40"/>
          <p:cNvSpPr>
            <a:spLocks noChangeArrowheads="1"/>
          </p:cNvSpPr>
          <p:nvPr/>
        </p:nvSpPr>
        <p:spPr bwMode="auto">
          <a:xfrm>
            <a:off x="6705600" y="3200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80" name="Text Box 41"/>
          <p:cNvSpPr txBox="1">
            <a:spLocks noChangeArrowheads="1"/>
          </p:cNvSpPr>
          <p:nvPr/>
        </p:nvSpPr>
        <p:spPr bwMode="auto">
          <a:xfrm>
            <a:off x="6705600" y="3200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a:t>
            </a:r>
          </a:p>
        </p:txBody>
      </p:sp>
      <p:sp>
        <p:nvSpPr>
          <p:cNvPr id="906281" name="Line 42"/>
          <p:cNvSpPr>
            <a:spLocks noChangeShapeType="1"/>
          </p:cNvSpPr>
          <p:nvPr/>
        </p:nvSpPr>
        <p:spPr bwMode="auto">
          <a:xfrm flipV="1">
            <a:off x="6781800" y="3654425"/>
            <a:ext cx="152400" cy="311150"/>
          </a:xfrm>
          <a:prstGeom prst="line">
            <a:avLst/>
          </a:prstGeom>
          <a:noFill/>
          <a:ln w="28440" cap="sq">
            <a:solidFill>
              <a:srgbClr val="00264C"/>
            </a:solidFill>
            <a:miter lim="800000"/>
            <a:headEnd/>
            <a:tailEnd/>
          </a:ln>
        </p:spPr>
        <p:txBody>
          <a:bodyPr/>
          <a:lstStyle/>
          <a:p>
            <a:endParaRPr lang="en-US"/>
          </a:p>
        </p:txBody>
      </p:sp>
      <p:sp>
        <p:nvSpPr>
          <p:cNvPr id="906282" name="Rectangle 43"/>
          <p:cNvSpPr>
            <a:spLocks noChangeArrowheads="1"/>
          </p:cNvSpPr>
          <p:nvPr/>
        </p:nvSpPr>
        <p:spPr bwMode="auto">
          <a:xfrm>
            <a:off x="5638800" y="5410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83" name="Text Box 44"/>
          <p:cNvSpPr txBox="1">
            <a:spLocks noChangeArrowheads="1"/>
          </p:cNvSpPr>
          <p:nvPr/>
        </p:nvSpPr>
        <p:spPr bwMode="auto">
          <a:xfrm>
            <a:off x="5638800" y="5410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J</a:t>
            </a:r>
          </a:p>
        </p:txBody>
      </p:sp>
      <p:sp>
        <p:nvSpPr>
          <p:cNvPr id="906284" name="Rectangle 45"/>
          <p:cNvSpPr>
            <a:spLocks noChangeArrowheads="1"/>
          </p:cNvSpPr>
          <p:nvPr/>
        </p:nvSpPr>
        <p:spPr bwMode="auto">
          <a:xfrm>
            <a:off x="7696200" y="45720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85" name="Text Box 46"/>
          <p:cNvSpPr txBox="1">
            <a:spLocks noChangeArrowheads="1"/>
          </p:cNvSpPr>
          <p:nvPr/>
        </p:nvSpPr>
        <p:spPr bwMode="auto">
          <a:xfrm>
            <a:off x="7696200" y="45720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L</a:t>
            </a:r>
          </a:p>
        </p:txBody>
      </p:sp>
      <p:sp>
        <p:nvSpPr>
          <p:cNvPr id="906286" name="Line 47"/>
          <p:cNvSpPr>
            <a:spLocks noChangeShapeType="1"/>
          </p:cNvSpPr>
          <p:nvPr/>
        </p:nvSpPr>
        <p:spPr bwMode="auto">
          <a:xfrm flipV="1">
            <a:off x="7315200" y="4873625"/>
            <a:ext cx="381000" cy="234950"/>
          </a:xfrm>
          <a:prstGeom prst="line">
            <a:avLst/>
          </a:prstGeom>
          <a:noFill/>
          <a:ln w="28440" cap="sq">
            <a:solidFill>
              <a:srgbClr val="00264C"/>
            </a:solidFill>
            <a:miter lim="800000"/>
            <a:headEnd/>
            <a:tailEnd/>
          </a:ln>
        </p:spPr>
        <p:txBody>
          <a:bodyPr/>
          <a:lstStyle/>
          <a:p>
            <a:endParaRPr lang="en-US"/>
          </a:p>
        </p:txBody>
      </p:sp>
      <p:sp>
        <p:nvSpPr>
          <p:cNvPr id="906287" name="Rectangle 48"/>
          <p:cNvSpPr>
            <a:spLocks noChangeArrowheads="1"/>
          </p:cNvSpPr>
          <p:nvPr/>
        </p:nvSpPr>
        <p:spPr bwMode="auto">
          <a:xfrm>
            <a:off x="2590800" y="5181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88" name="Text Box 49"/>
          <p:cNvSpPr txBox="1">
            <a:spLocks noChangeArrowheads="1"/>
          </p:cNvSpPr>
          <p:nvPr/>
        </p:nvSpPr>
        <p:spPr bwMode="auto">
          <a:xfrm>
            <a:off x="2590800" y="5181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D</a:t>
            </a:r>
          </a:p>
        </p:txBody>
      </p:sp>
      <p:sp>
        <p:nvSpPr>
          <p:cNvPr id="906289" name="Line 50"/>
          <p:cNvSpPr>
            <a:spLocks noChangeShapeType="1"/>
          </p:cNvSpPr>
          <p:nvPr/>
        </p:nvSpPr>
        <p:spPr bwMode="auto">
          <a:xfrm flipH="1" flipV="1">
            <a:off x="2663825" y="4873625"/>
            <a:ext cx="82550" cy="311150"/>
          </a:xfrm>
          <a:prstGeom prst="line">
            <a:avLst/>
          </a:prstGeom>
          <a:noFill/>
          <a:ln w="28440" cap="sq">
            <a:solidFill>
              <a:srgbClr val="00264C"/>
            </a:solidFill>
            <a:miter lim="800000"/>
            <a:headEnd/>
            <a:tailEnd/>
          </a:ln>
        </p:spPr>
        <p:txBody>
          <a:bodyPr/>
          <a:lstStyle/>
          <a:p>
            <a:endParaRPr lang="en-US"/>
          </a:p>
        </p:txBody>
      </p:sp>
      <p:sp>
        <p:nvSpPr>
          <p:cNvPr id="906290" name="Freeform 51"/>
          <p:cNvSpPr>
            <a:spLocks noChangeArrowheads="1"/>
          </p:cNvSpPr>
          <p:nvPr/>
        </p:nvSpPr>
        <p:spPr bwMode="auto">
          <a:xfrm>
            <a:off x="2133600" y="30480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6291" name="Text Box 52"/>
          <p:cNvSpPr txBox="1">
            <a:spLocks noChangeArrowheads="1"/>
          </p:cNvSpPr>
          <p:nvPr/>
        </p:nvSpPr>
        <p:spPr bwMode="auto">
          <a:xfrm>
            <a:off x="2133600" y="32766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216.109.112.0</a:t>
            </a:r>
          </a:p>
        </p:txBody>
      </p:sp>
      <p:sp>
        <p:nvSpPr>
          <p:cNvPr id="906292" name="Line 53"/>
          <p:cNvSpPr>
            <a:spLocks noChangeShapeType="1"/>
          </p:cNvSpPr>
          <p:nvPr/>
        </p:nvSpPr>
        <p:spPr bwMode="auto">
          <a:xfrm>
            <a:off x="3200400" y="3733800"/>
            <a:ext cx="304800" cy="457200"/>
          </a:xfrm>
          <a:prstGeom prst="line">
            <a:avLst/>
          </a:prstGeom>
          <a:noFill/>
          <a:ln w="28440" cap="sq">
            <a:solidFill>
              <a:srgbClr val="00264C"/>
            </a:solidFill>
            <a:miter lim="800000"/>
            <a:headEnd/>
            <a:tailEnd/>
          </a:ln>
        </p:spPr>
        <p:txBody>
          <a:bodyPr/>
          <a:lstStyle/>
          <a:p>
            <a:endParaRPr lang="en-US"/>
          </a:p>
        </p:txBody>
      </p:sp>
      <p:sp>
        <p:nvSpPr>
          <p:cNvPr id="906293" name="Rectangle 54"/>
          <p:cNvSpPr>
            <a:spLocks noChangeArrowheads="1"/>
          </p:cNvSpPr>
          <p:nvPr/>
        </p:nvSpPr>
        <p:spPr bwMode="auto">
          <a:xfrm>
            <a:off x="3200400" y="2514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94" name="Text Box 55"/>
          <p:cNvSpPr txBox="1">
            <a:spLocks noChangeArrowheads="1"/>
          </p:cNvSpPr>
          <p:nvPr/>
        </p:nvSpPr>
        <p:spPr bwMode="auto">
          <a:xfrm>
            <a:off x="3200400" y="2514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F</a:t>
            </a:r>
          </a:p>
        </p:txBody>
      </p:sp>
      <p:sp>
        <p:nvSpPr>
          <p:cNvPr id="906295" name="Line 56"/>
          <p:cNvSpPr>
            <a:spLocks noChangeShapeType="1"/>
          </p:cNvSpPr>
          <p:nvPr/>
        </p:nvSpPr>
        <p:spPr bwMode="auto">
          <a:xfrm flipV="1">
            <a:off x="3276600" y="2968625"/>
            <a:ext cx="152400" cy="234950"/>
          </a:xfrm>
          <a:prstGeom prst="line">
            <a:avLst/>
          </a:prstGeom>
          <a:noFill/>
          <a:ln w="28440" cap="sq">
            <a:solidFill>
              <a:srgbClr val="00264C"/>
            </a:solidFill>
            <a:miter lim="800000"/>
            <a:headEnd/>
            <a:tailEnd/>
          </a:ln>
        </p:spPr>
        <p:txBody>
          <a:bodyPr/>
          <a:lstStyle/>
          <a:p>
            <a:endParaRPr lang="en-US"/>
          </a:p>
        </p:txBody>
      </p:sp>
      <p:sp>
        <p:nvSpPr>
          <p:cNvPr id="906296" name="Rectangle 57"/>
          <p:cNvSpPr>
            <a:spLocks noChangeArrowheads="1"/>
          </p:cNvSpPr>
          <p:nvPr/>
        </p:nvSpPr>
        <p:spPr bwMode="auto">
          <a:xfrm>
            <a:off x="1828800" y="25908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297" name="Text Box 58"/>
          <p:cNvSpPr txBox="1">
            <a:spLocks noChangeArrowheads="1"/>
          </p:cNvSpPr>
          <p:nvPr/>
        </p:nvSpPr>
        <p:spPr bwMode="auto">
          <a:xfrm>
            <a:off x="1828800" y="25908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E</a:t>
            </a:r>
          </a:p>
        </p:txBody>
      </p:sp>
      <p:sp>
        <p:nvSpPr>
          <p:cNvPr id="906298" name="Line 59"/>
          <p:cNvSpPr>
            <a:spLocks noChangeShapeType="1"/>
          </p:cNvSpPr>
          <p:nvPr/>
        </p:nvSpPr>
        <p:spPr bwMode="auto">
          <a:xfrm flipH="1" flipV="1">
            <a:off x="2054225" y="3044825"/>
            <a:ext cx="82550" cy="311150"/>
          </a:xfrm>
          <a:prstGeom prst="line">
            <a:avLst/>
          </a:prstGeom>
          <a:noFill/>
          <a:ln w="28440" cap="sq">
            <a:solidFill>
              <a:srgbClr val="00264C"/>
            </a:solidFill>
            <a:miter lim="800000"/>
            <a:headEnd/>
            <a:tailEnd/>
          </a:ln>
        </p:spPr>
        <p:txBody>
          <a:bodyPr/>
          <a:lstStyle/>
          <a:p>
            <a:endParaRPr lang="en-US"/>
          </a:p>
        </p:txBody>
      </p:sp>
      <p:sp>
        <p:nvSpPr>
          <p:cNvPr id="906299" name="Text Box 60"/>
          <p:cNvSpPr txBox="1">
            <a:spLocks noChangeArrowheads="1"/>
          </p:cNvSpPr>
          <p:nvPr/>
        </p:nvSpPr>
        <p:spPr bwMode="auto">
          <a:xfrm>
            <a:off x="6248400" y="41910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128.10.5.0</a:t>
            </a:r>
          </a:p>
        </p:txBody>
      </p:sp>
      <p:sp>
        <p:nvSpPr>
          <p:cNvPr id="906300" name="Text Box 61"/>
          <p:cNvSpPr txBox="1">
            <a:spLocks noChangeArrowheads="1"/>
          </p:cNvSpPr>
          <p:nvPr/>
        </p:nvSpPr>
        <p:spPr bwMode="auto">
          <a:xfrm>
            <a:off x="6248400" y="51816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128.10.4.0</a:t>
            </a:r>
          </a:p>
        </p:txBody>
      </p:sp>
      <p:sp>
        <p:nvSpPr>
          <p:cNvPr id="906301" name="Text Box 62"/>
          <p:cNvSpPr txBox="1">
            <a:spLocks noChangeArrowheads="1"/>
          </p:cNvSpPr>
          <p:nvPr/>
        </p:nvSpPr>
        <p:spPr bwMode="auto">
          <a:xfrm>
            <a:off x="3276600" y="60198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128.10.3.5</a:t>
            </a:r>
          </a:p>
        </p:txBody>
      </p:sp>
      <p:sp>
        <p:nvSpPr>
          <p:cNvPr id="906302" name="Text Box 63"/>
          <p:cNvSpPr txBox="1">
            <a:spLocks noChangeArrowheads="1"/>
          </p:cNvSpPr>
          <p:nvPr/>
        </p:nvSpPr>
        <p:spPr bwMode="auto">
          <a:xfrm>
            <a:off x="4419600" y="31242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128.10.3.9</a:t>
            </a:r>
          </a:p>
        </p:txBody>
      </p:sp>
      <p:sp>
        <p:nvSpPr>
          <p:cNvPr id="906303" name="Text Box 64"/>
          <p:cNvSpPr txBox="1">
            <a:spLocks noChangeArrowheads="1"/>
          </p:cNvSpPr>
          <p:nvPr/>
        </p:nvSpPr>
        <p:spPr bwMode="auto">
          <a:xfrm>
            <a:off x="762000" y="54864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40.0.0.5</a:t>
            </a:r>
          </a:p>
        </p:txBody>
      </p:sp>
      <p:sp>
        <p:nvSpPr>
          <p:cNvPr id="906304" name="Text Box 65"/>
          <p:cNvSpPr txBox="1">
            <a:spLocks noChangeArrowheads="1"/>
          </p:cNvSpPr>
          <p:nvPr/>
        </p:nvSpPr>
        <p:spPr bwMode="auto">
          <a:xfrm>
            <a:off x="533400" y="33528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40.0.0.7</a:t>
            </a:r>
          </a:p>
        </p:txBody>
      </p:sp>
      <p:sp>
        <p:nvSpPr>
          <p:cNvPr id="906305" name="Text Box 66"/>
          <p:cNvSpPr txBox="1">
            <a:spLocks noChangeArrowheads="1"/>
          </p:cNvSpPr>
          <p:nvPr/>
        </p:nvSpPr>
        <p:spPr bwMode="auto">
          <a:xfrm>
            <a:off x="2438400" y="2133600"/>
            <a:ext cx="15240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216.109.112.45</a:t>
            </a:r>
          </a:p>
        </p:txBody>
      </p:sp>
      <p:sp>
        <p:nvSpPr>
          <p:cNvPr id="906306" name="Text Box 67"/>
          <p:cNvSpPr txBox="1">
            <a:spLocks noChangeArrowheads="1"/>
          </p:cNvSpPr>
          <p:nvPr/>
        </p:nvSpPr>
        <p:spPr bwMode="auto">
          <a:xfrm>
            <a:off x="1219200" y="2286000"/>
            <a:ext cx="15240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216.109.112.48</a:t>
            </a:r>
          </a:p>
        </p:txBody>
      </p:sp>
      <p:sp>
        <p:nvSpPr>
          <p:cNvPr id="906307" name="Text Box 68"/>
          <p:cNvSpPr txBox="1">
            <a:spLocks noChangeArrowheads="1"/>
          </p:cNvSpPr>
          <p:nvPr/>
        </p:nvSpPr>
        <p:spPr bwMode="auto">
          <a:xfrm>
            <a:off x="7467600" y="32004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128.10.5.9</a:t>
            </a:r>
          </a:p>
        </p:txBody>
      </p:sp>
      <p:sp>
        <p:nvSpPr>
          <p:cNvPr id="906308" name="Line 69"/>
          <p:cNvSpPr>
            <a:spLocks noChangeShapeType="1"/>
          </p:cNvSpPr>
          <p:nvPr/>
        </p:nvSpPr>
        <p:spPr bwMode="auto">
          <a:xfrm flipH="1">
            <a:off x="3502025" y="3810000"/>
            <a:ext cx="82550" cy="304800"/>
          </a:xfrm>
          <a:prstGeom prst="line">
            <a:avLst/>
          </a:prstGeom>
          <a:noFill/>
          <a:ln w="9360" cap="sq">
            <a:solidFill>
              <a:srgbClr val="00264C"/>
            </a:solidFill>
            <a:miter lim="800000"/>
            <a:headEnd/>
            <a:tailEnd type="triangle" w="med" len="med"/>
          </a:ln>
        </p:spPr>
        <p:txBody>
          <a:bodyPr/>
          <a:lstStyle/>
          <a:p>
            <a:endParaRPr lang="en-US"/>
          </a:p>
        </p:txBody>
      </p:sp>
      <p:sp>
        <p:nvSpPr>
          <p:cNvPr id="906309" name="Text Box 70"/>
          <p:cNvSpPr txBox="1">
            <a:spLocks noChangeArrowheads="1"/>
          </p:cNvSpPr>
          <p:nvPr/>
        </p:nvSpPr>
        <p:spPr bwMode="auto">
          <a:xfrm>
            <a:off x="3429000" y="35052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216.109.112.1</a:t>
            </a:r>
          </a:p>
        </p:txBody>
      </p:sp>
      <p:sp>
        <p:nvSpPr>
          <p:cNvPr id="906310" name="Text Box 71"/>
          <p:cNvSpPr txBox="1">
            <a:spLocks noChangeArrowheads="1"/>
          </p:cNvSpPr>
          <p:nvPr/>
        </p:nvSpPr>
        <p:spPr bwMode="auto">
          <a:xfrm>
            <a:off x="2514600" y="47244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40.0.0.11</a:t>
            </a:r>
          </a:p>
        </p:txBody>
      </p:sp>
      <p:sp>
        <p:nvSpPr>
          <p:cNvPr id="906311" name="Text Box 72"/>
          <p:cNvSpPr txBox="1">
            <a:spLocks noChangeArrowheads="1"/>
          </p:cNvSpPr>
          <p:nvPr/>
        </p:nvSpPr>
        <p:spPr bwMode="auto">
          <a:xfrm>
            <a:off x="3352800" y="37338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128.10.3.1</a:t>
            </a:r>
          </a:p>
        </p:txBody>
      </p:sp>
      <p:sp>
        <p:nvSpPr>
          <p:cNvPr id="906312" name="Line 73"/>
          <p:cNvSpPr>
            <a:spLocks noChangeShapeType="1"/>
          </p:cNvSpPr>
          <p:nvPr/>
        </p:nvSpPr>
        <p:spPr bwMode="auto">
          <a:xfrm flipV="1">
            <a:off x="3048000" y="4416425"/>
            <a:ext cx="228600" cy="387350"/>
          </a:xfrm>
          <a:prstGeom prst="line">
            <a:avLst/>
          </a:prstGeom>
          <a:noFill/>
          <a:ln w="9360" cap="sq">
            <a:solidFill>
              <a:srgbClr val="00264C"/>
            </a:solidFill>
            <a:miter lim="800000"/>
            <a:headEnd/>
            <a:tailEnd type="triangle" w="med" len="med"/>
          </a:ln>
        </p:spPr>
        <p:txBody>
          <a:bodyPr/>
          <a:lstStyle/>
          <a:p>
            <a:endParaRPr lang="en-US"/>
          </a:p>
        </p:txBody>
      </p:sp>
      <p:sp>
        <p:nvSpPr>
          <p:cNvPr id="906313" name="Line 74"/>
          <p:cNvSpPr>
            <a:spLocks noChangeShapeType="1"/>
          </p:cNvSpPr>
          <p:nvPr/>
        </p:nvSpPr>
        <p:spPr bwMode="auto">
          <a:xfrm flipH="1">
            <a:off x="3806825" y="4038600"/>
            <a:ext cx="158750" cy="304800"/>
          </a:xfrm>
          <a:prstGeom prst="line">
            <a:avLst/>
          </a:prstGeom>
          <a:noFill/>
          <a:ln w="9360" cap="sq">
            <a:solidFill>
              <a:srgbClr val="00264C"/>
            </a:solidFill>
            <a:miter lim="800000"/>
            <a:headEnd/>
            <a:tailEnd type="triangle" w="med" len="med"/>
          </a:ln>
        </p:spPr>
        <p:txBody>
          <a:bodyPr/>
          <a:lstStyle/>
          <a:p>
            <a:endParaRPr lang="en-US"/>
          </a:p>
        </p:txBody>
      </p:sp>
      <p:sp>
        <p:nvSpPr>
          <p:cNvPr id="906314" name="Text Box 75"/>
          <p:cNvSpPr txBox="1">
            <a:spLocks noChangeArrowheads="1"/>
          </p:cNvSpPr>
          <p:nvPr/>
        </p:nvSpPr>
        <p:spPr bwMode="auto">
          <a:xfrm>
            <a:off x="5257800" y="57912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128.10.4.7</a:t>
            </a:r>
          </a:p>
        </p:txBody>
      </p:sp>
      <p:sp>
        <p:nvSpPr>
          <p:cNvPr id="906315" name="Text Box 76"/>
          <p:cNvSpPr txBox="1">
            <a:spLocks noChangeArrowheads="1"/>
          </p:cNvSpPr>
          <p:nvPr/>
        </p:nvSpPr>
        <p:spPr bwMode="auto">
          <a:xfrm>
            <a:off x="7162800" y="5943600"/>
            <a:ext cx="15240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128.10.4.10</a:t>
            </a:r>
          </a:p>
        </p:txBody>
      </p:sp>
      <p:sp>
        <p:nvSpPr>
          <p:cNvPr id="906316" name="Text Box 77"/>
          <p:cNvSpPr txBox="1">
            <a:spLocks noChangeArrowheads="1"/>
          </p:cNvSpPr>
          <p:nvPr/>
        </p:nvSpPr>
        <p:spPr bwMode="auto">
          <a:xfrm>
            <a:off x="4419600" y="48006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128.10.3.2</a:t>
            </a:r>
          </a:p>
        </p:txBody>
      </p:sp>
      <p:sp>
        <p:nvSpPr>
          <p:cNvPr id="906317" name="Line 78"/>
          <p:cNvSpPr>
            <a:spLocks noChangeShapeType="1"/>
          </p:cNvSpPr>
          <p:nvPr/>
        </p:nvSpPr>
        <p:spPr bwMode="auto">
          <a:xfrm flipV="1">
            <a:off x="5334000" y="4492625"/>
            <a:ext cx="228600" cy="387350"/>
          </a:xfrm>
          <a:prstGeom prst="line">
            <a:avLst/>
          </a:prstGeom>
          <a:noFill/>
          <a:ln w="9360" cap="sq">
            <a:solidFill>
              <a:srgbClr val="00264C"/>
            </a:solidFill>
            <a:miter lim="800000"/>
            <a:headEnd/>
            <a:tailEnd type="triangle" w="med" len="med"/>
          </a:ln>
        </p:spPr>
        <p:txBody>
          <a:bodyPr/>
          <a:lstStyle/>
          <a:p>
            <a:endParaRPr lang="en-US"/>
          </a:p>
        </p:txBody>
      </p:sp>
      <p:sp>
        <p:nvSpPr>
          <p:cNvPr id="906318" name="Text Box 79"/>
          <p:cNvSpPr txBox="1">
            <a:spLocks noChangeArrowheads="1"/>
          </p:cNvSpPr>
          <p:nvPr/>
        </p:nvSpPr>
        <p:spPr bwMode="auto">
          <a:xfrm>
            <a:off x="4800600" y="50292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128.10.4.2</a:t>
            </a:r>
          </a:p>
        </p:txBody>
      </p:sp>
      <p:sp>
        <p:nvSpPr>
          <p:cNvPr id="906319" name="Text Box 80"/>
          <p:cNvSpPr txBox="1">
            <a:spLocks noChangeArrowheads="1"/>
          </p:cNvSpPr>
          <p:nvPr/>
        </p:nvSpPr>
        <p:spPr bwMode="auto">
          <a:xfrm>
            <a:off x="5181600" y="38100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128.10.5.2</a:t>
            </a:r>
          </a:p>
        </p:txBody>
      </p:sp>
      <p:sp>
        <p:nvSpPr>
          <p:cNvPr id="906320" name="Line 81"/>
          <p:cNvSpPr>
            <a:spLocks noChangeShapeType="1"/>
          </p:cNvSpPr>
          <p:nvPr/>
        </p:nvSpPr>
        <p:spPr bwMode="auto">
          <a:xfrm flipV="1">
            <a:off x="5638800" y="4721225"/>
            <a:ext cx="76200" cy="387350"/>
          </a:xfrm>
          <a:prstGeom prst="line">
            <a:avLst/>
          </a:prstGeom>
          <a:noFill/>
          <a:ln w="9360" cap="sq">
            <a:solidFill>
              <a:srgbClr val="00264C"/>
            </a:solidFill>
            <a:miter lim="800000"/>
            <a:headEnd/>
            <a:tailEnd type="triangle" w="med" len="med"/>
          </a:ln>
        </p:spPr>
        <p:txBody>
          <a:bodyPr/>
          <a:lstStyle/>
          <a:p>
            <a:endParaRPr lang="en-US"/>
          </a:p>
        </p:txBody>
      </p:sp>
      <p:sp>
        <p:nvSpPr>
          <p:cNvPr id="906321" name="Line 82"/>
          <p:cNvSpPr>
            <a:spLocks noChangeShapeType="1"/>
          </p:cNvSpPr>
          <p:nvPr/>
        </p:nvSpPr>
        <p:spPr bwMode="auto">
          <a:xfrm flipH="1">
            <a:off x="6092825" y="4114800"/>
            <a:ext cx="82550" cy="228600"/>
          </a:xfrm>
          <a:prstGeom prst="line">
            <a:avLst/>
          </a:prstGeom>
          <a:noFill/>
          <a:ln w="9360" cap="sq">
            <a:solidFill>
              <a:srgbClr val="00264C"/>
            </a:solidFill>
            <a:miter lim="800000"/>
            <a:headEnd/>
            <a:tailEnd type="triangle" w="med" len="med"/>
          </a:ln>
        </p:spPr>
        <p:txBody>
          <a:bodyPr/>
          <a:lstStyle/>
          <a:p>
            <a:endParaRPr lang="en-US"/>
          </a:p>
        </p:txBody>
      </p:sp>
      <p:sp>
        <p:nvSpPr>
          <p:cNvPr id="906322" name="Text Box 83"/>
          <p:cNvSpPr txBox="1">
            <a:spLocks noChangeArrowheads="1"/>
          </p:cNvSpPr>
          <p:nvPr/>
        </p:nvSpPr>
        <p:spPr bwMode="auto">
          <a:xfrm>
            <a:off x="4114800" y="304800"/>
            <a:ext cx="5029200" cy="2574925"/>
          </a:xfrm>
          <a:prstGeom prst="rect">
            <a:avLst/>
          </a:prstGeom>
          <a:solidFill>
            <a:srgbClr val="FFFFE9"/>
          </a:solidFill>
          <a:ln w="9360" cap="sq">
            <a:solidFill>
              <a:srgbClr val="FFFFE9"/>
            </a:solidFill>
            <a:miter lim="800000"/>
            <a:headEnd/>
            <a:tailEnd/>
          </a:ln>
        </p:spPr>
        <p:txBody>
          <a:bodyPr lIns="90000" tIns="46800" rIns="90000" bIns="46800">
            <a:spAutoFit/>
          </a:bodyPr>
          <a:lstStyle/>
          <a:p>
            <a:pPr algn="ct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R2: Routing Table</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Target Net    Net/Subnet Mask Next Hop</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40.0.0.0      255.0.0         128.10.3.1(R1)</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128.10.3.0    255.255.255.0   Directly</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128.10.5.0    255.255.255.0   Directly</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128.10.4.0    255.255.255.0   Directly</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216.109.112.0 255.255.255.0   128.10.3.1(R1)</a:t>
            </a:r>
          </a:p>
          <a:p>
            <a:pPr>
              <a:spcBef>
                <a:spcPts val="87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400" b="1">
                <a:solidFill>
                  <a:srgbClr val="00264C"/>
                </a:solidFill>
                <a:latin typeface="Courier New" pitchFamily="49" charset="0"/>
              </a:rPr>
              <a:t>Default:      255.255.255.255 128.10.3.1(R1)</a:t>
            </a:r>
          </a:p>
        </p:txBody>
      </p:sp>
      <p:sp>
        <p:nvSpPr>
          <p:cNvPr id="906323" name="Rectangle 84"/>
          <p:cNvSpPr>
            <a:spLocks noChangeArrowheads="1"/>
          </p:cNvSpPr>
          <p:nvPr/>
        </p:nvSpPr>
        <p:spPr bwMode="auto">
          <a:xfrm>
            <a:off x="2057400" y="5410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906324" name="Text Box 85"/>
          <p:cNvSpPr txBox="1">
            <a:spLocks noChangeArrowheads="1"/>
          </p:cNvSpPr>
          <p:nvPr/>
        </p:nvSpPr>
        <p:spPr bwMode="auto">
          <a:xfrm>
            <a:off x="1981200" y="5486400"/>
            <a:ext cx="533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R3</a:t>
            </a:r>
          </a:p>
        </p:txBody>
      </p:sp>
      <p:sp>
        <p:nvSpPr>
          <p:cNvPr id="906325" name="Line 86"/>
          <p:cNvSpPr>
            <a:spLocks noChangeShapeType="1"/>
          </p:cNvSpPr>
          <p:nvPr/>
        </p:nvSpPr>
        <p:spPr bwMode="auto">
          <a:xfrm>
            <a:off x="2209800" y="4953000"/>
            <a:ext cx="1588" cy="457200"/>
          </a:xfrm>
          <a:prstGeom prst="line">
            <a:avLst/>
          </a:prstGeom>
          <a:noFill/>
          <a:ln w="28440" cap="sq">
            <a:solidFill>
              <a:srgbClr val="00264C"/>
            </a:solidFill>
            <a:miter lim="800000"/>
            <a:headEnd/>
            <a:tailEnd/>
          </a:ln>
        </p:spPr>
        <p:txBody>
          <a:bodyPr/>
          <a:lstStyle/>
          <a:p>
            <a:endParaRPr lang="en-US"/>
          </a:p>
        </p:txBody>
      </p:sp>
      <p:sp>
        <p:nvSpPr>
          <p:cNvPr id="906326" name="Line 87"/>
          <p:cNvSpPr>
            <a:spLocks noChangeShapeType="1"/>
          </p:cNvSpPr>
          <p:nvPr/>
        </p:nvSpPr>
        <p:spPr bwMode="auto">
          <a:xfrm flipH="1">
            <a:off x="1597025" y="5867400"/>
            <a:ext cx="615950" cy="228600"/>
          </a:xfrm>
          <a:prstGeom prst="line">
            <a:avLst/>
          </a:prstGeom>
          <a:noFill/>
          <a:ln w="28440" cap="sq">
            <a:solidFill>
              <a:srgbClr val="00264C"/>
            </a:solidFill>
            <a:miter lim="800000"/>
            <a:headEnd/>
            <a:tailEnd/>
          </a:ln>
        </p:spPr>
        <p:txBody>
          <a:bodyPr/>
          <a:lstStyle/>
          <a:p>
            <a:endParaRPr lang="en-US"/>
          </a:p>
        </p:txBody>
      </p:sp>
      <p:sp>
        <p:nvSpPr>
          <p:cNvPr id="906327" name="Text Box 89"/>
          <p:cNvSpPr txBox="1">
            <a:spLocks noChangeArrowheads="1"/>
          </p:cNvSpPr>
          <p:nvPr/>
        </p:nvSpPr>
        <p:spPr bwMode="auto">
          <a:xfrm>
            <a:off x="2133600" y="5791200"/>
            <a:ext cx="1371600" cy="336550"/>
          </a:xfrm>
          <a:prstGeom prst="rect">
            <a:avLst/>
          </a:prstGeom>
          <a:noFill/>
          <a:ln w="9525">
            <a:noFill/>
            <a:round/>
            <a:headEnd/>
            <a:tailEnd/>
          </a:ln>
        </p:spPr>
        <p:txBody>
          <a:bodyPr lIns="90000" tIns="46800" rIns="90000" bIns="46800">
            <a:spAutoFit/>
          </a:bodyPr>
          <a:lstStyle/>
          <a:p>
            <a:pPr algn="ctr">
              <a:spcBef>
                <a:spcPts val="10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solidFill>
                  <a:srgbClr val="00264C"/>
                </a:solidFill>
              </a:rPr>
              <a:t>40.0.0.1</a:t>
            </a:r>
          </a:p>
        </p:txBody>
      </p:sp>
      <p:sp>
        <p:nvSpPr>
          <p:cNvPr id="906328" name="Line 90"/>
          <p:cNvSpPr>
            <a:spLocks noChangeShapeType="1"/>
          </p:cNvSpPr>
          <p:nvPr/>
        </p:nvSpPr>
        <p:spPr bwMode="auto">
          <a:xfrm flipH="1" flipV="1">
            <a:off x="2282825" y="5102225"/>
            <a:ext cx="234950" cy="768350"/>
          </a:xfrm>
          <a:prstGeom prst="line">
            <a:avLst/>
          </a:prstGeom>
          <a:noFill/>
          <a:ln w="9360" cap="sq">
            <a:solidFill>
              <a:srgbClr val="00264C"/>
            </a:solidFill>
            <a:miter lim="800000"/>
            <a:headEnd/>
            <a:tailEnd type="triangle" w="med" len="med"/>
          </a:ln>
        </p:spPr>
        <p:txBody>
          <a:bodyPr/>
          <a:lstStyle/>
          <a:p>
            <a:endParaRPr lang="en-US"/>
          </a:p>
        </p:txBody>
      </p:sp>
      <p:sp>
        <p:nvSpPr>
          <p:cNvPr id="906329" name="Text Box 91"/>
          <p:cNvSpPr txBox="1">
            <a:spLocks noChangeArrowheads="1"/>
          </p:cNvSpPr>
          <p:nvPr/>
        </p:nvSpPr>
        <p:spPr bwMode="auto">
          <a:xfrm>
            <a:off x="304800" y="6019800"/>
            <a:ext cx="1219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Internet</a:t>
            </a:r>
          </a:p>
        </p:txBody>
      </p:sp>
      <p:sp>
        <p:nvSpPr>
          <p:cNvPr id="906330" name="Text Box 92"/>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 </a:t>
            </a:r>
          </a:p>
        </p:txBody>
      </p:sp>
      <p:sp>
        <p:nvSpPr>
          <p:cNvPr id="906331" name="Line 93"/>
          <p:cNvSpPr>
            <a:spLocks noChangeShapeType="1"/>
          </p:cNvSpPr>
          <p:nvPr/>
        </p:nvSpPr>
        <p:spPr bwMode="auto">
          <a:xfrm>
            <a:off x="6096000" y="4648200"/>
            <a:ext cx="1676400" cy="762000"/>
          </a:xfrm>
          <a:prstGeom prst="line">
            <a:avLst/>
          </a:prstGeom>
          <a:noFill/>
          <a:ln w="57240" cap="sq">
            <a:solidFill>
              <a:srgbClr val="FF0000"/>
            </a:solidFill>
            <a:miter lim="800000"/>
            <a:headEnd/>
            <a:tailEnd type="triangle" w="med" len="med"/>
          </a:ln>
        </p:spPr>
        <p:txBody>
          <a:bodyPr/>
          <a:lstStyle/>
          <a:p>
            <a:endParaRPr lang="en-US"/>
          </a:p>
        </p:txBody>
      </p:sp>
      <p:sp>
        <p:nvSpPr>
          <p:cNvPr id="906332" name="Text Box 94"/>
          <p:cNvSpPr txBox="1">
            <a:spLocks noChangeArrowheads="1"/>
          </p:cNvSpPr>
          <p:nvPr/>
        </p:nvSpPr>
        <p:spPr bwMode="auto">
          <a:xfrm>
            <a:off x="2133600" y="3733800"/>
            <a:ext cx="533400" cy="457200"/>
          </a:xfrm>
          <a:prstGeom prst="rect">
            <a:avLst/>
          </a:prstGeom>
          <a:noFill/>
          <a:ln w="9525">
            <a:noFill/>
            <a:round/>
            <a:headEnd/>
            <a:tailEnd/>
          </a:ln>
        </p:spPr>
        <p:txBody>
          <a:bodyPr wrap="none" anchor="ctr"/>
          <a:lstStyle/>
          <a:p>
            <a:pPr>
              <a:buClr>
                <a:srgbClr val="000000"/>
              </a:buClr>
              <a:buSzPct val="100000"/>
              <a:buFont typeface="Times New Roman" pitchFamily="18" charset="0"/>
              <a:buNone/>
            </a:pPr>
            <a:endParaRPr lang="en-US"/>
          </a:p>
        </p:txBody>
      </p:sp>
      <p:sp>
        <p:nvSpPr>
          <p:cNvPr id="906333" name="Text Box 95"/>
          <p:cNvSpPr txBox="1">
            <a:spLocks noChangeArrowheads="1"/>
          </p:cNvSpPr>
          <p:nvPr/>
        </p:nvSpPr>
        <p:spPr bwMode="auto">
          <a:xfrm>
            <a:off x="6858000" y="4724400"/>
            <a:ext cx="457200" cy="460375"/>
          </a:xfrm>
          <a:prstGeom prst="rect">
            <a:avLst/>
          </a:prstGeom>
          <a:solidFill>
            <a:srgbClr val="FF0000"/>
          </a:solid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IP</a:t>
            </a:r>
          </a:p>
        </p:txBody>
      </p:sp>
      <p:sp>
        <p:nvSpPr>
          <p:cNvPr id="906334" name="Line 96"/>
          <p:cNvSpPr>
            <a:spLocks noChangeShapeType="1"/>
          </p:cNvSpPr>
          <p:nvPr/>
        </p:nvSpPr>
        <p:spPr bwMode="auto">
          <a:xfrm>
            <a:off x="4191000" y="2209800"/>
            <a:ext cx="4724400" cy="1588"/>
          </a:xfrm>
          <a:prstGeom prst="line">
            <a:avLst/>
          </a:prstGeom>
          <a:noFill/>
          <a:ln w="38160" cap="sq">
            <a:solidFill>
              <a:srgbClr val="FF0000"/>
            </a:solidFill>
            <a:miter lim="800000"/>
            <a:headEnd/>
            <a:tailEnd/>
          </a:ln>
        </p:spPr>
        <p:txBody>
          <a:bodyPr/>
          <a:lstStyle/>
          <a:p>
            <a:endParaRPr lang="en-US"/>
          </a:p>
        </p:txBody>
      </p:sp>
      <p:sp>
        <p:nvSpPr>
          <p:cNvPr id="906335" name="Text Box 97"/>
          <p:cNvSpPr txBox="1">
            <a:spLocks noChangeArrowheads="1"/>
          </p:cNvSpPr>
          <p:nvPr/>
        </p:nvSpPr>
        <p:spPr bwMode="auto">
          <a:xfrm>
            <a:off x="1828800" y="6324600"/>
            <a:ext cx="6019800" cy="509588"/>
          </a:xfrm>
          <a:prstGeom prst="rect">
            <a:avLst/>
          </a:prstGeom>
          <a:solidFill>
            <a:srgbClr val="FF0000"/>
          </a:solid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IP: E</a:t>
            </a:r>
            <a:r>
              <a:rPr lang="en-US" sz="2400" baseline="-25000">
                <a:solidFill>
                  <a:srgbClr val="00264C"/>
                </a:solidFill>
              </a:rPr>
              <a:t>src</a:t>
            </a:r>
            <a:r>
              <a:rPr lang="en-US" sz="2400">
                <a:solidFill>
                  <a:srgbClr val="00264C"/>
                </a:solidFill>
              </a:rPr>
              <a:t>=E</a:t>
            </a:r>
            <a:r>
              <a:rPr lang="en-US" sz="2400" baseline="-25000">
                <a:solidFill>
                  <a:srgbClr val="00264C"/>
                </a:solidFill>
              </a:rPr>
              <a:t>R2</a:t>
            </a:r>
            <a:r>
              <a:rPr lang="en-US" sz="2400">
                <a:solidFill>
                  <a:srgbClr val="00264C"/>
                </a:solidFill>
              </a:rPr>
              <a:t>, E</a:t>
            </a:r>
            <a:r>
              <a:rPr lang="en-US" sz="2400" baseline="-25000">
                <a:solidFill>
                  <a:srgbClr val="00264C"/>
                </a:solidFill>
              </a:rPr>
              <a:t>dst</a:t>
            </a:r>
            <a:r>
              <a:rPr lang="en-US" sz="2400">
                <a:solidFill>
                  <a:srgbClr val="00264C"/>
                </a:solidFill>
              </a:rPr>
              <a:t>=E</a:t>
            </a:r>
            <a:r>
              <a:rPr lang="en-US" sz="2400" baseline="-25000">
                <a:solidFill>
                  <a:srgbClr val="00264C"/>
                </a:solidFill>
              </a:rPr>
              <a:t>M</a:t>
            </a:r>
            <a:r>
              <a:rPr lang="en-US" sz="2400">
                <a:solidFill>
                  <a:srgbClr val="00264C"/>
                </a:solidFill>
              </a:rPr>
              <a:t>, IP</a:t>
            </a:r>
            <a:r>
              <a:rPr lang="en-US" sz="2400" baseline="-25000">
                <a:solidFill>
                  <a:srgbClr val="00264C"/>
                </a:solidFill>
              </a:rPr>
              <a:t>src</a:t>
            </a:r>
            <a:r>
              <a:rPr lang="en-US" sz="2400">
                <a:solidFill>
                  <a:srgbClr val="00264C"/>
                </a:solidFill>
              </a:rPr>
              <a:t>=A, IP</a:t>
            </a:r>
            <a:r>
              <a:rPr lang="en-US" sz="2400" baseline="-25000">
                <a:solidFill>
                  <a:srgbClr val="00264C"/>
                </a:solidFill>
              </a:rPr>
              <a:t>dst</a:t>
            </a:r>
            <a:r>
              <a:rPr lang="en-US" sz="2400">
                <a:solidFill>
                  <a:srgbClr val="00264C"/>
                </a:solidFill>
              </a:rPr>
              <a:t>=M</a:t>
            </a:r>
          </a:p>
        </p:txBody>
      </p:sp>
      <p:sp>
        <p:nvSpPr>
          <p:cNvPr id="906336" name="Freeform 51"/>
          <p:cNvSpPr>
            <a:spLocks noChangeArrowheads="1"/>
          </p:cNvSpPr>
          <p:nvPr/>
        </p:nvSpPr>
        <p:spPr bwMode="auto">
          <a:xfrm>
            <a:off x="3962400" y="40386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906337" name="Freeform 51"/>
          <p:cNvSpPr>
            <a:spLocks noChangeArrowheads="1"/>
          </p:cNvSpPr>
          <p:nvPr/>
        </p:nvSpPr>
        <p:spPr bwMode="auto">
          <a:xfrm>
            <a:off x="1676400" y="41148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Tree>
    <p:extLst>
      <p:ext uri="{BB962C8B-B14F-4D97-AF65-F5344CB8AC3E}">
        <p14:creationId xmlns:p14="http://schemas.microsoft.com/office/powerpoint/2010/main" val="159327620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8290"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Addresses in IP packet</a:t>
            </a:r>
          </a:p>
        </p:txBody>
      </p:sp>
      <p:sp>
        <p:nvSpPr>
          <p:cNvPr id="908291"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39725" indent="-339725">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The IP source and destination </a:t>
            </a:r>
            <a:r>
              <a:rPr lang="en-US" sz="2800" dirty="0" smtClean="0">
                <a:solidFill>
                  <a:srgbClr val="00264C"/>
                </a:solidFill>
              </a:rPr>
              <a:t>addresses </a:t>
            </a:r>
            <a:r>
              <a:rPr lang="en-US" sz="2800" dirty="0">
                <a:solidFill>
                  <a:srgbClr val="00264C"/>
                </a:solidFill>
              </a:rPr>
              <a:t>of the packet </a:t>
            </a:r>
            <a:r>
              <a:rPr lang="en-US" sz="2800" dirty="0" smtClean="0">
                <a:solidFill>
                  <a:srgbClr val="00264C"/>
                </a:solidFill>
              </a:rPr>
              <a:t>remain </a:t>
            </a:r>
            <a:r>
              <a:rPr lang="en-US" sz="2800" dirty="0">
                <a:solidFill>
                  <a:srgbClr val="00264C"/>
                </a:solidFill>
              </a:rPr>
              <a:t>the same during the transit of the packet.</a:t>
            </a:r>
          </a:p>
          <a:p>
            <a:pPr marL="339725" indent="-339725">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The hardware source and destination address will be different every time the packet is forwarded.</a:t>
            </a:r>
          </a:p>
          <a:p>
            <a:pPr marL="339725" indent="-339725">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The source host or some of the routers </a:t>
            </a:r>
            <a:r>
              <a:rPr lang="en-US" sz="2800" dirty="0" smtClean="0">
                <a:solidFill>
                  <a:srgbClr val="00264C"/>
                </a:solidFill>
              </a:rPr>
              <a:t>may need to send </a:t>
            </a:r>
            <a:r>
              <a:rPr lang="en-US" sz="2800" dirty="0">
                <a:solidFill>
                  <a:srgbClr val="00264C"/>
                </a:solidFill>
              </a:rPr>
              <a:t>ARP requests if the hardware destination address is not in the ARP cache.</a:t>
            </a:r>
          </a:p>
        </p:txBody>
      </p:sp>
    </p:spTree>
    <p:extLst>
      <p:ext uri="{BB962C8B-B14F-4D97-AF65-F5344CB8AC3E}">
        <p14:creationId xmlns:p14="http://schemas.microsoft.com/office/powerpoint/2010/main" val="6311979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3954"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IP Addressing</a:t>
            </a:r>
          </a:p>
        </p:txBody>
      </p:sp>
      <p:sp>
        <p:nvSpPr>
          <p:cNvPr id="893955" name="Text Box 2"/>
          <p:cNvSpPr txBox="1">
            <a:spLocks noChangeArrowheads="1"/>
          </p:cNvSpPr>
          <p:nvPr/>
        </p:nvSpPr>
        <p:spPr bwMode="auto">
          <a:xfrm>
            <a:off x="381000" y="1905001"/>
            <a:ext cx="8229600" cy="4686760"/>
          </a:xfrm>
          <a:prstGeom prst="rect">
            <a:avLst/>
          </a:prstGeom>
          <a:noFill/>
          <a:ln w="9525">
            <a:noFill/>
            <a:round/>
            <a:headEnd/>
            <a:tailEnd/>
          </a:ln>
        </p:spPr>
        <p:txBody>
          <a:bodyPr/>
          <a:lstStyle/>
          <a:p>
            <a:pPr indent="-282575">
              <a:spcBef>
                <a:spcPts val="700"/>
              </a:spcBef>
              <a:buSzPct val="7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While normally, one think of an </a:t>
            </a:r>
            <a:r>
              <a:rPr lang="en-US" sz="2800" dirty="0">
                <a:solidFill>
                  <a:srgbClr val="00264C"/>
                </a:solidFill>
              </a:rPr>
              <a:t>IP </a:t>
            </a:r>
            <a:r>
              <a:rPr lang="en-US" sz="2800" dirty="0" smtClean="0">
                <a:solidFill>
                  <a:srgbClr val="00264C"/>
                </a:solidFill>
              </a:rPr>
              <a:t>Address corresponds to a </a:t>
            </a:r>
            <a:r>
              <a:rPr lang="en-US" sz="2800" dirty="0">
                <a:solidFill>
                  <a:srgbClr val="00264C"/>
                </a:solidFill>
              </a:rPr>
              <a:t>specific </a:t>
            </a:r>
            <a:r>
              <a:rPr lang="en-US" sz="2800" dirty="0" smtClean="0">
                <a:solidFill>
                  <a:srgbClr val="00264C"/>
                </a:solidFill>
              </a:rPr>
              <a:t>computer, this is technically not true.  </a:t>
            </a:r>
          </a:p>
          <a:p>
            <a:pPr marL="1082675" lvl="1" indent="-339725">
              <a:spcBef>
                <a:spcPts val="800"/>
              </a:spcBef>
              <a:buClr>
                <a:srgbClr val="00264C"/>
              </a:buClr>
              <a:buSzPct val="8500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Each </a:t>
            </a:r>
            <a:r>
              <a:rPr lang="en-US" sz="2800" dirty="0">
                <a:solidFill>
                  <a:srgbClr val="00264C"/>
                </a:solidFill>
              </a:rPr>
              <a:t>IP address identifies a connection between a computer and a network.</a:t>
            </a:r>
          </a:p>
          <a:p>
            <a:pPr marL="1082675" lvl="1"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An </a:t>
            </a:r>
            <a:r>
              <a:rPr lang="en-US" sz="2800" dirty="0">
                <a:solidFill>
                  <a:srgbClr val="00264C"/>
                </a:solidFill>
              </a:rPr>
              <a:t>IP address identifies a network interface.</a:t>
            </a:r>
          </a:p>
          <a:p>
            <a:pPr marL="1082675" lvl="1"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A computer with multiple network connections (like a router) must </a:t>
            </a:r>
            <a:r>
              <a:rPr lang="en-US" sz="2800" dirty="0" smtClean="0">
                <a:solidFill>
                  <a:srgbClr val="00264C"/>
                </a:solidFill>
              </a:rPr>
              <a:t>have multiple IP addresses, one </a:t>
            </a:r>
            <a:r>
              <a:rPr lang="en-US" sz="2800" dirty="0">
                <a:solidFill>
                  <a:srgbClr val="00264C"/>
                </a:solidFill>
              </a:rPr>
              <a:t>for each connection</a:t>
            </a:r>
            <a:r>
              <a:rPr lang="en-US" sz="2800" dirty="0" smtClean="0">
                <a:solidFill>
                  <a:srgbClr val="00264C"/>
                </a:solidFill>
              </a:rPr>
              <a:t>.</a:t>
            </a:r>
          </a:p>
          <a:p>
            <a:pPr marL="1082675" lvl="1"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err="1" smtClean="0">
                <a:solidFill>
                  <a:srgbClr val="00264C"/>
                </a:solidFill>
              </a:rPr>
              <a:t>Anycast</a:t>
            </a:r>
            <a:r>
              <a:rPr lang="en-US" sz="2800" dirty="0" smtClean="0">
                <a:solidFill>
                  <a:srgbClr val="00264C"/>
                </a:solidFill>
              </a:rPr>
              <a:t> routing may have multiple machines share the same IP address</a:t>
            </a:r>
          </a:p>
          <a:p>
            <a:pPr marL="1082675" lvl="1"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800" dirty="0">
              <a:solidFill>
                <a:srgbClr val="00264C"/>
              </a:solidFill>
            </a:endParaRPr>
          </a:p>
        </p:txBody>
      </p:sp>
    </p:spTree>
    <p:extLst>
      <p:ext uri="{BB962C8B-B14F-4D97-AF65-F5344CB8AC3E}">
        <p14:creationId xmlns:p14="http://schemas.microsoft.com/office/powerpoint/2010/main" val="997284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Slide Number Placeholder 5"/>
          <p:cNvSpPr>
            <a:spLocks noGrp="1"/>
          </p:cNvSpPr>
          <p:nvPr>
            <p:ph type="sldNum" sz="quarter" idx="4294967295"/>
          </p:nvPr>
        </p:nvSpPr>
        <p:spPr>
          <a:xfrm>
            <a:off x="6858000" y="64008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fld id="{011C9449-FE76-4FE2-8636-8BA0C9521AEC}" type="slidenum">
              <a:rPr lang="en-US" altLang="en-US" sz="1400">
                <a:solidFill>
                  <a:srgbClr val="254C9C"/>
                </a:solidFill>
                <a:latin typeface="Arial" pitchFamily="34" charset="0"/>
              </a:rPr>
              <a:pPr eaLnBrk="1" hangingPunct="1"/>
              <a:t>28</a:t>
            </a:fld>
            <a:endParaRPr lang="en-US" altLang="en-US" sz="1400">
              <a:latin typeface="Arial" pitchFamily="34" charset="0"/>
            </a:endParaRPr>
          </a:p>
        </p:txBody>
      </p:sp>
      <p:sp>
        <p:nvSpPr>
          <p:cNvPr id="25604" name="Rectangle 2"/>
          <p:cNvSpPr>
            <a:spLocks noGrp="1" noChangeArrowheads="1"/>
          </p:cNvSpPr>
          <p:nvPr>
            <p:ph type="title"/>
          </p:nvPr>
        </p:nvSpPr>
        <p:spPr/>
        <p:txBody>
          <a:bodyPr/>
          <a:lstStyle/>
          <a:p>
            <a:pPr eaLnBrk="1" hangingPunct="1"/>
            <a:r>
              <a:rPr lang="en-US" altLang="en-US" smtClean="0"/>
              <a:t>Address Resolution Protocol (ARP)</a:t>
            </a:r>
          </a:p>
        </p:txBody>
      </p:sp>
      <p:sp>
        <p:nvSpPr>
          <p:cNvPr id="25605" name="Rectangle 3"/>
          <p:cNvSpPr>
            <a:spLocks noGrp="1" noChangeArrowheads="1"/>
          </p:cNvSpPr>
          <p:nvPr>
            <p:ph type="body" idx="1"/>
          </p:nvPr>
        </p:nvSpPr>
        <p:spPr>
          <a:xfrm>
            <a:off x="685800" y="1905000"/>
            <a:ext cx="8153400" cy="4187825"/>
          </a:xfrm>
        </p:spPr>
        <p:txBody>
          <a:bodyPr/>
          <a:lstStyle/>
          <a:p>
            <a:pPr eaLnBrk="1" hangingPunct="1">
              <a:buFont typeface="Arial" panose="020B0604020202020204" pitchFamily="34" charset="0"/>
              <a:buChar char="•"/>
            </a:pPr>
            <a:r>
              <a:rPr lang="en-US" altLang="en-US" sz="2800" dirty="0" smtClean="0"/>
              <a:t>Primarily used to translate IP addresses to Ethernet MAC addresses </a:t>
            </a:r>
          </a:p>
          <a:p>
            <a:pPr marL="800100" lvl="1" indent="-342900" eaLnBrk="1" hangingPunct="1">
              <a:buFont typeface="Arial" panose="020B0604020202020204" pitchFamily="34" charset="0"/>
              <a:buChar char="•"/>
            </a:pPr>
            <a:r>
              <a:rPr lang="en-US" altLang="en-US" sz="2400" dirty="0" smtClean="0"/>
              <a:t>The device driver for Ethernet NIC needs to do this to send a packet</a:t>
            </a:r>
          </a:p>
          <a:p>
            <a:pPr eaLnBrk="1" hangingPunct="1">
              <a:buFont typeface="Arial" panose="020B0604020202020204" pitchFamily="34" charset="0"/>
              <a:buChar char="•"/>
            </a:pPr>
            <a:r>
              <a:rPr lang="en-US" altLang="en-US" sz="2800" dirty="0" smtClean="0"/>
              <a:t>Also used for IP over other LAN technologies, e.g. IEEE 802.11</a:t>
            </a:r>
          </a:p>
          <a:p>
            <a:pPr eaLnBrk="1" hangingPunct="1">
              <a:buFont typeface="Arial" panose="020B0604020202020204" pitchFamily="34" charset="0"/>
              <a:buChar char="•"/>
            </a:pPr>
            <a:r>
              <a:rPr lang="en-US" altLang="en-US" sz="2800" dirty="0" smtClean="0"/>
              <a:t>Each host maintains a table of IP to MAC addresses</a:t>
            </a:r>
          </a:p>
          <a:p>
            <a:pPr eaLnBrk="1" hangingPunct="1">
              <a:buFont typeface="Arial" panose="020B0604020202020204" pitchFamily="34" charset="0"/>
              <a:buChar char="•"/>
            </a:pPr>
            <a:r>
              <a:rPr lang="en-US" altLang="en-US" sz="2800" dirty="0" smtClean="0"/>
              <a:t>Message types:</a:t>
            </a:r>
          </a:p>
          <a:p>
            <a:pPr marL="800100" lvl="1" indent="-342900" eaLnBrk="1" hangingPunct="1">
              <a:buFont typeface="Arial" panose="020B0604020202020204" pitchFamily="34" charset="0"/>
              <a:buChar char="•"/>
            </a:pPr>
            <a:r>
              <a:rPr lang="en-US" altLang="en-US" sz="2400" dirty="0" smtClean="0"/>
              <a:t>ARP request, ARP reply, ARP announcement</a:t>
            </a:r>
          </a:p>
          <a:p>
            <a:pPr lvl="2" eaLnBrk="1" hangingPunct="1"/>
            <a:endParaRPr lang="en-US" altLang="en-US" sz="1800" dirty="0" smtClean="0"/>
          </a:p>
        </p:txBody>
      </p:sp>
    </p:spTree>
    <p:extLst>
      <p:ext uri="{BB962C8B-B14F-4D97-AF65-F5344CB8AC3E}">
        <p14:creationId xmlns:p14="http://schemas.microsoft.com/office/powerpoint/2010/main" val="42331706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endParaRPr lang="en-US" altLang="en-US" smtClean="0"/>
          </a:p>
        </p:txBody>
      </p:sp>
      <p:sp>
        <p:nvSpPr>
          <p:cNvPr id="27652" name="Slide Number Placeholder 5"/>
          <p:cNvSpPr>
            <a:spLocks noGrp="1"/>
          </p:cNvSpPr>
          <p:nvPr>
            <p:ph type="sldNum" sz="quarter" idx="4294967295"/>
          </p:nvPr>
        </p:nvSpPr>
        <p:spPr>
          <a:xfrm>
            <a:off x="6858000" y="64008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fld id="{6D30FFF7-797D-4450-9316-B7547BFF1DF2}" type="slidenum">
              <a:rPr lang="en-US" altLang="en-US" sz="1400">
                <a:solidFill>
                  <a:srgbClr val="254C9C"/>
                </a:solidFill>
                <a:latin typeface="Arial" pitchFamily="34" charset="0"/>
              </a:rPr>
              <a:pPr eaLnBrk="1" hangingPunct="1"/>
              <a:t>29</a:t>
            </a:fld>
            <a:endParaRPr lang="en-US" altLang="en-US" sz="1400">
              <a:latin typeface="Arial" pitchFamily="34" charset="0"/>
            </a:endParaRPr>
          </a:p>
        </p:txBody>
      </p:sp>
      <p:sp>
        <p:nvSpPr>
          <p:cNvPr id="27653" name="TextBox 7"/>
          <p:cNvSpPr txBox="1">
            <a:spLocks noChangeArrowheads="1"/>
          </p:cNvSpPr>
          <p:nvPr/>
        </p:nvSpPr>
        <p:spPr bwMode="auto">
          <a:xfrm>
            <a:off x="685800" y="6319837"/>
            <a:ext cx="845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r>
              <a:rPr lang="en-US" altLang="en-US" dirty="0"/>
              <a:t>http://www.windowsecurity.com</a:t>
            </a:r>
          </a:p>
        </p:txBody>
      </p:sp>
      <p:pic>
        <p:nvPicPr>
          <p:cNvPr id="27654"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28600"/>
            <a:ext cx="7010400" cy="6200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9476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9618"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History of the Internet</a:t>
            </a:r>
          </a:p>
        </p:txBody>
      </p:sp>
      <p:sp>
        <p:nvSpPr>
          <p:cNvPr id="879619" name="Text Box 2"/>
          <p:cNvSpPr txBox="1">
            <a:spLocks noChangeArrowheads="1"/>
          </p:cNvSpPr>
          <p:nvPr/>
        </p:nvSpPr>
        <p:spPr bwMode="auto">
          <a:xfrm>
            <a:off x="685800" y="1905000"/>
            <a:ext cx="8382000" cy="4195763"/>
          </a:xfrm>
          <a:prstGeom prst="rect">
            <a:avLst/>
          </a:prstGeom>
          <a:noFill/>
          <a:ln w="9525">
            <a:noFill/>
            <a:round/>
            <a:headEnd/>
            <a:tailEnd/>
          </a:ln>
        </p:spPr>
        <p:txBody>
          <a:bodyPr/>
          <a:lstStyle/>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1969 ARPANET started with 2 nodes, goes to 4 nodes</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1972 email introduced</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chemeClr val="tx1"/>
                </a:solidFill>
              </a:rPr>
              <a:t>1973-  </a:t>
            </a:r>
            <a:r>
              <a:rPr lang="en-US" sz="2800" dirty="0">
                <a:solidFill>
                  <a:schemeClr val="tx1"/>
                </a:solidFill>
              </a:rPr>
              <a:t>Vinton G. Cerf </a:t>
            </a:r>
            <a:r>
              <a:rPr lang="en-US" sz="2800" dirty="0" smtClean="0">
                <a:solidFill>
                  <a:schemeClr val="tx1"/>
                </a:solidFill>
              </a:rPr>
              <a:t>and </a:t>
            </a:r>
            <a:r>
              <a:rPr lang="en-US" sz="2800" dirty="0">
                <a:solidFill>
                  <a:schemeClr val="tx1"/>
                </a:solidFill>
              </a:rPr>
              <a:t>Robert E. Kahn </a:t>
            </a:r>
            <a:r>
              <a:rPr lang="en-US" sz="2800" dirty="0" smtClean="0">
                <a:solidFill>
                  <a:schemeClr val="tx1"/>
                </a:solidFill>
              </a:rPr>
              <a:t>developed TCP/IP to support connecting different networks: 4 ground rules</a:t>
            </a:r>
          </a:p>
          <a:p>
            <a:pPr marL="1082675" lvl="1"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smtClean="0">
                <a:solidFill>
                  <a:schemeClr val="tx1"/>
                </a:solidFill>
              </a:rPr>
              <a:t>Each distinct network stands on its own</a:t>
            </a:r>
          </a:p>
          <a:p>
            <a:pPr marL="1082675" lvl="1"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smtClean="0">
                <a:solidFill>
                  <a:schemeClr val="tx1"/>
                </a:solidFill>
              </a:rPr>
              <a:t>Communications on best effort basis</a:t>
            </a:r>
          </a:p>
          <a:p>
            <a:pPr marL="1082675" lvl="1"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err="1" smtClean="0">
                <a:solidFill>
                  <a:schemeClr val="tx1"/>
                </a:solidFill>
              </a:rPr>
              <a:t>Blackboxes</a:t>
            </a:r>
            <a:r>
              <a:rPr lang="en-US" sz="2400" dirty="0" smtClean="0">
                <a:solidFill>
                  <a:schemeClr val="tx1"/>
                </a:solidFill>
              </a:rPr>
              <a:t> (gateways/routers) connect networks</a:t>
            </a:r>
          </a:p>
          <a:p>
            <a:pPr marL="1482725" lvl="2"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smtClean="0">
                <a:solidFill>
                  <a:schemeClr val="tx1"/>
                </a:solidFill>
              </a:rPr>
              <a:t>Simply forward packets based on local decision.  End hosts deal with errors.</a:t>
            </a:r>
          </a:p>
          <a:p>
            <a:pPr marL="1082675" lvl="1"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smtClean="0">
                <a:solidFill>
                  <a:schemeClr val="tx1"/>
                </a:solidFill>
              </a:rPr>
              <a:t>No global control at operation level</a:t>
            </a:r>
            <a:endParaRPr lang="en-US" sz="2400" dirty="0">
              <a:solidFill>
                <a:schemeClr val="tx1"/>
              </a:solidFill>
            </a:endParaRPr>
          </a:p>
        </p:txBody>
      </p:sp>
    </p:spTree>
    <p:extLst>
      <p:ext uri="{BB962C8B-B14F-4D97-AF65-F5344CB8AC3E}">
        <p14:creationId xmlns:p14="http://schemas.microsoft.com/office/powerpoint/2010/main" val="362347427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0578"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333333"/>
                </a:solidFill>
              </a:rPr>
              <a:t>DHCP – Dynamic Host Configuration Protocol</a:t>
            </a:r>
          </a:p>
        </p:txBody>
      </p:sp>
      <p:sp>
        <p:nvSpPr>
          <p:cNvPr id="920579" name="Text Box 2"/>
          <p:cNvSpPr txBox="1">
            <a:spLocks noChangeArrowheads="1"/>
          </p:cNvSpPr>
          <p:nvPr/>
        </p:nvSpPr>
        <p:spPr bwMode="auto">
          <a:xfrm>
            <a:off x="457200" y="1905000"/>
            <a:ext cx="8534400" cy="4191000"/>
          </a:xfrm>
          <a:prstGeom prst="rect">
            <a:avLst/>
          </a:prstGeom>
          <a:noFill/>
          <a:ln w="9525">
            <a:noFill/>
            <a:round/>
            <a:headEnd/>
            <a:tailEnd/>
          </a:ln>
        </p:spPr>
        <p:txBody>
          <a:bodyPr/>
          <a:lstStyle/>
          <a:p>
            <a:pPr marL="339725" indent="-339725">
              <a:lnSpc>
                <a:spcPct val="90000"/>
              </a:lnSpc>
              <a:spcBef>
                <a:spcPts val="600"/>
              </a:spcBef>
              <a:buClr>
                <a:srgbClr val="00264C"/>
              </a:buClr>
              <a:buSzPct val="113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Allows connecting computers to the Internet without the need of an administration.</a:t>
            </a:r>
          </a:p>
          <a:p>
            <a:pPr marL="339725" indent="-339725">
              <a:lnSpc>
                <a:spcPct val="90000"/>
              </a:lnSpc>
              <a:spcBef>
                <a:spcPts val="600"/>
              </a:spcBef>
              <a:buClr>
                <a:srgbClr val="00264C"/>
              </a:buClr>
              <a:buSzPct val="113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Before DHCP, an administrator had to manually configure the following parameters to add a computer to the Internet:</a:t>
            </a:r>
          </a:p>
          <a:p>
            <a:pPr marL="739775" lvl="1" indent="-282575">
              <a:lnSpc>
                <a:spcPct val="90000"/>
              </a:lnSpc>
              <a:spcBef>
                <a:spcPts val="5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The local IP address – Current address</a:t>
            </a:r>
          </a:p>
          <a:p>
            <a:pPr marL="739775" lvl="1" indent="-282575">
              <a:lnSpc>
                <a:spcPct val="90000"/>
              </a:lnSpc>
              <a:spcBef>
                <a:spcPts val="5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The subnet mask – </a:t>
            </a:r>
            <a:r>
              <a:rPr lang="en-US" sz="2400" dirty="0" smtClean="0">
                <a:solidFill>
                  <a:srgbClr val="00264C"/>
                </a:solidFill>
              </a:rPr>
              <a:t>Determines which </a:t>
            </a:r>
            <a:r>
              <a:rPr lang="en-US" sz="2400" dirty="0">
                <a:solidFill>
                  <a:srgbClr val="00264C"/>
                </a:solidFill>
              </a:rPr>
              <a:t>hosts </a:t>
            </a:r>
            <a:r>
              <a:rPr lang="en-US" sz="2400" dirty="0" smtClean="0">
                <a:solidFill>
                  <a:srgbClr val="00264C"/>
                </a:solidFill>
              </a:rPr>
              <a:t>are in </a:t>
            </a:r>
            <a:r>
              <a:rPr lang="en-US" sz="2400" dirty="0">
                <a:solidFill>
                  <a:srgbClr val="00264C"/>
                </a:solidFill>
              </a:rPr>
              <a:t>same LAN</a:t>
            </a:r>
          </a:p>
          <a:p>
            <a:pPr marL="739775" lvl="1" indent="-282575">
              <a:lnSpc>
                <a:spcPct val="90000"/>
              </a:lnSpc>
              <a:spcBef>
                <a:spcPts val="5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The default router – </a:t>
            </a:r>
            <a:r>
              <a:rPr lang="en-US" sz="2400" dirty="0" smtClean="0">
                <a:solidFill>
                  <a:srgbClr val="00264C"/>
                </a:solidFill>
              </a:rPr>
              <a:t>Deliver </a:t>
            </a:r>
            <a:r>
              <a:rPr lang="en-US" sz="2400" dirty="0">
                <a:solidFill>
                  <a:srgbClr val="00264C"/>
                </a:solidFill>
              </a:rPr>
              <a:t>packets to hosts outside the LAN</a:t>
            </a:r>
          </a:p>
          <a:p>
            <a:pPr marL="739775" lvl="1" indent="-282575">
              <a:lnSpc>
                <a:spcPct val="90000"/>
              </a:lnSpc>
              <a:spcBef>
                <a:spcPts val="5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The default DNS server </a:t>
            </a:r>
            <a:r>
              <a:rPr lang="en-US" sz="2400" dirty="0" smtClean="0">
                <a:solidFill>
                  <a:srgbClr val="00264C"/>
                </a:solidFill>
              </a:rPr>
              <a:t>– convert names to IP addresses.</a:t>
            </a:r>
            <a:endParaRPr lang="en-US" sz="2400" dirty="0">
              <a:solidFill>
                <a:srgbClr val="00264C"/>
              </a:solidFill>
            </a:endParaRPr>
          </a:p>
          <a:p>
            <a:pPr marL="339725" indent="-339725">
              <a:lnSpc>
                <a:spcPct val="90000"/>
              </a:lnSpc>
              <a:spcBef>
                <a:spcPts val="600"/>
              </a:spcBef>
              <a:buClr>
                <a:srgbClr val="00264C"/>
              </a:buClr>
              <a:buSzPct val="113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In UNIX the command used to set these parameters is </a:t>
            </a:r>
            <a:r>
              <a:rPr lang="en-US" sz="2800" dirty="0" err="1">
                <a:solidFill>
                  <a:srgbClr val="00264C"/>
                </a:solidFill>
              </a:rPr>
              <a:t>ifconfig</a:t>
            </a:r>
            <a:r>
              <a:rPr lang="en-US" sz="2800" dirty="0">
                <a:solidFill>
                  <a:srgbClr val="00264C"/>
                </a:solidFill>
              </a:rPr>
              <a:t>. In Windows is </a:t>
            </a:r>
            <a:r>
              <a:rPr lang="en-US" sz="2800" dirty="0" err="1">
                <a:solidFill>
                  <a:srgbClr val="00264C"/>
                </a:solidFill>
              </a:rPr>
              <a:t>ipconfig</a:t>
            </a:r>
            <a:r>
              <a:rPr lang="en-US" sz="2800" dirty="0">
                <a:solidFill>
                  <a:srgbClr val="00264C"/>
                </a:solidFill>
              </a:rPr>
              <a:t> or the Control Panel.</a:t>
            </a:r>
          </a:p>
        </p:txBody>
      </p:sp>
    </p:spTree>
    <p:extLst>
      <p:ext uri="{BB962C8B-B14F-4D97-AF65-F5344CB8AC3E}">
        <p14:creationId xmlns:p14="http://schemas.microsoft.com/office/powerpoint/2010/main" val="118178629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626"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Transport Protocols</a:t>
            </a:r>
          </a:p>
        </p:txBody>
      </p:sp>
      <p:sp>
        <p:nvSpPr>
          <p:cNvPr id="922627"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a:solidFill>
                  <a:srgbClr val="00264C"/>
                </a:solidFill>
              </a:rPr>
              <a:t>Two transport protocols available in the TCP/IP family</a:t>
            </a:r>
          </a:p>
          <a:p>
            <a:pPr marL="739775" lvl="1" indent="-282575">
              <a:spcBef>
                <a:spcPts val="7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a:solidFill>
                  <a:srgbClr val="00264C"/>
                </a:solidFill>
              </a:rPr>
              <a:t>UDP – User Datagram Protocol</a:t>
            </a:r>
          </a:p>
          <a:p>
            <a:pPr marL="739775" lvl="1" indent="-282575">
              <a:spcBef>
                <a:spcPts val="7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a:solidFill>
                  <a:srgbClr val="00264C"/>
                </a:solidFill>
              </a:rPr>
              <a:t>TCP – Transmission Control Protocol</a:t>
            </a:r>
          </a:p>
        </p:txBody>
      </p:sp>
    </p:spTree>
    <p:extLst>
      <p:ext uri="{BB962C8B-B14F-4D97-AF65-F5344CB8AC3E}">
        <p14:creationId xmlns:p14="http://schemas.microsoft.com/office/powerpoint/2010/main" val="177820139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4674"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UDP- User Datagram Protocol</a:t>
            </a:r>
          </a:p>
        </p:txBody>
      </p:sp>
      <p:sp>
        <p:nvSpPr>
          <p:cNvPr id="924675"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39725" indent="-339725">
              <a:lnSpc>
                <a:spcPct val="90000"/>
              </a:lnSpc>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Unreliable Transfer. </a:t>
            </a:r>
            <a:endParaRPr lang="en-US" sz="2400" dirty="0" smtClean="0">
              <a:solidFill>
                <a:srgbClr val="00264C"/>
              </a:solidFill>
            </a:endParaRPr>
          </a:p>
          <a:p>
            <a:pPr marL="1082675" lvl="1" indent="-339725">
              <a:lnSpc>
                <a:spcPct val="90000"/>
              </a:lnSpc>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smtClean="0">
                <a:solidFill>
                  <a:srgbClr val="00264C"/>
                </a:solidFill>
              </a:rPr>
              <a:t>Packets may be dropped, received more than once, delivered out of order</a:t>
            </a:r>
          </a:p>
          <a:p>
            <a:pPr marL="1082675" lvl="1" indent="-339725">
              <a:lnSpc>
                <a:spcPct val="90000"/>
              </a:lnSpc>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smtClean="0">
                <a:solidFill>
                  <a:srgbClr val="00264C"/>
                </a:solidFill>
              </a:rPr>
              <a:t>Applications </a:t>
            </a:r>
            <a:r>
              <a:rPr lang="en-US" sz="2400" dirty="0">
                <a:solidFill>
                  <a:srgbClr val="00264C"/>
                </a:solidFill>
              </a:rPr>
              <a:t>will need to implement their own reliability if necessary.</a:t>
            </a:r>
          </a:p>
          <a:p>
            <a:pPr marL="339725" indent="-339725">
              <a:lnSpc>
                <a:spcPct val="90000"/>
              </a:lnSpc>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Minimal overhead in both computation and communication.</a:t>
            </a:r>
          </a:p>
          <a:p>
            <a:pPr marL="339725" indent="-339725">
              <a:lnSpc>
                <a:spcPct val="90000"/>
              </a:lnSpc>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It is best for LAN </a:t>
            </a:r>
            <a:r>
              <a:rPr lang="en-US" sz="2400" dirty="0" smtClean="0">
                <a:solidFill>
                  <a:srgbClr val="00264C"/>
                </a:solidFill>
              </a:rPr>
              <a:t>applications.  Why?</a:t>
            </a:r>
            <a:endParaRPr lang="en-US" sz="2400" dirty="0">
              <a:solidFill>
                <a:srgbClr val="00264C"/>
              </a:solidFill>
            </a:endParaRPr>
          </a:p>
          <a:p>
            <a:pPr marL="339725" indent="-339725">
              <a:lnSpc>
                <a:spcPct val="90000"/>
              </a:lnSpc>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Connectionless – No initial connection necessary. No state in both </a:t>
            </a:r>
            <a:r>
              <a:rPr lang="en-US" sz="2400" dirty="0" smtClean="0">
                <a:solidFill>
                  <a:srgbClr val="00264C"/>
                </a:solidFill>
              </a:rPr>
              <a:t>ends</a:t>
            </a:r>
          </a:p>
          <a:p>
            <a:pPr marL="339725" indent="-339725">
              <a:lnSpc>
                <a:spcPct val="90000"/>
              </a:lnSpc>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smtClean="0">
                <a:solidFill>
                  <a:srgbClr val="00264C"/>
                </a:solidFill>
              </a:rPr>
              <a:t>Useful for video conferencing, online gaming, etc.</a:t>
            </a:r>
            <a:endParaRPr lang="en-US" sz="2400" dirty="0">
              <a:solidFill>
                <a:srgbClr val="00264C"/>
              </a:solidFill>
            </a:endParaRPr>
          </a:p>
        </p:txBody>
      </p:sp>
    </p:spTree>
    <p:extLst>
      <p:ext uri="{BB962C8B-B14F-4D97-AF65-F5344CB8AC3E}">
        <p14:creationId xmlns:p14="http://schemas.microsoft.com/office/powerpoint/2010/main" val="61044426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6722"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UDP- User Datagram Protocol</a:t>
            </a:r>
          </a:p>
        </p:txBody>
      </p:sp>
      <p:sp>
        <p:nvSpPr>
          <p:cNvPr id="926723" name="Text Box 2"/>
          <p:cNvSpPr txBox="1">
            <a:spLocks noChangeArrowheads="1"/>
          </p:cNvSpPr>
          <p:nvPr/>
        </p:nvSpPr>
        <p:spPr bwMode="auto">
          <a:xfrm>
            <a:off x="685800" y="1905000"/>
            <a:ext cx="7772400" cy="4259263"/>
          </a:xfrm>
          <a:prstGeom prst="rect">
            <a:avLst/>
          </a:prstGeom>
          <a:noFill/>
          <a:ln w="9525">
            <a:noFill/>
            <a:round/>
            <a:headEnd/>
            <a:tailEnd/>
          </a:ln>
        </p:spPr>
        <p:txBody>
          <a:bodyPr/>
          <a:lstStyle/>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Message Oriented</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Each message is encapsulated in an IP datagram.</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UDP messages should not be too large</a:t>
            </a:r>
          </a:p>
          <a:p>
            <a:pPr marL="1082675" lvl="1"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smtClean="0">
                <a:solidFill>
                  <a:srgbClr val="00264C"/>
                </a:solidFill>
              </a:rPr>
              <a:t>If the resulting IP packet is larger than MTU (maximum transmission unit) of underlying network, the packet will be fragmented.</a:t>
            </a:r>
          </a:p>
          <a:p>
            <a:pPr marL="1082675" lvl="1"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smtClean="0">
                <a:solidFill>
                  <a:srgbClr val="00264C"/>
                </a:solidFill>
              </a:rPr>
              <a:t>Many applications limit UDP data in one message to 512 bytes</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The </a:t>
            </a:r>
            <a:r>
              <a:rPr lang="en-US" sz="2800" dirty="0">
                <a:solidFill>
                  <a:srgbClr val="00264C"/>
                </a:solidFill>
              </a:rPr>
              <a:t>UDP header has ports that identify</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Source application (Source Port)</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Destination application (Destination Port)</a:t>
            </a:r>
          </a:p>
          <a:p>
            <a:pPr marL="739775" lvl="1" indent="-282575">
              <a:lnSpc>
                <a:spcPct val="90000"/>
              </a:lnSpc>
              <a:spcBef>
                <a:spcPts val="600"/>
              </a:spcBef>
              <a:buSzPct val="7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400" dirty="0">
              <a:solidFill>
                <a:srgbClr val="00264C"/>
              </a:solidFill>
            </a:endParaRPr>
          </a:p>
        </p:txBody>
      </p:sp>
    </p:spTree>
    <p:extLst>
      <p:ext uri="{BB962C8B-B14F-4D97-AF65-F5344CB8AC3E}">
        <p14:creationId xmlns:p14="http://schemas.microsoft.com/office/powerpoint/2010/main" val="366769465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8770"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a:solidFill>
                  <a:srgbClr val="333333"/>
                </a:solidFill>
              </a:rPr>
              <a:t>TCP – Transmission Control Protocol</a:t>
            </a:r>
          </a:p>
        </p:txBody>
      </p:sp>
      <p:sp>
        <p:nvSpPr>
          <p:cNvPr id="928771" name="Text Box 2"/>
          <p:cNvSpPr txBox="1">
            <a:spLocks noChangeArrowheads="1"/>
          </p:cNvSpPr>
          <p:nvPr/>
        </p:nvSpPr>
        <p:spPr bwMode="auto">
          <a:xfrm>
            <a:off x="685800" y="1752600"/>
            <a:ext cx="7772400" cy="5002213"/>
          </a:xfrm>
          <a:prstGeom prst="rect">
            <a:avLst/>
          </a:prstGeom>
          <a:noFill/>
          <a:ln w="9525">
            <a:noFill/>
            <a:round/>
            <a:headEnd/>
            <a:tailEnd/>
          </a:ln>
        </p:spPr>
        <p:txBody>
          <a:bodyPr/>
          <a:lstStyle/>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a:solidFill>
                  <a:srgbClr val="00264C"/>
                </a:solidFill>
              </a:rPr>
              <a:t>It is the major transport protocol used in the Internet</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a:solidFill>
                  <a:srgbClr val="00264C"/>
                </a:solidFill>
              </a:rPr>
              <a:t>It is:</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a:solidFill>
                  <a:srgbClr val="00264C"/>
                </a:solidFill>
              </a:rPr>
              <a:t>Reliable – It uses acknowledgement and retransmission to accomplish reliability</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a:solidFill>
                  <a:srgbClr val="00264C"/>
                </a:solidFill>
              </a:rPr>
              <a:t>Connection-Oriented - An initial connection is required. Both end points keep state about the connection.</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a:solidFill>
                  <a:srgbClr val="00264C"/>
                </a:solidFill>
              </a:rPr>
              <a:t>Full-Duplex – Communication can happen in both ways simultaneously.</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a:solidFill>
                  <a:srgbClr val="00264C"/>
                </a:solidFill>
              </a:rPr>
              <a:t>Stream Interface – Transfer of bytes look like writing/reading to a file.</a:t>
            </a:r>
          </a:p>
          <a:p>
            <a:pPr marL="739775" lvl="1" indent="-282575">
              <a:lnSpc>
                <a:spcPct val="90000"/>
              </a:lnSpc>
              <a:spcBef>
                <a:spcPts val="600"/>
              </a:spcBef>
              <a:buSzPct val="7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400">
              <a:solidFill>
                <a:srgbClr val="00264C"/>
              </a:solidFill>
            </a:endParaRPr>
          </a:p>
        </p:txBody>
      </p:sp>
    </p:spTree>
    <p:extLst>
      <p:ext uri="{BB962C8B-B14F-4D97-AF65-F5344CB8AC3E}">
        <p14:creationId xmlns:p14="http://schemas.microsoft.com/office/powerpoint/2010/main" val="337363895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0818"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TCP Reliability</a:t>
            </a:r>
          </a:p>
        </p:txBody>
      </p:sp>
      <p:sp>
        <p:nvSpPr>
          <p:cNvPr id="930819"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How does TCP </a:t>
            </a:r>
            <a:r>
              <a:rPr lang="en-US" sz="2800" dirty="0" smtClean="0">
                <a:solidFill>
                  <a:srgbClr val="00264C"/>
                </a:solidFill>
              </a:rPr>
              <a:t>achieve </a:t>
            </a:r>
            <a:r>
              <a:rPr lang="en-US" sz="2800" dirty="0">
                <a:solidFill>
                  <a:srgbClr val="00264C"/>
                </a:solidFill>
              </a:rPr>
              <a:t>reliability?</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It uses Acknowledgments and Retransmissions</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Acknowledgement- </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The receiver sends an acknowledgement when the data arrives.</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Retransmission </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The sender starts a timer whenever the message is transmitted</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If the timer expires before the acknowledgement arrives, the sender retransmits the message.</a:t>
            </a:r>
          </a:p>
        </p:txBody>
      </p:sp>
    </p:spTree>
    <p:extLst>
      <p:ext uri="{BB962C8B-B14F-4D97-AF65-F5344CB8AC3E}">
        <p14:creationId xmlns:p14="http://schemas.microsoft.com/office/powerpoint/2010/main" val="406786711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866"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TCP Reliability</a:t>
            </a:r>
          </a:p>
        </p:txBody>
      </p:sp>
      <p:sp>
        <p:nvSpPr>
          <p:cNvPr id="932867"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42900" indent="-339725">
              <a:spcBef>
                <a:spcPts val="800"/>
              </a:spcBef>
              <a:buSzPct val="8500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pPr>
            <a:r>
              <a:rPr lang="en-US" sz="3200">
                <a:solidFill>
                  <a:srgbClr val="00264C"/>
                </a:solidFill>
              </a:rPr>
              <a:t> </a:t>
            </a:r>
          </a:p>
        </p:txBody>
      </p:sp>
      <p:sp>
        <p:nvSpPr>
          <p:cNvPr id="932868" name="Line 3"/>
          <p:cNvSpPr>
            <a:spLocks noChangeShapeType="1"/>
          </p:cNvSpPr>
          <p:nvPr/>
        </p:nvSpPr>
        <p:spPr bwMode="auto">
          <a:xfrm>
            <a:off x="3733800" y="2209800"/>
            <a:ext cx="1588" cy="4038600"/>
          </a:xfrm>
          <a:prstGeom prst="line">
            <a:avLst/>
          </a:prstGeom>
          <a:noFill/>
          <a:ln w="38160" cap="sq">
            <a:solidFill>
              <a:srgbClr val="00264C"/>
            </a:solidFill>
            <a:miter lim="800000"/>
            <a:headEnd/>
            <a:tailEnd/>
          </a:ln>
        </p:spPr>
        <p:txBody>
          <a:bodyPr/>
          <a:lstStyle/>
          <a:p>
            <a:endParaRPr lang="en-US"/>
          </a:p>
        </p:txBody>
      </p:sp>
      <p:sp>
        <p:nvSpPr>
          <p:cNvPr id="932869" name="Line 4"/>
          <p:cNvSpPr>
            <a:spLocks noChangeShapeType="1"/>
          </p:cNvSpPr>
          <p:nvPr/>
        </p:nvSpPr>
        <p:spPr bwMode="auto">
          <a:xfrm>
            <a:off x="5257800" y="2209800"/>
            <a:ext cx="1588" cy="4114800"/>
          </a:xfrm>
          <a:prstGeom prst="line">
            <a:avLst/>
          </a:prstGeom>
          <a:noFill/>
          <a:ln w="38160" cap="sq">
            <a:solidFill>
              <a:srgbClr val="00264C"/>
            </a:solidFill>
            <a:miter lim="800000"/>
            <a:headEnd/>
            <a:tailEnd/>
          </a:ln>
        </p:spPr>
        <p:txBody>
          <a:bodyPr/>
          <a:lstStyle/>
          <a:p>
            <a:endParaRPr lang="en-US"/>
          </a:p>
        </p:txBody>
      </p:sp>
      <p:sp>
        <p:nvSpPr>
          <p:cNvPr id="932870" name="Text Box 5"/>
          <p:cNvSpPr txBox="1">
            <a:spLocks noChangeArrowheads="1"/>
          </p:cNvSpPr>
          <p:nvPr/>
        </p:nvSpPr>
        <p:spPr bwMode="auto">
          <a:xfrm>
            <a:off x="2057400" y="2133600"/>
            <a:ext cx="1600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u="sng">
                <a:solidFill>
                  <a:srgbClr val="DD2203"/>
                </a:solidFill>
              </a:rPr>
              <a:t>Host 1</a:t>
            </a:r>
          </a:p>
        </p:txBody>
      </p:sp>
      <p:sp>
        <p:nvSpPr>
          <p:cNvPr id="932871" name="Text Box 6"/>
          <p:cNvSpPr txBox="1">
            <a:spLocks noChangeArrowheads="1"/>
          </p:cNvSpPr>
          <p:nvPr/>
        </p:nvSpPr>
        <p:spPr bwMode="auto">
          <a:xfrm>
            <a:off x="5715000" y="2133600"/>
            <a:ext cx="1600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u="sng">
                <a:solidFill>
                  <a:srgbClr val="DD2203"/>
                </a:solidFill>
              </a:rPr>
              <a:t>Host 2</a:t>
            </a:r>
          </a:p>
        </p:txBody>
      </p:sp>
      <p:sp>
        <p:nvSpPr>
          <p:cNvPr id="932872" name="Text Box 7"/>
          <p:cNvSpPr txBox="1">
            <a:spLocks noChangeArrowheads="1"/>
          </p:cNvSpPr>
          <p:nvPr/>
        </p:nvSpPr>
        <p:spPr bwMode="auto">
          <a:xfrm>
            <a:off x="1600200" y="26670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1.Send packet</a:t>
            </a:r>
          </a:p>
        </p:txBody>
      </p:sp>
      <p:sp>
        <p:nvSpPr>
          <p:cNvPr id="932873" name="Text Box 8"/>
          <p:cNvSpPr txBox="1">
            <a:spLocks noChangeArrowheads="1"/>
          </p:cNvSpPr>
          <p:nvPr/>
        </p:nvSpPr>
        <p:spPr bwMode="auto">
          <a:xfrm>
            <a:off x="5334000" y="2895600"/>
            <a:ext cx="2138363"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3.Receive pkt 1</a:t>
            </a:r>
          </a:p>
        </p:txBody>
      </p:sp>
      <p:sp>
        <p:nvSpPr>
          <p:cNvPr id="932874" name="Text Box 9"/>
          <p:cNvSpPr txBox="1">
            <a:spLocks noChangeArrowheads="1"/>
          </p:cNvSpPr>
          <p:nvPr/>
        </p:nvSpPr>
        <p:spPr bwMode="auto">
          <a:xfrm>
            <a:off x="5334000" y="3276600"/>
            <a:ext cx="20574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4.Send ack 1</a:t>
            </a:r>
          </a:p>
        </p:txBody>
      </p:sp>
      <p:sp>
        <p:nvSpPr>
          <p:cNvPr id="932875" name="Text Box 10"/>
          <p:cNvSpPr txBox="1">
            <a:spLocks noChangeArrowheads="1"/>
          </p:cNvSpPr>
          <p:nvPr/>
        </p:nvSpPr>
        <p:spPr bwMode="auto">
          <a:xfrm>
            <a:off x="1600200" y="41148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7.Send pkt 2</a:t>
            </a:r>
          </a:p>
        </p:txBody>
      </p:sp>
      <p:sp>
        <p:nvSpPr>
          <p:cNvPr id="932876" name="Text Box 11"/>
          <p:cNvSpPr txBox="1">
            <a:spLocks noChangeArrowheads="1"/>
          </p:cNvSpPr>
          <p:nvPr/>
        </p:nvSpPr>
        <p:spPr bwMode="auto">
          <a:xfrm>
            <a:off x="5257800" y="41910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9.Receive pkt 2</a:t>
            </a:r>
          </a:p>
        </p:txBody>
      </p:sp>
      <p:sp>
        <p:nvSpPr>
          <p:cNvPr id="932877" name="Text Box 12"/>
          <p:cNvSpPr txBox="1">
            <a:spLocks noChangeArrowheads="1"/>
          </p:cNvSpPr>
          <p:nvPr/>
        </p:nvSpPr>
        <p:spPr bwMode="auto">
          <a:xfrm>
            <a:off x="5257800" y="44958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10.Send ack 2</a:t>
            </a:r>
          </a:p>
        </p:txBody>
      </p:sp>
      <p:sp>
        <p:nvSpPr>
          <p:cNvPr id="932878" name="Line 13"/>
          <p:cNvSpPr>
            <a:spLocks noChangeShapeType="1"/>
          </p:cNvSpPr>
          <p:nvPr/>
        </p:nvSpPr>
        <p:spPr bwMode="auto">
          <a:xfrm>
            <a:off x="1524000" y="3200400"/>
            <a:ext cx="1588" cy="685800"/>
          </a:xfrm>
          <a:prstGeom prst="line">
            <a:avLst/>
          </a:prstGeom>
          <a:noFill/>
          <a:ln w="28440" cap="sq">
            <a:solidFill>
              <a:srgbClr val="00264C"/>
            </a:solidFill>
            <a:miter lim="800000"/>
            <a:headEnd/>
            <a:tailEnd/>
          </a:ln>
        </p:spPr>
        <p:txBody>
          <a:bodyPr/>
          <a:lstStyle/>
          <a:p>
            <a:endParaRPr lang="en-US"/>
          </a:p>
        </p:txBody>
      </p:sp>
      <p:sp>
        <p:nvSpPr>
          <p:cNvPr id="932879" name="Line 14"/>
          <p:cNvSpPr>
            <a:spLocks noChangeShapeType="1"/>
          </p:cNvSpPr>
          <p:nvPr/>
        </p:nvSpPr>
        <p:spPr bwMode="auto">
          <a:xfrm>
            <a:off x="1524000" y="4648200"/>
            <a:ext cx="1588" cy="533400"/>
          </a:xfrm>
          <a:prstGeom prst="line">
            <a:avLst/>
          </a:prstGeom>
          <a:noFill/>
          <a:ln w="28440" cap="sq">
            <a:solidFill>
              <a:srgbClr val="00264C"/>
            </a:solidFill>
            <a:miter lim="800000"/>
            <a:headEnd/>
            <a:tailEnd/>
          </a:ln>
        </p:spPr>
        <p:txBody>
          <a:bodyPr/>
          <a:lstStyle/>
          <a:p>
            <a:endParaRPr lang="en-US"/>
          </a:p>
        </p:txBody>
      </p:sp>
      <p:sp>
        <p:nvSpPr>
          <p:cNvPr id="932880" name="Text Box 15"/>
          <p:cNvSpPr txBox="1">
            <a:spLocks noChangeArrowheads="1"/>
          </p:cNvSpPr>
          <p:nvPr/>
        </p:nvSpPr>
        <p:spPr bwMode="auto">
          <a:xfrm>
            <a:off x="1600200" y="35814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5.Receive ack1</a:t>
            </a:r>
          </a:p>
        </p:txBody>
      </p:sp>
      <p:sp>
        <p:nvSpPr>
          <p:cNvPr id="932881" name="Text Box 16"/>
          <p:cNvSpPr txBox="1">
            <a:spLocks noChangeArrowheads="1"/>
          </p:cNvSpPr>
          <p:nvPr/>
        </p:nvSpPr>
        <p:spPr bwMode="auto">
          <a:xfrm>
            <a:off x="1600200" y="48006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11.Receive ack2</a:t>
            </a:r>
          </a:p>
        </p:txBody>
      </p:sp>
      <p:sp>
        <p:nvSpPr>
          <p:cNvPr id="932882" name="Text Box 17"/>
          <p:cNvSpPr txBox="1">
            <a:spLocks noChangeArrowheads="1"/>
          </p:cNvSpPr>
          <p:nvPr/>
        </p:nvSpPr>
        <p:spPr bwMode="auto">
          <a:xfrm>
            <a:off x="2209800" y="1600200"/>
            <a:ext cx="4724400" cy="520700"/>
          </a:xfrm>
          <a:prstGeom prst="rect">
            <a:avLst/>
          </a:prstGeom>
          <a:noFill/>
          <a:ln w="9525">
            <a:noFill/>
            <a:round/>
            <a:headEnd/>
            <a:tailEnd/>
          </a:ln>
        </p:spPr>
        <p:txBody>
          <a:bodyPr lIns="90000" tIns="46800" rIns="90000" bIns="46800">
            <a:spAutoFit/>
          </a:bodyPr>
          <a:lstStyle/>
          <a:p>
            <a:pPr algn="ctr">
              <a:spcBef>
                <a:spcPts val="17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u="sng">
                <a:solidFill>
                  <a:srgbClr val="00264C"/>
                </a:solidFill>
              </a:rPr>
              <a:t>Normal Exchange</a:t>
            </a:r>
          </a:p>
        </p:txBody>
      </p:sp>
      <p:sp>
        <p:nvSpPr>
          <p:cNvPr id="932883" name="Line 18"/>
          <p:cNvSpPr>
            <a:spLocks noChangeShapeType="1"/>
          </p:cNvSpPr>
          <p:nvPr/>
        </p:nvSpPr>
        <p:spPr bwMode="auto">
          <a:xfrm flipH="1">
            <a:off x="1444625" y="3810000"/>
            <a:ext cx="158750" cy="152400"/>
          </a:xfrm>
          <a:prstGeom prst="line">
            <a:avLst/>
          </a:prstGeom>
          <a:noFill/>
          <a:ln w="38160" cap="sq">
            <a:solidFill>
              <a:srgbClr val="FF0000"/>
            </a:solidFill>
            <a:miter lim="800000"/>
            <a:headEnd/>
            <a:tailEnd/>
          </a:ln>
        </p:spPr>
        <p:txBody>
          <a:bodyPr/>
          <a:lstStyle/>
          <a:p>
            <a:endParaRPr lang="en-US"/>
          </a:p>
        </p:txBody>
      </p:sp>
      <p:sp>
        <p:nvSpPr>
          <p:cNvPr id="932884" name="Line 19"/>
          <p:cNvSpPr>
            <a:spLocks noChangeShapeType="1"/>
          </p:cNvSpPr>
          <p:nvPr/>
        </p:nvSpPr>
        <p:spPr bwMode="auto">
          <a:xfrm>
            <a:off x="1447800" y="3810000"/>
            <a:ext cx="152400" cy="152400"/>
          </a:xfrm>
          <a:prstGeom prst="line">
            <a:avLst/>
          </a:prstGeom>
          <a:noFill/>
          <a:ln w="38160" cap="sq">
            <a:solidFill>
              <a:srgbClr val="FF0000"/>
            </a:solidFill>
            <a:miter lim="800000"/>
            <a:headEnd/>
            <a:tailEnd/>
          </a:ln>
        </p:spPr>
        <p:txBody>
          <a:bodyPr/>
          <a:lstStyle/>
          <a:p>
            <a:endParaRPr lang="en-US"/>
          </a:p>
        </p:txBody>
      </p:sp>
      <p:sp>
        <p:nvSpPr>
          <p:cNvPr id="932885" name="Line 20"/>
          <p:cNvSpPr>
            <a:spLocks noChangeShapeType="1"/>
          </p:cNvSpPr>
          <p:nvPr/>
        </p:nvSpPr>
        <p:spPr bwMode="auto">
          <a:xfrm flipH="1">
            <a:off x="1444625" y="5105400"/>
            <a:ext cx="158750" cy="152400"/>
          </a:xfrm>
          <a:prstGeom prst="line">
            <a:avLst/>
          </a:prstGeom>
          <a:noFill/>
          <a:ln w="38160" cap="sq">
            <a:solidFill>
              <a:srgbClr val="FF0000"/>
            </a:solidFill>
            <a:miter lim="800000"/>
            <a:headEnd/>
            <a:tailEnd/>
          </a:ln>
        </p:spPr>
        <p:txBody>
          <a:bodyPr/>
          <a:lstStyle/>
          <a:p>
            <a:endParaRPr lang="en-US"/>
          </a:p>
        </p:txBody>
      </p:sp>
      <p:sp>
        <p:nvSpPr>
          <p:cNvPr id="932886" name="Line 21"/>
          <p:cNvSpPr>
            <a:spLocks noChangeShapeType="1"/>
          </p:cNvSpPr>
          <p:nvPr/>
        </p:nvSpPr>
        <p:spPr bwMode="auto">
          <a:xfrm>
            <a:off x="1447800" y="5105400"/>
            <a:ext cx="152400" cy="152400"/>
          </a:xfrm>
          <a:prstGeom prst="line">
            <a:avLst/>
          </a:prstGeom>
          <a:noFill/>
          <a:ln w="38160" cap="sq">
            <a:solidFill>
              <a:srgbClr val="FF0000"/>
            </a:solidFill>
            <a:miter lim="800000"/>
            <a:headEnd/>
            <a:tailEnd/>
          </a:ln>
        </p:spPr>
        <p:txBody>
          <a:bodyPr/>
          <a:lstStyle/>
          <a:p>
            <a:endParaRPr lang="en-US"/>
          </a:p>
        </p:txBody>
      </p:sp>
      <p:sp>
        <p:nvSpPr>
          <p:cNvPr id="932887" name="Line 22"/>
          <p:cNvSpPr>
            <a:spLocks noChangeShapeType="1"/>
          </p:cNvSpPr>
          <p:nvPr/>
        </p:nvSpPr>
        <p:spPr bwMode="auto">
          <a:xfrm>
            <a:off x="3733800" y="2895600"/>
            <a:ext cx="1524000" cy="304800"/>
          </a:xfrm>
          <a:prstGeom prst="line">
            <a:avLst/>
          </a:prstGeom>
          <a:noFill/>
          <a:ln w="38160" cap="sq">
            <a:solidFill>
              <a:srgbClr val="00264C"/>
            </a:solidFill>
            <a:miter lim="800000"/>
            <a:headEnd/>
            <a:tailEnd type="triangle" w="med" len="med"/>
          </a:ln>
        </p:spPr>
        <p:txBody>
          <a:bodyPr/>
          <a:lstStyle/>
          <a:p>
            <a:endParaRPr lang="en-US"/>
          </a:p>
        </p:txBody>
      </p:sp>
      <p:sp>
        <p:nvSpPr>
          <p:cNvPr id="932888" name="Line 23"/>
          <p:cNvSpPr>
            <a:spLocks noChangeShapeType="1"/>
          </p:cNvSpPr>
          <p:nvPr/>
        </p:nvSpPr>
        <p:spPr bwMode="auto">
          <a:xfrm flipH="1">
            <a:off x="3730625" y="3581400"/>
            <a:ext cx="1530350" cy="228600"/>
          </a:xfrm>
          <a:prstGeom prst="line">
            <a:avLst/>
          </a:prstGeom>
          <a:noFill/>
          <a:ln w="38160" cap="sq">
            <a:solidFill>
              <a:srgbClr val="00264C"/>
            </a:solidFill>
            <a:miter lim="800000"/>
            <a:headEnd/>
            <a:tailEnd type="triangle" w="med" len="med"/>
          </a:ln>
        </p:spPr>
        <p:txBody>
          <a:bodyPr/>
          <a:lstStyle/>
          <a:p>
            <a:endParaRPr lang="en-US"/>
          </a:p>
        </p:txBody>
      </p:sp>
      <p:sp>
        <p:nvSpPr>
          <p:cNvPr id="932889" name="Line 24"/>
          <p:cNvSpPr>
            <a:spLocks noChangeShapeType="1"/>
          </p:cNvSpPr>
          <p:nvPr/>
        </p:nvSpPr>
        <p:spPr bwMode="auto">
          <a:xfrm>
            <a:off x="3733800" y="4191000"/>
            <a:ext cx="1524000" cy="304800"/>
          </a:xfrm>
          <a:prstGeom prst="line">
            <a:avLst/>
          </a:prstGeom>
          <a:noFill/>
          <a:ln w="38160" cap="sq">
            <a:solidFill>
              <a:srgbClr val="00264C"/>
            </a:solidFill>
            <a:miter lim="800000"/>
            <a:headEnd/>
            <a:tailEnd type="triangle" w="med" len="med"/>
          </a:ln>
        </p:spPr>
        <p:txBody>
          <a:bodyPr/>
          <a:lstStyle/>
          <a:p>
            <a:endParaRPr lang="en-US"/>
          </a:p>
        </p:txBody>
      </p:sp>
      <p:sp>
        <p:nvSpPr>
          <p:cNvPr id="932890" name="Line 25"/>
          <p:cNvSpPr>
            <a:spLocks noChangeShapeType="1"/>
          </p:cNvSpPr>
          <p:nvPr/>
        </p:nvSpPr>
        <p:spPr bwMode="auto">
          <a:xfrm flipH="1">
            <a:off x="3730625" y="4724400"/>
            <a:ext cx="1530350" cy="228600"/>
          </a:xfrm>
          <a:prstGeom prst="line">
            <a:avLst/>
          </a:prstGeom>
          <a:noFill/>
          <a:ln w="38160" cap="sq">
            <a:solidFill>
              <a:srgbClr val="00264C"/>
            </a:solidFill>
            <a:miter lim="800000"/>
            <a:headEnd/>
            <a:tailEnd type="triangle" w="med" len="med"/>
          </a:ln>
        </p:spPr>
        <p:txBody>
          <a:bodyPr/>
          <a:lstStyle/>
          <a:p>
            <a:endParaRPr lang="en-US"/>
          </a:p>
        </p:txBody>
      </p:sp>
      <p:sp>
        <p:nvSpPr>
          <p:cNvPr id="932891" name="Text Box 26"/>
          <p:cNvSpPr txBox="1">
            <a:spLocks noChangeArrowheads="1"/>
          </p:cNvSpPr>
          <p:nvPr/>
        </p:nvSpPr>
        <p:spPr bwMode="auto">
          <a:xfrm>
            <a:off x="1600200" y="54864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13.Send pkt 3</a:t>
            </a:r>
          </a:p>
        </p:txBody>
      </p:sp>
      <p:sp>
        <p:nvSpPr>
          <p:cNvPr id="932892" name="Text Box 27"/>
          <p:cNvSpPr txBox="1">
            <a:spLocks noChangeArrowheads="1"/>
          </p:cNvSpPr>
          <p:nvPr/>
        </p:nvSpPr>
        <p:spPr bwMode="auto">
          <a:xfrm>
            <a:off x="228600" y="2895600"/>
            <a:ext cx="19812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2.Timer Starts</a:t>
            </a:r>
          </a:p>
        </p:txBody>
      </p:sp>
      <p:sp>
        <p:nvSpPr>
          <p:cNvPr id="932893" name="Text Box 28"/>
          <p:cNvSpPr txBox="1">
            <a:spLocks noChangeArrowheads="1"/>
          </p:cNvSpPr>
          <p:nvPr/>
        </p:nvSpPr>
        <p:spPr bwMode="auto">
          <a:xfrm>
            <a:off x="381000" y="3886200"/>
            <a:ext cx="18288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6.Timer Cancel</a:t>
            </a:r>
          </a:p>
        </p:txBody>
      </p:sp>
      <p:sp>
        <p:nvSpPr>
          <p:cNvPr id="932894" name="Text Box 29"/>
          <p:cNvSpPr txBox="1">
            <a:spLocks noChangeArrowheads="1"/>
          </p:cNvSpPr>
          <p:nvPr/>
        </p:nvSpPr>
        <p:spPr bwMode="auto">
          <a:xfrm>
            <a:off x="304800" y="4343400"/>
            <a:ext cx="19050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8.Timer Starts</a:t>
            </a:r>
          </a:p>
        </p:txBody>
      </p:sp>
      <p:sp>
        <p:nvSpPr>
          <p:cNvPr id="932895" name="Text Box 30"/>
          <p:cNvSpPr txBox="1">
            <a:spLocks noChangeArrowheads="1"/>
          </p:cNvSpPr>
          <p:nvPr/>
        </p:nvSpPr>
        <p:spPr bwMode="auto">
          <a:xfrm>
            <a:off x="304800" y="5181600"/>
            <a:ext cx="20574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12.Timer Cancel</a:t>
            </a:r>
          </a:p>
        </p:txBody>
      </p:sp>
      <p:sp>
        <p:nvSpPr>
          <p:cNvPr id="932896" name="Line 31"/>
          <p:cNvSpPr>
            <a:spLocks noChangeShapeType="1"/>
          </p:cNvSpPr>
          <p:nvPr/>
        </p:nvSpPr>
        <p:spPr bwMode="auto">
          <a:xfrm>
            <a:off x="3733800" y="5715000"/>
            <a:ext cx="1524000" cy="304800"/>
          </a:xfrm>
          <a:prstGeom prst="line">
            <a:avLst/>
          </a:prstGeom>
          <a:noFill/>
          <a:ln w="38160" cap="sq">
            <a:solidFill>
              <a:srgbClr val="00264C"/>
            </a:solidFill>
            <a:miter lim="800000"/>
            <a:headEnd/>
            <a:tailEnd type="triangle" w="med" len="med"/>
          </a:ln>
        </p:spPr>
        <p:txBody>
          <a:bodyPr/>
          <a:lstStyle/>
          <a:p>
            <a:endParaRPr lang="en-US"/>
          </a:p>
        </p:txBody>
      </p:sp>
    </p:spTree>
    <p:extLst>
      <p:ext uri="{BB962C8B-B14F-4D97-AF65-F5344CB8AC3E}">
        <p14:creationId xmlns:p14="http://schemas.microsoft.com/office/powerpoint/2010/main" val="16744554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4914"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TCP Reliability</a:t>
            </a:r>
          </a:p>
        </p:txBody>
      </p:sp>
      <p:sp>
        <p:nvSpPr>
          <p:cNvPr id="934915"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42900" indent="-339725">
              <a:spcBef>
                <a:spcPts val="800"/>
              </a:spcBef>
              <a:buSzPct val="8500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pPr>
            <a:r>
              <a:rPr lang="en-US" sz="3200">
                <a:solidFill>
                  <a:srgbClr val="00264C"/>
                </a:solidFill>
              </a:rPr>
              <a:t> </a:t>
            </a:r>
          </a:p>
        </p:txBody>
      </p:sp>
      <p:sp>
        <p:nvSpPr>
          <p:cNvPr id="934916" name="Line 3"/>
          <p:cNvSpPr>
            <a:spLocks noChangeShapeType="1"/>
          </p:cNvSpPr>
          <p:nvPr/>
        </p:nvSpPr>
        <p:spPr bwMode="auto">
          <a:xfrm>
            <a:off x="3733800" y="2209800"/>
            <a:ext cx="1588" cy="4038600"/>
          </a:xfrm>
          <a:prstGeom prst="line">
            <a:avLst/>
          </a:prstGeom>
          <a:noFill/>
          <a:ln w="38160" cap="sq">
            <a:solidFill>
              <a:srgbClr val="00264C"/>
            </a:solidFill>
            <a:miter lim="800000"/>
            <a:headEnd/>
            <a:tailEnd/>
          </a:ln>
        </p:spPr>
        <p:txBody>
          <a:bodyPr/>
          <a:lstStyle/>
          <a:p>
            <a:endParaRPr lang="en-US"/>
          </a:p>
        </p:txBody>
      </p:sp>
      <p:sp>
        <p:nvSpPr>
          <p:cNvPr id="934917" name="Line 4"/>
          <p:cNvSpPr>
            <a:spLocks noChangeShapeType="1"/>
          </p:cNvSpPr>
          <p:nvPr/>
        </p:nvSpPr>
        <p:spPr bwMode="auto">
          <a:xfrm>
            <a:off x="5257800" y="2209800"/>
            <a:ext cx="1588" cy="4114800"/>
          </a:xfrm>
          <a:prstGeom prst="line">
            <a:avLst/>
          </a:prstGeom>
          <a:noFill/>
          <a:ln w="38160" cap="sq">
            <a:solidFill>
              <a:srgbClr val="00264C"/>
            </a:solidFill>
            <a:miter lim="800000"/>
            <a:headEnd/>
            <a:tailEnd/>
          </a:ln>
        </p:spPr>
        <p:txBody>
          <a:bodyPr/>
          <a:lstStyle/>
          <a:p>
            <a:endParaRPr lang="en-US"/>
          </a:p>
        </p:txBody>
      </p:sp>
      <p:sp>
        <p:nvSpPr>
          <p:cNvPr id="934918" name="Text Box 5"/>
          <p:cNvSpPr txBox="1">
            <a:spLocks noChangeArrowheads="1"/>
          </p:cNvSpPr>
          <p:nvPr/>
        </p:nvSpPr>
        <p:spPr bwMode="auto">
          <a:xfrm>
            <a:off x="2057400" y="2133600"/>
            <a:ext cx="1600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u="sng">
                <a:solidFill>
                  <a:srgbClr val="DD2203"/>
                </a:solidFill>
              </a:rPr>
              <a:t>Host 1</a:t>
            </a:r>
          </a:p>
        </p:txBody>
      </p:sp>
      <p:sp>
        <p:nvSpPr>
          <p:cNvPr id="934919" name="Text Box 6"/>
          <p:cNvSpPr txBox="1">
            <a:spLocks noChangeArrowheads="1"/>
          </p:cNvSpPr>
          <p:nvPr/>
        </p:nvSpPr>
        <p:spPr bwMode="auto">
          <a:xfrm>
            <a:off x="5715000" y="2133600"/>
            <a:ext cx="1600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u="sng">
                <a:solidFill>
                  <a:srgbClr val="DD2203"/>
                </a:solidFill>
              </a:rPr>
              <a:t>Host 2</a:t>
            </a:r>
          </a:p>
        </p:txBody>
      </p:sp>
      <p:sp>
        <p:nvSpPr>
          <p:cNvPr id="934920" name="Text Box 7"/>
          <p:cNvSpPr txBox="1">
            <a:spLocks noChangeArrowheads="1"/>
          </p:cNvSpPr>
          <p:nvPr/>
        </p:nvSpPr>
        <p:spPr bwMode="auto">
          <a:xfrm>
            <a:off x="1752600" y="26670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1.Send pkt 1</a:t>
            </a:r>
          </a:p>
        </p:txBody>
      </p:sp>
      <p:sp>
        <p:nvSpPr>
          <p:cNvPr id="934921" name="Text Box 8"/>
          <p:cNvSpPr txBox="1">
            <a:spLocks noChangeArrowheads="1"/>
          </p:cNvSpPr>
          <p:nvPr/>
        </p:nvSpPr>
        <p:spPr bwMode="auto">
          <a:xfrm>
            <a:off x="5257800" y="41910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7.Receive pkt 1</a:t>
            </a:r>
          </a:p>
        </p:txBody>
      </p:sp>
      <p:sp>
        <p:nvSpPr>
          <p:cNvPr id="934922" name="Text Box 9"/>
          <p:cNvSpPr txBox="1">
            <a:spLocks noChangeArrowheads="1"/>
          </p:cNvSpPr>
          <p:nvPr/>
        </p:nvSpPr>
        <p:spPr bwMode="auto">
          <a:xfrm>
            <a:off x="5257800" y="44958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8.Send ack 1</a:t>
            </a:r>
          </a:p>
        </p:txBody>
      </p:sp>
      <p:sp>
        <p:nvSpPr>
          <p:cNvPr id="934923" name="Text Box 10"/>
          <p:cNvSpPr txBox="1">
            <a:spLocks noChangeArrowheads="1"/>
          </p:cNvSpPr>
          <p:nvPr/>
        </p:nvSpPr>
        <p:spPr bwMode="auto">
          <a:xfrm>
            <a:off x="5334000" y="5791200"/>
            <a:ext cx="2362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13.Receive pkt 2 </a:t>
            </a:r>
          </a:p>
        </p:txBody>
      </p:sp>
      <p:sp>
        <p:nvSpPr>
          <p:cNvPr id="934924" name="Line 11"/>
          <p:cNvSpPr>
            <a:spLocks noChangeShapeType="1"/>
          </p:cNvSpPr>
          <p:nvPr/>
        </p:nvSpPr>
        <p:spPr bwMode="auto">
          <a:xfrm>
            <a:off x="1524000" y="3124200"/>
            <a:ext cx="1588" cy="762000"/>
          </a:xfrm>
          <a:prstGeom prst="line">
            <a:avLst/>
          </a:prstGeom>
          <a:noFill/>
          <a:ln w="28440" cap="sq">
            <a:solidFill>
              <a:srgbClr val="00264C"/>
            </a:solidFill>
            <a:miter lim="800000"/>
            <a:headEnd/>
            <a:tailEnd type="triangle" w="med" len="med"/>
          </a:ln>
        </p:spPr>
        <p:txBody>
          <a:bodyPr/>
          <a:lstStyle/>
          <a:p>
            <a:endParaRPr lang="en-US"/>
          </a:p>
        </p:txBody>
      </p:sp>
      <p:sp>
        <p:nvSpPr>
          <p:cNvPr id="934925" name="Line 12"/>
          <p:cNvSpPr>
            <a:spLocks noChangeShapeType="1"/>
          </p:cNvSpPr>
          <p:nvPr/>
        </p:nvSpPr>
        <p:spPr bwMode="auto">
          <a:xfrm>
            <a:off x="1524000" y="4419600"/>
            <a:ext cx="1588" cy="609600"/>
          </a:xfrm>
          <a:prstGeom prst="line">
            <a:avLst/>
          </a:prstGeom>
          <a:noFill/>
          <a:ln w="28440" cap="sq">
            <a:solidFill>
              <a:srgbClr val="00264C"/>
            </a:solidFill>
            <a:miter lim="800000"/>
            <a:headEnd/>
            <a:tailEnd/>
          </a:ln>
        </p:spPr>
        <p:txBody>
          <a:bodyPr/>
          <a:lstStyle/>
          <a:p>
            <a:endParaRPr lang="en-US"/>
          </a:p>
        </p:txBody>
      </p:sp>
      <p:sp>
        <p:nvSpPr>
          <p:cNvPr id="934926" name="Text Box 13"/>
          <p:cNvSpPr txBox="1">
            <a:spLocks noChangeArrowheads="1"/>
          </p:cNvSpPr>
          <p:nvPr/>
        </p:nvSpPr>
        <p:spPr bwMode="auto">
          <a:xfrm>
            <a:off x="1752600" y="39624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5.Send pkt1</a:t>
            </a:r>
          </a:p>
        </p:txBody>
      </p:sp>
      <p:sp>
        <p:nvSpPr>
          <p:cNvPr id="934927" name="Text Box 14"/>
          <p:cNvSpPr txBox="1">
            <a:spLocks noChangeArrowheads="1"/>
          </p:cNvSpPr>
          <p:nvPr/>
        </p:nvSpPr>
        <p:spPr bwMode="auto">
          <a:xfrm>
            <a:off x="1676400" y="48006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9.Receive ack1</a:t>
            </a:r>
          </a:p>
        </p:txBody>
      </p:sp>
      <p:sp>
        <p:nvSpPr>
          <p:cNvPr id="934928" name="Text Box 15"/>
          <p:cNvSpPr txBox="1">
            <a:spLocks noChangeArrowheads="1"/>
          </p:cNvSpPr>
          <p:nvPr/>
        </p:nvSpPr>
        <p:spPr bwMode="auto">
          <a:xfrm>
            <a:off x="2209800" y="1600200"/>
            <a:ext cx="4724400" cy="520700"/>
          </a:xfrm>
          <a:prstGeom prst="rect">
            <a:avLst/>
          </a:prstGeom>
          <a:noFill/>
          <a:ln w="9525">
            <a:noFill/>
            <a:round/>
            <a:headEnd/>
            <a:tailEnd/>
          </a:ln>
        </p:spPr>
        <p:txBody>
          <a:bodyPr lIns="90000" tIns="46800" rIns="90000" bIns="46800">
            <a:spAutoFit/>
          </a:bodyPr>
          <a:lstStyle/>
          <a:p>
            <a:pPr algn="ctr">
              <a:spcBef>
                <a:spcPts val="17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u="sng">
                <a:solidFill>
                  <a:srgbClr val="00264C"/>
                </a:solidFill>
              </a:rPr>
              <a:t>Packet Lost</a:t>
            </a:r>
          </a:p>
        </p:txBody>
      </p:sp>
      <p:sp>
        <p:nvSpPr>
          <p:cNvPr id="934929" name="Line 16"/>
          <p:cNvSpPr>
            <a:spLocks noChangeShapeType="1"/>
          </p:cNvSpPr>
          <p:nvPr/>
        </p:nvSpPr>
        <p:spPr bwMode="auto">
          <a:xfrm flipH="1">
            <a:off x="1444625" y="3810000"/>
            <a:ext cx="158750" cy="152400"/>
          </a:xfrm>
          <a:prstGeom prst="line">
            <a:avLst/>
          </a:prstGeom>
          <a:noFill/>
          <a:ln w="38160" cap="sq">
            <a:solidFill>
              <a:srgbClr val="FF0000"/>
            </a:solidFill>
            <a:miter lim="800000"/>
            <a:headEnd/>
            <a:tailEnd/>
          </a:ln>
        </p:spPr>
        <p:txBody>
          <a:bodyPr/>
          <a:lstStyle/>
          <a:p>
            <a:endParaRPr lang="en-US"/>
          </a:p>
        </p:txBody>
      </p:sp>
      <p:sp>
        <p:nvSpPr>
          <p:cNvPr id="934930" name="Line 17"/>
          <p:cNvSpPr>
            <a:spLocks noChangeShapeType="1"/>
          </p:cNvSpPr>
          <p:nvPr/>
        </p:nvSpPr>
        <p:spPr bwMode="auto">
          <a:xfrm>
            <a:off x="1447800" y="3810000"/>
            <a:ext cx="152400" cy="152400"/>
          </a:xfrm>
          <a:prstGeom prst="line">
            <a:avLst/>
          </a:prstGeom>
          <a:noFill/>
          <a:ln w="38160" cap="sq">
            <a:solidFill>
              <a:srgbClr val="FF0000"/>
            </a:solidFill>
            <a:miter lim="800000"/>
            <a:headEnd/>
            <a:tailEnd/>
          </a:ln>
        </p:spPr>
        <p:txBody>
          <a:bodyPr/>
          <a:lstStyle/>
          <a:p>
            <a:endParaRPr lang="en-US"/>
          </a:p>
        </p:txBody>
      </p:sp>
      <p:sp>
        <p:nvSpPr>
          <p:cNvPr id="934931" name="Line 18"/>
          <p:cNvSpPr>
            <a:spLocks noChangeShapeType="1"/>
          </p:cNvSpPr>
          <p:nvPr/>
        </p:nvSpPr>
        <p:spPr bwMode="auto">
          <a:xfrm flipH="1">
            <a:off x="1444625" y="4953000"/>
            <a:ext cx="158750" cy="152400"/>
          </a:xfrm>
          <a:prstGeom prst="line">
            <a:avLst/>
          </a:prstGeom>
          <a:noFill/>
          <a:ln w="38160" cap="sq">
            <a:solidFill>
              <a:srgbClr val="FF0000"/>
            </a:solidFill>
            <a:miter lim="800000"/>
            <a:headEnd/>
            <a:tailEnd/>
          </a:ln>
        </p:spPr>
        <p:txBody>
          <a:bodyPr/>
          <a:lstStyle/>
          <a:p>
            <a:endParaRPr lang="en-US"/>
          </a:p>
        </p:txBody>
      </p:sp>
      <p:sp>
        <p:nvSpPr>
          <p:cNvPr id="934932" name="Line 19"/>
          <p:cNvSpPr>
            <a:spLocks noChangeShapeType="1"/>
          </p:cNvSpPr>
          <p:nvPr/>
        </p:nvSpPr>
        <p:spPr bwMode="auto">
          <a:xfrm>
            <a:off x="1447800" y="4953000"/>
            <a:ext cx="152400" cy="152400"/>
          </a:xfrm>
          <a:prstGeom prst="line">
            <a:avLst/>
          </a:prstGeom>
          <a:noFill/>
          <a:ln w="38160" cap="sq">
            <a:solidFill>
              <a:srgbClr val="FF0000"/>
            </a:solidFill>
            <a:miter lim="800000"/>
            <a:headEnd/>
            <a:tailEnd/>
          </a:ln>
        </p:spPr>
        <p:txBody>
          <a:bodyPr/>
          <a:lstStyle/>
          <a:p>
            <a:endParaRPr lang="en-US"/>
          </a:p>
        </p:txBody>
      </p:sp>
      <p:sp>
        <p:nvSpPr>
          <p:cNvPr id="934933" name="Line 20"/>
          <p:cNvSpPr>
            <a:spLocks noChangeShapeType="1"/>
          </p:cNvSpPr>
          <p:nvPr/>
        </p:nvSpPr>
        <p:spPr bwMode="auto">
          <a:xfrm>
            <a:off x="3733800" y="2895600"/>
            <a:ext cx="762000" cy="152400"/>
          </a:xfrm>
          <a:prstGeom prst="line">
            <a:avLst/>
          </a:prstGeom>
          <a:noFill/>
          <a:ln w="38160" cap="sq">
            <a:solidFill>
              <a:srgbClr val="00264C"/>
            </a:solidFill>
            <a:miter lim="800000"/>
            <a:headEnd/>
            <a:tailEnd type="triangle" w="med" len="med"/>
          </a:ln>
        </p:spPr>
        <p:txBody>
          <a:bodyPr/>
          <a:lstStyle/>
          <a:p>
            <a:endParaRPr lang="en-US"/>
          </a:p>
        </p:txBody>
      </p:sp>
      <p:sp>
        <p:nvSpPr>
          <p:cNvPr id="934934" name="Line 21"/>
          <p:cNvSpPr>
            <a:spLocks noChangeShapeType="1"/>
          </p:cNvSpPr>
          <p:nvPr/>
        </p:nvSpPr>
        <p:spPr bwMode="auto">
          <a:xfrm>
            <a:off x="3733800" y="4191000"/>
            <a:ext cx="1524000" cy="304800"/>
          </a:xfrm>
          <a:prstGeom prst="line">
            <a:avLst/>
          </a:prstGeom>
          <a:noFill/>
          <a:ln w="38160" cap="sq">
            <a:solidFill>
              <a:srgbClr val="00264C"/>
            </a:solidFill>
            <a:miter lim="800000"/>
            <a:headEnd/>
            <a:tailEnd type="triangle" w="med" len="med"/>
          </a:ln>
        </p:spPr>
        <p:txBody>
          <a:bodyPr/>
          <a:lstStyle/>
          <a:p>
            <a:endParaRPr lang="en-US"/>
          </a:p>
        </p:txBody>
      </p:sp>
      <p:sp>
        <p:nvSpPr>
          <p:cNvPr id="934935" name="Line 22"/>
          <p:cNvSpPr>
            <a:spLocks noChangeShapeType="1"/>
          </p:cNvSpPr>
          <p:nvPr/>
        </p:nvSpPr>
        <p:spPr bwMode="auto">
          <a:xfrm flipH="1">
            <a:off x="3730625" y="4724400"/>
            <a:ext cx="1530350" cy="304800"/>
          </a:xfrm>
          <a:prstGeom prst="line">
            <a:avLst/>
          </a:prstGeom>
          <a:noFill/>
          <a:ln w="38160" cap="sq">
            <a:solidFill>
              <a:srgbClr val="00264C"/>
            </a:solidFill>
            <a:miter lim="800000"/>
            <a:headEnd/>
            <a:tailEnd type="triangle" w="med" len="med"/>
          </a:ln>
        </p:spPr>
        <p:txBody>
          <a:bodyPr/>
          <a:lstStyle/>
          <a:p>
            <a:endParaRPr lang="en-US"/>
          </a:p>
        </p:txBody>
      </p:sp>
      <p:sp>
        <p:nvSpPr>
          <p:cNvPr id="934936" name="Text Box 23"/>
          <p:cNvSpPr txBox="1">
            <a:spLocks noChangeArrowheads="1"/>
          </p:cNvSpPr>
          <p:nvPr/>
        </p:nvSpPr>
        <p:spPr bwMode="auto">
          <a:xfrm>
            <a:off x="1676400" y="53340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11.Send pkt 2</a:t>
            </a:r>
          </a:p>
        </p:txBody>
      </p:sp>
      <p:sp>
        <p:nvSpPr>
          <p:cNvPr id="934937" name="Text Box 24"/>
          <p:cNvSpPr txBox="1">
            <a:spLocks noChangeArrowheads="1"/>
          </p:cNvSpPr>
          <p:nvPr/>
        </p:nvSpPr>
        <p:spPr bwMode="auto">
          <a:xfrm>
            <a:off x="0" y="2819400"/>
            <a:ext cx="19812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2.Timer Starts</a:t>
            </a:r>
          </a:p>
        </p:txBody>
      </p:sp>
      <p:sp>
        <p:nvSpPr>
          <p:cNvPr id="934938" name="Text Box 25"/>
          <p:cNvSpPr txBox="1">
            <a:spLocks noChangeArrowheads="1"/>
          </p:cNvSpPr>
          <p:nvPr/>
        </p:nvSpPr>
        <p:spPr bwMode="auto">
          <a:xfrm>
            <a:off x="152400" y="3886200"/>
            <a:ext cx="19050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4.Timer Expires</a:t>
            </a:r>
          </a:p>
        </p:txBody>
      </p:sp>
      <p:sp>
        <p:nvSpPr>
          <p:cNvPr id="934939" name="Text Box 26"/>
          <p:cNvSpPr txBox="1">
            <a:spLocks noChangeArrowheads="1"/>
          </p:cNvSpPr>
          <p:nvPr/>
        </p:nvSpPr>
        <p:spPr bwMode="auto">
          <a:xfrm>
            <a:off x="0" y="4114800"/>
            <a:ext cx="19050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6.Timer Starts</a:t>
            </a:r>
          </a:p>
        </p:txBody>
      </p:sp>
      <p:sp>
        <p:nvSpPr>
          <p:cNvPr id="934940" name="Text Box 27"/>
          <p:cNvSpPr txBox="1">
            <a:spLocks noChangeArrowheads="1"/>
          </p:cNvSpPr>
          <p:nvPr/>
        </p:nvSpPr>
        <p:spPr bwMode="auto">
          <a:xfrm>
            <a:off x="0" y="5029200"/>
            <a:ext cx="19812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10. Timer Cancel</a:t>
            </a:r>
          </a:p>
        </p:txBody>
      </p:sp>
      <p:sp>
        <p:nvSpPr>
          <p:cNvPr id="934941" name="Line 28"/>
          <p:cNvSpPr>
            <a:spLocks noChangeShapeType="1"/>
          </p:cNvSpPr>
          <p:nvPr/>
        </p:nvSpPr>
        <p:spPr bwMode="auto">
          <a:xfrm>
            <a:off x="3733800" y="5791200"/>
            <a:ext cx="1524000" cy="304800"/>
          </a:xfrm>
          <a:prstGeom prst="line">
            <a:avLst/>
          </a:prstGeom>
          <a:noFill/>
          <a:ln w="38160" cap="sq">
            <a:solidFill>
              <a:srgbClr val="00264C"/>
            </a:solidFill>
            <a:miter lim="800000"/>
            <a:headEnd/>
            <a:tailEnd type="triangle" w="med" len="med"/>
          </a:ln>
        </p:spPr>
        <p:txBody>
          <a:bodyPr/>
          <a:lstStyle/>
          <a:p>
            <a:endParaRPr lang="en-US"/>
          </a:p>
        </p:txBody>
      </p:sp>
      <p:sp>
        <p:nvSpPr>
          <p:cNvPr id="934942" name="Line 29"/>
          <p:cNvSpPr>
            <a:spLocks noChangeShapeType="1"/>
          </p:cNvSpPr>
          <p:nvPr/>
        </p:nvSpPr>
        <p:spPr bwMode="auto">
          <a:xfrm flipH="1">
            <a:off x="4416425" y="2971800"/>
            <a:ext cx="158750" cy="152400"/>
          </a:xfrm>
          <a:prstGeom prst="line">
            <a:avLst/>
          </a:prstGeom>
          <a:noFill/>
          <a:ln w="38160" cap="sq">
            <a:solidFill>
              <a:srgbClr val="FF0000"/>
            </a:solidFill>
            <a:miter lim="800000"/>
            <a:headEnd/>
            <a:tailEnd/>
          </a:ln>
        </p:spPr>
        <p:txBody>
          <a:bodyPr/>
          <a:lstStyle/>
          <a:p>
            <a:endParaRPr lang="en-US"/>
          </a:p>
        </p:txBody>
      </p:sp>
      <p:sp>
        <p:nvSpPr>
          <p:cNvPr id="934943" name="Line 30"/>
          <p:cNvSpPr>
            <a:spLocks noChangeShapeType="1"/>
          </p:cNvSpPr>
          <p:nvPr/>
        </p:nvSpPr>
        <p:spPr bwMode="auto">
          <a:xfrm>
            <a:off x="4419600" y="2971800"/>
            <a:ext cx="152400" cy="152400"/>
          </a:xfrm>
          <a:prstGeom prst="line">
            <a:avLst/>
          </a:prstGeom>
          <a:noFill/>
          <a:ln w="38160" cap="sq">
            <a:solidFill>
              <a:srgbClr val="FF0000"/>
            </a:solidFill>
            <a:miter lim="800000"/>
            <a:headEnd/>
            <a:tailEnd/>
          </a:ln>
        </p:spPr>
        <p:txBody>
          <a:bodyPr/>
          <a:lstStyle/>
          <a:p>
            <a:endParaRPr lang="en-US"/>
          </a:p>
        </p:txBody>
      </p:sp>
      <p:sp>
        <p:nvSpPr>
          <p:cNvPr id="934944" name="Text Box 31"/>
          <p:cNvSpPr txBox="1">
            <a:spLocks noChangeArrowheads="1"/>
          </p:cNvSpPr>
          <p:nvPr/>
        </p:nvSpPr>
        <p:spPr bwMode="auto">
          <a:xfrm>
            <a:off x="4038600" y="2362200"/>
            <a:ext cx="1143000" cy="642938"/>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3.Packet Lost</a:t>
            </a:r>
          </a:p>
        </p:txBody>
      </p:sp>
      <p:sp>
        <p:nvSpPr>
          <p:cNvPr id="934945" name="Text Box 32"/>
          <p:cNvSpPr txBox="1">
            <a:spLocks noChangeArrowheads="1"/>
          </p:cNvSpPr>
          <p:nvPr/>
        </p:nvSpPr>
        <p:spPr bwMode="auto">
          <a:xfrm>
            <a:off x="152400" y="5715000"/>
            <a:ext cx="19050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12.Timer Starts</a:t>
            </a:r>
          </a:p>
        </p:txBody>
      </p:sp>
      <p:sp>
        <p:nvSpPr>
          <p:cNvPr id="934946" name="Line 33"/>
          <p:cNvSpPr>
            <a:spLocks noChangeShapeType="1"/>
          </p:cNvSpPr>
          <p:nvPr/>
        </p:nvSpPr>
        <p:spPr bwMode="auto">
          <a:xfrm>
            <a:off x="1447800" y="6019800"/>
            <a:ext cx="1588" cy="609600"/>
          </a:xfrm>
          <a:prstGeom prst="line">
            <a:avLst/>
          </a:prstGeom>
          <a:noFill/>
          <a:ln w="28440" cap="sq">
            <a:solidFill>
              <a:srgbClr val="00264C"/>
            </a:solidFill>
            <a:miter lim="800000"/>
            <a:headEnd/>
            <a:tailEnd/>
          </a:ln>
        </p:spPr>
        <p:txBody>
          <a:bodyPr/>
          <a:lstStyle/>
          <a:p>
            <a:endParaRPr lang="en-US"/>
          </a:p>
        </p:txBody>
      </p:sp>
    </p:spTree>
    <p:extLst>
      <p:ext uri="{BB962C8B-B14F-4D97-AF65-F5344CB8AC3E}">
        <p14:creationId xmlns:p14="http://schemas.microsoft.com/office/powerpoint/2010/main" val="241545187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6962"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TCP Reliability</a:t>
            </a:r>
          </a:p>
        </p:txBody>
      </p:sp>
      <p:sp>
        <p:nvSpPr>
          <p:cNvPr id="936963"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42900" indent="-339725">
              <a:spcBef>
                <a:spcPts val="800"/>
              </a:spcBef>
              <a:buSzPct val="8500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pPr>
            <a:r>
              <a:rPr lang="en-US" sz="3200">
                <a:solidFill>
                  <a:srgbClr val="00264C"/>
                </a:solidFill>
              </a:rPr>
              <a:t> </a:t>
            </a:r>
          </a:p>
        </p:txBody>
      </p:sp>
      <p:sp>
        <p:nvSpPr>
          <p:cNvPr id="936964" name="Line 3"/>
          <p:cNvSpPr>
            <a:spLocks noChangeShapeType="1"/>
          </p:cNvSpPr>
          <p:nvPr/>
        </p:nvSpPr>
        <p:spPr bwMode="auto">
          <a:xfrm>
            <a:off x="3733800" y="2209800"/>
            <a:ext cx="1588" cy="4038600"/>
          </a:xfrm>
          <a:prstGeom prst="line">
            <a:avLst/>
          </a:prstGeom>
          <a:noFill/>
          <a:ln w="38160" cap="sq">
            <a:solidFill>
              <a:srgbClr val="00264C"/>
            </a:solidFill>
            <a:miter lim="800000"/>
            <a:headEnd/>
            <a:tailEnd/>
          </a:ln>
        </p:spPr>
        <p:txBody>
          <a:bodyPr/>
          <a:lstStyle/>
          <a:p>
            <a:endParaRPr lang="en-US"/>
          </a:p>
        </p:txBody>
      </p:sp>
      <p:sp>
        <p:nvSpPr>
          <p:cNvPr id="936965" name="Line 4"/>
          <p:cNvSpPr>
            <a:spLocks noChangeShapeType="1"/>
          </p:cNvSpPr>
          <p:nvPr/>
        </p:nvSpPr>
        <p:spPr bwMode="auto">
          <a:xfrm>
            <a:off x="5257800" y="2209800"/>
            <a:ext cx="1588" cy="4114800"/>
          </a:xfrm>
          <a:prstGeom prst="line">
            <a:avLst/>
          </a:prstGeom>
          <a:noFill/>
          <a:ln w="38160" cap="sq">
            <a:solidFill>
              <a:srgbClr val="00264C"/>
            </a:solidFill>
            <a:miter lim="800000"/>
            <a:headEnd/>
            <a:tailEnd/>
          </a:ln>
        </p:spPr>
        <p:txBody>
          <a:bodyPr/>
          <a:lstStyle/>
          <a:p>
            <a:endParaRPr lang="en-US"/>
          </a:p>
        </p:txBody>
      </p:sp>
      <p:sp>
        <p:nvSpPr>
          <p:cNvPr id="936966" name="Text Box 5"/>
          <p:cNvSpPr txBox="1">
            <a:spLocks noChangeArrowheads="1"/>
          </p:cNvSpPr>
          <p:nvPr/>
        </p:nvSpPr>
        <p:spPr bwMode="auto">
          <a:xfrm>
            <a:off x="2057400" y="2133600"/>
            <a:ext cx="1600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u="sng">
                <a:solidFill>
                  <a:srgbClr val="DD2203"/>
                </a:solidFill>
              </a:rPr>
              <a:t>Host 1</a:t>
            </a:r>
          </a:p>
        </p:txBody>
      </p:sp>
      <p:sp>
        <p:nvSpPr>
          <p:cNvPr id="936967" name="Text Box 6"/>
          <p:cNvSpPr txBox="1">
            <a:spLocks noChangeArrowheads="1"/>
          </p:cNvSpPr>
          <p:nvPr/>
        </p:nvSpPr>
        <p:spPr bwMode="auto">
          <a:xfrm>
            <a:off x="5715000" y="2133600"/>
            <a:ext cx="1600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u="sng">
                <a:solidFill>
                  <a:srgbClr val="DD2203"/>
                </a:solidFill>
              </a:rPr>
              <a:t>Host 2</a:t>
            </a:r>
          </a:p>
        </p:txBody>
      </p:sp>
      <p:sp>
        <p:nvSpPr>
          <p:cNvPr id="936968" name="Text Box 7"/>
          <p:cNvSpPr txBox="1">
            <a:spLocks noChangeArrowheads="1"/>
          </p:cNvSpPr>
          <p:nvPr/>
        </p:nvSpPr>
        <p:spPr bwMode="auto">
          <a:xfrm>
            <a:off x="1752600" y="26670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1.Send pkt 1</a:t>
            </a:r>
          </a:p>
        </p:txBody>
      </p:sp>
      <p:sp>
        <p:nvSpPr>
          <p:cNvPr id="936969" name="Text Box 8"/>
          <p:cNvSpPr txBox="1">
            <a:spLocks noChangeArrowheads="1"/>
          </p:cNvSpPr>
          <p:nvPr/>
        </p:nvSpPr>
        <p:spPr bwMode="auto">
          <a:xfrm>
            <a:off x="5334000" y="28956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3.Receive pkt 1</a:t>
            </a:r>
          </a:p>
        </p:txBody>
      </p:sp>
      <p:sp>
        <p:nvSpPr>
          <p:cNvPr id="936970" name="Text Box 9"/>
          <p:cNvSpPr txBox="1">
            <a:spLocks noChangeArrowheads="1"/>
          </p:cNvSpPr>
          <p:nvPr/>
        </p:nvSpPr>
        <p:spPr bwMode="auto">
          <a:xfrm>
            <a:off x="5334000" y="33528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4.Send ack 1</a:t>
            </a:r>
          </a:p>
        </p:txBody>
      </p:sp>
      <p:sp>
        <p:nvSpPr>
          <p:cNvPr id="936971" name="Text Box 10"/>
          <p:cNvSpPr txBox="1">
            <a:spLocks noChangeArrowheads="1"/>
          </p:cNvSpPr>
          <p:nvPr/>
        </p:nvSpPr>
        <p:spPr bwMode="auto">
          <a:xfrm>
            <a:off x="5334000" y="5791200"/>
            <a:ext cx="23622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15.Receive pkt 2 </a:t>
            </a:r>
          </a:p>
        </p:txBody>
      </p:sp>
      <p:sp>
        <p:nvSpPr>
          <p:cNvPr id="936972" name="Line 11"/>
          <p:cNvSpPr>
            <a:spLocks noChangeShapeType="1"/>
          </p:cNvSpPr>
          <p:nvPr/>
        </p:nvSpPr>
        <p:spPr bwMode="auto">
          <a:xfrm>
            <a:off x="1524000" y="3124200"/>
            <a:ext cx="1588" cy="762000"/>
          </a:xfrm>
          <a:prstGeom prst="line">
            <a:avLst/>
          </a:prstGeom>
          <a:noFill/>
          <a:ln w="28440" cap="sq">
            <a:solidFill>
              <a:srgbClr val="00264C"/>
            </a:solidFill>
            <a:miter lim="800000"/>
            <a:headEnd/>
            <a:tailEnd type="triangle" w="med" len="med"/>
          </a:ln>
        </p:spPr>
        <p:txBody>
          <a:bodyPr/>
          <a:lstStyle/>
          <a:p>
            <a:endParaRPr lang="en-US"/>
          </a:p>
        </p:txBody>
      </p:sp>
      <p:sp>
        <p:nvSpPr>
          <p:cNvPr id="936973" name="Line 12"/>
          <p:cNvSpPr>
            <a:spLocks noChangeShapeType="1"/>
          </p:cNvSpPr>
          <p:nvPr/>
        </p:nvSpPr>
        <p:spPr bwMode="auto">
          <a:xfrm>
            <a:off x="1524000" y="4419600"/>
            <a:ext cx="1588" cy="609600"/>
          </a:xfrm>
          <a:prstGeom prst="line">
            <a:avLst/>
          </a:prstGeom>
          <a:noFill/>
          <a:ln w="28440" cap="sq">
            <a:solidFill>
              <a:srgbClr val="00264C"/>
            </a:solidFill>
            <a:miter lim="800000"/>
            <a:headEnd/>
            <a:tailEnd/>
          </a:ln>
        </p:spPr>
        <p:txBody>
          <a:bodyPr/>
          <a:lstStyle/>
          <a:p>
            <a:endParaRPr lang="en-US"/>
          </a:p>
        </p:txBody>
      </p:sp>
      <p:sp>
        <p:nvSpPr>
          <p:cNvPr id="936974" name="Text Box 13"/>
          <p:cNvSpPr txBox="1">
            <a:spLocks noChangeArrowheads="1"/>
          </p:cNvSpPr>
          <p:nvPr/>
        </p:nvSpPr>
        <p:spPr bwMode="auto">
          <a:xfrm>
            <a:off x="1752600" y="39624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7.Send pkt1</a:t>
            </a:r>
          </a:p>
        </p:txBody>
      </p:sp>
      <p:sp>
        <p:nvSpPr>
          <p:cNvPr id="936975" name="Text Box 14"/>
          <p:cNvSpPr txBox="1">
            <a:spLocks noChangeArrowheads="1"/>
          </p:cNvSpPr>
          <p:nvPr/>
        </p:nvSpPr>
        <p:spPr bwMode="auto">
          <a:xfrm>
            <a:off x="1600200" y="48006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11.Receive ack1</a:t>
            </a:r>
          </a:p>
        </p:txBody>
      </p:sp>
      <p:sp>
        <p:nvSpPr>
          <p:cNvPr id="936976" name="Text Box 15"/>
          <p:cNvSpPr txBox="1">
            <a:spLocks noChangeArrowheads="1"/>
          </p:cNvSpPr>
          <p:nvPr/>
        </p:nvSpPr>
        <p:spPr bwMode="auto">
          <a:xfrm>
            <a:off x="2209800" y="1600200"/>
            <a:ext cx="4724400" cy="520700"/>
          </a:xfrm>
          <a:prstGeom prst="rect">
            <a:avLst/>
          </a:prstGeom>
          <a:noFill/>
          <a:ln w="9525">
            <a:noFill/>
            <a:round/>
            <a:headEnd/>
            <a:tailEnd/>
          </a:ln>
        </p:spPr>
        <p:txBody>
          <a:bodyPr lIns="90000" tIns="46800" rIns="90000" bIns="46800">
            <a:spAutoFit/>
          </a:bodyPr>
          <a:lstStyle/>
          <a:p>
            <a:pPr algn="ctr">
              <a:spcBef>
                <a:spcPts val="17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u="sng">
                <a:solidFill>
                  <a:srgbClr val="00264C"/>
                </a:solidFill>
              </a:rPr>
              <a:t>Ack Lost</a:t>
            </a:r>
          </a:p>
        </p:txBody>
      </p:sp>
      <p:sp>
        <p:nvSpPr>
          <p:cNvPr id="936977" name="Line 16"/>
          <p:cNvSpPr>
            <a:spLocks noChangeShapeType="1"/>
          </p:cNvSpPr>
          <p:nvPr/>
        </p:nvSpPr>
        <p:spPr bwMode="auto">
          <a:xfrm flipH="1">
            <a:off x="1444625" y="3810000"/>
            <a:ext cx="158750" cy="152400"/>
          </a:xfrm>
          <a:prstGeom prst="line">
            <a:avLst/>
          </a:prstGeom>
          <a:noFill/>
          <a:ln w="38160" cap="sq">
            <a:solidFill>
              <a:srgbClr val="FF0000"/>
            </a:solidFill>
            <a:miter lim="800000"/>
            <a:headEnd/>
            <a:tailEnd/>
          </a:ln>
        </p:spPr>
        <p:txBody>
          <a:bodyPr/>
          <a:lstStyle/>
          <a:p>
            <a:endParaRPr lang="en-US"/>
          </a:p>
        </p:txBody>
      </p:sp>
      <p:sp>
        <p:nvSpPr>
          <p:cNvPr id="936978" name="Line 17"/>
          <p:cNvSpPr>
            <a:spLocks noChangeShapeType="1"/>
          </p:cNvSpPr>
          <p:nvPr/>
        </p:nvSpPr>
        <p:spPr bwMode="auto">
          <a:xfrm>
            <a:off x="1447800" y="3810000"/>
            <a:ext cx="152400" cy="152400"/>
          </a:xfrm>
          <a:prstGeom prst="line">
            <a:avLst/>
          </a:prstGeom>
          <a:noFill/>
          <a:ln w="38160" cap="sq">
            <a:solidFill>
              <a:srgbClr val="FF0000"/>
            </a:solidFill>
            <a:miter lim="800000"/>
            <a:headEnd/>
            <a:tailEnd/>
          </a:ln>
        </p:spPr>
        <p:txBody>
          <a:bodyPr/>
          <a:lstStyle/>
          <a:p>
            <a:endParaRPr lang="en-US"/>
          </a:p>
        </p:txBody>
      </p:sp>
      <p:sp>
        <p:nvSpPr>
          <p:cNvPr id="936979" name="Line 18"/>
          <p:cNvSpPr>
            <a:spLocks noChangeShapeType="1"/>
          </p:cNvSpPr>
          <p:nvPr/>
        </p:nvSpPr>
        <p:spPr bwMode="auto">
          <a:xfrm flipH="1">
            <a:off x="1444625" y="4953000"/>
            <a:ext cx="158750" cy="152400"/>
          </a:xfrm>
          <a:prstGeom prst="line">
            <a:avLst/>
          </a:prstGeom>
          <a:noFill/>
          <a:ln w="38160" cap="sq">
            <a:solidFill>
              <a:srgbClr val="FF0000"/>
            </a:solidFill>
            <a:miter lim="800000"/>
            <a:headEnd/>
            <a:tailEnd/>
          </a:ln>
        </p:spPr>
        <p:txBody>
          <a:bodyPr/>
          <a:lstStyle/>
          <a:p>
            <a:endParaRPr lang="en-US"/>
          </a:p>
        </p:txBody>
      </p:sp>
      <p:sp>
        <p:nvSpPr>
          <p:cNvPr id="936980" name="Line 19"/>
          <p:cNvSpPr>
            <a:spLocks noChangeShapeType="1"/>
          </p:cNvSpPr>
          <p:nvPr/>
        </p:nvSpPr>
        <p:spPr bwMode="auto">
          <a:xfrm>
            <a:off x="1447800" y="4953000"/>
            <a:ext cx="152400" cy="152400"/>
          </a:xfrm>
          <a:prstGeom prst="line">
            <a:avLst/>
          </a:prstGeom>
          <a:noFill/>
          <a:ln w="38160" cap="sq">
            <a:solidFill>
              <a:srgbClr val="FF0000"/>
            </a:solidFill>
            <a:miter lim="800000"/>
            <a:headEnd/>
            <a:tailEnd/>
          </a:ln>
        </p:spPr>
        <p:txBody>
          <a:bodyPr/>
          <a:lstStyle/>
          <a:p>
            <a:endParaRPr lang="en-US"/>
          </a:p>
        </p:txBody>
      </p:sp>
      <p:sp>
        <p:nvSpPr>
          <p:cNvPr id="936981" name="Line 20"/>
          <p:cNvSpPr>
            <a:spLocks noChangeShapeType="1"/>
          </p:cNvSpPr>
          <p:nvPr/>
        </p:nvSpPr>
        <p:spPr bwMode="auto">
          <a:xfrm>
            <a:off x="3733800" y="2895600"/>
            <a:ext cx="1524000" cy="304800"/>
          </a:xfrm>
          <a:prstGeom prst="line">
            <a:avLst/>
          </a:prstGeom>
          <a:noFill/>
          <a:ln w="38160" cap="sq">
            <a:solidFill>
              <a:srgbClr val="00264C"/>
            </a:solidFill>
            <a:miter lim="800000"/>
            <a:headEnd/>
            <a:tailEnd type="triangle" w="med" len="med"/>
          </a:ln>
        </p:spPr>
        <p:txBody>
          <a:bodyPr/>
          <a:lstStyle/>
          <a:p>
            <a:endParaRPr lang="en-US"/>
          </a:p>
        </p:txBody>
      </p:sp>
      <p:sp>
        <p:nvSpPr>
          <p:cNvPr id="936982" name="Line 21"/>
          <p:cNvSpPr>
            <a:spLocks noChangeShapeType="1"/>
          </p:cNvSpPr>
          <p:nvPr/>
        </p:nvSpPr>
        <p:spPr bwMode="auto">
          <a:xfrm>
            <a:off x="3733800" y="4191000"/>
            <a:ext cx="1524000" cy="304800"/>
          </a:xfrm>
          <a:prstGeom prst="line">
            <a:avLst/>
          </a:prstGeom>
          <a:noFill/>
          <a:ln w="38160" cap="sq">
            <a:solidFill>
              <a:srgbClr val="00264C"/>
            </a:solidFill>
            <a:miter lim="800000"/>
            <a:headEnd/>
            <a:tailEnd type="triangle" w="med" len="med"/>
          </a:ln>
        </p:spPr>
        <p:txBody>
          <a:bodyPr/>
          <a:lstStyle/>
          <a:p>
            <a:endParaRPr lang="en-US"/>
          </a:p>
        </p:txBody>
      </p:sp>
      <p:sp>
        <p:nvSpPr>
          <p:cNvPr id="936983" name="Line 22"/>
          <p:cNvSpPr>
            <a:spLocks noChangeShapeType="1"/>
          </p:cNvSpPr>
          <p:nvPr/>
        </p:nvSpPr>
        <p:spPr bwMode="auto">
          <a:xfrm flipH="1">
            <a:off x="3730625" y="4724400"/>
            <a:ext cx="1530350" cy="304800"/>
          </a:xfrm>
          <a:prstGeom prst="line">
            <a:avLst/>
          </a:prstGeom>
          <a:noFill/>
          <a:ln w="38160" cap="sq">
            <a:solidFill>
              <a:srgbClr val="00264C"/>
            </a:solidFill>
            <a:miter lim="800000"/>
            <a:headEnd/>
            <a:tailEnd type="triangle" w="med" len="med"/>
          </a:ln>
        </p:spPr>
        <p:txBody>
          <a:bodyPr/>
          <a:lstStyle/>
          <a:p>
            <a:endParaRPr lang="en-US"/>
          </a:p>
        </p:txBody>
      </p:sp>
      <p:sp>
        <p:nvSpPr>
          <p:cNvPr id="936984" name="Text Box 23"/>
          <p:cNvSpPr txBox="1">
            <a:spLocks noChangeArrowheads="1"/>
          </p:cNvSpPr>
          <p:nvPr/>
        </p:nvSpPr>
        <p:spPr bwMode="auto">
          <a:xfrm>
            <a:off x="1676400" y="53340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dirty="0">
                <a:solidFill>
                  <a:srgbClr val="DD2203"/>
                </a:solidFill>
              </a:rPr>
              <a:t>13.Send </a:t>
            </a:r>
            <a:r>
              <a:rPr lang="en-US" sz="2400" dirty="0" err="1">
                <a:solidFill>
                  <a:srgbClr val="DD2203"/>
                </a:solidFill>
              </a:rPr>
              <a:t>pkt</a:t>
            </a:r>
            <a:r>
              <a:rPr lang="en-US" sz="2400" dirty="0">
                <a:solidFill>
                  <a:srgbClr val="DD2203"/>
                </a:solidFill>
              </a:rPr>
              <a:t> 2</a:t>
            </a:r>
          </a:p>
        </p:txBody>
      </p:sp>
      <p:sp>
        <p:nvSpPr>
          <p:cNvPr id="936985" name="Text Box 24"/>
          <p:cNvSpPr txBox="1">
            <a:spLocks noChangeArrowheads="1"/>
          </p:cNvSpPr>
          <p:nvPr/>
        </p:nvSpPr>
        <p:spPr bwMode="auto">
          <a:xfrm>
            <a:off x="0" y="2819400"/>
            <a:ext cx="19812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2.Timer Starts</a:t>
            </a:r>
          </a:p>
        </p:txBody>
      </p:sp>
      <p:sp>
        <p:nvSpPr>
          <p:cNvPr id="936986" name="Text Box 25"/>
          <p:cNvSpPr txBox="1">
            <a:spLocks noChangeArrowheads="1"/>
          </p:cNvSpPr>
          <p:nvPr/>
        </p:nvSpPr>
        <p:spPr bwMode="auto">
          <a:xfrm>
            <a:off x="0" y="3886200"/>
            <a:ext cx="19050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6.Timer Expires</a:t>
            </a:r>
          </a:p>
        </p:txBody>
      </p:sp>
      <p:sp>
        <p:nvSpPr>
          <p:cNvPr id="936987" name="Text Box 26"/>
          <p:cNvSpPr txBox="1">
            <a:spLocks noChangeArrowheads="1"/>
          </p:cNvSpPr>
          <p:nvPr/>
        </p:nvSpPr>
        <p:spPr bwMode="auto">
          <a:xfrm>
            <a:off x="0" y="4114800"/>
            <a:ext cx="19050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8.Timer Starts</a:t>
            </a:r>
          </a:p>
        </p:txBody>
      </p:sp>
      <p:sp>
        <p:nvSpPr>
          <p:cNvPr id="936988" name="Text Box 27"/>
          <p:cNvSpPr txBox="1">
            <a:spLocks noChangeArrowheads="1"/>
          </p:cNvSpPr>
          <p:nvPr/>
        </p:nvSpPr>
        <p:spPr bwMode="auto">
          <a:xfrm>
            <a:off x="0" y="5029200"/>
            <a:ext cx="19812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12. Timer Cancel</a:t>
            </a:r>
          </a:p>
        </p:txBody>
      </p:sp>
      <p:sp>
        <p:nvSpPr>
          <p:cNvPr id="936989" name="Line 28"/>
          <p:cNvSpPr>
            <a:spLocks noChangeShapeType="1"/>
          </p:cNvSpPr>
          <p:nvPr/>
        </p:nvSpPr>
        <p:spPr bwMode="auto">
          <a:xfrm>
            <a:off x="3733800" y="5791200"/>
            <a:ext cx="1524000" cy="304800"/>
          </a:xfrm>
          <a:prstGeom prst="line">
            <a:avLst/>
          </a:prstGeom>
          <a:noFill/>
          <a:ln w="38160" cap="sq">
            <a:solidFill>
              <a:srgbClr val="00264C"/>
            </a:solidFill>
            <a:miter lim="800000"/>
            <a:headEnd/>
            <a:tailEnd type="triangle" w="med" len="med"/>
          </a:ln>
        </p:spPr>
        <p:txBody>
          <a:bodyPr/>
          <a:lstStyle/>
          <a:p>
            <a:endParaRPr lang="en-US"/>
          </a:p>
        </p:txBody>
      </p:sp>
      <p:sp>
        <p:nvSpPr>
          <p:cNvPr id="936990" name="Line 29"/>
          <p:cNvSpPr>
            <a:spLocks noChangeShapeType="1"/>
          </p:cNvSpPr>
          <p:nvPr/>
        </p:nvSpPr>
        <p:spPr bwMode="auto">
          <a:xfrm flipH="1">
            <a:off x="4416425" y="3505200"/>
            <a:ext cx="158750" cy="152400"/>
          </a:xfrm>
          <a:prstGeom prst="line">
            <a:avLst/>
          </a:prstGeom>
          <a:noFill/>
          <a:ln w="38160" cap="sq">
            <a:solidFill>
              <a:srgbClr val="FF0000"/>
            </a:solidFill>
            <a:miter lim="800000"/>
            <a:headEnd/>
            <a:tailEnd/>
          </a:ln>
        </p:spPr>
        <p:txBody>
          <a:bodyPr/>
          <a:lstStyle/>
          <a:p>
            <a:endParaRPr lang="en-US"/>
          </a:p>
        </p:txBody>
      </p:sp>
      <p:sp>
        <p:nvSpPr>
          <p:cNvPr id="936991" name="Line 30"/>
          <p:cNvSpPr>
            <a:spLocks noChangeShapeType="1"/>
          </p:cNvSpPr>
          <p:nvPr/>
        </p:nvSpPr>
        <p:spPr bwMode="auto">
          <a:xfrm>
            <a:off x="4419600" y="3505200"/>
            <a:ext cx="152400" cy="152400"/>
          </a:xfrm>
          <a:prstGeom prst="line">
            <a:avLst/>
          </a:prstGeom>
          <a:noFill/>
          <a:ln w="38160" cap="sq">
            <a:solidFill>
              <a:srgbClr val="FF0000"/>
            </a:solidFill>
            <a:miter lim="800000"/>
            <a:headEnd/>
            <a:tailEnd/>
          </a:ln>
        </p:spPr>
        <p:txBody>
          <a:bodyPr/>
          <a:lstStyle/>
          <a:p>
            <a:endParaRPr lang="en-US"/>
          </a:p>
        </p:txBody>
      </p:sp>
      <p:sp>
        <p:nvSpPr>
          <p:cNvPr id="936992" name="Text Box 31"/>
          <p:cNvSpPr txBox="1">
            <a:spLocks noChangeArrowheads="1"/>
          </p:cNvSpPr>
          <p:nvPr/>
        </p:nvSpPr>
        <p:spPr bwMode="auto">
          <a:xfrm>
            <a:off x="3733800" y="3581400"/>
            <a:ext cx="15240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5.Ack Lost</a:t>
            </a:r>
          </a:p>
        </p:txBody>
      </p:sp>
      <p:sp>
        <p:nvSpPr>
          <p:cNvPr id="936993" name="Text Box 32"/>
          <p:cNvSpPr txBox="1">
            <a:spLocks noChangeArrowheads="1"/>
          </p:cNvSpPr>
          <p:nvPr/>
        </p:nvSpPr>
        <p:spPr bwMode="auto">
          <a:xfrm>
            <a:off x="152400" y="5715000"/>
            <a:ext cx="1905000" cy="368300"/>
          </a:xfrm>
          <a:prstGeom prst="rect">
            <a:avLst/>
          </a:prstGeom>
          <a:noFill/>
          <a:ln w="9525">
            <a:noFill/>
            <a:round/>
            <a:headEnd/>
            <a:tailEnd/>
          </a:ln>
        </p:spPr>
        <p:txBody>
          <a:bodyPr lIns="90000" tIns="46800" rIns="90000" bIns="46800">
            <a:spAutoFit/>
          </a:bodyPr>
          <a:lstStyle/>
          <a:p>
            <a:pPr algn="ctr">
              <a:spcBef>
                <a:spcPts val="1125"/>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800" b="1">
                <a:solidFill>
                  <a:srgbClr val="DD2203"/>
                </a:solidFill>
              </a:rPr>
              <a:t>14.Timer Starts</a:t>
            </a:r>
          </a:p>
        </p:txBody>
      </p:sp>
      <p:sp>
        <p:nvSpPr>
          <p:cNvPr id="936994" name="Line 33"/>
          <p:cNvSpPr>
            <a:spLocks noChangeShapeType="1"/>
          </p:cNvSpPr>
          <p:nvPr/>
        </p:nvSpPr>
        <p:spPr bwMode="auto">
          <a:xfrm>
            <a:off x="1447800" y="6019800"/>
            <a:ext cx="1588" cy="609600"/>
          </a:xfrm>
          <a:prstGeom prst="line">
            <a:avLst/>
          </a:prstGeom>
          <a:noFill/>
          <a:ln w="28440" cap="sq">
            <a:solidFill>
              <a:srgbClr val="00264C"/>
            </a:solidFill>
            <a:miter lim="800000"/>
            <a:headEnd/>
            <a:tailEnd/>
          </a:ln>
        </p:spPr>
        <p:txBody>
          <a:bodyPr/>
          <a:lstStyle/>
          <a:p>
            <a:endParaRPr lang="en-US"/>
          </a:p>
        </p:txBody>
      </p:sp>
      <p:sp>
        <p:nvSpPr>
          <p:cNvPr id="936995" name="Line 34"/>
          <p:cNvSpPr>
            <a:spLocks noChangeShapeType="1"/>
          </p:cNvSpPr>
          <p:nvPr/>
        </p:nvSpPr>
        <p:spPr bwMode="auto">
          <a:xfrm flipH="1">
            <a:off x="4492625" y="3429000"/>
            <a:ext cx="768350" cy="152400"/>
          </a:xfrm>
          <a:prstGeom prst="line">
            <a:avLst/>
          </a:prstGeom>
          <a:noFill/>
          <a:ln w="38160" cap="sq">
            <a:solidFill>
              <a:srgbClr val="00264C"/>
            </a:solidFill>
            <a:miter lim="800000"/>
            <a:headEnd/>
            <a:tailEnd type="triangle" w="med" len="med"/>
          </a:ln>
        </p:spPr>
        <p:txBody>
          <a:bodyPr/>
          <a:lstStyle/>
          <a:p>
            <a:endParaRPr lang="en-US"/>
          </a:p>
        </p:txBody>
      </p:sp>
      <p:sp>
        <p:nvSpPr>
          <p:cNvPr id="936996" name="Text Box 35"/>
          <p:cNvSpPr txBox="1">
            <a:spLocks noChangeArrowheads="1"/>
          </p:cNvSpPr>
          <p:nvPr/>
        </p:nvSpPr>
        <p:spPr bwMode="auto">
          <a:xfrm>
            <a:off x="5410200" y="41148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9.Receive pkt 1</a:t>
            </a:r>
          </a:p>
        </p:txBody>
      </p:sp>
      <p:sp>
        <p:nvSpPr>
          <p:cNvPr id="936997" name="Text Box 36"/>
          <p:cNvSpPr txBox="1">
            <a:spLocks noChangeArrowheads="1"/>
          </p:cNvSpPr>
          <p:nvPr/>
        </p:nvSpPr>
        <p:spPr bwMode="auto">
          <a:xfrm>
            <a:off x="5410200" y="4572000"/>
            <a:ext cx="22098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DD2203"/>
                </a:solidFill>
              </a:rPr>
              <a:t>10.Send ack1 </a:t>
            </a:r>
          </a:p>
        </p:txBody>
      </p:sp>
    </p:spTree>
    <p:extLst>
      <p:ext uri="{BB962C8B-B14F-4D97-AF65-F5344CB8AC3E}">
        <p14:creationId xmlns:p14="http://schemas.microsoft.com/office/powerpoint/2010/main" val="306344003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9010"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TCP Summary of Features</a:t>
            </a:r>
          </a:p>
        </p:txBody>
      </p:sp>
      <p:sp>
        <p:nvSpPr>
          <p:cNvPr id="939011" name="Text Box 2"/>
          <p:cNvSpPr txBox="1">
            <a:spLocks noChangeArrowheads="1"/>
          </p:cNvSpPr>
          <p:nvPr/>
        </p:nvSpPr>
        <p:spPr bwMode="auto">
          <a:xfrm>
            <a:off x="685800" y="1905000"/>
            <a:ext cx="7772400" cy="4279900"/>
          </a:xfrm>
          <a:prstGeom prst="rect">
            <a:avLst/>
          </a:prstGeom>
          <a:noFill/>
          <a:ln w="9525">
            <a:noFill/>
            <a:round/>
            <a:headEnd/>
            <a:tailEnd/>
          </a:ln>
        </p:spPr>
        <p:txBody>
          <a:bodyPr/>
          <a:lstStyle/>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b="1" i="1" dirty="0">
                <a:solidFill>
                  <a:srgbClr val="00264C"/>
                </a:solidFill>
              </a:rPr>
              <a:t>1. Adaptive Retransmission</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The retransmission timer is set to RTT+4*RTTVAR where RTT is estimated. This allows TCP work in slow and fast networks.</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b="1" i="1" dirty="0">
                <a:solidFill>
                  <a:srgbClr val="00264C"/>
                </a:solidFill>
              </a:rPr>
              <a:t>2. </a:t>
            </a:r>
            <a:r>
              <a:rPr lang="en-US" sz="2800" b="1" i="1" dirty="0" smtClean="0">
                <a:solidFill>
                  <a:srgbClr val="00264C"/>
                </a:solidFill>
              </a:rPr>
              <a:t>Cumulative </a:t>
            </a:r>
            <a:r>
              <a:rPr lang="en-US" sz="2800" b="1" i="1" dirty="0">
                <a:solidFill>
                  <a:srgbClr val="00264C"/>
                </a:solidFill>
              </a:rPr>
              <a:t>Acknowledgments </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An acknowledgment is for all the bytes received so far without holes and not for every packet received.</a:t>
            </a:r>
          </a:p>
          <a:p>
            <a:pPr marL="339725" indent="-339725">
              <a:lnSpc>
                <a:spcPct val="9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b="1" i="1" dirty="0">
                <a:solidFill>
                  <a:srgbClr val="00264C"/>
                </a:solidFill>
              </a:rPr>
              <a:t>3. Fast Retransmission</a:t>
            </a:r>
          </a:p>
          <a:p>
            <a:pPr marL="739775" lvl="1" indent="-282575">
              <a:lnSpc>
                <a:spcPct val="9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264C"/>
                </a:solidFill>
              </a:rPr>
              <a:t>It is a heuristic where a duplicated acknowledgment for the same sequence is signal of a packet lost. The data is retransmitted before the timer expires.</a:t>
            </a:r>
          </a:p>
        </p:txBody>
      </p:sp>
    </p:spTree>
    <p:extLst>
      <p:ext uri="{BB962C8B-B14F-4D97-AF65-F5344CB8AC3E}">
        <p14:creationId xmlns:p14="http://schemas.microsoft.com/office/powerpoint/2010/main" val="232046207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1666"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History of the Internet</a:t>
            </a:r>
          </a:p>
        </p:txBody>
      </p:sp>
      <p:sp>
        <p:nvSpPr>
          <p:cNvPr id="881667" name="Text Box 2"/>
          <p:cNvSpPr txBox="1">
            <a:spLocks noChangeArrowheads="1"/>
          </p:cNvSpPr>
          <p:nvPr/>
        </p:nvSpPr>
        <p:spPr bwMode="auto">
          <a:xfrm>
            <a:off x="457200" y="1905000"/>
            <a:ext cx="8229600" cy="4191000"/>
          </a:xfrm>
          <a:prstGeom prst="rect">
            <a:avLst/>
          </a:prstGeom>
          <a:noFill/>
          <a:ln w="9525">
            <a:noFill/>
            <a:round/>
            <a:headEnd/>
            <a:tailEnd/>
          </a:ln>
        </p:spPr>
        <p:txBody>
          <a:bodyPr/>
          <a:lstStyle/>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First computer virus: creeper (which year?)</a:t>
            </a:r>
          </a:p>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800" dirty="0" smtClean="0">
              <a:solidFill>
                <a:srgbClr val="00264C"/>
              </a:solidFill>
            </a:endParaRPr>
          </a:p>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World Wide Web (Tim Berners-Lee) (Which year?)</a:t>
            </a:r>
          </a:p>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800" dirty="0" smtClean="0">
              <a:solidFill>
                <a:srgbClr val="00264C"/>
              </a:solidFill>
            </a:endParaRPr>
          </a:p>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Some </a:t>
            </a:r>
            <a:r>
              <a:rPr lang="en-US" sz="2800" dirty="0">
                <a:solidFill>
                  <a:srgbClr val="00264C"/>
                </a:solidFill>
              </a:rPr>
              <a:t>people attribute the increase in productivity in the last </a:t>
            </a:r>
            <a:r>
              <a:rPr lang="en-US" sz="2800" dirty="0" smtClean="0">
                <a:solidFill>
                  <a:srgbClr val="00264C"/>
                </a:solidFill>
              </a:rPr>
              <a:t>15 </a:t>
            </a:r>
            <a:r>
              <a:rPr lang="en-US" sz="2800" dirty="0">
                <a:solidFill>
                  <a:srgbClr val="00264C"/>
                </a:solidFill>
              </a:rPr>
              <a:t>years to the existence of the Internet. People produce more in less time. </a:t>
            </a:r>
            <a:endParaRPr lang="en-US" sz="2800" dirty="0" smtClean="0">
              <a:solidFill>
                <a:srgbClr val="00264C"/>
              </a:solidFill>
            </a:endParaRPr>
          </a:p>
          <a:p>
            <a:pPr marL="1082675" lvl="1"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800" dirty="0">
              <a:solidFill>
                <a:srgbClr val="00264C"/>
              </a:solidFill>
            </a:endParaRPr>
          </a:p>
        </p:txBody>
      </p:sp>
    </p:spTree>
    <p:extLst>
      <p:ext uri="{BB962C8B-B14F-4D97-AF65-F5344CB8AC3E}">
        <p14:creationId xmlns:p14="http://schemas.microsoft.com/office/powerpoint/2010/main" val="293890648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1058"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TCP Summary of Features</a:t>
            </a:r>
          </a:p>
        </p:txBody>
      </p:sp>
      <p:sp>
        <p:nvSpPr>
          <p:cNvPr id="941059" name="Text Box 2"/>
          <p:cNvSpPr txBox="1">
            <a:spLocks noChangeArrowheads="1"/>
          </p:cNvSpPr>
          <p:nvPr/>
        </p:nvSpPr>
        <p:spPr bwMode="auto">
          <a:xfrm>
            <a:off x="685800" y="1905000"/>
            <a:ext cx="7772400" cy="4629150"/>
          </a:xfrm>
          <a:prstGeom prst="rect">
            <a:avLst/>
          </a:prstGeom>
          <a:noFill/>
          <a:ln w="9525">
            <a:noFill/>
            <a:round/>
            <a:headEnd/>
            <a:tailEnd/>
          </a:ln>
        </p:spPr>
        <p:txBody>
          <a:bodyPr/>
          <a:lstStyle/>
          <a:p>
            <a:pPr marL="339725" indent="-339725">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b="1" i="1">
                <a:solidFill>
                  <a:srgbClr val="00264C"/>
                </a:solidFill>
              </a:rPr>
              <a:t>4. Flow Control</a:t>
            </a:r>
          </a:p>
          <a:p>
            <a:pPr marL="739775" lvl="1" indent="-282575">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a:solidFill>
                  <a:srgbClr val="00264C"/>
                </a:solidFill>
              </a:rPr>
              <a:t>It slows down the sender if the receiver is running out of buffer space. The window (receiver’s buffer size) is sent in every acknowledgment.</a:t>
            </a:r>
          </a:p>
          <a:p>
            <a:pPr marL="339725" indent="-339725">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b="1" i="1">
                <a:solidFill>
                  <a:srgbClr val="00264C"/>
                </a:solidFill>
              </a:rPr>
              <a:t>5. Congestion Control</a:t>
            </a:r>
          </a:p>
          <a:p>
            <a:pPr marL="739775" lvl="1" indent="-282575">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a:solidFill>
                  <a:srgbClr val="00264C"/>
                </a:solidFill>
              </a:rPr>
              <a:t>For TCP a lost packet is signal of congestion. </a:t>
            </a:r>
          </a:p>
          <a:p>
            <a:pPr marL="739775" lvl="1" indent="-282575">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a:solidFill>
                  <a:srgbClr val="00264C"/>
                </a:solidFill>
              </a:rPr>
              <a:t>Instead of aggressively retransmit, it will slow down the retransmission. It will use first </a:t>
            </a:r>
            <a:r>
              <a:rPr lang="en-US" sz="2400" b="1" i="1">
                <a:solidFill>
                  <a:srgbClr val="00264C"/>
                </a:solidFill>
              </a:rPr>
              <a:t>“Slow Start” </a:t>
            </a:r>
            <a:r>
              <a:rPr lang="en-US" sz="2400">
                <a:solidFill>
                  <a:srgbClr val="00264C"/>
                </a:solidFill>
              </a:rPr>
              <a:t>and then a</a:t>
            </a:r>
            <a:r>
              <a:rPr lang="en-US" sz="2400" b="1" i="1">
                <a:solidFill>
                  <a:srgbClr val="00264C"/>
                </a:solidFill>
              </a:rPr>
              <a:t> “Congestion Avoidance”</a:t>
            </a:r>
            <a:r>
              <a:rPr lang="en-US" sz="2400">
                <a:solidFill>
                  <a:srgbClr val="00264C"/>
                </a:solidFill>
              </a:rPr>
              <a:t> where the window of retransmitted data is reduced in size.</a:t>
            </a:r>
          </a:p>
          <a:p>
            <a:pPr marL="339725" indent="-339725">
              <a:spcBef>
                <a:spcPts val="600"/>
              </a:spcBef>
              <a:buSzPct val="113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400">
              <a:solidFill>
                <a:srgbClr val="00264C"/>
              </a:solidFill>
            </a:endParaRPr>
          </a:p>
        </p:txBody>
      </p:sp>
    </p:spTree>
    <p:extLst>
      <p:ext uri="{BB962C8B-B14F-4D97-AF65-F5344CB8AC3E}">
        <p14:creationId xmlns:p14="http://schemas.microsoft.com/office/powerpoint/2010/main" val="229397773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3106"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TCP Summary of Features</a:t>
            </a:r>
          </a:p>
        </p:txBody>
      </p:sp>
      <p:sp>
        <p:nvSpPr>
          <p:cNvPr id="943107"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b="1" i="1" dirty="0">
                <a:solidFill>
                  <a:srgbClr val="00264C"/>
                </a:solidFill>
              </a:rPr>
              <a:t>6. Reliable Connection and Shutdown</a:t>
            </a:r>
          </a:p>
          <a:p>
            <a:pPr marL="739775" lvl="1" indent="-282575">
              <a:spcBef>
                <a:spcPts val="7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a:solidFill>
                  <a:srgbClr val="00264C"/>
                </a:solidFill>
              </a:rPr>
              <a:t>TCP uses a Three way Handshake to </a:t>
            </a:r>
            <a:r>
              <a:rPr lang="en-US" sz="2800" dirty="0" smtClean="0">
                <a:solidFill>
                  <a:srgbClr val="00264C"/>
                </a:solidFill>
              </a:rPr>
              <a:t>initiate or to close </a:t>
            </a:r>
            <a:r>
              <a:rPr lang="en-US" sz="2800" dirty="0">
                <a:solidFill>
                  <a:srgbClr val="00264C"/>
                </a:solidFill>
              </a:rPr>
              <a:t>connections</a:t>
            </a:r>
            <a:r>
              <a:rPr lang="en-US" sz="2800" dirty="0" smtClean="0">
                <a:solidFill>
                  <a:srgbClr val="00264C"/>
                </a:solidFill>
              </a:rPr>
              <a:t>.</a:t>
            </a:r>
            <a:endParaRPr lang="en-US" sz="2800" dirty="0">
              <a:solidFill>
                <a:srgbClr val="00264C"/>
              </a:solidFill>
            </a:endParaRPr>
          </a:p>
        </p:txBody>
      </p:sp>
    </p:spTree>
    <p:extLst>
      <p:ext uri="{BB962C8B-B14F-4D97-AF65-F5344CB8AC3E}">
        <p14:creationId xmlns:p14="http://schemas.microsoft.com/office/powerpoint/2010/main" val="336977544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5154"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When to Use UDP or TCP</a:t>
            </a:r>
          </a:p>
        </p:txBody>
      </p:sp>
      <p:sp>
        <p:nvSpPr>
          <p:cNvPr id="945155" name="Text Box 2"/>
          <p:cNvSpPr txBox="1">
            <a:spLocks noChangeArrowheads="1"/>
          </p:cNvSpPr>
          <p:nvPr/>
        </p:nvSpPr>
        <p:spPr bwMode="auto">
          <a:xfrm>
            <a:off x="685800" y="1905000"/>
            <a:ext cx="7772400" cy="4719638"/>
          </a:xfrm>
          <a:prstGeom prst="rect">
            <a:avLst/>
          </a:prstGeom>
          <a:noFill/>
          <a:ln w="9525">
            <a:noFill/>
            <a:round/>
            <a:headEnd/>
            <a:tailEnd/>
          </a:ln>
        </p:spPr>
        <p:txBody>
          <a:bodyPr/>
          <a:lstStyle/>
          <a:p>
            <a:pPr marL="339725" indent="-339725">
              <a:lnSpc>
                <a:spcPct val="8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a:solidFill>
                  <a:srgbClr val="00264C"/>
                </a:solidFill>
              </a:rPr>
              <a:t>If you need reliable communication in your application use TCP.</a:t>
            </a:r>
          </a:p>
          <a:p>
            <a:pPr marL="339725" indent="-339725">
              <a:lnSpc>
                <a:spcPct val="80000"/>
              </a:lnSpc>
              <a:spcBef>
                <a:spcPts val="700"/>
              </a:spcBef>
              <a:buClr>
                <a:srgbClr val="00264C"/>
              </a:buClr>
              <a:buSzPct val="97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a:solidFill>
                  <a:srgbClr val="00264C"/>
                </a:solidFill>
              </a:rPr>
              <a:t>Only use UDP in the following cases:</a:t>
            </a:r>
          </a:p>
          <a:p>
            <a:pPr marL="739775" lvl="1" indent="-282575">
              <a:lnSpc>
                <a:spcPct val="8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a:solidFill>
                  <a:srgbClr val="00264C"/>
                </a:solidFill>
              </a:rPr>
              <a:t>Broadcasting: that is the computer needs to reach all or part of the computers in the local network. </a:t>
            </a:r>
          </a:p>
          <a:p>
            <a:pPr lvl="2">
              <a:lnSpc>
                <a:spcPct val="80000"/>
              </a:lnSpc>
              <a:spcBef>
                <a:spcPts val="500"/>
              </a:spcBef>
              <a:buClr>
                <a:srgbClr val="00264C"/>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a:solidFill>
                  <a:srgbClr val="00264C"/>
                </a:solidFill>
              </a:rPr>
              <a:t>Example:  Find out of the existence of a server (Example DHCP, or finding a printer).</a:t>
            </a:r>
          </a:p>
          <a:p>
            <a:pPr lvl="2">
              <a:lnSpc>
                <a:spcPct val="80000"/>
              </a:lnSpc>
              <a:spcBef>
                <a:spcPts val="500"/>
              </a:spcBef>
              <a:buClr>
                <a:srgbClr val="00264C"/>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a:solidFill>
                  <a:srgbClr val="00264C"/>
                </a:solidFill>
              </a:rPr>
              <a:t>Multicasting data to several machines simultaneously.</a:t>
            </a:r>
          </a:p>
          <a:p>
            <a:pPr marL="739775" lvl="1" indent="-282575">
              <a:lnSpc>
                <a:spcPct val="80000"/>
              </a:lnSpc>
              <a:spcBef>
                <a:spcPts val="6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a:solidFill>
                  <a:srgbClr val="00264C"/>
                </a:solidFill>
              </a:rPr>
              <a:t>Real Time Data: Applications where packets arriving on time with minimum delay is more important than reliability where retransmission can add to the delay.</a:t>
            </a:r>
          </a:p>
          <a:p>
            <a:pPr lvl="2">
              <a:lnSpc>
                <a:spcPct val="80000"/>
              </a:lnSpc>
              <a:spcBef>
                <a:spcPts val="500"/>
              </a:spcBef>
              <a:buClr>
                <a:srgbClr val="00264C"/>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a:solidFill>
                  <a:srgbClr val="00264C"/>
                </a:solidFill>
              </a:rPr>
              <a:t>Example: Voice over IP, teleconferencing. </a:t>
            </a:r>
          </a:p>
          <a:p>
            <a:pPr marL="739775" lvl="1" indent="-282575">
              <a:lnSpc>
                <a:spcPct val="80000"/>
              </a:lnSpc>
              <a:spcBef>
                <a:spcPts val="600"/>
              </a:spcBef>
              <a:buSzPct val="7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400">
              <a:solidFill>
                <a:srgbClr val="00264C"/>
              </a:solidFill>
            </a:endParaRPr>
          </a:p>
          <a:p>
            <a:pPr marL="739775" lvl="1" indent="-282575">
              <a:lnSpc>
                <a:spcPct val="80000"/>
              </a:lnSpc>
              <a:spcBef>
                <a:spcPts val="600"/>
              </a:spcBef>
              <a:buSzPct val="7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400">
              <a:solidFill>
                <a:srgbClr val="00264C"/>
              </a:solidFill>
            </a:endParaRPr>
          </a:p>
        </p:txBody>
      </p:sp>
    </p:spTree>
    <p:extLst>
      <p:ext uri="{BB962C8B-B14F-4D97-AF65-F5344CB8AC3E}">
        <p14:creationId xmlns:p14="http://schemas.microsoft.com/office/powerpoint/2010/main" val="205903575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dirty="0" smtClean="0">
                <a:solidFill>
                  <a:srgbClr val="333333"/>
                </a:solidFill>
              </a:rPr>
              <a:t>Clicker Question 1 </a:t>
            </a:r>
            <a:r>
              <a:rPr lang="en-US" sz="4400" dirty="0" smtClean="0">
                <a:solidFill>
                  <a:srgbClr val="333333"/>
                </a:solidFill>
              </a:rPr>
              <a:t>(Network Architecture)</a:t>
            </a:r>
            <a:endParaRPr lang="en-US" sz="4400" dirty="0">
              <a:solidFill>
                <a:srgbClr val="333333"/>
              </a:solidFill>
            </a:endParaRPr>
          </a:p>
        </p:txBody>
      </p:sp>
      <p:sp>
        <p:nvSpPr>
          <p:cNvPr id="596995" name="Text Box 2"/>
          <p:cNvSpPr txBox="1">
            <a:spLocks noChangeArrowheads="1"/>
          </p:cNvSpPr>
          <p:nvPr/>
        </p:nvSpPr>
        <p:spPr bwMode="auto">
          <a:xfrm>
            <a:off x="457200" y="1803400"/>
            <a:ext cx="8534400" cy="4978400"/>
          </a:xfrm>
          <a:prstGeom prst="rect">
            <a:avLst/>
          </a:prstGeom>
          <a:noFill/>
          <a:ln w="9525">
            <a:noFill/>
            <a:round/>
            <a:headEnd/>
            <a:tailEnd/>
          </a:ln>
        </p:spPr>
        <p:txBody>
          <a:bodyPr/>
          <a:lstStyle/>
          <a:p>
            <a:pPr marL="339725" indent="-339725">
              <a:spcBef>
                <a:spcPts val="300"/>
              </a:spcBef>
              <a:buSzPct val="85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j-lt"/>
              </a:rPr>
              <a:t>The HTTP protocol belongs to which layer in the network architecture?</a:t>
            </a:r>
          </a:p>
          <a:p>
            <a:pPr marL="339725" indent="-339725">
              <a:spcBef>
                <a:spcPts val="300"/>
              </a:spcBef>
              <a:buSzPct val="85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3200" dirty="0" smtClean="0">
              <a:solidFill>
                <a:srgbClr val="00264C"/>
              </a:solidFill>
              <a:latin typeface="+mj-lt"/>
            </a:endParaRPr>
          </a:p>
          <a:p>
            <a:pPr marL="514350" indent="-51435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Application</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a:t>
            </a:r>
            <a:r>
              <a:rPr lang="en-US" sz="3200" dirty="0" smtClean="0">
                <a:solidFill>
                  <a:srgbClr val="00264C"/>
                </a:solidFill>
                <a:latin typeface="+mn-lt"/>
              </a:rPr>
              <a:t>Transport</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Network / Internet</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a:t>
            </a:r>
            <a:r>
              <a:rPr lang="en-US" sz="3200" dirty="0" smtClean="0">
                <a:solidFill>
                  <a:srgbClr val="00264C"/>
                </a:solidFill>
                <a:latin typeface="+mn-lt"/>
              </a:rPr>
              <a:t>Data Link / Network Interface / Network Address</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a:t>
            </a:r>
            <a:r>
              <a:rPr lang="en-US" sz="3200" dirty="0" smtClean="0">
                <a:solidFill>
                  <a:srgbClr val="00264C"/>
                </a:solidFill>
                <a:latin typeface="+mn-lt"/>
              </a:rPr>
              <a:t>Physical</a:t>
            </a:r>
            <a:endParaRPr lang="en-US" sz="3200" dirty="0" smtClean="0">
              <a:solidFill>
                <a:srgbClr val="00264C"/>
              </a:solidFill>
              <a:latin typeface="+mn-lt"/>
            </a:endParaRPr>
          </a:p>
        </p:txBody>
      </p:sp>
    </p:spTree>
    <p:extLst>
      <p:ext uri="{BB962C8B-B14F-4D97-AF65-F5344CB8AC3E}">
        <p14:creationId xmlns:p14="http://schemas.microsoft.com/office/powerpoint/2010/main" val="30632677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dirty="0" smtClean="0">
                <a:solidFill>
                  <a:srgbClr val="333333"/>
                </a:solidFill>
              </a:rPr>
              <a:t>Clicker Question </a:t>
            </a:r>
            <a:r>
              <a:rPr lang="en-US" sz="4400" dirty="0" smtClean="0">
                <a:solidFill>
                  <a:srgbClr val="333333"/>
                </a:solidFill>
              </a:rPr>
              <a:t>2 (Network Architecture)</a:t>
            </a:r>
            <a:endParaRPr lang="en-US" sz="4400" dirty="0">
              <a:solidFill>
                <a:srgbClr val="333333"/>
              </a:solidFill>
            </a:endParaRPr>
          </a:p>
        </p:txBody>
      </p:sp>
      <p:sp>
        <p:nvSpPr>
          <p:cNvPr id="596995" name="Text Box 2"/>
          <p:cNvSpPr txBox="1">
            <a:spLocks noChangeArrowheads="1"/>
          </p:cNvSpPr>
          <p:nvPr/>
        </p:nvSpPr>
        <p:spPr bwMode="auto">
          <a:xfrm>
            <a:off x="457200" y="1803400"/>
            <a:ext cx="8534400" cy="4978400"/>
          </a:xfrm>
          <a:prstGeom prst="rect">
            <a:avLst/>
          </a:prstGeom>
          <a:noFill/>
          <a:ln w="9525">
            <a:noFill/>
            <a:round/>
            <a:headEnd/>
            <a:tailEnd/>
          </a:ln>
        </p:spPr>
        <p:txBody>
          <a:bodyPr/>
          <a:lstStyle/>
          <a:p>
            <a:pPr marL="339725" indent="-339725">
              <a:spcBef>
                <a:spcPts val="300"/>
              </a:spcBef>
              <a:buSzPct val="85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j-lt"/>
              </a:rPr>
              <a:t>The Ethernet protocol belongs to which layer in the network architecture?</a:t>
            </a:r>
          </a:p>
          <a:p>
            <a:pPr marL="339725" indent="-339725">
              <a:spcBef>
                <a:spcPts val="300"/>
              </a:spcBef>
              <a:buSzPct val="85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3200" dirty="0" smtClean="0">
              <a:solidFill>
                <a:srgbClr val="00264C"/>
              </a:solidFill>
              <a:latin typeface="+mj-lt"/>
            </a:endParaRPr>
          </a:p>
          <a:p>
            <a:pPr marL="514350" indent="-51435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Application</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a:t>
            </a:r>
            <a:r>
              <a:rPr lang="en-US" sz="3200" dirty="0" smtClean="0">
                <a:solidFill>
                  <a:srgbClr val="00264C"/>
                </a:solidFill>
                <a:latin typeface="+mn-lt"/>
              </a:rPr>
              <a:t>Transport</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Network / Internet</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a:t>
            </a:r>
            <a:r>
              <a:rPr lang="en-US" sz="3200" dirty="0" smtClean="0">
                <a:solidFill>
                  <a:srgbClr val="00264C"/>
                </a:solidFill>
                <a:latin typeface="+mn-lt"/>
              </a:rPr>
              <a:t>Data Link / Network Interface / Network Address</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a:t>
            </a:r>
            <a:r>
              <a:rPr lang="en-US" sz="3200" dirty="0" smtClean="0">
                <a:solidFill>
                  <a:srgbClr val="00264C"/>
                </a:solidFill>
                <a:latin typeface="+mn-lt"/>
              </a:rPr>
              <a:t>Physical</a:t>
            </a:r>
            <a:endParaRPr lang="en-US" sz="3200" dirty="0" smtClean="0">
              <a:solidFill>
                <a:srgbClr val="00264C"/>
              </a:solidFill>
              <a:latin typeface="+mn-lt"/>
            </a:endParaRPr>
          </a:p>
        </p:txBody>
      </p:sp>
    </p:spTree>
    <p:extLst>
      <p:ext uri="{BB962C8B-B14F-4D97-AF65-F5344CB8AC3E}">
        <p14:creationId xmlns:p14="http://schemas.microsoft.com/office/powerpoint/2010/main" val="151427406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dirty="0" smtClean="0">
                <a:solidFill>
                  <a:srgbClr val="333333"/>
                </a:solidFill>
              </a:rPr>
              <a:t>Clicker Question </a:t>
            </a:r>
            <a:r>
              <a:rPr lang="en-US" sz="4400" dirty="0" smtClean="0">
                <a:solidFill>
                  <a:srgbClr val="333333"/>
                </a:solidFill>
              </a:rPr>
              <a:t>3 (Packet Transmitting)</a:t>
            </a:r>
            <a:endParaRPr lang="en-US" sz="4400" dirty="0">
              <a:solidFill>
                <a:srgbClr val="333333"/>
              </a:solidFill>
            </a:endParaRPr>
          </a:p>
        </p:txBody>
      </p:sp>
      <p:sp>
        <p:nvSpPr>
          <p:cNvPr id="596995" name="Text Box 2"/>
          <p:cNvSpPr txBox="1">
            <a:spLocks noChangeArrowheads="1"/>
          </p:cNvSpPr>
          <p:nvPr/>
        </p:nvSpPr>
        <p:spPr bwMode="auto">
          <a:xfrm>
            <a:off x="457200" y="1803400"/>
            <a:ext cx="8534400" cy="4978400"/>
          </a:xfrm>
          <a:prstGeom prst="rect">
            <a:avLst/>
          </a:prstGeom>
          <a:noFill/>
          <a:ln w="9525">
            <a:noFill/>
            <a:round/>
            <a:headEnd/>
            <a:tailEnd/>
          </a:ln>
        </p:spPr>
        <p:txBody>
          <a:bodyPr/>
          <a:lstStyle/>
          <a:p>
            <a:r>
              <a:rPr lang="en-US" sz="3200" dirty="0">
                <a:solidFill>
                  <a:schemeClr val="tx1"/>
                </a:solidFill>
              </a:rPr>
              <a:t>When a host receives a TCP packet sent by a </a:t>
            </a:r>
            <a:r>
              <a:rPr lang="en-US" sz="3200" dirty="0" smtClean="0">
                <a:solidFill>
                  <a:schemeClr val="tx1"/>
                </a:solidFill>
              </a:rPr>
              <a:t>sender (assuming that Ethernet is used), </a:t>
            </a:r>
            <a:r>
              <a:rPr lang="en-US" sz="3200" dirty="0">
                <a:solidFill>
                  <a:schemeClr val="tx1"/>
                </a:solidFill>
              </a:rPr>
              <a:t>which headers have changed since it was sent </a:t>
            </a:r>
            <a:r>
              <a:rPr lang="en-US" sz="3200" dirty="0" smtClean="0">
                <a:solidFill>
                  <a:schemeClr val="tx1"/>
                </a:solidFill>
              </a:rPr>
              <a:t>out?</a:t>
            </a:r>
          </a:p>
          <a:p>
            <a:pPr marL="514350" indent="-51435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Only the Ethernet header </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Only the IP header</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Only the Ethernet header and the IP header </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a:t>
            </a:r>
            <a:r>
              <a:rPr lang="en-US" sz="3200" dirty="0" smtClean="0">
                <a:solidFill>
                  <a:srgbClr val="00264C"/>
                </a:solidFill>
                <a:latin typeface="+mn-lt"/>
              </a:rPr>
              <a:t>The Ethernet header, the IP header, and the TCP header</a:t>
            </a:r>
            <a:endParaRPr lang="en-US" sz="3200" dirty="0" smtClean="0">
              <a:solidFill>
                <a:srgbClr val="00264C"/>
              </a:solidFill>
              <a:latin typeface="+mn-lt"/>
            </a:endParaRPr>
          </a:p>
          <a:p>
            <a:pPr marL="457200" indent="-457200">
              <a:spcBef>
                <a:spcPts val="300"/>
              </a:spcBef>
              <a:buSzPct val="85000"/>
              <a:buAutoNum type="alphaU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smtClean="0">
                <a:solidFill>
                  <a:srgbClr val="00264C"/>
                </a:solidFill>
                <a:latin typeface="+mn-lt"/>
              </a:rPr>
              <a:t> </a:t>
            </a:r>
            <a:r>
              <a:rPr lang="en-US" sz="3200" dirty="0" smtClean="0">
                <a:solidFill>
                  <a:srgbClr val="00264C"/>
                </a:solidFill>
                <a:latin typeface="+mn-lt"/>
              </a:rPr>
              <a:t>None of the above</a:t>
            </a:r>
            <a:endParaRPr lang="en-US" sz="3200" dirty="0" smtClean="0">
              <a:solidFill>
                <a:srgbClr val="00264C"/>
              </a:solidFill>
              <a:latin typeface="+mn-lt"/>
            </a:endParaRPr>
          </a:p>
        </p:txBody>
      </p:sp>
    </p:spTree>
    <p:extLst>
      <p:ext uri="{BB962C8B-B14F-4D97-AF65-F5344CB8AC3E}">
        <p14:creationId xmlns:p14="http://schemas.microsoft.com/office/powerpoint/2010/main" val="245804221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 </a:t>
            </a:r>
            <a:r>
              <a:rPr lang="en-US" dirty="0" smtClean="0"/>
              <a:t>4 (TCP)</a:t>
            </a:r>
            <a:endParaRPr lang="en-US" dirty="0"/>
          </a:p>
        </p:txBody>
      </p:sp>
      <p:sp>
        <p:nvSpPr>
          <p:cNvPr id="3" name="Content Placeholder 2"/>
          <p:cNvSpPr>
            <a:spLocks noGrp="1"/>
          </p:cNvSpPr>
          <p:nvPr>
            <p:ph idx="1"/>
          </p:nvPr>
        </p:nvSpPr>
        <p:spPr>
          <a:xfrm>
            <a:off x="381000" y="1905000"/>
            <a:ext cx="8074025" cy="4187825"/>
          </a:xfrm>
        </p:spPr>
        <p:txBody>
          <a:bodyPr/>
          <a:lstStyle/>
          <a:p>
            <a:r>
              <a:rPr lang="en-US" sz="2800" dirty="0" smtClean="0"/>
              <a:t>When we say TCP provides reliable transmission, we mean:</a:t>
            </a:r>
          </a:p>
          <a:p>
            <a:pPr marL="514350" indent="-514350">
              <a:buAutoNum type="alphaUcPeriod"/>
            </a:pPr>
            <a:r>
              <a:rPr lang="en-US" sz="2400" dirty="0" smtClean="0"/>
              <a:t>When an application uses TCP to send some data, the data is guaranteed to arrive at the sender.</a:t>
            </a:r>
          </a:p>
          <a:p>
            <a:pPr marL="514350" indent="-514350">
              <a:buAutoNum type="alphaUcPeriod"/>
            </a:pPr>
            <a:r>
              <a:rPr lang="en-US" sz="2400" dirty="0" smtClean="0"/>
              <a:t>When an application receives data from TCP, these data are in the order they are sent.</a:t>
            </a:r>
          </a:p>
          <a:p>
            <a:pPr marL="514350" indent="-514350">
              <a:buAutoNum type="alphaUcPeriod"/>
            </a:pPr>
            <a:r>
              <a:rPr lang="en-US" sz="2400" dirty="0" smtClean="0"/>
              <a:t>When an application uses TCP to send some data, the application learns the status of the transmission.</a:t>
            </a:r>
          </a:p>
          <a:p>
            <a:pPr marL="514350" indent="-514350">
              <a:buAutoNum type="alphaUcPeriod"/>
            </a:pPr>
            <a:r>
              <a:rPr lang="en-US" sz="2400" dirty="0" smtClean="0"/>
              <a:t>B and C</a:t>
            </a:r>
          </a:p>
          <a:p>
            <a:pPr marL="514350" indent="-514350">
              <a:buAutoNum type="alphaUcPeriod"/>
            </a:pPr>
            <a:r>
              <a:rPr lang="en-US" sz="2400" dirty="0" smtClean="0"/>
              <a:t>A, B, and C</a:t>
            </a:r>
          </a:p>
          <a:p>
            <a:endParaRPr lang="en-US" sz="2400" dirty="0"/>
          </a:p>
        </p:txBody>
      </p:sp>
    </p:spTree>
    <p:extLst>
      <p:ext uri="{BB962C8B-B14F-4D97-AF65-F5344CB8AC3E}">
        <p14:creationId xmlns:p14="http://schemas.microsoft.com/office/powerpoint/2010/main" val="1455562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3714"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Internet Architecture</a:t>
            </a:r>
          </a:p>
        </p:txBody>
      </p:sp>
      <p:sp>
        <p:nvSpPr>
          <p:cNvPr id="883715"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a:solidFill>
                  <a:srgbClr val="00264C"/>
                </a:solidFill>
              </a:rPr>
              <a:t>The Internet is a collection of</a:t>
            </a:r>
          </a:p>
          <a:p>
            <a:pPr marL="739775" lvl="1" indent="-282575">
              <a:spcBef>
                <a:spcPts val="7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a:solidFill>
                  <a:srgbClr val="00264C"/>
                </a:solidFill>
              </a:rPr>
              <a:t>Networks</a:t>
            </a:r>
          </a:p>
          <a:p>
            <a:pPr marL="739775" lvl="1" indent="-282575">
              <a:spcBef>
                <a:spcPts val="7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a:solidFill>
                  <a:srgbClr val="00264C"/>
                </a:solidFill>
              </a:rPr>
              <a:t>Routers interconnecting networks</a:t>
            </a:r>
          </a:p>
          <a:p>
            <a:pPr marL="739775" lvl="1" indent="-282575">
              <a:spcBef>
                <a:spcPts val="700"/>
              </a:spcBef>
              <a:buClr>
                <a:srgbClr val="333333"/>
              </a:buClr>
              <a:buSzPct val="70000"/>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a:solidFill>
                  <a:srgbClr val="00264C"/>
                </a:solidFill>
              </a:rPr>
              <a:t>Hosts connected to networks.</a:t>
            </a:r>
          </a:p>
          <a:p>
            <a:pPr marL="339725" indent="-339725">
              <a:spcBef>
                <a:spcPts val="800"/>
              </a:spcBef>
              <a:buSzPct val="85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800">
              <a:solidFill>
                <a:srgbClr val="00264C"/>
              </a:solidFill>
            </a:endParaRPr>
          </a:p>
        </p:txBody>
      </p:sp>
      <p:sp>
        <p:nvSpPr>
          <p:cNvPr id="883716" name="Rectangle 3"/>
          <p:cNvSpPr>
            <a:spLocks noChangeArrowheads="1"/>
          </p:cNvSpPr>
          <p:nvPr/>
        </p:nvSpPr>
        <p:spPr bwMode="auto">
          <a:xfrm>
            <a:off x="1219200" y="41910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17" name="Text Box 4"/>
          <p:cNvSpPr txBox="1">
            <a:spLocks noChangeArrowheads="1"/>
          </p:cNvSpPr>
          <p:nvPr/>
        </p:nvSpPr>
        <p:spPr bwMode="auto">
          <a:xfrm>
            <a:off x="1219200" y="41910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83718" name="Freeform 5"/>
          <p:cNvSpPr>
            <a:spLocks noChangeArrowheads="1"/>
          </p:cNvSpPr>
          <p:nvPr/>
        </p:nvSpPr>
        <p:spPr bwMode="auto">
          <a:xfrm>
            <a:off x="1676400" y="45720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883719" name="Text Box 6"/>
          <p:cNvSpPr txBox="1">
            <a:spLocks noChangeArrowheads="1"/>
          </p:cNvSpPr>
          <p:nvPr/>
        </p:nvSpPr>
        <p:spPr bwMode="auto">
          <a:xfrm>
            <a:off x="1676400" y="4724400"/>
            <a:ext cx="12954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Network</a:t>
            </a:r>
          </a:p>
        </p:txBody>
      </p:sp>
      <p:sp>
        <p:nvSpPr>
          <p:cNvPr id="883720" name="Rectangle 7"/>
          <p:cNvSpPr>
            <a:spLocks noChangeArrowheads="1"/>
          </p:cNvSpPr>
          <p:nvPr/>
        </p:nvSpPr>
        <p:spPr bwMode="auto">
          <a:xfrm>
            <a:off x="838200" y="48768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21" name="Text Box 8"/>
          <p:cNvSpPr txBox="1">
            <a:spLocks noChangeArrowheads="1"/>
          </p:cNvSpPr>
          <p:nvPr/>
        </p:nvSpPr>
        <p:spPr bwMode="auto">
          <a:xfrm>
            <a:off x="838200" y="48768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83722" name="Rectangle 9"/>
          <p:cNvSpPr>
            <a:spLocks noChangeArrowheads="1"/>
          </p:cNvSpPr>
          <p:nvPr/>
        </p:nvSpPr>
        <p:spPr bwMode="auto">
          <a:xfrm>
            <a:off x="1371600" y="5486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23" name="Text Box 10"/>
          <p:cNvSpPr txBox="1">
            <a:spLocks noChangeArrowheads="1"/>
          </p:cNvSpPr>
          <p:nvPr/>
        </p:nvSpPr>
        <p:spPr bwMode="auto">
          <a:xfrm>
            <a:off x="1371600" y="5486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83724" name="Line 11"/>
          <p:cNvSpPr>
            <a:spLocks noChangeShapeType="1"/>
          </p:cNvSpPr>
          <p:nvPr/>
        </p:nvSpPr>
        <p:spPr bwMode="auto">
          <a:xfrm>
            <a:off x="1600200" y="4495800"/>
            <a:ext cx="304800" cy="152400"/>
          </a:xfrm>
          <a:prstGeom prst="line">
            <a:avLst/>
          </a:prstGeom>
          <a:noFill/>
          <a:ln w="28440" cap="sq">
            <a:solidFill>
              <a:srgbClr val="00264C"/>
            </a:solidFill>
            <a:miter lim="800000"/>
            <a:headEnd/>
            <a:tailEnd/>
          </a:ln>
        </p:spPr>
        <p:txBody>
          <a:bodyPr/>
          <a:lstStyle/>
          <a:p>
            <a:endParaRPr lang="en-US"/>
          </a:p>
        </p:txBody>
      </p:sp>
      <p:sp>
        <p:nvSpPr>
          <p:cNvPr id="883725" name="Line 12"/>
          <p:cNvSpPr>
            <a:spLocks noChangeShapeType="1"/>
          </p:cNvSpPr>
          <p:nvPr/>
        </p:nvSpPr>
        <p:spPr bwMode="auto">
          <a:xfrm flipV="1">
            <a:off x="1219200" y="5026025"/>
            <a:ext cx="533400" cy="82550"/>
          </a:xfrm>
          <a:prstGeom prst="line">
            <a:avLst/>
          </a:prstGeom>
          <a:noFill/>
          <a:ln w="28440" cap="sq">
            <a:solidFill>
              <a:srgbClr val="00264C"/>
            </a:solidFill>
            <a:miter lim="800000"/>
            <a:headEnd/>
            <a:tailEnd/>
          </a:ln>
        </p:spPr>
        <p:txBody>
          <a:bodyPr/>
          <a:lstStyle/>
          <a:p>
            <a:endParaRPr lang="en-US"/>
          </a:p>
        </p:txBody>
      </p:sp>
      <p:sp>
        <p:nvSpPr>
          <p:cNvPr id="883726" name="Line 13"/>
          <p:cNvSpPr>
            <a:spLocks noChangeShapeType="1"/>
          </p:cNvSpPr>
          <p:nvPr/>
        </p:nvSpPr>
        <p:spPr bwMode="auto">
          <a:xfrm flipV="1">
            <a:off x="1524000" y="5330825"/>
            <a:ext cx="304800" cy="158750"/>
          </a:xfrm>
          <a:prstGeom prst="line">
            <a:avLst/>
          </a:prstGeom>
          <a:noFill/>
          <a:ln w="28440" cap="sq">
            <a:solidFill>
              <a:srgbClr val="00264C"/>
            </a:solidFill>
            <a:miter lim="800000"/>
            <a:headEnd/>
            <a:tailEnd/>
          </a:ln>
        </p:spPr>
        <p:txBody>
          <a:bodyPr/>
          <a:lstStyle/>
          <a:p>
            <a:endParaRPr lang="en-US"/>
          </a:p>
        </p:txBody>
      </p:sp>
      <p:sp>
        <p:nvSpPr>
          <p:cNvPr id="883727" name="Rectangle 14"/>
          <p:cNvSpPr>
            <a:spLocks noChangeArrowheads="1"/>
          </p:cNvSpPr>
          <p:nvPr/>
        </p:nvSpPr>
        <p:spPr bwMode="auto">
          <a:xfrm>
            <a:off x="3352800" y="4648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28" name="Text Box 15"/>
          <p:cNvSpPr txBox="1">
            <a:spLocks noChangeArrowheads="1"/>
          </p:cNvSpPr>
          <p:nvPr/>
        </p:nvSpPr>
        <p:spPr bwMode="auto">
          <a:xfrm>
            <a:off x="3352800" y="4648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R</a:t>
            </a:r>
          </a:p>
        </p:txBody>
      </p:sp>
      <p:sp>
        <p:nvSpPr>
          <p:cNvPr id="883729" name="Line 16"/>
          <p:cNvSpPr>
            <a:spLocks noChangeShapeType="1"/>
          </p:cNvSpPr>
          <p:nvPr/>
        </p:nvSpPr>
        <p:spPr bwMode="auto">
          <a:xfrm>
            <a:off x="3733800" y="4876800"/>
            <a:ext cx="304800" cy="1588"/>
          </a:xfrm>
          <a:prstGeom prst="line">
            <a:avLst/>
          </a:prstGeom>
          <a:noFill/>
          <a:ln w="28440" cap="sq">
            <a:solidFill>
              <a:srgbClr val="00264C"/>
            </a:solidFill>
            <a:miter lim="800000"/>
            <a:headEnd/>
            <a:tailEnd/>
          </a:ln>
        </p:spPr>
        <p:txBody>
          <a:bodyPr/>
          <a:lstStyle/>
          <a:p>
            <a:endParaRPr lang="en-US"/>
          </a:p>
        </p:txBody>
      </p:sp>
      <p:sp>
        <p:nvSpPr>
          <p:cNvPr id="883730" name="Freeform 17"/>
          <p:cNvSpPr>
            <a:spLocks noChangeArrowheads="1"/>
          </p:cNvSpPr>
          <p:nvPr/>
        </p:nvSpPr>
        <p:spPr bwMode="auto">
          <a:xfrm>
            <a:off x="3962400" y="44958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883731" name="Text Box 18"/>
          <p:cNvSpPr txBox="1">
            <a:spLocks noChangeArrowheads="1"/>
          </p:cNvSpPr>
          <p:nvPr/>
        </p:nvSpPr>
        <p:spPr bwMode="auto">
          <a:xfrm>
            <a:off x="4038600" y="4648200"/>
            <a:ext cx="12954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Network</a:t>
            </a:r>
          </a:p>
        </p:txBody>
      </p:sp>
      <p:sp>
        <p:nvSpPr>
          <p:cNvPr id="883732" name="Line 19"/>
          <p:cNvSpPr>
            <a:spLocks noChangeShapeType="1"/>
          </p:cNvSpPr>
          <p:nvPr/>
        </p:nvSpPr>
        <p:spPr bwMode="auto">
          <a:xfrm>
            <a:off x="3048000" y="4876800"/>
            <a:ext cx="304800" cy="1588"/>
          </a:xfrm>
          <a:prstGeom prst="line">
            <a:avLst/>
          </a:prstGeom>
          <a:noFill/>
          <a:ln w="28440" cap="sq">
            <a:solidFill>
              <a:srgbClr val="00264C"/>
            </a:solidFill>
            <a:miter lim="800000"/>
            <a:headEnd/>
            <a:tailEnd/>
          </a:ln>
        </p:spPr>
        <p:txBody>
          <a:bodyPr/>
          <a:lstStyle/>
          <a:p>
            <a:endParaRPr lang="en-US"/>
          </a:p>
        </p:txBody>
      </p:sp>
      <p:sp>
        <p:nvSpPr>
          <p:cNvPr id="883733" name="Rectangle 20"/>
          <p:cNvSpPr>
            <a:spLocks noChangeArrowheads="1"/>
          </p:cNvSpPr>
          <p:nvPr/>
        </p:nvSpPr>
        <p:spPr bwMode="auto">
          <a:xfrm>
            <a:off x="3962400" y="5943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34" name="Text Box 21"/>
          <p:cNvSpPr txBox="1">
            <a:spLocks noChangeArrowheads="1"/>
          </p:cNvSpPr>
          <p:nvPr/>
        </p:nvSpPr>
        <p:spPr bwMode="auto">
          <a:xfrm>
            <a:off x="3962400" y="5943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83735" name="Line 22"/>
          <p:cNvSpPr>
            <a:spLocks noChangeShapeType="1"/>
          </p:cNvSpPr>
          <p:nvPr/>
        </p:nvSpPr>
        <p:spPr bwMode="auto">
          <a:xfrm flipV="1">
            <a:off x="4191000" y="5254625"/>
            <a:ext cx="152400" cy="692150"/>
          </a:xfrm>
          <a:prstGeom prst="line">
            <a:avLst/>
          </a:prstGeom>
          <a:noFill/>
          <a:ln w="28440" cap="sq">
            <a:solidFill>
              <a:srgbClr val="00264C"/>
            </a:solidFill>
            <a:miter lim="800000"/>
            <a:headEnd/>
            <a:tailEnd/>
          </a:ln>
        </p:spPr>
        <p:txBody>
          <a:bodyPr/>
          <a:lstStyle/>
          <a:p>
            <a:endParaRPr lang="en-US"/>
          </a:p>
        </p:txBody>
      </p:sp>
      <p:sp>
        <p:nvSpPr>
          <p:cNvPr id="883736" name="Rectangle 23"/>
          <p:cNvSpPr>
            <a:spLocks noChangeArrowheads="1"/>
          </p:cNvSpPr>
          <p:nvPr/>
        </p:nvSpPr>
        <p:spPr bwMode="auto">
          <a:xfrm>
            <a:off x="5105400" y="3962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37" name="Text Box 24"/>
          <p:cNvSpPr txBox="1">
            <a:spLocks noChangeArrowheads="1"/>
          </p:cNvSpPr>
          <p:nvPr/>
        </p:nvSpPr>
        <p:spPr bwMode="auto">
          <a:xfrm>
            <a:off x="5105400" y="3962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83738" name="Line 25"/>
          <p:cNvSpPr>
            <a:spLocks noChangeShapeType="1"/>
          </p:cNvSpPr>
          <p:nvPr/>
        </p:nvSpPr>
        <p:spPr bwMode="auto">
          <a:xfrm flipV="1">
            <a:off x="5029200" y="4416425"/>
            <a:ext cx="152400" cy="234950"/>
          </a:xfrm>
          <a:prstGeom prst="line">
            <a:avLst/>
          </a:prstGeom>
          <a:noFill/>
          <a:ln w="28440" cap="sq">
            <a:solidFill>
              <a:srgbClr val="00264C"/>
            </a:solidFill>
            <a:miter lim="800000"/>
            <a:headEnd/>
            <a:tailEnd/>
          </a:ln>
        </p:spPr>
        <p:txBody>
          <a:bodyPr/>
          <a:lstStyle/>
          <a:p>
            <a:endParaRPr lang="en-US"/>
          </a:p>
        </p:txBody>
      </p:sp>
      <p:sp>
        <p:nvSpPr>
          <p:cNvPr id="883739" name="Rectangle 26"/>
          <p:cNvSpPr>
            <a:spLocks noChangeArrowheads="1"/>
          </p:cNvSpPr>
          <p:nvPr/>
        </p:nvSpPr>
        <p:spPr bwMode="auto">
          <a:xfrm>
            <a:off x="5638800" y="4648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40" name="Text Box 27"/>
          <p:cNvSpPr txBox="1">
            <a:spLocks noChangeArrowheads="1"/>
          </p:cNvSpPr>
          <p:nvPr/>
        </p:nvSpPr>
        <p:spPr bwMode="auto">
          <a:xfrm>
            <a:off x="5638800" y="4648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R</a:t>
            </a:r>
          </a:p>
        </p:txBody>
      </p:sp>
      <p:sp>
        <p:nvSpPr>
          <p:cNvPr id="883741" name="Line 28"/>
          <p:cNvSpPr>
            <a:spLocks noChangeShapeType="1"/>
          </p:cNvSpPr>
          <p:nvPr/>
        </p:nvSpPr>
        <p:spPr bwMode="auto">
          <a:xfrm>
            <a:off x="6019800" y="4876800"/>
            <a:ext cx="304800" cy="1588"/>
          </a:xfrm>
          <a:prstGeom prst="line">
            <a:avLst/>
          </a:prstGeom>
          <a:noFill/>
          <a:ln w="28440" cap="sq">
            <a:solidFill>
              <a:srgbClr val="00264C"/>
            </a:solidFill>
            <a:miter lim="800000"/>
            <a:headEnd/>
            <a:tailEnd/>
          </a:ln>
        </p:spPr>
        <p:txBody>
          <a:bodyPr/>
          <a:lstStyle/>
          <a:p>
            <a:endParaRPr lang="en-US"/>
          </a:p>
        </p:txBody>
      </p:sp>
      <p:sp>
        <p:nvSpPr>
          <p:cNvPr id="883742" name="Line 29"/>
          <p:cNvSpPr>
            <a:spLocks noChangeShapeType="1"/>
          </p:cNvSpPr>
          <p:nvPr/>
        </p:nvSpPr>
        <p:spPr bwMode="auto">
          <a:xfrm>
            <a:off x="5334000" y="4876800"/>
            <a:ext cx="304800" cy="1588"/>
          </a:xfrm>
          <a:prstGeom prst="line">
            <a:avLst/>
          </a:prstGeom>
          <a:noFill/>
          <a:ln w="28440" cap="sq">
            <a:solidFill>
              <a:srgbClr val="00264C"/>
            </a:solidFill>
            <a:miter lim="800000"/>
            <a:headEnd/>
            <a:tailEnd/>
          </a:ln>
        </p:spPr>
        <p:txBody>
          <a:bodyPr/>
          <a:lstStyle/>
          <a:p>
            <a:endParaRPr lang="en-US"/>
          </a:p>
        </p:txBody>
      </p:sp>
      <p:sp>
        <p:nvSpPr>
          <p:cNvPr id="883743" name="Freeform 30"/>
          <p:cNvSpPr>
            <a:spLocks noChangeArrowheads="1"/>
          </p:cNvSpPr>
          <p:nvPr/>
        </p:nvSpPr>
        <p:spPr bwMode="auto">
          <a:xfrm>
            <a:off x="6324600" y="44196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883744" name="Text Box 31"/>
          <p:cNvSpPr txBox="1">
            <a:spLocks noChangeArrowheads="1"/>
          </p:cNvSpPr>
          <p:nvPr/>
        </p:nvSpPr>
        <p:spPr bwMode="auto">
          <a:xfrm>
            <a:off x="6400800" y="4572000"/>
            <a:ext cx="12954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Network</a:t>
            </a:r>
          </a:p>
        </p:txBody>
      </p:sp>
      <p:sp>
        <p:nvSpPr>
          <p:cNvPr id="883745" name="Line 32"/>
          <p:cNvSpPr>
            <a:spLocks noChangeShapeType="1"/>
          </p:cNvSpPr>
          <p:nvPr/>
        </p:nvSpPr>
        <p:spPr bwMode="auto">
          <a:xfrm flipV="1">
            <a:off x="7391400" y="4264025"/>
            <a:ext cx="152400" cy="311150"/>
          </a:xfrm>
          <a:prstGeom prst="line">
            <a:avLst/>
          </a:prstGeom>
          <a:noFill/>
          <a:ln w="28440" cap="sq">
            <a:solidFill>
              <a:srgbClr val="00264C"/>
            </a:solidFill>
            <a:miter lim="800000"/>
            <a:headEnd/>
            <a:tailEnd/>
          </a:ln>
        </p:spPr>
        <p:txBody>
          <a:bodyPr/>
          <a:lstStyle/>
          <a:p>
            <a:endParaRPr lang="en-US"/>
          </a:p>
        </p:txBody>
      </p:sp>
      <p:sp>
        <p:nvSpPr>
          <p:cNvPr id="883746" name="Rectangle 33"/>
          <p:cNvSpPr>
            <a:spLocks noChangeArrowheads="1"/>
          </p:cNvSpPr>
          <p:nvPr/>
        </p:nvSpPr>
        <p:spPr bwMode="auto">
          <a:xfrm>
            <a:off x="7772400" y="5943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47" name="Text Box 34"/>
          <p:cNvSpPr txBox="1">
            <a:spLocks noChangeArrowheads="1"/>
          </p:cNvSpPr>
          <p:nvPr/>
        </p:nvSpPr>
        <p:spPr bwMode="auto">
          <a:xfrm>
            <a:off x="7772400" y="5943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83748" name="Line 35"/>
          <p:cNvSpPr>
            <a:spLocks noChangeShapeType="1"/>
          </p:cNvSpPr>
          <p:nvPr/>
        </p:nvSpPr>
        <p:spPr bwMode="auto">
          <a:xfrm flipH="1" flipV="1">
            <a:off x="7616825" y="5940425"/>
            <a:ext cx="158750" cy="234950"/>
          </a:xfrm>
          <a:prstGeom prst="line">
            <a:avLst/>
          </a:prstGeom>
          <a:noFill/>
          <a:ln w="28440" cap="sq">
            <a:solidFill>
              <a:srgbClr val="00264C"/>
            </a:solidFill>
            <a:miter lim="800000"/>
            <a:headEnd/>
            <a:tailEnd/>
          </a:ln>
        </p:spPr>
        <p:txBody>
          <a:bodyPr/>
          <a:lstStyle/>
          <a:p>
            <a:endParaRPr lang="en-US"/>
          </a:p>
        </p:txBody>
      </p:sp>
      <p:sp>
        <p:nvSpPr>
          <p:cNvPr id="883749" name="Line 36"/>
          <p:cNvSpPr>
            <a:spLocks noChangeShapeType="1"/>
          </p:cNvSpPr>
          <p:nvPr/>
        </p:nvSpPr>
        <p:spPr bwMode="auto">
          <a:xfrm>
            <a:off x="5791200" y="5105400"/>
            <a:ext cx="533400" cy="762000"/>
          </a:xfrm>
          <a:prstGeom prst="line">
            <a:avLst/>
          </a:prstGeom>
          <a:noFill/>
          <a:ln w="28440" cap="sq">
            <a:solidFill>
              <a:srgbClr val="00264C"/>
            </a:solidFill>
            <a:miter lim="800000"/>
            <a:headEnd/>
            <a:tailEnd/>
          </a:ln>
        </p:spPr>
        <p:txBody>
          <a:bodyPr/>
          <a:lstStyle/>
          <a:p>
            <a:endParaRPr lang="en-US"/>
          </a:p>
        </p:txBody>
      </p:sp>
      <p:sp>
        <p:nvSpPr>
          <p:cNvPr id="883750" name="Freeform 37"/>
          <p:cNvSpPr>
            <a:spLocks noChangeArrowheads="1"/>
          </p:cNvSpPr>
          <p:nvPr/>
        </p:nvSpPr>
        <p:spPr bwMode="auto">
          <a:xfrm>
            <a:off x="6324600" y="5410200"/>
            <a:ext cx="1371600" cy="838200"/>
          </a:xfrm>
          <a:custGeom>
            <a:avLst/>
            <a:gdLst>
              <a:gd name="T0" fmla="*/ 2147483647 w 1126"/>
              <a:gd name="T1" fmla="*/ 2147483647 h 916"/>
              <a:gd name="T2" fmla="*/ 2147483647 w 1126"/>
              <a:gd name="T3" fmla="*/ 2147483647 h 916"/>
              <a:gd name="T4" fmla="*/ 2147483647 w 1126"/>
              <a:gd name="T5" fmla="*/ 2147483647 h 916"/>
              <a:gd name="T6" fmla="*/ 2147483647 w 1126"/>
              <a:gd name="T7" fmla="*/ 2147483647 h 916"/>
              <a:gd name="T8" fmla="*/ 2147483647 w 1126"/>
              <a:gd name="T9" fmla="*/ 2147483647 h 916"/>
              <a:gd name="T10" fmla="*/ 2147483647 w 1126"/>
              <a:gd name="T11" fmla="*/ 2147483647 h 916"/>
              <a:gd name="T12" fmla="*/ 2147483647 w 1126"/>
              <a:gd name="T13" fmla="*/ 2147483647 h 916"/>
              <a:gd name="T14" fmla="*/ 2147483647 w 1126"/>
              <a:gd name="T15" fmla="*/ 2147483647 h 916"/>
              <a:gd name="T16" fmla="*/ 2147483647 w 1126"/>
              <a:gd name="T17" fmla="*/ 2147483647 h 916"/>
              <a:gd name="T18" fmla="*/ 2147483647 w 1126"/>
              <a:gd name="T19" fmla="*/ 2147483647 h 916"/>
              <a:gd name="T20" fmla="*/ 2147483647 w 1126"/>
              <a:gd name="T21" fmla="*/ 2147483647 h 916"/>
              <a:gd name="T22" fmla="*/ 2147483647 w 1126"/>
              <a:gd name="T23" fmla="*/ 2147483647 h 916"/>
              <a:gd name="T24" fmla="*/ 2147483647 w 1126"/>
              <a:gd name="T25" fmla="*/ 2147483647 h 916"/>
              <a:gd name="T26" fmla="*/ 2147483647 w 1126"/>
              <a:gd name="T27" fmla="*/ 2147483647 h 916"/>
              <a:gd name="T28" fmla="*/ 2147483647 w 1126"/>
              <a:gd name="T29" fmla="*/ 2147483647 h 916"/>
              <a:gd name="T30" fmla="*/ 2147483647 w 1126"/>
              <a:gd name="T31" fmla="*/ 2147483647 h 916"/>
              <a:gd name="T32" fmla="*/ 2147483647 w 1126"/>
              <a:gd name="T33" fmla="*/ 2147483647 h 916"/>
              <a:gd name="T34" fmla="*/ 2147483647 w 1126"/>
              <a:gd name="T35" fmla="*/ 2147483647 h 916"/>
              <a:gd name="T36" fmla="*/ 2147483647 w 1126"/>
              <a:gd name="T37" fmla="*/ 2147483647 h 916"/>
              <a:gd name="T38" fmla="*/ 2147483647 w 1126"/>
              <a:gd name="T39" fmla="*/ 2147483647 h 916"/>
              <a:gd name="T40" fmla="*/ 2147483647 w 1126"/>
              <a:gd name="T41" fmla="*/ 2147483647 h 916"/>
              <a:gd name="T42" fmla="*/ 2147483647 w 1126"/>
              <a:gd name="T43" fmla="*/ 2147483647 h 916"/>
              <a:gd name="T44" fmla="*/ 2147483647 w 1126"/>
              <a:gd name="T45" fmla="*/ 2147483647 h 916"/>
              <a:gd name="T46" fmla="*/ 2147483647 w 1126"/>
              <a:gd name="T47" fmla="*/ 2147483647 h 916"/>
              <a:gd name="T48" fmla="*/ 2147483647 w 1126"/>
              <a:gd name="T49" fmla="*/ 2147483647 h 916"/>
              <a:gd name="T50" fmla="*/ 2147483647 w 1126"/>
              <a:gd name="T51" fmla="*/ 2147483647 h 916"/>
              <a:gd name="T52" fmla="*/ 2147483647 w 1126"/>
              <a:gd name="T53" fmla="*/ 2147483647 h 916"/>
              <a:gd name="T54" fmla="*/ 2147483647 w 1126"/>
              <a:gd name="T55" fmla="*/ 2147483647 h 916"/>
              <a:gd name="T56" fmla="*/ 2147483647 w 1126"/>
              <a:gd name="T57" fmla="*/ 2147483647 h 916"/>
              <a:gd name="T58" fmla="*/ 2147483647 w 1126"/>
              <a:gd name="T59" fmla="*/ 2147483647 h 916"/>
              <a:gd name="T60" fmla="*/ 2147483647 w 1126"/>
              <a:gd name="T61" fmla="*/ 2147483647 h 916"/>
              <a:gd name="T62" fmla="*/ 2147483647 w 1126"/>
              <a:gd name="T63" fmla="*/ 2147483647 h 916"/>
              <a:gd name="T64" fmla="*/ 2147483647 w 1126"/>
              <a:gd name="T65" fmla="*/ 2147483647 h 916"/>
              <a:gd name="T66" fmla="*/ 2147483647 w 1126"/>
              <a:gd name="T67" fmla="*/ 2147483647 h 91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26"/>
              <a:gd name="T103" fmla="*/ 0 h 916"/>
              <a:gd name="T104" fmla="*/ 1126 w 1126"/>
              <a:gd name="T105" fmla="*/ 916 h 91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26" h="916">
                <a:moveTo>
                  <a:pt x="47" y="183"/>
                </a:moveTo>
                <a:cubicBezTo>
                  <a:pt x="55" y="145"/>
                  <a:pt x="56" y="132"/>
                  <a:pt x="94" y="122"/>
                </a:cubicBezTo>
                <a:cubicBezTo>
                  <a:pt x="124" y="125"/>
                  <a:pt x="150" y="128"/>
                  <a:pt x="178" y="136"/>
                </a:cubicBezTo>
                <a:cubicBezTo>
                  <a:pt x="185" y="89"/>
                  <a:pt x="175" y="78"/>
                  <a:pt x="225" y="71"/>
                </a:cubicBezTo>
                <a:cubicBezTo>
                  <a:pt x="246" y="50"/>
                  <a:pt x="258" y="44"/>
                  <a:pt x="286" y="33"/>
                </a:cubicBezTo>
                <a:cubicBezTo>
                  <a:pt x="302" y="27"/>
                  <a:pt x="332" y="14"/>
                  <a:pt x="332" y="14"/>
                </a:cubicBezTo>
                <a:cubicBezTo>
                  <a:pt x="342" y="17"/>
                  <a:pt x="358" y="34"/>
                  <a:pt x="361" y="24"/>
                </a:cubicBezTo>
                <a:cubicBezTo>
                  <a:pt x="362" y="19"/>
                  <a:pt x="361" y="12"/>
                  <a:pt x="365" y="10"/>
                </a:cubicBezTo>
                <a:cubicBezTo>
                  <a:pt x="376" y="4"/>
                  <a:pt x="403" y="0"/>
                  <a:pt x="403" y="0"/>
                </a:cubicBezTo>
                <a:cubicBezTo>
                  <a:pt x="444" y="3"/>
                  <a:pt x="465" y="8"/>
                  <a:pt x="501" y="14"/>
                </a:cubicBezTo>
                <a:cubicBezTo>
                  <a:pt x="523" y="38"/>
                  <a:pt x="496" y="15"/>
                  <a:pt x="520" y="10"/>
                </a:cubicBezTo>
                <a:cubicBezTo>
                  <a:pt x="534" y="7"/>
                  <a:pt x="548" y="13"/>
                  <a:pt x="562" y="14"/>
                </a:cubicBezTo>
                <a:cubicBezTo>
                  <a:pt x="585" y="28"/>
                  <a:pt x="602" y="40"/>
                  <a:pt x="627" y="47"/>
                </a:cubicBezTo>
                <a:cubicBezTo>
                  <a:pt x="651" y="71"/>
                  <a:pt x="678" y="71"/>
                  <a:pt x="712" y="75"/>
                </a:cubicBezTo>
                <a:cubicBezTo>
                  <a:pt x="738" y="82"/>
                  <a:pt x="761" y="96"/>
                  <a:pt x="787" y="103"/>
                </a:cubicBezTo>
                <a:cubicBezTo>
                  <a:pt x="816" y="123"/>
                  <a:pt x="818" y="128"/>
                  <a:pt x="838" y="155"/>
                </a:cubicBezTo>
                <a:cubicBezTo>
                  <a:pt x="840" y="160"/>
                  <a:pt x="839" y="167"/>
                  <a:pt x="843" y="169"/>
                </a:cubicBezTo>
                <a:cubicBezTo>
                  <a:pt x="847" y="171"/>
                  <a:pt x="852" y="164"/>
                  <a:pt x="857" y="164"/>
                </a:cubicBezTo>
                <a:cubicBezTo>
                  <a:pt x="888" y="165"/>
                  <a:pt x="920" y="171"/>
                  <a:pt x="951" y="174"/>
                </a:cubicBezTo>
                <a:cubicBezTo>
                  <a:pt x="978" y="187"/>
                  <a:pt x="996" y="194"/>
                  <a:pt x="1016" y="216"/>
                </a:cubicBezTo>
                <a:cubicBezTo>
                  <a:pt x="1022" y="233"/>
                  <a:pt x="1026" y="241"/>
                  <a:pt x="1021" y="258"/>
                </a:cubicBezTo>
                <a:cubicBezTo>
                  <a:pt x="1040" y="269"/>
                  <a:pt x="1071" y="280"/>
                  <a:pt x="1086" y="295"/>
                </a:cubicBezTo>
                <a:cubicBezTo>
                  <a:pt x="1094" y="303"/>
                  <a:pt x="1110" y="319"/>
                  <a:pt x="1110" y="319"/>
                </a:cubicBezTo>
                <a:cubicBezTo>
                  <a:pt x="1126" y="353"/>
                  <a:pt x="1110" y="368"/>
                  <a:pt x="1077" y="380"/>
                </a:cubicBezTo>
                <a:cubicBezTo>
                  <a:pt x="1075" y="386"/>
                  <a:pt x="1071" y="392"/>
                  <a:pt x="1072" y="398"/>
                </a:cubicBezTo>
                <a:cubicBezTo>
                  <a:pt x="1073" y="403"/>
                  <a:pt x="1079" y="404"/>
                  <a:pt x="1082" y="408"/>
                </a:cubicBezTo>
                <a:cubicBezTo>
                  <a:pt x="1094" y="423"/>
                  <a:pt x="1101" y="442"/>
                  <a:pt x="1110" y="459"/>
                </a:cubicBezTo>
                <a:cubicBezTo>
                  <a:pt x="1106" y="493"/>
                  <a:pt x="1106" y="515"/>
                  <a:pt x="1077" y="534"/>
                </a:cubicBezTo>
                <a:cubicBezTo>
                  <a:pt x="1070" y="661"/>
                  <a:pt x="1089" y="649"/>
                  <a:pt x="965" y="656"/>
                </a:cubicBezTo>
                <a:cubicBezTo>
                  <a:pt x="976" y="697"/>
                  <a:pt x="977" y="682"/>
                  <a:pt x="969" y="726"/>
                </a:cubicBezTo>
                <a:cubicBezTo>
                  <a:pt x="968" y="731"/>
                  <a:pt x="970" y="739"/>
                  <a:pt x="965" y="740"/>
                </a:cubicBezTo>
                <a:cubicBezTo>
                  <a:pt x="942" y="746"/>
                  <a:pt x="918" y="743"/>
                  <a:pt x="894" y="745"/>
                </a:cubicBezTo>
                <a:cubicBezTo>
                  <a:pt x="888" y="805"/>
                  <a:pt x="857" y="846"/>
                  <a:pt x="796" y="857"/>
                </a:cubicBezTo>
                <a:cubicBezTo>
                  <a:pt x="777" y="864"/>
                  <a:pt x="764" y="862"/>
                  <a:pt x="749" y="848"/>
                </a:cubicBezTo>
                <a:cubicBezTo>
                  <a:pt x="748" y="843"/>
                  <a:pt x="748" y="831"/>
                  <a:pt x="745" y="834"/>
                </a:cubicBezTo>
                <a:cubicBezTo>
                  <a:pt x="737" y="842"/>
                  <a:pt x="738" y="868"/>
                  <a:pt x="726" y="876"/>
                </a:cubicBezTo>
                <a:cubicBezTo>
                  <a:pt x="721" y="880"/>
                  <a:pt x="713" y="879"/>
                  <a:pt x="707" y="881"/>
                </a:cubicBezTo>
                <a:cubicBezTo>
                  <a:pt x="693" y="876"/>
                  <a:pt x="678" y="878"/>
                  <a:pt x="665" y="871"/>
                </a:cubicBezTo>
                <a:cubicBezTo>
                  <a:pt x="656" y="866"/>
                  <a:pt x="653" y="855"/>
                  <a:pt x="646" y="848"/>
                </a:cubicBezTo>
                <a:cubicBezTo>
                  <a:pt x="620" y="874"/>
                  <a:pt x="607" y="899"/>
                  <a:pt x="571" y="909"/>
                </a:cubicBezTo>
                <a:cubicBezTo>
                  <a:pt x="478" y="902"/>
                  <a:pt x="521" y="916"/>
                  <a:pt x="482" y="881"/>
                </a:cubicBezTo>
                <a:cubicBezTo>
                  <a:pt x="481" y="876"/>
                  <a:pt x="482" y="865"/>
                  <a:pt x="478" y="867"/>
                </a:cubicBezTo>
                <a:cubicBezTo>
                  <a:pt x="472" y="870"/>
                  <a:pt x="475" y="879"/>
                  <a:pt x="473" y="885"/>
                </a:cubicBezTo>
                <a:cubicBezTo>
                  <a:pt x="467" y="899"/>
                  <a:pt x="464" y="900"/>
                  <a:pt x="454" y="909"/>
                </a:cubicBezTo>
                <a:cubicBezTo>
                  <a:pt x="400" y="906"/>
                  <a:pt x="357" y="916"/>
                  <a:pt x="318" y="881"/>
                </a:cubicBezTo>
                <a:cubicBezTo>
                  <a:pt x="318" y="880"/>
                  <a:pt x="310" y="853"/>
                  <a:pt x="309" y="853"/>
                </a:cubicBezTo>
                <a:cubicBezTo>
                  <a:pt x="304" y="853"/>
                  <a:pt x="308" y="864"/>
                  <a:pt x="304" y="867"/>
                </a:cubicBezTo>
                <a:cubicBezTo>
                  <a:pt x="300" y="870"/>
                  <a:pt x="295" y="870"/>
                  <a:pt x="290" y="871"/>
                </a:cubicBezTo>
                <a:cubicBezTo>
                  <a:pt x="246" y="861"/>
                  <a:pt x="209" y="834"/>
                  <a:pt x="164" y="825"/>
                </a:cubicBezTo>
                <a:cubicBezTo>
                  <a:pt x="159" y="810"/>
                  <a:pt x="150" y="802"/>
                  <a:pt x="145" y="787"/>
                </a:cubicBezTo>
                <a:cubicBezTo>
                  <a:pt x="132" y="823"/>
                  <a:pt x="114" y="768"/>
                  <a:pt x="89" y="759"/>
                </a:cubicBezTo>
                <a:cubicBezTo>
                  <a:pt x="77" y="740"/>
                  <a:pt x="56" y="728"/>
                  <a:pt x="47" y="708"/>
                </a:cubicBezTo>
                <a:cubicBezTo>
                  <a:pt x="43" y="699"/>
                  <a:pt x="37" y="679"/>
                  <a:pt x="37" y="679"/>
                </a:cubicBezTo>
                <a:cubicBezTo>
                  <a:pt x="43" y="661"/>
                  <a:pt x="46" y="652"/>
                  <a:pt x="65" y="647"/>
                </a:cubicBezTo>
                <a:cubicBezTo>
                  <a:pt x="90" y="662"/>
                  <a:pt x="90" y="679"/>
                  <a:pt x="56" y="670"/>
                </a:cubicBezTo>
                <a:cubicBezTo>
                  <a:pt x="29" y="613"/>
                  <a:pt x="66" y="686"/>
                  <a:pt x="33" y="637"/>
                </a:cubicBezTo>
                <a:cubicBezTo>
                  <a:pt x="18" y="615"/>
                  <a:pt x="7" y="578"/>
                  <a:pt x="0" y="553"/>
                </a:cubicBezTo>
                <a:cubicBezTo>
                  <a:pt x="6" y="525"/>
                  <a:pt x="9" y="517"/>
                  <a:pt x="37" y="525"/>
                </a:cubicBezTo>
                <a:cubicBezTo>
                  <a:pt x="23" y="496"/>
                  <a:pt x="30" y="513"/>
                  <a:pt x="19" y="473"/>
                </a:cubicBezTo>
                <a:cubicBezTo>
                  <a:pt x="16" y="463"/>
                  <a:pt x="9" y="445"/>
                  <a:pt x="9" y="445"/>
                </a:cubicBezTo>
                <a:cubicBezTo>
                  <a:pt x="12" y="442"/>
                  <a:pt x="15" y="438"/>
                  <a:pt x="19" y="436"/>
                </a:cubicBezTo>
                <a:cubicBezTo>
                  <a:pt x="23" y="434"/>
                  <a:pt x="32" y="436"/>
                  <a:pt x="33" y="431"/>
                </a:cubicBezTo>
                <a:cubicBezTo>
                  <a:pt x="37" y="412"/>
                  <a:pt x="21" y="371"/>
                  <a:pt x="14" y="352"/>
                </a:cubicBezTo>
                <a:cubicBezTo>
                  <a:pt x="22" y="313"/>
                  <a:pt x="21" y="306"/>
                  <a:pt x="56" y="328"/>
                </a:cubicBezTo>
                <a:cubicBezTo>
                  <a:pt x="50" y="295"/>
                  <a:pt x="39" y="262"/>
                  <a:pt x="28" y="230"/>
                </a:cubicBezTo>
                <a:cubicBezTo>
                  <a:pt x="36" y="165"/>
                  <a:pt x="48" y="170"/>
                  <a:pt x="108" y="160"/>
                </a:cubicBezTo>
                <a:cubicBezTo>
                  <a:pt x="113" y="170"/>
                  <a:pt x="145" y="211"/>
                  <a:pt x="112" y="178"/>
                </a:cubicBezTo>
                <a:cubicBezTo>
                  <a:pt x="114" y="164"/>
                  <a:pt x="112" y="149"/>
                  <a:pt x="117" y="136"/>
                </a:cubicBezTo>
                <a:cubicBezTo>
                  <a:pt x="120" y="127"/>
                  <a:pt x="145" y="132"/>
                  <a:pt x="145" y="132"/>
                </a:cubicBezTo>
              </a:path>
            </a:pathLst>
          </a:custGeom>
          <a:noFill/>
          <a:ln w="25560" cap="sq">
            <a:solidFill>
              <a:srgbClr val="00264C"/>
            </a:solidFill>
            <a:round/>
            <a:headEnd/>
            <a:tailEnd/>
          </a:ln>
        </p:spPr>
        <p:txBody>
          <a:bodyPr wrap="none" anchor="ctr"/>
          <a:lstStyle/>
          <a:p>
            <a:endParaRPr lang="en-US"/>
          </a:p>
        </p:txBody>
      </p:sp>
      <p:sp>
        <p:nvSpPr>
          <p:cNvPr id="883751" name="Text Box 38"/>
          <p:cNvSpPr txBox="1">
            <a:spLocks noChangeArrowheads="1"/>
          </p:cNvSpPr>
          <p:nvPr/>
        </p:nvSpPr>
        <p:spPr bwMode="auto">
          <a:xfrm>
            <a:off x="6400800" y="5562600"/>
            <a:ext cx="1295400" cy="460375"/>
          </a:xfrm>
          <a:prstGeom prst="rect">
            <a:avLst/>
          </a:prstGeom>
          <a:noFill/>
          <a:ln w="9525">
            <a:noFill/>
            <a:round/>
            <a:headEnd/>
            <a:tailEnd/>
          </a:ln>
        </p:spPr>
        <p:txBody>
          <a:bodyPr lIns="90000" tIns="46800" rIns="90000" bIns="46800">
            <a:spAutoFit/>
          </a:bodyPr>
          <a:lstStyle/>
          <a:p>
            <a:pP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Network</a:t>
            </a:r>
          </a:p>
        </p:txBody>
      </p:sp>
      <p:sp>
        <p:nvSpPr>
          <p:cNvPr id="883752" name="Line 39"/>
          <p:cNvSpPr>
            <a:spLocks noChangeShapeType="1"/>
          </p:cNvSpPr>
          <p:nvPr/>
        </p:nvSpPr>
        <p:spPr bwMode="auto">
          <a:xfrm flipV="1">
            <a:off x="5867400" y="6016625"/>
            <a:ext cx="533400" cy="234950"/>
          </a:xfrm>
          <a:prstGeom prst="line">
            <a:avLst/>
          </a:prstGeom>
          <a:noFill/>
          <a:ln w="28440" cap="sq">
            <a:solidFill>
              <a:srgbClr val="00264C"/>
            </a:solidFill>
            <a:miter lim="800000"/>
            <a:headEnd/>
            <a:tailEnd/>
          </a:ln>
        </p:spPr>
        <p:txBody>
          <a:bodyPr/>
          <a:lstStyle/>
          <a:p>
            <a:endParaRPr lang="en-US"/>
          </a:p>
        </p:txBody>
      </p:sp>
      <p:sp>
        <p:nvSpPr>
          <p:cNvPr id="883753" name="Rectangle 40"/>
          <p:cNvSpPr>
            <a:spLocks noChangeArrowheads="1"/>
          </p:cNvSpPr>
          <p:nvPr/>
        </p:nvSpPr>
        <p:spPr bwMode="auto">
          <a:xfrm>
            <a:off x="7543800" y="4038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54" name="Text Box 41"/>
          <p:cNvSpPr txBox="1">
            <a:spLocks noChangeArrowheads="1"/>
          </p:cNvSpPr>
          <p:nvPr/>
        </p:nvSpPr>
        <p:spPr bwMode="auto">
          <a:xfrm>
            <a:off x="7543800" y="4038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83755" name="Line 42"/>
          <p:cNvSpPr>
            <a:spLocks noChangeShapeType="1"/>
          </p:cNvSpPr>
          <p:nvPr/>
        </p:nvSpPr>
        <p:spPr bwMode="auto">
          <a:xfrm flipV="1">
            <a:off x="7391400" y="4264025"/>
            <a:ext cx="152400" cy="311150"/>
          </a:xfrm>
          <a:prstGeom prst="line">
            <a:avLst/>
          </a:prstGeom>
          <a:noFill/>
          <a:ln w="28440" cap="sq">
            <a:solidFill>
              <a:srgbClr val="00264C"/>
            </a:solidFill>
            <a:miter lim="800000"/>
            <a:headEnd/>
            <a:tailEnd/>
          </a:ln>
        </p:spPr>
        <p:txBody>
          <a:bodyPr/>
          <a:lstStyle/>
          <a:p>
            <a:endParaRPr lang="en-US"/>
          </a:p>
        </p:txBody>
      </p:sp>
      <p:sp>
        <p:nvSpPr>
          <p:cNvPr id="883756" name="Rectangle 43"/>
          <p:cNvSpPr>
            <a:spLocks noChangeArrowheads="1"/>
          </p:cNvSpPr>
          <p:nvPr/>
        </p:nvSpPr>
        <p:spPr bwMode="auto">
          <a:xfrm>
            <a:off x="6705600" y="36576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57" name="Text Box 44"/>
          <p:cNvSpPr txBox="1">
            <a:spLocks noChangeArrowheads="1"/>
          </p:cNvSpPr>
          <p:nvPr/>
        </p:nvSpPr>
        <p:spPr bwMode="auto">
          <a:xfrm>
            <a:off x="6705600" y="36576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83758" name="Line 45"/>
          <p:cNvSpPr>
            <a:spLocks noChangeShapeType="1"/>
          </p:cNvSpPr>
          <p:nvPr/>
        </p:nvSpPr>
        <p:spPr bwMode="auto">
          <a:xfrm flipV="1">
            <a:off x="6781800" y="4111625"/>
            <a:ext cx="152400" cy="311150"/>
          </a:xfrm>
          <a:prstGeom prst="line">
            <a:avLst/>
          </a:prstGeom>
          <a:noFill/>
          <a:ln w="28440" cap="sq">
            <a:solidFill>
              <a:srgbClr val="00264C"/>
            </a:solidFill>
            <a:miter lim="800000"/>
            <a:headEnd/>
            <a:tailEnd/>
          </a:ln>
        </p:spPr>
        <p:txBody>
          <a:bodyPr/>
          <a:lstStyle/>
          <a:p>
            <a:endParaRPr lang="en-US"/>
          </a:p>
        </p:txBody>
      </p:sp>
      <p:sp>
        <p:nvSpPr>
          <p:cNvPr id="883759" name="Rectangle 46"/>
          <p:cNvSpPr>
            <a:spLocks noChangeArrowheads="1"/>
          </p:cNvSpPr>
          <p:nvPr/>
        </p:nvSpPr>
        <p:spPr bwMode="auto">
          <a:xfrm>
            <a:off x="5638800" y="58674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60" name="Text Box 47"/>
          <p:cNvSpPr txBox="1">
            <a:spLocks noChangeArrowheads="1"/>
          </p:cNvSpPr>
          <p:nvPr/>
        </p:nvSpPr>
        <p:spPr bwMode="auto">
          <a:xfrm>
            <a:off x="5638800" y="58674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83761" name="Rectangle 48"/>
          <p:cNvSpPr>
            <a:spLocks noChangeArrowheads="1"/>
          </p:cNvSpPr>
          <p:nvPr/>
        </p:nvSpPr>
        <p:spPr bwMode="auto">
          <a:xfrm>
            <a:off x="7696200" y="50292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62" name="Text Box 49"/>
          <p:cNvSpPr txBox="1">
            <a:spLocks noChangeArrowheads="1"/>
          </p:cNvSpPr>
          <p:nvPr/>
        </p:nvSpPr>
        <p:spPr bwMode="auto">
          <a:xfrm>
            <a:off x="7696200" y="50292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83763" name="Line 50"/>
          <p:cNvSpPr>
            <a:spLocks noChangeShapeType="1"/>
          </p:cNvSpPr>
          <p:nvPr/>
        </p:nvSpPr>
        <p:spPr bwMode="auto">
          <a:xfrm flipV="1">
            <a:off x="7315200" y="5330825"/>
            <a:ext cx="381000" cy="234950"/>
          </a:xfrm>
          <a:prstGeom prst="line">
            <a:avLst/>
          </a:prstGeom>
          <a:noFill/>
          <a:ln w="28440" cap="sq">
            <a:solidFill>
              <a:srgbClr val="00264C"/>
            </a:solidFill>
            <a:miter lim="800000"/>
            <a:headEnd/>
            <a:tailEnd/>
          </a:ln>
        </p:spPr>
        <p:txBody>
          <a:bodyPr/>
          <a:lstStyle/>
          <a:p>
            <a:endParaRPr lang="en-US"/>
          </a:p>
        </p:txBody>
      </p:sp>
      <p:sp>
        <p:nvSpPr>
          <p:cNvPr id="883764" name="Rectangle 51"/>
          <p:cNvSpPr>
            <a:spLocks noChangeArrowheads="1"/>
          </p:cNvSpPr>
          <p:nvPr/>
        </p:nvSpPr>
        <p:spPr bwMode="auto">
          <a:xfrm>
            <a:off x="2590800" y="5638800"/>
            <a:ext cx="381000" cy="457200"/>
          </a:xfrm>
          <a:prstGeom prst="rect">
            <a:avLst/>
          </a:prstGeom>
          <a:solidFill>
            <a:srgbClr val="78C0B2"/>
          </a:solidFill>
          <a:ln w="381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3765" name="Text Box 52"/>
          <p:cNvSpPr txBox="1">
            <a:spLocks noChangeArrowheads="1"/>
          </p:cNvSpPr>
          <p:nvPr/>
        </p:nvSpPr>
        <p:spPr bwMode="auto">
          <a:xfrm>
            <a:off x="2590800" y="5638800"/>
            <a:ext cx="381000" cy="460375"/>
          </a:xfrm>
          <a:prstGeom prst="rect">
            <a:avLst/>
          </a:prstGeom>
          <a:noFill/>
          <a:ln w="9525">
            <a:noFill/>
            <a:round/>
            <a:headEnd/>
            <a:tailEnd/>
          </a:ln>
        </p:spPr>
        <p:txBody>
          <a:bodyPr lIns="90000" tIns="46800" rIns="90000" bIns="46800">
            <a:spAutoFit/>
          </a:bodyPr>
          <a:lstStyle/>
          <a:p>
            <a:pPr algn="ctr">
              <a:spcBef>
                <a:spcPts val="150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400">
                <a:solidFill>
                  <a:srgbClr val="00264C"/>
                </a:solidFill>
              </a:rPr>
              <a:t>H</a:t>
            </a:r>
          </a:p>
        </p:txBody>
      </p:sp>
      <p:sp>
        <p:nvSpPr>
          <p:cNvPr id="883766" name="Line 53"/>
          <p:cNvSpPr>
            <a:spLocks noChangeShapeType="1"/>
          </p:cNvSpPr>
          <p:nvPr/>
        </p:nvSpPr>
        <p:spPr bwMode="auto">
          <a:xfrm flipH="1" flipV="1">
            <a:off x="2663825" y="5330825"/>
            <a:ext cx="82550" cy="311150"/>
          </a:xfrm>
          <a:prstGeom prst="line">
            <a:avLst/>
          </a:prstGeom>
          <a:noFill/>
          <a:ln w="28440" cap="sq">
            <a:solidFill>
              <a:srgbClr val="00264C"/>
            </a:solidFill>
            <a:miter lim="800000"/>
            <a:headEnd/>
            <a:tailEnd/>
          </a:ln>
        </p:spPr>
        <p:txBody>
          <a:bodyPr/>
          <a:lstStyle/>
          <a:p>
            <a:endParaRPr lang="en-US"/>
          </a:p>
        </p:txBody>
      </p:sp>
    </p:spTree>
    <p:extLst>
      <p:ext uri="{BB962C8B-B14F-4D97-AF65-F5344CB8AC3E}">
        <p14:creationId xmlns:p14="http://schemas.microsoft.com/office/powerpoint/2010/main" val="114607526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5762"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Internet Architecture</a:t>
            </a:r>
          </a:p>
        </p:txBody>
      </p:sp>
      <p:sp>
        <p:nvSpPr>
          <p:cNvPr id="885763"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a:solidFill>
                  <a:srgbClr val="00264C"/>
                </a:solidFill>
              </a:rPr>
              <a:t>The networks may be implemented using different kinds of hardware: Ethernet, </a:t>
            </a:r>
            <a:r>
              <a:rPr lang="en-US" sz="3200" dirty="0" smtClean="0">
                <a:solidFill>
                  <a:srgbClr val="00264C"/>
                </a:solidFill>
              </a:rPr>
              <a:t>802.11, FDDI, etc</a:t>
            </a:r>
            <a:r>
              <a:rPr lang="en-US" sz="3200" dirty="0">
                <a:solidFill>
                  <a:srgbClr val="00264C"/>
                </a:solidFill>
              </a:rPr>
              <a:t>.</a:t>
            </a:r>
          </a:p>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a:solidFill>
                  <a:srgbClr val="00264C"/>
                </a:solidFill>
              </a:rPr>
              <a:t>The goal of the Internet is to hide all this heterogeneity to the user and user programs</a:t>
            </a:r>
            <a:r>
              <a:rPr lang="en-US" sz="3200" dirty="0" smtClean="0">
                <a:solidFill>
                  <a:srgbClr val="00264C"/>
                </a:solidFill>
              </a:rPr>
              <a:t>.</a:t>
            </a:r>
          </a:p>
          <a:p>
            <a:pPr marL="339725" indent="-339725">
              <a:spcBef>
                <a:spcPts val="800"/>
              </a:spcBef>
              <a:buClr>
                <a:srgbClr val="00264C"/>
              </a:buClr>
              <a:buSzPct val="8500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a:solidFill>
                  <a:srgbClr val="00264C"/>
                </a:solidFill>
              </a:rPr>
              <a:t>The internet is a virtual network with its own addressing and name scheme.</a:t>
            </a:r>
          </a:p>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3200" dirty="0">
              <a:solidFill>
                <a:srgbClr val="00264C"/>
              </a:solidFill>
            </a:endParaRPr>
          </a:p>
        </p:txBody>
      </p:sp>
    </p:spTree>
    <p:extLst>
      <p:ext uri="{BB962C8B-B14F-4D97-AF65-F5344CB8AC3E}">
        <p14:creationId xmlns:p14="http://schemas.microsoft.com/office/powerpoint/2010/main" val="334129390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5762"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dirty="0">
                <a:solidFill>
                  <a:schemeClr val="tx1"/>
                </a:solidFill>
              </a:rPr>
              <a:t>Open Systems Interconnection (OSI) </a:t>
            </a:r>
            <a:r>
              <a:rPr lang="en-US" sz="4400" dirty="0" smtClean="0">
                <a:solidFill>
                  <a:schemeClr val="tx1"/>
                </a:solidFill>
              </a:rPr>
              <a:t>model of Networking</a:t>
            </a:r>
            <a:endParaRPr lang="en-US" sz="4400" dirty="0">
              <a:solidFill>
                <a:schemeClr val="tx1"/>
              </a:solidFill>
            </a:endParaRPr>
          </a:p>
        </p:txBody>
      </p:sp>
      <p:sp>
        <p:nvSpPr>
          <p:cNvPr id="885763"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a:spcBef>
                <a:spcPts val="800"/>
              </a:spcBef>
              <a:buClr>
                <a:srgbClr val="00264C"/>
              </a:buClr>
              <a:buSzPct val="85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International Standards Organization (ISO) standard</a:t>
            </a:r>
          </a:p>
          <a:p>
            <a:pPr marL="514350" indent="-514350">
              <a:spcBef>
                <a:spcPts val="800"/>
              </a:spcBef>
              <a:buClr>
                <a:srgbClr val="00264C"/>
              </a:buClr>
              <a:buSzPct val="85000"/>
              <a:buFont typeface="+mj-lt"/>
              <a:buAutoNum type="arabi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Physical layer</a:t>
            </a:r>
          </a:p>
          <a:p>
            <a:pPr marL="514350" indent="-514350">
              <a:spcBef>
                <a:spcPts val="800"/>
              </a:spcBef>
              <a:buClr>
                <a:srgbClr val="00264C"/>
              </a:buClr>
              <a:buSzPct val="85000"/>
              <a:buFont typeface="+mj-lt"/>
              <a:buAutoNum type="arabi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Data link layer</a:t>
            </a:r>
          </a:p>
          <a:p>
            <a:pPr marL="514350" indent="-514350">
              <a:spcBef>
                <a:spcPts val="800"/>
              </a:spcBef>
              <a:buClr>
                <a:srgbClr val="00264C"/>
              </a:buClr>
              <a:buSzPct val="85000"/>
              <a:buFont typeface="+mj-lt"/>
              <a:buAutoNum type="arabi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Network layer</a:t>
            </a:r>
          </a:p>
          <a:p>
            <a:pPr marL="514350" indent="-514350">
              <a:spcBef>
                <a:spcPts val="800"/>
              </a:spcBef>
              <a:buClr>
                <a:srgbClr val="00264C"/>
              </a:buClr>
              <a:buSzPct val="85000"/>
              <a:buFont typeface="+mj-lt"/>
              <a:buAutoNum type="arabi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Transport layer</a:t>
            </a:r>
          </a:p>
          <a:p>
            <a:pPr marL="514350" indent="-514350">
              <a:spcBef>
                <a:spcPts val="800"/>
              </a:spcBef>
              <a:buClr>
                <a:srgbClr val="00264C"/>
              </a:buClr>
              <a:buSzPct val="85000"/>
              <a:buFont typeface="+mj-lt"/>
              <a:buAutoNum type="arabi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Session layer</a:t>
            </a:r>
          </a:p>
          <a:p>
            <a:pPr marL="514350" indent="-514350">
              <a:spcBef>
                <a:spcPts val="800"/>
              </a:spcBef>
              <a:buClr>
                <a:srgbClr val="00264C"/>
              </a:buClr>
              <a:buSzPct val="85000"/>
              <a:buFont typeface="+mj-lt"/>
              <a:buAutoNum type="arabi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Presentation layer</a:t>
            </a:r>
          </a:p>
          <a:p>
            <a:pPr marL="514350" indent="-514350">
              <a:spcBef>
                <a:spcPts val="800"/>
              </a:spcBef>
              <a:buClr>
                <a:srgbClr val="00264C"/>
              </a:buClr>
              <a:buSzPct val="85000"/>
              <a:buFont typeface="+mj-lt"/>
              <a:buAutoNum type="arabicPeriod"/>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800" dirty="0" smtClean="0">
                <a:solidFill>
                  <a:srgbClr val="00264C"/>
                </a:solidFill>
              </a:rPr>
              <a:t>Application layer</a:t>
            </a:r>
            <a:endParaRPr lang="en-US" sz="2800" dirty="0">
              <a:solidFill>
                <a:srgbClr val="00264C"/>
              </a:solidFill>
            </a:endParaRPr>
          </a:p>
        </p:txBody>
      </p:sp>
    </p:spTree>
    <p:extLst>
      <p:ext uri="{BB962C8B-B14F-4D97-AF65-F5344CB8AC3E}">
        <p14:creationId xmlns:p14="http://schemas.microsoft.com/office/powerpoint/2010/main" val="389826345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9858" name="Text Box 1"/>
          <p:cNvSpPr txBox="1">
            <a:spLocks noChangeArrowheads="1"/>
          </p:cNvSpPr>
          <p:nvPr/>
        </p:nvSpPr>
        <p:spPr bwMode="auto">
          <a:xfrm>
            <a:off x="1066800" y="304800"/>
            <a:ext cx="7772400" cy="1143000"/>
          </a:xfrm>
          <a:prstGeom prst="rect">
            <a:avLst/>
          </a:prstGeom>
          <a:noFill/>
          <a:ln w="9525">
            <a:noFill/>
            <a:round/>
            <a:headEnd/>
            <a:tailEnd/>
          </a:ln>
        </p:spPr>
        <p:txBody>
          <a:bodyPr anchor="b"/>
          <a:lstStyle/>
          <a:p>
            <a:pP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333333"/>
                </a:solidFill>
              </a:rPr>
              <a:t>Internet Layering</a:t>
            </a:r>
          </a:p>
        </p:txBody>
      </p:sp>
      <p:sp>
        <p:nvSpPr>
          <p:cNvPr id="889859" name="Text Box 2"/>
          <p:cNvSpPr txBox="1">
            <a:spLocks noChangeArrowheads="1"/>
          </p:cNvSpPr>
          <p:nvPr/>
        </p:nvSpPr>
        <p:spPr bwMode="auto">
          <a:xfrm>
            <a:off x="685800" y="1905000"/>
            <a:ext cx="7772400" cy="4191000"/>
          </a:xfrm>
          <a:prstGeom prst="rect">
            <a:avLst/>
          </a:prstGeom>
          <a:noFill/>
          <a:ln w="9525">
            <a:noFill/>
            <a:round/>
            <a:headEnd/>
            <a:tailEnd/>
          </a:ln>
        </p:spPr>
        <p:txBody>
          <a:bodyPr/>
          <a:lstStyle/>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a:solidFill>
                  <a:srgbClr val="00264C"/>
                </a:solidFill>
              </a:rPr>
              <a:t>It reflects the layering used by the TCP/IP protocols</a:t>
            </a:r>
          </a:p>
          <a:p>
            <a:pPr marL="339725" indent="-339725">
              <a:spcBef>
                <a:spcPts val="800"/>
              </a:spcBef>
              <a:buClr>
                <a:srgbClr val="00264C"/>
              </a:buClr>
              <a:buSzPct val="85000"/>
              <a:buFont typeface="Times New Roman" pitchFamily="18" charset="0"/>
              <a:buBlip>
                <a:blip r:embed="rId3"/>
              </a:buBlip>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3200" dirty="0">
                <a:solidFill>
                  <a:srgbClr val="00264C"/>
                </a:solidFill>
              </a:rPr>
              <a:t>Closer to reality than </a:t>
            </a:r>
            <a:r>
              <a:rPr lang="en-US" sz="3200" dirty="0" smtClean="0">
                <a:solidFill>
                  <a:srgbClr val="00264C"/>
                </a:solidFill>
              </a:rPr>
              <a:t>ISO/OSI- </a:t>
            </a:r>
            <a:r>
              <a:rPr lang="en-US" sz="3200" dirty="0">
                <a:solidFill>
                  <a:srgbClr val="00264C"/>
                </a:solidFill>
              </a:rPr>
              <a:t>Layering</a:t>
            </a:r>
          </a:p>
        </p:txBody>
      </p:sp>
      <p:sp>
        <p:nvSpPr>
          <p:cNvPr id="889860" name="Rectangle 3"/>
          <p:cNvSpPr>
            <a:spLocks noChangeArrowheads="1"/>
          </p:cNvSpPr>
          <p:nvPr/>
        </p:nvSpPr>
        <p:spPr bwMode="auto">
          <a:xfrm>
            <a:off x="1752600" y="3657600"/>
            <a:ext cx="2057400" cy="1752600"/>
          </a:xfrm>
          <a:prstGeom prst="rect">
            <a:avLst/>
          </a:prstGeom>
          <a:solidFill>
            <a:srgbClr val="FFFFE9"/>
          </a:solidFill>
          <a:ln w="9360" cap="sq">
            <a:solidFill>
              <a:srgbClr val="00264C"/>
            </a:solidFill>
            <a:miter lim="800000"/>
            <a:headEnd/>
            <a:tailEnd/>
          </a:ln>
        </p:spPr>
        <p:txBody>
          <a:bodyPr wrap="none" anchor="ctr"/>
          <a:lstStyle/>
          <a:p>
            <a:pPr>
              <a:buClr>
                <a:srgbClr val="000000"/>
              </a:buClr>
              <a:buSzPct val="100000"/>
              <a:buFont typeface="Times New Roman" pitchFamily="18" charset="0"/>
              <a:buNone/>
            </a:pPr>
            <a:endParaRPr lang="en-US"/>
          </a:p>
        </p:txBody>
      </p:sp>
      <p:sp>
        <p:nvSpPr>
          <p:cNvPr id="889861" name="Text Box 4"/>
          <p:cNvSpPr txBox="1">
            <a:spLocks noChangeArrowheads="1"/>
          </p:cNvSpPr>
          <p:nvPr/>
        </p:nvSpPr>
        <p:spPr bwMode="auto">
          <a:xfrm>
            <a:off x="1752600" y="3657600"/>
            <a:ext cx="2438400" cy="398463"/>
          </a:xfrm>
          <a:prstGeom prst="rect">
            <a:avLst/>
          </a:prstGeom>
          <a:noFill/>
          <a:ln w="9525">
            <a:noFill/>
            <a:round/>
            <a:headEnd/>
            <a:tailEnd/>
          </a:ln>
        </p:spPr>
        <p:txBody>
          <a:bodyPr lIns="90000" tIns="46800" rIns="90000" bIns="46800">
            <a:spAutoFit/>
          </a:bodyPr>
          <a:lstStyle/>
          <a:p>
            <a:pP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dirty="0">
                <a:solidFill>
                  <a:srgbClr val="00264C"/>
                </a:solidFill>
              </a:rPr>
              <a:t>Application</a:t>
            </a:r>
          </a:p>
        </p:txBody>
      </p:sp>
      <p:sp>
        <p:nvSpPr>
          <p:cNvPr id="889862" name="Text Box 5"/>
          <p:cNvSpPr txBox="1">
            <a:spLocks noChangeArrowheads="1"/>
          </p:cNvSpPr>
          <p:nvPr/>
        </p:nvSpPr>
        <p:spPr bwMode="auto">
          <a:xfrm>
            <a:off x="1752600" y="3962400"/>
            <a:ext cx="2438400" cy="398463"/>
          </a:xfrm>
          <a:prstGeom prst="rect">
            <a:avLst/>
          </a:prstGeom>
          <a:noFill/>
          <a:ln w="9525">
            <a:noFill/>
            <a:round/>
            <a:headEnd/>
            <a:tailEnd/>
          </a:ln>
        </p:spPr>
        <p:txBody>
          <a:bodyPr lIns="90000" tIns="46800" rIns="90000" bIns="46800">
            <a:spAutoFit/>
          </a:bodyPr>
          <a:lstStyle/>
          <a:p>
            <a:pP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Transport</a:t>
            </a:r>
          </a:p>
        </p:txBody>
      </p:sp>
      <p:sp>
        <p:nvSpPr>
          <p:cNvPr id="889863" name="Text Box 6"/>
          <p:cNvSpPr txBox="1">
            <a:spLocks noChangeArrowheads="1"/>
          </p:cNvSpPr>
          <p:nvPr/>
        </p:nvSpPr>
        <p:spPr bwMode="auto">
          <a:xfrm>
            <a:off x="1752600" y="4267200"/>
            <a:ext cx="2438400" cy="398463"/>
          </a:xfrm>
          <a:prstGeom prst="rect">
            <a:avLst/>
          </a:prstGeom>
          <a:noFill/>
          <a:ln w="9525">
            <a:noFill/>
            <a:round/>
            <a:headEnd/>
            <a:tailEnd/>
          </a:ln>
        </p:spPr>
        <p:txBody>
          <a:bodyPr lIns="90000" tIns="46800" rIns="90000" bIns="46800">
            <a:spAutoFit/>
          </a:bodyPr>
          <a:lstStyle/>
          <a:p>
            <a:pP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Internet</a:t>
            </a:r>
          </a:p>
        </p:txBody>
      </p:sp>
      <p:sp>
        <p:nvSpPr>
          <p:cNvPr id="889864" name="Text Box 7"/>
          <p:cNvSpPr txBox="1">
            <a:spLocks noChangeArrowheads="1"/>
          </p:cNvSpPr>
          <p:nvPr/>
        </p:nvSpPr>
        <p:spPr bwMode="auto">
          <a:xfrm>
            <a:off x="1371600" y="4648200"/>
            <a:ext cx="2819400" cy="398463"/>
          </a:xfrm>
          <a:prstGeom prst="rect">
            <a:avLst/>
          </a:prstGeom>
          <a:noFill/>
          <a:ln w="9525">
            <a:noFill/>
            <a:round/>
            <a:headEnd/>
            <a:tailEnd/>
          </a:ln>
        </p:spPr>
        <p:txBody>
          <a:bodyPr lIns="90000" tIns="46800" rIns="90000" bIns="46800">
            <a:spAutoFit/>
          </a:bodyPr>
          <a:lstStyle/>
          <a:p>
            <a:pPr algn="ct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Network Interface</a:t>
            </a:r>
          </a:p>
        </p:txBody>
      </p:sp>
      <p:sp>
        <p:nvSpPr>
          <p:cNvPr id="889865" name="Text Box 8"/>
          <p:cNvSpPr txBox="1">
            <a:spLocks noChangeArrowheads="1"/>
          </p:cNvSpPr>
          <p:nvPr/>
        </p:nvSpPr>
        <p:spPr bwMode="auto">
          <a:xfrm>
            <a:off x="1752600" y="5029200"/>
            <a:ext cx="2438400" cy="398463"/>
          </a:xfrm>
          <a:prstGeom prst="rect">
            <a:avLst/>
          </a:prstGeom>
          <a:noFill/>
          <a:ln w="9525">
            <a:noFill/>
            <a:round/>
            <a:headEnd/>
            <a:tailEnd/>
          </a:ln>
        </p:spPr>
        <p:txBody>
          <a:bodyPr lIns="90000" tIns="46800" rIns="90000" bIns="46800">
            <a:spAutoFit/>
          </a:bodyPr>
          <a:lstStyle/>
          <a:p>
            <a:pP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Physical</a:t>
            </a:r>
          </a:p>
        </p:txBody>
      </p:sp>
      <p:sp>
        <p:nvSpPr>
          <p:cNvPr id="889866" name="Line 9"/>
          <p:cNvSpPr>
            <a:spLocks noChangeShapeType="1"/>
          </p:cNvSpPr>
          <p:nvPr/>
        </p:nvSpPr>
        <p:spPr bwMode="auto">
          <a:xfrm>
            <a:off x="1752600" y="4343400"/>
            <a:ext cx="2057400" cy="1588"/>
          </a:xfrm>
          <a:prstGeom prst="line">
            <a:avLst/>
          </a:prstGeom>
          <a:noFill/>
          <a:ln w="9360" cap="sq">
            <a:solidFill>
              <a:srgbClr val="00264C"/>
            </a:solidFill>
            <a:miter lim="800000"/>
            <a:headEnd/>
            <a:tailEnd/>
          </a:ln>
        </p:spPr>
        <p:txBody>
          <a:bodyPr/>
          <a:lstStyle/>
          <a:p>
            <a:endParaRPr lang="en-US"/>
          </a:p>
        </p:txBody>
      </p:sp>
      <p:sp>
        <p:nvSpPr>
          <p:cNvPr id="889867" name="Line 10"/>
          <p:cNvSpPr>
            <a:spLocks noChangeShapeType="1"/>
          </p:cNvSpPr>
          <p:nvPr/>
        </p:nvSpPr>
        <p:spPr bwMode="auto">
          <a:xfrm>
            <a:off x="1752600" y="4648200"/>
            <a:ext cx="2057400" cy="1588"/>
          </a:xfrm>
          <a:prstGeom prst="line">
            <a:avLst/>
          </a:prstGeom>
          <a:noFill/>
          <a:ln w="9360" cap="sq">
            <a:solidFill>
              <a:srgbClr val="00264C"/>
            </a:solidFill>
            <a:miter lim="800000"/>
            <a:headEnd/>
            <a:tailEnd/>
          </a:ln>
        </p:spPr>
        <p:txBody>
          <a:bodyPr/>
          <a:lstStyle/>
          <a:p>
            <a:endParaRPr lang="en-US"/>
          </a:p>
        </p:txBody>
      </p:sp>
      <p:sp>
        <p:nvSpPr>
          <p:cNvPr id="889868" name="Line 11"/>
          <p:cNvSpPr>
            <a:spLocks noChangeShapeType="1"/>
          </p:cNvSpPr>
          <p:nvPr/>
        </p:nvSpPr>
        <p:spPr bwMode="auto">
          <a:xfrm>
            <a:off x="1752600" y="5029200"/>
            <a:ext cx="2057400" cy="1588"/>
          </a:xfrm>
          <a:prstGeom prst="line">
            <a:avLst/>
          </a:prstGeom>
          <a:noFill/>
          <a:ln w="9360" cap="sq">
            <a:solidFill>
              <a:srgbClr val="00264C"/>
            </a:solidFill>
            <a:miter lim="800000"/>
            <a:headEnd/>
            <a:tailEnd/>
          </a:ln>
        </p:spPr>
        <p:txBody>
          <a:bodyPr/>
          <a:lstStyle/>
          <a:p>
            <a:endParaRPr lang="en-US"/>
          </a:p>
        </p:txBody>
      </p:sp>
      <p:sp>
        <p:nvSpPr>
          <p:cNvPr id="889869" name="Line 12"/>
          <p:cNvSpPr>
            <a:spLocks noChangeShapeType="1"/>
          </p:cNvSpPr>
          <p:nvPr/>
        </p:nvSpPr>
        <p:spPr bwMode="auto">
          <a:xfrm>
            <a:off x="1752600" y="4038600"/>
            <a:ext cx="2057400" cy="1588"/>
          </a:xfrm>
          <a:prstGeom prst="line">
            <a:avLst/>
          </a:prstGeom>
          <a:noFill/>
          <a:ln w="9360" cap="sq">
            <a:solidFill>
              <a:srgbClr val="00264C"/>
            </a:solidFill>
            <a:miter lim="800000"/>
            <a:headEnd/>
            <a:tailEnd/>
          </a:ln>
        </p:spPr>
        <p:txBody>
          <a:bodyPr/>
          <a:lstStyle/>
          <a:p>
            <a:endParaRPr lang="en-US"/>
          </a:p>
        </p:txBody>
      </p:sp>
      <p:sp>
        <p:nvSpPr>
          <p:cNvPr id="889870" name="Text Box 13"/>
          <p:cNvSpPr txBox="1">
            <a:spLocks noChangeArrowheads="1"/>
          </p:cNvSpPr>
          <p:nvPr/>
        </p:nvSpPr>
        <p:spPr bwMode="auto">
          <a:xfrm>
            <a:off x="3733800" y="3581400"/>
            <a:ext cx="5791200" cy="398463"/>
          </a:xfrm>
          <a:prstGeom prst="rect">
            <a:avLst/>
          </a:prstGeom>
          <a:noFill/>
          <a:ln w="9525">
            <a:noFill/>
            <a:round/>
            <a:headEnd/>
            <a:tailEnd/>
          </a:ln>
        </p:spPr>
        <p:txBody>
          <a:bodyPr lIns="90000" tIns="46800" rIns="90000" bIns="46800">
            <a:spAutoFit/>
          </a:bodyPr>
          <a:lstStyle/>
          <a:p>
            <a:pP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 Individual Application Programs (HTTP)</a:t>
            </a:r>
          </a:p>
        </p:txBody>
      </p:sp>
      <p:sp>
        <p:nvSpPr>
          <p:cNvPr id="889871" name="Text Box 14"/>
          <p:cNvSpPr txBox="1">
            <a:spLocks noChangeArrowheads="1"/>
          </p:cNvSpPr>
          <p:nvPr/>
        </p:nvSpPr>
        <p:spPr bwMode="auto">
          <a:xfrm>
            <a:off x="3733800" y="3962400"/>
            <a:ext cx="5181600" cy="398463"/>
          </a:xfrm>
          <a:prstGeom prst="rect">
            <a:avLst/>
          </a:prstGeom>
          <a:noFill/>
          <a:ln w="9525">
            <a:noFill/>
            <a:round/>
            <a:headEnd/>
            <a:tailEnd/>
          </a:ln>
        </p:spPr>
        <p:txBody>
          <a:bodyPr lIns="90000" tIns="46800" rIns="90000" bIns="46800">
            <a:spAutoFit/>
          </a:bodyPr>
          <a:lstStyle/>
          <a:p>
            <a:pP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 Program to Program (TCP and UDP)</a:t>
            </a:r>
          </a:p>
        </p:txBody>
      </p:sp>
      <p:sp>
        <p:nvSpPr>
          <p:cNvPr id="889872" name="Text Box 15"/>
          <p:cNvSpPr txBox="1">
            <a:spLocks noChangeArrowheads="1"/>
          </p:cNvSpPr>
          <p:nvPr/>
        </p:nvSpPr>
        <p:spPr bwMode="auto">
          <a:xfrm>
            <a:off x="3733800" y="4267200"/>
            <a:ext cx="5181600" cy="398463"/>
          </a:xfrm>
          <a:prstGeom prst="rect">
            <a:avLst/>
          </a:prstGeom>
          <a:noFill/>
          <a:ln w="9525">
            <a:noFill/>
            <a:round/>
            <a:headEnd/>
            <a:tailEnd/>
          </a:ln>
        </p:spPr>
        <p:txBody>
          <a:bodyPr lIns="90000" tIns="46800" rIns="90000" bIns="46800">
            <a:spAutoFit/>
          </a:bodyPr>
          <a:lstStyle/>
          <a:p>
            <a:pP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 Packet Forwarding. Machine to Machine. (IP)</a:t>
            </a:r>
          </a:p>
        </p:txBody>
      </p:sp>
      <p:sp>
        <p:nvSpPr>
          <p:cNvPr id="889873" name="Text Box 16"/>
          <p:cNvSpPr txBox="1">
            <a:spLocks noChangeArrowheads="1"/>
          </p:cNvSpPr>
          <p:nvPr/>
        </p:nvSpPr>
        <p:spPr bwMode="auto">
          <a:xfrm>
            <a:off x="3733800" y="4572000"/>
            <a:ext cx="4876800" cy="398463"/>
          </a:xfrm>
          <a:prstGeom prst="rect">
            <a:avLst/>
          </a:prstGeom>
          <a:noFill/>
          <a:ln w="9525">
            <a:noFill/>
            <a:round/>
            <a:headEnd/>
            <a:tailEnd/>
          </a:ln>
        </p:spPr>
        <p:txBody>
          <a:bodyPr lIns="90000" tIns="46800" rIns="90000" bIns="46800">
            <a:spAutoFit/>
          </a:bodyPr>
          <a:lstStyle/>
          <a:p>
            <a:pP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dirty="0">
                <a:solidFill>
                  <a:srgbClr val="00264C"/>
                </a:solidFill>
              </a:rPr>
              <a:t>- Local Area Network (Ethernet, RS232, </a:t>
            </a:r>
            <a:r>
              <a:rPr lang="en-US" sz="2000" dirty="0" err="1">
                <a:solidFill>
                  <a:srgbClr val="00264C"/>
                </a:solidFill>
              </a:rPr>
              <a:t>etc</a:t>
            </a:r>
            <a:r>
              <a:rPr lang="en-US" sz="2000" dirty="0">
                <a:solidFill>
                  <a:srgbClr val="00264C"/>
                </a:solidFill>
              </a:rPr>
              <a:t>)</a:t>
            </a:r>
          </a:p>
        </p:txBody>
      </p:sp>
      <p:sp>
        <p:nvSpPr>
          <p:cNvPr id="889874" name="Text Box 17"/>
          <p:cNvSpPr txBox="1">
            <a:spLocks noChangeArrowheads="1"/>
          </p:cNvSpPr>
          <p:nvPr/>
        </p:nvSpPr>
        <p:spPr bwMode="auto">
          <a:xfrm>
            <a:off x="3733800" y="4953000"/>
            <a:ext cx="5181600" cy="398463"/>
          </a:xfrm>
          <a:prstGeom prst="rect">
            <a:avLst/>
          </a:prstGeom>
          <a:noFill/>
          <a:ln w="9525">
            <a:noFill/>
            <a:round/>
            <a:headEnd/>
            <a:tailEnd/>
          </a:ln>
        </p:spPr>
        <p:txBody>
          <a:bodyPr lIns="90000" tIns="46800" rIns="90000" bIns="46800">
            <a:spAutoFit/>
          </a:bodyPr>
          <a:lstStyle/>
          <a:p>
            <a:pPr>
              <a:spcBef>
                <a:spcPts val="12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a:solidFill>
                  <a:srgbClr val="00264C"/>
                </a:solidFill>
              </a:rPr>
              <a:t>- Basic Network Hardware</a:t>
            </a:r>
          </a:p>
        </p:txBody>
      </p:sp>
    </p:spTree>
    <p:extLst>
      <p:ext uri="{BB962C8B-B14F-4D97-AF65-F5344CB8AC3E}">
        <p14:creationId xmlns:p14="http://schemas.microsoft.com/office/powerpoint/2010/main" val="92221117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p:txBody>
          <a:bodyPr/>
          <a:lstStyle/>
          <a:p>
            <a:pPr eaLnBrk="1" hangingPunct="1"/>
            <a:r>
              <a:rPr lang="en-US" altLang="en-US" smtClean="0"/>
              <a:t>Network Protocols Stack</a:t>
            </a:r>
          </a:p>
        </p:txBody>
      </p:sp>
      <p:sp>
        <p:nvSpPr>
          <p:cNvPr id="19461" name="Rectangle 3"/>
          <p:cNvSpPr>
            <a:spLocks noChangeArrowheads="1"/>
          </p:cNvSpPr>
          <p:nvPr/>
        </p:nvSpPr>
        <p:spPr bwMode="auto">
          <a:xfrm>
            <a:off x="685800" y="2271713"/>
            <a:ext cx="1676400" cy="676275"/>
          </a:xfrm>
          <a:prstGeom prst="rect">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Application</a:t>
            </a:r>
          </a:p>
        </p:txBody>
      </p:sp>
      <p:sp>
        <p:nvSpPr>
          <p:cNvPr id="19462" name="Rectangle 4"/>
          <p:cNvSpPr>
            <a:spLocks noChangeArrowheads="1"/>
          </p:cNvSpPr>
          <p:nvPr/>
        </p:nvSpPr>
        <p:spPr bwMode="auto">
          <a:xfrm>
            <a:off x="685800" y="2947988"/>
            <a:ext cx="1676400" cy="677862"/>
          </a:xfrm>
          <a:prstGeom prst="rect">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Transport</a:t>
            </a:r>
          </a:p>
        </p:txBody>
      </p:sp>
      <p:sp>
        <p:nvSpPr>
          <p:cNvPr id="19463" name="Rectangle 5"/>
          <p:cNvSpPr>
            <a:spLocks noChangeArrowheads="1"/>
          </p:cNvSpPr>
          <p:nvPr/>
        </p:nvSpPr>
        <p:spPr bwMode="auto">
          <a:xfrm>
            <a:off x="685800" y="3625850"/>
            <a:ext cx="1676400" cy="676275"/>
          </a:xfrm>
          <a:prstGeom prst="rect">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Network</a:t>
            </a:r>
          </a:p>
        </p:txBody>
      </p:sp>
      <p:sp>
        <p:nvSpPr>
          <p:cNvPr id="19464" name="Rectangle 6"/>
          <p:cNvSpPr>
            <a:spLocks noChangeArrowheads="1"/>
          </p:cNvSpPr>
          <p:nvPr/>
        </p:nvSpPr>
        <p:spPr bwMode="auto">
          <a:xfrm>
            <a:off x="685800" y="4302125"/>
            <a:ext cx="1676400" cy="677863"/>
          </a:xfrm>
          <a:prstGeom prst="rect">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Link</a:t>
            </a:r>
          </a:p>
        </p:txBody>
      </p:sp>
      <p:sp>
        <p:nvSpPr>
          <p:cNvPr id="19465" name="Line 7"/>
          <p:cNvSpPr>
            <a:spLocks noChangeShapeType="1"/>
          </p:cNvSpPr>
          <p:nvPr/>
        </p:nvSpPr>
        <p:spPr bwMode="auto">
          <a:xfrm>
            <a:off x="2362200" y="2562225"/>
            <a:ext cx="4283075"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19466" name="Text Box 8"/>
          <p:cNvSpPr txBox="1">
            <a:spLocks noChangeArrowheads="1"/>
          </p:cNvSpPr>
          <p:nvPr/>
        </p:nvSpPr>
        <p:spPr bwMode="auto">
          <a:xfrm>
            <a:off x="3035300" y="2057400"/>
            <a:ext cx="2832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a:latin typeface="Tahoma" pitchFamily="34" charset="0"/>
              </a:rPr>
              <a:t>Application protocol</a:t>
            </a:r>
          </a:p>
        </p:txBody>
      </p:sp>
      <p:sp>
        <p:nvSpPr>
          <p:cNvPr id="19467" name="Line 9"/>
          <p:cNvSpPr>
            <a:spLocks noChangeShapeType="1"/>
          </p:cNvSpPr>
          <p:nvPr/>
        </p:nvSpPr>
        <p:spPr bwMode="auto">
          <a:xfrm>
            <a:off x="2362200" y="3335338"/>
            <a:ext cx="4267200"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19468" name="Text Box 10"/>
          <p:cNvSpPr txBox="1">
            <a:spLocks noChangeArrowheads="1"/>
          </p:cNvSpPr>
          <p:nvPr/>
        </p:nvSpPr>
        <p:spPr bwMode="auto">
          <a:xfrm>
            <a:off x="3505200" y="2817813"/>
            <a:ext cx="1893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a:latin typeface="Tahoma" pitchFamily="34" charset="0"/>
              </a:rPr>
              <a:t>TCP protocol</a:t>
            </a:r>
          </a:p>
        </p:txBody>
      </p:sp>
      <p:sp>
        <p:nvSpPr>
          <p:cNvPr id="19469" name="Line 11"/>
          <p:cNvSpPr>
            <a:spLocks noChangeShapeType="1"/>
          </p:cNvSpPr>
          <p:nvPr/>
        </p:nvSpPr>
        <p:spPr bwMode="auto">
          <a:xfrm>
            <a:off x="2362200" y="4108450"/>
            <a:ext cx="1558925"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19470" name="Text Box 12"/>
          <p:cNvSpPr txBox="1">
            <a:spLocks noChangeArrowheads="1"/>
          </p:cNvSpPr>
          <p:nvPr/>
        </p:nvSpPr>
        <p:spPr bwMode="auto">
          <a:xfrm>
            <a:off x="2438400" y="3641725"/>
            <a:ext cx="1404938"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IP protocol</a:t>
            </a:r>
          </a:p>
        </p:txBody>
      </p:sp>
      <p:sp>
        <p:nvSpPr>
          <p:cNvPr id="19471" name="Line 13"/>
          <p:cNvSpPr>
            <a:spLocks noChangeShapeType="1"/>
          </p:cNvSpPr>
          <p:nvPr/>
        </p:nvSpPr>
        <p:spPr bwMode="auto">
          <a:xfrm>
            <a:off x="2362200" y="4786313"/>
            <a:ext cx="1558925"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19472" name="Text Box 14"/>
          <p:cNvSpPr txBox="1">
            <a:spLocks noChangeArrowheads="1"/>
          </p:cNvSpPr>
          <p:nvPr/>
        </p:nvSpPr>
        <p:spPr bwMode="auto">
          <a:xfrm>
            <a:off x="2743200" y="4403725"/>
            <a:ext cx="7556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Data Link</a:t>
            </a:r>
          </a:p>
        </p:txBody>
      </p:sp>
      <p:sp>
        <p:nvSpPr>
          <p:cNvPr id="19473" name="Rectangle 15"/>
          <p:cNvSpPr>
            <a:spLocks noChangeArrowheads="1"/>
          </p:cNvSpPr>
          <p:nvPr/>
        </p:nvSpPr>
        <p:spPr bwMode="auto">
          <a:xfrm>
            <a:off x="3886200" y="3625850"/>
            <a:ext cx="1143000" cy="676275"/>
          </a:xfrm>
          <a:prstGeom prst="rect">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a:latin typeface="Tahoma" pitchFamily="34" charset="0"/>
              </a:rPr>
              <a:t>IP</a:t>
            </a:r>
          </a:p>
        </p:txBody>
      </p:sp>
      <p:sp>
        <p:nvSpPr>
          <p:cNvPr id="19474" name="Rectangle 16"/>
          <p:cNvSpPr>
            <a:spLocks noChangeArrowheads="1"/>
          </p:cNvSpPr>
          <p:nvPr/>
        </p:nvSpPr>
        <p:spPr bwMode="auto">
          <a:xfrm>
            <a:off x="3886200" y="4302125"/>
            <a:ext cx="1143000" cy="677863"/>
          </a:xfrm>
          <a:prstGeom prst="rect">
            <a:avLst/>
          </a:prstGeom>
          <a:solidFill>
            <a:schemeClr val="accent1"/>
          </a:solidFill>
          <a:ln w="9525">
            <a:solidFill>
              <a:schemeClr val="tx1"/>
            </a:solidFill>
            <a:miter lim="800000"/>
            <a:headEnd/>
            <a:tailEnd/>
          </a:ln>
        </p:spPr>
        <p:txBody>
          <a:bodyPr anchor="ct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1800">
                <a:latin typeface="Tahoma" pitchFamily="34" charset="0"/>
              </a:rPr>
              <a:t>Network Access</a:t>
            </a:r>
          </a:p>
        </p:txBody>
      </p:sp>
      <p:sp>
        <p:nvSpPr>
          <p:cNvPr id="19475" name="Line 17"/>
          <p:cNvSpPr>
            <a:spLocks noChangeShapeType="1"/>
          </p:cNvSpPr>
          <p:nvPr/>
        </p:nvSpPr>
        <p:spPr bwMode="auto">
          <a:xfrm>
            <a:off x="5029200" y="4089400"/>
            <a:ext cx="1558925"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19476" name="Text Box 18"/>
          <p:cNvSpPr txBox="1">
            <a:spLocks noChangeArrowheads="1"/>
          </p:cNvSpPr>
          <p:nvPr/>
        </p:nvSpPr>
        <p:spPr bwMode="auto">
          <a:xfrm>
            <a:off x="5105400" y="3641725"/>
            <a:ext cx="1404938"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IP protocol</a:t>
            </a:r>
          </a:p>
        </p:txBody>
      </p:sp>
      <p:sp>
        <p:nvSpPr>
          <p:cNvPr id="19477" name="Line 19"/>
          <p:cNvSpPr>
            <a:spLocks noChangeShapeType="1"/>
          </p:cNvSpPr>
          <p:nvPr/>
        </p:nvSpPr>
        <p:spPr bwMode="auto">
          <a:xfrm>
            <a:off x="5029200" y="4765675"/>
            <a:ext cx="1558925"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nchor="ctr"/>
          <a:lstStyle/>
          <a:p>
            <a:endParaRPr lang="en-US"/>
          </a:p>
        </p:txBody>
      </p:sp>
      <p:sp>
        <p:nvSpPr>
          <p:cNvPr id="19478" name="Text Box 20"/>
          <p:cNvSpPr txBox="1">
            <a:spLocks noChangeArrowheads="1"/>
          </p:cNvSpPr>
          <p:nvPr/>
        </p:nvSpPr>
        <p:spPr bwMode="auto">
          <a:xfrm>
            <a:off x="5410200" y="4405313"/>
            <a:ext cx="7556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Data Link</a:t>
            </a:r>
          </a:p>
        </p:txBody>
      </p:sp>
      <p:sp>
        <p:nvSpPr>
          <p:cNvPr id="19479" name="Rectangle 21"/>
          <p:cNvSpPr>
            <a:spLocks noChangeArrowheads="1"/>
          </p:cNvSpPr>
          <p:nvPr/>
        </p:nvSpPr>
        <p:spPr bwMode="auto">
          <a:xfrm>
            <a:off x="6629400" y="2271713"/>
            <a:ext cx="1676400" cy="676275"/>
          </a:xfrm>
          <a:prstGeom prst="rect">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Application</a:t>
            </a:r>
          </a:p>
        </p:txBody>
      </p:sp>
      <p:sp>
        <p:nvSpPr>
          <p:cNvPr id="19480" name="Rectangle 22"/>
          <p:cNvSpPr>
            <a:spLocks noChangeArrowheads="1"/>
          </p:cNvSpPr>
          <p:nvPr/>
        </p:nvSpPr>
        <p:spPr bwMode="auto">
          <a:xfrm>
            <a:off x="6629400" y="2947988"/>
            <a:ext cx="1676400" cy="677862"/>
          </a:xfrm>
          <a:prstGeom prst="rect">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Transport</a:t>
            </a:r>
          </a:p>
        </p:txBody>
      </p:sp>
      <p:sp>
        <p:nvSpPr>
          <p:cNvPr id="19481" name="Rectangle 23"/>
          <p:cNvSpPr>
            <a:spLocks noChangeArrowheads="1"/>
          </p:cNvSpPr>
          <p:nvPr/>
        </p:nvSpPr>
        <p:spPr bwMode="auto">
          <a:xfrm>
            <a:off x="6629400" y="3625850"/>
            <a:ext cx="1676400" cy="676275"/>
          </a:xfrm>
          <a:prstGeom prst="rect">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Network</a:t>
            </a:r>
          </a:p>
        </p:txBody>
      </p:sp>
      <p:sp>
        <p:nvSpPr>
          <p:cNvPr id="19482" name="Rectangle 24"/>
          <p:cNvSpPr>
            <a:spLocks noChangeArrowheads="1"/>
          </p:cNvSpPr>
          <p:nvPr/>
        </p:nvSpPr>
        <p:spPr bwMode="auto">
          <a:xfrm>
            <a:off x="6629400" y="4302125"/>
            <a:ext cx="1676400" cy="677863"/>
          </a:xfrm>
          <a:prstGeom prst="rect">
            <a:avLst/>
          </a:prstGeom>
          <a:solidFill>
            <a:schemeClr val="accent1"/>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spcBef>
                <a:spcPct val="20000"/>
              </a:spcBef>
              <a:buClr>
                <a:schemeClr val="accent2"/>
              </a:buClr>
            </a:pPr>
            <a:r>
              <a:rPr lang="en-US" altLang="en-US" sz="2000">
                <a:latin typeface="Tahoma" pitchFamily="34" charset="0"/>
              </a:rPr>
              <a:t>Link</a:t>
            </a:r>
          </a:p>
        </p:txBody>
      </p:sp>
    </p:spTree>
    <p:extLst>
      <p:ext uri="{BB962C8B-B14F-4D97-AF65-F5344CB8AC3E}">
        <p14:creationId xmlns:p14="http://schemas.microsoft.com/office/powerpoint/2010/main" val="2855035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Microsoft YaHei"/>
        <a:cs typeface=""/>
      </a:majorFont>
      <a:minorFont>
        <a:latin typeface="Times New Roman"/>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600" b="0" i="0" u="none" strike="noStrike" cap="none" normalizeH="0" baseline="0" smtClean="0">
            <a:ln>
              <a:noFill/>
            </a:ln>
            <a:solidFill>
              <a:schemeClr val="bg1"/>
            </a:solidFill>
            <a:effectLst/>
            <a:latin typeface="Times New Roman" pitchFamily="16" charset="0"/>
            <a:ea typeface="Microsoft YaHei"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600" b="0" i="0" u="none" strike="noStrike" cap="none" normalizeH="0" baseline="0" smtClean="0">
            <a:ln>
              <a:noFill/>
            </a:ln>
            <a:solidFill>
              <a:schemeClr val="bg1"/>
            </a:solidFill>
            <a:effectLst/>
            <a:latin typeface="Times New Roman" pitchFamily="16" charset="0"/>
            <a:ea typeface="Microsoft YaHei" pitchFamily="34" charset="-122"/>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Microsoft YaHei"/>
        <a:cs typeface=""/>
      </a:majorFont>
      <a:minorFont>
        <a:latin typeface="Times New Roman"/>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600" b="0" i="0" u="none" strike="noStrike" cap="none" normalizeH="0" baseline="0" smtClean="0">
            <a:ln>
              <a:noFill/>
            </a:ln>
            <a:solidFill>
              <a:schemeClr val="bg1"/>
            </a:solidFill>
            <a:effectLst/>
            <a:latin typeface="Times New Roman" pitchFamily="16" charset="0"/>
            <a:ea typeface="Microsoft YaHei"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600" b="0" i="0" u="none" strike="noStrike" cap="none" normalizeH="0" baseline="0" smtClean="0">
            <a:ln>
              <a:noFill/>
            </a:ln>
            <a:solidFill>
              <a:schemeClr val="bg1"/>
            </a:solidFill>
            <a:effectLst/>
            <a:latin typeface="Times New Roman" pitchFamily="16" charset="0"/>
            <a:ea typeface="Microsoft YaHei" pitchFamily="34" charset="-122"/>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64422</TotalTime>
  <Words>2912</Words>
  <Application>Microsoft Office PowerPoint</Application>
  <PresentationFormat>On-screen Show (4:3)</PresentationFormat>
  <Paragraphs>597</Paragraphs>
  <Slides>46</Slides>
  <Notes>38</Notes>
  <HiddenSlides>0</HiddenSlides>
  <MMClips>0</MMClips>
  <ScaleCrop>false</ScaleCrop>
  <HeadingPairs>
    <vt:vector size="4" baseType="variant">
      <vt:variant>
        <vt:lpstr>Theme</vt:lpstr>
      </vt:variant>
      <vt:variant>
        <vt:i4>2</vt:i4>
      </vt:variant>
      <vt:variant>
        <vt:lpstr>Slide Titles</vt:lpstr>
      </vt:variant>
      <vt:variant>
        <vt:i4>46</vt:i4>
      </vt:variant>
    </vt:vector>
  </HeadingPairs>
  <TitlesOfParts>
    <vt:vector size="48" baseType="lpstr">
      <vt:lpstr>Default Design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Network Protocols Stack</vt:lpstr>
      <vt:lpstr>Types of Addresses in Internet</vt:lpstr>
      <vt:lpstr>Routing and Translation of Addresses</vt:lpstr>
      <vt:lpstr>PowerPoint Presentation</vt:lpstr>
      <vt:lpstr>PowerPoint Presentation</vt:lpstr>
      <vt:lpstr>PowerPoint Presentation</vt:lpstr>
      <vt:lpstr>PowerPoint Presentation</vt:lpstr>
      <vt:lpstr>Domain Name System</vt:lpstr>
      <vt:lpstr>DNS Resolver: Recursive Resolver</vt:lpstr>
      <vt:lpstr>Network Layered Encapsulation</vt:lpstr>
      <vt:lpstr>Ethernet Packet</vt:lpstr>
      <vt:lpstr>IP Packet</vt:lpstr>
      <vt:lpstr>TCP Packet Header</vt:lpstr>
      <vt:lpstr>PowerPoint Presentation</vt:lpstr>
      <vt:lpstr>PowerPoint Presentation</vt:lpstr>
      <vt:lpstr>PowerPoint Presentation</vt:lpstr>
      <vt:lpstr>PowerPoint Presentation</vt:lpstr>
      <vt:lpstr>PowerPoint Presentation</vt:lpstr>
      <vt:lpstr>PowerPoint Presentation</vt:lpstr>
      <vt:lpstr>Address Resolution Protocol (ARP)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Clicker Question 4 (TCP)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CS354: Operating Systems</dc:title>
  <dc:creator>Gustavo Rodriguez-Rivera</dc:creator>
  <cp:lastModifiedBy>Ninghui</cp:lastModifiedBy>
  <cp:revision>1540</cp:revision>
  <cp:lastPrinted>1601-01-01T00:00:00Z</cp:lastPrinted>
  <dcterms:created xsi:type="dcterms:W3CDTF">2004-01-12T03:48:24Z</dcterms:created>
  <dcterms:modified xsi:type="dcterms:W3CDTF">2015-03-26T17:03:15Z</dcterms:modified>
</cp:coreProperties>
</file>