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386" r:id="rId2"/>
    <p:sldId id="415" r:id="rId3"/>
    <p:sldId id="387" r:id="rId4"/>
    <p:sldId id="388" r:id="rId5"/>
    <p:sldId id="389" r:id="rId6"/>
    <p:sldId id="390" r:id="rId7"/>
    <p:sldId id="416" r:id="rId8"/>
    <p:sldId id="392" r:id="rId9"/>
    <p:sldId id="393" r:id="rId10"/>
    <p:sldId id="394" r:id="rId11"/>
    <p:sldId id="395" r:id="rId12"/>
    <p:sldId id="396" r:id="rId13"/>
    <p:sldId id="397" r:id="rId14"/>
    <p:sldId id="398" r:id="rId15"/>
    <p:sldId id="399" r:id="rId16"/>
    <p:sldId id="400" r:id="rId17"/>
    <p:sldId id="401" r:id="rId18"/>
    <p:sldId id="403" r:id="rId19"/>
    <p:sldId id="402" r:id="rId20"/>
    <p:sldId id="404" r:id="rId21"/>
    <p:sldId id="405" r:id="rId22"/>
    <p:sldId id="406" r:id="rId23"/>
    <p:sldId id="407" r:id="rId24"/>
    <p:sldId id="408" r:id="rId25"/>
    <p:sldId id="409" r:id="rId26"/>
    <p:sldId id="410" r:id="rId27"/>
    <p:sldId id="411" r:id="rId28"/>
    <p:sldId id="412" r:id="rId29"/>
    <p:sldId id="413" r:id="rId30"/>
    <p:sldId id="414" r:id="rId31"/>
    <p:sldId id="385" r:id="rId32"/>
  </p:sldIdLst>
  <p:sldSz cx="12192000" cy="6858000"/>
  <p:notesSz cx="6858000" cy="9144000"/>
  <p:embeddedFontLst>
    <p:embeddedFont>
      <p:font typeface="Calibri" pitchFamily="34" charset="0"/>
      <p:regular r:id="rId34"/>
      <p:bold r:id="rId35"/>
      <p:italic r:id="rId36"/>
      <p:boldItalic r:id="rId37"/>
    </p:embeddedFont>
    <p:embeddedFont>
      <p:font typeface="Cambria Math" pitchFamily="18" charset="0"/>
      <p:regular r:id="rId38"/>
    </p:embeddedFont>
    <p:embeddedFont>
      <p:font typeface="Calibri Light" pitchFamily="34" charset="0"/>
      <p:regular r:id="rId39"/>
      <p:italic r:id="rId40"/>
    </p:embeddedFont>
    <p:embeddedFont>
      <p:font typeface="Mathematica1Mono" charset="0"/>
      <p:regular r:id="rId41"/>
      <p:bold r:id="rId42"/>
    </p:embeddedFont>
    <p:embeddedFont>
      <p:font typeface="Mathematica1" charset="0"/>
      <p:regular r:id="rId43"/>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7B8277-68E6-4725-ADBF-F2E99B037A1D}">
          <p14:sldIdLst/>
        </p14:section>
        <p14:section name="Untitled Section" id="{C173F62E-1EB1-445F-99F7-C19B4EB5F401}">
          <p14:sldIdLst>
            <p14:sldId id="386"/>
            <p14:sldId id="415"/>
            <p14:sldId id="387"/>
            <p14:sldId id="388"/>
            <p14:sldId id="389"/>
            <p14:sldId id="390"/>
            <p14:sldId id="416"/>
            <p14:sldId id="392"/>
            <p14:sldId id="393"/>
            <p14:sldId id="394"/>
            <p14:sldId id="395"/>
            <p14:sldId id="396"/>
            <p14:sldId id="397"/>
            <p14:sldId id="398"/>
            <p14:sldId id="399"/>
            <p14:sldId id="400"/>
            <p14:sldId id="401"/>
            <p14:sldId id="403"/>
            <p14:sldId id="402"/>
            <p14:sldId id="404"/>
            <p14:sldId id="405"/>
            <p14:sldId id="406"/>
            <p14:sldId id="407"/>
            <p14:sldId id="408"/>
            <p14:sldId id="409"/>
            <p14:sldId id="410"/>
            <p14:sldId id="411"/>
            <p14:sldId id="412"/>
            <p14:sldId id="413"/>
            <p14:sldId id="414"/>
            <p14:sldId id="385"/>
          </p14:sldIdLst>
        </p14:section>
        <p14:section name="Untitled Section" id="{6FA61631-D44D-4005-9C18-0C368E6C8DA1}">
          <p14:sldIdLst/>
        </p14:section>
        <p14:section name="Untitled Section" id="{27AA3864-2245-41FE-B14B-8E32929F5548}">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69F"/>
    <a:srgbClr val="AB1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9" autoAdjust="0"/>
    <p:restoredTop sz="94660"/>
  </p:normalViewPr>
  <p:slideViewPr>
    <p:cSldViewPr snapToGrid="0">
      <p:cViewPr varScale="1">
        <p:scale>
          <a:sx n="84" d="100"/>
          <a:sy n="84" d="100"/>
        </p:scale>
        <p:origin x="-90"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09F72-A4BD-436B-AB77-3C1FB4FC9F7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908A6AFA-85FD-4BF1-9E7C-7A28A3636AEA}">
      <dgm:prSet phldrT="[Text]"/>
      <dgm:spPr/>
      <dgm:t>
        <a:bodyPr/>
        <a:lstStyle/>
        <a:p>
          <a:r>
            <a:rPr lang="en-US" dirty="0" smtClean="0"/>
            <a:t>Security</a:t>
          </a:r>
          <a:endParaRPr lang="en-US" dirty="0"/>
        </a:p>
      </dgm:t>
    </dgm:pt>
    <dgm:pt modelId="{7B6EB3F9-3DF2-48CD-B1E2-8A0EF8A177B4}" type="parTrans" cxnId="{9C4B04D4-D9F8-4633-889E-9B4F2AA98C12}">
      <dgm:prSet/>
      <dgm:spPr/>
      <dgm:t>
        <a:bodyPr/>
        <a:lstStyle/>
        <a:p>
          <a:endParaRPr lang="en-US"/>
        </a:p>
      </dgm:t>
    </dgm:pt>
    <dgm:pt modelId="{A6620C6A-5224-4E74-A0C8-B1463635C3BD}" type="sibTrans" cxnId="{9C4B04D4-D9F8-4633-889E-9B4F2AA98C12}">
      <dgm:prSet/>
      <dgm:spPr/>
      <dgm:t>
        <a:bodyPr/>
        <a:lstStyle/>
        <a:p>
          <a:endParaRPr lang="en-US"/>
        </a:p>
      </dgm:t>
    </dgm:pt>
    <dgm:pt modelId="{FBC35DA8-DDD3-4E03-B192-E7A1C3991B36}">
      <dgm:prSet phldrT="[Text]"/>
      <dgm:spPr/>
      <dgm:t>
        <a:bodyPr/>
        <a:lstStyle/>
        <a:p>
          <a:r>
            <a:rPr lang="en-US" dirty="0" smtClean="0"/>
            <a:t>Usability</a:t>
          </a:r>
          <a:endParaRPr lang="en-US" dirty="0"/>
        </a:p>
      </dgm:t>
    </dgm:pt>
    <dgm:pt modelId="{D9AFD6C5-A81E-485D-9E38-FF4BC347B5D2}" type="parTrans" cxnId="{CEF21B7F-09C5-49D5-962D-E1937C0B4921}">
      <dgm:prSet/>
      <dgm:spPr/>
      <dgm:t>
        <a:bodyPr/>
        <a:lstStyle/>
        <a:p>
          <a:endParaRPr lang="en-US"/>
        </a:p>
      </dgm:t>
    </dgm:pt>
    <dgm:pt modelId="{EFCFE844-F63B-4D14-9017-CDDD56C10452}" type="sibTrans" cxnId="{CEF21B7F-09C5-49D5-962D-E1937C0B4921}">
      <dgm:prSet/>
      <dgm:spPr/>
      <dgm:t>
        <a:bodyPr/>
        <a:lstStyle/>
        <a:p>
          <a:endParaRPr lang="en-US"/>
        </a:p>
      </dgm:t>
    </dgm:pt>
    <dgm:pt modelId="{B3FA68EE-6BBB-4775-9A3A-99A426B805C4}" type="pres">
      <dgm:prSet presAssocID="{87F09F72-A4BD-436B-AB77-3C1FB4FC9F7A}" presName="diagram" presStyleCnt="0">
        <dgm:presLayoutVars>
          <dgm:dir/>
          <dgm:resizeHandles val="exact"/>
        </dgm:presLayoutVars>
      </dgm:prSet>
      <dgm:spPr/>
      <dgm:t>
        <a:bodyPr/>
        <a:lstStyle/>
        <a:p>
          <a:endParaRPr lang="en-US"/>
        </a:p>
      </dgm:t>
    </dgm:pt>
    <dgm:pt modelId="{D711F810-FFB4-4E15-A7A8-C02F35252212}" type="pres">
      <dgm:prSet presAssocID="{908A6AFA-85FD-4BF1-9E7C-7A28A3636AEA}" presName="arrow" presStyleLbl="node1" presStyleIdx="0" presStyleCnt="2" custRadScaleRad="107732" custRadScaleInc="8">
        <dgm:presLayoutVars>
          <dgm:bulletEnabled val="1"/>
        </dgm:presLayoutVars>
      </dgm:prSet>
      <dgm:spPr/>
      <dgm:t>
        <a:bodyPr/>
        <a:lstStyle/>
        <a:p>
          <a:endParaRPr lang="en-US"/>
        </a:p>
      </dgm:t>
    </dgm:pt>
    <dgm:pt modelId="{15642846-1CF0-498E-8C72-C054D3C387A9}" type="pres">
      <dgm:prSet presAssocID="{FBC35DA8-DDD3-4E03-B192-E7A1C3991B36}" presName="arrow" presStyleLbl="node1" presStyleIdx="1" presStyleCnt="2" custRadScaleRad="72455">
        <dgm:presLayoutVars>
          <dgm:bulletEnabled val="1"/>
        </dgm:presLayoutVars>
      </dgm:prSet>
      <dgm:spPr/>
      <dgm:t>
        <a:bodyPr/>
        <a:lstStyle/>
        <a:p>
          <a:endParaRPr lang="en-US"/>
        </a:p>
      </dgm:t>
    </dgm:pt>
  </dgm:ptLst>
  <dgm:cxnLst>
    <dgm:cxn modelId="{CEF21B7F-09C5-49D5-962D-E1937C0B4921}" srcId="{87F09F72-A4BD-436B-AB77-3C1FB4FC9F7A}" destId="{FBC35DA8-DDD3-4E03-B192-E7A1C3991B36}" srcOrd="1" destOrd="0" parTransId="{D9AFD6C5-A81E-485D-9E38-FF4BC347B5D2}" sibTransId="{EFCFE844-F63B-4D14-9017-CDDD56C10452}"/>
    <dgm:cxn modelId="{9C4B04D4-D9F8-4633-889E-9B4F2AA98C12}" srcId="{87F09F72-A4BD-436B-AB77-3C1FB4FC9F7A}" destId="{908A6AFA-85FD-4BF1-9E7C-7A28A3636AEA}" srcOrd="0" destOrd="0" parTransId="{7B6EB3F9-3DF2-48CD-B1E2-8A0EF8A177B4}" sibTransId="{A6620C6A-5224-4E74-A0C8-B1463635C3BD}"/>
    <dgm:cxn modelId="{51EA5A18-A7AE-4B05-B7C5-C3D971E92393}" type="presOf" srcId="{908A6AFA-85FD-4BF1-9E7C-7A28A3636AEA}" destId="{D711F810-FFB4-4E15-A7A8-C02F35252212}" srcOrd="0" destOrd="0" presId="urn:microsoft.com/office/officeart/2005/8/layout/arrow5"/>
    <dgm:cxn modelId="{31833505-651B-4D22-B261-A603260273F8}" type="presOf" srcId="{FBC35DA8-DDD3-4E03-B192-E7A1C3991B36}" destId="{15642846-1CF0-498E-8C72-C054D3C387A9}" srcOrd="0" destOrd="0" presId="urn:microsoft.com/office/officeart/2005/8/layout/arrow5"/>
    <dgm:cxn modelId="{056FEA1A-2965-4A0D-B48D-1D50142426BE}" type="presOf" srcId="{87F09F72-A4BD-436B-AB77-3C1FB4FC9F7A}" destId="{B3FA68EE-6BBB-4775-9A3A-99A426B805C4}" srcOrd="0" destOrd="0" presId="urn:microsoft.com/office/officeart/2005/8/layout/arrow5"/>
    <dgm:cxn modelId="{A3608943-5E3A-4515-AA88-64F758F08277}" type="presParOf" srcId="{B3FA68EE-6BBB-4775-9A3A-99A426B805C4}" destId="{D711F810-FFB4-4E15-A7A8-C02F35252212}" srcOrd="0" destOrd="0" presId="urn:microsoft.com/office/officeart/2005/8/layout/arrow5"/>
    <dgm:cxn modelId="{A61E914A-B9FC-43A2-AE37-A8141E099C6F}" type="presParOf" srcId="{B3FA68EE-6BBB-4775-9A3A-99A426B805C4}" destId="{15642846-1CF0-498E-8C72-C054D3C387A9}" srcOrd="1" destOrd="0" presId="urn:microsoft.com/office/officeart/2005/8/layout/arrow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55A298-96EA-41BC-B0C5-E76D10C66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F96DD1-2855-43AF-9B64-8E4CAC598218}" type="pres">
      <dgm:prSet presAssocID="{7055A298-96EA-41BC-B0C5-E76D10C66BCB}" presName="linear" presStyleCnt="0">
        <dgm:presLayoutVars>
          <dgm:animLvl val="lvl"/>
          <dgm:resizeHandles val="exact"/>
        </dgm:presLayoutVars>
      </dgm:prSet>
      <dgm:spPr/>
      <dgm:t>
        <a:bodyPr/>
        <a:lstStyle/>
        <a:p>
          <a:endParaRPr lang="en-US"/>
        </a:p>
      </dgm:t>
    </dgm:pt>
  </dgm:ptLst>
  <dgm:cxnLst>
    <dgm:cxn modelId="{9FC5F3BD-A6FE-4723-9579-024FE792EB14}" type="presOf" srcId="{7055A298-96EA-41BC-B0C5-E76D10C66BCB}" destId="{4EF96DD1-2855-43AF-9B64-8E4CAC598218}"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1F810-FFB4-4E15-A7A8-C02F35252212}">
      <dsp:nvSpPr>
        <dsp:cNvPr id="0" name=""/>
        <dsp:cNvSpPr/>
      </dsp:nvSpPr>
      <dsp:spPr>
        <a:xfrm rot="16200000">
          <a:off x="0" y="366"/>
          <a:ext cx="1598972" cy="159897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Security</a:t>
          </a:r>
          <a:endParaRPr lang="en-US" sz="2200" kern="1200" dirty="0"/>
        </a:p>
      </dsp:txBody>
      <dsp:txXfrm rot="5400000">
        <a:off x="0" y="400109"/>
        <a:ext cx="1319152" cy="799486"/>
      </dsp:txXfrm>
    </dsp:sp>
    <dsp:sp modelId="{15642846-1CF0-498E-8C72-C054D3C387A9}">
      <dsp:nvSpPr>
        <dsp:cNvPr id="0" name=""/>
        <dsp:cNvSpPr/>
      </dsp:nvSpPr>
      <dsp:spPr>
        <a:xfrm rot="5400000">
          <a:off x="1577381" y="613"/>
          <a:ext cx="1598972" cy="159897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Usability</a:t>
          </a:r>
          <a:endParaRPr lang="en-US" sz="2200" kern="1200" dirty="0"/>
        </a:p>
      </dsp:txBody>
      <dsp:txXfrm rot="-5400000">
        <a:off x="1857201" y="400356"/>
        <a:ext cx="1319152" cy="799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DF46F-8000-42B8-B59B-DAC7A154C9BF}" type="datetimeFigureOut">
              <a:rPr lang="en-US" smtClean="0"/>
              <a:t>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1E05A-F77A-4D73-8247-AAB3E0C8518D}" type="slidenum">
              <a:rPr lang="en-US" smtClean="0"/>
              <a:t>‹#›</a:t>
            </a:fld>
            <a:endParaRPr lang="en-US"/>
          </a:p>
        </p:txBody>
      </p:sp>
    </p:spTree>
    <p:extLst>
      <p:ext uri="{BB962C8B-B14F-4D97-AF65-F5344CB8AC3E}">
        <p14:creationId xmlns:p14="http://schemas.microsoft.com/office/powerpoint/2010/main" val="425824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F16F1B-155E-42FA-83FD-D81DCC57A4A3}" type="slidenum">
              <a:rPr lang="en-US" smtClean="0"/>
              <a:t>1</a:t>
            </a:fld>
            <a:endParaRPr lang="en-US"/>
          </a:p>
        </p:txBody>
      </p:sp>
    </p:spTree>
    <p:extLst>
      <p:ext uri="{BB962C8B-B14F-4D97-AF65-F5344CB8AC3E}">
        <p14:creationId xmlns:p14="http://schemas.microsoft.com/office/powerpoint/2010/main" val="697024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now looks up the second</a:t>
            </a:r>
            <a:r>
              <a:rPr lang="en-US" baseline="0" dirty="0" smtClean="0"/>
              <a:t> picture in the table</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15</a:t>
            </a:fld>
            <a:endParaRPr lang="en-US" dirty="0"/>
          </a:p>
        </p:txBody>
      </p:sp>
    </p:spTree>
    <p:extLst>
      <p:ext uri="{BB962C8B-B14F-4D97-AF65-F5344CB8AC3E}">
        <p14:creationId xmlns:p14="http://schemas.microsoft.com/office/powerpoint/2010/main" val="2805925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t>
            </a:r>
            <a:r>
              <a:rPr lang="en-US" baseline="0" dirty="0" smtClean="0"/>
              <a:t>adds this picture to the remaining to pictures to get the final answer 6.</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16</a:t>
            </a:fld>
            <a:endParaRPr lang="en-US" dirty="0"/>
          </a:p>
        </p:txBody>
      </p:sp>
    </p:spTree>
    <p:extLst>
      <p:ext uri="{BB962C8B-B14F-4D97-AF65-F5344CB8AC3E}">
        <p14:creationId xmlns:p14="http://schemas.microsoft.com/office/powerpoint/2010/main" val="1717415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password is computed by responding to several single</a:t>
            </a:r>
            <a:r>
              <a:rPr lang="en-US" baseline="0" dirty="0" smtClean="0"/>
              <a:t>-digit challenges. When the user types in the response to the first challenge then the second challenge is displayed.</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17</a:t>
            </a:fld>
            <a:endParaRPr lang="en-US" dirty="0"/>
          </a:p>
        </p:txBody>
      </p:sp>
    </p:spTree>
    <p:extLst>
      <p:ext uri="{BB962C8B-B14F-4D97-AF65-F5344CB8AC3E}">
        <p14:creationId xmlns:p14="http://schemas.microsoft.com/office/powerpoint/2010/main" val="2629885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C56CE-48E9-48EC-BD9C-54931D921F69}" type="slidenum">
              <a:rPr lang="en-US" smtClean="0"/>
              <a:t>18</a:t>
            </a:fld>
            <a:endParaRPr lang="en-US"/>
          </a:p>
        </p:txBody>
      </p:sp>
    </p:spTree>
    <p:extLst>
      <p:ext uri="{BB962C8B-B14F-4D97-AF65-F5344CB8AC3E}">
        <p14:creationId xmlns:p14="http://schemas.microsoft.com/office/powerpoint/2010/main" val="2025268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20</a:t>
            </a:fld>
            <a:endParaRPr lang="en-US" dirty="0"/>
          </a:p>
        </p:txBody>
      </p:sp>
    </p:spTree>
    <p:extLst>
      <p:ext uri="{BB962C8B-B14F-4D97-AF65-F5344CB8AC3E}">
        <p14:creationId xmlns:p14="http://schemas.microsoft.com/office/powerpoint/2010/main" val="2821363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prove that our scheme is secure against the class</a:t>
            </a:r>
            <a:r>
              <a:rPr lang="en-US" baseline="0" dirty="0" smtClean="0"/>
              <a:t> of statistical adversaries who can see fewer than n^1.5 examples. Our results are significant because most known algorithmic techniques fit within this framework. </a:t>
            </a:r>
            <a:r>
              <a:rPr lang="en-US" baseline="0" dirty="0" err="1" smtClean="0"/>
              <a:t>Guassian</a:t>
            </a:r>
            <a:r>
              <a:rPr lang="en-US" baseline="0" dirty="0" smtClean="0"/>
              <a:t> elimination is a notable exception, but we also rule out attacks based on Gaussian elimination. While our scheme is simple the analysis is complex. We use generalized </a:t>
            </a:r>
            <a:r>
              <a:rPr lang="en-US" baseline="0" dirty="0" err="1" smtClean="0"/>
              <a:t>hypercontractivity</a:t>
            </a:r>
            <a:r>
              <a:rPr lang="en-US" baseline="0" dirty="0" smtClean="0"/>
              <a:t> bounds with the </a:t>
            </a:r>
            <a:r>
              <a:rPr lang="en-US" baseline="0" dirty="0" err="1" smtClean="0"/>
              <a:t>fourier</a:t>
            </a:r>
            <a:r>
              <a:rPr lang="en-US" baseline="0" dirty="0" smtClean="0"/>
              <a:t> decomposition of our function to lower bound the statistical dimension of our induced distribution over challenge response pairs. </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22</a:t>
            </a:fld>
            <a:endParaRPr lang="en-US"/>
          </a:p>
        </p:txBody>
      </p:sp>
    </p:spTree>
    <p:extLst>
      <p:ext uri="{BB962C8B-B14F-4D97-AF65-F5344CB8AC3E}">
        <p14:creationId xmlns:p14="http://schemas.microsoft.com/office/powerpoint/2010/main" val="2365166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think of a statistical algorithm as a tree.</a:t>
            </a:r>
            <a:r>
              <a:rPr lang="en-US" baseline="0" dirty="0" smtClean="0"/>
              <a:t> Each node of the tree contains a query.</a:t>
            </a:r>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23</a:t>
            </a:fld>
            <a:endParaRPr lang="en-US"/>
          </a:p>
        </p:txBody>
      </p:sp>
    </p:spTree>
    <p:extLst>
      <p:ext uri="{BB962C8B-B14F-4D97-AF65-F5344CB8AC3E}">
        <p14:creationId xmlns:p14="http://schemas.microsoft.com/office/powerpoint/2010/main" val="2367147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a:t>
            </a:r>
            <a:r>
              <a:rPr lang="en-US" dirty="0" smtClean="0"/>
              <a:t>query is simply a function that</a:t>
            </a:r>
            <a:r>
              <a:rPr lang="en-US" baseline="0" dirty="0" smtClean="0"/>
              <a:t> takes as input a randomly chosen challenge response pair and tells us which edge to take.</a:t>
            </a:r>
            <a:r>
              <a:rPr lang="en-US" dirty="0" smtClean="0"/>
              <a:t> </a:t>
            </a:r>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24</a:t>
            </a:fld>
            <a:endParaRPr lang="en-US"/>
          </a:p>
        </p:txBody>
      </p:sp>
    </p:spTree>
    <p:extLst>
      <p:ext uri="{BB962C8B-B14F-4D97-AF65-F5344CB8AC3E}">
        <p14:creationId xmlns:p14="http://schemas.microsoft.com/office/powerpoint/2010/main" val="2927318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prove that this tree must either</a:t>
            </a:r>
            <a:r>
              <a:rPr lang="en-US" baseline="0" dirty="0" smtClean="0"/>
              <a:t> be deep or the guess is not even close to the real mapping with high probability.</a:t>
            </a:r>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26</a:t>
            </a:fld>
            <a:endParaRPr lang="en-US"/>
          </a:p>
        </p:txBody>
      </p:sp>
    </p:spTree>
    <p:extLst>
      <p:ext uri="{BB962C8B-B14F-4D97-AF65-F5344CB8AC3E}">
        <p14:creationId xmlns:p14="http://schemas.microsoft.com/office/powerpoint/2010/main" val="300593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prove that our scheme is secure against the class</a:t>
            </a:r>
            <a:r>
              <a:rPr lang="en-US" baseline="0" dirty="0" smtClean="0"/>
              <a:t> of statistical adversaries who can see fewer than n^1.5 examples. Our results are significant because most known algorithmic techniques fit within this framework. </a:t>
            </a:r>
            <a:r>
              <a:rPr lang="en-US" baseline="0" dirty="0" err="1" smtClean="0"/>
              <a:t>Guassian</a:t>
            </a:r>
            <a:r>
              <a:rPr lang="en-US" baseline="0" dirty="0" smtClean="0"/>
              <a:t> elimination is a notable exception, but we also rule out attacks based on Gaussian elimination. While our scheme is simple the analysis is complex. We use generalized </a:t>
            </a:r>
            <a:r>
              <a:rPr lang="en-US" baseline="0" dirty="0" err="1" smtClean="0"/>
              <a:t>hypercontractivity</a:t>
            </a:r>
            <a:r>
              <a:rPr lang="en-US" baseline="0" dirty="0" smtClean="0"/>
              <a:t> bounds with the </a:t>
            </a:r>
            <a:r>
              <a:rPr lang="en-US" baseline="0" dirty="0" err="1" smtClean="0"/>
              <a:t>fourier</a:t>
            </a:r>
            <a:r>
              <a:rPr lang="en-US" baseline="0" dirty="0" smtClean="0"/>
              <a:t> decomposition of our function to lower bound the statistical dimension of our induced distribution over challenge response pairs. </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27</a:t>
            </a:fld>
            <a:endParaRPr lang="en-US"/>
          </a:p>
        </p:txBody>
      </p:sp>
    </p:spTree>
    <p:extLst>
      <p:ext uri="{BB962C8B-B14F-4D97-AF65-F5344CB8AC3E}">
        <p14:creationId xmlns:p14="http://schemas.microsoft.com/office/powerpoint/2010/main" val="271088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3</a:t>
            </a:fld>
            <a:endParaRPr lang="en-US" dirty="0"/>
          </a:p>
        </p:txBody>
      </p:sp>
    </p:spTree>
    <p:extLst>
      <p:ext uri="{BB962C8B-B14F-4D97-AF65-F5344CB8AC3E}">
        <p14:creationId xmlns:p14="http://schemas.microsoft.com/office/powerpoint/2010/main" val="2029863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prove that our scheme is secure against the class</a:t>
            </a:r>
            <a:r>
              <a:rPr lang="en-US" baseline="0" dirty="0" smtClean="0"/>
              <a:t> of statistical adversaries who can see fewer than n^1.5 examples. Our results are significant because most known algorithmic techniques fit within this framework. </a:t>
            </a:r>
            <a:r>
              <a:rPr lang="en-US" baseline="0" dirty="0" err="1" smtClean="0"/>
              <a:t>Guassian</a:t>
            </a:r>
            <a:r>
              <a:rPr lang="en-US" baseline="0" dirty="0" smtClean="0"/>
              <a:t> elimination is a notable exception, but we also rule out attacks based on Gaussian elimination. While our scheme is simple the analysis is complex. We use generalized </a:t>
            </a:r>
            <a:r>
              <a:rPr lang="en-US" baseline="0" dirty="0" err="1" smtClean="0"/>
              <a:t>hypercontractivity</a:t>
            </a:r>
            <a:r>
              <a:rPr lang="en-US" baseline="0" dirty="0" smtClean="0"/>
              <a:t> bounds with the </a:t>
            </a:r>
            <a:r>
              <a:rPr lang="en-US" baseline="0" dirty="0" err="1" smtClean="0"/>
              <a:t>fourier</a:t>
            </a:r>
            <a:r>
              <a:rPr lang="en-US" baseline="0" dirty="0" smtClean="0"/>
              <a:t> decomposition of our function to lower bound the statistical dimension of our induced distribution over challenge response pairs. </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28</a:t>
            </a:fld>
            <a:endParaRPr lang="en-US"/>
          </a:p>
        </p:txBody>
      </p:sp>
    </p:spTree>
    <p:extLst>
      <p:ext uri="{BB962C8B-B14F-4D97-AF65-F5344CB8AC3E}">
        <p14:creationId xmlns:p14="http://schemas.microsoft.com/office/powerpoint/2010/main" val="2614305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challenges can be found on my webpage along with the paper itself. In first challenge we first give you the responses to 1000 single-digit challenges or 100 ten-digit passwords. Your goal is to guess one of the user’s other passwords. I presented this challenge at two conferences: ASIACRYPT and Oakland. So far nobody has broken any of the passwords.</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30</a:t>
            </a:fld>
            <a:endParaRPr lang="en-US"/>
          </a:p>
        </p:txBody>
      </p:sp>
    </p:spTree>
    <p:extLst>
      <p:ext uri="{BB962C8B-B14F-4D97-AF65-F5344CB8AC3E}">
        <p14:creationId xmlns:p14="http://schemas.microsoft.com/office/powerpoint/2010/main" val="213083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4">
              <a:defRPr/>
            </a:pPr>
            <a:r>
              <a:rPr lang="en-US" dirty="0">
                <a:sym typeface="Mathematica1Mono"/>
              </a:rPr>
              <a:t>First Column and Third Column:  = 10</a:t>
            </a:r>
            <a:r>
              <a:rPr lang="en-US" baseline="30000" dirty="0">
                <a:sym typeface="Mathematica1Mono"/>
              </a:rPr>
              <a:t>-6</a:t>
            </a:r>
            <a:endParaRPr lang="en-US" baseline="30000" dirty="0"/>
          </a:p>
          <a:p>
            <a:r>
              <a:rPr lang="en-US" dirty="0">
                <a:sym typeface="Mathematica1Mono"/>
              </a:rPr>
              <a:t>Second Column:  = 10</a:t>
            </a:r>
            <a:r>
              <a:rPr lang="en-US" baseline="30000" dirty="0">
                <a:sym typeface="Mathematica1Mono"/>
              </a:rPr>
              <a:t>-2</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4</a:t>
            </a:fld>
            <a:endParaRPr lang="en-US"/>
          </a:p>
        </p:txBody>
      </p:sp>
    </p:spTree>
    <p:extLst>
      <p:ext uri="{BB962C8B-B14F-4D97-AF65-F5344CB8AC3E}">
        <p14:creationId xmlns:p14="http://schemas.microsoft.com/office/powerpoint/2010/main" val="243150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LastPass</a:t>
            </a:r>
            <a:endParaRPr lang="en-US" dirty="0" smtClean="0"/>
          </a:p>
          <a:p>
            <a:r>
              <a:rPr lang="en-US" dirty="0" err="1" smtClean="0"/>
              <a:t>KeePass</a:t>
            </a:r>
            <a:endParaRPr lang="en-US" dirty="0" smtClean="0"/>
          </a:p>
          <a:p>
            <a:r>
              <a:rPr lang="en-US" dirty="0" smtClean="0"/>
              <a:t>1Password</a:t>
            </a:r>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5</a:t>
            </a:fld>
            <a:endParaRPr lang="en-US"/>
          </a:p>
        </p:txBody>
      </p:sp>
    </p:spTree>
    <p:extLst>
      <p:ext uri="{BB962C8B-B14F-4D97-AF65-F5344CB8AC3E}">
        <p14:creationId xmlns:p14="http://schemas.microsoft.com/office/powerpoint/2010/main" val="1098140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Password management scheme</a:t>
            </a:r>
            <a:r>
              <a:rPr lang="en-US" baseline="0" dirty="0" smtClean="0"/>
              <a:t> is any strategy used to create and remember multiple passwords for multiple accounts.</a:t>
            </a:r>
            <a:endParaRPr lang="en-US" dirty="0" smtClean="0"/>
          </a:p>
          <a:p>
            <a:endParaRPr lang="en-US" dirty="0" smtClean="0"/>
          </a:p>
          <a:p>
            <a:r>
              <a:rPr lang="en-US" dirty="0" smtClean="0"/>
              <a:t>Increased challenge</a:t>
            </a:r>
            <a:r>
              <a:rPr lang="en-US" baseline="0" dirty="0" smtClean="0"/>
              <a:t> security/usability analysis should look at the problem </a:t>
            </a:r>
            <a:r>
              <a:rPr lang="en-US" baseline="0" dirty="0" err="1" smtClean="0"/>
              <a:t>wholelistically</a:t>
            </a:r>
            <a:endParaRPr lang="en-US" dirty="0" smtClean="0"/>
          </a:p>
          <a:p>
            <a:endParaRPr lang="en-US" dirty="0" smtClean="0"/>
          </a:p>
          <a:p>
            <a:r>
              <a:rPr lang="en-US" dirty="0" smtClean="0"/>
              <a:t>Position:</a:t>
            </a:r>
            <a:r>
              <a:rPr lang="en-US" baseline="0" dirty="0" smtClean="0"/>
              <a:t> </a:t>
            </a:r>
            <a:r>
              <a:rPr lang="en-US" dirty="0" smtClean="0"/>
              <a:t>This</a:t>
            </a:r>
            <a:r>
              <a:rPr lang="en-US" baseline="0" dirty="0" smtClean="0"/>
              <a:t> is not the user’s fault!</a:t>
            </a:r>
            <a:endParaRPr lang="en-US" dirty="0" smtClean="0"/>
          </a:p>
          <a:p>
            <a:endParaRPr lang="en-US" dirty="0" smtClean="0"/>
          </a:p>
          <a:p>
            <a:r>
              <a:rPr lang="en-US" dirty="0" smtClean="0"/>
              <a:t>We</a:t>
            </a:r>
            <a:r>
              <a:rPr lang="en-US" baseline="0" dirty="0" smtClean="0"/>
              <a:t> want a management scheme which is </a:t>
            </a:r>
          </a:p>
          <a:p>
            <a:r>
              <a:rPr lang="en-US" baseline="0" dirty="0" smtClean="0"/>
              <a:t> 1. Easy for the user to manage</a:t>
            </a:r>
          </a:p>
          <a:p>
            <a:r>
              <a:rPr lang="en-US" baseline="0" dirty="0" smtClean="0"/>
              <a:t> 2. Secure (hard for adversary to compromise accounts)</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7</a:t>
            </a:fld>
            <a:endParaRPr lang="en-US" dirty="0"/>
          </a:p>
        </p:txBody>
      </p:sp>
    </p:spTree>
    <p:extLst>
      <p:ext uri="{BB962C8B-B14F-4D97-AF65-F5344CB8AC3E}">
        <p14:creationId xmlns:p14="http://schemas.microsoft.com/office/powerpoint/2010/main" val="98314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where our work comes in. We present a </a:t>
            </a:r>
            <a:r>
              <a:rPr lang="en-US" sz="1200" baseline="0" dirty="0" smtClean="0"/>
              <a:t>scheme</a:t>
            </a:r>
            <a:r>
              <a:rPr lang="en-US" baseline="0" dirty="0" smtClean="0"/>
              <a:t> that remains secure even after many breaches (e.g., 100). In light of the recent SSL bug this is a highly desirable security property. </a:t>
            </a:r>
            <a:r>
              <a:rPr lang="en-US" dirty="0" smtClean="0"/>
              <a:t>In</a:t>
            </a:r>
            <a:r>
              <a:rPr lang="en-US" baseline="0" dirty="0" smtClean="0"/>
              <a:t> our scheme the user memorizes a short secret which is used to compute all of his different passwords. We stress that all of the computation is done inside the user’s head. Because computations are done in the user’s head we only consider a very restricted set of operations: addition modulo 10 and memorizing the secret random mapping.</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8</a:t>
            </a:fld>
            <a:endParaRPr lang="en-US" dirty="0"/>
          </a:p>
        </p:txBody>
      </p:sp>
    </p:spTree>
    <p:extLst>
      <p:ext uri="{BB962C8B-B14F-4D97-AF65-F5344CB8AC3E}">
        <p14:creationId xmlns:p14="http://schemas.microsoft.com/office/powerpoint/2010/main" val="145283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scheme the user to perform complicated cryptographic operations. In fact, we will not even ask the user to add large numbers. Our scheme is very simple. In fact, in the next minute I can show you exactly how the user computes his passwords.</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9</a:t>
            </a:fld>
            <a:endParaRPr lang="en-US" dirty="0"/>
          </a:p>
        </p:txBody>
      </p:sp>
    </p:spTree>
    <p:extLst>
      <p:ext uri="{BB962C8B-B14F-4D97-AF65-F5344CB8AC3E}">
        <p14:creationId xmlns:p14="http://schemas.microsoft.com/office/powerpoint/2010/main" val="615792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begin using our scheme the user first memorizes a secret mapping from pictures to digits. For example, the user</a:t>
            </a:r>
            <a:r>
              <a:rPr lang="en-US" baseline="0" dirty="0" smtClean="0"/>
              <a:t> must remember that</a:t>
            </a:r>
            <a:r>
              <a:rPr lang="en-US" dirty="0" smtClean="0"/>
              <a:t> picture of the lightening bolt</a:t>
            </a:r>
            <a:r>
              <a:rPr lang="en-US" baseline="0" dirty="0" smtClean="0"/>
              <a:t> maps to 9 and the picture of the dog maps to 3. Once the user has memorized this mapping he can compute hundreds of secure passwords by responding to single digit challenges.</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10</a:t>
            </a:fld>
            <a:endParaRPr lang="en-US" dirty="0"/>
          </a:p>
        </p:txBody>
      </p:sp>
    </p:spTree>
    <p:extLst>
      <p:ext uri="{BB962C8B-B14F-4D97-AF65-F5344CB8AC3E}">
        <p14:creationId xmlns:p14="http://schemas.microsoft.com/office/powerpoint/2010/main" val="2816176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single-digit</a:t>
            </a:r>
            <a:r>
              <a:rPr lang="en-US" baseline="0" dirty="0" smtClean="0"/>
              <a:t> challenge is a list of 14 pictures displayed as follows. The pictures are divided into two groups. The four larger pictures on top and the lookup table with 10 images on the bottom. To compute the response to a single digit challenge the user takes the first two pictures, adds them together to compute an index. In this example, 9+3 is 2 mod 10. (next slide)</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14</a:t>
            </a:fld>
            <a:endParaRPr lang="en-US" dirty="0"/>
          </a:p>
        </p:txBody>
      </p:sp>
    </p:spTree>
    <p:extLst>
      <p:ext uri="{BB962C8B-B14F-4D97-AF65-F5344CB8AC3E}">
        <p14:creationId xmlns:p14="http://schemas.microsoft.com/office/powerpoint/2010/main" val="135126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2110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46479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92310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27325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15425-F418-469B-80F5-E85B894B04D5}" type="datetimeFigureOut">
              <a:rPr lang="en-US" smtClean="0"/>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7478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15425-F418-469B-80F5-E85B894B04D5}" type="datetimeFigureOut">
              <a:rPr lang="en-US" smtClean="0"/>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25731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15425-F418-469B-80F5-E85B894B04D5}" type="datetimeFigureOut">
              <a:rPr lang="en-US" smtClean="0"/>
              <a:t>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90590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15425-F418-469B-80F5-E85B894B04D5}" type="datetimeFigureOut">
              <a:rPr lang="en-US" smtClean="0"/>
              <a:t>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68562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15425-F418-469B-80F5-E85B894B04D5}" type="datetimeFigureOut">
              <a:rPr lang="en-US" smtClean="0"/>
              <a:t>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44637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6764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0155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15425-F418-469B-80F5-E85B894B04D5}" type="datetimeFigureOut">
              <a:rPr lang="en-US" smtClean="0"/>
              <a:t>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5909B-960A-4B8A-985F-7A2A41D5ACC6}" type="slidenum">
              <a:rPr lang="en-US" smtClean="0"/>
              <a:t>‹#›</a:t>
            </a:fld>
            <a:endParaRPr lang="en-US"/>
          </a:p>
        </p:txBody>
      </p:sp>
    </p:spTree>
    <p:extLst>
      <p:ext uri="{BB962C8B-B14F-4D97-AF65-F5344CB8AC3E}">
        <p14:creationId xmlns:p14="http://schemas.microsoft.com/office/powerpoint/2010/main" val="293326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18" Type="http://schemas.openxmlformats.org/officeDocument/2006/relationships/image" Target="../media/image50.jpeg"/><Relationship Id="rId3" Type="http://schemas.openxmlformats.org/officeDocument/2006/relationships/image" Target="../media/image39.jpe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69.png"/><Relationship Id="rId2" Type="http://schemas.openxmlformats.org/officeDocument/2006/relationships/notesSlide" Target="../notesSlides/notesSlide9.xml"/><Relationship Id="rId16"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5.jpeg"/><Relationship Id="rId15" Type="http://schemas.openxmlformats.org/officeDocument/2006/relationships/image" Target="../media/image37.jpeg"/><Relationship Id="rId10" Type="http://schemas.openxmlformats.org/officeDocument/2006/relationships/image" Target="../media/image44.jpeg"/><Relationship Id="rId19" Type="http://schemas.openxmlformats.org/officeDocument/2006/relationships/image" Target="../media/image51.jpeg"/><Relationship Id="rId4" Type="http://schemas.openxmlformats.org/officeDocument/2006/relationships/image" Target="../media/image34.jpeg"/><Relationship Id="rId9" Type="http://schemas.openxmlformats.org/officeDocument/2006/relationships/image" Target="../media/image43.jpeg"/><Relationship Id="rId14" Type="http://schemas.openxmlformats.org/officeDocument/2006/relationships/image" Target="../media/image48.jpeg"/></Relationships>
</file>

<file path=ppt/slides/_rels/slide15.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18" Type="http://schemas.openxmlformats.org/officeDocument/2006/relationships/image" Target="../media/image51.jpeg"/><Relationship Id="rId3" Type="http://schemas.openxmlformats.org/officeDocument/2006/relationships/image" Target="../media/image39.jpe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0.jpeg"/><Relationship Id="rId2" Type="http://schemas.openxmlformats.org/officeDocument/2006/relationships/notesSlide" Target="../notesSlides/notesSlide10.xml"/><Relationship Id="rId16"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5.jpeg"/><Relationship Id="rId15" Type="http://schemas.openxmlformats.org/officeDocument/2006/relationships/image" Target="../media/image49.jpeg"/><Relationship Id="rId10" Type="http://schemas.openxmlformats.org/officeDocument/2006/relationships/image" Target="../media/image44.jpeg"/><Relationship Id="rId19" Type="http://schemas.openxmlformats.org/officeDocument/2006/relationships/image" Target="../media/image37.jpeg"/><Relationship Id="rId4" Type="http://schemas.openxmlformats.org/officeDocument/2006/relationships/image" Target="../media/image34.jpeg"/><Relationship Id="rId9" Type="http://schemas.openxmlformats.org/officeDocument/2006/relationships/image" Target="../media/image43.jpeg"/><Relationship Id="rId14" Type="http://schemas.openxmlformats.org/officeDocument/2006/relationships/image" Target="../media/image48.jpeg"/></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18" Type="http://schemas.openxmlformats.org/officeDocument/2006/relationships/image" Target="../media/image53.jpeg"/><Relationship Id="rId3" Type="http://schemas.openxmlformats.org/officeDocument/2006/relationships/image" Target="../media/image39.jpe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2.jpeg"/><Relationship Id="rId2" Type="http://schemas.openxmlformats.org/officeDocument/2006/relationships/notesSlide" Target="../notesSlides/notesSlide11.xml"/><Relationship Id="rId16" Type="http://schemas.openxmlformats.org/officeDocument/2006/relationships/image" Target="../media/image73.png"/><Relationship Id="rId20"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5.jpeg"/><Relationship Id="rId15" Type="http://schemas.openxmlformats.org/officeDocument/2006/relationships/image" Target="../media/image49.jpeg"/><Relationship Id="rId10" Type="http://schemas.openxmlformats.org/officeDocument/2006/relationships/image" Target="../media/image44.jpeg"/><Relationship Id="rId19" Type="http://schemas.openxmlformats.org/officeDocument/2006/relationships/image" Target="../media/image54.jpeg"/><Relationship Id="rId4" Type="http://schemas.openxmlformats.org/officeDocument/2006/relationships/image" Target="../media/image34.jpeg"/><Relationship Id="rId9" Type="http://schemas.openxmlformats.org/officeDocument/2006/relationships/image" Target="../media/image43.jpeg"/><Relationship Id="rId14" Type="http://schemas.openxmlformats.org/officeDocument/2006/relationships/image" Target="../media/image48.jpeg"/></Relationships>
</file>

<file path=ppt/slides/_rels/slide17.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image" Target="../media/image39.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notesSlide" Target="../notesSlides/notesSlide12.xml"/><Relationship Id="rId16"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5.jpeg"/><Relationship Id="rId15" Type="http://schemas.openxmlformats.org/officeDocument/2006/relationships/image" Target="../media/image49.jpeg"/><Relationship Id="rId10" Type="http://schemas.openxmlformats.org/officeDocument/2006/relationships/image" Target="../media/image44.jpeg"/><Relationship Id="rId4" Type="http://schemas.openxmlformats.org/officeDocument/2006/relationships/image" Target="../media/image34.jpeg"/><Relationship Id="rId9" Type="http://schemas.openxmlformats.org/officeDocument/2006/relationships/image" Target="../media/image43.jpeg"/><Relationship Id="rId14" Type="http://schemas.openxmlformats.org/officeDocument/2006/relationships/image" Target="../media/image48.jpeg"/></Relationships>
</file>

<file path=ppt/slides/_rels/slide18.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59.jpeg"/><Relationship Id="rId3" Type="http://schemas.openxmlformats.org/officeDocument/2006/relationships/image" Target="../media/image39.jpeg"/><Relationship Id="rId7" Type="http://schemas.openxmlformats.org/officeDocument/2006/relationships/image" Target="../media/image58.jpeg"/><Relationship Id="rId12"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7.jpeg"/><Relationship Id="rId11" Type="http://schemas.openxmlformats.org/officeDocument/2006/relationships/image" Target="../media/image37.jpeg"/><Relationship Id="rId5" Type="http://schemas.openxmlformats.org/officeDocument/2006/relationships/image" Target="../media/image56.jpeg"/><Relationship Id="rId15" Type="http://schemas.openxmlformats.org/officeDocument/2006/relationships/image" Target="../media/image61.jpeg"/><Relationship Id="rId10" Type="http://schemas.openxmlformats.org/officeDocument/2006/relationships/image" Target="../media/image47.jpeg"/><Relationship Id="rId4" Type="http://schemas.openxmlformats.org/officeDocument/2006/relationships/image" Target="../media/image55.jpeg"/><Relationship Id="rId9" Type="http://schemas.openxmlformats.org/officeDocument/2006/relationships/image" Target="../media/image45.jpeg"/><Relationship Id="rId14" Type="http://schemas.openxmlformats.org/officeDocument/2006/relationships/image" Target="../media/image60.jpeg"/></Relationships>
</file>

<file path=ppt/slides/_rels/slide19.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71.jpeg"/><Relationship Id="rId3" Type="http://schemas.openxmlformats.org/officeDocument/2006/relationships/image" Target="../media/image63.jpeg"/><Relationship Id="rId7" Type="http://schemas.openxmlformats.org/officeDocument/2006/relationships/image" Target="../media/image44.jpeg"/><Relationship Id="rId12" Type="http://schemas.openxmlformats.org/officeDocument/2006/relationships/image" Target="../media/image70.jpeg"/><Relationship Id="rId2" Type="http://schemas.openxmlformats.org/officeDocument/2006/relationships/image" Target="../media/image62.jpeg"/><Relationship Id="rId16"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6.jpeg"/><Relationship Id="rId11" Type="http://schemas.openxmlformats.org/officeDocument/2006/relationships/image" Target="../media/image48.jpeg"/><Relationship Id="rId5" Type="http://schemas.openxmlformats.org/officeDocument/2006/relationships/image" Target="../media/image65.jpeg"/><Relationship Id="rId15" Type="http://schemas.openxmlformats.org/officeDocument/2006/relationships/image" Target="../media/image73.jpeg"/><Relationship Id="rId10" Type="http://schemas.openxmlformats.org/officeDocument/2006/relationships/image" Target="../media/image69.jpeg"/><Relationship Id="rId4" Type="http://schemas.openxmlformats.org/officeDocument/2006/relationships/image" Target="../media/image64.jpeg"/><Relationship Id="rId9" Type="http://schemas.openxmlformats.org/officeDocument/2006/relationships/image" Target="../media/image68.jpeg"/><Relationship Id="rId14" Type="http://schemas.openxmlformats.org/officeDocument/2006/relationships/image" Target="../media/image7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 Id="rId9" Type="http://schemas.openxmlformats.org/officeDocument/2006/relationships/image" Target="../media/image104.png"/></Relationships>
</file>

<file path=ppt/slides/_rels/slide2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25.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8.pn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76.jpeg"/></Relationships>
</file>

<file path=ppt/slides/_rels/slide26.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98.png"/><Relationship Id="rId7" Type="http://schemas.openxmlformats.org/officeDocument/2006/relationships/image" Target="../media/image1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s>
</file>

<file path=ppt/slides/_rels/slide2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9.png"/></Relationships>
</file>

<file path=ppt/slides/_rels/slide2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diagramLayout" Target="../diagrams/layout1.xml"/><Relationship Id="rId5" Type="http://schemas.openxmlformats.org/officeDocument/2006/relationships/image" Target="../media/image8.png"/><Relationship Id="rId15" Type="http://schemas.openxmlformats.org/officeDocument/2006/relationships/image" Target="../media/image13.jpeg"/><Relationship Id="rId10" Type="http://schemas.openxmlformats.org/officeDocument/2006/relationships/diagramData" Target="../diagrams/data1.xml"/><Relationship Id="rId4" Type="http://schemas.openxmlformats.org/officeDocument/2006/relationships/image" Target="../media/image7.png"/><Relationship Id="rId9" Type="http://schemas.openxmlformats.org/officeDocument/2006/relationships/image" Target="../media/image12.png"/><Relationship Id="rId14"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arxiv.org/abs/1404.0024" TargetMode="External"/><Relationship Id="rId4" Type="http://schemas.openxmlformats.org/officeDocument/2006/relationships/hyperlink" Target="http://www.cs.cmu.edu/~jblocki/HumanComputablePasswordsChallenge/challenge.htm"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3.jpeg"/><Relationship Id="rId3" Type="http://schemas.openxmlformats.org/officeDocument/2006/relationships/image" Target="../media/image7.png"/><Relationship Id="rId7" Type="http://schemas.openxmlformats.org/officeDocument/2006/relationships/image" Target="../media/image21.jpeg"/><Relationship Id="rId12"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9.png"/><Relationship Id="rId5" Type="http://schemas.openxmlformats.org/officeDocument/2006/relationships/image" Target="../media/image19.jpeg"/><Relationship Id="rId10" Type="http://schemas.openxmlformats.org/officeDocument/2006/relationships/image" Target="../media/image8.png"/><Relationship Id="rId4" Type="http://schemas.openxmlformats.org/officeDocument/2006/relationships/image" Target="../media/image18.jpe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diagramColors" Target="../diagrams/colors2.xml"/><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27.png"/><Relationship Id="rId5" Type="http://schemas.openxmlformats.org/officeDocument/2006/relationships/diagramLayout" Target="../diagrams/layout2.xml"/><Relationship Id="rId10" Type="http://schemas.openxmlformats.org/officeDocument/2006/relationships/image" Target="../media/image26.png"/><Relationship Id="rId4" Type="http://schemas.openxmlformats.org/officeDocument/2006/relationships/diagramData" Target="../diagrams/data2.xml"/><Relationship Id="rId9" Type="http://schemas.openxmlformats.org/officeDocument/2006/relationships/image" Target="../media/image25.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Towards Human Computable Passwords</a:t>
            </a:r>
            <a:endParaRPr lang="en-US" dirty="0"/>
          </a:p>
        </p:txBody>
      </p:sp>
      <p:sp>
        <p:nvSpPr>
          <p:cNvPr id="3" name="Subtitle 2"/>
          <p:cNvSpPr>
            <a:spLocks noGrp="1"/>
          </p:cNvSpPr>
          <p:nvPr>
            <p:ph type="subTitle" idx="1"/>
          </p:nvPr>
        </p:nvSpPr>
        <p:spPr>
          <a:xfrm>
            <a:off x="2819400" y="3865979"/>
            <a:ext cx="6400800" cy="1752600"/>
          </a:xfrm>
        </p:spPr>
        <p:txBody>
          <a:bodyPr>
            <a:normAutofit lnSpcReduction="10000"/>
          </a:bodyPr>
          <a:lstStyle/>
          <a:p>
            <a:r>
              <a:rPr lang="en-US" u="sng" dirty="0" smtClean="0"/>
              <a:t>Jeremiah Blocki</a:t>
            </a:r>
          </a:p>
          <a:p>
            <a:r>
              <a:rPr lang="en-US" dirty="0" smtClean="0"/>
              <a:t>Manuel Blum</a:t>
            </a:r>
          </a:p>
          <a:p>
            <a:r>
              <a:rPr lang="en-US" dirty="0" smtClean="0"/>
              <a:t>Anupam Datta</a:t>
            </a:r>
          </a:p>
          <a:p>
            <a:r>
              <a:rPr lang="en-US" dirty="0" smtClean="0"/>
              <a:t>Santosh Vempala</a:t>
            </a:r>
            <a:endParaRPr lang="en-US" dirty="0"/>
          </a:p>
        </p:txBody>
      </p:sp>
      <p:sp>
        <p:nvSpPr>
          <p:cNvPr id="4" name="TextBox 3"/>
          <p:cNvSpPr txBox="1"/>
          <p:nvPr/>
        </p:nvSpPr>
        <p:spPr>
          <a:xfrm>
            <a:off x="5486400" y="6412616"/>
            <a:ext cx="6705600" cy="338554"/>
          </a:xfrm>
          <a:prstGeom prst="rect">
            <a:avLst/>
          </a:prstGeom>
          <a:noFill/>
        </p:spPr>
        <p:txBody>
          <a:bodyPr wrap="square" rtlCol="0">
            <a:spAutoFit/>
          </a:bodyPr>
          <a:lstStyle/>
          <a:p>
            <a:r>
              <a:rPr lang="en-US" sz="1600" dirty="0" smtClean="0"/>
              <a:t>ITCS 2017</a:t>
            </a:r>
            <a:endParaRPr lang="en-US" sz="1600" dirty="0"/>
          </a:p>
        </p:txBody>
      </p:sp>
      <p:pic>
        <p:nvPicPr>
          <p:cNvPr id="5" name="Picture 2" descr="http://amturing.acm.org/images/blu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886201"/>
            <a:ext cx="1181259" cy="13845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andrew.cmu.edu/user/danupam/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886201"/>
            <a:ext cx="1011790" cy="13845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www.cc.gatech.edu/sites/default/files/images/ARC%20grant%20feature%20image_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2009"/>
          <a:stretch/>
        </p:blipFill>
        <p:spPr bwMode="auto">
          <a:xfrm>
            <a:off x="8305800" y="3962399"/>
            <a:ext cx="1219200" cy="130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620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Mapping</a:t>
            </a:r>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nvPr>
            </p:nvGraphicFramePr>
            <p:xfrm>
              <a:off x="1981200" y="1600201"/>
              <a:ext cx="8229600" cy="1985962"/>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1219199">
                    <a:tc>
                      <a:txBody>
                        <a:bodyPr/>
                        <a:lstStyle/>
                        <a:p>
                          <a:r>
                            <a:rPr lang="en-US" sz="3200" dirty="0" smtClean="0"/>
                            <a:t>Image I</a:t>
                          </a:r>
                          <a:endParaRPr lang="en-US" sz="3200" dirty="0"/>
                        </a:p>
                      </a:txBody>
                      <a:tcPr/>
                    </a:tc>
                    <a:tc>
                      <a:txBody>
                        <a:bodyPr/>
                        <a:lstStyle/>
                        <a:p>
                          <a:endParaRPr lang="en-US" dirty="0"/>
                        </a:p>
                      </a:txBody>
                      <a:tcPr/>
                    </a:tc>
                    <a:tc>
                      <a:txBody>
                        <a:bodyPr/>
                        <a:lstStyle/>
                        <a:p>
                          <a:endParaRPr lang="en-US" dirty="0"/>
                        </a:p>
                      </a:txBody>
                      <a:tcPr/>
                    </a:tc>
                    <a:tc>
                      <a:txBody>
                        <a:bodyPr/>
                        <a:lstStyle/>
                        <a:p>
                          <a:pPr algn="ctr"/>
                          <a:endParaRPr lang="en-US" dirty="0" smtClean="0"/>
                        </a:p>
                        <a:p>
                          <a:pPr algn="ctr"/>
                          <a:r>
                            <a:rPr lang="en-US" sz="2800" dirty="0" smtClean="0"/>
                            <a:t>…</a:t>
                          </a:r>
                          <a:endParaRPr lang="en-US" sz="2800" dirty="0"/>
                        </a:p>
                      </a:txBody>
                      <a:tcPr/>
                    </a:tc>
                    <a:tc>
                      <a:txBody>
                        <a:bodyPr/>
                        <a:lstStyle/>
                        <a:p>
                          <a:endParaRPr lang="en-US" dirty="0"/>
                        </a:p>
                      </a:txBody>
                      <a:tcPr/>
                    </a:tc>
                    <a:extLst>
                      <a:ext uri="{0D108BD9-81ED-4DB2-BD59-A6C34878D82A}">
                        <a16:rowId xmlns:a16="http://schemas.microsoft.com/office/drawing/2014/main" xmlns="" val="10000"/>
                      </a:ext>
                    </a:extLst>
                  </a:tr>
                  <a:tr h="766763">
                    <a:tc>
                      <a:txBody>
                        <a:bodyPr/>
                        <a:lstStyle/>
                        <a:p>
                          <a:pPr algn="ctr"/>
                          <a14:m>
                            <m:oMath xmlns:m="http://schemas.openxmlformats.org/officeDocument/2006/math">
                              <m:r>
                                <a:rPr lang="en-US" sz="3200" b="1" i="1" smtClean="0">
                                  <a:latin typeface="Cambria Math"/>
                                  <a:ea typeface="Cambria Math"/>
                                  <a:sym typeface="Mathematica1"/>
                                </a:rPr>
                                <m:t>𝝈</m:t>
                              </m:r>
                            </m:oMath>
                          </a14:m>
                          <a:r>
                            <a:rPr lang="en-US" sz="3200" b="1" dirty="0" smtClean="0"/>
                            <a:t>(I)</a:t>
                          </a:r>
                          <a:endParaRPr lang="en-US" sz="3200" b="1" dirty="0"/>
                        </a:p>
                      </a:txBody>
                      <a:tcPr/>
                    </a:tc>
                    <a:tc>
                      <a:txBody>
                        <a:bodyPr/>
                        <a:lstStyle/>
                        <a:p>
                          <a:pPr algn="ctr"/>
                          <a:r>
                            <a:rPr lang="en-US" sz="3200" dirty="0" smtClean="0"/>
                            <a:t>9</a:t>
                          </a:r>
                          <a:endParaRPr lang="en-US" sz="3200" dirty="0"/>
                        </a:p>
                      </a:txBody>
                      <a:tcPr/>
                    </a:tc>
                    <a:tc>
                      <a:txBody>
                        <a:bodyPr/>
                        <a:lstStyle/>
                        <a:p>
                          <a:pPr algn="ctr"/>
                          <a:r>
                            <a:rPr lang="en-US" sz="3200" dirty="0" smtClean="0"/>
                            <a:t>3</a:t>
                          </a:r>
                          <a:endParaRPr lang="en-US" sz="3200" dirty="0"/>
                        </a:p>
                      </a:txBody>
                      <a:tcPr/>
                    </a:tc>
                    <a:tc>
                      <a:txBody>
                        <a:bodyPr/>
                        <a:lstStyle/>
                        <a:p>
                          <a:pPr algn="ctr"/>
                          <a:r>
                            <a:rPr lang="en-US" sz="3200" dirty="0" smtClean="0"/>
                            <a:t>…</a:t>
                          </a:r>
                          <a:endParaRPr lang="en-US" sz="3200" dirty="0"/>
                        </a:p>
                      </a:txBody>
                      <a:tcPr/>
                    </a:tc>
                    <a:tc>
                      <a:txBody>
                        <a:bodyPr/>
                        <a:lstStyle/>
                        <a:p>
                          <a:pPr algn="ctr"/>
                          <a:r>
                            <a:rPr lang="en-US" sz="3200" dirty="0" smtClean="0"/>
                            <a:t>6</a:t>
                          </a:r>
                          <a:endParaRPr lang="en-US" sz="3200" dirty="0"/>
                        </a:p>
                      </a:txBody>
                      <a:tcPr/>
                    </a:tc>
                    <a:extLst>
                      <a:ext uri="{0D108BD9-81ED-4DB2-BD59-A6C34878D82A}">
                        <a16:rowId xmlns:a16="http://schemas.microsoft.com/office/drawing/2014/main" xmlns="" val="10001"/>
                      </a:ext>
                    </a:extLst>
                  </a:tr>
                </a:tbl>
              </a:graphicData>
            </a:graphic>
          </p:graphicFrame>
        </mc:Choice>
        <mc:Fallback xmlns="">
          <p:graphicFrame>
            <p:nvGraphicFramePr>
              <p:cNvPr id="4" name="Content Placeholder 3"/>
              <p:cNvGraphicFramePr>
                <a:graphicFrameLocks noGrp="1"/>
              </p:cNvGraphicFramePr>
              <p:nvPr>
                <p:ph idx="1"/>
                <p:extLst/>
              </p:nvPr>
            </p:nvGraphicFramePr>
            <p:xfrm>
              <a:off x="1981200" y="1600201"/>
              <a:ext cx="8229600" cy="1985962"/>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1219199">
                    <a:tc>
                      <a:txBody>
                        <a:bodyPr/>
                        <a:lstStyle/>
                        <a:p>
                          <a:r>
                            <a:rPr lang="en-US" sz="3200" dirty="0" smtClean="0"/>
                            <a:t>Image I</a:t>
                          </a:r>
                          <a:endParaRPr lang="en-US" sz="3200" dirty="0"/>
                        </a:p>
                      </a:txBody>
                      <a:tcPr/>
                    </a:tc>
                    <a:tc>
                      <a:txBody>
                        <a:bodyPr/>
                        <a:lstStyle/>
                        <a:p>
                          <a:endParaRPr lang="en-US" dirty="0"/>
                        </a:p>
                      </a:txBody>
                      <a:tcPr/>
                    </a:tc>
                    <a:tc>
                      <a:txBody>
                        <a:bodyPr/>
                        <a:lstStyle/>
                        <a:p>
                          <a:endParaRPr lang="en-US" dirty="0"/>
                        </a:p>
                      </a:txBody>
                      <a:tcPr/>
                    </a:tc>
                    <a:tc>
                      <a:txBody>
                        <a:bodyPr/>
                        <a:lstStyle/>
                        <a:p>
                          <a:pPr algn="ctr"/>
                          <a:endParaRPr lang="en-US" dirty="0" smtClean="0"/>
                        </a:p>
                        <a:p>
                          <a:pPr algn="ctr"/>
                          <a:r>
                            <a:rPr lang="en-US" sz="2800" dirty="0" smtClean="0"/>
                            <a:t>…</a:t>
                          </a:r>
                          <a:endParaRPr lang="en-US" sz="2800" dirty="0"/>
                        </a:p>
                      </a:txBody>
                      <a:tcPr/>
                    </a:tc>
                    <a:tc>
                      <a:txBody>
                        <a:bodyPr/>
                        <a:lstStyle/>
                        <a:p>
                          <a:endParaRPr lang="en-US" dirty="0"/>
                        </a:p>
                      </a:txBody>
                      <a:tcPr/>
                    </a:tc>
                    <a:extLst>
                      <a:ext uri="{0D108BD9-81ED-4DB2-BD59-A6C34878D82A}">
                        <a16:rowId xmlns:a16="http://schemas.microsoft.com/office/drawing/2014/main" val="10000"/>
                      </a:ext>
                    </a:extLst>
                  </a:tr>
                  <a:tr h="766763">
                    <a:tc>
                      <a:txBody>
                        <a:bodyPr/>
                        <a:lstStyle/>
                        <a:p>
                          <a:endParaRPr lang="en-US"/>
                        </a:p>
                      </a:txBody>
                      <a:tcPr>
                        <a:blipFill>
                          <a:blip r:embed="rId3"/>
                          <a:stretch>
                            <a:fillRect l="-741" t="-169048" r="-401852" b="-1587"/>
                          </a:stretch>
                        </a:blipFill>
                      </a:tcPr>
                    </a:tc>
                    <a:tc>
                      <a:txBody>
                        <a:bodyPr/>
                        <a:lstStyle/>
                        <a:p>
                          <a:pPr algn="ctr"/>
                          <a:r>
                            <a:rPr lang="en-US" sz="3200" dirty="0" smtClean="0"/>
                            <a:t>9</a:t>
                          </a:r>
                          <a:endParaRPr lang="en-US" sz="3200" dirty="0"/>
                        </a:p>
                      </a:txBody>
                      <a:tcPr/>
                    </a:tc>
                    <a:tc>
                      <a:txBody>
                        <a:bodyPr/>
                        <a:lstStyle/>
                        <a:p>
                          <a:pPr algn="ctr"/>
                          <a:r>
                            <a:rPr lang="en-US" sz="3200" dirty="0" smtClean="0"/>
                            <a:t>3</a:t>
                          </a:r>
                          <a:endParaRPr lang="en-US" sz="3200" dirty="0"/>
                        </a:p>
                      </a:txBody>
                      <a:tcPr/>
                    </a:tc>
                    <a:tc>
                      <a:txBody>
                        <a:bodyPr/>
                        <a:lstStyle/>
                        <a:p>
                          <a:pPr algn="ctr"/>
                          <a:r>
                            <a:rPr lang="en-US" sz="3200" dirty="0" smtClean="0"/>
                            <a:t>…</a:t>
                          </a:r>
                          <a:endParaRPr lang="en-US" sz="3200" dirty="0"/>
                        </a:p>
                      </a:txBody>
                      <a:tcPr/>
                    </a:tc>
                    <a:tc>
                      <a:txBody>
                        <a:bodyPr/>
                        <a:lstStyle/>
                        <a:p>
                          <a:pPr algn="ctr"/>
                          <a:r>
                            <a:rPr lang="en-US" sz="3200" dirty="0" smtClean="0"/>
                            <a:t>6</a:t>
                          </a:r>
                          <a:endParaRPr lang="en-US" sz="3200" dirty="0"/>
                        </a:p>
                      </a:txBody>
                      <a:tcPr/>
                    </a:tc>
                    <a:extLst>
                      <a:ext uri="{0D108BD9-81ED-4DB2-BD59-A6C34878D82A}">
                        <a16:rowId xmlns:a16="http://schemas.microsoft.com/office/drawing/2014/main" val="10001"/>
                      </a:ext>
                    </a:extLst>
                  </a:tr>
                </a:tbl>
              </a:graphicData>
            </a:graphic>
          </p:graphicFrame>
        </mc:Fallback>
      </mc:AlternateContent>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1670627"/>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4130" y="1768764"/>
            <a:ext cx="1427670" cy="8324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2007365" y="3886201"/>
                <a:ext cx="6435160" cy="2543197"/>
              </a:xfrm>
              <a:prstGeom prst="rect">
                <a:avLst/>
              </a:prstGeom>
              <a:noFill/>
            </p:spPr>
            <p:txBody>
              <a:bodyPr wrap="none" rtlCol="0">
                <a:spAutoFit/>
              </a:bodyPr>
              <a:lstStyle/>
              <a:p>
                <a:r>
                  <a:rPr lang="en-US" sz="3200" b="1" dirty="0"/>
                  <a:t>Initialization: </a:t>
                </a:r>
              </a:p>
              <a:p>
                <a:r>
                  <a:rPr lang="en-US" sz="3200" dirty="0"/>
                  <a:t>    User Memorizes Random Mapping </a:t>
                </a:r>
              </a:p>
              <a:p>
                <a:pPr/>
                <a14:m>
                  <m:oMathPara xmlns:m="http://schemas.openxmlformats.org/officeDocument/2006/math">
                    <m:oMathParaPr>
                      <m:jc m:val="centerGroup"/>
                    </m:oMathParaPr>
                    <m:oMath xmlns:m="http://schemas.openxmlformats.org/officeDocument/2006/math">
                      <m:r>
                        <a:rPr lang="en-US" sz="3200" b="1" i="1">
                          <a:latin typeface="Cambria Math"/>
                          <a:ea typeface="Cambria Math"/>
                          <a:sym typeface="Mathematica1"/>
                        </a:rPr>
                        <m:t>𝝈</m:t>
                      </m:r>
                      <m:r>
                        <a:rPr lang="en-US" sz="3200" i="1">
                          <a:latin typeface="Cambria Math"/>
                        </a:rPr>
                        <m:t>:</m:t>
                      </m:r>
                      <m:d>
                        <m:dPr>
                          <m:begChr m:val="{"/>
                          <m:endChr m:val="}"/>
                          <m:ctrlPr>
                            <a:rPr lang="en-US" sz="3200" i="1">
                              <a:latin typeface="Cambria Math"/>
                            </a:rPr>
                          </m:ctrlPr>
                        </m:dPr>
                        <m:e>
                          <m:r>
                            <m:rPr>
                              <m:nor/>
                            </m:rPr>
                            <a:rPr lang="en-US" sz="3200" dirty="0"/>
                            <m:t>I</m:t>
                          </m:r>
                          <m:r>
                            <m:rPr>
                              <m:nor/>
                            </m:rPr>
                            <a:rPr lang="en-US" sz="3200" baseline="-25000" dirty="0"/>
                            <m:t>1</m:t>
                          </m:r>
                          <m:r>
                            <m:rPr>
                              <m:nor/>
                            </m:rPr>
                            <a:rPr lang="en-US" sz="3200" dirty="0"/>
                            <m:t>,…,</m:t>
                          </m:r>
                          <m:r>
                            <m:rPr>
                              <m:nor/>
                            </m:rPr>
                            <a:rPr lang="en-US" sz="3200" dirty="0"/>
                            <m:t>I</m:t>
                          </m:r>
                          <m:r>
                            <m:rPr>
                              <m:nor/>
                            </m:rPr>
                            <a:rPr lang="en-US" sz="3200" i="1" baseline="-25000" dirty="0"/>
                            <m:t>n</m:t>
                          </m:r>
                        </m:e>
                      </m:d>
                      <m:r>
                        <a:rPr lang="en-US" sz="3200" i="1">
                          <a:latin typeface="Cambria Math"/>
                          <a:ea typeface="Cambria Math"/>
                        </a:rPr>
                        <m:t>→</m:t>
                      </m:r>
                      <m:d>
                        <m:dPr>
                          <m:begChr m:val="{"/>
                          <m:endChr m:val="}"/>
                          <m:ctrlPr>
                            <a:rPr lang="en-US" sz="3200" i="1">
                              <a:latin typeface="Cambria Math"/>
                            </a:rPr>
                          </m:ctrlPr>
                        </m:dPr>
                        <m:e>
                          <m:r>
                            <a:rPr lang="en-US" sz="3200" i="1">
                              <a:latin typeface="Cambria Math"/>
                            </a:rPr>
                            <m:t>0,1,…,9</m:t>
                          </m:r>
                        </m:e>
                      </m:d>
                    </m:oMath>
                  </m:oMathPara>
                </a14:m>
                <a:endParaRPr lang="en-US" sz="3200" baseline="-25000" dirty="0"/>
              </a:p>
              <a:p>
                <a:endParaRPr lang="en-US" sz="3200" dirty="0"/>
              </a:p>
              <a:p>
                <a:r>
                  <a:rPr lang="en-US" sz="3200" dirty="0"/>
                  <a:t>Example: n=30 images</a:t>
                </a:r>
                <a:endParaRPr lang="en-US" sz="3200" baseline="-25000" dirty="0"/>
              </a:p>
            </p:txBody>
          </p:sp>
        </mc:Choice>
        <mc:Fallback xmlns="">
          <p:sp>
            <p:nvSpPr>
              <p:cNvPr id="5" name="TextBox 4"/>
              <p:cNvSpPr txBox="1">
                <a:spLocks noRot="1" noChangeAspect="1" noMove="1" noResize="1" noEditPoints="1" noAdjustHandles="1" noChangeArrowheads="1" noChangeShapeType="1" noTextEdit="1"/>
              </p:cNvSpPr>
              <p:nvPr/>
            </p:nvSpPr>
            <p:spPr>
              <a:xfrm>
                <a:off x="2007365" y="3886201"/>
                <a:ext cx="6435160" cy="2543197"/>
              </a:xfrm>
              <a:prstGeom prst="rect">
                <a:avLst/>
              </a:prstGeom>
              <a:blipFill>
                <a:blip r:embed="rId6"/>
                <a:stretch>
                  <a:fillRect l="-2367" t="-3118" r="-1420" b="-6954"/>
                </a:stretch>
              </a:blipFill>
            </p:spPr>
            <p:txBody>
              <a:bodyPr/>
              <a:lstStyle/>
              <a:p>
                <a:r>
                  <a:rPr lang="en-US">
                    <a:noFill/>
                  </a:rPr>
                  <a:t> </a:t>
                </a:r>
              </a:p>
            </p:txBody>
          </p:sp>
        </mc:Fallback>
      </mc:AlternateContent>
      <p:pic>
        <p:nvPicPr>
          <p:cNvPr id="10" name="Picture 14" descr="http://i.imgur.com/VqOapV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6800" y="1662029"/>
            <a:ext cx="1447800" cy="104589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p:cNvSpPr>
            <a:spLocks noGrp="1"/>
          </p:cNvSpPr>
          <p:nvPr>
            <p:ph type="sldNum" sz="quarter" idx="12"/>
          </p:nvPr>
        </p:nvSpPr>
        <p:spPr>
          <a:xfrm>
            <a:off x="8077200" y="6356351"/>
            <a:ext cx="2133600" cy="365125"/>
          </a:xfrm>
        </p:spPr>
        <p:txBody>
          <a:bodyPr/>
          <a:lstStyle/>
          <a:p>
            <a:fld id="{FC398A72-17BE-493D-A14C-F3371BCE3542}" type="slidenum">
              <a:rPr lang="en-US" smtClean="0"/>
              <a:pPr/>
              <a:t>10</a:t>
            </a:fld>
            <a:endParaRPr lang="en-US" dirty="0"/>
          </a:p>
        </p:txBody>
      </p:sp>
    </p:spTree>
    <p:extLst>
      <p:ext uri="{BB962C8B-B14F-4D97-AF65-F5344CB8AC3E}">
        <p14:creationId xmlns:p14="http://schemas.microsoft.com/office/powerpoint/2010/main" val="587155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Mnemonics</a:t>
            </a:r>
            <a:endParaRPr lang="en-US" dirty="0"/>
          </a:p>
        </p:txBody>
      </p:sp>
      <p:sp>
        <p:nvSpPr>
          <p:cNvPr id="3" name="Content Placeholder 2"/>
          <p:cNvSpPr>
            <a:spLocks noGrp="1"/>
          </p:cNvSpPr>
          <p:nvPr>
            <p:ph idx="1"/>
          </p:nvPr>
        </p:nvSpPr>
        <p:spPr>
          <a:xfrm>
            <a:off x="1981200" y="3124201"/>
            <a:ext cx="8229600" cy="1066800"/>
          </a:xfrm>
        </p:spPr>
        <p:txBody>
          <a:bodyPr/>
          <a:lstStyle/>
          <a:p>
            <a:pPr marL="0" indent="0">
              <a:buNone/>
            </a:pPr>
            <a:r>
              <a:rPr lang="en-US" b="1" dirty="0" smtClean="0"/>
              <a:t>Instruction: </a:t>
            </a:r>
            <a:r>
              <a:rPr lang="en-US" dirty="0" smtClean="0"/>
              <a:t>Remember that the eagle has a gold beak. There are four letters in “gold” and “beak”.</a:t>
            </a:r>
            <a:endParaRPr lang="en-US" dirty="0"/>
          </a:p>
        </p:txBody>
      </p:sp>
      <p:pic>
        <p:nvPicPr>
          <p:cNvPr id="10" name="Picture 22" descr="http://i.imgur.com/shDAFj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1946" y="1940171"/>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1" name="Double Bracket 10"/>
          <p:cNvSpPr/>
          <p:nvPr/>
        </p:nvSpPr>
        <p:spPr>
          <a:xfrm>
            <a:off x="5373587" y="1916724"/>
            <a:ext cx="12192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Rectangle 11"/>
              <p:cNvSpPr/>
              <p:nvPr/>
            </p:nvSpPr>
            <p:spPr>
              <a:xfrm>
                <a:off x="4611587" y="1916725"/>
                <a:ext cx="2808782" cy="584775"/>
              </a:xfrm>
              <a:prstGeom prst="rect">
                <a:avLst/>
              </a:prstGeom>
            </p:spPr>
            <p:txBody>
              <a:bodyPr wrap="none">
                <a:spAutoFit/>
              </a:bodyPr>
              <a:lstStyle/>
              <a:p>
                <a:r>
                  <a:rPr lang="en-US" sz="3200" b="1" dirty="0">
                    <a:sym typeface="Mathematica1"/>
                  </a:rPr>
                  <a:t>   </a:t>
                </a:r>
                <a14:m>
                  <m:oMath xmlns:m="http://schemas.openxmlformats.org/officeDocument/2006/math">
                    <m:r>
                      <a:rPr lang="en-US" sz="3200" b="1" i="1">
                        <a:latin typeface="Cambria Math"/>
                        <a:ea typeface="Cambria Math"/>
                        <a:sym typeface="Mathematica1"/>
                      </a:rPr>
                      <m:t>𝝈</m:t>
                    </m:r>
                  </m:oMath>
                </a14:m>
                <a:r>
                  <a:rPr lang="en-US" sz="3200" b="1" dirty="0">
                    <a:sym typeface="Mathematica1"/>
                  </a:rPr>
                  <a:t>                =  4</a:t>
                </a:r>
                <a:endParaRPr lang="en-US" sz="3200" dirty="0"/>
              </a:p>
            </p:txBody>
          </p:sp>
        </mc:Choice>
        <mc:Fallback xmlns="">
          <p:sp>
            <p:nvSpPr>
              <p:cNvPr id="12" name="Rectangle 11"/>
              <p:cNvSpPr>
                <a:spLocks noRot="1" noChangeAspect="1" noMove="1" noResize="1" noEditPoints="1" noAdjustHandles="1" noChangeArrowheads="1" noChangeShapeType="1" noTextEdit="1"/>
              </p:cNvSpPr>
              <p:nvPr/>
            </p:nvSpPr>
            <p:spPr>
              <a:xfrm>
                <a:off x="4611587" y="1916725"/>
                <a:ext cx="2808782" cy="584775"/>
              </a:xfrm>
              <a:prstGeom prst="rect">
                <a:avLst/>
              </a:prstGeom>
              <a:blipFill>
                <a:blip r:embed="rId3"/>
                <a:stretch>
                  <a:fillRect t="-12500" r="-4772" b="-34375"/>
                </a:stretch>
              </a:blipFill>
            </p:spPr>
            <p:txBody>
              <a:bodyPr/>
              <a:lstStyle/>
              <a:p>
                <a:r>
                  <a:rPr lang="en-US">
                    <a:noFill/>
                  </a:rPr>
                  <a:t> </a:t>
                </a:r>
              </a:p>
            </p:txBody>
          </p:sp>
        </mc:Fallback>
      </mc:AlternateContent>
      <p:sp>
        <p:nvSpPr>
          <p:cNvPr id="7" name="Slide Number Placeholder 2"/>
          <p:cNvSpPr>
            <a:spLocks noGrp="1"/>
          </p:cNvSpPr>
          <p:nvPr>
            <p:ph type="sldNum" sz="quarter" idx="12"/>
          </p:nvPr>
        </p:nvSpPr>
        <p:spPr>
          <a:xfrm>
            <a:off x="8077200" y="6356351"/>
            <a:ext cx="2133600" cy="365125"/>
          </a:xfrm>
        </p:spPr>
        <p:txBody>
          <a:bodyPr/>
          <a:lstStyle/>
          <a:p>
            <a:fld id="{FC398A72-17BE-493D-A14C-F3371BCE3542}" type="slidenum">
              <a:rPr lang="en-US" smtClean="0"/>
              <a:pPr/>
              <a:t>11</a:t>
            </a:fld>
            <a:endParaRPr lang="en-US" dirty="0"/>
          </a:p>
        </p:txBody>
      </p:sp>
    </p:spTree>
    <p:extLst>
      <p:ext uri="{BB962C8B-B14F-4D97-AF65-F5344CB8AC3E}">
        <p14:creationId xmlns:p14="http://schemas.microsoft.com/office/powerpoint/2010/main" val="2605771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Mnemonics</a:t>
            </a:r>
            <a:endParaRPr lang="en-US" dirty="0"/>
          </a:p>
        </p:txBody>
      </p:sp>
      <p:sp>
        <p:nvSpPr>
          <p:cNvPr id="3" name="Content Placeholder 2"/>
          <p:cNvSpPr>
            <a:spLocks noGrp="1"/>
          </p:cNvSpPr>
          <p:nvPr>
            <p:ph idx="1"/>
          </p:nvPr>
        </p:nvSpPr>
        <p:spPr>
          <a:xfrm>
            <a:off x="1981200" y="3124201"/>
            <a:ext cx="8229600" cy="1600199"/>
          </a:xfrm>
        </p:spPr>
        <p:txBody>
          <a:bodyPr>
            <a:normAutofit/>
          </a:bodyPr>
          <a:lstStyle/>
          <a:p>
            <a:pPr marL="0" indent="0">
              <a:buNone/>
            </a:pPr>
            <a:r>
              <a:rPr lang="en-US" b="1" dirty="0" smtClean="0"/>
              <a:t>Instruction: </a:t>
            </a:r>
            <a:r>
              <a:rPr lang="en-US" dirty="0" smtClean="0"/>
              <a:t>Trace the eagles body from the bottom of the eagle’s beak down to the bottom of the picture. It looks like the number 7.</a:t>
            </a:r>
            <a:endParaRPr lang="en-US" dirty="0"/>
          </a:p>
        </p:txBody>
      </p:sp>
      <p:sp>
        <p:nvSpPr>
          <p:cNvPr id="11" name="Double Bracket 10"/>
          <p:cNvSpPr/>
          <p:nvPr/>
        </p:nvSpPr>
        <p:spPr>
          <a:xfrm>
            <a:off x="5373587" y="1916724"/>
            <a:ext cx="12192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Rectangle 11"/>
              <p:cNvSpPr/>
              <p:nvPr/>
            </p:nvSpPr>
            <p:spPr>
              <a:xfrm>
                <a:off x="4611587" y="1916725"/>
                <a:ext cx="2799164" cy="584775"/>
              </a:xfrm>
              <a:prstGeom prst="rect">
                <a:avLst/>
              </a:prstGeom>
            </p:spPr>
            <p:txBody>
              <a:bodyPr wrap="none">
                <a:spAutoFit/>
              </a:bodyPr>
              <a:lstStyle/>
              <a:p>
                <a:r>
                  <a:rPr lang="en-US" sz="3200" b="1" dirty="0">
                    <a:sym typeface="Mathematica1"/>
                  </a:rPr>
                  <a:t> </a:t>
                </a:r>
                <a14:m>
                  <m:oMath xmlns:m="http://schemas.openxmlformats.org/officeDocument/2006/math">
                    <m:r>
                      <a:rPr lang="en-US" sz="3200" b="1">
                        <a:latin typeface="Cambria Math"/>
                        <a:ea typeface="Cambria Math"/>
                        <a:sym typeface="Mathematica1"/>
                      </a:rPr>
                      <m:t>   </m:t>
                    </m:r>
                    <m:r>
                      <a:rPr lang="en-US" sz="3200" b="1" i="1">
                        <a:latin typeface="Cambria Math"/>
                        <a:ea typeface="Cambria Math"/>
                        <a:sym typeface="Mathematica1"/>
                      </a:rPr>
                      <m:t>𝝈</m:t>
                    </m:r>
                  </m:oMath>
                </a14:m>
                <a:r>
                  <a:rPr lang="en-US" sz="3200" b="1" dirty="0">
                    <a:sym typeface="Mathematica1"/>
                  </a:rPr>
                  <a:t>               =  7</a:t>
                </a:r>
                <a:endParaRPr lang="en-US" sz="3200" dirty="0"/>
              </a:p>
            </p:txBody>
          </p:sp>
        </mc:Choice>
        <mc:Fallback xmlns="">
          <p:sp>
            <p:nvSpPr>
              <p:cNvPr id="12" name="Rectangle 11"/>
              <p:cNvSpPr>
                <a:spLocks noRot="1" noChangeAspect="1" noMove="1" noResize="1" noEditPoints="1" noAdjustHandles="1" noChangeArrowheads="1" noChangeShapeType="1" noTextEdit="1"/>
              </p:cNvSpPr>
              <p:nvPr/>
            </p:nvSpPr>
            <p:spPr>
              <a:xfrm>
                <a:off x="4611587" y="1916725"/>
                <a:ext cx="2799164" cy="584775"/>
              </a:xfrm>
              <a:prstGeom prst="rect">
                <a:avLst/>
              </a:prstGeom>
              <a:blipFill>
                <a:blip r:embed="rId2"/>
                <a:stretch>
                  <a:fillRect t="-12500" r="-4565" b="-34375"/>
                </a:stretch>
              </a:blipFill>
            </p:spPr>
            <p:txBody>
              <a:bodyPr/>
              <a:lstStyle/>
              <a:p>
                <a:r>
                  <a:rPr lang="en-US">
                    <a:noFill/>
                  </a:rPr>
                  <a:t> </a:t>
                </a:r>
              </a:p>
            </p:txBody>
          </p:sp>
        </mc:Fallback>
      </mc:AlternateContent>
      <p:pic>
        <p:nvPicPr>
          <p:cNvPr id="7" name="Picture 22" descr="http://i.imgur.com/shDAFj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2735" y="4648200"/>
            <a:ext cx="3272722" cy="19812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H="1">
            <a:off x="4749628" y="5949387"/>
            <a:ext cx="716126"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029200" y="5949388"/>
            <a:ext cx="450490" cy="70605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22" descr="http://i.imgur.com/shDAFj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9691" y="1954824"/>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0" name="Slide Number Placeholder 2"/>
          <p:cNvSpPr>
            <a:spLocks noGrp="1"/>
          </p:cNvSpPr>
          <p:nvPr>
            <p:ph type="sldNum" sz="quarter" idx="12"/>
          </p:nvPr>
        </p:nvSpPr>
        <p:spPr>
          <a:xfrm>
            <a:off x="8077200" y="6356351"/>
            <a:ext cx="2133600" cy="365125"/>
          </a:xfrm>
        </p:spPr>
        <p:txBody>
          <a:bodyPr/>
          <a:lstStyle/>
          <a:p>
            <a:fld id="{FC398A72-17BE-493D-A14C-F3371BCE3542}" type="slidenum">
              <a:rPr lang="en-US" smtClean="0"/>
              <a:pPr/>
              <a:t>12</a:t>
            </a:fld>
            <a:endParaRPr lang="en-US" dirty="0"/>
          </a:p>
        </p:txBody>
      </p:sp>
    </p:spTree>
    <p:extLst>
      <p:ext uri="{BB962C8B-B14F-4D97-AF65-F5344CB8AC3E}">
        <p14:creationId xmlns:p14="http://schemas.microsoft.com/office/powerpoint/2010/main" val="3093082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nvPr>
            </p:nvGraphicFramePr>
            <p:xfrm>
              <a:off x="2057400" y="457200"/>
              <a:ext cx="8229600" cy="5974994"/>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1377992">
                    <a:tc>
                      <a:txBody>
                        <a:bodyPr/>
                        <a:lstStyle/>
                        <a:p>
                          <a:pPr algn="ctr"/>
                          <a14:m>
                            <m:oMathPara xmlns:m="http://schemas.openxmlformats.org/officeDocument/2006/math">
                              <m:oMathParaPr>
                                <m:jc m:val="centerGroup"/>
                              </m:oMathParaPr>
                              <m:oMath xmlns:m="http://schemas.openxmlformats.org/officeDocument/2006/math">
                                <m:r>
                                  <a:rPr lang="en-US" sz="4800" b="1" i="1" smtClean="0">
                                    <a:solidFill>
                                      <a:schemeClr val="tx1"/>
                                    </a:solidFill>
                                    <a:latin typeface="Cambria Math"/>
                                    <a:ea typeface="Cambria Math"/>
                                  </a:rPr>
                                  <m:t>𝝈</m:t>
                                </m:r>
                              </m:oMath>
                            </m:oMathPara>
                          </a14:m>
                          <a:endParaRPr lang="en-US" sz="4800" b="1" dirty="0">
                            <a:solidFill>
                              <a:schemeClr val="tx1"/>
                            </a:solidFill>
                          </a:endParaRPr>
                        </a:p>
                      </a:txBody>
                      <a:tcPr anchor="ctr"/>
                    </a:tc>
                    <a:tc>
                      <a:txBody>
                        <a:bodyPr/>
                        <a:lstStyle/>
                        <a:p>
                          <a:endParaRPr lang="en-US" dirty="0"/>
                        </a:p>
                      </a:txBody>
                      <a:tcPr/>
                    </a:tc>
                    <a:tc>
                      <a:txBody>
                        <a:bodyPr/>
                        <a:lstStyle/>
                        <a:p>
                          <a:pPr algn="ctr"/>
                          <a:r>
                            <a:rPr lang="en-US" sz="4400" dirty="0" smtClean="0">
                              <a:solidFill>
                                <a:schemeClr val="tx1"/>
                              </a:solidFill>
                            </a:rPr>
                            <a:t>…</a:t>
                          </a:r>
                          <a:endParaRPr lang="en-US" sz="4400" dirty="0">
                            <a:solidFill>
                              <a:schemeClr val="tx1"/>
                            </a:solidFill>
                          </a:endParaRPr>
                        </a:p>
                      </a:txBody>
                      <a:tcPr anchor="ct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solidFill>
                                <a:schemeClr val="tx1"/>
                              </a:solidFill>
                            </a:rPr>
                            <a:t>…</a:t>
                          </a:r>
                          <a:endParaRPr lang="en-US" sz="1800" dirty="0" smtClean="0">
                            <a:solidFill>
                              <a:schemeClr val="tx1"/>
                            </a:solidFill>
                          </a:endParaRPr>
                        </a:p>
                      </a:txBody>
                      <a:tcPr anchor="ctr"/>
                    </a:tc>
                    <a:extLst>
                      <a:ext uri="{0D108BD9-81ED-4DB2-BD59-A6C34878D82A}">
                        <a16:rowId xmlns:a16="http://schemas.microsoft.com/office/drawing/2014/main" xmlns="" val="10000"/>
                      </a:ext>
                    </a:extLst>
                  </a:tr>
                  <a:tr h="3343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algn="ctr"/>
                          <a:r>
                            <a:rPr lang="en-US" b="1" dirty="0" smtClean="0"/>
                            <a:t>…</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extLst>
                      <a:ext uri="{0D108BD9-81ED-4DB2-BD59-A6C34878D82A}">
                        <a16:rowId xmlns:a16="http://schemas.microsoft.com/office/drawing/2014/main" xmlns="" val="10001"/>
                      </a:ext>
                    </a:extLst>
                  </a:tr>
                  <a:tr h="1281958">
                    <a:tc>
                      <a:txBody>
                        <a:bodyPr/>
                        <a:lstStyle/>
                        <a:p>
                          <a:pPr algn="ctr"/>
                          <a:r>
                            <a:rPr lang="en-US" sz="3600" b="1" dirty="0" smtClean="0"/>
                            <a:t>4</a:t>
                          </a:r>
                          <a:endParaRPr lang="en-US" sz="3600" b="1" dirty="0"/>
                        </a:p>
                      </a:txBody>
                      <a:tcPr anchor="ctr"/>
                    </a:tc>
                    <a:tc>
                      <a:txBody>
                        <a:bodyPr/>
                        <a:lstStyle/>
                        <a:p>
                          <a:r>
                            <a:rPr lang="en-US" dirty="0" smtClean="0"/>
                            <a:t>The words “gold” and “beak” have four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The</a:t>
                          </a:r>
                          <a:r>
                            <a:rPr lang="en-US" baseline="0" dirty="0" smtClean="0"/>
                            <a:t> words “lion” and “sand” have four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extLst>
                      <a:ext uri="{0D108BD9-81ED-4DB2-BD59-A6C34878D82A}">
                        <a16:rowId xmlns:a16="http://schemas.microsoft.com/office/drawing/2014/main" xmlns="" val="10002"/>
                      </a:ext>
                    </a:extLst>
                  </a:tr>
                  <a:tr h="1299936">
                    <a:tc>
                      <a:txBody>
                        <a:bodyPr/>
                        <a:lstStyle/>
                        <a:p>
                          <a:pPr algn="ctr"/>
                          <a:r>
                            <a:rPr lang="en-US" sz="3600" b="1" dirty="0" smtClean="0"/>
                            <a:t>5</a:t>
                          </a:r>
                          <a:endParaRPr lang="en-US" sz="3600" b="1" dirty="0"/>
                        </a:p>
                      </a:txBody>
                      <a:tcPr anchor="ctr"/>
                    </a:tc>
                    <a:tc>
                      <a:txBody>
                        <a:bodyPr/>
                        <a:lstStyle/>
                        <a:p>
                          <a:r>
                            <a:rPr lang="en-US" dirty="0" smtClean="0"/>
                            <a:t>The</a:t>
                          </a:r>
                          <a:r>
                            <a:rPr lang="en-US" baseline="0" dirty="0" smtClean="0"/>
                            <a:t> word “eagle” has five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The words “zebra” and “grass” have five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extLst>
                      <a:ext uri="{0D108BD9-81ED-4DB2-BD59-A6C34878D82A}">
                        <a16:rowId xmlns:a16="http://schemas.microsoft.com/office/drawing/2014/main" xmlns="" val="10003"/>
                      </a:ext>
                    </a:extLst>
                  </a:tr>
                  <a:tr h="1260144">
                    <a:tc>
                      <a:txBody>
                        <a:bodyPr/>
                        <a:lstStyle/>
                        <a:p>
                          <a:pPr algn="ctr"/>
                          <a:r>
                            <a:rPr lang="en-US" sz="3600" b="1" dirty="0" smtClean="0"/>
                            <a:t>6</a:t>
                          </a:r>
                          <a:endParaRPr lang="en-US" sz="3600" b="1" dirty="0"/>
                        </a:p>
                      </a:txBody>
                      <a:tcPr anchor="ct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You can see six</a:t>
                          </a:r>
                          <a:r>
                            <a:rPr lang="en-US" baseline="0" dirty="0" smtClean="0"/>
                            <a:t> legs total in this picture.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extLst>
                      <a:ext uri="{0D108BD9-81ED-4DB2-BD59-A6C34878D82A}">
                        <a16:rowId xmlns:a16="http://schemas.microsoft.com/office/drawing/2014/main" xmlns="" val="10004"/>
                      </a:ext>
                    </a:extLst>
                  </a:tr>
                  <a:tr h="389204">
                    <a:tc>
                      <a:txBody>
                        <a:bodyPr/>
                        <a:lstStyle/>
                        <a:p>
                          <a:pPr algn="ctr"/>
                          <a:r>
                            <a:rPr lang="en-US" b="1" dirty="0" smtClean="0"/>
                            <a:t>…</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tc>
                      <a:txBody>
                        <a:bodyPr/>
                        <a:lstStyle/>
                        <a:p>
                          <a:pPr algn="ctr"/>
                          <a:r>
                            <a:rPr lang="en-US" sz="1800" b="1" dirty="0" smtClean="0">
                              <a:solidFill>
                                <a:schemeClr val="tx1"/>
                              </a:solidFill>
                            </a:rPr>
                            <a:t>…</a:t>
                          </a:r>
                          <a:endParaRPr lang="en-US" sz="18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tc>
                      <a:txBody>
                        <a:bodyPr/>
                        <a:lstStyle/>
                        <a:p>
                          <a:pPr algn="ctr"/>
                          <a:r>
                            <a:rPr lang="en-US" b="1" dirty="0" smtClean="0"/>
                            <a:t>…</a:t>
                          </a:r>
                          <a:endParaRPr lang="en-US" b="1" dirty="0"/>
                        </a:p>
                      </a:txBody>
                      <a:tcPr/>
                    </a:tc>
                    <a:extLst>
                      <a:ext uri="{0D108BD9-81ED-4DB2-BD59-A6C34878D82A}">
                        <a16:rowId xmlns:a16="http://schemas.microsoft.com/office/drawing/2014/main" xmlns="" val="10005"/>
                      </a:ext>
                    </a:extLst>
                  </a:tr>
                </a:tbl>
              </a:graphicData>
            </a:graphic>
          </p:graphicFrame>
        </mc:Choice>
        <mc:Fallback xmlns="">
          <p:graphicFrame>
            <p:nvGraphicFramePr>
              <p:cNvPr id="4" name="Content Placeholder 3"/>
              <p:cNvGraphicFramePr>
                <a:graphicFrameLocks noGrp="1"/>
              </p:cNvGraphicFramePr>
              <p:nvPr>
                <p:ph idx="1"/>
                <p:extLst/>
              </p:nvPr>
            </p:nvGraphicFramePr>
            <p:xfrm>
              <a:off x="2057400" y="457200"/>
              <a:ext cx="8229600" cy="5974994"/>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1377992">
                    <a:tc>
                      <a:txBody>
                        <a:bodyPr/>
                        <a:lstStyle/>
                        <a:p>
                          <a:endParaRPr lang="en-US"/>
                        </a:p>
                      </a:txBody>
                      <a:tcPr anchor="ctr">
                        <a:blipFill>
                          <a:blip r:embed="rId2"/>
                          <a:stretch>
                            <a:fillRect l="-370" t="-885" r="-401852" b="-338938"/>
                          </a:stretch>
                        </a:blipFill>
                      </a:tcPr>
                    </a:tc>
                    <a:tc>
                      <a:txBody>
                        <a:bodyPr/>
                        <a:lstStyle/>
                        <a:p>
                          <a:endParaRPr lang="en-US" dirty="0"/>
                        </a:p>
                      </a:txBody>
                      <a:tcPr/>
                    </a:tc>
                    <a:tc>
                      <a:txBody>
                        <a:bodyPr/>
                        <a:lstStyle/>
                        <a:p>
                          <a:pPr algn="ctr"/>
                          <a:r>
                            <a:rPr lang="en-US" sz="4400" dirty="0" smtClean="0">
                              <a:solidFill>
                                <a:schemeClr val="tx1"/>
                              </a:solidFill>
                            </a:rPr>
                            <a:t>…</a:t>
                          </a:r>
                          <a:endParaRPr lang="en-US" sz="4400" dirty="0">
                            <a:solidFill>
                              <a:schemeClr val="tx1"/>
                            </a:solidFill>
                          </a:endParaRPr>
                        </a:p>
                      </a:txBody>
                      <a:tcPr anchor="ct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solidFill>
                                <a:schemeClr val="tx1"/>
                              </a:solidFill>
                            </a:rPr>
                            <a:t>…</a:t>
                          </a:r>
                          <a:endParaRPr lang="en-US" sz="1800" dirty="0" smtClean="0">
                            <a:solidFill>
                              <a:schemeClr val="tx1"/>
                            </a:solidFill>
                          </a:endParaRPr>
                        </a:p>
                      </a:txBody>
                      <a:tcPr anchor="ctr"/>
                    </a:tc>
                    <a:extLst>
                      <a:ext uri="{0D108BD9-81ED-4DB2-BD59-A6C34878D82A}">
                        <a16:rowId xmlns:a16="http://schemas.microsoft.com/office/drawing/2014/main" val="10000"/>
                      </a:ext>
                    </a:extLst>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algn="ctr"/>
                          <a:r>
                            <a:rPr lang="en-US" b="1" dirty="0" smtClean="0"/>
                            <a:t>…</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extLst>
                      <a:ext uri="{0D108BD9-81ED-4DB2-BD59-A6C34878D82A}">
                        <a16:rowId xmlns:a16="http://schemas.microsoft.com/office/drawing/2014/main" val="10001"/>
                      </a:ext>
                    </a:extLst>
                  </a:tr>
                  <a:tr h="1281958">
                    <a:tc>
                      <a:txBody>
                        <a:bodyPr/>
                        <a:lstStyle/>
                        <a:p>
                          <a:pPr algn="ctr"/>
                          <a:r>
                            <a:rPr lang="en-US" sz="3600" b="1" dirty="0" smtClean="0"/>
                            <a:t>4</a:t>
                          </a:r>
                          <a:endParaRPr lang="en-US" sz="3600" b="1" dirty="0"/>
                        </a:p>
                      </a:txBody>
                      <a:tcPr anchor="ctr"/>
                    </a:tc>
                    <a:tc>
                      <a:txBody>
                        <a:bodyPr/>
                        <a:lstStyle/>
                        <a:p>
                          <a:r>
                            <a:rPr lang="en-US" dirty="0" smtClean="0"/>
                            <a:t>The words “gold” and “beak” have four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The</a:t>
                          </a:r>
                          <a:r>
                            <a:rPr lang="en-US" baseline="0" dirty="0" smtClean="0"/>
                            <a:t> words “lion” and “sand” have four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extLst>
                      <a:ext uri="{0D108BD9-81ED-4DB2-BD59-A6C34878D82A}">
                        <a16:rowId xmlns:a16="http://schemas.microsoft.com/office/drawing/2014/main" val="10002"/>
                      </a:ext>
                    </a:extLst>
                  </a:tr>
                  <a:tr h="1299936">
                    <a:tc>
                      <a:txBody>
                        <a:bodyPr/>
                        <a:lstStyle/>
                        <a:p>
                          <a:pPr algn="ctr"/>
                          <a:r>
                            <a:rPr lang="en-US" sz="3600" b="1" dirty="0" smtClean="0"/>
                            <a:t>5</a:t>
                          </a:r>
                          <a:endParaRPr lang="en-US" sz="3600" b="1" dirty="0"/>
                        </a:p>
                      </a:txBody>
                      <a:tcPr anchor="ctr"/>
                    </a:tc>
                    <a:tc>
                      <a:txBody>
                        <a:bodyPr/>
                        <a:lstStyle/>
                        <a:p>
                          <a:r>
                            <a:rPr lang="en-US" dirty="0" smtClean="0"/>
                            <a:t>The</a:t>
                          </a:r>
                          <a:r>
                            <a:rPr lang="en-US" baseline="0" dirty="0" smtClean="0"/>
                            <a:t> word “eagle” has five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The words “zebra” and “grass” have five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extLst>
                      <a:ext uri="{0D108BD9-81ED-4DB2-BD59-A6C34878D82A}">
                        <a16:rowId xmlns:a16="http://schemas.microsoft.com/office/drawing/2014/main" val="10003"/>
                      </a:ext>
                    </a:extLst>
                  </a:tr>
                  <a:tr h="1260144">
                    <a:tc>
                      <a:txBody>
                        <a:bodyPr/>
                        <a:lstStyle/>
                        <a:p>
                          <a:pPr algn="ctr"/>
                          <a:r>
                            <a:rPr lang="en-US" sz="3600" b="1" dirty="0" smtClean="0"/>
                            <a:t>6</a:t>
                          </a:r>
                          <a:endParaRPr lang="en-US" sz="3600" b="1" dirty="0"/>
                        </a:p>
                      </a:txBody>
                      <a:tcPr anchor="ct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You can see six</a:t>
                          </a:r>
                          <a:r>
                            <a:rPr lang="en-US" baseline="0" dirty="0" smtClean="0"/>
                            <a:t> legs total in this picture.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extLst>
                      <a:ext uri="{0D108BD9-81ED-4DB2-BD59-A6C34878D82A}">
                        <a16:rowId xmlns:a16="http://schemas.microsoft.com/office/drawing/2014/main" val="10004"/>
                      </a:ext>
                    </a:extLst>
                  </a:tr>
                  <a:tr h="389204">
                    <a:tc>
                      <a:txBody>
                        <a:bodyPr/>
                        <a:lstStyle/>
                        <a:p>
                          <a:pPr algn="ctr"/>
                          <a:r>
                            <a:rPr lang="en-US" b="1" dirty="0" smtClean="0"/>
                            <a:t>…</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tc>
                      <a:txBody>
                        <a:bodyPr/>
                        <a:lstStyle/>
                        <a:p>
                          <a:pPr algn="ctr"/>
                          <a:r>
                            <a:rPr lang="en-US" sz="1800" b="1" dirty="0" smtClean="0">
                              <a:solidFill>
                                <a:schemeClr val="tx1"/>
                              </a:solidFill>
                            </a:rPr>
                            <a:t>…</a:t>
                          </a:r>
                          <a:endParaRPr lang="en-US" sz="18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tc>
                      <a:txBody>
                        <a:bodyPr/>
                        <a:lstStyle/>
                        <a:p>
                          <a:pPr algn="ctr"/>
                          <a:r>
                            <a:rPr lang="en-US" b="1" dirty="0" smtClean="0"/>
                            <a:t>…</a:t>
                          </a:r>
                          <a:endParaRPr lang="en-US" b="1" dirty="0"/>
                        </a:p>
                      </a:txBody>
                      <a:tcPr/>
                    </a:tc>
                    <a:extLst>
                      <a:ext uri="{0D108BD9-81ED-4DB2-BD59-A6C34878D82A}">
                        <a16:rowId xmlns:a16="http://schemas.microsoft.com/office/drawing/2014/main" val="10005"/>
                      </a:ext>
                    </a:extLst>
                  </a:tr>
                </a:tbl>
              </a:graphicData>
            </a:graphic>
          </p:graphicFrame>
        </mc:Fallback>
      </mc:AlternateContent>
      <p:pic>
        <p:nvPicPr>
          <p:cNvPr id="5" name="Picture 22" descr="http://i.imgur.com/shDAFj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2087" y="685800"/>
            <a:ext cx="1384613" cy="8382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9228" y="4876801"/>
            <a:ext cx="1490328"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4" descr="http://i.imgur.com/VqOapV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616135"/>
            <a:ext cx="1447800" cy="104589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a:spLocks noGrp="1"/>
          </p:cNvSpPr>
          <p:nvPr>
            <p:ph type="sldNum" sz="quarter" idx="12"/>
          </p:nvPr>
        </p:nvSpPr>
        <p:spPr>
          <a:xfrm>
            <a:off x="8077200" y="6356351"/>
            <a:ext cx="2133600" cy="365125"/>
          </a:xfrm>
        </p:spPr>
        <p:txBody>
          <a:bodyPr/>
          <a:lstStyle/>
          <a:p>
            <a:fld id="{FC398A72-17BE-493D-A14C-F3371BCE3542}" type="slidenum">
              <a:rPr lang="en-US" smtClean="0"/>
              <a:pPr/>
              <a:t>13</a:t>
            </a:fld>
            <a:endParaRPr lang="en-US" dirty="0"/>
          </a:p>
        </p:txBody>
      </p:sp>
    </p:spTree>
    <p:extLst>
      <p:ext uri="{BB962C8B-B14F-4D97-AF65-F5344CB8AC3E}">
        <p14:creationId xmlns:p14="http://schemas.microsoft.com/office/powerpoint/2010/main" val="4093568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Single-Digit Challenge</a:t>
            </a:r>
            <a:endParaRPr lang="en-US" dirty="0"/>
          </a:p>
        </p:txBody>
      </p:sp>
      <p:pic>
        <p:nvPicPr>
          <p:cNvPr id="5" name="Picture 6" descr="http://i.imgur.com/6y6dcY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6318" y="6137898"/>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1622137"/>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36317" y="5380508"/>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28127" y="4527128"/>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10" cstate="print">
            <a:extLst>
              <a:ext uri="{28A0092B-C50C-407E-A947-70E740481C1C}">
                <a14:useLocalDpi xmlns:a14="http://schemas.microsoft.com/office/drawing/2010/main" val="0"/>
              </a:ext>
            </a:extLst>
          </a:blip>
          <a:srcRect/>
          <a:stretch>
            <a:fillRect/>
          </a:stretch>
        </p:blipFill>
        <p:spPr bwMode="auto">
          <a:xfrm>
            <a:off x="9296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88110" y="2895601"/>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53463" y="6137899"/>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65818" y="5380508"/>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48598" y="4527129"/>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45800" y="3733800"/>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48601" y="2895601"/>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92109" y="2833060"/>
            <a:ext cx="367408" cy="3970318"/>
          </a:xfrm>
          <a:prstGeom prst="rect">
            <a:avLst/>
          </a:prstGeom>
          <a:noFill/>
        </p:spPr>
        <p:txBody>
          <a:bodyPr wrap="none" rtlCol="0">
            <a:spAutoFit/>
          </a:bodyPr>
          <a:lstStyle/>
          <a:p>
            <a:r>
              <a:rPr lang="en-US" sz="2800" b="1" dirty="0"/>
              <a:t>0</a:t>
            </a:r>
          </a:p>
          <a:p>
            <a:endParaRPr lang="en-US" sz="2800" b="1" dirty="0"/>
          </a:p>
          <a:p>
            <a:r>
              <a:rPr lang="en-US" sz="2800" b="1" dirty="0"/>
              <a:t>1</a:t>
            </a:r>
          </a:p>
          <a:p>
            <a:endParaRPr lang="en-US" sz="2800" b="1" dirty="0"/>
          </a:p>
          <a:p>
            <a:r>
              <a:rPr lang="en-US" sz="2800" b="1" dirty="0"/>
              <a:t>2</a:t>
            </a:r>
          </a:p>
          <a:p>
            <a:endParaRPr lang="en-US" sz="2800" b="1" dirty="0"/>
          </a:p>
          <a:p>
            <a:r>
              <a:rPr lang="en-US" sz="2800" b="1" dirty="0"/>
              <a:t>3</a:t>
            </a:r>
          </a:p>
          <a:p>
            <a:endParaRPr lang="en-US" sz="2800" b="1" dirty="0"/>
          </a:p>
          <a:p>
            <a:r>
              <a:rPr lang="en-US" sz="2800" b="1" dirty="0"/>
              <a:t>4</a:t>
            </a:r>
          </a:p>
        </p:txBody>
      </p:sp>
      <p:sp>
        <p:nvSpPr>
          <p:cNvPr id="22" name="TextBox 21"/>
          <p:cNvSpPr txBox="1"/>
          <p:nvPr/>
        </p:nvSpPr>
        <p:spPr>
          <a:xfrm>
            <a:off x="8852792" y="2819400"/>
            <a:ext cx="367408" cy="3970318"/>
          </a:xfrm>
          <a:prstGeom prst="rect">
            <a:avLst/>
          </a:prstGeom>
          <a:noFill/>
        </p:spPr>
        <p:txBody>
          <a:bodyPr wrap="none" rtlCol="0">
            <a:spAutoFit/>
          </a:bodyPr>
          <a:lstStyle/>
          <a:p>
            <a:r>
              <a:rPr lang="en-US" sz="2800" b="1" dirty="0"/>
              <a:t>5</a:t>
            </a:r>
          </a:p>
          <a:p>
            <a:endParaRPr lang="en-US" sz="2800" b="1" dirty="0"/>
          </a:p>
          <a:p>
            <a:r>
              <a:rPr lang="en-US" sz="2800" b="1" dirty="0"/>
              <a:t>6</a:t>
            </a:r>
          </a:p>
          <a:p>
            <a:endParaRPr lang="en-US" sz="2800" b="1" dirty="0"/>
          </a:p>
          <a:p>
            <a:r>
              <a:rPr lang="en-US" sz="2800" b="1" dirty="0"/>
              <a:t>7</a:t>
            </a:r>
          </a:p>
          <a:p>
            <a:endParaRPr lang="en-US" sz="2800" b="1" dirty="0"/>
          </a:p>
          <a:p>
            <a:r>
              <a:rPr lang="en-US" sz="2800" b="1" dirty="0"/>
              <a:t>8</a:t>
            </a:r>
          </a:p>
          <a:p>
            <a:endParaRPr lang="en-US" sz="2800" b="1" dirty="0"/>
          </a:p>
          <a:p>
            <a:r>
              <a:rPr lang="en-US" sz="2800" b="1" dirty="0"/>
              <a:t>9</a:t>
            </a:r>
          </a:p>
        </p:txBody>
      </p:sp>
      <mc:AlternateContent xmlns:mc="http://schemas.openxmlformats.org/markup-compatibility/2006" xmlns:a14="http://schemas.microsoft.com/office/drawing/2010/main">
        <mc:Choice Requires="a14">
          <p:sp>
            <p:nvSpPr>
              <p:cNvPr id="10" name="TextBox 9"/>
              <p:cNvSpPr txBox="1"/>
              <p:nvPr/>
            </p:nvSpPr>
            <p:spPr>
              <a:xfrm>
                <a:off x="1752600" y="3007547"/>
                <a:ext cx="5189814" cy="3046988"/>
              </a:xfrm>
              <a:prstGeom prst="rect">
                <a:avLst/>
              </a:prstGeom>
              <a:noFill/>
            </p:spPr>
            <p:txBody>
              <a:bodyPr wrap="square" rtlCol="0">
                <a:spAutoFit/>
              </a:bodyPr>
              <a:lstStyle/>
              <a:p>
                <a:r>
                  <a:rPr lang="en-US" sz="3200" b="1" dirty="0"/>
                  <a:t>Computing the Response:</a:t>
                </a:r>
              </a:p>
              <a:p>
                <a:endParaRPr lang="en-US" sz="3200" b="1" dirty="0"/>
              </a:p>
              <a:p>
                <a:r>
                  <a:rPr lang="en-US" sz="3200" b="1" dirty="0"/>
                  <a:t>     </a:t>
                </a:r>
              </a:p>
              <a:p>
                <a:r>
                  <a:rPr lang="en-US" sz="3200" b="1" dirty="0"/>
                  <a:t> </a:t>
                </a:r>
                <a14:m>
                  <m:oMath xmlns:m="http://schemas.openxmlformats.org/officeDocument/2006/math">
                    <m:r>
                      <a:rPr lang="en-US" sz="3200" b="1">
                        <a:latin typeface="Cambria Math"/>
                        <a:ea typeface="Cambria Math"/>
                        <a:sym typeface="Mathematica1"/>
                      </a:rPr>
                      <m:t> </m:t>
                    </m:r>
                    <m:r>
                      <a:rPr lang="en-US" sz="3200" b="1" i="1">
                        <a:latin typeface="Cambria Math"/>
                        <a:ea typeface="Cambria Math"/>
                        <a:sym typeface="Mathematica1"/>
                      </a:rPr>
                      <m:t>𝝈</m:t>
                    </m:r>
                  </m:oMath>
                </a14:m>
                <a:r>
                  <a:rPr lang="en-US" sz="3200" b="1" dirty="0">
                    <a:sym typeface="Mathematica1"/>
                  </a:rPr>
                  <a:t> </a:t>
                </a:r>
                <a:r>
                  <a:rPr lang="en-US" sz="3200" b="1" dirty="0"/>
                  <a:t>          +</a:t>
                </a:r>
                <a:r>
                  <a:rPr lang="en-US" sz="3200" b="1" dirty="0">
                    <a:sym typeface="Mathematica1"/>
                  </a:rPr>
                  <a:t> </a:t>
                </a:r>
                <a14:m>
                  <m:oMath xmlns:m="http://schemas.openxmlformats.org/officeDocument/2006/math">
                    <m:r>
                      <a:rPr lang="en-US" sz="3200" b="1" i="1">
                        <a:latin typeface="Cambria Math"/>
                        <a:ea typeface="Cambria Math"/>
                        <a:sym typeface="Mathematica1"/>
                      </a:rPr>
                      <m:t>𝝈</m:t>
                    </m:r>
                  </m:oMath>
                </a14:m>
                <a:r>
                  <a:rPr lang="en-US" sz="3200" b="1" dirty="0"/>
                  <a:t>            mod 10 </a:t>
                </a:r>
              </a:p>
              <a:p>
                <a:endParaRPr lang="en-US" sz="3200" b="1" dirty="0"/>
              </a:p>
              <a:p>
                <a:r>
                  <a:rPr lang="en-US" sz="3200" b="1" dirty="0"/>
                  <a:t>          =  9+3 mod 10 = 2</a:t>
                </a:r>
              </a:p>
            </p:txBody>
          </p:sp>
        </mc:Choice>
        <mc:Fallback xmlns="">
          <p:sp>
            <p:nvSpPr>
              <p:cNvPr id="10" name="TextBox 9"/>
              <p:cNvSpPr txBox="1">
                <a:spLocks noRot="1" noChangeAspect="1" noMove="1" noResize="1" noEditPoints="1" noAdjustHandles="1" noChangeArrowheads="1" noChangeShapeType="1" noTextEdit="1"/>
              </p:cNvSpPr>
              <p:nvPr/>
            </p:nvSpPr>
            <p:spPr>
              <a:xfrm>
                <a:off x="1752600" y="3007547"/>
                <a:ext cx="5189814" cy="3046988"/>
              </a:xfrm>
              <a:prstGeom prst="rect">
                <a:avLst/>
              </a:prstGeom>
              <a:blipFill>
                <a:blip r:embed="rId17"/>
                <a:stretch>
                  <a:fillRect l="-3055" t="-2600" b="-5600"/>
                </a:stretch>
              </a:blipFill>
            </p:spPr>
            <p:txBody>
              <a:bodyPr/>
              <a:lstStyle/>
              <a:p>
                <a:r>
                  <a:rPr lang="en-US">
                    <a:noFill/>
                  </a:rPr>
                  <a:t> </a:t>
                </a:r>
              </a:p>
            </p:txBody>
          </p:sp>
        </mc:Fallback>
      </mc:AlternateContent>
      <p:sp>
        <p:nvSpPr>
          <p:cNvPr id="11" name="Double Bracket 10"/>
          <p:cNvSpPr/>
          <p:nvPr/>
        </p:nvSpPr>
        <p:spPr>
          <a:xfrm>
            <a:off x="2286000" y="4433668"/>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Double Bracket 28"/>
          <p:cNvSpPr/>
          <p:nvPr/>
        </p:nvSpPr>
        <p:spPr>
          <a:xfrm>
            <a:off x="3886200" y="4447391"/>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0" name="Picture 2" descr="http://i.imgur.com/tXJzjTd.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69924" y="4496611"/>
            <a:ext cx="746552" cy="55991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i.imgur.com/3IIdykd.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981220" y="4558408"/>
            <a:ext cx="724360" cy="422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81200" y="1409700"/>
            <a:ext cx="3505200" cy="1257301"/>
          </a:xfrm>
          <a:prstGeom prst="rect">
            <a:avLst/>
          </a:prstGeom>
          <a:solidFill>
            <a:schemeClr val="accent1">
              <a:alpha val="0"/>
            </a:schemeClr>
          </a:solid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239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9"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Single-Digit Challenge</a:t>
            </a:r>
            <a:endParaRPr lang="en-US" dirty="0"/>
          </a:p>
        </p:txBody>
      </p:sp>
      <p:pic>
        <p:nvPicPr>
          <p:cNvPr id="5" name="Picture 6" descr="http://i.imgur.com/6y6dcY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6318" y="6137898"/>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1622137"/>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36317" y="5380508"/>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28127" y="4527128"/>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10" cstate="print">
            <a:extLst>
              <a:ext uri="{28A0092B-C50C-407E-A947-70E740481C1C}">
                <a14:useLocalDpi xmlns:a14="http://schemas.microsoft.com/office/drawing/2010/main" val="0"/>
              </a:ext>
            </a:extLst>
          </a:blip>
          <a:srcRect/>
          <a:stretch>
            <a:fillRect/>
          </a:stretch>
        </p:blipFill>
        <p:spPr bwMode="auto">
          <a:xfrm>
            <a:off x="9296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88110" y="2895601"/>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53463" y="6137899"/>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65818" y="5380508"/>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48598" y="4527129"/>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48601" y="2895601"/>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92109" y="2833060"/>
            <a:ext cx="367408" cy="3970318"/>
          </a:xfrm>
          <a:prstGeom prst="rect">
            <a:avLst/>
          </a:prstGeom>
          <a:noFill/>
        </p:spPr>
        <p:txBody>
          <a:bodyPr wrap="none" rtlCol="0">
            <a:spAutoFit/>
          </a:bodyPr>
          <a:lstStyle/>
          <a:p>
            <a:r>
              <a:rPr lang="en-US" sz="2800" b="1" dirty="0"/>
              <a:t>0</a:t>
            </a:r>
          </a:p>
          <a:p>
            <a:endParaRPr lang="en-US" sz="2800" b="1" dirty="0"/>
          </a:p>
          <a:p>
            <a:r>
              <a:rPr lang="en-US" sz="2800" b="1" dirty="0"/>
              <a:t>1</a:t>
            </a:r>
          </a:p>
          <a:p>
            <a:endParaRPr lang="en-US" sz="2800" b="1" dirty="0"/>
          </a:p>
          <a:p>
            <a:r>
              <a:rPr lang="en-US" sz="2800" b="1" dirty="0"/>
              <a:t>2</a:t>
            </a:r>
          </a:p>
          <a:p>
            <a:endParaRPr lang="en-US" sz="2800" b="1" dirty="0"/>
          </a:p>
          <a:p>
            <a:r>
              <a:rPr lang="en-US" sz="2800" b="1" dirty="0"/>
              <a:t>3</a:t>
            </a:r>
          </a:p>
          <a:p>
            <a:endParaRPr lang="en-US" sz="2800" b="1" dirty="0"/>
          </a:p>
          <a:p>
            <a:r>
              <a:rPr lang="en-US" sz="2800" b="1" dirty="0"/>
              <a:t>4</a:t>
            </a:r>
          </a:p>
        </p:txBody>
      </p:sp>
      <p:sp>
        <p:nvSpPr>
          <p:cNvPr id="22" name="TextBox 21"/>
          <p:cNvSpPr txBox="1"/>
          <p:nvPr/>
        </p:nvSpPr>
        <p:spPr>
          <a:xfrm>
            <a:off x="8852792" y="2819400"/>
            <a:ext cx="367408" cy="3970318"/>
          </a:xfrm>
          <a:prstGeom prst="rect">
            <a:avLst/>
          </a:prstGeom>
          <a:noFill/>
        </p:spPr>
        <p:txBody>
          <a:bodyPr wrap="none" rtlCol="0">
            <a:spAutoFit/>
          </a:bodyPr>
          <a:lstStyle/>
          <a:p>
            <a:r>
              <a:rPr lang="en-US" sz="2800" b="1" dirty="0"/>
              <a:t>5</a:t>
            </a:r>
          </a:p>
          <a:p>
            <a:endParaRPr lang="en-US" sz="2800" b="1" dirty="0"/>
          </a:p>
          <a:p>
            <a:r>
              <a:rPr lang="en-US" sz="2800" b="1" dirty="0"/>
              <a:t>6</a:t>
            </a:r>
          </a:p>
          <a:p>
            <a:endParaRPr lang="en-US" sz="2800" b="1" dirty="0"/>
          </a:p>
          <a:p>
            <a:r>
              <a:rPr lang="en-US" sz="2800" b="1" dirty="0"/>
              <a:t>7</a:t>
            </a:r>
          </a:p>
          <a:p>
            <a:endParaRPr lang="en-US" sz="2800" b="1" dirty="0"/>
          </a:p>
          <a:p>
            <a:r>
              <a:rPr lang="en-US" sz="2800" b="1" dirty="0"/>
              <a:t>8</a:t>
            </a:r>
          </a:p>
          <a:p>
            <a:endParaRPr lang="en-US" sz="2800" b="1" dirty="0"/>
          </a:p>
          <a:p>
            <a:r>
              <a:rPr lang="en-US" sz="2800" b="1" dirty="0"/>
              <a:t>9</a:t>
            </a:r>
          </a:p>
        </p:txBody>
      </p:sp>
      <p:sp>
        <p:nvSpPr>
          <p:cNvPr id="3" name="Rounded Rectangle 2"/>
          <p:cNvSpPr/>
          <p:nvPr/>
        </p:nvSpPr>
        <p:spPr>
          <a:xfrm>
            <a:off x="7292109" y="4343401"/>
            <a:ext cx="1623291" cy="1037107"/>
          </a:xfrm>
          <a:prstGeom prst="roundRect">
            <a:avLst/>
          </a:prstGeom>
          <a:solidFill>
            <a:srgbClr val="FF0000">
              <a:alpha val="0"/>
            </a:srgb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0" name="TextBox 29"/>
              <p:cNvSpPr txBox="1"/>
              <p:nvPr/>
            </p:nvSpPr>
            <p:spPr>
              <a:xfrm>
                <a:off x="1752600" y="3007547"/>
                <a:ext cx="5189814" cy="3046988"/>
              </a:xfrm>
              <a:prstGeom prst="rect">
                <a:avLst/>
              </a:prstGeom>
              <a:noFill/>
            </p:spPr>
            <p:txBody>
              <a:bodyPr wrap="square" rtlCol="0">
                <a:spAutoFit/>
              </a:bodyPr>
              <a:lstStyle/>
              <a:p>
                <a:r>
                  <a:rPr lang="en-US" sz="3200" b="1" dirty="0"/>
                  <a:t>Response:</a:t>
                </a:r>
              </a:p>
              <a:p>
                <a:endParaRPr lang="en-US" sz="3200" b="1" dirty="0"/>
              </a:p>
              <a:p>
                <a:r>
                  <a:rPr lang="en-US" sz="3200" b="1" dirty="0"/>
                  <a:t>     </a:t>
                </a:r>
              </a:p>
              <a:p>
                <a:r>
                  <a:rPr lang="en-US" sz="3200" b="1" dirty="0"/>
                  <a:t> </a:t>
                </a:r>
                <a14:m>
                  <m:oMath xmlns:m="http://schemas.openxmlformats.org/officeDocument/2006/math">
                    <m:r>
                      <a:rPr lang="en-US" sz="3200" b="1" i="1">
                        <a:latin typeface="Cambria Math"/>
                        <a:ea typeface="Cambria Math"/>
                        <a:sym typeface="Mathematica1"/>
                      </a:rPr>
                      <m:t>𝝈</m:t>
                    </m:r>
                  </m:oMath>
                </a14:m>
                <a:r>
                  <a:rPr lang="en-US" sz="3200" b="1" dirty="0">
                    <a:sym typeface="Mathematica1"/>
                  </a:rPr>
                  <a:t>  </a:t>
                </a:r>
                <a:r>
                  <a:rPr lang="en-US" sz="3200" b="1" dirty="0"/>
                  <a:t>          +</a:t>
                </a:r>
                <a:r>
                  <a:rPr lang="en-US" sz="3200" b="1" dirty="0">
                    <a:sym typeface="Mathematica1"/>
                  </a:rPr>
                  <a:t> </a:t>
                </a:r>
                <a14:m>
                  <m:oMath xmlns:m="http://schemas.openxmlformats.org/officeDocument/2006/math">
                    <m:r>
                      <a:rPr lang="en-US" sz="3200" b="1" i="1">
                        <a:latin typeface="Cambria Math"/>
                        <a:ea typeface="Cambria Math"/>
                        <a:sym typeface="Mathematica1"/>
                      </a:rPr>
                      <m:t>𝝈</m:t>
                    </m:r>
                  </m:oMath>
                </a14:m>
                <a:r>
                  <a:rPr lang="en-US" sz="3200" b="1" dirty="0"/>
                  <a:t>            mod 10 </a:t>
                </a:r>
              </a:p>
              <a:p>
                <a:endParaRPr lang="en-US" sz="3200" b="1" dirty="0"/>
              </a:p>
              <a:p>
                <a:r>
                  <a:rPr lang="en-US" sz="3200" b="1" dirty="0"/>
                  <a:t>          =  9+3 mod 10 = 2</a:t>
                </a:r>
              </a:p>
            </p:txBody>
          </p:sp>
        </mc:Choice>
        <mc:Fallback xmlns="">
          <p:sp>
            <p:nvSpPr>
              <p:cNvPr id="30" name="TextBox 29"/>
              <p:cNvSpPr txBox="1">
                <a:spLocks noRot="1" noChangeAspect="1" noMove="1" noResize="1" noEditPoints="1" noAdjustHandles="1" noChangeArrowheads="1" noChangeShapeType="1" noTextEdit="1"/>
              </p:cNvSpPr>
              <p:nvPr/>
            </p:nvSpPr>
            <p:spPr>
              <a:xfrm>
                <a:off x="1752600" y="3007547"/>
                <a:ext cx="5189814" cy="3046988"/>
              </a:xfrm>
              <a:prstGeom prst="rect">
                <a:avLst/>
              </a:prstGeom>
              <a:blipFill>
                <a:blip r:embed="rId16"/>
                <a:stretch>
                  <a:fillRect l="-3055" t="-2600" b="-5600"/>
                </a:stretch>
              </a:blipFill>
            </p:spPr>
            <p:txBody>
              <a:bodyPr/>
              <a:lstStyle/>
              <a:p>
                <a:r>
                  <a:rPr lang="en-US">
                    <a:noFill/>
                  </a:rPr>
                  <a:t> </a:t>
                </a:r>
              </a:p>
            </p:txBody>
          </p:sp>
        </mc:Fallback>
      </mc:AlternateContent>
      <p:sp>
        <p:nvSpPr>
          <p:cNvPr id="31" name="Double Bracket 30"/>
          <p:cNvSpPr/>
          <p:nvPr/>
        </p:nvSpPr>
        <p:spPr>
          <a:xfrm>
            <a:off x="2286000" y="4433668"/>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Double Bracket 31"/>
          <p:cNvSpPr/>
          <p:nvPr/>
        </p:nvSpPr>
        <p:spPr>
          <a:xfrm>
            <a:off x="3886200" y="4447391"/>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3" name="Picture 2" descr="http://i.imgur.com/tXJzjTd.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69924" y="4496611"/>
            <a:ext cx="746552" cy="55991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i.imgur.com/3IIdykd.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81220" y="4558408"/>
            <a:ext cx="724360" cy="4223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981200" y="1409700"/>
            <a:ext cx="3505200" cy="1257301"/>
          </a:xfrm>
          <a:prstGeom prst="rect">
            <a:avLst/>
          </a:prstGeom>
          <a:solidFill>
            <a:schemeClr val="accent1">
              <a:alpha val="0"/>
            </a:schemeClr>
          </a:solid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a:endCxn id="9" idx="1"/>
          </p:cNvCxnSpPr>
          <p:nvPr/>
        </p:nvCxnSpPr>
        <p:spPr>
          <a:xfrm flipV="1">
            <a:off x="5791201" y="4818219"/>
            <a:ext cx="1500909" cy="843834"/>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22" descr="http://i.imgur.com/shDAFjv.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45800" y="3733800"/>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551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Single-Digit Challenge</a:t>
            </a:r>
            <a:endParaRPr lang="en-US" dirty="0"/>
          </a:p>
        </p:txBody>
      </p:sp>
      <p:pic>
        <p:nvPicPr>
          <p:cNvPr id="5" name="Picture 6" descr="http://i.imgur.com/6y6dcY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6318" y="6137898"/>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1622137"/>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36317" y="5380508"/>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28127" y="4527128"/>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10" cstate="print">
            <a:extLst>
              <a:ext uri="{28A0092B-C50C-407E-A947-70E740481C1C}">
                <a14:useLocalDpi xmlns:a14="http://schemas.microsoft.com/office/drawing/2010/main" val="0"/>
              </a:ext>
            </a:extLst>
          </a:blip>
          <a:srcRect/>
          <a:stretch>
            <a:fillRect/>
          </a:stretch>
        </p:blipFill>
        <p:spPr bwMode="auto">
          <a:xfrm>
            <a:off x="9296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88110" y="2895601"/>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53463" y="6137899"/>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65818" y="5380508"/>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48598" y="4527129"/>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48601" y="2895601"/>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92109" y="2833060"/>
            <a:ext cx="367408" cy="3970318"/>
          </a:xfrm>
          <a:prstGeom prst="rect">
            <a:avLst/>
          </a:prstGeom>
          <a:noFill/>
        </p:spPr>
        <p:txBody>
          <a:bodyPr wrap="none" rtlCol="0">
            <a:spAutoFit/>
          </a:bodyPr>
          <a:lstStyle/>
          <a:p>
            <a:r>
              <a:rPr lang="en-US" sz="2800" b="1" dirty="0"/>
              <a:t>0</a:t>
            </a:r>
          </a:p>
          <a:p>
            <a:endParaRPr lang="en-US" sz="2800" b="1" dirty="0"/>
          </a:p>
          <a:p>
            <a:r>
              <a:rPr lang="en-US" sz="2800" b="1" dirty="0"/>
              <a:t>1</a:t>
            </a:r>
          </a:p>
          <a:p>
            <a:endParaRPr lang="en-US" sz="2800" b="1" dirty="0"/>
          </a:p>
          <a:p>
            <a:r>
              <a:rPr lang="en-US" sz="2800" b="1" dirty="0"/>
              <a:t>2</a:t>
            </a:r>
          </a:p>
          <a:p>
            <a:endParaRPr lang="en-US" sz="2800" b="1" dirty="0"/>
          </a:p>
          <a:p>
            <a:r>
              <a:rPr lang="en-US" sz="2800" b="1" dirty="0"/>
              <a:t>3</a:t>
            </a:r>
          </a:p>
          <a:p>
            <a:endParaRPr lang="en-US" sz="2800" b="1" dirty="0"/>
          </a:p>
          <a:p>
            <a:r>
              <a:rPr lang="en-US" sz="2800" b="1" dirty="0"/>
              <a:t>4</a:t>
            </a:r>
          </a:p>
        </p:txBody>
      </p:sp>
      <p:sp>
        <p:nvSpPr>
          <p:cNvPr id="22" name="TextBox 21"/>
          <p:cNvSpPr txBox="1"/>
          <p:nvPr/>
        </p:nvSpPr>
        <p:spPr>
          <a:xfrm>
            <a:off x="8852792" y="2819400"/>
            <a:ext cx="367408" cy="3970318"/>
          </a:xfrm>
          <a:prstGeom prst="rect">
            <a:avLst/>
          </a:prstGeom>
          <a:noFill/>
        </p:spPr>
        <p:txBody>
          <a:bodyPr wrap="none" rtlCol="0">
            <a:spAutoFit/>
          </a:bodyPr>
          <a:lstStyle/>
          <a:p>
            <a:r>
              <a:rPr lang="en-US" sz="2800" b="1" dirty="0"/>
              <a:t>5</a:t>
            </a:r>
          </a:p>
          <a:p>
            <a:endParaRPr lang="en-US" sz="2800" b="1" dirty="0"/>
          </a:p>
          <a:p>
            <a:r>
              <a:rPr lang="en-US" sz="2800" b="1" dirty="0"/>
              <a:t>6</a:t>
            </a:r>
          </a:p>
          <a:p>
            <a:endParaRPr lang="en-US" sz="2800" b="1" dirty="0"/>
          </a:p>
          <a:p>
            <a:r>
              <a:rPr lang="en-US" sz="2800" b="1" dirty="0"/>
              <a:t>7</a:t>
            </a:r>
          </a:p>
          <a:p>
            <a:endParaRPr lang="en-US" sz="2800" b="1" dirty="0"/>
          </a:p>
          <a:p>
            <a:r>
              <a:rPr lang="en-US" sz="2800" b="1" dirty="0"/>
              <a:t>8</a:t>
            </a:r>
          </a:p>
          <a:p>
            <a:endParaRPr lang="en-US" sz="2800" b="1" dirty="0"/>
          </a:p>
          <a:p>
            <a:r>
              <a:rPr lang="en-US" sz="2800" b="1" dirty="0"/>
              <a:t>9</a:t>
            </a:r>
          </a:p>
        </p:txBody>
      </p:sp>
      <mc:AlternateContent xmlns:mc="http://schemas.openxmlformats.org/markup-compatibility/2006" xmlns:a14="http://schemas.microsoft.com/office/drawing/2010/main">
        <mc:Choice Requires="a14">
          <p:sp>
            <p:nvSpPr>
              <p:cNvPr id="19" name="TextBox 18"/>
              <p:cNvSpPr txBox="1"/>
              <p:nvPr/>
            </p:nvSpPr>
            <p:spPr>
              <a:xfrm>
                <a:off x="1752600" y="3007547"/>
                <a:ext cx="5189814" cy="2893100"/>
              </a:xfrm>
              <a:prstGeom prst="rect">
                <a:avLst/>
              </a:prstGeom>
              <a:noFill/>
            </p:spPr>
            <p:txBody>
              <a:bodyPr wrap="square" rtlCol="0">
                <a:spAutoFit/>
              </a:bodyPr>
              <a:lstStyle/>
              <a:p>
                <a:r>
                  <a:rPr lang="en-US" sz="3200" b="1" dirty="0"/>
                  <a:t>Final Response:</a:t>
                </a:r>
              </a:p>
              <a:p>
                <a:endParaRPr lang="en-US" sz="3200" b="1" dirty="0"/>
              </a:p>
              <a:p>
                <a:r>
                  <a:rPr lang="en-US" sz="3200" b="1" dirty="0"/>
                  <a:t>     </a:t>
                </a:r>
              </a:p>
              <a:p>
                <a:r>
                  <a:rPr lang="en-US" sz="3200" b="1" dirty="0"/>
                  <a:t> </a:t>
                </a:r>
                <a14:m>
                  <m:oMath xmlns:m="http://schemas.openxmlformats.org/officeDocument/2006/math">
                    <m:r>
                      <a:rPr lang="en-US" sz="3200" b="1" i="1">
                        <a:latin typeface="Cambria Math"/>
                        <a:ea typeface="Cambria Math"/>
                        <a:sym typeface="Mathematica1"/>
                      </a:rPr>
                      <m:t>𝝈</m:t>
                    </m:r>
                  </m:oMath>
                </a14:m>
                <a:r>
                  <a:rPr lang="en-US" sz="3200" b="1" dirty="0"/>
                  <a:t>            +  </a:t>
                </a:r>
                <a14:m>
                  <m:oMath xmlns:m="http://schemas.openxmlformats.org/officeDocument/2006/math">
                    <m:r>
                      <a:rPr lang="en-US" sz="3200" b="1" i="1">
                        <a:latin typeface="Cambria Math"/>
                        <a:ea typeface="Cambria Math"/>
                        <a:sym typeface="Mathematica1"/>
                      </a:rPr>
                      <m:t>𝝈</m:t>
                    </m:r>
                    <m:r>
                      <a:rPr lang="en-US" sz="3200" b="1" i="1">
                        <a:latin typeface="Cambria Math"/>
                        <a:ea typeface="Cambria Math"/>
                        <a:sym typeface="Mathematica1"/>
                      </a:rPr>
                      <m:t> </m:t>
                    </m:r>
                  </m:oMath>
                </a14:m>
                <a:r>
                  <a:rPr lang="en-US" sz="3200" b="1" dirty="0"/>
                  <a:t>          + </a:t>
                </a:r>
                <a14:m>
                  <m:oMath xmlns:m="http://schemas.openxmlformats.org/officeDocument/2006/math">
                    <m:r>
                      <a:rPr lang="en-US" sz="3200" b="1" i="1">
                        <a:latin typeface="Cambria Math"/>
                        <a:ea typeface="Cambria Math"/>
                        <a:sym typeface="Mathematica1"/>
                      </a:rPr>
                      <m:t>𝝈</m:t>
                    </m:r>
                  </m:oMath>
                </a14:m>
                <a:endParaRPr lang="en-US" sz="3200" b="1" dirty="0"/>
              </a:p>
              <a:p>
                <a:r>
                  <a:rPr lang="en-US" sz="3200" b="1" dirty="0"/>
                  <a:t>       = 7 + 4 + 5 mod 10 = </a:t>
                </a:r>
                <a:r>
                  <a:rPr lang="en-US" sz="5400" b="1" dirty="0"/>
                  <a:t>6</a:t>
                </a:r>
              </a:p>
            </p:txBody>
          </p:sp>
        </mc:Choice>
        <mc:Fallback xmlns="">
          <p:sp>
            <p:nvSpPr>
              <p:cNvPr id="19" name="TextBox 18"/>
              <p:cNvSpPr txBox="1">
                <a:spLocks noRot="1" noChangeAspect="1" noMove="1" noResize="1" noEditPoints="1" noAdjustHandles="1" noChangeArrowheads="1" noChangeShapeType="1" noTextEdit="1"/>
              </p:cNvSpPr>
              <p:nvPr/>
            </p:nvSpPr>
            <p:spPr>
              <a:xfrm>
                <a:off x="1752600" y="3007547"/>
                <a:ext cx="5189814" cy="2893100"/>
              </a:xfrm>
              <a:prstGeom prst="rect">
                <a:avLst/>
              </a:prstGeom>
              <a:blipFill>
                <a:blip r:embed="rId16"/>
                <a:stretch>
                  <a:fillRect l="-3055" t="-2737" b="-11789"/>
                </a:stretch>
              </a:blipFill>
            </p:spPr>
            <p:txBody>
              <a:bodyPr/>
              <a:lstStyle/>
              <a:p>
                <a:r>
                  <a:rPr lang="en-US">
                    <a:noFill/>
                  </a:rPr>
                  <a:t> </a:t>
                </a:r>
              </a:p>
            </p:txBody>
          </p:sp>
        </mc:Fallback>
      </mc:AlternateContent>
      <p:sp>
        <p:nvSpPr>
          <p:cNvPr id="20" name="Double Bracket 19"/>
          <p:cNvSpPr/>
          <p:nvPr/>
        </p:nvSpPr>
        <p:spPr>
          <a:xfrm>
            <a:off x="2286000" y="4433668"/>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Double Bracket 20"/>
          <p:cNvSpPr/>
          <p:nvPr/>
        </p:nvSpPr>
        <p:spPr>
          <a:xfrm>
            <a:off x="3962400" y="4447391"/>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5" name="Picture 20" descr="http://i.imgur.com/mknHk2t.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11810" y="4542772"/>
            <a:ext cx="662780" cy="495039"/>
          </a:xfrm>
          <a:prstGeom prst="rect">
            <a:avLst/>
          </a:prstGeom>
          <a:noFill/>
          <a:extLst>
            <a:ext uri="{909E8E84-426E-40DD-AFC4-6F175D3DCCD1}">
              <a14:hiddenFill xmlns:a14="http://schemas.microsoft.com/office/drawing/2010/main">
                <a:solidFill>
                  <a:srgbClr val="FFFFFF"/>
                </a:solidFill>
              </a14:hiddenFill>
            </a:ext>
          </a:extLst>
        </p:spPr>
      </p:pic>
      <p:sp>
        <p:nvSpPr>
          <p:cNvPr id="26" name="Double Bracket 25"/>
          <p:cNvSpPr/>
          <p:nvPr/>
        </p:nvSpPr>
        <p:spPr>
          <a:xfrm>
            <a:off x="5562600" y="4419600"/>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7" name="Picture 8" descr="http://i.imgur.com/FBbkV4z.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080087" y="4447392"/>
            <a:ext cx="679027" cy="6790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i.imgur.com/1J7oCXa.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52720" y="4477800"/>
            <a:ext cx="746681" cy="560011"/>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7292109" y="4343401"/>
            <a:ext cx="1623291" cy="1037107"/>
          </a:xfrm>
          <a:prstGeom prst="roundRect">
            <a:avLst/>
          </a:prstGeom>
          <a:solidFill>
            <a:srgbClr val="FF0000">
              <a:alpha val="0"/>
            </a:srgb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5547360" y="1219201"/>
            <a:ext cx="3279492" cy="1447799"/>
          </a:xfrm>
          <a:prstGeom prst="rect">
            <a:avLst/>
          </a:prstGeom>
          <a:solidFill>
            <a:schemeClr val="accent1">
              <a:alpha val="0"/>
            </a:schemeClr>
          </a:solid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2" descr="http://i.imgur.com/shDAFjv.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45800" y="3733800"/>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362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pic>
        <p:nvPicPr>
          <p:cNvPr id="5" name="Picture 6" descr="http://i.imgur.com/6y6dcY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6318" y="6137898"/>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1622137"/>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36317" y="5380508"/>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28127" y="4527128"/>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10" cstate="print">
            <a:extLst>
              <a:ext uri="{28A0092B-C50C-407E-A947-70E740481C1C}">
                <a14:useLocalDpi xmlns:a14="http://schemas.microsoft.com/office/drawing/2010/main" val="0"/>
              </a:ext>
            </a:extLst>
          </a:blip>
          <a:srcRect/>
          <a:stretch>
            <a:fillRect/>
          </a:stretch>
        </p:blipFill>
        <p:spPr bwMode="auto">
          <a:xfrm>
            <a:off x="9296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88110" y="2895601"/>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53463" y="6137899"/>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65818" y="5380508"/>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48598" y="4527129"/>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48601" y="2895601"/>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92109" y="2833060"/>
            <a:ext cx="367408" cy="3970318"/>
          </a:xfrm>
          <a:prstGeom prst="rect">
            <a:avLst/>
          </a:prstGeom>
          <a:noFill/>
        </p:spPr>
        <p:txBody>
          <a:bodyPr wrap="none" rtlCol="0">
            <a:spAutoFit/>
          </a:bodyPr>
          <a:lstStyle/>
          <a:p>
            <a:r>
              <a:rPr lang="en-US" sz="2800" b="1" dirty="0"/>
              <a:t>0</a:t>
            </a:r>
          </a:p>
          <a:p>
            <a:endParaRPr lang="en-US" sz="2800" b="1" dirty="0"/>
          </a:p>
          <a:p>
            <a:r>
              <a:rPr lang="en-US" sz="2800" b="1" dirty="0"/>
              <a:t>1</a:t>
            </a:r>
          </a:p>
          <a:p>
            <a:endParaRPr lang="en-US" sz="2800" b="1" dirty="0"/>
          </a:p>
          <a:p>
            <a:r>
              <a:rPr lang="en-US" sz="2800" b="1" dirty="0"/>
              <a:t>2</a:t>
            </a:r>
          </a:p>
          <a:p>
            <a:endParaRPr lang="en-US" sz="2800" b="1" dirty="0"/>
          </a:p>
          <a:p>
            <a:r>
              <a:rPr lang="en-US" sz="2800" b="1" dirty="0"/>
              <a:t>3</a:t>
            </a:r>
          </a:p>
          <a:p>
            <a:endParaRPr lang="en-US" sz="2800" b="1" dirty="0"/>
          </a:p>
          <a:p>
            <a:r>
              <a:rPr lang="en-US" sz="2800" b="1" dirty="0"/>
              <a:t>4</a:t>
            </a:r>
          </a:p>
        </p:txBody>
      </p:sp>
      <p:sp>
        <p:nvSpPr>
          <p:cNvPr id="22" name="TextBox 21"/>
          <p:cNvSpPr txBox="1"/>
          <p:nvPr/>
        </p:nvSpPr>
        <p:spPr>
          <a:xfrm>
            <a:off x="8852792" y="2819400"/>
            <a:ext cx="367408" cy="3970318"/>
          </a:xfrm>
          <a:prstGeom prst="rect">
            <a:avLst/>
          </a:prstGeom>
          <a:noFill/>
        </p:spPr>
        <p:txBody>
          <a:bodyPr wrap="none" rtlCol="0">
            <a:spAutoFit/>
          </a:bodyPr>
          <a:lstStyle/>
          <a:p>
            <a:r>
              <a:rPr lang="en-US" sz="2800" b="1" dirty="0"/>
              <a:t>5</a:t>
            </a:r>
          </a:p>
          <a:p>
            <a:endParaRPr lang="en-US" sz="2800" b="1" dirty="0"/>
          </a:p>
          <a:p>
            <a:r>
              <a:rPr lang="en-US" sz="2800" b="1" dirty="0"/>
              <a:t>6</a:t>
            </a:r>
          </a:p>
          <a:p>
            <a:endParaRPr lang="en-US" sz="2800" b="1" dirty="0"/>
          </a:p>
          <a:p>
            <a:r>
              <a:rPr lang="en-US" sz="2800" b="1" dirty="0"/>
              <a:t>7</a:t>
            </a:r>
          </a:p>
          <a:p>
            <a:endParaRPr lang="en-US" sz="2800" b="1" dirty="0"/>
          </a:p>
          <a:p>
            <a:r>
              <a:rPr lang="en-US" sz="2800" b="1" dirty="0"/>
              <a:t>8</a:t>
            </a:r>
          </a:p>
          <a:p>
            <a:endParaRPr lang="en-US" sz="2800" b="1" dirty="0"/>
          </a:p>
          <a:p>
            <a:r>
              <a:rPr lang="en-US" sz="2800" b="1" dirty="0"/>
              <a:t>9</a:t>
            </a:r>
          </a:p>
        </p:txBody>
      </p:sp>
      <p:sp>
        <p:nvSpPr>
          <p:cNvPr id="3" name="TextBox 2"/>
          <p:cNvSpPr txBox="1"/>
          <p:nvPr/>
        </p:nvSpPr>
        <p:spPr>
          <a:xfrm>
            <a:off x="2286001" y="3817050"/>
            <a:ext cx="1186415" cy="369332"/>
          </a:xfrm>
          <a:prstGeom prst="rect">
            <a:avLst/>
          </a:prstGeom>
          <a:noFill/>
        </p:spPr>
        <p:txBody>
          <a:bodyPr wrap="none" rtlCol="0">
            <a:spAutoFit/>
          </a:bodyPr>
          <a:lstStyle/>
          <a:p>
            <a:r>
              <a:rPr lang="en-US" dirty="0"/>
              <a:t>Password: </a:t>
            </a:r>
          </a:p>
        </p:txBody>
      </p:sp>
      <p:sp>
        <p:nvSpPr>
          <p:cNvPr id="4" name="Rectangle 3"/>
          <p:cNvSpPr/>
          <p:nvPr/>
        </p:nvSpPr>
        <p:spPr>
          <a:xfrm>
            <a:off x="3581400" y="382166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286000" y="3352800"/>
            <a:ext cx="1265090" cy="369332"/>
          </a:xfrm>
          <a:prstGeom prst="rect">
            <a:avLst/>
          </a:prstGeom>
          <a:noFill/>
        </p:spPr>
        <p:txBody>
          <a:bodyPr wrap="none" rtlCol="0">
            <a:spAutoFit/>
          </a:bodyPr>
          <a:lstStyle/>
          <a:p>
            <a:r>
              <a:rPr lang="en-US" dirty="0"/>
              <a:t>Username: </a:t>
            </a:r>
          </a:p>
        </p:txBody>
      </p:sp>
      <p:sp>
        <p:nvSpPr>
          <p:cNvPr id="23" name="Rectangle 22"/>
          <p:cNvSpPr/>
          <p:nvPr/>
        </p:nvSpPr>
        <p:spPr>
          <a:xfrm>
            <a:off x="3581400" y="335741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jblocki</a:t>
            </a:r>
          </a:p>
        </p:txBody>
      </p:sp>
      <p:pic>
        <p:nvPicPr>
          <p:cNvPr id="24" name="Picture 22" descr="http://i.imgur.com/shDAFjv.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45800" y="3733800"/>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247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pic>
        <p:nvPicPr>
          <p:cNvPr id="5" name="Picture 6" descr="http://i.imgur.com/6y6dcY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3478" y="5257799"/>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8110" y="3648363"/>
            <a:ext cx="961851" cy="721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20617" y="6001556"/>
            <a:ext cx="1213998" cy="7078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4436" y="4424840"/>
            <a:ext cx="964675" cy="7235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7391" y="1491130"/>
            <a:ext cx="1529642" cy="10615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8" cstate="print">
            <a:extLst>
              <a:ext uri="{28A0092B-C50C-407E-A947-70E740481C1C}">
                <a14:useLocalDpi xmlns:a14="http://schemas.microsoft.com/office/drawing/2010/main" val="0"/>
              </a:ext>
            </a:extLst>
          </a:blip>
          <a:srcRect/>
          <a:stretch>
            <a:fillRect/>
          </a:stretch>
        </p:blipFill>
        <p:spPr bwMode="auto">
          <a:xfrm>
            <a:off x="9339398" y="4527128"/>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88110" y="2895601"/>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36317" y="5284851"/>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260" y="2895662"/>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16399" y="6094876"/>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92109" y="2833060"/>
            <a:ext cx="367408" cy="3970318"/>
          </a:xfrm>
          <a:prstGeom prst="rect">
            <a:avLst/>
          </a:prstGeom>
          <a:noFill/>
        </p:spPr>
        <p:txBody>
          <a:bodyPr wrap="none" rtlCol="0">
            <a:spAutoFit/>
          </a:bodyPr>
          <a:lstStyle/>
          <a:p>
            <a:r>
              <a:rPr lang="en-US" sz="2800" b="1" dirty="0"/>
              <a:t>0</a:t>
            </a:r>
          </a:p>
          <a:p>
            <a:endParaRPr lang="en-US" sz="2800" b="1" dirty="0"/>
          </a:p>
          <a:p>
            <a:r>
              <a:rPr lang="en-US" sz="2800" b="1" dirty="0"/>
              <a:t>1</a:t>
            </a:r>
          </a:p>
          <a:p>
            <a:endParaRPr lang="en-US" sz="2800" b="1" dirty="0"/>
          </a:p>
          <a:p>
            <a:r>
              <a:rPr lang="en-US" sz="2800" b="1" dirty="0"/>
              <a:t>2</a:t>
            </a:r>
          </a:p>
          <a:p>
            <a:endParaRPr lang="en-US" sz="2800" b="1" dirty="0"/>
          </a:p>
          <a:p>
            <a:r>
              <a:rPr lang="en-US" sz="2800" b="1" dirty="0"/>
              <a:t>3</a:t>
            </a:r>
          </a:p>
          <a:p>
            <a:endParaRPr lang="en-US" sz="2800" b="1" dirty="0"/>
          </a:p>
          <a:p>
            <a:r>
              <a:rPr lang="en-US" sz="2800" b="1" dirty="0"/>
              <a:t>4</a:t>
            </a:r>
          </a:p>
        </p:txBody>
      </p:sp>
      <p:sp>
        <p:nvSpPr>
          <p:cNvPr id="22" name="TextBox 21"/>
          <p:cNvSpPr txBox="1"/>
          <p:nvPr/>
        </p:nvSpPr>
        <p:spPr>
          <a:xfrm>
            <a:off x="8852792" y="2819400"/>
            <a:ext cx="367408" cy="3970318"/>
          </a:xfrm>
          <a:prstGeom prst="rect">
            <a:avLst/>
          </a:prstGeom>
          <a:noFill/>
        </p:spPr>
        <p:txBody>
          <a:bodyPr wrap="none" rtlCol="0">
            <a:spAutoFit/>
          </a:bodyPr>
          <a:lstStyle/>
          <a:p>
            <a:r>
              <a:rPr lang="en-US" sz="2800" b="1" dirty="0"/>
              <a:t>5</a:t>
            </a:r>
          </a:p>
          <a:p>
            <a:endParaRPr lang="en-US" sz="2800" b="1" dirty="0"/>
          </a:p>
          <a:p>
            <a:r>
              <a:rPr lang="en-US" sz="2800" b="1" dirty="0"/>
              <a:t>6</a:t>
            </a:r>
          </a:p>
          <a:p>
            <a:endParaRPr lang="en-US" sz="2800" b="1" dirty="0"/>
          </a:p>
          <a:p>
            <a:r>
              <a:rPr lang="en-US" sz="2800" b="1" dirty="0"/>
              <a:t>7</a:t>
            </a:r>
          </a:p>
          <a:p>
            <a:endParaRPr lang="en-US" sz="2800" b="1" dirty="0"/>
          </a:p>
          <a:p>
            <a:r>
              <a:rPr lang="en-US" sz="2800" b="1" dirty="0"/>
              <a:t>8</a:t>
            </a:r>
          </a:p>
          <a:p>
            <a:endParaRPr lang="en-US" sz="2800" b="1" dirty="0"/>
          </a:p>
          <a:p>
            <a:r>
              <a:rPr lang="en-US" sz="2800" b="1" dirty="0"/>
              <a:t>9</a:t>
            </a:r>
          </a:p>
        </p:txBody>
      </p:sp>
      <p:sp>
        <p:nvSpPr>
          <p:cNvPr id="3" name="TextBox 2"/>
          <p:cNvSpPr txBox="1"/>
          <p:nvPr/>
        </p:nvSpPr>
        <p:spPr>
          <a:xfrm>
            <a:off x="2286001" y="3817050"/>
            <a:ext cx="1186415" cy="369332"/>
          </a:xfrm>
          <a:prstGeom prst="rect">
            <a:avLst/>
          </a:prstGeom>
          <a:noFill/>
        </p:spPr>
        <p:txBody>
          <a:bodyPr wrap="none" rtlCol="0">
            <a:spAutoFit/>
          </a:bodyPr>
          <a:lstStyle/>
          <a:p>
            <a:r>
              <a:rPr lang="en-US" dirty="0"/>
              <a:t>Password: </a:t>
            </a:r>
          </a:p>
        </p:txBody>
      </p:sp>
      <p:sp>
        <p:nvSpPr>
          <p:cNvPr id="4" name="Rectangle 3"/>
          <p:cNvSpPr/>
          <p:nvPr/>
        </p:nvSpPr>
        <p:spPr>
          <a:xfrm>
            <a:off x="3581400" y="382166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t>*</a:t>
            </a:r>
            <a:endParaRPr lang="en-US" sz="3200" dirty="0"/>
          </a:p>
        </p:txBody>
      </p:sp>
      <p:pic>
        <p:nvPicPr>
          <p:cNvPr id="21" name="Picture 10" descr="http://i.imgur.com/86WlPO4.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4078" t="24685" r="18331" b="46110"/>
          <a:stretch/>
        </p:blipFill>
        <p:spPr bwMode="auto">
          <a:xfrm>
            <a:off x="3765102" y="1491130"/>
            <a:ext cx="1842396" cy="10615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i.imgur.com/Trtc2mY.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53187" y="1490279"/>
            <a:ext cx="1534923" cy="10240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http://i.imgur.com/fHF3zEz.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59848" y="1490279"/>
            <a:ext cx="1536724" cy="10240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http://i.imgur.com/VqOapV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07260" y="3614979"/>
            <a:ext cx="961851" cy="69484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286000" y="3352800"/>
            <a:ext cx="1265090" cy="369332"/>
          </a:xfrm>
          <a:prstGeom prst="rect">
            <a:avLst/>
          </a:prstGeom>
          <a:noFill/>
        </p:spPr>
        <p:txBody>
          <a:bodyPr wrap="none" rtlCol="0">
            <a:spAutoFit/>
          </a:bodyPr>
          <a:lstStyle/>
          <a:p>
            <a:r>
              <a:rPr lang="en-US" dirty="0"/>
              <a:t>Username: </a:t>
            </a:r>
          </a:p>
        </p:txBody>
      </p:sp>
      <p:sp>
        <p:nvSpPr>
          <p:cNvPr id="27" name="Rectangle 26"/>
          <p:cNvSpPr/>
          <p:nvPr/>
        </p:nvSpPr>
        <p:spPr>
          <a:xfrm>
            <a:off x="3581400" y="335741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jblocki</a:t>
            </a:r>
          </a:p>
        </p:txBody>
      </p:sp>
    </p:spTree>
    <p:extLst>
      <p:ext uri="{BB962C8B-B14F-4D97-AF65-F5344CB8AC3E}">
        <p14:creationId xmlns:p14="http://schemas.microsoft.com/office/powerpoint/2010/main" val="2405973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pic>
        <p:nvPicPr>
          <p:cNvPr id="6" name="Picture 2" descr="http://i.imgur.com/tXJzjT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3079" y="6158501"/>
            <a:ext cx="1027369" cy="7705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902" y="5296157"/>
            <a:ext cx="1280800" cy="7467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3080" y="4426522"/>
            <a:ext cx="1027369" cy="7705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75903" y="4514816"/>
            <a:ext cx="693119" cy="6931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9846" y="6151573"/>
            <a:ext cx="1360067" cy="9438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7779678" y="36576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3080" y="5314632"/>
            <a:ext cx="1027369" cy="74217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2788" y="1562100"/>
            <a:ext cx="1387813" cy="97297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94208" y="1570714"/>
            <a:ext cx="1654092" cy="93527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75902" y="2862398"/>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85053" y="1562100"/>
            <a:ext cx="1636361" cy="9906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92109" y="2833060"/>
            <a:ext cx="367408" cy="3970318"/>
          </a:xfrm>
          <a:prstGeom prst="rect">
            <a:avLst/>
          </a:prstGeom>
          <a:noFill/>
        </p:spPr>
        <p:txBody>
          <a:bodyPr wrap="none" rtlCol="0">
            <a:spAutoFit/>
          </a:bodyPr>
          <a:lstStyle/>
          <a:p>
            <a:r>
              <a:rPr lang="en-US" sz="2800" b="1" dirty="0"/>
              <a:t>0</a:t>
            </a:r>
          </a:p>
          <a:p>
            <a:endParaRPr lang="en-US" sz="2800" b="1" dirty="0"/>
          </a:p>
          <a:p>
            <a:r>
              <a:rPr lang="en-US" sz="2800" b="1" dirty="0"/>
              <a:t>1</a:t>
            </a:r>
          </a:p>
          <a:p>
            <a:endParaRPr lang="en-US" sz="2800" b="1" dirty="0"/>
          </a:p>
          <a:p>
            <a:r>
              <a:rPr lang="en-US" sz="2800" b="1" dirty="0"/>
              <a:t>2</a:t>
            </a:r>
          </a:p>
          <a:p>
            <a:endParaRPr lang="en-US" sz="2800" b="1" dirty="0"/>
          </a:p>
          <a:p>
            <a:r>
              <a:rPr lang="en-US" sz="2800" b="1" dirty="0"/>
              <a:t>3</a:t>
            </a:r>
          </a:p>
          <a:p>
            <a:endParaRPr lang="en-US" sz="2800" b="1" dirty="0"/>
          </a:p>
          <a:p>
            <a:r>
              <a:rPr lang="en-US" sz="2800" b="1" dirty="0"/>
              <a:t>4</a:t>
            </a:r>
          </a:p>
        </p:txBody>
      </p:sp>
      <p:sp>
        <p:nvSpPr>
          <p:cNvPr id="22" name="TextBox 21"/>
          <p:cNvSpPr txBox="1"/>
          <p:nvPr/>
        </p:nvSpPr>
        <p:spPr>
          <a:xfrm>
            <a:off x="8852792" y="2819400"/>
            <a:ext cx="367408" cy="3970318"/>
          </a:xfrm>
          <a:prstGeom prst="rect">
            <a:avLst/>
          </a:prstGeom>
          <a:noFill/>
        </p:spPr>
        <p:txBody>
          <a:bodyPr wrap="none" rtlCol="0">
            <a:spAutoFit/>
          </a:bodyPr>
          <a:lstStyle/>
          <a:p>
            <a:r>
              <a:rPr lang="en-US" sz="2800" b="1" dirty="0"/>
              <a:t>5</a:t>
            </a:r>
          </a:p>
          <a:p>
            <a:endParaRPr lang="en-US" sz="2800" b="1" dirty="0"/>
          </a:p>
          <a:p>
            <a:r>
              <a:rPr lang="en-US" sz="2800" b="1" dirty="0"/>
              <a:t>6</a:t>
            </a:r>
          </a:p>
          <a:p>
            <a:endParaRPr lang="en-US" sz="2800" b="1" dirty="0"/>
          </a:p>
          <a:p>
            <a:r>
              <a:rPr lang="en-US" sz="2800" b="1" dirty="0"/>
              <a:t>7</a:t>
            </a:r>
          </a:p>
          <a:p>
            <a:endParaRPr lang="en-US" sz="2800" b="1" dirty="0"/>
          </a:p>
          <a:p>
            <a:r>
              <a:rPr lang="en-US" sz="2800" b="1" dirty="0"/>
              <a:t>8</a:t>
            </a:r>
          </a:p>
          <a:p>
            <a:endParaRPr lang="en-US" sz="2800" b="1" dirty="0"/>
          </a:p>
          <a:p>
            <a:r>
              <a:rPr lang="en-US" sz="2800" b="1" dirty="0"/>
              <a:t>9</a:t>
            </a:r>
          </a:p>
        </p:txBody>
      </p:sp>
      <p:sp>
        <p:nvSpPr>
          <p:cNvPr id="3" name="TextBox 2"/>
          <p:cNvSpPr txBox="1"/>
          <p:nvPr/>
        </p:nvSpPr>
        <p:spPr>
          <a:xfrm>
            <a:off x="2286001" y="3817050"/>
            <a:ext cx="1186415" cy="369332"/>
          </a:xfrm>
          <a:prstGeom prst="rect">
            <a:avLst/>
          </a:prstGeom>
          <a:noFill/>
        </p:spPr>
        <p:txBody>
          <a:bodyPr wrap="none" rtlCol="0">
            <a:spAutoFit/>
          </a:bodyPr>
          <a:lstStyle/>
          <a:p>
            <a:r>
              <a:rPr lang="en-US" dirty="0"/>
              <a:t>Password: </a:t>
            </a:r>
          </a:p>
        </p:txBody>
      </p:sp>
      <p:sp>
        <p:nvSpPr>
          <p:cNvPr id="4" name="Rectangle 3"/>
          <p:cNvSpPr/>
          <p:nvPr/>
        </p:nvSpPr>
        <p:spPr>
          <a:xfrm>
            <a:off x="3581400" y="382166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t>**</a:t>
            </a:r>
            <a:endParaRPr lang="en-US" sz="3200" dirty="0"/>
          </a:p>
        </p:txBody>
      </p:sp>
      <p:pic>
        <p:nvPicPr>
          <p:cNvPr id="5122" name="Picture 2" descr="http://i.imgur.com/D6rzOop.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83668" y="1534106"/>
            <a:ext cx="1475008" cy="10289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imgur.com/kgEgP2x.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94436" y="1356051"/>
            <a:ext cx="1346644" cy="136459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imgur.com/ELw013F.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8572" r="24340" b="16057"/>
          <a:stretch/>
        </p:blipFill>
        <p:spPr bwMode="auto">
          <a:xfrm>
            <a:off x="7783079" y="2699073"/>
            <a:ext cx="797745" cy="9190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i.imgur.com/Trtc2mY.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275902" y="3641166"/>
            <a:ext cx="1165414" cy="7775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286000" y="3352800"/>
            <a:ext cx="1265090" cy="369332"/>
          </a:xfrm>
          <a:prstGeom prst="rect">
            <a:avLst/>
          </a:prstGeom>
          <a:noFill/>
        </p:spPr>
        <p:txBody>
          <a:bodyPr wrap="none" rtlCol="0">
            <a:spAutoFit/>
          </a:bodyPr>
          <a:lstStyle/>
          <a:p>
            <a:r>
              <a:rPr lang="en-US" dirty="0"/>
              <a:t>Username: </a:t>
            </a:r>
          </a:p>
        </p:txBody>
      </p:sp>
      <p:sp>
        <p:nvSpPr>
          <p:cNvPr id="28" name="Rectangle 27"/>
          <p:cNvSpPr/>
          <p:nvPr/>
        </p:nvSpPr>
        <p:spPr>
          <a:xfrm>
            <a:off x="3581400" y="335741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jblocki</a:t>
            </a:r>
          </a:p>
        </p:txBody>
      </p:sp>
    </p:spTree>
    <p:extLst>
      <p:ext uri="{BB962C8B-B14F-4D97-AF65-F5344CB8AC3E}">
        <p14:creationId xmlns:p14="http://schemas.microsoft.com/office/powerpoint/2010/main" val="1064293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Philosophical Questions for Lunch</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t>Is privacy dead?</a:t>
            </a:r>
          </a:p>
          <a:p>
            <a:pPr marL="0" indent="0" algn="ctr">
              <a:buNone/>
            </a:pPr>
            <a:endParaRPr lang="en-US" sz="4000" dirty="0" smtClean="0"/>
          </a:p>
          <a:p>
            <a:pPr marL="0" indent="0" algn="ctr">
              <a:buNone/>
            </a:pPr>
            <a:r>
              <a:rPr lang="en-US" sz="4000" dirty="0" smtClean="0"/>
              <a:t>What types of functions can a human compute in his head without assistance? Quickly?</a:t>
            </a:r>
            <a:endParaRPr lang="en-US" sz="4000" dirty="0"/>
          </a:p>
        </p:txBody>
      </p:sp>
      <p:pic>
        <p:nvPicPr>
          <p:cNvPr id="1026" name="Picture 2" descr="Image result for no priv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255" y="2682874"/>
            <a:ext cx="5902806" cy="34784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ental compu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071" y="4625093"/>
            <a:ext cx="1807173" cy="210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65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22" presetClass="exit" presetSubtype="4" fill="hold" nodeType="withEffect">
                                  <p:stCondLst>
                                    <p:cond delay="0"/>
                                  </p:stCondLst>
                                  <p:childTnLst>
                                    <p:animEffect transition="out" filter="wipe(down)">
                                      <p:cBhvr>
                                        <p:cTn id="8" dur="500"/>
                                        <p:tgtEl>
                                          <p:spTgt spid="1026"/>
                                        </p:tgtEl>
                                      </p:cBhvr>
                                    </p:animEffect>
                                    <p:set>
                                      <p:cBhvr>
                                        <p:cTn id="9" dur="1" fill="hold">
                                          <p:stCondLst>
                                            <p:cond delay="499"/>
                                          </p:stCondLst>
                                        </p:cTn>
                                        <p:tgtEl>
                                          <p:spTgt spid="1026"/>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My Authentication Time:</a:t>
            </a:r>
          </a:p>
          <a:p>
            <a:r>
              <a:rPr lang="en-US" dirty="0" smtClean="0"/>
              <a:t>7.5 seconds/digit</a:t>
            </a:r>
          </a:p>
          <a:p>
            <a:r>
              <a:rPr lang="en-US" dirty="0" smtClean="0"/>
              <a:t>30 </a:t>
            </a:r>
            <a:r>
              <a:rPr lang="en-US" dirty="0"/>
              <a:t>seconds for a 4-digit password</a:t>
            </a:r>
          </a:p>
          <a:p>
            <a:r>
              <a:rPr lang="en-US" dirty="0" smtClean="0"/>
              <a:t>1.25 minutes for a 10-digit password</a:t>
            </a:r>
          </a:p>
          <a:p>
            <a:pPr marL="0" indent="0">
              <a:buNone/>
            </a:pPr>
            <a:r>
              <a:rPr lang="en-US" dirty="0" smtClean="0"/>
              <a:t>Memorizing the Secret Mapping:</a:t>
            </a:r>
          </a:p>
          <a:p>
            <a:r>
              <a:rPr lang="en-US" dirty="0" smtClean="0">
                <a:sym typeface="Mathematica1"/>
              </a:rPr>
              <a:t>Memorized 100 image/digit pairs in 2.5 hours</a:t>
            </a:r>
          </a:p>
          <a:p>
            <a:r>
              <a:rPr lang="en-US" dirty="0" smtClean="0">
                <a:sym typeface="Mathematica1"/>
              </a:rPr>
              <a:t>One Time Cost</a:t>
            </a:r>
          </a:p>
          <a:p>
            <a:pPr lvl="1"/>
            <a:r>
              <a:rPr lang="en-US" dirty="0" smtClean="0">
                <a:sym typeface="Mathematica1"/>
              </a:rPr>
              <a:t>Spaced Rehearsal Model Prediction</a:t>
            </a:r>
            <a:endParaRPr lang="en-US" dirty="0" smtClean="0"/>
          </a:p>
          <a:p>
            <a:pPr marL="0" indent="0">
              <a:buNone/>
            </a:pPr>
            <a:endParaRPr lang="en-US" dirty="0" smtClean="0"/>
          </a:p>
          <a:p>
            <a:pPr marL="0" indent="0">
              <a:buNone/>
            </a:pPr>
            <a:endParaRPr lang="en-US" dirty="0"/>
          </a:p>
        </p:txBody>
      </p:sp>
      <p:sp>
        <p:nvSpPr>
          <p:cNvPr id="4" name="Slide Number Placeholder 2"/>
          <p:cNvSpPr>
            <a:spLocks noGrp="1"/>
          </p:cNvSpPr>
          <p:nvPr>
            <p:ph type="sldNum" sz="quarter" idx="12"/>
          </p:nvPr>
        </p:nvSpPr>
        <p:spPr>
          <a:xfrm>
            <a:off x="8077200" y="6356351"/>
            <a:ext cx="2133600" cy="365125"/>
          </a:xfrm>
        </p:spPr>
        <p:txBody>
          <a:bodyPr/>
          <a:lstStyle/>
          <a:p>
            <a:fld id="{FC398A72-17BE-493D-A14C-F3371BCE3542}" type="slidenum">
              <a:rPr lang="en-US" smtClean="0"/>
              <a:pPr/>
              <a:t>20</a:t>
            </a:fld>
            <a:endParaRPr lang="en-US" dirty="0"/>
          </a:p>
        </p:txBody>
      </p:sp>
    </p:spTree>
    <p:extLst>
      <p:ext uri="{BB962C8B-B14F-4D97-AF65-F5344CB8AC3E}">
        <p14:creationId xmlns:p14="http://schemas.microsoft.com/office/powerpoint/2010/main" val="1989444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(Memorization)</a:t>
            </a:r>
            <a:endParaRPr lang="en-US" dirty="0"/>
          </a:p>
        </p:txBody>
      </p:sp>
      <p:sp>
        <p:nvSpPr>
          <p:cNvPr id="3" name="Content Placeholder 2"/>
          <p:cNvSpPr>
            <a:spLocks noGrp="1"/>
          </p:cNvSpPr>
          <p:nvPr>
            <p:ph idx="1"/>
          </p:nvPr>
        </p:nvSpPr>
        <p:spPr/>
        <p:txBody>
          <a:bodyPr/>
          <a:lstStyle/>
          <a:p>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2286001" y="1752600"/>
              <a:ext cx="7848599" cy="385017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132367">
                      <a:extLst>
                        <a:ext uri="{9D8B030D-6E8A-4147-A177-3AD203B41FA5}">
                          <a16:colId xmlns:a16="http://schemas.microsoft.com/office/drawing/2014/main" xmlns="" val="20003"/>
                        </a:ext>
                      </a:extLst>
                    </a:gridCol>
                    <a:gridCol w="1186416">
                      <a:extLst>
                        <a:ext uri="{9D8B030D-6E8A-4147-A177-3AD203B41FA5}">
                          <a16:colId xmlns:a16="http://schemas.microsoft.com/office/drawing/2014/main" xmlns="" val="20004"/>
                        </a:ext>
                      </a:extLst>
                    </a:gridCol>
                    <a:gridCol w="1186416">
                      <a:extLst>
                        <a:ext uri="{9D8B030D-6E8A-4147-A177-3AD203B41FA5}">
                          <a16:colId xmlns:a16="http://schemas.microsoft.com/office/drawing/2014/main" xmlns="" val="20005"/>
                        </a:ext>
                      </a:extLst>
                    </a:gridCol>
                  </a:tblGrid>
                  <a:tr h="978655">
                    <a:tc rowSpan="2">
                      <a:txBody>
                        <a:bodyPr/>
                        <a:lstStyle/>
                        <a:p>
                          <a:endParaRPr lang="en-US" sz="2400" dirty="0"/>
                        </a:p>
                      </a:txBody>
                      <a:tcPr/>
                    </a:tc>
                    <a:tc gridSpan="3">
                      <a:txBody>
                        <a:bodyPr/>
                        <a:lstStyle/>
                        <a:p>
                          <a:r>
                            <a:rPr lang="en-US" sz="2400" dirty="0" smtClean="0"/>
                            <a:t>Human Computable Passwords</a:t>
                          </a:r>
                          <a:endParaRPr lang="en-US" sz="2400" dirty="0"/>
                        </a:p>
                      </a:txBody>
                      <a:tcPr/>
                    </a:tc>
                    <a:tc hMerge="1">
                      <a:txBody>
                        <a:bodyPr/>
                        <a:lstStyle/>
                        <a:p>
                          <a:endParaRPr lang="en-US" sz="2400" dirty="0"/>
                        </a:p>
                      </a:txBody>
                      <a:tcPr/>
                    </a:tc>
                    <a:tc hMerge="1">
                      <a:txBody>
                        <a:bodyPr/>
                        <a:lstStyle/>
                        <a:p>
                          <a:endParaRPr lang="en-US" sz="2400" dirty="0"/>
                        </a:p>
                      </a:txBody>
                      <a:tcPr/>
                    </a:tc>
                    <a:tc gridSpan="2">
                      <a:txBody>
                        <a:bodyPr/>
                        <a:lstStyle/>
                        <a:p>
                          <a:r>
                            <a:rPr lang="en-US" sz="2400" dirty="0" smtClean="0"/>
                            <a:t>Shared Cues</a:t>
                          </a:r>
                          <a:endParaRPr lang="en-US" sz="2400" dirty="0"/>
                        </a:p>
                      </a:txBody>
                      <a:tcPr/>
                    </a:tc>
                    <a:tc hMerge="1">
                      <a:txBody>
                        <a:bodyPr/>
                        <a:lstStyle/>
                        <a:p>
                          <a:endParaRPr lang="en-US" sz="2400" dirty="0"/>
                        </a:p>
                      </a:txBody>
                      <a:tcPr/>
                    </a:tc>
                    <a:extLst>
                      <a:ext uri="{0D108BD9-81ED-4DB2-BD59-A6C34878D82A}">
                        <a16:rowId xmlns:a16="http://schemas.microsoft.com/office/drawing/2014/main" xmlns="" val="10000"/>
                      </a:ext>
                    </a:extLst>
                  </a:tr>
                  <a:tr h="676964">
                    <a:tc vMerge="1">
                      <a:txBody>
                        <a:bodyPr/>
                        <a:lstStyle/>
                        <a:p>
                          <a:endParaRPr lang="en-US" sz="2400" dirty="0"/>
                        </a:p>
                      </a:txBody>
                      <a:tcPr/>
                    </a:tc>
                    <a:tc>
                      <a:txBody>
                        <a:bodyPr/>
                        <a:lstStyle/>
                        <a:p>
                          <a:r>
                            <a:rPr lang="en-US" sz="2400" dirty="0" smtClean="0"/>
                            <a:t>N</a:t>
                          </a:r>
                          <a:r>
                            <a:rPr lang="en-US" sz="2400" baseline="0" dirty="0" smtClean="0"/>
                            <a:t> = 100</a:t>
                          </a:r>
                          <a:endParaRPr lang="en-US" sz="2400" dirty="0"/>
                        </a:p>
                      </a:txBody>
                      <a:tcPr/>
                    </a:tc>
                    <a:tc>
                      <a:txBody>
                        <a:bodyPr/>
                        <a:lstStyle/>
                        <a:p>
                          <a:r>
                            <a:rPr lang="en-US" sz="2400" dirty="0" smtClean="0"/>
                            <a:t>N = 50</a:t>
                          </a:r>
                          <a:endParaRPr lang="en-US" sz="2400" dirty="0"/>
                        </a:p>
                      </a:txBody>
                      <a:tcPr/>
                    </a:tc>
                    <a:tc>
                      <a:txBody>
                        <a:bodyPr/>
                        <a:lstStyle/>
                        <a:p>
                          <a:r>
                            <a:rPr lang="en-US" sz="2400" dirty="0" smtClean="0"/>
                            <a:t>N=30</a:t>
                          </a:r>
                          <a:endParaRPr lang="en-US" sz="2400" dirty="0"/>
                        </a:p>
                      </a:txBody>
                      <a:tcPr/>
                    </a:tc>
                    <a:tc>
                      <a:txBody>
                        <a:bodyPr/>
                        <a:lstStyle/>
                        <a:p>
                          <a:r>
                            <a:rPr lang="en-US" sz="2400" dirty="0" smtClean="0"/>
                            <a:t>SC-1</a:t>
                          </a:r>
                          <a:endParaRPr lang="en-US" sz="2400" dirty="0"/>
                        </a:p>
                      </a:txBody>
                      <a:tcPr/>
                    </a:tc>
                    <a:tc>
                      <a:txBody>
                        <a:bodyPr/>
                        <a:lstStyle/>
                        <a:p>
                          <a:r>
                            <a:rPr lang="en-US" sz="2400" dirty="0" smtClean="0"/>
                            <a:t>SC-0</a:t>
                          </a:r>
                          <a:endParaRPr lang="en-US" sz="2400" dirty="0"/>
                        </a:p>
                      </a:txBody>
                      <a:tcPr/>
                    </a:tc>
                    <a:extLst>
                      <a:ext uri="{0D108BD9-81ED-4DB2-BD59-A6C34878D82A}">
                        <a16:rowId xmlns:a16="http://schemas.microsoft.com/office/drawing/2014/main" xmlns="" val="10001"/>
                      </a:ext>
                    </a:extLst>
                  </a:tr>
                  <a:tr h="413905">
                    <a:tc>
                      <a:txBody>
                        <a:bodyPr/>
                        <a:lstStyle/>
                        <a:p>
                          <a:r>
                            <a:rPr lang="en-US" sz="2400" dirty="0" smtClean="0"/>
                            <a:t>Active</a:t>
                          </a:r>
                          <a:endParaRPr lang="en-US" sz="2400" dirty="0"/>
                        </a:p>
                      </a:txBody>
                      <a:tcPr/>
                    </a:tc>
                    <a:tc>
                      <a:txBody>
                        <a:bodyPr/>
                        <a:lstStyle/>
                        <a:p>
                          <a:r>
                            <a:rPr lang="en-US" sz="2400" dirty="0" smtClean="0"/>
                            <a:t>0.40</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a:t>
                          </a:r>
                          <a:endParaRPr lang="en-US" sz="2400" dirty="0" smtClean="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a:t>
                          </a:r>
                          <a:endParaRPr lang="en-US" sz="2400" dirty="0"/>
                        </a:p>
                      </a:txBody>
                      <a:tcPr/>
                    </a:tc>
                    <a:tc>
                      <a:txBody>
                        <a:bodyPr/>
                        <a:lstStyle/>
                        <a:p>
                          <a:r>
                            <a:rPr lang="en-US" sz="2400" dirty="0" smtClean="0"/>
                            <a:t>3.93</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a:t>
                          </a:r>
                          <a:endParaRPr lang="en-US" sz="2400" dirty="0"/>
                        </a:p>
                      </a:txBody>
                      <a:tcPr/>
                    </a:tc>
                    <a:extLst>
                      <a:ext uri="{0D108BD9-81ED-4DB2-BD59-A6C34878D82A}">
                        <a16:rowId xmlns:a16="http://schemas.microsoft.com/office/drawing/2014/main" xmlns="" val="10002"/>
                      </a:ext>
                    </a:extLst>
                  </a:tr>
                  <a:tr h="413905">
                    <a:tc>
                      <a:txBody>
                        <a:bodyPr/>
                        <a:lstStyle/>
                        <a:p>
                          <a:r>
                            <a:rPr lang="en-US" sz="2400" dirty="0" smtClean="0"/>
                            <a:t>Typical</a:t>
                          </a:r>
                          <a:endParaRPr lang="en-US" sz="2400" dirty="0"/>
                        </a:p>
                      </a:txBody>
                      <a:tcPr/>
                    </a:tc>
                    <a:tc>
                      <a:txBody>
                        <a:bodyPr/>
                        <a:lstStyle/>
                        <a:p>
                          <a:r>
                            <a:rPr lang="en-US" sz="2400" dirty="0" smtClean="0"/>
                            <a:t>2.14</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t>0.04</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a:t>
                          </a:r>
                          <a:endParaRPr lang="en-US" sz="2400" dirty="0"/>
                        </a:p>
                      </a:txBody>
                      <a:tcPr/>
                    </a:tc>
                    <a:tc>
                      <a:txBody>
                        <a:bodyPr/>
                        <a:lstStyle/>
                        <a:p>
                          <a:r>
                            <a:rPr lang="en-US" sz="2400" dirty="0" smtClean="0"/>
                            <a:t>10.89</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a:t>
                          </a:r>
                          <a:endParaRPr lang="en-US" sz="2400" dirty="0"/>
                        </a:p>
                      </a:txBody>
                      <a:tcPr/>
                    </a:tc>
                    <a:extLst>
                      <a:ext uri="{0D108BD9-81ED-4DB2-BD59-A6C34878D82A}">
                        <a16:rowId xmlns:a16="http://schemas.microsoft.com/office/drawing/2014/main" xmlns="" val="10003"/>
                      </a:ext>
                    </a:extLst>
                  </a:tr>
                  <a:tr h="413905">
                    <a:tc>
                      <a:txBody>
                        <a:bodyPr/>
                        <a:lstStyle/>
                        <a:p>
                          <a:r>
                            <a:rPr lang="en-US" sz="2400" dirty="0" smtClean="0"/>
                            <a:t>Occasional</a:t>
                          </a:r>
                          <a:endParaRPr lang="en-US" sz="2400" dirty="0"/>
                        </a:p>
                      </a:txBody>
                      <a:tcPr/>
                    </a:tc>
                    <a:tc>
                      <a:txBody>
                        <a:bodyPr/>
                        <a:lstStyle/>
                        <a:p>
                          <a:r>
                            <a:rPr lang="en-US" sz="2400" dirty="0" smtClean="0"/>
                            <a:t>2.50</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0.05</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a:t>
                          </a:r>
                          <a:endParaRPr lang="en-US" sz="2400" dirty="0"/>
                        </a:p>
                      </a:txBody>
                      <a:tcPr/>
                    </a:tc>
                    <a:tc>
                      <a:txBody>
                        <a:bodyPr/>
                        <a:lstStyle/>
                        <a:p>
                          <a:r>
                            <a:rPr lang="en-US" sz="2400" dirty="0" smtClean="0"/>
                            <a:t>22.07</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0</a:t>
                          </a:r>
                          <a:endParaRPr lang="en-US" sz="2400" dirty="0"/>
                        </a:p>
                      </a:txBody>
                      <a:tcPr/>
                    </a:tc>
                    <a:extLst>
                      <a:ext uri="{0D108BD9-81ED-4DB2-BD59-A6C34878D82A}">
                        <a16:rowId xmlns:a16="http://schemas.microsoft.com/office/drawing/2014/main" xmlns="" val="10004"/>
                      </a:ext>
                    </a:extLst>
                  </a:tr>
                  <a:tr h="745028">
                    <a:tc>
                      <a:txBody>
                        <a:bodyPr/>
                        <a:lstStyle/>
                        <a:p>
                          <a:r>
                            <a:rPr lang="en-US" sz="2400" dirty="0" smtClean="0"/>
                            <a:t>Infrequent</a:t>
                          </a:r>
                          <a:endParaRPr lang="en-US" sz="2400" dirty="0"/>
                        </a:p>
                      </a:txBody>
                      <a:tcPr/>
                    </a:tc>
                    <a:tc>
                      <a:txBody>
                        <a:bodyPr/>
                        <a:lstStyle/>
                        <a:p>
                          <a:r>
                            <a:rPr lang="en-US" sz="2400" dirty="0" smtClean="0"/>
                            <a:t>70.7</a:t>
                          </a:r>
                          <a:endParaRPr lang="en-US" sz="2400" dirty="0"/>
                        </a:p>
                      </a:txBody>
                      <a:tcPr/>
                    </a:tc>
                    <a:tc>
                      <a:txBody>
                        <a:bodyPr/>
                        <a:lstStyle/>
                        <a:p>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22.3</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i="1" dirty="0" smtClean="0">
                                  <a:latin typeface="Cambria Math"/>
                                  <a:ea typeface="Cambria Math"/>
                                  <a:sym typeface="Mathematica1"/>
                                </a:rPr>
                                <m:t>≈</m:t>
                              </m:r>
                            </m:oMath>
                          </a14:m>
                          <a:r>
                            <a:rPr lang="en-US" sz="2400" dirty="0" smtClean="0">
                              <a:sym typeface="Mathematica1"/>
                            </a:rPr>
                            <a:t>6.1</a:t>
                          </a:r>
                          <a:endParaRPr lang="en-US" sz="2400" dirty="0" smtClean="0"/>
                        </a:p>
                        <a:p>
                          <a:endParaRPr lang="en-US" sz="2400" dirty="0"/>
                        </a:p>
                      </a:txBody>
                      <a:tcPr/>
                    </a:tc>
                    <a:tc>
                      <a:txBody>
                        <a:bodyPr/>
                        <a:lstStyle/>
                        <a:p>
                          <a:r>
                            <a:rPr lang="en-US" sz="2400" dirty="0" smtClean="0"/>
                            <a:t>119.77</a:t>
                          </a:r>
                          <a:endParaRPr lang="en-US" sz="2400" dirty="0"/>
                        </a:p>
                      </a:txBody>
                      <a:tcPr/>
                    </a:tc>
                    <a:tc>
                      <a:txBody>
                        <a:bodyPr/>
                        <a:lstStyle/>
                        <a:p>
                          <a:r>
                            <a:rPr lang="en-US" sz="2400" dirty="0" smtClean="0"/>
                            <a:t>2.44</a:t>
                          </a:r>
                          <a:endParaRPr lang="en-US" sz="2400" dirty="0"/>
                        </a:p>
                      </a:txBody>
                      <a:tcPr/>
                    </a:tc>
                    <a:extLst>
                      <a:ext uri="{0D108BD9-81ED-4DB2-BD59-A6C34878D82A}">
                        <a16:rowId xmlns:a16="http://schemas.microsoft.com/office/drawing/2014/main" xmlns="" val="10005"/>
                      </a:ext>
                    </a:extLst>
                  </a:tr>
                </a:tbl>
              </a:graphicData>
            </a:graphic>
          </p:graphicFrame>
        </mc:Choice>
        <mc:Fallback xmlns="">
          <p:graphicFrame>
            <p:nvGraphicFramePr>
              <p:cNvPr id="4" name="Table 3"/>
              <p:cNvGraphicFramePr>
                <a:graphicFrameLocks noGrp="1"/>
              </p:cNvGraphicFramePr>
              <p:nvPr>
                <p:extLst/>
              </p:nvPr>
            </p:nvGraphicFramePr>
            <p:xfrm>
              <a:off x="2286001" y="1752600"/>
              <a:ext cx="7848599" cy="385017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132367">
                      <a:extLst>
                        <a:ext uri="{9D8B030D-6E8A-4147-A177-3AD203B41FA5}">
                          <a16:colId xmlns:a16="http://schemas.microsoft.com/office/drawing/2014/main" val="20003"/>
                        </a:ext>
                      </a:extLst>
                    </a:gridCol>
                    <a:gridCol w="1186416">
                      <a:extLst>
                        <a:ext uri="{9D8B030D-6E8A-4147-A177-3AD203B41FA5}">
                          <a16:colId xmlns:a16="http://schemas.microsoft.com/office/drawing/2014/main" val="20004"/>
                        </a:ext>
                      </a:extLst>
                    </a:gridCol>
                    <a:gridCol w="1186416">
                      <a:extLst>
                        <a:ext uri="{9D8B030D-6E8A-4147-A177-3AD203B41FA5}">
                          <a16:colId xmlns:a16="http://schemas.microsoft.com/office/drawing/2014/main" val="20005"/>
                        </a:ext>
                      </a:extLst>
                    </a:gridCol>
                  </a:tblGrid>
                  <a:tr h="978655">
                    <a:tc rowSpan="2">
                      <a:txBody>
                        <a:bodyPr/>
                        <a:lstStyle/>
                        <a:p>
                          <a:endParaRPr lang="en-US" sz="2400" dirty="0"/>
                        </a:p>
                      </a:txBody>
                      <a:tcPr/>
                    </a:tc>
                    <a:tc gridSpan="3">
                      <a:txBody>
                        <a:bodyPr/>
                        <a:lstStyle/>
                        <a:p>
                          <a:r>
                            <a:rPr lang="en-US" sz="2400" dirty="0" smtClean="0"/>
                            <a:t>Human Computable Passwords</a:t>
                          </a:r>
                          <a:endParaRPr lang="en-US" sz="2400" dirty="0"/>
                        </a:p>
                      </a:txBody>
                      <a:tcPr/>
                    </a:tc>
                    <a:tc hMerge="1">
                      <a:txBody>
                        <a:bodyPr/>
                        <a:lstStyle/>
                        <a:p>
                          <a:endParaRPr lang="en-US" sz="2400" dirty="0"/>
                        </a:p>
                      </a:txBody>
                      <a:tcPr/>
                    </a:tc>
                    <a:tc hMerge="1">
                      <a:txBody>
                        <a:bodyPr/>
                        <a:lstStyle/>
                        <a:p>
                          <a:endParaRPr lang="en-US" sz="2400" dirty="0"/>
                        </a:p>
                      </a:txBody>
                      <a:tcPr/>
                    </a:tc>
                    <a:tc gridSpan="2">
                      <a:txBody>
                        <a:bodyPr/>
                        <a:lstStyle/>
                        <a:p>
                          <a:r>
                            <a:rPr lang="en-US" sz="2400" dirty="0" smtClean="0"/>
                            <a:t>Shared Cues</a:t>
                          </a:r>
                          <a:endParaRPr lang="en-US" sz="2400" dirty="0"/>
                        </a:p>
                      </a:txBody>
                      <a:tcPr/>
                    </a:tc>
                    <a:tc hMerge="1">
                      <a:txBody>
                        <a:bodyPr/>
                        <a:lstStyle/>
                        <a:p>
                          <a:endParaRPr lang="en-US" sz="2400" dirty="0"/>
                        </a:p>
                      </a:txBody>
                      <a:tcPr/>
                    </a:tc>
                    <a:extLst>
                      <a:ext uri="{0D108BD9-81ED-4DB2-BD59-A6C34878D82A}">
                        <a16:rowId xmlns:a16="http://schemas.microsoft.com/office/drawing/2014/main" val="10000"/>
                      </a:ext>
                    </a:extLst>
                  </a:tr>
                  <a:tr h="676964">
                    <a:tc vMerge="1">
                      <a:txBody>
                        <a:bodyPr/>
                        <a:lstStyle/>
                        <a:p>
                          <a:endParaRPr lang="en-US" sz="2400" dirty="0"/>
                        </a:p>
                      </a:txBody>
                      <a:tcPr/>
                    </a:tc>
                    <a:tc>
                      <a:txBody>
                        <a:bodyPr/>
                        <a:lstStyle/>
                        <a:p>
                          <a:r>
                            <a:rPr lang="en-US" sz="2400" dirty="0" smtClean="0"/>
                            <a:t>N</a:t>
                          </a:r>
                          <a:r>
                            <a:rPr lang="en-US" sz="2400" baseline="0" dirty="0" smtClean="0"/>
                            <a:t> = 100</a:t>
                          </a:r>
                          <a:endParaRPr lang="en-US" sz="2400" dirty="0"/>
                        </a:p>
                      </a:txBody>
                      <a:tcPr/>
                    </a:tc>
                    <a:tc>
                      <a:txBody>
                        <a:bodyPr/>
                        <a:lstStyle/>
                        <a:p>
                          <a:r>
                            <a:rPr lang="en-US" sz="2400" dirty="0" smtClean="0"/>
                            <a:t>N = 50</a:t>
                          </a:r>
                          <a:endParaRPr lang="en-US" sz="2400" dirty="0"/>
                        </a:p>
                      </a:txBody>
                      <a:tcPr/>
                    </a:tc>
                    <a:tc>
                      <a:txBody>
                        <a:bodyPr/>
                        <a:lstStyle/>
                        <a:p>
                          <a:r>
                            <a:rPr lang="en-US" sz="2400" dirty="0" smtClean="0"/>
                            <a:t>N=30</a:t>
                          </a:r>
                          <a:endParaRPr lang="en-US" sz="2400" dirty="0"/>
                        </a:p>
                      </a:txBody>
                      <a:tcPr/>
                    </a:tc>
                    <a:tc>
                      <a:txBody>
                        <a:bodyPr/>
                        <a:lstStyle/>
                        <a:p>
                          <a:r>
                            <a:rPr lang="en-US" sz="2400" dirty="0" smtClean="0"/>
                            <a:t>SC-1</a:t>
                          </a:r>
                          <a:endParaRPr lang="en-US" sz="2400" dirty="0"/>
                        </a:p>
                      </a:txBody>
                      <a:tcPr/>
                    </a:tc>
                    <a:tc>
                      <a:txBody>
                        <a:bodyPr/>
                        <a:lstStyle/>
                        <a:p>
                          <a:r>
                            <a:rPr lang="en-US" sz="2400" dirty="0" smtClean="0"/>
                            <a:t>SC-0</a:t>
                          </a:r>
                          <a:endParaRPr lang="en-US" sz="2400" dirty="0"/>
                        </a:p>
                      </a:txBody>
                      <a:tcPr/>
                    </a:tc>
                    <a:extLst>
                      <a:ext uri="{0D108BD9-81ED-4DB2-BD59-A6C34878D82A}">
                        <a16:rowId xmlns:a16="http://schemas.microsoft.com/office/drawing/2014/main" val="10001"/>
                      </a:ext>
                    </a:extLst>
                  </a:tr>
                  <a:tr h="457200">
                    <a:tc>
                      <a:txBody>
                        <a:bodyPr/>
                        <a:lstStyle/>
                        <a:p>
                          <a:r>
                            <a:rPr lang="en-US" sz="2400" dirty="0" smtClean="0"/>
                            <a:t>Active</a:t>
                          </a:r>
                          <a:endParaRPr lang="en-US" sz="2400" dirty="0"/>
                        </a:p>
                      </a:txBody>
                      <a:tcPr/>
                    </a:tc>
                    <a:tc>
                      <a:txBody>
                        <a:bodyPr/>
                        <a:lstStyle/>
                        <a:p>
                          <a:r>
                            <a:rPr lang="en-US" sz="2400" dirty="0" smtClean="0"/>
                            <a:t>0.40</a:t>
                          </a:r>
                          <a:endParaRPr lang="en-US" sz="2400" dirty="0"/>
                        </a:p>
                      </a:txBody>
                      <a:tcPr/>
                    </a:tc>
                    <a:tc>
                      <a:txBody>
                        <a:bodyPr/>
                        <a:lstStyle/>
                        <a:p>
                          <a:endParaRPr lang="en-US"/>
                        </a:p>
                      </a:txBody>
                      <a:tcPr>
                        <a:blipFill>
                          <a:blip r:embed="rId2"/>
                          <a:stretch>
                            <a:fillRect l="-186000" t="-372000" r="-231600" b="-384000"/>
                          </a:stretch>
                        </a:blipFill>
                      </a:tcPr>
                    </a:tc>
                    <a:tc>
                      <a:txBody>
                        <a:bodyPr/>
                        <a:lstStyle/>
                        <a:p>
                          <a:endParaRPr lang="en-US"/>
                        </a:p>
                      </a:txBody>
                      <a:tcPr>
                        <a:blipFill>
                          <a:blip r:embed="rId2"/>
                          <a:stretch>
                            <a:fillRect l="-384409" t="-372000" r="-211290" b="-384000"/>
                          </a:stretch>
                        </a:blipFill>
                      </a:tcPr>
                    </a:tc>
                    <a:tc>
                      <a:txBody>
                        <a:bodyPr/>
                        <a:lstStyle/>
                        <a:p>
                          <a:r>
                            <a:rPr lang="en-US" sz="2400" dirty="0" smtClean="0"/>
                            <a:t>3.93</a:t>
                          </a:r>
                          <a:endParaRPr lang="en-US" sz="2400" dirty="0"/>
                        </a:p>
                      </a:txBody>
                      <a:tcPr/>
                    </a:tc>
                    <a:tc>
                      <a:txBody>
                        <a:bodyPr/>
                        <a:lstStyle/>
                        <a:p>
                          <a:endParaRPr lang="en-US"/>
                        </a:p>
                      </a:txBody>
                      <a:tcPr>
                        <a:blipFill>
                          <a:blip r:embed="rId2"/>
                          <a:stretch>
                            <a:fillRect l="-561538" t="-372000" r="-2051" b="-384000"/>
                          </a:stretch>
                        </a:blipFill>
                      </a:tcPr>
                    </a:tc>
                    <a:extLst>
                      <a:ext uri="{0D108BD9-81ED-4DB2-BD59-A6C34878D82A}">
                        <a16:rowId xmlns:a16="http://schemas.microsoft.com/office/drawing/2014/main" val="10002"/>
                      </a:ext>
                    </a:extLst>
                  </a:tr>
                  <a:tr h="457200">
                    <a:tc>
                      <a:txBody>
                        <a:bodyPr/>
                        <a:lstStyle/>
                        <a:p>
                          <a:r>
                            <a:rPr lang="en-US" sz="2400" dirty="0" smtClean="0"/>
                            <a:t>Typical</a:t>
                          </a:r>
                          <a:endParaRPr lang="en-US" sz="2400" dirty="0"/>
                        </a:p>
                      </a:txBody>
                      <a:tcPr/>
                    </a:tc>
                    <a:tc>
                      <a:txBody>
                        <a:bodyPr/>
                        <a:lstStyle/>
                        <a:p>
                          <a:r>
                            <a:rPr lang="en-US" sz="2400" dirty="0" smtClean="0"/>
                            <a:t>2.14</a:t>
                          </a:r>
                          <a:endParaRPr lang="en-US" sz="2400" dirty="0"/>
                        </a:p>
                      </a:txBody>
                      <a:tcPr/>
                    </a:tc>
                    <a:tc>
                      <a:txBody>
                        <a:bodyPr/>
                        <a:lstStyle/>
                        <a:p>
                          <a:endParaRPr lang="en-US"/>
                        </a:p>
                      </a:txBody>
                      <a:tcPr>
                        <a:blipFill>
                          <a:blip r:embed="rId2"/>
                          <a:stretch>
                            <a:fillRect l="-186000" t="-465789" r="-231600" b="-278947"/>
                          </a:stretch>
                        </a:blipFill>
                      </a:tcPr>
                    </a:tc>
                    <a:tc>
                      <a:txBody>
                        <a:bodyPr/>
                        <a:lstStyle/>
                        <a:p>
                          <a:endParaRPr lang="en-US"/>
                        </a:p>
                      </a:txBody>
                      <a:tcPr>
                        <a:blipFill>
                          <a:blip r:embed="rId2"/>
                          <a:stretch>
                            <a:fillRect l="-384409" t="-465789" r="-211290" b="-278947"/>
                          </a:stretch>
                        </a:blipFill>
                      </a:tcPr>
                    </a:tc>
                    <a:tc>
                      <a:txBody>
                        <a:bodyPr/>
                        <a:lstStyle/>
                        <a:p>
                          <a:r>
                            <a:rPr lang="en-US" sz="2400" dirty="0" smtClean="0"/>
                            <a:t>10.89</a:t>
                          </a:r>
                          <a:endParaRPr lang="en-US" sz="2400" dirty="0"/>
                        </a:p>
                      </a:txBody>
                      <a:tcPr/>
                    </a:tc>
                    <a:tc>
                      <a:txBody>
                        <a:bodyPr/>
                        <a:lstStyle/>
                        <a:p>
                          <a:endParaRPr lang="en-US"/>
                        </a:p>
                      </a:txBody>
                      <a:tcPr>
                        <a:blipFill>
                          <a:blip r:embed="rId2"/>
                          <a:stretch>
                            <a:fillRect l="-561538" t="-465789" r="-2051" b="-278947"/>
                          </a:stretch>
                        </a:blipFill>
                      </a:tcPr>
                    </a:tc>
                    <a:extLst>
                      <a:ext uri="{0D108BD9-81ED-4DB2-BD59-A6C34878D82A}">
                        <a16:rowId xmlns:a16="http://schemas.microsoft.com/office/drawing/2014/main" val="10003"/>
                      </a:ext>
                    </a:extLst>
                  </a:tr>
                  <a:tr h="457200">
                    <a:tc>
                      <a:txBody>
                        <a:bodyPr/>
                        <a:lstStyle/>
                        <a:p>
                          <a:r>
                            <a:rPr lang="en-US" sz="2400" dirty="0" smtClean="0"/>
                            <a:t>Occasional</a:t>
                          </a:r>
                          <a:endParaRPr lang="en-US" sz="2400" dirty="0"/>
                        </a:p>
                      </a:txBody>
                      <a:tcPr/>
                    </a:tc>
                    <a:tc>
                      <a:txBody>
                        <a:bodyPr/>
                        <a:lstStyle/>
                        <a:p>
                          <a:r>
                            <a:rPr lang="en-US" sz="2400" dirty="0" smtClean="0"/>
                            <a:t>2.50</a:t>
                          </a:r>
                          <a:endParaRPr lang="en-US" sz="2400" dirty="0"/>
                        </a:p>
                      </a:txBody>
                      <a:tcPr/>
                    </a:tc>
                    <a:tc>
                      <a:txBody>
                        <a:bodyPr/>
                        <a:lstStyle/>
                        <a:p>
                          <a:endParaRPr lang="en-US"/>
                        </a:p>
                      </a:txBody>
                      <a:tcPr>
                        <a:blipFill>
                          <a:blip r:embed="rId2"/>
                          <a:stretch>
                            <a:fillRect l="-186000" t="-573333" r="-231600" b="-182667"/>
                          </a:stretch>
                        </a:blipFill>
                      </a:tcPr>
                    </a:tc>
                    <a:tc>
                      <a:txBody>
                        <a:bodyPr/>
                        <a:lstStyle/>
                        <a:p>
                          <a:endParaRPr lang="en-US"/>
                        </a:p>
                      </a:txBody>
                      <a:tcPr>
                        <a:blipFill>
                          <a:blip r:embed="rId2"/>
                          <a:stretch>
                            <a:fillRect l="-384409" t="-573333" r="-211290" b="-182667"/>
                          </a:stretch>
                        </a:blipFill>
                      </a:tcPr>
                    </a:tc>
                    <a:tc>
                      <a:txBody>
                        <a:bodyPr/>
                        <a:lstStyle/>
                        <a:p>
                          <a:r>
                            <a:rPr lang="en-US" sz="2400" dirty="0" smtClean="0"/>
                            <a:t>22.07</a:t>
                          </a:r>
                          <a:endParaRPr lang="en-US" sz="2400" dirty="0"/>
                        </a:p>
                      </a:txBody>
                      <a:tcPr/>
                    </a:tc>
                    <a:tc>
                      <a:txBody>
                        <a:bodyPr/>
                        <a:lstStyle/>
                        <a:p>
                          <a:endParaRPr lang="en-US"/>
                        </a:p>
                      </a:txBody>
                      <a:tcPr>
                        <a:blipFill>
                          <a:blip r:embed="rId2"/>
                          <a:stretch>
                            <a:fillRect l="-561538" t="-573333" r="-2051" b="-182667"/>
                          </a:stretch>
                        </a:blipFill>
                      </a:tcPr>
                    </a:tc>
                    <a:extLst>
                      <a:ext uri="{0D108BD9-81ED-4DB2-BD59-A6C34878D82A}">
                        <a16:rowId xmlns:a16="http://schemas.microsoft.com/office/drawing/2014/main" val="10004"/>
                      </a:ext>
                    </a:extLst>
                  </a:tr>
                  <a:tr h="822960">
                    <a:tc>
                      <a:txBody>
                        <a:bodyPr/>
                        <a:lstStyle/>
                        <a:p>
                          <a:r>
                            <a:rPr lang="en-US" sz="2400" dirty="0" smtClean="0"/>
                            <a:t>Infrequent</a:t>
                          </a:r>
                          <a:endParaRPr lang="en-US" sz="2400" dirty="0"/>
                        </a:p>
                      </a:txBody>
                      <a:tcPr/>
                    </a:tc>
                    <a:tc>
                      <a:txBody>
                        <a:bodyPr/>
                        <a:lstStyle/>
                        <a:p>
                          <a:r>
                            <a:rPr lang="en-US" sz="2400" dirty="0" smtClean="0"/>
                            <a:t>70.7</a:t>
                          </a:r>
                          <a:endParaRPr lang="en-US" sz="2400" dirty="0"/>
                        </a:p>
                      </a:txBody>
                      <a:tcPr/>
                    </a:tc>
                    <a:tc>
                      <a:txBody>
                        <a:bodyPr/>
                        <a:lstStyle/>
                        <a:p>
                          <a:endParaRPr lang="en-US"/>
                        </a:p>
                      </a:txBody>
                      <a:tcPr>
                        <a:blipFill>
                          <a:blip r:embed="rId2"/>
                          <a:stretch>
                            <a:fillRect l="-186000" t="-374074" r="-231600" b="-1481"/>
                          </a:stretch>
                        </a:blipFill>
                      </a:tcPr>
                    </a:tc>
                    <a:tc>
                      <a:txBody>
                        <a:bodyPr/>
                        <a:lstStyle/>
                        <a:p>
                          <a:endParaRPr lang="en-US"/>
                        </a:p>
                      </a:txBody>
                      <a:tcPr>
                        <a:blipFill>
                          <a:blip r:embed="rId2"/>
                          <a:stretch>
                            <a:fillRect l="-384409" t="-374074" r="-211290" b="-1481"/>
                          </a:stretch>
                        </a:blipFill>
                      </a:tcPr>
                    </a:tc>
                    <a:tc>
                      <a:txBody>
                        <a:bodyPr/>
                        <a:lstStyle/>
                        <a:p>
                          <a:r>
                            <a:rPr lang="en-US" sz="2400" dirty="0" smtClean="0"/>
                            <a:t>119.77</a:t>
                          </a:r>
                          <a:endParaRPr lang="en-US" sz="2400" dirty="0"/>
                        </a:p>
                      </a:txBody>
                      <a:tcPr/>
                    </a:tc>
                    <a:tc>
                      <a:txBody>
                        <a:bodyPr/>
                        <a:lstStyle/>
                        <a:p>
                          <a:r>
                            <a:rPr lang="en-US" sz="2400" dirty="0" smtClean="0"/>
                            <a:t>2.44</a:t>
                          </a:r>
                          <a:endParaRPr lang="en-US" sz="2400" dirty="0"/>
                        </a:p>
                      </a:txBody>
                      <a:tcPr/>
                    </a:tc>
                    <a:extLst>
                      <a:ext uri="{0D108BD9-81ED-4DB2-BD59-A6C34878D82A}">
                        <a16:rowId xmlns:a16="http://schemas.microsoft.com/office/drawing/2014/main" val="10005"/>
                      </a:ext>
                    </a:extLst>
                  </a:tr>
                </a:tbl>
              </a:graphicData>
            </a:graphic>
          </p:graphicFrame>
        </mc:Fallback>
      </mc:AlternateContent>
      <p:sp>
        <p:nvSpPr>
          <p:cNvPr id="5" name="TextBox 4"/>
          <p:cNvSpPr txBox="1"/>
          <p:nvPr/>
        </p:nvSpPr>
        <p:spPr>
          <a:xfrm>
            <a:off x="2209800" y="5562601"/>
            <a:ext cx="8382000" cy="830997"/>
          </a:xfrm>
          <a:prstGeom prst="rect">
            <a:avLst/>
          </a:prstGeom>
          <a:noFill/>
        </p:spPr>
        <p:txBody>
          <a:bodyPr wrap="square" rtlCol="0">
            <a:spAutoFit/>
          </a:bodyPr>
          <a:lstStyle/>
          <a:p>
            <a:r>
              <a:rPr lang="en-US" sz="2400" dirty="0"/>
              <a:t>E[</a:t>
            </a:r>
            <a:r>
              <a:rPr lang="en-US" sz="2400" b="1" dirty="0"/>
              <a:t>X</a:t>
            </a:r>
            <a:r>
              <a:rPr lang="en-US" sz="2400" b="1" baseline="-25000" dirty="0"/>
              <a:t>365</a:t>
            </a:r>
            <a:r>
              <a:rPr lang="en-US" sz="2400" dirty="0"/>
              <a:t>]: Extra Rehearsals to maintain </a:t>
            </a:r>
            <a:r>
              <a:rPr lang="en-US" sz="2400" i="1" dirty="0"/>
              <a:t>all</a:t>
            </a:r>
            <a:r>
              <a:rPr lang="en-US" sz="2400" dirty="0"/>
              <a:t> passwords over the first year. </a:t>
            </a:r>
          </a:p>
        </p:txBody>
      </p:sp>
      <p:sp>
        <p:nvSpPr>
          <p:cNvPr id="6" name="Slide Number Placeholder 2"/>
          <p:cNvSpPr>
            <a:spLocks noGrp="1"/>
          </p:cNvSpPr>
          <p:nvPr>
            <p:ph type="sldNum" sz="quarter" idx="12"/>
          </p:nvPr>
        </p:nvSpPr>
        <p:spPr>
          <a:xfrm>
            <a:off x="8077200" y="6356351"/>
            <a:ext cx="2133600" cy="365125"/>
          </a:xfrm>
        </p:spPr>
        <p:txBody>
          <a:bodyPr/>
          <a:lstStyle/>
          <a:p>
            <a:fld id="{FC398A72-17BE-493D-A14C-F3371BCE3542}" type="slidenum">
              <a:rPr lang="en-US" smtClean="0"/>
              <a:pPr/>
              <a:t>21</a:t>
            </a:fld>
            <a:endParaRPr lang="en-US" dirty="0"/>
          </a:p>
        </p:txBody>
      </p:sp>
    </p:spTree>
    <p:extLst>
      <p:ext uri="{BB962C8B-B14F-4D97-AF65-F5344CB8AC3E}">
        <p14:creationId xmlns:p14="http://schemas.microsoft.com/office/powerpoint/2010/main" val="258124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07755" y="1371601"/>
                <a:ext cx="8229600" cy="2590799"/>
              </a:xfrm>
            </p:spPr>
            <p:txBody>
              <a:bodyPr>
                <a:normAutofit/>
              </a:bodyPr>
              <a:lstStyle/>
              <a:p>
                <a:pPr marL="0" indent="0">
                  <a:buNone/>
                </a:pPr>
                <a:r>
                  <a:rPr lang="en-US" sz="3000" b="1" dirty="0"/>
                  <a:t>Thm (Informal): </a:t>
                </a:r>
                <a:r>
                  <a:rPr lang="en-US" sz="3000" dirty="0"/>
                  <a:t>Any statistical algorithm needs to see at least </a:t>
                </a:r>
                <a14:m>
                  <m:oMath xmlns:m="http://schemas.openxmlformats.org/officeDocument/2006/math">
                    <m:r>
                      <a:rPr lang="en-US" sz="3000" i="1">
                        <a:latin typeface="Cambria Math"/>
                      </a:rPr>
                      <m:t>𝑚</m:t>
                    </m:r>
                    <m:r>
                      <a:rPr lang="en-US" sz="3000" i="1">
                        <a:latin typeface="Cambria Math"/>
                      </a:rPr>
                      <m:t>=</m:t>
                    </m:r>
                    <m:acc>
                      <m:accPr>
                        <m:chr m:val="̃"/>
                        <m:ctrlPr>
                          <a:rPr lang="en-US" sz="3000" i="1">
                            <a:latin typeface="Cambria Math"/>
                          </a:rPr>
                        </m:ctrlPr>
                      </m:accPr>
                      <m:e>
                        <m:r>
                          <a:rPr lang="en-US" sz="3000" i="1">
                            <a:latin typeface="Cambria Math"/>
                          </a:rPr>
                          <m:t>𝑂</m:t>
                        </m:r>
                      </m:e>
                    </m:acc>
                    <m:d>
                      <m:dPr>
                        <m:ctrlPr>
                          <a:rPr lang="el-GR" sz="3000" i="1">
                            <a:latin typeface="Cambria Math"/>
                          </a:rPr>
                        </m:ctrlPr>
                      </m:dPr>
                      <m:e>
                        <m:sSup>
                          <m:sSupPr>
                            <m:ctrlPr>
                              <a:rPr lang="el-GR" sz="3000" i="1">
                                <a:latin typeface="Cambria Math"/>
                              </a:rPr>
                            </m:ctrlPr>
                          </m:sSupPr>
                          <m:e>
                            <m:r>
                              <a:rPr lang="en-US" sz="3000" i="1">
                                <a:latin typeface="Cambria Math"/>
                              </a:rPr>
                              <m:t>𝑛</m:t>
                            </m:r>
                          </m:e>
                          <m:sup>
                            <m:r>
                              <a:rPr lang="en-US" sz="3000" i="1">
                                <a:latin typeface="Cambria Math"/>
                              </a:rPr>
                              <m:t>1.5</m:t>
                            </m:r>
                          </m:sup>
                        </m:sSup>
                      </m:e>
                    </m:d>
                  </m:oMath>
                </a14:m>
                <a:r>
                  <a:rPr lang="en-US" sz="3000" dirty="0"/>
                  <a:t> passwords before it can even approximately guess the secret mapping </a:t>
                </a:r>
                <a14:m>
                  <m:oMath xmlns:m="http://schemas.openxmlformats.org/officeDocument/2006/math">
                    <m:r>
                      <a:rPr lang="en-US" sz="3000" i="1">
                        <a:latin typeface="Cambria Math"/>
                        <a:ea typeface="Cambria Math"/>
                      </a:rPr>
                      <m:t>𝜎</m:t>
                    </m:r>
                    <m:r>
                      <a:rPr lang="en-US" sz="3000" i="1">
                        <a:latin typeface="Cambria Math"/>
                        <a:ea typeface="Cambria Math"/>
                      </a:rPr>
                      <m:t>.</m:t>
                    </m:r>
                  </m:oMath>
                </a14:m>
                <a:endParaRPr lang="en-US" sz="3000" dirty="0">
                  <a:sym typeface="Mathematica1"/>
                </a:endParaRPr>
              </a:p>
              <a:p>
                <a:pPr marL="0" indent="0">
                  <a:buNone/>
                </a:pPr>
                <a:endParaRPr lang="en-US" dirty="0">
                  <a:sym typeface="Mathematica1"/>
                </a:endParaRPr>
              </a:p>
              <a:p>
                <a:pPr marL="0" indent="0">
                  <a:buNone/>
                </a:pPr>
                <a:endParaRPr lang="en-US" dirty="0">
                  <a:sym typeface="Mathematica1"/>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07755" y="1371601"/>
                <a:ext cx="8229600" cy="2590799"/>
              </a:xfrm>
              <a:blipFill>
                <a:blip r:embed="rId3"/>
                <a:stretch>
                  <a:fillRect l="-1704" t="-4706"/>
                </a:stretch>
              </a:blipFill>
            </p:spPr>
            <p:txBody>
              <a:bodyPr/>
              <a:lstStyle/>
              <a:p>
                <a:r>
                  <a:rPr lang="en-US">
                    <a:noFill/>
                  </a:rPr>
                  <a:t> </a:t>
                </a:r>
              </a:p>
            </p:txBody>
          </p:sp>
        </mc:Fallback>
      </mc:AlternateContent>
      <p:sp>
        <p:nvSpPr>
          <p:cNvPr id="4" name="Rectangle 3"/>
          <p:cNvSpPr/>
          <p:nvPr/>
        </p:nvSpPr>
        <p:spPr>
          <a:xfrm>
            <a:off x="1981200" y="1436256"/>
            <a:ext cx="8153400" cy="145934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Security</a:t>
            </a:r>
            <a:endParaRPr lang="en-US" dirty="0"/>
          </a:p>
        </p:txBody>
      </p:sp>
      <p:sp>
        <p:nvSpPr>
          <p:cNvPr id="5" name="Rectangle 4"/>
          <p:cNvSpPr/>
          <p:nvPr/>
        </p:nvSpPr>
        <p:spPr>
          <a:xfrm>
            <a:off x="1970590" y="3200400"/>
            <a:ext cx="4732116" cy="523220"/>
          </a:xfrm>
          <a:prstGeom prst="rect">
            <a:avLst/>
          </a:prstGeom>
        </p:spPr>
        <p:txBody>
          <a:bodyPr wrap="square">
            <a:spAutoFit/>
          </a:bodyPr>
          <a:lstStyle/>
          <a:p>
            <a:r>
              <a:rPr lang="en-US" sz="2800" b="1" dirty="0"/>
              <a:t>Example: n=30 images</a:t>
            </a:r>
            <a:endParaRPr lang="en-US" sz="2800" b="1" baseline="-25000" dirty="0"/>
          </a:p>
        </p:txBody>
      </p:sp>
      <p:sp>
        <p:nvSpPr>
          <p:cNvPr id="6" name="Slide Number Placeholder 2"/>
          <p:cNvSpPr>
            <a:spLocks noGrp="1"/>
          </p:cNvSpPr>
          <p:nvPr>
            <p:ph type="sldNum" sz="quarter" idx="12"/>
          </p:nvPr>
        </p:nvSpPr>
        <p:spPr>
          <a:xfrm>
            <a:off x="8077200" y="6356351"/>
            <a:ext cx="2133600" cy="365125"/>
          </a:xfrm>
        </p:spPr>
        <p:txBody>
          <a:bodyPr/>
          <a:lstStyle/>
          <a:p>
            <a:fld id="{FC398A72-17BE-493D-A14C-F3371BCE3542}" type="slidenum">
              <a:rPr lang="en-US" smtClean="0"/>
              <a:pPr/>
              <a:t>22</a:t>
            </a:fld>
            <a:endParaRPr lang="en-US" dirty="0"/>
          </a:p>
        </p:txBody>
      </p:sp>
    </p:spTree>
    <p:extLst>
      <p:ext uri="{BB962C8B-B14F-4D97-AF65-F5344CB8AC3E}">
        <p14:creationId xmlns:p14="http://schemas.microsoft.com/office/powerpoint/2010/main" val="3503446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Algorithm</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5562601" y="1447801"/>
                <a:ext cx="628121"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a:latin typeface="Cambria Math"/>
                        </a:rPr>
                        <m:t>𝑞</m:t>
                      </m:r>
                    </m:oMath>
                  </m:oMathPara>
                </a14:m>
                <a:endParaRPr lang="en-US" sz="4800"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5562601" y="1447801"/>
                <a:ext cx="628121" cy="814005"/>
              </a:xfrm>
              <a:prstGeom prst="rect">
                <a:avLst/>
              </a:prstGeom>
              <a:blipFill>
                <a:blip r:embed="rId3"/>
                <a:stretch>
                  <a:fillRect/>
                </a:stretch>
              </a:blipFill>
            </p:spPr>
            <p:txBody>
              <a:bodyPr/>
              <a:lstStyle/>
              <a:p>
                <a:r>
                  <a:rPr lang="en-US">
                    <a:noFill/>
                  </a:rPr>
                  <a:t> </a:t>
                </a:r>
              </a:p>
            </p:txBody>
          </p:sp>
        </mc:Fallback>
      </mc:AlternateContent>
      <p:cxnSp>
        <p:nvCxnSpPr>
          <p:cNvPr id="4" name="Straight Arrow Connector 3"/>
          <p:cNvCxnSpPr/>
          <p:nvPr/>
        </p:nvCxnSpPr>
        <p:spPr>
          <a:xfrm flipH="1">
            <a:off x="4267200" y="2261806"/>
            <a:ext cx="1295400" cy="109099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8" idx="2"/>
          </p:cNvCxnSpPr>
          <p:nvPr/>
        </p:nvCxnSpPr>
        <p:spPr>
          <a:xfrm flipH="1">
            <a:off x="5876661" y="2261806"/>
            <a:ext cx="1" cy="124339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166338" y="1981201"/>
            <a:ext cx="1834662" cy="1447799"/>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90721" y="2712314"/>
            <a:ext cx="574196" cy="769441"/>
          </a:xfrm>
          <a:prstGeom prst="rect">
            <a:avLst/>
          </a:prstGeom>
          <a:noFill/>
        </p:spPr>
        <p:txBody>
          <a:bodyPr wrap="none" rtlCol="0">
            <a:spAutoFit/>
          </a:bodyPr>
          <a:lstStyle/>
          <a:p>
            <a:r>
              <a:rPr lang="en-US" sz="4400" dirty="0"/>
              <a:t>…</a:t>
            </a:r>
          </a:p>
        </p:txBody>
      </p:sp>
      <mc:AlternateContent xmlns:mc="http://schemas.openxmlformats.org/markup-compatibility/2006" xmlns:a14="http://schemas.microsoft.com/office/drawing/2010/main">
        <mc:Choice Requires="a14">
          <p:sp>
            <p:nvSpPr>
              <p:cNvPr id="20" name="TextBox 19"/>
              <p:cNvSpPr txBox="1"/>
              <p:nvPr/>
            </p:nvSpPr>
            <p:spPr>
              <a:xfrm>
                <a:off x="3616569" y="3346939"/>
                <a:ext cx="83708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a:latin typeface="Cambria Math"/>
                        </a:rPr>
                        <m:t>𝑞</m:t>
                      </m:r>
                      <m:r>
                        <a:rPr lang="en-US" sz="4800" i="1" baseline="-25000">
                          <a:latin typeface="Cambria Math"/>
                        </a:rPr>
                        <m:t>1</m:t>
                      </m:r>
                    </m:oMath>
                  </m:oMathPara>
                </a14:m>
                <a:endParaRPr lang="en-US" sz="4800" baseline="-25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616569" y="3346939"/>
                <a:ext cx="837088" cy="8140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458117" y="3505201"/>
                <a:ext cx="743537" cy="814005"/>
              </a:xfrm>
              <a:prstGeom prst="rect">
                <a:avLst/>
              </a:prstGeom>
              <a:noFill/>
            </p:spPr>
            <p:txBody>
              <a:bodyPr wrap="none" rtlCol="0">
                <a:spAutoFit/>
              </a:bodyPr>
              <a:lstStyle/>
              <a:p>
                <a14:m>
                  <m:oMath xmlns:m="http://schemas.openxmlformats.org/officeDocument/2006/math">
                    <m:r>
                      <a:rPr lang="en-US" sz="4800" i="1">
                        <a:latin typeface="Cambria Math"/>
                      </a:rPr>
                      <m:t>𝑞</m:t>
                    </m:r>
                  </m:oMath>
                </a14:m>
                <a:r>
                  <a:rPr lang="en-US" sz="4800" baseline="-25000" dirty="0"/>
                  <a:t>2</a:t>
                </a:r>
              </a:p>
            </p:txBody>
          </p:sp>
        </mc:Choice>
        <mc:Fallback xmlns="">
          <p:sp>
            <p:nvSpPr>
              <p:cNvPr id="21" name="TextBox 20"/>
              <p:cNvSpPr txBox="1">
                <a:spLocks noRot="1" noChangeAspect="1" noMove="1" noResize="1" noEditPoints="1" noAdjustHandles="1" noChangeArrowheads="1" noChangeShapeType="1" noTextEdit="1"/>
              </p:cNvSpPr>
              <p:nvPr/>
            </p:nvSpPr>
            <p:spPr>
              <a:xfrm>
                <a:off x="5458117" y="3505201"/>
                <a:ext cx="743537" cy="814005"/>
              </a:xfrm>
              <a:prstGeom prst="rect">
                <a:avLst/>
              </a:prstGeom>
              <a:blipFill>
                <a:blip r:embed="rId5"/>
                <a:stretch>
                  <a:fillRect r="-20492" b="-38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629232" y="3505201"/>
                <a:ext cx="708271" cy="814005"/>
              </a:xfrm>
              <a:prstGeom prst="rect">
                <a:avLst/>
              </a:prstGeom>
              <a:noFill/>
            </p:spPr>
            <p:txBody>
              <a:bodyPr wrap="none" rtlCol="0">
                <a:spAutoFit/>
              </a:bodyPr>
              <a:lstStyle/>
              <a:p>
                <a14:m>
                  <m:oMath xmlns:m="http://schemas.openxmlformats.org/officeDocument/2006/math">
                    <m:r>
                      <a:rPr lang="en-US" sz="4800" i="1">
                        <a:latin typeface="Cambria Math"/>
                      </a:rPr>
                      <m:t>𝑞</m:t>
                    </m:r>
                  </m:oMath>
                </a14:m>
                <a:r>
                  <a:rPr lang="en-US" sz="4800" baseline="-25000" dirty="0"/>
                  <a:t>L</a:t>
                </a:r>
              </a:p>
            </p:txBody>
          </p:sp>
        </mc:Choice>
        <mc:Fallback xmlns="">
          <p:sp>
            <p:nvSpPr>
              <p:cNvPr id="22" name="TextBox 21"/>
              <p:cNvSpPr txBox="1">
                <a:spLocks noRot="1" noChangeAspect="1" noMove="1" noResize="1" noEditPoints="1" noAdjustHandles="1" noChangeArrowheads="1" noChangeShapeType="1" noTextEdit="1"/>
              </p:cNvSpPr>
              <p:nvPr/>
            </p:nvSpPr>
            <p:spPr>
              <a:xfrm>
                <a:off x="7629232" y="3505201"/>
                <a:ext cx="708271" cy="814005"/>
              </a:xfrm>
              <a:prstGeom prst="rect">
                <a:avLst/>
              </a:prstGeom>
              <a:blipFill>
                <a:blip r:embed="rId6"/>
                <a:stretch>
                  <a:fillRect r="-20690" b="-38060"/>
                </a:stretch>
              </a:blipFill>
            </p:spPr>
            <p:txBody>
              <a:bodyPr/>
              <a:lstStyle/>
              <a:p>
                <a:r>
                  <a:rPr lang="en-US">
                    <a:noFill/>
                  </a:rPr>
                  <a:t> </a:t>
                </a:r>
              </a:p>
            </p:txBody>
          </p:sp>
        </mc:Fallback>
      </mc:AlternateContent>
      <p:cxnSp>
        <p:nvCxnSpPr>
          <p:cNvPr id="23" name="Straight Arrow Connector 22"/>
          <p:cNvCxnSpPr/>
          <p:nvPr/>
        </p:nvCxnSpPr>
        <p:spPr>
          <a:xfrm flipH="1">
            <a:off x="3048000" y="3994948"/>
            <a:ext cx="675042" cy="103196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035112" y="4160944"/>
            <a:ext cx="2" cy="86596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326779" y="4183640"/>
            <a:ext cx="759568" cy="84327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67200" y="4488360"/>
            <a:ext cx="574196" cy="769441"/>
          </a:xfrm>
          <a:prstGeom prst="rect">
            <a:avLst/>
          </a:prstGeom>
          <a:noFill/>
        </p:spPr>
        <p:txBody>
          <a:bodyPr wrap="none" rtlCol="0">
            <a:spAutoFit/>
          </a:bodyPr>
          <a:lstStyle/>
          <a:p>
            <a:r>
              <a:rPr lang="en-US" sz="4400" dirty="0"/>
              <a:t>…</a:t>
            </a:r>
          </a:p>
        </p:txBody>
      </p:sp>
      <mc:AlternateContent xmlns:mc="http://schemas.openxmlformats.org/markup-compatibility/2006" xmlns:a14="http://schemas.microsoft.com/office/drawing/2010/main">
        <mc:Choice Requires="a14">
          <p:sp>
            <p:nvSpPr>
              <p:cNvPr id="30" name="TextBox 29"/>
              <p:cNvSpPr txBox="1"/>
              <p:nvPr/>
            </p:nvSpPr>
            <p:spPr>
              <a:xfrm>
                <a:off x="2287042" y="4997603"/>
                <a:ext cx="1064715"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a:latin typeface="Cambria Math"/>
                        </a:rPr>
                        <m:t>𝑞</m:t>
                      </m:r>
                      <m:r>
                        <a:rPr lang="en-US" sz="4800" i="1" baseline="-25000">
                          <a:latin typeface="Cambria Math"/>
                        </a:rPr>
                        <m:t>11</m:t>
                      </m:r>
                    </m:oMath>
                  </m:oMathPara>
                </a14:m>
                <a:endParaRPr lang="en-US" sz="4800" baseline="-25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287042" y="4997603"/>
                <a:ext cx="1064715" cy="81400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587262" y="5026911"/>
                <a:ext cx="952505" cy="814005"/>
              </a:xfrm>
              <a:prstGeom prst="rect">
                <a:avLst/>
              </a:prstGeom>
              <a:noFill/>
            </p:spPr>
            <p:txBody>
              <a:bodyPr wrap="none" rtlCol="0">
                <a:spAutoFit/>
              </a:bodyPr>
              <a:lstStyle/>
              <a:p>
                <a14:m>
                  <m:oMath xmlns:m="http://schemas.openxmlformats.org/officeDocument/2006/math">
                    <m:r>
                      <a:rPr lang="en-US" sz="4800" i="1">
                        <a:latin typeface="Cambria Math"/>
                      </a:rPr>
                      <m:t>𝑞</m:t>
                    </m:r>
                    <m:r>
                      <a:rPr lang="en-US" sz="4800" i="1" baseline="-25000">
                        <a:latin typeface="Cambria Math"/>
                      </a:rPr>
                      <m:t>1</m:t>
                    </m:r>
                  </m:oMath>
                </a14:m>
                <a:r>
                  <a:rPr lang="en-US" sz="4800" baseline="-25000" dirty="0"/>
                  <a:t>2</a:t>
                </a:r>
              </a:p>
            </p:txBody>
          </p:sp>
        </mc:Choice>
        <mc:Fallback xmlns="">
          <p:sp>
            <p:nvSpPr>
              <p:cNvPr id="31" name="TextBox 30"/>
              <p:cNvSpPr txBox="1">
                <a:spLocks noRot="1" noChangeAspect="1" noMove="1" noResize="1" noEditPoints="1" noAdjustHandles="1" noChangeArrowheads="1" noChangeShapeType="1" noTextEdit="1"/>
              </p:cNvSpPr>
              <p:nvPr/>
            </p:nvSpPr>
            <p:spPr>
              <a:xfrm>
                <a:off x="3587262" y="5026911"/>
                <a:ext cx="952505" cy="814005"/>
              </a:xfrm>
              <a:prstGeom prst="rect">
                <a:avLst/>
              </a:prstGeom>
              <a:blipFill>
                <a:blip r:embed="rId8"/>
                <a:stretch>
                  <a:fillRect r="-15287" b="-390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981862" y="5032772"/>
                <a:ext cx="106772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a:latin typeface="Cambria Math"/>
                        </a:rPr>
                        <m:t>𝑞</m:t>
                      </m:r>
                      <m:r>
                        <a:rPr lang="en-US" sz="4800" i="1" baseline="-25000">
                          <a:latin typeface="Cambria Math"/>
                        </a:rPr>
                        <m:t>1</m:t>
                      </m:r>
                      <m:r>
                        <a:rPr lang="en-US" sz="4800" i="1" baseline="-25000">
                          <a:latin typeface="Cambria Math"/>
                        </a:rPr>
                        <m:t>𝐿</m:t>
                      </m:r>
                    </m:oMath>
                  </m:oMathPara>
                </a14:m>
                <a:endParaRPr lang="en-US" sz="4800" baseline="-25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981862" y="5032772"/>
                <a:ext cx="1067728" cy="814005"/>
              </a:xfrm>
              <a:prstGeom prst="rect">
                <a:avLst/>
              </a:prstGeom>
              <a:blipFill>
                <a:blip r:embed="rId9"/>
                <a:stretch>
                  <a:fillRect/>
                </a:stretch>
              </a:blipFill>
            </p:spPr>
            <p:txBody>
              <a:bodyPr/>
              <a:lstStyle/>
              <a:p>
                <a:r>
                  <a:rPr lang="en-US">
                    <a:noFill/>
                  </a:rPr>
                  <a:t> </a:t>
                </a:r>
              </a:p>
            </p:txBody>
          </p:sp>
        </mc:Fallback>
      </mc:AlternateContent>
      <p:sp>
        <p:nvSpPr>
          <p:cNvPr id="33" name="TextBox 32"/>
          <p:cNvSpPr txBox="1"/>
          <p:nvPr/>
        </p:nvSpPr>
        <p:spPr>
          <a:xfrm>
            <a:off x="6764917" y="4488360"/>
            <a:ext cx="574196" cy="769441"/>
          </a:xfrm>
          <a:prstGeom prst="rect">
            <a:avLst/>
          </a:prstGeom>
          <a:noFill/>
        </p:spPr>
        <p:txBody>
          <a:bodyPr wrap="none" rtlCol="0">
            <a:spAutoFit/>
          </a:bodyPr>
          <a:lstStyle/>
          <a:p>
            <a:r>
              <a:rPr lang="en-US" sz="4400" dirty="0"/>
              <a:t>…</a:t>
            </a:r>
          </a:p>
        </p:txBody>
      </p:sp>
      <p:sp>
        <p:nvSpPr>
          <p:cNvPr id="37" name="TextBox 36"/>
          <p:cNvSpPr txBox="1"/>
          <p:nvPr/>
        </p:nvSpPr>
        <p:spPr>
          <a:xfrm>
            <a:off x="3879461" y="5715001"/>
            <a:ext cx="574196" cy="769441"/>
          </a:xfrm>
          <a:prstGeom prst="rect">
            <a:avLst/>
          </a:prstGeom>
          <a:noFill/>
        </p:spPr>
        <p:txBody>
          <a:bodyPr wrap="none" rtlCol="0">
            <a:spAutoFit/>
          </a:bodyPr>
          <a:lstStyle/>
          <a:p>
            <a:r>
              <a:rPr lang="en-US" sz="4400" dirty="0"/>
              <a:t>…</a:t>
            </a:r>
          </a:p>
        </p:txBody>
      </p:sp>
      <p:sp>
        <p:nvSpPr>
          <p:cNvPr id="27" name="Slide Number Placeholder 2"/>
          <p:cNvSpPr>
            <a:spLocks noGrp="1"/>
          </p:cNvSpPr>
          <p:nvPr>
            <p:ph type="sldNum" sz="quarter" idx="12"/>
          </p:nvPr>
        </p:nvSpPr>
        <p:spPr>
          <a:xfrm>
            <a:off x="8077200" y="6356351"/>
            <a:ext cx="2133600" cy="365125"/>
          </a:xfrm>
        </p:spPr>
        <p:txBody>
          <a:bodyPr/>
          <a:lstStyle/>
          <a:p>
            <a:fld id="{FC398A72-17BE-493D-A14C-F3371BCE3542}" type="slidenum">
              <a:rPr lang="en-US" smtClean="0"/>
              <a:pPr/>
              <a:t>23</a:t>
            </a:fld>
            <a:endParaRPr lang="en-US" dirty="0"/>
          </a:p>
        </p:txBody>
      </p:sp>
    </p:spTree>
    <p:extLst>
      <p:ext uri="{BB962C8B-B14F-4D97-AF65-F5344CB8AC3E}">
        <p14:creationId xmlns:p14="http://schemas.microsoft.com/office/powerpoint/2010/main" val="2324339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Algorithm</a:t>
            </a:r>
            <a:endParaRPr lang="en-US" dirty="0"/>
          </a:p>
        </p:txBody>
      </p:sp>
      <p:pic>
        <p:nvPicPr>
          <p:cNvPr id="16386" name="Picture 2" descr="C:\Users\jblocki\Pictures\singleDigitChallen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1828800"/>
            <a:ext cx="3180667"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Double Bracket 5"/>
          <p:cNvSpPr/>
          <p:nvPr/>
        </p:nvSpPr>
        <p:spPr>
          <a:xfrm>
            <a:off x="4267200" y="1828800"/>
            <a:ext cx="3810001" cy="2324100"/>
          </a:xfrm>
          <a:prstGeom prst="bracketPair">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724400" y="2702868"/>
            <a:ext cx="1715854" cy="461665"/>
          </a:xfrm>
          <a:prstGeom prst="rect">
            <a:avLst/>
          </a:prstGeom>
          <a:noFill/>
        </p:spPr>
        <p:txBody>
          <a:bodyPr wrap="none" rtlCol="0">
            <a:spAutoFit/>
          </a:bodyPr>
          <a:lstStyle/>
          <a:p>
            <a:r>
              <a:rPr lang="en-US" sz="2400" b="1" dirty="0"/>
              <a:t>Response: 6</a:t>
            </a:r>
          </a:p>
        </p:txBody>
      </p:sp>
      <mc:AlternateContent xmlns:mc="http://schemas.openxmlformats.org/markup-compatibility/2006" xmlns:a14="http://schemas.microsoft.com/office/drawing/2010/main">
        <mc:Choice Requires="a14">
          <p:sp>
            <p:nvSpPr>
              <p:cNvPr id="8" name="TextBox 7"/>
              <p:cNvSpPr txBox="1"/>
              <p:nvPr/>
            </p:nvSpPr>
            <p:spPr>
              <a:xfrm>
                <a:off x="3429001" y="2575352"/>
                <a:ext cx="628121"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a:latin typeface="Cambria Math"/>
                        </a:rPr>
                        <m:t>𝑞</m:t>
                      </m:r>
                    </m:oMath>
                  </m:oMathPara>
                </a14:m>
                <a:endParaRPr lang="en-US" sz="4800"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3429001" y="2575352"/>
                <a:ext cx="628121" cy="814005"/>
              </a:xfrm>
              <a:prstGeom prst="rect">
                <a:avLst/>
              </a:prstGeom>
              <a:blipFill>
                <a:blip r:embed="rId4"/>
                <a:stretch>
                  <a:fillRect/>
                </a:stretch>
              </a:blipFill>
            </p:spPr>
            <p:txBody>
              <a:bodyPr/>
              <a:lstStyle/>
              <a:p>
                <a:r>
                  <a:rPr lang="en-US">
                    <a:noFill/>
                  </a:rPr>
                  <a:t> </a:t>
                </a:r>
              </a:p>
            </p:txBody>
          </p:sp>
        </mc:Fallback>
      </mc:AlternateContent>
      <p:cxnSp>
        <p:nvCxnSpPr>
          <p:cNvPr id="11" name="Straight Arrow Connector 10"/>
          <p:cNvCxnSpPr/>
          <p:nvPr/>
        </p:nvCxnSpPr>
        <p:spPr>
          <a:xfrm flipH="1">
            <a:off x="2971799" y="4191001"/>
            <a:ext cx="1295400" cy="109099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876801" y="4277811"/>
            <a:ext cx="1" cy="124339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924801" y="4227933"/>
            <a:ext cx="1010333" cy="1193199"/>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60196" y="4351776"/>
            <a:ext cx="574196" cy="769441"/>
          </a:xfrm>
          <a:prstGeom prst="rect">
            <a:avLst/>
          </a:prstGeom>
          <a:noFill/>
        </p:spPr>
        <p:txBody>
          <a:bodyPr wrap="none" rtlCol="0">
            <a:spAutoFit/>
          </a:bodyPr>
          <a:lstStyle/>
          <a:p>
            <a:r>
              <a:rPr lang="en-US" sz="4400" dirty="0"/>
              <a:t>…</a:t>
            </a:r>
          </a:p>
        </p:txBody>
      </p:sp>
      <p:sp>
        <p:nvSpPr>
          <p:cNvPr id="10" name="TextBox 9"/>
          <p:cNvSpPr txBox="1"/>
          <p:nvPr/>
        </p:nvSpPr>
        <p:spPr>
          <a:xfrm>
            <a:off x="3124200" y="4267201"/>
            <a:ext cx="418704" cy="646331"/>
          </a:xfrm>
          <a:prstGeom prst="rect">
            <a:avLst/>
          </a:prstGeom>
          <a:noFill/>
        </p:spPr>
        <p:txBody>
          <a:bodyPr wrap="none" rtlCol="0">
            <a:spAutoFit/>
          </a:bodyPr>
          <a:lstStyle/>
          <a:p>
            <a:r>
              <a:rPr lang="en-US" sz="3600" dirty="0"/>
              <a:t>1</a:t>
            </a:r>
          </a:p>
        </p:txBody>
      </p:sp>
      <p:sp>
        <p:nvSpPr>
          <p:cNvPr id="18" name="TextBox 17"/>
          <p:cNvSpPr txBox="1"/>
          <p:nvPr/>
        </p:nvSpPr>
        <p:spPr>
          <a:xfrm>
            <a:off x="4421157" y="4501366"/>
            <a:ext cx="418704" cy="646331"/>
          </a:xfrm>
          <a:prstGeom prst="rect">
            <a:avLst/>
          </a:prstGeom>
          <a:noFill/>
        </p:spPr>
        <p:txBody>
          <a:bodyPr wrap="none" rtlCol="0">
            <a:spAutoFit/>
          </a:bodyPr>
          <a:lstStyle/>
          <a:p>
            <a:r>
              <a:rPr lang="en-US" sz="3600" dirty="0"/>
              <a:t>2</a:t>
            </a:r>
          </a:p>
        </p:txBody>
      </p:sp>
      <mc:AlternateContent xmlns:mc="http://schemas.openxmlformats.org/markup-compatibility/2006" xmlns:a14="http://schemas.microsoft.com/office/drawing/2010/main">
        <mc:Choice Requires="a14">
          <p:sp>
            <p:nvSpPr>
              <p:cNvPr id="19" name="TextBox 18"/>
              <p:cNvSpPr txBox="1"/>
              <p:nvPr/>
            </p:nvSpPr>
            <p:spPr>
              <a:xfrm>
                <a:off x="8429966" y="4152901"/>
                <a:ext cx="1700850" cy="633571"/>
              </a:xfrm>
              <a:prstGeom prst="rect">
                <a:avLst/>
              </a:prstGeom>
              <a:noFill/>
            </p:spPr>
            <p:txBody>
              <a:bodyPr wrap="none" rtlCol="0">
                <a:spAutoFit/>
              </a:bodyPr>
              <a:lstStyle/>
              <a:p>
                <a14:m>
                  <m:oMath xmlns:m="http://schemas.openxmlformats.org/officeDocument/2006/math">
                    <m:r>
                      <a:rPr lang="en-US" sz="3600" i="1">
                        <a:latin typeface="Cambria Math"/>
                      </a:rPr>
                      <m:t>𝐿</m:t>
                    </m:r>
                    <m:r>
                      <a:rPr lang="en-US" sz="3600" i="1">
                        <a:latin typeface="Cambria Math"/>
                      </a:rPr>
                      <m:t>=</m:t>
                    </m:r>
                    <m:r>
                      <a:rPr lang="en-US" sz="3600" i="1">
                        <a:latin typeface="Cambria Math"/>
                      </a:rPr>
                      <m:t>𝑛</m:t>
                    </m:r>
                  </m:oMath>
                </a14:m>
                <a:r>
                  <a:rPr lang="en-US" sz="3600" baseline="30000" dirty="0"/>
                  <a:t>1.5</a:t>
                </a:r>
              </a:p>
            </p:txBody>
          </p:sp>
        </mc:Choice>
        <mc:Fallback xmlns="">
          <p:sp>
            <p:nvSpPr>
              <p:cNvPr id="19" name="TextBox 18"/>
              <p:cNvSpPr txBox="1">
                <a:spLocks noRot="1" noChangeAspect="1" noMove="1" noResize="1" noEditPoints="1" noAdjustHandles="1" noChangeArrowheads="1" noChangeShapeType="1" noTextEdit="1"/>
              </p:cNvSpPr>
              <p:nvPr/>
            </p:nvSpPr>
            <p:spPr>
              <a:xfrm>
                <a:off x="8429966" y="4152901"/>
                <a:ext cx="1700850" cy="633571"/>
              </a:xfrm>
              <a:prstGeom prst="rect">
                <a:avLst/>
              </a:prstGeom>
              <a:blipFill>
                <a:blip r:embed="rId5"/>
                <a:stretch>
                  <a:fillRect t="-6731" r="-4301"/>
                </a:stretch>
              </a:blipFill>
            </p:spPr>
            <p:txBody>
              <a:bodyPr/>
              <a:lstStyle/>
              <a:p>
                <a:r>
                  <a:rPr lang="en-US">
                    <a:noFill/>
                  </a:rPr>
                  <a:t> </a:t>
                </a:r>
              </a:p>
            </p:txBody>
          </p:sp>
        </mc:Fallback>
      </mc:AlternateContent>
      <p:sp>
        <p:nvSpPr>
          <p:cNvPr id="15" name="Slide Number Placeholder 2"/>
          <p:cNvSpPr>
            <a:spLocks noGrp="1"/>
          </p:cNvSpPr>
          <p:nvPr>
            <p:ph type="sldNum" sz="quarter" idx="12"/>
          </p:nvPr>
        </p:nvSpPr>
        <p:spPr>
          <a:xfrm>
            <a:off x="8077200" y="6356351"/>
            <a:ext cx="2133600" cy="365125"/>
          </a:xfrm>
        </p:spPr>
        <p:txBody>
          <a:bodyPr/>
          <a:lstStyle/>
          <a:p>
            <a:fld id="{FC398A72-17BE-493D-A14C-F3371BCE3542}" type="slidenum">
              <a:rPr lang="en-US" smtClean="0"/>
              <a:pPr/>
              <a:t>24</a:t>
            </a:fld>
            <a:endParaRPr lang="en-US" dirty="0"/>
          </a:p>
        </p:txBody>
      </p:sp>
    </p:spTree>
    <p:extLst>
      <p:ext uri="{BB962C8B-B14F-4D97-AF65-F5344CB8AC3E}">
        <p14:creationId xmlns:p14="http://schemas.microsoft.com/office/powerpoint/2010/main" val="27218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Algorithm</a:t>
            </a:r>
            <a:endParaRPr lang="en-US" dirty="0"/>
          </a:p>
        </p:txBody>
      </p:sp>
      <p:pic>
        <p:nvPicPr>
          <p:cNvPr id="16386" name="Picture 2" descr="C:\Users\jblocki\Pictures\singleDigitChalle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2327" y="2033707"/>
            <a:ext cx="1295400" cy="899992"/>
          </a:xfrm>
          <a:prstGeom prst="rect">
            <a:avLst/>
          </a:prstGeom>
          <a:noFill/>
          <a:extLst>
            <a:ext uri="{909E8E84-426E-40DD-AFC4-6F175D3DCCD1}">
              <a14:hiddenFill xmlns:a14="http://schemas.microsoft.com/office/drawing/2010/main">
                <a:solidFill>
                  <a:srgbClr val="FFFFFF"/>
                </a:solidFill>
              </a14:hiddenFill>
            </a:ext>
          </a:extLst>
        </p:spPr>
      </p:pic>
      <p:sp>
        <p:nvSpPr>
          <p:cNvPr id="6" name="Double Bracket 5"/>
          <p:cNvSpPr/>
          <p:nvPr/>
        </p:nvSpPr>
        <p:spPr>
          <a:xfrm>
            <a:off x="5410200" y="1828801"/>
            <a:ext cx="1600200" cy="1153553"/>
          </a:xfrm>
          <a:prstGeom prst="bracketPair">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536944" y="2483704"/>
            <a:ext cx="824265" cy="246221"/>
          </a:xfrm>
          <a:prstGeom prst="rect">
            <a:avLst/>
          </a:prstGeom>
          <a:noFill/>
        </p:spPr>
        <p:txBody>
          <a:bodyPr wrap="none" rtlCol="0">
            <a:spAutoFit/>
          </a:bodyPr>
          <a:lstStyle/>
          <a:p>
            <a:r>
              <a:rPr lang="en-US" sz="1000" b="1" dirty="0"/>
              <a:t>Response: 6</a:t>
            </a:r>
          </a:p>
        </p:txBody>
      </p:sp>
      <mc:AlternateContent xmlns:mc="http://schemas.openxmlformats.org/markup-compatibility/2006" xmlns:a14="http://schemas.microsoft.com/office/drawing/2010/main">
        <mc:Choice Requires="a14">
          <p:sp>
            <p:nvSpPr>
              <p:cNvPr id="8" name="TextBox 7"/>
              <p:cNvSpPr txBox="1"/>
              <p:nvPr/>
            </p:nvSpPr>
            <p:spPr>
              <a:xfrm>
                <a:off x="4630510" y="1915920"/>
                <a:ext cx="628121"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a:latin typeface="Cambria Math"/>
                        </a:rPr>
                        <m:t>𝑞</m:t>
                      </m:r>
                    </m:oMath>
                  </m:oMathPara>
                </a14:m>
                <a:endParaRPr lang="en-US" sz="4800"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4630510" y="1915920"/>
                <a:ext cx="628121" cy="814005"/>
              </a:xfrm>
              <a:prstGeom prst="rect">
                <a:avLst/>
              </a:prstGeom>
              <a:blipFill>
                <a:blip r:embed="rId3"/>
                <a:stretch>
                  <a:fillRect/>
                </a:stretch>
              </a:blipFill>
            </p:spPr>
            <p:txBody>
              <a:bodyPr/>
              <a:lstStyle/>
              <a:p>
                <a:r>
                  <a:rPr lang="en-US">
                    <a:noFill/>
                  </a:rPr>
                  <a:t> </a:t>
                </a:r>
              </a:p>
            </p:txBody>
          </p:sp>
        </mc:Fallback>
      </mc:AlternateContent>
      <p:cxnSp>
        <p:nvCxnSpPr>
          <p:cNvPr id="11" name="Straight Arrow Connector 10"/>
          <p:cNvCxnSpPr/>
          <p:nvPr/>
        </p:nvCxnSpPr>
        <p:spPr>
          <a:xfrm flipH="1">
            <a:off x="3982809" y="3090797"/>
            <a:ext cx="1295400" cy="109099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867401" y="3115430"/>
            <a:ext cx="1" cy="124339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41136" y="3039693"/>
            <a:ext cx="1010333" cy="1193199"/>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939293" y="3251573"/>
            <a:ext cx="574196" cy="769441"/>
          </a:xfrm>
          <a:prstGeom prst="rect">
            <a:avLst/>
          </a:prstGeom>
          <a:noFill/>
        </p:spPr>
        <p:txBody>
          <a:bodyPr wrap="none" rtlCol="0">
            <a:spAutoFit/>
          </a:bodyPr>
          <a:lstStyle/>
          <a:p>
            <a:r>
              <a:rPr lang="en-US" sz="4400" dirty="0"/>
              <a:t>…</a:t>
            </a:r>
          </a:p>
        </p:txBody>
      </p:sp>
      <p:sp>
        <p:nvSpPr>
          <p:cNvPr id="10" name="TextBox 9"/>
          <p:cNvSpPr txBox="1"/>
          <p:nvPr/>
        </p:nvSpPr>
        <p:spPr>
          <a:xfrm>
            <a:off x="3773457" y="3090797"/>
            <a:ext cx="418704" cy="646331"/>
          </a:xfrm>
          <a:prstGeom prst="rect">
            <a:avLst/>
          </a:prstGeom>
          <a:noFill/>
        </p:spPr>
        <p:txBody>
          <a:bodyPr wrap="none" rtlCol="0">
            <a:spAutoFit/>
          </a:bodyPr>
          <a:lstStyle/>
          <a:p>
            <a:r>
              <a:rPr lang="en-US" sz="3600" dirty="0"/>
              <a:t>1</a:t>
            </a:r>
          </a:p>
        </p:txBody>
      </p:sp>
      <p:sp>
        <p:nvSpPr>
          <p:cNvPr id="18" name="TextBox 17"/>
          <p:cNvSpPr txBox="1"/>
          <p:nvPr/>
        </p:nvSpPr>
        <p:spPr>
          <a:xfrm>
            <a:off x="5327591" y="3313128"/>
            <a:ext cx="418704" cy="646331"/>
          </a:xfrm>
          <a:prstGeom prst="rect">
            <a:avLst/>
          </a:prstGeom>
          <a:noFill/>
        </p:spPr>
        <p:txBody>
          <a:bodyPr wrap="none" rtlCol="0">
            <a:spAutoFit/>
          </a:bodyPr>
          <a:lstStyle/>
          <a:p>
            <a:r>
              <a:rPr lang="en-US" sz="3600" dirty="0"/>
              <a:t>2</a:t>
            </a:r>
          </a:p>
        </p:txBody>
      </p:sp>
      <p:sp>
        <p:nvSpPr>
          <p:cNvPr id="19" name="TextBox 18"/>
          <p:cNvSpPr txBox="1"/>
          <p:nvPr/>
        </p:nvSpPr>
        <p:spPr>
          <a:xfrm>
            <a:off x="7831418" y="3090796"/>
            <a:ext cx="378630" cy="646331"/>
          </a:xfrm>
          <a:prstGeom prst="rect">
            <a:avLst/>
          </a:prstGeom>
          <a:noFill/>
        </p:spPr>
        <p:txBody>
          <a:bodyPr wrap="none" rtlCol="0">
            <a:spAutoFit/>
          </a:bodyPr>
          <a:lstStyle/>
          <a:p>
            <a:r>
              <a:rPr lang="en-US" sz="3600" dirty="0"/>
              <a:t>L</a:t>
            </a:r>
          </a:p>
        </p:txBody>
      </p:sp>
      <p:pic>
        <p:nvPicPr>
          <p:cNvPr id="18434" name="Picture 2" descr="C:\Users\jblocki\Pictures\singleDigitChalleng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4399856"/>
            <a:ext cx="2071054" cy="139134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020825" y="4773107"/>
            <a:ext cx="824265" cy="246221"/>
          </a:xfrm>
          <a:prstGeom prst="rect">
            <a:avLst/>
          </a:prstGeom>
          <a:noFill/>
        </p:spPr>
        <p:txBody>
          <a:bodyPr wrap="none" rtlCol="0">
            <a:spAutoFit/>
          </a:bodyPr>
          <a:lstStyle/>
          <a:p>
            <a:r>
              <a:rPr lang="en-US" sz="1000" b="1" dirty="0"/>
              <a:t>Response: 3</a:t>
            </a:r>
          </a:p>
        </p:txBody>
      </p:sp>
      <p:sp>
        <p:nvSpPr>
          <p:cNvPr id="16" name="Double Bracket 15"/>
          <p:cNvSpPr/>
          <p:nvPr/>
        </p:nvSpPr>
        <p:spPr>
          <a:xfrm>
            <a:off x="2591961" y="4319440"/>
            <a:ext cx="2437239" cy="1547961"/>
          </a:xfrm>
          <a:prstGeom prst="bracketPair">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5502408" y="4416733"/>
                <a:ext cx="83708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a:latin typeface="Cambria Math"/>
                        </a:rPr>
                        <m:t>𝑞</m:t>
                      </m:r>
                      <m:r>
                        <a:rPr lang="en-US" sz="4800" i="1" baseline="-25000">
                          <a:latin typeface="Cambria Math"/>
                        </a:rPr>
                        <m:t>2</m:t>
                      </m:r>
                    </m:oMath>
                  </m:oMathPara>
                </a14:m>
                <a:endParaRPr lang="en-US" sz="4800" baseline="-25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502408" y="4416733"/>
                <a:ext cx="837088" cy="814005"/>
              </a:xfrm>
              <a:prstGeom prst="rect">
                <a:avLst/>
              </a:prstGeom>
              <a:blipFill>
                <a:blip r:embed="rId5"/>
                <a:stretch>
                  <a:fillRect/>
                </a:stretch>
              </a:blipFill>
            </p:spPr>
            <p:txBody>
              <a:bodyPr/>
              <a:lstStyle/>
              <a:p>
                <a:r>
                  <a:rPr lang="en-US">
                    <a:noFill/>
                  </a:rPr>
                  <a:t> </a:t>
                </a:r>
              </a:p>
            </p:txBody>
          </p:sp>
        </mc:Fallback>
      </mc:AlternateContent>
      <p:sp>
        <p:nvSpPr>
          <p:cNvPr id="20" name="TextBox 19"/>
          <p:cNvSpPr txBox="1"/>
          <p:nvPr/>
        </p:nvSpPr>
        <p:spPr>
          <a:xfrm>
            <a:off x="6513489" y="4388386"/>
            <a:ext cx="574196" cy="769441"/>
          </a:xfrm>
          <a:prstGeom prst="rect">
            <a:avLst/>
          </a:prstGeom>
          <a:noFill/>
        </p:spPr>
        <p:txBody>
          <a:bodyPr wrap="none" rtlCol="0">
            <a:spAutoFit/>
          </a:bodyPr>
          <a:lstStyle/>
          <a:p>
            <a:r>
              <a:rPr lang="en-US" sz="4400" dirty="0"/>
              <a:t>…</a:t>
            </a:r>
          </a:p>
        </p:txBody>
      </p:sp>
      <mc:AlternateContent xmlns:mc="http://schemas.openxmlformats.org/markup-compatibility/2006" xmlns:a14="http://schemas.microsoft.com/office/drawing/2010/main">
        <mc:Choice Requires="a14">
          <p:sp>
            <p:nvSpPr>
              <p:cNvPr id="21" name="TextBox 20"/>
              <p:cNvSpPr txBox="1"/>
              <p:nvPr/>
            </p:nvSpPr>
            <p:spPr>
              <a:xfrm>
                <a:off x="1561157" y="4612325"/>
                <a:ext cx="83708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a:latin typeface="Cambria Math"/>
                        </a:rPr>
                        <m:t>𝑞</m:t>
                      </m:r>
                      <m:r>
                        <a:rPr lang="en-US" sz="4800" i="1" baseline="-25000">
                          <a:latin typeface="Cambria Math"/>
                        </a:rPr>
                        <m:t>1</m:t>
                      </m:r>
                    </m:oMath>
                  </m:oMathPara>
                </a14:m>
                <a:endParaRPr lang="en-US" sz="4800" baseline="-25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561157" y="4612325"/>
                <a:ext cx="837088" cy="81400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602189" y="4385518"/>
                <a:ext cx="840102"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a:latin typeface="Cambria Math"/>
                        </a:rPr>
                        <m:t>𝑞</m:t>
                      </m:r>
                      <m:r>
                        <a:rPr lang="en-US" sz="4800" i="1" baseline="-25000">
                          <a:latin typeface="Cambria Math"/>
                        </a:rPr>
                        <m:t>𝐿</m:t>
                      </m:r>
                    </m:oMath>
                  </m:oMathPara>
                </a14:m>
                <a:endParaRPr lang="en-US" sz="4800" baseline="-25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602189" y="4385518"/>
                <a:ext cx="840102" cy="814005"/>
              </a:xfrm>
              <a:prstGeom prst="rect">
                <a:avLst/>
              </a:prstGeom>
              <a:blipFill>
                <a:blip r:embed="rId7"/>
                <a:stretch>
                  <a:fillRect/>
                </a:stretch>
              </a:blipFill>
            </p:spPr>
            <p:txBody>
              <a:bodyPr/>
              <a:lstStyle/>
              <a:p>
                <a:r>
                  <a:rPr lang="en-US">
                    <a:noFill/>
                  </a:rPr>
                  <a:t> </a:t>
                </a:r>
              </a:p>
            </p:txBody>
          </p:sp>
        </mc:Fallback>
      </mc:AlternateContent>
      <p:sp>
        <p:nvSpPr>
          <p:cNvPr id="23" name="Slide Number Placeholder 2"/>
          <p:cNvSpPr>
            <a:spLocks noGrp="1"/>
          </p:cNvSpPr>
          <p:nvPr>
            <p:ph type="sldNum" sz="quarter" idx="12"/>
          </p:nvPr>
        </p:nvSpPr>
        <p:spPr>
          <a:xfrm>
            <a:off x="8077200" y="6356351"/>
            <a:ext cx="2133600" cy="365125"/>
          </a:xfrm>
        </p:spPr>
        <p:txBody>
          <a:bodyPr/>
          <a:lstStyle/>
          <a:p>
            <a:fld id="{FC398A72-17BE-493D-A14C-F3371BCE3542}" type="slidenum">
              <a:rPr lang="en-US" smtClean="0"/>
              <a:pPr/>
              <a:t>25</a:t>
            </a:fld>
            <a:endParaRPr lang="en-US" dirty="0"/>
          </a:p>
        </p:txBody>
      </p:sp>
    </p:spTree>
    <p:extLst>
      <p:ext uri="{BB962C8B-B14F-4D97-AF65-F5344CB8AC3E}">
        <p14:creationId xmlns:p14="http://schemas.microsoft.com/office/powerpoint/2010/main" val="1985478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Algorithm</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5562601" y="1447801"/>
                <a:ext cx="628121"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a:latin typeface="Cambria Math"/>
                        </a:rPr>
                        <m:t>𝑞</m:t>
                      </m:r>
                    </m:oMath>
                  </m:oMathPara>
                </a14:m>
                <a:endParaRPr lang="en-US" sz="4800"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5562601" y="1447801"/>
                <a:ext cx="628121" cy="814005"/>
              </a:xfrm>
              <a:prstGeom prst="rect">
                <a:avLst/>
              </a:prstGeom>
              <a:blipFill>
                <a:blip r:embed="rId3"/>
                <a:stretch>
                  <a:fillRect/>
                </a:stretch>
              </a:blipFill>
            </p:spPr>
            <p:txBody>
              <a:bodyPr/>
              <a:lstStyle/>
              <a:p>
                <a:r>
                  <a:rPr lang="en-US">
                    <a:noFill/>
                  </a:rPr>
                  <a:t> </a:t>
                </a:r>
              </a:p>
            </p:txBody>
          </p:sp>
        </mc:Fallback>
      </mc:AlternateContent>
      <p:cxnSp>
        <p:nvCxnSpPr>
          <p:cNvPr id="4" name="Straight Arrow Connector 3"/>
          <p:cNvCxnSpPr/>
          <p:nvPr/>
        </p:nvCxnSpPr>
        <p:spPr>
          <a:xfrm flipH="1">
            <a:off x="4981862" y="2261805"/>
            <a:ext cx="580738" cy="45050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8" idx="2"/>
          </p:cNvCxnSpPr>
          <p:nvPr/>
        </p:nvCxnSpPr>
        <p:spPr>
          <a:xfrm>
            <a:off x="5876661" y="2261805"/>
            <a:ext cx="0" cy="609974"/>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166339" y="1981201"/>
            <a:ext cx="885677" cy="73111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78898" y="2487060"/>
            <a:ext cx="574196" cy="769441"/>
          </a:xfrm>
          <a:prstGeom prst="rect">
            <a:avLst/>
          </a:prstGeom>
          <a:noFill/>
        </p:spPr>
        <p:txBody>
          <a:bodyPr wrap="none" rtlCol="0">
            <a:spAutoFit/>
          </a:bodyPr>
          <a:lstStyle/>
          <a:p>
            <a:r>
              <a:rPr lang="en-US" sz="4400" dirty="0"/>
              <a:t>…</a:t>
            </a:r>
          </a:p>
        </p:txBody>
      </p:sp>
      <mc:AlternateContent xmlns:mc="http://schemas.openxmlformats.org/markup-compatibility/2006" xmlns:a14="http://schemas.microsoft.com/office/drawing/2010/main">
        <mc:Choice Requires="a14">
          <p:sp>
            <p:nvSpPr>
              <p:cNvPr id="20" name="TextBox 19"/>
              <p:cNvSpPr txBox="1"/>
              <p:nvPr/>
            </p:nvSpPr>
            <p:spPr>
              <a:xfrm>
                <a:off x="4476226" y="2712313"/>
                <a:ext cx="83708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a:latin typeface="Cambria Math"/>
                        </a:rPr>
                        <m:t>𝑞</m:t>
                      </m:r>
                      <m:r>
                        <a:rPr lang="en-US" sz="4800" i="1" baseline="-25000">
                          <a:latin typeface="Cambria Math"/>
                        </a:rPr>
                        <m:t>1</m:t>
                      </m:r>
                    </m:oMath>
                  </m:oMathPara>
                </a14:m>
                <a:endParaRPr lang="en-US" sz="4800" baseline="-25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476226" y="2712313"/>
                <a:ext cx="837088" cy="8140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422802" y="2712314"/>
                <a:ext cx="743537" cy="814005"/>
              </a:xfrm>
              <a:prstGeom prst="rect">
                <a:avLst/>
              </a:prstGeom>
              <a:noFill/>
            </p:spPr>
            <p:txBody>
              <a:bodyPr wrap="none" rtlCol="0">
                <a:spAutoFit/>
              </a:bodyPr>
              <a:lstStyle/>
              <a:p>
                <a14:m>
                  <m:oMath xmlns:m="http://schemas.openxmlformats.org/officeDocument/2006/math">
                    <m:r>
                      <a:rPr lang="en-US" sz="4800" i="1">
                        <a:latin typeface="Cambria Math"/>
                      </a:rPr>
                      <m:t>𝑞</m:t>
                    </m:r>
                  </m:oMath>
                </a14:m>
                <a:r>
                  <a:rPr lang="en-US" sz="4800" baseline="-25000" dirty="0"/>
                  <a:t>2</a:t>
                </a:r>
              </a:p>
            </p:txBody>
          </p:sp>
        </mc:Choice>
        <mc:Fallback xmlns="">
          <p:sp>
            <p:nvSpPr>
              <p:cNvPr id="21" name="TextBox 20"/>
              <p:cNvSpPr txBox="1">
                <a:spLocks noRot="1" noChangeAspect="1" noMove="1" noResize="1" noEditPoints="1" noAdjustHandles="1" noChangeArrowheads="1" noChangeShapeType="1" noTextEdit="1"/>
              </p:cNvSpPr>
              <p:nvPr/>
            </p:nvSpPr>
            <p:spPr>
              <a:xfrm>
                <a:off x="5422802" y="2712314"/>
                <a:ext cx="743537" cy="814005"/>
              </a:xfrm>
              <a:prstGeom prst="rect">
                <a:avLst/>
              </a:prstGeom>
              <a:blipFill>
                <a:blip r:embed="rId5"/>
                <a:stretch>
                  <a:fillRect r="-19672" b="-390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920961" y="2590801"/>
                <a:ext cx="708271" cy="814005"/>
              </a:xfrm>
              <a:prstGeom prst="rect">
                <a:avLst/>
              </a:prstGeom>
              <a:noFill/>
            </p:spPr>
            <p:txBody>
              <a:bodyPr wrap="none" rtlCol="0">
                <a:spAutoFit/>
              </a:bodyPr>
              <a:lstStyle/>
              <a:p>
                <a14:m>
                  <m:oMath xmlns:m="http://schemas.openxmlformats.org/officeDocument/2006/math">
                    <m:r>
                      <a:rPr lang="en-US" sz="4800" i="1">
                        <a:latin typeface="Cambria Math"/>
                      </a:rPr>
                      <m:t>𝑞</m:t>
                    </m:r>
                  </m:oMath>
                </a14:m>
                <a:r>
                  <a:rPr lang="en-US" sz="4800" baseline="-25000" dirty="0"/>
                  <a:t>L</a:t>
                </a:r>
              </a:p>
            </p:txBody>
          </p:sp>
        </mc:Choice>
        <mc:Fallback xmlns="">
          <p:sp>
            <p:nvSpPr>
              <p:cNvPr id="22" name="TextBox 21"/>
              <p:cNvSpPr txBox="1">
                <a:spLocks noRot="1" noChangeAspect="1" noMove="1" noResize="1" noEditPoints="1" noAdjustHandles="1" noChangeArrowheads="1" noChangeShapeType="1" noTextEdit="1"/>
              </p:cNvSpPr>
              <p:nvPr/>
            </p:nvSpPr>
            <p:spPr>
              <a:xfrm>
                <a:off x="6920961" y="2590801"/>
                <a:ext cx="708271" cy="814005"/>
              </a:xfrm>
              <a:prstGeom prst="rect">
                <a:avLst/>
              </a:prstGeom>
              <a:blipFill>
                <a:blip r:embed="rId6"/>
                <a:stretch>
                  <a:fillRect r="-20513" b="-38060"/>
                </a:stretch>
              </a:blipFill>
            </p:spPr>
            <p:txBody>
              <a:bodyPr/>
              <a:lstStyle/>
              <a:p>
                <a:r>
                  <a:rPr lang="en-US">
                    <a:noFill/>
                  </a:rPr>
                  <a:t> </a:t>
                </a:r>
              </a:p>
            </p:txBody>
          </p:sp>
        </mc:Fallback>
      </mc:AlternateContent>
      <p:cxnSp>
        <p:nvCxnSpPr>
          <p:cNvPr id="23" name="Straight Arrow Connector 22"/>
          <p:cNvCxnSpPr/>
          <p:nvPr/>
        </p:nvCxnSpPr>
        <p:spPr>
          <a:xfrm flipH="1">
            <a:off x="3879461" y="3403227"/>
            <a:ext cx="675042" cy="103196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724400" y="3633741"/>
            <a:ext cx="2" cy="86596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968150" y="3645089"/>
            <a:ext cx="759568" cy="84327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63513" y="3730267"/>
            <a:ext cx="574196" cy="769441"/>
          </a:xfrm>
          <a:prstGeom prst="rect">
            <a:avLst/>
          </a:prstGeom>
          <a:noFill/>
        </p:spPr>
        <p:txBody>
          <a:bodyPr wrap="none" rtlCol="0">
            <a:spAutoFit/>
          </a:bodyPr>
          <a:lstStyle/>
          <a:p>
            <a:r>
              <a:rPr lang="en-US" sz="4400" dirty="0"/>
              <a:t>…</a:t>
            </a:r>
          </a:p>
        </p:txBody>
      </p:sp>
      <mc:AlternateContent xmlns:mc="http://schemas.openxmlformats.org/markup-compatibility/2006" xmlns:a14="http://schemas.microsoft.com/office/drawing/2010/main">
        <mc:Choice Requires="a14">
          <p:sp>
            <p:nvSpPr>
              <p:cNvPr id="30" name="TextBox 29"/>
              <p:cNvSpPr txBox="1"/>
              <p:nvPr/>
            </p:nvSpPr>
            <p:spPr>
              <a:xfrm>
                <a:off x="3276601" y="4191001"/>
                <a:ext cx="1064715"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a:latin typeface="Cambria Math"/>
                        </a:rPr>
                        <m:t>𝑞</m:t>
                      </m:r>
                      <m:r>
                        <a:rPr lang="en-US" sz="4800" i="1" baseline="-25000">
                          <a:latin typeface="Cambria Math"/>
                        </a:rPr>
                        <m:t>11</m:t>
                      </m:r>
                    </m:oMath>
                  </m:oMathPara>
                </a14:m>
                <a:endParaRPr lang="en-US" sz="4800" baseline="-25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276601" y="4191001"/>
                <a:ext cx="1064715" cy="81400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305296" y="4191001"/>
                <a:ext cx="952505" cy="814005"/>
              </a:xfrm>
              <a:prstGeom prst="rect">
                <a:avLst/>
              </a:prstGeom>
              <a:noFill/>
            </p:spPr>
            <p:txBody>
              <a:bodyPr wrap="none" rtlCol="0">
                <a:spAutoFit/>
              </a:bodyPr>
              <a:lstStyle/>
              <a:p>
                <a14:m>
                  <m:oMath xmlns:m="http://schemas.openxmlformats.org/officeDocument/2006/math">
                    <m:r>
                      <a:rPr lang="en-US" sz="4800" i="1">
                        <a:latin typeface="Cambria Math"/>
                      </a:rPr>
                      <m:t>𝑞</m:t>
                    </m:r>
                    <m:r>
                      <a:rPr lang="en-US" sz="4800" i="1" baseline="-25000">
                        <a:latin typeface="Cambria Math"/>
                      </a:rPr>
                      <m:t>1</m:t>
                    </m:r>
                  </m:oMath>
                </a14:m>
                <a:r>
                  <a:rPr lang="en-US" sz="4800" baseline="-25000" dirty="0"/>
                  <a:t>2</a:t>
                </a:r>
              </a:p>
            </p:txBody>
          </p:sp>
        </mc:Choice>
        <mc:Fallback xmlns="">
          <p:sp>
            <p:nvSpPr>
              <p:cNvPr id="31" name="TextBox 30"/>
              <p:cNvSpPr txBox="1">
                <a:spLocks noRot="1" noChangeAspect="1" noMove="1" noResize="1" noEditPoints="1" noAdjustHandles="1" noChangeArrowheads="1" noChangeShapeType="1" noTextEdit="1"/>
              </p:cNvSpPr>
              <p:nvPr/>
            </p:nvSpPr>
            <p:spPr>
              <a:xfrm>
                <a:off x="4305296" y="4191001"/>
                <a:ext cx="952505" cy="814005"/>
              </a:xfrm>
              <a:prstGeom prst="rect">
                <a:avLst/>
              </a:prstGeom>
              <a:blipFill>
                <a:blip r:embed="rId8"/>
                <a:stretch>
                  <a:fillRect r="-15287" b="-38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347934" y="4191001"/>
                <a:ext cx="106772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a:latin typeface="Cambria Math"/>
                        </a:rPr>
                        <m:t>𝑞</m:t>
                      </m:r>
                      <m:r>
                        <a:rPr lang="en-US" sz="4800" i="1" baseline="-25000">
                          <a:latin typeface="Cambria Math"/>
                        </a:rPr>
                        <m:t>1</m:t>
                      </m:r>
                      <m:r>
                        <a:rPr lang="en-US" sz="4800" i="1" baseline="-25000">
                          <a:latin typeface="Cambria Math"/>
                        </a:rPr>
                        <m:t>𝐿</m:t>
                      </m:r>
                    </m:oMath>
                  </m:oMathPara>
                </a14:m>
                <a:endParaRPr lang="en-US" sz="4800" baseline="-25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347934" y="4191001"/>
                <a:ext cx="1067728" cy="814005"/>
              </a:xfrm>
              <a:prstGeom prst="rect">
                <a:avLst/>
              </a:prstGeom>
              <a:blipFill>
                <a:blip r:embed="rId9"/>
                <a:stretch>
                  <a:fillRect/>
                </a:stretch>
              </a:blipFill>
            </p:spPr>
            <p:txBody>
              <a:bodyPr/>
              <a:lstStyle/>
              <a:p>
                <a:r>
                  <a:rPr lang="en-US">
                    <a:noFill/>
                  </a:rPr>
                  <a:t> </a:t>
                </a:r>
              </a:p>
            </p:txBody>
          </p:sp>
        </mc:Fallback>
      </mc:AlternateContent>
      <p:sp>
        <p:nvSpPr>
          <p:cNvPr id="33" name="TextBox 32"/>
          <p:cNvSpPr txBox="1"/>
          <p:nvPr/>
        </p:nvSpPr>
        <p:spPr>
          <a:xfrm>
            <a:off x="5733580" y="4642982"/>
            <a:ext cx="574196" cy="769441"/>
          </a:xfrm>
          <a:prstGeom prst="rect">
            <a:avLst/>
          </a:prstGeom>
          <a:noFill/>
        </p:spPr>
        <p:txBody>
          <a:bodyPr wrap="none" rtlCol="0">
            <a:spAutoFit/>
          </a:bodyPr>
          <a:lstStyle/>
          <a:p>
            <a:r>
              <a:rPr lang="en-US" sz="4400" dirty="0"/>
              <a:t>…</a:t>
            </a:r>
          </a:p>
        </p:txBody>
      </p:sp>
      <p:sp>
        <p:nvSpPr>
          <p:cNvPr id="37" name="TextBox 36"/>
          <p:cNvSpPr txBox="1"/>
          <p:nvPr/>
        </p:nvSpPr>
        <p:spPr>
          <a:xfrm>
            <a:off x="6469883" y="3520456"/>
            <a:ext cx="574196" cy="769441"/>
          </a:xfrm>
          <a:prstGeom prst="rect">
            <a:avLst/>
          </a:prstGeom>
          <a:noFill/>
        </p:spPr>
        <p:txBody>
          <a:bodyPr wrap="none" rtlCol="0">
            <a:spAutoFit/>
          </a:bodyPr>
          <a:lstStyle/>
          <a:p>
            <a:r>
              <a:rPr lang="en-US" sz="4400" dirty="0"/>
              <a:t>…</a:t>
            </a:r>
          </a:p>
        </p:txBody>
      </p:sp>
      <p:cxnSp>
        <p:nvCxnSpPr>
          <p:cNvPr id="27" name="Straight Arrow Connector 26"/>
          <p:cNvCxnSpPr/>
          <p:nvPr/>
        </p:nvCxnSpPr>
        <p:spPr>
          <a:xfrm flipH="1">
            <a:off x="5562600" y="5412422"/>
            <a:ext cx="373686" cy="45497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4775125" y="5943601"/>
                <a:ext cx="1694759" cy="646331"/>
              </a:xfrm>
              <a:prstGeom prst="rect">
                <a:avLst/>
              </a:prstGeom>
              <a:noFill/>
            </p:spPr>
            <p:txBody>
              <a:bodyPr wrap="none" rtlCol="0">
                <a:spAutoFit/>
              </a:bodyPr>
              <a:lstStyle/>
              <a:p>
                <a:r>
                  <a:rPr lang="en-US" sz="3600" dirty="0"/>
                  <a:t>Guess </a:t>
                </a:r>
                <a14:m>
                  <m:oMath xmlns:m="http://schemas.openxmlformats.org/officeDocument/2006/math">
                    <m:r>
                      <a:rPr lang="en-US" sz="3600" i="1">
                        <a:latin typeface="Cambria Math"/>
                        <a:ea typeface="Cambria Math"/>
                      </a:rPr>
                      <m:t>𝜎</m:t>
                    </m:r>
                  </m:oMath>
                </a14:m>
                <a:endParaRPr lang="en-US" sz="3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775125" y="5943601"/>
                <a:ext cx="1694759" cy="646331"/>
              </a:xfrm>
              <a:prstGeom prst="rect">
                <a:avLst/>
              </a:prstGeom>
              <a:blipFill>
                <a:blip r:embed="rId10"/>
                <a:stretch>
                  <a:fillRect l="-10791" t="-14151" b="-34906"/>
                </a:stretch>
              </a:blipFill>
            </p:spPr>
            <p:txBody>
              <a:bodyPr/>
              <a:lstStyle/>
              <a:p>
                <a:r>
                  <a:rPr lang="en-US">
                    <a:noFill/>
                  </a:rPr>
                  <a:t> </a:t>
                </a:r>
              </a:p>
            </p:txBody>
          </p:sp>
        </mc:Fallback>
      </mc:AlternateContent>
      <p:sp>
        <p:nvSpPr>
          <p:cNvPr id="28" name="Slide Number Placeholder 2"/>
          <p:cNvSpPr>
            <a:spLocks noGrp="1"/>
          </p:cNvSpPr>
          <p:nvPr>
            <p:ph type="sldNum" sz="quarter" idx="12"/>
          </p:nvPr>
        </p:nvSpPr>
        <p:spPr>
          <a:xfrm>
            <a:off x="8077200" y="6356351"/>
            <a:ext cx="2133600" cy="365125"/>
          </a:xfrm>
        </p:spPr>
        <p:txBody>
          <a:bodyPr/>
          <a:lstStyle/>
          <a:p>
            <a:fld id="{FC398A72-17BE-493D-A14C-F3371BCE3542}" type="slidenum">
              <a:rPr lang="en-US" smtClean="0"/>
              <a:pPr/>
              <a:t>26</a:t>
            </a:fld>
            <a:endParaRPr lang="en-US" dirty="0"/>
          </a:p>
        </p:txBody>
      </p:sp>
    </p:spTree>
    <p:extLst>
      <p:ext uri="{BB962C8B-B14F-4D97-AF65-F5344CB8AC3E}">
        <p14:creationId xmlns:p14="http://schemas.microsoft.com/office/powerpoint/2010/main" val="527083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07755" y="1371601"/>
                <a:ext cx="8229600" cy="2590799"/>
              </a:xfrm>
            </p:spPr>
            <p:txBody>
              <a:bodyPr>
                <a:normAutofit/>
              </a:bodyPr>
              <a:lstStyle/>
              <a:p>
                <a:pPr marL="0" indent="0">
                  <a:buNone/>
                </a:pPr>
                <a:r>
                  <a:rPr lang="en-US" sz="3000" b="1" dirty="0"/>
                  <a:t>Thm (Informal): </a:t>
                </a:r>
                <a:r>
                  <a:rPr lang="en-US" sz="3000" dirty="0"/>
                  <a:t>Any statistical algorithm needs to see at least </a:t>
                </a:r>
                <a14:m>
                  <m:oMath xmlns:m="http://schemas.openxmlformats.org/officeDocument/2006/math">
                    <m:r>
                      <a:rPr lang="en-US" sz="3000" i="1">
                        <a:latin typeface="Cambria Math"/>
                      </a:rPr>
                      <m:t>𝑚</m:t>
                    </m:r>
                    <m:r>
                      <a:rPr lang="en-US" sz="3000" i="1">
                        <a:latin typeface="Cambria Math"/>
                      </a:rPr>
                      <m:t>=</m:t>
                    </m:r>
                    <m:acc>
                      <m:accPr>
                        <m:chr m:val="̃"/>
                        <m:ctrlPr>
                          <a:rPr lang="en-US" sz="3000" i="1">
                            <a:latin typeface="Cambria Math"/>
                          </a:rPr>
                        </m:ctrlPr>
                      </m:accPr>
                      <m:e>
                        <m:r>
                          <a:rPr lang="en-US" sz="3000" i="1">
                            <a:latin typeface="Cambria Math"/>
                          </a:rPr>
                          <m:t>𝑂</m:t>
                        </m:r>
                      </m:e>
                    </m:acc>
                    <m:d>
                      <m:dPr>
                        <m:ctrlPr>
                          <a:rPr lang="el-GR" sz="3000" i="1">
                            <a:latin typeface="Cambria Math"/>
                          </a:rPr>
                        </m:ctrlPr>
                      </m:dPr>
                      <m:e>
                        <m:sSup>
                          <m:sSupPr>
                            <m:ctrlPr>
                              <a:rPr lang="el-GR" sz="3000" i="1">
                                <a:latin typeface="Cambria Math"/>
                              </a:rPr>
                            </m:ctrlPr>
                          </m:sSupPr>
                          <m:e>
                            <m:r>
                              <a:rPr lang="en-US" sz="3000" i="1">
                                <a:latin typeface="Cambria Math"/>
                              </a:rPr>
                              <m:t>𝑛</m:t>
                            </m:r>
                          </m:e>
                          <m:sup>
                            <m:r>
                              <a:rPr lang="en-US" sz="3000" i="1">
                                <a:latin typeface="Cambria Math"/>
                              </a:rPr>
                              <m:t>1.5</m:t>
                            </m:r>
                          </m:sup>
                        </m:sSup>
                      </m:e>
                    </m:d>
                  </m:oMath>
                </a14:m>
                <a:r>
                  <a:rPr lang="en-US" sz="3000" dirty="0"/>
                  <a:t> passwords before it can even approximately guess the secret mapping </a:t>
                </a:r>
                <a14:m>
                  <m:oMath xmlns:m="http://schemas.openxmlformats.org/officeDocument/2006/math">
                    <m:r>
                      <a:rPr lang="en-US" sz="3000" i="1">
                        <a:latin typeface="Cambria Math"/>
                        <a:ea typeface="Cambria Math"/>
                      </a:rPr>
                      <m:t>𝜎</m:t>
                    </m:r>
                    <m:r>
                      <a:rPr lang="en-US" sz="3000" i="1">
                        <a:latin typeface="Cambria Math"/>
                        <a:ea typeface="Cambria Math"/>
                      </a:rPr>
                      <m:t>.</m:t>
                    </m:r>
                  </m:oMath>
                </a14:m>
                <a:endParaRPr lang="en-US" sz="3000" dirty="0">
                  <a:sym typeface="Mathematica1"/>
                </a:endParaRPr>
              </a:p>
              <a:p>
                <a:pPr marL="0" indent="0">
                  <a:buNone/>
                </a:pPr>
                <a:endParaRPr lang="en-US" dirty="0">
                  <a:sym typeface="Mathematica1"/>
                </a:endParaRPr>
              </a:p>
              <a:p>
                <a:pPr marL="0" indent="0">
                  <a:buNone/>
                </a:pPr>
                <a:endParaRPr lang="en-US" dirty="0">
                  <a:sym typeface="Mathematica1"/>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07755" y="1371601"/>
                <a:ext cx="8229600" cy="2590799"/>
              </a:xfrm>
              <a:blipFill>
                <a:blip r:embed="rId3"/>
                <a:stretch>
                  <a:fillRect l="-1704" t="-4706"/>
                </a:stretch>
              </a:blipFill>
            </p:spPr>
            <p:txBody>
              <a:bodyPr/>
              <a:lstStyle/>
              <a:p>
                <a:r>
                  <a:rPr lang="en-US">
                    <a:noFill/>
                  </a:rPr>
                  <a:t> </a:t>
                </a:r>
              </a:p>
            </p:txBody>
          </p:sp>
        </mc:Fallback>
      </mc:AlternateContent>
      <p:sp>
        <p:nvSpPr>
          <p:cNvPr id="4" name="Rectangle 3"/>
          <p:cNvSpPr/>
          <p:nvPr/>
        </p:nvSpPr>
        <p:spPr>
          <a:xfrm>
            <a:off x="1981200" y="1436256"/>
            <a:ext cx="8153400" cy="145934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Security</a:t>
            </a:r>
            <a:endParaRPr lang="en-US" dirty="0"/>
          </a:p>
        </p:txBody>
      </p:sp>
      <p:sp>
        <p:nvSpPr>
          <p:cNvPr id="5" name="Rounded Rectangle 4"/>
          <p:cNvSpPr/>
          <p:nvPr/>
        </p:nvSpPr>
        <p:spPr>
          <a:xfrm>
            <a:off x="5334000" y="1436256"/>
            <a:ext cx="3048000" cy="392545"/>
          </a:xfrm>
          <a:prstGeom prst="roundRect">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2105891" y="3048000"/>
            <a:ext cx="6781800" cy="3124200"/>
          </a:xfrm>
          <a:prstGeom prst="wedgeRectCallout">
            <a:avLst>
              <a:gd name="adj1" fmla="val 27977"/>
              <a:gd name="adj2" fmla="val -89105"/>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Almost all known algorithmic techniques</a:t>
            </a:r>
          </a:p>
          <a:p>
            <a:pPr algn="ctr"/>
            <a:r>
              <a:rPr lang="en-US" sz="2800" dirty="0">
                <a:solidFill>
                  <a:schemeClr val="tx1"/>
                </a:solidFill>
              </a:rPr>
              <a:t>Spectral Methods</a:t>
            </a:r>
          </a:p>
          <a:p>
            <a:pPr algn="ctr"/>
            <a:r>
              <a:rPr lang="en-US" sz="2800" dirty="0">
                <a:solidFill>
                  <a:schemeClr val="tx1"/>
                </a:solidFill>
              </a:rPr>
              <a:t>Local Search</a:t>
            </a:r>
          </a:p>
          <a:p>
            <a:pPr algn="ctr"/>
            <a:r>
              <a:rPr lang="en-US" sz="2800" dirty="0">
                <a:solidFill>
                  <a:schemeClr val="tx1"/>
                </a:solidFill>
              </a:rPr>
              <a:t>Expectation Maximization</a:t>
            </a:r>
          </a:p>
          <a:p>
            <a:pPr algn="ctr"/>
            <a:r>
              <a:rPr lang="en-US" sz="2800" dirty="0">
                <a:solidFill>
                  <a:schemeClr val="tx1"/>
                </a:solidFill>
              </a:rPr>
              <a:t>First and Second Order Methods for Convex Optimization</a:t>
            </a:r>
          </a:p>
          <a:p>
            <a:pPr algn="ctr"/>
            <a:r>
              <a:rPr lang="en-US" sz="2800" strike="sngStrike" dirty="0">
                <a:solidFill>
                  <a:schemeClr val="tx1"/>
                </a:solidFill>
              </a:rPr>
              <a:t>Gaussian Elimination</a:t>
            </a:r>
          </a:p>
        </p:txBody>
      </p:sp>
      <p:sp>
        <p:nvSpPr>
          <p:cNvPr id="8" name="Rectangle 7"/>
          <p:cNvSpPr/>
          <p:nvPr/>
        </p:nvSpPr>
        <p:spPr>
          <a:xfrm>
            <a:off x="1970590" y="3200400"/>
            <a:ext cx="4732116" cy="523220"/>
          </a:xfrm>
          <a:prstGeom prst="rect">
            <a:avLst/>
          </a:prstGeom>
        </p:spPr>
        <p:txBody>
          <a:bodyPr wrap="square">
            <a:spAutoFit/>
          </a:bodyPr>
          <a:lstStyle/>
          <a:p>
            <a:r>
              <a:rPr lang="en-US" sz="2800" b="1" dirty="0"/>
              <a:t>Example: n=30 images</a:t>
            </a:r>
            <a:endParaRPr lang="en-US" sz="2800" b="1" baseline="-25000" dirty="0"/>
          </a:p>
        </p:txBody>
      </p:sp>
      <p:sp>
        <p:nvSpPr>
          <p:cNvPr id="9" name="Slide Number Placeholder 2"/>
          <p:cNvSpPr>
            <a:spLocks noGrp="1"/>
          </p:cNvSpPr>
          <p:nvPr>
            <p:ph type="sldNum" sz="quarter" idx="12"/>
          </p:nvPr>
        </p:nvSpPr>
        <p:spPr>
          <a:xfrm>
            <a:off x="8077200" y="6356351"/>
            <a:ext cx="2133600" cy="365125"/>
          </a:xfrm>
        </p:spPr>
        <p:txBody>
          <a:bodyPr/>
          <a:lstStyle/>
          <a:p>
            <a:fld id="{FC398A72-17BE-493D-A14C-F3371BCE3542}" type="slidenum">
              <a:rPr lang="en-US" smtClean="0"/>
              <a:pPr/>
              <a:t>27</a:t>
            </a:fld>
            <a:endParaRPr lang="en-US" dirty="0"/>
          </a:p>
        </p:txBody>
      </p:sp>
    </p:spTree>
    <p:extLst>
      <p:ext uri="{BB962C8B-B14F-4D97-AF65-F5344CB8AC3E}">
        <p14:creationId xmlns:p14="http://schemas.microsoft.com/office/powerpoint/2010/main" val="323615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1436256"/>
            <a:ext cx="8153400" cy="145934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07755" y="1371601"/>
                <a:ext cx="8229600" cy="2590799"/>
              </a:xfrm>
            </p:spPr>
            <p:txBody>
              <a:bodyPr>
                <a:normAutofit/>
              </a:bodyPr>
              <a:lstStyle/>
              <a:p>
                <a:pPr marL="0" indent="0">
                  <a:buNone/>
                </a:pPr>
                <a:r>
                  <a:rPr lang="en-US" sz="3000" b="1" dirty="0"/>
                  <a:t>Thm (Informal): </a:t>
                </a:r>
                <a:r>
                  <a:rPr lang="en-US" sz="3000" dirty="0"/>
                  <a:t>Any statistical algorithm needs to see at least </a:t>
                </a:r>
                <a14:m>
                  <m:oMath xmlns:m="http://schemas.openxmlformats.org/officeDocument/2006/math">
                    <m:r>
                      <a:rPr lang="en-US" sz="3000" i="1">
                        <a:latin typeface="Cambria Math"/>
                      </a:rPr>
                      <m:t>𝑚</m:t>
                    </m:r>
                    <m:r>
                      <a:rPr lang="en-US" sz="3000" i="1">
                        <a:latin typeface="Cambria Math"/>
                      </a:rPr>
                      <m:t>=</m:t>
                    </m:r>
                    <m:acc>
                      <m:accPr>
                        <m:chr m:val="̃"/>
                        <m:ctrlPr>
                          <a:rPr lang="en-US" sz="3000" i="1">
                            <a:latin typeface="Cambria Math"/>
                          </a:rPr>
                        </m:ctrlPr>
                      </m:accPr>
                      <m:e>
                        <m:r>
                          <a:rPr lang="en-US" sz="3000" i="1">
                            <a:latin typeface="Cambria Math"/>
                          </a:rPr>
                          <m:t>𝑂</m:t>
                        </m:r>
                      </m:e>
                    </m:acc>
                    <m:d>
                      <m:dPr>
                        <m:ctrlPr>
                          <a:rPr lang="el-GR" sz="3000" i="1">
                            <a:latin typeface="Cambria Math"/>
                          </a:rPr>
                        </m:ctrlPr>
                      </m:dPr>
                      <m:e>
                        <m:sSup>
                          <m:sSupPr>
                            <m:ctrlPr>
                              <a:rPr lang="el-GR" sz="3000" i="1">
                                <a:latin typeface="Cambria Math"/>
                              </a:rPr>
                            </m:ctrlPr>
                          </m:sSupPr>
                          <m:e>
                            <m:r>
                              <a:rPr lang="en-US" sz="3000" i="1">
                                <a:latin typeface="Cambria Math"/>
                              </a:rPr>
                              <m:t>𝑛</m:t>
                            </m:r>
                          </m:e>
                          <m:sup>
                            <m:r>
                              <a:rPr lang="en-US" sz="3000" i="1">
                                <a:latin typeface="Cambria Math"/>
                              </a:rPr>
                              <m:t>1.5</m:t>
                            </m:r>
                          </m:sup>
                        </m:sSup>
                      </m:e>
                    </m:d>
                  </m:oMath>
                </a14:m>
                <a:r>
                  <a:rPr lang="en-US" sz="3000" dirty="0"/>
                  <a:t> passwords before it can even approximately guess the secret mapping </a:t>
                </a:r>
                <a14:m>
                  <m:oMath xmlns:m="http://schemas.openxmlformats.org/officeDocument/2006/math">
                    <m:r>
                      <a:rPr lang="en-US" sz="3000" i="1">
                        <a:latin typeface="Cambria Math"/>
                        <a:ea typeface="Cambria Math"/>
                      </a:rPr>
                      <m:t>𝜎</m:t>
                    </m:r>
                    <m:r>
                      <a:rPr lang="en-US" sz="3000" i="1">
                        <a:latin typeface="Cambria Math"/>
                        <a:ea typeface="Cambria Math"/>
                      </a:rPr>
                      <m:t>.</m:t>
                    </m:r>
                  </m:oMath>
                </a14:m>
                <a:endParaRPr lang="en-US" sz="3000" dirty="0">
                  <a:sym typeface="Mathematica1"/>
                </a:endParaRPr>
              </a:p>
              <a:p>
                <a:pPr marL="0" indent="0">
                  <a:buNone/>
                </a:pPr>
                <a:endParaRPr lang="en-US" dirty="0">
                  <a:sym typeface="Mathematica1"/>
                </a:endParaRPr>
              </a:p>
              <a:p>
                <a:pPr marL="0" indent="0">
                  <a:buNone/>
                </a:pPr>
                <a:endParaRPr lang="en-US" dirty="0">
                  <a:sym typeface="Mathematica1"/>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07755" y="1371601"/>
                <a:ext cx="8229600" cy="2590799"/>
              </a:xfrm>
              <a:blipFill>
                <a:blip r:embed="rId3"/>
                <a:stretch>
                  <a:fillRect l="-1704" t="-4706"/>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Security</a:t>
            </a:r>
            <a:endParaRPr lang="en-US" dirty="0"/>
          </a:p>
        </p:txBody>
      </p:sp>
      <p:sp>
        <p:nvSpPr>
          <p:cNvPr id="7" name="Rectangle 6"/>
          <p:cNvSpPr/>
          <p:nvPr/>
        </p:nvSpPr>
        <p:spPr>
          <a:xfrm>
            <a:off x="1981200" y="3048000"/>
            <a:ext cx="8229600" cy="187420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1981200" y="2971800"/>
                <a:ext cx="8001000" cy="1950406"/>
              </a:xfrm>
              <a:prstGeom prst="rect">
                <a:avLst/>
              </a:prstGeom>
            </p:spPr>
            <p:txBody>
              <a:bodyPr wrap="square">
                <a:spAutoFit/>
              </a:bodyPr>
              <a:lstStyle/>
              <a:p>
                <a:r>
                  <a:rPr lang="en-US" sz="3000" b="1" dirty="0">
                    <a:sym typeface="Mathematica1"/>
                  </a:rPr>
                  <a:t>Thm (Informal): </a:t>
                </a:r>
                <a:r>
                  <a:rPr lang="en-US" sz="3000" dirty="0">
                    <a:sym typeface="Mathematica1"/>
                  </a:rPr>
                  <a:t>Any polynomial time adversary needs </a:t>
                </a:r>
                <a:r>
                  <a:rPr lang="en-US" sz="3000" dirty="0"/>
                  <a:t>to see </a:t>
                </a:r>
                <a14:m>
                  <m:oMath xmlns:m="http://schemas.openxmlformats.org/officeDocument/2006/math">
                    <m:r>
                      <a:rPr lang="en-US" sz="3000" i="1">
                        <a:latin typeface="Cambria Math"/>
                      </a:rPr>
                      <m:t>𝑚</m:t>
                    </m:r>
                    <m:r>
                      <a:rPr lang="en-US" sz="3000" i="1">
                        <a:latin typeface="Cambria Math"/>
                      </a:rPr>
                      <m:t>=</m:t>
                    </m:r>
                    <m:acc>
                      <m:accPr>
                        <m:chr m:val="̃"/>
                        <m:ctrlPr>
                          <a:rPr lang="en-US" sz="3000" i="1">
                            <a:latin typeface="Cambria Math"/>
                          </a:rPr>
                        </m:ctrlPr>
                      </m:accPr>
                      <m:e>
                        <m:r>
                          <a:rPr lang="en-US" sz="3000" i="1">
                            <a:latin typeface="Cambria Math"/>
                          </a:rPr>
                          <m:t>𝑂</m:t>
                        </m:r>
                      </m:e>
                    </m:acc>
                    <m:d>
                      <m:dPr>
                        <m:ctrlPr>
                          <a:rPr lang="el-GR" sz="3000" i="1">
                            <a:latin typeface="Cambria Math"/>
                          </a:rPr>
                        </m:ctrlPr>
                      </m:dPr>
                      <m:e>
                        <m:sSup>
                          <m:sSupPr>
                            <m:ctrlPr>
                              <a:rPr lang="el-GR" sz="3000" i="1">
                                <a:latin typeface="Cambria Math"/>
                              </a:rPr>
                            </m:ctrlPr>
                          </m:sSupPr>
                          <m:e>
                            <m:r>
                              <a:rPr lang="en-US" sz="3000" i="1">
                                <a:latin typeface="Cambria Math"/>
                              </a:rPr>
                              <m:t>𝑛</m:t>
                            </m:r>
                          </m:e>
                          <m:sup>
                            <m:r>
                              <a:rPr lang="en-US" sz="3000" i="1">
                                <a:latin typeface="Cambria Math"/>
                              </a:rPr>
                              <m:t>3</m:t>
                            </m:r>
                          </m:sup>
                        </m:sSup>
                      </m:e>
                    </m:d>
                  </m:oMath>
                </a14:m>
                <a:r>
                  <a:rPr lang="en-US" sz="3000" dirty="0"/>
                  <a:t> passwords before he can use </a:t>
                </a:r>
                <a:r>
                  <a:rPr lang="en-US" sz="3000" dirty="0">
                    <a:sym typeface="Mathematica1"/>
                  </a:rPr>
                  <a:t>Gaussian Elimination to approximately guess the secret mapping </a:t>
                </a:r>
                <a14:m>
                  <m:oMath xmlns:m="http://schemas.openxmlformats.org/officeDocument/2006/math">
                    <m:r>
                      <a:rPr lang="en-US" sz="3000" i="1">
                        <a:latin typeface="Cambria Math"/>
                        <a:ea typeface="Cambria Math"/>
                      </a:rPr>
                      <m:t>𝜎</m:t>
                    </m:r>
                    <m:r>
                      <a:rPr lang="en-US" sz="3000" i="1">
                        <a:latin typeface="Cambria Math"/>
                        <a:ea typeface="Cambria Math"/>
                      </a:rPr>
                      <m:t>.</m:t>
                    </m:r>
                  </m:oMath>
                </a14:m>
                <a:endParaRPr lang="en-US" sz="3000" dirty="0">
                  <a:sym typeface="Mathematica1"/>
                </a:endParaRPr>
              </a:p>
            </p:txBody>
          </p:sp>
        </mc:Choice>
        <mc:Fallback xmlns="">
          <p:sp>
            <p:nvSpPr>
              <p:cNvPr id="8" name="Rectangle 7"/>
              <p:cNvSpPr>
                <a:spLocks noRot="1" noChangeAspect="1" noMove="1" noResize="1" noEditPoints="1" noAdjustHandles="1" noChangeArrowheads="1" noChangeShapeType="1" noTextEdit="1"/>
              </p:cNvSpPr>
              <p:nvPr/>
            </p:nvSpPr>
            <p:spPr>
              <a:xfrm>
                <a:off x="1981200" y="2971800"/>
                <a:ext cx="8001000" cy="1950406"/>
              </a:xfrm>
              <a:prstGeom prst="rect">
                <a:avLst/>
              </a:prstGeom>
              <a:blipFill>
                <a:blip r:embed="rId4"/>
                <a:stretch>
                  <a:fillRect l="-1752" t="-3762" r="-1980" b="-9091"/>
                </a:stretch>
              </a:blipFill>
            </p:spPr>
            <p:txBody>
              <a:bodyPr/>
              <a:lstStyle/>
              <a:p>
                <a:r>
                  <a:rPr lang="en-US">
                    <a:noFill/>
                  </a:rPr>
                  <a:t> </a:t>
                </a:r>
              </a:p>
            </p:txBody>
          </p:sp>
        </mc:Fallback>
      </mc:AlternateContent>
      <p:sp>
        <p:nvSpPr>
          <p:cNvPr id="11" name="Rectangle 10"/>
          <p:cNvSpPr/>
          <p:nvPr/>
        </p:nvSpPr>
        <p:spPr>
          <a:xfrm>
            <a:off x="1981200" y="5029200"/>
            <a:ext cx="8229600" cy="1752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p:cNvSpPr/>
              <p:nvPr/>
            </p:nvSpPr>
            <p:spPr>
              <a:xfrm>
                <a:off x="1981200" y="4953000"/>
                <a:ext cx="8001000" cy="1938992"/>
              </a:xfrm>
              <a:prstGeom prst="rect">
                <a:avLst/>
              </a:prstGeom>
            </p:spPr>
            <p:txBody>
              <a:bodyPr wrap="square">
                <a:spAutoFit/>
              </a:bodyPr>
              <a:lstStyle/>
              <a:p>
                <a:r>
                  <a:rPr lang="en-US" sz="3000" b="1" dirty="0">
                    <a:sym typeface="Mathematica1"/>
                  </a:rPr>
                  <a:t>Thm (Informal): </a:t>
                </a:r>
                <a:r>
                  <a:rPr lang="en-US" sz="3000" dirty="0">
                    <a:sym typeface="Mathematica1"/>
                  </a:rPr>
                  <a:t>Any polynomial time adversary who can guess the user’s passwords with accuracy much better than random guessing can also approximately recover the secret mapping </a:t>
                </a:r>
                <a14:m>
                  <m:oMath xmlns:m="http://schemas.openxmlformats.org/officeDocument/2006/math">
                    <m:r>
                      <a:rPr lang="en-US" sz="3000" i="1">
                        <a:latin typeface="Cambria Math"/>
                        <a:ea typeface="Cambria Math"/>
                      </a:rPr>
                      <m:t>𝜎</m:t>
                    </m:r>
                    <m:r>
                      <a:rPr lang="en-US" sz="3000" i="1">
                        <a:latin typeface="Cambria Math"/>
                        <a:ea typeface="Cambria Math"/>
                      </a:rPr>
                      <m:t>.</m:t>
                    </m:r>
                  </m:oMath>
                </a14:m>
                <a:r>
                  <a:rPr lang="en-US" sz="3000" dirty="0">
                    <a:sym typeface="Mathematica1"/>
                  </a:rPr>
                  <a:t> </a:t>
                </a:r>
              </a:p>
            </p:txBody>
          </p:sp>
        </mc:Choice>
        <mc:Fallback xmlns="">
          <p:sp>
            <p:nvSpPr>
              <p:cNvPr id="12" name="Rectangle 11"/>
              <p:cNvSpPr>
                <a:spLocks noRot="1" noChangeAspect="1" noMove="1" noResize="1" noEditPoints="1" noAdjustHandles="1" noChangeArrowheads="1" noChangeShapeType="1" noTextEdit="1"/>
              </p:cNvSpPr>
              <p:nvPr/>
            </p:nvSpPr>
            <p:spPr>
              <a:xfrm>
                <a:off x="1981200" y="4953000"/>
                <a:ext cx="8001000" cy="1938992"/>
              </a:xfrm>
              <a:prstGeom prst="rect">
                <a:avLst/>
              </a:prstGeom>
              <a:blipFill>
                <a:blip r:embed="rId5"/>
                <a:stretch>
                  <a:fillRect l="-1752" t="-3774" r="-2133" b="-8805"/>
                </a:stretch>
              </a:blipFill>
            </p:spPr>
            <p:txBody>
              <a:bodyPr/>
              <a:lstStyle/>
              <a:p>
                <a:r>
                  <a:rPr lang="en-US">
                    <a:noFill/>
                  </a:rPr>
                  <a:t> </a:t>
                </a:r>
              </a:p>
            </p:txBody>
          </p:sp>
        </mc:Fallback>
      </mc:AlternateContent>
    </p:spTree>
    <p:extLst>
      <p:ext uri="{BB962C8B-B14F-4D97-AF65-F5344CB8AC3E}">
        <p14:creationId xmlns:p14="http://schemas.microsoft.com/office/powerpoint/2010/main" val="346931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Tools</a:t>
            </a:r>
            <a:endParaRPr lang="en-US" dirty="0"/>
          </a:p>
        </p:txBody>
      </p:sp>
      <p:sp>
        <p:nvSpPr>
          <p:cNvPr id="3" name="Content Placeholder 2"/>
          <p:cNvSpPr>
            <a:spLocks noGrp="1"/>
          </p:cNvSpPr>
          <p:nvPr>
            <p:ph idx="1"/>
          </p:nvPr>
        </p:nvSpPr>
        <p:spPr/>
        <p:txBody>
          <a:bodyPr>
            <a:normAutofit/>
          </a:bodyPr>
          <a:lstStyle/>
          <a:p>
            <a:r>
              <a:rPr lang="en-US" dirty="0" smtClean="0"/>
              <a:t>Discrimination Norm </a:t>
            </a:r>
          </a:p>
          <a:p>
            <a:pPr lvl="1"/>
            <a:r>
              <a:rPr lang="en-US" dirty="0" smtClean="0"/>
              <a:t>On average how much different would the answers to a query q be if we picked a random challenge and a random response? </a:t>
            </a:r>
          </a:p>
          <a:p>
            <a:pPr lvl="1"/>
            <a:r>
              <a:rPr lang="en-US" dirty="0" smtClean="0"/>
              <a:t>Small discrimination norm =&gt; Statistical Algorithm must use deep tree</a:t>
            </a:r>
            <a:r>
              <a:rPr lang="en-US" dirty="0"/>
              <a:t>. [</a:t>
            </a:r>
            <a:r>
              <a:rPr lang="en-US"/>
              <a:t>FPV13</a:t>
            </a:r>
            <a:r>
              <a:rPr lang="en-US" smtClean="0"/>
              <a:t>]</a:t>
            </a:r>
            <a:endParaRPr lang="en-US" dirty="0" smtClean="0"/>
          </a:p>
          <a:p>
            <a:r>
              <a:rPr lang="en-US" dirty="0" smtClean="0"/>
              <a:t>Fourier Analysis</a:t>
            </a:r>
          </a:p>
          <a:p>
            <a:pPr lvl="1"/>
            <a:r>
              <a:rPr lang="en-US" dirty="0" smtClean="0"/>
              <a:t>Express discrimination norm as a low degree function</a:t>
            </a:r>
          </a:p>
          <a:p>
            <a:r>
              <a:rPr lang="en-US" dirty="0" smtClean="0"/>
              <a:t>Generalized </a:t>
            </a:r>
            <a:r>
              <a:rPr lang="en-US" dirty="0" err="1" smtClean="0"/>
              <a:t>Hypercontractivity</a:t>
            </a:r>
            <a:r>
              <a:rPr lang="en-US" dirty="0" smtClean="0"/>
              <a:t> Theorem</a:t>
            </a:r>
          </a:p>
          <a:p>
            <a:pPr lvl="1"/>
            <a:r>
              <a:rPr lang="en-US" dirty="0" smtClean="0"/>
              <a:t>Bounds the expected value of low degree functions</a:t>
            </a:r>
            <a:endParaRPr lang="en-US" dirty="0"/>
          </a:p>
        </p:txBody>
      </p:sp>
      <p:sp>
        <p:nvSpPr>
          <p:cNvPr id="4" name="AutoShape 2" descr="data:image/jpeg;base64,/9j/4AAQSkZJRgABAQAAAQABAAD/2wCEAAkGBxQHEhUTEhQWFRQXGBcWGBQXFhYWFBseGBcXHBoWGBcZHCggGh4nGxgZITEiJikrLi4uGB8/ODMvOigtLisBCgoKDg0OGxAQGiwmICQtLDYuLCwsLCwxLCwsLCwsLCwsNCwsLCwsLDQsLCwsLC8sLC0sLCwsLCwsLCwvLSwsNP/AABEIAOEA4QMBEQACEQEDEQH/xAAcAAEAAwEBAQEBAAAAAAAAAAAABQYHBAMCAQj/xAA/EAABAwEGAwUFBgQFBQAAAAABAAIDEQQFEiExQQZRYRMiMnGRBxRCgaEjUmKxwdFy4fDxFjNDU4IVJJKisv/EABsBAQACAwEBAAAAAAAAAAAAAAADBQECBAYH/8QANREBAAIBAgQDBgYCAgIDAAAAAAECAwQREiExQQVRYRNxgZHR8CIyobHB4SPxFEJSojNDcv/aAAwDAQACEQMRAD8A3FAQEBAQEBAQEBAQEBAQEBAQEBAQEBAQEBAQEBAQEBAQEBAQEHDeF5ssWXid90fqdkFKtF6Wi+ZqMldGxupYS0eeWvIVWN92U7Z73ksmTj2g60xeoCywnbFbmW0VYfMHUfJB0oCAgICAgICAgICAgICAgICAgICAgICD5e8RipNAN0EJeN8ZHCcLRq85H5ckFGvC+vfX9nDocsR36Af1VazLZLXNZHWNrsQ1w5+Vf3WYjZjd0SlbMPGO0OszsTTQjdYFuue8xeLa6OHib+o6IJBAQEBAQEBAQEBAQEBAQEBAQEBAQEHjarS2yirvkNz5IKvfd8iIYpHUHwsH6Dc9UZUO9r3feRoe6zZg08zzK0mWdkfHKYXNcBm0g56ZGuyRAv8Aw/xXBbW9lM3s3uyBrVh5UcdD5reJ3azGxammIlp9efVZYcUzqIPix3obtkEg0HiHMHUf1usMtJikEoDgaggEHodEH0gICAgICAgICAgICAgICAgICAg4r5vSO5onSymjRQADNznONGsaN3EkADqgodvv98WJ81DK/wAMIPdibsHOGp3P9FYmWVRt9uM5MkjvMkgADlyAWvVlG2W3m3ktssclpdWn2be4P4pHUaPVQZtRiwRvktEe9tWs26Q97wgtVyhslsiayF5A7SN/aCMnQTGgoCcsQyqufS+J6fU3mmOefry39za2K1I3l9kB3UFd6NLWa934cD3E08LjmR0J3C3iWuz1hvfth3siMj/JB8SzdtkN/wBUGsXFZ3WSzxsf4gNOXIfIZIO9AQEBAQEBAQEBAQEBAQEBAQEBBmXGV/C0TVaQRFUMPwMNCHSci+lRX4RWmrliWYUe7o7VxOS6z4Y4cRHvMlXOeRWpjZvnuTT8lXazxHFpp4Z528o/l04dNfJG8dFnuzgOzREOtBfan61mNYx/DEO6B51XntR4xqMnKs8MenX5uuukpXrzW2MNszaANa1o0ADWgDoMgFTW4r2585lLtsqNn4xbe9pdEGxOsP8AlSSyOa0F7sYDQHOo8OIAApoTU1BCtb+GWwYYybz7XrER5Rt8tu7mjLFrbdkPxDw+/hWssIdJYtXMzdJB1G7o/q1W/hfjEZ9sWblftPn/AGgzYeHnXo8WOErQ5pBBAII0Nd1fOZ4yzCA+eZ/dNzZePZxcvvzveXj7NhowH4nA+Lyb+fksww0tZBAQEBAQEBAQEBAQEBAQEBAQEFK474iNnBs8Ro4j7Rw1APwA8yNenmsSzDKGRniQvFXNsUX+dI2uKUj/AEo6fDzd/dV+s1nstqU/Pbp6esunBg4/xW/LH3svFxNkiYS8NZHUCGJraYGAUaD1ORodPoPL6qaTbau8z3nzlc4ottz+EeiYZIuOYZmqj8RcWC8zJBA5oijymmeAYxRwa9jo3NPaNIJaG5F7i3CcjS70nh/sojJk/NPSO/pMTHSe+/aOquy5YtM1r0jrP39yjOGrk/xY8VbS74ThbUkumNG1ea0OM07z8iAcPOnRrNX/AMOs7c8lv/X+vKO880WPH7T/APMfqvnGduF1WCYsABMfZRtAyrJ3GgDpi+i8/wCHYbZ9XSJ895+HNPmnhpKk2eEXfExn3WhvnQar6DKsSXCHDj+JJu9UQtNZH/kxp5n6D5V1jmzPJtdmgbZWtYxoa1oAa0aADQLdo9EBAQEBAQEBAQEBAQEBAQEBAQRfEV6i6IS/V57rBzJ38hr/AHQYjMyXiqd8EbiGA/8Ac2gaiusTDu87nb6Lg12trpqb9bT0j77OnT4Jyz6d5XGQw8OWY0AZDCwmg5DbqSfUnqvJR7TU5fO1pXf4cVPSHNYr8ivZjuyd3g0PLDlIw0rhe05g5V67KbJpMmG0ReO+3v8Ack096ZYi1Z9/xetvfHb45I5HFrHta0lrsLhjGxWmKt8d62rG8xv69G+XBvTafVVI+F5bY9sAIbYwA50zH9+cOaQQ8AYSa4QKjuBooTXKztrqUrOSf/k8pj8v3+s9VXOltNuD/r5+f3+jRbIxtmY1jAGtaAGtGQAGwXn8lrXtNrTvMungiI2hUPaBaxaJrLZ65NLrS8V2Z3Y8ur3H/wAVfeAYOd8s+6P3n+FfrLdKuO57qk4jnEUeQ1c4ioY3cnryG69L1cXRtV0XZHdETYYhRrfUndzjuSt4jZpM7uxAQEBAQEBAQEBAQEBAQEBAQEBBkHtCvV99TxQQvwdrJ2THDVrGtc6SRvWjcvMKDU5ow4rZJ7JMWP2l4r5pW67ujuiJsUQDWN05k7kncnmvD5s1815vfnMvQY8cUrw1RHFNss9Y4LQ5hxnGxriQCYy0gOGjmkkAt1oTQEgBWfhNZi85Np2iNt/Lf9XNrdppFN+f7vv2g2N08brws8wbJ2Y+wbCZi8s8WKSMFzSKtA0bQGviKvorTJXgtG8Kql74rcVeUqXDxQ73LtnNhL34omNd2oke8BlWsjYCCwE+LE2pNMtDzT4bE35WmIjtyn9fP5u/J4ne8Ry5/wA+7+3nwZxDPdjJJbSMFmaXNDMLsbnjNzY2k5UocR0HnpD4hpceW0Up+fz8o9f4b4tZeazbJHL92mXXeLbyjbKw1a6tNNiQQab1Gi85nwWxXmlusO2lovXihm953mLZabTaCasDhBHTcR5d3nieTRev8Pw+x01Ynr1n4/0pM9uPLO3uX7gSCS52dq4/aSULmfC1orSPqcySeZ6Kqz+JXjPxY+kfq76aSvs+G3WWmWK1ttjcTfmNweSv9NqKZ6cVfl5KvLitjtwy6FOiEBAQEBAQEBAQEBAQEBAQEBBA8YXn7jDhae/JVo6D4j+nzQZbcUfv94ud8MEHo6Z1B/6sPqqTxvLw4Yp5z+33Du0NfxzPkuJC8suIV6/+HbLb3iW0xNcwNLHEFzXYSahzS0jvNOYrkakHWotvDddfFPs+cxP6INTpozxv/wBoVu4XWqwujs8AbP3WsfFKCyOoq2KTtg5pidVhDCBWtQXVpS/xTjtNrRv1+/7VuqjJEUi+3KPvdO2WaO67Q62WuzCG1QB8DWh4ljkc/wC07VmWJrwHPJNDUPJJ1Kj1GaaxwY+cz+kec/x5yjxYuL8Vun7+5X7mitPGdofarQXRwnLBjkDi1zAcLHNDe6Q7M7imWQK4dXlx6XH7Ov4rzz35dd+s9fhHZ2YMds1uKeVfL6PXiziEEOstmcI4YxhmmbkGgCnYRU+KmRpppqnh2gm0+3zd+cRPf1lnVamIj2eP4/Q4MuMvw2iVmBoH2EP3Af8AUd+M/T5p4nrt/wDFSffP8JNDpeH/ACW69l4ilMao1lNd0nd1vNmcHNPmNj0K6NNqb4L8Vf8Abkz4IvXaVvsVrbbG4m/MbjzXrtPqKZ6cVf8ASiy4rY7bS6FOjEBAQEBAQEBAQEBAQEBAQEGVcV3obdK87AljRyAJ/mfmksw5/ZvZu0itFoP+tO4NP4IgI2/UO9V4/wAdz76iKf8AjH6zz+iw0vKu76urjCy3zNLCxxa+NzhR/dxhurm15GuRzyUGbw/NhpW8xvE+XZ14tTS0zV+WLieyXvJ7ux+JzgThLXBrgK+EkUdUCuW3zoyaLUYK+1mNoj16JaajHe3DE83BNdr7gtJtTTisphMU0VHl4Y0Ax9mG/E14BDqimZrurHSeIb09nt+OZ5eW895Q6vBF5i89uqLsjJuN5haJJHCCmYGJtQ9sjXRDvUccJYS6nxUypRb6jLXS1mu2957zz6bTE+neIhFixzlmJjlWP75OjiC9uzHuVi7uAYZJGD/LaBUsZTWSlST8OZ1Wug0Nstv+Rn98b9/WfT76M6nURSPZY/8AX9o+4OFveSx8zMEDM44Dq4/7ko+uE58+Sn13iUbTjxTz7z9PqaXQzvx5I+H1Xeiot1s+BOCafKuxPJbzjmI3axeN9nvG/Ao2ZjdJ3feBs7g5vzGx6FT6fU3wX4q/7c2bBW9drLhYba22tq3Xcbhes02qpqKcVfjHkoc2G2K20uldKIQEBAQEBAQEBAQEBAQEBBlPHNhNhtTjSjJO+07VPiHr+YWJZhGcI3624Gtss9GwYj2M+zcbiezl5Zk0fpsab+X8Z8Kve06jFznvH8x9HVhy7fhlD8WezOa87a90JjZBMTK55AxMfhzbTUh7jiyy15CuNF43ix6eIybzavLbzj+obXwTa3LotXDHC4uaNjpAx1pwBr5G4qHnTEdTQYiKYiKkLg1eunPaYrM8G/KPv9PJ3aekUjeeqStdoZY2l0j2saNXOcGj1K58dLXnasbz6OubREbzKoW6/wA3lhsl2tJLzQysYWtAJzEVQA5xz72gzNVe6Pwu9r+01Hy7z71fn1lYrw4vm0jgbguPhmMEgOmI7ztQ2urWk613dqV6OIVUy9b64c1fAOpj2/4/t6Kj13hW+98Py+n0Wul8Q/65fn9VUtMZcCAcLtM9eo6cuio6TFL/AIo+H3+y1tE2r+GVebF9tgcMLnnN1S04WCoDQDQ76ZAbbK6m/wDg46zvFe3Kec955bx+8+fdVRT/ADcFo2me/TlHl9/BI2W92SSmEEkitHajIVLSeYG/rmuHLoclcMZpj4fz9/Dk68erpOWcUfP+Pv8AdKtdh0XA7JhJXfbTCQ5poR9ehUuDPfDfirPNy5sMXjaVvu+3ttoyycNW/qOi9ZpNZTUV5de8KPNgtinn0di60AgICAgICAgICAgICAgIIziC5mX3EY35HVj92u5+XMIMcvewOsD3QzMzGRBFWuB3FdWlatn7c3EE/DrezDHWmD4GYwJI/wAIc7xR9Dm3y0o/EPBaai/tMc8Nu/lP9/unx55ryl9WviK23j8UdmbyjHay/OR4wj5NW2n8D0+P88zaflHyj6tram89OSHjsPv8rWsD55nGjXPcZH1OuEuyaPKgCtaY6Y44aREe5Da0252lsvBnCTOHmYnUdO4d5+zfwM6dd/QCaI2RzO6zLLAgib5uRl494d2T72x6O/dV+t8PpqI4o5W8/P3uzS6y2HlPOPvoot6XVR2GVtHtrhduKgirTuPovO8WbS3mk8vOO0/fmutsWorFo+E94Vi0XYQ6jo4y7F8XdilqDQigyeDU4dKnqFa49XE03ra223bnau0xv1616Rv5fFW3008W1q13378otvv8p77efwftyX8IWhkpya0d+jiW0oKP16kk0DagZmtMa7w2b2m+KOcz03jnvz5dPdEd+vKDSa+K1imSeUR12nlty59ffM9unOd1ojfhzH8lQzErjlMJKyWosILTQhb4stsduKs7S58uKJjaVruy9Ba+67J/0Pl+y9RovEK544bcrfv7lLqNNOPnHRIqxcogICAgICAgICAgICAgII2/LjhvxmCZunheMntPNp/TQoM0vngi1XaSYx28ezmDvjzZr6V+S12Z3Vua7LZaXCJtlnGI0zikaD5uIoB1JWrZrfBXCTOG2VdR87h35Nh+BnJvXf0A3iNmszusyywICAg5bwsDLwbhePIjUdQVz6jTY89eG8fHvCbDnvhtvVRL+uM2YFkoxRu0ft0/hcvNZtPm0WSLR8J+v0XmPNi1VOGfkq1usb43N+0c3IME2VCMWTJBuanLmddTTpwZ8dqT+GJ578Ply5zWfhz8o6dI35s2G9bR+KY7cXLnz5RPz5effq4bsvd92O7OZrsNMu7n4qEnPPUknOpNB169Vocepr7TDMb78+fp09PTptHO3pz6fV3wTwZYnbby9evr6+c8o9bZZpxK0PYatIqCNCCvPZKWpaa2jaYXVbVvWLV5xKQs81fNYraYnkivRZbqvnHRkhz2dz8/3XodD4nFtqZevn9VTqNHt+KnyTauleICAgICAgICAgICAgICAgICAgICAgIPiaITgtcAQciDotb0res1tG8S2raazvHVTr9uA2OrmVdHuNS3z5jr/dea1vhtsE8ePnX9Y/r7nzXel1tcscF+v7qHeF2CAVNTE3NtBidH0IOToxUmmo2Uun1drztHK89ee0W+lvXpPdHn01aRvPOsdO8x9a/rHZzXVNLZZWNA7hY3ETI6RriTTtWmhpU1oMt66BT6umHJhtaZ5xM7fhisxy34Z5x079fRDprZaZYrEcpiN+czE8/zR169unr2W1j8K87suZh1RzVWYlHarlsHtFZd9qNnmzhFG9oMyx29ebdBzFF7Dw3Hk/48Tefd7nndZkr7aYj7lpMMzZ2hzCHNcKhwNQQdwQuxC+0BAQEBAQEBAQEBAQEBAQEBAQEBAQEBBVr+4e1khHV0Y/Nv7eio9d4b/wDZij3x9Pp8lrpNd/0yfP6qnZrM2zVwgiprSpoPIHTyCpcuW+Tbi57fP4+fxWmPHWm/D3exUSRwX3eH/TIXyfdaSOp2HrRdOkwe2y1r5y5tVl9ljmzJ2WkyElxqSak9SvdRERG0PJTMzO8rtwPxzLw24MNZICc465jm5hOh6aH6rW1d2a32bpdN5xXvE2WF4ex241B3BGoI5FRTGyeJ3diwyICAgICAgICAgICAgICAgICAgICAgIK/f9wC1VkiFH6luzuvQ/mqjX+He1/yYvzeXn/ax0mt4PwX6ft/Sj2u2ssYPaODaa4sjltQ7qippslrbVrO62tnx1rvM8lKvS3HiuZsLKiBtS5255H10V9p8EaDFOW35pU2fNOryRSv5YVG87G67JXRn4TrzBzB9FcYM0ZccXjurMuOcdprL9s89FOhWjhTiqbhx+KJ1WuIL4z4HefI9R/JYmsSzW01b1wxxHDxJF2kRoRQPYfEw8jzHI7qCY2dNbRMJhYZEBAQEBAQEBAQEBAQEBAQEBAQEBAQEFI9oXAbOJW9rFRlpaMicmyAfC/keTvXpmJ2a2jdl123oy63GCaLsJGnC7LKv4tx9R1VVrNFlvPFW2/o7tLqsdPw2jZ5ca3eLbGLRHQ4RRxGdW8/kfzK18MzTjvOG/f922vxRevta/cKPor9T7PeG0YVlqnLjvqW55GywvLHChy0PRw0cOhWJiJbRMw3rgnjKLieOmTJ2jvx11/Ezm38vQmC1dnRW260LVsICAgICAgICAgICAgICAgICAgICAgIKhx9wNHxUzE2kdpaO7JTJw+5JTUcjqOuYOYnZrNd2Eze8cOSvheC1zSWvjdm09abgjMEagrXJp8eXnaOfn3YrltTlDzsNx+8NMkhMbDkwAFziScqDWgUWbV8FuCnOe/35t8en4o4rcoRNushsT3RupVppUac/wAl1YskZKRaO6C9Jpaaz2fEcxapUcpSw251kc18bi1zaEOBoQeYKbMbty4A9oDL8AhtDmstAoAdGyeWwd0325CG1dnRS+/VfFokEBAQEBAQEBAQEBAQEBAQEBAQEBAQEFY434Mh4rjz7k7R9nMBUj8Lx8Ta7bbLMTs1tXdhNsjn4blfZ5wWvFG1qTRuLxRk6tIrQ+XKijy6emTn9z7ymW1OX3HudMkLbY97XQs7AgkWgDvZDxF5zOa4ItbHWJi88X/j2+TqmtbzO9Y281VtdhfZQ0vaQHira7jy2+fNW1MtMkzFZ6dXBbHau0zHV4slLFKj2SMFo5bLLDW/Z/7SQAILa460ZOc8uUh1/wCXrzUNqeSemTtLV2ODwCDUHMEZg9Qo0r9QEBAQEBAQEBAQEBAQEBAQEBAQEBAQQXFnCsHFMWCYUcK4JW+NhPLmObTkfQjMTsxMbsEvq45+D7Q1loaXR1q1wr2UgG7eo1wnMehWMuP2lJiOvm1pbgtG/R9OfHb2yux1y78r2eEE5MYz+vmq7hyYrVjb3RE9Z85l1TNckTO/vme3pCu3hd4gaJGPEkZNK0oQeRadFY4s83ma2jaYcl8cVjeJ3hwNeY107odndDacWSy1aFwL7QZLhAilHaQVyHxs/gJyp+E/IhR2pulpfbk2u6rziveMSwvD2HcbHcEag9CoZjZNE7uxGRAQEBAQEBAQEBAQEBAQEBAQEBAQEHDfV0xX3E6Gdgex2x1B2c07OGxCMTG7AOK+GJ+CJSCO1s0lWtkI7rh9x9PC8D11G4DJjjJEdpjp6Na2mk+kuOxmK2VEbQJXMPewVjjAyoa8xv8A2XBljLj2m071ifPnLpx8F99o5zHwhCXrdfugD2EujybiNBU0zLebctV24NR7SeG3Kfvr6ufLh4I3joigcBXUgmHbDadls1Wfhfiqfh9+KF+RILoznG7zHPqM1rNd21bTDdeEeK4uJ46s7kjfHESKjqPvN6qGa7J62iVgWrYQEBAQEBAQEBAQEBAQEBAQEBAQEBB4W6xR3hG6KVjXxuFHNcKgoMF464Fm4Re6eGslkJ1zJYCfBKN27Yt96HXNoi8bS051neEXd14G8hhLWukD8TAcmMAA7x50zy1VZnwRhneJ5bc/OXbjy+0jaY59vRE31d8fihcXOyLgBUHFnjbhyA2p/R6tNnv0yRtHb6Tu582Ou/4J5oEii793Ls6IZ6ZLZpKWu+3OsrmvY4tc3MOaaOB6EJtub7Nk4I9pLLa0RW1wZJkGy0ox38ezT1yBUVqeSauTfq0YHFmFGlfqAgICAgICAgICAgICAgICAgICAgIPx7Q8EEAg5EHMEHYhBg/tF9n7+GnG1WOps4OIgeKH94+u2/NZmItHDLTnWd4Va77wknY5kbg2dz8VaDvAjMaUFNVxZcFK2i143rEfJPTLaY4azzmfm+74uZ1oAlBYXHxuxBrDTKgHOo1/oY02qrSeDadu0dZbZsEzHFvHqqxarRwvSGbCtoaTCQgnqssL5wV7QZLhIjkrJB9wnvN6sJ/+Tl5KO1N0lckw13/Fdk/3R6H9lFtKfihNrDIgICAgICAgICAgICAgICAgICAgIPxzQ8EEVByIOnkgxP2j+zN13F1qsDSYhV0kIOcdMy6Mbs/CMxtlpvExPKUdq7c4Zpa7c61sjYaUjFBT8/Oi0x4a0ta0d2bZJvWI8nTPcL3RiWL7SMiuXjHMFu9NMlFXWUi8478p/RvOmvNeOvOEO7LUfou2HM9I5sPRZapG6YX3pKyGMVe9waB1J/JJnkRG87P6D/wHF94rn4pdPDC3rDYQEBAQEBAQEBAQEBAQEBAQEBAQEBAQYv7UPZr7tjtlib3M3S2cDTm+IDbct2zpyW8W7SjmveFG4Pvb3WTs3H7N+h2Dtj89PRV/iOm46ccdY/Z2aLPwW4Z6SneKYLI1uKYUefCWZSH9/nkuDQ31O+2Pp69HXrKYNt7dfTqz9zMbqNrSuVdemm69FEztzUkxETybz7I+A/8AoTPerQ2loeKMYRnG08xs878hluVpa26WldubS1o3EBAQEBAQEBAQEBAQEBAQEBAQEBAQEBAQY97TvZoQXWuwMOfels7Bn1kiA33LBrqM8jvW3aWlq94ZlBY7TxFMGMjfLKKMoGnu0+9s3qTRMeOmONq8oaWta87y232e+zWPh3DPaKSWnUbsj/h5u/F6czibbt6026tBWrcQEBAQEBAQEBAQEBAQEBAQEBAQEBAQEBAQEBAQEBAQEBAQEBAQEBAQEBAQEBAQEBAQEBAQEBAQEBAQEH//2Q=="/>
          <p:cNvSpPr>
            <a:spLocks noChangeAspect="1" noChangeArrowheads="1"/>
          </p:cNvSpPr>
          <p:nvPr/>
        </p:nvSpPr>
        <p:spPr bwMode="auto">
          <a:xfrm>
            <a:off x="1679575" y="-2574925"/>
            <a:ext cx="5372100" cy="537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676" name="Picture 4" descr="http://www.northerntool.com/images/product/2000x2000/257/2570509_2000x2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4513" y="403226"/>
            <a:ext cx="1196975" cy="11969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p:cNvSpPr>
            <a:spLocks noGrp="1"/>
          </p:cNvSpPr>
          <p:nvPr>
            <p:ph type="sldNum" sz="quarter" idx="12"/>
          </p:nvPr>
        </p:nvSpPr>
        <p:spPr>
          <a:xfrm>
            <a:off x="8077200" y="6356351"/>
            <a:ext cx="2133600" cy="365125"/>
          </a:xfrm>
        </p:spPr>
        <p:txBody>
          <a:bodyPr/>
          <a:lstStyle/>
          <a:p>
            <a:fld id="{FC398A72-17BE-493D-A14C-F3371BCE3542}" type="slidenum">
              <a:rPr lang="en-US" smtClean="0"/>
              <a:pPr/>
              <a:t>29</a:t>
            </a:fld>
            <a:endParaRPr lang="en-US" dirty="0"/>
          </a:p>
        </p:txBody>
      </p:sp>
    </p:spTree>
    <p:extLst>
      <p:ext uri="{BB962C8B-B14F-4D97-AF65-F5344CB8AC3E}">
        <p14:creationId xmlns:p14="http://schemas.microsoft.com/office/powerpoint/2010/main" val="3377094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Management</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6553200" y="1600201"/>
            <a:ext cx="406146" cy="609601"/>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6553200" y="2286000"/>
            <a:ext cx="355378" cy="533400"/>
          </a:xfrm>
          <a:prstGeom prst="rect">
            <a:avLst/>
          </a:prstGeom>
          <a:noFill/>
          <a:ln w="9525">
            <a:no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a:off x="6553201" y="2895600"/>
            <a:ext cx="355377" cy="5334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2209800" y="2209800"/>
            <a:ext cx="693420" cy="1066800"/>
          </a:xfrm>
          <a:prstGeom prst="rect">
            <a:avLst/>
          </a:prstGeom>
          <a:noFill/>
          <a:ln w="9525">
            <a:noFill/>
            <a:miter lim="800000"/>
            <a:headEnd/>
            <a:tailEnd/>
          </a:ln>
        </p:spPr>
      </p:pic>
      <p:cxnSp>
        <p:nvCxnSpPr>
          <p:cNvPr id="8" name="Straight Arrow Connector 7"/>
          <p:cNvCxnSpPr>
            <a:endCxn id="4" idx="1"/>
          </p:cNvCxnSpPr>
          <p:nvPr/>
        </p:nvCxnSpPr>
        <p:spPr>
          <a:xfrm flipV="1">
            <a:off x="2895600" y="1905002"/>
            <a:ext cx="3657600" cy="609599"/>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3"/>
            <a:endCxn id="6" idx="1"/>
          </p:cNvCxnSpPr>
          <p:nvPr/>
        </p:nvCxnSpPr>
        <p:spPr>
          <a:xfrm>
            <a:off x="2903220" y="2743200"/>
            <a:ext cx="3649980" cy="4191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95600" y="2895600"/>
            <a:ext cx="3657600" cy="838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noChangeArrowheads="1"/>
          </p:cNvPicPr>
          <p:nvPr/>
        </p:nvPicPr>
        <p:blipFill>
          <a:blip r:embed="rId5" cstate="print"/>
          <a:srcRect/>
          <a:stretch>
            <a:fillRect/>
          </a:stretch>
        </p:blipFill>
        <p:spPr bwMode="auto">
          <a:xfrm>
            <a:off x="7467600" y="2266950"/>
            <a:ext cx="1219200" cy="552450"/>
          </a:xfrm>
          <a:prstGeom prst="rect">
            <a:avLst/>
          </a:prstGeom>
          <a:noFill/>
          <a:ln w="9525">
            <a:noFill/>
            <a:miter lim="800000"/>
            <a:headEnd/>
            <a:tailEnd/>
          </a:ln>
        </p:spPr>
      </p:pic>
      <p:pic>
        <p:nvPicPr>
          <p:cNvPr id="12" name="Picture 8"/>
          <p:cNvPicPr>
            <a:picLocks noChangeAspect="1" noChangeArrowheads="1"/>
          </p:cNvPicPr>
          <p:nvPr/>
        </p:nvPicPr>
        <p:blipFill>
          <a:blip r:embed="rId6" cstate="print"/>
          <a:srcRect/>
          <a:stretch>
            <a:fillRect/>
          </a:stretch>
        </p:blipFill>
        <p:spPr bwMode="auto">
          <a:xfrm>
            <a:off x="7543800" y="2971800"/>
            <a:ext cx="1524000" cy="398780"/>
          </a:xfrm>
          <a:prstGeom prst="rect">
            <a:avLst/>
          </a:prstGeom>
          <a:noFill/>
          <a:ln w="9525">
            <a:noFill/>
            <a:miter lim="800000"/>
            <a:headEnd/>
            <a:tailEnd/>
          </a:ln>
        </p:spPr>
      </p:pic>
      <p:pic>
        <p:nvPicPr>
          <p:cNvPr id="13" name="Picture 9"/>
          <p:cNvPicPr>
            <a:picLocks noChangeAspect="1" noChangeArrowheads="1"/>
          </p:cNvPicPr>
          <p:nvPr/>
        </p:nvPicPr>
        <p:blipFill>
          <a:blip r:embed="rId7" cstate="print"/>
          <a:srcRect/>
          <a:stretch>
            <a:fillRect/>
          </a:stretch>
        </p:blipFill>
        <p:spPr bwMode="auto">
          <a:xfrm>
            <a:off x="7543801" y="1676400"/>
            <a:ext cx="775855" cy="426720"/>
          </a:xfrm>
          <a:prstGeom prst="rect">
            <a:avLst/>
          </a:prstGeom>
          <a:noFill/>
          <a:ln w="9525">
            <a:noFill/>
            <a:miter lim="800000"/>
            <a:headEnd/>
            <a:tailEnd/>
          </a:ln>
        </p:spPr>
      </p:pic>
      <p:pic>
        <p:nvPicPr>
          <p:cNvPr id="14" name="Picture 6"/>
          <p:cNvPicPr>
            <a:picLocks noChangeAspect="1" noChangeArrowheads="1"/>
          </p:cNvPicPr>
          <p:nvPr/>
        </p:nvPicPr>
        <p:blipFill>
          <a:blip r:embed="rId8" cstate="print"/>
          <a:srcRect/>
          <a:stretch>
            <a:fillRect/>
          </a:stretch>
        </p:blipFill>
        <p:spPr bwMode="auto">
          <a:xfrm>
            <a:off x="2133734" y="4191000"/>
            <a:ext cx="731308" cy="1219200"/>
          </a:xfrm>
          <a:prstGeom prst="rect">
            <a:avLst/>
          </a:prstGeom>
          <a:noFill/>
          <a:ln w="9525">
            <a:noFill/>
            <a:miter lim="800000"/>
            <a:headEnd/>
            <a:tailEnd/>
          </a:ln>
        </p:spPr>
      </p:pic>
      <p:pic>
        <p:nvPicPr>
          <p:cNvPr id="15" name="Picture 1"/>
          <p:cNvPicPr>
            <a:picLocks noChangeAspect="1" noChangeArrowheads="1"/>
          </p:cNvPicPr>
          <p:nvPr/>
        </p:nvPicPr>
        <p:blipFill>
          <a:blip r:embed="rId3" cstate="print"/>
          <a:srcRect/>
          <a:stretch>
            <a:fillRect/>
          </a:stretch>
        </p:blipFill>
        <p:spPr bwMode="auto">
          <a:xfrm>
            <a:off x="6553201" y="3581400"/>
            <a:ext cx="355377" cy="533400"/>
          </a:xfrm>
          <a:prstGeom prst="rect">
            <a:avLst/>
          </a:prstGeom>
          <a:noFill/>
          <a:ln w="9525">
            <a:noFill/>
            <a:miter lim="800000"/>
            <a:headEnd/>
            <a:tailEnd/>
          </a:ln>
        </p:spPr>
      </p:pic>
      <p:pic>
        <p:nvPicPr>
          <p:cNvPr id="17" name="Picture 2"/>
          <p:cNvPicPr>
            <a:picLocks noChangeAspect="1" noChangeArrowheads="1"/>
          </p:cNvPicPr>
          <p:nvPr/>
        </p:nvPicPr>
        <p:blipFill>
          <a:blip r:embed="rId9" cstate="print"/>
          <a:srcRect/>
          <a:stretch>
            <a:fillRect/>
          </a:stretch>
        </p:blipFill>
        <p:spPr bwMode="auto">
          <a:xfrm>
            <a:off x="7543801" y="3657600"/>
            <a:ext cx="450507" cy="381000"/>
          </a:xfrm>
          <a:prstGeom prst="rect">
            <a:avLst/>
          </a:prstGeom>
          <a:noFill/>
          <a:ln w="9525">
            <a:noFill/>
            <a:miter lim="800000"/>
            <a:headEnd/>
            <a:tailEnd/>
          </a:ln>
        </p:spPr>
      </p:pic>
      <p:pic>
        <p:nvPicPr>
          <p:cNvPr id="18" name="Picture 1"/>
          <p:cNvPicPr>
            <a:picLocks noChangeAspect="1" noChangeArrowheads="1"/>
          </p:cNvPicPr>
          <p:nvPr/>
        </p:nvPicPr>
        <p:blipFill>
          <a:blip r:embed="rId3" cstate="print"/>
          <a:srcRect/>
          <a:stretch>
            <a:fillRect/>
          </a:stretch>
        </p:blipFill>
        <p:spPr bwMode="auto">
          <a:xfrm>
            <a:off x="6553201" y="4191000"/>
            <a:ext cx="355377" cy="533400"/>
          </a:xfrm>
          <a:prstGeom prst="rect">
            <a:avLst/>
          </a:prstGeom>
          <a:noFill/>
          <a:ln w="9525">
            <a:noFill/>
            <a:miter lim="800000"/>
            <a:headEnd/>
            <a:tailEnd/>
          </a:ln>
        </p:spPr>
      </p:pic>
      <p:pic>
        <p:nvPicPr>
          <p:cNvPr id="19" name="Picture 6"/>
          <p:cNvPicPr>
            <a:picLocks noChangeAspect="1" noChangeArrowheads="1"/>
          </p:cNvPicPr>
          <p:nvPr/>
        </p:nvPicPr>
        <p:blipFill>
          <a:blip r:embed="rId8" cstate="print"/>
          <a:srcRect/>
          <a:stretch>
            <a:fillRect/>
          </a:stretch>
        </p:blipFill>
        <p:spPr bwMode="auto">
          <a:xfrm>
            <a:off x="6934201" y="4191000"/>
            <a:ext cx="274241" cy="457200"/>
          </a:xfrm>
          <a:prstGeom prst="rect">
            <a:avLst/>
          </a:prstGeom>
          <a:noFill/>
          <a:ln w="9525">
            <a:noFill/>
            <a:miter lim="800000"/>
            <a:headEnd/>
            <a:tailEnd/>
          </a:ln>
        </p:spPr>
      </p:pic>
      <p:sp>
        <p:nvSpPr>
          <p:cNvPr id="20" name="TextBox 19"/>
          <p:cNvSpPr txBox="1"/>
          <p:nvPr/>
        </p:nvSpPr>
        <p:spPr>
          <a:xfrm>
            <a:off x="7315200" y="4191001"/>
            <a:ext cx="3810000" cy="461665"/>
          </a:xfrm>
          <a:prstGeom prst="rect">
            <a:avLst/>
          </a:prstGeom>
          <a:noFill/>
        </p:spPr>
        <p:txBody>
          <a:bodyPr wrap="square" rtlCol="0">
            <a:spAutoFit/>
          </a:bodyPr>
          <a:lstStyle/>
          <a:p>
            <a:r>
              <a:rPr lang="en-US" sz="2400" dirty="0"/>
              <a:t>PayPaul.com</a:t>
            </a:r>
          </a:p>
        </p:txBody>
      </p:sp>
      <p:cxnSp>
        <p:nvCxnSpPr>
          <p:cNvPr id="21" name="Straight Arrow Connector 20"/>
          <p:cNvCxnSpPr>
            <a:endCxn id="18" idx="1"/>
          </p:cNvCxnSpPr>
          <p:nvPr/>
        </p:nvCxnSpPr>
        <p:spPr>
          <a:xfrm flipV="1">
            <a:off x="2865043" y="4457700"/>
            <a:ext cx="3688158" cy="424279"/>
          </a:xfrm>
          <a:prstGeom prst="straightConnector1">
            <a:avLst/>
          </a:prstGeom>
          <a:ln w="444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5" idx="1"/>
          </p:cNvCxnSpPr>
          <p:nvPr/>
        </p:nvCxnSpPr>
        <p:spPr>
          <a:xfrm flipV="1">
            <a:off x="2895600" y="2552700"/>
            <a:ext cx="3657600" cy="1143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71800" y="3124200"/>
            <a:ext cx="3581400" cy="1219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Smiley Face 28"/>
          <p:cNvSpPr/>
          <p:nvPr/>
        </p:nvSpPr>
        <p:spPr>
          <a:xfrm>
            <a:off x="7010400" y="3657600"/>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miley Face 30"/>
          <p:cNvSpPr/>
          <p:nvPr/>
        </p:nvSpPr>
        <p:spPr>
          <a:xfrm>
            <a:off x="7010400" y="2971800"/>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miley Face 31"/>
          <p:cNvSpPr/>
          <p:nvPr/>
        </p:nvSpPr>
        <p:spPr>
          <a:xfrm>
            <a:off x="7010400" y="2286000"/>
            <a:ext cx="3810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miley Face 32"/>
          <p:cNvSpPr/>
          <p:nvPr/>
        </p:nvSpPr>
        <p:spPr>
          <a:xfrm>
            <a:off x="7010400" y="1676400"/>
            <a:ext cx="3810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038600" y="3352801"/>
            <a:ext cx="450764" cy="461665"/>
          </a:xfrm>
          <a:prstGeom prst="rect">
            <a:avLst/>
          </a:prstGeom>
          <a:noFill/>
        </p:spPr>
        <p:txBody>
          <a:bodyPr wrap="none" rtlCol="0">
            <a:spAutoFit/>
          </a:bodyPr>
          <a:lstStyle/>
          <a:p>
            <a:r>
              <a:rPr lang="en-US" sz="2400" dirty="0"/>
              <a:t>p</a:t>
            </a:r>
            <a:r>
              <a:rPr lang="en-US" sz="2400" baseline="-25000" dirty="0"/>
              <a:t>5</a:t>
            </a:r>
          </a:p>
        </p:txBody>
      </p:sp>
      <p:sp>
        <p:nvSpPr>
          <p:cNvPr id="47" name="TextBox 46"/>
          <p:cNvSpPr txBox="1"/>
          <p:nvPr/>
        </p:nvSpPr>
        <p:spPr>
          <a:xfrm>
            <a:off x="3554736" y="4138972"/>
            <a:ext cx="450764" cy="461665"/>
          </a:xfrm>
          <a:prstGeom prst="rect">
            <a:avLst/>
          </a:prstGeom>
          <a:noFill/>
        </p:spPr>
        <p:txBody>
          <a:bodyPr wrap="none" rtlCol="0">
            <a:spAutoFit/>
          </a:bodyPr>
          <a:lstStyle/>
          <a:p>
            <a:r>
              <a:rPr lang="en-US" sz="2400" dirty="0"/>
              <a:t>p</a:t>
            </a:r>
            <a:r>
              <a:rPr lang="en-US" sz="2400" baseline="-25000" dirty="0"/>
              <a:t>5</a:t>
            </a:r>
          </a:p>
        </p:txBody>
      </p:sp>
      <p:sp>
        <p:nvSpPr>
          <p:cNvPr id="57" name="TextBox 56"/>
          <p:cNvSpPr txBox="1"/>
          <p:nvPr/>
        </p:nvSpPr>
        <p:spPr>
          <a:xfrm>
            <a:off x="5029200" y="3124201"/>
            <a:ext cx="450764" cy="461665"/>
          </a:xfrm>
          <a:prstGeom prst="rect">
            <a:avLst/>
          </a:prstGeom>
          <a:noFill/>
        </p:spPr>
        <p:txBody>
          <a:bodyPr wrap="none" rtlCol="0">
            <a:spAutoFit/>
          </a:bodyPr>
          <a:lstStyle/>
          <a:p>
            <a:r>
              <a:rPr lang="en-US" sz="2400" dirty="0"/>
              <a:t>p</a:t>
            </a:r>
            <a:r>
              <a:rPr lang="en-US" sz="2400" baseline="-25000" dirty="0"/>
              <a:t>4</a:t>
            </a:r>
          </a:p>
        </p:txBody>
      </p:sp>
      <p:sp>
        <p:nvSpPr>
          <p:cNvPr id="58" name="TextBox 57"/>
          <p:cNvSpPr txBox="1"/>
          <p:nvPr/>
        </p:nvSpPr>
        <p:spPr>
          <a:xfrm>
            <a:off x="5645236" y="2667001"/>
            <a:ext cx="450764" cy="461665"/>
          </a:xfrm>
          <a:prstGeom prst="rect">
            <a:avLst/>
          </a:prstGeom>
          <a:noFill/>
        </p:spPr>
        <p:txBody>
          <a:bodyPr wrap="none" rtlCol="0">
            <a:spAutoFit/>
          </a:bodyPr>
          <a:lstStyle/>
          <a:p>
            <a:r>
              <a:rPr lang="en-US" sz="2400" dirty="0"/>
              <a:t>p</a:t>
            </a:r>
            <a:r>
              <a:rPr lang="en-US" sz="2400" baseline="-25000" dirty="0"/>
              <a:t>3</a:t>
            </a:r>
          </a:p>
        </p:txBody>
      </p:sp>
      <p:sp>
        <p:nvSpPr>
          <p:cNvPr id="73" name="TextBox 72"/>
          <p:cNvSpPr txBox="1"/>
          <p:nvPr/>
        </p:nvSpPr>
        <p:spPr>
          <a:xfrm>
            <a:off x="5334000" y="2286001"/>
            <a:ext cx="450764" cy="461665"/>
          </a:xfrm>
          <a:prstGeom prst="rect">
            <a:avLst/>
          </a:prstGeom>
          <a:noFill/>
        </p:spPr>
        <p:txBody>
          <a:bodyPr wrap="none" rtlCol="0">
            <a:spAutoFit/>
          </a:bodyPr>
          <a:lstStyle/>
          <a:p>
            <a:r>
              <a:rPr lang="en-US" sz="2400" dirty="0"/>
              <a:t>p</a:t>
            </a:r>
            <a:r>
              <a:rPr lang="en-US" sz="2400" baseline="-25000" dirty="0"/>
              <a:t>2</a:t>
            </a:r>
          </a:p>
        </p:txBody>
      </p:sp>
      <p:sp>
        <p:nvSpPr>
          <p:cNvPr id="74" name="TextBox 73"/>
          <p:cNvSpPr txBox="1"/>
          <p:nvPr/>
        </p:nvSpPr>
        <p:spPr>
          <a:xfrm>
            <a:off x="4724400" y="1905001"/>
            <a:ext cx="450764" cy="461665"/>
          </a:xfrm>
          <a:prstGeom prst="rect">
            <a:avLst/>
          </a:prstGeom>
          <a:noFill/>
        </p:spPr>
        <p:txBody>
          <a:bodyPr wrap="none" rtlCol="0">
            <a:spAutoFit/>
          </a:bodyPr>
          <a:lstStyle/>
          <a:p>
            <a:r>
              <a:rPr lang="en-US" sz="2400" dirty="0"/>
              <a:t>p</a:t>
            </a:r>
            <a:r>
              <a:rPr lang="en-US" sz="2400" baseline="-25000" dirty="0"/>
              <a:t>1</a:t>
            </a:r>
          </a:p>
        </p:txBody>
      </p:sp>
      <p:sp>
        <p:nvSpPr>
          <p:cNvPr id="41" name="Slide Number Placeholder 42"/>
          <p:cNvSpPr>
            <a:spLocks noGrp="1"/>
          </p:cNvSpPr>
          <p:nvPr>
            <p:ph type="sldNum" sz="quarter" idx="12"/>
          </p:nvPr>
        </p:nvSpPr>
        <p:spPr>
          <a:xfrm>
            <a:off x="8077200" y="6356351"/>
            <a:ext cx="2133600" cy="365125"/>
          </a:xfrm>
        </p:spPr>
        <p:txBody>
          <a:bodyPr/>
          <a:lstStyle/>
          <a:p>
            <a:fld id="{FC398A72-17BE-493D-A14C-F3371BCE3542}" type="slidenum">
              <a:rPr lang="en-US" smtClean="0"/>
              <a:pPr/>
              <a:t>3</a:t>
            </a:fld>
            <a:endParaRPr lang="en-US" dirty="0"/>
          </a:p>
        </p:txBody>
      </p:sp>
      <p:sp>
        <p:nvSpPr>
          <p:cNvPr id="42" name="TextBox 41"/>
          <p:cNvSpPr txBox="1"/>
          <p:nvPr/>
        </p:nvSpPr>
        <p:spPr>
          <a:xfrm>
            <a:off x="3338146" y="4851314"/>
            <a:ext cx="6172200" cy="646331"/>
          </a:xfrm>
          <a:prstGeom prst="rect">
            <a:avLst/>
          </a:prstGeom>
          <a:noFill/>
        </p:spPr>
        <p:txBody>
          <a:bodyPr wrap="square" rtlCol="0">
            <a:spAutoFit/>
          </a:bodyPr>
          <a:lstStyle/>
          <a:p>
            <a:r>
              <a:rPr lang="en-US" sz="3600" dirty="0"/>
              <a:t>Competing Goals:</a:t>
            </a:r>
          </a:p>
        </p:txBody>
      </p:sp>
      <p:graphicFrame>
        <p:nvGraphicFramePr>
          <p:cNvPr id="43" name="Diagram 42"/>
          <p:cNvGraphicFramePr/>
          <p:nvPr>
            <p:extLst>
              <p:ext uri="{D42A27DB-BD31-4B8C-83A1-F6EECF244321}">
                <p14:modId xmlns:p14="http://schemas.microsoft.com/office/powerpoint/2010/main" val="3733328573"/>
              </p:ext>
            </p:extLst>
          </p:nvPr>
        </p:nvGraphicFramePr>
        <p:xfrm>
          <a:off x="3566459" y="5322414"/>
          <a:ext cx="3429000" cy="1600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4" name="TextBox 43"/>
          <p:cNvSpPr txBox="1"/>
          <p:nvPr/>
        </p:nvSpPr>
        <p:spPr>
          <a:xfrm>
            <a:off x="6934200" y="4038600"/>
            <a:ext cx="538930" cy="707886"/>
          </a:xfrm>
          <a:prstGeom prst="rect">
            <a:avLst/>
          </a:prstGeom>
          <a:noFill/>
          <a:scene3d>
            <a:camera prst="orthographicFront">
              <a:rot lat="0" lon="0" rev="5400000"/>
            </a:camera>
            <a:lightRig rig="threePt" dir="t"/>
          </a:scene3d>
        </p:spPr>
        <p:txBody>
          <a:bodyPr wrap="none" rtlCol="0">
            <a:spAutoFit/>
          </a:bodyPr>
          <a:lstStyle/>
          <a:p>
            <a:r>
              <a:rPr lang="en-US" sz="4000" dirty="0"/>
              <a:t>…</a:t>
            </a:r>
          </a:p>
        </p:txBody>
      </p:sp>
      <p:pic>
        <p:nvPicPr>
          <p:cNvPr id="36" name="Picture 2" descr="http://s2.quickmeme.com/img/3b/3b6199912965e3e396ab0b8caa88cfc38ee558dbfe3188fe0496cbdf6bab5b3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45236" y="603417"/>
            <a:ext cx="6171948" cy="617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528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linds(horizontal)">
                                      <p:cBhvr>
                                        <p:cTn id="21" dur="500"/>
                                        <p:tgtEl>
                                          <p:spTgt spid="34"/>
                                        </p:tgtEl>
                                      </p:cBhvr>
                                    </p:animEffect>
                                  </p:childTnLst>
                                </p:cTn>
                              </p:par>
                              <p:par>
                                <p:cTn id="22" presetID="3" presetClass="entr" presetSubtype="1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linds(horizontal)">
                                      <p:cBhvr>
                                        <p:cTn id="27" dur="500"/>
                                        <p:tgtEl>
                                          <p:spTgt spid="4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par>
                                <p:cTn id="31" presetID="3" presetClass="entr" presetSubtype="1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linds(horizontal)">
                                      <p:cBhvr>
                                        <p:cTn id="38" dur="500"/>
                                        <p:tgtEl>
                                          <p:spTgt spid="2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linds(horizontal)">
                                      <p:cBhvr>
                                        <p:cTn id="41" dur="500"/>
                                        <p:tgtEl>
                                          <p:spTgt spid="3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linds(horizontal)">
                                      <p:cBhvr>
                                        <p:cTn id="44" dur="500"/>
                                        <p:tgtEl>
                                          <p:spTgt spid="3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animBg="1"/>
      <p:bldP spid="31" grpId="0" animBg="1"/>
      <p:bldP spid="32" grpId="0" animBg="1"/>
      <p:bldP spid="33" grpId="0" animBg="1"/>
      <p:bldP spid="34" grpId="0"/>
      <p:bldP spid="47" grpId="0"/>
      <p:bldP spid="42" grpId="0"/>
      <p:bldGraphic spid="43"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774" y="1129146"/>
            <a:ext cx="5272088" cy="484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Challenge: Break Our Scheme</a:t>
            </a:r>
            <a:endParaRPr lang="en-US" dirty="0"/>
          </a:p>
        </p:txBody>
      </p:sp>
      <p:sp>
        <p:nvSpPr>
          <p:cNvPr id="4" name="TextBox 3"/>
          <p:cNvSpPr txBox="1"/>
          <p:nvPr/>
        </p:nvSpPr>
        <p:spPr>
          <a:xfrm>
            <a:off x="1752600" y="6022430"/>
            <a:ext cx="8474436" cy="923330"/>
          </a:xfrm>
          <a:prstGeom prst="rect">
            <a:avLst/>
          </a:prstGeom>
          <a:noFill/>
        </p:spPr>
        <p:txBody>
          <a:bodyPr wrap="none" rtlCol="0">
            <a:spAutoFit/>
          </a:bodyPr>
          <a:lstStyle/>
          <a:p>
            <a:r>
              <a:rPr lang="en-US" dirty="0">
                <a:hlinkClick r:id="rId4"/>
              </a:rPr>
              <a:t>http://www.cs.cmu.edu/~jblocki/HumanComputablePasswordsChallenge/challenge.htm</a:t>
            </a:r>
            <a:endParaRPr lang="en-US" dirty="0"/>
          </a:p>
          <a:p>
            <a:r>
              <a:rPr lang="en-US" dirty="0"/>
              <a:t>Paper: </a:t>
            </a:r>
            <a:r>
              <a:rPr lang="en-US" dirty="0">
                <a:hlinkClick r:id="rId5"/>
              </a:rPr>
              <a:t>http://arxiv.org/abs/1404.0024</a:t>
            </a:r>
            <a:r>
              <a:rPr lang="en-US" dirty="0"/>
              <a:t> </a:t>
            </a:r>
          </a:p>
          <a:p>
            <a:endParaRPr lang="en-US" dirty="0"/>
          </a:p>
        </p:txBody>
      </p:sp>
      <p:sp>
        <p:nvSpPr>
          <p:cNvPr id="5" name="Oval 4"/>
          <p:cNvSpPr/>
          <p:nvPr/>
        </p:nvSpPr>
        <p:spPr>
          <a:xfrm>
            <a:off x="4569691" y="2020456"/>
            <a:ext cx="762000" cy="417945"/>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7772400" y="1600200"/>
            <a:ext cx="2590800" cy="2971800"/>
          </a:xfrm>
          <a:prstGeom prst="wedgeRectCallout">
            <a:avLst>
              <a:gd name="adj1" fmla="val -142488"/>
              <a:gd name="adj2" fmla="val -29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Goal: </a:t>
            </a:r>
            <a:r>
              <a:rPr lang="en-US" sz="2000" dirty="0"/>
              <a:t>Guess one of the user’s secret ten-digit passwords</a:t>
            </a:r>
          </a:p>
          <a:p>
            <a:pPr algn="ctr"/>
            <a:endParaRPr lang="en-US" sz="2000" dirty="0"/>
          </a:p>
          <a:p>
            <a:pPr algn="ctr"/>
            <a:r>
              <a:rPr lang="en-US" sz="2000" b="1" dirty="0"/>
              <a:t>Given: </a:t>
            </a:r>
            <a:r>
              <a:rPr lang="en-US" sz="2000" dirty="0"/>
              <a:t>One-hundred of the user’s other ten-digit passwords.</a:t>
            </a:r>
          </a:p>
          <a:p>
            <a:pPr algn="ctr"/>
            <a:endParaRPr lang="en-US" dirty="0"/>
          </a:p>
        </p:txBody>
      </p:sp>
      <p:sp>
        <p:nvSpPr>
          <p:cNvPr id="7" name="Slide Number Placeholder 2"/>
          <p:cNvSpPr>
            <a:spLocks noGrp="1"/>
          </p:cNvSpPr>
          <p:nvPr>
            <p:ph type="sldNum" sz="quarter" idx="12"/>
          </p:nvPr>
        </p:nvSpPr>
        <p:spPr>
          <a:xfrm>
            <a:off x="8077200" y="6356351"/>
            <a:ext cx="2133600" cy="365125"/>
          </a:xfrm>
        </p:spPr>
        <p:txBody>
          <a:bodyPr/>
          <a:lstStyle/>
          <a:p>
            <a:fld id="{FC398A72-17BE-493D-A14C-F3371BCE3542}" type="slidenum">
              <a:rPr lang="en-US" smtClean="0"/>
              <a:pPr/>
              <a:t>30</a:t>
            </a:fld>
            <a:endParaRPr lang="en-US" dirty="0"/>
          </a:p>
        </p:txBody>
      </p:sp>
    </p:spTree>
    <p:extLst>
      <p:ext uri="{BB962C8B-B14F-4D97-AF65-F5344CB8AC3E}">
        <p14:creationId xmlns:p14="http://schemas.microsoft.com/office/powerpoint/2010/main" val="322052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hdyo.org/assets/ask-question-1-ff9bc6fa5eaa0d7667ae7a5a4c613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22" y="520282"/>
            <a:ext cx="9595556" cy="7254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50270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graphicFrame>
        <p:nvGraphicFramePr>
          <p:cNvPr id="4" name="Table 3"/>
          <p:cNvGraphicFramePr>
            <a:graphicFrameLocks noGrp="1"/>
          </p:cNvGraphicFramePr>
          <p:nvPr>
            <p:extLst/>
          </p:nvPr>
        </p:nvGraphicFramePr>
        <p:xfrm>
          <a:off x="1752600" y="1295401"/>
          <a:ext cx="8686800" cy="3057665"/>
        </p:xfrm>
        <a:graphic>
          <a:graphicData uri="http://schemas.openxmlformats.org/drawingml/2006/table">
            <a:tbl>
              <a:tblPr firstRow="1" bandRow="1">
                <a:tableStyleId>{5C22544A-7EE6-4342-B048-85BDC9FD1C3A}</a:tableStyleId>
              </a:tblPr>
              <a:tblGrid>
                <a:gridCol w="2016579">
                  <a:extLst>
                    <a:ext uri="{9D8B030D-6E8A-4147-A177-3AD203B41FA5}">
                      <a16:colId xmlns:a16="http://schemas.microsoft.com/office/drawing/2014/main" xmlns="" val="20000"/>
                    </a:ext>
                  </a:extLst>
                </a:gridCol>
                <a:gridCol w="1318532">
                  <a:extLst>
                    <a:ext uri="{9D8B030D-6E8A-4147-A177-3AD203B41FA5}">
                      <a16:colId xmlns:a16="http://schemas.microsoft.com/office/drawing/2014/main" xmlns="" val="20001"/>
                    </a:ext>
                  </a:extLst>
                </a:gridCol>
                <a:gridCol w="1922689">
                  <a:extLst>
                    <a:ext uri="{9D8B030D-6E8A-4147-A177-3AD203B41FA5}">
                      <a16:colId xmlns:a16="http://schemas.microsoft.com/office/drawing/2014/main" xmlns="" val="20002"/>
                    </a:ext>
                  </a:extLst>
                </a:gridCol>
                <a:gridCol w="1981200">
                  <a:extLst>
                    <a:ext uri="{9D8B030D-6E8A-4147-A177-3AD203B41FA5}">
                      <a16:colId xmlns:a16="http://schemas.microsoft.com/office/drawing/2014/main" xmlns="" val="20003"/>
                    </a:ext>
                  </a:extLst>
                </a:gridCol>
                <a:gridCol w="1447800">
                  <a:extLst>
                    <a:ext uri="{9D8B030D-6E8A-4147-A177-3AD203B41FA5}">
                      <a16:colId xmlns:a16="http://schemas.microsoft.com/office/drawing/2014/main" xmlns="" val="20004"/>
                    </a:ext>
                  </a:extLst>
                </a:gridCol>
              </a:tblGrid>
              <a:tr h="1009192">
                <a:tc>
                  <a:txBody>
                    <a:bodyPr/>
                    <a:lstStyle/>
                    <a:p>
                      <a:r>
                        <a:rPr lang="en-US" sz="2400" dirty="0" smtClean="0"/>
                        <a:t>Attacks</a:t>
                      </a:r>
                      <a:endParaRPr lang="en-US" sz="2400" dirty="0"/>
                    </a:p>
                  </a:txBody>
                  <a:tcPr/>
                </a:tc>
                <a:tc>
                  <a:txBody>
                    <a:bodyPr/>
                    <a:lstStyle/>
                    <a:p>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endParaRPr lang="en-US" dirty="0"/>
                    </a:p>
                  </a:txBody>
                  <a:tcPr/>
                </a:tc>
                <a:tc>
                  <a:txBody>
                    <a:bodyPr/>
                    <a:lstStyle/>
                    <a:p>
                      <a:r>
                        <a:rPr lang="en-US" sz="2400" dirty="0" smtClean="0"/>
                        <a:t>                 </a:t>
                      </a:r>
                      <a:endParaRPr lang="en-US" sz="1800" dirty="0"/>
                    </a:p>
                  </a:txBody>
                  <a:tcPr/>
                </a:tc>
                <a:tc>
                  <a:txBody>
                    <a:bodyPr/>
                    <a:lstStyle/>
                    <a:p>
                      <a:r>
                        <a:rPr lang="en-US" sz="2400" dirty="0" smtClean="0"/>
                        <a:t>…</a:t>
                      </a:r>
                      <a:endParaRPr lang="en-US" sz="2400" dirty="0"/>
                    </a:p>
                  </a:txBody>
                  <a:tcPr/>
                </a:tc>
                <a:extLst>
                  <a:ext uri="{0D108BD9-81ED-4DB2-BD59-A6C34878D82A}">
                    <a16:rowId xmlns:a16="http://schemas.microsoft.com/office/drawing/2014/main" xmlns="" val="10000"/>
                  </a:ext>
                </a:extLst>
              </a:tr>
              <a:tr h="828535">
                <a:tc>
                  <a:txBody>
                    <a:bodyPr/>
                    <a:lstStyle/>
                    <a:p>
                      <a:r>
                        <a:rPr lang="en-US" sz="2400" dirty="0" smtClean="0">
                          <a:sym typeface="Mathematica1"/>
                        </a:rPr>
                        <a:t>Reuse </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b="1" dirty="0" smtClean="0">
                        <a:solidFill>
                          <a:srgbClr val="FF0000"/>
                        </a:solidFill>
                      </a:endParaRPr>
                    </a:p>
                  </a:txBody>
                  <a:tcPr/>
                </a:tc>
                <a:extLst>
                  <a:ext uri="{0D108BD9-81ED-4DB2-BD59-A6C34878D82A}">
                    <a16:rowId xmlns:a16="http://schemas.microsoft.com/office/drawing/2014/main" xmlns="" val="10001"/>
                  </a:ext>
                </a:extLst>
              </a:tr>
              <a:tr h="1219938">
                <a:tc>
                  <a:txBody>
                    <a:bodyPr/>
                    <a:lstStyle/>
                    <a:p>
                      <a:r>
                        <a:rPr lang="en-US" sz="2400" dirty="0" smtClean="0">
                          <a:sym typeface="Mathematica1"/>
                        </a:rPr>
                        <a:t>Independent </a:t>
                      </a:r>
                      <a:endParaRPr lang="en-US" sz="2400" dirty="0"/>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B050"/>
                          </a:solidFill>
                        </a:rPr>
                        <a:t>Yes</a:t>
                      </a:r>
                    </a:p>
                    <a:p>
                      <a:endParaRPr lang="en-US" sz="2400" b="1" dirty="0">
                        <a:solidFill>
                          <a:srgbClr val="00B050"/>
                        </a:solidFill>
                      </a:endParaRPr>
                    </a:p>
                  </a:txBody>
                  <a:tcPr/>
                </a:tc>
                <a:extLst>
                  <a:ext uri="{0D108BD9-81ED-4DB2-BD59-A6C34878D82A}">
                    <a16:rowId xmlns:a16="http://schemas.microsoft.com/office/drawing/2014/main" xmlns="" val="10002"/>
                  </a:ext>
                </a:extLst>
              </a:tr>
            </a:tbl>
          </a:graphicData>
        </a:graphic>
      </p:graphicFrame>
      <p:pic>
        <p:nvPicPr>
          <p:cNvPr id="6" name="Picture 6"/>
          <p:cNvPicPr>
            <a:picLocks noChangeAspect="1" noChangeArrowheads="1"/>
          </p:cNvPicPr>
          <p:nvPr/>
        </p:nvPicPr>
        <p:blipFill>
          <a:blip r:embed="rId3" cstate="print"/>
          <a:srcRect/>
          <a:stretch>
            <a:fillRect/>
          </a:stretch>
        </p:blipFill>
        <p:spPr bwMode="auto">
          <a:xfrm>
            <a:off x="3962401" y="1371601"/>
            <a:ext cx="518187" cy="863895"/>
          </a:xfrm>
          <a:prstGeom prst="rect">
            <a:avLst/>
          </a:prstGeom>
          <a:noFill/>
          <a:ln w="9525">
            <a:noFill/>
            <a:miter lim="800000"/>
            <a:headEnd/>
            <a:tailEnd/>
          </a:ln>
        </p:spPr>
      </p:pic>
      <p:pic>
        <p:nvPicPr>
          <p:cNvPr id="8" name="Picture 6"/>
          <p:cNvPicPr>
            <a:picLocks noChangeAspect="1" noChangeArrowheads="1"/>
          </p:cNvPicPr>
          <p:nvPr/>
        </p:nvPicPr>
        <p:blipFill>
          <a:blip r:embed="rId3" cstate="print"/>
          <a:srcRect/>
          <a:stretch>
            <a:fillRect/>
          </a:stretch>
        </p:blipFill>
        <p:spPr bwMode="auto">
          <a:xfrm>
            <a:off x="7772401" y="1371601"/>
            <a:ext cx="518187" cy="863895"/>
          </a:xfrm>
          <a:prstGeom prst="rect">
            <a:avLst/>
          </a:prstGeom>
          <a:noFill/>
          <a:ln w="9525">
            <a:noFill/>
            <a:miter lim="800000"/>
            <a:headEnd/>
            <a:tailEnd/>
          </a:ln>
        </p:spPr>
      </p:pic>
      <p:pic>
        <p:nvPicPr>
          <p:cNvPr id="9" name="Picture 6"/>
          <p:cNvPicPr>
            <a:picLocks noChangeAspect="1" noChangeArrowheads="1"/>
          </p:cNvPicPr>
          <p:nvPr/>
        </p:nvPicPr>
        <p:blipFill>
          <a:blip r:embed="rId3" cstate="print"/>
          <a:srcRect/>
          <a:stretch>
            <a:fillRect/>
          </a:stretch>
        </p:blipFill>
        <p:spPr bwMode="auto">
          <a:xfrm>
            <a:off x="8351561" y="1371601"/>
            <a:ext cx="518187" cy="863895"/>
          </a:xfrm>
          <a:prstGeom prst="rect">
            <a:avLst/>
          </a:prstGeom>
          <a:noFill/>
          <a:ln w="9525">
            <a:noFill/>
            <a:miter lim="800000"/>
            <a:headEnd/>
            <a:tailEnd/>
          </a:ln>
        </p:spPr>
      </p:pic>
      <p:pic>
        <p:nvPicPr>
          <p:cNvPr id="10" name="Picture 6"/>
          <p:cNvPicPr>
            <a:picLocks noChangeAspect="1" noChangeArrowheads="1"/>
          </p:cNvPicPr>
          <p:nvPr/>
        </p:nvPicPr>
        <p:blipFill>
          <a:blip r:embed="rId3" cstate="print"/>
          <a:srcRect/>
          <a:stretch>
            <a:fillRect/>
          </a:stretch>
        </p:blipFill>
        <p:spPr bwMode="auto">
          <a:xfrm>
            <a:off x="7162801" y="1371601"/>
            <a:ext cx="518187" cy="863895"/>
          </a:xfrm>
          <a:prstGeom prst="rect">
            <a:avLst/>
          </a:prstGeom>
          <a:noFill/>
          <a:ln w="9525">
            <a:noFill/>
            <a:miter lim="800000"/>
            <a:headEnd/>
            <a:tailEnd/>
          </a:ln>
        </p:spPr>
      </p:pic>
      <p:pic>
        <p:nvPicPr>
          <p:cNvPr id="12" name="Picture 6"/>
          <p:cNvPicPr>
            <a:picLocks noChangeAspect="1" noChangeArrowheads="1"/>
          </p:cNvPicPr>
          <p:nvPr/>
        </p:nvPicPr>
        <p:blipFill>
          <a:blip r:embed="rId3" cstate="print"/>
          <a:srcRect/>
          <a:stretch>
            <a:fillRect/>
          </a:stretch>
        </p:blipFill>
        <p:spPr bwMode="auto">
          <a:xfrm>
            <a:off x="5257801" y="1371601"/>
            <a:ext cx="518187" cy="863895"/>
          </a:xfrm>
          <a:prstGeom prst="rect">
            <a:avLst/>
          </a:prstGeom>
          <a:noFill/>
          <a:ln w="9525">
            <a:noFill/>
            <a:miter lim="800000"/>
            <a:headEnd/>
            <a:tailEnd/>
          </a:ln>
        </p:spPr>
      </p:pic>
      <p:pic>
        <p:nvPicPr>
          <p:cNvPr id="13" name="Picture 6"/>
          <p:cNvPicPr>
            <a:picLocks noChangeAspect="1" noChangeArrowheads="1"/>
          </p:cNvPicPr>
          <p:nvPr/>
        </p:nvPicPr>
        <p:blipFill>
          <a:blip r:embed="rId3" cstate="print"/>
          <a:srcRect/>
          <a:stretch>
            <a:fillRect/>
          </a:stretch>
        </p:blipFill>
        <p:spPr bwMode="auto">
          <a:xfrm>
            <a:off x="5882614" y="1371601"/>
            <a:ext cx="518187" cy="863895"/>
          </a:xfrm>
          <a:prstGeom prst="rect">
            <a:avLst/>
          </a:prstGeom>
          <a:noFill/>
          <a:ln w="9525">
            <a:noFill/>
            <a:miter lim="800000"/>
            <a:headEnd/>
            <a:tailEnd/>
          </a:ln>
        </p:spPr>
      </p:pic>
      <p:sp>
        <p:nvSpPr>
          <p:cNvPr id="16" name="Slide Number Placeholder 2"/>
          <p:cNvSpPr>
            <a:spLocks noGrp="1"/>
          </p:cNvSpPr>
          <p:nvPr>
            <p:ph type="sldNum" sz="quarter" idx="12"/>
          </p:nvPr>
        </p:nvSpPr>
        <p:spPr>
          <a:xfrm>
            <a:off x="8077200" y="6356351"/>
            <a:ext cx="2133600" cy="365125"/>
          </a:xfrm>
        </p:spPr>
        <p:txBody>
          <a:bodyPr/>
          <a:lstStyle/>
          <a:p>
            <a:fld id="{FC398A72-17BE-493D-A14C-F3371BCE3542}" type="slidenum">
              <a:rPr lang="en-US" smtClean="0"/>
              <a:pPr/>
              <a:t>4</a:t>
            </a:fld>
            <a:endParaRPr lang="en-US" dirty="0"/>
          </a:p>
        </p:txBody>
      </p:sp>
      <p:sp>
        <p:nvSpPr>
          <p:cNvPr id="15" name="TextBox 14"/>
          <p:cNvSpPr txBox="1"/>
          <p:nvPr/>
        </p:nvSpPr>
        <p:spPr>
          <a:xfrm>
            <a:off x="7574266" y="2684489"/>
            <a:ext cx="2819400" cy="400110"/>
          </a:xfrm>
          <a:prstGeom prst="rect">
            <a:avLst/>
          </a:prstGeom>
          <a:solidFill>
            <a:schemeClr val="tx1"/>
          </a:solidFill>
          <a:ln>
            <a:solidFill>
              <a:schemeClr val="tx1"/>
            </a:solidFill>
          </a:ln>
        </p:spPr>
        <p:txBody>
          <a:bodyPr wrap="square" rtlCol="0">
            <a:spAutoFit/>
          </a:bodyPr>
          <a:lstStyle/>
          <a:p>
            <a:pPr algn="ctr"/>
            <a:r>
              <a:rPr lang="en-US" sz="2000" dirty="0">
                <a:solidFill>
                  <a:schemeClr val="bg1"/>
                </a:solidFill>
              </a:rPr>
              <a:t>Usable + Insecure  </a:t>
            </a:r>
          </a:p>
        </p:txBody>
      </p:sp>
      <p:sp>
        <p:nvSpPr>
          <p:cNvPr id="17" name="TextBox 16"/>
          <p:cNvSpPr txBox="1"/>
          <p:nvPr/>
        </p:nvSpPr>
        <p:spPr>
          <a:xfrm>
            <a:off x="7620000" y="3943290"/>
            <a:ext cx="2819400" cy="400110"/>
          </a:xfrm>
          <a:prstGeom prst="rect">
            <a:avLst/>
          </a:prstGeom>
          <a:solidFill>
            <a:schemeClr val="tx1"/>
          </a:solidFill>
          <a:ln>
            <a:solidFill>
              <a:schemeClr val="tx1"/>
            </a:solidFill>
          </a:ln>
        </p:spPr>
        <p:txBody>
          <a:bodyPr wrap="square" rtlCol="0">
            <a:spAutoFit/>
          </a:bodyPr>
          <a:lstStyle/>
          <a:p>
            <a:pPr algn="ctr"/>
            <a:r>
              <a:rPr lang="en-US" sz="2000" dirty="0">
                <a:solidFill>
                  <a:schemeClr val="bg1"/>
                </a:solidFill>
              </a:rPr>
              <a:t>Unusable + Secure  </a:t>
            </a:r>
          </a:p>
        </p:txBody>
      </p:sp>
      <p:pic>
        <p:nvPicPr>
          <p:cNvPr id="18" name="Picture 2" descr="http://s2.quickmeme.com/img/3b/3b6199912965e3e396ab0b8caa88cfc38ee558dbfe3188fe0496cbdf6bab5b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0616" y="1394691"/>
            <a:ext cx="6142181" cy="460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145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Managers</a:t>
            </a:r>
            <a:endParaRPr lang="en-US" dirty="0"/>
          </a:p>
        </p:txBody>
      </p:sp>
      <p:sp>
        <p:nvSpPr>
          <p:cNvPr id="3" name="Content Placeholder 2"/>
          <p:cNvSpPr>
            <a:spLocks noGrp="1"/>
          </p:cNvSpPr>
          <p:nvPr>
            <p:ph idx="1"/>
          </p:nvPr>
        </p:nvSpPr>
        <p:spPr/>
        <p:txBody>
          <a:bodyPr/>
          <a:lstStyle/>
          <a:p>
            <a:endParaRPr lang="en-US"/>
          </a:p>
        </p:txBody>
      </p:sp>
      <p:pic>
        <p:nvPicPr>
          <p:cNvPr id="11266" name="Picture 2" descr="http://lastpass.com/images/blog_logo.png?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327692"/>
            <a:ext cx="571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encrypted-tbn1.gstatic.com/images?q=tbn:ANd9GcSO8DoDoA9-9mpRVcUsNc6C8cgTGYMS8jiFodbfr3-fQosDn4H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911793"/>
            <a:ext cx="3799144" cy="28479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userbound.com/images/pwdhash-password-entr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1" y="3124200"/>
            <a:ext cx="3922545" cy="263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089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276600" y="1371600"/>
            <a:ext cx="4343400" cy="49530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6" name="Picture 6" descr="http://us.123rf.com/400wm/400/400/albertzig/albertzig1210/albertzig121000075/15612027-3d-cartoon-bu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0636" y="2913535"/>
            <a:ext cx="878531" cy="8785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Trusted Computer Assumption?</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2015490" y="3156187"/>
            <a:ext cx="693420" cy="1066800"/>
          </a:xfrm>
          <a:prstGeom prst="rect">
            <a:avLst/>
          </a:prstGeom>
          <a:noFill/>
          <a:ln w="9525">
            <a:noFill/>
            <a:miter lim="800000"/>
            <a:headEnd/>
            <a:tailEnd/>
          </a:ln>
        </p:spPr>
      </p:pic>
      <p:pic>
        <p:nvPicPr>
          <p:cNvPr id="5" name="Picture 2" descr="http://images.macworld.com/images/article/2012/09/iphone5_large-2941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1297" y="1710844"/>
            <a:ext cx="74365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digitaltrends.com/wp-content/uploads/2013/04/Samsung-ATIV-Book-6_front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5970" y="2813899"/>
            <a:ext cx="1475836" cy="102571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data:image/jpeg;base64,/9j/4AAQSkZJRgABAQAAAQABAAD/2wCEAAkGBxQSEhQUExQUFRUXFBgYFxgVFhUVFxgVHRgWFhcYFBgYHCggGBslHRcUIjEhJSkrLi4uGB8zODMsNygtLisBCgoKDg0OFA8QFywdHBwsLCwsLCwsLCwsLCwsLCwsLCwsLCwsLCwsKywsLCwsLCwsLCwsLCwsKywsNzcsLCwrN//AABEIALcBFAMBIgACEQEDEQH/xAAcAAEAAgIDAQAAAAAAAAAAAAAABgcEBQIDCAH/xABNEAABAwICBQcHBgwEBgMAAAABAAIDBBESIQUGBzFREyJBYXGBkTJSkqGxwfAUI0JyssIkMzRDU2Nkc4Ki0dJidLPhRFSDk6PxFcPi/8QAFgEBAQEAAAAAAAAAAAAAAAAAAAEC/8QAGxEBAQEAAwEBAAAAAAAAAAAAAAERAhIhMVH/2gAMAwEAAhEDEQA/ALwREQEREBERAREQEREBERAREQEREBERARF1VFSyMXe9rBxc4NHrQdqLQ1muFJH+dxnhG1z/AFgW9ajuktqEbDaOnkJ/WER5cbNDiUFgIqar9p1W+/JiOMdBay7vGQkHwUb0hrPVzX5SolPUHlrfRZZqD0Sih2m5CaWXM/mun9axQCq2qMje9gpiSx7mE4gQS0ke5BeCKhztePRTHuJ/qg2vH9DKOx9vegvhFSEG1th8rlm/xXU+1A1lFdje1z3MAtzxbnXG6+agmKIioIiICIiAiIgIiICIiAiIgIiIPjnWBPALT1+tVHA4smqoI3tNi172tIO/ME9i20249dh4my8wbQ5cWk6w/r3D0QGfdQX27aDo3/nYD2PafYV0v2kaNH/FNPYHH2BeaQ5djSg9FP2p6NH5957IZv7F1Haro/odKf8ApvHtAXn9jl3scqL2O1Wj6GTnsaB7XBBtQpz5ME/fyY++qSikWxpZVqSIuaHXxr/Jhd/E5o9l1n0+nHvzEUQPW8+5iqnR1VaylmjK/dmtdYztT2lqJnEXbEG3zwueTbqBaAqZ2g1zn6QeHOJa2I2ub2tUVDABwyarX0LWYnNHxxVK65yX0hP1MH801RJ94LHKZWuPrUVkhtksBs5sbrtqn5Wv8bvesS+/sKy2v7Sjr0kvZF/qxrz7pdhFRP8Av5ej/G7rV/V5vSS/UYf52FUVpmEfKJ/38vSf0jkRqs+rw/3XECyyXRD4JXWWD4JUHEvuMNm8L9Per22HQ4ad3WL+JuqJwhXxsOeTTEngR3B7gPUFRZqIiIIiICIiAiIgIiICIiAiIgIiIOubd/E37QXlDWeXFW1buNXUH/zPsvV830frD3n3LyHVz8o97/Pe53pOLvelI6gubSuAX0IO1pXc1yxgV2AqjMjcsyCVayNyyI3qwb+lqLLeUVdZRCGZZ8FStys4tbUiqx1AHBjj7B71VGnpcVXUO/wwf6DH+1xU92YVF6iV3m07z62/7qvdJ/lFR1PYz0YYm+5Y5/WuLS1Jz+Oz3+pdeLeu6pGfx8ed4LHssqvqpkvRyfuWn1sKpTTTvwmo3/lE3Qf0jlcDZb0Dz+zNPqYVUOmvymo/zE3+o5CNc49vgV1ld9lwIQdBCvTYT+Su7T9t6o9wV47CvyaTtH2nlQWciIqgiIgIiICIiAiIgIiICIiAiIgxNJS4WYvNDneDHFeQofJb9Uexeqtdajk6Opf5tLUO7xE6y8rKVYL7dfEQcgVzBXUvt1UZDXLtY9YjXLsDlRmskWQyZa1r12tkVFnbLZObXv8ANpT6w8/dUKrTeeqP7VN4B5aPsqZbKGXp9JHzomMHaRKD9oKEukxPlcPpTzO8ZXqVYwp255b7f1t71iPCzpx8epYkg3KC4NHPvo8/5UfZaqv0sz8Inz/PSdH+NysbV996G37L90KvNKZzzfvZPtFFa14PH2Lpd2+xZhp3ncx57GuPsC+s0RUO3QTH/pP/AKIjWPNuKvbYWPwaXtZ99VCNVax3/DyDtAb9ohXVseoHwQSMkbhdzCRcHz+kILBRERBERAREQEREBERAREQEXwldcVSx3kva7scD7EHai+Ar6gim0yTDo+r/AMpMPSws968xFejNsU+HR1V1xxN9KojB9V15yupVj6viEriUHK6+rgvt0HO6+hy67r7dVHaHLkHroBX0OQW9sodbR9Y79ohb/NF/cq90c4mJhO8guPaST71P9nQwaFqXH6VW11+pgiP/ANblAaD8TH9RvsCVY+TC/wAdx9V1jyhZMp+PWfUD4rg9vFFWNqufwS37MfsqO1uvdVDK+OMx4WOwjE2VxsLcH29SkGrWVM39wfsqv9Iw3nlOfl+5pQbuTahXDISsb2QtP2gVgTbQtIyD8pOY/RxN8bMyWokp2/BKxpGgb7d/+6I2U2slU9px1E2LK1nlo353w26Lq4th0jnU0znuc4l7M3EuPknpKpan0NPI0YIZSDYghrg22fTax3jpV5bG6V0VPIx7S1wLMQO8HCSoLBREVQREQEREBERAREQEREGq1qnwUkx4tDfSIb71VYte5awniWtv42urD2gS2pmjzpWj+V7vuqu0VD9dNZ6qGoaynnliAZmGSSWN+ILj6lqo9edJZBtZPc7ueTn0b1ja3SYqybqs31X966NBw46mnb51RC3xkYPegu/blOW6PmBOZ+TjtPKOd91efKeYnevVet+hPlBwup21MTg3ExxAIc0us4Xe3oedxUIq9mOjz+YqqY8Y3yFo75Wvb60qKSRWrPslhefmK8jqlia897o3j7K1FXskrm35N9NKOgNlcxx7pGAA96mKgN0upDXaiaRhzfRzkcYwJh/4i5aGqgfEbSMdGeEjXMPg4BBwul1xX1Efbr5dfLr5dUW3oKTk9W3Eb3SVVu0RVFvsBQuIWY0cGgepS6Z3J6twDzuXd6YlaP8AVAUVp6WaUExQySAG12NLgDwy6bWy6wlWMWQ5/G7I/wBB3oSsx2g6s/8ACzej8dSN0BV2/JpfBFSvVvSkRiDBIwvERaW3GIHCQcjmtzo/QFDKGucwGUtaX/OPzdhFzYOsqW07Qy08mGVjmF13C+WV1LtQtLOkDo3klzLEOO8tOViekg9PWFBaUeqtKN1PEe1gd9q6yo9GMZ5DGt+q0D2Bdurc5yzK12uWkqiSokp6eb5OIKUTueGNcXuLw0NJdk1oGfTexVxGTM2y2upEoLqgDeOTv2kP9wHio7onSLqilhmeLPfGC4WtnuJt0A2v3rbbOAeUryf00Y8IW/1UE3REVQREQEREBERAREQERY9fXRwMdJK9rGNBJLjwF8uJy3DNBGtojvm4RcC8hIubXIaRYdeag7oiFudcdPUmk4GwxVDWgS4sRsDdrXgiziOgk8eaclCDqnWxZwVTS3g4Pj6t1y23AlXKagunc6uoP60+qwWfqfTF1dRgC/4VAfCVh9y767VWtu55gLy4kl0bg+56SALrjoGSSkqYpXxuvDI15Y84SS03sciW+Clix6pRVK3bBJ/yrLfvT/Ys2n2wRfnKWRp6cD2v+0Goix56Vj/LYx31mh3tWp0poAOaOQJidfPC5wFrHINzbvt0LUUW0/R8lsT5Ijwkjd7WYh61h6Y2mwi7aUCQ+e/mt7m+U71IO+rpqumY6R0zMDBiLpWANAG8udGch1kLFg1pfI2/4PUM3ExSiUejZ3DpVfax6wzVkcpfNisx9mgiwNiLBgyaejPNVSacixFx0hUegn1WiaicQS0UXLvFwBAGvdkTkYrOOTXdeS663Z5oh/RPTE/rXsz6m1LSqW1f03PDW08+MvkY9oaZCX2GbbZndzjl1q6YdrEzebLBE82vZpcy4G/zuIUGrqdjETxenriB0crEH3/ijcPYtFW7HK9l+TfTSjowyOY49z2gDxUzO1HR1waikfESbF7GsdbrLmlr7dgVjP0O23zckjMsjj5QdWUmLJBS+utI+m0VR00rcMjYee24NnCekBF2kg+UcwVpNXpyIJQCR8/0Ei4LBl6j6lLdqGha/Dd8Qmiba0sN7hocHHlIvKbm1pJBIAaMxmodoTKKQDcTE6/1mPzHePUis81D/Od6R8fYfFfRM7znHqubfG8eC6B8fHiFzHq9vxv7kEZ16uRC6983i5/gI9pXds2N6h/7o/aavuurfmYz+tI8W/8A5WNqHUCKsjxZNfeO/Auth/mAHepRe2r43KO7a6ZrY4J2kskJMLiCRijILwHW8oAg5HLnKXaJp7WWp1/1emq3QmIRPDWSsc2UuAYZA0CVtt7m2y67ZJozTAGRsa0ANaxoAHAAAepZOzfM1x/areEUYWNO1tPAA53NiiF3HgxuZ9SbHpC+mqHne+re49pjiPvSCeoiKoIiICIiAiIgIsHSml4qfDyjwHPJDG3GJxGZwg8OPZxVLa+7QKuR7oxjpYmudY4XgvAvhN8sd99hYbgb70Fga77RoKG8UdpaggFrfoC5sMRvmbBxsOGZbe6qrWfWlukcLqszw4Mbbwua6EXIJDgRa5AaLBx3EFamfWZ7yG1EUFS4tGHG0F7ei73ixZe43E59q6dKwUuIchC9hyLWlzpmX6XEX5rb5XPcqFVormNljqGytcAS5sJjmjbnlmcLOuxvnfMZrMk1j/B6eCnkfStaHk4i5xN8w4ucW7jfmi4u7gLrR1LcbnPc1jwMvmjyWKQdGd3vOXqyXGWQgkOkew4Q55lZezehjLXdbLzgmqmlVrtUsfGICyaMRtzeGskksOe4sOEg3GWE2tbfdaas1iD5uWlZLBI528NJaCBha9oNvNH0jnxWgbGfoMaXOGQheW4Wec8NOZ373LnDVlmbZHNaxpaMbciTkQAyzerMnpTUb6omE7XVHLscSSw4y5hJY0XNiMOG1ucD05rDfTzNuTGSBvLCJGjvYSsSSpdMIo5Y2TBjT5BBLQSXb24A3Mk7zuHQsaOaMc4PmiJOG9+Ua1t94LwG5Zm2LM2sisz5S3py7cvauwOHFduitI2JfLNHMyOMtwSRl/KOwYWAvN2taLNu4OuOCxXyfjMdIcrHFA7FYWOLEYzhAzZbLLrugVAbvcAeGQJ7l0u0YxwzuD1Hd1Z3XfTy0zntAkewllwJBcB+EEtuLdNwDbwut/o5j/k0xibSyscQx8hLTLEeDA9wLb8cJ3XBFlBE3aJs5pY6+EgjEM+PQc81tHPbG0vddzjYEnNzj0AW3DgAt7SavVFUIxBSlgDAHSF7g2Q9MhMhsBvyZcdqzNJbLKvC17JouUHRHI8HiM3NAPiFcTW82dbMeVIq9IM3i8UB6B0Ok6+A71cjWgAAbgLDsVAUusun6DJ4M7B+mYZPGRn9y3ejdudsqqie3i6FwcPRdb7SguVURrrTCPSVY0AAFsDwALDPlr5Drv4qw9EbVNF1FgKkROP0ZmmO3a4831qCbQZmP0kXxvY8SQRlpa5rmkNLhk4G28+tBHgPj47iuYHj8f8ArvXfHF2eI3f+rrlyPWOvMdn9EVHNcGfg46pmetsijbWXUs1vt8mObfLYQLi9+d0d7lGoIyfJBPYCfYoLX1G2kRYWw1ruTkbk2V34uQdBe76D+N8jxzsptU6y0obi+UQYegiRjr9gBue5UdQatVk9uSppX9eEgeJUm0Xsp0g/ymxxA+c657wM0HDW/XA1buRhBbA0gvecnSuBuGgb2sBsTfMkDcN9m7HmW0ffzp5D4YW/dWp0NsgiZY1EzpD5rOY3x3lWHorRkVNE2KFoYxt7AdZuTnxJKDLREVQREQEREBERBTe0XUmtkqJakfPsccgDdzGDcwN4Dq6z0qLaB1gMRMU93R7udzi09h3jqXo1QHXHZrHVPdLA4RSuzcCOY48ctxVlwRGOgoaljmMEYxEE8keTfcXsS0WJ3nIi3UtJWbPpG4jT1GZ6JBY8PKbcfyrjpjUStprl0Je0fSj5w7TbctfSafqYDblHZfRk5w7OdmO6y1spjB0hq/VQ4RJA7A3PHGMdzvviZdzRvuTYn24LHNIIa4gEkuF8QcenHfnEdV1P9Ha+jdNF/FGfuu/uW25XR1b5fIl5y+cHJydgcbHwKdfymqnlpL4jhY4uyu0mOzepoti73Li8FpBL3NbG3LlmYgTl5Ablff0k9is+u2aRnOCWSM9Ad84z12d/MVF9L6iVzLANZNHfncm6znDgQ62XEC6z1psRGSI4QHRtLpDdxYQZC3qaLBoyHSQvskwDjd7miPJrJW4zi42yAPad181mVMOCUNkjfTWHmujc85i18iQB7l1U1OZA9sb2iMHMOtd5HlC4sbdu/NRWDNEcgWtc9+ZLDmBxDRYC24Z7+K7YAS91i4WbhOPnXJztl4nPgu1kIcC5sbmjdijuAQMri1iR3L7oyilmkbT013Pcdzm2wD6TnG1wBe9yD6wg7tHQSzzCMGMtZZ8j5LujjYCLmQHoO6wNzcDfZZmlNMwOcKeKN0FO2RzrQudG/wA0yPLsVyegHyQbXVjHUGmhoeRfPJEA4STTNc1hkfuGPEDdgJyb7Tmoy/ZfMWOfRVkM7Xne4WPRlyjC4EjhlvWsrOopo+V1vweqcwwua5mNtxcuc82kbfIHMgjPFuOasTUPStY5/K1E0JpXNwhxmDry7w1mJ2Jj992uAytl0qGnZ/W4mRS07IYwbyVJc1zWsGb3lwOWW4HO6w9aNNNJZDTF8UUQMcTHAAYb86WUkZveec7uHQp8Ho+moC9geHDMXFs8ujMLTaa0E+Qi0dO8Z4hPE59+GF7TzfAqgaTSlTE6OOnncXNAwuZI8YWgl1jmRhuTluz3G6lmj9q9fFMQ4mVtnYmyMaQwm+EjkxisDbm33cN4vYxK6jUKCZwbNQiO+Rkp6jE0dZa9rSO4FVrrboeKjqH08Ti9jLZu3hxAJBPTa6tTVzaX8qjqHzRBopouUL4/xbjfC1jsRu15dk0Z3526wvVdBoup0lUSNiGOZ4fK65sN/ONzuzcAFL8WNC1crFTSPZRpP9Ez/uNWUzZRpHpjj/7jVFYGyWhZNpSFkrQ9mGQlrhcEhjrXHavRlPouGPyIYm/VY0ewKsNmuz2qo60VE4Y1rY3gAODiXOFujvVtIj4TYcAFGHa9U3LOiAkc1u+VoYYieDTiu7hcCyqvbFpaomqnQSYmQRmzGAuDZLgHG/oeeHAd5Nf0xMbsTSAeIaQb26ndyLj09FrhSE2Mhb9Zrrd5AIHet1T1DZGhzHNe07i0hw8QvMFDrZLDdou8XveS7j1gYy4AKQaC2jGKQFzOTvvfHm3skjO8dY7gFfEeg0Wm1b1hjq2AtIxWvYG4cPOYekexblQEREBERAREQEREBavSurtNUg8tCx1+m1neIzW0RBWmmNkULrmnldGfNfzm+IzHgoPpjZ7XU9zyXKNH0o+d3kbwvQaIPMdHpeppTZkkkdvo54fQdzT4KU6M2mStsJ4Y5RxaTE/rJ3tPYAFcek9B09QLTQsf1kZ+kM1CNMbJKd9zBI6I8Hc5v9QrtPHCj1u0bVDBI7k7721DBh9IXZbtISu2YUFSzFE0MBBs+neA3PgBdnqUJ0xs3roLkMErR0xm59Heo3BUz0r7sdLC/pwl0Zy42tdXsYm9XsinjFqer5oFg2Vn3gSP5VotK6GqtFR4YYpy4tD5qmNrjjkzIY1zblsbf8Vrm9wclsNG7U66IWeY5h+tZzvFhb67rLftgquiGm9GQ/fTwyoHprW+pqqeGOWXE5riea1rS5xvh5QnK7QSARbruc1Ltk+mqalf8mldJy9Q8WdviLtzWBoN2uOfOIzyzAsuNXrpTVR/DNG08h8+JzopB2OsT/MFk6Dh0Q0yyUs8tJUvjMcTqtvKshvk50ZabBxaSA5zsr9oINrOtzXYqSIuwtIMj2AkOkBuIw4dDSM+Jy6CqtjcWNMuNjnPFrEYiB0AEHI8clPazZ/XtbjhENZF0PppWuy7DbwGJQuqpSye1VFJDYZNex0bieNnAOsFmjHfHyTCZIzyjrFrgd19wFiCPWsmkkEbMIJMrs3CxxYtwbY5nh1rjo1oe8vc4lsfkNcbnFxzzsFOdnGjGSzS6QqQPk9EMeYFnTAXaBxLRY9pYg6taof/AI+jhoB+OktU1hHnkWii7GgeIB6VPdhWg+TppKpw507sLP3TCR63YvRCqSV82kq7jLUzW4htzb0WtHg1eoNF0DKeGOGMWZGxrG9gFkGUiIgIiINfpnQkFWzBPG146LjMfVO8Kntcdk8sOKSkJlZvwHywOrzleKIPIr6UgkOBBG8HIhcHRZFendYtTaStuZYwH+ezmu7z0qudL7HZhc087HjhIMLvEZIqFbPtOvgnbGHEAuuz/DJ1dTtxHX239G6F0iKiJsgyO5w4OG8fHFUI3ZPpISAhjBY3xCRqu/VTRUlPEeWLTI92JwZfAMrWF8z1lEbpERAREQEREBERAREQEREBERAWDpLQ8FQLTRMf9YC/cd6zkQV/pPZLRyZxukiPUcTe4FaZ+xVnRVyeg1WyiCl9IbG5mi8M7JDweMJPYRkobpfVKspvxsDwPOaMTfEL00hCDydTVckTsUb3xv4sc5jvFpBUlptotYG8nPyVXGd7KmJsgI6RcWJ77q79L6n0dT+NgZfzmjCe3JQfS+xmM3NPO5nBsgxD0hn6kEIfWaHqfx1HNRuP06SQOZ2mN4sB2NJWRrnrBSMoYNH6Oc90LTjme5rmue6+IYsTRclxLjlYWaBuXTpfZnXwXIjEreMZufDeorNoybGIzFIHkgAFp3k2QWTsH1fxSS1rxkz5uK/nkXe4dgsP4irrWo1T0K2ipIadv0GDEeLzm8+JK26AiIgIiICIiAiIgIiICIiAiIgIiICIiAiIgIiICIiAiIgIiICIiAiIgLrkp2OILmtJGYJAJB6idyIg7EREBERAREQEREBERAREQEREBERB/9k="/>
          <p:cNvSpPr>
            <a:spLocks noChangeAspect="1" noChangeArrowheads="1"/>
          </p:cNvSpPr>
          <p:nvPr/>
        </p:nvSpPr>
        <p:spPr bwMode="auto">
          <a:xfrm>
            <a:off x="1679576" y="-2354263"/>
            <a:ext cx="7381875" cy="490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4" name="Picture 4" descr="http://www.cpyoubuildit.info/wp-content/uploads/2010/05/iStock_000003178554Mediu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3718" y="1553083"/>
            <a:ext cx="1834718"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techglimpse.com/wp-content/uploads/2009/02/new-dell-xps-pink-lapto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4707" y="2820652"/>
            <a:ext cx="1550581" cy="16668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UUExQUFRQWGBwaFxgYGBcXGBcXFxwXFxccFxgXHSYeFxolGhgYHy8gIycpLCwsFx8xNTAqNSYrLCkBCQoKDgwOGg8PGiwkHyIvLCwsLCwsLCwsLCwsLCksLCwsLCwsLCwsLCwpLCwsLCwsLCwsLCwsLCwsLCwsLCwsLP/AABEIAMIBAwMBIgACEQEDEQH/xAAcAAABBQEBAQAAAAAAAAAAAAAFAAIDBAYHAQj/xABCEAACAQIEAgcFBQYEBwEBAAABAhEAAwQSITEFQQYiUWFxgZETMqGxwQcjctHwFDNCUmLhJDSC8RUWY5KissJz0v/EABoBAAMBAQEBAAAAAAAAAAAAAAIDBAEABQb/xAAuEQACAgEDAgQFBAMBAAAAAAAAAQIRAxIhMQRBEyIyUQUUgZHBUnGh8EJhsSP/2gAMAwEAAhEDEQA/ACWDWJzGMsgyCIbTQk7GDMVftOv8y+orX4HFW2F+2XUZbrHVuTAPImJEkiRpIOpiimFuWmHVyGPD9Cp/AQSzNmGtQeY9RVpLNaPimEsl7EpbabuxCmSbdyDHOIJ+PKrX/BbB3tW/JQPlXeB/s3xDL+7uKs2LUgECJ/2q5xrgllLNxlXKdNcziNRMQwgx2VcXo5aAMZxvs7iPjRLFRmsCY28QNqJcMxKZVgMxjc6D0q1hOD21aTnYidGYsPTaqfTjDBsFeiVYKSCpKnTfUV3hyvk5zVBG7iSqs2gVQSY7vDWgmEuXLwD27buGAIe4fZIQdZEy5Hfl1o7wjCImHtIoAUW1AHcQJ8Z+tSYPqqEAML1ewQNBE1qx/q3O1VwBsFwa9cWbri1JPVtqC0AkAl7k7gTGUb1JcKYRgTmKKupMs0ay3ft+XZR4UB6TWZW4O22fk1bJJJUu5yYXw2KW9bD22lWGhg+GxoBb6NWUxSyHabTST7phk/ljt+NT9BLYGBtQI0PmZO9E710DEWxzKXI9bR38qpTcG0hNKSTZaFoAkgAE84qjwO2RZAYyQziQI2dxtRE1R4QWyHMAD7S5sZH7x+4UHYLuVOkdgFFPPNE9xBouqQI7KGdIE+7Gv8X0NW8Ji81sN3a+W9JbSe4zsYfpRZAe6BtPzg/WuWWbypjWkEj2wMAFtMw5DfwrqPG7mYXGPMz8a5oiZca3/wCqH4g1nTPzMLN6Tf8AFVe6rFcM40964yIAI7AWIHlXOWw7tft+4JDQdSIGp7K7JxTh/tbZTtrBYro0yYzDo3usXAidcqFjrvyr080HKmjyunyJJogwmAe6t/2lxyEw5gKFUGHtwNiY56HWAKzWJ4UACxMjlJJrdXGKPeVULKMM/IwDmtnUnw+VYvEKY6wOuxP0FTZItclOOXsCsHYBX18asrZOgiR8qdw28VQxGpO9WcU5ySV8DyH9/wAqnHNkHDbY9tbjXrjXzFbxlmOwVguGj763+NfmK6EVqHqtmirBwznPExGLu+XyqNIGtT8V/wA3eHbHyFVbzHNM7bcu6r4ryonnye3bzMZ0mPT151SvjqHxqy9wfwiKq3m6p8RWgolXEQIrymZKVZRp9JWuKWjiLwzp1lQrqNdGBg92XlJ1p+F4tLhQEaDECNO2OwDee/vpXLSHHTIk2Y/Dlfl2e/RTDcPRVKwCDvIBnx7daJMCm+5R4yLIQMVtmLlvksyXUdlErFhIkKuvYB9KBdI+HqMPeiNAG90aQVMbajTar+F4qgt9YorKII0H+wrewSe9DOk2FH7LdACiEbU7AAHWr3Dr6ssCJAEiSYnbehuJ4qlxcogi5bcyNgAIAnxqlwMMbSNaAtnIswoM6Detq0C2kwj0gwavZvgga2XnU/ynfWI/tVXFp7Th7T/HYn/wmiVrhq5DmUFmBkkDUkGfnVDhzBuH2gSJOHUb/wBAFZ3OfDLnR7GK2FskEGLSTGsEKJGnOvOBY5rtlbmVutmOsAe8dBrPdVLo9jUtYKwHOUi2qkQdCBHKrfRa3GGUdjXB4RccfSiaW5tux3B77Mb4aBlvMNOzKjD4GoeNiZAO6H5GlhQfbYkcvaqY8bVr8qZdHWjyHhS8q2v9joS3op/Z44GBXfduc/OjGIxP+JsrHvLc18MhoN9nn+UI7Ljj40Ux5jE4XvNwf+Bb/wCae/U/72At0gvVXh+zj/qP8WJ+tWqpcNuSbo7LpH/ip+tLXDGvkj48PuvMUzhH7ryP6+NP48fuT4j51X4JiBkgntPkMv50iXqGLgyfEx1Wrm+KMYxz/Uh+VdJ4iZD+BrmfET/i38F+Qoem5Cy8Hb8tZrjt1f2zAmRAuXQdRp900zVnpbjGSyMpjMYPbG+lcyx14m5a394/Ea16k8mk8fFi1b/udq4diLVzOAVbqGY7Doda5l9oNpFur7MrAUABYgR86udEL59qTJ/dXRr3IzDTyoJxgC6hIgGQQOeu/lPzpTyJpjoQcWjJYZjHnVtrxK5Z76q2F0PjU9myW7KmLGh/C7ZN63+NfgRXRornuCAF61+Nf/YV0UivP6r1IpwcM5rxj/OXT3j5Ck6Zh3/qa94wP8Xd8R8hTQSsEcqui9iefJWfCHWQR41TxCQPMUXxOLkazP1oVidh41tmKxxFKn60qyzTt18MLyMLiJEoBmkkvlYzE6jKdJ1q1c4plthEuzBliqmTJ1lm28q4nb43irt7I2KuLlZ2BmApAKkjKOzSrOLvXkRmGNuOYkgFxOo50LyxTrcJdPOtkv5O2vkuW2OZ7rR1UljmYCVlV3WR4UVtumSbdokAakgKum8lyJ8QDXMuhnSgjB2lDO1x2ZHzNoxlojWZgCTptzNG73TnJZtqAgKFUZZZjcgAAnQZVkDmZ27ZJuKMUZmjTFZwpyWlaJnU5omcoUDTn4fCzwvA3RaUZ4EQBAVtNByhRptH9sHY6TvcykkjIerlUDSRo0nnO0RpUmO6TucLdzG5cFy02VM2QDOGJLsgzEdwI5+WvIuDnja3aOh4XCk7u7J3n3vT+HkO2PWrwK3buWVu5EzsCCVGhysyiN9NK+euDsr25uPfMGAFeABAPPtnl2UT6LdIDgcYxtA5XtZYJUmCUYakgTI5TvtQLLFyqhssMlG7O18CxTPgVZml5YEmN1uMon0FM4BjD+zPB6wvXR4zcZtO3euf2elt9LOVA+U5uqI3Y5iSQsn3jz9BpT8HxC6UYAMIlmgsBI3iCJJn402WSJN4E2zf8Ix6G/iczBeta1Yga+z5f9pqTinFLCsgN20Dz66jmInXxriPTP2zW7ZdCFmT1dBpA3ntHqO6huOsW/YtlsopA97UnkOenOlZMnCKMfTvmzuf2duDZvAGQLzx4EmKKcYMX8If+qw9bVys59k96bN38QPqJ+taPj4AbDHmMQkeYdfrVX+X0/BJW31/IZoTwwxcxY7LwPrZsmi1COGv/icUI/itn1tqP/mloZLsO48T7DzE1mReI/XlWp4449g2u8R6isgWqbLyOx8EeK91vA1zPiv+af8ACvyrpd49U+BrmvGP8234RXYPUFk9IbxHE3YAMzEAQASaE49xns/j+lONwkgQRpVXGA5res9entt8kUYpGw6IgtiRyBS6PW29A74bLp2UY6GtGKTXdbnxt3KEK3mIHhQMwzmFw7NIH8xoiMCFtkjVvlVbAnVgNy58h4VeZtIER8a0a3uVMDhj7a3JAIddN9iK6JFZHClxcQBRGYSTAO9a+oeq5RV07tM55iMJ7TGXwTAEfKmNeVVKxM1HxI/4u8J3YfKnWsAWDNyHlV0eCefqZWdZqjiDsI5iiVoEyBBqjj7cEds0RqJWUV7T0iN6VYFZb6MdGzicXdUOtv2ZJOaSSGB2gVMvDTcxb4PMFPWUOx0MQdo0MciaH8P6S+wx737KF1O6NK5t98oMd1eYriN69jTfS3FwkkWwGIAYZY6zTt4a0pxjyy3WvDSit+5oejq2sNfewWa69olwVHUIhToZ16xyjlz7Ks4/iaLdIKB21ZdZRVXrAttrOgA7aB8P4hctYh89pRdygEGRlQA8gTJJIGutS2uM3fay9m0SyHKxU9QBWIAWYJnt1PhXNJuyfzV3sJ4rjzJdW2qWgo1DKOYAnNJMnX+1P4txBlsvlaQogLAiCoPITOp7qzXHOI3EvW2AUltcxVSRqymNOwVZ4nxi/wCxzq5kjXqqBOoM6cojyoKtIL3sFWLbW8MLqltRmOixI6pjc8o5VqeJ2bOaxcsoudg0SpbXJKHKd4ymslwDhft0brgZRMGTO57I5VftcMyYeziLV1ldmAnMLeSQwPXBBHMb/OK1xWqw9T00ax3xarCAltRLASS0Ewp0GgMCNBPjU37bxAi6isRbds1wAW0hRAHWABVCo2BAMntMhMIADrfXNJ1LMT11KtJ74Ek7x3CvCFTP9/ayuObnKRlCCB/FoIo22uLArfsWOlWIxouW7uJzPaDW2uKxlCitCFlAAibhjTUmdYmrWNGBbNiN1aFHUhQRlU5VgazPLkaz2Ot5VtOL1t/ZkM3WzGMwA6u7HrGBvoewmiHCeht3G4j2om1ZBDM1xSJB0CoDqxjWdAO3alSf6vuFC+UdC+xu6DavR/0/HVdJrZ8esgpbP8t+yfW4q/8A1XPPsz4amGxV9pCIiNnJMBtRzOhVQpM9/fWo4903wZtQmJtM3tLR0afduoxJOwEAmqoZNdNE2THodcmurO/sznGX8sbYdtSRp94Dtv7pqROneCb3cQj/AIAzj1VTVXhfSSxcxeIZWlRbsrOVjLA3WMQJ0Djf5UaT7ITPS+WFOPWvuG5ZRPxrGC8DMawYPjRnpt0ytYfCXGCXLh0WArKAGIElmAHkJMnxjltrp4iMQVALNmaXzZZjTqiCe4UrJjbGY5LejbNfBzLOoGo8dq5zxv8AzZ/APrWn4JxpcVdumwpJCrnLsqKBsI3J50H6Z8Eu2CMR1CpypHWMTmJYxGg+lZjxST1dgpZYvy3uVsRhrgAzCJAIneDsfSqGKePZkz7wP6FVr/Shx/BoBAOUKCBpMamT3mthgejSX7Nu4zsSyq4gABSdYG8+Jp0Y6uBEn4fqPOht8tjbY2Bz7/8A53OXPwoRfxQgAVpOH8Is2ijpiWLqCSpSAMylTJBmJaocP0PsxmOKMjssmJ82pLaGeGzL4MQlzcfeH6VawuGBgQVkiWMnmJIAqzjODDDElLhuqWJMrl7+0+tQtxsBOtbALEBQssxJ2gAVqvlGNNM0XCk4ddvezTEXHvoScoHvZNwCRG+8HQA0Q9uc+XL1YnN39lZro30Jte0GLuZ7QDH2aAiWOoJYieruIG8Hbne4n0wsWi6qLlx1MFUVjrz60RA28ak6j/0rSirDDRdsy96znxt0D+cD4V1zg3QjCXsIpIVmYfvFZjBGmmsfCua9GuKWxcv3r+EF0XCuVXJBSJkxGsiNe7vrcYH7WrCKEGGZEUaAMNABPZ2VdCnElyJ6io32VXkclDbZeRJIPpGlZzpn0GfDWFu3GGY3QgVddwTJPlt8a0937c7Mwllm/wBWs92lBek/2n28Q2HX2Mrbui64Dg5gFIAGkbtv3USS7gK7swsRpSqpe46jMSEIBJMbxrttSodhtDDaCX8wVmWDObqdsb+R8qI8Mxgt4lHGVFhg3XBIkHXQTvHbVGzw/I1tboFsu6KRINwKzAEkbLoTv6V2DC/ZpgbYzfeNGurkzGvujfwrceHxYvfY7N1SwtOS5Oacb4icRilOHdgMgDMsiSpbafGJ7zvSu3cRbxNpvaMe4hSq9Ug9WI7dTzM9tA+kXGc994U2wGIVNsgBgA9/ae2q1ljeU6w6jTtblU+nTsuB9qSvuw/wbFvfuFmdsgaAcudm3O+4GoOkcjvSxeKuMGQXnhSQ4YCInqggiNqpcCweIUOAphWy6cjz+e9D+L2brXXhXgtqIJBIgT37VkV5mnwMnWhVyHuB4V0vZLLl7lzqgKquW3Y6awIkknkK0uH+zTFtbyMXVQZCtlA3LdszOusb1zbDYt7bSjMjgGGUlWGhGhGo0JFeWeK3XuKXu3XOYbsXOumgcxPjVMFBrdEc5ZL8rR0XpRg2wdsveNsl+qEW4C2zSSANAAd/Ac6xeJ6WE5QqgBRGoU6TP8QJodi+HMloOYAuMQqzJIWQWJ7J0B56+cPDMF7RjJhRuaW9C3SpDUsjai3b+xqMB0lztbUrlVnUOQxmMwzQRESJE/2rR9P3u2sQyWHuC2hChA7GDA7Tr9Kw2L4WtvJ7JmYswEeOg+NdAuWPb3Llx7igi5BWCSZAJI5Acu2l5MlxpFGLDU7l/eAJwDphdGeyFm66OikasWMAA9pEmPIVcwXQbFvavNcsXAUAyAsq6ySSZPWgLsObCvcT0RC3rdy2rsJBzIpEEGet2a86LMtxPfdLY/ruonzagUmt1Fu/wHkwqPMkc7fhuKUDPbuhVEAEHTmdOXOuifYzjM6Ym0TzVvXMD9KjfHIQyLet3CVMhGzACI1O1YbgPFMZhC9zDIy5xBJtlpAg6SI7KdgyycnqVUSdThWjyu7O29NuH+1wV9J1KaHsIIM1yBehBG14E96kD50TXpdeuWx+0YlmzTnAhEjs6oE6VPhOkVlsxDE5dSQrGB2mBpS+pzTb8if2N6TBGEWptfcl+zS2MPjcRauMv7oGdhuvb+Kq/wBqeMuX8Rbt2Qz20WeoCy52JnUbmAB/uaAcf6QFbuaySFfU9UKxgBdyM3L50ruPCWw9y77Rz/AHdsum2pgnaSdOUNzfCbeNJipY0srmiXAcGJtkXlIZtEEw0xvln51pOivTALh0si1cZrUqzaBAQTAzEydI5VmeGcStaM18WWMkgWvasSe0sInuEATVh+kKL1Ua5cEHRlS0CYMn7rXWsinG3FjMjjkSUlwai3xGBJgb6T4mO/Sg56ehmKW7TMSYAkAkjnpOmlABfJynKkakAgn3vPXzmp7lwk5rVpbO8m2pBIO+ZzJPrT8PwrMnql39xOTr8bWldgvi+khICuFjWQvWYjbq5oBE8yI7JqJ7aNa/c3HXf7zKvgcwaQKyCXj7ZixJYgySZJ25mqntCDSJQSbix0Zuk0dQXpdZS1aBus7WxBtrbVETSFVCp6wAEbetY4Qztcu3XYZiVtANr2SzGFXuGulBOH3iWby+Bj61s7XDUEdQEkc5OvnpVnS9PiknKVkPV9Y8VL3M5+3sxIBKhdgDv4xAPhG3nPn/ABwrIyAnbOSxMd3IeVEsP0auF7mqABo1YTsDoOzWqGK6LYiSRbnUxDITHbAaoskoRySjfBdCMpQUkuR3R26Lz5H92TAGm4k6jXkaMcdw8KrgGZA1PKNB3UH4BwXEWrwLWXAkaxpvHLuJrWcVUFNtiD8R2UyMk4uieakskbOeveuISuZxB2DGB6GlWrbg9kkk21172/8A6pVH8zH2L/l5GWug233lhrPad+dfVmAvZ7aONmUMPMA/WvmDjGAIbMPdbarZ+0HH+zFsYhltqoQZYUwoAGo12G9W9Pkjp3Z5/WYJSa0mh+2ToguGxK3kIi+SSCRIcRJA/l1EnvHbQXgfDsJaKvexiSDOW2C/kdNfSsviMWzmXZmPaxLH1NMUTQZFqY7A3ijT3Zu36bJ7Vgmc250YwCR2leVW8fixctBwZBO9c4LRRro7xI5xZPuuwjub+9S5enVXHsV4s9upFbE2irZiDA3/ACHlFWExmHWCuFdgNy7wD5Ku3nWtxnQ/OvXYLBnsnxnShdvondvXPYpetnNqTqQqg6lsoiBO3MkAb0WPqElvR0sck/L+P+g2/wATt3cOFCM2JJH8PVRAScqAaBQIHbvNWeFqLchlAzQSDyrc4bo5Zwtr2doST79xozuRrr/KvYo0HedaEXujhe4DPVnXSTUrzxbaXA+Ca3lyZ7ifGVt+zKqJVs20SF2+JPpXn/NmJz5BccCeqtsKp171APnXRvuzbNtraFRpBUbdx5VyHH3imIuFOrBIHcOzXuqjBkUtkuCfPd2+GHb+OKEHEl7gP8LXWPr/ADeAgd9F+jN3MRcS/hcK51L3cjQBqItlCErn97EF2ljJMf2qS0dBVabW5K99jq+J6TCwGuLxFcRiGAAW1hEVRBJ0uXEgDwHZUON+0PE4nD+zKqFcQzNculmU7ghSFAPMRXM/2mHB7xWt6N2wxVGBIDEH4x9K9L4fGGXI45OKsg66UsWNSh7kljE5fetWGgQs25CjcxJ1J7T2VFibj3DuY/lQZV3J2TxjwArYPhbVv3bSadvWJ9RIqViWMW9RAkKoA13G/wAvzr1fD6eG8ca+v9Z4cviGSTa1O/scj48kMP8Af50OD/Otlx7os5upbJCEk6tsIluW5Ipv/ISge+1z8GVfmSa+e6+ePHmaXD3R9L0SlmwqX0+xlEO1Os3vvF/EPjpRDF8FuJm+7cAMAohiSNZMgR2a0KuqVbUEQeYiplJS4KHFx5N30btn2ZMT3wCQBI3O2tFRbNwZSY0gz36DQVD0UwvtMOY5Ow58zmG2/vUcs8HygySZieW1e5HMpQT70j5jPgn479rZh7PRhDcuFnIKmAuwIIBkmCapXuiF2NGtkydJI05bjxrTcRYJiGAIMopMGYILCkL1fNdVmnHNI+t6bHGeGLMngejGIS5JQEdzKeYPb3VvxwrXMTp/aNzVO29Csbjrl0ujZcgYqMu5j+ZiZHgsD0pvS9a46tX8COq6BZdNdvctYm4q3nCsDopMGddR66UhcqphcCQIAHlFTP1feIECdezwqHNLxcjklyehigsWNRb4Ldu7FClV7jHOXbXRdQIG2i7+dW+F4hbpIB2jfT515f6GsRNu5lJJJ0JBnwrcSabTdHT0tJpWMa4AYJg99KoP+TsT22/+1qVN8HH+r+AfFn+k9vcKYqFuMqqDMTqe6aAccwFq2g9m2YzrGoq/jrcGZZgYIgxM7V5h3ABOUWwNc5GY+p2o8SfLYvK1xRkzTlEVd4nh2k3JDKx94EHu1A222qpVdkYhUtiSwgEmRAG5PdFRAVe4W+S6rbQTr2aEA+tccizgcffxFzKbh2JIED5V0boZhBbtPmKhi0SdZgAwSPHnWI6KYPLae7/UI8F97/2/8a3XBEC4ZASMxZmInXUkAnxAFQdTSVIsw23uEMRh7sEKA4mZUg6UHxWMZAScy5Rr1fDt8R8aKqKnL6QTI7Dr86jSRSwHh8dnz+evbrp8NY7CK5pxJS154BOp21+VdqslFOtq23lH9vhVTF8OtuSVLW55ACPhFUY5rHcl3FTx69mcgHBbxAPs2H4ur2fzRTWs5OqdxvGo9eddJxnRhyOo6N4nKfjWN43wa9h85uWYVsoDmCBGuh76px5nN0xOTCoq0Ar9dB6B2vaG52jI/wD3D81rAXhW9+yW/OKCH+O0w87bBh8Ca9Hpcnh5E/oeb1eNZMMov9/sbHG2oIhUXTQe8dNJjtMTUvDcC2R+qwYlY0gEDvP60rU3LNu1qzInaSQJ/OgvFemuDsTmuZiOQHPxNexLNcao+ah0SU9V/Rf38ADpngmFpbp95HQmOw9Q/A0AF+r3SHp8MTZezbssFcRmbxmQNByoMj7V8z8ScZTTi09ux9l8MhKGNqSa37hK3fjYkVW42+bDXp16jfKmo9e44TZujf7ttPKvLjtJHpS4A/RPpS9oNaRGcHrnLlBBAVdWeQq6bxNXOIcXuYgCc6dqByxnXcnujYDn55TCYEZt3Un+UEGjSBrcZnbXZXyknyyzH6mvXlPI/LGVL7HmRx4k9Uo2/uS4WF/uZq/buDtpgx+ZQBbthu0jn3KDp6moMfaYAFyEHKSZJ7hzPgIqb5Wc92V/MRjskFEaqy9HQbjOQNWJ6oE6nmTzqPhnDMVdgCban+IgZ/8ASI+Jo7w3o7dw7TexIKx7rDrHsgAz8KCEHjbpmylrS2A/FsHiBlFlSUjUaZj/AKjr/tVTB8IxFwkfs7g8yzAL5nUmtRxHpHZsA845tv3Qi6nzrI8T6bXrpyopVf5rgyqB2hBC+pNPhOf+IqcYL1MK2+j9m118RcDFf4beiCO1jv60sd0xAB9ioPKR3/1kf+orDcSxDMZa61zsnQf6V2Aq5fx7Lhwmb3zqIX3RvBiRyG/bXSg21qZymktkXr3SC4WP3yDu67fHWaVZomvaZ4URXjT9zb4hB934AemlBuOtFhR/Xr5ZqKe2zWgewn6GguOuAIYJJJLGe2DEdlIxLcZlewKw12Ayxo4jzBkHx39a8YqN6XDsYVuJmgrmG4nSahxlvLcdexiPjVhMP/a42A89anwl0swzaLzgVLgcKpRnImBp40ysuzXGqs1dvGqqC0gJ6sAAEzm1nzJoz0ZwF5VzXbbgsZLFSq7ADfU6ChvRLpYMKgOgJMElQdtgW3Glbe30rtX06wgn+JTK/nUWeSpporwx7plYaU9Wqb2AbVSDUTWCKhsqo9D04NUYFOrQR80E6XORh2IAJEaESNxPwowaF9IbOaw47vqKKLppnNWjlV+5G+9WeD8Uu2WDWpDgnKQYiVyt8KbfwFwNJXNryqZcTmI0CR3R4616ynW8TznC9pcBjFdOsS9zIDbsawSFzsPF3kz3iKSYRn6xf2jFs5ckFmY85PyoQLVsGW63h+dPVrYMorL4MRQT1ZO7Dx6cfCQaKMPen86si241y/EVQw3F3PVnfaFlvAE/lRK7fuKvWi0I1LQrEct+sfAQPon5Zvkf8wRri9Y0J7j+gam/43btnK5IYg6c9e2hYtteJFi3ccT7x2850GvZR/g/Qi44JxChtsup6vb1tKXLFCPLNWSUuxNhLIcBlMg15j+ja3wAxOm0RRnC8MsYcZQeckJLSe9jUHEuldvDrOieWd/yFAufKHW3mBeE6AMuv7Q6JzJgHyY0TsYLB4frAG6/N2PP8bfQVmj0nv4l/ukJH8zsC3kswPjVHi3t11uK4jmQY8uVUed7MTcI7o1GO6YnKfZQByCdWfFzJ9KyeN488n2jlAeVvc+JYyfhQZOIGNNpNVsTfLETyo4499xcsra2Pb2JJ1B+p9a8XGOGDTmYRBfrwB3NIiogtSqBTycsPilvAh7VsOdQ6Sm3IqOqZqtfeYHYPnrXp01GhFLLzrq3CvYYLdKpReA3Yz3bUq0EP8KX7t1knY6+YNCcSvVbwNE+FN147VP50PxRAzTtU0X5mUS9KKvBuFi6TJ2EgDtqfi+CHtmJnrQY8QKtcGFtPeeJMd8Hs5DxqTjF1THsussESZO3j86YpXOgZJeGq5KmFvKqkHYiPPlVRR2cqt4ElWUsoYDw+ulT3MPmdmiMxmKxSpnS3iirZWUYdkMPLQ/A0e6PaWGMwA+vhAoY1kqCVEmNqLcGB9jdVhBygkebflSszuAeFVIL4fHHQqwPeDB+FFsN0gOza/i0+IrD2bOsyRlkiDB2JA8CYp68ca3AcZxGp2P5VK8PsVLJ2Z0W3jbbb9X5eoqf9mnUa+FYjhvFUuglCVjcHSD8qL2eIMuvxGlJcWthikmG2tGqfELc2z4GnYfjs7w3joatPct3FiSs9v51m51GVWwOYr1sAjbqp8RR9uBncdYdxplvhxJgKaYmA0ZbH9G86wgVY2gRQgdGsQrR7MP3gwPPUV0n/h6r77he7c+lNbiNpB1UnvcwPSnRzSiA8SkZvhPRjFtopWyDv7NZb/vOvxozY6F4Wyc15/aPzzHOfTYedUOLdOQsKWZpOXKghZ03Pn30MxfG3IgdXw39aNyyS5ArHE11/jdqyOoqqBsXj4KKzuP6bBiRLPHb1V8hzrM4vEZpBkkzrz9aFLby6Ak0UcS7gyzPsaS/0iLaEwOwaVQxPEgVI7fOgz1EAxICySdABuSdgBzpyxpcCHkfcbcuCSV/Iz3VewfSTE2xC3Xy9hOYejSKptZg6/mPUV6KckA5Nl/G472yZvZ20ZYkoMuYHmwnehca1Mt0rsYnQ00mK6jG7H2rXM6CmshVjuP1NS4fEFWkhW/pYSPMTXuMu5mDdUZhsNuzT0rLOSGWcTlaSqP3Mv1EGittFyq8CWYmeeizQNrLH+1FsM33aDskGdIkQP8AalzVrYbjdPcGC2aVXP2fxpV2oHSXgI2nypjWAdxVlVp4Sk2MoqDDUxwwIVVkcz2URVKfkrtR1FdMP5VMMPFSKlPiss2jxbQqbADrXh/QB6An60wHuqTh37xx26R/pFBL0sKPqRWwaSD4/ShHEkgDwj00+lFsGYnxqlxFJBXmCSPAxPxoohP1DeEWowzn+bMfQR9KNYbGSoIaQfMUI4ZDWchOmoIG+/Om4u+LCoqaDU98ePaSfhRtanQu9ITPSK3nKMDvAI1BO22+9F7V4/wv5b1gHxoFxWHIzr20YXiYzqwMZgR5yInzpcsHsMWanRsbPFmXeR3r+VOxXSblnY9yiPWgFriJJymDOlXBY2qZx0vcojLUthuI42eQA8dTQzEY8nck1Ux9+LjjsY1SbETVcMaJJzbZO+IEmeZnzqM441SuYkTFML0/SK1Fp8RNVL94yIGnOvC1NJokqBbHFqksXcssDBAIB7M2hjymq8U59FA7dfoK0wiJjbSpLWJPMK3iPqNaZFexWmFvC3rRIzIwPKGBWe8ETHnUFxYLDsMfqKhOlJ3JOpmuOsK8L4qtlgTasuOedcxPhJ08hRTjHHcDeUH9ncXRsUhVn6691ZOK8NckdYXx+FeyFzhFLCQuYOw8VU9U+NQWASMzGTy7AO4cqp2LcmiK/ryoXtsEtz30pV5FKlhBgDur3LSB0pwP6/W5pIwSLvUiLTBSzjnXHEoYUg8VCxpnta6jiwb0VX4dYYYjOW0Y+78Kb7WvUvwVPeK7s0auUenRm8aqYu/kIPapB9Qas43R28TQvFkl1H8J3jsNFjVo6balseYe8UuHsOh+hpcQvBhEbc+dQ4wZCJk9UQQeU6T3wKhN6afXcU37kSCOUirDPoMq6z5abeFRhqkVqKwAlhMSQyTvIn1Fa9dqwSXoNbq00gVB1C3RbgezMjxVvvrn4jVFqu8XH31z8RqlFVw4RLLlkFxda8zVMVpjJTACMtSU607LSy1phsOjPTW3aAt3cPbynTMiCfMHfxopxbolh8Wpu4N1Dc1Hunuj+E1z/DYdmIgE0W4Zgrttsy3Ch/pOvnWG37g3FYN7TlLilWG4P62qNeHtcIgE+X1raDiSlQt+2t7scz7QE8557/CqL3gJA2rkjmZO+kOQdwY9KYRT7rSzHtJPqaaaIEYaQFe09FrjixhIAPaYjw50r9p2IKmIry37wq8LVBLZhrcjymlUuUUqAMJC5TSxj60wtXoekhjgf1+de00Gmt3Vxw4vXjNTJpEmuOEWpheln7ajLVpwsXiWZidAKrmpXbWvJolsY9ytcw87/OmDDgVaivClFYFFb2FeezirOSvMlbZlEE1tMFcm2p/pHyrIm1Wn4U33SeHy0pGfdIpwcsz/ABX99c/EaqhZq3xT99c/FVcCnx4QiXLGFK8AqYV4aKwSIoKaUqbJUlgQwPZr5jUfGss6gxZwbWgq3CgcjNkB6yDcZuQP9MzT2MbGR2j159xPpQC4xYkk6nUnv/OiGC4qfdvSw5MPfHjOjjx1o1KjHH2Ld06Hw/MUKxvFFI6skkb7AUVvoAA2ZchmGmFmJgzqrabGsuwo37oHgjy16Eq1awDtygdp0/vVy3gkT32BPfoPTnXUYULGDLbDz5Vbt4VR70nuXSp3xU6KPM6D8zUYX1oZOgkiz+y21GZHU/0mQ48Z3pmWo2banTSnuMPDbryvTd8aVYaTLUhpUqWwx6Hf9dleNSpUJpHzprb+tKlRGEdzevSK9pVphE3PxqPspUq0xjuf6768belSrTj1aS0qVcYMuGtDwr936/OlSpWf0j8HqYG4l++fx+lVAaVKnx9KES9TPbh6jHnSQ6ClSo3wgO44mnLs3gPpSpUIREd/OlSpVxgS6Nf5hRyMyOR0NV+OWwjtlAXrnYR8qVKuXJr4BRvNPvH1NW7SiNv1pXlKjmBEmFSLyrylSmMRGx09K8f9fClSrTBzDWvaVKsNP//Z"/>
          <p:cNvSpPr>
            <a:spLocks noChangeAspect="1" noChangeArrowheads="1"/>
          </p:cNvSpPr>
          <p:nvPr/>
        </p:nvSpPr>
        <p:spPr bwMode="auto">
          <a:xfrm>
            <a:off x="1679576" y="-2354263"/>
            <a:ext cx="6543675" cy="490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74" name="Picture 14" descr="http://farm1.staticflickr.com/62/201340293_e0045e2a0a_o.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906" t="23773" r="12500" b="19597"/>
          <a:stretch/>
        </p:blipFill>
        <p:spPr bwMode="auto">
          <a:xfrm>
            <a:off x="3445970" y="4185272"/>
            <a:ext cx="2574026" cy="16916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p:cNvPicPr>
            <a:picLocks noChangeAspect="1" noChangeArrowheads="1"/>
          </p:cNvPicPr>
          <p:nvPr/>
        </p:nvPicPr>
        <p:blipFill>
          <a:blip r:embed="rId9" cstate="print"/>
          <a:srcRect/>
          <a:stretch>
            <a:fillRect/>
          </a:stretch>
        </p:blipFill>
        <p:spPr bwMode="auto">
          <a:xfrm>
            <a:off x="9061450" y="2323855"/>
            <a:ext cx="326492" cy="490045"/>
          </a:xfrm>
          <a:prstGeom prst="rect">
            <a:avLst/>
          </a:prstGeom>
          <a:noFill/>
          <a:ln w="9525">
            <a:noFill/>
            <a:miter lim="800000"/>
            <a:headEnd/>
            <a:tailEnd/>
          </a:ln>
        </p:spPr>
      </p:pic>
      <p:pic>
        <p:nvPicPr>
          <p:cNvPr id="16" name="Picture 1"/>
          <p:cNvPicPr>
            <a:picLocks noChangeAspect="1" noChangeArrowheads="1"/>
          </p:cNvPicPr>
          <p:nvPr/>
        </p:nvPicPr>
        <p:blipFill>
          <a:blip r:embed="rId9" cstate="print"/>
          <a:srcRect/>
          <a:stretch>
            <a:fillRect/>
          </a:stretch>
        </p:blipFill>
        <p:spPr bwMode="auto">
          <a:xfrm>
            <a:off x="9061450" y="3146815"/>
            <a:ext cx="326492" cy="490045"/>
          </a:xfrm>
          <a:prstGeom prst="rect">
            <a:avLst/>
          </a:prstGeom>
          <a:noFill/>
          <a:ln w="9525">
            <a:noFill/>
            <a:miter lim="800000"/>
            <a:headEnd/>
            <a:tailEnd/>
          </a:ln>
        </p:spPr>
      </p:pic>
      <p:pic>
        <p:nvPicPr>
          <p:cNvPr id="17" name="Picture 1"/>
          <p:cNvPicPr>
            <a:picLocks noChangeAspect="1" noChangeArrowheads="1"/>
          </p:cNvPicPr>
          <p:nvPr/>
        </p:nvPicPr>
        <p:blipFill>
          <a:blip r:embed="rId9" cstate="print"/>
          <a:srcRect/>
          <a:stretch>
            <a:fillRect/>
          </a:stretch>
        </p:blipFill>
        <p:spPr bwMode="auto">
          <a:xfrm>
            <a:off x="9061450" y="4185273"/>
            <a:ext cx="326492" cy="490045"/>
          </a:xfrm>
          <a:prstGeom prst="rect">
            <a:avLst/>
          </a:prstGeom>
          <a:noFill/>
          <a:ln w="9525">
            <a:noFill/>
            <a:miter lim="800000"/>
            <a:headEnd/>
            <a:tailEnd/>
          </a:ln>
        </p:spPr>
      </p:pic>
      <p:cxnSp>
        <p:nvCxnSpPr>
          <p:cNvPr id="18" name="Straight Arrow Connector 17"/>
          <p:cNvCxnSpPr>
            <a:endCxn id="15" idx="1"/>
          </p:cNvCxnSpPr>
          <p:nvPr/>
        </p:nvCxnSpPr>
        <p:spPr>
          <a:xfrm flipV="1">
            <a:off x="7620000" y="2568877"/>
            <a:ext cx="1441450" cy="25177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6" idx="1"/>
          </p:cNvCxnSpPr>
          <p:nvPr/>
        </p:nvCxnSpPr>
        <p:spPr>
          <a:xfrm flipV="1">
            <a:off x="7620000" y="3391838"/>
            <a:ext cx="1441450" cy="6097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3"/>
          </p:cNvCxnSpPr>
          <p:nvPr/>
        </p:nvCxnSpPr>
        <p:spPr>
          <a:xfrm>
            <a:off x="7620000" y="3848100"/>
            <a:ext cx="1441450" cy="61047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6"/>
          <p:cNvPicPr>
            <a:picLocks noChangeAspect="1" noChangeArrowheads="1"/>
          </p:cNvPicPr>
          <p:nvPr/>
        </p:nvPicPr>
        <p:blipFill>
          <a:blip r:embed="rId10" cstate="print"/>
          <a:srcRect/>
          <a:stretch>
            <a:fillRect/>
          </a:stretch>
        </p:blipFill>
        <p:spPr bwMode="auto">
          <a:xfrm>
            <a:off x="9525001" y="3198616"/>
            <a:ext cx="1012933" cy="458985"/>
          </a:xfrm>
          <a:prstGeom prst="rect">
            <a:avLst/>
          </a:prstGeom>
          <a:noFill/>
          <a:ln w="9525">
            <a:noFill/>
            <a:miter lim="800000"/>
            <a:headEnd/>
            <a:tailEnd/>
          </a:ln>
        </p:spPr>
      </p:pic>
      <p:pic>
        <p:nvPicPr>
          <p:cNvPr id="22" name="Picture 8"/>
          <p:cNvPicPr>
            <a:picLocks noChangeAspect="1" noChangeArrowheads="1"/>
          </p:cNvPicPr>
          <p:nvPr/>
        </p:nvPicPr>
        <p:blipFill>
          <a:blip r:embed="rId11" cstate="print"/>
          <a:srcRect/>
          <a:stretch>
            <a:fillRect/>
          </a:stretch>
        </p:blipFill>
        <p:spPr bwMode="auto">
          <a:xfrm>
            <a:off x="9535920" y="4332536"/>
            <a:ext cx="915152" cy="239465"/>
          </a:xfrm>
          <a:prstGeom prst="rect">
            <a:avLst/>
          </a:prstGeom>
          <a:noFill/>
          <a:ln w="9525">
            <a:noFill/>
            <a:miter lim="800000"/>
            <a:headEnd/>
            <a:tailEnd/>
          </a:ln>
        </p:spPr>
      </p:pic>
      <p:pic>
        <p:nvPicPr>
          <p:cNvPr id="23" name="Picture 9"/>
          <p:cNvPicPr>
            <a:picLocks noChangeAspect="1" noChangeArrowheads="1"/>
          </p:cNvPicPr>
          <p:nvPr/>
        </p:nvPicPr>
        <p:blipFill>
          <a:blip r:embed="rId12" cstate="print"/>
          <a:srcRect/>
          <a:stretch>
            <a:fillRect/>
          </a:stretch>
        </p:blipFill>
        <p:spPr bwMode="auto">
          <a:xfrm>
            <a:off x="9476896" y="2274537"/>
            <a:ext cx="980089" cy="539049"/>
          </a:xfrm>
          <a:prstGeom prst="rect">
            <a:avLst/>
          </a:prstGeom>
          <a:noFill/>
          <a:ln w="9525">
            <a:noFill/>
            <a:miter lim="800000"/>
            <a:headEnd/>
            <a:tailEnd/>
          </a:ln>
        </p:spPr>
      </p:pic>
      <p:cxnSp>
        <p:nvCxnSpPr>
          <p:cNvPr id="32" name="Straight Arrow Connector 31"/>
          <p:cNvCxnSpPr/>
          <p:nvPr/>
        </p:nvCxnSpPr>
        <p:spPr>
          <a:xfrm>
            <a:off x="2708910" y="3684620"/>
            <a:ext cx="56769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descr="Image result for laptop privacy swea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45970" y="3543125"/>
            <a:ext cx="3415987" cy="256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63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99741" y="2533620"/>
            <a:ext cx="9459444" cy="283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Stronger Security?</a:t>
            </a:r>
            <a:endParaRPr lang="en-US" dirty="0"/>
          </a:p>
        </p:txBody>
      </p:sp>
      <p:graphicFrame>
        <p:nvGraphicFramePr>
          <p:cNvPr id="8" name="Diagram 7"/>
          <p:cNvGraphicFramePr/>
          <p:nvPr/>
        </p:nvGraphicFramePr>
        <p:xfrm>
          <a:off x="2133600" y="1371600"/>
          <a:ext cx="81534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Slide Number Placeholder 15"/>
          <p:cNvSpPr>
            <a:spLocks noGrp="1"/>
          </p:cNvSpPr>
          <p:nvPr>
            <p:ph type="sldNum" sz="quarter" idx="12"/>
          </p:nvPr>
        </p:nvSpPr>
        <p:spPr/>
        <p:txBody>
          <a:bodyPr/>
          <a:lstStyle/>
          <a:p>
            <a:fld id="{FC398A72-17BE-493D-A14C-F3371BCE3542}" type="slidenum">
              <a:rPr lang="en-US" smtClean="0"/>
              <a:pPr/>
              <a:t>7</a:t>
            </a:fld>
            <a:endParaRPr lang="en-US" dirty="0"/>
          </a:p>
        </p:txBody>
      </p:sp>
      <p:pic>
        <p:nvPicPr>
          <p:cNvPr id="2051"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52621" t="39047" r="18289" b="34961"/>
          <a:stretch/>
        </p:blipFill>
        <p:spPr bwMode="auto">
          <a:xfrm>
            <a:off x="1828805" y="4066311"/>
            <a:ext cx="8201319" cy="259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54122" t="25423" r="22590" b="41963"/>
          <a:stretch/>
        </p:blipFill>
        <p:spPr bwMode="auto">
          <a:xfrm>
            <a:off x="609601" y="1507726"/>
            <a:ext cx="6565755" cy="326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rotWithShape="1">
          <a:blip r:embed="rId11">
            <a:extLst>
              <a:ext uri="{28A0092B-C50C-407E-A947-70E740481C1C}">
                <a14:useLocalDpi xmlns:a14="http://schemas.microsoft.com/office/drawing/2010/main" val="0"/>
              </a:ext>
            </a:extLst>
          </a:blip>
          <a:srcRect l="59074" t="41381" r="16573" b="32264"/>
          <a:stretch/>
        </p:blipFill>
        <p:spPr bwMode="auto">
          <a:xfrm>
            <a:off x="1075792" y="1981204"/>
            <a:ext cx="6865856" cy="263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51591" t="26429" r="23366" b="7534"/>
          <a:stretch/>
        </p:blipFill>
        <p:spPr bwMode="auto">
          <a:xfrm>
            <a:off x="6096000" y="3042999"/>
            <a:ext cx="3691296" cy="345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1438725" y="158484"/>
            <a:ext cx="8348571" cy="445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a:stretch/>
        </p:blipFill>
        <p:spPr bwMode="auto">
          <a:xfrm>
            <a:off x="392263" y="3621512"/>
            <a:ext cx="11074400" cy="302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48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Scheme: Human Computable Passwords</a:t>
            </a:r>
            <a:endParaRPr lang="en-US" dirty="0"/>
          </a:p>
        </p:txBody>
      </p:sp>
      <p:sp>
        <p:nvSpPr>
          <p:cNvPr id="3" name="Content Placeholder 2"/>
          <p:cNvSpPr>
            <a:spLocks noGrp="1"/>
          </p:cNvSpPr>
          <p:nvPr>
            <p:ph idx="1"/>
          </p:nvPr>
        </p:nvSpPr>
        <p:spPr/>
        <p:txBody>
          <a:bodyPr>
            <a:normAutofit/>
          </a:bodyPr>
          <a:lstStyle/>
          <a:p>
            <a:r>
              <a:rPr lang="en-US" dirty="0"/>
              <a:t>Passwords computed by responding to public challenges</a:t>
            </a:r>
          </a:p>
          <a:p>
            <a:pPr lvl="1"/>
            <a:r>
              <a:rPr lang="en-US" dirty="0"/>
              <a:t>Computation done in user’s </a:t>
            </a:r>
            <a:r>
              <a:rPr lang="en-US" dirty="0" smtClean="0"/>
              <a:t>head</a:t>
            </a:r>
          </a:p>
          <a:p>
            <a:r>
              <a:rPr lang="en-US" dirty="0" smtClean="0"/>
              <a:t>Remains secure many breaches (e.g., 100)</a:t>
            </a:r>
          </a:p>
          <a:p>
            <a:r>
              <a:rPr lang="en-US" dirty="0" smtClean="0"/>
              <a:t>Simple Operations</a:t>
            </a:r>
          </a:p>
          <a:p>
            <a:pPr lvl="1"/>
            <a:r>
              <a:rPr lang="en-US" dirty="0" smtClean="0"/>
              <a:t>Addition modulo 10</a:t>
            </a:r>
          </a:p>
          <a:p>
            <a:pPr lvl="1"/>
            <a:r>
              <a:rPr lang="en-US" dirty="0" smtClean="0"/>
              <a:t>Memorize a random mapping</a:t>
            </a:r>
          </a:p>
          <a:p>
            <a:pPr marL="457200" lvl="1" indent="0">
              <a:buNone/>
            </a:pPr>
            <a:endParaRPr lang="en-US" dirty="0" smtClean="0"/>
          </a:p>
          <a:p>
            <a:endParaRPr lang="en-US" dirty="0"/>
          </a:p>
          <a:p>
            <a:endParaRPr lang="en-US" dirty="0"/>
          </a:p>
        </p:txBody>
      </p:sp>
      <p:sp>
        <p:nvSpPr>
          <p:cNvPr id="4" name="Slide Number Placeholder 2"/>
          <p:cNvSpPr>
            <a:spLocks noGrp="1"/>
          </p:cNvSpPr>
          <p:nvPr>
            <p:ph type="sldNum" sz="quarter" idx="12"/>
          </p:nvPr>
        </p:nvSpPr>
        <p:spPr>
          <a:xfrm>
            <a:off x="8077200" y="6356351"/>
            <a:ext cx="2133600" cy="365125"/>
          </a:xfrm>
        </p:spPr>
        <p:txBody>
          <a:bodyPr/>
          <a:lstStyle/>
          <a:p>
            <a:fld id="{FC398A72-17BE-493D-A14C-F3371BCE3542}" type="slidenum">
              <a:rPr lang="en-US" smtClean="0"/>
              <a:pPr/>
              <a:t>8</a:t>
            </a:fld>
            <a:endParaRPr lang="en-US" dirty="0"/>
          </a:p>
        </p:txBody>
      </p:sp>
    </p:spTree>
    <p:extLst>
      <p:ext uri="{BB962C8B-B14F-4D97-AF65-F5344CB8AC3E}">
        <p14:creationId xmlns:p14="http://schemas.microsoft.com/office/powerpoint/2010/main" val="3362150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Computation</a:t>
            </a:r>
            <a:endParaRPr lang="en-US" dirty="0"/>
          </a:p>
        </p:txBody>
      </p:sp>
      <p:sp>
        <p:nvSpPr>
          <p:cNvPr id="3" name="Content Placeholder 2"/>
          <p:cNvSpPr>
            <a:spLocks noGrp="1"/>
          </p:cNvSpPr>
          <p:nvPr>
            <p:ph idx="1"/>
          </p:nvPr>
        </p:nvSpPr>
        <p:spPr>
          <a:xfrm>
            <a:off x="1981200" y="1600201"/>
            <a:ext cx="8382000" cy="4525963"/>
          </a:xfrm>
        </p:spPr>
        <p:txBody>
          <a:bodyPr/>
          <a:lstStyle/>
          <a:p>
            <a:r>
              <a:rPr lang="en-US" dirty="0" smtClean="0"/>
              <a:t>Restricted</a:t>
            </a:r>
          </a:p>
          <a:p>
            <a:pPr lvl="1"/>
            <a:r>
              <a:rPr lang="en-US" dirty="0" smtClean="0"/>
              <a:t>Simple operations (addition, lookup)</a:t>
            </a:r>
          </a:p>
          <a:p>
            <a:pPr lvl="1"/>
            <a:r>
              <a:rPr lang="en-US" dirty="0" smtClean="0"/>
              <a:t>Operations performed in memory (limited space)</a:t>
            </a:r>
          </a:p>
          <a:p>
            <a:pPr lvl="1"/>
            <a:endParaRPr lang="en-US" dirty="0"/>
          </a:p>
          <a:p>
            <a:endParaRPr lang="en-US" dirty="0"/>
          </a:p>
        </p:txBody>
      </p:sp>
      <p:pic>
        <p:nvPicPr>
          <p:cNvPr id="9218" name="Picture 2" descr="http://blog.lib.umn.edu/ione/eyeonearth/200px-Thought_bubbl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00401"/>
            <a:ext cx="2912052" cy="32760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2590801" y="3962400"/>
                <a:ext cx="20161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9+8=7 </m:t>
                      </m:r>
                      <m:r>
                        <a:rPr lang="en-US" i="1">
                          <a:latin typeface="Cambria Math"/>
                        </a:rPr>
                        <m:t>𝑚𝑜𝑑</m:t>
                      </m:r>
                      <m:r>
                        <a:rPr lang="en-US" i="1">
                          <a:latin typeface="Cambria Math"/>
                        </a:rPr>
                        <m:t> 10</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590801" y="3962400"/>
                <a:ext cx="2016193" cy="369332"/>
              </a:xfrm>
              <a:prstGeom prst="rect">
                <a:avLst/>
              </a:prstGeom>
              <a:blipFill>
                <a:blip r:embed="rId4"/>
                <a:stretch>
                  <a:fillRect/>
                </a:stretch>
              </a:blipFill>
            </p:spPr>
            <p:txBody>
              <a:bodyPr/>
              <a:lstStyle/>
              <a:p>
                <a:r>
                  <a:rPr lang="en-US">
                    <a:noFill/>
                  </a:rPr>
                  <a:t> </a:t>
                </a:r>
              </a:p>
            </p:txBody>
          </p:sp>
        </mc:Fallback>
      </mc:AlternateContent>
      <p:pic>
        <p:nvPicPr>
          <p:cNvPr id="6" name="Picture 2" descr="http://blog.lib.umn.edu/ione/eyeonearth/200px-Thought_bubbl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124200"/>
            <a:ext cx="2912052" cy="32760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6262078" y="3597687"/>
                <a:ext cx="212269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8945309234</m:t>
                      </m:r>
                    </m:oMath>
                  </m:oMathPara>
                </a14:m>
                <a:endParaRPr lang="en-US" dirty="0"/>
              </a:p>
              <a:p>
                <a:r>
                  <a:rPr lang="en-US" dirty="0"/>
                  <a:t>    +</a:t>
                </a:r>
                <a:r>
                  <a:rPr lang="en-US" dirty="0">
                    <a:latin typeface="Cambria Math" panose="02040503050406030204" pitchFamily="18" charset="0"/>
                    <a:ea typeface="Cambria Math" panose="02040503050406030204" pitchFamily="18" charset="0"/>
                  </a:rPr>
                  <a:t>2348979234</a:t>
                </a:r>
                <a:r>
                  <a:rPr lang="en-US" dirty="0"/>
                  <a:t> = ?</a:t>
                </a:r>
              </a:p>
            </p:txBody>
          </p:sp>
        </mc:Choice>
        <mc:Fallback xmlns="">
          <p:sp>
            <p:nvSpPr>
              <p:cNvPr id="7" name="TextBox 6"/>
              <p:cNvSpPr txBox="1">
                <a:spLocks noRot="1" noChangeAspect="1" noMove="1" noResize="1" noEditPoints="1" noAdjustHandles="1" noChangeArrowheads="1" noChangeShapeType="1" noTextEdit="1"/>
              </p:cNvSpPr>
              <p:nvPr/>
            </p:nvSpPr>
            <p:spPr>
              <a:xfrm>
                <a:off x="6262078" y="3597687"/>
                <a:ext cx="2122697" cy="646331"/>
              </a:xfrm>
              <a:prstGeom prst="rect">
                <a:avLst/>
              </a:prstGeom>
              <a:blipFill>
                <a:blip r:embed="rId5"/>
                <a:stretch>
                  <a:fillRect r="-1724" b="-14151"/>
                </a:stretch>
              </a:blipFill>
            </p:spPr>
            <p:txBody>
              <a:bodyPr/>
              <a:lstStyle/>
              <a:p>
                <a:r>
                  <a:rPr lang="en-US">
                    <a:noFill/>
                  </a:rPr>
                  <a:t> </a:t>
                </a:r>
              </a:p>
            </p:txBody>
          </p:sp>
        </mc:Fallback>
      </mc:AlternateContent>
      <p:pic>
        <p:nvPicPr>
          <p:cNvPr id="9220" name="Picture 4" descr="https://encrypted-tbn2.gstatic.com/images?q=tbn:ANd9GcQUzaecvgCc-3GQX2dhja5-ukBQG8g11lDBgHdMxepoXghue-8fm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7408" y="5070408"/>
            <a:ext cx="568393" cy="56839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lisabttc.files.wordpress.com/2011/12/sad-face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1208" y="5070407"/>
            <a:ext cx="568392" cy="568392"/>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2"/>
          <p:cNvSpPr>
            <a:spLocks noGrp="1"/>
          </p:cNvSpPr>
          <p:nvPr>
            <p:ph type="sldNum" sz="quarter" idx="12"/>
          </p:nvPr>
        </p:nvSpPr>
        <p:spPr>
          <a:xfrm>
            <a:off x="8077200" y="6356351"/>
            <a:ext cx="2133600" cy="365125"/>
          </a:xfrm>
        </p:spPr>
        <p:txBody>
          <a:bodyPr/>
          <a:lstStyle/>
          <a:p>
            <a:fld id="{FC398A72-17BE-493D-A14C-F3371BCE3542}" type="slidenum">
              <a:rPr lang="en-US" smtClean="0"/>
              <a:pPr/>
              <a:t>9</a:t>
            </a:fld>
            <a:endParaRPr lang="en-US" dirty="0"/>
          </a:p>
        </p:txBody>
      </p:sp>
    </p:spTree>
    <p:extLst>
      <p:ext uri="{BB962C8B-B14F-4D97-AF65-F5344CB8AC3E}">
        <p14:creationId xmlns:p14="http://schemas.microsoft.com/office/powerpoint/2010/main" val="1333291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19033</TotalTime>
  <Words>1818</Words>
  <Application>Microsoft Office PowerPoint</Application>
  <PresentationFormat>Custom</PresentationFormat>
  <Paragraphs>433</Paragraphs>
  <Slides>31</Slides>
  <Notes>21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Cambria Math</vt:lpstr>
      <vt:lpstr>Calibri Light</vt:lpstr>
      <vt:lpstr>Mathematica1Mono</vt:lpstr>
      <vt:lpstr>Mathematica1</vt:lpstr>
      <vt:lpstr>Office Theme</vt:lpstr>
      <vt:lpstr>Towards Human Computable Passwords</vt:lpstr>
      <vt:lpstr>Philosophical Questions for Lunch</vt:lpstr>
      <vt:lpstr>Password Management</vt:lpstr>
      <vt:lpstr>Security</vt:lpstr>
      <vt:lpstr>Password Managers</vt:lpstr>
      <vt:lpstr>Trusted Computer Assumption?</vt:lpstr>
      <vt:lpstr>Stronger Security?</vt:lpstr>
      <vt:lpstr>Our Scheme: Human Computable Passwords</vt:lpstr>
      <vt:lpstr>Human Computation</vt:lpstr>
      <vt:lpstr>Random Mapping</vt:lpstr>
      <vt:lpstr>Mnemonics</vt:lpstr>
      <vt:lpstr>Mnemonics</vt:lpstr>
      <vt:lpstr>PowerPoint Presentation</vt:lpstr>
      <vt:lpstr>Single-Digit Challenge</vt:lpstr>
      <vt:lpstr>Single-Digit Challenge</vt:lpstr>
      <vt:lpstr>Single-Digit Challenge</vt:lpstr>
      <vt:lpstr>Passwords</vt:lpstr>
      <vt:lpstr>Passwords</vt:lpstr>
      <vt:lpstr>Passwords</vt:lpstr>
      <vt:lpstr>Usability</vt:lpstr>
      <vt:lpstr>Usability (Memorization)</vt:lpstr>
      <vt:lpstr>Security</vt:lpstr>
      <vt:lpstr>Statistical Algorithm</vt:lpstr>
      <vt:lpstr>Statistical Algorithm</vt:lpstr>
      <vt:lpstr>Statistical Algorithm</vt:lpstr>
      <vt:lpstr>Statistical Algorithm</vt:lpstr>
      <vt:lpstr>Security</vt:lpstr>
      <vt:lpstr>Security</vt:lpstr>
      <vt:lpstr>Technical Tools</vt:lpstr>
      <vt:lpstr>Challenge: Break Our Scheme</vt:lpstr>
      <vt:lpstr>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Attacking Data Independent Memory Hard Functions</dc:title>
  <dc:creator>Jeremiah Blocki</dc:creator>
  <cp:lastModifiedBy>jblocki</cp:lastModifiedBy>
  <cp:revision>384</cp:revision>
  <dcterms:created xsi:type="dcterms:W3CDTF">2016-03-11T00:22:30Z</dcterms:created>
  <dcterms:modified xsi:type="dcterms:W3CDTF">2017-01-10T02:13:08Z</dcterms:modified>
</cp:coreProperties>
</file>