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6"/>
  </p:notesMasterIdLst>
  <p:sldIdLst>
    <p:sldId id="256" r:id="rId2"/>
    <p:sldId id="283" r:id="rId3"/>
    <p:sldId id="311" r:id="rId4"/>
    <p:sldId id="306" r:id="rId5"/>
    <p:sldId id="304" r:id="rId6"/>
    <p:sldId id="305" r:id="rId7"/>
    <p:sldId id="313" r:id="rId8"/>
    <p:sldId id="275" r:id="rId9"/>
    <p:sldId id="279" r:id="rId10"/>
    <p:sldId id="280" r:id="rId11"/>
    <p:sldId id="257" r:id="rId12"/>
    <p:sldId id="286" r:id="rId13"/>
    <p:sldId id="291" r:id="rId14"/>
    <p:sldId id="292" r:id="rId15"/>
    <p:sldId id="295" r:id="rId16"/>
    <p:sldId id="259" r:id="rId17"/>
    <p:sldId id="260" r:id="rId18"/>
    <p:sldId id="261" r:id="rId19"/>
    <p:sldId id="289" r:id="rId20"/>
    <p:sldId id="276" r:id="rId21"/>
    <p:sldId id="274" r:id="rId22"/>
    <p:sldId id="278" r:id="rId23"/>
    <p:sldId id="264" r:id="rId24"/>
    <p:sldId id="324" r:id="rId25"/>
    <p:sldId id="325" r:id="rId26"/>
    <p:sldId id="290" r:id="rId27"/>
    <p:sldId id="298" r:id="rId28"/>
    <p:sldId id="299" r:id="rId29"/>
    <p:sldId id="319" r:id="rId30"/>
    <p:sldId id="296" r:id="rId31"/>
    <p:sldId id="287" r:id="rId32"/>
    <p:sldId id="302" r:id="rId33"/>
    <p:sldId id="303" r:id="rId34"/>
    <p:sldId id="301" r:id="rId35"/>
    <p:sldId id="300" r:id="rId36"/>
    <p:sldId id="262" r:id="rId37"/>
    <p:sldId id="263" r:id="rId38"/>
    <p:sldId id="265" r:id="rId39"/>
    <p:sldId id="288" r:id="rId40"/>
    <p:sldId id="266" r:id="rId41"/>
    <p:sldId id="267" r:id="rId42"/>
    <p:sldId id="269" r:id="rId43"/>
    <p:sldId id="322" r:id="rId44"/>
    <p:sldId id="323" r:id="rId45"/>
    <p:sldId id="270" r:id="rId46"/>
    <p:sldId id="271" r:id="rId47"/>
    <p:sldId id="272" r:id="rId48"/>
    <p:sldId id="273" r:id="rId49"/>
    <p:sldId id="308" r:id="rId50"/>
    <p:sldId id="316" r:id="rId51"/>
    <p:sldId id="321" r:id="rId52"/>
    <p:sldId id="320" r:id="rId53"/>
    <p:sldId id="326" r:id="rId54"/>
    <p:sldId id="327" r:id="rId55"/>
  </p:sldIdLst>
  <p:sldSz cx="9144000" cy="6858000" type="screen4x3"/>
  <p:notesSz cx="6858000" cy="9144000"/>
  <p:embeddedFontLst>
    <p:embeddedFont>
      <p:font typeface="Calibri" pitchFamily="34" charset="0"/>
      <p:regular r:id="rId57"/>
      <p:bold r:id="rId58"/>
      <p:italic r:id="rId59"/>
      <p:boldItalic r:id="rId60"/>
    </p:embeddedFont>
    <p:embeddedFont>
      <p:font typeface="Cambria Math" pitchFamily="18"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8" autoAdjust="0"/>
  </p:normalViewPr>
  <p:slideViewPr>
    <p:cSldViewPr>
      <p:cViewPr varScale="1">
        <p:scale>
          <a:sx n="78" d="100"/>
          <a:sy n="78" d="100"/>
        </p:scale>
        <p:origin x="-172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B64C346B-13E6-4AD7-951C-BFE35105A6D4}"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CD0ADBFE-9610-41C8-A9D7-1B6FDE23DCFE}"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E1DE18E2-6AB8-46DE-B578-5A7E6044C01C}"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0ACA2F7F-5861-425F-ADDC-ED9691423E0A}"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55A298-96EA-41BC-B0C5-E76D10C66B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F96DD1-2855-43AF-9B64-8E4CAC598218}" type="pres">
      <dgm:prSet presAssocID="{7055A298-96EA-41BC-B0C5-E76D10C66BCB}" presName="linear" presStyleCnt="0">
        <dgm:presLayoutVars>
          <dgm:animLvl val="lvl"/>
          <dgm:resizeHandles val="exact"/>
        </dgm:presLayoutVars>
      </dgm:prSet>
      <dgm:spPr/>
      <dgm:t>
        <a:bodyPr/>
        <a:lstStyle/>
        <a:p>
          <a:endParaRPr lang="en-US"/>
        </a:p>
      </dgm:t>
    </dgm:pt>
  </dgm:ptLst>
  <dgm:cxnLst>
    <dgm:cxn modelId="{56D68998-E510-4403-8DEA-7BB716506BC2}" type="presOf" srcId="{7055A298-96EA-41BC-B0C5-E76D10C66BCB}" destId="{4EF96DD1-2855-43AF-9B64-8E4CAC5982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E7FEA-CECD-4FE9-9159-FFEE38F403C2}" type="datetimeFigureOut">
              <a:rPr lang="en-US" smtClean="0"/>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F62BC-536A-4E10-9FE0-4D2CEC699E17}" type="slidenum">
              <a:rPr lang="en-US" smtClean="0"/>
              <a:t>‹#›</a:t>
            </a:fld>
            <a:endParaRPr lang="en-US"/>
          </a:p>
        </p:txBody>
      </p:sp>
    </p:spTree>
    <p:extLst>
      <p:ext uri="{BB962C8B-B14F-4D97-AF65-F5344CB8AC3E}">
        <p14:creationId xmlns:p14="http://schemas.microsoft.com/office/powerpoint/2010/main" val="365671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should start out by thanking everyone for waking up early in the morning on the last day of the conference</a:t>
            </a:r>
            <a:r>
              <a:rPr lang="en-US" baseline="0" dirty="0" smtClean="0"/>
              <a:t> to attend this talk. This is joint work with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1</a:t>
            </a:fld>
            <a:endParaRPr lang="en-US"/>
          </a:p>
        </p:txBody>
      </p:sp>
    </p:spTree>
    <p:extLst>
      <p:ext uri="{BB962C8B-B14F-4D97-AF65-F5344CB8AC3E}">
        <p14:creationId xmlns:p14="http://schemas.microsoft.com/office/powerpoint/2010/main" val="59655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recruited participants in our study on mechanical </a:t>
            </a:r>
            <a:r>
              <a:rPr lang="en-US" dirty="0" err="1" smtClean="0"/>
              <a:t>turk</a:t>
            </a:r>
            <a:r>
              <a:rPr lang="en-US" dirty="0" smtClean="0"/>
              <a:t>. We advertised</a:t>
            </a:r>
            <a:r>
              <a:rPr lang="en-US" baseline="0" dirty="0" smtClean="0"/>
              <a:t> our study as a memory study in which participants would be asked to memorize and rehearse random words. </a:t>
            </a:r>
            <a:r>
              <a:rPr lang="en-US" dirty="0" smtClean="0"/>
              <a:t>We advertised</a:t>
            </a:r>
            <a:r>
              <a:rPr lang="en-US" baseline="0" dirty="0" smtClean="0"/>
              <a:t> our study as a memory study in which participants would be asked to memorize and rehearse random words.</a:t>
            </a:r>
            <a:endParaRPr lang="en-US" dirty="0" smtClean="0"/>
          </a:p>
        </p:txBody>
      </p:sp>
      <p:sp>
        <p:nvSpPr>
          <p:cNvPr id="4" name="Slide Number Placeholder 3"/>
          <p:cNvSpPr>
            <a:spLocks noGrp="1"/>
          </p:cNvSpPr>
          <p:nvPr>
            <p:ph type="sldNum" sz="quarter" idx="10"/>
          </p:nvPr>
        </p:nvSpPr>
        <p:spPr/>
        <p:txBody>
          <a:bodyPr/>
          <a:lstStyle/>
          <a:p>
            <a:fld id="{8DFF62BC-536A-4E10-9FE0-4D2CEC699E17}" type="slidenum">
              <a:rPr lang="en-US" smtClean="0"/>
              <a:t>13</a:t>
            </a:fld>
            <a:endParaRPr lang="en-US"/>
          </a:p>
        </p:txBody>
      </p:sp>
    </p:spTree>
    <p:extLst>
      <p:ext uri="{BB962C8B-B14F-4D97-AF65-F5344CB8AC3E}">
        <p14:creationId xmlns:p14="http://schemas.microsoft.com/office/powerpoint/2010/main" val="246793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advertised</a:t>
            </a:r>
            <a:r>
              <a:rPr lang="en-US" baseline="0" dirty="0" smtClean="0"/>
              <a:t> our study as a memory study.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14</a:t>
            </a:fld>
            <a:endParaRPr lang="en-US"/>
          </a:p>
        </p:txBody>
      </p:sp>
    </p:spTree>
    <p:extLst>
      <p:ext uri="{BB962C8B-B14F-4D97-AF65-F5344CB8AC3E}">
        <p14:creationId xmlns:p14="http://schemas.microsoft.com/office/powerpoint/2010/main" val="148817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Mnemonic Group/Non Mnemonic Group</a:t>
            </a:r>
          </a:p>
          <a:p>
            <a:endParaRPr lang="en-US" dirty="0" smtClean="0"/>
          </a:p>
          <a:p>
            <a:r>
              <a:rPr lang="en-US" dirty="0" smtClean="0"/>
              <a:t>We will test several different rehearsal schedules</a:t>
            </a:r>
          </a:p>
          <a:p>
            <a:endParaRPr lang="en-US" dirty="0" smtClean="0"/>
          </a:p>
          <a:p>
            <a:r>
              <a:rPr lang="en-US" dirty="0" smtClean="0"/>
              <a:t>Long term memory study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15</a:t>
            </a:fld>
            <a:endParaRPr lang="en-US"/>
          </a:p>
        </p:txBody>
      </p:sp>
    </p:spTree>
    <p:extLst>
      <p:ext uri="{BB962C8B-B14F-4D97-AF65-F5344CB8AC3E}">
        <p14:creationId xmlns:p14="http://schemas.microsoft.com/office/powerpoint/2010/main" val="3034550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allowed the user to select any celebrity</a:t>
            </a:r>
            <a:r>
              <a:rPr lang="en-US" baseline="0" dirty="0" smtClean="0"/>
              <a:t> that they wanted. Then we generated a random action-object pair for the user from a set of almost 100 actions and a set of almost 100 objects</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16</a:t>
            </a:fld>
            <a:endParaRPr lang="en-US"/>
          </a:p>
        </p:txBody>
      </p:sp>
    </p:spTree>
    <p:extLst>
      <p:ext uri="{BB962C8B-B14F-4D97-AF65-F5344CB8AC3E}">
        <p14:creationId xmlns:p14="http://schemas.microsoft.com/office/powerpoint/2010/main" val="301340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then asked the user to</a:t>
            </a:r>
            <a:r>
              <a:rPr lang="en-US" baseline="0" dirty="0" smtClean="0"/>
              <a:t> 1. make up a story involving his person, action and object. 2. Select images of his action and object and 3. type in his action-object pair two times. Most users repeated this process four times to memorize a total of four PAO stories.</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17</a:t>
            </a:fld>
            <a:endParaRPr lang="en-US"/>
          </a:p>
        </p:txBody>
      </p:sp>
    </p:spTree>
    <p:extLst>
      <p:ext uri="{BB962C8B-B14F-4D97-AF65-F5344CB8AC3E}">
        <p14:creationId xmlns:p14="http://schemas.microsoft.com/office/powerpoint/2010/main" val="15084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snapshot of the screen after the user has selected images for his words bribing and roach.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18</a:t>
            </a:fld>
            <a:endParaRPr lang="en-US"/>
          </a:p>
        </p:txBody>
      </p:sp>
    </p:spTree>
    <p:extLst>
      <p:ext uri="{BB962C8B-B14F-4D97-AF65-F5344CB8AC3E}">
        <p14:creationId xmlns:p14="http://schemas.microsoft.com/office/powerpoint/2010/main" val="6798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each</a:t>
            </a:r>
            <a:r>
              <a:rPr lang="en-US" baseline="0" dirty="0" smtClean="0"/>
              <a:t> rehearsal we prompted users with their scene and their person and asked them to remember their action-object pair. Participants were given three attempts for each PAO story that they memorized. After three wrong guesses we reminded participants of their PAO stories and asked them to recomplete the memorization phase.</a:t>
            </a:r>
            <a:r>
              <a:rPr lang="en-US" dirty="0" smtClean="0"/>
              <a:t>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20</a:t>
            </a:fld>
            <a:endParaRPr lang="en-US" dirty="0"/>
          </a:p>
        </p:txBody>
      </p:sp>
    </p:spTree>
    <p:extLst>
      <p:ext uri="{BB962C8B-B14F-4D97-AF65-F5344CB8AC3E}">
        <p14:creationId xmlns:p14="http://schemas.microsoft.com/office/powerpoint/2010/main" val="47532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schedule the first rehearsal comes twelve hours after memorization and</a:t>
            </a:r>
            <a:r>
              <a:rPr lang="en-US" baseline="0" dirty="0" smtClean="0"/>
              <a:t> the gap between the </a:t>
            </a:r>
            <a:r>
              <a:rPr lang="en-US" baseline="0" dirty="0" err="1" smtClean="0"/>
              <a:t>I’th</a:t>
            </a:r>
            <a:r>
              <a:rPr lang="en-US" baseline="0" dirty="0" smtClean="0"/>
              <a:t> and the i+1’th rehearsal was 12 hours times 1.5 to the power </a:t>
            </a:r>
            <a:r>
              <a:rPr lang="en-US" baseline="0" dirty="0" err="1" smtClean="0"/>
              <a:t>i</a:t>
            </a:r>
            <a:r>
              <a:rPr lang="en-US" baseline="0" dirty="0" smtClean="0"/>
              <a:t>. Thus the time gaps increase over time. The 10</a:t>
            </a:r>
            <a:r>
              <a:rPr lang="en-US" baseline="30000" dirty="0" smtClean="0"/>
              <a:t>th</a:t>
            </a:r>
            <a:r>
              <a:rPr lang="en-US" baseline="0" dirty="0" smtClean="0"/>
              <a:t> and final rehearsal in this schedule took place on day 156</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21</a:t>
            </a:fld>
            <a:endParaRPr lang="en-US" dirty="0"/>
          </a:p>
        </p:txBody>
      </p:sp>
    </p:spTree>
    <p:extLst>
      <p:ext uri="{BB962C8B-B14F-4D97-AF65-F5344CB8AC3E}">
        <p14:creationId xmlns:p14="http://schemas.microsoft.com/office/powerpoint/2010/main" val="885025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we considered four different rehearsal schedules. Each schedule lasted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23</a:t>
            </a:fld>
            <a:endParaRPr lang="en-US"/>
          </a:p>
        </p:txBody>
      </p:sp>
    </p:spTree>
    <p:extLst>
      <p:ext uri="{BB962C8B-B14F-4D97-AF65-F5344CB8AC3E}">
        <p14:creationId xmlns:p14="http://schemas.microsoft.com/office/powerpoint/2010/main" val="145371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paid participants 50 cents for completing the</a:t>
            </a:r>
            <a:r>
              <a:rPr lang="en-US" baseline="0" dirty="0" smtClean="0"/>
              <a:t> initial memorization phase, and we paid participants 75 cents for each rehearsal.</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24</a:t>
            </a:fld>
            <a:endParaRPr lang="en-US"/>
          </a:p>
        </p:txBody>
      </p:sp>
    </p:spTree>
    <p:extLst>
      <p:ext uri="{BB962C8B-B14F-4D97-AF65-F5344CB8AC3E}">
        <p14:creationId xmlns:p14="http://schemas.microsoft.com/office/powerpoint/2010/main" val="253000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motivation lets consider a problem that we are all familiar with. </a:t>
            </a:r>
            <a:r>
              <a:rPr lang="en-US" dirty="0" smtClean="0"/>
              <a:t>A</a:t>
            </a:r>
            <a:r>
              <a:rPr lang="en-US" baseline="0" dirty="0" smtClean="0"/>
              <a:t> typical internet user is given the complex task of creating and remembering passwords for many accounts. </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 remote study we cannot absolutely guarantee that participants didn’t write down their words. However, we repeatedly instructed participants not to write down their words and we reminded user’s that they would get paid even when they forget their words.</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25</a:t>
            </a:fld>
            <a:endParaRPr lang="en-US"/>
          </a:p>
        </p:txBody>
      </p:sp>
    </p:spTree>
    <p:extLst>
      <p:ext uri="{BB962C8B-B14F-4D97-AF65-F5344CB8AC3E}">
        <p14:creationId xmlns:p14="http://schemas.microsoft.com/office/powerpoint/2010/main" val="2474424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participant was assigned to one of seven different study conditions,</a:t>
            </a:r>
            <a:r>
              <a:rPr lang="en-US" baseline="0" dirty="0" smtClean="0"/>
              <a:t> where each condition specified a memorization technique (mnemonic or text), a rehearsal schedule and the number of PAO stories that the user memorized.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26</a:t>
            </a:fld>
            <a:endParaRPr lang="en-US"/>
          </a:p>
        </p:txBody>
      </p:sp>
    </p:spTree>
    <p:extLst>
      <p:ext uri="{BB962C8B-B14F-4D97-AF65-F5344CB8AC3E}">
        <p14:creationId xmlns:p14="http://schemas.microsoft.com/office/powerpoint/2010/main" val="626397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27</a:t>
            </a:fld>
            <a:endParaRPr lang="en-US"/>
          </a:p>
        </p:txBody>
      </p:sp>
    </p:spTree>
    <p:extLst>
      <p:ext uri="{BB962C8B-B14F-4D97-AF65-F5344CB8AC3E}">
        <p14:creationId xmlns:p14="http://schemas.microsoft.com/office/powerpoint/2010/main" val="1178883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30</a:t>
            </a:fld>
            <a:endParaRPr lang="en-US"/>
          </a:p>
        </p:txBody>
      </p:sp>
    </p:spTree>
    <p:extLst>
      <p:ext uri="{BB962C8B-B14F-4D97-AF65-F5344CB8AC3E}">
        <p14:creationId xmlns:p14="http://schemas.microsoft.com/office/powerpoint/2010/main" val="2351658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32</a:t>
            </a:fld>
            <a:endParaRPr lang="en-US"/>
          </a:p>
        </p:txBody>
      </p:sp>
    </p:spTree>
    <p:extLst>
      <p:ext uri="{BB962C8B-B14F-4D97-AF65-F5344CB8AC3E}">
        <p14:creationId xmlns:p14="http://schemas.microsoft.com/office/powerpoint/2010/main" val="509504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34</a:t>
            </a:fld>
            <a:endParaRPr lang="en-US"/>
          </a:p>
        </p:txBody>
      </p:sp>
    </p:spTree>
    <p:extLst>
      <p:ext uri="{BB962C8B-B14F-4D97-AF65-F5344CB8AC3E}">
        <p14:creationId xmlns:p14="http://schemas.microsoft.com/office/powerpoint/2010/main" val="680764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35</a:t>
            </a:fld>
            <a:endParaRPr lang="en-US"/>
          </a:p>
        </p:txBody>
      </p:sp>
    </p:spTree>
    <p:extLst>
      <p:ext uri="{BB962C8B-B14F-4D97-AF65-F5344CB8AC3E}">
        <p14:creationId xmlns:p14="http://schemas.microsoft.com/office/powerpoint/2010/main" val="680764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two groups asked to memorize one or two stories.</a:t>
            </a:r>
            <a:r>
              <a:rPr lang="en-US" baseline="0" dirty="0" smtClean="0"/>
              <a:t> The rest of the groups were asked to memorize  four stories. The text group did not use the memory palace mnemonic technique.</a:t>
            </a:r>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36</a:t>
            </a:fld>
            <a:endParaRPr lang="en-US"/>
          </a:p>
        </p:txBody>
      </p:sp>
    </p:spTree>
    <p:extLst>
      <p:ext uri="{BB962C8B-B14F-4D97-AF65-F5344CB8AC3E}">
        <p14:creationId xmlns:p14="http://schemas.microsoft.com/office/powerpoint/2010/main" val="2153173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http://cs.unc.edu/~fabian/papers/PasswordExpire.pdf </a:t>
            </a:r>
          </a:p>
          <a:p>
            <a:endParaRPr lang="en-US" dirty="0" smtClean="0"/>
          </a:p>
          <a:p>
            <a:r>
              <a:rPr lang="en-US" dirty="0" smtClean="0"/>
              <a:t>“…our study calls into question the continued use of expiration [policies]…”</a:t>
            </a:r>
          </a:p>
          <a:p>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40</a:t>
            </a:fld>
            <a:endParaRPr lang="en-US"/>
          </a:p>
        </p:txBody>
      </p:sp>
    </p:spTree>
    <p:extLst>
      <p:ext uri="{BB962C8B-B14F-4D97-AF65-F5344CB8AC3E}">
        <p14:creationId xmlns:p14="http://schemas.microsoft.com/office/powerpoint/2010/main" val="2040528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need to</a:t>
            </a:r>
            <a:r>
              <a:rPr lang="en-US" baseline="0" dirty="0" smtClean="0"/>
              <a:t> reconsider password expiration policies. These policies are well known to frustrate users, and our study provides insight into why these policies are so frustrating.</a:t>
            </a:r>
            <a:endParaRPr lang="en-US" dirty="0" smtClean="0"/>
          </a:p>
          <a:p>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41</a:t>
            </a:fld>
            <a:endParaRPr lang="en-US"/>
          </a:p>
        </p:txBody>
      </p:sp>
    </p:spTree>
    <p:extLst>
      <p:ext uri="{BB962C8B-B14F-4D97-AF65-F5344CB8AC3E}">
        <p14:creationId xmlns:p14="http://schemas.microsoft.com/office/powerpoint/2010/main" val="81928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easy to take a pessimistic outlook on the situation.</a:t>
            </a:r>
            <a:r>
              <a:rPr lang="en-US" dirty="0" smtClean="0"/>
              <a:t> Is</a:t>
            </a:r>
            <a:r>
              <a:rPr lang="en-US" baseline="0" dirty="0" smtClean="0"/>
              <a:t> this a battle that the adversary will win?</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3</a:t>
            </a:fld>
            <a:endParaRPr lang="en-US" dirty="0"/>
          </a:p>
        </p:txBody>
      </p:sp>
    </p:spTree>
    <p:extLst>
      <p:ext uri="{BB962C8B-B14F-4D97-AF65-F5344CB8AC3E}">
        <p14:creationId xmlns:p14="http://schemas.microsoft.com/office/powerpoint/2010/main" val="2124271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a:t>
            </a:r>
            <a:r>
              <a:rPr lang="en-US" baseline="0" dirty="0" smtClean="0"/>
              <a:t> studies cast serious doubts on any security benefits of password expiration policies.</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42</a:t>
            </a:fld>
            <a:endParaRPr lang="en-US"/>
          </a:p>
        </p:txBody>
      </p:sp>
    </p:spTree>
    <p:extLst>
      <p:ext uri="{BB962C8B-B14F-4D97-AF65-F5344CB8AC3E}">
        <p14:creationId xmlns:p14="http://schemas.microsoft.com/office/powerpoint/2010/main" val="77659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is similar to a recent user study conducted by </a:t>
            </a:r>
            <a:r>
              <a:rPr lang="en-US" dirty="0" err="1" smtClean="0"/>
              <a:t>Bonneau</a:t>
            </a:r>
            <a:r>
              <a:rPr lang="en-US" baseline="0" dirty="0" smtClean="0"/>
              <a:t> and Schechter. They nudged participants to gradually memorize stronger passwords over a time period of 15 days. There are a few key differences between their study and our study. For example, we used mnemonic techniques in our study and we required user’s memorize all four of their PAO stories up front. The primary difference between our studies is the time frame.</a:t>
            </a:r>
          </a:p>
        </p:txBody>
      </p:sp>
      <p:sp>
        <p:nvSpPr>
          <p:cNvPr id="4" name="Slide Number Placeholder 3"/>
          <p:cNvSpPr>
            <a:spLocks noGrp="1"/>
          </p:cNvSpPr>
          <p:nvPr>
            <p:ph type="sldNum" sz="quarter" idx="10"/>
          </p:nvPr>
        </p:nvSpPr>
        <p:spPr/>
        <p:txBody>
          <a:bodyPr/>
          <a:lstStyle/>
          <a:p>
            <a:fld id="{8DFF62BC-536A-4E10-9FE0-4D2CEC699E17}" type="slidenum">
              <a:rPr lang="en-US" smtClean="0"/>
              <a:t>43</a:t>
            </a:fld>
            <a:endParaRPr lang="en-US"/>
          </a:p>
        </p:txBody>
      </p:sp>
    </p:spTree>
    <p:extLst>
      <p:ext uri="{BB962C8B-B14F-4D97-AF65-F5344CB8AC3E}">
        <p14:creationId xmlns:p14="http://schemas.microsoft.com/office/powerpoint/2010/main" val="121883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our</a:t>
            </a:r>
            <a:r>
              <a:rPr lang="en-US" baseline="0" dirty="0" smtClean="0"/>
              <a:t> time frame was approximately 10 times longer and we reduced the number of rehearsals by a factor of 9. Furthermore, participants who only memorized one PAO story in our study never made a mistake</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44</a:t>
            </a:fld>
            <a:endParaRPr lang="en-US"/>
          </a:p>
        </p:txBody>
      </p:sp>
    </p:spTree>
    <p:extLst>
      <p:ext uri="{BB962C8B-B14F-4D97-AF65-F5344CB8AC3E}">
        <p14:creationId xmlns:p14="http://schemas.microsoft.com/office/powerpoint/2010/main" val="894603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smtClean="0"/>
              <a:t>A</a:t>
            </a:r>
            <a:r>
              <a:rPr lang="en-US" baseline="0" dirty="0" smtClean="0"/>
              <a:t> k-strikes policy is used to mitigate this threat. However, users who select popular passwords like 123456 might still be vulnerable.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smtClean="0"/>
              <a:t>A</a:t>
            </a:r>
            <a:r>
              <a:rPr lang="en-US" baseline="0" dirty="0" smtClean="0"/>
              <a:t> k-strikes policy is used to mitigate this threat. However, users who select popular passwords like 123456 might still be vulnerable.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smtClean="0"/>
              <a:t>A</a:t>
            </a:r>
            <a:r>
              <a:rPr lang="en-US" baseline="0" dirty="0" smtClean="0"/>
              <a:t> k-strikes policy is used to mitigate this threat. However, users who select popular passwords like 123456 might still be vulnerable.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LastPass</a:t>
            </a:r>
            <a:endParaRPr lang="en-US" dirty="0" smtClean="0"/>
          </a:p>
          <a:p>
            <a:r>
              <a:rPr lang="en-US" dirty="0" err="1" smtClean="0"/>
              <a:t>KeePass</a:t>
            </a:r>
            <a:endParaRPr lang="en-US" dirty="0" smtClean="0"/>
          </a:p>
          <a:p>
            <a:r>
              <a:rPr lang="en-US" dirty="0" smtClean="0"/>
              <a:t>1Password</a:t>
            </a:r>
          </a:p>
          <a:p>
            <a:endParaRPr lang="en-US" dirty="0" smtClean="0"/>
          </a:p>
          <a:p>
            <a:r>
              <a:rPr lang="en-US" dirty="0">
                <a:hlinkClick r:id="rId3"/>
              </a:rPr>
              <a:t/>
            </a:r>
            <a:br>
              <a:rPr lang="en-US" dirty="0">
                <a:hlinkClick r:id="rId3"/>
              </a:rPr>
            </a:br>
            <a:r>
              <a:rPr lang="en-US" dirty="0">
                <a:hlinkClick r:id="rId3"/>
              </a:rPr>
              <a:t>A Usability Study and Critique of Two Password Managers ∗</a:t>
            </a:r>
            <a:endParaRPr lang="en-US" dirty="0"/>
          </a:p>
          <a:p>
            <a:r>
              <a:rPr lang="en-US" dirty="0"/>
              <a:t>by S </a:t>
            </a:r>
            <a:r>
              <a:rPr lang="en-US" dirty="0" err="1"/>
              <a:t>Chiasson</a:t>
            </a:r>
            <a:r>
              <a:rPr lang="en-US" dirty="0"/>
              <a:t>, </a:t>
            </a:r>
            <a:r>
              <a:rPr lang="nl-NL" u="sng" dirty="0">
                <a:hlinkClick r:id="rId4"/>
              </a:rPr>
              <a:t>PC van Oorschot</a:t>
            </a:r>
            <a:r>
              <a:rPr lang="nl-NL" dirty="0"/>
              <a:t>, </a:t>
            </a:r>
            <a:r>
              <a:rPr lang="nl-NL" u="sng" dirty="0">
                <a:hlinkClick r:id="rId5"/>
              </a:rPr>
              <a:t>R Biddle</a:t>
            </a:r>
            <a:r>
              <a:rPr lang="nl-NL" dirty="0"/>
              <a:t> </a:t>
            </a:r>
          </a:p>
          <a:p>
            <a:endParaRPr lang="en-US" dirty="0" smtClean="0"/>
          </a:p>
          <a:p>
            <a:r>
              <a:rPr lang="en-US" dirty="0" err="1" smtClean="0"/>
              <a:t>PwdHash</a:t>
            </a:r>
            <a:endParaRPr lang="en-US" dirty="0" smtClean="0"/>
          </a:p>
          <a:p>
            <a:r>
              <a:rPr lang="en-US" dirty="0">
                <a:hlinkClick r:id="rId6"/>
              </a:rPr>
              <a:t>Blake Ross</a:t>
            </a:r>
            <a:r>
              <a:rPr lang="en-US" dirty="0"/>
              <a:t>, </a:t>
            </a:r>
            <a:r>
              <a:rPr lang="en-US" dirty="0">
                <a:hlinkClick r:id="rId7"/>
              </a:rPr>
              <a:t>Collin Jackson</a:t>
            </a:r>
            <a:r>
              <a:rPr lang="en-US" dirty="0"/>
              <a:t>, Nicholas Miyake, </a:t>
            </a:r>
            <a:r>
              <a:rPr lang="en-US" dirty="0">
                <a:hlinkClick r:id="rId8"/>
              </a:rPr>
              <a:t>Dan </a:t>
            </a:r>
            <a:r>
              <a:rPr lang="en-US" dirty="0" err="1">
                <a:hlinkClick r:id="rId8"/>
              </a:rPr>
              <a:t>Boneh</a:t>
            </a:r>
            <a:r>
              <a:rPr lang="en-US" dirty="0"/>
              <a:t> and </a:t>
            </a:r>
            <a:r>
              <a:rPr lang="en-US" dirty="0">
                <a:hlinkClick r:id="rId9"/>
              </a:rPr>
              <a:t>John C. Mitchell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53</a:t>
            </a:fld>
            <a:endParaRPr lang="en-US"/>
          </a:p>
        </p:txBody>
      </p:sp>
    </p:spTree>
    <p:extLst>
      <p:ext uri="{BB962C8B-B14F-4D97-AF65-F5344CB8AC3E}">
        <p14:creationId xmlns:p14="http://schemas.microsoft.com/office/powerpoint/2010/main" val="1543445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line of research has sought to eliminate text passwords. </a:t>
            </a:r>
            <a:r>
              <a:rPr lang="en-US" dirty="0" smtClean="0"/>
              <a:t>One</a:t>
            </a:r>
            <a:r>
              <a:rPr lang="en-US" baseline="0" dirty="0" smtClean="0"/>
              <a:t> might ask whether or not password research will be relevant in the future. </a:t>
            </a:r>
            <a:r>
              <a:rPr lang="en-US" dirty="0" err="1" smtClean="0"/>
              <a:t>Bonneau</a:t>
            </a:r>
            <a:r>
              <a:rPr lang="en-US" dirty="0" smtClean="0"/>
              <a:t>,</a:t>
            </a:r>
            <a:r>
              <a:rPr lang="en-US" baseline="0" dirty="0" smtClean="0"/>
              <a:t>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endParaRPr lang="en-US" baseline="0" dirty="0" smtClean="0"/>
          </a:p>
          <a:p>
            <a:endParaRPr lang="en-US" baseline="0" dirty="0" smtClean="0"/>
          </a:p>
          <a:p>
            <a:r>
              <a:rPr lang="en-US" dirty="0" smtClean="0"/>
              <a:t>Quest to Replace Passwords</a:t>
            </a:r>
          </a:p>
          <a:p>
            <a:r>
              <a:rPr lang="en-US" dirty="0" err="1">
                <a:hlinkClick r:id="rId3"/>
              </a:rPr>
              <a:t>Bonneau</a:t>
            </a:r>
            <a:r>
              <a:rPr lang="en-US" dirty="0">
                <a:hlinkClick r:id="rId3"/>
              </a:rPr>
              <a:t>, J.</a:t>
            </a:r>
            <a:r>
              <a:rPr lang="en-US" dirty="0"/>
              <a:t> ; Univ. of Cambridge, Cambridge, UK ; </a:t>
            </a:r>
            <a:r>
              <a:rPr lang="en-US" dirty="0" err="1">
                <a:hlinkClick r:id="rId4"/>
              </a:rPr>
              <a:t>Herley</a:t>
            </a:r>
            <a:r>
              <a:rPr lang="en-US" dirty="0">
                <a:hlinkClick r:id="rId4"/>
              </a:rPr>
              <a:t>, C.</a:t>
            </a:r>
            <a:r>
              <a:rPr lang="en-US" dirty="0"/>
              <a:t> ; </a:t>
            </a:r>
            <a:r>
              <a:rPr lang="en-US" dirty="0">
                <a:hlinkClick r:id="rId5"/>
              </a:rPr>
              <a:t>van </a:t>
            </a:r>
            <a:r>
              <a:rPr lang="en-US" dirty="0" err="1">
                <a:hlinkClick r:id="rId5"/>
              </a:rPr>
              <a:t>Oorschot</a:t>
            </a:r>
            <a:r>
              <a:rPr lang="en-US" dirty="0">
                <a:hlinkClick r:id="rId5"/>
              </a:rPr>
              <a:t>, P.C.</a:t>
            </a:r>
            <a:r>
              <a:rPr lang="en-US" dirty="0"/>
              <a:t> ; </a:t>
            </a:r>
            <a:r>
              <a:rPr lang="en-US" dirty="0" err="1">
                <a:hlinkClick r:id="rId6"/>
              </a:rPr>
              <a:t>Stajano</a:t>
            </a:r>
            <a:r>
              <a:rPr lang="en-US" dirty="0">
                <a:hlinkClick r:id="rId6"/>
              </a:rPr>
              <a:t>, F.</a:t>
            </a:r>
            <a:endParaRPr lang="en-US" dirty="0" smtClean="0"/>
          </a:p>
          <a:p>
            <a:endParaRPr lang="en-US" dirty="0"/>
          </a:p>
        </p:txBody>
      </p:sp>
      <p:sp>
        <p:nvSpPr>
          <p:cNvPr id="4" name="Slide Number Placeholder 3"/>
          <p:cNvSpPr>
            <a:spLocks noGrp="1"/>
          </p:cNvSpPr>
          <p:nvPr>
            <p:ph type="sldNum" sz="quarter" idx="10"/>
          </p:nvPr>
        </p:nvSpPr>
        <p:spPr/>
        <p:txBody>
          <a:bodyPr/>
          <a:lstStyle/>
          <a:p>
            <a:fld id="{915A46D2-E6CB-4026-A208-D6BC8466C0EA}" type="slidenum">
              <a:rPr lang="en-US" smtClean="0"/>
              <a:t>54</a:t>
            </a:fld>
            <a:endParaRPr lang="en-US"/>
          </a:p>
        </p:txBody>
      </p:sp>
    </p:spTree>
    <p:extLst>
      <p:ext uri="{BB962C8B-B14F-4D97-AF65-F5344CB8AC3E}">
        <p14:creationId xmlns:p14="http://schemas.microsoft.com/office/powerpoint/2010/main" val="84563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other side we also have a usability problem. User’s struggle to remember so many different passwords and often cope by selecting weak passwords, reusing passwords and writing down passwords. </a:t>
            </a:r>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915A46D2-E6CB-4026-A208-D6BC8466C0EA}" type="slidenum">
              <a:rPr lang="en-US" smtClean="0"/>
              <a:t>4</a:t>
            </a:fld>
            <a:endParaRPr lang="en-US" dirty="0"/>
          </a:p>
        </p:txBody>
      </p:sp>
    </p:spTree>
    <p:extLst>
      <p:ext uri="{BB962C8B-B14F-4D97-AF65-F5344CB8AC3E}">
        <p14:creationId xmlns:p14="http://schemas.microsoft.com/office/powerpoint/2010/main" val="420170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a:t>
            </a:r>
            <a:r>
              <a:rPr lang="en-US" baseline="0" dirty="0" smtClean="0"/>
              <a:t> other side in the</a:t>
            </a:r>
            <a:r>
              <a:rPr lang="en-US" dirty="0" smtClean="0"/>
              <a:t> last few years</a:t>
            </a:r>
            <a:r>
              <a:rPr lang="en-US" baseline="0" dirty="0" smtClean="0"/>
              <a:t> we have seen password breaches at major organizations which affect millions of users. The damages of these breaches are often compounded by password reuse. </a:t>
            </a:r>
            <a:endParaRPr lang="en-US" dirty="0" smtClean="0"/>
          </a:p>
        </p:txBody>
      </p:sp>
      <p:sp>
        <p:nvSpPr>
          <p:cNvPr id="4" name="Slide Number Placeholder 3"/>
          <p:cNvSpPr>
            <a:spLocks noGrp="1"/>
          </p:cNvSpPr>
          <p:nvPr>
            <p:ph type="sldNum" sz="quarter" idx="10"/>
          </p:nvPr>
        </p:nvSpPr>
        <p:spPr/>
        <p:txBody>
          <a:bodyPr/>
          <a:lstStyle/>
          <a:p>
            <a:fld id="{2112C450-71D2-4D5C-B074-D6F3E8DF941E}" type="slidenum">
              <a:rPr lang="en-US" smtClean="0"/>
              <a:t>5</a:t>
            </a:fld>
            <a:endParaRPr lang="en-US" dirty="0"/>
          </a:p>
        </p:txBody>
      </p:sp>
    </p:spTree>
    <p:extLst>
      <p:ext uri="{BB962C8B-B14F-4D97-AF65-F5344CB8AC3E}">
        <p14:creationId xmlns:p14="http://schemas.microsoft.com/office/powerpoint/2010/main" val="337123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response to breaches like these users get many reminders about ways to make their passwords secure. Traditionally</a:t>
            </a:r>
            <a:r>
              <a:rPr lang="en-US" dirty="0" smtClean="0"/>
              <a:t>, the advice a user gets is something like the following…</a:t>
            </a:r>
          </a:p>
          <a:p>
            <a:endParaRPr lang="en-US" dirty="0" smtClean="0"/>
          </a:p>
          <a:p>
            <a:r>
              <a:rPr lang="en-US" dirty="0" smtClean="0"/>
              <a:t>Is it time to re-evaluate the traditional security advice?</a:t>
            </a:r>
            <a:endParaRPr lang="en-US" dirty="0"/>
          </a:p>
        </p:txBody>
      </p:sp>
      <p:sp>
        <p:nvSpPr>
          <p:cNvPr id="4" name="Slide Number Placeholder 3"/>
          <p:cNvSpPr>
            <a:spLocks noGrp="1"/>
          </p:cNvSpPr>
          <p:nvPr>
            <p:ph type="sldNum" sz="quarter" idx="10"/>
          </p:nvPr>
        </p:nvSpPr>
        <p:spPr/>
        <p:txBody>
          <a:bodyPr/>
          <a:lstStyle/>
          <a:p>
            <a:fld id="{6D6F0A5D-D7D9-44B2-9986-B0025D1A2A4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 hope to convince you that there is reason for optimism. We conducted</a:t>
            </a:r>
            <a:r>
              <a:rPr lang="en-US" baseline="0" dirty="0" smtClean="0"/>
              <a:t> a user study in which we asked participants to memorize several randomly generated person-action object stories. For example, Albert Einstein kissing a piranha on the beach. Our results indicate that people are able to remember their stories over a time period of 120+ days by following certain spaced repetition schedules. </a:t>
            </a:r>
          </a:p>
          <a:p>
            <a:endParaRPr lang="en-US" baseline="0" dirty="0" smtClean="0"/>
          </a:p>
          <a:p>
            <a:endParaRPr lang="en-US" dirty="0" smtClean="0"/>
          </a:p>
          <a:p>
            <a:r>
              <a:rPr lang="en-US" dirty="0" smtClean="0"/>
              <a:t> In</a:t>
            </a:r>
            <a:r>
              <a:rPr lang="en-US" baseline="0" dirty="0" smtClean="0"/>
              <a:t> particular I will report on a user study that provides evidence that people are capable of remembering several randomly generated person-action-object stories like Furthermore,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7</a:t>
            </a:fld>
            <a:endParaRPr lang="en-US" dirty="0"/>
          </a:p>
        </p:txBody>
      </p:sp>
    </p:spTree>
    <p:extLst>
      <p:ext uri="{BB962C8B-B14F-4D97-AF65-F5344CB8AC3E}">
        <p14:creationId xmlns:p14="http://schemas.microsoft.com/office/powerpoint/2010/main" val="295723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work demonstrates that a user could use a few person-action-object stories to create multiple strong passwords</a:t>
            </a:r>
            <a:r>
              <a:rPr lang="en-US" baseline="0" dirty="0" smtClean="0"/>
              <a:t>. For example, in the Shared Cues scheme the user memorizes several randomly generated PAO stories. These stories are divided into two parts a public cue and a private secret. When the user authenticates to an account like amazon he is prompted with a public challenge, and the user forms his password by using the corresponding actions or objects that he has memorized. Similarly, when the user authenticates to </a:t>
            </a:r>
            <a:r>
              <a:rPr lang="en-US" baseline="0" dirty="0" err="1" smtClean="0"/>
              <a:t>Paypal</a:t>
            </a:r>
            <a:r>
              <a:rPr lang="en-US" baseline="0" dirty="0" smtClean="0"/>
              <a:t> the user is prompted with a different public challenge. Notice that part of the challenge is the same. The advantages of sharing cues are two fold: First, we reduce the number of stories that the user needs to memorize. More importantly we increase the rate at which the user rehearses each of his secret stories. </a:t>
            </a:r>
            <a:endParaRPr lang="en-US" dirty="0"/>
          </a:p>
        </p:txBody>
      </p:sp>
      <p:sp>
        <p:nvSpPr>
          <p:cNvPr id="4" name="Slide Number Placeholder 3"/>
          <p:cNvSpPr>
            <a:spLocks noGrp="1"/>
          </p:cNvSpPr>
          <p:nvPr>
            <p:ph type="sldNum" sz="quarter" idx="10"/>
          </p:nvPr>
        </p:nvSpPr>
        <p:spPr/>
        <p:txBody>
          <a:bodyPr/>
          <a:lstStyle/>
          <a:p>
            <a:fld id="{8DFF62BC-536A-4E10-9FE0-4D2CEC699E17}" type="slidenum">
              <a:rPr lang="en-US" smtClean="0"/>
              <a:t>8</a:t>
            </a:fld>
            <a:endParaRPr lang="en-US" dirty="0"/>
          </a:p>
        </p:txBody>
      </p:sp>
    </p:spTree>
    <p:extLst>
      <p:ext uri="{BB962C8B-B14F-4D97-AF65-F5344CB8AC3E}">
        <p14:creationId xmlns:p14="http://schemas.microsoft.com/office/powerpoint/2010/main" val="422200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r>
              <a:rPr lang="en-US" dirty="0" smtClean="0"/>
              <a:t>In the shared cues scheme there are tradeoffs between</a:t>
            </a:r>
            <a:r>
              <a:rPr lang="en-US" baseline="0" dirty="0" smtClean="0"/>
              <a:t> the number of stories that the user needs memorize, the number of passwords that we can form and the security of the scheme. </a:t>
            </a:r>
            <a:endParaRPr lang="en-US" dirty="0" smtClean="0"/>
          </a:p>
          <a:p>
            <a:pPr defTabSz="914334">
              <a:defRPr/>
            </a:pPr>
            <a:r>
              <a:rPr lang="en-US" dirty="0" smtClean="0"/>
              <a:t>If the user is willing to memorize four stories then we can generate 14</a:t>
            </a:r>
            <a:r>
              <a:rPr lang="en-US" baseline="0" dirty="0" smtClean="0"/>
              <a:t> unique passwords  with the following moderately strong security guarantee. If the user is willing to memorize three more stories then we can generate over 75 unique passwords with the same security guarantee. If the user wants a stronger security guarantee that an adversary who has seen two passwords can’t guess any other password then he will need to memorize 15 passwords and if the user wants security after six password breaches  then he needs to memorize </a:t>
            </a:r>
            <a:r>
              <a:rPr lang="en-US" sz="1200" b="1" dirty="0" smtClean="0">
                <a:solidFill>
                  <a:schemeClr val="tx1"/>
                </a:solidFill>
              </a:rPr>
              <a:t>43 stories.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3AD6E-7B34-40CF-9AE5-2B22E843FE38}"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91942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3AD6E-7B34-40CF-9AE5-2B22E843FE38}"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125376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3AD6E-7B34-40CF-9AE5-2B22E843FE38}"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374458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3AD6E-7B34-40CF-9AE5-2B22E843FE38}"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394193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3AD6E-7B34-40CF-9AE5-2B22E843FE38}"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256532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3AD6E-7B34-40CF-9AE5-2B22E843FE38}"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29309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3AD6E-7B34-40CF-9AE5-2B22E843FE38}"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104868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3AD6E-7B34-40CF-9AE5-2B22E843FE38}"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30551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3AD6E-7B34-40CF-9AE5-2B22E843FE38}"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355553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3AD6E-7B34-40CF-9AE5-2B22E843FE38}"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208849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3AD6E-7B34-40CF-9AE5-2B22E843FE38}"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5E209-E1F6-43C6-A6D8-E5EA44A13036}" type="slidenum">
              <a:rPr lang="en-US" smtClean="0"/>
              <a:t>‹#›</a:t>
            </a:fld>
            <a:endParaRPr lang="en-US"/>
          </a:p>
        </p:txBody>
      </p:sp>
    </p:spTree>
    <p:extLst>
      <p:ext uri="{BB962C8B-B14F-4D97-AF65-F5344CB8AC3E}">
        <p14:creationId xmlns:p14="http://schemas.microsoft.com/office/powerpoint/2010/main" val="195284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3AD6E-7B34-40CF-9AE5-2B22E843FE38}" type="datetimeFigureOut">
              <a:rPr lang="en-US" smtClean="0"/>
              <a:t>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5E209-E1F6-43C6-A6D8-E5EA44A13036}" type="slidenum">
              <a:rPr lang="en-US" smtClean="0"/>
              <a:t>‹#›</a:t>
            </a:fld>
            <a:endParaRPr lang="en-US"/>
          </a:p>
        </p:txBody>
      </p:sp>
    </p:spTree>
    <p:extLst>
      <p:ext uri="{BB962C8B-B14F-4D97-AF65-F5344CB8AC3E}">
        <p14:creationId xmlns:p14="http://schemas.microsoft.com/office/powerpoint/2010/main" val="524981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1.jpeg"/><Relationship Id="rId5" Type="http://schemas.openxmlformats.org/officeDocument/2006/relationships/diagramQuickStyle" Target="../diagrams/quickStyle2.xml"/><Relationship Id="rId10" Type="http://schemas.openxmlformats.org/officeDocument/2006/relationships/image" Target="../media/image60.jpeg"/><Relationship Id="rId4" Type="http://schemas.openxmlformats.org/officeDocument/2006/relationships/diagramLayout" Target="../diagrams/layout2.xml"/><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3.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61.jpeg"/><Relationship Id="rId5" Type="http://schemas.openxmlformats.org/officeDocument/2006/relationships/diagramQuickStyle" Target="../diagrams/quickStyle3.xml"/><Relationship Id="rId10" Type="http://schemas.openxmlformats.org/officeDocument/2006/relationships/image" Target="../media/image60.jpeg"/><Relationship Id="rId4" Type="http://schemas.openxmlformats.org/officeDocument/2006/relationships/diagramLayout" Target="../diagrams/layout3.xm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3.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61.jpeg"/><Relationship Id="rId5" Type="http://schemas.openxmlformats.org/officeDocument/2006/relationships/diagramQuickStyle" Target="../diagrams/quickStyle4.xml"/><Relationship Id="rId10" Type="http://schemas.openxmlformats.org/officeDocument/2006/relationships/image" Target="../media/image60.jpeg"/><Relationship Id="rId4" Type="http://schemas.openxmlformats.org/officeDocument/2006/relationships/diagramLayout" Target="../diagrams/layout4.xml"/><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4.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61.jpeg"/><Relationship Id="rId5" Type="http://schemas.openxmlformats.org/officeDocument/2006/relationships/diagramQuickStyle" Target="../diagrams/quickStyle5.xml"/><Relationship Id="rId10" Type="http://schemas.openxmlformats.org/officeDocument/2006/relationships/image" Target="../media/image60.jpeg"/><Relationship Id="rId4" Type="http://schemas.openxmlformats.org/officeDocument/2006/relationships/diagramLayout" Target="../diagrams/layout5.xml"/><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jpeg"/><Relationship Id="rId12" Type="http://schemas.openxmlformats.org/officeDocument/2006/relationships/image" Target="../media/image77.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1.gif"/><Relationship Id="rId5" Type="http://schemas.openxmlformats.org/officeDocument/2006/relationships/image" Target="../media/image80.png"/><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707" y="1371600"/>
            <a:ext cx="8534400" cy="1470025"/>
          </a:xfrm>
        </p:spPr>
        <p:txBody>
          <a:bodyPr>
            <a:noAutofit/>
          </a:bodyPr>
          <a:lstStyle/>
          <a:p>
            <a:r>
              <a:rPr lang="en-US" sz="3800" dirty="0" smtClean="0"/>
              <a:t>Spaced Repetition and Mnemonics Enable Recall of Multiple Strong Passwords</a:t>
            </a:r>
            <a:endParaRPr lang="en-US" sz="3800" dirty="0"/>
          </a:p>
        </p:txBody>
      </p:sp>
      <p:sp>
        <p:nvSpPr>
          <p:cNvPr id="3" name="Subtitle 2"/>
          <p:cNvSpPr>
            <a:spLocks noGrp="1"/>
          </p:cNvSpPr>
          <p:nvPr>
            <p:ph type="subTitle" idx="1"/>
          </p:nvPr>
        </p:nvSpPr>
        <p:spPr>
          <a:xfrm>
            <a:off x="1447800" y="3048000"/>
            <a:ext cx="6400800" cy="1752600"/>
          </a:xfrm>
        </p:spPr>
        <p:txBody>
          <a:bodyPr>
            <a:normAutofit fontScale="85000" lnSpcReduction="20000"/>
          </a:bodyPr>
          <a:lstStyle/>
          <a:p>
            <a:r>
              <a:rPr lang="en-US" b="1" dirty="0" smtClean="0"/>
              <a:t>Jeremiah Blocki</a:t>
            </a:r>
          </a:p>
          <a:p>
            <a:r>
              <a:rPr lang="en-US" dirty="0" smtClean="0"/>
              <a:t>Saranga Komanduri</a:t>
            </a:r>
          </a:p>
          <a:p>
            <a:r>
              <a:rPr lang="en-US" dirty="0" smtClean="0"/>
              <a:t>Lorrie Cranor</a:t>
            </a:r>
          </a:p>
          <a:p>
            <a:r>
              <a:rPr lang="en-US" dirty="0" smtClean="0"/>
              <a:t>Anupam Datta</a:t>
            </a:r>
            <a:endParaRPr lang="en-US" dirty="0"/>
          </a:p>
        </p:txBody>
      </p:sp>
      <p:pic>
        <p:nvPicPr>
          <p:cNvPr id="1026" name="Picture 2" descr="http://mlss2014.com/images/cmu-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124200"/>
            <a:ext cx="2263581" cy="1471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w.andrew.cmu.edu/user/danupam/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788" y="3299927"/>
            <a:ext cx="818222" cy="1119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3.googleusercontent.com/-ZuxCOALjUl4/AAAAAAAAAAI/AAAAAAAABHc/vy2q9dech2s/phot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01" r="10939"/>
          <a:stretch/>
        </p:blipFill>
        <p:spPr bwMode="auto">
          <a:xfrm>
            <a:off x="304800" y="3323254"/>
            <a:ext cx="850266" cy="11196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lorrie.cranor.org/images/lorrie-june20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3299927"/>
            <a:ext cx="816176"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6200" y="6400800"/>
            <a:ext cx="1208985" cy="369332"/>
          </a:xfrm>
          <a:prstGeom prst="rect">
            <a:avLst/>
          </a:prstGeom>
          <a:noFill/>
        </p:spPr>
        <p:txBody>
          <a:bodyPr wrap="none" rtlCol="0">
            <a:spAutoFit/>
          </a:bodyPr>
          <a:lstStyle/>
          <a:p>
            <a:r>
              <a:rPr lang="en-US" dirty="0" smtClean="0"/>
              <a:t>NDSS 2015</a:t>
            </a:r>
            <a:endParaRPr lang="en-US" dirty="0"/>
          </a:p>
        </p:txBody>
      </p:sp>
    </p:spTree>
    <p:extLst>
      <p:ext uri="{BB962C8B-B14F-4D97-AF65-F5344CB8AC3E}">
        <p14:creationId xmlns:p14="http://schemas.microsoft.com/office/powerpoint/2010/main" val="1371878149"/>
      </p:ext>
    </p:extLst>
  </p:cSld>
  <p:clrMapOvr>
    <a:masterClrMapping/>
  </p:clrMapOvr>
  <mc:AlternateContent xmlns:mc="http://schemas.openxmlformats.org/markup-compatibility/2006" xmlns:p14="http://schemas.microsoft.com/office/powerpoint/2010/main">
    <mc:Choice Requires="p14">
      <p:transition spd="slow" p14:dur="2000" advTm="4026"/>
    </mc:Choice>
    <mc:Fallback xmlns="">
      <p:transition spd="slow" advTm="402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p:cNvGraphicFramePr>
            <a:graphicFrameLocks noGrp="1"/>
          </p:cNvGraphicFramePr>
          <p:nvPr>
            <p:extLst>
              <p:ext uri="{D42A27DB-BD31-4B8C-83A1-F6EECF244321}">
                <p14:modId xmlns:p14="http://schemas.microsoft.com/office/powerpoint/2010/main" val="3187830417"/>
              </p:ext>
            </p:extLst>
          </p:nvPr>
        </p:nvGraphicFramePr>
        <p:xfrm>
          <a:off x="457200" y="3368041"/>
          <a:ext cx="8001000" cy="975359"/>
        </p:xfrm>
        <a:graphic>
          <a:graphicData uri="http://schemas.openxmlformats.org/drawingml/2006/table">
            <a:tbl>
              <a:tblPr firstRow="1" bandRow="1">
                <a:tableStyleId>{5C22544A-7EE6-4342-B048-85BDC9FD1C3A}</a:tableStyleId>
              </a:tblPr>
              <a:tblGrid>
                <a:gridCol w="2438400"/>
                <a:gridCol w="2819400"/>
                <a:gridCol w="2743200"/>
              </a:tblGrid>
              <a:tr h="975359">
                <a:tc>
                  <a:txBody>
                    <a:bodyPr/>
                    <a:lstStyle/>
                    <a:p>
                      <a:r>
                        <a:rPr lang="en-US" sz="4400" b="1" dirty="0" smtClean="0">
                          <a:solidFill>
                            <a:schemeClr val="tx1"/>
                          </a:solidFill>
                        </a:rPr>
                        <a:t>7</a:t>
                      </a:r>
                      <a:endParaRPr lang="en-US" sz="4400" b="1" dirty="0">
                        <a:solidFill>
                          <a:schemeClr val="tx1"/>
                        </a:solidFill>
                      </a:endParaRPr>
                    </a:p>
                  </a:txBody>
                  <a:tcPr>
                    <a:solidFill>
                      <a:schemeClr val="accent2">
                        <a:lumMod val="40000"/>
                        <a:lumOff val="60000"/>
                      </a:schemeClr>
                    </a:solidFill>
                  </a:tcPr>
                </a:tc>
                <a:tc>
                  <a:txBody>
                    <a:bodyPr/>
                    <a:lstStyle/>
                    <a:p>
                      <a:r>
                        <a:rPr lang="en-US" sz="4000" b="1" dirty="0" smtClean="0">
                          <a:solidFill>
                            <a:schemeClr val="tx1"/>
                          </a:solidFill>
                        </a:rPr>
                        <a:t>75+</a:t>
                      </a:r>
                      <a:endParaRPr lang="en-US" sz="4000" b="1" dirty="0">
                        <a:solidFill>
                          <a:schemeClr val="tx1"/>
                        </a:solidFill>
                      </a:endParaRPr>
                    </a:p>
                  </a:txBody>
                  <a:tcPr>
                    <a:solidFill>
                      <a:schemeClr val="accent2">
                        <a:lumMod val="40000"/>
                        <a:lumOff val="60000"/>
                      </a:schemeClr>
                    </a:solidFill>
                  </a:tcPr>
                </a:tc>
                <a:tc>
                  <a:txBody>
                    <a:bodyPr/>
                    <a:lstStyle/>
                    <a:p>
                      <a:endParaRPr lang="en-US" sz="2400" b="1" dirty="0">
                        <a:solidFill>
                          <a:srgbClr val="00B050"/>
                        </a:solidFill>
                      </a:endParaRPr>
                    </a:p>
                  </a:txBody>
                  <a:tcPr>
                    <a:solidFill>
                      <a:schemeClr val="accent2">
                        <a:lumMod val="40000"/>
                        <a:lumOff val="60000"/>
                      </a:schemeClr>
                    </a:solidFill>
                  </a:tcPr>
                </a:tc>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296093014"/>
              </p:ext>
            </p:extLst>
          </p:nvPr>
        </p:nvGraphicFramePr>
        <p:xfrm>
          <a:off x="457200" y="4267200"/>
          <a:ext cx="8001000" cy="1143000"/>
        </p:xfrm>
        <a:graphic>
          <a:graphicData uri="http://schemas.openxmlformats.org/drawingml/2006/table">
            <a:tbl>
              <a:tblPr firstRow="1" bandRow="1">
                <a:tableStyleId>{5C22544A-7EE6-4342-B048-85BDC9FD1C3A}</a:tableStyleId>
              </a:tblPr>
              <a:tblGrid>
                <a:gridCol w="2438400"/>
                <a:gridCol w="2819400"/>
                <a:gridCol w="2743200"/>
              </a:tblGrid>
              <a:tr h="1143000">
                <a:tc>
                  <a:txBody>
                    <a:bodyPr/>
                    <a:lstStyle/>
                    <a:p>
                      <a:r>
                        <a:rPr lang="en-US" sz="4400" b="1" dirty="0" smtClean="0">
                          <a:solidFill>
                            <a:schemeClr val="tx1"/>
                          </a:solidFill>
                        </a:rPr>
                        <a:t>15</a:t>
                      </a:r>
                      <a:endParaRPr lang="en-US" sz="4400" b="1" dirty="0">
                        <a:solidFill>
                          <a:schemeClr val="tx1"/>
                        </a:solidFill>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1" dirty="0" smtClean="0">
                          <a:solidFill>
                            <a:schemeClr val="tx1"/>
                          </a:solidFill>
                        </a:rPr>
                        <a:t>75+</a:t>
                      </a:r>
                      <a:endParaRPr lang="en-US" sz="4400" b="1" dirty="0">
                        <a:solidFill>
                          <a:srgbClr val="00B050"/>
                        </a:solidFill>
                      </a:endParaRPr>
                    </a:p>
                  </a:txBody>
                  <a:tcPr>
                    <a:solidFill>
                      <a:schemeClr val="bg2">
                        <a:lumMod val="90000"/>
                      </a:schemeClr>
                    </a:solidFill>
                  </a:tcPr>
                </a:tc>
                <a:tc>
                  <a:txBody>
                    <a:bodyPr/>
                    <a:lstStyle/>
                    <a:p>
                      <a:endParaRPr lang="en-US" sz="2400" b="1" dirty="0">
                        <a:solidFill>
                          <a:srgbClr val="00B050"/>
                        </a:solidFill>
                      </a:endParaRPr>
                    </a:p>
                  </a:txBody>
                  <a:tcPr>
                    <a:solidFill>
                      <a:schemeClr val="bg2">
                        <a:lumMod val="90000"/>
                      </a:schemeClr>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999956329"/>
              </p:ext>
            </p:extLst>
          </p:nvPr>
        </p:nvGraphicFramePr>
        <p:xfrm>
          <a:off x="457200" y="5433001"/>
          <a:ext cx="8001000" cy="1220707"/>
        </p:xfrm>
        <a:graphic>
          <a:graphicData uri="http://schemas.openxmlformats.org/drawingml/2006/table">
            <a:tbl>
              <a:tblPr firstRow="1" bandRow="1">
                <a:tableStyleId>{5C22544A-7EE6-4342-B048-85BDC9FD1C3A}</a:tableStyleId>
              </a:tblPr>
              <a:tblGrid>
                <a:gridCol w="2438400"/>
                <a:gridCol w="2819400"/>
                <a:gridCol w="2743200"/>
              </a:tblGrid>
              <a:tr h="1220707">
                <a:tc>
                  <a:txBody>
                    <a:bodyPr/>
                    <a:lstStyle/>
                    <a:p>
                      <a:r>
                        <a:rPr lang="en-US" sz="4400" b="1" dirty="0" smtClean="0">
                          <a:solidFill>
                            <a:schemeClr val="tx1"/>
                          </a:solidFill>
                        </a:rPr>
                        <a:t>43</a:t>
                      </a: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1" dirty="0" smtClean="0">
                          <a:solidFill>
                            <a:schemeClr val="tx1"/>
                          </a:solidFill>
                        </a:rPr>
                        <a:t>75+</a:t>
                      </a:r>
                      <a:endParaRPr lang="en-US" sz="4400" b="1" dirty="0">
                        <a:solidFill>
                          <a:srgbClr val="00B050"/>
                        </a:solidFill>
                      </a:endParaRPr>
                    </a:p>
                  </a:txBody>
                  <a:tcPr>
                    <a:solidFill>
                      <a:schemeClr val="accent2">
                        <a:lumMod val="60000"/>
                        <a:lumOff val="40000"/>
                      </a:schemeClr>
                    </a:solidFill>
                  </a:tcPr>
                </a:tc>
                <a:tc>
                  <a:txBody>
                    <a:bodyPr/>
                    <a:lstStyle/>
                    <a:p>
                      <a:endParaRPr lang="en-US" sz="2400" b="1" dirty="0">
                        <a:solidFill>
                          <a:srgbClr val="00B050"/>
                        </a:solidFill>
                      </a:endParaRPr>
                    </a:p>
                  </a:txBody>
                  <a:tcPr>
                    <a:solidFill>
                      <a:schemeClr val="accent2">
                        <a:lumMod val="60000"/>
                        <a:lumOff val="40000"/>
                      </a:schemeClr>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93558584"/>
              </p:ext>
            </p:extLst>
          </p:nvPr>
        </p:nvGraphicFramePr>
        <p:xfrm>
          <a:off x="457200" y="1106933"/>
          <a:ext cx="8001000" cy="2209799"/>
        </p:xfrm>
        <a:graphic>
          <a:graphicData uri="http://schemas.openxmlformats.org/drawingml/2006/table">
            <a:tbl>
              <a:tblPr firstRow="1" bandRow="1">
                <a:tableStyleId>{5C22544A-7EE6-4342-B048-85BDC9FD1C3A}</a:tableStyleId>
              </a:tblPr>
              <a:tblGrid>
                <a:gridCol w="2438400"/>
                <a:gridCol w="2819400"/>
                <a:gridCol w="2743200"/>
              </a:tblGrid>
              <a:tr h="1116817">
                <a:tc>
                  <a:txBody>
                    <a:bodyPr/>
                    <a:lstStyle/>
                    <a:p>
                      <a:r>
                        <a:rPr lang="en-US" sz="4000" b="1" dirty="0" smtClean="0"/>
                        <a:t>PAO</a:t>
                      </a:r>
                      <a:r>
                        <a:rPr lang="en-US" sz="4000" b="1" baseline="0" dirty="0" smtClean="0"/>
                        <a:t> Stories</a:t>
                      </a:r>
                      <a:endParaRPr lang="en-US" sz="4000" b="1" dirty="0"/>
                    </a:p>
                  </a:txBody>
                  <a:tcPr/>
                </a:tc>
                <a:tc>
                  <a:txBody>
                    <a:bodyPr/>
                    <a:lstStyle/>
                    <a:p>
                      <a:pPr algn="l"/>
                      <a:r>
                        <a:rPr lang="en-US" sz="4000" dirty="0" smtClean="0"/>
                        <a:t>#</a:t>
                      </a:r>
                      <a:r>
                        <a:rPr lang="en-US" sz="4000" baseline="0" dirty="0" smtClean="0"/>
                        <a:t>Passwords</a:t>
                      </a:r>
                      <a:endParaRPr lang="en-US" sz="4000" dirty="0"/>
                    </a:p>
                  </a:txBody>
                  <a:tcPr/>
                </a:tc>
                <a:tc>
                  <a:txBody>
                    <a:bodyPr/>
                    <a:lstStyle/>
                    <a:p>
                      <a:r>
                        <a:rPr lang="en-US" sz="4000" dirty="0" smtClean="0"/>
                        <a:t>Security</a:t>
                      </a:r>
                      <a:endParaRPr lang="en-US" sz="4000" dirty="0"/>
                    </a:p>
                  </a:txBody>
                  <a:tcPr/>
                </a:tc>
              </a:tr>
              <a:tr h="899159">
                <a:tc>
                  <a:txBody>
                    <a:bodyPr/>
                    <a:lstStyle/>
                    <a:p>
                      <a:r>
                        <a:rPr lang="en-US" sz="4400" b="1" dirty="0" smtClean="0"/>
                        <a:t>4</a:t>
                      </a:r>
                      <a:endParaRPr lang="en-US" sz="4400" b="1" dirty="0"/>
                    </a:p>
                  </a:txBody>
                  <a:tcPr>
                    <a:solidFill>
                      <a:schemeClr val="bg2">
                        <a:lumMod val="90000"/>
                      </a:schemeClr>
                    </a:solidFill>
                  </a:tcPr>
                </a:tc>
                <a:tc>
                  <a:txBody>
                    <a:bodyPr/>
                    <a:lstStyle/>
                    <a:p>
                      <a:r>
                        <a:rPr lang="en-US" sz="4400" b="1" dirty="0" smtClean="0"/>
                        <a:t>14</a:t>
                      </a:r>
                      <a:endParaRPr lang="en-US" sz="4400" b="1" dirty="0"/>
                    </a:p>
                  </a:txBody>
                  <a:tcPr>
                    <a:solidFill>
                      <a:schemeClr val="bg2">
                        <a:lumMod val="90000"/>
                      </a:schemeClr>
                    </a:solidFill>
                  </a:tcPr>
                </a:tc>
                <a:tc>
                  <a:txBody>
                    <a:bodyPr/>
                    <a:lstStyle/>
                    <a:p>
                      <a:endParaRPr lang="en-US" sz="2400" b="1" dirty="0">
                        <a:solidFill>
                          <a:srgbClr val="FF0000"/>
                        </a:solidFill>
                      </a:endParaRPr>
                    </a:p>
                  </a:txBody>
                  <a:tcPr>
                    <a:solidFill>
                      <a:schemeClr val="bg2">
                        <a:lumMod val="90000"/>
                      </a:schemeClr>
                    </a:solidFill>
                  </a:tcPr>
                </a:tc>
              </a:tr>
            </a:tbl>
          </a:graphicData>
        </a:graphic>
      </p:graphicFrame>
      <p:pic>
        <p:nvPicPr>
          <p:cNvPr id="22" name="Picture 6"/>
          <p:cNvPicPr>
            <a:picLocks noChangeAspect="1" noChangeArrowheads="1"/>
          </p:cNvPicPr>
          <p:nvPr/>
        </p:nvPicPr>
        <p:blipFill>
          <a:blip r:embed="rId3" cstate="print"/>
          <a:srcRect/>
          <a:stretch>
            <a:fillRect/>
          </a:stretch>
        </p:blipFill>
        <p:spPr bwMode="auto">
          <a:xfrm>
            <a:off x="5847571" y="2464330"/>
            <a:ext cx="508572" cy="847865"/>
          </a:xfrm>
          <a:prstGeom prst="rect">
            <a:avLst/>
          </a:prstGeom>
          <a:noFill/>
          <a:ln w="9525">
            <a:noFill/>
            <a:miter lim="800000"/>
            <a:headEnd/>
            <a:tailEnd/>
          </a:ln>
        </p:spPr>
      </p:pic>
      <p:pic>
        <p:nvPicPr>
          <p:cNvPr id="23" name="Picture 6"/>
          <p:cNvPicPr>
            <a:picLocks noChangeAspect="1" noChangeArrowheads="1"/>
          </p:cNvPicPr>
          <p:nvPr/>
        </p:nvPicPr>
        <p:blipFill>
          <a:blip r:embed="rId3" cstate="print"/>
          <a:srcRect/>
          <a:stretch>
            <a:fillRect/>
          </a:stretch>
        </p:blipFill>
        <p:spPr bwMode="auto">
          <a:xfrm>
            <a:off x="5789172" y="3392932"/>
            <a:ext cx="521844" cy="869992"/>
          </a:xfrm>
          <a:prstGeom prst="rect">
            <a:avLst/>
          </a:prstGeom>
          <a:noFill/>
          <a:ln w="9525">
            <a:noFill/>
            <a:miter lim="800000"/>
            <a:headEnd/>
            <a:tailEnd/>
          </a:ln>
        </p:spPr>
      </p:pic>
      <p:pic>
        <p:nvPicPr>
          <p:cNvPr id="24" name="Picture 6"/>
          <p:cNvPicPr>
            <a:picLocks noChangeAspect="1" noChangeArrowheads="1"/>
          </p:cNvPicPr>
          <p:nvPr/>
        </p:nvPicPr>
        <p:blipFill>
          <a:blip r:embed="rId3" cstate="print"/>
          <a:srcRect/>
          <a:stretch>
            <a:fillRect/>
          </a:stretch>
        </p:blipFill>
        <p:spPr bwMode="auto">
          <a:xfrm>
            <a:off x="5789172" y="4403800"/>
            <a:ext cx="521844" cy="869992"/>
          </a:xfrm>
          <a:prstGeom prst="rect">
            <a:avLst/>
          </a:prstGeom>
          <a:noFill/>
          <a:ln w="9525">
            <a:noFill/>
            <a:miter lim="800000"/>
            <a:headEnd/>
            <a:tailEnd/>
          </a:ln>
        </p:spPr>
      </p:pic>
      <p:pic>
        <p:nvPicPr>
          <p:cNvPr id="25" name="Picture 6"/>
          <p:cNvPicPr>
            <a:picLocks noChangeAspect="1" noChangeArrowheads="1"/>
          </p:cNvPicPr>
          <p:nvPr/>
        </p:nvPicPr>
        <p:blipFill>
          <a:blip r:embed="rId3" cstate="print"/>
          <a:srcRect/>
          <a:stretch>
            <a:fillRect/>
          </a:stretch>
        </p:blipFill>
        <p:spPr bwMode="auto">
          <a:xfrm>
            <a:off x="6375973" y="4415043"/>
            <a:ext cx="521844" cy="869992"/>
          </a:xfrm>
          <a:prstGeom prst="rect">
            <a:avLst/>
          </a:prstGeom>
          <a:noFill/>
          <a:ln w="9525">
            <a:noFill/>
            <a:miter lim="800000"/>
            <a:headEnd/>
            <a:tailEnd/>
          </a:ln>
        </p:spPr>
      </p:pic>
      <p:pic>
        <p:nvPicPr>
          <p:cNvPr id="26" name="Picture 6"/>
          <p:cNvPicPr>
            <a:picLocks noChangeAspect="1" noChangeArrowheads="1"/>
          </p:cNvPicPr>
          <p:nvPr/>
        </p:nvPicPr>
        <p:blipFill>
          <a:blip r:embed="rId3" cstate="print"/>
          <a:srcRect/>
          <a:stretch>
            <a:fillRect/>
          </a:stretch>
        </p:blipFill>
        <p:spPr bwMode="auto">
          <a:xfrm>
            <a:off x="5789172" y="5467978"/>
            <a:ext cx="394032" cy="656911"/>
          </a:xfrm>
          <a:prstGeom prst="rect">
            <a:avLst/>
          </a:prstGeom>
          <a:noFill/>
          <a:ln w="9525">
            <a:noFill/>
            <a:miter lim="800000"/>
            <a:headEnd/>
            <a:tailEnd/>
          </a:ln>
        </p:spPr>
      </p:pic>
      <p:pic>
        <p:nvPicPr>
          <p:cNvPr id="27" name="Picture 6"/>
          <p:cNvPicPr>
            <a:picLocks noChangeAspect="1" noChangeArrowheads="1"/>
          </p:cNvPicPr>
          <p:nvPr/>
        </p:nvPicPr>
        <p:blipFill>
          <a:blip r:embed="rId3" cstate="print"/>
          <a:srcRect/>
          <a:stretch>
            <a:fillRect/>
          </a:stretch>
        </p:blipFill>
        <p:spPr bwMode="auto">
          <a:xfrm>
            <a:off x="6375973" y="5479221"/>
            <a:ext cx="394032" cy="656911"/>
          </a:xfrm>
          <a:prstGeom prst="rect">
            <a:avLst/>
          </a:prstGeom>
          <a:noFill/>
          <a:ln w="9525">
            <a:noFill/>
            <a:miter lim="800000"/>
            <a:headEnd/>
            <a:tailEnd/>
          </a:ln>
        </p:spPr>
      </p:pic>
      <p:pic>
        <p:nvPicPr>
          <p:cNvPr id="28" name="Picture 6"/>
          <p:cNvPicPr>
            <a:picLocks noChangeAspect="1" noChangeArrowheads="1"/>
          </p:cNvPicPr>
          <p:nvPr/>
        </p:nvPicPr>
        <p:blipFill>
          <a:blip r:embed="rId3" cstate="print"/>
          <a:srcRect/>
          <a:stretch>
            <a:fillRect/>
          </a:stretch>
        </p:blipFill>
        <p:spPr bwMode="auto">
          <a:xfrm>
            <a:off x="5769342" y="6113646"/>
            <a:ext cx="394032" cy="656911"/>
          </a:xfrm>
          <a:prstGeom prst="rect">
            <a:avLst/>
          </a:prstGeom>
          <a:noFill/>
          <a:ln w="9525">
            <a:noFill/>
            <a:miter lim="800000"/>
            <a:headEnd/>
            <a:tailEnd/>
          </a:ln>
        </p:spPr>
      </p:pic>
      <p:pic>
        <p:nvPicPr>
          <p:cNvPr id="29" name="Picture 6"/>
          <p:cNvPicPr>
            <a:picLocks noChangeAspect="1" noChangeArrowheads="1"/>
          </p:cNvPicPr>
          <p:nvPr/>
        </p:nvPicPr>
        <p:blipFill>
          <a:blip r:embed="rId3" cstate="print"/>
          <a:srcRect/>
          <a:stretch>
            <a:fillRect/>
          </a:stretch>
        </p:blipFill>
        <p:spPr bwMode="auto">
          <a:xfrm>
            <a:off x="6356143" y="6124889"/>
            <a:ext cx="394032" cy="656911"/>
          </a:xfrm>
          <a:prstGeom prst="rect">
            <a:avLst/>
          </a:prstGeom>
          <a:noFill/>
          <a:ln w="9525">
            <a:noFill/>
            <a:miter lim="800000"/>
            <a:headEnd/>
            <a:tailEnd/>
          </a:ln>
        </p:spPr>
      </p:pic>
      <p:pic>
        <p:nvPicPr>
          <p:cNvPr id="30" name="Picture 6"/>
          <p:cNvPicPr>
            <a:picLocks noChangeAspect="1" noChangeArrowheads="1"/>
          </p:cNvPicPr>
          <p:nvPr/>
        </p:nvPicPr>
        <p:blipFill>
          <a:blip r:embed="rId3" cstate="print"/>
          <a:srcRect/>
          <a:stretch>
            <a:fillRect/>
          </a:stretch>
        </p:blipFill>
        <p:spPr bwMode="auto">
          <a:xfrm>
            <a:off x="6897817" y="5479221"/>
            <a:ext cx="394032" cy="656911"/>
          </a:xfrm>
          <a:prstGeom prst="rect">
            <a:avLst/>
          </a:prstGeom>
          <a:noFill/>
          <a:ln w="9525">
            <a:noFill/>
            <a:miter lim="800000"/>
            <a:headEnd/>
            <a:tailEnd/>
          </a:ln>
        </p:spPr>
      </p:pic>
      <p:pic>
        <p:nvPicPr>
          <p:cNvPr id="31" name="Picture 6"/>
          <p:cNvPicPr>
            <a:picLocks noChangeAspect="1" noChangeArrowheads="1"/>
          </p:cNvPicPr>
          <p:nvPr/>
        </p:nvPicPr>
        <p:blipFill>
          <a:blip r:embed="rId3" cstate="print"/>
          <a:srcRect/>
          <a:stretch>
            <a:fillRect/>
          </a:stretch>
        </p:blipFill>
        <p:spPr bwMode="auto">
          <a:xfrm>
            <a:off x="6897817" y="6113645"/>
            <a:ext cx="394032" cy="656911"/>
          </a:xfrm>
          <a:prstGeom prst="rect">
            <a:avLst/>
          </a:prstGeom>
          <a:noFill/>
          <a:ln w="9525">
            <a:noFill/>
            <a:miter lim="800000"/>
            <a:headEnd/>
            <a:tailEnd/>
          </a:ln>
        </p:spPr>
      </p:pic>
      <p:sp>
        <p:nvSpPr>
          <p:cNvPr id="32" name="Title 1"/>
          <p:cNvSpPr>
            <a:spLocks noGrp="1"/>
          </p:cNvSpPr>
          <p:nvPr>
            <p:ph type="title"/>
          </p:nvPr>
        </p:nvSpPr>
        <p:spPr>
          <a:xfrm>
            <a:off x="457200" y="274638"/>
            <a:ext cx="8229600" cy="1143000"/>
          </a:xfrm>
        </p:spPr>
        <p:txBody>
          <a:bodyPr/>
          <a:lstStyle/>
          <a:p>
            <a:r>
              <a:rPr lang="en-US" dirty="0" smtClean="0"/>
              <a:t>Previous Work: Shared Cues</a:t>
            </a:r>
            <a:endParaRPr lang="en-US" dirty="0"/>
          </a:p>
        </p:txBody>
      </p:sp>
      <p:sp>
        <p:nvSpPr>
          <p:cNvPr id="33"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10</a:t>
            </a:fld>
            <a:endParaRPr lang="en-US" dirty="0"/>
          </a:p>
        </p:txBody>
      </p:sp>
      <p:sp>
        <p:nvSpPr>
          <p:cNvPr id="34" name="Rounded Rectangular Callout 33"/>
          <p:cNvSpPr/>
          <p:nvPr/>
        </p:nvSpPr>
        <p:spPr>
          <a:xfrm>
            <a:off x="-30480" y="3596640"/>
            <a:ext cx="5715000" cy="2554732"/>
          </a:xfrm>
          <a:prstGeom prst="wedgeRoundRectCallout">
            <a:avLst>
              <a:gd name="adj1" fmla="val 52640"/>
              <a:gd name="adj2" fmla="val -824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Adversary with one password is unlikely to crack any other password</a:t>
            </a:r>
            <a:endParaRPr lang="en-US" sz="4000" dirty="0"/>
          </a:p>
        </p:txBody>
      </p:sp>
    </p:spTree>
    <p:extLst>
      <p:ext uri="{BB962C8B-B14F-4D97-AF65-F5344CB8AC3E}">
        <p14:creationId xmlns:p14="http://schemas.microsoft.com/office/powerpoint/2010/main" val="34471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Goals</a:t>
            </a:r>
            <a:endParaRPr lang="en-US" dirty="0"/>
          </a:p>
        </p:txBody>
      </p:sp>
      <p:sp>
        <p:nvSpPr>
          <p:cNvPr id="3" name="Content Placeholder 2"/>
          <p:cNvSpPr>
            <a:spLocks noGrp="1"/>
          </p:cNvSpPr>
          <p:nvPr>
            <p:ph idx="1"/>
          </p:nvPr>
        </p:nvSpPr>
        <p:spPr/>
        <p:txBody>
          <a:bodyPr/>
          <a:lstStyle/>
          <a:p>
            <a:r>
              <a:rPr lang="en-US" dirty="0" smtClean="0"/>
              <a:t>Spaced Repetition</a:t>
            </a:r>
          </a:p>
          <a:p>
            <a:pPr lvl="1"/>
            <a:r>
              <a:rPr lang="en-US" dirty="0" smtClean="0"/>
              <a:t>Can users recall multiple PAO stories by following spaced repetition schedules?</a:t>
            </a:r>
          </a:p>
          <a:p>
            <a:pPr lvl="1"/>
            <a:r>
              <a:rPr lang="en-US" dirty="0" smtClean="0"/>
              <a:t>Which schedules work best?</a:t>
            </a:r>
          </a:p>
          <a:p>
            <a:r>
              <a:rPr lang="en-US" dirty="0" smtClean="0"/>
              <a:t>Mnemonic Advantage</a:t>
            </a:r>
          </a:p>
          <a:p>
            <a:pPr lvl="1"/>
            <a:r>
              <a:rPr lang="en-US" dirty="0" smtClean="0"/>
              <a:t>Does the PAO mnemonic technique improve recall?</a:t>
            </a:r>
          </a:p>
          <a:p>
            <a:r>
              <a:rPr lang="en-US" dirty="0" smtClean="0"/>
              <a:t>Interference Effect</a:t>
            </a:r>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11</a:t>
            </a:fld>
            <a:endParaRPr lang="en-US" dirty="0"/>
          </a:p>
        </p:txBody>
      </p:sp>
    </p:spTree>
    <p:extLst>
      <p:ext uri="{BB962C8B-B14F-4D97-AF65-F5344CB8AC3E}">
        <p14:creationId xmlns:p14="http://schemas.microsoft.com/office/powerpoint/2010/main" val="982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Motivation</a:t>
            </a:r>
          </a:p>
          <a:p>
            <a:r>
              <a:rPr lang="en-US" b="1" dirty="0" smtClean="0"/>
              <a:t>Study Protocol</a:t>
            </a:r>
          </a:p>
          <a:p>
            <a:pPr lvl="1"/>
            <a:r>
              <a:rPr lang="en-US" b="1" dirty="0" smtClean="0"/>
              <a:t>Recruitment and Incentives</a:t>
            </a:r>
          </a:p>
          <a:p>
            <a:pPr lvl="1"/>
            <a:r>
              <a:rPr lang="en-US" dirty="0" smtClean="0"/>
              <a:t>Memorization Phase</a:t>
            </a:r>
          </a:p>
          <a:p>
            <a:pPr lvl="1"/>
            <a:r>
              <a:rPr lang="en-US" dirty="0" smtClean="0"/>
              <a:t>Rehearsal Phase</a:t>
            </a:r>
          </a:p>
          <a:p>
            <a:pPr lvl="1"/>
            <a:r>
              <a:rPr lang="en-US" dirty="0" smtClean="0"/>
              <a:t>Conditions</a:t>
            </a:r>
          </a:p>
          <a:p>
            <a:r>
              <a:rPr lang="en-US" dirty="0" smtClean="0"/>
              <a:t>Results</a:t>
            </a:r>
          </a:p>
          <a:p>
            <a:r>
              <a:rPr lang="en-US" dirty="0" smtClean="0"/>
              <a:t>Discussion</a:t>
            </a:r>
          </a:p>
          <a:p>
            <a:r>
              <a:rPr lang="en-US" dirty="0" smtClean="0"/>
              <a:t>Future Directions</a:t>
            </a:r>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12</a:t>
            </a:fld>
            <a:endParaRPr lang="en-US" dirty="0"/>
          </a:p>
        </p:txBody>
      </p:sp>
    </p:spTree>
    <p:extLst>
      <p:ext uri="{BB962C8B-B14F-4D97-AF65-F5344CB8AC3E}">
        <p14:creationId xmlns:p14="http://schemas.microsoft.com/office/powerpoint/2010/main" val="1294692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6667500" y="4114800"/>
            <a:ext cx="990600" cy="1524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Recruitment</a:t>
            </a:r>
            <a:endParaRPr lang="en-US" dirty="0"/>
          </a:p>
        </p:txBody>
      </p:sp>
      <p:sp>
        <p:nvSpPr>
          <p:cNvPr id="3" name="Content Placeholder 2"/>
          <p:cNvSpPr>
            <a:spLocks noGrp="1"/>
          </p:cNvSpPr>
          <p:nvPr>
            <p:ph idx="1"/>
          </p:nvPr>
        </p:nvSpPr>
        <p:spPr/>
        <p:txBody>
          <a:bodyPr/>
          <a:lstStyle/>
          <a:p>
            <a:endParaRPr lang="en-US" dirty="0"/>
          </a:p>
        </p:txBody>
      </p:sp>
      <p:pic>
        <p:nvPicPr>
          <p:cNvPr id="4" name="Picture 4" descr="http://1.bp.blogspot.com/-43FY_eJTnZc/T6hl9eVB49I/AAAAAAAAAHI/HBkLYdXWZ28/s640/Amazon_mechanical_tu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064" y="1644073"/>
            <a:ext cx="3933935" cy="1860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srcRect/>
          <a:stretch>
            <a:fillRect/>
          </a:stretch>
        </p:blipFill>
        <p:spPr bwMode="auto">
          <a:xfrm>
            <a:off x="1572491" y="3899365"/>
            <a:ext cx="990600" cy="15240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178627" y="4043218"/>
            <a:ext cx="990600" cy="15240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635663" y="4040909"/>
            <a:ext cx="990600" cy="15240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163127" y="4114800"/>
            <a:ext cx="990600" cy="1524000"/>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4495800" y="3911255"/>
            <a:ext cx="990600" cy="1524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2819400" y="3899365"/>
            <a:ext cx="990600" cy="152400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6019800" y="3908601"/>
            <a:ext cx="990600" cy="1524000"/>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239000" y="3899365"/>
            <a:ext cx="990600" cy="1524000"/>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762000" y="3810000"/>
            <a:ext cx="990600" cy="1524000"/>
          </a:xfrm>
          <a:prstGeom prst="rect">
            <a:avLst/>
          </a:prstGeom>
          <a:noFill/>
          <a:ln w="9525">
            <a:noFill/>
            <a:miter lim="800000"/>
            <a:headEnd/>
            <a:tailEnd/>
          </a:ln>
        </p:spPr>
      </p:pic>
      <p:sp>
        <p:nvSpPr>
          <p:cNvPr id="15" name="TextBox 14"/>
          <p:cNvSpPr txBox="1"/>
          <p:nvPr/>
        </p:nvSpPr>
        <p:spPr>
          <a:xfrm>
            <a:off x="927100" y="5807011"/>
            <a:ext cx="6993389" cy="461665"/>
          </a:xfrm>
          <a:prstGeom prst="rect">
            <a:avLst/>
          </a:prstGeom>
          <a:noFill/>
        </p:spPr>
        <p:txBody>
          <a:bodyPr wrap="none" rtlCol="0">
            <a:spAutoFit/>
          </a:bodyPr>
          <a:lstStyle/>
          <a:p>
            <a:r>
              <a:rPr lang="en-US" sz="2400" dirty="0" smtClean="0"/>
              <a:t>578 participants completed initial memorization phase</a:t>
            </a:r>
            <a:endParaRPr lang="en-US" sz="2400" dirty="0"/>
          </a:p>
        </p:txBody>
      </p:sp>
    </p:spTree>
    <p:extLst>
      <p:ext uri="{BB962C8B-B14F-4D97-AF65-F5344CB8AC3E}">
        <p14:creationId xmlns:p14="http://schemas.microsoft.com/office/powerpoint/2010/main" val="3943973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a:t>
            </a:r>
            <a:endParaRPr lang="en-US" dirty="0"/>
          </a:p>
        </p:txBody>
      </p:sp>
      <p:sp>
        <p:nvSpPr>
          <p:cNvPr id="3" name="Content Placeholder 2"/>
          <p:cNvSpPr>
            <a:spLocks noGrp="1"/>
          </p:cNvSpPr>
          <p:nvPr>
            <p:ph idx="1"/>
          </p:nvPr>
        </p:nvSpPr>
        <p:spPr/>
        <p:txBody>
          <a:bodyPr/>
          <a:lstStyle/>
          <a:p>
            <a:pPr marL="0" indent="0">
              <a:buNone/>
            </a:pPr>
            <a:r>
              <a:rPr lang="en-US" dirty="0" smtClean="0"/>
              <a:t>“Participate in a Carnegie Mellon University research study on memory. …”</a:t>
            </a:r>
          </a:p>
          <a:p>
            <a:pPr marL="0" indent="0">
              <a:buNone/>
            </a:pPr>
            <a:r>
              <a:rPr lang="en-US" dirty="0" smtClean="0"/>
              <a:t>“…you will be asked to memorize and rehearse random words.”</a:t>
            </a:r>
            <a:endParaRPr lang="en-US" dirty="0"/>
          </a:p>
        </p:txBody>
      </p:sp>
      <p:sp>
        <p:nvSpPr>
          <p:cNvPr id="12" name="TextBox 11"/>
          <p:cNvSpPr txBox="1"/>
          <p:nvPr/>
        </p:nvSpPr>
        <p:spPr>
          <a:xfrm>
            <a:off x="927100" y="5811298"/>
            <a:ext cx="6993389" cy="461665"/>
          </a:xfrm>
          <a:prstGeom prst="rect">
            <a:avLst/>
          </a:prstGeom>
          <a:noFill/>
        </p:spPr>
        <p:txBody>
          <a:bodyPr wrap="none" rtlCol="0">
            <a:spAutoFit/>
          </a:bodyPr>
          <a:lstStyle/>
          <a:p>
            <a:r>
              <a:rPr lang="en-US" sz="2400" dirty="0" smtClean="0"/>
              <a:t>578 participants completed initial memorization phase</a:t>
            </a:r>
            <a:endParaRPr lang="en-US" sz="2400" dirty="0"/>
          </a:p>
        </p:txBody>
      </p:sp>
      <p:pic>
        <p:nvPicPr>
          <p:cNvPr id="13" name="Picture 3"/>
          <p:cNvPicPr>
            <a:picLocks noChangeAspect="1" noChangeArrowheads="1"/>
          </p:cNvPicPr>
          <p:nvPr/>
        </p:nvPicPr>
        <p:blipFill>
          <a:blip r:embed="rId3" cstate="print"/>
          <a:srcRect/>
          <a:stretch>
            <a:fillRect/>
          </a:stretch>
        </p:blipFill>
        <p:spPr bwMode="auto">
          <a:xfrm>
            <a:off x="6667500" y="4114800"/>
            <a:ext cx="990600" cy="1524000"/>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1572491" y="3899365"/>
            <a:ext cx="990600" cy="1524000"/>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2178627" y="4043218"/>
            <a:ext cx="990600" cy="1524000"/>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3635663" y="4040909"/>
            <a:ext cx="990600" cy="1524000"/>
          </a:xfrm>
          <a:prstGeom prst="rect">
            <a:avLst/>
          </a:prstGeom>
          <a:noFill/>
          <a:ln w="9525">
            <a:noFill/>
            <a:miter lim="800000"/>
            <a:headEnd/>
            <a:tailEnd/>
          </a:ln>
        </p:spPr>
      </p:pic>
      <p:pic>
        <p:nvPicPr>
          <p:cNvPr id="17" name="Picture 3"/>
          <p:cNvPicPr>
            <a:picLocks noChangeAspect="1" noChangeArrowheads="1"/>
          </p:cNvPicPr>
          <p:nvPr/>
        </p:nvPicPr>
        <p:blipFill>
          <a:blip r:embed="rId3" cstate="print"/>
          <a:srcRect/>
          <a:stretch>
            <a:fillRect/>
          </a:stretch>
        </p:blipFill>
        <p:spPr bwMode="auto">
          <a:xfrm>
            <a:off x="5163127" y="4114800"/>
            <a:ext cx="990600" cy="1524000"/>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a:stretch>
            <a:fillRect/>
          </a:stretch>
        </p:blipFill>
        <p:spPr bwMode="auto">
          <a:xfrm>
            <a:off x="4495800" y="3911255"/>
            <a:ext cx="990600" cy="1524000"/>
          </a:xfrm>
          <a:prstGeom prst="rect">
            <a:avLst/>
          </a:prstGeom>
          <a:noFill/>
          <a:ln w="9525">
            <a:noFill/>
            <a:miter lim="800000"/>
            <a:headEnd/>
            <a:tailEnd/>
          </a:ln>
        </p:spPr>
      </p:pic>
      <p:pic>
        <p:nvPicPr>
          <p:cNvPr id="19" name="Picture 3"/>
          <p:cNvPicPr>
            <a:picLocks noChangeAspect="1" noChangeArrowheads="1"/>
          </p:cNvPicPr>
          <p:nvPr/>
        </p:nvPicPr>
        <p:blipFill>
          <a:blip r:embed="rId3" cstate="print"/>
          <a:srcRect/>
          <a:stretch>
            <a:fillRect/>
          </a:stretch>
        </p:blipFill>
        <p:spPr bwMode="auto">
          <a:xfrm>
            <a:off x="2819400" y="3899365"/>
            <a:ext cx="990600" cy="1524000"/>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srcRect/>
          <a:stretch>
            <a:fillRect/>
          </a:stretch>
        </p:blipFill>
        <p:spPr bwMode="auto">
          <a:xfrm>
            <a:off x="6019800" y="3908601"/>
            <a:ext cx="990600" cy="1524000"/>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srcRect/>
          <a:stretch>
            <a:fillRect/>
          </a:stretch>
        </p:blipFill>
        <p:spPr bwMode="auto">
          <a:xfrm>
            <a:off x="7239000" y="3899365"/>
            <a:ext cx="990600" cy="1524000"/>
          </a:xfrm>
          <a:prstGeom prst="rect">
            <a:avLst/>
          </a:prstGeom>
          <a:noFill/>
          <a:ln w="9525">
            <a:noFill/>
            <a:miter lim="800000"/>
            <a:headEnd/>
            <a:tailEnd/>
          </a:ln>
        </p:spPr>
      </p:pic>
      <p:pic>
        <p:nvPicPr>
          <p:cNvPr id="22" name="Picture 3"/>
          <p:cNvPicPr>
            <a:picLocks noChangeAspect="1" noChangeArrowheads="1"/>
          </p:cNvPicPr>
          <p:nvPr/>
        </p:nvPicPr>
        <p:blipFill>
          <a:blip r:embed="rId3" cstate="print"/>
          <a:srcRect/>
          <a:stretch>
            <a:fillRect/>
          </a:stretch>
        </p:blipFill>
        <p:spPr bwMode="auto">
          <a:xfrm>
            <a:off x="762000" y="3810000"/>
            <a:ext cx="990600" cy="1524000"/>
          </a:xfrm>
          <a:prstGeom prst="rect">
            <a:avLst/>
          </a:prstGeom>
          <a:noFill/>
          <a:ln w="9525">
            <a:noFill/>
            <a:miter lim="800000"/>
            <a:headEnd/>
            <a:tailEnd/>
          </a:ln>
        </p:spPr>
      </p:pic>
    </p:spTree>
    <p:extLst>
      <p:ext uri="{BB962C8B-B14F-4D97-AF65-F5344CB8AC3E}">
        <p14:creationId xmlns:p14="http://schemas.microsoft.com/office/powerpoint/2010/main" val="85679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Study Protocol</a:t>
            </a:r>
            <a:endParaRPr lang="en-US" dirty="0"/>
          </a:p>
        </p:txBody>
      </p:sp>
      <p:sp>
        <p:nvSpPr>
          <p:cNvPr id="3" name="Content Placeholder 2"/>
          <p:cNvSpPr>
            <a:spLocks noGrp="1"/>
          </p:cNvSpPr>
          <p:nvPr>
            <p:ph idx="1"/>
          </p:nvPr>
        </p:nvSpPr>
        <p:spPr>
          <a:xfrm>
            <a:off x="457200" y="3048000"/>
            <a:ext cx="8229600" cy="3078163"/>
          </a:xfrm>
        </p:spPr>
        <p:txBody>
          <a:bodyPr>
            <a:normAutofit fontScale="92500"/>
          </a:bodyPr>
          <a:lstStyle/>
          <a:p>
            <a:r>
              <a:rPr lang="en-US" dirty="0" smtClean="0"/>
              <a:t>Memorization Phase (5 minutes):</a:t>
            </a:r>
          </a:p>
          <a:p>
            <a:pPr lvl="1"/>
            <a:r>
              <a:rPr lang="en-US" dirty="0" smtClean="0"/>
              <a:t>Participants asked to memorize four randomly selected person-action object stories. </a:t>
            </a:r>
          </a:p>
          <a:p>
            <a:r>
              <a:rPr lang="en-US" dirty="0" smtClean="0"/>
              <a:t>Rehearsal Phase (120+ days):</a:t>
            </a:r>
          </a:p>
          <a:p>
            <a:pPr lvl="1"/>
            <a:r>
              <a:rPr lang="en-US" dirty="0" smtClean="0"/>
              <a:t>Participants periodically asked to return and rehearse their stories (following rehearsal schedule) </a:t>
            </a:r>
          </a:p>
        </p:txBody>
      </p:sp>
      <p:pic>
        <p:nvPicPr>
          <p:cNvPr id="4" name="Picture 4" descr="http://1.bp.blogspot.com/-43FY_eJTnZc/T6hl9eVB49I/AAAAAAAAAHI/HBkLYdXWZ28/s640/Amazon_mechanical_tur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2362200" cy="11169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srcRect/>
          <a:stretch>
            <a:fillRect/>
          </a:stretch>
        </p:blipFill>
        <p:spPr bwMode="auto">
          <a:xfrm>
            <a:off x="2944091" y="1384765"/>
            <a:ext cx="990600" cy="15240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550227" y="1528618"/>
            <a:ext cx="990600" cy="15240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5007263" y="1526309"/>
            <a:ext cx="990600" cy="152400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6534727" y="1600200"/>
            <a:ext cx="990600" cy="152400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5867400" y="1396655"/>
            <a:ext cx="990600" cy="15240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4191000" y="1384765"/>
            <a:ext cx="990600" cy="152400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7391400" y="1394001"/>
            <a:ext cx="990600" cy="1524000"/>
          </a:xfrm>
          <a:prstGeom prst="rect">
            <a:avLst/>
          </a:prstGeom>
          <a:noFill/>
          <a:ln w="9525">
            <a:noFill/>
            <a:miter lim="800000"/>
            <a:headEnd/>
            <a:tailEnd/>
          </a:ln>
        </p:spPr>
      </p:pic>
      <p:sp>
        <p:nvSpPr>
          <p:cNvPr id="13"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15</a:t>
            </a:fld>
            <a:endParaRPr lang="en-US" dirty="0"/>
          </a:p>
        </p:txBody>
      </p:sp>
    </p:spTree>
    <p:extLst>
      <p:ext uri="{BB962C8B-B14F-4D97-AF65-F5344CB8AC3E}">
        <p14:creationId xmlns:p14="http://schemas.microsoft.com/office/powerpoint/2010/main" val="260383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Memorization Phase</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504724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16</a:t>
            </a:fld>
            <a:endParaRPr lang="en-US" dirty="0"/>
          </a:p>
        </p:txBody>
      </p:sp>
    </p:spTree>
    <p:extLst>
      <p:ext uri="{BB962C8B-B14F-4D97-AF65-F5344CB8AC3E}">
        <p14:creationId xmlns:p14="http://schemas.microsoft.com/office/powerpoint/2010/main" val="444370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Memorization Phase</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C:\Users\jblocki\Documents\My Dropbox\Thesis\Images\UserStudyPAOStorySelect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62" y="1447800"/>
            <a:ext cx="5251428" cy="520308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17</a:t>
            </a:fld>
            <a:endParaRPr lang="en-US" dirty="0"/>
          </a:p>
        </p:txBody>
      </p:sp>
    </p:spTree>
    <p:extLst>
      <p:ext uri="{BB962C8B-B14F-4D97-AF65-F5344CB8AC3E}">
        <p14:creationId xmlns:p14="http://schemas.microsoft.com/office/powerpoint/2010/main" val="781040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Memorization Phase</a:t>
            </a:r>
            <a:endParaRPr lang="en-US" dirty="0"/>
          </a:p>
        </p:txBody>
      </p:sp>
      <p:sp>
        <p:nvSpPr>
          <p:cNvPr id="3" name="Content Placeholder 2"/>
          <p:cNvSpPr>
            <a:spLocks noGrp="1"/>
          </p:cNvSpPr>
          <p:nvPr>
            <p:ph idx="1"/>
          </p:nvPr>
        </p:nvSpPr>
        <p:spPr/>
        <p:txBody>
          <a:bodyPr/>
          <a:lstStyle/>
          <a:p>
            <a:endParaRPr lang="en-US" dirty="0"/>
          </a:p>
        </p:txBody>
      </p:sp>
      <p:pic>
        <p:nvPicPr>
          <p:cNvPr id="12291" name="Picture 3" descr="C:\Users\jblocki\Documents\My Dropbox\Thesis\Images\UserStudyPAOStorySelectIma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1295400"/>
            <a:ext cx="8086725" cy="49625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18</a:t>
            </a:fld>
            <a:endParaRPr lang="en-US" dirty="0"/>
          </a:p>
        </p:txBody>
      </p:sp>
    </p:spTree>
    <p:extLst>
      <p:ext uri="{BB962C8B-B14F-4D97-AF65-F5344CB8AC3E}">
        <p14:creationId xmlns:p14="http://schemas.microsoft.com/office/powerpoint/2010/main" val="1984248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Memorization Phase (Text)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6657"/>
            <a:ext cx="8001000" cy="480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19</a:t>
            </a:fld>
            <a:endParaRPr lang="en-US" dirty="0"/>
          </a:p>
        </p:txBody>
      </p:sp>
    </p:spTree>
    <p:extLst>
      <p:ext uri="{BB962C8B-B14F-4D97-AF65-F5344CB8AC3E}">
        <p14:creationId xmlns:p14="http://schemas.microsoft.com/office/powerpoint/2010/main" val="254469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1" name="Picture 1"/>
          <p:cNvPicPr>
            <a:picLocks noChangeAspect="1" noChangeArrowheads="1"/>
          </p:cNvPicPr>
          <p:nvPr/>
        </p:nvPicPr>
        <p:blipFill>
          <a:blip r:embed="rId8" cstate="print"/>
          <a:srcRect/>
          <a:stretch>
            <a:fillRect/>
          </a:stretch>
        </p:blipFill>
        <p:spPr bwMode="auto">
          <a:xfrm>
            <a:off x="5562600" y="1447800"/>
            <a:ext cx="507682" cy="762000"/>
          </a:xfrm>
          <a:prstGeom prst="rect">
            <a:avLst/>
          </a:prstGeom>
          <a:noFill/>
          <a:ln w="9525">
            <a:noFill/>
            <a:miter lim="800000"/>
            <a:headEnd/>
            <a:tailEnd/>
          </a:ln>
        </p:spPr>
      </p:pic>
      <p:pic>
        <p:nvPicPr>
          <p:cNvPr id="7" name="Picture 1"/>
          <p:cNvPicPr>
            <a:picLocks noChangeAspect="1" noChangeArrowheads="1"/>
          </p:cNvPicPr>
          <p:nvPr/>
        </p:nvPicPr>
        <p:blipFill>
          <a:blip r:embed="rId8" cstate="print"/>
          <a:srcRect/>
          <a:stretch>
            <a:fillRect/>
          </a:stretch>
        </p:blipFill>
        <p:spPr bwMode="auto">
          <a:xfrm>
            <a:off x="5562600" y="2362200"/>
            <a:ext cx="507682" cy="762000"/>
          </a:xfrm>
          <a:prstGeom prst="rect">
            <a:avLst/>
          </a:prstGeom>
          <a:noFill/>
          <a:ln w="9525">
            <a:noFill/>
            <a:miter lim="800000"/>
            <a:headEnd/>
            <a:tailEnd/>
          </a:ln>
        </p:spPr>
      </p:pic>
      <p:pic>
        <p:nvPicPr>
          <p:cNvPr id="9" name="Picture 1"/>
          <p:cNvPicPr>
            <a:picLocks noChangeAspect="1" noChangeArrowheads="1"/>
          </p:cNvPicPr>
          <p:nvPr/>
        </p:nvPicPr>
        <p:blipFill>
          <a:blip r:embed="rId8" cstate="print"/>
          <a:srcRect/>
          <a:stretch>
            <a:fillRect/>
          </a:stretch>
        </p:blipFill>
        <p:spPr bwMode="auto">
          <a:xfrm>
            <a:off x="5562600" y="4267200"/>
            <a:ext cx="507682" cy="762000"/>
          </a:xfrm>
          <a:prstGeom prst="rect">
            <a:avLst/>
          </a:prstGeom>
          <a:noFill/>
          <a:ln w="9525">
            <a:noFill/>
            <a:miter lim="800000"/>
            <a:headEnd/>
            <a:tailEnd/>
          </a:ln>
        </p:spPr>
      </p:pic>
      <p:pic>
        <p:nvPicPr>
          <p:cNvPr id="40963" name="Picture 3"/>
          <p:cNvPicPr>
            <a:picLocks noChangeAspect="1" noChangeArrowheads="1"/>
          </p:cNvPicPr>
          <p:nvPr/>
        </p:nvPicPr>
        <p:blipFill>
          <a:blip r:embed="rId9" cstate="print"/>
          <a:srcRect/>
          <a:stretch>
            <a:fillRect/>
          </a:stretch>
        </p:blipFill>
        <p:spPr bwMode="auto">
          <a:xfrm>
            <a:off x="762000" y="1752600"/>
            <a:ext cx="990600" cy="1524000"/>
          </a:xfrm>
          <a:prstGeom prst="rect">
            <a:avLst/>
          </a:prstGeom>
          <a:noFill/>
          <a:ln w="9525">
            <a:noFill/>
            <a:miter lim="800000"/>
            <a:headEnd/>
            <a:tailEnd/>
          </a:ln>
        </p:spPr>
      </p:pic>
      <p:cxnSp>
        <p:nvCxnSpPr>
          <p:cNvPr id="17" name="Straight Arrow Connector 16"/>
          <p:cNvCxnSpPr>
            <a:endCxn id="40961" idx="1"/>
          </p:cNvCxnSpPr>
          <p:nvPr/>
        </p:nvCxnSpPr>
        <p:spPr>
          <a:xfrm flipV="1">
            <a:off x="1752600" y="1828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0963" idx="3"/>
          </p:cNvCxnSpPr>
          <p:nvPr/>
        </p:nvCxnSpPr>
        <p:spPr>
          <a:xfrm>
            <a:off x="1752600" y="2514600"/>
            <a:ext cx="381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752600" y="2895600"/>
            <a:ext cx="3657600" cy="1752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40968" name="Picture 8"/>
          <p:cNvPicPr>
            <a:picLocks noChangeAspect="1" noChangeArrowheads="1"/>
          </p:cNvPicPr>
          <p:nvPr/>
        </p:nvPicPr>
        <p:blipFill>
          <a:blip r:embed="rId10" cstate="print"/>
          <a:srcRect/>
          <a:stretch>
            <a:fillRect/>
          </a:stretch>
        </p:blipFill>
        <p:spPr bwMode="auto">
          <a:xfrm>
            <a:off x="6553200" y="4349115"/>
            <a:ext cx="2286000" cy="598170"/>
          </a:xfrm>
          <a:prstGeom prst="rect">
            <a:avLst/>
          </a:prstGeom>
          <a:noFill/>
          <a:ln w="9525">
            <a:noFill/>
            <a:miter lim="800000"/>
            <a:headEnd/>
            <a:tailEnd/>
          </a:ln>
        </p:spPr>
      </p:pic>
      <p:pic>
        <p:nvPicPr>
          <p:cNvPr id="40969" name="Picture 9"/>
          <p:cNvPicPr>
            <a:picLocks noChangeAspect="1" noChangeArrowheads="1"/>
          </p:cNvPicPr>
          <p:nvPr/>
        </p:nvPicPr>
        <p:blipFill>
          <a:blip r:embed="rId11" cstate="print"/>
          <a:srcRect/>
          <a:stretch>
            <a:fillRect/>
          </a:stretch>
        </p:blipFill>
        <p:spPr bwMode="auto">
          <a:xfrm>
            <a:off x="6553200" y="1449659"/>
            <a:ext cx="1524000" cy="83820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fld id="{FC398A72-17BE-493D-A14C-F3371BCE3542}" type="slidenum">
              <a:rPr lang="en-US" smtClean="0"/>
              <a:pPr/>
              <a:t>2</a:t>
            </a:fld>
            <a:endParaRPr lang="en-US" dirty="0"/>
          </a:p>
        </p:txBody>
      </p:sp>
      <p:sp>
        <p:nvSpPr>
          <p:cNvPr id="18" name="TextBox 17"/>
          <p:cNvSpPr txBox="1"/>
          <p:nvPr/>
        </p:nvSpPr>
        <p:spPr>
          <a:xfrm>
            <a:off x="5531352" y="3330714"/>
            <a:ext cx="538930" cy="707886"/>
          </a:xfrm>
          <a:prstGeom prst="rect">
            <a:avLst/>
          </a:prstGeom>
          <a:noFill/>
          <a:scene3d>
            <a:camera prst="orthographicFront">
              <a:rot lat="0" lon="0" rev="5400000"/>
            </a:camera>
            <a:lightRig rig="threePt" dir="t"/>
          </a:scene3d>
        </p:spPr>
        <p:txBody>
          <a:bodyPr wrap="none" rtlCol="0">
            <a:spAutoFit/>
          </a:bodyPr>
          <a:lstStyle/>
          <a:p>
            <a:r>
              <a:rPr lang="en-US" sz="4000" dirty="0" smtClean="0"/>
              <a:t>…</a:t>
            </a:r>
            <a:endParaRPr lang="en-US" sz="4000" dirty="0"/>
          </a:p>
        </p:txBody>
      </p:sp>
      <p:pic>
        <p:nvPicPr>
          <p:cNvPr id="6146" name="Picture 2" descr="http://www.hollywoodchamber.org/sites/default/files/PNC_BANK_4C_No_TagCOLOR.jpg?137901886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3200" y="2328747"/>
            <a:ext cx="2286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700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Rehearsal</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jblocki\Documents\naturally-rehearsing-passwords-user-study\Images\UserStudyRec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4757057" cy="500380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20</a:t>
            </a:fld>
            <a:endParaRPr lang="en-US" dirty="0"/>
          </a:p>
        </p:txBody>
      </p:sp>
    </p:spTree>
    <p:extLst>
      <p:ext uri="{BB962C8B-B14F-4D97-AF65-F5344CB8AC3E}">
        <p14:creationId xmlns:p14="http://schemas.microsoft.com/office/powerpoint/2010/main" val="3840257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Rehearsal Schedules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Example 1: </a:t>
                </a:r>
                <a:r>
                  <a:rPr lang="en-US" b="1" dirty="0" smtClean="0">
                    <a:solidFill>
                      <a:srgbClr val="7030A0"/>
                    </a:solidFill>
                  </a:rPr>
                  <a:t>12hrX1.5</a:t>
                </a:r>
              </a:p>
              <a:p>
                <a:pPr marL="0" indent="0">
                  <a:buNone/>
                </a:pPr>
                <a:r>
                  <a:rPr lang="en-US" dirty="0" smtClean="0">
                    <a:solidFill>
                      <a:srgbClr val="7030A0"/>
                    </a:solidFill>
                  </a:rPr>
                  <a:t>First Rehearsal (t</a:t>
                </a:r>
                <a:r>
                  <a:rPr lang="en-US" baseline="-25000" dirty="0" smtClean="0">
                    <a:solidFill>
                      <a:srgbClr val="7030A0"/>
                    </a:solidFill>
                  </a:rPr>
                  <a:t>1</a:t>
                </a:r>
                <a:r>
                  <a:rPr lang="en-US" dirty="0" smtClean="0">
                    <a:solidFill>
                      <a:srgbClr val="7030A0"/>
                    </a:solidFill>
                  </a:rPr>
                  <a:t>): 12 hours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a:rPr>
                          </m:ctrlPr>
                        </m:sSubPr>
                        <m:e>
                          <m:r>
                            <a:rPr lang="en-US" b="0" i="1" smtClean="0">
                              <a:solidFill>
                                <a:srgbClr val="7030A0"/>
                              </a:solidFill>
                              <a:latin typeface="Cambria Math"/>
                            </a:rPr>
                            <m:t>𝑡</m:t>
                          </m:r>
                        </m:e>
                        <m:sub>
                          <m:r>
                            <a:rPr lang="en-US" b="0" i="1" smtClean="0">
                              <a:solidFill>
                                <a:srgbClr val="7030A0"/>
                              </a:solidFill>
                              <a:latin typeface="Cambria Math"/>
                            </a:rPr>
                            <m:t>𝑖</m:t>
                          </m:r>
                          <m:r>
                            <a:rPr lang="en-US" b="0" i="1" smtClean="0">
                              <a:solidFill>
                                <a:srgbClr val="7030A0"/>
                              </a:solidFill>
                              <a:latin typeface="Cambria Math"/>
                            </a:rPr>
                            <m:t>+1</m:t>
                          </m:r>
                        </m:sub>
                      </m:sSub>
                      <m:r>
                        <a:rPr lang="en-US" b="0" i="1" smtClean="0">
                          <a:solidFill>
                            <a:srgbClr val="7030A0"/>
                          </a:solidFill>
                          <a:latin typeface="Cambria Math"/>
                        </a:rPr>
                        <m:t>−</m:t>
                      </m:r>
                      <m:sSub>
                        <m:sSubPr>
                          <m:ctrlPr>
                            <a:rPr lang="en-US" b="0" i="1" smtClean="0">
                              <a:solidFill>
                                <a:srgbClr val="7030A0"/>
                              </a:solidFill>
                              <a:latin typeface="Cambria Math"/>
                            </a:rPr>
                          </m:ctrlPr>
                        </m:sSubPr>
                        <m:e>
                          <m:r>
                            <a:rPr lang="en-US" b="0" i="1" smtClean="0">
                              <a:solidFill>
                                <a:srgbClr val="7030A0"/>
                              </a:solidFill>
                              <a:latin typeface="Cambria Math"/>
                            </a:rPr>
                            <m:t>𝑡</m:t>
                          </m:r>
                        </m:e>
                        <m:sub>
                          <m:r>
                            <a:rPr lang="en-US" b="0" i="1" smtClean="0">
                              <a:solidFill>
                                <a:srgbClr val="7030A0"/>
                              </a:solidFill>
                              <a:latin typeface="Cambria Math"/>
                            </a:rPr>
                            <m:t>𝑖</m:t>
                          </m:r>
                        </m:sub>
                      </m:sSub>
                      <m:r>
                        <a:rPr lang="en-US" b="0" i="1" smtClean="0">
                          <a:solidFill>
                            <a:srgbClr val="7030A0"/>
                          </a:solidFill>
                          <a:latin typeface="Cambria Math"/>
                        </a:rPr>
                        <m:t>=12</m:t>
                      </m:r>
                      <m:r>
                        <a:rPr lang="en-US" b="0" i="1" smtClean="0">
                          <a:solidFill>
                            <a:srgbClr val="7030A0"/>
                          </a:solidFill>
                          <a:latin typeface="Cambria Math"/>
                        </a:rPr>
                        <m:t>h𝑟</m:t>
                      </m:r>
                      <m:r>
                        <a:rPr lang="en-US" b="0" i="1" smtClean="0">
                          <a:solidFill>
                            <a:srgbClr val="7030A0"/>
                          </a:solidFill>
                          <a:latin typeface="Cambria Math"/>
                          <a:ea typeface="Cambria Math"/>
                        </a:rPr>
                        <m:t>×</m:t>
                      </m:r>
                      <m:sSup>
                        <m:sSupPr>
                          <m:ctrlPr>
                            <a:rPr lang="en-US" b="0" i="1" smtClean="0">
                              <a:solidFill>
                                <a:srgbClr val="7030A0"/>
                              </a:solidFill>
                              <a:latin typeface="Cambria Math"/>
                            </a:rPr>
                          </m:ctrlPr>
                        </m:sSupPr>
                        <m:e>
                          <m:d>
                            <m:dPr>
                              <m:ctrlPr>
                                <a:rPr lang="en-US" b="0" i="1" smtClean="0">
                                  <a:solidFill>
                                    <a:srgbClr val="7030A0"/>
                                  </a:solidFill>
                                  <a:latin typeface="Cambria Math"/>
                                </a:rPr>
                              </m:ctrlPr>
                            </m:dPr>
                            <m:e>
                              <m:r>
                                <a:rPr lang="en-US" b="0" i="1" smtClean="0">
                                  <a:solidFill>
                                    <a:srgbClr val="7030A0"/>
                                  </a:solidFill>
                                  <a:latin typeface="Cambria Math"/>
                                </a:rPr>
                                <m:t>1.5</m:t>
                              </m:r>
                            </m:e>
                          </m:d>
                        </m:e>
                        <m:sup>
                          <m:r>
                            <a:rPr lang="en-US" b="0" i="1" smtClean="0">
                              <a:solidFill>
                                <a:srgbClr val="7030A0"/>
                              </a:solidFill>
                              <a:latin typeface="Cambria Math"/>
                            </a:rPr>
                            <m:t>𝑖</m:t>
                          </m:r>
                        </m:sup>
                      </m:sSup>
                    </m:oMath>
                  </m:oMathPara>
                </a14:m>
                <a:endParaRPr lang="en-US" dirty="0" smtClean="0">
                  <a:solidFill>
                    <a:srgbClr val="7030A0"/>
                  </a:solidFill>
                </a:endParaRPr>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1752"/>
                </a:stretch>
              </a:blipFill>
            </p:spPr>
            <p:txBody>
              <a:bodyPr/>
              <a:lstStyle/>
              <a:p>
                <a:r>
                  <a:rPr lang="en-US">
                    <a:noFill/>
                  </a:rPr>
                  <a:t> </a:t>
                </a:r>
              </a:p>
            </p:txBody>
          </p:sp>
        </mc:Fallback>
      </mc:AlternateContent>
      <p:cxnSp>
        <p:nvCxnSpPr>
          <p:cNvPr id="13" name="Straight Connector 12"/>
          <p:cNvCxnSpPr/>
          <p:nvPr/>
        </p:nvCxnSpPr>
        <p:spPr bwMode="auto">
          <a:xfrm>
            <a:off x="152400" y="4673027"/>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4" name="TextBox 13"/>
          <p:cNvSpPr txBox="1"/>
          <p:nvPr/>
        </p:nvSpPr>
        <p:spPr>
          <a:xfrm>
            <a:off x="0" y="5206425"/>
            <a:ext cx="8686800" cy="584775"/>
          </a:xfrm>
          <a:prstGeom prst="rect">
            <a:avLst/>
          </a:prstGeom>
          <a:noFill/>
        </p:spPr>
        <p:txBody>
          <a:bodyPr wrap="square" rtlCol="0">
            <a:spAutoFit/>
          </a:bodyPr>
          <a:lstStyle/>
          <a:p>
            <a:r>
              <a:rPr lang="en-US" sz="3200" dirty="0" smtClean="0"/>
              <a:t>Day:0   16   32   48   64   80   96  112  128  144  160                         </a:t>
            </a:r>
            <a:endParaRPr lang="en-US" sz="3200" dirty="0"/>
          </a:p>
        </p:txBody>
      </p:sp>
      <p:sp>
        <p:nvSpPr>
          <p:cNvPr id="15" name="Oval 14"/>
          <p:cNvSpPr/>
          <p:nvPr/>
        </p:nvSpPr>
        <p:spPr bwMode="auto">
          <a:xfrm>
            <a:off x="1108788" y="442726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2</a:t>
            </a:r>
            <a:endParaRPr kumimoji="0" lang="en-US" sz="1600" b="0" i="0" u="none" strike="noStrike" cap="none" normalizeH="0" baseline="0" dirty="0">
              <a:ln>
                <a:noFill/>
              </a:ln>
              <a:solidFill>
                <a:schemeClr val="tx1"/>
              </a:solidFill>
              <a:effectLst/>
              <a:latin typeface="Arial" pitchFamily="-110" charset="0"/>
            </a:endParaRPr>
          </a:p>
        </p:txBody>
      </p:sp>
      <p:sp>
        <p:nvSpPr>
          <p:cNvPr id="20" name="Oval 19"/>
          <p:cNvSpPr/>
          <p:nvPr/>
        </p:nvSpPr>
        <p:spPr bwMode="auto">
          <a:xfrm>
            <a:off x="7778905" y="45169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noAutofit/>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10</a:t>
            </a:r>
            <a:endParaRPr kumimoji="0" lang="en-US" sz="1600" b="0" i="0" u="none" strike="noStrike" cap="none" normalizeH="0" baseline="0" dirty="0">
              <a:ln>
                <a:noFill/>
              </a:ln>
              <a:solidFill>
                <a:schemeClr val="tx1"/>
              </a:solidFill>
              <a:effectLst/>
              <a:latin typeface="Arial" pitchFamily="-110" charset="0"/>
            </a:endParaRPr>
          </a:p>
        </p:txBody>
      </p:sp>
      <p:sp>
        <p:nvSpPr>
          <p:cNvPr id="21" name="Oval 20"/>
          <p:cNvSpPr/>
          <p:nvPr/>
        </p:nvSpPr>
        <p:spPr bwMode="auto">
          <a:xfrm>
            <a:off x="3419946" y="45485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8</a:t>
            </a:r>
            <a:endParaRPr kumimoji="0" lang="en-US" sz="1600" b="0" i="0" u="none" strike="noStrike" cap="none" normalizeH="0" baseline="0" dirty="0">
              <a:ln>
                <a:noFill/>
              </a:ln>
              <a:solidFill>
                <a:schemeClr val="tx1"/>
              </a:solidFill>
              <a:effectLst/>
              <a:latin typeface="Arial" pitchFamily="-110" charset="0"/>
            </a:endParaRPr>
          </a:p>
        </p:txBody>
      </p:sp>
      <p:sp>
        <p:nvSpPr>
          <p:cNvPr id="22" name="Oval 21"/>
          <p:cNvSpPr/>
          <p:nvPr/>
        </p:nvSpPr>
        <p:spPr bwMode="auto">
          <a:xfrm>
            <a:off x="5105400" y="457200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9</a:t>
            </a:r>
            <a:endParaRPr kumimoji="0" lang="en-US" sz="1600" b="0" i="0" u="none" strike="noStrike" cap="none" normalizeH="0" baseline="0" dirty="0">
              <a:ln>
                <a:noFill/>
              </a:ln>
              <a:solidFill>
                <a:schemeClr val="tx1"/>
              </a:solidFill>
              <a:effectLst/>
              <a:latin typeface="Arial" pitchFamily="-110" charset="0"/>
            </a:endParaRPr>
          </a:p>
        </p:txBody>
      </p:sp>
      <p:sp>
        <p:nvSpPr>
          <p:cNvPr id="23" name="Oval 22"/>
          <p:cNvSpPr/>
          <p:nvPr/>
        </p:nvSpPr>
        <p:spPr bwMode="auto">
          <a:xfrm>
            <a:off x="2438400" y="452990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lang="en-US" sz="1600" dirty="0">
                <a:latin typeface="Arial" pitchFamily="-110" charset="0"/>
              </a:rPr>
              <a:t>7</a:t>
            </a:r>
            <a:endParaRPr kumimoji="0" lang="en-US" sz="1600" b="0" i="0" u="none" strike="noStrike" cap="none" normalizeH="0" baseline="0" dirty="0">
              <a:ln>
                <a:noFill/>
              </a:ln>
              <a:solidFill>
                <a:schemeClr val="tx1"/>
              </a:solidFill>
              <a:effectLst/>
              <a:latin typeface="Arial" pitchFamily="-110" charset="0"/>
            </a:endParaRPr>
          </a:p>
        </p:txBody>
      </p:sp>
      <p:sp>
        <p:nvSpPr>
          <p:cNvPr id="24" name="Oval 23"/>
          <p:cNvSpPr/>
          <p:nvPr/>
        </p:nvSpPr>
        <p:spPr bwMode="auto">
          <a:xfrm>
            <a:off x="1752600" y="44958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6</a:t>
            </a:r>
            <a:endParaRPr kumimoji="0" lang="en-US" sz="1600" b="0" i="0" u="none" strike="noStrike" cap="none" normalizeH="0" baseline="0" dirty="0">
              <a:ln>
                <a:noFill/>
              </a:ln>
              <a:solidFill>
                <a:schemeClr val="tx1"/>
              </a:solidFill>
              <a:effectLst/>
              <a:latin typeface="Arial" pitchFamily="-110" charset="0"/>
            </a:endParaRPr>
          </a:p>
        </p:txBody>
      </p:sp>
      <p:sp>
        <p:nvSpPr>
          <p:cNvPr id="25" name="Oval 24"/>
          <p:cNvSpPr/>
          <p:nvPr/>
        </p:nvSpPr>
        <p:spPr bwMode="auto">
          <a:xfrm>
            <a:off x="1371600" y="45720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5</a:t>
            </a:r>
            <a:endParaRPr kumimoji="0" lang="en-US" sz="1600" b="0" i="0" u="none" strike="noStrike" cap="none" normalizeH="0" baseline="0" dirty="0">
              <a:ln>
                <a:noFill/>
              </a:ln>
              <a:solidFill>
                <a:schemeClr val="tx1"/>
              </a:solidFill>
              <a:effectLst/>
              <a:latin typeface="Arial" pitchFamily="-110" charset="0"/>
            </a:endParaRPr>
          </a:p>
        </p:txBody>
      </p:sp>
      <p:sp>
        <p:nvSpPr>
          <p:cNvPr id="26" name="Oval 25"/>
          <p:cNvSpPr/>
          <p:nvPr/>
        </p:nvSpPr>
        <p:spPr bwMode="auto">
          <a:xfrm>
            <a:off x="1295400" y="43961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4</a:t>
            </a:r>
            <a:endParaRPr kumimoji="0" lang="en-US" sz="1600" b="0" i="0" u="none" strike="noStrike" cap="none" normalizeH="0" baseline="0" dirty="0">
              <a:ln>
                <a:noFill/>
              </a:ln>
              <a:solidFill>
                <a:schemeClr val="tx1"/>
              </a:solidFill>
              <a:effectLst/>
              <a:latin typeface="Arial" pitchFamily="-110" charset="0"/>
            </a:endParaRPr>
          </a:p>
        </p:txBody>
      </p:sp>
      <p:sp>
        <p:nvSpPr>
          <p:cNvPr id="27" name="Oval 26"/>
          <p:cNvSpPr/>
          <p:nvPr/>
        </p:nvSpPr>
        <p:spPr bwMode="auto">
          <a:xfrm>
            <a:off x="1219200" y="46482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3</a:t>
            </a:r>
            <a:endParaRPr kumimoji="0" lang="en-US" sz="1600" b="0" i="0" u="none" strike="noStrike" cap="none" normalizeH="0" baseline="0" dirty="0">
              <a:ln>
                <a:noFill/>
              </a:ln>
              <a:solidFill>
                <a:schemeClr val="tx1"/>
              </a:solidFill>
              <a:effectLst/>
              <a:latin typeface="Arial" pitchFamily="-110" charset="0"/>
            </a:endParaRPr>
          </a:p>
        </p:txBody>
      </p:sp>
      <p:sp>
        <p:nvSpPr>
          <p:cNvPr id="28" name="Oval 27"/>
          <p:cNvSpPr/>
          <p:nvPr/>
        </p:nvSpPr>
        <p:spPr bwMode="auto">
          <a:xfrm>
            <a:off x="990600" y="458582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1</a:t>
            </a:r>
            <a:endParaRPr kumimoji="0" lang="en-US" sz="1600" b="0" i="0" u="none" strike="noStrike" cap="none" normalizeH="0" baseline="0" dirty="0">
              <a:ln>
                <a:noFill/>
              </a:ln>
              <a:solidFill>
                <a:schemeClr val="tx1"/>
              </a:solidFill>
              <a:effectLst/>
              <a:latin typeface="Arial" pitchFamily="-110" charset="0"/>
            </a:endParaRPr>
          </a:p>
        </p:txBody>
      </p:sp>
      <p:sp>
        <p:nvSpPr>
          <p:cNvPr id="6" name="Rectangle 5"/>
          <p:cNvSpPr/>
          <p:nvPr/>
        </p:nvSpPr>
        <p:spPr>
          <a:xfrm>
            <a:off x="831980" y="457200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 name="Left Brace 3"/>
          <p:cNvSpPr/>
          <p:nvPr/>
        </p:nvSpPr>
        <p:spPr>
          <a:xfrm>
            <a:off x="4114800" y="3331689"/>
            <a:ext cx="685800" cy="1545111"/>
          </a:xfrm>
          <a:prstGeom prst="leftBrace">
            <a:avLst/>
          </a:prstGeom>
          <a:ln w="31750">
            <a:solidFill>
              <a:srgbClr val="7030A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Straight Arrow Connector 6"/>
          <p:cNvCxnSpPr>
            <a:stCxn id="28" idx="0"/>
          </p:cNvCxnSpPr>
          <p:nvPr/>
        </p:nvCxnSpPr>
        <p:spPr>
          <a:xfrm flipV="1">
            <a:off x="1143000" y="2667000"/>
            <a:ext cx="838200" cy="1918828"/>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7778905" y="2667000"/>
            <a:ext cx="152400" cy="1918828"/>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85945" y="2284812"/>
            <a:ext cx="5123518" cy="584775"/>
          </a:xfrm>
          <a:prstGeom prst="rect">
            <a:avLst/>
          </a:prstGeom>
          <a:noFill/>
        </p:spPr>
        <p:txBody>
          <a:bodyPr wrap="none" rtlCol="0">
            <a:spAutoFit/>
          </a:bodyPr>
          <a:lstStyle/>
          <a:p>
            <a:r>
              <a:rPr lang="en-US" sz="3200" dirty="0" smtClean="0">
                <a:solidFill>
                  <a:srgbClr val="7030A0"/>
                </a:solidFill>
              </a:rPr>
              <a:t>Final Rehearsal (t</a:t>
            </a:r>
            <a:r>
              <a:rPr lang="en-US" sz="3200" baseline="-25000" dirty="0" smtClean="0">
                <a:solidFill>
                  <a:srgbClr val="7030A0"/>
                </a:solidFill>
              </a:rPr>
              <a:t>10</a:t>
            </a:r>
            <a:r>
              <a:rPr lang="en-US" sz="3200" dirty="0" smtClean="0">
                <a:solidFill>
                  <a:srgbClr val="7030A0"/>
                </a:solidFill>
              </a:rPr>
              <a:t>): 157 days</a:t>
            </a:r>
            <a:endParaRPr lang="en-US" sz="3200" dirty="0">
              <a:solidFill>
                <a:srgbClr val="7030A0"/>
              </a:solidFill>
            </a:endParaRPr>
          </a:p>
        </p:txBody>
      </p:sp>
      <p:sp>
        <p:nvSpPr>
          <p:cNvPr id="30"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21</a:t>
            </a:fld>
            <a:endParaRPr lang="en-US" dirty="0"/>
          </a:p>
        </p:txBody>
      </p:sp>
    </p:spTree>
    <p:extLst>
      <p:ext uri="{BB962C8B-B14F-4D97-AF65-F5344CB8AC3E}">
        <p14:creationId xmlns:p14="http://schemas.microsoft.com/office/powerpoint/2010/main" val="65689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par>
                                <p:cTn id="43" presetID="1"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xEl>
                                              <p:pRg st="1" end="1"/>
                                            </p:txEl>
                                          </p:spTgt>
                                        </p:tgtEl>
                                      </p:cBhvr>
                                    </p:animEffect>
                                    <p:set>
                                      <p:cBhvr>
                                        <p:cTn id="5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4"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Rehearsal Schedules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Example 2: </a:t>
                </a:r>
                <a:r>
                  <a:rPr lang="en-US" b="1" dirty="0" smtClean="0">
                    <a:solidFill>
                      <a:srgbClr val="7030A0"/>
                    </a:solidFill>
                  </a:rPr>
                  <a:t>24hrX2</a:t>
                </a:r>
              </a:p>
              <a:p>
                <a:pPr marL="0" indent="0">
                  <a:buNone/>
                </a:pPr>
                <a:r>
                  <a:rPr lang="en-US" dirty="0" smtClean="0">
                    <a:solidFill>
                      <a:srgbClr val="7030A0"/>
                    </a:solidFill>
                  </a:rPr>
                  <a:t>First Rehearsal (t</a:t>
                </a:r>
                <a:r>
                  <a:rPr lang="en-US" baseline="-25000" dirty="0" smtClean="0">
                    <a:solidFill>
                      <a:srgbClr val="7030A0"/>
                    </a:solidFill>
                  </a:rPr>
                  <a:t>1</a:t>
                </a:r>
                <a:r>
                  <a:rPr lang="en-US" dirty="0" smtClean="0">
                    <a:solidFill>
                      <a:srgbClr val="7030A0"/>
                    </a:solidFill>
                  </a:rPr>
                  <a:t>): 24 hours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a:rPr>
                          </m:ctrlPr>
                        </m:sSubPr>
                        <m:e>
                          <m:r>
                            <a:rPr lang="en-US" b="0" i="1" smtClean="0">
                              <a:solidFill>
                                <a:srgbClr val="7030A0"/>
                              </a:solidFill>
                              <a:latin typeface="Cambria Math"/>
                            </a:rPr>
                            <m:t>𝑡</m:t>
                          </m:r>
                        </m:e>
                        <m:sub>
                          <m:r>
                            <a:rPr lang="en-US" b="0" i="1" smtClean="0">
                              <a:solidFill>
                                <a:srgbClr val="7030A0"/>
                              </a:solidFill>
                              <a:latin typeface="Cambria Math"/>
                            </a:rPr>
                            <m:t>𝑖</m:t>
                          </m:r>
                          <m:r>
                            <a:rPr lang="en-US" b="0" i="1" smtClean="0">
                              <a:solidFill>
                                <a:srgbClr val="7030A0"/>
                              </a:solidFill>
                              <a:latin typeface="Cambria Math"/>
                            </a:rPr>
                            <m:t>+1</m:t>
                          </m:r>
                        </m:sub>
                      </m:sSub>
                      <m:r>
                        <a:rPr lang="en-US" b="0" i="1" smtClean="0">
                          <a:solidFill>
                            <a:srgbClr val="7030A0"/>
                          </a:solidFill>
                          <a:latin typeface="Cambria Math"/>
                        </a:rPr>
                        <m:t>−</m:t>
                      </m:r>
                      <m:sSub>
                        <m:sSubPr>
                          <m:ctrlPr>
                            <a:rPr lang="en-US" b="0" i="1" smtClean="0">
                              <a:solidFill>
                                <a:srgbClr val="7030A0"/>
                              </a:solidFill>
                              <a:latin typeface="Cambria Math"/>
                            </a:rPr>
                          </m:ctrlPr>
                        </m:sSubPr>
                        <m:e>
                          <m:r>
                            <a:rPr lang="en-US" b="0" i="1" smtClean="0">
                              <a:solidFill>
                                <a:srgbClr val="7030A0"/>
                              </a:solidFill>
                              <a:latin typeface="Cambria Math"/>
                            </a:rPr>
                            <m:t>𝑡</m:t>
                          </m:r>
                        </m:e>
                        <m:sub>
                          <m:r>
                            <a:rPr lang="en-US" b="0" i="1" smtClean="0">
                              <a:solidFill>
                                <a:srgbClr val="7030A0"/>
                              </a:solidFill>
                              <a:latin typeface="Cambria Math"/>
                            </a:rPr>
                            <m:t>𝑖</m:t>
                          </m:r>
                        </m:sub>
                      </m:sSub>
                      <m:r>
                        <a:rPr lang="en-US" b="0" i="1" smtClean="0">
                          <a:solidFill>
                            <a:srgbClr val="7030A0"/>
                          </a:solidFill>
                          <a:latin typeface="Cambria Math"/>
                        </a:rPr>
                        <m:t>=24</m:t>
                      </m:r>
                      <m:r>
                        <a:rPr lang="en-US" b="0" i="1" smtClean="0">
                          <a:solidFill>
                            <a:srgbClr val="7030A0"/>
                          </a:solidFill>
                          <a:latin typeface="Cambria Math"/>
                        </a:rPr>
                        <m:t>h𝑟</m:t>
                      </m:r>
                      <m:r>
                        <a:rPr lang="en-US" b="0" i="1" smtClean="0">
                          <a:solidFill>
                            <a:srgbClr val="7030A0"/>
                          </a:solidFill>
                          <a:latin typeface="Cambria Math"/>
                          <a:ea typeface="Cambria Math"/>
                        </a:rPr>
                        <m:t>×</m:t>
                      </m:r>
                      <m:sSup>
                        <m:sSupPr>
                          <m:ctrlPr>
                            <a:rPr lang="en-US" b="0" i="1" smtClean="0">
                              <a:solidFill>
                                <a:srgbClr val="7030A0"/>
                              </a:solidFill>
                              <a:latin typeface="Cambria Math"/>
                            </a:rPr>
                          </m:ctrlPr>
                        </m:sSupPr>
                        <m:e>
                          <m:d>
                            <m:dPr>
                              <m:ctrlPr>
                                <a:rPr lang="en-US" b="0" i="1" smtClean="0">
                                  <a:solidFill>
                                    <a:srgbClr val="7030A0"/>
                                  </a:solidFill>
                                  <a:latin typeface="Cambria Math"/>
                                </a:rPr>
                              </m:ctrlPr>
                            </m:dPr>
                            <m:e>
                              <m:r>
                                <a:rPr lang="en-US" b="0" i="1" smtClean="0">
                                  <a:solidFill>
                                    <a:srgbClr val="7030A0"/>
                                  </a:solidFill>
                                  <a:latin typeface="Cambria Math"/>
                                </a:rPr>
                                <m:t>2</m:t>
                              </m:r>
                            </m:e>
                          </m:d>
                        </m:e>
                        <m:sup>
                          <m:r>
                            <a:rPr lang="en-US" b="0" i="1" smtClean="0">
                              <a:solidFill>
                                <a:srgbClr val="7030A0"/>
                              </a:solidFill>
                              <a:latin typeface="Cambria Math"/>
                            </a:rPr>
                            <m:t>𝑖</m:t>
                          </m:r>
                        </m:sup>
                      </m:sSup>
                    </m:oMath>
                  </m:oMathPara>
                </a14:m>
                <a:endParaRPr lang="en-US" dirty="0" smtClean="0">
                  <a:solidFill>
                    <a:srgbClr val="7030A0"/>
                  </a:solidFill>
                </a:endParaRPr>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cxnSp>
        <p:nvCxnSpPr>
          <p:cNvPr id="13" name="Straight Connector 12"/>
          <p:cNvCxnSpPr/>
          <p:nvPr/>
        </p:nvCxnSpPr>
        <p:spPr bwMode="auto">
          <a:xfrm>
            <a:off x="152400" y="4673027"/>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5" name="Oval 14"/>
          <p:cNvSpPr/>
          <p:nvPr/>
        </p:nvSpPr>
        <p:spPr bwMode="auto">
          <a:xfrm>
            <a:off x="1066800" y="441960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2</a:t>
            </a:r>
            <a:endParaRPr kumimoji="0" lang="en-US" sz="1600" b="0" i="0" u="none" strike="noStrike" cap="none" normalizeH="0" baseline="0" dirty="0">
              <a:ln>
                <a:noFill/>
              </a:ln>
              <a:solidFill>
                <a:schemeClr val="tx1"/>
              </a:solidFill>
              <a:effectLst/>
              <a:latin typeface="Arial" pitchFamily="-110" charset="0"/>
            </a:endParaRPr>
          </a:p>
        </p:txBody>
      </p:sp>
      <p:sp>
        <p:nvSpPr>
          <p:cNvPr id="23" name="Oval 22"/>
          <p:cNvSpPr/>
          <p:nvPr/>
        </p:nvSpPr>
        <p:spPr bwMode="auto">
          <a:xfrm>
            <a:off x="6247704" y="45439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lang="en-US" sz="1600" dirty="0">
                <a:latin typeface="Arial" pitchFamily="-110" charset="0"/>
              </a:rPr>
              <a:t>7</a:t>
            </a:r>
            <a:endParaRPr kumimoji="0" lang="en-US" sz="1600" b="0" i="0" u="none" strike="noStrike" cap="none" normalizeH="0" baseline="0" dirty="0">
              <a:ln>
                <a:noFill/>
              </a:ln>
              <a:solidFill>
                <a:schemeClr val="tx1"/>
              </a:solidFill>
              <a:effectLst/>
              <a:latin typeface="Arial" pitchFamily="-110" charset="0"/>
            </a:endParaRPr>
          </a:p>
        </p:txBody>
      </p:sp>
      <p:sp>
        <p:nvSpPr>
          <p:cNvPr id="24" name="Oval 23"/>
          <p:cNvSpPr/>
          <p:nvPr/>
        </p:nvSpPr>
        <p:spPr bwMode="auto">
          <a:xfrm>
            <a:off x="3373016" y="45439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6</a:t>
            </a:r>
            <a:endParaRPr kumimoji="0" lang="en-US" sz="1600" b="0" i="0" u="none" strike="noStrike" cap="none" normalizeH="0" baseline="0" dirty="0">
              <a:ln>
                <a:noFill/>
              </a:ln>
              <a:solidFill>
                <a:schemeClr val="tx1"/>
              </a:solidFill>
              <a:effectLst/>
              <a:latin typeface="Arial" pitchFamily="-110" charset="0"/>
            </a:endParaRPr>
          </a:p>
        </p:txBody>
      </p:sp>
      <p:sp>
        <p:nvSpPr>
          <p:cNvPr id="25" name="Oval 24"/>
          <p:cNvSpPr/>
          <p:nvPr/>
        </p:nvSpPr>
        <p:spPr bwMode="auto">
          <a:xfrm>
            <a:off x="2057400" y="458582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5</a:t>
            </a:r>
            <a:endParaRPr kumimoji="0" lang="en-US" sz="1600" b="0" i="0" u="none" strike="noStrike" cap="none" normalizeH="0" baseline="0" dirty="0">
              <a:ln>
                <a:noFill/>
              </a:ln>
              <a:solidFill>
                <a:schemeClr val="tx1"/>
              </a:solidFill>
              <a:effectLst/>
              <a:latin typeface="Arial" pitchFamily="-110" charset="0"/>
            </a:endParaRPr>
          </a:p>
        </p:txBody>
      </p:sp>
      <p:sp>
        <p:nvSpPr>
          <p:cNvPr id="26" name="Oval 25"/>
          <p:cNvSpPr/>
          <p:nvPr/>
        </p:nvSpPr>
        <p:spPr bwMode="auto">
          <a:xfrm>
            <a:off x="1371600" y="441960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4</a:t>
            </a:r>
            <a:endParaRPr kumimoji="0" lang="en-US" sz="1600" b="0" i="0" u="none" strike="noStrike" cap="none" normalizeH="0" baseline="0" dirty="0">
              <a:ln>
                <a:noFill/>
              </a:ln>
              <a:solidFill>
                <a:schemeClr val="tx1"/>
              </a:solidFill>
              <a:effectLst/>
              <a:latin typeface="Arial" pitchFamily="-110" charset="0"/>
            </a:endParaRPr>
          </a:p>
        </p:txBody>
      </p:sp>
      <p:sp>
        <p:nvSpPr>
          <p:cNvPr id="27" name="Oval 26"/>
          <p:cNvSpPr/>
          <p:nvPr/>
        </p:nvSpPr>
        <p:spPr bwMode="auto">
          <a:xfrm>
            <a:off x="1219200" y="46482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3</a:t>
            </a:r>
            <a:endParaRPr kumimoji="0" lang="en-US" sz="1600" b="0" i="0" u="none" strike="noStrike" cap="none" normalizeH="0" baseline="0" dirty="0">
              <a:ln>
                <a:noFill/>
              </a:ln>
              <a:solidFill>
                <a:schemeClr val="tx1"/>
              </a:solidFill>
              <a:effectLst/>
              <a:latin typeface="Arial" pitchFamily="-110" charset="0"/>
            </a:endParaRPr>
          </a:p>
        </p:txBody>
      </p:sp>
      <p:sp>
        <p:nvSpPr>
          <p:cNvPr id="28" name="Oval 27"/>
          <p:cNvSpPr/>
          <p:nvPr/>
        </p:nvSpPr>
        <p:spPr bwMode="auto">
          <a:xfrm>
            <a:off x="990600" y="458582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1</a:t>
            </a:r>
            <a:endParaRPr kumimoji="0" lang="en-US" sz="1600" b="0" i="0" u="none" strike="noStrike" cap="none" normalizeH="0" baseline="0" dirty="0">
              <a:ln>
                <a:noFill/>
              </a:ln>
              <a:solidFill>
                <a:schemeClr val="tx1"/>
              </a:solidFill>
              <a:effectLst/>
              <a:latin typeface="Arial" pitchFamily="-110" charset="0"/>
            </a:endParaRPr>
          </a:p>
        </p:txBody>
      </p:sp>
      <p:sp>
        <p:nvSpPr>
          <p:cNvPr id="6" name="Rectangle 5"/>
          <p:cNvSpPr/>
          <p:nvPr/>
        </p:nvSpPr>
        <p:spPr>
          <a:xfrm>
            <a:off x="831980" y="457200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4" name="Left Brace 3"/>
          <p:cNvSpPr/>
          <p:nvPr/>
        </p:nvSpPr>
        <p:spPr>
          <a:xfrm>
            <a:off x="4572000" y="2743200"/>
            <a:ext cx="685800" cy="2819400"/>
          </a:xfrm>
          <a:prstGeom prst="leftBrace">
            <a:avLst/>
          </a:prstGeom>
          <a:ln w="31750">
            <a:solidFill>
              <a:srgbClr val="7030A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Straight Arrow Connector 6"/>
          <p:cNvCxnSpPr>
            <a:stCxn id="28" idx="0"/>
          </p:cNvCxnSpPr>
          <p:nvPr/>
        </p:nvCxnSpPr>
        <p:spPr>
          <a:xfrm flipV="1">
            <a:off x="1143000" y="2667000"/>
            <a:ext cx="419100" cy="1918828"/>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3" idx="7"/>
          </p:cNvCxnSpPr>
          <p:nvPr/>
        </p:nvCxnSpPr>
        <p:spPr>
          <a:xfrm flipV="1">
            <a:off x="6507867" y="2819401"/>
            <a:ext cx="1188333" cy="1769136"/>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85945" y="2284812"/>
            <a:ext cx="4984057" cy="584775"/>
          </a:xfrm>
          <a:prstGeom prst="rect">
            <a:avLst/>
          </a:prstGeom>
          <a:noFill/>
        </p:spPr>
        <p:txBody>
          <a:bodyPr wrap="none" rtlCol="0">
            <a:spAutoFit/>
          </a:bodyPr>
          <a:lstStyle/>
          <a:p>
            <a:r>
              <a:rPr lang="en-US" sz="3200" dirty="0" smtClean="0">
                <a:solidFill>
                  <a:srgbClr val="7030A0"/>
                </a:solidFill>
              </a:rPr>
              <a:t>Final Rehearsal (t</a:t>
            </a:r>
            <a:r>
              <a:rPr lang="en-US" sz="3200" baseline="-25000" dirty="0">
                <a:solidFill>
                  <a:srgbClr val="7030A0"/>
                </a:solidFill>
              </a:rPr>
              <a:t>7</a:t>
            </a:r>
            <a:r>
              <a:rPr lang="en-US" sz="3200" dirty="0" smtClean="0">
                <a:solidFill>
                  <a:srgbClr val="7030A0"/>
                </a:solidFill>
              </a:rPr>
              <a:t>): 127 days</a:t>
            </a:r>
            <a:endParaRPr lang="en-US" sz="3200" dirty="0">
              <a:solidFill>
                <a:srgbClr val="7030A0"/>
              </a:solidFill>
            </a:endParaRPr>
          </a:p>
        </p:txBody>
      </p:sp>
      <p:sp>
        <p:nvSpPr>
          <p:cNvPr id="30" name="TextBox 29"/>
          <p:cNvSpPr txBox="1"/>
          <p:nvPr/>
        </p:nvSpPr>
        <p:spPr>
          <a:xfrm>
            <a:off x="0" y="5206425"/>
            <a:ext cx="8686800" cy="584775"/>
          </a:xfrm>
          <a:prstGeom prst="rect">
            <a:avLst/>
          </a:prstGeom>
          <a:noFill/>
        </p:spPr>
        <p:txBody>
          <a:bodyPr wrap="square" rtlCol="0">
            <a:spAutoFit/>
          </a:bodyPr>
          <a:lstStyle/>
          <a:p>
            <a:r>
              <a:rPr lang="en-US" sz="3200" dirty="0" smtClean="0"/>
              <a:t>Day:0   16   32   48   64   80   96  112  128  144  160                         </a:t>
            </a:r>
            <a:endParaRPr lang="en-US" sz="3200" dirty="0"/>
          </a:p>
        </p:txBody>
      </p:sp>
      <p:sp>
        <p:nvSpPr>
          <p:cNvPr id="1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22</a:t>
            </a:fld>
            <a:endParaRPr lang="en-US" dirty="0"/>
          </a:p>
        </p:txBody>
      </p:sp>
    </p:spTree>
    <p:extLst>
      <p:ext uri="{BB962C8B-B14F-4D97-AF65-F5344CB8AC3E}">
        <p14:creationId xmlns:p14="http://schemas.microsoft.com/office/powerpoint/2010/main" val="24364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3"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par>
                                <p:cTn id="36" presetID="10" presetClass="exit" presetSubtype="0" fill="hold"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500"/>
                                        <p:tgtEl>
                                          <p:spTgt spid="3">
                                            <p:txEl>
                                              <p:pRg st="1" end="1"/>
                                            </p:txEl>
                                          </p:spTgt>
                                        </p:tgtEl>
                                      </p:cBhvr>
                                    </p:animEffect>
                                    <p:set>
                                      <p:cBhvr>
                                        <p:cTn id="4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25" grpId="0" animBg="1"/>
      <p:bldP spid="26" grpId="0" animBg="1"/>
      <p:bldP spid="27" grpId="0" animBg="1"/>
      <p:bldP spid="28" grpId="0" animBg="1"/>
      <p:bldP spid="4"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Rehearsal Schedules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629995"/>
              </p:ext>
            </p:extLst>
          </p:nvPr>
        </p:nvGraphicFramePr>
        <p:xfrm>
          <a:off x="76200" y="1600200"/>
          <a:ext cx="8915414" cy="2956560"/>
        </p:xfrm>
        <a:graphic>
          <a:graphicData uri="http://schemas.openxmlformats.org/drawingml/2006/table">
            <a:tbl>
              <a:tblPr firstRow="1" bandRow="1">
                <a:tableStyleId>{5C22544A-7EE6-4342-B048-85BDC9FD1C3A}</a:tableStyleId>
              </a:tblPr>
              <a:tblGrid>
                <a:gridCol w="1600200"/>
                <a:gridCol w="848112"/>
                <a:gridCol w="688588"/>
                <a:gridCol w="535568"/>
                <a:gridCol w="442332"/>
                <a:gridCol w="609601"/>
                <a:gridCol w="609601"/>
                <a:gridCol w="609600"/>
                <a:gridCol w="609598"/>
                <a:gridCol w="685800"/>
                <a:gridCol w="685806"/>
                <a:gridCol w="457200"/>
                <a:gridCol w="533408"/>
              </a:tblGrid>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Rehearsal#/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Schedule</a:t>
                      </a:r>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370840">
                <a:tc>
                  <a:txBody>
                    <a:bodyPr/>
                    <a:lstStyle/>
                    <a:p>
                      <a:r>
                        <a:rPr lang="en-US" dirty="0" smtClean="0"/>
                        <a:t>12hrx1.5</a:t>
                      </a:r>
                      <a:endParaRPr lang="en-US" dirty="0"/>
                    </a:p>
                  </a:txBody>
                  <a:tcPr/>
                </a:tc>
                <a:tc>
                  <a:txBody>
                    <a:bodyPr/>
                    <a:lstStyle/>
                    <a:p>
                      <a:r>
                        <a:rPr lang="en-US" sz="1600" dirty="0" smtClean="0"/>
                        <a:t>.5 day</a:t>
                      </a:r>
                      <a:endParaRPr lang="en-US" sz="1600" dirty="0"/>
                    </a:p>
                  </a:txBody>
                  <a:tcPr/>
                </a:tc>
                <a:tc>
                  <a:txBody>
                    <a:bodyPr/>
                    <a:lstStyle/>
                    <a:p>
                      <a:r>
                        <a:rPr lang="en-US" sz="1600" dirty="0" smtClean="0"/>
                        <a:t>1.75</a:t>
                      </a:r>
                      <a:endParaRPr lang="en-US" sz="1600" dirty="0"/>
                    </a:p>
                  </a:txBody>
                  <a:tcPr/>
                </a:tc>
                <a:tc>
                  <a:txBody>
                    <a:bodyPr/>
                    <a:lstStyle/>
                    <a:p>
                      <a:r>
                        <a:rPr lang="en-US" sz="1600" dirty="0" smtClean="0"/>
                        <a:t>4.2</a:t>
                      </a:r>
                      <a:endParaRPr lang="en-US" sz="1600" dirty="0"/>
                    </a:p>
                  </a:txBody>
                  <a:tcPr/>
                </a:tc>
                <a:tc>
                  <a:txBody>
                    <a:bodyPr/>
                    <a:lstStyle/>
                    <a:p>
                      <a:r>
                        <a:rPr lang="en-US" sz="1600" dirty="0" smtClean="0"/>
                        <a:t>8.2</a:t>
                      </a:r>
                      <a:endParaRPr lang="en-US" sz="1600" dirty="0"/>
                    </a:p>
                  </a:txBody>
                  <a:tcPr/>
                </a:tc>
                <a:tc>
                  <a:txBody>
                    <a:bodyPr/>
                    <a:lstStyle/>
                    <a:p>
                      <a:r>
                        <a:rPr lang="en-US" sz="1600" dirty="0" smtClean="0"/>
                        <a:t>14.7</a:t>
                      </a:r>
                      <a:endParaRPr lang="en-US" sz="1600" dirty="0"/>
                    </a:p>
                  </a:txBody>
                  <a:tcPr/>
                </a:tc>
                <a:tc>
                  <a:txBody>
                    <a:bodyPr/>
                    <a:lstStyle/>
                    <a:p>
                      <a:r>
                        <a:rPr lang="en-US" sz="1600" dirty="0" smtClean="0"/>
                        <a:t>24.7</a:t>
                      </a:r>
                      <a:endParaRPr lang="en-US" sz="1600" dirty="0"/>
                    </a:p>
                  </a:txBody>
                  <a:tcPr/>
                </a:tc>
                <a:tc>
                  <a:txBody>
                    <a:bodyPr/>
                    <a:lstStyle/>
                    <a:p>
                      <a:r>
                        <a:rPr lang="en-US" sz="1600" dirty="0" smtClean="0"/>
                        <a:t>40.7</a:t>
                      </a:r>
                      <a:endParaRPr lang="en-US" sz="1600" dirty="0"/>
                    </a:p>
                  </a:txBody>
                  <a:tcPr/>
                </a:tc>
                <a:tc>
                  <a:txBody>
                    <a:bodyPr/>
                    <a:lstStyle/>
                    <a:p>
                      <a:r>
                        <a:rPr lang="en-US" sz="1600" dirty="0" smtClean="0"/>
                        <a:t>64.7</a:t>
                      </a:r>
                      <a:endParaRPr lang="en-US" sz="1600" dirty="0"/>
                    </a:p>
                  </a:txBody>
                  <a:tcPr/>
                </a:tc>
                <a:tc>
                  <a:txBody>
                    <a:bodyPr/>
                    <a:lstStyle/>
                    <a:p>
                      <a:r>
                        <a:rPr lang="en-US" sz="1600" dirty="0" smtClean="0"/>
                        <a:t>101.7</a:t>
                      </a:r>
                      <a:endParaRPr lang="en-US" sz="1600" dirty="0"/>
                    </a:p>
                  </a:txBody>
                  <a:tcPr/>
                </a:tc>
                <a:tc>
                  <a:txBody>
                    <a:bodyPr/>
                    <a:lstStyle/>
                    <a:p>
                      <a:r>
                        <a:rPr lang="en-US" sz="1600" dirty="0" smtClean="0"/>
                        <a:t>157.7</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a:t>
                      </a:r>
                    </a:p>
                    <a:p>
                      <a:endParaRPr lang="en-US" sz="1600" dirty="0"/>
                    </a:p>
                  </a:txBody>
                  <a:tcPr/>
                </a:tc>
              </a:tr>
              <a:tr h="370840">
                <a:tc>
                  <a:txBody>
                    <a:bodyPr/>
                    <a:lstStyle/>
                    <a:p>
                      <a:r>
                        <a:rPr lang="en-US" dirty="0" smtClean="0"/>
                        <a:t>24hrX2</a:t>
                      </a:r>
                      <a:endParaRPr lang="en-US" dirty="0"/>
                    </a:p>
                  </a:txBody>
                  <a:tcPr/>
                </a:tc>
                <a:tc>
                  <a:txBody>
                    <a:bodyPr/>
                    <a:lstStyle/>
                    <a:p>
                      <a:r>
                        <a:rPr lang="en-US" sz="1600" dirty="0" smtClean="0"/>
                        <a:t>1 day</a:t>
                      </a:r>
                      <a:endParaRPr lang="en-US" sz="1600" dirty="0"/>
                    </a:p>
                  </a:txBody>
                  <a:tcPr/>
                </a:tc>
                <a:tc>
                  <a:txBody>
                    <a:bodyPr/>
                    <a:lstStyle/>
                    <a:p>
                      <a:r>
                        <a:rPr lang="en-US" sz="1600" dirty="0" smtClean="0"/>
                        <a:t>3</a:t>
                      </a:r>
                      <a:endParaRPr lang="en-US" sz="1600" dirty="0"/>
                    </a:p>
                  </a:txBody>
                  <a:tcPr/>
                </a:tc>
                <a:tc>
                  <a:txBody>
                    <a:bodyPr/>
                    <a:lstStyle/>
                    <a:p>
                      <a:r>
                        <a:rPr lang="en-US" sz="1600" dirty="0" smtClean="0"/>
                        <a:t>7</a:t>
                      </a:r>
                      <a:endParaRPr lang="en-US" sz="1600" dirty="0"/>
                    </a:p>
                  </a:txBody>
                  <a:tcPr/>
                </a:tc>
                <a:tc>
                  <a:txBody>
                    <a:bodyPr/>
                    <a:lstStyle/>
                    <a:p>
                      <a:r>
                        <a:rPr lang="en-US" sz="1600" dirty="0" smtClean="0"/>
                        <a:t>15</a:t>
                      </a:r>
                      <a:endParaRPr lang="en-US" sz="1600" dirty="0"/>
                    </a:p>
                  </a:txBody>
                  <a:tcPr/>
                </a:tc>
                <a:tc>
                  <a:txBody>
                    <a:bodyPr/>
                    <a:lstStyle/>
                    <a:p>
                      <a:r>
                        <a:rPr lang="en-US" sz="1600" dirty="0" smtClean="0"/>
                        <a:t>31</a:t>
                      </a:r>
                      <a:endParaRPr lang="en-US" sz="1600" dirty="0"/>
                    </a:p>
                  </a:txBody>
                  <a:tcPr/>
                </a:tc>
                <a:tc>
                  <a:txBody>
                    <a:bodyPr/>
                    <a:lstStyle/>
                    <a:p>
                      <a:r>
                        <a:rPr lang="en-US" sz="1600" dirty="0" smtClean="0"/>
                        <a:t>63</a:t>
                      </a:r>
                      <a:endParaRPr lang="en-US" sz="1600" dirty="0"/>
                    </a:p>
                  </a:txBody>
                  <a:tcPr/>
                </a:tc>
                <a:tc>
                  <a:txBody>
                    <a:bodyPr/>
                    <a:lstStyle/>
                    <a:p>
                      <a:r>
                        <a:rPr lang="en-US" sz="1600" dirty="0" smtClean="0"/>
                        <a:t>127</a:t>
                      </a:r>
                      <a:endParaRPr lang="en-US" sz="1600" dirty="0"/>
                    </a:p>
                  </a:txBody>
                  <a:tcPr/>
                </a:tc>
                <a:tc>
                  <a:txBody>
                    <a:bodyPr/>
                    <a:lstStyle/>
                    <a:p>
                      <a:r>
                        <a:rPr lang="en-US" sz="1600" dirty="0" smtClean="0"/>
                        <a:t>N/A</a:t>
                      </a:r>
                      <a:endParaRPr lang="en-US" sz="1600" dirty="0"/>
                    </a:p>
                  </a:txBody>
                  <a:tcPr/>
                </a:tc>
                <a:tc>
                  <a:txBody>
                    <a:bodyPr/>
                    <a:lstStyle/>
                    <a:p>
                      <a:r>
                        <a:rPr lang="en-US" sz="1600" dirty="0" smtClean="0"/>
                        <a:t>N/A</a:t>
                      </a:r>
                      <a:endParaRPr lang="en-US" sz="1600" dirty="0"/>
                    </a:p>
                  </a:txBody>
                  <a:tcPr/>
                </a:tc>
                <a:tc>
                  <a:txBody>
                    <a:bodyPr/>
                    <a:lstStyle/>
                    <a:p>
                      <a:r>
                        <a:rPr lang="en-US" sz="1600" dirty="0" smtClean="0"/>
                        <a:t>N/A</a:t>
                      </a:r>
                      <a:endParaRPr lang="en-US" sz="1600" dirty="0"/>
                    </a:p>
                  </a:txBody>
                  <a:tcPr/>
                </a:tc>
                <a:tc>
                  <a:txBody>
                    <a:bodyPr/>
                    <a:lstStyle/>
                    <a:p>
                      <a:r>
                        <a:rPr lang="en-US" sz="1600" dirty="0" smtClean="0"/>
                        <a:t>N/A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a:t>
                      </a:r>
                    </a:p>
                    <a:p>
                      <a:endParaRPr lang="en-US" sz="1600" dirty="0"/>
                    </a:p>
                  </a:txBody>
                  <a:tcPr/>
                </a:tc>
              </a:tr>
              <a:tr h="370840">
                <a:tc>
                  <a:txBody>
                    <a:bodyPr/>
                    <a:lstStyle/>
                    <a:p>
                      <a:r>
                        <a:rPr lang="en-US" dirty="0" smtClean="0"/>
                        <a:t>24hrX2+2Start</a:t>
                      </a:r>
                      <a:endParaRPr lang="en-US" dirty="0"/>
                    </a:p>
                  </a:txBody>
                  <a:tcPr/>
                </a:tc>
                <a:tc>
                  <a:txBody>
                    <a:bodyPr/>
                    <a:lstStyle/>
                    <a:p>
                      <a:r>
                        <a:rPr lang="en-US" sz="1600" dirty="0" smtClean="0"/>
                        <a:t>.1 day</a:t>
                      </a:r>
                      <a:endParaRPr lang="en-US" sz="1600" dirty="0"/>
                    </a:p>
                  </a:txBody>
                  <a:tcPr/>
                </a:tc>
                <a:tc>
                  <a:txBody>
                    <a:bodyPr/>
                    <a:lstStyle/>
                    <a:p>
                      <a:r>
                        <a:rPr lang="en-US" sz="1600" dirty="0" smtClean="0"/>
                        <a:t>.6</a:t>
                      </a:r>
                      <a:endParaRPr lang="en-US" sz="1600" dirty="0"/>
                    </a:p>
                  </a:txBody>
                  <a:tcPr/>
                </a:tc>
                <a:tc>
                  <a:txBody>
                    <a:bodyPr/>
                    <a:lstStyle/>
                    <a:p>
                      <a:r>
                        <a:rPr lang="en-US" sz="1600" dirty="0" smtClean="0"/>
                        <a:t>1.6</a:t>
                      </a:r>
                      <a:endParaRPr lang="en-US" sz="1600" dirty="0"/>
                    </a:p>
                  </a:txBody>
                  <a:tcPr/>
                </a:tc>
                <a:tc>
                  <a:txBody>
                    <a:bodyPr/>
                    <a:lstStyle/>
                    <a:p>
                      <a:r>
                        <a:rPr lang="en-US" sz="1600" dirty="0" smtClean="0"/>
                        <a:t>3.6</a:t>
                      </a:r>
                      <a:endParaRPr lang="en-US" sz="1600" dirty="0"/>
                    </a:p>
                  </a:txBody>
                  <a:tcPr/>
                </a:tc>
                <a:tc>
                  <a:txBody>
                    <a:bodyPr/>
                    <a:lstStyle/>
                    <a:p>
                      <a:r>
                        <a:rPr lang="en-US" sz="1600" dirty="0" smtClean="0"/>
                        <a:t>7.6</a:t>
                      </a:r>
                      <a:endParaRPr lang="en-US" sz="1600" dirty="0"/>
                    </a:p>
                  </a:txBody>
                  <a:tcPr/>
                </a:tc>
                <a:tc>
                  <a:txBody>
                    <a:bodyPr/>
                    <a:lstStyle/>
                    <a:p>
                      <a:r>
                        <a:rPr lang="en-US" sz="1600" dirty="0" smtClean="0"/>
                        <a:t>15.6</a:t>
                      </a:r>
                      <a:endParaRPr lang="en-US" sz="1600" dirty="0"/>
                    </a:p>
                  </a:txBody>
                  <a:tcPr/>
                </a:tc>
                <a:tc>
                  <a:txBody>
                    <a:bodyPr/>
                    <a:lstStyle/>
                    <a:p>
                      <a:r>
                        <a:rPr lang="en-US" sz="1600" dirty="0" smtClean="0"/>
                        <a:t>31.6</a:t>
                      </a:r>
                      <a:endParaRPr lang="en-US" sz="1600" dirty="0"/>
                    </a:p>
                  </a:txBody>
                  <a:tcPr/>
                </a:tc>
                <a:tc>
                  <a:txBody>
                    <a:bodyPr/>
                    <a:lstStyle/>
                    <a:p>
                      <a:r>
                        <a:rPr lang="en-US" sz="1600" dirty="0" smtClean="0"/>
                        <a:t>63.6</a:t>
                      </a:r>
                      <a:endParaRPr lang="en-US" sz="1600" dirty="0"/>
                    </a:p>
                  </a:txBody>
                  <a:tcPr/>
                </a:tc>
                <a:tc>
                  <a:txBody>
                    <a:bodyPr/>
                    <a:lstStyle/>
                    <a:p>
                      <a:r>
                        <a:rPr lang="en-US" sz="1600" dirty="0" smtClean="0"/>
                        <a:t>127.6</a:t>
                      </a:r>
                      <a:endParaRPr lang="en-US" sz="1600" dirty="0"/>
                    </a:p>
                  </a:txBody>
                  <a:tcPr/>
                </a:tc>
                <a:tc>
                  <a:txBody>
                    <a:bodyPr/>
                    <a:lstStyle/>
                    <a:p>
                      <a:r>
                        <a:rPr lang="en-US" sz="1600" dirty="0" smtClean="0"/>
                        <a:t>N/A</a:t>
                      </a:r>
                      <a:endParaRPr lang="en-US" sz="1600" dirty="0"/>
                    </a:p>
                  </a:txBody>
                  <a:tcPr/>
                </a:tc>
                <a:tc>
                  <a:txBody>
                    <a:bodyPr/>
                    <a:lstStyle/>
                    <a:p>
                      <a:r>
                        <a:rPr lang="en-US" sz="1600" dirty="0" smtClean="0"/>
                        <a:t>N/A</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N/A</a:t>
                      </a:r>
                    </a:p>
                  </a:txBody>
                  <a:tcPr/>
                </a:tc>
              </a:tr>
              <a:tr h="370840">
                <a:tc>
                  <a:txBody>
                    <a:bodyPr/>
                    <a:lstStyle/>
                    <a:p>
                      <a:r>
                        <a:rPr lang="en-US" dirty="0" smtClean="0"/>
                        <a:t>30minX2</a:t>
                      </a:r>
                      <a:endParaRPr lang="en-US" dirty="0"/>
                    </a:p>
                  </a:txBody>
                  <a:tcPr/>
                </a:tc>
                <a:tc>
                  <a:txBody>
                    <a:bodyPr/>
                    <a:lstStyle/>
                    <a:p>
                      <a:r>
                        <a:rPr lang="en-US" sz="1600" dirty="0" smtClean="0"/>
                        <a:t>.5 </a:t>
                      </a:r>
                      <a:r>
                        <a:rPr lang="en-US" sz="1600" dirty="0" err="1" smtClean="0"/>
                        <a:t>hr</a:t>
                      </a:r>
                      <a:endParaRPr lang="en-US" sz="1600" dirty="0"/>
                    </a:p>
                  </a:txBody>
                  <a:tcPr/>
                </a:tc>
                <a:tc>
                  <a:txBody>
                    <a:bodyPr/>
                    <a:lstStyle/>
                    <a:p>
                      <a:r>
                        <a:rPr lang="en-US" sz="1600" dirty="0" smtClean="0"/>
                        <a:t>1.5hr</a:t>
                      </a:r>
                      <a:endParaRPr lang="en-US" sz="1600" dirty="0"/>
                    </a:p>
                  </a:txBody>
                  <a:tcPr/>
                </a:tc>
                <a:tc>
                  <a:txBody>
                    <a:bodyPr/>
                    <a:lstStyle/>
                    <a:p>
                      <a:r>
                        <a:rPr lang="en-US" sz="1600" dirty="0" smtClean="0"/>
                        <a:t>3.5hr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7.5hr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15.5 </a:t>
                      </a:r>
                      <a:r>
                        <a:rPr lang="en-US" sz="1600" dirty="0" err="1" smtClean="0"/>
                        <a:t>hr</a:t>
                      </a:r>
                      <a:endParaRPr lang="en-US" sz="1600" dirty="0" smtClean="0"/>
                    </a:p>
                  </a:txBody>
                  <a:tcPr/>
                </a:tc>
                <a:tc>
                  <a:txBody>
                    <a:bodyPr/>
                    <a:lstStyle/>
                    <a:p>
                      <a:r>
                        <a:rPr lang="en-US" sz="1600" dirty="0" smtClean="0"/>
                        <a:t>1.7 day</a:t>
                      </a:r>
                      <a:endParaRPr lang="en-US" sz="1600" dirty="0"/>
                    </a:p>
                  </a:txBody>
                  <a:tcPr/>
                </a:tc>
                <a:tc>
                  <a:txBody>
                    <a:bodyPr/>
                    <a:lstStyle/>
                    <a:p>
                      <a:r>
                        <a:rPr lang="en-US" sz="1600" dirty="0" smtClean="0"/>
                        <a:t>3.7</a:t>
                      </a:r>
                      <a:endParaRPr lang="en-US" sz="1600" dirty="0"/>
                    </a:p>
                  </a:txBody>
                  <a:tcPr/>
                </a:tc>
                <a:tc>
                  <a:txBody>
                    <a:bodyPr/>
                    <a:lstStyle/>
                    <a:p>
                      <a:r>
                        <a:rPr lang="en-US" sz="1600" dirty="0" smtClean="0"/>
                        <a:t>7.7</a:t>
                      </a:r>
                      <a:endParaRPr lang="en-US" sz="1600" dirty="0"/>
                    </a:p>
                  </a:txBody>
                  <a:tcPr/>
                </a:tc>
                <a:tc>
                  <a:txBody>
                    <a:bodyPr/>
                    <a:lstStyle/>
                    <a:p>
                      <a:r>
                        <a:rPr lang="en-US" sz="1600" dirty="0" smtClean="0"/>
                        <a:t>15.7</a:t>
                      </a:r>
                      <a:endParaRPr lang="en-US" sz="1600" dirty="0"/>
                    </a:p>
                  </a:txBody>
                  <a:tcPr/>
                </a:tc>
                <a:tc>
                  <a:txBody>
                    <a:bodyPr/>
                    <a:lstStyle/>
                    <a:p>
                      <a:r>
                        <a:rPr lang="en-US" sz="1600" dirty="0" smtClean="0"/>
                        <a:t>31.7</a:t>
                      </a:r>
                      <a:endParaRPr lang="en-US" sz="1600" dirty="0"/>
                    </a:p>
                  </a:txBody>
                  <a:tcPr/>
                </a:tc>
                <a:tc>
                  <a:txBody>
                    <a:bodyPr/>
                    <a:lstStyle/>
                    <a:p>
                      <a:r>
                        <a:rPr lang="en-US" sz="1600" dirty="0" smtClean="0"/>
                        <a:t>63.7</a:t>
                      </a:r>
                      <a:endParaRPr lang="en-US" sz="1600" dirty="0"/>
                    </a:p>
                  </a:txBody>
                  <a:tcPr/>
                </a:tc>
                <a:tc>
                  <a:txBody>
                    <a:bodyPr/>
                    <a:lstStyle/>
                    <a:p>
                      <a:r>
                        <a:rPr lang="en-US" sz="1600" dirty="0" smtClean="0"/>
                        <a:t>127.7</a:t>
                      </a:r>
                      <a:endParaRPr lang="en-US" sz="1600" dirty="0"/>
                    </a:p>
                  </a:txBody>
                  <a:tcPr/>
                </a:tc>
              </a:tr>
            </a:tbl>
          </a:graphicData>
        </a:graphic>
      </p:graphicFrame>
      <p:sp>
        <p:nvSpPr>
          <p:cNvPr id="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23</a:t>
            </a:fld>
            <a:endParaRPr lang="en-US" dirty="0"/>
          </a:p>
        </p:txBody>
      </p:sp>
    </p:spTree>
    <p:extLst>
      <p:ext uri="{BB962C8B-B14F-4D97-AF65-F5344CB8AC3E}">
        <p14:creationId xmlns:p14="http://schemas.microsoft.com/office/powerpoint/2010/main" val="1467470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a:t>
            </a:r>
            <a:endParaRPr lang="en-US" dirty="0"/>
          </a:p>
        </p:txBody>
      </p:sp>
      <p:sp>
        <p:nvSpPr>
          <p:cNvPr id="3" name="Content Placeholder 2"/>
          <p:cNvSpPr>
            <a:spLocks noGrp="1"/>
          </p:cNvSpPr>
          <p:nvPr>
            <p:ph idx="1"/>
          </p:nvPr>
        </p:nvSpPr>
        <p:spPr/>
        <p:txBody>
          <a:bodyPr/>
          <a:lstStyle/>
          <a:p>
            <a:r>
              <a:rPr lang="en-US" dirty="0" smtClean="0"/>
              <a:t>Memorization Phase ($0.5)</a:t>
            </a:r>
          </a:p>
          <a:p>
            <a:endParaRPr lang="en-US" dirty="0" smtClean="0"/>
          </a:p>
          <a:p>
            <a:r>
              <a:rPr lang="en-US" dirty="0" smtClean="0"/>
              <a:t>Rehearsal Phase ($0.75 each)</a:t>
            </a:r>
          </a:p>
          <a:p>
            <a:pPr lvl="1"/>
            <a:r>
              <a:rPr lang="en-US" dirty="0" smtClean="0"/>
              <a:t>Encourage participants to return</a:t>
            </a:r>
          </a:p>
          <a:p>
            <a:pPr lvl="1"/>
            <a:r>
              <a:rPr lang="en-US" dirty="0" smtClean="0"/>
              <a:t>Discourage Cheating</a:t>
            </a:r>
            <a:endParaRPr lang="en-US" dirty="0"/>
          </a:p>
        </p:txBody>
      </p:sp>
      <p:pic>
        <p:nvPicPr>
          <p:cNvPr id="3076" name="Picture 4" descr="http://www.coinlink.com/CoinGuide/images/ust_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524000"/>
            <a:ext cx="2209800" cy="11332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jkrakauer.com/LJK/60s/3quart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151085"/>
            <a:ext cx="3962400" cy="13208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theresilientfamily.com/wp-content/uploads/2011/08/write-it-dow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506686"/>
            <a:ext cx="2607129" cy="1731134"/>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1143000" y="4506686"/>
            <a:ext cx="3200400" cy="212271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3957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Write Down Your Words</a:t>
            </a:r>
            <a:endParaRPr lang="en-US" dirty="0"/>
          </a:p>
        </p:txBody>
      </p:sp>
      <p:sp>
        <p:nvSpPr>
          <p:cNvPr id="3" name="Content Placeholder 2"/>
          <p:cNvSpPr>
            <a:spLocks noGrp="1"/>
          </p:cNvSpPr>
          <p:nvPr>
            <p:ph idx="1"/>
          </p:nvPr>
        </p:nvSpPr>
        <p:spPr/>
        <p:txBody>
          <a:bodyPr/>
          <a:lstStyle/>
          <a:p>
            <a:r>
              <a:rPr lang="en-US" dirty="0" smtClean="0"/>
              <a:t>“…we ask that you do not write down the words that we ask you to memorize.”</a:t>
            </a:r>
          </a:p>
          <a:p>
            <a:r>
              <a:rPr lang="en-US" dirty="0" smtClean="0"/>
              <a:t>“You will be paid for each completed rehearsal phase --- even if you forgot the words.”</a:t>
            </a:r>
          </a:p>
          <a:p>
            <a:r>
              <a:rPr lang="en-US" dirty="0" smtClean="0"/>
              <a:t>“</a:t>
            </a:r>
            <a:r>
              <a:rPr lang="en-US" b="1" dirty="0" smtClean="0"/>
              <a:t>Important: </a:t>
            </a:r>
            <a:r>
              <a:rPr lang="en-US" dirty="0" smtClean="0"/>
              <a:t>…do not write down the words”</a:t>
            </a:r>
          </a:p>
          <a:p>
            <a:r>
              <a:rPr lang="en-US" dirty="0" smtClean="0"/>
              <a:t>“You will be paid for each completed rehearsal phase --- even if you forgot the words.”</a:t>
            </a:r>
            <a:endParaRPr lang="en-US" dirty="0"/>
          </a:p>
        </p:txBody>
      </p:sp>
      <p:pic>
        <p:nvPicPr>
          <p:cNvPr id="5122" name="Picture 2" descr="http://i.kinja-img.com/gawker-media/image/upload/s--4QMr8ZO---/18ixicxdyt75l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19400"/>
            <a:ext cx="6477000" cy="364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6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2" presetClass="exit" presetSubtype="4" fill="hold" nodeType="withEffect">
                                  <p:stCondLst>
                                    <p:cond delay="0"/>
                                  </p:stCondLst>
                                  <p:childTnLst>
                                    <p:animEffect transition="out" filter="wipe(down)">
                                      <p:cBhvr>
                                        <p:cTn id="8" dur="500"/>
                                        <p:tgtEl>
                                          <p:spTgt spid="5122"/>
                                        </p:tgtEl>
                                      </p:cBhvr>
                                    </p:animEffect>
                                    <p:set>
                                      <p:cBhvr>
                                        <p:cTn id="9" dur="1" fill="hold">
                                          <p:stCondLst>
                                            <p:cond delay="499"/>
                                          </p:stCondLst>
                                        </p:cTn>
                                        <p:tgtEl>
                                          <p:spTgt spid="51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Conditions</a:t>
            </a:r>
            <a:endParaRPr lang="en-US" dirty="0"/>
          </a:p>
        </p:txBody>
      </p:sp>
      <p:sp>
        <p:nvSpPr>
          <p:cNvPr id="3" name="Content Placeholder 2"/>
          <p:cNvSpPr>
            <a:spLocks noGrp="1"/>
          </p:cNvSpPr>
          <p:nvPr>
            <p:ph idx="1"/>
          </p:nvPr>
        </p:nvSpPr>
        <p:spPr/>
        <p:txBody>
          <a:bodyPr/>
          <a:lstStyle/>
          <a:p>
            <a:r>
              <a:rPr lang="en-US" b="1" dirty="0" smtClean="0">
                <a:solidFill>
                  <a:srgbClr val="00B050"/>
                </a:solidFill>
              </a:rPr>
              <a:t>Mnemonic/text</a:t>
            </a:r>
          </a:p>
          <a:p>
            <a:endParaRPr lang="en-US" b="1" dirty="0"/>
          </a:p>
          <a:p>
            <a:r>
              <a:rPr lang="en-US" b="1" dirty="0">
                <a:solidFill>
                  <a:srgbClr val="7030A0"/>
                </a:solidFill>
              </a:rPr>
              <a:t>Rehearsal Schedule</a:t>
            </a:r>
          </a:p>
          <a:p>
            <a:endParaRPr lang="en-US" dirty="0"/>
          </a:p>
          <a:p>
            <a:r>
              <a:rPr lang="en-US" b="1" dirty="0" smtClean="0">
                <a:solidFill>
                  <a:srgbClr val="FF0000"/>
                </a:solidFill>
              </a:rPr>
              <a:t># PAO Stories</a:t>
            </a:r>
          </a:p>
          <a:p>
            <a:pPr lvl="1"/>
            <a:r>
              <a:rPr lang="en-US" b="1" dirty="0" smtClean="0">
                <a:solidFill>
                  <a:srgbClr val="FF0000"/>
                </a:solidFill>
              </a:rPr>
              <a:t>One, Two or Four</a:t>
            </a:r>
          </a:p>
          <a:p>
            <a:pPr lvl="1"/>
            <a:endParaRPr lang="en-US" dirty="0"/>
          </a:p>
        </p:txBody>
      </p:sp>
      <p:sp>
        <p:nvSpPr>
          <p:cNvPr id="4" name="TextBox 3"/>
          <p:cNvSpPr txBox="1"/>
          <p:nvPr/>
        </p:nvSpPr>
        <p:spPr>
          <a:xfrm>
            <a:off x="3048000" y="5486400"/>
            <a:ext cx="3248005" cy="707886"/>
          </a:xfrm>
          <a:prstGeom prst="rect">
            <a:avLst/>
          </a:prstGeom>
          <a:noFill/>
        </p:spPr>
        <p:txBody>
          <a:bodyPr wrap="none" rtlCol="0">
            <a:spAutoFit/>
          </a:bodyPr>
          <a:lstStyle/>
          <a:p>
            <a:r>
              <a:rPr lang="en-US" sz="4000" dirty="0" smtClean="0">
                <a:solidFill>
                  <a:srgbClr val="00B050"/>
                </a:solidFill>
              </a:rPr>
              <a:t>m</a:t>
            </a:r>
            <a:r>
              <a:rPr lang="en-US" sz="4000" dirty="0" smtClean="0"/>
              <a:t>_</a:t>
            </a:r>
            <a:r>
              <a:rPr lang="en-US" sz="4000" dirty="0" smtClean="0">
                <a:solidFill>
                  <a:srgbClr val="7030A0"/>
                </a:solidFill>
              </a:rPr>
              <a:t>12hrX1.5</a:t>
            </a:r>
            <a:r>
              <a:rPr lang="en-US" sz="4000" dirty="0" smtClean="0"/>
              <a:t>_</a:t>
            </a:r>
            <a:r>
              <a:rPr lang="en-US" sz="4000" dirty="0" smtClean="0">
                <a:solidFill>
                  <a:srgbClr val="FF0000"/>
                </a:solidFill>
              </a:rPr>
              <a:t>4</a:t>
            </a:r>
            <a:endParaRPr lang="en-US" sz="4000" dirty="0">
              <a:solidFill>
                <a:srgbClr val="FF0000"/>
              </a:solidFill>
            </a:endParaRPr>
          </a:p>
        </p:txBody>
      </p:sp>
      <p:sp>
        <p:nvSpPr>
          <p:cNvPr id="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26</a:t>
            </a:fld>
            <a:endParaRPr lang="en-US" dirty="0"/>
          </a:p>
        </p:txBody>
      </p:sp>
    </p:spTree>
    <p:extLst>
      <p:ext uri="{BB962C8B-B14F-4D97-AF65-F5344CB8AC3E}">
        <p14:creationId xmlns:p14="http://schemas.microsoft.com/office/powerpoint/2010/main" val="809707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Conditions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0252948"/>
              </p:ext>
            </p:extLst>
          </p:nvPr>
        </p:nvGraphicFramePr>
        <p:xfrm>
          <a:off x="1452265" y="1585872"/>
          <a:ext cx="4953000" cy="2509166"/>
        </p:xfrm>
        <a:graphic>
          <a:graphicData uri="http://schemas.openxmlformats.org/drawingml/2006/table">
            <a:tbl>
              <a:tblPr firstRow="1" bandRow="1">
                <a:tableStyleId>{5C22544A-7EE6-4342-B048-85BDC9FD1C3A}</a:tableStyleId>
              </a:tblPr>
              <a:tblGrid>
                <a:gridCol w="2786062"/>
                <a:gridCol w="2166938"/>
              </a:tblGrid>
              <a:tr h="685800">
                <a:tc>
                  <a:txBody>
                    <a:bodyPr/>
                    <a:lstStyle/>
                    <a:p>
                      <a:r>
                        <a:rPr lang="en-US" dirty="0" smtClean="0"/>
                        <a:t>Condition</a:t>
                      </a:r>
                      <a:endParaRPr lang="en-US" dirty="0"/>
                    </a:p>
                  </a:txBody>
                  <a:tcPr/>
                </a:tc>
                <a:tc>
                  <a:txBody>
                    <a:bodyPr/>
                    <a:lstStyle/>
                    <a:p>
                      <a:r>
                        <a:rPr lang="en-US" dirty="0" smtClean="0"/>
                        <a:t>Comment</a:t>
                      </a:r>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m</a:t>
                      </a:r>
                      <a:r>
                        <a:rPr lang="en-US" sz="2400" b="1" dirty="0" smtClean="0"/>
                        <a:t>_</a:t>
                      </a:r>
                      <a:r>
                        <a:rPr lang="en-US" sz="2400" b="1" dirty="0" smtClean="0">
                          <a:solidFill>
                            <a:srgbClr val="7030A0"/>
                          </a:solidFill>
                        </a:rPr>
                        <a:t>24hrX2+2Start</a:t>
                      </a:r>
                      <a:r>
                        <a:rPr lang="en-US" sz="2400" b="1" dirty="0" smtClean="0"/>
                        <a:t>_</a:t>
                      </a:r>
                      <a:r>
                        <a:rPr lang="en-US" sz="2400" b="1" dirty="0" smtClean="0">
                          <a:solidFill>
                            <a:srgbClr val="FF0000"/>
                          </a:solidFill>
                        </a:rPr>
                        <a:t>1</a:t>
                      </a:r>
                    </a:p>
                    <a:p>
                      <a:endParaRPr lang="en-US" sz="2400" dirty="0"/>
                    </a:p>
                  </a:txBody>
                  <a:tcPr/>
                </a:tc>
                <a:tc>
                  <a:txBody>
                    <a:bodyPr/>
                    <a:lstStyle/>
                    <a:p>
                      <a:r>
                        <a:rPr lang="en-US" sz="2400" b="1" dirty="0" smtClean="0">
                          <a:solidFill>
                            <a:srgbClr val="FF0000"/>
                          </a:solidFill>
                        </a:rPr>
                        <a:t>1 PAO Story</a:t>
                      </a:r>
                      <a:endParaRPr lang="en-US" sz="2400" b="1" dirty="0">
                        <a:solidFill>
                          <a:srgbClr val="FF0000"/>
                        </a:solidFill>
                      </a:endParaRPr>
                    </a:p>
                  </a:txBody>
                  <a:tcPr/>
                </a:tc>
              </a:tr>
              <a:tr h="500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m</a:t>
                      </a:r>
                      <a:r>
                        <a:rPr lang="en-US" sz="2400" b="1" dirty="0" smtClean="0"/>
                        <a:t>_</a:t>
                      </a:r>
                      <a:r>
                        <a:rPr lang="en-US" sz="2400" b="1" dirty="0" smtClean="0">
                          <a:solidFill>
                            <a:srgbClr val="7030A0"/>
                          </a:solidFill>
                        </a:rPr>
                        <a:t>24hrX2+2Start</a:t>
                      </a:r>
                      <a:r>
                        <a:rPr lang="en-US" sz="2400" b="1" dirty="0" smtClean="0"/>
                        <a:t>_</a:t>
                      </a:r>
                      <a:r>
                        <a:rPr lang="en-US" sz="2400" b="1" dirty="0" smtClean="0">
                          <a:solidFill>
                            <a:srgbClr val="FF0000"/>
                          </a:solidFill>
                        </a:rPr>
                        <a:t>2</a:t>
                      </a:r>
                    </a:p>
                  </a:txBody>
                  <a:tcPr/>
                </a:tc>
                <a:tc>
                  <a:txBody>
                    <a:bodyPr/>
                    <a:lstStyle/>
                    <a:p>
                      <a:r>
                        <a:rPr lang="en-US" sz="2400" b="1" dirty="0" smtClean="0">
                          <a:solidFill>
                            <a:srgbClr val="FF0000"/>
                          </a:solidFill>
                        </a:rPr>
                        <a:t>2 PAO Stories</a:t>
                      </a:r>
                      <a:endParaRPr lang="en-US" sz="2400" b="1" dirty="0">
                        <a:solidFill>
                          <a:srgbClr val="FF0000"/>
                        </a:solidFill>
                      </a:endParaRPr>
                    </a:p>
                  </a:txBody>
                  <a:tcPr/>
                </a:tc>
              </a:tr>
              <a:tr h="500203">
                <a:tc>
                  <a:txBody>
                    <a:bodyPr/>
                    <a:lstStyle/>
                    <a:p>
                      <a:r>
                        <a:rPr lang="en-US" sz="2400" b="1" dirty="0" smtClean="0">
                          <a:solidFill>
                            <a:srgbClr val="00B050"/>
                          </a:solidFill>
                        </a:rPr>
                        <a:t>m</a:t>
                      </a:r>
                      <a:r>
                        <a:rPr lang="en-US" sz="2400" b="1" dirty="0" smtClean="0"/>
                        <a:t>_</a:t>
                      </a:r>
                      <a:r>
                        <a:rPr lang="en-US" sz="2400" b="1" dirty="0" smtClean="0">
                          <a:solidFill>
                            <a:srgbClr val="7030A0"/>
                          </a:solidFill>
                        </a:rPr>
                        <a:t>24hrX2+2Start</a:t>
                      </a:r>
                      <a:r>
                        <a:rPr lang="en-US" sz="2400" b="1" dirty="0" smtClean="0"/>
                        <a:t>_</a:t>
                      </a:r>
                      <a:r>
                        <a:rPr lang="en-US" sz="2400" b="1" dirty="0" smtClean="0">
                          <a:solidFill>
                            <a:srgbClr val="FF0000"/>
                          </a:solidFill>
                        </a:rPr>
                        <a:t>4</a:t>
                      </a:r>
                      <a:endParaRPr lang="en-US" sz="2400" b="1" dirty="0">
                        <a:solidFill>
                          <a:srgbClr val="FF0000"/>
                        </a:solidFill>
                      </a:endParaRPr>
                    </a:p>
                  </a:txBody>
                  <a:tcPr/>
                </a:tc>
                <a:tc>
                  <a:txBody>
                    <a:bodyPr/>
                    <a:lstStyle/>
                    <a:p>
                      <a:r>
                        <a:rPr lang="en-US" sz="2400" b="1" dirty="0" smtClean="0">
                          <a:solidFill>
                            <a:srgbClr val="FF0000"/>
                          </a:solidFill>
                        </a:rPr>
                        <a:t>4</a:t>
                      </a:r>
                      <a:r>
                        <a:rPr lang="en-US" sz="2400" b="1" baseline="0" dirty="0" smtClean="0">
                          <a:solidFill>
                            <a:srgbClr val="FF0000"/>
                          </a:solidFill>
                        </a:rPr>
                        <a:t> PAO Stories</a:t>
                      </a:r>
                      <a:endParaRPr lang="en-US" sz="2400" b="1" dirty="0">
                        <a:solidFill>
                          <a:srgbClr val="FF0000"/>
                        </a:solidFill>
                      </a:endParaRPr>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893555448"/>
              </p:ext>
            </p:extLst>
          </p:nvPr>
        </p:nvGraphicFramePr>
        <p:xfrm>
          <a:off x="750647" y="4329615"/>
          <a:ext cx="6320135" cy="1737360"/>
        </p:xfrm>
        <a:graphic>
          <a:graphicData uri="http://schemas.openxmlformats.org/drawingml/2006/table">
            <a:tbl>
              <a:tblPr firstRow="1" bandRow="1">
                <a:tableStyleId>{5C22544A-7EE6-4342-B048-85BDC9FD1C3A}</a:tableStyleId>
              </a:tblPr>
              <a:tblGrid>
                <a:gridCol w="2896729"/>
                <a:gridCol w="3423406"/>
              </a:tblGrid>
              <a:tr h="695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Condition</a:t>
                      </a:r>
                    </a:p>
                    <a:p>
                      <a:endParaRPr lang="en-US" sz="2400" dirty="0"/>
                    </a:p>
                  </a:txBody>
                  <a:tcPr/>
                </a:tc>
                <a:tc>
                  <a:txBody>
                    <a:bodyPr/>
                    <a:lstStyle/>
                    <a:p>
                      <a:r>
                        <a:rPr lang="en-US" sz="2400" dirty="0" smtClean="0"/>
                        <a:t>Comment</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t</a:t>
                      </a:r>
                      <a:r>
                        <a:rPr lang="en-US" sz="2400" b="1" dirty="0" smtClean="0"/>
                        <a:t>_</a:t>
                      </a:r>
                      <a:r>
                        <a:rPr lang="en-US" sz="2400" b="1" dirty="0" smtClean="0">
                          <a:solidFill>
                            <a:srgbClr val="7030A0"/>
                          </a:solidFill>
                        </a:rPr>
                        <a:t>24hrX2+2Start</a:t>
                      </a:r>
                      <a:r>
                        <a:rPr lang="en-US" sz="2400" b="1" dirty="0" smtClean="0"/>
                        <a:t>_</a:t>
                      </a:r>
                      <a:r>
                        <a:rPr lang="en-US" sz="2400" b="1" dirty="0" smtClean="0">
                          <a:solidFill>
                            <a:srgbClr val="FF0000"/>
                          </a:solidFill>
                        </a:rPr>
                        <a:t>4</a:t>
                      </a:r>
                    </a:p>
                  </a:txBody>
                  <a:tcPr/>
                </a:tc>
                <a:tc>
                  <a:txBody>
                    <a:bodyPr/>
                    <a:lstStyle/>
                    <a:p>
                      <a:r>
                        <a:rPr lang="en-US" sz="2400" b="1" dirty="0" smtClean="0">
                          <a:solidFill>
                            <a:srgbClr val="00B050"/>
                          </a:solidFill>
                        </a:rPr>
                        <a:t>Text</a:t>
                      </a:r>
                      <a:r>
                        <a:rPr lang="en-US" sz="2400" b="1" baseline="0" dirty="0" smtClean="0">
                          <a:solidFill>
                            <a:srgbClr val="00B050"/>
                          </a:solidFill>
                        </a:rPr>
                        <a:t> condition/No Cues</a:t>
                      </a:r>
                      <a:endParaRPr lang="en-US" sz="2400" b="1" dirty="0">
                        <a:solidFill>
                          <a:srgbClr val="00B050"/>
                        </a:solidFill>
                      </a:endParaRPr>
                    </a:p>
                  </a:txBody>
                  <a:tcPr/>
                </a:tc>
              </a:tr>
              <a:tr h="370840">
                <a:tc>
                  <a:txBody>
                    <a:bodyPr/>
                    <a:lstStyle/>
                    <a:p>
                      <a:r>
                        <a:rPr lang="en-US" sz="2400" b="1" dirty="0" smtClean="0">
                          <a:solidFill>
                            <a:srgbClr val="00B050"/>
                          </a:solidFill>
                        </a:rPr>
                        <a:t>m</a:t>
                      </a:r>
                      <a:r>
                        <a:rPr lang="en-US" sz="2400" b="1" dirty="0" smtClean="0"/>
                        <a:t>_</a:t>
                      </a:r>
                      <a:r>
                        <a:rPr lang="en-US" sz="2400" b="1" dirty="0" smtClean="0">
                          <a:solidFill>
                            <a:srgbClr val="7030A0"/>
                          </a:solidFill>
                        </a:rPr>
                        <a:t>24hrX2+2Start</a:t>
                      </a:r>
                      <a:r>
                        <a:rPr lang="en-US" sz="2400" b="1" dirty="0" smtClean="0"/>
                        <a:t>_</a:t>
                      </a:r>
                      <a:r>
                        <a:rPr lang="en-US" sz="2400" b="1" dirty="0" smtClean="0">
                          <a:solidFill>
                            <a:srgbClr val="FF0000"/>
                          </a:solidFill>
                        </a:rPr>
                        <a:t>4</a:t>
                      </a:r>
                      <a:endParaRPr lang="en-US" sz="2400" b="1" dirty="0">
                        <a:solidFill>
                          <a:srgbClr val="FF0000"/>
                        </a:solidFill>
                      </a:endParaRPr>
                    </a:p>
                  </a:txBody>
                  <a:tcPr/>
                </a:tc>
                <a:tc>
                  <a:txBody>
                    <a:bodyPr/>
                    <a:lstStyle/>
                    <a:p>
                      <a:r>
                        <a:rPr lang="en-US" sz="2400" b="1" dirty="0" smtClean="0">
                          <a:solidFill>
                            <a:srgbClr val="00B050"/>
                          </a:solidFill>
                        </a:rPr>
                        <a:t>Mnemonic Condition</a:t>
                      </a:r>
                      <a:endParaRPr lang="en-US" sz="2400" b="1" dirty="0">
                        <a:solidFill>
                          <a:srgbClr val="00B050"/>
                        </a:solidFill>
                      </a:endParaRPr>
                    </a:p>
                  </a:txBody>
                  <a:tcPr/>
                </a:tc>
              </a:tr>
            </a:tbl>
          </a:graphicData>
        </a:graphic>
      </p:graphicFrame>
      <p:sp>
        <p:nvSpPr>
          <p:cNvPr id="6" name="TextBox 5"/>
          <p:cNvSpPr txBox="1"/>
          <p:nvPr/>
        </p:nvSpPr>
        <p:spPr>
          <a:xfrm>
            <a:off x="6455229" y="1905000"/>
            <a:ext cx="615553" cy="2007537"/>
          </a:xfrm>
          <a:prstGeom prst="rect">
            <a:avLst/>
          </a:prstGeom>
          <a:noFill/>
        </p:spPr>
        <p:txBody>
          <a:bodyPr vert="vert270" wrap="none" rtlCol="0">
            <a:spAutoFit/>
          </a:bodyPr>
          <a:lstStyle/>
          <a:p>
            <a:r>
              <a:rPr lang="en-US" sz="2800" b="1" dirty="0" smtClean="0">
                <a:solidFill>
                  <a:srgbClr val="FF0000"/>
                </a:solidFill>
              </a:rPr>
              <a:t> Interference</a:t>
            </a:r>
            <a:endParaRPr lang="en-US" sz="2800" b="1" dirty="0">
              <a:solidFill>
                <a:srgbClr val="FF0000"/>
              </a:solidFill>
            </a:endParaRPr>
          </a:p>
        </p:txBody>
      </p:sp>
      <p:sp>
        <p:nvSpPr>
          <p:cNvPr id="7" name="TextBox 6"/>
          <p:cNvSpPr txBox="1"/>
          <p:nvPr/>
        </p:nvSpPr>
        <p:spPr>
          <a:xfrm>
            <a:off x="7203681" y="4267200"/>
            <a:ext cx="492443" cy="2014590"/>
          </a:xfrm>
          <a:prstGeom prst="rect">
            <a:avLst/>
          </a:prstGeom>
          <a:noFill/>
        </p:spPr>
        <p:txBody>
          <a:bodyPr vert="vert270" wrap="none" rtlCol="0">
            <a:spAutoFit/>
          </a:bodyPr>
          <a:lstStyle/>
          <a:p>
            <a:r>
              <a:rPr lang="en-US" sz="2000" b="1" dirty="0" smtClean="0">
                <a:solidFill>
                  <a:srgbClr val="00B050"/>
                </a:solidFill>
              </a:rPr>
              <a:t>Mnemonic vs Text</a:t>
            </a:r>
            <a:endParaRPr lang="en-US" sz="2000" b="1" dirty="0">
              <a:solidFill>
                <a:srgbClr val="00B050"/>
              </a:solidFill>
            </a:endParaRPr>
          </a:p>
        </p:txBody>
      </p:sp>
      <p:sp>
        <p:nvSpPr>
          <p:cNvPr id="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27</a:t>
            </a:fld>
            <a:endParaRPr lang="en-US" dirty="0"/>
          </a:p>
        </p:txBody>
      </p:sp>
    </p:spTree>
    <p:extLst>
      <p:ext uri="{BB962C8B-B14F-4D97-AF65-F5344CB8AC3E}">
        <p14:creationId xmlns:p14="http://schemas.microsoft.com/office/powerpoint/2010/main" val="35268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Conditions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8568507"/>
              </p:ext>
            </p:extLst>
          </p:nvPr>
        </p:nvGraphicFramePr>
        <p:xfrm>
          <a:off x="1557830" y="1842583"/>
          <a:ext cx="5943601" cy="3654883"/>
        </p:xfrm>
        <a:graphic>
          <a:graphicData uri="http://schemas.openxmlformats.org/drawingml/2006/table">
            <a:tbl>
              <a:tblPr firstRow="1" bandRow="1">
                <a:tableStyleId>{5C22544A-7EE6-4342-B048-85BDC9FD1C3A}</a:tableStyleId>
              </a:tblPr>
              <a:tblGrid>
                <a:gridCol w="3023938"/>
                <a:gridCol w="2919663"/>
              </a:tblGrid>
              <a:tr h="685800">
                <a:tc>
                  <a:txBody>
                    <a:bodyPr/>
                    <a:lstStyle/>
                    <a:p>
                      <a:r>
                        <a:rPr lang="en-US" sz="2400" dirty="0" smtClean="0"/>
                        <a:t>Condition</a:t>
                      </a:r>
                      <a:endParaRPr lang="en-US" sz="2400" dirty="0"/>
                    </a:p>
                  </a:txBody>
                  <a:tcPr/>
                </a:tc>
                <a:tc>
                  <a:txBody>
                    <a:bodyPr/>
                    <a:lstStyle/>
                    <a:p>
                      <a:r>
                        <a:rPr lang="en-US" sz="2400" dirty="0" smtClean="0"/>
                        <a:t>Comment</a:t>
                      </a:r>
                      <a:endParaRPr lang="en-US" sz="2400"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m</a:t>
                      </a:r>
                      <a:r>
                        <a:rPr lang="en-US" sz="2400" b="1" dirty="0" smtClean="0"/>
                        <a:t>_</a:t>
                      </a:r>
                      <a:r>
                        <a:rPr lang="en-US" sz="2400" b="1" dirty="0" smtClean="0">
                          <a:solidFill>
                            <a:srgbClr val="7030A0"/>
                          </a:solidFill>
                        </a:rPr>
                        <a:t>24hrX2</a:t>
                      </a:r>
                      <a:r>
                        <a:rPr lang="en-US" sz="2400" b="1" dirty="0" smtClean="0"/>
                        <a:t>_</a:t>
                      </a:r>
                      <a:r>
                        <a:rPr lang="en-US" sz="2400" b="1" dirty="0" smtClean="0">
                          <a:solidFill>
                            <a:srgbClr val="FF0000"/>
                          </a:solidFill>
                        </a:rPr>
                        <a:t>4</a:t>
                      </a:r>
                    </a:p>
                    <a:p>
                      <a:endParaRPr lang="en-US" sz="2400" b="1" dirty="0"/>
                    </a:p>
                  </a:txBody>
                  <a:tcPr/>
                </a:tc>
                <a:tc>
                  <a:txBody>
                    <a:bodyPr/>
                    <a:lstStyle/>
                    <a:p>
                      <a:r>
                        <a:rPr lang="en-US" sz="2400" b="1" dirty="0" smtClean="0">
                          <a:solidFill>
                            <a:srgbClr val="7030A0"/>
                          </a:solidFill>
                        </a:rPr>
                        <a:t>24</a:t>
                      </a:r>
                      <a:r>
                        <a:rPr lang="en-US" sz="2400" b="1" baseline="0" dirty="0" smtClean="0">
                          <a:solidFill>
                            <a:srgbClr val="7030A0"/>
                          </a:solidFill>
                        </a:rPr>
                        <a:t> hour base</a:t>
                      </a:r>
                      <a:endParaRPr lang="en-US" sz="2400" b="1" dirty="0">
                        <a:solidFill>
                          <a:srgbClr val="7030A0"/>
                        </a:solidFill>
                      </a:endParaRPr>
                    </a:p>
                  </a:txBody>
                  <a:tcPr/>
                </a:tc>
              </a:tr>
              <a:tr h="500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m</a:t>
                      </a:r>
                      <a:r>
                        <a:rPr lang="en-US" sz="2400" b="1" dirty="0" smtClean="0"/>
                        <a:t>_</a:t>
                      </a:r>
                      <a:r>
                        <a:rPr lang="en-US" sz="2400" b="1" dirty="0" smtClean="0">
                          <a:solidFill>
                            <a:srgbClr val="7030A0"/>
                          </a:solidFill>
                        </a:rPr>
                        <a:t>24hrX2+2Start</a:t>
                      </a:r>
                      <a:r>
                        <a:rPr lang="en-US" sz="2400" b="1" dirty="0" smtClean="0"/>
                        <a:t>_</a:t>
                      </a:r>
                      <a:r>
                        <a:rPr lang="en-US" sz="2400" b="1" dirty="0" smtClean="0">
                          <a:solidFill>
                            <a:srgbClr val="FF0000"/>
                          </a:solidFill>
                        </a:rPr>
                        <a:t>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smtClean="0"/>
                    </a:p>
                  </a:txBody>
                  <a:tcPr/>
                </a:tc>
                <a:tc>
                  <a:txBody>
                    <a:bodyPr/>
                    <a:lstStyle/>
                    <a:p>
                      <a:r>
                        <a:rPr lang="en-US" sz="2400" b="1" dirty="0" smtClean="0">
                          <a:solidFill>
                            <a:srgbClr val="7030A0"/>
                          </a:solidFill>
                        </a:rPr>
                        <a:t>Two</a:t>
                      </a:r>
                      <a:r>
                        <a:rPr lang="en-US" sz="2400" b="1" baseline="0" dirty="0" smtClean="0">
                          <a:solidFill>
                            <a:srgbClr val="7030A0"/>
                          </a:solidFill>
                        </a:rPr>
                        <a:t> Extra Rehearsals on Day 1</a:t>
                      </a:r>
                      <a:endParaRPr lang="en-US" sz="2400" b="1" dirty="0">
                        <a:solidFill>
                          <a:srgbClr val="7030A0"/>
                        </a:solidFill>
                      </a:endParaRPr>
                    </a:p>
                  </a:txBody>
                  <a:tcPr/>
                </a:tc>
              </a:tr>
              <a:tr h="500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50"/>
                          </a:solidFill>
                        </a:rPr>
                        <a:t>m</a:t>
                      </a:r>
                      <a:r>
                        <a:rPr lang="en-US" sz="2400" b="1" dirty="0" smtClean="0"/>
                        <a:t>_</a:t>
                      </a:r>
                      <a:r>
                        <a:rPr lang="en-US" sz="2400" b="1" dirty="0" smtClean="0">
                          <a:solidFill>
                            <a:srgbClr val="7030A0"/>
                          </a:solidFill>
                        </a:rPr>
                        <a:t>30minX2</a:t>
                      </a:r>
                      <a:r>
                        <a:rPr lang="en-US" sz="2400" b="1" dirty="0" smtClean="0"/>
                        <a:t>_</a:t>
                      </a:r>
                      <a:r>
                        <a:rPr lang="en-US" sz="2400" b="1" dirty="0" smtClean="0">
                          <a:solidFill>
                            <a:srgbClr val="FF0000"/>
                          </a:solidFill>
                        </a:rPr>
                        <a:t>4</a:t>
                      </a:r>
                    </a:p>
                    <a:p>
                      <a:endParaRPr lang="en-US" sz="2400" b="1" dirty="0"/>
                    </a:p>
                  </a:txBody>
                  <a:tcPr/>
                </a:tc>
                <a:tc>
                  <a:txBody>
                    <a:bodyPr/>
                    <a:lstStyle/>
                    <a:p>
                      <a:r>
                        <a:rPr lang="en-US" sz="2400" b="1" dirty="0" smtClean="0">
                          <a:solidFill>
                            <a:srgbClr val="7030A0"/>
                          </a:solidFill>
                        </a:rPr>
                        <a:t>30 min base</a:t>
                      </a:r>
                      <a:endParaRPr lang="en-US" sz="2400" b="1" dirty="0">
                        <a:solidFill>
                          <a:srgbClr val="7030A0"/>
                        </a:solidFill>
                      </a:endParaRPr>
                    </a:p>
                  </a:txBody>
                  <a:tcPr/>
                </a:tc>
              </a:tr>
              <a:tr h="500203">
                <a:tc>
                  <a:txBody>
                    <a:bodyPr/>
                    <a:lstStyle/>
                    <a:p>
                      <a:r>
                        <a:rPr lang="en-US" sz="2400" b="1" dirty="0" smtClean="0">
                          <a:solidFill>
                            <a:srgbClr val="00B050"/>
                          </a:solidFill>
                        </a:rPr>
                        <a:t>m</a:t>
                      </a:r>
                      <a:r>
                        <a:rPr lang="en-US" sz="2400" b="1" dirty="0" smtClean="0"/>
                        <a:t>_</a:t>
                      </a:r>
                      <a:r>
                        <a:rPr lang="en-US" sz="2400" b="1" dirty="0" smtClean="0">
                          <a:solidFill>
                            <a:srgbClr val="7030A0"/>
                          </a:solidFill>
                        </a:rPr>
                        <a:t>12hrX1.5</a:t>
                      </a:r>
                      <a:r>
                        <a:rPr lang="en-US" sz="2400" b="1" dirty="0" smtClean="0"/>
                        <a:t>_</a:t>
                      </a:r>
                      <a:r>
                        <a:rPr lang="en-US" sz="2400" b="1" dirty="0" smtClean="0">
                          <a:solidFill>
                            <a:srgbClr val="FF0000"/>
                          </a:solidFill>
                        </a:rPr>
                        <a:t>4</a:t>
                      </a:r>
                      <a:endParaRPr lang="en-US" sz="2400" b="1" dirty="0">
                        <a:solidFill>
                          <a:srgbClr val="FF0000"/>
                        </a:solidFill>
                      </a:endParaRPr>
                    </a:p>
                  </a:txBody>
                  <a:tcPr/>
                </a:tc>
                <a:tc>
                  <a:txBody>
                    <a:bodyPr/>
                    <a:lstStyle/>
                    <a:p>
                      <a:r>
                        <a:rPr lang="en-US" sz="2400" b="1" dirty="0" smtClean="0">
                          <a:solidFill>
                            <a:srgbClr val="7030A0"/>
                          </a:solidFill>
                        </a:rPr>
                        <a:t>Growth Rate: 1.5x</a:t>
                      </a:r>
                      <a:endParaRPr lang="en-US" sz="2400" b="1" dirty="0">
                        <a:solidFill>
                          <a:srgbClr val="7030A0"/>
                        </a:solidFill>
                      </a:endParaRPr>
                    </a:p>
                  </a:txBody>
                  <a:tcPr/>
                </a:tc>
              </a:tr>
            </a:tbl>
          </a:graphicData>
        </a:graphic>
      </p:graphicFrame>
      <p:sp>
        <p:nvSpPr>
          <p:cNvPr id="6" name="TextBox 5"/>
          <p:cNvSpPr txBox="1"/>
          <p:nvPr/>
        </p:nvSpPr>
        <p:spPr>
          <a:xfrm>
            <a:off x="7523202" y="1752600"/>
            <a:ext cx="553998" cy="3919791"/>
          </a:xfrm>
          <a:prstGeom prst="rect">
            <a:avLst/>
          </a:prstGeom>
          <a:noFill/>
        </p:spPr>
        <p:txBody>
          <a:bodyPr vert="vert270" wrap="none" rtlCol="0">
            <a:spAutoFit/>
          </a:bodyPr>
          <a:lstStyle/>
          <a:p>
            <a:r>
              <a:rPr lang="en-US" sz="2400" b="1" dirty="0" smtClean="0">
                <a:solidFill>
                  <a:srgbClr val="7030A0"/>
                </a:solidFill>
              </a:rPr>
              <a:t>Compare Rehearsal Schedules</a:t>
            </a:r>
            <a:endParaRPr lang="en-US" sz="2400" b="1" dirty="0">
              <a:solidFill>
                <a:srgbClr val="7030A0"/>
              </a:solidFill>
            </a:endParaRPr>
          </a:p>
        </p:txBody>
      </p:sp>
      <p:sp>
        <p:nvSpPr>
          <p:cNvPr id="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28</a:t>
            </a:fld>
            <a:endParaRPr lang="en-US" dirty="0"/>
          </a:p>
        </p:txBody>
      </p:sp>
    </p:spTree>
    <p:extLst>
      <p:ext uri="{BB962C8B-B14F-4D97-AF65-F5344CB8AC3E}">
        <p14:creationId xmlns:p14="http://schemas.microsoft.com/office/powerpoint/2010/main" val="3740730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Dropped Participants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4066426"/>
              </p:ext>
            </p:extLst>
          </p:nvPr>
        </p:nvGraphicFramePr>
        <p:xfrm>
          <a:off x="457200" y="1600200"/>
          <a:ext cx="8229600" cy="2499360"/>
        </p:xfrm>
        <a:graphic>
          <a:graphicData uri="http://schemas.openxmlformats.org/drawingml/2006/table">
            <a:tbl>
              <a:tblPr firstRow="1" bandRow="1">
                <a:tableStyleId>{5C22544A-7EE6-4342-B048-85BDC9FD1C3A}</a:tableStyleId>
              </a:tblPr>
              <a:tblGrid>
                <a:gridCol w="4267200"/>
                <a:gridCol w="3962400"/>
              </a:tblGrid>
              <a:tr h="990600">
                <a:tc>
                  <a:txBody>
                    <a:bodyPr/>
                    <a:lstStyle/>
                    <a:p>
                      <a:r>
                        <a:rPr lang="en-US" sz="4000" dirty="0" smtClean="0"/>
                        <a:t>Result of Last Rehearsal</a:t>
                      </a:r>
                      <a:endParaRPr lang="en-US" sz="4000" dirty="0"/>
                    </a:p>
                  </a:txBody>
                  <a:tcPr/>
                </a:tc>
                <a:tc>
                  <a:txBody>
                    <a:bodyPr/>
                    <a:lstStyle/>
                    <a:p>
                      <a:r>
                        <a:rPr lang="en-US" sz="3600" dirty="0" smtClean="0"/>
                        <a:t>Invited</a:t>
                      </a:r>
                      <a:r>
                        <a:rPr lang="en-US" sz="3600" baseline="0" dirty="0" smtClean="0"/>
                        <a:t> to Return for Next Rehearsal?</a:t>
                      </a:r>
                      <a:endParaRPr lang="en-US" sz="3600" dirty="0"/>
                    </a:p>
                  </a:txBody>
                  <a:tcPr/>
                </a:tc>
              </a:tr>
              <a:tr h="990600">
                <a:tc>
                  <a:txBody>
                    <a:bodyPr/>
                    <a:lstStyle/>
                    <a:p>
                      <a:r>
                        <a:rPr lang="en-US" sz="3600" b="1" dirty="0" smtClean="0">
                          <a:solidFill>
                            <a:srgbClr val="00B050"/>
                          </a:solidFill>
                        </a:rPr>
                        <a:t>Remembered All Words</a:t>
                      </a:r>
                      <a:endParaRPr lang="en-US" sz="3600" b="1" dirty="0">
                        <a:solidFill>
                          <a:srgbClr val="00B050"/>
                        </a:solidFill>
                      </a:endParaRPr>
                    </a:p>
                  </a:txBody>
                  <a:tcPr>
                    <a:solidFill>
                      <a:schemeClr val="bg2">
                        <a:lumMod val="75000"/>
                      </a:schemeClr>
                    </a:solidFill>
                  </a:tcPr>
                </a:tc>
                <a:tc>
                  <a:txBody>
                    <a:bodyPr/>
                    <a:lstStyle/>
                    <a:p>
                      <a:r>
                        <a:rPr lang="en-US" sz="3600" b="1" dirty="0" smtClean="0">
                          <a:solidFill>
                            <a:srgbClr val="00B050"/>
                          </a:solidFill>
                        </a:rPr>
                        <a:t>Yes</a:t>
                      </a:r>
                      <a:endParaRPr lang="en-US" sz="3600" b="1" dirty="0">
                        <a:solidFill>
                          <a:srgbClr val="00B050"/>
                        </a:solidFill>
                      </a:endParaRPr>
                    </a:p>
                  </a:txBody>
                  <a:tcPr>
                    <a:solidFill>
                      <a:schemeClr val="bg2">
                        <a:lumMod val="75000"/>
                      </a:schemeClr>
                    </a:solidFill>
                  </a:tcPr>
                </a:tc>
              </a:tr>
            </a:tbl>
          </a:graphicData>
        </a:graphic>
      </p:graphicFrame>
      <p:sp>
        <p:nvSpPr>
          <p:cNvPr id="5" name="Rectangle 4"/>
          <p:cNvSpPr/>
          <p:nvPr/>
        </p:nvSpPr>
        <p:spPr>
          <a:xfrm>
            <a:off x="457200" y="6096000"/>
            <a:ext cx="8665064" cy="461665"/>
          </a:xfrm>
          <a:prstGeom prst="rect">
            <a:avLst/>
          </a:prstGeom>
        </p:spPr>
        <p:txBody>
          <a:bodyPr wrap="none">
            <a:spAutoFit/>
          </a:bodyPr>
          <a:lstStyle/>
          <a:p>
            <a:r>
              <a:rPr lang="en-US" sz="2400" b="1" dirty="0" smtClean="0">
                <a:solidFill>
                  <a:srgbClr val="00B050"/>
                </a:solidFill>
              </a:rPr>
              <a:t>* Participant was reminded of his words &amp; asked to rehearse again</a:t>
            </a:r>
            <a:endParaRPr lang="en-US" sz="2400" b="1" dirty="0">
              <a:solidFill>
                <a:srgbClr val="00B05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09718615"/>
              </p:ext>
            </p:extLst>
          </p:nvPr>
        </p:nvGraphicFramePr>
        <p:xfrm>
          <a:off x="457200" y="5029200"/>
          <a:ext cx="8229600" cy="640080"/>
        </p:xfrm>
        <a:graphic>
          <a:graphicData uri="http://schemas.openxmlformats.org/drawingml/2006/table">
            <a:tbl>
              <a:tblPr firstRow="1" bandRow="1">
                <a:tableStyleId>{5C22544A-7EE6-4342-B048-85BDC9FD1C3A}</a:tableStyleId>
              </a:tblPr>
              <a:tblGrid>
                <a:gridCol w="4267200"/>
                <a:gridCol w="3962400"/>
              </a:tblGrid>
              <a:tr h="152400">
                <a:tc>
                  <a:txBody>
                    <a:bodyPr/>
                    <a:lstStyle/>
                    <a:p>
                      <a:r>
                        <a:rPr lang="en-US" sz="3600" b="1" dirty="0" smtClean="0">
                          <a:solidFill>
                            <a:srgbClr val="FF0000"/>
                          </a:solidFill>
                        </a:rPr>
                        <a:t>Failed</a:t>
                      </a:r>
                      <a:r>
                        <a:rPr lang="en-US" sz="3600" b="1" baseline="0" dirty="0" smtClean="0">
                          <a:solidFill>
                            <a:srgbClr val="FF0000"/>
                          </a:solidFill>
                        </a:rPr>
                        <a:t> to Return/Late</a:t>
                      </a:r>
                      <a:r>
                        <a:rPr lang="en-US" sz="3600" b="1" dirty="0" smtClean="0">
                          <a:solidFill>
                            <a:srgbClr val="FF0000"/>
                          </a:solidFill>
                        </a:rPr>
                        <a:t> </a:t>
                      </a:r>
                      <a:endParaRPr lang="en-US" sz="3600" b="1" dirty="0">
                        <a:solidFill>
                          <a:srgbClr val="FF0000"/>
                        </a:solidFill>
                      </a:endParaRPr>
                    </a:p>
                  </a:txBody>
                  <a:tcPr>
                    <a:solidFill>
                      <a:schemeClr val="bg2">
                        <a:lumMod val="75000"/>
                      </a:schemeClr>
                    </a:solidFill>
                  </a:tcPr>
                </a:tc>
                <a:tc>
                  <a:txBody>
                    <a:bodyPr/>
                    <a:lstStyle/>
                    <a:p>
                      <a:r>
                        <a:rPr lang="en-US" sz="3600" b="1" dirty="0" smtClean="0">
                          <a:solidFill>
                            <a:srgbClr val="FF0000"/>
                          </a:solidFill>
                        </a:rPr>
                        <a:t>No</a:t>
                      </a:r>
                      <a:endParaRPr lang="en-US" sz="3600" b="1" dirty="0">
                        <a:solidFill>
                          <a:srgbClr val="FF0000"/>
                        </a:solidFill>
                      </a:endParaRPr>
                    </a:p>
                  </a:txBody>
                  <a:tcPr>
                    <a:solidFill>
                      <a:schemeClr val="bg2">
                        <a:lumMod val="7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10254205"/>
              </p:ext>
            </p:extLst>
          </p:nvPr>
        </p:nvGraphicFramePr>
        <p:xfrm>
          <a:off x="457200" y="4114800"/>
          <a:ext cx="8229600" cy="990600"/>
        </p:xfrm>
        <a:graphic>
          <a:graphicData uri="http://schemas.openxmlformats.org/drawingml/2006/table">
            <a:tbl>
              <a:tblPr firstRow="1" bandRow="1">
                <a:tableStyleId>{5C22544A-7EE6-4342-B048-85BDC9FD1C3A}</a:tableStyleId>
              </a:tblPr>
              <a:tblGrid>
                <a:gridCol w="4267200"/>
                <a:gridCol w="3962400"/>
              </a:tblGrid>
              <a:tr h="990600">
                <a:tc>
                  <a:txBody>
                    <a:bodyPr/>
                    <a:lstStyle/>
                    <a:p>
                      <a:r>
                        <a:rPr lang="en-US" sz="3600" b="1" dirty="0" smtClean="0">
                          <a:solidFill>
                            <a:srgbClr val="FFC000"/>
                          </a:solidFill>
                        </a:rPr>
                        <a:t>Forgot Some Words</a:t>
                      </a:r>
                      <a:endParaRPr lang="en-US" sz="3600" b="1" dirty="0">
                        <a:solidFill>
                          <a:srgbClr val="FFC000"/>
                        </a:solidFill>
                      </a:endParaRPr>
                    </a:p>
                  </a:txBody>
                  <a:tcPr>
                    <a:solidFill>
                      <a:schemeClr val="bg2"/>
                    </a:solidFill>
                  </a:tcPr>
                </a:tc>
                <a:tc>
                  <a:txBody>
                    <a:bodyPr/>
                    <a:lstStyle/>
                    <a:p>
                      <a:r>
                        <a:rPr lang="en-US" sz="3600" b="1" dirty="0" smtClean="0">
                          <a:solidFill>
                            <a:srgbClr val="00B050"/>
                          </a:solidFill>
                        </a:rPr>
                        <a:t>Yes*</a:t>
                      </a:r>
                      <a:endParaRPr lang="en-US" sz="3600" b="1" dirty="0">
                        <a:solidFill>
                          <a:srgbClr val="00B050"/>
                        </a:solidFill>
                      </a:endParaRPr>
                    </a:p>
                  </a:txBody>
                  <a:tcPr>
                    <a:solidFill>
                      <a:schemeClr val="bg2"/>
                    </a:solidFill>
                  </a:tcPr>
                </a:tc>
              </a:tr>
            </a:tbl>
          </a:graphicData>
        </a:graphic>
      </p:graphicFrame>
      <p:sp>
        <p:nvSpPr>
          <p:cNvPr id="9"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29</a:t>
            </a:fld>
            <a:endParaRPr lang="en-US" dirty="0"/>
          </a:p>
        </p:txBody>
      </p:sp>
    </p:spTree>
    <p:extLst>
      <p:ext uri="{BB962C8B-B14F-4D97-AF65-F5344CB8AC3E}">
        <p14:creationId xmlns:p14="http://schemas.microsoft.com/office/powerpoint/2010/main" val="304166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http://chromogenic.net/photos/070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658"/>
            <a:ext cx="10276488"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79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Dropped Participants</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40" y="1524000"/>
            <a:ext cx="872756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3581400"/>
            <a:ext cx="4191000" cy="609600"/>
          </a:xfrm>
          <a:prstGeom prst="ellipse">
            <a:avLst/>
          </a:prstGeom>
          <a:solidFill>
            <a:schemeClr val="accent1">
              <a:alpha val="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ular Callout 7"/>
          <p:cNvSpPr/>
          <p:nvPr/>
        </p:nvSpPr>
        <p:spPr>
          <a:xfrm>
            <a:off x="5105400" y="1371600"/>
            <a:ext cx="3048000" cy="1752600"/>
          </a:xfrm>
          <a:prstGeom prst="wedgeRectCallout">
            <a:avLst>
              <a:gd name="adj1" fmla="val -109621"/>
              <a:gd name="adj2" fmla="val 77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participant self-reported that they didn’t return because the stories were too difficult to memorize.</a:t>
            </a:r>
            <a:endParaRPr lang="en-US" dirty="0"/>
          </a:p>
        </p:txBody>
      </p:sp>
      <p:sp>
        <p:nvSpPr>
          <p:cNvPr id="11" name="Slide Number Placeholder 2"/>
          <p:cNvSpPr>
            <a:spLocks noGrp="1"/>
          </p:cNvSpPr>
          <p:nvPr>
            <p:ph type="sldNum" sz="quarter" idx="12"/>
          </p:nvPr>
        </p:nvSpPr>
        <p:spPr>
          <a:xfrm>
            <a:off x="6553200" y="6324600"/>
            <a:ext cx="2133600" cy="365125"/>
          </a:xfrm>
        </p:spPr>
        <p:txBody>
          <a:bodyPr/>
          <a:lstStyle/>
          <a:p>
            <a:fld id="{FC398A72-17BE-493D-A14C-F3371BCE3542}" type="slidenum">
              <a:rPr lang="en-US" smtClean="0"/>
              <a:pPr/>
              <a:t>30</a:t>
            </a:fld>
            <a:endParaRPr lang="en-US" dirty="0"/>
          </a:p>
        </p:txBody>
      </p:sp>
    </p:spTree>
    <p:extLst>
      <p:ext uri="{BB962C8B-B14F-4D97-AF65-F5344CB8AC3E}">
        <p14:creationId xmlns:p14="http://schemas.microsoft.com/office/powerpoint/2010/main" val="22910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dirty="0" smtClean="0"/>
              <a:t>Study Protocol</a:t>
            </a:r>
          </a:p>
          <a:p>
            <a:r>
              <a:rPr lang="en-US" b="1" dirty="0" smtClean="0"/>
              <a:t>Results</a:t>
            </a:r>
          </a:p>
          <a:p>
            <a:r>
              <a:rPr lang="en-US" dirty="0" smtClean="0"/>
              <a:t>Discussion</a:t>
            </a:r>
          </a:p>
          <a:p>
            <a:r>
              <a:rPr lang="en-US" dirty="0" smtClean="0"/>
              <a:t>Future Directions</a:t>
            </a:r>
            <a:endParaRPr lang="en-US" dirty="0"/>
          </a:p>
        </p:txBody>
      </p:sp>
      <p:sp>
        <p:nvSpPr>
          <p:cNvPr id="4" name="Slide Number Placeholder 2"/>
          <p:cNvSpPr>
            <a:spLocks noGrp="1"/>
          </p:cNvSpPr>
          <p:nvPr>
            <p:ph type="sldNum" sz="quarter" idx="12"/>
          </p:nvPr>
        </p:nvSpPr>
        <p:spPr>
          <a:xfrm>
            <a:off x="6553200" y="6324600"/>
            <a:ext cx="2133600" cy="365125"/>
          </a:xfrm>
        </p:spPr>
        <p:txBody>
          <a:bodyPr/>
          <a:lstStyle/>
          <a:p>
            <a:fld id="{FC398A72-17BE-493D-A14C-F3371BCE3542}" type="slidenum">
              <a:rPr lang="en-US" smtClean="0"/>
              <a:pPr/>
              <a:t>31</a:t>
            </a:fld>
            <a:endParaRPr lang="en-US" dirty="0"/>
          </a:p>
        </p:txBody>
      </p:sp>
    </p:spTree>
    <p:extLst>
      <p:ext uri="{BB962C8B-B14F-4D97-AF65-F5344CB8AC3E}">
        <p14:creationId xmlns:p14="http://schemas.microsoft.com/office/powerpoint/2010/main" val="162465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450" t="15110"/>
          <a:stretch/>
        </p:blipFill>
        <p:spPr bwMode="auto">
          <a:xfrm>
            <a:off x="5105400" y="4419600"/>
            <a:ext cx="3048013" cy="2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Rehearsal Schedules</a:t>
            </a:r>
            <a:endParaRPr lang="en-US" dirty="0"/>
          </a:p>
        </p:txBody>
      </p:sp>
      <p:sp>
        <p:nvSpPr>
          <p:cNvPr id="4" name="Slide Number Placeholder 2"/>
          <p:cNvSpPr>
            <a:spLocks noGrp="1"/>
          </p:cNvSpPr>
          <p:nvPr>
            <p:ph type="sldNum" sz="quarter" idx="12"/>
          </p:nvPr>
        </p:nvSpPr>
        <p:spPr>
          <a:xfrm>
            <a:off x="6553200" y="6324600"/>
            <a:ext cx="2133600" cy="365125"/>
          </a:xfrm>
        </p:spPr>
        <p:txBody>
          <a:bodyPr/>
          <a:lstStyle/>
          <a:p>
            <a:fld id="{FC398A72-17BE-493D-A14C-F3371BCE3542}" type="slidenum">
              <a:rPr lang="en-US" smtClean="0"/>
              <a:pPr/>
              <a:t>32</a:t>
            </a:fld>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564" r="48019"/>
          <a:stretch/>
        </p:blipFill>
        <p:spPr bwMode="auto">
          <a:xfrm>
            <a:off x="1099987" y="1524000"/>
            <a:ext cx="3776813" cy="149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4101" b="3275"/>
          <a:stretch/>
        </p:blipFill>
        <p:spPr bwMode="auto">
          <a:xfrm>
            <a:off x="5031050" y="3026619"/>
            <a:ext cx="3245535" cy="139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482"/>
          <a:stretch/>
        </p:blipFill>
        <p:spPr bwMode="auto">
          <a:xfrm>
            <a:off x="1159408" y="3069770"/>
            <a:ext cx="3717392" cy="137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438393" y="5051971"/>
            <a:ext cx="82296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Survived(</a:t>
            </a:r>
            <a:r>
              <a:rPr lang="en-US" dirty="0" err="1" smtClean="0"/>
              <a:t>i</a:t>
            </a:r>
            <a:r>
              <a:rPr lang="en-US" dirty="0" smtClean="0"/>
              <a:t>)/Returned(</a:t>
            </a:r>
            <a:r>
              <a:rPr lang="en-US" dirty="0" err="1" smtClean="0"/>
              <a:t>i</a:t>
            </a:r>
            <a:r>
              <a:rPr lang="en-US" dirty="0" smtClean="0"/>
              <a:t>)</a:t>
            </a:r>
            <a:endParaRPr lang="en-US" dirty="0"/>
          </a:p>
        </p:txBody>
      </p:sp>
      <p:sp>
        <p:nvSpPr>
          <p:cNvPr id="10" name="TextBox 9"/>
          <p:cNvSpPr txBox="1"/>
          <p:nvPr/>
        </p:nvSpPr>
        <p:spPr>
          <a:xfrm>
            <a:off x="6341072" y="4632762"/>
            <a:ext cx="625492" cy="369332"/>
          </a:xfrm>
          <a:prstGeom prst="rect">
            <a:avLst/>
          </a:prstGeom>
          <a:noFill/>
        </p:spPr>
        <p:txBody>
          <a:bodyPr wrap="none" rtlCol="0">
            <a:spAutoFit/>
          </a:bodyPr>
          <a:lstStyle/>
          <a:p>
            <a:r>
              <a:rPr lang="en-US" dirty="0" smtClean="0"/>
              <a:t>Days</a:t>
            </a:r>
            <a:endParaRPr lang="en-US" dirty="0"/>
          </a:p>
        </p:txBody>
      </p:sp>
      <p:pic>
        <p:nvPicPr>
          <p:cNvPr id="11"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450" t="15110"/>
          <a:stretch/>
        </p:blipFill>
        <p:spPr bwMode="auto">
          <a:xfrm>
            <a:off x="1828800" y="4419600"/>
            <a:ext cx="3048013" cy="2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140685" y="4682639"/>
            <a:ext cx="625492" cy="369332"/>
          </a:xfrm>
          <a:prstGeom prst="rect">
            <a:avLst/>
          </a:prstGeom>
          <a:noFill/>
        </p:spPr>
        <p:txBody>
          <a:bodyPr wrap="none" rtlCol="0">
            <a:spAutoFit/>
          </a:bodyPr>
          <a:lstStyle/>
          <a:p>
            <a:r>
              <a:rPr lang="en-US" dirty="0" smtClean="0"/>
              <a:t>Days</a:t>
            </a:r>
            <a:endParaRPr lang="en-US" dirty="0"/>
          </a:p>
        </p:txBody>
      </p:sp>
      <p:sp>
        <p:nvSpPr>
          <p:cNvPr id="14" name="Rectangle 13"/>
          <p:cNvSpPr/>
          <p:nvPr/>
        </p:nvSpPr>
        <p:spPr>
          <a:xfrm>
            <a:off x="5012460" y="1524000"/>
            <a:ext cx="3264125" cy="1514174"/>
          </a:xfrm>
          <a:prstGeom prst="rect">
            <a:avLst/>
          </a:prstGeom>
          <a:solidFill>
            <a:schemeClr val="tx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874" t="11564" r="3665"/>
          <a:stretch/>
        </p:blipFill>
        <p:spPr bwMode="auto">
          <a:xfrm>
            <a:off x="5029187" y="1599332"/>
            <a:ext cx="3230403" cy="141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59408" y="1599332"/>
            <a:ext cx="3717392" cy="1427287"/>
          </a:xfrm>
          <a:prstGeom prst="rect">
            <a:avLst/>
          </a:prstGeom>
          <a:solidFill>
            <a:schemeClr val="tx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4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450" t="15110"/>
          <a:stretch/>
        </p:blipFill>
        <p:spPr bwMode="auto">
          <a:xfrm>
            <a:off x="5120381" y="3038174"/>
            <a:ext cx="3048013" cy="2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Rehearsal Schedules</a:t>
            </a:r>
            <a:endParaRPr lang="en-US" dirty="0"/>
          </a:p>
        </p:txBody>
      </p:sp>
      <p:sp>
        <p:nvSpPr>
          <p:cNvPr id="4" name="Slide Number Placeholder 2"/>
          <p:cNvSpPr>
            <a:spLocks noGrp="1"/>
          </p:cNvSpPr>
          <p:nvPr>
            <p:ph type="sldNum" sz="quarter" idx="12"/>
          </p:nvPr>
        </p:nvSpPr>
        <p:spPr>
          <a:xfrm>
            <a:off x="6553200" y="6324600"/>
            <a:ext cx="2133600" cy="365125"/>
          </a:xfrm>
        </p:spPr>
        <p:txBody>
          <a:bodyPr/>
          <a:lstStyle/>
          <a:p>
            <a:fld id="{FC398A72-17BE-493D-A14C-F3371BCE3542}" type="slidenum">
              <a:rPr lang="en-US" smtClean="0"/>
              <a:pPr/>
              <a:t>33</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64" r="48019"/>
          <a:stretch/>
        </p:blipFill>
        <p:spPr bwMode="auto">
          <a:xfrm>
            <a:off x="1099987" y="1599332"/>
            <a:ext cx="3776813" cy="141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391936" y="3776547"/>
            <a:ext cx="82296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Survived(</a:t>
            </a:r>
            <a:r>
              <a:rPr lang="en-US" dirty="0" err="1" smtClean="0"/>
              <a:t>i</a:t>
            </a:r>
            <a:r>
              <a:rPr lang="en-US" dirty="0" smtClean="0"/>
              <a:t>)/Returned(</a:t>
            </a:r>
            <a:r>
              <a:rPr lang="en-US" dirty="0" err="1" smtClean="0"/>
              <a:t>i</a:t>
            </a:r>
            <a:r>
              <a:rPr lang="en-US" dirty="0" smtClean="0"/>
              <a:t>)</a:t>
            </a:r>
            <a:endParaRPr lang="en-US" dirty="0"/>
          </a:p>
        </p:txBody>
      </p:sp>
      <p:sp>
        <p:nvSpPr>
          <p:cNvPr id="10" name="TextBox 9"/>
          <p:cNvSpPr txBox="1"/>
          <p:nvPr/>
        </p:nvSpPr>
        <p:spPr>
          <a:xfrm>
            <a:off x="6331641" y="3292952"/>
            <a:ext cx="625492" cy="369332"/>
          </a:xfrm>
          <a:prstGeom prst="rect">
            <a:avLst/>
          </a:prstGeom>
          <a:noFill/>
        </p:spPr>
        <p:txBody>
          <a:bodyPr wrap="none" rtlCol="0">
            <a:spAutoFit/>
          </a:bodyPr>
          <a:lstStyle/>
          <a:p>
            <a:r>
              <a:rPr lang="en-US" dirty="0" smtClean="0"/>
              <a:t>Days</a:t>
            </a:r>
            <a:endParaRPr lang="en-US" dirty="0"/>
          </a:p>
        </p:txBody>
      </p:sp>
      <p:pic>
        <p:nvPicPr>
          <p:cNvPr id="11"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450" t="15110"/>
          <a:stretch/>
        </p:blipFill>
        <p:spPr bwMode="auto">
          <a:xfrm>
            <a:off x="1752600" y="3014475"/>
            <a:ext cx="3048013" cy="27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705358" y="3288268"/>
            <a:ext cx="625492" cy="369332"/>
          </a:xfrm>
          <a:prstGeom prst="rect">
            <a:avLst/>
          </a:prstGeom>
          <a:noFill/>
        </p:spPr>
        <p:txBody>
          <a:bodyPr wrap="none" rtlCol="0">
            <a:spAutoFit/>
          </a:bodyPr>
          <a:lstStyle/>
          <a:p>
            <a:r>
              <a:rPr lang="en-US" dirty="0" smtClean="0"/>
              <a:t>Days</a:t>
            </a:r>
            <a:endParaRPr lang="en-US" dirty="0"/>
          </a:p>
        </p:txBody>
      </p:sp>
      <p:sp>
        <p:nvSpPr>
          <p:cNvPr id="14" name="Rectangle 13"/>
          <p:cNvSpPr/>
          <p:nvPr/>
        </p:nvSpPr>
        <p:spPr>
          <a:xfrm>
            <a:off x="5012460" y="1523999"/>
            <a:ext cx="3264125" cy="2133601"/>
          </a:xfrm>
          <a:prstGeom prst="rect">
            <a:avLst/>
          </a:prstGeom>
          <a:solidFill>
            <a:schemeClr val="tx1">
              <a:alpha val="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74" t="11564" r="3665"/>
          <a:stretch/>
        </p:blipFill>
        <p:spPr bwMode="auto">
          <a:xfrm>
            <a:off x="5029187" y="1599332"/>
            <a:ext cx="3230403" cy="141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59408" y="1523999"/>
            <a:ext cx="3717392" cy="2133601"/>
          </a:xfrm>
          <a:prstGeom prst="rect">
            <a:avLst/>
          </a:prstGeom>
          <a:solidFill>
            <a:schemeClr val="tx1">
              <a:alpha val="0"/>
            </a:schemeClr>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640447" y="4528457"/>
                <a:ext cx="423635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4400" i="1" smtClean="0">
                              <a:solidFill>
                                <a:srgbClr val="00B050"/>
                              </a:solidFill>
                              <a:latin typeface="Cambria Math"/>
                            </a:rPr>
                          </m:ctrlPr>
                        </m:funcPr>
                        <m:fName>
                          <m:r>
                            <m:rPr>
                              <m:sty m:val="p"/>
                            </m:rPr>
                            <a:rPr lang="en-US" sz="4400" b="0" i="0" smtClean="0">
                              <a:solidFill>
                                <a:srgbClr val="00B050"/>
                              </a:solidFill>
                              <a:latin typeface="Cambria Math"/>
                            </a:rPr>
                            <m:t>Exp</m:t>
                          </m:r>
                        </m:fName>
                        <m:e>
                          <m:d>
                            <m:dPr>
                              <m:ctrlPr>
                                <a:rPr lang="en-US" sz="4400" i="1" smtClean="0">
                                  <a:solidFill>
                                    <a:srgbClr val="00B050"/>
                                  </a:solidFill>
                                  <a:latin typeface="Cambria Math"/>
                                </a:rPr>
                              </m:ctrlPr>
                            </m:dPr>
                            <m:e>
                              <m:r>
                                <a:rPr lang="en-US" sz="4400" i="1" smtClean="0">
                                  <a:solidFill>
                                    <a:srgbClr val="00B050"/>
                                  </a:solidFill>
                                  <a:latin typeface="Cambria Math"/>
                                  <a:ea typeface="Cambria Math"/>
                                </a:rPr>
                                <m:t>𝛽</m:t>
                              </m:r>
                            </m:e>
                          </m:d>
                          <m:r>
                            <a:rPr lang="en-US" sz="4400" b="0" i="1" smtClean="0">
                              <a:solidFill>
                                <a:srgbClr val="00B050"/>
                              </a:solidFill>
                              <a:latin typeface="Cambria Math"/>
                            </a:rPr>
                            <m:t>=0.42∗</m:t>
                          </m:r>
                        </m:e>
                      </m:func>
                    </m:oMath>
                  </m:oMathPara>
                </a14:m>
                <a:endParaRPr lang="en-US" sz="4400" dirty="0"/>
              </a:p>
            </p:txBody>
          </p:sp>
        </mc:Choice>
        <mc:Fallback xmlns="">
          <p:sp>
            <p:nvSpPr>
              <p:cNvPr id="3" name="TextBox 2"/>
              <p:cNvSpPr txBox="1">
                <a:spLocks noRot="1" noChangeAspect="1" noMove="1" noResize="1" noEditPoints="1" noAdjustHandles="1" noChangeArrowheads="1" noChangeShapeType="1" noTextEdit="1"/>
              </p:cNvSpPr>
              <p:nvPr/>
            </p:nvSpPr>
            <p:spPr>
              <a:xfrm>
                <a:off x="640447" y="4528457"/>
                <a:ext cx="4236353" cy="769441"/>
              </a:xfrm>
              <a:prstGeom prst="rect">
                <a:avLst/>
              </a:prstGeom>
              <a:blipFill rotWithShape="1">
                <a:blip r:embed="rId4"/>
                <a:stretch>
                  <a:fillRect/>
                </a:stretch>
              </a:blipFill>
            </p:spPr>
            <p:txBody>
              <a:bodyPr/>
              <a:lstStyle/>
              <a:p>
                <a:r>
                  <a:rPr lang="en-US">
                    <a:noFill/>
                  </a:rPr>
                  <a:t> </a:t>
                </a:r>
              </a:p>
            </p:txBody>
          </p:sp>
        </mc:Fallback>
      </mc:AlternateContent>
      <p:sp>
        <p:nvSpPr>
          <p:cNvPr id="6" name="TextBox 5"/>
          <p:cNvSpPr txBox="1"/>
          <p:nvPr/>
        </p:nvSpPr>
        <p:spPr>
          <a:xfrm>
            <a:off x="1170294" y="6106494"/>
            <a:ext cx="3337260" cy="369332"/>
          </a:xfrm>
          <a:prstGeom prst="rect">
            <a:avLst/>
          </a:prstGeom>
          <a:noFill/>
        </p:spPr>
        <p:txBody>
          <a:bodyPr wrap="none" rtlCol="0">
            <a:spAutoFit/>
          </a:bodyPr>
          <a:lstStyle/>
          <a:p>
            <a:r>
              <a:rPr lang="en-US" b="1" dirty="0" smtClean="0">
                <a:solidFill>
                  <a:srgbClr val="00B050"/>
                </a:solidFill>
              </a:rPr>
              <a:t>* Statistically Significant (p=0.05)</a:t>
            </a:r>
            <a:endParaRPr lang="en-US" b="1" dirty="0">
              <a:solidFill>
                <a:srgbClr val="00B050"/>
              </a:solidFill>
            </a:endParaRPr>
          </a:p>
        </p:txBody>
      </p:sp>
      <p:cxnSp>
        <p:nvCxnSpPr>
          <p:cNvPr id="13" name="Straight Arrow Connector 12"/>
          <p:cNvCxnSpPr/>
          <p:nvPr/>
        </p:nvCxnSpPr>
        <p:spPr>
          <a:xfrm>
            <a:off x="7391400" y="3662284"/>
            <a:ext cx="0" cy="113831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48761" y="4800600"/>
            <a:ext cx="2966068" cy="646331"/>
          </a:xfrm>
          <a:prstGeom prst="rect">
            <a:avLst/>
          </a:prstGeom>
          <a:noFill/>
        </p:spPr>
        <p:txBody>
          <a:bodyPr wrap="none" rtlCol="0">
            <a:spAutoFit/>
          </a:bodyPr>
          <a:lstStyle/>
          <a:p>
            <a:r>
              <a:rPr lang="en-US" b="1" dirty="0" smtClean="0">
                <a:solidFill>
                  <a:srgbClr val="FF0000"/>
                </a:solidFill>
              </a:rPr>
              <a:t>Participants twice as likely to</a:t>
            </a:r>
          </a:p>
          <a:p>
            <a:r>
              <a:rPr lang="en-US" b="1" dirty="0" smtClean="0">
                <a:solidFill>
                  <a:srgbClr val="FF0000"/>
                </a:solidFill>
              </a:rPr>
              <a:t>fail at any given point in time</a:t>
            </a:r>
            <a:endParaRPr lang="en-US" b="1" dirty="0">
              <a:solidFill>
                <a:srgbClr val="FF0000"/>
              </a:solidFill>
            </a:endParaRPr>
          </a:p>
        </p:txBody>
      </p:sp>
    </p:spTree>
    <p:extLst>
      <p:ext uri="{BB962C8B-B14F-4D97-AF65-F5344CB8AC3E}">
        <p14:creationId xmlns:p14="http://schemas.microsoft.com/office/powerpoint/2010/main" val="982198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vs Mnemonic</a:t>
            </a:r>
            <a:endParaRPr lang="en-US" dirty="0"/>
          </a:p>
        </p:txBody>
      </p:sp>
      <p:sp>
        <p:nvSpPr>
          <p:cNvPr id="3" name="Content Placeholder 2"/>
          <p:cNvSpPr>
            <a:spLocks noGrp="1"/>
          </p:cNvSpPr>
          <p:nvPr>
            <p:ph idx="1"/>
          </p:nvPr>
        </p:nvSpPr>
        <p:spPr>
          <a:xfrm>
            <a:off x="2667000" y="5415973"/>
            <a:ext cx="8229600" cy="639763"/>
          </a:xfrm>
        </p:spPr>
        <p:txBody>
          <a:bodyPr/>
          <a:lstStyle/>
          <a:p>
            <a:pPr marL="0" indent="0">
              <a:buNone/>
            </a:pPr>
            <a:r>
              <a:rPr lang="en-US" dirty="0" smtClean="0"/>
              <a:t>Survived(i)/Returned(i)</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6573" r="1591"/>
          <a:stretch/>
        </p:blipFill>
        <p:spPr bwMode="auto">
          <a:xfrm>
            <a:off x="1981200" y="3176833"/>
            <a:ext cx="5052291" cy="2239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060" y="1300408"/>
            <a:ext cx="503872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7467600" y="1300408"/>
            <a:ext cx="1066800" cy="1823792"/>
          </a:xfrm>
          <a:prstGeom prst="wedgeRectCallout">
            <a:avLst>
              <a:gd name="adj1" fmla="val -329227"/>
              <a:gd name="adj2" fmla="val -10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ular Callout 10"/>
          <p:cNvSpPr/>
          <p:nvPr/>
        </p:nvSpPr>
        <p:spPr>
          <a:xfrm>
            <a:off x="6553200" y="1300408"/>
            <a:ext cx="2209800" cy="2204792"/>
          </a:xfrm>
          <a:prstGeom prst="wedgeRectCallout">
            <a:avLst>
              <a:gd name="adj1" fmla="val -142431"/>
              <a:gd name="adj2" fmla="val 799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Advantage is statistically significant</a:t>
            </a:r>
            <a:endParaRPr lang="en-US" sz="2800" dirty="0"/>
          </a:p>
        </p:txBody>
      </p:sp>
      <p:sp>
        <p:nvSpPr>
          <p:cNvPr id="12" name="Rectangular Callout 11"/>
          <p:cNvSpPr/>
          <p:nvPr/>
        </p:nvSpPr>
        <p:spPr>
          <a:xfrm>
            <a:off x="7620000" y="1452808"/>
            <a:ext cx="1066800" cy="1823792"/>
          </a:xfrm>
          <a:prstGeom prst="wedgeRectCallout">
            <a:avLst>
              <a:gd name="adj1" fmla="val -195795"/>
              <a:gd name="adj2" fmla="val -5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6705600" y="1452808"/>
            <a:ext cx="2209800" cy="2204792"/>
          </a:xfrm>
          <a:prstGeom prst="wedgeRectCallout">
            <a:avLst>
              <a:gd name="adj1" fmla="val -79722"/>
              <a:gd name="adj2" fmla="val 756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Advantage is not statistically significant</a:t>
            </a:r>
            <a:endParaRPr lang="en-US" sz="2800" dirty="0"/>
          </a:p>
        </p:txBody>
      </p:sp>
      <p:sp>
        <p:nvSpPr>
          <p:cNvPr id="14" name="Slide Number Placeholder 2"/>
          <p:cNvSpPr>
            <a:spLocks noGrp="1"/>
          </p:cNvSpPr>
          <p:nvPr>
            <p:ph type="sldNum" sz="quarter" idx="12"/>
          </p:nvPr>
        </p:nvSpPr>
        <p:spPr>
          <a:xfrm>
            <a:off x="6553200" y="6324600"/>
            <a:ext cx="2133600" cy="365125"/>
          </a:xfrm>
        </p:spPr>
        <p:txBody>
          <a:bodyPr/>
          <a:lstStyle/>
          <a:p>
            <a:fld id="{FC398A72-17BE-493D-A14C-F3371BCE3542}" type="slidenum">
              <a:rPr lang="en-US" smtClean="0"/>
              <a:pPr/>
              <a:t>34</a:t>
            </a:fld>
            <a:endParaRPr lang="en-US" dirty="0"/>
          </a:p>
        </p:txBody>
      </p:sp>
    </p:spTree>
    <p:extLst>
      <p:ext uri="{BB962C8B-B14F-4D97-AF65-F5344CB8AC3E}">
        <p14:creationId xmlns:p14="http://schemas.microsoft.com/office/powerpoint/2010/main" val="336239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450" t="15110"/>
          <a:stretch/>
        </p:blipFill>
        <p:spPr bwMode="auto">
          <a:xfrm>
            <a:off x="5218545" y="3226724"/>
            <a:ext cx="3401636" cy="27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Interference</a:t>
            </a:r>
            <a:endParaRPr lang="en-US" dirty="0"/>
          </a:p>
        </p:txBody>
      </p:sp>
      <p:sp>
        <p:nvSpPr>
          <p:cNvPr id="3" name="Content Placeholder 2"/>
          <p:cNvSpPr>
            <a:spLocks noGrp="1"/>
          </p:cNvSpPr>
          <p:nvPr>
            <p:ph idx="1"/>
          </p:nvPr>
        </p:nvSpPr>
        <p:spPr>
          <a:xfrm>
            <a:off x="2826834" y="5433540"/>
            <a:ext cx="8229600" cy="639763"/>
          </a:xfrm>
        </p:spPr>
        <p:txBody>
          <a:bodyPr/>
          <a:lstStyle/>
          <a:p>
            <a:pPr marL="0" indent="0">
              <a:buNone/>
            </a:pPr>
            <a:r>
              <a:rPr lang="en-US" dirty="0" smtClean="0"/>
              <a:t>Survived(i)/Returned(i)</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76600"/>
            <a:ext cx="408674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1676400"/>
            <a:ext cx="4010545" cy="149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3092" y="1676399"/>
            <a:ext cx="3557207" cy="149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76200" y="6096000"/>
            <a:ext cx="8229600" cy="639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Interference Effect was Statistically Significant</a:t>
            </a:r>
            <a:endParaRPr lang="en-US" dirty="0"/>
          </a:p>
        </p:txBody>
      </p:sp>
      <p:pic>
        <p:nvPicPr>
          <p:cNvPr id="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450" t="15110"/>
          <a:stretch/>
        </p:blipFill>
        <p:spPr bwMode="auto">
          <a:xfrm>
            <a:off x="1600200" y="4800600"/>
            <a:ext cx="3401636" cy="27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2"/>
          <p:cNvSpPr>
            <a:spLocks noGrp="1"/>
          </p:cNvSpPr>
          <p:nvPr>
            <p:ph type="sldNum" sz="quarter" idx="12"/>
          </p:nvPr>
        </p:nvSpPr>
        <p:spPr>
          <a:xfrm>
            <a:off x="6553200" y="6324600"/>
            <a:ext cx="2133600" cy="365125"/>
          </a:xfrm>
        </p:spPr>
        <p:txBody>
          <a:bodyPr/>
          <a:lstStyle/>
          <a:p>
            <a:fld id="{FC398A72-17BE-493D-A14C-F3371BCE3542}" type="slidenum">
              <a:rPr lang="en-US" smtClean="0"/>
              <a:pPr/>
              <a:t>35</a:t>
            </a:fld>
            <a:endParaRPr lang="en-US" dirty="0"/>
          </a:p>
        </p:txBody>
      </p:sp>
      <p:sp>
        <p:nvSpPr>
          <p:cNvPr id="4" name="TextBox 3"/>
          <p:cNvSpPr txBox="1"/>
          <p:nvPr/>
        </p:nvSpPr>
        <p:spPr>
          <a:xfrm>
            <a:off x="2819400" y="5064208"/>
            <a:ext cx="625492" cy="369332"/>
          </a:xfrm>
          <a:prstGeom prst="rect">
            <a:avLst/>
          </a:prstGeom>
          <a:noFill/>
        </p:spPr>
        <p:txBody>
          <a:bodyPr wrap="none" rtlCol="0">
            <a:spAutoFit/>
          </a:bodyPr>
          <a:lstStyle/>
          <a:p>
            <a:r>
              <a:rPr lang="en-US" dirty="0" smtClean="0"/>
              <a:t>Days</a:t>
            </a:r>
            <a:endParaRPr lang="en-US" dirty="0"/>
          </a:p>
        </p:txBody>
      </p:sp>
      <p:sp>
        <p:nvSpPr>
          <p:cNvPr id="12" name="TextBox 11"/>
          <p:cNvSpPr txBox="1"/>
          <p:nvPr/>
        </p:nvSpPr>
        <p:spPr>
          <a:xfrm>
            <a:off x="6606617" y="3505200"/>
            <a:ext cx="625492" cy="369332"/>
          </a:xfrm>
          <a:prstGeom prst="rect">
            <a:avLst/>
          </a:prstGeom>
          <a:noFill/>
        </p:spPr>
        <p:txBody>
          <a:bodyPr wrap="none" rtlCol="0">
            <a:spAutoFit/>
          </a:bodyPr>
          <a:lstStyle/>
          <a:p>
            <a:r>
              <a:rPr lang="en-US" dirty="0" smtClean="0"/>
              <a:t>Days</a:t>
            </a:r>
            <a:endParaRPr lang="en-US" dirty="0"/>
          </a:p>
        </p:txBody>
      </p:sp>
    </p:spTree>
    <p:extLst>
      <p:ext uri="{BB962C8B-B14F-4D97-AF65-F5344CB8AC3E}">
        <p14:creationId xmlns:p14="http://schemas.microsoft.com/office/powerpoint/2010/main" val="16895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6" name="TextBox 5"/>
          <p:cNvSpPr txBox="1"/>
          <p:nvPr/>
        </p:nvSpPr>
        <p:spPr>
          <a:xfrm>
            <a:off x="2133600" y="6248400"/>
            <a:ext cx="3406510" cy="461665"/>
          </a:xfrm>
          <a:prstGeom prst="rect">
            <a:avLst/>
          </a:prstGeom>
          <a:noFill/>
        </p:spPr>
        <p:txBody>
          <a:bodyPr wrap="none" rtlCol="0">
            <a:spAutoFit/>
          </a:bodyPr>
          <a:lstStyle/>
          <a:p>
            <a:r>
              <a:rPr lang="en-US" sz="2400" b="1" dirty="0" smtClean="0"/>
              <a:t>Succeeded(i)/Returned(i)</a:t>
            </a:r>
            <a:endParaRPr lang="en-US" sz="2400" b="1" dirty="0"/>
          </a:p>
        </p:txBody>
      </p:sp>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36</a:t>
            </a:fld>
            <a:endParaRPr lang="en-US" dirty="0"/>
          </a:p>
        </p:txBody>
      </p:sp>
      <p:pic>
        <p:nvPicPr>
          <p:cNvPr id="174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599"/>
            <a:ext cx="7467600" cy="465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30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Results</a:t>
            </a: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2091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75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Spaced Repetition</a:t>
            </a:r>
          </a:p>
          <a:p>
            <a:pPr lvl="1"/>
            <a:r>
              <a:rPr lang="en-US" dirty="0" smtClean="0"/>
              <a:t>Yes, participants did remember multiple PAO stories!</a:t>
            </a:r>
          </a:p>
          <a:p>
            <a:pPr lvl="1"/>
            <a:r>
              <a:rPr lang="en-US" dirty="0" smtClean="0"/>
              <a:t>Winning Schedule: 12hrX1.5</a:t>
            </a:r>
          </a:p>
          <a:p>
            <a:endParaRPr lang="en-US" dirty="0"/>
          </a:p>
          <a:p>
            <a:r>
              <a:rPr lang="en-US" dirty="0" smtClean="0"/>
              <a:t>Mnemonics</a:t>
            </a:r>
          </a:p>
          <a:p>
            <a:pPr lvl="1"/>
            <a:r>
              <a:rPr lang="en-US" dirty="0" smtClean="0"/>
              <a:t>Short Term: Benefit is statistically significant</a:t>
            </a:r>
          </a:p>
          <a:p>
            <a:pPr lvl="1"/>
            <a:r>
              <a:rPr lang="en-US" dirty="0" smtClean="0"/>
              <a:t>Long Term: Rehearsal schedule was only significant factor</a:t>
            </a:r>
            <a:endParaRPr lang="en-US" dirty="0"/>
          </a:p>
          <a:p>
            <a:endParaRPr lang="en-US" dirty="0" smtClean="0"/>
          </a:p>
          <a:p>
            <a:r>
              <a:rPr lang="en-US" dirty="0" smtClean="0"/>
              <a:t>Interference</a:t>
            </a:r>
          </a:p>
          <a:p>
            <a:pPr lvl="1"/>
            <a:r>
              <a:rPr lang="en-US" dirty="0" smtClean="0"/>
              <a:t>Benefit: Memorize one story at a time</a:t>
            </a:r>
          </a:p>
          <a:p>
            <a:pPr lvl="1"/>
            <a:r>
              <a:rPr lang="en-US" dirty="0" smtClean="0"/>
              <a:t>Future Work: Causes of interference</a:t>
            </a:r>
          </a:p>
          <a:p>
            <a:endParaRPr lang="en-US" dirty="0" smtClean="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38</a:t>
            </a:fld>
            <a:endParaRPr lang="en-US" dirty="0"/>
          </a:p>
        </p:txBody>
      </p:sp>
    </p:spTree>
    <p:extLst>
      <p:ext uri="{BB962C8B-B14F-4D97-AF65-F5344CB8AC3E}">
        <p14:creationId xmlns:p14="http://schemas.microsoft.com/office/powerpoint/2010/main" val="104583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Motivation</a:t>
            </a:r>
          </a:p>
          <a:p>
            <a:r>
              <a:rPr lang="en-US" dirty="0" smtClean="0"/>
              <a:t>Study Protocol</a:t>
            </a:r>
          </a:p>
          <a:p>
            <a:r>
              <a:rPr lang="en-US" dirty="0" smtClean="0"/>
              <a:t>Results</a:t>
            </a:r>
          </a:p>
          <a:p>
            <a:r>
              <a:rPr lang="en-US" b="1" dirty="0" smtClean="0"/>
              <a:t>Discussion &amp; Future Directions</a:t>
            </a:r>
          </a:p>
          <a:p>
            <a:pPr lvl="1"/>
            <a:r>
              <a:rPr lang="en-US" dirty="0" smtClean="0"/>
              <a:t>Password Expiration Policies</a:t>
            </a:r>
          </a:p>
          <a:p>
            <a:pPr lvl="1"/>
            <a:r>
              <a:rPr lang="en-US" dirty="0" smtClean="0"/>
              <a:t>Password Strengthening</a:t>
            </a:r>
          </a:p>
          <a:p>
            <a:pPr lvl="1"/>
            <a:r>
              <a:rPr lang="en-US" dirty="0" smtClean="0"/>
              <a:t>Mitigating Interference</a:t>
            </a:r>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39</a:t>
            </a:fld>
            <a:endParaRPr lang="en-US" dirty="0"/>
          </a:p>
        </p:txBody>
      </p:sp>
    </p:spTree>
    <p:extLst>
      <p:ext uri="{BB962C8B-B14F-4D97-AF65-F5344CB8AC3E}">
        <p14:creationId xmlns:p14="http://schemas.microsoft.com/office/powerpoint/2010/main" val="358153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getbuttonedup.com/wp-content/uploads/2013/02/Multitasking-Sticky-No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45971"/>
            <a:ext cx="4846318"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Usability Problem</a:t>
            </a:r>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4</a:t>
            </a:fld>
            <a:endParaRPr lang="en-US" dirty="0"/>
          </a:p>
        </p:txBody>
      </p:sp>
      <p:pic>
        <p:nvPicPr>
          <p:cNvPr id="10242" name="Picture 2" descr="http://cdn.wonderfulengineering.com/wp-content/uploads/2014/05/Secure-Password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19" y="1685273"/>
            <a:ext cx="5130762" cy="24311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t.weirdnutdaily.com/ol/wn/sw/i58/2/4/29/wnd_020ab3d8a7d8ca080c75b7a5f40b2bc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1714500"/>
            <a:ext cx="5593103"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Expiration Policy</a:t>
            </a:r>
            <a:endParaRPr lang="en-US" dirty="0"/>
          </a:p>
        </p:txBody>
      </p:sp>
      <p:sp>
        <p:nvSpPr>
          <p:cNvPr id="3" name="Content Placeholder 2"/>
          <p:cNvSpPr>
            <a:spLocks noGrp="1"/>
          </p:cNvSpPr>
          <p:nvPr>
            <p:ph idx="1"/>
          </p:nvPr>
        </p:nvSpPr>
        <p:spPr/>
        <p:txBody>
          <a:bodyPr/>
          <a:lstStyle/>
          <a:p>
            <a:endParaRPr lang="en-US"/>
          </a:p>
        </p:txBody>
      </p:sp>
      <p:pic>
        <p:nvPicPr>
          <p:cNvPr id="2052" name="Picture 4" descr="http://www.sharepoint.bg/image.axd?picture=%2F2014%2F03%2Fimage_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 y="1987999"/>
            <a:ext cx="7756717" cy="35128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roll.me/images/first-world-problems-ii/your-password-has-expired-cant-think-of-new-passw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19273"/>
            <a:ext cx="5791200" cy="385030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40</a:t>
            </a:fld>
            <a:endParaRPr lang="en-US" dirty="0"/>
          </a:p>
        </p:txBody>
      </p:sp>
    </p:spTree>
    <p:extLst>
      <p:ext uri="{BB962C8B-B14F-4D97-AF65-F5344CB8AC3E}">
        <p14:creationId xmlns:p14="http://schemas.microsoft.com/office/powerpoint/2010/main" val="300357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Take: Password Expiration Policies</a:t>
            </a:r>
            <a:endParaRPr lang="en-US" dirty="0"/>
          </a:p>
        </p:txBody>
      </p:sp>
      <p:sp>
        <p:nvSpPr>
          <p:cNvPr id="3" name="Content Placeholder 2"/>
          <p:cNvSpPr>
            <a:spLocks noGrp="1"/>
          </p:cNvSpPr>
          <p:nvPr>
            <p:ph idx="1"/>
          </p:nvPr>
        </p:nvSpPr>
        <p:spPr>
          <a:xfrm>
            <a:off x="457200" y="1600201"/>
            <a:ext cx="5334000" cy="762000"/>
          </a:xfrm>
        </p:spPr>
        <p:txBody>
          <a:bodyPr/>
          <a:lstStyle/>
          <a:p>
            <a:pPr marL="0" indent="0">
              <a:buNone/>
            </a:pPr>
            <a:r>
              <a:rPr lang="en-US" dirty="0" smtClean="0">
                <a:solidFill>
                  <a:srgbClr val="FF0000"/>
                </a:solidFill>
              </a:rPr>
              <a:t>High Effort Region</a:t>
            </a:r>
            <a:endParaRPr lang="en-US" dirty="0">
              <a:solidFill>
                <a:srgbClr val="FF0000"/>
              </a:solidFill>
            </a:endParaRPr>
          </a:p>
        </p:txBody>
      </p:sp>
      <p:cxnSp>
        <p:nvCxnSpPr>
          <p:cNvPr id="4" name="Straight Connector 3"/>
          <p:cNvCxnSpPr/>
          <p:nvPr/>
        </p:nvCxnSpPr>
        <p:spPr bwMode="auto">
          <a:xfrm>
            <a:off x="152400" y="3225225"/>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5" name="TextBox 4"/>
          <p:cNvSpPr txBox="1"/>
          <p:nvPr/>
        </p:nvSpPr>
        <p:spPr>
          <a:xfrm>
            <a:off x="146180" y="3758624"/>
            <a:ext cx="8686800" cy="584775"/>
          </a:xfrm>
          <a:prstGeom prst="rect">
            <a:avLst/>
          </a:prstGeom>
          <a:noFill/>
        </p:spPr>
        <p:txBody>
          <a:bodyPr wrap="square" rtlCol="0">
            <a:spAutoFit/>
          </a:bodyPr>
          <a:lstStyle/>
          <a:p>
            <a:r>
              <a:rPr lang="en-US" sz="3200" dirty="0" smtClean="0"/>
              <a:t>Day:0   16   32   48   64   80   </a:t>
            </a:r>
            <a:r>
              <a:rPr lang="en-US" sz="3200" dirty="0"/>
              <a:t>9</a:t>
            </a:r>
            <a:r>
              <a:rPr lang="en-US" sz="3200" dirty="0" smtClean="0"/>
              <a:t>6  112  128  144  160                         </a:t>
            </a:r>
            <a:endParaRPr lang="en-US" sz="3200" dirty="0"/>
          </a:p>
        </p:txBody>
      </p:sp>
      <p:sp>
        <p:nvSpPr>
          <p:cNvPr id="9" name="Oval 8"/>
          <p:cNvSpPr/>
          <p:nvPr/>
        </p:nvSpPr>
        <p:spPr bwMode="auto">
          <a:xfrm>
            <a:off x="1032588" y="29794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2</a:t>
            </a:r>
            <a:endParaRPr kumimoji="0" lang="en-US" sz="1600" b="0" i="0" u="none" strike="noStrike" cap="none" normalizeH="0" baseline="0" dirty="0">
              <a:ln>
                <a:noFill/>
              </a:ln>
              <a:solidFill>
                <a:schemeClr val="tx1"/>
              </a:solidFill>
              <a:effectLst/>
              <a:latin typeface="Arial" pitchFamily="-110" charset="0"/>
            </a:endParaRPr>
          </a:p>
        </p:txBody>
      </p:sp>
      <p:sp>
        <p:nvSpPr>
          <p:cNvPr id="11" name="Oval 10"/>
          <p:cNvSpPr/>
          <p:nvPr/>
        </p:nvSpPr>
        <p:spPr bwMode="auto">
          <a:xfrm>
            <a:off x="7810500" y="30728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noAutofit/>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10</a:t>
            </a:r>
            <a:endParaRPr kumimoji="0" lang="en-US" sz="1600" b="0" i="0" u="none" strike="noStrike" cap="none" normalizeH="0" baseline="0" dirty="0">
              <a:ln>
                <a:noFill/>
              </a:ln>
              <a:solidFill>
                <a:schemeClr val="tx1"/>
              </a:solidFill>
              <a:effectLst/>
              <a:latin typeface="Arial" pitchFamily="-110" charset="0"/>
            </a:endParaRPr>
          </a:p>
        </p:txBody>
      </p:sp>
      <p:sp>
        <p:nvSpPr>
          <p:cNvPr id="16" name="Oval 15"/>
          <p:cNvSpPr/>
          <p:nvPr/>
        </p:nvSpPr>
        <p:spPr bwMode="auto">
          <a:xfrm>
            <a:off x="3601616" y="310076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8</a:t>
            </a:r>
            <a:endParaRPr kumimoji="0" lang="en-US" sz="1600" b="0" i="0" u="none" strike="noStrike" cap="none" normalizeH="0" baseline="0" dirty="0">
              <a:ln>
                <a:noFill/>
              </a:ln>
              <a:solidFill>
                <a:schemeClr val="tx1"/>
              </a:solidFill>
              <a:effectLst/>
              <a:latin typeface="Arial" pitchFamily="-110" charset="0"/>
            </a:endParaRPr>
          </a:p>
        </p:txBody>
      </p:sp>
      <p:sp>
        <p:nvSpPr>
          <p:cNvPr id="17" name="Oval 16"/>
          <p:cNvSpPr/>
          <p:nvPr/>
        </p:nvSpPr>
        <p:spPr bwMode="auto">
          <a:xfrm>
            <a:off x="5334000" y="310076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9</a:t>
            </a:r>
            <a:endParaRPr kumimoji="0" lang="en-US" sz="1600" b="0" i="0" u="none" strike="noStrike" cap="none" normalizeH="0" baseline="0" dirty="0">
              <a:ln>
                <a:noFill/>
              </a:ln>
              <a:solidFill>
                <a:schemeClr val="tx1"/>
              </a:solidFill>
              <a:effectLst/>
              <a:latin typeface="Arial" pitchFamily="-110" charset="0"/>
            </a:endParaRPr>
          </a:p>
        </p:txBody>
      </p:sp>
      <p:sp>
        <p:nvSpPr>
          <p:cNvPr id="18" name="Oval 17"/>
          <p:cNvSpPr/>
          <p:nvPr/>
        </p:nvSpPr>
        <p:spPr bwMode="auto">
          <a:xfrm>
            <a:off x="2628122" y="308209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lang="en-US" sz="1600" dirty="0">
                <a:latin typeface="Arial" pitchFamily="-110" charset="0"/>
              </a:rPr>
              <a:t>7</a:t>
            </a:r>
            <a:endParaRPr kumimoji="0" lang="en-US" sz="1600" b="0" i="0" u="none" strike="noStrike" cap="none" normalizeH="0" baseline="0" dirty="0">
              <a:ln>
                <a:noFill/>
              </a:ln>
              <a:solidFill>
                <a:schemeClr val="tx1"/>
              </a:solidFill>
              <a:effectLst/>
              <a:latin typeface="Arial" pitchFamily="-110" charset="0"/>
            </a:endParaRPr>
          </a:p>
        </p:txBody>
      </p:sp>
      <p:sp>
        <p:nvSpPr>
          <p:cNvPr id="19" name="Oval 18"/>
          <p:cNvSpPr/>
          <p:nvPr/>
        </p:nvSpPr>
        <p:spPr bwMode="auto">
          <a:xfrm>
            <a:off x="1905000" y="30728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6</a:t>
            </a:r>
            <a:endParaRPr kumimoji="0" lang="en-US" sz="1600" b="0" i="0" u="none" strike="noStrike" cap="none" normalizeH="0" baseline="0" dirty="0">
              <a:ln>
                <a:noFill/>
              </a:ln>
              <a:solidFill>
                <a:schemeClr val="tx1"/>
              </a:solidFill>
              <a:effectLst/>
              <a:latin typeface="Arial" pitchFamily="-110" charset="0"/>
            </a:endParaRPr>
          </a:p>
        </p:txBody>
      </p:sp>
      <p:sp>
        <p:nvSpPr>
          <p:cNvPr id="20" name="Oval 19"/>
          <p:cNvSpPr/>
          <p:nvPr/>
        </p:nvSpPr>
        <p:spPr bwMode="auto">
          <a:xfrm>
            <a:off x="1600200" y="308209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5</a:t>
            </a:r>
            <a:endParaRPr kumimoji="0" lang="en-US" sz="1600" b="0" i="0" u="none" strike="noStrike" cap="none" normalizeH="0" baseline="0" dirty="0">
              <a:ln>
                <a:noFill/>
              </a:ln>
              <a:solidFill>
                <a:schemeClr val="tx1"/>
              </a:solidFill>
              <a:effectLst/>
              <a:latin typeface="Arial" pitchFamily="-110" charset="0"/>
            </a:endParaRPr>
          </a:p>
        </p:txBody>
      </p:sp>
      <p:sp>
        <p:nvSpPr>
          <p:cNvPr id="21" name="Oval 20"/>
          <p:cNvSpPr/>
          <p:nvPr/>
        </p:nvSpPr>
        <p:spPr bwMode="auto">
          <a:xfrm>
            <a:off x="1447800" y="294836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4</a:t>
            </a:r>
            <a:endParaRPr kumimoji="0" lang="en-US" sz="1600" b="0" i="0" u="none" strike="noStrike" cap="none" normalizeH="0" baseline="0" dirty="0">
              <a:ln>
                <a:noFill/>
              </a:ln>
              <a:solidFill>
                <a:schemeClr val="tx1"/>
              </a:solidFill>
              <a:effectLst/>
              <a:latin typeface="Arial" pitchFamily="-110" charset="0"/>
            </a:endParaRPr>
          </a:p>
        </p:txBody>
      </p:sp>
      <p:sp>
        <p:nvSpPr>
          <p:cNvPr id="22" name="Oval 21"/>
          <p:cNvSpPr/>
          <p:nvPr/>
        </p:nvSpPr>
        <p:spPr bwMode="auto">
          <a:xfrm>
            <a:off x="1219200" y="31318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3</a:t>
            </a:r>
            <a:endParaRPr kumimoji="0" lang="en-US" sz="1600" b="0" i="0" u="none" strike="noStrike" cap="none" normalizeH="0" baseline="0" dirty="0">
              <a:ln>
                <a:noFill/>
              </a:ln>
              <a:solidFill>
                <a:schemeClr val="tx1"/>
              </a:solidFill>
              <a:effectLst/>
              <a:latin typeface="Arial" pitchFamily="-110" charset="0"/>
            </a:endParaRPr>
          </a:p>
        </p:txBody>
      </p:sp>
      <p:sp>
        <p:nvSpPr>
          <p:cNvPr id="23" name="Oval 22"/>
          <p:cNvSpPr/>
          <p:nvPr/>
        </p:nvSpPr>
        <p:spPr bwMode="auto">
          <a:xfrm>
            <a:off x="914400" y="313802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1</a:t>
            </a:r>
            <a:endParaRPr kumimoji="0" lang="en-US" sz="1600" b="0" i="0" u="none" strike="noStrike" cap="none" normalizeH="0" baseline="0" dirty="0">
              <a:ln>
                <a:noFill/>
              </a:ln>
              <a:solidFill>
                <a:schemeClr val="tx1"/>
              </a:solidFill>
              <a:effectLst/>
              <a:latin typeface="Arial" pitchFamily="-110" charset="0"/>
            </a:endParaRPr>
          </a:p>
        </p:txBody>
      </p:sp>
      <p:sp>
        <p:nvSpPr>
          <p:cNvPr id="24" name="Right Brace 23"/>
          <p:cNvSpPr/>
          <p:nvPr/>
        </p:nvSpPr>
        <p:spPr>
          <a:xfrm>
            <a:off x="1600200" y="1676400"/>
            <a:ext cx="533400" cy="1828800"/>
          </a:xfrm>
          <a:prstGeom prst="rightBrace">
            <a:avLst/>
          </a:prstGeom>
          <a:ln w="41275">
            <a:solidFill>
              <a:srgbClr val="FF000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5" name="Content Placeholder 2"/>
          <p:cNvSpPr txBox="1">
            <a:spLocks/>
          </p:cNvSpPr>
          <p:nvPr/>
        </p:nvSpPr>
        <p:spPr>
          <a:xfrm>
            <a:off x="4876800" y="1600201"/>
            <a:ext cx="53340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rgbClr val="00B050"/>
                </a:solidFill>
              </a:rPr>
              <a:t>Low Effort Region</a:t>
            </a:r>
            <a:endParaRPr lang="en-US" dirty="0">
              <a:solidFill>
                <a:srgbClr val="00B050"/>
              </a:solidFill>
            </a:endParaRPr>
          </a:p>
        </p:txBody>
      </p:sp>
      <p:sp>
        <p:nvSpPr>
          <p:cNvPr id="26" name="Right Brace 25"/>
          <p:cNvSpPr/>
          <p:nvPr/>
        </p:nvSpPr>
        <p:spPr>
          <a:xfrm>
            <a:off x="6324600" y="190500"/>
            <a:ext cx="533400" cy="4800600"/>
          </a:xfrm>
          <a:prstGeom prst="rightBrace">
            <a:avLst/>
          </a:prstGeom>
          <a:ln w="41275">
            <a:solidFill>
              <a:srgbClr val="00B05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Rounded Rectangular Callout 28"/>
          <p:cNvSpPr/>
          <p:nvPr/>
        </p:nvSpPr>
        <p:spPr>
          <a:xfrm>
            <a:off x="762000" y="4419600"/>
            <a:ext cx="7353300" cy="2286000"/>
          </a:xfrm>
          <a:prstGeom prst="wedgeRoundRectCallout">
            <a:avLst>
              <a:gd name="adj1" fmla="val -33777"/>
              <a:gd name="adj2" fmla="val -926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We believe our study calls into question the merit of continuing the practice of password expiration.</a:t>
            </a:r>
            <a:endParaRPr lang="en-US" sz="3200" dirty="0"/>
          </a:p>
        </p:txBody>
      </p:sp>
      <p:sp>
        <p:nvSpPr>
          <p:cNvPr id="2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41</a:t>
            </a:fld>
            <a:endParaRPr lang="en-US" dirty="0"/>
          </a:p>
        </p:txBody>
      </p:sp>
    </p:spTree>
    <p:extLst>
      <p:ext uri="{BB962C8B-B14F-4D97-AF65-F5344CB8AC3E}">
        <p14:creationId xmlns:p14="http://schemas.microsoft.com/office/powerpoint/2010/main" val="33063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0999"/>
            <a:ext cx="8077200" cy="435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4267200"/>
            <a:ext cx="3733800" cy="469796"/>
          </a:xfrm>
          <a:prstGeom prst="rect">
            <a:avLst/>
          </a:prstGeom>
          <a:solidFill>
            <a:schemeClr val="accent1">
              <a:alpha val="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4689953" y="2606700"/>
            <a:ext cx="4419600" cy="3320999"/>
          </a:xfrm>
          <a:prstGeom prst="wedgeRoundRectCallout">
            <a:avLst>
              <a:gd name="adj1" fmla="val -94436"/>
              <a:gd name="adj2" fmla="val 10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We believe our study calls into question the merit of continuing the practice of password expiration.</a:t>
            </a:r>
            <a:endParaRPr lang="en-US" sz="3600" dirty="0"/>
          </a:p>
        </p:txBody>
      </p:sp>
      <p:sp>
        <p:nvSpPr>
          <p:cNvPr id="8" name="Rectangle 7"/>
          <p:cNvSpPr/>
          <p:nvPr/>
        </p:nvSpPr>
        <p:spPr>
          <a:xfrm>
            <a:off x="1981200" y="457199"/>
            <a:ext cx="1066800" cy="393595"/>
          </a:xfrm>
          <a:prstGeom prst="rect">
            <a:avLst/>
          </a:prstGeom>
          <a:solidFill>
            <a:schemeClr val="accent1">
              <a:alpha val="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42</a:t>
            </a:fld>
            <a:endParaRPr lang="en-US" dirty="0"/>
          </a:p>
        </p:txBody>
      </p:sp>
    </p:spTree>
    <p:extLst>
      <p:ext uri="{BB962C8B-B14F-4D97-AF65-F5344CB8AC3E}">
        <p14:creationId xmlns:p14="http://schemas.microsoft.com/office/powerpoint/2010/main" val="37171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Password Strengthening</a:t>
            </a:r>
            <a:endParaRPr lang="en-US" dirty="0"/>
          </a:p>
        </p:txBody>
      </p:sp>
      <p:sp>
        <p:nvSpPr>
          <p:cNvPr id="3" name="Content Placeholder 2"/>
          <p:cNvSpPr>
            <a:spLocks noGrp="1"/>
          </p:cNvSpPr>
          <p:nvPr>
            <p:ph idx="1"/>
          </p:nvPr>
        </p:nvSpPr>
        <p:spPr/>
        <p:txBody>
          <a:bodyPr/>
          <a:lstStyle/>
          <a:p>
            <a:r>
              <a:rPr lang="en-US" dirty="0" smtClean="0"/>
              <a:t>Towards reliable storage of 56-bit secrets in human memory [BS14]</a:t>
            </a:r>
            <a:endParaRPr lang="en-US" dirty="0"/>
          </a:p>
        </p:txBody>
      </p:sp>
      <p:cxnSp>
        <p:nvCxnSpPr>
          <p:cNvPr id="4" name="Straight Connector 3"/>
          <p:cNvCxnSpPr/>
          <p:nvPr/>
        </p:nvCxnSpPr>
        <p:spPr bwMode="auto">
          <a:xfrm>
            <a:off x="152400" y="5140396"/>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5" name="Oval 4"/>
          <p:cNvSpPr/>
          <p:nvPr/>
        </p:nvSpPr>
        <p:spPr bwMode="auto">
          <a:xfrm>
            <a:off x="1066800" y="488697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 name="Oval 5"/>
          <p:cNvSpPr/>
          <p:nvPr/>
        </p:nvSpPr>
        <p:spPr bwMode="auto">
          <a:xfrm>
            <a:off x="1349070" y="48588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lang="en-US" sz="1600" dirty="0">
                <a:latin typeface="Arial" pitchFamily="-110" charset="0"/>
              </a:rPr>
              <a:t>7</a:t>
            </a:r>
            <a:endParaRPr kumimoji="0" lang="en-US" sz="1600" b="0" i="0" u="none" strike="noStrike" cap="none" normalizeH="0" baseline="0" dirty="0">
              <a:ln>
                <a:noFill/>
              </a:ln>
              <a:solidFill>
                <a:schemeClr val="tx1"/>
              </a:solidFill>
              <a:effectLst/>
              <a:latin typeface="Arial" pitchFamily="-110" charset="0"/>
            </a:endParaRPr>
          </a:p>
        </p:txBody>
      </p:sp>
      <p:sp>
        <p:nvSpPr>
          <p:cNvPr id="7" name="Oval 6"/>
          <p:cNvSpPr/>
          <p:nvPr/>
        </p:nvSpPr>
        <p:spPr bwMode="auto">
          <a:xfrm>
            <a:off x="1267294" y="520559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 name="Oval 7"/>
          <p:cNvSpPr/>
          <p:nvPr/>
        </p:nvSpPr>
        <p:spPr bwMode="auto">
          <a:xfrm>
            <a:off x="1219200" y="483559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 name="Oval 8"/>
          <p:cNvSpPr/>
          <p:nvPr/>
        </p:nvSpPr>
        <p:spPr bwMode="auto">
          <a:xfrm>
            <a:off x="1191322" y="50112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 name="Oval 9"/>
          <p:cNvSpPr/>
          <p:nvPr/>
        </p:nvSpPr>
        <p:spPr bwMode="auto">
          <a:xfrm>
            <a:off x="1066800" y="520931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 name="Oval 10"/>
          <p:cNvSpPr/>
          <p:nvPr/>
        </p:nvSpPr>
        <p:spPr bwMode="auto">
          <a:xfrm>
            <a:off x="1496122" y="486378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2" name="Rectangle 11"/>
          <p:cNvSpPr/>
          <p:nvPr/>
        </p:nvSpPr>
        <p:spPr>
          <a:xfrm>
            <a:off x="831980" y="5039370"/>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3" name="Oval 12"/>
          <p:cNvSpPr/>
          <p:nvPr/>
        </p:nvSpPr>
        <p:spPr bwMode="auto">
          <a:xfrm>
            <a:off x="3505200" y="50112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4" name="Oval 13"/>
          <p:cNvSpPr/>
          <p:nvPr/>
        </p:nvSpPr>
        <p:spPr bwMode="auto">
          <a:xfrm>
            <a:off x="5942904" y="483419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5" name="Oval 14"/>
          <p:cNvSpPr/>
          <p:nvPr/>
        </p:nvSpPr>
        <p:spPr bwMode="auto">
          <a:xfrm>
            <a:off x="3127689" y="477427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6" name="Oval 15"/>
          <p:cNvSpPr/>
          <p:nvPr/>
        </p:nvSpPr>
        <p:spPr bwMode="auto">
          <a:xfrm>
            <a:off x="7376759" y="488444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7" name="Oval 16"/>
          <p:cNvSpPr/>
          <p:nvPr/>
        </p:nvSpPr>
        <p:spPr bwMode="auto">
          <a:xfrm>
            <a:off x="2299010" y="49236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8" name="Oval 17"/>
          <p:cNvSpPr/>
          <p:nvPr/>
        </p:nvSpPr>
        <p:spPr bwMode="auto">
          <a:xfrm>
            <a:off x="3657600" y="51636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9" name="Oval 18"/>
          <p:cNvSpPr/>
          <p:nvPr/>
        </p:nvSpPr>
        <p:spPr bwMode="auto">
          <a:xfrm>
            <a:off x="3728224" y="477427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0" name="Oval 19"/>
          <p:cNvSpPr/>
          <p:nvPr/>
        </p:nvSpPr>
        <p:spPr bwMode="auto">
          <a:xfrm>
            <a:off x="3118624" y="498763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1" name="Oval 20"/>
          <p:cNvSpPr/>
          <p:nvPr/>
        </p:nvSpPr>
        <p:spPr bwMode="auto">
          <a:xfrm>
            <a:off x="6095304" y="491180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2" name="Oval 21"/>
          <p:cNvSpPr/>
          <p:nvPr/>
        </p:nvSpPr>
        <p:spPr bwMode="auto">
          <a:xfrm>
            <a:off x="1358363" y="468319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3" name="Oval 22"/>
          <p:cNvSpPr/>
          <p:nvPr/>
        </p:nvSpPr>
        <p:spPr bwMode="auto">
          <a:xfrm>
            <a:off x="3746810" y="498272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4" name="Oval 23"/>
          <p:cNvSpPr/>
          <p:nvPr/>
        </p:nvSpPr>
        <p:spPr bwMode="auto">
          <a:xfrm>
            <a:off x="6407766" y="48009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5" name="Oval 24"/>
          <p:cNvSpPr/>
          <p:nvPr/>
        </p:nvSpPr>
        <p:spPr bwMode="auto">
          <a:xfrm>
            <a:off x="3423424" y="482712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6" name="Oval 25"/>
          <p:cNvSpPr/>
          <p:nvPr/>
        </p:nvSpPr>
        <p:spPr bwMode="auto">
          <a:xfrm>
            <a:off x="6255366" y="50760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7" name="Oval 26"/>
          <p:cNvSpPr/>
          <p:nvPr/>
        </p:nvSpPr>
        <p:spPr bwMode="auto">
          <a:xfrm>
            <a:off x="2090854" y="465257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8" name="Oval 27"/>
          <p:cNvSpPr/>
          <p:nvPr/>
        </p:nvSpPr>
        <p:spPr bwMode="auto">
          <a:xfrm>
            <a:off x="3925230" y="484251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9" name="Oval 28"/>
          <p:cNvSpPr/>
          <p:nvPr/>
        </p:nvSpPr>
        <p:spPr bwMode="auto">
          <a:xfrm>
            <a:off x="3843454" y="518924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0" name="Oval 29"/>
          <p:cNvSpPr/>
          <p:nvPr/>
        </p:nvSpPr>
        <p:spPr bwMode="auto">
          <a:xfrm>
            <a:off x="2822889" y="484437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1" name="Oval 30"/>
          <p:cNvSpPr/>
          <p:nvPr/>
        </p:nvSpPr>
        <p:spPr bwMode="auto">
          <a:xfrm>
            <a:off x="3642960" y="51929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2" name="Oval 31"/>
          <p:cNvSpPr/>
          <p:nvPr/>
        </p:nvSpPr>
        <p:spPr bwMode="auto">
          <a:xfrm>
            <a:off x="1981200" y="501454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3" name="Oval 32"/>
          <p:cNvSpPr/>
          <p:nvPr/>
        </p:nvSpPr>
        <p:spPr bwMode="auto">
          <a:xfrm>
            <a:off x="3962400" y="491871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4" name="Oval 33"/>
          <p:cNvSpPr/>
          <p:nvPr/>
        </p:nvSpPr>
        <p:spPr bwMode="auto">
          <a:xfrm>
            <a:off x="4051610" y="524314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5" name="Oval 34"/>
          <p:cNvSpPr/>
          <p:nvPr/>
        </p:nvSpPr>
        <p:spPr bwMode="auto">
          <a:xfrm>
            <a:off x="1800922" y="470974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6" name="Oval 35"/>
          <p:cNvSpPr/>
          <p:nvPr/>
        </p:nvSpPr>
        <p:spPr bwMode="auto">
          <a:xfrm>
            <a:off x="6560166" y="496584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7" name="Oval 36"/>
          <p:cNvSpPr/>
          <p:nvPr/>
        </p:nvSpPr>
        <p:spPr bwMode="auto">
          <a:xfrm>
            <a:off x="1981200" y="49631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8" name="Oval 37"/>
          <p:cNvSpPr/>
          <p:nvPr/>
        </p:nvSpPr>
        <p:spPr bwMode="auto">
          <a:xfrm>
            <a:off x="2427248" y="464900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9" name="Oval 38"/>
          <p:cNvSpPr/>
          <p:nvPr/>
        </p:nvSpPr>
        <p:spPr bwMode="auto">
          <a:xfrm>
            <a:off x="7239000" y="53340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0" name="Oval 39"/>
          <p:cNvSpPr/>
          <p:nvPr/>
        </p:nvSpPr>
        <p:spPr bwMode="auto">
          <a:xfrm>
            <a:off x="3575824" y="49631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1" name="Oval 40"/>
          <p:cNvSpPr/>
          <p:nvPr/>
        </p:nvSpPr>
        <p:spPr bwMode="auto">
          <a:xfrm>
            <a:off x="4886321" y="516694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2" name="Oval 41"/>
          <p:cNvSpPr/>
          <p:nvPr/>
        </p:nvSpPr>
        <p:spPr bwMode="auto">
          <a:xfrm>
            <a:off x="6781800" y="52581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3" name="Oval 42"/>
          <p:cNvSpPr/>
          <p:nvPr/>
        </p:nvSpPr>
        <p:spPr bwMode="auto">
          <a:xfrm>
            <a:off x="5713142" y="47064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4" name="Oval 43"/>
          <p:cNvSpPr/>
          <p:nvPr/>
        </p:nvSpPr>
        <p:spPr bwMode="auto">
          <a:xfrm>
            <a:off x="7536594" y="519639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5" name="Oval 44"/>
          <p:cNvSpPr/>
          <p:nvPr/>
        </p:nvSpPr>
        <p:spPr bwMode="auto">
          <a:xfrm>
            <a:off x="3575824" y="49631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6" name="Oval 45"/>
          <p:cNvSpPr/>
          <p:nvPr/>
        </p:nvSpPr>
        <p:spPr bwMode="auto">
          <a:xfrm>
            <a:off x="5038721" y="507907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7" name="Oval 46"/>
          <p:cNvSpPr/>
          <p:nvPr/>
        </p:nvSpPr>
        <p:spPr bwMode="auto">
          <a:xfrm>
            <a:off x="4412166" y="480541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8" name="Oval 47"/>
          <p:cNvSpPr/>
          <p:nvPr/>
        </p:nvSpPr>
        <p:spPr bwMode="auto">
          <a:xfrm>
            <a:off x="6899343" y="474067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9" name="Oval 48"/>
          <p:cNvSpPr/>
          <p:nvPr/>
        </p:nvSpPr>
        <p:spPr bwMode="auto">
          <a:xfrm>
            <a:off x="3575824" y="49631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0" name="Oval 49"/>
          <p:cNvSpPr/>
          <p:nvPr/>
        </p:nvSpPr>
        <p:spPr bwMode="auto">
          <a:xfrm>
            <a:off x="5942904" y="502971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1" name="Oval 50"/>
          <p:cNvSpPr/>
          <p:nvPr/>
        </p:nvSpPr>
        <p:spPr bwMode="auto">
          <a:xfrm>
            <a:off x="4726259" y="475383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2" name="Oval 51"/>
          <p:cNvSpPr/>
          <p:nvPr/>
        </p:nvSpPr>
        <p:spPr bwMode="auto">
          <a:xfrm>
            <a:off x="6019800" y="52284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3" name="Oval 52"/>
          <p:cNvSpPr/>
          <p:nvPr/>
        </p:nvSpPr>
        <p:spPr bwMode="auto">
          <a:xfrm>
            <a:off x="3280089" y="50616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4" name="Oval 53"/>
          <p:cNvSpPr/>
          <p:nvPr/>
        </p:nvSpPr>
        <p:spPr bwMode="auto">
          <a:xfrm>
            <a:off x="3575824" y="49631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5" name="Oval 54"/>
          <p:cNvSpPr/>
          <p:nvPr/>
        </p:nvSpPr>
        <p:spPr bwMode="auto">
          <a:xfrm>
            <a:off x="5335859" y="482088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6" name="Oval 55"/>
          <p:cNvSpPr/>
          <p:nvPr/>
        </p:nvSpPr>
        <p:spPr bwMode="auto">
          <a:xfrm>
            <a:off x="2822889" y="512464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7" name="Oval 56"/>
          <p:cNvSpPr/>
          <p:nvPr/>
        </p:nvSpPr>
        <p:spPr bwMode="auto">
          <a:xfrm>
            <a:off x="4267200" y="512835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8" name="Oval 57"/>
          <p:cNvSpPr/>
          <p:nvPr/>
        </p:nvSpPr>
        <p:spPr bwMode="auto">
          <a:xfrm>
            <a:off x="6716283" y="510857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9" name="Oval 58"/>
          <p:cNvSpPr/>
          <p:nvPr/>
        </p:nvSpPr>
        <p:spPr bwMode="auto">
          <a:xfrm>
            <a:off x="3575824" y="49631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0" name="Oval 59"/>
          <p:cNvSpPr/>
          <p:nvPr/>
        </p:nvSpPr>
        <p:spPr bwMode="auto">
          <a:xfrm>
            <a:off x="5560742" y="48718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1" name="Oval 60"/>
          <p:cNvSpPr/>
          <p:nvPr/>
        </p:nvSpPr>
        <p:spPr bwMode="auto">
          <a:xfrm>
            <a:off x="5581186" y="511944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2" name="Oval 61"/>
          <p:cNvSpPr/>
          <p:nvPr/>
        </p:nvSpPr>
        <p:spPr bwMode="auto">
          <a:xfrm>
            <a:off x="6407766" y="498799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3" name="Oval 62"/>
          <p:cNvSpPr/>
          <p:nvPr/>
        </p:nvSpPr>
        <p:spPr bwMode="auto">
          <a:xfrm>
            <a:off x="6712566" y="479010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4" name="Oval 63"/>
          <p:cNvSpPr/>
          <p:nvPr/>
        </p:nvSpPr>
        <p:spPr bwMode="auto">
          <a:xfrm>
            <a:off x="3575824" y="497952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5" name="Oval 64"/>
          <p:cNvSpPr/>
          <p:nvPr/>
        </p:nvSpPr>
        <p:spPr bwMode="auto">
          <a:xfrm>
            <a:off x="4876800" y="493834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6" name="Oval 65"/>
          <p:cNvSpPr/>
          <p:nvPr/>
        </p:nvSpPr>
        <p:spPr bwMode="auto">
          <a:xfrm>
            <a:off x="2209800" y="475940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7" name="Oval 66"/>
          <p:cNvSpPr/>
          <p:nvPr/>
        </p:nvSpPr>
        <p:spPr bwMode="auto">
          <a:xfrm>
            <a:off x="6934200" y="50112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8" name="Oval 67"/>
          <p:cNvSpPr/>
          <p:nvPr/>
        </p:nvSpPr>
        <p:spPr bwMode="auto">
          <a:xfrm>
            <a:off x="6247704" y="473204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9" name="Oval 68"/>
          <p:cNvSpPr/>
          <p:nvPr/>
        </p:nvSpPr>
        <p:spPr bwMode="auto">
          <a:xfrm>
            <a:off x="1752600" y="500383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0" name="Oval 69"/>
          <p:cNvSpPr/>
          <p:nvPr/>
        </p:nvSpPr>
        <p:spPr bwMode="auto">
          <a:xfrm>
            <a:off x="2146610" y="511543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1" name="Oval 70"/>
          <p:cNvSpPr/>
          <p:nvPr/>
        </p:nvSpPr>
        <p:spPr bwMode="auto">
          <a:xfrm>
            <a:off x="1533293" y="508635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2" name="Oval 71"/>
          <p:cNvSpPr/>
          <p:nvPr/>
        </p:nvSpPr>
        <p:spPr bwMode="auto">
          <a:xfrm>
            <a:off x="4191228" y="490079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3" name="Oval 72"/>
          <p:cNvSpPr/>
          <p:nvPr/>
        </p:nvSpPr>
        <p:spPr bwMode="auto">
          <a:xfrm>
            <a:off x="5488259" y="507111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4" name="Oval 73"/>
          <p:cNvSpPr/>
          <p:nvPr/>
        </p:nvSpPr>
        <p:spPr bwMode="auto">
          <a:xfrm>
            <a:off x="2788032" y="468179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5" name="Oval 74"/>
          <p:cNvSpPr/>
          <p:nvPr/>
        </p:nvSpPr>
        <p:spPr bwMode="auto">
          <a:xfrm>
            <a:off x="4572000" y="48718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6" name="Oval 75"/>
          <p:cNvSpPr/>
          <p:nvPr/>
        </p:nvSpPr>
        <p:spPr bwMode="auto">
          <a:xfrm>
            <a:off x="1635284" y="476379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7" name="Oval 76"/>
          <p:cNvSpPr/>
          <p:nvPr/>
        </p:nvSpPr>
        <p:spPr bwMode="auto">
          <a:xfrm>
            <a:off x="7123771" y="526247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8" name="Oval 77"/>
          <p:cNvSpPr/>
          <p:nvPr/>
        </p:nvSpPr>
        <p:spPr bwMode="auto">
          <a:xfrm>
            <a:off x="7211577" y="510857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9" name="Oval 78"/>
          <p:cNvSpPr/>
          <p:nvPr/>
        </p:nvSpPr>
        <p:spPr bwMode="auto">
          <a:xfrm>
            <a:off x="6596402" y="460968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0" name="Oval 79"/>
          <p:cNvSpPr/>
          <p:nvPr/>
        </p:nvSpPr>
        <p:spPr bwMode="auto">
          <a:xfrm>
            <a:off x="6411483" y="524463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1" name="Oval 80"/>
          <p:cNvSpPr/>
          <p:nvPr/>
        </p:nvSpPr>
        <p:spPr bwMode="auto">
          <a:xfrm>
            <a:off x="2940432" y="50405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2" name="Oval 81"/>
          <p:cNvSpPr/>
          <p:nvPr/>
        </p:nvSpPr>
        <p:spPr bwMode="auto">
          <a:xfrm>
            <a:off x="7391400" y="497952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3" name="Oval 82"/>
          <p:cNvSpPr/>
          <p:nvPr/>
        </p:nvSpPr>
        <p:spPr bwMode="auto">
          <a:xfrm>
            <a:off x="5031059" y="48009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4" name="Oval 83"/>
          <p:cNvSpPr/>
          <p:nvPr/>
        </p:nvSpPr>
        <p:spPr bwMode="auto">
          <a:xfrm>
            <a:off x="3462454" y="47345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5" name="Oval 84"/>
          <p:cNvSpPr/>
          <p:nvPr/>
        </p:nvSpPr>
        <p:spPr bwMode="auto">
          <a:xfrm>
            <a:off x="2635632" y="49533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6" name="Oval 85"/>
          <p:cNvSpPr/>
          <p:nvPr/>
        </p:nvSpPr>
        <p:spPr bwMode="auto">
          <a:xfrm>
            <a:off x="1653870" y="507907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7" name="Oval 86"/>
          <p:cNvSpPr/>
          <p:nvPr/>
        </p:nvSpPr>
        <p:spPr bwMode="auto">
          <a:xfrm>
            <a:off x="5715000" y="499491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8" name="Oval 87"/>
          <p:cNvSpPr/>
          <p:nvPr/>
        </p:nvSpPr>
        <p:spPr bwMode="auto">
          <a:xfrm>
            <a:off x="7371411" y="468008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9" name="Oval 88"/>
          <p:cNvSpPr/>
          <p:nvPr/>
        </p:nvSpPr>
        <p:spPr bwMode="auto">
          <a:xfrm>
            <a:off x="5257800" y="501126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0" name="Oval 89"/>
          <p:cNvSpPr/>
          <p:nvPr/>
        </p:nvSpPr>
        <p:spPr bwMode="auto">
          <a:xfrm>
            <a:off x="4720683" y="505319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1" name="Oval 90"/>
          <p:cNvSpPr/>
          <p:nvPr/>
        </p:nvSpPr>
        <p:spPr bwMode="auto">
          <a:xfrm>
            <a:off x="2419813" y="506420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2" name="Oval 91"/>
          <p:cNvSpPr/>
          <p:nvPr/>
        </p:nvSpPr>
        <p:spPr bwMode="auto">
          <a:xfrm>
            <a:off x="7088459" y="486645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3" name="Oval 92"/>
          <p:cNvSpPr/>
          <p:nvPr/>
        </p:nvSpPr>
        <p:spPr bwMode="auto">
          <a:xfrm>
            <a:off x="7554951" y="48718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4" name="Oval 93"/>
          <p:cNvSpPr/>
          <p:nvPr/>
        </p:nvSpPr>
        <p:spPr bwMode="auto">
          <a:xfrm>
            <a:off x="4479074" y="496584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5" name="Oval 94"/>
          <p:cNvSpPr/>
          <p:nvPr/>
        </p:nvSpPr>
        <p:spPr bwMode="auto">
          <a:xfrm>
            <a:off x="3402980" y="514039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6" name="Oval 95"/>
          <p:cNvSpPr/>
          <p:nvPr/>
        </p:nvSpPr>
        <p:spPr bwMode="auto">
          <a:xfrm>
            <a:off x="2572213" y="480950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7" name="Oval 96"/>
          <p:cNvSpPr/>
          <p:nvPr/>
        </p:nvSpPr>
        <p:spPr bwMode="auto">
          <a:xfrm>
            <a:off x="7707351" y="47762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90</a:t>
            </a:r>
            <a:endParaRPr kumimoji="0" lang="en-US" sz="1600" b="0" i="0" u="none" strike="noStrike" cap="none" normalizeH="0" baseline="0" dirty="0">
              <a:ln>
                <a:noFill/>
              </a:ln>
              <a:solidFill>
                <a:schemeClr val="tx1"/>
              </a:solidFill>
              <a:effectLst/>
              <a:latin typeface="Arial" pitchFamily="-110" charset="0"/>
            </a:endParaRPr>
          </a:p>
        </p:txBody>
      </p:sp>
      <p:sp>
        <p:nvSpPr>
          <p:cNvPr id="98" name="TextBox 97"/>
          <p:cNvSpPr txBox="1"/>
          <p:nvPr/>
        </p:nvSpPr>
        <p:spPr>
          <a:xfrm>
            <a:off x="0" y="5358825"/>
            <a:ext cx="8686800" cy="584775"/>
          </a:xfrm>
          <a:prstGeom prst="rect">
            <a:avLst/>
          </a:prstGeom>
          <a:noFill/>
        </p:spPr>
        <p:txBody>
          <a:bodyPr wrap="square" rtlCol="0">
            <a:spAutoFit/>
          </a:bodyPr>
          <a:lstStyle/>
          <a:p>
            <a:r>
              <a:rPr lang="en-US" sz="3200" dirty="0" smtClean="0"/>
              <a:t>Day:0                                                                            16                                                                                                         </a:t>
            </a:r>
            <a:endParaRPr lang="en-US" sz="3200"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65" y="2971799"/>
            <a:ext cx="844141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8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6"/>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7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8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3"/>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4"/>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8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8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89"/>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9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9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9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44</a:t>
            </a:fld>
            <a:endParaRPr lang="en-US" dirty="0"/>
          </a:p>
        </p:txBody>
      </p:sp>
      <p:cxnSp>
        <p:nvCxnSpPr>
          <p:cNvPr id="24" name="Straight Connector 23"/>
          <p:cNvCxnSpPr/>
          <p:nvPr/>
        </p:nvCxnSpPr>
        <p:spPr bwMode="auto">
          <a:xfrm>
            <a:off x="152400" y="2130910"/>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25" name="Oval 24"/>
          <p:cNvSpPr/>
          <p:nvPr/>
        </p:nvSpPr>
        <p:spPr bwMode="auto">
          <a:xfrm>
            <a:off x="1066800" y="187748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2</a:t>
            </a:r>
            <a:endParaRPr kumimoji="0" lang="en-US" sz="1600" b="0" i="0" u="none" strike="noStrike" cap="none" normalizeH="0" baseline="0" dirty="0">
              <a:ln>
                <a:noFill/>
              </a:ln>
              <a:solidFill>
                <a:schemeClr val="tx1"/>
              </a:solidFill>
              <a:effectLst/>
              <a:latin typeface="Arial" pitchFamily="-110" charset="0"/>
            </a:endParaRPr>
          </a:p>
        </p:txBody>
      </p:sp>
      <p:sp>
        <p:nvSpPr>
          <p:cNvPr id="26" name="Oval 25"/>
          <p:cNvSpPr/>
          <p:nvPr/>
        </p:nvSpPr>
        <p:spPr bwMode="auto">
          <a:xfrm>
            <a:off x="1349070" y="18493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lang="en-US" sz="1600" dirty="0">
                <a:latin typeface="Arial" pitchFamily="-110" charset="0"/>
              </a:rPr>
              <a:t>7</a:t>
            </a:r>
            <a:endParaRPr kumimoji="0" lang="en-US" sz="1600" b="0" i="0" u="none" strike="noStrike" cap="none" normalizeH="0" baseline="0" dirty="0">
              <a:ln>
                <a:noFill/>
              </a:ln>
              <a:solidFill>
                <a:schemeClr val="tx1"/>
              </a:solidFill>
              <a:effectLst/>
              <a:latin typeface="Arial" pitchFamily="-110" charset="0"/>
            </a:endParaRPr>
          </a:p>
        </p:txBody>
      </p:sp>
      <p:sp>
        <p:nvSpPr>
          <p:cNvPr id="27" name="Oval 26"/>
          <p:cNvSpPr/>
          <p:nvPr/>
        </p:nvSpPr>
        <p:spPr bwMode="auto">
          <a:xfrm>
            <a:off x="1267294" y="21961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8" name="Oval 27"/>
          <p:cNvSpPr/>
          <p:nvPr/>
        </p:nvSpPr>
        <p:spPr bwMode="auto">
          <a:xfrm>
            <a:off x="1219200" y="182611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29" name="Oval 28"/>
          <p:cNvSpPr/>
          <p:nvPr/>
        </p:nvSpPr>
        <p:spPr bwMode="auto">
          <a:xfrm>
            <a:off x="1191322" y="20017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0" name="Oval 29"/>
          <p:cNvSpPr/>
          <p:nvPr/>
        </p:nvSpPr>
        <p:spPr bwMode="auto">
          <a:xfrm>
            <a:off x="1066800" y="219982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1" name="Oval 30"/>
          <p:cNvSpPr/>
          <p:nvPr/>
        </p:nvSpPr>
        <p:spPr bwMode="auto">
          <a:xfrm>
            <a:off x="1496122" y="185429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2" name="Rectangle 31"/>
          <p:cNvSpPr/>
          <p:nvPr/>
        </p:nvSpPr>
        <p:spPr>
          <a:xfrm>
            <a:off x="831980" y="2029884"/>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33" name="Oval 32"/>
          <p:cNvSpPr/>
          <p:nvPr/>
        </p:nvSpPr>
        <p:spPr bwMode="auto">
          <a:xfrm>
            <a:off x="3505200" y="20017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4" name="Oval 33"/>
          <p:cNvSpPr/>
          <p:nvPr/>
        </p:nvSpPr>
        <p:spPr bwMode="auto">
          <a:xfrm>
            <a:off x="5942904" y="182470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5" name="Oval 34"/>
          <p:cNvSpPr/>
          <p:nvPr/>
        </p:nvSpPr>
        <p:spPr bwMode="auto">
          <a:xfrm>
            <a:off x="3127689" y="176479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6" name="Oval 35"/>
          <p:cNvSpPr/>
          <p:nvPr/>
        </p:nvSpPr>
        <p:spPr bwMode="auto">
          <a:xfrm>
            <a:off x="7376759" y="187495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7" name="Oval 36"/>
          <p:cNvSpPr/>
          <p:nvPr/>
        </p:nvSpPr>
        <p:spPr bwMode="auto">
          <a:xfrm>
            <a:off x="2299010" y="191413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8" name="Oval 37"/>
          <p:cNvSpPr/>
          <p:nvPr/>
        </p:nvSpPr>
        <p:spPr bwMode="auto">
          <a:xfrm>
            <a:off x="3657600" y="21541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39" name="Oval 38"/>
          <p:cNvSpPr/>
          <p:nvPr/>
        </p:nvSpPr>
        <p:spPr bwMode="auto">
          <a:xfrm>
            <a:off x="3728224" y="176479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0" name="Oval 39"/>
          <p:cNvSpPr/>
          <p:nvPr/>
        </p:nvSpPr>
        <p:spPr bwMode="auto">
          <a:xfrm>
            <a:off x="3118624" y="197814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1" name="Oval 40"/>
          <p:cNvSpPr/>
          <p:nvPr/>
        </p:nvSpPr>
        <p:spPr bwMode="auto">
          <a:xfrm>
            <a:off x="6095304" y="190232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2" name="Oval 41"/>
          <p:cNvSpPr/>
          <p:nvPr/>
        </p:nvSpPr>
        <p:spPr bwMode="auto">
          <a:xfrm>
            <a:off x="1358363" y="167371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3" name="Oval 42"/>
          <p:cNvSpPr/>
          <p:nvPr/>
        </p:nvSpPr>
        <p:spPr bwMode="auto">
          <a:xfrm>
            <a:off x="3746810" y="197324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4" name="Oval 43"/>
          <p:cNvSpPr/>
          <p:nvPr/>
        </p:nvSpPr>
        <p:spPr bwMode="auto">
          <a:xfrm>
            <a:off x="6407766" y="17914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5" name="Oval 44"/>
          <p:cNvSpPr/>
          <p:nvPr/>
        </p:nvSpPr>
        <p:spPr bwMode="auto">
          <a:xfrm>
            <a:off x="3423424" y="181763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6" name="Oval 45"/>
          <p:cNvSpPr/>
          <p:nvPr/>
        </p:nvSpPr>
        <p:spPr bwMode="auto">
          <a:xfrm>
            <a:off x="6255366" y="206653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7" name="Oval 46"/>
          <p:cNvSpPr/>
          <p:nvPr/>
        </p:nvSpPr>
        <p:spPr bwMode="auto">
          <a:xfrm>
            <a:off x="2090854" y="164308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8" name="Oval 47"/>
          <p:cNvSpPr/>
          <p:nvPr/>
        </p:nvSpPr>
        <p:spPr bwMode="auto">
          <a:xfrm>
            <a:off x="3925230" y="183303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49" name="Oval 48"/>
          <p:cNvSpPr/>
          <p:nvPr/>
        </p:nvSpPr>
        <p:spPr bwMode="auto">
          <a:xfrm>
            <a:off x="3843454" y="217975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0" name="Oval 49"/>
          <p:cNvSpPr/>
          <p:nvPr/>
        </p:nvSpPr>
        <p:spPr bwMode="auto">
          <a:xfrm>
            <a:off x="2822889" y="183488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1" name="Oval 50"/>
          <p:cNvSpPr/>
          <p:nvPr/>
        </p:nvSpPr>
        <p:spPr bwMode="auto">
          <a:xfrm>
            <a:off x="3642960" y="21834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2" name="Oval 51"/>
          <p:cNvSpPr/>
          <p:nvPr/>
        </p:nvSpPr>
        <p:spPr bwMode="auto">
          <a:xfrm>
            <a:off x="1981200" y="200505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3" name="Oval 52"/>
          <p:cNvSpPr/>
          <p:nvPr/>
        </p:nvSpPr>
        <p:spPr bwMode="auto">
          <a:xfrm>
            <a:off x="3962400" y="190923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4" name="Oval 53"/>
          <p:cNvSpPr/>
          <p:nvPr/>
        </p:nvSpPr>
        <p:spPr bwMode="auto">
          <a:xfrm>
            <a:off x="4051610" y="223365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5" name="Oval 54"/>
          <p:cNvSpPr/>
          <p:nvPr/>
        </p:nvSpPr>
        <p:spPr bwMode="auto">
          <a:xfrm>
            <a:off x="1800922" y="170025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6" name="Oval 55"/>
          <p:cNvSpPr/>
          <p:nvPr/>
        </p:nvSpPr>
        <p:spPr bwMode="auto">
          <a:xfrm>
            <a:off x="6560166" y="195636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7" name="Oval 56"/>
          <p:cNvSpPr/>
          <p:nvPr/>
        </p:nvSpPr>
        <p:spPr bwMode="auto">
          <a:xfrm>
            <a:off x="1981200" y="19536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8" name="Oval 57"/>
          <p:cNvSpPr/>
          <p:nvPr/>
        </p:nvSpPr>
        <p:spPr bwMode="auto">
          <a:xfrm>
            <a:off x="2427248" y="163952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59" name="Oval 58"/>
          <p:cNvSpPr/>
          <p:nvPr/>
        </p:nvSpPr>
        <p:spPr bwMode="auto">
          <a:xfrm>
            <a:off x="7239000" y="232451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0" name="Oval 59"/>
          <p:cNvSpPr/>
          <p:nvPr/>
        </p:nvSpPr>
        <p:spPr bwMode="auto">
          <a:xfrm>
            <a:off x="3575824" y="19536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1" name="Oval 60"/>
          <p:cNvSpPr/>
          <p:nvPr/>
        </p:nvSpPr>
        <p:spPr bwMode="auto">
          <a:xfrm>
            <a:off x="4886321" y="215745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2" name="Oval 61"/>
          <p:cNvSpPr/>
          <p:nvPr/>
        </p:nvSpPr>
        <p:spPr bwMode="auto">
          <a:xfrm>
            <a:off x="6781800" y="22486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3" name="Oval 62"/>
          <p:cNvSpPr/>
          <p:nvPr/>
        </p:nvSpPr>
        <p:spPr bwMode="auto">
          <a:xfrm>
            <a:off x="5713142" y="16969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4" name="Oval 63"/>
          <p:cNvSpPr/>
          <p:nvPr/>
        </p:nvSpPr>
        <p:spPr bwMode="auto">
          <a:xfrm>
            <a:off x="7536594" y="218690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5" name="Oval 64"/>
          <p:cNvSpPr/>
          <p:nvPr/>
        </p:nvSpPr>
        <p:spPr bwMode="auto">
          <a:xfrm>
            <a:off x="3575824" y="19536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6" name="Oval 65"/>
          <p:cNvSpPr/>
          <p:nvPr/>
        </p:nvSpPr>
        <p:spPr bwMode="auto">
          <a:xfrm>
            <a:off x="5038721" y="206959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8" name="Oval 67"/>
          <p:cNvSpPr/>
          <p:nvPr/>
        </p:nvSpPr>
        <p:spPr bwMode="auto">
          <a:xfrm>
            <a:off x="4412166" y="179593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69" name="Oval 68"/>
          <p:cNvSpPr/>
          <p:nvPr/>
        </p:nvSpPr>
        <p:spPr bwMode="auto">
          <a:xfrm>
            <a:off x="6899343" y="173118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0" name="Oval 69"/>
          <p:cNvSpPr/>
          <p:nvPr/>
        </p:nvSpPr>
        <p:spPr bwMode="auto">
          <a:xfrm>
            <a:off x="3575824" y="19536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1" name="Oval 70"/>
          <p:cNvSpPr/>
          <p:nvPr/>
        </p:nvSpPr>
        <p:spPr bwMode="auto">
          <a:xfrm>
            <a:off x="5942904" y="202022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2" name="Oval 71"/>
          <p:cNvSpPr/>
          <p:nvPr/>
        </p:nvSpPr>
        <p:spPr bwMode="auto">
          <a:xfrm>
            <a:off x="4726259" y="174434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3" name="Oval 72"/>
          <p:cNvSpPr/>
          <p:nvPr/>
        </p:nvSpPr>
        <p:spPr bwMode="auto">
          <a:xfrm>
            <a:off x="6019800" y="221893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4" name="Oval 73"/>
          <p:cNvSpPr/>
          <p:nvPr/>
        </p:nvSpPr>
        <p:spPr bwMode="auto">
          <a:xfrm>
            <a:off x="3280089" y="205219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5" name="Oval 74"/>
          <p:cNvSpPr/>
          <p:nvPr/>
        </p:nvSpPr>
        <p:spPr bwMode="auto">
          <a:xfrm>
            <a:off x="3575824" y="19536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6" name="Oval 75"/>
          <p:cNvSpPr/>
          <p:nvPr/>
        </p:nvSpPr>
        <p:spPr bwMode="auto">
          <a:xfrm>
            <a:off x="5335859" y="181139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7" name="Oval 76"/>
          <p:cNvSpPr/>
          <p:nvPr/>
        </p:nvSpPr>
        <p:spPr bwMode="auto">
          <a:xfrm>
            <a:off x="2822889" y="211515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8" name="Oval 77"/>
          <p:cNvSpPr/>
          <p:nvPr/>
        </p:nvSpPr>
        <p:spPr bwMode="auto">
          <a:xfrm>
            <a:off x="4267200" y="211887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79" name="Oval 78"/>
          <p:cNvSpPr/>
          <p:nvPr/>
        </p:nvSpPr>
        <p:spPr bwMode="auto">
          <a:xfrm>
            <a:off x="6716283" y="209909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0" name="Oval 79"/>
          <p:cNvSpPr/>
          <p:nvPr/>
        </p:nvSpPr>
        <p:spPr bwMode="auto">
          <a:xfrm>
            <a:off x="3575824" y="19536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1" name="Oval 80"/>
          <p:cNvSpPr/>
          <p:nvPr/>
        </p:nvSpPr>
        <p:spPr bwMode="auto">
          <a:xfrm>
            <a:off x="5560742" y="18623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2" name="Oval 81"/>
          <p:cNvSpPr/>
          <p:nvPr/>
        </p:nvSpPr>
        <p:spPr bwMode="auto">
          <a:xfrm>
            <a:off x="5581186" y="210995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3" name="Oval 82"/>
          <p:cNvSpPr/>
          <p:nvPr/>
        </p:nvSpPr>
        <p:spPr bwMode="auto">
          <a:xfrm>
            <a:off x="6407766" y="197851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4" name="Oval 83"/>
          <p:cNvSpPr/>
          <p:nvPr/>
        </p:nvSpPr>
        <p:spPr bwMode="auto">
          <a:xfrm>
            <a:off x="6712566" y="178061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5" name="Oval 84"/>
          <p:cNvSpPr/>
          <p:nvPr/>
        </p:nvSpPr>
        <p:spPr bwMode="auto">
          <a:xfrm>
            <a:off x="3575824" y="197003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6" name="Oval 85"/>
          <p:cNvSpPr/>
          <p:nvPr/>
        </p:nvSpPr>
        <p:spPr bwMode="auto">
          <a:xfrm>
            <a:off x="4876800" y="192885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7" name="Oval 86"/>
          <p:cNvSpPr/>
          <p:nvPr/>
        </p:nvSpPr>
        <p:spPr bwMode="auto">
          <a:xfrm>
            <a:off x="2209800" y="174992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8" name="Oval 87"/>
          <p:cNvSpPr/>
          <p:nvPr/>
        </p:nvSpPr>
        <p:spPr bwMode="auto">
          <a:xfrm>
            <a:off x="6934200" y="20017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89" name="Oval 88"/>
          <p:cNvSpPr/>
          <p:nvPr/>
        </p:nvSpPr>
        <p:spPr bwMode="auto">
          <a:xfrm>
            <a:off x="6247704" y="172255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0" name="Oval 89"/>
          <p:cNvSpPr/>
          <p:nvPr/>
        </p:nvSpPr>
        <p:spPr bwMode="auto">
          <a:xfrm>
            <a:off x="1752600" y="199434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1" name="Oval 90"/>
          <p:cNvSpPr/>
          <p:nvPr/>
        </p:nvSpPr>
        <p:spPr bwMode="auto">
          <a:xfrm>
            <a:off x="2146610" y="2105947"/>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2" name="Oval 91"/>
          <p:cNvSpPr/>
          <p:nvPr/>
        </p:nvSpPr>
        <p:spPr bwMode="auto">
          <a:xfrm>
            <a:off x="1533293" y="207687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3" name="Oval 92"/>
          <p:cNvSpPr/>
          <p:nvPr/>
        </p:nvSpPr>
        <p:spPr bwMode="auto">
          <a:xfrm>
            <a:off x="4191228" y="18913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4" name="Oval 93"/>
          <p:cNvSpPr/>
          <p:nvPr/>
        </p:nvSpPr>
        <p:spPr bwMode="auto">
          <a:xfrm>
            <a:off x="5488259" y="206163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5" name="Oval 94"/>
          <p:cNvSpPr/>
          <p:nvPr/>
        </p:nvSpPr>
        <p:spPr bwMode="auto">
          <a:xfrm>
            <a:off x="2788032" y="167230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6" name="Oval 95"/>
          <p:cNvSpPr/>
          <p:nvPr/>
        </p:nvSpPr>
        <p:spPr bwMode="auto">
          <a:xfrm>
            <a:off x="4572000" y="18623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7" name="Oval 96"/>
          <p:cNvSpPr/>
          <p:nvPr/>
        </p:nvSpPr>
        <p:spPr bwMode="auto">
          <a:xfrm>
            <a:off x="1635284" y="175430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8" name="Oval 97"/>
          <p:cNvSpPr/>
          <p:nvPr/>
        </p:nvSpPr>
        <p:spPr bwMode="auto">
          <a:xfrm>
            <a:off x="7123771" y="2252989"/>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99" name="Oval 98"/>
          <p:cNvSpPr/>
          <p:nvPr/>
        </p:nvSpPr>
        <p:spPr bwMode="auto">
          <a:xfrm>
            <a:off x="7211577" y="209909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0" name="Oval 99"/>
          <p:cNvSpPr/>
          <p:nvPr/>
        </p:nvSpPr>
        <p:spPr bwMode="auto">
          <a:xfrm>
            <a:off x="6544906" y="16390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1" name="Oval 100"/>
          <p:cNvSpPr/>
          <p:nvPr/>
        </p:nvSpPr>
        <p:spPr bwMode="auto">
          <a:xfrm>
            <a:off x="6411483" y="223515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2" name="Oval 101"/>
          <p:cNvSpPr/>
          <p:nvPr/>
        </p:nvSpPr>
        <p:spPr bwMode="auto">
          <a:xfrm>
            <a:off x="2940432" y="20310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3" name="Oval 102"/>
          <p:cNvSpPr/>
          <p:nvPr/>
        </p:nvSpPr>
        <p:spPr bwMode="auto">
          <a:xfrm>
            <a:off x="7391400" y="197003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4" name="Oval 103"/>
          <p:cNvSpPr/>
          <p:nvPr/>
        </p:nvSpPr>
        <p:spPr bwMode="auto">
          <a:xfrm>
            <a:off x="5031059" y="17914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5" name="Oval 104"/>
          <p:cNvSpPr/>
          <p:nvPr/>
        </p:nvSpPr>
        <p:spPr bwMode="auto">
          <a:xfrm>
            <a:off x="3462454" y="17250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6" name="Oval 105"/>
          <p:cNvSpPr/>
          <p:nvPr/>
        </p:nvSpPr>
        <p:spPr bwMode="auto">
          <a:xfrm>
            <a:off x="2635632" y="1943876"/>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7" name="Oval 106"/>
          <p:cNvSpPr/>
          <p:nvPr/>
        </p:nvSpPr>
        <p:spPr bwMode="auto">
          <a:xfrm>
            <a:off x="1653870" y="206959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8" name="Oval 107"/>
          <p:cNvSpPr/>
          <p:nvPr/>
        </p:nvSpPr>
        <p:spPr bwMode="auto">
          <a:xfrm>
            <a:off x="5715000" y="198543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09" name="Oval 108"/>
          <p:cNvSpPr/>
          <p:nvPr/>
        </p:nvSpPr>
        <p:spPr bwMode="auto">
          <a:xfrm>
            <a:off x="7371411" y="167060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0" name="Oval 109"/>
          <p:cNvSpPr/>
          <p:nvPr/>
        </p:nvSpPr>
        <p:spPr bwMode="auto">
          <a:xfrm>
            <a:off x="5257800" y="2001783"/>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1" name="Oval 110"/>
          <p:cNvSpPr/>
          <p:nvPr/>
        </p:nvSpPr>
        <p:spPr bwMode="auto">
          <a:xfrm>
            <a:off x="4720683" y="20437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2" name="Oval 111"/>
          <p:cNvSpPr/>
          <p:nvPr/>
        </p:nvSpPr>
        <p:spPr bwMode="auto">
          <a:xfrm>
            <a:off x="2419813" y="205472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3" name="Oval 112"/>
          <p:cNvSpPr/>
          <p:nvPr/>
        </p:nvSpPr>
        <p:spPr bwMode="auto">
          <a:xfrm>
            <a:off x="7088459" y="185697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4" name="Oval 113"/>
          <p:cNvSpPr/>
          <p:nvPr/>
        </p:nvSpPr>
        <p:spPr bwMode="auto">
          <a:xfrm>
            <a:off x="7554951" y="18623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5" name="Oval 114"/>
          <p:cNvSpPr/>
          <p:nvPr/>
        </p:nvSpPr>
        <p:spPr bwMode="auto">
          <a:xfrm>
            <a:off x="4479074" y="195636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6" name="Oval 115"/>
          <p:cNvSpPr/>
          <p:nvPr/>
        </p:nvSpPr>
        <p:spPr bwMode="auto">
          <a:xfrm>
            <a:off x="3402980" y="213091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7" name="Oval 116"/>
          <p:cNvSpPr/>
          <p:nvPr/>
        </p:nvSpPr>
        <p:spPr bwMode="auto">
          <a:xfrm>
            <a:off x="2572213" y="180002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0" charset="0"/>
            </a:endParaRPr>
          </a:p>
        </p:txBody>
      </p:sp>
      <p:sp>
        <p:nvSpPr>
          <p:cNvPr id="118" name="TextBox 117"/>
          <p:cNvSpPr txBox="1"/>
          <p:nvPr/>
        </p:nvSpPr>
        <p:spPr>
          <a:xfrm>
            <a:off x="0" y="2504629"/>
            <a:ext cx="8686800" cy="584775"/>
          </a:xfrm>
          <a:prstGeom prst="rect">
            <a:avLst/>
          </a:prstGeom>
          <a:noFill/>
        </p:spPr>
        <p:txBody>
          <a:bodyPr wrap="square" rtlCol="0">
            <a:spAutoFit/>
          </a:bodyPr>
          <a:lstStyle/>
          <a:p>
            <a:r>
              <a:rPr lang="en-US" sz="3200" dirty="0" smtClean="0"/>
              <a:t>Day:0                                                                            16                                                                                                         </a:t>
            </a:r>
            <a:endParaRPr lang="en-US" sz="3200" dirty="0"/>
          </a:p>
        </p:txBody>
      </p:sp>
      <p:sp>
        <p:nvSpPr>
          <p:cNvPr id="120" name="Left Brace 119"/>
          <p:cNvSpPr/>
          <p:nvPr/>
        </p:nvSpPr>
        <p:spPr>
          <a:xfrm>
            <a:off x="1117063" y="3859726"/>
            <a:ext cx="228600" cy="712274"/>
          </a:xfrm>
          <a:prstGeom prst="leftBrace">
            <a:avLst/>
          </a:prstGeom>
          <a:ln w="4127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2" name="Straight Arrow Connector 121"/>
          <p:cNvCxnSpPr/>
          <p:nvPr/>
        </p:nvCxnSpPr>
        <p:spPr>
          <a:xfrm>
            <a:off x="831980" y="3148058"/>
            <a:ext cx="0" cy="106780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1572094" y="2971800"/>
            <a:ext cx="6505106" cy="12440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152400" y="4673027"/>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127" name="TextBox 126"/>
          <p:cNvSpPr txBox="1"/>
          <p:nvPr/>
        </p:nvSpPr>
        <p:spPr>
          <a:xfrm>
            <a:off x="0" y="5206425"/>
            <a:ext cx="8686800" cy="584775"/>
          </a:xfrm>
          <a:prstGeom prst="rect">
            <a:avLst/>
          </a:prstGeom>
          <a:noFill/>
        </p:spPr>
        <p:txBody>
          <a:bodyPr wrap="square" rtlCol="0">
            <a:spAutoFit/>
          </a:bodyPr>
          <a:lstStyle/>
          <a:p>
            <a:r>
              <a:rPr lang="en-US" sz="3200" dirty="0" smtClean="0"/>
              <a:t>Day:0   16   32   48   64   80   96  112  128  144  160                         </a:t>
            </a:r>
            <a:endParaRPr lang="en-US" sz="3200" dirty="0"/>
          </a:p>
        </p:txBody>
      </p:sp>
      <p:sp>
        <p:nvSpPr>
          <p:cNvPr id="128" name="Oval 127"/>
          <p:cNvSpPr/>
          <p:nvPr/>
        </p:nvSpPr>
        <p:spPr bwMode="auto">
          <a:xfrm>
            <a:off x="1108788" y="4427264"/>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2</a:t>
            </a:r>
            <a:endParaRPr kumimoji="0" lang="en-US" sz="1600" b="0" i="0" u="none" strike="noStrike" cap="none" normalizeH="0" baseline="0" dirty="0">
              <a:ln>
                <a:noFill/>
              </a:ln>
              <a:solidFill>
                <a:schemeClr val="tx1"/>
              </a:solidFill>
              <a:effectLst/>
              <a:latin typeface="Arial" pitchFamily="-110" charset="0"/>
            </a:endParaRPr>
          </a:p>
        </p:txBody>
      </p:sp>
      <p:sp>
        <p:nvSpPr>
          <p:cNvPr id="129" name="Oval 128"/>
          <p:cNvSpPr/>
          <p:nvPr/>
        </p:nvSpPr>
        <p:spPr bwMode="auto">
          <a:xfrm>
            <a:off x="7778905" y="451691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noAutofit/>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10</a:t>
            </a:r>
            <a:endParaRPr kumimoji="0" lang="en-US" sz="1600" b="0" i="0" u="none" strike="noStrike" cap="none" normalizeH="0" baseline="0" dirty="0">
              <a:ln>
                <a:noFill/>
              </a:ln>
              <a:solidFill>
                <a:schemeClr val="tx1"/>
              </a:solidFill>
              <a:effectLst/>
              <a:latin typeface="Arial" pitchFamily="-110" charset="0"/>
            </a:endParaRPr>
          </a:p>
        </p:txBody>
      </p:sp>
      <p:sp>
        <p:nvSpPr>
          <p:cNvPr id="130" name="Oval 129"/>
          <p:cNvSpPr/>
          <p:nvPr/>
        </p:nvSpPr>
        <p:spPr bwMode="auto">
          <a:xfrm>
            <a:off x="3419946" y="45485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8</a:t>
            </a:r>
            <a:endParaRPr kumimoji="0" lang="en-US" sz="1600" b="0" i="0" u="none" strike="noStrike" cap="none" normalizeH="0" baseline="0" dirty="0">
              <a:ln>
                <a:noFill/>
              </a:ln>
              <a:solidFill>
                <a:schemeClr val="tx1"/>
              </a:solidFill>
              <a:effectLst/>
              <a:latin typeface="Arial" pitchFamily="-110" charset="0"/>
            </a:endParaRPr>
          </a:p>
        </p:txBody>
      </p:sp>
      <p:sp>
        <p:nvSpPr>
          <p:cNvPr id="131" name="Oval 130"/>
          <p:cNvSpPr/>
          <p:nvPr/>
        </p:nvSpPr>
        <p:spPr bwMode="auto">
          <a:xfrm>
            <a:off x="5105400" y="457200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9</a:t>
            </a:r>
            <a:endParaRPr kumimoji="0" lang="en-US" sz="1600" b="0" i="0" u="none" strike="noStrike" cap="none" normalizeH="0" baseline="0" dirty="0">
              <a:ln>
                <a:noFill/>
              </a:ln>
              <a:solidFill>
                <a:schemeClr val="tx1"/>
              </a:solidFill>
              <a:effectLst/>
              <a:latin typeface="Arial" pitchFamily="-110" charset="0"/>
            </a:endParaRPr>
          </a:p>
        </p:txBody>
      </p:sp>
      <p:sp>
        <p:nvSpPr>
          <p:cNvPr id="132" name="Oval 131"/>
          <p:cNvSpPr/>
          <p:nvPr/>
        </p:nvSpPr>
        <p:spPr bwMode="auto">
          <a:xfrm>
            <a:off x="2438400" y="4529901"/>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lang="en-US" sz="1600" dirty="0">
                <a:latin typeface="Arial" pitchFamily="-110" charset="0"/>
              </a:rPr>
              <a:t>7</a:t>
            </a:r>
            <a:endParaRPr kumimoji="0" lang="en-US" sz="1600" b="0" i="0" u="none" strike="noStrike" cap="none" normalizeH="0" baseline="0" dirty="0">
              <a:ln>
                <a:noFill/>
              </a:ln>
              <a:solidFill>
                <a:schemeClr val="tx1"/>
              </a:solidFill>
              <a:effectLst/>
              <a:latin typeface="Arial" pitchFamily="-110" charset="0"/>
            </a:endParaRPr>
          </a:p>
        </p:txBody>
      </p:sp>
      <p:sp>
        <p:nvSpPr>
          <p:cNvPr id="133" name="Oval 132"/>
          <p:cNvSpPr/>
          <p:nvPr/>
        </p:nvSpPr>
        <p:spPr bwMode="auto">
          <a:xfrm>
            <a:off x="1752600" y="44958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6</a:t>
            </a:r>
            <a:endParaRPr kumimoji="0" lang="en-US" sz="1600" b="0" i="0" u="none" strike="noStrike" cap="none" normalizeH="0" baseline="0" dirty="0">
              <a:ln>
                <a:noFill/>
              </a:ln>
              <a:solidFill>
                <a:schemeClr val="tx1"/>
              </a:solidFill>
              <a:effectLst/>
              <a:latin typeface="Arial" pitchFamily="-110" charset="0"/>
            </a:endParaRPr>
          </a:p>
        </p:txBody>
      </p:sp>
      <p:sp>
        <p:nvSpPr>
          <p:cNvPr id="135" name="Oval 134"/>
          <p:cNvSpPr/>
          <p:nvPr/>
        </p:nvSpPr>
        <p:spPr bwMode="auto">
          <a:xfrm>
            <a:off x="1295400" y="4396162"/>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4</a:t>
            </a:r>
            <a:endParaRPr kumimoji="0" lang="en-US" sz="1600" b="0" i="0" u="none" strike="noStrike" cap="none" normalizeH="0" baseline="0" dirty="0">
              <a:ln>
                <a:noFill/>
              </a:ln>
              <a:solidFill>
                <a:schemeClr val="tx1"/>
              </a:solidFill>
              <a:effectLst/>
              <a:latin typeface="Arial" pitchFamily="-110" charset="0"/>
            </a:endParaRPr>
          </a:p>
        </p:txBody>
      </p:sp>
      <p:sp>
        <p:nvSpPr>
          <p:cNvPr id="136" name="Oval 135"/>
          <p:cNvSpPr/>
          <p:nvPr/>
        </p:nvSpPr>
        <p:spPr bwMode="auto">
          <a:xfrm>
            <a:off x="1219200" y="46482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3</a:t>
            </a:r>
            <a:endParaRPr kumimoji="0" lang="en-US" sz="1600" b="0" i="0" u="none" strike="noStrike" cap="none" normalizeH="0" baseline="0" dirty="0">
              <a:ln>
                <a:noFill/>
              </a:ln>
              <a:solidFill>
                <a:schemeClr val="tx1"/>
              </a:solidFill>
              <a:effectLst/>
              <a:latin typeface="Arial" pitchFamily="-110" charset="0"/>
            </a:endParaRPr>
          </a:p>
        </p:txBody>
      </p:sp>
      <p:sp>
        <p:nvSpPr>
          <p:cNvPr id="137" name="Oval 136"/>
          <p:cNvSpPr/>
          <p:nvPr/>
        </p:nvSpPr>
        <p:spPr bwMode="auto">
          <a:xfrm>
            <a:off x="990600" y="458582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1</a:t>
            </a:r>
            <a:endParaRPr kumimoji="0" lang="en-US" sz="1600" b="0" i="0" u="none" strike="noStrike" cap="none" normalizeH="0" baseline="0" dirty="0">
              <a:ln>
                <a:noFill/>
              </a:ln>
              <a:solidFill>
                <a:schemeClr val="tx1"/>
              </a:solidFill>
              <a:effectLst/>
              <a:latin typeface="Arial" pitchFamily="-110" charset="0"/>
            </a:endParaRPr>
          </a:p>
        </p:txBody>
      </p:sp>
      <p:sp>
        <p:nvSpPr>
          <p:cNvPr id="138" name="Rectangle 137"/>
          <p:cNvSpPr/>
          <p:nvPr/>
        </p:nvSpPr>
        <p:spPr>
          <a:xfrm>
            <a:off x="831980" y="4572001"/>
            <a:ext cx="228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134" name="Oval 133"/>
          <p:cNvSpPr/>
          <p:nvPr/>
        </p:nvSpPr>
        <p:spPr bwMode="auto">
          <a:xfrm>
            <a:off x="1371600" y="457200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5</a:t>
            </a:r>
            <a:endParaRPr kumimoji="0" lang="en-US" sz="1600" b="0" i="0" u="none" strike="noStrike" cap="none" normalizeH="0" baseline="0" dirty="0">
              <a:ln>
                <a:noFill/>
              </a:ln>
              <a:solidFill>
                <a:schemeClr val="tx1"/>
              </a:solidFill>
              <a:effectLst/>
              <a:latin typeface="Arial" pitchFamily="-110" charset="0"/>
            </a:endParaRPr>
          </a:p>
        </p:txBody>
      </p:sp>
      <p:sp>
        <p:nvSpPr>
          <p:cNvPr id="67" name="Oval 66"/>
          <p:cNvSpPr/>
          <p:nvPr/>
        </p:nvSpPr>
        <p:spPr bwMode="auto">
          <a:xfrm>
            <a:off x="7707351" y="1766790"/>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none" lIns="0" tIns="45720" rIns="91440" bIns="45720" numCol="1" rtlCol="0" anchor="ctr"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0" charset="0"/>
              </a:rPr>
              <a:t>90</a:t>
            </a:r>
            <a:endParaRPr kumimoji="0" lang="en-US" sz="1600" b="0" i="0" u="none" strike="noStrike" cap="none" normalizeH="0" baseline="0" dirty="0">
              <a:ln>
                <a:noFill/>
              </a:ln>
              <a:solidFill>
                <a:schemeClr val="tx1"/>
              </a:solidFill>
              <a:effectLst/>
              <a:latin typeface="Arial" pitchFamily="-110" charset="0"/>
            </a:endParaRPr>
          </a:p>
        </p:txBody>
      </p:sp>
    </p:spTree>
    <p:extLst>
      <p:ext uri="{BB962C8B-B14F-4D97-AF65-F5344CB8AC3E}">
        <p14:creationId xmlns:p14="http://schemas.microsoft.com/office/powerpoint/2010/main" val="4838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blinds(horizontal)">
                                      <p:cBhvr>
                                        <p:cTn id="13" dur="500"/>
                                        <p:tgtEl>
                                          <p:spTgt spid="1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blinds(horizontal)">
                                      <p:cBhvr>
                                        <p:cTn id="16" dur="500"/>
                                        <p:tgtEl>
                                          <p:spTgt spid="1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blinds(horizontal)">
                                      <p:cBhvr>
                                        <p:cTn id="19" dur="500"/>
                                        <p:tgtEl>
                                          <p:spTgt spid="12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blinds(horizontal)">
                                      <p:cBhvr>
                                        <p:cTn id="22" dur="500"/>
                                        <p:tgtEl>
                                          <p:spTgt spid="13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blinds(horizontal)">
                                      <p:cBhvr>
                                        <p:cTn id="25" dur="500"/>
                                        <p:tgtEl>
                                          <p:spTgt spid="13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blinds(horizontal)">
                                      <p:cBhvr>
                                        <p:cTn id="28" dur="500"/>
                                        <p:tgtEl>
                                          <p:spTgt spid="13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blinds(horizontal)">
                                      <p:cBhvr>
                                        <p:cTn id="31" dur="500"/>
                                        <p:tgtEl>
                                          <p:spTgt spid="1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blinds(horizontal)">
                                      <p:cBhvr>
                                        <p:cTn id="34" dur="500"/>
                                        <p:tgtEl>
                                          <p:spTgt spid="13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blinds(horizontal)">
                                      <p:cBhvr>
                                        <p:cTn id="37" dur="500"/>
                                        <p:tgtEl>
                                          <p:spTgt spid="13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blinds(horizontal)">
                                      <p:cBhvr>
                                        <p:cTn id="40"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8" grpId="0" animBg="1"/>
      <p:bldP spid="129" grpId="0" animBg="1"/>
      <p:bldP spid="130" grpId="0" animBg="1"/>
      <p:bldP spid="131" grpId="0" animBg="1"/>
      <p:bldP spid="132" grpId="0" animBg="1"/>
      <p:bldP spid="133" grpId="0" animBg="1"/>
      <p:bldP spid="135" grpId="0" animBg="1"/>
      <p:bldP spid="136" grpId="0" animBg="1"/>
      <p:bldP spid="137" grpId="0" animBg="1"/>
      <p:bldP spid="1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Password Strengthening Mechanism</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08814" y="2295307"/>
            <a:ext cx="1161468" cy="1743293"/>
          </a:xfrm>
          <a:prstGeom prst="rect">
            <a:avLst/>
          </a:prstGeom>
          <a:noFill/>
          <a:ln w="9525">
            <a:noFill/>
            <a:miter lim="800000"/>
            <a:headEnd/>
            <a:tailEnd/>
          </a:ln>
        </p:spPr>
      </p:pic>
      <p:sp>
        <p:nvSpPr>
          <p:cNvPr id="22" name="Slide Number Placeholder 21"/>
          <p:cNvSpPr>
            <a:spLocks noGrp="1"/>
          </p:cNvSpPr>
          <p:nvPr>
            <p:ph type="sldNum" sz="quarter" idx="12"/>
          </p:nvPr>
        </p:nvSpPr>
        <p:spPr/>
        <p:txBody>
          <a:bodyPr/>
          <a:lstStyle/>
          <a:p>
            <a:fld id="{FC398A72-17BE-493D-A14C-F3371BCE3542}" type="slidenum">
              <a:rPr lang="en-US" smtClean="0"/>
              <a:pPr/>
              <a:t>45</a:t>
            </a:fld>
            <a:endParaRPr lang="en-US" dirty="0"/>
          </a:p>
        </p:txBody>
      </p:sp>
      <p:pic>
        <p:nvPicPr>
          <p:cNvPr id="23" name="Picture 3"/>
          <p:cNvPicPr>
            <a:picLocks noChangeAspect="1" noChangeArrowheads="1"/>
          </p:cNvPicPr>
          <p:nvPr/>
        </p:nvPicPr>
        <p:blipFill>
          <a:blip r:embed="rId9" cstate="print"/>
          <a:srcRect/>
          <a:stretch>
            <a:fillRect/>
          </a:stretch>
        </p:blipFill>
        <p:spPr bwMode="auto">
          <a:xfrm>
            <a:off x="698500" y="1856556"/>
            <a:ext cx="990600" cy="1524000"/>
          </a:xfrm>
          <a:prstGeom prst="rect">
            <a:avLst/>
          </a:prstGeom>
          <a:noFill/>
          <a:ln w="9525">
            <a:noFill/>
            <a:miter lim="800000"/>
            <a:headEnd/>
            <a:tailEnd/>
          </a:ln>
        </p:spPr>
      </p:pic>
      <p:cxnSp>
        <p:nvCxnSpPr>
          <p:cNvPr id="27" name="Straight Arrow Connector 26"/>
          <p:cNvCxnSpPr/>
          <p:nvPr/>
        </p:nvCxnSpPr>
        <p:spPr>
          <a:xfrm>
            <a:off x="1689100" y="2073315"/>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97768" y="2321242"/>
            <a:ext cx="1843774" cy="369332"/>
          </a:xfrm>
          <a:prstGeom prst="rect">
            <a:avLst/>
          </a:prstGeom>
          <a:noFill/>
        </p:spPr>
        <p:txBody>
          <a:bodyPr wrap="none" rtlCol="0">
            <a:spAutoFit/>
          </a:bodyPr>
          <a:lstStyle/>
          <a:p>
            <a:r>
              <a:rPr lang="en-US" dirty="0"/>
              <a:t>j</a:t>
            </a:r>
            <a:r>
              <a:rPr lang="en-US" dirty="0" smtClean="0"/>
              <a:t>blocki, Abcd1234</a:t>
            </a:r>
            <a:endParaRPr lang="en-US" dirty="0"/>
          </a:p>
        </p:txBody>
      </p:sp>
      <p:cxnSp>
        <p:nvCxnSpPr>
          <p:cNvPr id="17" name="Straight Arrow Connector 16"/>
          <p:cNvCxnSpPr/>
          <p:nvPr/>
        </p:nvCxnSpPr>
        <p:spPr>
          <a:xfrm flipH="1" flipV="1">
            <a:off x="1689100" y="2888177"/>
            <a:ext cx="3219714" cy="46730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 descr="http://4a54f0271b66873b1ef4-ddc094ae70b29d259d46aa8a44a90623.r7.cf2.rackcdn.com/assets/Uploads/airport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3491" b="9853"/>
          <a:stretch/>
        </p:blipFill>
        <p:spPr bwMode="auto">
          <a:xfrm>
            <a:off x="1999775" y="2971800"/>
            <a:ext cx="1099799" cy="13288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a2.files.saymedia-content.com/image/upload/c_fill,g_face,h_300,q_80,w_300/MTE5NDg0MDU0ODEyNzIyNzAz.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696" y="3767247"/>
            <a:ext cx="533400" cy="5334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099574" y="3298275"/>
            <a:ext cx="1774397" cy="369332"/>
          </a:xfrm>
          <a:prstGeom prst="rect">
            <a:avLst/>
          </a:prstGeom>
          <a:noFill/>
        </p:spPr>
        <p:txBody>
          <a:bodyPr wrap="none" rtlCol="0">
            <a:spAutoFit/>
          </a:bodyPr>
          <a:lstStyle/>
          <a:p>
            <a:r>
              <a:rPr lang="en-US" dirty="0" smtClean="0"/>
              <a:t>Bouncing, </a:t>
            </a:r>
            <a:r>
              <a:rPr lang="en-US" dirty="0" err="1" smtClean="0"/>
              <a:t>Smore</a:t>
            </a:r>
            <a:endParaRPr lang="en-US" dirty="0"/>
          </a:p>
        </p:txBody>
      </p:sp>
      <p:pic>
        <p:nvPicPr>
          <p:cNvPr id="31" name="Picture 30"/>
          <p:cNvPicPr>
            <a:picLocks noChangeAspect="1"/>
          </p:cNvPicPr>
          <p:nvPr/>
        </p:nvPicPr>
        <p:blipFill rotWithShape="1">
          <a:blip r:embed="rId12"/>
          <a:srcRect t="25216" b="24182"/>
          <a:stretch/>
        </p:blipFill>
        <p:spPr>
          <a:xfrm>
            <a:off x="6477000" y="2543604"/>
            <a:ext cx="2221240" cy="1124003"/>
          </a:xfrm>
          <a:prstGeom prst="rect">
            <a:avLst/>
          </a:prstGeom>
        </p:spPr>
      </p:pic>
    </p:spTree>
    <p:extLst>
      <p:ext uri="{BB962C8B-B14F-4D97-AF65-F5344CB8AC3E}">
        <p14:creationId xmlns:p14="http://schemas.microsoft.com/office/powerpoint/2010/main" val="22896495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1715143" y="2532717"/>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Password Strengthening Mechanism</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89385" y="2744392"/>
            <a:ext cx="1161468" cy="1743293"/>
          </a:xfrm>
          <a:prstGeom prst="rect">
            <a:avLst/>
          </a:prstGeom>
          <a:noFill/>
          <a:ln w="9525">
            <a:noFill/>
            <a:miter lim="800000"/>
            <a:headEnd/>
            <a:tailEnd/>
          </a:ln>
        </p:spPr>
      </p:pic>
      <p:sp>
        <p:nvSpPr>
          <p:cNvPr id="22" name="Slide Number Placeholder 21"/>
          <p:cNvSpPr>
            <a:spLocks noGrp="1"/>
          </p:cNvSpPr>
          <p:nvPr>
            <p:ph type="sldNum" sz="quarter" idx="12"/>
          </p:nvPr>
        </p:nvSpPr>
        <p:spPr/>
        <p:txBody>
          <a:bodyPr/>
          <a:lstStyle/>
          <a:p>
            <a:fld id="{FC398A72-17BE-493D-A14C-F3371BCE3542}" type="slidenum">
              <a:rPr lang="en-US" smtClean="0"/>
              <a:pPr/>
              <a:t>46</a:t>
            </a:fld>
            <a:endParaRPr lang="en-US" dirty="0"/>
          </a:p>
        </p:txBody>
      </p:sp>
      <p:pic>
        <p:nvPicPr>
          <p:cNvPr id="23" name="Picture 3"/>
          <p:cNvPicPr>
            <a:picLocks noChangeAspect="1" noChangeArrowheads="1"/>
          </p:cNvPicPr>
          <p:nvPr/>
        </p:nvPicPr>
        <p:blipFill>
          <a:blip r:embed="rId9" cstate="print"/>
          <a:srcRect/>
          <a:stretch>
            <a:fillRect/>
          </a:stretch>
        </p:blipFill>
        <p:spPr bwMode="auto">
          <a:xfrm>
            <a:off x="674386" y="2400581"/>
            <a:ext cx="990600" cy="1524000"/>
          </a:xfrm>
          <a:prstGeom prst="rect">
            <a:avLst/>
          </a:prstGeom>
          <a:noFill/>
          <a:ln w="9525">
            <a:noFill/>
            <a:miter lim="800000"/>
            <a:headEnd/>
            <a:tailEnd/>
          </a:ln>
        </p:spPr>
      </p:pic>
      <p:cxnSp>
        <p:nvCxnSpPr>
          <p:cNvPr id="27" name="Straight Arrow Connector 26"/>
          <p:cNvCxnSpPr/>
          <p:nvPr/>
        </p:nvCxnSpPr>
        <p:spPr>
          <a:xfrm>
            <a:off x="1731799" y="3183446"/>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42931" y="3397915"/>
            <a:ext cx="1455848" cy="369332"/>
          </a:xfrm>
          <a:prstGeom prst="rect">
            <a:avLst/>
          </a:prstGeom>
          <a:noFill/>
        </p:spPr>
        <p:txBody>
          <a:bodyPr wrap="none" rtlCol="0">
            <a:spAutoFit/>
          </a:bodyPr>
          <a:lstStyle/>
          <a:p>
            <a:r>
              <a:rPr lang="en-US" dirty="0" smtClean="0"/>
              <a:t>Abcd1234 + ?</a:t>
            </a:r>
            <a:endParaRPr lang="en-US" dirty="0"/>
          </a:p>
        </p:txBody>
      </p:sp>
      <p:cxnSp>
        <p:nvCxnSpPr>
          <p:cNvPr id="17" name="Straight Arrow Connector 16"/>
          <p:cNvCxnSpPr/>
          <p:nvPr/>
        </p:nvCxnSpPr>
        <p:spPr>
          <a:xfrm flipH="1" flipV="1">
            <a:off x="1715143" y="2902466"/>
            <a:ext cx="3219714" cy="46730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 descr="http://4a54f0271b66873b1ef4-ddc094ae70b29d259d46aa8a44a90623.r7.cf2.rackcdn.com/assets/Uploads/airport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3491" b="9853"/>
          <a:stretch/>
        </p:blipFill>
        <p:spPr bwMode="auto">
          <a:xfrm>
            <a:off x="2166612" y="1586971"/>
            <a:ext cx="1099799" cy="13288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a2.files.saymedia-content.com/image/upload/c_fill,g_face,h_300,q_80,w_300/MTE5NDg0MDU0ODEyNzIyNzAz.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3111" y="2369066"/>
            <a:ext cx="533400" cy="5334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1664986" y="3924581"/>
            <a:ext cx="3219714" cy="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55662" y="3958796"/>
            <a:ext cx="1774397" cy="369332"/>
          </a:xfrm>
          <a:prstGeom prst="rect">
            <a:avLst/>
          </a:prstGeom>
          <a:noFill/>
        </p:spPr>
        <p:txBody>
          <a:bodyPr wrap="none" rtlCol="0">
            <a:spAutoFit/>
          </a:bodyPr>
          <a:lstStyle/>
          <a:p>
            <a:r>
              <a:rPr lang="en-US" dirty="0" smtClean="0"/>
              <a:t>Bouncing, </a:t>
            </a:r>
            <a:r>
              <a:rPr lang="en-US" dirty="0" err="1" smtClean="0"/>
              <a:t>Smore</a:t>
            </a:r>
            <a:endParaRPr lang="en-US" dirty="0"/>
          </a:p>
        </p:txBody>
      </p:sp>
      <p:pic>
        <p:nvPicPr>
          <p:cNvPr id="18" name="Picture 17"/>
          <p:cNvPicPr>
            <a:picLocks noChangeAspect="1"/>
          </p:cNvPicPr>
          <p:nvPr/>
        </p:nvPicPr>
        <p:blipFill rotWithShape="1">
          <a:blip r:embed="rId12"/>
          <a:srcRect t="25216" b="24182"/>
          <a:stretch/>
        </p:blipFill>
        <p:spPr>
          <a:xfrm>
            <a:off x="6629400" y="2881261"/>
            <a:ext cx="2438400" cy="1233891"/>
          </a:xfrm>
          <a:prstGeom prst="rect">
            <a:avLst/>
          </a:prstGeom>
        </p:spPr>
      </p:pic>
      <p:sp>
        <p:nvSpPr>
          <p:cNvPr id="20" name="TextBox 19"/>
          <p:cNvSpPr txBox="1"/>
          <p:nvPr/>
        </p:nvSpPr>
        <p:spPr>
          <a:xfrm>
            <a:off x="3266411" y="2297648"/>
            <a:ext cx="790601" cy="369332"/>
          </a:xfrm>
          <a:prstGeom prst="rect">
            <a:avLst/>
          </a:prstGeom>
          <a:noFill/>
        </p:spPr>
        <p:txBody>
          <a:bodyPr wrap="none" rtlCol="0">
            <a:spAutoFit/>
          </a:bodyPr>
          <a:lstStyle/>
          <a:p>
            <a:r>
              <a:rPr lang="en-US" dirty="0" smtClean="0"/>
              <a:t>jblocki</a:t>
            </a:r>
            <a:endParaRPr lang="en-US" dirty="0"/>
          </a:p>
        </p:txBody>
      </p:sp>
      <p:sp>
        <p:nvSpPr>
          <p:cNvPr id="4" name="AutoShape 4" descr="data:image/jpeg;base64,/9j/4AAQSkZJRgABAQAAAQABAAD/2wCEAAkGBxQTEhUSExQUFhUXFxgbGBcYFxcWGBsdGxoaGhcaGBcaHCggGBwnHBgZITEiJSkrLi46Fx8zODMsOCgtLisBCgoKBQUFDgUFDisZExkrKysrKysrKysrKysrKysrKysrKysrKysrKysrKysrKysrKysrKysrKysrKysrKysrK//AABEIAHcBpgMBIgACEQEDEQH/xAAcAAEAAgMBAQEAAAAAAAAAAAAABQYDBAcBAgj/xABGEAACAQIDBQUFBQUFBwUBAAABAgMAEQQFIQYSMUFREyJhcYEHFDJCkSNSgqGxM2JyksFDU2Oi0RUkg5PS4fA0o7LC8SX/xAAUAQEAAAAAAAAAAAAAAAAAAAAA/8QAFBEBAAAAAAAAAAAAAAAAAAAAAP/aAAwDAQACEQMRAD8A7jSlKBSofPNoosNoxBc8Fvb+Y8v18K08btGyqNwIxIB3ye7r0UG5+o86CyVjM6g2LLfpcXqiNnIc3mmLD7t91f5Rx9b1I4LOoBorxjwBAoLarA8DXtREeaKRoQaz5VmPal1PFSPUHgfqCPSgkKUpQKUpQKUpQKUpQKUpQKUpQKUrm21/tBYM0WDIsps01gwJHFYwdDbgWN+dutB0mlQexuaticLHJIbyWsxsBc9bDQXGtTlApSlApSlApSlApSlApSlApSlApSlApSlApSlApSlApSlApSlApSsWJnWNGkc2VQWJ6AC5oKztjtccG6IiCRiN57kjdUmy8OZIb+Xxrf2f2ohxQAU7r/dJ19OtU6fCGaGXEyizzEvY/KtrRr6KB+dc4yyV2xKLGW0caqSDoeAI4edB+lKViwxJRS3GwvSgy1z32ke0D3Q+7Ycb05tvNa4S4uB4uRrbkCOtX3EzhEZ24KpY+QFzVXyTIEbdmkQGQ94ki/ebViPUmg5bluz+YYs9qykb2u9IbHXnbjVvwOwU1h2uIIHRB/U/6V0Yoqiqfn+1oXeWErZdGlb9mvgPvnwH1oPvD7H4SPVxvnq7E/lwrOuSZfJ3AsF/AgH8jeqCMTiMY1oEaX/FlB3fwR6AeZ/OpmH2dYpxeTEsD0B3R9FsKD42u2ekwA94gdzBcB0JJKgkC4PNfPhVvySQCaG3CSFr/hYW/wDkaiskimEGNwGLYyrHF3ZG1usivdCeZXdB15OKxbD4kyHBg8Vwt2/GR/0mg6HXy7gAkkAAXJOgAHEk8hX1XKvbHtSRu5fE2rANOR90/DH68T4W6mg28RtacbiNyIlcMhvfgZSOZ6JfgvPieQF2yPMRKGF77vPw/wD2uGZbIwCxR/E+n/eulez+ctK6JrFENze+8/zm/np+HxoL7XOdodt3XEx9k32SybpHKQA7rnyvfdt90HnVw2keQwmKIlXl7u8OKKfjceIGg8SK5PtNgVTGQQKLIqqbdFW5b/KpoO1xSBgGHAivuo/IL+7x73HdF6kKBSlKBSlauaY0QxNIRe1gqjizE2RR4liB60EBtbiJJm9xgYqXW88q6GOM6BFPKR7EDoAx0JWqXtxs0uHwoeNbKlrjw4VJ7R542CjEMVnxuIJZmtexOhex5CwVQeSjju1jxEOIGVYtMZKZGdlCFuK9oEUAeFyD6mgsPs3QjDAHon13Fv8AnerbUBsVDu4ZWIsXJb6m9T9ApSlApSlApSlApSlApSlApSlApSlApSlApSlApSlApSlApSlAqtbXSdq0eDX+0O/L4RqeH4m09KsckgUFibAAknoBxNVbJ7yGTFPoZT3QeSDRB9NaCv8AtJzTsML2a/HJ3FH6n0FRnsj2d3m94YaL8N+fU+v+lV/PsS2Y5juJqins06WB+0b1OnpXbsjy5cPCkajgBQSFKUoI/PE3ojGP7QhPRj3/APLvVs3WNNbAAVrZtjo4d15mCIN47x4A2/0Jrn2a53ic0fscIrR4e+sjCzP4gH4R56+XIPNrtrzI/YQ7zA/KujP/ABH5E/NvLj9bP7CSTlZcYe6PhiGir5LVq2X2OhwovbekOpY6m/PWrNQa2BwEcShY1CgdK8zPHpBE80hsiKSf9AOZJ0A53FbVcu2szE5ljly+Jv8AdcOd/EuDozL8l+gOnnc/KKDFnGdMmWyzP3ZccxCi/BWFrg9FiGh52XrUj7J8KzK+IYWBAVB0VRZR/X1NUXOcYcyxyxxfsl7kYHDcB1b8RH0Va7hkuAXDwrGNAo1oMG1GeJg8M+If5R3V+8x+Ff8Azxr89YXfneXFzNcliSTzY9PCrF7Rc/fMcYuFguY0bdW3An5nNaOcYZVePBIbKgvK3639KDzLnMcRlH7WY7kI5gc3/r9K7RsRk4w2FRLakXNc12By33zF9sR9lF3UHKw/1rtIFqCLzObdnhuLq++nkSN4H/Jb1rnGfr2maSW+SOKIfxSEs3/thvrVyzjMQcU1zaPDRlnP7zC/5KPzNVDYaFsRiRK41dmnbw3+7EPRF/zUHVMLHuoq9AKy0pQKV8mQA2uL9L19UCqtn2Yp2rO5tDhVLMeshX891D9ZPCp/NccsELzNwRSfPoPU2HrXJtpMU5SPDcXNp5/F3a8SH8ZvbpHQbmwmXNi8VLjpxz0B4Lbgv4Rp6E86k9tsQZWw+FXjK/aOP3RooP1/9up3KsGuGwscPAsLuf3Rq5P1C/iqv7FqcZjZscfgB3Yv4Rov1+L8RoOgYKAIioOQArPSlApXjMBqSAPGgNB7SlKBSlKBSlKBSlKBSlKBSlKBSlKBSlKBSleMwHHSg9pXgN+Fe0ClKE0EHtPKWCYZeMp71uUa6v8AXRfU1WvaJnPuuE3IzaST7NPDTvN+Fbn6VOZe/avJijwbux+Ea8D+I3b1rl2bStmeZbiaxodxelge+3qwt5LQWX2RbObq+8MPBb9K6jWrluDWGNY1FgotW1QKUpQa2PwKTLuSKGHSvcHgkiXdRQo8K2KUClKi9pc8jwWHfESnRRoObMfhUeJ/1PKgrvtN2sOFiGHgucVP3YwOKg6F/PkPHXlVBzlRluCXBKb4icb+IccQp0Iv4/APxGt/ZyMnts8x/EgmJei8F3R46Ko8fGq9keDlzLHF3+Zt5uYAHwqPADT6nnQXn2SbObqnEyDvN8PgKlfaJnkndy/C3OImHetxRD+hP6X5VL5/m8eXYTetdtFiQcXc8AB05mua5ljpMIrLvXzHFd6aT+4RtQgPysR9B6GgmNndl4cvw8+JaRJZUDdoVIIjKrvGMHrYi58a5t2jvfnLiGueoBN7VfM+X3XJY4NQ+KkBN+O7ozb3juIFPi1RvsvyT3jEmdh3E4elB1HYfJBhcMi27xFzUvmeNWGJ5W4IpNup5AeJNh61sgVR9usUZ54cvQ6Eh5rclHAH0ufAmPrQVjNpWOFSJj9rjpCznhaP4nPgN3l+9Vt9m+E+zfEWt2h7o6KNEH8oFUPN8T7xipNzhf3aK33RrOw/+N/EV2LKsKIYUTQBV1/rQbOInVFLuwVVBLMTYADiSaoWI2oxWOdo8vTchBs2Ifug9d3S49BfraoHanaRcwldTIY8ugPfYXvOw4Ko4kE8B69LaGFzPFY5hBhV7GBRZUUCyjqx4M3hwHidaC44XA4vDo0iyxYkLq6ro/jY3Nz4G1S+z+0InKsp7jEqL8d4C/6XFQWyezS4LFSv2jHdg+2JNwSxDLvHqqqTryfxqG9meLM8yqoIjjaV/WR94D0Ww+tBZ/aNjx9jhr6MweT+Fbmx8CFf1UVWNmsIZ8TG78ZC2Ie/JdUgHkFDn8VZdqg07YjEfLvdknlviLTw7rt/xKjM8zYQrOiX+0fsdDYiGIdmyg8i+6RfkGY8hQS22mfmVRDCbtirKlvlw4JAb/iHeI/dP7tX3ZbKhhsOkYGttfOqB7NsnfETNjpxe57ulgANAFHIAAADwrq1AqF2o2lhwUe/IbsfgjHxMf6Dxrza7aWLAYczSm54Il9XbkB4cyeVcuyvZjGZnIcZi2Mat8It3t3kFU/CvnrQS2WbTviJjLO4AHwoNFXyHXxqy5XtGHk7hui23jy7xCgDxub1RdudmRgoO2jZiAQCD46D8692KkMrwYdL6N2kx8R8K/19BQdqFfLuACSQABck6ADmSa9Ark23G0c2PxJy3Aaop+2kBspIOoLckB08SPCgl889oalzFhjoDYydf4fDx/SprJ81VlBVwxtrrc+t9aq2E2QwmCQHEkzSkaL167qX4eLG1amDzOGaZkgw8Ue4jsJUuGDIpK7rCwkG9uhgRbvc+NB0fKc2ErvHcFksTblcXAPjax/EKlqp+SZsp7OVVUKxCubAElgSNefet9TVwoFY45lb4WB8iDXOPaptcY2XAQMQ7AGZhxVTwQHkW4nwt96oLK9q2VEjXRUsoA+J25KOgHEnp50HaK0s3zWLDR9pK1hwA4lj0UczWHGZwkGG94nO6AoJ6k8gOpNccn2jbHYsSym0YPcS+ij/AFPM0HYMJnO8m+y7oIvbiQPHxqVVgRccDXOJc9XcaX+yi4D+8fgiDwvarvs8W93i3uO6L0EgzAAkmwGpJ4CtXLsyjnXeja662NrXANri/EeNc2272tGIl9ygb7FTaZwfjI4oD90c+vDhxl9nc4Uuqx/DGAG6akLb87+lBfaUqj+0HaxoiuCwp/3qUat/dIfmP7x5dOPS4bW0e2BSX3TBp2+J+b7kf8Z6+H16GKTZ3HSHflxiiU8FAuB4AXGnkKqK58uGX3TADflJ+0xHxFn57t/iN/mOg8Te0zgtjZS0OJxUrGYyxmMXNwQd428lUm/hQZcNtFisPi1ws1t4sovyIJ4j0Brp+HlDKGHAgGuTbf4kNmkCpq6xNw6uSq/Qbx+ldVy+PdiReiig2KitoZTuCFT3pju+Sf2jfTTzYVK1DL35XmPAdxPIHvH1a/oq0FY9oece6YPcjNpJPs47ctO834VBP0rD7Jdneyi7dhYt8PgOVVrMr5lmm4usUJ3B00P2h9WFvweNdlweHEaKi6AC1BmpSlApSlApSlArlebr/tfHhOOEwx9HN9T47xFh+6v79Wr2hZ2YIOyjJ7ae6rb4gugdh46hR4uDyNU/P8aMswC4eMgYiYG5Hy6AO48hZV/D0NBB+0HPPeZ1wkH7KJrWXg0g0PDkvAeN+groexOSR4DCmaUhTulnY8gBc1UfZTsrvt7zINB8INSm1GZLmEz4cPu5fhDvYuQcJGXUQqRxA52/6aCKx+e9oTm869wXTL4G5n+/cdOf0t8tRmzuTPPIjzEtJiZCSTx3Fs0rHwN1T8fhXuDjkzbGg7u7AllROSIOAsNLnifpwAq+4Fo4pMVijpFhkMSdLRAtKR4mQsv/AAxQUP2p5h22MECcIVES/wAb2Z7eQ3B6Gun7B5KMNhUW3eIBNcu2LytsVjw0guVJkk59+Q77D0uBXdFWwsOVBq5tmCYeF5pPhRST1PQDxJsB5iuVx454sLiMxkt2+JbdhH8RsLfu6fyxrUhtnmJzDHJlkJPZRHfxDjhcfLfwvbza/wAtVTbrM+3xK4aH9nB9mgHDf4OR/CO6PxUE37MMq7WftOMcI3VPU8XbzLX+gqZ9rmfOETAQHvzW7Rh8qG/d/FutfwU9RVn2LycYXColrG1zVTxGA7aDEY4i7yRyungGXueojVF9D1oOfDK2l7CFL7rFuzHgDZ5D4sdB4A113DQR5ZhkSNO0xEndijGjSPbmflQcWbkPQGo4LHRYZhijuECGGPDrvqS9kBNkW7/Gzchw418SbRuZG7C8+MkG60xFljX+7iX+zUHr3iRc20IDPthmbRQ+4I/a4qc3xLrwu2rIOgIsLclHiKsGzeU/7OwEktry9mzebW7o9WsPWmxexXYnt5+/M2uutr61NbYN9nFF/eTxj+Q9qfyjoK5tRh0w2UuCdVRAp5lwVEfqWArn+VibMZo4iBuj4iqhRqbtoBbU6k8Tz4CrZ7Tt/EHsIzZcOsbsPvPK+4g9F3j+IVadgNmFwkIJH2jC5NBYsqwCwRLGosAKyY7FpFG8sh3URSzHwHhzPhzrPVb2ohGIkjwpPc0kkHUAncB8Lq30U0FVybKXzLE/7Sxq2hX/ANNAdQqg6O/Ik8fHjwtW3tBt2kZMWH7xBtcC92+6nI25sdB41B7bbWtJJ7hhL2Hddl0JPAopHADgSPLkan9hthhEBNOAZLCw5KOQA5UEVtdjpJ8mV8SoWZ5gLDnuS3Gnklql/ZXs72EPbOO++tSmYbGpNiFmdmKKbrHc7oPMheANWiNAoAGgFBX9tcxdIRDDftp7qpHFV032HQ6hQeRcHlVZnmgybChECtiJNbcN482bmEXQfQcTU+8ymefEuRuQgqDyAQHfPnvGQegrmmByybM8wZ5gQDusV+6hG8ieikX8SetBsZHleJzJyzs24x+0fhvDkq9EHSp/J8vQe9SILRRh44/ERgqzer9pr0VaumO3MFgpXQACGF2/lUn+lVjsuwyVyNW92IHUsy2HqWP50EXkEtsJgk+aWbe/CoYg/pXQtoM2XC4aSdtd0d1fvMdEX1YgVz7ZSLtMdFEPgwkSp+IgFvyC/U09rOaB5osJc7iWaS3MuDp5iNX/AOYtBSJ7xwvipzv4vGFmS/yoTrIRyvwUeXQ1O+zbZ0M3vU3diiBN24WGpJ/WtWHJHxmPEbjUKjSDklxdIx0CoV9WNT20+ZwsGwiErgcNb3ll0M8nFMPGedyO8egPDjQfeY7uaH3nFStBlyEiBPhee3xSHmE8f04nPnmT4BsslxGBCWjUkMt77y/KxOpPn1FV/JMBJmczYjEEJh41+EaRoi6hV/dAHrxrLtDMuFywxRqVbHTb4TmsaboW45EhYwR4t0oMGz8Zxc8GFTWKGzOfvSW1Ppc/Xwq7bX507lsBhHVN1R7ziD8ECHTduOMjcAo1/pVckk9xw3ZxlVxMq7zyNqsEfOV+p1sq8SSKhAzYheziDLho2v3j35ZGNt+Vh8UjE26KDYcDQb2b5NhIsubEYZpmZZRGHksO0Pduygabup/lNfHs9wsuInRVJEUbbzH7zdT18BTbBjJJh8rg1WAd+3Ayt8Z/CCR5sw5V1bY7Z9cJAqgd4jvGg2Nqc7XBYWSci5UWRfvMfhHlzJ5AE8q4JhTLKJZ5GJeQNJNJzseCr0LEhQOVx0rp3tGQ4mZMIOCqpPS8ha/qI42/5lVjLcGpjkj7oC4he2LMiBY494jViPn3fpQT3s42Zjw8JxmI3Vspa7WCqoFySTwAFSeMz5VVsxnDJGFKYWEizkHUuVOod7DQ/Cqi9iWquZltdDIRvXeGMjsYFDBZWXhI7MB2ig8ABa4BPI1s5Rs7iMxmGJxmiD4I+QHgKD59n+SyYnEvj8QNWa4H6AeAAA9K6tWLC4dY1CKLAVloMOLk3UZugNQ20rmLBytFxWJip48F0Nhxtx8am590jdYgb2mvPwFUPO8fiYIpMGImk3gVhlB0VW0s4/dB0tx0Bta5D79leQCGHtiQxfg3G45G/O419avtRGymXGDDRxHiqj0qXoFKUoFKUoFKVrZlKVikYcQjEegNBT4MF7xiTjJDdR+zHIKLiP8AIl/Nz0FUXG5e+PxsTG57a72+7ErlIl9d12Pi1dYyDBBcNEv+Gg/yioGTAPhlKrhw9hupLG4jkCXJCuTbhe1xfrpQam1ObGJUyvAkdu43XccIl+Yk9bX8vOqHnGLVxHlmCuYIz3mHGaS/ec24qDw6nXgFqMzDN3LypH3d8lXZTckf3at06nna1dH9l2yW4oxMq94/COgoLFszk6Zfg2cjVUZ3PkLn9Kg80iK5dBA3xYh17UjoAZpifA7pH46tO3J/3DEgc4mX+YW/rUVtPgGYQqtheOaMX0AaSOyXPLgfr40Gv7LcvtC2IYd6Vi3oTcD0GnpWx7R9rvc4ezi1xMukajUrfTet16DrXuOz1cvwqxhCZFW1iCFBt1+b0+oqmZZhdxnzbMCbjWNW4/ukDryUUHwf/wCTgDqDjcTcknUgniT4IDfxJ8a1vZVs8Zpu3cHcThfW55k9STrVfmkmzHF7zA7zmwXiES+i+fMnrXetmcnXCwLGo1tr50H1tRiOyweJcfJDIR6ITUBngMOV7i6FkjiB6doyx39N6/pU7tZBv4PEIPmikH1UitLP8CcRgGVNWKKyfxLZ0/MCg51kmwkskskQYJFG7JvAWdgDaxbpbSwsK6ds/szBhVAjUX6861djZd5GkuCJSH6brWAdWHI7wP1NS2YZvFCpZ24DgveP5cPWg2p5lRS7sFVQSzEgAAakkngKpkmJbHYmE7yxQrvSQo2k09gVMoQ6pHYkC+pBJ8q9tHtYJQJZ1+xBvBhb6zsDpJN/hqbG3C9uJtfHszl05xWGzCdiXlmYG+ndaKQAAchfdAFBvFbz41W+L3nDfygpu/0rpkY0HlVI2oy8R4oTMSsU6qjtyWRTeJj58Lnmo61bTjAkYZrmw+UXv5dPWg+c6zaPCwtNKSFFgABdmY6KiKNWdjYADrVExKY1YcZmE5VJmjtHApDdggF1DkcXsd48unGoHOttC8xn0aZSUwkPxLDfRp5OTSHgvTW2hJNg2Byd0GJhxBLHFRB23jck95ZCSednSgybFbMRriZJLAiNYlX/AJSMSepJJPrXQ6quxSMgdHN3WySDmGQBQ38LIFIqzS4hVF2ZQPEgUGSoLPs/Mbe74dRLiiu9uE7sca/3k7/InQfE1jYaEiHzva5nc4bB2DfPO47ka8yFPE+ennVKOIOLb3HBFuxZt6eckl525szcSv66cgLhZc7whTKyO2WczyoryJbcYzTqsm7bldmFTWxGHG9iJbcZWUeSdwfktaWW5MVy+XBoN58PLvIDzKuuIQeRa49KnNmFVIL3BBZmuL8yTYjiCOBB6UHxt9CXy7FovFoJQPMoQKj85VWy2Jhcxj3d23dfs1eNmPiN0E+QNYc4z58XIcHgxYcJ8Qw7sa8wgPFyNBfhUbmPtBw8FsLhozIsYCAr8PdFrLYajlfwoPNmY2wUTyBRNPOzOu66FLMb7zPfuoL8fTpWrHsdJiBLjpJ48RMxuqxEGMFCA6BubdzcuQLWqFwmHnxspEMRhVz3n3Qlh0VV0v8AvG515V0H2e4D3eGbD8o52A9URv8A7UFUxuYw4dMRKmJUSzE7ylSJ1NgOzCcj4n/vVEyXAy4yVMOt9xSTYcBc95iebHr4Wqa9qp38w3UGqxounG7Fify3frXRfZ1swMLCHYfaMLmg8zHLlhhhy+LQyn7Q/wCGli9/4iVW3Qt0rm2Z4/3rGviAAYovs4ATZd2P5mPJOLseV/KusR4E4hsRKSV3w0SN0RbqCOtyXa/746VyLaiJY5fcMNdgu6sjc3biF8EW4NubG5uRQYsPHJjZuwiLMrMGdyLGRuG8w+VQLhU5DU6k1a88iGFaLDQqD2FpJD1lI7gPldbj/GFWjYnZ5MDhjNJ8W6Wc9ABc/lXuCyIy4aRn0lmBctx3WY7wt1CmwHggoI7YzIk97lkPe7MRqCeJO4rOx8S7MT51cM7zcQKoCmSaQ7sUS/E7cT/CoGrMdAPSqXh9tcPg9+PEI8OI+YKhdXI0DJbiDbjp48KqK51icdiJFh3lMtlLk3kEQ4RgjSNSbkheOlzpQXzIsocvLjJpo5pCWBEZuiEaFQeoAt9etUGDZ+WYYZ47F8UJZH3tQDvixC8DYNbUGuheznLDh1xeGJvuzgjyaGK/+YNWls5hWixPu544d33R96GU3Ur5EAfhNBvbNbBRQHtJftJOZbWrmqgCw0FY5MQq8WA/X6caoW2W3BUmCA9n9+ZtCq89wHgfE+g50FozbPUjD2YWjB335Kfujq36XHM1vZRijLCjniVF/pXJckjfMZUijDJhIiDY3u5+8/XXWx63OvDr6IIo7DQKv6Cgp22+XNiA0qk70P7Kx4EauR4k6fgFbWwO0PvcVpAC6WBPWph4LRgHjbXz5/nVB9mS7uKxCjh20o9FsB+Zb6UHVKUpQKUpQKUpQKwY1N6N16qaz0oI/IHvh4j0QA+a91vzBqt+0nOewwzBTaRwVXwvxb0Gv06195lj58A7lITPC5LBVbdZGPG2hBB6aczVbw2S4rM5+2xK9lEDonHTkCef/nhYIb2dbIGd1ldbRJwvz8a7XFGFAUCwFYsDg1iQIgAAFbFBFbVQl8JMo1JQ/pW0IkmiFwGR1B6gg6g1syoGBB4EVTYs3OXOYcQGOGJJjlALdnfirAa7t+BF7cOHAJDFZBAp7RgzldR2jvIF8g7ECuQ7X5w+NxFluYka0Sj5m4Fz/T686uW122SYj/d8JvTb3xFQwB8N4jQdba8tL3EjsTsT2Z94xABkPBbWC+AHKgy+zrZEYdO2kH2jflV6rwCvaDHiY95WXqCKitl5w0PZH44T2bDn3fgPqtj9elTNVfaLJ51k96wbhJbWZSLo46OvP9RyNBlx+QFXaXDyvAzG7BbMjHqUOl/EWJ51Q9uJpIltLO07nhHYJGB96QLrujxOvCpTF7Q5s3cGFiVuG8N8jzAJ0+tfGT7CTzv22Ne+t9zgL+I5+vCggdhNk5MXL7xPcqLannbhYclHIV1DaTDhIFZB+xdHAHRGBI9QCPWpbCYZY1CIAAK+5owylTwItQYcREk0diFdHXnYggj8xauQ+0jBDDKscE0y75P2faMUVRxNidBwFvGrVjGzHBXjw6RzQ67gcNvJfkCCLr4Hh1tpUbleyGJxcvb45ha4O4NBpw87f69TQRHsy2O7RxiJFO4PhvzPU10jPCIZIcRwRSUc9EbS/kCFY/w1MYXDLGoRBYCvMbhVkRkYXDC1BoZrk4kYSo7RygW31tqOjA6MPPhfS1VzNsJi91u1xaqgBuyxhWtzuxYgV8PnOKy/7GSBsRCP2bq1nUcla4swHI6HTnUFmGOx2ZN2aQdhFfXeO8T56W/X9KCpNJJipPdsMGETHW996T9+Q/d6L9eldk2O2ZTBxAAXc/Ea82T2UjwafekPFjqb+dWOgrmaYj3TEDEN+xkASU/dI+Bz4C5B8GvyrdxeTQSd+3xakozLveJKEb2nWpDF4ZZEKOLg1RcXsPiEuuFxc0UR/sw7BRfjui/d9LUEPt1mvZqMDgwF3yQ+5ofFRbmebenE6WHYLY5IIt6VQztqbjhWxsvsNFhj2jkySHizan6mrfQY4YFXRVA8hUIcUmGxTiRgiTAFWYhV310IJOgJFrX+7bmKn60c2yuPEJ2cq3FBzLZzKvfsznxR1iEh3TxBC90EeBCiuryndQ25A2rWynK48Om5GthW4wvpQQGY5nHhMAJbiyxjd1+I7ugHiTVJ9mezLSOcZOLkkkX5km5PqTerJifZ7A8/asSRe+7fQE8bDlVtw0CooVRYDgKDS2hj3sO6cnsp/hYgN/lJrbmZUQk2AA9NKY7DCSNozwYEVQMzyDM5vsGxJ7AcwFDkct5wLnz40FO2oDY7HfZi5A3UH3Re5ZuhPTja3Cuo7F7Kpg4xpeQ8TWbZfZWLBr3RdzxY8asFBAI4hxzA6CdBunlvpc28ypP8lZs+yNJ917skqfBIhs634joQeYNxWXaDKBiYt25VhqrA2KkaggjgQap+IzjNoPs2hintoJLMrHxbdNifICgwbTHHQxOzYwbijlEA56C4PE+Arm2S5PPjZ907xJN2vrb+I/e/Sr5/sPMce4M5ESdFBFvI8R58av8As5s7FhECxgX5nnQfezeSJhYVjQa21Nb+OF43A+6f0rPQigi3xyPB2wYbm6ST923xA9CLG/lVT9lWBO5JiWBHaMzC/wC8xb9WNb+c7CLNIWWSREc3kRWZUf8AiUGzetWjL8GsMaxoLBRag2aUpQKUpQKUpQKUpQeMoPEUAtwpSg9pSlArBi8Iki7rqGHjSlBp4DIYITeONQetqk6UoFKUoFKUoPLV7SlApSlApSlApSlB8ugPEA0RAOAApSg+qUpQKUpQKUpQKUpQKUpQKUpQKUpQKUpQKWpSgUpSgUpSgUpSgUpSgUpSgUpSg//Z"/>
          <p:cNvSpPr>
            <a:spLocks noChangeAspect="1" noChangeArrowheads="1"/>
          </p:cNvSpPr>
          <p:nvPr/>
        </p:nvSpPr>
        <p:spPr bwMode="auto">
          <a:xfrm>
            <a:off x="155575" y="-830263"/>
            <a:ext cx="61341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www.imgion.com/images/01/Welcome-with-dark-backgroun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7800" y="4340667"/>
            <a:ext cx="3657600" cy="103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5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1715143" y="2532717"/>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Password Strengthening Mechanism</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89385" y="2744392"/>
            <a:ext cx="1161468" cy="1743293"/>
          </a:xfrm>
          <a:prstGeom prst="rect">
            <a:avLst/>
          </a:prstGeom>
          <a:noFill/>
          <a:ln w="9525">
            <a:noFill/>
            <a:miter lim="800000"/>
            <a:headEnd/>
            <a:tailEnd/>
          </a:ln>
        </p:spPr>
      </p:pic>
      <p:sp>
        <p:nvSpPr>
          <p:cNvPr id="22" name="Slide Number Placeholder 21"/>
          <p:cNvSpPr>
            <a:spLocks noGrp="1"/>
          </p:cNvSpPr>
          <p:nvPr>
            <p:ph type="sldNum" sz="quarter" idx="12"/>
          </p:nvPr>
        </p:nvSpPr>
        <p:spPr/>
        <p:txBody>
          <a:bodyPr/>
          <a:lstStyle/>
          <a:p>
            <a:fld id="{FC398A72-17BE-493D-A14C-F3371BCE3542}" type="slidenum">
              <a:rPr lang="en-US" smtClean="0"/>
              <a:pPr/>
              <a:t>47</a:t>
            </a:fld>
            <a:endParaRPr lang="en-US" dirty="0"/>
          </a:p>
        </p:txBody>
      </p:sp>
      <p:pic>
        <p:nvPicPr>
          <p:cNvPr id="23" name="Picture 3"/>
          <p:cNvPicPr>
            <a:picLocks noChangeAspect="1" noChangeArrowheads="1"/>
          </p:cNvPicPr>
          <p:nvPr/>
        </p:nvPicPr>
        <p:blipFill>
          <a:blip r:embed="rId9" cstate="print"/>
          <a:srcRect/>
          <a:stretch>
            <a:fillRect/>
          </a:stretch>
        </p:blipFill>
        <p:spPr bwMode="auto">
          <a:xfrm>
            <a:off x="674386" y="2400581"/>
            <a:ext cx="990600" cy="1524000"/>
          </a:xfrm>
          <a:prstGeom prst="rect">
            <a:avLst/>
          </a:prstGeom>
          <a:noFill/>
          <a:ln w="9525">
            <a:noFill/>
            <a:miter lim="800000"/>
            <a:headEnd/>
            <a:tailEnd/>
          </a:ln>
        </p:spPr>
      </p:pic>
      <p:cxnSp>
        <p:nvCxnSpPr>
          <p:cNvPr id="27" name="Straight Arrow Connector 26"/>
          <p:cNvCxnSpPr/>
          <p:nvPr/>
        </p:nvCxnSpPr>
        <p:spPr>
          <a:xfrm>
            <a:off x="1731799" y="3183446"/>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42931" y="3397915"/>
            <a:ext cx="2530501" cy="369332"/>
          </a:xfrm>
          <a:prstGeom prst="rect">
            <a:avLst/>
          </a:prstGeom>
          <a:noFill/>
        </p:spPr>
        <p:txBody>
          <a:bodyPr wrap="none" rtlCol="0">
            <a:spAutoFit/>
          </a:bodyPr>
          <a:lstStyle/>
          <a:p>
            <a:r>
              <a:rPr lang="en-US" dirty="0" smtClean="0"/>
              <a:t>Abcd1234 + </a:t>
            </a:r>
            <a:r>
              <a:rPr lang="en-US" dirty="0" err="1" smtClean="0"/>
              <a:t>EatingSmore</a:t>
            </a:r>
            <a:endParaRPr lang="en-US" dirty="0"/>
          </a:p>
        </p:txBody>
      </p:sp>
      <p:cxnSp>
        <p:nvCxnSpPr>
          <p:cNvPr id="17" name="Straight Arrow Connector 16"/>
          <p:cNvCxnSpPr/>
          <p:nvPr/>
        </p:nvCxnSpPr>
        <p:spPr>
          <a:xfrm flipH="1" flipV="1">
            <a:off x="1715143" y="2902466"/>
            <a:ext cx="3219714" cy="46730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 descr="http://4a54f0271b66873b1ef4-ddc094ae70b29d259d46aa8a44a90623.r7.cf2.rackcdn.com/assets/Uploads/airport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3491" b="9853"/>
          <a:stretch/>
        </p:blipFill>
        <p:spPr bwMode="auto">
          <a:xfrm>
            <a:off x="2166612" y="1586971"/>
            <a:ext cx="1099799" cy="13288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a2.files.saymedia-content.com/image/upload/c_fill,g_face,h_300,q_80,w_300/MTE5NDg0MDU0ODEyNzIyNzAz.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3111" y="2369066"/>
            <a:ext cx="533400" cy="5334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1664986" y="3924581"/>
            <a:ext cx="3219714" cy="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55662" y="3958796"/>
            <a:ext cx="1774397" cy="369332"/>
          </a:xfrm>
          <a:prstGeom prst="rect">
            <a:avLst/>
          </a:prstGeom>
          <a:noFill/>
        </p:spPr>
        <p:txBody>
          <a:bodyPr wrap="none" rtlCol="0">
            <a:spAutoFit/>
          </a:bodyPr>
          <a:lstStyle/>
          <a:p>
            <a:r>
              <a:rPr lang="en-US" dirty="0" smtClean="0"/>
              <a:t>Bouncing, </a:t>
            </a:r>
            <a:r>
              <a:rPr lang="en-US" dirty="0" err="1" smtClean="0"/>
              <a:t>Smore</a:t>
            </a:r>
            <a:endParaRPr lang="en-US" dirty="0"/>
          </a:p>
        </p:txBody>
      </p:sp>
      <p:pic>
        <p:nvPicPr>
          <p:cNvPr id="18" name="Picture 17"/>
          <p:cNvPicPr>
            <a:picLocks noChangeAspect="1"/>
          </p:cNvPicPr>
          <p:nvPr/>
        </p:nvPicPr>
        <p:blipFill rotWithShape="1">
          <a:blip r:embed="rId12"/>
          <a:srcRect t="25216" b="24182"/>
          <a:stretch/>
        </p:blipFill>
        <p:spPr>
          <a:xfrm>
            <a:off x="6629400" y="2881261"/>
            <a:ext cx="2438400" cy="1233891"/>
          </a:xfrm>
          <a:prstGeom prst="rect">
            <a:avLst/>
          </a:prstGeom>
        </p:spPr>
      </p:pic>
      <p:sp>
        <p:nvSpPr>
          <p:cNvPr id="20" name="TextBox 19"/>
          <p:cNvSpPr txBox="1"/>
          <p:nvPr/>
        </p:nvSpPr>
        <p:spPr>
          <a:xfrm>
            <a:off x="3266411" y="2297648"/>
            <a:ext cx="790601" cy="369332"/>
          </a:xfrm>
          <a:prstGeom prst="rect">
            <a:avLst/>
          </a:prstGeom>
          <a:noFill/>
        </p:spPr>
        <p:txBody>
          <a:bodyPr wrap="none" rtlCol="0">
            <a:spAutoFit/>
          </a:bodyPr>
          <a:lstStyle/>
          <a:p>
            <a:r>
              <a:rPr lang="en-US" dirty="0" smtClean="0"/>
              <a:t>jblocki</a:t>
            </a:r>
            <a:endParaRPr lang="en-US" dirty="0"/>
          </a:p>
        </p:txBody>
      </p:sp>
      <p:pic>
        <p:nvPicPr>
          <p:cNvPr id="21" name="Picture 6" descr="http://www.imgion.com/images/01/Welcome-with-dark-backgroun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7800" y="4340667"/>
            <a:ext cx="3657600" cy="103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4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1715143" y="2532717"/>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Password Strengthening Mechanism</a:t>
            </a:r>
            <a:endParaRPr lang="en-US" dirty="0"/>
          </a:p>
        </p:txBody>
      </p:sp>
      <p:graphicFrame>
        <p:nvGraphicFramePr>
          <p:cNvPr id="8" name="Diagram 7"/>
          <p:cNvGraphicFramePr/>
          <p:nvPr/>
        </p:nvGraphicFramePr>
        <p:xfrm>
          <a:off x="609600" y="1371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
          <p:cNvPicPr>
            <a:picLocks noChangeAspect="1" noChangeArrowheads="1"/>
          </p:cNvPicPr>
          <p:nvPr/>
        </p:nvPicPr>
        <p:blipFill>
          <a:blip r:embed="rId8" cstate="print"/>
          <a:srcRect/>
          <a:stretch>
            <a:fillRect/>
          </a:stretch>
        </p:blipFill>
        <p:spPr bwMode="auto">
          <a:xfrm>
            <a:off x="4989385" y="2744392"/>
            <a:ext cx="1161468" cy="1743293"/>
          </a:xfrm>
          <a:prstGeom prst="rect">
            <a:avLst/>
          </a:prstGeom>
          <a:noFill/>
          <a:ln w="9525">
            <a:noFill/>
            <a:miter lim="800000"/>
            <a:headEnd/>
            <a:tailEnd/>
          </a:ln>
        </p:spPr>
      </p:pic>
      <p:sp>
        <p:nvSpPr>
          <p:cNvPr id="22" name="Slide Number Placeholder 21"/>
          <p:cNvSpPr>
            <a:spLocks noGrp="1"/>
          </p:cNvSpPr>
          <p:nvPr>
            <p:ph type="sldNum" sz="quarter" idx="12"/>
          </p:nvPr>
        </p:nvSpPr>
        <p:spPr/>
        <p:txBody>
          <a:bodyPr/>
          <a:lstStyle/>
          <a:p>
            <a:fld id="{FC398A72-17BE-493D-A14C-F3371BCE3542}" type="slidenum">
              <a:rPr lang="en-US" smtClean="0"/>
              <a:pPr/>
              <a:t>48</a:t>
            </a:fld>
            <a:endParaRPr lang="en-US" dirty="0"/>
          </a:p>
        </p:txBody>
      </p:sp>
      <p:pic>
        <p:nvPicPr>
          <p:cNvPr id="23" name="Picture 3"/>
          <p:cNvPicPr>
            <a:picLocks noChangeAspect="1" noChangeArrowheads="1"/>
          </p:cNvPicPr>
          <p:nvPr/>
        </p:nvPicPr>
        <p:blipFill>
          <a:blip r:embed="rId9" cstate="print"/>
          <a:srcRect/>
          <a:stretch>
            <a:fillRect/>
          </a:stretch>
        </p:blipFill>
        <p:spPr bwMode="auto">
          <a:xfrm>
            <a:off x="674386" y="2400581"/>
            <a:ext cx="990600" cy="1524000"/>
          </a:xfrm>
          <a:prstGeom prst="rect">
            <a:avLst/>
          </a:prstGeom>
          <a:noFill/>
          <a:ln w="9525">
            <a:noFill/>
            <a:miter lim="800000"/>
            <a:headEnd/>
            <a:tailEnd/>
          </a:ln>
        </p:spPr>
      </p:pic>
      <p:cxnSp>
        <p:nvCxnSpPr>
          <p:cNvPr id="27" name="Straight Arrow Connector 26"/>
          <p:cNvCxnSpPr/>
          <p:nvPr/>
        </p:nvCxnSpPr>
        <p:spPr>
          <a:xfrm>
            <a:off x="1731799" y="3183446"/>
            <a:ext cx="3219714" cy="43259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42931" y="3397915"/>
            <a:ext cx="2825004" cy="369332"/>
          </a:xfrm>
          <a:prstGeom prst="rect">
            <a:avLst/>
          </a:prstGeom>
          <a:noFill/>
        </p:spPr>
        <p:txBody>
          <a:bodyPr wrap="none" rtlCol="0">
            <a:spAutoFit/>
          </a:bodyPr>
          <a:lstStyle/>
          <a:p>
            <a:r>
              <a:rPr lang="en-US" dirty="0" smtClean="0"/>
              <a:t>Abcd1234 + </a:t>
            </a:r>
            <a:r>
              <a:rPr lang="en-US" dirty="0" err="1" smtClean="0"/>
              <a:t>BouncingSmore</a:t>
            </a:r>
            <a:endParaRPr lang="en-US" dirty="0"/>
          </a:p>
        </p:txBody>
      </p:sp>
      <p:cxnSp>
        <p:nvCxnSpPr>
          <p:cNvPr id="17" name="Straight Arrow Connector 16"/>
          <p:cNvCxnSpPr/>
          <p:nvPr/>
        </p:nvCxnSpPr>
        <p:spPr>
          <a:xfrm flipH="1" flipV="1">
            <a:off x="1715143" y="2902466"/>
            <a:ext cx="3219714" cy="46730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2" descr="http://4a54f0271b66873b1ef4-ddc094ae70b29d259d46aa8a44a90623.r7.cf2.rackcdn.com/assets/Uploads/airports.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3491" b="9853"/>
          <a:stretch/>
        </p:blipFill>
        <p:spPr bwMode="auto">
          <a:xfrm>
            <a:off x="2166612" y="1586971"/>
            <a:ext cx="1099799" cy="13288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a2.files.saymedia-content.com/image/upload/c_fill,g_face,h_300,q_80,w_300/MTE5NDg0MDU0ODEyNzIyNzAz.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83111" y="2369066"/>
            <a:ext cx="533400" cy="5334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1664986" y="3924581"/>
            <a:ext cx="3219714" cy="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12"/>
          <a:srcRect t="25216" b="24182"/>
          <a:stretch/>
        </p:blipFill>
        <p:spPr>
          <a:xfrm>
            <a:off x="6629400" y="2881261"/>
            <a:ext cx="2438400" cy="1233891"/>
          </a:xfrm>
          <a:prstGeom prst="rect">
            <a:avLst/>
          </a:prstGeom>
        </p:spPr>
      </p:pic>
      <p:sp>
        <p:nvSpPr>
          <p:cNvPr id="20" name="TextBox 19"/>
          <p:cNvSpPr txBox="1"/>
          <p:nvPr/>
        </p:nvSpPr>
        <p:spPr>
          <a:xfrm>
            <a:off x="3266411" y="2297648"/>
            <a:ext cx="790601" cy="369332"/>
          </a:xfrm>
          <a:prstGeom prst="rect">
            <a:avLst/>
          </a:prstGeom>
          <a:noFill/>
        </p:spPr>
        <p:txBody>
          <a:bodyPr wrap="none" rtlCol="0">
            <a:spAutoFit/>
          </a:bodyPr>
          <a:lstStyle/>
          <a:p>
            <a:r>
              <a:rPr lang="en-US" dirty="0" smtClean="0"/>
              <a:t>jblocki</a:t>
            </a:r>
            <a:endParaRPr lang="en-US" dirty="0"/>
          </a:p>
        </p:txBody>
      </p:sp>
      <p:pic>
        <p:nvPicPr>
          <p:cNvPr id="9218" name="Picture 2" descr="http://ihyaauddeen.co.za/wp-content/uploads/2014/05/correct-ord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6706" y="4132230"/>
            <a:ext cx="1049370" cy="10493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hyaauddeen.co.za/wp-content/uploads/2014/05/correct-ord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16511" y="4124548"/>
            <a:ext cx="1049370" cy="1049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hyaauddeen.co.za/wp-content/uploads/2014/05/correct-ord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02143" y="4115152"/>
            <a:ext cx="1049370" cy="1049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5239434"/>
            <a:ext cx="8393414" cy="1077218"/>
          </a:xfrm>
          <a:prstGeom prst="rect">
            <a:avLst/>
          </a:prstGeom>
          <a:noFill/>
        </p:spPr>
        <p:txBody>
          <a:bodyPr wrap="square" rtlCol="0">
            <a:spAutoFit/>
          </a:bodyPr>
          <a:lstStyle/>
          <a:p>
            <a:r>
              <a:rPr lang="en-US" sz="3200" dirty="0" smtClean="0"/>
              <a:t>Once we can be confident that the user will remember the story we add it to the password.</a:t>
            </a:r>
            <a:endParaRPr lang="en-US" sz="3200" dirty="0"/>
          </a:p>
        </p:txBody>
      </p:sp>
    </p:spTree>
    <p:extLst>
      <p:ext uri="{BB962C8B-B14F-4D97-AF65-F5344CB8AC3E}">
        <p14:creationId xmlns:p14="http://schemas.microsoft.com/office/powerpoint/2010/main" val="28850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Understand the Cause(s) of Interference</a:t>
            </a:r>
          </a:p>
          <a:p>
            <a:pPr lvl="1"/>
            <a:r>
              <a:rPr lang="en-US" dirty="0" smtClean="0"/>
              <a:t>User Fatigue?</a:t>
            </a:r>
          </a:p>
          <a:p>
            <a:pPr lvl="1"/>
            <a:r>
              <a:rPr lang="en-US" dirty="0" smtClean="0"/>
              <a:t>Mixing up stories?</a:t>
            </a:r>
          </a:p>
          <a:p>
            <a:endParaRPr lang="en-US" dirty="0"/>
          </a:p>
          <a:p>
            <a:r>
              <a:rPr lang="en-US" dirty="0" smtClean="0"/>
              <a:t>Mitigating Interference</a:t>
            </a:r>
          </a:p>
          <a:p>
            <a:pPr lvl="1"/>
            <a:r>
              <a:rPr lang="en-US" dirty="0" smtClean="0"/>
              <a:t>Staggered Memorization Schedule?</a:t>
            </a:r>
          </a:p>
          <a:p>
            <a:pPr lvl="1"/>
            <a:r>
              <a:rPr lang="en-US" dirty="0" smtClean="0"/>
              <a:t>Gracefully Expanding Combinatorial Designs</a:t>
            </a:r>
            <a:endParaRPr lang="en-US" dirty="0"/>
          </a:p>
        </p:txBody>
      </p:sp>
      <p:sp>
        <p:nvSpPr>
          <p:cNvPr id="4" name="Slide Number Placeholder 21"/>
          <p:cNvSpPr>
            <a:spLocks noGrp="1"/>
          </p:cNvSpPr>
          <p:nvPr>
            <p:ph type="sldNum" sz="quarter" idx="12"/>
          </p:nvPr>
        </p:nvSpPr>
        <p:spPr>
          <a:xfrm>
            <a:off x="6553200" y="6356350"/>
            <a:ext cx="2133600" cy="365125"/>
          </a:xfrm>
        </p:spPr>
        <p:txBody>
          <a:bodyPr/>
          <a:lstStyle/>
          <a:p>
            <a:fld id="{FC398A72-17BE-493D-A14C-F3371BCE3542}" type="slidenum">
              <a:rPr lang="en-US" smtClean="0"/>
              <a:pPr/>
              <a:t>49</a:t>
            </a:fld>
            <a:endParaRPr lang="en-US" dirty="0"/>
          </a:p>
        </p:txBody>
      </p:sp>
    </p:spTree>
    <p:extLst>
      <p:ext uri="{BB962C8B-B14F-4D97-AF65-F5344CB8AC3E}">
        <p14:creationId xmlns:p14="http://schemas.microsoft.com/office/powerpoint/2010/main" val="275210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1401526"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4311708"/>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6499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4953000"/>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5207379"/>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0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5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307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3950855" y="3549072"/>
            <a:ext cx="1572063" cy="58189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blog.ebay.com/wp-content/uploads/2013/03/newebay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0308" y="3335215"/>
            <a:ext cx="1623017" cy="91161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5</a:t>
            </a:fld>
            <a:endParaRPr lang="en-US" dirty="0"/>
          </a:p>
        </p:txBody>
      </p:sp>
    </p:spTree>
    <p:extLst>
      <p:ext uri="{BB962C8B-B14F-4D97-AF65-F5344CB8AC3E}">
        <p14:creationId xmlns:p14="http://schemas.microsoft.com/office/powerpoint/2010/main" val="8128741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Spaced Repetition with other mnemonics</a:t>
            </a:r>
          </a:p>
          <a:p>
            <a:pPr lvl="1"/>
            <a:r>
              <a:rPr lang="en-US" dirty="0" smtClean="0"/>
              <a:t>Graphical Secrets</a:t>
            </a:r>
          </a:p>
          <a:p>
            <a:endParaRPr lang="en-US" dirty="0"/>
          </a:p>
          <a:p>
            <a:pPr lvl="1"/>
            <a:endParaRPr lang="en-US" dirty="0"/>
          </a:p>
        </p:txBody>
      </p:sp>
      <p:sp>
        <p:nvSpPr>
          <p:cNvPr id="4" name="Slide Number Placeholder 21"/>
          <p:cNvSpPr>
            <a:spLocks noGrp="1"/>
          </p:cNvSpPr>
          <p:nvPr>
            <p:ph type="sldNum" sz="quarter" idx="12"/>
          </p:nvPr>
        </p:nvSpPr>
        <p:spPr>
          <a:xfrm>
            <a:off x="6553200" y="6356350"/>
            <a:ext cx="2133600" cy="365125"/>
          </a:xfrm>
        </p:spPr>
        <p:txBody>
          <a:bodyPr/>
          <a:lstStyle/>
          <a:p>
            <a:fld id="{FC398A72-17BE-493D-A14C-F3371BCE3542}" type="slidenum">
              <a:rPr lang="en-US" smtClean="0"/>
              <a:pPr/>
              <a:t>50</a:t>
            </a:fld>
            <a:endParaRPr lang="en-US" dirty="0"/>
          </a:p>
        </p:txBody>
      </p:sp>
      <p:pic>
        <p:nvPicPr>
          <p:cNvPr id="5" name="Picture 2" descr="http://static.usenix.org/event/sec04/tech/full_papers/davis/davis_html/img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142848"/>
            <a:ext cx="2304599" cy="27542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people.cs.uct.ac.za/~dmhlanga/ClickPoi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42848"/>
            <a:ext cx="5034815" cy="281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114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
        <p:nvSpPr>
          <p:cNvPr id="4" name="AutoShape 2" descr="data:image/jpeg;base64,/9j/4AAQSkZJRgABAQAAAQABAAD/2wCEAAkGBxASEA8QDxQQDxAPFA8PEBIQDxUPEA8UFREWFhQVFBQYHCggGBolGxUUITEhJSkrLi4uFx8zODMsNygtLisBCgoKDg0OGxAQGiwkHRwsLCwsLC0sLCwsLCwsLCwsLCwsLCwsLCwsLCwsLCwsLCwsLCwsLCwsLCwsLCwsLCwsLP/AABEIAPsAyQMBEQACEQEDEQH/xAAcAAEAAQUBAQAAAAAAAAAAAAAAAQIDBQYHBAj/xABJEAACAQMABgUHBwcLBQAAAAAAAQIDBBEFBhIhMVETQWFxgQciMlKRobEUI0JicnPBM0OSorLC0SQlNDVTY3SC4fDxFRZUg7P/xAAaAQEAAwEBAQAAAAAAAAAAAAAAAwQFAgEG/8QAKREBAAICAQMDBAIDAQAAAAAAAAECAxEEEiExMjNBBRMiUVJhFEKRI//aAAwDAQACEQMRAD8A7iAAAAAAAAAAAAAAAAAAAAAAAAAAAAAAAAAAAAAAAAFurVUVmTUVzbwj2ImfDmbRHmXgrawWkPSr0U+XSJv3E1eNmt4rKK3KxR5tDz/92WH/AJFL3/wOv8PP/GXH+bg/lD0UdP2k/Qr0X2dIkzi3Gy181l3Xk4reLQ9tK4jL0ZRl3STIprMeYSxeJ8SvHjoAAAAAAAAAAAAAAAAAAACGwMHp7Wi2td05bdTG6nDfLx9XxLWDh5M3jx+1TPy8eLz3n9NB0rr3d1W1Sxbw+riU8faf4I2MP03FT1d5ZGb6jlv6ezXLm6qVHmrOdRvrnJy+JfpjrSNVjSja9rTu07earcRjx48kJvEEY5l5KmkH9FY795FOafhJGGPlZnczfF+zcR/csk+3VbVWS4Sku6TXwOZ7+XURrw9VDS91D0K9eHdWnj2ZI7YqW8wkjJePEsvY696SpP8ALuovVqwjNPxxn3kNuJit8Ja8rLX5bhoPyp05NRvKbpf3lJucPGPFeGSnl4Ex6ZXMfOj/AGh0Kwv6VaCqUZxqwlwlB5RRtWazqYX63raNxL0nLoAAAAAAAAAAAAABDA57rlrw05W9m96zGpWX0X1xh29pr8Pgb/PJ/wAZHM5+vwx/9c8lUbbbbbeW23lt82zaiIjtDGmZmdyhyxxG9PNbeKvdt7o7lz5kNskz4T0xxHl5ckSUAAAAEAAMjoTTdxaVFVt5OL+lF74VFylH8SLLirkjUwlx5bUncS7ZqhrXRvqeY4hWgl0tJvfH60ecXzMXPgnFPdsYM8ZY/tsRAsAAAAAAAAAAAAhgaH5R9Z3Sj8koPFWovnZLjTg+pdr+BpcDi9c/ct4jwzOfyemPt18y5fk3dsRO0NmnjuK21u6kQ2ttNWmlk4dgAAAAAQAAB69WjdIVberCtRlsVKbyn1NdcWutPkcXpF69MuqXmk9UO+6sadp3lvCvDc35tSHF05rimYObFOO3TLdw5YyV3DMESUAAAAAAAAAAMbrBpWNrb1a8voLzV60nujFeOCXDinJeKwizZYx0m0uDXd1OrUnVqPanUk5Sfa2fS0rFaxWPh81e02tuVnJ25Wq8+o4tLqlXnOEoeAegeAAPAAHogAAD1tnk3087W7jCTxRuWqc88Iy+hL27vEp8zD1038wtcTL0X1PiXc0YraAAAAAAAAAADk3lW0xt1oWkX5tFKdTHXOS3LwXxNj6di1Xrn5Y31DLu3RHw0RM09s0cjyZe6eZ7ziUkIwePQABkdCaEuLup0VvHae7ak90Ka5yfV3EWXNXHG5SY8Vsk6h1DQnkwtaaUrlu5n1rLhSXdFb34sy8nOvb09mnj4NKx+Xd6NafJxZ3VDYoxVpVgn0VSitlZ5TS9KJBHIvvvKx9imu0OAab0ZdWdedvcbUKlN+s9mSfCUX1xZbpeZjcSrWxxHaYWrbSU4vz/AD17GTUzWjyr3wVnwy9GsprMd6+HeXK3i0bhUtSazqVZ24DwM8tz6mJjfZ6+h9U9JfKbO3rPfKcEp/aj5svemfP5qdF5hv4b9dIlmCJKAAAAAAAAWrisoRlOW6MIyk3ySWWIiZnTm06jb510jeyrVqtaXGrOU/a3heCwj6bHWKVisPnMlpteZl58ne0elE2eTLqIUHLoYEAZLV/Q1S7uIUKXGW+cnwpwWNqT9vtIs2SMdeqUmLHOS3TDvWgtDUbSjGjRjiK4t+lOXXKT62zByZJyTuW7jxxjjUMkcJADRPKxqrG8s5VYR/lNqnOm1xnHK26fblLK7US4r9M/0iy13DhT1cvdna+TXOzxz0E8fAt9VVTpt+njoVJU5Pimt0otNPxXMmpeaz2R5KRaO7Nwmmk1wZerMTHZQmNSqOngB1/yOXTlaVabf5Kq8dinFP45Mfn11eJ/bW4Ft0mP06AUV4AAAAAAAA1nyiXbpaOuXHO1OKpLCzjbeG/ZkscWu8sbVuVOsc6cJT5G/uGEnJ68Qzx1CDwAIbA7T5LtBqhaKtJfO3WKjyt8YfQj+PiYnMzdd9R4hs8PF0U6vmW6lRcAPNpG8hRpzqz9GKz3vqSA0eppSpXntTeF9GCfmxAyVrVSAw+t2q1vfU3ujTuYr5uskk8+rP1ov3EuPLNZRZMcWhx20hOnKpRqJxnTk4uL4xaeGvcbGC3ZkZ66l6iwrh6OneRSe++j1LoH7ek/gZf1HzVo/T/l1EzWmAAAAAAAAUzgmsNJrk1lB5MRLW9Mah6OuMuVLoZv6du+hl7FufiiavIyV8Sivgx28w0bTPkpuYZdlcQrJfm7mOxN/wDsgsfqlmnPtHqV78Gk+GmaU0Re2r/lVtXpr+0hHpqPftx4eJcx8yllW/CvHh4KVeElmEoy7nks1vWfEqlqWr5hXk6cvboSxdxc29BfnakIP7OfOfsyR5b9FJl3jr1WiH0dSpqKjGO5RSilySWEfOzO5fQxGlYegGn+Ui4caVCC4TqNv/Ksr4gapZ3GAMnSvAL0b0DmWuMUtJVZR/OQpzl9rZw37jW4c9mVzI/Jjky8oJPR03yJx33z/wAOv/oZn1CfS0fp/wAupGa0wAAAAAAAAAAARKOVjj3gYDSWpWja7cqtrQc3xnCCpVP04YZ1F7V8S5msT2lrt55J7R5dCrcUeUZSjWgv0ltfrFqnNyV891a/Dx28dk6p+T6paXkbidWnWhCE1HEXGalLCTaeVwz19Z1n5f3KdOtS4w8Scd+re3QCivJAAazr9o2Va12qa2p0H0iSWW1wkl4b/ADmNvdAeqN4BdjedoGlafq7V9Ul9WC7sU1uNbhx+MMnmTu0rBeUUoDq/kVpYo3k+dSnH2Qz+8ZfPn8ohqcCPxmXSTPaAAAAAAAAAAAAAAAAAAePSOkIUY5lvk/RiuL/ANANV0jrFc79hxprsjl+1ga5d6dv8vFeou7Zx8ANYvXLalOTW1J7UsJRWeeFuERsmdPLRuXLCinLPLge2iazqXlZi0bhdvr6NCPnNSqtebBb8dsibFhm8/0hy5opH9tZt8uUpSbbeW2+vJrYqxHaGTlncbl6idAlAdq8kdts6PU/7WrVl4J7K/ZZjc228mv02OFGse/23YqLgAAAAAAAAAAAAAAAyBjdJaTUMxhiU/dHvA0zTOmIwzKctub5sDV6mmnNtgW6l5kDyKpHLlPgvf2CJ79iY/a5o6glGr0aw1GbguTw2juJ6rd3E16a9mkVJuT2pPLe9t8WbERER2ZEzMzuXoto7u8mp4QXnuvI7cKkm9yWW9yXN9S94mfk18PozV3R/wAntbeh/Z04qX2sZl72z57LfqvMt/DTppEMmcJQAAAAAAAAAAAAAADGaw3zo0JTXOMc+rl8QNH0ppR9FtU+t4b7+sDSb2s5ZcnnvA88GBk9F6Kq19qSxTo005Va1TdTppcd/W+xHsRMzqHlpisblr87xSrYi26WcU9rc8dTa5sv5eLFcW48wo4uTNsmp8S2jQvpdjRn+JX/ADDRby22K1Wl6k5R8E3j3YNvFPVEMXJHTMwvpFmFaRB42vyb6FdzewlJZpW2K0925tPzI+3f/lKvLy9FNfMrXEx9d9/p3VGK2kgAAAAAAAAAAAAAAALF7axq0505rMZpxa7wOYXNm6Fapa1t8X6MvWi+EkBgL/RbjJxb7nzXMDyO1wB7NZ9PVq1tQtKFNUrenGPSRhjNWa632dfeXOLbHWd2nup8quS0ar4aTVzF4eYtc1g0OqtoZ8VtWdtz1fuFOMZ81v7H1mPlr02mGxiv1ViWI1ot1G7qSX51Qn+qk/ejV4c7oy+ZGrsYi2qSqhFtpJNttJJb22+CXaeTOjW3e9RNX1Z2kYSXz1T5ys/rNbo9yW4w+Tm+5ffw2+Ph+3T+2yECwAAAAAAAAAAAAAAAAAGk+UK3UuhnlKUdqK3788V4cT3U+Xm48Net8XENiW6pDcufcePVmpq5VfBx7m8e8DHXejK1HLlDKW9uL2klzYHl+ZqLElGSfNZPa2tHiXM1ifMKrLRvR56BxUZPLjJvCfZyOr3m3krSK9oeDT+jLty6WcNuCWE6T21Fdq4riaXEyY4r077szlY8k26tdmCTL6i6X5K9VNqSvq8fNjn5NFri96dRrly9pnczka/CrQ4eDf52dWSMxppAAAAAAAAAAAAAAAARIDguuOsl78tvKSuKyp061SEIRm4RjFPcvNwbHHxU6InTHz5L9cxtqtW5qOW2py2/Wcm5e1kt6RaNaRUtNZ3tk9GazzhOPTea9yVWK3d0kZuXizXvDSxcqLdpbtb6zyUU5JSi+DW9PxRVmJjstRO3sp6ZjW9CcYya/J1FmE93BPqPHrnustB0aynRzSjU2nKlnKpzjuklnq60XsFK5K94Uc97Yrdp8rFrpmrHjvJLcKPiUdebPzDZ9A6ecpY3prqKeTBbH5XMeemTwz9jqXTu7xV5YjbpRnWpx3dJU5JdSeMsmpy5rj6flBbiVtk6vh1ClTUVGMUoqKSSSwkl1IpzO5XIjSsPQAAAAAAAAAAAAAAABDA+cdcl/ON//iK37Rt8f24Ymf3JYbBMiWa0OBxaHdZZLQF/OnUhBedCcoxcXw3vGUVc2Gs1mVnDmtFohvesEl8kqSikp0tmcJJb000vxM/DWL3istDNaa0mYc9urmdSbnUblKW9v/fcbNMdaRqGNfJN53K3GPLe3uSXFnfhw3PRWqNzRt5X1ZdFFbCjTkvnJKUktqS+it/eZ3Lz0tHTDR4mG1Z6pb9qTc+fsv6cWvFb/wCJQX27AAAAAAAAAAAAAAAAAACGB86a6r+cb77+p8Tb4/twxM/uSwjJkSiaPJew9WiIZuKC+vB+x5/AiyzqkpcXe8N607/RLj7P7yMrje5DU5Pty56zbYrvOp+pVpawp1VHpa8oxl0lRZccrPmR4R495jZs9rTr4a+HBWsb+WX1to7Vjcr6m1+i1L8CustI1audmdOXJp+AHTkwJAAAAAAAAMCMgMgMgMgMgMgQAA+d9eF/OV999L4I2+P7cMPke5LBk6LamR5L1kNW4ZuqPY2/ZFsr8ntilY40byQ3HTn9FuPsfvIzON7sNHke3Ln0+DNtjPp7Rz+ZpfYp/sIwLeZb1PTBpKntUa0fWhNfqs5dOV6FnuiB1PRdbbo05fVS9m4D1ZAZAZAkAAAAUgAGQIyAyAyAyAyAbA+d9dH/ADjfff1Db4/tww+R7ksKTIlMwQzGqNPNyn6sKj/D8Spy5/8ANb4kbyNq01/Rbj7D+KM/B7kNDP7cueS4M22K+nNHP5mj93T/AGEYFvMt6nphfqPzZdz+By6ci0ZuwB0XVWvmk4+q/cwM2AAAAAAABTkBkA2BADIACMgMgMgYTTWqljdZdejFzf5yDdOp+lHj45Jcea9PEocmCl/MNG0x5KZLMrOspLqp1lh9ymt3tRcpzv5Qp34M/wCstOudT9JRn0btazl1bCU4vukngtRyMcxvav8A4+SJ1pm9A6s3Vq5VLqn0XSR2YRc4ylueXlRbx1FHlZq3jULnFw2pMzLNQslVUqU24wqLYk48Unxa7SpS3TO1y9YtGmesvJpoyGNqNSv95Vlh+EcInty8kq9eJjhuFOKilFbkkklySWEitPdZiNMTrZpLoLWcl6dTFKHfLc34LLD1zuxkk0gNy0LcqOHH/kDZqFypdj5AXsgMgSmBIAABbyBGQGQIbAZAhyAbQEbQEbQGk6f8pFG2rVaEaNSrUoycJNyUIZXLiy7i4c3jq2pZeZFJ6dbanpDyrXss9DTo0VzadV+14XuJ44VI890M828+OzWr/XjSVXKncVEn1QxSX6qR3XFSviEc5L28yzfk7uXVddVJSnLag8yk5NrD62VOX5hb4ny6Pb20UtyKa4i+1woWkqdK7VSEZx8yso7cHjimlvT4cyWmG143VFkzVpOrNlhUTSaeU0mnzT4EU9kkTt5NK6NpXNPo6ybSe1Fp7MovmmHrTtJanVqWZ28univotKFRe/EgPBYX8oPZllOO6SksNd6A2nR2kFLGHvA2G1uNpdqAv5AnIDIEpgTkC1kCMgRkCHICNoCNoCHICNoCNoDguu/9Y3v3svgjb4/tww+R7ksG0TItrc4rkeTDqJZvU28VK5j1RqLYffxX++0qcrHukz+lrjX1eI/bsFncKSRlNVjtc9Eq5s6sF6cE6lN8pLe14rKJsGTovtDnx9dNNpspfNUvsQ/ZRHfvZJT0wv7Ry6VKQHg0nomhcflY+cuE4+bNePX4gYCtq7c0nmjJVo9Sb2J+/cwMzoCncZbrR6NJYSclJt89wGaTAnIEpgSBOQLOQKXICNoCHICnaAhzApcwIcgKXMDhmu39Y3n3r/ZRt8f24YnI9yWEJ0CmSPHsJpyaaa3NNNPk1wPJruNS6i2p26Jq/rFGUFlpSXpRb4P+BjZsM47NjDmrerKX2tlGlBtvLxuinls4pitee0O75a0jvLcrapmEHwzGO7l5qOJjU6dxO42vKZ49VKYFSkBUpASpAVKQE7YE7QE7QE7QFlsCGwKWwKXIChyApcwKZTAtuoBRKqBxXXN/y+7f95+6jb43twxOT7ksMToDAemBp4ITET5e714S0eaiI7G9z3d9tqq2IfZj8EYF/VLfr6YX1WRy6VqsgJVUCtVAKlMCpTAqUwKlMCpTAnbAoYFLYFDYFMmBbyBQ5AW5TAtSmB5qtQDkOtjze3L5z/dRt8b24YnJ9yWJJ0AhAqwehgPE4E+HseXX7W+zGPdH4Hz1vVL6Cvph7KdwcunohWAuxqgXFVAuRqAXIzArUgK4yAuKQE7QFTApAoYFEkBbYFEkBakB56jA8NzWa4AaRp3QSq1J1U3Gcnl9ab7i1h5U0jSrm4sXnbWbvRdWn6Ucrmt6/wBDQx8ml2fk496PJAswryqjFvgm+5ZPJtFfJETbxD00tH1ZcItd+4gvy8dflPTiZbfDIW+r8n6csdyK1+fE+mFmnAnzaW72mEl2bjOmdztox2h7qcjx6vwmwL0ZAXoSAvRYF6IF2LAuxAuICQLzQFLQFLQFEkBQ0BakgLM4geepBgeepb5A807FMDzT0ZDrWQPDV1ct5PLpxzzW7/kkjNeI1Eo5w0mdzB/0KmvRSXgczaZ8y6isR4hK0Wl1HLpdhY4AvQtQPTCiBfhSAvQpAX4UwLsaYF+EALkYgVqIFaQFWALzQENAUOIFLiBS4gUOAFEoAW3TAtypAW3RAoduBT8nAj5MA+S9gD5L2AVK1AqVsBUqAFcaQFyNMC4oAVqIFSiBUogVpATgD0YApaAhoCloCHEClxAp2AKXACl0wI6MCOiAOkBHRASqQDowHRgOjAdGBKpgTsAVKAFSiBUogSkBVgBgC8BDAgCGBSwIAgAwIYEAAIAAAAAAAAASBIEoABVECQ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ASEA8QDxQQDxAPFA8PEBIQDxUPEA8UFREWFhQVFBQYHCggGBolGxUUITEhJSkrLi4uFx8zODMsNygtLisBCgoKDg0OGxAQGiwkHRwsLCwsLC0sLCwsLCwsLCwsLCwsLCwsLCwsLCwsLCwsLCwsLCwsLCwsLCwsLCwsLCwsLP/AABEIAPsAyQMBEQACEQEDEQH/xAAcAAEAAQUBAQAAAAAAAAAAAAAAAQIDBQYHBAj/xABJEAACAQMABgUHBwcLBQAAAAAAAQIDBBEFBhIhMVETQWFxgQciMlKRobEUI0JicnPBM0OSorLC0SQlNDVTY3SC4fDxFRZUg7P/xAAaAQEAAwEBAQAAAAAAAAAAAAAAAwQFAgEG/8QAKREBAAICAQMDBAIDAQAAAAAAAAECAxEEEiExMjNBBRMiUVJhFEKRI//aAAwDAQACEQMRAD8A7iAAAAAAAAAAAAAAAAAAAAAAAAAAAAAAAAAAAAAAAAFurVUVmTUVzbwj2ImfDmbRHmXgrawWkPSr0U+XSJv3E1eNmt4rKK3KxR5tDz/92WH/AJFL3/wOv8PP/GXH+bg/lD0UdP2k/Qr0X2dIkzi3Gy181l3Xk4reLQ9tK4jL0ZRl3STIprMeYSxeJ8SvHjoAAAAAAAAAAAAAAAAAAACGwMHp7Wi2td05bdTG6nDfLx9XxLWDh5M3jx+1TPy8eLz3n9NB0rr3d1W1Sxbw+riU8faf4I2MP03FT1d5ZGb6jlv6ezXLm6qVHmrOdRvrnJy+JfpjrSNVjSja9rTu07earcRjx48kJvEEY5l5KmkH9FY795FOafhJGGPlZnczfF+zcR/csk+3VbVWS4Sku6TXwOZ7+XURrw9VDS91D0K9eHdWnj2ZI7YqW8wkjJePEsvY696SpP8ALuovVqwjNPxxn3kNuJit8Ja8rLX5bhoPyp05NRvKbpf3lJucPGPFeGSnl4Ex6ZXMfOj/AGh0Kwv6VaCqUZxqwlwlB5RRtWazqYX63raNxL0nLoAAAAAAAAAAAAABDA57rlrw05W9m96zGpWX0X1xh29pr8Pgb/PJ/wAZHM5+vwx/9c8lUbbbbbeW23lt82zaiIjtDGmZmdyhyxxG9PNbeKvdt7o7lz5kNskz4T0xxHl5ckSUAAAAEAAMjoTTdxaVFVt5OL+lF74VFylH8SLLirkjUwlx5bUncS7ZqhrXRvqeY4hWgl0tJvfH60ecXzMXPgnFPdsYM8ZY/tsRAsAAAAAAAAAAAAhgaH5R9Z3Sj8koPFWovnZLjTg+pdr+BpcDi9c/ct4jwzOfyemPt18y5fk3dsRO0NmnjuK21u6kQ2ttNWmlk4dgAAAAAQAAB69WjdIVberCtRlsVKbyn1NdcWutPkcXpF69MuqXmk9UO+6sadp3lvCvDc35tSHF05rimYObFOO3TLdw5YyV3DMESUAAAAAAAAAAMbrBpWNrb1a8voLzV60nujFeOCXDinJeKwizZYx0m0uDXd1OrUnVqPanUk5Sfa2fS0rFaxWPh81e02tuVnJ25Wq8+o4tLqlXnOEoeAegeAAPAAHogAAD1tnk3087W7jCTxRuWqc88Iy+hL27vEp8zD1038wtcTL0X1PiXc0YraAAAAAAAAAADk3lW0xt1oWkX5tFKdTHXOS3LwXxNj6di1Xrn5Y31DLu3RHw0RM09s0cjyZe6eZ7ziUkIwePQABkdCaEuLup0VvHae7ak90Ka5yfV3EWXNXHG5SY8Vsk6h1DQnkwtaaUrlu5n1rLhSXdFb34sy8nOvb09mnj4NKx+Xd6NafJxZ3VDYoxVpVgn0VSitlZ5TS9KJBHIvvvKx9imu0OAab0ZdWdedvcbUKlN+s9mSfCUX1xZbpeZjcSrWxxHaYWrbSU4vz/AD17GTUzWjyr3wVnwy9GsprMd6+HeXK3i0bhUtSazqVZ24DwM8tz6mJjfZ6+h9U9JfKbO3rPfKcEp/aj5svemfP5qdF5hv4b9dIlmCJKAAAAAAAAWrisoRlOW6MIyk3ySWWIiZnTm06jb510jeyrVqtaXGrOU/a3heCwj6bHWKVisPnMlpteZl58ne0elE2eTLqIUHLoYEAZLV/Q1S7uIUKXGW+cnwpwWNqT9vtIs2SMdeqUmLHOS3TDvWgtDUbSjGjRjiK4t+lOXXKT62zByZJyTuW7jxxjjUMkcJADRPKxqrG8s5VYR/lNqnOm1xnHK26fblLK7US4r9M/0iy13DhT1cvdna+TXOzxz0E8fAt9VVTpt+njoVJU5Pimt0otNPxXMmpeaz2R5KRaO7Nwmmk1wZerMTHZQmNSqOngB1/yOXTlaVabf5Kq8dinFP45Mfn11eJ/bW4Ft0mP06AUV4AAAAAAAA1nyiXbpaOuXHO1OKpLCzjbeG/ZkscWu8sbVuVOsc6cJT5G/uGEnJ68Qzx1CDwAIbA7T5LtBqhaKtJfO3WKjyt8YfQj+PiYnMzdd9R4hs8PF0U6vmW6lRcAPNpG8hRpzqz9GKz3vqSA0eppSpXntTeF9GCfmxAyVrVSAw+t2q1vfU3ujTuYr5uskk8+rP1ov3EuPLNZRZMcWhx20hOnKpRqJxnTk4uL4xaeGvcbGC3ZkZ66l6iwrh6OneRSe++j1LoH7ek/gZf1HzVo/T/l1EzWmAAAAAAAAUzgmsNJrk1lB5MRLW9Mah6OuMuVLoZv6du+hl7FufiiavIyV8Sivgx28w0bTPkpuYZdlcQrJfm7mOxN/wDsgsfqlmnPtHqV78Gk+GmaU0Re2r/lVtXpr+0hHpqPftx4eJcx8yllW/CvHh4KVeElmEoy7nks1vWfEqlqWr5hXk6cvboSxdxc29BfnakIP7OfOfsyR5b9FJl3jr1WiH0dSpqKjGO5RSilySWEfOzO5fQxGlYegGn+Ui4caVCC4TqNv/Ksr4gapZ3GAMnSvAL0b0DmWuMUtJVZR/OQpzl9rZw37jW4c9mVzI/Jjky8oJPR03yJx33z/wAOv/oZn1CfS0fp/wAupGa0wAAAAAAAAAAARKOVjj3gYDSWpWja7cqtrQc3xnCCpVP04YZ1F7V8S5msT2lrt55J7R5dCrcUeUZSjWgv0ltfrFqnNyV891a/Dx28dk6p+T6paXkbidWnWhCE1HEXGalLCTaeVwz19Z1n5f3KdOtS4w8Scd+re3QCivJAAazr9o2Va12qa2p0H0iSWW1wkl4b/ADmNvdAeqN4BdjedoGlafq7V9Ul9WC7sU1uNbhx+MMnmTu0rBeUUoDq/kVpYo3k+dSnH2Qz+8ZfPn8ohqcCPxmXSTPaAAAAAAAAAAAAAAAAAAePSOkIUY5lvk/RiuL/ANANV0jrFc79hxprsjl+1ga5d6dv8vFeou7Zx8ANYvXLalOTW1J7UsJRWeeFuERsmdPLRuXLCinLPLge2iazqXlZi0bhdvr6NCPnNSqtebBb8dsibFhm8/0hy5opH9tZt8uUpSbbeW2+vJrYqxHaGTlncbl6idAlAdq8kdts6PU/7WrVl4J7K/ZZjc228mv02OFGse/23YqLgAAAAAAAAAAAAAAAyBjdJaTUMxhiU/dHvA0zTOmIwzKctub5sDV6mmnNtgW6l5kDyKpHLlPgvf2CJ79iY/a5o6glGr0aw1GbguTw2juJ6rd3E16a9mkVJuT2pPLe9t8WbERER2ZEzMzuXoto7u8mp4QXnuvI7cKkm9yWW9yXN9S94mfk18PozV3R/wAntbeh/Z04qX2sZl72z57LfqvMt/DTppEMmcJQAAAAAAAAAAAAAADGaw3zo0JTXOMc+rl8QNH0ppR9FtU+t4b7+sDSb2s5ZcnnvA88GBk9F6Kq19qSxTo005Va1TdTppcd/W+xHsRMzqHlpisblr87xSrYi26WcU9rc8dTa5sv5eLFcW48wo4uTNsmp8S2jQvpdjRn+JX/ADDRby22K1Wl6k5R8E3j3YNvFPVEMXJHTMwvpFmFaRB42vyb6FdzewlJZpW2K0925tPzI+3f/lKvLy9FNfMrXEx9d9/p3VGK2kgAAAAAAAAAAAAAAALF7axq0505rMZpxa7wOYXNm6Fapa1t8X6MvWi+EkBgL/RbjJxb7nzXMDyO1wB7NZ9PVq1tQtKFNUrenGPSRhjNWa632dfeXOLbHWd2nup8quS0ar4aTVzF4eYtc1g0OqtoZ8VtWdtz1fuFOMZ81v7H1mPlr02mGxiv1ViWI1ot1G7qSX51Qn+qk/ejV4c7oy+ZGrsYi2qSqhFtpJNttJJb22+CXaeTOjW3e9RNX1Z2kYSXz1T5ys/rNbo9yW4w+Tm+5ffw2+Ph+3T+2yECwAAAAAAAAAAAAAAAAAGk+UK3UuhnlKUdqK3788V4cT3U+Xm48Net8XENiW6pDcufcePVmpq5VfBx7m8e8DHXejK1HLlDKW9uL2klzYHl+ZqLElGSfNZPa2tHiXM1ifMKrLRvR56BxUZPLjJvCfZyOr3m3krSK9oeDT+jLty6WcNuCWE6T21Fdq4riaXEyY4r077szlY8k26tdmCTL6i6X5K9VNqSvq8fNjn5NFri96dRrly9pnczka/CrQ4eDf52dWSMxppAAAAAAAAAAAAAAAARIDguuOsl78tvKSuKyp061SEIRm4RjFPcvNwbHHxU6InTHz5L9cxtqtW5qOW2py2/Wcm5e1kt6RaNaRUtNZ3tk9GazzhOPTea9yVWK3d0kZuXizXvDSxcqLdpbtb6zyUU5JSi+DW9PxRVmJjstRO3sp6ZjW9CcYya/J1FmE93BPqPHrnustB0aynRzSjU2nKlnKpzjuklnq60XsFK5K94Uc97Yrdp8rFrpmrHjvJLcKPiUdebPzDZ9A6ecpY3prqKeTBbH5XMeemTwz9jqXTu7xV5YjbpRnWpx3dJU5JdSeMsmpy5rj6flBbiVtk6vh1ClTUVGMUoqKSSSwkl1IpzO5XIjSsPQAAAAAAAAAAAAAAABDA+cdcl/ON//iK37Rt8f24Ymf3JYbBMiWa0OBxaHdZZLQF/OnUhBedCcoxcXw3vGUVc2Gs1mVnDmtFohvesEl8kqSikp0tmcJJb000vxM/DWL3istDNaa0mYc9urmdSbnUblKW9v/fcbNMdaRqGNfJN53K3GPLe3uSXFnfhw3PRWqNzRt5X1ZdFFbCjTkvnJKUktqS+it/eZ3Lz0tHTDR4mG1Z6pb9qTc+fsv6cWvFb/wCJQX27AAAAAAAAAAAAAAAAAACGB86a6r+cb77+p8Tb4/twxM/uSwjJkSiaPJew9WiIZuKC+vB+x5/AiyzqkpcXe8N607/RLj7P7yMrje5DU5Pty56zbYrvOp+pVpawp1VHpa8oxl0lRZccrPmR4R495jZs9rTr4a+HBWsb+WX1to7Vjcr6m1+i1L8CustI1audmdOXJp+AHTkwJAAAAAAAAMCMgMgMgMgMgMgQAA+d9eF/OV999L4I2+P7cMPke5LBk6LamR5L1kNW4ZuqPY2/ZFsr8ntilY40byQ3HTn9FuPsfvIzON7sNHke3Ln0+DNtjPp7Rz+ZpfYp/sIwLeZb1PTBpKntUa0fWhNfqs5dOV6FnuiB1PRdbbo05fVS9m4D1ZAZAZAkAAAAUgAGQIyAyAyAyAyAbA+d9dH/ADjfff1Db4/tww+R7ksKTIlMwQzGqNPNyn6sKj/D8Spy5/8ANb4kbyNq01/Rbj7D+KM/B7kNDP7cueS4M22K+nNHP5mj93T/AGEYFvMt6nphfqPzZdz+By6ci0ZuwB0XVWvmk4+q/cwM2AAAAAAABTkBkA2BADIACMgMgMgYTTWqljdZdejFzf5yDdOp+lHj45Jcea9PEocmCl/MNG0x5KZLMrOspLqp1lh9ymt3tRcpzv5Qp34M/wCstOudT9JRn0btazl1bCU4vukngtRyMcxvav8A4+SJ1pm9A6s3Vq5VLqn0XSR2YRc4ylueXlRbx1FHlZq3jULnFw2pMzLNQslVUqU24wqLYk48Unxa7SpS3TO1y9YtGmesvJpoyGNqNSv95Vlh+EcInty8kq9eJjhuFOKilFbkkklySWEitPdZiNMTrZpLoLWcl6dTFKHfLc34LLD1zuxkk0gNy0LcqOHH/kDZqFypdj5AXsgMgSmBIAABbyBGQGQIbAZAhyAbQEbQEbQGk6f8pFG2rVaEaNSrUoycJNyUIZXLiy7i4c3jq2pZeZFJ6dbanpDyrXss9DTo0VzadV+14XuJ44VI890M828+OzWr/XjSVXKncVEn1QxSX6qR3XFSviEc5L28yzfk7uXVddVJSnLag8yk5NrD62VOX5hb4ny6Pb20UtyKa4i+1woWkqdK7VSEZx8yso7cHjimlvT4cyWmG143VFkzVpOrNlhUTSaeU0mnzT4EU9kkTt5NK6NpXNPo6ybSe1Fp7MovmmHrTtJanVqWZ28univotKFRe/EgPBYX8oPZllOO6SksNd6A2nR2kFLGHvA2G1uNpdqAv5AnIDIEpgTkC1kCMgRkCHICNoCNoCHICNoCNoDguu/9Y3v3svgjb4/tww+R7ksG0TItrc4rkeTDqJZvU28VK5j1RqLYffxX++0qcrHukz+lrjX1eI/bsFncKSRlNVjtc9Eq5s6sF6cE6lN8pLe14rKJsGTovtDnx9dNNpspfNUvsQ/ZRHfvZJT0wv7Ry6VKQHg0nomhcflY+cuE4+bNePX4gYCtq7c0nmjJVo9Sb2J+/cwMzoCncZbrR6NJYSclJt89wGaTAnIEpgSBOQLOQKXICNoCHICnaAhzApcwIcgKXMDhmu39Y3n3r/ZRt8f24YnI9yWEJ0CmSPHsJpyaaa3NNNPk1wPJruNS6i2p26Jq/rFGUFlpSXpRb4P+BjZsM47NjDmrerKX2tlGlBtvLxuinls4pitee0O75a0jvLcrapmEHwzGO7l5qOJjU6dxO42vKZ49VKYFSkBUpASpAVKQE7YE7QE7QE7QFlsCGwKWwKXIChyApcwKZTAtuoBRKqBxXXN/y+7f95+6jb43twxOT7ksMToDAemBp4ITET5e714S0eaiI7G9z3d9tqq2IfZj8EYF/VLfr6YX1WRy6VqsgJVUCtVAKlMCpTAqUwKlMCpTAnbAoYFLYFDYFMmBbyBQ5AW5TAtSmB5qtQDkOtjze3L5z/dRt8b24YnJ9yWJJ0AhAqwehgPE4E+HseXX7W+zGPdH4Hz1vVL6Cvph7KdwcunohWAuxqgXFVAuRqAXIzArUgK4yAuKQE7QFTApAoYFEkBbYFEkBakB56jA8NzWa4AaRp3QSq1J1U3Gcnl9ab7i1h5U0jSrm4sXnbWbvRdWn6Ucrmt6/wBDQx8ml2fk496PJAswryqjFvgm+5ZPJtFfJETbxD00tH1ZcItd+4gvy8dflPTiZbfDIW+r8n6csdyK1+fE+mFmnAnzaW72mEl2bjOmdztox2h7qcjx6vwmwL0ZAXoSAvRYF6IF2LAuxAuICQLzQFLQFLQFEkBQ0BakgLM4geepBgeepb5A807FMDzT0ZDrWQPDV1ct5PLpxzzW7/kkjNeI1Eo5w0mdzB/0KmvRSXgczaZ8y6isR4hK0Wl1HLpdhY4AvQtQPTCiBfhSAvQpAX4UwLsaYF+EALkYgVqIFaQFWALzQENAUOIFLiBS4gUOAFEoAW3TAtypAW3RAoduBT8nAj5MA+S9gD5L2AVK1AqVsBUqAFcaQFyNMC4oAVqIFSiBUogVpATgD0YApaAhoCloCHEClxAp2AKXACl0wI6MCOiAOkBHRASqQDowHRgOjAdGBKpgTsAVKAFSiBUogSkBVgBgC8BDAgCGBSwIAgAwIYEAAIAAAAAAAAASBIEoABVECQ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ASEA8QDxQQDxAPFA8PEBIQDxUPEA8UFREWFhQVFBQYHCggGBolGxUUITEhJSkrLi4uFx8zODMsNygtLisBCgoKDg0OGxAQGiwkHRwsLCwsLC0sLCwsLCwsLCwsLCwsLCwsLCwsLCwsLCwsLCwsLCwsLCwsLCwsLCwsLCwsLP/AABEIAPsAyQMBEQACEQEDEQH/xAAcAAEAAQUBAQAAAAAAAAAAAAAAAQIDBQYHBAj/xABJEAACAQMABgUHBwcLBQAAAAAAAQIDBBEFBhIhMVETQWFxgQciMlKRobEUI0JicnPBM0OSorLC0SQlNDVTY3SC4fDxFRZUg7P/xAAaAQEAAwEBAQAAAAAAAAAAAAAAAwQFAgEG/8QAKREBAAICAQMDBAIDAQAAAAAAAAECAxEEEiExMjNBBRMiUVJhFEKRI//aAAwDAQACEQMRAD8A7iAAAAAAAAAAAAAAAAAAAAAAAAAAAAAAAAAAAAAAAAFurVUVmTUVzbwj2ImfDmbRHmXgrawWkPSr0U+XSJv3E1eNmt4rKK3KxR5tDz/92WH/AJFL3/wOv8PP/GXH+bg/lD0UdP2k/Qr0X2dIkzi3Gy181l3Xk4reLQ9tK4jL0ZRl3STIprMeYSxeJ8SvHjoAAAAAAAAAAAAAAAAAAACGwMHp7Wi2td05bdTG6nDfLx9XxLWDh5M3jx+1TPy8eLz3n9NB0rr3d1W1Sxbw+riU8faf4I2MP03FT1d5ZGb6jlv6ezXLm6qVHmrOdRvrnJy+JfpjrSNVjSja9rTu07earcRjx48kJvEEY5l5KmkH9FY795FOafhJGGPlZnczfF+zcR/csk+3VbVWS4Sku6TXwOZ7+XURrw9VDS91D0K9eHdWnj2ZI7YqW8wkjJePEsvY696SpP8ALuovVqwjNPxxn3kNuJit8Ja8rLX5bhoPyp05NRvKbpf3lJucPGPFeGSnl4Ex6ZXMfOj/AGh0Kwv6VaCqUZxqwlwlB5RRtWazqYX63raNxL0nLoAAAAAAAAAAAAABDA57rlrw05W9m96zGpWX0X1xh29pr8Pgb/PJ/wAZHM5+vwx/9c8lUbbbbbeW23lt82zaiIjtDGmZmdyhyxxG9PNbeKvdt7o7lz5kNskz4T0xxHl5ckSUAAAAEAAMjoTTdxaVFVt5OL+lF74VFylH8SLLirkjUwlx5bUncS7ZqhrXRvqeY4hWgl0tJvfH60ecXzMXPgnFPdsYM8ZY/tsRAsAAAAAAAAAAAAhgaH5R9Z3Sj8koPFWovnZLjTg+pdr+BpcDi9c/ct4jwzOfyemPt18y5fk3dsRO0NmnjuK21u6kQ2ttNWmlk4dgAAAAAQAAB69WjdIVberCtRlsVKbyn1NdcWutPkcXpF69MuqXmk9UO+6sadp3lvCvDc35tSHF05rimYObFOO3TLdw5YyV3DMESUAAAAAAAAAAMbrBpWNrb1a8voLzV60nujFeOCXDinJeKwizZYx0m0uDXd1OrUnVqPanUk5Sfa2fS0rFaxWPh81e02tuVnJ25Wq8+o4tLqlXnOEoeAegeAAPAAHogAAD1tnk3087W7jCTxRuWqc88Iy+hL27vEp8zD1038wtcTL0X1PiXc0YraAAAAAAAAAADk3lW0xt1oWkX5tFKdTHXOS3LwXxNj6di1Xrn5Y31DLu3RHw0RM09s0cjyZe6eZ7ziUkIwePQABkdCaEuLup0VvHae7ak90Ka5yfV3EWXNXHG5SY8Vsk6h1DQnkwtaaUrlu5n1rLhSXdFb34sy8nOvb09mnj4NKx+Xd6NafJxZ3VDYoxVpVgn0VSitlZ5TS9KJBHIvvvKx9imu0OAab0ZdWdedvcbUKlN+s9mSfCUX1xZbpeZjcSrWxxHaYWrbSU4vz/AD17GTUzWjyr3wVnwy9GsprMd6+HeXK3i0bhUtSazqVZ24DwM8tz6mJjfZ6+h9U9JfKbO3rPfKcEp/aj5svemfP5qdF5hv4b9dIlmCJKAAAAAAAAWrisoRlOW6MIyk3ySWWIiZnTm06jb510jeyrVqtaXGrOU/a3heCwj6bHWKVisPnMlpteZl58ne0elE2eTLqIUHLoYEAZLV/Q1S7uIUKXGW+cnwpwWNqT9vtIs2SMdeqUmLHOS3TDvWgtDUbSjGjRjiK4t+lOXXKT62zByZJyTuW7jxxjjUMkcJADRPKxqrG8s5VYR/lNqnOm1xnHK26fblLK7US4r9M/0iy13DhT1cvdna+TXOzxz0E8fAt9VVTpt+njoVJU5Pimt0otNPxXMmpeaz2R5KRaO7Nwmmk1wZerMTHZQmNSqOngB1/yOXTlaVabf5Kq8dinFP45Mfn11eJ/bW4Ft0mP06AUV4AAAAAAAA1nyiXbpaOuXHO1OKpLCzjbeG/ZkscWu8sbVuVOsc6cJT5G/uGEnJ68Qzx1CDwAIbA7T5LtBqhaKtJfO3WKjyt8YfQj+PiYnMzdd9R4hs8PF0U6vmW6lRcAPNpG8hRpzqz9GKz3vqSA0eppSpXntTeF9GCfmxAyVrVSAw+t2q1vfU3ujTuYr5uskk8+rP1ov3EuPLNZRZMcWhx20hOnKpRqJxnTk4uL4xaeGvcbGC3ZkZ66l6iwrh6OneRSe++j1LoH7ek/gZf1HzVo/T/l1EzWmAAAAAAAAUzgmsNJrk1lB5MRLW9Mah6OuMuVLoZv6du+hl7FufiiavIyV8Sivgx28w0bTPkpuYZdlcQrJfm7mOxN/wDsgsfqlmnPtHqV78Gk+GmaU0Re2r/lVtXpr+0hHpqPftx4eJcx8yllW/CvHh4KVeElmEoy7nks1vWfEqlqWr5hXk6cvboSxdxc29BfnakIP7OfOfsyR5b9FJl3jr1WiH0dSpqKjGO5RSilySWEfOzO5fQxGlYegGn+Ui4caVCC4TqNv/Ksr4gapZ3GAMnSvAL0b0DmWuMUtJVZR/OQpzl9rZw37jW4c9mVzI/Jjky8oJPR03yJx33z/wAOv/oZn1CfS0fp/wAupGa0wAAAAAAAAAAARKOVjj3gYDSWpWja7cqtrQc3xnCCpVP04YZ1F7V8S5msT2lrt55J7R5dCrcUeUZSjWgv0ltfrFqnNyV891a/Dx28dk6p+T6paXkbidWnWhCE1HEXGalLCTaeVwz19Z1n5f3KdOtS4w8Scd+re3QCivJAAazr9o2Va12qa2p0H0iSWW1wkl4b/ADmNvdAeqN4BdjedoGlafq7V9Ul9WC7sU1uNbhx+MMnmTu0rBeUUoDq/kVpYo3k+dSnH2Qz+8ZfPn8ohqcCPxmXSTPaAAAAAAAAAAAAAAAAAAePSOkIUY5lvk/RiuL/ANANV0jrFc79hxprsjl+1ga5d6dv8vFeou7Zx8ANYvXLalOTW1J7UsJRWeeFuERsmdPLRuXLCinLPLge2iazqXlZi0bhdvr6NCPnNSqtebBb8dsibFhm8/0hy5opH9tZt8uUpSbbeW2+vJrYqxHaGTlncbl6idAlAdq8kdts6PU/7WrVl4J7K/ZZjc228mv02OFGse/23YqLgAAAAAAAAAAAAAAAyBjdJaTUMxhiU/dHvA0zTOmIwzKctub5sDV6mmnNtgW6l5kDyKpHLlPgvf2CJ79iY/a5o6glGr0aw1GbguTw2juJ6rd3E16a9mkVJuT2pPLe9t8WbERER2ZEzMzuXoto7u8mp4QXnuvI7cKkm9yWW9yXN9S94mfk18PozV3R/wAntbeh/Z04qX2sZl72z57LfqvMt/DTppEMmcJQAAAAAAAAAAAAAADGaw3zo0JTXOMc+rl8QNH0ppR9FtU+t4b7+sDSb2s5ZcnnvA88GBk9F6Kq19qSxTo005Va1TdTppcd/W+xHsRMzqHlpisblr87xSrYi26WcU9rc8dTa5sv5eLFcW48wo4uTNsmp8S2jQvpdjRn+JX/ADDRby22K1Wl6k5R8E3j3YNvFPVEMXJHTMwvpFmFaRB42vyb6FdzewlJZpW2K0925tPzI+3f/lKvLy9FNfMrXEx9d9/p3VGK2kgAAAAAAAAAAAAAAALF7axq0505rMZpxa7wOYXNm6Fapa1t8X6MvWi+EkBgL/RbjJxb7nzXMDyO1wB7NZ9PVq1tQtKFNUrenGPSRhjNWa632dfeXOLbHWd2nup8quS0ar4aTVzF4eYtc1g0OqtoZ8VtWdtz1fuFOMZ81v7H1mPlr02mGxiv1ViWI1ot1G7qSX51Qn+qk/ejV4c7oy+ZGrsYi2qSqhFtpJNttJJb22+CXaeTOjW3e9RNX1Z2kYSXz1T5ys/rNbo9yW4w+Tm+5ffw2+Ph+3T+2yECwAAAAAAAAAAAAAAAAAGk+UK3UuhnlKUdqK3788V4cT3U+Xm48Net8XENiW6pDcufcePVmpq5VfBx7m8e8DHXejK1HLlDKW9uL2klzYHl+ZqLElGSfNZPa2tHiXM1ifMKrLRvR56BxUZPLjJvCfZyOr3m3krSK9oeDT+jLty6WcNuCWE6T21Fdq4riaXEyY4r077szlY8k26tdmCTL6i6X5K9VNqSvq8fNjn5NFri96dRrly9pnczka/CrQ4eDf52dWSMxppAAAAAAAAAAAAAAAARIDguuOsl78tvKSuKyp061SEIRm4RjFPcvNwbHHxU6InTHz5L9cxtqtW5qOW2py2/Wcm5e1kt6RaNaRUtNZ3tk9GazzhOPTea9yVWK3d0kZuXizXvDSxcqLdpbtb6zyUU5JSi+DW9PxRVmJjstRO3sp6ZjW9CcYya/J1FmE93BPqPHrnustB0aynRzSjU2nKlnKpzjuklnq60XsFK5K94Uc97Yrdp8rFrpmrHjvJLcKPiUdebPzDZ9A6ecpY3prqKeTBbH5XMeemTwz9jqXTu7xV5YjbpRnWpx3dJU5JdSeMsmpy5rj6flBbiVtk6vh1ClTUVGMUoqKSSSwkl1IpzO5XIjSsPQAAAAAAAAAAAAAAABDA+cdcl/ON//iK37Rt8f24Ymf3JYbBMiWa0OBxaHdZZLQF/OnUhBedCcoxcXw3vGUVc2Gs1mVnDmtFohvesEl8kqSikp0tmcJJb000vxM/DWL3istDNaa0mYc9urmdSbnUblKW9v/fcbNMdaRqGNfJN53K3GPLe3uSXFnfhw3PRWqNzRt5X1ZdFFbCjTkvnJKUktqS+it/eZ3Lz0tHTDR4mG1Z6pb9qTc+fsv6cWvFb/wCJQX27AAAAAAAAAAAAAAAAAACGB86a6r+cb77+p8Tb4/twxM/uSwjJkSiaPJew9WiIZuKC+vB+x5/AiyzqkpcXe8N607/RLj7P7yMrje5DU5Pty56zbYrvOp+pVpawp1VHpa8oxl0lRZccrPmR4R495jZs9rTr4a+HBWsb+WX1to7Vjcr6m1+i1L8CustI1audmdOXJp+AHTkwJAAAAAAAAMCMgMgMgMgMgMgQAA+d9eF/OV999L4I2+P7cMPke5LBk6LamR5L1kNW4ZuqPY2/ZFsr8ntilY40byQ3HTn9FuPsfvIzON7sNHke3Ln0+DNtjPp7Rz+ZpfYp/sIwLeZb1PTBpKntUa0fWhNfqs5dOV6FnuiB1PRdbbo05fVS9m4D1ZAZAZAkAAAAUgAGQIyAyAyAyAyAbA+d9dH/ADjfff1Db4/tww+R7ksKTIlMwQzGqNPNyn6sKj/D8Spy5/8ANb4kbyNq01/Rbj7D+KM/B7kNDP7cueS4M22K+nNHP5mj93T/AGEYFvMt6nphfqPzZdz+By6ci0ZuwB0XVWvmk4+q/cwM2AAAAAAABTkBkA2BADIACMgMgMgYTTWqljdZdejFzf5yDdOp+lHj45Jcea9PEocmCl/MNG0x5KZLMrOspLqp1lh9ymt3tRcpzv5Qp34M/wCstOudT9JRn0btazl1bCU4vukngtRyMcxvav8A4+SJ1pm9A6s3Vq5VLqn0XSR2YRc4ylueXlRbx1FHlZq3jULnFw2pMzLNQslVUqU24wqLYk48Unxa7SpS3TO1y9YtGmesvJpoyGNqNSv95Vlh+EcInty8kq9eJjhuFOKilFbkkklySWEitPdZiNMTrZpLoLWcl6dTFKHfLc34LLD1zuxkk0gNy0LcqOHH/kDZqFypdj5AXsgMgSmBIAABbyBGQGQIbAZAhyAbQEbQEbQGk6f8pFG2rVaEaNSrUoycJNyUIZXLiy7i4c3jq2pZeZFJ6dbanpDyrXss9DTo0VzadV+14XuJ44VI890M828+OzWr/XjSVXKncVEn1QxSX6qR3XFSviEc5L28yzfk7uXVddVJSnLag8yk5NrD62VOX5hb4ny6Pb20UtyKa4i+1woWkqdK7VSEZx8yso7cHjimlvT4cyWmG143VFkzVpOrNlhUTSaeU0mnzT4EU9kkTt5NK6NpXNPo6ybSe1Fp7MovmmHrTtJanVqWZ28univotKFRe/EgPBYX8oPZllOO6SksNd6A2nR2kFLGHvA2G1uNpdqAv5AnIDIEpgTkC1kCMgRkCHICNoCNoCHICNoCNoDguu/9Y3v3svgjb4/tww+R7ksG0TItrc4rkeTDqJZvU28VK5j1RqLYffxX++0qcrHukz+lrjX1eI/bsFncKSRlNVjtc9Eq5s6sF6cE6lN8pLe14rKJsGTovtDnx9dNNpspfNUvsQ/ZRHfvZJT0wv7Ry6VKQHg0nomhcflY+cuE4+bNePX4gYCtq7c0nmjJVo9Sb2J+/cwMzoCncZbrR6NJYSclJt89wGaTAnIEpgSBOQLOQKXICNoCHICnaAhzApcwIcgKXMDhmu39Y3n3r/ZRt8f24YnI9yWEJ0CmSPHsJpyaaa3NNNPk1wPJruNS6i2p26Jq/rFGUFlpSXpRb4P+BjZsM47NjDmrerKX2tlGlBtvLxuinls4pitee0O75a0jvLcrapmEHwzGO7l5qOJjU6dxO42vKZ49VKYFSkBUpASpAVKQE7YE7QE7QE7QFlsCGwKWwKXIChyApcwKZTAtuoBRKqBxXXN/y+7f95+6jb43twxOT7ksMToDAemBp4ITET5e714S0eaiI7G9z3d9tqq2IfZj8EYF/VLfr6YX1WRy6VqsgJVUCtVAKlMCpTAqUwKlMCpTAnbAoYFLYFDYFMmBbyBQ5AW5TAtSmB5qtQDkOtjze3L5z/dRt8b24YnJ9yWJJ0AhAqwehgPE4E+HseXX7W+zGPdH4Hz1vVL6Cvph7KdwcunohWAuxqgXFVAuRqAXIzArUgK4yAuKQE7QFTApAoYFEkBbYFEkBakB56jA8NzWa4AaRp3QSq1J1U3Gcnl9ab7i1h5U0jSrm4sXnbWbvRdWn6Ucrmt6/wBDQx8ml2fk496PJAswryqjFvgm+5ZPJtFfJETbxD00tH1ZcItd+4gvy8dflPTiZbfDIW+r8n6csdyK1+fE+mFmnAnzaW72mEl2bjOmdztox2h7qcjx6vwmwL0ZAXoSAvRYF6IF2LAuxAuICQLzQFLQFLQFEkBQ0BakgLM4geepBgeepb5A807FMDzT0ZDrWQPDV1ct5PLpxzzW7/kkjNeI1Eo5w0mdzB/0KmvRSXgczaZ8y6isR4hK0Wl1HLpdhY4AvQtQPTCiBfhSAvQpAX4UwLsaYF+EALkYgVqIFaQFWALzQENAUOIFLiBS4gUOAFEoAW3TAtypAW3RAoduBT8nAj5MA+S9gD5L2AVK1AqVsBUqAFcaQFyNMC4oAVqIFSiBUogVpATgD0YApaAhoCloCHEClxAp2AKXACl0wI6MCOiAOkBHRASqQDowHRgOjAdGBKpgTsAVKAFSiBUogSkBVgBgC8BDAgCGBSwIAgAwIYEAAIAAAAAAAAASBIEoABVECQ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www.activepr.biz/wp-content/uploads/2013/02/Ca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828800"/>
            <a:ext cx="3108960"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1"/>
          <p:cNvSpPr>
            <a:spLocks noGrp="1"/>
          </p:cNvSpPr>
          <p:nvPr>
            <p:ph type="sldNum" sz="quarter" idx="12"/>
          </p:nvPr>
        </p:nvSpPr>
        <p:spPr>
          <a:xfrm>
            <a:off x="6553200" y="6356350"/>
            <a:ext cx="2133600" cy="365125"/>
          </a:xfrm>
        </p:spPr>
        <p:txBody>
          <a:bodyPr/>
          <a:lstStyle/>
          <a:p>
            <a:fld id="{FC398A72-17BE-493D-A14C-F3371BCE3542}" type="slidenum">
              <a:rPr lang="en-US" smtClean="0"/>
              <a:pPr/>
              <a:t>51</a:t>
            </a:fld>
            <a:endParaRPr lang="en-US" dirty="0"/>
          </a:p>
        </p:txBody>
      </p:sp>
    </p:spTree>
    <p:extLst>
      <p:ext uri="{BB962C8B-B14F-4D97-AF65-F5344CB8AC3E}">
        <p14:creationId xmlns:p14="http://schemas.microsoft.com/office/powerpoint/2010/main" val="1277228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81000" y="1828800"/>
            <a:ext cx="8229600" cy="1524000"/>
          </a:xfrm>
        </p:spPr>
        <p:txBody>
          <a:bodyPr/>
          <a:lstStyle/>
          <a:p>
            <a:pPr marL="0" indent="0">
              <a:buNone/>
            </a:pPr>
            <a:r>
              <a:rPr lang="en-US" b="1" dirty="0" smtClean="0"/>
              <a:t>Spaced Repetition and Mnemonics Enable Recall of Multiple Strong Passwords</a:t>
            </a:r>
            <a:endParaRPr lang="en-US" b="1"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53006" y="3532204"/>
            <a:ext cx="4261701" cy="1890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81400"/>
            <a:ext cx="4267200" cy="1887680"/>
          </a:xfrm>
          <a:prstGeom prst="rect">
            <a:avLst/>
          </a:prstGeom>
        </p:spPr>
      </p:pic>
      <p:sp>
        <p:nvSpPr>
          <p:cNvPr id="7" name="Content Placeholder 2"/>
          <p:cNvSpPr txBox="1">
            <a:spLocks/>
          </p:cNvSpPr>
          <p:nvPr/>
        </p:nvSpPr>
        <p:spPr>
          <a:xfrm>
            <a:off x="-609600" y="5422320"/>
            <a:ext cx="8229600" cy="1524000"/>
          </a:xfrm>
          <a:prstGeom prst="rect">
            <a:avLst/>
          </a:prstGeom>
        </p:spPr>
        <p:txBody>
          <a:bodyPr vert="vert"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      …           </a:t>
            </a:r>
            <a:endParaRPr lang="en-US" b="1" dirty="0"/>
          </a:p>
        </p:txBody>
      </p:sp>
      <p:sp>
        <p:nvSpPr>
          <p:cNvPr id="8" name="Content Placeholder 2"/>
          <p:cNvSpPr txBox="1">
            <a:spLocks/>
          </p:cNvSpPr>
          <p:nvPr/>
        </p:nvSpPr>
        <p:spPr>
          <a:xfrm>
            <a:off x="-5334000" y="5334000"/>
            <a:ext cx="8229600" cy="1524000"/>
          </a:xfrm>
          <a:prstGeom prst="rect">
            <a:avLst/>
          </a:prstGeom>
        </p:spPr>
        <p:txBody>
          <a:bodyPr vert="vert"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      …           </a:t>
            </a:r>
            <a:endParaRPr lang="en-US" b="1" dirty="0"/>
          </a:p>
        </p:txBody>
      </p:sp>
    </p:spTree>
    <p:extLst>
      <p:ext uri="{BB962C8B-B14F-4D97-AF65-F5344CB8AC3E}">
        <p14:creationId xmlns:p14="http://schemas.microsoft.com/office/powerpoint/2010/main" val="1284561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Password Management Software</a:t>
            </a:r>
            <a:endParaRPr lang="en-US" dirty="0"/>
          </a:p>
        </p:txBody>
      </p:sp>
      <p:pic>
        <p:nvPicPr>
          <p:cNvPr id="11266"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48006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10000"/>
            <a:ext cx="2990401" cy="22417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155575" y="-1546225"/>
            <a:ext cx="2562225" cy="3228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514600"/>
            <a:ext cx="2985483" cy="37623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 y="1219199"/>
            <a:ext cx="8382000" cy="505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13657" y="1295400"/>
            <a:ext cx="8134426"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t>Goal:</a:t>
            </a:r>
            <a:r>
              <a:rPr lang="en-US" sz="3400" dirty="0" smtClean="0"/>
              <a:t> Minimize Trust Assumptions about User’s</a:t>
            </a:r>
          </a:p>
          <a:p>
            <a:pPr algn="l"/>
            <a:r>
              <a:rPr lang="en-US" sz="3400" dirty="0" smtClean="0"/>
              <a:t>Computational Devices</a:t>
            </a:r>
            <a:endParaRPr lang="en-US" sz="3400" dirty="0"/>
          </a:p>
        </p:txBody>
      </p:sp>
      <p:pic>
        <p:nvPicPr>
          <p:cNvPr id="11" name="Picture 6" descr="http://www.ecouterre.com/wp-content/uploads/2013/01/compubody-sock-1-537x4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49" y="2590800"/>
            <a:ext cx="4216702" cy="31566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s.macworld.com/images/article/2012/09/iphone5_large-2941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3871" y="2223702"/>
            <a:ext cx="74365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digitaltrends.com/wp-content/uploads/2013/04/Samsung-ATIV-Book-6_front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5360" y="3306912"/>
            <a:ext cx="1475836" cy="1025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cpyoubuildit.info/wp-content/uploads/2010/05/iStock_000003178554Me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2571" y="2278690"/>
            <a:ext cx="1522629" cy="1011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farm1.staticflickr.com/62/201340293_e0045e2a0a_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906" t="23773" r="12500" b="19597"/>
          <a:stretch/>
        </p:blipFill>
        <p:spPr bwMode="auto">
          <a:xfrm>
            <a:off x="4998457" y="4352473"/>
            <a:ext cx="2628832" cy="17277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techglimpse.com/wp-content/uploads/2009/02/new-dell-xps-pink-lapto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885" y="3360031"/>
            <a:ext cx="1207591" cy="1298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123rf.com/400wm/400/400/albertzig/albertzig1210/albertzig121000075/15612027-3d-cartoon-bu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3800" y="3569845"/>
            <a:ext cx="878531" cy="878531"/>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53</a:t>
            </a:fld>
            <a:endParaRPr lang="en-US" dirty="0"/>
          </a:p>
        </p:txBody>
      </p:sp>
    </p:spTree>
    <p:extLst>
      <p:ext uri="{BB962C8B-B14F-4D97-AF65-F5344CB8AC3E}">
        <p14:creationId xmlns:p14="http://schemas.microsoft.com/office/powerpoint/2010/main" val="345934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200" y="1602694"/>
            <a:ext cx="8229600" cy="4525963"/>
          </a:xfrm>
        </p:spPr>
        <p:txBody>
          <a:bodyPr/>
          <a:lstStyle/>
          <a:p>
            <a:r>
              <a:rPr lang="en-US" dirty="0" smtClean="0"/>
              <a:t>Alternatives to Passwords</a:t>
            </a:r>
            <a:endParaRPr lang="en-US" dirty="0"/>
          </a:p>
        </p:txBody>
      </p:sp>
      <p:pic>
        <p:nvPicPr>
          <p:cNvPr id="5122" name="Picture 2" descr="http://media.defenceindustrydaily.com/images/MISC_Fingerprint_Biometric_DSU_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0"/>
            <a:ext cx="2209800" cy="30638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static-economist.com/sites/default/files/20101002_STP5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400300"/>
            <a:ext cx="2030104"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6" name="Picture 16" descr="http://openid.net/wordpress-content/uploads/2014/09/openid-r-logo-900x36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013080"/>
            <a:ext cx="2732314" cy="109292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714" y="2400300"/>
            <a:ext cx="2188029" cy="12077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81000" y="1219200"/>
            <a:ext cx="8382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http://cdn2.hubspot.net/hub/366337/file-704500327-png/blog-files/no-silver-bulle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016" y="2262171"/>
            <a:ext cx="3450812" cy="341630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460375" y="1230086"/>
            <a:ext cx="813442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smtClean="0"/>
              <a:t>Quest to Replace Passwords [BHOS2012]</a:t>
            </a:r>
            <a:endParaRPr lang="en-US" sz="3400" dirty="0"/>
          </a:p>
        </p:txBody>
      </p:sp>
      <p:sp>
        <p:nvSpPr>
          <p:cNvPr id="15"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54</a:t>
            </a:fld>
            <a:endParaRPr lang="en-US" dirty="0"/>
          </a:p>
        </p:txBody>
      </p:sp>
    </p:spTree>
    <p:extLst>
      <p:ext uri="{BB962C8B-B14F-4D97-AF65-F5344CB8AC3E}">
        <p14:creationId xmlns:p14="http://schemas.microsoft.com/office/powerpoint/2010/main" val="142999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295400" y="2209800"/>
            <a:ext cx="2133599" cy="336973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Traditional Security Advice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6</a:t>
            </a:fld>
            <a:endParaRPr lang="en-US" dirty="0"/>
          </a:p>
        </p:txBody>
      </p:sp>
      <p:pic>
        <p:nvPicPr>
          <p:cNvPr id="9220" name="Picture 4"/>
          <p:cNvPicPr>
            <a:picLocks noChangeAspect="1" noChangeArrowheads="1"/>
          </p:cNvPicPr>
          <p:nvPr/>
        </p:nvPicPr>
        <p:blipFill>
          <a:blip r:embed="rId4" cstate="print"/>
          <a:srcRect/>
          <a:stretch>
            <a:fillRect/>
          </a:stretch>
        </p:blipFill>
        <p:spPr bwMode="auto">
          <a:xfrm>
            <a:off x="6096000" y="2171700"/>
            <a:ext cx="2362200" cy="3543300"/>
          </a:xfrm>
          <a:prstGeom prst="rect">
            <a:avLst/>
          </a:prstGeom>
          <a:noFill/>
          <a:ln w="9525">
            <a:noFill/>
            <a:miter lim="800000"/>
            <a:headEnd/>
            <a:tailEnd/>
          </a:ln>
        </p:spPr>
      </p:pic>
      <p:sp>
        <p:nvSpPr>
          <p:cNvPr id="10" name="Rectangle 9"/>
          <p:cNvSpPr/>
          <p:nvPr/>
        </p:nvSpPr>
        <p:spPr>
          <a:xfrm>
            <a:off x="5181600" y="3276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410200" y="3276600"/>
            <a:ext cx="2479333" cy="584775"/>
          </a:xfrm>
          <a:prstGeom prst="rect">
            <a:avLst/>
          </a:prstGeom>
          <a:noFill/>
        </p:spPr>
        <p:txBody>
          <a:bodyPr wrap="none" rtlCol="0">
            <a:spAutoFit/>
          </a:bodyPr>
          <a:lstStyle/>
          <a:p>
            <a:r>
              <a:rPr lang="en-US" sz="3200" b="1" dirty="0" smtClean="0"/>
              <a:t>Not too short</a:t>
            </a:r>
            <a:endParaRPr lang="en-US" sz="3200" b="1" dirty="0"/>
          </a:p>
        </p:txBody>
      </p:sp>
      <p:sp>
        <p:nvSpPr>
          <p:cNvPr id="13" name="Rectangle 12"/>
          <p:cNvSpPr/>
          <p:nvPr/>
        </p:nvSpPr>
        <p:spPr>
          <a:xfrm>
            <a:off x="1143000" y="4191000"/>
            <a:ext cx="6324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219200" y="4114800"/>
            <a:ext cx="6259983" cy="584775"/>
          </a:xfrm>
          <a:prstGeom prst="rect">
            <a:avLst/>
          </a:prstGeom>
          <a:noFill/>
        </p:spPr>
        <p:txBody>
          <a:bodyPr wrap="none" rtlCol="0">
            <a:spAutoFit/>
          </a:bodyPr>
          <a:lstStyle/>
          <a:p>
            <a:r>
              <a:rPr lang="en-US" sz="3200" b="1" dirty="0" smtClean="0"/>
              <a:t>Use mix of lower/upper case letters</a:t>
            </a:r>
            <a:endParaRPr lang="en-US" sz="3200" b="1" dirty="0"/>
          </a:p>
        </p:txBody>
      </p:sp>
      <p:sp>
        <p:nvSpPr>
          <p:cNvPr id="15" name="Rectangle 14"/>
          <p:cNvSpPr/>
          <p:nvPr/>
        </p:nvSpPr>
        <p:spPr>
          <a:xfrm>
            <a:off x="1066800" y="5257800"/>
            <a:ext cx="668127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143000" y="5181600"/>
            <a:ext cx="6605078" cy="584775"/>
          </a:xfrm>
          <a:prstGeom prst="rect">
            <a:avLst/>
          </a:prstGeom>
          <a:noFill/>
        </p:spPr>
        <p:txBody>
          <a:bodyPr wrap="none" rtlCol="0">
            <a:spAutoFit/>
          </a:bodyPr>
          <a:lstStyle/>
          <a:p>
            <a:r>
              <a:rPr lang="en-US" sz="3200" b="1" dirty="0" smtClean="0"/>
              <a:t>Change your passwords every 90 days</a:t>
            </a:r>
            <a:endParaRPr lang="en-US" sz="3200" b="1" dirty="0"/>
          </a:p>
        </p:txBody>
      </p:sp>
      <p:sp>
        <p:nvSpPr>
          <p:cNvPr id="17" name="Rectangle 16"/>
          <p:cNvSpPr/>
          <p:nvPr/>
        </p:nvSpPr>
        <p:spPr>
          <a:xfrm>
            <a:off x="1447800" y="19050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0" y="1828800"/>
            <a:ext cx="4337854" cy="584775"/>
          </a:xfrm>
          <a:prstGeom prst="rect">
            <a:avLst/>
          </a:prstGeom>
          <a:noFill/>
        </p:spPr>
        <p:txBody>
          <a:bodyPr wrap="none" rtlCol="0">
            <a:spAutoFit/>
          </a:bodyPr>
          <a:lstStyle/>
          <a:p>
            <a:r>
              <a:rPr lang="en-US" sz="3200" b="1" dirty="0" smtClean="0"/>
              <a:t>Use numbers and letters</a:t>
            </a:r>
            <a:endParaRPr lang="en-US" sz="3200" b="1" dirty="0"/>
          </a:p>
        </p:txBody>
      </p:sp>
      <p:sp>
        <p:nvSpPr>
          <p:cNvPr id="19" name="Rectangle 18"/>
          <p:cNvSpPr/>
          <p:nvPr/>
        </p:nvSpPr>
        <p:spPr>
          <a:xfrm>
            <a:off x="1295400" y="32766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447800" y="3200400"/>
            <a:ext cx="4241482" cy="584775"/>
          </a:xfrm>
          <a:prstGeom prst="rect">
            <a:avLst/>
          </a:prstGeom>
          <a:noFill/>
        </p:spPr>
        <p:txBody>
          <a:bodyPr wrap="none" rtlCol="0">
            <a:spAutoFit/>
          </a:bodyPr>
          <a:lstStyle/>
          <a:p>
            <a:r>
              <a:rPr lang="en-US" sz="3200" b="1" dirty="0" smtClean="0"/>
              <a:t>Don’t use words/names</a:t>
            </a:r>
            <a:endParaRPr lang="en-US" sz="3200" b="1" dirty="0"/>
          </a:p>
        </p:txBody>
      </p:sp>
      <p:sp>
        <p:nvSpPr>
          <p:cNvPr id="21" name="Rectangle 20"/>
          <p:cNvSpPr/>
          <p:nvPr/>
        </p:nvSpPr>
        <p:spPr>
          <a:xfrm>
            <a:off x="4114800" y="24384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191000" y="2362200"/>
            <a:ext cx="3563989" cy="584775"/>
          </a:xfrm>
          <a:prstGeom prst="rect">
            <a:avLst/>
          </a:prstGeom>
          <a:noFill/>
        </p:spPr>
        <p:txBody>
          <a:bodyPr wrap="none" rtlCol="0">
            <a:spAutoFit/>
          </a:bodyPr>
          <a:lstStyle/>
          <a:p>
            <a:r>
              <a:rPr lang="en-US" sz="3200" b="1" dirty="0" smtClean="0"/>
              <a:t>Use special symbols</a:t>
            </a:r>
            <a:endParaRPr lang="en-US" sz="3200" b="1" dirty="0"/>
          </a:p>
        </p:txBody>
      </p:sp>
      <p:sp>
        <p:nvSpPr>
          <p:cNvPr id="23" name="Rectangle 22"/>
          <p:cNvSpPr/>
          <p:nvPr/>
        </p:nvSpPr>
        <p:spPr>
          <a:xfrm>
            <a:off x="3810000" y="38100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886200" y="3733800"/>
            <a:ext cx="3692421" cy="584775"/>
          </a:xfrm>
          <a:prstGeom prst="rect">
            <a:avLst/>
          </a:prstGeom>
          <a:noFill/>
        </p:spPr>
        <p:txBody>
          <a:bodyPr wrap="none" rtlCol="0">
            <a:spAutoFit/>
          </a:bodyPr>
          <a:lstStyle/>
          <a:p>
            <a:r>
              <a:rPr lang="en-US" sz="3200" b="1" dirty="0" smtClean="0"/>
              <a:t>Don’t Write it Down</a:t>
            </a:r>
            <a:endParaRPr lang="en-US" sz="3200" b="1" dirty="0"/>
          </a:p>
        </p:txBody>
      </p:sp>
      <p:sp>
        <p:nvSpPr>
          <p:cNvPr id="11" name="Rectangle 10"/>
          <p:cNvSpPr/>
          <p:nvPr/>
        </p:nvSpPr>
        <p:spPr>
          <a:xfrm>
            <a:off x="1676400" y="2590800"/>
            <a:ext cx="434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676400" y="2514600"/>
            <a:ext cx="4213398" cy="584775"/>
          </a:xfrm>
          <a:prstGeom prst="rect">
            <a:avLst/>
          </a:prstGeom>
          <a:noFill/>
        </p:spPr>
        <p:txBody>
          <a:bodyPr wrap="none" rtlCol="0">
            <a:spAutoFit/>
          </a:bodyPr>
          <a:lstStyle/>
          <a:p>
            <a:r>
              <a:rPr lang="en-US" sz="3200" b="1" dirty="0" smtClean="0"/>
              <a:t>Don’t Reuse Passwords</a:t>
            </a:r>
            <a:endParaRPr lang="en-US" sz="3200" b="1" dirty="0"/>
          </a:p>
        </p:txBody>
      </p:sp>
    </p:spTree>
    <p:extLst>
      <p:ext uri="{BB962C8B-B14F-4D97-AF65-F5344CB8AC3E}">
        <p14:creationId xmlns:p14="http://schemas.microsoft.com/office/powerpoint/2010/main" val="1400535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linds(horizontal)">
                                      <p:cBhvr>
                                        <p:cTn id="39" dur="500"/>
                                        <p:tgtEl>
                                          <p:spTgt spid="2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linds(horizont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linds(horizontal)">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media-cdn.tripadvisor.com/media/photo-s/02/ce/86/8e/catamaran-resort-ho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87324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peopleawareness.com/wp-content/uploads/2014/01/albert-einste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171442"/>
            <a:ext cx="2537952"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love.catchsmile.com/wp-content/uploads/Kissing-Li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047" y="3276600"/>
            <a:ext cx="2917265" cy="225704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en.mercopress.com/data/cache/noticias/34059/0x0/piranha-cop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3888" y="3276600"/>
            <a:ext cx="3317304" cy="226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6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Shared Cues</a:t>
            </a:r>
            <a:endParaRPr lang="en-US" dirty="0"/>
          </a:p>
        </p:txBody>
      </p:sp>
      <p:sp>
        <p:nvSpPr>
          <p:cNvPr id="3" name="Content Placeholder 2"/>
          <p:cNvSpPr>
            <a:spLocks noGrp="1"/>
          </p:cNvSpPr>
          <p:nvPr>
            <p:ph idx="1"/>
          </p:nvPr>
        </p:nvSpPr>
        <p:spPr>
          <a:xfrm>
            <a:off x="782444" y="1713598"/>
            <a:ext cx="8229600" cy="4525963"/>
          </a:xfrm>
        </p:spPr>
        <p:txBody>
          <a:bodyPr/>
          <a:lstStyle/>
          <a:p>
            <a:pPr marL="0" indent="0">
              <a:buNone/>
            </a:pPr>
            <a:r>
              <a:rPr lang="en-US" dirty="0" smtClean="0"/>
              <a:t>Combinatorial Design: Each pairs of accounts has at most </a:t>
            </a:r>
            <a:r>
              <a:rPr lang="en-US" dirty="0" smtClean="0">
                <a:latin typeface="Cambria Math"/>
                <a:ea typeface="Cambria Math"/>
              </a:rPr>
              <a:t>𝛄 </a:t>
            </a:r>
            <a:r>
              <a:rPr lang="en-US" dirty="0" smtClean="0"/>
              <a:t> secret stories in common.</a:t>
            </a:r>
            <a:endParaRPr lang="en-US" dirty="0"/>
          </a:p>
        </p:txBody>
      </p:sp>
      <p:pic>
        <p:nvPicPr>
          <p:cNvPr id="3076" name="Picture 4" descr="C:\Users\jblocki\Documents\My Dropbox\Password Project\AsiaCRYPT\PublicC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948" y="1139587"/>
            <a:ext cx="4588077" cy="28744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28622" y="4214954"/>
            <a:ext cx="4261701" cy="1890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217390"/>
            <a:ext cx="4267200" cy="1887680"/>
          </a:xfrm>
          <a:prstGeom prst="rect">
            <a:avLst/>
          </a:prstGeom>
        </p:spPr>
      </p:pic>
      <p:sp>
        <p:nvSpPr>
          <p:cNvPr id="8" name="Slide Number Placeholder 2"/>
          <p:cNvSpPr>
            <a:spLocks noGrp="1"/>
          </p:cNvSpPr>
          <p:nvPr>
            <p:ph type="sldNum" sz="quarter" idx="12"/>
          </p:nvPr>
        </p:nvSpPr>
        <p:spPr>
          <a:xfrm>
            <a:off x="6553200" y="6356350"/>
            <a:ext cx="2133600" cy="365125"/>
          </a:xfrm>
        </p:spPr>
        <p:txBody>
          <a:bodyPr/>
          <a:lstStyle/>
          <a:p>
            <a:fld id="{FC398A72-17BE-493D-A14C-F3371BCE3542}" type="slidenum">
              <a:rPr lang="en-US" smtClean="0"/>
              <a:pPr/>
              <a:t>8</a:t>
            </a:fld>
            <a:endParaRPr lang="en-US" dirty="0"/>
          </a:p>
        </p:txBody>
      </p:sp>
      <p:sp>
        <p:nvSpPr>
          <p:cNvPr id="5" name="TextBox 4"/>
          <p:cNvSpPr txBox="1"/>
          <p:nvPr/>
        </p:nvSpPr>
        <p:spPr>
          <a:xfrm>
            <a:off x="76200" y="6412468"/>
            <a:ext cx="4728410" cy="369332"/>
          </a:xfrm>
          <a:prstGeom prst="rect">
            <a:avLst/>
          </a:prstGeom>
          <a:noFill/>
        </p:spPr>
        <p:txBody>
          <a:bodyPr wrap="none" rtlCol="0">
            <a:spAutoFit/>
          </a:bodyPr>
          <a:lstStyle/>
          <a:p>
            <a:r>
              <a:rPr lang="en-US" dirty="0" smtClean="0"/>
              <a:t>Source: Naturally Rehearsing Passwords [BBD13]</a:t>
            </a:r>
            <a:endParaRPr lang="en-US" dirty="0"/>
          </a:p>
        </p:txBody>
      </p:sp>
      <p:sp>
        <p:nvSpPr>
          <p:cNvPr id="6" name="Rectangle 5"/>
          <p:cNvSpPr/>
          <p:nvPr/>
        </p:nvSpPr>
        <p:spPr>
          <a:xfrm>
            <a:off x="5029200" y="4204068"/>
            <a:ext cx="990600" cy="1270855"/>
          </a:xfrm>
          <a:prstGeom prst="rect">
            <a:avLst/>
          </a:prstGeom>
          <a:solidFill>
            <a:srgbClr val="7030A0">
              <a:alpha val="0"/>
            </a:srgbClr>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2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076"/>
                                        </p:tgtEl>
                                      </p:cBhvr>
                                    </p:animEffect>
                                    <p:set>
                                      <p:cBhvr>
                                        <p:cTn id="15" dur="1" fill="hold">
                                          <p:stCondLst>
                                            <p:cond delay="499"/>
                                          </p:stCondLst>
                                        </p:cTn>
                                        <p:tgtEl>
                                          <p:spTgt spid="307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Sharing Cues</a:t>
            </a:r>
            <a:endParaRPr lang="en-US" dirty="0"/>
          </a:p>
        </p:txBody>
      </p:sp>
      <p:sp>
        <p:nvSpPr>
          <p:cNvPr id="3" name="Content Placeholder 2"/>
          <p:cNvSpPr>
            <a:spLocks noGrp="1"/>
          </p:cNvSpPr>
          <p:nvPr>
            <p:ph idx="1"/>
          </p:nvPr>
        </p:nvSpPr>
        <p:spPr>
          <a:xfrm>
            <a:off x="457200" y="3048000"/>
            <a:ext cx="8229600" cy="3078163"/>
          </a:xfrm>
        </p:spPr>
        <p:txBody>
          <a:bodyPr/>
          <a:lstStyle/>
          <a:p>
            <a:r>
              <a:rPr lang="en-US" dirty="0" smtClean="0"/>
              <a:t>Usability Advantages</a:t>
            </a:r>
          </a:p>
          <a:p>
            <a:pPr lvl="1"/>
            <a:r>
              <a:rPr lang="en-US" dirty="0" smtClean="0"/>
              <a:t>Fewer stories to remember!</a:t>
            </a:r>
          </a:p>
          <a:p>
            <a:pPr lvl="1"/>
            <a:r>
              <a:rPr lang="en-US" dirty="0" smtClean="0"/>
              <a:t>More Natural Rehearsals!</a:t>
            </a:r>
          </a:p>
          <a:p>
            <a:r>
              <a:rPr lang="en-US" dirty="0" smtClean="0"/>
              <a:t>Security?</a:t>
            </a:r>
            <a:endParaRPr lang="en-US" dirty="0"/>
          </a:p>
        </p:txBody>
      </p:sp>
      <p:cxnSp>
        <p:nvCxnSpPr>
          <p:cNvPr id="4" name="Straight Connector 3"/>
          <p:cNvCxnSpPr/>
          <p:nvPr/>
        </p:nvCxnSpPr>
        <p:spPr bwMode="auto">
          <a:xfrm>
            <a:off x="152400" y="1853625"/>
            <a:ext cx="8686800" cy="0"/>
          </a:xfrm>
          <a:prstGeom prst="line">
            <a:avLst/>
          </a:prstGeom>
          <a:solidFill>
            <a:schemeClr val="accent1"/>
          </a:solidFill>
          <a:ln w="9525" cap="flat" cmpd="sng" algn="ctr">
            <a:solidFill>
              <a:schemeClr val="tx1"/>
            </a:solidFill>
            <a:prstDash val="solid"/>
            <a:round/>
            <a:headEnd type="none" w="med" len="med"/>
            <a:tailEnd type="triangle" w="lg" len="lg"/>
          </a:ln>
          <a:effectLst/>
        </p:spPr>
      </p:cxnSp>
      <p:sp>
        <p:nvSpPr>
          <p:cNvPr id="5" name="TextBox 4"/>
          <p:cNvSpPr txBox="1"/>
          <p:nvPr/>
        </p:nvSpPr>
        <p:spPr>
          <a:xfrm>
            <a:off x="152400" y="2387025"/>
            <a:ext cx="8686800" cy="584775"/>
          </a:xfrm>
          <a:prstGeom prst="rect">
            <a:avLst/>
          </a:prstGeom>
          <a:noFill/>
        </p:spPr>
        <p:txBody>
          <a:bodyPr wrap="square" rtlCol="0">
            <a:spAutoFit/>
          </a:bodyPr>
          <a:lstStyle/>
          <a:p>
            <a:r>
              <a:rPr lang="en-US" sz="3200" dirty="0" smtClean="0"/>
              <a:t>Day: 1           2                    4          5                     8</a:t>
            </a:r>
            <a:endParaRPr lang="en-US" sz="3200" dirty="0"/>
          </a:p>
        </p:txBody>
      </p:sp>
      <p:sp>
        <p:nvSpPr>
          <p:cNvPr id="6" name="Oval 5"/>
          <p:cNvSpPr/>
          <p:nvPr/>
        </p:nvSpPr>
        <p:spPr bwMode="auto">
          <a:xfrm>
            <a:off x="4114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7" name="Oval 6"/>
          <p:cNvSpPr/>
          <p:nvPr/>
        </p:nvSpPr>
        <p:spPr bwMode="auto">
          <a:xfrm>
            <a:off x="73914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8" name="Oval 7"/>
          <p:cNvSpPr/>
          <p:nvPr/>
        </p:nvSpPr>
        <p:spPr bwMode="auto">
          <a:xfrm>
            <a:off x="5257800" y="1701225"/>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9" name="Oval 8"/>
          <p:cNvSpPr/>
          <p:nvPr/>
        </p:nvSpPr>
        <p:spPr bwMode="auto">
          <a:xfrm>
            <a:off x="15240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0" name="Oval 9"/>
          <p:cNvSpPr/>
          <p:nvPr/>
        </p:nvSpPr>
        <p:spPr bwMode="auto">
          <a:xfrm>
            <a:off x="48006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1" name="Oval 10"/>
          <p:cNvSpPr/>
          <p:nvPr/>
        </p:nvSpPr>
        <p:spPr bwMode="auto">
          <a:xfrm>
            <a:off x="7924800" y="1701225"/>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12" name="Double Bracket 11"/>
          <p:cNvSpPr/>
          <p:nvPr/>
        </p:nvSpPr>
        <p:spPr>
          <a:xfrm>
            <a:off x="1143000" y="1600200"/>
            <a:ext cx="1295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Double Bracket 12"/>
          <p:cNvSpPr/>
          <p:nvPr/>
        </p:nvSpPr>
        <p:spPr>
          <a:xfrm>
            <a:off x="2438400" y="1600200"/>
            <a:ext cx="2057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Double Bracket 13"/>
          <p:cNvSpPr/>
          <p:nvPr/>
        </p:nvSpPr>
        <p:spPr>
          <a:xfrm>
            <a:off x="4495800" y="1600200"/>
            <a:ext cx="32004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Double Bracket 14"/>
          <p:cNvSpPr/>
          <p:nvPr/>
        </p:nvSpPr>
        <p:spPr>
          <a:xfrm>
            <a:off x="7696200" y="1600200"/>
            <a:ext cx="4953000" cy="609600"/>
          </a:xfrm>
          <a:prstGeom prst="bracketPair">
            <a:avLst/>
          </a:prstGeom>
          <a:ln w="476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Slide Number Placeholder 42"/>
          <p:cNvSpPr>
            <a:spLocks noGrp="1"/>
          </p:cNvSpPr>
          <p:nvPr>
            <p:ph type="sldNum" sz="quarter" idx="12"/>
          </p:nvPr>
        </p:nvSpPr>
        <p:spPr>
          <a:xfrm>
            <a:off x="6553200" y="6356350"/>
            <a:ext cx="2133600" cy="365125"/>
          </a:xfrm>
        </p:spPr>
        <p:txBody>
          <a:bodyPr/>
          <a:lstStyle/>
          <a:p>
            <a:fld id="{FC398A72-17BE-493D-A14C-F3371BCE3542}" type="slidenum">
              <a:rPr lang="en-US" smtClean="0"/>
              <a:pPr/>
              <a:t>9</a:t>
            </a:fld>
            <a:endParaRPr lang="en-US" dirty="0"/>
          </a:p>
        </p:txBody>
      </p:sp>
      <p:sp>
        <p:nvSpPr>
          <p:cNvPr id="17" name="TextBox 16"/>
          <p:cNvSpPr txBox="1"/>
          <p:nvPr/>
        </p:nvSpPr>
        <p:spPr>
          <a:xfrm>
            <a:off x="76200" y="6412468"/>
            <a:ext cx="4728410" cy="369332"/>
          </a:xfrm>
          <a:prstGeom prst="rect">
            <a:avLst/>
          </a:prstGeom>
          <a:noFill/>
        </p:spPr>
        <p:txBody>
          <a:bodyPr wrap="none" rtlCol="0">
            <a:spAutoFit/>
          </a:bodyPr>
          <a:lstStyle/>
          <a:p>
            <a:r>
              <a:rPr lang="en-US" dirty="0" smtClean="0"/>
              <a:t>Source: Naturally Rehearsing Passwords [BBD13]</a:t>
            </a:r>
            <a:endParaRPr lang="en-US" dirty="0"/>
          </a:p>
        </p:txBody>
      </p:sp>
      <p:sp>
        <p:nvSpPr>
          <p:cNvPr id="19" name="Oval 18"/>
          <p:cNvSpPr/>
          <p:nvPr/>
        </p:nvSpPr>
        <p:spPr bwMode="auto">
          <a:xfrm>
            <a:off x="1617432" y="5410200"/>
            <a:ext cx="304800" cy="3048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20" name="TextBox 19"/>
          <p:cNvSpPr txBox="1"/>
          <p:nvPr/>
        </p:nvSpPr>
        <p:spPr>
          <a:xfrm>
            <a:off x="2074632" y="5410200"/>
            <a:ext cx="3176767" cy="369332"/>
          </a:xfrm>
          <a:prstGeom prst="rect">
            <a:avLst/>
          </a:prstGeom>
          <a:noFill/>
        </p:spPr>
        <p:txBody>
          <a:bodyPr wrap="none" rtlCol="0">
            <a:spAutoFit/>
          </a:bodyPr>
          <a:lstStyle/>
          <a:p>
            <a:r>
              <a:rPr lang="en-US" dirty="0" smtClean="0"/>
              <a:t>Visit Amazon: Natural Rehearsal</a:t>
            </a:r>
            <a:endParaRPr lang="en-US" dirty="0"/>
          </a:p>
        </p:txBody>
      </p:sp>
      <p:sp>
        <p:nvSpPr>
          <p:cNvPr id="21" name="Oval 20"/>
          <p:cNvSpPr/>
          <p:nvPr/>
        </p:nvSpPr>
        <p:spPr bwMode="auto">
          <a:xfrm>
            <a:off x="5638800" y="5421868"/>
            <a:ext cx="304800" cy="304800"/>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a:ln>
                <a:noFill/>
              </a:ln>
              <a:solidFill>
                <a:schemeClr val="tx1"/>
              </a:solidFill>
              <a:effectLst/>
              <a:latin typeface="Arial" pitchFamily="-110" charset="0"/>
            </a:endParaRPr>
          </a:p>
        </p:txBody>
      </p:sp>
      <p:sp>
        <p:nvSpPr>
          <p:cNvPr id="22" name="TextBox 21"/>
          <p:cNvSpPr txBox="1"/>
          <p:nvPr/>
        </p:nvSpPr>
        <p:spPr>
          <a:xfrm>
            <a:off x="5991570" y="5421868"/>
            <a:ext cx="851515" cy="369332"/>
          </a:xfrm>
          <a:prstGeom prst="rect">
            <a:avLst/>
          </a:prstGeom>
          <a:noFill/>
        </p:spPr>
        <p:txBody>
          <a:bodyPr wrap="none" rtlCol="0">
            <a:spAutoFit/>
          </a:bodyPr>
          <a:lstStyle/>
          <a:p>
            <a:r>
              <a:rPr lang="en-US" dirty="0" smtClean="0"/>
              <a:t>Google</a:t>
            </a:r>
            <a:endParaRPr lang="en-US" dirty="0"/>
          </a:p>
        </p:txBody>
      </p:sp>
    </p:spTree>
    <p:extLst>
      <p:ext uri="{BB962C8B-B14F-4D97-AF65-F5344CB8AC3E}">
        <p14:creationId xmlns:p14="http://schemas.microsoft.com/office/powerpoint/2010/main" val="255987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12544</TotalTime>
  <Words>2591</Words>
  <Application>Microsoft Office PowerPoint</Application>
  <PresentationFormat>On-screen Show (4:3)</PresentationFormat>
  <Paragraphs>508</Paragraphs>
  <Slides>54</Slides>
  <Notes>38</Notes>
  <HiddenSlides>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Cambria Math</vt:lpstr>
      <vt:lpstr>Office Theme</vt:lpstr>
      <vt:lpstr>Spaced Repetition and Mnemonics Enable Recall of Multiple Strong Passwords</vt:lpstr>
      <vt:lpstr>Motivation</vt:lpstr>
      <vt:lpstr>PowerPoint Presentation</vt:lpstr>
      <vt:lpstr>Usability Problem</vt:lpstr>
      <vt:lpstr>Security Problem</vt:lpstr>
      <vt:lpstr>Traditional Security Advice</vt:lpstr>
      <vt:lpstr>PowerPoint Presentation</vt:lpstr>
      <vt:lpstr>Previous Work: Shared Cues</vt:lpstr>
      <vt:lpstr>Previous Work: Sharing Cues</vt:lpstr>
      <vt:lpstr>Previous Work: Shared Cues</vt:lpstr>
      <vt:lpstr>User Study Goals</vt:lpstr>
      <vt:lpstr>Outline</vt:lpstr>
      <vt:lpstr>Recruitment</vt:lpstr>
      <vt:lpstr>Recruitment</vt:lpstr>
      <vt:lpstr>User Study Protocol</vt:lpstr>
      <vt:lpstr>Memorization Phase</vt:lpstr>
      <vt:lpstr>Memorization Phase</vt:lpstr>
      <vt:lpstr>Memorization Phase</vt:lpstr>
      <vt:lpstr>Memorization Phase (Text)</vt:lpstr>
      <vt:lpstr>Rehearsal</vt:lpstr>
      <vt:lpstr>Rehearsal Schedules</vt:lpstr>
      <vt:lpstr>Rehearsal Schedules</vt:lpstr>
      <vt:lpstr>Rehearsal Schedules</vt:lpstr>
      <vt:lpstr>Incentives</vt:lpstr>
      <vt:lpstr>Do Not Write Down Your Words</vt:lpstr>
      <vt:lpstr>Study Conditions</vt:lpstr>
      <vt:lpstr>Study Conditions</vt:lpstr>
      <vt:lpstr>Study Conditions</vt:lpstr>
      <vt:lpstr>Challenge: Dropped Participants</vt:lpstr>
      <vt:lpstr>Survey: Dropped Participants</vt:lpstr>
      <vt:lpstr>Outline</vt:lpstr>
      <vt:lpstr>Rehearsal Schedules</vt:lpstr>
      <vt:lpstr>Rehearsal Schedules</vt:lpstr>
      <vt:lpstr>Text vs Mnemonic</vt:lpstr>
      <vt:lpstr>Interference</vt:lpstr>
      <vt:lpstr>Results</vt:lpstr>
      <vt:lpstr>Backup Results</vt:lpstr>
      <vt:lpstr>Findings</vt:lpstr>
      <vt:lpstr>Outline</vt:lpstr>
      <vt:lpstr>Password Expiration Policy</vt:lpstr>
      <vt:lpstr>Our Take: Password Expiration Policies</vt:lpstr>
      <vt:lpstr>PowerPoint Presentation</vt:lpstr>
      <vt:lpstr>Password Strengthening</vt:lpstr>
      <vt:lpstr>Related Work</vt:lpstr>
      <vt:lpstr>Password Strengthening Mechanism</vt:lpstr>
      <vt:lpstr>Password Strengthening Mechanism</vt:lpstr>
      <vt:lpstr>Password Strengthening Mechanism</vt:lpstr>
      <vt:lpstr>Password Strengthening Mechanism</vt:lpstr>
      <vt:lpstr>Future Directions</vt:lpstr>
      <vt:lpstr>Future Directions</vt:lpstr>
      <vt:lpstr>Thanks for Listening</vt:lpstr>
      <vt:lpstr>Conclusion</vt:lpstr>
      <vt:lpstr>Related Work</vt:lpstr>
      <vt:lpstr>Related Work</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Blocki</dc:creator>
  <cp:lastModifiedBy>jblocki</cp:lastModifiedBy>
  <cp:revision>111</cp:revision>
  <dcterms:created xsi:type="dcterms:W3CDTF">2015-01-23T19:17:17Z</dcterms:created>
  <dcterms:modified xsi:type="dcterms:W3CDTF">2015-02-11T19:55:06Z</dcterms:modified>
</cp:coreProperties>
</file>