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0"/>
  </p:notesMasterIdLst>
  <p:sldIdLst>
    <p:sldId id="256" r:id="rId2"/>
    <p:sldId id="313" r:id="rId3"/>
    <p:sldId id="346" r:id="rId4"/>
    <p:sldId id="358" r:id="rId5"/>
    <p:sldId id="375" r:id="rId6"/>
    <p:sldId id="316" r:id="rId7"/>
    <p:sldId id="317" r:id="rId8"/>
    <p:sldId id="336" r:id="rId9"/>
    <p:sldId id="318" r:id="rId10"/>
    <p:sldId id="319" r:id="rId11"/>
    <p:sldId id="323" r:id="rId12"/>
    <p:sldId id="326" r:id="rId13"/>
    <p:sldId id="327" r:id="rId14"/>
    <p:sldId id="328" r:id="rId15"/>
    <p:sldId id="329" r:id="rId16"/>
    <p:sldId id="330" r:id="rId17"/>
    <p:sldId id="331" r:id="rId18"/>
    <p:sldId id="324" r:id="rId19"/>
    <p:sldId id="352" r:id="rId20"/>
    <p:sldId id="325" r:id="rId21"/>
    <p:sldId id="332" r:id="rId22"/>
    <p:sldId id="364" r:id="rId23"/>
    <p:sldId id="335" r:id="rId24"/>
    <p:sldId id="303" r:id="rId25"/>
    <p:sldId id="333" r:id="rId26"/>
    <p:sldId id="311" r:id="rId27"/>
    <p:sldId id="378" r:id="rId28"/>
    <p:sldId id="302" r:id="rId29"/>
    <p:sldId id="337" r:id="rId30"/>
    <p:sldId id="351" r:id="rId31"/>
    <p:sldId id="258" r:id="rId32"/>
    <p:sldId id="262" r:id="rId33"/>
    <p:sldId id="339" r:id="rId34"/>
    <p:sldId id="338" r:id="rId35"/>
    <p:sldId id="259" r:id="rId36"/>
    <p:sldId id="266" r:id="rId37"/>
    <p:sldId id="267" r:id="rId38"/>
    <p:sldId id="269" r:id="rId39"/>
    <p:sldId id="264" r:id="rId40"/>
    <p:sldId id="265" r:id="rId41"/>
    <p:sldId id="354" r:id="rId42"/>
    <p:sldId id="376" r:id="rId43"/>
    <p:sldId id="277" r:id="rId44"/>
    <p:sldId id="279" r:id="rId45"/>
    <p:sldId id="278" r:id="rId46"/>
    <p:sldId id="280" r:id="rId47"/>
    <p:sldId id="281" r:id="rId48"/>
    <p:sldId id="285" r:id="rId49"/>
    <p:sldId id="349" r:id="rId50"/>
    <p:sldId id="353" r:id="rId51"/>
    <p:sldId id="377" r:id="rId52"/>
    <p:sldId id="340" r:id="rId53"/>
    <p:sldId id="361" r:id="rId54"/>
    <p:sldId id="359" r:id="rId55"/>
    <p:sldId id="356" r:id="rId56"/>
    <p:sldId id="350" r:id="rId57"/>
    <p:sldId id="341" r:id="rId58"/>
    <p:sldId id="357" r:id="rId59"/>
  </p:sldIdLst>
  <p:sldSz cx="12192000" cy="6858000"/>
  <p:notesSz cx="6858000" cy="9144000"/>
  <p:embeddedFontLst>
    <p:embeddedFont>
      <p:font typeface="Calibri" pitchFamily="34" charset="0"/>
      <p:regular r:id="rId61"/>
      <p:bold r:id="rId62"/>
      <p:italic r:id="rId63"/>
      <p:boldItalic r:id="rId64"/>
    </p:embeddedFont>
    <p:embeddedFont>
      <p:font typeface="Cambria Math" pitchFamily="18" charset="0"/>
      <p:regular r:id="rId65"/>
    </p:embeddedFont>
    <p:embeddedFont>
      <p:font typeface="Calibri Light" pitchFamily="34" charset="0"/>
      <p:regular r:id="rId66"/>
      <p:italic r:id="rId67"/>
    </p:embeddedFont>
    <p:embeddedFont>
      <p:font typeface="Lucida Sans Unicode" pitchFamily="34" charset="0"/>
      <p:regular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7B8277-68E6-4725-ADBF-F2E99B037A1D}">
          <p14:sldIdLst>
            <p14:sldId id="256"/>
            <p14:sldId id="313"/>
            <p14:sldId id="346"/>
            <p14:sldId id="358"/>
            <p14:sldId id="375"/>
            <p14:sldId id="316"/>
            <p14:sldId id="317"/>
            <p14:sldId id="336"/>
            <p14:sldId id="318"/>
            <p14:sldId id="319"/>
            <p14:sldId id="323"/>
            <p14:sldId id="326"/>
            <p14:sldId id="327"/>
            <p14:sldId id="328"/>
            <p14:sldId id="329"/>
            <p14:sldId id="330"/>
            <p14:sldId id="331"/>
            <p14:sldId id="324"/>
            <p14:sldId id="352"/>
            <p14:sldId id="325"/>
            <p14:sldId id="332"/>
            <p14:sldId id="364"/>
            <p14:sldId id="335"/>
            <p14:sldId id="303"/>
            <p14:sldId id="333"/>
            <p14:sldId id="311"/>
            <p14:sldId id="378"/>
            <p14:sldId id="302"/>
            <p14:sldId id="337"/>
            <p14:sldId id="351"/>
            <p14:sldId id="258"/>
            <p14:sldId id="262"/>
            <p14:sldId id="339"/>
            <p14:sldId id="338"/>
            <p14:sldId id="259"/>
            <p14:sldId id="266"/>
            <p14:sldId id="267"/>
            <p14:sldId id="269"/>
            <p14:sldId id="264"/>
            <p14:sldId id="265"/>
            <p14:sldId id="354"/>
            <p14:sldId id="376"/>
            <p14:sldId id="277"/>
            <p14:sldId id="279"/>
            <p14:sldId id="278"/>
            <p14:sldId id="280"/>
            <p14:sldId id="281"/>
            <p14:sldId id="285"/>
            <p14:sldId id="349"/>
            <p14:sldId id="353"/>
            <p14:sldId id="377"/>
          </p14:sldIdLst>
        </p14:section>
        <p14:section name="Untitled Section" id="{C173F62E-1EB1-445F-99F7-C19B4EB5F401}">
          <p14:sldIdLst>
            <p14:sldId id="340"/>
            <p14:sldId id="361"/>
            <p14:sldId id="359"/>
            <p14:sldId id="356"/>
            <p14:sldId id="350"/>
            <p14:sldId id="341"/>
            <p14:sldId id="357"/>
          </p14:sldIdLst>
        </p14:section>
        <p14:section name="Untitled Section" id="{6FA61631-D44D-4005-9C18-0C368E6C8DA1}">
          <p14:sldIdLst/>
        </p14:section>
        <p14:section name="Untitled Section" id="{27AA3864-2245-41FE-B14B-8E32929F5548}">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8" autoAdjust="0"/>
    <p:restoredTop sz="94669" autoAdjust="0"/>
  </p:normalViewPr>
  <p:slideViewPr>
    <p:cSldViewPr snapToGrid="0">
      <p:cViewPr varScale="1">
        <p:scale>
          <a:sx n="87" d="100"/>
          <a:sy n="87" d="100"/>
        </p:scale>
        <p:origin x="-516" y="-78"/>
      </p:cViewPr>
      <p:guideLst>
        <p:guide orient="horz" pos="2160"/>
        <p:guide pos="3840"/>
      </p:guideLst>
    </p:cSldViewPr>
  </p:slideViewPr>
  <p:outlineViewPr>
    <p:cViewPr>
      <p:scale>
        <a:sx n="33" d="100"/>
        <a:sy n="33" d="100"/>
      </p:scale>
      <p:origin x="0" y="289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DF46F-8000-42B8-B59B-DAC7A154C9BF}" type="datetimeFigureOut">
              <a:rPr lang="en-US" smtClean="0"/>
              <a:t>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1E05A-F77A-4D73-8247-AAB3E0C8518D}" type="slidenum">
              <a:rPr lang="en-US" smtClean="0"/>
              <a:t>‹#›</a:t>
            </a:fld>
            <a:endParaRPr lang="en-US"/>
          </a:p>
        </p:txBody>
      </p:sp>
    </p:spTree>
    <p:extLst>
      <p:ext uri="{BB962C8B-B14F-4D97-AF65-F5344CB8AC3E}">
        <p14:creationId xmlns:p14="http://schemas.microsoft.com/office/powerpoint/2010/main" val="425824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a:t>
            </a:fld>
            <a:endParaRPr lang="en-US"/>
          </a:p>
        </p:txBody>
      </p:sp>
    </p:spTree>
    <p:extLst>
      <p:ext uri="{BB962C8B-B14F-4D97-AF65-F5344CB8AC3E}">
        <p14:creationId xmlns:p14="http://schemas.microsoft.com/office/powerpoint/2010/main" val="784214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24</a:t>
            </a:fld>
            <a:endParaRPr lang="en-US"/>
          </a:p>
        </p:txBody>
      </p:sp>
    </p:spTree>
    <p:extLst>
      <p:ext uri="{BB962C8B-B14F-4D97-AF65-F5344CB8AC3E}">
        <p14:creationId xmlns:p14="http://schemas.microsoft.com/office/powerpoint/2010/main" val="3171159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Example</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25</a:t>
            </a:fld>
            <a:endParaRPr lang="en-US"/>
          </a:p>
        </p:txBody>
      </p:sp>
    </p:spTree>
    <p:extLst>
      <p:ext uri="{BB962C8B-B14F-4D97-AF65-F5344CB8AC3E}">
        <p14:creationId xmlns:p14="http://schemas.microsoft.com/office/powerpoint/2010/main" val="3484241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depth-robustness two of these variants were similar to Catena and one variant was similar to Argon.</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41</a:t>
            </a:fld>
            <a:endParaRPr lang="en-US"/>
          </a:p>
        </p:txBody>
      </p:sp>
    </p:spTree>
    <p:extLst>
      <p:ext uri="{BB962C8B-B14F-4D97-AF65-F5344CB8AC3E}">
        <p14:creationId xmlns:p14="http://schemas.microsoft.com/office/powerpoint/2010/main" val="1946917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 </a:t>
            </a:r>
            <a:r>
              <a:rPr lang="en-US" dirty="0" err="1" smtClean="0"/>
              <a:t>Biryukov</a:t>
            </a:r>
            <a:r>
              <a:rPr lang="en-US" dirty="0" smtClean="0"/>
              <a:t>, Daniel </a:t>
            </a:r>
            <a:r>
              <a:rPr lang="en-US" dirty="0" err="1" smtClean="0"/>
              <a:t>Dinu</a:t>
            </a:r>
            <a:r>
              <a:rPr lang="en-US" dirty="0" smtClean="0"/>
              <a:t>, and Dmitry </a:t>
            </a:r>
            <a:r>
              <a:rPr lang="en-US" dirty="0" err="1" smtClean="0"/>
              <a:t>Khovratovich</a:t>
            </a:r>
            <a:r>
              <a:rPr lang="en-US" dirty="0" smtClean="0"/>
              <a:t> from University of Luxembourg. </a:t>
            </a:r>
            <a:br>
              <a:rPr lang="en-US" dirty="0" smtClean="0"/>
            </a:b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43</a:t>
            </a:fld>
            <a:endParaRPr lang="en-US"/>
          </a:p>
        </p:txBody>
      </p:sp>
    </p:spTree>
    <p:extLst>
      <p:ext uri="{BB962C8B-B14F-4D97-AF65-F5344CB8AC3E}">
        <p14:creationId xmlns:p14="http://schemas.microsoft.com/office/powerpoint/2010/main" val="3407628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47</a:t>
            </a:fld>
            <a:endParaRPr lang="en-US"/>
          </a:p>
        </p:txBody>
      </p:sp>
    </p:spTree>
    <p:extLst>
      <p:ext uri="{BB962C8B-B14F-4D97-AF65-F5344CB8AC3E}">
        <p14:creationId xmlns:p14="http://schemas.microsoft.com/office/powerpoint/2010/main" val="3692595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48</a:t>
            </a:fld>
            <a:endParaRPr lang="en-US"/>
          </a:p>
        </p:txBody>
      </p:sp>
    </p:spTree>
    <p:extLst>
      <p:ext uri="{BB962C8B-B14F-4D97-AF65-F5344CB8AC3E}">
        <p14:creationId xmlns:p14="http://schemas.microsoft.com/office/powerpoint/2010/main" val="1365907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Joint work</a:t>
            </a:r>
            <a:r>
              <a:rPr lang="en-US" baseline="0" dirty="0" smtClean="0"/>
              <a:t> with Joel Alwen and </a:t>
            </a:r>
            <a:r>
              <a:rPr lang="en-US" dirty="0" smtClean="0">
                <a:effectLst/>
              </a:rPr>
              <a:t>Krzysztof </a:t>
            </a:r>
            <a:r>
              <a:rPr lang="en-US" dirty="0" err="1" smtClean="0">
                <a:effectLst/>
              </a:rPr>
              <a:t>Pietrzak</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52</a:t>
            </a:fld>
            <a:endParaRPr lang="en-US"/>
          </a:p>
        </p:txBody>
      </p:sp>
    </p:spTree>
    <p:extLst>
      <p:ext uri="{BB962C8B-B14F-4D97-AF65-F5344CB8AC3E}">
        <p14:creationId xmlns:p14="http://schemas.microsoft.com/office/powerpoint/2010/main" val="1213145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2</a:t>
            </a:fld>
            <a:endParaRPr lang="en-US"/>
          </a:p>
        </p:txBody>
      </p:sp>
    </p:spTree>
    <p:extLst>
      <p:ext uri="{BB962C8B-B14F-4D97-AF65-F5344CB8AC3E}">
        <p14:creationId xmlns:p14="http://schemas.microsoft.com/office/powerpoint/2010/main" val="2102645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 In the past few years I have had to update the slide several times.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3</a:t>
            </a:fld>
            <a:endParaRPr lang="en-US"/>
          </a:p>
        </p:txBody>
      </p:sp>
    </p:spTree>
    <p:extLst>
      <p:ext uri="{BB962C8B-B14F-4D97-AF65-F5344CB8AC3E}">
        <p14:creationId xmlns:p14="http://schemas.microsoft.com/office/powerpoint/2010/main" val="31576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4</a:t>
            </a:fld>
            <a:endParaRPr lang="en-US"/>
          </a:p>
        </p:txBody>
      </p:sp>
    </p:spTree>
    <p:extLst>
      <p:ext uri="{BB962C8B-B14F-4D97-AF65-F5344CB8AC3E}">
        <p14:creationId xmlns:p14="http://schemas.microsoft.com/office/powerpoint/2010/main" val="31576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motivates the need for moderately hard functions. The basic idea is to build a password hash function that is moderately expensive to compute to limit the number of guesses that an adversary would be willing to try</a:t>
            </a:r>
            <a:r>
              <a:rPr lang="en-US" baseline="0" dirty="0" smtClean="0"/>
              <a:t>. An honest server only needs to compute the function once during a typical authentication session. However, the adversary potentially has an advantage in this game. While the honest server must typically evaluate the function on standard hardware, the adversary could use potentially reduce the cost per password guess by developing customized hardware (GPUs, FPGAs, ASICs) to evaluate the password hash function. Thus, we want to ensure that the cost to evaluate this function is equitable across platforms.</a:t>
            </a:r>
            <a:endParaRPr lang="en-US" dirty="0" smtClean="0"/>
          </a:p>
          <a:p>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6</a:t>
            </a:fld>
            <a:endParaRPr lang="en-US"/>
          </a:p>
        </p:txBody>
      </p:sp>
    </p:spTree>
    <p:extLst>
      <p:ext uri="{BB962C8B-B14F-4D97-AF65-F5344CB8AC3E}">
        <p14:creationId xmlns:p14="http://schemas.microsoft.com/office/powerpoint/2010/main" val="1298384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contrast, memory costs tends to be much more equitable across different</a:t>
            </a:r>
            <a:r>
              <a:rPr lang="en-US" baseline="0" dirty="0" smtClean="0"/>
              <a:t> architectures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7</a:t>
            </a:fld>
            <a:endParaRPr lang="en-US"/>
          </a:p>
        </p:txBody>
      </p:sp>
    </p:spTree>
    <p:extLst>
      <p:ext uri="{BB962C8B-B14F-4D97-AF65-F5344CB8AC3E}">
        <p14:creationId xmlns:p14="http://schemas.microsoft.com/office/powerpoint/2010/main" val="2837056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9</a:t>
            </a:fld>
            <a:endParaRPr lang="en-US"/>
          </a:p>
        </p:txBody>
      </p:sp>
    </p:spTree>
    <p:extLst>
      <p:ext uri="{BB962C8B-B14F-4D97-AF65-F5344CB8AC3E}">
        <p14:creationId xmlns:p14="http://schemas.microsoft.com/office/powerpoint/2010/main" val="3967006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describe our algorithms for evaluating an </a:t>
            </a:r>
            <a:r>
              <a:rPr lang="en-US" baseline="0" dirty="0" err="1" smtClean="0"/>
              <a:t>iMHF</a:t>
            </a:r>
            <a:r>
              <a:rPr lang="en-US" baseline="0" dirty="0" smtClean="0"/>
              <a:t> using the language of graph pebbling. Placing a pebble on a node corresponds to computing the corresponding label, and keeping a pebble on the graph corresponds to storing that label in memory.  Of course we can only compute a label if we have all of the dependent labels. Thus, in a legal pebbling we cannot place a pebble on a node until we have pebbles on the parents of that node. If the adversary is parallel then we are allowed to place multiple pebbles on the graph in each round. We can remove pebbles from the graph at any point in time.</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11</a:t>
            </a:fld>
            <a:endParaRPr lang="en-US"/>
          </a:p>
        </p:txBody>
      </p:sp>
    </p:spTree>
    <p:extLst>
      <p:ext uri="{BB962C8B-B14F-4D97-AF65-F5344CB8AC3E}">
        <p14:creationId xmlns:p14="http://schemas.microsoft.com/office/powerpoint/2010/main" val="893402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that we want</a:t>
            </a:r>
            <a:r>
              <a:rPr lang="en-US" baseline="0" dirty="0" smtClean="0"/>
              <a:t> to force the attacker to lock up a lot of memory for a long period of time. How do we formalize this constraint.</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18</a:t>
            </a:fld>
            <a:endParaRPr lang="en-US"/>
          </a:p>
        </p:txBody>
      </p:sp>
    </p:spTree>
    <p:extLst>
      <p:ext uri="{BB962C8B-B14F-4D97-AF65-F5344CB8AC3E}">
        <p14:creationId xmlns:p14="http://schemas.microsoft.com/office/powerpoint/2010/main" val="701580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2110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146479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192310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27325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15425-F418-469B-80F5-E85B894B04D5}"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7478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115425-F418-469B-80F5-E85B894B04D5}" type="datetimeFigureOut">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425731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115425-F418-469B-80F5-E85B894B04D5}" type="datetimeFigureOut">
              <a:rPr lang="en-US" smtClean="0"/>
              <a:t>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090590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115425-F418-469B-80F5-E85B894B04D5}" type="datetimeFigureOut">
              <a:rPr lang="en-US" smtClean="0"/>
              <a:t>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68562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15425-F418-469B-80F5-E85B894B04D5}" type="datetimeFigureOut">
              <a:rPr lang="en-US" smtClean="0"/>
              <a:t>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44637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15425-F418-469B-80F5-E85B894B04D5}" type="datetimeFigureOut">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06764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15425-F418-469B-80F5-E85B894B04D5}" type="datetimeFigureOut">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40155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15425-F418-469B-80F5-E85B894B04D5}" type="datetimeFigureOut">
              <a:rPr lang="en-US" smtClean="0"/>
              <a:t>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5909B-960A-4B8A-985F-7A2A41D5ACC6}" type="slidenum">
              <a:rPr lang="en-US" smtClean="0"/>
              <a:t>‹#›</a:t>
            </a:fld>
            <a:endParaRPr lang="en-US"/>
          </a:p>
        </p:txBody>
      </p:sp>
    </p:spTree>
    <p:extLst>
      <p:ext uri="{BB962C8B-B14F-4D97-AF65-F5344CB8AC3E}">
        <p14:creationId xmlns:p14="http://schemas.microsoft.com/office/powerpoint/2010/main" val="2933266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41.png"/><Relationship Id="rId2" Type="http://schemas.openxmlformats.org/officeDocument/2006/relationships/image" Target="../media/image330.png"/><Relationship Id="rId1" Type="http://schemas.openxmlformats.org/officeDocument/2006/relationships/slideLayout" Target="../slideLayouts/slideLayout2.xml"/><Relationship Id="rId4" Type="http://schemas.openxmlformats.org/officeDocument/2006/relationships/image" Target="../media/image340.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emf"/><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21.jpg"/><Relationship Id="rId3" Type="http://schemas.openxmlformats.org/officeDocument/2006/relationships/image" Target="../media/image18.jpeg"/><Relationship Id="rId7" Type="http://schemas.openxmlformats.org/officeDocument/2006/relationships/image" Target="../media/image13.jpe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3.png"/><Relationship Id="rId10" Type="http://schemas.openxmlformats.org/officeDocument/2006/relationships/image" Target="../media/image19.pn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2.png"/></Relationships>
</file>

<file path=ppt/slides/_rels/slide4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7.png"/><Relationship Id="rId4" Type="http://schemas.openxmlformats.org/officeDocument/2006/relationships/image" Target="../media/image86.png"/></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8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10" Type="http://schemas.openxmlformats.org/officeDocument/2006/relationships/image" Target="../media/image62.png"/><Relationship Id="rId4" Type="http://schemas.openxmlformats.org/officeDocument/2006/relationships/image" Target="../media/image85.png"/><Relationship Id="rId9" Type="http://schemas.openxmlformats.org/officeDocument/2006/relationships/image" Target="../media/image91.png"/></Relationships>
</file>

<file path=ppt/slides/_rels/slide4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8.pn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0.jpeg"/><Relationship Id="rId5" Type="http://schemas.openxmlformats.org/officeDocument/2006/relationships/image" Target="../media/image5.png"/><Relationship Id="rId10" Type="http://schemas.openxmlformats.org/officeDocument/2006/relationships/image" Target="../media/image29.jpg"/><Relationship Id="rId4" Type="http://schemas.openxmlformats.org/officeDocument/2006/relationships/image" Target="../media/image7.pn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8457" y="871991"/>
            <a:ext cx="10983686" cy="2387600"/>
          </a:xfrm>
        </p:spPr>
        <p:txBody>
          <a:bodyPr>
            <a:normAutofit fontScale="90000"/>
          </a:bodyPr>
          <a:lstStyle/>
          <a:p>
            <a:r>
              <a:rPr lang="en-US" dirty="0" smtClean="0"/>
              <a:t>Towards a Theory of Data-Independent Memory Hard Functions</a:t>
            </a:r>
            <a:endParaRPr lang="en-US" dirty="0"/>
          </a:p>
        </p:txBody>
      </p:sp>
      <p:sp>
        <p:nvSpPr>
          <p:cNvPr id="3" name="Subtitle 2"/>
          <p:cNvSpPr>
            <a:spLocks noGrp="1"/>
          </p:cNvSpPr>
          <p:nvPr>
            <p:ph type="subTitle" idx="1"/>
          </p:nvPr>
        </p:nvSpPr>
        <p:spPr>
          <a:xfrm>
            <a:off x="1524000" y="3776209"/>
            <a:ext cx="9144000" cy="1655762"/>
          </a:xfrm>
        </p:spPr>
        <p:txBody>
          <a:bodyPr>
            <a:normAutofit/>
          </a:bodyPr>
          <a:lstStyle/>
          <a:p>
            <a:r>
              <a:rPr lang="en-US" u="sng" dirty="0" smtClean="0"/>
              <a:t>Jeremiah Blocki (Purdue) </a:t>
            </a:r>
          </a:p>
          <a:p>
            <a:r>
              <a:rPr lang="en-US" dirty="0" err="1" smtClean="0"/>
              <a:t>Joël</a:t>
            </a:r>
            <a:r>
              <a:rPr lang="en-US" dirty="0" smtClean="0"/>
              <a:t> Alwen (IST Austria)</a:t>
            </a:r>
          </a:p>
          <a:p>
            <a:r>
              <a:rPr lang="en-US" dirty="0"/>
              <a:t>Krzysztof </a:t>
            </a:r>
            <a:r>
              <a:rPr lang="en-US" dirty="0" smtClean="0"/>
              <a:t>Pietrzak </a:t>
            </a:r>
            <a:r>
              <a:rPr lang="en-US" dirty="0"/>
              <a:t>(IST Austria)</a:t>
            </a:r>
          </a:p>
          <a:p>
            <a:endParaRPr lang="en-US" dirty="0"/>
          </a:p>
          <a:p>
            <a:endParaRPr lang="en-US" dirty="0"/>
          </a:p>
        </p:txBody>
      </p:sp>
      <p:sp>
        <p:nvSpPr>
          <p:cNvPr id="4" name="TextBox 3"/>
          <p:cNvSpPr txBox="1"/>
          <p:nvPr/>
        </p:nvSpPr>
        <p:spPr>
          <a:xfrm>
            <a:off x="4609091" y="6118161"/>
            <a:ext cx="2409827" cy="369332"/>
          </a:xfrm>
          <a:prstGeom prst="rect">
            <a:avLst/>
          </a:prstGeom>
          <a:noFill/>
        </p:spPr>
        <p:txBody>
          <a:bodyPr wrap="none" rtlCol="0">
            <a:spAutoFit/>
          </a:bodyPr>
          <a:lstStyle/>
          <a:p>
            <a:r>
              <a:rPr lang="en-US" dirty="0" smtClean="0"/>
              <a:t>Real World Crypto 2017</a:t>
            </a:r>
            <a:endParaRPr lang="en-US" dirty="0"/>
          </a:p>
        </p:txBody>
      </p:sp>
      <p:pic>
        <p:nvPicPr>
          <p:cNvPr id="3074" name="Picture 2" descr="Image result for ist aust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776" y="3971197"/>
            <a:ext cx="2328432" cy="1064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purdue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319" y="3971197"/>
            <a:ext cx="3142796" cy="988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928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iMHF</a:t>
            </a:r>
            <a:r>
              <a:rPr lang="en-US" dirty="0" smtClean="0"/>
              <a:t> (</a:t>
            </a:r>
            <a:r>
              <a:rPr lang="en-US" dirty="0" err="1"/>
              <a:t>f</a:t>
            </a:r>
            <a:r>
              <a:rPr lang="en-US" baseline="-25000" dirty="0" err="1"/>
              <a:t>G,H</a:t>
            </a:r>
            <a:r>
              <a:rPr lang="en-US" dirty="0" smtClean="0"/>
              <a:t>)</a:t>
            </a:r>
            <a:endParaRPr lang="en-US" dirty="0"/>
          </a:p>
        </p:txBody>
      </p:sp>
      <p:sp>
        <p:nvSpPr>
          <p:cNvPr id="4" name="Oval 3"/>
          <p:cNvSpPr/>
          <p:nvPr/>
        </p:nvSpPr>
        <p:spPr>
          <a:xfrm>
            <a:off x="3341581" y="5030455"/>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a:t>
            </a:r>
          </a:p>
        </p:txBody>
      </p:sp>
      <p:sp>
        <p:nvSpPr>
          <p:cNvPr id="5" name="Oval 4"/>
          <p:cNvSpPr/>
          <p:nvPr/>
        </p:nvSpPr>
        <p:spPr>
          <a:xfrm>
            <a:off x="4317689" y="4709868"/>
            <a:ext cx="707778" cy="5913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2</a:t>
            </a:r>
          </a:p>
        </p:txBody>
      </p:sp>
      <p:sp>
        <p:nvSpPr>
          <p:cNvPr id="6" name="Oval 5"/>
          <p:cNvSpPr/>
          <p:nvPr/>
        </p:nvSpPr>
        <p:spPr>
          <a:xfrm>
            <a:off x="5219834" y="522247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3</a:t>
            </a:r>
          </a:p>
        </p:txBody>
      </p:sp>
      <p:sp>
        <p:nvSpPr>
          <p:cNvPr id="7" name="Oval 6"/>
          <p:cNvSpPr/>
          <p:nvPr/>
        </p:nvSpPr>
        <p:spPr>
          <a:xfrm>
            <a:off x="6185003" y="4769333"/>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4</a:t>
            </a:r>
          </a:p>
        </p:txBody>
      </p:sp>
      <p:cxnSp>
        <p:nvCxnSpPr>
          <p:cNvPr id="8" name="Straight Arrow Connector 7"/>
          <p:cNvCxnSpPr/>
          <p:nvPr/>
        </p:nvCxnSpPr>
        <p:spPr>
          <a:xfrm>
            <a:off x="2675991" y="5313873"/>
            <a:ext cx="66273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76960" y="5048276"/>
            <a:ext cx="66273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51871" y="4980941"/>
            <a:ext cx="4459106" cy="584775"/>
          </a:xfrm>
          <a:prstGeom prst="rect">
            <a:avLst/>
          </a:prstGeom>
          <a:noFill/>
        </p:spPr>
        <p:txBody>
          <a:bodyPr wrap="none" rtlCol="0">
            <a:spAutoFit/>
          </a:bodyPr>
          <a:lstStyle/>
          <a:p>
            <a:r>
              <a:rPr lang="en-US" sz="3200" dirty="0"/>
              <a:t>Output: </a:t>
            </a:r>
            <a:r>
              <a:rPr lang="en-US" sz="3200" dirty="0" err="1"/>
              <a:t>f</a:t>
            </a:r>
            <a:r>
              <a:rPr lang="en-US" sz="3200" baseline="-25000" dirty="0" err="1"/>
              <a:t>G,H</a:t>
            </a:r>
            <a:r>
              <a:rPr lang="en-US" sz="3200" baseline="-25000" dirty="0"/>
              <a:t> </a:t>
            </a:r>
            <a:r>
              <a:rPr lang="en-US" sz="3200" dirty="0" smtClean="0"/>
              <a:t>(</a:t>
            </a:r>
            <a:r>
              <a:rPr lang="en-US" sz="3200" dirty="0" err="1" smtClean="0"/>
              <a:t>pwd,salt</a:t>
            </a:r>
            <a:r>
              <a:rPr lang="en-US" sz="3200" dirty="0" smtClean="0"/>
              <a:t>)= L</a:t>
            </a:r>
            <a:r>
              <a:rPr lang="en-US" sz="3200" baseline="-25000" dirty="0" smtClean="0"/>
              <a:t>4</a:t>
            </a:r>
            <a:endParaRPr lang="en-US" sz="3200" baseline="-25000" dirty="0"/>
          </a:p>
        </p:txBody>
      </p:sp>
      <p:sp>
        <p:nvSpPr>
          <p:cNvPr id="11" name="TextBox 10"/>
          <p:cNvSpPr txBox="1"/>
          <p:nvPr/>
        </p:nvSpPr>
        <p:spPr>
          <a:xfrm>
            <a:off x="356517" y="4734719"/>
            <a:ext cx="2785571" cy="1077218"/>
          </a:xfrm>
          <a:prstGeom prst="rect">
            <a:avLst/>
          </a:prstGeom>
          <a:noFill/>
        </p:spPr>
        <p:txBody>
          <a:bodyPr wrap="none" rtlCol="0">
            <a:spAutoFit/>
          </a:bodyPr>
          <a:lstStyle/>
          <a:p>
            <a:r>
              <a:rPr lang="en-US" sz="3200" dirty="0"/>
              <a:t>Input: </a:t>
            </a:r>
            <a:r>
              <a:rPr lang="en-US" sz="3200" dirty="0" err="1"/>
              <a:t>pwd</a:t>
            </a:r>
            <a:r>
              <a:rPr lang="en-US" sz="3200" dirty="0"/>
              <a:t>, salt</a:t>
            </a:r>
          </a:p>
          <a:p>
            <a:endParaRPr lang="en-US" sz="3200" dirty="0"/>
          </a:p>
        </p:txBody>
      </p:sp>
      <p:sp>
        <p:nvSpPr>
          <p:cNvPr id="12" name="TextBox 11"/>
          <p:cNvSpPr txBox="1"/>
          <p:nvPr/>
        </p:nvSpPr>
        <p:spPr>
          <a:xfrm>
            <a:off x="1830631" y="5329412"/>
            <a:ext cx="184731" cy="584775"/>
          </a:xfrm>
          <a:prstGeom prst="rect">
            <a:avLst/>
          </a:prstGeom>
          <a:noFill/>
        </p:spPr>
        <p:txBody>
          <a:bodyPr wrap="none" rtlCol="0">
            <a:spAutoFit/>
          </a:bodyPr>
          <a:lstStyle/>
          <a:p>
            <a:endParaRPr lang="en-US" sz="3200" dirty="0"/>
          </a:p>
        </p:txBody>
      </p:sp>
      <p:cxnSp>
        <p:nvCxnSpPr>
          <p:cNvPr id="13" name="Straight Arrow Connector 12"/>
          <p:cNvCxnSpPr>
            <a:stCxn id="4" idx="7"/>
          </p:cNvCxnSpPr>
          <p:nvPr/>
        </p:nvCxnSpPr>
        <p:spPr>
          <a:xfrm flipV="1">
            <a:off x="3875345" y="4988442"/>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59032" y="5491728"/>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92135" y="5190479"/>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29256" y="5049841"/>
            <a:ext cx="366270"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7955" y="4921842"/>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788614" y="5611767"/>
            <a:ext cx="977524" cy="410968"/>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6185003" y="5951898"/>
                <a:ext cx="272613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3</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panose="02040503050406030204" pitchFamily="18" charset="0"/>
                        </a:rPr>
                        <m:t>2</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panose="02040503050406030204" pitchFamily="18" charset="0"/>
                        </a:rPr>
                        <m:t>1</m:t>
                      </m:r>
                      <m:r>
                        <a:rPr lang="en-US" sz="3200" i="1">
                          <a:latin typeface="Cambria Math" panose="02040503050406030204" pitchFamily="18" charset="0"/>
                        </a:rPr>
                        <m:t>)</m:t>
                      </m:r>
                    </m:oMath>
                  </m:oMathPara>
                </a14:m>
                <a:endParaRPr lang="en-US" sz="3200" dirty="0" err="1"/>
              </a:p>
            </p:txBody>
          </p:sp>
        </mc:Choice>
        <mc:Fallback xmlns="">
          <p:sp>
            <p:nvSpPr>
              <p:cNvPr id="19" name="TextBox 18"/>
              <p:cNvSpPr txBox="1">
                <a:spLocks noRot="1" noChangeAspect="1" noMove="1" noResize="1" noEditPoints="1" noAdjustHandles="1" noChangeArrowheads="1" noChangeShapeType="1" noTextEdit="1"/>
              </p:cNvSpPr>
              <p:nvPr/>
            </p:nvSpPr>
            <p:spPr>
              <a:xfrm>
                <a:off x="6185003" y="5951898"/>
                <a:ext cx="2726131" cy="584775"/>
              </a:xfrm>
              <a:prstGeom prst="rect">
                <a:avLst/>
              </a:prstGeom>
              <a:blipFill rotWithShape="1">
                <a:blip r:embed="rId2"/>
                <a:stretch>
                  <a:fillRect/>
                </a:stretch>
              </a:blipFill>
            </p:spPr>
            <p:txBody>
              <a:bodyPr/>
              <a:lstStyle/>
              <a:p>
                <a:r>
                  <a:rPr lang="en-US">
                    <a:noFill/>
                  </a:rPr>
                  <a:t> </a:t>
                </a:r>
              </a:p>
            </p:txBody>
          </p:sp>
        </mc:Fallback>
      </mc:AlternateContent>
      <p:cxnSp>
        <p:nvCxnSpPr>
          <p:cNvPr id="20" name="Straight Arrow Connector 19"/>
          <p:cNvCxnSpPr>
            <a:endCxn id="4" idx="4"/>
          </p:cNvCxnSpPr>
          <p:nvPr/>
        </p:nvCxnSpPr>
        <p:spPr>
          <a:xfrm flipV="1">
            <a:off x="3552076" y="5653468"/>
            <a:ext cx="102177" cy="49702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1963139" y="6022735"/>
                <a:ext cx="348813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1</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panose="02040503050406030204" pitchFamily="18" charset="0"/>
                        </a:rPr>
                        <m:t>𝑝𝑤𝑑</m:t>
                      </m:r>
                      <m:r>
                        <a:rPr lang="en-US" sz="3200" i="1">
                          <a:latin typeface="Cambria Math" panose="02040503050406030204" pitchFamily="18" charset="0"/>
                        </a:rPr>
                        <m:t>,</m:t>
                      </m:r>
                      <m:r>
                        <a:rPr lang="en-US" sz="3200" i="1">
                          <a:latin typeface="Cambria Math" panose="02040503050406030204" pitchFamily="18" charset="0"/>
                        </a:rPr>
                        <m:t>𝑠𝑎𝑙𝑡</m:t>
                      </m:r>
                      <m:r>
                        <a:rPr lang="en-US" sz="3200" i="1">
                          <a:latin typeface="Cambria Math" panose="02040503050406030204" pitchFamily="18" charset="0"/>
                        </a:rPr>
                        <m:t>)</m:t>
                      </m:r>
                    </m:oMath>
                  </m:oMathPara>
                </a14:m>
                <a:endParaRPr lang="en-US" sz="3200" dirty="0" err="1"/>
              </a:p>
            </p:txBody>
          </p:sp>
        </mc:Choice>
        <mc:Fallback xmlns="">
          <p:sp>
            <p:nvSpPr>
              <p:cNvPr id="21" name="TextBox 20"/>
              <p:cNvSpPr txBox="1">
                <a:spLocks noRot="1" noChangeAspect="1" noMove="1" noResize="1" noEditPoints="1" noAdjustHandles="1" noChangeArrowheads="1" noChangeShapeType="1" noTextEdit="1"/>
              </p:cNvSpPr>
              <p:nvPr/>
            </p:nvSpPr>
            <p:spPr>
              <a:xfrm>
                <a:off x="1963139" y="6022735"/>
                <a:ext cx="3488134"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30236" y="1692993"/>
                <a:ext cx="10540070" cy="3416320"/>
              </a:xfrm>
              <a:prstGeom prst="rect">
                <a:avLst/>
              </a:prstGeom>
              <a:noFill/>
            </p:spPr>
            <p:txBody>
              <a:bodyPr wrap="square" rtlCol="0">
                <a:spAutoFit/>
              </a:bodyPr>
              <a:lstStyle/>
              <a:p>
                <a:r>
                  <a:rPr lang="en-US" sz="3600" dirty="0" smtClean="0"/>
                  <a:t>Defined by </a:t>
                </a:r>
              </a:p>
              <a:p>
                <a:pPr marL="285750" indent="-285750">
                  <a:buFont typeface="Arial" panose="020B0604020202020204" pitchFamily="34" charset="0"/>
                  <a:buChar char="•"/>
                </a:pPr>
                <a:r>
                  <a:rPr lang="en-US" sz="3600" dirty="0" smtClean="0"/>
                  <a:t>H:</a:t>
                </a:r>
                <a14:m>
                  <m:oMath xmlns:m="http://schemas.openxmlformats.org/officeDocument/2006/math">
                    <m:d>
                      <m:dPr>
                        <m:begChr m:val="{"/>
                        <m:endChr m:val="}"/>
                        <m:ctrlPr>
                          <a:rPr lang="en-US" sz="3600" i="1">
                            <a:latin typeface="Cambria Math"/>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0,1</m:t>
                        </m:r>
                      </m:e>
                    </m:d>
                    <m:r>
                      <a:rPr lang="en-US" sz="3600" b="0" i="1" baseline="30000" smtClean="0">
                        <a:latin typeface="Cambria Math" panose="02040503050406030204" pitchFamily="18" charset="0"/>
                        <a:ea typeface="Cambria Math" panose="02040503050406030204" pitchFamily="18" charset="0"/>
                      </a:rPr>
                      <m:t>2</m:t>
                    </m:r>
                    <m:r>
                      <a:rPr lang="en-US" sz="3600" i="1" baseline="30000">
                        <a:latin typeface="Cambria Math" panose="02040503050406030204" pitchFamily="18" charset="0"/>
                        <a:ea typeface="Cambria Math" panose="02040503050406030204" pitchFamily="18" charset="0"/>
                      </a:rPr>
                      <m:t>𝑘</m:t>
                    </m:r>
                    <m:r>
                      <a:rPr lang="en-US" sz="3600" i="1" smtClean="0">
                        <a:latin typeface="Cambria Math" panose="02040503050406030204" pitchFamily="18" charset="0"/>
                        <a:ea typeface="Cambria Math" panose="02040503050406030204" pitchFamily="18" charset="0"/>
                      </a:rPr>
                      <m:t>→</m:t>
                    </m:r>
                    <m:d>
                      <m:dPr>
                        <m:begChr m:val="{"/>
                        <m:endChr m:val="}"/>
                        <m:ctrlPr>
                          <a:rPr lang="en-US" sz="3600" i="1" smtClean="0">
                            <a:latin typeface="Cambria Math"/>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0,1</m:t>
                        </m:r>
                      </m:e>
                    </m:d>
                    <m:r>
                      <a:rPr lang="en-US" sz="3600" b="0" i="1" baseline="30000" smtClean="0">
                        <a:latin typeface="Cambria Math" panose="02040503050406030204" pitchFamily="18" charset="0"/>
                        <a:ea typeface="Cambria Math" panose="02040503050406030204" pitchFamily="18" charset="0"/>
                      </a:rPr>
                      <m:t>𝑘</m:t>
                    </m:r>
                  </m:oMath>
                </a14:m>
                <a:r>
                  <a:rPr lang="en-US" sz="3600" dirty="0" smtClean="0"/>
                  <a:t>     (Random Oracle)</a:t>
                </a:r>
              </a:p>
              <a:p>
                <a:pPr marL="285750" indent="-285750">
                  <a:buFont typeface="Arial" panose="020B0604020202020204" pitchFamily="34" charset="0"/>
                  <a:buChar char="•"/>
                </a:pPr>
                <a:r>
                  <a:rPr lang="en-US" sz="3600" dirty="0" smtClean="0"/>
                  <a:t>DAG G                           (encodes data-dependencies)</a:t>
                </a:r>
              </a:p>
              <a:p>
                <a:pPr marL="742950" lvl="1" indent="-285750">
                  <a:buFont typeface="Arial" panose="020B0604020202020204" pitchFamily="34" charset="0"/>
                  <a:buChar char="•"/>
                </a:pPr>
                <a:r>
                  <a:rPr lang="en-US" sz="3600" dirty="0" smtClean="0"/>
                  <a:t>Maximum </a:t>
                </a:r>
                <a:r>
                  <a:rPr lang="en-US" sz="3600" dirty="0" err="1" smtClean="0"/>
                  <a:t>indegree</a:t>
                </a:r>
                <a:r>
                  <a:rPr lang="en-US" sz="3600" dirty="0" smtClean="0"/>
                  <a:t>:  </a:t>
                </a:r>
                <a14:m>
                  <m:oMath xmlns:m="http://schemas.openxmlformats.org/officeDocument/2006/math">
                    <m:r>
                      <a:rPr lang="en-US" sz="3600" i="1" smtClean="0">
                        <a:latin typeface="Cambria Math" panose="02040503050406030204" pitchFamily="18" charset="0"/>
                        <a:ea typeface="Cambria Math" panose="02040503050406030204" pitchFamily="18" charset="0"/>
                      </a:rPr>
                      <m:t>𝛿</m:t>
                    </m:r>
                    <m:r>
                      <a:rPr lang="en-US" sz="3600" b="0" i="1" smtClean="0">
                        <a:latin typeface="Cambria Math" panose="02040503050406030204" pitchFamily="18" charset="0"/>
                        <a:ea typeface="Cambria Math" panose="02040503050406030204" pitchFamily="18" charset="0"/>
                      </a:rPr>
                      <m:t>=</m:t>
                    </m:r>
                    <m:r>
                      <m:rPr>
                        <m:sty m:val="p"/>
                      </m:rPr>
                      <a:rPr lang="en-US" sz="3600" b="0" i="0" smtClean="0">
                        <a:latin typeface="Cambria Math" panose="02040503050406030204" pitchFamily="18" charset="0"/>
                        <a:ea typeface="Cambria Math" panose="02040503050406030204" pitchFamily="18" charset="0"/>
                      </a:rPr>
                      <m:t>O</m:t>
                    </m:r>
                    <m:d>
                      <m:dPr>
                        <m:ctrlPr>
                          <a:rPr lang="en-US" sz="3600" b="0" i="1" smtClean="0">
                            <a:latin typeface="Cambria Math"/>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1</m:t>
                        </m:r>
                      </m:e>
                    </m:d>
                  </m:oMath>
                </a14:m>
                <a:endParaRPr lang="en-US" sz="3600" dirty="0" smtClean="0"/>
              </a:p>
              <a:p>
                <a:endParaRPr lang="en-US" sz="3600" dirty="0"/>
              </a:p>
              <a:p>
                <a:endParaRPr lang="en-US" sz="3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730236" y="1692993"/>
                <a:ext cx="10540070" cy="3416320"/>
              </a:xfrm>
              <a:prstGeom prst="rect">
                <a:avLst/>
              </a:prstGeom>
              <a:blipFill rotWithShape="0">
                <a:blip r:embed="rId4"/>
                <a:stretch>
                  <a:fillRect l="-1793" t="-2857"/>
                </a:stretch>
              </a:blipFill>
            </p:spPr>
            <p:txBody>
              <a:bodyPr/>
              <a:lstStyle/>
              <a:p>
                <a:r>
                  <a:rPr lang="en-US">
                    <a:noFill/>
                  </a:rPr>
                  <a:t> </a:t>
                </a:r>
              </a:p>
            </p:txBody>
          </p:sp>
        </mc:Fallback>
      </mc:AlternateContent>
      <p:sp>
        <p:nvSpPr>
          <p:cNvPr id="24" name="Oval 23"/>
          <p:cNvSpPr/>
          <p:nvPr/>
        </p:nvSpPr>
        <p:spPr>
          <a:xfrm>
            <a:off x="3353937" y="5030455"/>
            <a:ext cx="625344" cy="6230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a:t>
            </a:r>
          </a:p>
        </p:txBody>
      </p:sp>
      <p:cxnSp>
        <p:nvCxnSpPr>
          <p:cNvPr id="25" name="Straight Arrow Connector 24"/>
          <p:cNvCxnSpPr>
            <a:endCxn id="24" idx="4"/>
          </p:cNvCxnSpPr>
          <p:nvPr/>
        </p:nvCxnSpPr>
        <p:spPr>
          <a:xfrm flipV="1">
            <a:off x="3564432" y="5653468"/>
            <a:ext cx="102177" cy="49702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823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an </a:t>
            </a:r>
            <a:r>
              <a:rPr lang="en-US" dirty="0" err="1" smtClean="0"/>
              <a:t>iMHF</a:t>
            </a:r>
            <a:r>
              <a:rPr lang="en-US" dirty="0" smtClean="0"/>
              <a:t> (</a:t>
            </a:r>
            <a:r>
              <a:rPr lang="en-US" b="1" dirty="0" smtClean="0">
                <a:solidFill>
                  <a:srgbClr val="7030A0"/>
                </a:solidFill>
              </a:rPr>
              <a:t>pebbling</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3798" y="4198919"/>
                <a:ext cx="11564404" cy="1871174"/>
              </a:xfrm>
            </p:spPr>
            <p:txBody>
              <a:bodyPr>
                <a:noAutofit/>
              </a:bodyPr>
              <a:lstStyle/>
              <a:p>
                <a:pPr marL="0" indent="0">
                  <a:buNone/>
                </a:pPr>
                <a:r>
                  <a:rPr lang="en-US" sz="3200" dirty="0" smtClean="0">
                    <a:ea typeface="Cambria Math" panose="02040503050406030204" pitchFamily="18" charset="0"/>
                  </a:rPr>
                  <a:t>Pebbling </a:t>
                </a:r>
                <a:r>
                  <a:rPr lang="en-US" sz="3200" dirty="0">
                    <a:ea typeface="Cambria Math" panose="02040503050406030204" pitchFamily="18" charset="0"/>
                  </a:rPr>
                  <a:t>Rules </a:t>
                </a:r>
                <a:r>
                  <a:rPr lang="en-US" sz="3200" dirty="0" smtClean="0">
                    <a:ea typeface="Cambria Math" panose="02040503050406030204" pitchFamily="18" charset="0"/>
                  </a:rPr>
                  <a:t>:  </a:t>
                </a:r>
                <a14:m>
                  <m:oMath xmlns:m="http://schemas.openxmlformats.org/officeDocument/2006/math">
                    <m:acc>
                      <m:accPr>
                        <m:chr m:val="⃗"/>
                        <m:ctrlPr>
                          <a:rPr lang="en-US" sz="3200" i="1" smtClean="0">
                            <a:latin typeface="Cambria Math"/>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𝑃</m:t>
                        </m:r>
                      </m:e>
                    </m:acc>
                  </m:oMath>
                </a14:m>
                <a:r>
                  <a:rPr lang="en-US" sz="3200" dirty="0" smtClean="0">
                    <a:ea typeface="Cambria Math" panose="02040503050406030204" pitchFamily="18" charset="0"/>
                  </a:rPr>
                  <a:t>=P</a:t>
                </a:r>
                <a:r>
                  <a:rPr lang="en-US" sz="3200" baseline="-25000" dirty="0" smtClean="0">
                    <a:ea typeface="Cambria Math" panose="02040503050406030204" pitchFamily="18" charset="0"/>
                  </a:rPr>
                  <a:t>1</a:t>
                </a:r>
                <a:r>
                  <a:rPr lang="en-US" sz="3200" dirty="0">
                    <a:ea typeface="Cambria Math" panose="02040503050406030204" pitchFamily="18" charset="0"/>
                  </a:rPr>
                  <a:t>,…,P</a:t>
                </a:r>
                <a:r>
                  <a:rPr lang="en-US" sz="3200" baseline="-25000" dirty="0">
                    <a:ea typeface="Cambria Math" panose="02040503050406030204" pitchFamily="18" charset="0"/>
                  </a:rPr>
                  <a:t>t</a:t>
                </a:r>
                <a14:m>
                  <m:oMath xmlns:m="http://schemas.openxmlformats.org/officeDocument/2006/math">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𝑉</m:t>
                    </m:r>
                  </m:oMath>
                </a14:m>
                <a:r>
                  <a:rPr lang="en-US" sz="3200" dirty="0" smtClean="0">
                    <a:ea typeface="Cambria Math" panose="02040503050406030204" pitchFamily="18" charset="0"/>
                  </a:rPr>
                  <a:t> </a:t>
                </a:r>
                <a:r>
                  <a:rPr lang="en-US" sz="3200" dirty="0" err="1" smtClean="0">
                    <a:ea typeface="Cambria Math" panose="02040503050406030204" pitchFamily="18" charset="0"/>
                  </a:rPr>
                  <a:t>s.t.</a:t>
                </a:r>
                <a:r>
                  <a:rPr lang="en-US" sz="3200" dirty="0" smtClean="0">
                    <a:ea typeface="Cambria Math" panose="02040503050406030204" pitchFamily="18" charset="0"/>
                  </a:rPr>
                  <a:t> </a:t>
                </a:r>
              </a:p>
              <a:p>
                <a:r>
                  <a:rPr lang="en-US" sz="3200" dirty="0" smtClean="0">
                    <a:ea typeface="Cambria Math" panose="02040503050406030204" pitchFamily="18" charset="0"/>
                  </a:rPr>
                  <a:t>P</a:t>
                </a:r>
                <a:r>
                  <a:rPr lang="en-US" sz="3200" baseline="-25000" dirty="0" smtClean="0">
                    <a:ea typeface="Cambria Math" panose="02040503050406030204" pitchFamily="18" charset="0"/>
                  </a:rPr>
                  <a:t>i+1</a:t>
                </a:r>
                <a14:m>
                  <m:oMath xmlns:m="http://schemas.openxmlformats.org/officeDocument/2006/math">
                    <m:r>
                      <a:rPr lang="en-US" sz="3200" i="1">
                        <a:latin typeface="Cambria Math" panose="02040503050406030204" pitchFamily="18" charset="0"/>
                        <a:ea typeface="Cambria Math" panose="02040503050406030204" pitchFamily="18" charset="0"/>
                      </a:rPr>
                      <m:t>⊂</m:t>
                    </m:r>
                    <m:r>
                      <m:rPr>
                        <m:nor/>
                      </m:rPr>
                      <a:rPr lang="en-US" sz="3200" dirty="0">
                        <a:ea typeface="Cambria Math" panose="02040503050406030204" pitchFamily="18" charset="0"/>
                      </a:rPr>
                      <m:t>P</m:t>
                    </m:r>
                    <m:r>
                      <m:rPr>
                        <m:nor/>
                      </m:rPr>
                      <a:rPr lang="en-US" sz="3200" baseline="-25000" dirty="0">
                        <a:ea typeface="Cambria Math" panose="02040503050406030204" pitchFamily="18" charset="0"/>
                      </a:rPr>
                      <m:t>i</m:t>
                    </m:r>
                    <m:r>
                      <a:rPr lang="en-US" sz="3200" i="1" smtClean="0">
                        <a:latin typeface="Cambria Math" panose="02040503050406030204" pitchFamily="18" charset="0"/>
                        <a:ea typeface="Cambria Math" panose="02040503050406030204" pitchFamily="18" charset="0"/>
                      </a:rPr>
                      <m:t>∪</m:t>
                    </m:r>
                    <m:d>
                      <m:dPr>
                        <m:begChr m:val="{"/>
                        <m:endChr m:val="}"/>
                        <m:ctrlPr>
                          <a:rPr lang="en-US" sz="3200" i="1">
                            <a:latin typeface="Cambria Math"/>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𝑥</m:t>
                        </m:r>
                        <m:r>
                          <a:rPr lang="en-US" sz="3200" b="0" i="1" smtClean="0">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𝑉</m:t>
                        </m:r>
                      </m:e>
                      <m:e>
                        <m:r>
                          <m:rPr>
                            <m:sty m:val="p"/>
                          </m:rPr>
                          <a:rPr lang="en-US" sz="3200" b="0" i="0" smtClean="0">
                            <a:latin typeface="Cambria Math" panose="02040503050406030204" pitchFamily="18" charset="0"/>
                            <a:ea typeface="Cambria Math" panose="02040503050406030204" pitchFamily="18" charset="0"/>
                          </a:rPr>
                          <m:t>parents</m:t>
                        </m:r>
                        <m:d>
                          <m:dPr>
                            <m:ctrlPr>
                              <a:rPr lang="en-US" sz="3200" b="0" i="1" smtClean="0">
                                <a:latin typeface="Cambria Math"/>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𝑥</m:t>
                            </m:r>
                          </m:e>
                        </m:d>
                        <m:r>
                          <a:rPr lang="en-US" sz="3200" i="1">
                            <a:latin typeface="Cambria Math" panose="02040503050406030204" pitchFamily="18" charset="0"/>
                            <a:ea typeface="Cambria Math" panose="02040503050406030204" pitchFamily="18" charset="0"/>
                          </a:rPr>
                          <m:t>⊂</m:t>
                        </m:r>
                        <m:r>
                          <m:rPr>
                            <m:nor/>
                          </m:rPr>
                          <a:rPr lang="en-US" sz="3200" dirty="0">
                            <a:ea typeface="Cambria Math" panose="02040503050406030204" pitchFamily="18" charset="0"/>
                          </a:rPr>
                          <m:t>P</m:t>
                        </m:r>
                        <m:r>
                          <m:rPr>
                            <m:nor/>
                          </m:rPr>
                          <a:rPr lang="en-US" sz="3200" baseline="-25000" dirty="0">
                            <a:ea typeface="Cambria Math" panose="02040503050406030204" pitchFamily="18" charset="0"/>
                          </a:rPr>
                          <m:t>i</m:t>
                        </m:r>
                        <m:r>
                          <m:rPr>
                            <m:nor/>
                          </m:rPr>
                          <a:rPr lang="en-US" sz="3200" baseline="-25000" dirty="0">
                            <a:ea typeface="Cambria Math" panose="02040503050406030204" pitchFamily="18" charset="0"/>
                          </a:rPr>
                          <m:t>+1</m:t>
                        </m:r>
                      </m:e>
                    </m:d>
                    <m:r>
                      <a:rPr lang="en-US" sz="3200" b="0" i="1" smtClean="0">
                        <a:latin typeface="Cambria Math" panose="02040503050406030204" pitchFamily="18" charset="0"/>
                        <a:ea typeface="Cambria Math" panose="02040503050406030204" pitchFamily="18" charset="0"/>
                      </a:rPr>
                      <m:t>    </m:t>
                    </m:r>
                  </m:oMath>
                </a14:m>
                <a:r>
                  <a:rPr lang="en-US" sz="3200" dirty="0" smtClean="0"/>
                  <a:t>(need dependent values)</a:t>
                </a:r>
              </a:p>
              <a:p>
                <a:r>
                  <a:rPr lang="en-US" sz="3200" dirty="0" smtClean="0">
                    <a:ea typeface="Cambria Math" panose="02040503050406030204" pitchFamily="18" charset="0"/>
                  </a:rPr>
                  <a:t>n</a:t>
                </a:r>
                <a14:m>
                  <m:oMath xmlns:m="http://schemas.openxmlformats.org/officeDocument/2006/math">
                    <m:r>
                      <a:rPr lang="en-US" sz="3200" i="1">
                        <a:latin typeface="Cambria Math" panose="02040503050406030204" pitchFamily="18" charset="0"/>
                        <a:ea typeface="Cambria Math" panose="02040503050406030204" pitchFamily="18" charset="0"/>
                      </a:rPr>
                      <m:t>∈ </m:t>
                    </m:r>
                  </m:oMath>
                </a14:m>
                <a:r>
                  <a:rPr lang="en-US" sz="3200" dirty="0" smtClean="0">
                    <a:ea typeface="Cambria Math" panose="02040503050406030204" pitchFamily="18" charset="0"/>
                  </a:rPr>
                  <a:t>P</a:t>
                </a:r>
                <a:r>
                  <a:rPr lang="en-US" sz="3200" baseline="-25000" dirty="0" smtClean="0">
                    <a:ea typeface="Cambria Math" panose="02040503050406030204" pitchFamily="18" charset="0"/>
                  </a:rPr>
                  <a:t>t                                                                                           </a:t>
                </a:r>
                <a:r>
                  <a:rPr lang="en-US" sz="3200" dirty="0" smtClean="0">
                    <a:ea typeface="Cambria Math" panose="02040503050406030204" pitchFamily="18" charset="0"/>
                  </a:rPr>
                  <a:t>(must finish and output </a:t>
                </a:r>
                <a:r>
                  <a:rPr lang="en-US" sz="3200" dirty="0">
                    <a:ea typeface="Cambria Math" panose="02040503050406030204" pitchFamily="18" charset="0"/>
                  </a:rPr>
                  <a:t>L</a:t>
                </a:r>
                <a:r>
                  <a:rPr lang="en-US" sz="3200" baseline="-25000" dirty="0">
                    <a:ea typeface="Cambria Math" panose="02040503050406030204" pitchFamily="18" charset="0"/>
                  </a:rPr>
                  <a:t>n</a:t>
                </a:r>
                <a:r>
                  <a:rPr lang="en-US" sz="3200" dirty="0" smtClean="0">
                    <a:ea typeface="Cambria Math" panose="02040503050406030204" pitchFamily="18" charset="0"/>
                  </a:rPr>
                  <a:t>)</a:t>
                </a:r>
                <a:r>
                  <a:rPr lang="en-US" sz="3200" baseline="-25000" dirty="0" smtClean="0">
                    <a:ea typeface="Cambria Math" panose="02040503050406030204" pitchFamily="18" charset="0"/>
                  </a:rPr>
                  <a:t> </a:t>
                </a:r>
                <a:endParaRPr lang="en-US" sz="3200" dirty="0">
                  <a:ea typeface="Cambria Math" panose="02040503050406030204" pitchFamily="18" charset="0"/>
                </a:endParaRPr>
              </a:p>
              <a:p>
                <a:pPr marL="0" indent="0">
                  <a:buNone/>
                </a:pP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3798" y="4198919"/>
                <a:ext cx="11564404" cy="1871174"/>
              </a:xfrm>
              <a:blipFill rotWithShape="0">
                <a:blip r:embed="rId3"/>
                <a:stretch>
                  <a:fillRect l="-1317" t="-3583" b="-2606"/>
                </a:stretch>
              </a:blipFill>
            </p:spPr>
            <p:txBody>
              <a:bodyPr/>
              <a:lstStyle/>
              <a:p>
                <a:r>
                  <a:rPr lang="en-US">
                    <a:noFill/>
                  </a:rPr>
                  <a:t> </a:t>
                </a:r>
              </a:p>
            </p:txBody>
          </p:sp>
        </mc:Fallback>
      </mc:AlternateContent>
      <p:sp>
        <p:nvSpPr>
          <p:cNvPr id="4" name="Oval 3"/>
          <p:cNvSpPr/>
          <p:nvPr/>
        </p:nvSpPr>
        <p:spPr>
          <a:xfrm>
            <a:off x="3831451" y="2236455"/>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a:t>
            </a:r>
          </a:p>
        </p:txBody>
      </p:sp>
      <p:sp>
        <p:nvSpPr>
          <p:cNvPr id="5" name="Oval 4"/>
          <p:cNvSpPr/>
          <p:nvPr/>
        </p:nvSpPr>
        <p:spPr>
          <a:xfrm>
            <a:off x="4807559" y="1915868"/>
            <a:ext cx="707778" cy="5913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2</a:t>
            </a:r>
          </a:p>
        </p:txBody>
      </p:sp>
      <p:sp>
        <p:nvSpPr>
          <p:cNvPr id="6" name="Oval 5"/>
          <p:cNvSpPr/>
          <p:nvPr/>
        </p:nvSpPr>
        <p:spPr>
          <a:xfrm>
            <a:off x="5709704" y="2428479"/>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3</a:t>
            </a:r>
          </a:p>
        </p:txBody>
      </p:sp>
      <p:sp>
        <p:nvSpPr>
          <p:cNvPr id="7" name="Oval 6"/>
          <p:cNvSpPr/>
          <p:nvPr/>
        </p:nvSpPr>
        <p:spPr>
          <a:xfrm>
            <a:off x="6674873" y="1975333"/>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4</a:t>
            </a:r>
          </a:p>
        </p:txBody>
      </p:sp>
      <p:cxnSp>
        <p:nvCxnSpPr>
          <p:cNvPr id="8" name="Straight Arrow Connector 7"/>
          <p:cNvCxnSpPr/>
          <p:nvPr/>
        </p:nvCxnSpPr>
        <p:spPr>
          <a:xfrm>
            <a:off x="3165861" y="2519873"/>
            <a:ext cx="66273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266830" y="2254276"/>
            <a:ext cx="66273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045485" y="1967917"/>
            <a:ext cx="1680268" cy="523220"/>
          </a:xfrm>
          <a:prstGeom prst="rect">
            <a:avLst/>
          </a:prstGeom>
          <a:noFill/>
        </p:spPr>
        <p:txBody>
          <a:bodyPr wrap="none" rtlCol="0">
            <a:spAutoFit/>
          </a:bodyPr>
          <a:lstStyle/>
          <a:p>
            <a:r>
              <a:rPr lang="en-US" sz="2800" dirty="0"/>
              <a:t>Output: </a:t>
            </a:r>
            <a:r>
              <a:rPr lang="en-US" sz="2800" dirty="0" smtClean="0"/>
              <a:t>L</a:t>
            </a:r>
            <a:r>
              <a:rPr lang="en-US" sz="2800" baseline="-25000" dirty="0" smtClean="0"/>
              <a:t>4</a:t>
            </a:r>
            <a:endParaRPr lang="en-US" sz="2800" baseline="-25000" dirty="0"/>
          </a:p>
        </p:txBody>
      </p:sp>
      <p:sp>
        <p:nvSpPr>
          <p:cNvPr id="11" name="TextBox 10"/>
          <p:cNvSpPr txBox="1"/>
          <p:nvPr/>
        </p:nvSpPr>
        <p:spPr>
          <a:xfrm>
            <a:off x="2413930" y="2058568"/>
            <a:ext cx="1058303" cy="523220"/>
          </a:xfrm>
          <a:prstGeom prst="rect">
            <a:avLst/>
          </a:prstGeom>
          <a:noFill/>
        </p:spPr>
        <p:txBody>
          <a:bodyPr wrap="none" rtlCol="0">
            <a:spAutoFit/>
          </a:bodyPr>
          <a:lstStyle/>
          <a:p>
            <a:r>
              <a:rPr lang="en-US" sz="2800" dirty="0"/>
              <a:t>Input:</a:t>
            </a:r>
          </a:p>
        </p:txBody>
      </p:sp>
      <p:sp>
        <p:nvSpPr>
          <p:cNvPr id="12" name="TextBox 11"/>
          <p:cNvSpPr txBox="1"/>
          <p:nvPr/>
        </p:nvSpPr>
        <p:spPr>
          <a:xfrm>
            <a:off x="2414848" y="2559273"/>
            <a:ext cx="1500667" cy="523220"/>
          </a:xfrm>
          <a:prstGeom prst="rect">
            <a:avLst/>
          </a:prstGeom>
          <a:noFill/>
        </p:spPr>
        <p:txBody>
          <a:bodyPr wrap="none" rtlCol="0">
            <a:spAutoFit/>
          </a:bodyPr>
          <a:lstStyle/>
          <a:p>
            <a:r>
              <a:rPr lang="en-US" sz="2800" dirty="0" err="1"/>
              <a:t>pwd</a:t>
            </a:r>
            <a:r>
              <a:rPr lang="en-US" sz="2800" dirty="0"/>
              <a:t>, salt</a:t>
            </a:r>
          </a:p>
        </p:txBody>
      </p:sp>
      <p:cxnSp>
        <p:nvCxnSpPr>
          <p:cNvPr id="13" name="Straight Arrow Connector 12"/>
          <p:cNvCxnSpPr>
            <a:stCxn id="4" idx="7"/>
          </p:cNvCxnSpPr>
          <p:nvPr/>
        </p:nvCxnSpPr>
        <p:spPr>
          <a:xfrm flipV="1">
            <a:off x="4365215" y="2194442"/>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48902" y="2697728"/>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282005" y="2396479"/>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19126" y="2255841"/>
            <a:ext cx="366270"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527825" y="2127842"/>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278484" y="2817767"/>
            <a:ext cx="977524" cy="410968"/>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6674873" y="3157898"/>
                <a:ext cx="240860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𝐿</m:t>
                      </m:r>
                      <m:r>
                        <a:rPr lang="en-US" sz="2800" i="1" baseline="-25000">
                          <a:latin typeface="Cambria Math" panose="02040503050406030204" pitchFamily="18" charset="0"/>
                        </a:rPr>
                        <m:t>3</m:t>
                      </m:r>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r>
                        <a:rPr lang="en-US" sz="2800" i="1">
                          <a:latin typeface="Cambria Math" panose="02040503050406030204" pitchFamily="18" charset="0"/>
                        </a:rPr>
                        <m:t>𝐿</m:t>
                      </m:r>
                      <m:r>
                        <a:rPr lang="en-US" sz="2800" i="1" baseline="-25000">
                          <a:latin typeface="Cambria Math" panose="02040503050406030204" pitchFamily="18" charset="0"/>
                        </a:rPr>
                        <m:t>2</m:t>
                      </m:r>
                      <m:r>
                        <a:rPr lang="en-US" sz="2800" i="1">
                          <a:latin typeface="Cambria Math" panose="02040503050406030204" pitchFamily="18" charset="0"/>
                        </a:rPr>
                        <m:t>,</m:t>
                      </m:r>
                      <m:r>
                        <a:rPr lang="en-US" sz="2800" i="1">
                          <a:latin typeface="Cambria Math" panose="02040503050406030204" pitchFamily="18" charset="0"/>
                        </a:rPr>
                        <m:t>𝐿</m:t>
                      </m:r>
                      <m:r>
                        <a:rPr lang="en-US" sz="2800" i="1" baseline="-25000">
                          <a:latin typeface="Cambria Math" panose="02040503050406030204" pitchFamily="18" charset="0"/>
                        </a:rPr>
                        <m:t>1</m:t>
                      </m:r>
                      <m:r>
                        <a:rPr lang="en-US" sz="2800" i="1">
                          <a:latin typeface="Cambria Math" panose="02040503050406030204" pitchFamily="18" charset="0"/>
                        </a:rPr>
                        <m:t>)</m:t>
                      </m:r>
                    </m:oMath>
                  </m:oMathPara>
                </a14:m>
                <a:endParaRPr lang="en-US" sz="2800" dirty="0" err="1"/>
              </a:p>
            </p:txBody>
          </p:sp>
        </mc:Choice>
        <mc:Fallback xmlns="">
          <p:sp>
            <p:nvSpPr>
              <p:cNvPr id="19" name="TextBox 18"/>
              <p:cNvSpPr txBox="1">
                <a:spLocks noRot="1" noChangeAspect="1" noMove="1" noResize="1" noEditPoints="1" noAdjustHandles="1" noChangeArrowheads="1" noChangeShapeType="1" noTextEdit="1"/>
              </p:cNvSpPr>
              <p:nvPr/>
            </p:nvSpPr>
            <p:spPr>
              <a:xfrm>
                <a:off x="6674873" y="3157898"/>
                <a:ext cx="2408608" cy="523220"/>
              </a:xfrm>
              <a:prstGeom prst="rect">
                <a:avLst/>
              </a:prstGeom>
              <a:blipFill rotWithShape="0">
                <a:blip r:embed="rId4"/>
                <a:stretch>
                  <a:fillRect/>
                </a:stretch>
              </a:blipFill>
            </p:spPr>
            <p:txBody>
              <a:bodyPr/>
              <a:lstStyle/>
              <a:p>
                <a:r>
                  <a:rPr lang="en-US">
                    <a:noFill/>
                  </a:rPr>
                  <a:t> </a:t>
                </a:r>
              </a:p>
            </p:txBody>
          </p:sp>
        </mc:Fallback>
      </mc:AlternateContent>
      <p:cxnSp>
        <p:nvCxnSpPr>
          <p:cNvPr id="20" name="Straight Arrow Connector 19"/>
          <p:cNvCxnSpPr>
            <a:endCxn id="4" idx="4"/>
          </p:cNvCxnSpPr>
          <p:nvPr/>
        </p:nvCxnSpPr>
        <p:spPr>
          <a:xfrm flipV="1">
            <a:off x="4041946" y="2859468"/>
            <a:ext cx="102177" cy="49702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2453009" y="3228735"/>
                <a:ext cx="307481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𝐿</m:t>
                      </m:r>
                      <m:r>
                        <a:rPr lang="en-US" sz="2800" i="1" baseline="-25000">
                          <a:latin typeface="Cambria Math" panose="02040503050406030204" pitchFamily="18" charset="0"/>
                        </a:rPr>
                        <m:t>1</m:t>
                      </m:r>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r>
                        <a:rPr lang="en-US" sz="2800" i="1">
                          <a:latin typeface="Cambria Math" panose="02040503050406030204" pitchFamily="18" charset="0"/>
                        </a:rPr>
                        <m:t>𝑝𝑤𝑑</m:t>
                      </m:r>
                      <m:r>
                        <a:rPr lang="en-US" sz="2800" i="1">
                          <a:latin typeface="Cambria Math" panose="02040503050406030204" pitchFamily="18" charset="0"/>
                        </a:rPr>
                        <m:t>,</m:t>
                      </m:r>
                      <m:r>
                        <a:rPr lang="en-US" sz="2800" i="1">
                          <a:latin typeface="Cambria Math" panose="02040503050406030204" pitchFamily="18" charset="0"/>
                        </a:rPr>
                        <m:t>𝑠𝑎𝑙𝑡</m:t>
                      </m:r>
                      <m:r>
                        <a:rPr lang="en-US" sz="2800" i="1">
                          <a:latin typeface="Cambria Math" panose="02040503050406030204" pitchFamily="18" charset="0"/>
                        </a:rPr>
                        <m:t>)</m:t>
                      </m:r>
                    </m:oMath>
                  </m:oMathPara>
                </a14:m>
                <a:endParaRPr lang="en-US" sz="2800" dirty="0" err="1"/>
              </a:p>
            </p:txBody>
          </p:sp>
        </mc:Choice>
        <mc:Fallback xmlns="">
          <p:sp>
            <p:nvSpPr>
              <p:cNvPr id="21" name="TextBox 20"/>
              <p:cNvSpPr txBox="1">
                <a:spLocks noRot="1" noChangeAspect="1" noMove="1" noResize="1" noEditPoints="1" noAdjustHandles="1" noChangeArrowheads="1" noChangeShapeType="1" noTextEdit="1"/>
              </p:cNvSpPr>
              <p:nvPr/>
            </p:nvSpPr>
            <p:spPr>
              <a:xfrm>
                <a:off x="2453009" y="3228735"/>
                <a:ext cx="3074816" cy="523220"/>
              </a:xfrm>
              <a:prstGeom prst="rect">
                <a:avLst/>
              </a:prstGeom>
              <a:blipFill rotWithShape="0">
                <a:blip r:embed="rId5"/>
                <a:stretch>
                  <a:fillRect/>
                </a:stretch>
              </a:blipFill>
            </p:spPr>
            <p:txBody>
              <a:bodyPr/>
              <a:lstStyle/>
              <a:p>
                <a:r>
                  <a:rPr lang="en-US">
                    <a:noFill/>
                  </a:rPr>
                  <a:t> </a:t>
                </a:r>
              </a:p>
            </p:txBody>
          </p:sp>
        </mc:Fallback>
      </mc:AlternateContent>
      <p:sp>
        <p:nvSpPr>
          <p:cNvPr id="22" name="Oval 21"/>
          <p:cNvSpPr/>
          <p:nvPr/>
        </p:nvSpPr>
        <p:spPr>
          <a:xfrm>
            <a:off x="3843807" y="2236455"/>
            <a:ext cx="625344" cy="6230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a:t>
            </a:r>
          </a:p>
        </p:txBody>
      </p:sp>
      <p:cxnSp>
        <p:nvCxnSpPr>
          <p:cNvPr id="23" name="Straight Arrow Connector 22"/>
          <p:cNvCxnSpPr>
            <a:endCxn id="22" idx="4"/>
          </p:cNvCxnSpPr>
          <p:nvPr/>
        </p:nvCxnSpPr>
        <p:spPr>
          <a:xfrm flipV="1">
            <a:off x="4054302" y="2859468"/>
            <a:ext cx="102177" cy="49702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84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4" name="Oval 3"/>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013108" y="285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29" name="Oval 28"/>
          <p:cNvSpPr/>
          <p:nvPr/>
        </p:nvSpPr>
        <p:spPr>
          <a:xfrm>
            <a:off x="4896189" y="282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30" name="Straight Arrow Connector 29"/>
          <p:cNvCxnSpPr/>
          <p:nvPr/>
        </p:nvCxnSpPr>
        <p:spPr>
          <a:xfrm>
            <a:off x="3565082"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535788" y="313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477329" y="308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818524" y="280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34" name="Oval 33"/>
          <p:cNvSpPr/>
          <p:nvPr/>
        </p:nvSpPr>
        <p:spPr>
          <a:xfrm>
            <a:off x="6760065" y="280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spTree>
    <p:extLst>
      <p:ext uri="{BB962C8B-B14F-4D97-AF65-F5344CB8AC3E}">
        <p14:creationId xmlns:p14="http://schemas.microsoft.com/office/powerpoint/2010/main" val="3454600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4" name="Oval 3"/>
          <p:cNvSpPr/>
          <p:nvPr/>
        </p:nvSpPr>
        <p:spPr>
          <a:xfrm>
            <a:off x="3014558" y="2851265"/>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Tree>
    <p:extLst>
      <p:ext uri="{BB962C8B-B14F-4D97-AF65-F5344CB8AC3E}">
        <p14:creationId xmlns:p14="http://schemas.microsoft.com/office/powerpoint/2010/main" val="2804370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4" name="Oval 3"/>
          <p:cNvSpPr/>
          <p:nvPr/>
        </p:nvSpPr>
        <p:spPr>
          <a:xfrm>
            <a:off x="3014558" y="2851265"/>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Tree>
    <p:extLst>
      <p:ext uri="{BB962C8B-B14F-4D97-AF65-F5344CB8AC3E}">
        <p14:creationId xmlns:p14="http://schemas.microsoft.com/office/powerpoint/2010/main" val="1137399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365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0"/>
            <a:ext cx="1515158" cy="523220"/>
          </a:xfrm>
          <a:prstGeom prst="rect">
            <a:avLst/>
          </a:prstGeom>
          <a:noFill/>
        </p:spPr>
        <p:txBody>
          <a:bodyPr wrap="none" rtlCol="0">
            <a:spAutoFit/>
          </a:bodyPr>
          <a:lstStyle/>
          <a:p>
            <a:r>
              <a:rPr lang="en-US" sz="2800" dirty="0" smtClean="0"/>
              <a:t>P</a:t>
            </a:r>
            <a:r>
              <a:rPr lang="en-US" sz="2800" baseline="-25000" dirty="0" smtClean="0"/>
              <a:t>4</a:t>
            </a:r>
            <a:r>
              <a:rPr lang="en-US" sz="2800" dirty="0" smtClean="0"/>
              <a:t> = {3,4}</a:t>
            </a:r>
            <a:endParaRPr lang="en-US" sz="2800" dirty="0"/>
          </a:p>
        </p:txBody>
      </p:sp>
    </p:spTree>
    <p:extLst>
      <p:ext uri="{BB962C8B-B14F-4D97-AF65-F5344CB8AC3E}">
        <p14:creationId xmlns:p14="http://schemas.microsoft.com/office/powerpoint/2010/main" val="1467388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0"/>
            <a:ext cx="1515158" cy="523220"/>
          </a:xfrm>
          <a:prstGeom prst="rect">
            <a:avLst/>
          </a:prstGeom>
          <a:noFill/>
        </p:spPr>
        <p:txBody>
          <a:bodyPr wrap="none" rtlCol="0">
            <a:spAutoFit/>
          </a:bodyPr>
          <a:lstStyle/>
          <a:p>
            <a:r>
              <a:rPr lang="en-US" sz="2800" dirty="0" smtClean="0"/>
              <a:t>P</a:t>
            </a:r>
            <a:r>
              <a:rPr lang="en-US" sz="2800" baseline="-25000" dirty="0" smtClean="0"/>
              <a:t>4</a:t>
            </a:r>
            <a:r>
              <a:rPr lang="en-US" sz="2800" dirty="0" smtClean="0"/>
              <a:t> = {3,4}</a:t>
            </a:r>
            <a:endParaRPr lang="en-US" sz="2800" dirty="0"/>
          </a:p>
        </p:txBody>
      </p:sp>
      <p:sp>
        <p:nvSpPr>
          <p:cNvPr id="29" name="TextBox 28"/>
          <p:cNvSpPr txBox="1"/>
          <p:nvPr/>
        </p:nvSpPr>
        <p:spPr>
          <a:xfrm>
            <a:off x="1069848" y="5454884"/>
            <a:ext cx="1242648" cy="523220"/>
          </a:xfrm>
          <a:prstGeom prst="rect">
            <a:avLst/>
          </a:prstGeom>
          <a:noFill/>
        </p:spPr>
        <p:txBody>
          <a:bodyPr wrap="none" rtlCol="0">
            <a:spAutoFit/>
          </a:bodyPr>
          <a:lstStyle/>
          <a:p>
            <a:r>
              <a:rPr lang="en-US" sz="2800" dirty="0" smtClean="0"/>
              <a:t>P</a:t>
            </a:r>
            <a:r>
              <a:rPr lang="en-US" sz="2800" baseline="-25000" dirty="0" smtClean="0"/>
              <a:t>5</a:t>
            </a:r>
            <a:r>
              <a:rPr lang="en-US" sz="2800" dirty="0" smtClean="0"/>
              <a:t> = {5}</a:t>
            </a:r>
            <a:endParaRPr lang="en-US" sz="2800" dirty="0"/>
          </a:p>
        </p:txBody>
      </p:sp>
    </p:spTree>
    <p:extLst>
      <p:ext uri="{BB962C8B-B14F-4D97-AF65-F5344CB8AC3E}">
        <p14:creationId xmlns:p14="http://schemas.microsoft.com/office/powerpoint/2010/main" val="2708281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Cost: Attempt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Space</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smtClean="0"/>
                  <a:t>Time (ST)-Complexity</a:t>
                </a:r>
              </a:p>
              <a:p>
                <a:endParaRPr lang="en-US" dirty="0"/>
              </a:p>
              <a:p>
                <a:pPr marL="0" indent="0" algn="ctr">
                  <a:buNone/>
                </a:pPr>
                <a14:m>
                  <m:oMathPara xmlns:m="http://schemas.openxmlformats.org/officeDocument/2006/math">
                    <m:oMathParaPr>
                      <m:jc m:val="centerGroup"/>
                    </m:oMathParaPr>
                    <m:oMath xmlns:m="http://schemas.openxmlformats.org/officeDocument/2006/math">
                      <m:r>
                        <m:rPr>
                          <m:sty m:val="p"/>
                        </m:rPr>
                        <a:rPr lang="en-US" sz="3900" b="0" i="0" smtClean="0">
                          <a:latin typeface="Cambria Math" panose="02040503050406030204" pitchFamily="18" charset="0"/>
                        </a:rPr>
                        <m:t>ST</m:t>
                      </m:r>
                      <m:d>
                        <m:dPr>
                          <m:ctrlPr>
                            <a:rPr lang="en-US" sz="3900" b="0" i="1" smtClean="0">
                              <a:latin typeface="Cambria Math"/>
                            </a:rPr>
                          </m:ctrlPr>
                        </m:dPr>
                        <m:e>
                          <m:r>
                            <a:rPr lang="en-US" sz="3900" b="0" i="1" smtClean="0">
                              <a:latin typeface="Cambria Math" panose="02040503050406030204" pitchFamily="18" charset="0"/>
                            </a:rPr>
                            <m:t>𝐺</m:t>
                          </m:r>
                        </m:e>
                      </m:d>
                      <m:r>
                        <a:rPr lang="en-US" sz="3900" b="0" i="1" smtClean="0">
                          <a:latin typeface="Cambria Math" panose="02040503050406030204" pitchFamily="18" charset="0"/>
                        </a:rPr>
                        <m:t>=</m:t>
                      </m:r>
                      <m:func>
                        <m:funcPr>
                          <m:ctrlPr>
                            <a:rPr lang="en-US" sz="3900" i="1">
                              <a:latin typeface="Cambria Math"/>
                            </a:rPr>
                          </m:ctrlPr>
                        </m:funcPr>
                        <m:fName>
                          <m:limLow>
                            <m:limLowPr>
                              <m:ctrlPr>
                                <a:rPr lang="en-US" sz="3900" i="1">
                                  <a:latin typeface="Cambria Math"/>
                                </a:rPr>
                              </m:ctrlPr>
                            </m:limLowPr>
                            <m:e>
                              <m:r>
                                <m:rPr>
                                  <m:sty m:val="p"/>
                                </m:rPr>
                                <a:rPr lang="en-US" sz="3900">
                                  <a:latin typeface="Cambria Math" panose="02040503050406030204" pitchFamily="18" charset="0"/>
                                </a:rPr>
                                <m:t>min</m:t>
                              </m:r>
                            </m:e>
                            <m:lim>
                              <m:acc>
                                <m:accPr>
                                  <m:chr m:val="⃗"/>
                                  <m:ctrlPr>
                                    <a:rPr lang="en-US" sz="3900" i="1">
                                      <a:latin typeface="Cambria Math"/>
                                      <a:ea typeface="Cambria Math" panose="02040503050406030204" pitchFamily="18" charset="0"/>
                                    </a:rPr>
                                  </m:ctrlPr>
                                </m:accPr>
                                <m:e>
                                  <m:r>
                                    <a:rPr lang="en-US" sz="3900" i="1">
                                      <a:latin typeface="Cambria Math" panose="02040503050406030204" pitchFamily="18" charset="0"/>
                                      <a:ea typeface="Cambria Math" panose="02040503050406030204" pitchFamily="18" charset="0"/>
                                    </a:rPr>
                                    <m:t>𝑃</m:t>
                                  </m:r>
                                </m:e>
                              </m:acc>
                            </m:lim>
                          </m:limLow>
                        </m:fName>
                        <m:e>
                          <m:d>
                            <m:dPr>
                              <m:ctrlPr>
                                <a:rPr lang="en-US" sz="3900" i="1">
                                  <a:latin typeface="Cambria Math"/>
                                </a:rPr>
                              </m:ctrlPr>
                            </m:dPr>
                            <m:e>
                              <m:sSub>
                                <m:sSubPr>
                                  <m:ctrlPr>
                                    <a:rPr lang="en-US" sz="3900" i="1">
                                      <a:latin typeface="Cambria Math"/>
                                    </a:rPr>
                                  </m:ctrlPr>
                                </m:sSubPr>
                                <m:e>
                                  <m:r>
                                    <a:rPr lang="en-US" sz="3900" i="1">
                                      <a:latin typeface="Cambria Math" panose="02040503050406030204" pitchFamily="18" charset="0"/>
                                    </a:rPr>
                                    <m:t>𝑡</m:t>
                                  </m:r>
                                </m:e>
                                <m:sub>
                                  <m:acc>
                                    <m:accPr>
                                      <m:chr m:val="⃗"/>
                                      <m:ctrlPr>
                                        <a:rPr lang="en-US" sz="3900" i="1">
                                          <a:latin typeface="Cambria Math"/>
                                          <a:ea typeface="Cambria Math" panose="02040503050406030204" pitchFamily="18" charset="0"/>
                                        </a:rPr>
                                      </m:ctrlPr>
                                    </m:accPr>
                                    <m:e>
                                      <m:r>
                                        <a:rPr lang="en-US" sz="3900" i="1">
                                          <a:latin typeface="Cambria Math" panose="02040503050406030204" pitchFamily="18" charset="0"/>
                                          <a:ea typeface="Cambria Math" panose="02040503050406030204" pitchFamily="18" charset="0"/>
                                        </a:rPr>
                                        <m:t>𝑃</m:t>
                                      </m:r>
                                    </m:e>
                                  </m:acc>
                                </m:sub>
                              </m:sSub>
                              <m:r>
                                <a:rPr lang="en-US" sz="3900" i="1">
                                  <a:latin typeface="Cambria Math" panose="02040503050406030204" pitchFamily="18" charset="0"/>
                                  <a:ea typeface="Cambria Math" panose="02040503050406030204" pitchFamily="18" charset="0"/>
                                </a:rPr>
                                <m:t>×</m:t>
                              </m:r>
                              <m:func>
                                <m:funcPr>
                                  <m:ctrlPr>
                                    <a:rPr lang="en-US" sz="3900" i="1">
                                      <a:latin typeface="Cambria Math"/>
                                    </a:rPr>
                                  </m:ctrlPr>
                                </m:funcPr>
                                <m:fName>
                                  <m:limLow>
                                    <m:limLowPr>
                                      <m:ctrlPr>
                                        <a:rPr lang="en-US" sz="3900" i="1">
                                          <a:latin typeface="Cambria Math"/>
                                        </a:rPr>
                                      </m:ctrlPr>
                                    </m:limLowPr>
                                    <m:e>
                                      <m:r>
                                        <m:rPr>
                                          <m:sty m:val="p"/>
                                        </m:rPr>
                                        <a:rPr lang="en-US" sz="3900">
                                          <a:latin typeface="Cambria Math" panose="02040503050406030204" pitchFamily="18" charset="0"/>
                                        </a:rPr>
                                        <m:t>max</m:t>
                                      </m:r>
                                    </m:e>
                                    <m:lim>
                                      <m:r>
                                        <a:rPr lang="en-US" sz="3900" i="1">
                                          <a:latin typeface="Cambria Math" panose="02040503050406030204" pitchFamily="18" charset="0"/>
                                        </a:rPr>
                                        <m:t>𝑖</m:t>
                                      </m:r>
                                      <m:r>
                                        <a:rPr lang="en-US" sz="3900" i="1">
                                          <a:latin typeface="Cambria Math" panose="02040503050406030204" pitchFamily="18" charset="0"/>
                                          <a:ea typeface="Cambria Math" panose="02040503050406030204" pitchFamily="18" charset="0"/>
                                        </a:rPr>
                                        <m:t>≤</m:t>
                                      </m:r>
                                      <m:sSub>
                                        <m:sSubPr>
                                          <m:ctrlPr>
                                            <a:rPr lang="en-US" sz="3900" i="1">
                                              <a:latin typeface="Cambria Math"/>
                                              <a:ea typeface="Cambria Math" panose="02040503050406030204" pitchFamily="18" charset="0"/>
                                            </a:rPr>
                                          </m:ctrlPr>
                                        </m:sSubPr>
                                        <m:e>
                                          <m:r>
                                            <a:rPr lang="en-US" sz="3900" i="1">
                                              <a:latin typeface="Cambria Math" panose="02040503050406030204" pitchFamily="18" charset="0"/>
                                              <a:ea typeface="Cambria Math" panose="02040503050406030204" pitchFamily="18" charset="0"/>
                                            </a:rPr>
                                            <m:t>𝑡</m:t>
                                          </m:r>
                                        </m:e>
                                        <m:sub>
                                          <m:acc>
                                            <m:accPr>
                                              <m:chr m:val="⃗"/>
                                              <m:ctrlPr>
                                                <a:rPr lang="en-US" sz="3900" i="1">
                                                  <a:latin typeface="Cambria Math"/>
                                                  <a:ea typeface="Cambria Math" panose="02040503050406030204" pitchFamily="18" charset="0"/>
                                                </a:rPr>
                                              </m:ctrlPr>
                                            </m:accPr>
                                            <m:e>
                                              <m:r>
                                                <a:rPr lang="en-US" sz="3900" i="1">
                                                  <a:latin typeface="Cambria Math" panose="02040503050406030204" pitchFamily="18" charset="0"/>
                                                  <a:ea typeface="Cambria Math" panose="02040503050406030204" pitchFamily="18" charset="0"/>
                                                </a:rPr>
                                                <m:t>𝑃</m:t>
                                              </m:r>
                                            </m:e>
                                          </m:acc>
                                        </m:sub>
                                      </m:sSub>
                                    </m:lim>
                                  </m:limLow>
                                </m:fName>
                                <m:e>
                                  <m:d>
                                    <m:dPr>
                                      <m:begChr m:val="|"/>
                                      <m:endChr m:val="|"/>
                                      <m:ctrlPr>
                                        <a:rPr lang="en-US" sz="3900" i="1">
                                          <a:latin typeface="Cambria Math"/>
                                        </a:rPr>
                                      </m:ctrlPr>
                                    </m:dPr>
                                    <m:e>
                                      <m:sSub>
                                        <m:sSubPr>
                                          <m:ctrlPr>
                                            <a:rPr lang="en-US" sz="3900" i="1">
                                              <a:latin typeface="Cambria Math"/>
                                            </a:rPr>
                                          </m:ctrlPr>
                                        </m:sSubPr>
                                        <m:e>
                                          <m:r>
                                            <a:rPr lang="en-US" sz="3900" i="1">
                                              <a:latin typeface="Cambria Math" panose="02040503050406030204" pitchFamily="18" charset="0"/>
                                            </a:rPr>
                                            <m:t>𝑃</m:t>
                                          </m:r>
                                        </m:e>
                                        <m:sub>
                                          <m:r>
                                            <a:rPr lang="en-US" sz="3900" i="1">
                                              <a:latin typeface="Cambria Math" panose="02040503050406030204" pitchFamily="18" charset="0"/>
                                            </a:rPr>
                                            <m:t>𝑖</m:t>
                                          </m:r>
                                        </m:sub>
                                      </m:sSub>
                                    </m:e>
                                  </m:d>
                                </m:e>
                              </m:func>
                            </m:e>
                          </m:d>
                        </m:e>
                      </m:func>
                    </m:oMath>
                  </m:oMathPara>
                </a14:m>
                <a:endParaRPr lang="en-US" dirty="0" smtClean="0"/>
              </a:p>
              <a:p>
                <a:r>
                  <a:rPr lang="en-US" dirty="0" smtClean="0"/>
                  <a:t>Rich Theory</a:t>
                </a:r>
              </a:p>
              <a:p>
                <a:pPr lvl="1"/>
                <a:r>
                  <a:rPr lang="en-US" dirty="0" smtClean="0"/>
                  <a:t>Space-time tradeoffs </a:t>
                </a:r>
              </a:p>
              <a:p>
                <a:pPr lvl="1"/>
                <a:r>
                  <a:rPr lang="en-US" dirty="0" smtClean="0"/>
                  <a:t>But not appropriate for password hashing</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89659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Amortization and Parallelism</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36959"/>
              </a:xfrm>
            </p:spPr>
            <p:txBody>
              <a:bodyPr>
                <a:normAutofit/>
              </a:bodyPr>
              <a:lstStyle/>
              <a:p>
                <a:r>
                  <a:rPr lang="en-GB" sz="2400" dirty="0" smtClean="0"/>
                  <a:t>Problem: for parallel computation ST-complexity can scale badly in the number of evaluations of a function.</a:t>
                </a:r>
              </a:p>
              <a:p>
                <a:endParaRPr lang="en-GB" sz="2400" dirty="0"/>
              </a:p>
              <a:p>
                <a:endParaRPr lang="en-GB" sz="2400" dirty="0" smtClean="0"/>
              </a:p>
              <a:p>
                <a:endParaRPr lang="en-GB" sz="2400" dirty="0"/>
              </a:p>
              <a:p>
                <a:endParaRPr lang="en-GB" sz="2400" dirty="0" smtClean="0"/>
              </a:p>
              <a:p>
                <a:endParaRPr lang="en-GB" sz="2400" dirty="0"/>
              </a:p>
              <a:p>
                <a:pPr marL="0" indent="0">
                  <a:buNone/>
                </a:pPr>
                <a:endParaRPr lang="en-GB" sz="2400" dirty="0" smtClean="0"/>
              </a:p>
              <a:p>
                <a:pPr marL="0" indent="0">
                  <a:buNone/>
                </a:pPr>
                <a:endParaRPr lang="en-GB" sz="2400" dirty="0" smtClean="0"/>
              </a:p>
              <a:p>
                <a:pPr marL="0" indent="0">
                  <a:buNone/>
                </a:pPr>
                <a:r>
                  <a:rPr lang="en-GB" sz="2400" dirty="0" smtClean="0"/>
                  <a:t>[AS15] </a:t>
                </a:r>
                <a14:m>
                  <m:oMath xmlns:m="http://schemas.openxmlformats.org/officeDocument/2006/math">
                    <m:r>
                      <a:rPr lang="en-US" sz="2400" i="1" dirty="0">
                        <a:latin typeface="Cambria Math"/>
                        <a:ea typeface="Cambria Math"/>
                      </a:rPr>
                      <m:t>∃ </m:t>
                    </m:r>
                  </m:oMath>
                </a14:m>
                <a:r>
                  <a:rPr lang="en-GB" sz="2400" dirty="0" smtClean="0"/>
                  <a:t>function </a:t>
                </a:r>
                <a:r>
                  <a:rPr lang="en-GB" sz="2400" i="1" dirty="0" err="1" smtClean="0"/>
                  <a:t>f</a:t>
                </a:r>
                <a:r>
                  <a:rPr lang="en-GB" sz="2400" baseline="-25000" dirty="0" err="1" smtClean="0"/>
                  <a:t>n</a:t>
                </a:r>
                <a:r>
                  <a:rPr lang="en-GB" sz="2400" dirty="0" smtClean="0"/>
                  <a:t> (consisting of n RO calls) such that: </a:t>
                </a:r>
                <a14:m>
                  <m:oMath xmlns:m="http://schemas.openxmlformats.org/officeDocument/2006/math">
                    <m:r>
                      <a:rPr lang="en-US" sz="2400" b="0" i="1" smtClean="0">
                        <a:latin typeface="Cambria Math"/>
                      </a:rPr>
                      <m:t>𝑆𝑇</m:t>
                    </m:r>
                    <m:d>
                      <m:dPr>
                        <m:ctrlPr>
                          <a:rPr lang="en-US" sz="2400" b="0" i="1" smtClean="0">
                            <a:latin typeface="Cambria Math"/>
                          </a:rPr>
                        </m:ctrlPr>
                      </m:dPr>
                      <m:e>
                        <m:sSup>
                          <m:sSupPr>
                            <m:ctrlPr>
                              <a:rPr lang="en-US" sz="2400" b="0" i="1" smtClean="0">
                                <a:latin typeface="Cambria Math"/>
                              </a:rPr>
                            </m:ctrlPr>
                          </m:sSupPr>
                          <m:e>
                            <m:r>
                              <a:rPr lang="en-US" sz="2400" b="0" i="1" smtClean="0">
                                <a:latin typeface="Cambria Math"/>
                              </a:rPr>
                              <m:t>𝑓</m:t>
                            </m:r>
                          </m:e>
                          <m:sup>
                            <m:r>
                              <a:rPr lang="en-US" sz="2400" b="0" i="1" smtClean="0">
                                <a:latin typeface="Cambria Math"/>
                                <a:ea typeface="Cambria Math"/>
                              </a:rPr>
                              <m:t>×</m:t>
                            </m:r>
                            <m:rad>
                              <m:radPr>
                                <m:degHide m:val="on"/>
                                <m:ctrlPr>
                                  <a:rPr lang="en-US" sz="2400" b="0" i="1" smtClean="0">
                                    <a:latin typeface="Cambria Math"/>
                                    <a:ea typeface="Cambria Math"/>
                                  </a:rPr>
                                </m:ctrlPr>
                              </m:radPr>
                              <m:deg/>
                              <m:e>
                                <m:r>
                                  <a:rPr lang="en-US" sz="2400" b="0" i="1" smtClean="0">
                                    <a:latin typeface="Cambria Math"/>
                                    <a:ea typeface="Cambria Math"/>
                                  </a:rPr>
                                  <m:t>𝑛</m:t>
                                </m:r>
                              </m:e>
                            </m:rad>
                          </m:sup>
                        </m:sSup>
                      </m:e>
                    </m:d>
                    <m:r>
                      <a:rPr lang="en-US" sz="2400" b="0" i="1" smtClean="0">
                        <a:latin typeface="Cambria Math"/>
                      </a:rPr>
                      <m:t>=</m:t>
                    </m:r>
                    <m:r>
                      <a:rPr lang="en-US" sz="2400" b="0" i="1" smtClean="0">
                        <a:latin typeface="Cambria Math"/>
                      </a:rPr>
                      <m:t>𝑂</m:t>
                    </m:r>
                    <m:r>
                      <a:rPr lang="en-US" sz="2400" b="0" i="1" smtClean="0">
                        <a:latin typeface="Cambria Math"/>
                      </a:rPr>
                      <m:t>(</m:t>
                    </m:r>
                    <m:r>
                      <a:rPr lang="en-US" sz="2400" b="0" i="1" smtClean="0">
                        <a:latin typeface="Cambria Math"/>
                      </a:rPr>
                      <m:t>𝑆𝑇</m:t>
                    </m:r>
                    <m:d>
                      <m:dPr>
                        <m:ctrlPr>
                          <a:rPr lang="en-US" sz="2400" b="0" i="1" smtClean="0">
                            <a:latin typeface="Cambria Math"/>
                          </a:rPr>
                        </m:ctrlPr>
                      </m:dPr>
                      <m:e>
                        <m:r>
                          <a:rPr lang="en-US" sz="2400" b="0" i="1" smtClean="0">
                            <a:latin typeface="Cambria Math"/>
                          </a:rPr>
                          <m:t>𝑓</m:t>
                        </m:r>
                      </m:e>
                    </m:d>
                    <m:r>
                      <a:rPr lang="en-US" sz="2400" b="0" i="1" smtClean="0">
                        <a:latin typeface="Cambria Math"/>
                      </a:rPr>
                      <m:t>)</m:t>
                    </m:r>
                  </m:oMath>
                </a14:m>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36959"/>
              </a:xfrm>
              <a:blipFill rotWithShape="1">
                <a:blip r:embed="rId2"/>
                <a:stretch>
                  <a:fillRect l="-928" t="-1840" r="-1101"/>
                </a:stretch>
              </a:blipFill>
            </p:spPr>
            <p:txBody>
              <a:bodyPr/>
              <a:lstStyle/>
              <a:p>
                <a:r>
                  <a:rPr lang="en-US">
                    <a:noFill/>
                  </a:rPr>
                  <a:t> </a:t>
                </a:r>
              </a:p>
            </p:txBody>
          </p:sp>
        </mc:Fallback>
      </mc:AlternateContent>
      <p:grpSp>
        <p:nvGrpSpPr>
          <p:cNvPr id="4" name="Group 3"/>
          <p:cNvGrpSpPr/>
          <p:nvPr/>
        </p:nvGrpSpPr>
        <p:grpSpPr>
          <a:xfrm>
            <a:off x="1657975" y="3313348"/>
            <a:ext cx="9488765" cy="2109920"/>
            <a:chOff x="1657975" y="3313348"/>
            <a:chExt cx="9488765" cy="2109920"/>
          </a:xfrm>
        </p:grpSpPr>
        <p:sp>
          <p:nvSpPr>
            <p:cNvPr id="7" name="TextBox 6"/>
            <p:cNvSpPr txBox="1"/>
            <p:nvPr/>
          </p:nvSpPr>
          <p:spPr>
            <a:xfrm>
              <a:off x="3503180" y="5044210"/>
              <a:ext cx="614271" cy="369332"/>
            </a:xfrm>
            <a:prstGeom prst="rect">
              <a:avLst/>
            </a:prstGeom>
            <a:noFill/>
          </p:spPr>
          <p:txBody>
            <a:bodyPr wrap="none" rtlCol="0">
              <a:spAutoFit/>
            </a:bodyPr>
            <a:lstStyle/>
            <a:p>
              <a:r>
                <a:rPr lang="en-US" dirty="0" smtClean="0"/>
                <a:t>time</a:t>
              </a:r>
              <a:endParaRPr lang="en-GB" dirty="0"/>
            </a:p>
          </p:txBody>
        </p:sp>
        <p:sp>
          <p:nvSpPr>
            <p:cNvPr id="8" name="TextBox 7"/>
            <p:cNvSpPr txBox="1"/>
            <p:nvPr/>
          </p:nvSpPr>
          <p:spPr>
            <a:xfrm rot="16200000">
              <a:off x="1482606" y="3966934"/>
              <a:ext cx="720069" cy="369332"/>
            </a:xfrm>
            <a:prstGeom prst="rect">
              <a:avLst/>
            </a:prstGeom>
            <a:noFill/>
          </p:spPr>
          <p:txBody>
            <a:bodyPr wrap="none" rtlCol="0">
              <a:spAutoFit/>
            </a:bodyPr>
            <a:lstStyle/>
            <a:p>
              <a:r>
                <a:rPr lang="en-US" dirty="0" smtClean="0"/>
                <a:t>space</a:t>
              </a:r>
              <a:endParaRPr lang="en-GB" dirty="0"/>
            </a:p>
          </p:txBody>
        </p:sp>
        <p:sp>
          <p:nvSpPr>
            <p:cNvPr id="10" name="TextBox 9"/>
            <p:cNvSpPr txBox="1"/>
            <p:nvPr/>
          </p:nvSpPr>
          <p:spPr>
            <a:xfrm>
              <a:off x="1964704" y="3701208"/>
              <a:ext cx="369012" cy="369332"/>
            </a:xfrm>
            <a:prstGeom prst="rect">
              <a:avLst/>
            </a:prstGeom>
            <a:noFill/>
          </p:spPr>
          <p:txBody>
            <a:bodyPr wrap="none" rtlCol="0">
              <a:spAutoFit/>
            </a:bodyPr>
            <a:lstStyle/>
            <a:p>
              <a:r>
                <a:rPr lang="en-US" dirty="0" smtClean="0">
                  <a:solidFill>
                    <a:schemeClr val="accent1"/>
                  </a:solidFill>
                </a:rPr>
                <a:t>S</a:t>
              </a:r>
              <a:r>
                <a:rPr lang="en-US" baseline="-25000" dirty="0" smtClean="0">
                  <a:solidFill>
                    <a:schemeClr val="accent1"/>
                  </a:solidFill>
                </a:rPr>
                <a:t>1</a:t>
              </a:r>
              <a:endParaRPr lang="en-GB" baseline="-25000" dirty="0">
                <a:solidFill>
                  <a:schemeClr val="accent1"/>
                </a:solidFill>
              </a:endParaRPr>
            </a:p>
          </p:txBody>
        </p:sp>
        <p:sp>
          <p:nvSpPr>
            <p:cNvPr id="11" name="TextBox 10"/>
            <p:cNvSpPr txBox="1"/>
            <p:nvPr/>
          </p:nvSpPr>
          <p:spPr>
            <a:xfrm>
              <a:off x="4673050" y="4927664"/>
              <a:ext cx="375424" cy="369332"/>
            </a:xfrm>
            <a:prstGeom prst="rect">
              <a:avLst/>
            </a:prstGeom>
            <a:noFill/>
          </p:spPr>
          <p:txBody>
            <a:bodyPr wrap="none" rtlCol="0">
              <a:spAutoFit/>
            </a:bodyPr>
            <a:lstStyle/>
            <a:p>
              <a:r>
                <a:rPr lang="en-US" dirty="0" smtClean="0">
                  <a:solidFill>
                    <a:schemeClr val="accent1"/>
                  </a:solidFill>
                </a:rPr>
                <a:t>T</a:t>
              </a:r>
              <a:r>
                <a:rPr lang="en-US" baseline="-25000" dirty="0" smtClean="0">
                  <a:solidFill>
                    <a:schemeClr val="accent1"/>
                  </a:solidFill>
                </a:rPr>
                <a:t>1</a:t>
              </a:r>
              <a:endParaRPr lang="en-GB" baseline="-25000" dirty="0">
                <a:solidFill>
                  <a:schemeClr val="accent1"/>
                </a:solidFill>
              </a:endParaRPr>
            </a:p>
          </p:txBody>
        </p:sp>
        <p:sp>
          <p:nvSpPr>
            <p:cNvPr id="12" name="TextBox 11"/>
            <p:cNvSpPr txBox="1"/>
            <p:nvPr/>
          </p:nvSpPr>
          <p:spPr>
            <a:xfrm>
              <a:off x="6966118" y="3867370"/>
              <a:ext cx="2743059" cy="369332"/>
            </a:xfrm>
            <a:prstGeom prst="rect">
              <a:avLst/>
            </a:prstGeom>
            <a:noFill/>
          </p:spPr>
          <p:txBody>
            <a:bodyPr wrap="none" rtlCol="0">
              <a:spAutoFit/>
            </a:bodyPr>
            <a:lstStyle/>
            <a:p>
              <a:r>
                <a:rPr lang="en-US" dirty="0" smtClean="0"/>
                <a:t>ST</a:t>
              </a:r>
              <a:r>
                <a:rPr lang="en-US" baseline="-25000" dirty="0" smtClean="0"/>
                <a:t>1</a:t>
              </a:r>
              <a:r>
                <a:rPr lang="en-US" dirty="0" smtClean="0"/>
                <a:t> = </a:t>
              </a:r>
              <a:r>
                <a:rPr lang="en-US" dirty="0" smtClean="0">
                  <a:solidFill>
                    <a:schemeClr val="accent1"/>
                  </a:solidFill>
                </a:rPr>
                <a:t>S</a:t>
              </a:r>
              <a:r>
                <a:rPr lang="en-US" baseline="-25000" dirty="0" smtClean="0">
                  <a:solidFill>
                    <a:schemeClr val="accent1"/>
                  </a:solidFill>
                </a:rPr>
                <a:t>1</a:t>
              </a:r>
              <a:r>
                <a:rPr lang="en-US" dirty="0" smtClean="0">
                  <a:solidFill>
                    <a:schemeClr val="tx2"/>
                  </a:solidFill>
                </a:rPr>
                <a:t> </a:t>
              </a:r>
              <a:r>
                <a:rPr lang="en-US" dirty="0" smtClean="0"/>
                <a:t>× </a:t>
              </a:r>
              <a:r>
                <a:rPr lang="en-US" dirty="0" smtClean="0">
                  <a:solidFill>
                    <a:schemeClr val="accent1"/>
                  </a:solidFill>
                </a:rPr>
                <a:t>T</a:t>
              </a:r>
              <a:r>
                <a:rPr lang="en-US" baseline="-25000" dirty="0" smtClean="0">
                  <a:solidFill>
                    <a:schemeClr val="accent1"/>
                  </a:solidFill>
                </a:rPr>
                <a:t>1 </a:t>
              </a:r>
              <a:r>
                <a:rPr lang="en-US" dirty="0" smtClean="0">
                  <a:latin typeface="Lucida Sans Unicode" panose="020B0602030504020204" pitchFamily="34" charset="0"/>
                  <a:cs typeface="Lucida Sans Unicode" panose="020B0602030504020204" pitchFamily="34" charset="0"/>
                </a:rPr>
                <a:t>≈</a:t>
              </a:r>
              <a:r>
                <a:rPr lang="en-US" dirty="0" smtClean="0">
                  <a:solidFill>
                    <a:schemeClr val="accent1"/>
                  </a:solidFill>
                  <a:latin typeface="Lucida Sans Unicode" panose="020B0602030504020204" pitchFamily="34" charset="0"/>
                  <a:cs typeface="Lucida Sans Unicode" panose="020B0602030504020204" pitchFamily="34" charset="0"/>
                </a:rPr>
                <a:t> </a:t>
              </a:r>
              <a:r>
                <a:rPr lang="en-US" dirty="0" smtClean="0">
                  <a:solidFill>
                    <a:schemeClr val="accent2"/>
                  </a:solidFill>
                </a:rPr>
                <a:t>S</a:t>
              </a:r>
              <a:r>
                <a:rPr lang="en-US" baseline="-25000" dirty="0" smtClean="0">
                  <a:solidFill>
                    <a:schemeClr val="accent2"/>
                  </a:solidFill>
                </a:rPr>
                <a:t>3</a:t>
              </a:r>
              <a:r>
                <a:rPr lang="en-US" dirty="0" smtClean="0">
                  <a:solidFill>
                    <a:schemeClr val="accent1"/>
                  </a:solidFill>
                  <a:latin typeface="Lucida Sans Unicode" panose="020B0602030504020204" pitchFamily="34" charset="0"/>
                  <a:cs typeface="Lucida Sans Unicode" panose="020B0602030504020204" pitchFamily="34" charset="0"/>
                </a:rPr>
                <a:t> </a:t>
              </a:r>
              <a:r>
                <a:rPr lang="en-US" dirty="0"/>
                <a:t>×</a:t>
              </a:r>
              <a:r>
                <a:rPr lang="en-US" dirty="0" smtClean="0">
                  <a:solidFill>
                    <a:schemeClr val="accent1"/>
                  </a:solidFill>
                  <a:latin typeface="Lucida Sans Unicode" panose="020B0602030504020204" pitchFamily="34" charset="0"/>
                  <a:cs typeface="Lucida Sans Unicode" panose="020B0602030504020204" pitchFamily="34" charset="0"/>
                </a:rPr>
                <a:t> </a:t>
              </a:r>
              <a:r>
                <a:rPr lang="en-US" dirty="0" smtClean="0">
                  <a:solidFill>
                    <a:schemeClr val="accent2"/>
                  </a:solidFill>
                </a:rPr>
                <a:t>T</a:t>
              </a:r>
              <a:r>
                <a:rPr lang="en-US" baseline="-25000" dirty="0" smtClean="0">
                  <a:solidFill>
                    <a:schemeClr val="accent2"/>
                  </a:solidFill>
                </a:rPr>
                <a:t>3</a:t>
              </a:r>
              <a:r>
                <a:rPr lang="en-US" dirty="0" smtClean="0">
                  <a:solidFill>
                    <a:schemeClr val="accent2"/>
                  </a:solidFill>
                </a:rPr>
                <a:t> </a:t>
              </a:r>
              <a:r>
                <a:rPr lang="en-US" dirty="0"/>
                <a:t>= </a:t>
              </a:r>
              <a:r>
                <a:rPr lang="en-US" dirty="0" smtClean="0"/>
                <a:t>ST</a:t>
              </a:r>
              <a:r>
                <a:rPr lang="en-US" baseline="-25000" dirty="0" smtClean="0"/>
                <a:t>3</a:t>
              </a:r>
              <a:endParaRPr lang="en-GB" dirty="0">
                <a:solidFill>
                  <a:schemeClr val="accent2"/>
                </a:solidFill>
              </a:endParaRPr>
            </a:p>
          </p:txBody>
        </p:sp>
        <p:cxnSp>
          <p:nvCxnSpPr>
            <p:cNvPr id="28" name="Straight Connector 27"/>
            <p:cNvCxnSpPr/>
            <p:nvPr/>
          </p:nvCxnSpPr>
          <p:spPr>
            <a:xfrm>
              <a:off x="2419665" y="484599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Isosceles Triangle 41"/>
            <p:cNvSpPr/>
            <p:nvPr/>
          </p:nvSpPr>
          <p:spPr>
            <a:xfrm>
              <a:off x="2419665" y="3885874"/>
              <a:ext cx="184521" cy="96012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2590748" y="4789722"/>
              <a:ext cx="2181907" cy="562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p:cNvSpPr/>
            <p:nvPr/>
          </p:nvSpPr>
          <p:spPr>
            <a:xfrm>
              <a:off x="4753227" y="4795510"/>
              <a:ext cx="48475" cy="45719"/>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a:off x="2419665" y="4845993"/>
              <a:ext cx="309136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flipH="1" flipV="1">
              <a:off x="2404859" y="3313348"/>
              <a:ext cx="14806" cy="15397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1" name="Isosceles Triangle 60"/>
            <p:cNvSpPr/>
            <p:nvPr/>
          </p:nvSpPr>
          <p:spPr>
            <a:xfrm>
              <a:off x="2607784" y="3816818"/>
              <a:ext cx="184521" cy="96012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2778867" y="4720666"/>
              <a:ext cx="2181907" cy="5627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Isosceles Triangle 62"/>
            <p:cNvSpPr/>
            <p:nvPr/>
          </p:nvSpPr>
          <p:spPr>
            <a:xfrm>
              <a:off x="4941346" y="4726454"/>
              <a:ext cx="51234" cy="51363"/>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a:off x="2795903" y="3748009"/>
              <a:ext cx="184521" cy="96012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2966986" y="4651857"/>
              <a:ext cx="2181907" cy="5627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p:cNvSpPr/>
            <p:nvPr/>
          </p:nvSpPr>
          <p:spPr>
            <a:xfrm>
              <a:off x="5129465" y="4657645"/>
              <a:ext cx="51234" cy="5136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flipV="1">
              <a:off x="4808468" y="3558617"/>
              <a:ext cx="10281" cy="1434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30139" y="3840000"/>
              <a:ext cx="29386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30139" y="3697125"/>
              <a:ext cx="294104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949898" y="3399231"/>
              <a:ext cx="369012" cy="369332"/>
            </a:xfrm>
            <a:prstGeom prst="rect">
              <a:avLst/>
            </a:prstGeom>
            <a:noFill/>
          </p:spPr>
          <p:txBody>
            <a:bodyPr wrap="none" rtlCol="0">
              <a:spAutoFit/>
            </a:bodyPr>
            <a:lstStyle/>
            <a:p>
              <a:r>
                <a:rPr lang="en-US" dirty="0" smtClean="0">
                  <a:solidFill>
                    <a:schemeClr val="accent2"/>
                  </a:solidFill>
                </a:rPr>
                <a:t>S</a:t>
              </a:r>
              <a:r>
                <a:rPr lang="en-US" baseline="-25000" dirty="0" smtClean="0">
                  <a:solidFill>
                    <a:schemeClr val="accent2"/>
                  </a:solidFill>
                </a:rPr>
                <a:t>3</a:t>
              </a:r>
              <a:endParaRPr lang="en-GB" baseline="-25000" dirty="0">
                <a:solidFill>
                  <a:schemeClr val="accent2"/>
                </a:solidFill>
              </a:endParaRPr>
            </a:p>
          </p:txBody>
        </p:sp>
        <p:cxnSp>
          <p:nvCxnSpPr>
            <p:cNvPr id="85" name="Straight Connector 84"/>
            <p:cNvCxnSpPr/>
            <p:nvPr/>
          </p:nvCxnSpPr>
          <p:spPr>
            <a:xfrm flipV="1">
              <a:off x="5186320" y="3558617"/>
              <a:ext cx="10281" cy="143433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5053784" y="4927664"/>
              <a:ext cx="375424" cy="369332"/>
            </a:xfrm>
            <a:prstGeom prst="rect">
              <a:avLst/>
            </a:prstGeom>
            <a:noFill/>
          </p:spPr>
          <p:txBody>
            <a:bodyPr wrap="none" rtlCol="0">
              <a:spAutoFit/>
            </a:bodyPr>
            <a:lstStyle/>
            <a:p>
              <a:r>
                <a:rPr lang="en-US" dirty="0" smtClean="0">
                  <a:solidFill>
                    <a:schemeClr val="accent2"/>
                  </a:solidFill>
                </a:rPr>
                <a:t>T</a:t>
              </a:r>
              <a:r>
                <a:rPr lang="en-US" baseline="-25000" dirty="0" smtClean="0">
                  <a:solidFill>
                    <a:schemeClr val="accent2"/>
                  </a:solidFill>
                </a:rPr>
                <a:t>3</a:t>
              </a:r>
              <a:endParaRPr lang="en-GB" baseline="-25000" dirty="0">
                <a:solidFill>
                  <a:schemeClr val="accent2"/>
                </a:solidFill>
              </a:endParaRPr>
            </a:p>
          </p:txBody>
        </p:sp>
        <p:cxnSp>
          <p:nvCxnSpPr>
            <p:cNvPr id="89" name="Straight Arrow Connector 88"/>
            <p:cNvCxnSpPr/>
            <p:nvPr/>
          </p:nvCxnSpPr>
          <p:spPr>
            <a:xfrm flipV="1">
              <a:off x="7023031" y="4275783"/>
              <a:ext cx="137648" cy="4323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885919" y="4744918"/>
              <a:ext cx="2205986" cy="646331"/>
            </a:xfrm>
            <a:prstGeom prst="rect">
              <a:avLst/>
            </a:prstGeom>
            <a:noFill/>
          </p:spPr>
          <p:txBody>
            <a:bodyPr wrap="square" rtlCol="0">
              <a:spAutoFit/>
            </a:bodyPr>
            <a:lstStyle/>
            <a:p>
              <a:pPr algn="ctr"/>
              <a:r>
                <a:rPr lang="en-US" dirty="0" smtClean="0"/>
                <a:t>cost of computing</a:t>
              </a:r>
            </a:p>
            <a:p>
              <a:pPr algn="ctr"/>
              <a:r>
                <a:rPr lang="en-US" i="1" dirty="0" smtClean="0"/>
                <a:t>f</a:t>
              </a:r>
              <a:r>
                <a:rPr lang="en-US" dirty="0" smtClean="0"/>
                <a:t> once</a:t>
              </a:r>
              <a:endParaRPr lang="en-GB" dirty="0"/>
            </a:p>
          </p:txBody>
        </p:sp>
        <p:sp>
          <p:nvSpPr>
            <p:cNvPr id="92" name="TextBox 91"/>
            <p:cNvSpPr txBox="1"/>
            <p:nvPr/>
          </p:nvSpPr>
          <p:spPr>
            <a:xfrm>
              <a:off x="8940754" y="4776937"/>
              <a:ext cx="2205986" cy="646331"/>
            </a:xfrm>
            <a:prstGeom prst="rect">
              <a:avLst/>
            </a:prstGeom>
            <a:noFill/>
          </p:spPr>
          <p:txBody>
            <a:bodyPr wrap="square" rtlCol="0">
              <a:spAutoFit/>
            </a:bodyPr>
            <a:lstStyle/>
            <a:p>
              <a:pPr algn="ctr"/>
              <a:r>
                <a:rPr lang="en-US" dirty="0" smtClean="0"/>
                <a:t>cost of computing</a:t>
              </a:r>
            </a:p>
            <a:p>
              <a:pPr algn="ctr"/>
              <a:r>
                <a:rPr lang="en-US" i="1" dirty="0" smtClean="0"/>
                <a:t>f</a:t>
              </a:r>
              <a:r>
                <a:rPr lang="en-US" dirty="0" smtClean="0"/>
                <a:t> three times</a:t>
              </a:r>
              <a:endParaRPr lang="en-GB" dirty="0"/>
            </a:p>
          </p:txBody>
        </p:sp>
        <p:cxnSp>
          <p:nvCxnSpPr>
            <p:cNvPr id="93" name="Straight Arrow Connector 92"/>
            <p:cNvCxnSpPr/>
            <p:nvPr/>
          </p:nvCxnSpPr>
          <p:spPr>
            <a:xfrm flipH="1" flipV="1">
              <a:off x="9596965" y="4278352"/>
              <a:ext cx="192933" cy="4665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6311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Password Storage</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2</a:t>
            </a:fld>
            <a:endParaRPr lang="en-US" dirty="0"/>
          </a:p>
        </p:txBody>
      </p:sp>
      <p:graphicFrame>
        <p:nvGraphicFramePr>
          <p:cNvPr id="9" name="Content Placeholder 8"/>
          <p:cNvGraphicFramePr>
            <a:graphicFrameLocks noGrp="1"/>
          </p:cNvGraphicFramePr>
          <p:nvPr>
            <p:ph sz="quarter" idx="1"/>
            <p:extLst/>
          </p:nvPr>
        </p:nvGraphicFramePr>
        <p:xfrm>
          <a:off x="6096000" y="2895600"/>
          <a:ext cx="1219200" cy="1637266"/>
        </p:xfrm>
        <a:graphic>
          <a:graphicData uri="http://schemas.openxmlformats.org/drawingml/2006/table">
            <a:tbl>
              <a:tblPr firstRow="1" bandRow="1">
                <a:tableStyleId>{5C22544A-7EE6-4342-B048-85BDC9FD1C3A}</a:tableStyleId>
              </a:tblPr>
              <a:tblGrid>
                <a:gridCol w="1219200"/>
              </a:tblGrid>
              <a:tr h="457200">
                <a:tc>
                  <a:txBody>
                    <a:bodyPr/>
                    <a:lstStyle/>
                    <a:p>
                      <a:r>
                        <a:rPr lang="en-US" dirty="0" smtClean="0"/>
                        <a:t>Username</a:t>
                      </a:r>
                      <a:endParaRPr lang="en-US" dirty="0"/>
                    </a:p>
                  </a:txBody>
                  <a:tcPr/>
                </a:tc>
              </a:tr>
              <a:tr h="1180066">
                <a:tc>
                  <a:txBody>
                    <a:bodyPr/>
                    <a:lstStyle/>
                    <a:p>
                      <a:r>
                        <a:rPr lang="en-US" dirty="0" err="1" smtClean="0"/>
                        <a:t>jblocki</a:t>
                      </a:r>
                      <a:endParaRPr lang="en-US" dirty="0"/>
                    </a:p>
                  </a:txBody>
                  <a:tcPr/>
                </a:tc>
              </a:tr>
            </a:tbl>
          </a:graphicData>
        </a:graphic>
      </p:graphicFrame>
      <p:pic>
        <p:nvPicPr>
          <p:cNvPr id="5" name="Picture 1"/>
          <p:cNvPicPr>
            <a:picLocks noChangeAspect="1" noChangeArrowheads="1"/>
          </p:cNvPicPr>
          <p:nvPr/>
        </p:nvPicPr>
        <p:blipFill>
          <a:blip r:embed="rId3" cstate="print"/>
          <a:srcRect/>
          <a:stretch>
            <a:fillRect/>
          </a:stretch>
        </p:blipFill>
        <p:spPr bwMode="auto">
          <a:xfrm>
            <a:off x="7086600" y="1828800"/>
            <a:ext cx="507682" cy="762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286000" y="2133600"/>
            <a:ext cx="990600" cy="1524000"/>
          </a:xfrm>
          <a:prstGeom prst="rect">
            <a:avLst/>
          </a:prstGeom>
          <a:noFill/>
          <a:ln w="9525">
            <a:noFill/>
            <a:miter lim="800000"/>
            <a:headEnd/>
            <a:tailEnd/>
          </a:ln>
        </p:spPr>
      </p:pic>
      <p:cxnSp>
        <p:nvCxnSpPr>
          <p:cNvPr id="7" name="Straight Arrow Connector 6"/>
          <p:cNvCxnSpPr>
            <a:endCxn id="5" idx="1"/>
          </p:cNvCxnSpPr>
          <p:nvPr/>
        </p:nvCxnSpPr>
        <p:spPr>
          <a:xfrm flipV="1">
            <a:off x="3276600" y="2209800"/>
            <a:ext cx="3810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7772400" y="1828800"/>
            <a:ext cx="810912" cy="685800"/>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9144000" y="1524000"/>
            <a:ext cx="1219200" cy="1120140"/>
          </a:xfrm>
          <a:prstGeom prst="rect">
            <a:avLst/>
          </a:prstGeom>
          <a:noFill/>
          <a:ln w="9525">
            <a:noFill/>
            <a:miter lim="800000"/>
            <a:headEnd/>
            <a:tailEnd/>
          </a:ln>
        </p:spPr>
      </p:pic>
      <p:pic>
        <p:nvPicPr>
          <p:cNvPr id="15" name="Picture 6"/>
          <p:cNvPicPr>
            <a:picLocks noChangeAspect="1" noChangeArrowheads="1"/>
          </p:cNvPicPr>
          <p:nvPr/>
        </p:nvPicPr>
        <p:blipFill>
          <a:blip r:embed="rId7" cstate="print"/>
          <a:srcRect/>
          <a:stretch>
            <a:fillRect/>
          </a:stretch>
        </p:blipFill>
        <p:spPr bwMode="auto">
          <a:xfrm>
            <a:off x="2286000" y="3581401"/>
            <a:ext cx="990600" cy="1651479"/>
          </a:xfrm>
          <a:prstGeom prst="rect">
            <a:avLst/>
          </a:prstGeom>
          <a:noFill/>
          <a:ln w="9525">
            <a:noFill/>
            <a:miter lim="800000"/>
            <a:headEnd/>
            <a:tailEnd/>
          </a:ln>
        </p:spPr>
      </p:pic>
      <p:pic>
        <p:nvPicPr>
          <p:cNvPr id="16" name="Picture 3"/>
          <p:cNvPicPr>
            <a:picLocks noChangeAspect="1" noChangeArrowheads="1"/>
          </p:cNvPicPr>
          <p:nvPr/>
        </p:nvPicPr>
        <p:blipFill>
          <a:blip r:embed="rId8" cstate="print"/>
          <a:srcRect/>
          <a:stretch>
            <a:fillRect/>
          </a:stretch>
        </p:blipFill>
        <p:spPr bwMode="auto">
          <a:xfrm>
            <a:off x="3581401" y="5181600"/>
            <a:ext cx="1170709" cy="990600"/>
          </a:xfrm>
          <a:prstGeom prst="rect">
            <a:avLst/>
          </a:prstGeom>
          <a:noFill/>
          <a:ln w="9525">
            <a:noFill/>
            <a:miter lim="800000"/>
            <a:headEnd/>
            <a:tailEnd/>
          </a:ln>
        </p:spPr>
      </p:pic>
      <p:sp>
        <p:nvSpPr>
          <p:cNvPr id="18" name="TextBox 17"/>
          <p:cNvSpPr txBox="1"/>
          <p:nvPr/>
        </p:nvSpPr>
        <p:spPr>
          <a:xfrm>
            <a:off x="4572000" y="5334001"/>
            <a:ext cx="389850" cy="584775"/>
          </a:xfrm>
          <a:prstGeom prst="rect">
            <a:avLst/>
          </a:prstGeom>
          <a:noFill/>
        </p:spPr>
        <p:txBody>
          <a:bodyPr wrap="none" rtlCol="0">
            <a:spAutoFit/>
          </a:bodyPr>
          <a:lstStyle/>
          <a:p>
            <a:r>
              <a:rPr lang="en-US" sz="3200" dirty="0"/>
              <a:t>+</a:t>
            </a:r>
          </a:p>
        </p:txBody>
      </p:sp>
      <p:cxnSp>
        <p:nvCxnSpPr>
          <p:cNvPr id="22" name="Straight Arrow Connector 21"/>
          <p:cNvCxnSpPr/>
          <p:nvPr/>
        </p:nvCxnSpPr>
        <p:spPr>
          <a:xfrm>
            <a:off x="2971800" y="4800600"/>
            <a:ext cx="838200" cy="609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276600" y="3352800"/>
            <a:ext cx="2667000" cy="914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38600" y="1981200"/>
            <a:ext cx="1603324" cy="369332"/>
          </a:xfrm>
          <a:prstGeom prst="rect">
            <a:avLst/>
          </a:prstGeom>
          <a:noFill/>
        </p:spPr>
        <p:txBody>
          <a:bodyPr wrap="none" rtlCol="0">
            <a:spAutoFit/>
          </a:bodyPr>
          <a:lstStyle/>
          <a:p>
            <a:r>
              <a:rPr lang="en-US" dirty="0" err="1"/>
              <a:t>jblocki</a:t>
            </a:r>
            <a:r>
              <a:rPr lang="en-US" dirty="0"/>
              <a:t>, 123456</a:t>
            </a:r>
          </a:p>
        </p:txBody>
      </p:sp>
      <p:sp>
        <p:nvSpPr>
          <p:cNvPr id="24" name="TextBox 23"/>
          <p:cNvSpPr txBox="1"/>
          <p:nvPr/>
        </p:nvSpPr>
        <p:spPr>
          <a:xfrm>
            <a:off x="6096000" y="4656891"/>
            <a:ext cx="4419600" cy="1261884"/>
          </a:xfrm>
          <a:prstGeom prst="rect">
            <a:avLst/>
          </a:prstGeom>
          <a:noFill/>
        </p:spPr>
        <p:txBody>
          <a:bodyPr wrap="square" rtlCol="0">
            <a:spAutoFit/>
          </a:bodyPr>
          <a:lstStyle/>
          <a:p>
            <a:r>
              <a:rPr lang="en-US" sz="2000" dirty="0"/>
              <a:t>SHA1(123456</a:t>
            </a:r>
            <a:r>
              <a:rPr lang="en-US" sz="2000" dirty="0">
                <a:solidFill>
                  <a:srgbClr val="FFC000"/>
                </a:solidFill>
              </a:rPr>
              <a:t>89d978034a3f6</a:t>
            </a:r>
            <a:r>
              <a:rPr lang="en-US" sz="2000" dirty="0"/>
              <a:t>)=</a:t>
            </a:r>
            <a:r>
              <a:rPr lang="en-US" sz="2000" dirty="0">
                <a:solidFill>
                  <a:srgbClr val="00B050"/>
                </a:solidFill>
              </a:rPr>
              <a:t>85e23cfe0021f584e3db87aa72630a9a2345c062</a:t>
            </a:r>
          </a:p>
          <a:p>
            <a:r>
              <a:rPr lang="en-US" sz="3600" dirty="0"/>
              <a:t> </a:t>
            </a:r>
          </a:p>
        </p:txBody>
      </p:sp>
      <p:graphicFrame>
        <p:nvGraphicFramePr>
          <p:cNvPr id="8" name="Table 7"/>
          <p:cNvGraphicFramePr>
            <a:graphicFrameLocks noGrp="1"/>
          </p:cNvGraphicFramePr>
          <p:nvPr>
            <p:extLst/>
          </p:nvPr>
        </p:nvGraphicFramePr>
        <p:xfrm>
          <a:off x="8991600" y="2895600"/>
          <a:ext cx="1524000" cy="1645920"/>
        </p:xfrm>
        <a:graphic>
          <a:graphicData uri="http://schemas.openxmlformats.org/drawingml/2006/table">
            <a:tbl>
              <a:tblPr firstRow="1" bandRow="1">
                <a:tableStyleId>{5C22544A-7EE6-4342-B048-85BDC9FD1C3A}</a:tableStyleId>
              </a:tblPr>
              <a:tblGrid>
                <a:gridCol w="1524000"/>
              </a:tblGrid>
              <a:tr h="457200">
                <a:tc>
                  <a:txBody>
                    <a:bodyPr/>
                    <a:lstStyle/>
                    <a:p>
                      <a:r>
                        <a:rPr lang="en-US" dirty="0" smtClean="0"/>
                        <a:t>Hash</a:t>
                      </a:r>
                      <a:endParaRPr lang="en-US" dirty="0"/>
                    </a:p>
                  </a:txBody>
                  <a:tcPr/>
                </a:tc>
              </a:tr>
              <a:tr h="1180066">
                <a:tc>
                  <a:txBody>
                    <a:bodyPr/>
                    <a:lstStyle/>
                    <a:p>
                      <a:r>
                        <a:rPr lang="en-US" sz="1800" dirty="0" smtClean="0">
                          <a:solidFill>
                            <a:srgbClr val="00B050"/>
                          </a:solidFill>
                        </a:rPr>
                        <a:t>85e23cfe0021f584e3db87aa72630a9a2345c062</a:t>
                      </a:r>
                    </a:p>
                  </a:txBody>
                  <a:tcPr/>
                </a:tc>
              </a:tr>
            </a:tbl>
          </a:graphicData>
        </a:graphic>
      </p:graphicFrame>
      <p:graphicFrame>
        <p:nvGraphicFramePr>
          <p:cNvPr id="10" name="Table 9"/>
          <p:cNvGraphicFramePr>
            <a:graphicFrameLocks noGrp="1"/>
          </p:cNvGraphicFramePr>
          <p:nvPr>
            <p:extLst/>
          </p:nvPr>
        </p:nvGraphicFramePr>
        <p:xfrm>
          <a:off x="7319659" y="2895600"/>
          <a:ext cx="1676400" cy="1637266"/>
        </p:xfrm>
        <a:graphic>
          <a:graphicData uri="http://schemas.openxmlformats.org/drawingml/2006/table">
            <a:tbl>
              <a:tblPr firstRow="1" bandRow="1">
                <a:tableStyleId>{5C22544A-7EE6-4342-B048-85BDC9FD1C3A}</a:tableStyleId>
              </a:tblPr>
              <a:tblGrid>
                <a:gridCol w="1676400"/>
              </a:tblGrid>
              <a:tr h="457200">
                <a:tc>
                  <a:txBody>
                    <a:bodyPr/>
                    <a:lstStyle/>
                    <a:p>
                      <a:r>
                        <a:rPr lang="en-US" dirty="0" smtClean="0"/>
                        <a:t>Salt</a:t>
                      </a:r>
                      <a:endParaRPr lang="en-US" dirty="0"/>
                    </a:p>
                  </a:txBody>
                  <a:tcPr/>
                </a:tc>
              </a:tr>
              <a:tr h="118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C000"/>
                          </a:solidFill>
                        </a:rPr>
                        <a:t>89d978034a3f6</a:t>
                      </a:r>
                    </a:p>
                    <a:p>
                      <a:endParaRPr lang="en-US" dirty="0">
                        <a:solidFill>
                          <a:srgbClr val="00B050"/>
                        </a:solidFill>
                      </a:endParaRPr>
                    </a:p>
                  </a:txBody>
                  <a:tcPr/>
                </a:tc>
              </a:tr>
            </a:tbl>
          </a:graphicData>
        </a:graphic>
      </p:graphicFrame>
      <p:pic>
        <p:nvPicPr>
          <p:cNvPr id="3076" name="Picture 4" descr="https://encrypted-tbn1.gstatic.com/images?q=tbn:ANd9GcQ9cjZNOl4HyE6gJwKOqDkkMpbTyjHjVjbbBjOvx0WryGTwk-2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5886" y="5181600"/>
            <a:ext cx="8763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84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Cost: Attempt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Cumulative Complexity (CC)  </a:t>
                </a:r>
              </a:p>
              <a:p>
                <a:endParaRPr lang="en-US" dirty="0"/>
              </a:p>
              <a:p>
                <a:pPr marL="0" indent="0" algn="ctr">
                  <a:buNone/>
                </a:pPr>
                <a14:m>
                  <m:oMathPara xmlns:m="http://schemas.openxmlformats.org/officeDocument/2006/math">
                    <m:oMathParaPr>
                      <m:jc m:val="centerGroup"/>
                    </m:oMathParaPr>
                    <m:oMath xmlns:m="http://schemas.openxmlformats.org/officeDocument/2006/math">
                      <m:r>
                        <m:rPr>
                          <m:sty m:val="p"/>
                        </m:rPr>
                        <a:rPr lang="en-US" sz="4000" b="0" i="0" smtClean="0">
                          <a:latin typeface="Cambria Math" panose="02040503050406030204" pitchFamily="18" charset="0"/>
                        </a:rPr>
                        <m:t>CC</m:t>
                      </m:r>
                      <m:d>
                        <m:dPr>
                          <m:ctrlPr>
                            <a:rPr lang="en-US" sz="4000" b="0" i="1" smtClean="0">
                              <a:latin typeface="Cambria Math"/>
                            </a:rPr>
                          </m:ctrlPr>
                        </m:dPr>
                        <m:e>
                          <m:r>
                            <a:rPr lang="en-US" sz="4000" b="0" i="1" smtClean="0">
                              <a:latin typeface="Cambria Math" panose="02040503050406030204" pitchFamily="18" charset="0"/>
                            </a:rPr>
                            <m:t>𝐺</m:t>
                          </m:r>
                        </m:e>
                      </m:d>
                      <m:r>
                        <a:rPr lang="en-US" sz="4000" b="0" i="1" smtClean="0">
                          <a:latin typeface="Cambria Math" panose="02040503050406030204" pitchFamily="18" charset="0"/>
                        </a:rPr>
                        <m:t>=</m:t>
                      </m:r>
                      <m:func>
                        <m:funcPr>
                          <m:ctrlPr>
                            <a:rPr lang="en-US" sz="4000" i="1">
                              <a:latin typeface="Cambria Math"/>
                            </a:rPr>
                          </m:ctrlPr>
                        </m:funcPr>
                        <m:fName>
                          <m:limLow>
                            <m:limLowPr>
                              <m:ctrlPr>
                                <a:rPr lang="en-US" sz="4000" i="1">
                                  <a:latin typeface="Cambria Math"/>
                                </a:rPr>
                              </m:ctrlPr>
                            </m:limLowPr>
                            <m:e>
                              <m:r>
                                <m:rPr>
                                  <m:sty m:val="p"/>
                                </m:rPr>
                                <a:rPr lang="en-US" sz="4000">
                                  <a:latin typeface="Cambria Math" panose="02040503050406030204" pitchFamily="18" charset="0"/>
                                </a:rPr>
                                <m:t>min</m:t>
                              </m:r>
                            </m:e>
                            <m:lim>
                              <m:acc>
                                <m:accPr>
                                  <m:chr m:val="⃗"/>
                                  <m:ctrlPr>
                                    <a:rPr lang="en-US" sz="4000" i="1">
                                      <a:latin typeface="Cambria Math"/>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𝑃</m:t>
                                  </m:r>
                                </m:e>
                              </m:acc>
                            </m:lim>
                          </m:limLow>
                        </m:fName>
                        <m:e>
                          <m:nary>
                            <m:naryPr>
                              <m:chr m:val="∑"/>
                              <m:ctrlPr>
                                <a:rPr lang="en-US" sz="4000" i="1">
                                  <a:latin typeface="Cambria Math"/>
                                </a:rPr>
                              </m:ctrlPr>
                            </m:naryPr>
                            <m:sub>
                              <m:r>
                                <m:rPr>
                                  <m:brk m:alnAt="23"/>
                                </m:rPr>
                                <a:rPr lang="en-US" sz="4000" i="1">
                                  <a:latin typeface="Cambria Math" panose="02040503050406030204" pitchFamily="18" charset="0"/>
                                </a:rPr>
                                <m:t>𝑖</m:t>
                              </m:r>
                              <m:r>
                                <a:rPr lang="en-US" sz="4000" i="1">
                                  <a:latin typeface="Cambria Math" panose="02040503050406030204" pitchFamily="18" charset="0"/>
                                </a:rPr>
                                <m:t>=1</m:t>
                              </m:r>
                            </m:sub>
                            <m:sup>
                              <m:sSub>
                                <m:sSubPr>
                                  <m:ctrlPr>
                                    <a:rPr lang="en-US" sz="4000" i="1">
                                      <a:latin typeface="Cambria Math"/>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𝑡</m:t>
                                  </m:r>
                                </m:e>
                                <m:sub>
                                  <m:acc>
                                    <m:accPr>
                                      <m:chr m:val="⃗"/>
                                      <m:ctrlPr>
                                        <a:rPr lang="en-US" sz="4000" i="1">
                                          <a:latin typeface="Cambria Math"/>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𝑃</m:t>
                                      </m:r>
                                    </m:e>
                                  </m:acc>
                                </m:sub>
                              </m:sSub>
                            </m:sup>
                            <m:e>
                              <m:d>
                                <m:dPr>
                                  <m:begChr m:val="|"/>
                                  <m:endChr m:val="|"/>
                                  <m:ctrlPr>
                                    <a:rPr lang="en-US" sz="4000" i="1">
                                      <a:latin typeface="Cambria Math"/>
                                    </a:rPr>
                                  </m:ctrlPr>
                                </m:dPr>
                                <m:e>
                                  <m:sSub>
                                    <m:sSubPr>
                                      <m:ctrlPr>
                                        <a:rPr lang="en-US" sz="4000" i="1">
                                          <a:latin typeface="Cambria Math"/>
                                        </a:rPr>
                                      </m:ctrlPr>
                                    </m:sSubPr>
                                    <m:e>
                                      <m:r>
                                        <a:rPr lang="en-US" sz="4000" i="1">
                                          <a:latin typeface="Cambria Math" panose="02040503050406030204" pitchFamily="18" charset="0"/>
                                        </a:rPr>
                                        <m:t>𝑃</m:t>
                                      </m:r>
                                    </m:e>
                                    <m:sub>
                                      <m:r>
                                        <a:rPr lang="en-US" sz="4000" i="1">
                                          <a:latin typeface="Cambria Math" panose="02040503050406030204" pitchFamily="18" charset="0"/>
                                        </a:rPr>
                                        <m:t>𝑖</m:t>
                                      </m:r>
                                    </m:sub>
                                  </m:sSub>
                                </m:e>
                              </m:d>
                            </m:e>
                          </m:nary>
                        </m:e>
                      </m:func>
                    </m:oMath>
                  </m:oMathPara>
                </a14:m>
                <a:endParaRPr lang="en-US" dirty="0" smtClean="0"/>
              </a:p>
              <a:p>
                <a:endParaRPr lang="en-US" dirty="0" smtClean="0"/>
              </a:p>
              <a:p>
                <a:r>
                  <a:rPr lang="en-US" dirty="0" smtClean="0"/>
                  <a:t>Amortization [AS15]</a:t>
                </a: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sz="4000">
                          <a:latin typeface="Cambria Math" panose="02040503050406030204" pitchFamily="18" charset="0"/>
                        </a:rPr>
                        <m:t>CC</m:t>
                      </m:r>
                      <m:d>
                        <m:dPr>
                          <m:ctrlPr>
                            <a:rPr lang="en-US" sz="4000" i="1">
                              <a:latin typeface="Cambria Math"/>
                            </a:rPr>
                          </m:ctrlPr>
                        </m:dPr>
                        <m:e>
                          <m:r>
                            <a:rPr lang="en-US" sz="4000" i="1">
                              <a:latin typeface="Cambria Math" panose="02040503050406030204" pitchFamily="18" charset="0"/>
                            </a:rPr>
                            <m:t>𝐺</m:t>
                          </m:r>
                          <m:r>
                            <a:rPr lang="en-US" sz="4000" b="0" i="1" smtClean="0">
                              <a:latin typeface="Cambria Math" panose="02040503050406030204" pitchFamily="18" charset="0"/>
                            </a:rPr>
                            <m:t>,</m:t>
                          </m:r>
                          <m:r>
                            <a:rPr lang="en-US" sz="4000" b="0" i="1" smtClean="0">
                              <a:latin typeface="Cambria Math" panose="02040503050406030204" pitchFamily="18" charset="0"/>
                            </a:rPr>
                            <m:t>𝐺</m:t>
                          </m:r>
                        </m:e>
                      </m:d>
                      <m:r>
                        <a:rPr lang="en-US" sz="4000" i="1">
                          <a:latin typeface="Cambria Math" panose="02040503050406030204" pitchFamily="18" charset="0"/>
                        </a:rPr>
                        <m:t>=</m:t>
                      </m:r>
                      <m:r>
                        <a:rPr lang="en-US" sz="4000" b="0" i="1" smtClean="0">
                          <a:latin typeface="Cambria Math" panose="02040503050406030204" pitchFamily="18" charset="0"/>
                        </a:rPr>
                        <m:t>2</m:t>
                      </m:r>
                      <m:r>
                        <a:rPr lang="en-US" sz="4000" i="1">
                          <a:latin typeface="Cambria Math" panose="02040503050406030204" pitchFamily="18" charset="0"/>
                          <a:ea typeface="Cambria Math" panose="02040503050406030204" pitchFamily="18" charset="0"/>
                        </a:rPr>
                        <m:t>×</m:t>
                      </m:r>
                      <m:r>
                        <m:rPr>
                          <m:sty m:val="p"/>
                        </m:rPr>
                        <a:rPr lang="en-US" sz="4000" b="0" i="0" smtClean="0">
                          <a:latin typeface="Cambria Math" panose="02040503050406030204" pitchFamily="18" charset="0"/>
                        </a:rPr>
                        <m:t>CC</m:t>
                      </m:r>
                      <m:r>
                        <a:rPr lang="en-US" sz="4000" b="0" i="1" smtClean="0">
                          <a:latin typeface="Cambria Math" panose="02040503050406030204" pitchFamily="18" charset="0"/>
                        </a:rPr>
                        <m:t>(</m:t>
                      </m:r>
                      <m:r>
                        <a:rPr lang="en-US" sz="4000" b="0" i="1" smtClean="0">
                          <a:latin typeface="Cambria Math" panose="02040503050406030204" pitchFamily="18" charset="0"/>
                        </a:rPr>
                        <m:t>𝐺</m:t>
                      </m:r>
                      <m:r>
                        <a:rPr lang="en-US" sz="4000" b="0" i="1" smtClean="0">
                          <a:latin typeface="Cambria Math" panose="02040503050406030204" pitchFamily="18" charset="0"/>
                        </a:rPr>
                        <m:t>)</m:t>
                      </m:r>
                    </m:oMath>
                  </m:oMathPara>
                </a14:m>
                <a:endParaRPr lang="en-US" sz="4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99123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 (CC)</a:t>
            </a:r>
            <a:endParaRPr lang="en-US" dirty="0"/>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0"/>
            <a:ext cx="1515158" cy="523220"/>
          </a:xfrm>
          <a:prstGeom prst="rect">
            <a:avLst/>
          </a:prstGeom>
          <a:noFill/>
        </p:spPr>
        <p:txBody>
          <a:bodyPr wrap="none" rtlCol="0">
            <a:spAutoFit/>
          </a:bodyPr>
          <a:lstStyle/>
          <a:p>
            <a:r>
              <a:rPr lang="en-US" sz="2800" dirty="0" smtClean="0"/>
              <a:t>P</a:t>
            </a:r>
            <a:r>
              <a:rPr lang="en-US" sz="2800" baseline="-25000" dirty="0" smtClean="0"/>
              <a:t>4</a:t>
            </a:r>
            <a:r>
              <a:rPr lang="en-US" sz="2800" dirty="0" smtClean="0"/>
              <a:t> = {3,4}</a:t>
            </a:r>
            <a:endParaRPr lang="en-US" sz="2800" dirty="0"/>
          </a:p>
        </p:txBody>
      </p:sp>
      <p:sp>
        <p:nvSpPr>
          <p:cNvPr id="29" name="TextBox 28"/>
          <p:cNvSpPr txBox="1"/>
          <p:nvPr/>
        </p:nvSpPr>
        <p:spPr>
          <a:xfrm>
            <a:off x="1069848" y="5454884"/>
            <a:ext cx="1242648" cy="523220"/>
          </a:xfrm>
          <a:prstGeom prst="rect">
            <a:avLst/>
          </a:prstGeom>
          <a:noFill/>
        </p:spPr>
        <p:txBody>
          <a:bodyPr wrap="none" rtlCol="0">
            <a:spAutoFit/>
          </a:bodyPr>
          <a:lstStyle/>
          <a:p>
            <a:r>
              <a:rPr lang="en-US" sz="2800" dirty="0" smtClean="0"/>
              <a:t>P</a:t>
            </a:r>
            <a:r>
              <a:rPr lang="en-US" sz="2800" baseline="-25000" dirty="0" smtClean="0"/>
              <a:t>5</a:t>
            </a:r>
            <a:r>
              <a:rPr lang="en-US" sz="2800" dirty="0" smtClean="0"/>
              <a:t> = {5}</a:t>
            </a:r>
            <a:endParaRPr lang="en-US" sz="2800" dirty="0"/>
          </a:p>
        </p:txBody>
      </p:sp>
      <mc:AlternateContent xmlns:mc="http://schemas.openxmlformats.org/markup-compatibility/2006" xmlns:a14="http://schemas.microsoft.com/office/drawing/2010/main">
        <mc:Choice Requires="a14">
          <p:sp>
            <p:nvSpPr>
              <p:cNvPr id="4" name="TextBox 3"/>
              <p:cNvSpPr txBox="1"/>
              <p:nvPr/>
            </p:nvSpPr>
            <p:spPr>
              <a:xfrm>
                <a:off x="2478024" y="3902655"/>
                <a:ext cx="9418321" cy="276562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sz="3600" b="0" i="0" smtClean="0">
                          <a:latin typeface="Cambria Math" panose="02040503050406030204" pitchFamily="18" charset="0"/>
                          <a:ea typeface="Cambria Math" panose="02040503050406030204" pitchFamily="18" charset="0"/>
                        </a:rPr>
                        <m:t>CC</m:t>
                      </m:r>
                      <m:d>
                        <m:dPr>
                          <m:ctrlPr>
                            <a:rPr lang="en-US" sz="3600" b="0" i="1" smtClean="0">
                              <a:latin typeface="Cambria Math"/>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𝐺</m:t>
                          </m:r>
                        </m:e>
                      </m:d>
                      <m:r>
                        <a:rPr lang="en-US" sz="3600" i="1" smtClean="0">
                          <a:latin typeface="Cambria Math" panose="02040503050406030204" pitchFamily="18" charset="0"/>
                          <a:ea typeface="Cambria Math" panose="02040503050406030204" pitchFamily="18" charset="0"/>
                        </a:rPr>
                        <m:t>≤</m:t>
                      </m:r>
                      <m:nary>
                        <m:naryPr>
                          <m:chr m:val="∑"/>
                          <m:ctrlPr>
                            <a:rPr lang="en-US" sz="3600" i="1" smtClean="0">
                              <a:latin typeface="Cambria Math"/>
                              <a:ea typeface="Cambria Math" panose="02040503050406030204" pitchFamily="18" charset="0"/>
                            </a:rPr>
                          </m:ctrlPr>
                        </m:naryPr>
                        <m:sub>
                          <m:r>
                            <m:rPr>
                              <m:brk m:alnAt="23"/>
                            </m:rPr>
                            <a:rPr lang="en-US" sz="3600" b="0" i="1" smtClean="0">
                              <a:latin typeface="Cambria Math" panose="02040503050406030204" pitchFamily="18" charset="0"/>
                              <a:ea typeface="Cambria Math" panose="02040503050406030204" pitchFamily="18" charset="0"/>
                            </a:rPr>
                            <m:t>𝑖</m:t>
                          </m:r>
                          <m:r>
                            <a:rPr lang="en-US" sz="3600" b="0" i="1" smtClean="0">
                              <a:latin typeface="Cambria Math" panose="02040503050406030204" pitchFamily="18" charset="0"/>
                              <a:ea typeface="Cambria Math" panose="02040503050406030204" pitchFamily="18" charset="0"/>
                            </a:rPr>
                            <m:t>=1</m:t>
                          </m:r>
                        </m:sub>
                        <m:sup>
                          <m:r>
                            <a:rPr lang="en-US" sz="3600" b="0" i="1" smtClean="0">
                              <a:latin typeface="Cambria Math" panose="02040503050406030204" pitchFamily="18" charset="0"/>
                              <a:ea typeface="Cambria Math" panose="02040503050406030204" pitchFamily="18" charset="0"/>
                            </a:rPr>
                            <m:t>5</m:t>
                          </m:r>
                        </m:sup>
                        <m:e>
                          <m:d>
                            <m:dPr>
                              <m:begChr m:val="|"/>
                              <m:endChr m:val="|"/>
                              <m:ctrlPr>
                                <a:rPr lang="en-US" sz="3600" i="1" smtClean="0">
                                  <a:latin typeface="Cambria Math"/>
                                  <a:ea typeface="Cambria Math" panose="02040503050406030204" pitchFamily="18" charset="0"/>
                                </a:rPr>
                              </m:ctrlPr>
                            </m:dPr>
                            <m:e>
                              <m:sSub>
                                <m:sSubPr>
                                  <m:ctrlPr>
                                    <a:rPr lang="en-US" sz="3600" i="1" smtClean="0">
                                      <a:latin typeface="Cambria Math"/>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𝑃</m:t>
                                  </m:r>
                                </m:e>
                                <m:sub>
                                  <m:r>
                                    <a:rPr lang="en-US" sz="3600" b="0" i="1" smtClean="0">
                                      <a:latin typeface="Cambria Math" panose="02040503050406030204" pitchFamily="18" charset="0"/>
                                      <a:ea typeface="Cambria Math" panose="02040503050406030204" pitchFamily="18" charset="0"/>
                                    </a:rPr>
                                    <m:t>𝑖</m:t>
                                  </m:r>
                                </m:sub>
                              </m:sSub>
                            </m:e>
                          </m:d>
                        </m:e>
                      </m:nary>
                    </m:oMath>
                  </m:oMathPara>
                </a14:m>
                <a:endParaRPr lang="en-US" sz="3600" dirty="0" smtClean="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ea typeface="Cambria Math" panose="02040503050406030204" pitchFamily="18" charset="0"/>
                        </a:rPr>
                        <m:t>                                   </m:t>
                      </m:r>
                      <m:r>
                        <a:rPr lang="en-US" sz="3600" i="1">
                          <a:latin typeface="Cambria Math" panose="02040503050406030204" pitchFamily="18" charset="0"/>
                          <a:ea typeface="Cambria Math" panose="02040503050406030204" pitchFamily="18" charset="0"/>
                        </a:rPr>
                        <m:t>=1+2+1+2+1</m:t>
                      </m:r>
                    </m:oMath>
                  </m:oMathPara>
                </a14:m>
                <a:endParaRPr lang="en-US" sz="3600" i="1" dirty="0" smtClean="0">
                  <a:latin typeface="Cambria Math" panose="02040503050406030204" pitchFamily="18" charset="0"/>
                  <a:ea typeface="Cambria Math" panose="02040503050406030204" pitchFamily="18" charset="0"/>
                </a:endParaRPr>
              </a:p>
              <a:p>
                <a:pPr algn="ctr"/>
                <a:r>
                  <a:rPr lang="en-US" sz="3600" dirty="0" smtClean="0">
                    <a:ea typeface="Cambria Math" panose="02040503050406030204" pitchFamily="18" charset="0"/>
                  </a:rPr>
                  <a:t>   </a:t>
                </a:r>
                <a14:m>
                  <m:oMath xmlns:m="http://schemas.openxmlformats.org/officeDocument/2006/math">
                    <m:r>
                      <a:rPr lang="en-US" sz="3600" i="1">
                        <a:latin typeface="Cambria Math" panose="02040503050406030204" pitchFamily="18" charset="0"/>
                        <a:ea typeface="Cambria Math" panose="02040503050406030204" pitchFamily="18" charset="0"/>
                      </a:rPr>
                      <m:t>=7</m:t>
                    </m:r>
                  </m:oMath>
                </a14:m>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2478024" y="3902655"/>
                <a:ext cx="9418321" cy="2765629"/>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28284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Equivalence</a:t>
            </a:r>
            <a:endParaRPr lang="en-US" dirty="0"/>
          </a:p>
        </p:txBody>
      </p:sp>
      <p:sp>
        <p:nvSpPr>
          <p:cNvPr id="4" name="Rectangle 3"/>
          <p:cNvSpPr/>
          <p:nvPr/>
        </p:nvSpPr>
        <p:spPr>
          <a:xfrm>
            <a:off x="764683" y="2062435"/>
            <a:ext cx="11003645" cy="21257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5" name="Rectangle 4"/>
              <p:cNvSpPr/>
              <p:nvPr/>
            </p:nvSpPr>
            <p:spPr>
              <a:xfrm>
                <a:off x="764683" y="2052806"/>
                <a:ext cx="10875629" cy="3990836"/>
              </a:xfrm>
              <a:prstGeom prst="rect">
                <a:avLst/>
              </a:prstGeom>
            </p:spPr>
            <p:txBody>
              <a:bodyPr wrap="square">
                <a:spAutoFit/>
              </a:bodyPr>
              <a:lstStyle/>
              <a:p>
                <a14:m>
                  <m:oMath xmlns:m="http://schemas.openxmlformats.org/officeDocument/2006/math">
                    <m:r>
                      <a:rPr lang="en-US" sz="4000" b="1" i="0" smtClean="0">
                        <a:solidFill>
                          <a:schemeClr val="tx1"/>
                        </a:solidFill>
                        <a:latin typeface="Cambria Math" panose="02040503050406030204" pitchFamily="18" charset="0"/>
                      </a:rPr>
                      <m:t>𝐓𝐡𝐞𝐨𝐫𝐞𝐦</m:t>
                    </m:r>
                    <m:r>
                      <a:rPr lang="en-US" sz="4000" b="1" i="0" smtClean="0">
                        <a:solidFill>
                          <a:schemeClr val="tx1"/>
                        </a:solidFill>
                        <a:latin typeface="Cambria Math" panose="02040503050406030204" pitchFamily="18" charset="0"/>
                      </a:rPr>
                      <m:t> </m:t>
                    </m:r>
                    <m:d>
                      <m:dPr>
                        <m:begChr m:val="["/>
                        <m:endChr m:val="]"/>
                        <m:ctrlPr>
                          <a:rPr lang="en-US" sz="4000" b="1" i="1" smtClean="0">
                            <a:solidFill>
                              <a:schemeClr val="tx1"/>
                            </a:solidFill>
                            <a:latin typeface="Cambria Math"/>
                          </a:rPr>
                        </m:ctrlPr>
                      </m:dPr>
                      <m:e>
                        <m:r>
                          <a:rPr lang="en-US" sz="4000" b="1" i="0" smtClean="0">
                            <a:solidFill>
                              <a:schemeClr val="tx1"/>
                            </a:solidFill>
                            <a:latin typeface="Cambria Math" panose="02040503050406030204" pitchFamily="18" charset="0"/>
                          </a:rPr>
                          <m:t>𝐀𝐒𝟏𝟓</m:t>
                        </m:r>
                      </m:e>
                    </m:d>
                    <m:r>
                      <a:rPr lang="en-US" sz="4000" b="1" i="0" smtClean="0">
                        <a:solidFill>
                          <a:schemeClr val="tx1"/>
                        </a:solidFill>
                        <a:latin typeface="Cambria Math" panose="02040503050406030204" pitchFamily="18" charset="0"/>
                      </a:rPr>
                      <m:t> (</m:t>
                    </m:r>
                    <m:r>
                      <a:rPr lang="en-US" sz="4000" b="1" i="0" smtClean="0">
                        <a:solidFill>
                          <a:schemeClr val="tx1"/>
                        </a:solidFill>
                        <a:latin typeface="Cambria Math" panose="02040503050406030204" pitchFamily="18" charset="0"/>
                      </a:rPr>
                      <m:t>𝐈𝐧𝐟𝐨𝐫𝐦𝐚𝐥</m:t>
                    </m:r>
                    <m:r>
                      <a:rPr lang="en-US" sz="4000" b="1" i="0" smtClean="0">
                        <a:solidFill>
                          <a:schemeClr val="tx1"/>
                        </a:solidFill>
                        <a:latin typeface="Cambria Math" panose="02040503050406030204" pitchFamily="18" charset="0"/>
                      </a:rPr>
                      <m:t>):</m:t>
                    </m:r>
                    <m:r>
                      <a:rPr lang="en-US" sz="4000" b="0" i="0" smtClean="0">
                        <a:solidFill>
                          <a:schemeClr val="tx1"/>
                        </a:solidFill>
                        <a:latin typeface="Cambria Math" panose="02040503050406030204" pitchFamily="18" charset="0"/>
                      </a:rPr>
                      <m:t> </m:t>
                    </m:r>
                  </m:oMath>
                </a14:m>
                <a:r>
                  <a:rPr lang="en-US" sz="4000" dirty="0" smtClean="0">
                    <a:solidFill>
                      <a:schemeClr val="tx1"/>
                    </a:solidFill>
                  </a:rPr>
                  <a:t>High pebbling complexity of G implie</a:t>
                </a:r>
                <a:r>
                  <a:rPr lang="en-US" sz="4000" dirty="0" smtClean="0"/>
                  <a:t>s high amortized memory complexity for the </a:t>
                </a:r>
                <a:r>
                  <a:rPr lang="en-US" sz="4000" dirty="0" err="1" smtClean="0"/>
                  <a:t>iMHF</a:t>
                </a:r>
                <a:r>
                  <a:rPr lang="en-US" sz="4000" dirty="0" smtClean="0"/>
                  <a:t> </a:t>
                </a:r>
                <a:r>
                  <a:rPr lang="en-US" sz="4000" dirty="0" err="1"/>
                  <a:t>f</a:t>
                </a:r>
                <a:r>
                  <a:rPr lang="en-US" sz="4000" baseline="-25000" dirty="0" err="1"/>
                  <a:t>G,H</a:t>
                </a:r>
                <a:r>
                  <a:rPr lang="en-US" sz="4000" dirty="0" smtClean="0"/>
                  <a:t>.</a:t>
                </a:r>
              </a:p>
              <a:p>
                <a:endParaRPr lang="en-US" sz="4000" baseline="-25000" dirty="0">
                  <a:solidFill>
                    <a:schemeClr val="tx1"/>
                  </a:solidFill>
                </a:endParaRPr>
              </a:p>
              <a:p>
                <a:endParaRPr lang="en-US" sz="4000" baseline="-25000" dirty="0"/>
              </a:p>
              <a:p>
                <a:r>
                  <a:rPr lang="en-US" sz="4000" b="1" dirty="0" smtClean="0"/>
                  <a:t>Implication</a:t>
                </a:r>
                <a:r>
                  <a:rPr lang="en-US" sz="4000" dirty="0" smtClean="0"/>
                  <a:t>: Structure of the graph G is key to </a:t>
                </a:r>
                <a:r>
                  <a:rPr lang="en-US" sz="4000" dirty="0" err="1" smtClean="0"/>
                  <a:t>iMHF</a:t>
                </a:r>
                <a:r>
                  <a:rPr lang="en-US" sz="4000" dirty="0" smtClean="0"/>
                  <a:t> security</a:t>
                </a:r>
                <a:endParaRPr lang="en-US" sz="4000" baseline="-25000" dirty="0" smtClean="0"/>
              </a:p>
            </p:txBody>
          </p:sp>
        </mc:Choice>
        <mc:Fallback xmlns="">
          <p:sp>
            <p:nvSpPr>
              <p:cNvPr id="5" name="Rectangle 4"/>
              <p:cNvSpPr>
                <a:spLocks noRot="1" noChangeAspect="1" noMove="1" noResize="1" noEditPoints="1" noAdjustHandles="1" noChangeArrowheads="1" noChangeShapeType="1" noTextEdit="1"/>
              </p:cNvSpPr>
              <p:nvPr/>
            </p:nvSpPr>
            <p:spPr>
              <a:xfrm>
                <a:off x="764683" y="2052806"/>
                <a:ext cx="10875629" cy="3990836"/>
              </a:xfrm>
              <a:prstGeom prst="rect">
                <a:avLst/>
              </a:prstGeom>
              <a:blipFill rotWithShape="1">
                <a:blip r:embed="rId2"/>
                <a:stretch>
                  <a:fillRect l="-1961" t="-2752" r="-1289" b="-5657"/>
                </a:stretch>
              </a:blipFill>
            </p:spPr>
            <p:txBody>
              <a:bodyPr/>
              <a:lstStyle/>
              <a:p>
                <a:r>
                  <a:rPr lang="en-US">
                    <a:noFill/>
                  </a:rPr>
                  <a:t> </a:t>
                </a:r>
              </a:p>
            </p:txBody>
          </p:sp>
        </mc:Fallback>
      </mc:AlternateContent>
    </p:spTree>
    <p:extLst>
      <p:ext uri="{BB962C8B-B14F-4D97-AF65-F5344CB8AC3E}">
        <p14:creationId xmlns:p14="http://schemas.microsoft.com/office/powerpoint/2010/main" val="3864429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Complexity/Amortized AT complexity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m:rPr>
                          <m:sty m:val="p"/>
                        </m:rPr>
                        <a:rPr lang="en-US" sz="3600" b="0" i="0" smtClean="0">
                          <a:latin typeface="Cambria Math" panose="02040503050406030204" pitchFamily="18" charset="0"/>
                        </a:rPr>
                        <m:t>E</m:t>
                      </m:r>
                      <m:r>
                        <m:rPr>
                          <m:sty m:val="p"/>
                        </m:rPr>
                        <a:rPr lang="en-US" sz="3600" b="0" i="0" baseline="-25000" smtClean="0">
                          <a:latin typeface="Cambria Math" panose="02040503050406030204" pitchFamily="18" charset="0"/>
                        </a:rPr>
                        <m:t>R</m:t>
                      </m:r>
                      <m:d>
                        <m:dPr>
                          <m:ctrlPr>
                            <a:rPr lang="en-US" sz="3600" i="1">
                              <a:latin typeface="Cambria Math"/>
                            </a:rPr>
                          </m:ctrlPr>
                        </m:dPr>
                        <m:e>
                          <m:r>
                            <a:rPr lang="en-US" sz="3600" i="1">
                              <a:latin typeface="Cambria Math" panose="02040503050406030204" pitchFamily="18" charset="0"/>
                            </a:rPr>
                            <m:t>𝐺</m:t>
                          </m:r>
                        </m:e>
                      </m:d>
                      <m:r>
                        <a:rPr lang="en-US" sz="3600" i="1">
                          <a:latin typeface="Cambria Math" panose="02040503050406030204" pitchFamily="18" charset="0"/>
                        </a:rPr>
                        <m:t>=</m:t>
                      </m:r>
                      <m:func>
                        <m:funcPr>
                          <m:ctrlPr>
                            <a:rPr lang="en-US" sz="3600" i="1">
                              <a:latin typeface="Cambria Math"/>
                            </a:rPr>
                          </m:ctrlPr>
                        </m:funcPr>
                        <m:fName>
                          <m:limLow>
                            <m:limLowPr>
                              <m:ctrlPr>
                                <a:rPr lang="en-US" sz="3600" i="1">
                                  <a:latin typeface="Cambria Math"/>
                                </a:rPr>
                              </m:ctrlPr>
                            </m:limLowPr>
                            <m:e>
                              <m:r>
                                <m:rPr>
                                  <m:sty m:val="p"/>
                                </m:rPr>
                                <a:rPr lang="en-US" sz="3600">
                                  <a:latin typeface="Cambria Math" panose="02040503050406030204" pitchFamily="18" charset="0"/>
                                </a:rPr>
                                <m:t>min</m:t>
                              </m:r>
                            </m:e>
                            <m:lim>
                              <m:acc>
                                <m:accPr>
                                  <m:chr m:val="⃗"/>
                                  <m:ctrlPr>
                                    <a:rPr lang="en-US" sz="3600" i="1">
                                      <a:latin typeface="Cambria Math"/>
                                      <a:ea typeface="Cambria Math" panose="02040503050406030204" pitchFamily="18" charset="0"/>
                                    </a:rPr>
                                  </m:ctrlPr>
                                </m:accPr>
                                <m:e>
                                  <m:r>
                                    <a:rPr lang="en-US" sz="3600" i="1">
                                      <a:latin typeface="Cambria Math" panose="02040503050406030204" pitchFamily="18" charset="0"/>
                                      <a:ea typeface="Cambria Math" panose="02040503050406030204" pitchFamily="18" charset="0"/>
                                    </a:rPr>
                                    <m:t>𝑃</m:t>
                                  </m:r>
                                </m:e>
                              </m:acc>
                            </m:lim>
                          </m:limLow>
                        </m:fName>
                        <m:e>
                          <m:nary>
                            <m:naryPr>
                              <m:chr m:val="∑"/>
                              <m:ctrlPr>
                                <a:rPr lang="en-US" sz="3600" i="1">
                                  <a:latin typeface="Cambria Math"/>
                                </a:rPr>
                              </m:ctrlPr>
                            </m:naryPr>
                            <m:sub>
                              <m:r>
                                <m:rPr>
                                  <m:brk m:alnAt="23"/>
                                </m:rPr>
                                <a:rPr lang="en-US" sz="3600" i="1">
                                  <a:latin typeface="Cambria Math" panose="02040503050406030204" pitchFamily="18" charset="0"/>
                                </a:rPr>
                                <m:t>𝑖</m:t>
                              </m:r>
                              <m:r>
                                <a:rPr lang="en-US" sz="3600" i="1">
                                  <a:latin typeface="Cambria Math" panose="02040503050406030204" pitchFamily="18" charset="0"/>
                                </a:rPr>
                                <m:t>=1</m:t>
                              </m:r>
                            </m:sub>
                            <m:sup>
                              <m:sSub>
                                <m:sSubPr>
                                  <m:ctrlPr>
                                    <a:rPr lang="en-US" sz="3600" i="1">
                                      <a:latin typeface="Cambria Math"/>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𝑡</m:t>
                                  </m:r>
                                </m:e>
                                <m:sub>
                                  <m:acc>
                                    <m:accPr>
                                      <m:chr m:val="⃗"/>
                                      <m:ctrlPr>
                                        <a:rPr lang="en-US" sz="3600" i="1">
                                          <a:latin typeface="Cambria Math"/>
                                          <a:ea typeface="Cambria Math" panose="02040503050406030204" pitchFamily="18" charset="0"/>
                                        </a:rPr>
                                      </m:ctrlPr>
                                    </m:accPr>
                                    <m:e>
                                      <m:r>
                                        <a:rPr lang="en-US" sz="3600" i="1">
                                          <a:latin typeface="Cambria Math" panose="02040503050406030204" pitchFamily="18" charset="0"/>
                                          <a:ea typeface="Cambria Math" panose="02040503050406030204" pitchFamily="18" charset="0"/>
                                        </a:rPr>
                                        <m:t>𝑃</m:t>
                                      </m:r>
                                    </m:e>
                                  </m:acc>
                                </m:sub>
                              </m:sSub>
                            </m:sup>
                            <m:e>
                              <m:d>
                                <m:dPr>
                                  <m:ctrlPr>
                                    <a:rPr lang="en-US" sz="3600" i="1" smtClean="0">
                                      <a:latin typeface="Cambria Math"/>
                                      <a:ea typeface="Cambria Math" panose="02040503050406030204" pitchFamily="18" charset="0"/>
                                    </a:rPr>
                                  </m:ctrlPr>
                                </m:dPr>
                                <m:e>
                                  <m:d>
                                    <m:dPr>
                                      <m:begChr m:val="|"/>
                                      <m:endChr m:val="|"/>
                                      <m:ctrlPr>
                                        <a:rPr lang="en-US" sz="3600" i="1">
                                          <a:latin typeface="Cambria Math"/>
                                        </a:rPr>
                                      </m:ctrlPr>
                                    </m:dPr>
                                    <m:e>
                                      <m:sSub>
                                        <m:sSubPr>
                                          <m:ctrlPr>
                                            <a:rPr lang="en-US" sz="3600" i="1">
                                              <a:latin typeface="Cambria Math"/>
                                            </a:rPr>
                                          </m:ctrlPr>
                                        </m:sSubPr>
                                        <m:e>
                                          <m:r>
                                            <a:rPr lang="en-US" sz="3600" i="1">
                                              <a:latin typeface="Cambria Math" panose="02040503050406030204" pitchFamily="18" charset="0"/>
                                            </a:rPr>
                                            <m:t>𝑃</m:t>
                                          </m:r>
                                        </m:e>
                                        <m:sub>
                                          <m:r>
                                            <a:rPr lang="en-US" sz="3600" i="1">
                                              <a:latin typeface="Cambria Math" panose="02040503050406030204" pitchFamily="18" charset="0"/>
                                            </a:rPr>
                                            <m:t>𝑖</m:t>
                                          </m:r>
                                        </m:sub>
                                      </m:sSub>
                                    </m:e>
                                  </m:d>
                                  <m:r>
                                    <a:rPr lang="en-US" sz="3600" b="0" i="1" smtClean="0">
                                      <a:latin typeface="Cambria Math" panose="02040503050406030204" pitchFamily="18" charset="0"/>
                                    </a:rPr>
                                    <m:t>+</m:t>
                                  </m:r>
                                  <m:r>
                                    <m:rPr>
                                      <m:sty m:val="p"/>
                                    </m:rPr>
                                    <a:rPr lang="en-US" sz="3600" b="0" i="0" smtClean="0">
                                      <a:latin typeface="Cambria Math" panose="02040503050406030204" pitchFamily="18" charset="0"/>
                                    </a:rPr>
                                    <m:t>R</m:t>
                                  </m:r>
                                  <m:d>
                                    <m:dPr>
                                      <m:begChr m:val="|"/>
                                      <m:endChr m:val="|"/>
                                      <m:ctrlPr>
                                        <a:rPr lang="en-US" sz="3600" b="0" i="1" smtClean="0">
                                          <a:latin typeface="Cambria Math"/>
                                        </a:rPr>
                                      </m:ctrlPr>
                                    </m:dPr>
                                    <m:e>
                                      <m:sSub>
                                        <m:sSubPr>
                                          <m:ctrlPr>
                                            <a:rPr lang="en-US" sz="3600" i="1">
                                              <a:latin typeface="Cambria Math"/>
                                            </a:rPr>
                                          </m:ctrlPr>
                                        </m:sSubPr>
                                        <m:e>
                                          <m:r>
                                            <a:rPr lang="en-US" sz="3600" i="1">
                                              <a:latin typeface="Cambria Math" panose="02040503050406030204" pitchFamily="18" charset="0"/>
                                            </a:rPr>
                                            <m:t>𝑃</m:t>
                                          </m:r>
                                        </m:e>
                                        <m:sub>
                                          <m:r>
                                            <a:rPr lang="en-US" sz="3600" i="1">
                                              <a:latin typeface="Cambria Math" panose="02040503050406030204" pitchFamily="18" charset="0"/>
                                            </a:rPr>
                                            <m:t>𝑖</m:t>
                                          </m:r>
                                        </m:sub>
                                      </m:sSub>
                                      <m:r>
                                        <a:rPr lang="en-US" sz="3600" b="0" i="1" smtClean="0">
                                          <a:latin typeface="Cambria Math" panose="02040503050406030204" pitchFamily="18" charset="0"/>
                                        </a:rPr>
                                        <m:t>\</m:t>
                                      </m:r>
                                      <m:sSub>
                                        <m:sSubPr>
                                          <m:ctrlPr>
                                            <a:rPr lang="en-US" sz="3600" i="1">
                                              <a:latin typeface="Cambria Math"/>
                                            </a:rPr>
                                          </m:ctrlPr>
                                        </m:sSubPr>
                                        <m:e>
                                          <m:r>
                                            <a:rPr lang="en-US" sz="3600" i="1">
                                              <a:latin typeface="Cambria Math" panose="02040503050406030204" pitchFamily="18" charset="0"/>
                                            </a:rPr>
                                            <m:t>𝑃</m:t>
                                          </m:r>
                                        </m:e>
                                        <m:sub>
                                          <m:r>
                                            <a:rPr lang="en-US" sz="3600" i="1">
                                              <a:latin typeface="Cambria Math" panose="02040503050406030204" pitchFamily="18" charset="0"/>
                                            </a:rPr>
                                            <m:t>𝑖</m:t>
                                          </m:r>
                                          <m:r>
                                            <a:rPr lang="en-US" sz="3600" b="0" i="1" smtClean="0">
                                              <a:latin typeface="Cambria Math" panose="02040503050406030204" pitchFamily="18" charset="0"/>
                                            </a:rPr>
                                            <m:t>−1</m:t>
                                          </m:r>
                                        </m:sub>
                                      </m:sSub>
                                    </m:e>
                                  </m:d>
                                </m:e>
                              </m:d>
                            </m:e>
                          </m:nary>
                        </m:e>
                      </m:func>
                    </m:oMath>
                  </m:oMathPara>
                </a14:m>
                <a:endParaRPr lang="en-US" dirty="0" smtClean="0"/>
              </a:p>
              <a:p>
                <a:pPr marL="0" indent="0">
                  <a:buNone/>
                </a:pPr>
                <a:endParaRPr lang="en-US" dirty="0"/>
              </a:p>
              <a:p>
                <a:pPr marL="0" indent="0">
                  <a:buNone/>
                </a:pPr>
                <a:endParaRPr lang="en-US" dirty="0" smtClean="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a:latin typeface="Cambria Math" panose="02040503050406030204" pitchFamily="18" charset="0"/>
                        </a:rPr>
                        <m:t>E</m:t>
                      </m:r>
                      <m:r>
                        <m:rPr>
                          <m:sty m:val="p"/>
                        </m:rPr>
                        <a:rPr lang="en-US" sz="4000" baseline="-25000">
                          <a:latin typeface="Cambria Math" panose="02040503050406030204" pitchFamily="18" charset="0"/>
                        </a:rPr>
                        <m:t>R</m:t>
                      </m:r>
                      <m:d>
                        <m:dPr>
                          <m:ctrlPr>
                            <a:rPr lang="en-US" sz="4000" i="1">
                              <a:latin typeface="Cambria Math"/>
                            </a:rPr>
                          </m:ctrlPr>
                        </m:dPr>
                        <m:e>
                          <m:r>
                            <a:rPr lang="en-US" sz="4000" i="1">
                              <a:latin typeface="Cambria Math" panose="02040503050406030204" pitchFamily="18" charset="0"/>
                            </a:rPr>
                            <m:t>𝐺</m:t>
                          </m:r>
                        </m:e>
                      </m:d>
                      <m:r>
                        <a:rPr lang="en-US" sz="4000" i="1">
                          <a:latin typeface="Cambria Math" panose="02040503050406030204" pitchFamily="18" charset="0"/>
                        </a:rPr>
                        <m:t>=</m:t>
                      </m:r>
                      <m:r>
                        <m:rPr>
                          <m:sty m:val="p"/>
                        </m:rPr>
                        <a:rPr lang="en-US" sz="4000" i="0" smtClean="0">
                          <a:latin typeface="Cambria Math" panose="02040503050406030204" pitchFamily="18" charset="0"/>
                          <a:ea typeface="Cambria Math" panose="02040503050406030204" pitchFamily="18" charset="0"/>
                        </a:rPr>
                        <m:t>θ</m:t>
                      </m:r>
                      <m:d>
                        <m:dPr>
                          <m:ctrlPr>
                            <a:rPr lang="en-US" sz="4000" i="1" smtClean="0">
                              <a:latin typeface="Cambria Math"/>
                              <a:ea typeface="Cambria Math" panose="02040503050406030204" pitchFamily="18" charset="0"/>
                            </a:rPr>
                          </m:ctrlPr>
                        </m:dPr>
                        <m:e>
                          <m:r>
                            <m:rPr>
                              <m:sty m:val="p"/>
                            </m:rPr>
                            <a:rPr lang="en-US" sz="4000" b="0" i="0" smtClean="0">
                              <a:latin typeface="Cambria Math" panose="02040503050406030204" pitchFamily="18" charset="0"/>
                              <a:ea typeface="Cambria Math" panose="02040503050406030204" pitchFamily="18" charset="0"/>
                            </a:rPr>
                            <m:t>CC</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𝐺</m:t>
                          </m:r>
                          <m:r>
                            <a:rPr lang="en-US" sz="4000" b="0" i="1" smtClean="0">
                              <a:latin typeface="Cambria Math" panose="02040503050406030204" pitchFamily="18" charset="0"/>
                              <a:ea typeface="Cambria Math" panose="02040503050406030204" pitchFamily="18" charset="0"/>
                            </a:rPr>
                            <m:t>)</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280"/>
                </a:stretch>
              </a:blipFill>
            </p:spPr>
            <p:txBody>
              <a:bodyPr/>
              <a:lstStyle/>
              <a:p>
                <a:r>
                  <a:rPr lang="en-US">
                    <a:noFill/>
                  </a:rPr>
                  <a:t> </a:t>
                </a:r>
              </a:p>
            </p:txBody>
          </p:sp>
        </mc:Fallback>
      </mc:AlternateContent>
      <p:cxnSp>
        <p:nvCxnSpPr>
          <p:cNvPr id="5" name="Straight Arrow Connector 4"/>
          <p:cNvCxnSpPr/>
          <p:nvPr/>
        </p:nvCxnSpPr>
        <p:spPr>
          <a:xfrm flipH="1">
            <a:off x="5089793" y="2892081"/>
            <a:ext cx="1479285" cy="1109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24425" y="3789263"/>
            <a:ext cx="3112655" cy="1077218"/>
          </a:xfrm>
          <a:prstGeom prst="rect">
            <a:avLst/>
          </a:prstGeom>
          <a:noFill/>
        </p:spPr>
        <p:txBody>
          <a:bodyPr wrap="square" rtlCol="0">
            <a:spAutoFit/>
          </a:bodyPr>
          <a:lstStyle/>
          <a:p>
            <a:r>
              <a:rPr lang="en-US" sz="3200" dirty="0" smtClean="0"/>
              <a:t>Memory costs (equitable)</a:t>
            </a:r>
            <a:endParaRPr lang="en-US" sz="3200" dirty="0"/>
          </a:p>
        </p:txBody>
      </p:sp>
      <p:sp>
        <p:nvSpPr>
          <p:cNvPr id="7" name="TextBox 6"/>
          <p:cNvSpPr txBox="1"/>
          <p:nvPr/>
        </p:nvSpPr>
        <p:spPr>
          <a:xfrm>
            <a:off x="6569078" y="3815717"/>
            <a:ext cx="5492594" cy="584775"/>
          </a:xfrm>
          <a:prstGeom prst="rect">
            <a:avLst/>
          </a:prstGeom>
          <a:noFill/>
        </p:spPr>
        <p:txBody>
          <a:bodyPr wrap="none" rtlCol="0">
            <a:spAutoFit/>
          </a:bodyPr>
          <a:lstStyle/>
          <a:p>
            <a:r>
              <a:rPr lang="en-US" sz="3200" dirty="0" smtClean="0"/>
              <a:t>Cost of querying H (inequitable)</a:t>
            </a:r>
            <a:endParaRPr lang="en-US" sz="3200" dirty="0"/>
          </a:p>
        </p:txBody>
      </p:sp>
      <p:cxnSp>
        <p:nvCxnSpPr>
          <p:cNvPr id="9" name="Straight Arrow Connector 8"/>
          <p:cNvCxnSpPr/>
          <p:nvPr/>
        </p:nvCxnSpPr>
        <p:spPr>
          <a:xfrm>
            <a:off x="7540080" y="2892081"/>
            <a:ext cx="1016000" cy="923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82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744" y="-186658"/>
            <a:ext cx="4187952" cy="4187952"/>
          </a:xfrm>
          <a:prstGeom prst="rect">
            <a:avLst/>
          </a:prstGeom>
        </p:spPr>
      </p:pic>
      <p:sp>
        <p:nvSpPr>
          <p:cNvPr id="2" name="Title 1"/>
          <p:cNvSpPr>
            <a:spLocks noGrp="1"/>
          </p:cNvSpPr>
          <p:nvPr>
            <p:ph type="title"/>
          </p:nvPr>
        </p:nvSpPr>
        <p:spPr/>
        <p:txBody>
          <a:bodyPr/>
          <a:lstStyle/>
          <a:p>
            <a:r>
              <a:rPr lang="en-US" dirty="0" smtClean="0"/>
              <a:t>Naïve Pebbling Algorithms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3200" dirty="0" smtClean="0"/>
                  <a:t>Sequential Algorithm (Naïve)</a:t>
                </a:r>
              </a:p>
              <a:p>
                <a:pPr lvl="1"/>
                <a:r>
                  <a:rPr lang="en-US" sz="2800" dirty="0" smtClean="0"/>
                  <a:t>Constraint: One new pebble per round</a:t>
                </a:r>
              </a:p>
              <a:p>
                <a:pPr lvl="1"/>
                <a:r>
                  <a:rPr lang="en-US" sz="2800" dirty="0" smtClean="0"/>
                  <a:t>Every </a:t>
                </a:r>
                <a:r>
                  <a:rPr lang="en-US" sz="2800" dirty="0" err="1" smtClean="0"/>
                  <a:t>iMHF</a:t>
                </a:r>
                <a:r>
                  <a:rPr lang="en-US" sz="2800" dirty="0" smtClean="0"/>
                  <a:t> is defined via its Naïve algorithm</a:t>
                </a:r>
              </a:p>
              <a:p>
                <a:endParaRPr lang="en-US" sz="3200" dirty="0"/>
              </a:p>
              <a:p>
                <a:r>
                  <a:rPr lang="en-US" sz="3200" dirty="0" smtClean="0"/>
                  <a:t>Example Naïve (Pebble in Topological Order)</a:t>
                </a:r>
              </a:p>
              <a:p>
                <a:pPr lvl="1"/>
                <a:r>
                  <a:rPr lang="en-US" sz="2800" dirty="0" smtClean="0"/>
                  <a:t>Never discard pebbles</a:t>
                </a:r>
              </a:p>
              <a:p>
                <a:pPr lvl="1"/>
                <a:r>
                  <a:rPr lang="en-US" sz="2800" dirty="0" smtClean="0"/>
                  <a:t>Time:                         n</a:t>
                </a:r>
              </a:p>
              <a:p>
                <a:pPr lvl="1"/>
                <a:r>
                  <a:rPr lang="en-US" sz="2800" dirty="0" smtClean="0"/>
                  <a:t>Average #pebbles:  n/2.</a:t>
                </a:r>
              </a:p>
              <a:p>
                <a:pPr lvl="1"/>
                <a:r>
                  <a:rPr lang="en-US" sz="2800" dirty="0" smtClean="0"/>
                  <a:t>E</a:t>
                </a:r>
                <a:r>
                  <a:rPr lang="en-US" sz="2800" baseline="-25000" dirty="0" smtClean="0"/>
                  <a:t>R</a:t>
                </a:r>
                <a:r>
                  <a:rPr lang="en-US" sz="2800" dirty="0" smtClean="0"/>
                  <a:t>(Naïve) = </a:t>
                </a:r>
                <a14:m>
                  <m:oMath xmlns:m="http://schemas.openxmlformats.org/officeDocument/2006/math">
                    <m:r>
                      <m:rPr>
                        <m:sty m:val="p"/>
                      </m:rPr>
                      <a:rPr lang="en-US" sz="2800" i="0" smtClean="0">
                        <a:latin typeface="Cambria Math" panose="02040503050406030204" pitchFamily="18" charset="0"/>
                        <a:ea typeface="Cambria Math" panose="02040503050406030204" pitchFamily="18" charset="0"/>
                      </a:rPr>
                      <m:t>θ</m:t>
                    </m:r>
                    <m:d>
                      <m:dPr>
                        <m:ctrlPr>
                          <a:rPr lang="en-US" sz="2800" i="1" smtClean="0">
                            <a:latin typeface="Cambria Math"/>
                            <a:ea typeface="Cambria Math" panose="02040503050406030204" pitchFamily="18" charset="0"/>
                          </a:rPr>
                        </m:ctrlPr>
                      </m:dPr>
                      <m:e>
                        <m:r>
                          <m:rPr>
                            <m:sty m:val="p"/>
                          </m:rPr>
                          <a:rPr lang="en-US" sz="2800" b="0" i="0" smtClean="0">
                            <a:latin typeface="Cambria Math" panose="02040503050406030204" pitchFamily="18" charset="0"/>
                            <a:ea typeface="Cambria Math" panose="02040503050406030204" pitchFamily="18" charset="0"/>
                          </a:rPr>
                          <m:t>Rn</m:t>
                        </m:r>
                        <m:r>
                          <a:rPr lang="en-US" sz="2800" b="0" i="1" smtClean="0">
                            <a:latin typeface="Cambria Math" panose="02040503050406030204" pitchFamily="18" charset="0"/>
                            <a:ea typeface="Cambria Math" panose="02040503050406030204" pitchFamily="18" charset="0"/>
                          </a:rPr>
                          <m:t>+</m:t>
                        </m:r>
                        <m:r>
                          <m:rPr>
                            <m:nor/>
                          </m:rPr>
                          <a:rPr lang="en-US" sz="2800" dirty="0"/>
                          <m:t>n</m:t>
                        </m:r>
                        <m:r>
                          <m:rPr>
                            <m:nor/>
                          </m:rPr>
                          <a:rPr lang="en-US" sz="2800" baseline="30000" dirty="0"/>
                          <m:t>2 </m:t>
                        </m:r>
                      </m:e>
                    </m:d>
                  </m:oMath>
                </a14:m>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l="-1333" t="-2941" b="-3922"/>
                </a:stretch>
              </a:blipFill>
            </p:spPr>
            <p:txBody>
              <a:bodyPr/>
              <a:lstStyle/>
              <a:p>
                <a:r>
                  <a:rPr lang="en-US">
                    <a:noFill/>
                  </a:rPr>
                  <a:t> </a:t>
                </a:r>
              </a:p>
            </p:txBody>
          </p:sp>
        </mc:Fallback>
      </mc:AlternateContent>
    </p:spTree>
    <p:extLst>
      <p:ext uri="{BB962C8B-B14F-4D97-AF65-F5344CB8AC3E}">
        <p14:creationId xmlns:p14="http://schemas.microsoft.com/office/powerpoint/2010/main" val="3522110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Amortized Attack Quality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ctr">
                  <a:buNone/>
                </a:pPr>
                <a14:m>
                  <m:oMathPara xmlns:m="http://schemas.openxmlformats.org/officeDocument/2006/math">
                    <m:oMathParaPr>
                      <m:jc m:val="centerGroup"/>
                    </m:oMathParaPr>
                    <m:oMath xmlns:m="http://schemas.openxmlformats.org/officeDocument/2006/math">
                      <m:r>
                        <m:rPr>
                          <m:sty m:val="p"/>
                        </m:rPr>
                        <a:rPr lang="en-US" sz="4000" b="0" i="0" smtClean="0">
                          <a:latin typeface="Cambria Math" panose="02040503050406030204" pitchFamily="18" charset="0"/>
                        </a:rPr>
                        <m:t>Quality</m:t>
                      </m:r>
                      <m:r>
                        <a:rPr lang="en-US" sz="4000" b="0" i="1" baseline="-25000" smtClean="0">
                          <a:latin typeface="Cambria Math" panose="02040503050406030204" pitchFamily="18" charset="0"/>
                        </a:rPr>
                        <m:t>𝑅</m:t>
                      </m:r>
                      <m:d>
                        <m:dPr>
                          <m:ctrlPr>
                            <a:rPr lang="en-US" sz="4000" b="0" i="1" smtClean="0">
                              <a:latin typeface="Cambria Math"/>
                            </a:rPr>
                          </m:ctrlPr>
                        </m:dPr>
                        <m:e>
                          <m:r>
                            <a:rPr lang="en-US" sz="4000" b="0" i="1" smtClean="0">
                              <a:latin typeface="Cambria Math" panose="02040503050406030204" pitchFamily="18" charset="0"/>
                            </a:rPr>
                            <m:t>𝐴</m:t>
                          </m:r>
                        </m:e>
                      </m:d>
                      <m:r>
                        <a:rPr lang="en-US" sz="4000" b="0" i="1" smtClean="0">
                          <a:latin typeface="Cambria Math" panose="02040503050406030204" pitchFamily="18" charset="0"/>
                        </a:rPr>
                        <m:t>=</m:t>
                      </m:r>
                      <m:f>
                        <m:fPr>
                          <m:ctrlPr>
                            <a:rPr lang="en-US" sz="4000" i="1" smtClean="0">
                              <a:latin typeface="Cambria Math"/>
                            </a:rPr>
                          </m:ctrlPr>
                        </m:fPr>
                        <m:num>
                          <m:r>
                            <m:rPr>
                              <m:nor/>
                            </m:rPr>
                            <a:rPr lang="en-US" sz="4000" b="0" i="0" dirty="0" smtClean="0"/>
                            <m:t>E</m:t>
                          </m:r>
                          <m:r>
                            <m:rPr>
                              <m:nor/>
                            </m:rPr>
                            <a:rPr lang="en-US" sz="4000" b="0" i="0" baseline="-25000" dirty="0" smtClean="0"/>
                            <m:t>R</m:t>
                          </m:r>
                          <m:r>
                            <m:rPr>
                              <m:nor/>
                            </m:rPr>
                            <a:rPr lang="en-US" sz="4000" dirty="0"/>
                            <m:t>(</m:t>
                          </m:r>
                          <m:r>
                            <m:rPr>
                              <m:nor/>
                            </m:rPr>
                            <a:rPr lang="en-US" sz="4000" dirty="0"/>
                            <m:t>Na</m:t>
                          </m:r>
                          <m:r>
                            <m:rPr>
                              <m:nor/>
                            </m:rPr>
                            <a:rPr lang="en-US" sz="4000" dirty="0"/>
                            <m:t>ï</m:t>
                          </m:r>
                          <m:r>
                            <m:rPr>
                              <m:nor/>
                            </m:rPr>
                            <a:rPr lang="en-US" sz="4000" dirty="0"/>
                            <m:t>ve</m:t>
                          </m:r>
                          <m:r>
                            <m:rPr>
                              <m:nor/>
                            </m:rPr>
                            <a:rPr lang="en-US" sz="4000" dirty="0"/>
                            <m:t>)</m:t>
                          </m:r>
                        </m:num>
                        <m:den>
                          <m:r>
                            <m:rPr>
                              <m:sty m:val="p"/>
                            </m:rPr>
                            <a:rPr lang="en-US" sz="4000" b="0" i="0" smtClean="0">
                              <a:latin typeface="Cambria Math" panose="02040503050406030204" pitchFamily="18" charset="0"/>
                            </a:rPr>
                            <m:t>E</m:t>
                          </m:r>
                          <m:r>
                            <m:rPr>
                              <m:sty m:val="p"/>
                            </m:rPr>
                            <a:rPr lang="en-US" sz="4000" b="0" i="0" baseline="-25000" smtClean="0">
                              <a:latin typeface="Cambria Math" panose="02040503050406030204" pitchFamily="18" charset="0"/>
                            </a:rPr>
                            <m:t>R</m:t>
                          </m:r>
                          <m:d>
                            <m:dPr>
                              <m:ctrlPr>
                                <a:rPr lang="en-US" sz="4000" b="0" i="1" smtClean="0">
                                  <a:latin typeface="Cambria Math"/>
                                </a:rPr>
                              </m:ctrlPr>
                            </m:dPr>
                            <m:e>
                              <m:r>
                                <a:rPr lang="en-US" sz="4000" b="0" i="1" smtClean="0">
                                  <a:latin typeface="Cambria Math" panose="02040503050406030204" pitchFamily="18" charset="0"/>
                                </a:rPr>
                                <m:t>𝐴</m:t>
                              </m:r>
                            </m:e>
                          </m:d>
                        </m:den>
                      </m:f>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𝑖𝑛𝑠𝑡</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m:t>
                      </m:r>
                    </m:oMath>
                  </m:oMathPara>
                </a14:m>
                <a:endParaRPr/>
              </a:p>
              <a:p>
                <a:pPr marL="0" indent="0" algn="ctr">
                  <a:buNone/>
                </a:pPr>
                <a:endParaRPr lang="en-US" dirty="0" smtClean="0"/>
              </a:p>
              <a:p>
                <a:pPr marL="0" indent="0">
                  <a:buNone/>
                </a:pPr>
                <a:r>
                  <a:rPr lang="en-US" b="1" dirty="0" smtClean="0"/>
                  <a:t>Example</a:t>
                </a:r>
                <a:r>
                  <a:rPr lang="en-US" dirty="0" smtClean="0"/>
                  <a:t>: Algorithm A evaluates 5 </a:t>
                </a:r>
                <a:r>
                  <a:rPr lang="en-US" dirty="0" err="1" smtClean="0"/>
                  <a:t>iMHF</a:t>
                </a:r>
                <a:r>
                  <a:rPr lang="en-US" dirty="0" smtClean="0"/>
                  <a:t> instances with total cost </a:t>
                </a:r>
                <a:endParaRPr lang="en-US" dirty="0" smtClean="0">
                  <a:latin typeface="Cambria Math" panose="02040503050406030204" pitchFamily="18" charset="0"/>
                </a:endParaRPr>
              </a:p>
              <a:p>
                <a:pPr marL="0" indent="0">
                  <a:buNone/>
                </a:pPr>
                <a14:m>
                  <m:oMath xmlns:m="http://schemas.openxmlformats.org/officeDocument/2006/math">
                    <m:r>
                      <m:rPr>
                        <m:sty m:val="p"/>
                      </m:rPr>
                      <a:rPr lang="en-US">
                        <a:latin typeface="Cambria Math" panose="02040503050406030204" pitchFamily="18" charset="0"/>
                      </a:rPr>
                      <m:t>E</m:t>
                    </m:r>
                    <m:r>
                      <m:rPr>
                        <m:sty m:val="p"/>
                      </m:rPr>
                      <a:rPr lang="en-US" baseline="-25000">
                        <a:latin typeface="Cambria Math" panose="02040503050406030204" pitchFamily="18" charset="0"/>
                      </a:rPr>
                      <m:t>R</m:t>
                    </m:r>
                    <m:d>
                      <m:dPr>
                        <m:ctrlPr>
                          <a:rPr lang="en-US" i="1">
                            <a:latin typeface="Cambria Math"/>
                          </a:rPr>
                        </m:ctrlPr>
                      </m:dPr>
                      <m:e>
                        <m:r>
                          <a:rPr lang="en-US" i="1">
                            <a:latin typeface="Cambria Math" panose="02040503050406030204" pitchFamily="18" charset="0"/>
                          </a:rPr>
                          <m:t>𝐴</m:t>
                        </m:r>
                      </m:e>
                    </m:d>
                    <m:r>
                      <a:rPr lang="en-US" b="0" i="1" smtClean="0">
                        <a:latin typeface="Cambria Math"/>
                      </a:rPr>
                      <m:t>=100 </m:t>
                    </m:r>
                  </m:oMath>
                </a14:m>
                <a:r>
                  <a:rPr lang="en-US" dirty="0" smtClean="0"/>
                  <a:t>and </a:t>
                </a:r>
                <a14:m>
                  <m:oMath xmlns:m="http://schemas.openxmlformats.org/officeDocument/2006/math">
                    <m:r>
                      <m:rPr>
                        <m:sty m:val="p"/>
                      </m:rPr>
                      <a:rPr lang="en-US">
                        <a:latin typeface="Cambria Math" panose="02040503050406030204" pitchFamily="18" charset="0"/>
                      </a:rPr>
                      <m:t>E</m:t>
                    </m:r>
                    <m:r>
                      <m:rPr>
                        <m:sty m:val="p"/>
                      </m:rPr>
                      <a:rPr lang="en-US" baseline="-25000">
                        <a:latin typeface="Cambria Math" panose="02040503050406030204" pitchFamily="18" charset="0"/>
                      </a:rPr>
                      <m:t>R</m:t>
                    </m:r>
                    <m:d>
                      <m:dPr>
                        <m:ctrlPr>
                          <a:rPr lang="en-US" i="1">
                            <a:latin typeface="Cambria Math"/>
                          </a:rPr>
                        </m:ctrlPr>
                      </m:dPr>
                      <m:e>
                        <m:r>
                          <m:rPr>
                            <m:nor/>
                          </m:rPr>
                          <a:rPr lang="en-US" dirty="0"/>
                          <m:t>Na</m:t>
                        </m:r>
                        <m:r>
                          <m:rPr>
                            <m:nor/>
                          </m:rPr>
                          <a:rPr lang="en-US" dirty="0"/>
                          <m:t>ï</m:t>
                        </m:r>
                        <m:r>
                          <m:rPr>
                            <m:nor/>
                          </m:rPr>
                          <a:rPr lang="en-US" dirty="0"/>
                          <m:t>ve</m:t>
                        </m:r>
                      </m:e>
                    </m:d>
                    <m:r>
                      <a:rPr lang="en-US" i="1">
                        <a:latin typeface="Cambria Math"/>
                      </a:rPr>
                      <m:t>=</m:t>
                    </m:r>
                    <m:r>
                      <a:rPr lang="en-US" b="0" i="1" smtClean="0">
                        <a:latin typeface="Cambria Math"/>
                      </a:rPr>
                      <m:t>40</m:t>
                    </m:r>
                  </m:oMath>
                </a14:m>
                <a:endParaRPr lang="en-US" b="0" dirty="0" smtClean="0"/>
              </a:p>
              <a:p>
                <a:pPr marL="0" indent="0">
                  <a:buNone/>
                </a:pPr>
                <a:endParaRPr lang="en-US" b="0" dirty="0" smtClean="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Quality</m:t>
                      </m:r>
                      <m:r>
                        <a:rPr lang="en-US" i="1" baseline="-25000">
                          <a:latin typeface="Cambria Math" panose="02040503050406030204" pitchFamily="18" charset="0"/>
                        </a:rPr>
                        <m:t>𝑅</m:t>
                      </m:r>
                      <m:d>
                        <m:dPr>
                          <m:ctrlPr>
                            <a:rPr lang="en-US" i="1">
                              <a:latin typeface="Cambria Math"/>
                            </a:rPr>
                          </m:ctrlPr>
                        </m:dPr>
                        <m:e>
                          <m:r>
                            <a:rPr lang="en-US" i="1">
                              <a:latin typeface="Cambria Math" panose="02040503050406030204" pitchFamily="18" charset="0"/>
                            </a:rPr>
                            <m:t>𝐴</m:t>
                          </m:r>
                        </m:e>
                      </m:d>
                      <m:r>
                        <a:rPr lang="en-US" i="1">
                          <a:latin typeface="Cambria Math" panose="02040503050406030204" pitchFamily="18" charset="0"/>
                        </a:rPr>
                        <m:t>=</m:t>
                      </m:r>
                      <m:f>
                        <m:fPr>
                          <m:ctrlPr>
                            <a:rPr lang="en-US" i="1">
                              <a:latin typeface="Cambria Math"/>
                            </a:rPr>
                          </m:ctrlPr>
                        </m:fPr>
                        <m:num>
                          <m:r>
                            <m:rPr>
                              <m:nor/>
                            </m:rPr>
                            <a:rPr lang="en-US" b="0" i="0" dirty="0" smtClean="0"/>
                            <m:t>40</m:t>
                          </m:r>
                        </m:num>
                        <m:den>
                          <m:r>
                            <a:rPr lang="en-US" b="0" i="1" smtClean="0">
                              <a:latin typeface="Cambria Math"/>
                            </a:rPr>
                            <m:t>100</m:t>
                          </m:r>
                        </m:den>
                      </m:f>
                      <m:r>
                        <a:rPr lang="en-US" i="1">
                          <a:latin typeface="Cambria Math" panose="02040503050406030204" pitchFamily="18" charset="0"/>
                          <a:ea typeface="Cambria Math" panose="02040503050406030204" pitchFamily="18" charset="0"/>
                        </a:rPr>
                        <m:t>×</m:t>
                      </m:r>
                      <m:r>
                        <a:rPr lang="en-US" b="0" i="1" smtClean="0">
                          <a:latin typeface="Cambria Math"/>
                          <a:ea typeface="Cambria Math" panose="02040503050406030204" pitchFamily="18" charset="0"/>
                        </a:rPr>
                        <m:t>5=2</m:t>
                      </m:r>
                    </m:oMath>
                  </m:oMathPara>
                </a14:m>
                <a:endParaRPr lang="en-US" dirty="0">
                  <a:ea typeface="Cambria Math" panose="02040503050406030204" pitchFamily="18" charset="0"/>
                </a:endParaRPr>
              </a:p>
              <a:p>
                <a:pPr marL="0" indent="0">
                  <a:buNone/>
                </a:pPr>
                <a:endParaRPr lang="en-US" dirty="0" smtClean="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217"/>
                </a:stretch>
              </a:blipFill>
            </p:spPr>
            <p:txBody>
              <a:bodyPr/>
              <a:lstStyle/>
              <a:p>
                <a:r>
                  <a:rPr lang="en-US">
                    <a:noFill/>
                  </a:rPr>
                  <a:t> </a:t>
                </a:r>
              </a:p>
            </p:txBody>
          </p:sp>
        </mc:Fallback>
      </mc:AlternateContent>
    </p:spTree>
    <p:extLst>
      <p:ext uri="{BB962C8B-B14F-4D97-AF65-F5344CB8AC3E}">
        <p14:creationId xmlns:p14="http://schemas.microsoft.com/office/powerpoint/2010/main" val="217782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Find a DAG G and a sequential pebbling algorithm N with</a:t>
                </a:r>
              </a:p>
              <a:p>
                <a:pPr marL="514350" indent="-514350">
                  <a:buAutoNum type="arabicPeriod"/>
                </a:pPr>
                <a:r>
                  <a:rPr lang="en-US" dirty="0" smtClean="0"/>
                  <a:t>Constant </a:t>
                </a:r>
                <a:r>
                  <a:rPr lang="en-US" dirty="0" err="1" smtClean="0"/>
                  <a:t>Indegree</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=2)</m:t>
                    </m:r>
                  </m:oMath>
                </a14:m>
                <a:endParaRPr lang="en-US" dirty="0" smtClean="0"/>
              </a:p>
              <a:p>
                <a:pPr marL="514350" indent="-514350">
                  <a:buFont typeface="Arial" panose="020B0604020202020204" pitchFamily="34" charset="0"/>
                  <a:buAutoNum type="arabicPeriod"/>
                </a:pPr>
                <a:endParaRPr lang="en-US" dirty="0" smtClean="0"/>
              </a:p>
              <a:p>
                <a:pPr marL="514350" indent="-514350">
                  <a:buFont typeface="Arial" panose="020B0604020202020204" pitchFamily="34" charset="0"/>
                  <a:buAutoNum type="arabicPeriod"/>
                </a:pPr>
                <a:r>
                  <a:rPr lang="en-US" dirty="0"/>
                  <a:t>Quality</a:t>
                </a:r>
                <a:r>
                  <a:rPr lang="en-US" baseline="-25000" dirty="0" err="1"/>
                  <a:t>R</a:t>
                </a:r>
                <a:r>
                  <a:rPr lang="en-US" dirty="0"/>
                  <a:t>(A)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a14:m>
                <a:r>
                  <a:rPr lang="en-US" dirty="0"/>
                  <a:t> for every adversary A (c small).</a:t>
                </a:r>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r>
                  <a:rPr lang="en-US" dirty="0"/>
                  <a:t>E</a:t>
                </a:r>
                <a:r>
                  <a:rPr lang="en-US" baseline="-25000" dirty="0"/>
                  <a:t>R</a:t>
                </a:r>
                <a:r>
                  <a:rPr lang="en-US" dirty="0"/>
                  <a:t>(Naive)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R</m:t>
                    </m:r>
                    <m:r>
                      <a:rPr lang="en-US" i="1">
                        <a:latin typeface="Cambria Math" panose="02040503050406030204" pitchFamily="18" charset="0"/>
                        <a:ea typeface="Cambria Math" panose="02040503050406030204" pitchFamily="18" charset="0"/>
                      </a:rPr>
                      <m:t>𝑛</m:t>
                    </m:r>
                  </m:oMath>
                </a14:m>
                <a:r>
                  <a:rPr lang="en-US" dirty="0"/>
                  <a:t> for some small value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a:t>
                </a:r>
              </a:p>
              <a:p>
                <a:pPr marL="514350" indent="-514350">
                  <a:buAutoNum type="arabicPeriod"/>
                </a:pPr>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6360" y="2574227"/>
            <a:ext cx="2123420" cy="3602736"/>
          </a:xfrm>
          <a:prstGeom prst="rect">
            <a:avLst/>
          </a:prstGeom>
        </p:spPr>
      </p:pic>
      <p:sp>
        <p:nvSpPr>
          <p:cNvPr id="5" name="Rectangle 4"/>
          <p:cNvSpPr/>
          <p:nvPr/>
        </p:nvSpPr>
        <p:spPr>
          <a:xfrm>
            <a:off x="1301044" y="5171723"/>
            <a:ext cx="6400800" cy="131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Memory costs should dominate</a:t>
            </a:r>
            <a:endParaRPr lang="en-US" sz="4800" dirty="0"/>
          </a:p>
        </p:txBody>
      </p:sp>
    </p:spTree>
    <p:extLst>
      <p:ext uri="{BB962C8B-B14F-4D97-AF65-F5344CB8AC3E}">
        <p14:creationId xmlns:p14="http://schemas.microsoft.com/office/powerpoint/2010/main" val="404354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Find a DAG G and a sequential pebbling algorithm N with</a:t>
                </a:r>
              </a:p>
              <a:p>
                <a:pPr marL="514350" indent="-514350">
                  <a:buAutoNum type="arabicPeriod"/>
                </a:pPr>
                <a:r>
                  <a:rPr lang="en-US" dirty="0" smtClean="0"/>
                  <a:t>Constant </a:t>
                </a:r>
                <a:r>
                  <a:rPr lang="en-US" dirty="0" err="1" smtClean="0"/>
                  <a:t>Indegree</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=2)</m:t>
                    </m:r>
                  </m:oMath>
                </a14:m>
                <a:endParaRPr lang="en-US" dirty="0" smtClean="0"/>
              </a:p>
              <a:p>
                <a:pPr marL="514350" indent="-514350">
                  <a:buFont typeface="Arial" panose="020B0604020202020204" pitchFamily="34" charset="0"/>
                  <a:buAutoNum type="arabicPeriod"/>
                </a:pPr>
                <a:endParaRPr lang="en-US" dirty="0" smtClean="0"/>
              </a:p>
              <a:p>
                <a:pPr marL="514350" indent="-514350">
                  <a:buFont typeface="Arial" panose="020B0604020202020204" pitchFamily="34" charset="0"/>
                  <a:buAutoNum type="arabicPeriod"/>
                </a:pPr>
                <a:r>
                  <a:rPr lang="en-US" dirty="0"/>
                  <a:t>Quality</a:t>
                </a:r>
                <a:r>
                  <a:rPr lang="en-US" baseline="-25000" dirty="0" err="1"/>
                  <a:t>R</a:t>
                </a:r>
                <a:r>
                  <a:rPr lang="en-US" dirty="0"/>
                  <a:t>(A)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a14:m>
                <a:r>
                  <a:rPr lang="en-US" dirty="0"/>
                  <a:t> for every adversary A (c small).</a:t>
                </a:r>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r>
                  <a:rPr lang="en-US" dirty="0"/>
                  <a:t>E</a:t>
                </a:r>
                <a:r>
                  <a:rPr lang="en-US" baseline="-25000" dirty="0"/>
                  <a:t>R</a:t>
                </a:r>
                <a:r>
                  <a:rPr lang="en-US" dirty="0"/>
                  <a:t>(Naive)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R</m:t>
                    </m:r>
                    <m:r>
                      <a:rPr lang="en-US" i="1">
                        <a:latin typeface="Cambria Math" panose="02040503050406030204" pitchFamily="18" charset="0"/>
                        <a:ea typeface="Cambria Math" panose="02040503050406030204" pitchFamily="18" charset="0"/>
                      </a:rPr>
                      <m:t>𝑛</m:t>
                    </m:r>
                  </m:oMath>
                </a14:m>
                <a:r>
                  <a:rPr lang="en-US" dirty="0"/>
                  <a:t> for some small value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a:t>
                </a:r>
              </a:p>
              <a:p>
                <a:pPr marL="514350" indent="-514350">
                  <a:buAutoNum type="arabicPeriod"/>
                </a:pPr>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6360" y="2574227"/>
            <a:ext cx="2123420" cy="3602736"/>
          </a:xfrm>
          <a:prstGeom prst="rect">
            <a:avLst/>
          </a:prstGeom>
        </p:spPr>
      </p:pic>
      <p:sp>
        <p:nvSpPr>
          <p:cNvPr id="5" name="Rectangle 4"/>
          <p:cNvSpPr/>
          <p:nvPr/>
        </p:nvSpPr>
        <p:spPr>
          <a:xfrm>
            <a:off x="1301043" y="5171723"/>
            <a:ext cx="7244645" cy="131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Maximize costs for fixed n</a:t>
            </a:r>
          </a:p>
          <a:p>
            <a:pPr algn="ctr"/>
            <a:r>
              <a:rPr lang="en-US" sz="4800" dirty="0" smtClean="0"/>
              <a:t>(Users are impatient)</a:t>
            </a:r>
            <a:endParaRPr lang="en-US" sz="4800" dirty="0"/>
          </a:p>
        </p:txBody>
      </p:sp>
    </p:spTree>
    <p:extLst>
      <p:ext uri="{BB962C8B-B14F-4D97-AF65-F5344CB8AC3E}">
        <p14:creationId xmlns:p14="http://schemas.microsoft.com/office/powerpoint/2010/main" val="145450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-Ideal </a:t>
            </a:r>
            <a:r>
              <a:rPr lang="en-US" dirty="0" err="1" smtClean="0"/>
              <a:t>iMHF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Find a DAG G and a sequential pebbling algorithm N with</a:t>
                </a:r>
              </a:p>
              <a:p>
                <a:pPr marL="514350" indent="-514350">
                  <a:buAutoNum type="arabicPeriod"/>
                </a:pPr>
                <a:r>
                  <a:rPr lang="en-US" dirty="0"/>
                  <a:t>Constant </a:t>
                </a:r>
                <a:r>
                  <a:rPr lang="en-US" dirty="0" err="1"/>
                  <a:t>Indegree</a:t>
                </a: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=2)</m:t>
                    </m:r>
                  </m:oMath>
                </a14:m>
                <a:endParaRPr lang="en-US" dirty="0"/>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r>
                  <a:rPr lang="en-US" dirty="0"/>
                  <a:t>Quality</a:t>
                </a:r>
                <a:r>
                  <a:rPr lang="en-US" baseline="-25000" dirty="0" err="1"/>
                  <a:t>R</a:t>
                </a:r>
                <a:r>
                  <a:rPr lang="en-US" dirty="0"/>
                  <a:t>(A)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a14:m>
                <a:r>
                  <a:rPr lang="en-US" dirty="0"/>
                  <a:t> for every adversary A (c small).</a:t>
                </a:r>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r>
                  <a:rPr lang="en-US" dirty="0" smtClean="0"/>
                  <a:t>E</a:t>
                </a:r>
                <a:r>
                  <a:rPr lang="en-US" baseline="-25000" dirty="0" smtClean="0"/>
                  <a:t>R</a:t>
                </a:r>
                <a:r>
                  <a:rPr lang="en-US" dirty="0" smtClean="0"/>
                  <a:t>(Naive</a:t>
                </a: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R</m:t>
                    </m:r>
                    <m:r>
                      <a:rPr lang="en-US" i="1">
                        <a:latin typeface="Cambria Math" panose="02040503050406030204" pitchFamily="18" charset="0"/>
                        <a:ea typeface="Cambria Math" panose="02040503050406030204" pitchFamily="18" charset="0"/>
                      </a:rPr>
                      <m:t>𝑛</m:t>
                    </m:r>
                  </m:oMath>
                </a14:m>
                <a:r>
                  <a:rPr lang="en-US" dirty="0"/>
                  <a:t> for </a:t>
                </a:r>
                <a14:m>
                  <m:oMath xmlns:m="http://schemas.openxmlformats.org/officeDocument/2006/math">
                    <m:r>
                      <a:rPr lang="en-US" i="1">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(1)</m:t>
                    </m:r>
                  </m:oMath>
                </a14:m>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4" name="Rectangle 3"/>
          <p:cNvSpPr/>
          <p:nvPr/>
        </p:nvSpPr>
        <p:spPr>
          <a:xfrm>
            <a:off x="4879370" y="4406748"/>
            <a:ext cx="1576514" cy="517792"/>
          </a:xfrm>
          <a:prstGeom prst="rect">
            <a:avLst/>
          </a:prstGeom>
          <a:solidFill>
            <a:schemeClr val="accent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122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r>
              <a:rPr lang="en-US" dirty="0" smtClean="0"/>
              <a:t>Data Independent Memory Hard Functions (</a:t>
            </a:r>
            <a:r>
              <a:rPr lang="en-US" dirty="0" err="1" smtClean="0"/>
              <a:t>iMHFs</a:t>
            </a:r>
            <a:r>
              <a:rPr lang="en-US" dirty="0" smtClean="0"/>
              <a:t>)</a:t>
            </a:r>
          </a:p>
          <a:p>
            <a:r>
              <a:rPr lang="en-US" b="1" dirty="0" smtClean="0"/>
              <a:t>Our Attacks</a:t>
            </a:r>
          </a:p>
          <a:p>
            <a:pPr lvl="1"/>
            <a:r>
              <a:rPr lang="en-US" dirty="0" smtClean="0"/>
              <a:t>General Attack on Non Depth Robust DAGs</a:t>
            </a:r>
          </a:p>
          <a:p>
            <a:pPr lvl="1"/>
            <a:r>
              <a:rPr lang="en-US" dirty="0" smtClean="0"/>
              <a:t>Existing </a:t>
            </a:r>
            <a:r>
              <a:rPr lang="en-US" dirty="0" err="1" smtClean="0"/>
              <a:t>iMHFs</a:t>
            </a:r>
            <a:r>
              <a:rPr lang="en-US" dirty="0" smtClean="0"/>
              <a:t> are not Depth Robust</a:t>
            </a:r>
          </a:p>
          <a:p>
            <a:pPr lvl="1"/>
            <a:r>
              <a:rPr lang="en-US" dirty="0" smtClean="0"/>
              <a:t>Ideal </a:t>
            </a:r>
            <a:r>
              <a:rPr lang="en-US" dirty="0" err="1" smtClean="0"/>
              <a:t>iMHFs</a:t>
            </a:r>
            <a:r>
              <a:rPr lang="en-US" dirty="0" smtClean="0"/>
              <a:t> don’t exist</a:t>
            </a:r>
            <a:endParaRPr lang="en-US" dirty="0"/>
          </a:p>
          <a:p>
            <a:r>
              <a:rPr lang="en-US" dirty="0"/>
              <a:t>Subsequent </a:t>
            </a:r>
            <a:r>
              <a:rPr lang="en-US" dirty="0" smtClean="0"/>
              <a:t>Results (Depth-Robustness is Sufficient)</a:t>
            </a:r>
          </a:p>
          <a:p>
            <a:r>
              <a:rPr lang="en-US" dirty="0" smtClean="0"/>
              <a:t>Open Questions</a:t>
            </a:r>
            <a:endParaRPr lang="en-US" dirty="0"/>
          </a:p>
        </p:txBody>
      </p:sp>
    </p:spTree>
    <p:extLst>
      <p:ext uri="{BB962C8B-B14F-4D97-AF65-F5344CB8AC3E}">
        <p14:creationId xmlns:p14="http://schemas.microsoft.com/office/powerpoint/2010/main" val="2238054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Password breaches at major companies have affected millions of users.</a:t>
            </a:r>
          </a:p>
        </p:txBody>
      </p:sp>
      <p:pic>
        <p:nvPicPr>
          <p:cNvPr id="3074" name="Picture 2" descr="http://blogs-images.forbes.com/tomiogeron/files/2011/10/linkedin_logo_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27" t="27273" r="10604" b="40807"/>
          <a:stretch/>
        </p:blipFill>
        <p:spPr bwMode="auto">
          <a:xfrm>
            <a:off x="2925527" y="4195618"/>
            <a:ext cx="1634837" cy="4878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4311709"/>
            <a:ext cx="2057400" cy="5252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5">
            <a:extLst>
              <a:ext uri="{28A0092B-C50C-407E-A947-70E740481C1C}">
                <a14:useLocalDpi xmlns:a14="http://schemas.microsoft.com/office/drawing/2010/main" val="0"/>
              </a:ext>
            </a:extLst>
          </a:blip>
          <a:srcRect t="24868" b="25435"/>
          <a:stretch/>
        </p:blipFill>
        <p:spPr bwMode="auto">
          <a:xfrm>
            <a:off x="8023817" y="4195618"/>
            <a:ext cx="1524000" cy="75738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1" y="4953001"/>
            <a:ext cx="1623017" cy="98598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8801" y="5207380"/>
            <a:ext cx="1609253" cy="74715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14244" y="3352800"/>
            <a:ext cx="2057400" cy="74873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59627" y="4953000"/>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679575" y="-17907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831975" y="-16383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94" name="Picture 22" descr="http://cdn.redmondpie.com/wp-content/uploads/2013/08/Sony-logo.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6483" b="27949"/>
          <a:stretch/>
        </p:blipFill>
        <p:spPr bwMode="auto">
          <a:xfrm>
            <a:off x="5474856" y="3549073"/>
            <a:ext cx="1572063" cy="5818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a:t>Offline Attacks: A Common </a:t>
            </a:r>
            <a:r>
              <a:rPr lang="en-US" dirty="0" smtClean="0"/>
              <a:t>Problem</a:t>
            </a:r>
            <a:endParaRPr lang="en-US" dirty="0"/>
          </a:p>
        </p:txBody>
      </p:sp>
    </p:spTree>
    <p:extLst>
      <p:ext uri="{BB962C8B-B14F-4D97-AF65-F5344CB8AC3E}">
        <p14:creationId xmlns:p14="http://schemas.microsoft.com/office/powerpoint/2010/main" val="2341364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gitalbloggers.com/ojsagar/files/2013/08/Key-Succ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6356" y="2924493"/>
            <a:ext cx="5238044" cy="37414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5400" dirty="0" smtClean="0"/>
              <a:t>Depth-Robustness: The Key Property</a:t>
            </a:r>
            <a:endParaRPr lang="en-US" sz="5400" dirty="0"/>
          </a:p>
        </p:txBody>
      </p:sp>
      <p:sp>
        <p:nvSpPr>
          <p:cNvPr id="3" name="Content Placeholder 2"/>
          <p:cNvSpPr>
            <a:spLocks noGrp="1"/>
          </p:cNvSpPr>
          <p:nvPr>
            <p:ph idx="1"/>
          </p:nvPr>
        </p:nvSpPr>
        <p:spPr>
          <a:xfrm>
            <a:off x="1343378" y="1791759"/>
            <a:ext cx="9516534" cy="4351338"/>
          </a:xfrm>
        </p:spPr>
        <p:txBody>
          <a:bodyPr>
            <a:normAutofit/>
          </a:bodyPr>
          <a:lstStyle/>
          <a:p>
            <a:pPr marL="0" indent="0" algn="ctr">
              <a:buNone/>
            </a:pPr>
            <a:r>
              <a:rPr lang="en-US" sz="4800" u="sng" dirty="0" smtClean="0"/>
              <a:t>Necessary</a:t>
            </a:r>
            <a:r>
              <a:rPr lang="en-US" sz="4800" dirty="0" smtClean="0"/>
              <a:t> [AB16] and </a:t>
            </a:r>
            <a:r>
              <a:rPr lang="en-US" sz="4800" u="sng" dirty="0" smtClean="0"/>
              <a:t>sufficient</a:t>
            </a:r>
            <a:r>
              <a:rPr lang="en-US" sz="4800" dirty="0" smtClean="0"/>
              <a:t>  [ABP16] for secure </a:t>
            </a:r>
            <a:r>
              <a:rPr lang="en-US" sz="4800" dirty="0" err="1" smtClean="0"/>
              <a:t>iMHFs</a:t>
            </a:r>
            <a:endParaRPr lang="en-US" sz="4800" dirty="0"/>
          </a:p>
        </p:txBody>
      </p:sp>
    </p:spTree>
    <p:extLst>
      <p:ext uri="{BB962C8B-B14F-4D97-AF65-F5344CB8AC3E}">
        <p14:creationId xmlns:p14="http://schemas.microsoft.com/office/powerpoint/2010/main" val="1959349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242" y="1690688"/>
            <a:ext cx="10282989" cy="25986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Depth Robustness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Definition:</a:t>
                </a:r>
                <a:r>
                  <a:rPr lang="en-US" dirty="0" smtClean="0"/>
                  <a:t> A DAG G=(V,E) is (</a:t>
                </a:r>
                <a:r>
                  <a:rPr lang="en-US" dirty="0" err="1" smtClean="0"/>
                  <a:t>e,d</a:t>
                </a:r>
                <a:r>
                  <a:rPr lang="en-US" dirty="0" smtClean="0"/>
                  <a:t>)-reducible if there exists </a:t>
                </a:r>
                <a14:m>
                  <m:oMath xmlns:m="http://schemas.openxmlformats.org/officeDocument/2006/math">
                    <m:r>
                      <a:rPr lang="en-US" b="0" i="1" smtClean="0">
                        <a:latin typeface="Cambria Math" panose="02040503050406030204" pitchFamily="18" charset="0"/>
                        <a:ea typeface="Cambria Math" panose="02040503050406030204" pitchFamily="18" charset="0"/>
                      </a:rPr>
                      <m:t>𝑆</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oMath>
                </a14:m>
                <a:endParaRPr lang="en-US" b="0" dirty="0" smtClean="0">
                  <a:ea typeface="Cambria Math" panose="02040503050406030204" pitchFamily="18" charset="0"/>
                </a:endParaRPr>
              </a:p>
              <a:p>
                <a:pPr marL="0" indent="0">
                  <a:buNone/>
                </a:pPr>
                <a:r>
                  <a:rPr lang="en-US" dirty="0" err="1" smtClean="0"/>
                  <a:t>s.t.</a:t>
                </a:r>
                <a:r>
                  <a:rPr lang="en-US" dirty="0" smtClean="0"/>
                  <a:t> </a:t>
                </a:r>
                <a14:m>
                  <m:oMath xmlns:m="http://schemas.openxmlformats.org/officeDocument/2006/math">
                    <m:d>
                      <m:dPr>
                        <m:begChr m:val="|"/>
                        <m:endChr m:val="|"/>
                        <m:ctrlPr>
                          <a:rPr lang="en-US" i="1" smtClean="0">
                            <a:latin typeface="Cambria Math"/>
                          </a:rPr>
                        </m:ctrlPr>
                      </m:dPr>
                      <m:e>
                        <m:r>
                          <a:rPr lang="en-US" b="0" i="1" smtClean="0">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oMath>
                </a14:m>
                <a:r>
                  <a:rPr lang="en-US" dirty="0" smtClean="0"/>
                  <a:t> and depth(G-S) </a:t>
                </a:r>
                <a14:m>
                  <m:oMath xmlns:m="http://schemas.openxmlformats.org/officeDocument/2006/math">
                    <m:r>
                      <a:rPr lang="en-US"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d</m:t>
                    </m:r>
                    <m:r>
                      <a:rPr lang="en-US" b="0" i="0" smtClean="0">
                        <a:latin typeface="Cambria Math" panose="02040503050406030204" pitchFamily="18" charset="0"/>
                        <a:ea typeface="Cambria Math" panose="02040503050406030204" pitchFamily="18" charset="0"/>
                      </a:rPr>
                      <m:t>.</m:t>
                    </m:r>
                  </m:oMath>
                </a14:m>
                <a:r>
                  <a:rPr lang="en-US" dirty="0" smtClean="0"/>
                  <a:t> </a:t>
                </a:r>
                <a:endParaRPr lang="en-US" dirty="0"/>
              </a:p>
              <a:p>
                <a:pPr marL="0" indent="0">
                  <a:buNone/>
                </a:pPr>
                <a:endParaRPr lang="en-US" dirty="0" smtClean="0"/>
              </a:p>
              <a:p>
                <a:pPr marL="0" indent="0">
                  <a:buNone/>
                </a:pPr>
                <a:r>
                  <a:rPr lang="en-US" dirty="0" smtClean="0"/>
                  <a:t>Otherwise, we say that G is (</a:t>
                </a:r>
                <a:r>
                  <a:rPr lang="en-US" dirty="0" err="1" smtClean="0"/>
                  <a:t>e,d</a:t>
                </a:r>
                <a:r>
                  <a:rPr lang="en-US" dirty="0" smtClean="0"/>
                  <a:t>)-depth robust.</a:t>
                </a: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17" t="-2241"/>
                </a:stretch>
              </a:blipFill>
            </p:spPr>
            <p:txBody>
              <a:bodyPr/>
              <a:lstStyle/>
              <a:p>
                <a:r>
                  <a:rPr lang="en-US">
                    <a:noFill/>
                  </a:rPr>
                  <a:t> </a:t>
                </a:r>
              </a:p>
            </p:txBody>
          </p:sp>
        </mc:Fallback>
      </mc:AlternateContent>
      <p:sp>
        <p:nvSpPr>
          <p:cNvPr id="5" name="Oval 4"/>
          <p:cNvSpPr/>
          <p:nvPr/>
        </p:nvSpPr>
        <p:spPr>
          <a:xfrm>
            <a:off x="1109558"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6" name="Oval 5"/>
          <p:cNvSpPr/>
          <p:nvPr/>
        </p:nvSpPr>
        <p:spPr>
          <a:xfrm>
            <a:off x="2051099"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7" name="Oval 6"/>
          <p:cNvSpPr/>
          <p:nvPr/>
        </p:nvSpPr>
        <p:spPr>
          <a:xfrm>
            <a:off x="2992639" y="5491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8" name="Straight Arrow Connector 7"/>
          <p:cNvCxnSpPr/>
          <p:nvPr/>
        </p:nvCxnSpPr>
        <p:spPr>
          <a:xfrm>
            <a:off x="1661532" y="5791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32238" y="5798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73779" y="5755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14974"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2" name="Oval 11"/>
          <p:cNvSpPr/>
          <p:nvPr/>
        </p:nvSpPr>
        <p:spPr>
          <a:xfrm>
            <a:off x="4856515"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4" name="Straight Arrow Connector 13"/>
          <p:cNvCxnSpPr/>
          <p:nvPr/>
        </p:nvCxnSpPr>
        <p:spPr>
          <a:xfrm>
            <a:off x="4466948" y="5750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2256857" y="4619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4238735" y="4629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3242" y="4584485"/>
            <a:ext cx="3361561" cy="461665"/>
          </a:xfrm>
          <a:prstGeom prst="rect">
            <a:avLst/>
          </a:prstGeom>
        </p:spPr>
        <p:txBody>
          <a:bodyPr wrap="none">
            <a:spAutoFit/>
          </a:bodyPr>
          <a:lstStyle/>
          <a:p>
            <a:r>
              <a:rPr lang="en-US" sz="2400" b="1" dirty="0" smtClean="0"/>
              <a:t>Example: (1,2)-reducible</a:t>
            </a:r>
            <a:r>
              <a:rPr lang="en-US" sz="2400" dirty="0" smtClean="0"/>
              <a:t> </a:t>
            </a:r>
            <a:endParaRPr lang="en-US" sz="2400" dirty="0"/>
          </a:p>
        </p:txBody>
      </p:sp>
    </p:spTree>
    <p:extLst>
      <p:ext uri="{BB962C8B-B14F-4D97-AF65-F5344CB8AC3E}">
        <p14:creationId xmlns:p14="http://schemas.microsoft.com/office/powerpoint/2010/main" val="3997249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242" y="1690688"/>
            <a:ext cx="10282989" cy="25986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Depth Robustness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Definition:</a:t>
                </a:r>
                <a:r>
                  <a:rPr lang="en-US" dirty="0"/>
                  <a:t> A DAG G=(V,E) is (</a:t>
                </a:r>
                <a:r>
                  <a:rPr lang="en-US" dirty="0" err="1"/>
                  <a:t>e,d</a:t>
                </a:r>
                <a:r>
                  <a:rPr lang="en-US" dirty="0"/>
                  <a:t>)-reducible if there exists </a:t>
                </a:r>
                <a14:m>
                  <m:oMath xmlns:m="http://schemas.openxmlformats.org/officeDocument/2006/math">
                    <m:r>
                      <a:rPr lang="en-US" i="1">
                        <a:latin typeface="Cambria Math" panose="02040503050406030204" pitchFamily="18" charset="0"/>
                        <a:ea typeface="Cambria Math" panose="02040503050406030204" pitchFamily="18" charset="0"/>
                      </a:rPr>
                      <m:t>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oMath>
                </a14:m>
                <a:endParaRPr lang="en-US" dirty="0">
                  <a:ea typeface="Cambria Math" panose="02040503050406030204" pitchFamily="18" charset="0"/>
                </a:endParaRPr>
              </a:p>
              <a:p>
                <a:pPr marL="0" indent="0">
                  <a:buNone/>
                </a:pPr>
                <a:r>
                  <a:rPr lang="en-US" dirty="0" err="1"/>
                  <a:t>s.t.</a:t>
                </a:r>
                <a:r>
                  <a:rPr lang="en-US" dirty="0"/>
                  <a:t> </a:t>
                </a:r>
                <a14:m>
                  <m:oMath xmlns:m="http://schemas.openxmlformats.org/officeDocument/2006/math">
                    <m:d>
                      <m:dPr>
                        <m:begChr m:val="|"/>
                        <m:endChr m:val="|"/>
                        <m:ctrlPr>
                          <a:rPr lang="en-US" i="1">
                            <a:latin typeface="Cambria Math"/>
                          </a:rPr>
                        </m:ctrlPr>
                      </m:dPr>
                      <m:e>
                        <m:r>
                          <a:rPr lang="en-US" i="1">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m:t>
                    </m:r>
                  </m:oMath>
                </a14:m>
                <a:r>
                  <a:rPr lang="en-US" dirty="0"/>
                  <a:t> and depth(G-S) </a:t>
                </a:r>
                <a14:m>
                  <m:oMath xmlns:m="http://schemas.openxmlformats.org/officeDocument/2006/math">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d</m:t>
                    </m:r>
                    <m:r>
                      <a:rPr lang="en-US">
                        <a:latin typeface="Cambria Math" panose="02040503050406030204" pitchFamily="18" charset="0"/>
                        <a:ea typeface="Cambria Math" panose="02040503050406030204" pitchFamily="18" charset="0"/>
                      </a:rPr>
                      <m:t>.</m:t>
                    </m:r>
                  </m:oMath>
                </a14:m>
                <a:r>
                  <a:rPr lang="en-US" dirty="0"/>
                  <a:t> </a:t>
                </a:r>
              </a:p>
              <a:p>
                <a:pPr marL="0" indent="0">
                  <a:buNone/>
                </a:pPr>
                <a:endParaRPr lang="en-US" dirty="0"/>
              </a:p>
              <a:p>
                <a:pPr marL="0" indent="0">
                  <a:buNone/>
                </a:pPr>
                <a:r>
                  <a:rPr lang="en-US" dirty="0"/>
                  <a:t>Otherwise, we say that G is (</a:t>
                </a:r>
                <a:r>
                  <a:rPr lang="en-US" dirty="0" err="1"/>
                  <a:t>e,d</a:t>
                </a:r>
                <a:r>
                  <a:rPr lang="en-US" dirty="0"/>
                  <a:t>)-depth robust.</a:t>
                </a: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5" name="Oval 4"/>
          <p:cNvSpPr/>
          <p:nvPr/>
        </p:nvSpPr>
        <p:spPr>
          <a:xfrm>
            <a:off x="1109558"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6" name="Oval 5"/>
          <p:cNvSpPr/>
          <p:nvPr/>
        </p:nvSpPr>
        <p:spPr>
          <a:xfrm>
            <a:off x="2051099"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7" name="Oval 6"/>
          <p:cNvSpPr/>
          <p:nvPr/>
        </p:nvSpPr>
        <p:spPr>
          <a:xfrm>
            <a:off x="2992639" y="5491377"/>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8" name="Straight Arrow Connector 7"/>
          <p:cNvCxnSpPr/>
          <p:nvPr/>
        </p:nvCxnSpPr>
        <p:spPr>
          <a:xfrm>
            <a:off x="1661532" y="5791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32238" y="5798584"/>
            <a:ext cx="360406" cy="14916"/>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73779" y="5755408"/>
            <a:ext cx="360406" cy="14916"/>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14974"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2" name="Oval 11"/>
          <p:cNvSpPr/>
          <p:nvPr/>
        </p:nvSpPr>
        <p:spPr>
          <a:xfrm>
            <a:off x="4856515"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4" name="Straight Arrow Connector 13"/>
          <p:cNvCxnSpPr/>
          <p:nvPr/>
        </p:nvCxnSpPr>
        <p:spPr>
          <a:xfrm>
            <a:off x="4466948" y="5750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2256857" y="4619729"/>
            <a:ext cx="50166" cy="1763630"/>
          </a:xfrm>
          <a:prstGeom prst="curvedConnector3">
            <a:avLst>
              <a:gd name="adj1" fmla="val -490073"/>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4238735" y="4629249"/>
            <a:ext cx="50166" cy="1763630"/>
          </a:xfrm>
          <a:prstGeom prst="curvedConnector3">
            <a:avLst>
              <a:gd name="adj1" fmla="val -490073"/>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3242" y="4584485"/>
            <a:ext cx="3361561" cy="461665"/>
          </a:xfrm>
          <a:prstGeom prst="rect">
            <a:avLst/>
          </a:prstGeom>
        </p:spPr>
        <p:txBody>
          <a:bodyPr wrap="none">
            <a:spAutoFit/>
          </a:bodyPr>
          <a:lstStyle/>
          <a:p>
            <a:r>
              <a:rPr lang="en-US" sz="2400" b="1" dirty="0" smtClean="0"/>
              <a:t>Example: (1,2)-reducible</a:t>
            </a:r>
            <a:r>
              <a:rPr lang="en-US" sz="2400" dirty="0" smtClean="0"/>
              <a:t> </a:t>
            </a:r>
            <a:endParaRPr lang="en-US" sz="2400" dirty="0"/>
          </a:p>
        </p:txBody>
      </p:sp>
    </p:spTree>
    <p:extLst>
      <p:ext uri="{BB962C8B-B14F-4D97-AF65-F5344CB8AC3E}">
        <p14:creationId xmlns:p14="http://schemas.microsoft.com/office/powerpoint/2010/main" val="5993631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a:t>
            </a:r>
            <a:r>
              <a:rPr lang="en-US" dirty="0" err="1" smtClean="0"/>
              <a:t>e,d</a:t>
            </a:r>
            <a:r>
              <a:rPr lang="en-US" dirty="0" smtClean="0"/>
              <a:t>)-reducible DAGs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Input: |S|</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smtClean="0"/>
                  <a:t>e such that depth(G-S) = d, g &gt; d</a:t>
                </a:r>
              </a:p>
              <a:p>
                <a:endParaRPr lang="en-US" dirty="0" smtClean="0"/>
              </a:p>
              <a:p>
                <a:r>
                  <a:rPr lang="en-US" b="1" dirty="0"/>
                  <a:t>Light </a:t>
                </a:r>
                <a:r>
                  <a:rPr lang="en-US" b="1" dirty="0" smtClean="0"/>
                  <a:t>Phase (g rounds)</a:t>
                </a:r>
                <a:r>
                  <a:rPr lang="en-US" dirty="0" smtClean="0"/>
                  <a:t>: </a:t>
                </a:r>
                <a:r>
                  <a:rPr lang="en-US" dirty="0"/>
                  <a:t>Discard most pebbles!</a:t>
                </a:r>
              </a:p>
              <a:p>
                <a:pPr marL="992990" lvl="1" indent="-535790"/>
                <a:r>
                  <a:rPr lang="en-US" b="1" dirty="0" smtClean="0"/>
                  <a:t>Goal:</a:t>
                </a:r>
                <a:r>
                  <a:rPr lang="en-US" dirty="0" smtClean="0"/>
                  <a:t> Pebble the next g nodes in g (sequential) steps</a:t>
                </a:r>
              </a:p>
              <a:p>
                <a:pPr marL="992990" lvl="1" indent="-535790"/>
                <a:r>
                  <a:rPr lang="en-US" dirty="0" smtClean="0"/>
                  <a:t>Low Memory (only </a:t>
                </a:r>
                <a:r>
                  <a:rPr lang="en-US" dirty="0"/>
                  <a:t>keep pebbles on S and on </a:t>
                </a:r>
                <a:r>
                  <a:rPr lang="en-US" dirty="0" smtClean="0"/>
                  <a:t>parents of new nodes)</a:t>
                </a:r>
                <a:endParaRPr lang="en-US" dirty="0"/>
              </a:p>
              <a:p>
                <a:pPr marL="992990" lvl="1" indent="-535790"/>
                <a:r>
                  <a:rPr lang="en-US" dirty="0" smtClean="0"/>
                  <a:t>Lasts a ``long” time</a:t>
                </a:r>
              </a:p>
              <a:p>
                <a:pPr marL="0" indent="0">
                  <a:buNone/>
                </a:pPr>
                <a:endParaRPr lang="en-US" dirty="0" smtClean="0"/>
              </a:p>
              <a:p>
                <a:r>
                  <a:rPr lang="en-US" b="1" dirty="0" smtClean="0"/>
                  <a:t>Balloon Phase (d rounds):</a:t>
                </a:r>
                <a:r>
                  <a:rPr lang="en-US" dirty="0" smtClean="0"/>
                  <a:t> Greedily Recover Missing Pebbles</a:t>
                </a:r>
              </a:p>
              <a:p>
                <a:pPr lvl="1"/>
                <a:r>
                  <a:rPr lang="en-US" b="1" dirty="0" smtClean="0"/>
                  <a:t>Goal:</a:t>
                </a:r>
                <a:r>
                  <a:rPr lang="en-US" dirty="0" smtClean="0"/>
                  <a:t> Recover needed pebbles for upcoming light phase</a:t>
                </a:r>
              </a:p>
              <a:p>
                <a:pPr lvl="1"/>
                <a:r>
                  <a:rPr lang="en-US" dirty="0" smtClean="0"/>
                  <a:t>Expensive, but quick (at most d steps in parallel).</a:t>
                </a:r>
              </a:p>
              <a:p>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3081"/>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8681" y="4755086"/>
            <a:ext cx="4735288" cy="8503714"/>
          </a:xfrm>
          <a:prstGeom prst="rect">
            <a:avLst/>
          </a:prstGeom>
        </p:spPr>
      </p:pic>
      <p:cxnSp>
        <p:nvCxnSpPr>
          <p:cNvPr id="6" name="Straight Arrow Connector 5"/>
          <p:cNvCxnSpPr/>
          <p:nvPr/>
        </p:nvCxnSpPr>
        <p:spPr>
          <a:xfrm>
            <a:off x="19143914" y="9174906"/>
            <a:ext cx="1198768" cy="266639"/>
          </a:xfrm>
          <a:prstGeom prst="straightConnector1">
            <a:avLst/>
          </a:prstGeom>
          <a:ln w="60325">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21407258" y="8035956"/>
                <a:ext cx="3226210" cy="6001643"/>
              </a:xfrm>
              <a:prstGeom prst="rect">
                <a:avLst/>
              </a:prstGeom>
              <a:noFill/>
            </p:spPr>
            <p:txBody>
              <a:bodyPr wrap="square" rtlCol="0">
                <a:spAutoFit/>
              </a:bodyPr>
              <a:lstStyle/>
              <a:p>
                <a:r>
                  <a:rPr lang="en-US" sz="2400" b="1" dirty="0"/>
                  <a:t>In </a:t>
                </a:r>
                <a14:m>
                  <m:oMath xmlns:m="http://schemas.openxmlformats.org/officeDocument/2006/math">
                    <m:r>
                      <a:rPr lang="en-US" sz="2400" b="1" i="1">
                        <a:latin typeface="Cambria Math" panose="02040503050406030204" pitchFamily="18" charset="0"/>
                        <a:ea typeface="Cambria Math" panose="02040503050406030204" pitchFamily="18" charset="0"/>
                      </a:rPr>
                      <m:t>≤ </m:t>
                    </m:r>
                  </m:oMath>
                </a14:m>
                <a:r>
                  <a:rPr lang="en-US" sz="2400" b="1" dirty="0"/>
                  <a:t>d rounds we can recover all of the pebbles. </a:t>
                </a:r>
              </a:p>
              <a:p>
                <a:endParaRPr lang="en-US" sz="2400" b="1" dirty="0"/>
              </a:p>
              <a:p>
                <a:r>
                  <a:rPr lang="en-US" sz="2400" b="1" dirty="0"/>
                  <a:t>One Balloon Phase:     </a:t>
                </a:r>
              </a:p>
              <a:p>
                <a:r>
                  <a:rPr lang="en-US" sz="2400" b="1" dirty="0"/>
                  <a:t>      Cost = O(</a:t>
                </a:r>
                <a:r>
                  <a:rPr lang="en-US" sz="2400" b="1" dirty="0" err="1"/>
                  <a:t>dn</a:t>
                </a:r>
                <a:r>
                  <a:rPr lang="en-US" sz="2400" b="1" dirty="0"/>
                  <a:t>)</a:t>
                </a:r>
              </a:p>
              <a:p>
                <a:endParaRPr lang="en-US" sz="2400" b="1" dirty="0"/>
              </a:p>
              <a:p>
                <a:r>
                  <a:rPr lang="en-US" sz="2400" b="1" dirty="0"/>
                  <a:t>All Balloon Phases:</a:t>
                </a:r>
              </a:p>
              <a:p>
                <a:r>
                  <a:rPr lang="en-US" sz="2400" b="1" dirty="0"/>
                  <a:t>Total Cost= O(dn</a:t>
                </a:r>
                <a:r>
                  <a:rPr lang="en-US" sz="2400" b="1" baseline="30000" dirty="0"/>
                  <a:t>2</a:t>
                </a:r>
                <a:r>
                  <a:rPr lang="en-US" sz="2400" b="1" dirty="0"/>
                  <a:t>/g).</a:t>
                </a:r>
              </a:p>
              <a:p>
                <a:endParaRPr lang="en-US" sz="2400" b="1" dirty="0"/>
              </a:p>
              <a:p>
                <a:r>
                  <a:rPr lang="en-US" sz="2400" b="1" dirty="0"/>
                  <a:t>Each round of a balloon phase is potentially very expensive. </a:t>
                </a:r>
              </a:p>
              <a:p>
                <a:endParaRPr lang="en-US" sz="2400" b="1" dirty="0"/>
              </a:p>
              <a:p>
                <a:r>
                  <a:rPr lang="en-US" sz="2400" b="1" dirty="0"/>
                  <a:t>Key: balloon phase ends quickly!</a:t>
                </a:r>
              </a:p>
            </p:txBody>
          </p:sp>
        </mc:Choice>
        <mc:Fallback xmlns="">
          <p:sp>
            <p:nvSpPr>
              <p:cNvPr id="7" name="TextBox 6"/>
              <p:cNvSpPr txBox="1">
                <a:spLocks noRot="1" noChangeAspect="1" noMove="1" noResize="1" noEditPoints="1" noAdjustHandles="1" noChangeArrowheads="1" noChangeShapeType="1" noTextEdit="1"/>
              </p:cNvSpPr>
              <p:nvPr/>
            </p:nvSpPr>
            <p:spPr>
              <a:xfrm>
                <a:off x="21407258" y="8035956"/>
                <a:ext cx="3226210" cy="6001643"/>
              </a:xfrm>
              <a:prstGeom prst="rect">
                <a:avLst/>
              </a:prstGeom>
              <a:blipFill rotWithShape="0">
                <a:blip r:embed="rId4"/>
                <a:stretch>
                  <a:fillRect l="-3025" t="-812" r="-3214" b="-1320"/>
                </a:stretch>
              </a:blipFill>
            </p:spPr>
            <p:txBody>
              <a:bodyPr/>
              <a:lstStyle/>
              <a:p>
                <a:r>
                  <a:rPr lang="en-US">
                    <a:noFill/>
                  </a:rPr>
                  <a:t> </a:t>
                </a:r>
              </a:p>
            </p:txBody>
          </p:sp>
        </mc:Fallback>
      </mc:AlternateContent>
      <p:sp>
        <p:nvSpPr>
          <p:cNvPr id="8" name="TextBox 7"/>
          <p:cNvSpPr txBox="1"/>
          <p:nvPr/>
        </p:nvSpPr>
        <p:spPr>
          <a:xfrm>
            <a:off x="11776453" y="12288981"/>
            <a:ext cx="9662389" cy="2169825"/>
          </a:xfrm>
          <a:prstGeom prst="rect">
            <a:avLst/>
          </a:prstGeom>
          <a:noFill/>
        </p:spPr>
        <p:txBody>
          <a:bodyPr wrap="none" rtlCol="0">
            <a:spAutoFit/>
          </a:bodyPr>
          <a:lstStyle/>
          <a:p>
            <a:r>
              <a:rPr lang="en-US" sz="3375" dirty="0"/>
              <a:t>Light Phase: Discard most pebbles!</a:t>
            </a:r>
          </a:p>
          <a:p>
            <a:pPr marL="535790" indent="-535790">
              <a:buFont typeface="Arial" panose="020B0604020202020204" pitchFamily="34" charset="0"/>
              <a:buChar char="•"/>
            </a:pPr>
            <a:r>
              <a:rPr lang="en-US" sz="3375" dirty="0"/>
              <a:t>Only keep pebbles on parents of next g nodes.</a:t>
            </a:r>
          </a:p>
          <a:p>
            <a:pPr marL="535790" indent="-535790">
              <a:buFont typeface="Arial" panose="020B0604020202020204" pitchFamily="34" charset="0"/>
              <a:buChar char="•"/>
            </a:pPr>
            <a:r>
              <a:rPr lang="en-US" sz="3375" dirty="0"/>
              <a:t>One Light Phase: Cost = O(</a:t>
            </a:r>
            <a:r>
              <a:rPr lang="en-US" sz="3375" dirty="0" err="1"/>
              <a:t>g|S</a:t>
            </a:r>
            <a:r>
              <a:rPr lang="en-US" sz="3375" dirty="0"/>
              <a:t>|)</a:t>
            </a:r>
          </a:p>
          <a:p>
            <a:pPr marL="535790" indent="-535790">
              <a:buFont typeface="Arial" panose="020B0604020202020204" pitchFamily="34" charset="0"/>
              <a:buChar char="•"/>
            </a:pPr>
            <a:r>
              <a:rPr lang="en-US" sz="3375" dirty="0"/>
              <a:t>All Light Phases: Total Cost = O(</a:t>
            </a:r>
            <a:r>
              <a:rPr lang="en-US" sz="3375" dirty="0" err="1"/>
              <a:t>g|S</a:t>
            </a:r>
            <a:r>
              <a:rPr lang="en-US" sz="3375" dirty="0"/>
              <a:t>|(n/g))= O(</a:t>
            </a:r>
            <a:r>
              <a:rPr lang="en-US" sz="3375" dirty="0" err="1"/>
              <a:t>n|S</a:t>
            </a:r>
            <a:r>
              <a:rPr lang="en-US" sz="3375" dirty="0"/>
              <a:t>|)</a:t>
            </a:r>
          </a:p>
        </p:txBody>
      </p:sp>
    </p:spTree>
    <p:extLst>
      <p:ext uri="{BB962C8B-B14F-4D97-AF65-F5344CB8AC3E}">
        <p14:creationId xmlns:p14="http://schemas.microsoft.com/office/powerpoint/2010/main" val="833215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a:t>
            </a:r>
            <a:r>
              <a:rPr lang="en-US" dirty="0" err="1" smtClean="0"/>
              <a:t>e,d</a:t>
            </a:r>
            <a:r>
              <a:rPr lang="en-US" dirty="0" smtClean="0"/>
              <a:t>)-reducible DAGs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94854" y="1548527"/>
            <a:ext cx="9959109" cy="50593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8681" y="4755086"/>
            <a:ext cx="4735288" cy="8503714"/>
          </a:xfrm>
          <a:prstGeom prst="rect">
            <a:avLst/>
          </a:prstGeom>
        </p:spPr>
      </p:pic>
      <p:cxnSp>
        <p:nvCxnSpPr>
          <p:cNvPr id="6" name="Straight Arrow Connector 5"/>
          <p:cNvCxnSpPr/>
          <p:nvPr/>
        </p:nvCxnSpPr>
        <p:spPr>
          <a:xfrm>
            <a:off x="19143914" y="9174906"/>
            <a:ext cx="1198768" cy="266639"/>
          </a:xfrm>
          <a:prstGeom prst="straightConnector1">
            <a:avLst/>
          </a:prstGeom>
          <a:ln w="60325">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21407258" y="8035956"/>
                <a:ext cx="3226210" cy="6001643"/>
              </a:xfrm>
              <a:prstGeom prst="rect">
                <a:avLst/>
              </a:prstGeom>
              <a:noFill/>
            </p:spPr>
            <p:txBody>
              <a:bodyPr wrap="square" rtlCol="0">
                <a:spAutoFit/>
              </a:bodyPr>
              <a:lstStyle/>
              <a:p>
                <a:r>
                  <a:rPr lang="en-US" sz="2400" b="1" dirty="0"/>
                  <a:t>In </a:t>
                </a:r>
                <a14:m>
                  <m:oMath xmlns:m="http://schemas.openxmlformats.org/officeDocument/2006/math">
                    <m:r>
                      <a:rPr lang="en-US" sz="2400" b="1" i="1">
                        <a:latin typeface="Cambria Math" panose="02040503050406030204" pitchFamily="18" charset="0"/>
                        <a:ea typeface="Cambria Math" panose="02040503050406030204" pitchFamily="18" charset="0"/>
                      </a:rPr>
                      <m:t>≤ </m:t>
                    </m:r>
                  </m:oMath>
                </a14:m>
                <a:r>
                  <a:rPr lang="en-US" sz="2400" b="1" dirty="0"/>
                  <a:t>d rounds we can recover all of the pebbles. </a:t>
                </a:r>
              </a:p>
              <a:p>
                <a:endParaRPr lang="en-US" sz="2400" b="1" dirty="0"/>
              </a:p>
              <a:p>
                <a:r>
                  <a:rPr lang="en-US" sz="2400" b="1" dirty="0"/>
                  <a:t>One Balloon Phase:     </a:t>
                </a:r>
              </a:p>
              <a:p>
                <a:r>
                  <a:rPr lang="en-US" sz="2400" b="1" dirty="0"/>
                  <a:t>      Cost = O(</a:t>
                </a:r>
                <a:r>
                  <a:rPr lang="en-US" sz="2400" b="1" dirty="0" err="1"/>
                  <a:t>dn</a:t>
                </a:r>
                <a:r>
                  <a:rPr lang="en-US" sz="2400" b="1" dirty="0"/>
                  <a:t>)</a:t>
                </a:r>
              </a:p>
              <a:p>
                <a:endParaRPr lang="en-US" sz="2400" b="1" dirty="0"/>
              </a:p>
              <a:p>
                <a:r>
                  <a:rPr lang="en-US" sz="2400" b="1" dirty="0"/>
                  <a:t>All Balloon Phases:</a:t>
                </a:r>
              </a:p>
              <a:p>
                <a:r>
                  <a:rPr lang="en-US" sz="2400" b="1" dirty="0"/>
                  <a:t>Total Cost= O(dn</a:t>
                </a:r>
                <a:r>
                  <a:rPr lang="en-US" sz="2400" b="1" baseline="30000" dirty="0"/>
                  <a:t>2</a:t>
                </a:r>
                <a:r>
                  <a:rPr lang="en-US" sz="2400" b="1" dirty="0"/>
                  <a:t>/g).</a:t>
                </a:r>
              </a:p>
              <a:p>
                <a:endParaRPr lang="en-US" sz="2400" b="1" dirty="0"/>
              </a:p>
              <a:p>
                <a:r>
                  <a:rPr lang="en-US" sz="2400" b="1" dirty="0"/>
                  <a:t>Each round of a balloon phase is potentially very expensive. </a:t>
                </a:r>
              </a:p>
              <a:p>
                <a:endParaRPr lang="en-US" sz="2400" b="1" dirty="0"/>
              </a:p>
              <a:p>
                <a:r>
                  <a:rPr lang="en-US" sz="2400" b="1" dirty="0"/>
                  <a:t>Key: balloon phase ends quickly!</a:t>
                </a:r>
              </a:p>
            </p:txBody>
          </p:sp>
        </mc:Choice>
        <mc:Fallback xmlns="">
          <p:sp>
            <p:nvSpPr>
              <p:cNvPr id="7" name="TextBox 6"/>
              <p:cNvSpPr txBox="1">
                <a:spLocks noRot="1" noChangeAspect="1" noMove="1" noResize="1" noEditPoints="1" noAdjustHandles="1" noChangeArrowheads="1" noChangeShapeType="1" noTextEdit="1"/>
              </p:cNvSpPr>
              <p:nvPr/>
            </p:nvSpPr>
            <p:spPr>
              <a:xfrm>
                <a:off x="21407258" y="8035956"/>
                <a:ext cx="3226210" cy="6001643"/>
              </a:xfrm>
              <a:prstGeom prst="rect">
                <a:avLst/>
              </a:prstGeom>
              <a:blipFill rotWithShape="0">
                <a:blip r:embed="rId4"/>
                <a:stretch>
                  <a:fillRect l="-3025" t="-812" r="-3214" b="-1320"/>
                </a:stretch>
              </a:blipFill>
            </p:spPr>
            <p:txBody>
              <a:bodyPr/>
              <a:lstStyle/>
              <a:p>
                <a:r>
                  <a:rPr lang="en-US">
                    <a:noFill/>
                  </a:rPr>
                  <a:t> </a:t>
                </a:r>
              </a:p>
            </p:txBody>
          </p:sp>
        </mc:Fallback>
      </mc:AlternateContent>
    </p:spTree>
    <p:extLst>
      <p:ext uri="{BB962C8B-B14F-4D97-AF65-F5344CB8AC3E}">
        <p14:creationId xmlns:p14="http://schemas.microsoft.com/office/powerpoint/2010/main" val="2309036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Depth Robustness is Necessary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a:t>Theorem (Depth-Robustness is a necessary condition): </a:t>
                </a:r>
                <a:r>
                  <a:rPr lang="en-US" dirty="0"/>
                  <a:t>If G is (</a:t>
                </a:r>
                <a:r>
                  <a:rPr lang="en-US" dirty="0" err="1"/>
                  <a:t>e,d</a:t>
                </a:r>
                <a:r>
                  <a:rPr lang="en-US" dirty="0"/>
                  <a:t>)-reducible then is an (efficient) attack A such that</a:t>
                </a:r>
              </a:p>
              <a:p>
                <a:pPr marL="0" indent="0" algn="ctr">
                  <a:buNone/>
                </a:pPr>
                <a14:m>
                  <m:oMath xmlns:m="http://schemas.openxmlformats.org/officeDocument/2006/math">
                    <m:func>
                      <m:funcPr>
                        <m:ctrlPr>
                          <a:rPr lang="en-US" i="1">
                            <a:latin typeface="Cambria Math"/>
                          </a:rPr>
                        </m:ctrlPr>
                      </m:funcPr>
                      <m:fName>
                        <m:r>
                          <m:rPr>
                            <m:sty m:val="p"/>
                          </m:rPr>
                          <a:rPr lang="en-US" b="0" i="0" smtClean="0">
                            <a:latin typeface="Cambria Math" panose="02040503050406030204" pitchFamily="18" charset="0"/>
                          </a:rPr>
                          <m:t>E</m:t>
                        </m:r>
                        <m:r>
                          <m:rPr>
                            <m:sty m:val="p"/>
                          </m:rPr>
                          <a:rPr lang="en-US" b="0" i="0" baseline="-25000" smtClean="0">
                            <a:latin typeface="Cambria Math" panose="02040503050406030204" pitchFamily="18" charset="0"/>
                          </a:rPr>
                          <m:t>R</m:t>
                        </m:r>
                      </m:fName>
                      <m:e>
                        <m:d>
                          <m:dPr>
                            <m:ctrlPr>
                              <a:rPr lang="en-US" i="1">
                                <a:latin typeface="Cambria Math"/>
                              </a:rPr>
                            </m:ctrlPr>
                          </m:dPr>
                          <m:e>
                            <m:r>
                              <a:rPr lang="en-US" i="1">
                                <a:latin typeface="Cambria Math" panose="02040503050406030204" pitchFamily="18" charset="0"/>
                              </a:rPr>
                              <m:t>𝐴</m:t>
                            </m:r>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𝑒𝑛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𝑔𝑛</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b="0" i="1" smtClean="0">
                            <a:latin typeface="Cambria Math" panose="02040503050406030204" pitchFamily="18" charset="0"/>
                          </a:rPr>
                          <m:t>𝑛</m:t>
                        </m:r>
                        <m:r>
                          <a:rPr lang="en-US" i="1">
                            <a:latin typeface="Cambria Math" panose="02040503050406030204" pitchFamily="18" charset="0"/>
                          </a:rPr>
                          <m:t>𝑑</m:t>
                        </m:r>
                      </m:e>
                    </m:func>
                    <m:r>
                      <a:rPr lang="en-US" b="0" i="1" smtClean="0">
                        <a:latin typeface="Cambria Math" panose="02040503050406030204" pitchFamily="18" charset="0"/>
                      </a:rPr>
                      <m:t>+</m:t>
                    </m:r>
                    <m:r>
                      <a:rPr lang="en-US" b="0" i="1" smtClean="0">
                        <a:latin typeface="Cambria Math" panose="02040503050406030204" pitchFamily="18" charset="0"/>
                      </a:rPr>
                      <m:t>𝑛</m:t>
                    </m:r>
                    <m:r>
                      <m:rPr>
                        <m:sty m:val="p"/>
                      </m:rPr>
                      <a:rPr lang="en-US" b="0" i="0" smtClean="0">
                        <a:latin typeface="Cambria Math" panose="02040503050406030204" pitchFamily="18" charset="0"/>
                      </a:rPr>
                      <m:t>R</m:t>
                    </m:r>
                    <m:r>
                      <a:rPr lang="en-US" b="0" i="1" smtClean="0">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m:t>
                    </m:r>
                  </m:oMath>
                </a14:m>
                <a:r>
                  <a:rPr lang="en-US" dirty="0" smtClean="0">
                    <a:latin typeface="Cambria Math" panose="02040503050406030204" pitchFamily="18" charset="0"/>
                  </a:rPr>
                  <a:t>R</a:t>
                </a:r>
                <a:r>
                  <a:rPr lang="en-US" i="1" dirty="0" smtClean="0">
                    <a:latin typeface="Cambria Math" panose="02040503050406030204" pitchFamily="18" charset="0"/>
                  </a:rPr>
                  <a:t>.</a:t>
                </a:r>
              </a:p>
              <a:p>
                <a:pPr marL="0" indent="0" algn="ctr">
                  <a:buNone/>
                </a:pP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41656250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Main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 (Depth-Robustness is a necessary condition): </a:t>
                </a:r>
                <a:r>
                  <a:rPr lang="en-US" dirty="0"/>
                  <a:t>If G is </a:t>
                </a:r>
                <a:r>
                  <a:rPr lang="en-US" dirty="0" smtClean="0"/>
                  <a:t>(</a:t>
                </a:r>
                <a:r>
                  <a:rPr lang="en-US" dirty="0" err="1"/>
                  <a:t>e,d</a:t>
                </a:r>
                <a:r>
                  <a:rPr lang="en-US" dirty="0" smtClean="0"/>
                  <a:t>)-reducible then </a:t>
                </a:r>
                <a:r>
                  <a:rPr lang="en-US" dirty="0"/>
                  <a:t>is an (efficient) attack A such that</a:t>
                </a:r>
              </a:p>
              <a:p>
                <a:pPr marL="0" indent="0" algn="ctr">
                  <a:buNone/>
                </a:pPr>
                <a14:m>
                  <m:oMath xmlns:m="http://schemas.openxmlformats.org/officeDocument/2006/math">
                    <m:func>
                      <m:funcPr>
                        <m:ctrlPr>
                          <a:rPr lang="en-US" i="1">
                            <a:latin typeface="Cambria Math"/>
                          </a:rPr>
                        </m:ctrlPr>
                      </m:funcPr>
                      <m:fName>
                        <m:r>
                          <m:rPr>
                            <m:sty m:val="p"/>
                          </m:rPr>
                          <a:rPr lang="en-US">
                            <a:latin typeface="Cambria Math" panose="02040503050406030204" pitchFamily="18" charset="0"/>
                          </a:rPr>
                          <m:t>E</m:t>
                        </m:r>
                        <m:r>
                          <m:rPr>
                            <m:sty m:val="p"/>
                          </m:rPr>
                          <a:rPr lang="en-US" baseline="-25000">
                            <a:latin typeface="Cambria Math" panose="02040503050406030204" pitchFamily="18" charset="0"/>
                          </a:rPr>
                          <m:t>R</m:t>
                        </m:r>
                      </m:fName>
                      <m:e>
                        <m:d>
                          <m:dPr>
                            <m:ctrlPr>
                              <a:rPr lang="en-US" i="1">
                                <a:latin typeface="Cambria Math"/>
                              </a:rPr>
                            </m:ctrlPr>
                          </m:dPr>
                          <m:e>
                            <m:r>
                              <a:rPr lang="en-US" i="1">
                                <a:latin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𝑒𝑛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𝑔𝑛</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𝑛𝑑</m:t>
                        </m:r>
                      </m:e>
                    </m:func>
                    <m:r>
                      <a:rPr lang="en-US" i="1">
                        <a:latin typeface="Cambria Math" panose="02040503050406030204" pitchFamily="18" charset="0"/>
                      </a:rPr>
                      <m:t>+</m:t>
                    </m:r>
                    <m:r>
                      <a:rPr lang="en-US" i="1">
                        <a:latin typeface="Cambria Math" panose="02040503050406030204" pitchFamily="18" charset="0"/>
                      </a:rPr>
                      <m:t>𝑛</m:t>
                    </m:r>
                    <m:r>
                      <m:rPr>
                        <m:sty m:val="p"/>
                      </m:rPr>
                      <a:rPr lang="en-US">
                        <a:latin typeface="Cambria Math" panose="02040503050406030204" pitchFamily="18" charset="0"/>
                      </a:rPr>
                      <m:t>R</m:t>
                    </m:r>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m:t>
                    </m:r>
                  </m:oMath>
                </a14:m>
                <a:r>
                  <a:rPr lang="en-US" dirty="0">
                    <a:latin typeface="Cambria Math" panose="02040503050406030204" pitchFamily="18" charset="0"/>
                  </a:rPr>
                  <a:t>R</a:t>
                </a:r>
                <a:r>
                  <a:rPr lang="en-US" i="1" dirty="0">
                    <a:latin typeface="Cambria Math" panose="02040503050406030204" pitchFamily="18" charset="0"/>
                  </a:rPr>
                  <a:t>.</a:t>
                </a:r>
              </a:p>
              <a:p>
                <a:pPr marL="0" indent="0" algn="ctr">
                  <a:buNone/>
                </a:pP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cxnSp>
        <p:nvCxnSpPr>
          <p:cNvPr id="6" name="Straight Arrow Connector 5"/>
          <p:cNvCxnSpPr/>
          <p:nvPr/>
        </p:nvCxnSpPr>
        <p:spPr>
          <a:xfrm flipH="1">
            <a:off x="3369233" y="3113694"/>
            <a:ext cx="1143000" cy="138112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1378596" y="4409319"/>
                <a:ext cx="3418408" cy="1569660"/>
              </a:xfrm>
              <a:prstGeom prst="rect">
                <a:avLst/>
              </a:prstGeom>
              <a:noFill/>
            </p:spPr>
            <p:txBody>
              <a:bodyPr wrap="square" rtlCol="0">
                <a:spAutoFit/>
              </a:bodyPr>
              <a:lstStyle/>
              <a:p>
                <a:r>
                  <a:rPr lang="en-US" sz="2400" dirty="0" smtClean="0"/>
                  <a:t>Upper bounds pebbles</a:t>
                </a:r>
              </a:p>
              <a:p>
                <a:r>
                  <a:rPr lang="en-US" sz="2400" dirty="0" smtClean="0"/>
                  <a:t>on nodes </a:t>
                </a:r>
                <a14:m>
                  <m:oMath xmlns:m="http://schemas.openxmlformats.org/officeDocument/2006/math">
                    <m:r>
                      <m:rPr>
                        <m:sty m:val="p"/>
                      </m:rPr>
                      <a:rPr lang="en-US" sz="2400" b="0" i="0" dirty="0" smtClean="0">
                        <a:latin typeface="Cambria Math" panose="02040503050406030204" pitchFamily="18" charset="0"/>
                        <a:ea typeface="Cambria Math" panose="02040503050406030204" pitchFamily="18" charset="0"/>
                      </a:rPr>
                      <m:t>x</m:t>
                    </m:r>
                    <m:r>
                      <a:rPr lang="en-US" sz="240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𝑆</m:t>
                    </m:r>
                  </m:oMath>
                </a14:m>
                <a:r>
                  <a:rPr lang="en-US" sz="2400" dirty="0" smtClean="0"/>
                  <a:t>, where    </a:t>
                </a:r>
              </a:p>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r>
                            <a:rPr lang="en-US" sz="2400" b="0" i="1" smtClean="0">
                              <a:latin typeface="Cambria Math" panose="02040503050406030204" pitchFamily="18" charset="0"/>
                            </a:rPr>
                            <m:t>𝑆</m:t>
                          </m:r>
                        </m:e>
                      </m:d>
                      <m:r>
                        <a:rPr lang="en-US" sz="2400" b="0" i="1" smtClean="0">
                          <a:latin typeface="Cambria Math" panose="02040503050406030204" pitchFamily="18" charset="0"/>
                        </a:rPr>
                        <m:t>=</m:t>
                      </m:r>
                      <m:r>
                        <a:rPr lang="en-US" sz="2400" b="0" i="1" smtClean="0">
                          <a:latin typeface="Cambria Math" panose="02040503050406030204" pitchFamily="18" charset="0"/>
                        </a:rPr>
                        <m:t>𝑒</m:t>
                      </m:r>
                    </m:oMath>
                  </m:oMathPara>
                </a14:m>
                <a:endParaRPr lang="en-US" sz="2400" dirty="0" smtClean="0"/>
              </a:p>
              <a:p>
                <a:r>
                  <a:rPr lang="en-US" sz="2400" dirty="0" smtClean="0"/>
                  <a:t>       depth(G-S)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𝑑</m:t>
                    </m:r>
                  </m:oMath>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378596" y="4409319"/>
                <a:ext cx="3418408" cy="1569660"/>
              </a:xfrm>
              <a:prstGeom prst="rect">
                <a:avLst/>
              </a:prstGeom>
              <a:blipFill rotWithShape="1">
                <a:blip r:embed="rId3"/>
                <a:stretch>
                  <a:fillRect l="-2674" t="-3101" b="-7752"/>
                </a:stretch>
              </a:blipFill>
            </p:spPr>
            <p:txBody>
              <a:bodyPr/>
              <a:lstStyle/>
              <a:p>
                <a:r>
                  <a:rPr lang="en-US">
                    <a:noFill/>
                  </a:rPr>
                  <a:t> </a:t>
                </a:r>
              </a:p>
            </p:txBody>
          </p:sp>
        </mc:Fallback>
      </mc:AlternateContent>
      <p:cxnSp>
        <p:nvCxnSpPr>
          <p:cNvPr id="8" name="Straight Arrow Connector 7"/>
          <p:cNvCxnSpPr/>
          <p:nvPr/>
        </p:nvCxnSpPr>
        <p:spPr>
          <a:xfrm>
            <a:off x="4797004" y="3139223"/>
            <a:ext cx="1339987" cy="135559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31379" y="4494819"/>
            <a:ext cx="2729273" cy="523220"/>
          </a:xfrm>
          <a:prstGeom prst="rect">
            <a:avLst/>
          </a:prstGeom>
          <a:noFill/>
        </p:spPr>
        <p:txBody>
          <a:bodyPr wrap="none" rtlCol="0">
            <a:spAutoFit/>
          </a:bodyPr>
          <a:lstStyle/>
          <a:p>
            <a:r>
              <a:rPr lang="en-US" sz="2800" dirty="0" smtClean="0"/>
              <a:t>#pebbling rounds</a:t>
            </a:r>
            <a:endParaRPr lang="en-US" sz="2800" dirty="0"/>
          </a:p>
        </p:txBody>
      </p:sp>
    </p:spTree>
    <p:extLst>
      <p:ext uri="{BB962C8B-B14F-4D97-AF65-F5344CB8AC3E}">
        <p14:creationId xmlns:p14="http://schemas.microsoft.com/office/powerpoint/2010/main" val="2730717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Main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a:t>Theorem (Depth-Robustness is a necessary condition): </a:t>
                </a:r>
                <a:r>
                  <a:rPr lang="en-US" dirty="0"/>
                  <a:t>If G is (</a:t>
                </a:r>
                <a:r>
                  <a:rPr lang="en-US" dirty="0" err="1"/>
                  <a:t>e,d</a:t>
                </a:r>
                <a:r>
                  <a:rPr lang="en-US" dirty="0"/>
                  <a:t>)-reducible then is an (efficient) attack A such that</a:t>
                </a:r>
              </a:p>
              <a:p>
                <a:pPr marL="0" indent="0" algn="ctr">
                  <a:buNone/>
                </a:pPr>
                <a14:m>
                  <m:oMath xmlns:m="http://schemas.openxmlformats.org/officeDocument/2006/math">
                    <m:func>
                      <m:funcPr>
                        <m:ctrlPr>
                          <a:rPr lang="en-US" i="1">
                            <a:latin typeface="Cambria Math"/>
                          </a:rPr>
                        </m:ctrlPr>
                      </m:funcPr>
                      <m:fName>
                        <m:r>
                          <m:rPr>
                            <m:sty m:val="p"/>
                          </m:rPr>
                          <a:rPr lang="en-US">
                            <a:latin typeface="Cambria Math" panose="02040503050406030204" pitchFamily="18" charset="0"/>
                          </a:rPr>
                          <m:t>E</m:t>
                        </m:r>
                        <m:r>
                          <m:rPr>
                            <m:sty m:val="p"/>
                          </m:rPr>
                          <a:rPr lang="en-US" baseline="-25000">
                            <a:latin typeface="Cambria Math" panose="02040503050406030204" pitchFamily="18" charset="0"/>
                          </a:rPr>
                          <m:t>R</m:t>
                        </m:r>
                      </m:fName>
                      <m:e>
                        <m:d>
                          <m:dPr>
                            <m:ctrlPr>
                              <a:rPr lang="en-US" i="1">
                                <a:latin typeface="Cambria Math"/>
                              </a:rPr>
                            </m:ctrlPr>
                          </m:dPr>
                          <m:e>
                            <m:r>
                              <a:rPr lang="en-US" i="1">
                                <a:latin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𝑒𝑛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𝑔𝑛</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𝑛𝑑</m:t>
                        </m:r>
                      </m:e>
                    </m:func>
                    <m:r>
                      <a:rPr lang="en-US" i="1">
                        <a:latin typeface="Cambria Math" panose="02040503050406030204" pitchFamily="18" charset="0"/>
                      </a:rPr>
                      <m:t>+</m:t>
                    </m:r>
                    <m:r>
                      <a:rPr lang="en-US" i="1">
                        <a:latin typeface="Cambria Math" panose="02040503050406030204" pitchFamily="18" charset="0"/>
                      </a:rPr>
                      <m:t>𝑛</m:t>
                    </m:r>
                    <m:r>
                      <m:rPr>
                        <m:sty m:val="p"/>
                      </m:rPr>
                      <a:rPr lang="en-US">
                        <a:latin typeface="Cambria Math" panose="02040503050406030204" pitchFamily="18" charset="0"/>
                      </a:rPr>
                      <m:t>R</m:t>
                    </m:r>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m:t>
                    </m:r>
                  </m:oMath>
                </a14:m>
                <a:r>
                  <a:rPr lang="en-US" dirty="0">
                    <a:latin typeface="Cambria Math" panose="02040503050406030204" pitchFamily="18" charset="0"/>
                  </a:rPr>
                  <a:t>R</a:t>
                </a:r>
                <a:r>
                  <a:rPr lang="en-US" i="1" dirty="0">
                    <a:latin typeface="Cambria Math" panose="02040503050406030204" pitchFamily="18" charset="0"/>
                  </a:rPr>
                  <a:t>.</a:t>
                </a:r>
              </a:p>
              <a:p>
                <a:pPr marL="0" indent="0" algn="ctr">
                  <a:buNone/>
                </a:pP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cxnSp>
        <p:nvCxnSpPr>
          <p:cNvPr id="6" name="Straight Arrow Connector 5"/>
          <p:cNvCxnSpPr/>
          <p:nvPr/>
        </p:nvCxnSpPr>
        <p:spPr>
          <a:xfrm flipH="1">
            <a:off x="3423057" y="3133984"/>
            <a:ext cx="1905000" cy="133006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3512" y="4408563"/>
            <a:ext cx="4849990" cy="830997"/>
          </a:xfrm>
          <a:prstGeom prst="rect">
            <a:avLst/>
          </a:prstGeom>
          <a:noFill/>
        </p:spPr>
        <p:txBody>
          <a:bodyPr wrap="square" rtlCol="0">
            <a:spAutoFit/>
          </a:bodyPr>
          <a:lstStyle/>
          <a:p>
            <a:r>
              <a:rPr lang="en-US" sz="2400" dirty="0" smtClean="0"/>
              <a:t>Maintain pebbles on parents of next g nodes to be pebbled. </a:t>
            </a:r>
          </a:p>
        </p:txBody>
      </p:sp>
      <p:cxnSp>
        <p:nvCxnSpPr>
          <p:cNvPr id="8" name="Straight Arrow Connector 7"/>
          <p:cNvCxnSpPr/>
          <p:nvPr/>
        </p:nvCxnSpPr>
        <p:spPr>
          <a:xfrm>
            <a:off x="5784031" y="3133984"/>
            <a:ext cx="0" cy="133006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12613" y="4416576"/>
            <a:ext cx="2729273" cy="523220"/>
          </a:xfrm>
          <a:prstGeom prst="rect">
            <a:avLst/>
          </a:prstGeom>
          <a:noFill/>
        </p:spPr>
        <p:txBody>
          <a:bodyPr wrap="none" rtlCol="0">
            <a:spAutoFit/>
          </a:bodyPr>
          <a:lstStyle/>
          <a:p>
            <a:r>
              <a:rPr lang="en-US" sz="2800" dirty="0" smtClean="0"/>
              <a:t>#pebbling rounds</a:t>
            </a:r>
            <a:endParaRPr lang="en-US" sz="2800" dirty="0"/>
          </a:p>
        </p:txBody>
      </p:sp>
    </p:spTree>
    <p:extLst>
      <p:ext uri="{BB962C8B-B14F-4D97-AF65-F5344CB8AC3E}">
        <p14:creationId xmlns:p14="http://schemas.microsoft.com/office/powerpoint/2010/main" val="186082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Main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 (Depth-Robustness is a necessary condition): </a:t>
                </a:r>
                <a:r>
                  <a:rPr lang="en-US" dirty="0"/>
                  <a:t>If G is not (</a:t>
                </a:r>
                <a:r>
                  <a:rPr lang="en-US" dirty="0" err="1"/>
                  <a:t>e,d</a:t>
                </a:r>
                <a:r>
                  <a:rPr lang="en-US" dirty="0"/>
                  <a:t>)-node robust then is an (efficient) attack A such that</a:t>
                </a:r>
              </a:p>
              <a:p>
                <a:pPr marL="0" indent="0" algn="ctr">
                  <a:buNone/>
                </a:pPr>
                <a14:m>
                  <m:oMath xmlns:m="http://schemas.openxmlformats.org/officeDocument/2006/math">
                    <m:func>
                      <m:funcPr>
                        <m:ctrlPr>
                          <a:rPr lang="en-US" i="1">
                            <a:latin typeface="Cambria Math"/>
                          </a:rPr>
                        </m:ctrlPr>
                      </m:funcPr>
                      <m:fName>
                        <m:r>
                          <m:rPr>
                            <m:sty m:val="p"/>
                          </m:rPr>
                          <a:rPr lang="en-US">
                            <a:latin typeface="Cambria Math" panose="02040503050406030204" pitchFamily="18" charset="0"/>
                          </a:rPr>
                          <m:t>E</m:t>
                        </m:r>
                        <m:r>
                          <m:rPr>
                            <m:sty m:val="p"/>
                          </m:rPr>
                          <a:rPr lang="en-US" baseline="-25000">
                            <a:latin typeface="Cambria Math" panose="02040503050406030204" pitchFamily="18" charset="0"/>
                          </a:rPr>
                          <m:t>R</m:t>
                        </m:r>
                      </m:fName>
                      <m:e>
                        <m:d>
                          <m:dPr>
                            <m:ctrlPr>
                              <a:rPr lang="en-US" i="1">
                                <a:latin typeface="Cambria Math"/>
                              </a:rPr>
                            </m:ctrlPr>
                          </m:dPr>
                          <m:e>
                            <m:r>
                              <a:rPr lang="en-US" i="1">
                                <a:latin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𝑒𝑛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𝑔𝑛</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𝑛𝑑</m:t>
                        </m:r>
                      </m:e>
                    </m:func>
                    <m:r>
                      <a:rPr lang="en-US" i="1">
                        <a:latin typeface="Cambria Math" panose="02040503050406030204" pitchFamily="18" charset="0"/>
                      </a:rPr>
                      <m:t>+</m:t>
                    </m:r>
                    <m:r>
                      <a:rPr lang="en-US" i="1">
                        <a:latin typeface="Cambria Math" panose="02040503050406030204" pitchFamily="18" charset="0"/>
                      </a:rPr>
                      <m:t>𝑛</m:t>
                    </m:r>
                    <m:r>
                      <m:rPr>
                        <m:sty m:val="p"/>
                      </m:rPr>
                      <a:rPr lang="en-US">
                        <a:latin typeface="Cambria Math" panose="02040503050406030204" pitchFamily="18" charset="0"/>
                      </a:rPr>
                      <m:t>R</m:t>
                    </m:r>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m:t>
                    </m:r>
                  </m:oMath>
                </a14:m>
                <a:r>
                  <a:rPr lang="en-US" dirty="0">
                    <a:latin typeface="Cambria Math" panose="02040503050406030204" pitchFamily="18" charset="0"/>
                  </a:rPr>
                  <a:t>R</a:t>
                </a:r>
                <a:r>
                  <a:rPr lang="en-US" i="1" dirty="0">
                    <a:latin typeface="Cambria Math" panose="02040503050406030204" pitchFamily="18" charset="0"/>
                  </a:rPr>
                  <a:t>.</a:t>
                </a:r>
              </a:p>
              <a:p>
                <a:pPr marL="0" indent="0" algn="ctr">
                  <a:buNone/>
                </a:pP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r="-1043"/>
                </a:stretch>
              </a:blipFill>
            </p:spPr>
            <p:txBody>
              <a:bodyPr/>
              <a:lstStyle/>
              <a:p>
                <a:r>
                  <a:rPr lang="en-US">
                    <a:noFill/>
                  </a:rPr>
                  <a:t> </a:t>
                </a:r>
              </a:p>
            </p:txBody>
          </p:sp>
        </mc:Fallback>
      </mc:AlternateContent>
      <p:cxnSp>
        <p:nvCxnSpPr>
          <p:cNvPr id="6" name="Straight Arrow Connector 5"/>
          <p:cNvCxnSpPr/>
          <p:nvPr/>
        </p:nvCxnSpPr>
        <p:spPr>
          <a:xfrm flipH="1">
            <a:off x="4324898" y="3108454"/>
            <a:ext cx="1905000" cy="133006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46940" y="4361296"/>
            <a:ext cx="3257551" cy="523220"/>
          </a:xfrm>
          <a:prstGeom prst="rect">
            <a:avLst/>
          </a:prstGeom>
          <a:noFill/>
        </p:spPr>
        <p:txBody>
          <a:bodyPr wrap="square" rtlCol="0">
            <a:spAutoFit/>
          </a:bodyPr>
          <a:lstStyle/>
          <a:p>
            <a:r>
              <a:rPr lang="en-US" sz="2800" dirty="0" smtClean="0"/>
              <a:t>#balloon phases</a:t>
            </a:r>
          </a:p>
        </p:txBody>
      </p:sp>
      <p:cxnSp>
        <p:nvCxnSpPr>
          <p:cNvPr id="8" name="Straight Arrow Connector 7"/>
          <p:cNvCxnSpPr/>
          <p:nvPr/>
        </p:nvCxnSpPr>
        <p:spPr>
          <a:xfrm>
            <a:off x="6579403" y="3095753"/>
            <a:ext cx="0" cy="207513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77398" y="5170884"/>
            <a:ext cx="4049378" cy="830997"/>
          </a:xfrm>
          <a:prstGeom prst="rect">
            <a:avLst/>
          </a:prstGeom>
          <a:noFill/>
        </p:spPr>
        <p:txBody>
          <a:bodyPr wrap="none" rtlCol="0">
            <a:spAutoFit/>
          </a:bodyPr>
          <a:lstStyle/>
          <a:p>
            <a:r>
              <a:rPr lang="en-US" sz="2400" dirty="0" smtClean="0"/>
              <a:t>Max #pebbles on G</a:t>
            </a:r>
          </a:p>
          <a:p>
            <a:r>
              <a:rPr lang="en-US" sz="2400" dirty="0" smtClean="0"/>
              <a:t>In each round of balloon phase</a:t>
            </a:r>
            <a:endParaRPr lang="en-US" sz="2400" dirty="0"/>
          </a:p>
        </p:txBody>
      </p:sp>
      <p:cxnSp>
        <p:nvCxnSpPr>
          <p:cNvPr id="9" name="Straight Arrow Connector 8"/>
          <p:cNvCxnSpPr/>
          <p:nvPr/>
        </p:nvCxnSpPr>
        <p:spPr>
          <a:xfrm>
            <a:off x="6861896" y="3132866"/>
            <a:ext cx="2438380" cy="101137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260154" y="4099686"/>
            <a:ext cx="3931846" cy="523220"/>
          </a:xfrm>
          <a:prstGeom prst="rect">
            <a:avLst/>
          </a:prstGeom>
          <a:noFill/>
        </p:spPr>
        <p:txBody>
          <a:bodyPr wrap="none" rtlCol="0">
            <a:spAutoFit/>
          </a:bodyPr>
          <a:lstStyle/>
          <a:p>
            <a:r>
              <a:rPr lang="en-US" sz="2800" dirty="0" smtClean="0"/>
              <a:t>Length of a balloon phase</a:t>
            </a:r>
            <a:endParaRPr lang="en-US" sz="2800" dirty="0"/>
          </a:p>
        </p:txBody>
      </p:sp>
    </p:spTree>
    <p:extLst>
      <p:ext uri="{BB962C8B-B14F-4D97-AF65-F5344CB8AC3E}">
        <p14:creationId xmlns:p14="http://schemas.microsoft.com/office/powerpoint/2010/main" val="417971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6" name="Rectangle 5"/>
          <p:cNvSpPr/>
          <p:nvPr/>
        </p:nvSpPr>
        <p:spPr>
          <a:xfrm>
            <a:off x="4200524" y="4914900"/>
            <a:ext cx="6124205" cy="638176"/>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 (Depth-Robustness is a necessary condition): </a:t>
                </a:r>
                <a:r>
                  <a:rPr lang="en-US" dirty="0"/>
                  <a:t>If G is not (</a:t>
                </a:r>
                <a:r>
                  <a:rPr lang="en-US" dirty="0" err="1"/>
                  <a:t>e,d</a:t>
                </a:r>
                <a:r>
                  <a:rPr lang="en-US" dirty="0"/>
                  <a:t>)-node robust then is an (efficient) attack A such that</a:t>
                </a:r>
              </a:p>
              <a:p>
                <a:pPr marL="0" indent="0" algn="ctr">
                  <a:buNone/>
                </a:pPr>
                <a14:m>
                  <m:oMath xmlns:m="http://schemas.openxmlformats.org/officeDocument/2006/math">
                    <m:func>
                      <m:funcPr>
                        <m:ctrlPr>
                          <a:rPr lang="en-US" i="1">
                            <a:latin typeface="Cambria Math"/>
                          </a:rPr>
                        </m:ctrlPr>
                      </m:funcPr>
                      <m:fName>
                        <m:r>
                          <m:rPr>
                            <m:sty m:val="p"/>
                          </m:rPr>
                          <a:rPr lang="en-US">
                            <a:latin typeface="Cambria Math" panose="02040503050406030204" pitchFamily="18" charset="0"/>
                          </a:rPr>
                          <m:t>E</m:t>
                        </m:r>
                        <m:r>
                          <m:rPr>
                            <m:sty m:val="p"/>
                          </m:rPr>
                          <a:rPr lang="en-US" baseline="-25000">
                            <a:latin typeface="Cambria Math" panose="02040503050406030204" pitchFamily="18" charset="0"/>
                          </a:rPr>
                          <m:t>R</m:t>
                        </m:r>
                      </m:fName>
                      <m:e>
                        <m:d>
                          <m:dPr>
                            <m:ctrlPr>
                              <a:rPr lang="en-US" i="1">
                                <a:latin typeface="Cambria Math"/>
                              </a:rPr>
                            </m:ctrlPr>
                          </m:dPr>
                          <m:e>
                            <m:r>
                              <a:rPr lang="en-US" i="1">
                                <a:latin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𝑒𝑛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𝑔𝑛</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𝑛𝑑</m:t>
                        </m:r>
                      </m:e>
                    </m:func>
                    <m:r>
                      <a:rPr lang="en-US" i="1">
                        <a:latin typeface="Cambria Math" panose="02040503050406030204" pitchFamily="18" charset="0"/>
                      </a:rPr>
                      <m:t>+</m:t>
                    </m:r>
                    <m:r>
                      <a:rPr lang="en-US" i="1">
                        <a:latin typeface="Cambria Math" panose="02040503050406030204" pitchFamily="18" charset="0"/>
                      </a:rPr>
                      <m:t>𝑛</m:t>
                    </m:r>
                    <m:r>
                      <m:rPr>
                        <m:sty m:val="p"/>
                      </m:rPr>
                      <a:rPr lang="en-US">
                        <a:latin typeface="Cambria Math" panose="02040503050406030204" pitchFamily="18" charset="0"/>
                      </a:rPr>
                      <m:t>R</m:t>
                    </m:r>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m:t>
                    </m:r>
                  </m:oMath>
                </a14:m>
                <a:r>
                  <a:rPr lang="en-US" dirty="0">
                    <a:latin typeface="Cambria Math" panose="02040503050406030204" pitchFamily="18" charset="0"/>
                  </a:rPr>
                  <a:t>R</a:t>
                </a:r>
                <a:r>
                  <a:rPr lang="en-US" i="1" dirty="0">
                    <a:latin typeface="Cambria Math" panose="02040503050406030204" pitchFamily="18" charset="0"/>
                  </a:rPr>
                  <a:t>.</a:t>
                </a:r>
              </a:p>
              <a:p>
                <a:pPr marL="0" indent="0" algn="ctr">
                  <a:buNone/>
                </a:pPr>
                <a:endParaRPr lang="en-US" i="1" dirty="0">
                  <a:latin typeface="Cambria Math" panose="02040503050406030204" pitchFamily="18" charset="0"/>
                </a:endParaRPr>
              </a:p>
              <a:p>
                <a:pPr marL="0" indent="0" algn="ctr">
                  <a:buNone/>
                </a:pPr>
                <a:r>
                  <a:rPr lang="en-US" b="0" dirty="0" smtClean="0"/>
                  <a:t>Set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ad>
                      <m:radPr>
                        <m:degHide m:val="on"/>
                        <m:ctrlPr>
                          <a:rPr lang="en-US" b="0" i="1" smtClean="0">
                            <a:latin typeface="Cambria Math"/>
                          </a:rPr>
                        </m:ctrlPr>
                      </m:radPr>
                      <m:deg/>
                      <m:e>
                        <m:r>
                          <a:rPr lang="en-US" b="0" i="1" smtClean="0">
                            <a:latin typeface="Cambria Math" panose="02040503050406030204" pitchFamily="18" charset="0"/>
                          </a:rPr>
                          <m:t>𝑛𝑑</m:t>
                        </m:r>
                      </m:e>
                    </m:rad>
                  </m:oMath>
                </a14:m>
                <a:endParaRPr lang="en-US" i="1" dirty="0" smtClean="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buNone/>
                </a:pPr>
                <a:r>
                  <a:rPr lang="en-US" dirty="0" smtClean="0"/>
                  <a:t>			          </a:t>
                </a:r>
                <a14:m>
                  <m:oMath xmlns:m="http://schemas.openxmlformats.org/officeDocument/2006/math">
                    <m:func>
                      <m:funcPr>
                        <m:ctrlPr>
                          <a:rPr lang="en-US" i="1">
                            <a:latin typeface="Cambria Math"/>
                          </a:rPr>
                        </m:ctrlPr>
                      </m:funcPr>
                      <m:fName>
                        <m:r>
                          <m:rPr>
                            <m:sty m:val="p"/>
                          </m:rPr>
                          <a:rPr lang="en-US">
                            <a:latin typeface="Cambria Math" panose="02040503050406030204" pitchFamily="18" charset="0"/>
                          </a:rPr>
                          <m:t>E</m:t>
                        </m:r>
                        <m:r>
                          <m:rPr>
                            <m:sty m:val="p"/>
                          </m:rPr>
                          <a:rPr lang="en-US" baseline="-25000">
                            <a:latin typeface="Cambria Math" panose="02040503050406030204" pitchFamily="18" charset="0"/>
                          </a:rPr>
                          <m:t>R</m:t>
                        </m:r>
                      </m:fName>
                      <m:e>
                        <m:d>
                          <m:dPr>
                            <m:ctrlPr>
                              <a:rPr lang="en-US" i="1">
                                <a:latin typeface="Cambria Math"/>
                              </a:rPr>
                            </m:ctrlPr>
                          </m:dPr>
                          <m:e>
                            <m:r>
                              <a:rPr lang="en-US" i="1">
                                <a:latin typeface="Cambria Math" panose="02040503050406030204" pitchFamily="18" charset="0"/>
                              </a:rPr>
                              <m:t>𝐴</m:t>
                            </m:r>
                          </m:e>
                        </m:d>
                        <m:r>
                          <a:rPr lang="en-US" i="1">
                            <a:latin typeface="Cambria Math" panose="02040503050406030204" pitchFamily="18" charset="0"/>
                          </a:rPr>
                          <m:t>=</m:t>
                        </m:r>
                        <m:r>
                          <m:rPr>
                            <m:sty m:val="p"/>
                          </m:rPr>
                          <a:rPr lang="en-US" b="0" i="0" smtClean="0">
                            <a:latin typeface="Cambria Math" panose="02040503050406030204" pitchFamily="18" charset="0"/>
                          </a:rPr>
                          <m:t>O</m:t>
                        </m:r>
                        <m:d>
                          <m:dPr>
                            <m:ctrlPr>
                              <a:rPr lang="en-US" i="1" smtClean="0">
                                <a:latin typeface="Cambria Math"/>
                              </a:rPr>
                            </m:ctrlPr>
                          </m:dPr>
                          <m:e>
                            <m:r>
                              <a:rPr lang="en-US" i="1">
                                <a:latin typeface="Cambria Math" panose="02040503050406030204" pitchFamily="18" charset="0"/>
                              </a:rPr>
                              <m:t>𝑒𝑛</m:t>
                            </m:r>
                            <m:r>
                              <a:rPr lang="en-US" b="0" i="1" smtClean="0">
                                <a:latin typeface="Cambria Math" panose="02040503050406030204" pitchFamily="18" charset="0"/>
                              </a:rPr>
                              <m:t>+</m:t>
                            </m:r>
                            <m:rad>
                              <m:radPr>
                                <m:degHide m:val="on"/>
                                <m:ctrlPr>
                                  <a:rPr lang="en-US" i="1">
                                    <a:latin typeface="Cambria Math"/>
                                  </a:rPr>
                                </m:ctrlPr>
                              </m:radPr>
                              <m:deg/>
                              <m:e>
                                <m:r>
                                  <a:rPr lang="en-US" i="1">
                                    <a:latin typeface="Cambria Math" panose="02040503050406030204" pitchFamily="18" charset="0"/>
                                  </a:rPr>
                                  <m:t>𝑛</m:t>
                                </m:r>
                                <m:r>
                                  <a:rPr lang="en-US" i="1" baseline="30000">
                                    <a:latin typeface="Cambria Math" panose="02040503050406030204" pitchFamily="18" charset="0"/>
                                  </a:rPr>
                                  <m:t>3</m:t>
                                </m:r>
                                <m:r>
                                  <a:rPr lang="en-US" i="1">
                                    <a:latin typeface="Cambria Math" panose="02040503050406030204" pitchFamily="18" charset="0"/>
                                  </a:rPr>
                                  <m:t>𝑑</m:t>
                                </m:r>
                              </m:e>
                            </m:rad>
                          </m:e>
                        </m:d>
                      </m:e>
                    </m:func>
                  </m:oMath>
                </a14:m>
                <a:r>
                  <a:rPr lang="en-US" i="1" dirty="0" smtClean="0">
                    <a:latin typeface="Cambria Math" panose="02040503050406030204" pitchFamily="18" charset="0"/>
                  </a:rPr>
                  <a:t> .</a:t>
                </a: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r="-1043"/>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Depth Robustness is Necessary</a:t>
            </a:r>
          </a:p>
        </p:txBody>
      </p:sp>
      <p:sp>
        <p:nvSpPr>
          <p:cNvPr id="7" name="Rectangle 6"/>
          <p:cNvSpPr/>
          <p:nvPr/>
        </p:nvSpPr>
        <p:spPr>
          <a:xfrm>
            <a:off x="395112" y="5762165"/>
            <a:ext cx="6867514" cy="638176"/>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4" name="Rectangle 3"/>
              <p:cNvSpPr/>
              <p:nvPr/>
            </p:nvSpPr>
            <p:spPr>
              <a:xfrm>
                <a:off x="691007" y="5819643"/>
                <a:ext cx="6432467" cy="523220"/>
              </a:xfrm>
              <a:prstGeom prst="rect">
                <a:avLst/>
              </a:prstGeom>
            </p:spPr>
            <p:txBody>
              <a:bodyPr wrap="none">
                <a:spAutoFit/>
              </a:bodyPr>
              <a:lstStyle/>
              <a:p>
                <a:r>
                  <a:rPr lang="en-US" sz="2800" dirty="0" smtClean="0"/>
                  <a:t>In particular, </a:t>
                </a:r>
                <a14:m>
                  <m:oMath xmlns:m="http://schemas.openxmlformats.org/officeDocument/2006/math">
                    <m:func>
                      <m:funcPr>
                        <m:ctrlPr>
                          <a:rPr lang="en-US" sz="2800" i="1" smtClean="0">
                            <a:latin typeface="Cambria Math"/>
                          </a:rPr>
                        </m:ctrlPr>
                      </m:funcPr>
                      <m:fName>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fName>
                      <m:e>
                        <m:d>
                          <m:dPr>
                            <m:ctrlPr>
                              <a:rPr lang="en-US" sz="2800" i="1">
                                <a:latin typeface="Cambria Math"/>
                              </a:rPr>
                            </m:ctrlPr>
                          </m:dPr>
                          <m:e>
                            <m:r>
                              <a:rPr lang="en-US" sz="2800" i="1">
                                <a:latin typeface="Cambria Math" panose="02040503050406030204" pitchFamily="18" charset="0"/>
                              </a:rPr>
                              <m:t>𝐴</m:t>
                            </m:r>
                          </m:e>
                        </m:d>
                        <m:r>
                          <a:rPr lang="en-US" sz="2800" i="1">
                            <a:latin typeface="Cambria Math" panose="02040503050406030204" pitchFamily="18" charset="0"/>
                          </a:rPr>
                          <m:t>=</m:t>
                        </m:r>
                        <m:r>
                          <m:rPr>
                            <m:sty m:val="p"/>
                          </m:rPr>
                          <a:rPr lang="en-US" sz="2800" b="0" i="0" smtClean="0">
                            <a:latin typeface="Cambria Math"/>
                          </a:rPr>
                          <m:t>o</m:t>
                        </m:r>
                        <m:d>
                          <m:dPr>
                            <m:ctrlPr>
                              <a:rPr lang="en-US" sz="2800" i="1">
                                <a:latin typeface="Cambria Math"/>
                              </a:rPr>
                            </m:ctrlPr>
                          </m:dPr>
                          <m:e>
                            <m:r>
                              <a:rPr lang="en-US" sz="2800" i="1">
                                <a:latin typeface="Cambria Math" panose="02040503050406030204" pitchFamily="18" charset="0"/>
                              </a:rPr>
                              <m:t>𝑛</m:t>
                            </m:r>
                            <m:r>
                              <a:rPr lang="en-US" sz="2800" b="0" i="1" baseline="30000" smtClean="0">
                                <a:latin typeface="Cambria Math"/>
                              </a:rPr>
                              <m:t>2</m:t>
                            </m:r>
                          </m:e>
                        </m:d>
                      </m:e>
                    </m:func>
                  </m:oMath>
                </a14:m>
                <a:r>
                  <a:rPr lang="en-US" sz="2800" i="1" dirty="0">
                    <a:latin typeface="Cambria Math" panose="02040503050406030204" pitchFamily="18" charset="0"/>
                  </a:rPr>
                  <a:t> </a:t>
                </a:r>
                <a:r>
                  <a:rPr lang="en-US" sz="2800" i="1" dirty="0" smtClean="0">
                    <a:latin typeface="Cambria Math" panose="02040503050406030204" pitchFamily="18" charset="0"/>
                  </a:rPr>
                  <a:t> </a:t>
                </a:r>
                <a:r>
                  <a:rPr lang="en-US" sz="2800" dirty="0" smtClean="0">
                    <a:latin typeface="Cambria Math" panose="02040503050406030204" pitchFamily="18" charset="0"/>
                  </a:rPr>
                  <a:t>for </a:t>
                </a:r>
                <a:r>
                  <a:rPr lang="en-US" sz="2800" dirty="0" err="1" smtClean="0">
                    <a:latin typeface="Cambria Math" panose="02040503050406030204" pitchFamily="18" charset="0"/>
                  </a:rPr>
                  <a:t>e,d</a:t>
                </a:r>
                <a:r>
                  <a:rPr lang="en-US" sz="2800" dirty="0" smtClean="0">
                    <a:latin typeface="Cambria Math" panose="02040503050406030204" pitchFamily="18" charset="0"/>
                  </a:rPr>
                  <a:t>=o(n)</a:t>
                </a:r>
                <a:r>
                  <a:rPr lang="en-US" sz="2800" i="1" dirty="0" smtClean="0">
                    <a:latin typeface="Cambria Math" panose="02040503050406030204" pitchFamily="18" charset="0"/>
                  </a:rPr>
                  <a:t>.</a:t>
                </a:r>
                <a:endParaRPr lang="en-US" sz="2800" i="1" dirty="0">
                  <a:latin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91007" y="5819643"/>
                <a:ext cx="6432467" cy="523220"/>
              </a:xfrm>
              <a:prstGeom prst="rect">
                <a:avLst/>
              </a:prstGeom>
              <a:blipFill rotWithShape="1">
                <a:blip r:embed="rId3"/>
                <a:stretch>
                  <a:fillRect l="-1894" t="-14118" r="-758" b="-34118"/>
                </a:stretch>
              </a:blipFill>
            </p:spPr>
            <p:txBody>
              <a:bodyPr/>
              <a:lstStyle/>
              <a:p>
                <a:r>
                  <a:rPr lang="en-US">
                    <a:noFill/>
                  </a:rPr>
                  <a:t> </a:t>
                </a:r>
              </a:p>
            </p:txBody>
          </p:sp>
        </mc:Fallback>
      </mc:AlternateContent>
    </p:spTree>
    <p:extLst>
      <p:ext uri="{BB962C8B-B14F-4D97-AF65-F5344CB8AC3E}">
        <p14:creationId xmlns:p14="http://schemas.microsoft.com/office/powerpoint/2010/main" val="374691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dult friend 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660" y="2827015"/>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Offline Attacks: A Common Problem</a:t>
            </a:r>
          </a:p>
        </p:txBody>
      </p:sp>
      <p:sp>
        <p:nvSpPr>
          <p:cNvPr id="3" name="Content Placeholder 2"/>
          <p:cNvSpPr>
            <a:spLocks noGrp="1"/>
          </p:cNvSpPr>
          <p:nvPr>
            <p:ph idx="1"/>
          </p:nvPr>
        </p:nvSpPr>
        <p:spPr/>
        <p:txBody>
          <a:bodyPr/>
          <a:lstStyle/>
          <a:p>
            <a:r>
              <a:rPr lang="en-US" dirty="0" smtClean="0"/>
              <a:t>Password breaches at major companies have affected millions of users.</a:t>
            </a:r>
          </a:p>
        </p:txBody>
      </p:sp>
      <p:pic>
        <p:nvPicPr>
          <p:cNvPr id="3074" name="Picture 2" descr="http://blogs-images.forbes.com/tomiogeron/files/2011/10/linkedin_logo_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27" t="27273" r="10604" b="40807"/>
          <a:stretch/>
        </p:blipFill>
        <p:spPr bwMode="auto">
          <a:xfrm>
            <a:off x="3719165" y="3745527"/>
            <a:ext cx="2549988" cy="7608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885" y="4603525"/>
            <a:ext cx="3162181" cy="8072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6">
            <a:extLst>
              <a:ext uri="{28A0092B-C50C-407E-A947-70E740481C1C}">
                <a14:useLocalDpi xmlns:a14="http://schemas.microsoft.com/office/drawing/2010/main" val="0"/>
              </a:ext>
            </a:extLst>
          </a:blip>
          <a:srcRect t="24868" b="25435"/>
          <a:stretch/>
        </p:blipFill>
        <p:spPr bwMode="auto">
          <a:xfrm>
            <a:off x="8641785" y="4174131"/>
            <a:ext cx="2002005" cy="9949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9077" y="5228877"/>
            <a:ext cx="1889461" cy="11478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6581" y="5541815"/>
            <a:ext cx="2379456" cy="110474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3302" y="5447690"/>
            <a:ext cx="2400488" cy="87359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581" y="5354274"/>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679578" y="-17907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831978" y="-16383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94" name="Picture 22" descr="http://cdn.redmondpie.com/wp-content/uploads/2013/08/Sony-logo.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483" b="27949"/>
          <a:stretch/>
        </p:blipFill>
        <p:spPr bwMode="auto">
          <a:xfrm>
            <a:off x="6016338" y="2575890"/>
            <a:ext cx="2380117" cy="880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62778" y="2376347"/>
            <a:ext cx="2110363" cy="842818"/>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6291" y="3710423"/>
            <a:ext cx="1860063" cy="831092"/>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7966" y="2741115"/>
            <a:ext cx="3877230" cy="969308"/>
          </a:xfrm>
          <a:prstGeom prst="rect">
            <a:avLst/>
          </a:prstGeom>
        </p:spPr>
      </p:pic>
      <p:pic>
        <p:nvPicPr>
          <p:cNvPr id="17" name="Picture 2" descr="Image result for dropbox"/>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17152" y="3581892"/>
            <a:ext cx="1579303" cy="118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1400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a:xfrm>
            <a:off x="1362075" y="1690688"/>
            <a:ext cx="10515600" cy="4351338"/>
          </a:xfrm>
        </p:spPr>
        <p:txBody>
          <a:bodyPr>
            <a:normAutofit/>
          </a:bodyPr>
          <a:lstStyle/>
          <a:p>
            <a:pPr marL="0" indent="0">
              <a:buNone/>
            </a:pPr>
            <a:r>
              <a:rPr lang="en-US" sz="4000" dirty="0" smtClean="0"/>
              <a:t>Are existing </a:t>
            </a:r>
            <a:r>
              <a:rPr lang="en-US" sz="4000" dirty="0" err="1" smtClean="0"/>
              <a:t>iMHF</a:t>
            </a:r>
            <a:r>
              <a:rPr lang="en-US" sz="4000" dirty="0" smtClean="0"/>
              <a:t> candidates based on depth-robust DAGs?</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3026583"/>
            <a:ext cx="2399919" cy="3686150"/>
          </a:xfrm>
          <a:prstGeom prst="rect">
            <a:avLst/>
          </a:prstGeom>
        </p:spPr>
      </p:pic>
      <p:sp>
        <p:nvSpPr>
          <p:cNvPr id="5" name="Cloud Callout 4"/>
          <p:cNvSpPr/>
          <p:nvPr/>
        </p:nvSpPr>
        <p:spPr>
          <a:xfrm>
            <a:off x="123825" y="1135064"/>
            <a:ext cx="11344275" cy="2562226"/>
          </a:xfrm>
          <a:prstGeom prst="cloudCallout">
            <a:avLst>
              <a:gd name="adj1" fmla="val 25263"/>
              <a:gd name="adj2" fmla="val 66961"/>
            </a:avLst>
          </a:prstGeom>
          <a:solidFill>
            <a:schemeClr val="accent1">
              <a:alpha val="17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569" y="3782222"/>
            <a:ext cx="2370928" cy="2370928"/>
          </a:xfrm>
          <a:prstGeom prst="rect">
            <a:avLst/>
          </a:prstGeom>
        </p:spPr>
      </p:pic>
    </p:spTree>
    <p:extLst>
      <p:ext uri="{BB962C8B-B14F-4D97-AF65-F5344CB8AC3E}">
        <p14:creationId xmlns:p14="http://schemas.microsoft.com/office/powerpoint/2010/main" val="35089171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iMHF</a:t>
            </a:r>
            <a:r>
              <a:rPr lang="en-US" dirty="0" smtClean="0"/>
              <a:t> Candidates</a:t>
            </a:r>
            <a:endParaRPr lang="en-US" dirty="0"/>
          </a:p>
        </p:txBody>
      </p:sp>
      <p:sp>
        <p:nvSpPr>
          <p:cNvPr id="3" name="Content Placeholder 2"/>
          <p:cNvSpPr>
            <a:spLocks noGrp="1"/>
          </p:cNvSpPr>
          <p:nvPr>
            <p:ph idx="1"/>
          </p:nvPr>
        </p:nvSpPr>
        <p:spPr/>
        <p:txBody>
          <a:bodyPr>
            <a:normAutofit lnSpcReduction="10000"/>
          </a:bodyPr>
          <a:lstStyle/>
          <a:p>
            <a:r>
              <a:rPr lang="en-US" dirty="0" smtClean="0"/>
              <a:t>Catena [FLW15]</a:t>
            </a:r>
          </a:p>
          <a:p>
            <a:pPr lvl="1"/>
            <a:r>
              <a:rPr lang="en-US" dirty="0" smtClean="0"/>
              <a:t>Special Recognition at Password Hashing Competition</a:t>
            </a:r>
          </a:p>
          <a:p>
            <a:pPr lvl="1"/>
            <a:r>
              <a:rPr lang="en-US" dirty="0" smtClean="0"/>
              <a:t>Two Variants: Dragonfly and Double-Butterfly</a:t>
            </a:r>
          </a:p>
          <a:p>
            <a:endParaRPr lang="en-US" dirty="0" smtClean="0"/>
          </a:p>
          <a:p>
            <a:r>
              <a:rPr lang="en-US" dirty="0" smtClean="0"/>
              <a:t>Argon2  </a:t>
            </a:r>
            <a:r>
              <a:rPr lang="en-US" dirty="0"/>
              <a:t>[BDK15]</a:t>
            </a:r>
          </a:p>
          <a:p>
            <a:pPr lvl="1"/>
            <a:r>
              <a:rPr lang="en-US" dirty="0"/>
              <a:t>Winner of the Password Hashing Competition</a:t>
            </a:r>
          </a:p>
          <a:p>
            <a:pPr lvl="1"/>
            <a:r>
              <a:rPr lang="en-US" dirty="0"/>
              <a:t>Argon2i (data-independent mode) is recommended for Password Hashing</a:t>
            </a:r>
          </a:p>
          <a:p>
            <a:endParaRPr lang="en-US" dirty="0" smtClean="0"/>
          </a:p>
          <a:p>
            <a:r>
              <a:rPr lang="en-US" dirty="0" smtClean="0"/>
              <a:t>Balloon Hashing </a:t>
            </a:r>
            <a:r>
              <a:rPr lang="en-US" dirty="0"/>
              <a:t>[BCS16</a:t>
            </a:r>
            <a:r>
              <a:rPr lang="en-US" dirty="0" smtClean="0"/>
              <a:t>]</a:t>
            </a:r>
          </a:p>
          <a:p>
            <a:pPr lvl="1"/>
            <a:r>
              <a:rPr lang="en-US" dirty="0" smtClean="0"/>
              <a:t>Newer proposal (three variants in original proposal)</a:t>
            </a:r>
          </a:p>
          <a:p>
            <a:pPr marL="457200" lvl="1"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4630" y="3603543"/>
            <a:ext cx="1096771" cy="1149079"/>
          </a:xfrm>
          <a:prstGeom prst="rect">
            <a:avLst/>
          </a:prstGeom>
        </p:spPr>
      </p:pic>
    </p:spTree>
    <p:extLst>
      <p:ext uri="{BB962C8B-B14F-4D97-AF65-F5344CB8AC3E}">
        <p14:creationId xmlns:p14="http://schemas.microsoft.com/office/powerpoint/2010/main" val="3396103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No</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US" dirty="0" smtClean="0"/>
                  <a:t>Catena </a:t>
                </a:r>
                <a:r>
                  <a:rPr lang="en-US" dirty="0"/>
                  <a:t>[FLW15</a:t>
                </a:r>
                <a:r>
                  <a:rPr lang="en-US" dirty="0" smtClean="0"/>
                  <a:t>] is </a:t>
                </a:r>
                <a14:m>
                  <m:oMath xmlns:m="http://schemas.openxmlformats.org/officeDocument/2006/math">
                    <m:d>
                      <m:dPr>
                        <m:ctrlPr>
                          <a:rPr lang="en-US" i="1" smtClean="0">
                            <a:latin typeface="Cambria Math"/>
                          </a:rPr>
                        </m:ctrlPr>
                      </m:dPr>
                      <m:e>
                        <m:r>
                          <a:rPr lang="en-US" b="0" i="1" smtClean="0">
                            <a:latin typeface="Cambria Math"/>
                          </a:rPr>
                          <m:t>𝑒</m:t>
                        </m:r>
                        <m:r>
                          <a:rPr lang="en-US" b="0" i="1" smtClean="0">
                            <a:latin typeface="Cambria Math"/>
                          </a:rPr>
                          <m:t>,</m:t>
                        </m:r>
                        <m:acc>
                          <m:accPr>
                            <m:chr m:val="̃"/>
                            <m:ctrlPr>
                              <a:rPr lang="en-US" b="0" i="1" smtClean="0">
                                <a:latin typeface="Cambria Math"/>
                              </a:rPr>
                            </m:ctrlPr>
                          </m:accPr>
                          <m:e>
                            <m:r>
                              <a:rPr lang="en-US" b="0" i="1" smtClean="0">
                                <a:latin typeface="Cambria Math"/>
                              </a:rPr>
                              <m:t>𝑂</m:t>
                            </m:r>
                          </m:e>
                        </m:acc>
                        <m:d>
                          <m:dPr>
                            <m:ctrlPr>
                              <a:rPr lang="en-US" b="0" i="1" smtClean="0">
                                <a:latin typeface="Cambria Math"/>
                              </a:rPr>
                            </m:ctrlPr>
                          </m:dPr>
                          <m:e>
                            <m:f>
                              <m:fPr>
                                <m:ctrlPr>
                                  <a:rPr lang="en-US" i="1">
                                    <a:latin typeface="Cambria Math"/>
                                  </a:rPr>
                                </m:ctrlPr>
                              </m:fPr>
                              <m:num>
                                <m:r>
                                  <a:rPr lang="en-US" b="0" i="1" smtClean="0">
                                    <a:latin typeface="Cambria Math"/>
                                  </a:rPr>
                                  <m:t>𝑛</m:t>
                                </m:r>
                              </m:num>
                              <m:den>
                                <m:r>
                                  <a:rPr lang="en-US" b="0" i="1" smtClean="0">
                                    <a:latin typeface="Cambria Math"/>
                                  </a:rPr>
                                  <m:t>𝑒</m:t>
                                </m:r>
                              </m:den>
                            </m:f>
                          </m:e>
                        </m:d>
                      </m:e>
                    </m:d>
                  </m:oMath>
                </a14:m>
                <a:r>
                  <a:rPr lang="en-US" dirty="0" smtClean="0"/>
                  <a:t>-reducible</a:t>
                </a:r>
              </a:p>
              <a:p>
                <a:pPr marL="0" indent="0">
                  <a:buNone/>
                </a:pPr>
                <a14:m>
                  <m:oMathPara xmlns:m="http://schemas.openxmlformats.org/officeDocument/2006/math">
                    <m:oMathParaPr>
                      <m:jc m:val="centerGroup"/>
                    </m:oMathParaPr>
                    <m:oMath xmlns:m="http://schemas.openxmlformats.org/officeDocument/2006/math">
                      <m:r>
                        <a:rPr lang="en-US" sz="3600" b="0" i="1" smtClean="0">
                          <a:latin typeface="Cambria Math"/>
                          <a:sym typeface="Wingdings" pitchFamily="2" charset="2"/>
                        </a:rPr>
                        <m:t>𝐶𝐶</m:t>
                      </m:r>
                      <m:r>
                        <a:rPr lang="en-US" sz="3600" b="0" i="1" smtClean="0">
                          <a:latin typeface="Cambria Math"/>
                          <a:sym typeface="Wingdings" pitchFamily="2" charset="2"/>
                        </a:rPr>
                        <m:t>=</m:t>
                      </m:r>
                      <m:r>
                        <a:rPr lang="en-US" sz="3600" b="0" i="1" smtClean="0">
                          <a:latin typeface="Cambria Math"/>
                          <a:sym typeface="Wingdings" pitchFamily="2" charset="2"/>
                        </a:rPr>
                        <m:t>𝑂</m:t>
                      </m:r>
                      <m:d>
                        <m:dPr>
                          <m:ctrlPr>
                            <a:rPr lang="en-US" sz="3600" b="0" i="1" smtClean="0">
                              <a:latin typeface="Cambria Math"/>
                              <a:sym typeface="Wingdings" pitchFamily="2" charset="2"/>
                            </a:rPr>
                          </m:ctrlPr>
                        </m:dPr>
                        <m:e>
                          <m:sSup>
                            <m:sSupPr>
                              <m:ctrlPr>
                                <a:rPr lang="en-US" sz="3600" b="0" i="1" smtClean="0">
                                  <a:latin typeface="Cambria Math"/>
                                  <a:sym typeface="Wingdings" pitchFamily="2" charset="2"/>
                                </a:rPr>
                              </m:ctrlPr>
                            </m:sSupPr>
                            <m:e>
                              <m:r>
                                <a:rPr lang="en-US" sz="3600" b="0" i="1" smtClean="0">
                                  <a:latin typeface="Cambria Math"/>
                                  <a:sym typeface="Wingdings" pitchFamily="2" charset="2"/>
                                </a:rPr>
                                <m:t>𝑛</m:t>
                              </m:r>
                            </m:e>
                            <m:sup>
                              <m:r>
                                <a:rPr lang="en-US" sz="3600" b="0" i="1" smtClean="0">
                                  <a:latin typeface="Cambria Math"/>
                                  <a:sym typeface="Wingdings" pitchFamily="2" charset="2"/>
                                </a:rPr>
                                <m:t>1.62</m:t>
                              </m:r>
                            </m:sup>
                          </m:sSup>
                        </m:e>
                      </m:d>
                    </m:oMath>
                  </m:oMathPara>
                </a14:m>
                <a:endParaRPr lang="en-US" sz="3600" dirty="0" smtClean="0"/>
              </a:p>
              <a:p>
                <a:r>
                  <a:rPr lang="en-US" dirty="0" smtClean="0"/>
                  <a:t>Balloon Hashing and Argon2i (old version) are </a:t>
                </a:r>
                <a14:m>
                  <m:oMath xmlns:m="http://schemas.openxmlformats.org/officeDocument/2006/math">
                    <m:d>
                      <m:dPr>
                        <m:ctrlPr>
                          <a:rPr lang="en-US" i="1">
                            <a:latin typeface="Cambria Math"/>
                          </a:rPr>
                        </m:ctrlPr>
                      </m:dPr>
                      <m:e>
                        <m:r>
                          <a:rPr lang="en-US" i="1">
                            <a:latin typeface="Cambria Math"/>
                          </a:rPr>
                          <m:t>𝑒</m:t>
                        </m:r>
                        <m:r>
                          <a:rPr lang="en-US" i="1">
                            <a:latin typeface="Cambria Math"/>
                          </a:rPr>
                          <m:t>,</m:t>
                        </m:r>
                        <m:acc>
                          <m:accPr>
                            <m:chr m:val="̃"/>
                            <m:ctrlPr>
                              <a:rPr lang="en-US" i="1">
                                <a:latin typeface="Cambria Math"/>
                              </a:rPr>
                            </m:ctrlPr>
                          </m:accPr>
                          <m:e>
                            <m:r>
                              <a:rPr lang="en-US" i="1">
                                <a:latin typeface="Cambria Math"/>
                              </a:rPr>
                              <m:t>𝑂</m:t>
                            </m:r>
                          </m:e>
                        </m:acc>
                        <m:d>
                          <m:dPr>
                            <m:ctrlPr>
                              <a:rPr lang="en-US" i="1">
                                <a:latin typeface="Cambria Math"/>
                              </a:rPr>
                            </m:ctrlPr>
                          </m:dPr>
                          <m:e>
                            <m:f>
                              <m:fPr>
                                <m:ctrlPr>
                                  <a:rPr lang="en-US" i="1">
                                    <a:latin typeface="Cambria Math"/>
                                  </a:rPr>
                                </m:ctrlPr>
                              </m:fPr>
                              <m:num>
                                <m:sSup>
                                  <m:sSupPr>
                                    <m:ctrlPr>
                                      <a:rPr lang="en-US" i="1" smtClean="0">
                                        <a:latin typeface="Cambria Math"/>
                                      </a:rPr>
                                    </m:ctrlPr>
                                  </m:sSupPr>
                                  <m:e>
                                    <m:r>
                                      <a:rPr lang="en-US" b="0" i="1" smtClean="0">
                                        <a:latin typeface="Cambria Math"/>
                                      </a:rPr>
                                      <m:t>𝑛</m:t>
                                    </m:r>
                                  </m:e>
                                  <m:sup>
                                    <m:r>
                                      <a:rPr lang="en-US" b="0" i="1" smtClean="0">
                                        <a:latin typeface="Cambria Math"/>
                                      </a:rPr>
                                      <m:t>2</m:t>
                                    </m:r>
                                  </m:sup>
                                </m:sSup>
                              </m:num>
                              <m:den>
                                <m:sSup>
                                  <m:sSupPr>
                                    <m:ctrlPr>
                                      <a:rPr lang="en-US" i="1" smtClean="0">
                                        <a:latin typeface="Cambria Math"/>
                                      </a:rPr>
                                    </m:ctrlPr>
                                  </m:sSupPr>
                                  <m:e>
                                    <m:r>
                                      <a:rPr lang="en-US" b="0" i="1" smtClean="0">
                                        <a:latin typeface="Cambria Math"/>
                                      </a:rPr>
                                      <m:t>𝑒</m:t>
                                    </m:r>
                                  </m:e>
                                  <m:sup>
                                    <m:r>
                                      <a:rPr lang="en-US" b="0" i="1" smtClean="0">
                                        <a:latin typeface="Cambria Math"/>
                                      </a:rPr>
                                      <m:t>2</m:t>
                                    </m:r>
                                  </m:sup>
                                </m:sSup>
                              </m:den>
                            </m:f>
                          </m:e>
                        </m:d>
                      </m:e>
                    </m:d>
                  </m:oMath>
                </a14:m>
                <a:r>
                  <a:rPr lang="en-US" dirty="0"/>
                  <a:t>-</a:t>
                </a:r>
                <a:r>
                  <a:rPr lang="en-US" dirty="0" smtClean="0"/>
                  <a:t>reducible</a:t>
                </a:r>
                <a:endParaRPr lang="en-US" dirty="0"/>
              </a:p>
              <a:p>
                <a:pPr marL="0" lvl="1" indent="0">
                  <a:spcBef>
                    <a:spcPts val="1000"/>
                  </a:spcBef>
                  <a:buNone/>
                </a:pPr>
                <a14:m>
                  <m:oMathPara xmlns:m="http://schemas.openxmlformats.org/officeDocument/2006/math">
                    <m:oMathParaPr>
                      <m:jc m:val="centerGroup"/>
                    </m:oMathParaPr>
                    <m:oMath xmlns:m="http://schemas.openxmlformats.org/officeDocument/2006/math">
                      <m:r>
                        <a:rPr lang="en-US" sz="3200" i="1">
                          <a:latin typeface="Cambria Math"/>
                          <a:sym typeface="Wingdings" pitchFamily="2" charset="2"/>
                        </a:rPr>
                        <m:t>𝐶𝐶</m:t>
                      </m:r>
                      <m:r>
                        <a:rPr lang="en-US" sz="3200" i="1">
                          <a:latin typeface="Cambria Math"/>
                          <a:sym typeface="Wingdings" pitchFamily="2" charset="2"/>
                        </a:rPr>
                        <m:t>=</m:t>
                      </m:r>
                      <m:r>
                        <a:rPr lang="en-US" sz="3200" i="1">
                          <a:latin typeface="Cambria Math"/>
                          <a:sym typeface="Wingdings" pitchFamily="2" charset="2"/>
                        </a:rPr>
                        <m:t>𝑂</m:t>
                      </m:r>
                      <m:d>
                        <m:dPr>
                          <m:ctrlPr>
                            <a:rPr lang="en-US" sz="3200" i="1">
                              <a:latin typeface="Cambria Math"/>
                              <a:sym typeface="Wingdings" pitchFamily="2" charset="2"/>
                            </a:rPr>
                          </m:ctrlPr>
                        </m:dPr>
                        <m:e>
                          <m:sSup>
                            <m:sSupPr>
                              <m:ctrlPr>
                                <a:rPr lang="en-US" sz="3200" i="1">
                                  <a:latin typeface="Cambria Math"/>
                                  <a:sym typeface="Wingdings" pitchFamily="2" charset="2"/>
                                </a:rPr>
                              </m:ctrlPr>
                            </m:sSupPr>
                            <m:e>
                              <m:r>
                                <a:rPr lang="en-US" sz="3200" i="1">
                                  <a:latin typeface="Cambria Math"/>
                                  <a:sym typeface="Wingdings" pitchFamily="2" charset="2"/>
                                </a:rPr>
                                <m:t>𝑛</m:t>
                              </m:r>
                            </m:e>
                            <m:sup>
                              <m:r>
                                <a:rPr lang="en-US" sz="3200" i="1">
                                  <a:latin typeface="Cambria Math"/>
                                  <a:sym typeface="Wingdings" pitchFamily="2" charset="2"/>
                                </a:rPr>
                                <m:t>1.71</m:t>
                              </m:r>
                            </m:sup>
                          </m:sSup>
                        </m:e>
                      </m:d>
                    </m:oMath>
                  </m:oMathPara>
                </a14:m>
                <a:endParaRPr lang="en-US" dirty="0" smtClean="0">
                  <a:sym typeface="Wingdings" pitchFamily="2" charset="2"/>
                </a:endParaRPr>
              </a:p>
              <a:p>
                <a:pPr marL="342900" lvl="1" indent="-342900">
                  <a:spcBef>
                    <a:spcPts val="1000"/>
                  </a:spcBef>
                </a:pPr>
                <a:r>
                  <a:rPr lang="en-US" sz="2800" dirty="0" smtClean="0"/>
                  <a:t>Argon2i (latest version) is </a:t>
                </a:r>
                <a14:m>
                  <m:oMath xmlns:m="http://schemas.openxmlformats.org/officeDocument/2006/math">
                    <m:d>
                      <m:dPr>
                        <m:ctrlPr>
                          <a:rPr lang="en-US" sz="2800" i="1">
                            <a:latin typeface="Cambria Math"/>
                          </a:rPr>
                        </m:ctrlPr>
                      </m:dPr>
                      <m:e>
                        <m:r>
                          <a:rPr lang="en-US" sz="2800" i="1">
                            <a:latin typeface="Cambria Math"/>
                          </a:rPr>
                          <m:t>𝑒</m:t>
                        </m:r>
                        <m:r>
                          <a:rPr lang="en-US" sz="2800" i="1">
                            <a:latin typeface="Cambria Math"/>
                          </a:rPr>
                          <m:t>,</m:t>
                        </m:r>
                        <m:acc>
                          <m:accPr>
                            <m:chr m:val="̃"/>
                            <m:ctrlPr>
                              <a:rPr lang="en-US" sz="2800" i="1">
                                <a:latin typeface="Cambria Math"/>
                              </a:rPr>
                            </m:ctrlPr>
                          </m:accPr>
                          <m:e>
                            <m:r>
                              <a:rPr lang="en-US" sz="2800" i="1">
                                <a:latin typeface="Cambria Math"/>
                              </a:rPr>
                              <m:t>𝑂</m:t>
                            </m:r>
                          </m:e>
                        </m:acc>
                        <m:d>
                          <m:dPr>
                            <m:ctrlPr>
                              <a:rPr lang="en-US" sz="2800" i="1">
                                <a:latin typeface="Cambria Math"/>
                              </a:rPr>
                            </m:ctrlPr>
                          </m:dPr>
                          <m:e>
                            <m:f>
                              <m:fPr>
                                <m:ctrlPr>
                                  <a:rPr lang="en-US" sz="2800" i="1">
                                    <a:latin typeface="Cambria Math"/>
                                  </a:rPr>
                                </m:ctrlPr>
                              </m:fPr>
                              <m:num>
                                <m:sSup>
                                  <m:sSupPr>
                                    <m:ctrlPr>
                                      <a:rPr lang="en-US" sz="2800" i="1">
                                        <a:latin typeface="Cambria Math"/>
                                      </a:rPr>
                                    </m:ctrlPr>
                                  </m:sSupPr>
                                  <m:e>
                                    <m:r>
                                      <a:rPr lang="en-US" sz="2800" i="1">
                                        <a:latin typeface="Cambria Math"/>
                                      </a:rPr>
                                      <m:t>𝑛</m:t>
                                    </m:r>
                                  </m:e>
                                  <m:sup>
                                    <m:r>
                                      <a:rPr lang="en-US" sz="2800" b="0" i="1" smtClean="0">
                                        <a:latin typeface="Cambria Math"/>
                                      </a:rPr>
                                      <m:t>3</m:t>
                                    </m:r>
                                  </m:sup>
                                </m:sSup>
                              </m:num>
                              <m:den>
                                <m:sSup>
                                  <m:sSupPr>
                                    <m:ctrlPr>
                                      <a:rPr lang="en-US" sz="2800" i="1">
                                        <a:latin typeface="Cambria Math"/>
                                      </a:rPr>
                                    </m:ctrlPr>
                                  </m:sSupPr>
                                  <m:e>
                                    <m:r>
                                      <a:rPr lang="en-US" sz="2800" i="1">
                                        <a:latin typeface="Cambria Math"/>
                                      </a:rPr>
                                      <m:t>𝑒</m:t>
                                    </m:r>
                                  </m:e>
                                  <m:sup>
                                    <m:r>
                                      <a:rPr lang="en-US" sz="2800" b="0" i="1" smtClean="0">
                                        <a:latin typeface="Cambria Math"/>
                                      </a:rPr>
                                      <m:t>3</m:t>
                                    </m:r>
                                  </m:sup>
                                </m:sSup>
                              </m:den>
                            </m:f>
                          </m:e>
                        </m:d>
                      </m:e>
                    </m:d>
                  </m:oMath>
                </a14:m>
                <a:r>
                  <a:rPr lang="en-US" sz="2800" dirty="0"/>
                  <a:t>-reducible</a:t>
                </a:r>
                <a:endParaRPr lang="en-US" sz="2800" dirty="0" smtClean="0"/>
              </a:p>
              <a:p>
                <a:pPr marL="0" lvl="1" indent="0" algn="ctr">
                  <a:spcBef>
                    <a:spcPts val="1000"/>
                  </a:spcBef>
                  <a:buNone/>
                </a:pPr>
                <a14:m>
                  <m:oMathPara xmlns:m="http://schemas.openxmlformats.org/officeDocument/2006/math">
                    <m:oMathParaPr>
                      <m:jc m:val="centerGroup"/>
                    </m:oMathParaPr>
                    <m:oMath xmlns:m="http://schemas.openxmlformats.org/officeDocument/2006/math">
                      <m:r>
                        <a:rPr lang="en-US" sz="3200" i="1">
                          <a:latin typeface="Cambria Math"/>
                          <a:sym typeface="Wingdings" pitchFamily="2" charset="2"/>
                        </a:rPr>
                        <m:t>𝐶𝐶</m:t>
                      </m:r>
                      <m:r>
                        <a:rPr lang="en-US" sz="3200" i="1">
                          <a:latin typeface="Cambria Math"/>
                          <a:sym typeface="Wingdings" pitchFamily="2" charset="2"/>
                        </a:rPr>
                        <m:t>=</m:t>
                      </m:r>
                      <m:r>
                        <a:rPr lang="en-US" sz="3200" i="1">
                          <a:latin typeface="Cambria Math"/>
                          <a:sym typeface="Wingdings" pitchFamily="2" charset="2"/>
                        </a:rPr>
                        <m:t>𝑂</m:t>
                      </m:r>
                      <m:d>
                        <m:dPr>
                          <m:ctrlPr>
                            <a:rPr lang="en-US" sz="3200" i="1">
                              <a:latin typeface="Cambria Math"/>
                              <a:sym typeface="Wingdings" pitchFamily="2" charset="2"/>
                            </a:rPr>
                          </m:ctrlPr>
                        </m:dPr>
                        <m:e>
                          <m:sSup>
                            <m:sSupPr>
                              <m:ctrlPr>
                                <a:rPr lang="en-US" sz="3200" i="1">
                                  <a:latin typeface="Cambria Math"/>
                                  <a:sym typeface="Wingdings" pitchFamily="2" charset="2"/>
                                </a:rPr>
                              </m:ctrlPr>
                            </m:sSupPr>
                            <m:e>
                              <m:r>
                                <a:rPr lang="en-US" sz="3200" i="1">
                                  <a:latin typeface="Cambria Math"/>
                                  <a:sym typeface="Wingdings" pitchFamily="2" charset="2"/>
                                </a:rPr>
                                <m:t>𝑛</m:t>
                              </m:r>
                            </m:e>
                            <m:sup>
                              <m:r>
                                <a:rPr lang="en-US" sz="3200" i="1">
                                  <a:latin typeface="Cambria Math"/>
                                  <a:sym typeface="Wingdings" pitchFamily="2" charset="2"/>
                                </a:rPr>
                                <m:t>1.7</m:t>
                              </m:r>
                              <m:r>
                                <a:rPr lang="en-US" sz="3200" b="0" i="1" smtClean="0">
                                  <a:latin typeface="Cambria Math"/>
                                  <a:sym typeface="Wingdings" pitchFamily="2" charset="2"/>
                                </a:rPr>
                                <m:t>7</m:t>
                              </m:r>
                            </m:sup>
                          </m:sSup>
                        </m:e>
                      </m:d>
                    </m:oMath>
                  </m:oMathPara>
                </a14:m>
                <a:endParaRPr lang="en-US" dirty="0" smtClean="0"/>
              </a:p>
              <a:p>
                <a:r>
                  <a:rPr lang="en-US" dirty="0" smtClean="0"/>
                  <a:t>Similar picture for many other </a:t>
                </a:r>
                <a:r>
                  <a:rPr lang="en-US" dirty="0" err="1" smtClean="0"/>
                  <a:t>iMHF</a:t>
                </a:r>
                <a:r>
                  <a:rPr lang="en-US" dirty="0" smtClean="0"/>
                  <a:t> candidates </a:t>
                </a:r>
                <a:r>
                  <a:rPr lang="en-US" dirty="0"/>
                  <a:t>[</a:t>
                </a:r>
                <a:r>
                  <a:rPr lang="en-US" dirty="0" smtClean="0"/>
                  <a:t>AGKKOPRRR16]</a:t>
                </a: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80" b="-3501"/>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8620" y="4485269"/>
            <a:ext cx="1096771" cy="1149079"/>
          </a:xfrm>
          <a:prstGeom prst="rect">
            <a:avLst/>
          </a:prstGeom>
        </p:spPr>
      </p:pic>
    </p:spTree>
    <p:extLst>
      <p:ext uri="{BB962C8B-B14F-4D97-AF65-F5344CB8AC3E}">
        <p14:creationId xmlns:p14="http://schemas.microsoft.com/office/powerpoint/2010/main" val="251786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[BDK]</a:t>
            </a:r>
            <a:endParaRPr lang="en-US" dirty="0"/>
          </a:p>
        </p:txBody>
      </p:sp>
      <p:sp>
        <p:nvSpPr>
          <p:cNvPr id="3" name="Content Placeholder 2"/>
          <p:cNvSpPr>
            <a:spLocks noGrp="1"/>
          </p:cNvSpPr>
          <p:nvPr>
            <p:ph idx="1"/>
          </p:nvPr>
        </p:nvSpPr>
        <p:spPr/>
        <p:txBody>
          <a:bodyPr/>
          <a:lstStyle/>
          <a:p>
            <a:r>
              <a:rPr lang="en-US" dirty="0" smtClean="0"/>
              <a:t>Argon2: Winner of the password hashing competition[2015]</a:t>
            </a:r>
          </a:p>
          <a:p>
            <a:endParaRPr lang="en-US" dirty="0" smtClean="0"/>
          </a:p>
          <a:p>
            <a:endParaRPr lang="en-US" dirty="0"/>
          </a:p>
          <a:p>
            <a:endParaRPr lang="en-US" dirty="0" smtClean="0"/>
          </a:p>
          <a:p>
            <a:r>
              <a:rPr lang="en-US" dirty="0" smtClean="0"/>
              <a:t>Authors recommend Argon2i variant (data-independent) for password hashing.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461" y="2260166"/>
            <a:ext cx="1308471" cy="1370875"/>
          </a:xfrm>
          <a:prstGeom prst="rect">
            <a:avLst/>
          </a:prstGeom>
        </p:spPr>
      </p:pic>
      <p:pic>
        <p:nvPicPr>
          <p:cNvPr id="5" name="Content Placeholder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3483" y="4926805"/>
            <a:ext cx="3205760" cy="1250158"/>
          </a:xfrm>
          <a:prstGeom prst="rect">
            <a:avLst/>
          </a:prstGeom>
        </p:spPr>
      </p:pic>
      <p:sp>
        <p:nvSpPr>
          <p:cNvPr id="6" name="&quot;No&quot; Symbol 5"/>
          <p:cNvSpPr/>
          <p:nvPr/>
        </p:nvSpPr>
        <p:spPr>
          <a:xfrm>
            <a:off x="3852691" y="4357327"/>
            <a:ext cx="3647412" cy="2367625"/>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solidFill>
                <a:schemeClr val="tx1"/>
              </a:solidFill>
            </a:endParaRPr>
          </a:p>
        </p:txBody>
      </p:sp>
    </p:spTree>
    <p:extLst>
      <p:ext uri="{BB962C8B-B14F-4D97-AF65-F5344CB8AC3E}">
        <p14:creationId xmlns:p14="http://schemas.microsoft.com/office/powerpoint/2010/main" val="376302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a:t>
            </a:r>
            <a:endParaRPr lang="en-US" dirty="0"/>
          </a:p>
        </p:txBody>
      </p:sp>
      <p:sp>
        <p:nvSpPr>
          <p:cNvPr id="4" name="Oval 3"/>
          <p:cNvSpPr/>
          <p:nvPr/>
        </p:nvSpPr>
        <p:spPr>
          <a:xfrm>
            <a:off x="1595333" y="2301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536874" y="2301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478414" y="22751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147307"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18013" y="25823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59554" y="25391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400749" y="2260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387126" y="22979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err="1" smtClean="0"/>
              <a:t>i</a:t>
            </a:r>
            <a:endParaRPr lang="en-US" sz="2250" dirty="0"/>
          </a:p>
        </p:txBody>
      </p:sp>
      <p:cxnSp>
        <p:nvCxnSpPr>
          <p:cNvPr id="12" name="Straight Arrow Connector 11"/>
          <p:cNvCxnSpPr/>
          <p:nvPr/>
        </p:nvCxnSpPr>
        <p:spPr>
          <a:xfrm>
            <a:off x="4952723" y="2533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35902" y="1901929"/>
            <a:ext cx="683200" cy="957955"/>
          </a:xfrm>
          <a:prstGeom prst="rect">
            <a:avLst/>
          </a:prstGeom>
          <a:noFill/>
        </p:spPr>
        <p:txBody>
          <a:bodyPr wrap="none" rtlCol="0">
            <a:spAutoFit/>
          </a:bodyPr>
          <a:lstStyle/>
          <a:p>
            <a:r>
              <a:rPr lang="en-US" sz="5625" dirty="0"/>
              <a:t>…</a:t>
            </a:r>
          </a:p>
        </p:txBody>
      </p:sp>
      <p:cxnSp>
        <p:nvCxnSpPr>
          <p:cNvPr id="14" name="Straight Arrow Connector 13"/>
          <p:cNvCxnSpPr/>
          <p:nvPr/>
        </p:nvCxnSpPr>
        <p:spPr>
          <a:xfrm>
            <a:off x="5941244"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350615" y="225342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cxnSp>
        <p:nvCxnSpPr>
          <p:cNvPr id="17" name="Straight Arrow Connector 16"/>
          <p:cNvCxnSpPr/>
          <p:nvPr/>
        </p:nvCxnSpPr>
        <p:spPr>
          <a:xfrm>
            <a:off x="8982390" y="2566103"/>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968261" y="258230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4581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a:t>
            </a:r>
            <a:endParaRPr lang="en-US" dirty="0"/>
          </a:p>
        </p:txBody>
      </p:sp>
      <p:sp>
        <p:nvSpPr>
          <p:cNvPr id="4" name="Oval 3"/>
          <p:cNvSpPr/>
          <p:nvPr/>
        </p:nvSpPr>
        <p:spPr>
          <a:xfrm>
            <a:off x="1595333" y="2301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536874" y="2301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478414" y="22751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147307"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18013" y="25823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59554" y="25391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400749" y="2260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387126" y="22979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err="1" smtClean="0"/>
              <a:t>i</a:t>
            </a:r>
            <a:endParaRPr lang="en-US" sz="2250" dirty="0"/>
          </a:p>
        </p:txBody>
      </p:sp>
      <p:cxnSp>
        <p:nvCxnSpPr>
          <p:cNvPr id="12" name="Straight Arrow Connector 11"/>
          <p:cNvCxnSpPr/>
          <p:nvPr/>
        </p:nvCxnSpPr>
        <p:spPr>
          <a:xfrm>
            <a:off x="4952723" y="2533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35902" y="1901929"/>
            <a:ext cx="683200" cy="957955"/>
          </a:xfrm>
          <a:prstGeom prst="rect">
            <a:avLst/>
          </a:prstGeom>
          <a:noFill/>
        </p:spPr>
        <p:txBody>
          <a:bodyPr wrap="none" rtlCol="0">
            <a:spAutoFit/>
          </a:bodyPr>
          <a:lstStyle/>
          <a:p>
            <a:r>
              <a:rPr lang="en-US" sz="5625" dirty="0"/>
              <a:t>…</a:t>
            </a:r>
          </a:p>
        </p:txBody>
      </p:sp>
      <p:cxnSp>
        <p:nvCxnSpPr>
          <p:cNvPr id="14" name="Straight Arrow Connector 13"/>
          <p:cNvCxnSpPr/>
          <p:nvPr/>
        </p:nvCxnSpPr>
        <p:spPr>
          <a:xfrm>
            <a:off x="5941244"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350615" y="225342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cxnSp>
        <p:nvCxnSpPr>
          <p:cNvPr id="17" name="Straight Arrow Connector 16"/>
          <p:cNvCxnSpPr/>
          <p:nvPr/>
        </p:nvCxnSpPr>
        <p:spPr>
          <a:xfrm>
            <a:off x="8982390" y="2566103"/>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5" idx="7"/>
            <a:endCxn id="11" idx="1"/>
          </p:cNvCxnSpPr>
          <p:nvPr/>
        </p:nvCxnSpPr>
        <p:spPr>
          <a:xfrm rot="5400000" flipH="1" flipV="1">
            <a:off x="4750543" y="662005"/>
            <a:ext cx="4048" cy="3439327"/>
          </a:xfrm>
          <a:prstGeom prst="curvedConnector3">
            <a:avLst>
              <a:gd name="adj1" fmla="val 7765563"/>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39165" y="1545052"/>
            <a:ext cx="3556679" cy="461665"/>
          </a:xfrm>
          <a:prstGeom prst="rect">
            <a:avLst/>
          </a:prstGeom>
          <a:noFill/>
        </p:spPr>
        <p:txBody>
          <a:bodyPr wrap="none" rtlCol="0">
            <a:spAutoFit/>
          </a:bodyPr>
          <a:lstStyle/>
          <a:p>
            <a:r>
              <a:rPr lang="en-US" sz="2400" dirty="0" smtClean="0">
                <a:solidFill>
                  <a:srgbClr val="7030A0"/>
                </a:solidFill>
              </a:rPr>
              <a:t>random predecessor r(</a:t>
            </a:r>
            <a:r>
              <a:rPr lang="en-US" sz="2400" dirty="0" err="1" smtClean="0">
                <a:solidFill>
                  <a:srgbClr val="7030A0"/>
                </a:solidFill>
              </a:rPr>
              <a:t>i</a:t>
            </a:r>
            <a:r>
              <a:rPr lang="en-US" sz="2400" dirty="0" smtClean="0">
                <a:solidFill>
                  <a:srgbClr val="7030A0"/>
                </a:solidFill>
              </a:rPr>
              <a:t>) &lt; </a:t>
            </a:r>
            <a:r>
              <a:rPr lang="en-US" sz="2400" dirty="0" err="1" smtClean="0">
                <a:solidFill>
                  <a:srgbClr val="7030A0"/>
                </a:solidFill>
              </a:rPr>
              <a:t>i</a:t>
            </a:r>
            <a:endParaRPr lang="en-US" sz="2400" dirty="0">
              <a:solidFill>
                <a:srgbClr val="7030A0"/>
              </a:solidFill>
            </a:endParaRPr>
          </a:p>
        </p:txBody>
      </p:sp>
      <p:cxnSp>
        <p:nvCxnSpPr>
          <p:cNvPr id="25" name="Straight Arrow Connector 24"/>
          <p:cNvCxnSpPr/>
          <p:nvPr/>
        </p:nvCxnSpPr>
        <p:spPr>
          <a:xfrm>
            <a:off x="6968261" y="258230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1595333" y="3054399"/>
                <a:ext cx="2525500" cy="523220"/>
              </a:xfrm>
              <a:prstGeom prst="rect">
                <a:avLst/>
              </a:prstGeom>
              <a:noFill/>
            </p:spPr>
            <p:txBody>
              <a:bodyPr wrap="none" rtlCol="0">
                <a:spAutoFit/>
              </a:bodyPr>
              <a:lstStyle/>
              <a:p>
                <a:r>
                  <a:rPr lang="en-US" sz="2800" dirty="0" smtClean="0"/>
                  <a:t>Indegree: </a:t>
                </a:r>
                <a14:m>
                  <m:oMath xmlns:m="http://schemas.openxmlformats.org/officeDocument/2006/math">
                    <m:r>
                      <a:rPr lang="en-US" sz="2800" i="1" smtClean="0">
                        <a:latin typeface="Cambria Math" panose="02040503050406030204" pitchFamily="18" charset="0"/>
                        <a:ea typeface="Cambria Math" panose="02040503050406030204" pitchFamily="18" charset="0"/>
                      </a:rPr>
                      <m:t>𝛿</m:t>
                    </m:r>
                    <m:r>
                      <a:rPr lang="en-US" sz="2800" b="0" i="1" smtClean="0">
                        <a:latin typeface="Cambria Math" panose="02040503050406030204" pitchFamily="18" charset="0"/>
                        <a:ea typeface="Cambria Math" panose="02040503050406030204" pitchFamily="18" charset="0"/>
                      </a:rPr>
                      <m:t>=2</m:t>
                    </m:r>
                  </m:oMath>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595333" y="3054399"/>
                <a:ext cx="2525500" cy="523220"/>
              </a:xfrm>
              <a:prstGeom prst="rect">
                <a:avLst/>
              </a:prstGeom>
              <a:blipFill rotWithShape="0">
                <a:blip r:embed="rId2"/>
                <a:stretch>
                  <a:fillRect l="-5072"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27907719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Argon2i: Reducing depth to </a:t>
                </a:r>
                <a14:m>
                  <m:oMath xmlns:m="http://schemas.openxmlformats.org/officeDocument/2006/math">
                    <m:rad>
                      <m:radPr>
                        <m:degHide m:val="on"/>
                        <m:ctrlPr>
                          <a:rPr lang="en-US" i="1">
                            <a:latin typeface="Cambria Math"/>
                          </a:rPr>
                        </m:ctrlPr>
                      </m:radPr>
                      <m:deg/>
                      <m:e>
                        <m:r>
                          <a:rPr lang="en-US" i="1">
                            <a:latin typeface="Cambria Math" panose="02040503050406030204" pitchFamily="18" charset="0"/>
                          </a:rPr>
                          <m:t>𝑛</m:t>
                        </m:r>
                      </m:e>
                    </m:rad>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l="-2377"/>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3"/>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4"/>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5"/>
                <a:stretch>
                  <a:fillRect/>
                </a:stretch>
              </a:blipFill>
              <a:ln>
                <a:noFill/>
              </a:ln>
            </p:spPr>
            <p:txBody>
              <a:bodyPr/>
              <a:lstStyle/>
              <a:p>
                <a:r>
                  <a:rPr lang="en-US">
                    <a:noFill/>
                  </a:rPr>
                  <a:t> </a:t>
                </a:r>
              </a:p>
            </p:txBody>
          </p:sp>
        </mc:Fallback>
      </mc:AlternateContent>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0" name="Oval 29"/>
          <p:cNvSpPr/>
          <p:nvPr/>
        </p:nvSpPr>
        <p:spPr>
          <a:xfrm>
            <a:off x="5041906" y="27202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6"/>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936982" y="298427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48" name="TextBox 47"/>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49" name="Oval 48"/>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0" name="Oval 49"/>
          <p:cNvSpPr/>
          <p:nvPr/>
        </p:nvSpPr>
        <p:spPr>
          <a:xfrm>
            <a:off x="5024972" y="383060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1" name="TextBox 50"/>
          <p:cNvSpPr txBox="1"/>
          <p:nvPr/>
        </p:nvSpPr>
        <p:spPr>
          <a:xfrm>
            <a:off x="4382552" y="3465226"/>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6661593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Argon2i: Reducing </a:t>
                </a:r>
                <a:r>
                  <a:rPr lang="en-US" dirty="0"/>
                  <a:t>depth to </a:t>
                </a:r>
                <a14:m>
                  <m:oMath xmlns:m="http://schemas.openxmlformats.org/officeDocument/2006/math">
                    <m:rad>
                      <m:radPr>
                        <m:degHide m:val="on"/>
                        <m:ctrlPr>
                          <a:rPr lang="en-US" i="1">
                            <a:latin typeface="Cambria Math"/>
                          </a:rPr>
                        </m:ctrlPr>
                      </m:radPr>
                      <m:deg/>
                      <m:e>
                        <m:r>
                          <a:rPr lang="en-US" i="1">
                            <a:latin typeface="Cambria Math" panose="02040503050406030204" pitchFamily="18" charset="0"/>
                          </a:rPr>
                          <m:t>𝑛</m:t>
                        </m:r>
                      </m:e>
                    </m:rad>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l="-2377"/>
                </a:stretch>
              </a:blipFill>
            </p:spPr>
            <p:txBody>
              <a:bodyPr/>
              <a:lstStyle/>
              <a:p>
                <a:r>
                  <a:rPr lang="en-US">
                    <a:noFill/>
                  </a:rPr>
                  <a:t> </a:t>
                </a:r>
              </a:p>
            </p:txBody>
          </p:sp>
        </mc:Fallback>
      </mc:AlternateContent>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4"/>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5"/>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6"/>
                <a:stretch>
                  <a:fillRect/>
                </a:stretch>
              </a:blipFill>
              <a:ln>
                <a:noFill/>
              </a:ln>
            </p:spPr>
            <p:txBody>
              <a:bodyPr/>
              <a:lstStyle/>
              <a:p>
                <a:r>
                  <a:rPr lang="en-US">
                    <a:noFill/>
                  </a:rPr>
                  <a:t> </a:t>
                </a:r>
              </a:p>
            </p:txBody>
          </p:sp>
        </mc:Fallback>
      </mc:AlternateContent>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7"/>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Rectangle 44"/>
              <p:cNvSpPr/>
              <p:nvPr/>
            </p:nvSpPr>
            <p:spPr>
              <a:xfrm>
                <a:off x="2327057" y="1584609"/>
                <a:ext cx="7051739" cy="595548"/>
              </a:xfrm>
              <a:prstGeom prst="rect">
                <a:avLst/>
              </a:prstGeom>
            </p:spPr>
            <p:txBody>
              <a:bodyPr wrap="none">
                <a:spAutoFit/>
              </a:bodyPr>
              <a:lstStyle/>
              <a:p>
                <a:r>
                  <a:rPr lang="en-US" sz="2800" b="1" dirty="0" smtClean="0">
                    <a:solidFill>
                      <a:srgbClr val="FF0000"/>
                    </a:solidFill>
                  </a:rPr>
                  <a:t>Definition:</a:t>
                </a:r>
                <a:r>
                  <a:rPr lang="en-US" sz="2800" dirty="0" smtClean="0">
                    <a:solidFill>
                      <a:srgbClr val="FF0000"/>
                    </a:solidFill>
                  </a:rPr>
                  <a:t> </a:t>
                </a:r>
                <a14:m>
                  <m:oMath xmlns:m="http://schemas.openxmlformats.org/officeDocument/2006/math">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r>
                      <a:rPr lang="en-US" sz="2800" i="1">
                        <a:solidFill>
                          <a:srgbClr val="FF0000"/>
                        </a:solidFill>
                        <a:latin typeface="Cambria Math" panose="02040503050406030204" pitchFamily="18" charset="0"/>
                      </a:rPr>
                      <m:t>=</m:t>
                    </m:r>
                    <m:d>
                      <m:dPr>
                        <m:begChr m:val="{"/>
                        <m:endChr m:val="}"/>
                        <m:ctrlPr>
                          <a:rPr lang="en-US" sz="2800" i="1">
                            <a:solidFill>
                              <a:srgbClr val="FF0000"/>
                            </a:solidFill>
                            <a:latin typeface="Cambria Math"/>
                          </a:rPr>
                        </m:ctrlPr>
                      </m:dPr>
                      <m:e>
                        <m:r>
                          <a:rPr lang="en-US" sz="2800" i="1">
                            <a:solidFill>
                              <a:srgbClr val="FF0000"/>
                            </a:solidFill>
                            <a:latin typeface="Cambria Math" panose="02040503050406030204" pitchFamily="18" charset="0"/>
                          </a:rPr>
                          <m:t>𝑣</m:t>
                        </m:r>
                        <m:r>
                          <a:rPr lang="en-US" sz="2800" i="1" baseline="-25000">
                            <a:solidFill>
                              <a:srgbClr val="FF0000"/>
                            </a:solidFill>
                            <a:latin typeface="Cambria Math" panose="02040503050406030204" pitchFamily="18" charset="0"/>
                          </a:rPr>
                          <m:t>𝑖</m:t>
                        </m:r>
                      </m:e>
                      <m:e>
                        <m:r>
                          <a:rPr lang="en-US" sz="2800">
                            <a:solidFill>
                              <a:srgbClr val="FF0000"/>
                            </a:solidFill>
                            <a:latin typeface="Cambria Math" panose="02040503050406030204" pitchFamily="18" charset="0"/>
                          </a:rPr>
                          <m:t> </m:t>
                        </m:r>
                        <m:sSub>
                          <m:sSubPr>
                            <m:ctrlPr>
                              <a:rPr lang="en-US" sz="2800" i="1">
                                <a:solidFill>
                                  <a:srgbClr val="FF0000"/>
                                </a:solidFill>
                                <a:latin typeface="Cambria Math"/>
                              </a:rPr>
                            </m:ctrlPr>
                          </m:sSubPr>
                          <m:e>
                            <m:r>
                              <a:rPr lang="en-US" sz="2800" i="1">
                                <a:solidFill>
                                  <a:srgbClr val="FF0000"/>
                                </a:solidFill>
                                <a:latin typeface="Cambria Math" panose="02040503050406030204" pitchFamily="18" charset="0"/>
                              </a:rPr>
                              <m:t>𝑣</m:t>
                            </m:r>
                          </m:e>
                          <m:sub>
                            <m:r>
                              <a:rPr lang="en-US" sz="2800" i="1">
                                <a:solidFill>
                                  <a:srgbClr val="FF0000"/>
                                </a:solidFill>
                                <a:latin typeface="Cambria Math" panose="02040503050406030204" pitchFamily="18" charset="0"/>
                              </a:rPr>
                              <m:t>𝑟</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𝑖</m:t>
                            </m:r>
                            <m:r>
                              <a:rPr lang="en-US" sz="2800" i="1">
                                <a:solidFill>
                                  <a:srgbClr val="FF0000"/>
                                </a:solidFill>
                                <a:latin typeface="Cambria Math" panose="02040503050406030204" pitchFamily="18" charset="0"/>
                              </a:rPr>
                              <m:t>)</m:t>
                            </m:r>
                          </m:sub>
                        </m:sSub>
                        <m:r>
                          <m:rPr>
                            <m:sty m:val="p"/>
                          </m:rPr>
                          <a:rPr lang="en-US" sz="2800">
                            <a:solidFill>
                              <a:srgbClr val="FF0000"/>
                            </a:solidFill>
                            <a:latin typeface="Cambria Math" panose="02040503050406030204" pitchFamily="18" charset="0"/>
                          </a:rPr>
                          <m:t>and</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v</m:t>
                        </m:r>
                        <m:r>
                          <a:rPr lang="en-US" sz="2800" i="1" baseline="-25000">
                            <a:solidFill>
                              <a:srgbClr val="FF0000"/>
                            </a:solidFill>
                            <a:latin typeface="Cambria Math" panose="02040503050406030204" pitchFamily="18" charset="0"/>
                          </a:rPr>
                          <m:t>𝑖</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in</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same</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layer</m:t>
                        </m:r>
                      </m:e>
                    </m:d>
                  </m:oMath>
                </a14:m>
                <a:endParaRPr lang="en-US" sz="2800" dirty="0"/>
              </a:p>
            </p:txBody>
          </p:sp>
        </mc:Choice>
        <mc:Fallback xmlns="">
          <p:sp>
            <p:nvSpPr>
              <p:cNvPr id="45" name="Rectangle 44"/>
              <p:cNvSpPr>
                <a:spLocks noRot="1" noChangeAspect="1" noMove="1" noResize="1" noEditPoints="1" noAdjustHandles="1" noChangeArrowheads="1" noChangeShapeType="1" noTextEdit="1"/>
              </p:cNvSpPr>
              <p:nvPr/>
            </p:nvSpPr>
            <p:spPr>
              <a:xfrm>
                <a:off x="2327057" y="1584609"/>
                <a:ext cx="7051739" cy="595548"/>
              </a:xfrm>
              <a:prstGeom prst="rect">
                <a:avLst/>
              </a:prstGeom>
              <a:blipFill rotWithShape="0">
                <a:blip r:embed="rId9"/>
                <a:stretch>
                  <a:fillRect l="-1815" t="-5102"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866283" y="5710406"/>
                <a:ext cx="300325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00"/>
                          </a:solidFill>
                          <a:latin typeface="Cambria Math" panose="02040503050406030204" pitchFamily="18" charset="0"/>
                        </a:rPr>
                        <m:t>𝐂𝐥𝐚𝐢𝐦</m:t>
                      </m:r>
                      <m:r>
                        <a:rPr lang="en-US" sz="2800" b="1" i="0" smtClean="0">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r>
                        <a:rPr lang="en-US" sz="2800" b="1">
                          <a:solidFill>
                            <a:srgbClr val="FF0000"/>
                          </a:solidFill>
                          <a:latin typeface="Cambria Math"/>
                        </a:rPr>
                        <m:t>𝐢𝐬</m:t>
                      </m:r>
                      <m:r>
                        <a:rPr lang="en-US" sz="2800" b="1">
                          <a:solidFill>
                            <a:srgbClr val="FF0000"/>
                          </a:solidFill>
                          <a:latin typeface="Cambria Math"/>
                        </a:rPr>
                        <m:t> </m:t>
                      </m:r>
                      <m:r>
                        <a:rPr lang="en-US" sz="2800" b="1">
                          <a:solidFill>
                            <a:srgbClr val="FF0000"/>
                          </a:solidFill>
                          <a:latin typeface="Cambria Math"/>
                        </a:rPr>
                        <m:t>𝐬𝐦𝐚𝐥𝐥</m:t>
                      </m:r>
                    </m:oMath>
                  </m:oMathPara>
                </a14:m>
                <a:endParaRPr lang="en-US" sz="2800" dirty="0"/>
              </a:p>
            </p:txBody>
          </p:sp>
        </mc:Choice>
        <mc:Fallback xmlns="">
          <p:sp>
            <p:nvSpPr>
              <p:cNvPr id="52" name="Rectangle 51"/>
              <p:cNvSpPr>
                <a:spLocks noRot="1" noChangeAspect="1" noMove="1" noResize="1" noEditPoints="1" noAdjustHandles="1" noChangeArrowheads="1" noChangeShapeType="1" noTextEdit="1"/>
              </p:cNvSpPr>
              <p:nvPr/>
            </p:nvSpPr>
            <p:spPr>
              <a:xfrm>
                <a:off x="866283" y="5710406"/>
                <a:ext cx="3003258" cy="523220"/>
              </a:xfrm>
              <a:prstGeom prst="rect">
                <a:avLst/>
              </a:prstGeom>
              <a:blipFill rotWithShape="1">
                <a:blip r:embed="rId10"/>
                <a:stretch>
                  <a:fillRect/>
                </a:stretch>
              </a:blipFill>
            </p:spPr>
            <p:txBody>
              <a:bodyPr/>
              <a:lstStyle/>
              <a:p>
                <a:r>
                  <a:rPr lang="en-US">
                    <a:noFill/>
                  </a:rPr>
                  <a:t> </a:t>
                </a:r>
              </a:p>
            </p:txBody>
          </p:sp>
        </mc:Fallback>
      </mc:AlternateContent>
      <p:sp>
        <p:nvSpPr>
          <p:cNvPr id="53" name="Rectangle 52"/>
          <p:cNvSpPr/>
          <p:nvPr/>
        </p:nvSpPr>
        <p:spPr>
          <a:xfrm>
            <a:off x="770974" y="5710406"/>
            <a:ext cx="3098567" cy="6226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p>
        </p:txBody>
      </p:sp>
      <p:cxnSp>
        <p:nvCxnSpPr>
          <p:cNvPr id="56" name="Straight Arrow Connector 55"/>
          <p:cNvCxnSpPr/>
          <p:nvPr/>
        </p:nvCxnSpPr>
        <p:spPr>
          <a:xfrm>
            <a:off x="6938798" y="3024941"/>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58" name="TextBox 57"/>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51" name="Oval 50"/>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4" name="Oval 53"/>
          <p:cNvSpPr/>
          <p:nvPr/>
        </p:nvSpPr>
        <p:spPr>
          <a:xfrm>
            <a:off x="5041906" y="27202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5" name="Oval 54"/>
          <p:cNvSpPr/>
          <p:nvPr/>
        </p:nvSpPr>
        <p:spPr>
          <a:xfrm>
            <a:off x="5024972" y="383060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9" name="TextBox 58"/>
          <p:cNvSpPr txBox="1"/>
          <p:nvPr/>
        </p:nvSpPr>
        <p:spPr>
          <a:xfrm>
            <a:off x="4382552" y="3465226"/>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287646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881185" y="5482782"/>
            <a:ext cx="7759599" cy="102677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48" name="Rectangle 47"/>
              <p:cNvSpPr/>
              <p:nvPr/>
            </p:nvSpPr>
            <p:spPr>
              <a:xfrm>
                <a:off x="866283" y="5710406"/>
                <a:ext cx="632468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chemeClr val="tx1"/>
                          </a:solidFill>
                          <a:latin typeface="Cambria Math" panose="02040503050406030204" pitchFamily="18" charset="0"/>
                        </a:rPr>
                        <m:t>𝐅𝐚𝐜𝐭</m:t>
                      </m:r>
                      <m:r>
                        <a:rPr lang="en-US" sz="2800" b="1" i="0" smtClean="0">
                          <a:solidFill>
                            <a:schemeClr val="tx1"/>
                          </a:solidFill>
                          <a:latin typeface="Cambria Math" panose="02040503050406030204" pitchFamily="18" charset="0"/>
                        </a:rPr>
                        <m:t>:</m:t>
                      </m:r>
                      <m:r>
                        <m:rPr>
                          <m:sty m:val="p"/>
                        </m:rPr>
                        <a:rPr lang="en-US" sz="2800" b="0" i="0" smtClean="0">
                          <a:solidFill>
                            <a:schemeClr val="tx1"/>
                          </a:solidFill>
                          <a:latin typeface="Cambria Math"/>
                        </a:rPr>
                        <m:t>Easy</m:t>
                      </m:r>
                      <m:r>
                        <a:rPr lang="en-US" sz="2800" b="0" i="0" smtClean="0">
                          <a:solidFill>
                            <a:schemeClr val="tx1"/>
                          </a:solidFill>
                          <a:latin typeface="Cambria Math"/>
                        </a:rPr>
                        <m:t> </m:t>
                      </m:r>
                      <m:r>
                        <m:rPr>
                          <m:sty m:val="p"/>
                        </m:rPr>
                        <a:rPr lang="en-US" sz="2800" b="0" i="0" smtClean="0">
                          <a:solidFill>
                            <a:schemeClr val="tx1"/>
                          </a:solidFill>
                          <a:latin typeface="Cambria Math"/>
                        </a:rPr>
                        <m:t>to</m:t>
                      </m:r>
                      <m:r>
                        <a:rPr lang="en-US" sz="2800" b="0" i="0" smtClean="0">
                          <a:solidFill>
                            <a:schemeClr val="tx1"/>
                          </a:solidFill>
                          <a:latin typeface="Cambria Math"/>
                        </a:rPr>
                        <m:t> </m:t>
                      </m:r>
                      <m:r>
                        <m:rPr>
                          <m:sty m:val="p"/>
                        </m:rPr>
                        <a:rPr lang="en-US" sz="2800" b="0" i="0" smtClean="0">
                          <a:solidFill>
                            <a:schemeClr val="tx1"/>
                          </a:solidFill>
                          <a:latin typeface="Cambria Math"/>
                        </a:rPr>
                        <m:t>reduce</m:t>
                      </m:r>
                      <m:r>
                        <a:rPr lang="en-US" sz="2800" b="0" i="0" smtClean="0">
                          <a:solidFill>
                            <a:schemeClr val="tx1"/>
                          </a:solidFill>
                          <a:latin typeface="Cambria Math"/>
                        </a:rPr>
                        <m:t> </m:t>
                      </m:r>
                      <m:r>
                        <m:rPr>
                          <m:sty m:val="p"/>
                        </m:rPr>
                        <a:rPr lang="en-US" sz="2800" b="0" i="0" smtClean="0">
                          <a:solidFill>
                            <a:schemeClr val="tx1"/>
                          </a:solidFill>
                          <a:latin typeface="Cambria Math"/>
                        </a:rPr>
                        <m:t>the</m:t>
                      </m:r>
                      <m:r>
                        <a:rPr lang="en-US" sz="2800" b="0" i="0" smtClean="0">
                          <a:solidFill>
                            <a:schemeClr val="tx1"/>
                          </a:solidFill>
                          <a:latin typeface="Cambria Math"/>
                        </a:rPr>
                        <m:t> </m:t>
                      </m:r>
                      <m:r>
                        <m:rPr>
                          <m:sty m:val="p"/>
                        </m:rPr>
                        <a:rPr lang="en-US" sz="2800" b="0" i="0" smtClean="0">
                          <a:solidFill>
                            <a:schemeClr val="tx1"/>
                          </a:solidFill>
                          <a:latin typeface="Cambria Math"/>
                        </a:rPr>
                        <m:t>depth</m:t>
                      </m:r>
                      <m:r>
                        <a:rPr lang="en-US" sz="2800" b="0" i="0" smtClean="0">
                          <a:solidFill>
                            <a:schemeClr val="tx1"/>
                          </a:solidFill>
                          <a:latin typeface="Cambria Math"/>
                        </a:rPr>
                        <m:t> </m:t>
                      </m:r>
                      <m:r>
                        <m:rPr>
                          <m:sty m:val="p"/>
                        </m:rPr>
                        <a:rPr lang="en-US" sz="2800" b="0" i="0" smtClean="0">
                          <a:solidFill>
                            <a:schemeClr val="tx1"/>
                          </a:solidFill>
                          <a:latin typeface="Cambria Math"/>
                        </a:rPr>
                        <m:t>of</m:t>
                      </m:r>
                      <m:r>
                        <a:rPr lang="en-US" sz="2800" b="0" i="0" smtClean="0">
                          <a:solidFill>
                            <a:schemeClr val="tx1"/>
                          </a:solidFill>
                          <a:latin typeface="Cambria Math"/>
                        </a:rPr>
                        <m:t> </m:t>
                      </m:r>
                      <m:r>
                        <m:rPr>
                          <m:sty m:val="p"/>
                        </m:rPr>
                        <a:rPr lang="en-US" sz="2800" b="0" i="0" smtClean="0">
                          <a:solidFill>
                            <a:schemeClr val="tx1"/>
                          </a:solidFill>
                          <a:latin typeface="Cambria Math"/>
                        </a:rPr>
                        <m:t>a</m:t>
                      </m:r>
                      <m:r>
                        <a:rPr lang="en-US" sz="2800" b="0" i="0" smtClean="0">
                          <a:solidFill>
                            <a:schemeClr val="tx1"/>
                          </a:solidFill>
                          <a:latin typeface="Cambria Math"/>
                        </a:rPr>
                        <m:t> </m:t>
                      </m:r>
                      <m:r>
                        <m:rPr>
                          <m:sty m:val="p"/>
                        </m:rPr>
                        <a:rPr lang="en-US" sz="2800" b="0" i="0" smtClean="0">
                          <a:solidFill>
                            <a:schemeClr val="tx1"/>
                          </a:solidFill>
                          <a:latin typeface="Cambria Math"/>
                        </a:rPr>
                        <m:t>path</m:t>
                      </m:r>
                    </m:oMath>
                  </m:oMathPara>
                </a14:m>
                <a:endParaRPr lang="en-US" sz="2800" dirty="0">
                  <a:solidFill>
                    <a:schemeClr val="tx1"/>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866283" y="5710406"/>
                <a:ext cx="6324680" cy="523220"/>
              </a:xfrm>
              <a:prstGeom prst="rect">
                <a:avLst/>
              </a:prstGeom>
              <a:blipFill rotWithShape="1">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Argon2i is a layered DAG </a:t>
            </a:r>
            <a:r>
              <a:rPr lang="en-US" dirty="0"/>
              <a:t>(almost) </a:t>
            </a:r>
          </a:p>
        </p:txBody>
      </p:sp>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4"/>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5"/>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6"/>
                <a:stretch>
                  <a:fillRect/>
                </a:stretch>
              </a:blipFill>
              <a:ln>
                <a:noFill/>
              </a:ln>
            </p:spPr>
            <p:txBody>
              <a:bodyPr/>
              <a:lstStyle/>
              <a:p>
                <a:r>
                  <a:rPr lang="en-US">
                    <a:noFill/>
                  </a:rPr>
                  <a:t> </a:t>
                </a:r>
              </a:p>
            </p:txBody>
          </p:sp>
        </mc:Fallback>
      </mc:AlternateContent>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8"/>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662736" y="1649670"/>
            <a:ext cx="2505879" cy="646331"/>
          </a:xfrm>
          <a:prstGeom prst="rect">
            <a:avLst/>
          </a:prstGeom>
        </p:spPr>
        <p:txBody>
          <a:bodyPr wrap="none">
            <a:spAutoFit/>
          </a:bodyPr>
          <a:lstStyle/>
          <a:p>
            <a:r>
              <a:rPr lang="en-US" sz="3600" b="1" dirty="0" smtClean="0"/>
              <a:t>Let S = </a:t>
            </a:r>
            <a:r>
              <a:rPr lang="en-US" sz="3600" b="1" dirty="0" smtClean="0">
                <a:solidFill>
                  <a:srgbClr val="7030A0"/>
                </a:solidFill>
              </a:rPr>
              <a:t>S</a:t>
            </a:r>
            <a:r>
              <a:rPr lang="en-US" sz="3600" b="1" baseline="-25000" dirty="0" smtClean="0">
                <a:solidFill>
                  <a:srgbClr val="7030A0"/>
                </a:solidFill>
              </a:rPr>
              <a:t>1</a:t>
            </a:r>
            <a:r>
              <a:rPr lang="en-US" sz="3600" b="1" dirty="0" smtClean="0"/>
              <a:t>+</a:t>
            </a:r>
            <a:r>
              <a:rPr lang="en-US" sz="3600" b="1" dirty="0" smtClean="0">
                <a:solidFill>
                  <a:srgbClr val="FF0000"/>
                </a:solidFill>
              </a:rPr>
              <a:t>S</a:t>
            </a:r>
            <a:r>
              <a:rPr lang="en-US" sz="3600" b="1" baseline="-25000" dirty="0" smtClean="0">
                <a:solidFill>
                  <a:srgbClr val="FF0000"/>
                </a:solidFill>
              </a:rPr>
              <a:t>2</a:t>
            </a:r>
            <a:endParaRPr lang="en-US" sz="3600" baseline="-25000" dirty="0"/>
          </a:p>
        </p:txBody>
      </p:sp>
      <p:cxnSp>
        <p:nvCxnSpPr>
          <p:cNvPr id="47" name="Straight Arrow Connector 46"/>
          <p:cNvCxnSpPr/>
          <p:nvPr/>
        </p:nvCxnSpPr>
        <p:spPr>
          <a:xfrm>
            <a:off x="6938798" y="30041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51" name="TextBox 50"/>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52" name="Oval 51"/>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3" name="Oval 52"/>
          <p:cNvSpPr/>
          <p:nvPr/>
        </p:nvSpPr>
        <p:spPr>
          <a:xfrm>
            <a:off x="5085858" y="3829113"/>
            <a:ext cx="56605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4" name="Oval 53"/>
          <p:cNvSpPr/>
          <p:nvPr/>
        </p:nvSpPr>
        <p:spPr>
          <a:xfrm>
            <a:off x="5041420" y="272024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5" name="TextBox 54"/>
          <p:cNvSpPr txBox="1"/>
          <p:nvPr/>
        </p:nvSpPr>
        <p:spPr>
          <a:xfrm>
            <a:off x="4409291" y="3449503"/>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201204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001" y="956532"/>
            <a:ext cx="5307466" cy="471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Attack Simulation                               [AB16b] </a:t>
            </a:r>
            <a:endParaRPr lang="en-US" dirty="0"/>
          </a:p>
        </p:txBody>
      </p:sp>
      <p:sp>
        <p:nvSpPr>
          <p:cNvPr id="3" name="Content Placeholder 2"/>
          <p:cNvSpPr>
            <a:spLocks noGrp="1"/>
          </p:cNvSpPr>
          <p:nvPr>
            <p:ph idx="1"/>
          </p:nvPr>
        </p:nvSpPr>
        <p:spPr>
          <a:xfrm>
            <a:off x="326571" y="5753302"/>
            <a:ext cx="11560629" cy="4251400"/>
          </a:xfrm>
        </p:spPr>
        <p:txBody>
          <a:bodyPr/>
          <a:lstStyle/>
          <a:p>
            <a:pPr marL="0" indent="0">
              <a:buNone/>
            </a:pPr>
            <a:r>
              <a:rPr lang="en-US" dirty="0" smtClean="0"/>
              <a:t>Attack on Argon 2i-B is practical even for pessimistic parameter ranges </a:t>
            </a:r>
          </a:p>
          <a:p>
            <a:pPr marL="0" indent="0">
              <a:buNone/>
            </a:pPr>
            <a:r>
              <a:rPr lang="en-US" dirty="0" smtClean="0"/>
              <a:t>(brown line). </a:t>
            </a:r>
            <a:endParaRPr lang="en-US" dirty="0"/>
          </a:p>
        </p:txBody>
      </p:sp>
      <p:cxnSp>
        <p:nvCxnSpPr>
          <p:cNvPr id="5" name="Straight Arrow Connector 4"/>
          <p:cNvCxnSpPr>
            <a:stCxn id="7" idx="1"/>
          </p:cNvCxnSpPr>
          <p:nvPr/>
        </p:nvCxnSpPr>
        <p:spPr>
          <a:xfrm flipH="1" flipV="1">
            <a:off x="6152444" y="3177823"/>
            <a:ext cx="1603024" cy="133809"/>
          </a:xfrm>
          <a:prstGeom prst="straightConnector1">
            <a:avLst/>
          </a:prstGeom>
          <a:ln w="412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55468" y="2773023"/>
            <a:ext cx="3804354" cy="1077218"/>
          </a:xfrm>
          <a:prstGeom prst="rect">
            <a:avLst/>
          </a:prstGeom>
          <a:noFill/>
        </p:spPr>
        <p:txBody>
          <a:bodyPr wrap="square" rtlCol="0">
            <a:spAutoFit/>
          </a:bodyPr>
          <a:lstStyle/>
          <a:p>
            <a:r>
              <a:rPr lang="en-US" sz="3200" dirty="0" smtClean="0"/>
              <a:t>Pessimistic Argon 2i-B parameter</a:t>
            </a:r>
            <a:endParaRPr lang="en-US" sz="3200" dirty="0"/>
          </a:p>
        </p:txBody>
      </p:sp>
      <p:cxnSp>
        <p:nvCxnSpPr>
          <p:cNvPr id="9" name="Straight Arrow Connector 8"/>
          <p:cNvCxnSpPr/>
          <p:nvPr/>
        </p:nvCxnSpPr>
        <p:spPr>
          <a:xfrm flipH="1" flipV="1">
            <a:off x="6502400" y="327378"/>
            <a:ext cx="1507067" cy="1128890"/>
          </a:xfrm>
          <a:prstGeom prst="straightConnector1">
            <a:avLst/>
          </a:prstGeom>
          <a:ln w="412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55468" y="1536890"/>
            <a:ext cx="4131732" cy="1015663"/>
          </a:xfrm>
          <a:prstGeom prst="rect">
            <a:avLst/>
          </a:prstGeom>
          <a:noFill/>
        </p:spPr>
        <p:txBody>
          <a:bodyPr wrap="square" rtlCol="0">
            <a:spAutoFit/>
          </a:bodyPr>
          <a:lstStyle/>
          <a:p>
            <a:r>
              <a:rPr lang="en-US" sz="2000" dirty="0" smtClean="0"/>
              <a:t>Parameter setting could easily be chosen when following Argon2i-B guidelines</a:t>
            </a:r>
            <a:endParaRPr lang="en-US" sz="2000" dirty="0"/>
          </a:p>
        </p:txBody>
      </p:sp>
      <p:sp>
        <p:nvSpPr>
          <p:cNvPr id="17" name="TextBox 16"/>
          <p:cNvSpPr txBox="1"/>
          <p:nvPr/>
        </p:nvSpPr>
        <p:spPr>
          <a:xfrm rot="5400000">
            <a:off x="4600222" y="2322593"/>
            <a:ext cx="3804354" cy="584775"/>
          </a:xfrm>
          <a:prstGeom prst="rect">
            <a:avLst/>
          </a:prstGeom>
          <a:noFill/>
        </p:spPr>
        <p:txBody>
          <a:bodyPr wrap="square" rtlCol="0">
            <a:spAutoFit/>
          </a:bodyPr>
          <a:lstStyle/>
          <a:p>
            <a:r>
              <a:rPr lang="en-US" sz="3200" b="1" dirty="0" smtClean="0"/>
              <a:t>…</a:t>
            </a:r>
            <a:endParaRPr lang="en-US" sz="3200" b="1" dirty="0"/>
          </a:p>
        </p:txBody>
      </p:sp>
    </p:spTree>
    <p:extLst>
      <p:ext uri="{BB962C8B-B14F-4D97-AF65-F5344CB8AC3E}">
        <p14:creationId xmlns:p14="http://schemas.microsoft.com/office/powerpoint/2010/main" val="413181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Dangerous Problem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504086"/>
            <a:ext cx="10972800" cy="3626799"/>
          </a:xfrm>
        </p:spPr>
      </p:pic>
      <p:sp>
        <p:nvSpPr>
          <p:cNvPr id="5" name="Oval 4"/>
          <p:cNvSpPr/>
          <p:nvPr/>
        </p:nvSpPr>
        <p:spPr>
          <a:xfrm>
            <a:off x="3844758" y="3086017"/>
            <a:ext cx="1684421" cy="812800"/>
          </a:xfrm>
          <a:prstGeom prst="ellipse">
            <a:avLst/>
          </a:prstGeom>
          <a:gradFill>
            <a:gsLst>
              <a:gs pos="0">
                <a:schemeClr val="accent1">
                  <a:tint val="100000"/>
                  <a:shade val="100000"/>
                  <a:satMod val="130000"/>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solidFill>
                <a:schemeClr val="lt1">
                  <a:alpha val="15000"/>
                </a:schemeClr>
              </a:solidFill>
            </a:endParaRPr>
          </a:p>
        </p:txBody>
      </p:sp>
      <p:sp>
        <p:nvSpPr>
          <p:cNvPr id="6" name="object 39"/>
          <p:cNvSpPr/>
          <p:nvPr/>
        </p:nvSpPr>
        <p:spPr>
          <a:xfrm flipV="1">
            <a:off x="812801" y="3661742"/>
            <a:ext cx="3228975" cy="1990639"/>
          </a:xfrm>
          <a:custGeom>
            <a:avLst/>
            <a:gdLst/>
            <a:ahLst/>
            <a:cxnLst/>
            <a:rect l="l" t="t" r="r" b="b"/>
            <a:pathLst>
              <a:path w="4592320" h="1898014">
                <a:moveTo>
                  <a:pt x="2295922" y="0"/>
                </a:moveTo>
                <a:lnTo>
                  <a:pt x="2226997" y="348"/>
                </a:lnTo>
                <a:lnTo>
                  <a:pt x="2158577" y="1388"/>
                </a:lnTo>
                <a:lnTo>
                  <a:pt x="2090691" y="3108"/>
                </a:lnTo>
                <a:lnTo>
                  <a:pt x="2023366" y="5500"/>
                </a:lnTo>
                <a:lnTo>
                  <a:pt x="1956631" y="8553"/>
                </a:lnTo>
                <a:lnTo>
                  <a:pt x="1890515" y="12257"/>
                </a:lnTo>
                <a:lnTo>
                  <a:pt x="1825045" y="16604"/>
                </a:lnTo>
                <a:lnTo>
                  <a:pt x="1760251" y="21583"/>
                </a:lnTo>
                <a:lnTo>
                  <a:pt x="1696161" y="27185"/>
                </a:lnTo>
                <a:lnTo>
                  <a:pt x="1632803" y="33399"/>
                </a:lnTo>
                <a:lnTo>
                  <a:pt x="1570205" y="40216"/>
                </a:lnTo>
                <a:lnTo>
                  <a:pt x="1508396" y="47626"/>
                </a:lnTo>
                <a:lnTo>
                  <a:pt x="1447405" y="55620"/>
                </a:lnTo>
                <a:lnTo>
                  <a:pt x="1387259" y="64187"/>
                </a:lnTo>
                <a:lnTo>
                  <a:pt x="1327987" y="73319"/>
                </a:lnTo>
                <a:lnTo>
                  <a:pt x="1269618" y="83004"/>
                </a:lnTo>
                <a:lnTo>
                  <a:pt x="1212180" y="93234"/>
                </a:lnTo>
                <a:lnTo>
                  <a:pt x="1155702" y="103999"/>
                </a:lnTo>
                <a:lnTo>
                  <a:pt x="1100211" y="115288"/>
                </a:lnTo>
                <a:lnTo>
                  <a:pt x="1045736" y="127093"/>
                </a:lnTo>
                <a:lnTo>
                  <a:pt x="992306" y="139403"/>
                </a:lnTo>
                <a:lnTo>
                  <a:pt x="939948" y="152209"/>
                </a:lnTo>
                <a:lnTo>
                  <a:pt x="888693" y="165500"/>
                </a:lnTo>
                <a:lnTo>
                  <a:pt x="838567" y="179268"/>
                </a:lnTo>
                <a:lnTo>
                  <a:pt x="789599" y="193502"/>
                </a:lnTo>
                <a:lnTo>
                  <a:pt x="741817" y="208192"/>
                </a:lnTo>
                <a:lnTo>
                  <a:pt x="695251" y="223330"/>
                </a:lnTo>
                <a:lnTo>
                  <a:pt x="649928" y="238904"/>
                </a:lnTo>
                <a:lnTo>
                  <a:pt x="605877" y="254906"/>
                </a:lnTo>
                <a:lnTo>
                  <a:pt x="563126" y="271325"/>
                </a:lnTo>
                <a:lnTo>
                  <a:pt x="521704" y="288153"/>
                </a:lnTo>
                <a:lnTo>
                  <a:pt x="481638" y="305378"/>
                </a:lnTo>
                <a:lnTo>
                  <a:pt x="442958" y="322992"/>
                </a:lnTo>
                <a:lnTo>
                  <a:pt x="405692" y="340984"/>
                </a:lnTo>
                <a:lnTo>
                  <a:pt x="369868" y="359345"/>
                </a:lnTo>
                <a:lnTo>
                  <a:pt x="335515" y="378065"/>
                </a:lnTo>
                <a:lnTo>
                  <a:pt x="271334" y="416543"/>
                </a:lnTo>
                <a:lnTo>
                  <a:pt x="213376" y="456340"/>
                </a:lnTo>
                <a:lnTo>
                  <a:pt x="161869" y="497378"/>
                </a:lnTo>
                <a:lnTo>
                  <a:pt x="117040" y="539580"/>
                </a:lnTo>
                <a:lnTo>
                  <a:pt x="79116" y="582866"/>
                </a:lnTo>
                <a:lnTo>
                  <a:pt x="48324" y="627159"/>
                </a:lnTo>
                <a:lnTo>
                  <a:pt x="24892" y="672381"/>
                </a:lnTo>
                <a:lnTo>
                  <a:pt x="9046" y="718453"/>
                </a:lnTo>
                <a:lnTo>
                  <a:pt x="1014" y="765299"/>
                </a:lnTo>
                <a:lnTo>
                  <a:pt x="0" y="788987"/>
                </a:lnTo>
                <a:lnTo>
                  <a:pt x="1685" y="819474"/>
                </a:lnTo>
                <a:lnTo>
                  <a:pt x="14982" y="879544"/>
                </a:lnTo>
                <a:lnTo>
                  <a:pt x="41107" y="938273"/>
                </a:lnTo>
                <a:lnTo>
                  <a:pt x="79570" y="995494"/>
                </a:lnTo>
                <a:lnTo>
                  <a:pt x="129882" y="1051040"/>
                </a:lnTo>
                <a:lnTo>
                  <a:pt x="159328" y="1078134"/>
                </a:lnTo>
                <a:lnTo>
                  <a:pt x="191553" y="1104746"/>
                </a:lnTo>
                <a:lnTo>
                  <a:pt x="226494" y="1130857"/>
                </a:lnTo>
                <a:lnTo>
                  <a:pt x="264092" y="1156446"/>
                </a:lnTo>
                <a:lnTo>
                  <a:pt x="304284" y="1181491"/>
                </a:lnTo>
                <a:lnTo>
                  <a:pt x="347010" y="1205972"/>
                </a:lnTo>
                <a:lnTo>
                  <a:pt x="392208" y="1229869"/>
                </a:lnTo>
                <a:lnTo>
                  <a:pt x="439817" y="1253160"/>
                </a:lnTo>
                <a:lnTo>
                  <a:pt x="489776" y="1275825"/>
                </a:lnTo>
                <a:lnTo>
                  <a:pt x="542024" y="1297842"/>
                </a:lnTo>
                <a:lnTo>
                  <a:pt x="596499" y="1319192"/>
                </a:lnTo>
                <a:lnTo>
                  <a:pt x="653140" y="1339853"/>
                </a:lnTo>
                <a:lnTo>
                  <a:pt x="711886" y="1359805"/>
                </a:lnTo>
                <a:lnTo>
                  <a:pt x="772676" y="1379027"/>
                </a:lnTo>
                <a:lnTo>
                  <a:pt x="835449" y="1397497"/>
                </a:lnTo>
                <a:lnTo>
                  <a:pt x="900143" y="1415196"/>
                </a:lnTo>
                <a:lnTo>
                  <a:pt x="966697" y="1432103"/>
                </a:lnTo>
                <a:lnTo>
                  <a:pt x="1035050" y="1448196"/>
                </a:lnTo>
                <a:lnTo>
                  <a:pt x="1032668" y="1448196"/>
                </a:lnTo>
                <a:lnTo>
                  <a:pt x="1047750" y="1450975"/>
                </a:lnTo>
                <a:lnTo>
                  <a:pt x="1096804" y="1461607"/>
                </a:lnTo>
                <a:lnTo>
                  <a:pt x="1146676" y="1471786"/>
                </a:lnTo>
                <a:lnTo>
                  <a:pt x="1197348" y="1481516"/>
                </a:lnTo>
                <a:lnTo>
                  <a:pt x="1248802" y="1490801"/>
                </a:lnTo>
                <a:lnTo>
                  <a:pt x="1301021" y="1499648"/>
                </a:lnTo>
                <a:lnTo>
                  <a:pt x="1353986" y="1508060"/>
                </a:lnTo>
                <a:lnTo>
                  <a:pt x="1462087" y="1523602"/>
                </a:lnTo>
                <a:lnTo>
                  <a:pt x="3593306" y="1897856"/>
                </a:lnTo>
                <a:lnTo>
                  <a:pt x="3459956" y="1468437"/>
                </a:lnTo>
                <a:lnTo>
                  <a:pt x="3526885" y="1454329"/>
                </a:lnTo>
                <a:lnTo>
                  <a:pt x="3592288" y="1439470"/>
                </a:lnTo>
                <a:lnTo>
                  <a:pt x="3656112" y="1423876"/>
                </a:lnTo>
                <a:lnTo>
                  <a:pt x="3718304" y="1407567"/>
                </a:lnTo>
                <a:lnTo>
                  <a:pt x="3778814" y="1390558"/>
                </a:lnTo>
                <a:lnTo>
                  <a:pt x="3837588" y="1372868"/>
                </a:lnTo>
                <a:lnTo>
                  <a:pt x="3894575" y="1354513"/>
                </a:lnTo>
                <a:lnTo>
                  <a:pt x="3949723" y="1335511"/>
                </a:lnTo>
                <a:lnTo>
                  <a:pt x="4002979" y="1315880"/>
                </a:lnTo>
                <a:lnTo>
                  <a:pt x="4054292" y="1295637"/>
                </a:lnTo>
                <a:lnTo>
                  <a:pt x="4103609" y="1274799"/>
                </a:lnTo>
                <a:lnTo>
                  <a:pt x="4150879" y="1253383"/>
                </a:lnTo>
                <a:lnTo>
                  <a:pt x="4196049" y="1231408"/>
                </a:lnTo>
                <a:lnTo>
                  <a:pt x="4239067" y="1208890"/>
                </a:lnTo>
                <a:lnTo>
                  <a:pt x="4279882" y="1185846"/>
                </a:lnTo>
                <a:lnTo>
                  <a:pt x="4318441" y="1162295"/>
                </a:lnTo>
                <a:lnTo>
                  <a:pt x="4354691" y="1138253"/>
                </a:lnTo>
                <a:lnTo>
                  <a:pt x="4388582" y="1113738"/>
                </a:lnTo>
                <a:lnTo>
                  <a:pt x="4420061" y="1088768"/>
                </a:lnTo>
                <a:lnTo>
                  <a:pt x="4449076" y="1063359"/>
                </a:lnTo>
                <a:lnTo>
                  <a:pt x="4499504" y="1011296"/>
                </a:lnTo>
                <a:lnTo>
                  <a:pt x="4539452" y="957688"/>
                </a:lnTo>
                <a:lnTo>
                  <a:pt x="4568501" y="902675"/>
                </a:lnTo>
                <a:lnTo>
                  <a:pt x="4586236" y="846395"/>
                </a:lnTo>
                <a:lnTo>
                  <a:pt x="4592241" y="788987"/>
                </a:lnTo>
                <a:lnTo>
                  <a:pt x="4591226" y="765299"/>
                </a:lnTo>
                <a:lnTo>
                  <a:pt x="4583191" y="718453"/>
                </a:lnTo>
                <a:lnTo>
                  <a:pt x="4567339" y="672381"/>
                </a:lnTo>
                <a:lnTo>
                  <a:pt x="4543899" y="627159"/>
                </a:lnTo>
                <a:lnTo>
                  <a:pt x="4513096" y="582866"/>
                </a:lnTo>
                <a:lnTo>
                  <a:pt x="4475159" y="539580"/>
                </a:lnTo>
                <a:lnTo>
                  <a:pt x="4430315" y="497378"/>
                </a:lnTo>
                <a:lnTo>
                  <a:pt x="4378791" y="456340"/>
                </a:lnTo>
                <a:lnTo>
                  <a:pt x="4320816" y="416543"/>
                </a:lnTo>
                <a:lnTo>
                  <a:pt x="4256616" y="378065"/>
                </a:lnTo>
                <a:lnTo>
                  <a:pt x="4222253" y="359345"/>
                </a:lnTo>
                <a:lnTo>
                  <a:pt x="4186419" y="340984"/>
                </a:lnTo>
                <a:lnTo>
                  <a:pt x="4149142" y="322992"/>
                </a:lnTo>
                <a:lnTo>
                  <a:pt x="4110452" y="305378"/>
                </a:lnTo>
                <a:lnTo>
                  <a:pt x="4070376" y="288153"/>
                </a:lnTo>
                <a:lnTo>
                  <a:pt x="4028943" y="271325"/>
                </a:lnTo>
                <a:lnTo>
                  <a:pt x="3986181" y="254906"/>
                </a:lnTo>
                <a:lnTo>
                  <a:pt x="3942120" y="238904"/>
                </a:lnTo>
                <a:lnTo>
                  <a:pt x="3896786" y="223330"/>
                </a:lnTo>
                <a:lnTo>
                  <a:pt x="3850209" y="208192"/>
                </a:lnTo>
                <a:lnTo>
                  <a:pt x="3802417" y="193502"/>
                </a:lnTo>
                <a:lnTo>
                  <a:pt x="3753438" y="179268"/>
                </a:lnTo>
                <a:lnTo>
                  <a:pt x="3703301" y="165500"/>
                </a:lnTo>
                <a:lnTo>
                  <a:pt x="3652035" y="152209"/>
                </a:lnTo>
                <a:lnTo>
                  <a:pt x="3599667" y="139403"/>
                </a:lnTo>
                <a:lnTo>
                  <a:pt x="3546227" y="127093"/>
                </a:lnTo>
                <a:lnTo>
                  <a:pt x="3491742" y="115288"/>
                </a:lnTo>
                <a:lnTo>
                  <a:pt x="3436242" y="103999"/>
                </a:lnTo>
                <a:lnTo>
                  <a:pt x="3379754" y="93234"/>
                </a:lnTo>
                <a:lnTo>
                  <a:pt x="3322307" y="83004"/>
                </a:lnTo>
                <a:lnTo>
                  <a:pt x="3263929" y="73319"/>
                </a:lnTo>
                <a:lnTo>
                  <a:pt x="3204649" y="64187"/>
                </a:lnTo>
                <a:lnTo>
                  <a:pt x="3144495" y="55620"/>
                </a:lnTo>
                <a:lnTo>
                  <a:pt x="3083496" y="47626"/>
                </a:lnTo>
                <a:lnTo>
                  <a:pt x="3021680" y="40216"/>
                </a:lnTo>
                <a:lnTo>
                  <a:pt x="2959076" y="33399"/>
                </a:lnTo>
                <a:lnTo>
                  <a:pt x="2895712" y="27185"/>
                </a:lnTo>
                <a:lnTo>
                  <a:pt x="2831616" y="21583"/>
                </a:lnTo>
                <a:lnTo>
                  <a:pt x="2766816" y="16604"/>
                </a:lnTo>
                <a:lnTo>
                  <a:pt x="2701342" y="12257"/>
                </a:lnTo>
                <a:lnTo>
                  <a:pt x="2635222" y="8553"/>
                </a:lnTo>
                <a:lnTo>
                  <a:pt x="2568484" y="5500"/>
                </a:lnTo>
                <a:lnTo>
                  <a:pt x="2501157" y="3108"/>
                </a:lnTo>
                <a:lnTo>
                  <a:pt x="2433268" y="1388"/>
                </a:lnTo>
                <a:lnTo>
                  <a:pt x="2364847" y="348"/>
                </a:lnTo>
                <a:lnTo>
                  <a:pt x="2295922" y="0"/>
                </a:lnTo>
                <a:close/>
              </a:path>
            </a:pathLst>
          </a:custGeom>
          <a:solidFill>
            <a:srgbClr val="000000"/>
          </a:solidFill>
        </p:spPr>
        <p:txBody>
          <a:bodyPr wrap="square" lIns="0" tIns="0" rIns="0" bIns="0" rtlCol="0"/>
          <a:lstStyle/>
          <a:p>
            <a:pPr defTabSz="642868"/>
            <a:endParaRPr sz="1300">
              <a:solidFill>
                <a:prstClr val="black"/>
              </a:solidFill>
              <a:latin typeface="Calibri"/>
            </a:endParaRPr>
          </a:p>
        </p:txBody>
      </p:sp>
      <p:sp>
        <p:nvSpPr>
          <p:cNvPr id="7" name="object 41"/>
          <p:cNvSpPr txBox="1">
            <a:spLocks/>
          </p:cNvSpPr>
          <p:nvPr/>
        </p:nvSpPr>
        <p:spPr>
          <a:xfrm>
            <a:off x="1" y="3898818"/>
            <a:ext cx="3594548" cy="1480815"/>
          </a:xfrm>
          <a:prstGeom prst="rect">
            <a:avLst/>
          </a:prstGeom>
        </p:spPr>
        <p:txBody>
          <a:bodyPr vert="horz" wrap="square" lIns="0" tIns="491121"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350469"/>
            <a:r>
              <a:rPr lang="en-US" sz="3200" dirty="0">
                <a:solidFill>
                  <a:srgbClr val="FF9300"/>
                </a:solidFill>
              </a:rPr>
              <a:t>$2,400 on</a:t>
            </a:r>
            <a:r>
              <a:rPr lang="en-US" sz="3200" spc="-211" dirty="0">
                <a:solidFill>
                  <a:srgbClr val="FF9300"/>
                </a:solidFill>
              </a:rPr>
              <a:t> </a:t>
            </a:r>
            <a:r>
              <a:rPr lang="en-US" sz="3200" dirty="0">
                <a:solidFill>
                  <a:srgbClr val="FF9300"/>
                </a:solidFill>
              </a:rPr>
              <a:t>Amazon</a:t>
            </a:r>
            <a:endParaRPr lang="en-US" sz="32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978" y="2791859"/>
            <a:ext cx="11559821" cy="3694732"/>
          </a:xfrm>
          <a:prstGeom prst="rect">
            <a:avLst/>
          </a:prstGeom>
        </p:spPr>
      </p:pic>
    </p:spTree>
    <p:extLst>
      <p:ext uri="{BB962C8B-B14F-4D97-AF65-F5344CB8AC3E}">
        <p14:creationId xmlns:p14="http://schemas.microsoft.com/office/powerpoint/2010/main" val="190483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Ideal </a:t>
            </a:r>
            <a:r>
              <a:rPr lang="en-US" dirty="0" err="1" smtClean="0"/>
              <a:t>iMHFs</a:t>
            </a:r>
            <a:r>
              <a:rPr lang="en-US" dirty="0" smtClean="0"/>
              <a:t> Don’t Exist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endParaRPr lang="en-US" dirty="0" smtClean="0"/>
              </a:p>
              <a:p>
                <a:pPr marL="0" indent="0">
                  <a:buNone/>
                </a:pPr>
                <a:r>
                  <a:rPr lang="en-US" b="1" dirty="0" err="1" smtClean="0"/>
                  <a:t>Thm</a:t>
                </a:r>
                <a:r>
                  <a:rPr lang="en-US" b="1" dirty="0" smtClean="0"/>
                  <a:t>[AB16]:</a:t>
                </a:r>
                <a:r>
                  <a:rPr lang="en-US" dirty="0" smtClean="0"/>
                  <a:t> Any graph G (with constant in-degree) is at least somewhat depth-reducible.</a:t>
                </a:r>
                <a:endParaRPr lang="en-US" dirty="0"/>
              </a:p>
              <a:p>
                <a:pPr marL="0" indent="0">
                  <a:buNone/>
                </a:pPr>
                <a:endParaRPr lang="en-US" dirty="0"/>
              </a:p>
              <a:p>
                <a:pPr marL="0" indent="0">
                  <a:buNone/>
                </a:pPr>
                <a:r>
                  <a:rPr lang="en-US" b="1" dirty="0" smtClean="0"/>
                  <a:t>Implication: </a:t>
                </a:r>
                <a:r>
                  <a:rPr lang="en-US" dirty="0" smtClean="0"/>
                  <a:t>If CC(G)=</a:t>
                </a:r>
                <a:r>
                  <a:rPr lang="el-GR" dirty="0">
                    <a:ea typeface="Cambria Math" panose="02040503050406030204" pitchFamily="18" charset="0"/>
                  </a:rPr>
                  <a:t>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smtClean="0">
                            <a:latin typeface="Cambria Math"/>
                            <a:ea typeface="Cambria Math" panose="02040503050406030204" pitchFamily="18" charset="0"/>
                          </a:rPr>
                        </m:ctrlPr>
                      </m:dPr>
                      <m:e>
                        <m:sSup>
                          <m:sSupPr>
                            <m:ctrlPr>
                              <a:rPr lang="el-GR" i="1" smtClean="0">
                                <a:latin typeface="Cambria Math"/>
                                <a:ea typeface="Cambria Math" panose="02040503050406030204" pitchFamily="18" charset="0"/>
                              </a:rPr>
                            </m:ctrlPr>
                          </m:sSupPr>
                          <m:e>
                            <m:r>
                              <a:rPr lang="en-US" b="0" i="1" smtClean="0">
                                <a:latin typeface="Cambria Math"/>
                                <a:ea typeface="Cambria Math" panose="02040503050406030204" pitchFamily="18" charset="0"/>
                              </a:rPr>
                              <m:t>𝑛</m:t>
                            </m:r>
                          </m:e>
                          <m:sup>
                            <m:r>
                              <a:rPr lang="en-US" b="0" i="1" smtClean="0">
                                <a:latin typeface="Cambria Math"/>
                                <a:ea typeface="Cambria Math" panose="02040503050406030204" pitchFamily="18" charset="0"/>
                              </a:rPr>
                              <m:t>2</m:t>
                            </m:r>
                          </m:sup>
                        </m:sSup>
                      </m:e>
                    </m:d>
                    <m:r>
                      <a:rPr lang="el-GR" i="1">
                        <a:latin typeface="Cambria Math" panose="02040503050406030204" pitchFamily="18" charset="0"/>
                        <a:ea typeface="Cambria Math" panose="02040503050406030204" pitchFamily="18" charset="0"/>
                      </a:rPr>
                      <m:t> </m:t>
                    </m:r>
                  </m:oMath>
                </a14:m>
                <a:r>
                  <a:rPr lang="en-US" dirty="0" smtClean="0"/>
                  <a:t>there is an attack A with high quality:</a:t>
                </a:r>
                <a:endParaRPr lang="en-US" dirty="0"/>
              </a:p>
              <a:p>
                <a:endParaRPr lang="en-US" dirty="0"/>
              </a:p>
              <a:p>
                <a:pPr marL="0" indent="0" algn="ctr">
                  <a:buNone/>
                </a:pPr>
                <a14:m>
                  <m:oMathPara xmlns:m="http://schemas.openxmlformats.org/officeDocument/2006/math">
                    <m:oMathParaPr>
                      <m:jc m:val="centerGroup"/>
                    </m:oMathParaPr>
                    <m:oMath xmlns:m="http://schemas.openxmlformats.org/officeDocument/2006/math">
                      <m:func>
                        <m:funcPr>
                          <m:ctrlPr>
                            <a:rPr lang="en-US" i="1">
                              <a:latin typeface="Cambria Math"/>
                            </a:rPr>
                          </m:ctrlPr>
                        </m:funcPr>
                        <m:fName>
                          <m:r>
                            <m:rPr>
                              <m:sty m:val="p"/>
                            </m:rPr>
                            <a:rPr lang="en-US">
                              <a:latin typeface="Cambria Math" panose="02040503050406030204" pitchFamily="18" charset="0"/>
                            </a:rPr>
                            <m:t>Quality</m:t>
                          </m:r>
                          <m:r>
                            <m:rPr>
                              <m:sty m:val="p"/>
                            </m:rPr>
                            <a:rPr lang="en-US" baseline="-25000">
                              <a:latin typeface="Cambria Math" panose="02040503050406030204" pitchFamily="18" charset="0"/>
                            </a:rPr>
                            <m:t>R</m:t>
                          </m:r>
                        </m:fName>
                        <m:e>
                          <m:d>
                            <m:dPr>
                              <m:ctrlPr>
                                <a:rPr lang="en-US" i="1">
                                  <a:latin typeface="Cambria Math"/>
                                </a:rPr>
                              </m:ctrlPr>
                            </m:dPr>
                            <m:e>
                              <m:r>
                                <a:rPr lang="en-US" i="1">
                                  <a:latin typeface="Cambria Math" panose="02040503050406030204" pitchFamily="18" charset="0"/>
                                </a:rPr>
                                <m:t>𝐴</m:t>
                              </m:r>
                            </m:e>
                          </m:d>
                          <m:r>
                            <a:rPr lang="en-US" i="1">
                              <a:latin typeface="Cambria Math"/>
                            </a:rPr>
                            <m:t>=</m:t>
                          </m:r>
                        </m:e>
                      </m:func>
                      <m:r>
                        <m:rPr>
                          <m:sty m:val="p"/>
                        </m:rPr>
                        <a:rPr lang="el-GR" i="1">
                          <a:latin typeface="Cambria Math" panose="02040503050406030204" pitchFamily="18" charset="0"/>
                          <a:ea typeface="Cambria Math" panose="02040503050406030204" pitchFamily="18" charset="0"/>
                        </a:rPr>
                        <m:t>Ω</m:t>
                      </m:r>
                      <m:d>
                        <m:dPr>
                          <m:ctrlPr>
                            <a:rPr lang="en-US" i="1">
                              <a:latin typeface="Cambria Math"/>
                            </a:rPr>
                          </m:ctrlPr>
                        </m:dPr>
                        <m:e>
                          <m:f>
                            <m:fPr>
                              <m:ctrlPr>
                                <a:rPr lang="en-US" i="1" smtClean="0">
                                  <a:latin typeface="Cambria Math"/>
                                </a:rPr>
                              </m:ctrlPr>
                            </m:fPr>
                            <m:num>
                              <m:r>
                                <m:rPr>
                                  <m:sty m:val="p"/>
                                </m:rPr>
                                <a:rPr lang="en-US">
                                  <a:latin typeface="Cambria Math"/>
                                </a:rPr>
                                <m:t>log</m:t>
                              </m:r>
                              <m:r>
                                <a:rPr lang="en-US" i="1">
                                  <a:latin typeface="Cambria Math"/>
                                </a:rPr>
                                <m:t>⁡(</m:t>
                              </m:r>
                              <m:r>
                                <a:rPr lang="en-US" i="1">
                                  <a:latin typeface="Cambria Math"/>
                                </a:rPr>
                                <m:t>𝑛</m:t>
                              </m:r>
                              <m:r>
                                <a:rPr lang="en-US" i="1">
                                  <a:latin typeface="Cambria Math"/>
                                </a:rPr>
                                <m:t>)</m:t>
                              </m:r>
                            </m:num>
                            <m:den>
                              <m:func>
                                <m:funcPr>
                                  <m:ctrlPr>
                                    <a:rPr lang="en-US" i="1">
                                      <a:latin typeface="Cambria Math"/>
                                    </a:rPr>
                                  </m:ctrlPr>
                                </m:funcPr>
                                <m:fName>
                                  <m:r>
                                    <m:rPr>
                                      <m:sty m:val="p"/>
                                    </m:rPr>
                                    <a:rPr lang="en-US">
                                      <a:latin typeface="Cambria Math"/>
                                    </a:rPr>
                                    <m:t>log</m:t>
                                  </m:r>
                                </m:fName>
                                <m:e>
                                  <m:r>
                                    <m:rPr>
                                      <m:sty m:val="p"/>
                                    </m:rPr>
                                    <a:rPr lang="en-US">
                                      <a:latin typeface="Cambria Math"/>
                                    </a:rPr>
                                    <m:t>log</m:t>
                                  </m:r>
                                  <m:r>
                                    <a:rPr lang="en-US" i="1">
                                      <a:latin typeface="Cambria Math"/>
                                    </a:rPr>
                                    <m:t>⁡(</m:t>
                                  </m:r>
                                  <m:r>
                                    <a:rPr lang="en-US" i="1">
                                      <a:latin typeface="Cambria Math"/>
                                    </a:rPr>
                                    <m:t>𝑛</m:t>
                                  </m:r>
                                  <m:r>
                                    <a:rPr lang="en-US" i="1">
                                      <a:latin typeface="Cambria Math"/>
                                    </a:rPr>
                                    <m:t>)</m:t>
                                  </m:r>
                                </m:e>
                              </m:func>
                            </m:den>
                          </m:f>
                        </m:e>
                      </m:d>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17"/>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9046" y="300507"/>
            <a:ext cx="2438826" cy="2118569"/>
          </a:xfrm>
          <a:prstGeom prst="rect">
            <a:avLst/>
          </a:prstGeom>
        </p:spPr>
      </p:pic>
    </p:spTree>
    <p:extLst>
      <p:ext uri="{BB962C8B-B14F-4D97-AF65-F5344CB8AC3E}">
        <p14:creationId xmlns:p14="http://schemas.microsoft.com/office/powerpoint/2010/main" val="12331564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we cannot rule them out in practice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324047" y="1594332"/>
            <a:ext cx="5236480" cy="4819626"/>
          </a:xfrm>
          <a:prstGeom prst="rect">
            <a:avLst/>
          </a:prstGeom>
        </p:spPr>
      </p:pic>
    </p:spTree>
    <p:extLst>
      <p:ext uri="{BB962C8B-B14F-4D97-AF65-F5344CB8AC3E}">
        <p14:creationId xmlns:p14="http://schemas.microsoft.com/office/powerpoint/2010/main" val="30396277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r>
              <a:rPr lang="en-US" dirty="0" smtClean="0"/>
              <a:t>Data Independent Memory Hard Functions (</a:t>
            </a:r>
            <a:r>
              <a:rPr lang="en-US" dirty="0" err="1" smtClean="0"/>
              <a:t>iMHFs</a:t>
            </a:r>
            <a:r>
              <a:rPr lang="en-US" dirty="0" smtClean="0"/>
              <a:t>)</a:t>
            </a:r>
          </a:p>
          <a:p>
            <a:r>
              <a:rPr lang="en-US" dirty="0" smtClean="0"/>
              <a:t>Attacks</a:t>
            </a:r>
          </a:p>
          <a:p>
            <a:r>
              <a:rPr lang="en-US" b="1" dirty="0" smtClean="0"/>
              <a:t>Constructing </a:t>
            </a:r>
            <a:r>
              <a:rPr lang="en-US" b="1" dirty="0" err="1" smtClean="0"/>
              <a:t>iMHFs</a:t>
            </a:r>
            <a:r>
              <a:rPr lang="en-US" b="1" dirty="0" smtClean="0"/>
              <a:t> (New!)</a:t>
            </a:r>
          </a:p>
          <a:p>
            <a:pPr lvl="1"/>
            <a:r>
              <a:rPr lang="en-US" b="1" dirty="0" smtClean="0"/>
              <a:t>Depth-Robustness is </a:t>
            </a:r>
            <a:r>
              <a:rPr lang="en-US" b="1" i="1" dirty="0" smtClean="0"/>
              <a:t>sufficient</a:t>
            </a:r>
          </a:p>
          <a:p>
            <a:r>
              <a:rPr lang="en-US" dirty="0" smtClean="0"/>
              <a:t>Conclusions and Open Questions</a:t>
            </a:r>
            <a:endParaRPr lang="en-US" dirty="0"/>
          </a:p>
        </p:txBody>
      </p:sp>
    </p:spTree>
    <p:extLst>
      <p:ext uri="{BB962C8B-B14F-4D97-AF65-F5344CB8AC3E}">
        <p14:creationId xmlns:p14="http://schemas.microsoft.com/office/powerpoint/2010/main" val="14981154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Depth-Robustness is Sufficient! [ABP16]</a:t>
            </a:r>
            <a:endParaRPr lang="en-US" dirty="0"/>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488911" y="239981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Proof: </a:t>
                </a:r>
                <a:r>
                  <a:rPr lang="en-US" dirty="0" smtClean="0"/>
                  <a:t>Let P</a:t>
                </a:r>
                <a:r>
                  <a:rPr lang="en-US" baseline="-25000" dirty="0" smtClean="0"/>
                  <a:t>1</a:t>
                </a:r>
                <a:r>
                  <a:rPr lang="en-US" dirty="0" smtClean="0"/>
                  <a:t>,…P</a:t>
                </a:r>
                <a:r>
                  <a:rPr lang="en-US" baseline="-25000" dirty="0" smtClean="0"/>
                  <a:t>t</a:t>
                </a:r>
                <a:r>
                  <a:rPr lang="en-US" dirty="0"/>
                  <a:t> </a:t>
                </a:r>
                <a:r>
                  <a:rPr lang="en-US" dirty="0" smtClean="0"/>
                  <a:t>denote an (optimal) pebbling of G. For 0&lt; </a:t>
                </a:r>
                <a:r>
                  <a:rPr lang="en-US" dirty="0" err="1" smtClean="0"/>
                  <a:t>i</a:t>
                </a:r>
                <a:r>
                  <a:rPr lang="en-US" dirty="0" smtClean="0"/>
                  <a:t> &lt; d define</a:t>
                </a:r>
              </a:p>
              <a:p>
                <a:pPr marL="0" indent="0" algn="ctr">
                  <a:buFont typeface="Arial" panose="020B0604020202020204" pitchFamily="34" charset="0"/>
                  <a:buNone/>
                </a:pPr>
                <a14:m>
                  <m:oMath xmlns:m="http://schemas.openxmlformats.org/officeDocument/2006/math">
                    <m:r>
                      <m:rPr>
                        <m:sty m:val="p"/>
                      </m:rPr>
                      <a:rPr lang="en-US" smtClean="0">
                        <a:latin typeface="Cambria Math" panose="02040503050406030204" pitchFamily="18" charset="0"/>
                        <a:ea typeface="Cambria Math" panose="02040503050406030204" pitchFamily="18" charset="0"/>
                      </a:rPr>
                      <m:t>S</m:t>
                    </m:r>
                    <m:r>
                      <m:rPr>
                        <m:sty m:val="p"/>
                      </m:rPr>
                      <a:rPr lang="en-US" baseline="-25000" smtClean="0">
                        <a:latin typeface="Cambria Math" panose="02040503050406030204" pitchFamily="18" charset="0"/>
                        <a:ea typeface="Cambria Math" panose="02040503050406030204" pitchFamily="18" charset="0"/>
                      </a:rPr>
                      <m:t>i</m:t>
                    </m:r>
                    <m:r>
                      <a:rPr lang="en-US" smtClean="0">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smtClean="0">
                            <a:latin typeface="Cambria Math" panose="02040503050406030204" pitchFamily="18" charset="0"/>
                            <a:ea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𝑖</m:t>
                        </m:r>
                      </m:sub>
                    </m:sSub>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oMath>
                </a14:m>
                <a:endParaRPr lang="en-US" baseline="-25000" dirty="0" smtClean="0"/>
              </a:p>
              <a:p>
                <a:pPr marL="0" indent="0">
                  <a:buFont typeface="Arial" panose="020B0604020202020204" pitchFamily="34" charset="0"/>
                  <a:buNone/>
                </a:pPr>
                <a:r>
                  <a:rPr lang="en-US" dirty="0" smtClean="0"/>
                  <a:t>one of the sets </a:t>
                </a:r>
                <a14:m>
                  <m:oMath xmlns:m="http://schemas.openxmlformats.org/officeDocument/2006/math">
                    <m:r>
                      <m:rPr>
                        <m:sty m:val="p"/>
                      </m:rPr>
                      <a:rPr lang="en-US">
                        <a:latin typeface="Cambria Math" panose="02040503050406030204" pitchFamily="18" charset="0"/>
                        <a:ea typeface="Cambria Math" panose="02040503050406030204" pitchFamily="18" charset="0"/>
                      </a:rPr>
                      <m:t>S</m:t>
                    </m:r>
                    <m:r>
                      <m:rPr>
                        <m:sty m:val="p"/>
                      </m:rPr>
                      <a:rPr lang="en-US" baseline="-25000">
                        <a:latin typeface="Cambria Math" panose="02040503050406030204" pitchFamily="18" charset="0"/>
                        <a:ea typeface="Cambria Math" panose="02040503050406030204" pitchFamily="18" charset="0"/>
                      </a:rPr>
                      <m:t>i</m:t>
                    </m:r>
                  </m:oMath>
                </a14:m>
                <a:r>
                  <a:rPr lang="en-US" dirty="0" smtClean="0"/>
                  <a:t> </a:t>
                </a:r>
                <a:r>
                  <a:rPr lang="en-US" dirty="0"/>
                  <a:t>has </a:t>
                </a:r>
                <a:r>
                  <a:rPr lang="en-US" dirty="0" smtClean="0"/>
                  <a:t>size at most CC(G)/d. Now we claim that </a:t>
                </a:r>
              </a:p>
              <a:p>
                <a:pPr marL="0" indent="0" algn="ctr">
                  <a:buFont typeface="Arial" panose="020B0604020202020204" pitchFamily="34" charset="0"/>
                  <a:buNone/>
                </a:pPr>
                <a:r>
                  <a:rPr lang="en-US" dirty="0" smtClean="0"/>
                  <a:t>d</a:t>
                </a:r>
                <a:r>
                  <a:rPr lang="en-US" dirty="0" smtClean="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smtClean="0"/>
                  <a:t>depth(G-S</a:t>
                </a:r>
                <a:r>
                  <a:rPr lang="en-US" baseline="-25000" dirty="0" smtClean="0"/>
                  <a:t>i</a:t>
                </a:r>
                <a:r>
                  <a:rPr lang="en-US" dirty="0" smtClean="0"/>
                  <a:t>)</a:t>
                </a:r>
              </a:p>
              <a:p>
                <a:pPr marL="0" indent="0">
                  <a:buFont typeface="Arial" panose="020B0604020202020204" pitchFamily="34" charset="0"/>
                  <a:buNone/>
                </a:pPr>
                <a:r>
                  <a:rPr lang="en-US" dirty="0" smtClean="0"/>
                  <a:t>because any path in </a:t>
                </a:r>
                <a:r>
                  <a:rPr lang="en-US" dirty="0"/>
                  <a:t>G-S</a:t>
                </a:r>
                <a:r>
                  <a:rPr lang="en-US" baseline="-25000" dirty="0"/>
                  <a:t>i</a:t>
                </a:r>
                <a:r>
                  <a:rPr lang="en-US" dirty="0" smtClean="0"/>
                  <a:t> must have been completely pebbled at some point. Thus, it must have been pebbled entirely during some interval of length d. Thus, G (</a:t>
                </a:r>
                <a:r>
                  <a:rPr lang="en-US" dirty="0"/>
                  <a:t>CC(G)/</a:t>
                </a:r>
                <a:r>
                  <a:rPr lang="en-US" dirty="0" err="1"/>
                  <a:t>d</a:t>
                </a:r>
                <a:r>
                  <a:rPr lang="en-US" dirty="0" err="1" smtClean="0"/>
                  <a:t>,d</a:t>
                </a:r>
                <a:r>
                  <a:rPr lang="en-US" dirty="0" smtClean="0"/>
                  <a:t>)-reducible. It follows that </a:t>
                </a:r>
                <a:r>
                  <a:rPr lang="en-US" dirty="0"/>
                  <a:t>CC(G)</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𝑒𝑑</m:t>
                    </m:r>
                  </m:oMath>
                </a14:m>
                <a:r>
                  <a:rPr lang="en-US" dirty="0"/>
                  <a:t>.</a:t>
                </a:r>
              </a:p>
              <a:p>
                <a:pPr marL="0" indent="0">
                  <a:buFont typeface="Arial" panose="020B0604020202020204" pitchFamily="34" charset="0"/>
                  <a:buNone/>
                </a:pPr>
                <a:endParaRPr lang="en-US" baseline="-250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488911" y="2399818"/>
                <a:ext cx="10515600" cy="4351338"/>
              </a:xfrm>
              <a:prstGeom prst="rect">
                <a:avLst/>
              </a:prstGeom>
              <a:blipFill rotWithShape="1">
                <a:blip r:embed="rId2"/>
                <a:stretch>
                  <a:fillRect l="-1159" t="-2244" r="-1101"/>
                </a:stretch>
              </a:blipFill>
            </p:spPr>
            <p:txBody>
              <a:bodyPr/>
              <a:lstStyle/>
              <a:p>
                <a:r>
                  <a:rPr lang="en-US">
                    <a:noFill/>
                  </a:rPr>
                  <a:t> </a:t>
                </a:r>
              </a:p>
            </p:txBody>
          </p:sp>
        </mc:Fallback>
      </mc:AlternateContent>
      <p:sp>
        <p:nvSpPr>
          <p:cNvPr id="4" name="Rectangle 3"/>
          <p:cNvSpPr/>
          <p:nvPr/>
        </p:nvSpPr>
        <p:spPr>
          <a:xfrm>
            <a:off x="568831" y="1544807"/>
            <a:ext cx="11072390" cy="63692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5" name="Rectangle 4"/>
              <p:cNvSpPr/>
              <p:nvPr/>
            </p:nvSpPr>
            <p:spPr>
              <a:xfrm>
                <a:off x="510683" y="1544806"/>
                <a:ext cx="10804349" cy="523220"/>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𝐊𝐞𝐲</m:t>
                    </m:r>
                    <m:r>
                      <a:rPr lang="en-US" sz="2800" b="1" i="0" smtClean="0">
                        <a:solidFill>
                          <a:schemeClr val="tx1"/>
                        </a:solidFill>
                        <a:latin typeface="Cambria Math" panose="02040503050406030204" pitchFamily="18" charset="0"/>
                      </a:rPr>
                      <m:t> </m:t>
                    </m:r>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t>
                </a:r>
                <a:r>
                  <a:rPr lang="en-US" sz="2800" dirty="0" err="1" smtClean="0">
                    <a:solidFill>
                      <a:schemeClr val="tx1"/>
                    </a:solidFill>
                  </a:rPr>
                  <a:t>e,d</a:t>
                </a:r>
                <a:r>
                  <a:rPr lang="en-US" sz="2800" dirty="0" smtClean="0">
                    <a:solidFill>
                      <a:schemeClr val="tx1"/>
                    </a:solidFill>
                  </a:rPr>
                  <a:t>)-depth robust then CC(G)</a:t>
                </a:r>
                <a14:m>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𝑒𝑑</m:t>
                    </m:r>
                  </m:oMath>
                </a14:m>
                <a:r>
                  <a:rPr lang="en-US" sz="2800" dirty="0" smtClean="0">
                    <a:solidFill>
                      <a:schemeClr val="tx1"/>
                    </a:solidFill>
                  </a:rPr>
                  <a:t>.</a:t>
                </a:r>
                <a:endParaRPr lang="en-US" sz="28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510683" y="1544806"/>
                <a:ext cx="10804349" cy="523220"/>
              </a:xfrm>
              <a:prstGeom prst="rect">
                <a:avLst/>
              </a:prstGeom>
              <a:blipFill rotWithShape="1">
                <a:blip r:embed="rId3"/>
                <a:stretch>
                  <a:fillRect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165157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Depth-Robustness is Sufficient! [ABP16]</a:t>
            </a:r>
            <a:endParaRPr lang="en-US" dirty="0"/>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488911" y="2506662"/>
                <a:ext cx="1115231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Implications: </a:t>
                </a:r>
                <a:r>
                  <a:rPr lang="en-US" dirty="0" smtClean="0"/>
                  <a:t> There exists a constant </a:t>
                </a:r>
                <a:r>
                  <a:rPr lang="en-US" dirty="0" err="1" smtClean="0"/>
                  <a:t>indegree</a:t>
                </a:r>
                <a:r>
                  <a:rPr lang="en-US" dirty="0" smtClean="0"/>
                  <a:t> graph G with </a:t>
                </a:r>
              </a:p>
              <a:p>
                <a:pPr marL="0" indent="0" algn="ctr">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ea typeface="Cambria Math" panose="02040503050406030204" pitchFamily="18" charset="0"/>
                        </a:rPr>
                        <m:t>CC</m:t>
                      </m:r>
                      <m:d>
                        <m:dPr>
                          <m:ctrlPr>
                            <a:rPr lang="en-US" b="0" i="1" smtClean="0">
                              <a:latin typeface="Cambria Math"/>
                              <a:ea typeface="Cambria Math" panose="02040503050406030204" pitchFamily="18" charset="0"/>
                            </a:rPr>
                          </m:ctrlPr>
                        </m:dPr>
                        <m:e>
                          <m:r>
                            <m:rPr>
                              <m:sty m:val="p"/>
                            </m:rPr>
                            <a:rPr lang="en-US" b="0" i="0" smtClean="0">
                              <a:latin typeface="Cambria Math"/>
                              <a:ea typeface="Cambria Math" panose="02040503050406030204" pitchFamily="18" charset="0"/>
                            </a:rPr>
                            <m:t>G</m:t>
                          </m:r>
                        </m:e>
                      </m:d>
                      <m:r>
                        <a:rPr lang="en-US" i="1">
                          <a:latin typeface="Cambria Math" panose="02040503050406030204" pitchFamily="18" charset="0"/>
                          <a:ea typeface="Cambria Math" panose="02040503050406030204" pitchFamily="18" charset="0"/>
                        </a:rPr>
                        <m:t>≥</m:t>
                      </m:r>
                      <m:r>
                        <m:rPr>
                          <m:sty m:val="p"/>
                        </m:rPr>
                        <a:rPr lang="el-GR" i="1" smtClean="0">
                          <a:latin typeface="Cambria Math"/>
                          <a:ea typeface="Cambria Math"/>
                        </a:rPr>
                        <m:t>Ω</m:t>
                      </m:r>
                      <m:d>
                        <m:dPr>
                          <m:ctrlPr>
                            <a:rPr lang="el-GR" i="1" smtClean="0">
                              <a:latin typeface="Cambria Math"/>
                              <a:ea typeface="Cambria Math"/>
                            </a:rPr>
                          </m:ctrlPr>
                        </m:dPr>
                        <m:e>
                          <m:f>
                            <m:fPr>
                              <m:ctrlPr>
                                <a:rPr lang="el-GR" i="1">
                                  <a:latin typeface="Cambria Math"/>
                                  <a:ea typeface="Cambria Math"/>
                                </a:rPr>
                              </m:ctrlPr>
                            </m:fPr>
                            <m:num>
                              <m:sSup>
                                <m:sSupPr>
                                  <m:ctrlPr>
                                    <a:rPr lang="el-GR" i="1" smtClean="0">
                                      <a:latin typeface="Cambria Math"/>
                                      <a:ea typeface="Cambria Math"/>
                                    </a:rPr>
                                  </m:ctrlPr>
                                </m:sSupPr>
                                <m:e>
                                  <m:r>
                                    <a:rPr lang="en-US" b="0" i="1" smtClean="0">
                                      <a:latin typeface="Cambria Math"/>
                                      <a:ea typeface="Cambria Math"/>
                                    </a:rPr>
                                    <m:t>𝑛</m:t>
                                  </m:r>
                                </m:e>
                                <m:sup>
                                  <m:r>
                                    <a:rPr lang="en-US" b="0" i="1" smtClean="0">
                                      <a:latin typeface="Cambria Math"/>
                                      <a:ea typeface="Cambria Math"/>
                                    </a:rPr>
                                    <m:t>2</m:t>
                                  </m:r>
                                </m:sup>
                              </m:sSup>
                            </m:num>
                            <m:den>
                              <m:func>
                                <m:funcPr>
                                  <m:ctrlPr>
                                    <a:rPr lang="en-US" i="1" smtClean="0">
                                      <a:latin typeface="Cambria Math"/>
                                      <a:ea typeface="Cambria Math"/>
                                    </a:rPr>
                                  </m:ctrlPr>
                                </m:funcPr>
                                <m:fName>
                                  <m:r>
                                    <m:rPr>
                                      <m:sty m:val="p"/>
                                    </m:rPr>
                                    <a:rPr lang="en-US" i="0" smtClean="0">
                                      <a:latin typeface="Cambria Math"/>
                                      <a:ea typeface="Cambria Math"/>
                                    </a:rPr>
                                    <m:t>log</m:t>
                                  </m:r>
                                </m:fName>
                                <m:e>
                                  <m:r>
                                    <a:rPr lang="en-US" b="0" i="1" smtClean="0">
                                      <a:latin typeface="Cambria Math"/>
                                      <a:ea typeface="Cambria Math"/>
                                    </a:rPr>
                                    <m:t>𝑛</m:t>
                                  </m:r>
                                </m:e>
                              </m:func>
                            </m:den>
                          </m:f>
                        </m:e>
                      </m:d>
                      <m:r>
                        <a:rPr lang="en-US" b="0" i="1" smtClean="0">
                          <a:latin typeface="Cambria Math"/>
                          <a:ea typeface="Cambria Math"/>
                        </a:rPr>
                        <m:t>.</m:t>
                      </m:r>
                    </m:oMath>
                  </m:oMathPara>
                </a14:m>
                <a:endParaRPr lang="en-US" dirty="0" smtClean="0"/>
              </a:p>
              <a:p>
                <a:pPr marL="0" indent="0" algn="ctr">
                  <a:buNone/>
                </a:pPr>
                <a:endParaRPr lang="en-US" dirty="0"/>
              </a:p>
              <a:p>
                <a:pPr marL="0" indent="0">
                  <a:buNone/>
                </a:pPr>
                <a:r>
                  <a:rPr lang="en-US" b="1" dirty="0" smtClean="0"/>
                  <a:t>Previous Best [AS15]: </a:t>
                </a:r>
                <a14:m>
                  <m:oMath xmlns:m="http://schemas.openxmlformats.org/officeDocument/2006/math">
                    <m:r>
                      <m:rPr>
                        <m:sty m:val="p"/>
                      </m:rPr>
                      <a:rPr lang="el-GR" i="1">
                        <a:latin typeface="Cambria Math"/>
                        <a:ea typeface="Cambria Math"/>
                      </a:rPr>
                      <m:t>Ω</m:t>
                    </m:r>
                    <m:d>
                      <m:dPr>
                        <m:ctrlPr>
                          <a:rPr lang="el-GR" i="1">
                            <a:latin typeface="Cambria Math"/>
                            <a:ea typeface="Cambria Math"/>
                          </a:rPr>
                        </m:ctrlPr>
                      </m:dPr>
                      <m:e>
                        <m:f>
                          <m:fPr>
                            <m:ctrlPr>
                              <a:rPr lang="el-GR" i="1">
                                <a:latin typeface="Cambria Math"/>
                                <a:ea typeface="Cambria Math"/>
                              </a:rPr>
                            </m:ctrlPr>
                          </m:fPr>
                          <m:num>
                            <m:sSup>
                              <m:sSupPr>
                                <m:ctrlPr>
                                  <a:rPr lang="el-GR" i="1">
                                    <a:latin typeface="Cambria Math"/>
                                    <a:ea typeface="Cambria Math"/>
                                  </a:rPr>
                                </m:ctrlPr>
                              </m:sSupPr>
                              <m:e>
                                <m:r>
                                  <a:rPr lang="en-US" i="1">
                                    <a:latin typeface="Cambria Math"/>
                                    <a:ea typeface="Cambria Math"/>
                                  </a:rPr>
                                  <m:t>𝑛</m:t>
                                </m:r>
                              </m:e>
                              <m:sup>
                                <m:r>
                                  <a:rPr lang="en-US" i="1">
                                    <a:latin typeface="Cambria Math"/>
                                    <a:ea typeface="Cambria Math"/>
                                  </a:rPr>
                                  <m:t>2</m:t>
                                </m:r>
                              </m:sup>
                            </m:sSup>
                          </m:num>
                          <m:den>
                            <m:func>
                              <m:funcPr>
                                <m:ctrlPr>
                                  <a:rPr lang="en-US" i="1">
                                    <a:latin typeface="Cambria Math"/>
                                    <a:ea typeface="Cambria Math"/>
                                  </a:rPr>
                                </m:ctrlPr>
                              </m:funcPr>
                              <m:fName>
                                <m:sSup>
                                  <m:sSupPr>
                                    <m:ctrlPr>
                                      <a:rPr lang="en-US" i="1" smtClean="0">
                                        <a:latin typeface="Cambria Math"/>
                                        <a:ea typeface="Cambria Math"/>
                                      </a:rPr>
                                    </m:ctrlPr>
                                  </m:sSupPr>
                                  <m:e>
                                    <m:r>
                                      <m:rPr>
                                        <m:sty m:val="p"/>
                                      </m:rPr>
                                      <a:rPr lang="en-US">
                                        <a:latin typeface="Cambria Math"/>
                                        <a:ea typeface="Cambria Math"/>
                                      </a:rPr>
                                      <m:t>log</m:t>
                                    </m:r>
                                  </m:e>
                                  <m:sup>
                                    <m:r>
                                      <a:rPr lang="en-US" b="0" i="1" smtClean="0">
                                        <a:latin typeface="Cambria Math"/>
                                        <a:ea typeface="Cambria Math"/>
                                      </a:rPr>
                                      <m:t>10</m:t>
                                    </m:r>
                                  </m:sup>
                                </m:sSup>
                              </m:fName>
                              <m:e>
                                <m:r>
                                  <a:rPr lang="en-US" i="1">
                                    <a:latin typeface="Cambria Math"/>
                                    <a:ea typeface="Cambria Math"/>
                                  </a:rPr>
                                  <m:t>𝑛</m:t>
                                </m:r>
                              </m:e>
                            </m:func>
                          </m:den>
                        </m:f>
                      </m:e>
                    </m:d>
                  </m:oMath>
                </a14:m>
                <a:endParaRPr lang="en-US" dirty="0" smtClean="0"/>
              </a:p>
              <a:p>
                <a:pPr marL="0" indent="0">
                  <a:buNone/>
                </a:pPr>
                <a:endParaRPr lang="en-US" dirty="0"/>
              </a:p>
              <a:p>
                <a:pPr marL="0" indent="0">
                  <a:buNone/>
                </a:pPr>
                <a:r>
                  <a:rPr lang="en-US" b="1" dirty="0" smtClean="0"/>
                  <a:t>[AB16]:</a:t>
                </a:r>
                <a:r>
                  <a:rPr lang="en-US" dirty="0" smtClean="0"/>
                  <a:t> We cannot do better (in an asymptotic sense).</a:t>
                </a:r>
                <a:endParaRPr lang="en-US" dirty="0"/>
              </a:p>
              <a:p>
                <a:pPr marL="0" indent="0">
                  <a:buFont typeface="Arial" panose="020B0604020202020204" pitchFamily="34" charset="0"/>
                  <a:buNone/>
                </a:pPr>
                <a:r>
                  <a:rPr lang="en-US" dirty="0" smtClean="0"/>
                  <a:t> </a:t>
                </a:r>
                <a:endParaRPr lang="en-US" baseline="-250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488911" y="2506662"/>
                <a:ext cx="11152310" cy="4351338"/>
              </a:xfrm>
              <a:prstGeom prst="rect">
                <a:avLst/>
              </a:prstGeom>
              <a:blipFill rotWithShape="1">
                <a:blip r:embed="rId2"/>
                <a:stretch>
                  <a:fillRect l="-1093" t="-2241"/>
                </a:stretch>
              </a:blipFill>
            </p:spPr>
            <p:txBody>
              <a:bodyPr/>
              <a:lstStyle/>
              <a:p>
                <a:r>
                  <a:rPr lang="en-US">
                    <a:noFill/>
                  </a:rPr>
                  <a:t> </a:t>
                </a:r>
              </a:p>
            </p:txBody>
          </p:sp>
        </mc:Fallback>
      </mc:AlternateContent>
      <p:sp>
        <p:nvSpPr>
          <p:cNvPr id="7" name="Rectangle 6"/>
          <p:cNvSpPr/>
          <p:nvPr/>
        </p:nvSpPr>
        <p:spPr>
          <a:xfrm>
            <a:off x="568831" y="1544807"/>
            <a:ext cx="11072390" cy="63692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8" name="Rectangle 7"/>
              <p:cNvSpPr/>
              <p:nvPr/>
            </p:nvSpPr>
            <p:spPr>
              <a:xfrm>
                <a:off x="510683" y="1544806"/>
                <a:ext cx="10804349" cy="523220"/>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𝐊𝐞𝐲</m:t>
                    </m:r>
                    <m:r>
                      <a:rPr lang="en-US" sz="2800" b="1" i="0" smtClean="0">
                        <a:solidFill>
                          <a:schemeClr val="tx1"/>
                        </a:solidFill>
                        <a:latin typeface="Cambria Math" panose="02040503050406030204" pitchFamily="18" charset="0"/>
                      </a:rPr>
                      <m:t> </m:t>
                    </m:r>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t>
                </a:r>
                <a:r>
                  <a:rPr lang="en-US" sz="2800" dirty="0" err="1" smtClean="0">
                    <a:solidFill>
                      <a:schemeClr val="tx1"/>
                    </a:solidFill>
                  </a:rPr>
                  <a:t>e,d</a:t>
                </a:r>
                <a:r>
                  <a:rPr lang="en-US" sz="2800" dirty="0" smtClean="0">
                    <a:solidFill>
                      <a:schemeClr val="tx1"/>
                    </a:solidFill>
                  </a:rPr>
                  <a:t>)-depth robust then CC(G)</a:t>
                </a:r>
                <a14:m>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𝑒𝑑</m:t>
                    </m:r>
                  </m:oMath>
                </a14:m>
                <a:r>
                  <a:rPr lang="en-US" sz="2800" dirty="0" smtClean="0">
                    <a:solidFill>
                      <a:schemeClr val="tx1"/>
                    </a:solidFill>
                  </a:rPr>
                  <a:t>.</a:t>
                </a:r>
                <a:endParaRPr lang="en-US" sz="2800" dirty="0">
                  <a:solidFill>
                    <a:schemeClr val="tx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10683" y="1544806"/>
                <a:ext cx="10804349" cy="523220"/>
              </a:xfrm>
              <a:prstGeom prst="rect">
                <a:avLst/>
              </a:prstGeom>
              <a:blipFill rotWithShape="1">
                <a:blip r:embed="rId3"/>
                <a:stretch>
                  <a:fillRect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65555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New Results</a:t>
            </a:r>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025633191"/>
                  </p:ext>
                </p:extLst>
              </p:nvPr>
            </p:nvGraphicFramePr>
            <p:xfrm>
              <a:off x="587019" y="1792111"/>
              <a:ext cx="11232447" cy="3627120"/>
            </p:xfrm>
            <a:graphic>
              <a:graphicData uri="http://schemas.openxmlformats.org/drawingml/2006/table">
                <a:tbl>
                  <a:tblPr firstRow="1" bandRow="1">
                    <a:tableStyleId>{5C22544A-7EE6-4342-B048-85BDC9FD1C3A}</a:tableStyleId>
                  </a:tblPr>
                  <a:tblGrid>
                    <a:gridCol w="3744149"/>
                    <a:gridCol w="3744149"/>
                    <a:gridCol w="3744149"/>
                  </a:tblGrid>
                  <a:tr h="370840">
                    <a:tc>
                      <a:txBody>
                        <a:bodyPr/>
                        <a:lstStyle/>
                        <a:p>
                          <a:r>
                            <a:rPr lang="en-US" sz="2800" dirty="0" smtClean="0"/>
                            <a:t>MHF</a:t>
                          </a:r>
                          <a:endParaRPr lang="en-US" sz="2800" dirty="0"/>
                        </a:p>
                      </a:txBody>
                      <a:tcPr/>
                    </a:tc>
                    <a:tc>
                      <a:txBody>
                        <a:bodyPr/>
                        <a:lstStyle/>
                        <a:p>
                          <a:r>
                            <a:rPr lang="en-US" sz="2800" dirty="0" smtClean="0"/>
                            <a:t>Upper Bound</a:t>
                          </a:r>
                          <a:endParaRPr lang="en-US" sz="2800" dirty="0"/>
                        </a:p>
                      </a:txBody>
                      <a:tcPr/>
                    </a:tc>
                    <a:tc>
                      <a:txBody>
                        <a:bodyPr/>
                        <a:lstStyle/>
                        <a:p>
                          <a:r>
                            <a:rPr lang="en-US" sz="2800" dirty="0" smtClean="0"/>
                            <a:t>Lower Bound</a:t>
                          </a:r>
                          <a:endParaRPr lang="en-US" sz="2800" dirty="0"/>
                        </a:p>
                      </a:txBody>
                      <a:tcPr/>
                    </a:tc>
                  </a:tr>
                  <a:tr h="370840">
                    <a:tc>
                      <a:txBody>
                        <a:bodyPr/>
                        <a:lstStyle/>
                        <a:p>
                          <a:r>
                            <a:rPr lang="en-US" sz="3600" dirty="0" smtClean="0"/>
                            <a:t>Balloon</a:t>
                          </a:r>
                          <a:r>
                            <a:rPr lang="en-US" sz="3600" baseline="0" dirty="0" smtClean="0"/>
                            <a:t> Hash</a:t>
                          </a:r>
                          <a:endParaRPr lang="en-US" sz="3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3200" i="1" smtClean="0">
                                      <a:latin typeface="Cambria Math"/>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𝑂</m:t>
                                  </m:r>
                                </m:e>
                              </m:acc>
                              <m:d>
                                <m:dPr>
                                  <m:ctrlPr>
                                    <a:rPr lang="en-US" sz="3200" i="1">
                                      <a:latin typeface="Cambria Math"/>
                                      <a:ea typeface="Cambria Math" panose="02040503050406030204" pitchFamily="18" charset="0"/>
                                    </a:rPr>
                                  </m:ctrlPr>
                                </m:dPr>
                                <m:e>
                                  <m:sSup>
                                    <m:sSupPr>
                                      <m:ctrlPr>
                                        <a:rPr lang="en-US" sz="3200" i="1">
                                          <a:latin typeface="Cambria Math"/>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𝑛</m:t>
                                      </m:r>
                                    </m:e>
                                    <m:sup>
                                      <m:r>
                                        <a:rPr lang="en-US" sz="3200" b="0" i="1" smtClean="0">
                                          <a:latin typeface="Cambria Math" panose="02040503050406030204" pitchFamily="18" charset="0"/>
                                          <a:ea typeface="Cambria Math" panose="02040503050406030204" pitchFamily="18" charset="0"/>
                                        </a:rPr>
                                        <m:t>1.71</m:t>
                                      </m:r>
                                    </m:sup>
                                  </m:sSup>
                                </m:e>
                              </m:d>
                              <m:r>
                                <a:rPr lang="en-US" sz="3200" b="0" i="1" smtClean="0">
                                  <a:latin typeface="Cambria Math"/>
                                  <a:ea typeface="Cambria Math" panose="02040503050406030204" pitchFamily="18" charset="0"/>
                                </a:rPr>
                                <m:t> </m:t>
                              </m:r>
                            </m:oMath>
                          </a14:m>
                          <a:r>
                            <a:rPr lang="en-US" sz="3200" dirty="0" smtClean="0"/>
                            <a:t>   [ABP16]</a:t>
                          </a:r>
                        </a:p>
                      </a:txBody>
                      <a:tcPr/>
                    </a:tc>
                    <a:tc>
                      <a:txBody>
                        <a:bodyPr/>
                        <a:lstStyle/>
                        <a:p>
                          <a14:m>
                            <m:oMath xmlns:m="http://schemas.openxmlformats.org/officeDocument/2006/math">
                              <m:acc>
                                <m:accPr>
                                  <m:chr m:val="̃"/>
                                  <m:ctrlPr>
                                    <a:rPr lang="en-US" sz="3200" i="1" smtClean="0">
                                      <a:latin typeface="Cambria Math"/>
                                      <a:ea typeface="Cambria Math" panose="02040503050406030204" pitchFamily="18" charset="0"/>
                                    </a:rPr>
                                  </m:ctrlPr>
                                </m:accPr>
                                <m:e>
                                  <m:r>
                                    <m:rPr>
                                      <m:sty m:val="p"/>
                                    </m:rPr>
                                    <a:rPr lang="el-GR" sz="3200" b="0" i="1" smtClean="0">
                                      <a:latin typeface="Cambria Math" panose="02040503050406030204" pitchFamily="18" charset="0"/>
                                      <a:ea typeface="Cambria Math" panose="02040503050406030204" pitchFamily="18" charset="0"/>
                                    </a:rPr>
                                    <m:t>Ω</m:t>
                                  </m:r>
                                </m:e>
                              </m:acc>
                              <m:d>
                                <m:dPr>
                                  <m:ctrlPr>
                                    <a:rPr lang="en-US" sz="3200" i="1" smtClean="0">
                                      <a:latin typeface="Cambria Math"/>
                                      <a:ea typeface="Cambria Math" panose="02040503050406030204" pitchFamily="18" charset="0"/>
                                    </a:rPr>
                                  </m:ctrlPr>
                                </m:dPr>
                                <m:e>
                                  <m:sSup>
                                    <m:sSupPr>
                                      <m:ctrlPr>
                                        <a:rPr lang="en-US" sz="3200" i="1" smtClean="0">
                                          <a:latin typeface="Cambria Math"/>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𝑛</m:t>
                                      </m:r>
                                    </m:e>
                                    <m:sup>
                                      <m:r>
                                        <a:rPr lang="en-US" sz="3200" b="0" i="1" smtClean="0">
                                          <a:latin typeface="Cambria Math" panose="02040503050406030204" pitchFamily="18" charset="0"/>
                                          <a:ea typeface="Cambria Math" panose="02040503050406030204" pitchFamily="18" charset="0"/>
                                        </a:rPr>
                                        <m:t>1.</m:t>
                                      </m:r>
                                      <m:r>
                                        <a:rPr lang="en-US" sz="3200" b="0" i="1" smtClean="0">
                                          <a:latin typeface="Cambria Math"/>
                                          <a:ea typeface="Cambria Math" panose="02040503050406030204" pitchFamily="18" charset="0"/>
                                        </a:rPr>
                                        <m:t>66</m:t>
                                      </m:r>
                                    </m:sup>
                                  </m:sSup>
                                </m:e>
                              </m:d>
                            </m:oMath>
                          </a14:m>
                          <a:r>
                            <a:rPr lang="en-US" sz="3200" dirty="0" smtClean="0"/>
                            <a:t>  [ABP16]</a:t>
                          </a:r>
                          <a:endParaRPr lang="en-US" sz="3200" dirty="0"/>
                        </a:p>
                      </a:txBody>
                      <a:tcPr anchor="ctr"/>
                    </a:tc>
                  </a:tr>
                  <a:tr h="370840">
                    <a:tc>
                      <a:txBody>
                        <a:bodyPr/>
                        <a:lstStyle/>
                        <a:p>
                          <a:r>
                            <a:rPr lang="en-US" sz="3600" dirty="0" smtClean="0"/>
                            <a:t>Argon2i</a:t>
                          </a:r>
                          <a:r>
                            <a:rPr lang="en-US" sz="3600" baseline="0" dirty="0" smtClean="0"/>
                            <a:t> (latest)</a:t>
                          </a:r>
                          <a:endParaRPr lang="en-US" sz="3600" dirty="0"/>
                        </a:p>
                      </a:txBody>
                      <a:tcPr/>
                    </a:tc>
                    <a:tc>
                      <a:txBody>
                        <a:bodyPr/>
                        <a:lstStyle/>
                        <a:p>
                          <a14:m>
                            <m:oMath xmlns:m="http://schemas.openxmlformats.org/officeDocument/2006/math">
                              <m:acc>
                                <m:accPr>
                                  <m:chr m:val="̃"/>
                                  <m:ctrlPr>
                                    <a:rPr lang="en-US" sz="3200" i="1" smtClean="0">
                                      <a:latin typeface="Cambria Math"/>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𝑂</m:t>
                                  </m:r>
                                </m:e>
                              </m:acc>
                              <m:d>
                                <m:dPr>
                                  <m:ctrlPr>
                                    <a:rPr lang="en-US" sz="3200" i="1">
                                      <a:latin typeface="Cambria Math"/>
                                      <a:ea typeface="Cambria Math" panose="02040503050406030204" pitchFamily="18" charset="0"/>
                                    </a:rPr>
                                  </m:ctrlPr>
                                </m:dPr>
                                <m:e>
                                  <m:sSup>
                                    <m:sSupPr>
                                      <m:ctrlPr>
                                        <a:rPr lang="en-US" sz="3200" i="1">
                                          <a:latin typeface="Cambria Math"/>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𝑛</m:t>
                                      </m:r>
                                    </m:e>
                                    <m:sup>
                                      <m:r>
                                        <a:rPr lang="en-US" sz="3200" b="0" i="1" smtClean="0">
                                          <a:latin typeface="Cambria Math" panose="02040503050406030204" pitchFamily="18" charset="0"/>
                                          <a:ea typeface="Cambria Math" panose="02040503050406030204" pitchFamily="18" charset="0"/>
                                        </a:rPr>
                                        <m:t>1.7</m:t>
                                      </m:r>
                                      <m:r>
                                        <a:rPr lang="en-US" sz="3200" b="0" i="1" smtClean="0">
                                          <a:latin typeface="Cambria Math"/>
                                          <a:ea typeface="Cambria Math" panose="02040503050406030204" pitchFamily="18" charset="0"/>
                                        </a:rPr>
                                        <m:t>7</m:t>
                                      </m:r>
                                    </m:sup>
                                  </m:sSup>
                                </m:e>
                              </m:d>
                              <m:r>
                                <a:rPr lang="en-US" sz="3200" b="0" i="1" smtClean="0">
                                  <a:latin typeface="Cambria Math"/>
                                  <a:ea typeface="Cambria Math" panose="02040503050406030204" pitchFamily="18" charset="0"/>
                                </a:rPr>
                                <m:t>   </m:t>
                              </m:r>
                            </m:oMath>
                          </a14:m>
                          <a:r>
                            <a:rPr lang="en-US" sz="3200" dirty="0" smtClean="0"/>
                            <a:t> [BZ16]</a:t>
                          </a:r>
                          <a:endParaRPr lang="en-US" sz="3200" dirty="0"/>
                        </a:p>
                      </a:txBody>
                      <a:tcPr/>
                    </a:tc>
                    <a:tc>
                      <a:txBody>
                        <a:bodyPr/>
                        <a:lstStyle/>
                        <a:p>
                          <a14:m>
                            <m:oMath xmlns:m="http://schemas.openxmlformats.org/officeDocument/2006/math">
                              <m:acc>
                                <m:accPr>
                                  <m:chr m:val="̃"/>
                                  <m:ctrlPr>
                                    <a:rPr lang="en-US" sz="3200" i="1" smtClean="0">
                                      <a:latin typeface="Cambria Math"/>
                                      <a:ea typeface="Cambria Math" panose="02040503050406030204" pitchFamily="18" charset="0"/>
                                    </a:rPr>
                                  </m:ctrlPr>
                                </m:accPr>
                                <m:e>
                                  <m:r>
                                    <m:rPr>
                                      <m:sty m:val="p"/>
                                    </m:rPr>
                                    <a:rPr lang="el-GR" sz="3200" b="0" i="1" smtClean="0">
                                      <a:latin typeface="Cambria Math" panose="02040503050406030204" pitchFamily="18" charset="0"/>
                                      <a:ea typeface="Cambria Math" panose="02040503050406030204" pitchFamily="18" charset="0"/>
                                    </a:rPr>
                                    <m:t>Ω</m:t>
                                  </m:r>
                                </m:e>
                              </m:acc>
                              <m:d>
                                <m:dPr>
                                  <m:ctrlPr>
                                    <a:rPr lang="en-US" sz="3200" i="1" smtClean="0">
                                      <a:latin typeface="Cambria Math"/>
                                      <a:ea typeface="Cambria Math" panose="02040503050406030204" pitchFamily="18" charset="0"/>
                                    </a:rPr>
                                  </m:ctrlPr>
                                </m:dPr>
                                <m:e>
                                  <m:sSup>
                                    <m:sSupPr>
                                      <m:ctrlPr>
                                        <a:rPr lang="en-US" sz="3200" i="1" smtClean="0">
                                          <a:latin typeface="Cambria Math"/>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𝑛</m:t>
                                      </m:r>
                                    </m:e>
                                    <m:sup>
                                      <m:r>
                                        <a:rPr lang="en-US" sz="3200" b="0" i="1" smtClean="0">
                                          <a:latin typeface="Cambria Math" panose="02040503050406030204" pitchFamily="18" charset="0"/>
                                          <a:ea typeface="Cambria Math" panose="02040503050406030204" pitchFamily="18" charset="0"/>
                                        </a:rPr>
                                        <m:t>1.</m:t>
                                      </m:r>
                                      <m:r>
                                        <a:rPr lang="en-US" sz="3200" b="0" i="1" smtClean="0">
                                          <a:latin typeface="Cambria Math"/>
                                          <a:ea typeface="Cambria Math" panose="02040503050406030204" pitchFamily="18" charset="0"/>
                                        </a:rPr>
                                        <m:t>66</m:t>
                                      </m:r>
                                    </m:sup>
                                  </m:sSup>
                                </m:e>
                              </m:d>
                            </m:oMath>
                          </a14:m>
                          <a:r>
                            <a:rPr lang="en-US" sz="3200" dirty="0" smtClean="0"/>
                            <a:t>  </a:t>
                          </a:r>
                          <a:endParaRPr lang="en-US" sz="3200" dirty="0"/>
                        </a:p>
                      </a:txBody>
                      <a:tcPr anchor="ctr"/>
                    </a:tc>
                  </a:tr>
                  <a:tr h="370840">
                    <a:tc>
                      <a:txBody>
                        <a:bodyPr/>
                        <a:lstStyle/>
                        <a:p>
                          <a:r>
                            <a:rPr lang="en-US" sz="3600" dirty="0" smtClean="0"/>
                            <a:t>Catena</a:t>
                          </a:r>
                          <a:endParaRPr lang="en-US" sz="3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3200" i="1" smtClean="0">
                                      <a:latin typeface="Cambria Math"/>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𝑂</m:t>
                                  </m:r>
                                </m:e>
                              </m:acc>
                              <m:d>
                                <m:dPr>
                                  <m:ctrlPr>
                                    <a:rPr lang="en-US" sz="3200" i="1">
                                      <a:latin typeface="Cambria Math"/>
                                      <a:ea typeface="Cambria Math" panose="02040503050406030204" pitchFamily="18" charset="0"/>
                                    </a:rPr>
                                  </m:ctrlPr>
                                </m:dPr>
                                <m:e>
                                  <m:sSup>
                                    <m:sSupPr>
                                      <m:ctrlPr>
                                        <a:rPr lang="en-US" sz="3200" i="1">
                                          <a:latin typeface="Cambria Math"/>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𝑛</m:t>
                                      </m:r>
                                    </m:e>
                                    <m:sup>
                                      <m:r>
                                        <a:rPr lang="en-US" sz="3200" i="1">
                                          <a:latin typeface="Cambria Math" panose="02040503050406030204" pitchFamily="18" charset="0"/>
                                          <a:ea typeface="Cambria Math" panose="02040503050406030204" pitchFamily="18" charset="0"/>
                                        </a:rPr>
                                        <m:t>1.</m:t>
                                      </m:r>
                                      <m:r>
                                        <a:rPr lang="en-US" sz="3200" b="0" i="1" smtClean="0">
                                          <a:latin typeface="Cambria Math" panose="02040503050406030204" pitchFamily="18" charset="0"/>
                                          <a:ea typeface="Cambria Math" panose="02040503050406030204" pitchFamily="18" charset="0"/>
                                        </a:rPr>
                                        <m:t>618</m:t>
                                      </m:r>
                                    </m:sup>
                                  </m:sSup>
                                </m:e>
                              </m:d>
                            </m:oMath>
                          </a14:m>
                          <a:r>
                            <a:rPr lang="en-US" sz="3200" dirty="0" smtClean="0"/>
                            <a:t>  [ABP16]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3200" i="1" smtClean="0">
                                      <a:latin typeface="Cambria Math"/>
                                      <a:ea typeface="Cambria Math" panose="02040503050406030204" pitchFamily="18" charset="0"/>
                                    </a:rPr>
                                  </m:ctrlPr>
                                </m:accPr>
                                <m:e>
                                  <m:r>
                                    <m:rPr>
                                      <m:sty m:val="p"/>
                                    </m:rPr>
                                    <a:rPr lang="el-GR" sz="3200" i="1">
                                      <a:latin typeface="Cambria Math" panose="02040503050406030204" pitchFamily="18" charset="0"/>
                                      <a:ea typeface="Cambria Math" panose="02040503050406030204" pitchFamily="18" charset="0"/>
                                    </a:rPr>
                                    <m:t>Ω</m:t>
                                  </m:r>
                                </m:e>
                              </m:acc>
                              <m:d>
                                <m:dPr>
                                  <m:ctrlPr>
                                    <a:rPr lang="en-US" sz="3200" i="1">
                                      <a:latin typeface="Cambria Math"/>
                                      <a:ea typeface="Cambria Math" panose="02040503050406030204" pitchFamily="18" charset="0"/>
                                    </a:rPr>
                                  </m:ctrlPr>
                                </m:dPr>
                                <m:e>
                                  <m:sSup>
                                    <m:sSupPr>
                                      <m:ctrlPr>
                                        <a:rPr lang="en-US" sz="3200" i="1">
                                          <a:latin typeface="Cambria Math"/>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𝑛</m:t>
                                      </m:r>
                                    </m:e>
                                    <m:sup>
                                      <m:r>
                                        <a:rPr lang="en-US" sz="3200" i="1">
                                          <a:latin typeface="Cambria Math" panose="02040503050406030204" pitchFamily="18" charset="0"/>
                                          <a:ea typeface="Cambria Math" panose="02040503050406030204" pitchFamily="18" charset="0"/>
                                        </a:rPr>
                                        <m:t>1.5</m:t>
                                      </m:r>
                                    </m:sup>
                                  </m:sSup>
                                </m:e>
                              </m:d>
                            </m:oMath>
                          </a14:m>
                          <a:r>
                            <a:rPr lang="en-US" sz="3200" dirty="0" smtClean="0"/>
                            <a:t>    [ABP16]</a:t>
                          </a:r>
                        </a:p>
                      </a:txBody>
                      <a:tcPr anchor="ctr"/>
                    </a:tc>
                  </a:tr>
                  <a:tr h="370840">
                    <a:tc>
                      <a:txBody>
                        <a:bodyPr/>
                        <a:lstStyle/>
                        <a:p>
                          <a:r>
                            <a:rPr lang="en-US" sz="3600" dirty="0" smtClean="0"/>
                            <a:t>SCRYPT</a:t>
                          </a:r>
                        </a:p>
                        <a:p>
                          <a:r>
                            <a:rPr lang="en-US" sz="3600" dirty="0" smtClean="0"/>
                            <a:t>(data</a:t>
                          </a:r>
                          <a:r>
                            <a:rPr lang="en-US" sz="3600" baseline="0" dirty="0" smtClean="0"/>
                            <a:t> dependent)</a:t>
                          </a:r>
                          <a:endParaRPr lang="en-US" sz="3600" dirty="0"/>
                        </a:p>
                      </a:txBody>
                      <a:tcPr/>
                    </a:tc>
                    <a:tc>
                      <a:txBody>
                        <a:bodyPr/>
                        <a:lstStyle/>
                        <a:p>
                          <a:r>
                            <a:rPr lang="en-US" sz="3200" dirty="0" smtClean="0"/>
                            <a:t>O(n</a:t>
                          </a:r>
                          <a:r>
                            <a:rPr lang="en-US" sz="3200" baseline="30000" dirty="0" smtClean="0"/>
                            <a:t>2</a:t>
                          </a:r>
                          <a:r>
                            <a:rPr lang="en-US" sz="3200" dirty="0" smtClean="0"/>
                            <a:t>)   [Naïve, P12]</a:t>
                          </a:r>
                          <a:endParaRPr lang="en-US" sz="3200" dirty="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l-GR" sz="3200" i="1" dirty="0" smtClean="0">
                                  <a:latin typeface="Cambria Math"/>
                                  <a:ea typeface="Cambria Math"/>
                                </a:rPr>
                                <m:t>Ω</m:t>
                              </m:r>
                            </m:oMath>
                          </a14:m>
                          <a:r>
                            <a:rPr lang="en-US" sz="3200" dirty="0" smtClean="0"/>
                            <a:t>(n</a:t>
                          </a:r>
                          <a:r>
                            <a:rPr lang="en-US" sz="3200" baseline="30000" dirty="0" smtClean="0"/>
                            <a:t>2</a:t>
                          </a:r>
                          <a:r>
                            <a:rPr lang="en-US" sz="3200" dirty="0" smtClean="0"/>
                            <a:t>)</a:t>
                          </a:r>
                          <a:r>
                            <a:rPr lang="en-US" sz="3200" dirty="0" smtClean="0">
                              <a:ea typeface="Cambria Math" panose="02040503050406030204" pitchFamily="18" charset="0"/>
                            </a:rPr>
                            <a:t> </a:t>
                          </a:r>
                          <a:r>
                            <a:rPr lang="en-US" sz="3200" baseline="0" dirty="0" smtClean="0">
                              <a:ea typeface="+mn-ea"/>
                            </a:rPr>
                            <a:t> [ACPRT16]</a:t>
                          </a:r>
                          <a:endParaRPr lang="en-US" sz="3200" b="0" dirty="0" smtClean="0">
                            <a:ea typeface="Cambria Math" panose="02040503050406030204" pitchFamily="18" charset="0"/>
                          </a:endParaRPr>
                        </a:p>
                      </a:txBody>
                      <a:tcPr anchor="ct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025633191"/>
                  </p:ext>
                </p:extLst>
              </p:nvPr>
            </p:nvGraphicFramePr>
            <p:xfrm>
              <a:off x="587019" y="1792111"/>
              <a:ext cx="11232447" cy="3627120"/>
            </p:xfrm>
            <a:graphic>
              <a:graphicData uri="http://schemas.openxmlformats.org/drawingml/2006/table">
                <a:tbl>
                  <a:tblPr firstRow="1" bandRow="1">
                    <a:tableStyleId>{5C22544A-7EE6-4342-B048-85BDC9FD1C3A}</a:tableStyleId>
                  </a:tblPr>
                  <a:tblGrid>
                    <a:gridCol w="3744149"/>
                    <a:gridCol w="3744149"/>
                    <a:gridCol w="3744149"/>
                  </a:tblGrid>
                  <a:tr h="518160">
                    <a:tc>
                      <a:txBody>
                        <a:bodyPr/>
                        <a:lstStyle/>
                        <a:p>
                          <a:r>
                            <a:rPr lang="en-US" sz="2800" dirty="0" smtClean="0"/>
                            <a:t>MHF</a:t>
                          </a:r>
                          <a:endParaRPr lang="en-US" sz="2800" dirty="0"/>
                        </a:p>
                      </a:txBody>
                      <a:tcPr/>
                    </a:tc>
                    <a:tc>
                      <a:txBody>
                        <a:bodyPr/>
                        <a:lstStyle/>
                        <a:p>
                          <a:r>
                            <a:rPr lang="en-US" sz="2800" dirty="0" smtClean="0"/>
                            <a:t>Upper Bound</a:t>
                          </a:r>
                          <a:endParaRPr lang="en-US" sz="2800" dirty="0"/>
                        </a:p>
                      </a:txBody>
                      <a:tcPr/>
                    </a:tc>
                    <a:tc>
                      <a:txBody>
                        <a:bodyPr/>
                        <a:lstStyle/>
                        <a:p>
                          <a:r>
                            <a:rPr lang="en-US" sz="2800" dirty="0" smtClean="0"/>
                            <a:t>Lower Bound</a:t>
                          </a:r>
                          <a:endParaRPr lang="en-US" sz="2800" dirty="0"/>
                        </a:p>
                      </a:txBody>
                      <a:tcPr/>
                    </a:tc>
                  </a:tr>
                  <a:tr h="640080">
                    <a:tc>
                      <a:txBody>
                        <a:bodyPr/>
                        <a:lstStyle/>
                        <a:p>
                          <a:r>
                            <a:rPr lang="en-US" sz="3600" dirty="0" smtClean="0"/>
                            <a:t>Balloon</a:t>
                          </a:r>
                          <a:r>
                            <a:rPr lang="en-US" sz="3600" baseline="0" dirty="0" smtClean="0"/>
                            <a:t> Hash</a:t>
                          </a:r>
                          <a:endParaRPr lang="en-US" sz="3600" dirty="0"/>
                        </a:p>
                      </a:txBody>
                      <a:tcPr/>
                    </a:tc>
                    <a:tc>
                      <a:txBody>
                        <a:bodyPr/>
                        <a:lstStyle/>
                        <a:p>
                          <a:endParaRPr lang="en-US"/>
                        </a:p>
                      </a:txBody>
                      <a:tcPr>
                        <a:blipFill rotWithShape="1">
                          <a:blip r:embed="rId2"/>
                          <a:stretch>
                            <a:fillRect l="-99837" t="-89524" r="-99837" b="-421905"/>
                          </a:stretch>
                        </a:blipFill>
                      </a:tcPr>
                    </a:tc>
                    <a:tc>
                      <a:txBody>
                        <a:bodyPr/>
                        <a:lstStyle/>
                        <a:p>
                          <a:endParaRPr lang="en-US"/>
                        </a:p>
                      </a:txBody>
                      <a:tcPr anchor="ctr">
                        <a:blipFill rotWithShape="1">
                          <a:blip r:embed="rId2"/>
                          <a:stretch>
                            <a:fillRect l="-200163" t="-89524" b="-421905"/>
                          </a:stretch>
                        </a:blipFill>
                      </a:tcPr>
                    </a:tc>
                  </a:tr>
                  <a:tr h="640080">
                    <a:tc>
                      <a:txBody>
                        <a:bodyPr/>
                        <a:lstStyle/>
                        <a:p>
                          <a:r>
                            <a:rPr lang="en-US" sz="3600" dirty="0" smtClean="0"/>
                            <a:t>Argon2i</a:t>
                          </a:r>
                          <a:r>
                            <a:rPr lang="en-US" sz="3600" baseline="0" dirty="0" smtClean="0"/>
                            <a:t> (latest)</a:t>
                          </a:r>
                          <a:endParaRPr lang="en-US" sz="3600" dirty="0"/>
                        </a:p>
                      </a:txBody>
                      <a:tcPr/>
                    </a:tc>
                    <a:tc>
                      <a:txBody>
                        <a:bodyPr/>
                        <a:lstStyle/>
                        <a:p>
                          <a:endParaRPr lang="en-US"/>
                        </a:p>
                      </a:txBody>
                      <a:tcPr>
                        <a:blipFill rotWithShape="1">
                          <a:blip r:embed="rId2"/>
                          <a:stretch>
                            <a:fillRect l="-99837" t="-189524" r="-99837" b="-321905"/>
                          </a:stretch>
                        </a:blipFill>
                      </a:tcPr>
                    </a:tc>
                    <a:tc>
                      <a:txBody>
                        <a:bodyPr/>
                        <a:lstStyle/>
                        <a:p>
                          <a:endParaRPr lang="en-US"/>
                        </a:p>
                      </a:txBody>
                      <a:tcPr anchor="ctr">
                        <a:blipFill rotWithShape="1">
                          <a:blip r:embed="rId2"/>
                          <a:stretch>
                            <a:fillRect l="-200163" t="-189524" b="-321905"/>
                          </a:stretch>
                        </a:blipFill>
                      </a:tcPr>
                    </a:tc>
                  </a:tr>
                  <a:tr h="640080">
                    <a:tc>
                      <a:txBody>
                        <a:bodyPr/>
                        <a:lstStyle/>
                        <a:p>
                          <a:r>
                            <a:rPr lang="en-US" sz="3600" dirty="0" smtClean="0"/>
                            <a:t>Catena</a:t>
                          </a:r>
                          <a:endParaRPr lang="en-US" sz="3600" dirty="0"/>
                        </a:p>
                      </a:txBody>
                      <a:tcPr/>
                    </a:tc>
                    <a:tc>
                      <a:txBody>
                        <a:bodyPr/>
                        <a:lstStyle/>
                        <a:p>
                          <a:endParaRPr lang="en-US"/>
                        </a:p>
                      </a:txBody>
                      <a:tcPr>
                        <a:blipFill rotWithShape="1">
                          <a:blip r:embed="rId2"/>
                          <a:stretch>
                            <a:fillRect l="-99837" t="-289524" r="-99837" b="-221905"/>
                          </a:stretch>
                        </a:blipFill>
                      </a:tcPr>
                    </a:tc>
                    <a:tc>
                      <a:txBody>
                        <a:bodyPr/>
                        <a:lstStyle/>
                        <a:p>
                          <a:endParaRPr lang="en-US"/>
                        </a:p>
                      </a:txBody>
                      <a:tcPr anchor="ctr">
                        <a:blipFill rotWithShape="1">
                          <a:blip r:embed="rId2"/>
                          <a:stretch>
                            <a:fillRect l="-200163" t="-289524" b="-221905"/>
                          </a:stretch>
                        </a:blipFill>
                      </a:tcPr>
                    </a:tc>
                  </a:tr>
                  <a:tr h="1188720">
                    <a:tc>
                      <a:txBody>
                        <a:bodyPr/>
                        <a:lstStyle/>
                        <a:p>
                          <a:r>
                            <a:rPr lang="en-US" sz="3600" dirty="0" smtClean="0"/>
                            <a:t>SCRYPT</a:t>
                          </a:r>
                        </a:p>
                        <a:p>
                          <a:r>
                            <a:rPr lang="en-US" sz="3600" dirty="0" smtClean="0"/>
                            <a:t>(data</a:t>
                          </a:r>
                          <a:r>
                            <a:rPr lang="en-US" sz="3600" baseline="0" dirty="0" smtClean="0"/>
                            <a:t> dependent)</a:t>
                          </a:r>
                          <a:endParaRPr lang="en-US" sz="3600" dirty="0"/>
                        </a:p>
                      </a:txBody>
                      <a:tcPr/>
                    </a:tc>
                    <a:tc>
                      <a:txBody>
                        <a:bodyPr/>
                        <a:lstStyle/>
                        <a:p>
                          <a:r>
                            <a:rPr lang="en-US" sz="3200" dirty="0" smtClean="0"/>
                            <a:t>O(n</a:t>
                          </a:r>
                          <a:r>
                            <a:rPr lang="en-US" sz="3200" baseline="30000" dirty="0" smtClean="0"/>
                            <a:t>2</a:t>
                          </a:r>
                          <a:r>
                            <a:rPr lang="en-US" sz="3200" dirty="0" smtClean="0"/>
                            <a:t>)   [Naïve, P12]</a:t>
                          </a:r>
                          <a:endParaRPr lang="en-US" sz="3200" dirty="0"/>
                        </a:p>
                      </a:txBody>
                      <a:tcPr anchor="ctr"/>
                    </a:tc>
                    <a:tc>
                      <a:txBody>
                        <a:bodyPr/>
                        <a:lstStyle/>
                        <a:p>
                          <a:endParaRPr lang="en-US"/>
                        </a:p>
                      </a:txBody>
                      <a:tcPr anchor="ctr">
                        <a:blipFill rotWithShape="1">
                          <a:blip r:embed="rId2"/>
                          <a:stretch>
                            <a:fillRect l="-200163" t="-209744" b="-19487"/>
                          </a:stretch>
                        </a:blipFill>
                      </a:tcPr>
                    </a:tc>
                  </a:tr>
                </a:tbl>
              </a:graphicData>
            </a:graphic>
          </p:graphicFrame>
        </mc:Fallback>
      </mc:AlternateContent>
    </p:spTree>
    <p:extLst>
      <p:ext uri="{BB962C8B-B14F-4D97-AF65-F5344CB8AC3E}">
        <p14:creationId xmlns:p14="http://schemas.microsoft.com/office/powerpoint/2010/main" val="13019960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Depth-robustness is a necessary  and sufficient for secure </a:t>
            </a:r>
            <a:r>
              <a:rPr lang="en-US" dirty="0" err="1" smtClean="0"/>
              <a:t>iMHFs</a:t>
            </a:r>
            <a:endParaRPr lang="en-US" dirty="0" smtClean="0"/>
          </a:p>
          <a:p>
            <a:pPr lvl="1"/>
            <a:r>
              <a:rPr lang="en-US" dirty="0" smtClean="0"/>
              <a:t>[AB16] [ABP16]</a:t>
            </a:r>
          </a:p>
          <a:p>
            <a:endParaRPr lang="en-US" dirty="0" smtClean="0"/>
          </a:p>
          <a:p>
            <a:r>
              <a:rPr lang="en-US" dirty="0" smtClean="0"/>
              <a:t>Big Challenge: Improved </a:t>
            </a:r>
            <a:r>
              <a:rPr lang="en-US" dirty="0"/>
              <a:t>Constructions of Depth-Robust Graphs</a:t>
            </a:r>
          </a:p>
          <a:p>
            <a:pPr lvl="1"/>
            <a:r>
              <a:rPr lang="en-US" dirty="0" smtClean="0"/>
              <a:t>We already have constructions in theory [EGS77, PR80</a:t>
            </a:r>
            <a:r>
              <a:rPr lang="en-US" dirty="0"/>
              <a:t>, </a:t>
            </a:r>
            <a:r>
              <a:rPr lang="en-US" dirty="0" smtClean="0"/>
              <a:t>…]</a:t>
            </a:r>
            <a:endParaRPr lang="en-US" dirty="0"/>
          </a:p>
          <a:p>
            <a:pPr lvl="1"/>
            <a:r>
              <a:rPr lang="en-US" dirty="0" smtClean="0"/>
              <a:t>But constants </a:t>
            </a:r>
            <a:r>
              <a:rPr lang="en-US" dirty="0"/>
              <a:t>matter</a:t>
            </a:r>
            <a:r>
              <a:rPr lang="en-US" dirty="0" smtClean="0"/>
              <a:t>!</a:t>
            </a:r>
          </a:p>
          <a:p>
            <a:pPr lvl="1"/>
            <a:endParaRPr lang="en-US" dirty="0"/>
          </a:p>
          <a:p>
            <a:endParaRPr lang="en-US" dirty="0"/>
          </a:p>
        </p:txBody>
      </p:sp>
    </p:spTree>
    <p:extLst>
      <p:ext uri="{BB962C8B-B14F-4D97-AF65-F5344CB8AC3E}">
        <p14:creationId xmlns:p14="http://schemas.microsoft.com/office/powerpoint/2010/main" val="29123875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Open Questions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mtClean="0"/>
                  <a:t>Automated </a:t>
                </a:r>
                <a:r>
                  <a:rPr lang="en-US" dirty="0" smtClean="0"/>
                  <a:t>Cryptanalysis of </a:t>
                </a:r>
                <a:r>
                  <a:rPr lang="en-US" dirty="0" err="1" smtClean="0"/>
                  <a:t>iMHFs</a:t>
                </a:r>
                <a:r>
                  <a:rPr lang="en-US" dirty="0" smtClean="0"/>
                  <a:t>?</a:t>
                </a:r>
              </a:p>
              <a:p>
                <a:pPr lvl="1"/>
                <a:r>
                  <a:rPr lang="en-US" dirty="0" smtClean="0"/>
                  <a:t>NP-Hard to compute CC(G)               [BZ16]</a:t>
                </a:r>
              </a:p>
              <a:p>
                <a:pPr lvl="1"/>
                <a:r>
                  <a:rPr lang="en-US" dirty="0" smtClean="0"/>
                  <a:t>Heuristics? Approximations?</a:t>
                </a:r>
              </a:p>
              <a:p>
                <a:pPr lvl="1"/>
                <a:endParaRPr lang="en-US" dirty="0"/>
              </a:p>
              <a:p>
                <a:r>
                  <a:rPr lang="en-US" dirty="0" smtClean="0"/>
                  <a:t>What is CC(Argon2i)?</a:t>
                </a:r>
              </a:p>
              <a:p>
                <a:pPr lvl="1"/>
                <a:r>
                  <a:rPr lang="en-US" dirty="0" smtClean="0"/>
                  <a:t>Upper Bound:      O(n</a:t>
                </a:r>
                <a:r>
                  <a:rPr lang="en-US" baseline="30000" dirty="0" smtClean="0"/>
                  <a:t>1.77</a:t>
                </a:r>
                <a:r>
                  <a:rPr lang="en-US" dirty="0"/>
                  <a:t>)    </a:t>
                </a:r>
                <a:r>
                  <a:rPr lang="en-US" dirty="0" smtClean="0"/>
                  <a:t>                  [</a:t>
                </a:r>
                <a:r>
                  <a:rPr lang="en-US" dirty="0"/>
                  <a:t>BZ16b</a:t>
                </a:r>
                <a:r>
                  <a:rPr lang="en-US" dirty="0" smtClean="0"/>
                  <a:t>]+[ABP16]</a:t>
                </a:r>
                <a:endParaRPr lang="en-US" dirty="0"/>
              </a:p>
              <a:p>
                <a:pPr lvl="1"/>
                <a:r>
                  <a:rPr lang="en-US" dirty="0" smtClean="0"/>
                  <a:t>Lower Bound: </a:t>
                </a:r>
                <a14:m>
                  <m:oMath xmlns:m="http://schemas.openxmlformats.org/officeDocument/2006/math">
                    <m:r>
                      <a:rPr lang="en-US" b="0" i="0" dirty="0" smtClean="0">
                        <a:latin typeface="Cambria Math"/>
                        <a:ea typeface="Cambria Math"/>
                      </a:rPr>
                      <m:t>     </m:t>
                    </m:r>
                    <m:r>
                      <m:rPr>
                        <m:sty m:val="p"/>
                      </m:rPr>
                      <a:rPr lang="el-GR" i="1" dirty="0">
                        <a:latin typeface="Cambria Math"/>
                        <a:ea typeface="Cambria Math"/>
                      </a:rPr>
                      <m:t>Ω</m:t>
                    </m:r>
                  </m:oMath>
                </a14:m>
                <a:r>
                  <a:rPr lang="en-US" dirty="0" smtClean="0"/>
                  <a:t>(n</a:t>
                </a:r>
                <a:r>
                  <a:rPr lang="en-US" baseline="30000" dirty="0" smtClean="0"/>
                  <a:t>1.66</a:t>
                </a:r>
                <a:r>
                  <a:rPr lang="en-US" dirty="0" smtClean="0"/>
                  <a:t>)</a:t>
                </a:r>
                <a:r>
                  <a:rPr lang="en-US" dirty="0" smtClean="0">
                    <a:ea typeface="Cambria Math" panose="02040503050406030204" pitchFamily="18" charset="0"/>
                  </a:rPr>
                  <a:t>                      </a:t>
                </a:r>
                <a:r>
                  <a:rPr lang="en-US" dirty="0" smtClean="0"/>
                  <a:t>[</a:t>
                </a:r>
                <a:r>
                  <a:rPr lang="en-US" dirty="0"/>
                  <a:t>BZ16b</a:t>
                </a:r>
                <a:r>
                  <a:rPr lang="en-US" dirty="0" smtClean="0"/>
                  <a:t>]</a:t>
                </a:r>
              </a:p>
              <a:p>
                <a:pPr lvl="1"/>
                <a:endParaRPr lang="en-US" dirty="0"/>
              </a:p>
              <a:p>
                <a:pPr lvl="1"/>
                <a:r>
                  <a:rPr lang="en-US" dirty="0" smtClean="0"/>
                  <a:t>Improved attack heuristics?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
        <p:nvSpPr>
          <p:cNvPr id="4" name="Right Brace 3"/>
          <p:cNvSpPr/>
          <p:nvPr/>
        </p:nvSpPr>
        <p:spPr>
          <a:xfrm>
            <a:off x="4746171" y="4017635"/>
            <a:ext cx="326572" cy="892629"/>
          </a:xfrm>
          <a:prstGeom prst="righ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523088" y="5658555"/>
            <a:ext cx="3417089" cy="584775"/>
          </a:xfrm>
          <a:prstGeom prst="rect">
            <a:avLst/>
          </a:prstGeom>
          <a:noFill/>
        </p:spPr>
        <p:txBody>
          <a:bodyPr wrap="none" rtlCol="0">
            <a:spAutoFit/>
          </a:bodyPr>
          <a:lstStyle/>
          <a:p>
            <a:r>
              <a:rPr lang="en-US" sz="3200" b="1" dirty="0" smtClean="0"/>
              <a:t>Large Gap Remains</a:t>
            </a:r>
            <a:endParaRPr lang="en-US" sz="3200" dirty="0"/>
          </a:p>
        </p:txBody>
      </p:sp>
      <p:cxnSp>
        <p:nvCxnSpPr>
          <p:cNvPr id="6" name="Straight Arrow Connector 5"/>
          <p:cNvCxnSpPr/>
          <p:nvPr/>
        </p:nvCxnSpPr>
        <p:spPr>
          <a:xfrm flipH="1" flipV="1">
            <a:off x="5072743" y="4384927"/>
            <a:ext cx="500742" cy="1273628"/>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775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n.hdyo.org/assets/ask-question-1-ff9bc6fa5eaa0d7667ae7a5a4c6133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822" y="520282"/>
            <a:ext cx="9595556" cy="72542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Thanks for Listening</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95091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a:stretch>
            <a:fillRect/>
          </a:stretch>
        </p:blipFill>
        <p:spPr bwMode="auto">
          <a:xfrm>
            <a:off x="572649" y="3346427"/>
            <a:ext cx="1868921" cy="158139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Goal: Moderately Expensive Hash Function</a:t>
            </a:r>
            <a:endParaRPr lang="en-US" dirty="0"/>
          </a:p>
        </p:txBody>
      </p:sp>
      <p:pic>
        <p:nvPicPr>
          <p:cNvPr id="5" name="Picture 6"/>
          <p:cNvPicPr>
            <a:picLocks noChangeAspect="1" noChangeArrowheads="1"/>
          </p:cNvPicPr>
          <p:nvPr/>
        </p:nvPicPr>
        <p:blipFill>
          <a:blip r:embed="rId4" cstate="print"/>
          <a:srcRect/>
          <a:stretch>
            <a:fillRect/>
          </a:stretch>
        </p:blipFill>
        <p:spPr bwMode="auto">
          <a:xfrm>
            <a:off x="2644006" y="3676074"/>
            <a:ext cx="990600" cy="1651479"/>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10478644" y="2830879"/>
            <a:ext cx="1219200" cy="1031095"/>
          </a:xfrm>
          <a:prstGeom prst="rect">
            <a:avLst/>
          </a:prstGeom>
          <a:noFill/>
          <a:ln w="9525">
            <a:noFill/>
            <a:miter lim="800000"/>
            <a:headEnd/>
            <a:tailEnd/>
          </a:ln>
        </p:spPr>
      </p:pic>
      <p:pic>
        <p:nvPicPr>
          <p:cNvPr id="10"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7722" y="4056519"/>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5800" y="4035052"/>
            <a:ext cx="457200" cy="46676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2622317" y="1902277"/>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Fast on PC and </a:t>
            </a:r>
          </a:p>
          <a:p>
            <a:r>
              <a:rPr lang="en-US" dirty="0" smtClean="0"/>
              <a:t>Expensive on ASIC?</a:t>
            </a:r>
          </a:p>
          <a:p>
            <a:endParaRPr lang="en-US"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672" y="4733897"/>
            <a:ext cx="1948873" cy="1948873"/>
          </a:xfrm>
          <a:prstGeom prst="rect">
            <a:avLst/>
          </a:prstGeom>
        </p:spPr>
      </p:pic>
      <p:pic>
        <p:nvPicPr>
          <p:cNvPr id="16" name="Picture 1"/>
          <p:cNvPicPr>
            <a:picLocks noChangeAspect="1" noChangeArrowheads="1"/>
          </p:cNvPicPr>
          <p:nvPr/>
        </p:nvPicPr>
        <p:blipFill>
          <a:blip r:embed="rId9" cstate="print"/>
          <a:srcRect/>
          <a:stretch>
            <a:fillRect/>
          </a:stretch>
        </p:blipFill>
        <p:spPr bwMode="auto">
          <a:xfrm>
            <a:off x="10403402" y="3956382"/>
            <a:ext cx="1294442" cy="1942879"/>
          </a:xfrm>
          <a:prstGeom prst="rect">
            <a:avLst/>
          </a:prstGeom>
          <a:noFill/>
          <a:ln w="9525">
            <a:noFill/>
            <a:miter lim="800000"/>
            <a:headEnd/>
            <a:tailEnd/>
          </a:ln>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2572" y="1591479"/>
            <a:ext cx="3151064" cy="1764596"/>
          </a:xfrm>
          <a:prstGeom prst="rect">
            <a:avLst/>
          </a:prstGeom>
        </p:spPr>
      </p:pic>
      <p:pic>
        <p:nvPicPr>
          <p:cNvPr id="2050" name="Picture 2" descr="Image result for impatient us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27560" y="3430294"/>
            <a:ext cx="2590799" cy="17306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1854" y="4549233"/>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9932" y="4527766"/>
            <a:ext cx="457200" cy="46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51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95" y="4027758"/>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Costs: Equitable Across Architectures</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50148" y="2506798"/>
            <a:ext cx="8401050" cy="26098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170" y="3811723"/>
            <a:ext cx="3810000" cy="3810000"/>
          </a:xfrm>
          <a:prstGeom prst="rect">
            <a:avLst/>
          </a:prstGeom>
          <a:scene3d>
            <a:camera prst="orthographicFront">
              <a:rot lat="1800000" lon="0" rev="1800000"/>
            </a:camera>
            <a:lightRig rig="threePt" dir="t"/>
          </a:scene3d>
        </p:spPr>
      </p:pic>
      <p:pic>
        <p:nvPicPr>
          <p:cNvPr id="7" name="Picture 6"/>
          <p:cNvPicPr>
            <a:picLocks noChangeAspect="1" noChangeArrowheads="1"/>
          </p:cNvPicPr>
          <p:nvPr/>
        </p:nvPicPr>
        <p:blipFill>
          <a:blip r:embed="rId5" cstate="print"/>
          <a:srcRect/>
          <a:stretch>
            <a:fillRect/>
          </a:stretch>
        </p:blipFill>
        <p:spPr bwMode="auto">
          <a:xfrm>
            <a:off x="659548" y="2506798"/>
            <a:ext cx="990600" cy="1651479"/>
          </a:xfrm>
          <a:prstGeom prst="rect">
            <a:avLst/>
          </a:prstGeom>
          <a:noFill/>
          <a:ln w="9525">
            <a:noFill/>
            <a:miter lim="800000"/>
            <a:headEnd/>
            <a:tailEnd/>
          </a:ln>
        </p:spPr>
      </p:pic>
      <p:pic>
        <p:nvPicPr>
          <p:cNvPr id="8" name="Picture 1"/>
          <p:cNvPicPr>
            <a:picLocks noChangeAspect="1" noChangeArrowheads="1"/>
          </p:cNvPicPr>
          <p:nvPr/>
        </p:nvPicPr>
        <p:blipFill>
          <a:blip r:embed="rId6" cstate="print"/>
          <a:srcRect/>
          <a:stretch>
            <a:fillRect/>
          </a:stretch>
        </p:blipFill>
        <p:spPr bwMode="auto">
          <a:xfrm>
            <a:off x="10238009" y="2506798"/>
            <a:ext cx="1294442" cy="1942879"/>
          </a:xfrm>
          <a:prstGeom prst="rect">
            <a:avLst/>
          </a:prstGeom>
          <a:noFill/>
          <a:ln w="9525">
            <a:noFill/>
            <a:miter lim="800000"/>
            <a:headEnd/>
            <a:tailEnd/>
          </a:ln>
        </p:spPr>
      </p:pic>
    </p:spTree>
    <p:extLst>
      <p:ext uri="{BB962C8B-B14F-4D97-AF65-F5344CB8AC3E}">
        <p14:creationId xmlns:p14="http://schemas.microsoft.com/office/powerpoint/2010/main" val="3506333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r>
              <a:rPr lang="en-US" b="1" dirty="0" smtClean="0"/>
              <a:t>Data Independent Memory Hard Functions (</a:t>
            </a:r>
            <a:r>
              <a:rPr lang="en-US" b="1" dirty="0" err="1" smtClean="0"/>
              <a:t>iMHFs</a:t>
            </a:r>
            <a:r>
              <a:rPr lang="en-US" b="1" dirty="0" smtClean="0"/>
              <a:t>)</a:t>
            </a:r>
          </a:p>
          <a:p>
            <a:pPr lvl="1"/>
            <a:r>
              <a:rPr lang="en-US" dirty="0" smtClean="0"/>
              <a:t>Graph Pebbling</a:t>
            </a:r>
          </a:p>
          <a:p>
            <a:pPr lvl="1"/>
            <a:r>
              <a:rPr lang="en-US" dirty="0" smtClean="0"/>
              <a:t>Measuring Pebbling Costs</a:t>
            </a:r>
          </a:p>
          <a:p>
            <a:pPr lvl="1"/>
            <a:r>
              <a:rPr lang="en-US" dirty="0" smtClean="0"/>
              <a:t>Desiderata</a:t>
            </a:r>
          </a:p>
          <a:p>
            <a:r>
              <a:rPr lang="en-US" dirty="0" smtClean="0"/>
              <a:t>Attacks on </a:t>
            </a:r>
            <a:r>
              <a:rPr lang="en-US" dirty="0" err="1" smtClean="0"/>
              <a:t>iMHF</a:t>
            </a:r>
            <a:r>
              <a:rPr lang="en-US" dirty="0" smtClean="0"/>
              <a:t> Constructions</a:t>
            </a:r>
          </a:p>
          <a:p>
            <a:r>
              <a:rPr lang="en-US" dirty="0" smtClean="0"/>
              <a:t>Constructing </a:t>
            </a:r>
            <a:r>
              <a:rPr lang="en-US" dirty="0" err="1" smtClean="0"/>
              <a:t>iMHFs</a:t>
            </a:r>
            <a:endParaRPr lang="en-US" dirty="0" smtClean="0"/>
          </a:p>
          <a:p>
            <a:r>
              <a:rPr lang="en-US" dirty="0" smtClean="0"/>
              <a:t>Open Questions</a:t>
            </a:r>
            <a:endParaRPr lang="en-US" dirty="0"/>
          </a:p>
        </p:txBody>
      </p:sp>
    </p:spTree>
    <p:extLst>
      <p:ext uri="{BB962C8B-B14F-4D97-AF65-F5344CB8AC3E}">
        <p14:creationId xmlns:p14="http://schemas.microsoft.com/office/powerpoint/2010/main" val="3697811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160867"/>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dirty="0" smtClean="0"/>
              <a:t>Intuition: 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dirty="0" smtClean="0"/>
              <a:t>Data Independent Memory Hard Function (</a:t>
            </a:r>
            <a:r>
              <a:rPr lang="en-US" dirty="0" err="1" smtClean="0"/>
              <a:t>iMHF</a:t>
            </a:r>
            <a:r>
              <a:rPr lang="en-US" dirty="0" smtClean="0"/>
              <a:t>)</a:t>
            </a:r>
          </a:p>
          <a:p>
            <a:pPr lvl="1"/>
            <a:r>
              <a:rPr lang="en-US" dirty="0" smtClean="0"/>
              <a:t>Memory access pattern should not depend on input</a:t>
            </a:r>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283" y="3840637"/>
            <a:ext cx="4063443" cy="113023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4731" y="4787492"/>
            <a:ext cx="3205760" cy="1250158"/>
          </a:xfrm>
          <a:prstGeom prst="rect">
            <a:avLst/>
          </a:prstGeom>
        </p:spPr>
      </p:pic>
      <p:sp>
        <p:nvSpPr>
          <p:cNvPr id="6" name="&quot;No&quot; Symbol 5"/>
          <p:cNvSpPr/>
          <p:nvPr/>
        </p:nvSpPr>
        <p:spPr>
          <a:xfrm>
            <a:off x="8501743" y="4288970"/>
            <a:ext cx="3508466" cy="2369905"/>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solidFill>
                <a:schemeClr val="tx1"/>
              </a:solidFill>
            </a:endParaRPr>
          </a:p>
        </p:txBody>
      </p:sp>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005" y="3933883"/>
            <a:ext cx="2272635" cy="886265"/>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2871" y="2220128"/>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5584" y="2659612"/>
            <a:ext cx="169010" cy="16901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834594" y="2828622"/>
            <a:ext cx="2178777" cy="952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34594" y="2427514"/>
            <a:ext cx="2178777" cy="269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43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22879</TotalTime>
  <Words>3218</Words>
  <Application>Microsoft Office PowerPoint</Application>
  <PresentationFormat>Custom</PresentationFormat>
  <Paragraphs>542</Paragraphs>
  <Slides>58</Slides>
  <Notes>16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Wingdings</vt:lpstr>
      <vt:lpstr>Cambria Math</vt:lpstr>
      <vt:lpstr>Calibri Light</vt:lpstr>
      <vt:lpstr>Lucida Sans Unicode</vt:lpstr>
      <vt:lpstr>Office Theme</vt:lpstr>
      <vt:lpstr>Towards a Theory of Data-Independent Memory Hard Functions</vt:lpstr>
      <vt:lpstr>Motivation: Password Storage</vt:lpstr>
      <vt:lpstr>Offline Attacks: A Common Problem</vt:lpstr>
      <vt:lpstr>Offline Attacks: A Common Problem</vt:lpstr>
      <vt:lpstr>A Dangerous Problem</vt:lpstr>
      <vt:lpstr>Goal: Moderately Expensive Hash Function</vt:lpstr>
      <vt:lpstr>Memory Costs: Equitable Across Architectures</vt:lpstr>
      <vt:lpstr>Outline</vt:lpstr>
      <vt:lpstr>Memory Hard Function (MHF)</vt:lpstr>
      <vt:lpstr>iMHF (fG,H)</vt:lpstr>
      <vt:lpstr>Evaluating an iMHF (pebbling)</vt:lpstr>
      <vt:lpstr>Pebbling Example</vt:lpstr>
      <vt:lpstr>Pebbling Example</vt:lpstr>
      <vt:lpstr>Pebbling Example</vt:lpstr>
      <vt:lpstr>Pebbling Example</vt:lpstr>
      <vt:lpstr>Pebbling Example</vt:lpstr>
      <vt:lpstr>Pebbling Example</vt:lpstr>
      <vt:lpstr>Measuring Cost: Attempt 1</vt:lpstr>
      <vt:lpstr>Amortization and Parallelism</vt:lpstr>
      <vt:lpstr>Measuring Cost: Attempt 2</vt:lpstr>
      <vt:lpstr>Pebbling Example (CC)</vt:lpstr>
      <vt:lpstr>Pebbling Equivalence</vt:lpstr>
      <vt:lpstr>Energy Complexity/Amortized AT complexity</vt:lpstr>
      <vt:lpstr>Naïve Pebbling Algorithms</vt:lpstr>
      <vt:lpstr>Amortized Attack Quality</vt:lpstr>
      <vt:lpstr>Desiderata</vt:lpstr>
      <vt:lpstr>Desiderata</vt:lpstr>
      <vt:lpstr>c-Ideal iMHF</vt:lpstr>
      <vt:lpstr>Outline</vt:lpstr>
      <vt:lpstr>Depth-Robustness: The Key Property</vt:lpstr>
      <vt:lpstr>Depth Robustness</vt:lpstr>
      <vt:lpstr>Depth Robustness</vt:lpstr>
      <vt:lpstr>Attacking (e,d)-reducible DAGs</vt:lpstr>
      <vt:lpstr>Attacking (e,d)-reducible DAGs</vt:lpstr>
      <vt:lpstr>Depth Robustness is Necessary</vt:lpstr>
      <vt:lpstr>Main Theorem</vt:lpstr>
      <vt:lpstr>Main Theorem</vt:lpstr>
      <vt:lpstr>Main Theorem</vt:lpstr>
      <vt:lpstr>Depth Robustness is Necessary</vt:lpstr>
      <vt:lpstr>Question</vt:lpstr>
      <vt:lpstr>iMHF Candidates</vt:lpstr>
      <vt:lpstr>Answer: No</vt:lpstr>
      <vt:lpstr>Argon2i [BDK]</vt:lpstr>
      <vt:lpstr>Argon2i</vt:lpstr>
      <vt:lpstr>Argon2i</vt:lpstr>
      <vt:lpstr>Argon2i: Reducing depth to √n</vt:lpstr>
      <vt:lpstr>Argon2i: Reducing depth to √n</vt:lpstr>
      <vt:lpstr>Argon2i is a layered DAG (almost) </vt:lpstr>
      <vt:lpstr>Attack Simulation                               [AB16b] </vt:lpstr>
      <vt:lpstr>Ideal iMHFs Don’t Exist</vt:lpstr>
      <vt:lpstr>But, we cannot rule them out in practice</vt:lpstr>
      <vt:lpstr>Outline</vt:lpstr>
      <vt:lpstr>Depth-Robustness is Sufficient! [ABP16]</vt:lpstr>
      <vt:lpstr>Depth-Robustness is Sufficient! [ABP16]</vt:lpstr>
      <vt:lpstr>More New Results</vt:lpstr>
      <vt:lpstr>Conclusions</vt:lpstr>
      <vt:lpstr>More Open Questions</vt:lpstr>
      <vt:lpstr>Thanks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Attacking Data Independent Memory Hard Functions</dc:title>
  <dc:creator>Jeremiah Blocki</dc:creator>
  <cp:lastModifiedBy>jblocki</cp:lastModifiedBy>
  <cp:revision>463</cp:revision>
  <dcterms:created xsi:type="dcterms:W3CDTF">2016-03-11T00:22:30Z</dcterms:created>
  <dcterms:modified xsi:type="dcterms:W3CDTF">2017-01-09T02:03:02Z</dcterms:modified>
</cp:coreProperties>
</file>