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2"/>
  </p:notesMasterIdLst>
  <p:handoutMasterIdLst>
    <p:handoutMasterId r:id="rId113"/>
  </p:handoutMasterIdLst>
  <p:sldIdLst>
    <p:sldId id="256" r:id="rId2"/>
    <p:sldId id="647" r:id="rId3"/>
    <p:sldId id="648" r:id="rId4"/>
    <p:sldId id="655" r:id="rId5"/>
    <p:sldId id="641" r:id="rId6"/>
    <p:sldId id="649" r:id="rId7"/>
    <p:sldId id="650" r:id="rId8"/>
    <p:sldId id="651" r:id="rId9"/>
    <p:sldId id="652" r:id="rId10"/>
    <p:sldId id="653" r:id="rId11"/>
    <p:sldId id="642" r:id="rId12"/>
    <p:sldId id="654" r:id="rId13"/>
    <p:sldId id="643" r:id="rId14"/>
    <p:sldId id="644" r:id="rId15"/>
    <p:sldId id="257" r:id="rId16"/>
    <p:sldId id="709" r:id="rId17"/>
    <p:sldId id="646" r:id="rId18"/>
    <p:sldId id="645" r:id="rId19"/>
    <p:sldId id="689" r:id="rId20"/>
    <p:sldId id="697" r:id="rId21"/>
    <p:sldId id="712" r:id="rId22"/>
    <p:sldId id="713" r:id="rId23"/>
    <p:sldId id="714" r:id="rId24"/>
    <p:sldId id="483" r:id="rId25"/>
    <p:sldId id="484" r:id="rId26"/>
    <p:sldId id="485" r:id="rId27"/>
    <p:sldId id="486" r:id="rId28"/>
    <p:sldId id="487" r:id="rId29"/>
    <p:sldId id="488" r:id="rId30"/>
    <p:sldId id="489" r:id="rId31"/>
    <p:sldId id="589" r:id="rId32"/>
    <p:sldId id="590" r:id="rId33"/>
    <p:sldId id="491" r:id="rId34"/>
    <p:sldId id="691" r:id="rId35"/>
    <p:sldId id="502" r:id="rId36"/>
    <p:sldId id="503" r:id="rId37"/>
    <p:sldId id="504" r:id="rId38"/>
    <p:sldId id="505" r:id="rId39"/>
    <p:sldId id="506" r:id="rId40"/>
    <p:sldId id="507" r:id="rId41"/>
    <p:sldId id="692" r:id="rId42"/>
    <p:sldId id="710" r:id="rId43"/>
    <p:sldId id="513" r:id="rId44"/>
    <p:sldId id="631" r:id="rId45"/>
    <p:sldId id="632" r:id="rId46"/>
    <p:sldId id="514" r:id="rId47"/>
    <p:sldId id="515" r:id="rId48"/>
    <p:sldId id="633" r:id="rId49"/>
    <p:sldId id="683" r:id="rId50"/>
    <p:sldId id="516" r:id="rId51"/>
    <p:sldId id="517" r:id="rId52"/>
    <p:sldId id="518" r:id="rId53"/>
    <p:sldId id="519" r:id="rId54"/>
    <p:sldId id="520" r:id="rId55"/>
    <p:sldId id="521" r:id="rId56"/>
    <p:sldId id="522" r:id="rId57"/>
    <p:sldId id="734" r:id="rId58"/>
    <p:sldId id="735" r:id="rId59"/>
    <p:sldId id="736" r:id="rId60"/>
    <p:sldId id="738" r:id="rId61"/>
    <p:sldId id="739" r:id="rId62"/>
    <p:sldId id="740" r:id="rId63"/>
    <p:sldId id="741" r:id="rId64"/>
    <p:sldId id="737" r:id="rId65"/>
    <p:sldId id="742" r:id="rId66"/>
    <p:sldId id="744" r:id="rId67"/>
    <p:sldId id="743" r:id="rId68"/>
    <p:sldId id="693" r:id="rId69"/>
    <p:sldId id="666" r:id="rId70"/>
    <p:sldId id="667" r:id="rId71"/>
    <p:sldId id="668" r:id="rId72"/>
    <p:sldId id="686" r:id="rId73"/>
    <p:sldId id="687" r:id="rId74"/>
    <p:sldId id="711" r:id="rId75"/>
    <p:sldId id="669" r:id="rId76"/>
    <p:sldId id="670" r:id="rId77"/>
    <p:sldId id="671" r:id="rId78"/>
    <p:sldId id="672" r:id="rId79"/>
    <p:sldId id="673" r:id="rId80"/>
    <p:sldId id="674" r:id="rId81"/>
    <p:sldId id="675" r:id="rId82"/>
    <p:sldId id="682" r:id="rId83"/>
    <p:sldId id="676" r:id="rId84"/>
    <p:sldId id="679" r:id="rId85"/>
    <p:sldId id="678" r:id="rId86"/>
    <p:sldId id="680" r:id="rId87"/>
    <p:sldId id="681" r:id="rId88"/>
    <p:sldId id="685" r:id="rId89"/>
    <p:sldId id="688" r:id="rId90"/>
    <p:sldId id="703" r:id="rId91"/>
    <p:sldId id="746" r:id="rId92"/>
    <p:sldId id="747" r:id="rId93"/>
    <p:sldId id="748" r:id="rId94"/>
    <p:sldId id="749" r:id="rId95"/>
    <p:sldId id="750" r:id="rId96"/>
    <p:sldId id="751" r:id="rId97"/>
    <p:sldId id="752" r:id="rId98"/>
    <p:sldId id="677" r:id="rId99"/>
    <p:sldId id="745" r:id="rId100"/>
    <p:sldId id="733" r:id="rId101"/>
    <p:sldId id="708" r:id="rId102"/>
    <p:sldId id="702" r:id="rId103"/>
    <p:sldId id="701" r:id="rId104"/>
    <p:sldId id="344" r:id="rId105"/>
    <p:sldId id="532" r:id="rId106"/>
    <p:sldId id="634" r:id="rId107"/>
    <p:sldId id="635" r:id="rId108"/>
    <p:sldId id="636" r:id="rId109"/>
    <p:sldId id="721" r:id="rId110"/>
    <p:sldId id="722" r:id="rId111"/>
  </p:sldIdLst>
  <p:sldSz cx="9144000" cy="6858000" type="screen4x3"/>
  <p:notesSz cx="6985000" cy="9283700"/>
  <p:embeddedFontLst>
    <p:embeddedFont>
      <p:font typeface="Calibri" panose="020F0502020204030204" pitchFamily="34" charset="0"/>
      <p:regular r:id="rId114"/>
      <p:bold r:id="rId115"/>
      <p:italic r:id="rId116"/>
      <p:boldItalic r:id="rId117"/>
    </p:embeddedFont>
    <p:embeddedFont>
      <p:font typeface="Mathematica1" panose="05000502060100000001" pitchFamily="2" charset="2"/>
      <p:regular r:id="rId118"/>
      <p:bold r:id="rId119"/>
    </p:embeddedFont>
    <p:embeddedFont>
      <p:font typeface="Mathematica1Mono" panose="05060400030100000101" pitchFamily="18" charset="2"/>
      <p:regular r:id="rId120"/>
      <p:bold r:id="rId121"/>
    </p:embeddedFont>
    <p:embeddedFont>
      <p:font typeface="Cambria Math" panose="02040503050406030204" pitchFamily="18" charset="0"/>
      <p:regular r:id="rId122"/>
    </p:embeddedFont>
    <p:embeddedFont>
      <p:font typeface="Agency FB" panose="020B0503020202020204" pitchFamily="34" charset="0"/>
      <p:regular r:id="rId123"/>
      <p:bold r:id="rId1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7" autoAdjust="0"/>
    <p:restoredTop sz="76831" autoAdjust="0"/>
  </p:normalViewPr>
  <p:slideViewPr>
    <p:cSldViewPr>
      <p:cViewPr varScale="1">
        <p:scale>
          <a:sx n="70" d="100"/>
          <a:sy n="70" d="100"/>
        </p:scale>
        <p:origin x="-195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0.fntdata"/><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118" Type="http://schemas.openxmlformats.org/officeDocument/2006/relationships/font" Target="fonts/font5.fntdata"/><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3.fntdata"/><Relationship Id="rId124"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1.fntdata"/><Relationship Id="rId119" Type="http://schemas.openxmlformats.org/officeDocument/2006/relationships/font" Target="fonts/font6.fntdata"/><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E17FF3C6-CACE-4D77-B808-E3EE24861091}"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77CFDD38-F595-497C-B2C4-12EC02CB004A}"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C0C950A4-ADE1-4E97-A198-22FF2C0216F4}" type="presOf" srcId="{FBC35DA8-DDD3-4E03-B192-E7A1C3991B36}" destId="{15642846-1CF0-498E-8C72-C054D3C387A9}"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8E130015-FAB3-438B-AAA0-D5D213F815D3}" type="presOf" srcId="{87F09F72-A4BD-436B-AB77-3C1FB4FC9F7A}" destId="{B3FA68EE-6BBB-4775-9A3A-99A426B805C4}" srcOrd="0" destOrd="0" presId="urn:microsoft.com/office/officeart/2005/8/layout/arrow5"/>
    <dgm:cxn modelId="{92788123-54BA-44A0-9BD1-0A45BA316003}" type="presOf" srcId="{908A6AFA-85FD-4BF1-9E7C-7A28A3636AEA}" destId="{D711F810-FFB4-4E15-A7A8-C02F35252212}" srcOrd="0" destOrd="0" presId="urn:microsoft.com/office/officeart/2005/8/layout/arrow5"/>
    <dgm:cxn modelId="{AF180296-5618-4DD9-B86B-64F8B2396762}" type="presParOf" srcId="{B3FA68EE-6BBB-4775-9A3A-99A426B805C4}" destId="{D711F810-FFB4-4E15-A7A8-C02F35252212}" srcOrd="0" destOrd="0" presId="urn:microsoft.com/office/officeart/2005/8/layout/arrow5"/>
    <dgm:cxn modelId="{AFABBA94-D49C-4FC7-83C2-6ACF56D24E6E}"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EA7EB-10CD-44BB-90C3-7AC4A23DFF66}" type="doc">
      <dgm:prSet loTypeId="urn:microsoft.com/office/officeart/2005/8/layout/hProcess9" loCatId="process" qsTypeId="urn:microsoft.com/office/officeart/2005/8/quickstyle/simple1" qsCatId="simple" csTypeId="urn:microsoft.com/office/officeart/2005/8/colors/accent1_2" csCatId="accent1" phldr="1"/>
      <dgm:spPr/>
    </dgm:pt>
    <dgm:pt modelId="{3E6492FF-0A46-4C44-AC3F-5D23A3FF7B56}">
      <dgm:prSet phldrT="[Text]"/>
      <dgm:spPr/>
      <dgm:t>
        <a:bodyPr/>
        <a:lstStyle/>
        <a:p>
          <a:r>
            <a:rPr lang="en-US" dirty="0" smtClean="0"/>
            <a:t>Online</a:t>
          </a:r>
          <a:endParaRPr lang="en-US" dirty="0"/>
        </a:p>
      </dgm:t>
    </dgm:pt>
    <dgm:pt modelId="{27E312CB-E19A-46D8-965A-B172953F33CD}" type="parTrans" cxnId="{35F1E1DD-BEE9-47D5-81C6-F62BCA8D6AEA}">
      <dgm:prSet/>
      <dgm:spPr/>
      <dgm:t>
        <a:bodyPr/>
        <a:lstStyle/>
        <a:p>
          <a:endParaRPr lang="en-US"/>
        </a:p>
      </dgm:t>
    </dgm:pt>
    <dgm:pt modelId="{3FB35421-490B-4979-858A-6120749D2D54}" type="sibTrans" cxnId="{35F1E1DD-BEE9-47D5-81C6-F62BCA8D6AEA}">
      <dgm:prSet/>
      <dgm:spPr/>
      <dgm:t>
        <a:bodyPr/>
        <a:lstStyle/>
        <a:p>
          <a:endParaRPr lang="en-US"/>
        </a:p>
      </dgm:t>
    </dgm:pt>
    <dgm:pt modelId="{2942A81C-401D-43F4-933D-7FDF3EDFDF15}">
      <dgm:prSet phldrT="[Text]"/>
      <dgm:spPr/>
      <dgm:t>
        <a:bodyPr/>
        <a:lstStyle/>
        <a:p>
          <a:r>
            <a:rPr lang="en-US" dirty="0" smtClean="0"/>
            <a:t>Offline</a:t>
          </a:r>
          <a:endParaRPr lang="en-US" dirty="0"/>
        </a:p>
      </dgm:t>
    </dgm:pt>
    <dgm:pt modelId="{462A0737-BB95-4DAE-8D31-365D26EB3183}" type="parTrans" cxnId="{DACEDA69-5F24-4236-8FF8-D14986FBA967}">
      <dgm:prSet/>
      <dgm:spPr/>
      <dgm:t>
        <a:bodyPr/>
        <a:lstStyle/>
        <a:p>
          <a:endParaRPr lang="en-US"/>
        </a:p>
      </dgm:t>
    </dgm:pt>
    <dgm:pt modelId="{9E94D2ED-DB63-4D0E-8FA7-CE30F98090E1}" type="sibTrans" cxnId="{DACEDA69-5F24-4236-8FF8-D14986FBA967}">
      <dgm:prSet/>
      <dgm:spPr/>
      <dgm:t>
        <a:bodyPr/>
        <a:lstStyle/>
        <a:p>
          <a:endParaRPr lang="en-US"/>
        </a:p>
      </dgm:t>
    </dgm:pt>
    <dgm:pt modelId="{DC36EB75-94D6-475C-8F6A-5227D75FFB7C}">
      <dgm:prSet phldrT="[Text]"/>
      <dgm:spPr/>
      <dgm:t>
        <a:bodyPr/>
        <a:lstStyle/>
        <a:p>
          <a:r>
            <a:rPr lang="en-US" dirty="0" smtClean="0"/>
            <a:t>Plaintext Recovery</a:t>
          </a:r>
          <a:endParaRPr lang="en-US" dirty="0"/>
        </a:p>
      </dgm:t>
    </dgm:pt>
    <dgm:pt modelId="{F36FCC9C-A282-4162-BF22-B7AC82A87B8D}" type="parTrans" cxnId="{64B7FB35-A1E4-4176-B43D-6728566637D8}">
      <dgm:prSet/>
      <dgm:spPr/>
      <dgm:t>
        <a:bodyPr/>
        <a:lstStyle/>
        <a:p>
          <a:endParaRPr lang="en-US"/>
        </a:p>
      </dgm:t>
    </dgm:pt>
    <dgm:pt modelId="{E4A71379-8096-4BE2-9121-121B9E9B14CB}" type="sibTrans" cxnId="{64B7FB35-A1E4-4176-B43D-6728566637D8}">
      <dgm:prSet/>
      <dgm:spPr/>
      <dgm:t>
        <a:bodyPr/>
        <a:lstStyle/>
        <a:p>
          <a:endParaRPr lang="en-US"/>
        </a:p>
      </dgm:t>
    </dgm:pt>
    <dgm:pt modelId="{6B203AC5-5410-442F-95C4-5BBE6FF1DAD1}" type="pres">
      <dgm:prSet presAssocID="{D0EEA7EB-10CD-44BB-90C3-7AC4A23DFF66}" presName="CompostProcess" presStyleCnt="0">
        <dgm:presLayoutVars>
          <dgm:dir/>
          <dgm:resizeHandles val="exact"/>
        </dgm:presLayoutVars>
      </dgm:prSet>
      <dgm:spPr/>
    </dgm:pt>
    <dgm:pt modelId="{1F7BFC97-7E81-4F89-8527-F7718C08F6D6}" type="pres">
      <dgm:prSet presAssocID="{D0EEA7EB-10CD-44BB-90C3-7AC4A23DFF66}" presName="arrow" presStyleLbl="bgShp" presStyleIdx="0" presStyleCnt="1"/>
      <dgm:spPr/>
    </dgm:pt>
    <dgm:pt modelId="{E4CC1ADC-8EB7-431C-BFFB-ADDCFF3B79D3}" type="pres">
      <dgm:prSet presAssocID="{D0EEA7EB-10CD-44BB-90C3-7AC4A23DFF66}" presName="linearProcess" presStyleCnt="0"/>
      <dgm:spPr/>
    </dgm:pt>
    <dgm:pt modelId="{81EE197C-006E-46F6-AAEA-527144BDBC7F}" type="pres">
      <dgm:prSet presAssocID="{3E6492FF-0A46-4C44-AC3F-5D23A3FF7B56}" presName="textNode" presStyleLbl="node1" presStyleIdx="0" presStyleCnt="3">
        <dgm:presLayoutVars>
          <dgm:bulletEnabled val="1"/>
        </dgm:presLayoutVars>
      </dgm:prSet>
      <dgm:spPr/>
      <dgm:t>
        <a:bodyPr/>
        <a:lstStyle/>
        <a:p>
          <a:endParaRPr lang="en-US"/>
        </a:p>
      </dgm:t>
    </dgm:pt>
    <dgm:pt modelId="{D6DE018C-47E9-41B2-826A-84A23DDD296D}" type="pres">
      <dgm:prSet presAssocID="{3FB35421-490B-4979-858A-6120749D2D54}" presName="sibTrans" presStyleCnt="0"/>
      <dgm:spPr/>
    </dgm:pt>
    <dgm:pt modelId="{46CF8F8B-BA47-4FCA-B930-51B20CE2084C}" type="pres">
      <dgm:prSet presAssocID="{2942A81C-401D-43F4-933D-7FDF3EDFDF15}" presName="textNode" presStyleLbl="node1" presStyleIdx="1" presStyleCnt="3">
        <dgm:presLayoutVars>
          <dgm:bulletEnabled val="1"/>
        </dgm:presLayoutVars>
      </dgm:prSet>
      <dgm:spPr/>
      <dgm:t>
        <a:bodyPr/>
        <a:lstStyle/>
        <a:p>
          <a:endParaRPr lang="en-US"/>
        </a:p>
      </dgm:t>
    </dgm:pt>
    <dgm:pt modelId="{4D2D4A50-1685-4926-96C5-F693CAC7C618}" type="pres">
      <dgm:prSet presAssocID="{9E94D2ED-DB63-4D0E-8FA7-CE30F98090E1}" presName="sibTrans" presStyleCnt="0"/>
      <dgm:spPr/>
    </dgm:pt>
    <dgm:pt modelId="{829E7263-616B-4279-97BA-7599D562C7DF}" type="pres">
      <dgm:prSet presAssocID="{DC36EB75-94D6-475C-8F6A-5227D75FFB7C}" presName="textNode" presStyleLbl="node1" presStyleIdx="2" presStyleCnt="3">
        <dgm:presLayoutVars>
          <dgm:bulletEnabled val="1"/>
        </dgm:presLayoutVars>
      </dgm:prSet>
      <dgm:spPr/>
      <dgm:t>
        <a:bodyPr/>
        <a:lstStyle/>
        <a:p>
          <a:endParaRPr lang="en-US"/>
        </a:p>
      </dgm:t>
    </dgm:pt>
  </dgm:ptLst>
  <dgm:cxnLst>
    <dgm:cxn modelId="{46980F60-555B-4BB0-9CC2-6AC350EF7EDC}" type="presOf" srcId="{DC36EB75-94D6-475C-8F6A-5227D75FFB7C}" destId="{829E7263-616B-4279-97BA-7599D562C7DF}" srcOrd="0" destOrd="0" presId="urn:microsoft.com/office/officeart/2005/8/layout/hProcess9"/>
    <dgm:cxn modelId="{35F1E1DD-BEE9-47D5-81C6-F62BCA8D6AEA}" srcId="{D0EEA7EB-10CD-44BB-90C3-7AC4A23DFF66}" destId="{3E6492FF-0A46-4C44-AC3F-5D23A3FF7B56}" srcOrd="0" destOrd="0" parTransId="{27E312CB-E19A-46D8-965A-B172953F33CD}" sibTransId="{3FB35421-490B-4979-858A-6120749D2D54}"/>
    <dgm:cxn modelId="{64B7FB35-A1E4-4176-B43D-6728566637D8}" srcId="{D0EEA7EB-10CD-44BB-90C3-7AC4A23DFF66}" destId="{DC36EB75-94D6-475C-8F6A-5227D75FFB7C}" srcOrd="2" destOrd="0" parTransId="{F36FCC9C-A282-4162-BF22-B7AC82A87B8D}" sibTransId="{E4A71379-8096-4BE2-9121-121B9E9B14CB}"/>
    <dgm:cxn modelId="{5DEEEA27-C682-4EC4-A15F-CEBEC407AD5E}" type="presOf" srcId="{3E6492FF-0A46-4C44-AC3F-5D23A3FF7B56}" destId="{81EE197C-006E-46F6-AAEA-527144BDBC7F}" srcOrd="0" destOrd="0" presId="urn:microsoft.com/office/officeart/2005/8/layout/hProcess9"/>
    <dgm:cxn modelId="{B5A9BB43-0B62-4A7E-B6E7-D6635995FE52}" type="presOf" srcId="{D0EEA7EB-10CD-44BB-90C3-7AC4A23DFF66}" destId="{6B203AC5-5410-442F-95C4-5BBE6FF1DAD1}" srcOrd="0" destOrd="0" presId="urn:microsoft.com/office/officeart/2005/8/layout/hProcess9"/>
    <dgm:cxn modelId="{225207A9-3FE5-4C9D-A360-E445877F21CF}" type="presOf" srcId="{2942A81C-401D-43F4-933D-7FDF3EDFDF15}" destId="{46CF8F8B-BA47-4FCA-B930-51B20CE2084C}" srcOrd="0" destOrd="0" presId="urn:microsoft.com/office/officeart/2005/8/layout/hProcess9"/>
    <dgm:cxn modelId="{DACEDA69-5F24-4236-8FF8-D14986FBA967}" srcId="{D0EEA7EB-10CD-44BB-90C3-7AC4A23DFF66}" destId="{2942A81C-401D-43F4-933D-7FDF3EDFDF15}" srcOrd="1" destOrd="0" parTransId="{462A0737-BB95-4DAE-8D31-365D26EB3183}" sibTransId="{9E94D2ED-DB63-4D0E-8FA7-CE30F98090E1}"/>
    <dgm:cxn modelId="{ECF6BD4D-7382-4299-A563-4B309D4DBB6A}" type="presParOf" srcId="{6B203AC5-5410-442F-95C4-5BBE6FF1DAD1}" destId="{1F7BFC97-7E81-4F89-8527-F7718C08F6D6}" srcOrd="0" destOrd="0" presId="urn:microsoft.com/office/officeart/2005/8/layout/hProcess9"/>
    <dgm:cxn modelId="{58BE00FB-46E5-43D1-BDF0-54C7A46CF137}" type="presParOf" srcId="{6B203AC5-5410-442F-95C4-5BBE6FF1DAD1}" destId="{E4CC1ADC-8EB7-431C-BFFB-ADDCFF3B79D3}" srcOrd="1" destOrd="0" presId="urn:microsoft.com/office/officeart/2005/8/layout/hProcess9"/>
    <dgm:cxn modelId="{D956D9F8-65D6-4496-935B-621B8FC6FB1A}" type="presParOf" srcId="{E4CC1ADC-8EB7-431C-BFFB-ADDCFF3B79D3}" destId="{81EE197C-006E-46F6-AAEA-527144BDBC7F}" srcOrd="0" destOrd="0" presId="urn:microsoft.com/office/officeart/2005/8/layout/hProcess9"/>
    <dgm:cxn modelId="{CF9CE26E-D289-478A-A76E-CDEF32B88DC6}" type="presParOf" srcId="{E4CC1ADC-8EB7-431C-BFFB-ADDCFF3B79D3}" destId="{D6DE018C-47E9-41B2-826A-84A23DDD296D}" srcOrd="1" destOrd="0" presId="urn:microsoft.com/office/officeart/2005/8/layout/hProcess9"/>
    <dgm:cxn modelId="{C62DDAE8-E807-4496-BF96-D67BFD11079D}" type="presParOf" srcId="{E4CC1ADC-8EB7-431C-BFFB-ADDCFF3B79D3}" destId="{46CF8F8B-BA47-4FCA-B930-51B20CE2084C}" srcOrd="2" destOrd="0" presId="urn:microsoft.com/office/officeart/2005/8/layout/hProcess9"/>
    <dgm:cxn modelId="{17E862BD-A2C6-4A87-A5C5-6C53775FDB79}" type="presParOf" srcId="{E4CC1ADC-8EB7-431C-BFFB-ADDCFF3B79D3}" destId="{4D2D4A50-1685-4926-96C5-F693CAC7C618}" srcOrd="3" destOrd="0" presId="urn:microsoft.com/office/officeart/2005/8/layout/hProcess9"/>
    <dgm:cxn modelId="{C34A1B07-5D67-4F22-8F5A-442B3A1B7CEE}" type="presParOf" srcId="{E4CC1ADC-8EB7-431C-BFFB-ADDCFF3B79D3}" destId="{829E7263-616B-4279-97BA-7599D562C7D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2D654322-F6AC-410F-8BF4-5F9C9E13D73C}"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E2FA0C8B-1DE0-4336-9D4B-1F10A184AB41}"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9990FD1D-5B97-4322-8724-ABEE16C06EA3}"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F5A340FB-F582-4C43-8CF3-FA1132679A4F}" type="presOf" srcId="{908A6AFA-85FD-4BF1-9E7C-7A28A3636AEA}" destId="{D711F810-FFB4-4E15-A7A8-C02F35252212}"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9FA68C5F-22BD-40EA-8CE5-59B1153A42B7}" type="presOf" srcId="{FBC35DA8-DDD3-4E03-B192-E7A1C3991B36}" destId="{15642846-1CF0-498E-8C72-C054D3C387A9}" srcOrd="0" destOrd="0" presId="urn:microsoft.com/office/officeart/2005/8/layout/arrow5"/>
    <dgm:cxn modelId="{7E93A9A2-7F47-4EFB-8F74-EF8E3FE9B45B}" type="presOf" srcId="{87F09F72-A4BD-436B-AB77-3C1FB4FC9F7A}" destId="{B3FA68EE-6BBB-4775-9A3A-99A426B805C4}" srcOrd="0" destOrd="0" presId="urn:microsoft.com/office/officeart/2005/8/layout/arrow5"/>
    <dgm:cxn modelId="{B949D9F0-D897-4656-8D08-4C53FF85D458}" type="presParOf" srcId="{B3FA68EE-6BBB-4775-9A3A-99A426B805C4}" destId="{D711F810-FFB4-4E15-A7A8-C02F35252212}" srcOrd="0" destOrd="0" presId="urn:microsoft.com/office/officeart/2005/8/layout/arrow5"/>
    <dgm:cxn modelId="{9817B79C-A0EA-43D9-B208-7A53A9F076B4}"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55A298-96EA-41BC-B0C5-E76D10C66B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F96DD1-2855-43AF-9B64-8E4CAC598218}" type="pres">
      <dgm:prSet presAssocID="{7055A298-96EA-41BC-B0C5-E76D10C66BCB}" presName="linear" presStyleCnt="0">
        <dgm:presLayoutVars>
          <dgm:animLvl val="lvl"/>
          <dgm:resizeHandles val="exact"/>
        </dgm:presLayoutVars>
      </dgm:prSet>
      <dgm:spPr/>
      <dgm:t>
        <a:bodyPr/>
        <a:lstStyle/>
        <a:p>
          <a:endParaRPr lang="en-US"/>
        </a:p>
      </dgm:t>
    </dgm:pt>
  </dgm:ptLst>
  <dgm:cxnLst>
    <dgm:cxn modelId="{85F7F627-7137-407D-9CC3-AEC3DB2E90ED}" type="presOf" srcId="{7055A298-96EA-41BC-B0C5-E76D10C66BCB}" destId="{4EF96DD1-2855-43AF-9B64-8E4CAC5982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F09F72-A4BD-436B-AB77-3C1FB4FC9F7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08A6AFA-85FD-4BF1-9E7C-7A28A3636AEA}">
      <dgm:prSet phldrT="[Text]"/>
      <dgm:spPr/>
      <dgm:t>
        <a:bodyPr/>
        <a:lstStyle/>
        <a:p>
          <a:r>
            <a:rPr lang="en-US" dirty="0" smtClean="0"/>
            <a:t>Security</a:t>
          </a:r>
          <a:endParaRPr lang="en-US" dirty="0"/>
        </a:p>
      </dgm:t>
    </dgm:pt>
    <dgm:pt modelId="{7B6EB3F9-3DF2-48CD-B1E2-8A0EF8A177B4}" type="parTrans" cxnId="{9C4B04D4-D9F8-4633-889E-9B4F2AA98C12}">
      <dgm:prSet/>
      <dgm:spPr/>
      <dgm:t>
        <a:bodyPr/>
        <a:lstStyle/>
        <a:p>
          <a:endParaRPr lang="en-US"/>
        </a:p>
      </dgm:t>
    </dgm:pt>
    <dgm:pt modelId="{A6620C6A-5224-4E74-A0C8-B1463635C3BD}" type="sibTrans" cxnId="{9C4B04D4-D9F8-4633-889E-9B4F2AA98C12}">
      <dgm:prSet/>
      <dgm:spPr/>
      <dgm:t>
        <a:bodyPr/>
        <a:lstStyle/>
        <a:p>
          <a:endParaRPr lang="en-US"/>
        </a:p>
      </dgm:t>
    </dgm:pt>
    <dgm:pt modelId="{FBC35DA8-DDD3-4E03-B192-E7A1C3991B36}">
      <dgm:prSet phldrT="[Text]"/>
      <dgm:spPr/>
      <dgm:t>
        <a:bodyPr/>
        <a:lstStyle/>
        <a:p>
          <a:r>
            <a:rPr lang="en-US" dirty="0" smtClean="0"/>
            <a:t>Usability</a:t>
          </a:r>
          <a:endParaRPr lang="en-US" dirty="0"/>
        </a:p>
      </dgm:t>
    </dgm:pt>
    <dgm:pt modelId="{D9AFD6C5-A81E-485D-9E38-FF4BC347B5D2}" type="parTrans" cxnId="{CEF21B7F-09C5-49D5-962D-E1937C0B4921}">
      <dgm:prSet/>
      <dgm:spPr/>
      <dgm:t>
        <a:bodyPr/>
        <a:lstStyle/>
        <a:p>
          <a:endParaRPr lang="en-US"/>
        </a:p>
      </dgm:t>
    </dgm:pt>
    <dgm:pt modelId="{EFCFE844-F63B-4D14-9017-CDDD56C10452}" type="sibTrans" cxnId="{CEF21B7F-09C5-49D5-962D-E1937C0B4921}">
      <dgm:prSet/>
      <dgm:spPr/>
      <dgm:t>
        <a:bodyPr/>
        <a:lstStyle/>
        <a:p>
          <a:endParaRPr lang="en-US"/>
        </a:p>
      </dgm:t>
    </dgm:pt>
    <dgm:pt modelId="{B3FA68EE-6BBB-4775-9A3A-99A426B805C4}" type="pres">
      <dgm:prSet presAssocID="{87F09F72-A4BD-436B-AB77-3C1FB4FC9F7A}" presName="diagram" presStyleCnt="0">
        <dgm:presLayoutVars>
          <dgm:dir/>
          <dgm:resizeHandles val="exact"/>
        </dgm:presLayoutVars>
      </dgm:prSet>
      <dgm:spPr/>
      <dgm:t>
        <a:bodyPr/>
        <a:lstStyle/>
        <a:p>
          <a:endParaRPr lang="en-US"/>
        </a:p>
      </dgm:t>
    </dgm:pt>
    <dgm:pt modelId="{D711F810-FFB4-4E15-A7A8-C02F35252212}" type="pres">
      <dgm:prSet presAssocID="{908A6AFA-85FD-4BF1-9E7C-7A28A3636AEA}" presName="arrow" presStyleLbl="node1" presStyleIdx="0" presStyleCnt="2" custRadScaleRad="107732" custRadScaleInc="8">
        <dgm:presLayoutVars>
          <dgm:bulletEnabled val="1"/>
        </dgm:presLayoutVars>
      </dgm:prSet>
      <dgm:spPr/>
      <dgm:t>
        <a:bodyPr/>
        <a:lstStyle/>
        <a:p>
          <a:endParaRPr lang="en-US"/>
        </a:p>
      </dgm:t>
    </dgm:pt>
    <dgm:pt modelId="{15642846-1CF0-498E-8C72-C054D3C387A9}" type="pres">
      <dgm:prSet presAssocID="{FBC35DA8-DDD3-4E03-B192-E7A1C3991B36}" presName="arrow" presStyleLbl="node1" presStyleIdx="1" presStyleCnt="2">
        <dgm:presLayoutVars>
          <dgm:bulletEnabled val="1"/>
        </dgm:presLayoutVars>
      </dgm:prSet>
      <dgm:spPr/>
      <dgm:t>
        <a:bodyPr/>
        <a:lstStyle/>
        <a:p>
          <a:endParaRPr lang="en-US"/>
        </a:p>
      </dgm:t>
    </dgm:pt>
  </dgm:ptLst>
  <dgm:cxnLst>
    <dgm:cxn modelId="{A3B2906D-8B7B-4B2D-8A88-9A3E868B7B6E}" type="presOf" srcId="{908A6AFA-85FD-4BF1-9E7C-7A28A3636AEA}" destId="{D711F810-FFB4-4E15-A7A8-C02F35252212}" srcOrd="0" destOrd="0" presId="urn:microsoft.com/office/officeart/2005/8/layout/arrow5"/>
    <dgm:cxn modelId="{CEF21B7F-09C5-49D5-962D-E1937C0B4921}" srcId="{87F09F72-A4BD-436B-AB77-3C1FB4FC9F7A}" destId="{FBC35DA8-DDD3-4E03-B192-E7A1C3991B36}" srcOrd="1" destOrd="0" parTransId="{D9AFD6C5-A81E-485D-9E38-FF4BC347B5D2}" sibTransId="{EFCFE844-F63B-4D14-9017-CDDD56C10452}"/>
    <dgm:cxn modelId="{9C4B04D4-D9F8-4633-889E-9B4F2AA98C12}" srcId="{87F09F72-A4BD-436B-AB77-3C1FB4FC9F7A}" destId="{908A6AFA-85FD-4BF1-9E7C-7A28A3636AEA}" srcOrd="0" destOrd="0" parTransId="{7B6EB3F9-3DF2-48CD-B1E2-8A0EF8A177B4}" sibTransId="{A6620C6A-5224-4E74-A0C8-B1463635C3BD}"/>
    <dgm:cxn modelId="{5244E3B9-C85A-4AF5-A0E4-4048C5A6290E}" type="presOf" srcId="{87F09F72-A4BD-436B-AB77-3C1FB4FC9F7A}" destId="{B3FA68EE-6BBB-4775-9A3A-99A426B805C4}" srcOrd="0" destOrd="0" presId="urn:microsoft.com/office/officeart/2005/8/layout/arrow5"/>
    <dgm:cxn modelId="{E6812FD7-EAD9-4A58-8763-2BF571F5F86E}" type="presOf" srcId="{FBC35DA8-DDD3-4E03-B192-E7A1C3991B36}" destId="{15642846-1CF0-498E-8C72-C054D3C387A9}" srcOrd="0" destOrd="0" presId="urn:microsoft.com/office/officeart/2005/8/layout/arrow5"/>
    <dgm:cxn modelId="{C5E51068-C153-4A10-B6F6-99C22836A4E6}" type="presParOf" srcId="{B3FA68EE-6BBB-4775-9A3A-99A426B805C4}" destId="{D711F810-FFB4-4E15-A7A8-C02F35252212}" srcOrd="0" destOrd="0" presId="urn:microsoft.com/office/officeart/2005/8/layout/arrow5"/>
    <dgm:cxn modelId="{CAFB032B-0F75-4012-A46A-94CF419E0570}" type="presParOf" srcId="{B3FA68EE-6BBB-4775-9A3A-99A426B805C4}" destId="{15642846-1CF0-498E-8C72-C054D3C387A9}" srcOrd="1" destOrd="0" presId="urn:microsoft.com/office/officeart/2005/8/layout/arrow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BFC97-7E81-4F89-8527-F7718C08F6D6}">
      <dsp:nvSpPr>
        <dsp:cNvPr id="0" name=""/>
        <dsp:cNvSpPr/>
      </dsp:nvSpPr>
      <dsp:spPr>
        <a:xfrm>
          <a:off x="548639" y="0"/>
          <a:ext cx="6217920" cy="3200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E197C-006E-46F6-AAEA-527144BDBC7F}">
      <dsp:nvSpPr>
        <dsp:cNvPr id="0" name=""/>
        <dsp:cNvSpPr/>
      </dsp:nvSpPr>
      <dsp:spPr>
        <a:xfrm>
          <a:off x="214133"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Online</a:t>
          </a:r>
          <a:endParaRPr lang="en-US" sz="3200" kern="1200" dirty="0"/>
        </a:p>
      </dsp:txBody>
      <dsp:txXfrm>
        <a:off x="276625" y="1022612"/>
        <a:ext cx="2069576" cy="1155176"/>
      </dsp:txXfrm>
    </dsp:sp>
    <dsp:sp modelId="{46CF8F8B-BA47-4FCA-B930-51B20CE2084C}">
      <dsp:nvSpPr>
        <dsp:cNvPr id="0" name=""/>
        <dsp:cNvSpPr/>
      </dsp:nvSpPr>
      <dsp:spPr>
        <a:xfrm>
          <a:off x="2560319"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Offline</a:t>
          </a:r>
          <a:endParaRPr lang="en-US" sz="3200" kern="1200" dirty="0"/>
        </a:p>
      </dsp:txBody>
      <dsp:txXfrm>
        <a:off x="2622811" y="1022612"/>
        <a:ext cx="2069576" cy="1155176"/>
      </dsp:txXfrm>
    </dsp:sp>
    <dsp:sp modelId="{829E7263-616B-4279-97BA-7599D562C7DF}">
      <dsp:nvSpPr>
        <dsp:cNvPr id="0" name=""/>
        <dsp:cNvSpPr/>
      </dsp:nvSpPr>
      <dsp:spPr>
        <a:xfrm>
          <a:off x="4906506" y="960120"/>
          <a:ext cx="2194560" cy="1280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Plaintext Recovery</a:t>
          </a:r>
          <a:endParaRPr lang="en-US" sz="3200" kern="1200" dirty="0"/>
        </a:p>
      </dsp:txBody>
      <dsp:txXfrm>
        <a:off x="4968998" y="1022612"/>
        <a:ext cx="2069576" cy="1155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1F810-FFB4-4E15-A7A8-C02F35252212}">
      <dsp:nvSpPr>
        <dsp:cNvPr id="0" name=""/>
        <dsp:cNvSpPr/>
      </dsp:nvSpPr>
      <dsp:spPr>
        <a:xfrm rot="16200000">
          <a:off x="0" y="366"/>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Security</a:t>
          </a:r>
          <a:endParaRPr lang="en-US" sz="2200" kern="1200" dirty="0"/>
        </a:p>
      </dsp:txBody>
      <dsp:txXfrm rot="5400000">
        <a:off x="0" y="400109"/>
        <a:ext cx="1319152" cy="799486"/>
      </dsp:txXfrm>
    </dsp:sp>
    <dsp:sp modelId="{15642846-1CF0-498E-8C72-C054D3C387A9}">
      <dsp:nvSpPr>
        <dsp:cNvPr id="0" name=""/>
        <dsp:cNvSpPr/>
      </dsp:nvSpPr>
      <dsp:spPr>
        <a:xfrm rot="5400000">
          <a:off x="1829191" y="613"/>
          <a:ext cx="1598972" cy="159897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t>Usability</a:t>
          </a:r>
          <a:endParaRPr lang="en-US" sz="2200" kern="1200" dirty="0"/>
        </a:p>
      </dsp:txBody>
      <dsp:txXfrm rot="-5400000">
        <a:off x="2109011" y="400356"/>
        <a:ext cx="1319152" cy="7994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5959403-4DBC-4400-8CA4-4B5AE9D0D339}" type="datetimeFigureOut">
              <a:rPr lang="en-US" smtClean="0"/>
              <a:t>10/20/2014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1630D5E-54C6-46AE-BC29-1199C8723F22}" type="slidenum">
              <a:rPr lang="en-US" smtClean="0"/>
              <a:t>‹#›</a:t>
            </a:fld>
            <a:endParaRPr lang="en-US"/>
          </a:p>
        </p:txBody>
      </p:sp>
    </p:spTree>
    <p:extLst>
      <p:ext uri="{BB962C8B-B14F-4D97-AF65-F5344CB8AC3E}">
        <p14:creationId xmlns:p14="http://schemas.microsoft.com/office/powerpoint/2010/main" val="257784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A49BC7BD-2858-416C-A051-07F08D6C5DD9}" type="datetimeFigureOut">
              <a:rPr lang="en-US" smtClean="0"/>
              <a:t>10/20/2014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915A46D2-E6CB-4026-A208-D6BC8466C0EA}" type="slidenum">
              <a:rPr lang="en-US" smtClean="0"/>
              <a:t>‹#›</a:t>
            </a:fld>
            <a:endParaRPr lang="en-US"/>
          </a:p>
        </p:txBody>
      </p:sp>
    </p:spTree>
    <p:extLst>
      <p:ext uri="{BB962C8B-B14F-4D97-AF65-F5344CB8AC3E}">
        <p14:creationId xmlns:p14="http://schemas.microsoft.com/office/powerpoint/2010/main" val="42740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a:t>
            </a:fld>
            <a:endParaRPr lang="en-US"/>
          </a:p>
        </p:txBody>
      </p:sp>
    </p:spTree>
    <p:extLst>
      <p:ext uri="{BB962C8B-B14F-4D97-AF65-F5344CB8AC3E}">
        <p14:creationId xmlns:p14="http://schemas.microsoft.com/office/powerpoint/2010/main" val="178260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challenges are that the user studies would necessarily be slow and expensive. We would need to track</a:t>
            </a:r>
            <a:r>
              <a:rPr lang="en-US" baseline="0" dirty="0" smtClean="0"/>
              <a:t> each users success at remembering multiple passwords over an extended period of time. If we make any modifications to our password management scheme we would need to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14</a:t>
            </a:fld>
            <a:endParaRPr lang="en-US"/>
          </a:p>
        </p:txBody>
      </p:sp>
    </p:spTree>
    <p:extLst>
      <p:ext uri="{BB962C8B-B14F-4D97-AF65-F5344CB8AC3E}">
        <p14:creationId xmlns:p14="http://schemas.microsoft.com/office/powerpoint/2010/main" val="379191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18</a:t>
            </a:fld>
            <a:endParaRPr lang="en-US"/>
          </a:p>
        </p:txBody>
      </p:sp>
    </p:spTree>
    <p:extLst>
      <p:ext uri="{BB962C8B-B14F-4D97-AF65-F5344CB8AC3E}">
        <p14:creationId xmlns:p14="http://schemas.microsoft.com/office/powerpoint/2010/main" val="71465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all we care about is usability one</a:t>
            </a:r>
            <a:r>
              <a:rPr lang="en-US" baseline="0" dirty="0" smtClean="0"/>
              <a:t> good goal is minimizing number of chunks in </a:t>
            </a:r>
            <a:r>
              <a:rPr lang="en-US" baseline="0" smtClean="0"/>
              <a:t>the password</a:t>
            </a:r>
            <a:endParaRPr lang="en-US"/>
          </a:p>
        </p:txBody>
      </p:sp>
      <p:sp>
        <p:nvSpPr>
          <p:cNvPr id="4" name="Slide Number Placeholder 3"/>
          <p:cNvSpPr>
            <a:spLocks noGrp="1"/>
          </p:cNvSpPr>
          <p:nvPr>
            <p:ph type="sldNum" sz="quarter" idx="10"/>
          </p:nvPr>
        </p:nvSpPr>
        <p:spPr/>
        <p:txBody>
          <a:bodyPr/>
          <a:lstStyle/>
          <a:p>
            <a:fld id="{6D6F0A5D-D7D9-44B2-9986-B0025D1A2A4C}" type="slidenum">
              <a:rPr lang="en-US" smtClean="0"/>
              <a:pPr/>
              <a:t>24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 Picture Here!</a:t>
            </a:r>
          </a:p>
          <a:p>
            <a:endParaRPr lang="en-US" dirty="0" smtClean="0"/>
          </a:p>
          <a:p>
            <a:r>
              <a:rPr lang="en-US" dirty="0" smtClean="0"/>
              <a:t>Environment:</a:t>
            </a:r>
            <a:r>
              <a:rPr lang="en-US" baseline="0" dirty="0" smtClean="0"/>
              <a:t> Memory Champions Wear Blinders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brain</a:t>
            </a:r>
            <a:r>
              <a:rPr lang="en-US" baseline="0" dirty="0" smtClean="0"/>
              <a:t> doesn’t store everything that we ever see. That would be overwhelming. Instead our brain decides what information is important to store. We don’t know exactly how the brain does this but the brain tends to keep information that we have seen recently, information we have seen frequently and information we find particularly interesting.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27</a:t>
            </a:fld>
            <a:endParaRPr lang="en-US"/>
          </a:p>
        </p:txBody>
      </p:sp>
    </p:spTree>
    <p:extLst>
      <p:ext uri="{BB962C8B-B14F-4D97-AF65-F5344CB8AC3E}">
        <p14:creationId xmlns:p14="http://schemas.microsoft.com/office/powerpoint/2010/main" val="97494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p>
          <a:p>
            <a:endParaRPr lang="en-US" baseline="-25000" dirty="0" smtClean="0"/>
          </a:p>
          <a:p>
            <a:r>
              <a:rPr lang="en-US" baseline="-25000" dirty="0" smtClean="0"/>
              <a:t>Sources:</a:t>
            </a:r>
          </a:p>
          <a:p>
            <a:endParaRPr lang="en-US" baseline="-25000" dirty="0" smtClean="0"/>
          </a:p>
          <a:p>
            <a:r>
              <a:rPr lang="en-US" dirty="0"/>
              <a:t>Wozniak, P., and </a:t>
            </a:r>
            <a:r>
              <a:rPr lang="en-US" dirty="0" err="1"/>
              <a:t>Gorzelanczyk</a:t>
            </a:r>
            <a:r>
              <a:rPr lang="en-US" dirty="0"/>
              <a:t>, E. J. Optimization of repetition spacing in</a:t>
            </a:r>
          </a:p>
          <a:p>
            <a:r>
              <a:rPr lang="en-US" dirty="0"/>
              <a:t>the practice of learning. </a:t>
            </a:r>
            <a:r>
              <a:rPr lang="en-US" i="1" dirty="0" err="1"/>
              <a:t>Acta</a:t>
            </a:r>
            <a:r>
              <a:rPr lang="en-US" i="1" dirty="0"/>
              <a:t> </a:t>
            </a:r>
            <a:r>
              <a:rPr lang="en-US" i="1" dirty="0" err="1"/>
              <a:t>neurobiologiae</a:t>
            </a:r>
            <a:r>
              <a:rPr lang="en-US" i="1" dirty="0"/>
              <a:t> </a:t>
            </a:r>
            <a:r>
              <a:rPr lang="en-US" i="1" dirty="0" err="1"/>
              <a:t>experimentalis</a:t>
            </a:r>
            <a:r>
              <a:rPr lang="en-US" i="1" dirty="0"/>
              <a:t> 54 </a:t>
            </a:r>
            <a:r>
              <a:rPr lang="en-US" dirty="0"/>
              <a:t>(1994), 59–59.</a:t>
            </a:r>
          </a:p>
          <a:p>
            <a:endParaRPr lang="en-US" dirty="0"/>
          </a:p>
          <a:p>
            <a:r>
              <a:rPr lang="en-US" dirty="0"/>
              <a:t>Algorithm behind </a:t>
            </a:r>
            <a:r>
              <a:rPr lang="en-US" dirty="0" err="1"/>
              <a:t>SuperMemo</a:t>
            </a:r>
            <a:endParaRPr lang="en-US" dirty="0"/>
          </a:p>
          <a:p>
            <a:endParaRPr lang="en-US" dirty="0"/>
          </a:p>
          <a:p>
            <a:r>
              <a:rPr lang="en-US" dirty="0"/>
              <a:t>Anderson, J. R., and </a:t>
            </a:r>
            <a:r>
              <a:rPr lang="en-US" dirty="0" err="1"/>
              <a:t>Schooler</a:t>
            </a:r>
            <a:r>
              <a:rPr lang="en-US" dirty="0"/>
              <a:t>, L. J. Reflections of the environment in memory.</a:t>
            </a:r>
          </a:p>
          <a:p>
            <a:r>
              <a:rPr lang="fr-FR" i="1" dirty="0" err="1"/>
              <a:t>Psychological</a:t>
            </a:r>
            <a:r>
              <a:rPr lang="fr-FR" i="1" dirty="0"/>
              <a:t> science 2</a:t>
            </a:r>
            <a:r>
              <a:rPr lang="fr-FR" dirty="0"/>
              <a:t>, 6 (1991), 396–408.</a:t>
            </a:r>
            <a:endParaRPr lang="en-US" dirty="0"/>
          </a:p>
          <a:p>
            <a:endParaRPr lang="en-US" dirty="0"/>
          </a:p>
          <a:p>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 that if the</a:t>
            </a:r>
            <a:r>
              <a:rPr lang="en-US" baseline="0" dirty="0" smtClean="0"/>
              <a:t> user reuses his password then all cues are rehearsal requirements are satisfied naturally. If the passwords are completely independent then X</a:t>
            </a:r>
            <a:r>
              <a:rPr lang="en-US" baseline="-25000" dirty="0" smtClean="0"/>
              <a:t>8</a:t>
            </a:r>
            <a:endParaRPr lang="en-US" baseline="-25000"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Philosophy: We can propose a password management scheme,</a:t>
            </a:r>
            <a:r>
              <a:rPr lang="en-US" baseline="0" dirty="0" smtClean="0"/>
              <a:t> but adversary will adapt his attack.</a:t>
            </a:r>
            <a:endParaRPr lang="en-US" dirty="0" smtClean="0"/>
          </a:p>
          <a:p>
            <a:r>
              <a:rPr lang="en-US" dirty="0" smtClean="0"/>
              <a:t>Lets</a:t>
            </a:r>
            <a:r>
              <a:rPr lang="en-US" baseline="0" dirty="0" smtClean="0"/>
              <a:t> introduce a formal framework for analyzing security</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model the adversary using a game. The adversaries goal is simple. Compromise</a:t>
            </a:r>
            <a:r>
              <a:rPr lang="en-US" baseline="0" dirty="0" smtClean="0"/>
              <a:t> the user’s accounts. </a:t>
            </a:r>
          </a:p>
          <a:p>
            <a:endParaRPr lang="en-US" dirty="0" smtClean="0"/>
          </a:p>
          <a:p>
            <a:r>
              <a:rPr lang="en-US" dirty="0" smtClean="0"/>
              <a:t>Specifically, we assume the adversary can compromise at most k sites.</a:t>
            </a:r>
            <a:r>
              <a:rPr lang="en-US" baseline="0" dirty="0" smtClean="0"/>
              <a:t> This means that the adversary learns up to k of the user’s passwords. We assume that the adversary execute offline attacks against at most t additional sites, and has time and resources to try at most M guesses in each offline attack. For example, the adversary might be willing to dedicate 1 year of time on a </a:t>
            </a:r>
            <a:r>
              <a:rPr lang="en-US" baseline="0" dirty="0" err="1" smtClean="0"/>
              <a:t>cray</a:t>
            </a:r>
            <a:r>
              <a:rPr lang="en-US" baseline="0" dirty="0" smtClean="0"/>
              <a:t> supercomputer to crack the user’s password.</a:t>
            </a:r>
            <a:endParaRPr lang="en-US" dirty="0" smtClean="0"/>
          </a:p>
          <a:p>
            <a:endParaRPr lang="en-US" dirty="0" smtClean="0"/>
          </a:p>
          <a:p>
            <a:endParaRPr lang="en-US" dirty="0" smtClean="0"/>
          </a:p>
          <a:p>
            <a:r>
              <a:rPr lang="en-US" dirty="0" smtClean="0"/>
              <a:t>We introduce our definition of security using</a:t>
            </a:r>
            <a:r>
              <a:rPr lang="en-US" baseline="0" dirty="0" smtClean="0"/>
              <a:t> a game. In the game the adversary gets to compromise a few sites and wins if he can compromise new sites. The user wins if the adversary fails to compromise new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User is safe as long as the adversary</a:t>
            </a:r>
            <a:r>
              <a:rPr lang="en-US" baseline="0" dirty="0" smtClean="0"/>
              <a:t> can’t execute more than one phishing/offline attack</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39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49</a:t>
            </a:fld>
            <a:endParaRPr lang="en-US"/>
          </a:p>
        </p:txBody>
      </p:sp>
    </p:spTree>
    <p:extLst>
      <p:ext uri="{BB962C8B-B14F-4D97-AF65-F5344CB8AC3E}">
        <p14:creationId xmlns:p14="http://schemas.microsoft.com/office/powerpoint/2010/main" val="237444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Divide cues into four sets: red, blue, green and purple.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51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reasoning holds for green and purple cues.</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52</a:t>
            </a:fld>
            <a:endParaRPr lang="en-US"/>
          </a:p>
        </p:txBody>
      </p:sp>
    </p:spTree>
    <p:extLst>
      <p:ext uri="{BB962C8B-B14F-4D97-AF65-F5344CB8AC3E}">
        <p14:creationId xmlns:p14="http://schemas.microsoft.com/office/powerpoint/2010/main" val="1980825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sym typeface="Mathematica1Mono"/>
              </a:rPr>
              <a:t>First Column and Third Column:  = 10</a:t>
            </a:r>
            <a:r>
              <a:rPr lang="en-US" baseline="30000" dirty="0">
                <a:sym typeface="Mathematica1Mono"/>
              </a:rPr>
              <a:t>-6</a:t>
            </a:r>
            <a:endParaRPr lang="en-US" baseline="30000" dirty="0"/>
          </a:p>
          <a:p>
            <a:r>
              <a:rPr lang="en-US" dirty="0">
                <a:sym typeface="Mathematica1Mono"/>
              </a:rPr>
              <a:t>Second Column:  = 10</a:t>
            </a:r>
            <a:r>
              <a:rPr lang="en-US" baseline="30000" dirty="0">
                <a:sym typeface="Mathematica1Mono"/>
              </a:rPr>
              <a:t>-2</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56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Mnemonic Group/Non Mnemonic Group</a:t>
            </a:r>
          </a:p>
          <a:p>
            <a:endParaRPr lang="en-US" dirty="0" smtClean="0"/>
          </a:p>
          <a:p>
            <a:r>
              <a:rPr lang="en-US" dirty="0" smtClean="0"/>
              <a:t>We will test several different rehearsal schedules</a:t>
            </a:r>
          </a:p>
          <a:p>
            <a:endParaRPr lang="en-US" dirty="0" smtClean="0"/>
          </a:p>
          <a:p>
            <a:r>
              <a:rPr lang="en-US" dirty="0" smtClean="0"/>
              <a:t>Long term memory study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59</a:t>
            </a:fld>
            <a:endParaRPr lang="en-US"/>
          </a:p>
        </p:txBody>
      </p:sp>
    </p:spTree>
    <p:extLst>
      <p:ext uri="{BB962C8B-B14F-4D97-AF65-F5344CB8AC3E}">
        <p14:creationId xmlns:p14="http://schemas.microsoft.com/office/powerpoint/2010/main" val="3034550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two groups asked to memorize one or two stories.</a:t>
            </a:r>
            <a:r>
              <a:rPr lang="en-US" baseline="0" dirty="0" smtClean="0"/>
              <a:t> The rest of the groups were asked to memorize  four stories. The text group did not use the memory palace mnemonic technique.</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65</a:t>
            </a:fld>
            <a:endParaRPr lang="en-US"/>
          </a:p>
        </p:txBody>
      </p:sp>
    </p:spTree>
    <p:extLst>
      <p:ext uri="{BB962C8B-B14F-4D97-AF65-F5344CB8AC3E}">
        <p14:creationId xmlns:p14="http://schemas.microsoft.com/office/powerpoint/2010/main" val="215317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types of attacks, Online, Offline and Phishing.</a:t>
            </a:r>
            <a:r>
              <a:rPr lang="en-US" baseline="0" dirty="0" smtClean="0"/>
              <a:t> I will illustrate each attack in more detail in the following slides.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where our work comes in. We present a scheme that remains secure even after many breaches (e.g., 100). In light of the recent SSL bug this is a highly desirable security property. </a:t>
            </a:r>
            <a:r>
              <a:rPr lang="en-US" dirty="0" smtClean="0"/>
              <a:t>In</a:t>
            </a:r>
            <a:r>
              <a:rPr lang="en-US" baseline="0" dirty="0" smtClean="0"/>
              <a:t> our scheme the user memorizes a short secret which is used to compute all of his different passwords. We stress that all of the computation is done inside the user’s head. Because computations are done in the user’s head we only consider a very restricted set of operations: addition modulo 10 and memorizing the secret random mapping.</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69</a:t>
            </a:fld>
            <a:endParaRPr lang="en-US"/>
          </a:p>
        </p:txBody>
      </p:sp>
    </p:spTree>
    <p:extLst>
      <p:ext uri="{BB962C8B-B14F-4D97-AF65-F5344CB8AC3E}">
        <p14:creationId xmlns:p14="http://schemas.microsoft.com/office/powerpoint/2010/main" val="170176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scheme the user to perform complicated cryptographic operations. In fact, we will not even ask the user to add large numbers. Our scheme is very simple. In fact, in the next minute I can show you exactly how the user computes his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70</a:t>
            </a:fld>
            <a:endParaRPr lang="en-US"/>
          </a:p>
        </p:txBody>
      </p:sp>
    </p:spTree>
    <p:extLst>
      <p:ext uri="{BB962C8B-B14F-4D97-AF65-F5344CB8AC3E}">
        <p14:creationId xmlns:p14="http://schemas.microsoft.com/office/powerpoint/2010/main" val="170422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using our scheme the user first memorizes a secret mapping from pictures to digits. For example, the user</a:t>
            </a:r>
            <a:r>
              <a:rPr lang="en-US" baseline="0" dirty="0" smtClean="0"/>
              <a:t> must remember that</a:t>
            </a:r>
            <a:r>
              <a:rPr lang="en-US" dirty="0" smtClean="0"/>
              <a:t> picture of the lightening bolt</a:t>
            </a:r>
            <a:r>
              <a:rPr lang="en-US" baseline="0" dirty="0" smtClean="0"/>
              <a:t> maps to 9 and the picture of the dog maps to 3. Once the user has memorized this mapping he can compute hundreds of secure passwords by responding to single digit challenges.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71</a:t>
            </a:fld>
            <a:endParaRPr lang="en-US"/>
          </a:p>
        </p:txBody>
      </p:sp>
    </p:spTree>
    <p:extLst>
      <p:ext uri="{BB962C8B-B14F-4D97-AF65-F5344CB8AC3E}">
        <p14:creationId xmlns:p14="http://schemas.microsoft.com/office/powerpoint/2010/main" val="286647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single-digit</a:t>
            </a:r>
            <a:r>
              <a:rPr lang="en-US" baseline="0" dirty="0" smtClean="0"/>
              <a:t> challenge is a list of 14 pictures displayed as follows. The pictures are divided into two groups. The four larger pictures on top and the lookup table with 10 images on the bottom. To compute the response to a single digit challenge the user takes the first two pictures, adds them together to compute an index. In this example, 9+3 is 2 mod 10. (next slide)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75</a:t>
            </a:fld>
            <a:endParaRPr lang="en-US"/>
          </a:p>
        </p:txBody>
      </p:sp>
    </p:spTree>
    <p:extLst>
      <p:ext uri="{BB962C8B-B14F-4D97-AF65-F5344CB8AC3E}">
        <p14:creationId xmlns:p14="http://schemas.microsoft.com/office/powerpoint/2010/main" val="1231788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now looks up the second</a:t>
            </a:r>
            <a:r>
              <a:rPr lang="en-US" baseline="0" dirty="0" smtClean="0"/>
              <a:t> picture in the table</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76</a:t>
            </a:fld>
            <a:endParaRPr lang="en-US"/>
          </a:p>
        </p:txBody>
      </p:sp>
    </p:spTree>
    <p:extLst>
      <p:ext uri="{BB962C8B-B14F-4D97-AF65-F5344CB8AC3E}">
        <p14:creationId xmlns:p14="http://schemas.microsoft.com/office/powerpoint/2010/main" val="1407963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 </a:t>
            </a:r>
            <a:r>
              <a:rPr lang="en-US" baseline="0" smtClean="0"/>
              <a:t>adds </a:t>
            </a:r>
            <a:r>
              <a:rPr lang="en-US" baseline="0" dirty="0" smtClean="0"/>
              <a:t>this picture to the remaining to pictures to get the final answer 6.</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77</a:t>
            </a:fld>
            <a:endParaRPr lang="en-US"/>
          </a:p>
        </p:txBody>
      </p:sp>
    </p:spTree>
    <p:extLst>
      <p:ext uri="{BB962C8B-B14F-4D97-AF65-F5344CB8AC3E}">
        <p14:creationId xmlns:p14="http://schemas.microsoft.com/office/powerpoint/2010/main" val="2949694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password is computed by responding to several single</a:t>
            </a:r>
            <a:r>
              <a:rPr lang="en-US" baseline="0" dirty="0" smtClean="0"/>
              <a:t>-digit challenges. When the user types in the response to the first challenge then the second challenge is displayed.</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78</a:t>
            </a:fld>
            <a:endParaRPr lang="en-US"/>
          </a:p>
        </p:txBody>
      </p:sp>
    </p:spTree>
    <p:extLst>
      <p:ext uri="{BB962C8B-B14F-4D97-AF65-F5344CB8AC3E}">
        <p14:creationId xmlns:p14="http://schemas.microsoft.com/office/powerpoint/2010/main" val="1688917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81</a:t>
            </a:fld>
            <a:endParaRPr lang="en-US"/>
          </a:p>
        </p:txBody>
      </p:sp>
    </p:spTree>
    <p:extLst>
      <p:ext uri="{BB962C8B-B14F-4D97-AF65-F5344CB8AC3E}">
        <p14:creationId xmlns:p14="http://schemas.microsoft.com/office/powerpoint/2010/main" val="1267143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83</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think of a statistical algorithm as a tree.</a:t>
            </a:r>
            <a:r>
              <a:rPr lang="en-US" baseline="0" dirty="0" smtClean="0"/>
              <a:t> Each node of the tree contains a query.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84</a:t>
            </a:fld>
            <a:endParaRPr lang="en-US"/>
          </a:p>
        </p:txBody>
      </p:sp>
    </p:spTree>
    <p:extLst>
      <p:ext uri="{BB962C8B-B14F-4D97-AF65-F5344CB8AC3E}">
        <p14:creationId xmlns:p14="http://schemas.microsoft.com/office/powerpoint/2010/main" val="26913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smtClean="0"/>
              <a:t>A</a:t>
            </a:r>
            <a:r>
              <a:rPr lang="en-US" baseline="0" dirty="0" smtClean="0"/>
              <a:t> k-strikes policy is used to mitigate this threat. However, users who select popular passwords like 123456 might still be vulnerable.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a:t>
            </a:r>
            <a:r>
              <a:rPr lang="en-US" dirty="0" smtClean="0"/>
              <a:t>query is simply a function that</a:t>
            </a:r>
            <a:r>
              <a:rPr lang="en-US" baseline="0" dirty="0" smtClean="0"/>
              <a:t> takes as input a randomly chosen challenge response pair and tells us which edge to take.</a:t>
            </a:r>
            <a:r>
              <a:rPr lang="en-US" dirty="0" smtClean="0"/>
              <a:t> </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85</a:t>
            </a:fld>
            <a:endParaRPr lang="en-US"/>
          </a:p>
        </p:txBody>
      </p:sp>
    </p:spTree>
    <p:extLst>
      <p:ext uri="{BB962C8B-B14F-4D97-AF65-F5344CB8AC3E}">
        <p14:creationId xmlns:p14="http://schemas.microsoft.com/office/powerpoint/2010/main" val="1765565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prove that this tree must either</a:t>
            </a:r>
            <a:r>
              <a:rPr lang="en-US" baseline="0" dirty="0" smtClean="0"/>
              <a:t> be deep or the guess is not even close to the real mapping with high probability.</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87</a:t>
            </a:fld>
            <a:endParaRPr lang="en-US"/>
          </a:p>
        </p:txBody>
      </p:sp>
    </p:spTree>
    <p:extLst>
      <p:ext uri="{BB962C8B-B14F-4D97-AF65-F5344CB8AC3E}">
        <p14:creationId xmlns:p14="http://schemas.microsoft.com/office/powerpoint/2010/main" val="737206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88</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prove that our scheme is secure against the class</a:t>
            </a:r>
            <a:r>
              <a:rPr lang="en-US" baseline="0" dirty="0" smtClean="0"/>
              <a:t> of statistical adversaries who can see fewer than n^1.5 examples. Our results are significant because most known algorithmic techniques fit within this framework. </a:t>
            </a:r>
            <a:r>
              <a:rPr lang="en-US" baseline="0" dirty="0" err="1" smtClean="0"/>
              <a:t>Guassian</a:t>
            </a:r>
            <a:r>
              <a:rPr lang="en-US" baseline="0" dirty="0" smtClean="0"/>
              <a:t> elimination is a notable exception, but we also rule out attacks based on Gaussian elimination. While our scheme is simple the analysis is complex. We use generalized </a:t>
            </a:r>
            <a:r>
              <a:rPr lang="en-US" baseline="0" dirty="0" err="1" smtClean="0"/>
              <a:t>hypercontractivity</a:t>
            </a:r>
            <a:r>
              <a:rPr lang="en-US" baseline="0" dirty="0" smtClean="0"/>
              <a:t> bounds with the </a:t>
            </a:r>
            <a:r>
              <a:rPr lang="en-US" baseline="0" dirty="0" err="1" smtClean="0"/>
              <a:t>fourier</a:t>
            </a:r>
            <a:r>
              <a:rPr lang="en-US" baseline="0" dirty="0" smtClean="0"/>
              <a:t> decomposition of our function to lower bound the statistical dimension of our induced distribution over challenge response pairs. </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89</a:t>
            </a:fld>
            <a:endParaRPr lang="en-US"/>
          </a:p>
        </p:txBody>
      </p:sp>
    </p:spTree>
    <p:extLst>
      <p:ext uri="{BB962C8B-B14F-4D97-AF65-F5344CB8AC3E}">
        <p14:creationId xmlns:p14="http://schemas.microsoft.com/office/powerpoint/2010/main" val="2269052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challenges can be found on my webpage along with the paper itself. In first challenge we first give you the responses to 1000 single-digit challenges or 100 ten-digit passwords. Your goal is to guess one of the user’s other passwords. I presented this challenge at two conferences: ASIACRYPT and Oakland. So far nobody has broken any of the passwords.</a:t>
            </a:r>
            <a:endParaRPr lang="en-US" dirty="0"/>
          </a:p>
        </p:txBody>
      </p:sp>
      <p:sp>
        <p:nvSpPr>
          <p:cNvPr id="4" name="Slide Number Placeholder 3"/>
          <p:cNvSpPr>
            <a:spLocks noGrp="1"/>
          </p:cNvSpPr>
          <p:nvPr>
            <p:ph type="sldNum" sz="quarter" idx="10"/>
          </p:nvPr>
        </p:nvSpPr>
        <p:spPr/>
        <p:txBody>
          <a:bodyPr/>
          <a:lstStyle/>
          <a:p>
            <a:fld id="{D982ABEB-DB7C-475E-9DF8-7E0314ACBA1E}" type="slidenum">
              <a:rPr lang="en-US" smtClean="0"/>
              <a:t>98</a:t>
            </a:fld>
            <a:endParaRPr lang="en-US"/>
          </a:p>
        </p:txBody>
      </p:sp>
    </p:spTree>
    <p:extLst>
      <p:ext uri="{BB962C8B-B14F-4D97-AF65-F5344CB8AC3E}">
        <p14:creationId xmlns:p14="http://schemas.microsoft.com/office/powerpoint/2010/main" val="2502798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LastPass</a:t>
            </a:r>
            <a:endParaRPr lang="en-US" dirty="0" smtClean="0"/>
          </a:p>
          <a:p>
            <a:r>
              <a:rPr lang="en-US" dirty="0" err="1" smtClean="0"/>
              <a:t>KeePass</a:t>
            </a:r>
            <a:endParaRPr lang="en-US" dirty="0" smtClean="0"/>
          </a:p>
          <a:p>
            <a:r>
              <a:rPr lang="en-US" dirty="0" smtClean="0"/>
              <a:t>1Password</a:t>
            </a:r>
            <a:endParaRPr lang="en-US" dirty="0"/>
          </a:p>
        </p:txBody>
      </p:sp>
      <p:sp>
        <p:nvSpPr>
          <p:cNvPr id="4" name="Slide Number Placeholder 3"/>
          <p:cNvSpPr>
            <a:spLocks noGrp="1"/>
          </p:cNvSpPr>
          <p:nvPr>
            <p:ph type="sldNum" sz="quarter" idx="10"/>
          </p:nvPr>
        </p:nvSpPr>
        <p:spPr/>
        <p:txBody>
          <a:bodyPr/>
          <a:lstStyle/>
          <a:p>
            <a:fld id="{915A46D2-E6CB-4026-A208-D6BC8466C0EA}" type="slidenum">
              <a:rPr lang="en-US" smtClean="0"/>
              <a:t>106</a:t>
            </a:fld>
            <a:endParaRPr lang="en-US"/>
          </a:p>
        </p:txBody>
      </p:sp>
    </p:spTree>
    <p:extLst>
      <p:ext uri="{BB962C8B-B14F-4D97-AF65-F5344CB8AC3E}">
        <p14:creationId xmlns:p14="http://schemas.microsoft.com/office/powerpoint/2010/main" val="154344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the next type of attack it is necessary</a:t>
            </a:r>
            <a:r>
              <a:rPr lang="en-US" baseline="0" dirty="0" smtClean="0"/>
              <a:t> to understand how organizations store passwords. When I create an account online the server typically will </a:t>
            </a:r>
          </a:p>
          <a:p>
            <a:pPr marL="232395" indent="-232395">
              <a:buAutoNum type="arabicPeriod"/>
            </a:pPr>
            <a:r>
              <a:rPr lang="en-US" baseline="0" dirty="0" smtClean="0"/>
              <a:t>select a random value (called the salt).</a:t>
            </a:r>
          </a:p>
          <a:p>
            <a:pPr marL="232395" indent="-232395">
              <a:buAutoNum type="arabicPeriod"/>
            </a:pPr>
            <a:r>
              <a:rPr lang="en-US" baseline="0" dirty="0" smtClean="0"/>
              <a:t>Compute and store the cryptographic hash of my password with the salt appended.</a:t>
            </a:r>
          </a:p>
          <a:p>
            <a:pPr marL="232395" indent="-232395">
              <a:buAutoNum type="arabicPeriod"/>
            </a:pPr>
            <a:endParaRPr lang="en-US" baseline="0" dirty="0" smtClean="0"/>
          </a:p>
          <a:p>
            <a:r>
              <a:rPr lang="en-US" baseline="0" dirty="0" smtClean="0"/>
              <a:t>Later to authenticate the server will re-compute this hash value, and make sure that it matches the stored version.</a:t>
            </a:r>
          </a:p>
          <a:p>
            <a:endParaRPr lang="en-US" baseline="0" dirty="0" smtClean="0"/>
          </a:p>
          <a:p>
            <a:r>
              <a:rPr lang="en-US" baseline="0" dirty="0" smtClean="0"/>
              <a:t>Sometimes these password files are stolen by adversaries, who can then execute an offline dictionary attack. Offline attacks are more dangerous than online attacks because there is no k-strikes limit. There are many popular password cracking tools that the adversary could use (</a:t>
            </a:r>
            <a:r>
              <a:rPr lang="en-US" baseline="0" dirty="0" err="1" smtClean="0"/>
              <a:t>e.g</a:t>
            </a:r>
            <a:r>
              <a:rPr lang="en-US" baseline="0" dirty="0" smtClean="0"/>
              <a:t>, John the Ripper). Unfortunately, these attacks are commonplace. Even large companies like (Sony, </a:t>
            </a:r>
            <a:r>
              <a:rPr lang="en-US" baseline="0" dirty="0" err="1" smtClean="0"/>
              <a:t>Zappos</a:t>
            </a:r>
            <a:r>
              <a:rPr lang="en-US" baseline="0" dirty="0" smtClean="0"/>
              <a:t>, and LinkedIn) have been breached.</a:t>
            </a:r>
            <a:endParaRPr lang="en-US" dirty="0"/>
          </a:p>
        </p:txBody>
      </p:sp>
      <p:sp>
        <p:nvSpPr>
          <p:cNvPr id="4" name="Slide Number Placeholder 3"/>
          <p:cNvSpPr>
            <a:spLocks noGrp="1"/>
          </p:cNvSpPr>
          <p:nvPr>
            <p:ph type="sldNum" sz="quarter" idx="10"/>
          </p:nvPr>
        </p:nvSpPr>
        <p:spPr/>
        <p:txBody>
          <a:bodyPr/>
          <a:lstStyle/>
          <a:p>
            <a:fld id="{A6BBCE9C-F552-4A2F-92CD-5C5C7AEF6736}" type="slidenum">
              <a:rPr lang="en-US" smtClean="0"/>
              <a:pPr/>
              <a:t>8</a:t>
            </a:fld>
            <a:endParaRPr lang="en-US"/>
          </a:p>
        </p:txBody>
      </p:sp>
    </p:spTree>
    <p:extLst>
      <p:ext uri="{BB962C8B-B14F-4D97-AF65-F5344CB8AC3E}">
        <p14:creationId xmlns:p14="http://schemas.microsoft.com/office/powerpoint/2010/main" val="304977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offline dictionary attacks are quite common. Password</a:t>
            </a:r>
            <a:r>
              <a:rPr lang="en-US" baseline="0" dirty="0" smtClean="0"/>
              <a:t> breaches at major companies have affected millions of users.</a:t>
            </a:r>
            <a:endParaRPr lang="en-US" dirty="0"/>
          </a:p>
        </p:txBody>
      </p:sp>
      <p:sp>
        <p:nvSpPr>
          <p:cNvPr id="4" name="Slide Number Placeholder 3"/>
          <p:cNvSpPr>
            <a:spLocks noGrp="1"/>
          </p:cNvSpPr>
          <p:nvPr>
            <p:ph type="sldNum" sz="quarter" idx="10"/>
          </p:nvPr>
        </p:nvSpPr>
        <p:spPr/>
        <p:txBody>
          <a:bodyPr/>
          <a:lstStyle/>
          <a:p>
            <a:fld id="{2112C450-71D2-4D5C-B074-D6F3E8DF941E}" type="slidenum">
              <a:rPr lang="en-US" smtClean="0"/>
              <a:t>9</a:t>
            </a:fld>
            <a:endParaRPr lang="en-US"/>
          </a:p>
        </p:txBody>
      </p:sp>
    </p:spTree>
    <p:extLst>
      <p:ext uri="{BB962C8B-B14F-4D97-AF65-F5344CB8AC3E}">
        <p14:creationId xmlns:p14="http://schemas.microsoft.com/office/powerpoint/2010/main" val="337123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Instead of trying</a:t>
            </a:r>
            <a:r>
              <a:rPr lang="en-US" baseline="0" dirty="0" smtClean="0"/>
              <a:t> to crack the user’s password. Why not just get him to tell me the password. </a:t>
            </a:r>
            <a:r>
              <a:rPr lang="en-US" dirty="0" smtClean="0"/>
              <a:t>Adversary</a:t>
            </a:r>
            <a:r>
              <a:rPr lang="en-US" baseline="0" dirty="0" smtClean="0"/>
              <a:t> tricks user into creating an account on a malicious site (PayPaul.com). </a:t>
            </a:r>
          </a:p>
          <a:p>
            <a:r>
              <a:rPr lang="en-US" baseline="0" dirty="0" smtClean="0"/>
              <a:t>Examples of plaintext recovery attacks include phishing attacks, malware and hidden cameras. </a:t>
            </a:r>
          </a:p>
          <a:p>
            <a:endParaRPr lang="en-US" baseline="0" dirty="0" smtClean="0"/>
          </a:p>
          <a:p>
            <a:r>
              <a:rPr lang="en-US" baseline="0" dirty="0" smtClean="0"/>
              <a:t> Once the adversary has this password the PayPal account is compromised. If the user reuses the same password for other accounts then the adversary can also access these sites.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been using passwords for decades. Many books and articles have been written about password</a:t>
            </a:r>
            <a:r>
              <a:rPr lang="en-US" baseline="0" dirty="0" smtClean="0"/>
              <a:t> creation</a:t>
            </a:r>
            <a:r>
              <a:rPr lang="en-US" dirty="0" smtClean="0"/>
              <a:t>. Traditionally the advice a user gets is something like the following…</a:t>
            </a:r>
          </a:p>
          <a:p>
            <a:endParaRPr lang="en-US" dirty="0" smtClean="0"/>
          </a:p>
          <a:p>
            <a:r>
              <a:rPr lang="en-US" dirty="0" smtClean="0"/>
              <a:t>Is it time to re-evaluate the traditional security advice?</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Password management scheme</a:t>
            </a:r>
            <a:r>
              <a:rPr lang="en-US" baseline="0" dirty="0" smtClean="0"/>
              <a:t> is any strategy used to create and remember multiple passwords for multiple accounts.</a:t>
            </a:r>
            <a:endParaRPr lang="en-US" dirty="0" smtClean="0"/>
          </a:p>
          <a:p>
            <a:endParaRPr lang="en-US" dirty="0" smtClean="0"/>
          </a:p>
          <a:p>
            <a:r>
              <a:rPr lang="en-US" dirty="0" smtClean="0"/>
              <a:t>Increased challenge</a:t>
            </a:r>
            <a:r>
              <a:rPr lang="en-US" baseline="0" dirty="0" smtClean="0"/>
              <a:t> security/usability analysis should look at the problem </a:t>
            </a:r>
            <a:r>
              <a:rPr lang="en-US" baseline="0" dirty="0" err="1" smtClean="0"/>
              <a:t>wholelistically</a:t>
            </a:r>
            <a:endParaRPr lang="en-US" dirty="0" smtClean="0"/>
          </a:p>
          <a:p>
            <a:endParaRPr lang="en-US" dirty="0" smtClean="0"/>
          </a:p>
          <a:p>
            <a:r>
              <a:rPr lang="en-US" dirty="0" smtClean="0"/>
              <a:t>Position:</a:t>
            </a:r>
            <a:r>
              <a:rPr lang="en-US" baseline="0" dirty="0" smtClean="0"/>
              <a:t> </a:t>
            </a:r>
            <a:r>
              <a:rPr lang="en-US" dirty="0" smtClean="0"/>
              <a:t>This</a:t>
            </a:r>
            <a:r>
              <a:rPr lang="en-US" baseline="0" dirty="0" smtClean="0"/>
              <a:t> is not the user’s fault!</a:t>
            </a:r>
            <a:endParaRPr lang="en-US" dirty="0" smtClean="0"/>
          </a:p>
          <a:p>
            <a:endParaRPr lang="en-US" dirty="0" smtClean="0"/>
          </a:p>
          <a:p>
            <a:r>
              <a:rPr lang="en-US" dirty="0" smtClean="0"/>
              <a:t>We</a:t>
            </a:r>
            <a:r>
              <a:rPr lang="en-US" baseline="0" dirty="0" smtClean="0"/>
              <a:t> want a management scheme which is </a:t>
            </a:r>
          </a:p>
          <a:p>
            <a:r>
              <a:rPr lang="en-US" baseline="0" dirty="0" smtClean="0"/>
              <a:t> 1. Easy for the user to manage</a:t>
            </a:r>
          </a:p>
          <a:p>
            <a:r>
              <a:rPr lang="en-US" baseline="0" dirty="0" smtClean="0"/>
              <a:t> 2. Secure (hard for adversary to compromise accounts)</a:t>
            </a:r>
            <a:endParaRPr lang="en-US" dirty="0"/>
          </a:p>
        </p:txBody>
      </p:sp>
      <p:sp>
        <p:nvSpPr>
          <p:cNvPr id="4" name="Slide Number Placeholder 3"/>
          <p:cNvSpPr>
            <a:spLocks noGrp="1"/>
          </p:cNvSpPr>
          <p:nvPr>
            <p:ph type="sldNum" sz="quarter" idx="10"/>
          </p:nvPr>
        </p:nvSpPr>
        <p:spPr/>
        <p:txBody>
          <a:bodyPr/>
          <a:lstStyle/>
          <a:p>
            <a:fld id="{6D6F0A5D-D7D9-44B2-9986-B0025D1A2A4C}"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63745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96623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48887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D8FCB-C624-4CB8-8C13-7C16DD2B38F8}"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228276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AD8FCB-C624-4CB8-8C13-7C16DD2B38F8}"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18333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AD8FCB-C624-4CB8-8C13-7C16DD2B38F8}"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98533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AD8FCB-C624-4CB8-8C13-7C16DD2B38F8}"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89192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AD8FCB-C624-4CB8-8C13-7C16DD2B38F8}"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4891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D8FCB-C624-4CB8-8C13-7C16DD2B38F8}"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172796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D8FCB-C624-4CB8-8C13-7C16DD2B38F8}"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2307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D8FCB-C624-4CB8-8C13-7C16DD2B38F8}"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A03EE-6EFC-4F66-944F-C0ECF9DA4060}" type="slidenum">
              <a:rPr lang="en-US" smtClean="0"/>
              <a:t>‹#›</a:t>
            </a:fld>
            <a:endParaRPr lang="en-US"/>
          </a:p>
        </p:txBody>
      </p:sp>
    </p:spTree>
    <p:extLst>
      <p:ext uri="{BB962C8B-B14F-4D97-AF65-F5344CB8AC3E}">
        <p14:creationId xmlns:p14="http://schemas.microsoft.com/office/powerpoint/2010/main" val="31189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D8FCB-C624-4CB8-8C13-7C16DD2B38F8}"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A03EE-6EFC-4F66-944F-C0ECF9DA4060}" type="slidenum">
              <a:rPr lang="en-US" smtClean="0"/>
              <a:t>‹#›</a:t>
            </a:fld>
            <a:endParaRPr lang="en-US"/>
          </a:p>
        </p:txBody>
      </p:sp>
    </p:spTree>
    <p:extLst>
      <p:ext uri="{BB962C8B-B14F-4D97-AF65-F5344CB8AC3E}">
        <p14:creationId xmlns:p14="http://schemas.microsoft.com/office/powerpoint/2010/main" val="481345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4.jpeg"/><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google.com/imgres?hl=en&amp;safe=active&amp;client=firefox-a&amp;rls=org.mozilla:en-US:official&amp;biw=1540&amp;bih=782&amp;tbm=isch&amp;tbnid=YYfg_RPwQBzTlM:&amp;imgrefurl=http://liongadgets.com/wordpress/most-important-ten-questions-to-ask-yourself/question-mark/&amp;docid=el4ufHamgZaiEM&amp;imgurl=http://liongadgets.com/wordpress/wp-content/uploads/2012/09/question-mark.jpg&amp;w=4000&amp;h=4000&amp;ei=aQlBUZ-0Kqjh4APX4YGgAQ&amp;zoom=1&amp;ved=1t:3588,r:9,s:0,i:106"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0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png"/><Relationship Id="rId7" Type="http://schemas.openxmlformats.org/officeDocument/2006/relationships/image" Target="../media/image156.jpeg"/><Relationship Id="rId12" Type="http://schemas.openxmlformats.org/officeDocument/2006/relationships/image" Target="../media/image18.pn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5.jpeg"/><Relationship Id="rId11" Type="http://schemas.openxmlformats.org/officeDocument/2006/relationships/image" Target="../media/image17.png"/><Relationship Id="rId5" Type="http://schemas.openxmlformats.org/officeDocument/2006/relationships/image" Target="../media/image154.jpeg"/><Relationship Id="rId10" Type="http://schemas.openxmlformats.org/officeDocument/2006/relationships/image" Target="../media/image16.png"/><Relationship Id="rId4" Type="http://schemas.openxmlformats.org/officeDocument/2006/relationships/image" Target="../media/image153.jpeg"/><Relationship Id="rId9" Type="http://schemas.openxmlformats.org/officeDocument/2006/relationships/image" Target="../media/image1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8.png"/><Relationship Id="rId17" Type="http://schemas.microsoft.com/office/2007/relationships/diagramDrawing" Target="../diagrams/drawing7.xml"/><Relationship Id="rId2" Type="http://schemas.openxmlformats.org/officeDocument/2006/relationships/notesSlide" Target="../notesSlides/notesSlide9.xml"/><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7.png"/><Relationship Id="rId5" Type="http://schemas.openxmlformats.org/officeDocument/2006/relationships/diagramQuickStyle" Target="../diagrams/quickStyle6.xml"/><Relationship Id="rId15" Type="http://schemas.openxmlformats.org/officeDocument/2006/relationships/diagramQuickStyle" Target="../diagrams/quickStyle7.xml"/><Relationship Id="rId10" Type="http://schemas.openxmlformats.org/officeDocument/2006/relationships/image" Target="../media/image16.png"/><Relationship Id="rId4" Type="http://schemas.openxmlformats.org/officeDocument/2006/relationships/diagramLayout" Target="../diagrams/layout6.xml"/><Relationship Id="rId9" Type="http://schemas.openxmlformats.org/officeDocument/2006/relationships/image" Target="../media/image15.png"/><Relationship Id="rId1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arxiv.org/abs/1302.51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arxiv.org/abs/1410.1490" TargetMode="External"/><Relationship Id="rId4" Type="http://schemas.openxmlformats.org/officeDocument/2006/relationships/hyperlink" Target="http://arxiv.org/abs/1404.002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8.png"/><Relationship Id="rId17" Type="http://schemas.microsoft.com/office/2007/relationships/diagramDrawing" Target="../diagrams/drawing9.xml"/><Relationship Id="rId2" Type="http://schemas.openxmlformats.org/officeDocument/2006/relationships/notesSlide" Target="../notesSlides/notesSlide12.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7.png"/><Relationship Id="rId5" Type="http://schemas.openxmlformats.org/officeDocument/2006/relationships/diagramQuickStyle" Target="../diagrams/quickStyle8.xml"/><Relationship Id="rId15" Type="http://schemas.openxmlformats.org/officeDocument/2006/relationships/diagramQuickStyle" Target="../diagrams/quickStyle9.xml"/><Relationship Id="rId10" Type="http://schemas.openxmlformats.org/officeDocument/2006/relationships/image" Target="../media/image16.png"/><Relationship Id="rId4" Type="http://schemas.openxmlformats.org/officeDocument/2006/relationships/diagramLayout" Target="../diagrams/layout8.xml"/><Relationship Id="rId9" Type="http://schemas.openxmlformats.org/officeDocument/2006/relationships/image" Target="../media/image15.png"/><Relationship Id="rId1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6.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7.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18.png"/><Relationship Id="rId17" Type="http://schemas.openxmlformats.org/officeDocument/2006/relationships/image" Target="../media/image56.png"/><Relationship Id="rId2" Type="http://schemas.openxmlformats.org/officeDocument/2006/relationships/notesSlide" Target="../notesSlides/notesSlide20.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17.png"/><Relationship Id="rId5" Type="http://schemas.openxmlformats.org/officeDocument/2006/relationships/diagramQuickStyle" Target="../diagrams/quickStyle10.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diagramLayout" Target="../diagrams/layout10.xml"/><Relationship Id="rId9" Type="http://schemas.openxmlformats.org/officeDocument/2006/relationships/image" Target="../media/image15.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0.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0.png"/><Relationship Id="rId7" Type="http://schemas.openxmlformats.org/officeDocument/2006/relationships/image" Target="../media/image71.png"/><Relationship Id="rId12" Type="http://schemas.openxmlformats.org/officeDocument/2006/relationships/image" Target="../media/image66.jpe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560.png"/><Relationship Id="rId5" Type="http://schemas.openxmlformats.org/officeDocument/2006/relationships/image" Target="../media/image500.png"/><Relationship Id="rId10" Type="http://schemas.openxmlformats.org/officeDocument/2006/relationships/image" Target="../media/image72.png"/><Relationship Id="rId9" Type="http://schemas.openxmlformats.org/officeDocument/2006/relationships/image" Target="../media/image540.png"/></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81.png"/><Relationship Id="rId7" Type="http://schemas.openxmlformats.org/officeDocument/2006/relationships/image" Target="../media/image52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511.png"/><Relationship Id="rId11" Type="http://schemas.openxmlformats.org/officeDocument/2006/relationships/image" Target="../media/image66.jpeg"/><Relationship Id="rId5" Type="http://schemas.openxmlformats.org/officeDocument/2006/relationships/image" Target="../media/image501.png"/><Relationship Id="rId10" Type="http://schemas.openxmlformats.org/officeDocument/2006/relationships/image" Target="../media/image72.png"/><Relationship Id="rId4" Type="http://schemas.openxmlformats.org/officeDocument/2006/relationships/image" Target="../media/image490.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17" Type="http://schemas.microsoft.com/office/2007/relationships/diagramDrawing" Target="../diagrams/drawing2.xml"/><Relationship Id="rId2" Type="http://schemas.openxmlformats.org/officeDocument/2006/relationships/notesSlide" Target="../notesSlides/notesSlide2.xml"/><Relationship Id="rId16"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5" Type="http://schemas.openxmlformats.org/officeDocument/2006/relationships/diagramQuickStyle" Target="../diagrams/quickStyle2.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 Id="rId1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0.jpeg"/><Relationship Id="rId5" Type="http://schemas.openxmlformats.org/officeDocument/2006/relationships/diagramQuickStyle" Target="../diagrams/quickStyle4.xml"/><Relationship Id="rId10" Type="http://schemas.openxmlformats.org/officeDocument/2006/relationships/image" Target="../media/image15.png"/><Relationship Id="rId4" Type="http://schemas.openxmlformats.org/officeDocument/2006/relationships/diagramLayout" Target="../diagrams/layout4.xml"/><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30.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190.pn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1.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0.jpeg"/><Relationship Id="rId2" Type="http://schemas.openxmlformats.org/officeDocument/2006/relationships/notesSlide" Target="../notesSlides/notesSlide33.xml"/><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87.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87.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notesSlide" Target="../notesSlides/notesSlide34.xml"/><Relationship Id="rId16"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7.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4.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3.jpeg"/><Relationship Id="rId2" Type="http://schemas.openxmlformats.org/officeDocument/2006/relationships/notesSlide" Target="../notesSlides/notesSlide35.xml"/><Relationship Id="rId16"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19"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8.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9.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36.xml"/><Relationship Id="rId16"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5.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4.jpeg"/><Relationship Id="rId9" Type="http://schemas.openxmlformats.org/officeDocument/2006/relationships/image" Target="../media/image93.jpeg"/><Relationship Id="rId14" Type="http://schemas.openxmlformats.org/officeDocument/2006/relationships/image" Target="../media/image98.jpeg"/></Relationships>
</file>

<file path=ppt/slides/_rels/slide79.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4.jpeg"/><Relationship Id="rId3" Type="http://schemas.openxmlformats.org/officeDocument/2006/relationships/image" Target="../media/image106.jpeg"/><Relationship Id="rId7" Type="http://schemas.openxmlformats.org/officeDocument/2006/relationships/image" Target="../media/image94.jpeg"/><Relationship Id="rId12" Type="http://schemas.openxmlformats.org/officeDocument/2006/relationships/image" Target="../media/image113.jpeg"/><Relationship Id="rId2" Type="http://schemas.openxmlformats.org/officeDocument/2006/relationships/image" Target="../media/image105.jpeg"/><Relationship Id="rId16"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98.jpeg"/><Relationship Id="rId5" Type="http://schemas.openxmlformats.org/officeDocument/2006/relationships/image" Target="../media/image108.jpeg"/><Relationship Id="rId15" Type="http://schemas.openxmlformats.org/officeDocument/2006/relationships/image" Target="../media/image116.jpeg"/><Relationship Id="rId10" Type="http://schemas.openxmlformats.org/officeDocument/2006/relationships/image" Target="../media/image112.jpeg"/><Relationship Id="rId4" Type="http://schemas.openxmlformats.org/officeDocument/2006/relationships/image" Target="../media/image107.jpeg"/><Relationship Id="rId9" Type="http://schemas.openxmlformats.org/officeDocument/2006/relationships/image" Target="../media/image111.jpeg"/><Relationship Id="rId14" Type="http://schemas.openxmlformats.org/officeDocument/2006/relationships/image" Target="../media/image1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4.jpeg"/></Relationships>
</file>

<file path=ppt/slides/_rels/slide80.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17.jpeg"/><Relationship Id="rId3" Type="http://schemas.openxmlformats.org/officeDocument/2006/relationships/image" Target="../media/image118.jpeg"/><Relationship Id="rId7" Type="http://schemas.openxmlformats.org/officeDocument/2006/relationships/image" Target="../media/image94.jpeg"/><Relationship Id="rId12" Type="http://schemas.openxmlformats.org/officeDocument/2006/relationships/image" Target="../media/image122.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99.jpeg"/><Relationship Id="rId5" Type="http://schemas.openxmlformats.org/officeDocument/2006/relationships/image" Target="../media/image120.jpeg"/><Relationship Id="rId10" Type="http://schemas.openxmlformats.org/officeDocument/2006/relationships/image" Target="../media/image87.jpeg"/><Relationship Id="rId4" Type="http://schemas.openxmlformats.org/officeDocument/2006/relationships/image" Target="../media/image119.jpeg"/><Relationship Id="rId9" Type="http://schemas.openxmlformats.org/officeDocument/2006/relationships/image" Target="../media/image97.jpeg"/><Relationship Id="rId1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3.png"/><Relationship Id="rId7"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9.png"/><Relationship Id="rId9" Type="http://schemas.openxmlformats.org/officeDocument/2006/relationships/image" Target="../media/image135.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_rels/slide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10.png"/></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arxiv.org/abs/1404.0024" TargetMode="External"/><Relationship Id="rId4" Type="http://schemas.openxmlformats.org/officeDocument/2006/relationships/hyperlink" Target="http://www.cs.cmu.edu/~jblocki/HumanComputablePasswordsChallenge/challenge.htm"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636" y="2514600"/>
            <a:ext cx="7696200" cy="1384995"/>
          </a:xfrm>
          <a:prstGeom prst="rect">
            <a:avLst/>
          </a:prstGeom>
          <a:noFill/>
        </p:spPr>
        <p:txBody>
          <a:bodyPr wrap="square" rtlCol="0">
            <a:spAutoFit/>
          </a:bodyPr>
          <a:lstStyle/>
          <a:p>
            <a:pPr algn="ctr"/>
            <a:r>
              <a:rPr lang="en-US" sz="2800" dirty="0" smtClean="0"/>
              <a:t>Jeremiah Blocki </a:t>
            </a:r>
          </a:p>
          <a:p>
            <a:pPr algn="ctr"/>
            <a:endParaRPr lang="en-US" sz="2800" dirty="0" smtClean="0"/>
          </a:p>
          <a:p>
            <a:pPr algn="ctr"/>
            <a:endParaRPr lang="en-US" sz="2800" dirty="0" smtClean="0"/>
          </a:p>
        </p:txBody>
      </p:sp>
      <p:sp>
        <p:nvSpPr>
          <p:cNvPr id="2" name="Title 1"/>
          <p:cNvSpPr>
            <a:spLocks noGrp="1"/>
          </p:cNvSpPr>
          <p:nvPr>
            <p:ph type="ctrTitle"/>
          </p:nvPr>
        </p:nvSpPr>
        <p:spPr>
          <a:xfrm>
            <a:off x="685800" y="990600"/>
            <a:ext cx="7772400" cy="1470025"/>
          </a:xfrm>
        </p:spPr>
        <p:txBody>
          <a:bodyPr>
            <a:normAutofit/>
          </a:bodyPr>
          <a:lstStyle/>
          <a:p>
            <a:r>
              <a:rPr lang="en-US" dirty="0" smtClean="0"/>
              <a:t>Usable and Secure Human Authentication</a:t>
            </a:r>
            <a:endParaRPr lang="en-US" dirty="0"/>
          </a:p>
        </p:txBody>
      </p:sp>
      <p:sp>
        <p:nvSpPr>
          <p:cNvPr id="3" name="Subtitle 2"/>
          <p:cNvSpPr>
            <a:spLocks noGrp="1"/>
          </p:cNvSpPr>
          <p:nvPr>
            <p:ph type="subTitle" idx="1"/>
          </p:nvPr>
        </p:nvSpPr>
        <p:spPr>
          <a:xfrm>
            <a:off x="-1828800" y="3200400"/>
            <a:ext cx="6400800" cy="1752600"/>
          </a:xfrm>
        </p:spPr>
        <p:txBody>
          <a:bodyPr>
            <a:normAutofit/>
          </a:bodyPr>
          <a:lstStyle/>
          <a:p>
            <a:r>
              <a:rPr lang="en-US" dirty="0" smtClean="0"/>
              <a:t>Collaborators</a:t>
            </a:r>
            <a:endParaRPr lang="en-US" dirty="0"/>
          </a:p>
        </p:txBody>
      </p:sp>
      <p:pic>
        <p:nvPicPr>
          <p:cNvPr id="16386" name="Picture 2" descr="http://amturing.acm.org/images/blu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8" y="3906421"/>
            <a:ext cx="1738057" cy="2037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andrew.cmu.edu/user/danupam/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22344"/>
            <a:ext cx="1509486" cy="206561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lh3.googleusercontent.com/-ZuxCOALjUl4/AAAAAAAAAAI/AAAAAAAABHc/vy2q9dech2s/photo.jpg"/>
          <p:cNvPicPr>
            <a:picLocks noChangeAspect="1" noChangeArrowheads="1"/>
          </p:cNvPicPr>
          <p:nvPr/>
        </p:nvPicPr>
        <p:blipFill rotWithShape="1">
          <a:blip r:embed="rId5">
            <a:extLst>
              <a:ext uri="{28A0092B-C50C-407E-A947-70E740481C1C}">
                <a14:useLocalDpi xmlns:a14="http://schemas.microsoft.com/office/drawing/2010/main" val="0"/>
              </a:ext>
            </a:extLst>
          </a:blip>
          <a:srcRect l="13301" r="10939"/>
          <a:stretch/>
        </p:blipFill>
        <p:spPr bwMode="auto">
          <a:xfrm>
            <a:off x="5562600" y="3943953"/>
            <a:ext cx="1364777" cy="179720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data:image/jpeg;base64,/9j/4AAQSkZJRgABAQAAAQABAAD/2wCEAAkGBxQSEhUUEhQVFBUUFBcUFBQVFBQUFxUVFBQXFhQUFBUYHCggGBomHBQVIjEhJSkrLi4uFx8zODMsNygtLisBCgoKDg0OFxAQFCwcHBwsLCwsLCwsLCwsLCwsLCwsLCwsLCwsLSwsLCwsLCwsLCwwLDUsLCwsLCwsLCwrLCwsLP/AABEIAQoAvgMBIgACEQEDEQH/xAAcAAABBQEBAQAAAAAAAAAAAAADAAECBAYFBwj/xAA5EAABAgQDBQYEBQUAAwAAAAABAAIDBBEhBRIxBkFRYXETIoGRobEywdHwB0JScuEjYoKS8RSi4v/EABgBAQEBAQEAAAAAAAAAAAAAAAABAgQD/8QAIREBAQACAgICAwEAAAAAAAAAAAECEQMhEjIxQRMiUQT/2gAMAwEAAhEDEQA/AMaApAJAKQCBgE9E9E6Bkk6SBJJJIEkkkgSSSSBJJJIGomonSQQISopJkESFEhTTFAMhQIRSoEIAuCGQjkIbggvgKQTBOgSdMnQMknTIEkkkgSYuVOcxFkO1angPnwXGmMUe/Sw4D6qbGgiRwNTTrRBdiUMfm9CVmsxN9eqj2ZP/ABNrppm4kw7/AJKwyMDvWUbCO7y0Pgr8pFc2x9dybRoEypMmxz8j6osGba7Q34KiwmKdMgZJJJBEqJUiolBBwQyEUqBCC4nCeiVECST0SogZKilRJBErh4lip+GGervoiY1PU7jf8j8lw6+SlqyHDaneUQQvE8B8z9FOAzd99FegQhuv6+Ap7KKrwpc8AOKswpLeTXz/AOo5eG2FzvJNggxCbkkn0qgMGtaKV6jUegVKYmgfh1Fd5oRvF0CJE6evuhiHmFr+/RA7Zg5q6ff/ABWmGuv+w/g6ITYVgaVO7l/d1RJcPF8ji3eWg+qqOjITd8jtdx4q+uDMAG7bEeXluXTkJnOKH4h680Fspk6ZVESmKkVEoIlRIUyolBeypURMqfKqB0SyouVLKgHlVTEpjs2E79B1V/KsztJHq8NGg16lSjkxIlTU77lJp/j6qNE7BdZaXZRma2g3neeQXQZw0Gn/AMjh981Vk6ADyHK/xffBWu03NsKW1sNw8kCMEk6eHzITTEA6AVOv/URkwNBoLuPE6C/Wi1Oz+D9oATeprce6xllp6YY7ZrCdmI0etjl4nf0RI2y8SDEIIsPVey4dINhsDQAixpVp1APULy/LXr+GPD3QsrcuXgKnl96KmaMdWvnUeFQTRexYns9CiggtAJ33Xk20WHOl4xhO/wATy3UXphyTJ5Z8dxSMIEaa3byOuU/UfMKhBdkcNwPorWEuzNy8DbqFWxGHlv4+B1+XkvR5u5DdUKVFTwqLVvTVX6LTIRCYohCiQgEVEopCgQg6wallRMqeioHlSyomVPlQBdYV4LCzr6vcdamq1eOT3ZtI3nTlzWNUqnKQKaiiSsizCjkA9KeZ/koz5qmm8UVAcF0MGwiJNRMkMWGpOgHE/RS3TU3XU2dknR3hrRVoIPU7q+fsvYMDwoQmiutFz9m8BZLNDW3O8nUlaeGLLlyy8q7cMfGaTFExKlkunfBWdKqxAvO/xPkswhPGodlJ5FehRVjvxGhZpRxH5XNd4A3TC6yjOc3jWDlIIYL2zkUvpZpPv6KlibrCv7T1qT7qk+adY1+Fwp4CinPRM1eZP1HuV2Rx0bBo/eI8vmtBBdUArFwIuVwI3Fa+RfUDz8CtxmjkKJCMQolqqAFqgQrBCG4KDsZUsqLlT5VpAsqZwRsiZ4A14KKwm0LqxncgPZcxquzr80Rx4uOnBVjTh5LDWkXtUAyqMOnnZXJCUMV7IbaZonw1Nt9TTfoVLdLMdhYdhzorgxgrXU6V/heiYTgk1Ls/othnfTeTzXNh4MZUE53l5oAK5W9bCvqgzUSaDoYrHiMJbnEN8UOp+ahzEA9a7l5XLye0x8ZvTWSG0URrg2PCLDpUaea1ctMhxFLgrAzkIwYUNz31cWDOzNmyvNddczdK3qOeiWBY9MGI1kKAIlq3ihgH/qa7li4vWZddvRZmYDKuO5cGPtPFccsKDW9BU0866KpiE/MRYxgOYINIfaUBa8vvTuuPdAG+or01Wb2jkozYLnw3EuB0rnoKa3rS9E+9Le5trnOmiMxEMb8uep8TSnqq74vbtfCitoS0g60IIpUVWZwODHMJ8UPc4Nc0MZGZDBf3e+Bl0INKEEi/l3ZYdqwupkIaS5wsW01us5ySpj3NvJokiWxIkF1nMcW+XwnxCqxa6HUWpyXd2vY4R2xXNyOewEnPmDsji0u+FtK0Fr9SueS2JUHuvFuvJdMvTlynbmUFbffVaXAY+YAb2gjwsQuDHguFagc11tnIoDspFK3B420W4xWiomIRsqiWrSAEKBCOQhuCDuZU+VFyp8qqBZVzscJEJ2WxpqN3Err5VUxGWzQyBa1z1Uqx5w5nGihDFTa9PLz1Kt4lKljqHjv5aqsx1ancB7bvMrDQMw6/AAHzpr6rQbLkh7HN1BqOfL75LOzMS/IWP19l3dmolSBwKzn8Ncfs9JgYjLxrF7REGrXENeP8XXourBhMAqcnWy4GGyTYtngOHAgH3WhlMBlmXbAhA8ezZXzouTUdsjgbRzUOK0sYc9bHs6EDiC4Wb4lVdj5bI8n7+7ei6m00drAGjfuHJLZiDavEq7Jj26mJQXnJEYAXsNQDo4GzmlAhzUMmr2PhneC0keba260XXiingiQXNOvqm11/HNi4hBp3Q5xI3NefkqrZd8QZWjs2E995+Igbmt+Zp0Oi0zJdtK0CpxWUSs6eWfipCa0Q8opRrmNA4Zm0HlVYaYaaNeN4v1C234nuzR4bNBQknqaD29Vj4NrcCbf2k0Pqunj9Y5OT2omcOZmuXCxpYjnzQZKIWRAb/EDfrqjzEMwxmbQ5hoRXMBSoPoVVwvvRmCmrluMV6CAmIRGNsExC2wA5qGQrDgoEKjv5E+VEollQDypZEXKllQYvbKRcS1zRYWdTjuJWWYzuu/afcb161Fggi4rVYLGZHsozgR3TcHiDqPU+ixk3GVi3XV2XNItFUm5ahp5H2++isbOk9tQ8PZZy9WsOso9YwR9l3YsxlaSsvhRutBHP9NxO4Li27oxs5NudHcYmmUBnDW/y8lotlp6G4UDgcp4hU2y7H60urWG7OMzZ2uLTyOqsNtNPz8NrKkht9SeKqFpc3M06eqtS8q0NuKn+66UV7RqQAlJUJOcNLokWLULjwYgMUtY4ObQGxrQmtvRX8izta8+/EdgAa61S6nOgr9Vg4YqajfbravyHmu1thMmJORhmJax2QCtm0aAQOFwVyO1aLa8+J4+q7OOaxcWd3UI8ewB01pz5eCfA2VmGHg4H1VWYdU9Fodi5AucYh0FQOZP/AFekeVa3KolqOQoELbKu4IZCsOahuCDQ5U+VFDVINQByp8qMGp8qAGVc/GMJbHZQ2Iu128FdfKmyorybG8OdDflfruP5XD78lTw0FkxDLq0JpXkbe9F63OyDYlMzQaXuPZZ3aLZsxIf9PUEEbqch4rFxamS/JRcpC1kKjoZB0LaLCSpe1rREFHgAO68fFaXDZusOi4cpqu7G7jhNwhsN7qZi017uY1DrUymvI25ruyctDPwRntoATma6xvW5GmijMwg49UeSlKa0cKb9VqZf16TV+9Lpc1oBiRojifytHKvBVOzEUhobQVBNSSeNydB0XQgywpQNaOdLqxAgBugS0mp97V5WUyxXO4tb6KOJTYhQokV1msaXHo0VV2YNBzK8+/EzHcjWSzLl1HxB/aD3Wnqb/wCPNZwx8rp58mept51Ec+IXPdbO5zyeZNT11KrOddbtuCsm4THw3loI+GmhHxAqMHYtoIq62/fXkLLu04dsnhGEvjvDRYfmdwC9IkpNsJgYwWAp9SUaRw9kFuVgpxO89UctWpGbVctUC1WC1Dc1VFdzUJzVZcEJwQaUNUg1EDFLKqBZUsqLlT5FAHKllRsqWVAHImcyy4mObYy0tVubtIg/JDoafudo33Xn+0G2cxMgtB7KGbZGG5H9z9T0FEGhi44yZjRez+GGWtDv1i9XdKg0V7DJ/K6h0Kwmx0T+q9vFlf8AV38rV5K/JcnLP2rq4r+rawSHNV2WCyWG4pk7r/8Aq0cvOtNwV46dEruhlrBIKg3EwBqFJ0dzxRtgd/0VXZRIxe6jd2/hxK8b2+hkT8SuhDXD/UD5HyXtsCXDGrxz8RnVnn8mMHjc/ML04fZz83qp4NjT5c927XUzMOhOlRwPNehYfONjMD2aHdvB3g815Y3WvABdjAMYMB9dWO+NvzHMLtcr0IhRIUoEVr2hzTVrhUEKRCiAkIbmo5CiQgquahEK05qC5qDU5UsqKGp8qoFlT5VN5DQSSABckmgA5lYvHfxAhQ6slh2zv1m0MdN7vC3NBro8RrGlz3BrRq5xAA6krzrbjbJkRnYykQkEntYjaju/oaTrXeRw5rJY3jUaZOaM8upo3Rrf2tFvHVc4N++qih0Sok7VThhQXdmHUmBza4ey33YVFQsDgzaRWu50816XgxDhlK5eb5dHF8KktLB2q7klhjeCqwYOR9CLey0MoAvF6pS0oxu4V6XXQgNUGNVhgolWFFNl4BtBO9vNRog0dEOX9re430aD4r2HbfFf/Hk4rwe84ZGfufYHwufBeGQxSnJdH+fH5rw5r8RccKBCL6aJiCVGLwXU8HYwPH3wCad4HVhNjwI4Hmt3g+NQpkdw0dSphus4dOI5heVQlKBMOYQWuILbhw1B4oPYy1RLVlcC2za6jJmjXaCIPhP7h+U89Oi1rCHAFpBBuCDUEciogDmoLmq25qE5qDUZVxdo9pIMm3vnNEI7sJvxHmf0jmVw9qNv2wi+FLDNEHd7U0yNI1yj8xHkvMpmO57i97i97jVznGpJVV1Me2jjzh/qOys1EJtmDr+o8yuKSnqolQDdcgeKmPdRhi5PgFKJqEA4oUoI1TxkpfeoOxgsCrOfaj0H8rcQR2URjtxsVnthZYRA/wDtcDTqD9FtMZlKwagXbdcnL7adXHOo6saX0ciS4HBXMF/qQGni0eyg+XyrxbWYJRHOQJMVCBjEx2UMu5Irzf8AFPFe0jMgtPdhjM79xsPRYljVZxaYMWM95vVx9ENosu/jx1jHJnd5GFkI3Km83TOXowYDXofZDCMRY9PmEMBQMAuxge0EWWs3vMJqYbtOZafylclOg9VwbGoU02rDRw+JjviHPmOYV5zV5BLx3Q3B7HFrmmoI3fwt/gW1kOK2kYthRGi5Jo13Np3Hkqjz4myGVIlDUqnCaieqThUWUEYIt4k/RJzSpNdQfCPNIxD+kKiLmlPCFKocSKRuCnBJcKmnJB39iZ/sploPwxO4fH4T5081652XaClLLwiES1wIsQQR1Gi98wGaESGx4/O0O8wCubnncro4b1Y6GBS/Zsy8DbolPckZjkOLDqud7IytGttdY/8AETFOzh0JuR3RvJWvdEbDa5zjRrQSTyC8Q2nxozUd0Q/DowcGjTxK9OPj8qxnn4xw2c0QFCzgW09EVjhuXa5DOCSlRO0KhRRbxAQijRTYdShUQMQkE7gmCgeiiWpwUxcgdNRIFQJuFBIpJiFIBAwCVFIBMgrTDTRFgPBFt2o4KbhVVT3HA7t6C083C9X/AA5n88qGnWG4t8PiHvTwXlJC2v4ZTdIsSF+puYdWn6O9F58s3jXpxXWT1iEaoyqQHKhtRjrZSA55u42Y3i46Lkk3XTbplPxP2ho3/wAWGbkVinluZ4/eq80Aprr90CPNTDnuc95q5xJJPEoGdd2GPjNOTLLdRis9fkhGEOCKktMh5XDR3ndFZFO8eI+7JgkEBHOqEMp3lQQOmCRKZBKiQYmJThyBghxjdvX+ESIbjyQZo2B4FQHUlBSVCBTFJMoEUKOyoREigHKRKjKdRou1sxOdjNQn6APAd+13dd6ErPxKtOYK601AI33T56JdPoDtwxpJNhdeQbXY6ZqOSD3GVawe7l1Mf2rMWXhw2HvOht7Q8DSjh5grEudWw00Xjxceu69uTPfUJ7uCYJAKS93iZOmCSB0gkmqgRTEJVTIEVOE3joFCiLEs3mUAnm6Tk1LJ3buiB4jahBmLt+9RqrJVeYFioCQTVoPJTCrSr+6rIQIpnBOQk5UDITlJIqAcRqhJxKHKfD5oyhBgAvFeZ8kFiIbAefh87qAU61b5H780OqoeqRTAp6oHSASKaqB0yZJAgkQknAQShi6aadcDgrEJiqO7zj19lQn6BSdu6Jnm/QJ3buigluQoyKhxFBUl3UqrkMqjD+LzV2EkBCmcU4USqGCSQThQMEKMEUaqEVA8B3c8U1Upb4fEJH5qiQT1TNTt1QOkQnCSCISJSKRQJHhQ1XZqr4+X0VghFdQE8jTruVGHYI02deo9wgnRKEzVSeVGHr4p46g//9k="/>
          <p:cNvSpPr>
            <a:spLocks noChangeAspect="1" noChangeArrowheads="1"/>
          </p:cNvSpPr>
          <p:nvPr/>
        </p:nvSpPr>
        <p:spPr bwMode="auto">
          <a:xfrm>
            <a:off x="155575" y="-2955925"/>
            <a:ext cx="4400550" cy="6162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4" name="Picture 10" descr="http://lorrie.cranor.org/images/lorrie-june2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3943953"/>
            <a:ext cx="1459552" cy="2044005"/>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cc.gatech.edu/sites/default/files/images/ARC%20grant%20feature%20image_0.jpg"/>
          <p:cNvPicPr>
            <a:picLocks noChangeAspect="1" noChangeArrowheads="1"/>
          </p:cNvPicPr>
          <p:nvPr/>
        </p:nvPicPr>
        <p:blipFill rotWithShape="1">
          <a:blip r:embed="rId7">
            <a:extLst>
              <a:ext uri="{28A0092B-C50C-407E-A947-70E740481C1C}">
                <a14:useLocalDpi xmlns:a14="http://schemas.microsoft.com/office/drawing/2010/main" val="0"/>
              </a:ext>
            </a:extLst>
          </a:blip>
          <a:srcRect r="62009"/>
          <a:stretch/>
        </p:blipFill>
        <p:spPr bwMode="auto">
          <a:xfrm>
            <a:off x="7010400" y="3968974"/>
            <a:ext cx="1857177" cy="199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42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Plaintext Recovery Attack</a:t>
            </a:r>
            <a:endParaRPr lang="en-US" dirty="0"/>
          </a:p>
        </p:txBody>
      </p:sp>
      <p:graphicFrame>
        <p:nvGraphicFramePr>
          <p:cNvPr id="8" name="Diagram 7"/>
          <p:cNvGraphicFramePr/>
          <p:nvPr>
            <p:extLst>
              <p:ext uri="{D42A27DB-BD31-4B8C-83A1-F6EECF244321}">
                <p14:modId xmlns:p14="http://schemas.microsoft.com/office/powerpoint/2010/main" val="3063378497"/>
              </p:ext>
            </p:extLst>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3" name="Picture 3"/>
          <p:cNvPicPr>
            <a:picLocks noChangeAspect="1" noChangeArrowheads="1"/>
          </p:cNvPicPr>
          <p:nvPr/>
        </p:nvPicPr>
        <p:blipFill>
          <a:blip r:embed="rId8" cstate="print"/>
          <a:srcRect/>
          <a:stretch>
            <a:fillRect/>
          </a:stretch>
        </p:blipFill>
        <p:spPr bwMode="auto">
          <a:xfrm>
            <a:off x="762000" y="1371600"/>
            <a:ext cx="990600" cy="1524000"/>
          </a:xfrm>
          <a:prstGeom prst="rect">
            <a:avLst/>
          </a:prstGeom>
          <a:noFill/>
          <a:ln w="9525">
            <a:noFill/>
            <a:miter lim="800000"/>
            <a:headEnd/>
            <a:tailEnd/>
          </a:ln>
        </p:spPr>
      </p:pic>
      <p:pic>
        <p:nvPicPr>
          <p:cNvPr id="16" name="Picture 6"/>
          <p:cNvPicPr>
            <a:picLocks noChangeAspect="1" noChangeArrowheads="1"/>
          </p:cNvPicPr>
          <p:nvPr/>
        </p:nvPicPr>
        <p:blipFill>
          <a:blip r:embed="rId9" cstate="print"/>
          <a:srcRect/>
          <a:stretch>
            <a:fillRect/>
          </a:stretch>
        </p:blipFill>
        <p:spPr bwMode="auto">
          <a:xfrm>
            <a:off x="762000" y="3200400"/>
            <a:ext cx="990600" cy="1651479"/>
          </a:xfrm>
          <a:prstGeom prst="rect">
            <a:avLst/>
          </a:prstGeom>
          <a:noFill/>
          <a:ln w="9525">
            <a:noFill/>
            <a:miter lim="800000"/>
            <a:headEnd/>
            <a:tailEnd/>
          </a:ln>
        </p:spPr>
      </p:pic>
      <p:pic>
        <p:nvPicPr>
          <p:cNvPr id="26" name="Picture 1"/>
          <p:cNvPicPr>
            <a:picLocks noChangeAspect="1" noChangeArrowheads="1"/>
          </p:cNvPicPr>
          <p:nvPr/>
        </p:nvPicPr>
        <p:blipFill>
          <a:blip r:embed="rId10" cstate="print"/>
          <a:srcRect/>
          <a:stretch>
            <a:fillRect/>
          </a:stretch>
        </p:blipFill>
        <p:spPr bwMode="auto">
          <a:xfrm>
            <a:off x="5334000" y="2132884"/>
            <a:ext cx="762000" cy="1143716"/>
          </a:xfrm>
          <a:prstGeom prst="rect">
            <a:avLst/>
          </a:prstGeom>
          <a:noFill/>
          <a:ln w="9525">
            <a:noFill/>
            <a:miter lim="800000"/>
            <a:headEnd/>
            <a:tailEnd/>
          </a:ln>
        </p:spPr>
      </p:pic>
      <p:pic>
        <p:nvPicPr>
          <p:cNvPr id="27" name="Picture 6"/>
          <p:cNvPicPr>
            <a:picLocks noChangeAspect="1" noChangeArrowheads="1"/>
          </p:cNvPicPr>
          <p:nvPr/>
        </p:nvPicPr>
        <p:blipFill>
          <a:blip r:embed="rId9" cstate="print"/>
          <a:srcRect/>
          <a:stretch>
            <a:fillRect/>
          </a:stretch>
        </p:blipFill>
        <p:spPr bwMode="auto">
          <a:xfrm>
            <a:off x="6151469" y="2399832"/>
            <a:ext cx="365786" cy="609820"/>
          </a:xfrm>
          <a:prstGeom prst="rect">
            <a:avLst/>
          </a:prstGeom>
          <a:noFill/>
          <a:ln w="9525">
            <a:noFill/>
            <a:miter lim="800000"/>
            <a:headEnd/>
            <a:tailEnd/>
          </a:ln>
        </p:spPr>
      </p:pic>
      <p:sp>
        <p:nvSpPr>
          <p:cNvPr id="29" name="TextBox 28"/>
          <p:cNvSpPr txBox="1"/>
          <p:nvPr/>
        </p:nvSpPr>
        <p:spPr>
          <a:xfrm>
            <a:off x="6553200" y="2458520"/>
            <a:ext cx="2286000" cy="492443"/>
          </a:xfrm>
          <a:prstGeom prst="rect">
            <a:avLst/>
          </a:prstGeom>
          <a:noFill/>
        </p:spPr>
        <p:txBody>
          <a:bodyPr wrap="square" rtlCol="0">
            <a:spAutoFit/>
          </a:bodyPr>
          <a:lstStyle/>
          <a:p>
            <a:r>
              <a:rPr lang="en-US" sz="2600" dirty="0" smtClean="0"/>
              <a:t>PayPaul.com</a:t>
            </a:r>
            <a:endParaRPr lang="en-US" sz="2600" dirty="0"/>
          </a:p>
        </p:txBody>
      </p:sp>
      <p:cxnSp>
        <p:nvCxnSpPr>
          <p:cNvPr id="31" name="Straight Arrow Connector 30"/>
          <p:cNvCxnSpPr/>
          <p:nvPr/>
        </p:nvCxnSpPr>
        <p:spPr>
          <a:xfrm flipV="1">
            <a:off x="1714500" y="3124200"/>
            <a:ext cx="3619500" cy="794266"/>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52600" y="2450068"/>
            <a:ext cx="3581400" cy="36933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 name="Slide Number Placeholder 42"/>
          <p:cNvSpPr>
            <a:spLocks noGrp="1"/>
          </p:cNvSpPr>
          <p:nvPr>
            <p:ph type="sldNum" sz="quarter" idx="12"/>
          </p:nvPr>
        </p:nvSpPr>
        <p:spPr/>
        <p:txBody>
          <a:bodyPr/>
          <a:lstStyle/>
          <a:p>
            <a:fld id="{FC398A72-17BE-493D-A14C-F3371BCE3542}" type="slidenum">
              <a:rPr lang="en-US" smtClean="0"/>
              <a:pPr/>
              <a:t>10</a:t>
            </a:fld>
            <a:endParaRPr lang="en-US" dirty="0"/>
          </a:p>
        </p:txBody>
      </p:sp>
      <p:sp>
        <p:nvSpPr>
          <p:cNvPr id="44" name="TextBox 43"/>
          <p:cNvSpPr txBox="1"/>
          <p:nvPr/>
        </p:nvSpPr>
        <p:spPr>
          <a:xfrm>
            <a:off x="3429000" y="2450068"/>
            <a:ext cx="583814" cy="369332"/>
          </a:xfrm>
          <a:prstGeom prst="rect">
            <a:avLst/>
          </a:prstGeom>
          <a:noFill/>
        </p:spPr>
        <p:txBody>
          <a:bodyPr wrap="none" rtlCol="0">
            <a:spAutoFit/>
          </a:bodyPr>
          <a:lstStyle/>
          <a:p>
            <a:r>
              <a:rPr lang="en-US" dirty="0" smtClean="0"/>
              <a:t>pwd</a:t>
            </a:r>
            <a:endParaRPr lang="en-US" dirty="0"/>
          </a:p>
        </p:txBody>
      </p:sp>
      <p:sp>
        <p:nvSpPr>
          <p:cNvPr id="45" name="TextBox 44"/>
          <p:cNvSpPr txBox="1"/>
          <p:nvPr/>
        </p:nvSpPr>
        <p:spPr>
          <a:xfrm>
            <a:off x="3581400" y="3581400"/>
            <a:ext cx="583814" cy="369332"/>
          </a:xfrm>
          <a:prstGeom prst="rect">
            <a:avLst/>
          </a:prstGeom>
          <a:noFill/>
        </p:spPr>
        <p:txBody>
          <a:bodyPr wrap="none" rtlCol="0">
            <a:spAutoFit/>
          </a:bodyPr>
          <a:lstStyle/>
          <a:p>
            <a:r>
              <a:rPr lang="en-US" dirty="0" err="1" smtClean="0"/>
              <a:t>pwd</a:t>
            </a:r>
            <a:endParaRPr lang="en-US" dirty="0"/>
          </a:p>
        </p:txBody>
      </p:sp>
      <p:pic>
        <p:nvPicPr>
          <p:cNvPr id="46" name="Picture 2" descr="http://www.casinosformoney.com/wp-content/uploads/paypa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1469" y="2232986"/>
            <a:ext cx="1205243" cy="8034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s://encrypted-tbn0.gstatic.com/images?q=tbn:ANd9GcQE8fH2vOfs45vYNtPqLgPkddlyGD9aPdptpQr4JO1gOLfns1x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1737" y="418652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s://encrypted-tbn0.gstatic.com/images?q=tbn:ANd9GcS_bAbKkVpF39RHRRq3RxxLzgihyu3rvPDsxnn7qAav8-11idOe6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188" y="4430608"/>
            <a:ext cx="1507067" cy="16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par>
                                <p:cTn id="24" presetID="10" presetClass="exit" presetSubtype="0" fill="hold" nodeType="withEffect">
                                  <p:stCondLst>
                                    <p:cond delay="0"/>
                                  </p:stCondLst>
                                  <p:childTnLst>
                                    <p:animEffect transition="out" filter="fade">
                                      <p:cBhvr>
                                        <p:cTn id="25" dur="500"/>
                                        <p:tgtEl>
                                          <p:spTgt spid="46"/>
                                        </p:tgtEl>
                                      </p:cBhvr>
                                    </p:animEffect>
                                    <p:set>
                                      <p:cBhvr>
                                        <p:cTn id="26" dur="1" fill="hold">
                                          <p:stCondLst>
                                            <p:cond delay="499"/>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4" grpId="0"/>
      <p:bldP spid="4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dirty="0" smtClean="0"/>
              <a:t>Human Computable Passwords</a:t>
            </a:r>
          </a:p>
          <a:p>
            <a:r>
              <a:rPr lang="en-US" dirty="0" smtClean="0"/>
              <a:t>User Studies</a:t>
            </a:r>
          </a:p>
          <a:p>
            <a:r>
              <a:rPr lang="en-US" b="1" dirty="0" smtClean="0"/>
              <a:t>Conclusion</a:t>
            </a:r>
            <a:endParaRPr lang="en-US" b="1"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100</a:t>
            </a:fld>
            <a:endParaRPr lang="en-US" dirty="0"/>
          </a:p>
        </p:txBody>
      </p:sp>
    </p:spTree>
    <p:extLst>
      <p:ext uri="{BB962C8B-B14F-4D97-AF65-F5344CB8AC3E}">
        <p14:creationId xmlns:p14="http://schemas.microsoft.com/office/powerpoint/2010/main" val="21991782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7021545"/>
              </p:ext>
            </p:extLst>
          </p:nvPr>
        </p:nvGraphicFramePr>
        <p:xfrm>
          <a:off x="381000" y="1325880"/>
          <a:ext cx="8534400" cy="2346960"/>
        </p:xfrm>
        <a:graphic>
          <a:graphicData uri="http://schemas.openxmlformats.org/drawingml/2006/table">
            <a:tbl>
              <a:tblPr firstRow="1" bandRow="1">
                <a:tableStyleId>{5C22544A-7EE6-4342-B048-85BDC9FD1C3A}</a:tableStyleId>
              </a:tblPr>
              <a:tblGrid>
                <a:gridCol w="2715491"/>
                <a:gridCol w="3761509"/>
                <a:gridCol w="2057400"/>
              </a:tblGrid>
              <a:tr h="370840">
                <a:tc>
                  <a:txBody>
                    <a:bodyPr/>
                    <a:lstStyle/>
                    <a:p>
                      <a:r>
                        <a:rPr lang="en-US" sz="2800" b="1" dirty="0" smtClean="0"/>
                        <a:t>Result</a:t>
                      </a:r>
                      <a:endParaRPr lang="en-US" sz="2800" b="1" dirty="0"/>
                    </a:p>
                  </a:txBody>
                  <a:tcPr/>
                </a:tc>
                <a:tc>
                  <a:txBody>
                    <a:bodyPr/>
                    <a:lstStyle/>
                    <a:p>
                      <a:r>
                        <a:rPr lang="en-US" sz="2800" b="1" dirty="0" smtClean="0"/>
                        <a:t>User Model</a:t>
                      </a:r>
                      <a:endParaRPr lang="en-US" sz="2800" b="1" dirty="0"/>
                    </a:p>
                  </a:txBody>
                  <a:tcPr/>
                </a:tc>
                <a:tc>
                  <a:txBody>
                    <a:bodyPr/>
                    <a:lstStyle/>
                    <a:p>
                      <a:r>
                        <a:rPr lang="en-US" sz="2800" b="1" dirty="0" smtClean="0"/>
                        <a:t>Security</a:t>
                      </a:r>
                      <a:endParaRPr lang="en-US" sz="2800" b="1" dirty="0"/>
                    </a:p>
                  </a:txBody>
                  <a:tcPr/>
                </a:tc>
              </a:tr>
              <a:tr h="370840">
                <a:tc>
                  <a:txBody>
                    <a:bodyPr/>
                    <a:lstStyle/>
                    <a:p>
                      <a:endParaRPr lang="en-US" b="1" dirty="0" smtClean="0"/>
                    </a:p>
                    <a:p>
                      <a:r>
                        <a:rPr lang="en-US" b="1" dirty="0" smtClean="0"/>
                        <a:t>Naturally Rehearsing Passwords</a:t>
                      </a:r>
                      <a:endParaRPr lang="en-US" b="1" dirty="0"/>
                    </a:p>
                  </a:txBody>
                  <a:tcPr/>
                </a:tc>
                <a:tc>
                  <a:txBody>
                    <a:bodyPr/>
                    <a:lstStyle/>
                    <a:p>
                      <a:r>
                        <a:rPr lang="en-US" baseline="0" dirty="0" smtClean="0"/>
                        <a:t>Spaced Rehearsal of Passwords</a:t>
                      </a:r>
                    </a:p>
                    <a:p>
                      <a:endParaRPr lang="en-US" baseline="0" dirty="0" smtClean="0"/>
                    </a:p>
                    <a:p>
                      <a:r>
                        <a:rPr lang="en-US" dirty="0" smtClean="0"/>
                        <a:t>Visitation</a:t>
                      </a:r>
                      <a:r>
                        <a:rPr lang="en-US" baseline="0" dirty="0" smtClean="0"/>
                        <a:t> Schedule</a:t>
                      </a:r>
                      <a:endParaRPr lang="en-US" dirty="0"/>
                    </a:p>
                  </a:txBody>
                  <a:tcPr/>
                </a:tc>
                <a:tc>
                  <a:txBody>
                    <a:bodyPr/>
                    <a:lstStyle/>
                    <a:p>
                      <a:r>
                        <a:rPr lang="en-US" dirty="0" smtClean="0"/>
                        <a:t>Online</a:t>
                      </a:r>
                      <a:r>
                        <a:rPr lang="en-US" baseline="0" dirty="0" smtClean="0"/>
                        <a:t> + </a:t>
                      </a:r>
                      <a:r>
                        <a:rPr lang="en-US" dirty="0" smtClean="0"/>
                        <a:t>Offline</a:t>
                      </a:r>
                      <a:r>
                        <a:rPr lang="en-US" baseline="0" dirty="0" smtClean="0"/>
                        <a:t> +</a:t>
                      </a:r>
                      <a:r>
                        <a:rPr lang="en-US" dirty="0" smtClean="0"/>
                        <a:t> Phishing + Attacks</a:t>
                      </a:r>
                    </a:p>
                  </a:txBody>
                  <a:tcPr/>
                </a:tc>
              </a:tr>
              <a:tr h="370840">
                <a:tc>
                  <a:txBody>
                    <a:bodyPr/>
                    <a:lstStyle/>
                    <a:p>
                      <a:endParaRPr lang="en-US" b="1" dirty="0" smtClean="0"/>
                    </a:p>
                    <a:p>
                      <a:r>
                        <a:rPr lang="en-US" b="1" dirty="0" smtClean="0"/>
                        <a:t>Human Computable Passwords</a:t>
                      </a:r>
                      <a:endParaRPr lang="en-US" b="1" dirty="0"/>
                    </a:p>
                  </a:txBody>
                  <a:tcPr/>
                </a:tc>
                <a:tc>
                  <a:txBody>
                    <a:bodyPr/>
                    <a:lstStyle/>
                    <a:p>
                      <a:r>
                        <a:rPr lang="en-US" dirty="0" smtClean="0"/>
                        <a:t>+ Addition </a:t>
                      </a:r>
                      <a:r>
                        <a:rPr lang="en-US" baseline="0" dirty="0" smtClean="0"/>
                        <a:t>modulo 10.</a:t>
                      </a:r>
                    </a:p>
                    <a:p>
                      <a:r>
                        <a:rPr lang="en-US" baseline="0" dirty="0" smtClean="0"/>
                        <a:t>    (e.g., 9+7 = 6 mod 10).</a:t>
                      </a:r>
                      <a:endParaRPr lang="en-US" dirty="0"/>
                    </a:p>
                  </a:txBody>
                  <a:tcPr/>
                </a:tc>
                <a:tc>
                  <a:txBody>
                    <a:bodyPr/>
                    <a:lstStyle/>
                    <a:p>
                      <a:r>
                        <a:rPr lang="en-US" dirty="0" smtClean="0"/>
                        <a:t>Online, Offline, Multiple Phishing Attacks</a:t>
                      </a:r>
                      <a:endParaRPr lang="en-US" dirty="0"/>
                    </a:p>
                  </a:txBody>
                  <a:tcPr/>
                </a:tc>
              </a:tr>
            </a:tbl>
          </a:graphicData>
        </a:graphic>
      </p:graphicFrame>
      <p:sp>
        <p:nvSpPr>
          <p:cNvPr id="5" name="Oval 4"/>
          <p:cNvSpPr/>
          <p:nvPr/>
        </p:nvSpPr>
        <p:spPr>
          <a:xfrm>
            <a:off x="199030" y="20391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152400" y="29535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2774066" y="1752600"/>
            <a:ext cx="3886200" cy="574876"/>
          </a:xfrm>
          <a:prstGeom prst="ellipse">
            <a:avLst/>
          </a:prstGeom>
          <a:solidFill>
            <a:schemeClr val="accent1">
              <a:alpha val="0"/>
            </a:schemeClr>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101</a:t>
            </a:fld>
            <a:endParaRPr lang="en-US" dirty="0"/>
          </a:p>
        </p:txBody>
      </p:sp>
    </p:spTree>
    <p:extLst>
      <p:ext uri="{BB962C8B-B14F-4D97-AF65-F5344CB8AC3E}">
        <p14:creationId xmlns:p14="http://schemas.microsoft.com/office/powerpoint/2010/main" val="28916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www.redorbit.com/media/uploads/2012/11/tropicalisl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8" r="30019"/>
          <a:stretch/>
        </p:blipFill>
        <p:spPr bwMode="auto">
          <a:xfrm>
            <a:off x="533400" y="1318968"/>
            <a:ext cx="4064208" cy="4700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upload.wikimedia.org/wikipedia/commons/d/d3/Bill_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948476"/>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102</a:t>
            </a:fld>
            <a:endParaRPr lang="en-US" dirty="0"/>
          </a:p>
        </p:txBody>
      </p:sp>
    </p:spTree>
    <p:extLst>
      <p:ext uri="{BB962C8B-B14F-4D97-AF65-F5344CB8AC3E}">
        <p14:creationId xmlns:p14="http://schemas.microsoft.com/office/powerpoint/2010/main" val="6419235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4a54f0271b66873b1ef4-ddc094ae70b29d259d46aa8a44a90623.r7.cf2.rackcdn.com/assets/Uploads/air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r="43491" b="9853"/>
          <a:stretch/>
        </p:blipFill>
        <p:spPr bwMode="auto">
          <a:xfrm>
            <a:off x="685800" y="1676400"/>
            <a:ext cx="3673943" cy="4439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2.files.saymedia-content.com/image/upload/c_fill,g_face,h_300,q_80,w_300/MTE5NDg0MDU0ODEyNzIyNz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88068"/>
            <a:ext cx="1555039" cy="15550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103</a:t>
            </a:fld>
            <a:endParaRPr lang="en-US" dirty="0"/>
          </a:p>
        </p:txBody>
      </p:sp>
    </p:spTree>
    <p:extLst>
      <p:ext uri="{BB962C8B-B14F-4D97-AF65-F5344CB8AC3E}">
        <p14:creationId xmlns:p14="http://schemas.microsoft.com/office/powerpoint/2010/main" val="20256394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pic>
        <p:nvPicPr>
          <p:cNvPr id="22530" name="Picture 2" descr="https://encrypted-tbn0.gstatic.com/images?q=tbn:ANd9GcQQXDmEpNteQJEyHzEVqMN03R3N5h7YA9L40eeaXdary5Md7ks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145" y="1676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104</a:t>
            </a:fld>
            <a:endParaRPr lang="en-US" dirty="0"/>
          </a:p>
        </p:txBody>
      </p:sp>
    </p:spTree>
    <p:extLst>
      <p:ext uri="{BB962C8B-B14F-4D97-AF65-F5344CB8AC3E}">
        <p14:creationId xmlns:p14="http://schemas.microsoft.com/office/powerpoint/2010/main" val="29523153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105</a:t>
            </a:fld>
            <a:endParaRPr lang="en-US" dirty="0"/>
          </a:p>
        </p:txBody>
      </p:sp>
    </p:spTree>
    <p:extLst>
      <p:ext uri="{BB962C8B-B14F-4D97-AF65-F5344CB8AC3E}">
        <p14:creationId xmlns:p14="http://schemas.microsoft.com/office/powerpoint/2010/main" val="24492100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Managers?</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http://lastpass.com/images/blog_logo.png?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571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keepass.info/news/n070901_1.08_cre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800350"/>
            <a:ext cx="3581400" cy="314627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SO8DoDoA9-9mpRVcUsNc6C8cgTGYMS8jiFodbfr3-fQosDn4H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85" y="3081290"/>
            <a:ext cx="3799144"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851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Protection</a:t>
            </a:r>
            <a:endParaRPr lang="en-US" dirty="0"/>
          </a:p>
        </p:txBody>
      </p:sp>
      <p:sp>
        <p:nvSpPr>
          <p:cNvPr id="3" name="Content Placeholder 2"/>
          <p:cNvSpPr>
            <a:spLocks noGrp="1"/>
          </p:cNvSpPr>
          <p:nvPr>
            <p:ph idx="1"/>
          </p:nvPr>
        </p:nvSpPr>
        <p:spPr/>
        <p:txBody>
          <a:bodyPr/>
          <a:lstStyle/>
          <a:p>
            <a:endParaRPr lang="en-US" dirty="0"/>
          </a:p>
        </p:txBody>
      </p:sp>
      <p:pic>
        <p:nvPicPr>
          <p:cNvPr id="12294" name="Picture 6" descr="http://www.ecouterre.com/wp-content/uploads/2013/01/compubody-sock-1-537x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03761"/>
            <a:ext cx="5029200" cy="376487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ourcethestation.com/wp-content/uploads/2012/08/computer-coff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55" y="2189018"/>
            <a:ext cx="487680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edweek.org/media/2010/06/11/35wifi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2003761"/>
            <a:ext cx="571500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2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2294"/>
                                        </p:tgtEl>
                                      </p:cBhvr>
                                    </p:animEffect>
                                    <p:set>
                                      <p:cBhvr>
                                        <p:cTn id="7" dur="1" fill="hold">
                                          <p:stCondLst>
                                            <p:cond delay="499"/>
                                          </p:stCondLst>
                                        </p:cTn>
                                        <p:tgtEl>
                                          <p:spTgt spid="122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52600" y="1371600"/>
            <a:ext cx="4343400" cy="495300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http://us.123rf.com/400wm/400/400/albertzig/albertzig1210/albertzig121000075/15612027-3d-cartoon-bu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635" y="2913534"/>
            <a:ext cx="878531" cy="878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Limited Protection</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91490" y="3156187"/>
            <a:ext cx="693420" cy="1066800"/>
          </a:xfrm>
          <a:prstGeom prst="rect">
            <a:avLst/>
          </a:prstGeom>
          <a:noFill/>
          <a:ln w="9525">
            <a:noFill/>
            <a:miter lim="800000"/>
            <a:headEnd/>
            <a:tailEnd/>
          </a:ln>
        </p:spPr>
      </p:pic>
      <p:pic>
        <p:nvPicPr>
          <p:cNvPr id="5" name="Picture 2" descr="http://images.macworld.com/images/article/2012/09/iphone5_large-29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7296" y="1710844"/>
            <a:ext cx="743653"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digitaltrends.com/wp-content/uploads/2013/04/Samsung-ATIV-Book-6_front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70" y="2813899"/>
            <a:ext cx="1475836" cy="102571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ata:image/jpeg;base64,/9j/4AAQSkZJRgABAQAAAQABAAD/2wCEAAkGBxQSEhQUExQUFRUXFBgYFxgVFhUVFxgVHRgWFhcYFBgYHCggGBslHRcUIjEhJSkrLi4uGB8zODMsNygtLisBCgoKDg0OFA8QFywdHBwsLCwsLCwsLCwsLCwsLCwsLCwsLCwsLCwsKywsLCwsLCwsLCwsLCwsKywsNzcsLCwrN//AABEIALcBFAMBIgACEQEDEQH/xAAcAAEAAgIDAQAAAAAAAAAAAAAABgcEBQIDCAH/xABNEAABAwICBQcHBgwEBgMAAAABAAIDBBESIQUGBzFREyJBYXGBkTJSkqGxwfAUI0JyssIkMzRDU2Nkc4Ki0dJidLPhRFSDk6PxFcPi/8QAFgEBAQEAAAAAAAAAAAAAAAAAAAEC/8QAGxEBAQEAAwEBAAAAAAAAAAAAAAERAhIhMVH/2gAMAwEAAhEDEQA/ALwREQEREBERAREQEREBERAREQEREBERARF1VFSyMXe9rBxc4NHrQdqLQ1muFJH+dxnhG1z/AFgW9ajuktqEbDaOnkJ/WER5cbNDiUFgIqar9p1W+/JiOMdBay7vGQkHwUb0hrPVzX5SolPUHlrfRZZqD0Sih2m5CaWXM/mun9axQCq2qMje9gpiSx7mE4gQS0ke5BeCKhztePRTHuJ/qg2vH9DKOx9vegvhFSEG1th8rlm/xXU+1A1lFdje1z3MAtzxbnXG6+agmKIioIiICIiAiIgIiICIiAiIgIiIPjnWBPALT1+tVHA4smqoI3tNi172tIO/ME9i20249dh4my8wbQ5cWk6w/r3D0QGfdQX27aDo3/nYD2PafYV0v2kaNH/FNPYHH2BeaQ5djSg9FP2p6NH5957IZv7F1Haro/odKf8ApvHtAXn9jl3scqL2O1Wj6GTnsaB7XBBtQpz5ME/fyY++qSikWxpZVqSIuaHXxr/Jhd/E5o9l1n0+nHvzEUQPW8+5iqnR1VaylmjK/dmtdYztT2lqJnEXbEG3zwueTbqBaAqZ2g1zn6QeHOJa2I2ub2tUVDABwyarX0LWYnNHxxVK65yX0hP1MH801RJ94LHKZWuPrUVkhtksBs5sbrtqn5Wv8bvesS+/sKy2v7Sjr0kvZF/qxrz7pdhFRP8Av5ej/G7rV/V5vSS/UYf52FUVpmEfKJ/38vSf0jkRqs+rw/3XECyyXRD4JXWWD4JUHEvuMNm8L9Per22HQ4ad3WL+JuqJwhXxsOeTTEngR3B7gPUFRZqIiIIiICIiAiIgIiICIiAiIgIiIOubd/E37QXlDWeXFW1buNXUH/zPsvV830frD3n3LyHVz8o97/Pe53pOLvelI6gubSuAX0IO1pXc1yxgV2AqjMjcsyCVayNyyI3qwb+lqLLeUVdZRCGZZ8FStys4tbUiqx1AHBjj7B71VGnpcVXUO/wwf6DH+1xU92YVF6iV3m07z62/7qvdJ/lFR1PYz0YYm+5Y5/WuLS1Jz+Oz3+pdeLeu6pGfx8ed4LHssqvqpkvRyfuWn1sKpTTTvwmo3/lE3Qf0jlcDZb0Dz+zNPqYVUOmvymo/zE3+o5CNc49vgV1ld9lwIQdBCvTYT+Su7T9t6o9wV47CvyaTtH2nlQWciIqgiIgIiICIiAiIgIiICIiAiIgxNJS4WYvNDneDHFeQofJb9Uexeqtdajk6Opf5tLUO7xE6y8rKVYL7dfEQcgVzBXUvt1UZDXLtY9YjXLsDlRmskWQyZa1r12tkVFnbLZObXv8ANpT6w8/dUKrTeeqP7VN4B5aPsqZbKGXp9JHzomMHaRKD9oKEukxPlcPpTzO8ZXqVYwp255b7f1t71iPCzpx8epYkg3KC4NHPvo8/5UfZaqv0sz8Inz/PSdH+NysbV996G37L90KvNKZzzfvZPtFFa14PH2Lpd2+xZhp3ncx57GuPsC+s0RUO3QTH/pP/AKIjWPNuKvbYWPwaXtZ99VCNVax3/DyDtAb9ohXVseoHwQSMkbhdzCRcHz+kILBRERBERAREQEREBERAREQEXwldcVSx3kva7scD7EHai+Ar6gim0yTDo+r/AMpMPSws968xFejNsU+HR1V1xxN9KojB9V15yupVj6viEriUHK6+rgvt0HO6+hy67r7dVHaHLkHroBX0OQW9sodbR9Y79ohb/NF/cq90c4mJhO8guPaST71P9nQwaFqXH6VW11+pgiP/ANblAaD8TH9RvsCVY+TC/wAdx9V1jyhZMp+PWfUD4rg9vFFWNqufwS37MfsqO1uvdVDK+OMx4WOwjE2VxsLcH29SkGrWVM39wfsqv9Iw3nlOfl+5pQbuTahXDISsb2QtP2gVgTbQtIyD8pOY/RxN8bMyWokp2/BKxpGgb7d/+6I2U2slU9px1E2LK1nlo353w26Lq4th0jnU0znuc4l7M3EuPknpKpan0NPI0YIZSDYghrg22fTax3jpV5bG6V0VPIx7S1wLMQO8HCSoLBREVQREQEREBERAREQEREGq1qnwUkx4tDfSIb71VYte5awniWtv42urD2gS2pmjzpWj+V7vuqu0VD9dNZ6qGoaynnliAZmGSSWN+ILj6lqo9edJZBtZPc7ueTn0b1ja3SYqybqs31X966NBw46mnb51RC3xkYPegu/blOW6PmBOZ+TjtPKOd91efKeYnevVet+hPlBwup21MTg3ExxAIc0us4Xe3oedxUIq9mOjz+YqqY8Y3yFo75Wvb60qKSRWrPslhefmK8jqlia897o3j7K1FXskrm35N9NKOgNlcxx7pGAA96mKgN0upDXaiaRhzfRzkcYwJh/4i5aGqgfEbSMdGeEjXMPg4BBwul1xX1Efbr5dfLr5dUW3oKTk9W3Eb3SVVu0RVFvsBQuIWY0cGgepS6Z3J6twDzuXd6YlaP8AVAUVp6WaUExQySAG12NLgDwy6bWy6wlWMWQ5/G7I/wBB3oSsx2g6s/8ACzej8dSN0BV2/JpfBFSvVvSkRiDBIwvERaW3GIHCQcjmtzo/QFDKGucwGUtaX/OPzdhFzYOsqW07Qy08mGVjmF13C+WV1LtQtLOkDo3klzLEOO8tOViekg9PWFBaUeqtKN1PEe1gd9q6yo9GMZ5DGt+q0D2Bdurc5yzK12uWkqiSokp6eb5OIKUTueGNcXuLw0NJdk1oGfTexVxGTM2y2upEoLqgDeOTv2kP9wHio7onSLqilhmeLPfGC4WtnuJt0A2v3rbbOAeUryf00Y8IW/1UE3REVQREQEREBERAREQERY9fXRwMdJK9rGNBJLjwF8uJy3DNBGtojvm4RcC8hIubXIaRYdeag7oiFudcdPUmk4GwxVDWgS4sRsDdrXgiziOgk8eaclCDqnWxZwVTS3g4Pj6t1y23AlXKagunc6uoP60+qwWfqfTF1dRgC/4VAfCVh9y767VWtu55gLy4kl0bg+56SALrjoGSSkqYpXxuvDI15Y84SS03sciW+Clix6pRVK3bBJ/yrLfvT/Ys2n2wRfnKWRp6cD2v+0Goix56Vj/LYx31mh3tWp0poAOaOQJidfPC5wFrHINzbvt0LUUW0/R8lsT5Ijwkjd7WYh61h6Y2mwi7aUCQ+e/mt7m+U71IO+rpqumY6R0zMDBiLpWANAG8udGch1kLFg1pfI2/4PUM3ExSiUejZ3DpVfax6wzVkcpfNisx9mgiwNiLBgyaejPNVSacixFx0hUegn1WiaicQS0UXLvFwBAGvdkTkYrOOTXdeS663Z5oh/RPTE/rXsz6m1LSqW1f03PDW08+MvkY9oaZCX2GbbZndzjl1q6YdrEzebLBE82vZpcy4G/zuIUGrqdjETxenriB0crEH3/ijcPYtFW7HK9l+TfTSjowyOY49z2gDxUzO1HR1waikfESbF7GsdbrLmlr7dgVjP0O23zckjMsjj5QdWUmLJBS+utI+m0VR00rcMjYee24NnCekBF2kg+UcwVpNXpyIJQCR8/0Ei4LBl6j6lLdqGha/Dd8Qmiba0sN7hocHHlIvKbm1pJBIAaMxmodoTKKQDcTE6/1mPzHePUis81D/Od6R8fYfFfRM7znHqubfG8eC6B8fHiFzHq9vxv7kEZ16uRC6983i5/gI9pXds2N6h/7o/aavuurfmYz+tI8W/8A5WNqHUCKsjxZNfeO/Auth/mAHepRe2r43KO7a6ZrY4J2kskJMLiCRijILwHW8oAg5HLnKXaJp7WWp1/1emq3QmIRPDWSsc2UuAYZA0CVtt7m2y67ZJozTAGRsa0ANaxoAHAAAepZOzfM1x/areEUYWNO1tPAA53NiiF3HgxuZ9SbHpC+mqHne+re49pjiPvSCeoiKoIiICIiAiIgIsHSml4qfDyjwHPJDG3GJxGZwg8OPZxVLa+7QKuR7oxjpYmudY4XgvAvhN8sd99hYbgb70Fga77RoKG8UdpaggFrfoC5sMRvmbBxsOGZbe6qrWfWlukcLqszw4Mbbwua6EXIJDgRa5AaLBx3EFamfWZ7yG1EUFS4tGHG0F7ei73ixZe43E59q6dKwUuIchC9hyLWlzpmX6XEX5rb5XPcqFVormNljqGytcAS5sJjmjbnlmcLOuxvnfMZrMk1j/B6eCnkfStaHk4i5xN8w4ucW7jfmi4u7gLrR1LcbnPc1jwMvmjyWKQdGd3vOXqyXGWQgkOkew4Q55lZezehjLXdbLzgmqmlVrtUsfGICyaMRtzeGskksOe4sOEg3GWE2tbfdaas1iD5uWlZLBI528NJaCBha9oNvNH0jnxWgbGfoMaXOGQheW4Wec8NOZ373LnDVlmbZHNaxpaMbciTkQAyzerMnpTUb6omE7XVHLscSSw4y5hJY0XNiMOG1ucD05rDfTzNuTGSBvLCJGjvYSsSSpdMIo5Y2TBjT5BBLQSXb24A3Mk7zuHQsaOaMc4PmiJOG9+Ua1t94LwG5Zm2LM2sisz5S3py7cvauwOHFduitI2JfLNHMyOMtwSRl/KOwYWAvN2taLNu4OuOCxXyfjMdIcrHFA7FYWOLEYzhAzZbLLrugVAbvcAeGQJ7l0u0YxwzuD1Hd1Z3XfTy0zntAkewllwJBcB+EEtuLdNwDbwut/o5j/k0xibSyscQx8hLTLEeDA9wLb8cJ3XBFlBE3aJs5pY6+EgjEM+PQc81tHPbG0vddzjYEnNzj0AW3DgAt7SavVFUIxBSlgDAHSF7g2Q9MhMhsBvyZcdqzNJbLKvC17JouUHRHI8HiM3NAPiFcTW82dbMeVIq9IM3i8UB6B0Ok6+A71cjWgAAbgLDsVAUusun6DJ4M7B+mYZPGRn9y3ejdudsqqie3i6FwcPRdb7SguVURrrTCPSVY0AAFsDwALDPlr5Drv4qw9EbVNF1FgKkROP0ZmmO3a4831qCbQZmP0kXxvY8SQRlpa5rmkNLhk4G28+tBHgPj47iuYHj8f8ArvXfHF2eI3f+rrlyPWOvMdn9EVHNcGfg46pmetsijbWXUs1vt8mObfLYQLi9+d0d7lGoIyfJBPYCfYoLX1G2kRYWw1ruTkbk2V34uQdBe76D+N8jxzsptU6y0obi+UQYegiRjr9gBue5UdQatVk9uSppX9eEgeJUm0Xsp0g/ymxxA+c657wM0HDW/XA1buRhBbA0gvecnSuBuGgb2sBsTfMkDcN9m7HmW0ffzp5D4YW/dWp0NsgiZY1EzpD5rOY3x3lWHorRkVNE2KFoYxt7AdZuTnxJKDLREVQREQEREBERBTe0XUmtkqJakfPsccgDdzGDcwN4Dq6z0qLaB1gMRMU93R7udzi09h3jqXo1QHXHZrHVPdLA4RSuzcCOY48ctxVlwRGOgoaljmMEYxEE8keTfcXsS0WJ3nIi3UtJWbPpG4jT1GZ6JBY8PKbcfyrjpjUStprl0Je0fSj5w7TbctfSafqYDblHZfRk5w7OdmO6y1spjB0hq/VQ4RJA7A3PHGMdzvviZdzRvuTYn24LHNIIa4gEkuF8QcenHfnEdV1P9Ha+jdNF/FGfuu/uW25XR1b5fIl5y+cHJydgcbHwKdfymqnlpL4jhY4uyu0mOzepoti73Li8FpBL3NbG3LlmYgTl5Ablff0k9is+u2aRnOCWSM9Ad84z12d/MVF9L6iVzLANZNHfncm6znDgQ62XEC6z1psRGSI4QHRtLpDdxYQZC3qaLBoyHSQvskwDjd7miPJrJW4zi42yAPad181mVMOCUNkjfTWHmujc85i18iQB7l1U1OZA9sb2iMHMOtd5HlC4sbdu/NRWDNEcgWtc9+ZLDmBxDRYC24Z7+K7YAS91i4WbhOPnXJztl4nPgu1kIcC5sbmjdijuAQMri1iR3L7oyilmkbT013Pcdzm2wD6TnG1wBe9yD6wg7tHQSzzCMGMtZZ8j5LujjYCLmQHoO6wNzcDfZZmlNMwOcKeKN0FO2RzrQudG/wA0yPLsVyegHyQbXVjHUGmhoeRfPJEA4STTNc1hkfuGPEDdgJyb7Tmoy/ZfMWOfRVkM7Xne4WPRlyjC4EjhlvWsrOopo+V1vweqcwwua5mNtxcuc82kbfIHMgjPFuOasTUPStY5/K1E0JpXNwhxmDry7w1mJ2Jj992uAytl0qGnZ/W4mRS07IYwbyVJc1zWsGb3lwOWW4HO6w9aNNNJZDTF8UUQMcTHAAYb86WUkZveec7uHQp8Ho+moC9geHDMXFs8ujMLTaa0E+Qi0dO8Z4hPE59+GF7TzfAqgaTSlTE6OOnncXNAwuZI8YWgl1jmRhuTluz3G6lmj9q9fFMQ4mVtnYmyMaQwm+EjkxisDbm33cN4vYxK6jUKCZwbNQiO+Rkp6jE0dZa9rSO4FVrrboeKjqH08Ti9jLZu3hxAJBPTa6tTVzaX8qjqHzRBopouUL4/xbjfC1jsRu15dk0Z3526wvVdBoup0lUSNiGOZ4fK65sN/ONzuzcAFL8WNC1crFTSPZRpP9Ez/uNWUzZRpHpjj/7jVFYGyWhZNpSFkrQ9mGQlrhcEhjrXHavRlPouGPyIYm/VY0ewKsNmuz2qo60VE4Y1rY3gAODiXOFujvVtIj4TYcAFGHa9U3LOiAkc1u+VoYYieDTiu7hcCyqvbFpaomqnQSYmQRmzGAuDZLgHG/oeeHAd5Nf0xMbsTSAeIaQb26ndyLj09FrhSE2Mhb9Zrrd5AIHet1T1DZGhzHNe07i0hw8QvMFDrZLDdou8XveS7j1gYy4AKQaC2jGKQFzOTvvfHm3skjO8dY7gFfEeg0Wm1b1hjq2AtIxWvYG4cPOYekexblQEREBERAREQEREBavSurtNUg8tCx1+m1neIzW0RBWmmNkULrmnldGfNfzm+IzHgoPpjZ7XU9zyXKNH0o+d3kbwvQaIPMdHpeppTZkkkdvo54fQdzT4KU6M2mStsJ4Y5RxaTE/rJ3tPYAFcek9B09QLTQsf1kZ+kM1CNMbJKd9zBI6I8Hc5v9QrtPHCj1u0bVDBI7k7721DBh9IXZbtISu2YUFSzFE0MBBs+neA3PgBdnqUJ0xs3roLkMErR0xm59Heo3BUz0r7sdLC/pwl0Zy42tdXsYm9XsinjFqer5oFg2Vn3gSP5VotK6GqtFR4YYpy4tD5qmNrjjkzIY1zblsbf8Vrm9wclsNG7U66IWeY5h+tZzvFhb67rLftgquiGm9GQ/fTwyoHprW+pqqeGOWXE5riea1rS5xvh5QnK7QSARbruc1Ltk+mqalf8mldJy9Q8WdviLtzWBoN2uOfOIzyzAsuNXrpTVR/DNG08h8+JzopB2OsT/MFk6Dh0Q0yyUs8tJUvjMcTqtvKshvk50ZabBxaSA5zsr9oINrOtzXYqSIuwtIMj2AkOkBuIw4dDSM+Jy6CqtjcWNMuNjnPFrEYiB0AEHI8clPazZ/XtbjhENZF0PppWuy7DbwGJQuqpSye1VFJDYZNex0bieNnAOsFmjHfHyTCZIzyjrFrgd19wFiCPWsmkkEbMIJMrs3CxxYtwbY5nh1rjo1oe8vc4lsfkNcbnFxzzsFOdnGjGSzS6QqQPk9EMeYFnTAXaBxLRY9pYg6taof/AI+jhoB+OktU1hHnkWii7GgeIB6VPdhWg+TppKpw507sLP3TCR63YvRCqSV82kq7jLUzW4htzb0WtHg1eoNF0DKeGOGMWZGxrG9gFkGUiIgIiINfpnQkFWzBPG146LjMfVO8Kntcdk8sOKSkJlZvwHywOrzleKIPIr6UgkOBBG8HIhcHRZFendYtTaStuZYwH+ezmu7z0qudL7HZhc087HjhIMLvEZIqFbPtOvgnbGHEAuuz/DJ1dTtxHX239G6F0iKiJsgyO5w4OG8fHFUI3ZPpISAhjBY3xCRqu/VTRUlPEeWLTI92JwZfAMrWF8z1lEbpERAREQEREBERAREQEREBERAWDpLQ8FQLTRMf9YC/cd6zkQV/pPZLRyZxukiPUcTe4FaZ+xVnRVyeg1WyiCl9IbG5mi8M7JDweMJPYRkobpfVKspvxsDwPOaMTfEL00hCDydTVckTsUb3xv4sc5jvFpBUlptotYG8nPyVXGd7KmJsgI6RcWJ77q79L6n0dT+NgZfzmjCe3JQfS+xmM3NPO5nBsgxD0hn6kEIfWaHqfx1HNRuP06SQOZ2mN4sB2NJWRrnrBSMoYNH6Oc90LTjme5rmue6+IYsTRclxLjlYWaBuXTpfZnXwXIjEreMZufDeorNoybGIzFIHkgAFp3k2QWTsH1fxSS1rxkz5uK/nkXe4dgsP4irrWo1T0K2ipIadv0GDEeLzm8+JK26AiIgIiICIiAiIgIiICIiAiIgIiICIiAiIgIiICIiAiIgIiICIiAiIgLrkp2OILmtJGYJAJB6idyIg7EREBERAREQEREBERAREQEREBERB/9k="/>
          <p:cNvSpPr>
            <a:spLocks noChangeAspect="1" noChangeArrowheads="1"/>
          </p:cNvSpPr>
          <p:nvPr/>
        </p:nvSpPr>
        <p:spPr bwMode="auto">
          <a:xfrm>
            <a:off x="155575" y="-2354263"/>
            <a:ext cx="73818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ww.cpyoubuildit.info/wp-content/uploads/2010/05/iStock_000003178554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9718" y="1553083"/>
            <a:ext cx="183471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techglimpse.com/wp-content/uploads/2009/02/new-dell-xps-pink-lapt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0706" y="2820651"/>
            <a:ext cx="1550581"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data:image/jpeg;base64,/9j/4AAQSkZJRgABAQAAAQABAAD/2wCEAAkGBhQSERUUExQUFRQWGBwaFxgYGBcXGBcXFxwXFxccFxgXHSYeFxolGhgYHy8gIycpLCwsFx8xNTAqNSYrLCkBCQoKDgwOGg8PGiwkHyIvLCwsLCwsLCwsLCwsLCksLCwsLCwsLCwsLCwpLCwsLCwsLCwsLCwsLCwsLCwsLCwsLP/AABEIAMIBAwMBIgACEQEDEQH/xAAcAAABBQEBAQAAAAAAAAAAAAAFAAIDBAYHAQj/xABCEAACAQIEAgcFBQYEBwEBAAABAhEAAwQSITEFQQYiUWFxgZETMqGxwQcjctHwFDNCUmLhJDSC8RUWY5KissJz0v/EABoBAAMBAQEBAAAAAAAAAAAAAAIDBAEABQb/xAAuEQACAgEDAgQFBAMBAAAAAAAAAQIRAxIhMQRBEyIyUQUUgZHBUnGh8EJhsSP/2gAMAwEAAhEDEQA/ACWDWJzGMsgyCIbTQk7GDMVftOv8y+orX4HFW2F+2XUZbrHVuTAPImJEkiRpIOpiimFuWmHVyGPD9Cp/AQSzNmGtQeY9RVpLNaPimEsl7EpbabuxCmSbdyDHOIJ+PKrX/BbB3tW/JQPlXeB/s3xDL+7uKs2LUgECJ/2q5xrgllLNxlXKdNcziNRMQwgx2VcXo5aAMZxvs7iPjRLFRmsCY28QNqJcMxKZVgMxjc6D0q1hOD21aTnYidGYsPTaqfTjDBsFeiVYKSCpKnTfUV3hyvk5zVBG7iSqs2gVQSY7vDWgmEuXLwD27buGAIe4fZIQdZEy5Hfl1o7wjCImHtIoAUW1AHcQJ8Z+tSYPqqEAML1ewQNBE1qx/q3O1VwBsFwa9cWbri1JPVtqC0AkAl7k7gTGUb1JcKYRgTmKKupMs0ay3ft+XZR4UB6TWZW4O22fk1bJJJUu5yYXw2KW9bD22lWGhg+GxoBb6NWUxSyHabTST7phk/ljt+NT9BLYGBtQI0PmZO9E710DEWxzKXI9bR38qpTcG0hNKSTZaFoAkgAE84qjwO2RZAYyQziQI2dxtRE1R4QWyHMAD7S5sZH7x+4UHYLuVOkdgFFPPNE9xBouqQI7KGdIE+7Gv8X0NW8Ji81sN3a+W9JbSe4zsYfpRZAe6BtPzg/WuWWbypjWkEj2wMAFtMw5DfwrqPG7mYXGPMz8a5oiZca3/wCqH4g1nTPzMLN6Tf8AFVe6rFcM40964yIAI7AWIHlXOWw7tft+4JDQdSIGp7K7JxTh/tbZTtrBYro0yYzDo3usXAidcqFjrvyr080HKmjyunyJJogwmAe6t/2lxyEw5gKFUGHtwNiY56HWAKzWJ4UACxMjlJJrdXGKPeVULKMM/IwDmtnUnw+VYvEKY6wOuxP0FTZItclOOXsCsHYBX18asrZOgiR8qdw28VQxGpO9WcU5ySV8DyH9/wAqnHNkHDbY9tbjXrjXzFbxlmOwVguGj763+NfmK6EVqHqtmirBwznPExGLu+XyqNIGtT8V/wA3eHbHyFVbzHNM7bcu6r4ryonnye3bzMZ0mPT151SvjqHxqy9wfwiKq3m6p8RWgolXEQIrymZKVZRp9JWuKWjiLwzp1lQrqNdGBg92XlJ1p+F4tLhQEaDECNO2OwDee/vpXLSHHTIk2Y/Dlfl2e/RTDcPRVKwCDvIBnx7daJMCm+5R4yLIQMVtmLlvksyXUdlErFhIkKuvYB9KBdI+HqMPeiNAG90aQVMbajTar+F4qgt9YorKII0H+wrewSe9DOk2FH7LdACiEbU7AAHWr3Dr6ssCJAEiSYnbehuJ4qlxcogi5bcyNgAIAnxqlwMMbSNaAtnIswoM6Detq0C2kwj0gwavZvgga2XnU/ynfWI/tVXFp7Th7T/HYn/wmiVrhq5DmUFmBkkDUkGfnVDhzBuH2gSJOHUb/wBAFZ3OfDLnR7GK2FskEGLSTGsEKJGnOvOBY5rtlbmVutmOsAe8dBrPdVLo9jUtYKwHOUi2qkQdCBHKrfRa3GGUdjXB4RccfSiaW5tux3B77Mb4aBlvMNOzKjD4GoeNiZAO6H5GlhQfbYkcvaqY8bVr8qZdHWjyHhS8q2v9joS3op/Z44GBXfduc/OjGIxP+JsrHvLc18MhoN9nn+UI7Ljj40Ux5jE4XvNwf+Bb/wCae/U/72At0gvVXh+zj/qP8WJ+tWqpcNuSbo7LpH/ip+tLXDGvkj48PuvMUzhH7ryP6+NP48fuT4j51X4JiBkgntPkMv50iXqGLgyfEx1Wrm+KMYxz/Uh+VdJ4iZD+BrmfET/i38F+Qoem5Cy8Hb8tZrjt1f2zAmRAuXQdRp900zVnpbjGSyMpjMYPbG+lcyx14m5a394/Ea16k8mk8fFi1b/udq4diLVzOAVbqGY7Doda5l9oNpFur7MrAUABYgR86udEL59qTJ/dXRr3IzDTyoJxgC6hIgGQQOeu/lPzpTyJpjoQcWjJYZjHnVtrxK5Z76q2F0PjU9myW7KmLGh/C7ZN63+NfgRXRornuCAF61+Nf/YV0UivP6r1IpwcM5rxj/OXT3j5Ck6Zh3/qa94wP8Xd8R8hTQSsEcqui9iefJWfCHWQR41TxCQPMUXxOLkazP1oVidh41tmKxxFKn60qyzTt18MLyMLiJEoBmkkvlYzE6jKdJ1q1c4plthEuzBliqmTJ1lm28q4nb43irt7I2KuLlZ2BmApAKkjKOzSrOLvXkRmGNuOYkgFxOo50LyxTrcJdPOtkv5O2vkuW2OZ7rR1UljmYCVlV3WR4UVtumSbdokAakgKum8lyJ8QDXMuhnSgjB2lDO1x2ZHzNoxlojWZgCTptzNG73TnJZtqAgKFUZZZjcgAAnQZVkDmZ27ZJuKMUZmjTFZwpyWlaJnU5omcoUDTn4fCzwvA3RaUZ4EQBAVtNByhRptH9sHY6TvcykkjIerlUDSRo0nnO0RpUmO6TucLdzG5cFy02VM2QDOGJLsgzEdwI5+WvIuDnja3aOh4XCk7u7J3n3vT+HkO2PWrwK3buWVu5EzsCCVGhysyiN9NK+euDsr25uPfMGAFeABAPPtnl2UT6LdIDgcYxtA5XtZYJUmCUYakgTI5TvtQLLFyqhssMlG7O18CxTPgVZml5YEmN1uMon0FM4BjD+zPB6wvXR4zcZtO3euf2elt9LOVA+U5uqI3Y5iSQsn3jz9BpT8HxC6UYAMIlmgsBI3iCJJn402WSJN4E2zf8Ix6G/iczBeta1Yga+z5f9pqTinFLCsgN20Dz66jmInXxriPTP2zW7ZdCFmT1dBpA3ntHqO6huOsW/YtlsopA97UnkOenOlZMnCKMfTvmzuf2duDZvAGQLzx4EmKKcYMX8If+qw9bVys59k96bN38QPqJ+taPj4AbDHmMQkeYdfrVX+X0/BJW31/IZoTwwxcxY7LwPrZsmi1COGv/icUI/itn1tqP/mloZLsO48T7DzE1mReI/XlWp4449g2u8R6isgWqbLyOx8EeK91vA1zPiv+af8ACvyrpd49U+BrmvGP8234RXYPUFk9IbxHE3YAMzEAQASaE49xns/j+lONwkgQRpVXGA5res9entt8kUYpGw6IgtiRyBS6PW29A74bLp2UY6GtGKTXdbnxt3KEK3mIHhQMwzmFw7NIH8xoiMCFtkjVvlVbAnVgNy58h4VeZtIER8a0a3uVMDhj7a3JAIddN9iK6JFZHClxcQBRGYSTAO9a+oeq5RV07tM55iMJ7TGXwTAEfKmNeVVKxM1HxI/4u8J3YfKnWsAWDNyHlV0eCefqZWdZqjiDsI5iiVoEyBBqjj7cEds0RqJWUV7T0iN6VYFZb6MdGzicXdUOtv2ZJOaSSGB2gVMvDTcxb4PMFPWUOx0MQdo0MciaH8P6S+wx737KF1O6NK5t98oMd1eYriN69jTfS3FwkkWwGIAYZY6zTt4a0pxjyy3WvDSit+5oejq2sNfewWa69olwVHUIhToZ16xyjlz7Ks4/iaLdIKB21ZdZRVXrAttrOgA7aB8P4hctYh89pRdygEGRlQA8gTJJIGutS2uM3fay9m0SyHKxU9QBWIAWYJnt1PhXNJuyfzV3sJ4rjzJdW2qWgo1DKOYAnNJMnX+1P4txBlsvlaQogLAiCoPITOp7qzXHOI3EvW2AUltcxVSRqymNOwVZ4nxi/wCxzq5kjXqqBOoM6cojyoKtIL3sFWLbW8MLqltRmOixI6pjc8o5VqeJ2bOaxcsoudg0SpbXJKHKd4ymslwDhft0brgZRMGTO57I5VftcMyYeziLV1ldmAnMLeSQwPXBBHMb/OK1xWqw9T00ax3xarCAltRLASS0Ewp0GgMCNBPjU37bxAi6isRbds1wAW0hRAHWABVCo2BAMntMhMIADrfXNJ1LMT11KtJ74Ek7x3CvCFTP9/ayuObnKRlCCB/FoIo22uLArfsWOlWIxouW7uJzPaDW2uKxlCitCFlAAibhjTUmdYmrWNGBbNiN1aFHUhQRlU5VgazPLkaz2Ot5VtOL1t/ZkM3WzGMwA6u7HrGBvoewmiHCeht3G4j2om1ZBDM1xSJB0CoDqxjWdAO3alSf6vuFC+UdC+xu6DavR/0/HVdJrZ8esgpbP8t+yfW4q/8A1XPPsz4amGxV9pCIiNnJMBtRzOhVQpM9/fWo4903wZtQmJtM3tLR0afduoxJOwEAmqoZNdNE2THodcmurO/sznGX8sbYdtSRp94Dtv7pqROneCb3cQj/AIAzj1VTVXhfSSxcxeIZWlRbsrOVjLA3WMQJ0Djf5UaT7ITPS+WFOPWvuG5ZRPxrGC8DMawYPjRnpt0ytYfCXGCXLh0WArKAGIElmAHkJMnxjltrp4iMQVALNmaXzZZjTqiCe4UrJjbGY5LejbNfBzLOoGo8dq5zxv8AzZ/APrWn4JxpcVdumwpJCrnLsqKBsI3J50H6Z8Eu2CMR1CpypHWMTmJYxGg+lZjxST1dgpZYvy3uVsRhrgAzCJAIneDsfSqGKePZkz7wP6FVr/Shx/BoBAOUKCBpMamT3mthgejSX7Nu4zsSyq4gABSdYG8+Jp0Y6uBEn4fqPOht8tjbY2Bz7/8A53OXPwoRfxQgAVpOH8Is2ijpiWLqCSpSAMylTJBmJaocP0PsxmOKMjssmJ82pLaGeGzL4MQlzcfeH6VawuGBgQVkiWMnmJIAqzjODDDElLhuqWJMrl7+0+tQtxsBOtbALEBQssxJ2gAVqvlGNNM0XCk4ddvezTEXHvoScoHvZNwCRG+8HQA0Q9uc+XL1YnN39lZro30Jte0GLuZ7QDH2aAiWOoJYieruIG8Hbne4n0wsWi6qLlx1MFUVjrz60RA28ak6j/0rSirDDRdsy96znxt0D+cD4V1zg3QjCXsIpIVmYfvFZjBGmmsfCua9GuKWxcv3r+EF0XCuVXJBSJkxGsiNe7vrcYH7WrCKEGGZEUaAMNABPZ2VdCnElyJ6io32VXkclDbZeRJIPpGlZzpn0GfDWFu3GGY3QgVddwTJPlt8a0937c7Mwllm/wBWs92lBek/2n28Q2HX2Mrbui64Dg5gFIAGkbtv3USS7gK7swsRpSqpe46jMSEIBJMbxrttSodhtDDaCX8wVmWDObqdsb+R8qI8Mxgt4lHGVFhg3XBIkHXQTvHbVGzw/I1tboFsu6KRINwKzAEkbLoTv6V2DC/ZpgbYzfeNGurkzGvujfwrceHxYvfY7N1SwtOS5Oacb4icRilOHdgMgDMsiSpbafGJ7zvSu3cRbxNpvaMe4hSq9Ug9WI7dTzM9tA+kXGc994U2wGIVNsgBgA9/ae2q1ljeU6w6jTtblU+nTsuB9qSvuw/wbFvfuFmdsgaAcudm3O+4GoOkcjvSxeKuMGQXnhSQ4YCInqggiNqpcCweIUOAphWy6cjz+e9D+L2brXXhXgtqIJBIgT37VkV5mnwMnWhVyHuB4V0vZLLl7lzqgKquW3Y6awIkknkK0uH+zTFtbyMXVQZCtlA3LdszOusb1zbDYt7bSjMjgGGUlWGhGhGo0JFeWeK3XuKXu3XOYbsXOumgcxPjVMFBrdEc5ZL8rR0XpRg2wdsveNsl+qEW4C2zSSANAAd/Ac6xeJ6WE5QqgBRGoU6TP8QJodi+HMloOYAuMQqzJIWQWJ7J0B56+cPDMF7RjJhRuaW9C3SpDUsjai3b+xqMB0lztbUrlVnUOQxmMwzQRESJE/2rR9P3u2sQyWHuC2hChA7GDA7Tr9Kw2L4WtvJ7JmYswEeOg+NdAuWPb3Llx7igi5BWCSZAJI5Acu2l5MlxpFGLDU7l/eAJwDphdGeyFm66OikasWMAA9pEmPIVcwXQbFvavNcsXAUAyAsq6ySSZPWgLsObCvcT0RC3rdy2rsJBzIpEEGet2a86LMtxPfdLY/ruonzagUmt1Fu/wHkwqPMkc7fhuKUDPbuhVEAEHTmdOXOuifYzjM6Ym0TzVvXMD9KjfHIQyLet3CVMhGzACI1O1YbgPFMZhC9zDIy5xBJtlpAg6SI7KdgyycnqVUSdThWjyu7O29NuH+1wV9J1KaHsIIM1yBehBG14E96kD50TXpdeuWx+0YlmzTnAhEjs6oE6VPhOkVlsxDE5dSQrGB2mBpS+pzTb8if2N6TBGEWptfcl+zS2MPjcRauMv7oGdhuvb+Kq/wBqeMuX8Rbt2Qz20WeoCy52JnUbmAB/uaAcf6QFbuaySFfU9UKxgBdyM3L50ruPCWw9y77Rz/AHdsum2pgnaSdOUNzfCbeNJipY0srmiXAcGJtkXlIZtEEw0xvln51pOivTALh0si1cZrUqzaBAQTAzEydI5VmeGcStaM18WWMkgWvasSe0sInuEATVh+kKL1Ua5cEHRlS0CYMn7rXWsinG3FjMjjkSUlwai3xGBJgb6T4mO/Sg56ehmKW7TMSYAkAkjnpOmlABfJynKkakAgn3vPXzmp7lwk5rVpbO8m2pBIO+ZzJPrT8PwrMnql39xOTr8bWldgvi+khICuFjWQvWYjbq5oBE8yI7JqJ7aNa/c3HXf7zKvgcwaQKyCXj7ZixJYgySZJ25mqntCDSJQSbix0Zuk0dQXpdZS1aBus7WxBtrbVETSFVCp6wAEbetY4Qztcu3XYZiVtANr2SzGFXuGulBOH3iWby+Bj61s7XDUEdQEkc5OvnpVnS9PiknKVkPV9Y8VL3M5+3sxIBKhdgDv4xAPhG3nPn/ABwrIyAnbOSxMd3IeVEsP0auF7mqABo1YTsDoOzWqGK6LYiSRbnUxDITHbAaoskoRySjfBdCMpQUkuR3R26Lz5H92TAGm4k6jXkaMcdw8KrgGZA1PKNB3UH4BwXEWrwLWXAkaxpvHLuJrWcVUFNtiD8R2UyMk4uieakskbOeveuISuZxB2DGB6GlWrbg9kkk21172/8A6pVH8zH2L/l5GWug233lhrPad+dfVmAvZ7aONmUMPMA/WvmDjGAIbMPdbarZ+0HH+zFsYhltqoQZYUwoAGo12G9W9Pkjp3Z5/WYJSa0mh+2ToguGxK3kIi+SSCRIcRJA/l1EnvHbQXgfDsJaKvexiSDOW2C/kdNfSsviMWzmXZmPaxLH1NMUTQZFqY7A3ijT3Zu36bJ7Vgmc250YwCR2leVW8fixctBwZBO9c4LRRro7xI5xZPuuwjub+9S5enVXHsV4s9upFbE2irZiDA3/ACHlFWExmHWCuFdgNy7wD5Ku3nWtxnQ/OvXYLBnsnxnShdvondvXPYpetnNqTqQqg6lsoiBO3MkAb0WPqElvR0sck/L+P+g2/wATt3cOFCM2JJH8PVRAScqAaBQIHbvNWeFqLchlAzQSDyrc4bo5Zwtr2doST79xozuRrr/KvYo0HedaEXujhe4DPVnXSTUrzxbaXA+Ca3lyZ7ifGVt+zKqJVs20SF2+JPpXn/NmJz5BccCeqtsKp171APnXRvuzbNtraFRpBUbdx5VyHH3imIuFOrBIHcOzXuqjBkUtkuCfPd2+GHb+OKEHEl7gP8LXWPr/ADeAgd9F+jN3MRcS/hcK51L3cjQBqItlCErn97EF2ljJMf2qS0dBVabW5K99jq+J6TCwGuLxFcRiGAAW1hEVRBJ0uXEgDwHZUON+0PE4nD+zKqFcQzNculmU7ghSFAPMRXM/2mHB7xWt6N2wxVGBIDEH4x9K9L4fGGXI45OKsg66UsWNSh7kljE5fetWGgQs25CjcxJ1J7T2VFibj3DuY/lQZV3J2TxjwArYPhbVv3bSadvWJ9RIqViWMW9RAkKoA13G/wAvzr1fD6eG8ca+v9Z4cviGSTa1O/scj48kMP8Af50OD/Otlx7os5upbJCEk6tsIluW5Ipv/ISge+1z8GVfmSa+e6+ePHmaXD3R9L0SlmwqX0+xlEO1Os3vvF/EPjpRDF8FuJm+7cAMAohiSNZMgR2a0KuqVbUEQeYiplJS4KHFx5N30btn2ZMT3wCQBI3O2tFRbNwZSY0gz36DQVD0UwvtMOY5Ow58zmG2/vUcs8HygySZieW1e5HMpQT70j5jPgn479rZh7PRhDcuFnIKmAuwIIBkmCapXuiF2NGtkydJI05bjxrTcRYJiGAIMopMGYILCkL1fNdVmnHNI+t6bHGeGLMngejGIS5JQEdzKeYPb3VvxwrXMTp/aNzVO29Csbjrl0ujZcgYqMu5j+ZiZHgsD0pvS9a46tX8COq6BZdNdvctYm4q3nCsDopMGddR66UhcqphcCQIAHlFTP1feIECdezwqHNLxcjklyehigsWNRb4Ldu7FClV7jHOXbXRdQIG2i7+dW+F4hbpIB2jfT515f6GsRNu5lJJJ0JBnwrcSabTdHT0tJpWMa4AYJg99KoP+TsT22/+1qVN8HH+r+AfFn+k9vcKYqFuMqqDMTqe6aAccwFq2g9m2YzrGoq/jrcGZZgYIgxM7V5h3ABOUWwNc5GY+p2o8SfLYvK1xRkzTlEVd4nh2k3JDKx94EHu1A222qpVdkYhUtiSwgEmRAG5PdFRAVe4W+S6rbQTr2aEA+tccizgcffxFzKbh2JIED5V0boZhBbtPmKhi0SdZgAwSPHnWI6KYPLae7/UI8F97/2/8a3XBEC4ZASMxZmInXUkAnxAFQdTSVIsw23uEMRh7sEKA4mZUg6UHxWMZAScy5Rr1fDt8R8aKqKnL6QTI7Dr86jSRSwHh8dnz+evbrp8NY7CK5pxJS154BOp21+VdqslFOtq23lH9vhVTF8OtuSVLW55ACPhFUY5rHcl3FTx69mcgHBbxAPs2H4ur2fzRTWs5OqdxvGo9eddJxnRhyOo6N4nKfjWN43wa9h85uWYVsoDmCBGuh76px5nN0xOTCoq0Ar9dB6B2vaG52jI/wD3D81rAXhW9+yW/OKCH+O0w87bBh8Ca9Hpcnh5E/oeb1eNZMMov9/sbHG2oIhUXTQe8dNJjtMTUvDcC2R+qwYlY0gEDvP60rU3LNu1qzInaSQJ/OgvFemuDsTmuZiOQHPxNexLNcao+ah0SU9V/Rf38ADpngmFpbp95HQmOw9Q/A0AF+r3SHp8MTZezbssFcRmbxmQNByoMj7V8z8ScZTTi09ux9l8MhKGNqSa37hK3fjYkVW42+bDXp16jfKmo9e44TZujf7ttPKvLjtJHpS4A/RPpS9oNaRGcHrnLlBBAVdWeQq6bxNXOIcXuYgCc6dqByxnXcnujYDn55TCYEZt3Un+UEGjSBrcZnbXZXyknyyzH6mvXlPI/LGVL7HmRx4k9Uo2/uS4WF/uZq/buDtpgx+ZQBbthu0jn3KDp6moMfaYAFyEHKSZJ7hzPgIqb5Wc92V/MRjskFEaqy9HQbjOQNWJ6oE6nmTzqPhnDMVdgCban+IgZ/8ASI+Jo7w3o7dw7TexIKx7rDrHsgAz8KCEHjbpmylrS2A/FsHiBlFlSUjUaZj/AKjr/tVTB8IxFwkfs7g8yzAL5nUmtRxHpHZsA845tv3Qi6nzrI8T6bXrpyopVf5rgyqB2hBC+pNPhOf+IqcYL1MK2+j9m118RcDFf4beiCO1jv60sd0xAB9ioPKR3/1kf+orDcSxDMZa61zsnQf6V2Aq5fx7Lhwmb3zqIX3RvBiRyG/bXSg21qZymktkXr3SC4WP3yDu67fHWaVZomvaZ4URXjT9zb4hB934AemlBuOtFhR/Xr5ZqKe2zWgewn6GguOuAIYJJJLGe2DEdlIxLcZlewKw12Ayxo4jzBkHx39a8YqN6XDsYVuJmgrmG4nSahxlvLcdexiPjVhMP/a42A89anwl0swzaLzgVLgcKpRnImBp40ysuzXGqs1dvGqqC0gJ6sAAEzm1nzJoz0ZwF5VzXbbgsZLFSq7ADfU6ChvRLpYMKgOgJMElQdtgW3Glbe30rtX06wgn+JTK/nUWeSpporwx7plYaU9Wqb2AbVSDUTWCKhsqo9D04NUYFOrQR80E6XORh2IAJEaESNxPwowaF9IbOaw47vqKKLppnNWjlV+5G+9WeD8Uu2WDWpDgnKQYiVyt8KbfwFwNJXNryqZcTmI0CR3R4616ynW8TznC9pcBjFdOsS9zIDbsawSFzsPF3kz3iKSYRn6xf2jFs5ckFmY85PyoQLVsGW63h+dPVrYMorL4MRQT1ZO7Dx6cfCQaKMPen86si241y/EVQw3F3PVnfaFlvAE/lRK7fuKvWi0I1LQrEct+sfAQPon5Zvkf8wRri9Y0J7j+gam/43btnK5IYg6c9e2hYtteJFi3ccT7x2850GvZR/g/Qi44JxChtsup6vb1tKXLFCPLNWSUuxNhLIcBlMg15j+ja3wAxOm0RRnC8MsYcZQeckJLSe9jUHEuldvDrOieWd/yFAufKHW3mBeE6AMuv7Q6JzJgHyY0TsYLB4frAG6/N2PP8bfQVmj0nv4l/ukJH8zsC3kswPjVHi3t11uK4jmQY8uVUed7MTcI7o1GO6YnKfZQByCdWfFzJ9KyeN488n2jlAeVvc+JYyfhQZOIGNNpNVsTfLETyo4499xcsra2Pb2JJ1B+p9a8XGOGDTmYRBfrwB3NIiogtSqBTycsPilvAh7VsOdQ6Sm3IqOqZqtfeYHYPnrXp01GhFLLzrq3CvYYLdKpReA3Yz3bUq0EP8KX7t1knY6+YNCcSvVbwNE+FN147VP50PxRAzTtU0X5mUS9KKvBuFi6TJ2EgDtqfi+CHtmJnrQY8QKtcGFtPeeJMd8Hs5DxqTjF1THsussESZO3j86YpXOgZJeGq5KmFvKqkHYiPPlVRR2cqt4ElWUsoYDw+ulT3MPmdmiMxmKxSpnS3iirZWUYdkMPLQ/A0e6PaWGMwA+vhAoY1kqCVEmNqLcGB9jdVhBygkebflSszuAeFVIL4fHHQqwPeDB+FFsN0gOza/i0+IrD2bOsyRlkiDB2JA8CYp68ca3AcZxGp2P5VK8PsVLJ2Z0W3jbbb9X5eoqf9mnUa+FYjhvFUuglCVjcHSD8qL2eIMuvxGlJcWthikmG2tGqfELc2z4GnYfjs7w3joatPct3FiSs9v51m51GVWwOYr1sAjbqp8RR9uBncdYdxplvhxJgKaYmA0ZbH9G86wgVY2gRQgdGsQrR7MP3gwPPUV0n/h6r77he7c+lNbiNpB1UnvcwPSnRzSiA8SkZvhPRjFtopWyDv7NZb/vOvxozY6F4Wyc15/aPzzHOfTYedUOLdOQsKWZpOXKghZ03Pn30MxfG3IgdXw39aNyyS5ArHE11/jdqyOoqqBsXj4KKzuP6bBiRLPHb1V8hzrM4vEZpBkkzrz9aFLby6Ak0UcS7gyzPsaS/0iLaEwOwaVQxPEgVI7fOgz1EAxICySdABuSdgBzpyxpcCHkfcbcuCSV/Iz3VewfSTE2xC3Xy9hOYejSKptZg6/mPUV6KckA5Nl/G472yZvZ20ZYkoMuYHmwnehca1Mt0rsYnQ00mK6jG7H2rXM6CmshVjuP1NS4fEFWkhW/pYSPMTXuMu5mDdUZhsNuzT0rLOSGWcTlaSqP3Mv1EGittFyq8CWYmeeizQNrLH+1FsM33aDskGdIkQP8AalzVrYbjdPcGC2aVXP2fxpV2oHSXgI2nypjWAdxVlVp4Sk2MoqDDUxwwIVVkcz2URVKfkrtR1FdMP5VMMPFSKlPiss2jxbQqbADrXh/QB6An60wHuqTh37xx26R/pFBL0sKPqRWwaSD4/ShHEkgDwj00+lFsGYnxqlxFJBXmCSPAxPxoohP1DeEWowzn+bMfQR9KNYbGSoIaQfMUI4ZDWchOmoIG+/Om4u+LCoqaDU98ePaSfhRtanQu9ITPSK3nKMDvAI1BO22+9F7V4/wv5b1gHxoFxWHIzr20YXiYzqwMZgR5yInzpcsHsMWanRsbPFmXeR3r+VOxXSblnY9yiPWgFriJJymDOlXBY2qZx0vcojLUthuI42eQA8dTQzEY8nck1Ux9+LjjsY1SbETVcMaJJzbZO+IEmeZnzqM441SuYkTFML0/SK1Fp8RNVL94yIGnOvC1NJokqBbHFqksXcssDBAIB7M2hjymq8U59FA7dfoK0wiJjbSpLWJPMK3iPqNaZFexWmFvC3rRIzIwPKGBWe8ETHnUFxYLDsMfqKhOlJ3JOpmuOsK8L4qtlgTasuOedcxPhJ08hRTjHHcDeUH9ncXRsUhVn6691ZOK8NckdYXx+FeyFzhFLCQuYOw8VU9U+NQWASMzGTy7AO4cqp2LcmiK/ryoXtsEtz30pV5FKlhBgDur3LSB0pwP6/W5pIwSLvUiLTBSzjnXHEoYUg8VCxpnta6jiwb0VX4dYYYjOW0Y+78Kb7WvUvwVPeK7s0auUenRm8aqYu/kIPapB9Qas43R28TQvFkl1H8J3jsNFjVo6balseYe8UuHsOh+hpcQvBhEbc+dQ4wZCJk9UQQeU6T3wKhN6afXcU37kSCOUirDPoMq6z5abeFRhqkVqKwAlhMSQyTvIn1Fa9dqwSXoNbq00gVB1C3RbgezMjxVvvrn4jVFqu8XH31z8RqlFVw4RLLlkFxda8zVMVpjJTACMtSU607LSy1phsOjPTW3aAt3cPbynTMiCfMHfxopxbolh8Wpu4N1Dc1Hunuj+E1z/DYdmIgE0W4Zgrttsy3Ch/pOvnWG37g3FYN7TlLilWG4P62qNeHtcIgE+X1raDiSlQt+2t7scz7QE8557/CqL3gJA2rkjmZO+kOQdwY9KYRT7rSzHtJPqaaaIEYaQFe09FrjixhIAPaYjw50r9p2IKmIry37wq8LVBLZhrcjymlUuUUqAMJC5TSxj60wtXoekhjgf1+de00Gmt3Vxw4vXjNTJpEmuOEWpheln7ajLVpwsXiWZidAKrmpXbWvJolsY9ytcw87/OmDDgVaivClFYFFb2FeezirOSvMlbZlEE1tMFcm2p/pHyrIm1Wn4U33SeHy0pGfdIpwcsz/ABX99c/EaqhZq3xT99c/FVcCnx4QiXLGFK8AqYV4aKwSIoKaUqbJUlgQwPZr5jUfGss6gxZwbWgq3CgcjNkB6yDcZuQP9MzT2MbGR2j159xPpQC4xYkk6nUnv/OiGC4qfdvSw5MPfHjOjjx1o1KjHH2Ld06Hw/MUKxvFFI6skkb7AUVvoAA2ZchmGmFmJgzqrabGsuwo37oHgjy16Eq1awDtygdp0/vVy3gkT32BPfoPTnXUYULGDLbDz5Vbt4VR70nuXSp3xU6KPM6D8zUYX1oZOgkiz+y21GZHU/0mQ48Z3pmWo2banTSnuMPDbryvTd8aVYaTLUhpUqWwx6Hf9dleNSpUJpHzprb+tKlRGEdzevSK9pVphE3PxqPspUq0xjuf6768belSrTj1aS0qVcYMuGtDwr936/OlSpWf0j8HqYG4l++fx+lVAaVKnx9KES9TPbh6jHnSQ6ClSo3wgO44mnLs3gPpSpUIREd/OlSpVxgS6Nf5hRyMyOR0NV+OWwjtlAXrnYR8qVKuXJr4BRvNPvH1NW7SiNv1pXlKjmBEmFSLyrylSmMRGx09K8f9fClSrTBzDWvaVKsNP//Z"/>
          <p:cNvSpPr>
            <a:spLocks noChangeAspect="1" noChangeArrowheads="1"/>
          </p:cNvSpPr>
          <p:nvPr/>
        </p:nvSpPr>
        <p:spPr bwMode="auto">
          <a:xfrm>
            <a:off x="155575" y="-2354263"/>
            <a:ext cx="6543675" cy="490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4" name="Picture 14" descr="http://farm1.staticflickr.com/62/201340293_e0045e2a0a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906" t="23773" r="12500" b="19597"/>
          <a:stretch/>
        </p:blipFill>
        <p:spPr bwMode="auto">
          <a:xfrm>
            <a:off x="2406290" y="4185272"/>
            <a:ext cx="2628832" cy="17277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9" cstate="print"/>
          <a:srcRect/>
          <a:stretch>
            <a:fillRect/>
          </a:stretch>
        </p:blipFill>
        <p:spPr bwMode="auto">
          <a:xfrm>
            <a:off x="7537450" y="2323854"/>
            <a:ext cx="326492" cy="490045"/>
          </a:xfrm>
          <a:prstGeom prst="rect">
            <a:avLst/>
          </a:prstGeom>
          <a:noFill/>
          <a:ln w="9525">
            <a:noFill/>
            <a:miter lim="800000"/>
            <a:headEnd/>
            <a:tailEnd/>
          </a:ln>
        </p:spPr>
      </p:pic>
      <p:pic>
        <p:nvPicPr>
          <p:cNvPr id="16" name="Picture 1"/>
          <p:cNvPicPr>
            <a:picLocks noChangeAspect="1" noChangeArrowheads="1"/>
          </p:cNvPicPr>
          <p:nvPr/>
        </p:nvPicPr>
        <p:blipFill>
          <a:blip r:embed="rId9" cstate="print"/>
          <a:srcRect/>
          <a:stretch>
            <a:fillRect/>
          </a:stretch>
        </p:blipFill>
        <p:spPr bwMode="auto">
          <a:xfrm>
            <a:off x="7537450" y="3146814"/>
            <a:ext cx="326492" cy="490045"/>
          </a:xfrm>
          <a:prstGeom prst="rect">
            <a:avLst/>
          </a:prstGeom>
          <a:noFill/>
          <a:ln w="9525">
            <a:noFill/>
            <a:miter lim="800000"/>
            <a:headEnd/>
            <a:tailEnd/>
          </a:ln>
        </p:spPr>
      </p:pic>
      <p:pic>
        <p:nvPicPr>
          <p:cNvPr id="17" name="Picture 1"/>
          <p:cNvPicPr>
            <a:picLocks noChangeAspect="1" noChangeArrowheads="1"/>
          </p:cNvPicPr>
          <p:nvPr/>
        </p:nvPicPr>
        <p:blipFill>
          <a:blip r:embed="rId9" cstate="print"/>
          <a:srcRect/>
          <a:stretch>
            <a:fillRect/>
          </a:stretch>
        </p:blipFill>
        <p:spPr bwMode="auto">
          <a:xfrm>
            <a:off x="7537450" y="4185272"/>
            <a:ext cx="326492" cy="490045"/>
          </a:xfrm>
          <a:prstGeom prst="rect">
            <a:avLst/>
          </a:prstGeom>
          <a:noFill/>
          <a:ln w="9525">
            <a:noFill/>
            <a:miter lim="800000"/>
            <a:headEnd/>
            <a:tailEnd/>
          </a:ln>
        </p:spPr>
      </p:pic>
      <p:cxnSp>
        <p:nvCxnSpPr>
          <p:cNvPr id="18" name="Straight Arrow Connector 17"/>
          <p:cNvCxnSpPr>
            <a:endCxn id="15" idx="1"/>
          </p:cNvCxnSpPr>
          <p:nvPr/>
        </p:nvCxnSpPr>
        <p:spPr>
          <a:xfrm flipV="1">
            <a:off x="6096000" y="2568877"/>
            <a:ext cx="1441450" cy="2517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6" idx="1"/>
          </p:cNvCxnSpPr>
          <p:nvPr/>
        </p:nvCxnSpPr>
        <p:spPr>
          <a:xfrm flipV="1">
            <a:off x="6096000" y="3391837"/>
            <a:ext cx="1441450" cy="609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6096000" y="3848100"/>
            <a:ext cx="1441450" cy="61047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10" cstate="print"/>
          <a:srcRect/>
          <a:stretch>
            <a:fillRect/>
          </a:stretch>
        </p:blipFill>
        <p:spPr bwMode="auto">
          <a:xfrm>
            <a:off x="8001000" y="3198615"/>
            <a:ext cx="1012933" cy="458985"/>
          </a:xfrm>
          <a:prstGeom prst="rect">
            <a:avLst/>
          </a:prstGeom>
          <a:noFill/>
          <a:ln w="9525">
            <a:noFill/>
            <a:miter lim="800000"/>
            <a:headEnd/>
            <a:tailEnd/>
          </a:ln>
        </p:spPr>
      </p:pic>
      <p:pic>
        <p:nvPicPr>
          <p:cNvPr id="22" name="Picture 8"/>
          <p:cNvPicPr>
            <a:picLocks noChangeAspect="1" noChangeArrowheads="1"/>
          </p:cNvPicPr>
          <p:nvPr/>
        </p:nvPicPr>
        <p:blipFill>
          <a:blip r:embed="rId11" cstate="print"/>
          <a:srcRect/>
          <a:stretch>
            <a:fillRect/>
          </a:stretch>
        </p:blipFill>
        <p:spPr bwMode="auto">
          <a:xfrm>
            <a:off x="8011920" y="4332535"/>
            <a:ext cx="915152" cy="239465"/>
          </a:xfrm>
          <a:prstGeom prst="rect">
            <a:avLst/>
          </a:prstGeom>
          <a:noFill/>
          <a:ln w="9525">
            <a:noFill/>
            <a:miter lim="800000"/>
            <a:headEnd/>
            <a:tailEnd/>
          </a:ln>
        </p:spPr>
      </p:pic>
      <p:pic>
        <p:nvPicPr>
          <p:cNvPr id="23" name="Picture 9"/>
          <p:cNvPicPr>
            <a:picLocks noChangeAspect="1" noChangeArrowheads="1"/>
          </p:cNvPicPr>
          <p:nvPr/>
        </p:nvPicPr>
        <p:blipFill>
          <a:blip r:embed="rId12" cstate="print"/>
          <a:srcRect/>
          <a:stretch>
            <a:fillRect/>
          </a:stretch>
        </p:blipFill>
        <p:spPr bwMode="auto">
          <a:xfrm>
            <a:off x="7952895" y="2274536"/>
            <a:ext cx="980089" cy="539049"/>
          </a:xfrm>
          <a:prstGeom prst="rect">
            <a:avLst/>
          </a:prstGeom>
          <a:noFill/>
          <a:ln w="9525">
            <a:noFill/>
            <a:miter lim="800000"/>
            <a:headEnd/>
            <a:tailEnd/>
          </a:ln>
        </p:spPr>
      </p:pic>
      <p:cxnSp>
        <p:nvCxnSpPr>
          <p:cNvPr id="32" name="Straight Arrow Connector 31"/>
          <p:cNvCxnSpPr/>
          <p:nvPr/>
        </p:nvCxnSpPr>
        <p:spPr>
          <a:xfrm>
            <a:off x="1184910" y="3684620"/>
            <a:ext cx="56769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6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Biometrics</a:t>
            </a:r>
            <a:endParaRPr lang="en-US" dirty="0"/>
          </a:p>
        </p:txBody>
      </p:sp>
      <p:sp>
        <p:nvSpPr>
          <p:cNvPr id="3" name="Content Placeholder 2"/>
          <p:cNvSpPr>
            <a:spLocks noGrp="1"/>
          </p:cNvSpPr>
          <p:nvPr>
            <p:ph idx="1"/>
          </p:nvPr>
        </p:nvSpPr>
        <p:spPr/>
        <p:txBody>
          <a:bodyPr/>
          <a:lstStyle/>
          <a:p>
            <a:pPr marL="0" indent="0">
              <a:buNone/>
            </a:pPr>
            <a:r>
              <a:rPr lang="en-US" dirty="0" smtClean="0"/>
              <a:t>Advantages:</a:t>
            </a:r>
          </a:p>
          <a:p>
            <a:pPr marL="0" indent="0">
              <a:buNone/>
            </a:pPr>
            <a:r>
              <a:rPr lang="en-US" dirty="0"/>
              <a:t> </a:t>
            </a:r>
            <a:r>
              <a:rPr lang="en-US" dirty="0" smtClean="0"/>
              <a:t>Nothing to remember</a:t>
            </a:r>
          </a:p>
          <a:p>
            <a:pPr marL="0" indent="0">
              <a:buNone/>
            </a:pPr>
            <a:endParaRPr lang="en-US" dirty="0"/>
          </a:p>
          <a:p>
            <a:pPr marL="0" indent="0">
              <a:buNone/>
            </a:pPr>
            <a:r>
              <a:rPr lang="en-US" dirty="0" smtClean="0"/>
              <a:t>Disadvantages:</a:t>
            </a:r>
          </a:p>
          <a:p>
            <a:pPr marL="0" indent="0">
              <a:buNone/>
            </a:pPr>
            <a:r>
              <a:rPr lang="en-US" dirty="0"/>
              <a:t> </a:t>
            </a:r>
            <a:r>
              <a:rPr lang="en-US" dirty="0" smtClean="0"/>
              <a:t> Hardware Requirement</a:t>
            </a:r>
          </a:p>
          <a:p>
            <a:pPr marL="0" indent="0">
              <a:buNone/>
            </a:pPr>
            <a:r>
              <a:rPr lang="en-US" dirty="0"/>
              <a:t> </a:t>
            </a:r>
            <a:r>
              <a:rPr lang="en-US" dirty="0" smtClean="0"/>
              <a:t> Unchangeable</a:t>
            </a:r>
          </a:p>
          <a:p>
            <a:pPr marL="0" indent="0">
              <a:buNone/>
            </a:pPr>
            <a:r>
              <a:rPr lang="en-US" dirty="0"/>
              <a:t> </a:t>
            </a:r>
            <a:r>
              <a:rPr lang="en-US" dirty="0" smtClean="0"/>
              <a:t> Low Entropy</a:t>
            </a:r>
            <a:endParaRPr lang="en-US" dirty="0"/>
          </a:p>
        </p:txBody>
      </p:sp>
      <p:sp>
        <p:nvSpPr>
          <p:cNvPr id="4" name="TextBox 3"/>
          <p:cNvSpPr txBox="1"/>
          <p:nvPr/>
        </p:nvSpPr>
        <p:spPr>
          <a:xfrm>
            <a:off x="8965" y="6339862"/>
            <a:ext cx="13868400" cy="369332"/>
          </a:xfrm>
          <a:prstGeom prst="rect">
            <a:avLst/>
          </a:prstGeom>
          <a:noFill/>
        </p:spPr>
        <p:txBody>
          <a:bodyPr wrap="square" rtlCol="0">
            <a:spAutoFit/>
          </a:bodyPr>
          <a:lstStyle/>
          <a:p>
            <a:r>
              <a:rPr lang="en-US" dirty="0" smtClean="0"/>
              <a:t>Source: The Quest to Replace Passwords [BHOS, 12]</a:t>
            </a:r>
            <a:endParaRPr lang="en-US" dirty="0"/>
          </a:p>
        </p:txBody>
      </p:sp>
    </p:spTree>
    <p:extLst>
      <p:ext uri="{BB962C8B-B14F-4D97-AF65-F5344CB8AC3E}">
        <p14:creationId xmlns:p14="http://schemas.microsoft.com/office/powerpoint/2010/main" val="1354806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295400" y="2209800"/>
            <a:ext cx="2133599" cy="33697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 Challenging Problem</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11</a:t>
            </a:fld>
            <a:endParaRPr lang="en-US" dirty="0"/>
          </a:p>
        </p:txBody>
      </p:sp>
      <p:sp>
        <p:nvSpPr>
          <p:cNvPr id="4" name="Content Placeholder 3"/>
          <p:cNvSpPr>
            <a:spLocks noGrp="1"/>
          </p:cNvSpPr>
          <p:nvPr>
            <p:ph sz="quarter" idx="1"/>
          </p:nvPr>
        </p:nvSpPr>
        <p:spPr/>
        <p:txBody>
          <a:bodyPr/>
          <a:lstStyle/>
          <a:p>
            <a:r>
              <a:rPr lang="en-US" dirty="0" smtClean="0"/>
              <a:t>Traditional Security Advice</a:t>
            </a:r>
            <a:endParaRPr lang="en-US" dirty="0"/>
          </a:p>
        </p:txBody>
      </p:sp>
      <p:pic>
        <p:nvPicPr>
          <p:cNvPr id="9220" name="Picture 4"/>
          <p:cNvPicPr>
            <a:picLocks noChangeAspect="1" noChangeArrowheads="1"/>
          </p:cNvPicPr>
          <p:nvPr/>
        </p:nvPicPr>
        <p:blipFill>
          <a:blip r:embed="rId4" cstate="print"/>
          <a:srcRect/>
          <a:stretch>
            <a:fillRect/>
          </a:stretch>
        </p:blipFill>
        <p:spPr bwMode="auto">
          <a:xfrm>
            <a:off x="6096000" y="2209800"/>
            <a:ext cx="2362200" cy="3543300"/>
          </a:xfrm>
          <a:prstGeom prst="rect">
            <a:avLst/>
          </a:prstGeom>
          <a:noFill/>
          <a:ln w="9525">
            <a:noFill/>
            <a:miter lim="800000"/>
            <a:headEnd/>
            <a:tailEnd/>
          </a:ln>
        </p:spPr>
      </p:pic>
      <p:sp>
        <p:nvSpPr>
          <p:cNvPr id="10" name="Rectangle 9"/>
          <p:cNvSpPr/>
          <p:nvPr/>
        </p:nvSpPr>
        <p:spPr>
          <a:xfrm>
            <a:off x="5181600" y="3276600"/>
            <a:ext cx="3352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10200" y="3276600"/>
            <a:ext cx="2579745" cy="584775"/>
          </a:xfrm>
          <a:prstGeom prst="rect">
            <a:avLst/>
          </a:prstGeom>
          <a:noFill/>
        </p:spPr>
        <p:txBody>
          <a:bodyPr wrap="none" rtlCol="0">
            <a:spAutoFit/>
          </a:bodyPr>
          <a:lstStyle/>
          <a:p>
            <a:r>
              <a:rPr lang="en-US" sz="3200" dirty="0" smtClean="0"/>
              <a:t>Not too short</a:t>
            </a:r>
            <a:endParaRPr lang="en-US" sz="3200" dirty="0"/>
          </a:p>
        </p:txBody>
      </p:sp>
      <p:sp>
        <p:nvSpPr>
          <p:cNvPr id="13" name="Rectangle 12"/>
          <p:cNvSpPr/>
          <p:nvPr/>
        </p:nvSpPr>
        <p:spPr>
          <a:xfrm>
            <a:off x="1143000" y="4191000"/>
            <a:ext cx="632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19200" y="4114800"/>
            <a:ext cx="6174062" cy="584775"/>
          </a:xfrm>
          <a:prstGeom prst="rect">
            <a:avLst/>
          </a:prstGeom>
          <a:noFill/>
        </p:spPr>
        <p:txBody>
          <a:bodyPr wrap="none" rtlCol="0">
            <a:spAutoFit/>
          </a:bodyPr>
          <a:lstStyle/>
          <a:p>
            <a:r>
              <a:rPr lang="en-US" sz="3200" dirty="0" smtClean="0"/>
              <a:t>Use mix of lower/upper case letters</a:t>
            </a:r>
            <a:endParaRPr lang="en-US" sz="3200" dirty="0"/>
          </a:p>
        </p:txBody>
      </p:sp>
      <p:sp>
        <p:nvSpPr>
          <p:cNvPr id="15" name="Rectangle 14"/>
          <p:cNvSpPr/>
          <p:nvPr/>
        </p:nvSpPr>
        <p:spPr>
          <a:xfrm>
            <a:off x="1066800" y="52578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3000" y="5181600"/>
            <a:ext cx="6525761" cy="584775"/>
          </a:xfrm>
          <a:prstGeom prst="rect">
            <a:avLst/>
          </a:prstGeom>
          <a:noFill/>
        </p:spPr>
        <p:txBody>
          <a:bodyPr wrap="none" rtlCol="0">
            <a:spAutoFit/>
          </a:bodyPr>
          <a:lstStyle/>
          <a:p>
            <a:r>
              <a:rPr lang="en-US" sz="3200" dirty="0" smtClean="0"/>
              <a:t>Change your passwords every 90 days</a:t>
            </a:r>
            <a:endParaRPr lang="en-US" sz="3200" dirty="0"/>
          </a:p>
        </p:txBody>
      </p:sp>
      <p:sp>
        <p:nvSpPr>
          <p:cNvPr id="17" name="Rectangle 16"/>
          <p:cNvSpPr/>
          <p:nvPr/>
        </p:nvSpPr>
        <p:spPr>
          <a:xfrm>
            <a:off x="1447800" y="1905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0" y="1828800"/>
            <a:ext cx="4284314" cy="584775"/>
          </a:xfrm>
          <a:prstGeom prst="rect">
            <a:avLst/>
          </a:prstGeom>
          <a:noFill/>
        </p:spPr>
        <p:txBody>
          <a:bodyPr wrap="none" rtlCol="0">
            <a:spAutoFit/>
          </a:bodyPr>
          <a:lstStyle/>
          <a:p>
            <a:r>
              <a:rPr lang="en-US" sz="3200" dirty="0" smtClean="0"/>
              <a:t>Use numbers and letters</a:t>
            </a:r>
            <a:endParaRPr lang="en-US" sz="3200" dirty="0"/>
          </a:p>
        </p:txBody>
      </p:sp>
      <p:sp>
        <p:nvSpPr>
          <p:cNvPr id="19" name="Rectangle 18"/>
          <p:cNvSpPr/>
          <p:nvPr/>
        </p:nvSpPr>
        <p:spPr>
          <a:xfrm>
            <a:off x="1295400" y="32766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47800" y="3200400"/>
            <a:ext cx="4241482" cy="584775"/>
          </a:xfrm>
          <a:prstGeom prst="rect">
            <a:avLst/>
          </a:prstGeom>
          <a:noFill/>
        </p:spPr>
        <p:txBody>
          <a:bodyPr wrap="none" rtlCol="0">
            <a:spAutoFit/>
          </a:bodyPr>
          <a:lstStyle/>
          <a:p>
            <a:r>
              <a:rPr lang="en-US" sz="3200" dirty="0" smtClean="0"/>
              <a:t>Don’t use words/names</a:t>
            </a:r>
            <a:endParaRPr lang="en-US" sz="3200" dirty="0"/>
          </a:p>
        </p:txBody>
      </p:sp>
      <p:sp>
        <p:nvSpPr>
          <p:cNvPr id="21" name="Rectangle 20"/>
          <p:cNvSpPr/>
          <p:nvPr/>
        </p:nvSpPr>
        <p:spPr>
          <a:xfrm>
            <a:off x="4114800" y="24384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91000" y="2362200"/>
            <a:ext cx="3486852" cy="584775"/>
          </a:xfrm>
          <a:prstGeom prst="rect">
            <a:avLst/>
          </a:prstGeom>
          <a:noFill/>
        </p:spPr>
        <p:txBody>
          <a:bodyPr wrap="none" rtlCol="0">
            <a:spAutoFit/>
          </a:bodyPr>
          <a:lstStyle/>
          <a:p>
            <a:r>
              <a:rPr lang="en-US" sz="3200" dirty="0" smtClean="0"/>
              <a:t>Use special symbols</a:t>
            </a:r>
            <a:endParaRPr lang="en-US" sz="3200" dirty="0"/>
          </a:p>
        </p:txBody>
      </p:sp>
      <p:sp>
        <p:nvSpPr>
          <p:cNvPr id="23" name="Rectangle 22"/>
          <p:cNvSpPr/>
          <p:nvPr/>
        </p:nvSpPr>
        <p:spPr>
          <a:xfrm>
            <a:off x="3810000" y="38100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86200" y="3733800"/>
            <a:ext cx="3692421" cy="584775"/>
          </a:xfrm>
          <a:prstGeom prst="rect">
            <a:avLst/>
          </a:prstGeom>
          <a:noFill/>
        </p:spPr>
        <p:txBody>
          <a:bodyPr wrap="none" rtlCol="0">
            <a:spAutoFit/>
          </a:bodyPr>
          <a:lstStyle/>
          <a:p>
            <a:r>
              <a:rPr lang="en-US" sz="3200" dirty="0" smtClean="0"/>
              <a:t>Don’t Write it Down</a:t>
            </a:r>
            <a:endParaRPr lang="en-US" sz="3200" dirty="0"/>
          </a:p>
        </p:txBody>
      </p:sp>
      <p:sp>
        <p:nvSpPr>
          <p:cNvPr id="11" name="Rectangle 10"/>
          <p:cNvSpPr/>
          <p:nvPr/>
        </p:nvSpPr>
        <p:spPr>
          <a:xfrm>
            <a:off x="1676400" y="2590800"/>
            <a:ext cx="434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76400" y="2514600"/>
            <a:ext cx="4213398" cy="584775"/>
          </a:xfrm>
          <a:prstGeom prst="rect">
            <a:avLst/>
          </a:prstGeom>
          <a:noFill/>
        </p:spPr>
        <p:txBody>
          <a:bodyPr wrap="none" rtlCol="0">
            <a:spAutoFit/>
          </a:bodyPr>
          <a:lstStyle/>
          <a:p>
            <a:r>
              <a:rPr lang="en-US" sz="3200" dirty="0" smtClean="0"/>
              <a:t>Don’t Reuse Passwords</a:t>
            </a:r>
            <a:endParaRPr lang="en-US" sz="3200" dirty="0"/>
          </a:p>
        </p:txBody>
      </p:sp>
    </p:spTree>
    <p:extLst>
      <p:ext uri="{BB962C8B-B14F-4D97-AF65-F5344CB8AC3E}">
        <p14:creationId xmlns:p14="http://schemas.microsoft.com/office/powerpoint/2010/main" val="19182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linds(horizont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11" grpId="0" animBg="1"/>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Biometrics Entropy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8369930"/>
              </p:ext>
            </p:extLst>
          </p:nvPr>
        </p:nvGraphicFramePr>
        <p:xfrm>
          <a:off x="457200" y="1600200"/>
          <a:ext cx="8229600" cy="28041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4000" dirty="0" smtClean="0"/>
                        <a:t>Method</a:t>
                      </a:r>
                      <a:endParaRPr lang="en-US" sz="4000" dirty="0"/>
                    </a:p>
                  </a:txBody>
                  <a:tcPr/>
                </a:tc>
                <a:tc>
                  <a:txBody>
                    <a:bodyPr/>
                    <a:lstStyle/>
                    <a:p>
                      <a:r>
                        <a:rPr lang="en-US" sz="4000" dirty="0" smtClean="0"/>
                        <a:t>Entropy</a:t>
                      </a:r>
                      <a:r>
                        <a:rPr lang="en-US" sz="4000" baseline="0" dirty="0" smtClean="0"/>
                        <a:t> (Bits)</a:t>
                      </a:r>
                      <a:endParaRPr lang="en-US" sz="4000" dirty="0"/>
                    </a:p>
                  </a:txBody>
                  <a:tcPr/>
                </a:tc>
              </a:tr>
              <a:tr h="370840">
                <a:tc>
                  <a:txBody>
                    <a:bodyPr/>
                    <a:lstStyle/>
                    <a:p>
                      <a:r>
                        <a:rPr lang="en-US" sz="4000" dirty="0" smtClean="0"/>
                        <a:t>Fingerprint</a:t>
                      </a:r>
                      <a:endParaRPr lang="en-US" sz="4000" dirty="0"/>
                    </a:p>
                  </a:txBody>
                  <a:tcPr/>
                </a:tc>
                <a:tc>
                  <a:txBody>
                    <a:bodyPr/>
                    <a:lstStyle/>
                    <a:p>
                      <a:r>
                        <a:rPr lang="en-US" sz="4000" dirty="0" smtClean="0"/>
                        <a:t>13.3</a:t>
                      </a:r>
                      <a:endParaRPr lang="en-US" sz="4000" dirty="0"/>
                    </a:p>
                  </a:txBody>
                  <a:tcPr/>
                </a:tc>
              </a:tr>
              <a:tr h="370840">
                <a:tc>
                  <a:txBody>
                    <a:bodyPr/>
                    <a:lstStyle/>
                    <a:p>
                      <a:r>
                        <a:rPr lang="en-US" sz="4000" dirty="0" smtClean="0"/>
                        <a:t>Iris</a:t>
                      </a:r>
                      <a:endParaRPr lang="en-US" sz="4000" dirty="0"/>
                    </a:p>
                  </a:txBody>
                  <a:tcPr/>
                </a:tc>
                <a:tc>
                  <a:txBody>
                    <a:bodyPr/>
                    <a:lstStyle/>
                    <a:p>
                      <a:r>
                        <a:rPr lang="en-US" sz="4000" dirty="0" smtClean="0"/>
                        <a:t>19.9</a:t>
                      </a:r>
                      <a:endParaRPr lang="en-US" sz="4000" dirty="0"/>
                    </a:p>
                  </a:txBody>
                  <a:tcPr/>
                </a:tc>
              </a:tr>
              <a:tr h="370840">
                <a:tc>
                  <a:txBody>
                    <a:bodyPr/>
                    <a:lstStyle/>
                    <a:p>
                      <a:r>
                        <a:rPr lang="en-US" sz="4000" dirty="0" smtClean="0"/>
                        <a:t>Voice</a:t>
                      </a:r>
                      <a:endParaRPr lang="en-US" sz="4000" dirty="0"/>
                    </a:p>
                  </a:txBody>
                  <a:tcPr/>
                </a:tc>
                <a:tc>
                  <a:txBody>
                    <a:bodyPr/>
                    <a:lstStyle/>
                    <a:p>
                      <a:r>
                        <a:rPr lang="en-US" sz="4000" dirty="0" smtClean="0"/>
                        <a:t>11.7</a:t>
                      </a:r>
                      <a:endParaRPr lang="en-US" sz="4000" dirty="0"/>
                    </a:p>
                  </a:txBody>
                  <a:tcPr/>
                </a:tc>
              </a:tr>
            </a:tbl>
          </a:graphicData>
        </a:graphic>
      </p:graphicFrame>
      <p:sp>
        <p:nvSpPr>
          <p:cNvPr id="4" name="TextBox 3"/>
          <p:cNvSpPr txBox="1"/>
          <p:nvPr/>
        </p:nvSpPr>
        <p:spPr>
          <a:xfrm>
            <a:off x="8965" y="6339862"/>
            <a:ext cx="13868400" cy="369332"/>
          </a:xfrm>
          <a:prstGeom prst="rect">
            <a:avLst/>
          </a:prstGeom>
          <a:noFill/>
        </p:spPr>
        <p:txBody>
          <a:bodyPr wrap="square" rtlCol="0">
            <a:spAutoFit/>
          </a:bodyPr>
          <a:lstStyle/>
          <a:p>
            <a:r>
              <a:rPr lang="en-US" dirty="0" smtClean="0"/>
              <a:t>Source: Comparing passwords, tokens, and biometrics for user authentication [Gorman, 03]</a:t>
            </a:r>
            <a:endParaRPr lang="en-US" dirty="0"/>
          </a:p>
        </p:txBody>
      </p:sp>
    </p:spTree>
    <p:extLst>
      <p:ext uri="{BB962C8B-B14F-4D97-AF65-F5344CB8AC3E}">
        <p14:creationId xmlns:p14="http://schemas.microsoft.com/office/powerpoint/2010/main" val="1906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12</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4182144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How can we evaluate password management strategies?</a:t>
            </a:r>
          </a:p>
          <a:p>
            <a:pPr lvl="1"/>
            <a:r>
              <a:rPr lang="en-US" dirty="0" smtClean="0"/>
              <a:t>Quantify Usability</a:t>
            </a:r>
          </a:p>
          <a:p>
            <a:pPr lvl="1"/>
            <a:r>
              <a:rPr lang="en-US" dirty="0" smtClean="0"/>
              <a:t>Quantify Security</a:t>
            </a:r>
          </a:p>
          <a:p>
            <a:pPr lvl="1"/>
            <a:endParaRPr lang="en-US" dirty="0" smtClean="0"/>
          </a:p>
          <a:p>
            <a:r>
              <a:rPr lang="en-US" dirty="0" smtClean="0"/>
              <a:t>Can we design password management schemes which balance security and usability considerations?</a:t>
            </a:r>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13</a:t>
            </a:fld>
            <a:endParaRPr lang="en-US" dirty="0"/>
          </a:p>
        </p:txBody>
      </p:sp>
    </p:spTree>
    <p:extLst>
      <p:ext uri="{BB962C8B-B14F-4D97-AF65-F5344CB8AC3E}">
        <p14:creationId xmlns:p14="http://schemas.microsoft.com/office/powerpoint/2010/main" val="2837859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Approach</a:t>
            </a:r>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4" name="AutoShape 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155575" y="-17367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307975" y="-15843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460375" y="-14319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612775" y="-12795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data:image/jpeg;base64,/9j/4AAQSkZJRgABAQAAAQABAAD/2wCEAAkGBhQSERQUEhQSFBIVFRoUGRcVFRkXGBcWFBgVFRQVFRUYHiYeGBklGRYYHy8gIycpLCwsFiIxNTAqNSYrLCkBCQoKDgwOGg8PGiwkHyQpLCkvKik1LSosNSkqLCksLDAtLyosLCoqKi8sLS01LCwpLywpKiksKiktKSwpLC0sLP/AABEIAM4A9AMBIgACEQEDEQH/xAAcAAEAAgMBAQEAAAAAAAAAAAAABQYBBAcDAgj/xABREAACAQMCAgUGCAsFBAoDAAABAgMABBESIQUxBhMiQVEHMmFxkdEUFRYjQmKBkhczUlNUVYKUobHSQ5WywfByc5PTJCU0Y4Ois8Lh8Qg1RP/EABsBAQACAwEBAAAAAAAAAAAAAAADBAECBQYH/8QANhEAAgECBAQDBQgBBQAAAAAAAAECAxEEEiFRBRMxQSJhoXGBkbHRBhQyQlLB4fDxFSNTctL/2gAMAwEAAhEDEQA/AO4VmlYxQGaVgGs0ApSlAKUpQClKUApSlAKUpQClKUApSlAKUpQClKUApSlAKUpQClKUArBNM0AoBilZpQClKUBgigNZrBFAZpWM1mgFKUoBSvOa5VBl2VR4sQB7TXPenPlD0TWkNje2mqafqJdlnZNeOrfSrjAByDn8oeFYbsDo1Kpa9HOIN+M4rN6oraBB9mpWI+0mvmToK7/jOJcTbwxOsQB8fmkUn21WeLpbm2Vl2rwvb6OGNpJXWONBlmYgKB4kmoLyf8TMvD4esbVNEpgmLNqbrYCYnLk75JTOTzzmqdEh4zcm4my1hC5S2hPmSshKtcyD6QzkKD3es5tGpLXfT25utuFwL1f6VdakjO43iiHbkGM4Y4HrqBvOi3FZjqk4zIhznTFDoUegaXXaugRWYA39ndXsEHgKyDmqTcesO0k8XEYRjMci6ZMZ30nY5x9Y+o1dehPlGt+IgouqG5QfOW8mzrjZiPylB7+7O4FZ6TcSNvbl40V5WeOKNW2XrJnWJNZG4UMwJxvgVVfKP0LZkF9ZkxX9t84GTYyKo7SnxOM4zzGVOx2wDqtKgOgvSleIWMVyMBmGl1H0ZF2cerO49BFT9AKUpQClKUApSsE0BmsUxWaAUpSgFKUoBSlKAUpSgFYrNKAZqh9NeKXFxeRcMtJWgLRGe4nXOuOHOlUjPc7HO+dqveK5vwGYnpHxUHfTDbBfQOrjYgfaxNRVpOEG0ZSuz1tvI1w4ENMk1zJ3vPM7Fj4kAgH2VrdO+gFpHw24e1toYZ4lEyOkY1gxMJCA2M7hSPtroNedxCHRlPJlKn1EYNcdVZ3TbJrI1uB8SFxbQzryliST7ygn+NbtUnySXBFk9s2rXZ3EtsdXMqra0Pq0tj7Ku1azjlk0F0OMdJeFzW17xF7JjHcMOu0jzZYbhCHVl5FxIsrKeYJ9NdB6ESwNYWxtjmLqlUeI0jSyt9YEEH01F9OoOrvbSbulSS2b0sB10WfsWQfbVb4Fxk8PnvoP7OSCS9gHcJUU9bGN+/zsDw9Nd6j46EZ+5nOVRxrypS76r9zpUl3rSQ25ikkQlMF+yJF+g7KCVO4zsSPCuRp5fpY5WS4s0wrlG0SHUCpIONQwdx6KqHQDyoz8Pcq+ZrZ31upPbDNjXJGx+keZB2OO7nUh5ROgU0lw15YxPcWt1idTEpYq0m7hlG+7ZbOO/HdWS0dk4Zxe14vZsYyTG/ZYebJE4wy8vNdSAwYHmAQa8LbpDJayJb8Q3DnRHdhcRSnYKs2NoZjnv7Ld2OVVbyIdELqzW4kuUMQl0BEY9o6NRLFfojtADO/PbxsPlGl0xI0mDbQ6rqVB58rQFOpjA7k6x1Zm7tI8aA1vIbF1acRiXaOO/kVcctgF2+xVrp9c/wDJBwfRw5ZdY6+5drqQjcZl81SPDSB9uavAnYecp9a7j2c/51tY0zGxSvBb1cgZwTsAQRv4b171hprqbJp9BSlYzWDIJoBQCs0ApSlAKUpQClKUApSlAKUpQClKUArlvQif4RxzjFwmTEDHAGxsXiAjIHj+LPtHjUt056csGNhw757iMoK9ndbdTzllbkpAOQD6NtwDJ9CuiacOtEgU62yXkkIwZJG85j6OQHoUc6p4uoowy92bxWpO0pSuUSlD6P8A/R+O3sPa03UEd0v5IaImJwPScgn/AOqvlULpueo4jw66yQomNs+O9LldK59AdR7avtSVNbPy+RhFV8pdrqsGlA7VtJHdDxAicGXHriMg9Ocd9UDpmAiwXXdBKNZxnME3zcoGPFWFdivrNZopInAKSI0bA8irgqR7DXIra1M/D2gkOXEb27n/ALyEtGT95c11uGSzQnT95yeIf7c6dXZ2/vqVG38iV6920QAW2DZFwSCrRndSqjdmweWwz31v23lHn4NcvYCKN7S3nkADaut6tnLjD505w2fN7/tqzeSvpTdD4Pb3jrLFcws9tJntgwEpJA/eSNJO+SPE5wuz5QPJ5Zy3Qu7ibqlkUpIin5ySQLpiaBQCXkzpGjBzt9s5fOgcK4pHcwxzQtqjkUMp9B7iO4jkR3YrUverlniTKP2Jta7MNBCowYf7RGx8PRVF6PXQsrVLaNrv4NFdCOe56oI6vMC6wLbOGl1anhBIU51HHfja6IgxXUWiKOProkRwFPWXEWJpI792UaQ+oaXU7gvufNBAlOiaDh90bBy3weXVLaOTgoQczWpbmcZDrkciavUrOuArBieQK/xJBGB9lUTjUpn4rZQRjIt2a8nbuSPQ0Uak4xlyW254GavFpHpfONPWDYcsac7evBz7akXQhn107mVh1Jq5yc9+5lOdI8BkYrcilDAEciK8CdDfVY+xj/kf5+uvNpgj8wQx3UbkE7Z9Ro/EE1Hr7zdrNBSoyYUpSgFKUoBSlKAUpSgFKUoBWvfX8cMbSTOsca7s7kKoHLcnlvWxWlxnhaXNvLBJ5ksbRn1MCMj0jnQFauPKnanItI7q9fOkC2gdlyfGVgEA8Tnao64teLcQ2ldeGWp5pCwkuWG4wZR2Y9sebvTyScVdrNrWba4sZDauPQhIjI9GBjP1au9c2tipqTilYkUUQ/RrolbWCFLaMKW3dz2pJDucu53O5O3IZ2qYpSqDbbuyQUpSsAp/lP4aZrGYLnWqdamOeuE9YuPZj7asHR/igubWCcf2sSSY8CygkfYc1nisYIAPIgg+o1V/JLLps5bU6tVnczW/a5ldZkQ+rD7eqputP2P5mO5d65df4t+IXkR812S6T1TLpcf8SNj+1XUa555S7XRdWc/c4ktW9ZAmjz/w3H21Z4fUyV156FLiFPPQl5a/AgejfRU8R4VJHE3VXdlfT9RJkrjUVkZNa9pVYNzHeAe6vO1JEl1H1DwXHVmOVA7Xd2zGOGVV6ztYTQPmpi3YbAOMDNp8jDdniA7heE+2OPP8qlekHQu4+Fve8PnjhuJEVJY5k1QzdWMRs2ntKwG2d9hXUlo2bUneCfkit3PA7i4l1RxSrPuhvLwR/i1BMEkcUZDJcxyacMEAYISTggVJcY4lBwmElQ095cMQikgyzysxbfAAWMM5JwABnxO+Pi7pCdtfCF+sOvJHpAIxmqhecKuLG/UXjGe6uEYx3MXVhyE86JDcMscAUHkqsSG7qwSHlxazvbCZLq2k626aEzcQDNqhUFvmmaPIOle2Fx3RZ5ZzLdE/KhdPdJbX4gKznEU0YK6ZByUjO+TgA7YJ781iLq2WW1Hb6zUZILWRrieUkbG6u20rECBjBI2GA2Bg854mzrbRyZzLA0bg8+0hA7tiM+FRzm4Sjtc6GFwsMRRq6eKKzJ+S6r6H6Zkh1RgszEsFGM4HbIHIevvrYkjAKKAANWcDbzQf88VBcF6ZWl1DH1NxC7jqyUDjWMFc5Q7/AMKn5fPQ+Ooe0A/5GrLf7nHS7+z5mwKV8vIACSQABkk7AAcyTUXw7pZaXDFILmCVl5iNwxGduQ7s99RFglqUpQClKUApSlAKUpQClKUAoaUoDl/Gj8XdIIZuVvxJOpk8BOmBG2fE9gftMa6JVT8sXAfhPDJCueutyLiIrnVqjzqC43yULY9OPCpDoT0iF9YwXAxqdMOPCRezIPvA+2ubjadmpkkH2JylK05+LRqxUkkjngZx66oJNkhuUqK4ldD5hwTo157+QIztW1b8UR20gkN3AjGfVWcrsYMcS5L6zVN6ON1HG7qLfTd28dyvhrh+akA9JGDVsvbpWJUc0ODt48vXyNUnpZciG7sroEj4POYJOfmXSlB6xqC1LTTd47oM6RVU8p9lr4dI4863ZLkegQsC+P8Aw9Y+2pOy40ojAdiZN87E75JG9LK4WeJoZCWaRXVs94bIO/qNYheElJdmYksyaZX/ACI25+BTznOLm7klTIxmMaUU+1TXRK5r5PfKBbpFBw99YuIFa3JCfNlrcldjnclVz7as3S/p1b8PiR5SXaTIiRBkyEenko3G58a7l76kKg42jYluN8aitIJJ53CRRrqJP8AB3sTgAd5NfnDpnxqfiM4YxtJPL2YIAC4ghyN9PLWdizHv9Ara6U9JrjiEqPdTBYEJk6lMrFGFwV1d8rkkbkdzYAqBXpBch5FtJjGJyBkIVkZEGMLJjIGWJwCOdQ5s0kl0OrGh92oynNeN+FLra/V/JLZvcvstz1Nmvw1boTMulLfqeptmmwQAWgUB17yHbBCnbaqjxKALauo5LFj7o/8AiscKmyXEszyMSukMzPp2YNzzgnI3Ne/GiqwyqzAN1bbYJ5g4zjlVatPNNJdjvcMwiw+FqTqfiknpsrP13I+PgUMsaPpKMyq2UOk5IBzjlmpK0e8hx1F/dIByDMXUY8FJwPZXraWxVETvVQPYBk19CZM41j2HHtqFVaifhZ0pcPwdSEXVgrtLy+Vj44hfcQuVEdzezS253dcBNXgp0818cn7O+rB5FbWA8UugAqOluEROWoMwMrgejCD7ahjkSAb/AIk7Z2zqburUa5ezuYr2E/OW5BkUZ7UR2ZCeWSMj7fRU9KrJzWZnK4jw6lDCy5EUrO77tpbN6+Z+kwXG2A3pzj2jFfFrOxJ1Ywd1x4bj/Xrrwt+JJOkbRHKSoHBwRlGGrIPpBrZuBjDDYj+IP0cez2V0TxXmnojYpXlbyllBIwfD1HFetaPQkTurilKUMilKUApSvl5ABkkAek4oDwvZ2UdkZYnl6gSf4CiXRIB0Nv4YIPqPvrCNrfUPNUYB8SeZHoA2+01DdL+NfArK6l2GiJ2jz+WRgL98j21vpa3ciu73voc5uOknFeMX1xFw2RLe0tnMZkYKQx3QnVhtROGIA7sZ51GWHA+N8Gt7rqDbtaxMZWZsMTgLqaNOajG+DjlXQvIvwEW3CYDga583DHx6zzP/ACBatU8KSGWJsFZI8MPQRpb+BFaOKmrNG98rRQrS44pIiut7alWUMMWmchhkf2lfAi4rFq0XdsVJLb23a37t5BWtxDydWVjGiy3XEpnbsQ26TnXIQNkijQDCgDcnAUbkgV88F8j6sDJdtLl8nqTO8qxKeS6zgu2OZO2eQrnThGn+Jr4Eydz7n4jeN1DNfWwBkGxt1GnBAI/Gb7+ivHiHSiVWjLcT4ezLIOcaKANiQdMuRVkj8lXDhoxbx9gg+aDnG+CWz/o1ur5P7EadFtCmlg3ZjQZI8dqi5lP+pGbMrvBumcL9bJcT2keZMKRMoVgC4DLrIODgkeiojpRxe1uba9jjuYWdgrR6JA2XTLoAVPitdAk6Jw6tUY6onY6VXBx6MV6W3ABHqKsWLYzq78Z8PXWFUgnmRmz6Hh0NvxPw+CUf2keo+gnJI9tbnB/+zj9r+ZqicP8AJxfW6mOHiMsUILaEijU6FZiwGWOTjlmq/wAK6IMbw2vEb6+iklJaAxzYhnC41KNYJST6h8eZ7940ozk1GRhux7WXA7k8Vf4NGjBWjuzqlCDRKGhlyv0s6XHsqV8rMOq0tLV1iFy1wGXVIoIQMdTRkkZ5gY9NWbgPkntrORnt5LlWZSrZkJyCQTty5gcwa5/xmaC94nOWM+mzIgDhkMYEJOtmDDIOssNic93o6MUoRN6alXqRi+i+Wr9v9SKrLwK5a5frI5hGmhg7ozI2gZ0lgCCM7nG229eszNLMUJKkRkIyPqAdtyRndSFG3+1Vha6W3dUj1JHlXMintSI4BLEY83B2Ud4qJksepml1FncHSGY8l0gAgDxBz9tUptJezT3/ANuexw9CblZrSTz36XWr6XdrNqyv37M8DaAmYLlSCmGTssNn3BH2evvqN4xeOqyRnd5mUI6g4KnIOfBt+VTQxqDdoMMbqcagMbMPsxQ4IIOoZIOVOCCM1FGpZ6l6tgnODUPC+mnRp6f4fY+LiYKkxIOUh1E555UHGK9ISSqDGQY1Ok7jdQScevvrT4l2YJtOSSjZLHJbAO3qxms2JV4UOqTSVB0ahjlyz4VjTLfzJFKarODV/Df1f8GxOz9YukdvqseGBqf+VfBjVotIHYYENnnqIw2rPf8A5V7s4J1b6tGjbljJI9PfRWGSTnLDDAYwSOTeg/6761voTRpSTu17vI6J5FOI9Zw0xOx6y0laHUe5V7Sfs4Yj7DXQLfL9ptsHAH/u9f8AKvzFw+WZLucQ3E8HmPiJ9IJxzZeR3FWiy6ZcUhPZvesHhNCjf+YYP8a60aqcdT5TjKlLD4mdJu2VtHd4zpYqeRJK/wAyPX31sVw6Pyk8T1Ak2JP5RhkzvtyEmKleH+Vy6hYfDIYZYc9qS3DI6L+UYmLaxnnhht3bb5c436leGMo3y5l5HXKVr8Pv454kliYPHIoZWHIqdwa2KyXRSlKAVrXyBgqnvYfw3P8AAVs5rVt21nX9EZC/5sf9fzraOmppPXw7n1BIQdLc+4/lD3+Ncu//ACF4ti0gtUwZLiYHHfpj8PDLsnsNdRvV7BPeBkHwI5Gvzt0/unveKySKQYrF4ICdWcu0oVseHbLj9ij6XCunlOk2/STiqIsY4NJoRQgA4hbjZQABkR55CsXXSnjGjEPBRHIM6Wa+hdQSCMso0lu4+cOVX41iuT9+qbIm5UTmHBLrikDNLJwd57qQYed7+AMR3IihcRxjuQes5O9THyu4t+pD/eEH9NXelV5Vczu4r1+pvYpHyu4t+pD/AHhB/TT5XcW/Uh/vCD+mrvStc6/SvX6mbFI+V3Fv1If7wg/pp8ruLfqQ/wB4Qf01d6YrOdfpXr9RbzKR8ruLfqQ/3hB/TUT0nuOI31u0MvBGG4ZHXiEAeKRfNkQ6dmH8Rkd9dNpRVEndRXr9TFjnnCekHGI4Y0m4QZZVUK0gv4o9ZH0igyAfHB5+FUXja8TtrItd2OlVk6yWYTQAMZG0qDHHk82Xfc539XfapHlo/wD01z64f/Xiq3HFzqPJK1np3+pmlejNVKekl06HPUXrYwo/GxA4H5cWckDxKHJA/JNLZGuAECsXRDocA6WVecTtyVgN1J5jI8DUhH1cd4I4ox2ZMa5GZiBjUdK7KMDYE5NRk/FXYSzFiTFDJLGvJVYjq07A22EpreMY3Sk/J28voe2rVqnLlOlGySU1fr4r6WV7qWujaav7LaqjIyOVK8rO4DIrryIBFbGM8tj4ePqqnY7qkmsy6M82XOQeR2qM4CSqtC3nRMR61O6mpSozikRjYXC80GHHLUnvB5VvHXw/25WxCyONZflvf/q+vwsn7mSdYPo51EcNmlnbrSxSH6KADLY2yxqYrEo5XYkoVlXjniml2v3W68trlfs70pdyGdTGZAAu+V7P1vTViqE6UXCCEoRqdsaR3g5870f51I8LiZYYw/nBRnP8quweaKdj5L9p8FHD4pyU8zlq97+43I+YrwvyY5EdWOXdYyhOQ4O2oDuYDfI5gb1swDetKcZvovEQufVuBms9zyHWo/KLOk+RW9KG7s8nRG6zxDuVJtWpV8AHUn9quoVxryYy6eLlRyezfP7Esen/ABGuy1Zg7pHqcHUdShCT2/gUpSti2YrSt7cEZU6TlsEd41HGR31x1rrimD/1pL/wIvdVduOkXSGM6RO7AbAoISD6sqCPtFaxqx7MSpO92jq/lK6dfALSQsVEzZSFRvrfAOojuRQQT9gzvVEj6Jm06PpJMD8Jubu3nfV5wDyLoU53zp7RB72NViPoxfXcoub24ImUgpqCyMNJyMqOwBnfG+c7+mf4lwy9uEEc3EJHQMHCmJAAynUpwPA1iVaHS4jRn3R3M1iuQHiHFP1if3aL3Vj4w4p+sm/dovdXI5D3XqWbPY7BSuP/ABhxT9ZN+7Re6nw/in6yb92i91OQ916iz2OwUzXIhf8AExz4iSfD4PF/Havn4w4p+sT+7Re6nIe69foLPY6/SuP/ABhxT9ZN+7Re6nxhxT9ZN+7Re6nIe69RZ7HYKVx/4w4p+sm/dovdT4w4p+sm/dovdTkPdeos9jsFUjy0H/qa59cP/rxVVvjDin6yb92i91aXGrW+u4WguL8vE+NS9RGM6WDLuuDzAraFLLJNtdRaWxjVm9RuQlAcf+LEV/xEioZ5MW1wACWMIwPHEkeR/HP2GtheidwCp+GvlMafm120nUuN+4718jodPq1fDH1drfql+mCr7ZwcgmrKSvdvu/U9FPisOW4xi75YJdPyNvc0OGWhiiRCclRv6+Z/nW1URwWeQy3Mcjl+qfQCQByZwTgeOkVL1WqJqTTPTYKrCth4zppqNrJPrpp+x96s8+fj7/fXnLECCrAEEbg7gg/5VmvoP3Hl/L1VoWmiE4JbFQdDkBXZWQjI2PNe9cjB8KmajrWPRczLnKuqyD/C38cVI1vUd3cp4GKjSyrs2vg7e6/WxocXsA8UmkYc9vI2JZN138dsVscOu+tiR/yhv6+8e2veozhGI5pYCQBnrUyfot5wHqNT0JaNHjftngk6UMTFfh0fv1J2BdvXUTwputuZ5dtK4hU/7O7/AMf51KXJ7DBWVSVIBJ2BOwNRMDNhbPh6tPcEYATB0/lO7eaNz37Dvqda9D5fQhKrmUF4paexd2/T1L35Houu4ndzDdYIFgB7tUjanAPj2K7LVW8nPQwcNslhJDTMesmYbhpGAyATzUAAD1Z76tNWUrKx66jTVKmoLshSlKySnHcVjFUL5OP+l3X3z76fJx/0u6++ffVHIty5mexfcVnFUH5OP+l3X3z76fJx/wBLuvvn30yLcZnsX7FMVQfk4/6XdffPvrK9GnP/APXdffPvpkW4zPYvoWs8vX4+6qE3R5+67uv+Id/XvXz8nH/S7r7599Mi3MZnsX7FMVQfk4/6XdffPvp8nH/S7r7599Mi3M5nsX7FMVQfk4/6XdffPvp8nH/S7r7599Mi3GZ7F+xTFUH5OP8Apd198++nycf9Luvvn30yLcZnsX7FMVQfk4/6XdffPvp8nH/S7r7599Mi3GZ7F+xSqD8nH/S7r7599QvBw8ytqu51YMVx1p3AxvuaOCSvclo051pqnBa+2xv8H/7Vff74/wCOWpmo7hfCxAXOsuXIJLEZyNW+e/Oqtqa/jTznRfWwqvVeebcT3PDqbw2FjCrZNX77ts96VGHjyscQpJM3LsKcfaa2IOC3c/41hbx/kp2pD625D/W1WKGAr134YlHiH2k4fgU89RN7LVmtPdBbyIAglkdWHsZc+w1LFe8ezw99fN50RULEbcKskTFsuT85qHa1Nuc7CsW1vctGkqwEq03UAiWPaXX1QU6iMZfb7RU+M4fVw7SaurdTmcF+02DxiqTlLI818r2sl62M1HXPVi8tWlRJELMrowDZQjziD+Tz+yrBN0WvczK0cUEkUPXsHfrCVbrNOkJtkmNhz22504R0ejFtBNkyXN51SFpPoo4DzJGo2UdWsnp9NUsjpay9ha4lxShXoujS8Tdteys/X5En0J6B2017EsltGVSB7mVWGRqmbTChGcaR85gfUFdk4bweG3XTBFHEvhGgUfwFVfybWupbm5P9tMY0/wBzbZiUerrOtb9qrpXQpJqCuePnbM7ClKVIaClKUBxH4rT63tp8Vp9b21t0rm3ZesjU+K0+t7afFafW9tbdfWMevw99LsWRpjhSd+r20PDU9PtrbJrFLixqfFafW9tPitPre2tulLsWRqfFafW9tPitPre2tulLsWRqfFafW9tPitPre2tulLsWRqfFafW9tPitPre2tulLsWRqfFafW9tPitPre2tulLsWRqfFaen21SuhPCYZYZTJEjkTMAWUE4wu2ftroFUryffiJv8Aft/hSuxwdKVe0tdDhcek4YW8XbVdCT+S1r+Yj9le0fALZdxBDnx0Kf5it+letVKmukV8DwbxFV9Zv4swqgcgAPRWaVDcT6XW8BKs+tx9FBqPqJ5A+jNZnUhTV5OxrTo1K0rQTb8iZrw6K3fwiLiEB/FyTYVUdfhEM0aJpuFjJBKF0UgruGT7RXh04EnYhicSkdnrdKr6zuSfHAFSfk56Mq90HuEhuImeSCQyAOWnkRZs6CCAoCAAnBy2wrh8RxVOoowg79z03BsLUoVZOorNr03+RZOJ2t5GWM1zG4urNLeaaeWKM27MW1iGKJQZW+cYKBuSRvVc4VxciBFIAms7doxGw0uZnbqLfKturFVO3P50VbuFcTt4T10dnaW6K8TSMkah1tp1ZBKWUDGidWDdwVSaq/ll4OguzMp0ym3RwwOGDxM+lgfEjA/ZFcKrTU1qendXlLM/L5nbOjnChbWsEA36qNUJPMkDtMfSTk/bUlVA8nHTqa8it+ujUCWJgsgclmkturSbrEIwpYsWXBOynOKvwNSgzSlKAUpSgOOVkCgFZJ8K5pfGccvb7q+aUoBSlKwBSlKAUpSgFKUoBSlKAUpSgFcx6L8QuYkk6mJJYzK2Rq0sGwu+ScYxjurp1c96Ffipf9838lq3hq06Lc4OzONxmSWH1SevR/xYkk6S3HfZOPVKp/yr6HSG5J2syB4tOo9oxW7Wavf6rif1eiPF5qP/ABL4y/8ARGX093MBHiOFG89kYswUcwDgAE8q2LHhkcIxGoHp7z6z31tUqnWxFSs71HcOs8uSKstl++5grWmlxMohEbpGYH6xCiFSza2f586j1oyx225mtuV8CtWo4troXMHVqUk3F2uWThl5M+iSG3QCWSQKHkQwMsza7yzlywbV1od4+z9LHLOY3jHR+KOUyNcosUkTRyR3cbia3HJms4ZDl1AJVQC2nXtqzgxm4V1DuqSY1qrkK5XGCQPpDA7Q32G+1eV5MQjO7yvoQ4MsjyFRjkpcnSNhsPCps6O8uIQaXhd/3OoeTLg9vIfhVqrpZxr1NupOA7jK3Fyy/lNhUy2D82xx2q6LiqV5GrExcGtQ3Ng0n2SOzr/AirtUh1DANZoRWKAzSlKArB6Aw/nJvan9NPwfw/nJvan9NWelR8uOxvzJblY/B/D+cm9qf00/B/D+cm9qf01Z6U5cdhnluVj8H8P5yb2p/TT8H8P5yb2p/TVnpTlx2GeW5WPwfw/nJvan9NPwfw/nJvan9NWelOXHYZ5blVl6C26jLSygeJZB6e9a8T0RtN/+kNtnPzke2NIOezt5y/eHjVn4hYLNGY5MlWxkDbOCDj1beyo4dEYNUbYcmNdIy2QQQ4bUPpZ1AnxKJ+TTlx2HMluRTdDrUAkzuADjJePAJJUAnTz1Aj1jFecHRWzcZW4cgEg9uMEEYBBBXIIyOfiPGpuDotEkZRWkCs2s9oE6sKNQJGQcqTkd7se/b7PRyPIIMgIwNiNwGDYOR4qPTtTlx2HMluV6Do5YuAVuiQQpB6yP+0/F/R7+6vp+jFkOdydyB+Mi5swQDze9iF9e1Tp6MRFUUlyqBQASCMIrxgHI3GiQrv6O/evv5PR5UguNKqowQPMdZFJ23OV79tz4mnLjsOZLcr79GLIAn4SxA1DZ4ySYxl1AC5LAcwN69T0Otez8+41EquXjGphkFR2dyCDt6KmE6NRjYNJupQ7ruhVVCebyAQYPPxJr7j6PRqEUFwiBkVcjARiCYxt5vZXHeNIwacuOw5ktyv8AyZssA/CtjuD1sWDgkHBxvuCPsrT4X5FrSBWVJrohmLHU0fMgDujHhVobovEQwYyNqUqSSMkFXj7gB5shHLuFSvUjIOBkAgHvwcZGfsHsrOSOxFVhGtHLUV0c+l6E2Kkgz3WVYocKDpKhWYtiLZQHXLHbtDevtOgdkW09ddBtfV4K6e1gt3xciFOG5HHOrZL0dRmdi0mXZi267h1RGTzfNIjT09nnzr7+Il1atcmesEh83chSoB7O40kjPPlvsKcuJV+4Yf8AQilx9DrBghE90Q5wp0891Go/NbLl17R27XOtiLye2bacTXPbZkHmg5TVryDHkAaTuduXiM2S26JxRhQpcBcDmN1XqgqHbliFNxg7c9zXtH0ejDIxLs6OzqxbBzISzA6cAqWOcY7h4U5cR9ww/wChFbbySWx/trn70f8Ay6x+CK2/PXP3o/8Al1eRSmSJusJRX5UUb8EVt+eufvR/8uvC58i9pIAHmuimQWXXGA4BB0sRHqwfQQa6BSsqCRtHDUou6ijzggVFVEAVVAUAbAADAAHhivSlK2JxSlKAxilZpQH/2Q=="/>
          <p:cNvSpPr>
            <a:spLocks noChangeAspect="1" noChangeArrowheads="1"/>
          </p:cNvSpPr>
          <p:nvPr/>
        </p:nvSpPr>
        <p:spPr bwMode="auto">
          <a:xfrm>
            <a:off x="765175" y="-1127125"/>
            <a:ext cx="428625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298" y="3548313"/>
            <a:ext cx="3419302" cy="288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15" descr="https://encrypted-tbn0.gstatic.com/images?q=tbn:ANd9GcSwZIj3ffxa26n2ET9nGcUcPKIi4hBhmonAZd3yLpZ1RRUQNOnT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3" y="3805786"/>
            <a:ext cx="3460017" cy="2595013"/>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Right Arrow 10"/>
          <p:cNvSpPr/>
          <p:nvPr/>
        </p:nvSpPr>
        <p:spPr>
          <a:xfrm>
            <a:off x="765175" y="1372821"/>
            <a:ext cx="1003300" cy="1676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flipV="1">
            <a:off x="6324600" y="1493073"/>
            <a:ext cx="904702" cy="13890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112352" y="1272944"/>
            <a:ext cx="4539516" cy="954107"/>
          </a:xfrm>
          <a:prstGeom prst="rect">
            <a:avLst/>
          </a:prstGeom>
          <a:noFill/>
        </p:spPr>
        <p:txBody>
          <a:bodyPr wrap="square" rtlCol="0">
            <a:spAutoFit/>
          </a:bodyPr>
          <a:lstStyle/>
          <a:p>
            <a:r>
              <a:rPr lang="en-US" sz="2800" dirty="0" smtClean="0"/>
              <a:t>Propose New Password </a:t>
            </a:r>
          </a:p>
          <a:p>
            <a:r>
              <a:rPr lang="en-US" sz="2800" dirty="0" smtClean="0"/>
              <a:t>Management Scheme</a:t>
            </a:r>
            <a:endParaRPr lang="en-US" sz="2800" dirty="0"/>
          </a:p>
        </p:txBody>
      </p:sp>
      <p:sp>
        <p:nvSpPr>
          <p:cNvPr id="16" name="TextBox 15"/>
          <p:cNvSpPr txBox="1"/>
          <p:nvPr/>
        </p:nvSpPr>
        <p:spPr>
          <a:xfrm>
            <a:off x="2112352" y="2435951"/>
            <a:ext cx="5268546" cy="954107"/>
          </a:xfrm>
          <a:prstGeom prst="rect">
            <a:avLst/>
          </a:prstGeom>
          <a:noFill/>
        </p:spPr>
        <p:txBody>
          <a:bodyPr wrap="square" rtlCol="0">
            <a:spAutoFit/>
          </a:bodyPr>
          <a:lstStyle/>
          <a:p>
            <a:r>
              <a:rPr lang="en-US" sz="2800" b="1" dirty="0" smtClean="0"/>
              <a:t>User Study: </a:t>
            </a:r>
            <a:r>
              <a:rPr lang="en-US" sz="2800" dirty="0" smtClean="0"/>
              <a:t>Evaluate New </a:t>
            </a:r>
          </a:p>
          <a:p>
            <a:r>
              <a:rPr lang="en-US" sz="2800" dirty="0" smtClean="0"/>
              <a:t>Password Management Scheme</a:t>
            </a:r>
            <a:endParaRPr lang="en-US" sz="2800" dirty="0"/>
          </a:p>
        </p:txBody>
      </p: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14</a:t>
            </a:fld>
            <a:endParaRPr lang="en-US" dirty="0"/>
          </a:p>
        </p:txBody>
      </p:sp>
    </p:spTree>
    <p:extLst>
      <p:ext uri="{BB962C8B-B14F-4D97-AF65-F5344CB8AC3E}">
        <p14:creationId xmlns:p14="http://schemas.microsoft.com/office/powerpoint/2010/main" val="40800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Argument</a:t>
            </a:r>
            <a:endParaRPr lang="en-US" dirty="0"/>
          </a:p>
        </p:txBody>
      </p:sp>
      <p:sp>
        <p:nvSpPr>
          <p:cNvPr id="3" name="Content Placeholder 2"/>
          <p:cNvSpPr>
            <a:spLocks noGrp="1"/>
          </p:cNvSpPr>
          <p:nvPr>
            <p:ph idx="1"/>
          </p:nvPr>
        </p:nvSpPr>
        <p:spPr/>
        <p:txBody>
          <a:bodyPr>
            <a:normAutofit/>
          </a:bodyPr>
          <a:lstStyle/>
          <a:p>
            <a:pPr marL="0" indent="0">
              <a:buNone/>
            </a:pPr>
            <a:r>
              <a:rPr lang="en-US" dirty="0"/>
              <a:t>User models and security models can guide the development of human authentication schemes with analyzable usability and security properties.</a:t>
            </a:r>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15</a:t>
            </a:fld>
            <a:endParaRPr lang="en-US" dirty="0"/>
          </a:p>
        </p:txBody>
      </p:sp>
    </p:spTree>
    <p:extLst>
      <p:ext uri="{BB962C8B-B14F-4D97-AF65-F5344CB8AC3E}">
        <p14:creationId xmlns:p14="http://schemas.microsoft.com/office/powerpoint/2010/main" val="198826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52" name="Picture 8" descr="http://upload.wikimedia.org/wikipedia/commons/thumb/8/85/Smiley.svg/800px-Smile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3429001"/>
            <a:ext cx="8229600" cy="1600200"/>
          </a:xfrm>
        </p:spPr>
        <p:txBody>
          <a:bodyPr/>
          <a:lstStyle/>
          <a:p>
            <a:pPr marL="0" indent="0">
              <a:buNone/>
            </a:pPr>
            <a:r>
              <a:rPr lang="en-US" b="1" dirty="0" smtClean="0"/>
              <a:t>Example 1:</a:t>
            </a:r>
            <a:r>
              <a:rPr lang="en-US" dirty="0" smtClean="0"/>
              <a:t> Users can remember a person-action-object story if they follow a particular rehearsal schedule.</a:t>
            </a:r>
            <a:endParaRPr lang="en-US" dirty="0"/>
          </a:p>
        </p:txBody>
      </p:sp>
      <p:sp>
        <p:nvSpPr>
          <p:cNvPr id="15" name="Content Placeholder 4"/>
          <p:cNvSpPr txBox="1">
            <a:spLocks/>
          </p:cNvSpPr>
          <p:nvPr/>
        </p:nvSpPr>
        <p:spPr>
          <a:xfrm>
            <a:off x="457200" y="4953000"/>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Example 2:</a:t>
            </a:r>
            <a:r>
              <a:rPr lang="en-US" dirty="0" smtClean="0"/>
              <a:t> How often a user visits each website on average.</a:t>
            </a:r>
            <a:endParaRPr lang="en-US" dirty="0"/>
          </a:p>
        </p:txBody>
      </p:sp>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16</a:t>
            </a:fld>
            <a:endParaRPr lang="en-US" dirty="0"/>
          </a:p>
        </p:txBody>
      </p:sp>
    </p:spTree>
    <p:extLst>
      <p:ext uri="{BB962C8B-B14F-4D97-AF65-F5344CB8AC3E}">
        <p14:creationId xmlns:p14="http://schemas.microsoft.com/office/powerpoint/2010/main" val="3777805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Content Placeholder 2"/>
          <p:cNvSpPr txBox="1">
            <a:spLocks/>
          </p:cNvSpPr>
          <p:nvPr/>
        </p:nvSpPr>
        <p:spPr>
          <a:xfrm>
            <a:off x="2713892" y="1752600"/>
            <a:ext cx="4715608"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User Model</a:t>
            </a:r>
          </a:p>
          <a:p>
            <a:pPr marL="0" indent="0">
              <a:buFont typeface="Arial" pitchFamily="34" charset="0"/>
              <a:buNone/>
            </a:pPr>
            <a:r>
              <a:rPr lang="en-US" dirty="0" smtClean="0"/>
              <a:t>Capabilities + Behavior</a:t>
            </a:r>
            <a:endParaRPr lang="en-US" dirty="0"/>
          </a:p>
        </p:txBody>
      </p:sp>
      <p:sp>
        <p:nvSpPr>
          <p:cNvPr id="13" name="AutoShape 2" descr="data:image/jpeg;base64,/9j/4AAQSkZJRgABAQAAAQABAAD/2wCEAAkGBxQTEhUUExQWFhUXGBwXGBgYGRgYGhgcGhgaGBgYFxoYHSggGBolHx0XITEiJSkrLi4uFx8zODMsNygtLisBCgoKDg0OGxAQGywkHyQsLCwsLCwsLCwsLCwsLCwsLCw0LCwsLCwsLCwsLCwsLCwsLCwsLCwsLCwsLCwsLCwsLP/AABEIAL0BCgMBIgACEQEDEQH/xAAcAAACAgMBAQAAAAAAAAAAAAACAwQFAQYHAAj/xAA/EAABAwIDBQYFAgQEBgMAAAABAAIRAyEEMUEFElFhcQaBkaGx8BMiwdHhMvEHFFJiI0JTkiQzcoKishUWNP/EABoBAAIDAQEAAAAAAAAAAAAAAAECAAMEBQb/xAAoEQACAgICAgEFAAIDAAAAAAAAAQIRAyESMQRBEyIyUWFxofAUQoH/2gAMAwEAAhEDEQA/ANf7NEtpAwDfWOStS0nvvkfqoHZxgNFuequPgzxyXNm9mtEfD0pmVJ+EYOZHGEui+DrmpbLi468VTQ9kb4fCT6fujDSAePTom1ZtAEe5XjRzOnT7FDTCJcLiPqOiaGnU98/dNa394hNDRa3kVOgXYhmGOcjrP3KJlMHNT9wT+OnigLADNkrYRXwYyusmnp78U1x4Fe3e7v8AQpXbD0Y+BH2TGiy9TpmczCayk0FGKZGK3DEfRZYDrl799yXjdoUqImo9rRpJz6AX8FRV+29AH5RUcOQA8N5FKT6JSNj3gTl6/ZPw9Qmxjlp6rTG9u6QP/Kf/AOJ+qs8H20wrsyWk8R9QVYlNdoVpPo2kMA0HK6bSAjIevooODxrKg3qbpB1zHkUwVDkSeSPyITgya7D0+BB5CUmoACIPK4+wSH1zlJ8bIAJU+RB4Mk1Kk8OGqxvC1h3zw5IPh2sbheNM2ElTkyUj14yHdP1KWCR97J2uZkHisPvoUQEbe5n36rGv4TQ33IRPpyTl4/hAIksHG3vgUfw+GnW/kiDIF9YHuyBlE8lL/QBdUQcx5jyhLc7jnysnOYd67rZe7In0zleI5hKMRhkb+5RCo3h78ETxfhOhM/RKv7n7JosjRqPZSiTQHBX5o2E+Q+6g9mMMG4dnMK3iALnu81Jy+pkS0JGGHD35J3wuFuET90dI8imuuOHVKQiFjrfVeFInhHXPzupAe4W16JjZjQKUSyCKcZzfopLKUkR5wnU6c+/wjDZyt4KcWTkKfR749++qJtDu+vVSaVEcZ6EJhw4OXfyS0w2iOwAZ3nn7hE+i05R5D6KQKF/1Zd68GRe0d3sI0CyM+kBxPEZ+gWm9p+1HwyaVD9Y/U/OOQGp9FK7S7eqPf/L4UEuMhxb6NjzKxsn+Gz3DerPibwL+JKdKEdzGSk+jRKFN1Z8uJcTm4yTCHF1ADujIWXYsL2KpUxDddZuqzF/w5omSJB6oryoct9DfE612cmc9YW3bb7B1KQLmHeA4hahUY5pgiCFrhkjP7WZ5wlHsm7O2nUou3qby0+vUGxXQuz3atlcCm+GVch/S7/p4HkfNcxlFSeWnUa9L6cEMmGM/6SORo7cAPx66I2M6LXuxe3P5hhY8zUYP94/q68fytj3Z0+v5XPcXF0y+7CDiNUySY+yRupjGG3RGMmBoORy8/ssvpkW9BPqLIajIiZ6oXvGn1Vloro8aeXXh7hZcyCTHkFmg2+ncfxZNdSMmJQqwkeReQPAJlEhEKMjlxy+qEUYPHnOSnF2S0C9t8/H8I9wELLqZJsbImj2f2TKOxbIhw+6b90yvW9ymCZznpp4L27zd4H7JqoBQbIw27RpzwmxUxrDnc+SDYzC7D0if6AfwpG7NpM8lVL7mOILTP5KNzSSLz0/ZSmUz7j6ohSEpa2GxIp8be/BNo0hN5J48k0CLR33TKLennZNtAsN1C2t+/wBUllGDn5fhSL6G3AQiAteb9E1gEil198IT6cxEFC5pkeiY8m0Tl4qPsghzBkbHktf7V7U/l6TgP1us08OJur/H1/hMLncLDKTouVbax769VocTd4HK5GSeONN2RM3zsJsVrKbarh87xJ5DQLfKTRoqHZToaBy4K6pOssMp8pWzVKNKiQQEmq1ESlPchKhYplZj6YIK5X2z2OLvaF1XFE3haj2kwxLT3o4ZOMrRe0nGmcjIvdZUjHUoeQkELtRlaOZKNMsNhbSNCsyoP8puOIyI7wux4aqHtD2XDgCI1BXC4hdP/h9tDfw5Yc6Zgcd03H1CzeVD/sWYn6Nrpu9wnNItJv3/AHSqbJyv3mU40gM5n3wWZWO6MVWxqP370h7SHW17/VStyRaDx/EIvhwQTHh+yemxLoTTaARJ6phZwI9fqnUq0fvC8XwTfyPNWRSFdkb4cdPL0RNfJggx7y5I3VAdfJERebKUiEVxl1x6rLXDKCpTDOvl9Up0TkD1hKgkcnXd9+KcHf2pDqkSAfAqQMQeSdCsptgs/wCHpgi+4PTlZWL6UaeFlG2IP+Hp6/I3/wBQpbWfsqJDgNfeIRdwT2gZR4IwBKSvYRTTy996MGdEw0xx81ljfcI7IKY3ijbT5eSe4WkJbSYvMqIh40feqOCI9+KWxxOk6ewvViUybIar27x5AYwc3E9IA+vgtA2IzexdAHLenwBP0Wx9vK3+KANWgeZlanh6pbiae5cg25khaV9lfphit3/DtlCu1oup2ExjXGAVy2lt6o4Oc8vaKc7wYwOIjVxcQB0ui2H2m3qo3XOIm2+N12fIwVznhfZsbTOuudCq8Vtmm0xvCVB7TbQNOhvCQTkudbOFarUmXRJ/SJcY4TYdSkjDkrfRFGnR0t20gQqXa1cEH8LSdo7faxzqbTiGvaYO+Kbm2MH9N81Cb2hqVPkI3jyn00Vy8eXYXlitFftwf4h6qveIU3a1NwdJESoj8l0cWoow5PuYhxlbj/DTERiHM0ew+LSCPVy09yvuw9bdxtGNXFv+5pCfKrgyqDpnYfhTHH8I6YM81Io6jX3aZRBgmZI4x9liossBrI7x7jisPvofedgm1SYjPwQBsgEd8hMAVImxTXUQbooByIjrPqhIM2j0RQGD8P3l6Ib706RbknOpSPuSgNjNlGyGQb9/0QOaD9l4kHvSwYmSfBBBANLMD0Hesfyx5+IRjPPLxRd48SmYCDsot+BTIyDGxIOW7ql4natFr9w1GNdEkF8eq1vEdoqdHBNDHtNX4bGkCd5p3Bc5EfsuZYiuXGSZ5po4ud+hZTo7w7ENY0vcTutaXE55DktIxv8AER4cPhsAE63Nj1VDhdvOfgalB2dPdcHEklzd6N09CWxyHRHsfC0jRL3OaLOzg/6emf6o8eqChGG5/miOTl0dD7L9qmYwEbu5UFy3METEgwPBbA6p4QuY/wANaE16rgIptYfmOTbg5wto2d21w9WuKID7khrzEEjLXX7KTh9TS9EjLVs2RtU258Ee7Oc+SQ3Esv8ASU1tQAWJJVXFDjGHx7l6t75fZC2vJtbwUfHOMEwMiZt1QdBRy7t3iQ/EHdMhoDe8Z+ZIVFs0ziaBP+o31TMRiAXyb+7qI3Ehlam7QPa7wK1ONLivwGL9v8naqmwgZcA35sxFik4HstTpneho/wCloHorfZ2MDmNPEBSqjxYBcZSfR0ZWn0Ufa2hvsY0e7JWwdnRTiACOSnbexAbBKdsms1zN5uR9lNf00Ba2Uu1OyvxXFxp0t45uIuk0NgNoNP6Z1IC2upX5rXts44AG+hUUm9DwXtnM+2DhvkcFQNFgp+36+88lV7XWXXxKoI52ZpzYtysezD4xeHJ/1qf/ALgKuemYKv8ADqNf/S4O/wBpB+iue40UdM+hcLGXvJSWMHNVtDGtGbhBgjWxuFMp41ujgfL6LnqSLGmSHUkp1L3n0TH4gcfNC7EN/qB7wnUkxaYpzTleOH7rzXcrwgqYrX0H1SmYnkfJBySCk2NMjTXgvON1HfiiMxbl+ULtokOjdKinEPFkrd6a6JZaRoFHG0SdOFkFXGug2HVD5Ir2ThJ+iY7P39kNuI8fwoH84dbeOiEYgcR4hT54E+KRwdlQ6rIQ0eqMt4afT35LomcyXRMZGyNmJcG7ul/OPsErRZ8kavsBe7O285mHq0AIDx+oTJM3m8QRIU7sFSJxQf8AL8gLoMXEEfKNeoyWqhqlYDGPovFSm7dcAYPryOarlj+mSj2xlLav0d2o4y36R4m6czaUaRfmVr+wNpGvQY8kbxEkN0OTvP1ViA4j6d/NcV+RNOqN/wAEWrsnnFuvY/ZRqlUkRBgj14SsOGhnl3oHADO3ileWTYVjRxnHUt2o5vBzh1gwoeMp/K031nkrPabSKr5v87p8TKh4r5rBdlS2jLx0zpnY7ae9Qpk8APotsJJAcwjeFwDk7kTp1XKOwO02tLqL9bt+oW9fy2IAL6VVgAEbr2k98g28CuXnxcZs6mKfyRRpvbHtZifjFnwjT3TEESe4ixHRbZ2Hxbxht6vZznlwGUAgRPgT3qDtT4z4tSLhfeB/Cq6dDE1TG+xoBuRJj0RbhKKjVB+GcG5N2jdq+OBBhaft/G2Kt6kU6cAzGvFaXtzGCVMWPeiTnUTX8a75ilNKxUfJWWLqpUjkt2wUAF0blhmadCs612SmphqLybwQdT8ri0zJ5A5aq7GG5mIgiGnv6rXewFb/AIWJHy1CL8DuuPr5r22e2VGlvikXPqi0f5QQRMu1jlwXByRnLJKMV7N6SUU2TMWalN5EjcOW8+HGSc5aQBaxkQomzcfig471MOYDcy0mJs6SRLYk9y0DbW3KuIPzuEcGiBynjnqo+zMW6nWY8AlzXCBxyAE+ULVDwp8W3V/7+yp543S6O1MxGXyGNXS0gf8AlJ8NE74jZ/UDwAIHXVQ2MvPzNtrEaHXM/YpVR43gSSSBxjxWDmzRwLA1RGV54H7IXOGYgSIyuoLK7WgXfEZFxPmZnX2E3+YaREZ6AyPLRFSYOA5tVoNyPKeKSzFB0iR4qOHEmd0BvOZ5wNCoGP2pTpjec4xMANkSYmw16zF0U23QeKJ1SsBJBHCYnxlQDih/b4BaPtrtHUeS1hNNpJ/STJ6n7KnGKd/qP/3n7rVHw5SVt0VvPGOlsgYcX+2aac4Az5HlxQUGXFx0gHxkQfFFUq23dJn7E8TE+JXZOYYDtMuMcJn1heMeyl7yYHgaDrfn4IkDE3mR1Cn7H2U/EOLGESBN8iNTMe5VYyNfL7q+7Lba/lqs7u810NcO8GRbMcOaTI5KLcewxSbSZ0rYOyadCk1sS8fqdc3ubcBcq3a/gDHQj6JAqg6N6/t7smkArz8pqTtnSUZJUY3zB5cbx9VHcC6xFvf5UkkaAXtPfx4JTs4Mxzm/gk/g6OYdqh/xNS3+b6AlU1VlltPbzCbtRlQZPHDVuc+S1Z7p7l2cTuEWvwZpJcmiE6oWuDmmCNQum9ie0wrj4TyA8Dx5hc0rtGaVRqOY4OaSHAyCNFbkxLLH9leLM8Uv0dvxnZ1jvmBgnwVfUoCiDcWWo7P7fVAzdeJPFV+1O076swYCwrxst0za/Ix1aLrbG2QBAPgtQxNcvN0o1Z/UV7ppyWzHhUEY8mZzBIhZCxuSsPCuKkYe5EwW70tObYKEH06xDd0E2vbu8rDwSNfconPgDjplz49yEkjhPjeZ99UFGgydqj08vtHuPebcNWdTc2oyzhEGBnF4nM/dIJtnrqBw48Vh1tQmatUxE6do6ZsbtVTfRaa9QNqEHeA5an+mc4nVXbGtc1pa4xnM598ri0kRfyCt9m9pa9LKoSI/zElvgTHkuZl8BreN/wDhux+TF6kdTZhxoDNoPD6d6KpUDRnHeB1N1zodtaxcJaxx0tGvISein7T2xVqsO+0NDW7xaDmYkAgxyMcwsj8fLFpNF/yQatMvtpbdoM+V7yDM/KTJ5jdNwtR25tAvaHyS0fpJ14z4R+61evWLj09ys/zDtzd0lb8fhKFO9mWXk2mqMOeSZPFBvon2S95bqMoLUZVniMPSexhoH/EA+dlwTYXE28OKgUsO5x3Q1xPAC6kcikr6/oJY2nXYDWEgmLC06cb8NVhbLR2dVoYOuXiDU3QBqACZJ4ahQNmMbY7pNjvc4Muj/slVLyE7a3Tr/BZ8D0nrVkP+ReKYqkEMLt0HiRwVj2a2M7EVIyYLvdIkDOImb5KVsZpxFCph5sz/ABKc2gyQZjOZCtey2zK2GqmpUAaC3dDd4FzsjkDYW1IzVeTyGoyV1L1/v5HjhXKL9G/0Ht3TB7glVcZTa7de4AuyBIk8LZrT6vawBwZSaXPc7dlxEAkxaJB7rdVUbZLnOdvuLiCHSeJAkDlmubDxm39WjXKdbR0+kQRp90GKp5GR79lcl2ftytSkMqHdkHdNxY3EHIEcI8lIxnamvWBG8GZ/pkajMklWPwcl0noRZ4dm69pMCyrhyCYLRvNN7QL2nUSFzUm3cPspbNu1hTNMvLm85JE8Dw6qHAgLZgxTxxcZfkqyTjJ2iLWzSinVrWH2SCdFtj0ZZdkvZFMPqBjsnW+ynbQ2C+meITdi9naroeRujMEropw4fTBIFxf6rLlz8ZaNGPDyjs5H/LlOZS5LesZsNhyEFVjthcEyzpivE0a38O6XWEFbF/8AFkXhVO0sKWnJFZE2Tg0ircnaFC5qeG5+HqrBERnOy9ysDrwum/DyWSzl9NUboWrFTxn33r0zHv3opFLBPdkwweDSdOQUxmx6kTZut7d5skllivYyxyZWOaece/DVAQYFoV43AuH6i2PfBLdhmDn0/Kr/AOQhviYrY+HIcKhtu3A4/ZZ2pXdu7sySZcepnVSXVbZRzkyO7joqnH15teBe+Z6qqFzycmO3xjREJ9hPosGZ0SqdO9wm1zuiNStUn6RVFexD35pcrBWE9CB0nFpBFiDZbJs3tW9hAexpH9o3T1F4WuF09F50WVWTFHJ9yLoTlDpnUqG0KOKouAG8CILbB9++y1DEUadEuDa7LEw25dq0ggDhPBa9TcQbEjpZYDVmh4nBv6tfgtlntdbL7AbRbRDvh3e6xcYEcI4d5S8RtJ5/zGT0klVlNxVrs6nB33C4uAc084Rj9T2LGcnoZs6kGkOfYk715sAZ8SVnaeMDnEjImR0FgmmD8zszdQMRUFR0wAB9PqfeSEI8pcmGcqVEdgbeZGaJlO0g8unCfLJYFhN/KYj34JzKojnFs7wBnwm3fK0eikivp34ge/fRNcRu2i02/flF1itVbNvfFX3ZrYPxiCRbpbSUMk1CPKQYQcnSKfA7KqV3AMbnr793W/7D7Dspw543nc1t2w9jU6dg0CBY8iT528lcjDrnZPKlPS0jVHFGLKanswBsAAJLsFutIhbAWJb6MrPbLUaq/Bmcis0tnLZv5UcF4YYcE6myNI1p2yRqFo3a/Cbr496Lr9SgOC5v29w4D5Hv39VZjm+SEklRz74UkIy4/N15Jpp/MkVRnf8AC6cXZiaoBrfcImOGWiFnNEWp2rFWgm1N0/K4g8iR6KZS25WaI3t4f3AOmeokqqe2Mj+FhpPmEjxRfasKm10XTdub1n0wZ1Fj5oRi2HIOHgqtmHJyE9EdKgY4Kl4sfodTmSsQ4EQHAJFGi0HecZ8/FLNM3uFgUyDn9UVGtJk5e6JFSu0WAyVdWeXGSnfBOknpkhfSIzP1TwUYgk3IjOS0yol9yvRUMbkvShYmCEGOuj06p2HcN4SYE318kqBovAJHsdGz4fC0HD/DeC7v9Dl1Uk4PdFiCc9fstTYSDIMHkrzAbccGlrzMZGPVYcmKcdp2a1KMvVEwYTeFye5RMVusbEfMeeQ1spB2oHi0SBkbd/AqtxTwc545yjjbvYkoatEYvkiTMaXvde3uAj3KU+NPd9fPwWZtmtsUZZP0PwGH+JVYyZk3twXbuyuyhTpi1sx5fnyXGez+IFPEMe79Mweht9ZX0NsyDTbGURmuf51uSXo0YHUH/R1GhEnJMNNOCVVcQsqSROTbEOah3UQumCmjQ9iS1e3E4MWd1RB5CHMsuY9vRNQrp9Z0Ark/bBznVXBol1yR/SOJ4d6sxq5pIl0m2aW93zHlZJdTnpxsB4lTnUWMu47x4N+5HoFYN2XXcN4URSbE774aIzkOqEnwXUTSMb2UJpcJPQE+aB4P9JH/AGq6rYemP+bigT/SwOf55Ksq1aIyFR3MlrfISnTsRqiKXe4SajevSylfFaTZrh3z9Ep7Rp9kwCMyRcEjyTaWMeM/mHAifReFs14ttNvFJJL2iyO1pktmJpuzlp5JrQwXztqqzdBXg0g5yM4vfyVTxr0xra9FjVrSMwPNQXv4lKJ5QhLrpo4+IsptmKjkHesvMod1XIrMs4Jm4gokKRupZumWY1aBaEQanin55JZCq5WXcKBaE6jSnUDvSgSszZB2FD30gLyO77oTVJ4e+qT1+68Gpow9srnka0h+5wjLksOHvmhEQg1VqRS2SabRquh9h+3QogUcQTuCzamccncua5samiaKkdPXndVZcSmqY8J0fTOExjKrA+m8OaciCD6JVSpLo4L532dtatQdNGq5nIG3eMit22L/ABLcz/8ARS3/AO9hg9S02WGfiyj1svjKJ1mmxODFqmA7fYOpYvLD/eI88ldUe0WGcLV6f+4Kji12gtP0TyEDlHdtajE/FZ/uH3Wodr+2zKTSyi4OfFzNm9SjGDk6ROuyd2r7SU6DSJubc+5cw2jjjVM1XijTN91vzPdzImZPFxVPtHab3uLiSXHU/QaBVskm5z4n6ldLD46gv2Z55LNg/wDsIpN3cPSY0/6jwH1D3kQPBVGN2jVqumpUc4/3EnyyChuq8EBeSr1BIrcmMJQ35LAasuBTAPBxRtd4JAIBRGqiQKoV6mRwS99Z3h0QatBjKnZIAynTl7slE8/fes03zosF1slV0X3atAh6B7UVkLkwjFVEbZhDnZS2PbAREZEbT4o6KSXImaJpK0CLpkovcF4VHc1h7kIKoSRqbGAlNZViZjy8kkL0INIgeIfJEC0Ra3ol3QuN0WquiqRnm7kww4++/NYJWGiQhcbJkKw3ORCpEQB4JQWXm6NC2Mp3Tg+OpNtPeqRTdA6oviHy/CVrYydEv45EiBa+UZX0jmhqVQNOE3nRINSxm/v8JLnJeCG5sk0nfNIv1iyzWrzz5+scTzPko5qECELim4i2Ye5A90lEhKYUI3vx7llDKJyhDzc14GQsDJOBjLoowizTSXU+ae4JZKgBa9KJecfVQh5riF57kO/Kwlkh4y9BArLYuvNK8Rkloaz0RcaIhjOSY+nABR/DHBFfsVn/2Q=="/>
          <p:cNvSpPr>
            <a:spLocks noChangeAspect="1" noChangeArrowheads="1"/>
          </p:cNvSpPr>
          <p:nvPr/>
        </p:nvSpPr>
        <p:spPr bwMode="auto">
          <a:xfrm>
            <a:off x="155575" y="-1989138"/>
            <a:ext cx="5829300" cy="4152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8" name="Picture 4" descr="http://monalisa.org/wp-content/uploads/2013/10/The-%C3%94Earlier-Version%C3%95-as-the-portr-ait-of-Lisa-del-Giocondo_1021_html_m12df3f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31769"/>
            <a:ext cx="2054225" cy="14639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6" descr="data:image/jpeg;base64,/9j/4AAQSkZJRgABAQAAAQABAAD/2wCEAAkGBxANDw8NDRAPEA8QDw8PDg4QEBAQEA4SFBUWGBURFhcYHTQgGBolHRQUITMhJSwrLy4uGB8/OTMsQzQ5LiwBCgoKDg0OGBAQGiwkICQsLCwsLSwsLC8sLCwsLSwsLywsLCwsLC8sLCwsLCwsLCwsLCwsLCwsLCwsLCwsLCwsLP/AABEIAOEA4QMBEQACEQEDEQH/xAAcAAEAAQUBAQAAAAAAAAAAAAAAAQIDBAUGBwj/xABNEAACAgEBBQQGBAYOCgMAAAABAgADBBEFBhIhMRNBUWEHFCIycYFCUoKhCCNDkZKxFRYkMzRTYmNyc6Kjs8NEVHSEwcTR0+Hwg6Sy/8QAGwEBAAIDAQEAAAAAAAAAAAAAAAEDAgQGBQf/xAA6EQACAQMABggFAwMDBQAAAAAAAQIDBBEFEiExQVEGYXGBkbHB0RMiMqHwFFLhJEJiIzPxFXKCkrL/2gAMAwEAAhEDEQA/APcYAgCAIAgCAIAgCAIAJgGtt29iKSvb1s6+9XUe2sHxRNW+6YTqQh9TS7XgYLJ3hrP73VlP/u71f4vDNWWkrWO+ovPyMtSXItftib/Ucz48WCP8/WUPTNmv7vs/Yn4cik7yOP8AQMz5Pg/9+QtNWf7vs/YfDkXBvJWOdlGXX/8AAbfupLSyOl7KW6ovuvND4cuRdr3lwjoGyEqLHRVyOLGdj4BbQCTNynXpVPomn2NPyMWmt5tVYMAQQQeYIOoMtIJgCAIAgCAIAgCAIAgCAIAgCAIAgCAIAgGuy9s1Vsa14rrR1ppAdlPgxJC1/bI1lVWvTpLM3glJswrMnLt+lXjLz5VgXXeR4nHAp8uFvjPJraYS2U4979v5M1T5mO+yqn53hsg8j+6Ha5dfEI3sL9kCeVWv7ipvk+7Z5FiikZS1hRwqAAOgA0AmhLbtZkCsqZJBWVskpKypgpKytklDJqNDzHeD0MrZJrxsmlCWpU0MTxFsZ3xyx8W7MgP9rWbVHSd3Q+io+x7V4PJi4RfAyKs3No92yvKXn7GQoqtPPutqXh0HgayT4z27bpRJbK8O+Ps/dFbo8jZYe8tDsK7w+Lax4VS/hVXOugCWKSjE9y68XiBOktNIW90v9KSb5bn4fiKZQcd5upuGIgCAIAgCAIAgCAIAgCAIAgCAYudtBKNA2rO2vZ1IOKyzTroPDmNSdANeZExnOMFrSeEDWWi7I/fmNVfdRSxBI/nLRzPwXQdQSwnj3GkpPZS2dfEsUOZcox1rUJWqog91VAVR8AJ5E25PLeWWFzSVNEkaStgaSpkkcMrZJSVlTJIKypgpKytklBWVMkoKytklDLK2C1bUGBVgGVhoysAQwPcQeoiMmnlAx8YX4n8DcGsf6JczGn4Vvzanu6cSgfQ750dh0jrUsRr/ADx5/wBy9+/b1lMqKe43+yttVZJNejVXqNXx7dBYBy9tdOTpzHtKSOeh0PKdna3dG5hr0pZX3XauBryi1vNnNggQBAEAQBAEAQBAEAQBANZmbRYsacbRrF5WWsCa6PI6e8/fwjoOpHLXXr3EaS27+RKWS1jYgr1bUvY2naWvobLNPE9w5nRRoBryAnh1qs6rzJlqWC/pNdokaTBokaSpoEaSpkkaSpkjSVMkpIlTJIKypgpKypklJWVMkoIlbJKCsrYKCJjkkoKycgxsvES0Lxg6o3FW6krZU2hHGjDmp0JGo7iRNi2uqtvNVKUsP8380YtJ7GZezduvSUoz2BDMEpzNAqWMToqXAcq7DyAI0Vj04SQp77Remad4tSXyz5cH2e2/tNWdNx7DpJ7RWIAgCAIAgCAIAgCAarNy2uZqKGKqp0vvHVT/ABVf8vxP0fj01bm5VJYW8ySyVUULWoRAFUdAPvPme/WeNJuTy95YXdJi0BpMGiRpKmBpKmSRpKZEkSpkkSpkkGUskiVMFJlTJIIlTJKCJUyShllTJKCJjkFBWTkFBEnILV1KurI6hlYFWVgCrA8iCD1EzjJxaae0gbL2k2Gy0XsWxmIWm9yS2Ox5LVYTzKHoHPMcge4zu9C6aVzijWfz8H+7+fM1qlPG1HVToykQBAEAQBAEAQDWbUy2LerUHhsYBrbBp+IrOo1H8ttCF7hoSddNDr3FdUo548CUsjHpWtVRBoqjQD/3qfOeI5OTy95aXwJkkQTpDQGkqZJGkpkSQZSySDKpEkGVMkpMpZJBlUgQZVIkpMqZJBlMiSJUySkypklJErBQRJyCgiTkFBEyBZuqDAqwDKwKspAIYHkQQeomcZNPKIK93s9sd1wb3LI2vqVznViACTjOT7zKASrdWUHXUqWb6FoXSqvKepP647+tc/f+cLUqQ1Xlbjp57hWIAgCAIAgGJtPN7CviA4nYhKq9dO0sb3V17h1JPcAT3TGc1CLlLcgYOFj9mp4jx2Oxe2zTTtHOmreQ5AAdwAHdOdq1nVm5MuSwZYkJgrEsTIJkNkiVNggypknP7y747P2VoM3ISt2Gq1ANZaRz0bgQEgcjzOg5TKnbVa30INpFndzfnZu1G7LDyVa3TXsXV6rCO/hDgcXy10lde0rUlmS2BSTOiM0WZlJlLJIMqkCDKpElJlTJIMpkSaTeLevB2WF9dyErZua1gM9jDxCKCdOXXpL7awuLpv4Uc9e5eLIclHeYm7+/WzdpP2OLkqbe6qxXqduvuhgOLoToNYvNE3dtHXqQ2c1tXfjd3iM4vcdFPJZYCIBQRJILbCZIFsiZIGLm4q3Ia310JVgw5MjqQyWKe5lYBge4gTYt7idCpGrTeGvzwfExaTWGbndzabZFbV3cPrNBFeQFBVXOmq3ID9Bxz79DxLqSpn0+yu4XdGNWHHeuT4r84bTTlHVeDbTaMRAEAQBANCLPWL2u/J1F6aB3Eg6W2/MjgHkpI5NPF0lcZl8JcN/aWQXEzVnmpmZWJYmCsTLJBMhsETBsk57fzeVdkYF2YQDYNK8dD0suf3R5gc2PkpmdvRdaoo+PYQ3hHyhtDOtyrbMjIdrLbGL2WMdSxP6vh3TpYxUUox3FJaptatlsrZkdGDI6kqyMDqGBHMEHvktJrDB9R+jHev8AZjAW6zT1mo9jkgaDVwNRYB4MND8dfCchpC2+BVwtz2o2IPKOsnmszIMpZJEqYKTKmSaTfHb6bLwr81wGKLpUh/KWNyRfhqefkDLrK1d1XjSXHf1LiRKWqsnyttPaFuXdZk5Dmy21i7u3Unw8gBoAOgAAn0ijShRgqcFhLcajedrMeqxkZXQlWUhlZSQykcwQR0MzlFSTT3EH0r6Ld7DtbB1uIOVjkVZHQF+XsW6DpxAH5q0+Z6c0crO4+T6JbV1c13eTRu0p6yOynjFgIgFsiZIgtsJkgW2EyQMHIuOLamcuulYKZIGvt4xOrHTvKHRx1OgcD3p0HR+//T1/hyfyz2dj4P0f8FNWOVk7MHXmOYPQ+M+gGqTAEAQDX7cyWrq4azpbcwpqPerMCS48eFQ76d/BKq9VUqbm+BKWWY2NStaLWg0RFCqvgoGgE5Nzcm297LzIEyTBWJlkgqEnWBMZBExbB4h+EbtE8eBhg+yFtyHXuJJCIflpZ+cz19FR2Sl3GEzxeeuViAeqfg+bQNe0MnG19i/G49PF6mHD9z2TxtN080Yz5Pz/AOEWU3tPfpyjLymVMkiVMkgypg8c/CH2gQmDiA+yzW3uPNQFT/8Adk6bozSTlUqdi8dr8kU1nuR4pOtKBAPSPQRtA1bTejX2MjHccPcXrIZT8hx/nnNdKaKnaKfGMl4PZ7F1B/Ng+gZ8+NsQCCIBbYTJEFthM0C04mSIMndG/SuzCY+1ilVr8TjvqaT8Bo9fPr2RM+m6JvP1VrGb3rY+1e+/vNOpHVlg389IwEAQDRZdna5bfVxqwg5/lbdGbUeIQVaH+caeJpitjVprtfp6llNcTIWeImWlwTJMgrEyyCYyBGQJDYPnv8IdD+yeM2nsnArUHxIuu1H9ofnnv6Jf+i+30RVU3nls9QwEA9B9Bik7ZrI6Ci8t8OHT9ZE8rTDxavtRnT+o+kJxzZsESpskgypskpMqZJ4X+EKp9bwm7jjuB8Q/P9YnX9GWvhVF1ryNetvR5NOmKRAO09DiE7bwyByUZJbyHYWDX85E8TpE0tH1P/H/AOkWUvrR9Kz5obogCAUMJKILbCZIFphM0DHqu7DKx7uiuTi289Bpbp2TeZ7RUUf1rTp+jN1qV5UXuktnav4z4FFZbMnXTuTWEAGAczsh+OoXnrez5HPkeGw8SKfgnAv2Zx9/V+JcTfXjw2GxFYRsFmrkkuLJyCsSdYEydYCNYCRkHj34RGyWejDzlGopeyi3Qa6CwAox8ACjD4sJ7Gh6y1pU3x2+BXUXE8LnQFQgHsH4POySbszPYHhStcas9zM5Dvp5gIn6c5/T1ZKEKff6FtJcT3Ccs2XkStskgypsESpsk8p9P+yTbiY2aoJ9XtauzTuS4D2j5cSKPtToujVwo1p0n/csrtX8N+BVWWzJ4RO1NYQD1X0A7KZ8vJzSPYpp7FTp1ssIPI+Sodf6QnKdK7hRoQore3nuX8v7F9Bbcnuk4Q2hAEAhoQLbCZogtNMkDB2nQ1tViIeFyp7JvqWDnW/yYKflNq0ruhWhVX9rTMZLKwdTs3MXJopyE1C3VV2qD1AdQwB8+c+r9homTANbvHYVxMjhPC7VmqtvB7PYQ/pMJhUnqQlLkm/AIxa1CgKvIAAAeAHScHrZ2m0XljIK1k5BWJOQTJyBGQRIyDB25sqrPxrsPIGtVyFG6ajvVh/KBAI8wJlSrSpTU470Q1k+W98dz8rY9zVZCMatfxOSqnsrh3aHublzU8x8OZ7G1vKdxHMXt4rivzmUSi0Yu7W7WXtS4UYdTOdQHsOoqpB+k7dAPvPcDMri6pW8dao/d9hCi3uPqLdTYFWysOrCp5isavYRobbDzew/E93cNB3Th7u5lcVXUlx+yNmKwsG3mm2ZEStskplTZJErbBibV2fXmUW4t68VVyNW479D3jwI6g9xEUq86NSNSD2p5QaysHzFvlublbIuZLkZqCx7HKUHs7V7tT9FvFT8tRzP0jR+k6N7BODxLjHivddfrsNScHE1+7+wMnaVy0YlTWMSOJtD2dQP0nboo6/Hu16S+7vKNrTc6sseb7FxIjFyeEfTW527leycOvDq9ojV7rNNDba2nE+nyAHgAJ8w0jfTvK7qy7EuS4L84m7COqsG7mkZCAIAMAttMkQWmmSBaeZogzd0X/c7VE6mnIyK/wCipsL1r8q3rE+oaLq/Fs6Uv8UvDZ6GlNYkzdzfMTT7znWqmv6+Vj/3bdr/AJU0tJS1bWo+rz2GUPqRbWcRk2S6snILixkFUnIEZAjIEZAmOQUuoYEMAQeoI1BmOtgFNaKo4VAUeAAA+6Yyk3vJKpW2CJW2SRK2ySJW2CJW2SUypskpZQRoQCD1B5gyvOHsBFdaoNFAUeCgAfdDk28skqkAQBAEAQChpKILTTNAtPMkQXt1vZtzk+tbTf8ApUrX/kT6H0cnrWSXJtevqatb6joZ7pUaLej38D/bG1+WJk/8dJ5emXizn3eaM6f1BTOLybJcUxkFxYyCuMgaydYgaxrARkkiY5AmLYImLZImDYIlbZJEwbBErbJIlbYIlTZJExJEAQBAEAQBAKGkogtNM0C20yQKd2/4dmDu9UwD8+0zAf1Cd30Xf9LNf5eiNWt9R1E6UpNDvSdH2f8A7Y4/+pk/9J5Wml/Ry7vNGdP6iFM4fJsl1TGQXFMZBXGQJOsBGsBIyCJGSRMWwRMWwRMGyRMGwRMGySJW2CJW2SRMCRAEAQBAEAQBAKGkogtNM0C20yQKd2/4fmeWJgffbmf+J3fRdf003/l6I1a286idKUmk3qGldFh/J5dH94TSP8WedpeOtZVF1eTTM6f1IsqZ8/ybRdUxkFxTIyCvWMgScgxNrbTpwqLMrJfgpqXid9CdBroBoOZJJA085ZRpzrTVOCy2Q3jay7g5aZFVWRSeKq6tLa20I4kdQynQ8xyI6zGpGVOThLenh9qJW0vSvIImLZImLYImLYEwbJImDYIlbZJEwJEAQBAEAQDXbB25jbSp9Zw7O0q42Ti4WUhl6ghhqOoPzE2Lq0rWtT4dZYe/8wYxkpLKNjNcyEAoaSiC00zQLTzJEF3dcBrs2wdzY9B+xX2n+fPoPRuOrZZ5yb8l6GrW+o6Ke+VGp3rTXCyGALGpPWFUdWagi1QPPVBKq9P4lKcOaa8VglPDyYKMDzHQ8wfKfL8m6XVMjILqmRkFwGMgRrA829IOWdsZdG7uIxILrftO1DyppQg9mT9bUg/HgHedPf0bBWlGV7UXDEFzb4/nDJVP5nqo9GqrCKqKAFUBVUdAANAJ4MptvLLSqY5AmOSRMWwRMWwRMGyRMGwRMSRAEAQBAEAQDzXZN/7X9sX4V54cDadhyMO08kqvPv1Hw1JA+Ar8TOlrw/6lYQrQ21KS1ZLi48H6/wDtyKV8kscGelTmi4GAW2mSILTTJAtPM0QZe6Ca023aaG7KyGPmK27FW+a0qfgZ9O0TS+HZUovlnx2+pp1HmTN7PRMCGUMCCNQQQQe8HugHG7GBSlamJLUF8Zi3VjSxr4z/AEgob7QnzTSdH4F3Uh15XY9q8zcg8xRsVM0MmZdUyMg5DanpQ2ViWW0WXWNbS712IlNh0dCQygkAHmCOs9ejoS8rRjOMVhrKy1uZW6kUabam9O2NqVWjY+Bdi1Ct29bytEusAUnhqU8uI9ARxcz1XrNujZWNrOLuqqk8/THal2vku7vMXKUvpRjegTaWPZRk0cIGb2na32ElrMms+65J5+ySQR09oHqZZ0lpVY1ITz8mMJcE+Xf+bhRawerTl8lwkZAkZBExbJExbBExyBIJEAQBAEAQBAEA4H01Z2NVstqshFstucLiKeTJYOtwI5jhBPx4gD1nQdG6Nad4pU3hJfN2cu9+/AqrNau00O6O8G28DCxrsvDsz8KysPW9R4suis+7xAc2GgDDXuI9odBv6QstHXNxOFKoqc09qf0t9XLk+vhxMISmltWUdDR6WtktyssvobXRktofiQ94PBqOU86XRu+X0pSXNNeuDP40TtmniIsLTTJAw9o5PY1WW6FjWjOFHVyBqFHmToPnNi3outVjTW+TS8TFvCydJsfD9WxqMfXiNVNdZfvcqoBY+ZOp+c+sKKikluRomZJAgHKbQr7DNsH0cmtcheZ52VharR5Dh9XPmS047pRbYlCuuPyvzXr4GxRe9F5TOSyXl1TIyCpK114uFeI9W0Gp+cObxjJOC7rMcg8F38wLt3NsV7UwhpRe7WqvPg4j+/Y7eR1JHgG5e7O60XWp6TsXbVfqisdfVJdn/O81ZpwllHs+7m3KdpY1eZjNqlg5qdOKtx71bDuYH/r0nG3ltUtarpVN6+65o2IyUllGzmrkyEjIIkZAkEiAIAgCAIAgCAIBj7RzqsWmzIvcV1VKXsc9AB+s92neZZRpTrTVOCy3sRDeFlngtDXb3baBcMuHVoSn8TjKfd1H03Pf4t4Cd9JU9C6Pwts395P0X5tZq7akz6ARAoCqAFUAKANAAOgE+fNtvLNst21qxBZVJHQkAkTKMmtzIIYwgWmMzQMU1dvkY2P1Bs9Yt6jSvHKsP700DTvBadH0btviXTqPdBfd7F6vuKa0sRwdhO9NUQBANLvVil6BfWC1mK4yEVdSXUAi2sAdSa2cAfW4fCaWkLRXVvOlxe7tW785GUJarya+mwMAykMrAMrDmGB5gjyny6UWnhm6X1MwZJcUzFguAzEGp3q3fp2riWYd45N7Vb6atVYPdsXzGvzBI75t2N7UtKyqw4b1zXFfnaRKKksHg27228zdXaFmPkITXxAZFAPs2r9G6onv05g9/Q6d3e3drb6YtlUpvbwfJ8n6+K69WMnTlhn0Fsba1GfQmTi2CypxyI6g96sO5h4GfPbm2q29R06qw1+eBtpprKM6UEiAIAgCAIAgCAIAgFnNy68et7r3WuqtSzu50VQO8mZ06c6klCCy3uRDeD5+3+3zv2/kpgYCv6t2gWmocnybO6xx3DwB6DmfL6DorRdLRtJ167Wtja+EVyXrz3Lr1Jzc3hHsHo+3STY2ItPstkWaPlWj6T6clB68K6kD5nlrOP0tpKV9Xc/7Vsiurn2vj4cDZpw1UdMTPLMy2xmSILbGZoFpjMkQX906OPts0/liK6Ov7xUWAb7TtY2o6qU8J9I0JZ/prWOfql8z79y7l98mpUlmR0M9crEAQBAONFHql74fSshr8TpzqJHHUP6tmA8Ar1+c4TpHYfCrfHivlnv6pfzv7cmzRllYMxTOaZeXFMxYLimYsFwGYknLb/bl07Zo4W0ryawfV79PdP1G8UP3dR5+rorStSxqZW2L3r1XWVzgpI8K2dtPaO7Oa9ehrcEdtjvqachO5vMddGHMc/MTu61vaaWt1LeuDW9P83p+xrJyps9x3M9IGHtdVRGFOVp7WLYw4te/s26WDr05+IE4XSOhriybbWtD9y9eXlybNmFRSOtnklggCAIAgCAIAgHP71744WyU4sqzWwjWvHTRrrPD2fojl7x0E9Cw0XcXssU47OLe5fnJbTCU1HeeDb0b25+8ORXQiMEL6Y+FSSw4vrMfptp9I6ADXQDnO+sdG22jKTm3t4yfpyXVx69hqynKbwevejT0fpshPWMjhszrF0ZhzWhT+TTz8W/Ny68fpnTMr2WpDZTX3636I2KdPV2ved2TPBLS2TMkQW2MyQLbGZIGDmBrnrw6iRZkcQZlOjVULp2tw8CAyqD9axJ7WhLD9VcLWXyx2v0Xf5ZKqktVHY0UrWq11qFRFCIqjQKqjQADwAE+jGoVwBAEAQDWbwbMOVUOzIW+phbjuegcAjgbl7jAsp8mJHMAzXu7aFzRlSnuf25PuJjLDyjRYOULUD8LIdSr1tpx1Op0ettOWoII5cvDWfMLq2nb1ZUp71+ZXUzdi8rKMsGarMi4pmLBcBmIKwZBJpN6t1sXa1XY5depGvZXLoLaSepVvkOR5HQcpu2OkK9lPXpPtXB9v5kxlBSW08E3w9Hedsgm1Qb8ZTxLlUqda9OetijnX068x05zv9H6btr1ar+WX7Xx7Hx8+o1J03Ey92vSxtHBC13FcykcuG4ntQPAWjn+kGlV70ctLjMofJLq3eHtgmNaSPS9i+l7ZmToL2txXOg0tQsmvk6a8vMgTmLno1eUtsEprqe3wePtkuVaLOx2ftvEyhrjZOPd/V21uR5EA8p49W0r0f8AchJdqaLFJPcZ81zIQDEztqY+MOLIvopHjbalY/tGW0rerVeKcG+xNkNpbzkds+lbZWLqEtfJcfQx0LD9NtF0+BM9i36O31bfHVX+T9FllbrRR5xvJ6Yc7K4q8NUw6zy4l/GXn7ZGi93QajxnSWfRi2pYlWeu/BeHu+4plWb3HP7s7nbQ23abED9mza25t5bgJ15niPOxuXQa+ek9C90na2ENV4zwit/hwXb3GEYSme87l7j4mxk/EjtMhl0tynA7RvFV+ouo6DwGpM4HSWlq99L59keEVu7+b6/DBtwpqJ05M8wzKCZJBbYzJAoJmSBjZWQtSNY54UQFmPgB+uW06cqklCKy3sRDeDY7sbPdFfKvUrfkcJNbaE49Q17Ojly1GpZuvtM3MgCfTdG2MbOgqa372+b9luRpTlrPJvJvmIgCAIAgCAczvFs80O2fQjMCF9dpQEtYqjQZCKPesQAAgc2QADUqqnxdM6L/AFtPWh9cd3WuXt19rLKc9Vlui5XVXRgysAyspBVlI1BBHUGfO5RcW01tRtl4GYElamYgrBkYBWDMSSYBxW8vox2btAtYKzjXHmbcfRAx8WT3T15kAE+M9qy0/eW2I51o8pej3+nUVSpRZ5rtr0M7Qp1OJZTlKOg17C0/ZY8P9qdNbdKbWpsqpwfivFbfsUuhJbjkc/dDaWMSLsHKGnVlqd0/SUEffPYpaTs6v0VY+KT8HtK3CS4GuTLyMf2Fsvq06oHdNPlrNh06VT5mk+5MjLRL7RybfYa699eXCbLG1+WsKhRhtUUu5DLMvC3W2hkECnCyn16MKLAvzYjQfnlNXSFrT+upFd68iVCT4HWbH9D207yDkdjiprz7RxZZp4hU1HyJE8m46TWdP/bzN9SwvF+zLFRk956Nu36JdnYfC+QGzLRpzuAFIPlUORHkxac3edJLuvmNP5F1b/H2wWxoxW875ECgKoAUAAADQADuAnPttvLLiSYBQTMsEFBMnAKCZkC2xmSILWxMT1+xclx+5KXDYwPTKtU8sjTvrU+4T7zDiHIKx7vQOiXbx+PVXztbF+1P1f2Wzi0a1WpnYjrZ0hSIAgCAIAgCAIByu1dmnDZr6FLYzEvdSoJbHYnVra1HVCdSyjodSO8TnNNaG/Up1qK+fiv3fz5l1OpjYxTaGAZSGVgGVlIIYHmCCOonCSi08M2S6DMMElYaRgFYMxwCoNIwCrWRgkmAIBBAPUaxkAKB0AHwjLYJgCARrGAUlpOCCkmTgFBaZYBSTJwC2zTJIgx8HDO0T3jCB9t+nrn8hP5rxb6XQctSex0JoTGLi4X/AGx9X6LvNepU4I69VAAAAAA0AHIADunXFBMAQBAEAQBAEAQBAOZ2jsN6Ge/BXiRiXtwtQoLHmbKCeSMe9DorHn7J1LeHpXQtO8WvD5Z8+D7ffz4WwqOOx7jHxMtLV4kJOh4WBDK6MOqOrc1Yd6kAicFcW9ShN06iw1+fjNlNPajIBlGDIrBkYBUGmOAVBowCdZGATxSMAcUYA4owBxRgEcUnAILScApLRgFJaZYBQTJwCzkZC1qXsYKq9WY6ASynTlUkowWW9yRDeBhbIfO0fJV6sXqMZgVtyh3dsOqV9/Z+83INoNUPb6J0DGhircbZcFwXu/suGd5rVKudiOrVQAAAAANAByAHhOlKSYAgCAIAgCAIAgCAIAgGp2tsKvIbtkY0ZIAUXoAS6g6hLFPKxOvI8xqeEqTrNS7sqN3DUqxzyfFdj/FzMoycdxosi6zFPDmoKxroMlCWxn58tWPOo9OT6DU6BmnFX/R+vb5lT+ePVvXavVfY2I1U95lhp4GC0qDSMElQMjAJ4pGATxRgDijAHFGAOKMAjijAIJk4BSWk4BSWk4IMNcprmNWGnrFgJVmDcNFRHdZboQD01VQzcx7PfPZsNCXF1iWNWPN+i4+XWVyqKJudmbvrW635LesXqdayV4asckafik7jpr7ZJbmeYB0nbWOjaFnHFNbeLe9+y6ka8puW83c9AwEAQBAEAQBAEAQBAEAQBAEAgjXkeYPUeMA0OTuwg1bCc4rc/wAWq9pik+dJI4R3/iymveZ5t5om1uts44fNbH/PfkzjUlHca+9MrH17fHZ0Gp7bFJuGg7zXoLAT4KH+M5i66M14baMlJctz9vui6NZcSjG2jVaxSuxTYvvVa8Nqf0kPtL8xPBr2lag8VYOPavUtUk9xlcU18Ek8UjAJ4owSOKMAjijBBHFJwDGy8+qnTtrK6+I6KHYKXPgoPNj5CXUberWeKcXJ9SyQ2lvFLZF/8GxrCDr+NyNcWoaHwYdofLRND4z3Lbo3dVNtVqC8X4L1aK3WitxsMfdnj55txu/mKwaMf4MAS1nLkQzcJ+qJ01noS0tsPV1pc5bfBbl59ZTKpJm+opWtVrrVURQFVFAVVA6AAcgJ65WVwBAEAQBAEAQBAEAQBAEAQBAEAQBAEAxs7Z9GSvBkU1XKDqFtrWwA+IDDrHUDWvuvj8zU2RST/F5FpRfhW5KD5LNCrouzq/VSj3LHlgyU5LiWf2uWr7mba39dTQ/+GqTRn0cspbk12P3yZ/GkWP2Aze7MxNPPBu1/OMn/AITXfRe14Tl9vYn40h+wGd/reGP9xuP/ADMLovbcZy+3sPjMvLu7cw0szGHnRRUh/vOOXR6N2Ud+s+1+yRHxpF1N1qTp21uVcR3te9QPxWnhU/AjSb1LRNlT2xpLv2+eTF1JPibHA2Vj42px6Kai3N2rrVWc+LEDVj8Z6EUorC2IwMySBAEAQBAEAQBAEAQBAEAQBAEAQBAEAQBAEAQBAEAQBAEAQBAEAQBAEAQBAEAQBAEAQD//2Q=="/>
          <p:cNvSpPr>
            <a:spLocks noChangeAspect="1" noChangeArrowheads="1"/>
          </p:cNvSpPr>
          <p:nvPr/>
        </p:nvSpPr>
        <p:spPr bwMode="auto">
          <a:xfrm>
            <a:off x="155575" y="-2773363"/>
            <a:ext cx="5791200" cy="579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52" name="Picture 8" descr="http://upload.wikimedia.org/wikipedia/commons/thumb/8/85/Smiley.svg/800px-Smile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Bevel 8"/>
          <p:cNvSpPr/>
          <p:nvPr/>
        </p:nvSpPr>
        <p:spPr>
          <a:xfrm>
            <a:off x="987425" y="4876800"/>
            <a:ext cx="5032375"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User Model</a:t>
            </a:r>
            <a:endParaRPr lang="en-US" sz="4400" dirty="0"/>
          </a:p>
        </p:txBody>
      </p:sp>
      <p:sp>
        <p:nvSpPr>
          <p:cNvPr id="15" name="Bevel 14"/>
          <p:cNvSpPr/>
          <p:nvPr/>
        </p:nvSpPr>
        <p:spPr>
          <a:xfrm>
            <a:off x="992220" y="5638801"/>
            <a:ext cx="5019934" cy="7620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Empirical Validation</a:t>
            </a:r>
            <a:endParaRPr lang="en-US" sz="4400" dirty="0"/>
          </a:p>
        </p:txBody>
      </p:sp>
      <p:sp>
        <p:nvSpPr>
          <p:cNvPr id="16" name="Bevel 15"/>
          <p:cNvSpPr/>
          <p:nvPr/>
        </p:nvSpPr>
        <p:spPr>
          <a:xfrm>
            <a:off x="990599" y="4114800"/>
            <a:ext cx="5029201" cy="685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Develop + Analyze</a:t>
            </a:r>
            <a:endParaRPr lang="en-US" sz="4400" dirty="0"/>
          </a:p>
        </p:txBody>
      </p:sp>
      <p:sp>
        <p:nvSpPr>
          <p:cNvPr id="10" name="Rectangular Callout 9"/>
          <p:cNvSpPr/>
          <p:nvPr/>
        </p:nvSpPr>
        <p:spPr>
          <a:xfrm>
            <a:off x="6248400" y="3200400"/>
            <a:ext cx="2743200" cy="2438400"/>
          </a:xfrm>
          <a:prstGeom prst="wedgeRectCallout">
            <a:avLst>
              <a:gd name="adj1" fmla="val -60227"/>
              <a:gd name="adj2" fmla="val 684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Prior Cognitive Science Studies</a:t>
            </a:r>
          </a:p>
          <a:p>
            <a:pPr algn="ctr"/>
            <a:endParaRPr lang="en-US" sz="2800" dirty="0"/>
          </a:p>
          <a:p>
            <a:pPr algn="ctr"/>
            <a:r>
              <a:rPr lang="en-US" sz="2800" dirty="0" smtClean="0"/>
              <a:t>User Studies</a:t>
            </a:r>
          </a:p>
        </p:txBody>
      </p:sp>
      <p:sp>
        <p:nvSpPr>
          <p:cNvPr id="18" name="Rectangular Callout 17"/>
          <p:cNvSpPr/>
          <p:nvPr/>
        </p:nvSpPr>
        <p:spPr>
          <a:xfrm>
            <a:off x="6248400" y="2856879"/>
            <a:ext cx="2743200" cy="2553322"/>
          </a:xfrm>
          <a:prstGeom prst="wedgeRectCallout">
            <a:avLst>
              <a:gd name="adj1" fmla="val -58800"/>
              <a:gd name="adj2" fmla="val 42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Robust: Can be used to analyze broad class of password management schemes</a:t>
            </a:r>
          </a:p>
        </p:txBody>
      </p:sp>
      <p:sp>
        <p:nvSpPr>
          <p:cNvPr id="17" name="Rectangular Callout 16"/>
          <p:cNvSpPr/>
          <p:nvPr/>
        </p:nvSpPr>
        <p:spPr>
          <a:xfrm>
            <a:off x="6400800" y="1752600"/>
            <a:ext cx="2743200" cy="2438400"/>
          </a:xfrm>
          <a:prstGeom prst="wedgeRectCallout">
            <a:avLst>
              <a:gd name="adj1" fmla="val -99552"/>
              <a:gd name="adj2" fmla="val 46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Fast: Evaluation does not require expensive user studies</a:t>
            </a: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17</a:t>
            </a:fld>
            <a:endParaRPr lang="en-US" dirty="0"/>
          </a:p>
        </p:txBody>
      </p:sp>
    </p:spTree>
    <p:extLst>
      <p:ext uri="{BB962C8B-B14F-4D97-AF65-F5344CB8AC3E}">
        <p14:creationId xmlns:p14="http://schemas.microsoft.com/office/powerpoint/2010/main" val="678069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P spid="18" grpId="0" animBg="1"/>
      <p:bldP spid="18"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6475768"/>
              </p:ext>
            </p:extLst>
          </p:nvPr>
        </p:nvGraphicFramePr>
        <p:xfrm>
          <a:off x="381000" y="1325880"/>
          <a:ext cx="8534400" cy="2346960"/>
        </p:xfrm>
        <a:graphic>
          <a:graphicData uri="http://schemas.openxmlformats.org/drawingml/2006/table">
            <a:tbl>
              <a:tblPr firstRow="1" bandRow="1">
                <a:tableStyleId>{5C22544A-7EE6-4342-B048-85BDC9FD1C3A}</a:tableStyleId>
              </a:tblPr>
              <a:tblGrid>
                <a:gridCol w="2715491"/>
                <a:gridCol w="3761509"/>
                <a:gridCol w="2057400"/>
              </a:tblGrid>
              <a:tr h="370840">
                <a:tc>
                  <a:txBody>
                    <a:bodyPr/>
                    <a:lstStyle/>
                    <a:p>
                      <a:r>
                        <a:rPr lang="en-US" sz="2800" b="1" dirty="0" smtClean="0"/>
                        <a:t>Result</a:t>
                      </a:r>
                      <a:endParaRPr lang="en-US" sz="2800" b="1" dirty="0"/>
                    </a:p>
                  </a:txBody>
                  <a:tcPr/>
                </a:tc>
                <a:tc>
                  <a:txBody>
                    <a:bodyPr/>
                    <a:lstStyle/>
                    <a:p>
                      <a:r>
                        <a:rPr lang="en-US" sz="2800" b="1" dirty="0" smtClean="0"/>
                        <a:t>User Model</a:t>
                      </a:r>
                      <a:endParaRPr lang="en-US" sz="2800" b="1" dirty="0"/>
                    </a:p>
                  </a:txBody>
                  <a:tcPr/>
                </a:tc>
                <a:tc>
                  <a:txBody>
                    <a:bodyPr/>
                    <a:lstStyle/>
                    <a:p>
                      <a:r>
                        <a:rPr lang="en-US" sz="2800" b="1" dirty="0" smtClean="0"/>
                        <a:t>Security</a:t>
                      </a:r>
                      <a:endParaRPr lang="en-US" sz="2800" b="1" dirty="0"/>
                    </a:p>
                  </a:txBody>
                  <a:tcPr/>
                </a:tc>
              </a:tr>
              <a:tr h="370840">
                <a:tc>
                  <a:txBody>
                    <a:bodyPr/>
                    <a:lstStyle/>
                    <a:p>
                      <a:endParaRPr lang="en-US" b="1" dirty="0" smtClean="0"/>
                    </a:p>
                    <a:p>
                      <a:r>
                        <a:rPr lang="en-US" b="1" dirty="0" smtClean="0"/>
                        <a:t>Naturally Rehearsing Passwords</a:t>
                      </a:r>
                      <a:endParaRPr lang="en-US" b="1" dirty="0"/>
                    </a:p>
                  </a:txBody>
                  <a:tcPr/>
                </a:tc>
                <a:tc>
                  <a:txBody>
                    <a:bodyPr/>
                    <a:lstStyle/>
                    <a:p>
                      <a:r>
                        <a:rPr lang="en-US" baseline="0" dirty="0" smtClean="0"/>
                        <a:t>Spaced Rehearsal of Passwords</a:t>
                      </a:r>
                    </a:p>
                    <a:p>
                      <a:endParaRPr lang="en-US" baseline="0" dirty="0" smtClean="0"/>
                    </a:p>
                    <a:p>
                      <a:r>
                        <a:rPr lang="en-US" dirty="0" smtClean="0"/>
                        <a:t>Visitation</a:t>
                      </a:r>
                      <a:r>
                        <a:rPr lang="en-US" baseline="0" dirty="0" smtClean="0"/>
                        <a:t> Schedule</a:t>
                      </a:r>
                      <a:endParaRPr lang="en-US" dirty="0"/>
                    </a:p>
                  </a:txBody>
                  <a:tcPr/>
                </a:tc>
                <a:tc>
                  <a:txBody>
                    <a:bodyPr/>
                    <a:lstStyle/>
                    <a:p>
                      <a:r>
                        <a:rPr lang="en-US" dirty="0" smtClean="0"/>
                        <a:t>Online</a:t>
                      </a:r>
                      <a:r>
                        <a:rPr lang="en-US" baseline="0" dirty="0" smtClean="0"/>
                        <a:t> + </a:t>
                      </a:r>
                      <a:r>
                        <a:rPr lang="en-US" dirty="0" smtClean="0"/>
                        <a:t>Offline</a:t>
                      </a:r>
                      <a:r>
                        <a:rPr lang="en-US" baseline="0" dirty="0" smtClean="0"/>
                        <a:t> +</a:t>
                      </a:r>
                      <a:r>
                        <a:rPr lang="en-US" dirty="0" smtClean="0"/>
                        <a:t> Phishing + Attacks</a:t>
                      </a:r>
                    </a:p>
                  </a:txBody>
                  <a:tcPr/>
                </a:tc>
              </a:tr>
              <a:tr h="370840">
                <a:tc>
                  <a:txBody>
                    <a:bodyPr/>
                    <a:lstStyle/>
                    <a:p>
                      <a:endParaRPr lang="en-US" b="1" dirty="0" smtClean="0"/>
                    </a:p>
                    <a:p>
                      <a:r>
                        <a:rPr lang="en-US" b="1" dirty="0" smtClean="0"/>
                        <a:t>Human Computable Passwords</a:t>
                      </a:r>
                      <a:endParaRPr lang="en-US" b="1" dirty="0"/>
                    </a:p>
                  </a:txBody>
                  <a:tcPr/>
                </a:tc>
                <a:tc>
                  <a:txBody>
                    <a:bodyPr/>
                    <a:lstStyle/>
                    <a:p>
                      <a:r>
                        <a:rPr lang="en-US" dirty="0" smtClean="0"/>
                        <a:t>+ Addition </a:t>
                      </a:r>
                      <a:r>
                        <a:rPr lang="en-US" baseline="0" dirty="0" smtClean="0"/>
                        <a:t>modulo 10.</a:t>
                      </a:r>
                    </a:p>
                    <a:p>
                      <a:r>
                        <a:rPr lang="en-US" baseline="0" dirty="0" smtClean="0"/>
                        <a:t>    (e.g., 9+7 = 6 mod 10).</a:t>
                      </a:r>
                      <a:endParaRPr lang="en-US" dirty="0"/>
                    </a:p>
                  </a:txBody>
                  <a:tcPr/>
                </a:tc>
                <a:tc>
                  <a:txBody>
                    <a:bodyPr/>
                    <a:lstStyle/>
                    <a:p>
                      <a:r>
                        <a:rPr lang="en-US" dirty="0" smtClean="0"/>
                        <a:t>Online, Offline, Multiple Phishing Attacks</a:t>
                      </a:r>
                      <a:endParaRPr lang="en-US" dirty="0"/>
                    </a:p>
                  </a:txBody>
                  <a:tcPr/>
                </a:tc>
              </a:tr>
            </a:tbl>
          </a:graphicData>
        </a:graphic>
      </p:graphicFrame>
      <p:sp>
        <p:nvSpPr>
          <p:cNvPr id="5" name="Oval 4"/>
          <p:cNvSpPr/>
          <p:nvPr/>
        </p:nvSpPr>
        <p:spPr>
          <a:xfrm>
            <a:off x="199030" y="20391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152400" y="2953512"/>
            <a:ext cx="2514600" cy="780288"/>
          </a:xfrm>
          <a:prstGeom prst="ellipse">
            <a:avLst/>
          </a:prstGeom>
          <a:solidFill>
            <a:schemeClr val="accent1">
              <a:alpha val="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a:off x="2774066" y="1752600"/>
            <a:ext cx="3886200" cy="574876"/>
          </a:xfrm>
          <a:prstGeom prst="ellipse">
            <a:avLst/>
          </a:prstGeom>
          <a:solidFill>
            <a:schemeClr val="accent1">
              <a:alpha val="0"/>
            </a:schemeClr>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18</a:t>
            </a:fld>
            <a:endParaRPr lang="en-US" dirty="0"/>
          </a:p>
        </p:txBody>
      </p:sp>
      <p:sp>
        <p:nvSpPr>
          <p:cNvPr id="9" name="TextBox 8"/>
          <p:cNvSpPr txBox="1"/>
          <p:nvPr/>
        </p:nvSpPr>
        <p:spPr>
          <a:xfrm>
            <a:off x="457200" y="4191000"/>
            <a:ext cx="7299278" cy="2308324"/>
          </a:xfrm>
          <a:prstGeom prst="rect">
            <a:avLst/>
          </a:prstGeom>
          <a:noFill/>
        </p:spPr>
        <p:txBody>
          <a:bodyPr wrap="square" rtlCol="0">
            <a:spAutoFit/>
          </a:bodyPr>
          <a:lstStyle/>
          <a:p>
            <a:r>
              <a:rPr lang="en-US" dirty="0" smtClean="0"/>
              <a:t>Naturally Rehearsing Passwords</a:t>
            </a:r>
            <a:r>
              <a:rPr lang="en-US" dirty="0"/>
              <a:t>:  </a:t>
            </a:r>
            <a:r>
              <a:rPr lang="en-US" dirty="0">
                <a:hlinkClick r:id="rId3"/>
              </a:rPr>
              <a:t>http://</a:t>
            </a:r>
            <a:r>
              <a:rPr lang="en-US" dirty="0" smtClean="0">
                <a:hlinkClick r:id="rId3"/>
              </a:rPr>
              <a:t>arxiv.org/abs/1302.5122</a:t>
            </a:r>
            <a:endParaRPr lang="en-US" dirty="0"/>
          </a:p>
          <a:p>
            <a:endParaRPr lang="en-US" dirty="0"/>
          </a:p>
          <a:p>
            <a:r>
              <a:rPr lang="en-US" dirty="0" smtClean="0"/>
              <a:t>Human Computable Passwords: </a:t>
            </a:r>
            <a:r>
              <a:rPr lang="en-US" dirty="0"/>
              <a:t> </a:t>
            </a:r>
            <a:r>
              <a:rPr lang="en-US" dirty="0">
                <a:hlinkClick r:id="rId4"/>
              </a:rPr>
              <a:t>http://arxiv.org/abs/1404.0024</a:t>
            </a:r>
            <a:r>
              <a:rPr lang="en-US" dirty="0"/>
              <a:t> </a:t>
            </a:r>
            <a:endParaRPr lang="en-US" dirty="0" smtClean="0"/>
          </a:p>
          <a:p>
            <a:endParaRPr lang="en-US" dirty="0"/>
          </a:p>
          <a:p>
            <a:r>
              <a:rPr lang="en-US" dirty="0"/>
              <a:t>Spaced Repetition and Mnemonics Enable Recall </a:t>
            </a:r>
            <a:r>
              <a:rPr lang="en-US" dirty="0" smtClean="0"/>
              <a:t>of </a:t>
            </a:r>
            <a:endParaRPr lang="en-US" dirty="0"/>
          </a:p>
          <a:p>
            <a:r>
              <a:rPr lang="en-US" dirty="0"/>
              <a:t>Multiple Strong </a:t>
            </a:r>
            <a:r>
              <a:rPr lang="en-US" dirty="0"/>
              <a:t>Passwords:            </a:t>
            </a:r>
            <a:r>
              <a:rPr lang="en-US" dirty="0">
                <a:hlinkClick r:id="rId5"/>
              </a:rPr>
              <a:t>http://</a:t>
            </a:r>
            <a:r>
              <a:rPr lang="en-US" dirty="0" smtClean="0">
                <a:hlinkClick r:id="rId5"/>
              </a:rPr>
              <a:t>arxiv.org/abs/1410.1490</a:t>
            </a:r>
            <a:r>
              <a:rPr lang="en-US" dirty="0" smtClean="0"/>
              <a:t> </a:t>
            </a:r>
            <a:endParaRPr lang="en-US" dirty="0" smtClean="0"/>
          </a:p>
          <a:p>
            <a:endParaRPr lang="en-US" dirty="0"/>
          </a:p>
          <a:p>
            <a:endParaRPr lang="en-US" dirty="0" smtClean="0"/>
          </a:p>
        </p:txBody>
      </p:sp>
    </p:spTree>
    <p:extLst>
      <p:ext uri="{BB962C8B-B14F-4D97-AF65-F5344CB8AC3E}">
        <p14:creationId xmlns:p14="http://schemas.microsoft.com/office/powerpoint/2010/main" val="26895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b="1" dirty="0"/>
              <a:t>Example Password Management </a:t>
            </a:r>
            <a:r>
              <a:rPr lang="en-US" b="1" dirty="0" smtClean="0"/>
              <a:t>Schemes</a:t>
            </a:r>
          </a:p>
          <a:p>
            <a:pPr lvl="1"/>
            <a:r>
              <a:rPr lang="en-US" dirty="0" smtClean="0"/>
              <a:t>Usability </a:t>
            </a:r>
            <a:r>
              <a:rPr lang="en-US" dirty="0"/>
              <a:t>Model</a:t>
            </a:r>
          </a:p>
          <a:p>
            <a:pPr lvl="1"/>
            <a:r>
              <a:rPr lang="en-US" dirty="0"/>
              <a:t>Security Model</a:t>
            </a:r>
          </a:p>
          <a:p>
            <a:pPr lvl="1"/>
            <a:r>
              <a:rPr lang="en-US" dirty="0"/>
              <a:t>Shared </a:t>
            </a:r>
            <a:r>
              <a:rPr lang="en-US" dirty="0" smtClean="0"/>
              <a:t>Cues</a:t>
            </a:r>
          </a:p>
          <a:p>
            <a:r>
              <a:rPr lang="en-US" dirty="0"/>
              <a:t>User </a:t>
            </a:r>
            <a:r>
              <a:rPr lang="en-US" dirty="0" smtClean="0"/>
              <a:t>Studies</a:t>
            </a:r>
          </a:p>
          <a:p>
            <a:r>
              <a:rPr lang="en-US" dirty="0" smtClean="0"/>
              <a:t>Human Computable Passwords</a:t>
            </a:r>
          </a:p>
          <a:p>
            <a:r>
              <a:rPr lang="en-US" dirty="0" smtClean="0"/>
              <a:t>Conclusion</a:t>
            </a:r>
            <a:endParaRPr lang="en-US" dirty="0"/>
          </a:p>
        </p:txBody>
      </p:sp>
    </p:spTree>
    <p:extLst>
      <p:ext uri="{BB962C8B-B14F-4D97-AF65-F5344CB8AC3E}">
        <p14:creationId xmlns:p14="http://schemas.microsoft.com/office/powerpoint/2010/main" val="62080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1</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2</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822357298"/>
              </p:ext>
            </p:extLst>
          </p:nvPr>
        </p:nvGraphicFramePr>
        <p:xfrm>
          <a:off x="4953000" y="1600200"/>
          <a:ext cx="4038600" cy="2514600"/>
        </p:xfrm>
        <a:graphic>
          <a:graphicData uri="http://schemas.openxmlformats.org/drawingml/2006/table">
            <a:tbl>
              <a:tblPr firstRow="1" bandRow="1">
                <a:tableStyleId>{5C22544A-7EE6-4342-B048-85BDC9FD1C3A}</a:tableStyleId>
              </a:tblPr>
              <a:tblGrid>
                <a:gridCol w="2019300"/>
                <a:gridCol w="2019300"/>
              </a:tblGrid>
              <a:tr h="739588">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00B050"/>
                          </a:solidFill>
                        </a:rPr>
                        <a:t>Bill</a:t>
                      </a:r>
                      <a:r>
                        <a:rPr lang="en-US" sz="2800" baseline="0" dirty="0" smtClean="0">
                          <a:solidFill>
                            <a:srgbClr val="00B050"/>
                          </a:solidFill>
                        </a:rPr>
                        <a:t> Clinton</a:t>
                      </a:r>
                      <a:endParaRPr lang="en-US" sz="2800" dirty="0" smtClean="0">
                        <a:solidFill>
                          <a:srgbClr val="00B05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Tickling</a:t>
                      </a:r>
                    </a:p>
                    <a:p>
                      <a:endParaRPr lang="en-US" sz="2400" dirty="0">
                        <a:solidFill>
                          <a:srgbClr val="FF0000"/>
                        </a:solidFill>
                      </a:endParaRPr>
                    </a:p>
                  </a:txBody>
                  <a:tcPr/>
                </a:tc>
              </a:tr>
              <a:tr h="8875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Peach</a:t>
                      </a:r>
                    </a:p>
                    <a:p>
                      <a:endParaRPr lang="en-US" sz="2400" dirty="0">
                        <a:solidFill>
                          <a:srgbClr val="FF0000"/>
                        </a:solidFill>
                      </a:endParaRPr>
                    </a:p>
                  </a:txBody>
                  <a:tcPr/>
                </a:tc>
              </a:tr>
            </a:tbl>
          </a:graphicData>
        </a:graphic>
      </p:graphicFrame>
      <p:pic>
        <p:nvPicPr>
          <p:cNvPr id="20484" name="Picture 4" descr="http://www.redorbit.com/media/uploads/2012/11/tropicalisl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8" r="30019"/>
          <a:stretch/>
        </p:blipFill>
        <p:spPr bwMode="auto">
          <a:xfrm>
            <a:off x="152400" y="1189892"/>
            <a:ext cx="4677508"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upload.wikimedia.org/wikipedia/commons/d/d3/Bill_Clin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19400"/>
            <a:ext cx="1844912" cy="240933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ata:image/jpeg;base64,/9j/4AAQSkZJRgABAQAAAQABAAD/2wCEAAkGBhIQEBIQEBAQEBAQEhIUFBAPEA4QEBYTExQVFBQUFRUYGyYeFxojGRYUHy8gIycpLSwsFR4xNTAqNSYrLCkBCQoKDgwOGg8PGikkHyUuLCwqMCkpLCksLCwsLCwsLCwsLCwsLCwsKSksKSwsLCwpLCwsLCwsKSksLCksLCwsLP/AABEIALcBEwMBIgACEQEDEQH/xAAbAAEAAgMBAQAAAAAAAAAAAAAABAUCAwYBB//EADUQAAIBAgQDBQYGAwEBAAAAAAABAgMRBBIhMQVBUQZhcYGhEyIykbHBQlJy0eHwFCPxggf/xAAZAQEAAwEBAAAAAAAAAAAAAAAAAgMEAQX/xAAjEQEAAgICAgICAwAAAAAAAAAAAQIDERIhMUEEUTJhE3GR/9oADAMBAAIRAxEAPwD7iAAAAAAAAAAAAAAAAAAAAAAAAAAAAAAAAAAAAAGjE4qNNXk/Bc2R8bxaNPRay9DnsVjZTd2U5MsV8LaY5s146o6k3J8zVGmZwV2bVTMEzuW2I109hAOyNijYj1ZEJThqlU1BlTwdSSzRi2nz9Ad4T9Ocq/btwAeu8sAAAAAAAAAAAAAAAAAAAAAAAAAAAAAADxsDypUUVduyKXHcXbuoaLrzZp4rxLO2ovS9l39X/ehWZ9fD+szZMnqGjHj33L2om+ojS6mTqnufTYyy1xAjZFGMEjc5I5olhJkWszZWkY0ldrxX1IT3Lvh1WCoZKcI9Iq/jz9TwkA9aI1GnlT3O2YAOugAAAAAAAAAAAAAAAAAAAAAAAAAAAAAVXHcc4R9nB2nPn+WPNlpJ2RxWOx7m87+Ko9F3bRX3KsltQtxV5S0qp72nwwVl4v7218zKnFt9F9T2FJKyer+73bJEIpbmOWyIYKKMpSsR8XiVBbkd4TE1acp0qbypXUpe7f8ASn8X0I9z1CzUR3Mt1TF25mmGPc5Wjrbd8vAoMHSrVnaWaMVu3v5fudDg8IqcbLZEFtoiEiT2XUm8Jw+etFcoe8/Lb1sQlJbnTcFwPs4XkrTnq+qXJf3qW4qcrMua3GqwB6D0XnvQAAAAAAAAAAAAAAAAAAAAAAAAAAByPbPtwsLD2dBe0xVS6p6Zox5ObXO19FzfmVVHFVsJThP2lRz0lUVWWbNJ6yzLa77im+atWqnxb2rynrfj9voYIHCeNUsTFunK8oNKcGmpRbSfPda7rQnl0TtmmJidS8ucJxWlKniJOaso3yP8LztpNeCud4QOM8KjiKTg3Z/hl0f7FeSvKOlmK8VntwlHiGtnuiRLH+8oq8pPZJN38Cu4nh3SrOMtJLc0cWoqVB62aV0+ljzZ86l6tYiY27jA8Cpxj7bEqLcfetJ+5Dx5SZX8S45LENwheNH5Sl49F3fM5bglWt7CNOpVnOCeaMG20v4/dk5YrLoW2ydca9K4wzFt2nc+v0tI5YbI1V8Utt3yS1bfgacBQqYmWSnHxk7qEe9v7HZcJ4HToK696o96klr4L8qGPHN/6V5ckU8+VZwPgUrqrWWW2saXO/Jy/Y6QBG6lIpGoYL3m87l6ACaAAAAAAAAAAAAAAAAAAAAAAAHjYHlSooq7dkioxdadW+rjDps34/sZ4zEZ5afDH1fUh4jEW0vYzZL76acdNdyivh1JSVWUIucL5ZNaopeNYhTeW+44jxv8MdSpk2k5N++/hXS/NmO07jT0K0mO5lnh88KsasW4zpzc0k2vdStZ23TWlu9H1XD1HKEZSWVyim472bV2vI+fdlsM6tSMbxTi1KTTu2ou91fXXr3n0U24PDF8uY3EAANDG5jtT2YlXkqtG2dJJxel7bNPqczieH1YQlGpTadrbbn0qpO3V+CKjHJSTT/vcYs9K+Y8tuD5Fq9enHKtGME4rkv+EvgvZapiHnq3p0b3t+OXdHou86HgvZ+ioqo4Zp3fxNtJ3fJ6F9Y7iw7iJslm+T6p/rTg8FCjBQpxUYrkvq3zfebwDYwb28PQAAAAAAAAAAAAAAAAAAAAAAAAABX8QrNvItt5fZFgUuKre/L9X00K8k6hZjjcsKklHc5/i8pVNIuUV3RuXFfEaalHj+JvZaGHLb03Yqzvajlw6SnldSTvz0+ximm3bWOaSSXdomyXF6SeZ3cWlbR3fO/IiU8NbVSaXRfYpnw1777dp2Iw3x1MttFBP1av8jqzn+xmIzUJLX3Ztau7s0nqdAenhjVIeRnneSQHhhORapY1ZLnbzdisxVZNxS11/wCf3uNHEMWk+bs9bt7mvhsXOpG621POvlm9+MNVaca8pXXD1aHmyUYwhYyN9Y1Gmae5AAScAAAAAAAAAAAAAAAAAAAAAAAAAABhWqZYuXRNnP8AO/UteL1bU7fmaXktWVdjPlnc6X441G0fFpW1XydjncfFPTLJeLTLzG1bXRRYh3e/oZL12147aRdErGLXkvX+DGrN3ywW277zOnDu83sR4rtu37FRtQlpZObt12WrOhKPsiv9D/W9fJE/i3Dvb0pU88qd/wAUHZqx6NOqRp5mTu87b6+KhBe9OMf1NIp8V2lpaxpz9pJflTsvMpF/87m3/sxM6i6TnVa81cv+FdmadBK9pNa/Ckr/ANt8iuZyW61pLWOvvaDQ4ZVqSzTWVPZF/hMIoJdepIsekseGtO4QtkmwAC5WAAAAAAAAAAAAAAAAAAAAAAAAAAAAAKji8rzS6L6v+CJIk8Sd6r7kl9/uRKjMtvylpj8YVmOn3lNVkW2M8Spqlcrqokm72WngZwst3d/M9nEwUrbIhK+He9kKl6DWmk2tPBMvTl+xGKvGpBvVNSS7tnb0OoN2Od1h52WNXkABNUAAAAAAAAAAAAAAAAAAAAAAAAAAAAAAAAHjZ6Q+IYiyyrd7+ByZ1G3Yjc6VteWaTl1d/IiYiaNtSrY0Tlza0Mm2rSsxFmRJUH0Lp04Pl6XNdWlFLRL1Gnayop0GuRGqxLavTuaZYTQqs0Vlu7J4vJiI9H7r/wDX8n0M+V0r06qcZZXdWffc+nYSvnhGX5km/HmacFtxpm+TXUxLcADQyAAAAAAAAAAAAAAAAAAAAAAAAAAAAAAAAMalRRTb2RTVJOTcnuyRjcTmeVfDHd9WRlIzZLbnTRjrqNtEqepFxkbW1sT5TK7iNXYqlYwVSW+nkYSu9zVOq10IlXFtfh9Gd2ab+e12So0dNbJ/MgUFKb1ul3KVy2p00lo+XPcjKxzXFY2kjuOymLz0Er3cdPLkcXx2HPoXHYHGe9KHVfQYLatpPPXli39O2ABveYAAAAAAAAAAAAAAAAAAAAAAAAAAAAABDx+KyrLH4n6Izx2M9mtNZPZfd9xVrq3dvdlWS+uoW46b7ljJ20Nc61jyc9SPU1ZmaG3/ACL6FFxXHe/ZcifxDHRowtpnZyc67k2+bOTKdK+05Y93sWNGeZbXOdp3uXuDnoIktGkylGz2Xlcl/wCTpz8/3ITl0Z46jXJPzafzEy5EIHG53i7G7sFf/JX6ZfQh8Snn2uXvYHh7Up1WtEsqfe9/Qhjif5IX5LRGGYdsAD0nkgAAAAAAAAAAAAAAAAAAAAAAAAAAGnFYhU45n5Lqz0HLTqNpVjc6Uyk5tyluzyrM9Bja2jKRsZiFTi3zAOS7DkcXXdSTbZr9mAQXNtKJdcI4HVraxtGK3k2vpuegtx1iZ7VZZ4xuHRw7LRS1qPyij19lYPecvkjwGnhX6Y+dvtnS7KUE7yUp/qdl6FvRoxhFRjFRitklZHgJRWI8OTaZ8tgAOogAAAAAAAAAAAA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94" name="Picture 14" descr="http://chowpon.files.wordpress.com/2012/02/tickle-feathe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72" y="5124713"/>
            <a:ext cx="2595563" cy="1728788"/>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http://www.ishs.org/sites/default/files/news-images/pe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583" y="4521690"/>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20</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499469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Scheme </a:t>
            </a:r>
            <a:r>
              <a:rPr lang="en-US" dirty="0"/>
              <a:t>1</a:t>
            </a:r>
            <a:r>
              <a:rPr lang="en-US" dirty="0" smtClean="0"/>
              <a:t>: Reuse Strong Password</a:t>
            </a:r>
            <a:endParaRPr lang="en-US" dirty="0"/>
          </a:p>
        </p:txBody>
      </p:sp>
      <p:sp>
        <p:nvSpPr>
          <p:cNvPr id="3" name="Content Placeholder 2"/>
          <p:cNvSpPr>
            <a:spLocks noGrp="1"/>
          </p:cNvSpPr>
          <p:nvPr>
            <p:ph idx="1"/>
          </p:nvPr>
        </p:nvSpPr>
        <p:spPr/>
        <p:txBody>
          <a:bodyPr/>
          <a:lstStyle/>
          <a:p>
            <a:r>
              <a:rPr lang="en-US" dirty="0" smtClean="0"/>
              <a:t>Pick four random words w</a:t>
            </a:r>
            <a:r>
              <a:rPr lang="en-US" baseline="-25000" dirty="0" smtClean="0"/>
              <a:t>1</a:t>
            </a:r>
            <a:r>
              <a:rPr lang="en-US" dirty="0" smtClean="0"/>
              <a:t>,w</a:t>
            </a:r>
            <a:r>
              <a:rPr lang="en-US" baseline="-25000" dirty="0" smtClean="0"/>
              <a:t>2</a:t>
            </a:r>
            <a:r>
              <a:rPr lang="en-US" dirty="0" smtClean="0"/>
              <a:t>,w</a:t>
            </a:r>
            <a:r>
              <a:rPr lang="en-US" baseline="-25000" dirty="0" smtClean="0"/>
              <a:t>3</a:t>
            </a:r>
            <a:r>
              <a:rPr lang="en-US" dirty="0" smtClean="0"/>
              <a:t>,w</a:t>
            </a:r>
            <a:r>
              <a:rPr lang="en-US" baseline="-25000" dirty="0" smtClean="0"/>
              <a:t>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5697196"/>
              </p:ext>
            </p:extLst>
          </p:nvPr>
        </p:nvGraphicFramePr>
        <p:xfrm>
          <a:off x="533400" y="3352800"/>
          <a:ext cx="7924800" cy="171325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21</a:t>
            </a:fld>
            <a:endParaRPr lang="en-US" dirty="0"/>
          </a:p>
        </p:txBody>
      </p:sp>
    </p:spTree>
    <p:extLst>
      <p:ext uri="{BB962C8B-B14F-4D97-AF65-F5344CB8AC3E}">
        <p14:creationId xmlns:p14="http://schemas.microsoft.com/office/powerpoint/2010/main" val="34969911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Scheme 2: Strong Random Independent</a:t>
            </a:r>
            <a:endParaRPr lang="en-US" dirty="0"/>
          </a:p>
        </p:txBody>
      </p:sp>
      <p:sp>
        <p:nvSpPr>
          <p:cNvPr id="3" name="Content Placeholder 2"/>
          <p:cNvSpPr>
            <a:spLocks noGrp="1"/>
          </p:cNvSpPr>
          <p:nvPr>
            <p:ph idx="1"/>
          </p:nvPr>
        </p:nvSpPr>
        <p:spPr/>
        <p:txBody>
          <a:bodyPr/>
          <a:lstStyle/>
          <a:p>
            <a:pPr>
              <a:buNone/>
            </a:pPr>
            <a:r>
              <a:rPr lang="en-US" dirty="0" smtClean="0"/>
              <a:t>Four Independent Random Words per Account</a:t>
            </a:r>
          </a:p>
        </p:txBody>
      </p:sp>
      <p:graphicFrame>
        <p:nvGraphicFramePr>
          <p:cNvPr id="5" name="Table 4"/>
          <p:cNvGraphicFramePr>
            <a:graphicFrameLocks noGrp="1"/>
          </p:cNvGraphicFramePr>
          <p:nvPr/>
        </p:nvGraphicFramePr>
        <p:xfrm>
          <a:off x="533400" y="2362200"/>
          <a:ext cx="7924800" cy="1536740"/>
        </p:xfrm>
        <a:graphic>
          <a:graphicData uri="http://schemas.openxmlformats.org/drawingml/2006/table">
            <a:tbl>
              <a:tblPr firstRow="1" bandRow="1">
                <a:tableStyleId>{5C22544A-7EE6-4342-B048-85BDC9FD1C3A}</a:tableStyleId>
              </a:tblPr>
              <a:tblGrid>
                <a:gridCol w="2641600"/>
                <a:gridCol w="2768600"/>
                <a:gridCol w="2514600"/>
              </a:tblGrid>
              <a:tr h="768370">
                <a:tc>
                  <a:txBody>
                    <a:bodyPr/>
                    <a:lstStyle/>
                    <a:p>
                      <a:r>
                        <a:rPr lang="en-US" sz="2800" dirty="0" smtClean="0"/>
                        <a:t>Account</a:t>
                      </a:r>
                      <a:endParaRPr lang="en-US" sz="2800" dirty="0"/>
                    </a:p>
                  </a:txBody>
                  <a:tcPr/>
                </a:tc>
                <a:tc>
                  <a:txBody>
                    <a:bodyPr/>
                    <a:lstStyle/>
                    <a:p>
                      <a:r>
                        <a:rPr lang="en-US" sz="2800" dirty="0" smtClean="0"/>
                        <a:t>Amazon</a:t>
                      </a:r>
                      <a:endParaRPr lang="en-US" sz="2800" dirty="0"/>
                    </a:p>
                  </a:txBody>
                  <a:tcPr/>
                </a:tc>
                <a:tc>
                  <a:txBody>
                    <a:bodyPr/>
                    <a:lstStyle/>
                    <a:p>
                      <a:r>
                        <a:rPr lang="en-US" sz="2800" dirty="0" err="1" smtClean="0"/>
                        <a:t>Ebay</a:t>
                      </a:r>
                      <a:endParaRPr lang="en-US" sz="2800" dirty="0"/>
                    </a:p>
                  </a:txBody>
                  <a:tcPr/>
                </a:tc>
              </a:tr>
              <a:tr h="768370">
                <a:tc>
                  <a:txBody>
                    <a:bodyPr/>
                    <a:lstStyle/>
                    <a:p>
                      <a:r>
                        <a:rPr lang="en-US" sz="2800" dirty="0" smtClean="0"/>
                        <a:t>Password</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a:t>
                      </a:r>
                      <a:r>
                        <a:rPr lang="en-US" sz="2800" baseline="-25000" dirty="0" smtClean="0"/>
                        <a:t>1</a:t>
                      </a:r>
                      <a:r>
                        <a:rPr lang="en-US" sz="2800" dirty="0" smtClean="0"/>
                        <a:t>w</a:t>
                      </a:r>
                      <a:r>
                        <a:rPr lang="en-US" sz="2800" baseline="-25000" dirty="0" smtClean="0"/>
                        <a:t>2</a:t>
                      </a:r>
                      <a:r>
                        <a:rPr lang="en-US" sz="2800" dirty="0" smtClean="0"/>
                        <a:t>w</a:t>
                      </a:r>
                      <a:r>
                        <a:rPr lang="en-US" sz="2800" baseline="-25000" dirty="0" smtClean="0"/>
                        <a:t>3</a:t>
                      </a:r>
                      <a:r>
                        <a:rPr lang="en-US" sz="2800" dirty="0" smtClean="0"/>
                        <a:t>w</a:t>
                      </a:r>
                      <a:r>
                        <a:rPr lang="en-US" sz="2800" baseline="-25000" dirty="0" smtClean="0"/>
                        <a:t>4</a:t>
                      </a:r>
                      <a:endParaRPr lang="en-US" sz="2800" dirty="0" smtClean="0">
                        <a:solidFill>
                          <a:schemeClr val="accent6"/>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x</a:t>
                      </a:r>
                      <a:r>
                        <a:rPr lang="en-US" sz="2800" baseline="-25000" dirty="0" smtClean="0"/>
                        <a:t>1</a:t>
                      </a:r>
                      <a:r>
                        <a:rPr lang="en-US" sz="2800" dirty="0" smtClean="0"/>
                        <a:t>x</a:t>
                      </a:r>
                      <a:r>
                        <a:rPr lang="en-US" sz="2800" baseline="-25000" dirty="0" smtClean="0"/>
                        <a:t>2</a:t>
                      </a:r>
                      <a:r>
                        <a:rPr lang="en-US" sz="2800" dirty="0" smtClean="0"/>
                        <a:t>x</a:t>
                      </a:r>
                      <a:r>
                        <a:rPr lang="en-US" sz="2800" baseline="-25000" dirty="0" smtClean="0"/>
                        <a:t>3</a:t>
                      </a:r>
                      <a:r>
                        <a:rPr lang="en-US" sz="2800" dirty="0" smtClean="0"/>
                        <a:t>x</a:t>
                      </a:r>
                      <a:r>
                        <a:rPr lang="en-US" sz="2800" baseline="-25000" dirty="0" smtClean="0"/>
                        <a:t>4</a:t>
                      </a:r>
                      <a:endParaRPr lang="en-US" sz="2800" dirty="0" smtClean="0">
                        <a:solidFill>
                          <a:schemeClr val="accent6"/>
                        </a:solidFill>
                      </a:endParaRPr>
                    </a:p>
                  </a:txBody>
                  <a:tcPr/>
                </a:tc>
              </a:tr>
            </a:tbl>
          </a:graphicData>
        </a:graphic>
      </p:graphicFrame>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22</a:t>
            </a:fld>
            <a:endParaRPr lang="en-US" dirty="0"/>
          </a:p>
        </p:txBody>
      </p:sp>
    </p:spTree>
    <p:extLst>
      <p:ext uri="{BB962C8B-B14F-4D97-AF65-F5344CB8AC3E}">
        <p14:creationId xmlns:p14="http://schemas.microsoft.com/office/powerpoint/2010/main" val="224104045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a:t>Example Password Management Schemes</a:t>
            </a:r>
          </a:p>
          <a:p>
            <a:pPr lvl="1"/>
            <a:r>
              <a:rPr lang="en-US" b="1" dirty="0" smtClean="0"/>
              <a:t>Usability </a:t>
            </a:r>
            <a:r>
              <a:rPr lang="en-US" b="1" dirty="0"/>
              <a:t>Model</a:t>
            </a:r>
          </a:p>
          <a:p>
            <a:pPr lvl="1"/>
            <a:r>
              <a:rPr lang="en-US" dirty="0"/>
              <a:t>Security Model</a:t>
            </a:r>
          </a:p>
          <a:p>
            <a:pPr lvl="1"/>
            <a:r>
              <a:rPr lang="en-US" dirty="0"/>
              <a:t>Shared </a:t>
            </a:r>
            <a:r>
              <a:rPr lang="en-US" dirty="0" smtClean="0"/>
              <a:t>Cues</a:t>
            </a:r>
          </a:p>
          <a:p>
            <a:r>
              <a:rPr lang="en-US" dirty="0" smtClean="0"/>
              <a:t>Human Computable Passwords</a:t>
            </a:r>
          </a:p>
          <a:p>
            <a:r>
              <a:rPr lang="en-US" dirty="0" smtClean="0"/>
              <a:t>User Studies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23</a:t>
            </a:fld>
            <a:endParaRPr lang="en-US" dirty="0"/>
          </a:p>
        </p:txBody>
      </p:sp>
    </p:spTree>
    <p:extLst>
      <p:ext uri="{BB962C8B-B14F-4D97-AF65-F5344CB8AC3E}">
        <p14:creationId xmlns:p14="http://schemas.microsoft.com/office/powerpoint/2010/main" val="2247579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Memory is Semantic</a:t>
            </a:r>
            <a:endParaRPr lang="en-US" dirty="0"/>
          </a:p>
        </p:txBody>
      </p:sp>
      <p:sp>
        <p:nvSpPr>
          <p:cNvPr id="3" name="Content Placeholder 2"/>
          <p:cNvSpPr>
            <a:spLocks noGrp="1"/>
          </p:cNvSpPr>
          <p:nvPr>
            <p:ph sz="quarter" idx="1"/>
          </p:nvPr>
        </p:nvSpPr>
        <p:spPr/>
        <p:txBody>
          <a:bodyPr>
            <a:normAutofit/>
          </a:bodyPr>
          <a:lstStyle/>
          <a:p>
            <a:r>
              <a:rPr lang="en-US" dirty="0" smtClean="0"/>
              <a:t>Memorize: </a:t>
            </a:r>
            <a:r>
              <a:rPr lang="en-US" dirty="0" err="1" smtClean="0"/>
              <a:t>nbccbsabc</a:t>
            </a:r>
            <a:endParaRPr lang="en-US" dirty="0" smtClean="0"/>
          </a:p>
          <a:p>
            <a:endParaRPr lang="en-US" dirty="0" smtClean="0"/>
          </a:p>
          <a:p>
            <a:r>
              <a:rPr lang="en-US" dirty="0" smtClean="0"/>
              <a:t>Memorize: </a:t>
            </a:r>
            <a:r>
              <a:rPr lang="en-US" dirty="0" err="1" smtClean="0"/>
              <a:t>tkqizrlwp</a:t>
            </a:r>
            <a:r>
              <a:rPr lang="en-US" dirty="0" smtClean="0"/>
              <a:t> </a:t>
            </a:r>
          </a:p>
          <a:p>
            <a:endParaRPr lang="en-US" dirty="0" smtClean="0"/>
          </a:p>
          <a:p>
            <a:r>
              <a:rPr lang="en-US" dirty="0" smtClean="0"/>
              <a:t>3 Chunks vs. 9 Chunks!</a:t>
            </a:r>
          </a:p>
          <a:p>
            <a:pPr>
              <a:buNone/>
            </a:pPr>
            <a:endParaRPr lang="en-US" dirty="0" smtClean="0"/>
          </a:p>
          <a:p>
            <a:r>
              <a:rPr lang="en-US" dirty="0" smtClean="0"/>
              <a:t>Usability Goal: Minimize Number of Chunks</a:t>
            </a:r>
            <a:endParaRPr lang="en-US" dirty="0"/>
          </a:p>
        </p:txBody>
      </p:sp>
      <p:sp>
        <p:nvSpPr>
          <p:cNvPr id="4" name="TextBox 3"/>
          <p:cNvSpPr txBox="1"/>
          <p:nvPr/>
        </p:nvSpPr>
        <p:spPr>
          <a:xfrm>
            <a:off x="1152540" y="6400800"/>
            <a:ext cx="5934060" cy="369332"/>
          </a:xfrm>
          <a:prstGeom prst="rect">
            <a:avLst/>
          </a:prstGeom>
          <a:noFill/>
        </p:spPr>
        <p:txBody>
          <a:bodyPr wrap="none" rtlCol="0">
            <a:spAutoFit/>
          </a:bodyPr>
          <a:lstStyle/>
          <a:p>
            <a:r>
              <a:rPr lang="en-US" dirty="0" smtClean="0"/>
              <a:t>Source: </a:t>
            </a:r>
            <a:r>
              <a:rPr lang="en-US" i="1" dirty="0" smtClean="0"/>
              <a:t>The magical number seven, plus or minus two </a:t>
            </a:r>
            <a:r>
              <a:rPr lang="en-US" dirty="0" smtClean="0"/>
              <a:t>[Miller, 56]</a:t>
            </a:r>
            <a:endParaRPr lang="en-US" dirty="0"/>
          </a:p>
        </p:txBody>
      </p:sp>
      <p:sp>
        <p:nvSpPr>
          <p:cNvPr id="5" name="Slide Number Placeholder 4"/>
          <p:cNvSpPr>
            <a:spLocks noGrp="1"/>
          </p:cNvSpPr>
          <p:nvPr>
            <p:ph type="sldNum" sz="quarter" idx="12"/>
          </p:nvPr>
        </p:nvSpPr>
        <p:spPr/>
        <p:txBody>
          <a:bodyPr/>
          <a:lstStyle/>
          <a:p>
            <a:fld id="{FC398A72-17BE-493D-A14C-F3371BCE3542}" type="slidenum">
              <a:rPr lang="en-US" smtClean="0"/>
              <a:pPr/>
              <a:t>24</a:t>
            </a:fld>
            <a:endParaRPr lang="en-US" dirty="0"/>
          </a:p>
        </p:txBody>
      </p:sp>
    </p:spTree>
    <p:extLst>
      <p:ext uri="{BB962C8B-B14F-4D97-AF65-F5344CB8AC3E}">
        <p14:creationId xmlns:p14="http://schemas.microsoft.com/office/powerpoint/2010/main" val="1876036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Memory is Associative </a:t>
            </a:r>
            <a:endParaRPr lang="en-US" dirty="0"/>
          </a:p>
        </p:txBody>
      </p:sp>
      <p:pic>
        <p:nvPicPr>
          <p:cNvPr id="108546" name="Picture 2"/>
          <p:cNvPicPr>
            <a:picLocks noGrp="1" noChangeAspect="1" noChangeArrowheads="1"/>
          </p:cNvPicPr>
          <p:nvPr>
            <p:ph sz="quarter" idx="1"/>
          </p:nvPr>
        </p:nvPicPr>
        <p:blipFill>
          <a:blip r:embed="rId2" cstate="print"/>
          <a:srcRect/>
          <a:stretch>
            <a:fillRect/>
          </a:stretch>
        </p:blipFill>
        <p:spPr bwMode="auto">
          <a:xfrm>
            <a:off x="914400" y="2819400"/>
            <a:ext cx="838792" cy="827088"/>
          </a:xfrm>
          <a:prstGeom prst="rect">
            <a:avLst/>
          </a:prstGeom>
          <a:noFill/>
          <a:ln w="9525">
            <a:noFill/>
            <a:miter lim="800000"/>
            <a:headEnd/>
            <a:tailEnd/>
          </a:ln>
        </p:spPr>
      </p:pic>
      <p:pic>
        <p:nvPicPr>
          <p:cNvPr id="108548" name="Picture 4"/>
          <p:cNvPicPr>
            <a:picLocks noChangeAspect="1" noChangeArrowheads="1"/>
          </p:cNvPicPr>
          <p:nvPr/>
        </p:nvPicPr>
        <p:blipFill>
          <a:blip r:embed="rId3" cstate="print"/>
          <a:srcRect/>
          <a:stretch>
            <a:fillRect/>
          </a:stretch>
        </p:blipFill>
        <p:spPr bwMode="auto">
          <a:xfrm>
            <a:off x="2971800" y="1676400"/>
            <a:ext cx="549729" cy="855133"/>
          </a:xfrm>
          <a:prstGeom prst="rect">
            <a:avLst/>
          </a:prstGeom>
          <a:noFill/>
          <a:ln w="9525">
            <a:noFill/>
            <a:miter lim="800000"/>
            <a:headEnd/>
            <a:tailEnd/>
          </a:ln>
        </p:spPr>
      </p:pic>
      <p:pic>
        <p:nvPicPr>
          <p:cNvPr id="108549" name="Picture 5"/>
          <p:cNvPicPr>
            <a:picLocks noChangeAspect="1" noChangeArrowheads="1"/>
          </p:cNvPicPr>
          <p:nvPr/>
        </p:nvPicPr>
        <p:blipFill>
          <a:blip r:embed="rId4" cstate="print"/>
          <a:srcRect/>
          <a:stretch>
            <a:fillRect/>
          </a:stretch>
        </p:blipFill>
        <p:spPr bwMode="auto">
          <a:xfrm>
            <a:off x="2971800" y="2971800"/>
            <a:ext cx="647700" cy="647700"/>
          </a:xfrm>
          <a:prstGeom prst="rect">
            <a:avLst/>
          </a:prstGeom>
          <a:noFill/>
          <a:ln w="9525">
            <a:noFill/>
            <a:miter lim="800000"/>
            <a:headEnd/>
            <a:tailEnd/>
          </a:ln>
        </p:spPr>
      </p:pic>
      <p:pic>
        <p:nvPicPr>
          <p:cNvPr id="108550" name="Picture 6"/>
          <p:cNvPicPr>
            <a:picLocks noChangeAspect="1" noChangeArrowheads="1"/>
          </p:cNvPicPr>
          <p:nvPr/>
        </p:nvPicPr>
        <p:blipFill>
          <a:blip r:embed="rId5" cstate="print"/>
          <a:srcRect/>
          <a:stretch>
            <a:fillRect/>
          </a:stretch>
        </p:blipFill>
        <p:spPr bwMode="auto">
          <a:xfrm>
            <a:off x="2743200" y="4038600"/>
            <a:ext cx="916066" cy="609600"/>
          </a:xfrm>
          <a:prstGeom prst="rect">
            <a:avLst/>
          </a:prstGeom>
          <a:noFill/>
          <a:ln w="9525">
            <a:noFill/>
            <a:miter lim="800000"/>
            <a:headEnd/>
            <a:tailEnd/>
          </a:ln>
        </p:spPr>
      </p:pic>
      <p:pic>
        <p:nvPicPr>
          <p:cNvPr id="108551" name="Picture 7"/>
          <p:cNvPicPr>
            <a:picLocks noChangeAspect="1" noChangeArrowheads="1"/>
          </p:cNvPicPr>
          <p:nvPr/>
        </p:nvPicPr>
        <p:blipFill>
          <a:blip r:embed="rId6" cstate="print"/>
          <a:srcRect/>
          <a:stretch>
            <a:fillRect/>
          </a:stretch>
        </p:blipFill>
        <p:spPr bwMode="auto">
          <a:xfrm>
            <a:off x="4343400" y="4495800"/>
            <a:ext cx="1220771" cy="914400"/>
          </a:xfrm>
          <a:prstGeom prst="rect">
            <a:avLst/>
          </a:prstGeom>
          <a:noFill/>
          <a:ln w="9525">
            <a:noFill/>
            <a:miter lim="800000"/>
            <a:headEnd/>
            <a:tailEnd/>
          </a:ln>
        </p:spPr>
      </p:pic>
      <p:pic>
        <p:nvPicPr>
          <p:cNvPr id="108553" name="Picture 9"/>
          <p:cNvPicPr>
            <a:picLocks noChangeAspect="1" noChangeArrowheads="1"/>
          </p:cNvPicPr>
          <p:nvPr/>
        </p:nvPicPr>
        <p:blipFill>
          <a:blip r:embed="rId7" cstate="print"/>
          <a:srcRect/>
          <a:stretch>
            <a:fillRect/>
          </a:stretch>
        </p:blipFill>
        <p:spPr bwMode="auto">
          <a:xfrm>
            <a:off x="6477000" y="4800600"/>
            <a:ext cx="1228725" cy="825129"/>
          </a:xfrm>
          <a:prstGeom prst="rect">
            <a:avLst/>
          </a:prstGeom>
          <a:noFill/>
          <a:ln w="9525">
            <a:noFill/>
            <a:miter lim="800000"/>
            <a:headEnd/>
            <a:tailEnd/>
          </a:ln>
        </p:spPr>
      </p:pic>
      <p:pic>
        <p:nvPicPr>
          <p:cNvPr id="108554" name="Picture 10"/>
          <p:cNvPicPr>
            <a:picLocks noChangeAspect="1" noChangeArrowheads="1"/>
          </p:cNvPicPr>
          <p:nvPr/>
        </p:nvPicPr>
        <p:blipFill>
          <a:blip r:embed="rId8" cstate="print"/>
          <a:srcRect/>
          <a:stretch>
            <a:fillRect/>
          </a:stretch>
        </p:blipFill>
        <p:spPr bwMode="auto">
          <a:xfrm>
            <a:off x="4724400" y="2971800"/>
            <a:ext cx="838200" cy="647551"/>
          </a:xfrm>
          <a:prstGeom prst="rect">
            <a:avLst/>
          </a:prstGeom>
          <a:noFill/>
          <a:ln w="9525">
            <a:noFill/>
            <a:miter lim="800000"/>
            <a:headEnd/>
            <a:tailEnd/>
          </a:ln>
        </p:spPr>
      </p:pic>
      <p:pic>
        <p:nvPicPr>
          <p:cNvPr id="108555" name="Picture 11"/>
          <p:cNvPicPr>
            <a:picLocks noChangeAspect="1" noChangeArrowheads="1"/>
          </p:cNvPicPr>
          <p:nvPr/>
        </p:nvPicPr>
        <p:blipFill>
          <a:blip r:embed="rId9" cstate="print"/>
          <a:srcRect/>
          <a:stretch>
            <a:fillRect/>
          </a:stretch>
        </p:blipFill>
        <p:spPr bwMode="auto">
          <a:xfrm>
            <a:off x="6781800" y="2971800"/>
            <a:ext cx="914400" cy="670095"/>
          </a:xfrm>
          <a:prstGeom prst="rect">
            <a:avLst/>
          </a:prstGeom>
          <a:noFill/>
          <a:ln w="9525">
            <a:noFill/>
            <a:miter lim="800000"/>
            <a:headEnd/>
            <a:tailEnd/>
          </a:ln>
        </p:spPr>
      </p:pic>
      <p:cxnSp>
        <p:nvCxnSpPr>
          <p:cNvPr id="17" name="Straight Arrow Connector 16"/>
          <p:cNvCxnSpPr>
            <a:endCxn id="108548" idx="1"/>
          </p:cNvCxnSpPr>
          <p:nvPr/>
        </p:nvCxnSpPr>
        <p:spPr>
          <a:xfrm flipV="1">
            <a:off x="1752600" y="2103967"/>
            <a:ext cx="1219200" cy="9440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8549" idx="1"/>
          </p:cNvCxnSpPr>
          <p:nvPr/>
        </p:nvCxnSpPr>
        <p:spPr>
          <a:xfrm>
            <a:off x="1752600" y="3276600"/>
            <a:ext cx="121920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00200" y="3352800"/>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8549" idx="3"/>
            <a:endCxn id="108554" idx="1"/>
          </p:cNvCxnSpPr>
          <p:nvPr/>
        </p:nvCxnSpPr>
        <p:spPr>
          <a:xfrm flipV="1">
            <a:off x="3619500" y="3295576"/>
            <a:ext cx="1104900" cy="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52800" y="4419600"/>
            <a:ext cx="1371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8553" idx="1"/>
          </p:cNvCxnSpPr>
          <p:nvPr/>
        </p:nvCxnSpPr>
        <p:spPr>
          <a:xfrm>
            <a:off x="5029200" y="4953000"/>
            <a:ext cx="1447800" cy="260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8554" idx="3"/>
          </p:cNvCxnSpPr>
          <p:nvPr/>
        </p:nvCxnSpPr>
        <p:spPr>
          <a:xfrm flipV="1">
            <a:off x="5562600" y="3276600"/>
            <a:ext cx="1371600" cy="18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8556" name="Picture 12"/>
          <p:cNvPicPr>
            <a:picLocks noChangeAspect="1" noChangeArrowheads="1"/>
          </p:cNvPicPr>
          <p:nvPr/>
        </p:nvPicPr>
        <p:blipFill>
          <a:blip r:embed="rId10" cstate="print"/>
          <a:srcRect/>
          <a:stretch>
            <a:fillRect/>
          </a:stretch>
        </p:blipFill>
        <p:spPr bwMode="auto">
          <a:xfrm>
            <a:off x="4724400" y="1524000"/>
            <a:ext cx="685800" cy="1028700"/>
          </a:xfrm>
          <a:prstGeom prst="rect">
            <a:avLst/>
          </a:prstGeom>
          <a:noFill/>
          <a:ln w="9525">
            <a:noFill/>
            <a:miter lim="800000"/>
            <a:headEnd/>
            <a:tailEnd/>
          </a:ln>
        </p:spPr>
      </p:pic>
      <p:cxnSp>
        <p:nvCxnSpPr>
          <p:cNvPr id="32" name="Straight Arrow Connector 31"/>
          <p:cNvCxnSpPr/>
          <p:nvPr/>
        </p:nvCxnSpPr>
        <p:spPr>
          <a:xfrm>
            <a:off x="3505200" y="19812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800100" y="4229100"/>
            <a:ext cx="1981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5410200"/>
            <a:ext cx="389850" cy="830997"/>
          </a:xfrm>
          <a:prstGeom prst="rect">
            <a:avLst/>
          </a:prstGeom>
          <a:noFill/>
        </p:spPr>
        <p:txBody>
          <a:bodyPr wrap="none" rtlCol="0">
            <a:spAutoFit/>
          </a:bodyPr>
          <a:lstStyle/>
          <a:p>
            <a:r>
              <a:rPr lang="en-US" sz="4800" dirty="0" smtClean="0"/>
              <a:t>?</a:t>
            </a:r>
            <a:endParaRPr lang="en-US" sz="4800" dirty="0"/>
          </a:p>
        </p:txBody>
      </p:sp>
      <p:cxnSp>
        <p:nvCxnSpPr>
          <p:cNvPr id="37" name="Straight Arrow Connector 36"/>
          <p:cNvCxnSpPr/>
          <p:nvPr/>
        </p:nvCxnSpPr>
        <p:spPr>
          <a:xfrm rot="16200000" flipV="1">
            <a:off x="3009900" y="2705099"/>
            <a:ext cx="533401"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Slide Number Placeholder 39"/>
          <p:cNvSpPr>
            <a:spLocks noGrp="1"/>
          </p:cNvSpPr>
          <p:nvPr>
            <p:ph type="sldNum" sz="quarter" idx="12"/>
          </p:nvPr>
        </p:nvSpPr>
        <p:spPr/>
        <p:txBody>
          <a:bodyPr/>
          <a:lstStyle/>
          <a:p>
            <a:fld id="{FC398A72-17BE-493D-A14C-F3371BCE3542}" type="slidenum">
              <a:rPr lang="en-US" smtClean="0"/>
              <a:pPr/>
              <a:t>25</a:t>
            </a:fld>
            <a:endParaRPr lang="en-US" dirty="0"/>
          </a:p>
        </p:txBody>
      </p:sp>
      <p:sp>
        <p:nvSpPr>
          <p:cNvPr id="24" name="TextBox 23"/>
          <p:cNvSpPr txBox="1"/>
          <p:nvPr/>
        </p:nvSpPr>
        <p:spPr>
          <a:xfrm>
            <a:off x="1152540" y="6400800"/>
            <a:ext cx="5821274" cy="369332"/>
          </a:xfrm>
          <a:prstGeom prst="rect">
            <a:avLst/>
          </a:prstGeom>
          <a:noFill/>
        </p:spPr>
        <p:txBody>
          <a:bodyPr wrap="none" rtlCol="0">
            <a:spAutoFit/>
          </a:bodyPr>
          <a:lstStyle/>
          <a:p>
            <a:r>
              <a:rPr lang="en-US" dirty="0" smtClean="0"/>
              <a:t>Source: </a:t>
            </a:r>
            <a:r>
              <a:rPr lang="en-US" i="1" dirty="0" smtClean="0"/>
              <a:t>Human Memory: Theory and Practice </a:t>
            </a:r>
            <a:r>
              <a:rPr lang="en-US" dirty="0" smtClean="0"/>
              <a:t>[</a:t>
            </a:r>
            <a:r>
              <a:rPr lang="en-US" dirty="0" err="1" smtClean="0"/>
              <a:t>Baddeley</a:t>
            </a:r>
            <a:r>
              <a:rPr lang="en-US" dirty="0" smtClean="0"/>
              <a:t>, 90]</a:t>
            </a:r>
            <a:endParaRPr lang="en-US" dirty="0"/>
          </a:p>
        </p:txBody>
      </p:sp>
    </p:spTree>
    <p:extLst>
      <p:ext uri="{BB962C8B-B14F-4D97-AF65-F5344CB8AC3E}">
        <p14:creationId xmlns:p14="http://schemas.microsoft.com/office/powerpoint/2010/main" val="2976831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08548"/>
                                        </p:tgtEl>
                                        <p:attrNameLst>
                                          <p:attrName>style.visibility</p:attrName>
                                        </p:attrNameLst>
                                      </p:cBhvr>
                                      <p:to>
                                        <p:strVal val="visible"/>
                                      </p:to>
                                    </p:set>
                                    <p:animEffect transition="in" filter="blinds(horizontal)">
                                      <p:cBhvr>
                                        <p:cTn id="10" dur="500"/>
                                        <p:tgtEl>
                                          <p:spTgt spid="1085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par>
                                <p:cTn id="16" presetID="3" presetClass="entr" presetSubtype="10" fill="hold" nodeType="withEffect">
                                  <p:stCondLst>
                                    <p:cond delay="0"/>
                                  </p:stCondLst>
                                  <p:childTnLst>
                                    <p:set>
                                      <p:cBhvr>
                                        <p:cTn id="17" dur="1" fill="hold">
                                          <p:stCondLst>
                                            <p:cond delay="0"/>
                                          </p:stCondLst>
                                        </p:cTn>
                                        <p:tgtEl>
                                          <p:spTgt spid="108556"/>
                                        </p:tgtEl>
                                        <p:attrNameLst>
                                          <p:attrName>style.visibility</p:attrName>
                                        </p:attrNameLst>
                                      </p:cBhvr>
                                      <p:to>
                                        <p:strVal val="visible"/>
                                      </p:to>
                                    </p:set>
                                    <p:animEffect transition="in" filter="blinds(horizontal)">
                                      <p:cBhvr>
                                        <p:cTn id="18" dur="500"/>
                                        <p:tgtEl>
                                          <p:spTgt spid="10855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linds(horizontal)">
                                      <p:cBhvr>
                                        <p:cTn id="23" dur="500"/>
                                        <p:tgtEl>
                                          <p:spTgt spid="32"/>
                                        </p:tgtEl>
                                      </p:cBhvr>
                                    </p:animEffect>
                                  </p:childTnLst>
                                </p:cTn>
                              </p:par>
                              <p:par>
                                <p:cTn id="24" presetID="3" presetClass="entr" presetSubtype="10" fill="hold" nodeType="withEffect">
                                  <p:stCondLst>
                                    <p:cond delay="0"/>
                                  </p:stCondLst>
                                  <p:childTnLst>
                                    <p:set>
                                      <p:cBhvr>
                                        <p:cTn id="25" dur="1" fill="hold">
                                          <p:stCondLst>
                                            <p:cond delay="0"/>
                                          </p:stCondLst>
                                        </p:cTn>
                                        <p:tgtEl>
                                          <p:spTgt spid="108549"/>
                                        </p:tgtEl>
                                        <p:attrNameLst>
                                          <p:attrName>style.visibility</p:attrName>
                                        </p:attrNameLst>
                                      </p:cBhvr>
                                      <p:to>
                                        <p:strVal val="visible"/>
                                      </p:to>
                                    </p:set>
                                    <p:animEffect transition="in" filter="blinds(horizontal)">
                                      <p:cBhvr>
                                        <p:cTn id="26" dur="500"/>
                                        <p:tgtEl>
                                          <p:spTgt spid="108549"/>
                                        </p:tgtEl>
                                      </p:cBhvr>
                                    </p:animEffect>
                                  </p:childTnLst>
                                </p:cTn>
                              </p:par>
                              <p:par>
                                <p:cTn id="27" presetID="3"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linds(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par>
                                <p:cTn id="38" presetID="3" presetClass="entr" presetSubtype="10" fill="hold" nodeType="withEffect">
                                  <p:stCondLst>
                                    <p:cond delay="0"/>
                                  </p:stCondLst>
                                  <p:childTnLst>
                                    <p:set>
                                      <p:cBhvr>
                                        <p:cTn id="39" dur="1" fill="hold">
                                          <p:stCondLst>
                                            <p:cond delay="0"/>
                                          </p:stCondLst>
                                        </p:cTn>
                                        <p:tgtEl>
                                          <p:spTgt spid="108554"/>
                                        </p:tgtEl>
                                        <p:attrNameLst>
                                          <p:attrName>style.visibility</p:attrName>
                                        </p:attrNameLst>
                                      </p:cBhvr>
                                      <p:to>
                                        <p:strVal val="visible"/>
                                      </p:to>
                                    </p:set>
                                    <p:animEffect transition="in" filter="blinds(horizontal)">
                                      <p:cBhvr>
                                        <p:cTn id="40" dur="500"/>
                                        <p:tgtEl>
                                          <p:spTgt spid="10855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par>
                                <p:cTn id="46" presetID="3" presetClass="entr" presetSubtype="10" fill="hold" nodeType="withEffect">
                                  <p:stCondLst>
                                    <p:cond delay="0"/>
                                  </p:stCondLst>
                                  <p:childTnLst>
                                    <p:set>
                                      <p:cBhvr>
                                        <p:cTn id="47" dur="1" fill="hold">
                                          <p:stCondLst>
                                            <p:cond delay="0"/>
                                          </p:stCondLst>
                                        </p:cTn>
                                        <p:tgtEl>
                                          <p:spTgt spid="108555"/>
                                        </p:tgtEl>
                                        <p:attrNameLst>
                                          <p:attrName>style.visibility</p:attrName>
                                        </p:attrNameLst>
                                      </p:cBhvr>
                                      <p:to>
                                        <p:strVal val="visible"/>
                                      </p:to>
                                    </p:set>
                                    <p:animEffect transition="in" filter="blinds(horizontal)">
                                      <p:cBhvr>
                                        <p:cTn id="48" dur="500"/>
                                        <p:tgtEl>
                                          <p:spTgt spid="10855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par>
                                <p:cTn id="54" presetID="3" presetClass="entr" presetSubtype="10" fill="hold" nodeType="withEffect">
                                  <p:stCondLst>
                                    <p:cond delay="0"/>
                                  </p:stCondLst>
                                  <p:childTnLst>
                                    <p:set>
                                      <p:cBhvr>
                                        <p:cTn id="55" dur="1" fill="hold">
                                          <p:stCondLst>
                                            <p:cond delay="0"/>
                                          </p:stCondLst>
                                        </p:cTn>
                                        <p:tgtEl>
                                          <p:spTgt spid="108550"/>
                                        </p:tgtEl>
                                        <p:attrNameLst>
                                          <p:attrName>style.visibility</p:attrName>
                                        </p:attrNameLst>
                                      </p:cBhvr>
                                      <p:to>
                                        <p:strVal val="visible"/>
                                      </p:to>
                                    </p:set>
                                    <p:animEffect transition="in" filter="blinds(horizontal)">
                                      <p:cBhvr>
                                        <p:cTn id="56" dur="500"/>
                                        <p:tgtEl>
                                          <p:spTgt spid="108550"/>
                                        </p:tgtEl>
                                      </p:cBhvr>
                                    </p:animEffect>
                                  </p:childTnLst>
                                </p:cTn>
                              </p:par>
                              <p:par>
                                <p:cTn id="57" presetID="3" presetClass="entr" presetSubtype="1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linds(horizontal)">
                                      <p:cBhvr>
                                        <p:cTn id="59" dur="500"/>
                                        <p:tgtEl>
                                          <p:spTgt spid="25"/>
                                        </p:tgtEl>
                                      </p:cBhvr>
                                    </p:animEffect>
                                  </p:childTnLst>
                                </p:cTn>
                              </p:par>
                              <p:par>
                                <p:cTn id="60" presetID="3" presetClass="entr" presetSubtype="10" fill="hold" nodeType="withEffect">
                                  <p:stCondLst>
                                    <p:cond delay="0"/>
                                  </p:stCondLst>
                                  <p:childTnLst>
                                    <p:set>
                                      <p:cBhvr>
                                        <p:cTn id="61" dur="1" fill="hold">
                                          <p:stCondLst>
                                            <p:cond delay="0"/>
                                          </p:stCondLst>
                                        </p:cTn>
                                        <p:tgtEl>
                                          <p:spTgt spid="108551"/>
                                        </p:tgtEl>
                                        <p:attrNameLst>
                                          <p:attrName>style.visibility</p:attrName>
                                        </p:attrNameLst>
                                      </p:cBhvr>
                                      <p:to>
                                        <p:strVal val="visible"/>
                                      </p:to>
                                    </p:set>
                                    <p:animEffect transition="in" filter="blinds(horizontal)">
                                      <p:cBhvr>
                                        <p:cTn id="62" dur="500"/>
                                        <p:tgtEl>
                                          <p:spTgt spid="108551"/>
                                        </p:tgtEl>
                                      </p:cBhvr>
                                    </p:animEffect>
                                  </p:childTnLst>
                                </p:cTn>
                              </p:par>
                              <p:par>
                                <p:cTn id="63" presetID="3" presetClass="entr" presetSubtype="1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linds(horizontal)">
                                      <p:cBhvr>
                                        <p:cTn id="65" dur="500"/>
                                        <p:tgtEl>
                                          <p:spTgt spid="27"/>
                                        </p:tgtEl>
                                      </p:cBhvr>
                                    </p:animEffect>
                                  </p:childTnLst>
                                </p:cTn>
                              </p:par>
                              <p:par>
                                <p:cTn id="66" presetID="3" presetClass="entr" presetSubtype="10" fill="hold" nodeType="withEffect">
                                  <p:stCondLst>
                                    <p:cond delay="0"/>
                                  </p:stCondLst>
                                  <p:childTnLst>
                                    <p:set>
                                      <p:cBhvr>
                                        <p:cTn id="67" dur="1" fill="hold">
                                          <p:stCondLst>
                                            <p:cond delay="0"/>
                                          </p:stCondLst>
                                        </p:cTn>
                                        <p:tgtEl>
                                          <p:spTgt spid="108553"/>
                                        </p:tgtEl>
                                        <p:attrNameLst>
                                          <p:attrName>style.visibility</p:attrName>
                                        </p:attrNameLst>
                                      </p:cBhvr>
                                      <p:to>
                                        <p:strVal val="visible"/>
                                      </p:to>
                                    </p:set>
                                    <p:animEffect transition="in" filter="blinds(horizontal)">
                                      <p:cBhvr>
                                        <p:cTn id="68" dur="500"/>
                                        <p:tgtEl>
                                          <p:spTgt spid="10855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linds(horizontal)">
                                      <p:cBhvr>
                                        <p:cTn id="73" dur="500"/>
                                        <p:tgtEl>
                                          <p:spTgt spid="34"/>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blinds(horizontal)">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5105400" y="2026817"/>
            <a:ext cx="3572144" cy="30785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Cues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26</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dirty="0" smtClean="0"/>
              <a:t>Cue: context when a memory is stored</a:t>
            </a:r>
          </a:p>
          <a:p>
            <a:endParaRPr lang="en-US" dirty="0" smtClean="0"/>
          </a:p>
          <a:p>
            <a:r>
              <a:rPr lang="en-US" dirty="0" smtClean="0"/>
              <a:t>Surrounding Environment</a:t>
            </a:r>
          </a:p>
          <a:p>
            <a:pPr lvl="1"/>
            <a:r>
              <a:rPr lang="en-US" dirty="0" smtClean="0"/>
              <a:t>Sounds</a:t>
            </a:r>
          </a:p>
          <a:p>
            <a:pPr lvl="1"/>
            <a:r>
              <a:rPr lang="en-US" dirty="0" smtClean="0"/>
              <a:t>Visual Surroundings</a:t>
            </a:r>
          </a:p>
          <a:p>
            <a:pPr lvl="1"/>
            <a:r>
              <a:rPr lang="en-US" dirty="0" smtClean="0"/>
              <a:t>Web Site</a:t>
            </a:r>
          </a:p>
          <a:p>
            <a:pPr lvl="1"/>
            <a:r>
              <a:rPr lang="en-US" dirty="0" smtClean="0"/>
              <a:t>….</a:t>
            </a:r>
          </a:p>
          <a:p>
            <a:pPr lvl="1"/>
            <a:endParaRPr lang="en-US" dirty="0" smtClean="0"/>
          </a:p>
          <a:p>
            <a:r>
              <a:rPr lang="en-US" dirty="0" smtClean="0"/>
              <a:t>As time passes we forget some of this context…</a:t>
            </a:r>
            <a:endParaRPr lang="en-US" dirty="0"/>
          </a:p>
        </p:txBody>
      </p:sp>
      <p:pic>
        <p:nvPicPr>
          <p:cNvPr id="131075" name="Picture 3"/>
          <p:cNvPicPr>
            <a:picLocks noChangeAspect="1" noChangeArrowheads="1"/>
          </p:cNvPicPr>
          <p:nvPr/>
        </p:nvPicPr>
        <p:blipFill>
          <a:blip r:embed="rId4" cstate="print"/>
          <a:srcRect/>
          <a:stretch>
            <a:fillRect/>
          </a:stretch>
        </p:blipFill>
        <p:spPr bwMode="auto">
          <a:xfrm>
            <a:off x="6553200" y="2407817"/>
            <a:ext cx="914400" cy="685800"/>
          </a:xfrm>
          <a:prstGeom prst="rect">
            <a:avLst/>
          </a:prstGeom>
          <a:noFill/>
          <a:ln w="9525">
            <a:noFill/>
            <a:miter lim="800000"/>
            <a:headEnd/>
            <a:tailEnd/>
          </a:ln>
        </p:spPr>
      </p:pic>
      <p:pic>
        <p:nvPicPr>
          <p:cNvPr id="131077" name="Picture 5"/>
          <p:cNvPicPr>
            <a:picLocks noChangeAspect="1" noChangeArrowheads="1"/>
          </p:cNvPicPr>
          <p:nvPr/>
        </p:nvPicPr>
        <p:blipFill>
          <a:blip r:embed="rId5" cstate="print"/>
          <a:srcRect/>
          <a:stretch>
            <a:fillRect/>
          </a:stretch>
        </p:blipFill>
        <p:spPr bwMode="auto">
          <a:xfrm>
            <a:off x="7543800" y="2316271"/>
            <a:ext cx="533400" cy="753533"/>
          </a:xfrm>
          <a:prstGeom prst="rect">
            <a:avLst/>
          </a:prstGeom>
          <a:noFill/>
          <a:ln w="9525">
            <a:no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6906491" y="3169817"/>
            <a:ext cx="969818" cy="533400"/>
          </a:xfrm>
          <a:prstGeom prst="rect">
            <a:avLst/>
          </a:prstGeom>
          <a:noFill/>
          <a:ln w="9525">
            <a:noFill/>
            <a:miter lim="800000"/>
            <a:headEnd/>
            <a:tailEnd/>
          </a:ln>
        </p:spPr>
      </p:pic>
      <p:sp>
        <p:nvSpPr>
          <p:cNvPr id="9" name="TextBox 8"/>
          <p:cNvSpPr txBox="1"/>
          <p:nvPr/>
        </p:nvSpPr>
        <p:spPr>
          <a:xfrm>
            <a:off x="1152540" y="6400800"/>
            <a:ext cx="5821274" cy="369332"/>
          </a:xfrm>
          <a:prstGeom prst="rect">
            <a:avLst/>
          </a:prstGeom>
          <a:noFill/>
        </p:spPr>
        <p:txBody>
          <a:bodyPr wrap="none" rtlCol="0">
            <a:spAutoFit/>
          </a:bodyPr>
          <a:lstStyle/>
          <a:p>
            <a:r>
              <a:rPr lang="en-US" dirty="0" smtClean="0"/>
              <a:t>Source: </a:t>
            </a:r>
            <a:r>
              <a:rPr lang="en-US" i="1" dirty="0" smtClean="0"/>
              <a:t>Human Memory: Theory and Practice </a:t>
            </a:r>
            <a:r>
              <a:rPr lang="en-US" dirty="0" smtClean="0"/>
              <a:t>[</a:t>
            </a:r>
            <a:r>
              <a:rPr lang="en-US" dirty="0" err="1" smtClean="0"/>
              <a:t>Baddeley</a:t>
            </a:r>
            <a:r>
              <a:rPr lang="en-US" dirty="0" smtClean="0"/>
              <a:t>, 90]</a:t>
            </a:r>
            <a:endParaRPr lang="en-US" dirty="0"/>
          </a:p>
        </p:txBody>
      </p:sp>
    </p:spTree>
    <p:extLst>
      <p:ext uri="{BB962C8B-B14F-4D97-AF65-F5344CB8AC3E}">
        <p14:creationId xmlns:p14="http://schemas.microsoft.com/office/powerpoint/2010/main" val="3056608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1077"/>
                                        </p:tgtEl>
                                        <p:attrNameLst>
                                          <p:attrName>style.visibility</p:attrName>
                                        </p:attrNameLst>
                                      </p:cBhvr>
                                      <p:to>
                                        <p:strVal val="visible"/>
                                      </p:to>
                                    </p:set>
                                    <p:animEffect transition="in" filter="blinds(horizontal)">
                                      <p:cBhvr>
                                        <p:cTn id="15" dur="500"/>
                                        <p:tgtEl>
                                          <p:spTgt spid="13107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31075"/>
                                        </p:tgtEl>
                                        <p:attrNameLst>
                                          <p:attrName>style.visibility</p:attrName>
                                        </p:attrNameLst>
                                      </p:cBhvr>
                                      <p:to>
                                        <p:strVal val="visible"/>
                                      </p:to>
                                    </p:set>
                                    <p:animEffect transition="in" filter="blinds(horizontal)">
                                      <p:cBhvr>
                                        <p:cTn id="23" dur="500"/>
                                        <p:tgtEl>
                                          <p:spTgt spid="13107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blinds(horizontal)">
                                      <p:cBhvr>
                                        <p:cTn id="28" dur="500"/>
                                        <p:tgtEl>
                                          <p:spTgt spid="4">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blinds(horizontal)">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blinds(horizontal)">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31077"/>
                                        </p:tgtEl>
                                      </p:cBhvr>
                                    </p:animEffect>
                                    <p:set>
                                      <p:cBhvr>
                                        <p:cTn id="46" dur="1" fill="hold">
                                          <p:stCondLst>
                                            <p:cond delay="499"/>
                                          </p:stCondLst>
                                        </p:cTn>
                                        <p:tgtEl>
                                          <p:spTgt spid="131077"/>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131075"/>
                                        </p:tgtEl>
                                      </p:cBhvr>
                                    </p:animEffect>
                                    <p:set>
                                      <p:cBhvr>
                                        <p:cTn id="49" dur="1" fill="hold">
                                          <p:stCondLst>
                                            <p:cond delay="499"/>
                                          </p:stCondLst>
                                        </p:cTn>
                                        <p:tgtEl>
                                          <p:spTgt spid="131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658500" y="1524000"/>
            <a:ext cx="5304986" cy="4572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Human Memory is </a:t>
            </a:r>
            <a:r>
              <a:rPr lang="en-US" dirty="0" err="1" smtClean="0"/>
              <a:t>Lossy</a:t>
            </a:r>
            <a:endParaRPr lang="en-US" dirty="0"/>
          </a:p>
        </p:txBody>
      </p:sp>
      <p:sp>
        <p:nvSpPr>
          <p:cNvPr id="3" name="Content Placeholder 2"/>
          <p:cNvSpPr>
            <a:spLocks noGrp="1"/>
          </p:cNvSpPr>
          <p:nvPr>
            <p:ph idx="1"/>
          </p:nvPr>
        </p:nvSpPr>
        <p:spPr>
          <a:xfrm>
            <a:off x="457200" y="1600200"/>
            <a:ext cx="4800600" cy="4525963"/>
          </a:xfrm>
        </p:spPr>
        <p:txBody>
          <a:bodyPr>
            <a:normAutofit/>
          </a:bodyPr>
          <a:lstStyle/>
          <a:p>
            <a:r>
              <a:rPr lang="en-US" dirty="0" smtClean="0"/>
              <a:t>Rehearse or Forget!</a:t>
            </a:r>
          </a:p>
          <a:p>
            <a:pPr lvl="1"/>
            <a:r>
              <a:rPr lang="en-US" dirty="0"/>
              <a:t>How much </a:t>
            </a:r>
            <a:r>
              <a:rPr lang="en-US" dirty="0" smtClean="0"/>
              <a:t>work?</a:t>
            </a:r>
          </a:p>
          <a:p>
            <a:r>
              <a:rPr lang="en-US" dirty="0" smtClean="0"/>
              <a:t>Quantify Usability</a:t>
            </a:r>
          </a:p>
          <a:p>
            <a:pPr lvl="1"/>
            <a:r>
              <a:rPr lang="en-US" dirty="0" smtClean="0"/>
              <a:t>Rehearsal Assumption</a:t>
            </a:r>
          </a:p>
          <a:p>
            <a:pPr lvl="1"/>
            <a:endParaRPr lang="en-US" dirty="0"/>
          </a:p>
          <a:p>
            <a:endParaRPr lang="en-US" dirty="0"/>
          </a:p>
          <a:p>
            <a:pPr lvl="1"/>
            <a:endParaRPr lang="en-US" dirty="0" smtClean="0"/>
          </a:p>
          <a:p>
            <a:pPr lvl="1"/>
            <a:endParaRPr lang="en-US" dirty="0" smtClean="0"/>
          </a:p>
        </p:txBody>
      </p:sp>
      <p:pic>
        <p:nvPicPr>
          <p:cNvPr id="7" name="Picture 6"/>
          <p:cNvPicPr>
            <a:picLocks noChangeAspect="1" noChangeArrowheads="1"/>
          </p:cNvPicPr>
          <p:nvPr/>
        </p:nvPicPr>
        <p:blipFill>
          <a:blip r:embed="rId4" cstate="print"/>
          <a:srcRect/>
          <a:stretch>
            <a:fillRect/>
          </a:stretch>
        </p:blipFill>
        <p:spPr bwMode="auto">
          <a:xfrm>
            <a:off x="5791200" y="2133600"/>
            <a:ext cx="1416271" cy="778949"/>
          </a:xfrm>
          <a:prstGeom prst="rect">
            <a:avLst/>
          </a:prstGeom>
          <a:noFill/>
          <a:ln w="9525">
            <a:noFill/>
            <a:miter lim="800000"/>
            <a:headEnd/>
            <a:tailEnd/>
          </a:ln>
        </p:spPr>
      </p:pic>
      <p:pic>
        <p:nvPicPr>
          <p:cNvPr id="16386" name="Picture 2" descr="https://encrypted-tbn1.gstatic.com/images?q=tbn:ANd9GcR0P8msAVJEoPaK7t-uqFpaR0p1IsCsXqR8cOle6noXdj7fDlu1cw"/>
          <p:cNvPicPr>
            <a:picLocks noChangeAspect="1" noChangeArrowheads="1"/>
          </p:cNvPicPr>
          <p:nvPr/>
        </p:nvPicPr>
        <p:blipFill>
          <a:blip r:embed="rId5" cstate="print"/>
          <a:srcRect/>
          <a:stretch>
            <a:fillRect/>
          </a:stretch>
        </p:blipFill>
        <p:spPr bwMode="auto">
          <a:xfrm>
            <a:off x="5791200" y="2819400"/>
            <a:ext cx="1496786" cy="838200"/>
          </a:xfrm>
          <a:prstGeom prst="rect">
            <a:avLst/>
          </a:prstGeom>
          <a:noFill/>
        </p:spPr>
      </p:pic>
      <p:sp>
        <p:nvSpPr>
          <p:cNvPr id="9" name="TextBox 8"/>
          <p:cNvSpPr txBox="1"/>
          <p:nvPr/>
        </p:nvSpPr>
        <p:spPr>
          <a:xfrm>
            <a:off x="7467600" y="2143780"/>
            <a:ext cx="1981200" cy="523220"/>
          </a:xfrm>
          <a:prstGeom prst="rect">
            <a:avLst/>
          </a:prstGeom>
          <a:noFill/>
        </p:spPr>
        <p:txBody>
          <a:bodyPr wrap="square" rtlCol="0">
            <a:spAutoFit/>
          </a:bodyPr>
          <a:lstStyle/>
          <a:p>
            <a:r>
              <a:rPr lang="en-US" sz="2800" dirty="0" err="1" smtClean="0">
                <a:solidFill>
                  <a:srgbClr val="00B050"/>
                </a:solidFill>
              </a:rPr>
              <a:t>p</a:t>
            </a:r>
            <a:r>
              <a:rPr lang="en-US" sz="2800" baseline="-25000" dirty="0" err="1" smtClean="0">
                <a:solidFill>
                  <a:srgbClr val="00B050"/>
                </a:solidFill>
              </a:rPr>
              <a:t>amazon</a:t>
            </a:r>
            <a:endParaRPr lang="en-US" sz="2800" baseline="-25000" dirty="0">
              <a:solidFill>
                <a:srgbClr val="00B050"/>
              </a:solidFill>
            </a:endParaRPr>
          </a:p>
        </p:txBody>
      </p:sp>
      <p:sp>
        <p:nvSpPr>
          <p:cNvPr id="10" name="TextBox 9"/>
          <p:cNvSpPr txBox="1"/>
          <p:nvPr/>
        </p:nvSpPr>
        <p:spPr>
          <a:xfrm>
            <a:off x="7543800" y="2981980"/>
            <a:ext cx="1981200" cy="523220"/>
          </a:xfrm>
          <a:prstGeom prst="rect">
            <a:avLst/>
          </a:prstGeom>
          <a:noFill/>
        </p:spPr>
        <p:txBody>
          <a:bodyPr wrap="square" rtlCol="0">
            <a:spAutoFit/>
          </a:bodyPr>
          <a:lstStyle/>
          <a:p>
            <a:r>
              <a:rPr lang="en-US" sz="2800" dirty="0" err="1" smtClean="0">
                <a:solidFill>
                  <a:srgbClr val="7030A0"/>
                </a:solidFill>
              </a:rPr>
              <a:t>p</a:t>
            </a:r>
            <a:r>
              <a:rPr lang="en-US" sz="2800" baseline="-25000" dirty="0" err="1" smtClean="0">
                <a:solidFill>
                  <a:srgbClr val="7030A0"/>
                </a:solidFill>
              </a:rPr>
              <a:t>google</a:t>
            </a:r>
            <a:endParaRPr lang="en-US" sz="2800" baseline="-25000" dirty="0">
              <a:solidFill>
                <a:srgbClr val="7030A0"/>
              </a:solidFill>
            </a:endParaRPr>
          </a:p>
        </p:txBody>
      </p:sp>
      <p:cxnSp>
        <p:nvCxnSpPr>
          <p:cNvPr id="12" name="Straight Arrow Connector 11"/>
          <p:cNvCxnSpPr>
            <a:stCxn id="7" idx="3"/>
          </p:cNvCxnSpPr>
          <p:nvPr/>
        </p:nvCxnSpPr>
        <p:spPr>
          <a:xfrm flipV="1">
            <a:off x="7207471" y="2514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07471" y="3276600"/>
            <a:ext cx="260129" cy="8475"/>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43800" y="2209800"/>
            <a:ext cx="1981200" cy="523220"/>
          </a:xfrm>
          <a:prstGeom prst="rect">
            <a:avLst/>
          </a:prstGeom>
          <a:noFill/>
        </p:spPr>
        <p:txBody>
          <a:bodyPr wrap="square" rtlCol="0">
            <a:spAutoFit/>
          </a:bodyPr>
          <a:lstStyle/>
          <a:p>
            <a:r>
              <a:rPr lang="en-US" sz="2800" dirty="0" smtClean="0">
                <a:solidFill>
                  <a:srgbClr val="00B050"/>
                </a:solidFill>
              </a:rPr>
              <a:t>????</a:t>
            </a:r>
            <a:endParaRPr lang="en-US" sz="2800" baseline="-25000" dirty="0">
              <a:solidFill>
                <a:srgbClr val="00B050"/>
              </a:solidFill>
            </a:endParaRPr>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27</a:t>
            </a:fld>
            <a:endParaRPr lang="en-US" dirty="0"/>
          </a:p>
        </p:txBody>
      </p:sp>
    </p:spTree>
    <p:extLst>
      <p:ext uri="{BB962C8B-B14F-4D97-AF65-F5344CB8AC3E}">
        <p14:creationId xmlns:p14="http://schemas.microsoft.com/office/powerpoint/2010/main" val="5947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Quantifying Usability</a:t>
            </a:r>
            <a:endParaRPr lang="en-US" dirty="0"/>
          </a:p>
        </p:txBody>
      </p:sp>
      <p:sp>
        <p:nvSpPr>
          <p:cNvPr id="3" name="Content Placeholder 2"/>
          <p:cNvSpPr>
            <a:spLocks noGrp="1"/>
          </p:cNvSpPr>
          <p:nvPr>
            <p:ph idx="1"/>
          </p:nvPr>
        </p:nvSpPr>
        <p:spPr/>
        <p:txBody>
          <a:bodyPr/>
          <a:lstStyle/>
          <a:p>
            <a:r>
              <a:rPr lang="en-US" dirty="0" smtClean="0"/>
              <a:t>Human Memory is </a:t>
            </a:r>
            <a:r>
              <a:rPr lang="en-US" dirty="0" err="1" smtClean="0"/>
              <a:t>Lossy</a:t>
            </a:r>
            <a:endParaRPr lang="en-US" dirty="0" smtClean="0"/>
          </a:p>
          <a:p>
            <a:pPr lvl="1"/>
            <a:r>
              <a:rPr lang="en-US" dirty="0" smtClean="0"/>
              <a:t>Rehearse or Forget!</a:t>
            </a:r>
          </a:p>
          <a:p>
            <a:pPr lvl="1"/>
            <a:r>
              <a:rPr lang="en-US" dirty="0" smtClean="0"/>
              <a:t>How much work does this take?</a:t>
            </a:r>
          </a:p>
          <a:p>
            <a:endParaRPr lang="en-US" dirty="0" smtClean="0"/>
          </a:p>
          <a:p>
            <a:r>
              <a:rPr lang="en-US" dirty="0" smtClean="0"/>
              <a:t>Rehearsal Assumptions</a:t>
            </a:r>
          </a:p>
          <a:p>
            <a:endParaRPr lang="en-US" dirty="0" smtClean="0"/>
          </a:p>
          <a:p>
            <a:r>
              <a:rPr lang="en-US" dirty="0" smtClean="0"/>
              <a:t>Visitation Schedule</a:t>
            </a:r>
          </a:p>
          <a:p>
            <a:pPr lvl="1"/>
            <a:r>
              <a:rPr lang="en-US" dirty="0" smtClean="0"/>
              <a:t>Natural Rehearsal for frequently visited accounts</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28</a:t>
            </a:fld>
            <a:endParaRPr lang="en-US" dirty="0"/>
          </a:p>
        </p:txBody>
      </p:sp>
    </p:spTree>
    <p:extLst>
      <p:ext uri="{BB962C8B-B14F-4D97-AF65-F5344CB8AC3E}">
        <p14:creationId xmlns:p14="http://schemas.microsoft.com/office/powerpoint/2010/main" val="14152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Requirement</a:t>
            </a:r>
            <a:endParaRPr lang="en-US" dirty="0"/>
          </a:p>
        </p:txBody>
      </p:sp>
      <p:sp>
        <p:nvSpPr>
          <p:cNvPr id="3" name="Content Placeholder 2"/>
          <p:cNvSpPr>
            <a:spLocks noGrp="1"/>
          </p:cNvSpPr>
          <p:nvPr>
            <p:ph idx="1"/>
          </p:nvPr>
        </p:nvSpPr>
        <p:spPr>
          <a:xfrm>
            <a:off x="457200" y="3505200"/>
            <a:ext cx="8229600" cy="2620963"/>
          </a:xfrm>
        </p:spPr>
        <p:txBody>
          <a:bodyPr/>
          <a:lstStyle/>
          <a:p>
            <a:pPr>
              <a:buNone/>
            </a:pPr>
            <a:r>
              <a:rPr lang="en-US" b="1" dirty="0" smtClean="0">
                <a:solidFill>
                  <a:srgbClr val="FF0000"/>
                </a:solidFill>
              </a:rPr>
              <a:t>Expanding Rehearsal Assumption: </a:t>
            </a:r>
            <a:r>
              <a:rPr lang="en-US" dirty="0" smtClean="0"/>
              <a:t>user maintains cue-association pair by rehearsing during each interval </a:t>
            </a:r>
            <a:r>
              <a:rPr lang="en-US" dirty="0" smtClean="0">
                <a:solidFill>
                  <a:srgbClr val="FF0000"/>
                </a:solidFill>
              </a:rPr>
              <a:t>[</a:t>
            </a:r>
            <a:r>
              <a:rPr lang="en-US" dirty="0" err="1" smtClean="0">
                <a:solidFill>
                  <a:srgbClr val="FF0000"/>
                </a:solidFill>
              </a:rPr>
              <a:t>s</a:t>
            </a:r>
            <a:r>
              <a:rPr lang="en-US" baseline="30000" dirty="0" err="1" smtClean="0">
                <a:solidFill>
                  <a:srgbClr val="FF0000"/>
                </a:solidFill>
              </a:rPr>
              <a:t>i</a:t>
            </a:r>
            <a:r>
              <a:rPr lang="en-US" dirty="0" smtClean="0">
                <a:solidFill>
                  <a:srgbClr val="FF0000"/>
                </a:solidFill>
              </a:rPr>
              <a:t>, s</a:t>
            </a:r>
            <a:r>
              <a:rPr lang="en-US" baseline="30000" dirty="0" smtClean="0">
                <a:solidFill>
                  <a:srgbClr val="FF0000"/>
                </a:solidFill>
              </a:rPr>
              <a:t>i+1</a:t>
            </a:r>
            <a:r>
              <a:rPr lang="en-US" dirty="0" smtClean="0">
                <a:solidFill>
                  <a:srgbClr val="FF0000"/>
                </a:solidFill>
              </a:rPr>
              <a:t>]</a:t>
            </a:r>
            <a:r>
              <a:rPr lang="en-US" dirty="0" smtClean="0"/>
              <a:t>.</a:t>
            </a:r>
          </a:p>
          <a:p>
            <a:pPr>
              <a:buNone/>
            </a:pP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1617432" y="5105400"/>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074632" y="5105400"/>
            <a:ext cx="3176767" cy="369332"/>
          </a:xfrm>
          <a:prstGeom prst="rect">
            <a:avLst/>
          </a:prstGeom>
          <a:noFill/>
        </p:spPr>
        <p:txBody>
          <a:bodyPr wrap="none" rtlCol="0">
            <a:spAutoFit/>
          </a:bodyPr>
          <a:lstStyle/>
          <a:p>
            <a:r>
              <a:rPr lang="en-US" dirty="0" smtClean="0"/>
              <a:t>Visit Amazon: Natural Rehearsal</a:t>
            </a:r>
            <a:endParaRPr lang="en-US" dirty="0"/>
          </a:p>
        </p:txBody>
      </p:sp>
      <p:sp>
        <p:nvSpPr>
          <p:cNvPr id="18" name="TextBox 17"/>
          <p:cNvSpPr txBox="1"/>
          <p:nvPr/>
        </p:nvSpPr>
        <p:spPr>
          <a:xfrm>
            <a:off x="457200" y="57150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sp>
        <p:nvSpPr>
          <p:cNvPr id="19" name="Oval 18"/>
          <p:cNvSpPr/>
          <p:nvPr/>
        </p:nvSpPr>
        <p:spPr bwMode="auto">
          <a:xfrm>
            <a:off x="5638800" y="5117068"/>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20" name="TextBox 19"/>
          <p:cNvSpPr txBox="1"/>
          <p:nvPr/>
        </p:nvSpPr>
        <p:spPr>
          <a:xfrm>
            <a:off x="5991570" y="5117068"/>
            <a:ext cx="851515" cy="369332"/>
          </a:xfrm>
          <a:prstGeom prst="rect">
            <a:avLst/>
          </a:prstGeom>
          <a:noFill/>
        </p:spPr>
        <p:txBody>
          <a:bodyPr wrap="none" rtlCol="0">
            <a:spAutoFit/>
          </a:bodyPr>
          <a:lstStyle/>
          <a:p>
            <a:r>
              <a:rPr lang="en-US" dirty="0" smtClean="0"/>
              <a:t>Google</a:t>
            </a:r>
            <a:endParaRPr lang="en-US" dirty="0"/>
          </a:p>
        </p:txBody>
      </p:sp>
      <p:sp>
        <p:nvSpPr>
          <p:cNvPr id="2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29</a:t>
            </a:fld>
            <a:endParaRPr lang="en-US" dirty="0"/>
          </a:p>
        </p:txBody>
      </p:sp>
      <p:sp>
        <p:nvSpPr>
          <p:cNvPr id="23" name="TextBox 22"/>
          <p:cNvSpPr txBox="1"/>
          <p:nvPr/>
        </p:nvSpPr>
        <p:spPr>
          <a:xfrm>
            <a:off x="152400" y="6470007"/>
            <a:ext cx="7615418" cy="369332"/>
          </a:xfrm>
          <a:prstGeom prst="rect">
            <a:avLst/>
          </a:prstGeom>
          <a:noFill/>
        </p:spPr>
        <p:txBody>
          <a:bodyPr wrap="none" rtlCol="0">
            <a:spAutoFit/>
          </a:bodyPr>
          <a:lstStyle/>
          <a:p>
            <a:r>
              <a:rPr lang="en-US" dirty="0" smtClean="0"/>
              <a:t>Source: </a:t>
            </a:r>
            <a:r>
              <a:rPr lang="en-US" i="1" dirty="0" smtClean="0"/>
              <a:t>Optimization of Repetition Spacing in the Practice of Learning </a:t>
            </a:r>
            <a:r>
              <a:rPr lang="en-US" dirty="0" smtClean="0"/>
              <a:t>[WG, 94]</a:t>
            </a:r>
            <a:endParaRPr lang="en-US" dirty="0"/>
          </a:p>
        </p:txBody>
      </p:sp>
    </p:spTree>
    <p:extLst>
      <p:ext uri="{BB962C8B-B14F-4D97-AF65-F5344CB8AC3E}">
        <p14:creationId xmlns:p14="http://schemas.microsoft.com/office/powerpoint/2010/main" val="374153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7" grpId="0"/>
      <p:bldP spid="18" grpId="0"/>
      <p:bldP spid="19"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Experiment 2</a:t>
            </a:r>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1772592032"/>
              </p:ext>
            </p:extLst>
          </p:nvPr>
        </p:nvGraphicFramePr>
        <p:xfrm>
          <a:off x="4648200" y="1600200"/>
          <a:ext cx="4343400" cy="2514601"/>
        </p:xfrm>
        <a:graphic>
          <a:graphicData uri="http://schemas.openxmlformats.org/drawingml/2006/table">
            <a:tbl>
              <a:tblPr firstRow="1" bandRow="1">
                <a:tableStyleId>{5C22544A-7EE6-4342-B048-85BDC9FD1C3A}</a:tableStyleId>
              </a:tblPr>
              <a:tblGrid>
                <a:gridCol w="1676400"/>
                <a:gridCol w="2667000"/>
              </a:tblGrid>
              <a:tr h="534353">
                <a:tc>
                  <a:txBody>
                    <a:bodyPr/>
                    <a:lstStyle/>
                    <a:p>
                      <a:r>
                        <a:rPr lang="en-US" sz="2800" b="1" dirty="0" smtClean="0">
                          <a:solidFill>
                            <a:srgbClr val="00B050"/>
                          </a:solidFill>
                        </a:rPr>
                        <a:t>Person</a:t>
                      </a:r>
                      <a:endParaRPr lang="en-US" sz="2800" b="1" dirty="0">
                        <a:solidFill>
                          <a:srgbClr val="00B050"/>
                        </a:solidFill>
                      </a:endParaRPr>
                    </a:p>
                  </a:txBody>
                  <a:tcPr/>
                </a:tc>
                <a:tc>
                  <a:txBody>
                    <a:bodyPr/>
                    <a:lstStyle/>
                    <a:p>
                      <a:r>
                        <a:rPr lang="en-US" sz="2800" baseline="0" dirty="0" smtClean="0">
                          <a:solidFill>
                            <a:srgbClr val="00B050"/>
                          </a:solidFill>
                        </a:rPr>
                        <a:t>Michelle Obama</a:t>
                      </a:r>
                      <a:endParaRPr lang="en-US" sz="2800" dirty="0">
                        <a:solidFill>
                          <a:srgbClr val="FF0000"/>
                        </a:solidFill>
                      </a:endParaRPr>
                    </a:p>
                  </a:txBody>
                  <a:tcPr/>
                </a:tc>
              </a:tr>
              <a:tr h="1131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B050"/>
                        </a:solidFill>
                      </a:endParaRPr>
                    </a:p>
                    <a:p>
                      <a:endParaRPr lang="en-US" dirty="0"/>
                    </a:p>
                  </a:txBody>
                  <a:tcPr/>
                </a:tc>
                <a:tc>
                  <a:txBody>
                    <a:bodyPr/>
                    <a:lstStyle/>
                    <a:p>
                      <a:r>
                        <a:rPr lang="en-US" sz="2400" dirty="0" smtClean="0">
                          <a:solidFill>
                            <a:srgbClr val="FF0000"/>
                          </a:solidFill>
                        </a:rPr>
                        <a:t>Bouncing</a:t>
                      </a:r>
                      <a:endParaRPr lang="en-US" sz="2400" dirty="0">
                        <a:solidFill>
                          <a:srgbClr val="FF0000"/>
                        </a:solidFill>
                      </a:endParaRPr>
                    </a:p>
                  </a:txBody>
                  <a:tcPr/>
                </a:tc>
              </a:tr>
              <a:tr h="8486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Object</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rPr>
                        <a:t>Smore</a:t>
                      </a:r>
                      <a:endParaRPr lang="en-US" sz="2400" dirty="0" smtClean="0">
                        <a:solidFill>
                          <a:schemeClr val="tx1"/>
                        </a:solidFill>
                      </a:endParaRPr>
                    </a:p>
                    <a:p>
                      <a:endParaRPr lang="en-US" sz="2400" dirty="0">
                        <a:solidFill>
                          <a:srgbClr val="FF0000"/>
                        </a:solidFill>
                      </a:endParaRPr>
                    </a:p>
                  </a:txBody>
                  <a:tcPr/>
                </a:tc>
              </a:tr>
            </a:tbl>
          </a:graphicData>
        </a:graphic>
      </p:graphicFrame>
      <p:pic>
        <p:nvPicPr>
          <p:cNvPr id="27650" name="Picture 2" descr="http://4a54f0271b66873b1ef4-ddc094ae70b29d259d46aa8a44a90623.r7.cf2.rackcdn.com/assets/Uploads/air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r="43491" b="9853"/>
          <a:stretch/>
        </p:blipFill>
        <p:spPr bwMode="auto">
          <a:xfrm>
            <a:off x="166207" y="1371600"/>
            <a:ext cx="4320733" cy="52205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a2.files.saymedia-content.com/image/upload/c_fill,g_face,h_300,q_80,w_300/MTE5NDg0MDU0ODEyNzIyNz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07" y="41910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encrypted-tbn1.gstatic.com/images?q=tbn:ANd9GcSRfsBZ8TRW83I6bNNXbMxouBzfO0tHsO1VJEY_XaX9HB_P_s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007" y="4885660"/>
            <a:ext cx="1800006"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data:image/jpeg;base64,/9j/4AAQSkZJRgABAQAAAQABAAD/2wCEAAkGBxMSEhUUExIVFRUXFBYZGBgYGBcdGBgXGRoXFxgYGBgYHCggGRwlHRwXITEhJSkrLi4uFx8zODMsNygtLisBCgoKDg0OGxAQGywlICQsLCwsNCw0LDQvNCwsLCwsLCwsLywsLCwsLCwsLCwsLCwsLDQsLCwsLCwsLCwsLCwsLP/AABEIAL0BCwMBIgACEQEDEQH/xAAcAAEAAQUBAQAAAAAAAAAAAAAAAwIEBQYHAQj/xAA9EAABAwIDBQUGBQMDBQEAAAABAAIRAyEEMUEFBhJRYRMicYGRB6GxwdHwIzJC4fFSYnIUgpIzQ1Nj0hX/xAAZAQEAAwEBAAAAAAAAAAAAAAAAAQMEAgX/xAAqEQACAgICAQIFBAMAAAAAAAAAAQIDBBEhMRJBYRMiMlGRFHGx0TOh8P/aAAwDAQACEQMRAD8A7iiIgCIiAIiIAiIgCIiAIiIAiIgCK2xePpUhNSo1tpuRPkMytX2tvqBagJ/vcLeQ+voq7LYQXzM7hXKfSNxRctr7cxD5L6zwP7THubC82bvBWb+Sq4gaOJPuKy/r4b1ov/SS12dTRajgt9RH4tIgyLtiD1g5LaMJim1Wh7DIP3daa7oWfSyidcodomREVpwEREAREQBERAEREAREQBERAEREAREQBERAEREAREQBFYbT2xRoD8R99Gi7j5D5rUtr721agLaI7JsXJ/P5aN+PVU2Xwr7ZbCmU+jdcVjKdITUe1oibn4DMrTtub2Of3cOSxur/ANR8P6R1z8FqlVpJ4ySXcyTPqq2aTMrzbc9y4jwbK8VR5fJ49vEZcS4nMmST4lVMwjYI0OfNVdpNui8BMjksm99mgdkTYthsZHP3ZLynRAuAeXkpOP7Ki7V2jbeOS58V2OSR/TNXOzNrVsOe46RaWnI+IVqx0zGio4TqRE2gacl3Gbi9ohxTWmbnszfRrrVmcH9zZI8xmPetlwmOp1QCx4cD1v6ZhcnDAEpV3NILZBF+oWuvPkvq5M88WL+ng7Ai0nY+9zw4Nrw5v9QHeHKQLFbNs7bFKuSGTI5jPwXoV5FdnTMk6Zw7RkERFeVBERAEREAREQBERAEREAREQBERAEWO2vtqjhhNR3e0aLuPloOpWj7b3qxFaWs/Cb0Pe83Z+gVFuRCvvstrplPo3XaO38PRJDqgLh+lt3eYGXnC1TbG+NWoCyiOyBnvG7vo33rWnUpIOd/ic1PVouBEtEan7zXm25tkuuEbYY0I98kVGZJdJdNydeua9qgcR1Bz18UqGCvQRp9/RY3Js0aLihWAsRPLmFHVxAJsL/eS9a1RVKAgk2kenkUbCRQKvKJXhrB+RBc3LQqPhAgSTFsrn0U+EpCYuo3zrROi4mQJHwUbnR8v3XvZROfrb0UB78EOIjlEH1F1O0Romp1FKzs54ovCtxf6JzgJvQ0VOcBfNUtJOkeKno0QbZqOs2Hd02Av18FCQJadK3zVxsraDsPU4xBHInPQ+CsW1THxUnZAgWyylWRl4vafJy1taZtTt9v/AEx5k/ALNbG222vANnR5Hw+i5s9yopVi090lpzkSPetUcyxPbe0UyxoNcHYkXPdg7zvpGKhNRnUy5vhPwW3UN4cO6IqQToQRHjovQrya5re9GOdE4voyiLwGcl6tBSEREAREQBERAFHXrNY0ue4NaMySAB5la9vPvOKE06UOq6nRn1d0/haDjsdUrGarn1D4/lPRuUeELHfmQreu2aasaU+XwjoO0N76DLU5qn+2zfNx+QK1nHb1YmoSGvDBqGC8f5G/mIWBw1KBEG/x8Vf0MM2DMTrKwzy7J9cfsao0QgWlYFwcQZcZ/NJv1Oaho4M2Lz3oFhIExdX72geQUVQkWGSxvns0L2FCgRILuIeUjxU7nOIubD7hUUagOei97nCIJjP3/wArpdHLIDwuJggxmlQRefh8wlKsSTPkPsqYcM56KNkilVjOY6fFQvruJgjSVdw2M7q1e2ZRykEkR06Z/gqoPcCCCgAFpPT+FKymXG8LlMkOrTYxc5KoN5HyVTqMZqllWB15rpEFBA1+/JVF39PnKoLvUnOD9hSgCM+ny+KAic0woySrpzIsc/vJW5a6bxw+czomwe0qtyCMvD1zUtWrMDIax8bKKDz/AGUdfDPIEOIMiY16dE3oaLhwCgFM+fmUpkqTNN7JKBTjK/NV06usQfL5K5pYcObA/hRVcFAibjX5wM1KI2ZGlvZiGANa5pAAF2/NZbZG97pIrCR/U0AR5TktPp0S1oDiXHV1vVVNHLVXRyrY+pXKiEvQ6zgsayq2WOB6ajxCuFx8ucIIMRC23dveg8QpVnEzEOOmlzyW+nOjJ6ktGSzFaW48m5oiLeZAtZ342waFJrGkhzzm3PhGgOhPPxWzLUt+NlVqnDWogO4GkPZHeLRLhw+emeUclRk+Xw349ltPj5ryNToUA8SARAGcTe+d55JUpRewGvgrFu2OFo4A5xJjhfILXXJAJHjmfkshSxjarRYF0Twki46c14DWz1eUWznBtwJnlJ8/gquIHU5aXCum0QRLZyyIiNFalpBPVPLQ7PHeKjCVHZiDfNGU8gnlsnRR2B0Jz+816GOurtlSM4UhxDSSOE+PNNP7jZjw0+CkM/upHvuQBmoXUnOGfp9DKjok87Tpe+a9Y88lTSYG93P71ClqOBgZHlzT5mOCWmBEkxH3qhdrBEKNoDRByA6n3KQZ811o5PKjrTNvdGqt6b2PBLTN+vpdZZvBFzEBY2tSbxSJGWVul4z80ewtFLasWuqqdUiIAMX+wqalNuumWirwrQ2xcSOplE2SVPrONwLqJoeZkgXtA069VcMpgixkdevyQANAEeCcjgjEmyGoRmfAffkpyBy15KQMaRxZEGPQkKPm9COCzpuMkz4KltKZ4jxCbAgW9yOaZNxGlrqlmWfnb3ps60StrFsRMffqqK+KLbuJNwMpzTs5i95n+VWACCDn0TybI0g4d23JUtsLZdVDUxHDTvM9RceIVeBpPxDmsp2BcGlxyHU6rqMHJ6QbSW2U4mqRE5akx1WS3X2YcVWEAimyHOdBgkGIB1Jy8lt2xty6FF3G/wDGdwgDiA4WnUhvW2c5LZWtAECwXpU4PrMxWZfpE9REXpGEIiIDGbU2Bh8RJqUmlxtxCzo5FwzHQrTN4d0TQLX0iSwO/wBzNbc/FZ3enfzB4GWvf2lUf9qnBcP8zkzzM8gVo27/ALQauPx3ZVOGnTNNxZSbccQLYLnkS4xxchfJZrqK7O1z90aap2R59C/LnG3aAOAzPLwyJz9eipdiRTB7YtaA4N4zYEHIxJ5rPY3YrKgyg8/esVjtlPAILONoGQzPrldeZbizg962jXC2Mi1bhASXNfxdAQR5HVWtXDFhc4kx8PBROwkEMa6pQ/xgAkwDIIMEmL/RZHZ7nECm9wc5ozgh0ZDPM205rI4/Yv8AIx7WGMpHWyuaNCBAEBXFbDwcioaTnDJQmSx/pg3TPqqAyCb5gCNIXr3knmnaDnK64I5PHDnb75q3fRcJJPh4dZVw2uD4A3y0VeKxjTED1+CNNjei2w7CJmHA5ZfcKdgJAkAHobKyc/vcIH7BS06xvYiOfyhNk6LjsnDwUNaQCYJtkM/RS06tsyRM5+7w6KN9UnRNe5BbUnufdsgjmCB6aq5p0yesKhj5MRpPT15q5w+Kgzn9wnZLPey4RlChNW4yUtTFh/wUDGtbkAPDnzsjZCI8RxWg/fkowHHM+Wn1TG1XAN4CCSbTkdTcZWUocYEj0y/hQ2zrRTSaeirLgDl4/sqa2IDb8+oz+7KmiH1YhvXp9VKg2Q2iUPj7+Coa9754Gm/K0TlJKymE3fc934hMaAe++a2fCbOawQAvQpwn3Iy2ZCXRqLdgkiXlwi9jmepiVXWxbaDCZE6zy8lnd7MQKGEq1Dkxs2zsQuAY11fidxVDwvvPHIc0yRfMjxW2NUK+kUecp9m7VfarXoVPwHFzQYLHw6mR0/U3yMdFuWwvbNhagH+opPpO14Ze3xyBA9VwxtJo6qTiXfkyfhRfZ9b4LFsrU2VKbg5j2hzXDVpEg3U61T2WOnZWFn+hw9HvAW1q1PaMslptBcP9ontAxFSvVw1CoaVJjiwlln1CLOl8y0TMBsZXOi7gvmPe7YlXDYis2s2JqPc0gtIcCSQ61xIM35qu16RdjxTb2axXxBBuNJjqf3WQ3V2iyli6VV/6TmNJBbfmLqzdTFwb8jy9Va1MNFx+37KtM0NbPqLZuIFRgcCCCMwrvhXJPY3vMZODqkzBdSJ5D8zB4ZjpPJdcaVajJJaeiDEYJrxcArWdsbvOkPpTIMkTmOS3EIWqq2iFi5O4Wyg+DnmH42kkvfLWwaboiDqCczyMq6pVQ/i4Wk8LoNrzNiOnVbLtXYrK3MO0IMH1C1XaGxsWyzHd0kEllnQPgfivNtxJQ90bIXRl7MmqYXkIkeax1OgWE3JvN/4srzZ9T8Lhe6S0uDpAbJznIAHwtmrR+Kax73Org0y0Q0tIgixPWdYWNxfoXJnocNT1Vuanj/PNXTqbHhr2vABFr2JyzVriNnyZJcCDYj7uuXI7WisGMxBVTJJVbm26qPhIv8v3UkE7MMQO7GZkc5VDmBpjivym68LyBIcQcsvWFG+bQJ66KXoclbHgzpBVVUiLWJURgSYvHwUBp8T2vnl4EX9DfPkoJKmUwG8MmdSCc9YlVspOEmZ5c7azzVGJcwEcRi4i+qhrYqSGsdnN25+S6jFsNolxDy0gyOHJ0/Ian6qF1OpWIDCW94QBrB1J+CzGyN3H1Ic+bc5uPPILatnbFZSuBfmfkFtqxJy030Z55EY/uYDDbmhzR2j3TaYjIRZbHhNlU6YhrVkOFVAL0oVQh0jDK2Uu2RU6UBVwqlG8q04NL9rOMDNnvac6j2MH/IPPuafVcNLl0L2xbSFXEUqDDxGk1xdGjnxAPUBoP+5axs7d8uINQwDoPmVmuthDs1UQbXBYbF2VUxVZlGkBxvMDiIA8yV03YvsVqkg4rENa3+mkC5x/3OADfQrD4PAtoFrmDhIMz+67Vu1thuJohwJ4mgNeDnxRn4HMFV498bZNfgnIjKtJou9k7Np4aiyjSbw06bYaJJPO5OZJk+au0RbzB2FyvfPBiliSa7Pwqhe9r+IaQeEt1zy8IldUVntTZdHEs4K1Nr26ToeYOYWfJo+LHXqXU2/Dls4NtXYGEqwaNZgmcnCBH9Q0OS1XH7HrUXEPbyyyi8HoF1ra24Neg9zsO1tamSTw5VGiNZ/N5X6BYDE1ntcaTqZDi0SHtALMhk7MePNed8Syl6kvz/Z6C8Z8xeznOGrOp1GvYSx7HBwItBFxb7mV3jcjetmOpaNqt/OycuThzaf2XOsfu02q0vDDSMxIEzlctBOZ1HosBhnYjAVW1mGCCYdmxw1a7odR8FrqvjIptq2fRrSqwtT3O3wpY1gEhlYDv0yb2zc3+pvXTVbQ161pmNrRMqXtlegr1SQYnaGw6NUHiYL6wtb2nuwWscGRGYEa3zW88EqN9CVntxoWdouhdKPqcpqbFJw4p1XEvuOJvdJvInTkPILJ7PwDqWVV1ZjokPIlpA/SYnlnK23aWxBUznp0WDrYHEUQeEdoJm+cch9lefbiTjvXKNcb4yIBQkTwlp5ZxPUZ+KtK5c2IE3zmLLEbR2Z2bjWDn03F0yHG0/pjl06wr/ZO1TVLm1AGvm0ZOHMA5eCwSWno0LrZW9mUSqw1RYqpGX3NpXtJlR5hg4uvXxXddTn0JSS7PKtVrQXOMAen7q3dVqvb+DQe4ZTEDxWwYTdPtCHVXEwQeEEgSPetuwuBawQBC9GrCe9yMtmSl0aLsfdh3ddUp3zPEQb/ACW5YXAAAd1ojoskKcL2FtqojWtIy2XSn2QtpKsNVcKkq4qPIXiEqlzkALlh949sNw1F1QkcWTAf1POQ+Z6Aq42ltBlFpe90AepPIDUrmG8uOOIqNfUfwNB7jJFhaZ5k6n6Ki+5VrXqX01Ob9jGUdn8Ti93ee9xc5xzJNyfVZehTDQJiYyv9hS7I2dWxBjD0y8DM/pB6uMNW9bubk8BL8VwvM2YJLR/kTmemXivLhRZa9m2dsK0abs7ZGJxQmlRJbxcPGSA2ecnl0ldK3T2AcHTcHPD3OIkgWECABOeqzbGAAAAACwAyA6BVL06cWFT36mC3IlNa9AiItRnCIiAK12hs6lXbw1WBw05jqDmCrpFDSa0yU2uUc82zuZVpP7XDHtBqwxxaXvZ5jWxsFg+yY/ipVaUSbiCLiDBYbtP0XX1i9u7IbiKbgA0VI7j47zenELgHLzWC3CX1Q/H9GqGS+pfk4Rtrdh9Bwq4cuY5rgW8JPE09HfeqzG7ftLfT7mOaTyqMbe2Ye0fFo8lldp1HtJa7tLd1waQ0sIFzBzv5LD7RwFGoAXgHiH5gAHZWcb35WCz1ZLjwzTOtSXJ0vZe2qOIbxUarKg/tIJHiMx5rINqr58qbvVac1cNUJgkSwlrx0kQfJX2A3/x9Ahr3CoBmKje9/wAmwfMyt8L4y6MsqGjvIqL3tFyPCe1k37XDOB04Hg+vEBCvme1fCxenXadRwA/Byt8kVuto6eaiieQuZ0Pa5hCSHCq3qWH5Sryh7TMG/wD7keIcPkp2iPBm07TwDKn5gtQ2ru29xBpu4CDMgXV/iN9MM3Oq0WnMZc1Lh96cM8gCo0kiRzPgqLKK7HuS5LoWTh0R4XZbnOmoLcua2PZ2Ga0ZLE//AL+Hy7VkzH5hZX+F2rTOTgfAgrqqqFa1E5snKXZnqcKTiWMp49vNTjEjmrinRdl6841bdsqTXQaLkuVDnK3dXHNWG0ds0aAmrUazxN/IZlQ2SkZMvWO2vtenQZxPd4DVx6fVa/idvYnEsd/oMNUeP/KWw3/aDmfH0WJ2VuPjMbVJxvHTZ+omOI8o5/AKmdr6gt/wXRqXc3r+TX9u7z1K9WIMWix4BNob1yvqt33M3E421HY6i8OJbwS8gxrZpsMs+q6JgsE2lTZTFwxrWguue6AJJ5q5UQxl5eUnsTyfl8YrRb4HBso0206bQ1jRAA0VwiLSlrhGVvYREUgIiIAiIgCIiAIiIDD7wbu0sWBxd14iHgCYE2INiLlaTjNw67QTDK1+6WyHgTnDjHK02XTkWa3Frt5a59i6vInBaXRyXE7OqUOImnFWBdwNx1PXpqsNidiU8R36sNcBdgOU5ydbrtW0cCyvTdTqAlruRII6gjIrTcVuAWkuo1iZ/S6RI5cQt5QsNmJZW9w5X+zVDIhJfNwzkGO3VqtHE0Fwm3hndYCpSLCQ4QbyCuvba2f2Tix4LXgNPcuIN5HO8g+C1x+CDq3DUBqMcG95wBLXQbzy0y1C5hkuL8Zl/imto5+6m0/v9VT/AKc6A8/LnItC27a+6cCaLp6E6ZR4rXKlJ9MlrwW2iCOvvWqNil0zhr7lvWo8IBcZnkPddQ06nIR1VyQHCD9xqJ16KN9MMMfFWIj3LargQ4zEdSpqVMNADTBGosfMjNe8RPVXOFwL6hhoJPIfM5KXLxXLIUd9I8p7YxNP8mIqgf5u90myvMLvltBlmYh5/wAmsd7y2fUrLYDdIk/iGI0H11WVobGpMOX5bEctZ9FllnRXEVs6WPvswVDfTapP/X8uzp//ACsjR3j2mQS6uROQFOlNzYCGq8wFBtSp2dFhLjYCCRPQLZ8N7N8VUcHVHsY0/pky2c5gRPgVCuts+lfgOFcPqNTbtPEOcKbsRWqPeeEMa6JJsBaAs5hPZZjKzw6s5lNpvHFxOE6Q2xPmt+2PuBhKDg9ze1eHcTXPyaRBECYkRqtsWivHcluwzzyEv8Zj9g7JZhKDKFMktYDc5kkkk+pKyCItiSS0jI229sIiKSAiIgCIiAIiIAiIgCIiAIiIAiIgCIiAtsfs+lWbw1WB465jwOY8lqu3tywQ04YQWiC0uMnlDifiVuaKm3HrtXzL+yyu2cOmcI3iwBc3gLXUnBzQ48J4tSBAEgePzChpbLLxDndo0gd5839bzn7l2nb2w6eKYQ4Q8Duv1B6xmFo+08M9kNxNIsF4c0y0gdQe6cs/cvKtx50+vH/fg9Cu9WL3OY7W2A1pJova6CQ5pcJB5LC1MK5zgIdMC2s5X5ZLrBw7GAhwllu+Q2S46nhEHQHJQ4TDPFQtJY4BkyBEmSJjIZ6clx+rlHgtUEzStl7rvdd/dH9P1K2vC7PbSHcAsR6awpsTiA2LEmbAfNZ/d3dh+Jbx1XOpMmAALu6gnTSYOq5jG2+RMpRrW2a5VxI4uGxdMD5LPYX2f1q3erPbSB/SO8+LROnO11sezdx6FKoHlzn8JloIA694jM+i2lbsfC1zYjHdlekDCbI3Ww+HcHMaS5swXGc7ZAAc/VZtEXoQhGC1FaMcpSk9thERdHIREQBERAEREAREQBERAEREAREQBERAEREAREQBERAFFicOyo0te0OadCFKiNbBpO0/Z+0hwoVSwEkhjrhpMk8LsxmbdVj9n7i4hroNRjQABxXIOhIFjOsnOy6MiyPBpb3o0LKsS1swmyt2KFESWio85veJ9GmzR9ys0AvUWmMIxWooplJye2ERF0chERAEREAREQBERAEREAREQBER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4"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6" descr="data:image/jpeg;base64,/9j/4AAQSkZJRgABAQAAAQABAAD/2wCEAAkGBxQTEhQUEhQVFBUXFRQYFxgXGBQXFBcXGBQXGBcUFRUYHCggGBolHBQUITEhJSksLi4uFx8zODMsNygtLisBCgoKDg0OGhAQGy8kICQsLCwsLCwsLCwsLCwsLCwsLCwsLCwsLCwsLCwsLCwsLCwsLCwsLCwsLCwsLDcsLCw3LP/AABEIAL0BCwMBIgACEQEDEQH/xAAcAAABBQEBAQAAAAAAAAAAAAAAAgMEBQYHAQj/xAA+EAABAwEFBgIIBAUDBQAAAAABAAIRAwQFITFBBhJRYYGRcaETIjJSscHR8AcUkuEzQkNichUj8RZTgsLS/8QAGQEBAAMBAQAAAAAAAAAAAAAAAAECAwQF/8QAIxEAAgIBBAMBAQEBAAAAAAAAAAECAxESEyExBEFRYTIUUv/aAAwDAQACEQMRAD8A7got4XhTot36jt0dyTwAGalFcx23rb9qeHExT3A0ZRLWuPmVnZPSsl4R1PBoKm3lKYbSqO8d0J+htrQdm147H5rnVOoATvGZywjXjklPGOGPgufemb7UTpp2ts3vO/Q/6IG19l98/of9FzNrynBB0CnfkNiJ0lu1tlP9QjxY/wCQTrdprKcqo/S/6LmYHAR815Cb7GwjqB2hsw/rM8/oj/qKzf8AeZ5/RctJ+9V5vHVP9D+DYX06mNorKf6zPP6KVRvKk72ajD4OC4+RE4fFe78DNW338I2F9Ox/m6fvs/UPqnWuByxXGqT50S94hP8AR+EbH6djRK41+ZnVw6le036Ek+KleR+DY/TsiFyBlYjIkDkSpVK9qwECq8ct5ynfXwjYf06qhct/1yuMPTPH/kUgX1aJwrP/AFFR/oj8Gw/p1WULmtl2ntLT/E3+TgD55rQ3btkxxDazfRn3hi3rqFeNsWUlVJGpQkU6gcAWkEHIjEHqlrUzBCEIAQhCAEIQgBCEIAQhCAFAvG56Nf8Ai02u54h36hip6FDWRnBz689iarZNFwqNx3QSGvHU4HxwWTqUalNxZVlnEPEEddRzXbVCvG6qNcAVqbXgZTmPAjELGVCfRrG1+zk8AgYgeCYOH35LUX/scaLd+iS+mDi0iXtHiPaHmOaybKhOBIDZwMTB7rllBx4Z0Qlq6H6T+qeed5uBhINWGgNAnGSB5plgJyx++ComzTgcFN3FeEcUNqZp2WlSOBo1QNUkuBSqlKMh8+yKc6hSmxwIcAV5vEa/FOAgzywyRGeqgnKEitoV62r1Sg2cwm3sDdEyyMIeaQhxTTIOicaPEQp5AMknEdkEjjCUGz94pJpzmmSMDgcF6SNVGNHA5k6Y/slNYYyI8UBYXffVahPo3ECcjBaei0lh23yFan1Yf/U/VYtq9DtCrxslHoiVcZdnWLtvmjX/AIb5IzacHDoc+isFxoOLIcHEQcImZ5Fay6dtt1gbWa55GTmxJH9wOq3hen/Rzzpx/JuULO2XbKzuMEuZzcMOpEwr+lVDgHNIcDkRiCt1JPoxcWuxaEIUkAhCEAIQhACEIQAhCEAKDb7oo1hFSm13OIIPEEYqchQ1kGGvnYotZvWZznOB9hxaZHAHj4rG1bMWHEFjgcQQQeWC7WoF7XTStDd2q2eBGDm8wVhOhP8Ak2jc12cl3Yzy5aTkTzSdw6H9+a114bFPY0mk8VNdwjdcQNJBgnssxXs5aN17XU3RMOBBGOcFc8q3Hs3jNPoaDk613P78V4AC31tBnkmJkqmS/BILMZXjjx+OKbZWI0lOvbIyRstgZewnLtgvaYI+mCG0iMzPglhk5pwRyeFnDBeDDPpzS8fv4r15+8VORgS141Q/iOnNevE4BIaw8VUnANY5eFx1BTjW8folKU0RhiWGV7ur3cSSJwyKZJEVAQvGu4hKLTqvQziiIZ6AdYjlmp923pVofwnwDmDi3qCq/dhKHmpUsckOOTpFx7R06zQHkMqatJwPNp+SvJXG3yMsTw+81Z3ff9opANa/D3XQR4Y49iuiF/0wnR/ydRQspYttaZ3RWY5pJglo3meJ1AWms9oa8bzHBwOoMhdEZqXRhKLj2OoQhWKghCEAIQhACEIQAhCEALLfiBVY2gA5oc9zoYTm3Vx7fFalc22xtvprQQPZpjdHj/Me+HRVl0Wj2Z6lWAGXT6JpzmmRuEznAyxJkTrkpjbMdU4+7xHjpoei45Vv0dUZIkWGmC0E4z8OKleixyEKuoh7JAEhKFapyC5nW8m6miZXY3ICfAH5JtlBuvaU0a9TWO3zXgDnEEtEjXVRokTrRI9C1Ia2nMAhRngg4gDnCcaJ1afvgocWTlD4s7BGPHyXps7QJSW0XxIaEOFTRo7hMMlNCvRN15JNOmCTyJHwheNo1NRHX6L0WR0+zjx49VHI4BlnGOGuug4hOfkmzP3imxSqA+yoVotZY4NLXEuMTKtpkRlfSzNnb5ZJDbM0jFV9a2vbi6m4RwIOHfJRKt/NGhJ4QCmJE5Rb1bK3qMV6bI3XEqnoXy12TT1H7rVWHZepWpMqNqU4cN4YvETniNRkpUJy4SKynGPbKz8o2MT1S3WYCMfvirepshXiN6k7xL/onaOyteMXUx1J6ZK+zZ8Kbtf0onWQYGTn9yptyV3UarXMPqlwa4aEExjpOKsTsvXyBp9XH/5lPWDZaq2o1znsAa4GBJmDMRgNNVaNViaeCJWVtYya9CEL0jzwQhCAEIQgBCEIAQhCAiXravRUaj/daSPHTzhcupNJzz4rZ7dWqGU6Q/mO8fBuXmfJZejTVZFog2mnRSkiMk+ylKkU6URCyaNExirY8UNsRnkrPdmFJpUlRxLKTKg2PgF427i45wPM/RXxogDiTn4J2y0eyrpJ1FMLjbhIwTrdn6Z0V5uynWMRxQ1spjdQa3dBw5/BNMsTFod1R6lHEiFWVSfIjYU/5PWcOaYeAOB5QrOpZXHCcPBOUrLGgWO2zZTRR1ZIEMI8lEdYi5zXO3ZacMlqXWXFN1bL4ds0cGNaM7arK0Y4A8tVV2qxscCS3Fa6tY5E/fgVT2yzwSMvlzCxlqRtBxZnKVlaJkAazrC2+wDv9qoAcBUwHCWiT4H6rKWygYPdX/4duO9WGkMPXELbxpt2LJXyILbbRt0IQvUPMBCEIAQhCAEIQgBCEIAUO9rxp2ek+tVdusYJcfgANSTA6qTUqBolxAHEkAea47+Mu0zapp2Wi8PY316haQQXZMbI4YnqFGSUski0/jA55Io0G0+BqEuPVrYA7rJX5+IN4vkOrFgOXowGDuBPmsipFG1kYO9ZvAoWwdI2bDjRYaj3VHuG8XOJcSXY5nhktDRprnWze0jaRDH4U59V3uzoeS6VYXhzQWkEGCCMoUEZJW7AACfo0l4R+6ksaoaJTEFmE6jJO0HkZp1zcCNT5LxreKrgnIsOBHVSKcworTipLSRmFXBI9TcE/CgkgynaVQpgglNCHDFIoWkHLzTr3KcLBAhjOq9IXrXLzmowgeVGpDgnE29w7KjSfJZDO57Q4hRqtlBOJgqUXgYngq20WkE705ZBYSSXZtHOSpvCmASBjJx+gVjsdQ3alaB6sNHWSobnyZjAdcdFqLmsQpUx7zvWd4kZdFHjV5nqL3TxDT9J6EIXpHCCEIQAhCEAKrv2+mWZge4F0mABGcTmclY1DgsLt3WcfRtGUu0nHCCeUSqTbUW0Wgk5JM8r/iEcdygBzc6fIBUlr21tbpio1n+LWiOplUNKrJLXYOkyOMajovXxkuN2yfs61XFejy8LdVq/xajqh03iSOnDosbe8h8nVa58QqK87Jv64q1c8PkmcMrgoM14QlV6LmH1h1SQ5daaZytYPFpdktq3WUhjxvUSctW828uSzRYgKSDvNz33RrtljwZ4fMaK3ovEZr50s9ocwhzHFp4tJBWturbq0U4D4qgccHdxgeyDSdqAnEJLVkLm24o1YBduO912B6Tmr+neIdiDITBQkWlpGIRSvOBBEjz7qJWvBoO6SMVFtF4sbgXAdQo0k6iwfeTN6QcOYhLbb+3cd1zC/wDbanTqOZTY6oRqHAMk8xJPZZmrtpbSfUc2n/i2T3dI8k0hSO7MtI0KV/qMahfOVuva1VMald51jejHwbCk3HfVop1xWcalU7pEOcYywzwUaV9J1P4fRAvUfuE2+9WgxOPCVyujt1V3YdTaHcjI7wmxtpaIcCym6SSCQcBwwOMKksI0UW/R1wXiDxUW0XmG5ETzXJBtXag6Q5jR7ob6p8ZxUS8r4q1gA92AMgN9XHiYzKzZppOtVrykes4HwOCqLyv6jSEvqNmJDWw53lkuXvquObnHjJJSQqOtPsuuDXVNvKrajHUmsDWk+2N7enUj+U8xiusbNbTUbYwGm6HR6zDmDrHEL53IV1s1bnUn+q4g5ggwQRw6LRS0LgrKtTPolC59cO3BHq2iXD3gIcPEajzW6slrZUbvU3Bw4g/HgtoWRl0c84OPY+hCFcoCEIQCXtlZ+/rs9I0jseC0Saq05CA41eVhe143juEEwYmeqYxOBAwyI14wupXrczagIc0FYe+LgqM9j1mgzGo+q5bKPcTohb6ZnKzY+/JRS0HlxVsxstIg7w0I1UJ9KcW4/eq5nxwdMXkqq9kBlVdsueBLSPDFaP0JOBEpp9gPRTGxxEoKXZizIMHApTTK1dqudrh6x8P+VnLXY9wmMgM8YPVdcLlI5p1uJHLUCoV6ZGBkTivIWvDKdElloBEPG8FMs5qNxo1ntA0D3COmRVQcE7Z6xBEGMeidDhslWoPe4ue9znHMlxlJFlnOT4k/NTH72pE8l5Cz1s0VaIRsfBLbYsBiVMBRKjUy2iJHbZAOCe3GpUJJChllwC9lJ3l5vKCRSJSXOSJx+qEDxcIwzSS5DKc4AgnlJ8xgplO7y4ZR/kfkPqquSXZZRbIlJhccMtToFb3XZ2gkgyRhOPUgJltmOpy0AgeWPmp9nG6IGvfuspWJ8F1BosKTev3orG67zqUHb1NxHEZg8nBV1HemQpVOzOOUjsslLDyi2nKwzotz7W0qsCp/tuwz9g+DtOq0TXTkuPUaBJImCMxC1extqcyp6MuO4Q6BmAc8OGRXVX5GXpZy2+PhakbdCAhdZyghCEAlzVEtNkBCmoIQGDvrZuSXMO67yPishXouY8AtDTMOEYFp1HVdkrUAVQXzcLKoxHXXus7KlNGkLHFnNKpO8YjgMFDq1XzBMDlhCur6uZ1nO8Jc2ZxxOGEKFUYHAkTxkY9FwzrcHg7ITUiptDJGMnuU02wDV8T9wpjmkfukHwB++ComaMpLxu9seoZ5fTgqSo0twIIjitbWpzoPhHgo1rsweIPDXPoV0V244ZjOrPKM40F05YCenJeU2YiOIHmpNou5zTiDu8Y+KZs7SHgc9NYXTqTXBhpafJa1TiUkOSalTHHBIEnILI2Hd4LzfTbZOkqS2xO1wUOSXZKTYyXpLMT4Z8uis2WAZYk8U/RsAziTzzKzdqLqDZUMpk6YefZPtsZPEDnn5K4ZZXaNj7ylTbNdTnGS0NWbuLKso2WCBjBTzLMMPVA6LTUbjwxOCkNuhgzErJ2Nl1FIzIs04AdlMo3W4wQIyzWlo2RgIjt81ILY5Dkq6my2UUNO5TqpbLrY3OJ4KwNVgzMkdT5JVMvd7NN2OuAVlXOXSM3ZFdjLaDR/KcuUftmnqAwyjtCk07srO4NHcqbS2bn23OPWB2C2j4s33wZS8mK6KmrUaOE+au9l7KQS+IwgTn4qdZNn2NyaFc2eyhq6K/GUXlnPO9yWESaeSUvAF6ukwBCEIAQhCAEhzJS0ICpvG7g8EECFgL5uB1KXUx6uZAz6LqhaoVrsgcMlWUVJYZKk10cbcJGImO6i1qB78Fs9pLgIDnUweYEjqI1WSs5LZa4l3CRlxDiVw2VODO2uzUiJu+8k1KLQMWmeKsKlmnhPkm30jr/wscmxW/ly7IwOZlRKl3ljt5j4dwAkHor5tmJOAw8E4y6C7+XNSrMDSmZynZjMvdvDhutA+CeFkbo0fFaqlcWEO+Kf/wBPptEwTAmACThyUO1ssoJGWp2R05T96KbQut7s56q+bE+qCIxxBEg8oU+iwgcOCo5NlnwUbLjykwpjbtYwS776KXUrNEgucZwwxIPGTp0SqNZ8w1rnCBBI+ZUxrnLoo7Ir2NNojAgEiMgBKepVcd3cLcJlwwH1Ullgrv0De5+Cl0dnXO9t5PhgFtHxZvvgyfkxX6VIqNYTHYHDoE40ud7NNx6R8VqLHcDG5NCtKV3gaLoj4kPZzy8mT6MZSuys+MmDlmp9DZoH2y53iT8FrWWYBOimFtGqEekZSslLtlDZbiY3JoHRWFO7wNFYQvVoUI7LMAnW00tCA8DV6hCAEIQgBCEIAQhCAEIQgBBCEICHabMCFk772Za+S0bpOcDPxW4TVSiCoaT7GcHHbbY30xuPLhwcMjymE5dg3/7tMccea6PeN0teCCAVma2zLmGaZGuY48wuW3x8/wAnTXfj+iICxjZd8MTyASxXwBa2P8hBHLDXJSW3JWObgB/aMfNS6WzMxvlzuvyCyXiT9mkvJh6KYWgD2jJnLTsvA9zvZpuJ4xHnwWtstwMbk0dlZUruaNFtHxI+zJ+TL0YindVd5kkN5ZqfZ9myfbc53LIeS2LLKAnBSC2VUF0jJ2TfbKCy3CxuTR2/ZWNK7mjQKxAXq0KEZllATopBOIQHgavUIQAhCEAIQhACEIQAhCEAIQhACEIQAhCEAIQhACEIQAhCEB4Qm3UQnUIBoUAlCmEtCA8AXqEIAQhCAEIQgBCEIAQhCAEIQgBCEIAQhCAEIQgBCEI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65" name="Picture 17" descr="C:\Users\jblocki\Documents\smo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791961"/>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a:t>
            </a:fld>
            <a:endParaRPr lang="en-US" dirty="0"/>
          </a:p>
        </p:txBody>
      </p:sp>
    </p:spTree>
    <p:extLst>
      <p:ext uri="{BB962C8B-B14F-4D97-AF65-F5344CB8AC3E}">
        <p14:creationId xmlns:p14="http://schemas.microsoft.com/office/powerpoint/2010/main" val="37124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Requirement</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7" name="Oval 6"/>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Oval 11"/>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3" name="Double Bracket 12"/>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Double Bracket 15"/>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81000" y="3124200"/>
            <a:ext cx="8271175" cy="523220"/>
          </a:xfrm>
          <a:prstGeom prst="rect">
            <a:avLst/>
          </a:prstGeom>
          <a:noFill/>
        </p:spPr>
        <p:txBody>
          <a:bodyPr wrap="none" rtlCol="0">
            <a:spAutoFit/>
          </a:bodyPr>
          <a:lstStyle/>
          <a:p>
            <a:r>
              <a:rPr lang="en-US" sz="2800" b="1" dirty="0" err="1" smtClean="0"/>
              <a:t>X</a:t>
            </a:r>
            <a:r>
              <a:rPr lang="en-US" sz="2800" b="1" baseline="-25000" dirty="0" err="1" smtClean="0"/>
              <a:t>t</a:t>
            </a:r>
            <a:r>
              <a:rPr lang="en-US" sz="2800" dirty="0" smtClean="0"/>
              <a:t>: extra rehearsals to maintain </a:t>
            </a:r>
            <a:r>
              <a:rPr lang="en-US" sz="2800" i="1" dirty="0" smtClean="0"/>
              <a:t>all</a:t>
            </a:r>
            <a:r>
              <a:rPr lang="en-US" sz="2800" dirty="0" smtClean="0"/>
              <a:t> passwords for t days.</a:t>
            </a:r>
          </a:p>
        </p:txBody>
      </p:sp>
      <p:graphicFrame>
        <p:nvGraphicFramePr>
          <p:cNvPr id="20" name="Table 19"/>
          <p:cNvGraphicFramePr>
            <a:graphicFrameLocks noGrp="1"/>
          </p:cNvGraphicFramePr>
          <p:nvPr>
            <p:extLst>
              <p:ext uri="{D42A27DB-BD31-4B8C-83A1-F6EECF244321}">
                <p14:modId xmlns:p14="http://schemas.microsoft.com/office/powerpoint/2010/main" val="169214695"/>
              </p:ext>
            </p:extLst>
          </p:nvPr>
        </p:nvGraphicFramePr>
        <p:xfrm>
          <a:off x="571500" y="4038600"/>
          <a:ext cx="7696200" cy="1752600"/>
        </p:xfrm>
        <a:graphic>
          <a:graphicData uri="http://schemas.openxmlformats.org/drawingml/2006/table">
            <a:tbl>
              <a:tblPr firstRow="1" bandRow="1">
                <a:tableStyleId>{5C22544A-7EE6-4342-B048-85BDC9FD1C3A}</a:tableStyleId>
              </a:tblPr>
              <a:tblGrid>
                <a:gridCol w="2565400"/>
                <a:gridCol w="2565400"/>
                <a:gridCol w="2565400"/>
              </a:tblGrid>
              <a:tr h="1135944">
                <a:tc>
                  <a:txBody>
                    <a:bodyPr/>
                    <a:lstStyle/>
                    <a:p>
                      <a:endParaRPr lang="en-US" sz="3200" dirty="0"/>
                    </a:p>
                  </a:txBody>
                  <a:tcPr/>
                </a:tc>
                <a:tc>
                  <a:txBody>
                    <a:bodyPr/>
                    <a:lstStyle/>
                    <a:p>
                      <a:r>
                        <a:rPr lang="en-US" sz="3200" dirty="0" smtClean="0"/>
                        <a:t>Reuse Password</a:t>
                      </a:r>
                      <a:endParaRPr lang="en-US" sz="3200" dirty="0"/>
                    </a:p>
                  </a:txBody>
                  <a:tcPr/>
                </a:tc>
                <a:tc>
                  <a:txBody>
                    <a:bodyPr/>
                    <a:lstStyle/>
                    <a:p>
                      <a:r>
                        <a:rPr lang="en-US" sz="3200" dirty="0" smtClean="0"/>
                        <a:t>Independent Passwords</a:t>
                      </a:r>
                      <a:endParaRPr lang="en-US" sz="3200" dirty="0"/>
                    </a:p>
                  </a:txBody>
                  <a:tcPr/>
                </a:tc>
              </a:tr>
              <a:tr h="616656">
                <a:tc>
                  <a:txBody>
                    <a:bodyPr/>
                    <a:lstStyle/>
                    <a:p>
                      <a:r>
                        <a:rPr lang="en-US" sz="3200" b="1" dirty="0" smtClean="0"/>
                        <a:t>X</a:t>
                      </a:r>
                      <a:r>
                        <a:rPr lang="en-US" sz="3200" b="1" baseline="-25000" dirty="0" smtClean="0"/>
                        <a:t>8</a:t>
                      </a:r>
                      <a:endParaRPr lang="en-US" sz="3200" b="1" baseline="-25000" dirty="0"/>
                    </a:p>
                  </a:txBody>
                  <a:tcPr/>
                </a:tc>
                <a:tc>
                  <a:txBody>
                    <a:bodyPr/>
                    <a:lstStyle/>
                    <a:p>
                      <a:r>
                        <a:rPr lang="en-US" sz="3200" dirty="0" smtClean="0"/>
                        <a:t>0</a:t>
                      </a:r>
                      <a:endParaRPr lang="en-US" sz="3200" dirty="0"/>
                    </a:p>
                  </a:txBody>
                  <a:tcPr/>
                </a:tc>
                <a:tc>
                  <a:txBody>
                    <a:bodyPr/>
                    <a:lstStyle/>
                    <a:p>
                      <a:r>
                        <a:rPr lang="en-US" sz="3200" dirty="0" smtClean="0"/>
                        <a:t>2</a:t>
                      </a:r>
                      <a:endParaRPr lang="en-US" sz="3200" dirty="0"/>
                    </a:p>
                  </a:txBody>
                  <a:tcPr/>
                </a:tc>
              </a:tr>
            </a:tbl>
          </a:graphicData>
        </a:graphic>
      </p:graphicFrame>
      <p:sp>
        <p:nvSpPr>
          <p:cNvPr id="3" name="TextBox 2"/>
          <p:cNvSpPr txBox="1"/>
          <p:nvPr/>
        </p:nvSpPr>
        <p:spPr>
          <a:xfrm>
            <a:off x="386036" y="4343400"/>
            <a:ext cx="6162127" cy="1569660"/>
          </a:xfrm>
          <a:prstGeom prst="rect">
            <a:avLst/>
          </a:prstGeom>
          <a:noFill/>
        </p:spPr>
        <p:txBody>
          <a:bodyPr wrap="square" rtlCol="0">
            <a:spAutoFit/>
          </a:bodyPr>
          <a:lstStyle/>
          <a:p>
            <a:r>
              <a:rPr lang="en-US" sz="3600" b="1" dirty="0" smtClean="0"/>
              <a:t>Usability Measure: </a:t>
            </a:r>
            <a:r>
              <a:rPr lang="en-US" sz="3600" b="1" dirty="0" err="1" smtClean="0"/>
              <a:t>X</a:t>
            </a:r>
            <a:r>
              <a:rPr lang="en-US" sz="3600" b="1" baseline="-25000" dirty="0" err="1" smtClean="0"/>
              <a:t>t</a:t>
            </a:r>
            <a:endParaRPr lang="en-US" sz="3600" b="1" baseline="-25000" dirty="0" smtClean="0"/>
          </a:p>
          <a:p>
            <a:endParaRPr lang="en-US" sz="3600" b="1" baseline="-25000" dirty="0" smtClean="0"/>
          </a:p>
          <a:p>
            <a:r>
              <a:rPr lang="en-US" sz="3600" b="1" dirty="0" smtClean="0"/>
              <a:t>Usability Goal: Minimize</a:t>
            </a:r>
            <a:r>
              <a:rPr lang="en-US" sz="3600" dirty="0" smtClean="0"/>
              <a:t> </a:t>
            </a:r>
            <a:r>
              <a:rPr lang="en-US" sz="3600" b="1" dirty="0" err="1" smtClean="0"/>
              <a:t>X</a:t>
            </a:r>
            <a:r>
              <a:rPr lang="en-US" sz="3600" b="1" baseline="-25000" dirty="0" err="1" smtClean="0"/>
              <a:t>t</a:t>
            </a:r>
            <a:endParaRPr lang="en-US" sz="3600" b="1" baseline="-25000" dirty="0"/>
          </a:p>
        </p:txBody>
      </p:sp>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30</a:t>
            </a:fld>
            <a:endParaRPr lang="en-US" dirty="0"/>
          </a:p>
        </p:txBody>
      </p:sp>
    </p:spTree>
    <p:extLst>
      <p:ext uri="{BB962C8B-B14F-4D97-AF65-F5344CB8AC3E}">
        <p14:creationId xmlns:p14="http://schemas.microsoft.com/office/powerpoint/2010/main" val="7815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TextBox 38"/>
              <p:cNvSpPr txBox="1"/>
              <p:nvPr/>
            </p:nvSpPr>
            <p:spPr>
              <a:xfrm>
                <a:off x="228600" y="1536442"/>
                <a:ext cx="8534400" cy="4832092"/>
              </a:xfrm>
              <a:prstGeom prst="rect">
                <a:avLst/>
              </a:prstGeom>
              <a:noFill/>
            </p:spPr>
            <p:txBody>
              <a:bodyPr wrap="square" rtlCol="0">
                <a:spAutoFit/>
              </a:bodyPr>
              <a:lstStyle/>
              <a:p>
                <a:r>
                  <a:rPr lang="en-US" sz="4000" dirty="0" smtClean="0"/>
                  <a:t>Poisson Process with parameter </a:t>
                </a:r>
                <a:r>
                  <a:rPr lang="en-US" sz="4000" dirty="0" smtClean="0">
                    <a:solidFill>
                      <a:srgbClr val="7030A0"/>
                    </a:solidFill>
                    <a:latin typeface="Cambria Math"/>
                    <a:ea typeface="Cambria Math"/>
                    <a:sym typeface="Mathematica1"/>
                  </a:rPr>
                  <a:t>𝞴</a:t>
                </a:r>
              </a:p>
              <a:p>
                <a:endParaRPr lang="en-US" sz="4000" b="1" i="0" dirty="0" smtClean="0">
                  <a:solidFill>
                    <a:srgbClr val="7030A0"/>
                  </a:solidFill>
                  <a:latin typeface="Cambria Math"/>
                  <a:sym typeface="Mathematica1"/>
                </a:endParaRPr>
              </a:p>
              <a:p>
                <a:endParaRPr lang="en-US" sz="4000" b="1" i="0" dirty="0" smtClean="0">
                  <a:solidFill>
                    <a:srgbClr val="7030A0"/>
                  </a:solidFill>
                  <a:latin typeface="Cambria Math"/>
                  <a:sym typeface="Mathematica1"/>
                </a:endParaRPr>
              </a:p>
              <a:p>
                <a:endParaRPr lang="en-US" sz="2800" b="1" i="0" dirty="0" smtClean="0">
                  <a:solidFill>
                    <a:srgbClr val="7030A0"/>
                  </a:solidFill>
                  <a:latin typeface="Cambria Math"/>
                  <a:sym typeface="Mathematica1"/>
                </a:endParaRPr>
              </a:p>
              <a:p>
                <a:pPr algn="ctr"/>
                <a:endParaRPr lang="en-US" sz="4000" dirty="0" smtClean="0">
                  <a:solidFill>
                    <a:srgbClr val="FF0000"/>
                  </a:solidFill>
                  <a:sym typeface="Mathematica1"/>
                </a:endParaRPr>
              </a:p>
              <a:p>
                <a:pPr algn="ctr"/>
                <a:r>
                  <a:rPr lang="en-US" sz="4000" dirty="0" smtClean="0">
                    <a:solidFill>
                      <a:srgbClr val="FF0000"/>
                    </a:solidFill>
                    <a:sym typeface="Mathematica1"/>
                  </a:rPr>
                  <a:t>Cue</a:t>
                </a:r>
                <a:r>
                  <a:rPr lang="en-US" sz="4000" dirty="0" smtClean="0">
                    <a:solidFill>
                      <a:srgbClr val="00B050"/>
                    </a:solidFill>
                    <a:sym typeface="Mathematica1"/>
                  </a:rPr>
                  <a:t> </a:t>
                </a:r>
                <a:r>
                  <a:rPr lang="en-US" sz="4000" dirty="0" smtClean="0">
                    <a:sym typeface="Mathematica1"/>
                  </a:rPr>
                  <a:t>shared by </a:t>
                </a:r>
                <a:r>
                  <a:rPr lang="en-US" sz="4000" dirty="0" smtClean="0">
                    <a:solidFill>
                      <a:srgbClr val="00B050"/>
                    </a:solidFill>
                    <a:sym typeface="Mathematica1"/>
                  </a:rPr>
                  <a:t>Amazon</a:t>
                </a:r>
                <a:r>
                  <a:rPr lang="en-US" sz="4000" dirty="0" smtClean="0">
                    <a:sym typeface="Mathematica1"/>
                  </a:rPr>
                  <a:t> and </a:t>
                </a:r>
                <a:r>
                  <a:rPr lang="en-US" sz="4000" dirty="0" smtClean="0">
                    <a:solidFill>
                      <a:srgbClr val="7030A0"/>
                    </a:solidFill>
                    <a:sym typeface="Mathematica1"/>
                  </a:rPr>
                  <a:t>Google</a:t>
                </a:r>
              </a:p>
              <a:p>
                <a:pPr algn="ctr"/>
                <a14:m>
                  <m:oMath xmlns:m="http://schemas.openxmlformats.org/officeDocument/2006/math">
                    <m:r>
                      <m:rPr>
                        <m:nor/>
                      </m:rPr>
                      <a:rPr lang="en-US" sz="4000" dirty="0" smtClean="0">
                        <a:solidFill>
                          <a:srgbClr val="FF0000"/>
                        </a:solidFill>
                        <a:latin typeface="Cambria Math"/>
                        <a:ea typeface="Cambria Math"/>
                        <a:sym typeface="Mathematica1"/>
                      </a:rPr>
                      <m:t>𝞴</m:t>
                    </m:r>
                    <m:r>
                      <m:rPr>
                        <m:nor/>
                      </m:rPr>
                      <a:rPr lang="en-US" sz="4000" b="0" i="0" dirty="0" smtClean="0">
                        <a:solidFill>
                          <a:schemeClr val="tx1"/>
                        </a:solidFill>
                        <a:latin typeface="Cambria Math"/>
                        <a:ea typeface="Cambria Math"/>
                        <a:sym typeface="Mathematica1"/>
                      </a:rPr>
                      <m:t>=</m:t>
                    </m:r>
                    <m:r>
                      <m:rPr>
                        <m:nor/>
                      </m:rPr>
                      <a:rPr lang="en-US" sz="4000" dirty="0" smtClean="0">
                        <a:solidFill>
                          <a:srgbClr val="00B050"/>
                        </a:solidFill>
                        <a:latin typeface="Cambria Math"/>
                        <a:ea typeface="Cambria Math"/>
                        <a:sym typeface="Mathematica1"/>
                      </a:rPr>
                      <m:t>𝞴</m:t>
                    </m:r>
                  </m:oMath>
                </a14:m>
                <a:r>
                  <a:rPr lang="en-US" sz="4000" dirty="0" smtClean="0">
                    <a:sym typeface="Mathematica1"/>
                  </a:rPr>
                  <a:t>+</a:t>
                </a:r>
                <a:r>
                  <a:rPr lang="en-US" sz="4000" dirty="0">
                    <a:solidFill>
                      <a:srgbClr val="7030A0"/>
                    </a:solidFill>
                    <a:latin typeface="Cambria Math"/>
                    <a:ea typeface="Cambria Math"/>
                    <a:sym typeface="Mathematica1"/>
                  </a:rPr>
                  <a:t> </a:t>
                </a:r>
                <a:r>
                  <a:rPr lang="en-US" sz="4000" dirty="0" smtClean="0">
                    <a:solidFill>
                      <a:srgbClr val="7030A0"/>
                    </a:solidFill>
                    <a:latin typeface="Cambria Math"/>
                    <a:ea typeface="Cambria Math"/>
                    <a:sym typeface="Mathematica1"/>
                  </a:rPr>
                  <a:t>𝞴</a:t>
                </a:r>
                <a:endParaRPr lang="en-US" sz="4000" dirty="0" smtClean="0">
                  <a:solidFill>
                    <a:srgbClr val="7030A0"/>
                  </a:solidFill>
                  <a:sym typeface="Mathematica1"/>
                </a:endParaRPr>
              </a:p>
              <a:p>
                <a:r>
                  <a:rPr lang="en-US" sz="4000" dirty="0" smtClean="0"/>
                  <a:t> </a:t>
                </a:r>
                <a:endParaRPr lang="en-US" sz="4000" dirty="0"/>
              </a:p>
            </p:txBody>
          </p:sp>
        </mc:Choice>
        <mc:Fallback xmlns="">
          <p:sp>
            <p:nvSpPr>
              <p:cNvPr id="39" name="TextBox 38"/>
              <p:cNvSpPr txBox="1">
                <a:spLocks noRot="1" noChangeAspect="1" noMove="1" noResize="1" noEditPoints="1" noAdjustHandles="1" noChangeArrowheads="1" noChangeShapeType="1" noTextEdit="1"/>
              </p:cNvSpPr>
              <p:nvPr/>
            </p:nvSpPr>
            <p:spPr>
              <a:xfrm>
                <a:off x="228600" y="1536442"/>
                <a:ext cx="8534400" cy="4832092"/>
              </a:xfrm>
              <a:prstGeom prst="rect">
                <a:avLst/>
              </a:prstGeom>
              <a:blipFill rotWithShape="1">
                <a:blip r:embed="rId2"/>
                <a:stretch>
                  <a:fillRect l="-2571" t="-2522"/>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Visitation Schedule</a:t>
            </a:r>
            <a:endParaRPr lang="en-US" dirty="0"/>
          </a:p>
        </p:txBody>
      </p:sp>
      <p:cxnSp>
        <p:nvCxnSpPr>
          <p:cNvPr id="30" name="Straight Connector 29"/>
          <p:cNvCxnSpPr/>
          <p:nvPr/>
        </p:nvCxnSpPr>
        <p:spPr bwMode="auto">
          <a:xfrm>
            <a:off x="0" y="2971800"/>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44" name="Oval 43"/>
          <p:cNvSpPr/>
          <p:nvPr/>
        </p:nvSpPr>
        <p:spPr bwMode="auto">
          <a:xfrm>
            <a:off x="1219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5" name="Oval 44"/>
          <p:cNvSpPr/>
          <p:nvPr/>
        </p:nvSpPr>
        <p:spPr bwMode="auto">
          <a:xfrm>
            <a:off x="46482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46" name="Oval 45"/>
          <p:cNvSpPr/>
          <p:nvPr/>
        </p:nvSpPr>
        <p:spPr bwMode="auto">
          <a:xfrm>
            <a:off x="7772400" y="2819400"/>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31</a:t>
            </a:fld>
            <a:endParaRPr lang="en-US" dirty="0"/>
          </a:p>
        </p:txBody>
      </p:sp>
      <p:sp>
        <p:nvSpPr>
          <p:cNvPr id="4" name="TextBox 3"/>
          <p:cNvSpPr txBox="1"/>
          <p:nvPr/>
        </p:nvSpPr>
        <p:spPr>
          <a:xfrm>
            <a:off x="1173018" y="2362200"/>
            <a:ext cx="391454"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10" name="TextBox 9"/>
          <p:cNvSpPr txBox="1"/>
          <p:nvPr/>
        </p:nvSpPr>
        <p:spPr>
          <a:xfrm>
            <a:off x="46128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mc:AlternateContent xmlns:mc="http://schemas.openxmlformats.org/markup-compatibility/2006" xmlns:a14="http://schemas.microsoft.com/office/drawing/2010/main">
        <mc:Choice Requires="a14">
          <p:sp>
            <p:nvSpPr>
              <p:cNvPr id="3" name="TextBox 2"/>
              <p:cNvSpPr txBox="1"/>
              <p:nvPr/>
            </p:nvSpPr>
            <p:spPr>
              <a:xfrm>
                <a:off x="1921902" y="3555692"/>
                <a:ext cx="2726297" cy="9419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smtClean="0">
                          <a:solidFill>
                            <a:srgbClr val="7030A0"/>
                          </a:solidFill>
                          <a:latin typeface="Cambria Math"/>
                          <a:sym typeface="Mathematica1"/>
                        </a:rPr>
                        <m:t>E</m:t>
                      </m:r>
                      <m:d>
                        <m:dPr>
                          <m:begChr m:val="["/>
                          <m:endChr m:val="]"/>
                          <m:ctrlPr>
                            <a:rPr lang="en-US" sz="2800" i="1">
                              <a:solidFill>
                                <a:srgbClr val="7030A0"/>
                              </a:solidFill>
                              <a:latin typeface="Cambria Math"/>
                              <a:sym typeface="Mathematica1"/>
                            </a:rPr>
                          </m:ctrlPr>
                        </m:dPr>
                        <m:e>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2</m:t>
                          </m:r>
                          <m:r>
                            <a:rPr lang="en-US" sz="2800" i="1">
                              <a:solidFill>
                                <a:srgbClr val="7030A0"/>
                              </a:solidFill>
                              <a:latin typeface="Cambria Math"/>
                              <a:sym typeface="Mathematica1"/>
                            </a:rPr>
                            <m:t>−</m:t>
                          </m:r>
                          <m:r>
                            <a:rPr lang="en-US" sz="2800" i="1">
                              <a:solidFill>
                                <a:srgbClr val="7030A0"/>
                              </a:solidFill>
                              <a:latin typeface="Cambria Math"/>
                              <a:sym typeface="Mathematica1"/>
                            </a:rPr>
                            <m:t>𝑡</m:t>
                          </m:r>
                          <m:r>
                            <a:rPr lang="en-US" sz="2800" b="0" i="1" baseline="-25000" smtClean="0">
                              <a:solidFill>
                                <a:srgbClr val="7030A0"/>
                              </a:solidFill>
                              <a:latin typeface="Cambria Math"/>
                              <a:sym typeface="Mathematica1"/>
                            </a:rPr>
                            <m:t>1</m:t>
                          </m:r>
                        </m:e>
                      </m:d>
                      <m:r>
                        <a:rPr lang="en-US" sz="2800" i="1">
                          <a:solidFill>
                            <a:srgbClr val="7030A0"/>
                          </a:solidFill>
                          <a:latin typeface="Cambria Math"/>
                          <a:sym typeface="Mathematica1"/>
                        </a:rPr>
                        <m:t>=</m:t>
                      </m:r>
                      <m:f>
                        <m:fPr>
                          <m:type m:val="skw"/>
                          <m:ctrlPr>
                            <a:rPr lang="en-US" sz="2800" i="1">
                              <a:solidFill>
                                <a:srgbClr val="7030A0"/>
                              </a:solidFill>
                              <a:latin typeface="Cambria Math"/>
                              <a:sym typeface="Mathematica1"/>
                            </a:rPr>
                          </m:ctrlPr>
                        </m:fPr>
                        <m:num>
                          <m:r>
                            <a:rPr lang="en-US" sz="2800" i="1">
                              <a:solidFill>
                                <a:srgbClr val="7030A0"/>
                              </a:solidFill>
                              <a:latin typeface="Cambria Math"/>
                              <a:sym typeface="Mathematica1"/>
                            </a:rPr>
                            <m:t>1</m:t>
                          </m:r>
                        </m:num>
                        <m:den>
                          <m:r>
                            <m:rPr>
                              <m:nor/>
                            </m:rPr>
                            <a:rPr lang="en-US" sz="2800" dirty="0">
                              <a:solidFill>
                                <a:srgbClr val="7030A0"/>
                              </a:solidFill>
                              <a:latin typeface="Cambria Math"/>
                              <a:ea typeface="Cambria Math"/>
                              <a:sym typeface="Mathematica1"/>
                            </a:rPr>
                            <m:t>𝞴</m:t>
                          </m:r>
                          <m:r>
                            <m:rPr>
                              <m:nor/>
                            </m:rPr>
                            <a:rPr lang="en-US" sz="2800" dirty="0">
                              <a:solidFill>
                                <a:srgbClr val="7030A0"/>
                              </a:solidFill>
                              <a:latin typeface="Cambria Math"/>
                              <a:ea typeface="Cambria Math"/>
                              <a:sym typeface="Mathematica1"/>
                            </a:rPr>
                            <m:t> </m:t>
                          </m:r>
                        </m:den>
                      </m:f>
                    </m:oMath>
                  </m:oMathPara>
                </a14:m>
                <a:endParaRPr lang="en-US" sz="2800" dirty="0">
                  <a:solidFill>
                    <a:srgbClr val="7030A0"/>
                  </a:solidFill>
                  <a:sym typeface="Mathematica1"/>
                </a:endParaRPr>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921902" y="3555692"/>
                <a:ext cx="2726297" cy="941925"/>
              </a:xfrm>
              <a:prstGeom prst="rect">
                <a:avLst/>
              </a:prstGeom>
              <a:blipFill rotWithShape="1">
                <a:blip r:embed="rId3"/>
                <a:stretch>
                  <a:fillRect/>
                </a:stretch>
              </a:blipFill>
            </p:spPr>
            <p:txBody>
              <a:bodyPr/>
              <a:lstStyle/>
              <a:p>
                <a:r>
                  <a:rPr lang="en-US">
                    <a:noFill/>
                  </a:rPr>
                  <a:t> </a:t>
                </a:r>
              </a:p>
            </p:txBody>
          </p:sp>
        </mc:Fallback>
      </mc:AlternateContent>
      <p:sp>
        <p:nvSpPr>
          <p:cNvPr id="5" name="Left Brace 4"/>
          <p:cNvSpPr/>
          <p:nvPr/>
        </p:nvSpPr>
        <p:spPr>
          <a:xfrm>
            <a:off x="2743200" y="1828800"/>
            <a:ext cx="618051" cy="3124200"/>
          </a:xfrm>
          <a:prstGeom prst="leftBrace">
            <a:avLst>
              <a:gd name="adj1" fmla="val 8333"/>
              <a:gd name="adj2" fmla="val 49473"/>
            </a:avLst>
          </a:prstGeom>
          <a:ln w="34925">
            <a:solidFill>
              <a:srgbClr val="7030A0"/>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737042" y="2362200"/>
            <a:ext cx="391454" cy="461665"/>
          </a:xfrm>
          <a:prstGeom prst="rect">
            <a:avLst/>
          </a:prstGeom>
          <a:noFill/>
        </p:spPr>
        <p:txBody>
          <a:bodyPr wrap="none" rtlCol="0">
            <a:spAutoFit/>
          </a:bodyPr>
          <a:lstStyle/>
          <a:p>
            <a:r>
              <a:rPr lang="en-US" sz="2400" dirty="0" smtClean="0"/>
              <a:t>t</a:t>
            </a:r>
            <a:r>
              <a:rPr lang="en-US" sz="2400" baseline="-25000" dirty="0" smtClean="0"/>
              <a:t>2</a:t>
            </a:r>
            <a:endParaRPr lang="en-US" sz="2400" baseline="-25000" dirty="0"/>
          </a:p>
        </p:txBody>
      </p:sp>
    </p:spTree>
    <p:extLst>
      <p:ext uri="{BB962C8B-B14F-4D97-AF65-F5344CB8AC3E}">
        <p14:creationId xmlns:p14="http://schemas.microsoft.com/office/powerpoint/2010/main" val="3171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Visitation Schedule</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381199077"/>
              </p:ext>
            </p:extLst>
          </p:nvPr>
        </p:nvGraphicFramePr>
        <p:xfrm>
          <a:off x="304800" y="1828800"/>
          <a:ext cx="8382000" cy="2651760"/>
        </p:xfrm>
        <a:graphic>
          <a:graphicData uri="http://schemas.openxmlformats.org/drawingml/2006/table">
            <a:tbl>
              <a:tblPr firstRow="1" bandRow="1">
                <a:tableStyleId>{5C22544A-7EE6-4342-B048-85BDC9FD1C3A}</a:tableStyleId>
              </a:tblPr>
              <a:tblGrid>
                <a:gridCol w="1708951"/>
                <a:gridCol w="1085049"/>
                <a:gridCol w="1549400"/>
                <a:gridCol w="1295400"/>
                <a:gridCol w="1447800"/>
                <a:gridCol w="1295400"/>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User</a:t>
                      </a:r>
                    </a:p>
                  </a:txBody>
                  <a:tcPr/>
                </a:tc>
                <a:tc>
                  <a:txBody>
                    <a:bodyPr/>
                    <a:lstStyle/>
                    <a:p>
                      <a:r>
                        <a:rPr lang="en-US" sz="2400" dirty="0" smtClean="0">
                          <a:sym typeface="Mathematica1"/>
                        </a:rPr>
                        <a:t>=1 </a:t>
                      </a:r>
                    </a:p>
                    <a:p>
                      <a:r>
                        <a:rPr lang="en-US" sz="2400" dirty="0" smtClean="0">
                          <a:sym typeface="Mathematica1"/>
                        </a:rPr>
                        <a:t>(daily)</a:t>
                      </a:r>
                      <a:endParaRPr lang="en-US" sz="2400" dirty="0"/>
                    </a:p>
                  </a:txBody>
                  <a:tcPr/>
                </a:tc>
                <a:tc>
                  <a:txBody>
                    <a:bodyPr/>
                    <a:lstStyle/>
                    <a:p>
                      <a:r>
                        <a:rPr lang="en-US" sz="2400" dirty="0" smtClean="0">
                          <a:sym typeface="Mathematica1"/>
                        </a:rPr>
                        <a:t>=1/3 (biweekly)</a:t>
                      </a:r>
                      <a:endParaRPr lang="en-US" sz="2400" dirty="0"/>
                    </a:p>
                  </a:txBody>
                  <a:tcPr/>
                </a:tc>
                <a:tc>
                  <a:txBody>
                    <a:bodyPr/>
                    <a:lstStyle/>
                    <a:p>
                      <a:r>
                        <a:rPr lang="en-US" sz="2400" dirty="0" smtClean="0">
                          <a:sym typeface="Mathematica1"/>
                        </a:rPr>
                        <a:t>=</a:t>
                      </a:r>
                      <a:r>
                        <a:rPr lang="en-US" sz="2400" dirty="0" smtClean="0"/>
                        <a:t>1/7</a:t>
                      </a:r>
                    </a:p>
                    <a:p>
                      <a:r>
                        <a:rPr lang="en-US" sz="2400" dirty="0" smtClean="0"/>
                        <a:t>(weekly)</a:t>
                      </a:r>
                      <a:endParaRPr lang="en-US" sz="2400" dirty="0"/>
                    </a:p>
                  </a:txBody>
                  <a:tcPr/>
                </a:tc>
                <a:tc>
                  <a:txBody>
                    <a:bodyPr/>
                    <a:lstStyle/>
                    <a:p>
                      <a:r>
                        <a:rPr lang="en-US" sz="2400" dirty="0" smtClean="0"/>
                        <a:t> </a:t>
                      </a:r>
                      <a:r>
                        <a:rPr lang="en-US" sz="2400" dirty="0" smtClean="0">
                          <a:sym typeface="Mathematica1"/>
                        </a:rPr>
                        <a:t>=1/31 (monthly)</a:t>
                      </a:r>
                      <a:endParaRPr lang="en-US" sz="2400" dirty="0"/>
                    </a:p>
                  </a:txBody>
                  <a:tcPr/>
                </a:tc>
                <a:tc>
                  <a:txBody>
                    <a:bodyPr/>
                    <a:lstStyle/>
                    <a:p>
                      <a:r>
                        <a:rPr lang="en-US" sz="2400" dirty="0" smtClean="0">
                          <a:sym typeface="Mathematica1"/>
                        </a:rPr>
                        <a:t>=1/365 (annual)</a:t>
                      </a:r>
                      <a:endParaRPr lang="en-US" sz="2400" dirty="0"/>
                    </a:p>
                  </a:txBody>
                  <a:tcPr/>
                </a:tc>
              </a:tr>
              <a:tr h="248582">
                <a:tc>
                  <a:txBody>
                    <a:bodyPr/>
                    <a:lstStyle/>
                    <a:p>
                      <a:r>
                        <a:rPr lang="en-US" sz="2400" dirty="0" smtClean="0"/>
                        <a:t>Active</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35</a:t>
                      </a:r>
                      <a:endParaRPr lang="en-US" sz="2400" dirty="0"/>
                    </a:p>
                  </a:txBody>
                  <a:tcPr/>
                </a:tc>
              </a:tr>
              <a:tr h="2485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Typical </a:t>
                      </a:r>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10</a:t>
                      </a:r>
                      <a:endParaRPr lang="en-US" sz="2400" dirty="0"/>
                    </a:p>
                  </a:txBody>
                  <a:tcPr/>
                </a:tc>
                <a:tc>
                  <a:txBody>
                    <a:bodyPr/>
                    <a:lstStyle/>
                    <a:p>
                      <a:r>
                        <a:rPr lang="en-US" sz="2400" dirty="0" smtClean="0"/>
                        <a:t>40</a:t>
                      </a:r>
                      <a:endParaRPr lang="en-US" sz="2400" dirty="0"/>
                    </a:p>
                  </a:txBody>
                  <a:tcPr/>
                </a:tc>
              </a:tr>
              <a:tr h="248582">
                <a:tc>
                  <a:txBody>
                    <a:bodyPr/>
                    <a:lstStyle/>
                    <a:p>
                      <a:r>
                        <a:rPr lang="en-US" sz="2400" dirty="0" smtClean="0"/>
                        <a:t>Occasional</a:t>
                      </a:r>
                      <a:endParaRPr lang="en-US" sz="2400" dirty="0"/>
                    </a:p>
                  </a:txBody>
                  <a:tcPr/>
                </a:tc>
                <a:tc>
                  <a:txBody>
                    <a:bodyPr/>
                    <a:lstStyle/>
                    <a:p>
                      <a:r>
                        <a:rPr lang="en-US" sz="2400" dirty="0" smtClean="0"/>
                        <a:t>2</a:t>
                      </a:r>
                      <a:endParaRPr lang="en-US" sz="2400" dirty="0"/>
                    </a:p>
                  </a:txBody>
                  <a:tcPr/>
                </a:tc>
                <a:tc>
                  <a:txBody>
                    <a:bodyPr/>
                    <a:lstStyle/>
                    <a:p>
                      <a:r>
                        <a:rPr lang="en-US" sz="2400" dirty="0" smtClean="0"/>
                        <a:t>10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20</a:t>
                      </a:r>
                      <a:endParaRPr lang="en-US" sz="2400" dirty="0"/>
                    </a:p>
                  </a:txBody>
                  <a:tcPr/>
                </a:tc>
                <a:tc>
                  <a:txBody>
                    <a:bodyPr/>
                    <a:lstStyle/>
                    <a:p>
                      <a:r>
                        <a:rPr lang="en-US" sz="2400" dirty="0" smtClean="0"/>
                        <a:t>23</a:t>
                      </a:r>
                      <a:endParaRPr lang="en-US" sz="2400" dirty="0"/>
                    </a:p>
                  </a:txBody>
                  <a:tcPr/>
                </a:tc>
              </a:tr>
              <a:tr h="248582">
                <a:tc>
                  <a:txBody>
                    <a:bodyPr/>
                    <a:lstStyle/>
                    <a:p>
                      <a:r>
                        <a:rPr lang="en-US" sz="2400" dirty="0" smtClean="0"/>
                        <a:t>Infrequent</a:t>
                      </a:r>
                      <a:endParaRPr lang="en-US" sz="2400" dirty="0"/>
                    </a:p>
                  </a:txBody>
                  <a:tcPr/>
                </a:tc>
                <a:tc>
                  <a:txBody>
                    <a:bodyPr/>
                    <a:lstStyle/>
                    <a:p>
                      <a:r>
                        <a:rPr lang="en-US" sz="2400" dirty="0" smtClean="0"/>
                        <a:t>0</a:t>
                      </a:r>
                      <a:endParaRPr lang="en-US" sz="2400" dirty="0"/>
                    </a:p>
                  </a:txBody>
                  <a:tcPr/>
                </a:tc>
                <a:tc>
                  <a:txBody>
                    <a:bodyPr/>
                    <a:lstStyle/>
                    <a:p>
                      <a:r>
                        <a:rPr lang="en-US" sz="2400" dirty="0" smtClean="0"/>
                        <a:t>2</a:t>
                      </a:r>
                      <a:endParaRPr lang="en-US" sz="2400" dirty="0"/>
                    </a:p>
                  </a:txBody>
                  <a:tcPr/>
                </a:tc>
                <a:tc>
                  <a:txBody>
                    <a:bodyPr/>
                    <a:lstStyle/>
                    <a:p>
                      <a:r>
                        <a:rPr lang="en-US" sz="2400" dirty="0" smtClean="0"/>
                        <a:t>5</a:t>
                      </a:r>
                      <a:endParaRPr lang="en-US" sz="2400" dirty="0"/>
                    </a:p>
                  </a:txBody>
                  <a:tcPr/>
                </a:tc>
                <a:tc>
                  <a:txBody>
                    <a:bodyPr/>
                    <a:lstStyle/>
                    <a:p>
                      <a:r>
                        <a:rPr lang="en-US" sz="2400" dirty="0" smtClean="0"/>
                        <a:t>10</a:t>
                      </a:r>
                      <a:endParaRPr lang="en-US" sz="2400" dirty="0"/>
                    </a:p>
                  </a:txBody>
                  <a:tcPr/>
                </a:tc>
                <a:tc>
                  <a:txBody>
                    <a:bodyPr/>
                    <a:lstStyle/>
                    <a:p>
                      <a:r>
                        <a:rPr lang="en-US" sz="2400" dirty="0" smtClean="0"/>
                        <a:t>58</a:t>
                      </a:r>
                      <a:endParaRPr lang="en-US" sz="2400" dirty="0"/>
                    </a:p>
                  </a:txBody>
                  <a:tcPr/>
                </a:tc>
              </a:tr>
            </a:tbl>
          </a:graphicData>
        </a:graphic>
      </p:graphicFrame>
      <p:sp>
        <p:nvSpPr>
          <p:cNvPr id="11" name="TextBox 10"/>
          <p:cNvSpPr txBox="1"/>
          <p:nvPr/>
        </p:nvSpPr>
        <p:spPr>
          <a:xfrm>
            <a:off x="1828800" y="4724400"/>
            <a:ext cx="6118480" cy="461665"/>
          </a:xfrm>
          <a:prstGeom prst="rect">
            <a:avLst/>
          </a:prstGeom>
          <a:noFill/>
        </p:spPr>
        <p:txBody>
          <a:bodyPr wrap="square" rtlCol="0">
            <a:spAutoFit/>
          </a:bodyPr>
          <a:lstStyle/>
          <a:p>
            <a:r>
              <a:rPr lang="en-US" sz="2400" dirty="0" smtClean="0"/>
              <a:t>Number of accounts visited with frequency </a:t>
            </a:r>
            <a:r>
              <a:rPr lang="en-US" sz="2400" dirty="0" smtClean="0">
                <a:sym typeface="Mathematica1"/>
              </a:rPr>
              <a:t></a:t>
            </a:r>
            <a:r>
              <a:rPr lang="en-US" sz="2400" dirty="0" smtClean="0"/>
              <a:t> </a:t>
            </a:r>
            <a:endParaRPr lang="en-US" sz="2400" dirty="0"/>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32</a:t>
            </a:fld>
            <a:endParaRPr lang="en-US" dirty="0"/>
          </a:p>
        </p:txBody>
      </p:sp>
    </p:spTree>
    <p:extLst>
      <p:ext uri="{BB962C8B-B14F-4D97-AF65-F5344CB8AC3E}">
        <p14:creationId xmlns:p14="http://schemas.microsoft.com/office/powerpoint/2010/main" val="1972039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56200892"/>
              </p:ext>
            </p:extLst>
          </p:nvPr>
        </p:nvGraphicFramePr>
        <p:xfrm>
          <a:off x="533400" y="1447800"/>
          <a:ext cx="7696200" cy="2651760"/>
        </p:xfrm>
        <a:graphic>
          <a:graphicData uri="http://schemas.openxmlformats.org/drawingml/2006/table">
            <a:tbl>
              <a:tblPr firstRow="1" bandRow="1">
                <a:tableStyleId>{5C22544A-7EE6-4342-B048-85BDC9FD1C3A}</a:tableStyleId>
              </a:tblPr>
              <a:tblGrid>
                <a:gridCol w="2180590"/>
                <a:gridCol w="2308860"/>
                <a:gridCol w="3206750"/>
              </a:tblGrid>
              <a:tr h="747776">
                <a:tc>
                  <a:txBody>
                    <a:bodyPr/>
                    <a:lstStyle/>
                    <a:p>
                      <a:endParaRPr lang="en-US" sz="2400" dirty="0"/>
                    </a:p>
                  </a:txBody>
                  <a:tcPr/>
                </a:tc>
                <a:tc>
                  <a:txBody>
                    <a:bodyPr/>
                    <a:lstStyle/>
                    <a:p>
                      <a:r>
                        <a:rPr lang="en-US" sz="2400" dirty="0" smtClean="0"/>
                        <a:t>Reuse</a:t>
                      </a:r>
                    </a:p>
                    <a:p>
                      <a:r>
                        <a:rPr lang="en-US" sz="2400" dirty="0" smtClean="0"/>
                        <a:t>Strong</a:t>
                      </a:r>
                      <a:endParaRPr lang="en-US" sz="2400" dirty="0"/>
                    </a:p>
                  </a:txBody>
                  <a:tcPr/>
                </a:tc>
                <a:tc>
                  <a:txBody>
                    <a:bodyPr/>
                    <a:lstStyle/>
                    <a:p>
                      <a:r>
                        <a:rPr lang="en-US" sz="2400" dirty="0" smtClean="0"/>
                        <a:t>Strong Random Independent</a:t>
                      </a:r>
                      <a:endParaRPr lang="en-US" sz="2400" dirty="0"/>
                    </a:p>
                  </a:txBody>
                  <a:tcPr/>
                </a:tc>
              </a:tr>
              <a:tr h="422656">
                <a:tc>
                  <a:txBody>
                    <a:bodyPr/>
                    <a:lstStyle/>
                    <a:p>
                      <a:r>
                        <a:rPr lang="en-US" sz="2400" dirty="0" smtClean="0"/>
                        <a:t>Active</a:t>
                      </a:r>
                      <a:endParaRPr lang="en-US" sz="2400" dirty="0"/>
                    </a:p>
                  </a:txBody>
                  <a:tcPr/>
                </a:tc>
                <a:tc>
                  <a:txBody>
                    <a:bodyPr/>
                    <a:lstStyle/>
                    <a:p>
                      <a:r>
                        <a:rPr lang="en-US" sz="2400" dirty="0" smtClean="0"/>
                        <a:t>0.023</a:t>
                      </a:r>
                      <a:endParaRPr lang="en-US" sz="2400" dirty="0"/>
                    </a:p>
                  </a:txBody>
                  <a:tcPr/>
                </a:tc>
                <a:tc>
                  <a:txBody>
                    <a:bodyPr/>
                    <a:lstStyle/>
                    <a:p>
                      <a:r>
                        <a:rPr lang="en-US" sz="2400" dirty="0" smtClean="0"/>
                        <a:t>420</a:t>
                      </a:r>
                      <a:endParaRPr lang="en-US" sz="2400" dirty="0"/>
                    </a:p>
                  </a:txBody>
                  <a:tcPr/>
                </a:tc>
              </a:tr>
              <a:tr h="422656">
                <a:tc>
                  <a:txBody>
                    <a:bodyPr/>
                    <a:lstStyle/>
                    <a:p>
                      <a:r>
                        <a:rPr lang="en-US" sz="2400" dirty="0" smtClean="0"/>
                        <a:t>Typical</a:t>
                      </a:r>
                      <a:endParaRPr lang="en-US" sz="2400" dirty="0"/>
                    </a:p>
                  </a:txBody>
                  <a:tcPr/>
                </a:tc>
                <a:tc>
                  <a:txBody>
                    <a:bodyPr/>
                    <a:lstStyle/>
                    <a:p>
                      <a:r>
                        <a:rPr lang="en-US" sz="2400" dirty="0" smtClean="0"/>
                        <a:t>0.084</a:t>
                      </a:r>
                      <a:endParaRPr lang="en-US" sz="2400" dirty="0"/>
                    </a:p>
                  </a:txBody>
                  <a:tcPr/>
                </a:tc>
                <a:tc>
                  <a:txBody>
                    <a:bodyPr/>
                    <a:lstStyle/>
                    <a:p>
                      <a:r>
                        <a:rPr lang="en-US" sz="2400" dirty="0" smtClean="0"/>
                        <a:t>456.6</a:t>
                      </a:r>
                      <a:endParaRPr lang="en-US" sz="2400" dirty="0"/>
                    </a:p>
                  </a:txBody>
                  <a:tcPr/>
                </a:tc>
              </a:tr>
              <a:tr h="422656">
                <a:tc>
                  <a:txBody>
                    <a:bodyPr/>
                    <a:lstStyle/>
                    <a:p>
                      <a:r>
                        <a:rPr lang="en-US" sz="2400" dirty="0" smtClean="0"/>
                        <a:t>Occasional</a:t>
                      </a:r>
                      <a:endParaRPr lang="en-US" sz="2400" dirty="0"/>
                    </a:p>
                  </a:txBody>
                  <a:tcPr/>
                </a:tc>
                <a:tc>
                  <a:txBody>
                    <a:bodyPr/>
                    <a:lstStyle/>
                    <a:p>
                      <a:r>
                        <a:rPr lang="en-US" sz="2400" dirty="0" smtClean="0"/>
                        <a:t>0.12</a:t>
                      </a:r>
                      <a:endParaRPr lang="en-US" sz="2400" dirty="0"/>
                    </a:p>
                  </a:txBody>
                  <a:tcPr/>
                </a:tc>
                <a:tc>
                  <a:txBody>
                    <a:bodyPr/>
                    <a:lstStyle/>
                    <a:p>
                      <a:r>
                        <a:rPr lang="en-US" sz="2400" dirty="0" smtClean="0"/>
                        <a:t>502.7</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1.2</a:t>
                      </a:r>
                      <a:endParaRPr lang="en-US" sz="2400" dirty="0"/>
                    </a:p>
                  </a:txBody>
                  <a:tcPr/>
                </a:tc>
                <a:tc>
                  <a:txBody>
                    <a:bodyPr/>
                    <a:lstStyle/>
                    <a:p>
                      <a:r>
                        <a:rPr lang="en-US" sz="2400" dirty="0" smtClean="0"/>
                        <a:t>564</a:t>
                      </a:r>
                      <a:endParaRPr lang="en-US" sz="2400" dirty="0"/>
                    </a:p>
                  </a:txBody>
                  <a:tcPr/>
                </a:tc>
              </a:tr>
            </a:tbl>
          </a:graphicData>
        </a:graphic>
      </p:graphicFrame>
      <p:sp>
        <p:nvSpPr>
          <p:cNvPr id="6" name="TextBox 5"/>
          <p:cNvSpPr txBox="1"/>
          <p:nvPr/>
        </p:nvSpPr>
        <p:spPr>
          <a:xfrm>
            <a:off x="533400" y="4530298"/>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7" name="TextBox 6"/>
          <p:cNvSpPr txBox="1"/>
          <p:nvPr/>
        </p:nvSpPr>
        <p:spPr>
          <a:xfrm>
            <a:off x="1752600" y="5486214"/>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a:t>
            </a:r>
            <a:endParaRPr lang="en-US" sz="2000" dirty="0">
              <a:solidFill>
                <a:schemeClr val="bg1"/>
              </a:solidFill>
            </a:endParaRPr>
          </a:p>
        </p:txBody>
      </p:sp>
      <p:cxnSp>
        <p:nvCxnSpPr>
          <p:cNvPr id="8" name="Straight Arrow Connector 7"/>
          <p:cNvCxnSpPr/>
          <p:nvPr/>
        </p:nvCxnSpPr>
        <p:spPr>
          <a:xfrm flipV="1">
            <a:off x="3162300" y="4530298"/>
            <a:ext cx="342900" cy="95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05400" y="5486214"/>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a:t>
            </a:r>
            <a:endParaRPr lang="en-US" sz="2000" dirty="0">
              <a:solidFill>
                <a:schemeClr val="bg1"/>
              </a:solidFill>
            </a:endParaRPr>
          </a:p>
        </p:txBody>
      </p:sp>
      <p:cxnSp>
        <p:nvCxnSpPr>
          <p:cNvPr id="10" name="Straight Arrow Connector 9"/>
          <p:cNvCxnSpPr/>
          <p:nvPr/>
        </p:nvCxnSpPr>
        <p:spPr>
          <a:xfrm flipH="1" flipV="1">
            <a:off x="5486400" y="4530298"/>
            <a:ext cx="1028700" cy="9559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562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a:t>Example Password Management Schemes</a:t>
            </a:r>
          </a:p>
          <a:p>
            <a:pPr lvl="1"/>
            <a:r>
              <a:rPr lang="en-US" dirty="0" smtClean="0"/>
              <a:t>Usability </a:t>
            </a:r>
            <a:r>
              <a:rPr lang="en-US" dirty="0"/>
              <a:t>Model</a:t>
            </a:r>
          </a:p>
          <a:p>
            <a:pPr lvl="1"/>
            <a:r>
              <a:rPr lang="en-US" b="1" dirty="0"/>
              <a:t>Security Model</a:t>
            </a:r>
          </a:p>
          <a:p>
            <a:pPr lvl="1"/>
            <a:r>
              <a:rPr lang="en-US" dirty="0"/>
              <a:t>Shared </a:t>
            </a:r>
            <a:r>
              <a:rPr lang="en-US" dirty="0" smtClean="0"/>
              <a:t>Cues</a:t>
            </a:r>
          </a:p>
          <a:p>
            <a:r>
              <a:rPr lang="en-US" dirty="0" smtClean="0"/>
              <a:t>Human Computable Passwords</a:t>
            </a:r>
          </a:p>
          <a:p>
            <a:r>
              <a:rPr lang="en-US" dirty="0" smtClean="0"/>
              <a:t>User Studies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34</a:t>
            </a:fld>
            <a:endParaRPr lang="en-US" dirty="0"/>
          </a:p>
        </p:txBody>
      </p:sp>
    </p:spTree>
    <p:extLst>
      <p:ext uri="{BB962C8B-B14F-4D97-AF65-F5344CB8AC3E}">
        <p14:creationId xmlns:p14="http://schemas.microsoft.com/office/powerpoint/2010/main" val="1390470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Security Approach	</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35</a:t>
            </a:fld>
            <a:endParaRPr lang="en-US" dirty="0"/>
          </a:p>
        </p:txBody>
      </p:sp>
      <p:sp>
        <p:nvSpPr>
          <p:cNvPr id="4" name="Content Placeholder 3"/>
          <p:cNvSpPr>
            <a:spLocks noGrp="1"/>
          </p:cNvSpPr>
          <p:nvPr>
            <p:ph sz="quarter" idx="1"/>
          </p:nvPr>
        </p:nvSpPr>
        <p:spPr/>
        <p:txBody>
          <a:bodyPr>
            <a:normAutofit lnSpcReduction="10000"/>
          </a:bodyPr>
          <a:lstStyle/>
          <a:p>
            <a:r>
              <a:rPr lang="en-US" dirty="0" smtClean="0"/>
              <a:t>Dangerous World Assumption</a:t>
            </a:r>
          </a:p>
          <a:p>
            <a:pPr lvl="1"/>
            <a:r>
              <a:rPr lang="en-US" dirty="0" smtClean="0"/>
              <a:t>Not enough to defend against existing adversaries</a:t>
            </a:r>
          </a:p>
          <a:p>
            <a:pPr lvl="1"/>
            <a:r>
              <a:rPr lang="en-US" dirty="0" smtClean="0"/>
              <a:t>Adversary can adapt after learning the user’s new password management strategy</a:t>
            </a:r>
          </a:p>
          <a:p>
            <a:endParaRPr lang="en-US" dirty="0" smtClean="0"/>
          </a:p>
          <a:p>
            <a:r>
              <a:rPr lang="en-US" dirty="0" smtClean="0"/>
              <a:t>Provide guarantees even when things go wrong</a:t>
            </a:r>
          </a:p>
          <a:p>
            <a:pPr lvl="1"/>
            <a:r>
              <a:rPr lang="en-US" dirty="0" smtClean="0"/>
              <a:t>Offline attacks should fail with high probability</a:t>
            </a:r>
          </a:p>
          <a:p>
            <a:pPr lvl="1"/>
            <a:r>
              <a:rPr lang="en-US" dirty="0" smtClean="0"/>
              <a:t>Limit damage of a successful phishing attack </a:t>
            </a:r>
          </a:p>
          <a:p>
            <a:pPr lvl="1"/>
            <a:endParaRPr lang="en-US" dirty="0"/>
          </a:p>
        </p:txBody>
      </p:sp>
    </p:spTree>
    <p:extLst>
      <p:ext uri="{BB962C8B-B14F-4D97-AF65-F5344CB8AC3E}">
        <p14:creationId xmlns:p14="http://schemas.microsoft.com/office/powerpoint/2010/main" val="765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as a Game</a:t>
            </a:r>
            <a:endParaRPr lang="en-US" dirty="0"/>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029200" y="1600200"/>
            <a:ext cx="406146" cy="609601"/>
          </a:xfrm>
          <a:prstGeom prst="rect">
            <a:avLst/>
          </a:prstGeom>
          <a:noFill/>
          <a:ln w="9525">
            <a:noFill/>
            <a:miter lim="800000"/>
            <a:headEnd/>
            <a:tailEnd/>
          </a:ln>
        </p:spPr>
      </p:pic>
      <p:pic>
        <p:nvPicPr>
          <p:cNvPr id="5" name="Picture 1"/>
          <p:cNvPicPr>
            <a:picLocks noChangeAspect="1" noChangeArrowheads="1"/>
          </p:cNvPicPr>
          <p:nvPr/>
        </p:nvPicPr>
        <p:blipFill>
          <a:blip r:embed="rId2" cstate="print"/>
          <a:srcRect/>
          <a:stretch>
            <a:fillRect/>
          </a:stretch>
        </p:blipFill>
        <p:spPr bwMode="auto">
          <a:xfrm>
            <a:off x="5029200" y="2286000"/>
            <a:ext cx="355378" cy="533400"/>
          </a:xfrm>
          <a:prstGeom prst="rect">
            <a:avLst/>
          </a:prstGeom>
          <a:noFill/>
          <a:ln w="9525">
            <a:noFill/>
            <a:miter lim="800000"/>
            <a:headEnd/>
            <a:tailEnd/>
          </a:ln>
        </p:spPr>
      </p:pic>
      <p:pic>
        <p:nvPicPr>
          <p:cNvPr id="6" name="Picture 1"/>
          <p:cNvPicPr>
            <a:picLocks noChangeAspect="1" noChangeArrowheads="1"/>
          </p:cNvPicPr>
          <p:nvPr/>
        </p:nvPicPr>
        <p:blipFill>
          <a:blip r:embed="rId2" cstate="print"/>
          <a:srcRect/>
          <a:stretch>
            <a:fillRect/>
          </a:stretch>
        </p:blipFill>
        <p:spPr bwMode="auto">
          <a:xfrm>
            <a:off x="5029200" y="2895600"/>
            <a:ext cx="355377" cy="533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685800" y="2209800"/>
            <a:ext cx="693420" cy="1066800"/>
          </a:xfrm>
          <a:prstGeom prst="rect">
            <a:avLst/>
          </a:prstGeom>
          <a:noFill/>
          <a:ln w="9525">
            <a:noFill/>
            <a:miter lim="800000"/>
            <a:headEnd/>
            <a:tailEnd/>
          </a:ln>
        </p:spPr>
      </p:pic>
      <p:cxnSp>
        <p:nvCxnSpPr>
          <p:cNvPr id="8" name="Straight Arrow Connector 7"/>
          <p:cNvCxnSpPr>
            <a:endCxn id="4" idx="1"/>
          </p:cNvCxnSpPr>
          <p:nvPr/>
        </p:nvCxnSpPr>
        <p:spPr>
          <a:xfrm flipV="1">
            <a:off x="1371600" y="1905001"/>
            <a:ext cx="3657600" cy="609599"/>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a:endCxn id="6" idx="1"/>
          </p:cNvCxnSpPr>
          <p:nvPr/>
        </p:nvCxnSpPr>
        <p:spPr>
          <a:xfrm>
            <a:off x="1379220" y="2743200"/>
            <a:ext cx="3649980" cy="4191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95600"/>
            <a:ext cx="3657600" cy="838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noChangeArrowheads="1"/>
          </p:cNvPicPr>
          <p:nvPr/>
        </p:nvPicPr>
        <p:blipFill>
          <a:blip r:embed="rId4" cstate="print"/>
          <a:srcRect/>
          <a:stretch>
            <a:fillRect/>
          </a:stretch>
        </p:blipFill>
        <p:spPr bwMode="auto">
          <a:xfrm>
            <a:off x="5943600" y="2266950"/>
            <a:ext cx="1219200" cy="552450"/>
          </a:xfrm>
          <a:prstGeom prst="rect">
            <a:avLst/>
          </a:prstGeom>
          <a:noFill/>
          <a:ln w="9525">
            <a:noFill/>
            <a:miter lim="800000"/>
            <a:headEnd/>
            <a:tailEnd/>
          </a:ln>
        </p:spPr>
      </p:pic>
      <p:pic>
        <p:nvPicPr>
          <p:cNvPr id="12" name="Picture 8"/>
          <p:cNvPicPr>
            <a:picLocks noChangeAspect="1" noChangeArrowheads="1"/>
          </p:cNvPicPr>
          <p:nvPr/>
        </p:nvPicPr>
        <p:blipFill>
          <a:blip r:embed="rId5" cstate="print"/>
          <a:srcRect/>
          <a:stretch>
            <a:fillRect/>
          </a:stretch>
        </p:blipFill>
        <p:spPr bwMode="auto">
          <a:xfrm>
            <a:off x="6019800" y="2971800"/>
            <a:ext cx="1524000" cy="398780"/>
          </a:xfrm>
          <a:prstGeom prst="rect">
            <a:avLst/>
          </a:prstGeom>
          <a:noFill/>
          <a:ln w="9525">
            <a:noFill/>
            <a:miter lim="800000"/>
            <a:headEnd/>
            <a:tailEnd/>
          </a:ln>
        </p:spPr>
      </p:pic>
      <p:pic>
        <p:nvPicPr>
          <p:cNvPr id="13" name="Picture 9"/>
          <p:cNvPicPr>
            <a:picLocks noChangeAspect="1" noChangeArrowheads="1"/>
          </p:cNvPicPr>
          <p:nvPr/>
        </p:nvPicPr>
        <p:blipFill>
          <a:blip r:embed="rId6" cstate="print"/>
          <a:srcRect/>
          <a:stretch>
            <a:fillRect/>
          </a:stretch>
        </p:blipFill>
        <p:spPr bwMode="auto">
          <a:xfrm>
            <a:off x="6019800" y="1676400"/>
            <a:ext cx="775855" cy="426720"/>
          </a:xfrm>
          <a:prstGeom prst="rect">
            <a:avLst/>
          </a:prstGeom>
          <a:noFill/>
          <a:ln w="9525">
            <a:noFill/>
            <a:miter lim="800000"/>
            <a:headEnd/>
            <a:tailEnd/>
          </a:ln>
        </p:spPr>
      </p:pic>
      <p:pic>
        <p:nvPicPr>
          <p:cNvPr id="14" name="Picture 6"/>
          <p:cNvPicPr>
            <a:picLocks noChangeAspect="1" noChangeArrowheads="1"/>
          </p:cNvPicPr>
          <p:nvPr/>
        </p:nvPicPr>
        <p:blipFill>
          <a:blip r:embed="rId7" cstate="print"/>
          <a:srcRect/>
          <a:stretch>
            <a:fillRect/>
          </a:stretch>
        </p:blipFill>
        <p:spPr bwMode="auto">
          <a:xfrm>
            <a:off x="685800" y="4343400"/>
            <a:ext cx="731308" cy="1219200"/>
          </a:xfrm>
          <a:prstGeom prst="rect">
            <a:avLst/>
          </a:prstGeom>
          <a:noFill/>
          <a:ln w="9525">
            <a:noFill/>
            <a:miter lim="800000"/>
            <a:headEnd/>
            <a:tailEnd/>
          </a:ln>
        </p:spPr>
      </p:pic>
      <p:pic>
        <p:nvPicPr>
          <p:cNvPr id="15" name="Picture 1"/>
          <p:cNvPicPr>
            <a:picLocks noChangeAspect="1" noChangeArrowheads="1"/>
          </p:cNvPicPr>
          <p:nvPr/>
        </p:nvPicPr>
        <p:blipFill>
          <a:blip r:embed="rId2" cstate="print"/>
          <a:srcRect/>
          <a:stretch>
            <a:fillRect/>
          </a:stretch>
        </p:blipFill>
        <p:spPr bwMode="auto">
          <a:xfrm>
            <a:off x="5029200" y="3581400"/>
            <a:ext cx="355377" cy="533400"/>
          </a:xfrm>
          <a:prstGeom prst="rect">
            <a:avLst/>
          </a:prstGeom>
          <a:noFill/>
          <a:ln w="9525">
            <a:noFill/>
            <a:miter lim="800000"/>
            <a:headEnd/>
            <a:tailEnd/>
          </a:ln>
        </p:spPr>
      </p:pic>
      <p:pic>
        <p:nvPicPr>
          <p:cNvPr id="16" name="Picture 4"/>
          <p:cNvPicPr>
            <a:picLocks noChangeAspect="1" noChangeArrowheads="1"/>
          </p:cNvPicPr>
          <p:nvPr/>
        </p:nvPicPr>
        <p:blipFill>
          <a:blip r:embed="rId8" cstate="print"/>
          <a:srcRect/>
          <a:stretch>
            <a:fillRect/>
          </a:stretch>
        </p:blipFill>
        <p:spPr bwMode="auto">
          <a:xfrm>
            <a:off x="6629401" y="3657600"/>
            <a:ext cx="533400" cy="392049"/>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srcRect/>
          <a:stretch>
            <a:fillRect/>
          </a:stretch>
        </p:blipFill>
        <p:spPr bwMode="auto">
          <a:xfrm>
            <a:off x="6019800" y="3657600"/>
            <a:ext cx="450507" cy="381000"/>
          </a:xfrm>
          <a:prstGeom prst="rect">
            <a:avLst/>
          </a:prstGeom>
          <a:noFill/>
          <a:ln w="9525">
            <a:noFill/>
            <a:miter lim="800000"/>
            <a:headEnd/>
            <a:tailEnd/>
          </a:ln>
        </p:spPr>
      </p:pic>
      <p:pic>
        <p:nvPicPr>
          <p:cNvPr id="18" name="Picture 1"/>
          <p:cNvPicPr>
            <a:picLocks noChangeAspect="1" noChangeArrowheads="1"/>
          </p:cNvPicPr>
          <p:nvPr/>
        </p:nvPicPr>
        <p:blipFill>
          <a:blip r:embed="rId2" cstate="print"/>
          <a:srcRect/>
          <a:stretch>
            <a:fillRect/>
          </a:stretch>
        </p:blipFill>
        <p:spPr bwMode="auto">
          <a:xfrm>
            <a:off x="5029200" y="4191000"/>
            <a:ext cx="355377" cy="53340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a:stretch>
            <a:fillRect/>
          </a:stretch>
        </p:blipFill>
        <p:spPr bwMode="auto">
          <a:xfrm>
            <a:off x="5410200" y="4191000"/>
            <a:ext cx="274241" cy="457200"/>
          </a:xfrm>
          <a:prstGeom prst="rect">
            <a:avLst/>
          </a:prstGeom>
          <a:noFill/>
          <a:ln w="9525">
            <a:noFill/>
            <a:miter lim="800000"/>
            <a:headEnd/>
            <a:tailEnd/>
          </a:ln>
        </p:spPr>
      </p:pic>
      <p:sp>
        <p:nvSpPr>
          <p:cNvPr id="20" name="TextBox 19"/>
          <p:cNvSpPr txBox="1"/>
          <p:nvPr/>
        </p:nvSpPr>
        <p:spPr>
          <a:xfrm>
            <a:off x="5791200" y="4191000"/>
            <a:ext cx="3810000" cy="461665"/>
          </a:xfrm>
          <a:prstGeom prst="rect">
            <a:avLst/>
          </a:prstGeom>
          <a:noFill/>
        </p:spPr>
        <p:txBody>
          <a:bodyPr wrap="square" rtlCol="0">
            <a:spAutoFit/>
          </a:bodyPr>
          <a:lstStyle/>
          <a:p>
            <a:r>
              <a:rPr lang="en-US" sz="2400" dirty="0" smtClean="0"/>
              <a:t>PayPaul.com</a:t>
            </a:r>
            <a:endParaRPr lang="en-US" sz="2400" dirty="0"/>
          </a:p>
        </p:txBody>
      </p:sp>
      <p:cxnSp>
        <p:nvCxnSpPr>
          <p:cNvPr id="21" name="Straight Arrow Connector 20"/>
          <p:cNvCxnSpPr>
            <a:endCxn id="18" idx="1"/>
          </p:cNvCxnSpPr>
          <p:nvPr/>
        </p:nvCxnSpPr>
        <p:spPr>
          <a:xfrm flipV="1">
            <a:off x="1447800" y="4457700"/>
            <a:ext cx="3581400" cy="4953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noChangeArrowheads="1"/>
          </p:cNvPicPr>
          <p:nvPr/>
        </p:nvPicPr>
        <p:blipFill>
          <a:blip r:embed="rId10" cstate="print"/>
          <a:srcRect/>
          <a:stretch>
            <a:fillRect/>
          </a:stretch>
        </p:blipFill>
        <p:spPr bwMode="auto">
          <a:xfrm>
            <a:off x="2286000" y="5181600"/>
            <a:ext cx="990600" cy="838200"/>
          </a:xfrm>
          <a:prstGeom prst="rect">
            <a:avLst/>
          </a:prstGeom>
          <a:noFill/>
          <a:ln w="9525">
            <a:noFill/>
            <a:miter lim="800000"/>
            <a:headEnd/>
            <a:tailEnd/>
          </a:ln>
        </p:spPr>
      </p:pic>
      <p:cxnSp>
        <p:nvCxnSpPr>
          <p:cNvPr id="23" name="Straight Arrow Connector 22"/>
          <p:cNvCxnSpPr/>
          <p:nvPr/>
        </p:nvCxnSpPr>
        <p:spPr>
          <a:xfrm>
            <a:off x="1524000" y="5029200"/>
            <a:ext cx="685800" cy="4572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1"/>
          </p:cNvCxnSpPr>
          <p:nvPr/>
        </p:nvCxnSpPr>
        <p:spPr>
          <a:xfrm flipH="1">
            <a:off x="1447800" y="3848100"/>
            <a:ext cx="3581400" cy="7239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5" idx="1"/>
          </p:cNvCxnSpPr>
          <p:nvPr/>
        </p:nvCxnSpPr>
        <p:spPr>
          <a:xfrm flipV="1">
            <a:off x="1371600" y="2552700"/>
            <a:ext cx="3657600" cy="1143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47800" y="3124200"/>
            <a:ext cx="3581400" cy="1219200"/>
          </a:xfrm>
          <a:prstGeom prst="straightConnector1">
            <a:avLst/>
          </a:prstGeom>
          <a:ln w="4445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1"/>
          <p:cNvPicPr>
            <a:picLocks noChangeAspect="1" noChangeArrowheads="1"/>
          </p:cNvPicPr>
          <p:nvPr/>
        </p:nvPicPr>
        <p:blipFill>
          <a:blip r:embed="rId11" cstate="print"/>
          <a:srcRect/>
          <a:stretch>
            <a:fillRect/>
          </a:stretch>
        </p:blipFill>
        <p:spPr bwMode="auto">
          <a:xfrm>
            <a:off x="3810000" y="5181600"/>
            <a:ext cx="469106" cy="609600"/>
          </a:xfrm>
          <a:prstGeom prst="rect">
            <a:avLst/>
          </a:prstGeom>
          <a:noFill/>
          <a:ln w="9525">
            <a:noFill/>
            <a:miter lim="800000"/>
            <a:headEnd/>
            <a:tailEnd/>
          </a:ln>
        </p:spPr>
      </p:pic>
      <p:sp>
        <p:nvSpPr>
          <p:cNvPr id="28" name="TextBox 27"/>
          <p:cNvSpPr txBox="1"/>
          <p:nvPr/>
        </p:nvSpPr>
        <p:spPr>
          <a:xfrm>
            <a:off x="3207809" y="4953000"/>
            <a:ext cx="1135591" cy="1107996"/>
          </a:xfrm>
          <a:prstGeom prst="rect">
            <a:avLst/>
          </a:prstGeom>
          <a:noFill/>
        </p:spPr>
        <p:txBody>
          <a:bodyPr wrap="square" rtlCol="0">
            <a:spAutoFit/>
          </a:bodyPr>
          <a:lstStyle/>
          <a:p>
            <a:r>
              <a:rPr lang="en-US" sz="6600" dirty="0" smtClean="0"/>
              <a:t>+</a:t>
            </a:r>
            <a:endParaRPr lang="en-US" sz="6600" dirty="0"/>
          </a:p>
        </p:txBody>
      </p:sp>
      <p:sp>
        <p:nvSpPr>
          <p:cNvPr id="29" name="Smiley Face 28"/>
          <p:cNvSpPr/>
          <p:nvPr/>
        </p:nvSpPr>
        <p:spPr>
          <a:xfrm>
            <a:off x="5486400" y="36576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40922" y="4719935"/>
            <a:ext cx="2326278" cy="461665"/>
          </a:xfrm>
          <a:prstGeom prst="rect">
            <a:avLst/>
          </a:prstGeom>
          <a:noFill/>
        </p:spPr>
        <p:txBody>
          <a:bodyPr wrap="none" rtlCol="0">
            <a:spAutoFit/>
          </a:bodyPr>
          <a:lstStyle/>
          <a:p>
            <a:r>
              <a:rPr lang="en-US" sz="2400" dirty="0" smtClean="0"/>
              <a:t>q</a:t>
            </a:r>
            <a:r>
              <a:rPr lang="en-US" sz="2400" baseline="-25000" dirty="0" smtClean="0"/>
              <a:t>$1,000,000</a:t>
            </a:r>
            <a:r>
              <a:rPr lang="en-US" sz="2400" dirty="0" smtClean="0"/>
              <a:t> guesses</a:t>
            </a:r>
            <a:endParaRPr lang="en-US" sz="2400" dirty="0"/>
          </a:p>
        </p:txBody>
      </p:sp>
      <p:sp>
        <p:nvSpPr>
          <p:cNvPr id="31" name="Smiley Face 30"/>
          <p:cNvSpPr/>
          <p:nvPr/>
        </p:nvSpPr>
        <p:spPr>
          <a:xfrm>
            <a:off x="5486400" y="2971800"/>
            <a:ext cx="381000" cy="304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5486400" y="22860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5486400" y="1676400"/>
            <a:ext cx="3810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514600" y="33528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35" name="TextBox 34"/>
          <p:cNvSpPr txBox="1"/>
          <p:nvPr/>
        </p:nvSpPr>
        <p:spPr>
          <a:xfrm>
            <a:off x="2286000" y="3962400"/>
            <a:ext cx="1471365" cy="430887"/>
          </a:xfrm>
          <a:prstGeom prst="rect">
            <a:avLst/>
          </a:prstGeom>
          <a:noFill/>
        </p:spPr>
        <p:txBody>
          <a:bodyPr wrap="none" rtlCol="0">
            <a:spAutoFit/>
          </a:bodyPr>
          <a:lstStyle/>
          <a:p>
            <a:r>
              <a:rPr lang="en-US" sz="2200" dirty="0" smtClean="0"/>
              <a:t>BCRYPT(p</a:t>
            </a:r>
            <a:r>
              <a:rPr lang="en-US" sz="2200" baseline="-25000" dirty="0" smtClean="0"/>
              <a:t>4</a:t>
            </a:r>
            <a:r>
              <a:rPr lang="en-US" sz="2200" dirty="0" smtClean="0"/>
              <a:t>)</a:t>
            </a:r>
            <a:endParaRPr lang="en-US" sz="2200" baseline="-25000" dirty="0"/>
          </a:p>
        </p:txBody>
      </p:sp>
      <p:sp>
        <p:nvSpPr>
          <p:cNvPr id="47" name="TextBox 46"/>
          <p:cNvSpPr txBox="1"/>
          <p:nvPr/>
        </p:nvSpPr>
        <p:spPr>
          <a:xfrm>
            <a:off x="3733800" y="4267200"/>
            <a:ext cx="450764" cy="461665"/>
          </a:xfrm>
          <a:prstGeom prst="rect">
            <a:avLst/>
          </a:prstGeom>
          <a:noFill/>
        </p:spPr>
        <p:txBody>
          <a:bodyPr wrap="none" rtlCol="0">
            <a:spAutoFit/>
          </a:bodyPr>
          <a:lstStyle/>
          <a:p>
            <a:r>
              <a:rPr lang="en-US" sz="2400" dirty="0" smtClean="0"/>
              <a:t>p</a:t>
            </a:r>
            <a:r>
              <a:rPr lang="en-US" sz="2400" baseline="-25000" dirty="0" smtClean="0"/>
              <a:t>5</a:t>
            </a:r>
            <a:endParaRPr lang="en-US" sz="2400" baseline="-25000" dirty="0"/>
          </a:p>
        </p:txBody>
      </p:sp>
      <p:sp>
        <p:nvSpPr>
          <p:cNvPr id="57" name="TextBox 56"/>
          <p:cNvSpPr txBox="1"/>
          <p:nvPr/>
        </p:nvSpPr>
        <p:spPr>
          <a:xfrm>
            <a:off x="3505200" y="3124200"/>
            <a:ext cx="450764" cy="461665"/>
          </a:xfrm>
          <a:prstGeom prst="rect">
            <a:avLst/>
          </a:prstGeom>
          <a:noFill/>
        </p:spPr>
        <p:txBody>
          <a:bodyPr wrap="none" rtlCol="0">
            <a:spAutoFit/>
          </a:bodyPr>
          <a:lstStyle/>
          <a:p>
            <a:r>
              <a:rPr lang="en-US" sz="2400" dirty="0" smtClean="0"/>
              <a:t>p</a:t>
            </a:r>
            <a:r>
              <a:rPr lang="en-US" sz="2400" baseline="-25000" dirty="0" smtClean="0"/>
              <a:t>4</a:t>
            </a:r>
            <a:endParaRPr lang="en-US" sz="2400" baseline="-25000" dirty="0"/>
          </a:p>
        </p:txBody>
      </p:sp>
      <p:sp>
        <p:nvSpPr>
          <p:cNvPr id="58" name="TextBox 57"/>
          <p:cNvSpPr txBox="1"/>
          <p:nvPr/>
        </p:nvSpPr>
        <p:spPr>
          <a:xfrm>
            <a:off x="4121236" y="2667000"/>
            <a:ext cx="450764" cy="461665"/>
          </a:xfrm>
          <a:prstGeom prst="rect">
            <a:avLst/>
          </a:prstGeom>
          <a:noFill/>
        </p:spPr>
        <p:txBody>
          <a:bodyPr wrap="none" rtlCol="0">
            <a:spAutoFit/>
          </a:bodyPr>
          <a:lstStyle/>
          <a:p>
            <a:r>
              <a:rPr lang="en-US" sz="2400" dirty="0" smtClean="0"/>
              <a:t>p</a:t>
            </a:r>
            <a:r>
              <a:rPr lang="en-US" sz="2400" baseline="-25000" dirty="0" smtClean="0"/>
              <a:t>3</a:t>
            </a:r>
            <a:endParaRPr lang="en-US" sz="2400" baseline="-25000" dirty="0"/>
          </a:p>
        </p:txBody>
      </p:sp>
      <p:sp>
        <p:nvSpPr>
          <p:cNvPr id="73" name="TextBox 72"/>
          <p:cNvSpPr txBox="1"/>
          <p:nvPr/>
        </p:nvSpPr>
        <p:spPr>
          <a:xfrm>
            <a:off x="3810000" y="2286000"/>
            <a:ext cx="450764" cy="461665"/>
          </a:xfrm>
          <a:prstGeom prst="rect">
            <a:avLst/>
          </a:prstGeom>
          <a:noFill/>
        </p:spPr>
        <p:txBody>
          <a:bodyPr wrap="none" rtlCol="0">
            <a:spAutoFit/>
          </a:bodyPr>
          <a:lstStyle/>
          <a:p>
            <a:r>
              <a:rPr lang="en-US" sz="2400" dirty="0" smtClean="0"/>
              <a:t>p</a:t>
            </a:r>
            <a:r>
              <a:rPr lang="en-US" sz="2400" baseline="-25000" dirty="0" smtClean="0"/>
              <a:t>2</a:t>
            </a:r>
            <a:endParaRPr lang="en-US" sz="2400" baseline="-25000" dirty="0"/>
          </a:p>
        </p:txBody>
      </p:sp>
      <p:sp>
        <p:nvSpPr>
          <p:cNvPr id="74" name="TextBox 73"/>
          <p:cNvSpPr txBox="1"/>
          <p:nvPr/>
        </p:nvSpPr>
        <p:spPr>
          <a:xfrm>
            <a:off x="3200400" y="1905000"/>
            <a:ext cx="450764" cy="461665"/>
          </a:xfrm>
          <a:prstGeom prst="rect">
            <a:avLst/>
          </a:prstGeom>
          <a:noFill/>
        </p:spPr>
        <p:txBody>
          <a:bodyPr wrap="none" rtlCol="0">
            <a:spAutoFit/>
          </a:bodyPr>
          <a:lstStyle/>
          <a:p>
            <a:r>
              <a:rPr lang="en-US" sz="2400" dirty="0" smtClean="0"/>
              <a:t>p</a:t>
            </a:r>
            <a:r>
              <a:rPr lang="en-US" sz="2400" baseline="-25000" dirty="0" smtClean="0"/>
              <a:t>1</a:t>
            </a:r>
            <a:endParaRPr lang="en-US" sz="2400" baseline="-25000" dirty="0"/>
          </a:p>
        </p:txBody>
      </p:sp>
      <p:pic>
        <p:nvPicPr>
          <p:cNvPr id="51202" name="Picture 2" descr="http://www.casinosformoney.com/wp-content/uploads/paypa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9800" y="4114800"/>
            <a:ext cx="1205243" cy="803495"/>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36</a:t>
            </a:fld>
            <a:endParaRPr lang="en-US" dirty="0"/>
          </a:p>
        </p:txBody>
      </p:sp>
    </p:spTree>
    <p:extLst>
      <p:ext uri="{BB962C8B-B14F-4D97-AF65-F5344CB8AC3E}">
        <p14:creationId xmlns:p14="http://schemas.microsoft.com/office/powerpoint/2010/main" val="4363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10" presetClass="exit" presetSubtype="0" fill="hold" nodeType="withEffect">
                                  <p:stCondLst>
                                    <p:cond delay="0"/>
                                  </p:stCondLst>
                                  <p:childTnLst>
                                    <p:animEffect transition="out" filter="fade">
                                      <p:cBhvr>
                                        <p:cTn id="18" dur="500"/>
                                        <p:tgtEl>
                                          <p:spTgt spid="51202"/>
                                        </p:tgtEl>
                                      </p:cBhvr>
                                    </p:animEffect>
                                    <p:set>
                                      <p:cBhvr>
                                        <p:cTn id="19" dur="1" fill="hold">
                                          <p:stCondLst>
                                            <p:cond delay="499"/>
                                          </p:stCondLst>
                                        </p:cTn>
                                        <p:tgtEl>
                                          <p:spTgt spid="5120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blinds(horizontal)">
                                      <p:cBhvr>
                                        <p:cTn id="48" dur="500"/>
                                        <p:tgtEl>
                                          <p:spTgt spid="3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animBg="1"/>
      <p:bldP spid="31" grpId="0" animBg="1"/>
      <p:bldP spid="32" grpId="0" animBg="1"/>
      <p:bldP spid="33" grpId="0" animBg="1"/>
      <p:bldP spid="35"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Adversary’s Game</a:t>
            </a:r>
            <a:endParaRPr lang="en-US" dirty="0"/>
          </a:p>
        </p:txBody>
      </p:sp>
      <p:sp>
        <p:nvSpPr>
          <p:cNvPr id="4" name="Content Placeholder 2"/>
          <p:cNvSpPr>
            <a:spLocks noGrp="1"/>
          </p:cNvSpPr>
          <p:nvPr>
            <p:ph sz="quarter" idx="1"/>
          </p:nvPr>
        </p:nvSpPr>
        <p:spPr/>
        <p:txBody>
          <a:bodyPr>
            <a:normAutofit lnSpcReduction="10000"/>
          </a:bodyPr>
          <a:lstStyle/>
          <a:p>
            <a:r>
              <a:rPr lang="en-US" dirty="0" smtClean="0"/>
              <a:t>Adversary can compromise at most r sites (plaintext recovery attack).</a:t>
            </a:r>
          </a:p>
          <a:p>
            <a:endParaRPr lang="en-US" dirty="0" smtClean="0"/>
          </a:p>
          <a:p>
            <a:r>
              <a:rPr lang="en-US" dirty="0" smtClean="0"/>
              <a:t>Adversary can execute offline attacks against at most h additional sites </a:t>
            </a:r>
          </a:p>
          <a:p>
            <a:pPr lvl="1"/>
            <a:r>
              <a:rPr lang="en-US" dirty="0" smtClean="0"/>
              <a:t>Resource Constraints =&gt; at most q guesses </a:t>
            </a:r>
          </a:p>
          <a:p>
            <a:endParaRPr lang="en-US" dirty="0" smtClean="0"/>
          </a:p>
          <a:p>
            <a:r>
              <a:rPr lang="en-US" dirty="0" smtClean="0"/>
              <a:t>Adversary wins if he can compromise any new sites.</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600200" y="4530969"/>
            <a:ext cx="1066800" cy="1641231"/>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6096000" y="4572000"/>
            <a:ext cx="944893" cy="1575279"/>
          </a:xfrm>
          <a:prstGeom prst="rect">
            <a:avLst/>
          </a:prstGeom>
          <a:noFill/>
          <a:ln w="9525">
            <a:noFill/>
            <a:miter lim="800000"/>
            <a:headEnd/>
            <a:tailEnd/>
          </a:ln>
        </p:spPr>
      </p:pic>
      <p:pic>
        <p:nvPicPr>
          <p:cNvPr id="84993" name="Picture 1"/>
          <p:cNvPicPr>
            <a:picLocks noChangeAspect="1" noChangeArrowheads="1"/>
          </p:cNvPicPr>
          <p:nvPr/>
        </p:nvPicPr>
        <p:blipFill>
          <a:blip r:embed="rId5" cstate="print"/>
          <a:srcRect/>
          <a:stretch>
            <a:fillRect/>
          </a:stretch>
        </p:blipFill>
        <p:spPr bwMode="auto">
          <a:xfrm>
            <a:off x="3276600" y="4572000"/>
            <a:ext cx="2209800" cy="1655217"/>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FC398A72-17BE-493D-A14C-F3371BCE3542}" type="slidenum">
              <a:rPr lang="en-US" smtClean="0"/>
              <a:pPr/>
              <a:t>37</a:t>
            </a:fld>
            <a:endParaRPr lang="en-US" dirty="0"/>
          </a:p>
        </p:txBody>
      </p:sp>
      <p:pic>
        <p:nvPicPr>
          <p:cNvPr id="8" name="Picture 6"/>
          <p:cNvPicPr>
            <a:picLocks noChangeAspect="1" noChangeArrowheads="1"/>
          </p:cNvPicPr>
          <p:nvPr/>
        </p:nvPicPr>
        <p:blipFill>
          <a:blip r:embed="rId4" cstate="print"/>
          <a:srcRect/>
          <a:stretch>
            <a:fillRect/>
          </a:stretch>
        </p:blipFill>
        <p:spPr bwMode="auto">
          <a:xfrm>
            <a:off x="8305800" y="1219200"/>
            <a:ext cx="411361" cy="685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8153400" y="2819400"/>
            <a:ext cx="762000" cy="700087"/>
          </a:xfrm>
          <a:prstGeom prst="rect">
            <a:avLst/>
          </a:prstGeom>
          <a:noFill/>
          <a:ln w="9525">
            <a:noFill/>
            <a:miter lim="800000"/>
            <a:headEnd/>
            <a:tailEnd/>
          </a:ln>
        </p:spPr>
      </p:pic>
      <p:sp>
        <p:nvSpPr>
          <p:cNvPr id="10" name="TextBox 9"/>
          <p:cNvSpPr txBox="1"/>
          <p:nvPr/>
        </p:nvSpPr>
        <p:spPr>
          <a:xfrm>
            <a:off x="8153400" y="2057400"/>
            <a:ext cx="583814" cy="369332"/>
          </a:xfrm>
          <a:prstGeom prst="rect">
            <a:avLst/>
          </a:prstGeom>
          <a:noFill/>
        </p:spPr>
        <p:txBody>
          <a:bodyPr wrap="none" rtlCol="0">
            <a:spAutoFit/>
          </a:bodyPr>
          <a:lstStyle/>
          <a:p>
            <a:r>
              <a:rPr lang="en-US" dirty="0" err="1" smtClean="0"/>
              <a:t>pwd</a:t>
            </a:r>
            <a:endParaRPr lang="en-US" dirty="0"/>
          </a:p>
        </p:txBody>
      </p:sp>
      <p:sp>
        <p:nvSpPr>
          <p:cNvPr id="11" name="TextBox 10"/>
          <p:cNvSpPr txBox="1"/>
          <p:nvPr/>
        </p:nvSpPr>
        <p:spPr>
          <a:xfrm>
            <a:off x="7793686" y="3581400"/>
            <a:ext cx="1303242" cy="338554"/>
          </a:xfrm>
          <a:prstGeom prst="rect">
            <a:avLst/>
          </a:prstGeom>
          <a:noFill/>
        </p:spPr>
        <p:txBody>
          <a:bodyPr wrap="none" rtlCol="0">
            <a:spAutoFit/>
          </a:bodyPr>
          <a:lstStyle/>
          <a:p>
            <a:r>
              <a:rPr lang="en-US" sz="1600" dirty="0" smtClean="0"/>
              <a:t>BCRYPT(pwd)</a:t>
            </a:r>
            <a:endParaRPr lang="en-US" sz="1600" dirty="0"/>
          </a:p>
        </p:txBody>
      </p:sp>
    </p:spTree>
    <p:extLst>
      <p:ext uri="{BB962C8B-B14F-4D97-AF65-F5344CB8AC3E}">
        <p14:creationId xmlns:p14="http://schemas.microsoft.com/office/powerpoint/2010/main" val="1384454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linds(horizont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4993"/>
                                        </p:tgtEl>
                                      </p:cBhvr>
                                    </p:animEffect>
                                    <p:set>
                                      <p:cBhvr>
                                        <p:cTn id="29" dur="1" fill="hold">
                                          <p:stCondLst>
                                            <p:cond delay="499"/>
                                          </p:stCondLst>
                                        </p:cTn>
                                        <p:tgtEl>
                                          <p:spTgt spid="8499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en-US" b="1" dirty="0" smtClean="0">
                <a:latin typeface="Agency FB"/>
                <a:sym typeface="Mathematica1Mono"/>
              </a:rPr>
              <a:t>,</a:t>
            </a:r>
            <a:r>
              <a:rPr lang="en-US" dirty="0" err="1" smtClean="0"/>
              <a:t>m,s,r,h</a:t>
            </a:r>
            <a:r>
              <a:rPr lang="en-US" dirty="0" smtClean="0"/>
              <a:t>)-Security</a:t>
            </a:r>
            <a:endParaRPr lang="en-US" b="1" dirty="0" smtClean="0"/>
          </a:p>
        </p:txBody>
      </p:sp>
      <mc:AlternateContent xmlns:mc="http://schemas.openxmlformats.org/markup-compatibility/2006" xmlns:a14="http://schemas.microsoft.com/office/drawing/2010/main">
        <mc:Choice Requires="a14">
          <p:sp>
            <p:nvSpPr>
              <p:cNvPr id="5" name="TextBox 4"/>
              <p:cNvSpPr txBox="1"/>
              <p:nvPr/>
            </p:nvSpPr>
            <p:spPr>
              <a:xfrm>
                <a:off x="914400" y="1676400"/>
                <a:ext cx="6781800" cy="1445204"/>
              </a:xfrm>
              <a:prstGeom prst="rect">
                <a:avLst/>
              </a:prstGeom>
              <a:noFill/>
            </p:spPr>
            <p:txBody>
              <a:bodyPr wrap="square" rtlCol="0">
                <a:spAutoFit/>
              </a:bodyPr>
              <a:lstStyle/>
              <a:p>
                <a:r>
                  <a:rPr lang="en-US" sz="3200" dirty="0" smtClean="0"/>
                  <a:t>For any adversary </a:t>
                </a:r>
                <a:r>
                  <a:rPr lang="en-US" sz="3200" b="1" dirty="0" err="1" smtClean="0"/>
                  <a:t>Adv</a:t>
                </a:r>
                <a:r>
                  <a:rPr lang="en-US" sz="3200" b="1" dirty="0" smtClean="0"/>
                  <a:t> </a:t>
                </a:r>
              </a:p>
              <a:p>
                <a:pPr algn="ctr"/>
                <a14:m>
                  <m:oMath xmlns:m="http://schemas.openxmlformats.org/officeDocument/2006/math">
                    <m:r>
                      <a:rPr lang="en-US" sz="3200" b="1" i="1" smtClean="0">
                        <a:latin typeface="Cambria Math"/>
                      </a:rPr>
                      <m:t>𝑷𝒓</m:t>
                    </m:r>
                    <m:d>
                      <m:dPr>
                        <m:begChr m:val="["/>
                        <m:endChr m:val="]"/>
                        <m:ctrlPr>
                          <a:rPr lang="en-US" sz="3200" b="1" i="1" smtClean="0">
                            <a:latin typeface="Cambria Math"/>
                          </a:rPr>
                        </m:ctrlPr>
                      </m:dPr>
                      <m:e>
                        <m:d>
                          <m:dPr>
                            <m:begChr m:val=""/>
                            <m:endChr m:val="|"/>
                            <m:ctrlPr>
                              <a:rPr lang="en-US" sz="3200" b="1" i="1" smtClean="0">
                                <a:latin typeface="Cambria Math"/>
                              </a:rPr>
                            </m:ctrlPr>
                          </m:dPr>
                          <m:e>
                            <m:m>
                              <m:mPr>
                                <m:mcs>
                                  <m:mc>
                                    <m:mcPr>
                                      <m:count m:val="2"/>
                                      <m:mcJc m:val="center"/>
                                    </m:mcPr>
                                  </m:mc>
                                </m:mcs>
                                <m:ctrlPr>
                                  <a:rPr lang="en-US" sz="3200" b="1" i="1" smtClean="0">
                                    <a:noFill/>
                                    <a:latin typeface="Cambria Math"/>
                                  </a:rPr>
                                </m:ctrlPr>
                              </m:mPr>
                              <m:mr>
                                <m:e/>
                                <m:e/>
                              </m:mr>
                              <m:mr>
                                <m:e/>
                                <m:e/>
                              </m:mr>
                            </m:m>
                          </m:e>
                        </m:d>
                        <m:r>
                          <m:rPr>
                            <m:nor/>
                          </m:rPr>
                          <a:rPr lang="en-US" sz="3200" b="1" dirty="0"/>
                          <m:t>Adv</m:t>
                        </m:r>
                        <m:r>
                          <m:rPr>
                            <m:nor/>
                          </m:rPr>
                          <a:rPr lang="en-US" sz="3200" i="0" dirty="0" smtClean="0"/>
                          <m:t>,</m:t>
                        </m:r>
                        <m:r>
                          <m:rPr>
                            <m:nor/>
                          </m:rPr>
                          <a:rPr lang="en-US" sz="3200" b="0" i="0" dirty="0" smtClean="0"/>
                          <m:t>q</m:t>
                        </m:r>
                        <m:r>
                          <m:rPr>
                            <m:nor/>
                          </m:rPr>
                          <a:rPr lang="en-US" sz="3200" b="0" i="0" dirty="0" smtClean="0"/>
                          <m:t>,</m:t>
                        </m:r>
                        <m:r>
                          <m:rPr>
                            <m:nor/>
                          </m:rPr>
                          <a:rPr lang="en-US" sz="3200" b="0" i="0" dirty="0" smtClean="0"/>
                          <m:t>m</m:t>
                        </m:r>
                        <m:r>
                          <m:rPr>
                            <m:nor/>
                          </m:rPr>
                          <a:rPr lang="en-US" sz="3200" b="0" i="0" dirty="0" smtClean="0"/>
                          <m:t>,</m:t>
                        </m:r>
                        <m:r>
                          <m:rPr>
                            <m:nor/>
                          </m:rPr>
                          <a:rPr lang="en-US" sz="3200" b="0" i="0" dirty="0" smtClean="0"/>
                          <m:t>s</m:t>
                        </m:r>
                        <m:r>
                          <m:rPr>
                            <m:nor/>
                          </m:rPr>
                          <a:rPr lang="en-US" sz="3200" i="0" dirty="0" smtClean="0"/>
                          <m:t>,</m:t>
                        </m:r>
                        <m:r>
                          <a:rPr lang="en-US" sz="3200" i="1" dirty="0" smtClean="0">
                            <a:latin typeface="Cambria Math"/>
                            <a:ea typeface="Cambria Math"/>
                          </a:rPr>
                          <m:t> </m:t>
                        </m:r>
                        <m:r>
                          <m:rPr>
                            <m:nor/>
                          </m:rPr>
                          <a:rPr lang="en-US" sz="3200" b="0" i="0" dirty="0" smtClean="0">
                            <a:latin typeface="Cambria Math"/>
                            <a:ea typeface="Cambria Math"/>
                          </a:rPr>
                          <m:t>r</m:t>
                        </m:r>
                        <m:r>
                          <m:rPr>
                            <m:nor/>
                          </m:rPr>
                          <a:rPr lang="en-US" sz="3200" i="0" dirty="0" smtClean="0"/>
                          <m:t>,</m:t>
                        </m:r>
                        <m:r>
                          <m:rPr>
                            <m:nor/>
                          </m:rPr>
                          <a:rPr lang="en-US" sz="3200" b="0" i="0" dirty="0" smtClean="0"/>
                          <m:t>h</m:t>
                        </m:r>
                        <m:r>
                          <m:rPr>
                            <m:nor/>
                          </m:rPr>
                          <a:rPr lang="en-US" sz="3200" dirty="0"/>
                          <m:t> </m:t>
                        </m:r>
                      </m:e>
                    </m:d>
                    <m:r>
                      <a:rPr lang="en-US" sz="3200" i="1" dirty="0" smtClean="0">
                        <a:latin typeface="Cambria Math"/>
                        <a:ea typeface="Cambria Math"/>
                      </a:rPr>
                      <m:t>≤</m:t>
                    </m:r>
                    <m:r>
                      <a:rPr lang="en-US" sz="3200" i="1" dirty="0">
                        <a:latin typeface="Cambria Math"/>
                        <a:ea typeface="Cambria Math"/>
                      </a:rPr>
                      <m:t>𝛿</m:t>
                    </m:r>
                  </m:oMath>
                </a14:m>
                <a:r>
                  <a:rPr lang="en-US" sz="3200" b="1" dirty="0" smtClean="0"/>
                  <a:t> </a:t>
                </a:r>
                <a:endParaRPr lang="en-US" sz="32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914400" y="1676400"/>
                <a:ext cx="6781800" cy="1445204"/>
              </a:xfrm>
              <a:prstGeom prst="rect">
                <a:avLst/>
              </a:prstGeom>
              <a:blipFill rotWithShape="1">
                <a:blip r:embed="rId2"/>
                <a:stretch>
                  <a:fillRect l="-2246" t="-5485"/>
                </a:stretch>
              </a:blipFill>
            </p:spPr>
            <p:txBody>
              <a:bodyPr/>
              <a:lstStyle/>
              <a:p>
                <a:r>
                  <a:rPr lang="en-US">
                    <a:noFill/>
                  </a:rPr>
                  <a:t> </a:t>
                </a:r>
              </a:p>
            </p:txBody>
          </p:sp>
        </mc:Fallback>
      </mc:AlternateContent>
      <p:pic>
        <p:nvPicPr>
          <p:cNvPr id="6" name="Picture 6"/>
          <p:cNvPicPr>
            <a:picLocks noChangeAspect="1" noChangeArrowheads="1"/>
          </p:cNvPicPr>
          <p:nvPr/>
        </p:nvPicPr>
        <p:blipFill>
          <a:blip r:embed="rId3" cstate="print"/>
          <a:srcRect/>
          <a:stretch>
            <a:fillRect/>
          </a:stretch>
        </p:blipFill>
        <p:spPr bwMode="auto">
          <a:xfrm>
            <a:off x="5105400" y="4735492"/>
            <a:ext cx="548481" cy="914400"/>
          </a:xfrm>
          <a:prstGeom prst="rect">
            <a:avLst/>
          </a:prstGeom>
          <a:noFill/>
          <a:ln w="9525">
            <a:noFill/>
            <a:miter lim="800000"/>
            <a:headEnd/>
            <a:tailEnd/>
          </a:ln>
        </p:spPr>
      </p:pic>
      <p:sp>
        <p:nvSpPr>
          <p:cNvPr id="7" name="TextBox 6"/>
          <p:cNvSpPr txBox="1"/>
          <p:nvPr/>
        </p:nvSpPr>
        <p:spPr>
          <a:xfrm>
            <a:off x="4086745" y="4953000"/>
            <a:ext cx="923651" cy="584775"/>
          </a:xfrm>
          <a:prstGeom prst="rect">
            <a:avLst/>
          </a:prstGeom>
          <a:noFill/>
        </p:spPr>
        <p:txBody>
          <a:bodyPr wrap="none" rtlCol="0">
            <a:spAutoFit/>
          </a:bodyPr>
          <a:lstStyle/>
          <a:p>
            <a:r>
              <a:rPr lang="en-US" sz="3200" dirty="0"/>
              <a:t>r</a:t>
            </a:r>
            <a:r>
              <a:rPr lang="en-US" sz="3200" dirty="0" smtClean="0"/>
              <a:t> = #</a:t>
            </a:r>
            <a:endParaRPr lang="en-US" sz="3200" dirty="0"/>
          </a:p>
        </p:txBody>
      </p:sp>
      <p:pic>
        <p:nvPicPr>
          <p:cNvPr id="8" name="Picture 4"/>
          <p:cNvPicPr>
            <a:picLocks noChangeAspect="1" noChangeArrowheads="1"/>
          </p:cNvPicPr>
          <p:nvPr/>
        </p:nvPicPr>
        <p:blipFill>
          <a:blip r:embed="rId4" cstate="print"/>
          <a:srcRect/>
          <a:stretch>
            <a:fillRect/>
          </a:stretch>
        </p:blipFill>
        <p:spPr bwMode="auto">
          <a:xfrm>
            <a:off x="7850173" y="4876800"/>
            <a:ext cx="746449" cy="685800"/>
          </a:xfrm>
          <a:prstGeom prst="rect">
            <a:avLst/>
          </a:prstGeom>
          <a:noFill/>
          <a:ln w="9525">
            <a:noFill/>
            <a:miter lim="800000"/>
            <a:headEnd/>
            <a:tailEnd/>
          </a:ln>
        </p:spPr>
      </p:pic>
      <p:sp>
        <p:nvSpPr>
          <p:cNvPr id="9" name="TextBox 8"/>
          <p:cNvSpPr txBox="1"/>
          <p:nvPr/>
        </p:nvSpPr>
        <p:spPr>
          <a:xfrm>
            <a:off x="6853860" y="4953000"/>
            <a:ext cx="997389" cy="584775"/>
          </a:xfrm>
          <a:prstGeom prst="rect">
            <a:avLst/>
          </a:prstGeom>
          <a:noFill/>
        </p:spPr>
        <p:txBody>
          <a:bodyPr wrap="none" rtlCol="0">
            <a:spAutoFit/>
          </a:bodyPr>
          <a:lstStyle/>
          <a:p>
            <a:r>
              <a:rPr lang="en-US" sz="3200" dirty="0"/>
              <a:t>h</a:t>
            </a:r>
            <a:r>
              <a:rPr lang="en-US" sz="3200" dirty="0" smtClean="0"/>
              <a:t> = #</a:t>
            </a:r>
            <a:endParaRPr lang="en-US" sz="3200" dirty="0"/>
          </a:p>
        </p:txBody>
      </p:sp>
      <p:sp>
        <p:nvSpPr>
          <p:cNvPr id="10" name="Slide Number Placeholder 9"/>
          <p:cNvSpPr>
            <a:spLocks noGrp="1"/>
          </p:cNvSpPr>
          <p:nvPr>
            <p:ph type="sldNum" sz="quarter" idx="12"/>
          </p:nvPr>
        </p:nvSpPr>
        <p:spPr/>
        <p:txBody>
          <a:bodyPr/>
          <a:lstStyle/>
          <a:p>
            <a:fld id="{FC398A72-17BE-493D-A14C-F3371BCE3542}" type="slidenum">
              <a:rPr lang="en-US" smtClean="0"/>
              <a:pPr/>
              <a:t>38</a:t>
            </a:fld>
            <a:endParaRPr lang="en-US" dirty="0"/>
          </a:p>
        </p:txBody>
      </p:sp>
      <p:sp>
        <p:nvSpPr>
          <p:cNvPr id="11" name="TextBox 10"/>
          <p:cNvSpPr txBox="1"/>
          <p:nvPr/>
        </p:nvSpPr>
        <p:spPr>
          <a:xfrm>
            <a:off x="6698818" y="5765984"/>
            <a:ext cx="2368982" cy="369332"/>
          </a:xfrm>
          <a:prstGeom prst="rect">
            <a:avLst/>
          </a:prstGeom>
          <a:noFill/>
        </p:spPr>
        <p:txBody>
          <a:bodyPr wrap="none" rtlCol="0">
            <a:spAutoFit/>
          </a:bodyPr>
          <a:lstStyle/>
          <a:p>
            <a:r>
              <a:rPr lang="en-US" dirty="0" smtClean="0"/>
              <a:t>Offline Attack Accounts</a:t>
            </a:r>
            <a:endParaRPr lang="en-US" dirty="0"/>
          </a:p>
        </p:txBody>
      </p:sp>
      <p:sp>
        <p:nvSpPr>
          <p:cNvPr id="12" name="TextBox 11"/>
          <p:cNvSpPr txBox="1"/>
          <p:nvPr/>
        </p:nvSpPr>
        <p:spPr>
          <a:xfrm>
            <a:off x="3847125" y="5662880"/>
            <a:ext cx="2821350" cy="369332"/>
          </a:xfrm>
          <a:prstGeom prst="rect">
            <a:avLst/>
          </a:prstGeom>
          <a:noFill/>
        </p:spPr>
        <p:txBody>
          <a:bodyPr wrap="none" rtlCol="0">
            <a:spAutoFit/>
          </a:bodyPr>
          <a:lstStyle/>
          <a:p>
            <a:r>
              <a:rPr lang="en-US" dirty="0" smtClean="0"/>
              <a:t>Plaintext Recovery Accounts</a:t>
            </a:r>
            <a:endParaRPr lang="en-US" dirty="0"/>
          </a:p>
        </p:txBody>
      </p:sp>
      <p:sp>
        <p:nvSpPr>
          <p:cNvPr id="13" name="TextBox 12"/>
          <p:cNvSpPr txBox="1"/>
          <p:nvPr/>
        </p:nvSpPr>
        <p:spPr>
          <a:xfrm>
            <a:off x="228600" y="4114800"/>
            <a:ext cx="3553345" cy="584775"/>
          </a:xfrm>
          <a:prstGeom prst="rect">
            <a:avLst/>
          </a:prstGeom>
          <a:noFill/>
        </p:spPr>
        <p:txBody>
          <a:bodyPr wrap="none" rtlCol="0">
            <a:spAutoFit/>
          </a:bodyPr>
          <a:lstStyle/>
          <a:p>
            <a:r>
              <a:rPr lang="en-US" sz="3200" dirty="0"/>
              <a:t>q</a:t>
            </a:r>
            <a:r>
              <a:rPr lang="en-US" sz="3200" dirty="0" smtClean="0"/>
              <a:t> = # offline guesses</a:t>
            </a:r>
            <a:endParaRPr lang="en-US" sz="3200" dirty="0"/>
          </a:p>
        </p:txBody>
      </p:sp>
      <p:sp>
        <p:nvSpPr>
          <p:cNvPr id="14" name="Smiley Face 13"/>
          <p:cNvSpPr/>
          <p:nvPr/>
        </p:nvSpPr>
        <p:spPr>
          <a:xfrm>
            <a:off x="2438400" y="2286431"/>
            <a:ext cx="914400" cy="837769"/>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
          <p:cNvPicPr>
            <a:picLocks noChangeAspect="1" noChangeArrowheads="1"/>
          </p:cNvPicPr>
          <p:nvPr/>
        </p:nvPicPr>
        <p:blipFill>
          <a:blip r:embed="rId5" cstate="print"/>
          <a:srcRect/>
          <a:stretch>
            <a:fillRect/>
          </a:stretch>
        </p:blipFill>
        <p:spPr bwMode="auto">
          <a:xfrm>
            <a:off x="1719277" y="4731450"/>
            <a:ext cx="507682" cy="762000"/>
          </a:xfrm>
          <a:prstGeom prst="rect">
            <a:avLst/>
          </a:prstGeom>
          <a:noFill/>
          <a:ln w="9525">
            <a:noFill/>
            <a:miter lim="800000"/>
            <a:headEnd/>
            <a:tailEnd/>
          </a:ln>
        </p:spPr>
      </p:pic>
      <p:sp>
        <p:nvSpPr>
          <p:cNvPr id="16" name="TextBox 15"/>
          <p:cNvSpPr txBox="1"/>
          <p:nvPr/>
        </p:nvSpPr>
        <p:spPr>
          <a:xfrm>
            <a:off x="381000" y="5739825"/>
            <a:ext cx="3120598" cy="584775"/>
          </a:xfrm>
          <a:prstGeom prst="rect">
            <a:avLst/>
          </a:prstGeom>
          <a:noFill/>
        </p:spPr>
        <p:txBody>
          <a:bodyPr wrap="none" rtlCol="0">
            <a:spAutoFit/>
          </a:bodyPr>
          <a:lstStyle/>
          <a:p>
            <a:r>
              <a:rPr lang="en-US" sz="3200" dirty="0"/>
              <a:t>m</a:t>
            </a:r>
            <a:r>
              <a:rPr lang="en-US" sz="3200" dirty="0" smtClean="0"/>
              <a:t> = # of accounts</a:t>
            </a:r>
            <a:endParaRPr lang="en-US" sz="3200" dirty="0"/>
          </a:p>
        </p:txBody>
      </p:sp>
      <p:sp>
        <p:nvSpPr>
          <p:cNvPr id="17" name="TextBox 16"/>
          <p:cNvSpPr txBox="1"/>
          <p:nvPr/>
        </p:nvSpPr>
        <p:spPr>
          <a:xfrm>
            <a:off x="4609584" y="4028242"/>
            <a:ext cx="3467616" cy="584775"/>
          </a:xfrm>
          <a:prstGeom prst="rect">
            <a:avLst/>
          </a:prstGeom>
          <a:noFill/>
        </p:spPr>
        <p:txBody>
          <a:bodyPr wrap="none" rtlCol="0">
            <a:spAutoFit/>
          </a:bodyPr>
          <a:lstStyle/>
          <a:p>
            <a:r>
              <a:rPr lang="en-US" sz="3200" dirty="0"/>
              <a:t>s</a:t>
            </a:r>
            <a:r>
              <a:rPr lang="en-US" sz="3200" dirty="0" smtClean="0"/>
              <a:t> = # online guesses</a:t>
            </a:r>
            <a:endParaRPr lang="en-US" sz="3200" dirty="0"/>
          </a:p>
        </p:txBody>
      </p:sp>
    </p:spTree>
    <p:extLst>
      <p:ext uri="{BB962C8B-B14F-4D97-AF65-F5344CB8AC3E}">
        <p14:creationId xmlns:p14="http://schemas.microsoft.com/office/powerpoint/2010/main" val="139501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a:t>(q,</a:t>
            </a:r>
            <a:r>
              <a:rPr lang="en-US" b="1" dirty="0">
                <a:latin typeface="Agency FB"/>
                <a:sym typeface="Mathematica1Mono"/>
              </a:rPr>
              <a:t>,</a:t>
            </a:r>
            <a:r>
              <a:rPr lang="en-US" dirty="0" smtClean="0"/>
              <a:t>m,3,1,1)-Security</a:t>
            </a:r>
            <a:endParaRPr lang="en-US" dirty="0"/>
          </a:p>
        </p:txBody>
      </p:sp>
      <p:sp>
        <p:nvSpPr>
          <p:cNvPr id="3" name="Content Placeholder 2"/>
          <p:cNvSpPr>
            <a:spLocks noGrp="1"/>
          </p:cNvSpPr>
          <p:nvPr>
            <p:ph sz="quarter" idx="1"/>
          </p:nvPr>
        </p:nvSpPr>
        <p:spPr/>
        <p:txBody>
          <a:bodyPr/>
          <a:lstStyle/>
          <a:p>
            <a:endParaRPr lang="en-US" dirty="0"/>
          </a:p>
        </p:txBody>
      </p:sp>
      <p:graphicFrame>
        <p:nvGraphicFramePr>
          <p:cNvPr id="4" name="Diagram 3"/>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6"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8"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9" name="Straight Arrow Connector 8"/>
          <p:cNvCxnSpPr>
            <a:endCxn id="5"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13"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14"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pic>
        <p:nvPicPr>
          <p:cNvPr id="15" name="Picture 6"/>
          <p:cNvPicPr>
            <a:picLocks noChangeAspect="1" noChangeArrowheads="1"/>
          </p:cNvPicPr>
          <p:nvPr/>
        </p:nvPicPr>
        <p:blipFill>
          <a:blip r:embed="rId13" cstate="print"/>
          <a:srcRect/>
          <a:stretch>
            <a:fillRect/>
          </a:stretch>
        </p:blipFill>
        <p:spPr bwMode="auto">
          <a:xfrm>
            <a:off x="762000" y="3581400"/>
            <a:ext cx="990600" cy="1651479"/>
          </a:xfrm>
          <a:prstGeom prst="rect">
            <a:avLst/>
          </a:prstGeom>
          <a:noFill/>
          <a:ln w="9525">
            <a:noFill/>
            <a:miter lim="800000"/>
            <a:headEnd/>
            <a:tailEnd/>
          </a:ln>
        </p:spPr>
      </p:pic>
      <p:pic>
        <p:nvPicPr>
          <p:cNvPr id="16" name="Picture 1"/>
          <p:cNvPicPr>
            <a:picLocks noChangeAspect="1" noChangeArrowheads="1"/>
          </p:cNvPicPr>
          <p:nvPr/>
        </p:nvPicPr>
        <p:blipFill>
          <a:blip r:embed="rId8" cstate="print"/>
          <a:srcRect/>
          <a:stretch>
            <a:fillRect/>
          </a:stretch>
        </p:blipFill>
        <p:spPr bwMode="auto">
          <a:xfrm>
            <a:off x="5562600" y="4114800"/>
            <a:ext cx="507682" cy="762000"/>
          </a:xfrm>
          <a:prstGeom prst="rect">
            <a:avLst/>
          </a:prstGeom>
          <a:noFill/>
          <a:ln w="9525">
            <a:noFill/>
            <a:miter lim="800000"/>
            <a:headEnd/>
            <a:tailEnd/>
          </a:ln>
        </p:spPr>
      </p:pic>
      <p:pic>
        <p:nvPicPr>
          <p:cNvPr id="17" name="Picture 4"/>
          <p:cNvPicPr>
            <a:picLocks noChangeAspect="1" noChangeArrowheads="1"/>
          </p:cNvPicPr>
          <p:nvPr/>
        </p:nvPicPr>
        <p:blipFill>
          <a:blip r:embed="rId14" cstate="print"/>
          <a:srcRect/>
          <a:stretch>
            <a:fillRect/>
          </a:stretch>
        </p:blipFill>
        <p:spPr bwMode="auto">
          <a:xfrm>
            <a:off x="6472524" y="4114800"/>
            <a:ext cx="746449" cy="685800"/>
          </a:xfrm>
          <a:prstGeom prst="rect">
            <a:avLst/>
          </a:prstGeom>
          <a:noFill/>
          <a:ln w="9525">
            <a:noFill/>
            <a:miter lim="800000"/>
            <a:headEnd/>
            <a:tailEnd/>
          </a:ln>
        </p:spPr>
      </p:pic>
      <p:pic>
        <p:nvPicPr>
          <p:cNvPr id="18" name="Picture 2"/>
          <p:cNvPicPr>
            <a:picLocks noChangeAspect="1" noChangeArrowheads="1"/>
          </p:cNvPicPr>
          <p:nvPr/>
        </p:nvPicPr>
        <p:blipFill>
          <a:blip r:embed="rId15" cstate="print"/>
          <a:srcRect/>
          <a:stretch>
            <a:fillRect/>
          </a:stretch>
        </p:blipFill>
        <p:spPr bwMode="auto">
          <a:xfrm>
            <a:off x="7279345" y="4114800"/>
            <a:ext cx="810912" cy="685800"/>
          </a:xfrm>
          <a:prstGeom prst="rect">
            <a:avLst/>
          </a:prstGeom>
          <a:noFill/>
          <a:ln w="9525">
            <a:noFill/>
            <a:miter lim="800000"/>
            <a:headEnd/>
            <a:tailEnd/>
          </a:ln>
        </p:spPr>
      </p:pic>
      <p:pic>
        <p:nvPicPr>
          <p:cNvPr id="19" name="Picture 1"/>
          <p:cNvPicPr>
            <a:picLocks noChangeAspect="1" noChangeArrowheads="1"/>
          </p:cNvPicPr>
          <p:nvPr/>
        </p:nvPicPr>
        <p:blipFill>
          <a:blip r:embed="rId8" cstate="print"/>
          <a:srcRect/>
          <a:stretch>
            <a:fillRect/>
          </a:stretch>
        </p:blipFill>
        <p:spPr bwMode="auto">
          <a:xfrm>
            <a:off x="5562600" y="5105400"/>
            <a:ext cx="507682" cy="762000"/>
          </a:xfrm>
          <a:prstGeom prst="rect">
            <a:avLst/>
          </a:prstGeom>
          <a:noFill/>
          <a:ln w="9525">
            <a:noFill/>
            <a:miter lim="800000"/>
            <a:headEnd/>
            <a:tailEnd/>
          </a:ln>
        </p:spPr>
      </p:pic>
      <p:pic>
        <p:nvPicPr>
          <p:cNvPr id="20" name="Picture 6"/>
          <p:cNvPicPr>
            <a:picLocks noChangeAspect="1" noChangeArrowheads="1"/>
          </p:cNvPicPr>
          <p:nvPr/>
        </p:nvPicPr>
        <p:blipFill>
          <a:blip r:embed="rId13" cstate="print"/>
          <a:srcRect/>
          <a:stretch>
            <a:fillRect/>
          </a:stretch>
        </p:blipFill>
        <p:spPr bwMode="auto">
          <a:xfrm>
            <a:off x="6477000" y="5181600"/>
            <a:ext cx="365786" cy="609820"/>
          </a:xfrm>
          <a:prstGeom prst="rect">
            <a:avLst/>
          </a:prstGeom>
          <a:noFill/>
          <a:ln w="9525">
            <a:noFill/>
            <a:miter lim="800000"/>
            <a:headEnd/>
            <a:tailEnd/>
          </a:ln>
        </p:spPr>
      </p:pic>
      <p:sp>
        <p:nvSpPr>
          <p:cNvPr id="21" name="TextBox 20"/>
          <p:cNvSpPr txBox="1"/>
          <p:nvPr/>
        </p:nvSpPr>
        <p:spPr>
          <a:xfrm>
            <a:off x="6858000" y="5257800"/>
            <a:ext cx="1981200" cy="492443"/>
          </a:xfrm>
          <a:prstGeom prst="rect">
            <a:avLst/>
          </a:prstGeom>
          <a:noFill/>
        </p:spPr>
        <p:txBody>
          <a:bodyPr wrap="square" rtlCol="0">
            <a:spAutoFit/>
          </a:bodyPr>
          <a:lstStyle/>
          <a:p>
            <a:r>
              <a:rPr lang="en-US" sz="2600" dirty="0" smtClean="0"/>
              <a:t>PayPaul.com</a:t>
            </a:r>
            <a:endParaRPr lang="en-US" sz="2600" dirty="0"/>
          </a:p>
        </p:txBody>
      </p:sp>
      <p:cxnSp>
        <p:nvCxnSpPr>
          <p:cNvPr id="22" name="Straight Arrow Connector 21"/>
          <p:cNvCxnSpPr>
            <a:endCxn id="19" idx="1"/>
          </p:cNvCxnSpPr>
          <p:nvPr/>
        </p:nvCxnSpPr>
        <p:spPr>
          <a:xfrm>
            <a:off x="1600200" y="4800600"/>
            <a:ext cx="3962400" cy="685800"/>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p:nvPicPr>
        <p:blipFill>
          <a:blip r:embed="rId16" cstate="print"/>
          <a:srcRect/>
          <a:stretch>
            <a:fillRect/>
          </a:stretch>
        </p:blipFill>
        <p:spPr bwMode="auto">
          <a:xfrm>
            <a:off x="2057400" y="5181600"/>
            <a:ext cx="1170709" cy="990600"/>
          </a:xfrm>
          <a:prstGeom prst="rect">
            <a:avLst/>
          </a:prstGeom>
          <a:noFill/>
          <a:ln w="9525">
            <a:noFill/>
            <a:miter lim="800000"/>
            <a:headEnd/>
            <a:tailEnd/>
          </a:ln>
        </p:spPr>
      </p:pic>
      <p:cxnSp>
        <p:nvCxnSpPr>
          <p:cNvPr id="27" name="Straight Arrow Connector 26"/>
          <p:cNvCxnSpPr/>
          <p:nvPr/>
        </p:nvCxnSpPr>
        <p:spPr>
          <a:xfrm rot="16200000" flipH="1">
            <a:off x="1524000" y="4876800"/>
            <a:ext cx="609600" cy="457200"/>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1828800" y="4419600"/>
            <a:ext cx="3733800" cy="762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752600" y="2971800"/>
            <a:ext cx="3886200" cy="1295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752600" y="3276600"/>
            <a:ext cx="3886200" cy="1981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1"/>
          <p:cNvPicPr>
            <a:picLocks noChangeAspect="1" noChangeArrowheads="1"/>
          </p:cNvPicPr>
          <p:nvPr/>
        </p:nvPicPr>
        <p:blipFill>
          <a:blip r:embed="rId17" cstate="print"/>
          <a:srcRect/>
          <a:stretch>
            <a:fillRect/>
          </a:stretch>
        </p:blipFill>
        <p:spPr bwMode="auto">
          <a:xfrm>
            <a:off x="3657600" y="5257800"/>
            <a:ext cx="645021" cy="838200"/>
          </a:xfrm>
          <a:prstGeom prst="rect">
            <a:avLst/>
          </a:prstGeom>
          <a:noFill/>
          <a:ln w="9525">
            <a:noFill/>
            <a:miter lim="800000"/>
            <a:headEnd/>
            <a:tailEnd/>
          </a:ln>
        </p:spPr>
      </p:pic>
      <p:sp>
        <p:nvSpPr>
          <p:cNvPr id="33" name="TextBox 32"/>
          <p:cNvSpPr txBox="1"/>
          <p:nvPr/>
        </p:nvSpPr>
        <p:spPr>
          <a:xfrm>
            <a:off x="3124200" y="5334000"/>
            <a:ext cx="425116" cy="584775"/>
          </a:xfrm>
          <a:prstGeom prst="rect">
            <a:avLst/>
          </a:prstGeom>
          <a:noFill/>
        </p:spPr>
        <p:txBody>
          <a:bodyPr wrap="none" rtlCol="0">
            <a:spAutoFit/>
          </a:bodyPr>
          <a:lstStyle/>
          <a:p>
            <a:r>
              <a:rPr lang="en-US" sz="3200" dirty="0" smtClean="0"/>
              <a:t>+</a:t>
            </a:r>
            <a:endParaRPr lang="en-US" sz="3200" dirty="0"/>
          </a:p>
        </p:txBody>
      </p:sp>
      <p:sp>
        <p:nvSpPr>
          <p:cNvPr id="34" name="Smiley Face 33"/>
          <p:cNvSpPr/>
          <p:nvPr/>
        </p:nvSpPr>
        <p:spPr>
          <a:xfrm>
            <a:off x="6172200" y="41148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miley Face 34"/>
          <p:cNvSpPr/>
          <p:nvPr/>
        </p:nvSpPr>
        <p:spPr>
          <a:xfrm>
            <a:off x="6172200" y="32766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miley Face 35"/>
          <p:cNvSpPr/>
          <p:nvPr/>
        </p:nvSpPr>
        <p:spPr>
          <a:xfrm>
            <a:off x="6172200" y="23622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miley Face 36"/>
          <p:cNvSpPr/>
          <p:nvPr/>
        </p:nvSpPr>
        <p:spPr>
          <a:xfrm>
            <a:off x="6172200" y="1447800"/>
            <a:ext cx="762000" cy="685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38200" y="5562600"/>
            <a:ext cx="1390124" cy="461665"/>
          </a:xfrm>
          <a:prstGeom prst="rect">
            <a:avLst/>
          </a:prstGeom>
          <a:noFill/>
        </p:spPr>
        <p:txBody>
          <a:bodyPr wrap="none" rtlCol="0">
            <a:spAutoFit/>
          </a:bodyPr>
          <a:lstStyle/>
          <a:p>
            <a:r>
              <a:rPr lang="en-US" sz="2400" dirty="0"/>
              <a:t>q</a:t>
            </a:r>
            <a:r>
              <a:rPr lang="en-US" sz="2400" dirty="0" smtClean="0"/>
              <a:t> guesses</a:t>
            </a:r>
            <a:endParaRPr lang="en-US" sz="2400" dirty="0"/>
          </a:p>
        </p:txBody>
      </p:sp>
      <p:sp>
        <p:nvSpPr>
          <p:cNvPr id="39" name="TextBox 38"/>
          <p:cNvSpPr txBox="1"/>
          <p:nvPr/>
        </p:nvSpPr>
        <p:spPr>
          <a:xfrm>
            <a:off x="6400800" y="5791200"/>
            <a:ext cx="497252" cy="369332"/>
          </a:xfrm>
          <a:prstGeom prst="rect">
            <a:avLst/>
          </a:prstGeom>
          <a:noFill/>
        </p:spPr>
        <p:txBody>
          <a:bodyPr wrap="none" rtlCol="0">
            <a:spAutoFit/>
          </a:bodyPr>
          <a:lstStyle/>
          <a:p>
            <a:r>
              <a:rPr lang="en-US" dirty="0"/>
              <a:t>r</a:t>
            </a:r>
            <a:r>
              <a:rPr lang="en-US" dirty="0" smtClean="0"/>
              <a:t>=1</a:t>
            </a:r>
            <a:endParaRPr lang="en-US" dirty="0"/>
          </a:p>
        </p:txBody>
      </p:sp>
      <p:sp>
        <p:nvSpPr>
          <p:cNvPr id="40" name="TextBox 39"/>
          <p:cNvSpPr txBox="1"/>
          <p:nvPr/>
        </p:nvSpPr>
        <p:spPr>
          <a:xfrm>
            <a:off x="8229600" y="4343400"/>
            <a:ext cx="538930" cy="369332"/>
          </a:xfrm>
          <a:prstGeom prst="rect">
            <a:avLst/>
          </a:prstGeom>
          <a:noFill/>
        </p:spPr>
        <p:txBody>
          <a:bodyPr wrap="none" rtlCol="0">
            <a:spAutoFit/>
          </a:bodyPr>
          <a:lstStyle/>
          <a:p>
            <a:r>
              <a:rPr lang="en-US" dirty="0"/>
              <a:t>h</a:t>
            </a:r>
            <a:r>
              <a:rPr lang="en-US" dirty="0" smtClean="0"/>
              <a:t>=1</a:t>
            </a:r>
            <a:endParaRPr lang="en-US" dirty="0"/>
          </a:p>
        </p:txBody>
      </p:sp>
      <p:sp>
        <p:nvSpPr>
          <p:cNvPr id="41" name="Slide Number Placeholder 40"/>
          <p:cNvSpPr>
            <a:spLocks noGrp="1"/>
          </p:cNvSpPr>
          <p:nvPr>
            <p:ph type="sldNum" sz="quarter" idx="12"/>
          </p:nvPr>
        </p:nvSpPr>
        <p:spPr/>
        <p:txBody>
          <a:bodyPr/>
          <a:lstStyle/>
          <a:p>
            <a:fld id="{FC398A72-17BE-493D-A14C-F3371BCE3542}" type="slidenum">
              <a:rPr lang="en-US" smtClean="0"/>
              <a:pPr/>
              <a:t>39</a:t>
            </a:fld>
            <a:endParaRPr lang="en-US" dirty="0"/>
          </a:p>
        </p:txBody>
      </p:sp>
    </p:spTree>
    <p:extLst>
      <p:ext uri="{BB962C8B-B14F-4D97-AF65-F5344CB8AC3E}">
        <p14:creationId xmlns:p14="http://schemas.microsoft.com/office/powerpoint/2010/main" val="3803119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linds(horizontal)">
                                      <p:cBhvr>
                                        <p:cTn id="13" dur="500"/>
                                        <p:tgtEl>
                                          <p:spTgt spid="39"/>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linds(horizontal)">
                                      <p:cBhvr>
                                        <p:cTn id="34" dur="500"/>
                                        <p:tgtEl>
                                          <p:spTgt spid="40"/>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par>
                                <p:cTn id="39" presetID="3"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linds(horizont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8">
                                            <p:txEl>
                                              <p:pRg st="0" end="0"/>
                                            </p:txEl>
                                          </p:spTgt>
                                        </p:tgtEl>
                                        <p:attrNameLst>
                                          <p:attrName>style.visibility</p:attrName>
                                        </p:attrNameLst>
                                      </p:cBhvr>
                                      <p:to>
                                        <p:strVal val="visible"/>
                                      </p:to>
                                    </p:set>
                                    <p:animEffect transition="in" filter="blinds(horizontal)">
                                      <p:cBhvr>
                                        <p:cTn id="52" dur="500"/>
                                        <p:tgtEl>
                                          <p:spTgt spid="3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linds(horizontal)">
                                      <p:cBhvr>
                                        <p:cTn id="57" dur="500"/>
                                        <p:tgtEl>
                                          <p:spTgt spid="3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linds(horizontal)">
                                      <p:cBhvr>
                                        <p:cTn id="60" dur="500"/>
                                        <p:tgtEl>
                                          <p:spTgt spid="3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linds(horizont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34" grpId="0" animBg="1"/>
      <p:bldP spid="35" grpId="0" animBg="1"/>
      <p:bldP spid="36" grpId="0" animBg="1"/>
      <p:bldP spid="37" grpId="0" animBg="1"/>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b="1" dirty="0" smtClean="0"/>
              <a:t>Introduction</a:t>
            </a:r>
          </a:p>
          <a:p>
            <a:pPr lvl="1"/>
            <a:r>
              <a:rPr lang="en-US" b="1" dirty="0" smtClean="0"/>
              <a:t>Motivation</a:t>
            </a:r>
          </a:p>
          <a:p>
            <a:pPr lvl="1"/>
            <a:r>
              <a:rPr lang="en-US" dirty="0" smtClean="0"/>
              <a:t>Common Attacks</a:t>
            </a:r>
          </a:p>
          <a:p>
            <a:pPr lvl="1"/>
            <a:r>
              <a:rPr lang="en-US" dirty="0" smtClean="0"/>
              <a:t>Our Approach</a:t>
            </a:r>
          </a:p>
          <a:p>
            <a:r>
              <a:rPr lang="en-US" dirty="0" smtClean="0"/>
              <a:t>Naturally Rehearsing Passwords</a:t>
            </a:r>
          </a:p>
          <a:p>
            <a:r>
              <a:rPr lang="en-US" dirty="0"/>
              <a:t>User </a:t>
            </a:r>
            <a:r>
              <a:rPr lang="en-US" dirty="0" smtClean="0"/>
              <a:t>Studies</a:t>
            </a:r>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a:t>
            </a:fld>
            <a:endParaRPr lang="en-US" dirty="0"/>
          </a:p>
        </p:txBody>
      </p:sp>
    </p:spTree>
    <p:extLst>
      <p:ext uri="{BB962C8B-B14F-4D97-AF65-F5344CB8AC3E}">
        <p14:creationId xmlns:p14="http://schemas.microsoft.com/office/powerpoint/2010/main" val="2774882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4495800"/>
            <a:ext cx="8229600" cy="609600"/>
          </a:xfrm>
        </p:spPr>
        <p:txBody>
          <a:bodyPr/>
          <a:lstStyle/>
          <a:p>
            <a:pPr>
              <a:buNone/>
            </a:pPr>
            <a:r>
              <a:rPr lang="en-US" dirty="0" smtClean="0"/>
              <a:t>(q</a:t>
            </a:r>
            <a:r>
              <a:rPr lang="en-US" baseline="-25000" dirty="0" smtClean="0"/>
              <a:t>$1,000,000</a:t>
            </a:r>
            <a:r>
              <a:rPr lang="en-US" dirty="0" smtClean="0"/>
              <a:t>,</a:t>
            </a:r>
            <a:r>
              <a:rPr lang="en-US" dirty="0" smtClean="0">
                <a:sym typeface="Mathematica1Mono"/>
              </a:rPr>
              <a:t>,m,3,r</a:t>
            </a:r>
            <a:r>
              <a:rPr lang="en-US" dirty="0" smtClean="0"/>
              <a:t>,h,</a:t>
            </a:r>
            <a:r>
              <a:rPr lang="en-US" dirty="0" smtClean="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02521841"/>
              </p:ext>
            </p:extLst>
          </p:nvPr>
        </p:nvGraphicFramePr>
        <p:xfrm>
          <a:off x="381000" y="1295400"/>
          <a:ext cx="8534400" cy="3057665"/>
        </p:xfrm>
        <a:graphic>
          <a:graphicData uri="http://schemas.openxmlformats.org/drawingml/2006/table">
            <a:tbl>
              <a:tblPr firstRow="1" bandRow="1">
                <a:tableStyleId>{5C22544A-7EE6-4342-B048-85BDC9FD1C3A}</a:tableStyleId>
              </a:tblPr>
              <a:tblGrid>
                <a:gridCol w="1981200"/>
                <a:gridCol w="1295400"/>
                <a:gridCol w="1828800"/>
                <a:gridCol w="17629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Reuse</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Strong Random Independent</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50266" y="2684489"/>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40</a:t>
            </a:fld>
            <a:endParaRPr lang="en-US" dirty="0"/>
          </a:p>
        </p:txBody>
      </p:sp>
    </p:spTree>
    <p:extLst>
      <p:ext uri="{BB962C8B-B14F-4D97-AF65-F5344CB8AC3E}">
        <p14:creationId xmlns:p14="http://schemas.microsoft.com/office/powerpoint/2010/main" val="3091462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Introduction</a:t>
            </a:r>
          </a:p>
          <a:p>
            <a:r>
              <a:rPr lang="en-US" b="1" dirty="0" smtClean="0"/>
              <a:t>Naturally Rehearsing Passwords</a:t>
            </a:r>
          </a:p>
          <a:p>
            <a:pPr lvl="1"/>
            <a:r>
              <a:rPr lang="en-US" dirty="0" smtClean="0"/>
              <a:t>Example Password Management Schemes</a:t>
            </a:r>
          </a:p>
          <a:p>
            <a:pPr lvl="1"/>
            <a:r>
              <a:rPr lang="en-US" dirty="0" smtClean="0"/>
              <a:t>Usability </a:t>
            </a:r>
            <a:r>
              <a:rPr lang="en-US" dirty="0"/>
              <a:t>Model</a:t>
            </a:r>
          </a:p>
          <a:p>
            <a:pPr lvl="1"/>
            <a:r>
              <a:rPr lang="en-US" dirty="0"/>
              <a:t>Security Model</a:t>
            </a:r>
          </a:p>
          <a:p>
            <a:pPr lvl="1"/>
            <a:r>
              <a:rPr lang="en-US" b="1" dirty="0"/>
              <a:t>Shared </a:t>
            </a:r>
            <a:r>
              <a:rPr lang="en-US" b="1" dirty="0" smtClean="0"/>
              <a:t>Cues</a:t>
            </a:r>
          </a:p>
          <a:p>
            <a:r>
              <a:rPr lang="en-US" dirty="0"/>
              <a:t>User </a:t>
            </a:r>
            <a:r>
              <a:rPr lang="en-US" dirty="0" smtClean="0"/>
              <a:t>Studies</a:t>
            </a:r>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41</a:t>
            </a:fld>
            <a:endParaRPr lang="en-US" dirty="0"/>
          </a:p>
        </p:txBody>
      </p:sp>
    </p:spTree>
    <p:extLst>
      <p:ext uri="{BB962C8B-B14F-4D97-AF65-F5344CB8AC3E}">
        <p14:creationId xmlns:p14="http://schemas.microsoft.com/office/powerpoint/2010/main" val="740083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5148128" y="2170695"/>
            <a:ext cx="3572144" cy="30785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Usability Desiderata</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42</a:t>
            </a:fld>
            <a:endParaRPr lang="en-US" dirty="0"/>
          </a:p>
        </p:txBody>
      </p:sp>
      <p:sp>
        <p:nvSpPr>
          <p:cNvPr id="4" name="Content Placeholder 3"/>
          <p:cNvSpPr>
            <a:spLocks noGrp="1"/>
          </p:cNvSpPr>
          <p:nvPr>
            <p:ph sz="quarter" idx="1"/>
          </p:nvPr>
        </p:nvSpPr>
        <p:spPr>
          <a:xfrm>
            <a:off x="457200" y="1600200"/>
            <a:ext cx="5410200" cy="4525963"/>
          </a:xfrm>
        </p:spPr>
        <p:txBody>
          <a:bodyPr>
            <a:normAutofit/>
          </a:bodyPr>
          <a:lstStyle/>
          <a:p>
            <a:r>
              <a:rPr lang="en-US" dirty="0" smtClean="0"/>
              <a:t>Minimize #chunks per password</a:t>
            </a:r>
          </a:p>
          <a:p>
            <a:endParaRPr lang="en-US" dirty="0" smtClean="0"/>
          </a:p>
          <a:p>
            <a:r>
              <a:rPr lang="en-US" dirty="0" smtClean="0"/>
              <a:t>Cued Recall to Exploit Associative Memory</a:t>
            </a:r>
          </a:p>
          <a:p>
            <a:pPr marL="0" indent="0">
              <a:buNone/>
            </a:pPr>
            <a:endParaRPr lang="en-US" dirty="0"/>
          </a:p>
          <a:p>
            <a:r>
              <a:rPr lang="en-US" dirty="0" smtClean="0"/>
              <a:t>Maximize Natural Rehearsal</a:t>
            </a:r>
          </a:p>
          <a:p>
            <a:endParaRPr lang="en-US" dirty="0" smtClean="0"/>
          </a:p>
        </p:txBody>
      </p:sp>
      <p:pic>
        <p:nvPicPr>
          <p:cNvPr id="6" name="Picture 3"/>
          <p:cNvPicPr>
            <a:picLocks noChangeAspect="1" noChangeArrowheads="1"/>
          </p:cNvPicPr>
          <p:nvPr/>
        </p:nvPicPr>
        <p:blipFill>
          <a:blip r:embed="rId4" cstate="print"/>
          <a:srcRect/>
          <a:stretch>
            <a:fillRect/>
          </a:stretch>
        </p:blipFill>
        <p:spPr bwMode="auto">
          <a:xfrm>
            <a:off x="6629400" y="2514600"/>
            <a:ext cx="914400" cy="68580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7692736" y="2608214"/>
            <a:ext cx="533400" cy="753533"/>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6989618" y="3361747"/>
            <a:ext cx="969818" cy="533400"/>
          </a:xfrm>
          <a:prstGeom prst="rect">
            <a:avLst/>
          </a:prstGeom>
          <a:noFill/>
          <a:ln w="9525">
            <a:noFill/>
            <a:miter lim="800000"/>
            <a:headEnd/>
            <a:tailEnd/>
          </a:ln>
        </p:spPr>
      </p:pic>
    </p:spTree>
    <p:extLst>
      <p:ext uri="{BB962C8B-B14F-4D97-AF65-F5344CB8AC3E}">
        <p14:creationId xmlns:p14="http://schemas.microsoft.com/office/powerpoint/2010/main" val="2311130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ox(in)">
                                      <p:cBhvr>
                                        <p:cTn id="12" dur="500"/>
                                        <p:tgtEl>
                                          <p:spTgt spid="4">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linds(horizont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4" name="Rectangle 3"/>
          <p:cNvSpPr/>
          <p:nvPr/>
        </p:nvSpPr>
        <p:spPr>
          <a:xfrm>
            <a:off x="4572000" y="2514600"/>
            <a:ext cx="4114800" cy="41910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ct val="20000"/>
              </a:spcBef>
              <a:defRPr/>
            </a:pPr>
            <a:r>
              <a:rPr lang="en-US" dirty="0" smtClean="0"/>
              <a:t>Object: bike</a:t>
            </a:r>
            <a:endParaRPr lang="en-US" dirty="0">
              <a:solidFill>
                <a:schemeClr val="tx1"/>
              </a:solidFill>
            </a:endParaRPr>
          </a:p>
        </p:txBody>
      </p:sp>
      <p:sp>
        <p:nvSpPr>
          <p:cNvPr id="5" name="Rectangle 4"/>
          <p:cNvSpPr/>
          <p:nvPr/>
        </p:nvSpPr>
        <p:spPr>
          <a:xfrm>
            <a:off x="685800" y="2362200"/>
            <a:ext cx="2133600" cy="4343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txBox="1">
            <a:spLocks/>
          </p:cNvSpPr>
          <p:nvPr/>
        </p:nvSpPr>
        <p:spPr>
          <a:xfrm>
            <a:off x="685800" y="1600200"/>
            <a:ext cx="25908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smtClean="0">
                <a:ln>
                  <a:noFill/>
                </a:ln>
                <a:solidFill>
                  <a:schemeClr val="tx1"/>
                </a:solidFill>
                <a:effectLst/>
                <a:uLnTx/>
                <a:uFillTx/>
                <a:latin typeface="+mn-lt"/>
                <a:ea typeface="+mn-ea"/>
                <a:cs typeface="+mn-cs"/>
              </a:rPr>
              <a:t>Public Cue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6"/>
          <p:cNvSpPr txBox="1">
            <a:spLocks/>
          </p:cNvSpPr>
          <p:nvPr/>
        </p:nvSpPr>
        <p:spPr>
          <a:xfrm>
            <a:off x="5638800" y="1524000"/>
            <a:ext cx="1905000" cy="685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smtClean="0">
                <a:ln>
                  <a:noFill/>
                </a:ln>
                <a:solidFill>
                  <a:schemeClr val="tx1"/>
                </a:solidFill>
                <a:effectLst/>
                <a:uLnTx/>
                <a:uFillTx/>
                <a:latin typeface="+mn-lt"/>
                <a:ea typeface="+mn-ea"/>
                <a:cs typeface="+mn-cs"/>
              </a:rPr>
              <a:t>Private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6"/>
          <p:cNvSpPr txBox="1">
            <a:spLocks/>
          </p:cNvSpPr>
          <p:nvPr/>
        </p:nvSpPr>
        <p:spPr>
          <a:xfrm>
            <a:off x="4572000" y="2743200"/>
            <a:ext cx="4419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smtClean="0">
                <a:solidFill>
                  <a:srgbClr val="FF0000"/>
                </a:solidFill>
              </a:rPr>
              <a:t>Action: kicking </a:t>
            </a:r>
          </a:p>
        </p:txBody>
      </p:sp>
      <p:cxnSp>
        <p:nvCxnSpPr>
          <p:cNvPr id="10" name="Straight Connector 9"/>
          <p:cNvCxnSpPr/>
          <p:nvPr/>
        </p:nvCxnSpPr>
        <p:spPr>
          <a:xfrm>
            <a:off x="762000" y="2362200"/>
            <a:ext cx="815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95600" y="4648200"/>
            <a:ext cx="1447800"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24400" y="4419600"/>
            <a:ext cx="3504486" cy="707886"/>
          </a:xfrm>
          <a:prstGeom prst="rect">
            <a:avLst/>
          </a:prstGeom>
        </p:spPr>
        <p:txBody>
          <a:bodyPr wrap="none">
            <a:spAutoFit/>
          </a:bodyPr>
          <a:lstStyle/>
          <a:p>
            <a:pPr marL="342900" lvl="0" indent="-342900">
              <a:spcBef>
                <a:spcPct val="20000"/>
              </a:spcBef>
              <a:defRPr/>
            </a:pPr>
            <a:r>
              <a:rPr lang="en-US" sz="4000" dirty="0" smtClean="0"/>
              <a:t>Object: penguin</a:t>
            </a:r>
            <a:endParaRPr lang="en-US" sz="4000"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0" name="Picture 4" descr="https://encrypted-tbn1.gstatic.com/images?q=tbn:ANd9GcRi0BK-n-_wEp-Xbgx-1kn7q6t4yYfRJ8twazE0SGNDyLC1yJ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972967"/>
            <a:ext cx="1094022" cy="163910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5" y="5201376"/>
            <a:ext cx="1953160" cy="1260488"/>
          </a:xfrm>
          <a:prstGeom prst="rect">
            <a:avLst/>
          </a:prstGeom>
          <a:noFill/>
          <a:extLst>
            <a:ext uri="{909E8E84-426E-40DD-AFC4-6F175D3DCCD1}">
              <a14:hiddenFill xmlns:a14="http://schemas.microsoft.com/office/drawing/2010/main">
                <a:solidFill>
                  <a:srgbClr val="FFFFFF"/>
                </a:solidFill>
              </a14:hiddenFill>
            </a:ext>
          </a:extLst>
        </p:spPr>
      </p:pic>
      <p:pic>
        <p:nvPicPr>
          <p:cNvPr id="50187" name="Picture 11" descr="C:\Users\jblocki\Dropbox\PasswordPictures\picture-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8443" r="20957"/>
          <a:stretch/>
        </p:blipFill>
        <p:spPr bwMode="auto">
          <a:xfrm>
            <a:off x="756840" y="2494633"/>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93" name="Picture 17" descr="http://us.123rf.com/400wm/400/400/theblackrhino/theblackrhino1211/theblackrhino121100028/16465655-generic-foot-kicking-something-with-explosion-effect-over-wh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6768" y="3390899"/>
            <a:ext cx="1442229"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8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501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ww.casinosformoney.com/wp-content/uploads/payp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36" y="3282321"/>
            <a:ext cx="1205243" cy="803495"/>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94" t="45626" r="21573" b="7079"/>
          <a:stretch/>
        </p:blipFill>
        <p:spPr bwMode="auto">
          <a:xfrm>
            <a:off x="6850125" y="2396877"/>
            <a:ext cx="210771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53" r="11694" b="20016"/>
          <a:stretch/>
        </p:blipFill>
        <p:spPr bwMode="auto">
          <a:xfrm>
            <a:off x="3062652" y="2454886"/>
            <a:ext cx="1973892" cy="24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Login</a:t>
            </a:r>
            <a:endParaRPr lang="en-US" dirty="0"/>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5">
            <a:extLst>
              <a:ext uri="{28A0092B-C50C-407E-A947-70E740481C1C}">
                <a14:useLocalDpi xmlns:a14="http://schemas.microsoft.com/office/drawing/2010/main" val="0"/>
              </a:ext>
            </a:extLst>
          </a:blip>
          <a:srcRect l="18443" r="20957"/>
          <a:stretch/>
        </p:blipFill>
        <p:spPr bwMode="auto">
          <a:xfrm>
            <a:off x="952783" y="2454886"/>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9302" y="3744843"/>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pic>
        <p:nvPicPr>
          <p:cNvPr id="25" name="Picture 4"/>
          <p:cNvPicPr>
            <a:picLocks noChangeAspect="1" noChangeArrowheads="1"/>
          </p:cNvPicPr>
          <p:nvPr/>
        </p:nvPicPr>
        <p:blipFill>
          <a:blip r:embed="rId7" cstate="print"/>
          <a:srcRect/>
          <a:stretch>
            <a:fillRect/>
          </a:stretch>
        </p:blipFill>
        <p:spPr bwMode="auto">
          <a:xfrm>
            <a:off x="3611173" y="3623272"/>
            <a:ext cx="856863" cy="1142484"/>
          </a:xfrm>
          <a:prstGeom prst="rect">
            <a:avLst/>
          </a:prstGeom>
          <a:noFill/>
          <a:ln w="9525">
            <a:noFill/>
            <a:miter lim="800000"/>
            <a:headEnd/>
            <a:tailEnd/>
          </a:ln>
        </p:spPr>
      </p:pic>
      <p:pic>
        <p:nvPicPr>
          <p:cNvPr id="27" name="Picture 4" descr="https://encrypted-tbn0.gstatic.com/images?q=tbn:ANd9GcQ2VTbO5vcVgCgcdSoEppWFoPB26X551OqY9xC_P-supu0RiYEC"/>
          <p:cNvPicPr>
            <a:picLocks noChangeAspect="1" noChangeArrowheads="1"/>
          </p:cNvPicPr>
          <p:nvPr/>
        </p:nvPicPr>
        <p:blipFill>
          <a:blip r:embed="rId8" cstate="print"/>
          <a:srcRect/>
          <a:stretch>
            <a:fillRect/>
          </a:stretch>
        </p:blipFill>
        <p:spPr bwMode="auto">
          <a:xfrm>
            <a:off x="7873117" y="3792226"/>
            <a:ext cx="819212" cy="1121027"/>
          </a:xfrm>
          <a:prstGeom prst="rect">
            <a:avLst/>
          </a:prstGeom>
          <a:noFill/>
        </p:spPr>
      </p:pic>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lvl="0" indent="-342900">
              <a:spcBef>
                <a:spcPct val="20000"/>
              </a:spcBef>
              <a:defRPr/>
            </a:pPr>
            <a:r>
              <a:rPr lang="en-US" sz="4400" noProof="0" dirty="0" err="1" smtClean="0">
                <a:solidFill>
                  <a:srgbClr val="FF0000"/>
                </a:solidFill>
              </a:rPr>
              <a:t>Kic</a:t>
            </a:r>
            <a:r>
              <a:rPr lang="en-US" sz="4400" noProof="0" dirty="0" err="1" smtClean="0"/>
              <a:t>+Pen</a:t>
            </a:r>
            <a:r>
              <a:rPr lang="en-US" sz="4400" noProof="0" dirty="0" smtClean="0"/>
              <a:t> + </a:t>
            </a:r>
            <a:r>
              <a:rPr lang="en-US" sz="4400" noProof="0" dirty="0" smtClean="0">
                <a:solidFill>
                  <a:srgbClr val="FF0000"/>
                </a:solidFill>
              </a:rPr>
              <a:t>Tor</a:t>
            </a:r>
            <a:r>
              <a:rPr lang="en-US" sz="4400" noProof="0" dirty="0" smtClean="0"/>
              <a:t> + </a:t>
            </a:r>
            <a:r>
              <a:rPr lang="en-US" sz="4400" noProof="0" dirty="0" err="1" smtClean="0"/>
              <a:t>Lio</a:t>
            </a:r>
            <a:r>
              <a:rPr lang="en-US" sz="4400" noProof="0" dirty="0" smtClean="0"/>
              <a:t>  </a:t>
            </a:r>
            <a:r>
              <a:rPr lang="en-US" sz="4400" dirty="0"/>
              <a:t>+ </a:t>
            </a:r>
            <a:r>
              <a:rPr lang="en-US" sz="4400" dirty="0" smtClean="0"/>
              <a:t>...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44</a:t>
            </a:fld>
            <a:endParaRPr lang="en-US" dirty="0"/>
          </a:p>
        </p:txBody>
      </p:sp>
    </p:spTree>
    <p:extLst>
      <p:ext uri="{BB962C8B-B14F-4D97-AF65-F5344CB8AC3E}">
        <p14:creationId xmlns:p14="http://schemas.microsoft.com/office/powerpoint/2010/main" val="2786134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noChangeArrowheads="1"/>
          </p:cNvPicPr>
          <p:nvPr/>
        </p:nvPicPr>
        <p:blipFill>
          <a:blip r:embed="rId2" cstate="print"/>
          <a:srcRect/>
          <a:stretch>
            <a:fillRect/>
          </a:stretch>
        </p:blipFill>
        <p:spPr bwMode="auto">
          <a:xfrm>
            <a:off x="-266700" y="3175404"/>
            <a:ext cx="1524000" cy="838200"/>
          </a:xfrm>
          <a:prstGeom prst="rect">
            <a:avLst/>
          </a:prstGeom>
          <a:noFill/>
          <a:ln w="9525">
            <a:noFill/>
            <a:miter lim="800000"/>
            <a:headEnd/>
            <a:tailEnd/>
          </a:ln>
          <a:scene3d>
            <a:camera prst="orthographicFront">
              <a:rot lat="0" lon="0" rev="5400000"/>
            </a:camera>
            <a:lightRig rig="threePt" dir="t"/>
          </a:scene3d>
        </p:spPr>
      </p:pic>
      <p:sp>
        <p:nvSpPr>
          <p:cNvPr id="2" name="Title 1"/>
          <p:cNvSpPr>
            <a:spLocks noGrp="1"/>
          </p:cNvSpPr>
          <p:nvPr>
            <p:ph type="title"/>
          </p:nvPr>
        </p:nvSpPr>
        <p:spPr/>
        <p:txBody>
          <a:bodyPr/>
          <a:lstStyle/>
          <a:p>
            <a:r>
              <a:rPr lang="en-US" dirty="0" smtClean="0"/>
              <a:t>Login</a:t>
            </a:r>
            <a:endParaRPr lang="en-US" dirty="0"/>
          </a:p>
        </p:txBody>
      </p:sp>
      <p:sp>
        <p:nvSpPr>
          <p:cNvPr id="5" name="Rectangle 4"/>
          <p:cNvSpPr/>
          <p:nvPr/>
        </p:nvSpPr>
        <p:spPr>
          <a:xfrm>
            <a:off x="838200" y="2362200"/>
            <a:ext cx="8153400" cy="276528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data:image/jpeg;base64,/9j/4AAQSkZJRgABAQAAAQABAAD/2wCEAAkGBxAPEBIUEBIQFBASGBQXFRUXFRYUERYRFRQYFxcVGBQYHCkgGBolGxcUITEhJSkrLy4uGSAzODMtNygvLisBCgoKDg0OGxAQGCwkHCQsLCwsLCwsLC4sLCwsLCwsLCwsLCwsLC0sLCwsLCwsLCwtLCwsLCwsLCwsMCwsLCwsLP/AABEIAOEA4QMBEQACEQEDEQH/xAAcAAEAAQUBAQAAAAAAAAAAAAAABQMEBgcIAgH/xABHEAACAgEBBQQGBQgJAgcAAAABAgADEQQFBhIhMQdBUWETIjJxgZEUQnKSoSMzQ1JiscHRCCRTY3OCorLhFZMWNDVEs8Lw/8QAGgEBAAMBAQEAAAAAAAAAAAAAAAECAwQFBv/EADQRAQACAgADBAgEBgMAAAAAAAABAgMRBCExBRJBUTJhcYGRobHREyJC8AYUFTPB4SNS8f/aAAwDAQACEQMRAD8A3jAQEBAQEBAQEBAQEBAQEBAQEBAQEBAQEBAQEBAQEBAQEBAQEBAQEBAQEBAQEBAQEBAQEBAQEBAQEBAQEBAQEBAQEBAQEDAt9e1LRbNZqkDajULyKIQEQ+Dueh8hk+6WisymIaq2r22bVtJ9D6DTr3cKCxx/msyD8pfuQnuotO1vbgOfpmfI0afB+VYkdyDusp2F28alCBrdPXave1Wa3+6xIP4Ss1Rpt/dPe7RbVr49LZkj2629W1PtJ/EZHnKoT0BAQEBAQEBAQEBAQEBAQEBAQEBAQEBA112vb4NoqRp9O2NRep4mHWurpkeDNzA8ME+EtWEw59GmsvsWupGe2w4VVGWZj4Ca70s2VsXsI1NiBtXqUpc/o0X0hXyL5AJ92feZSckq7RW93Y3rtFW1unddVUoJYKpW5VHfwZPGPdz8pHf80xZrMDPIcyeniTJSyLZuz9rbNdNZVp9VUa+YsNbheHvDDHskdcyszCNw6c3F3mTauiq1CYDEcNqD6ly+0vu7x5ESqrIICAgICAgICAgICAgICAgICAgICAgfCYHMG++1W1mt1FpOQXYJ5VKeFB8gD7yZpC0M57ANiVsdTrHGbFIprz9UFQzsPM5UZ8AfEyLyiW55RD4zADJIA8+kDX+wdw9Jptr63WMtfAfRtQpACVNYubHGeWSwOD3AmBsDkR3EH4giBhW7mzK9n7X1dNACUaumvUisckS1bGrs4V6KGypx5QM2gICAgICAgICAgICAgICAgICAgICBG7yan0Oj1Nn6lVh+IQwOV9UZrCzZ/YBt6tX1Gjc4ewi6rPRsAK6jzHqnHv8ACVvCJbrlENb9uOgbVaFKq71S7j41pJbN6qCCuFB6Fgcn1c4yR1meTLTHXvXnUL48dslu7SNy19qN3tpazR16azUotaLV6rMzsWr9KRxMF6flcAc+SL3zy8nbOKs6isz8Hof0vJEbtMNibqbx6bY+zqqNo3mu3TqRl/WFq5JHoCvN1GeHGAwxzHQn0OG4rHxFe9Sfd4w4cuK2OdWRHZxvO22NuavUhWWirTiupT7QQ2DBbHLiPM47p0Mm3ICAgICAgICAgICAgICAgICAgICAgY92hNjZes/wmHzwP4yYHMerM0hZF/SHqdXrZksQgqynDKw6EEdJfW4S2XsXtz19ShNRRRqCMAPk0uftYyp+AEytXXNHdTCbWW52ttcm67BZmR0Q/q1ozADgXOFGfPmSTPk+LvlzXm09I6RExOo93zfS8JXFipFY6+M6mNz++iV008zI6bpDU6CjV1GnUoHqbuPIg/rK3VT5iVwcTbFeLVnUuDPii8PG4O642HZqXp9LqaNR6Ppw+nqWvj6py9IDx/V58uSmfUcN2rXJH/JGp846ff6vFyYZrLYuh1ld6B6mDIc8+YIIOCCDzBB5EHmJ6tbRaNxO4Ya0ryQgICAgICAgICAgICAgICAgICAgY52ijOytZ/hk/IgyY6jmLVmawuiLzzl0qaMVII6ggj3jnKWiLRMSNmbtbzae5OC10RjyKWEBST3AtyI8p8rxXAZsVt1iZjzh7vC8XjtHdtOvVLKtLp3QZoIZP7NieHH7FgyU93Me6eZlvW3K8anzj/MePyn2uq1Zr6HTy+0pSjaSr+cS9D51O6/frDL+M4b4Zn0ZiffEfKdS57ZI8Yld2bZtCfkVsQHl6R0ZTk8gtVTANbYTyAwBk9e6TgplnJFK23M/prP1mPRjznq481q63r4sv3V2UdJpUrYk2EvZYSeJjba5dst9bGcZ8AJ9/hx/h4608oeTadztLzVBAQEBAQEBAQEBAQEBAQEBAQEBAgt+04tma0f3Fv4KT/CTHUcs6szWF0TaeculTMrI+GVFbTa22r83ZYn2WK/uMyvix39KsT7k1tavSdJanfPaSDC6u74kH94nFfsvhLdccL/zGX/tLqHdLYSU6fT2WgvqzVWbLHZnb0pQcfDxEhATnkuBNsHC4cHLFSI9jK17W9KWQzdQgICAgICAgICAgICAgICAgICAgIGGdpO9Gn0umtoY8d99bKEHVVcFeJj3D98vSkymI25x16gDlN5rEL6Qz9ZA8GVkfDKj5Kyhd7HWs6mgWsq1GyvjZvZCcY4ifLGZEol2jUylQVIKkDBHMEdxBlVXuAgICAgICAgICAgICAgICAgICAgYxvzvYmzqfVw2of2F8B+uw8B+Jl6V70piNufdqa17XZ7GZ3Y5ZickmdMQ0QOtflIt0JRbSqHmVkS2w919drz/AFTTXWgdWC4rB8DY2FB8sykyiZZRV2ObZZcmqlT+qbV4vwyPxldo2xjeDdPX7PP9b01ta9z44qj7rFyufLOZGzbMOzTfzUabFHpD6v5sMcoyj9GQe/wI90tXU8pWjU8pby3X3wo13qHFeoHWsnrjvQ/WHl1kWrMItSYZJKqEBAQEBAQEBAQEBAQEBAQEBAsNu7Vr0dD3WdEHId7N3KPMmTEbnSYjbnjeLa9mque205dz8AO5R5ATqrGo00iGN6qyWSitQ2cytkSsjKShsHsn7PDta03ajI0NTYbmQ1r4z6NSOgGQSfgOuRnaVZl0lpNLXRWtdKLXWgAVVACgDuAEzVey0C31VKWoyWKrowwysAykeBB6wloPtR7MToeLWbPDfR1PFZVkl6MHPGp6mv3818x0CD2Vtc31hwxW+vHEVOCG7nBHTP78zes7hvS24bg7O+0Qapl02sIXU9K7OQW3A6Hws8u/u8JS9Nc4Uvj1zhsaZsiAgICAgICAgICAgICAgICBpTtM3k+lX+jQ/kaCyjwazozefTA/5nRjrqGlYa71Vs1WRGpsgWLnkZW3VErvdvYlu0NVTpqfbtbGcZCoObOfIDJmdp0rMuudj7Mq0enqooXhqqUKo7+XUk95JyT5mYKLkmB4YwlTZoFJ+YIOCDyI7iD1Bgc99pO63/RtYuo06/1LUEjhH1HPNqvdy4l92O6TWdSmJ1O0FrDnDKfAqRyPiCD3GdLqhvDsl37/AOoVnT6lh9MpUc+npqhy4/tDlxe8HxxheumGSmucdGxJRkQEBAQEBAQEBAQEBAQEDHN/ds/Q9E7KcWWeoniC3VvgMn34l6RuUxDn/WXTpaIbU2SUovUWQKL+yJn1lVu3+j1u6Fru1zj1rM01eSKQbGHvYAf5T5zG881JbiJlEKbNCVNmgU2aB4JhKG3p2LXtDSW6ezGLB6rH6lg9hx7j+BMkc26Ljr9Jp7gVtpJBU9Rg4K/A/vmuOfBrit4Kmztp26LU1aikkWVMGHcCB1U+RGQfIy9o3DaY3GnVm722KtfpadRScpaufMN0ZT5hgR8JzOOY1OkjCCAgICAgICAgICAgICBp3tf2rx6paQfVpQZ/xH5n/Tw/jN8Uctr1aw1Vs2XROpsgR1rZlbTolUassVVebEhQPEnkPxlOkKOuN19krodFp9OowKa1B83PrO3vLFj8ZzyqkWaBTZoFMmBTYwlTZpI8MYGiu2bZX0XaFWqQYr1K+vj+1T1Xz71KH5yYnU7TE6nbDdas6XXDa/8AR93jIe7QueRBuq8ARgWL8chvg05rRqWOavi3dKucgICAgICAgICAgICAgc0b0bS+kam+3PJ3Yj7OcL+GJ11jUaawxjVWSyUXe8ChUMsP/wB0mNp3Kssp7Otm/Str6ND7K2Cxvs0/lOfkSoHxkWnkiXUjNMVVNmgU2MDwTJSps0CmxgeGMkYR2vbN+kbLtYDL6cpavuB4X/0sT8JEktI0tx0qfAY+XKb0ncOnHO6rndfbB0Gu0+oHSp1LedZ5OPukzPLHitaN1069VgQCDkHmD3ETNxPsBAQEBAQEBAQEBAQI/eDVeh0mos70rsI9/CcfjJiNyQ5c1Nk7GyJ1NkCPsaVvIqaNfaPhymNecqNk9gum49p3Wf2VDfN3UfzjIiW/GaZIUyYFMmSlTZoHgtAps0kUyYSstq6cXUXVsMiyt1I8mUiBzTstTwOp6q38P+Jpj6NcM8lC9ecnJG4bw6v7PNoHU7L0dhOWNSqftJ6p/dMIcV41aWRQqQEBAQEBAQEBAQEDGe0m7g2Vqz4pj7zAfxl6elCa9XM2psnU1Rd7wLVzOe9lZlf118NY8TzPxk1jkiG0P6PY/rGuPeK6h87G/lK5OqJbpJmaHhmkpU2MCmxgeGMkU2MJU2MCmxkjRe4u6F+0/wDqB07Jx0NXhGyOMObuQbuPqd/Ln1EUtEdU47xXqxza+jsoteu1WSxDhlIwwM2nnDqiduiexBidi0Z7nvA93pm/5nM5cvpM9hmQEBAQEBAQEBAQEDEe1j/0jVe5P/kWXx+lCa9XMeosnU1R9jSl5RL3otP6R/2RzP8AKc/WVZX2rM1gbA7ANSF1uqTvekEf5LB/OUyQiW8GaUFNmgeCYFNmkjwxhKmxkimzQKGqt4Udv1VY/IEyRhn9G2slNo291j0D4qLWP+8TNRPds+5f03T/AEnTpnVUD1go9a2kdRgdWXqPiO+aUtrk1xX1OpZR2d7IbRbM0tLjDhOJx4PYS7D5tKT1UvO7bZHIVICAgICAgICAgICBjvaHpTdsvWoOppcj3qOL+EtSdWhMdXJtz5nXPJqyPs/3Fv2zcVQ+j09ePS3EZAz9VR9Zz4d3UzmvZSZZL2k7rUbKvqq0ykVNUpyTlmsDMGYnx9mRVWGvtWZpC0J7sr2oNNtbTFjhbSaWP+KML/q4JF+hLpJjMkKZMDwzSRTJhKmxkjwxgUyZIx/frX/R9nap84Poyi/asIrH+7PwiehL3/R60Po9lM5/TXO3wUKn71PzmajaEBAQEBAQEBAQEBAQEBA8XVB1ZWGVYEEeIIwRA472/sS3Sa23SEFrEs9Gvi+ThCPtAqfjOi19w03ydVbk7vJs3Q0adQOJVBsI+tcwy7fPOPLE52bDu3bZJs0lWoUZND8L+IqsGM/Bwnzlqphz7qzNoXWtdhVgynDKQQfBgcg/OJHUG6O312joqbx7TDFg71uXk4+fMeRExVSrGB4JhKmTJFNmgeCZIpkyUtY9tW1wtVOlU+tYfSOP2FyFz724vuytpVs3NuFsk6LZukpYYdKkLj+8YcTj7xI+Eoqn4CAgICAgICAgICAgICAgYlt/cPT6zaOk1xJWzTn11xlbQoJrz4FWIOe8cvDAZbAtto6KvUU2VWjNdqlWH7LDHzgckb27Et2fqrNPd7VZ5N3Oh9lx5EfxnRWdrwgzEpZZ2db4tsvUHj4m0tuBao5lSOlij9YfiPhM7QiXQWn1SWotlTK9bgFWU5VlPeJUfWaSPBMkU2MDwTJSt9XqUqR7LGC1oCzMegUdTJGqNytFZvBt0Xup+jUsLHz9Wuv81X5ksFz/AJplM7Zy6WkBAQEBAQEBAQEBAQEBAQEBAQI/aG29Lpzi66pGPRSwNh9yD1j8BK2vWkbtMR7Vq1tblWNtVdrn0HalS+hW36fXgVEVENZXnnWynDleZIOORz4mc/8AUuHr+vl5+Hx6fNvHDZY6xr29fh1+TXmzuzTXWjNprpHgx4n+6vT5zhz/AMR8NSdUibfKPm2pwWW3Xkp7Y7OtZQpaspeB1CZD/BT1+Enh+3+Hyzq8TX29Pitk4DLWNxzWm6m+Ws2U5QAtTnL0WZAz3le9G8/mJ7MTFo3Wdw4ZiYnTamyO03Z2oA9I7ad+9bAcA+TryI+UnZtLf+LdnEZ+m6T/ALq5+WZO4HmvebS2Z9A5vxyJqUuoPgW5AHyzOfPxeDB/cvENcWDJl9Cu3i3bFjcqqSv7VrAAeYRCS3uyvvnn5+3eGpH5N2n4R8Z+zrx9nZrely+a3bQLd/5n8vn6r86fhT7I95BPnPnOK7Y4rNPK3djyry+fV304LFSOm59atptj1VBhpjZpeLBJ07tQCR0JRfVb4gznxdrcXinleZ9vNTJwmK36dexXq1e1dP7GpbUIO5lrFo94Iw/3lnpYv4gvM/miIn4x8ucfCXNbgsfjE+77T/pJ7J32vZillVbsvtAE0Xr76bcg58eIDwnp07apy/EpMRPjE7j48vuwvwPLeO2/V0llWztsU3kqpZbQMmtwUsA/WCn2l/aGR5z1sWbHljdLbcVqzXlKQmipAQEBAQEBAQEBAQECnqLlrRnchUUEsT0CgZJgYdtra7OAbWtRLMirTVkjUW+blfWHd6qkBQfWPcPA4ztO8zNcHKI6z+//AGfB1YsMdbIZdjO/O3FCH9FVgWEf3lw6H7PP9oz57PxEVnvWnvW85+33+D08dra1TlHz/fsXmn0ddIxUioO/A5nzJ6k+ZnnXy2yTu07a1rEKdj5OBzPl3e8900pjmefg2iPNbWy0NaonaGy9PqPz1Ndnmyji+91nXh4jLi/t2mPYm+HHk9OsSxTejcehqc6OkrqOJFVFZiHLMF4cMSAeflPb7M7S4jJnjHkncT6o5fB5vG8Fipim9I1MITT9lG2n/wDaFftPWP8A7T6Z4m2dbs7Dv2dSNNqkCXqS5AIYMjnk4YdehU+GPMT5HtvFavEd+ekxGvd4f5fQdmXrOLux1iUwJ4z0VzVM5Z2XlVZPsc/2T1+B/nLRSuSOXKWFrRHVVrs54OQR1B5Gc18dqqzHiqanR1XgC1c49lgStiHxV15iXw8TNJ1PT99fNhem+cdVC8tp1B1LlqE9ZNWuFuob9awAYA6esPVIJDKBzPt8JmtS0WxTz8vCfVH2n3Tvk4ssb5WZlsLWvfp0dxhjxA8iqtwsV9IoPMK2OIeRE+wx2m1ItMa3HTyefPVIS6CAgICAgICAgICAgQ29di/RzWQWe5lStQ3CTZnjDcXcFClz5KeucHn4rLTHhta/T675aWpEzbUIPSaNaATxNbe4AsubHG2O4Y5KgOcKPxPOfC8XxXd5V90eX78/F6mPF4y83PieXETady7Kw816QsOKwkJ3Aci38hPQxYIiO9ZFssRPdr1W+oYdFAC+AmeTJ3p1HRrSJ6z1RuptVfaZV95A/fJpWbdIbxMR1W1T+kP5MPYT0FaNZ/tBHznfj7P4nJ6OOffy+ql+Lw063j6/RlW6+7dosW/UrwcHOurIZuIgjjcjIGAThQT1yT0A+j7N7M/lp7953b5Q8bjeO/G/JT0fqzKeu85YbX2RTq1C2rnh5qwPC6HxVhzH7j3zPLiplr3bxuF6ZLUt3qzqWM37k2r+a1Csv97X6/xesgH7s8jJ2Fgt6Fpj5x+/e9CnauWPSiJ+S1fd3XV/oqrPsW4Y/B1A/GcGT+H8n6LxPtjX3bx2pSetZW4dqmC2pZS56BxgE+CupKMfIMZ5XEdncVw35rV5ecc4/wBe9tTicWXlE80uta3LhuTD2T/A+Uivdy11PXwUmbYp3HRH1anGfVuZFJUutVj1hlOGHEqkHBBBI5AgiUjsji8lPxKY+Xtj6bVvxWKJ1te6LWo2eBlbuIBBPmCvd8Zz45ycPbuZazHthE928cpSm6luBdUvOqlwK+/hVkDeiz+yTyHcCo7p912Xntm4eLW8OUT5xHj/AI346eVmrFb6hPz0WRAQEBAQEBAQEBAQIzbmzG1Coa3CW1NxISOJDlSrKygg4KseYPI4PPGDzcXw1eJxTjmdevy0vS/cttGV7valz+VvrRfCqvLf9ywkf6Z4+P8Ahzh4t3slpt8o/fvdFuMvPTk+bU3ZVaXeg6h71HEoa5yHI58BQng5jI6DrO7J2Tws4px0xxE65Trnv29WdeIyRaLTMoq7aXpjw1Ja9h5CsVurr5PxAejHm2J83/I8Zmv3Pw5r656R7/H3PQrmxY673tLaHdNSAdW7Ox5mtGaulf2fVIZ/exwcdB0n0XCdj8NgjnXvW85+3SHFl4zJfpOo9SW0mw9JSc1abTofFa0DfFsZM9OtYr0jTmmZnqv1AHTlLIfYCAgICBS1WmS1GSxVdGGCrAFSPMGJjfKRjbbsXocUalRX3ekrayxR4cYsHHjzGfEmeJl7CwWyd6tprE+Ea17vJ2V4y8V1MbT+zNCunpSpCSEHU9SScsxx3kkn4z2aUilYrXpHJyTO53Lxrtk6a/BuopsI6FkViPcSMiLVraNWjZEzHRX0mlrpQJUiIg6KqhVGevISYiIjUIVpIQEBAQEBAQEBAQEBAQEBAQEBAQEBAQEBAQEBAQEBAQEBAQEBAQEBAQEBAQEBAQEBAQEBAQEBAQEBAQEBAQEBAQEBAQEBAQEBAQEBAQEBAQEBAQEBAQEBAQEBAQE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descr="data:image/jpeg;base64,/9j/4AAQSkZJRgABAQAAAQABAAD/2wCEAAkGBxQSEhUUEBQVFRUWGBQWFxcXFhcXGhgYGBQWFhUUFBUYHCogGBslGxQYITEhJSkrLi4uFx8zODMsNygtLisBCgoKDg0OGxAQGywkICQyLCw0LCwsLCwsLywsLCwsLCwsLCwsLCwsLCwsLSwsLCwsLCwsLCwsLCwsLCwsNSwsLP/AABEIAMAA2AMBIgACEQEDEQH/xAAcAAACAgMBAQAAAAAAAAAAAAAAAQUGAgQHAwj/xABCEAABAwIDBAgDBAcIAwEAAAABAAIDBBESITEFBkFREyJhcYGRobEHMsEjQlLRFGJygpLw8RUkJWOistLhQ1PCF//EABkBAQADAQEAAAAAAAAAAAAAAAABAgMEBf/EACkRAAICAgIABAUFAAAAAAAAAAABAhEDIRIxBCJRwRRBYdHwBRNSYnH/2gAMAwEAAhEDEQA/AOLJoCFIGEFAQUAkwkmgGhCEAIQhACELYoaN80jIoml0kjg1rRxJQGupXZm7dXUi9PTTSN/E1hw/xGwK7/uP8MKahY18zWz1Gpe4Xa08omnIDPXUq4zV0TTZ0jAeRc0el1IPlyfcXaDAC6klF72HVJy1s0G5VfliLSWuBa4atcCCO8HML6t29EZmjocD2kPa7O5s4C1iDlmM+a0t5N2qetjDaqMOOEDGMntNtWu1VuJNaPl1CtG/W5kuzZGhx6SGS/Ry2te1rseODgD4qrqlEAkmhAJJMpIAKSaSAEk0FAJJNJAZhNIJlAATSCaAxWSSaAEIQgBCEBAC6d8BKBjq2aeS1qeHECeBeSL/AMLXLmSvu45fDSVg0NSKdjc88LXPxgjgSHgpdEpN9HQ9vb3PqcoCWRcCMi4cyeXYoR1K0tPNaU0mFoABIbbReMe2oDk5+F3Ig+hXNt7Z6CqCSQqyMsALbg8wbey9KPe2pp3D7QvbxY8kjz1C95IxINdMweYKrW0qcB2o8woi2noTSa2dXqpYtrbNnZazsDjhOZY9oLmEc8xr2r5wbnmu27kPMBY+/UfHMHj9mNz/AP59VxFmgXVdo4JqnSGhBQhUEk0IBFYrIpIBITKSASEIQGaaEIACaQTQGJTQhACaE0AkIQgE45FdYpGNigwNb91pLsvny6o8FyghdZoayKoZGY3DruFxcXDgOsC3ULLKm6OrwzSux1FM57GtB6oN3W1PiqszZzzLeXKxtk02w2yIPO98rLorXYchbvWFXG3ImwAzc4+iy5NI6OKkyl7xtfFEOjvpnfgOarf9mOxMDnXe9uPUYQ3I3Lr9q6DtgNc/C2z8rG2eRFreqrtBZga4dWRtxft0OXAqYSpbK5cfJ6J+qe+npGMaR12vDnEXEYe0sc63HW1v1iuS2tkunbffLDDALB7ZHOxNIvdoGIPHLDcnxC5le+q6EzjyISEFCkzBCEIBFJMoQCSTskgBCEIDNCEIBhCAmgMShMoCAE0k1IBCEIAU7udLgnLhqAD/AKgoJS+67SZ8szhcQOdrGyhkx7OqVM4tiBuNVAV1U2ob1ujLQb9c3zHEgLRZttrA5khLmOOR98ltf2s5kX93jbI08CFk4pM7ITshnQvxsdCbuabjA4mxB1YDop/cvZImeS67gDxve5NziHNQ9NthrnjpYRFkRiaS31AyU/ujtWOlimOMPOIFovc55Zn6q0UmUnJLoXxV3ijY800bbubEG3ys0PzdY63s0Cy5UpDb1cZ6iWQ54nFaCuczdiKSZQpIEhCEAJJoQCWJWSxKgAhCEBmhCaAAmkE0AigJlIIBoQmpAk0Kybo7lVW0HfYtwRjWZ4IZ3N/Ge5AVuyntyB/e2/sv9l03YPwSYA/9NnLycmCEFobr1nF18XDLIZcVDQbA/QZXRFtntyJ/EODgTwKrN0jXFDk/8K3vVRlpxAZXzt28VD0m13xDCCba+Wnur3WxYgeKpe16AC5yCrGSfZeeNxdo06rajpPqpbZdHakqJX/dacPMk5DPsuoaJrRqLq0bJrcUXRkDrOjFtb9cZduSuqRlTb2UiyF0/am4EU2J8DjC7MhtsTL92rfBUjbu7VRSH7aM4eD23cz+Lh42VqKEOki/JNQBJJoQCQhCARSTKSgCQmhAZoQmgAJpBNSAWIWSzp6d0jg1guT/ADn2IDzW/s/ZUk3yNNvxHJvmrds3dqNgFw15Fi5ztL8mhTbZQ2zTbsB08FjLL6HTDw/8mT3wz3UoujJkgZJURluNzyXgh18L2Mdk3MEeC6YwWNtLAfyFzrcuvEdU0HJsoMZ79W+o9V0t4s8frD2/qr458o7KZ4KMtdGMbrEjxC0dv7Aiq2gSdV7b4HjUX1HaMtFIFgxHuCYyV2rMoycXaOTbe3TqacF1g9g1czMd5bq1UmtHSfMLnmF9KXuuYb/7utp3iphZ9nI4NkYBk15+VzRyccrc7c1hOFbR1Y83N1I5Kdluc4NjY5znGzWgXJPIBdA3X3BfARJUWMpzawZiMcST953suibqbuNp2BzmgTPHW/UB/wDGD781LyRi5tqeK1xqtsyyTV1ErI2fhbblqt00Ys02yPVPjpdb80NmG3MD1WlsKpdKMLi17TGyRsjRhu6+mG5Fsxx4FbN6sySbOVfE3YMZqGBjAw9ECSwAXJe61wNdFz+p2FI0XFnd2RXWPiIb1ndHCPPEbeqptWbHDe3afZcrm+TR1PFHgmykTQub8wI715q2viDuq4Ag+duztVe2pQGB+E5gi7TzH5rROzmlGjTSTKFYqJIplCgCQhCAzCEBCAE0IUgArtuhs0Mi6V3zPtbsaNB46qkkcl1ptDgjDQMmtaDwyCpkejXCrZgya4tz/m6yLHEHTle2Z816QU4uMvp7LYlDbWAy7OfmsKOq/UjRNg+U9ZlnN7xmPULuDJxI2F7dH2cO5zbrhW0qgDKxtzK7BuY8uoqQnUR+2QW2NUzHM7ivoTbvm8EIPzFMrU5jEqMl2LTuydE0i+hxEeV7KRkdoOaQGfchKk10asGz4oziiiYx2l2tAOeua9rei9G5rB2hQNt7Z5Stu0d4WnsTYcdPITHldpaBYAAFwdlbtHqVIuHVCr+9e9MdJ1LOdOWOcxrQMuDXPJyAv7FG9EwUm6j2yn77x/32XsEY/wBKpVeDicLC1wCeQ/m6sG2NrOndBUSNDZJWPZIG/KZIJMD3N7DduSitox3d2HPxXNXnOyTfBL017EDUnC6w7vAL023TCWmxj5os/A5OH18FrzNJPurFsSi6WCb9h/8AtJWsdaOeW9nNkJNOQTVzERSTKSAEIQgMghCEAwhAQgMmGxB5EHyK7htCCwa7gc+8Lhzhku2UdYH0ULj96NvnhA+irJWaY3TPGTW/8hRdfXWIIOnH8+YW5LWdS2mSgKiRrjcXuMrH3Wb0brZ4bVrXSmw7rcyeS+iNi0QhhjiGkcbG+Qz9VwjcPZpqK+IO+VpMh/cII9bL6DZxWkFSMcr2a09XGwEyPYy5PzODfdRtdvPSxYccoOJoeMAL7tN7OGEaZLnu/JH6ZUOsCWhrdOUYNvVaG1Kpjns6M4msp6aO4GV2sJcM+RKhzqzsw+A5vHb1JN9dV9y7Hf8AprlzGyyXDSMLQ0Wz1xEWNwVqVXxJjY1zv0aWzQXHrxg2AuVznZId0WWZwt88APuVL0xpXNiimpah7pDFE936QAC97msJDQPludOScndF/hMccMcjjJtpvXSOg70b1OpRC2KNrnysLyHkjA2zbXDdTcn+Eqtwb91BkjEgh6Nzw1+FjgQ06kOLuzkozfHaPSVU8n3WHo224iPLLvcSoHYwxGmEoveaAPB7ZmtcD5qHJ8jXH4PF8Pcl5nFy+xY//wBCq5M2GJoOYGC5AOl7lRMs8lfVxCWTFJIWRnAA0tia4vfk35cr9bhdbu+VJE2vkbCxkbWRwssxoaLkOeb2/aCt+4sDWUUJDQHSgyOIAuQ95cA46nIhEnKTTZTJLHiwQnGFSle76+Vle+LVAynhoDCwMYySWINboBIwOHrEq9Tg9GS7wv7q/fFimx0LObaiAjxdhPo5c+rpcIsNGi3jzPkVXIt2ceGVRZE19PYeGg7c7lT+7UgZs+pkP3WSeZaQPdV2qnJvck39V67Pqy6CWm+7KDbvI/MK0XvZWa1oorRkE0OBGRyIyI5EZEJLQ5xFIrIpFAJCEIDJCAhANCEwgGBfTMnIDt4BdTjcY4o4eDGtae8DNUPdKk6SpZcXDLvP7vy+pV3kNyeOv9VSTNsaPR+G2tj6LRmpAM9SveSC2dwfIBeJdYZnuVLNHGib+H1R0dazL5w5nnmP9q7QyQXXAtibTEE8ch+65p8zb6rukLr2c3v8FtHown2cm3nqP71UuGZ6VwA7sLfooja7HwmeOQtLoi9t23sSG3yv2+yt026M75pZZHxMYZ3SDMveW9LiAwgAA2AGq3arcaKd80ks0wErnyFjQxtsWZbiIJKz/bbs9eH6jHGoRT0o1X9jnkMTjBaPIkHDw7L34aKWk3hggcxzaGJlndRxmkke14aSx2bQL3AV32TulSdGzFDfIXxPeRfjleyk3bBomWP6NDfheME+quoNM5M3i8eTHGPF6SXfscroYJJXxx0xY+Zn22diCYrPJcBzcAO8rXpadzuj6OOV/wBpE64if/7WuJyGS7ds+hawXaxkY5Na1uXbYKubw75xwR9K95a1xLYrZucAbF7W/eJ4cAMyo4KiZePnKTcYra41vS+hRN5aSqfLWSNppyXSS4D0ZsQAGRnFpYhoPiukbLgEbI4m6Rxxt8mgfRc+HxFZNM1rS79XpGDAOwXfm48yFZKXehhzcczqSrxS20c+bLOajGSriqNj4kTfY00f45rnuYxzvctXN9qC7j2W/orvvLtuGRt3BzgyKTCWi9pC5hB7rMtftVHklBAOWYWc6bEE1Eh5gtSOTC644FSNS25yUXO2xUEM8N6KWz2yj5ZQT+82wd7gqEKvW8dFbZcUjtRMLfvNdf6KjLQxYikUykhAkIQgMghATCAAmEkwgLt8MqTGal3FrYgPEvJ9grC1uZson4Oyfb1DDo6Nh/hc7/krJPAcbsOmZVJaN8e0aEwBHDxUJWzda3AeCn5mYWaKr7UJbqqaNKdGvG5z5mMbkS6/g3NX2KumuPtZMuTiPZUPds46m+tmu9SAru0cQs5SadGuOEas9Jm47l7i5xyJcSb+ZUvs6Z1Hs10t3Y5CcHWNhqxgAPYHu8lCtqoySLdYeGamd+65sNJRR/5T3W7QyP8A5lWi6TZeGNTywj+a2QOzN86yL7zZANA9utu0W1UvT/EF/SB81OHC2QY8j3BVMFewNAub2A07Ftx1UbhmeXh2rRSZyyUZNui47a+IbJ4zG2OSMOIDzcEht+thtxIXNd4MdVVPlc60bn4WDUxwg2a1g0uG525qfaYna2v6Z/RYSULCNbKW29Ew8jtFVi2aBNiv1GvJaCbusD1ATa19FYZdpC/VYLfrG5J/Ee1N9COaxdRtGqjfQu3Y5ax72m7RbTndaJgOWvIWWzIQ3S4HutSae+Y4kBv1VaotyvswlYGjTPmomeW7v+1vyAtGeq0nQWu76KOQcC3b4w/4Ow8pYvW4+q5gV07eub/BIr/fnY0fuguPsuYlbnJLsRSKyKxKECQmhANMJJoBhMJBNAXP4UzYa4N/Ex48rEK61jyJsIvqb9g5LmW51d0FbA86B4B7nZfkuq7ajw1ThwJuO4rPJ0dGDsjahhNwdBooWsob3Lr/AM9qn6x9icIJKjapp++QOwLNK2dDaSsgo6XonYmDCbWJ/NbMm3pmiwLfELYmY2y1KijaB4ZcSVZxRlFsiNo1Mk2shHdYLWqX1Ega18peGAtbfgDYWv4BTQogPr/VKwbckaJ8gluyNiqnR36Ruup1H/S36eoheLkkHgG/UrWlqQBkb4fqoyXBqL4uFlKKvRYHwk3DHXPLl4rWkfIzXTs/NRkNXIwWe04ef1spCKq4t/6U0RysybXEHj2rM7TJ5rx6Xz5rVkqRfOx7UBLRVYd8wt2/kvXCDbMWHD6lV99WBw9UNrjZVaZaMok5VkW7Vo1UmIBreJFlHmsJW/uzB01XE0kWDsTidABmSexFAtLLom/irOI2UdGzSKN0rx+vJYN8mtPmueqU3m2n+k1U017hzyG/sN6rPQA+Ki1scYFYrJyxQCKaSaAZTQU0AJoCEBkDy1XYv7SE9PTVI1w9HJ2ObkVxxquW5W0AYZ6dx/zGdvBwHbkD4qJK0aYpcZF3/SGagjxULX1sYuRmqvPtIi9lqOne8ZLJJnS5RJ2p2u02OHPtWhLtdt75rQFI8hIUDuxXUWYvIesu03HT1WtLUucdVt0+yy4hoBcTewAuTlorFsPcOpqBdrBG38Ul/wDaPzVlAq5sp3Rk6+i3tm7Oke60TC49gvb8l13Yfwuhjs6oeZncg3C3yuVdKLZ0cIwxRtaO5W4opyOP7J+GVTN1p3CJvbm7yViG4UEQ+zaXu4vfmfAcAuimO+uaxkYLKVSItnNG7kQPaelaWuJNiw4bNa3PLTMlQmx9wI6iZzHSvjaCcJDQ4nvvZdWmp7+y16WhDHAjmpaFnL9pbhx01R0UrnuY4XY8WGIcQeRB91T97KIU0xjYMrutfi3qub6O9F37e+kxxxyWBMb87/hfkb+IauSfGGhaySlezSWOTLkWOYC3wuFSi6a4u/za9igtnPYsmVbmhwabYhZ3MjlfkvBBQzsFiU0igBySbkkAIQh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data:image/jpeg;base64,/9j/4AAQSkZJRgABAQAAAQABAAD/2wCEAAkGBxQTEhQUExQUFRQUFRcVFRUUFBQUFBQUFBUWFhUUFBQYHCggGBwlHBQUITEhJSkrLi4uFx8zODMsNygtLisBCgoKDg0OGxAQGiwcHx8tLCwsLCwsLCwsLCwsLCwsLCwsLCwsLCwsLCwsLCwsLCwsLCwsLCwsLCwsLCwsLCwsLP/AABEIALQBGAMBIgACEQEDEQH/xAAcAAACAgMBAQAAAAAAAAAAAAAEBQMGAAIHAQj/xABEEAABAwIEAwUEBgkDAwUBAAABAAIDBBEFEiExQVFhBhMicYEHMpGhFFKSscHwI0JicoLC0eHxFTNDVKKyFiVTk/II/8QAGQEAAwEBAQAAAAAAAAAAAAAAAgMEAQAF/8QAJxEAAgICAgEEAgIDAAAAAAAAAAECEQMhEjFBBBMiYTJRcYFDsfD/2gAMAwEAAhEDEQA/AKcO1p5rcdreqRz4S5p20Q0tCRwSrHUy0Dtb1Ure1nVUoRLdtOTsus4u7e1g5qRvawc1Sm0BXv8Apzl1nUy7f+qxzWru1g5qkPo3BQuiIXWjqZd39qxzQNT2lvxVTAW7Yl1mUyavq85UtC1RRUtyndBSbIJSDhB3ZvDFoimMRkVMtzCnY42jZSBO6uh5WZU2EVhqk9dUAmw1/PDmilEFSJKObVWihbmCrlJ2drH6x0s5HPun/IkWKJz1tMP0kMrW8e9he0fasF0HXZkpJlgmYNkA+gudlpSYoJLEjKduYJ12PonlEAUVWzUxdDg45JvS4aLbI9jApC4AJlIGxNX0oAVMxlwarji1ToVQsZJcUrIHEX9/detN0MBZTMU7YaDYdFPI/RBtl0UUk6JMFkz51JDUlLHSqRstl0Xsx9DKQ3Q5IUH0pDmq1T30LT2WXDHq00L1RsKqLlWmmnsEWNnMfgArErjr7LEww3fhIdwQVVgPRWqnIU04BCDigrOU4nheU7ISih6K2doYxqq7AQEDSRzCoIAi2U7VFFtdEQpFqxqWgCsgGqr9WLKz1IVcxIWK1IyT0JnyWKIimQNSdV5G5a4iVKixUT7lWCkCqVDUWT+jqUqUdj4z0PmuUckoCgbcr2igzzwxu918sbD5Pe1p+RVOPoXIvHZXsMaprZqklsBGZsbSWvl5Oc79VnK2pvfQDXo+H4VBTi0MUcf7jQCfN259VpjGLw0seeZ4jYNAOJ00axo1JsNguf4n7VwP9inJ5GV+S452AJXSlFdgKMpdFw7W1YY2O5eC4vY0tLwA5zDZz8pGnXhe+m6b4fNmijNzqxpObfVo97quLVvtNnkGV9PSvF9ntLwDzsfVeQ+0+svtTtaAAGiN23IeLRY8+NpIP2pVR1PHOyNJVA54w15/5IrMf62FneoKqE+ASUhDXuD2n3JALZgPrD9V3T8iTC/aUBl+kRgNcffidmyj6zmWuB5XVr7RyNlozI0hzRle1wNwRcC4Pk4o4yT6B4tFQD0NWVFgoZKoAJPiNcmHENVPmuEqfACo/pVnFS98lSQaYlxCCzkPkTCt1KFyWUsuxqB3bIcA3RzmLZlMtRjQKyFayNTNlOtJKe+iJIxiOdBFxCsxw5A1lAOSakIaNMHm1VkjrNFU6MZSm7JFylRvYTNidjusSudtysWPKGoHVWVNivZsQ0Q87Ejr6i105ujEgfGqq6T0wu5eVM+YozD4VNKYxQGDGaKKSYBTyyABV+rqTmSlpjGtDhmqWYlDe6nop1NWkWXOWzFDRSK2KxQ4TTExqUrTou0SzVMka6ya4XObpSGoikeWlFoxF+w99wFu6o7uWN4Ibke1+Z17DI4OubcNEgoMRspnVmd7QNenOwvb5LHOkOjGy3dtcd+mVcuR14YmtZFbYl3ie4efhH8KrpiEmrXjT3gDZ45mx3HVbunPdGR1rvbms3kb204aWPqqvVskIDw0BpcW6HUEfW5f2Uqlydsa1xQzkaL6G4BO+h01UbIx7zjbjy/ygqWS/M21016a9NUPK0uNrhptfxGw8uWvVYuwm9FogrGuADLnKPFcAA67j8hPcB7QTRQTUjW94x5BiDn5Qy3jey/Bps3lbMVSKDvGZTmBB3trlNzYXHTX1TjEGFzAIy4SOIygG2cmzS2/lY68iu5NS0coppWNv9RzNDtrgG3K4vZASyFxQ757WB3AAPnbX53XragWXoxdpEz7NXRG6kc3gvY5gpYtXLqs6zRtIhqqGyeloslWIHRC8aO5MURSa2TSnYk595NqWZKTSD2HmDS6jMaKjkuEFVvsmqqBZKyyCxGMBDsqtVHUyXSHMYo6FMw1TGjZpqgnx6pjRBDJgxjs8qIViNki0WLEmG2i+TN0VSxvirdPqFUMedurJ9ColZY/xJpT1dkmduvHzlRtD4teRxVV10re65Q3fKVjkttothijJDOldZE1cuiHo23RVTDoh5CZw46KziTkvZumdfTm6DNI4aqmElRDkxyTsMo6e6InodLrXDZNbJnMNELbsZGKcSuvkLTZbQ1xa9rxqWOa63PKQbH4LTEW6oSyYlYhtpl++ntnaZBs4m4sRY6XuOevDRBVNP3nIczbW3mlnZmf34ifes5vnsfwTqNl/CNLmxUOZOEqRbhkpRth1FhYZBms1ucBwLveczMLW6G1/JB45hujZHAZXOyh7dibXF/gfh5X27RNfFlyOD4i0aZhnY7iLcuX5vmEU7ZInOmmAJ2YAdLba8SiqX/M1OIDGMosVNJUmMAi976a+uvwC9EemvA7oSokDnAcASgxq3s3I6IpJibk7nVCOrbI+SMWSisZqrYZGSThSCW4gU4w6rVVa0pjQSEJ8ZbFbLiJtEprZdVvDPohqgXRz6Cj2RRRZtVNlso6JHNjUiiP5aJqKXgvamG60gZYo46hOvigErZXZqchy2a3mmk0Gqg7hTN2x3GgHuUTFGpjCpImIbo6j1rVi9eViJTFuJcZJQWqpY6Rqp4sVu1KMRqbqyUrQqtiYlQvClctmMUyQbYJkUsIRHdL2KPVJyM9T0sLVjfDG7JrLHohcOi2TSeLRLUJVZmWS5CGWkuULV0uicEIKufouhaYOVJxK+2OztEc95stWQElSTwkBUciKqFcsWYrHUOic4Phckz8scb5Hb2YxzyBzIA0HVdg7Jey6OPLLWWkfoRANY2nlIf+Q9Pd395Mjb6EySXZxLBOz9VI+8UMhaG94XlpZGIwCS8yOs22h1umjp7Xvo5pseGu119EdtHWopOAJibpyMzAfkvnvtJGGyvI2dr8xf8Aqhyw5HYpUhXW4i2+W1zxNhp67qCCpGoFwd+CNlwlkrWSRva1xbZwd7pIvrcbG1lFFRiJr85BdsCNR1tdJdUUqL7JZKm7BbcqyYH2fhmpw52dsgv4mndu+rTobXO1iqdTSA2vtddAwuptTnuRmkAsxgOpe7wsH2iAmRjSFN2wnBvZw+qikfHOwZXljMzSGvs1pJLhctsXFux1aVWu1ns7raRnevY18drudE7P3ev/ACNsCB1FxzIXeuz+GfRKeCnBuWN8bvrPPikefNznH1TTvtfz1VCwpIVPI2z5DijuioYrL6B7SezSlq3mSMmnlPvGNrTG8nXM6PTXqCL8brj9XhBikcw3IB8Li3Lnb+q9o5FLaaYUaaAaVt9EwNCSEXQ0YTuGmFlVGNoW3RVvoeULanCdVsNkmOjkMlRqDIo1HUmykifooalpOyTk6HQZFHIXIqOluF7SU1t0blsEhqhnJMVTssoo3qSskQMUuqBuzUGTO0WKEyXWLE6OZW4asjit31F0pEiIpNSqvBIpWwsHVFRLeCmXrmWKG6Q2MeTMcpKdtyoL6o+gi1Ur3I9rGuECxYXCCAjauPRR4cy1lPVnRXxiuJ5eVvnYpkYgKiK6ZyNQ7m3NraqaTSCbbRBQ0iNjwl8rgyNpc48vvKbYBgzpHDMcg10tdzrb2CslJguR7G948Z3taAw5LhzgCTbXa59EMYNi5TSLD7O+zooqd17GSZ2Zx/ZHhYB094/xK1LVo/sojVN6kDcjYK1KlRDJtuz3EaNs0T4n3yvFjbccQ4dQQCPJfP8A277OVNK894wviJs2ZgvG6/1vqOP1T6X3X0HHNcXXkzQ4EEAgixBFwQeBHFZKFhQnxPkdsjmE5SR8lDK5x3N/W6657SvZ2Gh1VRg5Rd00A1DRxkiG4A4t5ajayoPZ/snPVPs3wxAZnyfVF7AAcXHW3keSS4NSqh6euxXheHyzvEcLHSP+q3h1cTo0dSbLuXs77DiktNO8SS7ta3/bjNtwT77uuw4Divez+Dsp2COJgY0EF3N55vdu4+asTawcPj/T4p0MaW2DKWqQ4c/U87a9BfZatPi/PMpa2oyMe93Brnu8mtJ/lUOF4znmbE6MskdE6bR7XtaGuYMpI1v+kadra76J3QtJvoaPqbX11LbW6gFcnoJHz0oEgZIwDwk3bJHp+pIL29QQukVrPEDyP9Vx+kxR0HfQg6B0kRBH1XFp8jop/UPi0xuJWmHiiyWc1zXsPI+Jp+q9m4PUXHVSCcILDadsrS0XbKNYzfR2nuEcPNO6OgdUQuDwGVMOjtLF4H1xxPX71mLM6NnFJiiofmCWS0xKZwxkEtcLEaFEinCbdg1RXo4zdM6em5qc04BUrXWSMroZjIJGWS6rqraBEVs/AIRlNcpDnaC47BxEXIj/AEzTZOcNoQU+ZhgsijC0Y5UznstKWrFdajBL8Fiz2pG+4jjFXQuZwU2Gx6q947gosdFWaejyusqMq4iIRtjCGPRB1midQUpLUvraR19il8W0V45KL2K2HVOcPshYMNPJFxwlqVHFJMrn6iLQ7hnstxLmKUuk0U+GyG6qukRZJqXQ5bTi10zwGOJrXFwAc7QOO7R0SmrqMsYHF2npxS81xa3Tcn0U7aTF7aLx/pLbtkEnhZq0B2t+tkw7M5pqwOdctia59/2iO7aPg95/hVApcTyjTYH/ACV0/wBnzB9HdN/8j7A82s8I/wC4vCPHUpaAnajssOJE92cvS/7vFLi+znZnZhYBgb7zj4tbC21xbew48U1e7T0QojAOgAudbef9lWkTntJo3Xz8veNlMHa/nmFq1n59P7r1/wCfmiOBamBz3XEsjBp4WdzbrqYy7j9ZKqPswyCIsp5Jom3LrNe22Y8fE0jgE9H5+I/ovR+H4f3WUgrZWKuJzTr/AJtffnsvIwSbcP8AP9ArLPE1wIIB3/mS6ekIOn51W0bYvxNjnxSMbu9jmC+gu4EC/TxckH2Pw2aF95ZXPa2DuhmfmJs4OY51mgFwGZua1yLb7poB+H8qnpNN+IG/O1guaNuierFxcfnxf3XFO19P3dbMODnCRvUPaCT9oP8Agu1StIv+eS5V7VIAJIJgNw6F38Jzx/fKkeoVwG4XUhNSVOUsdyN+S6GZxI0TNIBc0tcQbOdbY+dwVyI1WnqmFBjLmBzA7w/LgpscqQeWNss1W8Zr3vbjfUheOqQksGIFxW/f6JnOkDGN6GEkiimebL2nFwphFcWXS+SsNaYA2K+qmjbZEMisEFUutcKcPyWHCHA7KyQtuFR+z89nK5wyaI8cgMkQloAWJLiOJZFirU0I4sFxuDRUyan/AEgA5q74xOLKtQx3fdbmVhYxvh1CLDRFS4ODwU1HMAExiqmlPglQMmxQ/BhbZV3EqQNK6K9oLdFSu08J1sgyqlZ0dlYcisN95ASNPJF4c+zl57yNsfwJcUmOcjgLN/r96Cmm2Hr5LfEn2eT1S+VxPGw4pcns1I3fMOG1/wA6rvnYhmXD6UAe9Gx//wBl5T/5L5tqJbB3kbea+o8FhDIYmDQMja0eQAaB8Gqr0y22JzPQS78/NeBv59P7qUhcR9ovbGqbXTwwzyRxRZWBsZDbkMaXnMBm3JG/BUylQmEXJ0jtDjby/uAltdjUMIBlnijDrhpe9rQ4gagEnW1wuHdvqh/0kQSSPk+jQQwvL3OdmkbGHyvdc6kukOvRQ9rB3baKnsB3FKx7gOE1VaWUf+CF5O9dDI4W6+ztZ7ZUP/WU/pKw8+qMosZgmY6SOaN8bLh72uBa2zWuOY8LAgrg2G9nRLE2Q1tDDmue7lqMsjQCR425fDtfyIVj7STfQcNhoGSNfJU5pp5Izdro3ODhlP1XeFoPFrHc1ym6to7gm0ouzow7b4f/ANXF8T16IubtNRiJkzqiIRSOLWPLvC5zScwHUZTdfOrJRr009VaMbwSZuG0dVmjEMVOCIyXB5kq5e8c4DKQb54xvs0lDHI3eg54YxrfZ1M9qcPOorKb1mY36vMjquTYt2urK5z4GH9G9xywQRhznMa4ZCX2LuDSSCB6Kt0UElTK2KNud7r2ALR7rS46uIA0B4rqvs67NOo2SPmy97NlFgb5GMvZt9iSXEm2m29l3Jz+jnBQ+y84NHI2lgbOc0zYmCQ3vd4aMxJ4m/FUT2qU4+iyccj45G+ru7Pyc74q7MqczbX1abHy4LnntRrMsMjQfeDG/F7b/ACBXZX8Tsa2c1a64W8bwCbHh81DSleHQ2XnrToe1asY0shudUcJbBvr8krpzqjJjo3yv8f8ACNO3QK1seYbVjYppFLyVSo3G6sFM46JvKlRlW7D2jdB1NMSmVJDdNmYeCNlsMdmSnRVKGMscrjRy3aEtq8OspsLk4JUo8WE3yRHjNCXC6xWHuA4LE+MbQnkcun7QB/FE4dWArnrJk7wutOy6c29m43ui31WJZRuoqHHhmAuq9VzlKzPY3CGOWQyUUdroa8OYNUBi0IeFTsIxzwgXVlpK8OaFU52hFUCSYX4b2SiWDKbq8hgLLJNiFB0SHCw4z2VLFm6g8wk8r/irTjNHaO43H3cVUyRdSSTTHKmB1bdD5L6P7HdoGVVJFK06loa9vFsjdHtPr8QQeK+f5qbRWz2QYmW1MtLfwyNMrOYkbla4erbfYT/T5PAvNE7jHNcr5hxysdJWVLm3JfUSkW1JzSOsAPUBfQ7JnAkAXOw8zouD9j2/+7Myi4ZPIdLm2XOW3ttqAqcjuheP42xdhzTPOyJ5cTNKyN7nEuce8eGElx1J8W5W3aPEzPVzy6eOV2XgA1vhYOnha1POyPZKu+kRymncxozuDpS2Oz8jsl2k5/8AcLL+HS6nZ7LKjQGaD+EyOvtzYEvi6Gc1f9EEXZame4MOJ0xudRGC45f1srr8r6kJb2gxj6TUSSizWuIZEHXysib4IgbbADU25lXGl9i8+7quNu4/2nk6gg/rdfmnWB+ypkBeZ5xN3kMkTGtiMeQysLXSXL3XIaXAbbouDeqoFZabd2/Bx7EyxrpBE4ujD35HHQuYCQ15HC4ANuqu3tSxLJTUNE3QMijkeP3YmsjBH2z6BTYj7MmB2UVZPM9xsL237zqtu1HYqWqnkn79gz2yscw+BrRYNuHa7cuJWbVmtp19AfskofFNUHhaFnmRnf8ALu/iV0l0hSvsxg30amjiuCW3LyL2c9xJJHTUAdAEy216rtpGk0NwbnlYrl/tVmOdjb6F1/OwcurVTbMJ6Ark3tYbdsLx9cj5X/qsnHwderKvTdN1k5XlE64CIdHe548FE18h6l8TKYG48/7JpVNtblYW9EtoYnONmi55AJ3V0h7kX95u/wCKOEXdgSaIKFuqfUzUkwhhKtMcIypntt7B5IOwwXsrLTAWVVoJcqbtrwAqMXQrIth9bGEnhp/GvZcVB4oZlaLrZwTMjKi1wDReJZFiIy7rFqjRhwKCmJTaipbKWliARzAvN91ydFfsqKsFmhJQL6Iqx08WZTTUSNSo5xsQUkFlZcGcRZBMpEfREAhMhLYEo6Lthwu1SVcYstMNmGUALXFb5dFclol8lVxx4Lso5H8/eqdNTkSJziNSWyuHFv5/FLnTXJJUWTbHIHml3Gi07FYq2mxOnlebMa5zXHgA9jmXPQFwPooZz7y07K4E6urI4Gmwcc0j/qRN1e7ztoOpCzEqlo3I7Ss+kI35Y859518vTqhMKw7MbgBrAbmwDRffYIymoc+WNgyxxtawak5WNADRc7mwTWbLGzK0XNtG/iVbQi6E9ZpoBqRYc2suPm7co7DKINGdw1tp0C2pKKxMkm51sd+C3q6sNBcdhsFqQLfg2mnAu53w/Pkklfie9ved8hfYfFBVle55v8B6j+qX1U4ijfM/aKN0pHMRszW9SAPVBKd9DIwrbOd9sO20meSGnJiDHOY+YG0jnMOVwjI9xtwdRqemySM7WYhE8XqZ8zCCY5nOINtcsjHa2I4cik1NO5r2SaOc17ZCH3LXOa4O8Vjcgka68VbMEqKSvq3iri7uWoddskc0oa6Vx9whzjlvoG8NAOISE78lLjxW1f7Oq4RXtmgina0tbKxr8jt230tfiNDY8RZE1EHvgcswUTI2tiytFmtY1rQODWgAD4BGRHMI3cwWnzT/AKEkY8cHXKR8NVxv2m1gIii4gmQ9B7rf5vguzUTcpew+f4FfP/bwn6dOD+q5oHQZGkfefihn0mb4aBKE+Gx4EfgmUEgDgOnnySeg95w56o90motwUjXyGL8RtBWGCTw2INjYi9x+Hojn4iJL34pHIc1jZexOsQmeBfksmH02U9E7L7BMMHwwPYx3NrT8QEyqMIFlTx0ApbKpDMSUW+5CYxYTY7KaooMo0XY40dOVlVmjKgzuCc1MSELAjYIL9LeBqsWtWCvEqUthpFea2xsiLG10+xSlYHbBRPiBboFDgx8lyKck6dANDImguQlsUBBTOJhRVs5PRG2LdCTHKbop7rJdUlck0ztMs/ZmuzkC6vlPRB7dVyfsxKGzea67htUMoVcJ2iXJGmcd7YQZK2dvIg/aYx34pG51la/aA0GulcP1mMJ9Ghv8oVPldfZTy7DXQJUv3XR/YDRNe6tdpnAhZfiI3GRxt5lrfshczqnLp3/890sne1cv/FkZGf2pM2Ztv3W57/vhMw9g5OjtcbAwWaonPDerjxW71F3YCrSEA8zybl2gH9FXq2YzP090bfFNMQJkOUaMG5+KDlLWCzfj6hDLf8DI6AHgM6n/APKpntKr3Mosut6iQRk62DI7SPF+pDBbiM3JXARFx/PIIbGcOZUxSQSC7CNxu1wzZXtPBwP3kcUtqxl0cQwyWFrajvWF73QlkAtdrZXkfpHG+haAbb6lOvZrQd5Wh9vDTxvlJtpmtkjuf3nXH7ifu9nUA0+kTejI+nG/VXDCKCKnZ3UTQxm/Mudaxc927ndfhYaJcY/vwNlJO68jW3gPkvcJdma5nEeNvmN1JTvYd3W81q+kLHCWIh4BuQ03t6ck77FfQbPDctkaNRuOYO64d7XMO7utzj3ZmBwPMt8J+WX4rv1PaRuePbi3i08R5Kj+1ns739GZWN/SU5z2G5jNhLbpbx/wdVs42tAxe6ZwqidqPgfLgmMjOQQeHQEy5QL3ZJYdWxucPmAjGvuB96jmvI6K8MIp38HfEfiEUYb+IagckBE/mnmDRg36jbh961OwWjqXZJ4MER/Zt9nw/gnlQ0Kq9kJLQBv1XOH/AHE/irC6S6tT+CEPsmipwdlFiFN4UXQleYk7wrYuzmUOvFiUtc5NsS1cUskbZKyypDIKyCxI2WLHVNgsULk2UpIrVZiL3O1OycYbISBderFblSjiVEuJtzdjKmiBdqj6iEALFilxFMxRiUYAVdr3lYsRPsCJLgLznuul4dUOyDXgsWJuPoDJ2Uvtc68rid7D8VVLbnosWJE+woiyrOq+gPYjA1uFRuAsZJZnOPNweWA/ZY0eixYnYBWUvaHrTZqxYqkJQpk135n73ISubawHT8FixZLobEjnbkj05fggT7nm43+JCxYhZqA3D7vwW7Y78Tx49VixAkMZBLB+08eTig5auSIgte7fibrxYhkkkamNMIxiUkuvY8bX187q4UlQXsBcBrvposWIsLYORI4FhdGxuIzsAs2N07Gjk1s5YB9kWSBjLXHAEj0BssWJOX8F/LGr8/6X+iN+h0TnAJDmCxYggBI6R2ePhd+9/K1OA5erFZ/jEPsOoXlRYlIVixdjOkVicXcqh2ixKSOpMbSMuWPS2xeZASD/AAhYsXZEZdLQk/1aQwZyRms0X6lrjmttfTy6LFixK4r9A85f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7" name="Picture 11" descr="C:\Users\jblocki\Dropbox\PasswordPictures\picture-3-5.jpg"/>
          <p:cNvPicPr>
            <a:picLocks noChangeAspect="1" noChangeArrowheads="1"/>
          </p:cNvPicPr>
          <p:nvPr/>
        </p:nvPicPr>
        <p:blipFill rotWithShape="1">
          <a:blip r:embed="rId3">
            <a:extLst>
              <a:ext uri="{28A0092B-C50C-407E-A947-70E740481C1C}">
                <a14:useLocalDpi xmlns:a14="http://schemas.microsoft.com/office/drawing/2010/main" val="0"/>
              </a:ext>
            </a:extLst>
          </a:blip>
          <a:srcRect l="18443" r="20957"/>
          <a:stretch/>
        </p:blipFill>
        <p:spPr bwMode="auto">
          <a:xfrm>
            <a:off x="952783" y="2454886"/>
            <a:ext cx="1986360" cy="2458367"/>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descr="data:image/jpeg;base64,/9j/4AAQSkZJRgABAQAAAQABAAD/2wCEAAkGBgwQDxAQEBIREBAQFBIQEhASFBcPEBAQFBAVFRUVEhIXHCYeFxkjGRQWHy8gIycpLC44Fh8zNTAqOCYrLCkBCQoKDgwOGg8PGCkcHyIsKiwtKiwtKSosLCksKSwpLzAqLiwsKSksKSkvKSk1NSosKSwqLCwsLC8sKSwpLCkpLP/AABEIAMgA/AMBIgACEQEDEQH/xAAcAAEAAQUBAQAAAAAAAAAAAAAAAQIDBAUGBwj/xABAEAACAgECBAMECAQDBwUAAAABAgADEQQhBRIxQQYTUQciMmEUQlJicYGRoSMzcvBTgsEWJERjkqKxFXOz0eH/xAAbAQEAAgMBAQAAAAAAAAAAAAAAAQIDBAYFB//EADARAAICAgEDAgMFCQAAAAAAAAABAgMEETEFEiFBYVFxkQYTIjLBFBZCgaGx0fDx/9oADAMBAAIRAxEAPwD3GYfENetIVmVipYKSozyZ6EjrjOBtk7iZksavTLYjo3RwVPyyOo+crPfa+3kIjS6yq0ZrZWA646g+hHUH5GXXcAEnYDck7AAdSZxdOnSxK3cDzOUe+uUcHG/K64IH5ypeHV9za468tl1ty5/pdyP2nLfvJXBOM633Lx442bv7I35T8FfBeK2U1rYyu1VrNa6D3nq82wvzKvcANuo37gE7HrNPqK7FDowdW3DLuD+c5mWTpAGLoz1OerVMa+Y+rKPdY/1AzRwvtG4NxvW1t+VyvYyWYu/MTsCZYq4hQ1jVLYjWoAz1hgXRSSAWUdASDjPoZytmndxi26+0fZZ+RSPQrWFDDfoczaeDeF11afzQoV9URe2BygKQBWgA2AWsKMDvzHqxnSYPU682bVSel6s1LKXWvJv4kSZ6phEREAREQBERAEREAREQBERAEREAREQBERAERKLbAoLEgADJJIAAHUknpAKszVcS8WcM0z+XqNXpqLMBuSy1K25TnB5WOcbH9J5h459sD2FtPw1iibq+swOZ/X6OD0H3z/lG4aeXncljlmYlmZjzMzHqWY7k/MzLGpvy/BVs+tMzR+IeL4R6KWB1Djl2OfIVtjY/pgZIB6nA9SL3F/DGk1SlbVdc781Vj6d8/wBVbAn8DtNK3DfoRrpJDVWErU/KqNzhSxSwKApYhSQwAzynI9fH6nkXUUOdUd/p7+5nqjGUtSZXVWqqFGwUAAfIDAlcRPlkm29s9lCRJiVJImb4b4kioulchbahyICcebUvwMh+seXGR2Oe2CcOW9Nwca0MLB/uqsUP2r2U4blP1EB25h7xIOMAAnpfs9bdG9xrjtPn29zUylFx2zrsyZY0ukrqUIi8qjoP/wBMv4n0M8sREQBERAEREAREQBERAEREAREQBERAESJqfEvifR8PoN+ofA6JWuDbc+MhK1J3Y4/AdSQN4BstRqUrVndlREBZnYhVVR1JJ6CeDe0T2j2cQY6fTsU0KnB7Nqj6t6V+i9+/pNR4x8cavidmbf4enU5q0wOVXHRrD9d/n0Hb1PPzZrr15ZVsSCRJlhzvM5U+u5ofFTqRRV1c2pb80SvdmPy6L/nm+InKrwbibPZY/wBGD2Md+d35awT5aAcgxhcZ3OSWPeeDn/euiUaY90n4+psVdvcnLgRDcP4gm7VV2D/k2Euf8liqP+6WqdSr5AyGU4ZGBV0PoyncT5rk9OycbzbBpfHlHrQtjPhl2JS7hQSxAUAkknAAHUk9phaHV6nV76Snmp7am5jTS4yRmoBS9g264CkEYYzHjYV+U9VRb/t9SZ2Rh+ZmbbnlOOuDj8cbTe8BC/RdPy4x5VeMf0D/AFmifw3xbORqtGB9g6S0nHpz/SP35fym48PaLU01Gu81HlZvLNfNjyyc4YMNsEkDBO2J3HQ+n34TmrUvxa4fwPPyLY2a0bSJMTpDUIiTEAiJMQCIkxAIiTEAiJMQCIkxAIiTEAiDBM848ee1mrTc2n0JW7U7hrfipoPTH33+6Nh3PYzFOT0gbjx37RdLwxQgHn6txlKFIHKvZ7m+omdvU9gcEjwfjPGtXrbmv1VhtsOQPqpWufgqToi9PmcbkneY2o1NljvZa7WWWEs9jnmZmPcn/ToOglubUK1Eo3sYjERMpAMx5ffoZj5gH19IkxPPMhGJrOM8HW4CxQBfWD5b9CR3rY90b09cHqBNpIMpZXGyLhJbTJT09o47hWhXXOXsHNpKmwEO636hT7wcdClbe7g/WVsj3d+xCiUV0qowoCjc4AwMk5P7kmXJgxcWvFrVda8ItObm9siTIzGZtFCYmHxHi2n06hrnCA7KDu7t9mtB7zt8lBM07+Kr3GdPpXxtytqWGlDD15MNYv4MoPyEA6SJyPEPF2t09TXW6egogywTUMbCScBUDVAMxJAAJG5lXDfaVwy1glpfSOeg1A5KyScAC8E15J7cwPyllFtbS8FHZBSUW1tnWRKVcHpuDuD2IkypcmIiAIiIAiIgCIkZgEzD4pxbT6Wprr7FqqQZZ2OB+A9T8hNf4q8X6Lh1PmahveOfLpXBtub0RfT1Y7DuZ8/eKPFes4jd5uobCKc1adT/AAqBjHu7Dmb1Y777YG0vCDkQ2dH429q+q1vNTpebTaTcFs8uovXGPex/LX7oOTtkjdZwgUAYGwG2BtiIm3GKitIrsRESxAiIgFNnSWJeuO0swD69iTE88yERJiAREmIBbucqrEAsQCQo6sQOgztmcV/6rxDW0G6m8aV8t5VaqLBXYjYKaouMscqVZQF5ckbkBp3M5PxDw5tNY2tpTmrcg6yteuAAv0lV7soADDqVXIyVwQMPgzo4LuG+kr7lxsPPar7Hl5tsL3GAAQcgTZzXazR85XUUcvnBcA5wt9fUI5HbclW35ST2JB5/i/jBrAaaA9bD3bnccj1NjetR9vfdum+2e1q65WS7YmC66FMHOb0kWvFfFhdaKUOaqWy5HR7htgHuE/8AP9M0jAEYO4PUHfMKoAAGwEmdJRSqodpwmXlSyLXY/wCXsXuF8Z4hocHR2Dyx10l2X07DAGE+tSdtuXb7pnoHgv2kaLiTNUM06qvPPQx5t12fy36OASM9xkZG885E0nFeDGsG3TJi0tzMwYocZLHDAgruTuDkdpo5eKvzQXzPZ6X1KW/u7nv4N/qz6PzE8r9nftIXUFNLrNmACJqWJUvYDgJeuAEdhupBw33SQJ6eNKnp+88hrR1CafBdiWvoifP9ZFDEEqe3SQSXokyCYAnD+0H2mU8PBoo5btaw+AnNdAI2e7G/4LsT8hvMf2i+06vRBtNpStmsOzH4k0wI6v6vgghPzONs+GO7MzMzM7uS7ux5nd26sx7kzNXX3eWQ2ZHEuI6jU3NfqLGttfHM7eg6KoGyqM9Bt+pMxsRmMzZ1ooIjMZkgRGYzAEGC0sO+fwgB2yZTMvhXCtTq7lo01bXXN0Veij7Tt0RR6mex8E9hnD1pX6Y1l2oO7tXY1Va7D3UA6gep3Oe2wFJTUeSdHqERE0i4iIgCIiAJDDMmIBxep0X0C3lGfod7fw87jTXMf5We1bE+5nocr05BNR4s8ONbjU6cfxkHvp21FY7Z7OOoPfcHqCPRdXpa7UeuxQ6OCrKdwQZyVSXaaz6PceYbmi49bqx2f/mqMA/a+IYyQsxk4PuiYrao2RcZLaZ51TarjmHQ/kQQcEEdiCMYlc3vi7gDIW1lC5B31FSjcj/GQeoHxDuNxuMHQI4IBBBB3BG4InRY+Qro79fU4bOwpYs9ej4ZcU7ZkMcx2kTYS8mm3pJGn13BW50ekIqjPMmAEYEEEuO+3w9gd8enW+D/AGimhUXUXM+kKstTEG27T+WzDGobJZlwjYbGwTJON5rOac9r1fSWeZUqimxWrt5snAcBTg5wpCjlBP2iPSeRl0/xI6fpuY3qEn59Pf5+59HaXUK6hgQQcHI3BBGxB9JNtAbfofWeP+DPHjaMJX/P0R8sM+cPpcipHZBuWTzrOXk6jDYOBieuaPiFNyCyqxLa2GQ6MHU/5hPMaaOhjJS4K9O5I37HEwfEmoxpbkWw1W2pZXSy5azzWQ8vlqN2YHfYdsywOLOwZdMq2NzYNrHFCb4JJG7kfZX0wSvWVaTh4RjY7G25tmtYb4+yi9ET7o/PJ3kFjyXhXsO1X0bmv1XJqnPOVC+dSudyHOQzMTvkED5HrOe414A4tpMs9BurGf4mnzcMdiyAc4/Qges+hpBQGZI2SiRo+WAwOfkcEdwR1BHYyZ9Gca8HcO1f8+iuxsYFmOS0D7ti4YfrOE437Fxu2jvKnG1N451JxsBcvvKPxVuvaZlcvUjR5dEuaulqbrKLCnm1HldVYWAHHZhsf7zg7S3Mqe+CokFgIZsTHd+56fsJIKmbM6LwZ4B1vFLP4YNWnU4s1TDKDHVax9d/2Hf0PSez/wBkluqK6nXq1Om2ZKN1uv8AQv3rT5fEfl39w0mkqpRa6kWutAFREAVVUdAoGwE152+kSyRqvC/hHRcOp8rTJjO9lje9ba32nb/QbDsJupMTXLCIiAIiIAiIgCIiAJh8V4XVqazW/qGVxs9dg+F0PYj/AFI6EzMiAcVpNValr6bUDlur94MB/DvqzgW1H9mXqp+RUtyHibgLaSw31LnS2H31H/DWH62P8Nv+0/I+76lxzgq6mvlz5dqHnpuAy1Vnrj6ynoV7gkTm9LquY2ae9Qt1YC21HdSrZw6Z+KpsHB+RB3UgZKrZVS7omvkY8L4OE/8Ah5+DJmRxrgj6GwAZbTWEipjuaydxS5+X1W7gYO4ycXmPYToKbo2R7kcPlYkqJ9kivllq7Sq6srjmVhgg9CJPvR70s/PKKR/DxI0VHBdXReRQR9HcoWVjn3awxRG+scOcg9d9+mJ3vs74CbbbdTZUq0Yepq+bmS+8Ov8AEasbNyhSAWGfeP4nQZadR7M+Ol11ekCjn09xfGdylwDBsfjzD8vnPMyq1XDUVyzounXPIu3N7cY/7v4nc6PGGHYHAHYCZEs0V8inmPqSewlDcU0oXnN1QXrzeYvLj8czzDoTJiajgfE7NTZfaM/RfcSjK8pfAPPYCQDgkgf5fxE2Or1VdS87nAyFAG7MxOFVR1LE7AD1gDWa2qit7bXWuusFmdjhVUdSTPDPHntcv1hajRF9PpgSDb8N+oHTbvWh9Op2zjpPbL/DtWqQjW1rajDA07+9VWPUjo1n3u3bG5Pn/iT2BaV8tw+5tO258m3N1J9ArZ50/Vvwllr1B4cEx8OxHQj1/v8AvebKrUBlDfkR8xNvxf2Y8e0xIbR2XD7en/3hTt6L736gf/V/wz7MON6qzl+j2aas45rdSrUhd+qofec47DA26iZ4zSK6NFRTbbYldatZZYeVK0HM7t6KP7x3ntns+9kdWm5NTr1S7VAhkp+OnTEbg+j2d+boO3qek8F+zzQ8MXNY83UMMPqXA8xh3VB9RNug/MnrOoxMc7HLwiUgBJiJiJEREAREQBERAEREAREQBERAImp49wJdQFdSK9RVzeTdjPLzY5kcfWrblGV+QI3AM28iAcA7efnTalArEcl9BPMFbqCrYHMpIyrYHQHY7DiuJ8Nu0dprsbmQ702f4i/ZYdnHf1xkdSB6p4l4M1z1WV+5fWG5LMEqR3SzHVT+xwROVFVOpqspvqsFqnlcH+ZTYN1ZT69w3QiZqLnVLa4NLLxI5ENPn0ORf+rEp8w4Py7y5rKLKLTTcp5wOZW5fdtQ/WXP6Edj8sE2ip5W2xk7D8578Zqa3E4yymVUnCa00VEkY3zv0mrPFreH8Sr1dYPI6+VaF6umRzD5kDlYf0Y7zZmvBBA/GY3EeHC9HQ7HqjfZcdCJS6vvjo2MHJVFqn6cM9j4bqxfSltVotSwcyuOhUj+8iNH4Z4dS5sq0unrsYhmdKlViwOckgdcnM8Q8JeI+L8Kfl8h7tMxzZSGDAHu9LA+6x64IwflPVtL7TOGMgYm9WI3rbTX86n0JCFf0M8OdMovWjslfU1tSX1R1FtqVqWb3VUf2AB3+XzmPwvh1r2fSdQOVhnyKOooQjHMx72sM5I2UHlGd2bhOJe0e6zVLXpdJdacfwOdfdZ8e9YalJc8pZQA3Io5mJYYE9K4VZe1FTXqqXlFNqIeZFsI94K3cZmNxceS8Zxn5i9mXEp8xckZGR1HeTmVLkyJMQBERAEREAREQBERAEREAREQBERAEREAREQCMTReI+Avbi/TkJqqxhebau+sZPk3EbhSScMN1O+4yrb6QYB5/q9NTxCgoc1XVMR7wHm6a8AZVx+BGRnDAgjYgziWWxHem0cltezL2I7Mh7qcZB/LqCJ6t4g4C7P9K0wA1KqFZfhGpqXJFbHswySrHpkjoTOX4xw6riOnW2khNRUWCMwIKurYspuHUbgqR9UjO+Jt42S6Xp8Hl9QwI5MdrxJcM5OJY095bmVlNdtZKWVt8dbjqD6+oPQggjrL86CMlJbRxFlcq5OMlpoSl3AGScf6k9APn8pcppsscV1qXsboo227lj0VR6n9zgTq9HwbT6CmzV6giyylHtZ8e7UqoSRUvXOM+91OfTaauRlRpWuX8D0cHp1mS9vxH4/4Lvs24Q4v1GosQoyIunQN8Y5+WyzPpnFW3y/Kegiavwzw62nSVLbjz2HmXkdPPsPPZy/IMSB8gJs2M8GybnJyZ2lNMaa1XHhGHxLRLaNmetwDy21kCxCfTIII+6wIONxMBeJaqjbUp5iD/iKELDH/ADKBllPzXmGxO3SbYxMRfZTo+I1WqHrdLEO3MhDrn8RMgMDNddwuhmL8vLYcZsQmuw46ZdcEj8ZH0fUL8Fob5WpzE/LmQrj8cGNk7NnE1R1usXrQrjPSq4M2PwsVB+8Hj4UZsp1Kb4/lGz/4uaTsnZtomr/2k0X1rVT/ANzNWP8ArAmTRxTTWDKW1uPVXVh+xgky4lIcHpJzJAiIgCIiAIiIAiIgCIiAIiIAiIgDE5bxFwK1LG1ujXmt2+kaZSFGrQDHMudheoAwfrAcp+qV6mIB5X4k4GutqXW6LB1Krsv8salFz/BtDY5XByATgqdjtkTnOCGzWMK6VYOMi3zFK/R8bEXA9GzsF6n8ASPTePcKfTu+s06s6N72p0yDmLY63UqNzYBjKj4guwz10Gv0TBhxHh/LY1iqbqUI5NbVj3WU9BaB8LdxsdsEbFWTOqLjE0MnApyJKU15X9fmbfhHBqdMnKm7Hd7D8djfM+noOglSoNVqRphk108l2pYfCMMGqpJz8TEcxG/urvjmXODwjX6vidZbSKdNpySh1dy/xMqcOKKD1YMCuXwARnDYwex4XwunS1CuoEDPMzE8z2Oeru31mPrNdtt7ZuRiorS8Iy2bEo55STmRI2TsuSCspEnmjY3sFZTK8iTGhotyZVyyOWRojRBMxruHaZ9nqqcejIrf+RMnEQDXf7O6Dtp6U+daCo/qmDKhwGg/W1A+S6rUKP0FkzpUsAvRJiWLkRJiAREmIBESYgERJiAREmIBESYgERJiARicrxHw9qabTZokRkuLGzTM3lIlzHPnI3ZSSedcHPxDfIbq4gGm8OcBGjrsy3mXX2G++wDkV7mVVPJX9VQqqoG5wu5JJJ2TNmY2t1RrdS/8p8Lz/wCG/Qc/3W6Z7H8RMiQyrESIlSpMSIgExIiAVcxjmlMSdk7K+aMiURGxsrwJIEokgwTsvxIiWLExIiATEiIBMSIgExIiATEiIBMSIgExIiATEiIBDoCCCAQQQQdwQexE17KaBvlqR33Z6R8+7J8+o+Y6bGMQDGRgwDKQysAQwOVII2II6iVYmFdwp62L6RlrJJZqWGdPYxOSSBvWx395fUkq0or40gITUI2lsJCjzCDU5JwPLuHutk9AcN90SNFdGwxGJUUMpkEDEYiJBAxGIiAMRiIgDEkCRAgGRERLmQREQBERAEREAREQBERAEREAREQBERAEREASi2pWUqwDKdirAEEehB6xEA1i+Hq0309lum+5W3NTj0FNgZEH9IU/OXAdcmAy03juVJobHyU8wP8A1CIgAcSA/mUX1H+jzgfwNJb98SH4xo12e5Kj6WnySfwD4iJGiNGVS6OMoyuPVSGH6iV8hiI0NEcpkYMmJDI0RERIKn//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6" name="Picture 10" descr="http://therealdealsports.files.wordpress.com/2013/06/o-lebron-james-faceboo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302" y="3744843"/>
            <a:ext cx="1144000" cy="7382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38200" y="5334000"/>
            <a:ext cx="8153400" cy="98581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6"/>
          <p:cNvSpPr txBox="1">
            <a:spLocks/>
          </p:cNvSpPr>
          <p:nvPr/>
        </p:nvSpPr>
        <p:spPr>
          <a:xfrm>
            <a:off x="-457200" y="5029200"/>
            <a:ext cx="1905000" cy="685800"/>
          </a:xfrm>
          <a:prstGeom prst="rect">
            <a:avLst/>
          </a:prstGeom>
          <a:scene3d>
            <a:camera prst="orthographicFront">
              <a:rot lat="0" lon="0" rev="5400000"/>
            </a:camera>
            <a:lightRig rig="threePt" dir="t"/>
          </a:scene3d>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smtClean="0">
                <a:ln>
                  <a:noFill/>
                </a:ln>
                <a:solidFill>
                  <a:schemeClr val="tx1"/>
                </a:solidFill>
                <a:effectLst/>
                <a:uLnTx/>
                <a:uFillTx/>
                <a:latin typeface="+mn-lt"/>
                <a:ea typeface="+mn-ea"/>
                <a:cs typeface="+mn-cs"/>
              </a:rPr>
              <a:t>Pwd</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Content Placeholder 6"/>
          <p:cNvSpPr txBox="1">
            <a:spLocks/>
          </p:cNvSpPr>
          <p:nvPr/>
        </p:nvSpPr>
        <p:spPr>
          <a:xfrm>
            <a:off x="914400" y="5486400"/>
            <a:ext cx="8610600" cy="685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400" noProof="0" dirty="0" err="1" smtClean="0">
                <a:solidFill>
                  <a:srgbClr val="FF0000"/>
                </a:solidFill>
              </a:rPr>
              <a:t>Kic</a:t>
            </a:r>
            <a:r>
              <a:rPr lang="en-US" sz="4400" noProof="0" dirty="0" err="1" smtClean="0"/>
              <a:t>+Pen</a:t>
            </a:r>
            <a:r>
              <a:rPr lang="en-US" sz="4400" noProof="0" dirty="0" smtClean="0"/>
              <a:t>  + …. </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pic>
        <p:nvPicPr>
          <p:cNvPr id="40963" name="Picture 3" descr="C:\Users\jblocki\Dropbox\PasswordPictures\picture-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547"/>
          <a:stretch/>
        </p:blipFill>
        <p:spPr bwMode="auto">
          <a:xfrm>
            <a:off x="6988629" y="2454886"/>
            <a:ext cx="1883229" cy="245836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557070" y="3178314"/>
            <a:ext cx="538930" cy="707886"/>
          </a:xfrm>
          <a:prstGeom prst="rect">
            <a:avLst/>
          </a:prstGeom>
        </p:spPr>
        <p:txBody>
          <a:bodyPr wrap="none">
            <a:spAutoFit/>
          </a:bodyPr>
          <a:lstStyle/>
          <a:p>
            <a:r>
              <a:rPr lang="en-US" sz="4000" dirty="0" smtClean="0"/>
              <a:t>…</a:t>
            </a:r>
            <a:endParaRPr lang="en-US" sz="4000" dirty="0"/>
          </a:p>
        </p:txBody>
      </p:sp>
      <p:pic>
        <p:nvPicPr>
          <p:cNvPr id="1024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125" r="34083"/>
          <a:stretch/>
        </p:blipFill>
        <p:spPr bwMode="auto">
          <a:xfrm>
            <a:off x="3185107" y="2454886"/>
            <a:ext cx="1806851" cy="257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data:image/jpeg;base64,/9j/4AAQSkZJRgABAQAAAQABAAD/2wCEAAkGBhAPEBAPEBAVFBAQFBQUFA8QFA8QEBUPFBAVFRQQFBQXHCYeFxkjGRQUHy8gIycpLCwtFR4xNTAqNSYrLCkBCQoKDgwOGg8PGiwkHx8pLCwsKiwsKSwsLCwpLCwsLCksLCkpKSksLCwsKSwpKSkpLCkpLCkpLCwpLCwsLCwsKf/AABEIALcBEwMBIgACEQEDEQH/xAAcAAACAgMBAQAAAAAAAAAAAAAAAQUGAgQHAwj/xAA/EAABAwIDBQYEBAUDAwUAAAABAAIDBBESITEFBkFRYRMicYGR8DJCodEHI7HBFFJi4fFygqIVM0MWU3OSwv/EABoBAQADAQEBAAAAAAAAAAAAAAABAgMEBQb/xAAmEQEBAAICAgIBAwUAAAAAAAAAAQIRAyESMQRBIhMyUTNhgbHR/9oADAMBAAIRAxEAPwDiCaSaICE0lCQhCaBITSQCEIQCEL1hivrogwjjLjYC69jRkakDzv5ZL1cbDL4fTLRejn2ba+RzyVdryR5/9MOfeFx8pyKTNlPcLi1vEjPlotmLvkZHEONg7jx5rea4sB7psHXGJtwcvoq+VaTjlQUlHI0EuYQBzBXirLBV3GF7ciLE+PH9PRQu0abs5CBocx4HgrS7Uzw1NxqITQrMySTQgSEIQCEIQJCaECQmhAkITUhIQhAIQhA1ksVkgEk0ioAmkmgEIQgEIQgGtuQOa2n8gvOlZck8gs35KKtA3UX93Vp3e3djkAc/yboqtFe/mugbsU5awE5XWXJbJ06vjYzLLtY9kbrQtIc0C3K2aulNsyFzcJjaRyLQQqjR7RLCAGl1+DcyrBFtx0YaZYJWg/MG4h58lw2W3t7PWtRrbx7hU88TuyjayYAljm5Xdb4D0OnRcB2i8mQgggtysdQQbWK+p6edkrcTH3HXIrgf4q7AbTVr5YiDHOcRtngmOb2nx+LzPJdPDdXTzPl4247/AIUlCaS63mkhNJAJJoQJCaSAQhCAQhCAQhCkJCaEAhJCgNZLFZKQJLJIqAk0IQCE0kAhCaD3pD8fh+6zETnEBrS48mgk/RYUh+IdL+hVx3X2a2SDU3dI4ODTa4DAW3P7dVnnl49ung4v1cvFWIISCL6jhY8OZNldNmmfC22FoI1NyfsvCOEE2e3NndOK2I5nC426BSrRoqXLcdnFw+F9s5NmzOblJI4ngwiMDzz/AEUpuzFUxR9kI45Q17mvMwDn4ciO845ZHgOSex6uxALiFdqOkY9odext8QsD5kLmy5MvVdn6eMnkrMm3ar+IEEEcMbnG35mMRdmATctabh2mmWmSrm/87Kqlgiex0dWx4L42MjbHctIccbnYsstdeisFbWUwnlIksYzYvkIuSLZDSw6dFr7/AFCyqoG1jAJP4YiR2E2OAGzx4Wz8lOGf5elObi/C/wCnGNpUJgkdEXBxFs26WIuPA9Fqrb2pW9vNJKG4Q91wy+LCNA2/GwAWqu+PCy1vokIQiCQmkgEIQgSE0kAhCEAhCEAhCFISE0IBZBYrIIGkU0ioAhCEDSTSUgTQhQMopMJB92Vp3e2kY6hrQfy5CAG8Bl3SPfFVd4wm3EanryU5u7GZJoiB/wBsjEeVtFTObjfgyuOc0um0KZrmue0fm8XcxfimzTyWxKdeoWpchYR6+V3dt6kbbCetleaOVscALjkRrw0VCppMrHgbqzCuY6m7N7cTbWIPPULLONsb1o3bL2fO8mQMcX62tf1C9d6nQ0eyqvsgAzsXMsOLnjs2355uCitjUFK5z+8GPIyjkwFmLOxbiBIF+AWp+IdfSU1FHs+R0hMwL8cZa4hzDdrnD5ml1hbLQ8lGMtsiPkaxwt24yUk0l6D5wJJoQJCEIEhNJAJJpIBCEIBCEIBCEKQIQhQGmEkwgaRTSQCaSaAQhCAXpAM8R0bmf2HrZeamKTd6okjaQzC1ziS6Q4MgBbLU6u4ImTbU2ds19Q52HRou536DxJU3ufk6The30v8AdTWwqJscDGt45udzfoT+y9hsMxkzR2wOPeA1Djz8VTO9Orh4/wApUic15li2KaO4XpLT8tVzvTasbi0qR2VthjHWkHcORWjIwtzXkYC7DlhDzYF1w0kBLJ9m7HRNlfwcjcmtNjlcA2PS64Tv/XmbaNW4uxNZIY2W0EcfdDR6HzJWW1N46yKR8IvAWktcxp71+eLw0IVdJvqtePjuPded8nnnJ1GKE0rLZxEhNJAIVt3D3JbtKQiSRzGDLuYcZPE97KwuFM7R/ByUQPnpqgTFriGwmPs3vZjsLHFbFbO2WhWd5MZdVvODkuPlJ05whbu1tjT0khhqInRyAA4XW+E6OBGRGRzHJaS0YWaJCEIEhCEAhCEAhCFIEIQoQYWQWIWQUpCEIKBJpKR2PsaSqfhYQ0C2J7r4Wg+GZPRQmTaPU7sXdGeps8/lxH53g3I/pbqfHIK1bI3Np4pGNDu2kxC8jhZgHHCzoBqbq3s2fd7/AOUfDbkFS5N8OHftXNi7m08UjGhpe6xJkfYm45DRq3drbKLCfG45EX/wrNsSmb+bJxaLff34LT3hp3Pa0NF3X0HhmqeV26fCSdKNu/UC0sPzMebDxJ/fPzU2duCkY4OZ2hd/4uY5u5DLVQVNsypiqHzMY3DIDZzr2DrjOw1Itol/BPZMJHEvf8ziMnC2lvBXvbPHcW3YJbWRmSFpOHJ8eRe08iOI6qUZsOV2XZuHi132WnuLSlle3sWDsnt/NA0w4b4j/wAV1uJrW6AjwJss/CfTe89nuOfUm5EjiC+9uQButLfPZ/ZzUjGjCI2SnDxzLBcjx/QrqUtQ0A3JHVc03mrY5KkHiRhv0Bvb1IVcsP7pw5ssr3NKHv3u8ZqZlWwAyQd19vidBcWd1wE+jui5uvoHbW712QVVMTjpT3mAnvsJu82/mvfxGXJG1NyqCsYJHwtu8i0kf5bwDxJbr53WmOWppz8vF53yj59QrxvX+F9RTSP/AIUOnibqBbtWcsTfmHUegVJfGWkgggjIgggg8iOC0l25MsbjdVilZZLOBl3sHNzR6kKVXWN1tmx0UMUjpgCy5cdLHFid48B5BTW6W/DKizJ7NkD39l8rCCfnOgtkEbI2DFtClkp3OwkuJxWFwQbtPrb0VSZunUUsxilaCWuNiNHC/wAQ6Gy4ctd2voeP6wnpI/jHTU88EdYx5dNDIync4G8bmuEj8I6tdxHMhcjXYPxSgDNk0/5YY99QzFhDbOtDLmS3VcfK6eH9ryfmSTlsjFCaS1chIQmpCQhCgCEIUgQhCDIJpBNA0kIKACv261CI6Zrh8UnePjo0eQz81Qo2FxDQLkmwA5nQLqNPD2bI4x8jQ3zAsVFa8U729aWVwe1zfiB+qtFJVgZ6Ms0X4g2GR+noqo02dfwVgEV2s/le5p6XvmP0/wDsFnk68Vo2XSAdtbQ2P0z99FrOp7BznW7oIv8Ab6rHd+qvUTQg3Y2K5H9ROvos6F3bXY7WM2cOfJ3pdZVpHhT7KDoe+0fETh5An+/0UDt6gjisWA6E556cP0V8jhGEt8j79VF1+xRK0tPi08R7yUyliH/CTazO1nYT+ZhbkeLA4g29QupvbldvouCT7Nqdm1TamFubCe78r2Ed5ngRfqF2bdfeGKsgbNGcjq0/E1w+JjuoWjnzl9/Y2zKWxl17AahUT/oIqnXOIP1xNsQMiRdWrfSq7jWg5uOnT2FnsmhEMTRbvEXcePOyrk1w9PPZNCY2Oa43Fxr4WKjmx9hOYT/2pM29D098VYIeKi94ILtjeNWvb6EhUaIzbrjFPHLwc2zhwIH+PqtXeDcui2g0F8YEj2kMnjyeHWyJt8Y6FTG80OJhI1jGIf6SB+61Ny5C+Mudow4W+GpPoEl0iyWdvnbauzn008tPJbHC9zHW0u02uOnFa0b8Lg7+Ug+hurJ+JTbbVresgPrGw3+qrBK6Z6ebeq7Nu9tUQztN+67PyOYKum8TWyvjeM+6CSNQQ45/suVbMDsDGOFnRgNB4OYPhcD4W9FYdm7wzte1jml4cMOViLLj5Mdvb4st6rD8b6xgpKKEHvOkdJh/pZGWk+sgXGyunfiY7+MdUlouKCOA4xmAZH2ey/UvB/2LmC6OL9ry/lf1KEkIWjmJNJCkCEIQCEIQCEIQZBNIJoGkU0igsW5mzscpncO7Fp/8hGXoLn0VzIsVo7E2cYaaNts7Y388bxfPwyHkt9pxC3zDTqq114Y6jzfz9jorNsWYPpXh3/hOIH+kj+x+irEjs+vHqtoVphp8QyDpQ0/6TG646jj5KmXppj7WLcCTtKqseeDGt83YnH9vVbTJnRTYm/LcOHMcf0J81BfhhtJrZJMRt2znkf7QQB9FOSSfnvBHI+f+AVS+18b0n4azE3E3O/rx/uvRrieHv3+iiaYmMEn09PspGkqsTA/icvPRVWbFRRtmBD25EcVAx0TtnSuqIQSw5zwt+ePL81g/9xueXEX42U9HUn36/ZY15xRm3xcPHRD2j2V7Kyo7VpDoYmtcHDMF7/hHoL+amW1gKq265bHE+PsyDLLM8uA7txJhDehs0HzUm5/eNuH3t+ytYrKnInj376rX2gzFZnULSp6kjj79lb7DicCq1aI/eVxYGP4Fpa4c2myg91ars6Rov3p53MZ/puAT6D6qU33lLIWOAyDrHwsoKkcBPsyFoyIe+3W5u7/j9VCW9v5uHTbQj7QjBOxtmzsHesNA8fOPryK4HtzYc1HKYZm2OrXDNj28HtPEfovqKKQZtOhVI3j3SZW9tSkZAl0U3GOQjny4EclpjnphycUy7ntS6aoPZROHGNhscx8AUnsHackr+waA0WN5XWOHQCwsLk6KBkonCGKKS7JIgGuAyLXsyI+itGwNhyYopG4QwNZI677Omc43tbQNaMud7q2WMvtbHLKek5vDsuKPY9dFG2xdC6R7j3nukbZ2Nzv9v2Xz8V9NbapxLQ1TLYccErbciYyvmW6nD05/ke4SEIV3OSaSakCEIQJCEIBCEIMgmkFkgFI7v0XbVEbT8IOJ3+ludvM2Hmo4K77rbP7GETFt3S535Mv3W+eqhfDHdT7JC3Me/eaxmex39LuvPmPovSNjXjumxPyn7+ixqobAX9+/2VHW8S++TteDh+6894CWUAdx7dvqY3W/RDHDK/FSO3dnl9E5otcPjf01tf8A5lKmTcqq0tWY2sa05tAzHPn6qbo5aioe3tJCbkdDwzJC0dn7IsbuN+gVi2Q5rZMxwNr5d7JNoxlWSsqsmjpmf9pz9Vt7Nms3CeH3P2UDLXaEN1sNRyC8WbYLTmLex91npqutPmfD72/Ze4cOPvJV3Zu8DCRd2vP31U52gcMj7soS89nw4RMz+WV5Hg5rXf8A6Skh+K2v9yF40c35s46s+rR9l5V85YWuGls/O6RDZYcr8fZUhQVAsL68VWn7VDPmy/wF7Uu3oyc9Dy0VtI3pO7xU3a0zxrYX9NfoudbV29/BVdE/BjtR4baHvveCR1XQ6euBac7tIXLvxMfCyWB9iRhfEcJsQQWyAZg8JCFWTsyvTwk3yqnkspC4C+b3YXeQGluqlKbeythhkdKWOBaQHABr2vIs12WRsTex5KoU20IGNBF2njidkPCwuddAFjNtd8zSx1gw3LWjIWvYEjnqrzHbPz1Pb0rqguuRmXd7PU3vfzVv3dqpZKSExlgdGHMJfckBrrDK/JUZsl42n5m/scwtnZ20nRvsAMLzkC4N73ErSxXHLVdSpWuqSInyZSYmSdmSB2boJA/By4HyC4bvbu47Z1XLSudiDLFr9MUbhdriOBtkRzBXSuxrKqmjlpyGvhlLrsdY2DNQRra5VK/EiskmqIXzYe27BoeWXsQ178LiOB19BzUTpHNN47VFCEK7kJNJNAIQhAJJoQJCEIMgmkFkgzp4sb2s/mcG+psuoUleIu6QC34TG4ZYRoOniubUEWeM3s0iwbk5z9QAeHirxQ1VVJhD5Wx4iAAQH2HNxPIKtb8XSwQ7PZLZ8JtY5xuOY8Dx1XjtGB7Y7lpFyb8hnl+6wq9kSPkDaesAadS5o15C1lsSbv1uQpq1rrDvdqCAT/Thvfhkstun/CIaPzMPO3popfe2TBRPYDZzmZH/AEkOH1yUbGyoY4sqYsU8L8TZYGns3xOb8JsBmHW1F1p7w1Mr4gZY5bYgL4HWwg4rHLLQKfaPUp7n17ZQYpyWnQPBtnY63Vok3bF7iUnX4v8Ady8lQYdpt1ZHY87lSVNvRUM0dl1zU2X6RhlJNVco9iWBGO/s/YLZ/wCkt+YX1z9fTRVyj34eD+Y1rh0yPH7q0bL29FUDu3BPPS+fHzVLuNpq+mtLu20/A7C4X6jK/wBlsbLlkicIpTcZgHiCP8KaDA25OWXHLn91FtqopnOwODix5DsJBwvBdryVfLa1xsbNVP2JfKWOcCG3DRd12utfwsR6LYlfjZplYHPWy8H7TjEsUDnASvxFrOJa0d4+H26LcHv9VCFO2rT4Sbcz+yi2vOY09/2Vr2lRl4u1hPh0CrlTRPYSSwj3da41SxqM2hIwm73WHAEqsbw7UMoDXZhry65ve5bbPpa3op+q4noVUK9lmknh/Zae2Od1GvF3rudw08ea2KN+JoP8oI+t/wBitSM2DV6UsuB9j8Jy8jmD63U+mG0pFKNeeo68VhG1p7xNjqPqsSLeHvNeTMyAdCQOPqrRauu7jStFFEGu773uNgRcHFbMcrBcQ29tB9RUzSv1c85DIBoNmtA5AALtlDSQ7Mo5KgOxARueHaXGG4t45D/K4I518zqf1WePurc96kJCEK7mJCE0AhCEAhCEAhCEDCaQTQWvYdIBBHJ8zi63TvWJ8ch6KXDbHrbL9SffJV7dKpu50JOWb2jqBZwHlY+SnZJ8yfRQ6cL03YZy23IcOfRWbZe1pJiI2AM6NB0t70VSabe/8KU2BtYQSHFazxa/I3yPsKmU6a41ado1TKZrQTdz+ufiTyUHX7wSBjms7txq0n9U957yBkjDcC+euqgO3DrX1GR95quOP2tllfSfjfTOPaPhjMhABcWgg4Ra9jlfLVbbK6EDKGIeEcf2VYjk08lmajCCeQJ9FbxR5N6r3h7WSSKMNayM4SWta0udbvXsNBe1uiwhLz3mHNmd1Sti15D331cb+am3zO1bLgPK9rrPLFvxcksTrN8nscWTEdWSDunqOfkpV2xaeoayWjqRBO1oDcy+K2uAkG4FzxuOioc9echPHiaOPxBSFBHQSMYWVBpprm9nODSOoOXos/DXca+cz6y/5Vy3a3eqo6mWqrsDpnmNkcsbgY+ys67WC3dHwngcvFXKakGdvfBQOxZ4mxsDJXyAvjzeS5lydWut0OpKsdJVxyjExwcOY8bqZds8sZhdRpvpHe/Gy1qmlDsnN15+KmsPv1SfBiHoiHItqUZa98ZysT6HQqr7UoS1rsrix/crqW9ex3F2JouWixHEt1Cou3RggmJFiGHXmcv1K3xyYZ49KTHVMORy8dPVezo8QBGfA2zy4H1UWhryMwSD0yWji2mIqn5XajivRgc42a0k9ATzUU+ve74iD1IF/UJfx8liA8gHIhuVxyKlPkuG/O+xqI2UcZGFgaJXN+EuaBaNv9II9QqOhCrJpGWVyu6EIQpVJNJNAIQhAIQhAIQmpAEyhCgbGzqwwyskHym9ubdCPMXVuie2T8xpuw3c24INhnYhCFDTjv01Kmbt2YGk3He5XUUyR7TbEfVNCmJv8pSm2lOwWbKbcj3h6FetVtBwLAQ0ufqbWy9dUITSd3QFQRcXOSRqi4dDcfdCFCdq3icx+WoNvHOysjqF5BaS3EAL5uyPHhwzTQq1bj+3v/6VrgMTcLm5/MOF+duStewN35JIWGq7N0bMQazC0m+d7k34jhZCFlbt14zx9LlhAZE1rQGNcwBoyAAdYADlZSUUQjH5bQA3PCAAM3EnTxKaFA2bhwB52XiJsDw2+TrIQg9aukbJmdeYXN/xhpWQULLfFLK1t7Z2DXPOfkEIVsfanLfwri6SaFu84kIQgEIQgEIQgSE0IBCEIBCaFISEIQf/2Q=="/>
          <p:cNvSpPr>
            <a:spLocks noChangeAspect="1" noChangeArrowheads="1"/>
          </p:cNvSpPr>
          <p:nvPr/>
        </p:nvSpPr>
        <p:spPr bwMode="auto">
          <a:xfrm>
            <a:off x="155575" y="-2095500"/>
            <a:ext cx="6562725" cy="4371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http://www.tedxriodelaplata.org/sites/default/files/von%20ahn2%20ch.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90" r="22376" b="20605"/>
          <a:stretch/>
        </p:blipFill>
        <p:spPr bwMode="auto">
          <a:xfrm>
            <a:off x="3879872" y="3742043"/>
            <a:ext cx="1003700" cy="74109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people.csail.mit.edu/rivest/photos/rivest_phot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8862" y="3744843"/>
            <a:ext cx="811143" cy="811143"/>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45</a:t>
            </a:fld>
            <a:endParaRPr lang="en-US" dirty="0"/>
          </a:p>
        </p:txBody>
      </p:sp>
    </p:spTree>
    <p:extLst>
      <p:ext uri="{BB962C8B-B14F-4D97-AF65-F5344CB8AC3E}">
        <p14:creationId xmlns:p14="http://schemas.microsoft.com/office/powerpoint/2010/main" val="14815131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Cues</a:t>
            </a:r>
            <a:endParaRPr lang="en-US" dirty="0"/>
          </a:p>
        </p:txBody>
      </p:sp>
      <p:sp>
        <p:nvSpPr>
          <p:cNvPr id="3" name="Content Placeholder 2"/>
          <p:cNvSpPr>
            <a:spLocks noGrp="1"/>
          </p:cNvSpPr>
          <p:nvPr>
            <p:ph idx="1"/>
          </p:nvPr>
        </p:nvSpPr>
        <p:spPr>
          <a:xfrm>
            <a:off x="457200" y="3048000"/>
            <a:ext cx="8229600" cy="3078163"/>
          </a:xfrm>
        </p:spPr>
        <p:txBody>
          <a:bodyPr/>
          <a:lstStyle/>
          <a:p>
            <a:r>
              <a:rPr lang="en-US" dirty="0" smtClean="0"/>
              <a:t>Usability Advantages</a:t>
            </a:r>
          </a:p>
          <a:p>
            <a:pPr lvl="1"/>
            <a:r>
              <a:rPr lang="en-US" dirty="0" smtClean="0"/>
              <a:t>Fewer stories to remember!</a:t>
            </a:r>
          </a:p>
          <a:p>
            <a:pPr lvl="1"/>
            <a:r>
              <a:rPr lang="en-US" dirty="0" smtClean="0"/>
              <a:t>More Natural Rehearsals!</a:t>
            </a:r>
          </a:p>
          <a:p>
            <a:r>
              <a:rPr lang="en-US" dirty="0" smtClean="0"/>
              <a:t>Security?</a:t>
            </a:r>
            <a:endParaRPr lang="en-US" dirty="0"/>
          </a:p>
        </p:txBody>
      </p:sp>
      <p:cxnSp>
        <p:nvCxnSpPr>
          <p:cNvPr id="4" name="Straight Connector 3"/>
          <p:cNvCxnSpPr/>
          <p:nvPr/>
        </p:nvCxnSpPr>
        <p:spPr bwMode="auto">
          <a:xfrm>
            <a:off x="152400" y="1853625"/>
            <a:ext cx="8686800" cy="0"/>
          </a:xfrm>
          <a:prstGeom prst="line">
            <a:avLst/>
          </a:prstGeom>
          <a:solidFill>
            <a:schemeClr val="accent1"/>
          </a:solidFill>
          <a:ln w="9525" cap="flat" cmpd="sng" algn="ctr">
            <a:solidFill>
              <a:schemeClr val="tx1"/>
            </a:solidFill>
            <a:prstDash val="solid"/>
            <a:round/>
            <a:headEnd type="none" w="med" len="med"/>
            <a:tailEnd type="triangle" w="lg" len="lg"/>
          </a:ln>
          <a:effectLst/>
        </p:spPr>
      </p:cxnSp>
      <p:sp>
        <p:nvSpPr>
          <p:cNvPr id="5" name="TextBox 4"/>
          <p:cNvSpPr txBox="1"/>
          <p:nvPr/>
        </p:nvSpPr>
        <p:spPr>
          <a:xfrm>
            <a:off x="152400" y="2387025"/>
            <a:ext cx="8686800" cy="584775"/>
          </a:xfrm>
          <a:prstGeom prst="rect">
            <a:avLst/>
          </a:prstGeom>
          <a:noFill/>
        </p:spPr>
        <p:txBody>
          <a:bodyPr wrap="square" rtlCol="0">
            <a:spAutoFit/>
          </a:bodyPr>
          <a:lstStyle/>
          <a:p>
            <a:r>
              <a:rPr lang="en-US" sz="3200" dirty="0" smtClean="0"/>
              <a:t>Day: 1           2                    4          5                     8</a:t>
            </a:r>
            <a:endParaRPr lang="en-US" sz="3200" dirty="0"/>
          </a:p>
        </p:txBody>
      </p:sp>
      <p:sp>
        <p:nvSpPr>
          <p:cNvPr id="6" name="Oval 5"/>
          <p:cNvSpPr/>
          <p:nvPr/>
        </p:nvSpPr>
        <p:spPr bwMode="auto">
          <a:xfrm>
            <a:off x="4114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7" name="Oval 6"/>
          <p:cNvSpPr/>
          <p:nvPr/>
        </p:nvSpPr>
        <p:spPr bwMode="auto">
          <a:xfrm>
            <a:off x="73914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8" name="Oval 7"/>
          <p:cNvSpPr/>
          <p:nvPr/>
        </p:nvSpPr>
        <p:spPr bwMode="auto">
          <a:xfrm>
            <a:off x="5257800" y="1701225"/>
            <a:ext cx="304800" cy="304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9" name="Oval 8"/>
          <p:cNvSpPr/>
          <p:nvPr/>
        </p:nvSpPr>
        <p:spPr bwMode="auto">
          <a:xfrm>
            <a:off x="15240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0" name="Oval 9"/>
          <p:cNvSpPr/>
          <p:nvPr/>
        </p:nvSpPr>
        <p:spPr bwMode="auto">
          <a:xfrm>
            <a:off x="48006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1" name="Oval 10"/>
          <p:cNvSpPr/>
          <p:nvPr/>
        </p:nvSpPr>
        <p:spPr bwMode="auto">
          <a:xfrm>
            <a:off x="7924800" y="1701225"/>
            <a:ext cx="304800" cy="304800"/>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762375" rtl="0" eaLnBrk="1" fontAlgn="base" latinLnBrk="0" hangingPunct="1">
              <a:lnSpc>
                <a:spcPct val="100000"/>
              </a:lnSpc>
              <a:spcBef>
                <a:spcPct val="0"/>
              </a:spcBef>
              <a:spcAft>
                <a:spcPct val="0"/>
              </a:spcAft>
              <a:buClrTx/>
              <a:buSzTx/>
              <a:buFontTx/>
              <a:buNone/>
              <a:tabLst/>
            </a:pPr>
            <a:endParaRPr kumimoji="0" lang="en-US" sz="7400" b="0" i="0" u="none" strike="noStrike" cap="none" normalizeH="0" baseline="0" dirty="0">
              <a:ln>
                <a:noFill/>
              </a:ln>
              <a:solidFill>
                <a:schemeClr val="tx1"/>
              </a:solidFill>
              <a:effectLst/>
              <a:latin typeface="Arial" pitchFamily="-110" charset="0"/>
            </a:endParaRPr>
          </a:p>
        </p:txBody>
      </p:sp>
      <p:sp>
        <p:nvSpPr>
          <p:cNvPr id="12" name="Double Bracket 11"/>
          <p:cNvSpPr/>
          <p:nvPr/>
        </p:nvSpPr>
        <p:spPr>
          <a:xfrm>
            <a:off x="1143000" y="1600200"/>
            <a:ext cx="1295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2438400" y="1600200"/>
            <a:ext cx="2057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44958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7696200" y="1600200"/>
            <a:ext cx="3200400" cy="609600"/>
          </a:xfrm>
          <a:prstGeom prst="bracketPair">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lide Number Placeholder 42"/>
          <p:cNvSpPr>
            <a:spLocks noGrp="1"/>
          </p:cNvSpPr>
          <p:nvPr>
            <p:ph type="sldNum" sz="quarter" idx="12"/>
          </p:nvPr>
        </p:nvSpPr>
        <p:spPr>
          <a:xfrm>
            <a:off x="6553200" y="6356350"/>
            <a:ext cx="2133600" cy="365125"/>
          </a:xfrm>
        </p:spPr>
        <p:txBody>
          <a:bodyPr/>
          <a:lstStyle/>
          <a:p>
            <a:fld id="{FC398A72-17BE-493D-A14C-F3371BCE3542}" type="slidenum">
              <a:rPr lang="en-US" smtClean="0"/>
              <a:pPr/>
              <a:t>46</a:t>
            </a:fld>
            <a:endParaRPr lang="en-US" dirty="0"/>
          </a:p>
        </p:txBody>
      </p:sp>
    </p:spTree>
    <p:extLst>
      <p:ext uri="{BB962C8B-B14F-4D97-AF65-F5344CB8AC3E}">
        <p14:creationId xmlns:p14="http://schemas.microsoft.com/office/powerpoint/2010/main" val="984078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n,l</a:t>
            </a:r>
            <a:r>
              <a:rPr lang="en-US" dirty="0" smtClean="0"/>
              <a:t>,</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A </a:t>
                </a:r>
                <a:r>
                  <a:rPr lang="en-US" dirty="0"/>
                  <a:t>(</a:t>
                </a:r>
                <a:r>
                  <a:rPr lang="en-US" dirty="0" err="1"/>
                  <a:t>n,l</a:t>
                </a:r>
                <a:r>
                  <a:rPr lang="en-US" dirty="0"/>
                  <a:t>,</a:t>
                </a:r>
                <a:r>
                  <a:rPr lang="en-US" dirty="0">
                    <a:sym typeface="Mathematica1"/>
                  </a:rPr>
                  <a:t>)-Sharing Set </a:t>
                </a:r>
                <a:r>
                  <a:rPr lang="en-US" dirty="0" smtClean="0">
                    <a:sym typeface="Mathematica1"/>
                  </a:rPr>
                  <a:t>Family of size m is a family of sets {S</a:t>
                </a:r>
                <a:r>
                  <a:rPr lang="en-US" baseline="-25000" dirty="0" smtClean="0">
                    <a:sym typeface="Mathematica1"/>
                  </a:rPr>
                  <a:t>1</a:t>
                </a:r>
                <a:r>
                  <a:rPr lang="en-US" dirty="0" smtClean="0">
                    <a:sym typeface="Mathematica1"/>
                  </a:rPr>
                  <a:t>,…,</a:t>
                </a:r>
                <a:r>
                  <a:rPr lang="en-US" dirty="0" err="1" smtClean="0">
                    <a:sym typeface="Mathematica1"/>
                  </a:rPr>
                  <a:t>S</a:t>
                </a:r>
                <a:r>
                  <a:rPr lang="en-US" baseline="-25000" dirty="0" err="1" smtClean="0">
                    <a:sym typeface="Mathematica1"/>
                  </a:rPr>
                  <a:t>m</a:t>
                </a:r>
                <a:r>
                  <a:rPr lang="en-US" dirty="0" smtClean="0">
                    <a:sym typeface="Mathematica1"/>
                  </a:rPr>
                  <a:t>} with the following properties</a:t>
                </a:r>
              </a:p>
              <a:p>
                <a14:m>
                  <m:oMath xmlns:m="http://schemas.openxmlformats.org/officeDocument/2006/math">
                    <m:r>
                      <a:rPr lang="en-US" b="1" i="1" smtClean="0">
                        <a:latin typeface="Cambria Math"/>
                        <a:ea typeface="Cambria Math"/>
                        <a:sym typeface="Mathematica1"/>
                      </a:rPr>
                      <m:t>∀</m:t>
                    </m:r>
                    <m:r>
                      <a:rPr lang="en-US" b="1" i="0" smtClean="0">
                        <a:latin typeface="Cambria Math"/>
                        <a:ea typeface="Cambria Math"/>
                        <a:sym typeface="Mathematica1"/>
                      </a:rPr>
                      <m:t>𝐢</m:t>
                    </m:r>
                    <m:r>
                      <a:rPr lang="en-US" b="1" i="1" smtClean="0">
                        <a:latin typeface="Cambria Math"/>
                        <a:ea typeface="Cambria Math"/>
                        <a:sym typeface="Mathematica1"/>
                      </a:rPr>
                      <m:t>≠</m:t>
                    </m:r>
                    <m:r>
                      <a:rPr lang="en-US" b="1" i="1" smtClean="0">
                        <a:latin typeface="Cambria Math"/>
                        <a:ea typeface="Cambria Math"/>
                        <a:sym typeface="Mathematica1"/>
                      </a:rPr>
                      <m:t>𝒋</m:t>
                    </m:r>
                    <m:r>
                      <a:rPr lang="en-US" b="1" i="1" smtClean="0">
                        <a:latin typeface="Cambria Math"/>
                        <a:ea typeface="Cambria Math"/>
                        <a:sym typeface="Mathematica1"/>
                      </a:rPr>
                      <m:t>, </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𝑺</m:t>
                        </m:r>
                        <m:r>
                          <a:rPr lang="en-US" b="1" i="1" baseline="-25000" smtClean="0">
                            <a:latin typeface="Cambria Math"/>
                            <a:ea typeface="Cambria Math"/>
                            <a:sym typeface="Mathematica1"/>
                          </a:rPr>
                          <m:t>𝒊</m:t>
                        </m:r>
                        <m:nary>
                          <m:naryPr>
                            <m:chr m:val="⋂"/>
                            <m:subHide m:val="on"/>
                            <m:supHide m:val="on"/>
                            <m:ctrlPr>
                              <a:rPr lang="en-US" b="1" i="1" smtClean="0">
                                <a:latin typeface="Cambria Math"/>
                                <a:ea typeface="Cambria Math"/>
                                <a:sym typeface="Mathematica1"/>
                              </a:rPr>
                            </m:ctrlPr>
                          </m:naryPr>
                          <m:sub/>
                          <m:sup/>
                          <m:e>
                            <m:r>
                              <a:rPr lang="en-US" b="1" i="1">
                                <a:latin typeface="Cambria Math"/>
                                <a:ea typeface="Cambria Math"/>
                                <a:sym typeface="Mathematica1"/>
                              </a:rPr>
                              <m:t>𝑺</m:t>
                            </m:r>
                            <m:r>
                              <a:rPr lang="en-US" b="1" i="1" baseline="-25000" smtClean="0">
                                <a:latin typeface="Cambria Math"/>
                                <a:ea typeface="Cambria Math"/>
                                <a:sym typeface="Mathematica1"/>
                              </a:rPr>
                              <m:t>𝒋</m:t>
                            </m:r>
                          </m:e>
                        </m:nary>
                      </m:e>
                    </m:d>
                    <m:r>
                      <a:rPr lang="en-US" b="1" i="1" smtClean="0">
                        <a:latin typeface="Cambria Math"/>
                        <a:ea typeface="Cambria Math"/>
                        <a:sym typeface="Mathematica1"/>
                      </a:rPr>
                      <m:t>≤</m:t>
                    </m:r>
                    <m:r>
                      <a:rPr lang="en-US" b="1" i="1" smtClean="0">
                        <a:latin typeface="Cambria Math"/>
                        <a:ea typeface="Cambria Math"/>
                        <a:sym typeface="Mathematica1"/>
                      </a:rPr>
                      <m:t>𝜸</m:t>
                    </m:r>
                  </m:oMath>
                </a14:m>
                <a:endParaRPr lang="en-US" b="1" dirty="0" smtClean="0">
                  <a:sym typeface="Mathematica1"/>
                </a:endParaRPr>
              </a:p>
              <a:p>
                <a14:m>
                  <m:oMath xmlns:m="http://schemas.openxmlformats.org/officeDocument/2006/math">
                    <m:r>
                      <a:rPr lang="en-US" b="1" i="1">
                        <a:latin typeface="Cambria Math"/>
                        <a:ea typeface="Cambria Math"/>
                        <a:sym typeface="Mathematica1"/>
                      </a:rPr>
                      <m:t>∀</m:t>
                    </m:r>
                    <m:r>
                      <a:rPr lang="en-US" b="1">
                        <a:latin typeface="Cambria Math"/>
                        <a:ea typeface="Cambria Math"/>
                        <a:sym typeface="Mathematica1"/>
                      </a:rPr>
                      <m:t>𝐢</m:t>
                    </m:r>
                    <m:r>
                      <a:rPr lang="en-US" b="1" i="1">
                        <a:latin typeface="Cambria Math"/>
                        <a:ea typeface="Cambria Math"/>
                        <a:sym typeface="Mathematica1"/>
                      </a:rPr>
                      <m:t> </m:t>
                    </m:r>
                    <m:d>
                      <m:dPr>
                        <m:begChr m:val="|"/>
                        <m:endChr m:val="|"/>
                        <m:ctrlPr>
                          <a:rPr lang="en-US" b="1" i="1">
                            <a:latin typeface="Cambria Math"/>
                            <a:ea typeface="Cambria Math"/>
                            <a:sym typeface="Mathematica1"/>
                          </a:rPr>
                        </m:ctrlPr>
                      </m:dPr>
                      <m:e>
                        <m:r>
                          <a:rPr lang="en-US" b="1" i="1">
                            <a:latin typeface="Cambria Math"/>
                            <a:ea typeface="Cambria Math"/>
                            <a:sym typeface="Mathematica1"/>
                          </a:rPr>
                          <m:t>𝑺</m:t>
                        </m:r>
                        <m:r>
                          <a:rPr lang="en-US" b="1" i="1" baseline="-25000">
                            <a:latin typeface="Cambria Math"/>
                            <a:ea typeface="Cambria Math"/>
                            <a:sym typeface="Mathematica1"/>
                          </a:rPr>
                          <m:t>𝒊</m:t>
                        </m:r>
                      </m:e>
                    </m:d>
                    <m:r>
                      <a:rPr lang="en-US" b="1" i="1" smtClean="0">
                        <a:latin typeface="Cambria Math"/>
                        <a:ea typeface="Cambria Math"/>
                        <a:sym typeface="Mathematica1"/>
                      </a:rPr>
                      <m:t>=</m:t>
                    </m:r>
                    <m:r>
                      <a:rPr lang="en-US" b="1" i="1" smtClean="0">
                        <a:latin typeface="Cambria Math"/>
                        <a:ea typeface="Cambria Math"/>
                        <a:sym typeface="Mathematica1"/>
                      </a:rPr>
                      <m:t>𝒍</m:t>
                    </m:r>
                  </m:oMath>
                </a14:m>
                <a:endParaRPr lang="en-US" b="1" dirty="0" smtClean="0">
                  <a:sym typeface="Mathematica1"/>
                </a:endParaRPr>
              </a:p>
              <a:p>
                <a14:m>
                  <m:oMath xmlns:m="http://schemas.openxmlformats.org/officeDocument/2006/math">
                    <m:d>
                      <m:dPr>
                        <m:begChr m:val="|"/>
                        <m:endChr m:val="|"/>
                        <m:ctrlPr>
                          <a:rPr lang="en-US" b="1" i="1" smtClean="0">
                            <a:latin typeface="Cambria Math"/>
                            <a:sym typeface="Mathematica1"/>
                          </a:rPr>
                        </m:ctrlPr>
                      </m:dPr>
                      <m:e>
                        <m:nary>
                          <m:naryPr>
                            <m:chr m:val="⋃"/>
                            <m:limLoc m:val="subSup"/>
                            <m:ctrlPr>
                              <a:rPr lang="en-US" b="1" i="1" smtClean="0">
                                <a:latin typeface="Cambria Math"/>
                                <a:sym typeface="Mathematica1"/>
                              </a:rPr>
                            </m:ctrlPr>
                          </m:naryPr>
                          <m:sub>
                            <m:r>
                              <m:rPr>
                                <m:brk m:alnAt="25"/>
                              </m:rPr>
                              <a:rPr lang="en-US" b="1" i="1" smtClean="0">
                                <a:latin typeface="Cambria Math"/>
                                <a:sym typeface="Mathematica1"/>
                              </a:rPr>
                              <m:t>𝒊</m:t>
                            </m:r>
                            <m:r>
                              <a:rPr lang="en-US" b="1" i="1" smtClean="0">
                                <a:latin typeface="Cambria Math"/>
                                <a:sym typeface="Mathematica1"/>
                              </a:rPr>
                              <m:t>=</m:t>
                            </m:r>
                            <m:r>
                              <a:rPr lang="en-US" b="1" i="1" smtClean="0">
                                <a:latin typeface="Cambria Math"/>
                                <a:sym typeface="Mathematica1"/>
                              </a:rPr>
                              <m:t>𝟏</m:t>
                            </m:r>
                          </m:sub>
                          <m:sup>
                            <m:r>
                              <a:rPr lang="en-US" b="1" i="1" smtClean="0">
                                <a:latin typeface="Cambria Math"/>
                                <a:sym typeface="Mathematica1"/>
                              </a:rPr>
                              <m:t>𝒎</m:t>
                            </m:r>
                          </m:sup>
                          <m:e>
                            <m:r>
                              <a:rPr lang="en-US" b="1" i="1" smtClean="0">
                                <a:latin typeface="Cambria Math"/>
                                <a:sym typeface="Mathematica1"/>
                              </a:rPr>
                              <m:t>𝑺</m:t>
                            </m:r>
                            <m:r>
                              <a:rPr lang="en-US" b="1" i="1" baseline="-25000" smtClean="0">
                                <a:latin typeface="Cambria Math"/>
                                <a:sym typeface="Mathematica1"/>
                              </a:rPr>
                              <m:t>𝒊</m:t>
                            </m:r>
                          </m:e>
                        </m:nary>
                      </m:e>
                    </m:d>
                    <m:r>
                      <a:rPr lang="en-US" b="1" i="1" smtClean="0">
                        <a:latin typeface="Cambria Math"/>
                        <a:sym typeface="Mathematica1"/>
                      </a:rPr>
                      <m:t>=</m:t>
                    </m:r>
                    <m:r>
                      <a:rPr lang="en-US" b="1" i="1" smtClean="0">
                        <a:latin typeface="Cambria Math"/>
                        <a:sym typeface="Mathematica1"/>
                      </a:rPr>
                      <m:t>𝒏</m:t>
                    </m:r>
                  </m:oMath>
                </a14:m>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887" r="-815"/>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3"/>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cstate="print"/>
          <a:srcRect/>
          <a:stretch>
            <a:fillRect/>
          </a:stretch>
        </p:blipFill>
        <p:spPr bwMode="auto">
          <a:xfrm>
            <a:off x="5992292" y="5347275"/>
            <a:ext cx="279596" cy="37279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Rectangle 8"/>
              <p:cNvSpPr/>
              <p:nvPr/>
            </p:nvSpPr>
            <p:spPr>
              <a:xfrm>
                <a:off x="5501640" y="47625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429926" cy="584775"/>
              </a:xfrm>
              <a:prstGeom prst="rect">
                <a:avLst/>
              </a:prstGeom>
              <a:blipFill rotWithShape="1">
                <a:blip r:embed="rId9"/>
                <a:stretch>
                  <a:fillRect/>
                </a:stretch>
              </a:blipFill>
            </p:spPr>
            <p:txBody>
              <a:bodyPr/>
              <a:lstStyle/>
              <a:p>
                <a:r>
                  <a:rPr lang="en-US">
                    <a:noFill/>
                  </a:rPr>
                  <a:t> </a:t>
                </a:r>
              </a:p>
            </p:txBody>
          </p:sp>
        </mc:Fallback>
      </mc:AlternateContent>
      <p:pic>
        <p:nvPicPr>
          <p:cNvPr id="1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le 11"/>
              <p:cNvSpPr/>
              <p:nvPr/>
            </p:nvSpPr>
            <p:spPr>
              <a:xfrm>
                <a:off x="7342474" y="43434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429926" cy="584775"/>
              </a:xfrm>
              <a:prstGeom prst="rect">
                <a:avLst/>
              </a:prstGeom>
              <a:blipFill rotWithShape="1">
                <a:blip r:embed="rId11"/>
                <a:stretch>
                  <a:fillRect/>
                </a:stretch>
              </a:blipFill>
            </p:spPr>
            <p:txBody>
              <a:bodyPr/>
              <a:lstStyle/>
              <a:p>
                <a:r>
                  <a:rPr lang="en-US">
                    <a:noFill/>
                  </a:rPr>
                  <a:t> </a:t>
                </a:r>
              </a:p>
            </p:txBody>
          </p:sp>
        </mc:Fallback>
      </mc:AlternateContent>
      <p:pic>
        <p:nvPicPr>
          <p:cNvPr id="16" name="Picture 4" descr="https://encrypted-tbn0.gstatic.com/images?q=tbn:ANd9GcQ2VTbO5vcVgCgcdSoEppWFoPB26X551OqY9xC_P-supu0RiYEC"/>
          <p:cNvPicPr>
            <a:picLocks noChangeAspect="1" noChangeArrowheads="1"/>
          </p:cNvPicPr>
          <p:nvPr/>
        </p:nvPicPr>
        <p:blipFill>
          <a:blip r:embed="rId12" cstate="print"/>
          <a:srcRect/>
          <a:stretch>
            <a:fillRect/>
          </a:stretch>
        </p:blipFill>
        <p:spPr bwMode="auto">
          <a:xfrm>
            <a:off x="7275242" y="5124002"/>
            <a:ext cx="244106" cy="334040"/>
          </a:xfrm>
          <a:prstGeom prst="rect">
            <a:avLst/>
          </a:prstGeom>
          <a:noFill/>
        </p:spPr>
      </p:pic>
      <p:sp>
        <p:nvSpPr>
          <p:cNvPr id="1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47</a:t>
            </a:fld>
            <a:endParaRPr lang="en-US" dirty="0"/>
          </a:p>
        </p:txBody>
      </p:sp>
    </p:spTree>
    <p:extLst>
      <p:ext uri="{BB962C8B-B14F-4D97-AF65-F5344CB8AC3E}">
        <p14:creationId xmlns:p14="http://schemas.microsoft.com/office/powerpoint/2010/main" val="458124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n,l</a:t>
            </a:r>
            <a:r>
              <a:rPr lang="en-US" dirty="0" smtClean="0"/>
              <a:t>,</a:t>
            </a:r>
            <a:r>
              <a:rPr lang="en-US" dirty="0" smtClean="0">
                <a:sym typeface="Mathematica1"/>
              </a:rPr>
              <a:t>)-Sharing Set Family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sym typeface="Mathematica1"/>
                  </a:rPr>
                  <a:t>m </a:t>
                </a:r>
                <a:r>
                  <a:rPr lang="en-US" b="1" dirty="0">
                    <a:sym typeface="Mathematica1"/>
                  </a:rPr>
                  <a:t>– </a:t>
                </a:r>
                <a:r>
                  <a:rPr lang="en-US" b="1" dirty="0" smtClean="0">
                    <a:sym typeface="Mathematica1"/>
                  </a:rPr>
                  <a:t>number of passwords </a:t>
                </a:r>
                <a:r>
                  <a:rPr lang="en-US" b="1" dirty="0">
                    <a:sym typeface="Mathematica1"/>
                  </a:rPr>
                  <a:t>{S</a:t>
                </a:r>
                <a:r>
                  <a:rPr lang="en-US" b="1" baseline="-25000" dirty="0">
                    <a:sym typeface="Mathematica1"/>
                  </a:rPr>
                  <a:t>1</a:t>
                </a:r>
                <a:r>
                  <a:rPr lang="en-US" b="1" dirty="0">
                    <a:sym typeface="Mathematica1"/>
                  </a:rPr>
                  <a:t>,…,</a:t>
                </a:r>
                <a:r>
                  <a:rPr lang="en-US" b="1" dirty="0" err="1">
                    <a:sym typeface="Mathematica1"/>
                  </a:rPr>
                  <a:t>S</a:t>
                </a:r>
                <a:r>
                  <a:rPr lang="en-US" b="1" baseline="-25000" dirty="0" err="1">
                    <a:sym typeface="Mathematica1"/>
                  </a:rPr>
                  <a:t>m</a:t>
                </a:r>
                <a:r>
                  <a:rPr lang="en-US" b="1" dirty="0" smtClean="0">
                    <a:sym typeface="Mathematica1"/>
                  </a:rPr>
                  <a:t>}.</a:t>
                </a:r>
              </a:p>
              <a:p>
                <a:pPr marL="0" indent="0">
                  <a:buNone/>
                </a:pPr>
                <a:r>
                  <a:rPr lang="en-US" b="1" dirty="0"/>
                  <a:t>n – total #PAO stories</a:t>
                </a:r>
              </a:p>
              <a:p>
                <a:pPr marL="0" indent="0">
                  <a:buNone/>
                </a:pPr>
                <a:r>
                  <a:rPr lang="en-US" b="1" dirty="0" smtClean="0">
                    <a:sym typeface="Mathematica1"/>
                  </a:rPr>
                  <a:t>l  </a:t>
                </a:r>
                <a:r>
                  <a:rPr lang="en-US" b="1" dirty="0">
                    <a:sym typeface="Mathematica1"/>
                  </a:rPr>
                  <a:t>–  #PAO stories for </a:t>
                </a:r>
                <a:endParaRPr lang="en-US" b="1" dirty="0" smtClean="0">
                  <a:sym typeface="Mathematica1"/>
                </a:endParaRPr>
              </a:p>
              <a:p>
                <a:pPr marL="0" indent="0">
                  <a:buNone/>
                </a:pPr>
                <a:r>
                  <a:rPr lang="en-US" b="1" dirty="0">
                    <a:sym typeface="Mathematica1"/>
                  </a:rPr>
                  <a:t> </a:t>
                </a:r>
                <a:r>
                  <a:rPr lang="en-US" b="1" dirty="0" smtClean="0">
                    <a:sym typeface="Mathematica1"/>
                  </a:rPr>
                  <a:t>           each </a:t>
                </a:r>
                <a:r>
                  <a:rPr lang="en-US" b="1" dirty="0">
                    <a:sym typeface="Mathematica1"/>
                  </a:rPr>
                  <a:t>site</a:t>
                </a:r>
              </a:p>
              <a:p>
                <a:pPr marL="0" indent="0">
                  <a:buNone/>
                </a:pPr>
                <a14:m>
                  <m:oMath xmlns:m="http://schemas.openxmlformats.org/officeDocument/2006/math">
                    <m:r>
                      <a:rPr lang="en-US" b="1" i="1">
                        <a:latin typeface="Cambria Math"/>
                        <a:ea typeface="Cambria Math"/>
                        <a:sym typeface="Mathematica1"/>
                      </a:rPr>
                      <m:t>𝜸</m:t>
                    </m:r>
                    <m:r>
                      <a:rPr lang="en-US" b="1" i="0" smtClean="0">
                        <a:latin typeface="Cambria Math"/>
                        <a:ea typeface="Cambria Math"/>
                        <a:sym typeface="Mathematica1"/>
                      </a:rPr>
                      <m:t> </m:t>
                    </m:r>
                  </m:oMath>
                </a14:m>
                <a:r>
                  <a:rPr lang="en-US" b="1" dirty="0" smtClean="0">
                    <a:sym typeface="Mathematica1"/>
                  </a:rPr>
                  <a:t>–  max intersection</a:t>
                </a:r>
              </a:p>
              <a:p>
                <a:pPr marL="0" indent="0">
                  <a:buNone/>
                </a:pPr>
                <a14:m>
                  <m:oMath xmlns:m="http://schemas.openxmlformats.org/officeDocument/2006/math">
                    <m:r>
                      <a:rPr lang="en-US" b="1" i="1">
                        <a:latin typeface="Cambria Math"/>
                        <a:ea typeface="Cambria Math"/>
                        <a:sym typeface="Mathematica1"/>
                      </a:rPr>
                      <m:t>𝑺</m:t>
                    </m:r>
                    <m:r>
                      <a:rPr lang="en-US" b="1" i="1" baseline="-25000">
                        <a:latin typeface="Cambria Math"/>
                        <a:ea typeface="Cambria Math"/>
                        <a:sym typeface="Mathematica1"/>
                      </a:rPr>
                      <m:t>𝒊</m:t>
                    </m:r>
                  </m:oMath>
                </a14:m>
                <a:r>
                  <a:rPr lang="en-US" b="1" dirty="0">
                    <a:sym typeface="Mathematica1"/>
                  </a:rPr>
                  <a:t> </a:t>
                </a:r>
                <a:r>
                  <a:rPr lang="en-US" b="1" dirty="0" smtClean="0">
                    <a:sym typeface="Mathematica1"/>
                  </a:rPr>
                  <a:t>– PAO stories for </a:t>
                </a:r>
              </a:p>
              <a:p>
                <a:pPr marL="0" indent="0">
                  <a:buNone/>
                </a:pPr>
                <a:r>
                  <a:rPr lang="en-US" b="1" dirty="0">
                    <a:sym typeface="Mathematica1"/>
                  </a:rPr>
                  <a:t> </a:t>
                </a:r>
                <a:r>
                  <a:rPr lang="en-US" b="1" dirty="0" smtClean="0">
                    <a:sym typeface="Mathematica1"/>
                  </a:rPr>
                  <a:t>           account </a:t>
                </a:r>
                <a:r>
                  <a:rPr lang="en-US" b="1" dirty="0" err="1" smtClean="0">
                    <a:sym typeface="Mathematica1"/>
                  </a:rPr>
                  <a:t>i</a:t>
                </a:r>
                <a:r>
                  <a:rPr lang="en-US" b="1" dirty="0" smtClean="0">
                    <a:sym typeface="Mathematica1"/>
                  </a:rPr>
                  <a:t>.</a:t>
                </a:r>
              </a:p>
              <a:p>
                <a:pPr marL="0" indent="0">
                  <a:buNone/>
                </a:pPr>
                <a:endParaRPr lang="en-US" b="1" dirty="0">
                  <a:sym typeface="Mathematica1"/>
                </a:endParaRPr>
              </a:p>
              <a:p>
                <a:pPr marL="0" indent="0">
                  <a:buNone/>
                </a:pPr>
                <a:endParaRPr lang="en-US" dirty="0"/>
              </a:p>
              <a:p>
                <a:pPr marL="0" indent="0">
                  <a:buNone/>
                </a:pPr>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4" name="Oval 3"/>
          <p:cNvSpPr/>
          <p:nvPr/>
        </p:nvSpPr>
        <p:spPr>
          <a:xfrm>
            <a:off x="4419600" y="2819400"/>
            <a:ext cx="4419600" cy="388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 name="Oval 4"/>
          <p:cNvSpPr/>
          <p:nvPr/>
        </p:nvSpPr>
        <p:spPr>
          <a:xfrm>
            <a:off x="5105400" y="4038600"/>
            <a:ext cx="18288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00800" y="3581400"/>
            <a:ext cx="1447800" cy="2133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40887" y="4577834"/>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𝜸</m:t>
                      </m:r>
                    </m:oMath>
                  </m:oMathPara>
                </a14:m>
                <a:endParaRPr lang="en-US" sz="3200" b="1" dirty="0">
                  <a:sym typeface="Mathematica1"/>
                </a:endParaRPr>
              </a:p>
            </p:txBody>
          </p:sp>
        </mc:Choice>
        <mc:Fallback xmlns="">
          <p:sp>
            <p:nvSpPr>
              <p:cNvPr id="7" name="Rectangle 6"/>
              <p:cNvSpPr>
                <a:spLocks noRot="1" noChangeAspect="1" noMove="1" noResize="1" noEditPoints="1" noAdjustHandles="1" noChangeArrowheads="1" noChangeShapeType="1" noTextEdit="1"/>
              </p:cNvSpPr>
              <p:nvPr/>
            </p:nvSpPr>
            <p:spPr>
              <a:xfrm>
                <a:off x="6440887" y="4577834"/>
                <a:ext cx="524503" cy="584775"/>
              </a:xfrm>
              <a:prstGeom prst="rect">
                <a:avLst/>
              </a:prstGeom>
              <a:blipFill rotWithShape="1">
                <a:blip r:embed="rId3"/>
                <a:stretch>
                  <a:fillRect/>
                </a:stretch>
              </a:blipFill>
            </p:spPr>
            <p:txBody>
              <a:bodyPr/>
              <a:lstStyle/>
              <a:p>
                <a:r>
                  <a:rPr lang="en-US">
                    <a:noFill/>
                  </a:rPr>
                  <a:t> </a:t>
                </a:r>
              </a:p>
            </p:txBody>
          </p:sp>
        </mc:Fallback>
      </mc:AlternateContent>
      <p:sp>
        <p:nvSpPr>
          <p:cNvPr id="8" name="Rectangle 7"/>
          <p:cNvSpPr/>
          <p:nvPr/>
        </p:nvSpPr>
        <p:spPr>
          <a:xfrm>
            <a:off x="5715000" y="2946346"/>
            <a:ext cx="433132" cy="646331"/>
          </a:xfrm>
          <a:prstGeom prst="rect">
            <a:avLst/>
          </a:prstGeom>
        </p:spPr>
        <p:txBody>
          <a:bodyPr wrap="none">
            <a:spAutoFit/>
          </a:bodyPr>
          <a:lstStyle/>
          <a:p>
            <a:r>
              <a:rPr lang="en-US" sz="3600" b="1" dirty="0"/>
              <a:t>n</a:t>
            </a:r>
          </a:p>
        </p:txBody>
      </p:sp>
      <mc:AlternateContent xmlns:mc="http://schemas.openxmlformats.org/markup-compatibility/2006" xmlns:a14="http://schemas.microsoft.com/office/drawing/2010/main">
        <mc:Choice Requires="a14">
          <p:sp>
            <p:nvSpPr>
              <p:cNvPr id="9" name="Rectangle 8"/>
              <p:cNvSpPr/>
              <p:nvPr/>
            </p:nvSpPr>
            <p:spPr>
              <a:xfrm>
                <a:off x="5501640" y="47625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9" name="Rectangle 8"/>
              <p:cNvSpPr>
                <a:spLocks noRot="1" noChangeAspect="1" noMove="1" noResize="1" noEditPoints="1" noAdjustHandles="1" noChangeArrowheads="1" noChangeShapeType="1" noTextEdit="1"/>
              </p:cNvSpPr>
              <p:nvPr/>
            </p:nvSpPr>
            <p:spPr>
              <a:xfrm>
                <a:off x="5501640" y="4762500"/>
                <a:ext cx="429926"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746236" y="4116169"/>
                <a:ext cx="66396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a:latin typeface="Cambria Math"/>
                          <a:ea typeface="Cambria Math"/>
                          <a:sym typeface="Mathematica1"/>
                        </a:rPr>
                        <m:t>𝑺</m:t>
                      </m:r>
                      <m:r>
                        <a:rPr lang="en-US" sz="3600" b="1" i="1" baseline="-25000">
                          <a:latin typeface="Cambria Math"/>
                          <a:ea typeface="Cambria Math"/>
                          <a:sym typeface="Mathematica1"/>
                        </a:rPr>
                        <m:t>𝒊</m:t>
                      </m:r>
                    </m:oMath>
                  </m:oMathPara>
                </a14:m>
                <a:endParaRPr lang="en-US" sz="3600" dirty="0"/>
              </a:p>
            </p:txBody>
          </p:sp>
        </mc:Choice>
        <mc:Fallback xmlns="">
          <p:sp>
            <p:nvSpPr>
              <p:cNvPr id="10" name="Rectangle 9"/>
              <p:cNvSpPr>
                <a:spLocks noRot="1" noChangeAspect="1" noMove="1" noResize="1" noEditPoints="1" noAdjustHandles="1" noChangeArrowheads="1" noChangeShapeType="1" noTextEdit="1"/>
              </p:cNvSpPr>
              <p:nvPr/>
            </p:nvSpPr>
            <p:spPr>
              <a:xfrm>
                <a:off x="4746236" y="4116169"/>
                <a:ext cx="663964"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965390" y="3200400"/>
                <a:ext cx="635109" cy="633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sym typeface="Mathematica1"/>
                        </a:rPr>
                        <m:t>𝑺</m:t>
                      </m:r>
                      <m:r>
                        <a:rPr lang="en-US" sz="3600" b="1" i="1" baseline="-25000" smtClean="0">
                          <a:latin typeface="Cambria Math"/>
                          <a:ea typeface="Cambria Math"/>
                          <a:sym typeface="Mathematica1"/>
                        </a:rPr>
                        <m:t>𝒋</m:t>
                      </m:r>
                    </m:oMath>
                  </m:oMathPara>
                </a14:m>
                <a:endParaRPr lang="en-US" sz="3600" baseline="-25000" dirty="0"/>
              </a:p>
            </p:txBody>
          </p:sp>
        </mc:Choice>
        <mc:Fallback xmlns="">
          <p:sp>
            <p:nvSpPr>
              <p:cNvPr id="11" name="Rectangle 10"/>
              <p:cNvSpPr>
                <a:spLocks noRot="1" noChangeAspect="1" noMove="1" noResize="1" noEditPoints="1" noAdjustHandles="1" noChangeArrowheads="1" noChangeShapeType="1" noTextEdit="1"/>
              </p:cNvSpPr>
              <p:nvPr/>
            </p:nvSpPr>
            <p:spPr>
              <a:xfrm>
                <a:off x="6965390" y="3200400"/>
                <a:ext cx="635109" cy="633571"/>
              </a:xfrm>
              <a:prstGeom prst="rect">
                <a:avLst/>
              </a:prstGeom>
              <a:blipFill rotWithShape="1">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42474" y="4343400"/>
                <a:ext cx="42992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1" i="1">
                          <a:latin typeface="Cambria Math"/>
                          <a:ea typeface="Cambria Math"/>
                          <a:sym typeface="Mathematica1"/>
                        </a:rPr>
                        <m:t>𝒍</m:t>
                      </m:r>
                    </m:oMath>
                  </m:oMathPara>
                </a14:m>
                <a:endParaRPr lang="en-US" sz="3200" b="1"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7342474" y="4343400"/>
                <a:ext cx="429926" cy="584775"/>
              </a:xfrm>
              <a:prstGeom prst="rect">
                <a:avLst/>
              </a:prstGeom>
              <a:blipFill rotWithShape="1">
                <a:blip r:embed="rId7"/>
                <a:stretch>
                  <a:fillRect/>
                </a:stretch>
              </a:blipFill>
            </p:spPr>
            <p:txBody>
              <a:bodyPr/>
              <a:lstStyle/>
              <a:p>
                <a:r>
                  <a:rPr lang="en-US">
                    <a:noFill/>
                  </a:rPr>
                  <a:t> </a:t>
                </a:r>
              </a:p>
            </p:txBody>
          </p:sp>
        </mc:Fallback>
      </mc:AlternateContent>
      <p:pic>
        <p:nvPicPr>
          <p:cNvPr id="1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153" r="11694" b="20016"/>
          <a:stretch/>
        </p:blipFill>
        <p:spPr bwMode="auto">
          <a:xfrm>
            <a:off x="5829627" y="4997381"/>
            <a:ext cx="637009" cy="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9" cstate="print"/>
          <a:srcRect/>
          <a:stretch>
            <a:fillRect/>
          </a:stretch>
        </p:blipFill>
        <p:spPr bwMode="auto">
          <a:xfrm>
            <a:off x="5992292" y="5347275"/>
            <a:ext cx="279596" cy="372795"/>
          </a:xfrm>
          <a:prstGeom prst="rect">
            <a:avLst/>
          </a:prstGeom>
          <a:noFill/>
          <a:ln w="9525">
            <a:noFill/>
            <a:miter lim="800000"/>
            <a:headEnd/>
            <a:tailEnd/>
          </a:ln>
        </p:spPr>
      </p:pic>
      <p:pic>
        <p:nvPicPr>
          <p:cNvPr id="19"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394" t="45626" r="21573" b="7079"/>
          <a:stretch/>
        </p:blipFill>
        <p:spPr bwMode="auto">
          <a:xfrm>
            <a:off x="6961390" y="4771354"/>
            <a:ext cx="602456" cy="76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https://encrypted-tbn0.gstatic.com/images?q=tbn:ANd9GcQ2VTbO5vcVgCgcdSoEppWFoPB26X551OqY9xC_P-supu0RiYEC"/>
          <p:cNvPicPr>
            <a:picLocks noChangeAspect="1" noChangeArrowheads="1"/>
          </p:cNvPicPr>
          <p:nvPr/>
        </p:nvPicPr>
        <p:blipFill>
          <a:blip r:embed="rId11" cstate="print"/>
          <a:srcRect/>
          <a:stretch>
            <a:fillRect/>
          </a:stretch>
        </p:blipFill>
        <p:spPr bwMode="auto">
          <a:xfrm>
            <a:off x="7275242" y="5124002"/>
            <a:ext cx="244106" cy="334040"/>
          </a:xfrm>
          <a:prstGeom prst="rect">
            <a:avLst/>
          </a:prstGeom>
          <a:noFill/>
        </p:spPr>
      </p:pic>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48</a:t>
            </a:fld>
            <a:endParaRPr lang="en-US" dirty="0"/>
          </a:p>
        </p:txBody>
      </p:sp>
    </p:spTree>
    <p:extLst>
      <p:ext uri="{BB962C8B-B14F-4D97-AF65-F5344CB8AC3E}">
        <p14:creationId xmlns:p14="http://schemas.microsoft.com/office/powerpoint/2010/main" val="14954622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Pseudorandom Number Generators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smtClean="0"/>
                  <a:t>n </a:t>
                </a:r>
                <a:r>
                  <a:rPr lang="en-US" b="1" dirty="0"/>
                  <a:t>– </a:t>
                </a:r>
                <a:r>
                  <a:rPr lang="en-US" b="1" dirty="0" smtClean="0"/>
                  <a:t>input random bits </a:t>
                </a:r>
                <a:endParaRPr lang="en-US" b="1"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a:rPr>
                        <m:t>𝒙</m:t>
                      </m:r>
                      <m:r>
                        <a:rPr lang="en-US" b="1" i="1" smtClean="0">
                          <a:latin typeface="Cambria Math"/>
                          <a:ea typeface="Cambria Math"/>
                        </a:rPr>
                        <m:t>∈</m:t>
                      </m:r>
                      <m:d>
                        <m:dPr>
                          <m:begChr m:val="{"/>
                          <m:endChr m:val="}"/>
                          <m:ctrlPr>
                            <a:rPr lang="en-US" b="1" i="1" smtClean="0">
                              <a:latin typeface="Cambria Math"/>
                              <a:ea typeface="Cambria Math"/>
                            </a:rPr>
                          </m:ctrlPr>
                        </m:dPr>
                        <m:e>
                          <m:r>
                            <a:rPr lang="en-US" b="1" i="1" smtClean="0">
                              <a:latin typeface="Cambria Math"/>
                              <a:ea typeface="Cambria Math"/>
                            </a:rPr>
                            <m:t>𝟎</m:t>
                          </m:r>
                          <m:r>
                            <a:rPr lang="en-US" b="1" i="1" smtClean="0">
                              <a:latin typeface="Cambria Math"/>
                              <a:ea typeface="Cambria Math"/>
                            </a:rPr>
                            <m:t>,</m:t>
                          </m:r>
                          <m:r>
                            <a:rPr lang="en-US" b="1" i="1" smtClean="0">
                              <a:latin typeface="Cambria Math"/>
                              <a:ea typeface="Cambria Math"/>
                            </a:rPr>
                            <m:t>𝟏</m:t>
                          </m:r>
                        </m:e>
                      </m:d>
                      <m:r>
                        <a:rPr lang="en-US" b="1" i="1" baseline="30000" smtClean="0">
                          <a:latin typeface="Cambria Math"/>
                          <a:ea typeface="Cambria Math"/>
                        </a:rPr>
                        <m:t>𝒏</m:t>
                      </m:r>
                    </m:oMath>
                  </m:oMathPara>
                </a14:m>
                <a:endParaRPr lang="en-US" b="1" dirty="0"/>
              </a:p>
              <a:p>
                <a:pPr marL="0" indent="0">
                  <a:buNone/>
                </a:pPr>
                <a:r>
                  <a:rPr lang="en-US" b="1" dirty="0" smtClean="0">
                    <a:sym typeface="Mathematica1"/>
                  </a:rPr>
                  <a:t>l  </a:t>
                </a:r>
                <a:r>
                  <a:rPr lang="en-US" b="1" dirty="0">
                    <a:sym typeface="Mathematica1"/>
                  </a:rPr>
                  <a:t>–  </a:t>
                </a:r>
                <a:r>
                  <a:rPr lang="en-US" b="1" dirty="0" smtClean="0">
                    <a:sym typeface="Mathematica1"/>
                  </a:rPr>
                  <a:t>hard predicate for circuits of size T</a:t>
                </a:r>
                <a:endParaRPr lang="en-US" b="1" i="1" dirty="0" smtClean="0">
                  <a:latin typeface="Cambria Math"/>
                  <a:sym typeface="Mathematica1"/>
                </a:endParaRPr>
              </a:p>
              <a:p>
                <a:pPr marL="0" indent="0">
                  <a:buNone/>
                </a:pPr>
                <a14:m>
                  <m:oMathPara xmlns:m="http://schemas.openxmlformats.org/officeDocument/2006/math">
                    <m:oMathParaPr>
                      <m:jc m:val="centerGroup"/>
                    </m:oMathParaPr>
                    <m:oMath xmlns:m="http://schemas.openxmlformats.org/officeDocument/2006/math">
                      <m:r>
                        <a:rPr lang="en-US" b="1" i="1" smtClean="0">
                          <a:latin typeface="Cambria Math"/>
                          <a:sym typeface="Mathematica1"/>
                        </a:rPr>
                        <m:t>𝒑</m:t>
                      </m:r>
                      <m:r>
                        <a:rPr lang="en-US" b="1" i="1" smtClean="0">
                          <a:latin typeface="Cambria Math"/>
                          <a:sym typeface="Mathematica1"/>
                        </a:rPr>
                        <m:t>:</m:t>
                      </m:r>
                      <m:d>
                        <m:dPr>
                          <m:begChr m:val="{"/>
                          <m:endChr m:val="}"/>
                          <m:ctrlPr>
                            <a:rPr lang="en-US" b="1" i="1" smtClean="0">
                              <a:latin typeface="Cambria Math"/>
                              <a:sym typeface="Mathematica1"/>
                            </a:rPr>
                          </m:ctrlPr>
                        </m:dPr>
                        <m:e>
                          <m:r>
                            <a:rPr lang="en-US" b="1" i="1" smtClean="0">
                              <a:latin typeface="Cambria Math"/>
                              <a:sym typeface="Mathematica1"/>
                            </a:rPr>
                            <m:t>𝟎</m:t>
                          </m:r>
                          <m:r>
                            <a:rPr lang="en-US" b="1" i="1" smtClean="0">
                              <a:latin typeface="Cambria Math"/>
                              <a:sym typeface="Mathematica1"/>
                            </a:rPr>
                            <m:t>,</m:t>
                          </m:r>
                          <m:r>
                            <a:rPr lang="en-US" b="1" i="1" smtClean="0">
                              <a:latin typeface="Cambria Math"/>
                              <a:sym typeface="Mathematica1"/>
                            </a:rPr>
                            <m:t>𝟏</m:t>
                          </m:r>
                        </m:e>
                      </m:d>
                      <m:r>
                        <a:rPr lang="en-US" b="1" i="1" baseline="30000" smtClean="0">
                          <a:latin typeface="Cambria Math"/>
                          <a:sym typeface="Mathematica1"/>
                        </a:rPr>
                        <m:t>𝒍</m:t>
                      </m:r>
                      <m:r>
                        <a:rPr lang="en-US" b="1" i="1" smtClean="0">
                          <a:latin typeface="Cambria Math"/>
                          <a:ea typeface="Cambria Math"/>
                          <a:sym typeface="Mathematica1"/>
                        </a:rPr>
                        <m:t>→</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𝟎</m:t>
                          </m:r>
                          <m:r>
                            <a:rPr lang="en-US" b="1" i="1" smtClean="0">
                              <a:latin typeface="Cambria Math"/>
                              <a:ea typeface="Cambria Math"/>
                              <a:sym typeface="Mathematica1"/>
                            </a:rPr>
                            <m:t>,</m:t>
                          </m:r>
                          <m:r>
                            <a:rPr lang="en-US" b="1" i="1" smtClean="0">
                              <a:latin typeface="Cambria Math"/>
                              <a:ea typeface="Cambria Math"/>
                              <a:sym typeface="Mathematica1"/>
                            </a:rPr>
                            <m:t>𝟏</m:t>
                          </m:r>
                        </m:e>
                      </m:d>
                    </m:oMath>
                  </m:oMathPara>
                </a14:m>
                <a:endParaRPr lang="en-US" b="1" dirty="0">
                  <a:sym typeface="Mathematica1"/>
                </a:endParaRPr>
              </a:p>
              <a:p>
                <a:pPr marL="0" indent="0">
                  <a:buNone/>
                </a:pPr>
                <a:r>
                  <a:rPr lang="en-US" b="1" dirty="0" smtClean="0">
                    <a:sym typeface="Mathematica1"/>
                  </a:rPr>
                  <a:t>m </a:t>
                </a:r>
                <a:r>
                  <a:rPr lang="en-US" b="1" dirty="0">
                    <a:sym typeface="Mathematica1"/>
                  </a:rPr>
                  <a:t>– number of pseudorandom bits</a:t>
                </a:r>
                <a:r>
                  <a:rPr lang="en-US" b="1" dirty="0" smtClean="0">
                    <a:sym typeface="Mathematica1"/>
                  </a:rPr>
                  <a:t>.</a:t>
                </a:r>
              </a:p>
              <a:p>
                <a:pPr marL="0" indent="0">
                  <a:buNone/>
                </a:pPr>
                <a14:m>
                  <m:oMath xmlns:m="http://schemas.openxmlformats.org/officeDocument/2006/math">
                    <m:r>
                      <a:rPr lang="en-US" b="1" i="1" smtClean="0">
                        <a:latin typeface="Cambria Math"/>
                        <a:ea typeface="Cambria Math"/>
                        <a:sym typeface="Mathematica1"/>
                      </a:rPr>
                      <m:t>                      </m:t>
                    </m:r>
                    <m:r>
                      <a:rPr lang="en-US" b="1" i="1" smtClean="0">
                        <a:latin typeface="Cambria Math"/>
                        <a:ea typeface="Cambria Math"/>
                        <a:sym typeface="Mathematica1"/>
                      </a:rPr>
                      <m:t>𝒑</m:t>
                    </m:r>
                    <m:d>
                      <m:dPr>
                        <m:ctrlPr>
                          <a:rPr lang="en-US" b="1" i="1" smtClean="0">
                            <a:latin typeface="Cambria Math"/>
                            <a:ea typeface="Cambria Math"/>
                            <a:sym typeface="Mathematica1"/>
                          </a:rPr>
                        </m:ctrlPr>
                      </m:dPr>
                      <m:e>
                        <m:r>
                          <a:rPr lang="en-US" b="1" i="1" smtClean="0">
                            <a:latin typeface="Cambria Math"/>
                            <a:ea typeface="Cambria Math"/>
                            <a:sym typeface="Mathematica1"/>
                          </a:rPr>
                          <m:t>𝒙</m:t>
                        </m:r>
                        <m:d>
                          <m:dPr>
                            <m:begChr m:val="["/>
                            <m:endChr m:val="]"/>
                            <m:ctrlPr>
                              <a:rPr lang="en-US" b="1" i="1" smtClean="0">
                                <a:latin typeface="Cambria Math"/>
                                <a:ea typeface="Cambria Math"/>
                                <a:sym typeface="Mathematica1"/>
                              </a:rPr>
                            </m:ctrlPr>
                          </m:dPr>
                          <m:e>
                            <m:r>
                              <a:rPr lang="en-US" b="1" i="1" smtClean="0">
                                <a:latin typeface="Cambria Math"/>
                                <a:ea typeface="Cambria Math"/>
                                <a:sym typeface="Mathematica1"/>
                              </a:rPr>
                              <m:t>𝑺</m:t>
                            </m:r>
                            <m:r>
                              <a:rPr lang="en-US" b="1" i="1" baseline="-25000" smtClean="0">
                                <a:latin typeface="Cambria Math"/>
                                <a:ea typeface="Cambria Math"/>
                                <a:sym typeface="Mathematica1"/>
                              </a:rPr>
                              <m:t>𝒊</m:t>
                            </m:r>
                          </m:e>
                        </m:d>
                      </m:e>
                    </m:d>
                  </m:oMath>
                </a14:m>
                <a:r>
                  <a:rPr lang="en-US" b="1" dirty="0">
                    <a:sym typeface="Mathematica1"/>
                  </a:rPr>
                  <a:t> </a:t>
                </a:r>
                <a:r>
                  <a:rPr lang="en-US" b="1" dirty="0" smtClean="0">
                    <a:sym typeface="Mathematica1"/>
                  </a:rPr>
                  <a:t>– </a:t>
                </a:r>
                <a:r>
                  <a:rPr lang="en-US" b="1" dirty="0" err="1">
                    <a:sym typeface="Mathematica1"/>
                  </a:rPr>
                  <a:t>i</a:t>
                </a:r>
                <a:r>
                  <a:rPr lang="en-US" b="1" dirty="0" err="1" smtClean="0">
                    <a:sym typeface="Mathematica1"/>
                  </a:rPr>
                  <a:t>’th</a:t>
                </a:r>
                <a:r>
                  <a:rPr lang="en-US" b="1" dirty="0" smtClean="0">
                    <a:sym typeface="Mathematica1"/>
                  </a:rPr>
                  <a:t> random bit</a:t>
                </a:r>
                <a:endParaRPr lang="en-US" b="1" dirty="0">
                  <a:sym typeface="Mathematica1"/>
                </a:endParaRPr>
              </a:p>
              <a:p>
                <a:pPr marL="0" indent="0">
                  <a:buNone/>
                </a:pPr>
                <a14:m>
                  <m:oMath xmlns:m="http://schemas.openxmlformats.org/officeDocument/2006/math">
                    <m:r>
                      <a:rPr lang="en-US" b="1" i="1">
                        <a:latin typeface="Cambria Math"/>
                        <a:ea typeface="Cambria Math"/>
                        <a:sym typeface="Mathematica1"/>
                      </a:rPr>
                      <m:t>𝜸</m:t>
                    </m:r>
                    <m:r>
                      <a:rPr lang="en-US" b="1">
                        <a:latin typeface="Cambria Math"/>
                        <a:ea typeface="Cambria Math"/>
                        <a:sym typeface="Mathematica1"/>
                      </a:rPr>
                      <m:t> </m:t>
                    </m:r>
                  </m:oMath>
                </a14:m>
                <a:r>
                  <a:rPr lang="en-US" b="1" dirty="0">
                    <a:sym typeface="Mathematica1"/>
                  </a:rPr>
                  <a:t>– circuits of size </a:t>
                </a:r>
                <a14:m>
                  <m:oMath xmlns:m="http://schemas.openxmlformats.org/officeDocument/2006/math">
                    <m:d>
                      <m:dPr>
                        <m:ctrlPr>
                          <a:rPr lang="en-US" b="1" i="1">
                            <a:latin typeface="Cambria Math"/>
                            <a:ea typeface="Cambria Math"/>
                            <a:sym typeface="Mathematica1"/>
                          </a:rPr>
                        </m:ctrlPr>
                      </m:dPr>
                      <m:e>
                        <m:r>
                          <a:rPr lang="en-US" b="1">
                            <a:latin typeface="Cambria Math"/>
                            <a:ea typeface="Cambria Math"/>
                            <a:sym typeface="Mathematica1"/>
                          </a:rPr>
                          <m:t>𝐓</m:t>
                        </m:r>
                        <m:r>
                          <a:rPr lang="en-US" b="1">
                            <a:latin typeface="Cambria Math"/>
                            <a:ea typeface="Cambria Math"/>
                            <a:sym typeface="Mathematica1"/>
                          </a:rPr>
                          <m:t>−</m:t>
                        </m:r>
                        <m:r>
                          <a:rPr lang="en-US" b="1" i="1">
                            <a:latin typeface="Cambria Math"/>
                            <a:ea typeface="Cambria Math"/>
                            <a:sym typeface="Mathematica1"/>
                          </a:rPr>
                          <m:t>𝒎</m:t>
                        </m:r>
                        <m:r>
                          <a:rPr lang="en-US" b="1" i="1">
                            <a:latin typeface="Cambria Math"/>
                            <a:ea typeface="Cambria Math"/>
                            <a:sym typeface="Mathematica1"/>
                          </a:rPr>
                          <m:t>𝟐</m:t>
                        </m:r>
                        <m:r>
                          <a:rPr lang="en-US" b="1" i="1" baseline="30000">
                            <a:latin typeface="Cambria Math"/>
                            <a:ea typeface="Cambria Math"/>
                            <a:sym typeface="Mathematica1"/>
                          </a:rPr>
                          <m:t>𝜸</m:t>
                        </m:r>
                      </m:e>
                    </m:d>
                  </m:oMath>
                </a14:m>
                <a:r>
                  <a:rPr lang="en-US" b="1" dirty="0">
                    <a:sym typeface="Mathematica1"/>
                  </a:rPr>
                  <a:t>cannot distinguish from truly random bits</a:t>
                </a:r>
              </a:p>
              <a:p>
                <a:pPr marL="0" indent="0">
                  <a:buNone/>
                </a:pPr>
                <a:endParaRPr lang="en-US" dirty="0"/>
              </a:p>
              <a:p>
                <a:pPr marL="0" indent="0">
                  <a:buNone/>
                </a:pPr>
                <a:endParaRPr lang="en-US" b="1" dirty="0">
                  <a:sym typeface="Mathematica1"/>
                </a:endParaRPr>
              </a:p>
              <a:p>
                <a:endParaRPr lang="en-US" b="1" dirty="0" smtClean="0">
                  <a:sym typeface="Mathematica1"/>
                </a:endParaRPr>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617" r="-2667" b="-1213"/>
                </a:stretch>
              </a:blipFill>
            </p:spPr>
            <p:txBody>
              <a:bodyPr/>
              <a:lstStyle/>
              <a:p>
                <a:r>
                  <a:rPr lang="en-US">
                    <a:noFill/>
                  </a:rPr>
                  <a:t> </a:t>
                </a:r>
              </a:p>
            </p:txBody>
          </p:sp>
        </mc:Fallback>
      </mc:AlternateContent>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49</a:t>
            </a:fld>
            <a:endParaRPr lang="en-US" dirty="0"/>
          </a:p>
        </p:txBody>
      </p:sp>
    </p:spTree>
    <p:extLst>
      <p:ext uri="{BB962C8B-B14F-4D97-AF65-F5344CB8AC3E}">
        <p14:creationId xmlns:p14="http://schemas.microsoft.com/office/powerpoint/2010/main" val="358004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Management</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61" name="Picture 1"/>
          <p:cNvPicPr>
            <a:picLocks noChangeAspect="1" noChangeArrowheads="1"/>
          </p:cNvPicPr>
          <p:nvPr/>
        </p:nvPicPr>
        <p:blipFill>
          <a:blip r:embed="rId8" cstate="print"/>
          <a:srcRect/>
          <a:stretch>
            <a:fillRect/>
          </a:stretch>
        </p:blipFill>
        <p:spPr bwMode="auto">
          <a:xfrm>
            <a:off x="5562600" y="1447800"/>
            <a:ext cx="507682" cy="762000"/>
          </a:xfrm>
          <a:prstGeom prst="rect">
            <a:avLst/>
          </a:prstGeom>
          <a:noFill/>
          <a:ln w="9525">
            <a:noFill/>
            <a:miter lim="800000"/>
            <a:headEnd/>
            <a:tailEnd/>
          </a:ln>
        </p:spPr>
      </p:pic>
      <p:pic>
        <p:nvPicPr>
          <p:cNvPr id="7" name="Picture 1"/>
          <p:cNvPicPr>
            <a:picLocks noChangeAspect="1" noChangeArrowheads="1"/>
          </p:cNvPicPr>
          <p:nvPr/>
        </p:nvPicPr>
        <p:blipFill>
          <a:blip r:embed="rId8" cstate="print"/>
          <a:srcRect/>
          <a:stretch>
            <a:fillRect/>
          </a:stretch>
        </p:blipFill>
        <p:spPr bwMode="auto">
          <a:xfrm>
            <a:off x="5562600" y="2362200"/>
            <a:ext cx="507682" cy="762000"/>
          </a:xfrm>
          <a:prstGeom prst="rect">
            <a:avLst/>
          </a:prstGeom>
          <a:noFill/>
          <a:ln w="9525">
            <a:noFill/>
            <a:miter lim="800000"/>
            <a:headEnd/>
            <a:tailEnd/>
          </a:ln>
        </p:spPr>
      </p:pic>
      <p:pic>
        <p:nvPicPr>
          <p:cNvPr id="9" name="Picture 1"/>
          <p:cNvPicPr>
            <a:picLocks noChangeAspect="1" noChangeArrowheads="1"/>
          </p:cNvPicPr>
          <p:nvPr/>
        </p:nvPicPr>
        <p:blipFill>
          <a:blip r:embed="rId8" cstate="print"/>
          <a:srcRect/>
          <a:stretch>
            <a:fillRect/>
          </a:stretch>
        </p:blipFill>
        <p:spPr bwMode="auto">
          <a:xfrm>
            <a:off x="5562600" y="3276600"/>
            <a:ext cx="507682" cy="762000"/>
          </a:xfrm>
          <a:prstGeom prst="rect">
            <a:avLst/>
          </a:prstGeom>
          <a:noFill/>
          <a:ln w="9525">
            <a:noFill/>
            <a:miter lim="800000"/>
            <a:headEnd/>
            <a:tailEnd/>
          </a:ln>
        </p:spPr>
      </p:pic>
      <p:pic>
        <p:nvPicPr>
          <p:cNvPr id="40963" name="Picture 3"/>
          <p:cNvPicPr>
            <a:picLocks noChangeAspect="1" noChangeArrowheads="1"/>
          </p:cNvPicPr>
          <p:nvPr/>
        </p:nvPicPr>
        <p:blipFill>
          <a:blip r:embed="rId9" cstate="print"/>
          <a:srcRect/>
          <a:stretch>
            <a:fillRect/>
          </a:stretch>
        </p:blipFill>
        <p:spPr bwMode="auto">
          <a:xfrm>
            <a:off x="762000" y="1752600"/>
            <a:ext cx="990600" cy="1524000"/>
          </a:xfrm>
          <a:prstGeom prst="rect">
            <a:avLst/>
          </a:prstGeom>
          <a:noFill/>
          <a:ln w="9525">
            <a:noFill/>
            <a:miter lim="800000"/>
            <a:headEnd/>
            <a:tailEnd/>
          </a:ln>
        </p:spPr>
      </p:pic>
      <p:cxnSp>
        <p:nvCxnSpPr>
          <p:cNvPr id="17" name="Straight Arrow Connector 16"/>
          <p:cNvCxnSpPr>
            <a:endCxn id="40961" idx="1"/>
          </p:cNvCxnSpPr>
          <p:nvPr/>
        </p:nvCxnSpPr>
        <p:spPr>
          <a:xfrm flipV="1">
            <a:off x="1752600" y="1828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63" idx="3"/>
          </p:cNvCxnSpPr>
          <p:nvPr/>
        </p:nvCxnSpPr>
        <p:spPr>
          <a:xfrm>
            <a:off x="1752600" y="2514600"/>
            <a:ext cx="38100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752600" y="2895600"/>
            <a:ext cx="3810000" cy="609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0966" name="Picture 6"/>
          <p:cNvPicPr>
            <a:picLocks noChangeAspect="1" noChangeArrowheads="1"/>
          </p:cNvPicPr>
          <p:nvPr/>
        </p:nvPicPr>
        <p:blipFill>
          <a:blip r:embed="rId10" cstate="print"/>
          <a:srcRect/>
          <a:stretch>
            <a:fillRect/>
          </a:stretch>
        </p:blipFill>
        <p:spPr bwMode="auto">
          <a:xfrm>
            <a:off x="6324600" y="2133600"/>
            <a:ext cx="2249214" cy="1019175"/>
          </a:xfrm>
          <a:prstGeom prst="rect">
            <a:avLst/>
          </a:prstGeom>
          <a:noFill/>
          <a:ln w="9525">
            <a:noFill/>
            <a:miter lim="800000"/>
            <a:headEnd/>
            <a:tailEnd/>
          </a:ln>
        </p:spPr>
      </p:pic>
      <p:pic>
        <p:nvPicPr>
          <p:cNvPr id="40968" name="Picture 8"/>
          <p:cNvPicPr>
            <a:picLocks noChangeAspect="1" noChangeArrowheads="1"/>
          </p:cNvPicPr>
          <p:nvPr/>
        </p:nvPicPr>
        <p:blipFill>
          <a:blip r:embed="rId11" cstate="print"/>
          <a:srcRect/>
          <a:stretch>
            <a:fillRect/>
          </a:stretch>
        </p:blipFill>
        <p:spPr bwMode="auto">
          <a:xfrm>
            <a:off x="6553200" y="3352800"/>
            <a:ext cx="2286000" cy="598170"/>
          </a:xfrm>
          <a:prstGeom prst="rect">
            <a:avLst/>
          </a:prstGeom>
          <a:noFill/>
          <a:ln w="9525">
            <a:noFill/>
            <a:miter lim="800000"/>
            <a:headEnd/>
            <a:tailEnd/>
          </a:ln>
        </p:spPr>
      </p:pic>
      <p:pic>
        <p:nvPicPr>
          <p:cNvPr id="40969" name="Picture 9"/>
          <p:cNvPicPr>
            <a:picLocks noChangeAspect="1" noChangeArrowheads="1"/>
          </p:cNvPicPr>
          <p:nvPr/>
        </p:nvPicPr>
        <p:blipFill>
          <a:blip r:embed="rId12" cstate="print"/>
          <a:srcRect/>
          <a:stretch>
            <a:fillRect/>
          </a:stretch>
        </p:blipFill>
        <p:spPr bwMode="auto">
          <a:xfrm>
            <a:off x="6629400" y="1447800"/>
            <a:ext cx="1524000" cy="838200"/>
          </a:xfrm>
          <a:prstGeom prst="rect">
            <a:avLst/>
          </a:prstGeom>
          <a:noFill/>
          <a:ln w="9525">
            <a:noFill/>
            <a:miter lim="800000"/>
            <a:headEnd/>
            <a:tailEnd/>
          </a:ln>
        </p:spPr>
      </p:pic>
      <p:sp>
        <p:nvSpPr>
          <p:cNvPr id="31" name="TextBox 30"/>
          <p:cNvSpPr txBox="1"/>
          <p:nvPr/>
        </p:nvSpPr>
        <p:spPr>
          <a:xfrm>
            <a:off x="838200" y="4267200"/>
            <a:ext cx="6172200" cy="646331"/>
          </a:xfrm>
          <a:prstGeom prst="rect">
            <a:avLst/>
          </a:prstGeom>
          <a:noFill/>
        </p:spPr>
        <p:txBody>
          <a:bodyPr wrap="square" rtlCol="0">
            <a:spAutoFit/>
          </a:bodyPr>
          <a:lstStyle/>
          <a:p>
            <a:r>
              <a:rPr lang="en-US" sz="3600" dirty="0" smtClean="0"/>
              <a:t>Competing Goals:</a:t>
            </a:r>
          </a:p>
        </p:txBody>
      </p:sp>
      <p:graphicFrame>
        <p:nvGraphicFramePr>
          <p:cNvPr id="33" name="Diagram 32"/>
          <p:cNvGraphicFramePr/>
          <p:nvPr/>
        </p:nvGraphicFramePr>
        <p:xfrm>
          <a:off x="2286000" y="4876800"/>
          <a:ext cx="34290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Slide Number Placeholder 15"/>
          <p:cNvSpPr>
            <a:spLocks noGrp="1"/>
          </p:cNvSpPr>
          <p:nvPr>
            <p:ph type="sldNum" sz="quarter" idx="12"/>
          </p:nvPr>
        </p:nvSpPr>
        <p:spPr/>
        <p:txBody>
          <a:bodyPr/>
          <a:lstStyle/>
          <a:p>
            <a:fld id="{FC398A72-17BE-493D-A14C-F3371BCE3542}" type="slidenum">
              <a:rPr lang="en-US" smtClean="0"/>
              <a:pPr/>
              <a:t>5</a:t>
            </a:fld>
            <a:endParaRPr lang="en-US" dirty="0"/>
          </a:p>
        </p:txBody>
      </p:sp>
      <p:sp>
        <p:nvSpPr>
          <p:cNvPr id="18" name="TextBox 17"/>
          <p:cNvSpPr txBox="1"/>
          <p:nvPr/>
        </p:nvSpPr>
        <p:spPr>
          <a:xfrm>
            <a:off x="5410200" y="4038600"/>
            <a:ext cx="538930" cy="707886"/>
          </a:xfrm>
          <a:prstGeom prst="rect">
            <a:avLst/>
          </a:prstGeom>
          <a:noFill/>
          <a:scene3d>
            <a:camera prst="orthographicFront">
              <a:rot lat="0" lon="0" rev="5400000"/>
            </a:camera>
            <a:lightRig rig="threePt" dir="t"/>
          </a:scene3d>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39399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Graphic spid="3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6019800"/>
            <a:ext cx="8229600" cy="609600"/>
          </a:xfrm>
        </p:spPr>
        <p:txBody>
          <a:bodyPr/>
          <a:lstStyle/>
          <a:p>
            <a:pPr>
              <a:buNone/>
            </a:pPr>
            <a:r>
              <a:rPr lang="en-US" dirty="0" smtClean="0"/>
              <a:t>(q</a:t>
            </a:r>
            <a:r>
              <a:rPr lang="en-US" baseline="-25000" dirty="0" smtClean="0"/>
              <a:t>$1,000,000</a:t>
            </a:r>
            <a:r>
              <a:rPr lang="en-US" dirty="0" smtClean="0"/>
              <a:t>,</a:t>
            </a:r>
            <a:r>
              <a:rPr lang="en-US" dirty="0" smtClean="0">
                <a:sym typeface="Mathematica1Mono"/>
              </a:rPr>
              <a:t>,m,3,r</a:t>
            </a:r>
            <a:r>
              <a:rPr lang="en-US" dirty="0" smtClean="0"/>
              <a:t>,h</a:t>
            </a:r>
            <a:r>
              <a:rPr lang="en-US" dirty="0" smtClean="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41610873"/>
              </p:ext>
            </p:extLst>
          </p:nvPr>
        </p:nvGraphicFramePr>
        <p:xfrm>
          <a:off x="228600" y="1295400"/>
          <a:ext cx="8686800" cy="4714735"/>
        </p:xfrm>
        <a:graphic>
          <a:graphicData uri="http://schemas.openxmlformats.org/drawingml/2006/table">
            <a:tbl>
              <a:tblPr firstRow="1" bandRow="1">
                <a:tableStyleId>{5C22544A-7EE6-4342-B048-85BDC9FD1C3A}</a:tableStyleId>
              </a:tblPr>
              <a:tblGrid>
                <a:gridCol w="2016579"/>
                <a:gridCol w="1318532"/>
                <a:gridCol w="1922689"/>
                <a:gridCol w="1733170"/>
                <a:gridCol w="1695830"/>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a:t>
                      </a:r>
                      <a:r>
                        <a:rPr lang="en-US" sz="1800" dirty="0" smtClean="0"/>
                        <a:t>r=2</a:t>
                      </a:r>
                      <a:endParaRPr lang="en-US" sz="1800" dirty="0"/>
                    </a:p>
                  </a:txBody>
                  <a:tcPr/>
                </a:tc>
                <a:tc>
                  <a:txBody>
                    <a:bodyPr/>
                    <a:lstStyle/>
                    <a:p>
                      <a:endParaRPr lang="en-US" sz="2400" dirty="0"/>
                    </a:p>
                  </a:txBody>
                  <a:tcPr/>
                </a:tc>
              </a:tr>
              <a:tr h="828535">
                <a:tc>
                  <a:txBody>
                    <a:bodyPr/>
                    <a:lstStyle/>
                    <a:p>
                      <a:r>
                        <a:rPr lang="en-US" sz="2400" dirty="0" smtClean="0"/>
                        <a:t>(n,4,</a:t>
                      </a:r>
                      <a:r>
                        <a:rPr lang="en-US" sz="2400" dirty="0" smtClean="0">
                          <a:sym typeface="Mathematica1"/>
                        </a:rPr>
                        <a:t>4)-Sharing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dirty="0" smtClean="0"/>
                        <a:t>(n,4,</a:t>
                      </a:r>
                      <a:r>
                        <a:rPr lang="en-US" sz="2400" dirty="0" smtClean="0">
                          <a:sym typeface="Mathematica1"/>
                        </a:rPr>
                        <a:t>0)-Sharing</a:t>
                      </a:r>
                    </a:p>
                    <a:p>
                      <a:r>
                        <a:rPr lang="en-US" sz="2400" dirty="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(n,4,</a:t>
                      </a:r>
                      <a:r>
                        <a:rPr lang="en-US" sz="2400" dirty="0" smtClean="0">
                          <a:sym typeface="Mathematica1"/>
                        </a:rPr>
                        <a:t>1)-Sharing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(n,4,3)-Sharing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endParaRPr lang="en-US" sz="2400" b="1" dirty="0" smtClean="0">
                        <a:solidFill>
                          <a:srgbClr val="00B050"/>
                        </a:solidFill>
                      </a:endParaRP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4384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50</a:t>
            </a:fld>
            <a:endParaRPr lang="en-US" dirty="0"/>
          </a:p>
        </p:txBody>
      </p:sp>
    </p:spTree>
    <p:extLst>
      <p:ext uri="{BB962C8B-B14F-4D97-AF65-F5344CB8AC3E}">
        <p14:creationId xmlns:p14="http://schemas.microsoft.com/office/powerpoint/2010/main" val="599755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Cues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51</a:t>
            </a:fld>
            <a:endParaRPr lang="en-US" dirty="0"/>
          </a:p>
        </p:txBody>
      </p:sp>
      <p:sp>
        <p:nvSpPr>
          <p:cNvPr id="4" name="Content Placeholder 3"/>
          <p:cNvSpPr>
            <a:spLocks noGrp="1"/>
          </p:cNvSpPr>
          <p:nvPr>
            <p:ph sz="quarter" idx="1"/>
          </p:nvPr>
        </p:nvSpPr>
        <p:spPr/>
        <p:txBody>
          <a:bodyPr>
            <a:normAutofit fontScale="92500"/>
          </a:bodyPr>
          <a:lstStyle/>
          <a:p>
            <a:pPr>
              <a:buNone/>
            </a:pPr>
            <a:r>
              <a:rPr lang="en-US" b="1" dirty="0" err="1" smtClean="0"/>
              <a:t>Thm</a:t>
            </a:r>
            <a:r>
              <a:rPr lang="en-US" b="1" dirty="0" smtClean="0"/>
              <a:t>: </a:t>
            </a:r>
            <a:r>
              <a:rPr lang="en-US" dirty="0" smtClean="0"/>
              <a:t>There is a (43,4,1)-Sharing Set Family of size m=90, and a (9,4,3)-Sharing Set Family of size 126</a:t>
            </a:r>
          </a:p>
          <a:p>
            <a:pPr lvl="1"/>
            <a:endParaRPr lang="en-US" dirty="0" smtClean="0"/>
          </a:p>
          <a:p>
            <a:r>
              <a:rPr lang="en-US" dirty="0" smtClean="0"/>
              <a:t>Proof? </a:t>
            </a:r>
          </a:p>
          <a:p>
            <a:pPr lvl="1"/>
            <a:r>
              <a:rPr lang="en-US" dirty="0" smtClean="0"/>
              <a:t>Chinese Remainder Theorem!</a:t>
            </a:r>
          </a:p>
          <a:p>
            <a:pPr lvl="1"/>
            <a:r>
              <a:rPr lang="en-US" dirty="0" smtClean="0"/>
              <a:t>Notice that 43 = </a:t>
            </a:r>
            <a:r>
              <a:rPr lang="en-US" dirty="0" smtClean="0">
                <a:solidFill>
                  <a:srgbClr val="FF0000"/>
                </a:solidFill>
              </a:rPr>
              <a:t>9</a:t>
            </a:r>
            <a:r>
              <a:rPr lang="en-US" dirty="0" smtClean="0"/>
              <a:t>+</a:t>
            </a:r>
            <a:r>
              <a:rPr lang="en-US" dirty="0" smtClean="0">
                <a:solidFill>
                  <a:srgbClr val="0070C0"/>
                </a:solidFill>
              </a:rPr>
              <a:t>10</a:t>
            </a:r>
            <a:r>
              <a:rPr lang="en-US" dirty="0" smtClean="0"/>
              <a:t>+</a:t>
            </a:r>
            <a:r>
              <a:rPr lang="en-US" dirty="0" smtClean="0">
                <a:solidFill>
                  <a:srgbClr val="00B050"/>
                </a:solidFill>
              </a:rPr>
              <a:t>11</a:t>
            </a:r>
            <a:r>
              <a:rPr lang="en-US" dirty="0" smtClean="0"/>
              <a:t>+</a:t>
            </a:r>
            <a:r>
              <a:rPr lang="en-US" dirty="0" smtClean="0">
                <a:solidFill>
                  <a:srgbClr val="7030A0"/>
                </a:solidFill>
              </a:rPr>
              <a:t>13</a:t>
            </a:r>
            <a:r>
              <a:rPr lang="en-US" dirty="0" smtClean="0"/>
              <a:t> where </a:t>
            </a:r>
            <a:r>
              <a:rPr lang="en-US" dirty="0" smtClean="0">
                <a:solidFill>
                  <a:srgbClr val="FF0000"/>
                </a:solidFill>
              </a:rPr>
              <a:t>9</a:t>
            </a:r>
            <a:r>
              <a:rPr lang="en-US" dirty="0" smtClean="0"/>
              <a:t>, </a:t>
            </a:r>
            <a:r>
              <a:rPr lang="en-US" dirty="0" smtClean="0">
                <a:solidFill>
                  <a:srgbClr val="0070C0"/>
                </a:solidFill>
              </a:rPr>
              <a:t>10</a:t>
            </a:r>
            <a:r>
              <a:rPr lang="en-US" dirty="0" smtClean="0"/>
              <a:t>, </a:t>
            </a:r>
            <a:r>
              <a:rPr lang="en-US" dirty="0" smtClean="0">
                <a:solidFill>
                  <a:srgbClr val="00B050"/>
                </a:solidFill>
              </a:rPr>
              <a:t>11</a:t>
            </a:r>
            <a:r>
              <a:rPr lang="en-US" dirty="0" smtClean="0"/>
              <a:t>, </a:t>
            </a:r>
            <a:r>
              <a:rPr lang="en-US" dirty="0" smtClean="0">
                <a:solidFill>
                  <a:srgbClr val="7030A0"/>
                </a:solidFill>
              </a:rPr>
              <a:t>13</a:t>
            </a:r>
            <a:r>
              <a:rPr lang="en-US" dirty="0" smtClean="0"/>
              <a:t> are pair wise coprime.</a:t>
            </a:r>
          </a:p>
          <a:p>
            <a:pPr lvl="1"/>
            <a:r>
              <a:rPr lang="en-US" dirty="0" smtClean="0"/>
              <a:t>A</a:t>
            </a:r>
            <a:r>
              <a:rPr lang="en-US" baseline="-25000" dirty="0" smtClean="0"/>
              <a:t>i</a:t>
            </a:r>
            <a:r>
              <a:rPr lang="en-US" dirty="0" smtClean="0"/>
              <a:t> uses cues: {</a:t>
            </a:r>
            <a:r>
              <a:rPr lang="en-US" dirty="0" smtClean="0">
                <a:solidFill>
                  <a:srgbClr val="FF0000"/>
                </a:solidFill>
              </a:rPr>
              <a:t>i mod 9</a:t>
            </a:r>
            <a:r>
              <a:rPr lang="en-US" dirty="0" smtClean="0"/>
              <a:t>, </a:t>
            </a:r>
            <a:r>
              <a:rPr lang="en-US" dirty="0" smtClean="0">
                <a:solidFill>
                  <a:srgbClr val="0070C0"/>
                </a:solidFill>
              </a:rPr>
              <a:t>i mod 10</a:t>
            </a:r>
            <a:r>
              <a:rPr lang="en-US" dirty="0" smtClean="0"/>
              <a:t>, </a:t>
            </a:r>
            <a:r>
              <a:rPr lang="en-US" dirty="0" smtClean="0">
                <a:solidFill>
                  <a:srgbClr val="00B050"/>
                </a:solidFill>
              </a:rPr>
              <a:t>i mod 11</a:t>
            </a:r>
            <a:r>
              <a:rPr lang="en-US" dirty="0" smtClean="0"/>
              <a:t>, </a:t>
            </a:r>
            <a:r>
              <a:rPr lang="en-US" dirty="0" smtClean="0">
                <a:solidFill>
                  <a:srgbClr val="7030A0"/>
                </a:solidFill>
              </a:rPr>
              <a:t>i mod 13</a:t>
            </a:r>
            <a:r>
              <a:rPr lang="en-US" dirty="0" smtClean="0"/>
              <a:t>}  </a:t>
            </a:r>
          </a:p>
          <a:p>
            <a:pPr lvl="1"/>
            <a:endParaRPr lang="en-US" dirty="0"/>
          </a:p>
        </p:txBody>
      </p:sp>
    </p:spTree>
    <p:extLst>
      <p:ext uri="{BB962C8B-B14F-4D97-AF65-F5344CB8AC3E}">
        <p14:creationId xmlns:p14="http://schemas.microsoft.com/office/powerpoint/2010/main" val="8035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Remainder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By the Chinese Remainder Theorem there is a unique number x s.t</a:t>
                </a:r>
              </a:p>
              <a:p>
                <a:pPr marL="0" indent="0">
                  <a:buNone/>
                </a:pPr>
                <a:r>
                  <a:rPr lang="en-US" dirty="0"/>
                  <a:t>	</a:t>
                </a:r>
                <a:r>
                  <a:rPr lang="en-US" dirty="0" smtClean="0"/>
                  <a:t>1) </a:t>
                </a:r>
                <a14:m>
                  <m:oMath xmlns:m="http://schemas.openxmlformats.org/officeDocument/2006/math">
                    <m:r>
                      <a:rPr lang="en-US" b="0" i="0" smtClean="0">
                        <a:latin typeface="Cambria Math"/>
                        <a:ea typeface="Cambria Math"/>
                      </a:rPr>
                      <m:t>1</m:t>
                    </m:r>
                    <m:r>
                      <a:rPr lang="en-US" b="0" i="1" smtClean="0">
                        <a:latin typeface="Cambria Math"/>
                        <a:ea typeface="Cambria Math"/>
                      </a:rPr>
                      <m:t>≤</m:t>
                    </m:r>
                    <m:r>
                      <a:rPr lang="en-US" b="0" i="1" smtClean="0">
                        <a:latin typeface="Cambria Math"/>
                        <a:ea typeface="Cambria Math"/>
                      </a:rPr>
                      <m:t>𝑥</m:t>
                    </m:r>
                    <m:r>
                      <a:rPr lang="en-US" i="1" smtClean="0">
                        <a:latin typeface="Cambria Math"/>
                        <a:ea typeface="Cambria Math"/>
                      </a:rPr>
                      <m:t>≤</m:t>
                    </m:r>
                    <m:r>
                      <a:rPr lang="en-US" b="0" i="1" smtClean="0">
                        <a:latin typeface="Cambria Math"/>
                        <a:ea typeface="Cambria Math"/>
                      </a:rPr>
                      <m:t>90</m:t>
                    </m:r>
                  </m:oMath>
                </a14:m>
                <a:endParaRPr lang="en-US" dirty="0" smtClean="0"/>
              </a:p>
              <a:p>
                <a:pPr marL="0" indent="0">
                  <a:buNone/>
                </a:pPr>
                <a:r>
                  <a:rPr lang="en-US" b="0" dirty="0" smtClean="0">
                    <a:solidFill>
                      <a:srgbClr val="FF0000"/>
                    </a:solidFill>
                  </a:rPr>
                  <a:t>	2) </a:t>
                </a:r>
                <a14:m>
                  <m:oMath xmlns:m="http://schemas.openxmlformats.org/officeDocument/2006/math">
                    <m:r>
                      <a:rPr lang="en-US" b="0" i="1" smtClean="0">
                        <a:solidFill>
                          <a:srgbClr val="FF0000"/>
                        </a:solidFill>
                        <a:latin typeface="Cambria Math"/>
                      </a:rPr>
                      <m:t>𝑥</m:t>
                    </m:r>
                    <m:r>
                      <a:rPr lang="en-US" b="0" i="1" smtClean="0">
                        <a:solidFill>
                          <a:srgbClr val="FF0000"/>
                        </a:solidFill>
                        <a:latin typeface="Cambria Math"/>
                        <a:ea typeface="Cambria Math"/>
                      </a:rPr>
                      <m:t>≡</m:t>
                    </m:r>
                    <m:r>
                      <a:rPr lang="en-US" b="0" i="1" smtClean="0">
                        <a:solidFill>
                          <a:srgbClr val="FF0000"/>
                        </a:solidFill>
                        <a:latin typeface="Cambria Math"/>
                        <a:ea typeface="Cambria Math"/>
                      </a:rPr>
                      <m:t>𝑖</m:t>
                    </m:r>
                    <m:r>
                      <a:rPr lang="en-US" b="0" i="1" smtClean="0">
                        <a:solidFill>
                          <a:srgbClr val="FF0000"/>
                        </a:solidFill>
                        <a:latin typeface="Cambria Math"/>
                        <a:ea typeface="Cambria Math"/>
                      </a:rPr>
                      <m:t> </m:t>
                    </m:r>
                    <m:r>
                      <a:rPr lang="en-US" b="0" i="1" smtClean="0">
                        <a:solidFill>
                          <a:srgbClr val="FF0000"/>
                        </a:solidFill>
                        <a:latin typeface="Cambria Math"/>
                        <a:ea typeface="Cambria Math"/>
                      </a:rPr>
                      <m:t>𝑚𝑜𝑑</m:t>
                    </m:r>
                    <m:r>
                      <a:rPr lang="en-US" b="0" i="1" smtClean="0">
                        <a:solidFill>
                          <a:srgbClr val="FF0000"/>
                        </a:solidFill>
                        <a:latin typeface="Cambria Math"/>
                        <a:ea typeface="Cambria Math"/>
                      </a:rPr>
                      <m:t> 9</m:t>
                    </m:r>
                  </m:oMath>
                </a14:m>
                <a:endParaRPr lang="en-US" b="0" dirty="0" smtClean="0">
                  <a:solidFill>
                    <a:srgbClr val="FF0000"/>
                  </a:solidFill>
                  <a:ea typeface="Cambria Math"/>
                </a:endParaRPr>
              </a:p>
              <a:p>
                <a:pPr marL="0" indent="0">
                  <a:buNone/>
                </a:pPr>
                <a:r>
                  <a:rPr lang="en-US" b="0" dirty="0" smtClean="0">
                    <a:solidFill>
                      <a:srgbClr val="0070C0"/>
                    </a:solidFill>
                  </a:rPr>
                  <a:t>	3) </a:t>
                </a:r>
                <a14:m>
                  <m:oMath xmlns:m="http://schemas.openxmlformats.org/officeDocument/2006/math">
                    <m:r>
                      <a:rPr lang="en-US" b="0" i="1" smtClean="0">
                        <a:solidFill>
                          <a:srgbClr val="0070C0"/>
                        </a:solidFill>
                        <a:latin typeface="Cambria Math"/>
                      </a:rPr>
                      <m:t>𝑥</m:t>
                    </m:r>
                    <m:r>
                      <a:rPr lang="en-US" i="1">
                        <a:solidFill>
                          <a:srgbClr val="0070C0"/>
                        </a:solidFill>
                        <a:latin typeface="Cambria Math"/>
                        <a:ea typeface="Cambria Math"/>
                      </a:rPr>
                      <m:t>≡</m:t>
                    </m:r>
                    <m:r>
                      <a:rPr lang="en-US" b="0" i="1" smtClean="0">
                        <a:solidFill>
                          <a:srgbClr val="0070C0"/>
                        </a:solidFill>
                        <a:latin typeface="Cambria Math"/>
                        <a:ea typeface="Cambria Math"/>
                      </a:rPr>
                      <m:t>𝑖</m:t>
                    </m:r>
                    <m:r>
                      <a:rPr lang="en-US" i="1">
                        <a:solidFill>
                          <a:srgbClr val="0070C0"/>
                        </a:solidFill>
                        <a:latin typeface="Cambria Math"/>
                        <a:ea typeface="Cambria Math"/>
                      </a:rPr>
                      <m:t> </m:t>
                    </m:r>
                    <m:r>
                      <a:rPr lang="en-US" i="1">
                        <a:solidFill>
                          <a:srgbClr val="0070C0"/>
                        </a:solidFill>
                        <a:latin typeface="Cambria Math"/>
                        <a:ea typeface="Cambria Math"/>
                      </a:rPr>
                      <m:t>𝑚𝑜𝑑</m:t>
                    </m:r>
                    <m:r>
                      <a:rPr lang="en-US" i="1">
                        <a:solidFill>
                          <a:srgbClr val="0070C0"/>
                        </a:solidFill>
                        <a:latin typeface="Cambria Math"/>
                        <a:ea typeface="Cambria Math"/>
                      </a:rPr>
                      <m:t> 10</m:t>
                    </m:r>
                  </m:oMath>
                </a14:m>
                <a:endParaRPr lang="en-US" b="0" dirty="0" smtClean="0">
                  <a:solidFill>
                    <a:srgbClr val="0070C0"/>
                  </a:solidFill>
                  <a:ea typeface="Cambria Math"/>
                </a:endParaRPr>
              </a:p>
              <a:p>
                <a:pPr marL="0" indent="0">
                  <a:buNone/>
                </a:pPr>
                <a:r>
                  <a:rPr lang="en-US" dirty="0" smtClean="0"/>
                  <a:t>Hence, for </a:t>
                </a:r>
                <a14:m>
                  <m:oMath xmlns:m="http://schemas.openxmlformats.org/officeDocument/2006/math">
                    <m:r>
                      <a:rPr lang="en-US" b="0" i="1" smtClean="0">
                        <a:latin typeface="Cambria Math"/>
                      </a:rPr>
                      <m:t>𝑖</m:t>
                    </m:r>
                    <m:r>
                      <a:rPr lang="en-US" b="0" i="1" smtClean="0">
                        <a:latin typeface="Cambria Math"/>
                        <a:ea typeface="Cambria Math"/>
                      </a:rPr>
                      <m:t>≠</m:t>
                    </m:r>
                    <m:r>
                      <a:rPr lang="en-US" b="0" i="1" smtClean="0">
                        <a:latin typeface="Cambria Math"/>
                      </a:rPr>
                      <m:t>𝑗</m:t>
                    </m:r>
                  </m:oMath>
                </a14:m>
                <a:r>
                  <a:rPr lang="en-US" dirty="0" smtClean="0"/>
                  <a:t> accounts A</a:t>
                </a:r>
                <a:r>
                  <a:rPr lang="en-US" baseline="-25000" dirty="0" smtClean="0"/>
                  <a:t>i</a:t>
                </a:r>
                <a:r>
                  <a:rPr lang="en-US" dirty="0" smtClean="0"/>
                  <a:t> </a:t>
                </a:r>
                <a:r>
                  <a:rPr lang="en-US" dirty="0"/>
                  <a:t>and </a:t>
                </a:r>
                <a:r>
                  <a:rPr lang="en-US" dirty="0" err="1"/>
                  <a:t>A</a:t>
                </a:r>
                <a:r>
                  <a:rPr lang="en-US" baseline="-25000" dirty="0" err="1"/>
                  <a:t>j</a:t>
                </a:r>
                <a:r>
                  <a:rPr lang="en-US" dirty="0"/>
                  <a:t> </a:t>
                </a:r>
                <a:r>
                  <a:rPr lang="en-US" dirty="0" smtClean="0"/>
                  <a:t>cannot use the same </a:t>
                </a:r>
                <a:r>
                  <a:rPr lang="en-US" dirty="0">
                    <a:solidFill>
                      <a:srgbClr val="FF0000"/>
                    </a:solidFill>
                  </a:rPr>
                  <a:t>red cue </a:t>
                </a:r>
                <a:r>
                  <a:rPr lang="en-US" dirty="0"/>
                  <a:t>and </a:t>
                </a:r>
                <a:r>
                  <a:rPr lang="en-US" dirty="0">
                    <a:solidFill>
                      <a:srgbClr val="0070C0"/>
                    </a:solidFill>
                  </a:rPr>
                  <a:t>blue cue</a:t>
                </a:r>
                <a:r>
                  <a:rPr lang="en-US" dirty="0" smtClean="0">
                    <a:solidFill>
                      <a:srgbClr val="0070C0"/>
                    </a:solidFill>
                  </a:rPr>
                  <a:t>.</a:t>
                </a:r>
                <a:endParaRPr lang="en-US" dirty="0">
                  <a:solidFill>
                    <a:srgbClr val="0070C0"/>
                  </a:solidFill>
                </a:endParaRPr>
              </a:p>
              <a:p>
                <a:pPr marL="0" indent="0">
                  <a:buNone/>
                </a:pPr>
                <a:endParaRPr lang="en-US" b="0" dirty="0" smtClean="0">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52" t="-1752"/>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52</a:t>
            </a:fld>
            <a:endParaRPr lang="en-US" dirty="0"/>
          </a:p>
        </p:txBody>
      </p:sp>
    </p:spTree>
    <p:extLst>
      <p:ext uri="{BB962C8B-B14F-4D97-AF65-F5344CB8AC3E}">
        <p14:creationId xmlns:p14="http://schemas.microsoft.com/office/powerpoint/2010/main" val="24936089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(Account #80)</a:t>
            </a:r>
            <a:endParaRPr lang="en-US" dirty="0"/>
          </a:p>
        </p:txBody>
      </p:sp>
      <p:graphicFrame>
        <p:nvGraphicFramePr>
          <p:cNvPr id="4" name="Content Placeholder 3"/>
          <p:cNvGraphicFramePr>
            <a:graphicFrameLocks noGrp="1"/>
          </p:cNvGraphicFramePr>
          <p:nvPr>
            <p:ph idx="1"/>
          </p:nvPr>
        </p:nvGraphicFramePr>
        <p:xfrm>
          <a:off x="533400" y="1219200"/>
          <a:ext cx="8229600" cy="5537200"/>
        </p:xfrm>
        <a:graphic>
          <a:graphicData uri="http://schemas.openxmlformats.org/drawingml/2006/table">
            <a:tbl>
              <a:tblPr firstRow="1" bandRow="1">
                <a:tableStyleId>{5C22544A-7EE6-4342-B048-85BDC9FD1C3A}</a:tableStyleId>
              </a:tblPr>
              <a:tblGrid>
                <a:gridCol w="2057400"/>
                <a:gridCol w="1981200"/>
                <a:gridCol w="2057400"/>
                <a:gridCol w="2133600"/>
              </a:tblGrid>
              <a:tr h="370840">
                <a:tc>
                  <a:txBody>
                    <a:bodyPr/>
                    <a:lstStyle/>
                    <a:p>
                      <a:r>
                        <a:rPr lang="en-US" dirty="0" smtClean="0">
                          <a:solidFill>
                            <a:srgbClr val="FF0000"/>
                          </a:solidFill>
                        </a:rPr>
                        <a:t>Red Set (9 Cues)</a:t>
                      </a:r>
                      <a:endParaRPr lang="en-US" dirty="0">
                        <a:solidFill>
                          <a:srgbClr val="FF0000"/>
                        </a:solidFill>
                      </a:endParaRPr>
                    </a:p>
                  </a:txBody>
                  <a:tcPr>
                    <a:solidFill>
                      <a:schemeClr val="tx1"/>
                    </a:solidFill>
                  </a:tcPr>
                </a:tc>
                <a:tc>
                  <a:txBody>
                    <a:bodyPr/>
                    <a:lstStyle/>
                    <a:p>
                      <a:r>
                        <a:rPr lang="en-US" dirty="0" smtClean="0">
                          <a:solidFill>
                            <a:srgbClr val="0070C0"/>
                          </a:solidFill>
                        </a:rPr>
                        <a:t>Blue Set (10 Cues)</a:t>
                      </a:r>
                      <a:endParaRPr lang="en-US" dirty="0">
                        <a:solidFill>
                          <a:srgbClr val="0070C0"/>
                        </a:solidFill>
                      </a:endParaRPr>
                    </a:p>
                  </a:txBody>
                  <a:tcPr>
                    <a:solidFill>
                      <a:schemeClr val="tx1"/>
                    </a:solidFill>
                  </a:tcPr>
                </a:tc>
                <a:tc>
                  <a:txBody>
                    <a:bodyPr/>
                    <a:lstStyle/>
                    <a:p>
                      <a:r>
                        <a:rPr lang="en-US" dirty="0" smtClean="0">
                          <a:solidFill>
                            <a:srgbClr val="00B050"/>
                          </a:solidFill>
                        </a:rPr>
                        <a:t>Green Set (11</a:t>
                      </a:r>
                      <a:r>
                        <a:rPr lang="en-US" baseline="0" dirty="0" smtClean="0">
                          <a:solidFill>
                            <a:srgbClr val="00B050"/>
                          </a:solidFill>
                        </a:rPr>
                        <a:t> Cues)</a:t>
                      </a:r>
                      <a:endParaRPr lang="en-US" dirty="0">
                        <a:solidFill>
                          <a:srgbClr val="00B050"/>
                        </a:solidFill>
                      </a:endParaRPr>
                    </a:p>
                  </a:txBody>
                  <a:tcPr>
                    <a:solidFill>
                      <a:schemeClr val="tx1"/>
                    </a:solidFill>
                  </a:tcPr>
                </a:tc>
                <a:tc>
                  <a:txBody>
                    <a:bodyPr/>
                    <a:lstStyle/>
                    <a:p>
                      <a:r>
                        <a:rPr lang="en-US" dirty="0" smtClean="0">
                          <a:solidFill>
                            <a:srgbClr val="7030A0"/>
                          </a:solidFill>
                        </a:rPr>
                        <a:t>Purple Set (13 Cues)</a:t>
                      </a:r>
                      <a:endParaRPr lang="en-US" dirty="0">
                        <a:solidFill>
                          <a:srgbClr val="7030A0"/>
                        </a:solidFill>
                      </a:endParaRPr>
                    </a:p>
                  </a:txBody>
                  <a:tcPr>
                    <a:solidFill>
                      <a:schemeClr val="tx1"/>
                    </a:solidFill>
                  </a:tcPr>
                </a:tc>
              </a:tr>
              <a:tr h="370840">
                <a:tc>
                  <a:txBody>
                    <a:bodyPr/>
                    <a:lstStyle/>
                    <a:p>
                      <a:r>
                        <a:rPr lang="en-US" dirty="0" smtClean="0">
                          <a:solidFill>
                            <a:srgbClr val="FF0000"/>
                          </a:solidFill>
                        </a:rPr>
                        <a:t>Cue</a:t>
                      </a:r>
                      <a:r>
                        <a:rPr lang="en-US" baseline="0" dirty="0" smtClean="0">
                          <a:solidFill>
                            <a:srgbClr val="FF0000"/>
                          </a:solidFill>
                        </a:rPr>
                        <a:t> 0</a:t>
                      </a:r>
                      <a:endParaRPr lang="en-US" dirty="0">
                        <a:solidFill>
                          <a:srgbClr val="FF0000"/>
                        </a:solidFill>
                      </a:endParaRPr>
                    </a:p>
                  </a:txBody>
                  <a:tcPr/>
                </a:tc>
                <a:tc>
                  <a:txBody>
                    <a:bodyPr/>
                    <a:lstStyle/>
                    <a:p>
                      <a:r>
                        <a:rPr lang="en-US" sz="2400" b="1" baseline="0" dirty="0" smtClean="0">
                          <a:solidFill>
                            <a:srgbClr val="0070C0"/>
                          </a:solidFill>
                        </a:rPr>
                        <a:t>Cue 0</a:t>
                      </a:r>
                      <a:endParaRPr lang="en-US" sz="2400" b="1" dirty="0">
                        <a:solidFill>
                          <a:srgbClr val="0070C0"/>
                        </a:solidFill>
                      </a:endParaRPr>
                    </a:p>
                  </a:txBody>
                  <a:tcPr/>
                </a:tc>
                <a:tc>
                  <a:txBody>
                    <a:bodyPr/>
                    <a:lstStyle/>
                    <a:p>
                      <a:r>
                        <a:rPr lang="en-US" dirty="0" smtClean="0">
                          <a:solidFill>
                            <a:srgbClr val="00B050"/>
                          </a:solidFill>
                        </a:rPr>
                        <a:t>Cue </a:t>
                      </a:r>
                      <a:r>
                        <a:rPr lang="en-US" baseline="0" dirty="0" smtClean="0">
                          <a:solidFill>
                            <a:srgbClr val="00B050"/>
                          </a:solidFill>
                        </a:rPr>
                        <a:t>0</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0</a:t>
                      </a:r>
                      <a:endParaRPr lang="en-US" dirty="0">
                        <a:solidFill>
                          <a:srgbClr val="7030A0"/>
                        </a:solidFill>
                      </a:endParaRPr>
                    </a:p>
                  </a:txBody>
                  <a:tcPr/>
                </a:tc>
              </a:tr>
              <a:tr h="370840">
                <a:tc>
                  <a:txBody>
                    <a:bodyPr/>
                    <a:lstStyle/>
                    <a:p>
                      <a:r>
                        <a:rPr lang="en-US" dirty="0" smtClean="0">
                          <a:solidFill>
                            <a:srgbClr val="FF0000"/>
                          </a:solidFill>
                        </a:rPr>
                        <a:t>Cue 1</a:t>
                      </a:r>
                      <a:endParaRPr lang="en-US" dirty="0">
                        <a:solidFill>
                          <a:srgbClr val="FF0000"/>
                        </a:solidFill>
                      </a:endParaRPr>
                    </a:p>
                  </a:txBody>
                  <a:tcPr/>
                </a:tc>
                <a:tc>
                  <a:txBody>
                    <a:bodyPr/>
                    <a:lstStyle/>
                    <a:p>
                      <a:r>
                        <a:rPr lang="en-US" dirty="0" smtClean="0">
                          <a:solidFill>
                            <a:srgbClr val="0070C0"/>
                          </a:solidFill>
                        </a:rPr>
                        <a:t>Cue 1</a:t>
                      </a:r>
                      <a:endParaRPr lang="en-US" dirty="0">
                        <a:solidFill>
                          <a:srgbClr val="0070C0"/>
                        </a:solidFill>
                      </a:endParaRPr>
                    </a:p>
                  </a:txBody>
                  <a:tcPr/>
                </a:tc>
                <a:tc>
                  <a:txBody>
                    <a:bodyPr/>
                    <a:lstStyle/>
                    <a:p>
                      <a:r>
                        <a:rPr lang="en-US" dirty="0" smtClean="0">
                          <a:solidFill>
                            <a:srgbClr val="00B050"/>
                          </a:solidFill>
                        </a:rPr>
                        <a:t>Cue 1</a:t>
                      </a:r>
                      <a:endParaRPr lang="en-US" dirty="0">
                        <a:solidFill>
                          <a:srgbClr val="00B050"/>
                        </a:solidFill>
                      </a:endParaRPr>
                    </a:p>
                  </a:txBody>
                  <a:tcPr/>
                </a:tc>
                <a:tc>
                  <a:txBody>
                    <a:bodyPr/>
                    <a:lstStyle/>
                    <a:p>
                      <a:r>
                        <a:rPr lang="en-US" dirty="0" smtClean="0">
                          <a:solidFill>
                            <a:srgbClr val="7030A0"/>
                          </a:solidFill>
                        </a:rPr>
                        <a:t>Cue 1</a:t>
                      </a:r>
                      <a:endParaRPr lang="en-US" dirty="0">
                        <a:solidFill>
                          <a:srgbClr val="7030A0"/>
                        </a:solidFill>
                      </a:endParaRPr>
                    </a:p>
                  </a:txBody>
                  <a:tcPr/>
                </a:tc>
              </a:tr>
              <a:tr h="370840">
                <a:tc>
                  <a:txBody>
                    <a:bodyPr/>
                    <a:lstStyle/>
                    <a:p>
                      <a:r>
                        <a:rPr lang="en-US" dirty="0" smtClean="0">
                          <a:solidFill>
                            <a:srgbClr val="FF0000"/>
                          </a:solidFill>
                        </a:rPr>
                        <a:t>Cue 2</a:t>
                      </a:r>
                      <a:endParaRPr lang="en-US" dirty="0">
                        <a:solidFill>
                          <a:srgbClr val="FF0000"/>
                        </a:solidFill>
                      </a:endParaRPr>
                    </a:p>
                  </a:txBody>
                  <a:tcPr/>
                </a:tc>
                <a:tc>
                  <a:txBody>
                    <a:bodyPr/>
                    <a:lstStyle/>
                    <a:p>
                      <a:r>
                        <a:rPr lang="en-US" dirty="0" smtClean="0">
                          <a:solidFill>
                            <a:srgbClr val="0070C0"/>
                          </a:solidFill>
                        </a:rPr>
                        <a:t>Cue 2</a:t>
                      </a:r>
                      <a:endParaRPr lang="en-US" dirty="0">
                        <a:solidFill>
                          <a:srgbClr val="0070C0"/>
                        </a:solidFill>
                      </a:endParaRPr>
                    </a:p>
                  </a:txBody>
                  <a:tcPr/>
                </a:tc>
                <a:tc>
                  <a:txBody>
                    <a:bodyPr/>
                    <a:lstStyle/>
                    <a:p>
                      <a:r>
                        <a:rPr lang="en-US" dirty="0" smtClean="0">
                          <a:solidFill>
                            <a:srgbClr val="00B050"/>
                          </a:solidFill>
                        </a:rPr>
                        <a:t>Cue 2</a:t>
                      </a:r>
                      <a:endParaRPr lang="en-US" dirty="0">
                        <a:solidFill>
                          <a:srgbClr val="00B050"/>
                        </a:solidFill>
                      </a:endParaRPr>
                    </a:p>
                  </a:txBody>
                  <a:tcPr/>
                </a:tc>
                <a:tc>
                  <a:txBody>
                    <a:bodyPr/>
                    <a:lstStyle/>
                    <a:p>
                      <a:r>
                        <a:rPr lang="en-US" sz="2400" b="1" dirty="0" smtClean="0">
                          <a:solidFill>
                            <a:srgbClr val="7030A0"/>
                          </a:solidFill>
                        </a:rPr>
                        <a:t>Cue 2</a:t>
                      </a:r>
                      <a:endParaRPr lang="en-US" sz="2400" b="1" dirty="0">
                        <a:solidFill>
                          <a:srgbClr val="7030A0"/>
                        </a:solidFill>
                      </a:endParaRPr>
                    </a:p>
                  </a:txBody>
                  <a:tcPr/>
                </a:tc>
              </a:tr>
              <a:tr h="370840">
                <a:tc>
                  <a:txBody>
                    <a:bodyPr/>
                    <a:lstStyle/>
                    <a:p>
                      <a:r>
                        <a:rPr lang="en-US" dirty="0" smtClean="0">
                          <a:solidFill>
                            <a:srgbClr val="FF0000"/>
                          </a:solidFill>
                        </a:rPr>
                        <a:t>Cue 3</a:t>
                      </a:r>
                      <a:endParaRPr lang="en-US" dirty="0">
                        <a:solidFill>
                          <a:srgbClr val="FF0000"/>
                        </a:solidFill>
                      </a:endParaRPr>
                    </a:p>
                  </a:txBody>
                  <a:tcPr/>
                </a:tc>
                <a:tc>
                  <a:txBody>
                    <a:bodyPr/>
                    <a:lstStyle/>
                    <a:p>
                      <a:r>
                        <a:rPr lang="en-US" dirty="0" smtClean="0">
                          <a:solidFill>
                            <a:srgbClr val="0070C0"/>
                          </a:solidFill>
                        </a:rPr>
                        <a:t>Cue 3</a:t>
                      </a:r>
                      <a:endParaRPr lang="en-US" dirty="0">
                        <a:solidFill>
                          <a:srgbClr val="0070C0"/>
                        </a:solidFill>
                      </a:endParaRPr>
                    </a:p>
                  </a:txBody>
                  <a:tcPr/>
                </a:tc>
                <a:tc>
                  <a:txBody>
                    <a:bodyPr/>
                    <a:lstStyle/>
                    <a:p>
                      <a:r>
                        <a:rPr lang="en-US" sz="2400" b="1" dirty="0" smtClean="0">
                          <a:solidFill>
                            <a:srgbClr val="00B050"/>
                          </a:solidFill>
                        </a:rPr>
                        <a:t>Cue 3</a:t>
                      </a:r>
                      <a:endParaRPr lang="en-US" sz="2400" b="1" dirty="0">
                        <a:solidFill>
                          <a:srgbClr val="00B050"/>
                        </a:solidFill>
                      </a:endParaRPr>
                    </a:p>
                  </a:txBody>
                  <a:tcPr/>
                </a:tc>
                <a:tc>
                  <a:txBody>
                    <a:bodyPr/>
                    <a:lstStyle/>
                    <a:p>
                      <a:r>
                        <a:rPr lang="en-US" dirty="0" smtClean="0">
                          <a:solidFill>
                            <a:srgbClr val="7030A0"/>
                          </a:solidFill>
                        </a:rPr>
                        <a:t>Cue 3</a:t>
                      </a:r>
                      <a:endParaRPr lang="en-US" dirty="0">
                        <a:solidFill>
                          <a:srgbClr val="7030A0"/>
                        </a:solidFill>
                      </a:endParaRPr>
                    </a:p>
                  </a:txBody>
                  <a:tcPr/>
                </a:tc>
              </a:tr>
              <a:tr h="370840">
                <a:tc>
                  <a:txBody>
                    <a:bodyPr/>
                    <a:lstStyle/>
                    <a:p>
                      <a:r>
                        <a:rPr lang="en-US" dirty="0" smtClean="0">
                          <a:solidFill>
                            <a:srgbClr val="FF0000"/>
                          </a:solidFill>
                        </a:rPr>
                        <a:t>Cue</a:t>
                      </a:r>
                      <a:r>
                        <a:rPr lang="en-US" baseline="0" dirty="0" smtClean="0">
                          <a:solidFill>
                            <a:srgbClr val="FF0000"/>
                          </a:solidFill>
                        </a:rPr>
                        <a:t> 4</a:t>
                      </a:r>
                      <a:endParaRPr lang="en-US" dirty="0">
                        <a:solidFill>
                          <a:srgbClr val="FF0000"/>
                        </a:solidFill>
                      </a:endParaRPr>
                    </a:p>
                  </a:txBody>
                  <a:tcPr/>
                </a:tc>
                <a:tc>
                  <a:txBody>
                    <a:bodyPr/>
                    <a:lstStyle/>
                    <a:p>
                      <a:r>
                        <a:rPr lang="en-US" dirty="0" smtClean="0">
                          <a:solidFill>
                            <a:srgbClr val="0070C0"/>
                          </a:solidFill>
                        </a:rPr>
                        <a:t>Cue </a:t>
                      </a:r>
                      <a:r>
                        <a:rPr lang="en-US" baseline="0" dirty="0" smtClean="0">
                          <a:solidFill>
                            <a:srgbClr val="0070C0"/>
                          </a:solidFill>
                        </a:rPr>
                        <a:t>4</a:t>
                      </a:r>
                      <a:endParaRPr lang="en-US" dirty="0">
                        <a:solidFill>
                          <a:srgbClr val="0070C0"/>
                        </a:solidFill>
                      </a:endParaRPr>
                    </a:p>
                  </a:txBody>
                  <a:tcPr/>
                </a:tc>
                <a:tc>
                  <a:txBody>
                    <a:bodyPr/>
                    <a:lstStyle/>
                    <a:p>
                      <a:r>
                        <a:rPr lang="en-US" dirty="0" smtClean="0">
                          <a:solidFill>
                            <a:srgbClr val="00B050"/>
                          </a:solidFill>
                        </a:rPr>
                        <a:t>Cue </a:t>
                      </a:r>
                      <a:r>
                        <a:rPr lang="en-US" baseline="0" dirty="0" smtClean="0">
                          <a:solidFill>
                            <a:srgbClr val="00B050"/>
                          </a:solidFill>
                        </a:rPr>
                        <a:t>4</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4</a:t>
                      </a:r>
                      <a:endParaRPr lang="en-US" dirty="0">
                        <a:solidFill>
                          <a:srgbClr val="7030A0"/>
                        </a:solidFill>
                      </a:endParaRPr>
                    </a:p>
                  </a:txBody>
                  <a:tcPr/>
                </a:tc>
              </a:tr>
              <a:tr h="370840">
                <a:tc>
                  <a:txBody>
                    <a:bodyPr/>
                    <a:lstStyle/>
                    <a:p>
                      <a:r>
                        <a:rPr lang="en-US" dirty="0" smtClean="0">
                          <a:solidFill>
                            <a:srgbClr val="FF0000"/>
                          </a:solidFill>
                        </a:rPr>
                        <a:t>Cue 5</a:t>
                      </a:r>
                      <a:endParaRPr lang="en-US" dirty="0">
                        <a:solidFill>
                          <a:srgbClr val="FF0000"/>
                        </a:solidFill>
                      </a:endParaRPr>
                    </a:p>
                  </a:txBody>
                  <a:tcPr/>
                </a:tc>
                <a:tc>
                  <a:txBody>
                    <a:bodyPr/>
                    <a:lstStyle/>
                    <a:p>
                      <a:r>
                        <a:rPr lang="en-US" dirty="0" smtClean="0">
                          <a:solidFill>
                            <a:srgbClr val="0070C0"/>
                          </a:solidFill>
                        </a:rPr>
                        <a:t>Cue 5</a:t>
                      </a:r>
                      <a:endParaRPr lang="en-US" dirty="0">
                        <a:solidFill>
                          <a:srgbClr val="0070C0"/>
                        </a:solidFill>
                      </a:endParaRPr>
                    </a:p>
                  </a:txBody>
                  <a:tcPr/>
                </a:tc>
                <a:tc>
                  <a:txBody>
                    <a:bodyPr/>
                    <a:lstStyle/>
                    <a:p>
                      <a:r>
                        <a:rPr lang="en-US" dirty="0" smtClean="0">
                          <a:solidFill>
                            <a:srgbClr val="00B050"/>
                          </a:solidFill>
                        </a:rPr>
                        <a:t>Cue 5</a:t>
                      </a:r>
                      <a:endParaRPr lang="en-US" dirty="0">
                        <a:solidFill>
                          <a:srgbClr val="00B050"/>
                        </a:solidFill>
                      </a:endParaRPr>
                    </a:p>
                  </a:txBody>
                  <a:tcPr/>
                </a:tc>
                <a:tc>
                  <a:txBody>
                    <a:bodyPr/>
                    <a:lstStyle/>
                    <a:p>
                      <a:r>
                        <a:rPr lang="en-US" dirty="0" smtClean="0">
                          <a:solidFill>
                            <a:srgbClr val="7030A0"/>
                          </a:solidFill>
                        </a:rPr>
                        <a:t>Cue 5</a:t>
                      </a:r>
                      <a:endParaRPr lang="en-US" dirty="0">
                        <a:solidFill>
                          <a:srgbClr val="7030A0"/>
                        </a:solidFill>
                      </a:endParaRPr>
                    </a:p>
                  </a:txBody>
                  <a:tcPr/>
                </a:tc>
              </a:tr>
              <a:tr h="370840">
                <a:tc>
                  <a:txBody>
                    <a:bodyPr/>
                    <a:lstStyle/>
                    <a:p>
                      <a:r>
                        <a:rPr lang="en-US" dirty="0" smtClean="0">
                          <a:solidFill>
                            <a:srgbClr val="FF0000"/>
                          </a:solidFill>
                        </a:rPr>
                        <a:t>Cue 6</a:t>
                      </a:r>
                      <a:endParaRPr lang="en-US" dirty="0">
                        <a:solidFill>
                          <a:srgbClr val="FF0000"/>
                        </a:solidFill>
                      </a:endParaRPr>
                    </a:p>
                  </a:txBody>
                  <a:tcPr/>
                </a:tc>
                <a:tc>
                  <a:txBody>
                    <a:bodyPr/>
                    <a:lstStyle/>
                    <a:p>
                      <a:r>
                        <a:rPr lang="en-US" dirty="0" smtClean="0">
                          <a:solidFill>
                            <a:srgbClr val="0070C0"/>
                          </a:solidFill>
                        </a:rPr>
                        <a:t>Cue 6</a:t>
                      </a:r>
                      <a:endParaRPr lang="en-US" dirty="0">
                        <a:solidFill>
                          <a:srgbClr val="0070C0"/>
                        </a:solidFill>
                      </a:endParaRPr>
                    </a:p>
                  </a:txBody>
                  <a:tcPr/>
                </a:tc>
                <a:tc>
                  <a:txBody>
                    <a:bodyPr/>
                    <a:lstStyle/>
                    <a:p>
                      <a:r>
                        <a:rPr lang="en-US" dirty="0" smtClean="0">
                          <a:solidFill>
                            <a:srgbClr val="00B050"/>
                          </a:solidFill>
                        </a:rPr>
                        <a:t>Cue 6</a:t>
                      </a:r>
                      <a:endParaRPr lang="en-US" dirty="0">
                        <a:solidFill>
                          <a:srgbClr val="00B050"/>
                        </a:solidFill>
                      </a:endParaRPr>
                    </a:p>
                  </a:txBody>
                  <a:tcPr/>
                </a:tc>
                <a:tc>
                  <a:txBody>
                    <a:bodyPr/>
                    <a:lstStyle/>
                    <a:p>
                      <a:r>
                        <a:rPr lang="en-US" dirty="0" smtClean="0">
                          <a:solidFill>
                            <a:srgbClr val="7030A0"/>
                          </a:solidFill>
                        </a:rPr>
                        <a:t>Cue 6</a:t>
                      </a:r>
                      <a:endParaRPr lang="en-US" dirty="0">
                        <a:solidFill>
                          <a:srgbClr val="7030A0"/>
                        </a:solidFill>
                      </a:endParaRPr>
                    </a:p>
                  </a:txBody>
                  <a:tcPr/>
                </a:tc>
              </a:tr>
              <a:tr h="370840">
                <a:tc>
                  <a:txBody>
                    <a:bodyPr/>
                    <a:lstStyle/>
                    <a:p>
                      <a:r>
                        <a:rPr lang="en-US" dirty="0" smtClean="0">
                          <a:solidFill>
                            <a:srgbClr val="FF0000"/>
                          </a:solidFill>
                        </a:rPr>
                        <a:t>Cue 7</a:t>
                      </a:r>
                      <a:endParaRPr lang="en-US" dirty="0">
                        <a:solidFill>
                          <a:srgbClr val="FF0000"/>
                        </a:solidFill>
                      </a:endParaRPr>
                    </a:p>
                  </a:txBody>
                  <a:tcPr/>
                </a:tc>
                <a:tc>
                  <a:txBody>
                    <a:bodyPr/>
                    <a:lstStyle/>
                    <a:p>
                      <a:r>
                        <a:rPr lang="en-US" dirty="0" smtClean="0">
                          <a:solidFill>
                            <a:srgbClr val="0070C0"/>
                          </a:solidFill>
                        </a:rPr>
                        <a:t>Cue 7</a:t>
                      </a:r>
                      <a:endParaRPr lang="en-US" dirty="0">
                        <a:solidFill>
                          <a:srgbClr val="0070C0"/>
                        </a:solidFill>
                      </a:endParaRPr>
                    </a:p>
                  </a:txBody>
                  <a:tcPr/>
                </a:tc>
                <a:tc>
                  <a:txBody>
                    <a:bodyPr/>
                    <a:lstStyle/>
                    <a:p>
                      <a:r>
                        <a:rPr lang="en-US" dirty="0" smtClean="0">
                          <a:solidFill>
                            <a:srgbClr val="00B050"/>
                          </a:solidFill>
                        </a:rPr>
                        <a:t>Cue 7</a:t>
                      </a:r>
                      <a:endParaRPr lang="en-US" dirty="0">
                        <a:solidFill>
                          <a:srgbClr val="00B050"/>
                        </a:solidFill>
                      </a:endParaRPr>
                    </a:p>
                  </a:txBody>
                  <a:tcPr/>
                </a:tc>
                <a:tc>
                  <a:txBody>
                    <a:bodyPr/>
                    <a:lstStyle/>
                    <a:p>
                      <a:r>
                        <a:rPr lang="en-US" dirty="0" smtClean="0">
                          <a:solidFill>
                            <a:srgbClr val="7030A0"/>
                          </a:solidFill>
                        </a:rPr>
                        <a:t>Cue 7</a:t>
                      </a:r>
                      <a:endParaRPr lang="en-US" dirty="0">
                        <a:solidFill>
                          <a:srgbClr val="7030A0"/>
                        </a:solidFill>
                      </a:endParaRPr>
                    </a:p>
                  </a:txBody>
                  <a:tcPr/>
                </a:tc>
              </a:tr>
              <a:tr h="370840">
                <a:tc>
                  <a:txBody>
                    <a:bodyPr/>
                    <a:lstStyle/>
                    <a:p>
                      <a:r>
                        <a:rPr lang="en-US" sz="2400" b="1" dirty="0" smtClean="0">
                          <a:solidFill>
                            <a:srgbClr val="FF0000"/>
                          </a:solidFill>
                        </a:rPr>
                        <a:t>Cue</a:t>
                      </a:r>
                      <a:r>
                        <a:rPr lang="en-US" sz="2400" dirty="0" smtClean="0">
                          <a:solidFill>
                            <a:srgbClr val="FF0000"/>
                          </a:solidFill>
                        </a:rPr>
                        <a:t> </a:t>
                      </a:r>
                      <a:r>
                        <a:rPr lang="en-US" sz="2400" b="1" dirty="0" smtClean="0">
                          <a:solidFill>
                            <a:srgbClr val="FF0000"/>
                          </a:solidFill>
                        </a:rPr>
                        <a:t>8</a:t>
                      </a:r>
                      <a:endParaRPr lang="en-US" sz="2400" b="1" dirty="0">
                        <a:solidFill>
                          <a:srgbClr val="FF0000"/>
                        </a:solidFill>
                      </a:endParaRPr>
                    </a:p>
                  </a:txBody>
                  <a:tcPr/>
                </a:tc>
                <a:tc>
                  <a:txBody>
                    <a:bodyPr/>
                    <a:lstStyle/>
                    <a:p>
                      <a:r>
                        <a:rPr lang="en-US" dirty="0" smtClean="0">
                          <a:solidFill>
                            <a:srgbClr val="0070C0"/>
                          </a:solidFill>
                        </a:rPr>
                        <a:t>Cue 8</a:t>
                      </a:r>
                      <a:endParaRPr lang="en-US" dirty="0">
                        <a:solidFill>
                          <a:srgbClr val="0070C0"/>
                        </a:solidFill>
                      </a:endParaRPr>
                    </a:p>
                  </a:txBody>
                  <a:tcPr/>
                </a:tc>
                <a:tc>
                  <a:txBody>
                    <a:bodyPr/>
                    <a:lstStyle/>
                    <a:p>
                      <a:r>
                        <a:rPr lang="en-US" dirty="0" smtClean="0">
                          <a:solidFill>
                            <a:srgbClr val="00B050"/>
                          </a:solidFill>
                        </a:rPr>
                        <a:t>Cue 8</a:t>
                      </a:r>
                      <a:endParaRPr lang="en-US" dirty="0">
                        <a:solidFill>
                          <a:srgbClr val="00B050"/>
                        </a:solidFill>
                      </a:endParaRPr>
                    </a:p>
                  </a:txBody>
                  <a:tcPr/>
                </a:tc>
                <a:tc>
                  <a:txBody>
                    <a:bodyPr/>
                    <a:lstStyle/>
                    <a:p>
                      <a:r>
                        <a:rPr lang="en-US" dirty="0" smtClean="0">
                          <a:solidFill>
                            <a:srgbClr val="7030A0"/>
                          </a:solidFill>
                        </a:rPr>
                        <a:t>Cue 8</a:t>
                      </a:r>
                      <a:endParaRPr lang="en-US" dirty="0">
                        <a:solidFill>
                          <a:srgbClr val="7030A0"/>
                        </a:solidFill>
                      </a:endParaRPr>
                    </a:p>
                  </a:txBody>
                  <a:tcPr/>
                </a:tc>
              </a:tr>
              <a:tr h="370840">
                <a:tc>
                  <a:txBody>
                    <a:bodyPr/>
                    <a:lstStyle/>
                    <a:p>
                      <a:endParaRPr lang="en-US" dirty="0"/>
                    </a:p>
                  </a:txBody>
                  <a:tcPr/>
                </a:tc>
                <a:tc>
                  <a:txBody>
                    <a:bodyPr/>
                    <a:lstStyle/>
                    <a:p>
                      <a:r>
                        <a:rPr lang="en-US" dirty="0" smtClean="0">
                          <a:solidFill>
                            <a:srgbClr val="0070C0"/>
                          </a:solidFill>
                        </a:rPr>
                        <a:t>Cue 9</a:t>
                      </a:r>
                      <a:endParaRPr lang="en-US" dirty="0">
                        <a:solidFill>
                          <a:srgbClr val="0070C0"/>
                        </a:solidFill>
                      </a:endParaRPr>
                    </a:p>
                  </a:txBody>
                  <a:tcPr/>
                </a:tc>
                <a:tc>
                  <a:txBody>
                    <a:bodyPr/>
                    <a:lstStyle/>
                    <a:p>
                      <a:r>
                        <a:rPr lang="en-US" dirty="0" smtClean="0">
                          <a:solidFill>
                            <a:srgbClr val="00B050"/>
                          </a:solidFill>
                        </a:rPr>
                        <a:t>Cue 9</a:t>
                      </a:r>
                      <a:endParaRPr lang="en-US" dirty="0">
                        <a:solidFill>
                          <a:srgbClr val="00B050"/>
                        </a:solidFill>
                      </a:endParaRPr>
                    </a:p>
                  </a:txBody>
                  <a:tcPr/>
                </a:tc>
                <a:tc>
                  <a:txBody>
                    <a:bodyPr/>
                    <a:lstStyle/>
                    <a:p>
                      <a:r>
                        <a:rPr lang="en-US" dirty="0" smtClean="0">
                          <a:solidFill>
                            <a:srgbClr val="7030A0"/>
                          </a:solidFill>
                        </a:rPr>
                        <a:t>Cue 9</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r>
                        <a:rPr lang="en-US" dirty="0" smtClean="0">
                          <a:solidFill>
                            <a:srgbClr val="00B050"/>
                          </a:solidFill>
                        </a:rPr>
                        <a:t>Cue </a:t>
                      </a:r>
                      <a:r>
                        <a:rPr lang="en-US" baseline="0" dirty="0" smtClean="0">
                          <a:solidFill>
                            <a:srgbClr val="00B050"/>
                          </a:solidFill>
                        </a:rPr>
                        <a:t>10</a:t>
                      </a:r>
                      <a:endParaRPr lang="en-US" dirty="0">
                        <a:solidFill>
                          <a:srgbClr val="00B050"/>
                        </a:solidFill>
                      </a:endParaRPr>
                    </a:p>
                  </a:txBody>
                  <a:tcPr/>
                </a:tc>
                <a:tc>
                  <a:txBody>
                    <a:bodyPr/>
                    <a:lstStyle/>
                    <a:p>
                      <a:r>
                        <a:rPr lang="en-US" dirty="0" smtClean="0">
                          <a:solidFill>
                            <a:srgbClr val="7030A0"/>
                          </a:solidFill>
                        </a:rPr>
                        <a:t>Cue </a:t>
                      </a:r>
                      <a:r>
                        <a:rPr lang="en-US" baseline="0" dirty="0" smtClean="0">
                          <a:solidFill>
                            <a:srgbClr val="7030A0"/>
                          </a:solidFill>
                        </a:rPr>
                        <a:t>10</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solidFill>
                            <a:srgbClr val="7030A0"/>
                          </a:solidFill>
                        </a:rPr>
                        <a:t>Cue 11</a:t>
                      </a:r>
                      <a:endParaRPr lang="en-US" dirty="0">
                        <a:solidFill>
                          <a:srgbClr val="7030A0"/>
                        </a:solidFill>
                      </a:endParaRP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solidFill>
                            <a:srgbClr val="7030A0"/>
                          </a:solidFill>
                        </a:rPr>
                        <a:t>Cue </a:t>
                      </a:r>
                      <a:r>
                        <a:rPr lang="en-US" baseline="0" dirty="0" smtClean="0">
                          <a:solidFill>
                            <a:srgbClr val="7030A0"/>
                          </a:solidFill>
                        </a:rPr>
                        <a:t>12</a:t>
                      </a:r>
                      <a:endParaRPr lang="en-US" dirty="0">
                        <a:solidFill>
                          <a:srgbClr val="7030A0"/>
                        </a:solidFill>
                      </a:endParaRPr>
                    </a:p>
                  </a:txBody>
                  <a:tcPr/>
                </a:tc>
              </a:tr>
            </a:tbl>
          </a:graphicData>
        </a:graphic>
      </p:graphicFrame>
    </p:spTree>
    <p:extLst>
      <p:ext uri="{BB962C8B-B14F-4D97-AF65-F5344CB8AC3E}">
        <p14:creationId xmlns:p14="http://schemas.microsoft.com/office/powerpoint/2010/main" val="83895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(Account #80)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5237220"/>
              </p:ext>
            </p:extLst>
          </p:nvPr>
        </p:nvGraphicFramePr>
        <p:xfrm>
          <a:off x="600777" y="2650958"/>
          <a:ext cx="8229600" cy="736600"/>
        </p:xfrm>
        <a:graphic>
          <a:graphicData uri="http://schemas.openxmlformats.org/drawingml/2006/table">
            <a:tbl>
              <a:tblPr firstRow="1" bandRow="1">
                <a:tableStyleId>{5C22544A-7EE6-4342-B048-85BDC9FD1C3A}</a:tableStyleId>
              </a:tblPr>
              <a:tblGrid>
                <a:gridCol w="1645920"/>
                <a:gridCol w="1645920"/>
                <a:gridCol w="1584960"/>
                <a:gridCol w="1645920"/>
                <a:gridCol w="1706880"/>
              </a:tblGrid>
              <a:tr h="142240">
                <a:tc>
                  <a:txBody>
                    <a:bodyPr/>
                    <a:lstStyle/>
                    <a:p>
                      <a:endParaRPr lang="en-US" sz="1800" b="1" dirty="0">
                        <a:solidFill>
                          <a:srgbClr val="FF0000"/>
                        </a:solidFill>
                      </a:endParaRPr>
                    </a:p>
                  </a:txBody>
                  <a:tcPr>
                    <a:solidFill>
                      <a:schemeClr val="tx1"/>
                    </a:solidFill>
                  </a:tcPr>
                </a:tc>
                <a:tc>
                  <a:txBody>
                    <a:bodyPr/>
                    <a:lstStyle/>
                    <a:p>
                      <a:r>
                        <a:rPr lang="en-US" sz="1800" b="1" dirty="0" smtClean="0">
                          <a:solidFill>
                            <a:srgbClr val="FF0000"/>
                          </a:solidFill>
                        </a:rPr>
                        <a:t>Cue</a:t>
                      </a:r>
                      <a:r>
                        <a:rPr lang="en-US" sz="1800" dirty="0" smtClean="0">
                          <a:solidFill>
                            <a:srgbClr val="FF0000"/>
                          </a:solidFill>
                        </a:rPr>
                        <a:t> </a:t>
                      </a:r>
                      <a:r>
                        <a:rPr lang="en-US" sz="1800" b="1" dirty="0" smtClean="0">
                          <a:solidFill>
                            <a:srgbClr val="FF0000"/>
                          </a:solidFill>
                        </a:rPr>
                        <a:t>8</a:t>
                      </a:r>
                      <a:endParaRPr lang="en-US" sz="1800" b="1" dirty="0">
                        <a:solidFill>
                          <a:srgbClr val="FF0000"/>
                        </a:solidFill>
                      </a:endParaRPr>
                    </a:p>
                  </a:txBody>
                  <a:tcPr>
                    <a:solidFill>
                      <a:schemeClr val="tx1"/>
                    </a:solidFill>
                  </a:tcPr>
                </a:tc>
                <a:tc>
                  <a:txBody>
                    <a:bodyPr/>
                    <a:lstStyle/>
                    <a:p>
                      <a:r>
                        <a:rPr lang="en-US" sz="1800" b="1" baseline="0" dirty="0" smtClean="0">
                          <a:solidFill>
                            <a:srgbClr val="0070C0"/>
                          </a:solidFill>
                        </a:rPr>
                        <a:t>Cue 0</a:t>
                      </a:r>
                      <a:endParaRPr lang="en-US" sz="1800" b="1" dirty="0">
                        <a:solidFill>
                          <a:srgbClr val="0070C0"/>
                        </a:solidFill>
                      </a:endParaRPr>
                    </a:p>
                  </a:txBody>
                  <a:tcPr>
                    <a:solidFill>
                      <a:schemeClr val="tx1"/>
                    </a:solidFill>
                  </a:tcPr>
                </a:tc>
                <a:tc>
                  <a:txBody>
                    <a:bodyPr/>
                    <a:lstStyle/>
                    <a:p>
                      <a:r>
                        <a:rPr lang="en-US" sz="1800" b="1" dirty="0" smtClean="0">
                          <a:solidFill>
                            <a:srgbClr val="00B050"/>
                          </a:solidFill>
                        </a:rPr>
                        <a:t>Cue 3</a:t>
                      </a:r>
                      <a:endParaRPr lang="en-US" sz="1800" b="1" dirty="0">
                        <a:solidFill>
                          <a:srgbClr val="00B050"/>
                        </a:solidFill>
                      </a:endParaRPr>
                    </a:p>
                  </a:txBody>
                  <a:tcPr>
                    <a:solidFill>
                      <a:schemeClr val="tx1"/>
                    </a:solidFill>
                  </a:tcPr>
                </a:tc>
                <a:tc>
                  <a:txBody>
                    <a:bodyPr/>
                    <a:lstStyle/>
                    <a:p>
                      <a:r>
                        <a:rPr lang="en-US" sz="1800" b="1" dirty="0" smtClean="0">
                          <a:solidFill>
                            <a:srgbClr val="7030A0"/>
                          </a:solidFill>
                        </a:rPr>
                        <a:t>Cue 2</a:t>
                      </a:r>
                      <a:endParaRPr lang="en-US" sz="1800" b="1" dirty="0">
                        <a:solidFill>
                          <a:srgbClr val="7030A0"/>
                        </a:solidFill>
                      </a:endParaRPr>
                    </a:p>
                  </a:txBody>
                  <a:tcPr>
                    <a:solidFill>
                      <a:schemeClr val="tx1"/>
                    </a:solidFill>
                  </a:tcPr>
                </a:tc>
              </a:tr>
              <a:tr h="370840">
                <a:tc>
                  <a:txBody>
                    <a:bodyPr/>
                    <a:lstStyle/>
                    <a:p>
                      <a:r>
                        <a:rPr lang="en-US" dirty="0" smtClean="0">
                          <a:solidFill>
                            <a:srgbClr val="FF0000"/>
                          </a:solidFill>
                        </a:rPr>
                        <a:t>Password 80</a:t>
                      </a:r>
                      <a:endParaRPr lang="en-US" dirty="0">
                        <a:solidFill>
                          <a:srgbClr val="FF0000"/>
                        </a:solidFill>
                      </a:endParaRPr>
                    </a:p>
                  </a:txBody>
                  <a:tcPr/>
                </a:tc>
                <a:tc>
                  <a:txBody>
                    <a:bodyPr/>
                    <a:lstStyle/>
                    <a:p>
                      <a:r>
                        <a:rPr lang="en-US" dirty="0" smtClean="0">
                          <a:solidFill>
                            <a:srgbClr val="FF0000"/>
                          </a:solidFill>
                        </a:rPr>
                        <a:t>Secret 8</a:t>
                      </a:r>
                      <a:endParaRPr lang="en-US" dirty="0">
                        <a:solidFill>
                          <a:srgbClr val="FF0000"/>
                        </a:solidFill>
                      </a:endParaRPr>
                    </a:p>
                  </a:txBody>
                  <a:tcPr/>
                </a:tc>
                <a:tc>
                  <a:txBody>
                    <a:bodyPr/>
                    <a:lstStyle/>
                    <a:p>
                      <a:r>
                        <a:rPr lang="en-US" sz="1800" b="1" dirty="0" smtClean="0">
                          <a:solidFill>
                            <a:srgbClr val="0070C0"/>
                          </a:solidFill>
                        </a:rPr>
                        <a:t>Secret 0</a:t>
                      </a:r>
                      <a:endParaRPr lang="en-US" sz="1800" b="1" dirty="0">
                        <a:solidFill>
                          <a:srgbClr val="0070C0"/>
                        </a:solidFill>
                      </a:endParaRPr>
                    </a:p>
                  </a:txBody>
                  <a:tcPr/>
                </a:tc>
                <a:tc>
                  <a:txBody>
                    <a:bodyPr/>
                    <a:lstStyle/>
                    <a:p>
                      <a:r>
                        <a:rPr lang="en-US" dirty="0" smtClean="0">
                          <a:solidFill>
                            <a:srgbClr val="00B050"/>
                          </a:solidFill>
                        </a:rPr>
                        <a:t>Secret 3</a:t>
                      </a:r>
                      <a:endParaRPr lang="en-US" dirty="0">
                        <a:solidFill>
                          <a:srgbClr val="00B050"/>
                        </a:solidFill>
                      </a:endParaRPr>
                    </a:p>
                  </a:txBody>
                  <a:tcPr/>
                </a:tc>
                <a:tc>
                  <a:txBody>
                    <a:bodyPr/>
                    <a:lstStyle/>
                    <a:p>
                      <a:r>
                        <a:rPr lang="en-US" dirty="0" smtClean="0">
                          <a:solidFill>
                            <a:srgbClr val="7030A0"/>
                          </a:solidFill>
                        </a:rPr>
                        <a:t>Secret</a:t>
                      </a:r>
                      <a:r>
                        <a:rPr lang="en-US" baseline="0" dirty="0" smtClean="0">
                          <a:solidFill>
                            <a:srgbClr val="7030A0"/>
                          </a:solidFill>
                        </a:rPr>
                        <a:t> 2</a:t>
                      </a:r>
                      <a:endParaRPr lang="en-US" dirty="0">
                        <a:solidFill>
                          <a:srgbClr val="7030A0"/>
                        </a:solidFill>
                      </a:endParaRPr>
                    </a:p>
                  </a:txBody>
                  <a:tcPr/>
                </a:tc>
              </a:tr>
            </a:tbl>
          </a:graphicData>
        </a:graphic>
      </p:graphicFrame>
      <p:sp>
        <p:nvSpPr>
          <p:cNvPr id="3" name="Left Brace 2"/>
          <p:cNvSpPr/>
          <p:nvPr/>
        </p:nvSpPr>
        <p:spPr>
          <a:xfrm>
            <a:off x="990600" y="914400"/>
            <a:ext cx="457200" cy="1524000"/>
          </a:xfrm>
          <a:prstGeom prst="leftBrace">
            <a:avLst/>
          </a:prstGeom>
          <a:scene3d>
            <a:camera prst="orthographicFront">
              <a:rot lat="540000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5181600" y="-838200"/>
            <a:ext cx="533400" cy="6019800"/>
          </a:xfrm>
          <a:prstGeom prst="leftBrace">
            <a:avLst/>
          </a:prstGeom>
          <a:ln w="34925"/>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886200" y="1524000"/>
            <a:ext cx="2591479" cy="369332"/>
          </a:xfrm>
          <a:prstGeom prst="rect">
            <a:avLst/>
          </a:prstGeom>
          <a:noFill/>
        </p:spPr>
        <p:txBody>
          <a:bodyPr wrap="none" rtlCol="0">
            <a:spAutoFit/>
          </a:bodyPr>
          <a:lstStyle/>
          <a:p>
            <a:r>
              <a:rPr lang="en-US" dirty="0" smtClean="0"/>
              <a:t>Public Cue for Account 80</a:t>
            </a: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54</a:t>
            </a:fld>
            <a:endParaRPr lang="en-US" dirty="0"/>
          </a:p>
        </p:txBody>
      </p:sp>
    </p:spTree>
    <p:extLst>
      <p:ext uri="{BB962C8B-B14F-4D97-AF65-F5344CB8AC3E}">
        <p14:creationId xmlns:p14="http://schemas.microsoft.com/office/powerpoint/2010/main" val="337692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Results</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55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48578532"/>
              </p:ext>
            </p:extLst>
          </p:nvPr>
        </p:nvGraphicFramePr>
        <p:xfrm>
          <a:off x="609601" y="1447800"/>
          <a:ext cx="7848599" cy="2651760"/>
        </p:xfrm>
        <a:graphic>
          <a:graphicData uri="http://schemas.openxmlformats.org/drawingml/2006/table">
            <a:tbl>
              <a:tblPr firstRow="1" bandRow="1">
                <a:tableStyleId>{5C22544A-7EE6-4342-B048-85BDC9FD1C3A}</a:tableStyleId>
              </a:tblPr>
              <a:tblGrid>
                <a:gridCol w="1534312"/>
                <a:gridCol w="944191"/>
                <a:gridCol w="2301470"/>
                <a:gridCol w="1534313"/>
                <a:gridCol w="1534313"/>
              </a:tblGrid>
              <a:tr h="747776">
                <a:tc>
                  <a:txBody>
                    <a:bodyPr/>
                    <a:lstStyle/>
                    <a:p>
                      <a:endParaRPr lang="en-US" sz="2400" dirty="0"/>
                    </a:p>
                  </a:txBody>
                  <a:tcPr/>
                </a:tc>
                <a:tc>
                  <a:txBody>
                    <a:bodyPr/>
                    <a:lstStyle/>
                    <a:p>
                      <a:r>
                        <a:rPr lang="en-US" sz="2400" dirty="0" smtClean="0"/>
                        <a:t>Reuse</a:t>
                      </a:r>
                      <a:endParaRPr lang="en-US" sz="2400" dirty="0"/>
                    </a:p>
                  </a:txBody>
                  <a:tcPr/>
                </a:tc>
                <a:tc>
                  <a:txBody>
                    <a:bodyPr/>
                    <a:lstStyle/>
                    <a:p>
                      <a:r>
                        <a:rPr lang="en-US" sz="2400" dirty="0" smtClean="0"/>
                        <a:t>Strong Random Independent</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22656">
                <a:tc>
                  <a:txBody>
                    <a:bodyPr/>
                    <a:lstStyle/>
                    <a:p>
                      <a:r>
                        <a:rPr lang="en-US" sz="2400" dirty="0" smtClean="0"/>
                        <a:t>Active</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420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Typical</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456.6</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Occasional</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502.7</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422656">
                <a:tc>
                  <a:txBody>
                    <a:bodyPr/>
                    <a:lstStyle/>
                    <a:p>
                      <a:r>
                        <a:rPr lang="en-US" sz="2400" dirty="0" smtClean="0"/>
                        <a:t>Infrequent</a:t>
                      </a:r>
                      <a:endParaRPr lang="en-US" sz="2400" dirty="0"/>
                    </a:p>
                  </a:txBody>
                  <a:tcPr/>
                </a:tc>
                <a:tc>
                  <a:txBody>
                    <a:bodyPr/>
                    <a:lstStyle/>
                    <a:p>
                      <a:r>
                        <a:rPr lang="en-US" sz="2400" dirty="0" smtClean="0"/>
                        <a:t>1.2</a:t>
                      </a:r>
                      <a:endParaRPr lang="en-US" sz="2400" dirty="0"/>
                    </a:p>
                  </a:txBody>
                  <a:tcPr/>
                </a:tc>
                <a:tc>
                  <a:txBody>
                    <a:bodyPr/>
                    <a:lstStyle/>
                    <a:p>
                      <a:r>
                        <a:rPr lang="en-US" sz="2400" dirty="0" smtClean="0"/>
                        <a:t>564</a:t>
                      </a:r>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6" name="TextBox 5"/>
          <p:cNvSpPr txBox="1"/>
          <p:nvPr/>
        </p:nvSpPr>
        <p:spPr>
          <a:xfrm>
            <a:off x="533400" y="41148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Tree>
    <p:extLst>
      <p:ext uri="{BB962C8B-B14F-4D97-AF65-F5344CB8AC3E}">
        <p14:creationId xmlns:p14="http://schemas.microsoft.com/office/powerpoint/2010/main" val="2323749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Results</a:t>
            </a:r>
            <a:endParaRPr lang="en-US" dirty="0"/>
          </a:p>
        </p:txBody>
      </p:sp>
      <p:sp>
        <p:nvSpPr>
          <p:cNvPr id="3" name="Content Placeholder 2"/>
          <p:cNvSpPr>
            <a:spLocks noGrp="1"/>
          </p:cNvSpPr>
          <p:nvPr>
            <p:ph idx="1"/>
          </p:nvPr>
        </p:nvSpPr>
        <p:spPr>
          <a:xfrm>
            <a:off x="457200" y="6019800"/>
            <a:ext cx="8229600" cy="609600"/>
          </a:xfrm>
        </p:spPr>
        <p:txBody>
          <a:bodyPr/>
          <a:lstStyle/>
          <a:p>
            <a:pPr>
              <a:buNone/>
            </a:pPr>
            <a:r>
              <a:rPr lang="en-US" dirty="0"/>
              <a:t>(q</a:t>
            </a:r>
            <a:r>
              <a:rPr lang="en-US" baseline="-25000" dirty="0"/>
              <a:t>$1,000,000</a:t>
            </a:r>
            <a:r>
              <a:rPr lang="en-US" dirty="0"/>
              <a:t>,</a:t>
            </a:r>
            <a:r>
              <a:rPr lang="en-US" b="1" dirty="0">
                <a:sym typeface="Mathematica1Mono"/>
              </a:rPr>
              <a:t></a:t>
            </a:r>
            <a:r>
              <a:rPr lang="en-US" dirty="0">
                <a:sym typeface="Mathematica1Mono"/>
              </a:rPr>
              <a:t>,</a:t>
            </a:r>
            <a:r>
              <a:rPr lang="en-US" dirty="0" smtClean="0">
                <a:sym typeface="Mathematica1Mono"/>
              </a:rPr>
              <a:t>m,3,r</a:t>
            </a:r>
            <a:r>
              <a:rPr lang="en-US" dirty="0" smtClean="0"/>
              <a:t>,h</a:t>
            </a:r>
            <a:r>
              <a:rPr lang="en-US" dirty="0" smtClean="0">
                <a:sym typeface="Mathematica1Mono"/>
              </a:rPr>
              <a:t>)-</a:t>
            </a:r>
            <a:r>
              <a:rPr lang="en-US" dirty="0">
                <a:sym typeface="Mathematica1Mono"/>
              </a:rPr>
              <a:t>security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97775087"/>
              </p:ext>
            </p:extLst>
          </p:nvPr>
        </p:nvGraphicFramePr>
        <p:xfrm>
          <a:off x="381000" y="1295400"/>
          <a:ext cx="8534400" cy="4714735"/>
        </p:xfrm>
        <a:graphic>
          <a:graphicData uri="http://schemas.openxmlformats.org/drawingml/2006/table">
            <a:tbl>
              <a:tblPr firstRow="1" bandRow="1">
                <a:tableStyleId>{5C22544A-7EE6-4342-B048-85BDC9FD1C3A}</a:tableStyleId>
              </a:tblPr>
              <a:tblGrid>
                <a:gridCol w="2057400"/>
                <a:gridCol w="1219200"/>
                <a:gridCol w="1905000"/>
                <a:gridCol w="1686721"/>
                <a:gridCol w="1666079"/>
              </a:tblGrid>
              <a:tr h="1009192">
                <a:tc>
                  <a:txBody>
                    <a:bodyPr/>
                    <a:lstStyle/>
                    <a:p>
                      <a:r>
                        <a:rPr lang="en-US" sz="2400" dirty="0" smtClean="0"/>
                        <a:t>Attacks</a:t>
                      </a:r>
                      <a:endParaRPr lang="en-US" sz="2400" dirty="0"/>
                    </a:p>
                  </a:txBody>
                  <a:tcPr/>
                </a:tc>
                <a:tc>
                  <a:txBody>
                    <a:bodyPr/>
                    <a:lstStyle/>
                    <a:p>
                      <a:r>
                        <a:rPr lang="en-US" dirty="0" smtClean="0"/>
                        <a:t>            r= 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 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h=1</a:t>
                      </a:r>
                      <a:endParaRPr lang="en-US" dirty="0" smtClean="0"/>
                    </a:p>
                    <a:p>
                      <a:endParaRPr lang="en-US" dirty="0"/>
                    </a:p>
                  </a:txBody>
                  <a:tcPr/>
                </a:tc>
                <a:tc>
                  <a:txBody>
                    <a:bodyPr/>
                    <a:lstStyle/>
                    <a:p>
                      <a:r>
                        <a:rPr lang="en-US" sz="2400" dirty="0" smtClean="0"/>
                        <a:t>                 r</a:t>
                      </a:r>
                      <a:r>
                        <a:rPr lang="en-US" sz="1800" dirty="0" smtClean="0"/>
                        <a:t>=2</a:t>
                      </a:r>
                      <a:endParaRPr lang="en-US" sz="1800" dirty="0"/>
                    </a:p>
                  </a:txBody>
                  <a:tcPr/>
                </a:tc>
                <a:tc>
                  <a:txBody>
                    <a:bodyPr/>
                    <a:lstStyle/>
                    <a:p>
                      <a:endParaRPr lang="en-US" sz="2400" dirty="0"/>
                    </a:p>
                  </a:txBody>
                  <a:tcPr/>
                </a:tc>
              </a:tr>
              <a:tr h="828535">
                <a:tc>
                  <a:txBody>
                    <a:bodyPr/>
                    <a:lstStyle/>
                    <a:p>
                      <a:r>
                        <a:rPr lang="en-US" sz="2400" dirty="0" smtClean="0"/>
                        <a:t>(n,4,</a:t>
                      </a:r>
                      <a:r>
                        <a:rPr lang="en-US" sz="2400" dirty="0" smtClean="0">
                          <a:sym typeface="Mathematica1"/>
                        </a:rPr>
                        <a:t>4)-Sharing</a:t>
                      </a:r>
                    </a:p>
                    <a:p>
                      <a:r>
                        <a:rPr lang="en-US" sz="2400" dirty="0" smtClean="0">
                          <a:sym typeface="Mathematica1"/>
                        </a:rPr>
                        <a:t>[Reuse]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r>
              <a:tr h="1219938">
                <a:tc>
                  <a:txBody>
                    <a:bodyPr/>
                    <a:lstStyle/>
                    <a:p>
                      <a:r>
                        <a:rPr lang="en-US" sz="2400" smtClean="0"/>
                        <a:t>(n,4,</a:t>
                      </a:r>
                      <a:r>
                        <a:rPr lang="en-US" sz="2400" smtClean="0">
                          <a:sym typeface="Mathematica1"/>
                        </a:rPr>
                        <a:t>0)-Sharing</a:t>
                      </a:r>
                    </a:p>
                    <a:p>
                      <a:r>
                        <a:rPr lang="en-US" sz="2400" smtClean="0">
                          <a:sym typeface="Mathematica1"/>
                        </a:rPr>
                        <a:t>[Independent]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r>
              <a:tr h="828535">
                <a:tc>
                  <a:txBody>
                    <a:bodyPr/>
                    <a:lstStyle/>
                    <a:p>
                      <a:r>
                        <a:rPr lang="en-US" sz="2400" dirty="0" smtClean="0"/>
                        <a:t>(n,4,</a:t>
                      </a:r>
                      <a:r>
                        <a:rPr lang="en-US" sz="2400" dirty="0" smtClean="0">
                          <a:sym typeface="Mathematica1"/>
                        </a:rPr>
                        <a:t>1)-Sharing</a:t>
                      </a:r>
                    </a:p>
                    <a:p>
                      <a:r>
                        <a:rPr lang="en-US" sz="2400" dirty="0" smtClean="0">
                          <a:sym typeface="Mathematica1"/>
                        </a:rPr>
                        <a:t>[SC-1] </a:t>
                      </a:r>
                      <a:endParaRPr lang="en-US" sz="2400" dirty="0"/>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00B050"/>
                          </a:solidFill>
                        </a:rPr>
                        <a:t>Yes</a:t>
                      </a:r>
                      <a:endParaRPr lang="en-US" sz="2400" b="1" dirty="0">
                        <a:solidFill>
                          <a:srgbClr val="00B050"/>
                        </a:solidFill>
                      </a:endParaRPr>
                    </a:p>
                  </a:txBody>
                  <a:tcPr/>
                </a:tc>
                <a:tc>
                  <a:txBody>
                    <a:bodyPr/>
                    <a:lstStyle/>
                    <a:p>
                      <a:r>
                        <a:rPr lang="en-US" sz="2400" b="1" dirty="0" smtClean="0">
                          <a:solidFill>
                            <a:srgbClr val="FF0000"/>
                          </a:solidFill>
                        </a:rPr>
                        <a:t>No</a:t>
                      </a:r>
                      <a:endParaRPr lang="en-US" sz="2400" b="1" dirty="0">
                        <a:solidFill>
                          <a:srgbClr val="FF0000"/>
                        </a:solidFill>
                      </a:endParaRPr>
                    </a:p>
                  </a:txBody>
                  <a:tcPr/>
                </a:tc>
              </a:tr>
              <a:tr h="828535">
                <a:tc>
                  <a:txBody>
                    <a:bodyPr/>
                    <a:lstStyle/>
                    <a:p>
                      <a:r>
                        <a:rPr lang="en-US" sz="2400" dirty="0" smtClean="0"/>
                        <a:t>(n,4,3)-Sharing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[SC-0] </a:t>
                      </a:r>
                      <a:endParaRPr lang="en-US" sz="2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B050"/>
                          </a:solidFill>
                        </a:rPr>
                        <a:t>Yes</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rPr>
                        <a:t>No</a:t>
                      </a:r>
                    </a:p>
                    <a:p>
                      <a:endParaRPr lang="en-US" sz="2400" b="1" dirty="0">
                        <a:solidFill>
                          <a:srgbClr val="FF0000"/>
                        </a:solidFill>
                      </a:endParaRPr>
                    </a:p>
                  </a:txBody>
                  <a:tcPr/>
                </a:tc>
              </a:tr>
            </a:tbl>
          </a:graphicData>
        </a:graphic>
      </p:graphicFrame>
      <p:pic>
        <p:nvPicPr>
          <p:cNvPr id="6" name="Picture 6"/>
          <p:cNvPicPr>
            <a:picLocks noChangeAspect="1" noChangeArrowheads="1"/>
          </p:cNvPicPr>
          <p:nvPr/>
        </p:nvPicPr>
        <p:blipFill>
          <a:blip r:embed="rId3" cstate="print"/>
          <a:srcRect/>
          <a:stretch>
            <a:fillRect/>
          </a:stretch>
        </p:blipFill>
        <p:spPr bwMode="auto">
          <a:xfrm>
            <a:off x="2514600" y="1371600"/>
            <a:ext cx="518187" cy="863895"/>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7315200" y="1371600"/>
            <a:ext cx="518187" cy="86389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7848600" y="1371600"/>
            <a:ext cx="518187" cy="863895"/>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5638800" y="1371600"/>
            <a:ext cx="518187" cy="863895"/>
          </a:xfrm>
          <a:prstGeom prst="rect">
            <a:avLst/>
          </a:prstGeom>
          <a:noFill/>
          <a:ln w="9525">
            <a:noFill/>
            <a:miter lim="800000"/>
            <a:headEnd/>
            <a:tailEnd/>
          </a:ln>
        </p:spPr>
      </p:pic>
      <p:pic>
        <p:nvPicPr>
          <p:cNvPr id="12" name="Picture 6"/>
          <p:cNvPicPr>
            <a:picLocks noChangeAspect="1" noChangeArrowheads="1"/>
          </p:cNvPicPr>
          <p:nvPr/>
        </p:nvPicPr>
        <p:blipFill>
          <a:blip r:embed="rId3" cstate="print"/>
          <a:srcRect/>
          <a:stretch>
            <a:fillRect/>
          </a:stretch>
        </p:blipFill>
        <p:spPr bwMode="auto">
          <a:xfrm>
            <a:off x="3733800" y="1371600"/>
            <a:ext cx="518187" cy="863895"/>
          </a:xfrm>
          <a:prstGeom prst="rect">
            <a:avLst/>
          </a:prstGeom>
          <a:noFill/>
          <a:ln w="9525">
            <a:noFill/>
            <a:miter lim="800000"/>
            <a:headEnd/>
            <a:tailEnd/>
          </a:ln>
        </p:spPr>
      </p:pic>
      <p:pic>
        <p:nvPicPr>
          <p:cNvPr id="13" name="Picture 6"/>
          <p:cNvPicPr>
            <a:picLocks noChangeAspect="1" noChangeArrowheads="1"/>
          </p:cNvPicPr>
          <p:nvPr/>
        </p:nvPicPr>
        <p:blipFill>
          <a:blip r:embed="rId3" cstate="print"/>
          <a:srcRect/>
          <a:stretch>
            <a:fillRect/>
          </a:stretch>
        </p:blipFill>
        <p:spPr bwMode="auto">
          <a:xfrm>
            <a:off x="6172200" y="1371600"/>
            <a:ext cx="518187" cy="863895"/>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8153400" y="1524000"/>
            <a:ext cx="663510" cy="609600"/>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4343400" y="1600200"/>
            <a:ext cx="663510" cy="609600"/>
          </a:xfrm>
          <a:prstGeom prst="rect">
            <a:avLst/>
          </a:prstGeom>
          <a:noFill/>
          <a:ln w="9525">
            <a:noFill/>
            <a:miter lim="800000"/>
            <a:headEnd/>
            <a:tailEnd/>
          </a:ln>
        </p:spPr>
      </p:pic>
      <p:sp>
        <p:nvSpPr>
          <p:cNvPr id="16" name="TextBox 15"/>
          <p:cNvSpPr txBox="1"/>
          <p:nvPr/>
        </p:nvSpPr>
        <p:spPr>
          <a:xfrm>
            <a:off x="6096000" y="27240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Usable + Insecure  </a:t>
            </a:r>
            <a:endParaRPr lang="en-US" sz="2000" dirty="0">
              <a:solidFill>
                <a:schemeClr val="bg1"/>
              </a:solidFill>
            </a:endParaRPr>
          </a:p>
        </p:txBody>
      </p:sp>
      <p:sp>
        <p:nvSpPr>
          <p:cNvPr id="17" name="TextBox 16"/>
          <p:cNvSpPr txBox="1"/>
          <p:nvPr/>
        </p:nvSpPr>
        <p:spPr>
          <a:xfrm>
            <a:off x="6096000" y="3943290"/>
            <a:ext cx="2819400" cy="400110"/>
          </a:xfrm>
          <a:prstGeom prst="rect">
            <a:avLst/>
          </a:prstGeom>
          <a:solidFill>
            <a:schemeClr val="tx1"/>
          </a:solidFill>
          <a:ln>
            <a:solidFill>
              <a:schemeClr val="tx1"/>
            </a:solidFill>
          </a:ln>
        </p:spPr>
        <p:txBody>
          <a:bodyPr wrap="square" rtlCol="0">
            <a:spAutoFit/>
          </a:bodyPr>
          <a:lstStyle/>
          <a:p>
            <a:pPr algn="ctr"/>
            <a:r>
              <a:rPr lang="en-US" sz="2000" dirty="0" smtClean="0">
                <a:solidFill>
                  <a:schemeClr val="bg1"/>
                </a:solidFill>
              </a:rPr>
              <a:t>Unusable + Secure  </a:t>
            </a:r>
            <a:endParaRPr lang="en-US" sz="2000" dirty="0">
              <a:solidFill>
                <a:schemeClr val="bg1"/>
              </a:solidFill>
            </a:endParaRPr>
          </a:p>
        </p:txBody>
      </p:sp>
      <p:sp>
        <p:nvSpPr>
          <p:cNvPr id="18" name="TextBox 17"/>
          <p:cNvSpPr txBox="1"/>
          <p:nvPr/>
        </p:nvSpPr>
        <p:spPr>
          <a:xfrm>
            <a:off x="6096000" y="48576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19" name="TextBox 18"/>
          <p:cNvSpPr txBox="1"/>
          <p:nvPr/>
        </p:nvSpPr>
        <p:spPr>
          <a:xfrm>
            <a:off x="6096000" y="5695890"/>
            <a:ext cx="2819400" cy="400110"/>
          </a:xfrm>
          <a:prstGeom prst="rect">
            <a:avLst/>
          </a:prstGeom>
          <a:solidFill>
            <a:schemeClr val="accent3">
              <a:lumMod val="50000"/>
            </a:schemeClr>
          </a:solidFill>
          <a:ln>
            <a:solidFill>
              <a:schemeClr val="tx1"/>
            </a:solidFill>
          </a:ln>
        </p:spPr>
        <p:txBody>
          <a:bodyPr wrap="square" rtlCol="0">
            <a:spAutoFit/>
          </a:bodyPr>
          <a:lstStyle/>
          <a:p>
            <a:pPr algn="ctr"/>
            <a:r>
              <a:rPr lang="en-US" sz="2000" dirty="0" smtClean="0">
                <a:solidFill>
                  <a:schemeClr val="bg1"/>
                </a:solidFill>
              </a:rPr>
              <a:t>Usable + Secure  </a:t>
            </a:r>
            <a:endParaRPr lang="en-US" sz="2000" dirty="0">
              <a:solidFill>
                <a:schemeClr val="bg1"/>
              </a:solidFill>
            </a:endParaRPr>
          </a:p>
        </p:txBody>
      </p:sp>
      <p:sp>
        <p:nvSpPr>
          <p:cNvPr id="7" name="Oval 6"/>
          <p:cNvSpPr/>
          <p:nvPr/>
        </p:nvSpPr>
        <p:spPr>
          <a:xfrm>
            <a:off x="7239000" y="5181600"/>
            <a:ext cx="594388" cy="590490"/>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239000" y="4343400"/>
            <a:ext cx="609600" cy="593682"/>
          </a:xfrm>
          <a:prstGeom prst="ellipse">
            <a:avLst/>
          </a:prstGeom>
          <a:solidFill>
            <a:schemeClr val="accent1">
              <a:alpha val="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56</a:t>
            </a:fld>
            <a:endParaRPr lang="en-US" dirty="0"/>
          </a:p>
        </p:txBody>
      </p:sp>
    </p:spTree>
    <p:extLst>
      <p:ext uri="{BB962C8B-B14F-4D97-AF65-F5344CB8AC3E}">
        <p14:creationId xmlns:p14="http://schemas.microsoft.com/office/powerpoint/2010/main" val="13760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b="1" dirty="0"/>
              <a:t>User </a:t>
            </a:r>
            <a:r>
              <a:rPr lang="en-US" b="1" dirty="0" smtClean="0"/>
              <a:t>Studies</a:t>
            </a:r>
            <a:endParaRPr lang="en-US" dirty="0" smtClean="0"/>
          </a:p>
          <a:p>
            <a:r>
              <a:rPr lang="en-US" dirty="0" smtClean="0"/>
              <a:t>Human Computable Passwords</a:t>
            </a:r>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57</a:t>
            </a:fld>
            <a:endParaRPr lang="en-US" dirty="0"/>
          </a:p>
        </p:txBody>
      </p:sp>
    </p:spTree>
    <p:extLst>
      <p:ext uri="{BB962C8B-B14F-4D97-AF65-F5344CB8AC3E}">
        <p14:creationId xmlns:p14="http://schemas.microsoft.com/office/powerpoint/2010/main" val="19366174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93" r="50511" b="5557"/>
          <a:stretch/>
        </p:blipFill>
        <p:spPr bwMode="auto">
          <a:xfrm>
            <a:off x="269586" y="1447800"/>
            <a:ext cx="430241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Experimental Validation of User Model</a:t>
            </a:r>
          </a:p>
        </p:txBody>
      </p:sp>
      <p:sp>
        <p:nvSpPr>
          <p:cNvPr id="7" name="Content Placeholder 2"/>
          <p:cNvSpPr>
            <a:spLocks noGrp="1"/>
          </p:cNvSpPr>
          <p:nvPr>
            <p:ph idx="1"/>
          </p:nvPr>
        </p:nvSpPr>
        <p:spPr>
          <a:xfrm>
            <a:off x="4572000" y="1600200"/>
            <a:ext cx="4343400" cy="4525963"/>
          </a:xfrm>
        </p:spPr>
        <p:txBody>
          <a:bodyPr>
            <a:normAutofit fontScale="92500" lnSpcReduction="10000"/>
          </a:bodyPr>
          <a:lstStyle/>
          <a:p>
            <a:r>
              <a:rPr lang="en-US" dirty="0" smtClean="0"/>
              <a:t>Validity of Expanding Rehearsal Assumption</a:t>
            </a:r>
          </a:p>
          <a:p>
            <a:endParaRPr lang="en-US" dirty="0"/>
          </a:p>
          <a:p>
            <a:r>
              <a:rPr lang="en-US" dirty="0" smtClean="0"/>
              <a:t>Mnemonic Devices and Rehearsal Schedules</a:t>
            </a:r>
          </a:p>
          <a:p>
            <a:endParaRPr lang="en-US" dirty="0"/>
          </a:p>
          <a:p>
            <a:r>
              <a:rPr lang="en-US" dirty="0" smtClean="0"/>
              <a:t>Collaborate with CyLab Usable Privacy and Security group (CUPS)</a:t>
            </a:r>
            <a:endParaRPr lang="en-US" dirty="0"/>
          </a:p>
        </p:txBody>
      </p:sp>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58</a:t>
            </a:fld>
            <a:endParaRPr lang="en-US" dirty="0"/>
          </a:p>
        </p:txBody>
      </p:sp>
    </p:spTree>
    <p:extLst>
      <p:ext uri="{BB962C8B-B14F-4D97-AF65-F5344CB8AC3E}">
        <p14:creationId xmlns:p14="http://schemas.microsoft.com/office/powerpoint/2010/main" val="1461766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 Protocol</a:t>
            </a:r>
            <a:endParaRPr lang="en-US" dirty="0"/>
          </a:p>
        </p:txBody>
      </p:sp>
      <p:sp>
        <p:nvSpPr>
          <p:cNvPr id="3" name="Content Placeholder 2"/>
          <p:cNvSpPr>
            <a:spLocks noGrp="1"/>
          </p:cNvSpPr>
          <p:nvPr>
            <p:ph idx="1"/>
          </p:nvPr>
        </p:nvSpPr>
        <p:spPr>
          <a:xfrm>
            <a:off x="457200" y="3048000"/>
            <a:ext cx="8229600" cy="3078163"/>
          </a:xfrm>
        </p:spPr>
        <p:txBody>
          <a:bodyPr>
            <a:normAutofit fontScale="85000" lnSpcReduction="20000"/>
          </a:bodyPr>
          <a:lstStyle/>
          <a:p>
            <a:r>
              <a:rPr lang="en-US" dirty="0" smtClean="0"/>
              <a:t>Memorization Phase (5 minutes):</a:t>
            </a:r>
          </a:p>
          <a:p>
            <a:pPr lvl="1"/>
            <a:r>
              <a:rPr lang="en-US" dirty="0" smtClean="0"/>
              <a:t>Participants asked to memorize four randomly selected person-action object stories. </a:t>
            </a:r>
          </a:p>
          <a:p>
            <a:pPr lvl="1"/>
            <a:r>
              <a:rPr lang="en-US" dirty="0" smtClean="0"/>
              <a:t>$0.50</a:t>
            </a:r>
          </a:p>
          <a:p>
            <a:r>
              <a:rPr lang="en-US" dirty="0" smtClean="0"/>
              <a:t>Rehearsal Phase (90 days):</a:t>
            </a:r>
          </a:p>
          <a:p>
            <a:pPr lvl="1"/>
            <a:r>
              <a:rPr lang="en-US" dirty="0" smtClean="0"/>
              <a:t>Participants periodically asked to return and rehearse their stories (following rehearsal schedule) </a:t>
            </a:r>
          </a:p>
          <a:p>
            <a:pPr lvl="1"/>
            <a:r>
              <a:rPr lang="en-US" dirty="0" smtClean="0"/>
              <a:t>$0.75 per rehearsal</a:t>
            </a:r>
            <a:endParaRPr lang="en-US" dirty="0"/>
          </a:p>
        </p:txBody>
      </p:sp>
      <p:pic>
        <p:nvPicPr>
          <p:cNvPr id="4" name="Picture 4" descr="http://1.bp.blogspot.com/-43FY_eJTnZc/T6hl9eVB49I/AAAAAAAAAHI/HBkLYdXWZ28/s640/Amazon_mechanical_tu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2362200" cy="1116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srcRect/>
          <a:stretch>
            <a:fillRect/>
          </a:stretch>
        </p:blipFill>
        <p:spPr bwMode="auto">
          <a:xfrm>
            <a:off x="2944091" y="1384765"/>
            <a:ext cx="990600" cy="15240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550227" y="1528618"/>
            <a:ext cx="990600" cy="15240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5007263" y="1526309"/>
            <a:ext cx="990600" cy="152400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6534727" y="1600200"/>
            <a:ext cx="990600" cy="15240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5867400" y="1396655"/>
            <a:ext cx="990600" cy="15240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4191000" y="1384765"/>
            <a:ext cx="990600" cy="152400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7391400" y="1394001"/>
            <a:ext cx="990600" cy="1524000"/>
          </a:xfrm>
          <a:prstGeom prst="rect">
            <a:avLst/>
          </a:prstGeom>
          <a:noFill/>
          <a:ln w="9525">
            <a:noFill/>
            <a:miter lim="800000"/>
            <a:headEnd/>
            <a:tailEnd/>
          </a:ln>
        </p:spPr>
      </p:pic>
      <p:sp>
        <p:nvSpPr>
          <p:cNvPr id="1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59</a:t>
            </a:fld>
            <a:endParaRPr lang="en-US" dirty="0"/>
          </a:p>
        </p:txBody>
      </p:sp>
    </p:spTree>
    <p:extLst>
      <p:ext uri="{BB962C8B-B14F-4D97-AF65-F5344CB8AC3E}">
        <p14:creationId xmlns:p14="http://schemas.microsoft.com/office/powerpoint/2010/main" val="245200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(what could go wrong?)</a:t>
            </a:r>
            <a:endParaRPr lang="en-US" dirty="0"/>
          </a:p>
        </p:txBody>
      </p:sp>
      <p:graphicFrame>
        <p:nvGraphicFramePr>
          <p:cNvPr id="18" name="Diagram 17"/>
          <p:cNvGraphicFramePr/>
          <p:nvPr>
            <p:extLst>
              <p:ext uri="{D42A27DB-BD31-4B8C-83A1-F6EECF244321}">
                <p14:modId xmlns:p14="http://schemas.microsoft.com/office/powerpoint/2010/main" val="1280961276"/>
              </p:ext>
            </p:extLst>
          </p:nvPr>
        </p:nvGraphicFramePr>
        <p:xfrm>
          <a:off x="609600" y="2057400"/>
          <a:ext cx="73152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p:cNvSpPr txBox="1"/>
          <p:nvPr/>
        </p:nvSpPr>
        <p:spPr>
          <a:xfrm>
            <a:off x="2667000" y="5650468"/>
            <a:ext cx="1828800" cy="369332"/>
          </a:xfrm>
          <a:prstGeom prst="rect">
            <a:avLst/>
          </a:prstGeom>
          <a:noFill/>
        </p:spPr>
        <p:txBody>
          <a:bodyPr wrap="square" rtlCol="0">
            <a:spAutoFit/>
          </a:bodyPr>
          <a:lstStyle/>
          <a:p>
            <a:r>
              <a:rPr lang="en-US" dirty="0" smtClean="0"/>
              <a:t>Danger</a:t>
            </a:r>
            <a:endParaRPr lang="en-US" dirty="0"/>
          </a:p>
        </p:txBody>
      </p:sp>
      <p:cxnSp>
        <p:nvCxnSpPr>
          <p:cNvPr id="21" name="Straight Arrow Connector 20"/>
          <p:cNvCxnSpPr/>
          <p:nvPr/>
        </p:nvCxnSpPr>
        <p:spPr>
          <a:xfrm>
            <a:off x="762000" y="5574268"/>
            <a:ext cx="6858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 y="1600200"/>
            <a:ext cx="3482172" cy="523220"/>
          </a:xfrm>
          <a:prstGeom prst="rect">
            <a:avLst/>
          </a:prstGeom>
          <a:noFill/>
        </p:spPr>
        <p:txBody>
          <a:bodyPr wrap="none" rtlCol="0">
            <a:spAutoFit/>
          </a:bodyPr>
          <a:lstStyle/>
          <a:p>
            <a:r>
              <a:rPr lang="en-US" sz="2800" dirty="0" smtClean="0"/>
              <a:t>Three Types of Attacks</a:t>
            </a:r>
            <a:endParaRPr lang="en-US" sz="2800" dirty="0"/>
          </a:p>
        </p:txBody>
      </p:sp>
      <p:sp>
        <p:nvSpPr>
          <p:cNvPr id="7" name="Slide Number Placeholder 6"/>
          <p:cNvSpPr>
            <a:spLocks noGrp="1"/>
          </p:cNvSpPr>
          <p:nvPr>
            <p:ph type="sldNum" sz="quarter" idx="12"/>
          </p:nvPr>
        </p:nvSpPr>
        <p:spPr/>
        <p:txBody>
          <a:bodyPr/>
          <a:lstStyle/>
          <a:p>
            <a:fld id="{FC398A72-17BE-493D-A14C-F3371BCE3542}" type="slidenum">
              <a:rPr lang="en-US" smtClean="0"/>
              <a:pPr/>
              <a:t>6</a:t>
            </a:fld>
            <a:endParaRPr lang="en-US" dirty="0"/>
          </a:p>
        </p:txBody>
      </p:sp>
    </p:spTree>
    <p:extLst>
      <p:ext uri="{BB962C8B-B14F-4D97-AF65-F5344CB8AC3E}">
        <p14:creationId xmlns:p14="http://schemas.microsoft.com/office/powerpoint/2010/main" val="9508735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6083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60</a:t>
            </a:fld>
            <a:endParaRPr lang="en-US" dirty="0"/>
          </a:p>
        </p:txBody>
      </p:sp>
    </p:spTree>
    <p:extLst>
      <p:ext uri="{BB962C8B-B14F-4D97-AF65-F5344CB8AC3E}">
        <p14:creationId xmlns:p14="http://schemas.microsoft.com/office/powerpoint/2010/main" val="2063635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C:\Users\jblocki\Documents\My Dropbox\Thesis\Images\UserStudyPAOStorySelect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2" y="1447800"/>
            <a:ext cx="5251428" cy="520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164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Memorization</a:t>
            </a:r>
            <a:endParaRPr lang="en-US" dirty="0"/>
          </a:p>
        </p:txBody>
      </p:sp>
      <p:sp>
        <p:nvSpPr>
          <p:cNvPr id="3" name="Content Placeholder 2"/>
          <p:cNvSpPr>
            <a:spLocks noGrp="1"/>
          </p:cNvSpPr>
          <p:nvPr>
            <p:ph idx="1"/>
          </p:nvPr>
        </p:nvSpPr>
        <p:spPr/>
        <p:txBody>
          <a:bodyPr/>
          <a:lstStyle/>
          <a:p>
            <a:endParaRPr lang="en-US" dirty="0"/>
          </a:p>
        </p:txBody>
      </p:sp>
      <p:pic>
        <p:nvPicPr>
          <p:cNvPr id="12291" name="Picture 3" descr="C:\Users\jblocki\Documents\My Dropbox\Thesis\Images\UserStudyPAOStorySelectImag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 y="1295400"/>
            <a:ext cx="8086725"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56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a:t>
            </a:r>
            <a:endParaRPr lang="en-US" dirty="0"/>
          </a:p>
        </p:txBody>
      </p:sp>
      <p:sp>
        <p:nvSpPr>
          <p:cNvPr id="3" name="Content Placeholder 2"/>
          <p:cNvSpPr>
            <a:spLocks noGrp="1"/>
          </p:cNvSpPr>
          <p:nvPr>
            <p:ph idx="1"/>
          </p:nvPr>
        </p:nvSpPr>
        <p:spPr/>
        <p:txBody>
          <a:bodyPr/>
          <a:lstStyle/>
          <a:p>
            <a:endParaRPr lang="en-US"/>
          </a:p>
        </p:txBody>
      </p:sp>
      <p:pic>
        <p:nvPicPr>
          <p:cNvPr id="14338" name="Picture 2" descr="C:\Users\jblocki\Documents\My Dropbox\Thesis\Images\UserStudyRec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47800"/>
            <a:ext cx="4495800" cy="47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069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Rehearsal Schedules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1154848"/>
              </p:ext>
            </p:extLst>
          </p:nvPr>
        </p:nvGraphicFramePr>
        <p:xfrm>
          <a:off x="76200" y="1600200"/>
          <a:ext cx="8915414" cy="3327400"/>
        </p:xfrm>
        <a:graphic>
          <a:graphicData uri="http://schemas.openxmlformats.org/drawingml/2006/table">
            <a:tbl>
              <a:tblPr firstRow="1" bandRow="1">
                <a:tableStyleId>{5C22544A-7EE6-4342-B048-85BDC9FD1C3A}</a:tableStyleId>
              </a:tblPr>
              <a:tblGrid>
                <a:gridCol w="1600200"/>
                <a:gridCol w="848112"/>
                <a:gridCol w="688588"/>
                <a:gridCol w="535568"/>
                <a:gridCol w="442332"/>
                <a:gridCol w="609601"/>
                <a:gridCol w="609601"/>
                <a:gridCol w="609600"/>
                <a:gridCol w="609598"/>
                <a:gridCol w="685800"/>
                <a:gridCol w="685806"/>
                <a:gridCol w="457200"/>
                <a:gridCol w="533408"/>
              </a:tblGrid>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Rehearsal#/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Schedule</a:t>
                      </a:r>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r>
              <a:tr h="370840">
                <a:tc>
                  <a:txBody>
                    <a:bodyPr/>
                    <a:lstStyle/>
                    <a:p>
                      <a:r>
                        <a:rPr lang="en-US" dirty="0" smtClean="0"/>
                        <a:t>12hrx1.5</a:t>
                      </a:r>
                      <a:endParaRPr lang="en-US" dirty="0"/>
                    </a:p>
                  </a:txBody>
                  <a:tcPr/>
                </a:tc>
                <a:tc>
                  <a:txBody>
                    <a:bodyPr/>
                    <a:lstStyle/>
                    <a:p>
                      <a:r>
                        <a:rPr lang="en-US" sz="1600" dirty="0" smtClean="0"/>
                        <a:t>.5 day</a:t>
                      </a:r>
                      <a:endParaRPr lang="en-US" sz="1600" dirty="0"/>
                    </a:p>
                  </a:txBody>
                  <a:tcPr/>
                </a:tc>
                <a:tc>
                  <a:txBody>
                    <a:bodyPr/>
                    <a:lstStyle/>
                    <a:p>
                      <a:r>
                        <a:rPr lang="en-US" sz="1600" dirty="0" smtClean="0"/>
                        <a:t>1.75</a:t>
                      </a:r>
                      <a:endParaRPr lang="en-US" sz="1600" dirty="0"/>
                    </a:p>
                  </a:txBody>
                  <a:tcPr/>
                </a:tc>
                <a:tc>
                  <a:txBody>
                    <a:bodyPr/>
                    <a:lstStyle/>
                    <a:p>
                      <a:r>
                        <a:rPr lang="en-US" sz="1600" dirty="0" smtClean="0"/>
                        <a:t>4.2</a:t>
                      </a:r>
                      <a:endParaRPr lang="en-US" sz="1600" dirty="0"/>
                    </a:p>
                  </a:txBody>
                  <a:tcPr/>
                </a:tc>
                <a:tc>
                  <a:txBody>
                    <a:bodyPr/>
                    <a:lstStyle/>
                    <a:p>
                      <a:r>
                        <a:rPr lang="en-US" sz="1600" dirty="0" smtClean="0"/>
                        <a:t>8.2</a:t>
                      </a:r>
                      <a:endParaRPr lang="en-US" sz="1600" dirty="0"/>
                    </a:p>
                  </a:txBody>
                  <a:tcPr/>
                </a:tc>
                <a:tc>
                  <a:txBody>
                    <a:bodyPr/>
                    <a:lstStyle/>
                    <a:p>
                      <a:r>
                        <a:rPr lang="en-US" sz="1600" dirty="0" smtClean="0"/>
                        <a:t>14.7</a:t>
                      </a:r>
                      <a:endParaRPr lang="en-US" sz="1600" dirty="0"/>
                    </a:p>
                  </a:txBody>
                  <a:tcPr/>
                </a:tc>
                <a:tc>
                  <a:txBody>
                    <a:bodyPr/>
                    <a:lstStyle/>
                    <a:p>
                      <a:r>
                        <a:rPr lang="en-US" sz="1600" dirty="0" smtClean="0"/>
                        <a:t>24.7</a:t>
                      </a:r>
                      <a:endParaRPr lang="en-US" sz="1600" dirty="0"/>
                    </a:p>
                  </a:txBody>
                  <a:tcPr/>
                </a:tc>
                <a:tc>
                  <a:txBody>
                    <a:bodyPr/>
                    <a:lstStyle/>
                    <a:p>
                      <a:r>
                        <a:rPr lang="en-US" sz="1600" dirty="0" smtClean="0"/>
                        <a:t>40.7</a:t>
                      </a:r>
                      <a:endParaRPr lang="en-US" sz="1600" dirty="0"/>
                    </a:p>
                  </a:txBody>
                  <a:tcPr/>
                </a:tc>
                <a:tc>
                  <a:txBody>
                    <a:bodyPr/>
                    <a:lstStyle/>
                    <a:p>
                      <a:r>
                        <a:rPr lang="en-US" sz="1600" dirty="0" smtClean="0"/>
                        <a:t>64.7</a:t>
                      </a:r>
                      <a:endParaRPr lang="en-US" sz="1600" dirty="0"/>
                    </a:p>
                  </a:txBody>
                  <a:tcPr/>
                </a:tc>
                <a:tc>
                  <a:txBody>
                    <a:bodyPr/>
                    <a:lstStyle/>
                    <a:p>
                      <a:r>
                        <a:rPr lang="en-US" sz="1600" dirty="0" smtClean="0"/>
                        <a:t>101.7</a:t>
                      </a:r>
                      <a:endParaRPr lang="en-US" sz="1600" dirty="0"/>
                    </a:p>
                  </a:txBody>
                  <a:tcPr/>
                </a:tc>
                <a:tc>
                  <a:txBody>
                    <a:bodyPr/>
                    <a:lstStyle/>
                    <a:p>
                      <a:r>
                        <a:rPr lang="en-US" sz="1600" dirty="0" smtClean="0"/>
                        <a:t>157.7</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p>
                      <a:endParaRPr lang="en-US" sz="1600" dirty="0"/>
                    </a:p>
                  </a:txBody>
                  <a:tcPr/>
                </a:tc>
              </a:tr>
              <a:tr h="370840">
                <a:tc>
                  <a:txBody>
                    <a:bodyPr/>
                    <a:lstStyle/>
                    <a:p>
                      <a:r>
                        <a:rPr lang="en-US" dirty="0" smtClean="0"/>
                        <a:t>24hrX2</a:t>
                      </a:r>
                      <a:endParaRPr lang="en-US" dirty="0"/>
                    </a:p>
                  </a:txBody>
                  <a:tcPr/>
                </a:tc>
                <a:tc>
                  <a:txBody>
                    <a:bodyPr/>
                    <a:lstStyle/>
                    <a:p>
                      <a:r>
                        <a:rPr lang="en-US" sz="1600" dirty="0" smtClean="0"/>
                        <a:t>1 day</a:t>
                      </a:r>
                      <a:endParaRPr lang="en-US" sz="1600" dirty="0"/>
                    </a:p>
                  </a:txBody>
                  <a:tcPr/>
                </a:tc>
                <a:tc>
                  <a:txBody>
                    <a:bodyPr/>
                    <a:lstStyle/>
                    <a:p>
                      <a:r>
                        <a:rPr lang="en-US" sz="1600" dirty="0" smtClean="0"/>
                        <a:t>3</a:t>
                      </a:r>
                      <a:endParaRPr lang="en-US" sz="1600" dirty="0"/>
                    </a:p>
                  </a:txBody>
                  <a:tcPr/>
                </a:tc>
                <a:tc>
                  <a:txBody>
                    <a:bodyPr/>
                    <a:lstStyle/>
                    <a:p>
                      <a:r>
                        <a:rPr lang="en-US" sz="1600" dirty="0" smtClean="0"/>
                        <a:t>7</a:t>
                      </a:r>
                      <a:endParaRPr lang="en-US" sz="1600" dirty="0"/>
                    </a:p>
                  </a:txBody>
                  <a:tcPr/>
                </a:tc>
                <a:tc>
                  <a:txBody>
                    <a:bodyPr/>
                    <a:lstStyle/>
                    <a:p>
                      <a:r>
                        <a:rPr lang="en-US" sz="1600" dirty="0" smtClean="0"/>
                        <a:t>15</a:t>
                      </a:r>
                      <a:endParaRPr lang="en-US" sz="1600" dirty="0"/>
                    </a:p>
                  </a:txBody>
                  <a:tcPr/>
                </a:tc>
                <a:tc>
                  <a:txBody>
                    <a:bodyPr/>
                    <a:lstStyle/>
                    <a:p>
                      <a:r>
                        <a:rPr lang="en-US" sz="1600" dirty="0" smtClean="0"/>
                        <a:t>31</a:t>
                      </a:r>
                      <a:endParaRPr lang="en-US" sz="1600" dirty="0"/>
                    </a:p>
                  </a:txBody>
                  <a:tcPr/>
                </a:tc>
                <a:tc>
                  <a:txBody>
                    <a:bodyPr/>
                    <a:lstStyle/>
                    <a:p>
                      <a:r>
                        <a:rPr lang="en-US" sz="1600" dirty="0" smtClean="0"/>
                        <a:t>63</a:t>
                      </a:r>
                      <a:endParaRPr lang="en-US" sz="1600" dirty="0"/>
                    </a:p>
                  </a:txBody>
                  <a:tcPr/>
                </a:tc>
                <a:tc>
                  <a:txBody>
                    <a:bodyPr/>
                    <a:lstStyle/>
                    <a:p>
                      <a:r>
                        <a:rPr lang="en-US" sz="1600" dirty="0" smtClean="0"/>
                        <a:t>127</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p>
                      <a:endParaRPr lang="en-US" sz="1600" dirty="0"/>
                    </a:p>
                  </a:txBody>
                  <a:tcPr/>
                </a:tc>
              </a:tr>
              <a:tr h="370840">
                <a:tc>
                  <a:txBody>
                    <a:bodyPr/>
                    <a:lstStyle/>
                    <a:p>
                      <a:r>
                        <a:rPr lang="en-US" dirty="0" smtClean="0"/>
                        <a:t>24hrX2+2Start</a:t>
                      </a:r>
                      <a:endParaRPr lang="en-US" dirty="0"/>
                    </a:p>
                  </a:txBody>
                  <a:tcPr/>
                </a:tc>
                <a:tc>
                  <a:txBody>
                    <a:bodyPr/>
                    <a:lstStyle/>
                    <a:p>
                      <a:r>
                        <a:rPr lang="en-US" sz="1600" dirty="0" smtClean="0"/>
                        <a:t>.1 day</a:t>
                      </a:r>
                      <a:endParaRPr lang="en-US" sz="1600" dirty="0"/>
                    </a:p>
                  </a:txBody>
                  <a:tcPr/>
                </a:tc>
                <a:tc>
                  <a:txBody>
                    <a:bodyPr/>
                    <a:lstStyle/>
                    <a:p>
                      <a:r>
                        <a:rPr lang="en-US" sz="1600" dirty="0" smtClean="0"/>
                        <a:t>.6</a:t>
                      </a:r>
                      <a:endParaRPr lang="en-US" sz="1600" dirty="0"/>
                    </a:p>
                  </a:txBody>
                  <a:tcPr/>
                </a:tc>
                <a:tc>
                  <a:txBody>
                    <a:bodyPr/>
                    <a:lstStyle/>
                    <a:p>
                      <a:r>
                        <a:rPr lang="en-US" sz="1600" dirty="0" smtClean="0"/>
                        <a:t>1.6</a:t>
                      </a:r>
                      <a:endParaRPr lang="en-US" sz="1600" dirty="0"/>
                    </a:p>
                  </a:txBody>
                  <a:tcPr/>
                </a:tc>
                <a:tc>
                  <a:txBody>
                    <a:bodyPr/>
                    <a:lstStyle/>
                    <a:p>
                      <a:r>
                        <a:rPr lang="en-US" sz="1600" dirty="0" smtClean="0"/>
                        <a:t>3.6</a:t>
                      </a:r>
                      <a:endParaRPr lang="en-US" sz="1600" dirty="0"/>
                    </a:p>
                  </a:txBody>
                  <a:tcPr/>
                </a:tc>
                <a:tc>
                  <a:txBody>
                    <a:bodyPr/>
                    <a:lstStyle/>
                    <a:p>
                      <a:r>
                        <a:rPr lang="en-US" sz="1600" dirty="0" smtClean="0"/>
                        <a:t>7.6</a:t>
                      </a:r>
                      <a:endParaRPr lang="en-US" sz="1600" dirty="0"/>
                    </a:p>
                  </a:txBody>
                  <a:tcPr/>
                </a:tc>
                <a:tc>
                  <a:txBody>
                    <a:bodyPr/>
                    <a:lstStyle/>
                    <a:p>
                      <a:r>
                        <a:rPr lang="en-US" sz="1600" dirty="0" smtClean="0"/>
                        <a:t>15.6</a:t>
                      </a:r>
                      <a:endParaRPr lang="en-US" sz="1600" dirty="0"/>
                    </a:p>
                  </a:txBody>
                  <a:tcPr/>
                </a:tc>
                <a:tc>
                  <a:txBody>
                    <a:bodyPr/>
                    <a:lstStyle/>
                    <a:p>
                      <a:r>
                        <a:rPr lang="en-US" sz="1600" dirty="0" smtClean="0"/>
                        <a:t>31.6</a:t>
                      </a:r>
                      <a:endParaRPr lang="en-US" sz="1600" dirty="0"/>
                    </a:p>
                  </a:txBody>
                  <a:tcPr/>
                </a:tc>
                <a:tc>
                  <a:txBody>
                    <a:bodyPr/>
                    <a:lstStyle/>
                    <a:p>
                      <a:r>
                        <a:rPr lang="en-US" sz="1600" dirty="0" smtClean="0"/>
                        <a:t>63.6</a:t>
                      </a:r>
                      <a:endParaRPr lang="en-US" sz="1600" dirty="0"/>
                    </a:p>
                  </a:txBody>
                  <a:tcPr/>
                </a:tc>
                <a:tc>
                  <a:txBody>
                    <a:bodyPr/>
                    <a:lstStyle/>
                    <a:p>
                      <a:r>
                        <a:rPr lang="en-US" sz="1600" dirty="0" smtClean="0"/>
                        <a:t>127.6</a:t>
                      </a:r>
                      <a:endParaRPr lang="en-US" sz="1600" dirty="0"/>
                    </a:p>
                  </a:txBody>
                  <a:tcPr/>
                </a:tc>
                <a:tc>
                  <a:txBody>
                    <a:bodyPr/>
                    <a:lstStyle/>
                    <a:p>
                      <a:r>
                        <a:rPr lang="en-US" sz="1600" dirty="0" smtClean="0"/>
                        <a:t>N/A</a:t>
                      </a:r>
                      <a:endParaRPr lang="en-US" sz="1600" dirty="0"/>
                    </a:p>
                  </a:txBody>
                  <a:tcPr/>
                </a:tc>
                <a:tc>
                  <a:txBody>
                    <a:bodyPr/>
                    <a:lstStyle/>
                    <a:p>
                      <a:r>
                        <a:rPr lang="en-US" sz="1600" dirty="0" smtClean="0"/>
                        <a:t>N/A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N/A</a:t>
                      </a:r>
                    </a:p>
                  </a:txBody>
                  <a:tcPr/>
                </a:tc>
              </a:tr>
              <a:tr h="370840">
                <a:tc>
                  <a:txBody>
                    <a:bodyPr/>
                    <a:lstStyle/>
                    <a:p>
                      <a:r>
                        <a:rPr lang="en-US" dirty="0" smtClean="0"/>
                        <a:t>30minX2</a:t>
                      </a:r>
                      <a:endParaRPr lang="en-US" dirty="0"/>
                    </a:p>
                  </a:txBody>
                  <a:tcPr/>
                </a:tc>
                <a:tc>
                  <a:txBody>
                    <a:bodyPr/>
                    <a:lstStyle/>
                    <a:p>
                      <a:r>
                        <a:rPr lang="en-US" sz="1600" dirty="0" smtClean="0"/>
                        <a:t>.5 </a:t>
                      </a:r>
                      <a:r>
                        <a:rPr lang="en-US" sz="1600" dirty="0" err="1" smtClean="0"/>
                        <a:t>hr</a:t>
                      </a:r>
                      <a:endParaRPr lang="en-US" sz="1600" dirty="0"/>
                    </a:p>
                  </a:txBody>
                  <a:tcPr/>
                </a:tc>
                <a:tc>
                  <a:txBody>
                    <a:bodyPr/>
                    <a:lstStyle/>
                    <a:p>
                      <a:r>
                        <a:rPr lang="en-US" sz="1600" dirty="0" smtClean="0"/>
                        <a:t>1.5hr</a:t>
                      </a:r>
                      <a:endParaRPr lang="en-US" sz="1600" dirty="0"/>
                    </a:p>
                  </a:txBody>
                  <a:tcPr/>
                </a:tc>
                <a:tc>
                  <a:txBody>
                    <a:bodyPr/>
                    <a:lstStyle/>
                    <a:p>
                      <a:r>
                        <a:rPr lang="en-US" sz="1600" dirty="0" smtClean="0"/>
                        <a:t>3.5hr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7.5hr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15.5 </a:t>
                      </a:r>
                      <a:r>
                        <a:rPr lang="en-US" sz="1600" dirty="0" err="1" smtClean="0"/>
                        <a:t>hr</a:t>
                      </a:r>
                      <a:endParaRPr lang="en-US" sz="1600" dirty="0" smtClean="0"/>
                    </a:p>
                  </a:txBody>
                  <a:tcPr/>
                </a:tc>
                <a:tc>
                  <a:txBody>
                    <a:bodyPr/>
                    <a:lstStyle/>
                    <a:p>
                      <a:r>
                        <a:rPr lang="en-US" sz="1600" dirty="0" smtClean="0"/>
                        <a:t>1.7 day</a:t>
                      </a:r>
                      <a:endParaRPr lang="en-US" sz="1600" dirty="0"/>
                    </a:p>
                  </a:txBody>
                  <a:tcPr/>
                </a:tc>
                <a:tc>
                  <a:txBody>
                    <a:bodyPr/>
                    <a:lstStyle/>
                    <a:p>
                      <a:r>
                        <a:rPr lang="en-US" sz="1600" dirty="0" smtClean="0"/>
                        <a:t>3.7</a:t>
                      </a:r>
                      <a:endParaRPr lang="en-US" sz="1600" dirty="0"/>
                    </a:p>
                  </a:txBody>
                  <a:tcPr/>
                </a:tc>
                <a:tc>
                  <a:txBody>
                    <a:bodyPr/>
                    <a:lstStyle/>
                    <a:p>
                      <a:r>
                        <a:rPr lang="en-US" sz="1600" dirty="0" smtClean="0"/>
                        <a:t>7.7</a:t>
                      </a:r>
                      <a:endParaRPr lang="en-US" sz="1600" dirty="0"/>
                    </a:p>
                  </a:txBody>
                  <a:tcPr/>
                </a:tc>
                <a:tc>
                  <a:txBody>
                    <a:bodyPr/>
                    <a:lstStyle/>
                    <a:p>
                      <a:r>
                        <a:rPr lang="en-US" sz="1600" dirty="0" smtClean="0"/>
                        <a:t>15.7</a:t>
                      </a:r>
                      <a:endParaRPr lang="en-US" sz="1600" dirty="0"/>
                    </a:p>
                  </a:txBody>
                  <a:tcPr/>
                </a:tc>
                <a:tc>
                  <a:txBody>
                    <a:bodyPr/>
                    <a:lstStyle/>
                    <a:p>
                      <a:r>
                        <a:rPr lang="en-US" sz="1600" dirty="0" smtClean="0"/>
                        <a:t>31.7</a:t>
                      </a:r>
                      <a:endParaRPr lang="en-US" sz="1600" dirty="0"/>
                    </a:p>
                  </a:txBody>
                  <a:tcPr/>
                </a:tc>
                <a:tc>
                  <a:txBody>
                    <a:bodyPr/>
                    <a:lstStyle/>
                    <a:p>
                      <a:r>
                        <a:rPr lang="en-US" sz="1600" dirty="0" smtClean="0"/>
                        <a:t>63.7</a:t>
                      </a:r>
                      <a:endParaRPr lang="en-US" sz="1600" dirty="0"/>
                    </a:p>
                  </a:txBody>
                  <a:tcPr/>
                </a:tc>
                <a:tc>
                  <a:txBody>
                    <a:bodyPr/>
                    <a:lstStyle/>
                    <a:p>
                      <a:r>
                        <a:rPr lang="en-US" sz="1600" dirty="0" smtClean="0"/>
                        <a:t>127.7</a:t>
                      </a:r>
                      <a:endParaRPr lang="en-US" sz="1600"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64</a:t>
            </a:fld>
            <a:endParaRPr lang="en-US" dirty="0"/>
          </a:p>
        </p:txBody>
      </p:sp>
    </p:spTree>
    <p:extLst>
      <p:ext uri="{BB962C8B-B14F-4D97-AF65-F5344CB8AC3E}">
        <p14:creationId xmlns:p14="http://schemas.microsoft.com/office/powerpoint/2010/main" val="31660044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6" name="TextBox 5"/>
          <p:cNvSpPr txBox="1"/>
          <p:nvPr/>
        </p:nvSpPr>
        <p:spPr>
          <a:xfrm>
            <a:off x="2133600" y="6248400"/>
            <a:ext cx="3406510" cy="461665"/>
          </a:xfrm>
          <a:prstGeom prst="rect">
            <a:avLst/>
          </a:prstGeom>
          <a:noFill/>
        </p:spPr>
        <p:txBody>
          <a:bodyPr wrap="none" rtlCol="0">
            <a:spAutoFit/>
          </a:bodyPr>
          <a:lstStyle/>
          <a:p>
            <a:r>
              <a:rPr lang="en-US" sz="2400" b="1" dirty="0" smtClean="0"/>
              <a:t>Succeeded(i)/Returned(i)</a:t>
            </a:r>
            <a:endParaRPr lang="en-US" sz="2400" b="1"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65</a:t>
            </a:fld>
            <a:endParaRPr lang="en-US" dirty="0"/>
          </a:p>
        </p:txBody>
      </p:sp>
      <p:pic>
        <p:nvPicPr>
          <p:cNvPr id="17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599"/>
            <a:ext cx="7467600" cy="465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35103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Results</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20917"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70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Mnemonic Techniques Benefit Recall</a:t>
            </a:r>
          </a:p>
          <a:p>
            <a:endParaRPr lang="en-US" dirty="0"/>
          </a:p>
          <a:p>
            <a:r>
              <a:rPr lang="en-US" dirty="0" smtClean="0"/>
              <a:t>Benefit of memorizing one or two stories at a time</a:t>
            </a:r>
            <a:endParaRPr lang="en-US" dirty="0"/>
          </a:p>
          <a:p>
            <a:endParaRPr lang="en-US" dirty="0" smtClean="0"/>
          </a:p>
          <a:p>
            <a:r>
              <a:rPr lang="en-US" dirty="0" smtClean="0"/>
              <a:t>Most forgetting takes place during early rounds</a:t>
            </a:r>
          </a:p>
          <a:p>
            <a:endParaRPr lang="en-US" dirty="0" smtClean="0"/>
          </a:p>
          <a:p>
            <a:endParaRPr lang="en-US" dirty="0" smtClean="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67</a:t>
            </a:fld>
            <a:endParaRPr lang="en-US" dirty="0"/>
          </a:p>
        </p:txBody>
      </p:sp>
    </p:spTree>
    <p:extLst>
      <p:ext uri="{BB962C8B-B14F-4D97-AF65-F5344CB8AC3E}">
        <p14:creationId xmlns:p14="http://schemas.microsoft.com/office/powerpoint/2010/main" val="15076579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Naturally Rehearsing Passwords</a:t>
            </a:r>
          </a:p>
          <a:p>
            <a:r>
              <a:rPr lang="en-US" dirty="0" smtClean="0"/>
              <a:t>User Studies</a:t>
            </a:r>
          </a:p>
          <a:p>
            <a:r>
              <a:rPr lang="en-US" b="1" dirty="0"/>
              <a:t>Human Computable </a:t>
            </a:r>
            <a:r>
              <a:rPr lang="en-US" b="1" dirty="0" smtClean="0"/>
              <a:t>Passwords</a:t>
            </a:r>
            <a:endParaRPr lang="en-US" dirty="0" smtClean="0"/>
          </a:p>
          <a:p>
            <a:r>
              <a:rPr lang="en-US" dirty="0" smtClean="0"/>
              <a:t>Conclusion</a:t>
            </a: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68</a:t>
            </a:fld>
            <a:endParaRPr lang="en-US" dirty="0"/>
          </a:p>
        </p:txBody>
      </p:sp>
    </p:spTree>
    <p:extLst>
      <p:ext uri="{BB962C8B-B14F-4D97-AF65-F5344CB8AC3E}">
        <p14:creationId xmlns:p14="http://schemas.microsoft.com/office/powerpoint/2010/main" val="22254205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Scheme: Human Computable Passwords</a:t>
            </a:r>
            <a:endParaRPr lang="en-US" dirty="0"/>
          </a:p>
        </p:txBody>
      </p:sp>
      <p:sp>
        <p:nvSpPr>
          <p:cNvPr id="3" name="Content Placeholder 2"/>
          <p:cNvSpPr>
            <a:spLocks noGrp="1"/>
          </p:cNvSpPr>
          <p:nvPr>
            <p:ph idx="1"/>
          </p:nvPr>
        </p:nvSpPr>
        <p:spPr/>
        <p:txBody>
          <a:bodyPr/>
          <a:lstStyle/>
          <a:p>
            <a:r>
              <a:rPr lang="en-US" dirty="0" smtClean="0"/>
              <a:t>Remains secure many breaches (e.g., 100)</a:t>
            </a:r>
          </a:p>
          <a:p>
            <a:pPr lvl="1"/>
            <a:r>
              <a:rPr lang="en-US" dirty="0" err="1" smtClean="0"/>
              <a:t>Heartbleed</a:t>
            </a:r>
            <a:endParaRPr lang="en-US" dirty="0" smtClean="0"/>
          </a:p>
          <a:p>
            <a:r>
              <a:rPr lang="en-US" dirty="0" smtClean="0"/>
              <a:t>Passwords computed by responding to public challenges</a:t>
            </a:r>
          </a:p>
          <a:p>
            <a:pPr lvl="1"/>
            <a:r>
              <a:rPr lang="en-US" dirty="0" smtClean="0"/>
              <a:t>Computation done in user’s head</a:t>
            </a:r>
          </a:p>
          <a:p>
            <a:r>
              <a:rPr lang="en-US" dirty="0" smtClean="0"/>
              <a:t>Required Operations</a:t>
            </a:r>
          </a:p>
          <a:p>
            <a:pPr lvl="1"/>
            <a:r>
              <a:rPr lang="en-US" dirty="0" smtClean="0"/>
              <a:t>Addition modulo 10</a:t>
            </a:r>
          </a:p>
          <a:p>
            <a:pPr lvl="1"/>
            <a:r>
              <a:rPr lang="en-US" dirty="0" smtClean="0"/>
              <a:t>Memorize a random mapping</a:t>
            </a:r>
          </a:p>
          <a:p>
            <a:pPr marL="457200" lvl="1" indent="0">
              <a:buNone/>
            </a:pPr>
            <a:endParaRPr lang="en-US" dirty="0" smtClean="0"/>
          </a:p>
          <a:p>
            <a:endParaRPr lang="en-US" dirty="0"/>
          </a:p>
          <a:p>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69</a:t>
            </a:fld>
            <a:endParaRPr lang="en-US" dirty="0"/>
          </a:p>
        </p:txBody>
      </p:sp>
    </p:spTree>
    <p:extLst>
      <p:ext uri="{BB962C8B-B14F-4D97-AF65-F5344CB8AC3E}">
        <p14:creationId xmlns:p14="http://schemas.microsoft.com/office/powerpoint/2010/main" val="2881134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Online Attack</a:t>
            </a:r>
            <a:endParaRPr lang="en-US" dirty="0"/>
          </a:p>
        </p:txBody>
      </p:sp>
      <p:graphicFrame>
        <p:nvGraphicFramePr>
          <p:cNvPr id="8" name="Diagram 7"/>
          <p:cNvGraphicFramePr/>
          <p:nvPr/>
        </p:nvGraphicFramePr>
        <p:xfrm>
          <a:off x="609600" y="1371600"/>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1"/>
          <p:cNvPicPr>
            <a:picLocks noChangeAspect="1" noChangeArrowheads="1"/>
          </p:cNvPicPr>
          <p:nvPr/>
        </p:nvPicPr>
        <p:blipFill>
          <a:blip r:embed="rId8" cstate="print"/>
          <a:srcRect/>
          <a:stretch>
            <a:fillRect/>
          </a:stretch>
        </p:blipFill>
        <p:spPr bwMode="auto">
          <a:xfrm>
            <a:off x="4908814" y="2295307"/>
            <a:ext cx="1161468" cy="1743293"/>
          </a:xfrm>
          <a:prstGeom prst="rect">
            <a:avLst/>
          </a:prstGeom>
          <a:noFill/>
          <a:ln w="9525">
            <a:noFill/>
            <a:miter lim="800000"/>
            <a:headEnd/>
            <a:tailEnd/>
          </a:ln>
        </p:spPr>
      </p:pic>
      <p:cxnSp>
        <p:nvCxnSpPr>
          <p:cNvPr id="21" name="Straight Arrow Connector 20"/>
          <p:cNvCxnSpPr/>
          <p:nvPr/>
        </p:nvCxnSpPr>
        <p:spPr>
          <a:xfrm flipV="1">
            <a:off x="1689100" y="3273609"/>
            <a:ext cx="3219714"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6"/>
          <p:cNvPicPr>
            <a:picLocks noChangeAspect="1" noChangeArrowheads="1"/>
          </p:cNvPicPr>
          <p:nvPr/>
        </p:nvPicPr>
        <p:blipFill>
          <a:blip r:embed="rId9" cstate="print"/>
          <a:srcRect/>
          <a:stretch>
            <a:fillRect/>
          </a:stretch>
        </p:blipFill>
        <p:spPr bwMode="auto">
          <a:xfrm>
            <a:off x="666173" y="3124200"/>
            <a:ext cx="990600" cy="1651479"/>
          </a:xfrm>
          <a:prstGeom prst="rect">
            <a:avLst/>
          </a:prstGeom>
          <a:noFill/>
          <a:ln w="9525">
            <a:noFill/>
            <a:miter lim="800000"/>
            <a:headEnd/>
            <a:tailEnd/>
          </a:ln>
        </p:spPr>
      </p:pic>
      <p:sp>
        <p:nvSpPr>
          <p:cNvPr id="20" name="TextBox 19"/>
          <p:cNvSpPr txBox="1"/>
          <p:nvPr/>
        </p:nvSpPr>
        <p:spPr>
          <a:xfrm>
            <a:off x="2505781" y="3273609"/>
            <a:ext cx="1079142" cy="369332"/>
          </a:xfrm>
          <a:prstGeom prst="rect">
            <a:avLst/>
          </a:prstGeom>
          <a:noFill/>
        </p:spPr>
        <p:txBody>
          <a:bodyPr wrap="none" rtlCol="0">
            <a:spAutoFit/>
          </a:bodyPr>
          <a:lstStyle/>
          <a:p>
            <a:r>
              <a:rPr lang="en-US" dirty="0" smtClean="0"/>
              <a:t>password</a:t>
            </a:r>
            <a:endParaRPr lang="en-US" dirty="0"/>
          </a:p>
        </p:txBody>
      </p:sp>
      <p:sp>
        <p:nvSpPr>
          <p:cNvPr id="22" name="Slide Number Placeholder 21"/>
          <p:cNvSpPr>
            <a:spLocks noGrp="1"/>
          </p:cNvSpPr>
          <p:nvPr>
            <p:ph type="sldNum" sz="quarter" idx="12"/>
          </p:nvPr>
        </p:nvSpPr>
        <p:spPr/>
        <p:txBody>
          <a:bodyPr/>
          <a:lstStyle/>
          <a:p>
            <a:fld id="{FC398A72-17BE-493D-A14C-F3371BCE3542}" type="slidenum">
              <a:rPr lang="en-US" smtClean="0"/>
              <a:pPr/>
              <a:t>7</a:t>
            </a:fld>
            <a:endParaRPr lang="en-US" dirty="0"/>
          </a:p>
        </p:txBody>
      </p:sp>
      <p:pic>
        <p:nvPicPr>
          <p:cNvPr id="23" name="Picture 3"/>
          <p:cNvPicPr>
            <a:picLocks noChangeAspect="1" noChangeArrowheads="1"/>
          </p:cNvPicPr>
          <p:nvPr/>
        </p:nvPicPr>
        <p:blipFill>
          <a:blip r:embed="rId10" cstate="print"/>
          <a:srcRect/>
          <a:stretch>
            <a:fillRect/>
          </a:stretch>
        </p:blipFill>
        <p:spPr bwMode="auto">
          <a:xfrm>
            <a:off x="675409" y="1533307"/>
            <a:ext cx="990600" cy="1524000"/>
          </a:xfrm>
          <a:prstGeom prst="rect">
            <a:avLst/>
          </a:prstGeom>
          <a:noFill/>
          <a:ln w="9525">
            <a:noFill/>
            <a:miter lim="800000"/>
            <a:headEnd/>
            <a:tailEnd/>
          </a:ln>
        </p:spPr>
      </p:pic>
      <p:cxnSp>
        <p:nvCxnSpPr>
          <p:cNvPr id="27" name="Straight Arrow Connector 26"/>
          <p:cNvCxnSpPr/>
          <p:nvPr/>
        </p:nvCxnSpPr>
        <p:spPr>
          <a:xfrm>
            <a:off x="1689100" y="2624714"/>
            <a:ext cx="3219714" cy="43259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133600" y="2438400"/>
            <a:ext cx="886781" cy="369332"/>
          </a:xfrm>
          <a:prstGeom prst="rect">
            <a:avLst/>
          </a:prstGeom>
          <a:noFill/>
        </p:spPr>
        <p:txBody>
          <a:bodyPr wrap="none" rtlCol="0">
            <a:spAutoFit/>
          </a:bodyPr>
          <a:lstStyle/>
          <a:p>
            <a:r>
              <a:rPr lang="en-US" dirty="0" smtClean="0"/>
              <a:t>123456</a:t>
            </a:r>
            <a:endParaRPr lang="en-US" dirty="0"/>
          </a:p>
        </p:txBody>
      </p:sp>
      <p:cxnSp>
        <p:nvCxnSpPr>
          <p:cNvPr id="28" name="Straight Arrow Connector 27"/>
          <p:cNvCxnSpPr/>
          <p:nvPr/>
        </p:nvCxnSpPr>
        <p:spPr>
          <a:xfrm flipV="1">
            <a:off x="1676400" y="3711004"/>
            <a:ext cx="3219714"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29194" y="3765273"/>
            <a:ext cx="886781" cy="369332"/>
          </a:xfrm>
          <a:prstGeom prst="rect">
            <a:avLst/>
          </a:prstGeom>
          <a:noFill/>
        </p:spPr>
        <p:txBody>
          <a:bodyPr wrap="none" rtlCol="0">
            <a:spAutoFit/>
          </a:bodyPr>
          <a:lstStyle/>
          <a:p>
            <a:r>
              <a:rPr lang="en-US" dirty="0" smtClean="0"/>
              <a:t>123456</a:t>
            </a:r>
            <a:endParaRPr lang="en-US" dirty="0"/>
          </a:p>
        </p:txBody>
      </p:sp>
      <p:pic>
        <p:nvPicPr>
          <p:cNvPr id="98306" name="Picture 2" descr="http://cdn.smartpassiveincome.com/wp-content/uploads/2010/01/5-million-dollar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2216117"/>
            <a:ext cx="2462792" cy="1847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9" cstate="print"/>
          <a:srcRect/>
          <a:stretch>
            <a:fillRect/>
          </a:stretch>
        </p:blipFill>
        <p:spPr bwMode="auto">
          <a:xfrm>
            <a:off x="6095999" y="2289612"/>
            <a:ext cx="973021" cy="1622172"/>
          </a:xfrm>
          <a:prstGeom prst="rect">
            <a:avLst/>
          </a:prstGeom>
          <a:noFill/>
          <a:ln w="9525">
            <a:noFill/>
            <a:miter lim="800000"/>
            <a:headEnd/>
            <a:tailEnd/>
          </a:ln>
        </p:spPr>
      </p:pic>
      <p:sp>
        <p:nvSpPr>
          <p:cNvPr id="19" name="TextBox 18"/>
          <p:cNvSpPr txBox="1"/>
          <p:nvPr/>
        </p:nvSpPr>
        <p:spPr>
          <a:xfrm>
            <a:off x="1066800" y="4648200"/>
            <a:ext cx="5327869" cy="646331"/>
          </a:xfrm>
          <a:prstGeom prst="rect">
            <a:avLst/>
          </a:prstGeom>
          <a:noFill/>
        </p:spPr>
        <p:txBody>
          <a:bodyPr wrap="none" rtlCol="0">
            <a:spAutoFit/>
          </a:bodyPr>
          <a:lstStyle/>
          <a:p>
            <a:r>
              <a:rPr lang="en-US" sz="3600" dirty="0" smtClean="0"/>
              <a:t>Guess Limit: k-strikes policy</a:t>
            </a:r>
            <a:endParaRPr lang="en-US" sz="3600" dirty="0"/>
          </a:p>
        </p:txBody>
      </p:sp>
    </p:spTree>
    <p:extLst>
      <p:ext uri="{BB962C8B-B14F-4D97-AF65-F5344CB8AC3E}">
        <p14:creationId xmlns:p14="http://schemas.microsoft.com/office/powerpoint/2010/main" val="405723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83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3"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3"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29"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Computation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Restricted</a:t>
            </a:r>
          </a:p>
          <a:p>
            <a:pPr lvl="1"/>
            <a:r>
              <a:rPr lang="en-US" dirty="0" smtClean="0"/>
              <a:t>Simple operations (addition, lookup)</a:t>
            </a:r>
          </a:p>
          <a:p>
            <a:pPr lvl="1"/>
            <a:r>
              <a:rPr lang="en-US" dirty="0" smtClean="0"/>
              <a:t>Operations performed in memory (limited space)</a:t>
            </a:r>
          </a:p>
          <a:p>
            <a:pPr lvl="1"/>
            <a:endParaRPr lang="en-US" dirty="0"/>
          </a:p>
          <a:p>
            <a:endParaRPr lang="en-US" dirty="0"/>
          </a:p>
        </p:txBody>
      </p:sp>
      <p:pic>
        <p:nvPicPr>
          <p:cNvPr id="9218"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066800" y="3962400"/>
                <a:ext cx="201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9+8=7 </m:t>
                      </m:r>
                      <m:r>
                        <a:rPr lang="en-US" b="0" i="1" smtClean="0">
                          <a:latin typeface="Cambria Math"/>
                        </a:rPr>
                        <m:t>𝑚𝑜𝑑</m:t>
                      </m:r>
                      <m:r>
                        <a:rPr lang="en-US" b="0" i="1" smtClean="0">
                          <a:latin typeface="Cambria Math"/>
                        </a:rPr>
                        <m:t> 10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066800" y="3962400"/>
                <a:ext cx="2016193" cy="369332"/>
              </a:xfrm>
              <a:prstGeom prst="rect">
                <a:avLst/>
              </a:prstGeom>
              <a:blipFill rotWithShape="1">
                <a:blip r:embed="rId4"/>
                <a:stretch>
                  <a:fillRect/>
                </a:stretch>
              </a:blipFill>
            </p:spPr>
            <p:txBody>
              <a:bodyPr/>
              <a:lstStyle/>
              <a:p>
                <a:r>
                  <a:rPr lang="en-US">
                    <a:noFill/>
                  </a:rPr>
                  <a:t> </a:t>
                </a:r>
              </a:p>
            </p:txBody>
          </p:sp>
        </mc:Fallback>
      </mc:AlternateContent>
      <p:pic>
        <p:nvPicPr>
          <p:cNvPr id="6" name="Picture 2" descr="http://blog.lib.umn.edu/ione/eyeonearth/200px-Thought_bub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199"/>
            <a:ext cx="2912052" cy="32760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4791329" y="3597686"/>
                <a:ext cx="179889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8945309234</m:t>
                      </m:r>
                    </m:oMath>
                  </m:oMathPara>
                </a14:m>
                <a:endParaRPr lang="en-US" b="0" dirty="0" smtClean="0"/>
              </a:p>
              <a:p>
                <a:r>
                  <a:rPr lang="en-US" dirty="0" smtClean="0"/>
                  <a:t>+2348979234 =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791329" y="3597686"/>
                <a:ext cx="1798890" cy="646331"/>
              </a:xfrm>
              <a:prstGeom prst="rect">
                <a:avLst/>
              </a:prstGeom>
              <a:blipFill rotWithShape="1">
                <a:blip r:embed="rId5"/>
                <a:stretch>
                  <a:fillRect l="-3051" r="-2034" b="-14151"/>
                </a:stretch>
              </a:blipFill>
            </p:spPr>
            <p:txBody>
              <a:bodyPr/>
              <a:lstStyle/>
              <a:p>
                <a:r>
                  <a:rPr lang="en-US">
                    <a:noFill/>
                  </a:rPr>
                  <a:t> </a:t>
                </a:r>
              </a:p>
            </p:txBody>
          </p:sp>
        </mc:Fallback>
      </mc:AlternateContent>
      <p:pic>
        <p:nvPicPr>
          <p:cNvPr id="9220" name="Picture 4" descr="https://encrypted-tbn2.gstatic.com/images?q=tbn:ANd9GcQUzaecvgCc-3GQX2dhja5-ukBQG8g11lDBgHdMxepoXghue-8fm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407" y="5070407"/>
            <a:ext cx="568393" cy="56839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lisabttc.files.wordpress.com/2011/12/sad-fac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08" y="5070407"/>
            <a:ext cx="568392" cy="56839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70</a:t>
            </a:fld>
            <a:endParaRPr lang="en-US" dirty="0"/>
          </a:p>
        </p:txBody>
      </p:sp>
    </p:spTree>
    <p:extLst>
      <p:ext uri="{BB962C8B-B14F-4D97-AF65-F5344CB8AC3E}">
        <p14:creationId xmlns:p14="http://schemas.microsoft.com/office/powerpoint/2010/main" val="1338372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Mapping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4161404"/>
              </p:ext>
            </p:extLst>
          </p:nvPr>
        </p:nvGraphicFramePr>
        <p:xfrm>
          <a:off x="457200" y="1600201"/>
          <a:ext cx="8229600" cy="1985962"/>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219199">
                <a:tc>
                  <a:txBody>
                    <a:bodyPr/>
                    <a:lstStyle/>
                    <a:p>
                      <a:r>
                        <a:rPr lang="en-US" sz="3200" dirty="0" smtClean="0"/>
                        <a:t>Image I</a:t>
                      </a:r>
                      <a:endParaRPr lang="en-US" sz="3200" dirty="0"/>
                    </a:p>
                  </a:txBody>
                  <a:tcPr/>
                </a:tc>
                <a:tc>
                  <a:txBody>
                    <a:bodyPr/>
                    <a:lstStyle/>
                    <a:p>
                      <a:endParaRPr lang="en-US" dirty="0"/>
                    </a:p>
                  </a:txBody>
                  <a:tcPr/>
                </a:tc>
                <a:tc>
                  <a:txBody>
                    <a:bodyPr/>
                    <a:lstStyle/>
                    <a:p>
                      <a:endParaRPr lang="en-US" dirty="0"/>
                    </a:p>
                  </a:txBody>
                  <a:tcPr/>
                </a:tc>
                <a:tc>
                  <a:txBody>
                    <a:bodyPr/>
                    <a:lstStyle/>
                    <a:p>
                      <a:pPr algn="ctr"/>
                      <a:endParaRPr lang="en-US" dirty="0" smtClean="0"/>
                    </a:p>
                    <a:p>
                      <a:pPr algn="ctr"/>
                      <a:r>
                        <a:rPr lang="en-US" sz="2800" dirty="0" smtClean="0"/>
                        <a:t>…</a:t>
                      </a:r>
                      <a:endParaRPr lang="en-US" sz="2800" dirty="0"/>
                    </a:p>
                  </a:txBody>
                  <a:tcPr/>
                </a:tc>
                <a:tc>
                  <a:txBody>
                    <a:bodyPr/>
                    <a:lstStyle/>
                    <a:p>
                      <a:endParaRPr lang="en-US"/>
                    </a:p>
                  </a:txBody>
                  <a:tcPr/>
                </a:tc>
              </a:tr>
              <a:tr h="766763">
                <a:tc>
                  <a:txBody>
                    <a:bodyPr/>
                    <a:lstStyle/>
                    <a:p>
                      <a:pPr algn="ctr"/>
                      <a:r>
                        <a:rPr lang="en-US" sz="3200" b="1" dirty="0" smtClean="0">
                          <a:sym typeface="Mathematica1"/>
                        </a:rPr>
                        <a:t></a:t>
                      </a:r>
                      <a:r>
                        <a:rPr lang="en-US" sz="3200" b="1" dirty="0" smtClean="0"/>
                        <a:t>(I)</a:t>
                      </a:r>
                      <a:endParaRPr lang="en-US" sz="3200" b="1" dirty="0"/>
                    </a:p>
                  </a:txBody>
                  <a:tcPr/>
                </a:tc>
                <a:tc>
                  <a:txBody>
                    <a:bodyPr/>
                    <a:lstStyle/>
                    <a:p>
                      <a:pPr algn="ctr"/>
                      <a:r>
                        <a:rPr lang="en-US" sz="3200" dirty="0" smtClean="0"/>
                        <a:t>9</a:t>
                      </a:r>
                      <a:endParaRPr lang="en-US" sz="3200" dirty="0"/>
                    </a:p>
                  </a:txBody>
                  <a:tcPr/>
                </a:tc>
                <a:tc>
                  <a:txBody>
                    <a:bodyPr/>
                    <a:lstStyle/>
                    <a:p>
                      <a:pPr algn="ctr"/>
                      <a:r>
                        <a:rPr lang="en-US" sz="3200" dirty="0" smtClean="0"/>
                        <a:t>3</a:t>
                      </a:r>
                      <a:endParaRPr lang="en-US" sz="3200" dirty="0"/>
                    </a:p>
                  </a:txBody>
                  <a:tcPr/>
                </a:tc>
                <a:tc>
                  <a:txBody>
                    <a:bodyPr/>
                    <a:lstStyle/>
                    <a:p>
                      <a:pPr algn="ctr"/>
                      <a:r>
                        <a:rPr lang="en-US" sz="3200" dirty="0" smtClean="0"/>
                        <a:t>…</a:t>
                      </a:r>
                      <a:endParaRPr lang="en-US" sz="3200" dirty="0"/>
                    </a:p>
                  </a:txBody>
                  <a:tcPr/>
                </a:tc>
                <a:tc>
                  <a:txBody>
                    <a:bodyPr/>
                    <a:lstStyle/>
                    <a:p>
                      <a:pPr algn="ctr"/>
                      <a:r>
                        <a:rPr lang="en-US" sz="3200" dirty="0" smtClean="0"/>
                        <a:t>6</a:t>
                      </a:r>
                      <a:endParaRPr lang="en-US" sz="3200" dirty="0"/>
                    </a:p>
                  </a:txBody>
                  <a:tcPr/>
                </a:tc>
              </a:tr>
            </a:tbl>
          </a:graphicData>
        </a:graphic>
      </p:graphicFrame>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0627"/>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130" y="1768763"/>
            <a:ext cx="1427670" cy="8324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483365" y="3886200"/>
                <a:ext cx="6435160" cy="2543197"/>
              </a:xfrm>
              <a:prstGeom prst="rect">
                <a:avLst/>
              </a:prstGeom>
              <a:noFill/>
            </p:spPr>
            <p:txBody>
              <a:bodyPr wrap="none" rtlCol="0">
                <a:spAutoFit/>
              </a:bodyPr>
              <a:lstStyle/>
              <a:p>
                <a:r>
                  <a:rPr lang="en-US" sz="3200" b="1" dirty="0" smtClean="0"/>
                  <a:t>Initialization: </a:t>
                </a:r>
              </a:p>
              <a:p>
                <a:r>
                  <a:rPr lang="en-US" sz="3200" dirty="0" smtClean="0"/>
                  <a:t>    User Memorizes Random Mapping </a:t>
                </a:r>
              </a:p>
              <a:p>
                <a:pPr/>
                <a14:m>
                  <m:oMathPara xmlns:m="http://schemas.openxmlformats.org/officeDocument/2006/math">
                    <m:oMathParaPr>
                      <m:jc m:val="centerGroup"/>
                    </m:oMathParaPr>
                    <m:oMath xmlns:m="http://schemas.openxmlformats.org/officeDocument/2006/math">
                      <m:r>
                        <a:rPr lang="en-US" sz="3200" b="0" i="1" smtClean="0">
                          <a:latin typeface="Cambria Math"/>
                          <a:sym typeface="Mathematica1"/>
                        </a:rPr>
                        <m:t></m:t>
                      </m:r>
                      <m:r>
                        <a:rPr lang="en-US" sz="3200" b="0" i="1" smtClean="0">
                          <a:latin typeface="Cambria Math"/>
                        </a:rPr>
                        <m:t>:</m:t>
                      </m:r>
                      <m:d>
                        <m:dPr>
                          <m:begChr m:val="{"/>
                          <m:endChr m:val="}"/>
                          <m:ctrlPr>
                            <a:rPr lang="en-US" sz="3200" b="0" i="1" smtClean="0">
                              <a:latin typeface="Cambria Math"/>
                            </a:rPr>
                          </m:ctrlPr>
                        </m:dPr>
                        <m:e>
                          <m:r>
                            <m:rPr>
                              <m:nor/>
                            </m:rPr>
                            <a:rPr lang="en-US" sz="3200" dirty="0" smtClean="0"/>
                            <m:t>I</m:t>
                          </m:r>
                          <m:r>
                            <m:rPr>
                              <m:nor/>
                            </m:rPr>
                            <a:rPr lang="en-US" sz="3200" baseline="-25000" dirty="0" smtClean="0"/>
                            <m:t>1</m:t>
                          </m:r>
                          <m:r>
                            <m:rPr>
                              <m:nor/>
                            </m:rPr>
                            <a:rPr lang="en-US" sz="3200" dirty="0" smtClean="0"/>
                            <m:t>,…,</m:t>
                          </m:r>
                          <m:r>
                            <m:rPr>
                              <m:nor/>
                            </m:rPr>
                            <a:rPr lang="en-US" sz="3200" dirty="0" smtClean="0"/>
                            <m:t>I</m:t>
                          </m:r>
                          <m:r>
                            <m:rPr>
                              <m:nor/>
                            </m:rPr>
                            <a:rPr lang="en-US" sz="3200" b="0" i="1" baseline="-25000" dirty="0" smtClean="0"/>
                            <m:t>n</m:t>
                          </m:r>
                        </m:e>
                      </m:d>
                      <m:r>
                        <a:rPr lang="en-US" sz="3200" b="0" i="1" smtClean="0">
                          <a:latin typeface="Cambria Math"/>
                          <a:ea typeface="Cambria Math"/>
                        </a:rPr>
                        <m:t>→</m:t>
                      </m:r>
                      <m:d>
                        <m:dPr>
                          <m:begChr m:val="{"/>
                          <m:endChr m:val="}"/>
                          <m:ctrlPr>
                            <a:rPr lang="en-US" sz="3200" b="0" i="1" smtClean="0">
                              <a:latin typeface="Cambria Math"/>
                            </a:rPr>
                          </m:ctrlPr>
                        </m:dPr>
                        <m:e>
                          <m:r>
                            <a:rPr lang="en-US" sz="3200" b="0" i="1" smtClean="0">
                              <a:latin typeface="Cambria Math"/>
                            </a:rPr>
                            <m:t>0,1,…,9</m:t>
                          </m:r>
                        </m:e>
                      </m:d>
                    </m:oMath>
                  </m:oMathPara>
                </a14:m>
                <a:endParaRPr lang="en-US" sz="3200" baseline="-25000" dirty="0" smtClean="0"/>
              </a:p>
              <a:p>
                <a:endParaRPr lang="en-US" sz="3200" dirty="0"/>
              </a:p>
              <a:p>
                <a:r>
                  <a:rPr lang="en-US" sz="3200" dirty="0" smtClean="0"/>
                  <a:t>Example: n=30 images</a:t>
                </a:r>
                <a:endParaRPr lang="en-US" sz="3200" baseline="-25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3365" y="3886200"/>
                <a:ext cx="6435160" cy="2543197"/>
              </a:xfrm>
              <a:prstGeom prst="rect">
                <a:avLst/>
              </a:prstGeom>
              <a:blipFill rotWithShape="1">
                <a:blip r:embed="rId5"/>
                <a:stretch>
                  <a:fillRect l="-2367" t="-3118" r="-1420" b="-6954"/>
                </a:stretch>
              </a:blipFill>
            </p:spPr>
            <p:txBody>
              <a:bodyPr/>
              <a:lstStyle/>
              <a:p>
                <a:r>
                  <a:rPr lang="en-US">
                    <a:noFill/>
                  </a:rPr>
                  <a:t> </a:t>
                </a:r>
              </a:p>
            </p:txBody>
          </p:sp>
        </mc:Fallback>
      </mc:AlternateContent>
      <p:pic>
        <p:nvPicPr>
          <p:cNvPr id="10" name="Picture 14" descr="http://i.imgur.com/VqOapV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1662029"/>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71</a:t>
            </a:fld>
            <a:endParaRPr lang="en-US" dirty="0"/>
          </a:p>
        </p:txBody>
      </p:sp>
    </p:spTree>
    <p:extLst>
      <p:ext uri="{BB962C8B-B14F-4D97-AF65-F5344CB8AC3E}">
        <p14:creationId xmlns:p14="http://schemas.microsoft.com/office/powerpoint/2010/main" val="6418068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1"/>
            <a:ext cx="8229600" cy="1066800"/>
          </a:xfrm>
        </p:spPr>
        <p:txBody>
          <a:bodyPr/>
          <a:lstStyle/>
          <a:p>
            <a:pPr marL="0" indent="0">
              <a:buNone/>
            </a:pPr>
            <a:r>
              <a:rPr lang="en-US" b="1" dirty="0" smtClean="0"/>
              <a:t>Instruction: </a:t>
            </a:r>
            <a:r>
              <a:rPr lang="en-US" dirty="0" smtClean="0"/>
              <a:t>Remember that the eagle has a gold beak. There are four letters in “gold” and “beak”.</a:t>
            </a:r>
            <a:endParaRPr lang="en-US" dirty="0"/>
          </a:p>
        </p:txBody>
      </p:sp>
      <p:pic>
        <p:nvPicPr>
          <p:cNvPr id="10"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5" y="1940170"/>
            <a:ext cx="1006993" cy="609601"/>
          </a:xfrm>
          <a:prstGeom prst="rect">
            <a:avLst/>
          </a:prstGeom>
          <a:noFill/>
          <a:extLst>
            <a:ext uri="{909E8E84-426E-40DD-AFC4-6F175D3DCCD1}">
              <a14:hiddenFill xmlns:a14="http://schemas.microsoft.com/office/drawing/2010/main">
                <a:solidFill>
                  <a:srgbClr val="FFFFFF"/>
                </a:solidFill>
              </a14:hiddenFill>
            </a:ext>
          </a:extLst>
        </p:spPr>
      </p:pic>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932213" cy="584775"/>
          </a:xfrm>
          <a:prstGeom prst="rect">
            <a:avLst/>
          </a:prstGeom>
        </p:spPr>
        <p:txBody>
          <a:bodyPr wrap="none">
            <a:spAutoFit/>
          </a:bodyPr>
          <a:lstStyle/>
          <a:p>
            <a:r>
              <a:rPr lang="en-US" sz="3200" b="1" dirty="0" smtClean="0">
                <a:sym typeface="Mathematica1"/>
              </a:rPr>
              <a:t>                   =  4</a:t>
            </a:r>
            <a:endParaRPr lang="en-US" sz="3200"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72</a:t>
            </a:fld>
            <a:endParaRPr lang="en-US" dirty="0"/>
          </a:p>
        </p:txBody>
      </p:sp>
    </p:spTree>
    <p:extLst>
      <p:ext uri="{BB962C8B-B14F-4D97-AF65-F5344CB8AC3E}">
        <p14:creationId xmlns:p14="http://schemas.microsoft.com/office/powerpoint/2010/main" val="2758355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Mnemonics</a:t>
            </a:r>
            <a:endParaRPr lang="en-US" dirty="0"/>
          </a:p>
        </p:txBody>
      </p:sp>
      <p:sp>
        <p:nvSpPr>
          <p:cNvPr id="3" name="Content Placeholder 2"/>
          <p:cNvSpPr>
            <a:spLocks noGrp="1"/>
          </p:cNvSpPr>
          <p:nvPr>
            <p:ph idx="1"/>
          </p:nvPr>
        </p:nvSpPr>
        <p:spPr>
          <a:xfrm>
            <a:off x="457200" y="3124200"/>
            <a:ext cx="8229600" cy="1600199"/>
          </a:xfrm>
        </p:spPr>
        <p:txBody>
          <a:bodyPr>
            <a:normAutofit/>
          </a:bodyPr>
          <a:lstStyle/>
          <a:p>
            <a:pPr marL="0" indent="0">
              <a:buNone/>
            </a:pPr>
            <a:r>
              <a:rPr lang="en-US" b="1" dirty="0" smtClean="0"/>
              <a:t>Instruction: </a:t>
            </a:r>
            <a:r>
              <a:rPr lang="en-US" dirty="0" smtClean="0"/>
              <a:t>Trace the eagles body from the bottom of the eagle’s beak down to the bottom of the picture. It </a:t>
            </a:r>
            <a:r>
              <a:rPr lang="en-US" smtClean="0"/>
              <a:t>looks like </a:t>
            </a:r>
            <a:r>
              <a:rPr lang="en-US" dirty="0" smtClean="0"/>
              <a:t>the number 7.</a:t>
            </a:r>
            <a:endParaRPr lang="en-US" dirty="0"/>
          </a:p>
        </p:txBody>
      </p:sp>
      <p:sp>
        <p:nvSpPr>
          <p:cNvPr id="11" name="Double Bracket 10"/>
          <p:cNvSpPr/>
          <p:nvPr/>
        </p:nvSpPr>
        <p:spPr>
          <a:xfrm>
            <a:off x="3849587" y="1916724"/>
            <a:ext cx="12192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3087587" y="1916724"/>
            <a:ext cx="2839239" cy="584775"/>
          </a:xfrm>
          <a:prstGeom prst="rect">
            <a:avLst/>
          </a:prstGeom>
        </p:spPr>
        <p:txBody>
          <a:bodyPr wrap="none">
            <a:spAutoFit/>
          </a:bodyPr>
          <a:lstStyle/>
          <a:p>
            <a:r>
              <a:rPr lang="en-US" sz="3200" b="1" dirty="0" smtClean="0">
                <a:sym typeface="Mathematica1"/>
              </a:rPr>
              <a:t>                   =  7</a:t>
            </a:r>
            <a:endParaRPr lang="en-US" sz="3200" dirty="0"/>
          </a:p>
        </p:txBody>
      </p:sp>
      <p:pic>
        <p:nvPicPr>
          <p:cNvPr id="7"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8735" y="4648200"/>
            <a:ext cx="3272722" cy="1981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a:off x="3225628" y="5949387"/>
            <a:ext cx="716126"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05200" y="5949387"/>
            <a:ext cx="450490" cy="70605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2" descr="http://i.imgur.com/shDAFj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690" y="1954823"/>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73</a:t>
            </a:fld>
            <a:endParaRPr lang="en-US" dirty="0"/>
          </a:p>
        </p:txBody>
      </p:sp>
    </p:spTree>
    <p:extLst>
      <p:ext uri="{BB962C8B-B14F-4D97-AF65-F5344CB8AC3E}">
        <p14:creationId xmlns:p14="http://schemas.microsoft.com/office/powerpoint/2010/main" val="921224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pPr algn="ct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a:ea typeface="Cambria Math"/>
                                  </a:rPr>
                                  <m:t>𝝈</m:t>
                                </m:r>
                              </m:oMath>
                            </m:oMathPara>
                          </a14:m>
                          <a:endParaRPr lang="en-US" sz="4800" b="1" dirty="0">
                            <a:solidFill>
                              <a:schemeClr val="tx1"/>
                            </a:solidFill>
                          </a:endParaRPr>
                        </a:p>
                      </a:txBody>
                      <a:tcPr anchor="ct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343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303958914"/>
                  </p:ext>
                </p:extLst>
              </p:nvPr>
            </p:nvGraphicFramePr>
            <p:xfrm>
              <a:off x="533400" y="457200"/>
              <a:ext cx="8229600" cy="597499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77992">
                    <a:tc>
                      <a:txBody>
                        <a:bodyPr/>
                        <a:lstStyle/>
                        <a:p>
                          <a:endParaRPr lang="en-US"/>
                        </a:p>
                      </a:txBody>
                      <a:tcPr anchor="ctr">
                        <a:blipFill rotWithShape="1">
                          <a:blip r:embed="rId2"/>
                          <a:stretch>
                            <a:fillRect l="-370" r="-400000" b="-338938"/>
                          </a:stretch>
                        </a:blipFill>
                      </a:tcPr>
                    </a:tc>
                    <a:tc>
                      <a:txBody>
                        <a:bodyPr/>
                        <a:lstStyle/>
                        <a:p>
                          <a:endParaRPr lang="en-US"/>
                        </a:p>
                      </a:txBody>
                      <a:tcPr/>
                    </a:tc>
                    <a:tc>
                      <a:txBody>
                        <a:bodyPr/>
                        <a:lstStyle/>
                        <a:p>
                          <a:pPr algn="ctr"/>
                          <a:r>
                            <a:rPr lang="en-US" sz="4400" dirty="0" smtClean="0">
                              <a:solidFill>
                                <a:schemeClr val="tx1"/>
                              </a:solidFill>
                            </a:rPr>
                            <a:t>…</a:t>
                          </a:r>
                          <a:endParaRPr lang="en-US" sz="4400" dirty="0">
                            <a:solidFill>
                              <a:schemeClr val="tx1"/>
                            </a:solidFill>
                          </a:endParaRPr>
                        </a:p>
                      </a:txBody>
                      <a:tcPr anchor="ctr"/>
                    </a:tc>
                    <a:tc>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tx1"/>
                              </a:solidFill>
                            </a:rPr>
                            <a:t>…</a:t>
                          </a:r>
                          <a:endParaRPr lang="en-US" sz="1800" dirty="0" smtClean="0">
                            <a:solidFill>
                              <a:schemeClr val="tx1"/>
                            </a:solidFill>
                          </a:endParaRPr>
                        </a:p>
                      </a:txBody>
                      <a:tcPr anchor="ctr"/>
                    </a:tc>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p>
                      </a:txBody>
                      <a:tcPr/>
                    </a:tc>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r>
                  <a:tr h="1281958">
                    <a:tc>
                      <a:txBody>
                        <a:bodyPr/>
                        <a:lstStyle/>
                        <a:p>
                          <a:pPr algn="ctr"/>
                          <a:r>
                            <a:rPr lang="en-US" sz="3600" b="1" dirty="0" smtClean="0"/>
                            <a:t>4</a:t>
                          </a:r>
                          <a:endParaRPr lang="en-US" sz="3600" b="1" dirty="0"/>
                        </a:p>
                      </a:txBody>
                      <a:tcPr anchor="ctr"/>
                    </a:tc>
                    <a:tc>
                      <a:txBody>
                        <a:bodyPr/>
                        <a:lstStyle/>
                        <a:p>
                          <a:r>
                            <a:rPr lang="en-US" dirty="0" smtClean="0"/>
                            <a:t>The words “gold” and “beak”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a:t>
                          </a:r>
                          <a:r>
                            <a:rPr lang="en-US" baseline="0" dirty="0" smtClean="0"/>
                            <a:t> words “lion” and “sand” have four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99936">
                    <a:tc>
                      <a:txBody>
                        <a:bodyPr/>
                        <a:lstStyle/>
                        <a:p>
                          <a:pPr algn="ctr"/>
                          <a:r>
                            <a:rPr lang="en-US" sz="3600" b="1" dirty="0" smtClean="0"/>
                            <a:t>5</a:t>
                          </a:r>
                          <a:endParaRPr lang="en-US" sz="3600" b="1" dirty="0"/>
                        </a:p>
                      </a:txBody>
                      <a:tcPr anchor="ctr"/>
                    </a:tc>
                    <a:tc>
                      <a:txBody>
                        <a:bodyPr/>
                        <a:lstStyle/>
                        <a:p>
                          <a:r>
                            <a:rPr lang="en-US" dirty="0" smtClean="0"/>
                            <a:t>The</a:t>
                          </a:r>
                          <a:r>
                            <a:rPr lang="en-US" baseline="0" dirty="0" smtClean="0"/>
                            <a:t> word “eagle” has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The words “zebra” and “grass” have five letters.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1260144">
                    <a:tc>
                      <a:txBody>
                        <a:bodyPr/>
                        <a:lstStyle/>
                        <a:p>
                          <a:pPr algn="ctr"/>
                          <a:r>
                            <a:rPr lang="en-US" sz="3600" b="1" dirty="0" smtClean="0"/>
                            <a:t>6</a:t>
                          </a:r>
                          <a:endParaRPr lang="en-US" sz="3600" b="1" dirty="0"/>
                        </a:p>
                      </a:txBody>
                      <a:tcPr anchor="ctr"/>
                    </a:tc>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c>
                      <a:txBody>
                        <a:bodyPr/>
                        <a:lstStyle/>
                        <a:p>
                          <a:r>
                            <a:rPr lang="en-US" dirty="0" smtClean="0"/>
                            <a:t>You can see six</a:t>
                          </a:r>
                          <a:r>
                            <a:rPr lang="en-US" baseline="0" dirty="0" smtClean="0"/>
                            <a:t> legs total in this picture.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a:t>
                          </a:r>
                        </a:p>
                        <a:p>
                          <a:pPr algn="ctr"/>
                          <a:endParaRPr lang="en-US" b="1" dirty="0"/>
                        </a:p>
                      </a:txBody>
                      <a:tcPr anchor="ctr"/>
                    </a:tc>
                  </a:tr>
                  <a:tr h="389204">
                    <a:tc>
                      <a:txBody>
                        <a:bodyPr/>
                        <a:lstStyle/>
                        <a:p>
                          <a:pPr algn="ctr"/>
                          <a:r>
                            <a:rPr lang="en-US" b="1" dirty="0" smtClean="0"/>
                            <a:t>…</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sz="1800" b="1" dirty="0" smtClean="0">
                              <a:solidFill>
                                <a:schemeClr val="tx1"/>
                              </a:solidFill>
                            </a:rPr>
                            <a:t>…</a:t>
                          </a:r>
                          <a:endParaRPr lang="en-US" sz="18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a:t>
                          </a:r>
                          <a:endParaRPr lang="en-US" b="1" dirty="0"/>
                        </a:p>
                      </a:txBody>
                      <a:tcPr/>
                    </a:tc>
                    <a:tc>
                      <a:txBody>
                        <a:bodyPr/>
                        <a:lstStyle/>
                        <a:p>
                          <a:pPr algn="ctr"/>
                          <a:r>
                            <a:rPr lang="en-US" b="1" dirty="0" smtClean="0"/>
                            <a:t>…</a:t>
                          </a:r>
                          <a:endParaRPr lang="en-US" b="1" dirty="0"/>
                        </a:p>
                      </a:txBody>
                      <a:tcPr/>
                    </a:tc>
                  </a:tr>
                </a:tbl>
              </a:graphicData>
            </a:graphic>
          </p:graphicFrame>
        </mc:Fallback>
      </mc:AlternateContent>
      <p:pic>
        <p:nvPicPr>
          <p:cNvPr id="5" name="Picture 22" descr="http://i.imgur.com/shDAFj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086" y="685800"/>
            <a:ext cx="1384613" cy="8382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228" y="4876800"/>
            <a:ext cx="1490328"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http://i.imgur.com/VqOapV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616135"/>
            <a:ext cx="1447800" cy="104589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74</a:t>
            </a:fld>
            <a:endParaRPr lang="en-US" dirty="0"/>
          </a:p>
        </p:txBody>
      </p:sp>
    </p:spTree>
    <p:extLst>
      <p:ext uri="{BB962C8B-B14F-4D97-AF65-F5344CB8AC3E}">
        <p14:creationId xmlns:p14="http://schemas.microsoft.com/office/powerpoint/2010/main" val="30319019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0" name="TextBox 9"/>
          <p:cNvSpPr txBox="1"/>
          <p:nvPr/>
        </p:nvSpPr>
        <p:spPr>
          <a:xfrm>
            <a:off x="228600" y="3007547"/>
            <a:ext cx="5189814" cy="3046988"/>
          </a:xfrm>
          <a:prstGeom prst="rect">
            <a:avLst/>
          </a:prstGeom>
          <a:noFill/>
        </p:spPr>
        <p:txBody>
          <a:bodyPr wrap="square" rtlCol="0">
            <a:spAutoFit/>
          </a:bodyPr>
          <a:lstStyle/>
          <a:p>
            <a:r>
              <a:rPr lang="en-US" sz="3200" b="1" dirty="0" smtClean="0"/>
              <a:t>Computing the 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11" name="Double Bracket 1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uble Bracket 28"/>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 name="Picture 2" descr="http://i.imgur.com/tXJzjT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imgur.com/3IIdykd.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6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9"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Rounded Rectangle 2"/>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8600" y="3007547"/>
            <a:ext cx="5189814" cy="3046988"/>
          </a:xfrm>
          <a:prstGeom prst="rect">
            <a:avLst/>
          </a:prstGeom>
          <a:noFill/>
        </p:spPr>
        <p:txBody>
          <a:bodyPr wrap="square" rtlCol="0">
            <a:spAutoFit/>
          </a:bodyPr>
          <a:lstStyle/>
          <a:p>
            <a:r>
              <a:rPr lang="en-US" sz="3200" b="1" dirty="0" smtClean="0"/>
              <a:t>Response:</a:t>
            </a:r>
          </a:p>
          <a:p>
            <a:endParaRPr lang="en-US" sz="3200" b="1" dirty="0"/>
          </a:p>
          <a:p>
            <a:r>
              <a:rPr lang="en-US" sz="3200" b="1" dirty="0" smtClean="0"/>
              <a:t>     </a:t>
            </a:r>
          </a:p>
          <a:p>
            <a:r>
              <a:rPr lang="en-US" sz="3200" b="1" dirty="0"/>
              <a:t> </a:t>
            </a:r>
            <a:r>
              <a:rPr lang="en-US" sz="3200" b="1" dirty="0" smtClean="0">
                <a:sym typeface="Mathematica1"/>
              </a:rPr>
              <a:t> </a:t>
            </a:r>
            <a:r>
              <a:rPr lang="en-US" sz="3200" b="1" dirty="0" smtClean="0"/>
              <a:t>          +</a:t>
            </a:r>
            <a:r>
              <a:rPr lang="en-US" sz="3200" b="1" dirty="0" smtClean="0">
                <a:sym typeface="Mathematica1"/>
              </a:rPr>
              <a:t> </a:t>
            </a:r>
            <a:r>
              <a:rPr lang="en-US" sz="3200" b="1" dirty="0">
                <a:sym typeface="Mathematica1"/>
              </a:rPr>
              <a:t></a:t>
            </a:r>
            <a:r>
              <a:rPr lang="en-US" sz="3200" b="1" dirty="0"/>
              <a:t>            </a:t>
            </a:r>
            <a:r>
              <a:rPr lang="en-US" sz="3200" b="1" dirty="0" smtClean="0"/>
              <a:t>mod 10 </a:t>
            </a:r>
          </a:p>
          <a:p>
            <a:endParaRPr lang="en-US" sz="3200" b="1" dirty="0" smtClean="0"/>
          </a:p>
          <a:p>
            <a:r>
              <a:rPr lang="en-US" sz="3200" b="1" dirty="0" smtClean="0"/>
              <a:t>          =  9+3 mod 10 = 2</a:t>
            </a:r>
            <a:endParaRPr lang="en-US" sz="3200" b="1" dirty="0"/>
          </a:p>
        </p:txBody>
      </p:sp>
      <p:sp>
        <p:nvSpPr>
          <p:cNvPr id="31" name="Double Bracket 30"/>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Double Bracket 31"/>
          <p:cNvSpPr/>
          <p:nvPr/>
        </p:nvSpPr>
        <p:spPr>
          <a:xfrm>
            <a:off x="23622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3" name="Picture 2" descr="http://i.imgur.com/tXJzjTd.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5924" y="4496611"/>
            <a:ext cx="746552" cy="5599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i.imgur.com/3IIdyk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7220" y="4558408"/>
            <a:ext cx="724360" cy="4223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57200" y="1409699"/>
            <a:ext cx="3505200" cy="1257301"/>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9" idx="1"/>
          </p:cNvCxnSpPr>
          <p:nvPr/>
        </p:nvCxnSpPr>
        <p:spPr>
          <a:xfrm flipV="1">
            <a:off x="4267200" y="4818219"/>
            <a:ext cx="1500909" cy="843834"/>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2" descr="http://i.imgur.com/shDAFjv.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107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Single-Digit Challenge</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19" name="TextBox 18"/>
          <p:cNvSpPr txBox="1"/>
          <p:nvPr/>
        </p:nvSpPr>
        <p:spPr>
          <a:xfrm>
            <a:off x="228600" y="3007547"/>
            <a:ext cx="5189814" cy="2893100"/>
          </a:xfrm>
          <a:prstGeom prst="rect">
            <a:avLst/>
          </a:prstGeom>
          <a:noFill/>
        </p:spPr>
        <p:txBody>
          <a:bodyPr wrap="square" rtlCol="0">
            <a:spAutoFit/>
          </a:bodyPr>
          <a:lstStyle/>
          <a:p>
            <a:r>
              <a:rPr lang="en-US" sz="3200" b="1" dirty="0" smtClean="0"/>
              <a:t>Final Response:</a:t>
            </a:r>
          </a:p>
          <a:p>
            <a:endParaRPr lang="en-US" sz="3200" b="1" dirty="0"/>
          </a:p>
          <a:p>
            <a:r>
              <a:rPr lang="en-US" sz="3200" b="1" dirty="0" smtClean="0"/>
              <a:t>     </a:t>
            </a:r>
          </a:p>
          <a:p>
            <a:r>
              <a:rPr lang="en-US" sz="3200" b="1" dirty="0"/>
              <a:t> </a:t>
            </a:r>
            <a:r>
              <a:rPr lang="en-US" sz="3200" b="1" dirty="0" smtClean="0">
                <a:sym typeface="Mathematica1"/>
              </a:rPr>
              <a:t></a:t>
            </a:r>
            <a:r>
              <a:rPr lang="en-US" sz="3200" b="1" dirty="0" smtClean="0"/>
              <a:t>            + </a:t>
            </a:r>
            <a:r>
              <a:rPr lang="en-US" sz="3200" b="1" dirty="0">
                <a:sym typeface="Mathematica1"/>
              </a:rPr>
              <a:t></a:t>
            </a:r>
            <a:r>
              <a:rPr lang="en-US" sz="3200" b="1" dirty="0" smtClean="0"/>
              <a:t>           + </a:t>
            </a:r>
            <a:r>
              <a:rPr lang="en-US" sz="3200" b="1" dirty="0">
                <a:sym typeface="Mathematica1"/>
              </a:rPr>
              <a:t></a:t>
            </a:r>
            <a:endParaRPr lang="en-US" sz="3200" b="1" dirty="0" smtClean="0"/>
          </a:p>
          <a:p>
            <a:r>
              <a:rPr lang="en-US" sz="3200" b="1" dirty="0" smtClean="0"/>
              <a:t>       = 7 + 4 + </a:t>
            </a:r>
            <a:r>
              <a:rPr lang="en-US" sz="3200" b="1" dirty="0"/>
              <a:t>5 mod 10 </a:t>
            </a:r>
            <a:r>
              <a:rPr lang="en-US" sz="3200" b="1" dirty="0" smtClean="0"/>
              <a:t>= </a:t>
            </a:r>
            <a:r>
              <a:rPr lang="en-US" sz="5400" b="1" dirty="0" smtClean="0"/>
              <a:t>6</a:t>
            </a:r>
            <a:endParaRPr lang="en-US" sz="5400" b="1" dirty="0"/>
          </a:p>
        </p:txBody>
      </p:sp>
      <p:sp>
        <p:nvSpPr>
          <p:cNvPr id="20" name="Double Bracket 19"/>
          <p:cNvSpPr/>
          <p:nvPr/>
        </p:nvSpPr>
        <p:spPr>
          <a:xfrm>
            <a:off x="762000" y="4433668"/>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Double Bracket 20"/>
          <p:cNvSpPr/>
          <p:nvPr/>
        </p:nvSpPr>
        <p:spPr>
          <a:xfrm>
            <a:off x="2438400" y="4447391"/>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Picture 20" descr="http://i.imgur.com/mknHk2t.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7810" y="4542771"/>
            <a:ext cx="662780" cy="495039"/>
          </a:xfrm>
          <a:prstGeom prst="rect">
            <a:avLst/>
          </a:prstGeom>
          <a:noFill/>
          <a:extLst>
            <a:ext uri="{909E8E84-426E-40DD-AFC4-6F175D3DCCD1}">
              <a14:hiddenFill xmlns:a14="http://schemas.microsoft.com/office/drawing/2010/main">
                <a:solidFill>
                  <a:srgbClr val="FFFFFF"/>
                </a:solidFill>
              </a14:hiddenFill>
            </a:ext>
          </a:extLst>
        </p:spPr>
      </p:pic>
      <p:sp>
        <p:nvSpPr>
          <p:cNvPr id="26" name="Double Bracket 25"/>
          <p:cNvSpPr/>
          <p:nvPr/>
        </p:nvSpPr>
        <p:spPr>
          <a:xfrm>
            <a:off x="4038600" y="4419600"/>
            <a:ext cx="914400" cy="685800"/>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7" name="Picture 8" descr="http://i.imgur.com/FBbkV4z.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56086" y="4447391"/>
            <a:ext cx="679027" cy="6790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i.imgur.com/1J7oCX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28719" y="4477799"/>
            <a:ext cx="746681" cy="56001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768108" y="4343400"/>
            <a:ext cx="1623291" cy="1037107"/>
          </a:xfrm>
          <a:prstGeom prst="roundRect">
            <a:avLst/>
          </a:prstGeom>
          <a:solidFill>
            <a:srgbClr val="FF0000">
              <a:alpha val="0"/>
            </a:srgb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23360" y="1219200"/>
            <a:ext cx="3279492" cy="1447799"/>
          </a:xfrm>
          <a:prstGeom prst="rect">
            <a:avLst/>
          </a:prstGeom>
          <a:solidFill>
            <a:schemeClr val="accent1">
              <a:alpha val="0"/>
            </a:schemeClr>
          </a:solid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2" descr="http://i.imgur.com/shDAFjv.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782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17" y="6137897"/>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524000"/>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622136"/>
            <a:ext cx="1427670" cy="83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imgur.com/r1Tji2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17" y="5380507"/>
            <a:ext cx="84532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56210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14097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127" y="4527127"/>
            <a:ext cx="853518" cy="5923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10" cstate="print">
            <a:extLst>
              <a:ext uri="{28A0092B-C50C-407E-A947-70E740481C1C}">
                <a14:useLocalDpi xmlns:a14="http://schemas.microsoft.com/office/drawing/2010/main" val="0"/>
              </a:ext>
            </a:extLst>
          </a:blip>
          <a:srcRect/>
          <a:stretch>
            <a:fillRect/>
          </a:stretch>
        </p:blipFill>
        <p:spPr bwMode="auto">
          <a:xfrm>
            <a:off x="7772400" y="37338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462" y="6137898"/>
            <a:ext cx="873459" cy="612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1818" y="5380507"/>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598" y="4527128"/>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24600" y="2895600"/>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3" name="Rectangle 22"/>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pic>
        <p:nvPicPr>
          <p:cNvPr id="24" name="Picture 22" descr="http://i.imgur.com/shDAFjv.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21799" y="3733799"/>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90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6" name="Picture 2" descr="http://i.imgur.com/tXJzjT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078" y="6158500"/>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902" y="5296157"/>
            <a:ext cx="1280800" cy="746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9079" y="4426521"/>
            <a:ext cx="1027369" cy="770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imgur.com/FBbkV4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902" y="4514815"/>
            <a:ext cx="693119" cy="6931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845" y="6151573"/>
            <a:ext cx="1360067" cy="9438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6255678" y="3657600"/>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079" y="5314631"/>
            <a:ext cx="1027369" cy="7421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imgur.com/exLJ1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8787" y="1562100"/>
            <a:ext cx="1387813" cy="97297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0208" y="1570714"/>
            <a:ext cx="1654092" cy="9352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i.imgur.com/mknHk2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1902" y="2862397"/>
            <a:ext cx="978254" cy="73067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1052" y="1562100"/>
            <a:ext cx="1636361" cy="9906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5122" name="Picture 2" descr="http://i.imgur.com/D6rzOo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9668" y="1534106"/>
            <a:ext cx="1475008" cy="10289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kgEgP2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70436" y="1356050"/>
            <a:ext cx="1346644" cy="13645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imgur.com/ELw013F.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8572" r="24340" b="16057"/>
          <a:stretch/>
        </p:blipFill>
        <p:spPr bwMode="auto">
          <a:xfrm>
            <a:off x="6259078" y="2699073"/>
            <a:ext cx="797745" cy="919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i.imgur.com/Trtc2mY.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51902" y="3641166"/>
            <a:ext cx="1165414" cy="7775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8" name="Rectangle 27"/>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2134473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Offline Dictionary Attack</a:t>
            </a:r>
            <a:endParaRPr lang="en-US" dirty="0"/>
          </a:p>
        </p:txBody>
      </p:sp>
      <p:sp>
        <p:nvSpPr>
          <p:cNvPr id="3" name="Slide Number Placeholder 2"/>
          <p:cNvSpPr>
            <a:spLocks noGrp="1"/>
          </p:cNvSpPr>
          <p:nvPr>
            <p:ph type="sldNum" sz="quarter" idx="12"/>
          </p:nvPr>
        </p:nvSpPr>
        <p:spPr/>
        <p:txBody>
          <a:bodyPr/>
          <a:lstStyle/>
          <a:p>
            <a:fld id="{FC398A72-17BE-493D-A14C-F3371BCE3542}" type="slidenum">
              <a:rPr lang="en-US" smtClean="0"/>
              <a:pPr/>
              <a:t>8</a:t>
            </a:fld>
            <a:endParaRPr lang="en-US" dirty="0"/>
          </a:p>
        </p:txBody>
      </p:sp>
      <p:graphicFrame>
        <p:nvGraphicFramePr>
          <p:cNvPr id="9" name="Content Placeholder 8"/>
          <p:cNvGraphicFramePr>
            <a:graphicFrameLocks noGrp="1"/>
          </p:cNvGraphicFramePr>
          <p:nvPr>
            <p:ph sz="quarter" idx="1"/>
            <p:extLst>
              <p:ext uri="{D42A27DB-BD31-4B8C-83A1-F6EECF244321}">
                <p14:modId xmlns:p14="http://schemas.microsoft.com/office/powerpoint/2010/main" val="1464625251"/>
              </p:ext>
            </p:extLst>
          </p:nvPr>
        </p:nvGraphicFramePr>
        <p:xfrm>
          <a:off x="4572000" y="2895600"/>
          <a:ext cx="1219200" cy="1637266"/>
        </p:xfrm>
        <a:graphic>
          <a:graphicData uri="http://schemas.openxmlformats.org/drawingml/2006/table">
            <a:tbl>
              <a:tblPr firstRow="1" bandRow="1">
                <a:tableStyleId>{5C22544A-7EE6-4342-B048-85BDC9FD1C3A}</a:tableStyleId>
              </a:tblPr>
              <a:tblGrid>
                <a:gridCol w="1219200"/>
              </a:tblGrid>
              <a:tr h="457200">
                <a:tc>
                  <a:txBody>
                    <a:bodyPr/>
                    <a:lstStyle/>
                    <a:p>
                      <a:r>
                        <a:rPr lang="en-US" dirty="0" smtClean="0"/>
                        <a:t>Username</a:t>
                      </a:r>
                      <a:endParaRPr lang="en-US" dirty="0"/>
                    </a:p>
                  </a:txBody>
                  <a:tcPr/>
                </a:tc>
              </a:tr>
              <a:tr h="1180066">
                <a:tc>
                  <a:txBody>
                    <a:bodyPr/>
                    <a:lstStyle/>
                    <a:p>
                      <a:r>
                        <a:rPr lang="en-US" dirty="0" err="1" smtClean="0"/>
                        <a:t>jblocki</a:t>
                      </a:r>
                      <a:endParaRPr lang="en-US" dirty="0"/>
                    </a:p>
                  </a:txBody>
                  <a:tcPr/>
                </a:tc>
              </a:tr>
            </a:tbl>
          </a:graphicData>
        </a:graphic>
      </p:graphicFrame>
      <p:pic>
        <p:nvPicPr>
          <p:cNvPr id="5" name="Picture 1"/>
          <p:cNvPicPr>
            <a:picLocks noChangeAspect="1" noChangeArrowheads="1"/>
          </p:cNvPicPr>
          <p:nvPr/>
        </p:nvPicPr>
        <p:blipFill>
          <a:blip r:embed="rId3" cstate="print"/>
          <a:srcRect/>
          <a:stretch>
            <a:fillRect/>
          </a:stretch>
        </p:blipFill>
        <p:spPr bwMode="auto">
          <a:xfrm>
            <a:off x="5562600" y="1828800"/>
            <a:ext cx="507682" cy="762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762000" y="2133600"/>
            <a:ext cx="990600" cy="1524000"/>
          </a:xfrm>
          <a:prstGeom prst="rect">
            <a:avLst/>
          </a:prstGeom>
          <a:noFill/>
          <a:ln w="9525">
            <a:noFill/>
            <a:miter lim="800000"/>
            <a:headEnd/>
            <a:tailEnd/>
          </a:ln>
        </p:spPr>
      </p:pic>
      <p:cxnSp>
        <p:nvCxnSpPr>
          <p:cNvPr id="7" name="Straight Arrow Connector 6"/>
          <p:cNvCxnSpPr>
            <a:endCxn id="5" idx="1"/>
          </p:cNvCxnSpPr>
          <p:nvPr/>
        </p:nvCxnSpPr>
        <p:spPr>
          <a:xfrm flipV="1">
            <a:off x="1752600" y="2209800"/>
            <a:ext cx="38100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5" cstate="print"/>
          <a:srcRect/>
          <a:stretch>
            <a:fillRect/>
          </a:stretch>
        </p:blipFill>
        <p:spPr bwMode="auto">
          <a:xfrm>
            <a:off x="6248400" y="1828800"/>
            <a:ext cx="810912" cy="68580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7620000" y="1524000"/>
            <a:ext cx="1219200" cy="1120140"/>
          </a:xfrm>
          <a:prstGeom prst="rect">
            <a:avLst/>
          </a:prstGeom>
          <a:noFill/>
          <a:ln w="9525">
            <a:noFill/>
            <a:miter lim="800000"/>
            <a:headEnd/>
            <a:tailEnd/>
          </a:ln>
        </p:spPr>
      </p:pic>
      <p:pic>
        <p:nvPicPr>
          <p:cNvPr id="15" name="Picture 6"/>
          <p:cNvPicPr>
            <a:picLocks noChangeAspect="1" noChangeArrowheads="1"/>
          </p:cNvPicPr>
          <p:nvPr/>
        </p:nvPicPr>
        <p:blipFill>
          <a:blip r:embed="rId7" cstate="print"/>
          <a:srcRect/>
          <a:stretch>
            <a:fillRect/>
          </a:stretch>
        </p:blipFill>
        <p:spPr bwMode="auto">
          <a:xfrm>
            <a:off x="762000" y="3581400"/>
            <a:ext cx="990600" cy="1651479"/>
          </a:xfrm>
          <a:prstGeom prst="rect">
            <a:avLst/>
          </a:prstGeom>
          <a:noFill/>
          <a:ln w="9525">
            <a:noFill/>
            <a:miter lim="800000"/>
            <a:headEnd/>
            <a:tailEnd/>
          </a:ln>
        </p:spPr>
      </p:pic>
      <p:pic>
        <p:nvPicPr>
          <p:cNvPr id="16" name="Picture 3"/>
          <p:cNvPicPr>
            <a:picLocks noChangeAspect="1" noChangeArrowheads="1"/>
          </p:cNvPicPr>
          <p:nvPr/>
        </p:nvPicPr>
        <p:blipFill>
          <a:blip r:embed="rId8" cstate="print"/>
          <a:srcRect/>
          <a:stretch>
            <a:fillRect/>
          </a:stretch>
        </p:blipFill>
        <p:spPr bwMode="auto">
          <a:xfrm>
            <a:off x="2057400" y="5181600"/>
            <a:ext cx="1170709" cy="990600"/>
          </a:xfrm>
          <a:prstGeom prst="rect">
            <a:avLst/>
          </a:prstGeom>
          <a:noFill/>
          <a:ln w="9525">
            <a:noFill/>
            <a:miter lim="800000"/>
            <a:headEnd/>
            <a:tailEnd/>
          </a:ln>
        </p:spPr>
      </p:pic>
      <p:sp>
        <p:nvSpPr>
          <p:cNvPr id="18" name="TextBox 17"/>
          <p:cNvSpPr txBox="1"/>
          <p:nvPr/>
        </p:nvSpPr>
        <p:spPr>
          <a:xfrm>
            <a:off x="3048000" y="5334000"/>
            <a:ext cx="425116" cy="584775"/>
          </a:xfrm>
          <a:prstGeom prst="rect">
            <a:avLst/>
          </a:prstGeom>
          <a:noFill/>
        </p:spPr>
        <p:txBody>
          <a:bodyPr wrap="none" rtlCol="0">
            <a:spAutoFit/>
          </a:bodyPr>
          <a:lstStyle/>
          <a:p>
            <a:r>
              <a:rPr lang="en-US" sz="3200" dirty="0" smtClean="0"/>
              <a:t>+</a:t>
            </a:r>
            <a:endParaRPr lang="en-US" sz="3200" dirty="0"/>
          </a:p>
        </p:txBody>
      </p:sp>
      <p:cxnSp>
        <p:nvCxnSpPr>
          <p:cNvPr id="22" name="Straight Arrow Connector 21"/>
          <p:cNvCxnSpPr/>
          <p:nvPr/>
        </p:nvCxnSpPr>
        <p:spPr>
          <a:xfrm>
            <a:off x="1600200" y="4876800"/>
            <a:ext cx="685800" cy="533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752600" y="3429000"/>
            <a:ext cx="2819400" cy="838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4600" y="1981200"/>
            <a:ext cx="1583447" cy="369332"/>
          </a:xfrm>
          <a:prstGeom prst="rect">
            <a:avLst/>
          </a:prstGeom>
          <a:noFill/>
        </p:spPr>
        <p:txBody>
          <a:bodyPr wrap="none" rtlCol="0">
            <a:spAutoFit/>
          </a:bodyPr>
          <a:lstStyle/>
          <a:p>
            <a:r>
              <a:rPr lang="en-US" dirty="0" err="1" smtClean="0"/>
              <a:t>jblocki</a:t>
            </a:r>
            <a:r>
              <a:rPr lang="en-US" dirty="0" smtClean="0"/>
              <a:t>, 123456</a:t>
            </a:r>
            <a:endParaRPr lang="en-US" dirty="0"/>
          </a:p>
        </p:txBody>
      </p:sp>
      <p:sp>
        <p:nvSpPr>
          <p:cNvPr id="24" name="TextBox 23"/>
          <p:cNvSpPr txBox="1"/>
          <p:nvPr/>
        </p:nvSpPr>
        <p:spPr>
          <a:xfrm>
            <a:off x="4572000" y="4656891"/>
            <a:ext cx="4419600" cy="1261884"/>
          </a:xfrm>
          <a:prstGeom prst="rect">
            <a:avLst/>
          </a:prstGeom>
          <a:noFill/>
        </p:spPr>
        <p:txBody>
          <a:bodyPr wrap="square" rtlCol="0">
            <a:spAutoFit/>
          </a:bodyPr>
          <a:lstStyle/>
          <a:p>
            <a:r>
              <a:rPr lang="en-US" sz="2000" dirty="0" smtClean="0"/>
              <a:t>SHA1(123456</a:t>
            </a:r>
            <a:r>
              <a:rPr lang="en-US" sz="2000" dirty="0" smtClean="0">
                <a:solidFill>
                  <a:srgbClr val="FFC000"/>
                </a:solidFill>
              </a:rPr>
              <a:t>89d978034a3f6</a:t>
            </a:r>
            <a:r>
              <a:rPr lang="en-US" sz="2000" dirty="0" smtClean="0"/>
              <a:t>)=</a:t>
            </a:r>
            <a:r>
              <a:rPr lang="en-US" sz="2000" dirty="0" smtClean="0">
                <a:solidFill>
                  <a:srgbClr val="00B050"/>
                </a:solidFill>
              </a:rPr>
              <a:t>85e23cfe0021f584e3db87aa72630a9a2345c062</a:t>
            </a:r>
          </a:p>
          <a:p>
            <a:r>
              <a:rPr lang="en-US" sz="3600" dirty="0" smtClean="0"/>
              <a:t> </a:t>
            </a:r>
            <a:endParaRPr lang="en-US" sz="3600" dirty="0"/>
          </a:p>
        </p:txBody>
      </p:sp>
      <p:graphicFrame>
        <p:nvGraphicFramePr>
          <p:cNvPr id="8" name="Table 7"/>
          <p:cNvGraphicFramePr>
            <a:graphicFrameLocks noGrp="1"/>
          </p:cNvGraphicFramePr>
          <p:nvPr>
            <p:extLst>
              <p:ext uri="{D42A27DB-BD31-4B8C-83A1-F6EECF244321}">
                <p14:modId xmlns:p14="http://schemas.microsoft.com/office/powerpoint/2010/main" val="2893947611"/>
              </p:ext>
            </p:extLst>
          </p:nvPr>
        </p:nvGraphicFramePr>
        <p:xfrm>
          <a:off x="7467600" y="2895600"/>
          <a:ext cx="1524000" cy="1645920"/>
        </p:xfrm>
        <a:graphic>
          <a:graphicData uri="http://schemas.openxmlformats.org/drawingml/2006/table">
            <a:tbl>
              <a:tblPr firstRow="1" bandRow="1">
                <a:tableStyleId>{5C22544A-7EE6-4342-B048-85BDC9FD1C3A}</a:tableStyleId>
              </a:tblPr>
              <a:tblGrid>
                <a:gridCol w="1524000"/>
              </a:tblGrid>
              <a:tr h="457200">
                <a:tc>
                  <a:txBody>
                    <a:bodyPr/>
                    <a:lstStyle/>
                    <a:p>
                      <a:r>
                        <a:rPr lang="en-US" dirty="0" smtClean="0"/>
                        <a:t>Hash</a:t>
                      </a:r>
                      <a:endParaRPr lang="en-US" dirty="0"/>
                    </a:p>
                  </a:txBody>
                  <a:tcPr/>
                </a:tc>
              </a:tr>
              <a:tr h="1180066">
                <a:tc>
                  <a:txBody>
                    <a:bodyPr/>
                    <a:lstStyle/>
                    <a:p>
                      <a:r>
                        <a:rPr lang="en-US" sz="1800" dirty="0" smtClean="0">
                          <a:solidFill>
                            <a:srgbClr val="00B050"/>
                          </a:solidFill>
                        </a:rPr>
                        <a:t>85e23cfe0021f584e3db87aa72630a9a2345c062</a:t>
                      </a: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5334559"/>
              </p:ext>
            </p:extLst>
          </p:nvPr>
        </p:nvGraphicFramePr>
        <p:xfrm>
          <a:off x="5795659" y="2895600"/>
          <a:ext cx="1676400" cy="1637266"/>
        </p:xfrm>
        <a:graphic>
          <a:graphicData uri="http://schemas.openxmlformats.org/drawingml/2006/table">
            <a:tbl>
              <a:tblPr firstRow="1" bandRow="1">
                <a:tableStyleId>{5C22544A-7EE6-4342-B048-85BDC9FD1C3A}</a:tableStyleId>
              </a:tblPr>
              <a:tblGrid>
                <a:gridCol w="1676400"/>
              </a:tblGrid>
              <a:tr h="457200">
                <a:tc>
                  <a:txBody>
                    <a:bodyPr/>
                    <a:lstStyle/>
                    <a:p>
                      <a:r>
                        <a:rPr lang="en-US" dirty="0" smtClean="0"/>
                        <a:t>Salt</a:t>
                      </a:r>
                      <a:endParaRPr lang="en-US" dirty="0"/>
                    </a:p>
                  </a:txBody>
                  <a:tcPr/>
                </a:tc>
              </a:tr>
              <a:tr h="1180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89d978034a3f6</a:t>
                      </a:r>
                    </a:p>
                    <a:p>
                      <a:endParaRPr lang="en-US" dirty="0">
                        <a:solidFill>
                          <a:srgbClr val="00B050"/>
                        </a:solidFill>
                      </a:endParaRPr>
                    </a:p>
                  </a:txBody>
                  <a:tcPr/>
                </a:tc>
              </a:tr>
            </a:tbl>
          </a:graphicData>
        </a:graphic>
      </p:graphicFrame>
      <p:pic>
        <p:nvPicPr>
          <p:cNvPr id="3076" name="Picture 4" descr="https://encrypted-tbn1.gstatic.com/images?q=tbn:ANd9GcQ9cjZNOl4HyE6gJwKOqDkkMpbTyjHjVjbbBjOvx0WryGTwk-2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1886" y="5181600"/>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Passwords</a:t>
            </a:r>
            <a:endParaRPr lang="en-US" dirty="0"/>
          </a:p>
        </p:txBody>
      </p:sp>
      <p:pic>
        <p:nvPicPr>
          <p:cNvPr id="5" name="Picture 6" descr="http://i.imgur.com/6y6dcY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9477" y="5257798"/>
            <a:ext cx="917839" cy="612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imgur.com/tXJzjT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109" y="3648363"/>
            <a:ext cx="961851" cy="721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imgur.com/3IIdyk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6617" y="6001556"/>
            <a:ext cx="1213998" cy="707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imgur.com/1J7oCX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435" y="4424839"/>
            <a:ext cx="964675" cy="7235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imgur.com/4hytfa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91" y="1491129"/>
            <a:ext cx="1529642"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fHF3zEz.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7815398" y="4527128"/>
            <a:ext cx="914758"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4109" y="2895600"/>
            <a:ext cx="961851" cy="69484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imgur.com/BEKcMh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2317" y="5284850"/>
            <a:ext cx="995868" cy="5630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i.imgur.com/shDAFjv.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3259" y="2895661"/>
            <a:ext cx="1006993" cy="6096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2072" name="Picture 24" descr="http://i.imgur.com/8g9jOb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398" y="6094875"/>
            <a:ext cx="694843" cy="694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8109" y="2833060"/>
            <a:ext cx="367408" cy="3970318"/>
          </a:xfrm>
          <a:prstGeom prst="rect">
            <a:avLst/>
          </a:prstGeom>
          <a:noFill/>
        </p:spPr>
        <p:txBody>
          <a:bodyPr wrap="none" rtlCol="0">
            <a:spAutoFit/>
          </a:bodyPr>
          <a:lstStyle/>
          <a:p>
            <a:r>
              <a:rPr lang="en-US" sz="2800" b="1" dirty="0" smtClean="0"/>
              <a:t>0</a:t>
            </a:r>
          </a:p>
          <a:p>
            <a:endParaRPr lang="en-US" sz="2800" b="1" dirty="0" smtClean="0"/>
          </a:p>
          <a:p>
            <a:r>
              <a:rPr lang="en-US" sz="2800" b="1" dirty="0" smtClean="0"/>
              <a:t>1</a:t>
            </a:r>
          </a:p>
          <a:p>
            <a:endParaRPr lang="en-US" sz="2800" b="1" dirty="0" smtClean="0"/>
          </a:p>
          <a:p>
            <a:r>
              <a:rPr lang="en-US" sz="2800" b="1" dirty="0" smtClean="0"/>
              <a:t>2</a:t>
            </a:r>
          </a:p>
          <a:p>
            <a:endParaRPr lang="en-US" sz="2800" b="1" dirty="0"/>
          </a:p>
          <a:p>
            <a:r>
              <a:rPr lang="en-US" sz="2800" b="1" dirty="0" smtClean="0"/>
              <a:t>3</a:t>
            </a:r>
          </a:p>
          <a:p>
            <a:endParaRPr lang="en-US" sz="2800" b="1" dirty="0"/>
          </a:p>
          <a:p>
            <a:r>
              <a:rPr lang="en-US" sz="2800" b="1" dirty="0" smtClean="0"/>
              <a:t>4</a:t>
            </a:r>
            <a:endParaRPr lang="en-US" sz="2800" b="1" dirty="0"/>
          </a:p>
        </p:txBody>
      </p:sp>
      <p:sp>
        <p:nvSpPr>
          <p:cNvPr id="22" name="TextBox 21"/>
          <p:cNvSpPr txBox="1"/>
          <p:nvPr/>
        </p:nvSpPr>
        <p:spPr>
          <a:xfrm>
            <a:off x="7328792" y="2819400"/>
            <a:ext cx="367408" cy="3970318"/>
          </a:xfrm>
          <a:prstGeom prst="rect">
            <a:avLst/>
          </a:prstGeom>
          <a:noFill/>
        </p:spPr>
        <p:txBody>
          <a:bodyPr wrap="none" rtlCol="0">
            <a:spAutoFit/>
          </a:bodyPr>
          <a:lstStyle/>
          <a:p>
            <a:r>
              <a:rPr lang="en-US" sz="2800" b="1" dirty="0"/>
              <a:t>5</a:t>
            </a:r>
            <a:endParaRPr lang="en-US" sz="2800" b="1" dirty="0" smtClean="0"/>
          </a:p>
          <a:p>
            <a:endParaRPr lang="en-US" sz="2800" b="1" dirty="0" smtClean="0"/>
          </a:p>
          <a:p>
            <a:r>
              <a:rPr lang="en-US" sz="2800" b="1" dirty="0"/>
              <a:t>6</a:t>
            </a:r>
            <a:endParaRPr lang="en-US" sz="2800" b="1" dirty="0" smtClean="0"/>
          </a:p>
          <a:p>
            <a:endParaRPr lang="en-US" sz="2800" b="1" dirty="0" smtClean="0"/>
          </a:p>
          <a:p>
            <a:r>
              <a:rPr lang="en-US" sz="2800" b="1" dirty="0"/>
              <a:t>7</a:t>
            </a:r>
            <a:endParaRPr lang="en-US" sz="2800" b="1" dirty="0" smtClean="0"/>
          </a:p>
          <a:p>
            <a:endParaRPr lang="en-US" sz="2800" b="1" dirty="0"/>
          </a:p>
          <a:p>
            <a:r>
              <a:rPr lang="en-US" sz="2800" b="1" dirty="0"/>
              <a:t>8</a:t>
            </a:r>
            <a:endParaRPr lang="en-US" sz="2800" b="1" dirty="0" smtClean="0"/>
          </a:p>
          <a:p>
            <a:endParaRPr lang="en-US" sz="2800" b="1" dirty="0"/>
          </a:p>
          <a:p>
            <a:r>
              <a:rPr lang="en-US" sz="2800" b="1" dirty="0"/>
              <a:t>9</a:t>
            </a:r>
          </a:p>
        </p:txBody>
      </p:sp>
      <p:sp>
        <p:nvSpPr>
          <p:cNvPr id="3" name="TextBox 2"/>
          <p:cNvSpPr txBox="1"/>
          <p:nvPr/>
        </p:nvSpPr>
        <p:spPr>
          <a:xfrm>
            <a:off x="762000" y="3817050"/>
            <a:ext cx="1186415" cy="369332"/>
          </a:xfrm>
          <a:prstGeom prst="rect">
            <a:avLst/>
          </a:prstGeom>
          <a:noFill/>
        </p:spPr>
        <p:txBody>
          <a:bodyPr wrap="none" rtlCol="0">
            <a:spAutoFit/>
          </a:bodyPr>
          <a:lstStyle/>
          <a:p>
            <a:r>
              <a:rPr lang="en-US" dirty="0" smtClean="0"/>
              <a:t>Password: </a:t>
            </a:r>
            <a:endParaRPr lang="en-US" dirty="0"/>
          </a:p>
        </p:txBody>
      </p:sp>
      <p:sp>
        <p:nvSpPr>
          <p:cNvPr id="4" name="Rectangle 3"/>
          <p:cNvSpPr/>
          <p:nvPr/>
        </p:nvSpPr>
        <p:spPr>
          <a:xfrm>
            <a:off x="2057400" y="382166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smtClean="0"/>
              <a:t>**</a:t>
            </a:r>
            <a:endParaRPr lang="en-US" sz="3200" dirty="0"/>
          </a:p>
        </p:txBody>
      </p:sp>
      <p:pic>
        <p:nvPicPr>
          <p:cNvPr id="21" name="Picture 10" descr="http://i.imgur.com/86WlPO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078" t="24685" r="18331" b="46110"/>
          <a:stretch/>
        </p:blipFill>
        <p:spPr bwMode="auto">
          <a:xfrm>
            <a:off x="2241102" y="1491129"/>
            <a:ext cx="1842396" cy="1061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imgur.com/Trtc2m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9186" y="1490279"/>
            <a:ext cx="1534923"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imgur.com/fHF3zEz.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5848" y="1490279"/>
            <a:ext cx="1536724" cy="10240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imgur.com/VqOapV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3259" y="3614978"/>
            <a:ext cx="961851" cy="694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2000" y="3352800"/>
            <a:ext cx="1265090" cy="369332"/>
          </a:xfrm>
          <a:prstGeom prst="rect">
            <a:avLst/>
          </a:prstGeom>
          <a:noFill/>
        </p:spPr>
        <p:txBody>
          <a:bodyPr wrap="none" rtlCol="0">
            <a:spAutoFit/>
          </a:bodyPr>
          <a:lstStyle/>
          <a:p>
            <a:r>
              <a:rPr lang="en-US" dirty="0" smtClean="0"/>
              <a:t>Username: </a:t>
            </a:r>
            <a:endParaRPr lang="en-US" dirty="0"/>
          </a:p>
        </p:txBody>
      </p:sp>
      <p:sp>
        <p:nvSpPr>
          <p:cNvPr id="27" name="Rectangle 26"/>
          <p:cNvSpPr/>
          <p:nvPr/>
        </p:nvSpPr>
        <p:spPr>
          <a:xfrm>
            <a:off x="2057400" y="3357418"/>
            <a:ext cx="2438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jblocki</a:t>
            </a:r>
            <a:endParaRPr lang="en-US" dirty="0"/>
          </a:p>
        </p:txBody>
      </p:sp>
    </p:spTree>
    <p:extLst>
      <p:ext uri="{BB962C8B-B14F-4D97-AF65-F5344CB8AC3E}">
        <p14:creationId xmlns:p14="http://schemas.microsoft.com/office/powerpoint/2010/main" val="34221163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a:t>
            </a:r>
            <a:endParaRPr lang="en-US" dirty="0"/>
          </a:p>
        </p:txBody>
      </p:sp>
      <p:sp>
        <p:nvSpPr>
          <p:cNvPr id="3" name="Content Placeholder 2"/>
          <p:cNvSpPr>
            <a:spLocks noGrp="1"/>
          </p:cNvSpPr>
          <p:nvPr>
            <p:ph idx="1"/>
          </p:nvPr>
        </p:nvSpPr>
        <p:spPr/>
        <p:txBody>
          <a:bodyPr/>
          <a:lstStyle/>
          <a:p>
            <a:pPr marL="0" indent="0">
              <a:buNone/>
            </a:pPr>
            <a:r>
              <a:rPr lang="en-US" dirty="0" smtClean="0"/>
              <a:t>My Authentication Time:</a:t>
            </a:r>
          </a:p>
          <a:p>
            <a:r>
              <a:rPr lang="en-US" dirty="0" smtClean="0"/>
              <a:t>7.5 seconds/digit</a:t>
            </a:r>
          </a:p>
          <a:p>
            <a:r>
              <a:rPr lang="en-US" dirty="0" smtClean="0"/>
              <a:t>30 </a:t>
            </a:r>
            <a:r>
              <a:rPr lang="en-US" dirty="0"/>
              <a:t>seconds for a 4-digit password</a:t>
            </a:r>
          </a:p>
          <a:p>
            <a:r>
              <a:rPr lang="en-US" dirty="0" smtClean="0"/>
              <a:t>1.25 minutes for a 10-digit password</a:t>
            </a:r>
          </a:p>
          <a:p>
            <a:pPr marL="0" indent="0">
              <a:buNone/>
            </a:pPr>
            <a:r>
              <a:rPr lang="en-US" dirty="0" smtClean="0"/>
              <a:t>Memorizing the Secret Mapping:</a:t>
            </a:r>
          </a:p>
          <a:p>
            <a:r>
              <a:rPr lang="en-US" dirty="0">
                <a:sym typeface="Mathematica1"/>
              </a:rPr>
              <a:t>E</a:t>
            </a:r>
            <a:r>
              <a:rPr lang="en-US" dirty="0" smtClean="0">
                <a:sym typeface="Mathematica1"/>
              </a:rPr>
              <a:t>ssentially a one time cost</a:t>
            </a:r>
            <a:endParaRPr lang="en-US" dirty="0" smtClean="0"/>
          </a:p>
          <a:p>
            <a:r>
              <a:rPr lang="en-US" dirty="0" smtClean="0"/>
              <a:t>Lots of natural rehearsals for secret mapping</a:t>
            </a:r>
            <a:endParaRPr lang="en-US" dirty="0"/>
          </a:p>
          <a:p>
            <a:pPr marL="0" indent="0">
              <a:buNone/>
            </a:pPr>
            <a:endParaRPr lang="en-US" dirty="0" smtClean="0"/>
          </a:p>
          <a:p>
            <a:pPr marL="0" indent="0">
              <a:buNone/>
            </a:pPr>
            <a:endParaRPr lang="en-US" dirty="0"/>
          </a:p>
        </p:txBody>
      </p:sp>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81</a:t>
            </a:fld>
            <a:endParaRPr lang="en-US" dirty="0"/>
          </a:p>
        </p:txBody>
      </p:sp>
    </p:spTree>
    <p:extLst>
      <p:ext uri="{BB962C8B-B14F-4D97-AF65-F5344CB8AC3E}">
        <p14:creationId xmlns:p14="http://schemas.microsoft.com/office/powerpoint/2010/main" val="20707541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(Memorization)</a:t>
            </a:r>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22246624"/>
              </p:ext>
            </p:extLst>
          </p:nvPr>
        </p:nvGraphicFramePr>
        <p:xfrm>
          <a:off x="762000" y="1752599"/>
          <a:ext cx="7848599" cy="3850179"/>
        </p:xfrm>
        <a:graphic>
          <a:graphicData uri="http://schemas.openxmlformats.org/drawingml/2006/table">
            <a:tbl>
              <a:tblPr firstRow="1" bandRow="1">
                <a:tableStyleId>{5C22544A-7EE6-4342-B048-85BDC9FD1C3A}</a:tableStyleId>
              </a:tblPr>
              <a:tblGrid>
                <a:gridCol w="1524000"/>
                <a:gridCol w="1295400"/>
                <a:gridCol w="1524000"/>
                <a:gridCol w="1132367"/>
                <a:gridCol w="1186416"/>
                <a:gridCol w="1186416"/>
              </a:tblGrid>
              <a:tr h="978655">
                <a:tc rowSpan="2">
                  <a:txBody>
                    <a:bodyPr/>
                    <a:lstStyle/>
                    <a:p>
                      <a:endParaRPr lang="en-US" sz="2400" dirty="0"/>
                    </a:p>
                  </a:txBody>
                  <a:tcPr/>
                </a:tc>
                <a:tc gridSpan="3">
                  <a:txBody>
                    <a:bodyPr/>
                    <a:lstStyle/>
                    <a:p>
                      <a:r>
                        <a:rPr lang="en-US" sz="2400" dirty="0" smtClean="0"/>
                        <a:t>Human Computable Passwords</a:t>
                      </a:r>
                      <a:endParaRPr lang="en-US" sz="2400" dirty="0"/>
                    </a:p>
                  </a:txBody>
                  <a:tcPr/>
                </a:tc>
                <a:tc hMerge="1">
                  <a:txBody>
                    <a:bodyPr/>
                    <a:lstStyle/>
                    <a:p>
                      <a:endParaRPr lang="en-US" sz="2400" dirty="0"/>
                    </a:p>
                  </a:txBody>
                  <a:tcPr/>
                </a:tc>
                <a:tc hMerge="1">
                  <a:txBody>
                    <a:bodyPr/>
                    <a:lstStyle/>
                    <a:p>
                      <a:endParaRPr lang="en-US" sz="2400" dirty="0"/>
                    </a:p>
                  </a:txBody>
                  <a:tcPr/>
                </a:tc>
                <a:tc gridSpan="2">
                  <a:txBody>
                    <a:bodyPr/>
                    <a:lstStyle/>
                    <a:p>
                      <a:r>
                        <a:rPr lang="en-US" sz="2400" dirty="0" smtClean="0"/>
                        <a:t>Shared Cues</a:t>
                      </a:r>
                      <a:endParaRPr lang="en-US" sz="2400" dirty="0"/>
                    </a:p>
                  </a:txBody>
                  <a:tcPr/>
                </a:tc>
                <a:tc hMerge="1">
                  <a:txBody>
                    <a:bodyPr/>
                    <a:lstStyle/>
                    <a:p>
                      <a:endParaRPr lang="en-US" sz="2400" dirty="0"/>
                    </a:p>
                  </a:txBody>
                  <a:tcPr/>
                </a:tc>
              </a:tr>
              <a:tr h="676964">
                <a:tc vMerge="1">
                  <a:txBody>
                    <a:bodyPr/>
                    <a:lstStyle/>
                    <a:p>
                      <a:endParaRPr lang="en-US" sz="2400" dirty="0"/>
                    </a:p>
                  </a:txBody>
                  <a:tcPr/>
                </a:tc>
                <a:tc>
                  <a:txBody>
                    <a:bodyPr/>
                    <a:lstStyle/>
                    <a:p>
                      <a:r>
                        <a:rPr lang="en-US" sz="2400" dirty="0" smtClean="0"/>
                        <a:t>N</a:t>
                      </a:r>
                      <a:r>
                        <a:rPr lang="en-US" sz="2400" baseline="0" dirty="0" smtClean="0"/>
                        <a:t> = 100</a:t>
                      </a:r>
                      <a:endParaRPr lang="en-US" sz="2400" dirty="0"/>
                    </a:p>
                  </a:txBody>
                  <a:tcPr/>
                </a:tc>
                <a:tc>
                  <a:txBody>
                    <a:bodyPr/>
                    <a:lstStyle/>
                    <a:p>
                      <a:r>
                        <a:rPr lang="en-US" sz="2400" dirty="0" smtClean="0"/>
                        <a:t>N = 50</a:t>
                      </a:r>
                      <a:endParaRPr lang="en-US" sz="2400" dirty="0"/>
                    </a:p>
                  </a:txBody>
                  <a:tcPr/>
                </a:tc>
                <a:tc>
                  <a:txBody>
                    <a:bodyPr/>
                    <a:lstStyle/>
                    <a:p>
                      <a:r>
                        <a:rPr lang="en-US" sz="2400" dirty="0" smtClean="0"/>
                        <a:t>N=30</a:t>
                      </a:r>
                      <a:endParaRPr lang="en-US" sz="2400" dirty="0"/>
                    </a:p>
                  </a:txBody>
                  <a:tcPr/>
                </a:tc>
                <a:tc>
                  <a:txBody>
                    <a:bodyPr/>
                    <a:lstStyle/>
                    <a:p>
                      <a:r>
                        <a:rPr lang="en-US" sz="2400" dirty="0" smtClean="0"/>
                        <a:t>SC-1</a:t>
                      </a:r>
                      <a:endParaRPr lang="en-US" sz="2400" dirty="0"/>
                    </a:p>
                  </a:txBody>
                  <a:tcPr/>
                </a:tc>
                <a:tc>
                  <a:txBody>
                    <a:bodyPr/>
                    <a:lstStyle/>
                    <a:p>
                      <a:r>
                        <a:rPr lang="en-US" sz="2400" dirty="0" smtClean="0"/>
                        <a:t>SC-0</a:t>
                      </a:r>
                      <a:endParaRPr lang="en-US" sz="2400" dirty="0"/>
                    </a:p>
                  </a:txBody>
                  <a:tcPr/>
                </a:tc>
              </a:tr>
              <a:tr h="413905">
                <a:tc>
                  <a:txBody>
                    <a:bodyPr/>
                    <a:lstStyle/>
                    <a:p>
                      <a:r>
                        <a:rPr lang="en-US" sz="2400" dirty="0" smtClean="0"/>
                        <a:t>Active</a:t>
                      </a:r>
                      <a:endParaRPr lang="en-US" sz="2400" dirty="0"/>
                    </a:p>
                  </a:txBody>
                  <a:tcPr/>
                </a:tc>
                <a:tc>
                  <a:txBody>
                    <a:bodyPr/>
                    <a:lstStyle/>
                    <a:p>
                      <a:r>
                        <a:rPr lang="en-US" sz="2400" dirty="0" smtClean="0"/>
                        <a:t>0.40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0</a:t>
                      </a:r>
                      <a:endParaRPr lang="en-US" sz="2400" dirty="0" smtClean="0"/>
                    </a:p>
                  </a:txBody>
                  <a:tcPr/>
                </a:tc>
                <a:tc>
                  <a:txBody>
                    <a:bodyPr/>
                    <a:lstStyle/>
                    <a:p>
                      <a:r>
                        <a:rPr lang="en-US" sz="2400" dirty="0" smtClean="0">
                          <a:sym typeface="Mathematica1"/>
                        </a:rPr>
                        <a:t>0</a:t>
                      </a:r>
                      <a:endParaRPr lang="en-US" sz="2400" dirty="0"/>
                    </a:p>
                  </a:txBody>
                  <a:tcPr/>
                </a:tc>
                <a:tc>
                  <a:txBody>
                    <a:bodyPr/>
                    <a:lstStyle/>
                    <a:p>
                      <a:r>
                        <a:rPr lang="en-US" sz="2400" dirty="0" smtClean="0"/>
                        <a:t>3.93</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Typical</a:t>
                      </a:r>
                      <a:endParaRPr lang="en-US" sz="2400" dirty="0"/>
                    </a:p>
                  </a:txBody>
                  <a:tcPr/>
                </a:tc>
                <a:tc>
                  <a:txBody>
                    <a:bodyPr/>
                    <a:lstStyle/>
                    <a:p>
                      <a:r>
                        <a:rPr lang="en-US" sz="2400" dirty="0" smtClean="0"/>
                        <a:t>2.14</a:t>
                      </a:r>
                      <a:endParaRPr lang="en-US" sz="2400" dirty="0"/>
                    </a:p>
                  </a:txBody>
                  <a:tcPr/>
                </a:tc>
                <a:tc>
                  <a:txBody>
                    <a:bodyPr/>
                    <a:lstStyle/>
                    <a:p>
                      <a:r>
                        <a:rPr lang="en-US" sz="2400" dirty="0" smtClean="0">
                          <a:sym typeface="Mathematica1"/>
                        </a:rPr>
                        <a:t></a:t>
                      </a:r>
                      <a:r>
                        <a:rPr lang="en-US" sz="2400" dirty="0" smtClean="0"/>
                        <a:t>0.04</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10.89</a:t>
                      </a:r>
                      <a:endParaRPr lang="en-US" sz="2400" dirty="0"/>
                    </a:p>
                  </a:txBody>
                  <a:tcPr/>
                </a:tc>
                <a:tc>
                  <a:txBody>
                    <a:bodyPr/>
                    <a:lstStyle/>
                    <a:p>
                      <a:r>
                        <a:rPr lang="en-US" sz="2400" dirty="0" smtClean="0">
                          <a:sym typeface="Mathematica1"/>
                        </a:rPr>
                        <a:t>0</a:t>
                      </a:r>
                      <a:endParaRPr lang="en-US" sz="2400" dirty="0"/>
                    </a:p>
                  </a:txBody>
                  <a:tcPr/>
                </a:tc>
              </a:tr>
              <a:tr h="413905">
                <a:tc>
                  <a:txBody>
                    <a:bodyPr/>
                    <a:lstStyle/>
                    <a:p>
                      <a:r>
                        <a:rPr lang="en-US" sz="2400" dirty="0" smtClean="0"/>
                        <a:t>Occasional</a:t>
                      </a:r>
                      <a:endParaRPr lang="en-US" sz="2400" dirty="0"/>
                    </a:p>
                  </a:txBody>
                  <a:tcPr/>
                </a:tc>
                <a:tc>
                  <a:txBody>
                    <a:bodyPr/>
                    <a:lstStyle/>
                    <a:p>
                      <a:r>
                        <a:rPr lang="en-US" sz="2400" dirty="0" smtClean="0"/>
                        <a:t>2.50</a:t>
                      </a:r>
                      <a:endParaRPr lang="en-US" sz="2400" dirty="0"/>
                    </a:p>
                  </a:txBody>
                  <a:tcPr/>
                </a:tc>
                <a:tc>
                  <a:txBody>
                    <a:bodyPr/>
                    <a:lstStyle/>
                    <a:p>
                      <a:r>
                        <a:rPr lang="en-US" sz="2400" dirty="0" smtClean="0">
                          <a:sym typeface="Mathematica1"/>
                        </a:rPr>
                        <a:t>0.05</a:t>
                      </a:r>
                      <a:endParaRPr lang="en-US" sz="2400" dirty="0"/>
                    </a:p>
                  </a:txBody>
                  <a:tcPr/>
                </a:tc>
                <a:tc>
                  <a:txBody>
                    <a:bodyPr/>
                    <a:lstStyle/>
                    <a:p>
                      <a:r>
                        <a:rPr lang="en-US" sz="2400" dirty="0" smtClean="0">
                          <a:sym typeface="Mathematica1"/>
                        </a:rPr>
                        <a:t>0</a:t>
                      </a:r>
                      <a:endParaRPr lang="en-US" sz="2400" dirty="0"/>
                    </a:p>
                  </a:txBody>
                  <a:tcPr/>
                </a:tc>
                <a:tc>
                  <a:txBody>
                    <a:bodyPr/>
                    <a:lstStyle/>
                    <a:p>
                      <a:r>
                        <a:rPr lang="en-US" sz="2400" dirty="0" smtClean="0"/>
                        <a:t>22.07</a:t>
                      </a:r>
                      <a:endParaRPr lang="en-US" sz="2400" dirty="0"/>
                    </a:p>
                  </a:txBody>
                  <a:tcPr/>
                </a:tc>
                <a:tc>
                  <a:txBody>
                    <a:bodyPr/>
                    <a:lstStyle/>
                    <a:p>
                      <a:r>
                        <a:rPr lang="en-US" sz="2400" dirty="0" smtClean="0">
                          <a:sym typeface="Mathematica1"/>
                        </a:rPr>
                        <a:t>0</a:t>
                      </a:r>
                      <a:endParaRPr lang="en-US" sz="2400" dirty="0"/>
                    </a:p>
                  </a:txBody>
                  <a:tcPr/>
                </a:tc>
              </a:tr>
              <a:tr h="745028">
                <a:tc>
                  <a:txBody>
                    <a:bodyPr/>
                    <a:lstStyle/>
                    <a:p>
                      <a:r>
                        <a:rPr lang="en-US" sz="2400" dirty="0" smtClean="0"/>
                        <a:t>Infrequent</a:t>
                      </a:r>
                      <a:endParaRPr lang="en-US" sz="2400" dirty="0"/>
                    </a:p>
                  </a:txBody>
                  <a:tcPr/>
                </a:tc>
                <a:tc>
                  <a:txBody>
                    <a:bodyPr/>
                    <a:lstStyle/>
                    <a:p>
                      <a:r>
                        <a:rPr lang="en-US" sz="2400" dirty="0" smtClean="0"/>
                        <a:t>70.7</a:t>
                      </a:r>
                      <a:endParaRPr lang="en-US" sz="2400" dirty="0"/>
                    </a:p>
                  </a:txBody>
                  <a:tcPr/>
                </a:tc>
                <a:tc>
                  <a:txBody>
                    <a:bodyPr/>
                    <a:lstStyle/>
                    <a:p>
                      <a:r>
                        <a:rPr lang="en-US" sz="2400" dirty="0" smtClean="0">
                          <a:sym typeface="Mathematica1"/>
                        </a:rPr>
                        <a:t>22.3</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Mathematica1"/>
                        </a:rPr>
                        <a:t>6.1</a:t>
                      </a:r>
                      <a:endParaRPr lang="en-US" sz="2400" dirty="0" smtClean="0"/>
                    </a:p>
                    <a:p>
                      <a:endParaRPr lang="en-US" sz="2400" dirty="0"/>
                    </a:p>
                  </a:txBody>
                  <a:tcPr/>
                </a:tc>
                <a:tc>
                  <a:txBody>
                    <a:bodyPr/>
                    <a:lstStyle/>
                    <a:p>
                      <a:r>
                        <a:rPr lang="en-US" sz="2400" dirty="0" smtClean="0"/>
                        <a:t>119.77</a:t>
                      </a:r>
                      <a:endParaRPr lang="en-US" sz="2400" dirty="0"/>
                    </a:p>
                  </a:txBody>
                  <a:tcPr/>
                </a:tc>
                <a:tc>
                  <a:txBody>
                    <a:bodyPr/>
                    <a:lstStyle/>
                    <a:p>
                      <a:r>
                        <a:rPr lang="en-US" sz="2400" dirty="0" smtClean="0"/>
                        <a:t>2.44</a:t>
                      </a:r>
                      <a:endParaRPr lang="en-US" sz="2400" dirty="0"/>
                    </a:p>
                  </a:txBody>
                  <a:tcPr/>
                </a:tc>
              </a:tr>
            </a:tbl>
          </a:graphicData>
        </a:graphic>
      </p:graphicFrame>
      <p:sp>
        <p:nvSpPr>
          <p:cNvPr id="5" name="TextBox 4"/>
          <p:cNvSpPr txBox="1"/>
          <p:nvPr/>
        </p:nvSpPr>
        <p:spPr>
          <a:xfrm>
            <a:off x="685800" y="5562600"/>
            <a:ext cx="8382000" cy="830997"/>
          </a:xfrm>
          <a:prstGeom prst="rect">
            <a:avLst/>
          </a:prstGeom>
          <a:noFill/>
        </p:spPr>
        <p:txBody>
          <a:bodyPr wrap="square" rtlCol="0">
            <a:spAutoFit/>
          </a:bodyPr>
          <a:lstStyle/>
          <a:p>
            <a:r>
              <a:rPr lang="en-US" sz="2400" dirty="0" smtClean="0"/>
              <a:t>E[</a:t>
            </a:r>
            <a:r>
              <a:rPr lang="en-US" sz="2400" b="1" dirty="0" smtClean="0"/>
              <a:t>X</a:t>
            </a:r>
            <a:r>
              <a:rPr lang="en-US" sz="2400" b="1" baseline="-25000" dirty="0" smtClean="0"/>
              <a:t>365</a:t>
            </a:r>
            <a:r>
              <a:rPr lang="en-US" sz="2400" dirty="0" smtClean="0"/>
              <a:t>]: Extra Rehearsals to maintain </a:t>
            </a:r>
            <a:r>
              <a:rPr lang="en-US" sz="2400" i="1" dirty="0" smtClean="0"/>
              <a:t>all</a:t>
            </a:r>
            <a:r>
              <a:rPr lang="en-US" sz="2400" dirty="0" smtClean="0"/>
              <a:t> passwords over the first year. </a:t>
            </a:r>
            <a:endParaRPr lang="en-US" sz="24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82</a:t>
            </a:fld>
            <a:endParaRPr lang="en-US" dirty="0"/>
          </a:p>
        </p:txBody>
      </p:sp>
    </p:spTree>
    <p:extLst>
      <p:ext uri="{BB962C8B-B14F-4D97-AF65-F5344CB8AC3E}">
        <p14:creationId xmlns:p14="http://schemas.microsoft.com/office/powerpoint/2010/main" val="34042559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ectangle 4"/>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83</a:t>
            </a:fld>
            <a:endParaRPr lang="en-US" dirty="0"/>
          </a:p>
        </p:txBody>
      </p:sp>
    </p:spTree>
    <p:extLst>
      <p:ext uri="{BB962C8B-B14F-4D97-AF65-F5344CB8AC3E}">
        <p14:creationId xmlns:p14="http://schemas.microsoft.com/office/powerpoint/2010/main" val="1271443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2743200" y="2261805"/>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flipH="1">
            <a:off x="4352660" y="2261805"/>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1834662" cy="14477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66721" y="2712313"/>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092569" y="3346938"/>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092569" y="3346938"/>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934116" y="3505200"/>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934116" y="3505200"/>
                <a:ext cx="743537" cy="814005"/>
              </a:xfrm>
              <a:prstGeom prst="rect">
                <a:avLst/>
              </a:prstGeom>
              <a:blipFill rotWithShape="1">
                <a:blip r:embed="rId5"/>
                <a:stretch>
                  <a:fillRect r="-20492" b="-3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5231" y="35052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5231" y="3505200"/>
                <a:ext cx="708271" cy="814005"/>
              </a:xfrm>
              <a:prstGeom prst="rect">
                <a:avLst/>
              </a:prstGeom>
              <a:blipFill rotWithShape="1">
                <a:blip r:embed="rId6"/>
                <a:stretch>
                  <a:fillRect r="-20690" b="-38060"/>
                </a:stretch>
              </a:blipFill>
            </p:spPr>
            <p:txBody>
              <a:bodyPr/>
              <a:lstStyle/>
              <a:p>
                <a:r>
                  <a:rPr lang="en-US">
                    <a:noFill/>
                  </a:rPr>
                  <a:t> </a:t>
                </a:r>
              </a:p>
            </p:txBody>
          </p:sp>
        </mc:Fallback>
      </mc:AlternateContent>
      <p:cxnSp>
        <p:nvCxnSpPr>
          <p:cNvPr id="23" name="Straight Arrow Connector 22"/>
          <p:cNvCxnSpPr/>
          <p:nvPr/>
        </p:nvCxnSpPr>
        <p:spPr>
          <a:xfrm flipH="1">
            <a:off x="1524000" y="3994947"/>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511112" y="4160943"/>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02779" y="4183640"/>
            <a:ext cx="759568" cy="84327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43200" y="44883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763041" y="4997602"/>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63041" y="4997602"/>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063261" y="502691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063261" y="5026910"/>
                <a:ext cx="952505" cy="814005"/>
              </a:xfrm>
              <a:prstGeom prst="rect">
                <a:avLst/>
              </a:prstGeom>
              <a:blipFill rotWithShape="1">
                <a:blip r:embed="rId8"/>
                <a:stretch>
                  <a:fillRect r="-15287"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457862" y="5032771"/>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57862" y="5032771"/>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5240917" y="4488359"/>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2355461" y="5715000"/>
            <a:ext cx="574196" cy="769441"/>
          </a:xfrm>
          <a:prstGeom prst="rect">
            <a:avLst/>
          </a:prstGeom>
          <a:noFill/>
        </p:spPr>
        <p:txBody>
          <a:bodyPr wrap="none" rtlCol="0">
            <a:spAutoFit/>
          </a:bodyPr>
          <a:lstStyle/>
          <a:p>
            <a:r>
              <a:rPr lang="en-US" sz="4400" dirty="0" smtClean="0"/>
              <a:t>…</a:t>
            </a:r>
            <a:endParaRPr lang="en-US" sz="4400" dirty="0"/>
          </a:p>
        </p:txBody>
      </p:sp>
      <p:sp>
        <p:nvSpPr>
          <p:cNvPr id="2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84</a:t>
            </a:fld>
            <a:endParaRPr lang="en-US" dirty="0"/>
          </a:p>
        </p:txBody>
      </p:sp>
    </p:spTree>
    <p:extLst>
      <p:ext uri="{BB962C8B-B14F-4D97-AF65-F5344CB8AC3E}">
        <p14:creationId xmlns:p14="http://schemas.microsoft.com/office/powerpoint/2010/main" val="39505283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828800"/>
            <a:ext cx="3180667"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2743199" y="1828800"/>
            <a:ext cx="3810001" cy="2324100"/>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00400" y="2702867"/>
            <a:ext cx="1715854" cy="461665"/>
          </a:xfrm>
          <a:prstGeom prst="rect">
            <a:avLst/>
          </a:prstGeom>
          <a:noFill/>
        </p:spPr>
        <p:txBody>
          <a:bodyPr wrap="none" rtlCol="0">
            <a:spAutoFit/>
          </a:bodyPr>
          <a:lstStyle/>
          <a:p>
            <a:r>
              <a:rPr lang="en-US" sz="2400" b="1" dirty="0" smtClean="0"/>
              <a:t>Response: 6</a:t>
            </a:r>
            <a:endParaRPr lang="en-US" sz="2400" b="1" dirty="0"/>
          </a:p>
        </p:txBody>
      </p:sp>
      <mc:AlternateContent xmlns:mc="http://schemas.openxmlformats.org/markup-compatibility/2006" xmlns:a14="http://schemas.microsoft.com/office/drawing/2010/main">
        <mc:Choice Requires="a14">
          <p:sp>
            <p:nvSpPr>
              <p:cNvPr id="8" name="TextBox 7"/>
              <p:cNvSpPr txBox="1"/>
              <p:nvPr/>
            </p:nvSpPr>
            <p:spPr>
              <a:xfrm>
                <a:off x="1905000" y="2575351"/>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1905000" y="2575351"/>
                <a:ext cx="628121" cy="814005"/>
              </a:xfrm>
              <a:prstGeom prst="rect">
                <a:avLst/>
              </a:prstGeom>
              <a:blipFill rotWithShape="1">
                <a:blip r:embed="rId4"/>
                <a:stretch>
                  <a:fillRect/>
                </a:stretch>
              </a:blipFill>
            </p:spPr>
            <p:txBody>
              <a:bodyPr/>
              <a:lstStyle/>
              <a:p>
                <a:r>
                  <a:rPr lang="en-US">
                    <a:noFill/>
                  </a:rPr>
                  <a:t> </a:t>
                </a:r>
              </a:p>
            </p:txBody>
          </p:sp>
        </mc:Fallback>
      </mc:AlternateContent>
      <p:cxnSp>
        <p:nvCxnSpPr>
          <p:cNvPr id="11" name="Straight Arrow Connector 10"/>
          <p:cNvCxnSpPr/>
          <p:nvPr/>
        </p:nvCxnSpPr>
        <p:spPr>
          <a:xfrm flipH="1">
            <a:off x="1447799" y="4191000"/>
            <a:ext cx="1295400" cy="10909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4277810"/>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422793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36196" y="4351775"/>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1600200" y="4267200"/>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2897157" y="4501365"/>
            <a:ext cx="418704" cy="646331"/>
          </a:xfrm>
          <a:prstGeom prst="rect">
            <a:avLst/>
          </a:prstGeom>
          <a:noFill/>
        </p:spPr>
        <p:txBody>
          <a:bodyPr wrap="none" rtlCol="0">
            <a:spAutoFit/>
          </a:bodyPr>
          <a:lstStyle/>
          <a:p>
            <a:r>
              <a:rPr lang="en-US" sz="3600" dirty="0" smtClean="0"/>
              <a:t>2</a:t>
            </a:r>
            <a:endParaRPr lang="en-US" sz="3600" dirty="0"/>
          </a:p>
        </p:txBody>
      </p:sp>
      <mc:AlternateContent xmlns:mc="http://schemas.openxmlformats.org/markup-compatibility/2006" xmlns:a14="http://schemas.microsoft.com/office/drawing/2010/main">
        <mc:Choice Requires="a14">
          <p:sp>
            <p:nvSpPr>
              <p:cNvPr id="19" name="TextBox 18"/>
              <p:cNvSpPr txBox="1"/>
              <p:nvPr/>
            </p:nvSpPr>
            <p:spPr>
              <a:xfrm>
                <a:off x="6905966" y="4152900"/>
                <a:ext cx="1700850" cy="633571"/>
              </a:xfrm>
              <a:prstGeom prst="rect">
                <a:avLst/>
              </a:prstGeom>
              <a:noFill/>
            </p:spPr>
            <p:txBody>
              <a:bodyPr wrap="none" rtlCol="0">
                <a:spAutoFit/>
              </a:bodyPr>
              <a:lstStyle/>
              <a:p>
                <a14:m>
                  <m:oMath xmlns:m="http://schemas.openxmlformats.org/officeDocument/2006/math">
                    <m:r>
                      <a:rPr lang="en-US" sz="3600" b="0" i="1" smtClean="0">
                        <a:latin typeface="Cambria Math"/>
                      </a:rPr>
                      <m:t>𝐿</m:t>
                    </m:r>
                    <m:r>
                      <a:rPr lang="en-US" sz="3600" b="0" i="1" smtClean="0">
                        <a:latin typeface="Cambria Math"/>
                      </a:rPr>
                      <m:t>=</m:t>
                    </m:r>
                    <m:r>
                      <a:rPr lang="en-US" sz="3600" b="0" i="1" smtClean="0">
                        <a:latin typeface="Cambria Math"/>
                      </a:rPr>
                      <m:t>𝑛</m:t>
                    </m:r>
                  </m:oMath>
                </a14:m>
                <a:r>
                  <a:rPr lang="en-US" sz="3600" baseline="30000" dirty="0" smtClean="0"/>
                  <a:t>1.5</a:t>
                </a:r>
                <a:endParaRPr lang="en-US" sz="3600" baseline="30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6905966" y="4152900"/>
                <a:ext cx="1700850" cy="633571"/>
              </a:xfrm>
              <a:prstGeom prst="rect">
                <a:avLst/>
              </a:prstGeom>
              <a:blipFill rotWithShape="1">
                <a:blip r:embed="rId5"/>
                <a:stretch>
                  <a:fillRect t="-6731" r="-4301"/>
                </a:stretch>
              </a:blipFill>
            </p:spPr>
            <p:txBody>
              <a:bodyPr/>
              <a:lstStyle/>
              <a:p>
                <a:r>
                  <a:rPr lang="en-US">
                    <a:noFill/>
                  </a:rPr>
                  <a:t> </a:t>
                </a:r>
              </a:p>
            </p:txBody>
          </p:sp>
        </mc:Fallback>
      </mc:AlternateContent>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85</a:t>
            </a:fld>
            <a:endParaRPr lang="en-US" dirty="0"/>
          </a:p>
        </p:txBody>
      </p:sp>
    </p:spTree>
    <p:extLst>
      <p:ext uri="{BB962C8B-B14F-4D97-AF65-F5344CB8AC3E}">
        <p14:creationId xmlns:p14="http://schemas.microsoft.com/office/powerpoint/2010/main" val="31291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8"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p:pic>
        <p:nvPicPr>
          <p:cNvPr id="16386" name="Picture 2" descr="C:\Users\jblocki\Pictures\singleDigitChalle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327" y="2033707"/>
            <a:ext cx="1295400" cy="899992"/>
          </a:xfrm>
          <a:prstGeom prst="rect">
            <a:avLst/>
          </a:prstGeom>
          <a:noFill/>
          <a:extLst>
            <a:ext uri="{909E8E84-426E-40DD-AFC4-6F175D3DCCD1}">
              <a14:hiddenFill xmlns:a14="http://schemas.microsoft.com/office/drawing/2010/main">
                <a:solidFill>
                  <a:srgbClr val="FFFFFF"/>
                </a:solidFill>
              </a14:hiddenFill>
            </a:ext>
          </a:extLst>
        </p:spPr>
      </p:pic>
      <p:sp>
        <p:nvSpPr>
          <p:cNvPr id="6" name="Double Bracket 5"/>
          <p:cNvSpPr/>
          <p:nvPr/>
        </p:nvSpPr>
        <p:spPr>
          <a:xfrm>
            <a:off x="3886200" y="1828800"/>
            <a:ext cx="1600200" cy="1153553"/>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12943" y="2483703"/>
            <a:ext cx="824265" cy="246221"/>
          </a:xfrm>
          <a:prstGeom prst="rect">
            <a:avLst/>
          </a:prstGeom>
          <a:noFill/>
        </p:spPr>
        <p:txBody>
          <a:bodyPr wrap="none" rtlCol="0">
            <a:spAutoFit/>
          </a:bodyPr>
          <a:lstStyle/>
          <a:p>
            <a:r>
              <a:rPr lang="en-US" sz="1000" b="1" dirty="0" smtClean="0"/>
              <a:t>Response: 6</a:t>
            </a:r>
            <a:endParaRPr lang="en-US" sz="1000" b="1" dirty="0"/>
          </a:p>
        </p:txBody>
      </p:sp>
      <mc:AlternateContent xmlns:mc="http://schemas.openxmlformats.org/markup-compatibility/2006" xmlns:a14="http://schemas.microsoft.com/office/drawing/2010/main">
        <mc:Choice Requires="a14">
          <p:sp>
            <p:nvSpPr>
              <p:cNvPr id="8" name="TextBox 7"/>
              <p:cNvSpPr txBox="1"/>
              <p:nvPr/>
            </p:nvSpPr>
            <p:spPr>
              <a:xfrm>
                <a:off x="3106509" y="1915919"/>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3106509" y="1915919"/>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11" name="Straight Arrow Connector 10"/>
          <p:cNvCxnSpPr/>
          <p:nvPr/>
        </p:nvCxnSpPr>
        <p:spPr>
          <a:xfrm flipH="1">
            <a:off x="2458809" y="3090796"/>
            <a:ext cx="1295400" cy="109099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43400" y="3115429"/>
            <a:ext cx="1" cy="124339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7135" y="3039692"/>
            <a:ext cx="1010333" cy="119319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15293" y="3251572"/>
            <a:ext cx="574196" cy="769441"/>
          </a:xfrm>
          <a:prstGeom prst="rect">
            <a:avLst/>
          </a:prstGeom>
          <a:noFill/>
        </p:spPr>
        <p:txBody>
          <a:bodyPr wrap="none" rtlCol="0">
            <a:spAutoFit/>
          </a:bodyPr>
          <a:lstStyle/>
          <a:p>
            <a:r>
              <a:rPr lang="en-US" sz="4400" dirty="0" smtClean="0"/>
              <a:t>…</a:t>
            </a:r>
            <a:endParaRPr lang="en-US" sz="4400" dirty="0"/>
          </a:p>
        </p:txBody>
      </p:sp>
      <p:sp>
        <p:nvSpPr>
          <p:cNvPr id="10" name="TextBox 9"/>
          <p:cNvSpPr txBox="1"/>
          <p:nvPr/>
        </p:nvSpPr>
        <p:spPr>
          <a:xfrm>
            <a:off x="2249457" y="3090796"/>
            <a:ext cx="418704" cy="646331"/>
          </a:xfrm>
          <a:prstGeom prst="rect">
            <a:avLst/>
          </a:prstGeom>
          <a:noFill/>
        </p:spPr>
        <p:txBody>
          <a:bodyPr wrap="none" rtlCol="0">
            <a:spAutoFit/>
          </a:bodyPr>
          <a:lstStyle/>
          <a:p>
            <a:r>
              <a:rPr lang="en-US" sz="3600" dirty="0" smtClean="0"/>
              <a:t>1</a:t>
            </a:r>
            <a:endParaRPr lang="en-US" sz="3600" dirty="0"/>
          </a:p>
        </p:txBody>
      </p:sp>
      <p:sp>
        <p:nvSpPr>
          <p:cNvPr id="18" name="TextBox 17"/>
          <p:cNvSpPr txBox="1"/>
          <p:nvPr/>
        </p:nvSpPr>
        <p:spPr>
          <a:xfrm>
            <a:off x="3803591" y="3313127"/>
            <a:ext cx="418704" cy="646331"/>
          </a:xfrm>
          <a:prstGeom prst="rect">
            <a:avLst/>
          </a:prstGeom>
          <a:noFill/>
        </p:spPr>
        <p:txBody>
          <a:bodyPr wrap="none" rtlCol="0">
            <a:spAutoFit/>
          </a:bodyPr>
          <a:lstStyle/>
          <a:p>
            <a:r>
              <a:rPr lang="en-US" sz="3600" dirty="0" smtClean="0"/>
              <a:t>2</a:t>
            </a:r>
            <a:endParaRPr lang="en-US" sz="3600" dirty="0"/>
          </a:p>
        </p:txBody>
      </p:sp>
      <p:sp>
        <p:nvSpPr>
          <p:cNvPr id="19" name="TextBox 18"/>
          <p:cNvSpPr txBox="1"/>
          <p:nvPr/>
        </p:nvSpPr>
        <p:spPr>
          <a:xfrm>
            <a:off x="6307418" y="3090795"/>
            <a:ext cx="378630" cy="646331"/>
          </a:xfrm>
          <a:prstGeom prst="rect">
            <a:avLst/>
          </a:prstGeom>
          <a:noFill/>
        </p:spPr>
        <p:txBody>
          <a:bodyPr wrap="none" rtlCol="0">
            <a:spAutoFit/>
          </a:bodyPr>
          <a:lstStyle/>
          <a:p>
            <a:r>
              <a:rPr lang="en-US" sz="3600" dirty="0" smtClean="0"/>
              <a:t>L</a:t>
            </a:r>
            <a:endParaRPr lang="en-US" sz="3600" dirty="0"/>
          </a:p>
        </p:txBody>
      </p:sp>
      <p:pic>
        <p:nvPicPr>
          <p:cNvPr id="18434" name="Picture 2" descr="C:\Users\jblocki\Pictures\singleDigitChalleng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399855"/>
            <a:ext cx="2071054" cy="1391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6824" y="4773106"/>
            <a:ext cx="824265" cy="246221"/>
          </a:xfrm>
          <a:prstGeom prst="rect">
            <a:avLst/>
          </a:prstGeom>
          <a:noFill/>
        </p:spPr>
        <p:txBody>
          <a:bodyPr wrap="none" rtlCol="0">
            <a:spAutoFit/>
          </a:bodyPr>
          <a:lstStyle/>
          <a:p>
            <a:r>
              <a:rPr lang="en-US" sz="1000" b="1" dirty="0" smtClean="0"/>
              <a:t>Response: 3</a:t>
            </a:r>
            <a:endParaRPr lang="en-US" sz="1000" b="1" dirty="0"/>
          </a:p>
        </p:txBody>
      </p:sp>
      <p:sp>
        <p:nvSpPr>
          <p:cNvPr id="16" name="Double Bracket 15"/>
          <p:cNvSpPr/>
          <p:nvPr/>
        </p:nvSpPr>
        <p:spPr>
          <a:xfrm>
            <a:off x="1067960" y="4319439"/>
            <a:ext cx="2437239" cy="1547961"/>
          </a:xfrm>
          <a:prstGeom prst="bracketPair">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3978408" y="441673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2</m:t>
                      </m:r>
                    </m:oMath>
                  </m:oMathPara>
                </a14:m>
                <a:endParaRPr lang="en-US" sz="4800" baseline="-25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978408" y="4416732"/>
                <a:ext cx="837088" cy="814005"/>
              </a:xfrm>
              <a:prstGeom prst="rect">
                <a:avLst/>
              </a:prstGeom>
              <a:blipFill rotWithShape="1">
                <a:blip r:embed="rId5"/>
                <a:stretch>
                  <a:fillRect/>
                </a:stretch>
              </a:blipFill>
            </p:spPr>
            <p:txBody>
              <a:bodyPr/>
              <a:lstStyle/>
              <a:p>
                <a:r>
                  <a:rPr lang="en-US">
                    <a:noFill/>
                  </a:rPr>
                  <a:t> </a:t>
                </a:r>
              </a:p>
            </p:txBody>
          </p:sp>
        </mc:Fallback>
      </mc:AlternateContent>
      <p:sp>
        <p:nvSpPr>
          <p:cNvPr id="20" name="TextBox 19"/>
          <p:cNvSpPr txBox="1"/>
          <p:nvPr/>
        </p:nvSpPr>
        <p:spPr>
          <a:xfrm>
            <a:off x="4989489" y="4388385"/>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1" name="TextBox 20"/>
              <p:cNvSpPr txBox="1"/>
              <p:nvPr/>
            </p:nvSpPr>
            <p:spPr>
              <a:xfrm>
                <a:off x="37157" y="4612324"/>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latin typeface="Cambria Math"/>
                        </a:rPr>
                        <m:t>𝑞</m:t>
                      </m:r>
                      <m:r>
                        <a:rPr lang="en-US" sz="4800" i="1" baseline="-25000">
                          <a:latin typeface="Cambria Math"/>
                        </a:rPr>
                        <m:t>1</m:t>
                      </m:r>
                    </m:oMath>
                  </m:oMathPara>
                </a14:m>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157" y="4612324"/>
                <a:ext cx="837088" cy="8140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078189" y="4385517"/>
                <a:ext cx="840102"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a:rPr>
                        <m:t>𝑞</m:t>
                      </m:r>
                      <m:r>
                        <a:rPr lang="en-US" sz="4800" b="0" i="1" baseline="-25000" smtClean="0">
                          <a:latin typeface="Cambria Math"/>
                        </a:rPr>
                        <m:t>𝐿</m:t>
                      </m:r>
                    </m:oMath>
                  </m:oMathPara>
                </a14:m>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078189" y="4385517"/>
                <a:ext cx="840102" cy="814005"/>
              </a:xfrm>
              <a:prstGeom prst="rect">
                <a:avLst/>
              </a:prstGeom>
              <a:blipFill rotWithShape="1">
                <a:blip r:embed="rId7"/>
                <a:stretch>
                  <a:fillRect/>
                </a:stretch>
              </a:blipFill>
            </p:spPr>
            <p:txBody>
              <a:bodyPr/>
              <a:lstStyle/>
              <a:p>
                <a:r>
                  <a:rPr lang="en-US">
                    <a:noFill/>
                  </a:rPr>
                  <a:t> </a:t>
                </a:r>
              </a:p>
            </p:txBody>
          </p:sp>
        </mc:Fallback>
      </mc:AlternateContent>
      <p:sp>
        <p:nvSpPr>
          <p:cNvPr id="23"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86</a:t>
            </a:fld>
            <a:endParaRPr lang="en-US" dirty="0"/>
          </a:p>
        </p:txBody>
      </p:sp>
    </p:spTree>
    <p:extLst>
      <p:ext uri="{BB962C8B-B14F-4D97-AF65-F5344CB8AC3E}">
        <p14:creationId xmlns:p14="http://schemas.microsoft.com/office/powerpoint/2010/main" val="41616040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4038600" y="1447800"/>
                <a:ext cx="628121"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oMath>
                  </m:oMathPara>
                </a14:m>
                <a:endParaRPr lang="en-US" sz="4800" baseline="-25000" dirty="0"/>
              </a:p>
            </p:txBody>
          </p:sp>
        </mc:Choice>
        <mc:Fallback xmlns="">
          <p:sp>
            <p:nvSpPr>
              <p:cNvPr id="8" name="TextBox 7"/>
              <p:cNvSpPr txBox="1">
                <a:spLocks noRot="1" noChangeAspect="1" noMove="1" noResize="1" noEditPoints="1" noAdjustHandles="1" noChangeArrowheads="1" noChangeShapeType="1" noTextEdit="1"/>
              </p:cNvSpPr>
              <p:nvPr/>
            </p:nvSpPr>
            <p:spPr>
              <a:xfrm>
                <a:off x="4038600" y="1447800"/>
                <a:ext cx="628121" cy="814005"/>
              </a:xfrm>
              <a:prstGeom prst="rect">
                <a:avLst/>
              </a:prstGeom>
              <a:blipFill rotWithShape="1">
                <a:blip r:embed="rId3"/>
                <a:stretch>
                  <a:fillRect/>
                </a:stretch>
              </a:blipFill>
            </p:spPr>
            <p:txBody>
              <a:bodyPr/>
              <a:lstStyle/>
              <a:p>
                <a:r>
                  <a:rPr lang="en-US">
                    <a:noFill/>
                  </a:rPr>
                  <a:t> </a:t>
                </a:r>
              </a:p>
            </p:txBody>
          </p:sp>
        </mc:Fallback>
      </mc:AlternateContent>
      <p:cxnSp>
        <p:nvCxnSpPr>
          <p:cNvPr id="4" name="Straight Arrow Connector 3"/>
          <p:cNvCxnSpPr/>
          <p:nvPr/>
        </p:nvCxnSpPr>
        <p:spPr>
          <a:xfrm flipH="1">
            <a:off x="3457862" y="2261805"/>
            <a:ext cx="580738" cy="45050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2"/>
          </p:cNvCxnSpPr>
          <p:nvPr/>
        </p:nvCxnSpPr>
        <p:spPr>
          <a:xfrm>
            <a:off x="4352661" y="2261805"/>
            <a:ext cx="0" cy="60997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42338" y="1981200"/>
            <a:ext cx="885677" cy="73111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54898" y="2487059"/>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20" name="TextBox 19"/>
              <p:cNvSpPr txBox="1"/>
              <p:nvPr/>
            </p:nvSpPr>
            <p:spPr>
              <a:xfrm>
                <a:off x="2952226" y="2712312"/>
                <a:ext cx="83708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oMath>
                  </m:oMathPara>
                </a14:m>
                <a:endParaRPr lang="en-US" sz="4800" baseline="-25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952226" y="2712312"/>
                <a:ext cx="837088" cy="81400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898801" y="2712313"/>
                <a:ext cx="743537"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2</a:t>
                </a:r>
                <a:endParaRPr lang="en-US" sz="4800" baseline="-25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898801" y="2712313"/>
                <a:ext cx="743537" cy="814005"/>
              </a:xfrm>
              <a:prstGeom prst="rect">
                <a:avLst/>
              </a:prstGeom>
              <a:blipFill rotWithShape="1">
                <a:blip r:embed="rId5"/>
                <a:stretch>
                  <a:fillRect r="-19672" b="-39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396960" y="2590800"/>
                <a:ext cx="708271"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oMath>
                </a14:m>
                <a:r>
                  <a:rPr lang="en-US" sz="4800" baseline="-25000" dirty="0" smtClean="0"/>
                  <a:t>L</a:t>
                </a:r>
                <a:endParaRPr lang="en-US" sz="4800" baseline="-25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396960" y="2590800"/>
                <a:ext cx="708271" cy="814005"/>
              </a:xfrm>
              <a:prstGeom prst="rect">
                <a:avLst/>
              </a:prstGeom>
              <a:blipFill rotWithShape="1">
                <a:blip r:embed="rId6"/>
                <a:stretch>
                  <a:fillRect r="-20513" b="-38060"/>
                </a:stretch>
              </a:blipFill>
            </p:spPr>
            <p:txBody>
              <a:bodyPr/>
              <a:lstStyle/>
              <a:p>
                <a:r>
                  <a:rPr lang="en-US">
                    <a:noFill/>
                  </a:rPr>
                  <a:t> </a:t>
                </a:r>
              </a:p>
            </p:txBody>
          </p:sp>
        </mc:Fallback>
      </mc:AlternateContent>
      <p:cxnSp>
        <p:nvCxnSpPr>
          <p:cNvPr id="23" name="Straight Arrow Connector 22"/>
          <p:cNvCxnSpPr/>
          <p:nvPr/>
        </p:nvCxnSpPr>
        <p:spPr>
          <a:xfrm flipH="1">
            <a:off x="2355461" y="3403226"/>
            <a:ext cx="675042" cy="103196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00400" y="3633740"/>
            <a:ext cx="2" cy="8659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44150" y="3645089"/>
            <a:ext cx="759568" cy="84327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39513" y="3730266"/>
            <a:ext cx="574196" cy="769441"/>
          </a:xfrm>
          <a:prstGeom prst="rect">
            <a:avLst/>
          </a:prstGeom>
          <a:noFill/>
        </p:spPr>
        <p:txBody>
          <a:bodyPr wrap="none" rtlCol="0">
            <a:spAutoFit/>
          </a:bodyPr>
          <a:lstStyle/>
          <a:p>
            <a:r>
              <a:rPr lang="en-US" sz="4400" dirty="0" smtClean="0"/>
              <a:t>…</a:t>
            </a:r>
            <a:endParaRPr lang="en-US" sz="4400" dirty="0"/>
          </a:p>
        </p:txBody>
      </p:sp>
      <mc:AlternateContent xmlns:mc="http://schemas.openxmlformats.org/markup-compatibility/2006" xmlns:a14="http://schemas.microsoft.com/office/drawing/2010/main">
        <mc:Choice Requires="a14">
          <p:sp>
            <p:nvSpPr>
              <p:cNvPr id="30" name="TextBox 29"/>
              <p:cNvSpPr txBox="1"/>
              <p:nvPr/>
            </p:nvSpPr>
            <p:spPr>
              <a:xfrm>
                <a:off x="1752600" y="4191000"/>
                <a:ext cx="1064715"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11</m:t>
                      </m:r>
                    </m:oMath>
                  </m:oMathPara>
                </a14:m>
                <a:endParaRPr lang="en-US" sz="4800" baseline="-250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752600" y="4191000"/>
                <a:ext cx="1064715" cy="81400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2781295" y="4191000"/>
                <a:ext cx="952505" cy="814005"/>
              </a:xfrm>
              <a:prstGeom prst="rect">
                <a:avLst/>
              </a:prstGeom>
              <a:noFill/>
            </p:spPr>
            <p:txBody>
              <a:bodyPr wrap="none" rtlCol="0">
                <a:spAutoFit/>
              </a:bodyPr>
              <a:lstStyle/>
              <a:p>
                <a14:m>
                  <m:oMath xmlns:m="http://schemas.openxmlformats.org/officeDocument/2006/math">
                    <m:r>
                      <a:rPr lang="en-US" sz="4800" b="0" i="1" smtClean="0">
                        <a:latin typeface="Cambria Math"/>
                      </a:rPr>
                      <m:t>𝑞</m:t>
                    </m:r>
                    <m:r>
                      <a:rPr lang="en-US" sz="4800" b="0" i="1" baseline="-25000" smtClean="0">
                        <a:latin typeface="Cambria Math"/>
                      </a:rPr>
                      <m:t>1</m:t>
                    </m:r>
                  </m:oMath>
                </a14:m>
                <a:r>
                  <a:rPr lang="en-US" sz="4800" baseline="-25000" dirty="0" smtClean="0"/>
                  <a:t>2</a:t>
                </a:r>
                <a:endParaRPr lang="en-US" sz="4800" baseline="-250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1295" y="4191000"/>
                <a:ext cx="952505" cy="814005"/>
              </a:xfrm>
              <a:prstGeom prst="rect">
                <a:avLst/>
              </a:prstGeom>
              <a:blipFill rotWithShape="1">
                <a:blip r:embed="rId8"/>
                <a:stretch>
                  <a:fillRect r="-15287" b="-38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23934" y="4191000"/>
                <a:ext cx="1067728" cy="8140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𝑞</m:t>
                      </m:r>
                      <m:r>
                        <a:rPr lang="en-US" sz="4800" b="0" i="1" baseline="-25000" smtClean="0">
                          <a:latin typeface="Cambria Math"/>
                        </a:rPr>
                        <m:t>1</m:t>
                      </m:r>
                      <m:r>
                        <a:rPr lang="en-US" sz="4800" b="0" i="1" baseline="-25000" smtClean="0">
                          <a:latin typeface="Cambria Math"/>
                        </a:rPr>
                        <m:t>𝐿</m:t>
                      </m:r>
                    </m:oMath>
                  </m:oMathPara>
                </a14:m>
                <a:endParaRPr lang="en-US" sz="4800" baseline="-25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23934" y="4191000"/>
                <a:ext cx="1067728" cy="814005"/>
              </a:xfrm>
              <a:prstGeom prst="rect">
                <a:avLst/>
              </a:prstGeom>
              <a:blipFill rotWithShape="1">
                <a:blip r:embed="rId9"/>
                <a:stretch>
                  <a:fillRect/>
                </a:stretch>
              </a:blipFill>
            </p:spPr>
            <p:txBody>
              <a:bodyPr/>
              <a:lstStyle/>
              <a:p>
                <a:r>
                  <a:rPr lang="en-US">
                    <a:noFill/>
                  </a:rPr>
                  <a:t> </a:t>
                </a:r>
              </a:p>
            </p:txBody>
          </p:sp>
        </mc:Fallback>
      </mc:AlternateContent>
      <p:sp>
        <p:nvSpPr>
          <p:cNvPr id="33" name="TextBox 32"/>
          <p:cNvSpPr txBox="1"/>
          <p:nvPr/>
        </p:nvSpPr>
        <p:spPr>
          <a:xfrm>
            <a:off x="4209580" y="4642981"/>
            <a:ext cx="574196" cy="769441"/>
          </a:xfrm>
          <a:prstGeom prst="rect">
            <a:avLst/>
          </a:prstGeom>
          <a:noFill/>
        </p:spPr>
        <p:txBody>
          <a:bodyPr wrap="none" rtlCol="0">
            <a:spAutoFit/>
          </a:bodyPr>
          <a:lstStyle/>
          <a:p>
            <a:r>
              <a:rPr lang="en-US" sz="4400" dirty="0" smtClean="0"/>
              <a:t>…</a:t>
            </a:r>
            <a:endParaRPr lang="en-US" sz="4400" dirty="0"/>
          </a:p>
        </p:txBody>
      </p:sp>
      <p:sp>
        <p:nvSpPr>
          <p:cNvPr id="37" name="TextBox 36"/>
          <p:cNvSpPr txBox="1"/>
          <p:nvPr/>
        </p:nvSpPr>
        <p:spPr>
          <a:xfrm>
            <a:off x="4945883" y="3520455"/>
            <a:ext cx="574196" cy="769441"/>
          </a:xfrm>
          <a:prstGeom prst="rect">
            <a:avLst/>
          </a:prstGeom>
          <a:noFill/>
        </p:spPr>
        <p:txBody>
          <a:bodyPr wrap="none" rtlCol="0">
            <a:spAutoFit/>
          </a:bodyPr>
          <a:lstStyle/>
          <a:p>
            <a:r>
              <a:rPr lang="en-US" sz="4400" dirty="0" smtClean="0"/>
              <a:t>…</a:t>
            </a:r>
            <a:endParaRPr lang="en-US" sz="4400" dirty="0"/>
          </a:p>
        </p:txBody>
      </p:sp>
      <p:cxnSp>
        <p:nvCxnSpPr>
          <p:cNvPr id="27" name="Straight Arrow Connector 26"/>
          <p:cNvCxnSpPr/>
          <p:nvPr/>
        </p:nvCxnSpPr>
        <p:spPr>
          <a:xfrm flipH="1">
            <a:off x="4038600" y="5412422"/>
            <a:ext cx="373686" cy="45497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3251124" y="5943600"/>
                <a:ext cx="1694759" cy="646331"/>
              </a:xfrm>
              <a:prstGeom prst="rect">
                <a:avLst/>
              </a:prstGeom>
              <a:noFill/>
            </p:spPr>
            <p:txBody>
              <a:bodyPr wrap="none" rtlCol="0">
                <a:spAutoFit/>
              </a:bodyPr>
              <a:lstStyle/>
              <a:p>
                <a:r>
                  <a:rPr lang="en-US" sz="3600" dirty="0" smtClean="0"/>
                  <a:t>Guess </a:t>
                </a:r>
                <a14:m>
                  <m:oMath xmlns:m="http://schemas.openxmlformats.org/officeDocument/2006/math">
                    <m:r>
                      <a:rPr lang="en-US" sz="3600" i="1" smtClean="0">
                        <a:latin typeface="Cambria Math"/>
                        <a:ea typeface="Cambria Math"/>
                      </a:rPr>
                      <m:t>𝜎</m:t>
                    </m:r>
                  </m:oMath>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1124" y="5943600"/>
                <a:ext cx="1694759" cy="646331"/>
              </a:xfrm>
              <a:prstGeom prst="rect">
                <a:avLst/>
              </a:prstGeom>
              <a:blipFill rotWithShape="1">
                <a:blip r:embed="rId10"/>
                <a:stretch>
                  <a:fillRect l="-10791" t="-14151" b="-34906"/>
                </a:stretch>
              </a:blipFill>
            </p:spPr>
            <p:txBody>
              <a:bodyPr/>
              <a:lstStyle/>
              <a:p>
                <a:r>
                  <a:rPr lang="en-US">
                    <a:noFill/>
                  </a:rPr>
                  <a:t> </a:t>
                </a:r>
              </a:p>
            </p:txBody>
          </p:sp>
        </mc:Fallback>
      </mc:AlternateContent>
      <p:sp>
        <p:nvSpPr>
          <p:cNvPr id="2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87</a:t>
            </a:fld>
            <a:endParaRPr lang="en-US" dirty="0"/>
          </a:p>
        </p:txBody>
      </p:sp>
    </p:spTree>
    <p:extLst>
      <p:ext uri="{BB962C8B-B14F-4D97-AF65-F5344CB8AC3E}">
        <p14:creationId xmlns:p14="http://schemas.microsoft.com/office/powerpoint/2010/main" val="28673843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Security</a:t>
            </a:r>
            <a:endParaRPr lang="en-US" dirty="0"/>
          </a:p>
        </p:txBody>
      </p:sp>
      <p:sp>
        <p:nvSpPr>
          <p:cNvPr id="5" name="Rounded Rectangle 4"/>
          <p:cNvSpPr/>
          <p:nvPr/>
        </p:nvSpPr>
        <p:spPr>
          <a:xfrm>
            <a:off x="3810000" y="1436255"/>
            <a:ext cx="3048000" cy="392545"/>
          </a:xfrm>
          <a:prstGeom prst="roundRect">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81891" y="3048000"/>
            <a:ext cx="6781800" cy="3124200"/>
          </a:xfrm>
          <a:prstGeom prst="wedgeRectCallout">
            <a:avLst>
              <a:gd name="adj1" fmla="val 27977"/>
              <a:gd name="adj2" fmla="val -8910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Almost all known algorithmic techniques</a:t>
            </a:r>
          </a:p>
          <a:p>
            <a:pPr algn="ctr"/>
            <a:r>
              <a:rPr lang="en-US" sz="2800" dirty="0" smtClean="0">
                <a:solidFill>
                  <a:schemeClr val="tx1"/>
                </a:solidFill>
              </a:rPr>
              <a:t>Local Search</a:t>
            </a:r>
          </a:p>
          <a:p>
            <a:pPr algn="ctr"/>
            <a:r>
              <a:rPr lang="en-US" sz="2800" dirty="0" smtClean="0">
                <a:solidFill>
                  <a:schemeClr val="tx1"/>
                </a:solidFill>
              </a:rPr>
              <a:t>Expectation Maximization</a:t>
            </a:r>
          </a:p>
          <a:p>
            <a:pPr algn="ctr"/>
            <a:r>
              <a:rPr lang="en-US" sz="2800" dirty="0" smtClean="0">
                <a:solidFill>
                  <a:schemeClr val="tx1"/>
                </a:solidFill>
              </a:rPr>
              <a:t>First and Second Order Methods for Convex Optimization</a:t>
            </a:r>
          </a:p>
          <a:p>
            <a:pPr algn="ctr"/>
            <a:r>
              <a:rPr lang="en-US" sz="2800" strike="sngStrike" dirty="0" smtClean="0">
                <a:solidFill>
                  <a:schemeClr val="tx1"/>
                </a:solidFill>
              </a:rPr>
              <a:t>Gaussian Elimination</a:t>
            </a:r>
            <a:endParaRPr lang="en-US" sz="2800" strike="sngStrike" dirty="0">
              <a:solidFill>
                <a:schemeClr val="tx1"/>
              </a:solidFill>
            </a:endParaRPr>
          </a:p>
        </p:txBody>
      </p:sp>
      <p:sp>
        <p:nvSpPr>
          <p:cNvPr id="8" name="Rectangle 7"/>
          <p:cNvSpPr/>
          <p:nvPr/>
        </p:nvSpPr>
        <p:spPr>
          <a:xfrm>
            <a:off x="446590" y="3200400"/>
            <a:ext cx="4732116" cy="523220"/>
          </a:xfrm>
          <a:prstGeom prst="rect">
            <a:avLst/>
          </a:prstGeom>
        </p:spPr>
        <p:txBody>
          <a:bodyPr wrap="square">
            <a:spAutoFit/>
          </a:bodyPr>
          <a:lstStyle/>
          <a:p>
            <a:r>
              <a:rPr lang="en-US" sz="2800" b="1" dirty="0"/>
              <a:t>Example: n=30 images</a:t>
            </a:r>
            <a:endParaRPr lang="en-US" sz="2800" b="1" baseline="-25000"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88</a:t>
            </a:fld>
            <a:endParaRPr lang="en-US" dirty="0"/>
          </a:p>
        </p:txBody>
      </p:sp>
    </p:spTree>
    <p:extLst>
      <p:ext uri="{BB962C8B-B14F-4D97-AF65-F5344CB8AC3E}">
        <p14:creationId xmlns:p14="http://schemas.microsoft.com/office/powerpoint/2010/main" val="30006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36255"/>
            <a:ext cx="8153400" cy="145934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55" y="1371600"/>
                <a:ext cx="8229600" cy="2590799"/>
              </a:xfrm>
            </p:spPr>
            <p:txBody>
              <a:bodyPr>
                <a:normAutofit/>
              </a:bodyPr>
              <a:lstStyle/>
              <a:p>
                <a:pPr marL="0" indent="0">
                  <a:buNone/>
                </a:pPr>
                <a:r>
                  <a:rPr lang="en-US" sz="3000" b="1" dirty="0" smtClean="0"/>
                  <a:t>Thm (Informal): </a:t>
                </a:r>
                <a:r>
                  <a:rPr lang="en-US" sz="3000" dirty="0" smtClean="0"/>
                  <a:t>Any statistical algorithm needs to see at least </a:t>
                </a:r>
                <a14:m>
                  <m:oMath xmlns:m="http://schemas.openxmlformats.org/officeDocument/2006/math">
                    <m:r>
                      <a:rPr lang="en-US" sz="3000" b="0" i="1" smtClean="0">
                        <a:latin typeface="Cambria Math"/>
                      </a:rPr>
                      <m:t>𝑚</m:t>
                    </m:r>
                    <m:r>
                      <a:rPr lang="en-US" sz="3000" i="1" smtClean="0">
                        <a:latin typeface="Cambria Math"/>
                      </a:rPr>
                      <m:t>=</m:t>
                    </m:r>
                    <m:acc>
                      <m:accPr>
                        <m:chr m:val="̃"/>
                        <m:ctrlPr>
                          <a:rPr lang="en-US" sz="3000" b="0" i="1" smtClean="0">
                            <a:latin typeface="Cambria Math"/>
                          </a:rPr>
                        </m:ctrlPr>
                      </m:accPr>
                      <m:e>
                        <m:r>
                          <a:rPr lang="en-US" sz="3000" i="1">
                            <a:latin typeface="Cambria Math"/>
                          </a:rPr>
                          <m:t>𝑂</m:t>
                        </m:r>
                      </m:e>
                    </m:acc>
                    <m:d>
                      <m:dPr>
                        <m:ctrlPr>
                          <a:rPr lang="el-GR" sz="3000" i="1" smtClean="0">
                            <a:latin typeface="Cambria Math"/>
                          </a:rPr>
                        </m:ctrlPr>
                      </m:dPr>
                      <m:e>
                        <m:sSup>
                          <m:sSupPr>
                            <m:ctrlPr>
                              <a:rPr lang="el-GR" sz="3000" i="1" smtClean="0">
                                <a:latin typeface="Cambria Math"/>
                              </a:rPr>
                            </m:ctrlPr>
                          </m:sSupPr>
                          <m:e>
                            <m:r>
                              <a:rPr lang="en-US" sz="3000" b="0" i="1" smtClean="0">
                                <a:latin typeface="Cambria Math"/>
                              </a:rPr>
                              <m:t>𝑛</m:t>
                            </m:r>
                          </m:e>
                          <m:sup>
                            <m:r>
                              <a:rPr lang="en-US" sz="3000" b="0" i="1" smtClean="0">
                                <a:latin typeface="Cambria Math"/>
                              </a:rPr>
                              <m:t>1.5</m:t>
                            </m:r>
                          </m:sup>
                        </m:sSup>
                      </m:e>
                    </m:d>
                  </m:oMath>
                </a14:m>
                <a:r>
                  <a:rPr lang="en-US" sz="3000" dirty="0" smtClean="0"/>
                  <a:t> passwords before it can even approximately guess the secret mapping </a:t>
                </a:r>
                <a14:m>
                  <m:oMath xmlns:m="http://schemas.openxmlformats.org/officeDocument/2006/math">
                    <m:r>
                      <a:rPr lang="en-US" sz="3000" i="1" smtClean="0">
                        <a:latin typeface="Cambria Math"/>
                        <a:ea typeface="Cambria Math"/>
                      </a:rPr>
                      <m:t>𝜎</m:t>
                    </m:r>
                    <m:r>
                      <a:rPr lang="en-US" sz="3000" b="0" i="1" smtClean="0">
                        <a:latin typeface="Cambria Math"/>
                        <a:ea typeface="Cambria Math"/>
                      </a:rPr>
                      <m:t>.</m:t>
                    </m:r>
                  </m:oMath>
                </a14:m>
                <a:endParaRPr lang="en-US" sz="3000" dirty="0" smtClean="0">
                  <a:sym typeface="Mathematica1"/>
                </a:endParaRPr>
              </a:p>
              <a:p>
                <a:pPr marL="0" indent="0">
                  <a:buNone/>
                </a:pPr>
                <a:endParaRPr lang="en-US" dirty="0">
                  <a:sym typeface="Mathematica1"/>
                </a:endParaRPr>
              </a:p>
              <a:p>
                <a:pPr marL="0" indent="0">
                  <a:buNone/>
                </a:pPr>
                <a:endParaRPr lang="en-US" dirty="0">
                  <a:sym typeface="Mathematica1"/>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55" y="1371600"/>
                <a:ext cx="8229600" cy="2590799"/>
              </a:xfrm>
              <a:blipFill rotWithShape="1">
                <a:blip r:embed="rId3"/>
                <a:stretch>
                  <a:fillRect l="-1704" t="-282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Security</a:t>
            </a:r>
            <a:endParaRPr lang="en-US" dirty="0"/>
          </a:p>
        </p:txBody>
      </p:sp>
      <p:sp>
        <p:nvSpPr>
          <p:cNvPr id="7" name="Rectangle 6"/>
          <p:cNvSpPr/>
          <p:nvPr/>
        </p:nvSpPr>
        <p:spPr>
          <a:xfrm>
            <a:off x="457200" y="3048000"/>
            <a:ext cx="8229600" cy="187420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457200" y="2971800"/>
                <a:ext cx="8001000" cy="1950406"/>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needs </a:t>
                </a:r>
                <a:r>
                  <a:rPr lang="en-US" sz="3000" dirty="0"/>
                  <a:t>to see </a:t>
                </a:r>
                <a14:m>
                  <m:oMath xmlns:m="http://schemas.openxmlformats.org/officeDocument/2006/math">
                    <m:r>
                      <a:rPr lang="en-US" sz="3000" i="1">
                        <a:latin typeface="Cambria Math"/>
                      </a:rPr>
                      <m:t>𝑚</m:t>
                    </m:r>
                    <m:r>
                      <a:rPr lang="en-US" sz="3000" i="1">
                        <a:latin typeface="Cambria Math"/>
                      </a:rPr>
                      <m:t>=</m:t>
                    </m:r>
                    <m:acc>
                      <m:accPr>
                        <m:chr m:val="̃"/>
                        <m:ctrlPr>
                          <a:rPr lang="en-US" sz="3000" i="1">
                            <a:latin typeface="Cambria Math"/>
                          </a:rPr>
                        </m:ctrlPr>
                      </m:accPr>
                      <m:e>
                        <m:r>
                          <a:rPr lang="en-US" sz="3000" i="1">
                            <a:latin typeface="Cambria Math"/>
                          </a:rPr>
                          <m:t>𝑂</m:t>
                        </m:r>
                      </m:e>
                    </m:acc>
                    <m:d>
                      <m:dPr>
                        <m:ctrlPr>
                          <a:rPr lang="el-GR" sz="3000" i="1">
                            <a:latin typeface="Cambria Math"/>
                          </a:rPr>
                        </m:ctrlPr>
                      </m:dPr>
                      <m:e>
                        <m:sSup>
                          <m:sSupPr>
                            <m:ctrlPr>
                              <a:rPr lang="el-GR" sz="3000" i="1">
                                <a:latin typeface="Cambria Math"/>
                              </a:rPr>
                            </m:ctrlPr>
                          </m:sSupPr>
                          <m:e>
                            <m:r>
                              <a:rPr lang="en-US" sz="3000" i="1">
                                <a:latin typeface="Cambria Math"/>
                              </a:rPr>
                              <m:t>𝑛</m:t>
                            </m:r>
                          </m:e>
                          <m:sup>
                            <m:r>
                              <a:rPr lang="en-US" sz="3000" i="1">
                                <a:latin typeface="Cambria Math"/>
                              </a:rPr>
                              <m:t>3</m:t>
                            </m:r>
                          </m:sup>
                        </m:sSup>
                      </m:e>
                    </m:d>
                  </m:oMath>
                </a14:m>
                <a:r>
                  <a:rPr lang="en-US" sz="3000" dirty="0"/>
                  <a:t> passwords </a:t>
                </a:r>
                <a:r>
                  <a:rPr lang="en-US" sz="3000" dirty="0" smtClean="0"/>
                  <a:t>before he can use </a:t>
                </a:r>
                <a:r>
                  <a:rPr lang="en-US" sz="3000" dirty="0" smtClean="0">
                    <a:sym typeface="Mathematica1"/>
                  </a:rPr>
                  <a:t>Gaussian Elimination to approximately guess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endParaRPr lang="en-US" sz="3000" dirty="0">
                  <a:sym typeface="Mathematica1"/>
                </a:endParaRPr>
              </a:p>
            </p:txBody>
          </p:sp>
        </mc:Choice>
        <mc:Fallback xmlns="">
          <p:sp>
            <p:nvSpPr>
              <p:cNvPr id="8" name="Rectangle 7"/>
              <p:cNvSpPr>
                <a:spLocks noRot="1" noChangeAspect="1" noMove="1" noResize="1" noEditPoints="1" noAdjustHandles="1" noChangeArrowheads="1" noChangeShapeType="1" noTextEdit="1"/>
              </p:cNvSpPr>
              <p:nvPr/>
            </p:nvSpPr>
            <p:spPr>
              <a:xfrm>
                <a:off x="457200" y="2971800"/>
                <a:ext cx="8001000" cy="1950406"/>
              </a:xfrm>
              <a:prstGeom prst="rect">
                <a:avLst/>
              </a:prstGeom>
              <a:blipFill rotWithShape="1">
                <a:blip r:embed="rId4"/>
                <a:stretch>
                  <a:fillRect l="-1752" t="-3762" r="-1980" b="-9091"/>
                </a:stretch>
              </a:blipFill>
            </p:spPr>
            <p:txBody>
              <a:bodyPr/>
              <a:lstStyle/>
              <a:p>
                <a:r>
                  <a:rPr lang="en-US">
                    <a:noFill/>
                  </a:rPr>
                  <a:t> </a:t>
                </a:r>
              </a:p>
            </p:txBody>
          </p:sp>
        </mc:Fallback>
      </mc:AlternateContent>
      <p:sp>
        <p:nvSpPr>
          <p:cNvPr id="11" name="Rectangle 10"/>
          <p:cNvSpPr/>
          <p:nvPr/>
        </p:nvSpPr>
        <p:spPr>
          <a:xfrm>
            <a:off x="457200" y="5029200"/>
            <a:ext cx="8229600" cy="1752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457200" y="4953000"/>
                <a:ext cx="8001000" cy="1938992"/>
              </a:xfrm>
              <a:prstGeom prst="rect">
                <a:avLst/>
              </a:prstGeom>
            </p:spPr>
            <p:txBody>
              <a:bodyPr wrap="square">
                <a:spAutoFit/>
              </a:bodyPr>
              <a:lstStyle/>
              <a:p>
                <a:r>
                  <a:rPr lang="en-US" sz="3000" b="1" dirty="0">
                    <a:sym typeface="Mathematica1"/>
                  </a:rPr>
                  <a:t>Thm (Informal): </a:t>
                </a:r>
                <a:r>
                  <a:rPr lang="en-US" sz="3000" dirty="0">
                    <a:sym typeface="Mathematica1"/>
                  </a:rPr>
                  <a:t>Any polynomial time adversary </a:t>
                </a:r>
                <a:r>
                  <a:rPr lang="en-US" sz="3000" dirty="0" smtClean="0">
                    <a:sym typeface="Mathematica1"/>
                  </a:rPr>
                  <a:t>who can guess the user’s passwords with accuracy much better than random guessing can also approximately recover the secret mapping </a:t>
                </a:r>
                <a14:m>
                  <m:oMath xmlns:m="http://schemas.openxmlformats.org/officeDocument/2006/math">
                    <m:r>
                      <a:rPr lang="en-US" sz="3000" i="1">
                        <a:latin typeface="Cambria Math"/>
                        <a:ea typeface="Cambria Math"/>
                      </a:rPr>
                      <m:t>𝜎</m:t>
                    </m:r>
                    <m:r>
                      <a:rPr lang="en-US" sz="3000" i="1">
                        <a:latin typeface="Cambria Math"/>
                        <a:ea typeface="Cambria Math"/>
                      </a:rPr>
                      <m:t>.</m:t>
                    </m:r>
                  </m:oMath>
                </a14:m>
                <a:r>
                  <a:rPr lang="en-US" sz="3000" dirty="0" smtClean="0">
                    <a:sym typeface="Mathematica1"/>
                  </a:rPr>
                  <a:t> </a:t>
                </a:r>
                <a:endParaRPr lang="en-US" sz="3000" dirty="0">
                  <a:sym typeface="Mathematica1"/>
                </a:endParaRPr>
              </a:p>
            </p:txBody>
          </p:sp>
        </mc:Choice>
        <mc:Fallback xmlns="">
          <p:sp>
            <p:nvSpPr>
              <p:cNvPr id="12" name="Rectangle 11"/>
              <p:cNvSpPr>
                <a:spLocks noRot="1" noChangeAspect="1" noMove="1" noResize="1" noEditPoints="1" noAdjustHandles="1" noChangeArrowheads="1" noChangeShapeType="1" noTextEdit="1"/>
              </p:cNvSpPr>
              <p:nvPr/>
            </p:nvSpPr>
            <p:spPr>
              <a:xfrm>
                <a:off x="457200" y="4953000"/>
                <a:ext cx="8001000" cy="1938992"/>
              </a:xfrm>
              <a:prstGeom prst="rect">
                <a:avLst/>
              </a:prstGeom>
              <a:blipFill rotWithShape="1">
                <a:blip r:embed="rId5"/>
                <a:stretch>
                  <a:fillRect l="-1752" t="-3774" r="-2133" b="-8805"/>
                </a:stretch>
              </a:blipFill>
            </p:spPr>
            <p:txBody>
              <a:bodyPr/>
              <a:lstStyle/>
              <a:p>
                <a:r>
                  <a:rPr lang="en-US">
                    <a:noFill/>
                  </a:rPr>
                  <a:t> </a:t>
                </a:r>
              </a:p>
            </p:txBody>
          </p:sp>
        </mc:Fallback>
      </mc:AlternateContent>
    </p:spTree>
    <p:extLst>
      <p:ext uri="{BB962C8B-B14F-4D97-AF65-F5344CB8AC3E}">
        <p14:creationId xmlns:p14="http://schemas.microsoft.com/office/powerpoint/2010/main" val="28630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Problem</a:t>
            </a:r>
            <a:endParaRPr lang="en-US" dirty="0"/>
          </a:p>
        </p:txBody>
      </p:sp>
      <p:sp>
        <p:nvSpPr>
          <p:cNvPr id="3" name="Content Placeholder 2"/>
          <p:cNvSpPr>
            <a:spLocks noGrp="1"/>
          </p:cNvSpPr>
          <p:nvPr>
            <p:ph idx="1"/>
          </p:nvPr>
        </p:nvSpPr>
        <p:spPr/>
        <p:txBody>
          <a:bodyPr/>
          <a:lstStyle/>
          <a:p>
            <a:r>
              <a:rPr lang="en-US" dirty="0" smtClean="0"/>
              <a:t>Password breaches at major companies have affected millions of users.</a:t>
            </a:r>
          </a:p>
        </p:txBody>
      </p:sp>
      <p:pic>
        <p:nvPicPr>
          <p:cNvPr id="3074" name="Picture 2" descr="http://blogs-images.forbes.com/tomiogeron/files/2011/10/linkedin_logo_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7" t="27273" r="10604" b="40807"/>
          <a:stretch/>
        </p:blipFill>
        <p:spPr bwMode="auto">
          <a:xfrm>
            <a:off x="1401526" y="4195618"/>
            <a:ext cx="1634837" cy="487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riskymongoose.com/wp-content/uploads/2011/02/rock-you-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311708"/>
            <a:ext cx="2057400" cy="525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rime.peta.org/wp-content/uploads/2008/10/zappos.jpg"/>
          <p:cNvPicPr>
            <a:picLocks noChangeAspect="1" noChangeArrowheads="1"/>
          </p:cNvPicPr>
          <p:nvPr/>
        </p:nvPicPr>
        <p:blipFill rotWithShape="1">
          <a:blip r:embed="rId5">
            <a:extLst>
              <a:ext uri="{28A0092B-C50C-407E-A947-70E740481C1C}">
                <a14:useLocalDpi xmlns:a14="http://schemas.microsoft.com/office/drawing/2010/main" val="0"/>
              </a:ext>
            </a:extLst>
          </a:blip>
          <a:srcRect t="24868" b="25435"/>
          <a:stretch/>
        </p:blipFill>
        <p:spPr bwMode="auto">
          <a:xfrm>
            <a:off x="6499817" y="4195618"/>
            <a:ext cx="1524000" cy="7573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tatic4.businessinsider.com/image/4a6c958839a903010623f2a3/gawkers-latest-trendy-web-metric-branded-traff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953000"/>
            <a:ext cx="1623017" cy="9859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news.mindprocessors.com/wp-content/uploads/2012/11/adob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207379"/>
            <a:ext cx="1609253" cy="74715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hackersnewsbulletin.com/wp-content/uploads/2013/04/living-social-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0244" y="3352800"/>
            <a:ext cx="2057400" cy="74873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assets.fontsinuse.com/static/use-media-items/15/14246/full-2048x768/522903b7/Yahoo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5627" y="4953000"/>
            <a:ext cx="2667000" cy="10015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8"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1555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0" descr="data:image/jpeg;base64,/9j/4AAQSkZJRgABAQAAAQABAAD/2wCEAAkGBxQHEBQUERQWEhAXFBcSFhgXGRkSEBYWFRIWFhQXGBMZHCkgGhooHRUVITEhJikrLjAuGB8zODMsNygtMSsBCgoKBQUFDgUFDisZExkrKysrKysrKysrKysrKysrKysrKysrKysrKysrKysrKysrKysrKysrKysrKysrKysrK//AABEIALcBEwMBIgACEQEDEQH/xAAcAAEAAgMBAQEAAAAAAAAAAAAABwgEBQYDAQL/xABIEAABAwIDBQMGCgcGBwAAAAABAAIDBBEFBiEHEjFBURMiYTJCcYGRkxQXIzNSVHKhstEIFmJzgrGzNDV0g5KiQ1Njo8HD4f/EABQBAQAAAAAAAAAAAAAAAAAAAAD/xAAUEQEAAAAAAAAAAAAAAAAAAAAA/9oADAMBAAIRAxEAPwCcUREBERAREQEREBERAREQEREBERAREQEREBERAREQEREBERAREQEREBERAREQEREBERAREQEREBERAREQEREBERAREQEREBERAREQEREBERAREQEREBERAREQEREBERAREQEREBERAREQEREBERAREQEREBERAREQEREBERAREQEREBERAREQEREBF8vZeNTVx0gvI9sY6ucGj2lB7otIc4UAdu/DaXe6dtHf8S2VJXxVovFIyQdWODx9xQZKL5dLoPqIiAi+XX4mnbALvcGt6uIaPaUHoi00ua6GE2dWUzTwsZowfxLLo8Yp675meKX7EjX/AMigzkXy6+oCIiAiIgIiICIiAiIgIiICIiAiIgIiICIiAsPFsSjwiF807xHFG0uc48AB/M8ABzJWYol/SNqXxYfAxtxG+o79uB3Y3FrT4Xuf4Qg4nOe2arxZ7mURNJT8A7Q1Lxrq5/BnobqOpXOYVkrFM32lbFLK13CWZ9mkdQ6Q3cPEXXItO6b8f5KxWXtttBLGxs7JKV4aGkBnaQiwt3SzW3paEEfDYjiZHCD3mv4VhVOyzF8IO/HCXEedBI0vHoAcHfcp1pNp+FVVrVkbfth8f4mhbiizPRYhpFVU8h6NlYXey90FecG2nYrlZ/Z1BdKG6GKpae0A+2bPHrJC2myrOldjGM00U9VLJC/ti5jjdhtTyub7CAfUpozjlSnzdTujmaC7dPZSgDfjdbQtd0va44EKE9k+Ua3CsappJ6WaOJhmDnuYRGL00rR3jyJIHrQWOWJieIx4XE+Wd7Y4mDec52jQPz8Oayrqs22rObsfrHU8biKSneWAA6SSjR7z1sbtHgCeaDc5023TVbnR4c3sItR2rwHTu8WtPdYOPG59HBRjUVVVmKUb7pqqYm4BL5n+puv3L0ypgEuaKuOmh8p51cRdrGDV7z4Ae3Qc1azKGUabKUIjp2AOsN+Q2M0h6ud/4GgQVtp9l2K1DbijeBa/edGx3+lzgVqsZylXZfG9UU0sTfp2uwf5jbgH1q4tl8fGJAQQCCLEHUEdCEFTstbSMQy6RuTuliH/AA5ryxkdASd5v8JCnrZ9tKp84jct2FWBcxONw4Di6N3nDw0I+9R3tm2ax4VGa2iYGRAgTxN8hm8bCRg5NuQC3lcEaXUQUdU+hkbJG4skY4Oa5ps5pB0IKC7agXNW0vF8NrqmKFgMMc8jGHsC7uNeQ3vc9BxUobNc1frdQMmdYTNJimA4CRoFyB0cC13rtyXVoKyHbXig86H3Q/NZeF7cK+KZhnEUsN++xrNx5bz3XX0PNR5j4tV1H7+X+o5eFXRvoXBsjSxxa11nCxLXAOa4dQQQboLi5bzBBmSnbPTP34zoeT2u5te3zXDoto42Cp7k3NtRlCo7WB1wbCSM/NytvwcOvR3Eesg2iybm6nzdB2sDu8LCSM/ORuPJw6dDwKCCZ9tGKRucA6GwcR80ORt1Xn8deKfSh90PzVlZKZkgILWlpFiCAQQeIIVKKsbsjwNAHOA9Fygk3CdsWJ1dRCxzotx8rGG0QvZzw02N/FSHtmzpVZQFL8ELB2plD95m/wCRubtunlFSRHTsjAAa0ACwAAAAHCy/bmB3EA/egrP8deKfSh90PzXz47MU+lD7ofmps2h5FhzjTbhDY6hlzDJbyT9F1uLDz6cRwVWMYwuXBp3wTtLJWO3XNP3EHmCNQehQSBTbaMUle0F0Ni4A/JDmbdVZVqqvsqzz+p9QRKN+klIEotdzCL7sjetrm45jxAVoqSqZWRtkjcHxvaHNc03a5pFwQeiCIdrm0WtypXtgpnRiMwMkO8wOO857wdendC4n47MU+lD7ofmuz22bQm0rX0NKQ6VwLKiSwduMcLOiafpkcTyBtx4Rhs/yVLnKp3GdyBtjNLa4Y08h1eeQ9fBBvfjqxX6UPuh+asFk7EH4tQUs8tjJLBHI+wsN5zQTYcl64HgcGBwMggjDImCwHEnqXHm4nUlbIC3BB9REQFpM4ZbizXSPp5tGus5rh5Ub2+S8e0jxBI5rdqP9tmNz5fw5ktLKYZTUMYXNsTulkhI1B5gexBCWaNl+IZfcT2JqIeUkIMgtfzmDvN9Yt4lcW5u4SDoRoeR9inrYntCkxeaWmr5zJM+zoC/dbewO/GLAa8CBz16KWq7CoMRFp4Yph/1GNf8AiCClSK29Xs3wur8qihH2AYvwELRV+xPDKkHcbNCerJC63qk3kFesGzLV4EQaaolisb2a89mfTGe671gqbdmW1043Kylrw1s7+7HK3uskdyY5nBrjyI0J0sNL8HtK2XPydGJ45e3pi8MO8NyVhcO7e2jgbHUW5aKPIZTA4OaS1zSHNI4gg3BHrQXYrHlkb3N8oMcR6Q0kKkz3mQkk3JNyeZJ4lXap3GSNpcO8WgkeJAuqk7RctOyviE0JbaIuMkJto6J5Jbb0atPi1B3v6NlO11TVvNu0bDG1vXde8l/3sap/VTNl2axlCvbLJf4O8GGa2pDHEEPAHHdIB9F1a2kqW1jGvjc18bmhzXNO81zSLggjiEHsiIg1uZadtVR1DJLdm6CUOvwsY3XVL1ZbbZnRmCUb6WNwNXO3csDrHE7R73dLi7R6SeSrSgnD9Gmdx+HM8wdg63IOPag+0AexTko52G5adgOHdpK3dmqHCYg6ObGBaIHxtd38akZBSzMH9sqP38v9RysliORoM54TSNk7k7aWHspgLvYexbo4ecwni32WKrbmH+11H7+X+o5W9yj/AHfSf4aH+k1BUvNGXJ8sVDoalm68agjWN7eTmO5j+XArzy5j8+W6hs9M8skbx5se3mx7fOaenrFiAVbHNuVafNdOYaht+JY8aSRut5THfzHA81V7O+TKjJ0/ZzDejN+ylaD2cgHTo4c2nUeIsSFj9n2eoM5Q3Z8nUNHysJN3N/aafOZ4+2yqlW/OP+278RXthOJy4PMyaB5jlYd5rhxHgRzB4EHQrFleZCSeJJJ9JN0F4EREBcFtR2fMzjDvx2ZXRttG/gHjj2Tz0vwPInoTfvUQUkraR+HyOjlaWSMcWua4Wc1wNiCF1OWNo1ZlqkmpoXdx/wA2Xaugc4990fpF9OAOvW8g/pHYRFC2mqWttO9zonuGm+1rLt3hzI4X6adLQcDZB0eTcrT5zquyiva+/LK65bG0nVzjzcdbDiT6yLU5Zy/DlqnZBTt3Y2jU+e9x8p7jzcf/AINFg7P8Ahy/QQsgbbfjZK9x1e972Auc48+g6AWXSICIiAiIgKL/ANIj+6Wf4qP+nKpQWNX4fFiLd2eNkrL7269oe24vY2cLX1PtQU5wvBKnEGPmp4ZJWRFu+6MFxYTctNm68jrysu1y7tixDBQI5t2qY3S0wImFuXaDU/xAqx2H4VBhl+whjh3rb3ZsbHvWva+6BfiVj4tl2lxn+008U3i9jXOHoda4QRVSbf4yPlaJ7T+xK14/3NC+1e3+Fo+So5HO/bkawfcCumr9jeF1ZJET4Sf+XI63qD94BeNNsTwyHymzSfalI/AAghDPGfKrOb29uQyFpuyJmkbTw3iTq51ja59QFyuo2V7Lp8VnjqayMxUjHB4a8FskxabtAYdQy+pceI0F73E34JkmgwIg09LEx44PI7SUf5j7u+9b+yAFzOe8mQZyp+zl7sjbuilAu+Nx4+lpsLt52HAgEdOiCoecMj1eUnkTxkxX7szLugd073mn9l1ivXKG0Ctyl3YHh0F7mKQb8NzxIF7tPoIVtJIhKCHAOadCCLgjoQeK43GNleGYqS51MInHnCTD/sb3fuQcDTfpAkN+UoQXW4tms0n0Fht7Vp8e251lewtpoo6W/nXM0o9BIDR/pK7V2wXDydJqsDpvxH/1LKoNiGG0p7/bz+D5A0f9trSgrq502MTG/aT1EjrnypJXuPhqSVMuzPY86J7KnEm2sQ5lPo7UcHS208dz29FLmC5cpcCbalgjh6lrQHn0v4n1lbVB8AsolzJtsbgVXPTmjMhikdHvdqGh26eNuzNvapbWgq8k4fWyOklo4HyPJc5zmAucTxJPVBUSvqPhk0khFt97n24gbzibX9amHBtuow2mhhNEXGOJkVxNYHcYG3t2el7KVPi/wz6jT+7CfF/hn1Gn92EG9oKj4XEyS1t9jX2423mg2v61jY7gsOPQPgqGCSJw1B4g8nNPFrhyIWdDEIWhrRZoAaAOAAFgF+0FUtouzybJkm9rLRuPyctuF+DJAPJf48DxHMDiiFdqtoo69jo5WNkjcN1zXDeY4dCCtF8X+GfUaf3YQdKiDREBc1n7NYybSfCDEZh2jY90O3D3gTe9j0XSrDxPC4cWZ2dREyaO4duyND2XF7Gx56lBWzabtJbniKGNtOYOze55JeJL3bYCwaLKPArg/qNhv1Gl9yz8k/UbDfqNL7ln5IIsw3byyjgjjNE4lkbGXEwAJa0C/wA34Kb6aXt2Ndw3mh1uNri60f6jYb9Rpfcs/Jb9jBGAALACwHIAcEH6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307975" y="-16383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4" name="Picture 22" descr="http://cdn.redmondpie.com/wp-content/uploads/2013/08/Sony-log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6483" b="27949"/>
          <a:stretch/>
        </p:blipFill>
        <p:spPr bwMode="auto">
          <a:xfrm>
            <a:off x="3950855" y="3549072"/>
            <a:ext cx="1572063" cy="58189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blog.ebay.com/wp-content/uploads/2013/03/newebay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0308" y="3335215"/>
            <a:ext cx="1623017" cy="91161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a:t>
            </a:fld>
            <a:endParaRPr lang="en-US" dirty="0"/>
          </a:p>
        </p:txBody>
      </p:sp>
    </p:spTree>
    <p:extLst>
      <p:ext uri="{BB962C8B-B14F-4D97-AF65-F5344CB8AC3E}">
        <p14:creationId xmlns:p14="http://schemas.microsoft.com/office/powerpoint/2010/main" val="13105638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Discrimination Norm </a:t>
            </a:r>
          </a:p>
          <a:p>
            <a:pPr lvl="1"/>
            <a:r>
              <a:rPr lang="en-US" dirty="0" smtClean="0"/>
              <a:t>On average how much different would the answers to a query q be if we picked a random challenge and a random response? </a:t>
            </a:r>
          </a:p>
          <a:p>
            <a:pPr lvl="1"/>
            <a:r>
              <a:rPr lang="en-US" dirty="0" smtClean="0"/>
              <a:t>Small discrimination norm =&gt; Statistical Algorithm must use deep tree</a:t>
            </a:r>
            <a:r>
              <a:rPr lang="en-US" dirty="0"/>
              <a:t>. [</a:t>
            </a:r>
            <a:r>
              <a:rPr lang="en-US"/>
              <a:t>FPV13</a:t>
            </a:r>
            <a:r>
              <a:rPr lang="en-US" smtClean="0"/>
              <a:t>]</a:t>
            </a:r>
            <a:endParaRPr lang="en-US" dirty="0" smtClean="0"/>
          </a:p>
          <a:p>
            <a:r>
              <a:rPr lang="en-US" dirty="0" smtClean="0"/>
              <a:t>Fourier Analysis</a:t>
            </a:r>
          </a:p>
          <a:p>
            <a:pPr lvl="1"/>
            <a:r>
              <a:rPr lang="en-US" dirty="0" smtClean="0"/>
              <a:t>Express discrimination norm as a low degree function</a:t>
            </a:r>
          </a:p>
          <a:p>
            <a:r>
              <a:rPr lang="en-US" dirty="0" smtClean="0"/>
              <a:t>Generalized </a:t>
            </a:r>
            <a:r>
              <a:rPr lang="en-US" dirty="0" err="1" smtClean="0"/>
              <a:t>Hypercontractivity</a:t>
            </a:r>
            <a:r>
              <a:rPr lang="en-US" dirty="0" smtClean="0"/>
              <a:t> Theorem</a:t>
            </a:r>
          </a:p>
          <a:p>
            <a:pPr lvl="1"/>
            <a:r>
              <a:rPr lang="en-US" dirty="0" smtClean="0"/>
              <a:t>Bounds the expected value of low degree functions</a:t>
            </a:r>
            <a:endParaRPr lang="en-US" dirty="0"/>
          </a:p>
        </p:txBody>
      </p:sp>
      <p:sp>
        <p:nvSpPr>
          <p:cNvPr id="4" name="AutoShape 2" descr="data:image/jpeg;base64,/9j/4AAQSkZJRgABAQAAAQABAAD/2wCEAAkGBxQHEhUTEhQWFRQXGBcWGBQXFhYWFBseGBcXHBoWGBcZHCggGh4nGxgZITEiJikrLi4uGB8/ODMvOigtLisBCgoKDg0OGxAQGiwmICQtLDYuLCwsLCwxLCwsLCwsLCwsNCwsLCwsLDQsLCwsLC8sLC0sLCwsLCwsLCwvLSwsNP/AABEIAOEA4QMBEQACEQEDEQH/xAAcAAEAAwEBAQEBAAAAAAAAAAAABQYHBAMCAQj/xAA/EAABAwEGAwUFBgQFBQAAAAABAAIDEQQFEiExQQZRYRMiMnGRBxRCgaEjUmKxwdFy4fDxFjNDU4IVJJKisv/EABsBAQACAwEBAAAAAAAAAAAAAAADBQECBAYH/8QANREBAAIBAgQDBgYCAgIDAAAAAAECAwQREiExQQVRYRNxgZHR8CIyobHB4SPxFEJSojNDcv/aAAwDAQACEQMRAD8A3FAQEBAQEBAQEBAQEBAQEBAQEBAQEBAQEBAQEBAQEBAQEBAQEHDeF5ssWXid90fqdkFKtF6Wi+ZqMldGxupYS0eeWvIVWN92U7Z73ksmTj2g60xeoCywnbFbmW0VYfMHUfJB0oCAgICAgICAgICAgICAgICAgICAgICD5e8RipNAN0EJeN8ZHCcLRq85H5ckFGvC+vfX9nDocsR36Af1VazLZLXNZHWNrsQ1w5+Vf3WYjZjd0SlbMPGO0OszsTTQjdYFuue8xeLa6OHib+o6IJBAQEBAQEBAQEBAQEBAQEBAQEBAQEHjarS2yirvkNz5IKvfd8iIYpHUHwsH6Dc9UZUO9r3feRoe6zZg08zzK0mWdkfHKYXNcBm0g56ZGuyRAv8Aw/xXBbW9lM3s3uyBrVh5UcdD5reJ3azGxammIlp9efVZYcUzqIPix3obtkEg0HiHMHUf1usMtJikEoDgaggEHodEH0gICAgICAgICAgICAgICAgICAg4r5vSO5onSymjRQADNznONGsaN3EkADqgodvv98WJ81DK/wAMIPdibsHOGp3P9FYmWVRt9uM5MkjvMkgADlyAWvVlG2W3m3ktssclpdWn2be4P4pHUaPVQZtRiwRvktEe9tWs26Q97wgtVyhslsiayF5A7SN/aCMnQTGgoCcsQyqufS+J6fU3mmOefry39za2K1I3l9kB3UFd6NLWa934cD3E08LjmR0J3C3iWuz1hvfth3siMj/JB8SzdtkN/wBUGsXFZ3WSzxsf4gNOXIfIZIO9AQEBAQEBAQEBAQEBAQEBAQEBBmXGV/C0TVaQRFUMPwMNCHSci+lRX4RWmrliWYUe7o7VxOS6z4Y4cRHvMlXOeRWpjZvnuTT8lXazxHFpp4Z528o/l04dNfJG8dFnuzgOzREOtBfan61mNYx/DEO6B51XntR4xqMnKs8MenX5uuukpXrzW2MNszaANa1o0ADWgDoMgFTW4r2585lLtsqNn4xbe9pdEGxOsP8AlSSyOa0F7sYDQHOo8OIAApoTU1BCtb+GWwYYybz7XrER5Rt8tu7mjLFrbdkPxDw+/hWssIdJYtXMzdJB1G7o/q1W/hfjEZ9sWblftPn/AGgzYeHnXo8WOErQ5pBBAII0Nd1fOZ4yzCA+eZ/dNzZePZxcvvzveXj7NhowH4nA+Lyb+fksww0tZBAQEBAQEBAQEBAQEBAQEBAQEFK474iNnBs8Ro4j7Rw1APwA8yNenmsSzDKGRniQvFXNsUX+dI2uKUj/AEo6fDzd/dV+s1nstqU/Pbp6esunBg4/xW/LH3svFxNkiYS8NZHUCGJraYGAUaD1ORodPoPL6qaTbau8z3nzlc4ottz+EeiYZIuOYZmqj8RcWC8zJBA5oijymmeAYxRwa9jo3NPaNIJaG5F7i3CcjS70nh/sojJk/NPSO/pMTHSe+/aOquy5YtM1r0jrP39yjOGrk/xY8VbS74ThbUkumNG1ea0OM07z8iAcPOnRrNX/AMOs7c8lv/X+vKO880WPH7T/APMfqvnGduF1WCYsABMfZRtAyrJ3GgDpi+i8/wCHYbZ9XSJ895+HNPmnhpKk2eEXfExn3WhvnQar6DKsSXCHDj+JJu9UQtNZH/kxp5n6D5V1jmzPJtdmgbZWtYxoa1oAa0aADQLdo9EBAQEBAQEBAQEBAQEBAQEBAQRfEV6i6IS/V57rBzJ38hr/AHQYjMyXiqd8EbiGA/8Ac2gaiusTDu87nb6Lg12trpqb9bT0j77OnT4Jyz6d5XGQw8OWY0AZDCwmg5DbqSfUnqvJR7TU5fO1pXf4cVPSHNYr8ivZjuyd3g0PLDlIw0rhe05g5V67KbJpMmG0ReO+3v8Ack096ZYi1Z9/xetvfHb45I5HFrHta0lrsLhjGxWmKt8d62rG8xv69G+XBvTafVVI+F5bY9sAIbYwA50zH9+cOaQQ8AYSa4QKjuBooTXKztrqUrOSf/k8pj8v3+s9VXOltNuD/r5+f3+jRbIxtmY1jAGtaAGtGQAGwXn8lrXtNrTvMungiI2hUPaBaxaJrLZ65NLrS8V2Z3Y8ur3H/wAVfeAYOd8s+6P3n+FfrLdKuO57qk4jnEUeQ1c4ioY3cnryG69L1cXRtV0XZHdETYYhRrfUndzjuSt4jZpM7uxAQEBAQEBAQEBAQEBAQEBAQEBBkHtCvV99TxQQvwdrJ2THDVrGtc6SRvWjcvMKDU5ow4rZJ7JMWP2l4r5pW67ujuiJsUQDWN05k7kncnmvD5s1815vfnMvQY8cUrw1RHFNss9Y4LQ5hxnGxriQCYy0gOGjmkkAt1oTQEgBWfhNZi85Np2iNt/Lf9XNrdppFN+f7vv2g2N08brws8wbJ2Y+wbCZi8s8WKSMFzSKtA0bQGviKvorTJXgtG8Kql74rcVeUqXDxQ73LtnNhL34omNd2oke8BlWsjYCCwE+LE2pNMtDzT4bE35WmIjtyn9fP5u/J4ne8Ry5/wA+7+3nwZxDPdjJJbSMFmaXNDMLsbnjNzY2k5UocR0HnpD4hpceW0Up+fz8o9f4b4tZeazbJHL92mXXeLbyjbKw1a6tNNiQQab1Gi85nwWxXmlusO2lovXihm953mLZabTaCasDhBHTcR5d3nieTRev8Pw+x01Ynr1n4/0pM9uPLO3uX7gSCS52dq4/aSULmfC1orSPqcySeZ6Kqz+JXjPxY+kfq76aSvs+G3WWmWK1ttjcTfmNweSv9NqKZ6cVfl5KvLitjtwy6FOiEBAQEBAQEBAQEBAQEBAQEBBA8YXn7jDhae/JVo6D4j+nzQZbcUfv94ud8MEHo6Z1B/6sPqqTxvLw4Yp5z+33Du0NfxzPkuJC8suIV6/+HbLb3iW0xNcwNLHEFzXYSahzS0jvNOYrkakHWotvDddfFPs+cxP6INTpozxv/wBoVu4XWqwujs8AbP3WsfFKCyOoq2KTtg5pidVhDCBWtQXVpS/xTjtNrRv1+/7VuqjJEUi+3KPvdO2WaO67Q62WuzCG1QB8DWh4ljkc/wC07VmWJrwHPJNDUPJJ1Kj1GaaxwY+cz+kec/x5yjxYuL8Vun7+5X7mitPGdofarQXRwnLBjkDi1zAcLHNDe6Q7M7imWQK4dXlx6XH7Ov4rzz35dd+s9fhHZ2YMds1uKeVfL6PXiziEEOstmcI4YxhmmbkGgCnYRU+KmRpppqnh2gm0+3zd+cRPf1lnVamIj2eP4/Q4MuMvw2iVmBoH2EP3Af8AUd+M/T5p4nrt/wDFSffP8JNDpeH/ACW69l4ilMao1lNd0nd1vNmcHNPmNj0K6NNqb4L8Vf8Abkz4IvXaVvsVrbbG4m/MbjzXrtPqKZ6cVf8ASiy4rY7bS6FOjEBAQEBAQEBAQEBAQEBAQEGVcV3obdK87AljRyAJ/mfmksw5/ZvZu0itFoP+tO4NP4IgI2/UO9V4/wAdz76iKf8AjH6zz+iw0vKu76urjCy3zNLCxxa+NzhR/dxhurm15GuRzyUGbw/NhpW8xvE+XZ14tTS0zV+WLieyXvJ7ux+JzgThLXBrgK+EkUdUCuW3zoyaLUYK+1mNoj16JaajHe3DE83BNdr7gtJtTTisphMU0VHl4Y0Ax9mG/E14BDqimZrurHSeIb09nt+OZ5eW895Q6vBF5i89uqLsjJuN5haJJHCCmYGJtQ9sjXRDvUccJYS6nxUypRb6jLXS1mu2957zz6bTE+neIhFixzlmJjlWP75OjiC9uzHuVi7uAYZJGD/LaBUsZTWSlST8OZ1Wug0Nstv+Rn98b9/WfT76M6nURSPZY/8AX9o+4OFveSx8zMEDM44Dq4/7ko+uE58+Sn13iUbTjxTz7z9PqaXQzvx5I+H1Xeiot1s+BOCafKuxPJbzjmI3axeN9nvG/Ao2ZjdJ3feBs7g5vzGx6FT6fU3wX4q/7c2bBW9drLhYba22tq3Xcbhes02qpqKcVfjHkoc2G2K20uldKIQEBAQEBAQEBAQEBAQEBBlPHNhNhtTjSjJO+07VPiHr+YWJZhGcI3624Gtss9GwYj2M+zcbiezl5Zk0fpsab+X8Z8Kve06jFznvH8x9HVhy7fhlD8WezOa87a90JjZBMTK55AxMfhzbTUh7jiyy15CuNF43ix6eIybzavLbzj+obXwTa3LotXDHC4uaNjpAx1pwBr5G4qHnTEdTQYiKYiKkLg1eunPaYrM8G/KPv9PJ3aekUjeeqStdoZY2l0j2saNXOcGj1K58dLXnasbz6OubREbzKoW6/wA3lhsl2tJLzQysYWtAJzEVQA5xz72gzNVe6Pwu9r+01Hy7z71fn1lYrw4vm0jgbguPhmMEgOmI7ztQ2urWk613dqV6OIVUy9b64c1fAOpj2/4/t6Kj13hW+98Py+n0Wul8Q/65fn9VUtMZcCAcLtM9eo6cuio6TFL/AIo+H3+y1tE2r+GVebF9tgcMLnnN1S04WCoDQDQ76ZAbbK6m/wDg46zvFe3Kec955bx+8+fdVRT/ADcFo2me/TlHl9/BI2W92SSmEEkitHajIVLSeYG/rmuHLoclcMZpj4fz9/Dk68erpOWcUfP+Pv8AdKtdh0XA7JhJXfbTCQ5poR9ehUuDPfDfirPNy5sMXjaVvu+3ttoyycNW/qOi9ZpNZTUV5de8KPNgtinn0di60AgICAgICAgICAgICAgIIziC5mX3EY35HVj92u5+XMIMcvewOsD3QzMzGRBFWuB3FdWlatn7c3EE/DrezDHWmD4GYwJI/wAIc7xR9Dm3y0o/EPBaai/tMc8Nu/lP9/unx55ryl9WviK23j8UdmbyjHay/OR4wj5NW2n8D0+P88zaflHyj6tram89OSHjsPv8rWsD55nGjXPcZH1OuEuyaPKgCtaY6Y44aREe5Da0252lsvBnCTOHmYnUdO4d5+zfwM6dd/QCaI2RzO6zLLAgib5uRl494d2T72x6O/dV+t8PpqI4o5W8/P3uzS6y2HlPOPvoot6XVR2GVtHtrhduKgirTuPovO8WbS3mk8vOO0/fmutsWorFo+E94Vi0XYQ6jo4y7F8XdilqDQigyeDU4dKnqFa49XE03ra223bnau0xv1616Rv5fFW3008W1q13378otvv8p77efwftyX8IWhkpya0d+jiW0oKP16kk0DagZmtMa7w2b2m+KOcz03jnvz5dPdEd+vKDSa+K1imSeUR12nlty59ffM9unOd1ojfhzH8lQzErjlMJKyWosILTQhb4stsduKs7S58uKJjaVruy9Ba+67J/0Pl+y9RovEK544bcrfv7lLqNNOPnHRIqxcogICAgICAgICAgICAgII2/LjhvxmCZunheMntPNp/TQoM0vngi1XaSYx28ezmDvjzZr6V+S12Z3Vua7LZaXCJtlnGI0zikaD5uIoB1JWrZrfBXCTOG2VdR87h35Nh+BnJvXf0A3iNmszusyywICAg5bwsDLwbhePIjUdQVz6jTY89eG8fHvCbDnvhtvVRL+uM2YFkoxRu0ft0/hcvNZtPm0WSLR8J+v0XmPNi1VOGfkq1usb43N+0c3IME2VCMWTJBuanLmddTTpwZ8dqT+GJ578Ply5zWfhz8o6dI35s2G9bR+KY7cXLnz5RPz5effq4bsvd92O7OZrsNMu7n4qEnPPUknOpNB169Vocepr7TDMb78+fp09PTptHO3pz6fV3wTwZYnbby9evr6+c8o9bZZpxK0PYatIqCNCCvPZKWpaa2jaYXVbVvWLV5xKQs81fNYraYnkivRZbqvnHRkhz2dz8/3XodD4nFtqZevn9VTqNHt+KnyTauleICAgICAgICAgICAgICAgICAgICAgIPiaITgtcAQciDotb0res1tG8S2raazvHVTr9uA2OrmVdHuNS3z5jr/dea1vhtsE8ePnX9Y/r7nzXel1tcscF+v7qHeF2CAVNTE3NtBidH0IOToxUmmo2Uun1drztHK89ee0W+lvXpPdHn01aRvPOsdO8x9a/rHZzXVNLZZWNA7hY3ETI6RriTTtWmhpU1oMt66BT6umHJhtaZ5xM7fhisxy34Z5x079fRDprZaZYrEcpiN+czE8/zR169unr2W1j8K87suZh1RzVWYlHarlsHtFZd9qNnmzhFG9oMyx29ebdBzFF7Dw3Hk/48Tefd7nndZkr7aYj7lpMMzZ2hzCHNcKhwNQQdwQuxC+0BAQEBAQEBAQEBAQEBAQEBAQEBAQEBBVr+4e1khHV0Y/Nv7eio9d4b/wDZij3x9Pp8lrpNd/0yfP6qnZrM2zVwgiprSpoPIHTyCpcuW+Tbi57fP4+fxWmPHWm/D3exUSRwX3eH/TIXyfdaSOp2HrRdOkwe2y1r5y5tVl9ljmzJ2WkyElxqSak9SvdRERG0PJTMzO8rtwPxzLw24MNZICc465jm5hOh6aH6rW1d2a32bpdN5xXvE2WF4ex241B3BGoI5FRTGyeJ3diwyICAgICAgICAgICAgICAgICAgICAgIK/f9wC1VkiFH6luzuvQ/mqjX+He1/yYvzeXn/ax0mt4PwX6ft/Sj2u2ssYPaODaa4sjltQ7qippslrbVrO62tnx1rvM8lKvS3HiuZsLKiBtS5255H10V9p8EaDFOW35pU2fNOryRSv5YVG87G67JXRn4TrzBzB9FcYM0ZccXjurMuOcdprL9s89FOhWjhTiqbhx+KJ1WuIL4z4HefI9R/JYmsSzW01b1wxxHDxJF2kRoRQPYfEw8jzHI7qCY2dNbRMJhYZEBAQEBAQEBAQEBAQEBAQEBAQEBAQEFI9oXAbOJW9rFRlpaMicmyAfC/keTvXpmJ2a2jdl123oy63GCaLsJGnC7LKv4tx9R1VVrNFlvPFW2/o7tLqsdPw2jZ5ca3eLbGLRHQ4RRxGdW8/kfzK18MzTjvOG/f922vxRevta/cKPor9T7PeG0YVlqnLjvqW55GywvLHChy0PRw0cOhWJiJbRMw3rgnjKLieOmTJ2jvx11/Ezm38vQmC1dnRW260LVsICAgICAgICAgICAgICAgICAgICAgIKhx9wNHxUzE2kdpaO7JTJw+5JTUcjqOuYOYnZrNd2Eze8cOSvheC1zSWvjdm09abgjMEagrXJp8eXnaOfn3YrltTlDzsNx+8NMkhMbDkwAFziScqDWgUWbV8FuCnOe/35t8en4o4rcoRNushsT3RupVppUac/wAl1YskZKRaO6C9Jpaaz2fEcxapUcpSw251kc18bi1zaEOBoQeYKbMbty4A9oDL8AhtDmstAoAdGyeWwd0325CG1dnRS+/VfFokEBAQEBAQEBAQEBAQEBAQEBAQEBAQEFY434Mh4rjz7k7R9nMBUj8Lx8Ta7bbLMTs1tXdhNsjn4blfZ5wWvFG1qTRuLxRk6tIrQ+XKijy6emTn9z7ymW1OX3HudMkLbY97XQs7AgkWgDvZDxF5zOa4ItbHWJi88X/j2+TqmtbzO9Y281VtdhfZQ0vaQHira7jy2+fNW1MtMkzFZ6dXBbHau0zHV4slLFKj2SMFo5bLLDW/Z/7SQAILa460ZOc8uUh1/wCXrzUNqeSemTtLV2ODwCDUHMEZg9Qo0r9QEBAQEBAQEBAQEBAQEBAQEBAQEBAQQXFnCsHFMWCYUcK4JW+NhPLmObTkfQjMTsxMbsEvq45+D7Q1loaXR1q1wr2UgG7eo1wnMehWMuP2lJiOvm1pbgtG/R9OfHb2yux1y78r2eEE5MYz+vmq7hyYrVjb3RE9Z85l1TNckTO/vme3pCu3hd4gaJGPEkZNK0oQeRadFY4s83ma2jaYcl8cVjeJ3hwNeY107odndDacWSy1aFwL7QZLhAilHaQVyHxs/gJyp+E/IhR2pulpfbk2u6rziveMSwvD2HcbHcEag9CoZjZNE7uxGRAQEBAQEBAQEBAQEBAQEBAQEBAQEHDfV0xX3E6Gdgex2x1B2c07OGxCMTG7AOK+GJ+CJSCO1s0lWtkI7rh9x9PC8D11G4DJjjJEdpjp6Na2mk+kuOxmK2VEbQJXMPewVjjAyoa8xv8A2XBljLj2m071ifPnLpx8F99o5zHwhCXrdfugD2EujybiNBU0zLebctV24NR7SeG3Kfvr6ufLh4I3joigcBXUgmHbDadls1Wfhfiqfh9+KF+RILoznG7zHPqM1rNd21bTDdeEeK4uJ46s7kjfHESKjqPvN6qGa7J62iVgWrYQEBAQEBAQEBAQEBAQEBAQEBAQEBB4W6xR3hG6KVjXxuFHNcKgoMF464Fm4Re6eGslkJ1zJYCfBKN27Yt96HXNoi8bS051neEXd14G8hhLWukD8TAcmMAA7x50zy1VZnwRhneJ5bc/OXbjy+0jaY59vRE31d8fihcXOyLgBUHFnjbhyA2p/R6tNnv0yRtHb6Tu582Ou/4J5oEii793Ls6IZ6ZLZpKWu+3OsrmvY4tc3MOaaOB6EJtub7Nk4I9pLLa0RW1wZJkGy0ox38ezT1yBUVqeSauTfq0YHFmFGlfqAgICAgICAgICAgICAgICAgICAgIPx7Q8EEAg5EHMEHYhBg/tF9n7+GnG1WOps4OIgeKH94+u2/NZmItHDLTnWd4Va77wknY5kbg2dz8VaDvAjMaUFNVxZcFK2i143rEfJPTLaY4azzmfm+74uZ1oAlBYXHxuxBrDTKgHOo1/oY02qrSeDadu0dZbZsEzHFvHqqxarRwvSGbCtoaTCQgnqssL5wV7QZLhIjkrJB9wnvN6sJ/+Tl5KO1N0lckw13/Fdk/3R6H9lFtKfihNrDIgICAgICAgICAgICAgICAgICAgIPxzQ8EEVByIOnkgxP2j+zN13F1qsDSYhV0kIOcdMy6Mbs/CMxtlpvExPKUdq7c4Zpa7c61sjYaUjFBT8/Oi0x4a0ta0d2bZJvWI8nTPcL3RiWL7SMiuXjHMFu9NMlFXWUi8478p/RvOmvNeOvOEO7LUfou2HM9I5sPRZapG6YX3pKyGMVe9waB1J/JJnkRG87P6D/wHF94rn4pdPDC3rDYQEBAQEBAQEBAQEBAQEBAQEBAQEBAQYv7UPZr7tjtlib3M3S2cDTm+IDbct2zpyW8W7SjmveFG4Pvb3WTs3H7N+h2Dtj89PRV/iOm46ccdY/Z2aLPwW4Z6SneKYLI1uKYUefCWZSH9/nkuDQ31O+2Pp69HXrKYNt7dfTqz9zMbqNrSuVdemm69FEztzUkxETybz7I+A/8AoTPerQ2loeKMYRnG08xs878hluVpa26WldubS1o3EBAQEBAQEBAQEBAQEBAQEBAQEBAQEBAQY97TvZoQXWuwMOfels7Bn1kiA33LBrqM8jvW3aWlq94ZlBY7TxFMGMjfLKKMoGnu0+9s3qTRMeOmONq8oaWta87y232e+zWPh3DPaKSWnUbsj/h5u/F6czibbt6026tBWrcQEBAQEBAQEBAQEBAQEBAQEBAQEBAQEBAQEBAQEBAQEBAQEBAQEBAQEBAQEBAQEBAQEBAQEBAQEBAQEH//2Q=="/>
          <p:cNvSpPr>
            <a:spLocks noChangeAspect="1" noChangeArrowheads="1"/>
          </p:cNvSpPr>
          <p:nvPr/>
        </p:nvSpPr>
        <p:spPr bwMode="auto">
          <a:xfrm>
            <a:off x="155575" y="-2574925"/>
            <a:ext cx="5372100" cy="537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6" name="Picture 4" descr="http://www.northerntool.com/images/product/2000x2000/257/2570509_2000x2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512" y="403225"/>
            <a:ext cx="1196975" cy="11969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90</a:t>
            </a:fld>
            <a:endParaRPr lang="en-US" dirty="0"/>
          </a:p>
        </p:txBody>
      </p:sp>
    </p:spTree>
    <p:extLst>
      <p:ext uri="{BB962C8B-B14F-4D97-AF65-F5344CB8AC3E}">
        <p14:creationId xmlns:p14="http://schemas.microsoft.com/office/powerpoint/2010/main" val="27017955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Algorithms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smtClean="0"/>
                  <a:t>Given a secret mapping </a:t>
                </a:r>
                <a:r>
                  <a:rPr lang="el-GR" dirty="0" smtClean="0"/>
                  <a:t>σ</a:t>
                </a:r>
                <a:r>
                  <a:rPr lang="en-US" dirty="0" smtClean="0"/>
                  <a:t> use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to denote the induced distribution over challenge-response pairs.</a:t>
                </a:r>
              </a:p>
              <a:p>
                <a:r>
                  <a:rPr lang="en-US" dirty="0" smtClean="0"/>
                  <a:t>We use D</a:t>
                </a:r>
                <a14:m>
                  <m:oMath xmlns:m="http://schemas.openxmlformats.org/officeDocument/2006/math">
                    <m:r>
                      <a:rPr lang="en-US" i="1" baseline="-25000">
                        <a:latin typeface="Cambria Math"/>
                        <a:ea typeface="Cambria Math"/>
                      </a:rPr>
                      <m:t>𝜎</m:t>
                    </m:r>
                  </m:oMath>
                </a14:m>
                <a:r>
                  <a:rPr lang="en-US" dirty="0" smtClean="0">
                    <a:ea typeface="Cambria Math"/>
                  </a:rPr>
                  <a:t> </a:t>
                </a:r>
                <a:r>
                  <a:rPr lang="en-US" dirty="0" smtClean="0"/>
                  <a:t>to denote the set of </a:t>
                </a:r>
                <a:r>
                  <a:rPr lang="el-GR" dirty="0" smtClean="0"/>
                  <a:t>σ</a:t>
                </a:r>
                <a:r>
                  <a:rPr lang="en-US" dirty="0" smtClean="0"/>
                  <a:t>’ that are </a:t>
                </a:r>
                <a:r>
                  <a:rPr lang="el-GR" dirty="0" smtClean="0"/>
                  <a:t>ε</a:t>
                </a:r>
                <a:r>
                  <a:rPr lang="en-US" dirty="0" smtClean="0"/>
                  <a:t>-Correlated with </a:t>
                </a:r>
                <a:r>
                  <a:rPr lang="el-GR" dirty="0" smtClean="0"/>
                  <a:t>σ</a:t>
                </a:r>
                <a:r>
                  <a:rPr lang="en-US" dirty="0" smtClean="0"/>
                  <a:t>.</a:t>
                </a:r>
              </a:p>
              <a:p>
                <a:r>
                  <a:rPr lang="en-US" dirty="0" smtClean="0"/>
                  <a:t>The goal of a statistical algorithm is to find a secret mapping in D</a:t>
                </a:r>
                <a14:m>
                  <m:oMath xmlns:m="http://schemas.openxmlformats.org/officeDocument/2006/math">
                    <m:r>
                      <a:rPr lang="en-US" i="1" baseline="-25000">
                        <a:latin typeface="Cambria Math"/>
                        <a:ea typeface="Cambria Math"/>
                      </a:rPr>
                      <m:t>𝜎</m:t>
                    </m:r>
                  </m:oMath>
                </a14:m>
                <a:r>
                  <a:rPr lang="en-US" dirty="0" smtClean="0">
                    <a:ea typeface="Cambria Math"/>
                  </a:rPr>
                  <a:t> given samples from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a:t>
                </a:r>
              </a:p>
              <a:p>
                <a:r>
                  <a:rPr lang="en-US" dirty="0" smtClean="0"/>
                  <a:t>Statistical algorithm can pick a query q and is given q(</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q applied to a random sample from </a:t>
                </a: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481" t="-2156" r="-1704"/>
                </a:stretch>
              </a:blipFill>
            </p:spPr>
            <p:txBody>
              <a:bodyPr/>
              <a:lstStyle/>
              <a:p>
                <a:r>
                  <a:rPr lang="en-US">
                    <a:noFill/>
                  </a:rPr>
                  <a:t> </a:t>
                </a:r>
              </a:p>
            </p:txBody>
          </p:sp>
        </mc:Fallback>
      </mc:AlternateContent>
    </p:spTree>
    <p:extLst>
      <p:ext uri="{BB962C8B-B14F-4D97-AF65-F5344CB8AC3E}">
        <p14:creationId xmlns:p14="http://schemas.microsoft.com/office/powerpoint/2010/main" val="3046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err="1" smtClean="0"/>
                  <a:t>Def</a:t>
                </a:r>
                <a:r>
                  <a:rPr lang="en-US" b="1" dirty="0" smtClean="0"/>
                  <a:t>: </a:t>
                </a:r>
                <a:r>
                  <a:rPr lang="en-US" dirty="0" smtClean="0"/>
                  <a:t>The largest integer </a:t>
                </a:r>
                <a14:m>
                  <m:oMath xmlns:m="http://schemas.openxmlformats.org/officeDocument/2006/math">
                    <m:r>
                      <a:rPr lang="en-US" b="1" i="1" smtClean="0">
                        <a:latin typeface="Cambria Math"/>
                      </a:rPr>
                      <m:t>𝑺𝑫𝑵</m:t>
                    </m:r>
                    <m:d>
                      <m:dPr>
                        <m:ctrlPr>
                          <a:rPr lang="en-US" b="0" i="1" smtClean="0">
                            <a:latin typeface="Cambria Math"/>
                          </a:rPr>
                        </m:ctrlPr>
                      </m:dPr>
                      <m:e>
                        <m:r>
                          <a:rPr lang="en-US" b="0" i="1" smtClean="0">
                            <a:latin typeface="Cambria Math"/>
                            <a:sym typeface="Mathematica1"/>
                          </a:rPr>
                          <m:t>,</m:t>
                        </m:r>
                      </m:e>
                    </m:d>
                  </m:oMath>
                </a14:m>
                <a:r>
                  <a:rPr lang="en-US" dirty="0" smtClean="0"/>
                  <a:t> such that </a:t>
                </a:r>
              </a:p>
              <a:p>
                <a:pPr marL="514350" indent="-514350">
                  <a:buAutoNum type="arabicPeriod"/>
                </a:pPr>
                <a:r>
                  <a:rPr lang="en-US" dirty="0" smtClean="0"/>
                  <a:t>For all </a:t>
                </a:r>
                <a:r>
                  <a:rPr lang="el-GR" dirty="0" smtClean="0"/>
                  <a:t>σ</a:t>
                </a:r>
                <a:r>
                  <a:rPr lang="en-US" dirty="0" smtClean="0"/>
                  <a:t> the set </a:t>
                </a:r>
                <a:r>
                  <a:rPr lang="en-US" b="1" dirty="0" smtClean="0"/>
                  <a:t>D</a:t>
                </a:r>
                <a:r>
                  <a:rPr lang="el-GR" b="1" baseline="-25000" dirty="0" smtClean="0"/>
                  <a:t>σ</a:t>
                </a:r>
                <a:r>
                  <a:rPr lang="en-US" dirty="0" smtClean="0"/>
                  <a:t> has size </a:t>
                </a:r>
                <a14:m>
                  <m:oMath xmlns:m="http://schemas.openxmlformats.org/officeDocument/2006/math">
                    <m:r>
                      <a:rPr lang="en-US"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
                              <a:rPr lang="en-US" b="0" i="1" smtClean="0">
                                <a:latin typeface="Cambria Math"/>
                                <a:ea typeface="Cambria Math"/>
                              </a:rPr>
                              <m:t>1−</m:t>
                            </m:r>
                            <m:r>
                              <a:rPr lang="en-US" i="1">
                                <a:latin typeface="Cambria Math"/>
                                <a:sym typeface="Mathematica1"/>
                              </a:rPr>
                              <m:t></m:t>
                            </m:r>
                          </m:e>
                        </m:d>
                        <m:r>
                          <a:rPr lang="en-US" b="0" i="1" smtClean="0">
                            <a:latin typeface="Cambria Math"/>
                            <a:ea typeface="Cambria Math"/>
                          </a:rPr>
                          <m:t>10</m:t>
                        </m:r>
                      </m:e>
                      <m:sup>
                        <m:r>
                          <a:rPr lang="en-US" b="0" i="1" smtClean="0">
                            <a:latin typeface="Cambria Math"/>
                            <a:ea typeface="Cambria Math"/>
                          </a:rPr>
                          <m:t>𝑛</m:t>
                        </m:r>
                      </m:sup>
                    </m:sSup>
                  </m:oMath>
                </a14:m>
                <a:endParaRPr lang="en-US" dirty="0" smtClean="0"/>
              </a:p>
              <a:p>
                <a:pPr marL="514350" indent="-514350">
                  <a:buAutoNum type="arabicPeriod"/>
                </a:pPr>
                <a:r>
                  <a:rPr lang="en-US" dirty="0" smtClean="0"/>
                  <a:t>For all subsets </a:t>
                </a:r>
                <a14:m>
                  <m:oMath xmlns:m="http://schemas.openxmlformats.org/officeDocument/2006/math">
                    <m:r>
                      <a:rPr lang="en-US" b="1" i="1" smtClean="0">
                        <a:latin typeface="Cambria Math"/>
                      </a:rPr>
                      <m:t>𝑫</m:t>
                    </m:r>
                    <m:r>
                      <a:rPr lang="en-US" b="1" i="1" smtClean="0">
                        <a:latin typeface="Cambria Math"/>
                      </a:rPr>
                      <m:t>′</m:t>
                    </m:r>
                    <m:r>
                      <a:rPr lang="en-US" b="0" i="1" smtClean="0">
                        <a:latin typeface="Cambria Math"/>
                        <a:sym typeface="Mathematica1"/>
                      </a:rPr>
                      <m:t></m:t>
                    </m:r>
                  </m:oMath>
                </a14:m>
                <a:r>
                  <a:rPr lang="en-US" b="1" dirty="0"/>
                  <a:t> D</a:t>
                </a:r>
                <a:r>
                  <a:rPr lang="el-GR" b="1" baseline="-25000" dirty="0" smtClean="0"/>
                  <a:t>σ</a:t>
                </a:r>
                <a:r>
                  <a:rPr lang="en-US" b="1" baseline="-25000" dirty="0" smtClean="0"/>
                  <a:t> </a:t>
                </a:r>
                <a:r>
                  <a:rPr lang="en-US" dirty="0" smtClean="0"/>
                  <a:t>where </a:t>
                </a:r>
                <a14:m>
                  <m:oMath xmlns:m="http://schemas.openxmlformats.org/officeDocument/2006/math">
                    <m:d>
                      <m:dPr>
                        <m:begChr m:val="|"/>
                        <m:endChr m:val="|"/>
                        <m:ctrlPr>
                          <a:rPr lang="en-US" b="1" i="1" smtClean="0">
                            <a:latin typeface="Cambria Math"/>
                          </a:rPr>
                        </m:ctrlPr>
                      </m:dPr>
                      <m:e>
                        <m:r>
                          <a:rPr lang="en-US" b="1" i="1">
                            <a:latin typeface="Cambria Math"/>
                          </a:rPr>
                          <m:t>𝑫</m:t>
                        </m:r>
                        <m:r>
                          <a:rPr lang="en-US" b="1" i="1">
                            <a:latin typeface="Cambria Math"/>
                          </a:rPr>
                          <m:t>′</m:t>
                        </m:r>
                      </m:e>
                    </m:d>
                    <m:r>
                      <a:rPr lang="en-US" b="1" i="1" smtClean="0">
                        <a:latin typeface="Cambria Math"/>
                        <a:ea typeface="Cambria Math"/>
                      </a:rPr>
                      <m:t>≥</m:t>
                    </m:r>
                    <m:f>
                      <m:fPr>
                        <m:ctrlPr>
                          <a:rPr lang="en-US" b="1" i="1" smtClean="0">
                            <a:latin typeface="Cambria Math"/>
                            <a:ea typeface="Cambria Math"/>
                          </a:rPr>
                        </m:ctrlPr>
                      </m:fPr>
                      <m:num>
                        <m:d>
                          <m:dPr>
                            <m:begChr m:val="|"/>
                            <m:endChr m:val="|"/>
                            <m:ctrlPr>
                              <a:rPr lang="en-US" b="1" i="1">
                                <a:latin typeface="Cambria Math"/>
                                <a:ea typeface="Cambria Math"/>
                              </a:rPr>
                            </m:ctrlPr>
                          </m:dPr>
                          <m:e>
                            <m:r>
                              <m:rPr>
                                <m:nor/>
                              </m:rPr>
                              <a:rPr lang="en-US" b="1" dirty="0"/>
                              <m:t>D</m:t>
                            </m:r>
                            <m:r>
                              <m:rPr>
                                <m:nor/>
                              </m:rPr>
                              <a:rPr lang="el-GR" b="1" baseline="-25000" dirty="0"/>
                              <m:t>σ</m:t>
                            </m:r>
                          </m:e>
                        </m:d>
                      </m:num>
                      <m:den>
                        <m:r>
                          <a:rPr lang="en-US" b="1" i="1">
                            <a:latin typeface="Cambria Math"/>
                          </a:rPr>
                          <m:t>𝑺𝑫𝑵</m:t>
                        </m:r>
                        <m:d>
                          <m:dPr>
                            <m:ctrlPr>
                              <a:rPr lang="en-US" i="1">
                                <a:latin typeface="Cambria Math"/>
                              </a:rPr>
                            </m:ctrlPr>
                          </m:dPr>
                          <m:e>
                            <m:r>
                              <a:rPr lang="en-US" i="1">
                                <a:latin typeface="Cambria Math"/>
                                <a:sym typeface="Mathematica1"/>
                              </a:rPr>
                              <m:t>,</m:t>
                            </m:r>
                          </m:e>
                        </m:d>
                      </m:den>
                    </m:f>
                  </m:oMath>
                </a14:m>
                <a:r>
                  <a:rPr lang="en-US" dirty="0" smtClean="0"/>
                  <a:t> we have </a:t>
                </a:r>
                <a14:m>
                  <m:oMath xmlns:m="http://schemas.openxmlformats.org/officeDocument/2006/math">
                    <m:r>
                      <a:rPr lang="en-US" i="1" smtClean="0">
                        <a:latin typeface="Cambria Math"/>
                        <a:sym typeface="Mathematica1"/>
                      </a:rPr>
                      <m:t></m:t>
                    </m:r>
                    <m:r>
                      <a:rPr lang="en-US" b="0" i="1" baseline="-25000" smtClean="0">
                        <a:latin typeface="Cambria Math"/>
                        <a:sym typeface="Mathematica1"/>
                      </a:rPr>
                      <m:t>2</m:t>
                    </m:r>
                    <m:d>
                      <m:dPr>
                        <m:ctrlPr>
                          <a:rPr lang="en-US" b="0" i="1" smtClean="0">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r>
                          <a:rPr lang="en-US" b="0" i="1" smtClean="0">
                            <a:latin typeface="Cambria Math"/>
                          </a:rPr>
                          <m:t>,</m:t>
                        </m:r>
                        <m:r>
                          <a:rPr lang="en-US" b="0" i="1" smtClean="0">
                            <a:latin typeface="Cambria Math"/>
                          </a:rPr>
                          <m:t>𝑈</m:t>
                        </m:r>
                      </m:e>
                    </m:d>
                    <m:r>
                      <a:rPr lang="en-US" b="0" i="1" smtClean="0">
                        <a:latin typeface="Cambria Math"/>
                        <a:ea typeface="Cambria Math"/>
                        <a:sym typeface="Mathematica1"/>
                      </a:rPr>
                      <m:t>≤</m:t>
                    </m:r>
                  </m:oMath>
                </a14:m>
                <a:r>
                  <a:rPr lang="en-US" dirty="0">
                    <a:sym typeface="Mathematica1"/>
                  </a:rPr>
                  <a:t> </a:t>
                </a:r>
                <a14:m>
                  <m:oMath xmlns:m="http://schemas.openxmlformats.org/officeDocument/2006/math">
                    <m:r>
                      <a:rPr lang="en-US" i="1">
                        <a:latin typeface="Cambria Math"/>
                        <a:sym typeface="Mathematica1"/>
                      </a:rPr>
                      <m:t></m:t>
                    </m:r>
                  </m:oMath>
                </a14:m>
                <a:r>
                  <a:rPr lang="en-US" dirty="0" smtClean="0"/>
                  <a:t>.</a:t>
                </a:r>
                <a:endParaRPr lang="en-US" dirty="0"/>
              </a:p>
              <a:p>
                <a:endParaRPr lang="en-US" dirty="0" smtClean="0"/>
              </a:p>
              <a:p>
                <a:r>
                  <a:rPr lang="en-US" dirty="0" smtClean="0"/>
                  <a:t>Can be used to lower bound the number of queries required by a statistical algorithm.</a:t>
                </a:r>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926" t="-1617" b="-674"/>
                </a:stretch>
              </a:blipFill>
            </p:spPr>
            <p:txBody>
              <a:bodyPr/>
              <a:lstStyle/>
              <a:p>
                <a:r>
                  <a:rPr lang="en-US">
                    <a:noFill/>
                  </a:rPr>
                  <a:t> </a:t>
                </a:r>
              </a:p>
            </p:txBody>
          </p:sp>
        </mc:Fallback>
      </mc:AlternateContent>
    </p:spTree>
    <p:extLst>
      <p:ext uri="{BB962C8B-B14F-4D97-AF65-F5344CB8AC3E}">
        <p14:creationId xmlns:p14="http://schemas.microsoft.com/office/powerpoint/2010/main" val="325884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Discrimination Norm</a:t>
            </a:r>
            <a:endParaRPr lang="en-US" dirty="0"/>
          </a:p>
        </p:txBody>
      </p:sp>
      <p:sp>
        <p:nvSpPr>
          <p:cNvPr id="3" name="Content Placeholder 2"/>
          <p:cNvSpPr>
            <a:spLocks noGrp="1"/>
          </p:cNvSpPr>
          <p:nvPr>
            <p:ph idx="1"/>
          </p:nvPr>
        </p:nvSpPr>
        <p:spPr>
          <a:xfrm>
            <a:off x="516988" y="5638800"/>
            <a:ext cx="8229600" cy="889465"/>
          </a:xfrm>
        </p:spPr>
        <p:txBody>
          <a:bodyPr>
            <a:normAutofit fontScale="92500" lnSpcReduction="20000"/>
          </a:bodyPr>
          <a:lstStyle/>
          <a:p>
            <a:pPr marL="0" indent="0">
              <a:buNone/>
            </a:pPr>
            <a:r>
              <a:rPr lang="en-US" dirty="0" smtClean="0"/>
              <a:t>Expected value of h applied to random challenge response pair with correct answer.</a:t>
            </a:r>
            <a:endParaRPr lang="en-US" dirty="0"/>
          </a:p>
        </p:txBody>
      </p:sp>
      <p:cxnSp>
        <p:nvCxnSpPr>
          <p:cNvPr id="5" name="Straight Arrow Connector 4"/>
          <p:cNvCxnSpPr/>
          <p:nvPr/>
        </p:nvCxnSpPr>
        <p:spPr>
          <a:xfrm flipH="1">
            <a:off x="1981200" y="5029200"/>
            <a:ext cx="685800" cy="4572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82991" y="5727467"/>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of h applied to random challenge response pair with random answer.</a:t>
            </a:r>
            <a:endParaRPr lang="en-US" dirty="0"/>
          </a:p>
        </p:txBody>
      </p:sp>
      <p:cxnSp>
        <p:nvCxnSpPr>
          <p:cNvPr id="10" name="Straight Arrow Connector 9"/>
          <p:cNvCxnSpPr/>
          <p:nvPr/>
        </p:nvCxnSpPr>
        <p:spPr>
          <a:xfrm flipH="1">
            <a:off x="5334000" y="50292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981200" y="3125801"/>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Maximum over queries h with norm 1.</a:t>
            </a:r>
            <a:endParaRPr lang="en-US" dirty="0"/>
          </a:p>
        </p:txBody>
      </p:sp>
      <p:cxnSp>
        <p:nvCxnSpPr>
          <p:cNvPr id="13" name="Straight Arrow Connector 12"/>
          <p:cNvCxnSpPr/>
          <p:nvPr/>
        </p:nvCxnSpPr>
        <p:spPr>
          <a:xfrm flipH="1">
            <a:off x="2514600" y="25146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509718" y="3124200"/>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Taken Over All Secret Mappings in </a:t>
            </a:r>
            <a:r>
              <a:rPr lang="en-US" b="1" dirty="0" smtClean="0"/>
              <a:t>D’</a:t>
            </a:r>
            <a:endParaRPr lang="en-US" b="1" dirty="0"/>
          </a:p>
        </p:txBody>
      </p:sp>
      <p:cxnSp>
        <p:nvCxnSpPr>
          <p:cNvPr id="15" name="Straight Arrow Connector 14"/>
          <p:cNvCxnSpPr/>
          <p:nvPr/>
        </p:nvCxnSpPr>
        <p:spPr>
          <a:xfrm flipH="1">
            <a:off x="4733925" y="2584813"/>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1219200" y="2907145"/>
            <a:ext cx="8229600" cy="8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D’ is a set of mappings </a:t>
            </a:r>
            <a:endParaRPr lang="en-US" dirty="0"/>
          </a:p>
        </p:txBody>
      </p:sp>
      <p:cxnSp>
        <p:nvCxnSpPr>
          <p:cNvPr id="17" name="Straight Arrow Connector 16"/>
          <p:cNvCxnSpPr/>
          <p:nvPr/>
        </p:nvCxnSpPr>
        <p:spPr>
          <a:xfrm>
            <a:off x="1995985" y="2209800"/>
            <a:ext cx="1890215" cy="9144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334000" y="2514600"/>
            <a:ext cx="533400" cy="762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93</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958804" y="1447800"/>
                <a:ext cx="7176645"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sym typeface="Mathematica1"/>
                        </a:rPr>
                        <m:t></m:t>
                      </m:r>
                      <m:r>
                        <a:rPr lang="en-US" sz="3600" b="0" i="1" baseline="-25000" smtClean="0">
                          <a:latin typeface="Cambria Math"/>
                          <a:sym typeface="Mathematica1"/>
                        </a:rPr>
                        <m:t>2</m:t>
                      </m:r>
                      <m:d>
                        <m:dPr>
                          <m:ctrlPr>
                            <a:rPr lang="en-US" sz="3600" b="0" i="1" smtClean="0">
                              <a:latin typeface="Cambria Math"/>
                              <a:sym typeface="Mathematica1"/>
                            </a:rPr>
                          </m:ctrlPr>
                        </m:dPr>
                        <m:e>
                          <m:sSup>
                            <m:sSupPr>
                              <m:ctrlPr>
                                <a:rPr lang="en-US" sz="3600" b="1" i="1">
                                  <a:latin typeface="Cambria Math"/>
                                </a:rPr>
                              </m:ctrlPr>
                            </m:sSupPr>
                            <m:e>
                              <m:r>
                                <a:rPr lang="en-US" sz="3600" b="1" i="1">
                                  <a:latin typeface="Cambria Math"/>
                                </a:rPr>
                                <m:t>𝑫</m:t>
                              </m:r>
                            </m:e>
                            <m:sup>
                              <m:r>
                                <a:rPr lang="en-US" sz="3600" b="1" i="1">
                                  <a:latin typeface="Cambria Math"/>
                                </a:rPr>
                                <m:t>′</m:t>
                              </m:r>
                            </m:sup>
                          </m:sSup>
                          <m:r>
                            <a:rPr lang="en-US" sz="3600" b="0" i="1" smtClean="0">
                              <a:latin typeface="Cambria Math"/>
                            </a:rPr>
                            <m:t>,</m:t>
                          </m:r>
                          <m:r>
                            <a:rPr lang="en-US" sz="3600" b="0" i="1" smtClean="0">
                              <a:latin typeface="Cambria Math"/>
                            </a:rPr>
                            <m:t>𝑈</m:t>
                          </m:r>
                        </m:e>
                      </m:d>
                      <m:r>
                        <a:rPr lang="en-US" sz="3600" b="0" i="1" smtClean="0">
                          <a:latin typeface="Cambria Math"/>
                        </a:rPr>
                        <m:t>≝</m:t>
                      </m:r>
                      <m:func>
                        <m:funcPr>
                          <m:ctrlPr>
                            <a:rPr lang="en-US" sz="3600" b="0" i="1" smtClean="0">
                              <a:latin typeface="Cambria Math"/>
                            </a:rPr>
                          </m:ctrlPr>
                        </m:funcPr>
                        <m:fName>
                          <m:limLow>
                            <m:limLowPr>
                              <m:ctrlPr>
                                <a:rPr lang="en-US" sz="3600" b="0" i="1" smtClean="0">
                                  <a:latin typeface="Cambria Math"/>
                                </a:rPr>
                              </m:ctrlPr>
                            </m:limLowPr>
                            <m:e>
                              <m:r>
                                <m:rPr>
                                  <m:sty m:val="p"/>
                                </m:rPr>
                                <a:rPr lang="en-US" sz="3600" b="0" i="0" smtClean="0">
                                  <a:latin typeface="Cambria Math"/>
                                </a:rPr>
                                <m:t>max</m:t>
                              </m:r>
                            </m:e>
                            <m:lim>
                              <m:r>
                                <a:rPr lang="en-US" sz="3600" b="0" i="1" smtClean="0">
                                  <a:latin typeface="Cambria Math"/>
                                </a:rPr>
                                <m:t>h</m:t>
                              </m:r>
                              <m:r>
                                <a:rPr lang="en-US" sz="3600" b="0" i="1" smtClean="0">
                                  <a:latin typeface="Cambria Math"/>
                                </a:rPr>
                                <m:t>,</m:t>
                              </m:r>
                              <m:d>
                                <m:dPr>
                                  <m:begChr m:val="‖"/>
                                  <m:endChr m:val="‖"/>
                                  <m:ctrlPr>
                                    <a:rPr lang="en-US" sz="3600" b="0" i="1" smtClean="0">
                                      <a:latin typeface="Cambria Math"/>
                                    </a:rPr>
                                  </m:ctrlPr>
                                </m:dPr>
                                <m:e>
                                  <m:r>
                                    <a:rPr lang="en-US" sz="3600" b="0" i="1" smtClean="0">
                                      <a:latin typeface="Cambria Math"/>
                                    </a:rPr>
                                    <m:t>h</m:t>
                                  </m:r>
                                </m:e>
                              </m:d>
                              <m:r>
                                <a:rPr lang="en-US" sz="3600" b="0" i="1" baseline="-25000" smtClean="0">
                                  <a:latin typeface="Cambria Math"/>
                                </a:rPr>
                                <m:t>𝑈</m:t>
                              </m:r>
                              <m:r>
                                <a:rPr lang="en-US" sz="3600" b="0" i="1" smtClean="0">
                                  <a:latin typeface="Cambria Math"/>
                                </a:rPr>
                                <m:t>=1</m:t>
                              </m:r>
                            </m:lim>
                          </m:limLow>
                        </m:fName>
                        <m:e>
                          <m:d>
                            <m:dPr>
                              <m:begChr m:val="{"/>
                              <m:endChr m:val="}"/>
                              <m:ctrlPr>
                                <a:rPr lang="en-US" sz="3600" b="0" i="1" smtClean="0">
                                  <a:latin typeface="Cambria Math"/>
                                </a:rPr>
                              </m:ctrlPr>
                            </m:dPr>
                            <m:e>
                              <m:limLow>
                                <m:limLowPr>
                                  <m:ctrlPr>
                                    <a:rPr lang="en-US" sz="3600" b="1" i="1" smtClean="0">
                                      <a:latin typeface="Cambria Math"/>
                                    </a:rPr>
                                  </m:ctrlPr>
                                </m:limLowPr>
                                <m:e>
                                  <m:r>
                                    <a:rPr lang="en-US" sz="3600" b="1" i="0" smtClean="0">
                                      <a:latin typeface="Cambria Math"/>
                                    </a:rPr>
                                    <m:t>𝐄</m:t>
                                  </m:r>
                                </m:e>
                                <m:lim>
                                  <m:r>
                                    <a:rPr lang="en-US" sz="3600" b="1" i="1" smtClean="0">
                                      <a:latin typeface="Cambria Math"/>
                                      <a:ea typeface="Cambria Math"/>
                                    </a:rPr>
                                    <m:t>𝝈</m:t>
                                  </m:r>
                                  <m:r>
                                    <a:rPr lang="en-US" sz="3600" b="1" i="1" smtClean="0">
                                      <a:latin typeface="Cambria Math"/>
                                    </a:rPr>
                                    <m:t>~</m:t>
                                  </m:r>
                                  <m:r>
                                    <a:rPr lang="en-US" sz="3600" b="1" i="1" smtClean="0">
                                      <a:latin typeface="Cambria Math"/>
                                    </a:rPr>
                                    <m:t>𝑫</m:t>
                                  </m:r>
                                  <m:r>
                                    <a:rPr lang="en-US" sz="3600" b="1" i="1" smtClean="0">
                                      <a:latin typeface="Cambria Math"/>
                                    </a:rPr>
                                    <m:t>′</m:t>
                                  </m:r>
                                </m:lim>
                              </m:limLow>
                              <m:d>
                                <m:dPr>
                                  <m:begChr m:val="["/>
                                  <m:endChr m:val="]"/>
                                  <m:ctrlPr>
                                    <a:rPr lang="en-US" sz="3600" b="1" i="1" smtClean="0">
                                      <a:latin typeface="Cambria Math"/>
                                    </a:rPr>
                                  </m:ctrlPr>
                                </m:dPr>
                                <m:e>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e>
                              </m:d>
                            </m:e>
                          </m:d>
                        </m:e>
                      </m:func>
                    </m:oMath>
                  </m:oMathPara>
                </a14:m>
                <a:endParaRPr lang="en-US" sz="3600" b="1" dirty="0"/>
              </a:p>
            </p:txBody>
          </p:sp>
        </mc:Choice>
        <mc:Fallback xmlns="">
          <p:sp>
            <p:nvSpPr>
              <p:cNvPr id="6" name="Rectangle 5"/>
              <p:cNvSpPr>
                <a:spLocks noRot="1" noChangeAspect="1" noMove="1" noResize="1" noEditPoints="1" noAdjustHandles="1" noChangeArrowheads="1" noChangeShapeType="1" noTextEdit="1"/>
              </p:cNvSpPr>
              <p:nvPr/>
            </p:nvSpPr>
            <p:spPr>
              <a:xfrm>
                <a:off x="958804" y="1447800"/>
                <a:ext cx="7176645" cy="1010148"/>
              </a:xfrm>
              <a:prstGeom prst="rect">
                <a:avLst/>
              </a:prstGeom>
              <a:blipFill rotWithShape="1">
                <a:blip r:embed="rId2"/>
                <a:stretch>
                  <a:fillRect b="-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0" y="4022539"/>
                <a:ext cx="9313704" cy="1016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a:ea typeface="Cambria Math"/>
                        </a:rPr>
                        <m:t>∆</m:t>
                      </m:r>
                      <m:d>
                        <m:dPr>
                          <m:ctrlPr>
                            <a:rPr lang="en-US" sz="3600" b="1" i="1" smtClean="0">
                              <a:latin typeface="Cambria Math"/>
                              <a:ea typeface="Cambria Math"/>
                            </a:rPr>
                          </m:ctrlPr>
                        </m:dPr>
                        <m:e>
                          <m:r>
                            <a:rPr lang="en-US" sz="3600" b="1" i="1" smtClean="0">
                              <a:latin typeface="Cambria Math"/>
                              <a:ea typeface="Cambria Math"/>
                            </a:rPr>
                            <m:t>𝝈</m:t>
                          </m:r>
                          <m:r>
                            <a:rPr lang="en-US" sz="3600" b="1" i="1" smtClean="0">
                              <a:latin typeface="Cambria Math"/>
                              <a:ea typeface="Cambria Math"/>
                            </a:rPr>
                            <m:t>,</m:t>
                          </m:r>
                          <m:r>
                            <a:rPr lang="en-US" sz="3600" b="1" i="1" smtClean="0">
                              <a:latin typeface="Cambria Math"/>
                              <a:ea typeface="Cambria Math"/>
                            </a:rPr>
                            <m:t>𝒉</m:t>
                          </m:r>
                        </m:e>
                      </m:d>
                      <m:r>
                        <a:rPr lang="en-US" sz="3600" b="0" i="1" smtClean="0">
                          <a:latin typeface="Cambria Math"/>
                        </a:rPr>
                        <m:t>≝</m:t>
                      </m:r>
                      <m:func>
                        <m:funcPr>
                          <m:ctrlPr>
                            <a:rPr lang="en-US" sz="3600" b="1" i="1" smtClean="0">
                              <a:latin typeface="Cambria Math"/>
                            </a:rPr>
                          </m:ctrlPr>
                        </m:funcPr>
                        <m:fName>
                          <m:limLow>
                            <m:limLowPr>
                              <m:ctrlPr>
                                <a:rPr lang="en-US" sz="3600" b="1" i="1" smtClean="0">
                                  <a:latin typeface="Cambria Math"/>
                                </a:rPr>
                              </m:ctrlPr>
                            </m:limLowPr>
                            <m:e>
                              <m:r>
                                <a:rPr lang="en-US" sz="3600" b="1" i="0" smtClean="0">
                                  <a:latin typeface="Cambria Math"/>
                                </a:rPr>
                                <m:t>𝐄</m:t>
                              </m:r>
                            </m:e>
                            <m:lim>
                              <m:r>
                                <a:rPr lang="en-US" sz="3600" b="0" i="1" smtClean="0">
                                  <a:latin typeface="Cambria Math"/>
                                </a:rPr>
                                <m:t>𝑖</m:t>
                              </m:r>
                              <m:r>
                                <a:rPr lang="en-US" sz="3600" b="0" i="1" smtClean="0">
                                  <a:latin typeface="Cambria Math"/>
                                </a:rPr>
                                <m:t>~</m:t>
                              </m:r>
                              <m:d>
                                <m:dPr>
                                  <m:begChr m:val="["/>
                                  <m:endChr m:val="]"/>
                                  <m:ctrlPr>
                                    <a:rPr lang="en-US" sz="3600" b="1" i="1" smtClean="0">
                                      <a:latin typeface="Cambria Math"/>
                                    </a:rPr>
                                  </m:ctrlPr>
                                </m:dPr>
                                <m:e>
                                  <m:r>
                                    <a:rPr lang="en-US" sz="3600" b="1" i="1" smtClean="0">
                                      <a:latin typeface="Cambria Math"/>
                                    </a:rPr>
                                    <m:t>𝟗</m:t>
                                  </m:r>
                                </m:e>
                              </m:d>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𝑿𝒌</m:t>
                              </m:r>
                            </m:lim>
                          </m:limLow>
                        </m:fName>
                        <m:e>
                          <m:d>
                            <m:dPr>
                              <m:begChr m:val="["/>
                              <m:endChr m:val="]"/>
                              <m:ctrlPr>
                                <a:rPr lang="en-US" sz="3600" b="1" i="1" smtClean="0">
                                  <a:latin typeface="Cambria Math"/>
                                </a:rPr>
                              </m:ctrlPr>
                            </m:dPr>
                            <m:e>
                              <m:r>
                                <a:rPr lang="en-US" sz="3600" b="1" i="1" smtClean="0">
                                  <a:latin typeface="Cambria Math"/>
                                </a:rPr>
                                <m:t>𝒉</m:t>
                              </m:r>
                              <m:d>
                                <m:dPr>
                                  <m:ctrlPr>
                                    <a:rPr lang="en-US" sz="3600" b="1" i="1" smtClean="0">
                                      <a:latin typeface="Cambria Math"/>
                                    </a:rPr>
                                  </m:ctrlPr>
                                </m:dPr>
                                <m:e>
                                  <m:r>
                                    <a:rPr lang="en-US" sz="3600" b="1" i="1" smtClean="0">
                                      <a:latin typeface="Cambria Math"/>
                                    </a:rPr>
                                    <m:t>𝑪</m:t>
                                  </m:r>
                                  <m:r>
                                    <a:rPr lang="en-US" sz="3600" b="1" i="1" smtClean="0">
                                      <a:latin typeface="Cambria Math"/>
                                    </a:rPr>
                                    <m:t>,</m:t>
                                  </m:r>
                                  <m:r>
                                    <a:rPr lang="en-US" sz="3600" b="1" i="1" smtClean="0">
                                      <a:latin typeface="Cambria Math"/>
                                    </a:rPr>
                                    <m:t>𝒇</m:t>
                                  </m:r>
                                  <m:d>
                                    <m:dPr>
                                      <m:ctrlPr>
                                        <a:rPr lang="en-US" sz="3600" b="1" i="1" smtClean="0">
                                          <a:latin typeface="Cambria Math"/>
                                        </a:rPr>
                                      </m:ctrlPr>
                                    </m:dPr>
                                    <m:e>
                                      <m:r>
                                        <a:rPr lang="en-US" sz="3600" b="1" i="1" smtClean="0">
                                          <a:latin typeface="Cambria Math"/>
                                          <a:ea typeface="Cambria Math"/>
                                        </a:rPr>
                                        <m:t>𝝈</m:t>
                                      </m:r>
                                      <m:d>
                                        <m:dPr>
                                          <m:ctrlPr>
                                            <a:rPr lang="en-US" sz="3600" b="1" i="1" smtClean="0">
                                              <a:latin typeface="Cambria Math"/>
                                            </a:rPr>
                                          </m:ctrlPr>
                                        </m:dPr>
                                        <m:e>
                                          <m:r>
                                            <a:rPr lang="en-US" sz="3600" b="1" i="1" smtClean="0">
                                              <a:latin typeface="Cambria Math"/>
                                            </a:rPr>
                                            <m:t>𝑪</m:t>
                                          </m:r>
                                        </m:e>
                                      </m:d>
                                    </m:e>
                                  </m:d>
                                </m:e>
                              </m:d>
                              <m:r>
                                <a:rPr lang="en-US" sz="3600" b="1" i="1" smtClean="0">
                                  <a:latin typeface="Cambria Math"/>
                                </a:rPr>
                                <m:t>−</m:t>
                              </m:r>
                              <m:r>
                                <a:rPr lang="en-US" sz="3600" b="1" i="1" smtClean="0">
                                  <a:latin typeface="Cambria Math"/>
                                </a:rPr>
                                <m:t>𝒉</m:t>
                              </m:r>
                              <m:r>
                                <a:rPr lang="en-US" sz="3600" b="1" i="1" smtClean="0">
                                  <a:latin typeface="Cambria Math"/>
                                </a:rPr>
                                <m:t>(</m:t>
                              </m:r>
                              <m:r>
                                <a:rPr lang="en-US" sz="3600" b="1" i="1" smtClean="0">
                                  <a:latin typeface="Cambria Math"/>
                                </a:rPr>
                                <m:t>𝑪</m:t>
                              </m:r>
                              <m:r>
                                <a:rPr lang="en-US" sz="3600" b="1" i="1" smtClean="0">
                                  <a:latin typeface="Cambria Math"/>
                                </a:rPr>
                                <m:t>,</m:t>
                              </m:r>
                              <m:r>
                                <a:rPr lang="en-US" sz="3600" b="1" i="1" smtClean="0">
                                  <a:latin typeface="Cambria Math"/>
                                </a:rPr>
                                <m:t>𝒊</m:t>
                              </m:r>
                              <m:r>
                                <a:rPr lang="en-US" sz="3600" b="1" i="1" smtClean="0">
                                  <a:latin typeface="Cambria Math"/>
                                </a:rPr>
                                <m:t>)</m:t>
                              </m:r>
                            </m:e>
                          </m:d>
                        </m:e>
                      </m:func>
                    </m:oMath>
                  </m:oMathPara>
                </a14:m>
                <a:endParaRPr lang="en-US" sz="3600" b="1" dirty="0"/>
              </a:p>
            </p:txBody>
          </p:sp>
        </mc:Choice>
        <mc:Fallback xmlns="">
          <p:sp>
            <p:nvSpPr>
              <p:cNvPr id="19" name="Rectangle 18"/>
              <p:cNvSpPr>
                <a:spLocks noRot="1" noChangeAspect="1" noMove="1" noResize="1" noEditPoints="1" noAdjustHandles="1" noChangeArrowheads="1" noChangeShapeType="1" noTextEdit="1"/>
              </p:cNvSpPr>
              <p:nvPr/>
            </p:nvSpPr>
            <p:spPr>
              <a:xfrm>
                <a:off x="0" y="4022539"/>
                <a:ext cx="9313704" cy="101643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8693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22" presetClass="exit" presetSubtype="4" fill="hold" nodeType="withEffect">
                                  <p:stCondLst>
                                    <p:cond delay="0"/>
                                  </p:stCondLst>
                                  <p:childTnLst>
                                    <p:animEffect transition="out" filter="wipe(dow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22" presetClass="exit" presetSubtype="4" fill="hold" grpId="1" nodeType="withEffect">
                                  <p:stCondLst>
                                    <p:cond delay="0"/>
                                  </p:stCondLst>
                                  <p:childTnLst>
                                    <p:animEffect transition="out" filter="wipe(down)">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9" grpId="1"/>
      <p:bldP spid="12" grpId="0"/>
      <p:bldP spid="12" grpId="1"/>
      <p:bldP spid="14" grpId="0"/>
      <p:bldP spid="16" grpId="0"/>
      <p:bldP spid="16" grpId="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Discrimination Norm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Theorem:</a:t>
                </a:r>
              </a:p>
              <a:p>
                <a:pPr marL="0" indent="0" algn="ctr">
                  <a:buNone/>
                </a:pPr>
                <a14:m>
                  <m:oMath xmlns:m="http://schemas.openxmlformats.org/officeDocument/2006/math">
                    <m:r>
                      <a:rPr lang="en-US" b="1" i="1" smtClean="0">
                        <a:latin typeface="Cambria Math"/>
                        <a:ea typeface="Cambria Math"/>
                      </a:rPr>
                      <m:t>∆</m:t>
                    </m:r>
                    <m:d>
                      <m:dPr>
                        <m:ctrlPr>
                          <a:rPr lang="en-US" b="1" i="1" smtClean="0">
                            <a:latin typeface="Cambria Math"/>
                            <a:ea typeface="Cambria Math"/>
                          </a:rPr>
                        </m:ctrlPr>
                      </m:dPr>
                      <m:e>
                        <m:r>
                          <a:rPr lang="en-US" b="1" i="1" smtClean="0">
                            <a:latin typeface="Cambria Math"/>
                            <a:ea typeface="Cambria Math"/>
                          </a:rPr>
                          <m:t>𝝈</m:t>
                        </m:r>
                        <m:r>
                          <a:rPr lang="en-US" b="1" i="1" smtClean="0">
                            <a:latin typeface="Cambria Math"/>
                            <a:ea typeface="Cambria Math"/>
                          </a:rPr>
                          <m:t>,</m:t>
                        </m:r>
                        <m:r>
                          <a:rPr lang="en-US" b="1" i="1" smtClean="0">
                            <a:latin typeface="Cambria Math"/>
                            <a:ea typeface="Cambria Math"/>
                          </a:rPr>
                          <m:t>𝒉</m:t>
                        </m:r>
                      </m:e>
                    </m:d>
                    <m:r>
                      <a:rPr lang="en-US" b="1" i="1" smtClean="0">
                        <a:latin typeface="Cambria Math"/>
                        <a:ea typeface="Cambria Math"/>
                      </a:rPr>
                      <m:t>=</m:t>
                    </m:r>
                    <m:nary>
                      <m:naryPr>
                        <m:chr m:val="∑"/>
                        <m:ctrlPr>
                          <a:rPr lang="en-US" b="1" i="1" smtClean="0">
                            <a:latin typeface="Cambria Math"/>
                            <a:ea typeface="Cambria Math"/>
                          </a:rPr>
                        </m:ctrlPr>
                      </m:naryPr>
                      <m:sub>
                        <m:r>
                          <m:rPr>
                            <m:brk m:alnAt="23"/>
                          </m:rPr>
                          <a:rPr lang="en-US" b="1" i="1" smtClean="0">
                            <a:latin typeface="Cambria Math"/>
                            <a:ea typeface="Cambria Math"/>
                          </a:rPr>
                          <m:t>𝒍</m:t>
                        </m:r>
                        <m:r>
                          <a:rPr lang="en-US" b="1" i="1" smtClean="0">
                            <a:latin typeface="Cambria Math"/>
                            <a:ea typeface="Cambria Math"/>
                          </a:rPr>
                          <m:t>=</m:t>
                        </m:r>
                        <m:r>
                          <a:rPr lang="en-US" b="1" i="1" smtClean="0">
                            <a:latin typeface="Cambria Math"/>
                            <a:ea typeface="Cambria Math"/>
                          </a:rPr>
                          <m:t>𝒓</m:t>
                        </m:r>
                        <m:r>
                          <a:rPr lang="en-US" b="1" i="1" smtClean="0">
                            <a:latin typeface="Cambria Math"/>
                            <a:ea typeface="Cambria Math"/>
                          </a:rPr>
                          <m:t>(</m:t>
                        </m:r>
                        <m:r>
                          <a:rPr lang="en-US" b="1" i="1" smtClean="0">
                            <a:latin typeface="Cambria Math"/>
                            <a:ea typeface="Cambria Math"/>
                          </a:rPr>
                          <m:t>𝒇</m:t>
                        </m:r>
                        <m:r>
                          <a:rPr lang="en-US" b="1" i="1" smtClean="0">
                            <a:latin typeface="Cambria Math"/>
                            <a:ea typeface="Cambria Math"/>
                          </a:rPr>
                          <m:t>)</m:t>
                        </m:r>
                      </m:sub>
                      <m:sup>
                        <m:r>
                          <a:rPr lang="en-US" b="1" i="1" smtClean="0">
                            <a:latin typeface="Cambria Math"/>
                            <a:ea typeface="Cambria Math"/>
                          </a:rPr>
                          <m:t>𝒌</m:t>
                        </m:r>
                      </m:sup>
                      <m:e>
                        <m:f>
                          <m:fPr>
                            <m:ctrlPr>
                              <a:rPr lang="en-US" b="1" i="1" smtClean="0">
                                <a:latin typeface="Cambria Math"/>
                                <a:ea typeface="Cambria Math"/>
                              </a:rPr>
                            </m:ctrlPr>
                          </m:fPr>
                          <m:num>
                            <m:r>
                              <a:rPr lang="en-US" b="1" i="1" smtClean="0">
                                <a:latin typeface="Cambria Math"/>
                                <a:ea typeface="Cambria Math"/>
                              </a:rPr>
                              <m:t>𝒃</m:t>
                            </m:r>
                            <m:r>
                              <a:rPr lang="en-US" b="1" i="1" baseline="-25000" smtClean="0">
                                <a:latin typeface="Cambria Math"/>
                                <a:ea typeface="Cambria Math"/>
                              </a:rPr>
                              <m:t>𝒍</m:t>
                            </m:r>
                            <m:d>
                              <m:dPr>
                                <m:ctrlPr>
                                  <a:rPr lang="en-US" b="1" i="1" smtClean="0">
                                    <a:latin typeface="Cambria Math"/>
                                    <a:ea typeface="Cambria Math"/>
                                  </a:rPr>
                                </m:ctrlPr>
                              </m:dPr>
                              <m:e>
                                <m:r>
                                  <a:rPr lang="en-US" b="1" i="1">
                                    <a:latin typeface="Cambria Math"/>
                                    <a:ea typeface="Cambria Math"/>
                                  </a:rPr>
                                  <m:t>𝝈</m:t>
                                </m:r>
                              </m:e>
                            </m:d>
                          </m:num>
                          <m:den>
                            <m:r>
                              <a:rPr lang="en-US" b="1" i="1" smtClean="0">
                                <a:latin typeface="Cambria Math"/>
                                <a:ea typeface="Cambria Math"/>
                              </a:rPr>
                              <m:t>𝜽</m:t>
                            </m:r>
                            <m:d>
                              <m:dPr>
                                <m:ctrlPr>
                                  <a:rPr lang="en-US" b="1" i="1" smtClean="0">
                                    <a:latin typeface="Cambria Math"/>
                                    <a:ea typeface="Cambria Math"/>
                                  </a:rPr>
                                </m:ctrlPr>
                              </m:dPr>
                              <m:e>
                                <m:r>
                                  <a:rPr lang="en-US" b="1" i="1" smtClean="0">
                                    <a:latin typeface="Cambria Math"/>
                                    <a:ea typeface="Cambria Math"/>
                                  </a:rPr>
                                  <m:t>𝒏</m:t>
                                </m:r>
                                <m:r>
                                  <a:rPr lang="en-US" b="1" i="1" baseline="30000" smtClean="0">
                                    <a:latin typeface="Cambria Math"/>
                                    <a:ea typeface="Cambria Math"/>
                                  </a:rPr>
                                  <m:t>𝒍</m:t>
                                </m:r>
                              </m:e>
                            </m:d>
                          </m:den>
                        </m:f>
                      </m:e>
                    </m:nary>
                  </m:oMath>
                </a14:m>
                <a:r>
                  <a:rPr lang="en-US" b="1" dirty="0" smtClean="0"/>
                  <a:t>,</a:t>
                </a:r>
              </a:p>
              <a:p>
                <a:pPr marL="0" indent="0">
                  <a:buNone/>
                </a:pPr>
                <a:r>
                  <a:rPr lang="en-US" dirty="0" smtClean="0"/>
                  <a:t> where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sp>
        <p:nvSpPr>
          <p:cNvPr id="4" name="Content Placeholder 2"/>
          <p:cNvSpPr txBox="1">
            <a:spLocks/>
          </p:cNvSpPr>
          <p:nvPr/>
        </p:nvSpPr>
        <p:spPr>
          <a:xfrm>
            <a:off x="516988" y="5638800"/>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t>Expected value of h applied to random challenge response pair with correct answer.</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4322298"/>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1981200" y="5029200"/>
            <a:ext cx="685800" cy="4572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482991" y="5727467"/>
            <a:ext cx="8229600" cy="88946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Expected value of h applied to random challenge response pair with random answer.</a:t>
            </a:r>
            <a:endParaRPr lang="en-US" dirty="0"/>
          </a:p>
        </p:txBody>
      </p:sp>
      <p:cxnSp>
        <p:nvCxnSpPr>
          <p:cNvPr id="8" name="Straight Arrow Connector 7"/>
          <p:cNvCxnSpPr/>
          <p:nvPr/>
        </p:nvCxnSpPr>
        <p:spPr>
          <a:xfrm flipH="1">
            <a:off x="5334000" y="5029200"/>
            <a:ext cx="685800" cy="6096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5486400" y="1456646"/>
                <a:ext cx="3463384" cy="646331"/>
              </a:xfrm>
              <a:prstGeom prst="rect">
                <a:avLst/>
              </a:prstGeom>
              <a:noFill/>
            </p:spPr>
            <p:txBody>
              <a:bodyPr wrap="none" rtlCol="0">
                <a:spAutoFit/>
              </a:bodyPr>
              <a:lstStyle/>
              <a:p>
                <a:r>
                  <a:rPr lang="en-US" sz="3600" dirty="0" smtClean="0"/>
                  <a:t>Degree </a:t>
                </a:r>
                <a14:m>
                  <m:oMath xmlns:m="http://schemas.openxmlformats.org/officeDocument/2006/math">
                    <m:r>
                      <a:rPr lang="en-US" sz="3600" i="1" dirty="0" smtClean="0">
                        <a:latin typeface="Cambria Math"/>
                      </a:rPr>
                      <m:t>𝑙</m:t>
                    </m:r>
                  </m:oMath>
                </a14:m>
                <a:r>
                  <a:rPr lang="en-US" sz="3600" dirty="0" smtClean="0"/>
                  <a:t> function</a:t>
                </a:r>
                <a:endParaRPr lang="en-US" sz="3600" dirty="0"/>
              </a:p>
            </p:txBody>
          </p:sp>
        </mc:Choice>
        <mc:Fallback xmlns="">
          <p:sp>
            <p:nvSpPr>
              <p:cNvPr id="9" name="TextBox 8"/>
              <p:cNvSpPr txBox="1">
                <a:spLocks noRot="1" noChangeAspect="1" noMove="1" noResize="1" noEditPoints="1" noAdjustHandles="1" noChangeArrowheads="1" noChangeShapeType="1" noTextEdit="1"/>
              </p:cNvSpPr>
              <p:nvPr/>
            </p:nvSpPr>
            <p:spPr>
              <a:xfrm>
                <a:off x="5486400" y="1456646"/>
                <a:ext cx="3463384" cy="646331"/>
              </a:xfrm>
              <a:prstGeom prst="rect">
                <a:avLst/>
              </a:prstGeom>
              <a:blipFill rotWithShape="1">
                <a:blip r:embed="rId4"/>
                <a:stretch>
                  <a:fillRect l="-5282" t="-14151" r="-4225" b="-34906"/>
                </a:stretch>
              </a:blipFill>
            </p:spPr>
            <p:txBody>
              <a:bodyPr/>
              <a:lstStyle/>
              <a:p>
                <a:r>
                  <a:rPr lang="en-US">
                    <a:noFill/>
                  </a:rPr>
                  <a:t> </a:t>
                </a:r>
              </a:p>
            </p:txBody>
          </p:sp>
        </mc:Fallback>
      </mc:AlternateContent>
      <p:cxnSp>
        <p:nvCxnSpPr>
          <p:cNvPr id="11" name="Straight Arrow Connector 10"/>
          <p:cNvCxnSpPr/>
          <p:nvPr/>
        </p:nvCxnSpPr>
        <p:spPr>
          <a:xfrm flipV="1">
            <a:off x="6172200" y="1937266"/>
            <a:ext cx="762000" cy="3487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9263" y="3675966"/>
            <a:ext cx="10567676" cy="646331"/>
          </a:xfrm>
          <a:prstGeom prst="rect">
            <a:avLst/>
          </a:prstGeom>
          <a:noFill/>
        </p:spPr>
        <p:txBody>
          <a:bodyPr wrap="square" rtlCol="0">
            <a:spAutoFit/>
          </a:bodyPr>
          <a:lstStyle/>
          <a:p>
            <a:r>
              <a:rPr lang="en-US" sz="3600" dirty="0" smtClean="0"/>
              <a:t>f – human computable function. k=14. r(f)=3. </a:t>
            </a:r>
            <a:endParaRPr lang="en-US" sz="3600" dirty="0"/>
          </a:p>
        </p:txBody>
      </p:sp>
      <p:cxnSp>
        <p:nvCxnSpPr>
          <p:cNvPr id="14" name="Straight Arrow Connector 13"/>
          <p:cNvCxnSpPr/>
          <p:nvPr/>
        </p:nvCxnSpPr>
        <p:spPr>
          <a:xfrm>
            <a:off x="5105400" y="2971800"/>
            <a:ext cx="571500" cy="9144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94</a:t>
            </a:fld>
            <a:endParaRPr lang="en-US" dirty="0"/>
          </a:p>
        </p:txBody>
      </p:sp>
    </p:spTree>
    <p:extLst>
      <p:ext uri="{BB962C8B-B14F-4D97-AF65-F5344CB8AC3E}">
        <p14:creationId xmlns:p14="http://schemas.microsoft.com/office/powerpoint/2010/main" val="2645583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22" presetClass="exit" presetSubtype="4" fill="hold" nodeType="with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22" presetClass="exit" presetSubtype="4" fill="hold" grpId="1" nodeType="withEffect">
                                  <p:stCondLst>
                                    <p:cond delay="0"/>
                                  </p:stCondLst>
                                  <p:childTnLst>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7" grpId="1"/>
      <p:bldP spid="9" grpId="0"/>
      <p:bldP spid="9" grpId="1"/>
      <p:bldP spid="13" grpId="0"/>
      <p:bldP spid="13" grpId="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 xmlns:m="http://schemas.openxmlformats.org/officeDocument/2006/math">
                    <m:sSubSup>
                      <m:sSubSupPr>
                        <m:ctrlPr>
                          <a:rPr lang="en-US" b="0" i="1" smtClean="0">
                            <a:latin typeface="Cambria Math"/>
                          </a:rPr>
                        </m:ctrlPr>
                      </m:sSubSupPr>
                      <m:e>
                        <m:sSubSup>
                          <m:sSubSupPr>
                            <m:ctrlPr>
                              <a:rPr lang="en-US" i="1">
                                <a:latin typeface="Cambria Math"/>
                              </a:rPr>
                            </m:ctrlPr>
                          </m:sSubSupPr>
                          <m:e>
                            <m:r>
                              <a:rPr lang="en-US" i="1">
                                <a:latin typeface="Cambria Math"/>
                              </a:rPr>
                              <m:t>𝑄</m:t>
                            </m:r>
                          </m:e>
                          <m:sub>
                            <m:r>
                              <a:rPr lang="en-US" i="1">
                                <a:latin typeface="Cambria Math"/>
                                <a:ea typeface="Cambria Math"/>
                              </a:rPr>
                              <m:t>𝜎</m:t>
                            </m:r>
                          </m:sub>
                          <m:sup/>
                        </m:sSubSup>
                      </m:e>
                      <m:sub/>
                      <m:sup>
                        <m:r>
                          <a:rPr lang="en-US" b="0" i="1" smtClean="0">
                            <a:latin typeface="Cambria Math"/>
                          </a:rPr>
                          <m:t>𝑓</m:t>
                        </m:r>
                      </m:sup>
                    </m:sSubSup>
                  </m:oMath>
                </a14:m>
                <a:r>
                  <a:rPr lang="en-US" dirty="0" smtClean="0"/>
                  <a:t>- distribution over challenge response pairs induced by </a:t>
                </a:r>
                <a:r>
                  <a:rPr lang="el-GR" dirty="0" smtClean="0"/>
                  <a:t>σ</a:t>
                </a:r>
                <a:r>
                  <a:rPr lang="en-US" dirty="0" smtClean="0"/>
                  <a:t> and human computable function f.</a:t>
                </a:r>
              </a:p>
              <a:p>
                <a:pPr marL="0" indent="0">
                  <a:buNone/>
                </a:pPr>
                <a:endParaRPr lang="en-US" dirty="0"/>
              </a:p>
              <a:p>
                <a:pPr marL="0" indent="0">
                  <a:buNone/>
                </a:pPr>
                <a14:m>
                  <m:oMath xmlns:m="http://schemas.openxmlformats.org/officeDocument/2006/math">
                    <m:r>
                      <a:rPr lang="en-US" b="1" i="1" smtClean="0">
                        <a:latin typeface="Cambria Math"/>
                      </a:rPr>
                      <m:t>𝑭</m:t>
                    </m:r>
                  </m:oMath>
                </a14:m>
                <a:r>
                  <a:rPr lang="en-US" b="1" dirty="0" smtClean="0"/>
                  <a:t> </a:t>
                </a:r>
                <a:r>
                  <a:rPr lang="en-US" dirty="0" smtClean="0"/>
                  <a:t>– set of secret mappings</a:t>
                </a:r>
              </a:p>
              <a:p>
                <a:pPr marL="0" indent="0">
                  <a:buNone/>
                </a:pPr>
                <a:endParaRPr lang="en-US" b="1" dirty="0"/>
              </a:p>
              <a:p>
                <a:pPr marL="0" indent="0">
                  <a:buNone/>
                </a:pPr>
                <a:r>
                  <a:rPr lang="en-US" b="1" dirty="0" smtClean="0"/>
                  <a:t>D </a:t>
                </a:r>
                <a:r>
                  <a:rPr lang="en-US" dirty="0" smtClean="0"/>
                  <a:t>– set of distributions</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270" r="-370"/>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95</a:t>
            </a:fld>
            <a:endParaRPr lang="en-US" dirty="0"/>
          </a:p>
        </p:txBody>
      </p:sp>
    </p:spTree>
    <p:extLst>
      <p:ext uri="{BB962C8B-B14F-4D97-AF65-F5344CB8AC3E}">
        <p14:creationId xmlns:p14="http://schemas.microsoft.com/office/powerpoint/2010/main" val="43893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a:t>
            </a:r>
            <a:r>
              <a:rPr lang="en-US" dirty="0" smtClean="0"/>
              <a:t>-Correlated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smtClean="0"/>
                  <a:t>Definition: </a:t>
                </a:r>
                <a:r>
                  <a:rPr lang="en-US" dirty="0" smtClean="0"/>
                  <a:t>We say that two mapping </a:t>
                </a:r>
                <a:r>
                  <a:rPr lang="el-GR" dirty="0" smtClean="0"/>
                  <a:t>σ</a:t>
                </a:r>
                <a:r>
                  <a:rPr lang="en-US" baseline="-25000" dirty="0" smtClean="0"/>
                  <a:t>1</a:t>
                </a:r>
                <a:r>
                  <a:rPr lang="en-US" dirty="0" smtClean="0"/>
                  <a:t> and </a:t>
                </a:r>
                <a:r>
                  <a:rPr lang="el-GR" dirty="0" smtClean="0"/>
                  <a:t>σ</a:t>
                </a:r>
                <a:r>
                  <a:rPr lang="en-US" baseline="-25000" dirty="0" smtClean="0"/>
                  <a:t>2 </a:t>
                </a:r>
                <a:r>
                  <a:rPr lang="en-US" dirty="0" smtClean="0"/>
                  <a:t>are </a:t>
                </a:r>
                <a:r>
                  <a:rPr lang="el-GR" dirty="0"/>
                  <a:t>ε</a:t>
                </a:r>
                <a:r>
                  <a:rPr lang="en-US" dirty="0" smtClean="0"/>
                  <a:t>-Correlated if</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𝐻</m:t>
                          </m:r>
                          <m:d>
                            <m:dPr>
                              <m:ctrlPr>
                                <a:rPr lang="en-US" b="0" i="1" smtClean="0">
                                  <a:latin typeface="Cambria Math"/>
                                </a:rPr>
                              </m:ctrlPr>
                            </m:dPr>
                            <m:e>
                              <m:r>
                                <a:rPr lang="en-US" b="0" i="1" smtClean="0">
                                  <a:latin typeface="Cambria Math"/>
                                  <a:ea typeface="Cambria Math"/>
                                </a:rPr>
                                <m:t>𝜎</m:t>
                              </m:r>
                              <m:r>
                                <a:rPr lang="en-US" b="0" i="1" baseline="-25000" smtClean="0">
                                  <a:latin typeface="Cambria Math"/>
                                  <a:ea typeface="Cambria Math"/>
                                </a:rPr>
                                <m:t>1</m:t>
                              </m:r>
                              <m:r>
                                <a:rPr lang="en-US" b="0" i="1" smtClean="0">
                                  <a:latin typeface="Cambria Math"/>
                                  <a:ea typeface="Cambria Math"/>
                                </a:rPr>
                                <m:t>,</m:t>
                              </m:r>
                              <m:r>
                                <a:rPr lang="en-US" b="0" i="1" smtClean="0">
                                  <a:latin typeface="Cambria Math"/>
                                  <a:ea typeface="Cambria Math"/>
                                </a:rPr>
                                <m:t>𝜎</m:t>
                              </m:r>
                              <m:r>
                                <a:rPr lang="en-US" b="0" i="1" baseline="-25000" smtClean="0">
                                  <a:latin typeface="Cambria Math"/>
                                  <a:ea typeface="Cambria Math"/>
                                </a:rPr>
                                <m:t>2</m:t>
                              </m:r>
                            </m:e>
                          </m:d>
                        </m:num>
                        <m:den>
                          <m:r>
                            <a:rPr lang="en-US" b="0" i="1" smtClean="0">
                              <a:latin typeface="Cambria Math"/>
                            </a:rPr>
                            <m:t>𝑛</m:t>
                          </m:r>
                        </m:den>
                      </m:f>
                      <m:r>
                        <a:rPr lang="en-US" i="1" smtClean="0">
                          <a:latin typeface="Cambria Math"/>
                          <a:ea typeface="Cambria Math"/>
                        </a:rPr>
                        <m:t>≤</m:t>
                      </m:r>
                      <m:f>
                        <m:fPr>
                          <m:ctrlPr>
                            <a:rPr lang="en-US" i="1" smtClean="0">
                              <a:latin typeface="Cambria Math"/>
                              <a:ea typeface="Cambria Math"/>
                            </a:rPr>
                          </m:ctrlPr>
                        </m:fPr>
                        <m:num>
                          <m:r>
                            <a:rPr lang="en-US" b="0" i="1" smtClean="0">
                              <a:latin typeface="Cambria Math"/>
                              <a:ea typeface="Cambria Math"/>
                            </a:rPr>
                            <m:t>9</m:t>
                          </m:r>
                        </m:num>
                        <m:den>
                          <m:r>
                            <a:rPr lang="en-US" b="0" i="1" smtClean="0">
                              <a:latin typeface="Cambria Math"/>
                              <a:ea typeface="Cambria Math"/>
                            </a:rPr>
                            <m:t>10</m:t>
                          </m:r>
                        </m:den>
                      </m:f>
                      <m:r>
                        <a:rPr lang="en-US" b="0" i="1" smtClean="0">
                          <a:latin typeface="Cambria Math"/>
                          <a:ea typeface="Cambria Math"/>
                        </a:rPr>
                        <m:t>−</m:t>
                      </m:r>
                      <m:r>
                        <a:rPr lang="en-US" b="0" i="1" smtClean="0">
                          <a:latin typeface="Cambria Math"/>
                          <a:ea typeface="Cambria Math"/>
                        </a:rPr>
                        <m:t>𝜀</m:t>
                      </m:r>
                    </m:oMath>
                  </m:oMathPara>
                </a14:m>
                <a:endParaRPr lang="en-US" baseline="-25000" dirty="0" smtClean="0"/>
              </a:p>
              <a:p>
                <a:pPr marL="0" indent="0">
                  <a:buNone/>
                </a:pPr>
                <a:endParaRPr lang="en-US" baseline="-25000" dirty="0"/>
              </a:p>
              <a:p>
                <a:pPr marL="0" indent="0">
                  <a:buNone/>
                </a:pPr>
                <a:endParaRPr lang="en-US" dirty="0" smtClean="0"/>
              </a:p>
              <a:p>
                <a:pPr marL="0" indent="0">
                  <a:buNone/>
                </a:pPr>
                <a:endParaRPr lang="en-US" dirty="0"/>
              </a:p>
              <a:p>
                <a:pPr marL="0" indent="0">
                  <a:buNone/>
                </a:pPr>
                <a:r>
                  <a:rPr lang="en-US" dirty="0" smtClean="0"/>
                  <a:t>and </a:t>
                </a:r>
                <a:r>
                  <a:rPr lang="en-US" dirty="0"/>
                  <a:t>we </a:t>
                </a:r>
                <a:r>
                  <a:rPr lang="en-US" dirty="0" smtClean="0"/>
                  <a:t>use </a:t>
                </a:r>
                <a14:m>
                  <m:oMath xmlns:m="http://schemas.openxmlformats.org/officeDocument/2006/math">
                    <a:fld id="{1473A24B-E3F4-4F2A-B034-1C462EC962E2}" type="mathplaceholder">
                      <a:rPr lang="en-US" i="1" smtClean="0">
                        <a:latin typeface="Cambria Math"/>
                      </a:rPr>
                      <a:t>Type equation here.</a:t>
                    </a:fld>
                  </m:oMath>
                </a14:m>
                <a:endParaRPr lang="en-US" baseline="-25000" dirty="0" smtClean="0"/>
              </a:p>
              <a:p>
                <a:pPr marL="0" indent="0">
                  <a:buNone/>
                </a:pPr>
                <a:endParaRPr lang="en-US" baseline="-25000" dirty="0"/>
              </a:p>
              <a:p>
                <a:pPr marL="0" indent="0">
                  <a:buNone/>
                </a:pPr>
                <a:endParaRPr lang="en-US" baseline="-25000" dirty="0" smtClean="0"/>
              </a:p>
              <a:p>
                <a:pPr marL="0" indent="0">
                  <a:buNone/>
                </a:pPr>
                <a:endParaRPr lang="en-US" baseline="-25000" dirty="0"/>
              </a:p>
              <a:p>
                <a:pPr marL="0" indent="0">
                  <a:buNone/>
                </a:pPr>
                <a:endParaRPr lang="en-US" baseline="-25000" dirty="0" smtClean="0"/>
              </a:p>
              <a:p>
                <a:pPr marL="0" indent="0">
                  <a:buNone/>
                </a:pP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en-US">
                    <a:noFill/>
                  </a:rPr>
                  <a:t> </a:t>
                </a:r>
              </a:p>
            </p:txBody>
          </p:sp>
        </mc:Fallback>
      </mc:AlternateContent>
      <p:cxnSp>
        <p:nvCxnSpPr>
          <p:cNvPr id="5" name="Straight Arrow Connector 4"/>
          <p:cNvCxnSpPr/>
          <p:nvPr/>
        </p:nvCxnSpPr>
        <p:spPr>
          <a:xfrm flipH="1">
            <a:off x="2362200" y="3048000"/>
            <a:ext cx="609600" cy="6096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3777733"/>
            <a:ext cx="2581091" cy="461665"/>
          </a:xfrm>
          <a:prstGeom prst="rect">
            <a:avLst/>
          </a:prstGeom>
          <a:noFill/>
        </p:spPr>
        <p:txBody>
          <a:bodyPr wrap="none" rtlCol="0">
            <a:spAutoFit/>
          </a:bodyPr>
          <a:lstStyle/>
          <a:p>
            <a:r>
              <a:rPr lang="en-US" sz="2400" b="1" dirty="0" smtClean="0"/>
              <a:t>Hamming Distance</a:t>
            </a:r>
            <a:endParaRPr lang="en-US" sz="2400" b="1" dirty="0"/>
          </a:p>
        </p:txBody>
      </p:sp>
      <p:cxnSp>
        <p:nvCxnSpPr>
          <p:cNvPr id="7" name="Straight Arrow Connector 6"/>
          <p:cNvCxnSpPr/>
          <p:nvPr/>
        </p:nvCxnSpPr>
        <p:spPr>
          <a:xfrm>
            <a:off x="5257800" y="3657600"/>
            <a:ext cx="0" cy="701933"/>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600" y="4376972"/>
            <a:ext cx="4190999" cy="830997"/>
          </a:xfrm>
          <a:prstGeom prst="rect">
            <a:avLst/>
          </a:prstGeom>
          <a:noFill/>
        </p:spPr>
        <p:txBody>
          <a:bodyPr wrap="square" rtlCol="0">
            <a:spAutoFit/>
          </a:bodyPr>
          <a:lstStyle/>
          <a:p>
            <a:r>
              <a:rPr lang="en-US" sz="2400" b="1" dirty="0" smtClean="0"/>
              <a:t>Expected Hamming Distance for Random Mappings</a:t>
            </a:r>
            <a:endParaRPr lang="en-US" sz="2400" b="1" dirty="0"/>
          </a:p>
        </p:txBody>
      </p:sp>
      <p:sp>
        <p:nvSpPr>
          <p:cNvPr id="9"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96</a:t>
            </a:fld>
            <a:endParaRPr lang="en-US" dirty="0"/>
          </a:p>
        </p:txBody>
      </p:sp>
    </p:spTree>
    <p:extLst>
      <p:ext uri="{BB962C8B-B14F-4D97-AF65-F5344CB8AC3E}">
        <p14:creationId xmlns:p14="http://schemas.microsoft.com/office/powerpoint/2010/main" val="369682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Dimension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The largest integer </a:t>
                </a:r>
                <a14:m>
                  <m:oMath xmlns:m="http://schemas.openxmlformats.org/officeDocument/2006/math">
                    <m:r>
                      <a:rPr lang="en-US" b="1" i="1" smtClean="0">
                        <a:latin typeface="Cambria Math"/>
                      </a:rPr>
                      <m:t>𝑺𝑫𝑵</m:t>
                    </m:r>
                    <m:d>
                      <m:dPr>
                        <m:ctrlPr>
                          <a:rPr lang="en-US" b="0" i="1" smtClean="0">
                            <a:latin typeface="Cambria Math"/>
                          </a:rPr>
                        </m:ctrlPr>
                      </m:dPr>
                      <m:e>
                        <m:r>
                          <a:rPr lang="en-US" b="0" i="1" smtClean="0">
                            <a:latin typeface="Cambria Math"/>
                            <a:sym typeface="Mathematica1"/>
                          </a:rPr>
                          <m:t>,</m:t>
                        </m:r>
                      </m:e>
                    </m:d>
                  </m:oMath>
                </a14:m>
                <a:r>
                  <a:rPr lang="en-US" dirty="0" smtClean="0"/>
                  <a:t> such that </a:t>
                </a:r>
              </a:p>
              <a:p>
                <a:pPr marL="514350" indent="-514350">
                  <a:buAutoNum type="arabicPeriod"/>
                </a:pPr>
                <a:r>
                  <a:rPr lang="en-US" dirty="0" smtClean="0"/>
                  <a:t>For all </a:t>
                </a:r>
                <a:r>
                  <a:rPr lang="el-GR" dirty="0" smtClean="0"/>
                  <a:t>σ</a:t>
                </a:r>
                <a:r>
                  <a:rPr lang="en-US" dirty="0" smtClean="0"/>
                  <a:t> the set </a:t>
                </a:r>
                <a:r>
                  <a:rPr lang="en-US" b="1" dirty="0" smtClean="0"/>
                  <a:t>D</a:t>
                </a:r>
                <a:r>
                  <a:rPr lang="el-GR" b="1" baseline="-25000" dirty="0" smtClean="0"/>
                  <a:t>σ</a:t>
                </a:r>
                <a:r>
                  <a:rPr lang="en-US" dirty="0" smtClean="0"/>
                  <a:t> has size </a:t>
                </a:r>
                <a14:m>
                  <m:oMath xmlns:m="http://schemas.openxmlformats.org/officeDocument/2006/math">
                    <m:r>
                      <a:rPr lang="en-US"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r>
                              <a:rPr lang="en-US" b="0" i="1" smtClean="0">
                                <a:latin typeface="Cambria Math"/>
                                <a:ea typeface="Cambria Math"/>
                              </a:rPr>
                              <m:t>1−</m:t>
                            </m:r>
                            <m:r>
                              <a:rPr lang="en-US" i="1">
                                <a:latin typeface="Cambria Math"/>
                                <a:sym typeface="Mathematica1"/>
                              </a:rPr>
                              <m:t></m:t>
                            </m:r>
                          </m:e>
                        </m:d>
                        <m:r>
                          <a:rPr lang="en-US" b="0" i="1" smtClean="0">
                            <a:latin typeface="Cambria Math"/>
                            <a:ea typeface="Cambria Math"/>
                          </a:rPr>
                          <m:t>10</m:t>
                        </m:r>
                      </m:e>
                      <m:sup>
                        <m:r>
                          <a:rPr lang="en-US" b="0" i="1" smtClean="0">
                            <a:latin typeface="Cambria Math"/>
                            <a:ea typeface="Cambria Math"/>
                          </a:rPr>
                          <m:t>𝑛</m:t>
                        </m:r>
                      </m:sup>
                    </m:sSup>
                  </m:oMath>
                </a14:m>
                <a:endParaRPr lang="en-US" dirty="0" smtClean="0"/>
              </a:p>
              <a:p>
                <a:pPr marL="514350" indent="-514350">
                  <a:buAutoNum type="arabicPeriod"/>
                </a:pPr>
                <a:r>
                  <a:rPr lang="en-US" dirty="0" smtClean="0"/>
                  <a:t>For all subsets </a:t>
                </a:r>
                <a14:m>
                  <m:oMath xmlns:m="http://schemas.openxmlformats.org/officeDocument/2006/math">
                    <m:r>
                      <a:rPr lang="en-US" b="1" i="1" smtClean="0">
                        <a:latin typeface="Cambria Math"/>
                      </a:rPr>
                      <m:t>𝑫</m:t>
                    </m:r>
                    <m:r>
                      <a:rPr lang="en-US" b="1" i="1" smtClean="0">
                        <a:latin typeface="Cambria Math"/>
                      </a:rPr>
                      <m:t>′</m:t>
                    </m:r>
                    <m:r>
                      <a:rPr lang="en-US" b="0" i="1" smtClean="0">
                        <a:latin typeface="Cambria Math"/>
                        <a:sym typeface="Mathematica1"/>
                      </a:rPr>
                      <m:t></m:t>
                    </m:r>
                  </m:oMath>
                </a14:m>
                <a:r>
                  <a:rPr lang="en-US" b="1" dirty="0"/>
                  <a:t> D</a:t>
                </a:r>
                <a:r>
                  <a:rPr lang="el-GR" b="1" baseline="-25000" dirty="0" smtClean="0"/>
                  <a:t>σ</a:t>
                </a:r>
                <a:r>
                  <a:rPr lang="en-US" b="1" baseline="-25000" dirty="0" smtClean="0"/>
                  <a:t> </a:t>
                </a:r>
                <a:r>
                  <a:rPr lang="en-US" dirty="0" smtClean="0"/>
                  <a:t>where </a:t>
                </a:r>
                <a14:m>
                  <m:oMath xmlns:m="http://schemas.openxmlformats.org/officeDocument/2006/math">
                    <m:d>
                      <m:dPr>
                        <m:begChr m:val="|"/>
                        <m:endChr m:val="|"/>
                        <m:ctrlPr>
                          <a:rPr lang="en-US" b="1" i="1" smtClean="0">
                            <a:latin typeface="Cambria Math"/>
                          </a:rPr>
                        </m:ctrlPr>
                      </m:dPr>
                      <m:e>
                        <m:r>
                          <a:rPr lang="en-US" b="1" i="1">
                            <a:latin typeface="Cambria Math"/>
                          </a:rPr>
                          <m:t>𝑫</m:t>
                        </m:r>
                        <m:r>
                          <a:rPr lang="en-US" b="1" i="1">
                            <a:latin typeface="Cambria Math"/>
                          </a:rPr>
                          <m:t>′</m:t>
                        </m:r>
                      </m:e>
                    </m:d>
                    <m:r>
                      <a:rPr lang="en-US" b="1" i="1" smtClean="0">
                        <a:latin typeface="Cambria Math"/>
                        <a:ea typeface="Cambria Math"/>
                      </a:rPr>
                      <m:t>≥</m:t>
                    </m:r>
                    <m:f>
                      <m:fPr>
                        <m:ctrlPr>
                          <a:rPr lang="en-US" b="1" i="1" smtClean="0">
                            <a:latin typeface="Cambria Math"/>
                            <a:ea typeface="Cambria Math"/>
                          </a:rPr>
                        </m:ctrlPr>
                      </m:fPr>
                      <m:num>
                        <m:d>
                          <m:dPr>
                            <m:begChr m:val="|"/>
                            <m:endChr m:val="|"/>
                            <m:ctrlPr>
                              <a:rPr lang="en-US" b="1" i="1">
                                <a:latin typeface="Cambria Math"/>
                                <a:ea typeface="Cambria Math"/>
                              </a:rPr>
                            </m:ctrlPr>
                          </m:dPr>
                          <m:e>
                            <m:r>
                              <m:rPr>
                                <m:nor/>
                              </m:rPr>
                              <a:rPr lang="en-US" b="1" dirty="0"/>
                              <m:t>D</m:t>
                            </m:r>
                            <m:r>
                              <m:rPr>
                                <m:nor/>
                              </m:rPr>
                              <a:rPr lang="el-GR" b="1" baseline="-25000" dirty="0"/>
                              <m:t>σ</m:t>
                            </m:r>
                          </m:e>
                        </m:d>
                      </m:num>
                      <m:den>
                        <m:r>
                          <a:rPr lang="en-US" b="1" i="1">
                            <a:latin typeface="Cambria Math"/>
                          </a:rPr>
                          <m:t>𝑺𝑫𝑵</m:t>
                        </m:r>
                        <m:d>
                          <m:dPr>
                            <m:ctrlPr>
                              <a:rPr lang="en-US" i="1">
                                <a:latin typeface="Cambria Math"/>
                              </a:rPr>
                            </m:ctrlPr>
                          </m:dPr>
                          <m:e>
                            <m:r>
                              <a:rPr lang="en-US" i="1">
                                <a:latin typeface="Cambria Math"/>
                                <a:sym typeface="Mathematica1"/>
                              </a:rPr>
                              <m:t>,</m:t>
                            </m:r>
                          </m:e>
                        </m:d>
                      </m:den>
                    </m:f>
                  </m:oMath>
                </a14:m>
                <a:r>
                  <a:rPr lang="en-US" dirty="0" smtClean="0"/>
                  <a:t> we have </a:t>
                </a:r>
                <a14:m>
                  <m:oMath xmlns:m="http://schemas.openxmlformats.org/officeDocument/2006/math">
                    <m:r>
                      <a:rPr lang="en-US" i="1" smtClean="0">
                        <a:latin typeface="Cambria Math"/>
                        <a:sym typeface="Mathematica1"/>
                      </a:rPr>
                      <m:t></m:t>
                    </m:r>
                    <m:r>
                      <a:rPr lang="en-US" b="0" i="1" baseline="-25000" smtClean="0">
                        <a:latin typeface="Cambria Math"/>
                        <a:sym typeface="Mathematica1"/>
                      </a:rPr>
                      <m:t>2</m:t>
                    </m:r>
                    <m:d>
                      <m:dPr>
                        <m:ctrlPr>
                          <a:rPr lang="en-US" b="0" i="1" smtClean="0">
                            <a:latin typeface="Cambria Math"/>
                            <a:sym typeface="Mathematica1"/>
                          </a:rPr>
                        </m:ctrlPr>
                      </m:dPr>
                      <m:e>
                        <m:sSup>
                          <m:sSupPr>
                            <m:ctrlPr>
                              <a:rPr lang="en-US" b="1" i="1">
                                <a:latin typeface="Cambria Math"/>
                              </a:rPr>
                            </m:ctrlPr>
                          </m:sSupPr>
                          <m:e>
                            <m:r>
                              <a:rPr lang="en-US" b="1" i="1">
                                <a:latin typeface="Cambria Math"/>
                              </a:rPr>
                              <m:t>𝑫</m:t>
                            </m:r>
                          </m:e>
                          <m:sup>
                            <m:r>
                              <a:rPr lang="en-US" b="1" i="1">
                                <a:latin typeface="Cambria Math"/>
                              </a:rPr>
                              <m:t>′</m:t>
                            </m:r>
                          </m:sup>
                        </m:sSup>
                        <m:r>
                          <a:rPr lang="en-US" b="0" i="1" smtClean="0">
                            <a:latin typeface="Cambria Math"/>
                          </a:rPr>
                          <m:t>,</m:t>
                        </m:r>
                        <m:r>
                          <a:rPr lang="en-US" b="0" i="1" smtClean="0">
                            <a:latin typeface="Cambria Math"/>
                          </a:rPr>
                          <m:t>𝐷</m:t>
                        </m:r>
                      </m:e>
                    </m:d>
                    <m:r>
                      <a:rPr lang="en-US" b="0" i="1" smtClean="0">
                        <a:latin typeface="Cambria Math"/>
                        <a:ea typeface="Cambria Math"/>
                        <a:sym typeface="Mathematica1"/>
                      </a:rPr>
                      <m:t>≤</m:t>
                    </m:r>
                  </m:oMath>
                </a14:m>
                <a:r>
                  <a:rPr lang="en-US" dirty="0">
                    <a:sym typeface="Mathematica1"/>
                  </a:rPr>
                  <a:t> </a:t>
                </a:r>
                <a14:m>
                  <m:oMath xmlns:m="http://schemas.openxmlformats.org/officeDocument/2006/math">
                    <m:r>
                      <a:rPr lang="en-US" i="1">
                        <a:latin typeface="Cambria Math"/>
                        <a:sym typeface="Mathematica1"/>
                      </a:rPr>
                      <m:t></m:t>
                    </m:r>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926" t="-1617"/>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97</a:t>
            </a:fld>
            <a:endParaRPr lang="en-US" dirty="0"/>
          </a:p>
        </p:txBody>
      </p:sp>
    </p:spTree>
    <p:extLst>
      <p:ext uri="{BB962C8B-B14F-4D97-AF65-F5344CB8AC3E}">
        <p14:creationId xmlns:p14="http://schemas.microsoft.com/office/powerpoint/2010/main" val="302657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Break Our Scheme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74" y="1129145"/>
            <a:ext cx="5272088" cy="48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022430"/>
            <a:ext cx="8474436" cy="923330"/>
          </a:xfrm>
          <a:prstGeom prst="rect">
            <a:avLst/>
          </a:prstGeom>
          <a:noFill/>
        </p:spPr>
        <p:txBody>
          <a:bodyPr wrap="none" rtlCol="0">
            <a:spAutoFit/>
          </a:bodyPr>
          <a:lstStyle/>
          <a:p>
            <a:r>
              <a:rPr lang="en-US" dirty="0" smtClean="0">
                <a:hlinkClick r:id="rId4"/>
              </a:rPr>
              <a:t>http</a:t>
            </a:r>
            <a:r>
              <a:rPr lang="en-US" dirty="0">
                <a:hlinkClick r:id="rId4"/>
              </a:rPr>
              <a:t>://www.cs.cmu.edu/~</a:t>
            </a:r>
            <a:r>
              <a:rPr lang="en-US" dirty="0" smtClean="0">
                <a:hlinkClick r:id="rId4"/>
              </a:rPr>
              <a:t>jblocki/HumanComputablePasswordsChallenge/challenge.htm</a:t>
            </a:r>
            <a:endParaRPr lang="en-US" dirty="0" smtClean="0"/>
          </a:p>
          <a:p>
            <a:r>
              <a:rPr lang="en-US" dirty="0"/>
              <a:t>Paper: </a:t>
            </a:r>
            <a:r>
              <a:rPr lang="en-US" dirty="0">
                <a:hlinkClick r:id="rId5"/>
              </a:rPr>
              <a:t>http://</a:t>
            </a:r>
            <a:r>
              <a:rPr lang="en-US" dirty="0" smtClean="0">
                <a:hlinkClick r:id="rId5"/>
              </a:rPr>
              <a:t>arxiv.org/abs/1404.0024</a:t>
            </a:r>
            <a:r>
              <a:rPr lang="en-US" dirty="0" smtClean="0"/>
              <a:t> </a:t>
            </a:r>
          </a:p>
          <a:p>
            <a:endParaRPr lang="en-US" dirty="0"/>
          </a:p>
        </p:txBody>
      </p:sp>
      <p:sp>
        <p:nvSpPr>
          <p:cNvPr id="5" name="Oval 4"/>
          <p:cNvSpPr/>
          <p:nvPr/>
        </p:nvSpPr>
        <p:spPr>
          <a:xfrm>
            <a:off x="3045691" y="2020455"/>
            <a:ext cx="762000" cy="41794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6248400" y="1600200"/>
            <a:ext cx="2590800" cy="2971800"/>
          </a:xfrm>
          <a:prstGeom prst="wedgeRectCallout">
            <a:avLst>
              <a:gd name="adj1" fmla="val -142488"/>
              <a:gd name="adj2" fmla="val -29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Goal: </a:t>
            </a:r>
            <a:r>
              <a:rPr lang="en-US" sz="2000" dirty="0" smtClean="0"/>
              <a:t>Guess one of the user’s secret ten-digit passwords</a:t>
            </a:r>
          </a:p>
          <a:p>
            <a:pPr algn="ctr"/>
            <a:endParaRPr lang="en-US" sz="2000" dirty="0" smtClean="0"/>
          </a:p>
          <a:p>
            <a:pPr algn="ctr"/>
            <a:r>
              <a:rPr lang="en-US" sz="2000" b="1" dirty="0" smtClean="0"/>
              <a:t>Given: </a:t>
            </a:r>
            <a:r>
              <a:rPr lang="en-US" sz="2000" dirty="0" smtClean="0"/>
              <a:t>One-hundred of the user’s other ten-digit passwords.</a:t>
            </a:r>
          </a:p>
          <a:p>
            <a:pPr algn="ctr"/>
            <a:endParaRPr lang="en-US" dirty="0"/>
          </a:p>
        </p:txBody>
      </p:sp>
      <p:sp>
        <p:nvSpPr>
          <p:cNvPr id="7" name="Slide Number Placeholder 2"/>
          <p:cNvSpPr>
            <a:spLocks noGrp="1"/>
          </p:cNvSpPr>
          <p:nvPr>
            <p:ph type="sldNum" sz="quarter" idx="12"/>
          </p:nvPr>
        </p:nvSpPr>
        <p:spPr>
          <a:xfrm>
            <a:off x="6553200" y="6356350"/>
            <a:ext cx="2133600" cy="365125"/>
          </a:xfrm>
        </p:spPr>
        <p:txBody>
          <a:bodyPr/>
          <a:lstStyle/>
          <a:p>
            <a:fld id="{FC398A72-17BE-493D-A14C-F3371BCE3542}" type="slidenum">
              <a:rPr lang="en-US" smtClean="0"/>
              <a:pPr/>
              <a:t>98</a:t>
            </a:fld>
            <a:endParaRPr lang="en-US" dirty="0"/>
          </a:p>
        </p:txBody>
      </p:sp>
    </p:spTree>
    <p:extLst>
      <p:ext uri="{BB962C8B-B14F-4D97-AF65-F5344CB8AC3E}">
        <p14:creationId xmlns:p14="http://schemas.microsoft.com/office/powerpoint/2010/main" val="10030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 Solver Attack</a:t>
            </a:r>
            <a:endParaRPr lang="en-US" dirty="0"/>
          </a:p>
        </p:txBody>
      </p:sp>
      <p:sp>
        <p:nvSpPr>
          <p:cNvPr id="3" name="Content Placeholder 2"/>
          <p:cNvSpPr>
            <a:spLocks noGrp="1"/>
          </p:cNvSpPr>
          <p:nvPr>
            <p:ph idx="1"/>
          </p:nvPr>
        </p:nvSpPr>
        <p:spPr>
          <a:xfrm>
            <a:off x="609600" y="4953000"/>
            <a:ext cx="8229600" cy="1554163"/>
          </a:xfrm>
        </p:spPr>
        <p:txBody>
          <a:bodyPr>
            <a:normAutofit fontScale="92500" lnSpcReduction="10000"/>
          </a:bodyPr>
          <a:lstStyle/>
          <a:p>
            <a:pPr marL="0" indent="0">
              <a:buNone/>
            </a:pPr>
            <a:r>
              <a:rPr lang="en-US" b="1" dirty="0" smtClean="0"/>
              <a:t>UNSLV</a:t>
            </a:r>
            <a:r>
              <a:rPr lang="en-US" dirty="0" smtClean="0"/>
              <a:t> – Solver did not find secret mapping in 2.5 days</a:t>
            </a:r>
          </a:p>
          <a:p>
            <a:pPr marL="0" indent="0">
              <a:buNone/>
            </a:pPr>
            <a:r>
              <a:rPr lang="en-US" dirty="0" smtClean="0"/>
              <a:t>HARD – Instance is harder than unsolved instance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9491006"/>
              </p:ext>
            </p:extLst>
          </p:nvPr>
        </p:nvGraphicFramePr>
        <p:xfrm>
          <a:off x="1524000" y="1397000"/>
          <a:ext cx="6095999" cy="185420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300</a:t>
                      </a:r>
                      <a:endParaRPr lang="en-US" dirty="0"/>
                    </a:p>
                  </a:txBody>
                  <a:tcPr/>
                </a:tc>
                <a:tc>
                  <a:txBody>
                    <a:bodyPr/>
                    <a:lstStyle/>
                    <a:p>
                      <a:r>
                        <a:rPr lang="en-US" dirty="0" smtClean="0"/>
                        <a:t>500</a:t>
                      </a:r>
                      <a:endParaRPr lang="en-US" dirty="0"/>
                    </a:p>
                  </a:txBody>
                  <a:tcPr/>
                </a:tc>
                <a:tc>
                  <a:txBody>
                    <a:bodyPr/>
                    <a:lstStyle/>
                    <a:p>
                      <a:r>
                        <a:rPr lang="en-US" dirty="0" smtClean="0"/>
                        <a:t>1000</a:t>
                      </a:r>
                      <a:endParaRPr lang="en-US" dirty="0"/>
                    </a:p>
                  </a:txBody>
                  <a:tcPr/>
                </a:tc>
                <a:tc>
                  <a:txBody>
                    <a:bodyPr/>
                    <a:lstStyle/>
                    <a:p>
                      <a:r>
                        <a:rPr lang="en-US" dirty="0" smtClean="0"/>
                        <a:t>10000</a:t>
                      </a:r>
                      <a:endParaRPr lang="en-US" dirty="0"/>
                    </a:p>
                  </a:txBody>
                  <a:tcPr/>
                </a:tc>
              </a:tr>
              <a:tr h="370840">
                <a:tc>
                  <a:txBody>
                    <a:bodyPr/>
                    <a:lstStyle/>
                    <a:p>
                      <a:r>
                        <a:rPr lang="en-US" dirty="0" smtClean="0"/>
                        <a:t>N=26</a:t>
                      </a:r>
                      <a:endParaRPr lang="en-US" dirty="0"/>
                    </a:p>
                  </a:txBody>
                  <a:tcPr/>
                </a:tc>
                <a:tc>
                  <a:txBody>
                    <a:bodyPr/>
                    <a:lstStyle/>
                    <a:p>
                      <a:r>
                        <a:rPr lang="en-US" dirty="0" smtClean="0"/>
                        <a:t>23.5 </a:t>
                      </a:r>
                      <a:r>
                        <a:rPr lang="en-US" dirty="0" err="1" smtClean="0"/>
                        <a:t>hr</a:t>
                      </a:r>
                      <a:endParaRPr lang="en-US" dirty="0"/>
                    </a:p>
                  </a:txBody>
                  <a:tcPr/>
                </a:tc>
                <a:tc>
                  <a:txBody>
                    <a:bodyPr/>
                    <a:lstStyle/>
                    <a:p>
                      <a:r>
                        <a:rPr lang="en-US" dirty="0" smtClean="0"/>
                        <a:t>40 min</a:t>
                      </a:r>
                      <a:endParaRPr lang="en-US" dirty="0"/>
                    </a:p>
                  </a:txBody>
                  <a:tcPr/>
                </a:tc>
                <a:tc>
                  <a:txBody>
                    <a:bodyPr/>
                    <a:lstStyle/>
                    <a:p>
                      <a:r>
                        <a:rPr lang="en-US" dirty="0" smtClean="0"/>
                        <a:t>4.5 </a:t>
                      </a:r>
                      <a:r>
                        <a:rPr lang="en-US" dirty="0" err="1" smtClean="0"/>
                        <a:t>hr</a:t>
                      </a:r>
                      <a:endParaRPr lang="en-US" dirty="0"/>
                    </a:p>
                  </a:txBody>
                  <a:tcPr/>
                </a:tc>
                <a:tc>
                  <a:txBody>
                    <a:bodyPr/>
                    <a:lstStyle/>
                    <a:p>
                      <a:r>
                        <a:rPr lang="en-US" dirty="0" smtClean="0"/>
                        <a:t>29 min</a:t>
                      </a:r>
                      <a:endParaRPr lang="en-US" dirty="0"/>
                    </a:p>
                  </a:txBody>
                  <a:tcPr/>
                </a:tc>
                <a:tc>
                  <a:txBody>
                    <a:bodyPr/>
                    <a:lstStyle/>
                    <a:p>
                      <a:r>
                        <a:rPr lang="en-US" dirty="0" smtClean="0"/>
                        <a:t>10 min</a:t>
                      </a:r>
                      <a:endParaRPr lang="en-US" dirty="0"/>
                    </a:p>
                  </a:txBody>
                  <a:tcPr/>
                </a:tc>
                <a:tc>
                  <a:txBody>
                    <a:bodyPr/>
                    <a:lstStyle/>
                    <a:p>
                      <a:r>
                        <a:rPr lang="en-US" dirty="0" smtClean="0"/>
                        <a:t>2 min</a:t>
                      </a:r>
                      <a:endParaRPr lang="en-US" dirty="0"/>
                    </a:p>
                  </a:txBody>
                  <a:tcPr/>
                </a:tc>
              </a:tr>
              <a:tr h="370840">
                <a:tc>
                  <a:txBody>
                    <a:bodyPr/>
                    <a:lstStyle/>
                    <a:p>
                      <a:r>
                        <a:rPr lang="en-US" dirty="0" smtClean="0"/>
                        <a:t>N=30</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2.33 </a:t>
                      </a:r>
                      <a:r>
                        <a:rPr lang="en-US" dirty="0" err="1" smtClean="0"/>
                        <a:t>hr</a:t>
                      </a:r>
                      <a:endParaRPr lang="en-US" dirty="0"/>
                    </a:p>
                  </a:txBody>
                  <a:tcPr/>
                </a:tc>
                <a:tc>
                  <a:txBody>
                    <a:bodyPr/>
                    <a:lstStyle/>
                    <a:p>
                      <a:r>
                        <a:rPr lang="en-US" dirty="0" smtClean="0"/>
                        <a:t>36 min</a:t>
                      </a:r>
                      <a:endParaRPr lang="en-US" dirty="0"/>
                    </a:p>
                  </a:txBody>
                  <a:tcPr/>
                </a:tc>
                <a:tc>
                  <a:txBody>
                    <a:bodyPr/>
                    <a:lstStyle/>
                    <a:p>
                      <a:r>
                        <a:rPr lang="en-US" dirty="0" smtClean="0"/>
                        <a:t>10 min</a:t>
                      </a:r>
                      <a:endParaRPr lang="en-US" dirty="0"/>
                    </a:p>
                  </a:txBody>
                  <a:tcPr/>
                </a:tc>
                <a:tc>
                  <a:txBody>
                    <a:bodyPr/>
                    <a:lstStyle/>
                    <a:p>
                      <a:r>
                        <a:rPr lang="en-US" dirty="0" smtClean="0"/>
                        <a:t>20 s</a:t>
                      </a:r>
                      <a:endParaRPr lang="en-US" dirty="0"/>
                    </a:p>
                  </a:txBody>
                  <a:tcPr/>
                </a:tc>
              </a:tr>
              <a:tr h="370840">
                <a:tc>
                  <a:txBody>
                    <a:bodyPr/>
                    <a:lstStyle/>
                    <a:p>
                      <a:r>
                        <a:rPr lang="en-US" dirty="0" smtClean="0"/>
                        <a:t>N=50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c>
                  <a:txBody>
                    <a:bodyPr/>
                    <a:lstStyle/>
                    <a:p>
                      <a:r>
                        <a:rPr lang="en-US" dirty="0" smtClean="0"/>
                        <a:t>7 </a:t>
                      </a:r>
                      <a:r>
                        <a:rPr lang="en-US" dirty="0" err="1" smtClean="0"/>
                        <a:t>hr</a:t>
                      </a:r>
                      <a:endParaRPr lang="en-US" dirty="0"/>
                    </a:p>
                  </a:txBody>
                  <a:tcPr/>
                </a:tc>
              </a:tr>
              <a:tr h="370840">
                <a:tc>
                  <a:txBody>
                    <a:bodyPr/>
                    <a:lstStyle/>
                    <a:p>
                      <a:r>
                        <a:rPr lang="en-US" dirty="0" smtClean="0"/>
                        <a:t>N=100</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dirty="0" smtClean="0"/>
                        <a:t>HARD</a:t>
                      </a:r>
                      <a:endParaRPr lang="en-US" dirty="0"/>
                    </a:p>
                  </a:txBody>
                  <a:tcPr/>
                </a:tc>
                <a:tc>
                  <a:txBody>
                    <a:bodyPr/>
                    <a:lstStyle/>
                    <a:p>
                      <a:r>
                        <a:rPr lang="en-US" b="1" dirty="0" smtClean="0"/>
                        <a:t>UNSLV</a:t>
                      </a:r>
                      <a:endParaRPr lang="en-US" b="1" dirty="0"/>
                    </a:p>
                  </a:txBody>
                  <a:tcPr/>
                </a:tc>
              </a:tr>
            </a:tbl>
          </a:graphicData>
        </a:graphic>
      </p:graphicFrame>
    </p:spTree>
    <p:extLst>
      <p:ext uri="{BB962C8B-B14F-4D97-AF65-F5344CB8AC3E}">
        <p14:creationId xmlns:p14="http://schemas.microsoft.com/office/powerpoint/2010/main" val="3593140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27553</TotalTime>
  <Words>5535</Words>
  <Application>Microsoft Office PowerPoint</Application>
  <PresentationFormat>On-screen Show (4:3)</PresentationFormat>
  <Paragraphs>1396</Paragraphs>
  <Slides>110</Slides>
  <Notes>45</Notes>
  <HiddenSlides>20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Calibri</vt:lpstr>
      <vt:lpstr>Mathematica1</vt:lpstr>
      <vt:lpstr>Mathematica1Mono</vt:lpstr>
      <vt:lpstr>Cambria Math</vt:lpstr>
      <vt:lpstr>Agency FB</vt:lpstr>
      <vt:lpstr>Office Theme</vt:lpstr>
      <vt:lpstr>Usable and Secure Human Authentication</vt:lpstr>
      <vt:lpstr>Memory Experiment 1</vt:lpstr>
      <vt:lpstr>Memory Experiment 2</vt:lpstr>
      <vt:lpstr>Outline</vt:lpstr>
      <vt:lpstr>Password Management</vt:lpstr>
      <vt:lpstr>Security (what could go wrong?)</vt:lpstr>
      <vt:lpstr>Online Attack</vt:lpstr>
      <vt:lpstr>Offline Dictionary Attack</vt:lpstr>
      <vt:lpstr>A Common Problem</vt:lpstr>
      <vt:lpstr>Plaintext Recovery Attack</vt:lpstr>
      <vt:lpstr>A Challenging Problem</vt:lpstr>
      <vt:lpstr>Password Management</vt:lpstr>
      <vt:lpstr>Questions</vt:lpstr>
      <vt:lpstr>Naïve Approach</vt:lpstr>
      <vt:lpstr>Our Argument</vt:lpstr>
      <vt:lpstr>Our Approach</vt:lpstr>
      <vt:lpstr>Our Approach</vt:lpstr>
      <vt:lpstr>Results</vt:lpstr>
      <vt:lpstr>Outline</vt:lpstr>
      <vt:lpstr>Password Management</vt:lpstr>
      <vt:lpstr>Scheme 1: Reuse Strong Password</vt:lpstr>
      <vt:lpstr>Scheme 2: Strong Random Independent</vt:lpstr>
      <vt:lpstr>Outline</vt:lpstr>
      <vt:lpstr>Human Memory is Semantic</vt:lpstr>
      <vt:lpstr>Human Memory is Associative </vt:lpstr>
      <vt:lpstr>Cues</vt:lpstr>
      <vt:lpstr>Human Memory is Lossy</vt:lpstr>
      <vt:lpstr>Quantifying Usability</vt:lpstr>
      <vt:lpstr>Rehearsal Requirement</vt:lpstr>
      <vt:lpstr>Rehearsal Requirement</vt:lpstr>
      <vt:lpstr>Visitation Schedule</vt:lpstr>
      <vt:lpstr>Visitation Schedule</vt:lpstr>
      <vt:lpstr>Usability Results</vt:lpstr>
      <vt:lpstr>Outline</vt:lpstr>
      <vt:lpstr>Our Security Approach </vt:lpstr>
      <vt:lpstr>Security as a Game</vt:lpstr>
      <vt:lpstr>The Adversary’s Game</vt:lpstr>
      <vt:lpstr>(q,,m,s,r,h)-Security</vt:lpstr>
      <vt:lpstr>Example: (q,,m,3,1,1)-Security</vt:lpstr>
      <vt:lpstr>Security Results</vt:lpstr>
      <vt:lpstr>Outline</vt:lpstr>
      <vt:lpstr>Usability Desiderata</vt:lpstr>
      <vt:lpstr>Our Approach</vt:lpstr>
      <vt:lpstr>Login</vt:lpstr>
      <vt:lpstr>Login</vt:lpstr>
      <vt:lpstr>Sharing Cues</vt:lpstr>
      <vt:lpstr>(n,l,)-Sharing Set Family</vt:lpstr>
      <vt:lpstr>(n,l,)-Sharing Set Family</vt:lpstr>
      <vt:lpstr>Pseudorandom Number Generators</vt:lpstr>
      <vt:lpstr>Security Results</vt:lpstr>
      <vt:lpstr>Sharing Cues</vt:lpstr>
      <vt:lpstr>Chinese Remainder Theorem</vt:lpstr>
      <vt:lpstr>Example (Account #80)</vt:lpstr>
      <vt:lpstr>Example (Account #80)</vt:lpstr>
      <vt:lpstr>Usability Results</vt:lpstr>
      <vt:lpstr>Security Results</vt:lpstr>
      <vt:lpstr>Outline</vt:lpstr>
      <vt:lpstr>Experimental Validation of User Model</vt:lpstr>
      <vt:lpstr>User Study Protocol</vt:lpstr>
      <vt:lpstr>Memorization</vt:lpstr>
      <vt:lpstr>Memorization</vt:lpstr>
      <vt:lpstr>Memorization</vt:lpstr>
      <vt:lpstr>Rehearsal</vt:lpstr>
      <vt:lpstr>Rehearsal Schedules</vt:lpstr>
      <vt:lpstr>Results</vt:lpstr>
      <vt:lpstr>Backup Results</vt:lpstr>
      <vt:lpstr>Discussion</vt:lpstr>
      <vt:lpstr>Outline</vt:lpstr>
      <vt:lpstr>Our Scheme: Human Computable Passwords</vt:lpstr>
      <vt:lpstr>Human Computation</vt:lpstr>
      <vt:lpstr>Random Mapping</vt:lpstr>
      <vt:lpstr>Mnemonics</vt:lpstr>
      <vt:lpstr>Mnemonics</vt:lpstr>
      <vt:lpstr>PowerPoint Presentation</vt:lpstr>
      <vt:lpstr>Single-Digit Challenge</vt:lpstr>
      <vt:lpstr>Single-Digit Challenge</vt:lpstr>
      <vt:lpstr>Single-Digit Challenge</vt:lpstr>
      <vt:lpstr>Passwords</vt:lpstr>
      <vt:lpstr>Passwords</vt:lpstr>
      <vt:lpstr>Passwords</vt:lpstr>
      <vt:lpstr>Usability</vt:lpstr>
      <vt:lpstr>Usability (Memorization)</vt:lpstr>
      <vt:lpstr>Security</vt:lpstr>
      <vt:lpstr>Statistical Algorithm</vt:lpstr>
      <vt:lpstr>Statistical Algorithm</vt:lpstr>
      <vt:lpstr>Statistical Algorithm</vt:lpstr>
      <vt:lpstr>Statistical Algorithm</vt:lpstr>
      <vt:lpstr>Security</vt:lpstr>
      <vt:lpstr>Security</vt:lpstr>
      <vt:lpstr>Technical Tools</vt:lpstr>
      <vt:lpstr>Statistical Algorithms</vt:lpstr>
      <vt:lpstr>Statistical Dimension</vt:lpstr>
      <vt:lpstr>Discrimination Norm</vt:lpstr>
      <vt:lpstr>Analysis Discrimination Norm</vt:lpstr>
      <vt:lpstr>Notation</vt:lpstr>
      <vt:lpstr>ε-Correlated</vt:lpstr>
      <vt:lpstr>Statistical Dimension</vt:lpstr>
      <vt:lpstr>Challenge: Break Our Scheme</vt:lpstr>
      <vt:lpstr>CSP Solver Attack</vt:lpstr>
      <vt:lpstr>Outline</vt:lpstr>
      <vt:lpstr>Results</vt:lpstr>
      <vt:lpstr>Memory Experiment 1</vt:lpstr>
      <vt:lpstr>Memory Experiment 2</vt:lpstr>
      <vt:lpstr>Thanks for Listening!</vt:lpstr>
      <vt:lpstr>Backup Slides</vt:lpstr>
      <vt:lpstr>Password Managers?</vt:lpstr>
      <vt:lpstr>Limited Protection</vt:lpstr>
      <vt:lpstr>Limited Protection</vt:lpstr>
      <vt:lpstr>Biometrics</vt:lpstr>
      <vt:lpstr>Biometrics Entropy</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Proposal: Usable and Secure Password Management</dc:title>
  <dc:creator>Jeremiah Blocki</dc:creator>
  <cp:lastModifiedBy>jblocki</cp:lastModifiedBy>
  <cp:revision>444</cp:revision>
  <cp:lastPrinted>2014-06-04T20:41:33Z</cp:lastPrinted>
  <dcterms:created xsi:type="dcterms:W3CDTF">2013-03-13T18:31:45Z</dcterms:created>
  <dcterms:modified xsi:type="dcterms:W3CDTF">2014-10-21T16:14:10Z</dcterms:modified>
</cp:coreProperties>
</file>