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322" r:id="rId5"/>
    <p:sldId id="326" r:id="rId6"/>
    <p:sldId id="323" r:id="rId7"/>
    <p:sldId id="327" r:id="rId8"/>
    <p:sldId id="329" r:id="rId9"/>
    <p:sldId id="317" r:id="rId10"/>
    <p:sldId id="321" r:id="rId11"/>
    <p:sldId id="331" r:id="rId12"/>
    <p:sldId id="332" r:id="rId13"/>
    <p:sldId id="333" r:id="rId14"/>
    <p:sldId id="334" r:id="rId15"/>
    <p:sldId id="335" r:id="rId16"/>
    <p:sldId id="336" r:id="rId17"/>
    <p:sldId id="273" r:id="rId18"/>
    <p:sldId id="308" r:id="rId19"/>
    <p:sldId id="316" r:id="rId20"/>
    <p:sldId id="274" r:id="rId21"/>
    <p:sldId id="287" r:id="rId22"/>
    <p:sldId id="315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jie Bai" initials="WB" lastIdx="1" clrIdx="0">
    <p:extLst>
      <p:ext uri="{19B8F6BF-5375-455C-9EA6-DF929625EA0E}">
        <p15:presenceInfo xmlns:p15="http://schemas.microsoft.com/office/powerpoint/2012/main" userId="Wenjie B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3991E-9D84-493C-A081-906515D1F097}" v="34" dt="2021-10-11T17:36:43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720"/>
  </p:normalViewPr>
  <p:slideViewPr>
    <p:cSldViewPr snapToGrid="0">
      <p:cViewPr varScale="1">
        <p:scale>
          <a:sx n="104" d="100"/>
          <a:sy n="104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jie Bai" userId="S::bai104@purdue.edu::86e37571-98ab-4cd7-a872-3794a019aa7b" providerId="AD" clId="Web-{6EE3991E-9D84-493C-A081-906515D1F097}"/>
    <pc:docChg chg="modSld">
      <pc:chgData name="Wenjie Bai" userId="S::bai104@purdue.edu::86e37571-98ab-4cd7-a872-3794a019aa7b" providerId="AD" clId="Web-{6EE3991E-9D84-493C-A081-906515D1F097}" dt="2021-10-11T17:36:39.209" v="28" actId="20577"/>
      <pc:docMkLst>
        <pc:docMk/>
      </pc:docMkLst>
      <pc:sldChg chg="modSp">
        <pc:chgData name="Wenjie Bai" userId="S::bai104@purdue.edu::86e37571-98ab-4cd7-a872-3794a019aa7b" providerId="AD" clId="Web-{6EE3991E-9D84-493C-A081-906515D1F097}" dt="2021-10-11T17:35:24.741" v="12" actId="20577"/>
        <pc:sldMkLst>
          <pc:docMk/>
          <pc:sldMk cId="2701352791" sldId="256"/>
        </pc:sldMkLst>
        <pc:spChg chg="mod">
          <ac:chgData name="Wenjie Bai" userId="S::bai104@purdue.edu::86e37571-98ab-4cd7-a872-3794a019aa7b" providerId="AD" clId="Web-{6EE3991E-9D84-493C-A081-906515D1F097}" dt="2021-10-11T17:35:24.741" v="12" actId="20577"/>
          <ac:spMkLst>
            <pc:docMk/>
            <pc:sldMk cId="2701352791" sldId="256"/>
            <ac:spMk id="2" creationId="{3432FF0E-071D-40C1-B14C-BA9782FD789B}"/>
          </ac:spMkLst>
        </pc:spChg>
        <pc:spChg chg="mod">
          <ac:chgData name="Wenjie Bai" userId="S::bai104@purdue.edu::86e37571-98ab-4cd7-a872-3794a019aa7b" providerId="AD" clId="Web-{6EE3991E-9D84-493C-A081-906515D1F097}" dt="2021-10-11T17:34:55.991" v="5" actId="20577"/>
          <ac:spMkLst>
            <pc:docMk/>
            <pc:sldMk cId="2701352791" sldId="256"/>
            <ac:spMk id="3" creationId="{28227CC8-4E80-4C63-88AF-19A8CF6D8D1C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6:22.865" v="19" actId="20577"/>
        <pc:sldMkLst>
          <pc:docMk/>
          <pc:sldMk cId="653121830" sldId="266"/>
        </pc:sldMkLst>
        <pc:spChg chg="mod">
          <ac:chgData name="Wenjie Bai" userId="S::bai104@purdue.edu::86e37571-98ab-4cd7-a872-3794a019aa7b" providerId="AD" clId="Web-{6EE3991E-9D84-493C-A081-906515D1F097}" dt="2021-10-11T17:36:22.865" v="19" actId="20577"/>
          <ac:spMkLst>
            <pc:docMk/>
            <pc:sldMk cId="653121830" sldId="266"/>
            <ac:spMk id="2" creationId="{B39518C9-D934-49E4-A2ED-A08BA75021FB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6:30.162" v="21" actId="20577"/>
        <pc:sldMkLst>
          <pc:docMk/>
          <pc:sldMk cId="2901664769" sldId="291"/>
        </pc:sldMkLst>
        <pc:spChg chg="mod">
          <ac:chgData name="Wenjie Bai" userId="S::bai104@purdue.edu::86e37571-98ab-4cd7-a872-3794a019aa7b" providerId="AD" clId="Web-{6EE3991E-9D84-493C-A081-906515D1F097}" dt="2021-10-11T17:36:30.162" v="21" actId="20577"/>
          <ac:spMkLst>
            <pc:docMk/>
            <pc:sldMk cId="2901664769" sldId="291"/>
            <ac:spMk id="2" creationId="{B39518C9-D934-49E4-A2ED-A08BA75021FB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5:43.756" v="17" actId="20577"/>
        <pc:sldMkLst>
          <pc:docMk/>
          <pc:sldMk cId="760050938" sldId="300"/>
        </pc:sldMkLst>
        <pc:spChg chg="mod">
          <ac:chgData name="Wenjie Bai" userId="S::bai104@purdue.edu::86e37571-98ab-4cd7-a872-3794a019aa7b" providerId="AD" clId="Web-{6EE3991E-9D84-493C-A081-906515D1F097}" dt="2021-10-11T17:35:43.756" v="17" actId="20577"/>
          <ac:spMkLst>
            <pc:docMk/>
            <pc:sldMk cId="760050938" sldId="300"/>
            <ac:spMk id="2" creationId="{00000000-0000-0000-0000-000000000000}"/>
          </ac:spMkLst>
        </pc:spChg>
      </pc:sldChg>
      <pc:sldChg chg="modSp">
        <pc:chgData name="Wenjie Bai" userId="S::bai104@purdue.edu::86e37571-98ab-4cd7-a872-3794a019aa7b" providerId="AD" clId="Web-{6EE3991E-9D84-493C-A081-906515D1F097}" dt="2021-10-11T17:36:39.209" v="28" actId="20577"/>
        <pc:sldMkLst>
          <pc:docMk/>
          <pc:sldMk cId="3856751512" sldId="301"/>
        </pc:sldMkLst>
        <pc:spChg chg="mod">
          <ac:chgData name="Wenjie Bai" userId="S::bai104@purdue.edu::86e37571-98ab-4cd7-a872-3794a019aa7b" providerId="AD" clId="Web-{6EE3991E-9D84-493C-A081-906515D1F097}" dt="2021-10-11T17:36:39.209" v="28" actId="20577"/>
          <ac:spMkLst>
            <pc:docMk/>
            <pc:sldMk cId="3856751512" sldId="301"/>
            <ac:spMk id="2" creationId="{C37DA537-C547-4ED9-9C2C-8BDB9ED242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B787-FB0C-4067-A0EA-23D8F3624D7C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7D52-99E7-4229-986D-D8E7EAA2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that I register for an account at playstation.com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BCE9C-F552-4A2F-92CD-5C5C7AEF6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6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Unfortunately, such breaches are increasingly commonplace and have affected billions of user accounts. Shown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below is an incomplete list of major breaches and I apologize if I forgot to include your competitor.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19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explain x</a:t>
            </a:r>
            <a:r>
              <a:rPr lang="en-US" baseline="0" dirty="0"/>
              <a:t>-axis and y-axis and </a:t>
            </a:r>
            <a:r>
              <a:rPr lang="en-US" dirty="0"/>
              <a:t>Highlight specific points on plot</a:t>
            </a:r>
          </a:p>
          <a:p>
            <a:endParaRPr lang="en-US" dirty="0"/>
          </a:p>
          <a:p>
            <a:r>
              <a:rPr lang="en-US" dirty="0"/>
              <a:t>Omit sup(E) &gt;=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explain x</a:t>
            </a:r>
            <a:r>
              <a:rPr lang="en-US" baseline="0" dirty="0"/>
              <a:t>-axis and y-axis and </a:t>
            </a:r>
            <a:r>
              <a:rPr lang="en-US" dirty="0"/>
              <a:t>Highlight specific points on plot</a:t>
            </a:r>
          </a:p>
          <a:p>
            <a:endParaRPr lang="en-US" dirty="0"/>
          </a:p>
          <a:p>
            <a:r>
              <a:rPr lang="en-US" dirty="0"/>
              <a:t>Omit sup(E) &gt;=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E6C0-B4FA-45EF-B538-C189869DC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A2047-D9EB-4E18-937C-2799426C9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08D70-A692-4098-AAB9-6C040567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14D0-2F78-426D-A438-B2EB6991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F41EA-F9C3-4F4D-8C72-A156DEDC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AAF0-0275-4550-98CC-391890F5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A7354-9A28-4DE0-9C7F-EF0BCC2BC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254D3-D83E-4DE9-A77B-FD088267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DB1A6-6111-460A-B268-276BFED2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D206-EA28-4E5E-B8ED-0DFA0F01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327B8-E3AA-435D-9485-D075C4571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148E3-3DA8-4765-ADA9-8F49C86D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28A6-84BC-43F3-BB36-8EAFB825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C6E5-0998-4FF2-8E00-E8FB36C8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A4C9-31D2-4682-A0EB-E80C8F94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3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A729-650A-4274-B27A-B43050D6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FDAB-DAAB-42CF-AD45-A466F5CF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D7D25-28CC-4753-B4E7-5946E81E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F545-27FB-4878-94CF-A43D9EA7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76B6-F00E-4633-96D6-FD44927C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1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4687-CCB6-4D19-BA8E-DA27A02E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3ED3-78C6-4EC9-9DE9-2F4C83AD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488C-4D09-4E29-B47C-E4478F6C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03A8-1CEA-4407-AA3C-BB1329BD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16858-281C-49FA-B2E5-5AFAD208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AEE7-2310-4253-A1A7-1CE6028C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BB08-AAF0-4616-B8BD-355229C3A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2A042-027D-48C2-8C37-9F4081C7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13C19-AADE-4837-81F7-F93FE5D4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5B5DC-8489-4746-A370-1E9DE3D4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719A-9DCA-47D7-9941-66A7C1CA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95F0-049E-40F2-A3E5-95CE4454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4FAF0-C606-40DA-BEEC-DAED072F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BEBA4-51AB-49FA-BB7B-62CC11A1D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C1774-0163-4435-9305-6DAC20CF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B69BA-CDCD-4E38-9906-47B54C26B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D42D6-34C0-4879-ACD6-CE01EFD4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AFAE1-7AC7-4F88-AC4E-C4778DF6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7B962-41A0-42B1-9A1F-04CBED67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3715-F9DB-4116-8CFE-C4E2794B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371B1-8439-4F38-9287-66EC288A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C9D76-4D1D-4735-B4D8-F450D953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4B93B-5B79-42B9-B08F-EA063FFC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F2FD2-E250-43C7-8D80-47AAD523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0D264-0455-47B0-A9C4-53B6A0BD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8C021-F875-4B82-8BC6-43E26040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8D72-4FCC-4646-BAE8-DB0A81F1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770B-BC80-4337-9592-F46ABE53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F3EC-04AA-4BEF-9654-0BB4DD887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D9F7-A3E1-4D32-B63E-38A0994D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0A31F-1498-4AD5-BDEF-CD743308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D5510-04B2-4DC2-8AB3-3029E0DE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CD75-EDF9-4C65-A5B3-61F977E1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0CD8D-D2D5-4973-80D0-C1DF165DA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21CE9-6DD7-4857-8923-154D97E45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037D6-3393-4F01-84EA-17F22161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ADA0A-5635-4DB3-8076-BF496E91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D9477-2C8D-4273-9604-BF16B562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91-41FE-4735-8A84-6D2BF36F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79B31-7D1A-4444-902C-65A57D2BD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CB8B4-9473-4699-8C41-ABC0ACC67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DA4F-08FB-4217-96BE-414436AB1C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F3747-BAA5-4C1F-9BFF-2014F8BA7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186B-FE14-4647-B32A-2BC19E8F7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4883-AA75-4470-941D-2DB761448CD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hyperlink" Target="http://2013hs.igem.org/team:ngss_aei_turkey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://2013hs.igem.org/team:ngss_aei_turkey" TargetMode="External"/><Relationship Id="rId7" Type="http://schemas.openxmlformats.org/officeDocument/2006/relationships/image" Target="../media/image2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51.jp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51.jpg"/><Relationship Id="rId7" Type="http://schemas.openxmlformats.org/officeDocument/2006/relationships/image" Target="../media/image4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10" Type="http://schemas.openxmlformats.org/officeDocument/2006/relationships/image" Target="../media/image16.jpg"/><Relationship Id="rId19" Type="http://schemas.openxmlformats.org/officeDocument/2006/relationships/image" Target="../media/image25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FF0E-071D-40C1-B14C-BA9782FD7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7756"/>
            <a:ext cx="9144000" cy="159449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a typeface="+mj-lt"/>
                <a:cs typeface="+mj-lt"/>
              </a:rPr>
              <a:t>Password Strength Signaling: </a:t>
            </a:r>
            <a:br>
              <a:rPr lang="en-US" sz="4800" dirty="0">
                <a:ea typeface="+mj-lt"/>
                <a:cs typeface="+mj-lt"/>
              </a:rPr>
            </a:br>
            <a:r>
              <a:rPr lang="en-US" sz="4800" dirty="0">
                <a:ea typeface="+mj-lt"/>
                <a:cs typeface="+mj-lt"/>
              </a:rPr>
              <a:t>A Counter-Intuitive Defense Against Password Cracking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27CC8-4E80-4C63-88AF-19A8CF6D8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Jeremiah </a:t>
            </a:r>
            <a:r>
              <a:rPr lang="en-US" dirty="0" smtClean="0"/>
              <a:t>Blocki</a:t>
            </a:r>
            <a:r>
              <a:rPr lang="en-US" dirty="0" smtClean="0"/>
              <a:t>, </a:t>
            </a:r>
            <a:r>
              <a:rPr lang="en-US" dirty="0" err="1" smtClean="0"/>
              <a:t>Wenjie</a:t>
            </a:r>
            <a:r>
              <a:rPr lang="en-US" dirty="0" smtClean="0"/>
              <a:t> Bai and Ben </a:t>
            </a:r>
            <a:r>
              <a:rPr lang="en-US" dirty="0" err="1" smtClean="0"/>
              <a:t>Harsha</a:t>
            </a:r>
            <a:endParaRPr lang="en-US" dirty="0"/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Purdue University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F024DC3-272E-453B-AA4D-1E278AB5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60" y="3602038"/>
            <a:ext cx="1980990" cy="12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 Signaling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Signaling strategy: When a user picks password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(strong)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then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; otherwise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If attacker sees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obtain a conditional probability distribution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US" dirty="0"/>
                        <m:t> = 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…]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/>
                  <a:t>Fact</a:t>
                </a:r>
                <a:r>
                  <a:rPr lang="en-US" b="1" dirty="0"/>
                  <a:t>: </a:t>
                </a:r>
                <a:r>
                  <a:rPr lang="en-US" dirty="0"/>
                  <a:t>When observing signal 1 a rational attacker’s optimal strategy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i.e., quit immediately</a:t>
                </a:r>
                <a:r>
                  <a:rPr lang="en-US" dirty="0" smtClean="0"/>
                  <a:t>!</a:t>
                </a:r>
              </a:p>
              <a:p>
                <a:r>
                  <a:rPr lang="en-US" b="1" dirty="0" smtClean="0"/>
                  <a:t>Consequence: </a:t>
                </a:r>
                <a:r>
                  <a:rPr lang="en-US" dirty="0" smtClean="0"/>
                  <a:t>A rational attacker will </a:t>
                </a:r>
                <a:r>
                  <a:rPr lang="en-US" u="sng" dirty="0" smtClean="0"/>
                  <a:t>fail</a:t>
                </a:r>
                <a:r>
                  <a:rPr lang="en-US" dirty="0" smtClean="0"/>
                  <a:t> to crack the user’s password with probability at least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pw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pw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22612" y="3417871"/>
                <a:ext cx="182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612" y="3417871"/>
                <a:ext cx="182005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 flipH="1" flipV="1">
            <a:off x="8257880" y="3223967"/>
            <a:ext cx="1" cy="1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Password Strength Signaling as a Counter-Intuitive defense against rational password cracking attackers</a:t>
            </a:r>
          </a:p>
          <a:p>
            <a:endParaRPr lang="en-US" dirty="0"/>
          </a:p>
          <a:p>
            <a:r>
              <a:rPr lang="en-US" dirty="0" err="1" smtClean="0"/>
              <a:t>Stackelberg</a:t>
            </a:r>
            <a:r>
              <a:rPr lang="en-US" dirty="0" smtClean="0"/>
              <a:t> Game Model for Password Strength Signaling</a:t>
            </a:r>
          </a:p>
          <a:p>
            <a:pPr lvl="1"/>
            <a:r>
              <a:rPr lang="en-US" dirty="0" smtClean="0"/>
              <a:t>Defender (leader) commits to signaling strategy</a:t>
            </a:r>
          </a:p>
          <a:p>
            <a:pPr lvl="2"/>
            <a:r>
              <a:rPr lang="en-US" b="1" dirty="0" smtClean="0"/>
              <a:t>Goal: </a:t>
            </a:r>
            <a:r>
              <a:rPr lang="en-US" dirty="0" smtClean="0"/>
              <a:t>Minimize % of passwords cracked by rational adversary</a:t>
            </a:r>
          </a:p>
          <a:p>
            <a:pPr lvl="1"/>
            <a:r>
              <a:rPr lang="en-US" dirty="0" smtClean="0"/>
              <a:t>Rational attacker (follower) plays to maximize utility/profit</a:t>
            </a:r>
          </a:p>
          <a:p>
            <a:pPr lvl="1"/>
            <a:endParaRPr lang="en-US" dirty="0"/>
          </a:p>
          <a:p>
            <a:r>
              <a:rPr lang="en-US" dirty="0" smtClean="0"/>
              <a:t>Empirical Analysis on Real-World Password Datasets</a:t>
            </a:r>
            <a:endParaRPr lang="en-US" dirty="0"/>
          </a:p>
        </p:txBody>
      </p:sp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5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Stackelberg</a:t>
            </a:r>
            <a:r>
              <a:rPr lang="en-US" dirty="0" smtClean="0"/>
              <a:t> Model: Defender (Server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045" y="1825624"/>
                <a:ext cx="11609082" cy="4778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Action: </a:t>
                </a:r>
                <a:r>
                  <a:rPr lang="en-US" dirty="0" smtClean="0"/>
                  <a:t>commit to a signaling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 =</m:t>
                      </m:r>
                      <m:r>
                        <m:rPr>
                          <m:nor/>
                        </m:rPr>
                        <a:rPr lang="en-US" dirty="0"/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getStrength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𝑝𝑤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minimize % </a:t>
                </a:r>
                <a:r>
                  <a:rPr lang="en-US" dirty="0"/>
                  <a:t>of cracked </a:t>
                </a:r>
                <a:r>
                  <a:rPr lang="en-US" dirty="0" smtClean="0"/>
                  <a:t>passwords</a:t>
                </a:r>
              </a:p>
              <a:p>
                <a:pPr lvl="1"/>
                <a:r>
                  <a:rPr lang="en-US" dirty="0" smtClean="0"/>
                  <a:t>Assuming that rational attacker will respond with utility optimizing strategy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045" y="1825624"/>
                <a:ext cx="11609082" cy="4778375"/>
              </a:xfrm>
              <a:blipFill>
                <a:blip r:embed="rId2"/>
                <a:stretch>
                  <a:fillRect l="-945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7834489" y="4684889"/>
            <a:ext cx="84026" cy="22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2933" y="4797778"/>
            <a:ext cx="340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strength of user’s password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54311" y="4684889"/>
            <a:ext cx="285714" cy="22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5767" y="4844214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Signaled Password Strength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8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62" y="2870420"/>
            <a:ext cx="2512838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Stackelberg</a:t>
            </a:r>
            <a:r>
              <a:rPr lang="en-US" dirty="0" smtClean="0"/>
              <a:t> </a:t>
            </a:r>
            <a:r>
              <a:rPr lang="en-US" dirty="0"/>
              <a:t>Model: </a:t>
            </a:r>
            <a:r>
              <a:rPr lang="en-US" dirty="0" smtClean="0"/>
              <a:t>Rational Attacker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After observing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attacker perform Bayesian update</a:t>
                </a:r>
              </a:p>
              <a:p>
                <a:r>
                  <a:rPr lang="en-US" dirty="0"/>
                  <a:t>Posterior probability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𝑝𝑤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getStrength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Sort all passwords in descending order of posterior probability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Attacker Action Profile: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When observing signal y guess 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passwords in posterior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distribution then stop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3" y="4623796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431" y="6176963"/>
                <a:ext cx="88565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be probability of top B passwords (posterior)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1" y="6176963"/>
                <a:ext cx="8856527" cy="523220"/>
              </a:xfrm>
              <a:prstGeom prst="rect">
                <a:avLst/>
              </a:prstGeom>
              <a:blipFill>
                <a:blip r:embed="rId5"/>
                <a:stretch>
                  <a:fillRect t="-10465" r="-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Utility: 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Utility of attacker who plays </a:t>
                </a:r>
                <a:r>
                  <a:rPr lang="en-US" dirty="0"/>
                  <a:t>action profile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−1;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Optimal Attacker Strategy: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% Cracked Passwords: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217" t="-1765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Defender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% Cracked Passwords: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Defender Goal: </a:t>
                </a:r>
                <a:r>
                  <a:rPr lang="en-US" dirty="0" smtClean="0"/>
                  <a:t>Find signaling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which minimizes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argm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Heuristic </a:t>
                </a:r>
                <a:r>
                  <a:rPr lang="en-US" dirty="0" err="1"/>
                  <a:t>blackbox</a:t>
                </a:r>
                <a:r>
                  <a:rPr lang="en-US" dirty="0"/>
                  <a:t> optimization to solve our optimization problem</a:t>
                </a:r>
              </a:p>
              <a:p>
                <a:pPr lvl="1"/>
                <a:r>
                  <a:rPr lang="en-US" dirty="0" smtClean="0"/>
                  <a:t>We use an evolutionary </a:t>
                </a:r>
                <a:r>
                  <a:rPr lang="en-US" dirty="0"/>
                  <a:t>algorithm (BITEOPT) </a:t>
                </a:r>
                <a:r>
                  <a:rPr lang="en-US" dirty="0" smtClean="0"/>
                  <a:t>in our empirical experiments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217" t="-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0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A58-A5F2-43C6-B4B2-323E81C5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Empirical Evaluation: Offline Attack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E2513-BF4D-41BB-8B90-0C376CC0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938" y="1660251"/>
            <a:ext cx="5340530" cy="43638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1E342E-9ED0-BE47-892C-25E7D3DB0D11}"/>
              </a:ext>
            </a:extLst>
          </p:cNvPr>
          <p:cNvGrpSpPr/>
          <p:nvPr/>
        </p:nvGrpSpPr>
        <p:grpSpPr>
          <a:xfrm>
            <a:off x="3210886" y="3733844"/>
            <a:ext cx="1377950" cy="276999"/>
            <a:chOff x="4845022" y="3520493"/>
            <a:chExt cx="1377950" cy="27699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B1AA04B-1567-7143-AB72-E2D16A33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222972" y="3582328"/>
              <a:ext cx="0" cy="153331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1EB075-ED06-CC4C-AA1C-54774BBE9BD7}"/>
                </a:ext>
              </a:extLst>
            </p:cNvPr>
            <p:cNvSpPr txBox="1"/>
            <p:nvPr/>
          </p:nvSpPr>
          <p:spPr>
            <a:xfrm>
              <a:off x="4845022" y="3520493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8% improvement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24468" y="2143019"/>
                <a:ext cx="5190199" cy="1725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Empirical Password Distribution: 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</m:acc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468" y="2143019"/>
                <a:ext cx="5190199" cy="1725088"/>
              </a:xfrm>
              <a:prstGeom prst="rect">
                <a:avLst/>
              </a:prstGeom>
              <a:blipFill>
                <a:blip r:embed="rId4"/>
                <a:stretch>
                  <a:fillRect l="-939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9516533" y="3316626"/>
            <a:ext cx="248355" cy="33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56890" y="3625844"/>
            <a:ext cx="2802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User passwords in leaked</a:t>
            </a:r>
          </a:p>
          <a:p>
            <a:r>
              <a:rPr lang="en-US" dirty="0" smtClean="0"/>
              <a:t>Password dataset (</a:t>
            </a:r>
            <a:r>
              <a:rPr lang="en-US" dirty="0" err="1" smtClean="0"/>
              <a:t>Neopets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640710" y="2542739"/>
            <a:ext cx="214490" cy="23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64888" y="2203464"/>
                <a:ext cx="2205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#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88" y="2203464"/>
                <a:ext cx="2205860" cy="369332"/>
              </a:xfrm>
              <a:prstGeom prst="rect">
                <a:avLst/>
              </a:prstGeom>
              <a:blipFill>
                <a:blip r:embed="rId5"/>
                <a:stretch>
                  <a:fillRect l="-24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331457" y="4354498"/>
            <a:ext cx="519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Uncertain Region: </a:t>
            </a:r>
            <a:r>
              <a:rPr lang="en-US" dirty="0" smtClean="0"/>
              <a:t>Empirical password distribution may diverge from real distribution</a:t>
            </a:r>
            <a:endParaRPr lang="en-US" dirty="0"/>
          </a:p>
          <a:p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328357" y="4036866"/>
            <a:ext cx="1003100" cy="4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654203" y="4354498"/>
            <a:ext cx="2057976" cy="146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2178" y="5503480"/>
                <a:ext cx="55435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Robustness: </a:t>
                </a:r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Signaling Matrix Optimized assuming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 smtClean="0"/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Performs well if estimate for v is reasonably close</a:t>
                </a:r>
              </a:p>
              <a:p>
                <a:r>
                  <a:rPr lang="en-US" b="1" dirty="0"/>
                  <a:t> </a:t>
                </a:r>
                <a:r>
                  <a:rPr lang="en-US" b="1" dirty="0" smtClean="0"/>
                  <a:t>  Poorly if estimate for v is wildly inaccurate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178" y="5503480"/>
                <a:ext cx="5543537" cy="1200329"/>
              </a:xfrm>
              <a:prstGeom prst="rect">
                <a:avLst/>
              </a:prstGeom>
              <a:blipFill>
                <a:blip r:embed="rId6"/>
                <a:stretch>
                  <a:fillRect l="-880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250526" y="5266730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9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A58-A5F2-43C6-B4B2-323E81C5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Empirical Evaluation: Online </a:t>
            </a:r>
            <a:r>
              <a:rPr lang="en-US" dirty="0"/>
              <a:t>attack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EBF1B-EC2D-4F1B-AA87-96DDE0BF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65" y="1531757"/>
            <a:ext cx="5304875" cy="45785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5F58D22-6FF3-F449-9DBA-11FC3AF4B7B9}"/>
              </a:ext>
            </a:extLst>
          </p:cNvPr>
          <p:cNvGrpSpPr/>
          <p:nvPr/>
        </p:nvGrpSpPr>
        <p:grpSpPr>
          <a:xfrm>
            <a:off x="4149990" y="2141951"/>
            <a:ext cx="1377950" cy="922250"/>
            <a:chOff x="6249724" y="2141951"/>
            <a:chExt cx="1377950" cy="92225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9DC188B-E928-924A-9ADC-A5F6170112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4234" y="2141951"/>
              <a:ext cx="19170" cy="922250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FFD859-45B2-C147-864E-B64EF4928ADD}"/>
                </a:ext>
              </a:extLst>
            </p:cNvPr>
            <p:cNvSpPr txBox="1"/>
            <p:nvPr/>
          </p:nvSpPr>
          <p:spPr>
            <a:xfrm>
              <a:off x="6249724" y="2433406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3.4% improvement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24468" y="2143019"/>
            <a:ext cx="5574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 Many companies use CAPTCHAs to throttle online attackers</a:t>
            </a:r>
          </a:p>
          <a:p>
            <a:endParaRPr lang="en-US" b="1" i="1" dirty="0">
              <a:latin typeface="Cambria Math" panose="02040503050406030204" pitchFamily="18" charset="0"/>
            </a:endParaRPr>
          </a:p>
          <a:p>
            <a:r>
              <a:rPr lang="en-US" i="1" dirty="0" smtClean="0">
                <a:latin typeface="Cambria Math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en-US" i="1" dirty="0" smtClean="0">
                <a:latin typeface="Cambria Math" panose="02040503050406030204" pitchFamily="18" charset="0"/>
              </a:rPr>
              <a:t>Guessing cost is cost to solve CAPTCHA</a:t>
            </a:r>
          </a:p>
          <a:p>
            <a:r>
              <a:rPr lang="en-US" dirty="0" smtClean="0"/>
              <a:t>       </a:t>
            </a:r>
          </a:p>
          <a:p>
            <a:r>
              <a:rPr lang="en-US" dirty="0" smtClean="0"/>
              <a:t>      (cost k is much larger than evaluating password hash)</a:t>
            </a:r>
          </a:p>
          <a:p>
            <a:r>
              <a:rPr lang="en-US" dirty="0" smtClean="0"/>
              <a:t>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(v/k is much smaller than in an offline attack)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340837" y="5063530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ow CAPTCHAs work | What does CAPTCHA mean? | Cloudfl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82" y="4497392"/>
            <a:ext cx="3646311" cy="14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7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765C-051B-9B40-AAA5-81052FE9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Ethical Question</a:t>
            </a:r>
            <a:endParaRPr lang="en-US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DFD2F03-30A4-AB49-A879-50F2AC34D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69" y="2930605"/>
            <a:ext cx="4140131" cy="3618705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72D95A-9466-4F1A-8145-70509506BE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Definition: </a:t>
            </a:r>
            <a:r>
              <a:rPr lang="en-US" dirty="0" smtClean="0"/>
              <a:t>Call a user unlucky (resp. lucky) if the password is </a:t>
            </a:r>
            <a:r>
              <a:rPr lang="en-US" dirty="0"/>
              <a:t>(resp. is not) </a:t>
            </a:r>
            <a:r>
              <a:rPr lang="en-US" dirty="0" smtClean="0"/>
              <a:t>cracked after signaling, but without signaling the user’s password would have (resp. would not have) been safe with no signaling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3072348"/>
            <a:ext cx="7030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Observation 1: </a:t>
            </a:r>
            <a:r>
              <a:rPr lang="en-US" sz="2400" dirty="0" smtClean="0"/>
              <a:t>More </a:t>
            </a:r>
            <a:r>
              <a:rPr lang="en-US" sz="2400" dirty="0"/>
              <a:t>lucky users than unlucky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Observation 2: </a:t>
            </a:r>
            <a:r>
              <a:rPr lang="en-US" sz="2400" dirty="0" smtClean="0"/>
              <a:t>the optimal signaling strategy sometimes has unlucky users as well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Ethical Concern?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Modify optimization function to penalize solutions with unlucky users?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Voluntary adoption?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30291" y="5859575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6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EE23-DFD0-483C-8395-1BF8D1E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0A88-AA35-4061-BCCA-B2622EE3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 strength signaling</a:t>
            </a:r>
          </a:p>
          <a:p>
            <a:pPr lvl="1"/>
            <a:r>
              <a:rPr lang="en-US" dirty="0" smtClean="0"/>
              <a:t>Bayesian Persuasion to convince rational </a:t>
            </a:r>
            <a:r>
              <a:rPr lang="en-US" dirty="0"/>
              <a:t>attacker to crack less passwords</a:t>
            </a:r>
          </a:p>
          <a:p>
            <a:pPr lvl="1"/>
            <a:r>
              <a:rPr lang="en-US" dirty="0"/>
              <a:t>Reduces the fraction of passwords that would have been cracked in an untargeted offline (resp. online) attack.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Easy to integrate with current authentication </a:t>
            </a:r>
            <a:r>
              <a:rPr lang="en-US" dirty="0" smtClean="0"/>
              <a:t>procedures</a:t>
            </a:r>
          </a:p>
          <a:p>
            <a:endParaRPr lang="en-US" dirty="0" smtClean="0"/>
          </a:p>
          <a:p>
            <a:r>
              <a:rPr lang="en-US" dirty="0" smtClean="0"/>
              <a:t>Important Ethical/Societal Questions still need to be addressed before adoption</a:t>
            </a:r>
          </a:p>
          <a:p>
            <a:pPr lvl="1"/>
            <a:r>
              <a:rPr lang="en-US" dirty="0" smtClean="0"/>
              <a:t>We view our work as a proof-of-concept</a:t>
            </a:r>
            <a:endParaRPr lang="en-US" dirty="0"/>
          </a:p>
        </p:txBody>
      </p:sp>
      <p:sp>
        <p:nvSpPr>
          <p:cNvPr id="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Traditional </a:t>
            </a:r>
            <a:r>
              <a:rPr lang="en-US" dirty="0"/>
              <a:t>Password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98A72-17BE-493D-A14C-F3371BCE35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5123910"/>
              </p:ext>
            </p:extLst>
          </p:nvPr>
        </p:nvGraphicFramePr>
        <p:xfrm>
          <a:off x="6096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/>
                        <a:t>alice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272051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1401"/>
            <a:ext cx="822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1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5334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4800600"/>
            <a:ext cx="8382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3352800"/>
            <a:ext cx="2667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65877" y="1948934"/>
                <a:ext cx="1595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123456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77" y="1948934"/>
                <a:ext cx="1595309" cy="369332"/>
              </a:xfrm>
              <a:prstGeom prst="rect">
                <a:avLst/>
              </a:prstGeom>
              <a:blipFill>
                <a:blip r:embed="rId6"/>
                <a:stretch>
                  <a:fillRect l="-3053" t="-10000" r="-26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096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SHA1(123456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89d978034a3f6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85e23cfe0021f584e3db87aa72630a9a2345c062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1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19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03D6E-0A10-4754-8932-751295EF8A29}"/>
              </a:ext>
            </a:extLst>
          </p:cNvPr>
          <p:cNvGrpSpPr/>
          <p:nvPr/>
        </p:nvGrpSpPr>
        <p:grpSpPr>
          <a:xfrm>
            <a:off x="7082051" y="1828800"/>
            <a:ext cx="1528550" cy="762000"/>
            <a:chOff x="7082051" y="1828800"/>
            <a:chExt cx="1528550" cy="7620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A0EF76-24E4-4C0F-A1FE-25D85E2E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3669FF3-F686-4BE6-A05D-3B8AB5E9DE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282203" y="2084069"/>
            <a:ext cx="9326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87" y="1690688"/>
            <a:ext cx="4351338" cy="4351338"/>
          </a:xfrm>
        </p:spPr>
      </p:pic>
      <p:sp>
        <p:nvSpPr>
          <p:cNvPr id="5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89C9-00B1-1348-AE9E-8F2B501A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attack, Monte Carlo distribution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FCBB5952-0D48-9C47-81D1-9E684C10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2" y="1924844"/>
            <a:ext cx="5143500" cy="415290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3D1D877-9578-444E-80A3-646CB52D8D45}"/>
              </a:ext>
            </a:extLst>
          </p:cNvPr>
          <p:cNvGrpSpPr/>
          <p:nvPr/>
        </p:nvGrpSpPr>
        <p:grpSpPr>
          <a:xfrm>
            <a:off x="2161394" y="3429000"/>
            <a:ext cx="1377950" cy="306659"/>
            <a:chOff x="4938462" y="3429000"/>
            <a:chExt cx="1377950" cy="30665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997143E-AA28-FD4D-B99C-A94459987E1D}"/>
                </a:ext>
              </a:extLst>
            </p:cNvPr>
            <p:cNvCxnSpPr>
              <a:cxnSpLocks/>
            </p:cNvCxnSpPr>
            <p:nvPr/>
          </p:nvCxnSpPr>
          <p:spPr>
            <a:xfrm>
              <a:off x="6222972" y="3429000"/>
              <a:ext cx="0" cy="306659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EE83A6-AFAC-A64B-9C06-0407D74C017A}"/>
                </a:ext>
              </a:extLst>
            </p:cNvPr>
            <p:cNvSpPr txBox="1"/>
            <p:nvPr/>
          </p:nvSpPr>
          <p:spPr>
            <a:xfrm>
              <a:off x="4938462" y="3429000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10% improvement</a:t>
              </a:r>
            </a:p>
          </p:txBody>
        </p:sp>
      </p:grpSp>
      <p:sp>
        <p:nvSpPr>
          <p:cNvPr id="9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8297" y="2194468"/>
            <a:ext cx="6515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Monte Carlo </a:t>
            </a:r>
            <a:r>
              <a:rPr lang="en-US" b="1" dirty="0" smtClean="0"/>
              <a:t>distribution: </a:t>
            </a:r>
            <a:r>
              <a:rPr lang="en-US" dirty="0" smtClean="0"/>
              <a:t>Password distribution derived from guessing curves derived by running password cracking models on leaked password dataset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76217" y="5239815"/>
            <a:ext cx="1139373" cy="314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v/k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 Signaling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that the user password distribution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en-US" dirty="0"/>
                      <m:t> = 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2+0.001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Bayesian Update: </a:t>
                </a:r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then attacker knows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  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=0]=1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Rational will certainly crack the password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we obtain a conditional probability distribution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US" dirty="0"/>
                        <m:t> = 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…]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Attacker’s optional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74551" y="5573549"/>
                <a:ext cx="182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𝑠𝑖𝑔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551" y="5573549"/>
                <a:ext cx="182005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 flipV="1">
            <a:off x="6096000" y="5305778"/>
            <a:ext cx="403246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405A-DCDC-FB49-914F-D9ACE9A4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w.o</a:t>
            </a:r>
            <a:r>
              <a:rPr lang="en-US" dirty="0"/>
              <a:t>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0BED5-D62D-D941-800B-17F7937D8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rational attacker guesses passwords in descending order of probability.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𝑔𝑢𝑒𝑠𝑠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−1&gt;0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𝑔𝑢𝑒𝑠𝑠𝑒𝑠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𝑔𝑢𝑒𝑠𝑠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𝑔𝑢𝑒𝑠𝑠𝑒𝑠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𝑔𝑢𝑒𝑠𝑠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optimal strategy is to check all password candidates, the probability of the user’s password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being cracked is 1!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0BED5-D62D-D941-800B-17F7937D8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CF0B448-0524-2946-B482-215C71F1D2E0}"/>
              </a:ext>
            </a:extLst>
          </p:cNvPr>
          <p:cNvGrpSpPr/>
          <p:nvPr/>
        </p:nvGrpSpPr>
        <p:grpSpPr>
          <a:xfrm>
            <a:off x="6262492" y="2660353"/>
            <a:ext cx="1704584" cy="1285346"/>
            <a:chOff x="6262492" y="2660353"/>
            <a:chExt cx="1704584" cy="12853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91A0D8-1801-4141-ACB3-DCECB21FF206}"/>
                </a:ext>
              </a:extLst>
            </p:cNvPr>
            <p:cNvSpPr/>
            <p:nvPr/>
          </p:nvSpPr>
          <p:spPr>
            <a:xfrm>
              <a:off x="7114784" y="3281819"/>
              <a:ext cx="237994" cy="6638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F2B325-3CA4-C04C-8885-5C6B1AA27A9C}"/>
                    </a:ext>
                  </a:extLst>
                </p:cNvPr>
                <p:cNvSpPr txBox="1"/>
                <p:nvPr/>
              </p:nvSpPr>
              <p:spPr>
                <a:xfrm>
                  <a:off x="6262492" y="2660353"/>
                  <a:ext cx="17045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F2B325-3CA4-C04C-8885-5C6B1AA27A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492" y="2660353"/>
                  <a:ext cx="1704584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73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249FDAE-16E4-5A44-A4FD-CF1930D5D7B8}"/>
                </a:ext>
              </a:extLst>
            </p:cNvPr>
            <p:cNvCxnSpPr>
              <a:cxnSpLocks/>
            </p:cNvCxnSpPr>
            <p:nvPr/>
          </p:nvCxnSpPr>
          <p:spPr>
            <a:xfrm>
              <a:off x="7233781" y="3029685"/>
              <a:ext cx="0" cy="252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FCAB94-70C8-7743-BC54-9BF4B2BE70A4}"/>
              </a:ext>
            </a:extLst>
          </p:cNvPr>
          <p:cNvGrpSpPr/>
          <p:nvPr/>
        </p:nvGrpSpPr>
        <p:grpSpPr>
          <a:xfrm>
            <a:off x="7967076" y="2521853"/>
            <a:ext cx="2875240" cy="1479441"/>
            <a:chOff x="7967076" y="2521853"/>
            <a:chExt cx="2875240" cy="14794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A33F2-8B3A-C347-A594-611EAED6C7EA}"/>
                </a:ext>
              </a:extLst>
            </p:cNvPr>
            <p:cNvSpPr/>
            <p:nvPr/>
          </p:nvSpPr>
          <p:spPr>
            <a:xfrm>
              <a:off x="7967076" y="3202477"/>
              <a:ext cx="1064180" cy="79881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145C6C-8996-F741-94F7-7D62E2605F0F}"/>
                </a:ext>
              </a:extLst>
            </p:cNvPr>
            <p:cNvSpPr txBox="1"/>
            <p:nvPr/>
          </p:nvSpPr>
          <p:spPr>
            <a:xfrm>
              <a:off x="8938365" y="2521853"/>
              <a:ext cx="1903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Probability of making 2st guess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ACC9BB-D3B0-2547-AB65-DF0B38B871A6}"/>
                </a:ext>
              </a:extLst>
            </p:cNvPr>
            <p:cNvCxnSpPr/>
            <p:nvPr/>
          </p:nvCxnSpPr>
          <p:spPr>
            <a:xfrm flipH="1">
              <a:off x="9031256" y="3164528"/>
              <a:ext cx="380999" cy="226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16574C-F653-0E47-B0AF-0D9A08ED36D8}"/>
              </a:ext>
            </a:extLst>
          </p:cNvPr>
          <p:cNvGrpSpPr/>
          <p:nvPr/>
        </p:nvGrpSpPr>
        <p:grpSpPr>
          <a:xfrm>
            <a:off x="3387252" y="2193975"/>
            <a:ext cx="2374721" cy="1053613"/>
            <a:chOff x="3387252" y="2193975"/>
            <a:chExt cx="2374721" cy="105361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4C4F78-16F5-2249-9705-EB26777992E6}"/>
                </a:ext>
              </a:extLst>
            </p:cNvPr>
            <p:cNvSpPr/>
            <p:nvPr/>
          </p:nvSpPr>
          <p:spPr>
            <a:xfrm>
              <a:off x="3387252" y="2789829"/>
              <a:ext cx="1064180" cy="4577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72FA6-4F17-1E4B-81A0-C2ED19F7EABE}"/>
                </a:ext>
              </a:extLst>
            </p:cNvPr>
            <p:cNvSpPr txBox="1"/>
            <p:nvPr/>
          </p:nvSpPr>
          <p:spPr>
            <a:xfrm>
              <a:off x="4098888" y="2193975"/>
              <a:ext cx="1663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Password value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4A2FEE7-DA40-A44E-8B3C-2EB41F262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1433" y="2563307"/>
              <a:ext cx="242438" cy="226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C84A1B-B364-6040-9886-DE34F1E73357}"/>
              </a:ext>
            </a:extLst>
          </p:cNvPr>
          <p:cNvGrpSpPr/>
          <p:nvPr/>
        </p:nvGrpSpPr>
        <p:grpSpPr>
          <a:xfrm>
            <a:off x="4999757" y="2752687"/>
            <a:ext cx="1723411" cy="687901"/>
            <a:chOff x="4999757" y="2752687"/>
            <a:chExt cx="1723411" cy="6879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F01BD52-633F-E847-AC48-8DD056CC7533}"/>
                </a:ext>
              </a:extLst>
            </p:cNvPr>
            <p:cNvSpPr/>
            <p:nvPr/>
          </p:nvSpPr>
          <p:spPr>
            <a:xfrm>
              <a:off x="4999757" y="2752687"/>
              <a:ext cx="380999" cy="4577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B8A5D6-BE1C-954C-85D4-18B725CB6AF0}"/>
                </a:ext>
              </a:extLst>
            </p:cNvPr>
            <p:cNvSpPr txBox="1"/>
            <p:nvPr/>
          </p:nvSpPr>
          <p:spPr>
            <a:xfrm>
              <a:off x="5410201" y="3071256"/>
              <a:ext cx="1312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Hash cost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9B47D19-AEDA-0A43-B03F-1A70106A6D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7310" y="3164528"/>
              <a:ext cx="153007" cy="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5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2104-336B-A34F-AD22-3DE8750E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597F5-FDC8-614A-B6D8-3013D99CC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Signaling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probability of password of strength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being signaled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𝑠𝑡𝑟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𝑠𝑡𝑟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597F5-FDC8-614A-B6D8-3013D99CC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3A07-2E76-1044-996A-023F2519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F02E5D-E435-1748-9FA9-91F49FCCC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observed, 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3, 4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is certainly cracked.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observed,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𝑔𝑢𝑒𝑠𝑠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𝑔𝑢𝑒𝑠𝑠𝑒𝑠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the attacker will not make any guess. </a:t>
                </a:r>
                <a:endParaRPr lang="en-US" b="0" dirty="0"/>
              </a:p>
              <a:p>
                <a:r>
                  <a:rPr lang="en-US" dirty="0"/>
                  <a:t>In sum,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being observed, we can save user’s password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F02E5D-E435-1748-9FA9-91F49FCCC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19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6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Signaling: account creation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3364807" y="2483181"/>
            <a:ext cx="350081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3DBF6-4F98-439C-9C09-A840CC0C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1806" y="1634348"/>
            <a:ext cx="1036322" cy="15240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7298601" y="1563800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0C41FE-210E-48E8-8EB5-E0D1ACA9B166}"/>
              </a:ext>
            </a:extLst>
          </p:cNvPr>
          <p:cNvGrpSpPr/>
          <p:nvPr/>
        </p:nvGrpSpPr>
        <p:grpSpPr>
          <a:xfrm>
            <a:off x="3797830" y="4281504"/>
            <a:ext cx="3010424" cy="1188720"/>
            <a:chOff x="3923939" y="4281507"/>
            <a:chExt cx="1934098" cy="884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𝑠𝑡𝑟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600" dirty="0" err="1"/>
                          <m:t>getStrength</m:t>
                        </m:r>
                        <m:r>
                          <m:rPr>
                            <m:nor/>
                          </m:rPr>
                          <a:rPr lang="en-US" sz="1600" dirty="0"/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𝑝𝑤</m:t>
                        </m:r>
                        <m:r>
                          <m:rPr>
                            <m:nor/>
                          </m:rPr>
                          <a:rPr lang="en-US" sz="1600" dirty="0"/>
                          <m:t>)</m:t>
                        </m:r>
                      </m:oMath>
                    </m:oMathPara>
                  </a14:m>
                  <a:endParaRPr lang="en-US" sz="1400" dirty="0"/>
                </a:p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𝑠𝑖𝑔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←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n-US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getSignal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𝑠𝑡𝑟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lang="en-US" sz="1050" kern="1200" dirty="0"/>
                </a:p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923939" y="4540959"/>
              <a:ext cx="312523" cy="365592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/>
                  <a:t>Store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1600" b="0" i="1" kern="120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kern="1200" dirty="0"/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/>
                  <a:t>Discard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1600" kern="1200" dirty="0"/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8311488" y="3123477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4400115" y="1937646"/>
                <a:ext cx="2127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=123456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15" y="1937646"/>
                <a:ext cx="2127505" cy="369332"/>
              </a:xfrm>
              <a:prstGeom prst="rect">
                <a:avLst/>
              </a:prstGeom>
              <a:blipFill>
                <a:blip r:embed="rId8"/>
                <a:stretch>
                  <a:fillRect l="-2579" t="-10000" r="-17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0B981-F1C8-4886-9A34-0FBFF5105065}"/>
              </a:ext>
            </a:extLst>
          </p:cNvPr>
          <p:cNvGrpSpPr/>
          <p:nvPr/>
        </p:nvGrpSpPr>
        <p:grpSpPr>
          <a:xfrm>
            <a:off x="5115213" y="4220545"/>
            <a:ext cx="4554444" cy="1188720"/>
            <a:chOff x="4128517" y="4281507"/>
            <a:chExt cx="3797679" cy="8844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C3DAF2-0679-40D8-B358-EAA93CEC1E6C}"/>
                </a:ext>
              </a:extLst>
            </p:cNvPr>
            <p:cNvGrpSpPr/>
            <p:nvPr/>
          </p:nvGrpSpPr>
          <p:grpSpPr>
            <a:xfrm>
              <a:off x="5988718" y="4281507"/>
              <a:ext cx="1937478" cy="884496"/>
              <a:chOff x="5988718" y="4281507"/>
              <a:chExt cx="1937478" cy="88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/>
                  <p:nvPr/>
                </p:nvSpPr>
                <p:spPr>
                  <a:xfrm>
                    <a:off x="6452036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4006" tIns="64006" rIns="64006" bIns="64006" numCol="1" spcCol="1270" anchor="ctr" anchorCtr="0">
                    <a:noAutofit/>
                  </a:bodyPr>
                  <a:lstStyle/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1600" i="1" dirty="0">
                      <a:latin typeface="Cambria Math" panose="02040503050406030204" pitchFamily="18" charset="0"/>
                    </a:endParaRPr>
                  </a:p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𝑠𝑎𝑙𝑡</m:t>
                          </m:r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1600" i="1" kern="12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 kern="12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kern="12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kern="12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oMath>
                      </m:oMathPara>
                    </a14:m>
                    <a:endParaRPr lang="en-US" sz="1600" b="0" kern="1200" dirty="0">
                      <a:ea typeface="Cambria Math" panose="02040503050406030204" pitchFamily="18" charset="0"/>
                    </a:endParaRPr>
                  </a:p>
                  <a:p>
                    <a:pPr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𝑝𝑤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𝑠𝑎𝑙𝑡</m:t>
                          </m:r>
                          <m:r>
                            <a:rPr lang="en-US" sz="1600" b="0" i="1" kern="12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 kern="1200" dirty="0"/>
                  </a:p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1600" b="0" kern="12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2036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D5CC735-E3AE-432A-8B3C-8A06458168B8}"/>
                  </a:ext>
                </a:extLst>
              </p:cNvPr>
              <p:cNvSpPr/>
              <p:nvPr/>
            </p:nvSpPr>
            <p:spPr>
              <a:xfrm>
                <a:off x="5988718" y="4540960"/>
                <a:ext cx="314819" cy="365591"/>
              </a:xfrm>
              <a:custGeom>
                <a:avLst/>
                <a:gdLst>
                  <a:gd name="connsiteX0" fmla="*/ 0 w 314819"/>
                  <a:gd name="connsiteY0" fmla="*/ 73118 h 365591"/>
                  <a:gd name="connsiteX1" fmla="*/ 157410 w 314819"/>
                  <a:gd name="connsiteY1" fmla="*/ 73118 h 365591"/>
                  <a:gd name="connsiteX2" fmla="*/ 157410 w 314819"/>
                  <a:gd name="connsiteY2" fmla="*/ 0 h 365591"/>
                  <a:gd name="connsiteX3" fmla="*/ 314819 w 314819"/>
                  <a:gd name="connsiteY3" fmla="*/ 182796 h 365591"/>
                  <a:gd name="connsiteX4" fmla="*/ 157410 w 314819"/>
                  <a:gd name="connsiteY4" fmla="*/ 365591 h 365591"/>
                  <a:gd name="connsiteX5" fmla="*/ 157410 w 314819"/>
                  <a:gd name="connsiteY5" fmla="*/ 292473 h 365591"/>
                  <a:gd name="connsiteX6" fmla="*/ 0 w 314819"/>
                  <a:gd name="connsiteY6" fmla="*/ 292473 h 365591"/>
                  <a:gd name="connsiteX7" fmla="*/ 0 w 314819"/>
                  <a:gd name="connsiteY7" fmla="*/ 73118 h 36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19" h="365591">
                    <a:moveTo>
                      <a:pt x="314819" y="292473"/>
                    </a:moveTo>
                    <a:lnTo>
                      <a:pt x="157409" y="292473"/>
                    </a:lnTo>
                    <a:lnTo>
                      <a:pt x="157409" y="365591"/>
                    </a:lnTo>
                    <a:lnTo>
                      <a:pt x="0" y="182795"/>
                    </a:lnTo>
                    <a:lnTo>
                      <a:pt x="157409" y="0"/>
                    </a:lnTo>
                    <a:lnTo>
                      <a:pt x="157409" y="73118"/>
                    </a:lnTo>
                    <a:lnTo>
                      <a:pt x="314819" y="73118"/>
                    </a:lnTo>
                    <a:lnTo>
                      <a:pt x="314819" y="292473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446" tIns="73118" rIns="0" bIns="73118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/>
                <p:nvPr/>
              </p:nvSpPr>
              <p:spPr>
                <a:xfrm>
                  <a:off x="6995647" y="4433772"/>
                  <a:ext cx="2162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647" y="4433772"/>
                  <a:ext cx="216203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904C9F-B672-4A7C-9761-FAA2074D6668}"/>
                    </a:ext>
                  </a:extLst>
                </p:cNvPr>
                <p:cNvSpPr txBox="1"/>
                <p:nvPr/>
              </p:nvSpPr>
              <p:spPr>
                <a:xfrm>
                  <a:off x="4128517" y="4723755"/>
                  <a:ext cx="2162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904C9F-B672-4A7C-9761-FAA2074D6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8517" y="4723755"/>
                  <a:ext cx="216203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DE584-E7AC-4969-A538-9EC4E04774FB}"/>
                  </a:ext>
                </a:extLst>
              </p:cNvPr>
              <p:cNvSpPr txBox="1"/>
              <p:nvPr/>
            </p:nvSpPr>
            <p:spPr>
              <a:xfrm>
                <a:off x="3047605" y="3245518"/>
                <a:ext cx="6095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8DE584-E7AC-4969-A538-9EC4E047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05" y="3245518"/>
                <a:ext cx="60952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4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2972883" y="2405445"/>
            <a:ext cx="3873272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7076800" y="1595830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2DCD5-2E13-412E-9676-37D4362CADDE}"/>
              </a:ext>
            </a:extLst>
          </p:cNvPr>
          <p:cNvGrpSpPr/>
          <p:nvPr/>
        </p:nvGrpSpPr>
        <p:grpSpPr>
          <a:xfrm>
            <a:off x="7043469" y="4292096"/>
            <a:ext cx="2408570" cy="1188720"/>
            <a:chOff x="6034313" y="4265725"/>
            <a:chExt cx="2408570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/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 retrieve user’s record</a:t>
                  </a:r>
                </a:p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kern="1200" dirty="0"/>
                </a:p>
              </p:txBody>
            </p:sp>
          </mc:Choice>
          <mc:Fallback xmlns="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5CC735-E3AE-432A-8B3C-8A06458168B8}"/>
                </a:ext>
              </a:extLst>
            </p:cNvPr>
            <p:cNvSpPr/>
            <p:nvPr/>
          </p:nvSpPr>
          <p:spPr>
            <a:xfrm>
              <a:off x="6034313" y="4614417"/>
              <a:ext cx="374473" cy="491337"/>
            </a:xfrm>
            <a:custGeom>
              <a:avLst/>
              <a:gdLst>
                <a:gd name="connsiteX0" fmla="*/ 0 w 314819"/>
                <a:gd name="connsiteY0" fmla="*/ 73118 h 365591"/>
                <a:gd name="connsiteX1" fmla="*/ 157410 w 314819"/>
                <a:gd name="connsiteY1" fmla="*/ 73118 h 365591"/>
                <a:gd name="connsiteX2" fmla="*/ 157410 w 314819"/>
                <a:gd name="connsiteY2" fmla="*/ 0 h 365591"/>
                <a:gd name="connsiteX3" fmla="*/ 314819 w 314819"/>
                <a:gd name="connsiteY3" fmla="*/ 182796 h 365591"/>
                <a:gd name="connsiteX4" fmla="*/ 157410 w 314819"/>
                <a:gd name="connsiteY4" fmla="*/ 365591 h 365591"/>
                <a:gd name="connsiteX5" fmla="*/ 157410 w 314819"/>
                <a:gd name="connsiteY5" fmla="*/ 292473 h 365591"/>
                <a:gd name="connsiteX6" fmla="*/ 0 w 314819"/>
                <a:gd name="connsiteY6" fmla="*/ 292473 h 365591"/>
                <a:gd name="connsiteX7" fmla="*/ 0 w 314819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819" h="365591">
                  <a:moveTo>
                    <a:pt x="314819" y="292473"/>
                  </a:moveTo>
                  <a:lnTo>
                    <a:pt x="157409" y="292473"/>
                  </a:lnTo>
                  <a:lnTo>
                    <a:pt x="157409" y="365591"/>
                  </a:lnTo>
                  <a:lnTo>
                    <a:pt x="0" y="182795"/>
                  </a:lnTo>
                  <a:lnTo>
                    <a:pt x="157409" y="0"/>
                  </a:lnTo>
                  <a:lnTo>
                    <a:pt x="157409" y="73118"/>
                  </a:lnTo>
                  <a:lnTo>
                    <a:pt x="314819" y="73118"/>
                  </a:lnTo>
                  <a:lnTo>
                    <a:pt x="314819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446" tIns="73118" rIns="0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2EF6D-B528-4E7F-AC48-6478A74AA6FF}"/>
              </a:ext>
            </a:extLst>
          </p:cNvPr>
          <p:cNvGrpSpPr/>
          <p:nvPr/>
        </p:nvGrpSpPr>
        <p:grpSpPr>
          <a:xfrm>
            <a:off x="3690161" y="4281507"/>
            <a:ext cx="2405839" cy="1188720"/>
            <a:chOff x="3347870" y="4281507"/>
            <a:chExt cx="2405839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′,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347870" y="4630198"/>
              <a:ext cx="371742" cy="491338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kern="1200" dirty="0"/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dirty="0"/>
                  <a:t>Fail</a:t>
                </a:r>
                <a:r>
                  <a:rPr lang="en-US" sz="1600" kern="1200" dirty="0"/>
                  <a:t>  </a:t>
                </a:r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7600751" y="3212488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3909183" y="1937646"/>
                <a:ext cx="2186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alice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′=654321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83" y="1937646"/>
                <a:ext cx="2186817" cy="369332"/>
              </a:xfrm>
              <a:prstGeom prst="rect">
                <a:avLst/>
              </a:prstGeom>
              <a:blipFill>
                <a:blip r:embed="rId8"/>
                <a:stretch>
                  <a:fillRect l="-2228" t="-10000" r="-16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>
            <a:extLst>
              <a:ext uri="{FF2B5EF4-FFF2-40B4-BE49-F238E27FC236}">
                <a16:creationId xmlns:a16="http://schemas.microsoft.com/office/drawing/2014/main" id="{32A337A6-78AC-4037-9E7A-40A02E8A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9277" y="1788843"/>
            <a:ext cx="822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A537-C547-4ED9-9C2C-8BDB9ED2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B64CF-7AE7-4516-ACA3-45C31D700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Signaling scheme: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getSignal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getStrength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Strength levels: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={0,1,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Signal range: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0,1,…,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Signaling matrix: 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--- conditional probability of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given password strength being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B64CF-7AE7-4516-ACA3-45C31D700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Defender’s Model (Server)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2892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Action--- commit to a signaling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Objective---minimize the percentage of cracked passwords in case of an offline attack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28927" cy="4351338"/>
              </a:xfrm>
              <a:blipFill>
                <a:blip r:embed="rId2"/>
                <a:stretch>
                  <a:fillRect l="-94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0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Attacks: A Common Problem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breaches at major companies have affected </a:t>
            </a:r>
            <a:r>
              <a:rPr lang="en-US" sz="2800" b="0" i="0" u="none" strike="sng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millions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billions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accounts.</a:t>
            </a:r>
            <a:endParaRPr dirty="0"/>
          </a:p>
        </p:txBody>
      </p:sp>
      <p:pic>
        <p:nvPicPr>
          <p:cNvPr id="203" name="Shape 203" descr="http://blogs-images.forbes.com/tomiogeron/files/2011/10/linkedin_logo_11.jpg"/>
          <p:cNvPicPr preferRelativeResize="0"/>
          <p:nvPr/>
        </p:nvPicPr>
        <p:blipFill rotWithShape="1">
          <a:blip r:embed="rId3">
            <a:alphaModFix/>
          </a:blip>
          <a:srcRect l="9127" t="27272" r="10603" b="40807"/>
          <a:stretch/>
        </p:blipFill>
        <p:spPr>
          <a:xfrm>
            <a:off x="2348619" y="3960313"/>
            <a:ext cx="1229400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friskymongoose.com/wp-content/uploads/2011/02/rock-you-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8940" y="3990839"/>
            <a:ext cx="2378400" cy="6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prime.peta.org/wp-content/uploads/2008/10/zappos.jpg"/>
          <p:cNvPicPr preferRelativeResize="0"/>
          <p:nvPr/>
        </p:nvPicPr>
        <p:blipFill rotWithShape="1">
          <a:blip r:embed="rId5">
            <a:alphaModFix/>
          </a:blip>
          <a:srcRect t="24868" b="25434"/>
          <a:stretch/>
        </p:blipFill>
        <p:spPr>
          <a:xfrm>
            <a:off x="6994501" y="3991643"/>
            <a:ext cx="1505700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static4.businessinsider.com/image/4a6c958839a903010623f2a3/gawkers-latest-trendy-web-metric-branded-traffic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095" y="4739946"/>
            <a:ext cx="1421100" cy="8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http://news.mindprocessors.com/wp-content/uploads/2012/11/adob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48748" y="4790689"/>
            <a:ext cx="1789800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http://hackersnewsbulletin.com/wp-content/uploads/2013/04/living-social-log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8681" y="4942308"/>
            <a:ext cx="1805400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http://assets.fontsinuse.com/static/use-media-items/15/14246/full-2048x768/522903b7/Yahoo_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6860" y="4882261"/>
            <a:ext cx="2005800" cy="7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679575" y="-17907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831975" y="-16383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 descr="http://cdn.redmondpie.com/wp-content/uploads/2013/08/Sony-logo.jpg"/>
          <p:cNvPicPr preferRelativeResize="0"/>
          <p:nvPr/>
        </p:nvPicPr>
        <p:blipFill rotWithShape="1">
          <a:blip r:embed="rId10">
            <a:alphaModFix/>
          </a:blip>
          <a:srcRect t="16482" b="27948"/>
          <a:stretch/>
        </p:blipFill>
        <p:spPr>
          <a:xfrm>
            <a:off x="4253040" y="3073397"/>
            <a:ext cx="1790100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30768" y="3058969"/>
            <a:ext cx="1587300" cy="6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860" y="3903911"/>
            <a:ext cx="1398900" cy="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198" y="3003401"/>
            <a:ext cx="3602100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27257" y="3035900"/>
            <a:ext cx="3393243" cy="7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2699" y="5890261"/>
            <a:ext cx="3393252" cy="51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89126" y="5770848"/>
            <a:ext cx="2776294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938495" y="3915188"/>
            <a:ext cx="2506018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98604" y="5801750"/>
            <a:ext cx="3720421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313550" y="4877071"/>
            <a:ext cx="1885925" cy="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79"/>
          <p:cNvSpPr txBox="1">
            <a:spLocks noGrp="1"/>
          </p:cNvSpPr>
          <p:nvPr>
            <p:ph type="sldNum" idx="12"/>
          </p:nvPr>
        </p:nvSpPr>
        <p:spPr>
          <a:xfrm>
            <a:off x="9058814" y="64278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62" y="2870420"/>
            <a:ext cx="2512838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Model: without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attacker 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Knows password distribution and can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𝑆𝑡𝑟𝑒𝑛𝑔𝑡h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Selects an ordering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over passwords in his dictionary 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Guesses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passwords in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then stops</a:t>
                </a:r>
              </a:p>
              <a:p>
                <a:pPr lvl="1"/>
                <a:r>
                  <a:rPr lang="en-US" dirty="0"/>
                  <a:t>Attacker success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3" y="4623796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Utility: without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/>
              <a:lstStyle/>
              <a:p>
                <a:r>
                  <a:rPr lang="en-US" dirty="0"/>
                  <a:t>Suppose that the attacker plays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checks top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passwords </a:t>
                </a:r>
                <a:r>
                  <a:rPr lang="en-US" dirty="0" smtClean="0">
                    <a:ea typeface="Cambria Math" panose="02040503050406030204" pitchFamily="18" charset="0"/>
                  </a:rPr>
                  <a:t>then </a:t>
                </a:r>
                <a:r>
                  <a:rPr lang="en-US" dirty="0">
                    <a:ea typeface="Cambria Math" panose="02040503050406030204" pitchFamily="18" charset="0"/>
                  </a:rPr>
                  <a:t>stop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Utility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Rational Attacker Maximizes Utility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043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1075A16-65BA-40F4-A1F8-33DEDD3C35CA}"/>
              </a:ext>
            </a:extLst>
          </p:cNvPr>
          <p:cNvGrpSpPr/>
          <p:nvPr/>
        </p:nvGrpSpPr>
        <p:grpSpPr>
          <a:xfrm>
            <a:off x="6305405" y="4260019"/>
            <a:ext cx="1772585" cy="1343803"/>
            <a:chOff x="6349157" y="4922915"/>
            <a:chExt cx="2173328" cy="1343803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02047F24-4CB0-4D85-A65D-919A4E5EAFFE}"/>
                </a:ext>
              </a:extLst>
            </p:cNvPr>
            <p:cNvSpPr/>
            <p:nvPr/>
          </p:nvSpPr>
          <p:spPr>
            <a:xfrm rot="16200000">
              <a:off x="7363539" y="4012180"/>
              <a:ext cx="248211" cy="2069681"/>
            </a:xfrm>
            <a:prstGeom prst="leftBrace">
              <a:avLst>
                <a:gd name="adj1" fmla="val 74679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CE72B4-E0AF-4038-AE94-1B420B73D89C}"/>
                    </a:ext>
                  </a:extLst>
                </p:cNvPr>
                <p:cNvSpPr txBox="1"/>
                <p:nvPr/>
              </p:nvSpPr>
              <p:spPr>
                <a:xfrm>
                  <a:off x="6349157" y="5343388"/>
                  <a:ext cx="215382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Probability that the first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dirty="0"/>
                    <a:t> guesses are wrong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CE72B4-E0AF-4038-AE94-1B420B73D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157" y="5343388"/>
                  <a:ext cx="2153827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550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9065EE-E047-4519-80A7-A22E7610AD67}"/>
                  </a:ext>
                </a:extLst>
              </p:cNvPr>
              <p:cNvSpPr txBox="1"/>
              <p:nvPr/>
            </p:nvSpPr>
            <p:spPr>
              <a:xfrm>
                <a:off x="8820685" y="4121430"/>
                <a:ext cx="1512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paid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guess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9065EE-E047-4519-80A7-A22E7610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85" y="4121430"/>
                <a:ext cx="1512444" cy="646331"/>
              </a:xfrm>
              <a:prstGeom prst="rect">
                <a:avLst/>
              </a:prstGeom>
              <a:blipFill>
                <a:blip r:embed="rId4"/>
                <a:stretch>
                  <a:fillRect l="-362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DFD2A1F-DE27-4C77-B9B0-2C8049252B3F}"/>
              </a:ext>
            </a:extLst>
          </p:cNvPr>
          <p:cNvGrpSpPr/>
          <p:nvPr/>
        </p:nvGrpSpPr>
        <p:grpSpPr>
          <a:xfrm>
            <a:off x="5392058" y="2974353"/>
            <a:ext cx="2927561" cy="707298"/>
            <a:chOff x="5876427" y="3679438"/>
            <a:chExt cx="3850812" cy="7072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90AA2-0CC5-47CF-8CEA-8BAD11BEBC1C}"/>
                </a:ext>
              </a:extLst>
            </p:cNvPr>
            <p:cNvSpPr txBox="1"/>
            <p:nvPr/>
          </p:nvSpPr>
          <p:spPr>
            <a:xfrm>
              <a:off x="7045609" y="3679438"/>
              <a:ext cx="2033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Expected cost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F2DFCD8-7AAF-4112-AB53-2F87E265468B}"/>
                </a:ext>
              </a:extLst>
            </p:cNvPr>
            <p:cNvSpPr/>
            <p:nvPr/>
          </p:nvSpPr>
          <p:spPr>
            <a:xfrm rot="5400000">
              <a:off x="7677727" y="2337225"/>
              <a:ext cx="248211" cy="3850812"/>
            </a:xfrm>
            <a:prstGeom prst="leftBrace">
              <a:avLst>
                <a:gd name="adj1" fmla="val 62458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B9BFB-F99E-412D-A914-57BE910889D5}"/>
              </a:ext>
            </a:extLst>
          </p:cNvPr>
          <p:cNvGrpSpPr/>
          <p:nvPr/>
        </p:nvGrpSpPr>
        <p:grpSpPr>
          <a:xfrm>
            <a:off x="3499678" y="4260019"/>
            <a:ext cx="1512444" cy="822971"/>
            <a:chOff x="3856704" y="4922914"/>
            <a:chExt cx="1512444" cy="822971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639927CD-5848-46F1-B02C-3A3C2F3107CB}"/>
                </a:ext>
              </a:extLst>
            </p:cNvPr>
            <p:cNvSpPr/>
            <p:nvPr/>
          </p:nvSpPr>
          <p:spPr>
            <a:xfrm rot="16200000">
              <a:off x="4556237" y="4479313"/>
              <a:ext cx="248211" cy="1135414"/>
            </a:xfrm>
            <a:prstGeom prst="leftBrace">
              <a:avLst>
                <a:gd name="adj1" fmla="val 62458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7315C-334D-4D43-AFDA-C09DD9717B8D}"/>
                </a:ext>
              </a:extLst>
            </p:cNvPr>
            <p:cNvSpPr txBox="1"/>
            <p:nvPr/>
          </p:nvSpPr>
          <p:spPr>
            <a:xfrm>
              <a:off x="3856704" y="5376553"/>
              <a:ext cx="151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Expected gain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AB2D6D-0410-441B-B80E-75041D330E04}"/>
              </a:ext>
            </a:extLst>
          </p:cNvPr>
          <p:cNvCxnSpPr>
            <a:endCxn id="11" idx="1"/>
          </p:cNvCxnSpPr>
          <p:nvPr/>
        </p:nvCxnSpPr>
        <p:spPr>
          <a:xfrm>
            <a:off x="8319619" y="4065053"/>
            <a:ext cx="501066" cy="379543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62" y="2870420"/>
            <a:ext cx="2512838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Model: 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After observing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attacker perform Bayesian update</a:t>
                </a:r>
              </a:p>
              <a:p>
                <a:r>
                  <a:rPr lang="en-US" dirty="0"/>
                  <a:t>Posterior probability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𝑝𝑤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getStrength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Sort all passwords in descending order of posterior probability</a:t>
                </a:r>
              </a:p>
              <a:p>
                <a:r>
                  <a:rPr lang="en-US" dirty="0"/>
                  <a:t>Probability of successfully cracking a password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3" y="4623796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Utility: with signaling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attacker plays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} </a:t>
                </a:r>
              </a:p>
              <a:p>
                <a:endParaRPr lang="en-US" dirty="0"/>
              </a:p>
              <a:p>
                <a:r>
                  <a:rPr lang="en-US" dirty="0"/>
                  <a:t>Utility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Optimal Strategy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217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1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DCFF-4CE3-42C1-A452-A7B85C20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signaling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BA1A7-4936-4F07-9D7E-D480351F5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argmin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utility function is non-linear</a:t>
                </a:r>
              </a:p>
              <a:p>
                <a:r>
                  <a:rPr lang="en-US" dirty="0"/>
                  <a:t>Cannot enumerate game outputs in polynomial time</a:t>
                </a:r>
              </a:p>
              <a:p>
                <a:r>
                  <a:rPr lang="en-US" dirty="0"/>
                  <a:t>Thus use an evolutionary algorithm 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BA1A7-4936-4F07-9D7E-D480351F5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C30C-B629-42C5-AB12-B18FC181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2D95A-9466-4F1A-8145-70509506B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9 datasets: </a:t>
                </a:r>
                <a:r>
                  <a:rPr lang="en-US" dirty="0" err="1"/>
                  <a:t>Bfield</a:t>
                </a:r>
                <a:r>
                  <a:rPr lang="en-US" dirty="0"/>
                  <a:t>, </a:t>
                </a:r>
                <a:r>
                  <a:rPr lang="en-US" dirty="0" err="1"/>
                  <a:t>Brazzers</a:t>
                </a:r>
                <a:r>
                  <a:rPr lang="en-US" dirty="0"/>
                  <a:t>, </a:t>
                </a:r>
                <a:r>
                  <a:rPr lang="en-US" dirty="0" err="1"/>
                  <a:t>Clixsense</a:t>
                </a:r>
                <a:r>
                  <a:rPr lang="en-US" dirty="0"/>
                  <a:t>, CSDN, LinkedIn, </a:t>
                </a:r>
                <a:r>
                  <a:rPr lang="en-US" dirty="0" err="1"/>
                  <a:t>Neopets</a:t>
                </a:r>
                <a:r>
                  <a:rPr lang="en-US" dirty="0"/>
                  <a:t>, </a:t>
                </a:r>
                <a:r>
                  <a:rPr lang="en-US" dirty="0" err="1"/>
                  <a:t>RockYou</a:t>
                </a:r>
                <a:r>
                  <a:rPr lang="en-US" dirty="0"/>
                  <a:t>, 000webhost, and Yahoo!</a:t>
                </a:r>
              </a:p>
              <a:p>
                <a:r>
                  <a:rPr lang="en-US" dirty="0"/>
                  <a:t>Defender</a:t>
                </a:r>
              </a:p>
              <a:p>
                <a:pPr lvl="1"/>
                <a:r>
                  <a:rPr lang="en-US" dirty="0"/>
                  <a:t>Heuristic </a:t>
                </a:r>
                <a:r>
                  <a:rPr lang="en-US" dirty="0" err="1"/>
                  <a:t>blackbox</a:t>
                </a:r>
                <a:r>
                  <a:rPr lang="en-US" dirty="0"/>
                  <a:t> optimization to solve our optimization problem</a:t>
                </a:r>
              </a:p>
              <a:p>
                <a:pPr lvl="1"/>
                <a:r>
                  <a:rPr lang="en-US" dirty="0"/>
                  <a:t>Evolutionary algorithm (BITEOPT) </a:t>
                </a:r>
              </a:p>
              <a:p>
                <a:r>
                  <a:rPr lang="en-US" dirty="0"/>
                  <a:t>Empirical distribution: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, </a:t>
                </a:r>
                <a:r>
                  <a:rPr lang="en-US" b="0" dirty="0"/>
                  <a:t>uncertain about the tail</a:t>
                </a:r>
              </a:p>
              <a:p>
                <a:r>
                  <a:rPr lang="en-US" b="0" dirty="0"/>
                  <a:t>Good Turing Frequency Estimation to bound the uncertainty</a:t>
                </a:r>
              </a:p>
              <a:p>
                <a:r>
                  <a:rPr lang="en-US" dirty="0"/>
                  <a:t>Monte Carlo Distribution: Defined to fit guessing curve derived from sophisticated password cracking models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2D95A-9466-4F1A-8145-70509506B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331">
            <a:off x="9192492" y="394997"/>
            <a:ext cx="3442278" cy="25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55" y="401041"/>
            <a:ext cx="10515600" cy="1325563"/>
          </a:xfrm>
        </p:spPr>
        <p:txBody>
          <a:bodyPr/>
          <a:lstStyle/>
          <a:p>
            <a:r>
              <a:rPr lang="en-US" dirty="0"/>
              <a:t>Decision Theoretic </a:t>
            </a:r>
            <a:r>
              <a:rPr lang="en-US" dirty="0" smtClean="0"/>
              <a:t>Model [BD16,BHZ18]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</p:spPr>
            <p:txBody>
              <a:bodyPr/>
              <a:lstStyle/>
              <a:p>
                <a:r>
                  <a:rPr lang="en-US" dirty="0" smtClean="0"/>
                  <a:t>Untargeted Rational Password Attacker</a:t>
                </a:r>
                <a:endParaRPr lang="en-US" dirty="0"/>
              </a:p>
              <a:p>
                <a:pPr lvl="1"/>
                <a:r>
                  <a:rPr lang="en-US" dirty="0" smtClean="0"/>
                  <a:t>Attacker knows the distribution of user chosen passwords, but not which particular password the user picked</a:t>
                </a:r>
              </a:p>
              <a:p>
                <a:pPr lvl="1"/>
                <a:r>
                  <a:rPr lang="en-US" b="1" dirty="0" smtClean="0"/>
                  <a:t>Strategy: </a:t>
                </a:r>
                <a:r>
                  <a:rPr lang="en-US" dirty="0" smtClean="0"/>
                  <a:t>Guess top B passwords and then give up</a:t>
                </a:r>
              </a:p>
              <a:p>
                <a:pPr lvl="1"/>
                <a:r>
                  <a:rPr lang="en-US" b="1" dirty="0" smtClean="0"/>
                  <a:t>Goal: </a:t>
                </a:r>
                <a:r>
                  <a:rPr lang="en-US" dirty="0" smtClean="0"/>
                  <a:t>Pick B to maximize (expected) profit 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33400" lvl="1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𝑅𝑒𝑤𝑎𝑟𝑑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𝐺𝑢𝑒𝑠𝑠𝑖𝑛𝑔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𝐶𝑜𝑠𝑡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  <a:blipFill>
                <a:blip r:embed="rId3"/>
                <a:stretch>
                  <a:fillRect l="-123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66716"/>
            <a:ext cx="2434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84794" y="4782445"/>
                <a:ext cx="5943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Expected Reward Depends On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Value of cracked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pwds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(v)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Number of Guesses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User password distribution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794" y="4782445"/>
                <a:ext cx="5943600" cy="2308324"/>
              </a:xfrm>
              <a:prstGeom prst="rect">
                <a:avLst/>
              </a:prstGeom>
              <a:blipFill>
                <a:blip r:embed="rId5"/>
                <a:stretch>
                  <a:fillRect l="-1641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1979" y="4410876"/>
                <a:ext cx="521854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9" y="4410876"/>
                <a:ext cx="5218545" cy="130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198255" y="5196412"/>
            <a:ext cx="699161" cy="1036693"/>
          </a:xfrm>
          <a:prstGeom prst="straightConnector1">
            <a:avLst/>
          </a:prstGeom>
          <a:ln w="95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5900" y="6134351"/>
            <a:ext cx="400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Adversary value (v) for cracked password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62718" y="5554133"/>
            <a:ext cx="531807" cy="158104"/>
          </a:xfrm>
          <a:prstGeom prst="straightConnector1">
            <a:avLst/>
          </a:prstGeom>
          <a:ln w="95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95938" y="5708877"/>
            <a:ext cx="309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Probability attacker cracks </a:t>
            </a:r>
            <a:r>
              <a:rPr lang="en-US" dirty="0" err="1" smtClean="0">
                <a:solidFill>
                  <a:srgbClr val="00B050"/>
                </a:solidFill>
              </a:rPr>
              <a:t>pwd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4031382" y="3531603"/>
            <a:ext cx="354715" cy="1657722"/>
          </a:xfrm>
          <a:prstGeom prst="leftBrace">
            <a:avLst>
              <a:gd name="adj1" fmla="val 8333"/>
              <a:gd name="adj2" fmla="val 40239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331">
            <a:off x="9192492" y="394997"/>
            <a:ext cx="3442278" cy="25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55" y="401041"/>
            <a:ext cx="10515600" cy="1325563"/>
          </a:xfrm>
        </p:spPr>
        <p:txBody>
          <a:bodyPr/>
          <a:lstStyle/>
          <a:p>
            <a:r>
              <a:rPr lang="en-US" dirty="0"/>
              <a:t>Decision Theoretic </a:t>
            </a:r>
            <a:r>
              <a:rPr lang="en-US" dirty="0" smtClean="0"/>
              <a:t>Model [BD16,BHZ18]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</p:spPr>
            <p:txBody>
              <a:bodyPr/>
              <a:lstStyle/>
              <a:p>
                <a:r>
                  <a:rPr lang="en-US" dirty="0" smtClean="0"/>
                  <a:t>Untargeted Rational Password Attacker</a:t>
                </a:r>
                <a:endParaRPr lang="en-US" dirty="0"/>
              </a:p>
              <a:p>
                <a:pPr lvl="1"/>
                <a:r>
                  <a:rPr lang="en-US" dirty="0" smtClean="0"/>
                  <a:t>Attacker knows the distribution of user chosen passwords, but not which particular password the user picked</a:t>
                </a:r>
              </a:p>
              <a:p>
                <a:pPr lvl="1"/>
                <a:r>
                  <a:rPr lang="en-US" b="1" dirty="0" smtClean="0"/>
                  <a:t>Strategy: </a:t>
                </a:r>
                <a:r>
                  <a:rPr lang="en-US" dirty="0" smtClean="0"/>
                  <a:t>Guess top B passwords and then give up</a:t>
                </a:r>
              </a:p>
              <a:p>
                <a:pPr lvl="1"/>
                <a:r>
                  <a:rPr lang="en-US" b="1" dirty="0" smtClean="0"/>
                  <a:t>Goal: </a:t>
                </a:r>
                <a:r>
                  <a:rPr lang="en-US" dirty="0" smtClean="0"/>
                  <a:t>Pick B to maximize (expected)profit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𝑅𝑒𝑤𝑎𝑟𝑑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𝐺𝑢𝑒𝑠𝑠𝑖𝑛𝑔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𝐶𝑜𝑠𝑡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  <a:blipFill>
                <a:blip r:embed="rId3"/>
                <a:stretch>
                  <a:fillRect l="-123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66716"/>
            <a:ext cx="2434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>
          <a:xfrm rot="16200000">
            <a:off x="6383386" y="3218679"/>
            <a:ext cx="344763" cy="2105890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8458" y="4271624"/>
            <a:ext cx="71432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Expected Guessing Cost Depends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User Password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Cost (k) per password guess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Key Stretching </a:t>
            </a:r>
            <a:r>
              <a:rPr lang="en-US" dirty="0" smtClean="0">
                <a:solidFill>
                  <a:srgbClr val="FF0000"/>
                </a:solidFill>
              </a:rPr>
              <a:t>deliberately increases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password hashing costs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Limited by server workload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4379" y="4493886"/>
                <a:ext cx="4540086" cy="128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379" y="4493886"/>
                <a:ext cx="4540086" cy="1281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2274084" y="5435190"/>
            <a:ext cx="666044" cy="6417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096" y="6013495"/>
            <a:ext cx="637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 if </a:t>
            </a:r>
            <a:r>
              <a:rPr lang="en-US" dirty="0" err="1" smtClean="0">
                <a:solidFill>
                  <a:srgbClr val="FF0000"/>
                </a:solidFill>
              </a:rPr>
              <a:t>i’th</a:t>
            </a:r>
            <a:r>
              <a:rPr lang="en-US" dirty="0" smtClean="0">
                <a:solidFill>
                  <a:srgbClr val="FF0000"/>
                </a:solidFill>
              </a:rPr>
              <a:t> guess is correct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36701" y="5358985"/>
            <a:ext cx="361202" cy="6899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39207" y="6091318"/>
            <a:ext cx="12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 on Fail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5028477" y="5358985"/>
            <a:ext cx="352060" cy="1023842"/>
          </a:xfrm>
          <a:prstGeom prst="rightBrace">
            <a:avLst>
              <a:gd name="adj1" fmla="val 8333"/>
              <a:gd name="adj2" fmla="val 49274"/>
            </a:avLst>
          </a:pr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16022" y="6044044"/>
            <a:ext cx="256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Probability fail to crack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Crazy Idea: Password Strength Signaling</a:t>
            </a:r>
            <a:endParaRPr lang="en-US" dirty="0"/>
          </a:p>
        </p:txBody>
      </p:sp>
      <p:pic>
        <p:nvPicPr>
          <p:cNvPr id="1026" name="Picture 2" descr="Crazy idea banner Stock Vector Image by ©natashin #29218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7" y="1825624"/>
            <a:ext cx="4312356" cy="43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995539"/>
              </p:ext>
            </p:extLst>
          </p:nvPr>
        </p:nvGraphicFramePr>
        <p:xfrm>
          <a:off x="5091285" y="1936044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/>
                        <a:t>alice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9306"/>
              </p:ext>
            </p:extLst>
          </p:nvPr>
        </p:nvGraphicFramePr>
        <p:xfrm>
          <a:off x="7986885" y="1936044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79002"/>
              </p:ext>
            </p:extLst>
          </p:nvPr>
        </p:nvGraphicFramePr>
        <p:xfrm>
          <a:off x="6314944" y="1936044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88831"/>
              </p:ext>
            </p:extLst>
          </p:nvPr>
        </p:nvGraphicFramePr>
        <p:xfrm>
          <a:off x="9510885" y="1931717"/>
          <a:ext cx="1924756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r>
                        <a:rPr lang="en-US" baseline="0" dirty="0" smtClean="0"/>
                        <a:t> Signal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Weak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89689" y="3909639"/>
            <a:ext cx="72023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Noisy Signal: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en-US" sz="2800" dirty="0" smtClean="0"/>
              <a:t>Sometimes the </a:t>
            </a:r>
            <a:r>
              <a:rPr lang="en-US" sz="2800" dirty="0" smtClean="0">
                <a:solidFill>
                  <a:srgbClr val="7030A0"/>
                </a:solidFill>
              </a:rPr>
              <a:t>signaled strength </a:t>
            </a:r>
            <a:r>
              <a:rPr lang="en-US" sz="2800" dirty="0" smtClean="0"/>
              <a:t>is accurate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Sometimes the </a:t>
            </a:r>
            <a:r>
              <a:rPr lang="en-US" sz="2800" dirty="0" smtClean="0">
                <a:solidFill>
                  <a:srgbClr val="7030A0"/>
                </a:solidFill>
              </a:rPr>
              <a:t>signaled strength </a:t>
            </a:r>
            <a:r>
              <a:rPr lang="en-US" sz="2800" dirty="0" smtClean="0"/>
              <a:t>is a lie</a:t>
            </a:r>
          </a:p>
          <a:p>
            <a:endParaRPr lang="en-US" sz="2800" dirty="0"/>
          </a:p>
          <a:p>
            <a:r>
              <a:rPr lang="en-US" sz="2800" b="1" dirty="0" smtClean="0"/>
              <a:t>Question: </a:t>
            </a:r>
            <a:r>
              <a:rPr lang="en-US" sz="2800" dirty="0" smtClean="0"/>
              <a:t>Can we reduce the number of cracked</a:t>
            </a:r>
          </a:p>
          <a:p>
            <a:r>
              <a:rPr lang="en-US" sz="2800" dirty="0" smtClean="0"/>
              <a:t>Passwords by tuning the noisy signal?</a:t>
            </a:r>
            <a:endParaRPr lang="en-US" sz="2800" dirty="0"/>
          </a:p>
        </p:txBody>
      </p:sp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8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Crazy Idea: Password Strength Signaling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/>
          </p:nvPr>
        </p:nvGraphicFramePr>
        <p:xfrm>
          <a:off x="5091285" y="1936044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/>
                        <a:t>alice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986885" y="1936044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14944" y="1936044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77248"/>
              </p:ext>
            </p:extLst>
          </p:nvPr>
        </p:nvGraphicFramePr>
        <p:xfrm>
          <a:off x="9510885" y="1931717"/>
          <a:ext cx="1924756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r>
                        <a:rPr lang="en-US" baseline="0" dirty="0" smtClean="0"/>
                        <a:t> Signal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Strong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155" y="1690688"/>
            <a:ext cx="4686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Can we reduce the number of cracked passwords by tuning the noisy signal?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Intuitive Answer: </a:t>
            </a:r>
            <a:r>
              <a:rPr lang="en-US" sz="2800" dirty="0" smtClean="0"/>
              <a:t>No way! A rational attacker will only use the signal if it benefits him. In the best case the attacker will simply ignore the signal.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91285" y="3827320"/>
                <a:ext cx="6762048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Fallacy: </a:t>
                </a:r>
                <a:r>
                  <a:rPr lang="en-US" sz="2400" dirty="0" smtClean="0"/>
                  <a:t>Password cracking is not a zero-sum game!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Attacker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Profit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𝑅𝑒𝑤𝑎𝑟𝑑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𝐺𝑢𝑒𝑠𝑠𝑖𝑛𝑔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𝐶𝑜𝑠𝑡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sz="2400" b="1" dirty="0" smtClean="0"/>
                  <a:t>Example: </a:t>
                </a:r>
                <a:r>
                  <a:rPr lang="en-US" sz="2400" dirty="0" smtClean="0"/>
                  <a:t>When the strength signal is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strong</a:t>
                </a:r>
                <a:r>
                  <a:rPr lang="en-US" sz="2400" dirty="0" smtClean="0"/>
                  <a:t> it may be in the attacker’s best interests to </a:t>
                </a:r>
                <a:r>
                  <a:rPr lang="en-US" sz="2400" dirty="0"/>
                  <a:t>reduce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guessing costs</a:t>
                </a:r>
                <a:r>
                  <a:rPr lang="en-US" sz="2400" dirty="0" smtClean="0"/>
                  <a:t> and give up quickly (e.g., B=0)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(Even if the actual password was not strong)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85" y="3827320"/>
                <a:ext cx="6762048" cy="2954655"/>
              </a:xfrm>
              <a:prstGeom prst="rect">
                <a:avLst/>
              </a:prstGeom>
              <a:blipFill>
                <a:blip r:embed="rId2"/>
                <a:stretch>
                  <a:fillRect l="-1353" t="-1649" r="-902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9155" y="6412643"/>
            <a:ext cx="325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Motivation: </a:t>
            </a:r>
            <a:r>
              <a:rPr lang="en-US" dirty="0" smtClean="0"/>
              <a:t>Bayesian Persuasion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353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Suppose that the user password distribution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en-US" dirty="0"/>
                      <m:t> = 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Hashing Cost for each password guess: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Value of Cracked Password: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+0.001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Rational Attacker: </a:t>
                </a:r>
                <a:r>
                  <a:rPr lang="en-US" dirty="0" smtClean="0"/>
                  <a:t>Utility maximizing strategy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 (i.e., continue guessing until password is cracked).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Proof: </a:t>
                </a:r>
              </a:p>
              <a:p>
                <a:pPr lvl="1"/>
                <a:r>
                  <a:rPr lang="en-US" dirty="0" smtClean="0"/>
                  <a:t>Suppose attacker has made B guesses so far, the conditional probability that the next guess (B+1) is correct is 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𝑝𝑤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𝑝𝑤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−…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Expected reward </a:t>
                </a:r>
                <a:r>
                  <a:rPr lang="en-US" dirty="0" smtClean="0"/>
                  <a:t>for next guess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which is always greater than the guessing cost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endParaRPr lang="en-US" dirty="0" smtClean="0"/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Can we prevent attacker from cracking with probability 100%?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3531"/>
              </a:xfrm>
              <a:blipFill>
                <a:blip r:embed="rId2"/>
                <a:stretch>
                  <a:fillRect l="-69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/>
              <p:nvPr/>
            </p:nvSpPr>
            <p:spPr>
              <a:xfrm>
                <a:off x="6392009" y="1321356"/>
                <a:ext cx="3279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Most popular password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009" y="1321356"/>
                <a:ext cx="3279530" cy="369332"/>
              </a:xfrm>
              <a:prstGeom prst="rect">
                <a:avLst/>
              </a:prstGeom>
              <a:blipFill>
                <a:blip r:embed="rId3"/>
                <a:stretch>
                  <a:fillRect l="-16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>
            <a:off x="6714827" y="1631598"/>
            <a:ext cx="285803" cy="18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/>
              <p:nvPr/>
            </p:nvSpPr>
            <p:spPr>
              <a:xfrm>
                <a:off x="7751885" y="2335409"/>
                <a:ext cx="3279530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72FA6-4F17-1E4B-81A0-C2ED19F7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85" y="2335409"/>
                <a:ext cx="3279530" cy="378245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</p:cNvCxnSpPr>
          <p:nvPr/>
        </p:nvCxnSpPr>
        <p:spPr>
          <a:xfrm flipH="1" flipV="1">
            <a:off x="8172232" y="2221159"/>
            <a:ext cx="536549" cy="22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2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0803-E432-954D-9088-C8670C00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Example: Signaling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that the user password distribution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en-US" dirty="0"/>
                      <m:t> = 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2+0.001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Signaling strategy: </a:t>
                </a:r>
                <a:r>
                  <a:rPr lang="en-US" dirty="0" smtClean="0"/>
                  <a:t>When a user picks password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then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(weak) with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otherwise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(strong)</a:t>
                </a:r>
                <a:endParaRPr lang="en-US" dirty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(strong)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Bayesian Update: </a:t>
                </a:r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then attacker knows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=0]=1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attacker sees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𝑠𝑖𝑔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we obtain a conditional probability distribution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en-US" dirty="0"/>
                        <m:t> = 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/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…]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0FCF9-2A4B-BE46-9A69-69BC386C1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18018" y="6311900"/>
                <a:ext cx="182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𝑠𝑖𝑔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018" y="6311900"/>
                <a:ext cx="1820050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A2FEE7-DA40-A44E-8B3C-2EB41F262312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6705600" y="5971822"/>
            <a:ext cx="522443" cy="34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5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3767</Words>
  <Application>Microsoft Office PowerPoint</Application>
  <PresentationFormat>Widescreen</PresentationFormat>
  <Paragraphs>402</Paragraphs>
  <Slides>35</Slides>
  <Notes>5</Notes>
  <HiddenSlides>15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Password Strength Signaling:  A Counter-Intuitive Defense Against Password Cracking</vt:lpstr>
      <vt:lpstr>Motivation: Traditional Password Storage</vt:lpstr>
      <vt:lpstr>Offline Attacks: A Common Problem</vt:lpstr>
      <vt:lpstr>Decision Theoretic Model [BD16,BHZ18]</vt:lpstr>
      <vt:lpstr>Decision Theoretic Model [BD16,BHZ18]</vt:lpstr>
      <vt:lpstr>A Crazy Idea: Password Strength Signaling</vt:lpstr>
      <vt:lpstr>A Crazy Idea: Password Strength Signaling</vt:lpstr>
      <vt:lpstr>Motivating Example</vt:lpstr>
      <vt:lpstr>Motivating Example: Signaling</vt:lpstr>
      <vt:lpstr>Motivating Example: Signaling</vt:lpstr>
      <vt:lpstr>Our Contributions</vt:lpstr>
      <vt:lpstr>Stackelberg Model: Defender (Server)</vt:lpstr>
      <vt:lpstr>Stackelberg Model: Rational Attacker</vt:lpstr>
      <vt:lpstr>Attacker’s Utility: with signaling</vt:lpstr>
      <vt:lpstr>Defender Strategy</vt:lpstr>
      <vt:lpstr>Empirical Evaluation: Offline Attack</vt:lpstr>
      <vt:lpstr>Empirical Evaluation: Online attack</vt:lpstr>
      <vt:lpstr>An Important Ethical Question</vt:lpstr>
      <vt:lpstr>Conclusion</vt:lpstr>
      <vt:lpstr>Thanks for Listening</vt:lpstr>
      <vt:lpstr>Offline attack, Monte Carlo distribution</vt:lpstr>
      <vt:lpstr>Motivating Example: Signaling</vt:lpstr>
      <vt:lpstr>w.o signaling</vt:lpstr>
      <vt:lpstr>With signaling</vt:lpstr>
      <vt:lpstr>With signaling</vt:lpstr>
      <vt:lpstr>Strength Signaling: account creation</vt:lpstr>
      <vt:lpstr>Authentication</vt:lpstr>
      <vt:lpstr>Strength Signaling</vt:lpstr>
      <vt:lpstr>Defender’s Model (Server)</vt:lpstr>
      <vt:lpstr>Attacker’s Model: without signaling</vt:lpstr>
      <vt:lpstr>Attacker’s Utility: without signaling</vt:lpstr>
      <vt:lpstr>Attacker’s Model: with signaling</vt:lpstr>
      <vt:lpstr>Attacker’s Utility: with signaling</vt:lpstr>
      <vt:lpstr>Optimal signaling scheme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DAHash: Distribution Aware Tuning of Password Hashing Costs</dc:title>
  <dc:creator>Wenjie Bai</dc:creator>
  <cp:lastModifiedBy>Blocki, Jeremiah M</cp:lastModifiedBy>
  <cp:revision>133</cp:revision>
  <dcterms:created xsi:type="dcterms:W3CDTF">2021-02-15T00:49:33Z</dcterms:created>
  <dcterms:modified xsi:type="dcterms:W3CDTF">2021-10-27T18:04:32Z</dcterms:modified>
</cp:coreProperties>
</file>