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9" r:id="rId4"/>
    <p:sldId id="302" r:id="rId5"/>
    <p:sldId id="309" r:id="rId6"/>
    <p:sldId id="258" r:id="rId7"/>
    <p:sldId id="310" r:id="rId8"/>
    <p:sldId id="311" r:id="rId9"/>
    <p:sldId id="313" r:id="rId10"/>
    <p:sldId id="312" r:id="rId11"/>
    <p:sldId id="330" r:id="rId12"/>
    <p:sldId id="314" r:id="rId13"/>
    <p:sldId id="315" r:id="rId14"/>
    <p:sldId id="316" r:id="rId15"/>
    <p:sldId id="317" r:id="rId16"/>
    <p:sldId id="323" r:id="rId17"/>
    <p:sldId id="324" r:id="rId18"/>
    <p:sldId id="320" r:id="rId19"/>
    <p:sldId id="335" r:id="rId20"/>
    <p:sldId id="318" r:id="rId21"/>
    <p:sldId id="319" r:id="rId22"/>
    <p:sldId id="262" r:id="rId23"/>
    <p:sldId id="322" r:id="rId24"/>
    <p:sldId id="321" r:id="rId25"/>
    <p:sldId id="331" r:id="rId26"/>
    <p:sldId id="261" r:id="rId27"/>
    <p:sldId id="263" r:id="rId28"/>
    <p:sldId id="264" r:id="rId29"/>
    <p:sldId id="303" r:id="rId30"/>
    <p:sldId id="267" r:id="rId31"/>
    <p:sldId id="265" r:id="rId32"/>
    <p:sldId id="266" r:id="rId33"/>
    <p:sldId id="329" r:id="rId34"/>
    <p:sldId id="268" r:id="rId35"/>
    <p:sldId id="275" r:id="rId36"/>
    <p:sldId id="269" r:id="rId37"/>
    <p:sldId id="276" r:id="rId38"/>
    <p:sldId id="297" r:id="rId39"/>
    <p:sldId id="298" r:id="rId40"/>
    <p:sldId id="270" r:id="rId41"/>
    <p:sldId id="326" r:id="rId42"/>
    <p:sldId id="327" r:id="rId43"/>
    <p:sldId id="271" r:id="rId44"/>
    <p:sldId id="299" r:id="rId45"/>
    <p:sldId id="328" r:id="rId46"/>
    <p:sldId id="325" r:id="rId47"/>
    <p:sldId id="272" r:id="rId48"/>
    <p:sldId id="274" r:id="rId49"/>
    <p:sldId id="300" r:id="rId50"/>
    <p:sldId id="301" r:id="rId51"/>
    <p:sldId id="333" r:id="rId52"/>
    <p:sldId id="332" r:id="rId53"/>
    <p:sldId id="277" r:id="rId54"/>
    <p:sldId id="334" r:id="rId55"/>
    <p:sldId id="278" r:id="rId56"/>
    <p:sldId id="282" r:id="rId57"/>
    <p:sldId id="279" r:id="rId58"/>
    <p:sldId id="280" r:id="rId59"/>
    <p:sldId id="281" r:id="rId60"/>
    <p:sldId id="283" r:id="rId61"/>
    <p:sldId id="304" r:id="rId62"/>
    <p:sldId id="294" r:id="rId63"/>
    <p:sldId id="287" r:id="rId64"/>
    <p:sldId id="289" r:id="rId65"/>
    <p:sldId id="290" r:id="rId66"/>
    <p:sldId id="291" r:id="rId67"/>
    <p:sldId id="292" r:id="rId68"/>
    <p:sldId id="293" r:id="rId69"/>
  </p:sldIdLst>
  <p:sldSz cx="9144000" cy="6858000" type="screen4x3"/>
  <p:notesSz cx="6858000" cy="9144000"/>
  <p:embeddedFontLst>
    <p:embeddedFont>
      <p:font typeface="Calibri" pitchFamily="34" charset="0"/>
      <p:regular r:id="rId72"/>
      <p:bold r:id="rId73"/>
      <p:italic r:id="rId74"/>
      <p:boldItalic r:id="rId75"/>
    </p:embeddedFont>
    <p:embeddedFont>
      <p:font typeface="Cambria Math" pitchFamily="18" charset="0"/>
      <p:regular r:id="rId76"/>
    </p:embeddedFont>
    <p:embeddedFont>
      <p:font typeface="MT Extra" pitchFamily="18" charset="2"/>
      <p:regular r:id="rId77"/>
    </p:embeddedFont>
    <p:embeddedFont>
      <p:font typeface="cmr10" pitchFamily="34" charset="0"/>
      <p:regular r:id="rId78"/>
    </p:embeddedFont>
    <p:embeddedFont>
      <p:font typeface="cmmi10" pitchFamily="34" charset="0"/>
      <p:regular r:id="rId79"/>
    </p:embeddedFont>
  </p:embeddedFontLst>
  <p:custDataLst>
    <p:tags r:id="rId8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0" autoAdjust="0"/>
    <p:restoredTop sz="94660"/>
  </p:normalViewPr>
  <p:slideViewPr>
    <p:cSldViewPr snapToObjects="1">
      <p:cViewPr>
        <p:scale>
          <a:sx n="77" d="100"/>
          <a:sy n="77" d="100"/>
        </p:scale>
        <p:origin x="-163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F3808-637C-C147-86AB-E37CA62E3ABF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395F-C977-F148-B20C-259E6A379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328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5BFC9-A799-2940-A2AD-660BA8940029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DFC1D-18F1-B940-84BB-CEE2E9552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035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If a mechanism A satisfies</a:t>
            </a:r>
            <a:r>
              <a:rPr lang="en-US" sz="1200" b="1" baseline="0" dirty="0" smtClean="0"/>
              <a:t> differential privacy then the mechanism must produce similar distributions over both graphs. </a:t>
            </a:r>
            <a:endParaRPr lang="en-US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Intuition: </a:t>
            </a:r>
            <a:r>
              <a:rPr lang="en-US" sz="1200" dirty="0" smtClean="0"/>
              <a:t>Johnny’s mom may be able tell if he watched an R-rated movie.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2011-DC8F-479B-9727-3AE9005D574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If a mechanism A satisfies</a:t>
            </a:r>
            <a:r>
              <a:rPr lang="en-US" sz="1200" b="1" baseline="0" dirty="0" smtClean="0"/>
              <a:t> differential privacy then the mechanism must produce similar distributions over both graphs. </a:t>
            </a:r>
            <a:endParaRPr lang="en-US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Intuition: </a:t>
            </a:r>
            <a:r>
              <a:rPr lang="en-US" sz="1200" dirty="0" smtClean="0"/>
              <a:t>Johnny’s mom may be able tell if he watched an R-rated movie.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2011-DC8F-479B-9727-3AE9005D574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Now</a:t>
            </a:r>
            <a:r>
              <a:rPr lang="en-US" sz="1200" b="1" baseline="0" dirty="0" smtClean="0"/>
              <a:t> the graphs are not neighbors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2011-DC8F-479B-9727-3AE9005D574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were just shifting the mean of the distribution, now we are shifting the variance. Not immediately clear why this mechanism would be useful, but nevertheless</a:t>
            </a:r>
            <a:r>
              <a:rPr lang="en-US" baseline="0" dirty="0" smtClean="0"/>
              <a:t> it preserves differential privacy. Note that if we draw multiple examples, we could hope for a reasonable approximation of Q(G).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FC1D-18F1-B940-84BB-CEE2E95522E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1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Now we can answer k^2 queries with approximately the same noise level. We want delta to be negligible. Note that if we set delta to be really small 2^{-100}. Then we still just get 23k in the denominator.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FC1D-18F1-B940-84BB-CEE2E95522E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0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FC1D-18F1-B940-84BB-CEE2E95522E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3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were just shifting the mean of the distribution, now we are shifting the variance. Not immediately clear why this mechanism would be useful, but nevertheless</a:t>
            </a:r>
            <a:r>
              <a:rPr lang="en-US" baseline="0" dirty="0" smtClean="0"/>
              <a:t> it preserves differential privacy. Note that if we draw multiple examples, we could hope for a reasonable approximation of Q(G).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DFC1D-18F1-B940-84BB-CEE2E95522E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9D3B-E68A-F14E-A7B0-C8D556F84EA3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D5BC-623A-E74A-A03B-4D9DF6E43088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1C8D-9CFE-2849-9F9C-3AFFCBDBCCD4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BE0AC-B6D9-764E-B9A0-7857B7FCA841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3EDC-873C-944F-8864-133552CFCBB4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D6BD-36E8-814A-88E6-F9B4386D801A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12B9-03CB-2645-93A6-D195D14E1483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98A04-B4C1-874C-B681-AAB6F31A88C6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6C242-2885-1248-8E23-8613C62C2372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9E26-BDED-BE4D-B77C-ACB6C19E0571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A659-5757-8242-A9CA-53480623D46F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AAF1-4ED5-4841-9514-64B69750DE0E}" type="datetime1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6DF7-B2AB-7E47-8A3C-94C15074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gi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65.jpeg"/><Relationship Id="rId7" Type="http://schemas.openxmlformats.org/officeDocument/2006/relationships/image" Target="../media/image6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slide" Target="slide58.xm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93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slide" Target="slide61.xm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071" y="714376"/>
            <a:ext cx="7772400" cy="1924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Johnson-</a:t>
            </a:r>
            <a:r>
              <a:rPr lang="en-US" dirty="0" err="1" smtClean="0"/>
              <a:t>Lindenstrauss</a:t>
            </a:r>
            <a:r>
              <a:rPr lang="en-US" dirty="0" smtClean="0"/>
              <a:t> Transform</a:t>
            </a:r>
            <a:r>
              <a:rPr lang="en-US" i="1" dirty="0" smtClean="0"/>
              <a:t> Itself</a:t>
            </a:r>
            <a:r>
              <a:rPr lang="en-US" dirty="0" smtClean="0"/>
              <a:t> Preserves Differential Privacy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36782" y="3308350"/>
            <a:ext cx="6400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u="sng" dirty="0" smtClean="0">
                <a:solidFill>
                  <a:schemeClr val="tx1"/>
                </a:solidFill>
              </a:rPr>
              <a:t>Jeremiah Blocki  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</a:rPr>
              <a:t>Avrim</a:t>
            </a:r>
            <a:r>
              <a:rPr lang="en-US" sz="2800" dirty="0" smtClean="0">
                <a:solidFill>
                  <a:schemeClr val="tx1"/>
                </a:solidFill>
              </a:rPr>
              <a:t> Blum</a:t>
            </a:r>
          </a:p>
          <a:p>
            <a:r>
              <a:rPr lang="en-US" sz="2800" dirty="0" err="1" smtClean="0">
                <a:solidFill>
                  <a:schemeClr val="tx1"/>
                </a:solidFill>
              </a:rPr>
              <a:t>Anupam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Datta</a:t>
            </a:r>
            <a:r>
              <a:rPr lang="en-US" sz="2800" dirty="0" smtClean="0">
                <a:solidFill>
                  <a:schemeClr val="tx1"/>
                </a:solidFill>
              </a:rPr>
              <a:t>     Or </a:t>
            </a:r>
            <a:r>
              <a:rPr lang="en-US" sz="2800" dirty="0" err="1" smtClean="0">
                <a:solidFill>
                  <a:schemeClr val="tx1"/>
                </a:solidFill>
              </a:rPr>
              <a:t>Sheffet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https://www.andrew.cmu.edu/user/danupam/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0056"/>
            <a:ext cx="1128737" cy="15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tatic.projects.iq.harvard.edu/files/styles/profile_full/public/privacytools/files/cow.jpg?itok=N7fp0h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12" y="4221088"/>
            <a:ext cx="1247775" cy="15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5/5f/Wikipedia_avrimblu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74" y="2513012"/>
            <a:ext cx="12477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0184" y="5085184"/>
            <a:ext cx="334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Many slides taken from </a:t>
            </a:r>
            <a:r>
              <a:rPr lang="en-US" dirty="0" err="1" smtClean="0"/>
              <a:t>Or’s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0184" y="6352143"/>
            <a:ext cx="375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Simon’s 2015 – Privacy Reading Group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04800" y="5105400"/>
            <a:ext cx="8534400" cy="120032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Johnny’s mom may now be able tell if he watches R-rated movies from A(G). </a:t>
            </a:r>
            <a:endParaRPr lang="en-US" sz="3600" dirty="0"/>
          </a:p>
        </p:txBody>
      </p:sp>
      <p:pic>
        <p:nvPicPr>
          <p:cNvPr id="68610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609599" cy="609600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>
          <a:xfrm flipH="1" flipV="1">
            <a:off x="685800" y="2514600"/>
            <a:ext cx="114300" cy="914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4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95400"/>
            <a:ext cx="721038" cy="1066800"/>
          </a:xfrm>
          <a:prstGeom prst="rect">
            <a:avLst/>
          </a:prstGeom>
          <a:noFill/>
        </p:spPr>
      </p:pic>
      <p:cxnSp>
        <p:nvCxnSpPr>
          <p:cNvPr id="96" name="Straight Connector 95"/>
          <p:cNvCxnSpPr>
            <a:endCxn id="68614" idx="1"/>
          </p:cNvCxnSpPr>
          <p:nvPr/>
        </p:nvCxnSpPr>
        <p:spPr>
          <a:xfrm flipV="1">
            <a:off x="990600" y="18288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6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514600"/>
            <a:ext cx="1220770" cy="914400"/>
          </a:xfrm>
          <a:prstGeom prst="rect">
            <a:avLst/>
          </a:prstGeom>
          <a:noFill/>
        </p:spPr>
      </p:pic>
      <p:cxnSp>
        <p:nvCxnSpPr>
          <p:cNvPr id="102" name="Straight Connector 101"/>
          <p:cNvCxnSpPr>
            <a:stCxn id="68616" idx="1"/>
          </p:cNvCxnSpPr>
          <p:nvPr/>
        </p:nvCxnSpPr>
        <p:spPr>
          <a:xfrm flipH="1" flipV="1">
            <a:off x="990600" y="24384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8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581400"/>
            <a:ext cx="912738" cy="1371600"/>
          </a:xfrm>
          <a:prstGeom prst="rect">
            <a:avLst/>
          </a:prstGeom>
          <a:noFill/>
        </p:spPr>
      </p:pic>
      <p:cxnSp>
        <p:nvCxnSpPr>
          <p:cNvPr id="105" name="Straight Connector 104"/>
          <p:cNvCxnSpPr>
            <a:stCxn id="68610" idx="2"/>
          </p:cNvCxnSpPr>
          <p:nvPr/>
        </p:nvCxnSpPr>
        <p:spPr>
          <a:xfrm>
            <a:off x="838200" y="2590800"/>
            <a:ext cx="1371600" cy="990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20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505199"/>
            <a:ext cx="914400" cy="1361661"/>
          </a:xfrm>
          <a:prstGeom prst="rect">
            <a:avLst/>
          </a:prstGeom>
          <a:noFill/>
        </p:spPr>
      </p:pic>
      <p:pic>
        <p:nvPicPr>
          <p:cNvPr id="106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609599" cy="609600"/>
          </a:xfrm>
          <a:prstGeom prst="rect">
            <a:avLst/>
          </a:prstGeom>
          <a:noFill/>
        </p:spPr>
      </p:pic>
      <p:pic>
        <p:nvPicPr>
          <p:cNvPr id="108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143000"/>
            <a:ext cx="721038" cy="1066800"/>
          </a:xfrm>
          <a:prstGeom prst="rect">
            <a:avLst/>
          </a:prstGeom>
          <a:noFill/>
        </p:spPr>
      </p:pic>
      <p:cxnSp>
        <p:nvCxnSpPr>
          <p:cNvPr id="109" name="Straight Connector 108"/>
          <p:cNvCxnSpPr>
            <a:endCxn id="108" idx="1"/>
          </p:cNvCxnSpPr>
          <p:nvPr/>
        </p:nvCxnSpPr>
        <p:spPr>
          <a:xfrm flipV="1">
            <a:off x="5562600" y="16764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62200"/>
            <a:ext cx="1220770" cy="914400"/>
          </a:xfrm>
          <a:prstGeom prst="rect">
            <a:avLst/>
          </a:prstGeom>
          <a:noFill/>
        </p:spPr>
      </p:pic>
      <p:cxnSp>
        <p:nvCxnSpPr>
          <p:cNvPr id="111" name="Straight Connector 110"/>
          <p:cNvCxnSpPr>
            <a:stCxn id="110" idx="1"/>
          </p:cNvCxnSpPr>
          <p:nvPr/>
        </p:nvCxnSpPr>
        <p:spPr>
          <a:xfrm flipH="1" flipV="1">
            <a:off x="5562600" y="22860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352800"/>
            <a:ext cx="912738" cy="1371600"/>
          </a:xfrm>
          <a:prstGeom prst="rect">
            <a:avLst/>
          </a:prstGeom>
          <a:noFill/>
        </p:spPr>
      </p:pic>
      <p:pic>
        <p:nvPicPr>
          <p:cNvPr id="114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352799"/>
            <a:ext cx="914400" cy="1361661"/>
          </a:xfrm>
          <a:prstGeom prst="rect">
            <a:avLst/>
          </a:prstGeom>
          <a:noFill/>
        </p:spPr>
      </p:pic>
      <p:sp>
        <p:nvSpPr>
          <p:cNvPr id="115" name="&quot;No&quot; Symbol 114"/>
          <p:cNvSpPr/>
          <p:nvPr/>
        </p:nvSpPr>
        <p:spPr>
          <a:xfrm>
            <a:off x="3581399" y="1847334"/>
            <a:ext cx="1371601" cy="1124466"/>
          </a:xfrm>
          <a:prstGeom prst="noSmoking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4218-ECD5-40B3-9B38-179C82A047E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4000" y="403860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0" y="3810000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pic>
        <p:nvPicPr>
          <p:cNvPr id="28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3581400"/>
            <a:ext cx="1156137" cy="762000"/>
          </a:xfrm>
          <a:prstGeom prst="rect">
            <a:avLst/>
          </a:prstGeom>
          <a:noFill/>
        </p:spPr>
      </p:pic>
      <p:pic>
        <p:nvPicPr>
          <p:cNvPr id="29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505200"/>
            <a:ext cx="1156137" cy="7620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49524" y="115735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</a:t>
            </a:r>
            <a:endParaRPr lang="en-US" sz="40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4746029" y="1186190"/>
            <a:ext cx="62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G</a:t>
            </a:r>
            <a:r>
              <a:rPr lang="en-US" sz="4000" baseline="30000" dirty="0" err="1"/>
              <a:t>t</a:t>
            </a:r>
            <a:endParaRPr lang="en-US" sz="4000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3865453" y="19936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~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97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1: What are we all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Introduction 2: </a:t>
            </a:r>
            <a:r>
              <a:rPr lang="en-US" b="1" dirty="0"/>
              <a:t>C</a:t>
            </a:r>
            <a:r>
              <a:rPr lang="en-US" b="1" dirty="0" smtClean="0"/>
              <a:t>lassical Differential Privacy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3: Johnson-</a:t>
            </a:r>
            <a:r>
              <a:rPr lang="en-US" dirty="0" err="1" smtClean="0"/>
              <a:t>Lindenstrauss</a:t>
            </a:r>
            <a:r>
              <a:rPr lang="en-US" dirty="0" smtClean="0"/>
              <a:t> and Gaussians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 theorem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Comparison (?)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 and </a:t>
            </a:r>
            <a:r>
              <a:rPr lang="en-US" i="1" dirty="0" smtClean="0"/>
              <a:t>many</a:t>
            </a:r>
            <a:r>
              <a:rPr lang="en-US" dirty="0" smtClean="0"/>
              <a:t> open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97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851920" y="1417639"/>
            <a:ext cx="5112568" cy="2544762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707" y="2514600"/>
            <a:ext cx="609599" cy="6096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>
            <a:stCxn id="11" idx="0"/>
          </p:cNvCxnSpPr>
          <p:nvPr/>
        </p:nvCxnSpPr>
        <p:spPr>
          <a:xfrm flipV="1">
            <a:off x="3851920" y="3124200"/>
            <a:ext cx="544187" cy="10968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707" y="1828800"/>
            <a:ext cx="721038" cy="1066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>
            <a:endCxn id="7" idx="1"/>
          </p:cNvCxnSpPr>
          <p:nvPr/>
        </p:nvCxnSpPr>
        <p:spPr>
          <a:xfrm flipV="1">
            <a:off x="4853306" y="2362200"/>
            <a:ext cx="533401" cy="3278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3850" y="2895600"/>
            <a:ext cx="1220770" cy="9144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>
            <a:stCxn id="9" idx="1"/>
            <a:endCxn id="5" idx="3"/>
          </p:cNvCxnSpPr>
          <p:nvPr/>
        </p:nvCxnSpPr>
        <p:spPr>
          <a:xfrm flipH="1" flipV="1">
            <a:off x="4853306" y="2819400"/>
            <a:ext cx="1180544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720" y="4221088"/>
            <a:ext cx="914400" cy="1361661"/>
          </a:xfrm>
          <a:prstGeom prst="rect">
            <a:avLst/>
          </a:prstGeom>
          <a:noFill/>
        </p:spPr>
      </p:pic>
      <p:pic>
        <p:nvPicPr>
          <p:cNvPr id="16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2062" y="4221088"/>
            <a:ext cx="912738" cy="137160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>
            <a:stCxn id="5" idx="2"/>
          </p:cNvCxnSpPr>
          <p:nvPr/>
        </p:nvCxnSpPr>
        <p:spPr>
          <a:xfrm>
            <a:off x="4548507" y="3124200"/>
            <a:ext cx="1143555" cy="10968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411760" y="3962400"/>
            <a:ext cx="5112568" cy="2271481"/>
          </a:xfrm>
          <a:prstGeom prst="ellipse">
            <a:avLst/>
          </a:prstGeom>
          <a:gradFill>
            <a:gsLst>
              <a:gs pos="3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60264" y="1396654"/>
                <a:ext cx="2448272" cy="709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  <m:box>
                            <m:box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r>
                                <a:rPr lang="en-US" sz="4000" i="1" smtClean="0">
                                  <a:latin typeface="Cambria Math"/>
                                </a:rPr>
                                <m:t>≔</m:t>
                              </m:r>
                            </m:e>
                          </m:box>
                          <m:d>
                            <m:dPr>
                              <m:begChr m:val="|"/>
                              <m:endChr m:val="|"/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4000">
                                          <a:latin typeface="Cambria Math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𝐺</m:t>
                                      </m:r>
                                    </m:sub>
                                  </m:sSub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4000" b="0" i="1" smtClean="0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40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64" y="1396654"/>
                <a:ext cx="2448272" cy="709233"/>
              </a:xfrm>
              <a:prstGeom prst="rect">
                <a:avLst/>
              </a:prstGeom>
              <a:blipFill rotWithShape="1">
                <a:blip r:embed="rId7"/>
                <a:stretch>
                  <a:fillRect r="-70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673844" y="2218333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S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592233" y="4797151"/>
                <a:ext cx="781560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6000" b="0" i="1" dirty="0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33" y="4797151"/>
                <a:ext cx="781560" cy="10177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66222" y="2526110"/>
                <a:ext cx="322849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/>
                              </a:rPr>
                              <m:t>𝐺</m:t>
                            </m:r>
                          </m:e>
                        </m:d>
                        <m:box>
                          <m:box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boxPr>
                          <m:e>
                            <m:r>
                              <a:rPr lang="en-US" sz="4000" i="1" smtClean="0">
                                <a:latin typeface="Cambria Math"/>
                              </a:rPr>
                              <m:t>≔</m:t>
                            </m:r>
                          </m:e>
                        </m:box>
                      </m:e>
                    </m:func>
                  </m:oMath>
                </a14:m>
                <a:r>
                  <a:rPr lang="en-US" sz="4000" dirty="0" smtClean="0"/>
                  <a:t> 2</a:t>
                </a:r>
                <a:endParaRPr lang="en-US" sz="4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22" y="2526110"/>
                <a:ext cx="3228497" cy="707886"/>
              </a:xfrm>
              <a:prstGeom prst="rect">
                <a:avLst/>
              </a:prstGeom>
              <a:blipFill rotWithShape="1">
                <a:blip r:embed="rId9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314611" y="863640"/>
            <a:ext cx="718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G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38972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851920" y="1417639"/>
            <a:ext cx="5112568" cy="2544762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707" y="2514600"/>
            <a:ext cx="609599" cy="609600"/>
          </a:xfrm>
          <a:prstGeom prst="rect">
            <a:avLst/>
          </a:prstGeom>
          <a:noFill/>
        </p:spPr>
      </p:pic>
      <p:pic>
        <p:nvPicPr>
          <p:cNvPr id="7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707" y="1828800"/>
            <a:ext cx="721038" cy="1066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>
            <a:endCxn id="7" idx="1"/>
          </p:cNvCxnSpPr>
          <p:nvPr/>
        </p:nvCxnSpPr>
        <p:spPr>
          <a:xfrm flipV="1">
            <a:off x="4853306" y="2362200"/>
            <a:ext cx="533401" cy="3278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3850" y="2895600"/>
            <a:ext cx="1220770" cy="9144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>
            <a:stCxn id="9" idx="1"/>
            <a:endCxn id="5" idx="3"/>
          </p:cNvCxnSpPr>
          <p:nvPr/>
        </p:nvCxnSpPr>
        <p:spPr>
          <a:xfrm flipH="1" flipV="1">
            <a:off x="4853306" y="2819400"/>
            <a:ext cx="1180544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720" y="4221088"/>
            <a:ext cx="914400" cy="1361661"/>
          </a:xfrm>
          <a:prstGeom prst="rect">
            <a:avLst/>
          </a:prstGeom>
          <a:noFill/>
        </p:spPr>
      </p:pic>
      <p:pic>
        <p:nvPicPr>
          <p:cNvPr id="16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2062" y="4221088"/>
            <a:ext cx="912738" cy="137160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>
            <a:stCxn id="5" idx="2"/>
          </p:cNvCxnSpPr>
          <p:nvPr/>
        </p:nvCxnSpPr>
        <p:spPr>
          <a:xfrm>
            <a:off x="4548507" y="3124200"/>
            <a:ext cx="1143555" cy="10968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411760" y="3962400"/>
            <a:ext cx="5112568" cy="2271481"/>
          </a:xfrm>
          <a:prstGeom prst="ellipse">
            <a:avLst/>
          </a:prstGeom>
          <a:gradFill>
            <a:gsLst>
              <a:gs pos="3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73844" y="2218333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S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592233" y="4797151"/>
                <a:ext cx="781560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60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6000" b="0" i="1" dirty="0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33" y="4797151"/>
                <a:ext cx="781560" cy="10177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66222" y="2526110"/>
                <a:ext cx="322849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/>
                              </a:rPr>
                              <m:t>𝐺</m:t>
                            </m:r>
                            <m:r>
                              <a:rPr lang="en-US" sz="4000" b="0" i="1" smtClean="0">
                                <a:latin typeface="Cambria Math"/>
                              </a:rPr>
                              <m:t>′</m:t>
                            </m:r>
                          </m:e>
                        </m:d>
                        <m:box>
                          <m:boxPr>
                            <m:ctrlPr>
                              <a:rPr lang="en-US" sz="4000" i="1" smtClean="0">
                                <a:latin typeface="Cambria Math"/>
                              </a:rPr>
                            </m:ctrlPr>
                          </m:boxPr>
                          <m:e>
                            <m:r>
                              <a:rPr lang="en-US" sz="4000" i="1" smtClean="0">
                                <a:latin typeface="Cambria Math"/>
                              </a:rPr>
                              <m:t>≔</m:t>
                            </m:r>
                          </m:e>
                        </m:box>
                      </m:e>
                    </m:func>
                  </m:oMath>
                </a14:m>
                <a:r>
                  <a:rPr lang="en-US" sz="4000" dirty="0" smtClean="0"/>
                  <a:t> 1</a:t>
                </a:r>
                <a:endParaRPr lang="en-US" sz="4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22" y="2526110"/>
                <a:ext cx="3228497" cy="707886"/>
              </a:xfrm>
              <a:prstGeom prst="rect">
                <a:avLst/>
              </a:prstGeom>
              <a:blipFill rotWithShape="1">
                <a:blip r:embed="rId8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314611" y="863640"/>
            <a:ext cx="9300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G’</a:t>
            </a:r>
            <a:endParaRPr lang="en-US" sz="66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0264" y="1396654"/>
                <a:ext cx="2448272" cy="709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  <m:box>
                            <m:boxPr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r>
                                <a:rPr lang="en-US" sz="4000" i="1" smtClean="0">
                                  <a:latin typeface="Cambria Math"/>
                                </a:rPr>
                                <m:t>≔</m:t>
                              </m:r>
                            </m:e>
                          </m:box>
                          <m:d>
                            <m:dPr>
                              <m:begChr m:val="|"/>
                              <m:endChr m:val="|"/>
                              <m:ctrlPr>
                                <a:rPr lang="en-US" sz="4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4000">
                                          <a:latin typeface="Cambria Math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𝐺</m:t>
                                      </m:r>
                                    </m:sub>
                                  </m:sSub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  <m:r>
                                        <a:rPr lang="en-US" sz="40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4000" b="0" i="1" smtClean="0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4000" b="0" i="1" smtClean="0"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64" y="1396654"/>
                <a:ext cx="2448272" cy="709233"/>
              </a:xfrm>
              <a:prstGeom prst="rect">
                <a:avLst/>
              </a:prstGeom>
              <a:blipFill rotWithShape="1">
                <a:blip r:embed="rId9"/>
                <a:stretch>
                  <a:fillRect r="-70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7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Sensitivity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4800" b="0" i="1" smtClean="0">
                          <a:latin typeface="Cambria Math"/>
                          <a:ea typeface="Cambria Math"/>
                        </a:rPr>
                        <m:t>𝑄</m:t>
                      </m:r>
                      <m:box>
                        <m:boxPr>
                          <m:ctrlPr>
                            <a:rPr lang="en-US" sz="4800" b="0" i="1" smtClean="0"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r>
                            <a:rPr lang="en-US" sz="4800" b="0" i="1" smtClean="0">
                              <a:latin typeface="Cambria Math"/>
                              <a:ea typeface="Cambria Math"/>
                            </a:rPr>
                            <m:t>≔</m:t>
                          </m:r>
                        </m:e>
                      </m:box>
                      <m:func>
                        <m:funcPr>
                          <m:ctrlPr>
                            <a:rPr lang="en-US" sz="48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800" b="0" i="0" smtClean="0">
                                  <a:latin typeface="Cambria Math"/>
                                  <a:ea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~</m:t>
                              </m:r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4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0" i="1" smtClean="0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</m:d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4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0" i="1" smtClean="0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  <m:r>
                                    <a:rPr lang="en-US" sz="48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4800" dirty="0" smtClean="0"/>
              </a:p>
              <a:p>
                <a:pPr marL="0" indent="0">
                  <a:buNone/>
                </a:pPr>
                <a:endParaRPr lang="en-US" sz="4800" dirty="0" smtClean="0"/>
              </a:p>
              <a:p>
                <a:pPr marL="0" indent="0">
                  <a:buNone/>
                </a:pPr>
                <a:r>
                  <a:rPr lang="en-US" sz="4800" dirty="0" smtClean="0"/>
                  <a:t>Cut Queries: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48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48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  <m:sub>
                        <m:r>
                          <a:rPr lang="en-US" sz="48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</m:sSub>
                    <m:r>
                      <a:rPr lang="en-US" sz="4800" b="0" i="1" smtClean="0">
                        <a:latin typeface="Cambria Math"/>
                        <a:ea typeface="Cambria Math"/>
                      </a:rPr>
                      <m:t>=1</m:t>
                    </m:r>
                  </m:oMath>
                </a14:m>
                <a:endParaRPr lang="en-US" sz="4800" dirty="0" smtClean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209800"/>
              </a:xfrm>
              <a:noFill/>
            </p:spPr>
            <p:txBody>
              <a:bodyPr>
                <a:normAutofit lnSpcReduction="10000"/>
              </a:bodyPr>
              <a:lstStyle/>
              <a:p>
                <a:pPr>
                  <a:buNone/>
                </a:pPr>
                <a:r>
                  <a:rPr lang="en-US" dirty="0" smtClean="0"/>
                  <a:t> </a:t>
                </a:r>
                <a:r>
                  <a:rPr lang="en-US" b="1" dirty="0" smtClean="0"/>
                  <a:t>Fact:</a:t>
                </a:r>
                <a:r>
                  <a:rPr lang="en-US" dirty="0" smtClean="0"/>
                  <a:t> The </a:t>
                </a:r>
                <a:r>
                  <a:rPr lang="en-US" dirty="0" err="1" smtClean="0"/>
                  <a:t>Laplacian</a:t>
                </a:r>
                <a:r>
                  <a:rPr lang="en-US" dirty="0" smtClean="0"/>
                  <a:t> </a:t>
                </a:r>
                <a:r>
                  <a:rPr lang="en-US" dirty="0"/>
                  <a:t>M</a:t>
                </a:r>
                <a:r>
                  <a:rPr lang="en-US" dirty="0" smtClean="0"/>
                  <a:t>echanism: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0" i="1" dirty="0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/>
                            </a:rPr>
                            <m:t>𝐺</m:t>
                          </m:r>
                        </m:e>
                      </m:d>
                      <m:r>
                        <a:rPr lang="en-US" i="1" dirty="0" smtClean="0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/>
                            </a:rPr>
                            <m:t>Lap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b="0" i="1" dirty="0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en-US" i="1" dirty="0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None/>
                </a:pPr>
                <a:r>
                  <a:rPr lang="en-US" dirty="0" smtClean="0"/>
                  <a:t> satisfies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smtClean="0">
                    <a:sym typeface="Mathematica1Mono"/>
                  </a:rPr>
                  <a:t>-differential privacy.</a:t>
                </a:r>
              </a:p>
              <a:p>
                <a:pPr>
                  <a:buNone/>
                </a:pPr>
                <a:endParaRPr lang="en-US" baseline="-25000" dirty="0">
                  <a:sym typeface="Mathematica1Mono"/>
                </a:endParaRPr>
              </a:p>
              <a:p>
                <a:pPr>
                  <a:buNone/>
                </a:pPr>
                <a:endParaRPr lang="en-US" dirty="0" smtClean="0"/>
              </a:p>
              <a:p>
                <a:pPr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209800"/>
              </a:xfrm>
              <a:blipFill rotWithShape="1">
                <a:blip r:embed="rId2"/>
                <a:stretch>
                  <a:fillRect l="-741" t="-5801" b="-6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3400" y="1600200"/>
            <a:ext cx="7711008" cy="2209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8" y="260648"/>
            <a:ext cx="90833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Differential Privacy Mechanism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4218-ECD5-40B3-9B38-179C82A047E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123218"/>
            <a:ext cx="5893432" cy="278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1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032" y="1465651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70C0"/>
                          </a:solidFill>
                          <a:latin typeface="Cambria Math"/>
                        </a:rPr>
                        <m:t>𝑃𝐷𝐹</m:t>
                      </m:r>
                      <m:r>
                        <a:rPr lang="en-US" b="0" i="1" baseline="-25000" dirty="0" smtClean="0">
                          <a:solidFill>
                            <a:srgbClr val="0070C0"/>
                          </a:solidFill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i="1" dirty="0" smtClean="0">
                  <a:solidFill>
                    <a:srgbClr val="7030A0"/>
                  </a:solidFill>
                  <a:latin typeface="Cambria Math"/>
                </a:endParaRPr>
              </a:p>
              <a:p>
                <a:pPr marL="0" indent="0" algn="ctr">
                  <a:buNone/>
                </a:pPr>
                <a:r>
                  <a:rPr lang="en-US" i="1" dirty="0">
                    <a:solidFill>
                      <a:srgbClr val="7030A0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/>
                      </a:rPr>
                      <m:t>𝑃𝐷𝐹</m:t>
                    </m:r>
                    <m:r>
                      <a:rPr lang="en-US" b="0" i="1" baseline="-25000" dirty="0" smtClean="0">
                        <a:solidFill>
                          <a:srgbClr val="7030A0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dirty="0" smtClean="0">
                        <a:solidFill>
                          <a:srgbClr val="7030A0"/>
                        </a:solidFill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/>
                                <a:ea typeface="Cambria Math"/>
                              </a:rPr>
                              <m:t>−1)</m:t>
                            </m:r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</m:d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32" y="1465651"/>
                <a:ext cx="8229600" cy="452596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156" y="332656"/>
            <a:ext cx="9083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Traditional Differential Privacy Mechanism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123218"/>
            <a:ext cx="5893432" cy="278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58118" y="3501008"/>
                <a:ext cx="10230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1" i="1">
                        <a:latin typeface="Cambria Math"/>
                        <a:ea typeface="Cambria Math"/>
                      </a:rPr>
                      <m:t>𝑸</m:t>
                    </m:r>
                  </m:oMath>
                </a14:m>
                <a:r>
                  <a:rPr lang="en-US" sz="2800" b="1" dirty="0" smtClean="0"/>
                  <a:t>=1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18" y="3501008"/>
                <a:ext cx="1023037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465" r="-1011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stCxn id="6" idx="0"/>
          </p:cNvCxnSpPr>
          <p:nvPr/>
        </p:nvCxnSpPr>
        <p:spPr>
          <a:xfrm>
            <a:off x="4278356" y="4123218"/>
            <a:ext cx="172238" cy="0"/>
          </a:xfrm>
          <a:prstGeom prst="line">
            <a:avLst/>
          </a:prstGeom>
          <a:ln w="539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0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032" y="1465651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𝑃𝐷𝐹</m:t>
                          </m:r>
                          <m:r>
                            <a:rPr lang="en-US" b="0" i="1" baseline="-25000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 dirty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𝑃𝐷𝐹</m:t>
                          </m:r>
                          <m:r>
                            <a:rPr lang="en-US" b="0" i="1" baseline="-25000" dirty="0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𝐺</m:t>
                          </m:r>
                          <m:r>
                            <a:rPr lang="en-US" b="0" i="1" baseline="-25000" dirty="0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′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den>
                      </m:f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i="1" dirty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−1)</m:t>
                                  </m:r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</m:d>
                            </m:sup>
                          </m:sSup>
                        </m:den>
                      </m:f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i="1" dirty="0" smtClean="0">
                  <a:solidFill>
                    <a:srgbClr val="7030A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32" y="1465651"/>
                <a:ext cx="8229600" cy="452596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156" y="332656"/>
            <a:ext cx="9083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Traditional Differential Privacy Mechanism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568374"/>
            <a:ext cx="5893432" cy="278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7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ff_privacy_addi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98978"/>
            <a:ext cx="9144000" cy="2538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14477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latin typeface="Calibri (Body)"/>
                    <a:cs typeface="Calibri (Body)"/>
                  </a:rPr>
                  <a:t>Fact: </a:t>
                </a:r>
                <a:r>
                  <a:rPr lang="en-US" dirty="0" smtClean="0">
                    <a:latin typeface="Calibri (Body)"/>
                    <a:cs typeface="Calibri (Body)"/>
                  </a:rPr>
                  <a:t>The Gaussian mechanism preserves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 smtClean="0">
                    <a:latin typeface="Calibri (Body)"/>
                    <a:cs typeface="Calibri (Body)"/>
                  </a:rPr>
                  <a:t>-differential privacy</a:t>
                </a:r>
              </a:p>
              <a:p>
                <a:endParaRPr lang="en-US" dirty="0" smtClean="0">
                  <a:latin typeface="Calibri (Body)"/>
                  <a:cs typeface="Calibri (Body)"/>
                </a:endParaRPr>
              </a:p>
              <a:p>
                <a:endParaRPr lang="en-US" dirty="0" smtClean="0">
                  <a:latin typeface="Calibri (Body)"/>
                  <a:cs typeface="Calibri (Body)"/>
                </a:endParaRPr>
              </a:p>
              <a:p>
                <a:endParaRPr lang="en-US" dirty="0" smtClean="0">
                  <a:latin typeface="Calibri (Body)"/>
                  <a:cs typeface="Calibri (Body)"/>
                </a:endParaRPr>
              </a:p>
              <a:p>
                <a:endParaRPr lang="en-US" dirty="0" smtClean="0">
                  <a:latin typeface="Calibri (Body)"/>
                  <a:cs typeface="Calibri (Body)"/>
                </a:endParaRPr>
              </a:p>
              <a:p>
                <a:pPr>
                  <a:buNone/>
                </a:pPr>
                <a:endParaRPr lang="en-US" dirty="0" smtClean="0">
                  <a:latin typeface="Calibri (Body)"/>
                  <a:cs typeface="Calibri (Body)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1447799"/>
              </a:xfrm>
              <a:blipFill rotWithShape="1">
                <a:blip r:embed="rId3"/>
                <a:stretch>
                  <a:fillRect l="-1852" t="-5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 rot="5400000">
            <a:off x="3590865" y="5459950"/>
            <a:ext cx="162070" cy="122413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7659317" y="5845491"/>
            <a:ext cx="162070" cy="5760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059832" y="3902751"/>
            <a:ext cx="0" cy="19442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83968" y="3902751"/>
            <a:ext cx="0" cy="19442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308304" y="3982854"/>
            <a:ext cx="0" cy="19442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139914" y="4189307"/>
            <a:ext cx="0" cy="19442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23928" y="5084546"/>
            <a:ext cx="792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mmi10"/>
                <a:cs typeface="cmmi10"/>
              </a:rPr>
              <a:t>S</a:t>
            </a:r>
            <a:endParaRPr lang="en-US" sz="2600" dirty="0">
              <a:latin typeface="cmmi10"/>
              <a:cs typeface="cmmi1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648" y="260648"/>
            <a:ext cx="908335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Mechanism #2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343376" y="2552832"/>
                <a:ext cx="6528240" cy="990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en-US" sz="2400" i="1" dirty="0">
                          <a:latin typeface="Cambria Math"/>
                        </a:rPr>
                        <m:t>=</m:t>
                      </m:r>
                      <m:r>
                        <a:rPr lang="en-US" sz="2400" i="1" dirty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/>
                            </a:rPr>
                            <m:t>𝐺</m:t>
                          </m:r>
                        </m:e>
                      </m:d>
                      <m:r>
                        <a:rPr lang="en-US" sz="2400" i="1" dirty="0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0, </m:t>
                              </m:r>
                              <m:f>
                                <m:fPr>
                                  <m:ctrlPr>
                                    <a:rPr lang="en-US" sz="2400" i="1" dirty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dirty="0" smtClean="0">
                                      <a:latin typeface="Cambria Math"/>
                                    </a:rPr>
                                    <m:t>2 </m:t>
                                  </m:r>
                                  <m:d>
                                    <m:dPr>
                                      <m:ctrlPr>
                                        <a:rPr lang="en-US" sz="2400" b="0" i="1" dirty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 dirty="0"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2400" i="1" dirty="0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</m:d>
                                  <m:r>
                                    <a:rPr lang="en-US" sz="2400" b="0" i="1" baseline="30000" dirty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func>
                                    <m:funcPr>
                                      <m:ctrlPr>
                                        <a:rPr lang="en-US" sz="2400" i="1" dirty="0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dirty="0" smtClean="0">
                                          <a:latin typeface="Cambria Math"/>
                                          <a:ea typeface="Cambria Math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dirty="0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2400" i="1" dirty="0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400" b="0" i="1" dirty="0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1.25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400" i="1" dirty="0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𝛿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 dirty="0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 dirty="0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sz="2400" b="0" i="1" dirty="0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376" y="2552832"/>
                <a:ext cx="6528240" cy="9903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492661" y="6352143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𝜹</m:t>
                    </m:r>
                  </m:oMath>
                </a14:m>
                <a:r>
                  <a:rPr lang="en-US" b="1" dirty="0" smtClean="0"/>
                  <a:t>/2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661" y="6352143"/>
                <a:ext cx="535724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909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33400" y="1600200"/>
            <a:ext cx="7711008" cy="2209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9" grpId="0"/>
      <p:bldP spid="2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453639"/>
            <a:ext cx="8363272" cy="3629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 </a:t>
            </a:r>
            <a:r>
              <a:rPr lang="en-US" smtClean="0"/>
              <a:t>Traditional Mechanism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Fact: </a:t>
                </a:r>
                <a:r>
                  <a:rPr lang="en-US" dirty="0" smtClean="0"/>
                  <a:t>Assume that for all G,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Ω</m:t>
                    </m:r>
                    <m:d>
                      <m:dPr>
                        <m:ctrlPr>
                          <a:rPr lang="el-GR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skw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 smtClean="0">
                                            <a:latin typeface="Cambria Math"/>
                                            <a:ea typeface="Cambria Math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l-GR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 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𝑸</m:t>
                    </m:r>
                  </m:oMath>
                </a14:m>
                <a:r>
                  <a:rPr lang="en-US" b="1" dirty="0"/>
                  <a:t>=</a:t>
                </a:r>
                <a:r>
                  <a:rPr lang="en-US" b="1" dirty="0" smtClean="0"/>
                  <a:t>1</a:t>
                </a:r>
                <a:r>
                  <a:rPr lang="en-US" b="1" dirty="0"/>
                  <a:t> </a:t>
                </a:r>
                <a:r>
                  <a:rPr lang="en-US" dirty="0" smtClean="0"/>
                  <a:t>then the following mechanism </a:t>
                </a:r>
                <a:r>
                  <a:rPr lang="en-US" dirty="0">
                    <a:latin typeface="Calibri (Body)"/>
                    <a:cs typeface="Calibri (Body)"/>
                  </a:rPr>
                  <a:t>preserves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>
                    <a:latin typeface="Calibri (Body)"/>
                    <a:cs typeface="Calibri (Body)"/>
                  </a:rPr>
                  <a:t>-differential privacy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75656" y="3987876"/>
                <a:ext cx="6528240" cy="578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en-US" sz="2800" i="1" dirty="0">
                          <a:latin typeface="Cambria Math"/>
                        </a:rPr>
                        <m:t>=</m:t>
                      </m:r>
                      <m:r>
                        <a:rPr lang="en-US" sz="2800" b="0" i="1" dirty="0" smtClean="0">
                          <a:latin typeface="Cambria Math"/>
                        </a:rPr>
                        <m:t>0</m:t>
                      </m:r>
                      <m:r>
                        <a:rPr lang="en-US" sz="2800" i="1" dirty="0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0, </m:t>
                              </m:r>
                              <m:r>
                                <a:rPr lang="en-US" sz="2800" i="1" dirty="0" smtClean="0">
                                  <a:latin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800" i="1" dirty="0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dirty="0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987876"/>
                <a:ext cx="6528240" cy="5786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ultiplicative_gaussians_L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806" y="3960374"/>
            <a:ext cx="6646716" cy="26642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5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Introduction 1: What are we all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2: </a:t>
            </a:r>
            <a:r>
              <a:rPr lang="en-US" dirty="0"/>
              <a:t>C</a:t>
            </a:r>
            <a:r>
              <a:rPr lang="en-US" dirty="0" smtClean="0"/>
              <a:t>lassical Differential Privacy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3: Johnson-</a:t>
            </a:r>
            <a:r>
              <a:rPr lang="en-US" dirty="0" err="1" smtClean="0"/>
              <a:t>Lindenstrauss</a:t>
            </a:r>
            <a:r>
              <a:rPr lang="en-US" dirty="0" smtClean="0"/>
              <a:t> and Gaussians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 theorem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 and </a:t>
            </a:r>
            <a:r>
              <a:rPr lang="en-US" i="1" dirty="0" smtClean="0"/>
              <a:t>many</a:t>
            </a:r>
            <a:r>
              <a:rPr lang="en-US" dirty="0" smtClean="0"/>
              <a:t> open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09600" y="1752600"/>
                <a:ext cx="8077200" cy="452596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dirty="0" smtClean="0"/>
                  <a:t> </a:t>
                </a:r>
                <a:r>
                  <a:rPr lang="en-US" b="1" dirty="0" smtClean="0"/>
                  <a:t>Theorem:</a:t>
                </a:r>
                <a:r>
                  <a:rPr lang="en-US" dirty="0" smtClean="0"/>
                  <a:t> Let 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,…,</a:t>
                </a:r>
                <a:r>
                  <a:rPr lang="en-US" dirty="0" err="1" smtClean="0"/>
                  <a:t>A</a:t>
                </a:r>
                <a:r>
                  <a:rPr lang="en-US" baseline="-25000" dirty="0" err="1" smtClean="0"/>
                  <a:t>k</a:t>
                </a:r>
                <a:r>
                  <a:rPr lang="en-US" dirty="0" smtClean="0"/>
                  <a:t> be </a:t>
                </a:r>
              </a:p>
              <a:p>
                <a:pPr>
                  <a:buNone/>
                </a:pPr>
                <a:r>
                  <a:rPr lang="en-US" dirty="0" smtClean="0"/>
                  <a:t>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  <a:ea typeface="Cambria Math"/>
                              </a:rPr>
                              <m:t>δ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-differentially private queries. </a:t>
                </a:r>
              </a:p>
              <a:p>
                <a:pPr>
                  <a:buNone/>
                </a:pPr>
                <a:r>
                  <a:rPr lang="en-US" dirty="0"/>
                  <a:t>T</a:t>
                </a:r>
                <a:r>
                  <a:rPr lang="en-US" dirty="0" smtClean="0"/>
                  <a:t>he composite mechanism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box>
                        <m:boxPr>
                          <m:ctrlPr>
                            <a:rPr lang="en-US" i="1" dirty="0">
                              <a:latin typeface="Cambria Math"/>
                            </a:rPr>
                          </m:ctrlPr>
                        </m:boxPr>
                        <m:e>
                          <m:r>
                            <a:rPr lang="en-US" i="1" dirty="0">
                              <a:latin typeface="Cambria Math"/>
                            </a:rPr>
                            <m:t>≔</m:t>
                          </m:r>
                        </m:e>
                      </m:box>
                      <m:d>
                        <m:dPr>
                          <m:ctrlPr>
                            <a:rPr lang="en-US" i="1" dirty="0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A</m:t>
                              </m:r>
                              <m:r>
                                <a:rPr lang="en-US" i="1" baseline="-25000" dirty="0">
                                  <a:latin typeface="Cambria Math"/>
                                </a:rPr>
                                <m:t>1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 dirty="0">
                              <a:latin typeface="Cambria Math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A</m:t>
                              </m:r>
                              <m:r>
                                <a:rPr lang="en-US" i="1" baseline="-25000" dirty="0">
                                  <a:latin typeface="Cambria Math"/>
                                </a:rPr>
                                <m:t>𝑘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None/>
                </a:pPr>
                <a:r>
                  <a:rPr lang="en-US" dirty="0" smtClean="0"/>
                  <a:t> satisfies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</m:d>
                  </m:oMath>
                </a14:m>
                <a:r>
                  <a:rPr lang="en-US" dirty="0" smtClean="0">
                    <a:sym typeface="Mathematica1Mono"/>
                  </a:rPr>
                  <a:t>-differential privacy.</a:t>
                </a:r>
              </a:p>
              <a:p>
                <a:pPr>
                  <a:buNone/>
                </a:pPr>
                <a:endParaRPr lang="en-US" dirty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baseline="-25000" dirty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dirty="0" smtClean="0"/>
              </a:p>
              <a:p>
                <a:pPr>
                  <a:buFont typeface="Arial"/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0"/>
                <a:ext cx="8077200" cy="4525963"/>
              </a:xfrm>
              <a:prstGeom prst="rect">
                <a:avLst/>
              </a:prstGeom>
              <a:blipFill rotWithShape="1">
                <a:blip r:embed="rId2"/>
                <a:stretch>
                  <a:fillRect l="-188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1752600"/>
            <a:ext cx="7711008" cy="318856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5408" y="5738671"/>
            <a:ext cx="8195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ym typeface="Mathematica1Mono"/>
              </a:rPr>
              <a:t>Note: </a:t>
            </a:r>
            <a:r>
              <a:rPr lang="en-US" sz="3200" dirty="0" smtClean="0">
                <a:sym typeface="Mathematica1Mono"/>
              </a:rPr>
              <a:t>also holds </a:t>
            </a:r>
            <a:r>
              <a:rPr lang="en-US" sz="3200" dirty="0">
                <a:sym typeface="Mathematica1Mono"/>
              </a:rPr>
              <a:t>for adaptively selected queries.</a:t>
            </a:r>
          </a:p>
        </p:txBody>
      </p:sp>
    </p:spTree>
    <p:extLst>
      <p:ext uri="{BB962C8B-B14F-4D97-AF65-F5344CB8AC3E}">
        <p14:creationId xmlns:p14="http://schemas.microsoft.com/office/powerpoint/2010/main" val="1554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417638"/>
            <a:ext cx="8075240" cy="398065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11560" y="1501795"/>
                <a:ext cx="7920880" cy="423146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:r>
                  <a:rPr lang="en-US" dirty="0" smtClean="0"/>
                  <a:t> </a:t>
                </a:r>
                <a:r>
                  <a:rPr lang="en-US" b="1" dirty="0" smtClean="0"/>
                  <a:t>Theorem[DRV2010]: </a:t>
                </a:r>
                <a:r>
                  <a:rPr lang="en-US" dirty="0" smtClean="0"/>
                  <a:t>Let </a:t>
                </a:r>
                <a:r>
                  <a:rPr lang="en-US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 smtClean="0"/>
                  <a:t>,…,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be </a:t>
                </a:r>
                <a:endParaRPr lang="en-US" dirty="0" smtClean="0"/>
              </a:p>
              <a:p>
                <a:pPr>
                  <a:buNone/>
                </a:pPr>
                <a:r>
                  <a:rPr lang="en-US" dirty="0" smtClean="0"/>
                  <a:t>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  <m:rad>
                              <m:radPr>
                                <m:degHide m:val="on"/>
                                <m:ctrlPr>
                                  <a:rPr lang="en-US" i="1" dirty="0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 dirty="0">
                                    <a:latin typeface="Cambria Math"/>
                                  </a:rPr>
                                  <m:t>2</m:t>
                                </m:r>
                                <m:func>
                                  <m:funcPr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latin typeface="Cambria Math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 dirty="0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skw"/>
                                            <m:ctrlPr>
                                              <a:rPr lang="en-US" i="1" dirty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i="1" dirty="0" smtClean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i="1" dirty="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 dirty="0">
                                                <a:latin typeface="Cambria Math"/>
                                              </a:rPr>
                                              <m:t>δ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rad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-</a:t>
                </a:r>
                <a:r>
                  <a:rPr lang="en-US" dirty="0" smtClean="0"/>
                  <a:t>d</a:t>
                </a:r>
                <a:r>
                  <a:rPr lang="en-US" dirty="0"/>
                  <a:t>ifferentially </a:t>
                </a:r>
                <a:r>
                  <a:rPr lang="en-US" dirty="0" smtClean="0"/>
                  <a:t>private.</a:t>
                </a:r>
              </a:p>
              <a:p>
                <a:pPr>
                  <a:buNone/>
                </a:pPr>
                <a:r>
                  <a:rPr lang="en-US" dirty="0" smtClean="0"/>
                  <a:t>The composite mechanism</a:t>
                </a:r>
                <a:endParaRPr lang="en-US" i="1" dirty="0" smtClean="0">
                  <a:latin typeface="Cambria Math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box>
                        <m:boxPr>
                          <m:ctrlPr>
                            <a:rPr lang="en-US" i="1" dirty="0">
                              <a:latin typeface="Cambria Math"/>
                            </a:rPr>
                          </m:ctrlPr>
                        </m:boxPr>
                        <m:e>
                          <m:r>
                            <a:rPr lang="en-US" i="1" dirty="0">
                              <a:latin typeface="Cambria Math"/>
                            </a:rPr>
                            <m:t>≔</m:t>
                          </m:r>
                        </m:e>
                      </m:box>
                      <m:d>
                        <m:dPr>
                          <m:ctrlPr>
                            <a:rPr lang="en-US" i="1" dirty="0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A</m:t>
                              </m:r>
                              <m:r>
                                <a:rPr lang="en-US" i="1" baseline="-25000" dirty="0">
                                  <a:latin typeface="Cambria Math"/>
                                </a:rPr>
                                <m:t>1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 dirty="0">
                              <a:latin typeface="Cambria Math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b="0" i="1" baseline="30000" dirty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Font typeface="Arial"/>
                  <a:buNone/>
                </a:pPr>
                <a:r>
                  <a:rPr lang="en-US" dirty="0" smtClean="0"/>
                  <a:t> satisfies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</m:d>
                  </m:oMath>
                </a14:m>
                <a:r>
                  <a:rPr lang="en-US" dirty="0" smtClean="0">
                    <a:sym typeface="Mathematica1Mono"/>
                  </a:rPr>
                  <a:t>-differential privacy.</a:t>
                </a:r>
              </a:p>
              <a:p>
                <a:pPr>
                  <a:buFont typeface="Arial"/>
                  <a:buNone/>
                </a:pPr>
                <a:endParaRPr lang="en-US" dirty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dirty="0" smtClean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dirty="0" smtClean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baseline="-25000" dirty="0">
                  <a:sym typeface="Mathematica1Mono"/>
                </a:endParaRPr>
              </a:p>
              <a:p>
                <a:pPr>
                  <a:buFont typeface="Arial"/>
                  <a:buNone/>
                </a:pPr>
                <a:endParaRPr lang="en-US" dirty="0" smtClean="0"/>
              </a:p>
              <a:p>
                <a:pPr>
                  <a:buFont typeface="Arial"/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501795"/>
                <a:ext cx="7920880" cy="4231461"/>
              </a:xfrm>
              <a:prstGeom prst="rect">
                <a:avLst/>
              </a:prstGeom>
              <a:blipFill rotWithShape="1">
                <a:blip r:embed="rId3"/>
                <a:stretch>
                  <a:fillRect l="-1923" t="-1729" r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57200" y="5877272"/>
            <a:ext cx="8195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ym typeface="Mathematica1Mono"/>
              </a:rPr>
              <a:t>Note: </a:t>
            </a:r>
            <a:r>
              <a:rPr lang="en-US" sz="3200" dirty="0" smtClean="0">
                <a:sym typeface="Mathematica1Mono"/>
              </a:rPr>
              <a:t>also holds </a:t>
            </a:r>
            <a:r>
              <a:rPr lang="en-US" sz="3200" dirty="0">
                <a:sym typeface="Mathematica1Mono"/>
              </a:rPr>
              <a:t>for adaptively selected queries.</a:t>
            </a:r>
          </a:p>
        </p:txBody>
      </p:sp>
    </p:spTree>
    <p:extLst>
      <p:ext uri="{BB962C8B-B14F-4D97-AF65-F5344CB8AC3E}">
        <p14:creationId xmlns:p14="http://schemas.microsoft.com/office/powerpoint/2010/main" val="14763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</a:t>
            </a:r>
            <a:r>
              <a:rPr lang="en-US" dirty="0" err="1" smtClean="0"/>
              <a:t>vs</a:t>
            </a:r>
            <a:r>
              <a:rPr lang="en-US" dirty="0" smtClean="0"/>
              <a:t> Non-Interactive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417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Interactive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14127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Non-Interactive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560" y="3196717"/>
            <a:ext cx="695701" cy="947936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sp>
        <p:nvSpPr>
          <p:cNvPr id="10" name="TextBox 9"/>
          <p:cNvSpPr txBox="1"/>
          <p:nvPr/>
        </p:nvSpPr>
        <p:spPr>
          <a:xfrm>
            <a:off x="1042951" y="3649841"/>
            <a:ext cx="21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mmi10"/>
                <a:cs typeface="cmmi10"/>
              </a:rPr>
              <a:t>D</a:t>
            </a:r>
            <a:endParaRPr lang="en-US" sz="1200" dirty="0">
              <a:latin typeface="cmmi10"/>
              <a:cs typeface="cmmi10"/>
            </a:endParaRPr>
          </a:p>
        </p:txBody>
      </p:sp>
      <p:pic>
        <p:nvPicPr>
          <p:cNvPr id="11" name="Picture 10" descr="guar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91" y="3000027"/>
            <a:ext cx="865184" cy="1437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3888" y="1772816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63888" y="2423380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3006995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5" name="TextBox 14"/>
          <p:cNvSpPr txBox="1"/>
          <p:nvPr/>
        </p:nvSpPr>
        <p:spPr>
          <a:xfrm>
            <a:off x="3347864" y="3637473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3563888" y="4861609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79912" y="3853497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3635896" y="4141529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3419872" y="4005064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21" name="TextBox 20"/>
          <p:cNvSpPr txBox="1"/>
          <p:nvPr/>
        </p:nvSpPr>
        <p:spPr>
          <a:xfrm>
            <a:off x="2627784" y="1926875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2" name="TextBox 21"/>
          <p:cNvSpPr txBox="1"/>
          <p:nvPr/>
        </p:nvSpPr>
        <p:spPr>
          <a:xfrm>
            <a:off x="2699792" y="2495388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3" name="TextBox 22"/>
          <p:cNvSpPr txBox="1"/>
          <p:nvPr/>
        </p:nvSpPr>
        <p:spPr>
          <a:xfrm>
            <a:off x="2780184" y="307145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4" name="TextBox 23"/>
          <p:cNvSpPr txBox="1"/>
          <p:nvPr/>
        </p:nvSpPr>
        <p:spPr>
          <a:xfrm>
            <a:off x="2411760" y="3573016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5" name="TextBox 24"/>
          <p:cNvSpPr txBox="1"/>
          <p:nvPr/>
        </p:nvSpPr>
        <p:spPr>
          <a:xfrm>
            <a:off x="2843808" y="3925505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6" name="TextBox 25"/>
          <p:cNvSpPr txBox="1"/>
          <p:nvPr/>
        </p:nvSpPr>
        <p:spPr>
          <a:xfrm>
            <a:off x="2483768" y="4213537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7" name="TextBox 26"/>
          <p:cNvSpPr txBox="1"/>
          <p:nvPr/>
        </p:nvSpPr>
        <p:spPr>
          <a:xfrm>
            <a:off x="2699792" y="4141529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  <p:sp>
        <p:nvSpPr>
          <p:cNvPr id="28" name="TextBox 27"/>
          <p:cNvSpPr txBox="1"/>
          <p:nvPr/>
        </p:nvSpPr>
        <p:spPr>
          <a:xfrm>
            <a:off x="2411760" y="4678104"/>
            <a:ext cx="1224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rgbClr val="FF0000"/>
                </a:solidFill>
              </a:rPr>
              <a:t>×</a:t>
            </a:r>
            <a:endParaRPr lang="en-US" sz="10000" dirty="0">
              <a:solidFill>
                <a:srgbClr val="FF0000"/>
              </a:solidFill>
            </a:endParaRPr>
          </a:p>
        </p:txBody>
      </p:sp>
      <p:pic>
        <p:nvPicPr>
          <p:cNvPr id="29" name="Picture 28" descr="f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4" y="3429000"/>
            <a:ext cx="994668" cy="14138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75309" y="3311295"/>
            <a:ext cx="695701" cy="947936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/>
          </a:p>
        </p:txBody>
      </p:sp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60" y="3501008"/>
            <a:ext cx="994668" cy="1413849"/>
          </a:xfrm>
          <a:prstGeom prst="rect">
            <a:avLst/>
          </a:prstGeom>
        </p:spPr>
      </p:pic>
      <p:pic>
        <p:nvPicPr>
          <p:cNvPr id="32" name="Picture 31" descr="be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28" y="4890098"/>
            <a:ext cx="2083048" cy="1560275"/>
          </a:xfrm>
          <a:prstGeom prst="rect">
            <a:avLst/>
          </a:prstGeom>
        </p:spPr>
      </p:pic>
      <p:pic>
        <p:nvPicPr>
          <p:cNvPr id="33" name="Picture 32" descr="bulletin boa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76" y="1962150"/>
            <a:ext cx="1519560" cy="11807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076056" y="2010906"/>
            <a:ext cx="64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1.</a:t>
            </a:r>
            <a:endParaRPr lang="en-US" sz="3000" dirty="0"/>
          </a:p>
        </p:txBody>
      </p:sp>
      <p:sp>
        <p:nvSpPr>
          <p:cNvPr id="35" name="TextBox 34"/>
          <p:cNvSpPr txBox="1"/>
          <p:nvPr/>
        </p:nvSpPr>
        <p:spPr>
          <a:xfrm>
            <a:off x="5076056" y="3307050"/>
            <a:ext cx="64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2.</a:t>
            </a:r>
            <a:endParaRPr lang="en-US" sz="30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8064" y="4891226"/>
            <a:ext cx="648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3.</a:t>
            </a:r>
            <a:endParaRPr lang="en-US" sz="3000" dirty="0"/>
          </a:p>
        </p:txBody>
      </p:sp>
      <p:pic>
        <p:nvPicPr>
          <p:cNvPr id="37" name="Picture 36" descr="pers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11" y="1786970"/>
            <a:ext cx="432938" cy="1052736"/>
          </a:xfrm>
          <a:prstGeom prst="rect">
            <a:avLst/>
          </a:prstGeom>
        </p:spPr>
      </p:pic>
      <p:pic>
        <p:nvPicPr>
          <p:cNvPr id="38" name="Picture 37" descr="pers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486" y="1844824"/>
            <a:ext cx="432938" cy="1052736"/>
          </a:xfrm>
          <a:prstGeom prst="rect">
            <a:avLst/>
          </a:prstGeom>
        </p:spPr>
      </p:pic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644008" y="1268760"/>
            <a:ext cx="0" cy="4762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203848" y="4157464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41" name="TextBox 40"/>
          <p:cNvSpPr txBox="1"/>
          <p:nvPr/>
        </p:nvSpPr>
        <p:spPr>
          <a:xfrm>
            <a:off x="2627784" y="3861048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!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6419E-7 3.90549E-6 C -0.03244 -0.00371 -0.06488 -0.00718 -0.08969 3.90549E-6 C -0.1145 0.00718 -0.13601 0.02849 -0.14903 0.04355 C -0.16204 0.0586 -0.16412 0.06949 -0.16742 0.08988 C -0.17071 0.11026 -0.17002 0.13806 -0.16932 0.16609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32 0.16609 C -0.17331 0.12786 -0.17713 0.08988 -0.16724 0.06254 C -0.15735 0.03521 -0.13775 0.01251 -0.11016 0.00255 C -0.08258 -0.00741 -0.04233 -0.00255 -0.0019 0.00255 " pathEditMode="relative" ptsTypes="aa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 animBg="1"/>
      <p:bldP spid="34" grpId="0"/>
      <p:bldP spid="35" grpId="0"/>
      <p:bldP spid="36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Randomized Response </a:t>
            </a:r>
            <a:r>
              <a:rPr lang="en-US" sz="2600" dirty="0" smtClean="0"/>
              <a:t>~[GRU12]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20" y="1600200"/>
            <a:ext cx="3168352" cy="30529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6141568" y="1268760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292080" y="2051556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v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141568" y="2051556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r10"/>
                <a:cs typeface="cmr10"/>
              </a:rPr>
              <a:t>1</a:t>
            </a:r>
            <a:endParaRPr lang="en-US" dirty="0">
              <a:latin typeface="cmr10"/>
              <a:cs typeface="cmr1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789640" y="1268760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x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292080" y="3059668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y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732240" y="3059668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r10"/>
                <a:cs typeface="cmr10"/>
              </a:rPr>
              <a:t>-1</a:t>
            </a:r>
            <a:endParaRPr lang="en-US" dirty="0">
              <a:latin typeface="cmr10"/>
              <a:cs typeface="cmr1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5" y="2214156"/>
            <a:ext cx="4157755" cy="33940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5" y="2801559"/>
            <a:ext cx="3895484" cy="339409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9" y="4001686"/>
            <a:ext cx="4469033" cy="579442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12633"/>
            <a:ext cx="6516216" cy="8246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1875" y="1350060"/>
            <a:ext cx="4074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/>
              <a:t>Algorithm:</a:t>
            </a:r>
          </a:p>
          <a:p>
            <a:r>
              <a:rPr lang="en-US" sz="2200" dirty="0" smtClean="0"/>
              <a:t>Fill adjacency matrix with </a:t>
            </a:r>
            <a:r>
              <a:rPr lang="en-US" sz="2200" dirty="0" smtClean="0">
                <a:latin typeface="cmr10"/>
                <a:cs typeface="cmr10"/>
              </a:rPr>
              <a:t>1,-1</a:t>
            </a:r>
            <a:r>
              <a:rPr lang="en-US" sz="2200" dirty="0" smtClean="0"/>
              <a:t> </a:t>
            </a:r>
            <a:r>
              <a:rPr lang="en-US" sz="2200" dirty="0" err="1" smtClean="0"/>
              <a:t>iid</a:t>
            </a:r>
            <a:r>
              <a:rPr lang="en-US" sz="2200" dirty="0" smtClean="0"/>
              <a:t>,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562614" y="4848182"/>
            <a:ext cx="40741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/>
              <a:t>Utility: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9867" y="3365227"/>
            <a:ext cx="40741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/>
              <a:t>Privacy: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552" y="1417638"/>
            <a:ext cx="4578197" cy="179533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9552" y="3429000"/>
            <a:ext cx="4794221" cy="1224136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39552" y="4966146"/>
            <a:ext cx="6912768" cy="1415182"/>
          </a:xfrm>
          <a:prstGeom prst="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Action Button: Forward or Next 2">
            <a:hlinkClick r:id="rId2" action="ppaction://hlinksldjump" highlightClick="1"/>
          </p:cNvPr>
          <p:cNvSpPr/>
          <p:nvPr/>
        </p:nvSpPr>
        <p:spPr>
          <a:xfrm>
            <a:off x="8172400" y="5949280"/>
            <a:ext cx="514400" cy="40707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2" y="1556792"/>
            <a:ext cx="8938518" cy="417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0696" y="2693016"/>
            <a:ext cx="8601784" cy="6639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1: What are we all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2: </a:t>
            </a:r>
            <a:r>
              <a:rPr lang="en-US" dirty="0"/>
              <a:t>C</a:t>
            </a:r>
            <a:r>
              <a:rPr lang="en-US" dirty="0" smtClean="0"/>
              <a:t>lassical Differential Privacy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Introduction 3: Johnson-</a:t>
            </a:r>
            <a:r>
              <a:rPr lang="en-US" b="1" dirty="0" err="1" smtClean="0"/>
              <a:t>Lindenstrauss</a:t>
            </a:r>
            <a:r>
              <a:rPr lang="en-US" b="1" dirty="0" smtClean="0"/>
              <a:t> and Gaussians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 theorem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 and </a:t>
            </a:r>
            <a:r>
              <a:rPr lang="en-US" i="1" dirty="0" smtClean="0"/>
              <a:t>many</a:t>
            </a:r>
            <a:r>
              <a:rPr lang="en-US" dirty="0" smtClean="0"/>
              <a:t> open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2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Differential Privacy Proofs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Convert an existing </a:t>
            </a:r>
            <a:r>
              <a:rPr lang="en-US" sz="2800" dirty="0" err="1" smtClean="0"/>
              <a:t>alg</a:t>
            </a:r>
            <a:r>
              <a:rPr lang="en-US" sz="2800" dirty="0" smtClean="0"/>
              <a:t> to a privacy preserving alg.</a:t>
            </a:r>
          </a:p>
          <a:p>
            <a:pPr lvl="1"/>
            <a:r>
              <a:rPr lang="en-US" sz="2400" dirty="0" smtClean="0"/>
              <a:t>Every time </a:t>
            </a:r>
            <a:r>
              <a:rPr lang="en-US" sz="2400" dirty="0" err="1" smtClean="0"/>
              <a:t>alg</a:t>
            </a:r>
            <a:r>
              <a:rPr lang="en-US" sz="2400" dirty="0" smtClean="0"/>
              <a:t> touches given input – add random noise.</a:t>
            </a:r>
          </a:p>
          <a:p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Simple privacy proof (</a:t>
            </a:r>
            <a:r>
              <a:rPr lang="en-US" sz="2800" dirty="0" err="1" smtClean="0"/>
              <a:t>composability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Complicated utility proof (bounding overall added noise).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machine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6" y="2420888"/>
            <a:ext cx="951490" cy="2684202"/>
          </a:xfrm>
          <a:prstGeom prst="rect">
            <a:avLst/>
          </a:prstGeom>
        </p:spPr>
      </p:pic>
      <p:pic>
        <p:nvPicPr>
          <p:cNvPr id="7" name="Picture 6" descr="machine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38" y="2437031"/>
            <a:ext cx="699572" cy="2659364"/>
          </a:xfrm>
          <a:prstGeom prst="rect">
            <a:avLst/>
          </a:prstGeom>
        </p:spPr>
      </p:pic>
      <p:pic>
        <p:nvPicPr>
          <p:cNvPr id="8" name="Picture 7" descr="machine_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7" y="2427887"/>
            <a:ext cx="694811" cy="2679271"/>
          </a:xfrm>
          <a:prstGeom prst="rect">
            <a:avLst/>
          </a:prstGeom>
        </p:spPr>
      </p:pic>
      <p:pic>
        <p:nvPicPr>
          <p:cNvPr id="9" name="Picture 8" descr="machine_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27" y="2427887"/>
            <a:ext cx="859765" cy="2679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17651" y="3593135"/>
            <a:ext cx="466717" cy="195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077E-6 2.75798E-6 L -0.15998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9514E-6 9.25497E-9 L -0.0396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2616E-6 3.13744E-6 L 0.06045 -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492E-6 4.13235E-6 L 0.17301 -0.000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01 -0.00046 L -0.00017 -0.00138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5 -0.0007 L -0.00017 -0.00116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61 -0.00046 L 0.00017 -2.74873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98 0.00023 L 0.00018 0.00069 " pathEditMode="relative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318 0 " pathEditMode="relative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Work –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1. 	Additive random noise.</a:t>
            </a:r>
          </a:p>
          <a:p>
            <a:pPr marL="0" indent="0">
              <a:buNone/>
            </a:pPr>
            <a:r>
              <a:rPr lang="en-US" sz="2800" dirty="0" smtClean="0"/>
              <a:t>2. 	Modify an existing algorithm: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Simple privacy proof, complicated </a:t>
            </a:r>
            <a:r>
              <a:rPr lang="en-US" sz="2800" dirty="0" err="1" smtClean="0"/>
              <a:t>util</a:t>
            </a:r>
            <a:r>
              <a:rPr lang="en-US" sz="2800" dirty="0" smtClean="0"/>
              <a:t> proof.</a:t>
            </a:r>
          </a:p>
          <a:p>
            <a:pPr marL="0" indent="0">
              <a:buNone/>
            </a:pPr>
            <a:r>
              <a:rPr lang="en-US" sz="2800" dirty="0" smtClean="0"/>
              <a:t>3. 	Interactive or inefficient non-interactive.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805877"/>
            <a:ext cx="8229600" cy="2431435"/>
          </a:xfrm>
          <a:prstGeom prst="rect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Our work – complementary approach:</a:t>
            </a:r>
          </a:p>
          <a:p>
            <a:r>
              <a:rPr lang="en-US" sz="2800" dirty="0" smtClean="0"/>
              <a:t>1. Multiplicative random noise.</a:t>
            </a:r>
          </a:p>
          <a:p>
            <a:r>
              <a:rPr lang="en-US" sz="2800" dirty="0" smtClean="0"/>
              <a:t>2. Take an off-the-shelf algorithm: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Simple utility proof, complicated privacy proof.</a:t>
            </a:r>
          </a:p>
          <a:p>
            <a:r>
              <a:rPr lang="en-US" sz="2800" dirty="0" smtClean="0"/>
              <a:t>3. Efficient non-interactive mechanism.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Matrices to Graphs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134044" y="19888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37583" y="279322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81916" y="227482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25289" y="347276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30147" y="530120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66092" y="267883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70048" y="371703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29888" y="364502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66092" y="33244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10108" y="425709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50068" y="432910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05852" y="275722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21876" y="432910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33253" y="33604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60491" y="386104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70307" y="485878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180706" y="285668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86555" y="521789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46012" y="325242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59248" y="418508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16874" y="33244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54868" y="463390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0" idx="5"/>
            <a:endCxn id="12" idx="1"/>
          </p:cNvCxnSpPr>
          <p:nvPr/>
        </p:nvCxnSpPr>
        <p:spPr>
          <a:xfrm>
            <a:off x="7242169" y="2918149"/>
            <a:ext cx="334468" cy="416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1"/>
            <a:endCxn id="10" idx="4"/>
          </p:cNvCxnSpPr>
          <p:nvPr/>
        </p:nvCxnSpPr>
        <p:spPr>
          <a:xfrm flipH="1" flipV="1">
            <a:off x="7206052" y="3789040"/>
            <a:ext cx="154561" cy="550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6"/>
            <a:endCxn id="13" idx="2"/>
          </p:cNvCxnSpPr>
          <p:nvPr/>
        </p:nvCxnSpPr>
        <p:spPr>
          <a:xfrm flipV="1">
            <a:off x="7422076" y="4293096"/>
            <a:ext cx="2880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23" idx="5"/>
          </p:cNvCxnSpPr>
          <p:nvPr/>
        </p:nvCxnSpPr>
        <p:spPr>
          <a:xfrm flipH="1" flipV="1">
            <a:off x="6920711" y="4246547"/>
            <a:ext cx="429357" cy="118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0"/>
            <a:endCxn id="23" idx="4"/>
          </p:cNvCxnSpPr>
          <p:nvPr/>
        </p:nvCxnSpPr>
        <p:spPr>
          <a:xfrm flipH="1" flipV="1">
            <a:off x="6895252" y="4257092"/>
            <a:ext cx="127307" cy="960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3" idx="3"/>
            <a:endCxn id="21" idx="6"/>
          </p:cNvCxnSpPr>
          <p:nvPr/>
        </p:nvCxnSpPr>
        <p:spPr>
          <a:xfrm flipH="1">
            <a:off x="7058563" y="4318555"/>
            <a:ext cx="662090" cy="935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6"/>
            <a:endCxn id="11" idx="2"/>
          </p:cNvCxnSpPr>
          <p:nvPr/>
        </p:nvCxnSpPr>
        <p:spPr>
          <a:xfrm flipV="1">
            <a:off x="5532499" y="3681028"/>
            <a:ext cx="197389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8" idx="3"/>
            <a:endCxn id="16" idx="0"/>
          </p:cNvCxnSpPr>
          <p:nvPr/>
        </p:nvCxnSpPr>
        <p:spPr>
          <a:xfrm>
            <a:off x="5471036" y="3922511"/>
            <a:ext cx="186844" cy="406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8" idx="5"/>
            <a:endCxn id="8" idx="1"/>
          </p:cNvCxnSpPr>
          <p:nvPr/>
        </p:nvCxnSpPr>
        <p:spPr>
          <a:xfrm>
            <a:off x="5521954" y="3922511"/>
            <a:ext cx="818738" cy="138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7" idx="1"/>
            <a:endCxn id="5" idx="4"/>
          </p:cNvCxnSpPr>
          <p:nvPr/>
        </p:nvCxnSpPr>
        <p:spPr>
          <a:xfrm flipH="1" flipV="1">
            <a:off x="6173587" y="2865235"/>
            <a:ext cx="170211" cy="50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0"/>
            <a:endCxn id="15" idx="4"/>
          </p:cNvCxnSpPr>
          <p:nvPr/>
        </p:nvCxnSpPr>
        <p:spPr>
          <a:xfrm flipV="1">
            <a:off x="5352878" y="2829231"/>
            <a:ext cx="88978" cy="495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" idx="4"/>
            <a:endCxn id="5" idx="0"/>
          </p:cNvCxnSpPr>
          <p:nvPr/>
        </p:nvCxnSpPr>
        <p:spPr>
          <a:xfrm>
            <a:off x="6017920" y="2346831"/>
            <a:ext cx="155667" cy="446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" idx="4"/>
            <a:endCxn id="8" idx="0"/>
          </p:cNvCxnSpPr>
          <p:nvPr/>
        </p:nvCxnSpPr>
        <p:spPr>
          <a:xfrm>
            <a:off x="5961293" y="3544775"/>
            <a:ext cx="404858" cy="1756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4" idx="4"/>
            <a:endCxn id="18" idx="0"/>
          </p:cNvCxnSpPr>
          <p:nvPr/>
        </p:nvCxnSpPr>
        <p:spPr>
          <a:xfrm>
            <a:off x="5352878" y="3396444"/>
            <a:ext cx="143617" cy="46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4" idx="6"/>
            <a:endCxn id="5" idx="2"/>
          </p:cNvCxnSpPr>
          <p:nvPr/>
        </p:nvCxnSpPr>
        <p:spPr>
          <a:xfrm flipV="1">
            <a:off x="5388882" y="2829231"/>
            <a:ext cx="748701" cy="53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7" idx="2"/>
            <a:endCxn id="7" idx="6"/>
          </p:cNvCxnSpPr>
          <p:nvPr/>
        </p:nvCxnSpPr>
        <p:spPr>
          <a:xfrm flipH="1">
            <a:off x="5997297" y="3396444"/>
            <a:ext cx="335956" cy="1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2" idx="0"/>
            <a:endCxn id="4" idx="3"/>
          </p:cNvCxnSpPr>
          <p:nvPr/>
        </p:nvCxnSpPr>
        <p:spPr>
          <a:xfrm flipV="1">
            <a:off x="6882016" y="2050303"/>
            <a:ext cx="262573" cy="12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4" idx="5"/>
            <a:endCxn id="9" idx="1"/>
          </p:cNvCxnSpPr>
          <p:nvPr/>
        </p:nvCxnSpPr>
        <p:spPr>
          <a:xfrm>
            <a:off x="7195507" y="2050303"/>
            <a:ext cx="381130" cy="639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4"/>
            <a:endCxn id="12" idx="0"/>
          </p:cNvCxnSpPr>
          <p:nvPr/>
        </p:nvCxnSpPr>
        <p:spPr>
          <a:xfrm>
            <a:off x="7602096" y="2750840"/>
            <a:ext cx="0" cy="573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22" idx="5"/>
            <a:endCxn id="23" idx="0"/>
          </p:cNvCxnSpPr>
          <p:nvPr/>
        </p:nvCxnSpPr>
        <p:spPr>
          <a:xfrm flipH="1">
            <a:off x="6895252" y="3313891"/>
            <a:ext cx="12223" cy="87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2" idx="6"/>
            <a:endCxn id="10" idx="1"/>
          </p:cNvCxnSpPr>
          <p:nvPr/>
        </p:nvCxnSpPr>
        <p:spPr>
          <a:xfrm>
            <a:off x="6918020" y="3288432"/>
            <a:ext cx="262573" cy="439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0" idx="4"/>
            <a:endCxn id="13" idx="0"/>
          </p:cNvCxnSpPr>
          <p:nvPr/>
        </p:nvCxnSpPr>
        <p:spPr>
          <a:xfrm>
            <a:off x="7216710" y="2928694"/>
            <a:ext cx="529402" cy="1328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25" idx="2"/>
            <a:endCxn id="21" idx="6"/>
          </p:cNvCxnSpPr>
          <p:nvPr/>
        </p:nvCxnSpPr>
        <p:spPr>
          <a:xfrm flipH="1">
            <a:off x="7058563" y="4669904"/>
            <a:ext cx="596305" cy="58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19" idx="1"/>
          </p:cNvCxnSpPr>
          <p:nvPr/>
        </p:nvCxnSpPr>
        <p:spPr>
          <a:xfrm flipH="1" flipV="1">
            <a:off x="5380852" y="4869325"/>
            <a:ext cx="959840" cy="493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8" idx="5"/>
            <a:endCxn id="21" idx="2"/>
          </p:cNvCxnSpPr>
          <p:nvPr/>
        </p:nvCxnSpPr>
        <p:spPr>
          <a:xfrm flipV="1">
            <a:off x="6391610" y="5253900"/>
            <a:ext cx="594945" cy="108771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58816" cy="1309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Neighboring graphs:</a:t>
            </a:r>
          </a:p>
          <a:p>
            <a:pPr marL="0" indent="0">
              <a:buNone/>
            </a:pPr>
            <a:r>
              <a:rPr lang="en-US" dirty="0" smtClean="0"/>
              <a:t>Differ on a single edge</a:t>
            </a:r>
            <a:endParaRPr lang="en-US" dirty="0"/>
          </a:p>
        </p:txBody>
      </p:sp>
      <p:sp>
        <p:nvSpPr>
          <p:cNvPr id="162" name="Slide Number Placeholder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AutoShape 2" descr="data:image/jpeg;base64,/9j/4AAQSkZJRgABAQAAAQABAAD/2wCEAAkGBxQTEhQUEhQVFhUVFBQXFBQUFBQUFRUVFRUWFxQXFBUYHCggGBolHBQVITEhJSkrLi4uFx8zODMsNygtLiwBCgoKDg0OGhAQGywkICQtLCwsLCwsLCwsLCwsLCwsLCwsLCwsLCwsLCwsLywsLCwsLCwsLCwsLCwsLCwsLCwsLP/AABEIAPsAyQMBIgACEQEDEQH/xAAcAAAABwEBAAAAAAAAAAAAAAAAAgMEBQYHAQj/xABDEAABAwEFBAcFBQgBAwUAAAABAAIDEQQFEiExBkFRcQcTImGBkaEyQlKxwRQjYoLwJHKSorLC0eEVM2PxQ1Nz0uL/xAAaAQACAwEBAAAAAAAAAAAAAAAAAQIDBAUG/8QAMBEAAgIBBAAEBQMDBQAAAAAAAAECEQMEEiExQVFh8BMiMnHBBYGRsdHxFCMzQqH/2gAMAwEAAhEDEQA/AKrsXauqvCzvLsLKTdbwMbInyEHurG0+AVf24vUz27FVpa1sbIy3QsIxAk7z2yk7cTR5rTC2mX4siPIlV/H2q9/yVuT6iEei/bKXG60ytdSscAc+ThUew2vME8mlONv2UFnyplIdKa4KVWs7B7NtgsLG5F0g62Q8S4ewe6gDfArNekxhwQ5ZB7hXm3L5JSd5Exr6aKCgggriIEEF2iAOIIIIACCCCAAgguoA4ggggAIIIIACCCCAOhKsYkmpxGEAHaxGwozUExCRQRy1cwoAJahSNwOrjX1UV1NZYmihr1QpzprzqpO2k5BNLsYX22ENrXrIv5MNfkViWRzfJ1dZpoYaUD1Zs66sDTxqsk6UowIiCcxK0tHE0cCPIk+C1rZt1YBTiVknTLOBIyMalxf4AUHmSfIqV8oxRhubX3MyXQEoGIwYtRQEa1GLUo1qNhTAbFqAYlX5ZlMprZ8NFCUlHsaVi7qDUgJPrW8Uyc6pzdmeAHzqnDIxTMa78vmKqp5WS2i2MIdYOKK5ob7TQRz+QICIQNzeWf0BR8Vj2oWDgV2iZGTcRQ8Eo0uGtR61TWXzFtHNEKIQvrrr8+SWLVamn0QfAjRdDEphR2hMBMMSrQlWMSgjTEJtRqJURowamAlhQwJbCuIAZ29vaJS+wUNbzi5mnMtLR8062tsBs9pmiOrJHAD8JzZ/KQj7BR0tsT/xjyAy9Vy4Omei/UamlJeLv+Ub9cNrbHBK97gGRl7i46BoFa+SwDau8zabU+V1aF1Iwfdjr2W+teZK0Hb69TFB9mbl1zy9x/Awjs+Jw/wrLbccx5qU58olo9Ilhllfb4X29/0DGNEITt7UkWLpHmxEBdc4AVJoBvSwjULetpxHCPZHr3qE5bUNKwtuteI0boN/HwKavOHfUn0QDa86/rNdfESK760osrdu2W1QaAg+1n3UBPidydRYBkKNPHemZYQMtV2OA7h4lIZI9ogilQPedSvnWqbtA1OdO/T5LjHvByJA3kfQJZ8QO6nGpJPidPAIARklxcuQK41mWv5TlyIpkiStoc8+FM6pWNhyocxpmPkEAcBOVK93fTj3p9BJWoIoRuSMM5xZ0z1yyPNSMUwcTocqFtMwBvB3qUZ7WDjYgQusCVDUcRrWuSk7GEuAiRxpdrE0IToglcCIWp0IIV2iACMgC19M939XbBIAKSxgniXM7Jr30wqF2Hi7bDxfTyV66b7GHQxy6uY8ADg14cHHzDFTdg85IR+P6lcp8SO5v36aPpx/Ap0i2sut2DdGxjfFwLz/AFDyVXvBmQUltLbBNbp3jQvoOTAGD+lMbaOwVBu7O3p4Vpq9BeJtWtPED5I/UJzZrKWsYHChwNPg4Aj0ITgMXXhzFM8XlVTa9WQd4tIaAPeNK8BvUW+y1rTXFQV4AKWvc/eU3NAJ+ajTXFQDUH14+SyZXcmWQXA3isXaA9VZYriD2jCDUb+/dkiXFYsb2taKk+8d53/RaVddzMjAqKnfnvWaeSjRjx2imXbsTjFXcf1kpqLYiJoocz3K6xQZUaKBFfZlU8ki5Yooz29djQ0FzFC2HZV73YQKAbz+tVrfVD/SNDY2tzACaysi8SM6l6NgR2XZ8FXrx2TmhNMPiN/itsbDVKuswI7Q8whZJA8UTztabO5poQa95TuykEg1oeHzC12/dmIpweyAabhRZFaLuMMrmEluF24VBz9FbGe4plDaLlvacOTvPI882pRjEg6KkrD8TZBT90jyT9rFvwu4mXIvmAxiVaxdaxLNariAgY0k5ieliTMaAGeFdTh7ETCgDYukaxl9htm84G4fyEPNPEeixO4L0MGGQe02paPxZ0+dV6E2rixwubuLXV/hI+q8xY6Oa3gf9LlZOzs6JqUdr8x0D29a1zrxrmrBcVyutcrY2g4R2pSPdjb7R57h3lQDhSQL0B0b7O/ZrIHOH3szcclRmG07EfKnqSq8cbdHa1OpWDDLzbpGe7Q2PBLkMi0U35VIHoAoosVs2yj+9B5jypRV90a62F/Ijx+T6mU2/JKPdlrkf4f9JvZaVrx38AKJxtQ3DJT4gD45g/JRschy7j58FjmvmZbHpGkbGQAuDv1yV7gGXLeqtsTZHMhDnihdmB+FWeAjPvKxTfzG6C+UXEvE+tER1pCVbCkpbIo0yao414O/6Iwf+qovUrjYqoAcslCXMoOSaR2VLNgpohWJpDqGCuayDbSy0tD8qa19fSi2CN9As66QoA2bER2Xt1HHT9c1ZDspmUK0PImgBzHaod/aAaa+ICmWxKLdAHTxA5jM94pU5+PyU6QunpvpZhy9iIjSjWo1F1aCsIQiOalECgBu5iLgS5ahgQBvN8x1idyK8pTn75375pyqV6utshc2RrRo01PDJeX9pbD1NrkZuxYm8nZj9dy5WQ6uiff7EncNkEtts7DoZGkjWob2iPENovTtnoWVGWIVpwPBYF0ZWPFautIyjY0cy80+QPmt6sAowD9Z5p4VwX/q07y175Mz2yizB/HTzB/wqurltvRuMGg7bQO8k7lV4I2DtSEhtQ0YQSXOdWgAHJa8eRQxtvwOVLG5zSXiUjbCH7yN3FpHkf8A9JHZy7+stMbDpXPkNVeNqtkDNGJIS4lgLgxwoSOHPJQWxFkInLnDNraU/XNZMmVSuSLo4nFpMv0lowNyFcqAKPbaJnHLIV3a5ailBmpT7HjFeCZG8z1os9lia+U5F7+zG3mfePcFlgapEdet52xvsHs7hQVCTsV9zOIxkjPM/RRl52u2PkDXOABiL34Iy1sbsRHVknMuyGhOqLYjPFKY3UkpQniBxPcrJJpclcGm+DQLvtJeR3DP9eCWtNqLHUPw19Vy6qNaMgCdaJht1eDY7N1wbUtIbyrxVS5LnwRN4bZPjJwjlVC6tuZZDR0YA45lVi77RJPVwbXDQlrGg0qQBiJyGuinrjvljnyxugNYHFs2FhcGFrsLsRZXIHKoFFbTropbV9lms1+gmhFOfLcVFdI7Q6zseNWvA8Ha/JStosEM0YfFSopUAimehyqDlvUbtXB+xvaaZUII5j/aXTQ3zFlAu5n3nfQ+v69VKkJpcl3SSTUY0uqM/Eb1KW2yuicWPFHD9VC6Wmmq2+JhyxffgNqIUQRmBaikJhRS1OSEm4JAJgI2FcCMmBvVpjpE4DLLP61Xm3pLH7caaGNhHKrh9CvQF72rEwsByca5H3SAcz31WE9KMP7TFJucwt8GPP8A91ypnS0qqZoGwF39VYYXEUc8iR3eHnsH+ENWnwOoCqnFBSy2emmAEdwNCB4Cikto79bY7IZnULi0Njb8UhHZHLUnuBU48IMu7PkqPLboy3pfvj9rZEw5RubK8j4ssLfAVP5k7u2LFhy9mUH+R1PULOb4lc9znvOJznOc4nUlxqStAuCfE0U1exjm/vNo4emJQTcsc19mbdXgWnyYo/dP90W22WwRQh7tKVFBVxPAKj3DH+1WkjIB5y39pxdmrTex6x8TBpRtRyFSE2tV2timkeNZcJcN2JooaeFFkvhlUo8pklC7sUTQWMNzw+I1qnlibknctnBalEGVS8rG+R2JhNa60FedTvQu25ix2N5q468Sp8CiPMKkKTbCMUgjW0CMbG2WNzHgEOGhFRrUfJJSSGtNye2aalBRRSJvooNnu2SwueGg4Hk4galrq76jMFTezsjmvLmUa51auqN4ANWtAxHIZmu9WO9gMOYrmoiyMBdkB6KzcynYn4D677nbE/HGT2gcY3GprkK01J81zamGtnkp8B9M1M2KPs5pG8oatpxBHmosXjRFbJ2CNljbUduRoLjmCQ4kUr3BVC9GUbG0kktEgqSScIkcGip10KnNjrY5rpLHIa4MYH4XNrm08Kj1UFb9Iv8A4WV5kucfmtOld5f5IamO3E16r8jANRw1KNaj4V1TmCDkUBLPauNYgBNrUbAlw1CiALrs/eTZLDE4EukMP3hNcjF93TuqQqT0lWHE6xt73g8qMLlIdFtsxRvs4AIbMyRxO6N3teALR5o3SI8GSBw3OkHg+h/tXJbuNnanD4eocUaDd8mOxRH4Q0fT5UWadI9+Ge0CEH7uztDAP+7QdY75N8DxWg7PH9ijG7CT5BYe61mWSR5NS+Rzj+Yk/VE3wka/0fGnnlJ+HX7+2Nbe3RW24ZyIYXt1a0U5tNPoqvbR2VPbOv8A2dg4F/8AW4/VW6X/AJGvQl+vRqKfr+GaF9nbMGSMycBVpqeGh5aLt5g/d4qYhk6mhNNyiNnL0EdWPNAc2k6A7wpK8bcx5DWmrqg5aU4VWfLhcJNUc2GVTimP7KRknUrxhUO6agFOSPeNsEUdTVznEBrRq5x0ACpRYIPtfbwtzKdTOHvHDQcaJC67MI6ukIMh1po3gBx5pa3hjxhka1w4EaJpEtyDWN7DvBGeYIKf2LBQ1I7uarVstDWtIjbT90frNLWGVjo8DwTiyOoJryKaRFvgktoHObCaZnMjvHD1UJcFux/rNWWzQR4Q1oo0Cm85U3Eqsmy9TaC0ijXGrXDTNDVBGS6LzYwC1JTsq5o/EEyimLDh4gU5FOC+pbzCGyvxKpFYJPtNotGFobI1wjocyXAMblxJz8SoS8XgyOw+y2jW8mANB8aV8Vd9rbaIoxT23VDANxPtO8AfMhUELdo8dXNmfV5dyUPfodajBFXVvMR0tRmtQalmsQAQxovVJ7HGjdWkBUujmb9sDC7C2VpaT3to9v8ATTxVg6SHgR2Z40fK4t/dazCPWqotnn6oxuHuva7ycCVbuk+0F0dnyAa0vaxo0DQTT0IXHi/lo9NqcW3NF+fZa7ZfHUXS0j2pIzEz96Tsk+DanwWT2c0cRyUxet79dDBCPZhYSe97/a8hhHmoUH7xRlK2b9Dh+FBS8W7/ALDqdhIoBUuIAA1JOgCt3/H9RHFGdzKHKna9p/8AM8qQ6NtlXTVtTx2WEiAfFJoXchmOdeCcbYMwmPuMlfEgrVp1/uJnN/XNRGb+HHw7+5ChO7Dk9p/WiYsepCyjRbsiuLR56LqSZMPOnoi26LFJFJU0Ziy/EQRX1QhfuTgNANd29cQ6ljKzsn6xxwhzdwxUPqPqnrbUdDA6ve5v+U9sr8qJwXUFU0ySohnWkA5xOHgHfLNGs9oFcoXHxa35lEtlsJOvIJ1dchqKpkrVdDts5p2YpK9+GhPOqgLLbXzl4liezVtcqjvFDQq5vdUJjNANw/VUMq4GlojcI4sRq5p14jP/AAEle1rdHFiae1VtOep+qd2o1pXOmahNopq4WcMz8h9VZhhumkV5J1FshLbaXyuxSOLj6AcANwSQYlMKNRddJLhHObsTwLrWLtUeIVKYBmsSjGpxHElBAlYCAKFE4MCL1SVgZbbNQpa/LSZbJA4muGjeWFoZ/Yoe1GruSVdITY3j4ZG+Tq/UlcZdnsNX3fkxG7XZEp9d1hdNaYom6yPa0d2I0J8BmmF2HIhXTo2sWO29YRlEwkHhI7JnpiPglVui95Nmm3+Ru90WJkULI4xRkbQ1o5ClT3lZrtxD7J/GfUf6Wp2U9gV4LPNuoqAjg5p9afVbocSR5GTctzZRWAqcuaz4ya5NY0veeDWgnzNFWL6vMQsypjd7I+ZPcFc9hruLbsfK8l0lpa6RzjmcJBDGjgA3dxJWqc64RQkFnZSh3HXuPf3J9C8FveusHZAO/JRVpxQuyqW7uIXFjydSap2SseicOmJFAoWC3A7/AAT+G1tAUqEpBJbFvzz5pzYYM0jPeAPhu/8ACPd1rBNUUS3cEtiP6zRnJP7WzPJNZLZrT/wnRVdhLdaAypO7QcVV7RKXOJOpStrnLzV3gNwTQrpYMPw1b7MWXJudLoCI4oEpNxWkqAloX5pAo0SAJezuqnzGhREMidR2lRaGPXpLAEXraoYkgMpij1JXbEMUFpZvwsePyOFfmlLQ6jTxKSuf2pR8UEo/lr9Fxz2usiklEZ3ce0tp6P7n6mydaR2pXCQ/uVwx+FMR/MsduGyGW0RRN1ke1mX4jQ+i9K2iINhowZBuH8reyP6a+KnjXNnN1Wbbgjj82T1l9lvJZT0wXyISxooXOf2m1zwMFfmRn3FT+0vSNZrFAGtc2a04QBCx1cLiNZXD2AOGp3BYFfF6y2qZ8078b3nM6ADc1jfdaOH1qVpOIntbELXaXSOLnGpPkBuA7lvPRfOJrsgB90PicP3HuA/lwnxWAhal0HXvR89lcfaAmj5ijJR5dWfAqcXyVstdqspicWHT3DxH+Rv/ANppa2YgrteFibI2h8DvB4hVC0QuY4tfruI0cOI/wsebFte5dGzFl3qn2Vy0wA6jP1TCXrGjJxI78/VWWRlUjLC2mnkoRmScCqNtkldd1M09u+aQkAHxUn/xjS12tdyfXTYw3cp7kQ2s7Z4jTtElO6hrc9CWin7zg2nqnM7BlRM7Qwvls8QzL5mkj8MfaJ86eaiuZJEuotkLb6NkkYDUMe9n8JIz700c5V3bi1PhvS2Fhp96CRq12JjHZj8yRs+1Lf8A1GEd7TiHkaH5rqxyLxOe4ssbiiVSNmtjJBVjg4d27mNyUcVaRFKo7U2DkcPQA7DkYOTVsiUD0APopEv1ijmSrvXpUBUdq7B1Fpnh/wDbkcPyk1Z/KQou7q9ZTi1482OC0DpluxsU0EpIHWx0eN5ew601OTqflWYyWg4iW1HA71yFjbZ6jLrcbxRnJ8tdEtsrekdmtTJ5Q4iLE5rWgEufhIaM8hma17lKbTdJVrteJjD9nhOXVxOOIilO3LQE6aCg5qnYUWlCr4w2o4mfO8sr6FWo4KTRwplAZPbmvR9ltEVojzdE8Op8Q0e38zS4eKZBBAHqu77ayaJksZxMkY17Txa4VCQvO72ytoeYI1B4hZr0KbR5OsUh0q+CvAmsjPM4hzdwWsOCs7I9GdXhA6J2F+vuu3OHd39yTYaq93jdjZmlrxUHzruIO4qm2+6JLOe12oycn7xwDxu56cljy4dvMejXjzbuH2dsZFSnETdaKH+0ua4UCnbGKiqpLRQx5VRdhoTNNLaT7Dfu4eQ9pw5n0omV+zudgs0X/VnqMtWRDKR/dqGjvcFerku5tnhZG0UDQAr8EP8AsyjNPjaYJ0vQ4L1m/HHC/wDkwf2KluCv3Tiyl5sPxWWP0klH+FRCFoZQhKKRzDVpLTxBopmx7RvGUgxD4hk7y0PoodzUSiFJroTVl3st4Mk9hwPdofJOsaz9PLNesrNHYhwdn66q6ObzIuBczIgJlB2a/WOydVh82+akRKCKggjiMwrlJPog1Q965d61MMaGNMCoW62STSOkme6SR3tPe4uce6p0HcMgkgEai7RYS44AivalECEAJR6I4CLGMvFKAIAAQQXaIAdXbbHQyMkjNHscHNPeD8ty9J7M30y2WeOZnvDtN+F49pp8V5jaVoHRNtAYLR1Lz93NpwEg08xl4KcfITNzajSQhwIIBBFCCKjyRGlKtchiM92vuV1mPXRisPvjXq+8/g79yb/81HHF1jzllhaM3OJya1rRqSVot4WpkcUj5KBjGOc+vwgZ81lOyV1l+K2dXGx2KsEbI21jbUkuaCDmScI7gSKAhUPDukkvE1QlL4bm+l/634F02LuR7cVptIpPNQ4DQ9TGP+nED3VJPe49ytjtFWdmtrYp5H2dzgJ4yQRo2Qt9ox8aGoI7q6Kyv0VqSXCKZxlF/MqZhnT1DS2WV3xQOH8Elf71nVFqnT3F2rG/8M7fWMrLGpsihNwRS1LEIjgkAlRCiM4LgSALRHhnczNjiPl4hcohRAEpZr63SDxb9Qnv/Jx/GPX/AAq6QuYVYsskR2oUogggqyYEHLqFEAJx6I4RDHTQrnWU1QIUojUXGlGTAKUtZZi1wc00IIIPAg1CRKDSgD0tsbfAtVljkBzpRw4EaqeBWJ9El+dVK6Jx7L/QrT9q9o2WKyvtBoXUwxMPvyEHCOWVT3AqZEitrbxjtE4sReBHHhfaAD7btY4TTRoye7mwDU0r20l//ZsUMLvvnAVIy6ppHdo8ilAPZHfRZpd98T9ZJKaySPLnlxzrI41qRvAJJppkBorJsFYW2ibrLSSQHGjXVJmk1OOu4HM11OXFKdpbcfb7N2keO9+f6YdLzfv3SLbsNsq8xfaJOy4j7ge8GnWSu6oyHcSd4V32S2jZbGSBrqvgkMUm7FT2JAODhn5qobabTmNhs0TvvHD75w9xhHsDg4ileAPE5UTYy/HXfeJc/KJ7urnHBp0dTi009VDHV/Dj4f1J6tTyQ/1GThyfC8or37sufTzB+z2Z3wzOb/Eyv9qxqM5L0N0p2ETWB5GeBskjSPwwSEEei88RaKTMCFURwR0UpDCPRKJRFKBHEAF0IIA4QuUR0KJAFXQgggYEEECgDhKITXJJOdU0TloogQGimS6gggAFFRkUpgSmz1r6udhrQEhpJNAKnIknQV381ud12Gz25kc0g6wR1awOJwg1zdg0qctdwC88tWu9D195mBxyeKj99utOYz8FOPTRF9l1vTZmzSCnVtY4aOYA0jy1VI2hux9l7cVHSNyj0GIu9kkaFwoct+S1GZgWZba3vGbWyzuOEChc/wB1rj7If3a57sipQkl26JxhKbqKt919ih2C8RHK2SVhkq8uwudhxSVxfek1NK1JGpIpvKvVh2Ws95RvtAc+ORz+20Uc0PoCSK5kGtfErm01ljbeF3gtaXTda2ZrgCJWhoY0u3F1S7PU0HBWXZi6G2aWTqXERnKSJ5JLKey9jtSBUgg1yzqaKmEJ42668fwdHVarFqIW7UqVX16r33wObvsErLK6xznrMMcgjlANHxOje0Nf8L2k0pXMEd9POdmPZ8B8l6zY3JeVrbD1c80fwTSs/gkc36KbdnMQUIhRwiPUSRxAtXKoyBCaMinUowQAAu0QXUAEQQKCQwILiAQA2tLN6WgkqO8LsgyTaE9oIEPF1cQCBnVwroQKBHApjZm83QTse3UODhzB08RUeKhkdpzHNNOmFHqaxWtssTJGmrXtDge4iqy3afZgytNshBLndqZmpLTUh7eQpUcBXcVY+jadxu91SThdKG9wpWnmSjbBWt8l32Z73Fzu03EdcLHua0E78gM+5OUVL5C7T5p4H8aPhSa87/wZntBYpp4bLO3E/qsUGEZuAb96wtprRrqcaMGudJ3ZbbiSJzftFZmaF2XWtGmvv8nZ9+5T8tna02yNrQGMtkLmNGjSWSVLeGg8lD7dWRgihmDQJHveHuGRcG4KYtxOZz1VTjKONZE/T8HUjPFk1DwThalyvS1u90ardtpY+Nr43B7HCrHDe3/I0IOeS837YxYLxtY/78h/jOP+5an0S2hx+0RknA3qnNbuDnYw4jnhHks46SW0vS00+Nh842KcZbo2czVYPgZnju6/PJAtRXLrVwplIVdC4uhAghGa6unVBIAIILi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0" name="Picture 10" descr="http://static.ddmcdn.com/gif/blogs/6a00d8341bf67c53ef017d3c70c62d970c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12" y="2182769"/>
            <a:ext cx="1074360" cy="8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https://pbs.twimg.com/profile_images/378800000172093378/1fdc56b3070dfe288553f20ebb49e92a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39" y="4466902"/>
            <a:ext cx="814589" cy="8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https://www.whitehouse.gov/sites/whitehouse.gov/files/images/Administration/People/president_official_portrait_hi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85" y="2926855"/>
            <a:ext cx="73211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18" descr="data:image/jpeg;base64,/9j/4AAQSkZJRgABAQAAAQABAAD/2wCEAAkGBxQSEhUUEhQUFBUXFBQWFBgVFBQVFBUWFBUYFxYXFxQYHCggGBolHBUUITEhJSkrLi4uFx8zODMsNygtLisBCgoKDg0OGxAQGiwkICQsNCwsLCwsLCwsLCwsLiwsLCwsLCwsLCwsLCwsLCwsLCwsLCwsLCwsLCwsLCwsLCwsLP/AABEIAPsAyQMBIgACEQEDEQH/xAAcAAAABwEBAAAAAAAAAAAAAAABAgMEBQYHAAj/xABAEAABAwEFBQYDBQcEAgMAAAABAAIDEQQFEiExBkFRYXEHEyKBkbEyocFCUnLR4RQjJDNisvBjgpLxc6IVJVP/xAAbAQACAwEBAQAAAAAAAAAAAAACAwABBAUGB//EADARAAICAQMCBAMHBQAAAAAAAAABAhEDBCExEkEFEyJRMmFxFIGRobHB8CMkM1Lh/9oADAMBAAIRAxEAPwC9MSjgobZq922iIOGtM1L1S2PlBwk4syntUipMw8QVnzmE5gaLQe1VxdPG0a0Kb7NbNOdE7vBStfQrbhdQMuRWymQPWndn01YiN+ao192KOCQRsNSNVaOz60YXELRyhMuCw31fTWN7vVyvOwVrxR00NAaLJ7xiL7YK8/dXTYW1Obbu7PwmM+oI/NZ8mPZtBxnsjUVy5csw45AUKAqEBXLlyhDly5coQ5cuXKEOKKjFAoQSkSTkrIknIkA+RB6QkS70jIoUgrEoiMR1CzBthL0MUwZXJ3utabxWCWOcse1w3OB9FuN12nvImu5BZYs9B4riqamu5lfadaSLU3CaFrUtcG0pjhrIaqK7RJMVrdyoFWI5jpXJdPDH0I89k5JvaO0slmxs36qzbA3bI6QPA8O9UJgzqrrsLeksczWB3gOoKZK1HYFJdy033cz45xN9mmaktnYnC2xSUyoQfMfoj7V2gSNY0HPE3LjyVmua78HduPJZvMajTDcE3ZbFy5ckhnIHIya2y2sjFXOAHEmg/VQg5XKuWzbOCLJ1a8teuHX5JGPbyzE0IkHPA4/IZqupe5KfsWlcmV33xBP/ACpWOP3a0eOrDmPRPlZAFyFAoQ5AhQKEE5Ek5LPSLkSAlyN3JGRLuSMqhSCsR0RiUULPLy17Yy04rG07w32WRyMoaLS9g3fwbv8Ad7rGtmet8UjeG/mUG/IjLanYtC+iLbdnXMeMIqCKnqrNd9pgExEjauLjQ05qav8AIMR7ulaLrRbSSPIN2ZraYcO7enN3ylj2kZZoZ2Vakmbkwpblnve2HFC6pyewn1C2mwy1jjPRZfcFwd+xj5NBQgLT7LHSMAbgsueak6QcMbityfCFJwOq0dE2t14MjBJcMsyNTTfkkhN0Rm2G0DbHFiJ8RyaN5Kx+37TSSPxudV26pOXRo0UTtztxJaZyRQNaSGZaD8zkqs/aCU6vd65eiRk6pPbgdjilu+S1z3pMcmuIr91tK+YAqm7bXP8A/oeha79VX4r7fvAd1AUtYb5jOTw5nNpy825e6W1JdhyolbNeUoIxNB4FpAcOm/5LQtktu3NIZaHF8emI/wAyP8W97fn1VCjDXCrXB3CmTqdN/wA0JqM8nDkKPHlv8j5IFPpewUsfUtz0Sx4IBBBBAIIzBB0IKMss2I21EIEMxrFWjX74yfsuHD2WoxSBwBaQQcwRoVsjJSVoxyi4umCuQoERQm9JOSz0k5EgJDdyRkSzklIoUJsSiIxHUIeYJDmr9sQSLJIeqoUjKOI4Ej0K0rZaDBd7ncQT6rEt5Hr/ABJpacz+02vBIH8ym7r6kc9xxEAilNyTva04jkKI113G+UF2YC7VpK2ePjFyaQ7jtTe7NTmmbZSdMk4sdyuJOLdVc6zYSQsWXM5ccHpPDtFixu5bs1bs6tWOzgHUZeitl4X7Z7LHWeVrMsmk1c7o0ZlYrdG0sljic2MDE7MF2jRxpvKrVstUkzy57nOc7MudUkrMp0YNdiXnyrizWrX2oE1bCKDQFwLieeEEU9VXL22rtL6kSEjPLDhrzoS4/NVKzxFgz+Lhw6pOS0GuqrzXwZvJiRVqYSSab017g8FbLvusyZuCsVi2Zbw9QrU6G+VZmJsruBT+x1yDsxz/AD3LR5dmG00VevXZdzSS0eiJuyvKaGEJfH4meJu9pzHvkeeR9lM2K3NkGtCdxOf/AC3+earxE0WRFR0z9UoJHfE2h40yPmN6VPGpFqTiWKVhBqcq5V+y4cHfnqFP7J7ay2J7Y5cT4DlQmpZ0PL2VMu+9zSlct41p5cFIysbIyg11bvzG5JhJ45Uw5RU0eirDbGTMbJG4Oa4VBH+ZFLrEezval1mfgkJ7o5OHD+oDl7LbWPDgCCCCAQRoQdCFujLqMUo9LCvSTks5JOTEKkN3JGRLuSMisETYlERiOqLPNV9xYJ5B/WfnmtNudn/1wA1LPoqJtzBhtTuYqr1sbaw6xsB3Zeixx2ken1z69LFort37IA0fL6KdisbWZAUCn7RGAFGyDNdDqb5PPqNFbvWERvruKgZbP3knAUqVdb6swdGTwVJna8DEWOY3QOOVarNl2R2tJlqDle6RCzsxPNNK0Hkntls4aCaVpn1SQ5anLoP8zTg/Dy+g/wCys1OjA3btjaQ6k9T1KSsceN9OaC2yYW8z7lP9mYQXAnPNGo0gLt0XS4rBQCoyHFT7GBNrMQAE7a1K5Zp4FO7qEjJZgU5ackRwKepICmRVsuljxmK5Hcqle2zhb4o8itAfmExtMVVG0yU+5kNpiIOIDC5uo3HmE7sF4c8J+R/JWTaO6wDiAoqdPCAaaZ5euSCUVJUxVuL2LEyQYg7Q68jxWudmV+9411mcc2DHF+Amjm+R+TuSxexuODPNpBy3gjgrN2eXphtsBB+33Z5h/g+rT5IcLal+RWZJx/M3tySclXJNy3IxSG7klIlXJORWAJNR0RqOqIYh2mw0lY7iCEOy9uwWbM6OPunfalH/ACzz+hTfs+u5s7XNcsiTc9j1EWvsScuEXlsuJgI3hJQWQvKTsje7Loju06KRu3UrZE4WTZ7C0V2tpnmqX2sWgAQRMAAo5xA4mgH1WlXW3E4rLu2OzFk8TqZYXD0dX6ocj9IEG3Kiks4+QS0xoPL6hN6/D5/MD8kpeLvD5U9VmY5EdbXVIU7sqaj5quW009ArRsbHlUjdkjntErHvMu9ilGFKC9oxvJ6CvzUTGw0zybryPBRNtvcYi0PbGPwlxPokQi2a5SSLT/8AOxVpiopSzTh7cs1m9msXeHEyXFvoQB9Bmrhs4XGgqd/LTLPmmtOICdkxNOGg13BQ09+x7qnkEtf5cBQanJUS1RMY/wDeSPrwa4t01yCqKciSfSWW32wSNILHdd46hZ3eeRPJxHkf8Kt1zXs0uwYydwxgB3qMiFX9qbPgmcBo6hHoVKoCTTWwFzS1Bbx066fRP9mzgtsO799Ecvxtz9lBXe+jgpSySjv4XDdKyvk8JaVTBl8B6jcknJUpNy2oxSGzkR6Uck3ogBFqURAjqiGQdqJ8Mf4voUPZQPE7qj9pzf3bPxJt2VyUkcOazY/jPTJX4eyx7V2wQ2uPdiBHpRTF2GtTyVD7WbRSeEg5ip9lath7aJoq8gtN+po5eXF/QjP+clsuI+I9VBdr10iaxueB4ojjHTR3y9lO3D8buqkL7soliew6OaQfMUUkr2MV07PMjXVHQfnRDaH1APL2qkrfE6GV7Hatc5p8jT9fNJF3hPEZrJRqsStra4ef5q8bOQ0jHL1VLkzaHDcVctmZwYwryP0BYV62S14WR74y2PU5E6ZHVQEGyM1QWFuKhBPhdWoLT4XZDJx6UVzshT1kIO4JcJ1sPlivkgLJcDmtYHFjSwGpaal1TXxbuSmLBAIyPM+qclg6ptJKK80U52iQx0OLzsuMg56ZcfJVe3bK43AtkLXDFnXAfFWtXDM6kdCrmRVoRMIPBVCdbFZIWUe0bKnwAuacBJGH4szX4uGmSZbZXWQxklMwaO36rQ+5AzKjr3jDonhwqMJ+QUlNoixKjHXTBgrvIIHUnVDBXE2muJpHmU0ZZnPfXOmpJ0U7s3Yu9tsEe500QPQOBPyBTVGjJKWzPUcY8IrwHsgclCk3J6MzG7km9KOSb0YIkEZFCOqKMq7R4C6EO4EKubAl/fHDyWi7RWESQPafulVTsvsQxvJ1Di30WWK9aPR4M6Wjmn2/cr/aOHd+3F900Uj2ZXvgc6MnXMIO11gFojp913uFV9m3ls7COND5o26mMjBZdKk/Y9CXG4ip4qWmlqE0uOId23oE/niTzzkuTz/2n2Du7a40yeGvHWmE+w9VUWnI8svJa72t3bjgEoGcTqn8DsnemR8lj0bwHciKLLLZmmO6HUY1HKvUH/pTWy0lH4dx0VZEpa7IVI06Hcp/Zl1ZAeRNN45EKp/CxuJ+tGgwOol/2qiiXWiibyWqpw+pSYG1knNeLnVDdBqR7DmmNqvxjaDBIf6msLgE5hkaBSoHU0QukhJoXA8aZ+wRum6Fpt8IVs164Rm7Kgzoa06apYW0vHeMa5hGVHfaHMJkyGzNOpPWpS77wipQOA65e6rhl064HEd5FwociNQk7fNWGSv3Hf2lRb7R4qtzrkeq63TERSE5fu3f2lSe7ImqM/hNBT/OdFoHY7s+ZrWbS4fu4B4eBlcKAc6Ak+YVR2WuN9ttEcLBQu+Jx0a0Zl1OlMl6RuK547JC2GIUa3U73OOrjzK1Lk5c32HxSbkoUm5GhUhu5JvSjkRyMERCMiVzRqqiiBnbVpHJVfYaLBPO3/UJHmrWQoi5rJhtT3cUiPxI6WOdY5x90UPtbP8AEs/CfcKpXbaMBJ6U8lbe1x38Uz8B91U7os+N4G4ZlSX+Rna0dfZ437HobYS297ZmO5Kw2jRUDs3tOAGI8at6FX6fROXB5rPHpyNFXv6zd5E8EVBBBHEb15wvmxmCRzNzSaHluXqB0WIOHVYF2lWIxyuy3pE+UaMS6oP3W5XbBP3gNMOLCWkO0ocsQO4jI13UU1dN1z2WRr5gGiSoaMbHONNXUaTQczRUkOINQSDyUzs69zpMydDTrkgmqi/YmN3NGowAOaDw9krbbCC3KoqNRkQevmo64rX9kqeYKih3JWNm2a2KbBdTWupI+UnFk7ETlzb14K0WS57ISKzPHwE1JGX2hmP+ka02JrtQmbbtdXwucPmmKVvgFR22k0SzrosjcXjeRWrc3GgyyrSh35qt3zdMdokaGNpG2mRNS5w3nPTP5KaZdT/tOcR1/RPbLZgzQaqpyrgKMVW7b/Qa2SxNiAAApQ+SaXxaImRu72lC11AXYandXfTkFKXi6lAsqv28u/ncfsNOFnMDU+Z+ipLrYnJLojRtPYrdkf7M61DOSR7mE/da06DrkVpCz3sPYRd1dxlcR6AH2WhLUlSo5zdtsKUm5KFJuRIGQ3ciOR3IjkYI2dqhqucM0NFRRDuOaUjiyxAZhNoJMTQ7iAVL3aKtKTDk1T2RiPadMX2lpp9mnzUHs+PEei0HtPuaoLmjMZrO7mfQnyVSXrO/pJqenVdjZrsgwQRyt1bSvTersyUPYHDeFXdl7PisrQc6t+ic3JMWYoXat06blo7Hn828n8iQsm9Zr2i3H+0GVrRV2DE3q3ctJgNKqDt0dZweSz5fhQendSf0PLpgcH4CM60IO7qpa4Gls7R6q1be91+1PDGtxA+Nw48FXbO/A8O4apbl1Kjqw0FY+vvz9xcLTCW0e3VSNlvLE0EfENRxH5hEsoD2AjMEZKNtdiLXVbks0U0C6exYrPeTdCpCK0N3EKhyOdv15ahGZaZRv+SYtgS/utIpqkJLc0Zqlft8pyr8k8s8TnCriSqnJFqxttdfLi3A2ox5V34Rr6/mqpZLukme2OFpe9zwGhoqT+Q5rYLD2cx2+yxymV0by5wJwhwwNcRQCooag5q/7LbK2ewRhkLaup4pHAGR3V3DktOKNRRzM87m6FNkLm/Y7HDZ8qsYMRG95zcfUlS6FAmiQCknJUpJytAyG7kVyO5EKMEQKFA5CoQomxt599Z211AofJXO6XZLK+y+UkPbuBWo3Ws2J7nS8QxrHllFe5BbTxB7nNO8LGrdd5inI3YgfKq2m+v5hVM2ku4EY+BCdJWM8Pz+W69zR9mXDuGU+6ElezcErJBxo7oUbZYjuWU+6F21lsiihJle1gplU0JPIak9EzsYabyUvckLMKmu5U7tKv39kaMH814IZ/SN7vL3VPvXtLmDBHZf3YAoZCAXn8IOTfmeipFsvCSd5dNI+R3F7i404Z7lknNNUdfSeGzjkUsnHt7iL3EkkmpOZJzJJ31RKI4QEJdHeaJ3Za9MDu6cfC74eR4K02tgNCs5ornctv7+KhPjbrz4HzV1ZyNZgcH1rgWtlk3hIMj3KSjdVtP8qkJohUIWjFYg2IJ3ExJhoTiEZpcw4g7O9oL7BbDBMcVldhqNXRE6vbxHFvmM9dvgma9ocwhzXAFpBqCDmCCvLu1ENZ3ZAGgNd5y0+SvnY7toY3CxTu8DzSEk/wAt5+x+F27geq14n6UL1WifT5kPqzakCFAmHLAKSclSknK0DIQciFHciFGAN3lBVDIEVQhivZrbcEzmH7QWxXasF2Qlw2qPmaLaW31BZmOknkbG0aV1Jpo1ozceQWPC9zv+L4n5q6VyN73P7wqr7VWhjYiHPa1x0Fc/RQm1O3hle4WYFjfvuHjPQfZHz6KmSyucauJJOpJqT5pk8y7DNF4XPaeR18u5d5O0WWOIRWZrWUFC93id/tboPOqpt426Sd5fK90jjvcST5V0HIJugKRLI5cnaxaXFh3hHf37hSkzlmlSikIQpIFCkw8U1Xd4OI9QjK60KAJWx2l0Tw9hoR6EbweSQa8cao4RItpTVF6uycStD2dHDeDwKdzWauSpdy3iYJMQzacnjiPzC0WFweA5pBBFQQgntucXU6Z4pbcPgif2cp0yOgT4xg7kDoUmTsRFVyUDa+E9+0tFcTaeY/7UP3MkclJBhcQCKeo6HRWTa2Kha6pDmnKnNVy2ABgfUkh2eu/JaMb2R1NOnLE5f6/z9C73Rt9bbOGkSd6ymbZfFSmtHa/NXy5O1ayy0E7XQO4/FH6jMeYWMWGQEUPUcjvST3Ak09iArU3F0Oy+GabMrqm/bb/h6jsV4RTNxRSMkbxa4FKOXl+wXlLA7FDI5juLTT14q/XJ2rTNAbaI2yU1c3wuI6aE+ibHKu5xNT4JmjvjfUvwZrbkQphcd+Q2yPvIHYho4HJzTwcNykE9HDlFxdSVMRe1BhR3IFCjzVd8ndztcTQNdU9Ahvy9HWmUvdWmjG/db+e8rr2YGyyDg6g/z1UeCubLk9/0xk1N80CjAohKCquIV0KVQFASuUaLsAomOhod+iOivYCM1ExcrrYM6MHUBA2IDQD0CJG4jJ3kfoUumFR6Zb1uAhXLlBtBgrPstffd/un/AAk+E/dru6KrI7CpKNoqUI5I9MjVQ+uiM2TOipt2bQd1GBJQtFd/joN+umYUo2/oXZh3qCsvS0zkZNNNNpK/oNtt4ax1FKgj3VPtML8JYS0gjIimooa5Kav29e9cG1owHXc4jdVMIYw5xIGQFPNPh2H9DxaWbk932+pHXZNlzCeTtz9vNR72d3KRuPiH1T+tR0RZV3Nnh2bzMKEwhXIQhRsomtkL+dYrSyQE4HENlG4tO+nEar0Ix4cARmCKjoV5fcMlvfZzeXf2CIk1cwd27/ZkPlRacMux5rx7TpdOZfR/sWNyBC9AtB5o84bVMw2iUf11+ShwVZO0CINtTqbwHetR9FWgua0e5xT6oRfyQD30QslBRnNTZ8XBMSXYqbnF2OwhTSOY705a+qjVjMeVS4DFchaarkuSpjlvugpCKDh103Hh1Si6iuLKce6BQhJfD09koCjLi+zBK4LlytMI6aLG0j/OiFkUuQwO04cAuBVo2atocO7PxNzaeI3jyQZHSsRqOuK8yHPf6EGLBLK0Nc3CBTP7WRr+inhYgxgA4KUmg4eabPNRRLhO2cjPknk3kym7RRYXNeOND5oIHZKTvuzYmOHI0UJY31aFpnuh3hGTplKH3jlcEJRUmJ32GWodilqytEXAsePOrT7BZeFeuyC04ba9n34j6tI/VNxOpHN8Xh1aWXy3/M2J6KheirYeGPP3aJLW3SD7uFv/AKg/UqtBTW2cmK22g/6jh/xy+ihgue+57fAqxxXyX6B26IpCMxC8K0zQ1aG8sVUk1xac04xcUD2VRGWUL3jyFElDyKchR8gIy9CnFllqFGrQWHNUuljhCFy5JRuORKYdNN44dEouTEwZRsAFCkyKZjzH+b0dproir2BUuzBS1ltBY4OaaEGoSK4K6tBWX+zWlsrA9u8abwd4SU0e8Ku7PW0teGHR5AH4tB66eivtluKV5zGDrmf+IzWdY2pUjiauKwypvbsVgWEyuwjQ6ngN6rN62LuJ3x0pQ+4W22O4mQtyGeprqTxP5LMu0iy4LS14+035hb3jrHb5MOg1H92kuGVwaIpQsKEhY1sz2HMQGlWPYifurdZ3bi/CejgR7kKtAp/YJ8LmOGrHsf6OCNbOxGeKnhlF91R6PeiIA6oB4gH5IFvPnh5s2ifW1Tn/AF5f7yo8J3fJ/iJv/LJ/eUzXOPcQ+FfQOCj4kmEo4Ikr2HRb5QDm1SDmEaFGJRgpuhbqY3c/iElHJR3VLzJrIMgeYRJ2Ys1xfPBKRuqjJCzJdLmu51MUuqIK5AhUQZyI5u8foUcLladEcU0Fa6v15IyRmyII408ksdUxe4pPemCCtt7PtoBarPhd/Nio1+lXD7L/ADpQ8wsQVo7OZ3Nt8IaSA/G13NuAuofNoPkii6Zj8QwLNgd8x3X7/ibRaRksw7U7P4I38HEeq1CVUDtNH8KfxtWp/A0eX0r6dRB/NGXxlKVSTNyUC5z+I97jfpCJzYhXEOLT+iQKVsnxBW+Aao9E3VLigidxjYf/AFCcKOuA/wAJB/4mf2hOsRW9cHzyaqT+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20" descr="data:image/jpeg;base64,/9j/4AAQSkZJRgABAQAAAQABAAD/2wCEAAkGBxQSEhUUEhQUFBUXFBQWFBgVFBQVFBUWFBUYFxYXFxQYHCggGBolHBUUITEhJSkrLi4uFx8zODMsNygtLisBCgoKDg0OGxAQGiwkICQsNCwsLCwsLCwsLCwsLiwsLCwsLCwsLCwsLCwsLCwsLCwsLCwsLCwsLCwsLCwsLCwsLP/AABEIAPsAyQMBIgACEQEDEQH/xAAcAAAABwEBAAAAAAAAAAAAAAABAgMEBQYHAAj/xABAEAABAwEFBQYDBQcEAgMAAAABAAIDEQQFEiExBkFRYXEHEyKBkbEyocFCUnLR4RQjJDNisvBjgpLxc6IVJVP/xAAbAQACAwEBAQAAAAAAAAAAAAACAwABBAUGB//EADARAAICAQMCBAMHBQAAAAAAAAABAhEDBCExEkEFEyJRMmFxFIGRobHB8CMkM1Lh/9oADAMBAAIRAxEAPwC9MSjgobZq922iIOGtM1L1S2PlBwk4syntUipMw8QVnzmE5gaLQe1VxdPG0a0Kb7NbNOdE7vBStfQrbhdQMuRWymQPWndn01YiN+ao192KOCQRsNSNVaOz60YXELRyhMuCw31fTWN7vVyvOwVrxR00NAaLJ7xiL7YK8/dXTYW1Obbu7PwmM+oI/NZ8mPZtBxnsjUVy5csw45AUKAqEBXLlyhDly5coQ5cuXKEOKKjFAoQSkSTkrIknIkA+RB6QkS70jIoUgrEoiMR1CzBthL0MUwZXJ3utabxWCWOcse1w3OB9FuN12nvImu5BZYs9B4riqamu5lfadaSLU3CaFrUtcG0pjhrIaqK7RJMVrdyoFWI5jpXJdPDH0I89k5JvaO0slmxs36qzbA3bI6QPA8O9UJgzqrrsLeksczWB3gOoKZK1HYFJdy033cz45xN9mmaktnYnC2xSUyoQfMfoj7V2gSNY0HPE3LjyVmua78HduPJZvMajTDcE3ZbFy5ckhnIHIya2y2sjFXOAHEmg/VQg5XKuWzbOCLJ1a8teuHX5JGPbyzE0IkHPA4/IZqupe5KfsWlcmV33xBP/ACpWOP3a0eOrDmPRPlZAFyFAoQ5AhQKEE5Ek5LPSLkSAlyN3JGRLuSMqhSCsR0RiUULPLy17Yy04rG07w32WRyMoaLS9g3fwbv8Ad7rGtmet8UjeG/mUG/IjLanYtC+iLbdnXMeMIqCKnqrNd9pgExEjauLjQ05qav8AIMR7ulaLrRbSSPIN2ZraYcO7enN3ylj2kZZoZ2Vakmbkwpblnve2HFC6pyewn1C2mwy1jjPRZfcFwd+xj5NBQgLT7LHSMAbgsueak6QcMbityfCFJwOq0dE2t14MjBJcMsyNTTfkkhN0Rm2G0DbHFiJ8RyaN5Kx+37TSSPxudV26pOXRo0UTtztxJaZyRQNaSGZaD8zkqs/aCU6vd65eiRk6pPbgdjilu+S1z3pMcmuIr91tK+YAqm7bXP8A/oeha79VX4r7fvAd1AUtYb5jOTw5nNpy825e6W1JdhyolbNeUoIxNB4FpAcOm/5LQtktu3NIZaHF8emI/wAyP8W97fn1VCjDXCrXB3CmTqdN/wA0JqM8nDkKPHlv8j5IFPpewUsfUtz0Sx4IBBBBAIIzBB0IKMss2I21EIEMxrFWjX74yfsuHD2WoxSBwBaQQcwRoVsjJSVoxyi4umCuQoERQm9JOSz0k5EgJDdyRkSzklIoUJsSiIxHUIeYJDmr9sQSLJIeqoUjKOI4Ej0K0rZaDBd7ncQT6rEt5Hr/ABJpacz+02vBIH8ym7r6kc9xxEAilNyTva04jkKI113G+UF2YC7VpK2ePjFyaQ7jtTe7NTmmbZSdMk4sdyuJOLdVc6zYSQsWXM5ccHpPDtFixu5bs1bs6tWOzgHUZeitl4X7Z7LHWeVrMsmk1c7o0ZlYrdG0sljic2MDE7MF2jRxpvKrVstUkzy57nOc7MudUkrMp0YNdiXnyrizWrX2oE1bCKDQFwLieeEEU9VXL22rtL6kSEjPLDhrzoS4/NVKzxFgz+Lhw6pOS0GuqrzXwZvJiRVqYSSab017g8FbLvusyZuCsVi2Zbw9QrU6G+VZmJsruBT+x1yDsxz/AD3LR5dmG00VevXZdzSS0eiJuyvKaGEJfH4meJu9pzHvkeeR9lM2K3NkGtCdxOf/AC3+earxE0WRFR0z9UoJHfE2h40yPmN6VPGpFqTiWKVhBqcq5V+y4cHfnqFP7J7ay2J7Y5cT4DlQmpZ0PL2VMu+9zSlct41p5cFIysbIyg11bvzG5JhJ45Uw5RU0eirDbGTMbJG4Oa4VBH+ZFLrEezval1mfgkJ7o5OHD+oDl7LbWPDgCCCCAQRoQdCFujLqMUo9LCvSTks5JOTEKkN3JGRLuSMisETYlERiOqLPNV9xYJ5B/WfnmtNudn/1wA1LPoqJtzBhtTuYqr1sbaw6xsB3Zeixx2ken1z69LFort37IA0fL6KdisbWZAUCn7RGAFGyDNdDqb5PPqNFbvWERvruKgZbP3knAUqVdb6swdGTwVJna8DEWOY3QOOVarNl2R2tJlqDle6RCzsxPNNK0Hkntls4aCaVpn1SQ5anLoP8zTg/Dy+g/wCys1OjA3btjaQ6k9T1KSsceN9OaC2yYW8z7lP9mYQXAnPNGo0gLt0XS4rBQCoyHFT7GBNrMQAE7a1K5Zp4FO7qEjJZgU5ackRwKepICmRVsuljxmK5Hcqle2zhb4o8itAfmExtMVVG0yU+5kNpiIOIDC5uo3HmE7sF4c8J+R/JWTaO6wDiAoqdPCAaaZ5euSCUVJUxVuL2LEyQYg7Q68jxWudmV+9411mcc2DHF+Amjm+R+TuSxexuODPNpBy3gjgrN2eXphtsBB+33Z5h/g+rT5IcLal+RWZJx/M3tySclXJNy3IxSG7klIlXJORWAJNR0RqOqIYh2mw0lY7iCEOy9uwWbM6OPunfalH/ACzz+hTfs+u5s7XNcsiTc9j1EWvsScuEXlsuJgI3hJQWQvKTsje7Loju06KRu3UrZE4WTZ7C0V2tpnmqX2sWgAQRMAAo5xA4mgH1WlXW3E4rLu2OzFk8TqZYXD0dX6ocj9IEG3Kiks4+QS0xoPL6hN6/D5/MD8kpeLvD5U9VmY5EdbXVIU7sqaj5quW009ArRsbHlUjdkjntErHvMu9ilGFKC9oxvJ6CvzUTGw0zybryPBRNtvcYi0PbGPwlxPokQi2a5SSLT/8AOxVpiopSzTh7cs1m9msXeHEyXFvoQB9Bmrhs4XGgqd/LTLPmmtOICdkxNOGg13BQ09+x7qnkEtf5cBQanJUS1RMY/wDeSPrwa4t01yCqKciSfSWW32wSNILHdd46hZ3eeRPJxHkf8Kt1zXs0uwYydwxgB3qMiFX9qbPgmcBo6hHoVKoCTTWwFzS1Bbx066fRP9mzgtsO799Ecvxtz9lBXe+jgpSySjv4XDdKyvk8JaVTBl8B6jcknJUpNy2oxSGzkR6Uck3ogBFqURAjqiGQdqJ8Mf4voUPZQPE7qj9pzf3bPxJt2VyUkcOazY/jPTJX4eyx7V2wQ2uPdiBHpRTF2GtTyVD7WbRSeEg5ip9lath7aJoq8gtN+po5eXF/QjP+clsuI+I9VBdr10iaxueB4ojjHTR3y9lO3D8buqkL7soliew6OaQfMUUkr2MV07PMjXVHQfnRDaH1APL2qkrfE6GV7Hatc5p8jT9fNJF3hPEZrJRqsStra4ef5q8bOQ0jHL1VLkzaHDcVctmZwYwryP0BYV62S14WR74y2PU5E6ZHVQEGyM1QWFuKhBPhdWoLT4XZDJx6UVzshT1kIO4JcJ1sPlivkgLJcDmtYHFjSwGpaal1TXxbuSmLBAIyPM+qclg6ptJKK80U52iQx0OLzsuMg56ZcfJVe3bK43AtkLXDFnXAfFWtXDM6kdCrmRVoRMIPBVCdbFZIWUe0bKnwAuacBJGH4szX4uGmSZbZXWQxklMwaO36rQ+5AzKjr3jDonhwqMJ+QUlNoixKjHXTBgrvIIHUnVDBXE2muJpHmU0ZZnPfXOmpJ0U7s3Yu9tsEe500QPQOBPyBTVGjJKWzPUcY8IrwHsgclCk3J6MzG7km9KOSb0YIkEZFCOqKMq7R4C6EO4EKubAl/fHDyWi7RWESQPafulVTsvsQxvJ1Di30WWK9aPR4M6Wjmn2/cr/aOHd+3F900Uj2ZXvgc6MnXMIO11gFojp913uFV9m3ls7COND5o26mMjBZdKk/Y9CXG4ip4qWmlqE0uOId23oE/niTzzkuTz/2n2Du7a40yeGvHWmE+w9VUWnI8svJa72t3bjgEoGcTqn8DsnemR8lj0bwHciKLLLZmmO6HUY1HKvUH/pTWy0lH4dx0VZEpa7IVI06Hcp/Zl1ZAeRNN45EKp/CxuJ+tGgwOol/2qiiXWiibyWqpw+pSYG1knNeLnVDdBqR7DmmNqvxjaDBIf6msLgE5hkaBSoHU0QukhJoXA8aZ+wRum6Fpt8IVs164Rm7Kgzoa06apYW0vHeMa5hGVHfaHMJkyGzNOpPWpS77wipQOA65e6rhl064HEd5FwociNQk7fNWGSv3Hf2lRb7R4qtzrkeq63TERSE5fu3f2lSe7ImqM/hNBT/OdFoHY7s+ZrWbS4fu4B4eBlcKAc6Ak+YVR2WuN9ttEcLBQu+Jx0a0Zl1OlMl6RuK547JC2GIUa3U73OOrjzK1Lk5c32HxSbkoUm5GhUhu5JvSjkRyMERCMiVzRqqiiBnbVpHJVfYaLBPO3/UJHmrWQoi5rJhtT3cUiPxI6WOdY5x90UPtbP8AEs/CfcKpXbaMBJ6U8lbe1x38Uz8B91U7os+N4G4ZlSX+Rna0dfZ437HobYS297ZmO5Kw2jRUDs3tOAGI8at6FX6fROXB5rPHpyNFXv6zd5E8EVBBBHEb15wvmxmCRzNzSaHluXqB0WIOHVYF2lWIxyuy3pE+UaMS6oP3W5XbBP3gNMOLCWkO0ocsQO4jI13UU1dN1z2WRr5gGiSoaMbHONNXUaTQczRUkOINQSDyUzs69zpMydDTrkgmqi/YmN3NGowAOaDw9krbbCC3KoqNRkQevmo64rX9kqeYKih3JWNm2a2KbBdTWupI+UnFk7ETlzb14K0WS57ISKzPHwE1JGX2hmP+ka02JrtQmbbtdXwucPmmKVvgFR22k0SzrosjcXjeRWrc3GgyyrSh35qt3zdMdokaGNpG2mRNS5w3nPTP5KaZdT/tOcR1/RPbLZgzQaqpyrgKMVW7b/Qa2SxNiAAApQ+SaXxaImRu72lC11AXYandXfTkFKXi6lAsqv28u/ncfsNOFnMDU+Z+ipLrYnJLojRtPYrdkf7M61DOSR7mE/da06DrkVpCz3sPYRd1dxlcR6AH2WhLUlSo5zdtsKUm5KFJuRIGQ3ciOR3IjkYI2dqhqucM0NFRRDuOaUjiyxAZhNoJMTQ7iAVL3aKtKTDk1T2RiPadMX2lpp9mnzUHs+PEei0HtPuaoLmjMZrO7mfQnyVSXrO/pJqenVdjZrsgwQRyt1bSvTersyUPYHDeFXdl7PisrQc6t+ic3JMWYoXat06blo7Hn828n8iQsm9Zr2i3H+0GVrRV2DE3q3ctJgNKqDt0dZweSz5fhQendSf0PLpgcH4CM60IO7qpa4Gls7R6q1be91+1PDGtxA+Nw48FXbO/A8O4apbl1Kjqw0FY+vvz9xcLTCW0e3VSNlvLE0EfENRxH5hEsoD2AjMEZKNtdiLXVbks0U0C6exYrPeTdCpCK0N3EKhyOdv15ahGZaZRv+SYtgS/utIpqkJLc0Zqlft8pyr8k8s8TnCriSqnJFqxttdfLi3A2ox5V34Rr6/mqpZLukme2OFpe9zwGhoqT+Q5rYLD2cx2+yxymV0by5wJwhwwNcRQCooag5q/7LbK2ewRhkLaup4pHAGR3V3DktOKNRRzM87m6FNkLm/Y7HDZ8qsYMRG95zcfUlS6FAmiQCknJUpJytAyG7kVyO5EKMEQKFA5CoQomxt599Z211AofJXO6XZLK+y+UkPbuBWo3Ws2J7nS8QxrHllFe5BbTxB7nNO8LGrdd5inI3YgfKq2m+v5hVM2ku4EY+BCdJWM8Pz+W69zR9mXDuGU+6ElezcErJBxo7oUbZYjuWU+6F21lsiihJle1gplU0JPIak9EzsYabyUvckLMKmu5U7tKv39kaMH814IZ/SN7vL3VPvXtLmDBHZf3YAoZCAXn8IOTfmeipFsvCSd5dNI+R3F7i404Z7lknNNUdfSeGzjkUsnHt7iL3EkkmpOZJzJJ31RKI4QEJdHeaJ3Za9MDu6cfC74eR4K02tgNCs5ornctv7+KhPjbrz4HzV1ZyNZgcH1rgWtlk3hIMj3KSjdVtP8qkJohUIWjFYg2IJ3ExJhoTiEZpcw4g7O9oL7BbDBMcVldhqNXRE6vbxHFvmM9dvgma9ocwhzXAFpBqCDmCCvLu1ENZ3ZAGgNd5y0+SvnY7toY3CxTu8DzSEk/wAt5+x+F27geq14n6UL1WifT5kPqzakCFAmHLAKSclSknK0DIQciFHciFGAN3lBVDIEVQhivZrbcEzmH7QWxXasF2Qlw2qPmaLaW31BZmOknkbG0aV1Jpo1ozceQWPC9zv+L4n5q6VyN73P7wqr7VWhjYiHPa1x0Fc/RQm1O3hle4WYFjfvuHjPQfZHz6KmSyucauJJOpJqT5pk8y7DNF4XPaeR18u5d5O0WWOIRWZrWUFC93id/tboPOqpt426Sd5fK90jjvcST5V0HIJugKRLI5cnaxaXFh3hHf37hSkzlmlSikIQpIFCkw8U1Xd4OI9QjK60KAJWx2l0Tw9hoR6EbweSQa8cao4RItpTVF6uycStD2dHDeDwKdzWauSpdy3iYJMQzacnjiPzC0WFweA5pBBFQQgntucXU6Z4pbcPgif2cp0yOgT4xg7kDoUmTsRFVyUDa+E9+0tFcTaeY/7UP3MkclJBhcQCKeo6HRWTa2Kha6pDmnKnNVy2ABgfUkh2eu/JaMb2R1NOnLE5f6/z9C73Rt9bbOGkSd6ymbZfFSmtHa/NXy5O1ayy0E7XQO4/FH6jMeYWMWGQEUPUcjvST3Ak09iArU3F0Oy+GabMrqm/bb/h6jsV4RTNxRSMkbxa4FKOXl+wXlLA7FDI5juLTT14q/XJ2rTNAbaI2yU1c3wuI6aE+ibHKu5xNT4JmjvjfUvwZrbkQphcd+Q2yPvIHYho4HJzTwcNykE9HDlFxdSVMRe1BhR3IFCjzVd8ndztcTQNdU9Ahvy9HWmUvdWmjG/db+e8rr2YGyyDg6g/z1UeCubLk9/0xk1N80CjAohKCquIV0KVQFASuUaLsAomOhod+iOivYCM1ExcrrYM6MHUBA2IDQD0CJG4jJ3kfoUumFR6Zb1uAhXLlBtBgrPstffd/un/AAk+E/dru6KrI7CpKNoqUI5I9MjVQ+uiM2TOipt2bQd1GBJQtFd/joN+umYUo2/oXZh3qCsvS0zkZNNNNpK/oNtt4ax1FKgj3VPtML8JYS0gjIimooa5Kav29e9cG1owHXc4jdVMIYw5xIGQFPNPh2H9DxaWbk932+pHXZNlzCeTtz9vNR72d3KRuPiH1T+tR0RZV3Nnh2bzMKEwhXIQhRsomtkL+dYrSyQE4HENlG4tO+nEar0Ix4cARmCKjoV5fcMlvfZzeXf2CIk1cwd27/ZkPlRacMux5rx7TpdOZfR/sWNyBC9AtB5o84bVMw2iUf11+ShwVZO0CINtTqbwHetR9FWgua0e5xT6oRfyQD30QslBRnNTZ8XBMSXYqbnF2OwhTSOY705a+qjVjMeVS4DFchaarkuSpjlvugpCKDh103Hh1Si6iuLKce6BQhJfD09koCjLi+zBK4LlytMI6aLG0j/OiFkUuQwO04cAuBVo2atocO7PxNzaeI3jyQZHSsRqOuK8yHPf6EGLBLK0Nc3CBTP7WRr+inhYgxgA4KUmg4eabPNRRLhO2cjPknk3kym7RRYXNeOND5oIHZKTvuzYmOHI0UJY31aFpnuh3hGTplKH3jlcEJRUmJ32GWodilqytEXAsePOrT7BZeFeuyC04ba9n34j6tI/VNxOpHN8Xh1aWXy3/M2J6KheirYeGPP3aJLW3SD7uFv/AKg/UqtBTW2cmK22g/6jh/xy+ihgue+57fAqxxXyX6B26IpCMxC8K0zQ1aG8sVUk1xac04xcUD2VRGWUL3jyFElDyKchR8gIy9CnFllqFGrQWHNUuljhCFy5JRuORKYdNN44dEouTEwZRsAFCkyKZjzH+b0dproir2BUuzBS1ltBY4OaaEGoSK4K6tBWX+zWlsrA9u8abwd4SU0e8Ku7PW0teGHR5AH4tB66eivtluKV5zGDrmf+IzWdY2pUjiauKwypvbsVgWEyuwjQ6ngN6rN62LuJ3x0pQ+4W22O4mQtyGeprqTxP5LMu0iy4LS14+035hb3jrHb5MOg1H92kuGVwaIpQsKEhY1sz2HMQGlWPYifurdZ3bi/CejgR7kKtAp/YJ8LmOGrHsf6OCNbOxGeKnhlF91R6PeiIA6oB4gH5IFvPnh5s2ifW1Tn/AF5f7yo8J3fJ/iJv/LJ/eUzXOPcQ+FfQOCj4kmEo4Ikr2HRb5QDm1SDmEaFGJRgpuhbqY3c/iElHJR3VLzJrIMgeYRJ2Ys1xfPBKRuqjJCzJdLmu51MUuqIK5AhUQZyI5u8foUcLladEcU0Fa6v15IyRmyII408ksdUxe4pPemCCtt7PtoBarPhd/Nio1+lXD7L/ADpQ8wsQVo7OZ3Nt8IaSA/G13NuAuofNoPkii6Zj8QwLNgd8x3X7/ibRaRksw7U7P4I38HEeq1CVUDtNH8KfxtWp/A0eX0r6dRB/NGXxlKVSTNyUC5z+I97jfpCJzYhXEOLT+iQKVsnxBW+Aao9E3VLigidxjYf/AFCcKOuA/wAJB/4mf2hOsRW9cHzyaqT+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8" descr="data:image/jpeg;base64,/9j/4AAQSkZJRgABAQAAAQABAAD/2wCEAAkGBxQSEhQUEhQUFBAUFBQVFQ8PFA8PEBQQFBQWFhQUFBQYHCggGBolHBQUITEhJSkrLi4uFx8zODMsNygtLisBCgoKDg0OGhAQGiwkHCQsLywsLCwsLCwsLCwsLCwsLCwsLCwsLCwsLCwsLCwsLCwsLCwsLC8sLCwsLCwsLywsLP/AABEIALcBEwMBIgACEQEDEQH/xAAcAAABBQEBAQAAAAAAAAAAAAADAAECBAUGBwj/xAA8EAACAQIDBAcFBgUFAQAAAAABAgADEQQhMQUSQVEGEyJhcYGRBzJSobEUQnLB0fAjQ2KC4TOSorLiwv/EABoBAAIDAQEAAAAAAAAAAAAAAAECAAMEBQb/xAAoEQACAgEDAwUAAgMAAAAAAAAAAQIRAwQhMRIiQQUTMlFhI4EUkcH/2gAMAwEAAhEDEQA/AOItJgSIMkJ2bM44kxBiFVYSDiSEbdjgR62AEBklkVEmIUQV48jJxkShCSAkQ00sFgwQGfQ6KNSOfcIJ5IwVyCk3sjPWmSchLlDDMuZGXO4mw4poCLItgWNgC2WlieP78cvFKHU9q7A6ZhBroOOdhfvmGfqfT8UWf4/VyauGGQPA8QQR6iGnPjFmkva1AyC2GvDTu/eUPhdrHdJZW8QQ5A45WEsxeqxe01/oonomvizbBk1aVKGOpVBem4I9CDytwhrzp48sciuLMc4OLplnek0S8rKZYpPHYoqtOBCyy7QSysYzMYkrg5TQx4mQ1SZ8yL8W6JVDAMIjUjXlCNA4EdRJosIqQNhSHpwu7EghhKWyyiAijkRARGGxxIkyVpBotBsV4pGPAA48SYgxJqJsspHBhlMDaEBjEHLRXjSQEbcgg0IsZBCiFIggsnuRg8FWq5hRq3LgOMmSahFyYVG3Rf2bhOsbIXA1+HLhf9JcLsScju3tccAu7/n0lvZiruBVBGnwjTTxm5QoqOGfqfWcPVap5OTbgwbnLVMHWYMQtgRofAaHll85a2bsR2F21IOXln9J1Bz0/WFpi05zm2b44kjk8f0ZruFIB3R94c/GY1TZ9agxbd3rZAWyHl6z06ninC2BO78PCVMYqtqMzxjKf0xXiT5PMqGLzs6WYn3lFmzyy5eGncdRuYfHgEJ2yDazOLHPLzmjtHY6uCV7L8GH+M5yGJwtXdJYg1KbZePPW836XUyxytGDU6dNHZiTUytg6++iuPvAG3I8R63h56i7VnD4C78YNBxQEB4zMTFqrnNqtpMusucpzLYuwvcqWhUEZlkkEytmpBVEmJC8kBKmWIKglgJIUVltUiBborssHaXDTgmpwi3YGMwhCkiRIwoDaPHtFFGOLvJqYwEkDNJSStJgSKtJhoyIPaOIowhRCaSZkUhN2WIhFRAUFL1woyA1I8L/AJ68JaUTPwWI3MS19L5jx/xMfqDftf2W4fkdzsxQtwo8WOZPnNSit5QwuZuNOFtP33zQoPwnm8jtnXw/EuKZMXgg1uH5SX2gc4qLkGQXk62GFtZWFbIkcJVq7WVddO6GyNE6iWnPbew4zIADEe9mL81PO86RMWKguFIXmbg/Oc90sS1MkaaEjgDxl+NmbKupFDozWvTZTqjnLPQ/v93m0BOa6KGzuL+8oNuFx+z6TqAs9XpJdWGJ5zURrIxt2LdhVWT6uaGVFR1ymZiltNorM3G04mRWh8ezMwyaiOFhAswM2DBYZRIAQiCKyxB6UsoZWSWKUSgMOojFI6mTJjUVtkRRvBvh5ZRoneFoXqaM1qUUtkiKL0je4ecoI8SRyJahiSiTEiJIRkAkJIRKJPdjoglMmGkd2EURkQGWmTiltWvndrEeQsfpNlhKe1MM/YcKbWbtEEDhofWZ9Yk8LHxX1HU7GxpamBy49wAymutfd8ZzfR5+wb63vbjYgTWxKOVG4M+ec8vL5HbxLtLmMrUkG9VqhVPNgl/zPhMSttijn9nqkldUdKgHkSOUs0dlBN41Qajuu6S1iN0ixVbDj6yWzdiohG5SVbG+8bl/XgM41RoO9/hr7AqirTBzz9c5kY0PTrOAm++8d0sP4YH6zYwHZYWh9rUQTvEZNqDFSstexyGP2htGm4CFGU2PYQbmhJUk3IOmdx+mthcUcRSIdd1iua8AcwbecuJs4E2tl4m0u1MMii4ADcxx8ZbGdlLhRw2wOxXYOQqorEk30NgBl4/WdcJiDA2as33ichx3ANfX6TWoNdV8B9J3fTM7c3j8VZxtfp1HGsnm6/rwXKYlgJlKlNpaWpOwzlAKqzPxqTUYXlPGJFfA65MZUhVpwyJnDCnOfLZm+O6K4ox+pmhRpxq62irYHVvRURYRBIBpZpLDQJSHRYU04RVkXqQsrtsHu2les8sNUlaql4rDEAasUfqo0ljUjhlMctIqJIrGTYxINJKYyrJqIyIEpwoEgsNTlsUBg2jiEdZFYzIRM2cDhWc1LsWFzam+aBQbCwOmXKZW7NjBVj1TEe8Fsba6jP0+k5PqkG4KX1/06Hp8l1OP2DwuE6us26p3GzP9J4j1tOgwVUWIteZuHwwpU0AN97tE3JzbM+Wcs0vpxnCk9zpRilsjWVQZCtUCg/LvMq065A1jqu9m2nCFDukYOM6V0aVYUxvPVyuFRmHyksf0ldiBTpmoL2OVlUcbn0y1mo2z1ztdQb3t8/CAwmxVS26CADfnLVSFbNDB4zKxFjyMnVq72QgGKt3MJGmplfDDaaGNIllIF9Q34LHXz+sQEs4bO+eVrnyMAR6Tv+krvm/xHF9Tf8cV+sdTLNMyqBLNIzuHFLKLK+MTKWkaV8SYjCjJvYw9OBqrnD0piyruNsJdpZpiV8U0sIZWxQlbIuSoGzlum8pAZy1SSGxmg5qwLky0mHjNRge4tpFAOZM1JOrRgCsCQdh+sigCI8ehTi1EnIyVoEWk0krSKwqiWIBJBC2kFEtpTvLIAYNadxIlLTUo0MpWr0ZG96InZTvLmyMRu1ACbK2RPI8D+XnAilHanFyY4zg4PyPCbhJSXg6TFg2ubW7uZgt+1jMWnjHGRYleRmpQq3E8xqtJPA+7j7O1hzwyfEv0k3s/lAY/HbmRB5WUFm8AozJk6NW0tKyk34zMti2W5iLicVV/00WknOsbVSOZUA28MpM4Su3+piAv4QT9DNkUt7TLwAjHZt9Tf98Y/UMp1sjJwmz6t7mr1ijiybr/AO6+fpNXrBugeML9nKDLPwmZiqhU+fCC7YjLQN7CFCypgKm8x7h+k0AJ6v0yFYb+2ed9QleWvpAt2ODDbsE4nRMBMVZBmvB3khFYUVqghaa5RFc5coUbiY8/Jpxy2K4MBiGmjUw8qVaUoLVRTppNDDU4KnTlhDaEEmXgBaVqxjNWgGa8AiiM4lV0hyYNzB5GQHqYpYDRS7pQDz60eK0cCBFokEsIIOmkMqxkrISAlykYNKUNRXOWxFb2NTCplBV6ctUGAWV6tQXiN7iRZVenaVKhlqtVlInOFMsQlEt0ahAlUyzg6RZXP3Rui/eb2+hmPXxUsLf1uadLKsi/SxTxV5ew2LUDtEecwMRhWvkZn4mlVuAJ5xQT8nXcq8HeUseozylfEbZA+8B3ZTh6tWsMgT4azNO+xzJv5yyOL9K3lS8Hd1dvjMk8JiPtZqzWTT4uAmbgtmF7Fr7vLnOhwODAIVRmdP1gpJ0t2G21b2QXDbSGGNMVRZKxZeuOiuu6QD3He17p1C5+HMThfaXVVFw1EarvuT6Lc+JLekxdjdI61EBEa6fC43gPDlPQ6PUrDBY5HC1OP3JucT1UmAqGcMnTiqGs6Iw5DeUjzvNbD9LaTe8rL4EMPym6Oqxy8mV4Zrwb8ksoUNrUX0qL4N2T85dSoDoQfAgy20+CumuRPrNDBGUHmps9MpRnWw8WErDKVepvL1YR6FK8yFt0jMejaDE1cVRmVVykDF2RqGNTg3eQ620JY1sFq5SniKsetVlCq8KFSLa1o0qq+UUssNHLrJqJG0LTWRDhFEJTkAIdcpdDZWKwgeIVJXLRQNhovjF5QD1yYAGJYhKCFogIoOviFQXY27uPpJwEORLfRCocRSxQXVayhBzCIMvPeb1nJ7U2ySpCCwOVzrb8ps+y3FZ4ilx/h1B36q30X1mPUZYyXQuPJZC07N1k5wFVR58J1FfCLU97Jre8uvmOMwsRs96ZJYdng4zU/p5zh5NPKG/KOtj1EMm3DKBwwVSxFzawB5zKwuAzu2fdwvNjE1vi8hLGzsIaxsouQPAAniTyERdT2XksaS3ZVp0tFXU8BOh2XgurGdi9syNB3S5hNjJSGRJc6uQPkOAmZ0txpwuEqODZyNxPxvkD5Znym/Bp/b7pcmDPqOvZcHmHTLH9fi6rA3RSKSn+mne5/wBxeUcEc5UC2lnCjtD98JZZmD42lo3kfyjISJNzwMBYjXhGsBfp1oZcQRxmdSeF3o6mwUalHaDjRmHgxEu4fpBXTNaz+Z3h6G854PGNaN7zF6Ed5genLjKsgcfHT7DehyPynYbJ6QYeqBuVFDHLq3ISpfkFOvleeKU6ufhAV6xMKzULLCme84yvM7qy057oHts4lDSqNvVqed2PaeloCeZByPiOc7ehhrCXxl1Kylro2MatRtKFadJiaQmLi6doLoeErM1hK9VJdMHWGUssYzt6KOwjw7kMGFpmBvCohliCE3pINElEw9PCxrABWTlo4YAXOQ5nITMr45Bpc+GQkk0luRblkQVbEKmp8hmZmYjaZ4ZfX1mc9W8yzzpcDpGjjtrHReyOfH/Eykcsbm58c4Oo8KuQmWeRye4yQHG8pc6IY3qcZRa/ZY9W34Xy+u6fKZlZs5C9rEaggjxEqvexj6BpS0i+hmL0exnXUUfjYX8bayt026QfY8KzKf49T+HSHJj7z/2jPxtLuBeSvtmjQarYBwq6sjqqmp8KqQchxIIzyAM0di7Uo0wKe71ZP3i2+GN7dpiAQfK2Ws47YG0DWo8gp3fhAyG72s+I0Fz362o7cx26SvAgk3AvmLHs8OPode1fMtpWkbulPH3NnrDteeae1fH3qUaAOSqarD+prqnyDesP7OOlNRx1NdXamLinic23QPuVG4gDRuGhnJ9L8b12MrtwDlB4U+x9QfWXyfbZi8mMIbCvZoEQ1HWVDBcTiLkBR2jz0A5mC0Fr37zqTDX4SDAcOPAyAFShbxlkajQgGZ4JniMhxgsJMVMvGRJkSIxaSyF/Ye0Ww9dKqe8huR8S/eU9xFxPoFKyuiuhurqGU81YXHyM+c8LqZ7f0KrF9n4YnghXyRmUfICacEuUZ88eGadUzJxompWmfiKctsWBmFYGsZcqUpXalHTLGUCIpaNCKP1C0ZNDZZPCaNDYxnV0sCBLKYcCXqKKXkZzVHYsp7exFPCqL51GHZpjW3M8hLftA20cLRRKZ3atZiAw95aa+8R35qPOeWVsUzMS7M7fE5LG3K55SjLnUNlyPjg5bvg0cdtJ6h7Ry4KMlHlKD1ILrZAtMMsjZpSomzwdR414Myuwkd8XF9JYerllK27y1k/s9hrAEEImk5EwEPUPZzi70VU8rea/4tKvtA2M+IejVJ/hrddzSyEgg+LEfSZHQOuQhHDrAMre6bbw/fAzv+lig0QPiIUeeZPkAT5TSqaTYiTukcpvJSeqiAlkCnsIcjYdkPfXPRfMgZiphNm/asQD/LKqwJ3c0Nzw5Zr4jumq5zJI7WhtvE2vfLdF73HDPIW0utfo/iiMRY5Lu3B4ktu59+nDLW1/ebPGVzs3ZYOOPp+jqh1eHpVmAAWlSZrDIAKpP5TxAsTmdTmT3nWepdOMbuYStbWp1dIf3Hef/ipnlhj5XvRjiOsJTa0GISjrKhgwaQQ3JPDQeWv77oqzWGWpyHiY6rYADhCAIzWldnj1XgLyECs0D1kjXqWECTwgCEarC0BxPCQo0oWuwAtwkIRFSynmTPZ/ZjjOs2fTXVqLPSNu47y/8XWeIobm/AaeM9V9jlU9XiV4B6bebKwP/QS7C+4qzLtPQuqvAVcNDmraQNeaqRm3M3E0LTPcTXxTXmNWOciLY2yEUgTFD1IbpOwCyQEYSU1MxnjvtaxZONVOFOivkzszH5bvpONepoeX0nQe0qrfaWIHw9Uo8OpQ/mZzAM5OZ97OhjXaiylW8mTM9XsZaWrlK7GJs0iGgnaPTMgS5QYW884q5gcK3aI55/rJVnuYQECZExXjGAJ1ns+G8aq+BHmP/M7jbGJ3lpjkM/oD++PjY+edBcQErVL/AAA+ht/9TsS5a3EgAfeIsTbTj94cb5jM6O3/ABj6dL3bYM6eAJGtslzvwHvZ3NrandPbo03CVd433Qc7hwf6smzy5a56DQXhe3Eg2OSuxzYkEWJPAkWuTYgEm9QY2MYC5y0ubZAZXBHC2uY5E3btE1RdM3zSkmD9oGINsOnPrareJIRfkG9Zx80Nt4w1Xpk6ph6CH8XVh2y8ahHlM4R5O2cxEpKkc5AmJGt9B4xQh1zN+AyH5mSJkAbCDd4QEKzSN5FpFmgCCrHOTU28YEtnLFJbd5gIGTLM+Qleq5Y2EnUJ0GbGEChB/UdT+QhIQVOA0H7vPXPZPgimEqVT/Oqnd/BSG5/26z0nj74g6DSek+yrpLl9iqZe+9FvElnpnvzZh/d3SzG0mV5E2j0SoYFryyRB1JfZUU6rSlUEsV3lOo0KkWUQIikC0UI1HYBpW2tjupoVatr9XTd7cyqkgfKKKbpbJswpWz522jiWqVHdyWdmLMx1LHUyuHiinFfJ0SFU8ZOm0aKAg7NDUhFFIQOV3bH1g2MUUYA15EtFFFCEwWIKVFI4kKfw7yk/QT0RH3guh3rGxUEdoHIgnO9rcL2F8husopG9i/T/ACb/AAmWyJ5mxuAS103tb6tkc9d0En+WMDbOJ7DMpvdbg56MLqSG1uF455DSwUKKIvlRqyfCzkw0cGKKOc4YtGRu13D6xRSECM0ETHikIQZoMmPFAQEpzlhHtp7xjRSEDDsC+rHU/kJVZixiihIEVZobEqFMTQZcmFela3fUUEeYJHnFFCgM946yArVoopoZQio2cq1DFFIi0CWiiijWQ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30" descr="data:image/jpeg;base64,/9j/4AAQSkZJRgABAQAAAQABAAD/2wCEAAkGBxQSEhQUEhQUFBAUFBQVFQ8PFA8PEBQQFBQWFhQUFBQYHCggGBolHBQUITEhJSkrLi4uFx8zODMsNygtLisBCgoKDg0OGhAQGiwkHCQsLywsLCwsLCwsLCwsLCwsLCwsLCwsLCwsLCwsLCwsLCwsLCwsLC8sLCwsLCwsLywsLP/AABEIALcBEwMBIgACEQEDEQH/xAAcAAABBQEBAQAAAAAAAAAAAAADAAECBAUGBwj/xAA8EAACAQIDBAcFBgUFAQAAAAABAgADEQQhMQUSQVEGEyJhcYGRBzJSobEUQnLB0fAjQ2KC4TOSorLiwv/EABoBAAIDAQEAAAAAAAAAAAAAAAECAAMEBQb/xAAoEQACAgEDAwUAAgMAAAAAAAAAAQIRAwQhMRIiQQUTMlFhI4EUkcH/2gAMAwEAAhEDEQA/AOItJgSIMkJ2bM44kxBiFVYSDiSEbdjgR62AEBklkVEmIUQV48jJxkShCSAkQ00sFgwQGfQ6KNSOfcIJ5IwVyCk3sjPWmSchLlDDMuZGXO4mw4poCLItgWNgC2WlieP78cvFKHU9q7A6ZhBroOOdhfvmGfqfT8UWf4/VyauGGQPA8QQR6iGnPjFmkva1AyC2GvDTu/eUPhdrHdJZW8QQ5A45WEsxeqxe01/oonomvizbBk1aVKGOpVBem4I9CDytwhrzp48sciuLMc4OLplnek0S8rKZYpPHYoqtOBCyy7QSysYzMYkrg5TQx4mQ1SZ8yL8W6JVDAMIjUjXlCNA4EdRJosIqQNhSHpwu7EghhKWyyiAijkRARGGxxIkyVpBotBsV4pGPAA48SYgxJqJsspHBhlMDaEBjEHLRXjSQEbcgg0IsZBCiFIggsnuRg8FWq5hRq3LgOMmSahFyYVG3Rf2bhOsbIXA1+HLhf9JcLsScju3tccAu7/n0lvZiruBVBGnwjTTxm5QoqOGfqfWcPVap5OTbgwbnLVMHWYMQtgRofAaHll85a2bsR2F21IOXln9J1Bz0/WFpi05zm2b44kjk8f0ZruFIB3R94c/GY1TZ9agxbd3rZAWyHl6z06ninC2BO78PCVMYqtqMzxjKf0xXiT5PMqGLzs6WYn3lFmzyy5eGncdRuYfHgEJ2yDazOLHPLzmjtHY6uCV7L8GH+M5yGJwtXdJYg1KbZePPW836XUyxytGDU6dNHZiTUytg6++iuPvAG3I8R63h56i7VnD4C78YNBxQEB4zMTFqrnNqtpMusucpzLYuwvcqWhUEZlkkEytmpBVEmJC8kBKmWIKglgJIUVltUiBborssHaXDTgmpwi3YGMwhCkiRIwoDaPHtFFGOLvJqYwEkDNJSStJgSKtJhoyIPaOIowhRCaSZkUhN2WIhFRAUFL1woyA1I8L/AJ68JaUTPwWI3MS19L5jx/xMfqDftf2W4fkdzsxQtwo8WOZPnNSit5QwuZuNOFtP33zQoPwnm8jtnXw/EuKZMXgg1uH5SX2gc4qLkGQXk62GFtZWFbIkcJVq7WVddO6GyNE6iWnPbew4zIADEe9mL81PO86RMWKguFIXmbg/Oc90sS1MkaaEjgDxl+NmbKupFDozWvTZTqjnLPQ/v93m0BOa6KGzuL+8oNuFx+z6TqAs9XpJdWGJ5zURrIxt2LdhVWT6uaGVFR1ymZiltNorM3G04mRWh8ezMwyaiOFhAswM2DBYZRIAQiCKyxB6UsoZWSWKUSgMOojFI6mTJjUVtkRRvBvh5ZRoneFoXqaM1qUUtkiKL0je4ecoI8SRyJahiSiTEiJIRkAkJIRKJPdjoglMmGkd2EURkQGWmTiltWvndrEeQsfpNlhKe1MM/YcKbWbtEEDhofWZ9Yk8LHxX1HU7GxpamBy49wAymutfd8ZzfR5+wb63vbjYgTWxKOVG4M+ec8vL5HbxLtLmMrUkG9VqhVPNgl/zPhMSttijn9nqkldUdKgHkSOUs0dlBN41Qajuu6S1iN0ixVbDj6yWzdiohG5SVbG+8bl/XgM41RoO9/hr7AqirTBzz9c5kY0PTrOAm++8d0sP4YH6zYwHZYWh9rUQTvEZNqDFSstexyGP2htGm4CFGU2PYQbmhJUk3IOmdx+mthcUcRSIdd1iua8AcwbecuJs4E2tl4m0u1MMii4ADcxx8ZbGdlLhRw2wOxXYOQqorEk30NgBl4/WdcJiDA2as33ichx3ANfX6TWoNdV8B9J3fTM7c3j8VZxtfp1HGsnm6/rwXKYlgJlKlNpaWpOwzlAKqzPxqTUYXlPGJFfA65MZUhVpwyJnDCnOfLZm+O6K4ox+pmhRpxq62irYHVvRURYRBIBpZpLDQJSHRYU04RVkXqQsrtsHu2les8sNUlaql4rDEAasUfqo0ljUjhlMctIqJIrGTYxINJKYyrJqIyIEpwoEgsNTlsUBg2jiEdZFYzIRM2cDhWc1LsWFzam+aBQbCwOmXKZW7NjBVj1TEe8Fsba6jP0+k5PqkG4KX1/06Hp8l1OP2DwuE6us26p3GzP9J4j1tOgwVUWIteZuHwwpU0AN97tE3JzbM+Wcs0vpxnCk9zpRilsjWVQZCtUCg/LvMq065A1jqu9m2nCFDukYOM6V0aVYUxvPVyuFRmHyksf0ldiBTpmoL2OVlUcbn0y1mo2z1ztdQb3t8/CAwmxVS26CADfnLVSFbNDB4zKxFjyMnVq72QgGKt3MJGmplfDDaaGNIllIF9Q34LHXz+sQEs4bO+eVrnyMAR6Tv+krvm/xHF9Tf8cV+sdTLNMyqBLNIzuHFLKLK+MTKWkaV8SYjCjJvYw9OBqrnD0piyruNsJdpZpiV8U0sIZWxQlbIuSoGzlum8pAZy1SSGxmg5qwLky0mHjNRge4tpFAOZM1JOrRgCsCQdh+sigCI8ehTi1EnIyVoEWk0krSKwqiWIBJBC2kFEtpTvLIAYNadxIlLTUo0MpWr0ZG96InZTvLmyMRu1ACbK2RPI8D+XnAilHanFyY4zg4PyPCbhJSXg6TFg2ubW7uZgt+1jMWnjHGRYleRmpQq3E8xqtJPA+7j7O1hzwyfEv0k3s/lAY/HbmRB5WUFm8AozJk6NW0tKyk34zMti2W5iLicVV/00WknOsbVSOZUA28MpM4Su3+piAv4QT9DNkUt7TLwAjHZt9Tf98Y/UMp1sjJwmz6t7mr1ijiybr/AO6+fpNXrBugeML9nKDLPwmZiqhU+fCC7YjLQN7CFCypgKm8x7h+k0AJ6v0yFYb+2ed9QleWvpAt2ODDbsE4nRMBMVZBmvB3khFYUVqghaa5RFc5coUbiY8/Jpxy2K4MBiGmjUw8qVaUoLVRTppNDDU4KnTlhDaEEmXgBaVqxjNWgGa8AiiM4lV0hyYNzB5GQHqYpYDRS7pQDz60eK0cCBFokEsIIOmkMqxkrISAlykYNKUNRXOWxFb2NTCplBV6ctUGAWV6tQXiN7iRZVenaVKhlqtVlInOFMsQlEt0ahAlUyzg6RZXP3Rui/eb2+hmPXxUsLf1uadLKsi/SxTxV5ew2LUDtEecwMRhWvkZn4mlVuAJ5xQT8nXcq8HeUseozylfEbZA+8B3ZTh6tWsMgT4azNO+xzJv5yyOL9K3lS8Hd1dvjMk8JiPtZqzWTT4uAmbgtmF7Fr7vLnOhwODAIVRmdP1gpJ0t2G21b2QXDbSGGNMVRZKxZeuOiuu6QD3He17p1C5+HMThfaXVVFw1EarvuT6Lc+JLekxdjdI61EBEa6fC43gPDlPQ6PUrDBY5HC1OP3JucT1UmAqGcMnTiqGs6Iw5DeUjzvNbD9LaTe8rL4EMPym6Oqxy8mV4Zrwb8ksoUNrUX0qL4N2T85dSoDoQfAgy20+CumuRPrNDBGUHmps9MpRnWw8WErDKVepvL1YR6FK8yFt0jMejaDE1cVRmVVykDF2RqGNTg3eQ620JY1sFq5SniKsetVlCq8KFSLa1o0qq+UUssNHLrJqJG0LTWRDhFEJTkAIdcpdDZWKwgeIVJXLRQNhovjF5QD1yYAGJYhKCFogIoOviFQXY27uPpJwEORLfRCocRSxQXVayhBzCIMvPeb1nJ7U2ySpCCwOVzrb8ps+y3FZ4ilx/h1B36q30X1mPUZYyXQuPJZC07N1k5wFVR58J1FfCLU97Jre8uvmOMwsRs96ZJYdng4zU/p5zh5NPKG/KOtj1EMm3DKBwwVSxFzawB5zKwuAzu2fdwvNjE1vi8hLGzsIaxsouQPAAniTyERdT2XksaS3ZVp0tFXU8BOh2XgurGdi9syNB3S5hNjJSGRJc6uQPkOAmZ0txpwuEqODZyNxPxvkD5Znym/Bp/b7pcmDPqOvZcHmHTLH9fi6rA3RSKSn+mne5/wBxeUcEc5UC2lnCjtD98JZZmD42lo3kfyjISJNzwMBYjXhGsBfp1oZcQRxmdSeF3o6mwUalHaDjRmHgxEu4fpBXTNaz+Z3h6G854PGNaN7zF6Ed5genLjKsgcfHT7DehyPynYbJ6QYeqBuVFDHLq3ISpfkFOvleeKU6ufhAV6xMKzULLCme84yvM7qy057oHts4lDSqNvVqed2PaeloCeZByPiOc7ehhrCXxl1Kylro2MatRtKFadJiaQmLi6doLoeErM1hK9VJdMHWGUssYzt6KOwjw7kMGFpmBvCohliCE3pINElEw9PCxrABWTlo4YAXOQ5nITMr45Bpc+GQkk0luRblkQVbEKmp8hmZmYjaZ4ZfX1mc9W8yzzpcDpGjjtrHReyOfH/Eykcsbm58c4Oo8KuQmWeRye4yQHG8pc6IY3qcZRa/ZY9W34Xy+u6fKZlZs5C9rEaggjxEqvexj6BpS0i+hmL0exnXUUfjYX8bayt026QfY8KzKf49T+HSHJj7z/2jPxtLuBeSvtmjQarYBwq6sjqqmp8KqQchxIIzyAM0di7Uo0wKe71ZP3i2+GN7dpiAQfK2Ws47YG0DWo8gp3fhAyG72s+I0Fz362o7cx26SvAgk3AvmLHs8OPode1fMtpWkbulPH3NnrDteeae1fH3qUaAOSqarD+prqnyDesP7OOlNRx1NdXamLinic23QPuVG4gDRuGhnJ9L8b12MrtwDlB4U+x9QfWXyfbZi8mMIbCvZoEQ1HWVDBcTiLkBR2jz0A5mC0Fr37zqTDX4SDAcOPAyAFShbxlkajQgGZ4JniMhxgsJMVMvGRJkSIxaSyF/Ye0Ww9dKqe8huR8S/eU9xFxPoFKyuiuhurqGU81YXHyM+c8LqZ7f0KrF9n4YnghXyRmUfICacEuUZ88eGadUzJxompWmfiKctsWBmFYGsZcqUpXalHTLGUCIpaNCKP1C0ZNDZZPCaNDYxnV0sCBLKYcCXqKKXkZzVHYsp7exFPCqL51GHZpjW3M8hLftA20cLRRKZ3atZiAw95aa+8R35qPOeWVsUzMS7M7fE5LG3K55SjLnUNlyPjg5bvg0cdtJ6h7Ry4KMlHlKD1ILrZAtMMsjZpSomzwdR414Myuwkd8XF9JYerllK27y1k/s9hrAEEImk5EwEPUPZzi70VU8rea/4tKvtA2M+IejVJ/hrddzSyEgg+LEfSZHQOuQhHDrAMre6bbw/fAzv+lig0QPiIUeeZPkAT5TSqaTYiTukcpvJSeqiAlkCnsIcjYdkPfXPRfMgZiphNm/asQD/LKqwJ3c0Nzw5Zr4jumq5zJI7WhtvE2vfLdF73HDPIW0utfo/iiMRY5Lu3B4ktu59+nDLW1/ebPGVzs3ZYOOPp+jqh1eHpVmAAWlSZrDIAKpP5TxAsTmdTmT3nWepdOMbuYStbWp1dIf3Hef/ipnlhj5XvRjiOsJTa0GISjrKhgwaQQ3JPDQeWv77oqzWGWpyHiY6rYADhCAIzWldnj1XgLyECs0D1kjXqWECTwgCEarC0BxPCQo0oWuwAtwkIRFSynmTPZ/ZjjOs2fTXVqLPSNu47y/8XWeIobm/AaeM9V9jlU9XiV4B6bebKwP/QS7C+4qzLtPQuqvAVcNDmraQNeaqRm3M3E0LTPcTXxTXmNWOciLY2yEUgTFD1IbpOwCyQEYSU1MxnjvtaxZONVOFOivkzszH5bvpONepoeX0nQe0qrfaWIHw9Uo8OpQ/mZzAM5OZ97OhjXaiylW8mTM9XsZaWrlK7GJs0iGgnaPTMgS5QYW884q5gcK3aI55/rJVnuYQECZExXjGAJ1ns+G8aq+BHmP/M7jbGJ3lpjkM/oD++PjY+edBcQErVL/AAA+ht/9TsS5a3EgAfeIsTbTj94cb5jM6O3/ABj6dL3bYM6eAJGtslzvwHvZ3NrandPbo03CVd433Qc7hwf6smzy5a56DQXhe3Eg2OSuxzYkEWJPAkWuTYgEm9QY2MYC5y0ubZAZXBHC2uY5E3btE1RdM3zSkmD9oGINsOnPrareJIRfkG9Zx80Nt4w1Xpk6ph6CH8XVh2y8ahHlM4R5O2cxEpKkc5AmJGt9B4xQh1zN+AyH5mSJkAbCDd4QEKzSN5FpFmgCCrHOTU28YEtnLFJbd5gIGTLM+Qleq5Y2EnUJ0GbGEChB/UdT+QhIQVOA0H7vPXPZPgimEqVT/Oqnd/BSG5/26z0nj74g6DSek+yrpLl9iqZe+9FvElnpnvzZh/d3SzG0mV5E2j0SoYFryyRB1JfZUU6rSlUEsV3lOo0KkWUQIikC0UI1HYBpW2tjupoVatr9XTd7cyqkgfKKKbpbJswpWz522jiWqVHdyWdmLMx1LHUyuHiinFfJ0SFU8ZOm0aKAg7NDUhFFIQOV3bH1g2MUUYA15EtFFFCEwWIKVFI4kKfw7yk/QT0RH3guh3rGxUEdoHIgnO9rcL2F8husopG9i/T/ACb/AAmWyJ5mxuAS103tb6tkc9d0En+WMDbOJ7DMpvdbg56MLqSG1uF455DSwUKKIvlRqyfCzkw0cGKKOc4YtGRu13D6xRSECM0ETHikIQZoMmPFAQEpzlhHtp7xjRSEDDsC+rHU/kJVZixiihIEVZobEqFMTQZcmFela3fUUEeYJHnFFCgM946yArVoopoZQio2cq1DFFIi0CWiiijWQ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" name="Picture 4" descr="File:Paul Ryan official portra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81" y="2425707"/>
            <a:ext cx="520901" cy="6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https://upload.wikimedia.org/wikipedia/commons/thumb/7/7d/John_Boehner_official_portrait.jpg/220px-John_Boehner_official_portra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76" y="3216888"/>
            <a:ext cx="462769" cy="5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http://images.dailykos.com/images/2034/large/rush-limbaugh.jpeg?13432401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56" y="3956191"/>
            <a:ext cx="64807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" descr="http://s3.amazonaws.com/static.texastribune.org/media/profiles/politicians/mitt-romney_jpg_800x1000_q1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75" y="1196751"/>
            <a:ext cx="790402" cy="10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2" descr="Nancy Pelosi 20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42" y="1605908"/>
            <a:ext cx="711031" cy="8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4" descr="http://vignette3.wikia.nocookie.net/uncyclopedia/images/9/9c/Joe_Biden_smile.jpg/revision/latest?cb=2009072200275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85" y="4504055"/>
            <a:ext cx="610462" cy="91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6" descr="http://www.adweek.com/tvspy/files/original/KeithOlbermann_pensiv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96" y="3621722"/>
            <a:ext cx="431599" cy="6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2" descr="http://img.timeinc.net/time/daily/2011/1104/360_al_gore_042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41" y="3909524"/>
            <a:ext cx="626601" cy="4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34" descr="data:image/jpeg;base64,/9j/4AAQSkZJRgABAQAAAQABAAD/2wCEAAkGBxQSEhQUEhQUFBUUFRUXFhQUFBQVFBQUFBUWFhcUFRQYHCggGBwlHBQUITEhJSkrLi4uFx8zODMsNygtLisBCgoKDg0OGhAQGiwkHyQsLCwsLCwsLCwsLCwsLCwsLCwsLCwsLCwsLCwsLCwsLCwsLCwsLCwsLCwsLCwsLCwsLP/AABEIAPsAyQMBIgACEQEDEQH/xAAcAAABBQEBAQAAAAAAAAAAAAACAAEDBQYHBAj/xAA/EAACAQIDBQUDCwQBBQEBAAABAgADEQQSIQUGMUFREyJhcYGRobEHFCMyQlJigsHR8HKS4fHCM0OissODFf/EABoBAAIDAQEAAAAAAAAAAAAAAAABAgMEBQb/xAArEQACAgEEAQEIAgMAAAAAAAAAAQIRAwQSITFBIgUTMkJRYXGBsfAzNJH/2gAMAwEAAhEDEQA/AOMgwxBURxN6M4FYyWji2Wm9MGy1GRmH3smbKD4AsT52kFQxcpBvkl4JqMlkNOSiXR6K32ajcrbWFoPlxeDTEKzaPr2i+SscrDw0nfN86z0sHiKuGVTXSl3TYF1TmRz0GYjxE+XqVSzA9CD7DNFtHffFVMY+LSo1Nm7qqNVFIfVpsp0Ya635kmKULdioztF7lrm9yTc8TfnCfjBWpmd2sFuSbKLKL62Uch4S92JuljMYM2HoM6fVL3VVB82Ik00lyNlNXpFSVYEEcQeIkLTuO/vybLWrti+2TD0BSU1yVzNmprYlVuBqoHPiJxLFBbnJmy37ua2a19M1tLwjNSVoRfbrvemw6N8QP2lzM9us3eqDwU/H95obTDlVTZdHoNZIokayVZWSJFkqyIGSJGBKIcBYcABMB5KZG0AIGEhaehxIGgBCwgw2jaQAod9cPhsO/wA1wyXamR2tZ9XZ7fUXkFF9bDUzNS73p23TxjLW7Psq1stSxvTqW4OOYPK3lrpKEtNaKkgOJhVUKkqwsVJBHQg2I9st92Ng18RURqdMlBUXM50UWYE68+HKa3f3ZVDCCrXsTWxTkU1P1aYyjtagHU3NjyzeErsk3zRz1Gh3kSw7y2LE0HePeDbny4X8Ra4949sUnYgsMe8ZZ7M2vWwrh8PVek3VGIvb7w4MPAyswn1jLTDYQsb8uZOg98rlnhjXqHscujue+e+GDc1dnVywFSiA1ddVpVWF1Dga6d031nBalEgsNDYkXU3U2PEdRLxUJJZhmN7klSb353IN5OPGiLeAF/YADMC1u3iKLFh+rKfY75GLdVsdNOI4+MvqmLAW5/11kRwFOqCafcfpfRv2Mq8VmCleJvb+CQ985O2S2o0K1ByI/SS0mv09JS7PRmGXx49T4dZbfNCODXP89InmSDaepRJFngWqVOo/nhee1GvrLIzUuhNUTKZIJGskEsEPAaHAaAETTzPPTUnneAETRXMZoNoCOcXjMY0Yy+wotd18U6YmjkdkDVEDZWKgrmF81uIl9vRvoMWlWg1IFA96FQGzLlNrsDxzC/C3HwmMBtGEiDXNkok2Ewz1Wy00d26IpY+wTziS4XEvTcPTZkYcGUlSPUSdio6Hs/curW2aE7PLiPnBdVeynIVVTc8hYE+ky28mw/mbLTeqtSsRd0pg5aYPAFzxY9AOHmJ0PdzfUU8FRrYyoSzu9PMFGawNgco424mYbebC0/nb1KVVa1Oqe0Rg2a2Ym6t0sQdDytIvJtTbIxTbor9nYT2mafCKiAM5UdM2t/JRx93nKWg1hc634Dr4kdPD/Us9l4Vi+Y9+q3C+oQdZysk3J2zUolnWxotqoC9XFr+SDX2kz2UcPVYfR0bDjmqMlP8A8CLz10cAlLvuQW5uwv6KJU7XxaMLKXbwzFB6KNJSpEtpFtDCVDdjTCkfbpsD7Re8y2MrkOCeN7nxy8/faeyng6pfNSDA346+wjgRPZjNhVauU5LdbX9ZamhbWefZ2IY91WUXHeY6AfhXw+MusHUW9u2U+QJ+E8+A2ctPRlbyvb3CXmHx+HSwqUyR4qxA8yxifIuiRsAWXMpRxzsNfZxlWDkNuXTp4iaDsqLDtMKch+7cZG8jc2M8OOQVBc9172IPAm3uPxiTcXaDtESGSAzxYJtCDyPu5T1gzoRdqylqiSA0e8FpICN5A8neQuIAQNA9ZIwgQA5nETGilgx4hPU+BYUVrfZaoyeqhSPbdvZIKtFkYqwII4g8RcX1gIYGNHAijAlNZmCqTot8o6Zjc+/4T3UhwX+79p4sIl2v0ltsXCmo/gTYePWZNRPwWQR7MHRJa5/KOg6zZ7LoLSph24twHM9P8SowmHDVbDhe35V4n4+2aHDUu2qX+yhso5aG36Tnt/U0QjfBNQwHbNmfXoLnKB5S0XY9LmglhhMOLaT3DDAcZG2zTGCRV08Ai/VUCSil4aektPm4MlXB6XgrJ7UZ7E7JVwbCUXYFGKPcqeDcSp+6w/gPw3T0rSp2lhD9dB3hxHJh0tJKVFOTEjHY7CmicyjQ65l0B9OHhygYqtnQE8+63gfsn+dJdYorb8D8vuNwmY2kxQshHEaHrbVfhaDdmeqPLgsZdteI0Pj/AAiXIMyb1MtYkcHXN68/ePfNSpm3A+CiaJRGJiEaaCAxkLiTkSNxGB52EC0keDEBy4SfB0kZwKj9mvNspe3oNZFGlozsGxNl0Uwi9iVxGQvVQmxBqgNbyN9LTklWoWZmbVmJLE8cxNz75cNt+pToYelRdkNPM7FTa7sxsD1AH/tKmtWLsztbMxJNgALnUmw4QSIJURyXB4VqrFUFzlZvRFLH4SMzebjbDpg9utdKvcZTSAysuYWN8xvp5QboLoxeEHda3HQe2afYpCKfBfj/ALj7ybFpYZqa0iSXDM9z46AdALkTw06tiR1Kj/yvOfm5ky+HRp9kA5mtxAA9TYzXbMohVAHKZHY5sCx5maDZ+OJ+qrVCOSAm0ytGqDpGrwZ0ntRrzM0dupTNqtOsuvNLD3zQ4HGU6ouh6H3w2l8ZpnrU6yUXtcSSwAuZR4zeUBstOkW1tctYefCPayW5IsazTy1DAo0q9YZg9Bfwd4n+7hPHiGqUyBUUC/AqboT8R6xNNEd1me2z3WPIE6jpfnM1tyoSuvFefVf5aareKlmF/wDV+Fj4G9pkT3iabaG2nUqf1EdeTJLh0UeJb6h6fr/B7Jq6B7qnwHwmMr3Vyh45gtvG82VIWA8AJrwKijITgx4KwpoKx4DQ7QGjAhcQYbQIAcujRzGloChrAhiNAxzLrdHaK4eq9RuAo1AB1YlQAJSQSYMRpcTvC+KQLURcyto40OU6ZSP18JDhWzVRbTj/AIMqMJUsbdeHmJc7NW9ROVxb1tmA+Mw5l6y6HRscFSGUDl/Lz24jeF6ISnh6Yao/AcFUdTA2SACLi+lrfvLZ93lrEG9rcCt7jyIma1fJpSdcHi2PtqtXqdnVphyRfum+hD/ZPEfRvw6eMvaFZKZHZ6B+IB0uIWA3Tp0+9ma/Px9ZDtemlOyqACOQ43PM+No8ji/hHjUl8RqalcGmD4Smx2IWwVAgZuBa2niYdCsQik+H+pZ0cMrryI6c5XFl8jm+DxGIao2XEmmwue9YoLKTqCuguLaG9yJfbC2vUxKgVVGYHK2XVCR9pfCaRthYe5+jFz4RqeEWl9VAvoJZknF9Ipx45x7dlFtbDXRl4znG3KdQKKguHom+b7yDr1/3On7Qq2LTHb0UglCox5rYDqzafC59JGD+pHLHmzPMq4mpSqqLEEdoviouG/T0mgAmW3UBznoFB+I/WakTZiVIyT7DEKCBHlpAO0BoUF4wIWgSR4NogOWGW262zRiMQKZ4FKnochAPoSD6SpYzd/J5tlc5pGjSW1NmNVQQ2VbXzdeJ1uJcxPoyO0tlvhwna913BbJzVL2BPmQ3snjvNFv5XSriRVpPnSpTQg3+rlupS3Lhe3jM5BAhGKKXO3NhtRekqqzdpSpsAoJJbIMwAHjr6wYymBmg2ZUzWPkfIrKTF4Z6TZHGVha6m1xfrbgfCezYtYioo5EgSnNDdG/oSi6OlUj3jbhf3TbbEHdmA2ZUzKG8T7iRNxsnFAKNZypvk6eGmi5rsbHlaYvFYgPU0173HrLzHY/tFIB04X6/4lLTwVS4yW43giUq8GhpUiUtblHwGNykBhx0v4yTD1MQVy5Aun1iRa3xkdLZ7Kbu2Y8RpYR0O0X1BgZHtRRaVOKxHZnMvD7S/qIq20M63FyJFvwWJplRj2vfy/WZXezEC1JOWUswPUnS/wDOc1eMRkTMouwuQp1uRrltzvwmM3iRmqNcWNwLeF7/AAElAx5n4PHsOhlQtzY+4aCWYkOGp5VAk06MFSRgl2GI94IjyYgxGYxCM0AI2EGE0GAHK56MLi2ph8unaIUJ/CSCwHna3qZ54pcA8UUeMC12DtGhSY9vh1rKedznXyBOU+7znXMUT2dTsQva9n3AeIFtB1tw904aZZ7U23Uq1u1DMhFgmUkFVHCxHPrItEWrK7EMxdi9yxJzX45ud5Ngms6+fwkeKxDVHLubseJsBc9TbnGRrEHpE1wyZ0vctgyZDxB/9rN+pnQdkbOVlKsouNDONbB2kadRXHAgBh5c/Sdk2HtMOocG+gJtztx9w+M5GWLizoYJKqM3vClWhdqZ7gIzi1yFvxE9exaWKrANQr0nUtYdy3EEi/HpaW+0qYbNzB0PjMph9h1qVQth3KgkEhWKm+vTRuJii15L1Ft+lpflcG0w2x8e+U9pTW6ZtAb3004aHUTwbYwXYDPicY410p07BnGUHKo1N76XjUhi+6pq1io0uGAIHhrx4c5CN2b1M9QlgOAJJY24ZmPwk3Rbsn88lX2QWwdmsab1GLnOWKKzFsqX0BPXLNQaAIAAsNJFRUBbcOQ8OUPGVwi9OQ9mvu0lMuyHgx/yg7TNChdDlcsuU9DcH4AzF7OxbVbtUJLEkknmTrG392ka+ICfZpgk/wBR4D2STZuFCKOZsJpxQ6OfmnbZ7gI4gxxNplCEKDeFeMB4xijMYAC0CExg3gBysSatQK2zC11Vh4qwuDPVsnZNTEvkpAFvFlWw668fS83u9279Khh0rVRd6VCnRVR9RqmoDEcwBc+ku6E5HNLQogIQEkFkZjkQiNZJQw7VGVEUszGyqouSegETA88sMRsmrSCNWpsgqDMmYWLAG17cRy49R1nVNw9xlw9qtcB6/EDilHy6t+L2dTb/ACjbB+cYVmUXqUfpF01It30HmNbcyolE5OuC7Dt3rd0ce2e4VrHhNLunvB82qdk57jHunkv+DMrT4z0o3Wx85hk/qdbJpJSe6B12jjhe19DwPh0lnhDzUTnW72MZ0I45TYj0BHxmn2dtR6fEEjxBmdxoqXplUja0qbc49QG9jKhN5VtqDIq+13qaIpHjz9sZa8kaLRK4L+C/HpKzbOLLkgcBpfr4esbCYd27o0H2m5D9zKjfHayYSkTxIuEXm7kcT4DiTBRt0iiT9Ns5Mce3bMrat2hGYnmWIm3pCwAnNajEkk8SSSfEm5M3WwtodtSBP1l7refX1nSUEjmuVlnePBEISQh48aOYAPBJjxjGIFoMcmDeAHNFYqQVJDDgQbEHwIm33w3oWolTCEZgqUx2l7nt0IZr9RxXre8qd/dh/M8bUpqLU2+kpeCPfu/lIYegmbvNHfJGg4ojJadG/HSKc1FclmPFPI6ij37vbv1sbUyUV0H1qjXCIPxN18BqZ2PdzdGjgUuvfqEWesw7x6hR9lfAepMj+S/G06mDFNVVWo911XTMTqKh65ra+IM0uObS3XSUue5WhTg4ScWSYJO7eS370eiLLIVbvjzkSJxPfjYfzTGOii1N/pKfQK3Ffym48rTPYrEZBpxPCdW+WLE4Y0VDVUGIptdKY7zlX0ZWA+qNAbm31fGccp0WrPZeJ6m1gP575Q8fqt9HWjrmsNL4v7ybLcW4pljrmdj7LD9DOp7IysBcCYPYuE7NUTotps9lEqP3mLM05WRwp0X7UEP2R7BIkw4Y2Gi+GhPl0E8T4rOwRT52+E9eK2itFORbjqbepPIeMqTs00l2Bt3aVLCUWZiFUA2HM+k4BvDtl8XWao/Dgq/dXp59ZZb67yti6pAa9NToeTnqB90cvbzmZJnT0+Latz7OZqc290uhT07PxzUXDr+YfeXmJ5pETrNDMx0fA7Qp1hdGv1HBh5iewGcwpVipBUkEcCNDNHszekjSsL/jXj6r+3skaA1t4882FxaVBdGDDwPDzHKeiABCMYojGADQLQ2MCAGl+V3Yfb4XtlHfw5LeJpHRx6aN+Uzhyi8+p8XQD02VhcOCpH4WBBHsM+aHwfZO6HijMp5aqSOHpG8uyJdpsDzSrwRUaNtTxk1o8YmYpScnbO9DHHHGol/uRt35pildjam/cq9MrHRvymx8r9Z2fEauB01nzlWrAS1xG/eMaktJanZhUCZkFqjKosLubm9uYtLsV0cvXqLkmu/J23bu8+Fwi/TVlVvuDvVD+RdfU6TlG8/yl1qxK4W9BOGe/wBMw8x9T018ZhHckkkkkm5J1JJ4kmMJaYUiUEklmJJJJJOpJOpJM2G6uDCoajLdi62Gt1GVrDob6Hw06zM7Lw/aVFX1Pp/m06Vhwqswut1uhAsw7i5bHqQPXpraZtRkr0ovx421uLDZlBrh30HIfrLY4niFFz7h5ypwRLgLUqZdP+oBc30GUoDoPG3rJu72ZVyvezKwDG2UgAHPoTz04aeMxS5NcHXBZU6ooIWOrG/wv8Lzne+29BqFqNM93g7A/W/CPDr7J6d59vpRp9lRILcFI1yKLgEknjYkW/aYK81abB8z/Rn1GZ/Ch7wSYopvMQzQBHcwRESCMYRR4gJKNZkN0YqeoNpf4Dep10qrnH3lsG9nA+6Z0xWjEb/CbfoPwcKej9346GWQa+oN79JzALLrd3ahpOEY/RsbWP2SeBHh1hQGzMGEYN5EDr9ThOG/KRs00cbUNu7WtUU8rnRx55gfaJ25m4TJ/KTskYjBuwHfoXqKeeUfXX+3XzUSOSNo0aPL7vJ+eDil5HWqZReHPDjX1tKIRtnX1GXZBtEDuSbmDFFNJxG23bFCWNJKKZiB1IHtgKr4LrYNEjv8zw8pp8OLixBte9gdLm1zbroPYJ5sDhQAB4S2opOJmy7pWeq0mnUIKLDpgfi9plZt3aS0l0F25A3M9+MxK00LE8BOfbQxhquWPoOgktLheWVvpEPaGpjp4VBLc/sQ1ahYlm4k3MG8aNO2lR5Vu+WPeK8YxoCGbjGhFrQVECQUMCJVifpAQw1hAR4oxCEYxxGMAOhbMxHaUkfqov5jQ+8Gei8ot0q16TL91vcRf43l1IjOs3jFQQQdQQQR1B0IjA6R1iEcA3l2QcJialE8FN0P3qbaqfZp5gzMVmuxncPlX2L2uG+cIO/Qvm6mkeP9p18i04ZK4xps3Zs/vMcV/wBFFFFLDKPLDYlLNVTwufYJXy93WpXqk9F+JH7SvM9uOTL9LHdmivua2isnz2EjBlbtnHdmhPPgo6k/y/pOHGLm6R6uWRY4OT8FRvLtHO3Zg6Dj59JRXiLc+JOsad7FjWOKijyGozyzZHOQoooxlhSIxmNoiYNoDQgJMqwUWSQoTYr2gp1jHU26Q4xCvETFEYAIRjCECAGo3PHdqea/Ay/lBuee5U/qX4TQSL7Gjq0JZHJREIy3ym7R7HZ1fXWrlpD857w/tDz5+nYPlvxFqGHp/eqs39iW/wDpOPwJx6FFFFAY4ml3RXWof6R8ZmhNPunwqeYmfV/4mbfZ/wDsR/f8GgqtaY/buLz1LDgmnrzP6ekv9r4vs6bHnwH9R4fvMaTM+hxfOzZ7V1HCxr9jxRo86RwxRiYiYIgMeEqxgIYgJhCDVOkK8CqdIxIZDCEBfCTKIkNiEURiMYhQYUGAGl3OOlUeK/8AKaK0ze6H/d/J/wApo7yLGjoO6m0fnGFo1eZSzf1r3W94MuhOa/JFta4q4Zjw+kTyNg49DlPqZ0kSMXaLM0ds2jj/AMt2KviKFP7lJnP/AOj2/wDnObTYfKvi+02jVA/7a009ihj72Mx8ZFdCjxo8BiE0m67WFT0mcWXWwauUVL8AAT6SnUq8TNWilWdP8/wLeLE3cJ93U+Z/x8ZTmHWqlmLHiST/AIkcsxQ2QUSnPk95kch4orxpMpEBDURgIYjEx4iI0eMQrSOq0MmRDUxMaJaYhxhHjEMREBHigIRgmEYJgM0m540qfk/5TRWlFugvcqH8Q+H+ZfXkX2NGX3Y2mcNiqVXkrAN4o3db3En0n0BmAFzw438Os+axO2bVxDf/AMd3zHMcGCW53amLn3mU434N+uguJfo4bt3G9via1UcKlV3F/usxI91p4YopaYxR4ohAB1k9OtlDgfaAHpe5kKx+cGrBSadoaKNFJCHhCCIYiExxHEGEIyIgI5ijRgC8GmI78DHpxD8EkeNHjIiiiigMUYx4xgBrd00+hJ6ufgBLq0q92P8AoDzb4y1kH2M/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116" name="Picture 36" descr="http://upload.wikimedia.org/wikipedia/commons/2/27/Hillary_Clinton_official_Secretary_of_State_portrait_cro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72" y="5443087"/>
            <a:ext cx="87765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18" name="Picture 38" descr="https://mpinkeyes.files.wordpress.com/2015/06/donald-trum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11" y="5522637"/>
            <a:ext cx="126893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4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Matrices to Graphs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172400" y="234888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75939" y="315326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20272" y="263486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63645" y="383280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8503" y="566124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604448" y="303887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08404" y="407707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68244" y="400506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04448" y="368447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48464" y="461713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88424" y="46891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44208" y="311726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60232" y="46891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71609" y="372048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847" y="422108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8663" y="521882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19062" y="321672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24911" y="55779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84368" y="361246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897604" y="454512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55230" y="368447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93224" y="49939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0" idx="5"/>
            <a:endCxn id="12" idx="1"/>
          </p:cNvCxnSpPr>
          <p:nvPr/>
        </p:nvCxnSpPr>
        <p:spPr>
          <a:xfrm>
            <a:off x="8280525" y="3278189"/>
            <a:ext cx="334468" cy="416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1"/>
            <a:endCxn id="10" idx="4"/>
          </p:cNvCxnSpPr>
          <p:nvPr/>
        </p:nvCxnSpPr>
        <p:spPr>
          <a:xfrm flipH="1" flipV="1">
            <a:off x="8244408" y="4149080"/>
            <a:ext cx="154561" cy="550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6"/>
            <a:endCxn id="13" idx="2"/>
          </p:cNvCxnSpPr>
          <p:nvPr/>
        </p:nvCxnSpPr>
        <p:spPr>
          <a:xfrm flipV="1">
            <a:off x="8460432" y="4653136"/>
            <a:ext cx="2880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23" idx="5"/>
          </p:cNvCxnSpPr>
          <p:nvPr/>
        </p:nvCxnSpPr>
        <p:spPr>
          <a:xfrm flipH="1" flipV="1">
            <a:off x="7959067" y="4606587"/>
            <a:ext cx="429357" cy="118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0"/>
            <a:endCxn id="23" idx="4"/>
          </p:cNvCxnSpPr>
          <p:nvPr/>
        </p:nvCxnSpPr>
        <p:spPr>
          <a:xfrm flipH="1" flipV="1">
            <a:off x="7933608" y="4617132"/>
            <a:ext cx="127307" cy="960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3" idx="3"/>
            <a:endCxn id="21" idx="6"/>
          </p:cNvCxnSpPr>
          <p:nvPr/>
        </p:nvCxnSpPr>
        <p:spPr>
          <a:xfrm flipH="1">
            <a:off x="8096919" y="4678595"/>
            <a:ext cx="662090" cy="935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6"/>
            <a:endCxn id="11" idx="2"/>
          </p:cNvCxnSpPr>
          <p:nvPr/>
        </p:nvCxnSpPr>
        <p:spPr>
          <a:xfrm flipV="1">
            <a:off x="6570855" y="4041068"/>
            <a:ext cx="197389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8" idx="3"/>
            <a:endCxn id="16" idx="0"/>
          </p:cNvCxnSpPr>
          <p:nvPr/>
        </p:nvCxnSpPr>
        <p:spPr>
          <a:xfrm>
            <a:off x="6509392" y="4282551"/>
            <a:ext cx="186844" cy="406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8" idx="5"/>
            <a:endCxn id="8" idx="1"/>
          </p:cNvCxnSpPr>
          <p:nvPr/>
        </p:nvCxnSpPr>
        <p:spPr>
          <a:xfrm>
            <a:off x="6560310" y="4282551"/>
            <a:ext cx="818738" cy="138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7" idx="1"/>
            <a:endCxn id="5" idx="4"/>
          </p:cNvCxnSpPr>
          <p:nvPr/>
        </p:nvCxnSpPr>
        <p:spPr>
          <a:xfrm flipH="1" flipV="1">
            <a:off x="7211943" y="3225275"/>
            <a:ext cx="170211" cy="50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3"/>
            <a:endCxn id="15" idx="4"/>
          </p:cNvCxnSpPr>
          <p:nvPr/>
        </p:nvCxnSpPr>
        <p:spPr>
          <a:xfrm flipV="1">
            <a:off x="6365775" y="3189271"/>
            <a:ext cx="114437" cy="556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" idx="4"/>
            <a:endCxn id="5" idx="0"/>
          </p:cNvCxnSpPr>
          <p:nvPr/>
        </p:nvCxnSpPr>
        <p:spPr>
          <a:xfrm>
            <a:off x="7056276" y="2706871"/>
            <a:ext cx="155667" cy="446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" idx="4"/>
            <a:endCxn id="8" idx="0"/>
          </p:cNvCxnSpPr>
          <p:nvPr/>
        </p:nvCxnSpPr>
        <p:spPr>
          <a:xfrm>
            <a:off x="6999649" y="3904815"/>
            <a:ext cx="404858" cy="1756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4" idx="4"/>
            <a:endCxn id="18" idx="0"/>
          </p:cNvCxnSpPr>
          <p:nvPr/>
        </p:nvCxnSpPr>
        <p:spPr>
          <a:xfrm>
            <a:off x="6391234" y="3756484"/>
            <a:ext cx="143617" cy="46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4" idx="6"/>
            <a:endCxn id="5" idx="2"/>
          </p:cNvCxnSpPr>
          <p:nvPr/>
        </p:nvCxnSpPr>
        <p:spPr>
          <a:xfrm flipV="1">
            <a:off x="6427238" y="3189271"/>
            <a:ext cx="748701" cy="53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7" idx="6"/>
            <a:endCxn id="7" idx="6"/>
          </p:cNvCxnSpPr>
          <p:nvPr/>
        </p:nvCxnSpPr>
        <p:spPr>
          <a:xfrm flipH="1">
            <a:off x="7035653" y="3756484"/>
            <a:ext cx="407964" cy="1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2" idx="0"/>
            <a:endCxn id="4" idx="3"/>
          </p:cNvCxnSpPr>
          <p:nvPr/>
        </p:nvCxnSpPr>
        <p:spPr>
          <a:xfrm flipV="1">
            <a:off x="7920372" y="2410343"/>
            <a:ext cx="262573" cy="12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4" idx="5"/>
            <a:endCxn id="9" idx="1"/>
          </p:cNvCxnSpPr>
          <p:nvPr/>
        </p:nvCxnSpPr>
        <p:spPr>
          <a:xfrm>
            <a:off x="8233863" y="2410343"/>
            <a:ext cx="381130" cy="639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4"/>
            <a:endCxn id="12" idx="0"/>
          </p:cNvCxnSpPr>
          <p:nvPr/>
        </p:nvCxnSpPr>
        <p:spPr>
          <a:xfrm>
            <a:off x="8640452" y="3110880"/>
            <a:ext cx="0" cy="573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22" idx="5"/>
            <a:endCxn id="23" idx="0"/>
          </p:cNvCxnSpPr>
          <p:nvPr/>
        </p:nvCxnSpPr>
        <p:spPr>
          <a:xfrm flipH="1">
            <a:off x="7933608" y="3673931"/>
            <a:ext cx="12223" cy="87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2" idx="6"/>
            <a:endCxn id="10" idx="1"/>
          </p:cNvCxnSpPr>
          <p:nvPr/>
        </p:nvCxnSpPr>
        <p:spPr>
          <a:xfrm>
            <a:off x="7956376" y="3648472"/>
            <a:ext cx="262573" cy="439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0" idx="4"/>
            <a:endCxn id="13" idx="0"/>
          </p:cNvCxnSpPr>
          <p:nvPr/>
        </p:nvCxnSpPr>
        <p:spPr>
          <a:xfrm>
            <a:off x="8255066" y="3288734"/>
            <a:ext cx="529402" cy="1328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25" idx="2"/>
            <a:endCxn id="21" idx="6"/>
          </p:cNvCxnSpPr>
          <p:nvPr/>
        </p:nvCxnSpPr>
        <p:spPr>
          <a:xfrm flipH="1">
            <a:off x="8096919" y="5029944"/>
            <a:ext cx="596305" cy="58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19" idx="1"/>
          </p:cNvCxnSpPr>
          <p:nvPr/>
        </p:nvCxnSpPr>
        <p:spPr>
          <a:xfrm flipH="1" flipV="1">
            <a:off x="6419208" y="5229365"/>
            <a:ext cx="959840" cy="493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8" idx="5"/>
            <a:endCxn id="21" idx="2"/>
          </p:cNvCxnSpPr>
          <p:nvPr/>
        </p:nvCxnSpPr>
        <p:spPr>
          <a:xfrm flipV="1">
            <a:off x="7429966" y="5613940"/>
            <a:ext cx="594945" cy="108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048961" cy="1589071"/>
          </a:xfrm>
        </p:spPr>
        <p:txBody>
          <a:bodyPr>
            <a:normAutofit fontScale="92500"/>
          </a:bodyPr>
          <a:lstStyle/>
          <a:p>
            <a:r>
              <a:rPr lang="en-US" sz="2800" u="sng" dirty="0" smtClean="0"/>
              <a:t>Goal:</a:t>
            </a:r>
            <a:r>
              <a:rPr lang="en-US" sz="2800" dirty="0" smtClean="0"/>
              <a:t> satisfy (</a:t>
            </a:r>
            <a:r>
              <a:rPr lang="en-US" sz="2800" dirty="0" smtClean="0">
                <a:latin typeface="cmmi10"/>
              </a:rPr>
              <a:t>²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cmmi10"/>
              </a:rPr>
              <a:t>±</a:t>
            </a:r>
            <a:r>
              <a:rPr lang="en-US" sz="2800" dirty="0" smtClean="0"/>
              <a:t>)-differential privacy w.r.t edge changes, while approximating </a:t>
            </a:r>
            <a:r>
              <a:rPr lang="en-US" sz="2800" dirty="0" smtClean="0">
                <a:solidFill>
                  <a:srgbClr val="FF0000"/>
                </a:solidFill>
              </a:rPr>
              <a:t>cut queries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latin typeface="cmmi10"/>
                <a:cs typeface="cmmi10"/>
              </a:rPr>
              <a:t>E</a:t>
            </a:r>
            <a:r>
              <a:rPr lang="en-US" sz="2800" baseline="-25000" dirty="0" smtClean="0">
                <a:latin typeface="cmmi10"/>
                <a:cs typeface="cmmi10"/>
              </a:rPr>
              <a:t>G</a:t>
            </a:r>
            <a:r>
              <a:rPr lang="en-US" sz="2800" dirty="0" smtClean="0"/>
              <a:t> Edge-matrix</a:t>
            </a:r>
            <a:endParaRPr lang="en-US" sz="2800" baseline="30000" dirty="0" smtClean="0">
              <a:latin typeface="Calibri"/>
            </a:endParaRPr>
          </a:p>
          <a:p>
            <a:endParaRPr lang="en-US" sz="2800" dirty="0" smtClean="0">
              <a:latin typeface="cmmi10"/>
              <a:cs typeface="cmmi10"/>
            </a:endParaRPr>
          </a:p>
          <a:p>
            <a:endParaRPr lang="en-US" sz="2800" dirty="0">
              <a:latin typeface="cmmi10"/>
              <a:cs typeface="cmmi10"/>
            </a:endParaRPr>
          </a:p>
          <a:p>
            <a:endParaRPr lang="en-US" sz="2800" dirty="0" smtClean="0">
              <a:latin typeface="cmmi10"/>
              <a:cs typeface="cmmi10"/>
            </a:endParaRPr>
          </a:p>
          <a:p>
            <a:endParaRPr lang="en-US" sz="2800" dirty="0">
              <a:latin typeface="cmmi10"/>
              <a:cs typeface="cmmi10"/>
            </a:endParaRPr>
          </a:p>
          <a:p>
            <a:endParaRPr lang="en-US" sz="2800" dirty="0" smtClean="0">
              <a:latin typeface="cmmi10"/>
              <a:cs typeface="cmmi10"/>
            </a:endParaRPr>
          </a:p>
          <a:p>
            <a:endParaRPr lang="en-US" sz="2800" dirty="0" smtClean="0">
              <a:latin typeface="cmmi10"/>
              <a:cs typeface="cmmi10"/>
            </a:endParaRPr>
          </a:p>
          <a:p>
            <a:endParaRPr lang="en-US" sz="2800" baseline="-25000" dirty="0" smtClean="0">
              <a:latin typeface="cmmi10"/>
              <a:cs typeface="cmmi10"/>
            </a:endParaRPr>
          </a:p>
          <a:p>
            <a:endParaRPr lang="en-US" sz="2800" dirty="0" smtClean="0">
              <a:latin typeface="cmmi10"/>
              <a:cs typeface="cmmi10"/>
            </a:endParaRPr>
          </a:p>
        </p:txBody>
      </p:sp>
      <p:sp>
        <p:nvSpPr>
          <p:cNvPr id="162" name="Slide Number Placeholder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06161" y="52908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3491880" y="2969174"/>
            <a:ext cx="1944216" cy="2836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3491880" y="404277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 … 0 1 … 0 … -1 … 0</a:t>
            </a:r>
            <a:endParaRPr lang="en-US" sz="1600" dirty="0"/>
          </a:p>
        </p:txBody>
      </p:sp>
      <p:sp>
        <p:nvSpPr>
          <p:cNvPr id="148" name="TextBox 147"/>
          <p:cNvSpPr txBox="1"/>
          <p:nvPr/>
        </p:nvSpPr>
        <p:spPr>
          <a:xfrm flipH="1">
            <a:off x="3519196" y="2602181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n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491880" y="351723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 … 0  …  … … … … 0</a:t>
            </a:r>
            <a:endParaRPr lang="en-US" sz="1600" dirty="0"/>
          </a:p>
        </p:txBody>
      </p:sp>
      <p:sp>
        <p:nvSpPr>
          <p:cNvPr id="150" name="TextBox 149"/>
          <p:cNvSpPr txBox="1"/>
          <p:nvPr/>
        </p:nvSpPr>
        <p:spPr>
          <a:xfrm>
            <a:off x="5364088" y="352614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{</a:t>
            </a:r>
            <a:r>
              <a:rPr lang="en-US" sz="1600" dirty="0" err="1" smtClean="0">
                <a:latin typeface="cmmi10"/>
                <a:cs typeface="cmmi10"/>
              </a:rPr>
              <a:t>a</a:t>
            </a:r>
            <a:r>
              <a:rPr lang="en-US" sz="1600" dirty="0" err="1" smtClean="0">
                <a:latin typeface="Calibri"/>
                <a:cs typeface="Calibri"/>
              </a:rPr>
              <a:t>,</a:t>
            </a:r>
            <a:r>
              <a:rPr lang="en-US" sz="1600" dirty="0" err="1" smtClean="0">
                <a:latin typeface="cmmi10"/>
                <a:cs typeface="cmmi10"/>
              </a:rPr>
              <a:t>b</a:t>
            </a:r>
            <a:r>
              <a:rPr lang="en-US" sz="1600" dirty="0" smtClean="0">
                <a:latin typeface="Calibri"/>
                <a:cs typeface="Calibri"/>
              </a:rPr>
              <a:t>}</a:t>
            </a:r>
            <a:endParaRPr lang="en-US" sz="1600" dirty="0">
              <a:latin typeface="Calibri"/>
              <a:cs typeface="Calibri"/>
            </a:endParaRPr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532"/>
              </p:ext>
            </p:extLst>
          </p:nvPr>
        </p:nvGraphicFramePr>
        <p:xfrm>
          <a:off x="3059832" y="2958678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3" name="Equation" r:id="rId3" imgW="393120" imgH="484560" progId="Equation.3">
                  <p:embed/>
                </p:oleObj>
              </mc:Choice>
              <mc:Fallback>
                <p:oleObj name="Equation" r:id="rId3" imgW="393120" imgH="48456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958678"/>
                        <a:ext cx="406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TextBox 153"/>
          <p:cNvSpPr txBox="1"/>
          <p:nvPr/>
        </p:nvSpPr>
        <p:spPr>
          <a:xfrm>
            <a:off x="3491880" y="476285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 … 0 √</a:t>
            </a:r>
            <a:r>
              <a:rPr lang="en-US" sz="1600" dirty="0" smtClean="0">
                <a:latin typeface="cmmi10"/>
                <a:cs typeface="cmmi10"/>
              </a:rPr>
              <a:t>w</a:t>
            </a:r>
            <a:r>
              <a:rPr lang="en-US" sz="1600" dirty="0" smtClean="0"/>
              <a:t> … -</a:t>
            </a:r>
            <a:r>
              <a:rPr lang="en-US" sz="1600" dirty="0"/>
              <a:t>√</a:t>
            </a:r>
            <a:r>
              <a:rPr lang="en-US" sz="1600" dirty="0">
                <a:latin typeface="cmmi10"/>
                <a:cs typeface="cmmi10"/>
              </a:rPr>
              <a:t>w</a:t>
            </a:r>
            <a:r>
              <a:rPr lang="en-US" sz="1600" dirty="0" smtClean="0"/>
              <a:t> … 0</a:t>
            </a:r>
            <a:endParaRPr lang="en-US" sz="1600" dirty="0"/>
          </a:p>
        </p:txBody>
      </p:sp>
      <p:pic>
        <p:nvPicPr>
          <p:cNvPr id="9325" name="Picture 109" descr="http://latex.codecogs.com/gif.latex?\dpi%7b300%7d%20\Phi_G(S)%20=%20|E(S,\bar%20S)|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3082" y="2067820"/>
            <a:ext cx="2207915" cy="317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8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/>
      <p:bldP spid="148" grpId="0"/>
      <p:bldP spid="149" grpId="0"/>
      <p:bldP spid="150" grpId="0"/>
      <p:bldP spid="1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vs. Utility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7727" y="1600200"/>
            <a:ext cx="4996361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cs typeface="cmmi10"/>
              </a:rPr>
              <a:t>Answer </a:t>
            </a:r>
            <a:r>
              <a:rPr lang="en-US" sz="3000" dirty="0" smtClean="0">
                <a:solidFill>
                  <a:srgbClr val="FF0000"/>
                </a:solidFill>
                <a:cs typeface="cmmi10"/>
              </a:rPr>
              <a:t>queries</a:t>
            </a:r>
            <a:r>
              <a:rPr lang="en-US" sz="3000" dirty="0" smtClean="0">
                <a:cs typeface="cmmi10"/>
              </a:rPr>
              <a:t> about general population, while guaranteeing each individual’s </a:t>
            </a:r>
            <a:r>
              <a:rPr lang="en-US" sz="3000" dirty="0" smtClean="0">
                <a:solidFill>
                  <a:srgbClr val="00DD00"/>
                </a:solidFill>
                <a:cs typeface="cmmi10"/>
              </a:rPr>
              <a:t>privacy</a:t>
            </a:r>
            <a:r>
              <a:rPr lang="en-US" sz="3000" dirty="0" smtClean="0">
                <a:cs typeface="cmmi10"/>
              </a:rPr>
              <a:t>.</a:t>
            </a:r>
          </a:p>
          <a:p>
            <a:endParaRPr lang="en-US" sz="3000" dirty="0" smtClean="0">
              <a:cs typeface="cmmi10"/>
            </a:endParaRPr>
          </a:p>
          <a:p>
            <a:r>
              <a:rPr lang="en-US" sz="3000" dirty="0" smtClean="0">
                <a:cs typeface="cmmi10"/>
              </a:rPr>
              <a:t>Fully </a:t>
            </a:r>
            <a:r>
              <a:rPr lang="en-US" sz="3000" dirty="0" smtClean="0">
                <a:solidFill>
                  <a:srgbClr val="FF0000"/>
                </a:solidFill>
                <a:cs typeface="cmmi10"/>
              </a:rPr>
              <a:t>accurate</a:t>
            </a:r>
            <a:r>
              <a:rPr lang="en-US" sz="3000" dirty="0" smtClean="0">
                <a:cs typeface="cmmi10"/>
              </a:rPr>
              <a:t>: answer </a:t>
            </a:r>
            <a:r>
              <a:rPr lang="en-US" sz="2800" dirty="0" smtClean="0">
                <a:latin typeface="cmmi10"/>
                <a:cs typeface="cmmi10"/>
              </a:rPr>
              <a:t>q</a:t>
            </a:r>
            <a:r>
              <a:rPr lang="en-US" sz="2800" dirty="0" smtClean="0">
                <a:latin typeface="cmr10"/>
                <a:cs typeface="cmr10"/>
              </a:rPr>
              <a:t>(</a:t>
            </a:r>
            <a:r>
              <a:rPr lang="en-US" sz="2800" dirty="0" smtClean="0">
                <a:latin typeface="cmmi10"/>
                <a:cs typeface="cmmi10"/>
              </a:rPr>
              <a:t>D</a:t>
            </a:r>
            <a:r>
              <a:rPr lang="en-US" sz="2800" dirty="0" smtClean="0">
                <a:latin typeface="cmr10"/>
                <a:cs typeface="cmr10"/>
              </a:rPr>
              <a:t>)</a:t>
            </a:r>
            <a:endParaRPr lang="en-US" sz="3000" dirty="0" smtClean="0">
              <a:cs typeface="cmmi10"/>
            </a:endParaRPr>
          </a:p>
          <a:p>
            <a:pPr lvl="1"/>
            <a:r>
              <a:rPr lang="en-US" sz="2600" dirty="0" smtClean="0">
                <a:cs typeface="cmmi10"/>
              </a:rPr>
              <a:t>Non-private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1905000"/>
            <a:ext cx="3352800" cy="4221163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1905000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Name 	    PhD?	…	     STD?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733800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Or Sheffet</a:t>
            </a:r>
            <a:r>
              <a:rPr lang="en-US" dirty="0" smtClean="0">
                <a:solidFill>
                  <a:schemeClr val="tx1"/>
                </a:solidFill>
              </a:rPr>
              <a:t>		+1		…	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9142" y="5542002"/>
            <a:ext cx="446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mmi10"/>
                <a:cs typeface="cmmi10"/>
              </a:rPr>
              <a:t>D</a:t>
            </a:r>
            <a:endParaRPr lang="en-US" sz="3000" dirty="0">
              <a:latin typeface="cmmi10"/>
              <a:cs typeface="cmmi1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3968" y="5018167"/>
            <a:ext cx="44186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sz="2200" dirty="0" smtClean="0">
                <a:cs typeface="Calibri"/>
              </a:rPr>
              <a:t> How </a:t>
            </a:r>
            <a:r>
              <a:rPr lang="en-US" sz="2200" dirty="0">
                <a:cs typeface="Calibri"/>
              </a:rPr>
              <a:t>many single Israeli CS PhD students in </a:t>
            </a:r>
            <a:r>
              <a:rPr lang="en-US" sz="2200" dirty="0" err="1">
                <a:cs typeface="Calibri"/>
              </a:rPr>
              <a:t>Pgh</a:t>
            </a:r>
            <a:r>
              <a:rPr lang="en-US" sz="2200" dirty="0">
                <a:cs typeface="Calibri"/>
              </a:rPr>
              <a:t> had Syphilis? 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2200" dirty="0" smtClean="0">
                <a:cs typeface="Calibri"/>
              </a:rPr>
              <a:t> [DN03, DMT07] multiple truly innocuous queries</a:t>
            </a:r>
            <a:endParaRPr lang="en-US" sz="2200" dirty="0"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sz="22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562600" y="1905000"/>
            <a:ext cx="838200" cy="4221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62600" y="1905000"/>
            <a:ext cx="838200" cy="419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Matrix and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882552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15816" y="2296124"/>
            <a:ext cx="1944216" cy="2573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5816" y="336972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 … 0 1 … 0 … -1 … 0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284418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 … 0  …  … … … … 0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39752" y="333894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{</a:t>
            </a:r>
            <a:r>
              <a:rPr lang="en-US" dirty="0" err="1" smtClean="0">
                <a:latin typeface="cmmi10"/>
                <a:cs typeface="cmmi10"/>
              </a:rPr>
              <a:t>a</a:t>
            </a:r>
            <a:r>
              <a:rPr lang="en-US" dirty="0" err="1" smtClean="0">
                <a:latin typeface="Calibri"/>
                <a:cs typeface="Calibri"/>
              </a:rPr>
              <a:t>,</a:t>
            </a:r>
            <a:r>
              <a:rPr lang="en-US" dirty="0" err="1" smtClean="0">
                <a:latin typeface="cmmi10"/>
                <a:cs typeface="cmmi10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2296124"/>
            <a:ext cx="28803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endParaRPr lang="en-US" sz="1600" dirty="0" smtClean="0"/>
          </a:p>
          <a:p>
            <a:r>
              <a:rPr lang="en-US" sz="1600" dirty="0"/>
              <a:t>1</a:t>
            </a:r>
            <a:endParaRPr lang="en-US" sz="1600" dirty="0" smtClean="0"/>
          </a:p>
          <a:p>
            <a:r>
              <a:rPr lang="en-US" sz="1600" dirty="0" smtClean="0"/>
              <a:t>1</a:t>
            </a:r>
          </a:p>
          <a:p>
            <a:r>
              <a:rPr lang="en-US" sz="1600" dirty="0"/>
              <a:t>1</a:t>
            </a:r>
            <a:endParaRPr lang="en-US" sz="1600" dirty="0" smtClean="0"/>
          </a:p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276872"/>
            <a:ext cx="36004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0</a:t>
            </a:r>
            <a:endParaRPr lang="en-US" sz="1600" dirty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724128" y="3369724"/>
            <a:ext cx="2880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3419872" y="19075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788024" y="187527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mmi10"/>
              </a:rPr>
              <a:t>1</a:t>
            </a:r>
            <a:r>
              <a:rPr lang="en-US" baseline="-25000" dirty="0" smtClean="0">
                <a:latin typeface="cmmi10"/>
                <a:cs typeface="cmmi10"/>
              </a:rPr>
              <a:t>S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652120" y="18448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b="1" dirty="0" smtClean="0">
                <a:latin typeface="Calibri"/>
                <a:cs typeface="cmmi10"/>
              </a:rPr>
              <a:t>1</a:t>
            </a:r>
            <a:r>
              <a:rPr lang="en-US" baseline="-25000" dirty="0" smtClean="0">
                <a:latin typeface="cmmi10"/>
                <a:cs typeface="cmmi10"/>
              </a:rPr>
              <a:t>S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85184"/>
            <a:ext cx="4102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39552" y="4613995"/>
            <a:ext cx="8208912" cy="7920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Johnson </a:t>
            </a:r>
            <a:r>
              <a:rPr lang="en-US" dirty="0" err="1" smtClean="0"/>
              <a:t>Lindenstrauss</a:t>
            </a:r>
            <a:r>
              <a:rPr lang="en-US" dirty="0" smtClean="0"/>
              <a:t> Transform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844824"/>
            <a:ext cx="36004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0</a:t>
            </a:r>
            <a:endParaRPr lang="en-US" sz="1600" dirty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724128" y="2730406"/>
            <a:ext cx="2880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4427984" y="14127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mmi10"/>
              </a:rPr>
              <a:t>1</a:t>
            </a:r>
            <a:r>
              <a:rPr lang="en-US" baseline="-25000" dirty="0" smtClean="0">
                <a:latin typeface="cmmi10"/>
                <a:cs typeface="cmmi10"/>
              </a:rPr>
              <a:t>S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79712" y="2306423"/>
            <a:ext cx="2774377" cy="906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88814"/>
            <a:ext cx="1442391" cy="239349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53" y="2685595"/>
            <a:ext cx="1442391" cy="239349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53" y="2973627"/>
            <a:ext cx="1442391" cy="2393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1605064" y="2204864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mi10"/>
                <a:cs typeface="cmmi10"/>
              </a:rPr>
              <a:t>r</a:t>
            </a:r>
            <a:endParaRPr lang="en-US" dirty="0">
              <a:latin typeface="cmmi10"/>
              <a:cs typeface="cmmi1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669689"/>
              </p:ext>
            </p:extLst>
          </p:nvPr>
        </p:nvGraphicFramePr>
        <p:xfrm>
          <a:off x="1979712" y="1709564"/>
          <a:ext cx="406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Equation" r:id="rId5" imgW="393120" imgH="484560" progId="Equation.3">
                  <p:embed/>
                </p:oleObj>
              </mc:Choice>
              <mc:Fallback>
                <p:oleObj name="Equation" r:id="rId5" imgW="393120" imgH="484560" progId="Equation.3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709564"/>
                        <a:ext cx="406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 flipH="1">
            <a:off x="3203848" y="1412776"/>
            <a:ext cx="37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mmi10"/>
                <a:cs typeface="cmmi10"/>
              </a:rPr>
              <a:t>M</a:t>
            </a:r>
            <a:endParaRPr lang="en-US" sz="4000" dirty="0">
              <a:latin typeface="cmmi10"/>
              <a:cs typeface="cmmi1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0192" y="2276872"/>
            <a:ext cx="93610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7.4123</a:t>
            </a:r>
          </a:p>
          <a:p>
            <a:pPr algn="ctr"/>
            <a:r>
              <a:rPr lang="en-US" sz="1600" dirty="0" smtClean="0"/>
              <a:t>-3.860</a:t>
            </a:r>
          </a:p>
          <a:p>
            <a:pPr algn="ctr"/>
            <a:r>
              <a:rPr lang="en-US" sz="1600" dirty="0" smtClean="0"/>
              <a:t>5.1727</a:t>
            </a:r>
          </a:p>
          <a:p>
            <a:pPr algn="ctr"/>
            <a:r>
              <a:rPr lang="en-US" sz="1600" dirty="0" smtClean="0"/>
              <a:t>3.3772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6084168" y="18355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ME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mmi10"/>
              </a:rPr>
              <a:t>1</a:t>
            </a:r>
            <a:r>
              <a:rPr lang="en-US" baseline="-25000" dirty="0" smtClean="0">
                <a:latin typeface="cmmi10"/>
                <a:cs typeface="cmmi10"/>
              </a:rPr>
              <a:t>S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39552" y="4581128"/>
            <a:ext cx="8100392" cy="60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Given </a:t>
            </a:r>
            <a:r>
              <a:rPr lang="en-US" sz="2200" dirty="0" smtClean="0">
                <a:latin typeface="cmmi10"/>
                <a:ea typeface="cmmi10"/>
                <a:cs typeface="cmmi10"/>
              </a:rPr>
              <a:t>´</a:t>
            </a:r>
            <a:r>
              <a:rPr lang="en-US" sz="2200" dirty="0" smtClean="0">
                <a:latin typeface="cmr10"/>
                <a:cs typeface="cmr10"/>
              </a:rPr>
              <a:t>,</a:t>
            </a:r>
            <a:r>
              <a:rPr lang="en-US" sz="2200" dirty="0" smtClean="0">
                <a:latin typeface="cmmi10"/>
                <a:ea typeface="cmmi10"/>
                <a:cs typeface="cmmi10"/>
              </a:rPr>
              <a:t>º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cmmi10"/>
                <a:cs typeface="cmmi10"/>
              </a:rPr>
              <a:t>&gt; </a:t>
            </a:r>
            <a:r>
              <a:rPr lang="en-US" sz="2200" dirty="0" smtClean="0">
                <a:latin typeface="cmr10"/>
                <a:cs typeface="cmr10"/>
              </a:rPr>
              <a:t>0</a:t>
            </a:r>
            <a:r>
              <a:rPr lang="en-US" sz="2200" dirty="0" smtClean="0"/>
              <a:t>, set </a:t>
            </a:r>
            <a:r>
              <a:rPr lang="en-US" sz="2200" dirty="0" smtClean="0">
                <a:latin typeface="cmmi10"/>
                <a:cs typeface="cmmi10"/>
              </a:rPr>
              <a:t>r </a:t>
            </a:r>
            <a:r>
              <a:rPr lang="en-US" sz="2200" dirty="0" smtClean="0">
                <a:latin typeface="cmr10"/>
                <a:cs typeface="cmr10"/>
              </a:rPr>
              <a:t>=</a:t>
            </a:r>
            <a:r>
              <a:rPr lang="en-US" sz="2200" dirty="0" smtClean="0">
                <a:latin typeface="cmmi10"/>
                <a:cs typeface="cmmi10"/>
              </a:rPr>
              <a:t> O</a:t>
            </a:r>
            <a:r>
              <a:rPr lang="en-US" sz="2200" dirty="0" smtClean="0">
                <a:latin typeface="cmr10"/>
                <a:cs typeface="cmr10"/>
              </a:rPr>
              <a:t>(log(1/</a:t>
            </a:r>
            <a:r>
              <a:rPr lang="en-US" sz="2200" dirty="0" smtClean="0">
                <a:latin typeface="cmmi10"/>
                <a:ea typeface="cmmi10"/>
                <a:cs typeface="cmmi10"/>
              </a:rPr>
              <a:t>º</a:t>
            </a:r>
            <a:r>
              <a:rPr lang="en-US" sz="2200" dirty="0" smtClean="0">
                <a:latin typeface="cmr10"/>
                <a:cs typeface="cmr10"/>
              </a:rPr>
              <a:t>)/</a:t>
            </a:r>
            <a:r>
              <a:rPr lang="en-US" sz="2200" dirty="0" smtClean="0">
                <a:latin typeface="cmmi10"/>
                <a:ea typeface="cmmi10"/>
                <a:cs typeface="cmmi10"/>
              </a:rPr>
              <a:t>´</a:t>
            </a:r>
            <a:r>
              <a:rPr lang="en-US" sz="2200" baseline="30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2200" dirty="0" smtClean="0">
                <a:latin typeface="cmr10"/>
                <a:cs typeface="cmr10"/>
              </a:rPr>
              <a:t>)</a:t>
            </a:r>
            <a:r>
              <a:rPr lang="en-US" sz="2200" dirty="0" smtClean="0">
                <a:latin typeface="Calibri"/>
                <a:cs typeface="Calibri"/>
              </a:rPr>
              <a:t>,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086928"/>
            <a:ext cx="6120680" cy="319155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4" grpId="0" animBg="1"/>
      <p:bldP spid="19" grpId="0"/>
      <p:bldP spid="21" grpId="0"/>
      <p:bldP spid="22" grpId="0" animBg="1"/>
      <p:bldP spid="24" grpId="0"/>
      <p:bldP spid="2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(Oversimplified)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</a:t>
            </a:r>
            <a:r>
              <a:rPr lang="en-US" dirty="0" smtClean="0">
                <a:latin typeface="cmmi10"/>
                <a:cs typeface="cmmi10"/>
              </a:rPr>
              <a:t>M</a:t>
            </a:r>
            <a:r>
              <a:rPr lang="en-US" dirty="0" smtClean="0"/>
              <a:t>, publish </a:t>
            </a:r>
            <a:r>
              <a:rPr lang="en-US" dirty="0" smtClean="0">
                <a:latin typeface="cmmi10"/>
                <a:cs typeface="cmmi10"/>
              </a:rPr>
              <a:t>O </a:t>
            </a:r>
            <a:r>
              <a:rPr lang="en-US" dirty="0" smtClean="0">
                <a:latin typeface="cmr10"/>
                <a:cs typeface="cmr10"/>
              </a:rPr>
              <a:t>=</a:t>
            </a:r>
            <a:r>
              <a:rPr lang="en-US" dirty="0" smtClean="0">
                <a:latin typeface="cmmi10"/>
                <a:cs typeface="cmmi10"/>
              </a:rPr>
              <a:t> r</a:t>
            </a:r>
            <a:r>
              <a:rPr lang="en-US" baseline="30000" dirty="0" smtClean="0">
                <a:latin typeface="cmr10"/>
                <a:cs typeface="cmr10"/>
              </a:rPr>
              <a:t>-1/2</a:t>
            </a:r>
            <a:r>
              <a:rPr lang="en-US" dirty="0" smtClean="0">
                <a:latin typeface="cmmi10"/>
                <a:cs typeface="cmmi10"/>
              </a:rPr>
              <a:t>ME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Any user can compute </a:t>
            </a:r>
            <a:r>
              <a:rPr lang="en-US" dirty="0" smtClean="0">
                <a:latin typeface="Arial"/>
                <a:cs typeface="Arial"/>
              </a:rPr>
              <a:t>||</a:t>
            </a:r>
            <a:r>
              <a:rPr lang="en-US" dirty="0" smtClean="0">
                <a:latin typeface="cmmi10"/>
                <a:cs typeface="cmmi10"/>
              </a:rPr>
              <a:t>O</a:t>
            </a:r>
            <a:r>
              <a:rPr lang="en-US" b="1" dirty="0" smtClean="0">
                <a:latin typeface="cmr10"/>
                <a:cs typeface="cmr10"/>
              </a:rPr>
              <a:t>1</a:t>
            </a:r>
            <a:r>
              <a:rPr lang="en-US" baseline="-25000" dirty="0" smtClean="0">
                <a:latin typeface="cmmi10"/>
                <a:cs typeface="cmmi10"/>
              </a:rPr>
              <a:t>S</a:t>
            </a:r>
            <a:r>
              <a:rPr lang="en-US" dirty="0" smtClean="0">
                <a:latin typeface="Arial"/>
                <a:cs typeface="Arial"/>
              </a:rPr>
              <a:t>||</a:t>
            </a:r>
            <a:r>
              <a:rPr lang="en-US" baseline="30000" dirty="0" smtClean="0">
                <a:latin typeface="cmr10"/>
                <a:cs typeface="cmr10"/>
              </a:rPr>
              <a:t>2</a:t>
            </a:r>
            <a:r>
              <a:rPr lang="en-US" dirty="0" smtClean="0"/>
              <a:t> by herself.</a:t>
            </a:r>
          </a:p>
          <a:p>
            <a:endParaRPr lang="en-US" dirty="0"/>
          </a:p>
          <a:p>
            <a:r>
              <a:rPr lang="en-US" dirty="0" smtClean="0"/>
              <a:t>Utility:</a:t>
            </a:r>
          </a:p>
          <a:p>
            <a:endParaRPr lang="en-US" dirty="0"/>
          </a:p>
          <a:p>
            <a:r>
              <a:rPr lang="en-US" dirty="0" smtClean="0"/>
              <a:t>Privacy - The rest of this talk!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3933056"/>
            <a:ext cx="8172400" cy="363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717032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3000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453639"/>
            <a:ext cx="8363272" cy="3629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Intuition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smtClean="0"/>
                  <a:t>Fact: </a:t>
                </a:r>
                <a:r>
                  <a:rPr lang="en-US" dirty="0" smtClean="0"/>
                  <a:t>Assume that for all G,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Ω</m:t>
                    </m:r>
                    <m:d>
                      <m:dPr>
                        <m:ctrlPr>
                          <a:rPr lang="el-GR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skw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 smtClean="0">
                                            <a:latin typeface="Cambria Math"/>
                                            <a:ea typeface="Cambria Math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l-GR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 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𝑸</m:t>
                    </m:r>
                  </m:oMath>
                </a14:m>
                <a:r>
                  <a:rPr lang="en-US" b="1" dirty="0"/>
                  <a:t>=</a:t>
                </a:r>
                <a:r>
                  <a:rPr lang="en-US" b="1" dirty="0" smtClean="0"/>
                  <a:t>1</a:t>
                </a:r>
                <a:r>
                  <a:rPr lang="en-US" b="1" dirty="0"/>
                  <a:t> </a:t>
                </a:r>
                <a:r>
                  <a:rPr lang="en-US" dirty="0" smtClean="0"/>
                  <a:t>then the following mechanism </a:t>
                </a:r>
                <a:r>
                  <a:rPr lang="en-US" dirty="0">
                    <a:latin typeface="Calibri (Body)"/>
                    <a:cs typeface="Calibri (Body)"/>
                  </a:rPr>
                  <a:t>preserves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>
                    <a:latin typeface="Calibri (Body)"/>
                    <a:cs typeface="Calibri (Body)"/>
                  </a:rPr>
                  <a:t>-differential privacy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75656" y="3987876"/>
                <a:ext cx="6528240" cy="578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/>
                            </a:rPr>
                            <m:t>A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en-US" sz="2800" i="1" dirty="0">
                          <a:latin typeface="Cambria Math"/>
                        </a:rPr>
                        <m:t>=</m:t>
                      </m:r>
                      <m:r>
                        <a:rPr lang="en-US" sz="2800" b="0" i="1" dirty="0" smtClean="0">
                          <a:latin typeface="Cambria Math"/>
                        </a:rPr>
                        <m:t>0</m:t>
                      </m:r>
                      <m:r>
                        <a:rPr lang="en-US" sz="2800" i="1" dirty="0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0, </m:t>
                              </m:r>
                              <m:r>
                                <a:rPr lang="en-US" sz="2800" i="1" dirty="0" smtClean="0">
                                  <a:latin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800" i="1" dirty="0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dirty="0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987876"/>
                <a:ext cx="6528240" cy="5786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ultiplicative_gaussians_L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806" y="3960374"/>
            <a:ext cx="6646716" cy="26642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8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71600" y="3402865"/>
            <a:ext cx="3024336" cy="17543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Additive Rule</a:t>
            </a:r>
            <a:endParaRPr lang="en-US" dirty="0" smtClean="0"/>
          </a:p>
          <a:p>
            <a:pPr algn="ctr"/>
            <a:endParaRPr lang="en-US" u="sng" dirty="0"/>
          </a:p>
          <a:p>
            <a:pPr algn="ctr"/>
            <a:endParaRPr lang="en-US" u="sng" dirty="0" smtClean="0"/>
          </a:p>
          <a:p>
            <a:pPr algn="ctr"/>
            <a:endParaRPr lang="en-US" u="sng" dirty="0"/>
          </a:p>
          <a:p>
            <a:pPr algn="ctr"/>
            <a:endParaRPr lang="en-US" u="sng" dirty="0" smtClean="0"/>
          </a:p>
          <a:p>
            <a:pPr algn="ctr"/>
            <a:endParaRPr lang="en-US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Intuition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1768" y="2306424"/>
            <a:ext cx="3862321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9" y="2388814"/>
            <a:ext cx="1442391" cy="2393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2040" y="1988840"/>
            <a:ext cx="2736304" cy="2573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139952" y="1340768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E</a:t>
            </a:r>
            <a:r>
              <a:rPr lang="en-US" sz="3000" baseline="-25000" dirty="0" smtClean="0">
                <a:latin typeface="cmmi10"/>
                <a:cs typeface="cmmi10"/>
              </a:rPr>
              <a:t>G</a:t>
            </a:r>
            <a:endParaRPr lang="en-US" sz="3000" baseline="-25000" dirty="0">
              <a:latin typeface="cmmi10"/>
              <a:cs typeface="cmmi1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349480" y="1619508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1988840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  <a:endParaRPr lang="en-US" sz="1600" dirty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-1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24250"/>
            <a:ext cx="2592288" cy="1122141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27345"/>
            <a:ext cx="1124053" cy="21904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60" y="4727345"/>
            <a:ext cx="1106760" cy="2190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6717632" y="1628800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240" y="1998132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0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9000" y="2306423"/>
            <a:ext cx="3865089" cy="906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flipH="1">
            <a:off x="2397152" y="1412776"/>
            <a:ext cx="374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mmi10"/>
                <a:cs typeface="cmmi10"/>
              </a:rPr>
              <a:t>M</a:t>
            </a:r>
            <a:endParaRPr lang="en-US" sz="3000" dirty="0">
              <a:latin typeface="cmmi10"/>
              <a:cs typeface="cmmi1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539552" y="2204864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mi10"/>
                <a:cs typeface="cmmi10"/>
              </a:rPr>
              <a:t>r</a:t>
            </a:r>
            <a:endParaRPr lang="en-US" dirty="0">
              <a:latin typeface="cmmi10"/>
              <a:cs typeface="cmmi10"/>
            </a:endParaRPr>
          </a:p>
        </p:txBody>
      </p:sp>
    </p:spTree>
    <p:extLst>
      <p:ext uri="{BB962C8B-B14F-4D97-AF65-F5344CB8AC3E}">
        <p14:creationId xmlns:p14="http://schemas.microsoft.com/office/powerpoint/2010/main" val="21959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8" grpId="0"/>
      <p:bldP spid="9" grpId="0"/>
      <p:bldP spid="16" grpId="0"/>
      <p:bldP spid="17" grpId="0"/>
      <p:bldP spid="19" grpId="0" animBg="1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2040" y="2743202"/>
            <a:ext cx="2736304" cy="30959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3402865"/>
            <a:ext cx="3024336" cy="17543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Additive Rule</a:t>
            </a:r>
            <a:endParaRPr lang="en-US" dirty="0" smtClean="0"/>
          </a:p>
          <a:p>
            <a:pPr algn="ctr"/>
            <a:endParaRPr lang="en-US" u="sng" dirty="0"/>
          </a:p>
          <a:p>
            <a:pPr algn="ctr"/>
            <a:endParaRPr lang="en-US" u="sng" dirty="0" smtClean="0"/>
          </a:p>
          <a:p>
            <a:pPr algn="ctr"/>
            <a:endParaRPr lang="en-US" u="sng" dirty="0"/>
          </a:p>
          <a:p>
            <a:pPr algn="ctr"/>
            <a:endParaRPr lang="en-US" u="sng" dirty="0" smtClean="0"/>
          </a:p>
          <a:p>
            <a:pPr algn="ctr"/>
            <a:endParaRPr lang="en-US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Intuition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32040" y="1988840"/>
            <a:ext cx="2736304" cy="2573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211960" y="1340768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E</a:t>
            </a:r>
            <a:r>
              <a:rPr lang="en-US" sz="3000" baseline="-25000" dirty="0" smtClean="0">
                <a:latin typeface="cmmi10"/>
                <a:cs typeface="cmmi10"/>
              </a:rPr>
              <a:t>G’</a:t>
            </a:r>
            <a:endParaRPr lang="en-US" sz="3000" baseline="-25000" dirty="0">
              <a:latin typeface="cmmi10"/>
              <a:cs typeface="cmmi1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349480" y="1619508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1988840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 smtClean="0"/>
              <a:t>1</a:t>
            </a:r>
          </a:p>
          <a:p>
            <a:pPr algn="ctr"/>
            <a:r>
              <a:rPr lang="en-US" sz="1600" dirty="0"/>
              <a:t>1</a:t>
            </a:r>
            <a:endParaRPr lang="en-US" sz="1600" dirty="0" smtClean="0"/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  <a:endParaRPr lang="en-US" sz="1600" dirty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 smtClean="0"/>
              <a:t>-1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24250"/>
            <a:ext cx="2592288" cy="11221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6717632" y="1628800"/>
            <a:ext cx="37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mi10"/>
                <a:cs typeface="cmmi1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240" y="1998132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r>
              <a:rPr lang="en-US" sz="1600" dirty="0"/>
              <a:t>0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-1</a:t>
            </a:r>
          </a:p>
          <a:p>
            <a:pPr algn="ctr"/>
            <a:r>
              <a:rPr lang="en-US" sz="1600" dirty="0" smtClean="0"/>
              <a:t>0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69" y="4697793"/>
            <a:ext cx="1405975" cy="21117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86" y="4697793"/>
            <a:ext cx="1428204" cy="21117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1768" y="2306424"/>
            <a:ext cx="3862321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9" y="2388814"/>
            <a:ext cx="1442391" cy="2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Intuition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Assume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∀</m:t>
                    </m:r>
                  </m:oMath>
                </a14:m>
                <a:r>
                  <a:rPr lang="en-US" dirty="0" smtClean="0">
                    <a:latin typeface="cmmi10"/>
                    <a:cs typeface="cmmi10"/>
                  </a:rPr>
                  <a:t>v</a:t>
                </a:r>
                <a:r>
                  <a:rPr lang="en-US" dirty="0" smtClean="0"/>
                  <a:t>, </a:t>
                </a:r>
                <a:r>
                  <a:rPr lang="en-US" dirty="0" err="1" smtClean="0">
                    <a:latin typeface="cmr10"/>
                    <a:cs typeface="cmr10"/>
                  </a:rPr>
                  <a:t>deg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 smtClean="0">
                    <a:latin typeface="cmmi10"/>
                    <a:cs typeface="cmmi10"/>
                  </a:rPr>
                  <a:t>v</a:t>
                </a:r>
                <a:r>
                  <a:rPr lang="en-US" dirty="0" smtClean="0">
                    <a:latin typeface="cmr10"/>
                    <a:cs typeface="cmr10"/>
                  </a:rPr>
                  <a:t>)</a:t>
                </a:r>
                <a:r>
                  <a:rPr lang="en-US" dirty="0" smtClean="0"/>
                  <a:t> is large enough (</a:t>
                </a:r>
                <a:r>
                  <a:rPr lang="en-US" dirty="0" smtClean="0">
                    <a:latin typeface="cmsy10"/>
                    <a:ea typeface="cmsy10"/>
                    <a:cs typeface="cmsy10"/>
                  </a:rPr>
                  <a:t>»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cmr10"/>
                    <a:cs typeface="cmr10"/>
                  </a:rPr>
                  <a:t>1/2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²</a:t>
                </a:r>
                <a:r>
                  <a:rPr lang="en-US" dirty="0" smtClean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ff_privacy_multiplicat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6939234" cy="22512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2348880"/>
            <a:ext cx="5400600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2896"/>
            <a:ext cx="1124053" cy="21904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2896"/>
            <a:ext cx="1106760" cy="21904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86482"/>
            <a:ext cx="1152128" cy="2245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60304" y="2348880"/>
            <a:ext cx="1503784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4128" y="2348880"/>
            <a:ext cx="1528936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23728" y="3019918"/>
            <a:ext cx="5400600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57520"/>
            <a:ext cx="1152128" cy="2245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60304" y="3019918"/>
            <a:ext cx="1503784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24128" y="3019918"/>
            <a:ext cx="1528936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5818"/>
            <a:ext cx="1405975" cy="21117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60" y="3145818"/>
            <a:ext cx="1428204" cy="2111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859624">
            <a:off x="2953572" y="3248531"/>
            <a:ext cx="5186330" cy="163121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</a:rPr>
              <a:t>FALSE!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4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5780516" y="1464375"/>
            <a:ext cx="1459257" cy="3836833"/>
          </a:xfrm>
          <a:custGeom>
            <a:avLst/>
            <a:gdLst>
              <a:gd name="connsiteX0" fmla="*/ 1134978 w 1459257"/>
              <a:gd name="connsiteY0" fmla="*/ 54040 h 3836833"/>
              <a:gd name="connsiteX1" fmla="*/ 1283606 w 1459257"/>
              <a:gd name="connsiteY1" fmla="*/ 553909 h 3836833"/>
              <a:gd name="connsiteX2" fmla="*/ 1310629 w 1459257"/>
              <a:gd name="connsiteY2" fmla="*/ 824109 h 3836833"/>
              <a:gd name="connsiteX3" fmla="*/ 1378187 w 1459257"/>
              <a:gd name="connsiteY3" fmla="*/ 1283448 h 3836833"/>
              <a:gd name="connsiteX4" fmla="*/ 1405210 w 1459257"/>
              <a:gd name="connsiteY4" fmla="*/ 1661727 h 3836833"/>
              <a:gd name="connsiteX5" fmla="*/ 1391699 w 1459257"/>
              <a:gd name="connsiteY5" fmla="*/ 2404776 h 3836833"/>
              <a:gd name="connsiteX6" fmla="*/ 1391699 w 1459257"/>
              <a:gd name="connsiteY6" fmla="*/ 3093784 h 3836833"/>
              <a:gd name="connsiteX7" fmla="*/ 1459257 w 1459257"/>
              <a:gd name="connsiteY7" fmla="*/ 3445043 h 3836833"/>
              <a:gd name="connsiteX8" fmla="*/ 1432234 w 1459257"/>
              <a:gd name="connsiteY8" fmla="*/ 3715243 h 3836833"/>
              <a:gd name="connsiteX9" fmla="*/ 729629 w 1459257"/>
              <a:gd name="connsiteY9" fmla="*/ 3836833 h 3836833"/>
              <a:gd name="connsiteX10" fmla="*/ 270233 w 1459257"/>
              <a:gd name="connsiteY10" fmla="*/ 3580143 h 3836833"/>
              <a:gd name="connsiteX11" fmla="*/ 135117 w 1459257"/>
              <a:gd name="connsiteY11" fmla="*/ 3282924 h 3836833"/>
              <a:gd name="connsiteX12" fmla="*/ 81070 w 1459257"/>
              <a:gd name="connsiteY12" fmla="*/ 2985704 h 3836833"/>
              <a:gd name="connsiteX13" fmla="*/ 27023 w 1459257"/>
              <a:gd name="connsiteY13" fmla="*/ 2188616 h 3836833"/>
              <a:gd name="connsiteX14" fmla="*/ 0 w 1459257"/>
              <a:gd name="connsiteY14" fmla="*/ 1702257 h 3836833"/>
              <a:gd name="connsiteX15" fmla="*/ 108093 w 1459257"/>
              <a:gd name="connsiteY15" fmla="*/ 945698 h 3836833"/>
              <a:gd name="connsiteX16" fmla="*/ 243210 w 1459257"/>
              <a:gd name="connsiteY16" fmla="*/ 526889 h 3836833"/>
              <a:gd name="connsiteX17" fmla="*/ 391838 w 1459257"/>
              <a:gd name="connsiteY17" fmla="*/ 121590 h 3836833"/>
              <a:gd name="connsiteX18" fmla="*/ 770163 w 1459257"/>
              <a:gd name="connsiteY18" fmla="*/ 0 h 3836833"/>
              <a:gd name="connsiteX19" fmla="*/ 1134978 w 1459257"/>
              <a:gd name="connsiteY19" fmla="*/ 54040 h 383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59257" h="3836833">
                <a:moveTo>
                  <a:pt x="1134978" y="54040"/>
                </a:moveTo>
                <a:lnTo>
                  <a:pt x="1283606" y="553909"/>
                </a:lnTo>
                <a:lnTo>
                  <a:pt x="1310629" y="824109"/>
                </a:lnTo>
                <a:lnTo>
                  <a:pt x="1378187" y="1283448"/>
                </a:lnTo>
                <a:lnTo>
                  <a:pt x="1405210" y="1661727"/>
                </a:lnTo>
                <a:lnTo>
                  <a:pt x="1391699" y="2404776"/>
                </a:lnTo>
                <a:lnTo>
                  <a:pt x="1391699" y="3093784"/>
                </a:lnTo>
                <a:lnTo>
                  <a:pt x="1459257" y="3445043"/>
                </a:lnTo>
                <a:lnTo>
                  <a:pt x="1432234" y="3715243"/>
                </a:lnTo>
                <a:lnTo>
                  <a:pt x="729629" y="3836833"/>
                </a:lnTo>
                <a:lnTo>
                  <a:pt x="270233" y="3580143"/>
                </a:lnTo>
                <a:lnTo>
                  <a:pt x="135117" y="3282924"/>
                </a:lnTo>
                <a:lnTo>
                  <a:pt x="81070" y="2985704"/>
                </a:lnTo>
                <a:lnTo>
                  <a:pt x="27023" y="2188616"/>
                </a:lnTo>
                <a:lnTo>
                  <a:pt x="0" y="1702257"/>
                </a:lnTo>
                <a:lnTo>
                  <a:pt x="108093" y="945698"/>
                </a:lnTo>
                <a:lnTo>
                  <a:pt x="243210" y="526889"/>
                </a:lnTo>
                <a:lnTo>
                  <a:pt x="391838" y="121590"/>
                </a:lnTo>
                <a:lnTo>
                  <a:pt x="770163" y="0"/>
                </a:lnTo>
                <a:lnTo>
                  <a:pt x="1134978" y="5404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334354" y="1396825"/>
            <a:ext cx="1270094" cy="3809813"/>
          </a:xfrm>
          <a:custGeom>
            <a:avLst/>
            <a:gdLst>
              <a:gd name="connsiteX0" fmla="*/ 472908 w 1270094"/>
              <a:gd name="connsiteY0" fmla="*/ 0 h 3809813"/>
              <a:gd name="connsiteX1" fmla="*/ 472908 w 1270094"/>
              <a:gd name="connsiteY1" fmla="*/ 0 h 3809813"/>
              <a:gd name="connsiteX2" fmla="*/ 364815 w 1270094"/>
              <a:gd name="connsiteY2" fmla="*/ 67550 h 3809813"/>
              <a:gd name="connsiteX3" fmla="*/ 337791 w 1270094"/>
              <a:gd name="connsiteY3" fmla="*/ 108080 h 3809813"/>
              <a:gd name="connsiteX4" fmla="*/ 283745 w 1270094"/>
              <a:gd name="connsiteY4" fmla="*/ 229670 h 3809813"/>
              <a:gd name="connsiteX5" fmla="*/ 175652 w 1270094"/>
              <a:gd name="connsiteY5" fmla="*/ 445830 h 3809813"/>
              <a:gd name="connsiteX6" fmla="*/ 135117 w 1270094"/>
              <a:gd name="connsiteY6" fmla="*/ 513379 h 3809813"/>
              <a:gd name="connsiteX7" fmla="*/ 108093 w 1270094"/>
              <a:gd name="connsiteY7" fmla="*/ 594439 h 3809813"/>
              <a:gd name="connsiteX8" fmla="*/ 81070 w 1270094"/>
              <a:gd name="connsiteY8" fmla="*/ 729539 h 3809813"/>
              <a:gd name="connsiteX9" fmla="*/ 67559 w 1270094"/>
              <a:gd name="connsiteY9" fmla="*/ 1148348 h 3809813"/>
              <a:gd name="connsiteX10" fmla="*/ 40535 w 1270094"/>
              <a:gd name="connsiteY10" fmla="*/ 1850867 h 3809813"/>
              <a:gd name="connsiteX11" fmla="*/ 27024 w 1270094"/>
              <a:gd name="connsiteY11" fmla="*/ 1958947 h 3809813"/>
              <a:gd name="connsiteX12" fmla="*/ 13512 w 1270094"/>
              <a:gd name="connsiteY12" fmla="*/ 2012986 h 3809813"/>
              <a:gd name="connsiteX13" fmla="*/ 0 w 1270094"/>
              <a:gd name="connsiteY13" fmla="*/ 2134576 h 3809813"/>
              <a:gd name="connsiteX14" fmla="*/ 13512 w 1270094"/>
              <a:gd name="connsiteY14" fmla="*/ 2566895 h 3809813"/>
              <a:gd name="connsiteX15" fmla="*/ 40535 w 1270094"/>
              <a:gd name="connsiteY15" fmla="*/ 2715505 h 3809813"/>
              <a:gd name="connsiteX16" fmla="*/ 54047 w 1270094"/>
              <a:gd name="connsiteY16" fmla="*/ 2783055 h 3809813"/>
              <a:gd name="connsiteX17" fmla="*/ 67559 w 1270094"/>
              <a:gd name="connsiteY17" fmla="*/ 3255904 h 3809813"/>
              <a:gd name="connsiteX18" fmla="*/ 94582 w 1270094"/>
              <a:gd name="connsiteY18" fmla="*/ 3363984 h 3809813"/>
              <a:gd name="connsiteX19" fmla="*/ 121605 w 1270094"/>
              <a:gd name="connsiteY19" fmla="*/ 3512593 h 3809813"/>
              <a:gd name="connsiteX20" fmla="*/ 135117 w 1270094"/>
              <a:gd name="connsiteY20" fmla="*/ 3715243 h 3809813"/>
              <a:gd name="connsiteX21" fmla="*/ 148628 w 1270094"/>
              <a:gd name="connsiteY21" fmla="*/ 3769283 h 3809813"/>
              <a:gd name="connsiteX22" fmla="*/ 175652 w 1270094"/>
              <a:gd name="connsiteY22" fmla="*/ 3796303 h 3809813"/>
              <a:gd name="connsiteX23" fmla="*/ 216187 w 1270094"/>
              <a:gd name="connsiteY23" fmla="*/ 3809813 h 3809813"/>
              <a:gd name="connsiteX24" fmla="*/ 270233 w 1270094"/>
              <a:gd name="connsiteY24" fmla="*/ 3796303 h 3809813"/>
              <a:gd name="connsiteX25" fmla="*/ 418861 w 1270094"/>
              <a:gd name="connsiteY25" fmla="*/ 3782793 h 3809813"/>
              <a:gd name="connsiteX26" fmla="*/ 499931 w 1270094"/>
              <a:gd name="connsiteY26" fmla="*/ 3755773 h 3809813"/>
              <a:gd name="connsiteX27" fmla="*/ 662071 w 1270094"/>
              <a:gd name="connsiteY27" fmla="*/ 3728753 h 3809813"/>
              <a:gd name="connsiteX28" fmla="*/ 716117 w 1270094"/>
              <a:gd name="connsiteY28" fmla="*/ 3701733 h 3809813"/>
              <a:gd name="connsiteX29" fmla="*/ 797187 w 1270094"/>
              <a:gd name="connsiteY29" fmla="*/ 3674713 h 3809813"/>
              <a:gd name="connsiteX30" fmla="*/ 864745 w 1270094"/>
              <a:gd name="connsiteY30" fmla="*/ 3607163 h 3809813"/>
              <a:gd name="connsiteX31" fmla="*/ 918792 w 1270094"/>
              <a:gd name="connsiteY31" fmla="*/ 3553123 h 3809813"/>
              <a:gd name="connsiteX32" fmla="*/ 1013373 w 1270094"/>
              <a:gd name="connsiteY32" fmla="*/ 3485573 h 3809813"/>
              <a:gd name="connsiteX33" fmla="*/ 1053908 w 1270094"/>
              <a:gd name="connsiteY33" fmla="*/ 3404514 h 3809813"/>
              <a:gd name="connsiteX34" fmla="*/ 1134978 w 1270094"/>
              <a:gd name="connsiteY34" fmla="*/ 3323454 h 3809813"/>
              <a:gd name="connsiteX35" fmla="*/ 1175513 w 1270094"/>
              <a:gd name="connsiteY35" fmla="*/ 3282924 h 3809813"/>
              <a:gd name="connsiteX36" fmla="*/ 1216048 w 1270094"/>
              <a:gd name="connsiteY36" fmla="*/ 3134314 h 3809813"/>
              <a:gd name="connsiteX37" fmla="*/ 1243071 w 1270094"/>
              <a:gd name="connsiteY37" fmla="*/ 3026234 h 3809813"/>
              <a:gd name="connsiteX38" fmla="*/ 1270094 w 1270094"/>
              <a:gd name="connsiteY38" fmla="*/ 2945175 h 3809813"/>
              <a:gd name="connsiteX39" fmla="*/ 1243071 w 1270094"/>
              <a:gd name="connsiteY39" fmla="*/ 2823585 h 3809813"/>
              <a:gd name="connsiteX40" fmla="*/ 1216048 w 1270094"/>
              <a:gd name="connsiteY40" fmla="*/ 2715505 h 3809813"/>
              <a:gd name="connsiteX41" fmla="*/ 1229559 w 1270094"/>
              <a:gd name="connsiteY41" fmla="*/ 2593915 h 3809813"/>
              <a:gd name="connsiteX42" fmla="*/ 1243071 w 1270094"/>
              <a:gd name="connsiteY42" fmla="*/ 2553385 h 3809813"/>
              <a:gd name="connsiteX43" fmla="*/ 1256583 w 1270094"/>
              <a:gd name="connsiteY43" fmla="*/ 2485835 h 3809813"/>
              <a:gd name="connsiteX44" fmla="*/ 1216048 w 1270094"/>
              <a:gd name="connsiteY44" fmla="*/ 2175106 h 3809813"/>
              <a:gd name="connsiteX45" fmla="*/ 1189024 w 1270094"/>
              <a:gd name="connsiteY45" fmla="*/ 2067026 h 3809813"/>
              <a:gd name="connsiteX46" fmla="*/ 1175513 w 1270094"/>
              <a:gd name="connsiteY46" fmla="*/ 1999476 h 3809813"/>
              <a:gd name="connsiteX47" fmla="*/ 1202536 w 1270094"/>
              <a:gd name="connsiteY47" fmla="*/ 1567157 h 3809813"/>
              <a:gd name="connsiteX48" fmla="*/ 1189024 w 1270094"/>
              <a:gd name="connsiteY48" fmla="*/ 1486097 h 3809813"/>
              <a:gd name="connsiteX49" fmla="*/ 1175513 w 1270094"/>
              <a:gd name="connsiteY49" fmla="*/ 1256428 h 3809813"/>
              <a:gd name="connsiteX50" fmla="*/ 1162001 w 1270094"/>
              <a:gd name="connsiteY50" fmla="*/ 1148348 h 3809813"/>
              <a:gd name="connsiteX51" fmla="*/ 1148489 w 1270094"/>
              <a:gd name="connsiteY51" fmla="*/ 945699 h 3809813"/>
              <a:gd name="connsiteX52" fmla="*/ 1134978 w 1270094"/>
              <a:gd name="connsiteY52" fmla="*/ 878149 h 3809813"/>
              <a:gd name="connsiteX53" fmla="*/ 1080931 w 1270094"/>
              <a:gd name="connsiteY53" fmla="*/ 770069 h 3809813"/>
              <a:gd name="connsiteX54" fmla="*/ 1053908 w 1270094"/>
              <a:gd name="connsiteY54" fmla="*/ 675499 h 3809813"/>
              <a:gd name="connsiteX55" fmla="*/ 1026885 w 1270094"/>
              <a:gd name="connsiteY55" fmla="*/ 634969 h 3809813"/>
              <a:gd name="connsiteX56" fmla="*/ 999861 w 1270094"/>
              <a:gd name="connsiteY56" fmla="*/ 580929 h 3809813"/>
              <a:gd name="connsiteX57" fmla="*/ 972838 w 1270094"/>
              <a:gd name="connsiteY57" fmla="*/ 486360 h 3809813"/>
              <a:gd name="connsiteX58" fmla="*/ 905280 w 1270094"/>
              <a:gd name="connsiteY58" fmla="*/ 405300 h 3809813"/>
              <a:gd name="connsiteX59" fmla="*/ 810699 w 1270094"/>
              <a:gd name="connsiteY59" fmla="*/ 243180 h 3809813"/>
              <a:gd name="connsiteX60" fmla="*/ 770164 w 1270094"/>
              <a:gd name="connsiteY60" fmla="*/ 148610 h 3809813"/>
              <a:gd name="connsiteX61" fmla="*/ 729629 w 1270094"/>
              <a:gd name="connsiteY61" fmla="*/ 135100 h 3809813"/>
              <a:gd name="connsiteX62" fmla="*/ 689094 w 1270094"/>
              <a:gd name="connsiteY62" fmla="*/ 94570 h 3809813"/>
              <a:gd name="connsiteX63" fmla="*/ 594512 w 1270094"/>
              <a:gd name="connsiteY63" fmla="*/ 40530 h 3809813"/>
              <a:gd name="connsiteX64" fmla="*/ 540466 w 1270094"/>
              <a:gd name="connsiteY64" fmla="*/ 27020 h 3809813"/>
              <a:gd name="connsiteX65" fmla="*/ 499931 w 1270094"/>
              <a:gd name="connsiteY65" fmla="*/ 13510 h 3809813"/>
              <a:gd name="connsiteX66" fmla="*/ 472908 w 1270094"/>
              <a:gd name="connsiteY66" fmla="*/ 0 h 380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70094" h="3809813">
                <a:moveTo>
                  <a:pt x="472908" y="0"/>
                </a:moveTo>
                <a:lnTo>
                  <a:pt x="472908" y="0"/>
                </a:lnTo>
                <a:cubicBezTo>
                  <a:pt x="436877" y="22517"/>
                  <a:pt x="397994" y="41010"/>
                  <a:pt x="364815" y="67550"/>
                </a:cubicBezTo>
                <a:cubicBezTo>
                  <a:pt x="352135" y="77693"/>
                  <a:pt x="345848" y="93982"/>
                  <a:pt x="337791" y="108080"/>
                </a:cubicBezTo>
                <a:cubicBezTo>
                  <a:pt x="294226" y="184308"/>
                  <a:pt x="325106" y="142822"/>
                  <a:pt x="283745" y="229670"/>
                </a:cubicBezTo>
                <a:cubicBezTo>
                  <a:pt x="249106" y="302403"/>
                  <a:pt x="217104" y="376753"/>
                  <a:pt x="175652" y="445830"/>
                </a:cubicBezTo>
                <a:cubicBezTo>
                  <a:pt x="162140" y="468346"/>
                  <a:pt x="145984" y="489474"/>
                  <a:pt x="135117" y="513379"/>
                </a:cubicBezTo>
                <a:cubicBezTo>
                  <a:pt x="123330" y="539307"/>
                  <a:pt x="115001" y="566808"/>
                  <a:pt x="108093" y="594439"/>
                </a:cubicBezTo>
                <a:cubicBezTo>
                  <a:pt x="87938" y="675054"/>
                  <a:pt x="97635" y="630164"/>
                  <a:pt x="81070" y="729539"/>
                </a:cubicBezTo>
                <a:cubicBezTo>
                  <a:pt x="76566" y="869142"/>
                  <a:pt x="71050" y="1008716"/>
                  <a:pt x="67559" y="1148348"/>
                </a:cubicBezTo>
                <a:cubicBezTo>
                  <a:pt x="50400" y="1834644"/>
                  <a:pt x="124067" y="1600308"/>
                  <a:pt x="40535" y="1850867"/>
                </a:cubicBezTo>
                <a:cubicBezTo>
                  <a:pt x="36031" y="1886894"/>
                  <a:pt x="32994" y="1923134"/>
                  <a:pt x="27024" y="1958947"/>
                </a:cubicBezTo>
                <a:cubicBezTo>
                  <a:pt x="23971" y="1977262"/>
                  <a:pt x="16336" y="1994634"/>
                  <a:pt x="13512" y="2012986"/>
                </a:cubicBezTo>
                <a:cubicBezTo>
                  <a:pt x="7310" y="2053291"/>
                  <a:pt x="4504" y="2094046"/>
                  <a:pt x="0" y="2134576"/>
                </a:cubicBezTo>
                <a:cubicBezTo>
                  <a:pt x="4504" y="2278682"/>
                  <a:pt x="6127" y="2422908"/>
                  <a:pt x="13512" y="2566895"/>
                </a:cubicBezTo>
                <a:cubicBezTo>
                  <a:pt x="17415" y="2642996"/>
                  <a:pt x="26435" y="2652060"/>
                  <a:pt x="40535" y="2715505"/>
                </a:cubicBezTo>
                <a:cubicBezTo>
                  <a:pt x="45517" y="2737921"/>
                  <a:pt x="49543" y="2760538"/>
                  <a:pt x="54047" y="2783055"/>
                </a:cubicBezTo>
                <a:cubicBezTo>
                  <a:pt x="58551" y="2940671"/>
                  <a:pt x="56583" y="3098606"/>
                  <a:pt x="67559" y="3255904"/>
                </a:cubicBezTo>
                <a:cubicBezTo>
                  <a:pt x="70144" y="3292950"/>
                  <a:pt x="87299" y="3327570"/>
                  <a:pt x="94582" y="3363984"/>
                </a:cubicBezTo>
                <a:cubicBezTo>
                  <a:pt x="113465" y="3458394"/>
                  <a:pt x="104317" y="3408884"/>
                  <a:pt x="121605" y="3512593"/>
                </a:cubicBezTo>
                <a:cubicBezTo>
                  <a:pt x="126109" y="3580143"/>
                  <a:pt x="128029" y="3647915"/>
                  <a:pt x="135117" y="3715243"/>
                </a:cubicBezTo>
                <a:cubicBezTo>
                  <a:pt x="137061" y="3733709"/>
                  <a:pt x="140323" y="3752676"/>
                  <a:pt x="148628" y="3769283"/>
                </a:cubicBezTo>
                <a:cubicBezTo>
                  <a:pt x="154325" y="3780676"/>
                  <a:pt x="164729" y="3789750"/>
                  <a:pt x="175652" y="3796303"/>
                </a:cubicBezTo>
                <a:cubicBezTo>
                  <a:pt x="187865" y="3803630"/>
                  <a:pt x="202675" y="3805310"/>
                  <a:pt x="216187" y="3809813"/>
                </a:cubicBezTo>
                <a:cubicBezTo>
                  <a:pt x="234202" y="3805310"/>
                  <a:pt x="251826" y="3798757"/>
                  <a:pt x="270233" y="3796303"/>
                </a:cubicBezTo>
                <a:cubicBezTo>
                  <a:pt x="319544" y="3789729"/>
                  <a:pt x="369871" y="3791437"/>
                  <a:pt x="418861" y="3782793"/>
                </a:cubicBezTo>
                <a:cubicBezTo>
                  <a:pt x="446912" y="3777843"/>
                  <a:pt x="471666" y="3759306"/>
                  <a:pt x="499931" y="3755773"/>
                </a:cubicBezTo>
                <a:cubicBezTo>
                  <a:pt x="626451" y="3739960"/>
                  <a:pt x="572797" y="3751069"/>
                  <a:pt x="662071" y="3728753"/>
                </a:cubicBezTo>
                <a:cubicBezTo>
                  <a:pt x="680086" y="3719746"/>
                  <a:pt x="697416" y="3709213"/>
                  <a:pt x="716117" y="3701733"/>
                </a:cubicBezTo>
                <a:cubicBezTo>
                  <a:pt x="742565" y="3691155"/>
                  <a:pt x="797187" y="3674713"/>
                  <a:pt x="797187" y="3674713"/>
                </a:cubicBezTo>
                <a:cubicBezTo>
                  <a:pt x="849230" y="3596657"/>
                  <a:pt x="794686" y="3667206"/>
                  <a:pt x="864745" y="3607163"/>
                </a:cubicBezTo>
                <a:cubicBezTo>
                  <a:pt x="884089" y="3590584"/>
                  <a:pt x="899448" y="3569702"/>
                  <a:pt x="918792" y="3553123"/>
                </a:cubicBezTo>
                <a:cubicBezTo>
                  <a:pt x="972497" y="3507096"/>
                  <a:pt x="954056" y="3544883"/>
                  <a:pt x="1013373" y="3485573"/>
                </a:cubicBezTo>
                <a:cubicBezTo>
                  <a:pt x="1114747" y="3384212"/>
                  <a:pt x="976980" y="3503409"/>
                  <a:pt x="1053908" y="3404514"/>
                </a:cubicBezTo>
                <a:cubicBezTo>
                  <a:pt x="1077371" y="3374351"/>
                  <a:pt x="1107955" y="3350474"/>
                  <a:pt x="1134978" y="3323454"/>
                </a:cubicBezTo>
                <a:lnTo>
                  <a:pt x="1175513" y="3282924"/>
                </a:lnTo>
                <a:cubicBezTo>
                  <a:pt x="1200767" y="3207167"/>
                  <a:pt x="1185572" y="3256203"/>
                  <a:pt x="1216048" y="3134314"/>
                </a:cubicBezTo>
                <a:cubicBezTo>
                  <a:pt x="1225056" y="3098287"/>
                  <a:pt x="1231326" y="3061464"/>
                  <a:pt x="1243071" y="3026234"/>
                </a:cubicBezTo>
                <a:lnTo>
                  <a:pt x="1270094" y="2945175"/>
                </a:lnTo>
                <a:cubicBezTo>
                  <a:pt x="1241327" y="2858879"/>
                  <a:pt x="1271607" y="2956737"/>
                  <a:pt x="1243071" y="2823585"/>
                </a:cubicBezTo>
                <a:cubicBezTo>
                  <a:pt x="1235289" y="2787274"/>
                  <a:pt x="1225056" y="2751532"/>
                  <a:pt x="1216048" y="2715505"/>
                </a:cubicBezTo>
                <a:cubicBezTo>
                  <a:pt x="1220552" y="2674975"/>
                  <a:pt x="1222854" y="2634139"/>
                  <a:pt x="1229559" y="2593915"/>
                </a:cubicBezTo>
                <a:cubicBezTo>
                  <a:pt x="1231900" y="2579868"/>
                  <a:pt x="1239617" y="2567201"/>
                  <a:pt x="1243071" y="2553385"/>
                </a:cubicBezTo>
                <a:cubicBezTo>
                  <a:pt x="1248641" y="2531108"/>
                  <a:pt x="1252079" y="2508352"/>
                  <a:pt x="1256583" y="2485835"/>
                </a:cubicBezTo>
                <a:cubicBezTo>
                  <a:pt x="1238646" y="2333390"/>
                  <a:pt x="1237866" y="2295092"/>
                  <a:pt x="1216048" y="2175106"/>
                </a:cubicBezTo>
                <a:cubicBezTo>
                  <a:pt x="1182846" y="1992514"/>
                  <a:pt x="1220278" y="2192026"/>
                  <a:pt x="1189024" y="2067026"/>
                </a:cubicBezTo>
                <a:cubicBezTo>
                  <a:pt x="1183454" y="2044749"/>
                  <a:pt x="1180017" y="2021993"/>
                  <a:pt x="1175513" y="1999476"/>
                </a:cubicBezTo>
                <a:cubicBezTo>
                  <a:pt x="1184521" y="1855370"/>
                  <a:pt x="1198737" y="1711495"/>
                  <a:pt x="1202536" y="1567157"/>
                </a:cubicBezTo>
                <a:cubicBezTo>
                  <a:pt x="1203257" y="1539774"/>
                  <a:pt x="1191397" y="1513387"/>
                  <a:pt x="1189024" y="1486097"/>
                </a:cubicBezTo>
                <a:cubicBezTo>
                  <a:pt x="1182380" y="1409697"/>
                  <a:pt x="1181629" y="1332872"/>
                  <a:pt x="1175513" y="1256428"/>
                </a:cubicBezTo>
                <a:cubicBezTo>
                  <a:pt x="1172617" y="1220237"/>
                  <a:pt x="1165147" y="1184519"/>
                  <a:pt x="1162001" y="1148348"/>
                </a:cubicBezTo>
                <a:cubicBezTo>
                  <a:pt x="1156135" y="1080903"/>
                  <a:pt x="1155226" y="1013063"/>
                  <a:pt x="1148489" y="945699"/>
                </a:cubicBezTo>
                <a:cubicBezTo>
                  <a:pt x="1146204" y="922850"/>
                  <a:pt x="1143222" y="899581"/>
                  <a:pt x="1134978" y="878149"/>
                </a:cubicBezTo>
                <a:cubicBezTo>
                  <a:pt x="1120517" y="840554"/>
                  <a:pt x="1080931" y="770069"/>
                  <a:pt x="1080931" y="770069"/>
                </a:cubicBezTo>
                <a:cubicBezTo>
                  <a:pt x="1076601" y="752749"/>
                  <a:pt x="1063602" y="694884"/>
                  <a:pt x="1053908" y="675499"/>
                </a:cubicBezTo>
                <a:cubicBezTo>
                  <a:pt x="1046646" y="660976"/>
                  <a:pt x="1034942" y="649067"/>
                  <a:pt x="1026885" y="634969"/>
                </a:cubicBezTo>
                <a:cubicBezTo>
                  <a:pt x="1016892" y="617483"/>
                  <a:pt x="1008869" y="598942"/>
                  <a:pt x="999861" y="580929"/>
                </a:cubicBezTo>
                <a:cubicBezTo>
                  <a:pt x="995530" y="563607"/>
                  <a:pt x="982533" y="505746"/>
                  <a:pt x="972838" y="486360"/>
                </a:cubicBezTo>
                <a:cubicBezTo>
                  <a:pt x="954026" y="448740"/>
                  <a:pt x="935163" y="435179"/>
                  <a:pt x="905280" y="405300"/>
                </a:cubicBezTo>
                <a:cubicBezTo>
                  <a:pt x="841162" y="277080"/>
                  <a:pt x="875403" y="329443"/>
                  <a:pt x="810699" y="243180"/>
                </a:cubicBezTo>
                <a:cubicBezTo>
                  <a:pt x="802585" y="210729"/>
                  <a:pt x="799322" y="171934"/>
                  <a:pt x="770164" y="148610"/>
                </a:cubicBezTo>
                <a:cubicBezTo>
                  <a:pt x="759042" y="139714"/>
                  <a:pt x="743141" y="139603"/>
                  <a:pt x="729629" y="135100"/>
                </a:cubicBezTo>
                <a:cubicBezTo>
                  <a:pt x="716117" y="121590"/>
                  <a:pt x="703773" y="106801"/>
                  <a:pt x="689094" y="94570"/>
                </a:cubicBezTo>
                <a:cubicBezTo>
                  <a:pt x="667711" y="76753"/>
                  <a:pt x="618540" y="49540"/>
                  <a:pt x="594512" y="40530"/>
                </a:cubicBezTo>
                <a:cubicBezTo>
                  <a:pt x="577124" y="34010"/>
                  <a:pt x="558321" y="32121"/>
                  <a:pt x="540466" y="27020"/>
                </a:cubicBezTo>
                <a:cubicBezTo>
                  <a:pt x="526771" y="23108"/>
                  <a:pt x="513626" y="17422"/>
                  <a:pt x="499931" y="13510"/>
                </a:cubicBezTo>
                <a:cubicBezTo>
                  <a:pt x="482075" y="8409"/>
                  <a:pt x="477412" y="2252"/>
                  <a:pt x="47290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Cut of Size 0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41531" y="162936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45070" y="243375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89403" y="191535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32776" y="311329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37634" y="494173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73579" y="231936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77535" y="335756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37375" y="328555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73579" y="296496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17595" y="389762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57555" y="396962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13339" y="239775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29363" y="396962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40740" y="300096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167978" y="350157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77794" y="449930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88193" y="249721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94042" y="485842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53499" y="289295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66735" y="382561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24361" y="296496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62355" y="427442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0" idx="5"/>
            <a:endCxn id="12" idx="1"/>
          </p:cNvCxnSpPr>
          <p:nvPr/>
        </p:nvCxnSpPr>
        <p:spPr>
          <a:xfrm>
            <a:off x="7949656" y="2558678"/>
            <a:ext cx="334468" cy="416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1"/>
            <a:endCxn id="10" idx="4"/>
          </p:cNvCxnSpPr>
          <p:nvPr/>
        </p:nvCxnSpPr>
        <p:spPr>
          <a:xfrm flipH="1" flipV="1">
            <a:off x="7913539" y="3429569"/>
            <a:ext cx="154561" cy="550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6"/>
            <a:endCxn id="13" idx="2"/>
          </p:cNvCxnSpPr>
          <p:nvPr/>
        </p:nvCxnSpPr>
        <p:spPr>
          <a:xfrm flipV="1">
            <a:off x="8129563" y="3933625"/>
            <a:ext cx="2880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23" idx="5"/>
          </p:cNvCxnSpPr>
          <p:nvPr/>
        </p:nvCxnSpPr>
        <p:spPr>
          <a:xfrm flipH="1" flipV="1">
            <a:off x="7628198" y="3887076"/>
            <a:ext cx="429357" cy="118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0"/>
            <a:endCxn id="23" idx="4"/>
          </p:cNvCxnSpPr>
          <p:nvPr/>
        </p:nvCxnSpPr>
        <p:spPr>
          <a:xfrm flipH="1" flipV="1">
            <a:off x="7602739" y="3897621"/>
            <a:ext cx="127307" cy="960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3" idx="3"/>
            <a:endCxn id="21" idx="6"/>
          </p:cNvCxnSpPr>
          <p:nvPr/>
        </p:nvCxnSpPr>
        <p:spPr>
          <a:xfrm flipH="1">
            <a:off x="7766050" y="3959084"/>
            <a:ext cx="662090" cy="935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6"/>
            <a:endCxn id="11" idx="2"/>
          </p:cNvCxnSpPr>
          <p:nvPr/>
        </p:nvCxnSpPr>
        <p:spPr>
          <a:xfrm flipV="1">
            <a:off x="6239986" y="3321557"/>
            <a:ext cx="197389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8" idx="3"/>
            <a:endCxn id="16" idx="0"/>
          </p:cNvCxnSpPr>
          <p:nvPr/>
        </p:nvCxnSpPr>
        <p:spPr>
          <a:xfrm>
            <a:off x="6178523" y="3563040"/>
            <a:ext cx="186844" cy="406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8" idx="5"/>
            <a:endCxn id="8" idx="1"/>
          </p:cNvCxnSpPr>
          <p:nvPr/>
        </p:nvCxnSpPr>
        <p:spPr>
          <a:xfrm>
            <a:off x="6229441" y="3563040"/>
            <a:ext cx="818738" cy="138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7" idx="1"/>
            <a:endCxn id="5" idx="4"/>
          </p:cNvCxnSpPr>
          <p:nvPr/>
        </p:nvCxnSpPr>
        <p:spPr>
          <a:xfrm flipH="1" flipV="1">
            <a:off x="6881074" y="2505764"/>
            <a:ext cx="170211" cy="50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3"/>
            <a:endCxn id="15" idx="4"/>
          </p:cNvCxnSpPr>
          <p:nvPr/>
        </p:nvCxnSpPr>
        <p:spPr>
          <a:xfrm flipV="1">
            <a:off x="6034906" y="2469760"/>
            <a:ext cx="114437" cy="556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" idx="4"/>
            <a:endCxn id="5" idx="0"/>
          </p:cNvCxnSpPr>
          <p:nvPr/>
        </p:nvCxnSpPr>
        <p:spPr>
          <a:xfrm>
            <a:off x="6725407" y="1987360"/>
            <a:ext cx="155667" cy="446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" idx="4"/>
            <a:endCxn id="8" idx="0"/>
          </p:cNvCxnSpPr>
          <p:nvPr/>
        </p:nvCxnSpPr>
        <p:spPr>
          <a:xfrm>
            <a:off x="6668780" y="3185304"/>
            <a:ext cx="404858" cy="1756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4" idx="4"/>
            <a:endCxn id="18" idx="0"/>
          </p:cNvCxnSpPr>
          <p:nvPr/>
        </p:nvCxnSpPr>
        <p:spPr>
          <a:xfrm>
            <a:off x="6060365" y="3036973"/>
            <a:ext cx="143617" cy="46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4" idx="6"/>
            <a:endCxn id="5" idx="2"/>
          </p:cNvCxnSpPr>
          <p:nvPr/>
        </p:nvCxnSpPr>
        <p:spPr>
          <a:xfrm flipV="1">
            <a:off x="6096369" y="2469760"/>
            <a:ext cx="748701" cy="53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7" idx="6"/>
            <a:endCxn id="7" idx="6"/>
          </p:cNvCxnSpPr>
          <p:nvPr/>
        </p:nvCxnSpPr>
        <p:spPr>
          <a:xfrm flipH="1">
            <a:off x="6704784" y="3036973"/>
            <a:ext cx="407964" cy="1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2" idx="0"/>
            <a:endCxn id="4" idx="3"/>
          </p:cNvCxnSpPr>
          <p:nvPr/>
        </p:nvCxnSpPr>
        <p:spPr>
          <a:xfrm flipV="1">
            <a:off x="7589503" y="1690832"/>
            <a:ext cx="262573" cy="12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4" idx="5"/>
            <a:endCxn id="9" idx="1"/>
          </p:cNvCxnSpPr>
          <p:nvPr/>
        </p:nvCxnSpPr>
        <p:spPr>
          <a:xfrm>
            <a:off x="7902994" y="1690832"/>
            <a:ext cx="381130" cy="639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4"/>
            <a:endCxn id="12" idx="0"/>
          </p:cNvCxnSpPr>
          <p:nvPr/>
        </p:nvCxnSpPr>
        <p:spPr>
          <a:xfrm>
            <a:off x="8309583" y="2391369"/>
            <a:ext cx="0" cy="573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22" idx="5"/>
            <a:endCxn id="23" idx="0"/>
          </p:cNvCxnSpPr>
          <p:nvPr/>
        </p:nvCxnSpPr>
        <p:spPr>
          <a:xfrm flipH="1">
            <a:off x="7602739" y="2954420"/>
            <a:ext cx="12223" cy="87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2" idx="6"/>
            <a:endCxn id="10" idx="1"/>
          </p:cNvCxnSpPr>
          <p:nvPr/>
        </p:nvCxnSpPr>
        <p:spPr>
          <a:xfrm>
            <a:off x="7625507" y="2928961"/>
            <a:ext cx="262573" cy="439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0" idx="4"/>
            <a:endCxn id="13" idx="0"/>
          </p:cNvCxnSpPr>
          <p:nvPr/>
        </p:nvCxnSpPr>
        <p:spPr>
          <a:xfrm>
            <a:off x="7924197" y="2569223"/>
            <a:ext cx="529402" cy="1328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25" idx="2"/>
            <a:endCxn id="21" idx="6"/>
          </p:cNvCxnSpPr>
          <p:nvPr/>
        </p:nvCxnSpPr>
        <p:spPr>
          <a:xfrm flipH="1">
            <a:off x="7766050" y="4310433"/>
            <a:ext cx="596305" cy="58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19" idx="1"/>
          </p:cNvCxnSpPr>
          <p:nvPr/>
        </p:nvCxnSpPr>
        <p:spPr>
          <a:xfrm flipH="1" flipV="1">
            <a:off x="6088339" y="4509854"/>
            <a:ext cx="959840" cy="493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1"/>
                <a:ext cx="5150129" cy="2379974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In </a:t>
                </a:r>
                <a:r>
                  <a:rPr lang="en-US" sz="28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/>
                  <a:t>, </a:t>
                </a:r>
                <a:r>
                  <a:rPr lang="en-US" sz="2800" dirty="0" smtClean="0">
                    <a:latin typeface="Arial"/>
                    <a:cs typeface="Arial"/>
                  </a:rPr>
                  <a:t>|</a:t>
                </a:r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dirty="0" smtClean="0">
                    <a:latin typeface="cmr10"/>
                    <a:cs typeface="cmr10"/>
                  </a:rPr>
                  <a:t>(</a:t>
                </a:r>
                <a:r>
                  <a:rPr lang="en-US" sz="2800" dirty="0" err="1" smtClean="0">
                    <a:latin typeface="cmr10"/>
                    <a:cs typeface="cmr10"/>
                  </a:rPr>
                  <a:t>Dem,Rep</a:t>
                </a:r>
                <a:r>
                  <a:rPr lang="en-US" sz="2800" dirty="0" smtClean="0">
                    <a:latin typeface="cmr10"/>
                    <a:cs typeface="cmr10"/>
                  </a:rPr>
                  <a:t>)</a:t>
                </a:r>
                <a:r>
                  <a:rPr lang="en-US" sz="2800" dirty="0" smtClean="0">
                    <a:latin typeface="Arial"/>
                    <a:cs typeface="Arial"/>
                  </a:rPr>
                  <a:t>|</a:t>
                </a:r>
                <a:r>
                  <a:rPr lang="en-US" sz="2800" dirty="0" smtClean="0">
                    <a:latin typeface="cmr10"/>
                    <a:cs typeface="cmr10"/>
                  </a:rPr>
                  <a:t>=0</a:t>
                </a:r>
              </a:p>
              <a:p>
                <a:r>
                  <a:rPr lang="en-US" sz="2800" dirty="0" smtClean="0"/>
                  <a:t>So,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∀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,  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</m:t>
                    </m:r>
                    <m:r>
                      <a:rPr lang="en-US" sz="28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r>
                  <a:rPr lang="en-US" sz="2800" b="1" dirty="0" smtClean="0">
                    <a:latin typeface="cmr10"/>
                    <a:cs typeface="cmr10"/>
                  </a:rPr>
                  <a:t>1</a:t>
                </a:r>
                <a:r>
                  <a:rPr lang="en-US" sz="2800" baseline="-25000" dirty="0" smtClean="0">
                    <a:latin typeface="cmr10"/>
                    <a:cs typeface="cmr10"/>
                  </a:rPr>
                  <a:t>men</a:t>
                </a:r>
                <a:r>
                  <a:rPr lang="en-US" sz="2800" dirty="0" smtClean="0">
                    <a:latin typeface="cmr10"/>
                    <a:cs typeface="cmr10"/>
                  </a:rPr>
                  <a:t> = 0</a:t>
                </a:r>
              </a:p>
              <a:p>
                <a:r>
                  <a:rPr lang="en-US" sz="2800" dirty="0" err="1" smtClean="0"/>
                  <a:t>vs</a:t>
                </a:r>
                <a:r>
                  <a:rPr lang="en-US" sz="2800" dirty="0" smtClean="0"/>
                  <a:t> </a:t>
                </a:r>
                <a:r>
                  <a:rPr lang="en-US" sz="2800" dirty="0" smtClean="0">
                    <a:latin typeface="cmmi10"/>
                    <a:cs typeface="cmmi10"/>
                  </a:rPr>
                  <a:t>G’</a:t>
                </a:r>
                <a:r>
                  <a:rPr lang="en-US" sz="2800" dirty="0" smtClean="0"/>
                  <a:t>, </a:t>
                </a:r>
                <a:r>
                  <a:rPr lang="en-US" sz="2800" dirty="0" smtClean="0">
                    <a:latin typeface="Arial"/>
                    <a:cs typeface="Arial"/>
                  </a:rPr>
                  <a:t>|</a:t>
                </a:r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dirty="0" smtClean="0">
                    <a:latin typeface="cmr10"/>
                    <a:cs typeface="cmr10"/>
                  </a:rPr>
                  <a:t>(</a:t>
                </a:r>
                <a:r>
                  <a:rPr lang="en-US" sz="2800" dirty="0" err="1" smtClean="0">
                    <a:latin typeface="cmr10"/>
                    <a:cs typeface="cmr10"/>
                  </a:rPr>
                  <a:t>Dem,Rep</a:t>
                </a:r>
                <a:r>
                  <a:rPr lang="en-US" sz="2800" dirty="0" smtClean="0">
                    <a:latin typeface="cmr10"/>
                    <a:cs typeface="cmr10"/>
                  </a:rPr>
                  <a:t>)</a:t>
                </a:r>
                <a:r>
                  <a:rPr lang="en-US" sz="2800" dirty="0" smtClean="0">
                    <a:latin typeface="Arial"/>
                    <a:cs typeface="Arial"/>
                  </a:rPr>
                  <a:t>|</a:t>
                </a:r>
                <a:r>
                  <a:rPr lang="en-US" sz="2800" dirty="0" smtClean="0">
                    <a:latin typeface="cmr10"/>
                    <a:cs typeface="cmr10"/>
                    <a:sym typeface="Symbol"/>
                  </a:rPr>
                  <a:t></a:t>
                </a:r>
                <a:r>
                  <a:rPr lang="en-US" sz="2800" dirty="0" smtClean="0">
                    <a:latin typeface="cmr10"/>
                    <a:cs typeface="cmr10"/>
                  </a:rPr>
                  <a:t> 0</a:t>
                </a:r>
              </a:p>
              <a:p>
                <a:r>
                  <a:rPr lang="en-US" sz="2800" dirty="0" smtClean="0"/>
                  <a:t>So,</a:t>
                </a:r>
                <a:r>
                  <a:rPr lang="en-US" sz="2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Cambria Math"/>
                        <a:ea typeface="Cambria Math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𝑀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cmmi10"/>
                            <a:cs typeface="cmmi1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cmmi10"/>
                            <a:cs typeface="cmmi10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cmmi10"/>
                            <a:cs typeface="cmmi10"/>
                          </a:rPr>
                          <m:t>’ </m:t>
                        </m:r>
                        <m:r>
                          <m:rPr>
                            <m:nor/>
                          </m:rPr>
                          <a:rPr lang="en-US" sz="2800" b="1" dirty="0">
                            <a:latin typeface="cmr10"/>
                            <a:cs typeface="cmr1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baseline="-25000" dirty="0" smtClean="0">
                            <a:latin typeface="cmr10"/>
                            <a:cs typeface="cmr1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cmr10"/>
                            <a:cs typeface="cmr1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sz="2800" b="0" i="0" baseline="-25000" dirty="0" smtClean="0">
                            <a:latin typeface="cmr10"/>
                            <a:cs typeface="cmr1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cmr10"/>
                            <a:cs typeface="cmr1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cmr10"/>
                            <a:cs typeface="cmr10"/>
                            <a:sym typeface="Symbol"/>
                          </a:rPr>
                          <m:t>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cmr10"/>
                            <a:cs typeface="cmr10"/>
                          </a:rPr>
                          <m:t> 0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cmr10"/>
                    <a:cs typeface="cmr10"/>
                  </a:rPr>
                  <a:t>= 1</a:t>
                </a:r>
              </a:p>
            </p:txBody>
          </p:sp>
        </mc:Choice>
        <mc:Fallback xmlns="">
          <p:sp>
            <p:nvSpPr>
              <p:cNvPr id="14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1"/>
                <a:ext cx="5150129" cy="2379974"/>
              </a:xfrm>
              <a:blipFill rotWithShape="1">
                <a:blip r:embed="rId2"/>
                <a:stretch>
                  <a:fillRect l="-2012" t="-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Slide Number Placeholder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60" name="Straight Connector 59"/>
          <p:cNvCxnSpPr>
            <a:stCxn id="8" idx="5"/>
            <a:endCxn id="21" idx="2"/>
          </p:cNvCxnSpPr>
          <p:nvPr/>
        </p:nvCxnSpPr>
        <p:spPr>
          <a:xfrm flipV="1">
            <a:off x="7099097" y="4894429"/>
            <a:ext cx="594945" cy="108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6060" y="4437112"/>
            <a:ext cx="7816380" cy="156966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cs typeface="Calibri"/>
              </a:rPr>
              <a:t>We publish </a:t>
            </a:r>
            <a:r>
              <a:rPr lang="en-US" sz="3200" b="1" i="1" dirty="0">
                <a:latin typeface="Calibri"/>
                <a:cs typeface="Calibri"/>
              </a:rPr>
              <a:t>one</a:t>
            </a:r>
            <a:r>
              <a:rPr lang="en-US" sz="3200" i="1" dirty="0">
                <a:latin typeface="Calibri"/>
                <a:cs typeface="Calibri"/>
              </a:rPr>
              <a:t> </a:t>
            </a:r>
            <a:r>
              <a:rPr lang="en-US" sz="3200" i="1" dirty="0" err="1">
                <a:latin typeface="Calibri"/>
                <a:cs typeface="Calibri"/>
              </a:rPr>
              <a:t>mulitvariate</a:t>
            </a:r>
            <a:r>
              <a:rPr lang="en-US" sz="3200" dirty="0">
                <a:latin typeface="Calibri"/>
                <a:cs typeface="Calibri"/>
              </a:rPr>
              <a:t> Gaussian, </a:t>
            </a:r>
            <a:endParaRPr lang="en-US" sz="3200" dirty="0" smtClean="0">
              <a:latin typeface="Calibri"/>
              <a:cs typeface="Calibri"/>
            </a:endParaRPr>
          </a:p>
          <a:p>
            <a:pPr algn="ctr"/>
            <a:r>
              <a:rPr lang="en-US" sz="3200" i="1" dirty="0" smtClean="0">
                <a:latin typeface="Calibri"/>
                <a:cs typeface="Calibri"/>
              </a:rPr>
              <a:t>not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>
                <a:latin typeface="cmmi10"/>
                <a:cs typeface="cmmi10"/>
              </a:rPr>
              <a:t>n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dirty="0" err="1" smtClean="0">
                <a:latin typeface="Calibri"/>
                <a:cs typeface="Calibri"/>
              </a:rPr>
              <a:t>ind.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dirty="0" err="1">
                <a:latin typeface="Calibri"/>
                <a:cs typeface="Calibri"/>
              </a:rPr>
              <a:t>univariate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dirty="0" smtClean="0">
                <a:latin typeface="Calibri"/>
                <a:cs typeface="Calibri"/>
              </a:rPr>
              <a:t>Gaussians!</a:t>
            </a:r>
          </a:p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67744" y="5540198"/>
            <a:ext cx="5400600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684214"/>
            <a:ext cx="1124053" cy="219046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684214"/>
            <a:ext cx="1106760" cy="219046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677800"/>
            <a:ext cx="1152128" cy="224518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4004320" y="5540198"/>
            <a:ext cx="1503784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868144" y="5540198"/>
            <a:ext cx="1528936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331640" y="2132856"/>
            <a:ext cx="1368152" cy="436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10414" y="3150222"/>
            <a:ext cx="785322" cy="640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067944" y="3118283"/>
            <a:ext cx="936104" cy="640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uiExpand="1" build="p"/>
      <p:bldP spid="36" grpId="0" animBg="1"/>
      <p:bldP spid="81" grpId="0" animBg="1"/>
      <p:bldP spid="87" grpId="0" animBg="1"/>
      <p:bldP spid="88" grpId="0" animBg="1"/>
      <p:bldP spid="61" grpId="0" animBg="1"/>
      <p:bldP spid="63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you want to use linear algebra…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2743202"/>
            <a:ext cx="2736304" cy="30959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32040" y="1988840"/>
            <a:ext cx="2736304" cy="331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4211960" y="1340768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E</a:t>
            </a:r>
            <a:r>
              <a:rPr lang="en-US" sz="3000" baseline="-25000" dirty="0" smtClean="0">
                <a:latin typeface="cmmi10"/>
                <a:cs typeface="cmmi10"/>
              </a:rPr>
              <a:t>G</a:t>
            </a:r>
            <a:endParaRPr lang="en-US" sz="3000" baseline="-25000" dirty="0">
              <a:latin typeface="cmmi10"/>
              <a:cs typeface="cmmi1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1988840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/>
              <a:t>0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732240" y="1998132"/>
            <a:ext cx="3600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891768" y="2306424"/>
            <a:ext cx="3862321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9" y="2388814"/>
            <a:ext cx="1442391" cy="2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you want to use linear algebra…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8904" y="5038154"/>
                <a:ext cx="8229600" cy="141518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latin typeface="cmmi10"/>
                    <a:cs typeface="cmmi10"/>
                  </a:rPr>
                  <a:t>Y </a:t>
                </a:r>
                <a:r>
                  <a:rPr lang="en-US" dirty="0" smtClean="0"/>
                  <a:t>- a vector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err="1" smtClean="0"/>
                  <a:t>iid</a:t>
                </a:r>
                <a:r>
                  <a:rPr lang="en-US" dirty="0" smtClean="0"/>
                  <a:t> normal Gaussians</a:t>
                </a:r>
              </a:p>
              <a:p>
                <a:r>
                  <a:rPr lang="en-US" dirty="0"/>
                  <a:t>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8904" y="5038154"/>
                <a:ext cx="8229600" cy="1415182"/>
              </a:xfrm>
              <a:blipFill rotWithShape="1">
                <a:blip r:embed="rId2"/>
                <a:stretch>
                  <a:fillRect l="-1630" t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1389184" y="2630993"/>
            <a:ext cx="2736304" cy="30959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899592" y="1580657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E</a:t>
            </a:r>
            <a:r>
              <a:rPr lang="en-US" sz="3000" baseline="-25000" dirty="0" smtClean="0">
                <a:latin typeface="cmmi10"/>
                <a:cs typeface="cmmi10"/>
              </a:rPr>
              <a:t>G</a:t>
            </a:r>
            <a:r>
              <a:rPr lang="en-US" sz="3000" baseline="30000" dirty="0">
                <a:latin typeface="cmmi10"/>
                <a:cs typeface="cmmi10"/>
              </a:rPr>
              <a:t>T</a:t>
            </a:r>
            <a:endParaRPr lang="en-US" sz="3000" baseline="-25000" dirty="0">
              <a:latin typeface="cmmi10"/>
              <a:cs typeface="cmmi1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5776" y="2802414"/>
            <a:ext cx="360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55776" y="2082334"/>
            <a:ext cx="360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4141525" y="2995380"/>
            <a:ext cx="3862321" cy="40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9246" y="3077770"/>
            <a:ext cx="1442391" cy="239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2358623" y="932453"/>
            <a:ext cx="2736304" cy="3706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flipH="1">
            <a:off x="6156176" y="3235042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Y</a:t>
            </a:r>
            <a:endParaRPr lang="en-US" sz="3000" baseline="-25000" dirty="0">
              <a:latin typeface="cmmi10"/>
              <a:cs typeface="cmmi10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96" y="5703821"/>
            <a:ext cx="2788648" cy="63047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TextBox 21"/>
          <p:cNvSpPr txBox="1"/>
          <p:nvPr/>
        </p:nvSpPr>
        <p:spPr>
          <a:xfrm flipH="1">
            <a:off x="899592" y="1733057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mmi10"/>
                <a:cs typeface="cmmi10"/>
              </a:rPr>
              <a:t>E</a:t>
            </a:r>
            <a:r>
              <a:rPr lang="en-US" sz="3000" baseline="-25000" dirty="0" smtClean="0">
                <a:latin typeface="cmmi10"/>
                <a:cs typeface="cmmi10"/>
              </a:rPr>
              <a:t>G’</a:t>
            </a:r>
            <a:r>
              <a:rPr lang="en-US" sz="3000" baseline="30000" dirty="0" smtClean="0">
                <a:latin typeface="cmmi10"/>
                <a:cs typeface="cmmi10"/>
              </a:rPr>
              <a:t>T</a:t>
            </a:r>
            <a:endParaRPr lang="en-US" sz="3000" baseline="-25000" dirty="0">
              <a:latin typeface="cmmi10"/>
              <a:cs typeface="cmmi1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776" y="2802414"/>
            <a:ext cx="360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5776" y="2082334"/>
            <a:ext cx="360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64526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7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vs. Utility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7727" y="1600200"/>
            <a:ext cx="4996361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cs typeface="cmmi10"/>
              </a:rPr>
              <a:t>Answer </a:t>
            </a:r>
            <a:r>
              <a:rPr lang="en-US" sz="3000" dirty="0" smtClean="0">
                <a:solidFill>
                  <a:srgbClr val="FF0000"/>
                </a:solidFill>
                <a:cs typeface="cmmi10"/>
              </a:rPr>
              <a:t>queries</a:t>
            </a:r>
            <a:r>
              <a:rPr lang="en-US" sz="3000" dirty="0" smtClean="0">
                <a:cs typeface="cmmi10"/>
              </a:rPr>
              <a:t> about general population, while guaranteeing each individual’s </a:t>
            </a:r>
            <a:r>
              <a:rPr lang="en-US" sz="3000" dirty="0" smtClean="0">
                <a:solidFill>
                  <a:srgbClr val="00DD00"/>
                </a:solidFill>
                <a:cs typeface="cmmi10"/>
              </a:rPr>
              <a:t>privacy</a:t>
            </a:r>
            <a:r>
              <a:rPr lang="en-US" sz="3000" dirty="0" smtClean="0">
                <a:cs typeface="cmmi10"/>
              </a:rPr>
              <a:t>.</a:t>
            </a:r>
          </a:p>
          <a:p>
            <a:pPr marL="0" indent="0">
              <a:buNone/>
            </a:pPr>
            <a:endParaRPr lang="he-IL" sz="3000" dirty="0" smtClean="0">
              <a:latin typeface="Calibri"/>
              <a:cs typeface="Calibri"/>
            </a:endParaRPr>
          </a:p>
          <a:p>
            <a:r>
              <a:rPr lang="en-US" sz="3000" dirty="0" smtClean="0">
                <a:latin typeface="Calibri"/>
                <a:cs typeface="Calibri"/>
              </a:rPr>
              <a:t>Most </a:t>
            </a:r>
            <a:r>
              <a:rPr lang="en-US" sz="3000" dirty="0" smtClean="0">
                <a:solidFill>
                  <a:srgbClr val="00DD00"/>
                </a:solidFill>
                <a:latin typeface="Calibri"/>
                <a:cs typeface="Calibri"/>
              </a:rPr>
              <a:t>private</a:t>
            </a:r>
            <a:r>
              <a:rPr lang="en-US" sz="3000" dirty="0" smtClean="0">
                <a:latin typeface="Calibri"/>
                <a:cs typeface="Calibri"/>
              </a:rPr>
              <a:t>: Answer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No utility guarantees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1905000"/>
            <a:ext cx="3352800" cy="4221163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1905000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Name 	    PhD?	…	     STD?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733800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Or Sheffet</a:t>
            </a:r>
            <a:r>
              <a:rPr lang="en-US" dirty="0" smtClean="0">
                <a:solidFill>
                  <a:schemeClr val="tx1"/>
                </a:solidFill>
              </a:rPr>
              <a:t>		+1		…	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9142" y="5542002"/>
            <a:ext cx="446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mmi10"/>
                <a:cs typeface="cmmi10"/>
              </a:rPr>
              <a:t>D</a:t>
            </a:r>
            <a:endParaRPr lang="en-US" sz="3000" dirty="0">
              <a:latin typeface="cmmi10"/>
              <a:cs typeface="cmmi1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 descr="MickeyM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26144"/>
            <a:ext cx="840529" cy="899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562600" y="1905000"/>
            <a:ext cx="3352800" cy="419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562600" y="1905000"/>
            <a:ext cx="3352800" cy="419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9592" y="2924944"/>
            <a:ext cx="7128792" cy="1224136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Variance of our Gaussians = </a:t>
            </a:r>
            <a:r>
              <a:rPr lang="en-US" dirty="0" err="1" smtClean="0"/>
              <a:t>Laplacians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latin typeface="cmmi10"/>
                    <a:cs typeface="cmmi10"/>
                  </a:rPr>
                  <a:t>Y </a:t>
                </a:r>
                <a:r>
                  <a:rPr lang="en-US" dirty="0" smtClean="0"/>
                  <a:t>- a vector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iid normal Gaussians</a:t>
                </a:r>
              </a:p>
              <a:p>
                <a:r>
                  <a:rPr lang="en-US" dirty="0" smtClean="0"/>
                  <a:t>We need to compare </a:t>
                </a:r>
                <a:r>
                  <a:rPr lang="en-US" dirty="0" smtClean="0">
                    <a:latin typeface="cmmi10"/>
                    <a:cs typeface="cmmi10"/>
                  </a:rPr>
                  <a:t>E</a:t>
                </a:r>
                <a:r>
                  <a:rPr lang="en-US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baseline="30000" dirty="0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mi10"/>
                    <a:cs typeface="cmmi10"/>
                  </a:rPr>
                  <a:t>Y </a:t>
                </a:r>
                <a:r>
                  <a:rPr lang="en-US" dirty="0" err="1" smtClean="0"/>
                  <a:t>vs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cmmi10"/>
                    <a:cs typeface="cmmi10"/>
                  </a:rPr>
                  <a:t>E</a:t>
                </a:r>
                <a:r>
                  <a:rPr lang="en-US" baseline="-25000" dirty="0" smtClean="0">
                    <a:latin typeface="cmmi10"/>
                    <a:cs typeface="cmmi10"/>
                  </a:rPr>
                  <a:t>G’</a:t>
                </a:r>
                <a:r>
                  <a:rPr lang="en-US" baseline="30000" dirty="0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mi10"/>
                    <a:cs typeface="cmmi10"/>
                  </a:rPr>
                  <a:t>Y</a:t>
                </a:r>
              </a:p>
              <a:p>
                <a:endParaRPr lang="en-US" dirty="0">
                  <a:latin typeface="cmmi10"/>
                  <a:cs typeface="cmmi10"/>
                </a:endParaRPr>
              </a:p>
              <a:p>
                <a:endParaRPr lang="en-US" dirty="0" smtClean="0">
                  <a:latin typeface="cmmi10"/>
                  <a:cs typeface="cmmi10"/>
                </a:endParaRPr>
              </a:p>
              <a:p>
                <a:endParaRPr lang="en-US" dirty="0" smtClean="0">
                  <a:latin typeface="cmmi10"/>
                  <a:cs typeface="cmmi10"/>
                </a:endParaRPr>
              </a:p>
              <a:p>
                <a:endParaRPr lang="en-US" dirty="0" smtClean="0">
                  <a:latin typeface="cmmi10"/>
                  <a:cs typeface="cmmi10"/>
                </a:endParaRPr>
              </a:p>
              <a:p>
                <a:r>
                  <a:rPr lang="en-US" dirty="0" smtClean="0">
                    <a:latin typeface="Calibri"/>
                    <a:cs typeface="Calibri"/>
                  </a:rPr>
                  <a:t>We need to reason about                 .</a:t>
                </a:r>
              </a:p>
              <a:p>
                <a:r>
                  <a:rPr lang="en-US" dirty="0" smtClean="0">
                    <a:latin typeface="Calibri"/>
                    <a:cs typeface="Calibri"/>
                  </a:rPr>
                  <a:t>BUT… </a:t>
                </a:r>
                <a:r>
                  <a:rPr lang="en-US" dirty="0" smtClean="0">
                    <a:latin typeface="cmr10"/>
                    <a:cs typeface="cmr10"/>
                  </a:rPr>
                  <a:t>PDF</a:t>
                </a:r>
                <a:r>
                  <a:rPr lang="en-US" dirty="0" smtClean="0">
                    <a:latin typeface="Calibri"/>
                    <a:cs typeface="Calibri"/>
                  </a:rPr>
                  <a:t> not well-defined!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8960"/>
            <a:ext cx="2592288" cy="90910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96" y="4960809"/>
            <a:ext cx="1333128" cy="41240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66" y="3302579"/>
            <a:ext cx="2151654" cy="486461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754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Multivariate Gaussians as 		Multiplying </a:t>
            </a:r>
            <a:r>
              <a:rPr lang="en-US" dirty="0" err="1" smtClean="0"/>
              <a:t>Univariate</a:t>
            </a:r>
            <a:r>
              <a:rPr lang="en-US" dirty="0" smtClean="0"/>
              <a:t>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SVD: </a:t>
            </a:r>
            <a:r>
              <a:rPr lang="en-US" sz="2800" dirty="0">
                <a:latin typeface="cmmi10"/>
                <a:cs typeface="cmmi10"/>
              </a:rPr>
              <a:t>E</a:t>
            </a:r>
            <a:r>
              <a:rPr lang="en-US" sz="2800" baseline="-25000" dirty="0">
                <a:latin typeface="cmmi10"/>
                <a:cs typeface="cmmi10"/>
              </a:rPr>
              <a:t>G</a:t>
            </a:r>
            <a:r>
              <a:rPr lang="en-US" sz="2800" baseline="30000" dirty="0">
                <a:latin typeface="cmmi10"/>
                <a:cs typeface="cmmi10"/>
              </a:rPr>
              <a:t>T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r10"/>
                <a:cs typeface="cmr10"/>
              </a:rPr>
              <a:t>= </a:t>
            </a:r>
            <a:r>
              <a:rPr lang="en-US" sz="2800" dirty="0" smtClean="0">
                <a:latin typeface="cmmi10"/>
                <a:cs typeface="cmmi10"/>
              </a:rPr>
              <a:t>U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cs typeface="cmmi10"/>
              </a:rPr>
              <a:t>V</a:t>
            </a:r>
            <a:r>
              <a:rPr lang="en-US" sz="2800" baseline="30000" dirty="0" smtClean="0">
                <a:latin typeface="cmmi10"/>
                <a:cs typeface="cmmi10"/>
              </a:rPr>
              <a:t>T</a:t>
            </a:r>
          </a:p>
          <a:p>
            <a:endParaRPr lang="en-US" dirty="0">
              <a:latin typeface="cmmi10"/>
              <a:cs typeface="cmmi10"/>
            </a:endParaRPr>
          </a:p>
          <a:p>
            <a:endParaRPr lang="en-US" dirty="0" smtClean="0">
              <a:latin typeface="cmmi10"/>
              <a:cs typeface="cmmi10"/>
            </a:endParaRPr>
          </a:p>
          <a:p>
            <a:endParaRPr lang="en-US" sz="4000" dirty="0">
              <a:latin typeface="cmmi10"/>
              <a:cs typeface="cmmi10"/>
            </a:endParaRPr>
          </a:p>
          <a:p>
            <a:r>
              <a:rPr lang="en-US" dirty="0" smtClean="0"/>
              <a:t>In direction </a:t>
            </a:r>
            <a:r>
              <a:rPr lang="en-US" dirty="0" err="1" smtClean="0">
                <a:latin typeface="cmmi10"/>
                <a:cs typeface="cmmi10"/>
              </a:rPr>
              <a:t>u</a:t>
            </a:r>
            <a:r>
              <a:rPr lang="en-US" baseline="-25000" dirty="0" err="1" smtClean="0">
                <a:latin typeface="cmmi10"/>
                <a:cs typeface="cmmi10"/>
              </a:rPr>
              <a:t>i</a:t>
            </a:r>
            <a:r>
              <a:rPr lang="en-US" dirty="0" smtClean="0"/>
              <a:t>, we have a </a:t>
            </a:r>
            <a:r>
              <a:rPr lang="en-US" dirty="0" err="1" smtClean="0"/>
              <a:t>univariate</a:t>
            </a:r>
            <a:r>
              <a:rPr lang="en-US" dirty="0" smtClean="0"/>
              <a:t> Gaussian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5538" name="Picture 2" descr="http://latex.codecogs.com/gif.latex?\dpi%7b300%7d%20\textrm%7bPDF%7d_%7bE_G%5eTYu_i%7d(x)%20=%20\frac%201%20%7b\sqrt%7b2\pi\sigma_i%5e2%7d%7d\exp\left(%20-\frac%20%7bx%5e2%7d%7b2\sigma_i%5e2%7d%20\right%2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717397"/>
            <a:ext cx="5685631" cy="939177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059832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32040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04248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35896" y="2825681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012160" y="22048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ea typeface="cmmi10"/>
                <a:cs typeface="cmmi10"/>
              </a:rPr>
              <a:t>§</a:t>
            </a:r>
            <a:r>
              <a:rPr lang="en-US" sz="3200" baseline="30000" dirty="0">
                <a:latin typeface="cmr10"/>
                <a:ea typeface="cmmi10"/>
                <a:cs typeface="cmr10"/>
              </a:rPr>
              <a:t>2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7381292" y="28144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r>
              <a:rPr lang="en-US" sz="3200" baseline="30000" dirty="0">
                <a:latin typeface="cmmi10"/>
                <a:cs typeface="cmmi10"/>
              </a:rPr>
              <a:t>T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19672" y="281446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L</a:t>
            </a:r>
            <a:r>
              <a:rPr lang="en-US" sz="3200" baseline="-25000" dirty="0">
                <a:latin typeface="cmmi10"/>
                <a:cs typeface="cmmi10"/>
              </a:rPr>
              <a:t>G</a:t>
            </a:r>
            <a:r>
              <a:rPr lang="en-US" sz="3200" dirty="0">
                <a:latin typeface="cmmi10"/>
                <a:cs typeface="cmmi10"/>
              </a:rPr>
              <a:t> </a:t>
            </a:r>
            <a:r>
              <a:rPr lang="en-US" sz="3200" dirty="0">
                <a:latin typeface="cmr10"/>
                <a:cs typeface="cmr10"/>
              </a:rPr>
              <a:t>=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4788024" y="225988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1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6056" y="252643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6096" y="290795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24128" y="319599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r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40152" y="346253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6176" y="367856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</p:spTree>
    <p:extLst>
      <p:ext uri="{BB962C8B-B14F-4D97-AF65-F5344CB8AC3E}">
        <p14:creationId xmlns:p14="http://schemas.microsoft.com/office/powerpoint/2010/main" val="287959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Multivariate Gaussians as 		Multiplying </a:t>
            </a:r>
            <a:r>
              <a:rPr lang="en-US" dirty="0" err="1" smtClean="0"/>
              <a:t>Univariate</a:t>
            </a:r>
            <a:r>
              <a:rPr lang="en-US" dirty="0" smtClean="0"/>
              <a:t>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SVD: </a:t>
            </a:r>
            <a:r>
              <a:rPr lang="en-US" sz="2800" dirty="0">
                <a:latin typeface="cmmi10"/>
                <a:cs typeface="cmmi10"/>
              </a:rPr>
              <a:t>E</a:t>
            </a:r>
            <a:r>
              <a:rPr lang="en-US" sz="2800" baseline="-25000" dirty="0">
                <a:latin typeface="cmmi10"/>
                <a:cs typeface="cmmi10"/>
              </a:rPr>
              <a:t>G</a:t>
            </a:r>
            <a:r>
              <a:rPr lang="en-US" sz="2800" baseline="30000" dirty="0">
                <a:latin typeface="cmmi10"/>
                <a:cs typeface="cmmi10"/>
              </a:rPr>
              <a:t>T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r10"/>
                <a:cs typeface="cmr10"/>
              </a:rPr>
              <a:t>= </a:t>
            </a:r>
            <a:r>
              <a:rPr lang="en-US" sz="2800" dirty="0" smtClean="0">
                <a:latin typeface="cmmi10"/>
                <a:cs typeface="cmmi10"/>
              </a:rPr>
              <a:t>U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cs typeface="cmmi10"/>
              </a:rPr>
              <a:t>V</a:t>
            </a:r>
            <a:r>
              <a:rPr lang="en-US" sz="2800" baseline="30000" dirty="0" smtClean="0">
                <a:latin typeface="cmmi10"/>
                <a:cs typeface="cmmi10"/>
              </a:rPr>
              <a:t>T</a:t>
            </a:r>
          </a:p>
          <a:p>
            <a:endParaRPr lang="en-US" dirty="0">
              <a:latin typeface="cmmi10"/>
              <a:cs typeface="cmmi10"/>
            </a:endParaRPr>
          </a:p>
          <a:p>
            <a:endParaRPr lang="en-US" dirty="0" smtClean="0">
              <a:latin typeface="cmmi10"/>
              <a:cs typeface="cmmi10"/>
            </a:endParaRPr>
          </a:p>
          <a:p>
            <a:endParaRPr lang="en-US" sz="4000" dirty="0">
              <a:latin typeface="cmmi10"/>
              <a:cs typeface="cmmi10"/>
            </a:endParaRPr>
          </a:p>
          <a:p>
            <a:endParaRPr lang="en-US" dirty="0" smtClean="0">
              <a:latin typeface="cmmi10"/>
              <a:cs typeface="cmmi10"/>
            </a:endParaRPr>
          </a:p>
          <a:p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baseline="30000" dirty="0" smtClean="0">
                <a:latin typeface="cmmi10"/>
                <a:cs typeface="cmmi10"/>
              </a:rPr>
              <a:t>T</a:t>
            </a:r>
            <a:r>
              <a:rPr lang="en-US" dirty="0" smtClean="0">
                <a:latin typeface="cmmi10"/>
                <a:cs typeface="cmmi10"/>
              </a:rPr>
              <a:t>Y</a:t>
            </a:r>
            <a:r>
              <a:rPr lang="en-US" dirty="0" smtClean="0"/>
              <a:t> </a:t>
            </a:r>
            <a:r>
              <a:rPr lang="en-US" dirty="0"/>
              <a:t>is distributed like </a:t>
            </a:r>
            <a:r>
              <a:rPr lang="en-US" dirty="0">
                <a:latin typeface="cmmi10"/>
                <a:cs typeface="cmmi10"/>
              </a:rPr>
              <a:t>rank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L</a:t>
            </a:r>
            <a:r>
              <a:rPr lang="en-US" baseline="-25000" dirty="0">
                <a:latin typeface="cmmi10"/>
                <a:cs typeface="cmmi10"/>
              </a:rPr>
              <a:t>G</a:t>
            </a:r>
            <a:r>
              <a:rPr lang="en-US" dirty="0">
                <a:latin typeface="cmr10"/>
                <a:cs typeface="cmr10"/>
              </a:rPr>
              <a:t>) </a:t>
            </a:r>
            <a:r>
              <a:rPr lang="en-US" dirty="0" err="1"/>
              <a:t>iid</a:t>
            </a:r>
            <a:r>
              <a:rPr lang="en-US" dirty="0"/>
              <a:t> </a:t>
            </a:r>
            <a:r>
              <a:rPr lang="en-US" dirty="0" err="1"/>
              <a:t>univariate</a:t>
            </a:r>
            <a:r>
              <a:rPr lang="en-US" dirty="0"/>
              <a:t> Gaussians in directions </a:t>
            </a:r>
            <a:r>
              <a:rPr lang="en-US" dirty="0" smtClean="0">
                <a:latin typeface="cmmi10"/>
                <a:cs typeface="cmmi10"/>
              </a:rPr>
              <a:t>u</a:t>
            </a:r>
            <a:r>
              <a:rPr lang="en-US" baseline="-25000" dirty="0" smtClean="0">
                <a:latin typeface="cmr10"/>
                <a:cs typeface="cmr10"/>
              </a:rPr>
              <a:t>1</a:t>
            </a:r>
            <a:r>
              <a:rPr lang="en-US" dirty="0">
                <a:latin typeface="cmr10"/>
                <a:cs typeface="cmr10"/>
              </a:rPr>
              <a:t>, </a:t>
            </a:r>
            <a:r>
              <a:rPr lang="en-US" dirty="0">
                <a:latin typeface="cmmi10"/>
                <a:cs typeface="cmmi10"/>
              </a:rPr>
              <a:t>u</a:t>
            </a:r>
            <a:r>
              <a:rPr lang="en-US" baseline="-25000" dirty="0">
                <a:latin typeface="cmr10"/>
                <a:cs typeface="cmr10"/>
              </a:rPr>
              <a:t>2</a:t>
            </a:r>
            <a:r>
              <a:rPr lang="en-US" dirty="0">
                <a:latin typeface="cmr10"/>
                <a:cs typeface="cmr10"/>
              </a:rPr>
              <a:t>, </a:t>
            </a:r>
            <a:r>
              <a:rPr lang="en-US" dirty="0" smtClean="0">
                <a:latin typeface="cmr10"/>
                <a:cs typeface="cmr10"/>
              </a:rPr>
              <a:t>…, </a:t>
            </a:r>
            <a:r>
              <a:rPr lang="en-US" dirty="0" err="1" smtClean="0">
                <a:latin typeface="cmmi10"/>
                <a:cs typeface="cmmi10"/>
              </a:rPr>
              <a:t>u</a:t>
            </a:r>
            <a:r>
              <a:rPr lang="en-US" baseline="-25000" dirty="0" err="1" smtClean="0">
                <a:latin typeface="cmmi10"/>
                <a:cs typeface="cmmi10"/>
              </a:rPr>
              <a:t>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59832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32040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04248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35896" y="2825681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12160" y="22048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ea typeface="cmmi10"/>
                <a:cs typeface="cmmi10"/>
              </a:rPr>
              <a:t>§</a:t>
            </a:r>
            <a:r>
              <a:rPr lang="en-US" sz="3200" baseline="30000" dirty="0">
                <a:latin typeface="cmr10"/>
                <a:ea typeface="cmmi10"/>
                <a:cs typeface="cmr10"/>
              </a:rPr>
              <a:t>2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381292" y="28144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r>
              <a:rPr lang="en-US" sz="3200" baseline="30000" dirty="0">
                <a:latin typeface="cmmi10"/>
                <a:cs typeface="cmmi10"/>
              </a:rPr>
              <a:t>T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1619672" y="281446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L</a:t>
            </a:r>
            <a:r>
              <a:rPr lang="en-US" sz="3200" baseline="-25000" dirty="0">
                <a:latin typeface="cmmi10"/>
                <a:cs typeface="cmmi10"/>
              </a:rPr>
              <a:t>G</a:t>
            </a:r>
            <a:r>
              <a:rPr lang="en-US" sz="3200" dirty="0">
                <a:latin typeface="cmmi10"/>
                <a:cs typeface="cmmi10"/>
              </a:rPr>
              <a:t> </a:t>
            </a:r>
            <a:r>
              <a:rPr lang="en-US" sz="3200" dirty="0">
                <a:latin typeface="cmr10"/>
                <a:cs typeface="cmr10"/>
              </a:rPr>
              <a:t>=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4788024" y="225988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1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6056" y="252643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6" y="290795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4128" y="319599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r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0152" y="346253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6176" y="367856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</p:spTree>
    <p:extLst>
      <p:ext uri="{BB962C8B-B14F-4D97-AF65-F5344CB8AC3E}">
        <p14:creationId xmlns:p14="http://schemas.microsoft.com/office/powerpoint/2010/main" val="23675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Multivariate Gaussians as 		Multiplying </a:t>
            </a:r>
            <a:r>
              <a:rPr lang="en-US" dirty="0" err="1" smtClean="0"/>
              <a:t>Univariate</a:t>
            </a:r>
            <a:r>
              <a:rPr lang="en-US" dirty="0" smtClean="0"/>
              <a:t>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SVD: </a:t>
            </a:r>
            <a:r>
              <a:rPr lang="en-US" sz="2800" dirty="0">
                <a:latin typeface="cmmi10"/>
                <a:cs typeface="cmmi10"/>
              </a:rPr>
              <a:t>E</a:t>
            </a:r>
            <a:r>
              <a:rPr lang="en-US" sz="2800" baseline="-25000" dirty="0">
                <a:latin typeface="cmmi10"/>
                <a:cs typeface="cmmi10"/>
              </a:rPr>
              <a:t>G</a:t>
            </a:r>
            <a:r>
              <a:rPr lang="en-US" sz="2800" baseline="30000" dirty="0">
                <a:latin typeface="cmmi10"/>
                <a:cs typeface="cmmi10"/>
              </a:rPr>
              <a:t>T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r10"/>
                <a:cs typeface="cmr10"/>
              </a:rPr>
              <a:t>= </a:t>
            </a:r>
            <a:r>
              <a:rPr lang="en-US" sz="2800" dirty="0" smtClean="0">
                <a:latin typeface="cmmi10"/>
                <a:cs typeface="cmmi10"/>
              </a:rPr>
              <a:t>U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§</a:t>
            </a:r>
            <a:r>
              <a:rPr lang="en-US" sz="2800" dirty="0" smtClean="0">
                <a:latin typeface="cmr10"/>
                <a:cs typeface="cmr10"/>
              </a:rPr>
              <a:t> </a:t>
            </a:r>
            <a:r>
              <a:rPr lang="en-US" sz="2800" dirty="0" smtClean="0">
                <a:latin typeface="cmmi10"/>
                <a:cs typeface="cmmi10"/>
              </a:rPr>
              <a:t>V</a:t>
            </a:r>
            <a:r>
              <a:rPr lang="en-US" sz="2800" baseline="30000" dirty="0" smtClean="0">
                <a:latin typeface="cmmi10"/>
                <a:cs typeface="cmmi10"/>
              </a:rPr>
              <a:t>T</a:t>
            </a:r>
          </a:p>
          <a:p>
            <a:endParaRPr lang="en-US" dirty="0">
              <a:latin typeface="cmmi10"/>
              <a:cs typeface="cmmi10"/>
            </a:endParaRPr>
          </a:p>
          <a:p>
            <a:endParaRPr lang="en-US" dirty="0" smtClean="0">
              <a:latin typeface="cmmi10"/>
              <a:cs typeface="cmmi10"/>
            </a:endParaRPr>
          </a:p>
          <a:p>
            <a:endParaRPr lang="en-US" sz="4000" dirty="0">
              <a:latin typeface="cmmi10"/>
              <a:cs typeface="cmmi10"/>
            </a:endParaRPr>
          </a:p>
          <a:p>
            <a:pPr marL="0" indent="0">
              <a:buNone/>
            </a:pPr>
            <a:endParaRPr lang="en-US" dirty="0">
              <a:latin typeface="cmmi10"/>
              <a:cs typeface="cmmi10"/>
            </a:endParaRPr>
          </a:p>
          <a:p>
            <a:r>
              <a:rPr lang="en-US" dirty="0" smtClean="0"/>
              <a:t>In direction </a:t>
            </a:r>
            <a:r>
              <a:rPr lang="en-US" dirty="0" err="1" smtClean="0">
                <a:latin typeface="cmmi10"/>
                <a:cs typeface="cmmi10"/>
              </a:rPr>
              <a:t>u</a:t>
            </a:r>
            <a:r>
              <a:rPr lang="en-US" baseline="-25000" dirty="0" err="1" smtClean="0">
                <a:latin typeface="cmmi10"/>
                <a:cs typeface="cmmi10"/>
              </a:rPr>
              <a:t>i</a:t>
            </a:r>
            <a:r>
              <a:rPr lang="en-US" dirty="0" smtClean="0"/>
              <a:t>, we have a </a:t>
            </a:r>
            <a:r>
              <a:rPr lang="en-US" dirty="0" err="1" smtClean="0"/>
              <a:t>univariate</a:t>
            </a:r>
            <a:r>
              <a:rPr lang="en-US" dirty="0" smtClean="0"/>
              <a:t> Gaussian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59832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2040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04248" y="2310408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35896" y="2825681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22048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ea typeface="cmmi10"/>
                <a:cs typeface="cmmi10"/>
              </a:rPr>
              <a:t>§</a:t>
            </a:r>
            <a:r>
              <a:rPr lang="en-US" sz="3200" baseline="30000" dirty="0">
                <a:latin typeface="cmr10"/>
                <a:ea typeface="cmmi10"/>
                <a:cs typeface="cmr10"/>
              </a:rPr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381292" y="2814464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r>
              <a:rPr lang="en-US" sz="3200" baseline="30000" dirty="0">
                <a:latin typeface="cmmi10"/>
                <a:cs typeface="cmmi10"/>
              </a:rPr>
              <a:t>T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281446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L</a:t>
            </a:r>
            <a:r>
              <a:rPr lang="en-US" sz="3200" baseline="-25000" dirty="0">
                <a:latin typeface="cmmi10"/>
                <a:cs typeface="cmmi10"/>
              </a:rPr>
              <a:t>G</a:t>
            </a:r>
            <a:r>
              <a:rPr lang="en-US" sz="3200" dirty="0">
                <a:latin typeface="cmmi10"/>
                <a:cs typeface="cmmi10"/>
              </a:rPr>
              <a:t> </a:t>
            </a:r>
            <a:r>
              <a:rPr lang="en-US" sz="3200" dirty="0">
                <a:latin typeface="cmr10"/>
                <a:cs typeface="cmr10"/>
              </a:rPr>
              <a:t>=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788024" y="225988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1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252643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290795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319599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r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346253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367856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94959"/>
            <a:ext cx="6424543" cy="41416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5538" name="Picture 2" descr="http://latex.codecogs.com/gif.latex?\dpi%7b300%7d%20\textrm%7bPDF%7d_%7bE_G%5eTYu_i%7d(x)%20=%20\frac%201%20%7b\sqrt%7b2\pi\sigma_i%5e2%7d%7d\exp\left(%20-\frac%20%7bx%5e2%7d%7b2\sigma_i%5e2%7d%20\right%2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152" y="5186986"/>
            <a:ext cx="5685631" cy="939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1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Multivariate Gaussians as 		Multiplying </a:t>
            </a:r>
            <a:r>
              <a:rPr lang="en-US" dirty="0" err="1" smtClean="0"/>
              <a:t>Univariate</a:t>
            </a:r>
            <a:r>
              <a:rPr lang="en-US" dirty="0" smtClean="0"/>
              <a:t>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SVD:</a:t>
            </a:r>
            <a:endParaRPr lang="en-US" dirty="0">
              <a:latin typeface="cmmi10"/>
              <a:cs typeface="cmmi10"/>
            </a:endParaRPr>
          </a:p>
          <a:p>
            <a:endParaRPr lang="en-US" dirty="0" smtClean="0">
              <a:latin typeface="cmmi10"/>
              <a:cs typeface="cmmi10"/>
            </a:endParaRPr>
          </a:p>
          <a:p>
            <a:endParaRPr lang="en-US" sz="4000" dirty="0">
              <a:latin typeface="cmmi10"/>
              <a:cs typeface="cmmi10"/>
            </a:endParaRPr>
          </a:p>
          <a:p>
            <a:r>
              <a:rPr lang="en-US" sz="2800" dirty="0" smtClean="0">
                <a:latin typeface="cmmi10"/>
                <a:cs typeface="cmmi10"/>
              </a:rPr>
              <a:t>U</a:t>
            </a:r>
            <a:r>
              <a:rPr lang="en-US" sz="2800" baseline="30000" dirty="0" smtClean="0">
                <a:latin typeface="cmmi10"/>
                <a:cs typeface="cmmi10"/>
              </a:rPr>
              <a:t>T</a:t>
            </a:r>
            <a:r>
              <a:rPr lang="en-US" sz="2800" dirty="0">
                <a:latin typeface="cmr10"/>
                <a:cs typeface="cmr10"/>
              </a:rPr>
              <a:t>(</a:t>
            </a:r>
            <a:r>
              <a:rPr lang="en-US" sz="2800" dirty="0">
                <a:latin typeface="cmmi10"/>
                <a:cs typeface="cmmi10"/>
              </a:rPr>
              <a:t>E</a:t>
            </a:r>
            <a:r>
              <a:rPr lang="en-US" sz="2800" baseline="-25000" dirty="0">
                <a:latin typeface="cmmi10"/>
                <a:cs typeface="cmmi10"/>
              </a:rPr>
              <a:t>G</a:t>
            </a:r>
            <a:r>
              <a:rPr lang="en-US" sz="2800" baseline="30000" dirty="0">
                <a:latin typeface="cmmi10"/>
                <a:cs typeface="cmmi10"/>
              </a:rPr>
              <a:t>T</a:t>
            </a:r>
            <a:r>
              <a:rPr lang="en-US" sz="2800" dirty="0">
                <a:latin typeface="cmmi10"/>
                <a:cs typeface="cmmi10"/>
              </a:rPr>
              <a:t>Y</a:t>
            </a:r>
            <a:r>
              <a:rPr lang="en-US" sz="2800" dirty="0">
                <a:latin typeface="cmr10"/>
                <a:cs typeface="cmr10"/>
              </a:rPr>
              <a:t>) </a:t>
            </a:r>
            <a:r>
              <a:rPr lang="en-US" sz="2800" dirty="0" smtClean="0"/>
              <a:t>is </a:t>
            </a:r>
            <a:r>
              <a:rPr lang="en-US" sz="2800" dirty="0"/>
              <a:t>distributed like </a:t>
            </a:r>
            <a:r>
              <a:rPr lang="en-US" sz="2800" dirty="0">
                <a:latin typeface="cmmi10"/>
                <a:cs typeface="cmmi10"/>
              </a:rPr>
              <a:t>rank</a:t>
            </a:r>
            <a:r>
              <a:rPr lang="en-US" sz="2800" dirty="0">
                <a:latin typeface="cmr10"/>
                <a:cs typeface="cmr10"/>
              </a:rPr>
              <a:t>(</a:t>
            </a:r>
            <a:r>
              <a:rPr lang="en-US" sz="2800" dirty="0">
                <a:latin typeface="cmmi10"/>
                <a:cs typeface="cmmi10"/>
              </a:rPr>
              <a:t>L</a:t>
            </a:r>
            <a:r>
              <a:rPr lang="en-US" sz="2800" baseline="-25000" dirty="0">
                <a:latin typeface="cmmi10"/>
                <a:cs typeface="cmmi10"/>
              </a:rPr>
              <a:t>G</a:t>
            </a:r>
            <a:r>
              <a:rPr lang="en-US" sz="2800" dirty="0">
                <a:latin typeface="cmr10"/>
                <a:cs typeface="cmr10"/>
              </a:rPr>
              <a:t>) </a:t>
            </a:r>
            <a:r>
              <a:rPr lang="en-US" sz="2800" dirty="0" err="1"/>
              <a:t>iid</a:t>
            </a:r>
            <a:r>
              <a:rPr lang="en-US" sz="2800" dirty="0"/>
              <a:t> </a:t>
            </a:r>
            <a:r>
              <a:rPr lang="en-US" sz="2800" dirty="0" err="1"/>
              <a:t>univariate</a:t>
            </a:r>
            <a:r>
              <a:rPr lang="en-US" sz="2800" dirty="0"/>
              <a:t> </a:t>
            </a:r>
            <a:r>
              <a:rPr lang="en-US" sz="2800" dirty="0" smtClean="0"/>
              <a:t>Gaussians</a:t>
            </a:r>
          </a:p>
          <a:p>
            <a:endParaRPr lang="en-US" sz="2800" dirty="0" smtClean="0">
              <a:latin typeface="cmr10"/>
              <a:cs typeface="cmr10"/>
            </a:endParaRPr>
          </a:p>
          <a:p>
            <a:r>
              <a:rPr lang="en-US" sz="2800" dirty="0" smtClean="0">
                <a:latin typeface="cmmi10"/>
                <a:cs typeface="cmmi10"/>
              </a:rPr>
              <a:t>E</a:t>
            </a:r>
            <a:r>
              <a:rPr lang="en-US" sz="2800" baseline="-25000" dirty="0" smtClean="0">
                <a:latin typeface="cmmi10"/>
                <a:cs typeface="cmmi10"/>
              </a:rPr>
              <a:t>G</a:t>
            </a:r>
            <a:r>
              <a:rPr lang="en-US" sz="2800" baseline="30000" dirty="0" smtClean="0">
                <a:latin typeface="cmmi10"/>
                <a:cs typeface="cmmi10"/>
              </a:rPr>
              <a:t>T</a:t>
            </a:r>
            <a:r>
              <a:rPr lang="en-US" sz="2800" dirty="0" smtClean="0">
                <a:latin typeface="cmmi10"/>
                <a:cs typeface="cmmi10"/>
              </a:rPr>
              <a:t>Y</a:t>
            </a:r>
            <a:r>
              <a:rPr lang="en-US" sz="2800" dirty="0" smtClean="0"/>
              <a:t> is distributed like </a:t>
            </a:r>
            <a:r>
              <a:rPr lang="en-US" sz="2800" dirty="0" smtClean="0">
                <a:latin typeface="cmmi10"/>
                <a:cs typeface="cmmi10"/>
              </a:rPr>
              <a:t>rank</a:t>
            </a:r>
            <a:r>
              <a:rPr lang="en-US" sz="2800" dirty="0" smtClean="0">
                <a:latin typeface="cmr10"/>
                <a:cs typeface="cmr10"/>
              </a:rPr>
              <a:t>(</a:t>
            </a:r>
            <a:r>
              <a:rPr lang="en-US" sz="2800" dirty="0" smtClean="0">
                <a:latin typeface="cmmi10"/>
                <a:cs typeface="cmmi10"/>
              </a:rPr>
              <a:t>L</a:t>
            </a:r>
            <a:r>
              <a:rPr lang="en-US" sz="2800" baseline="-25000" dirty="0" smtClean="0">
                <a:latin typeface="cmmi10"/>
                <a:cs typeface="cmmi10"/>
              </a:rPr>
              <a:t>G</a:t>
            </a:r>
            <a:r>
              <a:rPr lang="en-US" sz="2800" dirty="0" smtClean="0">
                <a:latin typeface="cmr10"/>
                <a:cs typeface="cmr10"/>
              </a:rPr>
              <a:t>) </a:t>
            </a:r>
            <a:r>
              <a:rPr lang="en-US" sz="2800" dirty="0" err="1" smtClean="0"/>
              <a:t>iid</a:t>
            </a:r>
            <a:r>
              <a:rPr lang="en-US" sz="2800" dirty="0" smtClean="0"/>
              <a:t> </a:t>
            </a:r>
            <a:r>
              <a:rPr lang="en-US" sz="2800" dirty="0" err="1" smtClean="0"/>
              <a:t>univariate</a:t>
            </a:r>
            <a:r>
              <a:rPr lang="en-US" sz="2800" dirty="0" smtClean="0"/>
              <a:t> Gaussians in directions </a:t>
            </a:r>
            <a:r>
              <a:rPr lang="en-US" sz="2800" dirty="0" smtClean="0">
                <a:latin typeface="cmmi10"/>
                <a:cs typeface="cmmi10"/>
              </a:rPr>
              <a:t>u</a:t>
            </a:r>
            <a:r>
              <a:rPr lang="en-US" sz="2800" baseline="-25000" dirty="0" smtClean="0">
                <a:latin typeface="cmr10"/>
                <a:cs typeface="cmr10"/>
              </a:rPr>
              <a:t>1</a:t>
            </a:r>
            <a:r>
              <a:rPr lang="en-US" sz="2800" dirty="0" smtClean="0">
                <a:latin typeface="cmr10"/>
                <a:cs typeface="cmr10"/>
              </a:rPr>
              <a:t>, </a:t>
            </a:r>
            <a:r>
              <a:rPr lang="en-US" sz="2800" dirty="0">
                <a:latin typeface="cmmi10"/>
                <a:cs typeface="cmmi10"/>
              </a:rPr>
              <a:t>u</a:t>
            </a:r>
            <a:r>
              <a:rPr lang="en-US" sz="2800" baseline="-25000" dirty="0" smtClean="0">
                <a:latin typeface="cmr10"/>
                <a:cs typeface="cmr10"/>
              </a:rPr>
              <a:t>2</a:t>
            </a:r>
            <a:r>
              <a:rPr lang="en-US" sz="2800" dirty="0" smtClean="0">
                <a:latin typeface="cmr10"/>
                <a:cs typeface="cmr10"/>
              </a:rPr>
              <a:t>, …, </a:t>
            </a:r>
            <a:r>
              <a:rPr lang="en-US" sz="2800" dirty="0" err="1" smtClean="0">
                <a:latin typeface="cmmi10"/>
                <a:cs typeface="cmmi10"/>
              </a:rPr>
              <a:t>u</a:t>
            </a:r>
            <a:r>
              <a:rPr lang="en-US" sz="2800" baseline="-25000" dirty="0" err="1" smtClean="0">
                <a:latin typeface="cmmi10"/>
                <a:cs typeface="cmmi10"/>
              </a:rPr>
              <a:t>rank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1880" y="1650286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3808" y="2225256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2189215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U</a:t>
            </a:r>
            <a:r>
              <a:rPr lang="en-US" sz="3200" baseline="30000" dirty="0">
                <a:latin typeface="cmmi10"/>
                <a:cs typeface="cmmi10"/>
              </a:rPr>
              <a:t>T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220486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mi10"/>
                <a:cs typeface="cmmi10"/>
              </a:rPr>
              <a:t>L</a:t>
            </a:r>
            <a:r>
              <a:rPr lang="en-US" sz="3200" baseline="-25000" dirty="0">
                <a:latin typeface="cmmi10"/>
                <a:cs typeface="cmmi10"/>
              </a:rPr>
              <a:t>G</a:t>
            </a:r>
            <a:r>
              <a:rPr lang="en-US" sz="3200" dirty="0">
                <a:latin typeface="cmmi10"/>
                <a:cs typeface="cmmi10"/>
              </a:rPr>
              <a:t> </a:t>
            </a:r>
            <a:r>
              <a:rPr lang="en-US" sz="3200" dirty="0">
                <a:latin typeface="cmr10"/>
                <a:cs typeface="cmr10"/>
              </a:rPr>
              <a:t>=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47864" y="15997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1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186631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258639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3928" y="21543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3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r>
              <a:rPr lang="en-US" sz="1600" baseline="30000" dirty="0" smtClean="0">
                <a:latin typeface="cmmi10"/>
                <a:ea typeface="cmmi10"/>
                <a:cs typeface="cmmi10"/>
              </a:rPr>
              <a:t>2</a:t>
            </a:r>
            <a:endParaRPr lang="en-US" sz="1600" baseline="30000" dirty="0">
              <a:latin typeface="cmmi10"/>
            </a:endParaRPr>
          </a:p>
        </p:txBody>
      </p:sp>
      <p:pic>
        <p:nvPicPr>
          <p:cNvPr id="66562" name="Picture 2" descr="http://latex.codecogs.com/gif.latex?\dpi%7b300%7d%20U%5eT(E_G%5eTY)%20\sim%20\mathcal%7bN%7d(%200,%20\begin%7bpmatrix%7d%20\sigma_1%5e2%20&amp;%20&amp;%20&amp;%20\cr%20&amp;%20\sigma_2%5e2%20&amp;%20&amp;%20\cr%20&amp;%20&amp;%20\sigma_3%5e2%20&amp;%20\cr%20&amp;%20&amp;%20&amp;%20\ddots%20\end%7bpmatrix%7d%2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4077072"/>
            <a:ext cx="4811419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852936"/>
            <a:ext cx="7848872" cy="129614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86408"/>
            <a:ext cx="7308304" cy="109066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90600" y="1484784"/>
            <a:ext cx="6157664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,</a:t>
            </a:r>
            <a:r>
              <a:rPr lang="en-US" dirty="0" smtClean="0">
                <a:latin typeface="cmmi10"/>
                <a:cs typeface="cmmi10"/>
              </a:rPr>
              <a:t>G’</a:t>
            </a:r>
            <a:r>
              <a:rPr lang="en-US" dirty="0" smtClean="0">
                <a:latin typeface="Calibri"/>
                <a:cs typeface="Calibri"/>
              </a:rPr>
              <a:t> – two neighboring graphs: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mmi10"/>
                <a:cs typeface="cmmi10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baseline="-25000" dirty="0" err="1" smtClean="0">
                <a:latin typeface="cmr10"/>
                <a:cs typeface="cmr10"/>
              </a:rPr>
              <a:t>,</a:t>
            </a:r>
            <a:r>
              <a:rPr lang="en-US" baseline="-25000" dirty="0" err="1" smtClean="0">
                <a:latin typeface="cmmi10"/>
                <a:cs typeface="cmmi10"/>
              </a:rPr>
              <a:t>b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smtClean="0">
                <a:latin typeface="cmr10"/>
                <a:cs typeface="cmr10"/>
              </a:rPr>
              <a:t>=</a:t>
            </a:r>
            <a:r>
              <a:rPr lang="en-US" dirty="0" smtClean="0">
                <a:latin typeface="cmmi10"/>
                <a:cs typeface="cmmi10"/>
              </a:rPr>
              <a:t> w</a:t>
            </a:r>
            <a:r>
              <a:rPr lang="en-US" dirty="0" smtClean="0">
                <a:latin typeface="cmr10"/>
                <a:cs typeface="cmr10"/>
              </a:rPr>
              <a:t>/</a:t>
            </a:r>
            <a:r>
              <a:rPr lang="en-US" dirty="0" smtClean="0">
                <a:latin typeface="cmmi10"/>
                <a:cs typeface="cmmi10"/>
              </a:rPr>
              <a:t>n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dirty="0" smtClean="0">
                <a:latin typeface="cmmi10"/>
                <a:cs typeface="cmmi10"/>
              </a:rPr>
              <a:t>G’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mmi10"/>
                <a:cs typeface="cmmi10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baseline="-25000" dirty="0" err="1" smtClean="0">
                <a:latin typeface="cmr10"/>
                <a:cs typeface="cmr10"/>
              </a:rPr>
              <a:t>,</a:t>
            </a:r>
            <a:r>
              <a:rPr lang="en-US" baseline="-25000" dirty="0" err="1" smtClean="0">
                <a:latin typeface="cmmi10"/>
                <a:cs typeface="cmmi10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mr10"/>
                <a:cs typeface="cmr10"/>
              </a:rPr>
              <a:t>= 1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7452320" y="5733256"/>
            <a:ext cx="360040" cy="36004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ultiplicative_gaussia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65" y="4149080"/>
            <a:ext cx="5928155" cy="23762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 descr="multiplicative_gaussians_U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67" y="4149080"/>
            <a:ext cx="5928153" cy="23762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Issues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42900" lvl="1" indent="-34290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cmr10"/>
                      </a:rPr>
                      <m:t>𝑟𝑎𝑛𝑘</m:t>
                    </m:r>
                    <m:r>
                      <a:rPr lang="en-US" i="1">
                        <a:latin typeface="Cambria Math"/>
                        <a:cs typeface="cmr10"/>
                      </a:rPr>
                      <m:t>&lt;</m:t>
                    </m:r>
                    <m:r>
                      <a:rPr lang="en-US" i="1">
                        <a:latin typeface="Cambria Math"/>
                        <a:cs typeface="cmr10"/>
                      </a:rPr>
                      <m:t>𝑛</m:t>
                    </m:r>
                  </m:oMath>
                </a14:m>
                <a:endParaRPr lang="en-US" dirty="0">
                  <a:latin typeface="cmr10"/>
                  <a:cs typeface="cmr10"/>
                </a:endParaRPr>
              </a:p>
              <a:p>
                <a:pPr lvl="1"/>
                <a:r>
                  <a:rPr lang="en-US" dirty="0" smtClean="0"/>
                  <a:t>Fact: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  <a:cs typeface="cmsy10"/>
                      </a:rPr>
                      <m:t>∀</m:t>
                    </m:r>
                  </m:oMath>
                </a14:m>
                <a:r>
                  <a:rPr lang="en-US" dirty="0">
                    <a:latin typeface="cmmi10"/>
                    <a:cs typeface="cmmi10"/>
                  </a:rPr>
                  <a:t>G</a:t>
                </a:r>
                <a:r>
                  <a:rPr lang="en-US" dirty="0"/>
                  <a:t>, the all-ones vector </a:t>
                </a:r>
                <a:r>
                  <a:rPr lang="en-US" b="1" dirty="0">
                    <a:latin typeface="cmr10"/>
                    <a:cs typeface="cmr10"/>
                  </a:rPr>
                  <a:t>1</a:t>
                </a:r>
                <a:r>
                  <a:rPr lang="en-US" dirty="0">
                    <a:latin typeface="cmr10"/>
                    <a:cs typeface="cmr1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  <a:cs typeface="cmsy10"/>
                      </a:rPr>
                      <m:t>∈</m:t>
                    </m:r>
                  </m:oMath>
                </a14:m>
                <a:r>
                  <a:rPr lang="en-US" dirty="0">
                    <a:latin typeface="cmr10"/>
                    <a:cs typeface="cmr10"/>
                  </a:rPr>
                  <a:t> Ker(</a:t>
                </a:r>
                <a:r>
                  <a:rPr lang="en-US" dirty="0">
                    <a:latin typeface="cmmi10"/>
                    <a:cs typeface="cmmi10"/>
                  </a:rPr>
                  <a:t>L</a:t>
                </a:r>
                <a:r>
                  <a:rPr lang="en-US" baseline="-25000" dirty="0">
                    <a:latin typeface="cmmi10"/>
                    <a:cs typeface="cmmi10"/>
                  </a:rPr>
                  <a:t>G</a:t>
                </a:r>
                <a:r>
                  <a:rPr lang="en-US" dirty="0" smtClean="0">
                    <a:latin typeface="cmr10"/>
                    <a:cs typeface="cmr10"/>
                  </a:rPr>
                  <a:t>)</a:t>
                </a:r>
              </a:p>
              <a:p>
                <a:r>
                  <a:rPr lang="en-US" i="1" dirty="0" smtClean="0">
                    <a:latin typeface="Cambria Math"/>
                  </a:rPr>
                  <a:t>What if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span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dirty="0">
                                <a:latin typeface="cmmi10"/>
                                <a:cs typeface="cmmi10"/>
                              </a:rPr>
                              <m:t>u</m:t>
                            </m:r>
                            <m:r>
                              <m:rPr>
                                <m:nor/>
                              </m:rPr>
                              <a:rPr lang="en-US" baseline="-25000" dirty="0">
                                <a:latin typeface="cmr10"/>
                                <a:cs typeface="cmr1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cmr10"/>
                                <a:cs typeface="cmr1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/>
                                <a:cs typeface="cmmi1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cmr10"/>
                                <a:cs typeface="cmr10"/>
                              </a:rPr>
                              <m:t>…,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cmmi10"/>
                                <a:cs typeface="cmmi10"/>
                              </a:rPr>
                              <m:t>u</m:t>
                            </m:r>
                            <m:r>
                              <m:rPr>
                                <m:nor/>
                              </m:rPr>
                              <a:rPr lang="en-US" baseline="-25000" dirty="0">
                                <a:latin typeface="cmmi10"/>
                                <a:cs typeface="cmmi10"/>
                              </a:rPr>
                              <m:t>rank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d>
                        <m:r>
                          <a:rPr lang="en-US" i="1">
                            <a:latin typeface="Cambria Math"/>
                            <a:ea typeface="Cambria Math"/>
                          </a:rPr>
                          <m:t>≠</m:t>
                        </m:r>
                        <m:func>
                          <m:func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span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dirty="0">
                                    <a:latin typeface="cmmi10"/>
                                    <a:cs typeface="cmmi10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>
                                    <a:latin typeface="cmr10"/>
                                    <a:cs typeface="cmr1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latin typeface="cmr10"/>
                                    <a:cs typeface="cmr10"/>
                                  </a:rPr>
                                  <m:t>,…,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latin typeface="cmmi10"/>
                                    <a:cs typeface="cmmi10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>
                                    <a:latin typeface="cmmi10"/>
                                    <a:cs typeface="cmmi10"/>
                                  </a:rPr>
                                  <m:t>rank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r10"/>
                    <a:cs typeface="cmr10"/>
                  </a:rPr>
                  <a:t>Dem</a:t>
                </a:r>
                <a:r>
                  <a:rPr lang="en-US" dirty="0" smtClean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in </a:t>
                </a:r>
                <a:r>
                  <a:rPr lang="en-US" dirty="0" smtClean="0">
                    <a:cs typeface="Calibri"/>
                  </a:rPr>
                  <a:t>example.</a:t>
                </a:r>
                <a:endParaRPr lang="en-US" dirty="0">
                  <a:cs typeface="Calibri"/>
                </a:endParaRPr>
              </a:p>
              <a:p>
                <a:pPr lvl="1"/>
                <a:endParaRPr lang="en-US" i="1" dirty="0" smtClean="0">
                  <a:latin typeface="Cambria Math"/>
                </a:endParaRPr>
              </a:p>
              <a:p>
                <a:r>
                  <a:rPr lang="en-US" i="1" dirty="0" smtClean="0">
                    <a:latin typeface="Cambria Math"/>
                  </a:rPr>
                  <a:t>What if 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¾</a:t>
                </a:r>
                <a:r>
                  <a:rPr lang="en-US" baseline="-25000" dirty="0" smtClean="0">
                    <a:latin typeface="cmmi10"/>
                    <a:ea typeface="cmmi10"/>
                    <a:cs typeface="cmmi10"/>
                  </a:rPr>
                  <a:t>i</a:t>
                </a:r>
                <a:r>
                  <a:rPr lang="en-US" baseline="30000" dirty="0" smtClean="0">
                    <a:latin typeface="cmmi10"/>
                    <a:ea typeface="cmmi10"/>
                    <a:cs typeface="cmmi10"/>
                  </a:rPr>
                  <a:t>2 </a:t>
                </a:r>
                <a:r>
                  <a:rPr lang="en-US" i="1" dirty="0">
                    <a:latin typeface="Cambria Math"/>
                  </a:rPr>
                  <a:t>is small for some </a:t>
                </a:r>
                <a:r>
                  <a:rPr lang="en-US" i="1" dirty="0" err="1">
                    <a:latin typeface="Cambria Math"/>
                  </a:rPr>
                  <a:t>i</a:t>
                </a:r>
                <a:r>
                  <a:rPr lang="en-US" i="1" dirty="0">
                    <a:latin typeface="Cambria Math"/>
                  </a:rPr>
                  <a:t>?</a:t>
                </a:r>
                <a:endParaRPr lang="en-US" baseline="30000" dirty="0">
                  <a:latin typeface="cmmi10"/>
                </a:endParaRPr>
              </a:p>
              <a:p>
                <a:endParaRPr lang="en-US" i="1" dirty="0" smtClean="0"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Non-Trivial Kernels and the </a:t>
            </a:r>
            <a:r>
              <a:rPr lang="en-US" dirty="0" smtClean="0">
                <a:latin typeface="cmr10"/>
                <a:cs typeface="cmr10"/>
              </a:rPr>
              <a:t>PDF</a:t>
            </a:r>
            <a:endParaRPr lang="en-US" dirty="0">
              <a:latin typeface="cmr10"/>
              <a:cs typeface="cmr1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>
                    <a:latin typeface="cmmi10"/>
                    <a:cs typeface="cmmi10"/>
                  </a:rPr>
                  <a:t>E</a:t>
                </a:r>
                <a:r>
                  <a:rPr lang="en-US" sz="26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600" baseline="30000" dirty="0" smtClean="0">
                    <a:latin typeface="cmmi10"/>
                    <a:cs typeface="cmmi10"/>
                  </a:rPr>
                  <a:t>T</a:t>
                </a:r>
                <a:r>
                  <a:rPr lang="en-US" sz="2600" dirty="0" smtClean="0">
                    <a:latin typeface="cmmi10"/>
                    <a:cs typeface="cmmi10"/>
                  </a:rPr>
                  <a:t>Y</a:t>
                </a:r>
                <a:r>
                  <a:rPr lang="en-US" sz="2600" dirty="0" smtClean="0"/>
                  <a:t> is distributed like </a:t>
                </a:r>
                <a:r>
                  <a:rPr lang="en-US" sz="2600" dirty="0" smtClean="0">
                    <a:latin typeface="cmmi10"/>
                    <a:cs typeface="cmmi10"/>
                  </a:rPr>
                  <a:t>rank</a:t>
                </a:r>
                <a:r>
                  <a:rPr lang="en-US" sz="2600" dirty="0" smtClean="0">
                    <a:latin typeface="cmr10"/>
                    <a:cs typeface="cmr10"/>
                  </a:rPr>
                  <a:t>(</a:t>
                </a:r>
                <a:r>
                  <a:rPr lang="en-US" sz="2600" dirty="0" smtClean="0">
                    <a:latin typeface="cmmi10"/>
                    <a:cs typeface="cmmi10"/>
                  </a:rPr>
                  <a:t>L</a:t>
                </a:r>
                <a:r>
                  <a:rPr lang="en-US" sz="26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600" dirty="0" smtClean="0">
                    <a:latin typeface="cmr10"/>
                    <a:cs typeface="cmr10"/>
                  </a:rPr>
                  <a:t>) </a:t>
                </a:r>
                <a:r>
                  <a:rPr lang="en-US" sz="2600" dirty="0" err="1" smtClean="0"/>
                  <a:t>iid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univariate</a:t>
                </a:r>
                <a:r>
                  <a:rPr lang="en-US" sz="2600" dirty="0" smtClean="0"/>
                  <a:t> Gaussians in directions </a:t>
                </a:r>
                <a:r>
                  <a:rPr lang="en-US" sz="2600" dirty="0" smtClean="0">
                    <a:latin typeface="cmmi10"/>
                    <a:cs typeface="cmmi10"/>
                  </a:rPr>
                  <a:t>u</a:t>
                </a:r>
                <a:r>
                  <a:rPr lang="en-US" sz="2600" baseline="-25000" dirty="0" smtClean="0">
                    <a:latin typeface="cmr10"/>
                    <a:cs typeface="cmr10"/>
                  </a:rPr>
                  <a:t>1</a:t>
                </a:r>
                <a:r>
                  <a:rPr lang="en-US" sz="2600" dirty="0" smtClean="0">
                    <a:latin typeface="cmr10"/>
                    <a:cs typeface="cmr10"/>
                  </a:rPr>
                  <a:t>, </a:t>
                </a:r>
                <a:r>
                  <a:rPr lang="en-US" sz="2600" dirty="0" smtClean="0">
                    <a:latin typeface="cmmi10"/>
                    <a:cs typeface="cmmi10"/>
                  </a:rPr>
                  <a:t>u</a:t>
                </a:r>
                <a:r>
                  <a:rPr lang="en-US" sz="2600" baseline="-25000" dirty="0" smtClean="0">
                    <a:latin typeface="cmr10"/>
                    <a:cs typeface="cmr10"/>
                  </a:rPr>
                  <a:t>2</a:t>
                </a:r>
                <a:r>
                  <a:rPr lang="en-US" sz="2600" dirty="0" smtClean="0">
                    <a:latin typeface="cmr10"/>
                    <a:cs typeface="cmr10"/>
                  </a:rPr>
                  <a:t>, …, </a:t>
                </a:r>
                <a:r>
                  <a:rPr lang="en-US" sz="2600" dirty="0" err="1" smtClean="0">
                    <a:latin typeface="cmmi10"/>
                    <a:cs typeface="cmmi10"/>
                  </a:rPr>
                  <a:t>u</a:t>
                </a:r>
                <a:r>
                  <a:rPr lang="en-US" sz="2600" baseline="-25000" dirty="0" err="1" smtClean="0">
                    <a:latin typeface="cmmi10"/>
                    <a:cs typeface="cmmi10"/>
                  </a:rPr>
                  <a:t>rank</a:t>
                </a:r>
                <a:endParaRPr lang="en-US" sz="2600" dirty="0" smtClean="0"/>
              </a:p>
              <a:p>
                <a:r>
                  <a:rPr lang="en-US" sz="2600" dirty="0" smtClean="0"/>
                  <a:t>If we had </a:t>
                </a:r>
                <a:r>
                  <a:rPr lang="en-US" sz="2600" dirty="0" smtClean="0">
                    <a:latin typeface="cmmi10"/>
                    <a:cs typeface="cmmi10"/>
                  </a:rPr>
                  <a:t>rank</a:t>
                </a:r>
                <a:r>
                  <a:rPr lang="en-US" sz="2600" dirty="0" smtClean="0">
                    <a:latin typeface="cmr10"/>
                    <a:cs typeface="cmr10"/>
                  </a:rPr>
                  <a:t>=</a:t>
                </a:r>
                <a:r>
                  <a:rPr lang="en-US" sz="2600" dirty="0" smtClean="0">
                    <a:latin typeface="cmmi10"/>
                    <a:cs typeface="cmmi10"/>
                  </a:rPr>
                  <a:t>n</a:t>
                </a:r>
                <a:r>
                  <a:rPr lang="en-US" sz="2600" dirty="0" smtClean="0"/>
                  <a:t>, then </a:t>
                </a:r>
                <a:r>
                  <a:rPr lang="en-US" sz="2600" dirty="0" smtClean="0">
                    <a:latin typeface="cmr10"/>
                    <a:cs typeface="cmr10"/>
                  </a:rPr>
                  <a:t>PDF</a:t>
                </a:r>
                <a:r>
                  <a:rPr lang="en-US" sz="2600" dirty="0" smtClean="0"/>
                  <a:t> is simply: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Fact: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/>
                        <a:ea typeface="Cambria Math"/>
                        <a:cs typeface="cmsy10"/>
                      </a:rPr>
                      <m:t>∀</m:t>
                    </m:r>
                  </m:oMath>
                </a14:m>
                <a:r>
                  <a:rPr lang="en-US" sz="2600" dirty="0" smtClean="0">
                    <a:latin typeface="cmmi10"/>
                    <a:cs typeface="cmmi10"/>
                  </a:rPr>
                  <a:t>G</a:t>
                </a:r>
                <a:r>
                  <a:rPr lang="en-US" sz="2600" dirty="0" smtClean="0"/>
                  <a:t>, the all-ones vector </a:t>
                </a:r>
                <a:r>
                  <a:rPr lang="en-US" sz="2600" b="1" dirty="0" smtClean="0">
                    <a:latin typeface="cmr10"/>
                    <a:cs typeface="cmr10"/>
                  </a:rPr>
                  <a:t>1</a:t>
                </a:r>
                <a:r>
                  <a:rPr lang="en-US" sz="2600" dirty="0" smtClean="0">
                    <a:latin typeface="cmr10"/>
                    <a:cs typeface="cmr1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/>
                        <a:ea typeface="Cambria Math"/>
                        <a:cs typeface="cmsy10"/>
                      </a:rPr>
                      <m:t>∈</m:t>
                    </m:r>
                  </m:oMath>
                </a14:m>
                <a:r>
                  <a:rPr lang="en-US" sz="2600" dirty="0" smtClean="0">
                    <a:latin typeface="cmr10"/>
                    <a:cs typeface="cmr10"/>
                  </a:rPr>
                  <a:t> Ker(</a:t>
                </a:r>
                <a:r>
                  <a:rPr lang="en-US" sz="2600" dirty="0" smtClean="0">
                    <a:latin typeface="cmmi10"/>
                    <a:cs typeface="cmmi10"/>
                  </a:rPr>
                  <a:t>L</a:t>
                </a:r>
                <a:r>
                  <a:rPr lang="en-US" sz="26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600" dirty="0" smtClean="0">
                    <a:latin typeface="cmr10"/>
                    <a:cs typeface="cmr10"/>
                  </a:rPr>
                  <a:t>)</a:t>
                </a:r>
              </a:p>
              <a:p>
                <a:r>
                  <a:rPr lang="en-US" sz="2600" dirty="0" smtClean="0">
                    <a:latin typeface="Calibri"/>
                    <a:cs typeface="Calibri"/>
                  </a:rPr>
                  <a:t>Potentially many others (</a:t>
                </a:r>
                <a:r>
                  <a:rPr lang="en-US" sz="2600" dirty="0" smtClean="0">
                    <a:latin typeface="cmr10"/>
                    <a:cs typeface="cmr10"/>
                  </a:rPr>
                  <a:t>1</a:t>
                </a:r>
                <a:r>
                  <a:rPr lang="en-US" sz="2600" baseline="-25000" dirty="0" smtClean="0">
                    <a:latin typeface="cmr10"/>
                    <a:cs typeface="cmr10"/>
                  </a:rPr>
                  <a:t>Dem</a:t>
                </a:r>
                <a:r>
                  <a:rPr lang="en-US" sz="2600" dirty="0" smtClean="0">
                    <a:latin typeface="Calibri"/>
                    <a:cs typeface="Calibri"/>
                  </a:rPr>
                  <a:t> in example).</a:t>
                </a:r>
                <a:endParaRPr lang="en-US" sz="26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 rotWithShape="1">
                <a:blip r:embed="rId2"/>
                <a:stretch>
                  <a:fillRect l="-1111" t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3492" name="Picture 4" descr="http://latex.codecogs.com/gif.latex?\dpi%7b300%7d%20\textrm%7bPDF%7d_%7bE_G%5eTY%7d(x)%20=%20\frac%201%20%7b\sqrt%7b(2\pi)%5en\det(L_G)%7d%7d\exp\left(%20-\tfrac%201%202%20x%5eT%20(L_G)%5e%7b-1%7dx%20\right%2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948" y="4149359"/>
            <a:ext cx="7062460" cy="79549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42012" y="3933056"/>
            <a:ext cx="7484164" cy="1296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4" name="Picture 6" descr="http://latex.codecogs.com/gif.latex?\dpi%7b300%7d%20\textrm%7bPDF%7d_%7bE_G%5eTY%7d%5e%7b\textrm%7bker%7d%5e\perp%7d(x)%20=%20\frac%201%20%7b\sqrt%7b(2\pi)%5e%7b\rm%20rank%7d\tilde\det(L_G)%7d%7d\exp\left(%20-\tfrac%201%202%20x%5eT%20(L_G)%5e%7b\dag%7dx%20\right%2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4149081"/>
            <a:ext cx="6748510" cy="936104"/>
          </a:xfrm>
          <a:prstGeom prst="rect">
            <a:avLst/>
          </a:prstGeom>
          <a:noFill/>
        </p:spPr>
      </p:pic>
      <p:pic>
        <p:nvPicPr>
          <p:cNvPr id="63496" name="Picture 8" descr="http://latex.codecogs.com/gif.latex?\dpi%7b300%7d%20\textrm%7bPDF%7d_%7bU%5eT(E_G%5eTY)%7d(x)%20=%20\frac%201%20%7b\sqrt%7b(2\pi)%5en\prod_i\sigma_i%5e2)%7d%7d\exp\left(%20-\tfrac%201%202%20\sum_i%20\frac%7bx%5e2%7d%7b\sigma_i%5e2%7d%20\right%2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923" y="2927039"/>
            <a:ext cx="6768453" cy="934009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1428362" y="4124367"/>
            <a:ext cx="1008112" cy="4320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55160" cy="4525963"/>
          </a:xfrm>
        </p:spPr>
        <p:txBody>
          <a:bodyPr>
            <a:normAutofit/>
          </a:bodyPr>
          <a:lstStyle/>
          <a:p>
            <a:r>
              <a:rPr lang="en-US" dirty="0"/>
              <a:t>We need to compare </a:t>
            </a:r>
            <a:r>
              <a:rPr lang="en-US" dirty="0">
                <a:latin typeface="cmmi10"/>
                <a:cs typeface="cmmi10"/>
              </a:rPr>
              <a:t>E</a:t>
            </a:r>
            <a:r>
              <a:rPr lang="en-US" baseline="-25000" dirty="0">
                <a:latin typeface="cmmi10"/>
                <a:cs typeface="cmmi10"/>
              </a:rPr>
              <a:t>G</a:t>
            </a:r>
            <a:r>
              <a:rPr lang="en-US" baseline="30000" dirty="0">
                <a:latin typeface="cmmi10"/>
                <a:cs typeface="cmmi10"/>
              </a:rPr>
              <a:t>T</a:t>
            </a:r>
            <a:r>
              <a:rPr lang="en-US" dirty="0">
                <a:latin typeface="cmmi10"/>
                <a:cs typeface="cmmi10"/>
              </a:rPr>
              <a:t>Y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G’</a:t>
            </a:r>
            <a:r>
              <a:rPr lang="en-US" baseline="30000" dirty="0" smtClean="0">
                <a:latin typeface="cmmi10"/>
                <a:cs typeface="cmmi10"/>
              </a:rPr>
              <a:t>T</a:t>
            </a:r>
            <a:r>
              <a:rPr lang="en-US" dirty="0" smtClean="0">
                <a:latin typeface="cmmi10"/>
                <a:cs typeface="cmmi10"/>
              </a:rPr>
              <a:t>Y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Step 1</a:t>
            </a:r>
            <a:r>
              <a:rPr lang="he-IL" dirty="0" smtClean="0">
                <a:latin typeface="Calibri"/>
                <a:cs typeface="Calibri"/>
              </a:rPr>
              <a:t>: </a:t>
            </a:r>
            <a:r>
              <a:rPr lang="en-US" dirty="0">
                <a:cs typeface="Calibri"/>
              </a:rPr>
              <a:t>“0 </a:t>
            </a:r>
            <a:r>
              <a:rPr lang="en-US" dirty="0" smtClean="0">
                <a:cs typeface="Calibri"/>
              </a:rPr>
              <a:t>translation” </a:t>
            </a:r>
          </a:p>
          <a:p>
            <a:pPr marL="400050" lvl="2" indent="0">
              <a:buNone/>
            </a:pPr>
            <a:r>
              <a:rPr lang="en-US" dirty="0" smtClean="0">
                <a:cs typeface="Calibri"/>
              </a:rPr>
              <a:t>– </a:t>
            </a:r>
            <a:r>
              <a:rPr lang="en-US" dirty="0">
                <a:cs typeface="Calibri"/>
              </a:rPr>
              <a:t>non-edges have weight </a:t>
            </a:r>
            <a:r>
              <a:rPr lang="en-US" dirty="0">
                <a:latin typeface="cmmi10"/>
                <a:cs typeface="cmmi10"/>
              </a:rPr>
              <a:t>w</a:t>
            </a:r>
            <a:r>
              <a:rPr lang="en-US" dirty="0">
                <a:latin typeface="cmr10"/>
                <a:cs typeface="cmr10"/>
              </a:rPr>
              <a:t>/</a:t>
            </a:r>
            <a:r>
              <a:rPr lang="en-US" dirty="0" smtClean="0">
                <a:latin typeface="cmmi10"/>
                <a:cs typeface="cmmi10"/>
              </a:rPr>
              <a:t>n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100392" y="270892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3931" y="3513307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8264" y="299490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91637" y="4192847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96495" y="602128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2440" y="339891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36396" y="443711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96236" y="436510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2440" y="40445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6456" y="497717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16416" y="50491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72200" y="347730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50491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99601" y="408052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26839" y="458112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36655" y="557886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47054" y="357676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52903" y="593797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812360" y="397250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25596" y="490516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83222" y="40445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21216" y="53539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1" idx="5"/>
            <a:endCxn id="13" idx="1"/>
          </p:cNvCxnSpPr>
          <p:nvPr/>
        </p:nvCxnSpPr>
        <p:spPr>
          <a:xfrm>
            <a:off x="8208517" y="3638229"/>
            <a:ext cx="334468" cy="4168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  <a:endCxn id="11" idx="4"/>
          </p:cNvCxnSpPr>
          <p:nvPr/>
        </p:nvCxnSpPr>
        <p:spPr>
          <a:xfrm flipH="1" flipV="1">
            <a:off x="8172400" y="4509120"/>
            <a:ext cx="154561" cy="550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6"/>
            <a:endCxn id="14" idx="2"/>
          </p:cNvCxnSpPr>
          <p:nvPr/>
        </p:nvCxnSpPr>
        <p:spPr>
          <a:xfrm flipV="1">
            <a:off x="8388424" y="5013176"/>
            <a:ext cx="288032" cy="72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5" idx="2"/>
            <a:endCxn id="24" idx="5"/>
          </p:cNvCxnSpPr>
          <p:nvPr/>
        </p:nvCxnSpPr>
        <p:spPr>
          <a:xfrm flipH="1" flipV="1">
            <a:off x="7887059" y="4966627"/>
            <a:ext cx="429357" cy="1185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0"/>
            <a:endCxn id="24" idx="4"/>
          </p:cNvCxnSpPr>
          <p:nvPr/>
        </p:nvCxnSpPr>
        <p:spPr>
          <a:xfrm flipH="1" flipV="1">
            <a:off x="7861600" y="4977172"/>
            <a:ext cx="127307" cy="9608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3"/>
            <a:endCxn id="22" idx="6"/>
          </p:cNvCxnSpPr>
          <p:nvPr/>
        </p:nvCxnSpPr>
        <p:spPr>
          <a:xfrm flipH="1">
            <a:off x="8024911" y="5038635"/>
            <a:ext cx="662090" cy="935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9" idx="6"/>
            <a:endCxn id="12" idx="2"/>
          </p:cNvCxnSpPr>
          <p:nvPr/>
        </p:nvCxnSpPr>
        <p:spPr>
          <a:xfrm flipV="1">
            <a:off x="6498847" y="4401108"/>
            <a:ext cx="197389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3"/>
            <a:endCxn id="17" idx="0"/>
          </p:cNvCxnSpPr>
          <p:nvPr/>
        </p:nvCxnSpPr>
        <p:spPr>
          <a:xfrm>
            <a:off x="6437384" y="4642591"/>
            <a:ext cx="186844" cy="406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5"/>
            <a:endCxn id="9" idx="1"/>
          </p:cNvCxnSpPr>
          <p:nvPr/>
        </p:nvCxnSpPr>
        <p:spPr>
          <a:xfrm>
            <a:off x="6488302" y="4642591"/>
            <a:ext cx="818738" cy="1389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1"/>
            <a:endCxn id="6" idx="4"/>
          </p:cNvCxnSpPr>
          <p:nvPr/>
        </p:nvCxnSpPr>
        <p:spPr>
          <a:xfrm flipH="1" flipV="1">
            <a:off x="7139935" y="3585315"/>
            <a:ext cx="170211" cy="50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5" idx="3"/>
            <a:endCxn id="16" idx="4"/>
          </p:cNvCxnSpPr>
          <p:nvPr/>
        </p:nvCxnSpPr>
        <p:spPr>
          <a:xfrm flipV="1">
            <a:off x="6293767" y="3549311"/>
            <a:ext cx="114437" cy="55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4"/>
            <a:endCxn id="6" idx="0"/>
          </p:cNvCxnSpPr>
          <p:nvPr/>
        </p:nvCxnSpPr>
        <p:spPr>
          <a:xfrm>
            <a:off x="6984268" y="3066911"/>
            <a:ext cx="155667" cy="44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4"/>
            <a:endCxn id="9" idx="0"/>
          </p:cNvCxnSpPr>
          <p:nvPr/>
        </p:nvCxnSpPr>
        <p:spPr>
          <a:xfrm>
            <a:off x="6927641" y="4264855"/>
            <a:ext cx="404858" cy="1756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5" idx="4"/>
            <a:endCxn id="19" idx="0"/>
          </p:cNvCxnSpPr>
          <p:nvPr/>
        </p:nvCxnSpPr>
        <p:spPr>
          <a:xfrm>
            <a:off x="6319226" y="4116524"/>
            <a:ext cx="143617" cy="464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6"/>
            <a:endCxn id="6" idx="2"/>
          </p:cNvCxnSpPr>
          <p:nvPr/>
        </p:nvCxnSpPr>
        <p:spPr>
          <a:xfrm flipV="1">
            <a:off x="6355230" y="3549311"/>
            <a:ext cx="748701" cy="531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" idx="6"/>
            <a:endCxn id="8" idx="6"/>
          </p:cNvCxnSpPr>
          <p:nvPr/>
        </p:nvCxnSpPr>
        <p:spPr>
          <a:xfrm flipH="1">
            <a:off x="6963645" y="4116524"/>
            <a:ext cx="407964" cy="112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3" idx="0"/>
            <a:endCxn id="5" idx="3"/>
          </p:cNvCxnSpPr>
          <p:nvPr/>
        </p:nvCxnSpPr>
        <p:spPr>
          <a:xfrm flipV="1">
            <a:off x="7848364" y="2770383"/>
            <a:ext cx="262573" cy="12021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5"/>
            <a:endCxn id="10" idx="1"/>
          </p:cNvCxnSpPr>
          <p:nvPr/>
        </p:nvCxnSpPr>
        <p:spPr>
          <a:xfrm>
            <a:off x="8161855" y="2770383"/>
            <a:ext cx="381130" cy="639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0" idx="4"/>
            <a:endCxn id="13" idx="0"/>
          </p:cNvCxnSpPr>
          <p:nvPr/>
        </p:nvCxnSpPr>
        <p:spPr>
          <a:xfrm>
            <a:off x="8568444" y="3470920"/>
            <a:ext cx="0" cy="573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3" idx="5"/>
            <a:endCxn id="24" idx="0"/>
          </p:cNvCxnSpPr>
          <p:nvPr/>
        </p:nvCxnSpPr>
        <p:spPr>
          <a:xfrm flipH="1">
            <a:off x="7861600" y="4033971"/>
            <a:ext cx="12223" cy="871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3" idx="6"/>
            <a:endCxn id="11" idx="1"/>
          </p:cNvCxnSpPr>
          <p:nvPr/>
        </p:nvCxnSpPr>
        <p:spPr>
          <a:xfrm>
            <a:off x="7884368" y="4008512"/>
            <a:ext cx="262573" cy="439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4"/>
            <a:endCxn id="14" idx="0"/>
          </p:cNvCxnSpPr>
          <p:nvPr/>
        </p:nvCxnSpPr>
        <p:spPr>
          <a:xfrm>
            <a:off x="8183058" y="3648774"/>
            <a:ext cx="529402" cy="1328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2" idx="6"/>
          </p:cNvCxnSpPr>
          <p:nvPr/>
        </p:nvCxnSpPr>
        <p:spPr>
          <a:xfrm flipH="1">
            <a:off x="8024911" y="5389984"/>
            <a:ext cx="596305" cy="5839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9" idx="3"/>
            <a:endCxn id="20" idx="1"/>
          </p:cNvCxnSpPr>
          <p:nvPr/>
        </p:nvCxnSpPr>
        <p:spPr>
          <a:xfrm flipH="1" flipV="1">
            <a:off x="6347200" y="5589405"/>
            <a:ext cx="959840" cy="4933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" idx="7"/>
            <a:endCxn id="7" idx="2"/>
          </p:cNvCxnSpPr>
          <p:nvPr/>
        </p:nvCxnSpPr>
        <p:spPr>
          <a:xfrm flipV="1">
            <a:off x="6433663" y="3030907"/>
            <a:ext cx="514601" cy="4569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6"/>
            <a:endCxn id="23" idx="2"/>
          </p:cNvCxnSpPr>
          <p:nvPr/>
        </p:nvCxnSpPr>
        <p:spPr>
          <a:xfrm flipV="1">
            <a:off x="7371609" y="4008512"/>
            <a:ext cx="440751" cy="1080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3" idx="3"/>
            <a:endCxn id="16" idx="7"/>
          </p:cNvCxnSpPr>
          <p:nvPr/>
        </p:nvCxnSpPr>
        <p:spPr>
          <a:xfrm flipH="1" flipV="1">
            <a:off x="6433663" y="3487848"/>
            <a:ext cx="2109322" cy="61813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" idx="6"/>
            <a:endCxn id="21" idx="1"/>
          </p:cNvCxnSpPr>
          <p:nvPr/>
        </p:nvCxnSpPr>
        <p:spPr>
          <a:xfrm>
            <a:off x="7175939" y="3549311"/>
            <a:ext cx="981660" cy="3800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2" idx="7"/>
            <a:endCxn id="8" idx="2"/>
          </p:cNvCxnSpPr>
          <p:nvPr/>
        </p:nvCxnSpPr>
        <p:spPr>
          <a:xfrm flipV="1">
            <a:off x="6757699" y="4228851"/>
            <a:ext cx="133938" cy="14679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4"/>
            <a:endCxn id="11" idx="5"/>
          </p:cNvCxnSpPr>
          <p:nvPr/>
        </p:nvCxnSpPr>
        <p:spPr>
          <a:xfrm>
            <a:off x="6927641" y="4264855"/>
            <a:ext cx="1270218" cy="23372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5" idx="6"/>
            <a:endCxn id="24" idx="0"/>
          </p:cNvCxnSpPr>
          <p:nvPr/>
        </p:nvCxnSpPr>
        <p:spPr>
          <a:xfrm>
            <a:off x="6355230" y="4080520"/>
            <a:ext cx="1506370" cy="82464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3" idx="0"/>
            <a:endCxn id="21" idx="3"/>
          </p:cNvCxnSpPr>
          <p:nvPr/>
        </p:nvCxnSpPr>
        <p:spPr>
          <a:xfrm flipV="1">
            <a:off x="7848364" y="3638229"/>
            <a:ext cx="309235" cy="33427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9" idx="5"/>
            <a:endCxn id="22" idx="3"/>
          </p:cNvCxnSpPr>
          <p:nvPr/>
        </p:nvCxnSpPr>
        <p:spPr>
          <a:xfrm flipV="1">
            <a:off x="7357958" y="5999439"/>
            <a:ext cx="605490" cy="833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8" idx="2"/>
            <a:endCxn id="5" idx="3"/>
          </p:cNvCxnSpPr>
          <p:nvPr/>
        </p:nvCxnSpPr>
        <p:spPr>
          <a:xfrm flipV="1">
            <a:off x="6891637" y="2770383"/>
            <a:ext cx="1219300" cy="145846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1"/>
            <a:endCxn id="24" idx="1"/>
          </p:cNvCxnSpPr>
          <p:nvPr/>
        </p:nvCxnSpPr>
        <p:spPr>
          <a:xfrm flipV="1">
            <a:off x="6347200" y="4915709"/>
            <a:ext cx="1488941" cy="67369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0" idx="0"/>
            <a:endCxn id="12" idx="3"/>
          </p:cNvCxnSpPr>
          <p:nvPr/>
        </p:nvCxnSpPr>
        <p:spPr>
          <a:xfrm flipV="1">
            <a:off x="6372659" y="4426567"/>
            <a:ext cx="334122" cy="115229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0" idx="0"/>
            <a:endCxn id="19" idx="3"/>
          </p:cNvCxnSpPr>
          <p:nvPr/>
        </p:nvCxnSpPr>
        <p:spPr>
          <a:xfrm flipV="1">
            <a:off x="6372659" y="4642591"/>
            <a:ext cx="64725" cy="93626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0" idx="0"/>
            <a:endCxn id="17" idx="0"/>
          </p:cNvCxnSpPr>
          <p:nvPr/>
        </p:nvCxnSpPr>
        <p:spPr>
          <a:xfrm flipV="1">
            <a:off x="6372659" y="5049180"/>
            <a:ext cx="251569" cy="52968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6" idx="2"/>
            <a:endCxn id="17" idx="5"/>
          </p:cNvCxnSpPr>
          <p:nvPr/>
        </p:nvCxnSpPr>
        <p:spPr>
          <a:xfrm flipH="1" flipV="1">
            <a:off x="6649687" y="5110643"/>
            <a:ext cx="1971529" cy="2793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1" idx="2"/>
            <a:endCxn id="11" idx="6"/>
          </p:cNvCxnSpPr>
          <p:nvPr/>
        </p:nvCxnSpPr>
        <p:spPr>
          <a:xfrm>
            <a:off x="8147054" y="3612770"/>
            <a:ext cx="61350" cy="86034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21" idx="2"/>
            <a:endCxn id="10" idx="3"/>
          </p:cNvCxnSpPr>
          <p:nvPr/>
        </p:nvCxnSpPr>
        <p:spPr>
          <a:xfrm flipV="1">
            <a:off x="8147054" y="3460375"/>
            <a:ext cx="395931" cy="15239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" idx="5"/>
            <a:endCxn id="5" idx="3"/>
          </p:cNvCxnSpPr>
          <p:nvPr/>
        </p:nvCxnSpPr>
        <p:spPr>
          <a:xfrm flipV="1">
            <a:off x="7009727" y="2770383"/>
            <a:ext cx="1101210" cy="2859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5" idx="4"/>
            <a:endCxn id="6" idx="7"/>
          </p:cNvCxnSpPr>
          <p:nvPr/>
        </p:nvCxnSpPr>
        <p:spPr>
          <a:xfrm flipH="1">
            <a:off x="7165394" y="2780928"/>
            <a:ext cx="971002" cy="74292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7" idx="0"/>
            <a:endCxn id="15" idx="2"/>
          </p:cNvCxnSpPr>
          <p:nvPr/>
        </p:nvCxnSpPr>
        <p:spPr>
          <a:xfrm>
            <a:off x="6624228" y="5049180"/>
            <a:ext cx="1692188" cy="360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21" idx="7"/>
            <a:endCxn id="5" idx="4"/>
          </p:cNvCxnSpPr>
          <p:nvPr/>
        </p:nvCxnSpPr>
        <p:spPr>
          <a:xfrm flipH="1" flipV="1">
            <a:off x="8136396" y="2780928"/>
            <a:ext cx="72121" cy="8063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" idx="7"/>
            <a:endCxn id="15" idx="4"/>
          </p:cNvCxnSpPr>
          <p:nvPr/>
        </p:nvCxnSpPr>
        <p:spPr>
          <a:xfrm flipV="1">
            <a:off x="7357958" y="5121188"/>
            <a:ext cx="994462" cy="91064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22" idx="0"/>
            <a:endCxn id="15" idx="4"/>
          </p:cNvCxnSpPr>
          <p:nvPr/>
        </p:nvCxnSpPr>
        <p:spPr>
          <a:xfrm flipV="1">
            <a:off x="7988907" y="5121188"/>
            <a:ext cx="363513" cy="81678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4" idx="7"/>
            <a:endCxn id="13" idx="6"/>
          </p:cNvCxnSpPr>
          <p:nvPr/>
        </p:nvCxnSpPr>
        <p:spPr>
          <a:xfrm flipH="1" flipV="1">
            <a:off x="8604448" y="4080520"/>
            <a:ext cx="133471" cy="907197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26" idx="6"/>
            <a:endCxn id="14" idx="4"/>
          </p:cNvCxnSpPr>
          <p:nvPr/>
        </p:nvCxnSpPr>
        <p:spPr>
          <a:xfrm flipV="1">
            <a:off x="8693224" y="5049180"/>
            <a:ext cx="19236" cy="3408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8" idx="4"/>
            <a:endCxn id="24" idx="1"/>
          </p:cNvCxnSpPr>
          <p:nvPr/>
        </p:nvCxnSpPr>
        <p:spPr>
          <a:xfrm>
            <a:off x="7335605" y="4152528"/>
            <a:ext cx="500536" cy="76318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12" idx="1"/>
            <a:endCxn id="24" idx="2"/>
          </p:cNvCxnSpPr>
          <p:nvPr/>
        </p:nvCxnSpPr>
        <p:spPr>
          <a:xfrm>
            <a:off x="6706781" y="4375649"/>
            <a:ext cx="1118815" cy="56551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Laplacians</a:t>
            </a:r>
            <a:r>
              <a:rPr lang="en-US" dirty="0" smtClean="0"/>
              <a:t> are Additive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316416" y="284455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19955" y="364893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64288" y="313053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07661" y="432847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12519" y="615692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48464" y="353454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52420" y="457274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12260" y="45007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748464" y="418014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892480" y="511280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32440" y="518481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88224" y="361293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04248" y="518481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15625" y="421615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42863" y="471676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52679" y="571449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363078" y="371239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68927" y="607360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28384" y="41081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41620" y="504079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99246" y="418014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837240" y="548961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14" idx="6"/>
            <a:endCxn id="13" idx="2"/>
          </p:cNvCxnSpPr>
          <p:nvPr/>
        </p:nvCxnSpPr>
        <p:spPr>
          <a:xfrm flipV="1">
            <a:off x="8604448" y="5148808"/>
            <a:ext cx="2880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0"/>
            <a:endCxn id="23" idx="4"/>
          </p:cNvCxnSpPr>
          <p:nvPr/>
        </p:nvCxnSpPr>
        <p:spPr>
          <a:xfrm flipH="1" flipV="1">
            <a:off x="8077624" y="5112804"/>
            <a:ext cx="127307" cy="960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8" idx="5"/>
            <a:endCxn id="8" idx="1"/>
          </p:cNvCxnSpPr>
          <p:nvPr/>
        </p:nvCxnSpPr>
        <p:spPr>
          <a:xfrm>
            <a:off x="6704326" y="4778223"/>
            <a:ext cx="818738" cy="138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3"/>
            <a:endCxn id="15" idx="4"/>
          </p:cNvCxnSpPr>
          <p:nvPr/>
        </p:nvCxnSpPr>
        <p:spPr>
          <a:xfrm flipV="1">
            <a:off x="6509791" y="3684943"/>
            <a:ext cx="114437" cy="556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7" idx="4"/>
            <a:endCxn id="8" idx="0"/>
          </p:cNvCxnSpPr>
          <p:nvPr/>
        </p:nvCxnSpPr>
        <p:spPr>
          <a:xfrm>
            <a:off x="7143665" y="4400487"/>
            <a:ext cx="404858" cy="1756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4" idx="6"/>
            <a:endCxn id="5" idx="2"/>
          </p:cNvCxnSpPr>
          <p:nvPr/>
        </p:nvCxnSpPr>
        <p:spPr>
          <a:xfrm flipV="1">
            <a:off x="6571254" y="3684943"/>
            <a:ext cx="748701" cy="53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4" idx="5"/>
            <a:endCxn id="9" idx="1"/>
          </p:cNvCxnSpPr>
          <p:nvPr/>
        </p:nvCxnSpPr>
        <p:spPr>
          <a:xfrm>
            <a:off x="8377879" y="2906015"/>
            <a:ext cx="381130" cy="639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4"/>
            <a:endCxn id="12" idx="0"/>
          </p:cNvCxnSpPr>
          <p:nvPr/>
        </p:nvCxnSpPr>
        <p:spPr>
          <a:xfrm>
            <a:off x="8784468" y="3606552"/>
            <a:ext cx="0" cy="573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22" idx="5"/>
            <a:endCxn id="23" idx="0"/>
          </p:cNvCxnSpPr>
          <p:nvPr/>
        </p:nvCxnSpPr>
        <p:spPr>
          <a:xfrm flipH="1">
            <a:off x="8077624" y="4169603"/>
            <a:ext cx="12223" cy="871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2" idx="6"/>
            <a:endCxn id="10" idx="1"/>
          </p:cNvCxnSpPr>
          <p:nvPr/>
        </p:nvCxnSpPr>
        <p:spPr>
          <a:xfrm>
            <a:off x="8100392" y="4144144"/>
            <a:ext cx="262573" cy="439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20" idx="4"/>
            <a:endCxn id="13" idx="0"/>
          </p:cNvCxnSpPr>
          <p:nvPr/>
        </p:nvCxnSpPr>
        <p:spPr>
          <a:xfrm>
            <a:off x="8399082" y="3784406"/>
            <a:ext cx="529402" cy="13283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25" idx="2"/>
            <a:endCxn id="21" idx="6"/>
          </p:cNvCxnSpPr>
          <p:nvPr/>
        </p:nvCxnSpPr>
        <p:spPr>
          <a:xfrm flipH="1">
            <a:off x="8240935" y="5525616"/>
            <a:ext cx="596305" cy="58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19" idx="1"/>
          </p:cNvCxnSpPr>
          <p:nvPr/>
        </p:nvCxnSpPr>
        <p:spPr>
          <a:xfrm flipH="1" flipV="1">
            <a:off x="6563224" y="5725037"/>
            <a:ext cx="959840" cy="493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8" idx="5"/>
            <a:endCxn id="21" idx="2"/>
          </p:cNvCxnSpPr>
          <p:nvPr/>
        </p:nvCxnSpPr>
        <p:spPr>
          <a:xfrm flipV="1">
            <a:off x="7573982" y="6109612"/>
            <a:ext cx="594945" cy="108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7048961" cy="4853136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Neighboring graphs differ on a single edge</a:t>
                </a:r>
                <a:endParaRPr lang="en-US" sz="2800" dirty="0"/>
              </a:p>
              <a:p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/>
                  <a:t> Edge-matrix</a:t>
                </a:r>
              </a:p>
              <a:p>
                <a:endParaRPr lang="en-US" sz="2800" dirty="0" smtClean="0">
                  <a:latin typeface="cmmi10"/>
                  <a:cs typeface="cmmi10"/>
                </a:endParaRPr>
              </a:p>
              <a:p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dirty="0" smtClean="0">
                    <a:latin typeface="cmr10"/>
                    <a:cs typeface="cmr10"/>
                  </a:rPr>
                  <a:t>(</a:t>
                </a:r>
                <a:r>
                  <a:rPr lang="en-US" sz="28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>
                    <a:latin typeface="cmr10"/>
                    <a:cs typeface="cmr10"/>
                  </a:rPr>
                  <a:t>)=A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cmr10"/>
                      </a:rPr>
                      <m:t>∪</m:t>
                    </m:r>
                  </m:oMath>
                </a14:m>
                <a:r>
                  <a:rPr lang="en-US" sz="2800" dirty="0" smtClean="0">
                    <a:latin typeface="cmr10"/>
                    <a:cs typeface="cmr10"/>
                  </a:rPr>
                  <a:t>B</a:t>
                </a:r>
              </a:p>
              <a:p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r>
                  <a:rPr lang="en-US" sz="2800" dirty="0" smtClean="0">
                    <a:latin typeface="cmr10"/>
                    <a:cs typeface="cmr10"/>
                  </a:rPr>
                  <a:t>= </a:t>
                </a:r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A</a:t>
                </a:r>
                <a:r>
                  <a:rPr lang="en-US" sz="2800" dirty="0" smtClean="0">
                    <a:latin typeface="cmr10"/>
                    <a:cs typeface="cmr10"/>
                  </a:rPr>
                  <a:t>+</a:t>
                </a:r>
                <a:r>
                  <a:rPr lang="en-US" sz="2800" dirty="0" smtClean="0">
                    <a:latin typeface="cmmi10"/>
                    <a:cs typeface="cmmi10"/>
                  </a:rPr>
                  <a:t>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B</a:t>
                </a:r>
                <a:endParaRPr lang="en-US" sz="2800" dirty="0">
                  <a:latin typeface="cmr10"/>
                  <a:cs typeface="cmr10"/>
                </a:endParaRPr>
              </a:p>
              <a:p>
                <a:endParaRPr lang="en-US" sz="2800" dirty="0" smtClean="0">
                  <a:latin typeface="cmmi10"/>
                  <a:cs typeface="cmmi10"/>
                </a:endParaRPr>
              </a:p>
              <a:p>
                <a:r>
                  <a:rPr lang="en-US" sz="2800" dirty="0" smtClean="0">
                    <a:latin typeface="cmmi10"/>
                    <a:cs typeface="cmmi10"/>
                  </a:rPr>
                  <a:t>L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r>
                  <a:rPr lang="en-US" sz="2800" dirty="0" smtClean="0">
                    <a:latin typeface="cmr10"/>
                    <a:cs typeface="cmr10"/>
                  </a:rPr>
                  <a:t>=</a:t>
                </a:r>
                <a:r>
                  <a:rPr lang="en-US" sz="2800" dirty="0" smtClean="0">
                    <a:latin typeface="cmmi10"/>
                    <a:cs typeface="cmmi10"/>
                  </a:rPr>
                  <a:t> 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baseline="30000" dirty="0">
                    <a:latin typeface="cmmi10"/>
                    <a:cs typeface="cmmi10"/>
                  </a:rPr>
                  <a:t>T</a:t>
                </a:r>
                <a:r>
                  <a:rPr lang="en-US" sz="2800" dirty="0" smtClean="0">
                    <a:latin typeface="cmmi10"/>
                    <a:cs typeface="cmmi10"/>
                  </a:rPr>
                  <a:t> E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baseline="-25000" dirty="0">
                    <a:latin typeface="cmmi10"/>
                    <a:cs typeface="cmmi10"/>
                  </a:rPr>
                  <a:t> </a:t>
                </a:r>
                <a:endParaRPr lang="en-US" sz="2800" baseline="-25000" dirty="0" smtClean="0">
                  <a:latin typeface="cmmi10"/>
                  <a:cs typeface="cmmi10"/>
                </a:endParaRPr>
              </a:p>
              <a:p>
                <a:r>
                  <a:rPr lang="en-US" sz="2800" dirty="0">
                    <a:latin typeface="cmmi10"/>
                    <a:cs typeface="cmmi10"/>
                  </a:rPr>
                  <a:t>L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r>
                  <a:rPr lang="en-US" sz="2800" dirty="0">
                    <a:latin typeface="cmr10"/>
                    <a:cs typeface="cmr10"/>
                  </a:rPr>
                  <a:t>= </a:t>
                </a:r>
                <a:r>
                  <a:rPr lang="en-US" sz="2800" dirty="0" smtClean="0">
                    <a:latin typeface="cmmi10"/>
                    <a:cs typeface="cmmi10"/>
                  </a:rPr>
                  <a:t>L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A</a:t>
                </a:r>
                <a:r>
                  <a:rPr lang="en-US" sz="2800" dirty="0" smtClean="0">
                    <a:latin typeface="cmr10"/>
                    <a:cs typeface="cmr10"/>
                  </a:rPr>
                  <a:t>+</a:t>
                </a:r>
                <a:r>
                  <a:rPr lang="en-US" sz="2800" dirty="0" smtClean="0">
                    <a:latin typeface="cmmi10"/>
                    <a:cs typeface="cmmi10"/>
                  </a:rPr>
                  <a:t>L</a:t>
                </a:r>
                <a:r>
                  <a:rPr lang="en-US" sz="2800" baseline="-25000" dirty="0" smtClean="0">
                    <a:latin typeface="cmmi10"/>
                    <a:cs typeface="cmmi10"/>
                  </a:rPr>
                  <a:t>B</a:t>
                </a:r>
                <a:endParaRPr lang="en-US" sz="2800" dirty="0">
                  <a:latin typeface="cmr10"/>
                  <a:cs typeface="cmr10"/>
                </a:endParaRPr>
              </a:p>
              <a:p>
                <a:endParaRPr lang="en-US" sz="2800" dirty="0" smtClean="0">
                  <a:latin typeface="cmmi10"/>
                  <a:cs typeface="cmmi10"/>
                </a:endParaRPr>
              </a:p>
            </p:txBody>
          </p:sp>
        </mc:Choice>
        <mc:Fallback xmlns="">
          <p:sp>
            <p:nvSpPr>
              <p:cNvPr id="14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7048961" cy="4853136"/>
              </a:xfrm>
              <a:blipFill rotWithShape="1">
                <a:blip r:embed="rId2"/>
                <a:stretch>
                  <a:fillRect l="-1471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Slide Number Placeholder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364088" y="292494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367627" y="372933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211960" y="321092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55333" y="440887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560191" y="623731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796136" y="36149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400092" y="465313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959932" y="458112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796136" y="42605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940152" y="519319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580112" y="526520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635896" y="369332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851920" y="526520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63297" y="429654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690535" y="479715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600351" y="579488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410750" y="379279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216599" y="615400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076056" y="418853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089292" y="5121188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546918" y="4260540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884912" y="557000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>
            <a:stCxn id="80" idx="5"/>
            <a:endCxn id="71" idx="1"/>
          </p:cNvCxnSpPr>
          <p:nvPr/>
        </p:nvCxnSpPr>
        <p:spPr>
          <a:xfrm>
            <a:off x="5472213" y="3854253"/>
            <a:ext cx="334468" cy="416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4" idx="1"/>
            <a:endCxn id="69" idx="4"/>
          </p:cNvCxnSpPr>
          <p:nvPr/>
        </p:nvCxnSpPr>
        <p:spPr>
          <a:xfrm flipH="1" flipV="1">
            <a:off x="5436096" y="4725144"/>
            <a:ext cx="154561" cy="550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74" idx="2"/>
            <a:endCxn id="84" idx="5"/>
          </p:cNvCxnSpPr>
          <p:nvPr/>
        </p:nvCxnSpPr>
        <p:spPr>
          <a:xfrm flipH="1" flipV="1">
            <a:off x="5150755" y="5182651"/>
            <a:ext cx="429357" cy="118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2" idx="3"/>
            <a:endCxn id="81" idx="6"/>
          </p:cNvCxnSpPr>
          <p:nvPr/>
        </p:nvCxnSpPr>
        <p:spPr>
          <a:xfrm flipH="1">
            <a:off x="5288607" y="5254659"/>
            <a:ext cx="662090" cy="935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8" idx="6"/>
            <a:endCxn id="70" idx="2"/>
          </p:cNvCxnSpPr>
          <p:nvPr/>
        </p:nvCxnSpPr>
        <p:spPr>
          <a:xfrm flipV="1">
            <a:off x="3762543" y="4617132"/>
            <a:ext cx="197389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78" idx="3"/>
            <a:endCxn id="76" idx="0"/>
          </p:cNvCxnSpPr>
          <p:nvPr/>
        </p:nvCxnSpPr>
        <p:spPr>
          <a:xfrm>
            <a:off x="3701080" y="4858615"/>
            <a:ext cx="186844" cy="406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7" idx="1"/>
            <a:endCxn id="61" idx="4"/>
          </p:cNvCxnSpPr>
          <p:nvPr/>
        </p:nvCxnSpPr>
        <p:spPr>
          <a:xfrm flipH="1" flipV="1">
            <a:off x="4403631" y="3801339"/>
            <a:ext cx="170211" cy="50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3" idx="4"/>
            <a:endCxn id="61" idx="0"/>
          </p:cNvCxnSpPr>
          <p:nvPr/>
        </p:nvCxnSpPr>
        <p:spPr>
          <a:xfrm>
            <a:off x="4247964" y="3282935"/>
            <a:ext cx="155667" cy="446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5" idx="4"/>
            <a:endCxn id="78" idx="0"/>
          </p:cNvCxnSpPr>
          <p:nvPr/>
        </p:nvCxnSpPr>
        <p:spPr>
          <a:xfrm>
            <a:off x="3582922" y="4332548"/>
            <a:ext cx="143617" cy="46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77" idx="6"/>
            <a:endCxn id="64" idx="6"/>
          </p:cNvCxnSpPr>
          <p:nvPr/>
        </p:nvCxnSpPr>
        <p:spPr>
          <a:xfrm flipH="1">
            <a:off x="4227341" y="4332548"/>
            <a:ext cx="407964" cy="1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2" idx="0"/>
            <a:endCxn id="60" idx="3"/>
          </p:cNvCxnSpPr>
          <p:nvPr/>
        </p:nvCxnSpPr>
        <p:spPr>
          <a:xfrm flipV="1">
            <a:off x="5112060" y="2986407"/>
            <a:ext cx="262573" cy="12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372200" y="2492896"/>
            <a:ext cx="2664296" cy="396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3419872" y="2492896"/>
            <a:ext cx="2664296" cy="396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63" idx="3"/>
            <a:endCxn id="75" idx="7"/>
          </p:cNvCxnSpPr>
          <p:nvPr/>
        </p:nvCxnSpPr>
        <p:spPr>
          <a:xfrm flipH="1">
            <a:off x="3697359" y="3272390"/>
            <a:ext cx="525146" cy="431482"/>
          </a:xfrm>
          <a:prstGeom prst="line">
            <a:avLst/>
          </a:prstGeom>
          <a:ln w="508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82922" y="2924944"/>
            <a:ext cx="644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cmmi10"/>
                <a:cs typeface="cmmi10"/>
              </a:rPr>
              <a:t>w</a:t>
            </a:r>
            <a:r>
              <a:rPr lang="en-US" sz="2500" baseline="-25000" dirty="0" smtClean="0">
                <a:latin typeface="cmr10"/>
                <a:cs typeface="cmr10"/>
              </a:rPr>
              <a:t>1</a:t>
            </a:r>
            <a:endParaRPr lang="en-US" sz="2500" baseline="-25000" dirty="0">
              <a:latin typeface="cmr10"/>
              <a:cs typeface="cmr10"/>
            </a:endParaRPr>
          </a:p>
        </p:txBody>
      </p:sp>
      <p:cxnSp>
        <p:nvCxnSpPr>
          <p:cNvPr id="83" name="Straight Connector 82"/>
          <p:cNvCxnSpPr>
            <a:stCxn id="6" idx="3"/>
            <a:endCxn id="15" idx="7"/>
          </p:cNvCxnSpPr>
          <p:nvPr/>
        </p:nvCxnSpPr>
        <p:spPr>
          <a:xfrm flipH="1">
            <a:off x="6649687" y="3191998"/>
            <a:ext cx="525146" cy="431482"/>
          </a:xfrm>
          <a:prstGeom prst="line">
            <a:avLst/>
          </a:prstGeom>
          <a:ln w="508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519869" y="2852936"/>
            <a:ext cx="644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cmmi10"/>
                <a:cs typeface="cmmi10"/>
              </a:rPr>
              <a:t>w</a:t>
            </a:r>
            <a:r>
              <a:rPr lang="en-US" sz="2500" baseline="-25000" dirty="0" smtClean="0">
                <a:latin typeface="cmr10"/>
                <a:cs typeface="cmr10"/>
              </a:rPr>
              <a:t>2</a:t>
            </a:r>
            <a:endParaRPr lang="en-US" sz="2500" baseline="-25000" dirty="0">
              <a:latin typeface="cmr10"/>
              <a:cs typeface="cmr1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15616" y="4486761"/>
            <a:ext cx="12961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70C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7500" dirty="0">
              <a:solidFill>
                <a:srgbClr val="0070C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15616" y="3068960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70C0"/>
                </a:solidFill>
                <a:latin typeface="Zapf Dingbats"/>
                <a:ea typeface="Zapf Dingbats"/>
                <a:cs typeface="Zapf Dingbats"/>
              </a:rPr>
              <a:t>5</a:t>
            </a:r>
            <a:endParaRPr lang="en-US" sz="9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7" grpId="0" animBg="1"/>
      <p:bldP spid="26" grpId="0" animBg="1"/>
      <p:bldP spid="121" grpId="0" animBg="1"/>
      <p:bldP spid="29" grpId="0"/>
      <p:bldP spid="86" grpId="0"/>
      <p:bldP spid="91" grpId="0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9131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 what queries can we design mechanisms that guarantee </a:t>
            </a:r>
            <a:r>
              <a:rPr lang="en-US" dirty="0" smtClean="0">
                <a:solidFill>
                  <a:srgbClr val="00B050"/>
                </a:solidFill>
              </a:rPr>
              <a:t>privacy</a:t>
            </a:r>
            <a:r>
              <a:rPr lang="en-US" dirty="0" smtClean="0"/>
              <a:t> and answer queries fairly </a:t>
            </a:r>
            <a:r>
              <a:rPr lang="en-US" dirty="0" smtClean="0">
                <a:solidFill>
                  <a:srgbClr val="FF0000"/>
                </a:solidFill>
              </a:rPr>
              <a:t>accurately</a:t>
            </a:r>
            <a:r>
              <a:rPr lang="en-US" dirty="0" smtClean="0"/>
              <a:t>?</a:t>
            </a:r>
          </a:p>
          <a:p>
            <a:r>
              <a:rPr lang="en-US" dirty="0" smtClean="0"/>
              <a:t>For what queries can we design </a:t>
            </a:r>
            <a:r>
              <a:rPr lang="en-US" b="1" dirty="0" smtClean="0"/>
              <a:t>computationally tractable </a:t>
            </a:r>
            <a:r>
              <a:rPr lang="en-US" dirty="0" smtClean="0"/>
              <a:t>mechanisms that guarantee </a:t>
            </a:r>
            <a:r>
              <a:rPr lang="en-US" dirty="0" smtClean="0">
                <a:solidFill>
                  <a:srgbClr val="00B050"/>
                </a:solidFill>
              </a:rPr>
              <a:t>privacy</a:t>
            </a:r>
            <a:r>
              <a:rPr lang="en-US" dirty="0" smtClean="0"/>
              <a:t> and answer queries fairly </a:t>
            </a:r>
            <a:r>
              <a:rPr lang="en-US" dirty="0" smtClean="0">
                <a:solidFill>
                  <a:srgbClr val="FF0000"/>
                </a:solidFill>
              </a:rPr>
              <a:t>accurately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141763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mmi10"/>
                <a:cs typeface="cmmi10"/>
              </a:rPr>
              <a:t>q</a:t>
            </a:r>
            <a:r>
              <a:rPr lang="en-US" sz="4000" dirty="0" smtClean="0">
                <a:latin typeface="cmr10"/>
                <a:cs typeface="cmr10"/>
              </a:rPr>
              <a:t>(</a:t>
            </a:r>
            <a:r>
              <a:rPr lang="en-US" sz="4000" dirty="0" smtClean="0">
                <a:latin typeface="cmmi10"/>
                <a:cs typeface="cmmi10"/>
              </a:rPr>
              <a:t>D</a:t>
            </a:r>
            <a:r>
              <a:rPr lang="en-US" sz="4000" dirty="0" smtClean="0">
                <a:latin typeface="cmr10"/>
                <a:cs typeface="cmr10"/>
              </a:rPr>
              <a:t>)</a:t>
            </a:r>
            <a:endParaRPr lang="en-US" sz="4000" dirty="0"/>
          </a:p>
        </p:txBody>
      </p:sp>
      <p:pic>
        <p:nvPicPr>
          <p:cNvPr id="6" name="Picture 5" descr="MickeyM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71" y="1323316"/>
            <a:ext cx="840529" cy="899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3491880" y="1772816"/>
            <a:ext cx="2220791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55160" cy="4525963"/>
          </a:xfrm>
        </p:spPr>
        <p:txBody>
          <a:bodyPr>
            <a:normAutofit/>
          </a:bodyPr>
          <a:lstStyle/>
          <a:p>
            <a:r>
              <a:rPr lang="en-US" dirty="0"/>
              <a:t>We need to compare </a:t>
            </a:r>
            <a:r>
              <a:rPr lang="en-US" dirty="0">
                <a:latin typeface="cmmi10"/>
                <a:cs typeface="cmmi10"/>
              </a:rPr>
              <a:t>E</a:t>
            </a:r>
            <a:r>
              <a:rPr lang="en-US" baseline="-25000" dirty="0">
                <a:latin typeface="cmmi10"/>
                <a:cs typeface="cmmi10"/>
              </a:rPr>
              <a:t>G</a:t>
            </a:r>
            <a:r>
              <a:rPr lang="en-US" baseline="30000" dirty="0">
                <a:latin typeface="cmmi10"/>
                <a:cs typeface="cmmi10"/>
              </a:rPr>
              <a:t>T</a:t>
            </a:r>
            <a:r>
              <a:rPr lang="en-US" dirty="0">
                <a:latin typeface="cmmi10"/>
                <a:cs typeface="cmmi10"/>
              </a:rPr>
              <a:t>Y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>
                <a:latin typeface="cmmi10"/>
                <a:cs typeface="cmmi10"/>
              </a:rPr>
              <a:t>E</a:t>
            </a:r>
            <a:r>
              <a:rPr lang="en-US" baseline="-25000" dirty="0" smtClean="0">
                <a:latin typeface="cmmi10"/>
                <a:cs typeface="cmmi10"/>
              </a:rPr>
              <a:t>G’</a:t>
            </a:r>
            <a:r>
              <a:rPr lang="en-US" baseline="30000" dirty="0" smtClean="0">
                <a:latin typeface="cmmi10"/>
                <a:cs typeface="cmmi10"/>
              </a:rPr>
              <a:t>T</a:t>
            </a:r>
            <a:r>
              <a:rPr lang="en-US" dirty="0" smtClean="0">
                <a:latin typeface="cmmi10"/>
                <a:cs typeface="cmmi10"/>
              </a:rPr>
              <a:t>Y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Step 1</a:t>
            </a:r>
            <a:r>
              <a:rPr lang="he-IL" dirty="0" smtClean="0">
                <a:latin typeface="Calibri"/>
                <a:cs typeface="Calibri"/>
              </a:rPr>
              <a:t>: </a:t>
            </a:r>
            <a:r>
              <a:rPr lang="en-US" dirty="0">
                <a:cs typeface="Calibri"/>
              </a:rPr>
              <a:t>“0 </a:t>
            </a:r>
            <a:r>
              <a:rPr lang="en-US" dirty="0" smtClean="0">
                <a:cs typeface="Calibri"/>
              </a:rPr>
              <a:t>translation” </a:t>
            </a:r>
          </a:p>
          <a:p>
            <a:pPr marL="400050" lvl="2" indent="0">
              <a:buNone/>
            </a:pPr>
            <a:r>
              <a:rPr lang="en-US" dirty="0" smtClean="0">
                <a:cs typeface="Calibri"/>
              </a:rPr>
              <a:t>– </a:t>
            </a:r>
            <a:r>
              <a:rPr lang="en-US" dirty="0">
                <a:cs typeface="Calibri"/>
              </a:rPr>
              <a:t>non-edges have weight </a:t>
            </a:r>
            <a:r>
              <a:rPr lang="en-US" dirty="0">
                <a:latin typeface="cmmi10"/>
                <a:cs typeface="cmmi10"/>
              </a:rPr>
              <a:t>w</a:t>
            </a:r>
            <a:r>
              <a:rPr lang="en-US" dirty="0">
                <a:latin typeface="cmr10"/>
                <a:cs typeface="cmr10"/>
              </a:rPr>
              <a:t>/</a:t>
            </a:r>
            <a:r>
              <a:rPr lang="en-US" dirty="0" smtClean="0">
                <a:latin typeface="cmmi10"/>
                <a:cs typeface="cmmi10"/>
              </a:rPr>
              <a:t>n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100392" y="270892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3931" y="3513307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8264" y="299490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91637" y="4192847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96495" y="602128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2440" y="339891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36396" y="443711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96236" y="436510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2440" y="40445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6456" y="497717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16416" y="50491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72200" y="347730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50491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99601" y="408052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26839" y="458112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36655" y="557886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47054" y="357676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52903" y="593797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812360" y="397250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25596" y="490516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83222" y="40445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21216" y="535398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1" idx="5"/>
            <a:endCxn id="13" idx="1"/>
          </p:cNvCxnSpPr>
          <p:nvPr/>
        </p:nvCxnSpPr>
        <p:spPr>
          <a:xfrm>
            <a:off x="8208517" y="3638229"/>
            <a:ext cx="334468" cy="4168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  <a:endCxn id="11" idx="4"/>
          </p:cNvCxnSpPr>
          <p:nvPr/>
        </p:nvCxnSpPr>
        <p:spPr>
          <a:xfrm flipH="1" flipV="1">
            <a:off x="8172400" y="4509120"/>
            <a:ext cx="154561" cy="550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6"/>
            <a:endCxn id="14" idx="2"/>
          </p:cNvCxnSpPr>
          <p:nvPr/>
        </p:nvCxnSpPr>
        <p:spPr>
          <a:xfrm flipV="1">
            <a:off x="8388424" y="5013176"/>
            <a:ext cx="288032" cy="72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5" idx="2"/>
            <a:endCxn id="24" idx="5"/>
          </p:cNvCxnSpPr>
          <p:nvPr/>
        </p:nvCxnSpPr>
        <p:spPr>
          <a:xfrm flipH="1" flipV="1">
            <a:off x="7887059" y="4966627"/>
            <a:ext cx="429357" cy="1185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0"/>
            <a:endCxn id="24" idx="4"/>
          </p:cNvCxnSpPr>
          <p:nvPr/>
        </p:nvCxnSpPr>
        <p:spPr>
          <a:xfrm flipH="1" flipV="1">
            <a:off x="7861600" y="4977172"/>
            <a:ext cx="127307" cy="9608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3"/>
            <a:endCxn id="22" idx="6"/>
          </p:cNvCxnSpPr>
          <p:nvPr/>
        </p:nvCxnSpPr>
        <p:spPr>
          <a:xfrm flipH="1">
            <a:off x="8024911" y="5038635"/>
            <a:ext cx="662090" cy="935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9" idx="6"/>
            <a:endCxn id="12" idx="2"/>
          </p:cNvCxnSpPr>
          <p:nvPr/>
        </p:nvCxnSpPr>
        <p:spPr>
          <a:xfrm flipV="1">
            <a:off x="6498847" y="4401108"/>
            <a:ext cx="197389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3"/>
            <a:endCxn id="17" idx="0"/>
          </p:cNvCxnSpPr>
          <p:nvPr/>
        </p:nvCxnSpPr>
        <p:spPr>
          <a:xfrm>
            <a:off x="6437384" y="4642591"/>
            <a:ext cx="186844" cy="406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5"/>
            <a:endCxn id="9" idx="1"/>
          </p:cNvCxnSpPr>
          <p:nvPr/>
        </p:nvCxnSpPr>
        <p:spPr>
          <a:xfrm>
            <a:off x="6488302" y="4642591"/>
            <a:ext cx="818738" cy="1389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1"/>
            <a:endCxn id="6" idx="4"/>
          </p:cNvCxnSpPr>
          <p:nvPr/>
        </p:nvCxnSpPr>
        <p:spPr>
          <a:xfrm flipH="1" flipV="1">
            <a:off x="7139935" y="3585315"/>
            <a:ext cx="170211" cy="50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5" idx="3"/>
            <a:endCxn id="16" idx="4"/>
          </p:cNvCxnSpPr>
          <p:nvPr/>
        </p:nvCxnSpPr>
        <p:spPr>
          <a:xfrm flipV="1">
            <a:off x="6293767" y="3549311"/>
            <a:ext cx="114437" cy="55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4"/>
            <a:endCxn id="6" idx="0"/>
          </p:cNvCxnSpPr>
          <p:nvPr/>
        </p:nvCxnSpPr>
        <p:spPr>
          <a:xfrm>
            <a:off x="6984268" y="3066911"/>
            <a:ext cx="155667" cy="44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4"/>
            <a:endCxn id="9" idx="0"/>
          </p:cNvCxnSpPr>
          <p:nvPr/>
        </p:nvCxnSpPr>
        <p:spPr>
          <a:xfrm>
            <a:off x="6927641" y="4264855"/>
            <a:ext cx="404858" cy="1756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5" idx="4"/>
            <a:endCxn id="19" idx="0"/>
          </p:cNvCxnSpPr>
          <p:nvPr/>
        </p:nvCxnSpPr>
        <p:spPr>
          <a:xfrm>
            <a:off x="6319226" y="4116524"/>
            <a:ext cx="143617" cy="464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6"/>
            <a:endCxn id="6" idx="2"/>
          </p:cNvCxnSpPr>
          <p:nvPr/>
        </p:nvCxnSpPr>
        <p:spPr>
          <a:xfrm flipV="1">
            <a:off x="6355230" y="3549311"/>
            <a:ext cx="748701" cy="531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" idx="6"/>
            <a:endCxn id="8" idx="6"/>
          </p:cNvCxnSpPr>
          <p:nvPr/>
        </p:nvCxnSpPr>
        <p:spPr>
          <a:xfrm flipH="1">
            <a:off x="6963645" y="4116524"/>
            <a:ext cx="407964" cy="112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3" idx="0"/>
            <a:endCxn id="5" idx="3"/>
          </p:cNvCxnSpPr>
          <p:nvPr/>
        </p:nvCxnSpPr>
        <p:spPr>
          <a:xfrm flipV="1">
            <a:off x="7848364" y="2770383"/>
            <a:ext cx="262573" cy="12021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5"/>
            <a:endCxn id="10" idx="1"/>
          </p:cNvCxnSpPr>
          <p:nvPr/>
        </p:nvCxnSpPr>
        <p:spPr>
          <a:xfrm>
            <a:off x="8161855" y="2770383"/>
            <a:ext cx="381130" cy="639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0" idx="4"/>
            <a:endCxn id="13" idx="0"/>
          </p:cNvCxnSpPr>
          <p:nvPr/>
        </p:nvCxnSpPr>
        <p:spPr>
          <a:xfrm>
            <a:off x="8568444" y="3470920"/>
            <a:ext cx="0" cy="573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3" idx="5"/>
            <a:endCxn id="24" idx="0"/>
          </p:cNvCxnSpPr>
          <p:nvPr/>
        </p:nvCxnSpPr>
        <p:spPr>
          <a:xfrm flipH="1">
            <a:off x="7861600" y="4033971"/>
            <a:ext cx="12223" cy="871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3" idx="6"/>
            <a:endCxn id="11" idx="1"/>
          </p:cNvCxnSpPr>
          <p:nvPr/>
        </p:nvCxnSpPr>
        <p:spPr>
          <a:xfrm>
            <a:off x="7884368" y="4008512"/>
            <a:ext cx="262573" cy="439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4"/>
            <a:endCxn id="14" idx="0"/>
          </p:cNvCxnSpPr>
          <p:nvPr/>
        </p:nvCxnSpPr>
        <p:spPr>
          <a:xfrm>
            <a:off x="8183058" y="3648774"/>
            <a:ext cx="529402" cy="1328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2" idx="6"/>
          </p:cNvCxnSpPr>
          <p:nvPr/>
        </p:nvCxnSpPr>
        <p:spPr>
          <a:xfrm flipH="1">
            <a:off x="8024911" y="5389984"/>
            <a:ext cx="596305" cy="5839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9" idx="3"/>
            <a:endCxn id="20" idx="1"/>
          </p:cNvCxnSpPr>
          <p:nvPr/>
        </p:nvCxnSpPr>
        <p:spPr>
          <a:xfrm flipH="1" flipV="1">
            <a:off x="6347200" y="5589405"/>
            <a:ext cx="959840" cy="4933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" idx="7"/>
            <a:endCxn id="7" idx="2"/>
          </p:cNvCxnSpPr>
          <p:nvPr/>
        </p:nvCxnSpPr>
        <p:spPr>
          <a:xfrm flipV="1">
            <a:off x="6433663" y="3030907"/>
            <a:ext cx="514601" cy="4569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2466" y="3180837"/>
                <a:ext cx="603170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cs typeface="Calibri"/>
                  </a:rPr>
                  <a:t>	Effects</a:t>
                </a:r>
                <a:r>
                  <a:rPr lang="en-US" sz="2800" dirty="0">
                    <a:cs typeface="Calibri"/>
                  </a:rPr>
                  <a:t>: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endParaRPr lang="en-US" sz="2800" dirty="0" smtClean="0">
                  <a:cs typeface="Calibri"/>
                </a:endParaRP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800" dirty="0" smtClean="0">
                    <a:cs typeface="Calibri"/>
                  </a:rPr>
                  <a:t>Both </a:t>
                </a:r>
                <a:r>
                  <a:rPr lang="en-US" sz="2800" dirty="0">
                    <a:cs typeface="Calibri"/>
                  </a:rPr>
                  <a:t>PDFs are over the same set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800" dirty="0" err="1">
                    <a:latin typeface="cmr10"/>
                    <a:cs typeface="cmr10"/>
                  </a:rPr>
                  <a:t>ker</a:t>
                </a:r>
                <a:r>
                  <a:rPr lang="en-US" sz="2800" dirty="0">
                    <a:latin typeface="cmr10"/>
                    <a:cs typeface="cmr10"/>
                  </a:rPr>
                  <a:t>(</a:t>
                </a:r>
                <a:r>
                  <a:rPr lang="en-US" sz="2800" dirty="0">
                    <a:latin typeface="cmmi10"/>
                    <a:cs typeface="cmmi10"/>
                  </a:rPr>
                  <a:t>L</a:t>
                </a:r>
                <a:r>
                  <a:rPr lang="en-US" sz="2800" baseline="-25000" dirty="0">
                    <a:latin typeface="cmmi10"/>
                    <a:cs typeface="cmmi10"/>
                  </a:rPr>
                  <a:t>G</a:t>
                </a:r>
                <a:r>
                  <a:rPr lang="en-US" sz="2800" dirty="0">
                    <a:latin typeface="cmr10"/>
                    <a:cs typeface="cmr10"/>
                  </a:rPr>
                  <a:t>)</a:t>
                </a:r>
                <a:r>
                  <a:rPr lang="en-US" sz="2800" dirty="0">
                    <a:cs typeface="Calibri"/>
                  </a:rPr>
                  <a:t> </a:t>
                </a:r>
                <a:r>
                  <a:rPr lang="en-US" sz="2800" dirty="0">
                    <a:latin typeface="cmr10"/>
                    <a:cs typeface="cmr10"/>
                  </a:rPr>
                  <a:t>= </a:t>
                </a:r>
                <a:r>
                  <a:rPr lang="en-US" sz="2800" dirty="0" err="1">
                    <a:latin typeface="cmr10"/>
                    <a:cs typeface="cmr10"/>
                  </a:rPr>
                  <a:t>ker</a:t>
                </a:r>
                <a:r>
                  <a:rPr lang="en-US" sz="2800" dirty="0">
                    <a:latin typeface="cmr10"/>
                    <a:cs typeface="cmr10"/>
                  </a:rPr>
                  <a:t>(</a:t>
                </a:r>
                <a:r>
                  <a:rPr lang="en-US" sz="2800" dirty="0">
                    <a:latin typeface="cmmi10"/>
                    <a:cs typeface="cmmi10"/>
                  </a:rPr>
                  <a:t>L</a:t>
                </a:r>
                <a:r>
                  <a:rPr lang="en-US" sz="2800" baseline="-25000" dirty="0">
                    <a:latin typeface="cmmi10"/>
                    <a:cs typeface="cmmi10"/>
                  </a:rPr>
                  <a:t>G’</a:t>
                </a:r>
                <a:r>
                  <a:rPr lang="en-US" sz="2800" dirty="0">
                    <a:latin typeface="cmr10"/>
                    <a:cs typeface="cmr10"/>
                  </a:rPr>
                  <a:t>)</a:t>
                </a:r>
                <a:r>
                  <a:rPr lang="en-US" sz="2800" dirty="0">
                    <a:cs typeface="Calibri"/>
                  </a:rPr>
                  <a:t> </a:t>
                </a:r>
                <a:r>
                  <a:rPr lang="en-US" sz="2800" dirty="0">
                    <a:latin typeface="cmr10"/>
                    <a:cs typeface="cmr10"/>
                  </a:rPr>
                  <a:t>= Span</a:t>
                </a:r>
                <a:r>
                  <a:rPr lang="en-US" sz="2800" dirty="0">
                    <a:cs typeface="Calibri"/>
                  </a:rPr>
                  <a:t>{</a:t>
                </a:r>
                <a:r>
                  <a:rPr lang="en-US" sz="2800" b="1" dirty="0">
                    <a:latin typeface="cmr10"/>
                    <a:cs typeface="cmr10"/>
                  </a:rPr>
                  <a:t>1</a:t>
                </a:r>
                <a:r>
                  <a:rPr lang="en-US" sz="2800" dirty="0">
                    <a:cs typeface="Calibri"/>
                  </a:rPr>
                  <a:t>}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All </a:t>
                </a:r>
                <a:r>
                  <a:rPr lang="en-US" sz="2800" dirty="0">
                    <a:latin typeface="cmmi10"/>
                    <a:cs typeface="cmmi10"/>
                  </a:rPr>
                  <a:t>n</a:t>
                </a:r>
                <a:r>
                  <a:rPr lang="en-US" sz="2800" dirty="0">
                    <a:latin typeface="cmr10"/>
                    <a:cs typeface="cmr10"/>
                  </a:rPr>
                  <a:t>-1</a:t>
                </a:r>
                <a:r>
                  <a:rPr lang="en-US" sz="2800" dirty="0">
                    <a:cs typeface="Calibri"/>
                  </a:rPr>
                  <a:t> singular values of </a:t>
                </a:r>
                <a:r>
                  <a:rPr lang="en-US" sz="2800" dirty="0">
                    <a:latin typeface="cmmi10"/>
                    <a:cs typeface="cmmi10"/>
                  </a:rPr>
                  <a:t>L</a:t>
                </a:r>
                <a:r>
                  <a:rPr lang="en-US" sz="2800" baseline="-25000" dirty="0">
                    <a:latin typeface="cmmi10"/>
                    <a:cs typeface="cmmi10"/>
                  </a:rPr>
                  <a:t>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Calibri"/>
                      </a:rPr>
                      <m:t>≥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Calibri"/>
                      </a:rPr>
                      <m:t>𝑤</m:t>
                    </m:r>
                  </m:oMath>
                </a14:m>
                <a:r>
                  <a:rPr lang="en-US" sz="2800" baseline="-25000" dirty="0" smtClean="0">
                    <a:latin typeface="cmmi10"/>
                    <a:cs typeface="cmmi10"/>
                  </a:rPr>
                  <a:t> </a:t>
                </a:r>
                <a:r>
                  <a:rPr lang="en-US" sz="2800" dirty="0" smtClean="0">
                    <a:latin typeface="cmmi10"/>
                    <a:cs typeface="cmmi10"/>
                  </a:rPr>
                  <a:t> </a:t>
                </a:r>
                <a:r>
                  <a:rPr lang="en-US" sz="2800" dirty="0">
                    <a:cs typeface="Calibri"/>
                  </a:rPr>
                  <a:t>(all </a:t>
                </a:r>
                <a:r>
                  <a:rPr lang="en-US" sz="2800" dirty="0">
                    <a:latin typeface="cmmi10"/>
                    <a:cs typeface="cmmi10"/>
                  </a:rPr>
                  <a:t>n</a:t>
                </a:r>
                <a:r>
                  <a:rPr lang="en-US" sz="2800" dirty="0">
                    <a:latin typeface="cmr10"/>
                    <a:cs typeface="cmr10"/>
                  </a:rPr>
                  <a:t>-1</a:t>
                </a:r>
                <a:r>
                  <a:rPr lang="en-US" sz="2800" dirty="0">
                    <a:cs typeface="Calibri"/>
                  </a:rPr>
                  <a:t> singular values of </a:t>
                </a:r>
                <a:r>
                  <a:rPr lang="en-US" sz="2800" dirty="0" err="1">
                    <a:latin typeface="cmmi10"/>
                    <a:cs typeface="cmmi10"/>
                  </a:rPr>
                  <a:t>K</a:t>
                </a:r>
                <a:r>
                  <a:rPr lang="en-US" sz="2800" baseline="-25000" dirty="0" err="1">
                    <a:latin typeface="cmmi10"/>
                    <a:cs typeface="cmmi10"/>
                  </a:rPr>
                  <a:t>n</a:t>
                </a:r>
                <a:r>
                  <a:rPr lang="en-US" sz="2800" dirty="0">
                    <a:latin typeface="cmmi10"/>
                    <a:cs typeface="cmmi10"/>
                  </a:rPr>
                  <a:t> </a:t>
                </a:r>
                <a:r>
                  <a:rPr lang="en-US" sz="2800" dirty="0">
                    <a:latin typeface="cmr10"/>
                    <a:cs typeface="cmr10"/>
                  </a:rPr>
                  <a:t>= </a:t>
                </a:r>
                <a:r>
                  <a:rPr lang="en-US" sz="2800" dirty="0">
                    <a:latin typeface="cmmi10"/>
                    <a:cs typeface="cmmi10"/>
                  </a:rPr>
                  <a:t>n</a:t>
                </a:r>
                <a:r>
                  <a:rPr lang="en-US" sz="2800" dirty="0" smtClean="0">
                    <a:cs typeface="Calibri"/>
                  </a:rPr>
                  <a:t>)</a:t>
                </a:r>
                <a:endParaRPr lang="en-US" sz="2800" dirty="0">
                  <a:cs typeface="Calibri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" y="3180837"/>
                <a:ext cx="6031702" cy="2677656"/>
              </a:xfrm>
              <a:prstGeom prst="rect">
                <a:avLst/>
              </a:prstGeom>
              <a:blipFill rotWithShape="1">
                <a:blip r:embed="rId2"/>
                <a:stretch>
                  <a:fillRect t="-2050" b="-5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/>
          <p:cNvCxnSpPr>
            <a:stCxn id="18" idx="6"/>
            <a:endCxn id="23" idx="2"/>
          </p:cNvCxnSpPr>
          <p:nvPr/>
        </p:nvCxnSpPr>
        <p:spPr>
          <a:xfrm flipV="1">
            <a:off x="7371609" y="4008512"/>
            <a:ext cx="440751" cy="1080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3" idx="3"/>
            <a:endCxn id="16" idx="7"/>
          </p:cNvCxnSpPr>
          <p:nvPr/>
        </p:nvCxnSpPr>
        <p:spPr>
          <a:xfrm flipH="1" flipV="1">
            <a:off x="6433663" y="3487848"/>
            <a:ext cx="2109322" cy="61813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" idx="6"/>
            <a:endCxn id="21" idx="1"/>
          </p:cNvCxnSpPr>
          <p:nvPr/>
        </p:nvCxnSpPr>
        <p:spPr>
          <a:xfrm>
            <a:off x="7175939" y="3549311"/>
            <a:ext cx="981660" cy="3800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2" idx="7"/>
            <a:endCxn id="8" idx="2"/>
          </p:cNvCxnSpPr>
          <p:nvPr/>
        </p:nvCxnSpPr>
        <p:spPr>
          <a:xfrm flipV="1">
            <a:off x="6757699" y="4228851"/>
            <a:ext cx="133938" cy="14679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8" idx="4"/>
            <a:endCxn id="11" idx="5"/>
          </p:cNvCxnSpPr>
          <p:nvPr/>
        </p:nvCxnSpPr>
        <p:spPr>
          <a:xfrm>
            <a:off x="6927641" y="4264855"/>
            <a:ext cx="1270218" cy="23372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5" idx="6"/>
            <a:endCxn id="24" idx="0"/>
          </p:cNvCxnSpPr>
          <p:nvPr/>
        </p:nvCxnSpPr>
        <p:spPr>
          <a:xfrm>
            <a:off x="6355230" y="4080520"/>
            <a:ext cx="1506370" cy="82464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3" idx="0"/>
            <a:endCxn id="21" idx="3"/>
          </p:cNvCxnSpPr>
          <p:nvPr/>
        </p:nvCxnSpPr>
        <p:spPr>
          <a:xfrm flipV="1">
            <a:off x="7848364" y="3638229"/>
            <a:ext cx="309235" cy="33427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9" idx="5"/>
            <a:endCxn id="22" idx="3"/>
          </p:cNvCxnSpPr>
          <p:nvPr/>
        </p:nvCxnSpPr>
        <p:spPr>
          <a:xfrm flipV="1">
            <a:off x="7357958" y="5999439"/>
            <a:ext cx="605490" cy="833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8" idx="2"/>
            <a:endCxn id="5" idx="3"/>
          </p:cNvCxnSpPr>
          <p:nvPr/>
        </p:nvCxnSpPr>
        <p:spPr>
          <a:xfrm flipV="1">
            <a:off x="6891637" y="2770383"/>
            <a:ext cx="1219300" cy="145846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1"/>
            <a:endCxn id="24" idx="1"/>
          </p:cNvCxnSpPr>
          <p:nvPr/>
        </p:nvCxnSpPr>
        <p:spPr>
          <a:xfrm flipV="1">
            <a:off x="6347200" y="4915709"/>
            <a:ext cx="1488941" cy="67369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0" idx="0"/>
            <a:endCxn id="12" idx="3"/>
          </p:cNvCxnSpPr>
          <p:nvPr/>
        </p:nvCxnSpPr>
        <p:spPr>
          <a:xfrm flipV="1">
            <a:off x="6372659" y="4426567"/>
            <a:ext cx="334122" cy="115229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0" idx="0"/>
            <a:endCxn id="19" idx="3"/>
          </p:cNvCxnSpPr>
          <p:nvPr/>
        </p:nvCxnSpPr>
        <p:spPr>
          <a:xfrm flipV="1">
            <a:off x="6372659" y="4642591"/>
            <a:ext cx="64725" cy="93626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0" idx="0"/>
            <a:endCxn id="17" idx="0"/>
          </p:cNvCxnSpPr>
          <p:nvPr/>
        </p:nvCxnSpPr>
        <p:spPr>
          <a:xfrm flipV="1">
            <a:off x="6372659" y="5049180"/>
            <a:ext cx="251569" cy="52968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6" idx="2"/>
            <a:endCxn id="17" idx="5"/>
          </p:cNvCxnSpPr>
          <p:nvPr/>
        </p:nvCxnSpPr>
        <p:spPr>
          <a:xfrm flipH="1" flipV="1">
            <a:off x="6649687" y="5110643"/>
            <a:ext cx="1971529" cy="2793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1" idx="2"/>
            <a:endCxn id="11" idx="6"/>
          </p:cNvCxnSpPr>
          <p:nvPr/>
        </p:nvCxnSpPr>
        <p:spPr>
          <a:xfrm>
            <a:off x="8147054" y="3612770"/>
            <a:ext cx="61350" cy="86034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21" idx="2"/>
            <a:endCxn id="10" idx="3"/>
          </p:cNvCxnSpPr>
          <p:nvPr/>
        </p:nvCxnSpPr>
        <p:spPr>
          <a:xfrm flipV="1">
            <a:off x="8147054" y="3460375"/>
            <a:ext cx="395931" cy="15239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" idx="5"/>
            <a:endCxn id="5" idx="3"/>
          </p:cNvCxnSpPr>
          <p:nvPr/>
        </p:nvCxnSpPr>
        <p:spPr>
          <a:xfrm flipV="1">
            <a:off x="7009727" y="2770383"/>
            <a:ext cx="1101210" cy="2859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5" idx="4"/>
            <a:endCxn id="6" idx="7"/>
          </p:cNvCxnSpPr>
          <p:nvPr/>
        </p:nvCxnSpPr>
        <p:spPr>
          <a:xfrm flipH="1">
            <a:off x="7165394" y="2780928"/>
            <a:ext cx="971002" cy="74292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7" idx="0"/>
            <a:endCxn id="15" idx="2"/>
          </p:cNvCxnSpPr>
          <p:nvPr/>
        </p:nvCxnSpPr>
        <p:spPr>
          <a:xfrm>
            <a:off x="6624228" y="5049180"/>
            <a:ext cx="1692188" cy="360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21" idx="7"/>
            <a:endCxn id="5" idx="4"/>
          </p:cNvCxnSpPr>
          <p:nvPr/>
        </p:nvCxnSpPr>
        <p:spPr>
          <a:xfrm flipH="1" flipV="1">
            <a:off x="8136396" y="2780928"/>
            <a:ext cx="72121" cy="8063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" idx="7"/>
            <a:endCxn id="15" idx="4"/>
          </p:cNvCxnSpPr>
          <p:nvPr/>
        </p:nvCxnSpPr>
        <p:spPr>
          <a:xfrm flipV="1">
            <a:off x="7357958" y="5121188"/>
            <a:ext cx="994462" cy="91064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22" idx="0"/>
            <a:endCxn id="15" idx="4"/>
          </p:cNvCxnSpPr>
          <p:nvPr/>
        </p:nvCxnSpPr>
        <p:spPr>
          <a:xfrm flipV="1">
            <a:off x="7988907" y="5121188"/>
            <a:ext cx="363513" cy="81678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4" idx="7"/>
            <a:endCxn id="13" idx="6"/>
          </p:cNvCxnSpPr>
          <p:nvPr/>
        </p:nvCxnSpPr>
        <p:spPr>
          <a:xfrm flipH="1" flipV="1">
            <a:off x="8604448" y="4080520"/>
            <a:ext cx="133471" cy="907197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26" idx="6"/>
            <a:endCxn id="14" idx="4"/>
          </p:cNvCxnSpPr>
          <p:nvPr/>
        </p:nvCxnSpPr>
        <p:spPr>
          <a:xfrm flipV="1">
            <a:off x="8693224" y="5049180"/>
            <a:ext cx="19236" cy="3408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18" idx="4"/>
            <a:endCxn id="24" idx="1"/>
          </p:cNvCxnSpPr>
          <p:nvPr/>
        </p:nvCxnSpPr>
        <p:spPr>
          <a:xfrm>
            <a:off x="7335605" y="4152528"/>
            <a:ext cx="500536" cy="76318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12" idx="1"/>
            <a:endCxn id="24" idx="2"/>
          </p:cNvCxnSpPr>
          <p:nvPr/>
        </p:nvCxnSpPr>
        <p:spPr>
          <a:xfrm>
            <a:off x="6706781" y="4375649"/>
            <a:ext cx="1118815" cy="56551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Picture 13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61663"/>
            <a:ext cx="3610835" cy="5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Non-Trivial Kernels and the </a:t>
            </a:r>
            <a:r>
              <a:rPr lang="en-US" dirty="0" smtClean="0">
                <a:latin typeface="cmr10"/>
                <a:cs typeface="cmr10"/>
              </a:rPr>
              <a:t>PDF</a:t>
            </a:r>
            <a:endParaRPr lang="en-US" dirty="0">
              <a:latin typeface="cmr10"/>
              <a:cs typeface="cmr1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If we had full rank then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pPr marL="0" indent="0">
                  <a:buNone/>
                </a:pPr>
                <a:endParaRPr lang="en-US" sz="2600" dirty="0" smtClean="0"/>
              </a:p>
              <a:p>
                <a:r>
                  <a:rPr lang="en-US" sz="2600" dirty="0" smtClean="0"/>
                  <a:t>Fact: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/>
                        <a:ea typeface="Cambria Math"/>
                        <a:cs typeface="cmsy10"/>
                      </a:rPr>
                      <m:t>∀</m:t>
                    </m:r>
                  </m:oMath>
                </a14:m>
                <a:r>
                  <a:rPr lang="en-US" sz="2600" dirty="0" smtClean="0">
                    <a:latin typeface="cmmi10"/>
                    <a:cs typeface="cmmi10"/>
                  </a:rPr>
                  <a:t>G</a:t>
                </a:r>
                <a:r>
                  <a:rPr lang="en-US" sz="2600" dirty="0" smtClean="0"/>
                  <a:t>, the all-ones vector </a:t>
                </a:r>
                <a:r>
                  <a:rPr lang="en-US" sz="2600" b="1" dirty="0" smtClean="0">
                    <a:latin typeface="cmr10"/>
                    <a:cs typeface="cmr10"/>
                  </a:rPr>
                  <a:t>1</a:t>
                </a:r>
                <a:r>
                  <a:rPr lang="en-US" sz="2600" dirty="0" smtClean="0">
                    <a:latin typeface="cmr10"/>
                    <a:cs typeface="cmr1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/>
                        <a:ea typeface="Cambria Math"/>
                        <a:cs typeface="cmsy10"/>
                      </a:rPr>
                      <m:t>∈</m:t>
                    </m:r>
                  </m:oMath>
                </a14:m>
                <a:r>
                  <a:rPr lang="en-US" sz="2600" dirty="0" smtClean="0">
                    <a:latin typeface="cmr10"/>
                    <a:cs typeface="cmr10"/>
                  </a:rPr>
                  <a:t> Ker(</a:t>
                </a:r>
                <a:r>
                  <a:rPr lang="en-US" sz="2600" dirty="0" smtClean="0">
                    <a:latin typeface="cmmi10"/>
                    <a:cs typeface="cmmi10"/>
                  </a:rPr>
                  <a:t>L</a:t>
                </a:r>
                <a:r>
                  <a:rPr lang="en-US" sz="26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2600" dirty="0" smtClean="0">
                    <a:latin typeface="cmr10"/>
                    <a:cs typeface="cmr10"/>
                  </a:rPr>
                  <a:t>)</a:t>
                </a:r>
              </a:p>
              <a:p>
                <a:r>
                  <a:rPr lang="en-US" sz="2600" dirty="0" smtClean="0">
                    <a:latin typeface="Calibri"/>
                    <a:cs typeface="Calibri"/>
                  </a:rPr>
                  <a:t>Potentially many others (</a:t>
                </a:r>
                <a:r>
                  <a:rPr lang="en-US" sz="2600" dirty="0" smtClean="0">
                    <a:latin typeface="cmr10"/>
                    <a:cs typeface="cmr10"/>
                  </a:rPr>
                  <a:t>1</a:t>
                </a:r>
                <a:r>
                  <a:rPr lang="en-US" sz="2600" baseline="-25000" dirty="0" smtClean="0">
                    <a:latin typeface="cmr10"/>
                    <a:cs typeface="cmr10"/>
                  </a:rPr>
                  <a:t>Dem</a:t>
                </a:r>
                <a:r>
                  <a:rPr lang="en-US" sz="2600" dirty="0" smtClean="0">
                    <a:latin typeface="Calibri"/>
                    <a:cs typeface="Calibri"/>
                  </a:rPr>
                  <a:t> in example).</a:t>
                </a:r>
                <a:endParaRPr lang="en-US" sz="26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 rotWithShape="1">
                <a:blip r:embed="rId2"/>
                <a:stretch>
                  <a:fillRect l="-1111" t="-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3492" name="Picture 4" descr="http://latex.codecogs.com/gif.latex?\dpi%7b300%7d%20\textrm%7bPDF%7d_%7bE_G%5eTY%7d(x)%20=%20\frac%201%20%7b\sqrt%7b(2\pi)%5en\det(L_G)%7d%7d\exp\left(%20-\tfrac%201%202%20x%5eT%20(L_G)%5e%7b-1%7dx%20\right%2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3996" y="2781207"/>
            <a:ext cx="7062460" cy="79549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4060" y="2348880"/>
            <a:ext cx="7484164" cy="1296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4" name="Picture 6" descr="http://latex.codecogs.com/gif.latex?\dpi%7b300%7d%20\textrm%7bPDF%7d_%7bE_G%5eTY%7d%5e%7b\textrm%7bker%7d%5e\perp%7d(x)%20=%20\frac%201%20%7b\sqrt%7b(2\pi)%5e%7b\rm%20rank%7d\tilde\det(L_G)%7d%7d\exp\left(%20-\tfrac%201%202%20x%5eT%20(L_G)%5e%7b\dag%7dx%20\right%2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2564905"/>
            <a:ext cx="6748510" cy="936104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1860410" y="2756215"/>
            <a:ext cx="1008112" cy="4320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1: What are we all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2: </a:t>
            </a:r>
            <a:r>
              <a:rPr lang="en-US" dirty="0"/>
              <a:t>C</a:t>
            </a:r>
            <a:r>
              <a:rPr lang="en-US" dirty="0" smtClean="0"/>
              <a:t>lassical Differential Privacy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3: Johnson-</a:t>
            </a:r>
            <a:r>
              <a:rPr lang="en-US" dirty="0" err="1" smtClean="0"/>
              <a:t>Lindenstrauss</a:t>
            </a:r>
            <a:r>
              <a:rPr lang="en-US" dirty="0" smtClean="0"/>
              <a:t> and Gaussians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Main theorem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 and </a:t>
            </a:r>
            <a:r>
              <a:rPr lang="en-US" i="1" dirty="0" smtClean="0"/>
              <a:t>many</a:t>
            </a:r>
            <a:r>
              <a:rPr lang="en-US" dirty="0" smtClean="0"/>
              <a:t> open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9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852936"/>
            <a:ext cx="7848872" cy="129614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Claim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86408"/>
            <a:ext cx="7308304" cy="109066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90600" y="1484784"/>
            <a:ext cx="6157664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,</a:t>
            </a:r>
            <a:r>
              <a:rPr lang="en-US" dirty="0" smtClean="0">
                <a:latin typeface="cmmi10"/>
                <a:cs typeface="cmmi10"/>
              </a:rPr>
              <a:t>G’</a:t>
            </a:r>
            <a:r>
              <a:rPr lang="en-US" dirty="0" smtClean="0">
                <a:latin typeface="Calibri"/>
                <a:cs typeface="Calibri"/>
              </a:rPr>
              <a:t> – two neighboring graphs: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dirty="0" smtClean="0">
                <a:latin typeface="cmmi10"/>
                <a:cs typeface="cmmi10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mmi10"/>
                <a:cs typeface="cmmi10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baseline="-25000" dirty="0" err="1" smtClean="0">
                <a:latin typeface="cmr10"/>
                <a:cs typeface="cmr10"/>
              </a:rPr>
              <a:t>,</a:t>
            </a:r>
            <a:r>
              <a:rPr lang="en-US" baseline="-25000" dirty="0" err="1" smtClean="0">
                <a:latin typeface="cmmi10"/>
                <a:cs typeface="cmmi10"/>
              </a:rPr>
              <a:t>b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smtClean="0">
                <a:latin typeface="cmr10"/>
                <a:cs typeface="cmr10"/>
              </a:rPr>
              <a:t>=</a:t>
            </a:r>
            <a:r>
              <a:rPr lang="en-US" dirty="0" smtClean="0">
                <a:latin typeface="cmmi10"/>
                <a:cs typeface="cmmi10"/>
              </a:rPr>
              <a:t> w</a:t>
            </a:r>
            <a:r>
              <a:rPr lang="en-US" dirty="0" smtClean="0">
                <a:latin typeface="cmr10"/>
                <a:cs typeface="cmr10"/>
              </a:rPr>
              <a:t>/</a:t>
            </a:r>
            <a:r>
              <a:rPr lang="en-US" dirty="0" smtClean="0">
                <a:latin typeface="cmmi10"/>
                <a:cs typeface="cmmi10"/>
              </a:rPr>
              <a:t>n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dirty="0" smtClean="0">
                <a:latin typeface="cmmi10"/>
                <a:cs typeface="cmmi10"/>
              </a:rPr>
              <a:t>G’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mmi10"/>
                <a:cs typeface="cmmi10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r>
              <a:rPr lang="en-US" baseline="-25000" dirty="0" err="1" smtClean="0">
                <a:latin typeface="cmr10"/>
                <a:cs typeface="cmr10"/>
              </a:rPr>
              <a:t>,</a:t>
            </a:r>
            <a:r>
              <a:rPr lang="en-US" baseline="-25000" dirty="0" err="1" smtClean="0">
                <a:latin typeface="cmmi10"/>
                <a:cs typeface="cmmi10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mr10"/>
                <a:cs typeface="cmr10"/>
              </a:rPr>
              <a:t>= 1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7452320" y="5733256"/>
            <a:ext cx="360040" cy="36004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ultiplicative_gaussia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65" y="4149080"/>
            <a:ext cx="5928155" cy="23762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 descr="multiplicative_gaussians_U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67" y="4149080"/>
            <a:ext cx="5928153" cy="23762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 descr="multiplicative_gaussians_L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167" y="4149080"/>
            <a:ext cx="5928153" cy="23762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Pseudo-determinant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𝑑𝑒𝑡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b="0" i="1" baseline="-25000" smtClean="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</m:nary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/>
                  <a:t>Moore-Penrose </a:t>
                </a:r>
                <a:r>
                  <a:rPr lang="en-US" dirty="0" smtClean="0"/>
                  <a:t>inverse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𝑈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Σ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𝑉</m:t>
                    </m:r>
                    <m:sSup>
                      <m:sSupPr>
                        <m:ctrlPr>
                          <a:rPr lang="el-GR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𝑈</m:t>
                    </m:r>
                  </m:oMath>
                </a14:m>
                <a:endParaRPr lang="en-US" dirty="0"/>
              </a:p>
              <a:p>
                <a:r>
                  <a:rPr lang="en-US" dirty="0" err="1" smtClean="0"/>
                  <a:t>Weyl’s</a:t>
                </a:r>
                <a:r>
                  <a:rPr lang="en-US" dirty="0" smtClean="0"/>
                  <a:t> Inequality</a:t>
                </a:r>
              </a:p>
              <a:p>
                <a:pPr lvl="1"/>
                <a:r>
                  <a:rPr lang="en-US" dirty="0" smtClean="0">
                    <a:latin typeface="cmmi10"/>
                    <a:ea typeface="cmmi10"/>
                    <a:cs typeface="cmmi10"/>
                  </a:rPr>
                  <a:t>Add Edge: ¸</a:t>
                </a:r>
                <a:r>
                  <a:rPr lang="en-US" baseline="-25000" dirty="0" err="1" smtClean="0">
                    <a:latin typeface="cmmi10"/>
                    <a:ea typeface="cmmi10"/>
                    <a:cs typeface="cmmi10"/>
                  </a:rPr>
                  <a:t>i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cmsy10"/>
                      </a:rPr>
                      <m:t>≥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mmi10"/>
                    <a:ea typeface="cmmi10"/>
                    <a:cs typeface="cmmi10"/>
                  </a:rPr>
                  <a:t>¾</a:t>
                </a:r>
                <a:r>
                  <a:rPr lang="en-US" baseline="-25000" dirty="0">
                    <a:latin typeface="cmmi10"/>
                    <a:ea typeface="cmmi10"/>
                    <a:cs typeface="cmmi10"/>
                  </a:rPr>
                  <a:t>i</a:t>
                </a:r>
                <a:endParaRPr lang="en-US" baseline="-25000" dirty="0"/>
              </a:p>
              <a:p>
                <a:r>
                  <a:rPr lang="en-US" dirty="0" smtClean="0"/>
                  <a:t>Courant-Fisher </a:t>
                </a:r>
                <a:r>
                  <a:rPr lang="en-US" dirty="0"/>
                  <a:t>Min-Max Principle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44208" y="1446312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24328" y="1340768"/>
            <a:ext cx="648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mmi10"/>
                <a:ea typeface="cmmi10"/>
                <a:cs typeface="cmmi10"/>
              </a:rPr>
              <a:t>§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39579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1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66233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2</a:t>
            </a:r>
            <a:r>
              <a:rPr lang="en-US" sz="1600" dirty="0" smtClean="0">
                <a:latin typeface="Calibri"/>
                <a:ea typeface="cmmi10"/>
                <a:cs typeface="cmmi10"/>
              </a:rPr>
              <a:t> 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204386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233189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¾</a:t>
            </a:r>
            <a:r>
              <a:rPr lang="en-US" sz="1600" baseline="-25000" dirty="0" smtClean="0">
                <a:latin typeface="cmmi10"/>
                <a:ea typeface="cmmi10"/>
                <a:cs typeface="cmmi10"/>
              </a:rPr>
              <a:t>r</a:t>
            </a:r>
            <a:endParaRPr lang="en-US" sz="1600" baseline="30000" dirty="0">
              <a:latin typeface="cmmi1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259844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8344" y="28144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4208" y="3534544"/>
            <a:ext cx="1656184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40252" y="3553079"/>
                <a:ext cx="1872208" cy="620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dirty="0">
                              <a:latin typeface="cmmi10"/>
                              <a:ea typeface="cmmi10"/>
                              <a:cs typeface="cmmi10"/>
                            </a:rPr>
                            <m:t>§</m:t>
                          </m:r>
                        </m:e>
                        <m:sup>
                          <m:r>
                            <a:rPr lang="en-US" sz="3200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3553079"/>
                <a:ext cx="1872208" cy="6201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00192" y="3484022"/>
                <a:ext cx="648072" cy="57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mmi10"/>
                              <a:ea typeface="cmmi10"/>
                              <a:cs typeface="cmmi10"/>
                            </a:rPr>
                            <m:t>¾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latin typeface="cmmi10"/>
                              <a:ea typeface="cmmi10"/>
                              <a:cs typeface="cmmi1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1600" baseline="30000" dirty="0">
                  <a:latin typeface="cmmi1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484022"/>
                <a:ext cx="648072" cy="5745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588224" y="3750568"/>
                <a:ext cx="648072" cy="57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mmi10"/>
                              <a:ea typeface="cmmi10"/>
                              <a:cs typeface="cmmi10"/>
                            </a:rPr>
                            <m:t>¾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latin typeface="cmmi10"/>
                              <a:ea typeface="cmmi10"/>
                              <a:cs typeface="cmmi1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baseline="30000" dirty="0">
                  <a:latin typeface="cmmi1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50568"/>
                <a:ext cx="648072" cy="57458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948264" y="413209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mmi10"/>
                <a:ea typeface="cmmi10"/>
                <a:cs typeface="cmmi10"/>
              </a:rPr>
              <a:t>…</a:t>
            </a:r>
            <a:endParaRPr lang="en-US" sz="1600" baseline="30000" dirty="0">
              <a:latin typeface="cmmi1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236296" y="4328115"/>
                <a:ext cx="648072" cy="57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mmi10"/>
                              <a:ea typeface="cmmi10"/>
                              <a:cs typeface="cmmi10"/>
                            </a:rPr>
                            <m:t>¾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latin typeface="cmmi10"/>
                              <a:ea typeface="cmmi10"/>
                              <a:cs typeface="cmmi1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1600" baseline="30000" dirty="0">
                  <a:latin typeface="cmmi1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4328115"/>
                <a:ext cx="648072" cy="5745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452320" y="46866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68344" y="490269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mr10"/>
                <a:ea typeface="cmmi10"/>
                <a:cs typeface="cmr10"/>
              </a:rPr>
              <a:t>0</a:t>
            </a:r>
            <a:endParaRPr lang="en-US" sz="1600" baseline="30000" dirty="0">
              <a:latin typeface="cmr10"/>
              <a:cs typeface="cmr10"/>
            </a:endParaRPr>
          </a:p>
        </p:txBody>
      </p:sp>
    </p:spTree>
    <p:extLst>
      <p:ext uri="{BB962C8B-B14F-4D97-AF65-F5344CB8AC3E}">
        <p14:creationId xmlns:p14="http://schemas.microsoft.com/office/powerpoint/2010/main" val="220446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0093"/>
            <a:ext cx="8229600" cy="4146070"/>
          </a:xfrm>
        </p:spPr>
        <p:txBody>
          <a:bodyPr/>
          <a:lstStyle/>
          <a:p>
            <a:r>
              <a:rPr lang="en-US" dirty="0" smtClean="0"/>
              <a:t>First, the </a:t>
            </a:r>
            <a:r>
              <a:rPr lang="en-US" dirty="0" err="1" smtClean="0"/>
              <a:t>univariate</a:t>
            </a:r>
            <a:r>
              <a:rPr lang="en-US" dirty="0" smtClean="0"/>
              <a:t> case.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400" dirty="0" smtClean="0"/>
              <a:t> 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dirty="0" smtClean="0"/>
              <a:t>If </a:t>
            </a:r>
            <a:r>
              <a:rPr lang="en-US" dirty="0" smtClean="0">
                <a:latin typeface="cmmi10"/>
                <a:ea typeface="cmmi10"/>
                <a:cs typeface="cmmi10"/>
              </a:rPr>
              <a:t>¸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cs typeface="cmmi10"/>
              </a:rPr>
              <a:t>&gt; </a:t>
            </a:r>
            <a:r>
              <a:rPr lang="en-US" dirty="0" smtClean="0">
                <a:latin typeface="cmmi10"/>
                <a:ea typeface="cmmi10"/>
                <a:cs typeface="cmmi10"/>
              </a:rPr>
              <a:t>¾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cs typeface="cmmi10"/>
              </a:rPr>
              <a:t>&gt;</a:t>
            </a:r>
            <a:r>
              <a:rPr lang="en-US" dirty="0" smtClean="0"/>
              <a:t> </a:t>
            </a:r>
            <a:r>
              <a:rPr lang="en-US" dirty="0" smtClean="0">
                <a:latin typeface="cmr10"/>
                <a:cs typeface="cmr10"/>
              </a:rPr>
              <a:t>0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6" y="1412776"/>
            <a:ext cx="7405290" cy="52119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5" y="2727844"/>
            <a:ext cx="3483046" cy="63328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91778"/>
            <a:ext cx="3601259" cy="65749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89040"/>
            <a:ext cx="3778601" cy="767229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80493"/>
            <a:ext cx="3529251" cy="824771"/>
          </a:xfrm>
          <a:prstGeom prst="rect">
            <a:avLst/>
          </a:prstGeom>
        </p:spPr>
      </p:pic>
      <p:sp>
        <p:nvSpPr>
          <p:cNvPr id="7" name="Action Button: Forward or Next 6">
            <a:hlinkClick r:id="rId7" action="ppaction://hlinksldjump" highlightClick="1"/>
          </p:cNvPr>
          <p:cNvSpPr/>
          <p:nvPr/>
        </p:nvSpPr>
        <p:spPr>
          <a:xfrm>
            <a:off x="7884368" y="5949280"/>
            <a:ext cx="432048" cy="40707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0093"/>
            <a:ext cx="7499176" cy="3393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Notation:</a:t>
            </a:r>
          </a:p>
          <a:p>
            <a:pPr lvl="1"/>
            <a:r>
              <a:rPr lang="en-US" dirty="0" smtClean="0">
                <a:latin typeface="cmmi10"/>
                <a:cs typeface="cmmi10"/>
              </a:rPr>
              <a:t>L</a:t>
            </a:r>
            <a:r>
              <a:rPr lang="en-US" baseline="-25000" dirty="0" smtClean="0">
                <a:latin typeface="cmmi10"/>
                <a:cs typeface="cmmi10"/>
              </a:rPr>
              <a:t>G</a:t>
            </a:r>
            <a:r>
              <a:rPr lang="en-US" baseline="-25000" dirty="0">
                <a:latin typeface="cmmi10"/>
                <a:cs typeface="cmmi10"/>
              </a:rPr>
              <a:t>’</a:t>
            </a:r>
            <a:r>
              <a:rPr lang="en-US" dirty="0">
                <a:latin typeface="cmr10"/>
                <a:cs typeface="cmr10"/>
              </a:rPr>
              <a:t> = </a:t>
            </a:r>
            <a:r>
              <a:rPr lang="en-US" dirty="0">
                <a:latin typeface="cmmi10"/>
                <a:cs typeface="cmmi10"/>
              </a:rPr>
              <a:t>L</a:t>
            </a:r>
            <a:r>
              <a:rPr lang="en-US" baseline="-25000" dirty="0">
                <a:latin typeface="cmmi10"/>
                <a:cs typeface="cmmi10"/>
              </a:rPr>
              <a:t>G</a:t>
            </a:r>
            <a:r>
              <a:rPr lang="en-US" dirty="0">
                <a:latin typeface="cmmi10"/>
                <a:cs typeface="cmmi10"/>
              </a:rPr>
              <a:t> </a:t>
            </a:r>
            <a:r>
              <a:rPr lang="en-US" dirty="0">
                <a:latin typeface="cmr10"/>
                <a:cs typeface="cmr10"/>
              </a:rPr>
              <a:t>+ (1-</a:t>
            </a:r>
            <a:r>
              <a:rPr lang="en-US" dirty="0">
                <a:latin typeface="cmmi10"/>
                <a:cs typeface="cmmi10"/>
              </a:rPr>
              <a:t>w</a:t>
            </a:r>
            <a:r>
              <a:rPr lang="en-US" dirty="0">
                <a:latin typeface="cmr10"/>
                <a:cs typeface="cmr10"/>
              </a:rPr>
              <a:t>/</a:t>
            </a:r>
            <a:r>
              <a:rPr lang="en-US" dirty="0">
                <a:latin typeface="cmmi10"/>
                <a:cs typeface="cmmi10"/>
              </a:rPr>
              <a:t>n</a:t>
            </a:r>
            <a:r>
              <a:rPr lang="en-US" dirty="0">
                <a:latin typeface="cmr10"/>
                <a:cs typeface="cmr10"/>
              </a:rPr>
              <a:t>) </a:t>
            </a:r>
            <a:r>
              <a:rPr lang="en-US" dirty="0" err="1">
                <a:latin typeface="cmmi10"/>
                <a:cs typeface="cmmi10"/>
              </a:rPr>
              <a:t>L</a:t>
            </a:r>
            <a:r>
              <a:rPr lang="en-US" baseline="-25000" dirty="0" err="1">
                <a:latin typeface="cmmi10"/>
                <a:cs typeface="cmmi10"/>
              </a:rPr>
              <a:t>a</a:t>
            </a:r>
            <a:r>
              <a:rPr lang="en-US" baseline="-25000" dirty="0" err="1">
                <a:latin typeface="cmr10"/>
                <a:cs typeface="cmr10"/>
              </a:rPr>
              <a:t>,</a:t>
            </a:r>
            <a:r>
              <a:rPr lang="en-US" baseline="-25000" dirty="0" err="1">
                <a:latin typeface="cmmi10"/>
                <a:cs typeface="cmmi10"/>
              </a:rPr>
              <a:t>b</a:t>
            </a:r>
            <a:endParaRPr lang="en-US" baseline="-25000" dirty="0">
              <a:latin typeface="cmmi10"/>
              <a:cs typeface="cmmi10"/>
            </a:endParaRPr>
          </a:p>
          <a:p>
            <a:pPr lvl="1"/>
            <a:r>
              <a:rPr lang="en-US" dirty="0" smtClean="0"/>
              <a:t>Singular values (</a:t>
            </a:r>
            <a:r>
              <a:rPr lang="en-US" dirty="0">
                <a:latin typeface="cmmi10"/>
                <a:cs typeface="cmmi10"/>
              </a:rPr>
              <a:t>L</a:t>
            </a:r>
            <a:r>
              <a:rPr lang="en-US" baseline="-25000" dirty="0">
                <a:latin typeface="cmmi10"/>
                <a:cs typeface="cmmi10"/>
              </a:rPr>
              <a:t>G</a:t>
            </a:r>
            <a:r>
              <a:rPr lang="en-US" dirty="0" smtClean="0"/>
              <a:t>) = </a:t>
            </a:r>
            <a:r>
              <a:rPr lang="en-US" dirty="0" smtClean="0">
                <a:latin typeface="cmmi10"/>
                <a:ea typeface="cmmi10"/>
                <a:cs typeface="cmmi10"/>
              </a:rPr>
              <a:t>¾</a:t>
            </a:r>
            <a:r>
              <a:rPr lang="en-US" baseline="-25000" dirty="0" smtClean="0">
                <a:latin typeface="cmmi10"/>
                <a:ea typeface="cmmi10"/>
                <a:cs typeface="cmmi10"/>
              </a:rPr>
              <a:t>i</a:t>
            </a:r>
            <a:r>
              <a:rPr lang="en-US" dirty="0" smtClean="0"/>
              <a:t>, </a:t>
            </a:r>
            <a:r>
              <a:rPr lang="en-US" dirty="0"/>
              <a:t>Singular values </a:t>
            </a:r>
            <a:r>
              <a:rPr lang="en-US" dirty="0" smtClean="0"/>
              <a:t>(</a:t>
            </a:r>
            <a:r>
              <a:rPr lang="en-US" dirty="0" smtClean="0">
                <a:latin typeface="cmmi10"/>
                <a:cs typeface="cmmi10"/>
              </a:rPr>
              <a:t>L</a:t>
            </a:r>
            <a:r>
              <a:rPr lang="en-US" baseline="-25000" dirty="0" smtClean="0">
                <a:latin typeface="cmmi10"/>
                <a:cs typeface="cmmi10"/>
              </a:rPr>
              <a:t>G’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>
                <a:latin typeface="cmmi10"/>
                <a:ea typeface="cmmi10"/>
                <a:cs typeface="cmmi10"/>
              </a:rPr>
              <a:t>¸</a:t>
            </a:r>
            <a:r>
              <a:rPr lang="en-US" baseline="-25000" dirty="0" err="1" smtClean="0">
                <a:latin typeface="cmmi10"/>
                <a:ea typeface="cmmi10"/>
                <a:cs typeface="cmmi10"/>
              </a:rPr>
              <a:t>i</a:t>
            </a:r>
            <a:r>
              <a:rPr lang="en-US" dirty="0" smtClean="0"/>
              <a:t> </a:t>
            </a:r>
          </a:p>
          <a:p>
            <a:r>
              <a:rPr lang="en-US" dirty="0" smtClean="0"/>
              <a:t>Multivariate case:</a:t>
            </a:r>
          </a:p>
          <a:p>
            <a:pPr lvl="1"/>
            <a:endParaRPr lang="en-US" sz="2600" dirty="0" smtClean="0">
              <a:latin typeface="cmr10"/>
              <a:cs typeface="cmr10"/>
            </a:endParaRPr>
          </a:p>
          <a:p>
            <a:pPr lvl="1"/>
            <a:endParaRPr lang="en-US" sz="2600" dirty="0">
              <a:latin typeface="cmr10"/>
              <a:cs typeface="cmr10"/>
            </a:endParaRPr>
          </a:p>
          <a:p>
            <a:pPr marL="457200" lvl="1" indent="0">
              <a:buNone/>
            </a:pPr>
            <a:endParaRPr lang="en-US" sz="2000" dirty="0">
              <a:latin typeface="cmr10"/>
              <a:cs typeface="cmr10"/>
            </a:endParaRPr>
          </a:p>
          <a:p>
            <a:pPr marL="457200" lvl="1" indent="0">
              <a:buNone/>
            </a:pPr>
            <a:endParaRPr lang="en-US" sz="2000" dirty="0" smtClean="0">
              <a:latin typeface="cmr10"/>
              <a:cs typeface="cmr10"/>
            </a:endParaRPr>
          </a:p>
          <a:p>
            <a:pPr marL="457200" lvl="1" indent="0">
              <a:buNone/>
            </a:pPr>
            <a:endParaRPr lang="en-US" sz="2000" dirty="0">
              <a:latin typeface="cmr10"/>
              <a:cs typeface="cmr10"/>
            </a:endParaRPr>
          </a:p>
          <a:p>
            <a:r>
              <a:rPr lang="en-US" sz="2600" dirty="0" smtClean="0"/>
              <a:t>Both are PSD, and </a:t>
            </a:r>
            <a:r>
              <a:rPr lang="en-US" sz="2600" dirty="0" smtClean="0">
                <a:latin typeface="cmmi10"/>
                <a:cs typeface="cmmi10"/>
              </a:rPr>
              <a:t>L</a:t>
            </a:r>
            <a:r>
              <a:rPr lang="en-US" sz="2600" baseline="-25000" dirty="0" smtClean="0">
                <a:latin typeface="cmmi10"/>
                <a:cs typeface="cmmi10"/>
              </a:rPr>
              <a:t>G</a:t>
            </a:r>
            <a:r>
              <a:rPr lang="en-US" sz="2600" dirty="0"/>
              <a:t> </a:t>
            </a:r>
            <a:r>
              <a:rPr lang="en-US" sz="2600" dirty="0" smtClean="0">
                <a:latin typeface="cmsy10"/>
                <a:ea typeface="cmsy10"/>
                <a:cs typeface="cmsy10"/>
              </a:rPr>
              <a:t>¹</a:t>
            </a:r>
            <a:r>
              <a:rPr lang="en-US" sz="2600" dirty="0" smtClean="0"/>
              <a:t> </a:t>
            </a:r>
            <a:r>
              <a:rPr lang="en-US" sz="2600" dirty="0" smtClean="0">
                <a:latin typeface="cmmi10"/>
                <a:cs typeface="cmmi10"/>
              </a:rPr>
              <a:t>L</a:t>
            </a:r>
            <a:r>
              <a:rPr lang="en-US" sz="2600" baseline="-25000" dirty="0" smtClean="0">
                <a:latin typeface="cmmi10"/>
                <a:cs typeface="cmmi10"/>
              </a:rPr>
              <a:t>G’ </a:t>
            </a:r>
            <a:r>
              <a:rPr lang="en-US" sz="2600" dirty="0" smtClean="0"/>
              <a:t>which means </a:t>
            </a:r>
          </a:p>
          <a:p>
            <a:endParaRPr lang="en-US" sz="2600" baseline="-25000" dirty="0" smtClean="0">
              <a:latin typeface="cmmi10"/>
              <a:cs typeface="cmmi1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6" y="1412776"/>
            <a:ext cx="7405290" cy="52119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3429000"/>
            <a:ext cx="6228184" cy="5157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4149080"/>
            <a:ext cx="6228184" cy="52027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941168"/>
            <a:ext cx="1131302" cy="34981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36" y="5344042"/>
            <a:ext cx="4868912" cy="82126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528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2132856"/>
                <a:ext cx="8496944" cy="3921299"/>
              </a:xfrm>
            </p:spPr>
            <p:txBody>
              <a:bodyPr/>
              <a:lstStyle/>
              <a:p>
                <a:r>
                  <a:rPr lang="en-US" dirty="0" smtClean="0"/>
                  <a:t>So, how much can the singular values change?</a:t>
                </a:r>
              </a:p>
              <a:p>
                <a:r>
                  <a:rPr lang="en-US" dirty="0">
                    <a:latin typeface="cmmi10"/>
                    <a:cs typeface="cmmi10"/>
                  </a:rPr>
                  <a:t>L</a:t>
                </a:r>
                <a:r>
                  <a:rPr lang="en-US" baseline="-25000" dirty="0">
                    <a:latin typeface="cmmi10"/>
                    <a:cs typeface="cmmi10"/>
                  </a:rPr>
                  <a:t>G’</a:t>
                </a:r>
                <a:r>
                  <a:rPr lang="en-US" dirty="0" smtClean="0"/>
                  <a:t> is the sum of two PSD matrices:</a:t>
                </a:r>
              </a:p>
              <a:p>
                <a:pPr lvl="1"/>
                <a:r>
                  <a:rPr lang="en-US" dirty="0" err="1" smtClean="0"/>
                  <a:t>Weyl’s</a:t>
                </a:r>
                <a:r>
                  <a:rPr lang="en-US" dirty="0" smtClean="0"/>
                  <a:t> inequality: 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¸</a:t>
                </a:r>
                <a:r>
                  <a:rPr lang="en-US" baseline="-25000" dirty="0" err="1" smtClean="0">
                    <a:latin typeface="cmmi10"/>
                    <a:ea typeface="cmmi10"/>
                    <a:cs typeface="cmmi10"/>
                  </a:rPr>
                  <a:t>i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cs typeface="cmsy10"/>
                      </a:rPr>
                      <m:t>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¾</a:t>
                </a:r>
                <a:r>
                  <a:rPr lang="en-US" baseline="-25000" dirty="0" smtClean="0">
                    <a:latin typeface="cmmi10"/>
                    <a:ea typeface="cmmi10"/>
                    <a:cs typeface="cmmi10"/>
                  </a:rPr>
                  <a:t>i</a:t>
                </a:r>
                <a:endParaRPr lang="en-US" baseline="-25000" dirty="0" smtClean="0"/>
              </a:p>
              <a:p>
                <a:r>
                  <a:rPr lang="en-US" sz="3100" dirty="0" smtClean="0">
                    <a:latin typeface="Symbol"/>
                    <a:cs typeface="cmr10"/>
                    <a:sym typeface="Symbol"/>
                  </a:rPr>
                  <a:t></a:t>
                </a:r>
                <a:r>
                  <a:rPr lang="en-US" sz="3100" baseline="-25000" dirty="0" smtClean="0">
                    <a:latin typeface="cmmi10"/>
                    <a:cs typeface="cmmi10"/>
                    <a:sym typeface="Symbol"/>
                  </a:rPr>
                  <a:t>i</a:t>
                </a:r>
                <a:r>
                  <a:rPr lang="en-US" sz="3100" dirty="0" smtClean="0">
                    <a:latin typeface="cmmi10"/>
                    <a:ea typeface="cmmi10"/>
                    <a:cs typeface="cmmi10"/>
                  </a:rPr>
                  <a:t>¸</a:t>
                </a:r>
                <a:r>
                  <a:rPr lang="en-US" sz="3100" baseline="-25000" dirty="0" smtClean="0">
                    <a:latin typeface="cmmi10"/>
                    <a:ea typeface="cmmi10"/>
                    <a:cs typeface="cmmi10"/>
                  </a:rPr>
                  <a:t>i</a:t>
                </a:r>
                <a:r>
                  <a:rPr lang="en-US" sz="3100" baseline="30000" dirty="0" smtClean="0">
                    <a:latin typeface="cmr10"/>
                    <a:ea typeface="cmmi10"/>
                    <a:cs typeface="cmr10"/>
                  </a:rPr>
                  <a:t>2</a:t>
                </a:r>
                <a:r>
                  <a:rPr lang="en-US" sz="3100" dirty="0" smtClean="0">
                    <a:latin typeface="cmr10"/>
                    <a:cs typeface="cmr10"/>
                  </a:rPr>
                  <a:t> = </a:t>
                </a:r>
                <a:r>
                  <a:rPr lang="en-US" sz="3100" dirty="0" err="1" smtClean="0">
                    <a:latin typeface="cmr10"/>
                    <a:cs typeface="cmr10"/>
                  </a:rPr>
                  <a:t>tr</a:t>
                </a:r>
                <a:r>
                  <a:rPr lang="en-US" sz="3100" dirty="0" smtClean="0">
                    <a:latin typeface="cmr10"/>
                    <a:cs typeface="cmr10"/>
                  </a:rPr>
                  <a:t>(</a:t>
                </a:r>
                <a:r>
                  <a:rPr lang="en-US" sz="3100" dirty="0">
                    <a:latin typeface="cmmi10"/>
                    <a:cs typeface="cmmi10"/>
                  </a:rPr>
                  <a:t>L</a:t>
                </a:r>
                <a:r>
                  <a:rPr lang="en-US" sz="3100" baseline="-25000" dirty="0">
                    <a:latin typeface="cmmi10"/>
                    <a:cs typeface="cmmi10"/>
                  </a:rPr>
                  <a:t>G’</a:t>
                </a:r>
                <a:r>
                  <a:rPr lang="en-US" sz="3100" dirty="0" smtClean="0">
                    <a:latin typeface="cmr10"/>
                    <a:cs typeface="cmr10"/>
                  </a:rPr>
                  <a:t>) </a:t>
                </a:r>
                <a:r>
                  <a:rPr lang="en-US" sz="3100" dirty="0" smtClean="0">
                    <a:latin typeface="cmsy10"/>
                    <a:ea typeface="cmsy10"/>
                    <a:cs typeface="cmsy10"/>
                  </a:rPr>
                  <a:t>·</a:t>
                </a:r>
                <a:r>
                  <a:rPr lang="en-US" sz="3100" dirty="0" smtClean="0">
                    <a:latin typeface="cmr10"/>
                    <a:cs typeface="cmr10"/>
                  </a:rPr>
                  <a:t> </a:t>
                </a:r>
                <a:r>
                  <a:rPr lang="en-US" sz="3100" dirty="0" err="1" smtClean="0">
                    <a:latin typeface="cmr10"/>
                    <a:cs typeface="cmr10"/>
                  </a:rPr>
                  <a:t>tr</a:t>
                </a:r>
                <a:r>
                  <a:rPr lang="en-US" sz="3100" dirty="0" smtClean="0">
                    <a:latin typeface="cmr10"/>
                    <a:cs typeface="cmr10"/>
                  </a:rPr>
                  <a:t>(</a:t>
                </a:r>
                <a:r>
                  <a:rPr lang="en-US" sz="3100" dirty="0" smtClean="0">
                    <a:latin typeface="cmmi10"/>
                    <a:cs typeface="cmmi10"/>
                  </a:rPr>
                  <a:t>L</a:t>
                </a:r>
                <a:r>
                  <a:rPr lang="en-US" sz="3100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sz="3100" dirty="0" smtClean="0">
                    <a:latin typeface="cmr10"/>
                    <a:cs typeface="cmr10"/>
                  </a:rPr>
                  <a:t>) + </a:t>
                </a:r>
                <a:r>
                  <a:rPr lang="en-US" sz="3100" dirty="0" err="1" smtClean="0">
                    <a:latin typeface="cmr10"/>
                    <a:cs typeface="cmr10"/>
                  </a:rPr>
                  <a:t>tr</a:t>
                </a:r>
                <a:r>
                  <a:rPr lang="en-US" sz="3100" dirty="0" smtClean="0">
                    <a:latin typeface="cmr10"/>
                    <a:cs typeface="cmr10"/>
                  </a:rPr>
                  <a:t>(</a:t>
                </a:r>
                <a:r>
                  <a:rPr lang="en-US" sz="3100" dirty="0" err="1">
                    <a:latin typeface="cmmi10"/>
                    <a:cs typeface="cmmi10"/>
                  </a:rPr>
                  <a:t>L</a:t>
                </a:r>
                <a:r>
                  <a:rPr lang="en-US" sz="3100" baseline="-25000" dirty="0" err="1">
                    <a:latin typeface="cmmi10"/>
                    <a:cs typeface="cmmi10"/>
                  </a:rPr>
                  <a:t>a</a:t>
                </a:r>
                <a:r>
                  <a:rPr lang="en-US" sz="3100" baseline="-25000" dirty="0" err="1">
                    <a:latin typeface="cmr10"/>
                    <a:cs typeface="cmr10"/>
                  </a:rPr>
                  <a:t>,</a:t>
                </a:r>
                <a:r>
                  <a:rPr lang="en-US" sz="3100" baseline="-25000" dirty="0" err="1">
                    <a:latin typeface="cmmi10"/>
                    <a:cs typeface="cmmi10"/>
                  </a:rPr>
                  <a:t>b</a:t>
                </a:r>
                <a:r>
                  <a:rPr lang="en-US" sz="3100" dirty="0" smtClean="0">
                    <a:latin typeface="cmr10"/>
                    <a:cs typeface="cmr10"/>
                  </a:rPr>
                  <a:t>) = </a:t>
                </a:r>
                <a:r>
                  <a:rPr lang="en-US" sz="3100" dirty="0" smtClean="0">
                    <a:latin typeface="Symbol"/>
                    <a:cs typeface="cmr10"/>
                    <a:sym typeface="Symbol"/>
                  </a:rPr>
                  <a:t></a:t>
                </a:r>
                <a:r>
                  <a:rPr lang="en-US" sz="3100" baseline="-25000" dirty="0" smtClean="0">
                    <a:latin typeface="cmmi10"/>
                    <a:cs typeface="cmmi10"/>
                    <a:sym typeface="Symbol"/>
                  </a:rPr>
                  <a:t>i</a:t>
                </a:r>
                <a:r>
                  <a:rPr lang="en-US" sz="3100" dirty="0" smtClean="0">
                    <a:latin typeface="cmmi10"/>
                    <a:ea typeface="cmmi10"/>
                    <a:cs typeface="cmmi10"/>
                    <a:sym typeface="Symbol"/>
                  </a:rPr>
                  <a:t>¾</a:t>
                </a:r>
                <a:r>
                  <a:rPr lang="en-US" sz="3100" baseline="-25000" dirty="0" smtClean="0">
                    <a:latin typeface="cmmi10"/>
                    <a:ea typeface="cmmi10"/>
                    <a:cs typeface="cmmi10"/>
                    <a:sym typeface="Symbol"/>
                  </a:rPr>
                  <a:t>i</a:t>
                </a:r>
                <a:r>
                  <a:rPr lang="en-US" sz="3100" baseline="30000" dirty="0">
                    <a:latin typeface="cmr10"/>
                    <a:ea typeface="cmmi10"/>
                    <a:cs typeface="cmr10"/>
                  </a:rPr>
                  <a:t>2</a:t>
                </a:r>
                <a:r>
                  <a:rPr lang="en-US" sz="3100" dirty="0" smtClean="0">
                    <a:latin typeface="cmr10"/>
                    <a:cs typeface="cmr10"/>
                  </a:rPr>
                  <a:t>+2</a:t>
                </a:r>
                <a:endParaRPr lang="en-US" sz="3100" dirty="0">
                  <a:latin typeface="cmr10"/>
                  <a:cs typeface="cmr1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2132856"/>
                <a:ext cx="8496944" cy="3921299"/>
              </a:xfrm>
              <a:blipFill rotWithShape="1">
                <a:blip r:embed="rId2"/>
                <a:stretch>
                  <a:fillRect l="-1650"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Upper Bound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6" y="1412776"/>
            <a:ext cx="7405290" cy="52119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3136"/>
            <a:ext cx="8496944" cy="101526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270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7702"/>
            <a:ext cx="8229600" cy="4258461"/>
          </a:xfrm>
        </p:spPr>
        <p:txBody>
          <a:bodyPr/>
          <a:lstStyle/>
          <a:p>
            <a:r>
              <a:rPr lang="en-US" dirty="0" smtClean="0"/>
              <a:t>Again, </a:t>
            </a:r>
            <a:r>
              <a:rPr lang="en-US" dirty="0" err="1" smtClean="0"/>
              <a:t>univariate</a:t>
            </a:r>
            <a:r>
              <a:rPr lang="en-US" dirty="0" smtClean="0"/>
              <a:t> case with </a:t>
            </a:r>
            <a:r>
              <a:rPr lang="en-US" dirty="0">
                <a:latin typeface="cmmi10"/>
                <a:ea typeface="cmmi10"/>
                <a:cs typeface="cmmi10"/>
              </a:rPr>
              <a:t>¸</a:t>
            </a:r>
            <a:r>
              <a:rPr lang="en-US" dirty="0"/>
              <a:t> </a:t>
            </a:r>
            <a:r>
              <a:rPr lang="en-US" dirty="0">
                <a:latin typeface="cmmi10"/>
                <a:cs typeface="cmmi10"/>
              </a:rPr>
              <a:t>&gt; </a:t>
            </a:r>
            <a:r>
              <a:rPr lang="en-US" dirty="0">
                <a:latin typeface="cmmi10"/>
                <a:ea typeface="cmmi10"/>
                <a:cs typeface="cmmi10"/>
              </a:rPr>
              <a:t>¾</a:t>
            </a:r>
            <a:r>
              <a:rPr lang="en-US" dirty="0"/>
              <a:t> </a:t>
            </a:r>
            <a:r>
              <a:rPr lang="en-US" dirty="0">
                <a:latin typeface="cmmi10"/>
                <a:cs typeface="cmmi10"/>
              </a:rPr>
              <a:t>&gt;</a:t>
            </a:r>
            <a:r>
              <a:rPr lang="en-US" dirty="0"/>
              <a:t> </a:t>
            </a:r>
            <a:r>
              <a:rPr lang="en-US" dirty="0">
                <a:latin typeface="cmr10"/>
                <a:cs typeface="cmr10"/>
              </a:rPr>
              <a:t>0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289732"/>
            <a:ext cx="7452320" cy="57797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22" y="2636912"/>
            <a:ext cx="3483046" cy="63328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17" y="3356992"/>
            <a:ext cx="3601259" cy="65749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93096"/>
            <a:ext cx="6553200" cy="63811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84722"/>
            <a:ext cx="5018013" cy="84264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52" y="5381193"/>
            <a:ext cx="2323620" cy="682515"/>
          </a:xfrm>
          <a:prstGeom prst="rect">
            <a:avLst/>
          </a:prstGeom>
          <a:solidFill>
            <a:srgbClr val="FF6600"/>
          </a:solidFill>
        </p:spPr>
      </p:pic>
    </p:spTree>
    <p:extLst>
      <p:ext uri="{BB962C8B-B14F-4D97-AF65-F5344CB8AC3E}">
        <p14:creationId xmlns:p14="http://schemas.microsoft.com/office/powerpoint/2010/main" val="38901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Lower Bound - Sketch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289732"/>
            <a:ext cx="7452320" cy="57797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3811403" cy="622413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68960"/>
            <a:ext cx="6553200" cy="197049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50413"/>
            <a:ext cx="6012160" cy="682843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 rot="16200000">
            <a:off x="5460743" y="4772508"/>
            <a:ext cx="166736" cy="18002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7548972" y="4772509"/>
            <a:ext cx="166736" cy="18002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87059" y="5733256"/>
            <a:ext cx="58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v</a:t>
            </a:r>
            <a:r>
              <a:rPr lang="en-US" baseline="-25000" dirty="0" smtClean="0">
                <a:latin typeface="cmmi10"/>
                <a:cs typeface="cmmi10"/>
              </a:rPr>
              <a:t>1</a:t>
            </a:r>
            <a:endParaRPr lang="en-US" baseline="-25000" dirty="0">
              <a:latin typeface="cmmi10"/>
              <a:cs typeface="cmmi1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5291" y="5733256"/>
            <a:ext cx="58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v</a:t>
            </a:r>
            <a:r>
              <a:rPr lang="en-US" baseline="-25000" dirty="0" smtClean="0">
                <a:latin typeface="cmmi10"/>
                <a:cs typeface="cmmi10"/>
              </a:rPr>
              <a:t>2</a:t>
            </a:r>
            <a:endParaRPr lang="en-US" baseline="-25000" dirty="0">
              <a:latin typeface="cmmi10"/>
              <a:cs typeface="cmmi1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27584" y="5050413"/>
            <a:ext cx="1584176" cy="682843"/>
            <a:chOff x="827584" y="5050413"/>
            <a:chExt cx="1584176" cy="68284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163" y="5193281"/>
              <a:ext cx="1291581" cy="39595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27584" y="5050413"/>
              <a:ext cx="1584176" cy="6828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ction Button: Forward or Next 1">
            <a:hlinkClick r:id="rId7" action="ppaction://hlinksldjump" highlightClick="1"/>
          </p:cNvPr>
          <p:cNvSpPr/>
          <p:nvPr/>
        </p:nvSpPr>
        <p:spPr>
          <a:xfrm>
            <a:off x="8028384" y="3284984"/>
            <a:ext cx="432048" cy="432048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Privacy: Definition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err="1" smtClean="0">
                <a:latin typeface="cmmi10"/>
                <a:cs typeface="cmmi10"/>
              </a:rPr>
              <a:t>n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Neighboring datasets:</a:t>
            </a:r>
          </a:p>
          <a:p>
            <a:pPr lvl="1"/>
            <a:r>
              <a:rPr lang="en-US" dirty="0" smtClean="0"/>
              <a:t>Replace 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dirty="0" smtClean="0"/>
              <a:t> with 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dirty="0" smtClean="0">
                <a:latin typeface="cmmi10"/>
                <a:cs typeface="cmmi10"/>
              </a:rPr>
              <a:t>’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48064" y="1556792"/>
            <a:ext cx="3352800" cy="4221163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48064" y="1556792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Name 	    PhD?	…	     STD?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8064" y="3385592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Or Sheffet	+1		…	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8384" y="5179258"/>
            <a:ext cx="446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mmi10"/>
                <a:cs typeface="cmmi10"/>
              </a:rPr>
              <a:t>D</a:t>
            </a:r>
            <a:endParaRPr lang="en-US" sz="3000" dirty="0">
              <a:latin typeface="cmmi10"/>
              <a:cs typeface="cmmi1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11688" y="2016149"/>
            <a:ext cx="3352800" cy="4221163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11688" y="2016149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Name 	    PhD?	…	     STD?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11688" y="3844949"/>
            <a:ext cx="3352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Bjork	-1		??	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39608" y="5683314"/>
            <a:ext cx="768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mmi10"/>
                <a:cs typeface="cmmi10"/>
              </a:rPr>
              <a:t>D’</a:t>
            </a:r>
            <a:endParaRPr lang="en-US" sz="3000" dirty="0">
              <a:latin typeface="cmmi10"/>
              <a:cs typeface="cmmi1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bj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13737"/>
            <a:ext cx="1471736" cy="16724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4509120"/>
            <a:ext cx="8629775" cy="14401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407707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[DMNS06, DKMMN06]</a:t>
            </a:r>
            <a:endParaRPr lang="en-US" sz="2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4351"/>
            <a:ext cx="8363272" cy="1192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4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104456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  <a:p>
            <a:endParaRPr lang="en-US" sz="1600" dirty="0" smtClean="0"/>
          </a:p>
          <a:p>
            <a:r>
              <a:rPr lang="en-US" dirty="0"/>
              <a:t> </a:t>
            </a:r>
            <a:r>
              <a:rPr lang="en-US" dirty="0" smtClean="0"/>
              <a:t>So, </a:t>
            </a:r>
            <a:r>
              <a:rPr lang="en-US" dirty="0" err="1" smtClean="0"/>
              <a:t>w.p</a:t>
            </a:r>
            <a:r>
              <a:rPr lang="en-US" dirty="0" smtClean="0"/>
              <a:t>. </a:t>
            </a:r>
            <a:r>
              <a:rPr lang="en-US" dirty="0" smtClean="0">
                <a:latin typeface="cmr10"/>
                <a:cs typeface="cmr10"/>
              </a:rPr>
              <a:t>1-</a:t>
            </a:r>
            <a:r>
              <a:rPr lang="en-US" dirty="0" smtClean="0">
                <a:latin typeface="cmmi10"/>
                <a:ea typeface="cmmi10"/>
                <a:cs typeface="cmmi10"/>
              </a:rPr>
              <a:t>±</a:t>
            </a:r>
            <a:r>
              <a:rPr lang="en-US" dirty="0" smtClean="0"/>
              <a:t> we have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Bottom line: set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Lower Bound - Sketch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289732"/>
            <a:ext cx="7452320" cy="57797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3996804" cy="69162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05062"/>
            <a:ext cx="4485436" cy="67606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09120"/>
            <a:ext cx="2304256" cy="65520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70202"/>
            <a:ext cx="2797062" cy="8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200" y="3933056"/>
            <a:ext cx="8229600" cy="242329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6173"/>
            <a:ext cx="8229600" cy="41339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Before taking into account the fact we alter </a:t>
            </a:r>
            <a:r>
              <a:rPr lang="en-US" sz="2800" dirty="0" smtClean="0">
                <a:latin typeface="cmmi10"/>
                <a:cs typeface="cmmi10"/>
              </a:rPr>
              <a:t>G</a:t>
            </a:r>
            <a:r>
              <a:rPr lang="en-US" sz="2800" dirty="0" smtClean="0"/>
              <a:t>:</a:t>
            </a:r>
          </a:p>
          <a:p>
            <a:pPr lvl="1"/>
            <a:r>
              <a:rPr lang="en-US" dirty="0" smtClean="0">
                <a:latin typeface="cmr10"/>
                <a:cs typeface="cmr10"/>
              </a:rPr>
              <a:t>0 </a:t>
            </a:r>
            <a:r>
              <a:rPr lang="en-US" dirty="0" smtClean="0">
                <a:latin typeface="MT Extra"/>
                <a:cs typeface="cmr10"/>
                <a:sym typeface="MT Extra"/>
              </a:rPr>
              <a:t></a:t>
            </a:r>
            <a:r>
              <a:rPr lang="en-US" dirty="0" smtClean="0">
                <a:latin typeface="cmr10"/>
                <a:cs typeface="cmr10"/>
              </a:rPr>
              <a:t> </a:t>
            </a:r>
            <a:r>
              <a:rPr lang="en-US" dirty="0" smtClean="0">
                <a:latin typeface="cmmi10"/>
                <a:cs typeface="cmmi10"/>
              </a:rPr>
              <a:t>w</a:t>
            </a:r>
            <a:r>
              <a:rPr lang="en-US" dirty="0" smtClean="0">
                <a:latin typeface="cmr10"/>
                <a:cs typeface="cmr10"/>
              </a:rPr>
              <a:t>/</a:t>
            </a:r>
            <a:r>
              <a:rPr lang="en-US" dirty="0" smtClean="0">
                <a:latin typeface="cmmi10"/>
                <a:cs typeface="cmmi10"/>
              </a:rPr>
              <a:t>n</a:t>
            </a:r>
            <a:endParaRPr lang="en-US" dirty="0">
              <a:latin typeface="cmmi10"/>
              <a:cs typeface="cmmi10"/>
            </a:endParaRPr>
          </a:p>
          <a:p>
            <a:r>
              <a:rPr lang="en-US" sz="2800" dirty="0" smtClean="0"/>
              <a:t>In the revised graph, </a:t>
            </a:r>
          </a:p>
          <a:p>
            <a:endParaRPr lang="en-US" sz="2800" dirty="0"/>
          </a:p>
          <a:p>
            <a:endParaRPr lang="en-US" sz="2800" dirty="0">
              <a:latin typeface="cmmi10"/>
              <a:cs typeface="cmmi10"/>
            </a:endParaRP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172400" cy="36339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84984"/>
            <a:ext cx="6553200" cy="562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933056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/>
              <a:t>Thm</a:t>
            </a:r>
            <a:r>
              <a:rPr lang="en-US" sz="2800" u="sng" dirty="0" smtClean="0"/>
              <a:t>: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JL preserves (</a:t>
            </a:r>
            <a:r>
              <a:rPr lang="en-US" sz="2800" dirty="0" smtClean="0">
                <a:latin typeface="cmmi10"/>
              </a:rPr>
              <a:t>²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cmmi10"/>
              </a:rPr>
              <a:t>±</a:t>
            </a:r>
            <a:r>
              <a:rPr lang="en-US" sz="2800" dirty="0" smtClean="0"/>
              <a:t>)-differential privacy </a:t>
            </a:r>
            <a:r>
              <a:rPr lang="en-US" sz="2800" dirty="0" err="1" smtClean="0"/>
              <a:t>wrt</a:t>
            </a:r>
            <a:r>
              <a:rPr lang="en-US" sz="2800" dirty="0" smtClean="0"/>
              <a:t> edge-</a:t>
            </a:r>
            <a:r>
              <a:rPr lang="en-US" sz="2800" dirty="0" err="1" smtClean="0"/>
              <a:t>adjaceny</a:t>
            </a:r>
            <a:r>
              <a:rPr lang="en-US" sz="2800" dirty="0" smtClean="0"/>
              <a:t>, and </a:t>
            </a:r>
            <a:r>
              <a:rPr lang="en-US" sz="2800" dirty="0" smtClean="0">
                <a:latin typeface="cmsy10"/>
              </a:rPr>
              <a:t>8</a:t>
            </a:r>
            <a:r>
              <a:rPr lang="en-US" sz="2800" dirty="0" smtClean="0"/>
              <a:t>S, we have </a:t>
            </a:r>
            <a:r>
              <a:rPr lang="en-US" sz="2800" dirty="0" err="1" smtClean="0"/>
              <a:t>w.p</a:t>
            </a:r>
            <a:r>
              <a:rPr lang="en-US" sz="2800" dirty="0" smtClean="0"/>
              <a:t>. 1-</a:t>
            </a:r>
            <a:r>
              <a:rPr lang="en-US" sz="2800" dirty="0" smtClean="0">
                <a:latin typeface="cmmi10"/>
              </a:rPr>
              <a:t>º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51204" name="Picture 4" descr="http://latex.codecogs.com/gif.latex?\dpi%7b300%7d%20(1-\eta)\Phi_G(S)%20-%20\tau\cdot%20s%20\leq%20JL(S)%20\leq%20(1+\eta)\Phi(S)%20+%20\tau%20\cdot%20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5305421"/>
            <a:ext cx="7632848" cy="355827"/>
          </a:xfrm>
          <a:prstGeom prst="rect">
            <a:avLst/>
          </a:prstGeom>
          <a:noFill/>
        </p:spPr>
      </p:pic>
      <p:pic>
        <p:nvPicPr>
          <p:cNvPr id="51208" name="Picture 8" descr="http://latex.codecogs.com/gif.latex?\dpi%7b300%7d%20\tau%20=%20\eta%20w%20=%20\tilde%20O\left(%20%7b\sqrt%7b\log(1/\nu)%7d\log(1/\delta)%7d/%7b\epsilon%7d%20\right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1845" y="5902706"/>
            <a:ext cx="3878387" cy="45390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55576" y="2036031"/>
            <a:ext cx="7704856" cy="2497906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If the graph is “super nice” (all singular values </a:t>
            </a:r>
            <a:r>
              <a:rPr lang="en-US" sz="2600" dirty="0" smtClean="0">
                <a:solidFill>
                  <a:schemeClr val="tx1"/>
                </a:solidFill>
                <a:latin typeface="cmmi10"/>
                <a:cs typeface="cmmi10"/>
              </a:rPr>
              <a:t>&gt; </a:t>
            </a:r>
            <a:r>
              <a:rPr lang="en-US" sz="2600" dirty="0" smtClean="0">
                <a:solidFill>
                  <a:schemeClr val="tx1"/>
                </a:solidFill>
                <a:latin typeface="cmr10"/>
                <a:cs typeface="cmr10"/>
              </a:rPr>
              <a:t>10</a:t>
            </a:r>
            <a:r>
              <a:rPr lang="en-US" sz="2600" dirty="0" smtClean="0">
                <a:solidFill>
                  <a:schemeClr val="tx1"/>
                </a:solidFill>
                <a:latin typeface="cmmi10"/>
                <a:cs typeface="cmmi10"/>
              </a:rPr>
              <a:t>w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  <a:r>
              <a:rPr lang="en-US" sz="2600" dirty="0" smtClean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600" dirty="0" smtClean="0">
                <a:solidFill>
                  <a:schemeClr val="tx1"/>
                </a:solidFill>
              </a:rPr>
              <a:t>Release next-to-last singular value privately</a:t>
            </a:r>
          </a:p>
          <a:p>
            <a:pPr marL="342900" indent="-342900">
              <a:buAutoNum type="arabicPeriod"/>
            </a:pPr>
            <a:r>
              <a:rPr lang="en-US" sz="2600" dirty="0" smtClean="0">
                <a:solidFill>
                  <a:schemeClr val="tx1"/>
                </a:solidFill>
              </a:rPr>
              <a:t>Don’t add </a:t>
            </a:r>
            <a:r>
              <a:rPr lang="en-US" sz="2600" dirty="0" smtClean="0">
                <a:solidFill>
                  <a:schemeClr val="tx1"/>
                </a:solidFill>
                <a:latin typeface="cmmi10"/>
                <a:cs typeface="cmmi10"/>
              </a:rPr>
              <a:t>w</a:t>
            </a:r>
          </a:p>
          <a:p>
            <a:pPr algn="ctr"/>
            <a:endParaRPr lang="en-US" sz="1000" dirty="0" smtClean="0">
              <a:solidFill>
                <a:schemeClr val="tx1"/>
              </a:solidFill>
            </a:endParaRP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No additive error!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Action Button: Forward or Next 11">
            <a:hlinkClick r:id="rId6" action="ppaction://hlinksldjump" highlightClick="1"/>
          </p:cNvPr>
          <p:cNvSpPr/>
          <p:nvPr/>
        </p:nvSpPr>
        <p:spPr>
          <a:xfrm>
            <a:off x="8100864" y="6021288"/>
            <a:ext cx="431576" cy="431001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" grpId="0" build="p"/>
      <p:bldP spid="9" grpId="0"/>
      <p:bldP spid="9" grpId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Distributed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/>
          <a:lstStyle/>
          <a:p>
            <a:r>
              <a:rPr lang="en-US" dirty="0" smtClean="0"/>
              <a:t>Each </a:t>
            </a:r>
            <a:r>
              <a:rPr lang="en-US" dirty="0" smtClean="0">
                <a:latin typeface="cmmi10"/>
                <a:cs typeface="cmmi10"/>
              </a:rPr>
              <a:t>u&lt;</a:t>
            </a:r>
            <a:r>
              <a:rPr lang="en-US" dirty="0">
                <a:latin typeface="cmmi10"/>
                <a:cs typeface="cmmi10"/>
              </a:rPr>
              <a:t>v</a:t>
            </a:r>
            <a:r>
              <a:rPr lang="en-US" dirty="0" smtClean="0"/>
              <a:t> pair agree on a </a:t>
            </a:r>
            <a:r>
              <a:rPr lang="en-US" dirty="0"/>
              <a:t>G</a:t>
            </a:r>
            <a:r>
              <a:rPr lang="en-US" dirty="0" smtClean="0"/>
              <a:t>aussian random number</a:t>
            </a:r>
          </a:p>
          <a:p>
            <a:pPr lvl="1"/>
            <a:r>
              <a:rPr lang="en-US" dirty="0" smtClean="0">
                <a:latin typeface="cmmi10"/>
                <a:cs typeface="cmmi10"/>
              </a:rPr>
              <a:t>u</a:t>
            </a:r>
            <a:r>
              <a:rPr lang="en-US" dirty="0" smtClean="0"/>
              <a:t> sets 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baseline="-25000" dirty="0" err="1" smtClean="0">
                <a:latin typeface="cmmi10"/>
                <a:cs typeface="cmmi10"/>
              </a:rPr>
              <a:t>uv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Ã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baseline="-25000" dirty="0" err="1" smtClean="0">
                <a:latin typeface="cmmi10"/>
                <a:cs typeface="cmmi10"/>
              </a:rPr>
              <a:t>uv</a:t>
            </a:r>
            <a:endParaRPr lang="en-US" baseline="-25000" dirty="0" smtClean="0">
              <a:latin typeface="cmmi10"/>
              <a:cs typeface="cmmi10"/>
            </a:endParaRPr>
          </a:p>
          <a:p>
            <a:pPr lvl="1"/>
            <a:r>
              <a:rPr lang="en-US" dirty="0" smtClean="0">
                <a:latin typeface="cmmi10"/>
                <a:cs typeface="cmmi10"/>
              </a:rPr>
              <a:t>v</a:t>
            </a:r>
            <a:r>
              <a:rPr lang="en-US" dirty="0" smtClean="0"/>
              <a:t> sets 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baseline="-25000" dirty="0" err="1" smtClean="0">
                <a:latin typeface="cmmi10"/>
                <a:cs typeface="cmmi10"/>
              </a:rPr>
              <a:t>uv</a:t>
            </a:r>
            <a:r>
              <a:rPr lang="en-US" dirty="0" smtClean="0">
                <a:latin typeface="cmmi10"/>
                <a:cs typeface="cmmi10"/>
              </a:rPr>
              <a:t> </a:t>
            </a:r>
            <a:r>
              <a:rPr lang="en-US" dirty="0" err="1">
                <a:latin typeface="cmsy10"/>
                <a:ea typeface="cmsy10"/>
                <a:cs typeface="cmsy10"/>
              </a:rPr>
              <a:t>Ã</a:t>
            </a:r>
            <a:r>
              <a:rPr lang="en-US" dirty="0">
                <a:latin typeface="cmmi10"/>
                <a:cs typeface="cmmi10"/>
              </a:rPr>
              <a:t> </a:t>
            </a:r>
            <a:r>
              <a:rPr lang="en-US" dirty="0" smtClean="0">
                <a:latin typeface="cmr10"/>
                <a:cs typeface="cmr10"/>
              </a:rPr>
              <a:t>-</a:t>
            </a:r>
            <a:r>
              <a:rPr lang="en-US" dirty="0" err="1" smtClean="0">
                <a:latin typeface="cmmi10"/>
                <a:cs typeface="cmmi10"/>
              </a:rPr>
              <a:t>x</a:t>
            </a:r>
            <a:r>
              <a:rPr lang="en-US" baseline="-25000" dirty="0" err="1" smtClean="0">
                <a:latin typeface="cmmi10"/>
                <a:cs typeface="cmmi10"/>
              </a:rPr>
              <a:t>uv</a:t>
            </a:r>
            <a:endParaRPr lang="en-US" dirty="0"/>
          </a:p>
          <a:p>
            <a:r>
              <a:rPr lang="en-US" dirty="0" smtClean="0"/>
              <a:t>Each node </a:t>
            </a:r>
            <a:r>
              <a:rPr lang="en-US" dirty="0" smtClean="0">
                <a:latin typeface="cmmi10"/>
                <a:cs typeface="cmmi10"/>
              </a:rPr>
              <a:t>u</a:t>
            </a:r>
            <a:r>
              <a:rPr lang="en-US" dirty="0" smtClean="0"/>
              <a:t> publishes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Repeat </a:t>
            </a:r>
            <a:r>
              <a:rPr lang="en-US" dirty="0" smtClean="0">
                <a:latin typeface="cmmi10"/>
                <a:cs typeface="cmmi10"/>
              </a:rPr>
              <a:t>r </a:t>
            </a:r>
            <a:r>
              <a:rPr lang="en-US" dirty="0" smtClean="0"/>
              <a:t>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100392" y="213285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03931" y="293724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8264" y="2418839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91637" y="3616783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96495" y="544522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2440" y="282284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36396" y="386104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96236" y="378904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2440" y="346845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6456" y="4401108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16416" y="44731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72200" y="2901239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44731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99601" y="350445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26839" y="400506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36655" y="500279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47054" y="300070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52903" y="536191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812360" y="3396444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25596" y="4329100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83222" y="3468452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21216" y="4777916"/>
            <a:ext cx="72008" cy="7200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1" idx="5"/>
            <a:endCxn id="13" idx="1"/>
          </p:cNvCxnSpPr>
          <p:nvPr/>
        </p:nvCxnSpPr>
        <p:spPr>
          <a:xfrm>
            <a:off x="8208517" y="3062165"/>
            <a:ext cx="334468" cy="4168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  <a:endCxn id="11" idx="4"/>
          </p:cNvCxnSpPr>
          <p:nvPr/>
        </p:nvCxnSpPr>
        <p:spPr>
          <a:xfrm flipH="1" flipV="1">
            <a:off x="8172400" y="3933056"/>
            <a:ext cx="154561" cy="550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6"/>
            <a:endCxn id="14" idx="2"/>
          </p:cNvCxnSpPr>
          <p:nvPr/>
        </p:nvCxnSpPr>
        <p:spPr>
          <a:xfrm flipV="1">
            <a:off x="8388424" y="4437112"/>
            <a:ext cx="288032" cy="72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5" idx="2"/>
            <a:endCxn id="24" idx="5"/>
          </p:cNvCxnSpPr>
          <p:nvPr/>
        </p:nvCxnSpPr>
        <p:spPr>
          <a:xfrm flipH="1" flipV="1">
            <a:off x="7887059" y="4390563"/>
            <a:ext cx="429357" cy="1185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2" idx="0"/>
            <a:endCxn id="24" idx="4"/>
          </p:cNvCxnSpPr>
          <p:nvPr/>
        </p:nvCxnSpPr>
        <p:spPr>
          <a:xfrm flipH="1" flipV="1">
            <a:off x="7861600" y="4401108"/>
            <a:ext cx="127307" cy="9608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3"/>
            <a:endCxn id="22" idx="6"/>
          </p:cNvCxnSpPr>
          <p:nvPr/>
        </p:nvCxnSpPr>
        <p:spPr>
          <a:xfrm flipH="1">
            <a:off x="8024911" y="4462571"/>
            <a:ext cx="662090" cy="935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9" idx="6"/>
            <a:endCxn id="12" idx="2"/>
          </p:cNvCxnSpPr>
          <p:nvPr/>
        </p:nvCxnSpPr>
        <p:spPr>
          <a:xfrm flipV="1">
            <a:off x="6498847" y="3825044"/>
            <a:ext cx="197389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3"/>
            <a:endCxn id="17" idx="0"/>
          </p:cNvCxnSpPr>
          <p:nvPr/>
        </p:nvCxnSpPr>
        <p:spPr>
          <a:xfrm>
            <a:off x="6437384" y="4066527"/>
            <a:ext cx="186844" cy="406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5"/>
            <a:endCxn id="9" idx="1"/>
          </p:cNvCxnSpPr>
          <p:nvPr/>
        </p:nvCxnSpPr>
        <p:spPr>
          <a:xfrm>
            <a:off x="6488302" y="4066527"/>
            <a:ext cx="818738" cy="1389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1"/>
            <a:endCxn id="6" idx="4"/>
          </p:cNvCxnSpPr>
          <p:nvPr/>
        </p:nvCxnSpPr>
        <p:spPr>
          <a:xfrm flipH="1" flipV="1">
            <a:off x="7139935" y="3009251"/>
            <a:ext cx="170211" cy="50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5" idx="3"/>
            <a:endCxn id="16" idx="4"/>
          </p:cNvCxnSpPr>
          <p:nvPr/>
        </p:nvCxnSpPr>
        <p:spPr>
          <a:xfrm flipV="1">
            <a:off x="6293767" y="2973247"/>
            <a:ext cx="114437" cy="55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4"/>
            <a:endCxn id="6" idx="0"/>
          </p:cNvCxnSpPr>
          <p:nvPr/>
        </p:nvCxnSpPr>
        <p:spPr>
          <a:xfrm>
            <a:off x="6984268" y="2490847"/>
            <a:ext cx="155667" cy="44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4"/>
            <a:endCxn id="9" idx="0"/>
          </p:cNvCxnSpPr>
          <p:nvPr/>
        </p:nvCxnSpPr>
        <p:spPr>
          <a:xfrm>
            <a:off x="6927641" y="3688791"/>
            <a:ext cx="404858" cy="1756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5" idx="4"/>
            <a:endCxn id="19" idx="0"/>
          </p:cNvCxnSpPr>
          <p:nvPr/>
        </p:nvCxnSpPr>
        <p:spPr>
          <a:xfrm>
            <a:off x="6319226" y="3540460"/>
            <a:ext cx="143617" cy="464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6"/>
            <a:endCxn id="6" idx="2"/>
          </p:cNvCxnSpPr>
          <p:nvPr/>
        </p:nvCxnSpPr>
        <p:spPr>
          <a:xfrm flipV="1">
            <a:off x="6355230" y="2973247"/>
            <a:ext cx="748701" cy="531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" idx="6"/>
            <a:endCxn id="8" idx="6"/>
          </p:cNvCxnSpPr>
          <p:nvPr/>
        </p:nvCxnSpPr>
        <p:spPr>
          <a:xfrm flipH="1">
            <a:off x="6963645" y="3540460"/>
            <a:ext cx="407964" cy="112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3" idx="0"/>
            <a:endCxn id="5" idx="3"/>
          </p:cNvCxnSpPr>
          <p:nvPr/>
        </p:nvCxnSpPr>
        <p:spPr>
          <a:xfrm flipV="1">
            <a:off x="7848364" y="2194319"/>
            <a:ext cx="262573" cy="12021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5"/>
            <a:endCxn id="10" idx="1"/>
          </p:cNvCxnSpPr>
          <p:nvPr/>
        </p:nvCxnSpPr>
        <p:spPr>
          <a:xfrm>
            <a:off x="8161855" y="2194319"/>
            <a:ext cx="381130" cy="639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0" idx="4"/>
            <a:endCxn id="13" idx="0"/>
          </p:cNvCxnSpPr>
          <p:nvPr/>
        </p:nvCxnSpPr>
        <p:spPr>
          <a:xfrm>
            <a:off x="8568444" y="2894856"/>
            <a:ext cx="0" cy="573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3" idx="5"/>
            <a:endCxn id="24" idx="0"/>
          </p:cNvCxnSpPr>
          <p:nvPr/>
        </p:nvCxnSpPr>
        <p:spPr>
          <a:xfrm flipH="1">
            <a:off x="7861600" y="3457907"/>
            <a:ext cx="12223" cy="871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3" idx="6"/>
            <a:endCxn id="11" idx="1"/>
          </p:cNvCxnSpPr>
          <p:nvPr/>
        </p:nvCxnSpPr>
        <p:spPr>
          <a:xfrm>
            <a:off x="7884368" y="3432448"/>
            <a:ext cx="262573" cy="439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4"/>
            <a:endCxn id="14" idx="0"/>
          </p:cNvCxnSpPr>
          <p:nvPr/>
        </p:nvCxnSpPr>
        <p:spPr>
          <a:xfrm>
            <a:off x="8183058" y="3072710"/>
            <a:ext cx="529402" cy="1328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2" idx="6"/>
          </p:cNvCxnSpPr>
          <p:nvPr/>
        </p:nvCxnSpPr>
        <p:spPr>
          <a:xfrm flipH="1">
            <a:off x="8024911" y="4813920"/>
            <a:ext cx="596305" cy="5839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9" idx="3"/>
            <a:endCxn id="20" idx="1"/>
          </p:cNvCxnSpPr>
          <p:nvPr/>
        </p:nvCxnSpPr>
        <p:spPr>
          <a:xfrm flipH="1" flipV="1">
            <a:off x="6347200" y="5013341"/>
            <a:ext cx="959840" cy="4933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6" idx="7"/>
            <a:endCxn id="7" idx="2"/>
          </p:cNvCxnSpPr>
          <p:nvPr/>
        </p:nvCxnSpPr>
        <p:spPr>
          <a:xfrm flipV="1">
            <a:off x="6433663" y="2454843"/>
            <a:ext cx="514601" cy="4569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6"/>
            <a:endCxn id="23" idx="2"/>
          </p:cNvCxnSpPr>
          <p:nvPr/>
        </p:nvCxnSpPr>
        <p:spPr>
          <a:xfrm flipV="1">
            <a:off x="7371609" y="3432448"/>
            <a:ext cx="440751" cy="1080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3" idx="3"/>
            <a:endCxn id="16" idx="7"/>
          </p:cNvCxnSpPr>
          <p:nvPr/>
        </p:nvCxnSpPr>
        <p:spPr>
          <a:xfrm flipH="1" flipV="1">
            <a:off x="6433663" y="2911784"/>
            <a:ext cx="2109322" cy="61813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" idx="6"/>
            <a:endCxn id="21" idx="1"/>
          </p:cNvCxnSpPr>
          <p:nvPr/>
        </p:nvCxnSpPr>
        <p:spPr>
          <a:xfrm>
            <a:off x="7175939" y="2973247"/>
            <a:ext cx="981660" cy="3800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2" idx="7"/>
            <a:endCxn id="8" idx="2"/>
          </p:cNvCxnSpPr>
          <p:nvPr/>
        </p:nvCxnSpPr>
        <p:spPr>
          <a:xfrm flipV="1">
            <a:off x="6757699" y="3652787"/>
            <a:ext cx="133938" cy="14679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8" idx="4"/>
            <a:endCxn id="11" idx="5"/>
          </p:cNvCxnSpPr>
          <p:nvPr/>
        </p:nvCxnSpPr>
        <p:spPr>
          <a:xfrm>
            <a:off x="6927641" y="3688791"/>
            <a:ext cx="1270218" cy="23372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5" idx="6"/>
            <a:endCxn id="24" idx="0"/>
          </p:cNvCxnSpPr>
          <p:nvPr/>
        </p:nvCxnSpPr>
        <p:spPr>
          <a:xfrm>
            <a:off x="6355230" y="3504456"/>
            <a:ext cx="1506370" cy="82464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3" idx="0"/>
            <a:endCxn id="21" idx="3"/>
          </p:cNvCxnSpPr>
          <p:nvPr/>
        </p:nvCxnSpPr>
        <p:spPr>
          <a:xfrm flipV="1">
            <a:off x="7848364" y="3062165"/>
            <a:ext cx="309235" cy="33427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9" idx="5"/>
            <a:endCxn id="22" idx="3"/>
          </p:cNvCxnSpPr>
          <p:nvPr/>
        </p:nvCxnSpPr>
        <p:spPr>
          <a:xfrm flipV="1">
            <a:off x="7357958" y="5423375"/>
            <a:ext cx="605490" cy="83312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8" idx="2"/>
            <a:endCxn id="5" idx="3"/>
          </p:cNvCxnSpPr>
          <p:nvPr/>
        </p:nvCxnSpPr>
        <p:spPr>
          <a:xfrm flipV="1">
            <a:off x="6891637" y="2194319"/>
            <a:ext cx="1219300" cy="145846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0" idx="1"/>
            <a:endCxn id="24" idx="1"/>
          </p:cNvCxnSpPr>
          <p:nvPr/>
        </p:nvCxnSpPr>
        <p:spPr>
          <a:xfrm flipV="1">
            <a:off x="6347200" y="4339645"/>
            <a:ext cx="1488941" cy="67369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0" idx="0"/>
            <a:endCxn id="12" idx="3"/>
          </p:cNvCxnSpPr>
          <p:nvPr/>
        </p:nvCxnSpPr>
        <p:spPr>
          <a:xfrm flipV="1">
            <a:off x="6372659" y="3850503"/>
            <a:ext cx="334122" cy="115229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0" idx="0"/>
            <a:endCxn id="19" idx="3"/>
          </p:cNvCxnSpPr>
          <p:nvPr/>
        </p:nvCxnSpPr>
        <p:spPr>
          <a:xfrm flipV="1">
            <a:off x="6372659" y="4066527"/>
            <a:ext cx="64725" cy="93626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0" idx="0"/>
            <a:endCxn id="17" idx="0"/>
          </p:cNvCxnSpPr>
          <p:nvPr/>
        </p:nvCxnSpPr>
        <p:spPr>
          <a:xfrm flipV="1">
            <a:off x="6372659" y="4473116"/>
            <a:ext cx="251569" cy="529680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6" idx="2"/>
            <a:endCxn id="17" idx="5"/>
          </p:cNvCxnSpPr>
          <p:nvPr/>
        </p:nvCxnSpPr>
        <p:spPr>
          <a:xfrm flipH="1" flipV="1">
            <a:off x="6649687" y="4534579"/>
            <a:ext cx="1971529" cy="27934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1" idx="2"/>
            <a:endCxn id="11" idx="6"/>
          </p:cNvCxnSpPr>
          <p:nvPr/>
        </p:nvCxnSpPr>
        <p:spPr>
          <a:xfrm>
            <a:off x="8147054" y="3036706"/>
            <a:ext cx="61350" cy="86034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1" idx="2"/>
            <a:endCxn id="10" idx="3"/>
          </p:cNvCxnSpPr>
          <p:nvPr/>
        </p:nvCxnSpPr>
        <p:spPr>
          <a:xfrm flipV="1">
            <a:off x="8147054" y="2884311"/>
            <a:ext cx="395931" cy="15239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7" idx="5"/>
            <a:endCxn id="5" idx="3"/>
          </p:cNvCxnSpPr>
          <p:nvPr/>
        </p:nvCxnSpPr>
        <p:spPr>
          <a:xfrm flipV="1">
            <a:off x="7009727" y="2194319"/>
            <a:ext cx="1101210" cy="2859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5" idx="4"/>
            <a:endCxn id="6" idx="7"/>
          </p:cNvCxnSpPr>
          <p:nvPr/>
        </p:nvCxnSpPr>
        <p:spPr>
          <a:xfrm flipH="1">
            <a:off x="7165394" y="2204864"/>
            <a:ext cx="971002" cy="74292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17" idx="0"/>
            <a:endCxn id="15" idx="2"/>
          </p:cNvCxnSpPr>
          <p:nvPr/>
        </p:nvCxnSpPr>
        <p:spPr>
          <a:xfrm>
            <a:off x="6624228" y="4473116"/>
            <a:ext cx="1692188" cy="360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1" idx="7"/>
            <a:endCxn id="5" idx="4"/>
          </p:cNvCxnSpPr>
          <p:nvPr/>
        </p:nvCxnSpPr>
        <p:spPr>
          <a:xfrm flipH="1" flipV="1">
            <a:off x="8136396" y="2204864"/>
            <a:ext cx="72121" cy="806383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9" idx="7"/>
            <a:endCxn id="15" idx="4"/>
          </p:cNvCxnSpPr>
          <p:nvPr/>
        </p:nvCxnSpPr>
        <p:spPr>
          <a:xfrm flipV="1">
            <a:off x="7357958" y="4545124"/>
            <a:ext cx="994462" cy="910645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2" idx="0"/>
            <a:endCxn id="15" idx="4"/>
          </p:cNvCxnSpPr>
          <p:nvPr/>
        </p:nvCxnSpPr>
        <p:spPr>
          <a:xfrm flipV="1">
            <a:off x="7988907" y="4545124"/>
            <a:ext cx="363513" cy="816788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4" idx="7"/>
            <a:endCxn id="13" idx="6"/>
          </p:cNvCxnSpPr>
          <p:nvPr/>
        </p:nvCxnSpPr>
        <p:spPr>
          <a:xfrm flipH="1" flipV="1">
            <a:off x="8604448" y="3504456"/>
            <a:ext cx="133471" cy="907197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26" idx="6"/>
            <a:endCxn id="14" idx="4"/>
          </p:cNvCxnSpPr>
          <p:nvPr/>
        </p:nvCxnSpPr>
        <p:spPr>
          <a:xfrm flipV="1">
            <a:off x="8693224" y="4473116"/>
            <a:ext cx="19236" cy="340804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8" idx="4"/>
            <a:endCxn id="24" idx="1"/>
          </p:cNvCxnSpPr>
          <p:nvPr/>
        </p:nvCxnSpPr>
        <p:spPr>
          <a:xfrm>
            <a:off x="7335605" y="3576464"/>
            <a:ext cx="500536" cy="763181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2" idx="1"/>
            <a:endCxn id="24" idx="2"/>
          </p:cNvCxnSpPr>
          <p:nvPr/>
        </p:nvCxnSpPr>
        <p:spPr>
          <a:xfrm>
            <a:off x="6706781" y="3799585"/>
            <a:ext cx="1118815" cy="565519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13795"/>
            <a:ext cx="3839964" cy="7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Generalization: Directional 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latin typeface="cmmi10"/>
                    <a:cs typeface="cmmi10"/>
                  </a:rPr>
                  <a:t>A</a:t>
                </a:r>
                <a:r>
                  <a:rPr lang="en-US" dirty="0" smtClean="0"/>
                  <a:t> –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/>
                        <a:ea typeface="Cambria Math"/>
                        <a:cs typeface="cmsy10"/>
                      </a:rPr>
                      <m:t>n</m:t>
                    </m:r>
                    <m:r>
                      <a:rPr lang="en-US" i="1" dirty="0" smtClean="0">
                        <a:latin typeface="Cambria Math"/>
                        <a:ea typeface="Cambria Math"/>
                        <a:cs typeface="cmsy10"/>
                      </a:rPr>
                      <m:t>×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msy10"/>
                      </a:rPr>
                      <m:t>𝑑</m:t>
                    </m:r>
                  </m:oMath>
                </a14:m>
                <a:r>
                  <a:rPr lang="en-US" dirty="0" smtClean="0"/>
                  <a:t> matrix of reals</a:t>
                </a:r>
              </a:p>
              <a:p>
                <a:r>
                  <a:rPr lang="en-US" dirty="0" smtClean="0"/>
                  <a:t>Releasing mean privately: simple</a:t>
                </a:r>
              </a:p>
              <a:p>
                <a:r>
                  <a:rPr lang="en-US" dirty="0" smtClean="0"/>
                  <a:t>Releasing variance???</a:t>
                </a:r>
              </a:p>
              <a:p>
                <a:endParaRPr lang="en-US" dirty="0"/>
              </a:p>
              <a:p>
                <a:r>
                  <a:rPr lang="en-US" dirty="0" smtClean="0"/>
                  <a:t>Our result: </a:t>
                </a:r>
              </a:p>
              <a:p>
                <a:r>
                  <a:rPr lang="en-US" dirty="0"/>
                  <a:t>A</a:t>
                </a:r>
                <a:r>
                  <a:rPr lang="en-US" dirty="0" smtClean="0"/>
                  <a:t>nswer </a:t>
                </a:r>
                <a:r>
                  <a:rPr lang="en-US" dirty="0" err="1" smtClean="0">
                    <a:latin typeface="cmmi10"/>
                    <a:cs typeface="cmmi10"/>
                  </a:rPr>
                  <a:t>x</a:t>
                </a:r>
                <a:r>
                  <a:rPr lang="en-US" baseline="30000" dirty="0" err="1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 smtClean="0">
                    <a:latin typeface="cmmi10"/>
                    <a:cs typeface="cmmi10"/>
                  </a:rPr>
                  <a:t>A</a:t>
                </a:r>
                <a:r>
                  <a:rPr lang="en-US" dirty="0" smtClean="0">
                    <a:latin typeface="cmr10"/>
                    <a:cs typeface="cmr10"/>
                  </a:rPr>
                  <a:t>-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¹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>
                    <a:latin typeface="cmmi10"/>
                    <a:cs typeface="cmmi10"/>
                  </a:rPr>
                  <a:t>A</a:t>
                </a:r>
                <a:r>
                  <a:rPr lang="en-US" dirty="0" smtClean="0">
                    <a:latin typeface="cmr10"/>
                    <a:cs typeface="cmr10"/>
                  </a:rPr>
                  <a:t>))</a:t>
                </a:r>
                <a:r>
                  <a:rPr lang="en-US" baseline="30000" dirty="0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>
                    <a:latin typeface="cmmi10"/>
                    <a:cs typeface="cmmi10"/>
                  </a:rPr>
                  <a:t>A</a:t>
                </a:r>
                <a:r>
                  <a:rPr lang="en-US" dirty="0" smtClean="0">
                    <a:latin typeface="cmr10"/>
                    <a:cs typeface="cmr10"/>
                  </a:rPr>
                  <a:t>-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¹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>
                    <a:latin typeface="cmmi10"/>
                    <a:cs typeface="cmmi10"/>
                  </a:rPr>
                  <a:t>A</a:t>
                </a:r>
                <a:r>
                  <a:rPr lang="en-US" dirty="0" smtClean="0">
                    <a:latin typeface="cmr10"/>
                    <a:cs typeface="cmr10"/>
                  </a:rPr>
                  <a:t>))</a:t>
                </a:r>
                <a:r>
                  <a:rPr lang="en-US" dirty="0" smtClean="0">
                    <a:latin typeface="cmmi10"/>
                    <a:cs typeface="cmmi10"/>
                  </a:rPr>
                  <a:t>x </a:t>
                </a:r>
                <a:r>
                  <a:rPr lang="en-US" dirty="0" smtClean="0">
                    <a:latin typeface="Calibri"/>
                    <a:cs typeface="Calibri"/>
                  </a:rPr>
                  <a:t>for most directions </a:t>
                </a:r>
                <a:r>
                  <a:rPr lang="en-US" dirty="0" smtClean="0">
                    <a:latin typeface="cmmi10"/>
                    <a:cs typeface="cmmi10"/>
                  </a:rPr>
                  <a:t>x</a:t>
                </a:r>
                <a:r>
                  <a:rPr lang="en-US" dirty="0" smtClean="0">
                    <a:latin typeface="Calibri"/>
                    <a:cs typeface="Calibri"/>
                  </a:rPr>
                  <a:t>. </a:t>
                </a:r>
              </a:p>
              <a:p>
                <a:r>
                  <a:rPr lang="en-US" dirty="0" smtClean="0">
                    <a:latin typeface="Calibri"/>
                    <a:cs typeface="Calibri"/>
                  </a:rPr>
                  <a:t>Neighboring matrices: </a:t>
                </a:r>
                <a:r>
                  <a:rPr lang="en-US" dirty="0" smtClean="0">
                    <a:latin typeface="cmmi10"/>
                    <a:cs typeface="cmmi10"/>
                  </a:rPr>
                  <a:t>A</a:t>
                </a:r>
                <a:r>
                  <a:rPr lang="en-US" dirty="0" smtClean="0">
                    <a:latin typeface="cmr10"/>
                    <a:cs typeface="cmr10"/>
                  </a:rPr>
                  <a:t>-</a:t>
                </a:r>
                <a:r>
                  <a:rPr lang="en-US" dirty="0" smtClean="0">
                    <a:latin typeface="cmmi10"/>
                    <a:cs typeface="cmmi10"/>
                  </a:rPr>
                  <a:t>A’</a:t>
                </a:r>
                <a:r>
                  <a:rPr lang="en-US" dirty="0" smtClean="0">
                    <a:latin typeface="cmr10"/>
                    <a:cs typeface="cmr10"/>
                  </a:rPr>
                  <a:t> </a:t>
                </a:r>
                <a:r>
                  <a:rPr lang="en-US" dirty="0" smtClean="0">
                    <a:latin typeface="Calibri"/>
                    <a:cs typeface="Calibri"/>
                  </a:rPr>
                  <a:t>is a rank-</a:t>
                </a:r>
                <a:r>
                  <a:rPr lang="en-US" dirty="0" smtClean="0">
                    <a:latin typeface="cmr10"/>
                    <a:cs typeface="cmr10"/>
                  </a:rPr>
                  <a:t>1</a:t>
                </a:r>
                <a:r>
                  <a:rPr lang="en-US" dirty="0" smtClean="0">
                    <a:latin typeface="Calibri"/>
                    <a:cs typeface="Calibri"/>
                  </a:rPr>
                  <a:t> matrix of norm </a:t>
                </a:r>
                <a:r>
                  <a:rPr lang="en-US" dirty="0" smtClean="0">
                    <a:latin typeface="cmr10"/>
                    <a:cs typeface="cmr10"/>
                  </a:rPr>
                  <a:t>1</a:t>
                </a:r>
                <a:endParaRPr lang="en-US" dirty="0">
                  <a:latin typeface="cmr10"/>
                  <a:cs typeface="cmr1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2695" b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8028384" y="6126163"/>
            <a:ext cx="432048" cy="327173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Generalization: Directional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Answer </a:t>
            </a:r>
            <a:r>
              <a:rPr lang="en-US" dirty="0" err="1">
                <a:latin typeface="cmmi10"/>
                <a:cs typeface="cmmi10"/>
              </a:rPr>
              <a:t>x</a:t>
            </a:r>
            <a:r>
              <a:rPr lang="en-US" baseline="30000" dirty="0" err="1">
                <a:latin typeface="cmmi10"/>
                <a:cs typeface="cmmi10"/>
              </a:rPr>
              <a:t>T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-</a:t>
            </a:r>
            <a:r>
              <a:rPr lang="en-US" dirty="0">
                <a:latin typeface="cmmi10"/>
                <a:ea typeface="cmmi10"/>
                <a:cs typeface="cmmi10"/>
              </a:rPr>
              <a:t>¹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))</a:t>
            </a:r>
            <a:r>
              <a:rPr lang="en-US" baseline="30000" dirty="0">
                <a:latin typeface="cmmi10"/>
                <a:cs typeface="cmmi10"/>
              </a:rPr>
              <a:t>T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-</a:t>
            </a:r>
            <a:r>
              <a:rPr lang="en-US" dirty="0">
                <a:latin typeface="cmmi10"/>
                <a:ea typeface="cmmi10"/>
                <a:cs typeface="cmmi10"/>
              </a:rPr>
              <a:t>¹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))</a:t>
            </a:r>
            <a:r>
              <a:rPr lang="en-US" dirty="0">
                <a:latin typeface="cmmi10"/>
                <a:cs typeface="cmmi10"/>
              </a:rPr>
              <a:t>x </a:t>
            </a:r>
            <a:r>
              <a:rPr lang="en-US" dirty="0">
                <a:cs typeface="Calibri"/>
              </a:rPr>
              <a:t>for most directions </a:t>
            </a:r>
            <a:r>
              <a:rPr lang="en-US" dirty="0">
                <a:latin typeface="cmmi10"/>
                <a:cs typeface="cmmi10"/>
              </a:rPr>
              <a:t>x</a:t>
            </a:r>
            <a:r>
              <a:rPr lang="en-US" dirty="0">
                <a:cs typeface="Calibri"/>
              </a:rPr>
              <a:t>. </a:t>
            </a:r>
          </a:p>
          <a:p>
            <a:endParaRPr lang="en-US" dirty="0" smtClean="0"/>
          </a:p>
          <a:p>
            <a:r>
              <a:rPr lang="en-US" dirty="0" smtClean="0"/>
              <a:t>Algorithm:</a:t>
            </a:r>
          </a:p>
          <a:p>
            <a:pPr lvl="1"/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all</a:t>
            </a:r>
            <a:r>
              <a:rPr lang="en-US" dirty="0" smtClean="0"/>
              <a:t> singular values of </a:t>
            </a:r>
            <a:r>
              <a:rPr lang="en-US" dirty="0" smtClean="0">
                <a:latin typeface="cmmi10"/>
                <a:cs typeface="cmmi10"/>
              </a:rPr>
              <a:t>A</a:t>
            </a:r>
            <a:r>
              <a:rPr lang="en-US" dirty="0" smtClean="0"/>
              <a:t> are big enough, pick </a:t>
            </a:r>
            <a:r>
              <a:rPr lang="en-US" dirty="0">
                <a:latin typeface="cmmi10"/>
                <a:cs typeface="cmmi10"/>
              </a:rPr>
              <a:t>M</a:t>
            </a:r>
            <a:r>
              <a:rPr lang="en-US" dirty="0" smtClean="0"/>
              <a:t> and output: 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-</a:t>
            </a:r>
            <a:r>
              <a:rPr lang="en-US" dirty="0">
                <a:latin typeface="cmmi10"/>
                <a:ea typeface="cmmi10"/>
                <a:cs typeface="cmmi10"/>
              </a:rPr>
              <a:t>¹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))</a:t>
            </a:r>
            <a:r>
              <a:rPr lang="en-US" baseline="30000" dirty="0" smtClean="0">
                <a:latin typeface="cmmi10"/>
                <a:cs typeface="cmmi10"/>
              </a:rPr>
              <a:t>T</a:t>
            </a:r>
            <a:r>
              <a:rPr lang="en-US" dirty="0">
                <a:latin typeface="cmsy10"/>
                <a:ea typeface="cmsy10"/>
                <a:cs typeface="cmsy10"/>
              </a:rPr>
              <a:t>¢</a:t>
            </a:r>
            <a:r>
              <a:rPr lang="en-US" dirty="0" smtClean="0">
                <a:latin typeface="cmmi10"/>
                <a:cs typeface="cmmi10"/>
              </a:rPr>
              <a:t>M</a:t>
            </a:r>
            <a:r>
              <a:rPr lang="en-US" baseline="30000" dirty="0" smtClean="0">
                <a:latin typeface="cmmi10"/>
                <a:cs typeface="cmmi10"/>
              </a:rPr>
              <a:t>T</a:t>
            </a:r>
            <a:r>
              <a:rPr lang="en-US" dirty="0" smtClean="0">
                <a:latin typeface="cmmi10"/>
                <a:cs typeface="cmmi10"/>
              </a:rPr>
              <a:t>M</a:t>
            </a:r>
            <a:r>
              <a:rPr lang="en-US" dirty="0" smtClean="0">
                <a:latin typeface="cmsy10"/>
                <a:ea typeface="cmsy10"/>
                <a:cs typeface="cmsy10"/>
              </a:rPr>
              <a:t>¢</a:t>
            </a:r>
            <a:r>
              <a:rPr lang="en-US" dirty="0" smtClean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-</a:t>
            </a:r>
            <a:r>
              <a:rPr lang="en-US" dirty="0">
                <a:latin typeface="cmmi10"/>
                <a:ea typeface="cmmi10"/>
                <a:cs typeface="cmmi10"/>
              </a:rPr>
              <a:t>¹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A</a:t>
            </a:r>
            <a:r>
              <a:rPr lang="en-US" dirty="0">
                <a:latin typeface="cmr10"/>
                <a:cs typeface="cmr10"/>
              </a:rPr>
              <a:t>))</a:t>
            </a:r>
            <a:endParaRPr lang="en-US" dirty="0"/>
          </a:p>
          <a:p>
            <a:pPr lvl="2"/>
            <a:r>
              <a:rPr lang="en-US" dirty="0" smtClean="0"/>
              <a:t>Only multiplicative error!</a:t>
            </a:r>
          </a:p>
          <a:p>
            <a:pPr lvl="1"/>
            <a:r>
              <a:rPr lang="en-US" b="1" dirty="0" smtClean="0"/>
              <a:t>Otherwise</a:t>
            </a:r>
            <a:r>
              <a:rPr lang="en-US" dirty="0" smtClean="0"/>
              <a:t> </a:t>
            </a:r>
            <a:r>
              <a:rPr lang="en-US" dirty="0" smtClean="0">
                <a:latin typeface="cmr10"/>
                <a:cs typeface="cmr10"/>
              </a:rPr>
              <a:t>(</a:t>
            </a:r>
            <a:r>
              <a:rPr lang="en-US" dirty="0" err="1" smtClean="0">
                <a:latin typeface="cmr10"/>
                <a:cs typeface="cmr10"/>
              </a:rPr>
              <a:t>i</a:t>
            </a:r>
            <a:r>
              <a:rPr lang="en-US" dirty="0" smtClean="0">
                <a:latin typeface="cmr10"/>
                <a:cs typeface="cmr10"/>
              </a:rPr>
              <a:t>) </a:t>
            </a:r>
            <a:r>
              <a:rPr lang="en-US" dirty="0" smtClean="0"/>
              <a:t>increase all singular values, </a:t>
            </a:r>
            <a:r>
              <a:rPr lang="en-US" dirty="0" smtClean="0">
                <a:latin typeface="cmr10"/>
                <a:cs typeface="cmr10"/>
              </a:rPr>
              <a:t>(ii)</a:t>
            </a:r>
            <a:r>
              <a:rPr lang="en-US" dirty="0" smtClean="0"/>
              <a:t> use </a:t>
            </a:r>
            <a:r>
              <a:rPr lang="en-US" dirty="0" smtClean="0">
                <a:latin typeface="cmmi10"/>
                <a:cs typeface="cmmi10"/>
              </a:rPr>
              <a:t>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07" y="5733256"/>
            <a:ext cx="2793793" cy="3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(?)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Problem 1:</a:t>
            </a:r>
            <a:br>
              <a:rPr lang="en-US" dirty="0" smtClean="0"/>
            </a:br>
            <a:r>
              <a:rPr lang="en-US" dirty="0" smtClean="0"/>
              <a:t>Answer All Cuts?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707088" cy="42770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Observe, we need </a:t>
            </a:r>
            <a:r>
              <a:rPr lang="en-US" dirty="0" smtClean="0">
                <a:latin typeface="cmmi10"/>
                <a:cs typeface="cmmi10"/>
              </a:rPr>
              <a:t>r </a:t>
            </a:r>
            <a:r>
              <a:rPr lang="en-US" dirty="0" smtClean="0">
                <a:latin typeface="cmr10"/>
                <a:cs typeface="cmr10"/>
              </a:rPr>
              <a:t>= </a:t>
            </a:r>
            <a:r>
              <a:rPr lang="en-US" dirty="0" smtClean="0">
                <a:latin typeface="Symbol"/>
                <a:cs typeface="cmr10"/>
                <a:sym typeface="Symbol"/>
              </a:rPr>
              <a:t></a:t>
            </a:r>
            <a:r>
              <a:rPr lang="en-US" dirty="0" smtClean="0">
                <a:latin typeface="cmr10"/>
                <a:cs typeface="cmr10"/>
              </a:rPr>
              <a:t>(</a:t>
            </a:r>
            <a:r>
              <a:rPr lang="en-US" dirty="0" smtClean="0">
                <a:latin typeface="cmmi10"/>
                <a:cs typeface="cmmi10"/>
              </a:rPr>
              <a:t>n</a:t>
            </a:r>
            <a:r>
              <a:rPr lang="en-US" dirty="0" smtClean="0">
                <a:latin typeface="cmr10"/>
                <a:cs typeface="cmr10"/>
              </a:rPr>
              <a:t>)</a:t>
            </a:r>
          </a:p>
          <a:p>
            <a:pPr lvl="1"/>
            <a:r>
              <a:rPr lang="en-US" dirty="0" smtClean="0"/>
              <a:t>Imagine we picked first row in </a:t>
            </a:r>
            <a:r>
              <a:rPr lang="en-US" dirty="0" smtClean="0">
                <a:latin typeface="cmmi10"/>
                <a:cs typeface="cmmi10"/>
              </a:rPr>
              <a:t>M</a:t>
            </a:r>
          </a:p>
          <a:p>
            <a:pPr lvl="1"/>
            <a:r>
              <a:rPr lang="en-US" dirty="0" smtClean="0"/>
              <a:t>Per pair: one is assigned </a:t>
            </a:r>
            <a:r>
              <a:rPr lang="en-US" dirty="0" smtClean="0">
                <a:latin typeface="cmmi10"/>
                <a:cs typeface="cmmi10"/>
              </a:rPr>
              <a:t>x</a:t>
            </a:r>
            <a:r>
              <a:rPr lang="en-US" dirty="0" smtClean="0"/>
              <a:t>, the other is assigned </a:t>
            </a:r>
            <a:r>
              <a:rPr lang="en-US" dirty="0" smtClean="0">
                <a:latin typeface="cmr10"/>
                <a:cs typeface="cmr10"/>
              </a:rPr>
              <a:t>-</a:t>
            </a:r>
            <a:r>
              <a:rPr lang="en-US" dirty="0" smtClean="0">
                <a:latin typeface="cmmi10"/>
                <a:cs typeface="cmmi10"/>
              </a:rPr>
              <a:t>x</a:t>
            </a:r>
          </a:p>
          <a:p>
            <a:pPr lvl="1"/>
            <a:r>
              <a:rPr lang="en-US" dirty="0" smtClean="0"/>
              <a:t>This determines a cut: </a:t>
            </a:r>
            <a:r>
              <a:rPr lang="en-US" dirty="0" smtClean="0">
                <a:latin typeface="cmmi10"/>
                <a:cs typeface="cmmi10"/>
              </a:rPr>
              <a:t>P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cs typeface="cmmi10"/>
              </a:rPr>
              <a:t>N</a:t>
            </a:r>
          </a:p>
          <a:p>
            <a:pPr lvl="1"/>
            <a:r>
              <a:rPr lang="en-US" dirty="0" smtClean="0"/>
              <a:t>So </a:t>
            </a:r>
            <a:r>
              <a:rPr lang="en-US" dirty="0" err="1" smtClean="0"/>
              <a:t>w.h.p</a:t>
            </a:r>
            <a:r>
              <a:rPr lang="en-US" dirty="0" smtClean="0"/>
              <a:t>:   </a:t>
            </a:r>
            <a:r>
              <a:rPr lang="en-US" dirty="0"/>
              <a:t>(</a:t>
            </a:r>
            <a:r>
              <a:rPr lang="en-US" dirty="0" smtClean="0">
                <a:latin typeface="Calibri"/>
              </a:rPr>
              <a:t>coordinate</a:t>
            </a:r>
            <a:r>
              <a:rPr lang="en-US" baseline="-25000" dirty="0" smtClean="0">
                <a:latin typeface="cmr10"/>
                <a:cs typeface="cmr10"/>
              </a:rPr>
              <a:t>1</a:t>
            </a:r>
            <a:r>
              <a:rPr lang="en-US" dirty="0" smtClean="0"/>
              <a:t>)</a:t>
            </a:r>
            <a:r>
              <a:rPr lang="en-US" baseline="30000" dirty="0" smtClean="0">
                <a:latin typeface="cmr10"/>
                <a:cs typeface="cmr10"/>
              </a:rPr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>
                <a:latin typeface="Symbol"/>
                <a:sym typeface="Symbol"/>
              </a:rPr>
              <a:t></a:t>
            </a:r>
            <a:r>
              <a:rPr lang="en-US" dirty="0" smtClean="0">
                <a:latin typeface="cmr10"/>
                <a:cs typeface="cmr10"/>
              </a:rPr>
              <a:t>(</a:t>
            </a:r>
            <a:r>
              <a:rPr lang="en-US" dirty="0" smtClean="0">
                <a:latin typeface="cmmi10"/>
                <a:cs typeface="cmmi10"/>
              </a:rPr>
              <a:t>n</a:t>
            </a:r>
            <a:r>
              <a:rPr lang="en-US" baseline="30000" dirty="0" smtClean="0">
                <a:latin typeface="cmr10"/>
                <a:cs typeface="cmr10"/>
              </a:rPr>
              <a:t>2</a:t>
            </a:r>
            <a:r>
              <a:rPr lang="en-US" dirty="0" smtClean="0">
                <a:latin typeface="cmr10"/>
                <a:cs typeface="cmr10"/>
              </a:rPr>
              <a:t>)</a:t>
            </a:r>
          </a:p>
          <a:p>
            <a:pPr lvl="1"/>
            <a:r>
              <a:rPr lang="en-US" dirty="0" err="1" smtClean="0">
                <a:latin typeface="Calibri"/>
                <a:cs typeface="Calibri"/>
              </a:rPr>
              <a:t>Avg</a:t>
            </a:r>
            <a:r>
              <a:rPr lang="en-US" baseline="-25000" dirty="0" err="1">
                <a:latin typeface="cmmi10"/>
                <a:cs typeface="cmmi10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smtClean="0">
                <a:latin typeface="Calibri"/>
                <a:cs typeface="Calibri"/>
              </a:rPr>
              <a:t>coordinate</a:t>
            </a:r>
            <a:r>
              <a:rPr lang="en-US" baseline="-25000" dirty="0" smtClean="0">
                <a:latin typeface="cmmi10"/>
                <a:cs typeface="cmmi10"/>
              </a:rPr>
              <a:t>i</a:t>
            </a:r>
            <a:r>
              <a:rPr lang="en-US" baseline="30000" dirty="0" smtClean="0">
                <a:latin typeface="cmr10"/>
                <a:cs typeface="cmr10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) </a:t>
            </a:r>
            <a:r>
              <a:rPr lang="en-US" dirty="0" smtClean="0">
                <a:latin typeface="cmr10"/>
                <a:cs typeface="cmr10"/>
              </a:rPr>
              <a:t>=</a:t>
            </a:r>
            <a:r>
              <a:rPr lang="en-US" dirty="0" smtClean="0">
                <a:latin typeface="cmmi10"/>
                <a:cs typeface="cmmi10"/>
              </a:rPr>
              <a:t> n</a:t>
            </a:r>
            <a:r>
              <a:rPr lang="en-US" dirty="0" smtClean="0">
                <a:latin typeface="Calibri"/>
                <a:cs typeface="Calibri"/>
              </a:rPr>
              <a:t> requires </a:t>
            </a:r>
            <a:r>
              <a:rPr lang="en-US" dirty="0">
                <a:latin typeface="cmmi10"/>
                <a:cs typeface="cmmi10"/>
              </a:rPr>
              <a:t>r </a:t>
            </a:r>
            <a:r>
              <a:rPr lang="en-US" dirty="0">
                <a:latin typeface="cmr10"/>
                <a:cs typeface="cmr10"/>
              </a:rPr>
              <a:t>= </a:t>
            </a:r>
            <a:r>
              <a:rPr lang="en-US" dirty="0">
                <a:latin typeface="Symbol"/>
                <a:cs typeface="cmr10"/>
                <a:sym typeface="Symbol"/>
              </a:rPr>
              <a:t></a:t>
            </a:r>
            <a:r>
              <a:rPr lang="en-US" dirty="0">
                <a:latin typeface="cmr10"/>
                <a:cs typeface="cmr10"/>
              </a:rPr>
              <a:t>(</a:t>
            </a:r>
            <a:r>
              <a:rPr lang="en-US" dirty="0">
                <a:latin typeface="cmmi10"/>
                <a:cs typeface="cmmi10"/>
              </a:rPr>
              <a:t>n</a:t>
            </a:r>
            <a:r>
              <a:rPr lang="en-US" dirty="0" smtClean="0">
                <a:latin typeface="cmr10"/>
                <a:cs typeface="cmr10"/>
              </a:rPr>
              <a:t>)</a:t>
            </a:r>
          </a:p>
          <a:p>
            <a:r>
              <a:rPr lang="en-US" dirty="0" smtClean="0"/>
              <a:t>Alternative method (not averaging)???</a:t>
            </a:r>
          </a:p>
          <a:p>
            <a:r>
              <a:rPr lang="en-US" dirty="0" smtClean="0"/>
              <a:t>Can we amplify error with </a:t>
            </a:r>
            <a:r>
              <a:rPr lang="en-US" dirty="0" smtClean="0">
                <a:latin typeface="cmmi10"/>
                <a:cs typeface="cmmi10"/>
              </a:rPr>
              <a:t>r</a:t>
            </a:r>
            <a:r>
              <a:rPr lang="en-US" dirty="0" smtClean="0">
                <a:latin typeface="cmr10"/>
                <a:cs typeface="cmr10"/>
              </a:rPr>
              <a:t>=</a:t>
            </a:r>
            <a:r>
              <a:rPr lang="en-US" dirty="0" err="1" smtClean="0">
                <a:latin typeface="cmr10"/>
                <a:cs typeface="cmr10"/>
              </a:rPr>
              <a:t>polylog</a:t>
            </a:r>
            <a:r>
              <a:rPr lang="en-US" dirty="0" smtClean="0">
                <a:latin typeface="cmr10"/>
                <a:cs typeface="cmr10"/>
              </a:rPr>
              <a:t>(</a:t>
            </a:r>
            <a:r>
              <a:rPr lang="en-US" dirty="0" smtClean="0">
                <a:latin typeface="cmmi10"/>
                <a:cs typeface="cmmi10"/>
              </a:rPr>
              <a:t>n</a:t>
            </a:r>
            <a:r>
              <a:rPr lang="en-US" dirty="0" smtClean="0">
                <a:latin typeface="cmr10"/>
                <a:cs typeface="cmr10"/>
              </a:rPr>
              <a:t>)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cs typeface="Calibri"/>
              </a:rPr>
              <a:t>For “nice” graphs perhaps? Is the problem </a:t>
            </a:r>
            <a:r>
              <a:rPr lang="en-US" dirty="0">
                <a:cs typeface="Calibri"/>
              </a:rPr>
              <a:t>an artifact </a:t>
            </a:r>
            <a:r>
              <a:rPr lang="en-US" dirty="0" smtClean="0">
                <a:cs typeface="Calibri"/>
              </a:rPr>
              <a:t>of Matching having </a:t>
            </a:r>
            <a:r>
              <a:rPr lang="en-US" dirty="0">
                <a:cs typeface="Calibri"/>
              </a:rPr>
              <a:t>many </a:t>
            </a:r>
            <a:r>
              <a:rPr lang="en-US" dirty="0">
                <a:latin typeface="cmr10"/>
                <a:cs typeface="cmr10"/>
              </a:rPr>
              <a:t>0</a:t>
            </a:r>
            <a:r>
              <a:rPr lang="en-US" dirty="0">
                <a:cs typeface="Calibri"/>
              </a:rPr>
              <a:t> singular v.</a:t>
            </a:r>
            <a:r>
              <a:rPr lang="en-US" dirty="0" smtClean="0">
                <a:cs typeface="Calibri"/>
              </a:rPr>
              <a:t>?</a:t>
            </a:r>
            <a:endParaRPr lang="en-US" dirty="0" smtClean="0"/>
          </a:p>
          <a:p>
            <a:r>
              <a:rPr lang="en-US" dirty="0" smtClean="0"/>
              <a:t>Or: can we detect error for a cut?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432853" y="1844824"/>
            <a:ext cx="883563" cy="72008"/>
            <a:chOff x="7432853" y="1844824"/>
            <a:chExt cx="883563" cy="72008"/>
          </a:xfrm>
        </p:grpSpPr>
        <p:sp>
          <p:nvSpPr>
            <p:cNvPr id="5" name="Oval 4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6"/>
              <a:endCxn id="7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32853" y="2276872"/>
            <a:ext cx="883563" cy="72008"/>
            <a:chOff x="7432853" y="1844824"/>
            <a:chExt cx="883563" cy="72008"/>
          </a:xfrm>
        </p:grpSpPr>
        <p:sp>
          <p:nvSpPr>
            <p:cNvPr id="13" name="Oval 12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6"/>
              <a:endCxn id="15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32853" y="2708920"/>
            <a:ext cx="883563" cy="72008"/>
            <a:chOff x="7432853" y="1844824"/>
            <a:chExt cx="883563" cy="72008"/>
          </a:xfrm>
        </p:grpSpPr>
        <p:sp>
          <p:nvSpPr>
            <p:cNvPr id="17" name="Oval 16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6"/>
              <a:endCxn id="19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2853" y="3140968"/>
            <a:ext cx="883563" cy="72008"/>
            <a:chOff x="7432853" y="1844824"/>
            <a:chExt cx="883563" cy="72008"/>
          </a:xfrm>
        </p:grpSpPr>
        <p:sp>
          <p:nvSpPr>
            <p:cNvPr id="21" name="Oval 20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1" idx="6"/>
              <a:endCxn id="23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432853" y="3573016"/>
            <a:ext cx="883563" cy="72008"/>
            <a:chOff x="7432853" y="1844824"/>
            <a:chExt cx="883563" cy="72008"/>
          </a:xfrm>
        </p:grpSpPr>
        <p:sp>
          <p:nvSpPr>
            <p:cNvPr id="57" name="Oval 56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stCxn id="57" idx="6"/>
              <a:endCxn id="59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432853" y="4005064"/>
            <a:ext cx="883563" cy="72008"/>
            <a:chOff x="7432853" y="1844824"/>
            <a:chExt cx="883563" cy="72008"/>
          </a:xfrm>
        </p:grpSpPr>
        <p:sp>
          <p:nvSpPr>
            <p:cNvPr id="61" name="Oval 60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>
              <a:stCxn id="61" idx="6"/>
              <a:endCxn id="63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432853" y="4437112"/>
            <a:ext cx="883563" cy="72008"/>
            <a:chOff x="7432853" y="1844824"/>
            <a:chExt cx="883563" cy="72008"/>
          </a:xfrm>
        </p:grpSpPr>
        <p:sp>
          <p:nvSpPr>
            <p:cNvPr id="65" name="Oval 64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>
              <a:stCxn id="65" idx="6"/>
              <a:endCxn id="67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432853" y="4869160"/>
            <a:ext cx="883563" cy="72008"/>
            <a:chOff x="7432853" y="1844824"/>
            <a:chExt cx="883563" cy="72008"/>
          </a:xfrm>
        </p:grpSpPr>
        <p:sp>
          <p:nvSpPr>
            <p:cNvPr id="69" name="Oval 68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69" idx="6"/>
              <a:endCxn id="71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432853" y="5301208"/>
            <a:ext cx="883563" cy="72008"/>
            <a:chOff x="7432853" y="1844824"/>
            <a:chExt cx="883563" cy="72008"/>
          </a:xfrm>
        </p:grpSpPr>
        <p:sp>
          <p:nvSpPr>
            <p:cNvPr id="73" name="Oval 72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>
              <a:stCxn id="73" idx="6"/>
              <a:endCxn id="75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432853" y="5733256"/>
            <a:ext cx="883563" cy="72008"/>
            <a:chOff x="7432853" y="1844824"/>
            <a:chExt cx="883563" cy="72008"/>
          </a:xfrm>
        </p:grpSpPr>
        <p:sp>
          <p:nvSpPr>
            <p:cNvPr id="77" name="Oval 76"/>
            <p:cNvSpPr/>
            <p:nvPr/>
          </p:nvSpPr>
          <p:spPr>
            <a:xfrm>
              <a:off x="7432853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>
              <a:stCxn id="77" idx="6"/>
              <a:endCxn id="79" idx="2"/>
            </p:cNvCxnSpPr>
            <p:nvPr/>
          </p:nvCxnSpPr>
          <p:spPr>
            <a:xfrm>
              <a:off x="7504861" y="1880828"/>
              <a:ext cx="7395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8244408" y="18448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504861" y="1556792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1.2238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7504861" y="1969095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-2.3376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7504861" y="2420888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-0.2998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7524328" y="2833191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-1.365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7485394" y="3337247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1.3851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7485394" y="3789040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2.8839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7504861" y="4201343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-0.1829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7485394" y="4581128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-0.9855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7485394" y="5032921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0.4542</a:t>
            </a:r>
            <a:endParaRPr lang="en-US" sz="1400" dirty="0"/>
          </a:p>
        </p:txBody>
      </p:sp>
      <p:sp>
        <p:nvSpPr>
          <p:cNvPr id="89" name="TextBox 88"/>
          <p:cNvSpPr txBox="1"/>
          <p:nvPr/>
        </p:nvSpPr>
        <p:spPr>
          <a:xfrm>
            <a:off x="7504861" y="5445224"/>
            <a:ext cx="81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-2.7439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7164288" y="15475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244408" y="15475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44408" y="20515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244408" y="24928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244408" y="29156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244408" y="42210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244408" y="47158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244408" y="55079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64288" y="50758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164288" y="33569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64288" y="37797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mi10"/>
                <a:cs typeface="cmmi10"/>
              </a:rPr>
              <a:t>P</a:t>
            </a:r>
            <a:endParaRPr lang="en-US" dirty="0">
              <a:latin typeface="cmmi10"/>
              <a:cs typeface="cmmi1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164288" y="20515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164288" y="24836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164288" y="29156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244408" y="33477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244408" y="37890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164288" y="42210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64288" y="46438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164288" y="55079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44408" y="50851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mmi10"/>
                <a:cs typeface="cmmi10"/>
              </a:rPr>
              <a:t>N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66218"/>
            <a:ext cx="3851920" cy="11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Problem 2:</a:t>
            </a:r>
            <a:br>
              <a:rPr lang="en-US" dirty="0" smtClean="0"/>
            </a:br>
            <a:r>
              <a:rPr lang="en-US" dirty="0" smtClean="0"/>
              <a:t>The JL Technique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Answering </a:t>
                </a:r>
                <a:r>
                  <a:rPr lang="en-US" dirty="0" smtClean="0">
                    <a:latin typeface="cmr10"/>
                    <a:cs typeface="cmr10"/>
                  </a:rPr>
                  <a:t>(</a:t>
                </a:r>
                <a:r>
                  <a:rPr lang="en-US" dirty="0" smtClean="0">
                    <a:latin typeface="cmmi10"/>
                    <a:cs typeface="cmmi10"/>
                  </a:rPr>
                  <a:t>S</a:t>
                </a:r>
                <a:r>
                  <a:rPr lang="en-US" dirty="0" smtClean="0">
                    <a:latin typeface="cmr10"/>
                    <a:cs typeface="cmr10"/>
                  </a:rPr>
                  <a:t>,</a:t>
                </a:r>
                <a:r>
                  <a:rPr lang="en-US" dirty="0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r10"/>
                    <a:cs typeface="cmr10"/>
                  </a:rPr>
                  <a:t>)</a:t>
                </a:r>
                <a:r>
                  <a:rPr lang="en-US" dirty="0" smtClean="0"/>
                  <a:t> cuts:</a:t>
                </a:r>
              </a:p>
              <a:p>
                <a:pPr lvl="1"/>
                <a:r>
                  <a:rPr lang="en-US" dirty="0" smtClean="0"/>
                  <a:t> </a:t>
                </a:r>
                <a:r>
                  <a:rPr lang="en-US" dirty="0" err="1" smtClean="0">
                    <a:latin typeface="cmsy10"/>
                    <a:ea typeface="cmsy10"/>
                    <a:cs typeface="cmsy10"/>
                  </a:rPr>
                  <a:t>h</a:t>
                </a:r>
                <a:r>
                  <a:rPr lang="en-US" dirty="0" err="1" smtClean="0">
                    <a:latin typeface="cmmi10"/>
                    <a:cs typeface="cmmi10"/>
                  </a:rPr>
                  <a:t>E</a:t>
                </a:r>
                <a:r>
                  <a:rPr lang="en-US" baseline="-25000" dirty="0" err="1" smtClean="0">
                    <a:latin typeface="cmmi10"/>
                    <a:cs typeface="cmmi10"/>
                  </a:rPr>
                  <a:t>G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mi10"/>
                    <a:cs typeface="cmmi10"/>
                  </a:rPr>
                  <a:t>S</a:t>
                </a:r>
                <a:r>
                  <a:rPr lang="en-US" dirty="0" smtClean="0"/>
                  <a:t>, </a:t>
                </a:r>
                <a:r>
                  <a:rPr lang="en-US" dirty="0">
                    <a:latin typeface="cmmi10"/>
                    <a:cs typeface="cmmi10"/>
                  </a:rPr>
                  <a:t>E</a:t>
                </a:r>
                <a:r>
                  <a:rPr lang="en-US" baseline="-25000" dirty="0">
                    <a:latin typeface="cmmi10"/>
                    <a:cs typeface="cmmi10"/>
                  </a:rPr>
                  <a:t>G</a:t>
                </a:r>
                <a:r>
                  <a:rPr lang="en-US" dirty="0"/>
                  <a:t> </a:t>
                </a:r>
                <a:r>
                  <a:rPr lang="en-US" b="1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mi10"/>
                    <a:cs typeface="cmmi10"/>
                  </a:rPr>
                  <a:t>T</a:t>
                </a:r>
                <a:r>
                  <a:rPr lang="en-US" dirty="0" smtClean="0">
                    <a:latin typeface="cmsy10"/>
                    <a:ea typeface="cmsy10"/>
                    <a:cs typeface="cmsy10"/>
                  </a:rPr>
                  <a:t>i</a:t>
                </a:r>
                <a:r>
                  <a:rPr lang="en-US" dirty="0" smtClean="0"/>
                  <a:t> = </a:t>
                </a:r>
                <a:r>
                  <a:rPr lang="en-US" b="1" dirty="0">
                    <a:latin typeface="cmr10"/>
                    <a:cs typeface="cmr10"/>
                  </a:rPr>
                  <a:t>1</a:t>
                </a:r>
                <a:r>
                  <a:rPr lang="en-US" baseline="-25000" dirty="0">
                    <a:latin typeface="cmmi10"/>
                    <a:cs typeface="cmmi10"/>
                  </a:rPr>
                  <a:t>S</a:t>
                </a:r>
                <a:r>
                  <a:rPr lang="en-US" dirty="0" smtClean="0"/>
                  <a:t> </a:t>
                </a:r>
                <a:r>
                  <a:rPr lang="en-US" baseline="30000" dirty="0" smtClean="0"/>
                  <a:t>T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cmmi10"/>
                    <a:cs typeface="cmmi10"/>
                  </a:rPr>
                  <a:t>L</a:t>
                </a:r>
                <a:r>
                  <a:rPr lang="en-US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mi10"/>
                    <a:cs typeface="cmmi10"/>
                  </a:rPr>
                  <a:t>T</a:t>
                </a:r>
                <a:endParaRPr lang="en-US" baseline="-25000" dirty="0">
                  <a:latin typeface="Calibri"/>
                </a:endParaRPr>
              </a:p>
              <a:p>
                <a:pPr lvl="1"/>
                <a:r>
                  <a:rPr lang="en-US" dirty="0" smtClean="0"/>
                  <a:t>Even for “nice” graphs: error = </a:t>
                </a:r>
                <a:r>
                  <a:rPr lang="en-US" dirty="0" smtClean="0">
                    <a:latin typeface="cmmi10"/>
                    <a:ea typeface="cmmi10"/>
                    <a:cs typeface="cmmi10"/>
                  </a:rPr>
                  <a:t>´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Arial"/>
                    <a:ea typeface="cmsy10"/>
                    <a:cs typeface="Arial"/>
                  </a:rPr>
                  <a:t>||</a:t>
                </a:r>
                <a:r>
                  <a:rPr lang="en-US" dirty="0" smtClean="0">
                    <a:latin typeface="cmmi10"/>
                    <a:cs typeface="cmmi10"/>
                  </a:rPr>
                  <a:t>E</a:t>
                </a:r>
                <a:r>
                  <a:rPr lang="en-US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mi10"/>
                    <a:cs typeface="cmmi10"/>
                  </a:rPr>
                  <a:t>S</a:t>
                </a:r>
                <a:r>
                  <a:rPr lang="en-US" dirty="0">
                    <a:latin typeface="Arial"/>
                    <a:ea typeface="cmsy10"/>
                    <a:cs typeface="Arial"/>
                  </a:rPr>
                  <a:t>|</a:t>
                </a:r>
                <a:r>
                  <a:rPr lang="en-US" dirty="0" smtClean="0">
                    <a:latin typeface="Arial"/>
                    <a:ea typeface="cmsy10"/>
                    <a:cs typeface="Arial"/>
                  </a:rPr>
                  <a:t>|</a:t>
                </a:r>
                <a:r>
                  <a:rPr lang="en-US" dirty="0" smtClean="0"/>
                  <a:t> </a:t>
                </a:r>
                <a:r>
                  <a:rPr lang="en-US" dirty="0">
                    <a:latin typeface="Arial"/>
                    <a:ea typeface="cmsy10"/>
                    <a:cs typeface="Arial"/>
                  </a:rPr>
                  <a:t>||</a:t>
                </a:r>
                <a:r>
                  <a:rPr lang="en-US" dirty="0" smtClean="0">
                    <a:latin typeface="cmmi10"/>
                    <a:cs typeface="cmmi10"/>
                  </a:rPr>
                  <a:t>E</a:t>
                </a:r>
                <a:r>
                  <a:rPr lang="en-US" baseline="-25000" dirty="0" smtClean="0">
                    <a:latin typeface="cmmi10"/>
                    <a:cs typeface="cmmi10"/>
                  </a:rPr>
                  <a:t>G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latin typeface="cmr10"/>
                    <a:cs typeface="cmr10"/>
                  </a:rPr>
                  <a:t>1</a:t>
                </a:r>
                <a:r>
                  <a:rPr lang="en-US" baseline="-25000" dirty="0" smtClean="0">
                    <a:latin typeface="cmmi10"/>
                    <a:cs typeface="cmmi10"/>
                  </a:rPr>
                  <a:t>T</a:t>
                </a:r>
                <a:r>
                  <a:rPr lang="en-US" dirty="0">
                    <a:latin typeface="Arial"/>
                    <a:ea typeface="cmsy10"/>
                    <a:cs typeface="Arial"/>
                  </a:rPr>
                  <a:t>||</a:t>
                </a:r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Worst case: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/>
                        <a:ea typeface="Cambria Math"/>
                      </a:rPr>
                      <m:t>n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i="1" dirty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  <a:ea typeface="Cambria Math"/>
                                <a:cs typeface="cmsy10"/>
                              </a:rPr>
                              <m:t>s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  <a:cs typeface="cmsy10"/>
                              </a:rPr>
                              <m:t>×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  <a:cs typeface="cmsy10"/>
                              </a:rPr>
                              <m:t>𝑡</m:t>
                            </m:r>
                          </m:e>
                        </m:d>
                      </m:e>
                    </m:rad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Worse than </a:t>
                </a:r>
                <a:r>
                  <a:rPr lang="en-US" dirty="0">
                    <a:latin typeface="cmr10"/>
                    <a:cs typeface="cmr1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i="1" dirty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  <a:ea typeface="Cambria Math"/>
                                <a:cs typeface="cmsy10"/>
                              </a:rPr>
                              <m:t>s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  <a:cs typeface="cmsy10"/>
                              </a:rPr>
                              <m:t>×</m:t>
                            </m:r>
                            <m:r>
                              <a:rPr lang="en-US" i="1" dirty="0">
                                <a:latin typeface="Cambria Math"/>
                                <a:ea typeface="Cambria Math"/>
                                <a:cs typeface="cmsy10"/>
                              </a:rPr>
                              <m:t>𝑡</m:t>
                            </m:r>
                          </m:e>
                        </m:d>
                      </m:e>
                    </m:rad>
                  </m:oMath>
                </a14:m>
                <a:r>
                  <a:rPr lang="en-US" dirty="0">
                    <a:latin typeface="cmr10"/>
                    <a:cs typeface="cmr10"/>
                  </a:rPr>
                  <a:t>)</a:t>
                </a:r>
                <a:r>
                  <a:rPr lang="en-US" baseline="30000" dirty="0">
                    <a:latin typeface="cmr10"/>
                    <a:cs typeface="cmr10"/>
                  </a:rPr>
                  <a:t>1/</a:t>
                </a:r>
                <a:r>
                  <a:rPr lang="en-US" baseline="30000" dirty="0" smtClean="0">
                    <a:latin typeface="cmr10"/>
                    <a:cs typeface="cmr10"/>
                  </a:rPr>
                  <a:t>2 </a:t>
                </a:r>
                <a:r>
                  <a:rPr lang="en-US" dirty="0" smtClean="0"/>
                  <a:t>of Randomized Response!</a:t>
                </a:r>
              </a:p>
              <a:p>
                <a:endParaRPr lang="en-US" dirty="0"/>
              </a:p>
              <a:p>
                <a:r>
                  <a:rPr lang="en-US" dirty="0" smtClean="0"/>
                  <a:t>JL has many applications (e.g. fast matrix multiplication). Do they preserve privacy too?</a:t>
                </a:r>
              </a:p>
              <a:p>
                <a:r>
                  <a:rPr lang="en-US" dirty="0" smtClean="0"/>
                  <a:t>JL has many variations (e.g. sparse JL). Do they preserve privacy too?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Problem 3: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Broader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JL – a random algorithm that has inherent error/relaxation/approximation</a:t>
            </a:r>
          </a:p>
          <a:p>
            <a:pPr lvl="1"/>
            <a:r>
              <a:rPr lang="en-US" dirty="0" smtClean="0"/>
              <a:t>And it also preserves privacy.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Any other techniques for preserving privacy?</a:t>
            </a:r>
          </a:p>
          <a:p>
            <a:pPr lvl="1"/>
            <a:r>
              <a:rPr lang="en-US" dirty="0" smtClean="0"/>
              <a:t>Hashing???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75656" y="486916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660066"/>
                </a:solidFill>
              </a:rPr>
              <a:t>Thank you!</a:t>
            </a:r>
            <a:endParaRPr lang="en-US" sz="6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Graphs: Edge Adjacency</a:t>
            </a:r>
            <a:endParaRPr lang="en-US" dirty="0"/>
          </a:p>
        </p:txBody>
      </p:sp>
      <p:pic>
        <p:nvPicPr>
          <p:cNvPr id="68610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609599" cy="609600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>
          <a:xfrm flipH="1" flipV="1">
            <a:off x="685800" y="2514600"/>
            <a:ext cx="114300" cy="914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4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95400"/>
            <a:ext cx="721038" cy="1066800"/>
          </a:xfrm>
          <a:prstGeom prst="rect">
            <a:avLst/>
          </a:prstGeom>
          <a:noFill/>
        </p:spPr>
      </p:pic>
      <p:cxnSp>
        <p:nvCxnSpPr>
          <p:cNvPr id="96" name="Straight Connector 95"/>
          <p:cNvCxnSpPr>
            <a:endCxn id="68614" idx="1"/>
          </p:cNvCxnSpPr>
          <p:nvPr/>
        </p:nvCxnSpPr>
        <p:spPr>
          <a:xfrm flipV="1">
            <a:off x="990600" y="18288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6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514600"/>
            <a:ext cx="1220770" cy="914400"/>
          </a:xfrm>
          <a:prstGeom prst="rect">
            <a:avLst/>
          </a:prstGeom>
          <a:noFill/>
        </p:spPr>
      </p:pic>
      <p:cxnSp>
        <p:nvCxnSpPr>
          <p:cNvPr id="102" name="Straight Connector 101"/>
          <p:cNvCxnSpPr>
            <a:stCxn id="68616" idx="1"/>
          </p:cNvCxnSpPr>
          <p:nvPr/>
        </p:nvCxnSpPr>
        <p:spPr>
          <a:xfrm flipH="1" flipV="1">
            <a:off x="990600" y="24384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20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05199"/>
            <a:ext cx="914400" cy="1361661"/>
          </a:xfrm>
          <a:prstGeom prst="rect">
            <a:avLst/>
          </a:prstGeom>
          <a:noFill/>
        </p:spPr>
      </p:pic>
      <p:pic>
        <p:nvPicPr>
          <p:cNvPr id="106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609599" cy="609600"/>
          </a:xfrm>
          <a:prstGeom prst="rect">
            <a:avLst/>
          </a:prstGeom>
          <a:noFill/>
        </p:spPr>
      </p:pic>
      <p:pic>
        <p:nvPicPr>
          <p:cNvPr id="108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143000"/>
            <a:ext cx="721038" cy="1066800"/>
          </a:xfrm>
          <a:prstGeom prst="rect">
            <a:avLst/>
          </a:prstGeom>
          <a:noFill/>
        </p:spPr>
      </p:pic>
      <p:cxnSp>
        <p:nvCxnSpPr>
          <p:cNvPr id="109" name="Straight Connector 108"/>
          <p:cNvCxnSpPr>
            <a:endCxn id="108" idx="1"/>
          </p:cNvCxnSpPr>
          <p:nvPr/>
        </p:nvCxnSpPr>
        <p:spPr>
          <a:xfrm flipV="1">
            <a:off x="5562600" y="16764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62200"/>
            <a:ext cx="1220770" cy="914400"/>
          </a:xfrm>
          <a:prstGeom prst="rect">
            <a:avLst/>
          </a:prstGeom>
          <a:noFill/>
        </p:spPr>
      </p:pic>
      <p:cxnSp>
        <p:nvCxnSpPr>
          <p:cNvPr id="111" name="Straight Connector 110"/>
          <p:cNvCxnSpPr>
            <a:stCxn id="110" idx="1"/>
          </p:cNvCxnSpPr>
          <p:nvPr/>
        </p:nvCxnSpPr>
        <p:spPr>
          <a:xfrm flipH="1" flipV="1">
            <a:off x="5562600" y="22860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352800"/>
            <a:ext cx="914400" cy="1361661"/>
          </a:xfrm>
          <a:prstGeom prst="rect">
            <a:avLst/>
          </a:prstGeom>
          <a:noFill/>
        </p:spPr>
      </p:pic>
      <p:pic>
        <p:nvPicPr>
          <p:cNvPr id="116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754" y="3652630"/>
            <a:ext cx="1156137" cy="7620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4218-ECD5-40B3-9B38-179C82A047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49524" y="115735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</a:t>
            </a:r>
            <a:endParaRPr lang="en-US" sz="40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4746029" y="1186190"/>
            <a:ext cx="636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G’</a:t>
            </a:r>
            <a:endParaRPr lang="en-US" sz="4000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304800" y="5181600"/>
            <a:ext cx="8305800" cy="1219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04800" y="4876800"/>
                <a:ext cx="8534400" cy="175432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3600" dirty="0" smtClean="0"/>
              </a:p>
              <a:p>
                <a:r>
                  <a:rPr lang="en-US" sz="3600" dirty="0" err="1" smtClean="0"/>
                  <a:t>Pr</a:t>
                </a:r>
                <a:r>
                  <a:rPr lang="en-US" sz="3600" dirty="0" smtClean="0"/>
                  <a:t>[A(G)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3600" dirty="0" smtClean="0"/>
                  <a:t>             ] ≤e</a:t>
                </a:r>
                <a:r>
                  <a:rPr lang="el-GR" sz="3600" b="1" baseline="30000" dirty="0" smtClean="0">
                    <a:latin typeface="Times New Roman"/>
                    <a:cs typeface="Times New Roman"/>
                    <a:sym typeface="Mathematica1Mono"/>
                  </a:rPr>
                  <a:t>ε</a:t>
                </a:r>
                <a:r>
                  <a:rPr lang="en-US" sz="3600" dirty="0" err="1" smtClean="0"/>
                  <a:t>Pr</a:t>
                </a:r>
                <a:r>
                  <a:rPr lang="en-US" sz="3600" dirty="0" smtClean="0"/>
                  <a:t>[A(G’)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3600" dirty="0" smtClean="0"/>
                  <a:t>             ] + </a:t>
                </a:r>
                <a:r>
                  <a:rPr lang="el-GR" sz="3600" dirty="0" smtClean="0">
                    <a:latin typeface="Times New Roman"/>
                    <a:cs typeface="Times New Roman"/>
                  </a:rPr>
                  <a:t>δ</a:t>
                </a:r>
                <a:endParaRPr lang="en-US" sz="3600" b="1" dirty="0" smtClean="0">
                  <a:sym typeface="Mathematica1Mono"/>
                </a:endParaRP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76800"/>
                <a:ext cx="8534400" cy="1754326"/>
              </a:xfrm>
              <a:prstGeom prst="rect">
                <a:avLst/>
              </a:prstGeom>
              <a:blipFill rotWithShape="1">
                <a:blip r:embed="rId8"/>
                <a:stretch>
                  <a:fillRect l="-214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8276" y="5410200"/>
            <a:ext cx="1156137" cy="762000"/>
          </a:xfrm>
          <a:prstGeom prst="rect">
            <a:avLst/>
          </a:prstGeom>
          <a:noFill/>
        </p:spPr>
      </p:pic>
      <p:pic>
        <p:nvPicPr>
          <p:cNvPr id="30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5430628"/>
            <a:ext cx="1156138" cy="76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65453" y="19936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~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66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Graphs: Edge Adjacency</a:t>
            </a:r>
            <a:endParaRPr lang="en-US" dirty="0"/>
          </a:p>
        </p:txBody>
      </p:sp>
      <p:pic>
        <p:nvPicPr>
          <p:cNvPr id="68610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609599" cy="609600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>
          <a:xfrm flipH="1" flipV="1">
            <a:off x="685800" y="2514600"/>
            <a:ext cx="114300" cy="914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4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95400"/>
            <a:ext cx="721038" cy="1066800"/>
          </a:xfrm>
          <a:prstGeom prst="rect">
            <a:avLst/>
          </a:prstGeom>
          <a:noFill/>
        </p:spPr>
      </p:pic>
      <p:cxnSp>
        <p:nvCxnSpPr>
          <p:cNvPr id="96" name="Straight Connector 95"/>
          <p:cNvCxnSpPr>
            <a:endCxn id="68614" idx="1"/>
          </p:cNvCxnSpPr>
          <p:nvPr/>
        </p:nvCxnSpPr>
        <p:spPr>
          <a:xfrm flipV="1">
            <a:off x="990600" y="18288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6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514600"/>
            <a:ext cx="1220770" cy="914400"/>
          </a:xfrm>
          <a:prstGeom prst="rect">
            <a:avLst/>
          </a:prstGeom>
          <a:noFill/>
        </p:spPr>
      </p:pic>
      <p:cxnSp>
        <p:nvCxnSpPr>
          <p:cNvPr id="102" name="Straight Connector 101"/>
          <p:cNvCxnSpPr>
            <a:stCxn id="68616" idx="1"/>
          </p:cNvCxnSpPr>
          <p:nvPr/>
        </p:nvCxnSpPr>
        <p:spPr>
          <a:xfrm flipH="1" flipV="1">
            <a:off x="990600" y="24384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20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05199"/>
            <a:ext cx="914400" cy="1361661"/>
          </a:xfrm>
          <a:prstGeom prst="rect">
            <a:avLst/>
          </a:prstGeom>
          <a:noFill/>
        </p:spPr>
      </p:pic>
      <p:pic>
        <p:nvPicPr>
          <p:cNvPr id="106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609599" cy="609600"/>
          </a:xfrm>
          <a:prstGeom prst="rect">
            <a:avLst/>
          </a:prstGeom>
          <a:noFill/>
        </p:spPr>
      </p:pic>
      <p:pic>
        <p:nvPicPr>
          <p:cNvPr id="108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143000"/>
            <a:ext cx="721038" cy="1066800"/>
          </a:xfrm>
          <a:prstGeom prst="rect">
            <a:avLst/>
          </a:prstGeom>
          <a:noFill/>
        </p:spPr>
      </p:pic>
      <p:cxnSp>
        <p:nvCxnSpPr>
          <p:cNvPr id="109" name="Straight Connector 108"/>
          <p:cNvCxnSpPr>
            <a:endCxn id="108" idx="1"/>
          </p:cNvCxnSpPr>
          <p:nvPr/>
        </p:nvCxnSpPr>
        <p:spPr>
          <a:xfrm flipV="1">
            <a:off x="5562600" y="16764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62200"/>
            <a:ext cx="1220770" cy="914400"/>
          </a:xfrm>
          <a:prstGeom prst="rect">
            <a:avLst/>
          </a:prstGeom>
          <a:noFill/>
        </p:spPr>
      </p:pic>
      <p:cxnSp>
        <p:nvCxnSpPr>
          <p:cNvPr id="111" name="Straight Connector 110"/>
          <p:cNvCxnSpPr>
            <a:stCxn id="110" idx="1"/>
          </p:cNvCxnSpPr>
          <p:nvPr/>
        </p:nvCxnSpPr>
        <p:spPr>
          <a:xfrm flipH="1" flipV="1">
            <a:off x="5562600" y="22860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352800"/>
            <a:ext cx="914400" cy="1361661"/>
          </a:xfrm>
          <a:prstGeom prst="rect">
            <a:avLst/>
          </a:prstGeom>
          <a:noFill/>
        </p:spPr>
      </p:pic>
      <p:pic>
        <p:nvPicPr>
          <p:cNvPr id="116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657600"/>
            <a:ext cx="1156137" cy="7620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54218-ECD5-40B3-9B38-179C82A047E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04800" y="5297269"/>
            <a:ext cx="8534400" cy="120032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Johnny’s mom does not learn if he watched Saw from the output A(G). 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9524" y="115735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</a:t>
            </a:r>
            <a:endParaRPr lang="en-US" sz="4000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6029" y="1186190"/>
            <a:ext cx="636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G’</a:t>
            </a:r>
            <a:endParaRPr lang="en-US" sz="40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865453" y="19936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~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983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5181600"/>
            <a:ext cx="8587680" cy="1219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876800"/>
                <a:ext cx="8839200" cy="175432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3600" dirty="0" smtClean="0"/>
              </a:p>
              <a:p>
                <a:r>
                  <a:rPr lang="en-US" sz="3600" dirty="0" err="1" smtClean="0"/>
                  <a:t>Pr</a:t>
                </a:r>
                <a:r>
                  <a:rPr lang="en-US" sz="3600" dirty="0" smtClean="0"/>
                  <a:t>[A(G)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3600" dirty="0" smtClean="0"/>
                  <a:t>             ] ≤e</a:t>
                </a:r>
                <a:r>
                  <a:rPr lang="en-US" sz="3600" b="1" baseline="30000" dirty="0">
                    <a:latin typeface="Times New Roman"/>
                    <a:cs typeface="Times New Roman"/>
                    <a:sym typeface="Mathematica1Mono"/>
                  </a:rPr>
                  <a:t>2</a:t>
                </a:r>
                <a:r>
                  <a:rPr lang="el-GR" sz="3600" b="1" baseline="30000" dirty="0" smtClean="0">
                    <a:latin typeface="Times New Roman"/>
                    <a:cs typeface="Times New Roman"/>
                    <a:sym typeface="Mathematica1Mono"/>
                  </a:rPr>
                  <a:t>ε</a:t>
                </a:r>
                <a:r>
                  <a:rPr lang="en-US" sz="3600" dirty="0" err="1" smtClean="0"/>
                  <a:t>Pr</a:t>
                </a:r>
                <a:r>
                  <a:rPr lang="en-US" sz="3600" dirty="0" smtClean="0"/>
                  <a:t>[A(G’’)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3600" dirty="0" smtClean="0"/>
                  <a:t>             ] + 2</a:t>
                </a:r>
                <a:r>
                  <a:rPr lang="el-GR" sz="3600" dirty="0" smtClean="0">
                    <a:latin typeface="Times New Roman"/>
                    <a:cs typeface="Times New Roman"/>
                  </a:rPr>
                  <a:t>δ</a:t>
                </a:r>
                <a:endParaRPr lang="en-US" sz="3600" b="1" dirty="0" smtClean="0">
                  <a:sym typeface="Mathematica1Mono"/>
                </a:endParaRP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76800"/>
                <a:ext cx="8839200" cy="1754326"/>
              </a:xfrm>
              <a:prstGeom prst="rect">
                <a:avLst/>
              </a:prstGeom>
              <a:blipFill rotWithShape="1">
                <a:blip r:embed="rId2"/>
                <a:stretch>
                  <a:fillRect l="-2069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for Two Edges?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6DF7-B2AB-7E47-8A3C-94C15074D18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lide Number Placeholder 2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4218-ECD5-40B3-9B38-179C82A047E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033" y="5410200"/>
            <a:ext cx="1156137" cy="762000"/>
          </a:xfrm>
          <a:prstGeom prst="rect">
            <a:avLst/>
          </a:prstGeom>
          <a:noFill/>
        </p:spPr>
      </p:pic>
      <p:pic>
        <p:nvPicPr>
          <p:cNvPr id="9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369" y="5372963"/>
            <a:ext cx="1156138" cy="762000"/>
          </a:xfrm>
          <a:prstGeom prst="rect">
            <a:avLst/>
          </a:prstGeom>
          <a:noFill/>
        </p:spPr>
      </p:pic>
      <p:pic>
        <p:nvPicPr>
          <p:cNvPr id="11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81200"/>
            <a:ext cx="609599" cy="6096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H="1" flipV="1">
            <a:off x="685800" y="2514600"/>
            <a:ext cx="114300" cy="914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295400"/>
            <a:ext cx="721038" cy="10668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>
            <a:endCxn id="13" idx="1"/>
          </p:cNvCxnSpPr>
          <p:nvPr/>
        </p:nvCxnSpPr>
        <p:spPr>
          <a:xfrm flipV="1">
            <a:off x="990600" y="18288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514600"/>
            <a:ext cx="1220770" cy="9144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>
            <a:stCxn id="15" idx="1"/>
          </p:cNvCxnSpPr>
          <p:nvPr/>
        </p:nvCxnSpPr>
        <p:spPr>
          <a:xfrm flipH="1" flipV="1">
            <a:off x="990600" y="24384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3581400"/>
            <a:ext cx="912738" cy="1371600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>
            <a:stCxn id="11" idx="2"/>
          </p:cNvCxnSpPr>
          <p:nvPr/>
        </p:nvCxnSpPr>
        <p:spPr>
          <a:xfrm>
            <a:off x="838200" y="2590800"/>
            <a:ext cx="1371600" cy="990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505199"/>
            <a:ext cx="914400" cy="1361661"/>
          </a:xfrm>
          <a:prstGeom prst="rect">
            <a:avLst/>
          </a:prstGeom>
          <a:noFill/>
        </p:spPr>
      </p:pic>
      <p:pic>
        <p:nvPicPr>
          <p:cNvPr id="20" name="Picture 2" descr="https://encrypted-tbn2.google.com/images?q=tbn:ANd9GcQKlX_y4Wjax_dyRgdC22JB_PqJgyDDj2crFKuboz4UPn9nShG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828800"/>
            <a:ext cx="609599" cy="609600"/>
          </a:xfrm>
          <a:prstGeom prst="rect">
            <a:avLst/>
          </a:prstGeom>
          <a:noFill/>
        </p:spPr>
      </p:pic>
      <p:pic>
        <p:nvPicPr>
          <p:cNvPr id="21" name="Picture 6" descr="https://encrypted-tbn1.google.com/images?q=tbn:ANd9GcT2GAjjNNaEX1mNX0JZl7nhhvuEoEtrHX3trnnIgNzfbfyNt1KG6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143000"/>
            <a:ext cx="721038" cy="1066800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>
            <a:endCxn id="21" idx="1"/>
          </p:cNvCxnSpPr>
          <p:nvPr/>
        </p:nvCxnSpPr>
        <p:spPr>
          <a:xfrm flipV="1">
            <a:off x="5562600" y="1676400"/>
            <a:ext cx="685800" cy="457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https://encrypted-tbn2.google.com/images?q=tbn:ANd9GcSW9QyCZvUk5obPHLt_n-3cuRfRRr3plUwGVhgxCNs-VDOSF9n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362200"/>
            <a:ext cx="1220770" cy="914400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>
            <a:stCxn id="23" idx="1"/>
          </p:cNvCxnSpPr>
          <p:nvPr/>
        </p:nvCxnSpPr>
        <p:spPr>
          <a:xfrm flipH="1" flipV="1">
            <a:off x="5562600" y="2286000"/>
            <a:ext cx="1066800" cy="533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0" descr="https://encrypted-tbn2.google.com/images?q=tbn:ANd9GcTkDkNXNw-XqDk8DzwDlXFUpLM-DxfJI758wyW-fH073mTFpPxMR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3352800"/>
            <a:ext cx="912738" cy="1371600"/>
          </a:xfrm>
          <a:prstGeom prst="rect">
            <a:avLst/>
          </a:prstGeom>
          <a:noFill/>
        </p:spPr>
      </p:pic>
      <p:pic>
        <p:nvPicPr>
          <p:cNvPr id="26" name="Picture 12" descr="https://encrypted-tbn1.google.com/images?q=tbn:ANd9GcSLCeBXO2FTuHEr9TRKJExzE5k6y73DC0x5tk77Kl42rFa9KWV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352799"/>
            <a:ext cx="914400" cy="1361661"/>
          </a:xfrm>
          <a:prstGeom prst="rect">
            <a:avLst/>
          </a:prstGeom>
          <a:noFill/>
        </p:spPr>
      </p:pic>
      <p:pic>
        <p:nvPicPr>
          <p:cNvPr id="30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81400"/>
            <a:ext cx="1156137" cy="762000"/>
          </a:xfrm>
          <a:prstGeom prst="rect">
            <a:avLst/>
          </a:prstGeom>
          <a:noFill/>
        </p:spPr>
      </p:pic>
      <p:pic>
        <p:nvPicPr>
          <p:cNvPr id="31" name="Picture 14" descr="https://encrypted-tbn2.google.com/images?q=tbn:ANd9GcS6Jd5XhcRuc4RdLxleZNCgqiSKMY320ozB386ajSMkxoAz-dD_3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05200"/>
            <a:ext cx="1156137" cy="7620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49524" y="1157358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</a:t>
            </a:r>
            <a:endParaRPr lang="en-US" sz="40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4746029" y="1186190"/>
            <a:ext cx="764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G’’</a:t>
            </a:r>
            <a:endParaRPr lang="en-US" sz="4000" baseline="-25000" dirty="0"/>
          </a:p>
        </p:txBody>
      </p:sp>
      <p:sp>
        <p:nvSpPr>
          <p:cNvPr id="35" name="&quot;No&quot; Symbol 34"/>
          <p:cNvSpPr/>
          <p:nvPr/>
        </p:nvSpPr>
        <p:spPr>
          <a:xfrm>
            <a:off x="3581399" y="1847334"/>
            <a:ext cx="1371601" cy="1124466"/>
          </a:xfrm>
          <a:prstGeom prst="noSmoking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65453" y="19936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~</a:t>
            </a:r>
            <a:endParaRPr lang="en-US" sz="5400" dirty="0"/>
          </a:p>
        </p:txBody>
      </p:sp>
      <p:sp>
        <p:nvSpPr>
          <p:cNvPr id="37" name="Oval 36"/>
          <p:cNvSpPr/>
          <p:nvPr/>
        </p:nvSpPr>
        <p:spPr>
          <a:xfrm>
            <a:off x="3941757" y="5445224"/>
            <a:ext cx="558235" cy="3810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004530" y="5395643"/>
            <a:ext cx="682270" cy="73932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ORSHEFFET@WQ808N9M0P1T3PP7" val="4529"/>
  <p:tag name="FIRSTOSHEFFET@8KKYQDNFUVWXY5MJ" val="36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35657</TotalTime>
  <Words>2861</Words>
  <Application>Microsoft Office PowerPoint</Application>
  <PresentationFormat>On-screen Show (4:3)</PresentationFormat>
  <Paragraphs>754</Paragraphs>
  <Slides>68</Slides>
  <Notes>7</Notes>
  <HiddenSlides>15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Arial</vt:lpstr>
      <vt:lpstr>Calibri (Body)</vt:lpstr>
      <vt:lpstr>Calibri</vt:lpstr>
      <vt:lpstr>Cambria Math</vt:lpstr>
      <vt:lpstr>Times New Roman</vt:lpstr>
      <vt:lpstr>MT Extra</vt:lpstr>
      <vt:lpstr>Zapf Dingbats</vt:lpstr>
      <vt:lpstr>cmr10</vt:lpstr>
      <vt:lpstr>cmsy10</vt:lpstr>
      <vt:lpstr>cmmi10</vt:lpstr>
      <vt:lpstr>Mathematica1Mono</vt:lpstr>
      <vt:lpstr>Symbol</vt:lpstr>
      <vt:lpstr>Office Theme</vt:lpstr>
      <vt:lpstr>Equation</vt:lpstr>
      <vt:lpstr>The Johnson-Lindenstrauss Transform Itself Preserves Differential Privacy </vt:lpstr>
      <vt:lpstr>Outline</vt:lpstr>
      <vt:lpstr>Privacy vs. Utility</vt:lpstr>
      <vt:lpstr>Privacy vs. Utility</vt:lpstr>
      <vt:lpstr>The Meta Question</vt:lpstr>
      <vt:lpstr>Differential Privacy: Definition</vt:lpstr>
      <vt:lpstr>Graphs: Edge Adjacency</vt:lpstr>
      <vt:lpstr>Graphs: Edge Adjacency</vt:lpstr>
      <vt:lpstr>Privacy for Two Edges?</vt:lpstr>
      <vt:lpstr>Limitations</vt:lpstr>
      <vt:lpstr>Outline</vt:lpstr>
      <vt:lpstr>Cut Queries</vt:lpstr>
      <vt:lpstr>Cut Queries</vt:lpstr>
      <vt:lpstr>Global Sensitivity</vt:lpstr>
      <vt:lpstr>Traditional Differential Privacy Mechanism</vt:lpstr>
      <vt:lpstr>PowerPoint Presentation</vt:lpstr>
      <vt:lpstr>PowerPoint Presentation</vt:lpstr>
      <vt:lpstr>Traditional Mechanism #2</vt:lpstr>
      <vt:lpstr>Less Traditional Mechanism</vt:lpstr>
      <vt:lpstr>Basic Composition</vt:lpstr>
      <vt:lpstr>Advanced Composition</vt:lpstr>
      <vt:lpstr>Interactive vs Non-Interactive</vt:lpstr>
      <vt:lpstr>Randomized Response ~[GRU12]</vt:lpstr>
      <vt:lpstr>Comparison with Other Techniques</vt:lpstr>
      <vt:lpstr>Outline</vt:lpstr>
      <vt:lpstr>Classical Differential Privacy Proofs</vt:lpstr>
      <vt:lpstr>Existing Work – Summary</vt:lpstr>
      <vt:lpstr>From Matrices to Graphs</vt:lpstr>
      <vt:lpstr>From Matrices to Graphs</vt:lpstr>
      <vt:lpstr>Edge Matrix and Cuts</vt:lpstr>
      <vt:lpstr>The Johnson Lindenstrauss Transform</vt:lpstr>
      <vt:lpstr>The (Oversimplified) Algorithm</vt:lpstr>
      <vt:lpstr>Privacy Intuition</vt:lpstr>
      <vt:lpstr>Privacy Intuition</vt:lpstr>
      <vt:lpstr>Privacy Intuition</vt:lpstr>
      <vt:lpstr>Privacy Intuition</vt:lpstr>
      <vt:lpstr>A Cut of Size 0</vt:lpstr>
      <vt:lpstr>So you want to use linear algebra…</vt:lpstr>
      <vt:lpstr>So you want to use linear algebra…</vt:lpstr>
      <vt:lpstr>Variance of our Gaussians = Laplacians</vt:lpstr>
      <vt:lpstr>Multivariate Gaussians as   Multiplying Univariate Gaussians</vt:lpstr>
      <vt:lpstr>Multivariate Gaussians as   Multiplying Univariate Gaussians</vt:lpstr>
      <vt:lpstr>Multivariate Gaussians as   Multiplying Univariate Gaussians</vt:lpstr>
      <vt:lpstr>Multivariate Gaussians as   Multiplying Univariate Gaussians</vt:lpstr>
      <vt:lpstr>Goal</vt:lpstr>
      <vt:lpstr>Potential Issues</vt:lpstr>
      <vt:lpstr>Non-Trivial Kernels and the PDF</vt:lpstr>
      <vt:lpstr>Privacy Proof</vt:lpstr>
      <vt:lpstr>Laplacians are Additive</vt:lpstr>
      <vt:lpstr>Privacy Proof</vt:lpstr>
      <vt:lpstr>Non-Trivial Kernels and the PDF</vt:lpstr>
      <vt:lpstr>Outline</vt:lpstr>
      <vt:lpstr>Main Claim</vt:lpstr>
      <vt:lpstr>Tools</vt:lpstr>
      <vt:lpstr>Upper Bound</vt:lpstr>
      <vt:lpstr>Upper Bound</vt:lpstr>
      <vt:lpstr>Upper Bound</vt:lpstr>
      <vt:lpstr>Lower Bound</vt:lpstr>
      <vt:lpstr>Lower Bound - Sketch</vt:lpstr>
      <vt:lpstr>Lower Bound - Sketch</vt:lpstr>
      <vt:lpstr>Utility Revisited</vt:lpstr>
      <vt:lpstr>The Distributed Algorithm</vt:lpstr>
      <vt:lpstr>Generalization: Directional Variance</vt:lpstr>
      <vt:lpstr>Generalization: Directional Variance</vt:lpstr>
      <vt:lpstr>Least Squares (?)</vt:lpstr>
      <vt:lpstr>Open Problem 1: Answer All Cuts?</vt:lpstr>
      <vt:lpstr>Open Problem 2: The JL Technique</vt:lpstr>
      <vt:lpstr>Open Problem 3: Broader View</vt:lpstr>
    </vt:vector>
  </TitlesOfParts>
  <Company>SCS-1189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Johnson-Lindenstrauss Transform Itself Preserves Differential Privacy</dc:title>
  <dc:creator>Or Sheffet</dc:creator>
  <cp:lastModifiedBy>jblocki</cp:lastModifiedBy>
  <cp:revision>360</cp:revision>
  <dcterms:created xsi:type="dcterms:W3CDTF">2012-05-06T14:53:07Z</dcterms:created>
  <dcterms:modified xsi:type="dcterms:W3CDTF">2016-09-02T21:31:22Z</dcterms:modified>
</cp:coreProperties>
</file>