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56" r:id="rId2"/>
    <p:sldId id="345" r:id="rId3"/>
    <p:sldId id="258" r:id="rId4"/>
    <p:sldId id="259" r:id="rId5"/>
    <p:sldId id="346" r:id="rId6"/>
    <p:sldId id="260" r:id="rId7"/>
    <p:sldId id="344"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57"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8" r:id="rId92"/>
    <p:sldId id="347"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5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F09F72-A4BD-436B-AB77-3C1FB4FC9F7A}"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908A6AFA-85FD-4BF1-9E7C-7A28A3636AEA}">
      <dgm:prSet phldrT="[Text]"/>
      <dgm:spPr/>
      <dgm:t>
        <a:bodyPr/>
        <a:lstStyle/>
        <a:p>
          <a:r>
            <a:rPr lang="en-US" dirty="0" smtClean="0"/>
            <a:t>Security</a:t>
          </a:r>
          <a:endParaRPr lang="en-US" dirty="0"/>
        </a:p>
      </dgm:t>
    </dgm:pt>
    <dgm:pt modelId="{7B6EB3F9-3DF2-48CD-B1E2-8A0EF8A177B4}" type="parTrans" cxnId="{9C4B04D4-D9F8-4633-889E-9B4F2AA98C12}">
      <dgm:prSet/>
      <dgm:spPr/>
      <dgm:t>
        <a:bodyPr/>
        <a:lstStyle/>
        <a:p>
          <a:endParaRPr lang="en-US"/>
        </a:p>
      </dgm:t>
    </dgm:pt>
    <dgm:pt modelId="{A6620C6A-5224-4E74-A0C8-B1463635C3BD}" type="sibTrans" cxnId="{9C4B04D4-D9F8-4633-889E-9B4F2AA98C12}">
      <dgm:prSet/>
      <dgm:spPr/>
      <dgm:t>
        <a:bodyPr/>
        <a:lstStyle/>
        <a:p>
          <a:endParaRPr lang="en-US"/>
        </a:p>
      </dgm:t>
    </dgm:pt>
    <dgm:pt modelId="{FBC35DA8-DDD3-4E03-B192-E7A1C3991B36}">
      <dgm:prSet phldrT="[Text]"/>
      <dgm:spPr/>
      <dgm:t>
        <a:bodyPr/>
        <a:lstStyle/>
        <a:p>
          <a:r>
            <a:rPr lang="en-US" dirty="0" smtClean="0"/>
            <a:t>Usability</a:t>
          </a:r>
          <a:endParaRPr lang="en-US" dirty="0"/>
        </a:p>
      </dgm:t>
    </dgm:pt>
    <dgm:pt modelId="{D9AFD6C5-A81E-485D-9E38-FF4BC347B5D2}" type="parTrans" cxnId="{CEF21B7F-09C5-49D5-962D-E1937C0B4921}">
      <dgm:prSet/>
      <dgm:spPr/>
      <dgm:t>
        <a:bodyPr/>
        <a:lstStyle/>
        <a:p>
          <a:endParaRPr lang="en-US"/>
        </a:p>
      </dgm:t>
    </dgm:pt>
    <dgm:pt modelId="{EFCFE844-F63B-4D14-9017-CDDD56C10452}" type="sibTrans" cxnId="{CEF21B7F-09C5-49D5-962D-E1937C0B4921}">
      <dgm:prSet/>
      <dgm:spPr/>
      <dgm:t>
        <a:bodyPr/>
        <a:lstStyle/>
        <a:p>
          <a:endParaRPr lang="en-US"/>
        </a:p>
      </dgm:t>
    </dgm:pt>
    <dgm:pt modelId="{B3FA68EE-6BBB-4775-9A3A-99A426B805C4}" type="pres">
      <dgm:prSet presAssocID="{87F09F72-A4BD-436B-AB77-3C1FB4FC9F7A}" presName="diagram" presStyleCnt="0">
        <dgm:presLayoutVars>
          <dgm:dir/>
          <dgm:resizeHandles val="exact"/>
        </dgm:presLayoutVars>
      </dgm:prSet>
      <dgm:spPr/>
      <dgm:t>
        <a:bodyPr/>
        <a:lstStyle/>
        <a:p>
          <a:endParaRPr lang="en-US"/>
        </a:p>
      </dgm:t>
    </dgm:pt>
    <dgm:pt modelId="{D711F810-FFB4-4E15-A7A8-C02F35252212}" type="pres">
      <dgm:prSet presAssocID="{908A6AFA-85FD-4BF1-9E7C-7A28A3636AEA}" presName="arrow" presStyleLbl="node1" presStyleIdx="0" presStyleCnt="2" custRadScaleRad="107732" custRadScaleInc="8">
        <dgm:presLayoutVars>
          <dgm:bulletEnabled val="1"/>
        </dgm:presLayoutVars>
      </dgm:prSet>
      <dgm:spPr/>
      <dgm:t>
        <a:bodyPr/>
        <a:lstStyle/>
        <a:p>
          <a:endParaRPr lang="en-US"/>
        </a:p>
      </dgm:t>
    </dgm:pt>
    <dgm:pt modelId="{15642846-1CF0-498E-8C72-C054D3C387A9}" type="pres">
      <dgm:prSet presAssocID="{FBC35DA8-DDD3-4E03-B192-E7A1C3991B36}" presName="arrow" presStyleLbl="node1" presStyleIdx="1" presStyleCnt="2" custRadScaleRad="72455">
        <dgm:presLayoutVars>
          <dgm:bulletEnabled val="1"/>
        </dgm:presLayoutVars>
      </dgm:prSet>
      <dgm:spPr/>
      <dgm:t>
        <a:bodyPr/>
        <a:lstStyle/>
        <a:p>
          <a:endParaRPr lang="en-US"/>
        </a:p>
      </dgm:t>
    </dgm:pt>
  </dgm:ptLst>
  <dgm:cxnLst>
    <dgm:cxn modelId="{CEF21B7F-09C5-49D5-962D-E1937C0B4921}" srcId="{87F09F72-A4BD-436B-AB77-3C1FB4FC9F7A}" destId="{FBC35DA8-DDD3-4E03-B192-E7A1C3991B36}" srcOrd="1" destOrd="0" parTransId="{D9AFD6C5-A81E-485D-9E38-FF4BC347B5D2}" sibTransId="{EFCFE844-F63B-4D14-9017-CDDD56C10452}"/>
    <dgm:cxn modelId="{9C4B04D4-D9F8-4633-889E-9B4F2AA98C12}" srcId="{87F09F72-A4BD-436B-AB77-3C1FB4FC9F7A}" destId="{908A6AFA-85FD-4BF1-9E7C-7A28A3636AEA}" srcOrd="0" destOrd="0" parTransId="{7B6EB3F9-3DF2-48CD-B1E2-8A0EF8A177B4}" sibTransId="{A6620C6A-5224-4E74-A0C8-B1463635C3BD}"/>
    <dgm:cxn modelId="{42475762-F4D8-42F6-814B-FEB68232AE99}" type="presOf" srcId="{FBC35DA8-DDD3-4E03-B192-E7A1C3991B36}" destId="{15642846-1CF0-498E-8C72-C054D3C387A9}" srcOrd="0" destOrd="0" presId="urn:microsoft.com/office/officeart/2005/8/layout/arrow5"/>
    <dgm:cxn modelId="{7C954EC8-2BD9-4790-8FA5-7D6A83F43A18}" type="presOf" srcId="{87F09F72-A4BD-436B-AB77-3C1FB4FC9F7A}" destId="{B3FA68EE-6BBB-4775-9A3A-99A426B805C4}" srcOrd="0" destOrd="0" presId="urn:microsoft.com/office/officeart/2005/8/layout/arrow5"/>
    <dgm:cxn modelId="{A77FD727-FB21-4660-9AB0-29F212B71C91}" type="presOf" srcId="{908A6AFA-85FD-4BF1-9E7C-7A28A3636AEA}" destId="{D711F810-FFB4-4E15-A7A8-C02F35252212}" srcOrd="0" destOrd="0" presId="urn:microsoft.com/office/officeart/2005/8/layout/arrow5"/>
    <dgm:cxn modelId="{695FE289-6781-48EA-8118-1F8384E3B5CD}" type="presParOf" srcId="{B3FA68EE-6BBB-4775-9A3A-99A426B805C4}" destId="{D711F810-FFB4-4E15-A7A8-C02F35252212}" srcOrd="0" destOrd="0" presId="urn:microsoft.com/office/officeart/2005/8/layout/arrow5"/>
    <dgm:cxn modelId="{5CD65BEA-3B70-4F2C-A8C9-EA3972801210}" type="presParOf" srcId="{B3FA68EE-6BBB-4775-9A3A-99A426B805C4}" destId="{15642846-1CF0-498E-8C72-C054D3C387A9}" srcOrd="1" destOrd="0" presId="urn:microsoft.com/office/officeart/2005/8/layout/arrow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7F6F2D04-A6F1-47E9-A09C-7BD1B9D2AD9D}"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F09F72-A4BD-436B-AB77-3C1FB4FC9F7A}"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908A6AFA-85FD-4BF1-9E7C-7A28A3636AEA}">
      <dgm:prSet phldrT="[Text]"/>
      <dgm:spPr/>
      <dgm:t>
        <a:bodyPr/>
        <a:lstStyle/>
        <a:p>
          <a:r>
            <a:rPr lang="en-US" dirty="0" smtClean="0"/>
            <a:t>Security</a:t>
          </a:r>
          <a:endParaRPr lang="en-US" dirty="0"/>
        </a:p>
      </dgm:t>
    </dgm:pt>
    <dgm:pt modelId="{7B6EB3F9-3DF2-48CD-B1E2-8A0EF8A177B4}" type="parTrans" cxnId="{9C4B04D4-D9F8-4633-889E-9B4F2AA98C12}">
      <dgm:prSet/>
      <dgm:spPr/>
      <dgm:t>
        <a:bodyPr/>
        <a:lstStyle/>
        <a:p>
          <a:endParaRPr lang="en-US"/>
        </a:p>
      </dgm:t>
    </dgm:pt>
    <dgm:pt modelId="{A6620C6A-5224-4E74-A0C8-B1463635C3BD}" type="sibTrans" cxnId="{9C4B04D4-D9F8-4633-889E-9B4F2AA98C12}">
      <dgm:prSet/>
      <dgm:spPr/>
      <dgm:t>
        <a:bodyPr/>
        <a:lstStyle/>
        <a:p>
          <a:endParaRPr lang="en-US"/>
        </a:p>
      </dgm:t>
    </dgm:pt>
    <dgm:pt modelId="{FBC35DA8-DDD3-4E03-B192-E7A1C3991B36}">
      <dgm:prSet phldrT="[Text]"/>
      <dgm:spPr/>
      <dgm:t>
        <a:bodyPr/>
        <a:lstStyle/>
        <a:p>
          <a:r>
            <a:rPr lang="en-US" dirty="0" smtClean="0"/>
            <a:t>Usability</a:t>
          </a:r>
          <a:endParaRPr lang="en-US" dirty="0"/>
        </a:p>
      </dgm:t>
    </dgm:pt>
    <dgm:pt modelId="{D9AFD6C5-A81E-485D-9E38-FF4BC347B5D2}" type="parTrans" cxnId="{CEF21B7F-09C5-49D5-962D-E1937C0B4921}">
      <dgm:prSet/>
      <dgm:spPr/>
      <dgm:t>
        <a:bodyPr/>
        <a:lstStyle/>
        <a:p>
          <a:endParaRPr lang="en-US"/>
        </a:p>
      </dgm:t>
    </dgm:pt>
    <dgm:pt modelId="{EFCFE844-F63B-4D14-9017-CDDD56C10452}" type="sibTrans" cxnId="{CEF21B7F-09C5-49D5-962D-E1937C0B4921}">
      <dgm:prSet/>
      <dgm:spPr/>
      <dgm:t>
        <a:bodyPr/>
        <a:lstStyle/>
        <a:p>
          <a:endParaRPr lang="en-US"/>
        </a:p>
      </dgm:t>
    </dgm:pt>
    <dgm:pt modelId="{B3FA68EE-6BBB-4775-9A3A-99A426B805C4}" type="pres">
      <dgm:prSet presAssocID="{87F09F72-A4BD-436B-AB77-3C1FB4FC9F7A}" presName="diagram" presStyleCnt="0">
        <dgm:presLayoutVars>
          <dgm:dir/>
          <dgm:resizeHandles val="exact"/>
        </dgm:presLayoutVars>
      </dgm:prSet>
      <dgm:spPr/>
      <dgm:t>
        <a:bodyPr/>
        <a:lstStyle/>
        <a:p>
          <a:endParaRPr lang="en-US"/>
        </a:p>
      </dgm:t>
    </dgm:pt>
    <dgm:pt modelId="{D711F810-FFB4-4E15-A7A8-C02F35252212}" type="pres">
      <dgm:prSet presAssocID="{908A6AFA-85FD-4BF1-9E7C-7A28A3636AEA}" presName="arrow" presStyleLbl="node1" presStyleIdx="0" presStyleCnt="2" custRadScaleRad="107732" custRadScaleInc="8">
        <dgm:presLayoutVars>
          <dgm:bulletEnabled val="1"/>
        </dgm:presLayoutVars>
      </dgm:prSet>
      <dgm:spPr/>
      <dgm:t>
        <a:bodyPr/>
        <a:lstStyle/>
        <a:p>
          <a:endParaRPr lang="en-US"/>
        </a:p>
      </dgm:t>
    </dgm:pt>
    <dgm:pt modelId="{15642846-1CF0-498E-8C72-C054D3C387A9}" type="pres">
      <dgm:prSet presAssocID="{FBC35DA8-DDD3-4E03-B192-E7A1C3991B36}" presName="arrow" presStyleLbl="node1" presStyleIdx="1" presStyleCnt="2" custRadScaleRad="72455">
        <dgm:presLayoutVars>
          <dgm:bulletEnabled val="1"/>
        </dgm:presLayoutVars>
      </dgm:prSet>
      <dgm:spPr/>
      <dgm:t>
        <a:bodyPr/>
        <a:lstStyle/>
        <a:p>
          <a:endParaRPr lang="en-US"/>
        </a:p>
      </dgm:t>
    </dgm:pt>
  </dgm:ptLst>
  <dgm:cxnLst>
    <dgm:cxn modelId="{CEF21B7F-09C5-49D5-962D-E1937C0B4921}" srcId="{87F09F72-A4BD-436B-AB77-3C1FB4FC9F7A}" destId="{FBC35DA8-DDD3-4E03-B192-E7A1C3991B36}" srcOrd="1" destOrd="0" parTransId="{D9AFD6C5-A81E-485D-9E38-FF4BC347B5D2}" sibTransId="{EFCFE844-F63B-4D14-9017-CDDD56C10452}"/>
    <dgm:cxn modelId="{7A65ADBD-C431-42B7-BEAB-9D8C7B2F0F50}" type="presOf" srcId="{87F09F72-A4BD-436B-AB77-3C1FB4FC9F7A}" destId="{B3FA68EE-6BBB-4775-9A3A-99A426B805C4}" srcOrd="0" destOrd="0" presId="urn:microsoft.com/office/officeart/2005/8/layout/arrow5"/>
    <dgm:cxn modelId="{9C4B04D4-D9F8-4633-889E-9B4F2AA98C12}" srcId="{87F09F72-A4BD-436B-AB77-3C1FB4FC9F7A}" destId="{908A6AFA-85FD-4BF1-9E7C-7A28A3636AEA}" srcOrd="0" destOrd="0" parTransId="{7B6EB3F9-3DF2-48CD-B1E2-8A0EF8A177B4}" sibTransId="{A6620C6A-5224-4E74-A0C8-B1463635C3BD}"/>
    <dgm:cxn modelId="{15A8F52E-8384-45FB-A026-81F42AEFFC98}" type="presOf" srcId="{908A6AFA-85FD-4BF1-9E7C-7A28A3636AEA}" destId="{D711F810-FFB4-4E15-A7A8-C02F35252212}" srcOrd="0" destOrd="0" presId="urn:microsoft.com/office/officeart/2005/8/layout/arrow5"/>
    <dgm:cxn modelId="{3FB8A354-C178-4BEE-9A22-D44CE486C330}" type="presOf" srcId="{FBC35DA8-DDD3-4E03-B192-E7A1C3991B36}" destId="{15642846-1CF0-498E-8C72-C054D3C387A9}" srcOrd="0" destOrd="0" presId="urn:microsoft.com/office/officeart/2005/8/layout/arrow5"/>
    <dgm:cxn modelId="{19B77D48-B106-4D9D-9444-642867CF86BB}" type="presParOf" srcId="{B3FA68EE-6BBB-4775-9A3A-99A426B805C4}" destId="{D711F810-FFB4-4E15-A7A8-C02F35252212}" srcOrd="0" destOrd="0" presId="urn:microsoft.com/office/officeart/2005/8/layout/arrow5"/>
    <dgm:cxn modelId="{DDE4D001-F984-4D63-90F2-1BB487C45EDC}" type="presParOf" srcId="{B3FA68EE-6BBB-4775-9A3A-99A426B805C4}" destId="{15642846-1CF0-498E-8C72-C054D3C387A9}" srcOrd="1" destOrd="0" presId="urn:microsoft.com/office/officeart/2005/8/layout/arrow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5D1ECB06-4740-4B55-BF64-4FF462BD0233}"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E71E3DE7-0F9E-4DBB-A8F6-D8F8F16C02DD}"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64A2D8E2-5BCE-4279-B66E-EC67205C7D49}"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1F810-FFB4-4E15-A7A8-C02F35252212}">
      <dsp:nvSpPr>
        <dsp:cNvPr id="0" name=""/>
        <dsp:cNvSpPr/>
      </dsp:nvSpPr>
      <dsp:spPr>
        <a:xfrm rot="16200000">
          <a:off x="0" y="366"/>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Security</a:t>
          </a:r>
          <a:endParaRPr lang="en-US" sz="2200" kern="1200" dirty="0"/>
        </a:p>
      </dsp:txBody>
      <dsp:txXfrm rot="5400000">
        <a:off x="0" y="400109"/>
        <a:ext cx="1319152" cy="799486"/>
      </dsp:txXfrm>
    </dsp:sp>
    <dsp:sp modelId="{15642846-1CF0-498E-8C72-C054D3C387A9}">
      <dsp:nvSpPr>
        <dsp:cNvPr id="0" name=""/>
        <dsp:cNvSpPr/>
      </dsp:nvSpPr>
      <dsp:spPr>
        <a:xfrm rot="5400000">
          <a:off x="1577381" y="613"/>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Usability</a:t>
          </a:r>
          <a:endParaRPr lang="en-US" sz="2200" kern="1200" dirty="0"/>
        </a:p>
      </dsp:txBody>
      <dsp:txXfrm rot="-5400000">
        <a:off x="1857201" y="400356"/>
        <a:ext cx="1319152" cy="799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1A4408-ACF0-45B8-A7C2-BE1BC1752326}" type="datetimeFigureOut">
              <a:rPr lang="en-US" smtClean="0"/>
              <a:t>9/2/2016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BB304C-E64D-4013-A48C-2CFB8BBB1A27}" type="slidenum">
              <a:rPr lang="en-US" smtClean="0"/>
              <a:t>‹#›</a:t>
            </a:fld>
            <a:endParaRPr lang="en-US"/>
          </a:p>
        </p:txBody>
      </p:sp>
    </p:spTree>
    <p:extLst>
      <p:ext uri="{BB962C8B-B14F-4D97-AF65-F5344CB8AC3E}">
        <p14:creationId xmlns:p14="http://schemas.microsoft.com/office/powerpoint/2010/main" val="166305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crypto.stanford.edu/~dabo/" TargetMode="External"/><Relationship Id="rId3" Type="http://schemas.openxmlformats.org/officeDocument/2006/relationships/hyperlink" Target="http://www.scs.carleton.ca/~paulv/papers/usenix06.pdf" TargetMode="External"/><Relationship Id="rId7" Type="http://schemas.openxmlformats.org/officeDocument/2006/relationships/hyperlink" Target="http://www.collinjackson.com/"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blakeross.com/" TargetMode="External"/><Relationship Id="rId5" Type="http://schemas.openxmlformats.org/officeDocument/2006/relationships/hyperlink" Target="http://scholar.google.com/citations?user=Z3jkhWIAAAAJ&amp;hl=en&amp;oi=sra" TargetMode="External"/><Relationship Id="rId4" Type="http://schemas.openxmlformats.org/officeDocument/2006/relationships/hyperlink" Target="http://scholar.google.com/citations?user=CMRzTi8AAAAJ&amp;hl=en&amp;oi=sra" TargetMode="External"/><Relationship Id="rId9" Type="http://schemas.openxmlformats.org/officeDocument/2006/relationships/hyperlink" Target="http://theory.stanford.edu/people/jcm/home.html"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link.springer.com/chapter/10.1007/978-3-540-74835-9_24"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cholar.google.com/citations?user=Z3jkhWIAAAAJ&amp;hl=en&amp;oi=sra" TargetMode="External"/><Relationship Id="rId5" Type="http://schemas.openxmlformats.org/officeDocument/2006/relationships/hyperlink" Target="http://scholar.google.com/citations?user=CMRzTi8AAAAJ&amp;hl=en&amp;oi=sra" TargetMode="External"/><Relationship Id="rId4" Type="http://schemas.openxmlformats.org/officeDocument/2006/relationships/hyperlink" Target="http://scholar.google.com/citations?user=wg8yZz8AAAAJ&amp;hl=en&amp;oi=sra" TargetMode="External"/></Relationships>
</file>

<file path=ppt/notesSlides/_rels/notesSlide68.xml.rels><?xml version="1.0" encoding="UTF-8" standalone="yes"?>
<Relationships xmlns="http://schemas.openxmlformats.org/package/2006/relationships"><Relationship Id="rId8" Type="http://schemas.openxmlformats.org/officeDocument/2006/relationships/hyperlink" Target="http://scholar.google.com/citations?user=T2MTzJoAAAAJ&amp;hl=en&amp;oi=sra" TargetMode="External"/><Relationship Id="rId3" Type="http://schemas.openxmlformats.org/officeDocument/2006/relationships/hyperlink" Target="http://planete.inrialpes.fr/~perito/papers/pass_check.pdf" TargetMode="External"/><Relationship Id="rId7" Type="http://schemas.openxmlformats.org/officeDocument/2006/relationships/hyperlink" Target="http://scholar.google.com/citations?user=rJzguXQAAAAJ&amp;hl=en&amp;oi=sra"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www.usenix.org/system/files/conference/usenixsecurity14/sec14-paper-komanduri.pdf" TargetMode="External"/><Relationship Id="rId5" Type="http://schemas.openxmlformats.org/officeDocument/2006/relationships/hyperlink" Target="http://scholar.google.com/citations?user=iPO8q3AAAAAJ&amp;hl=en&amp;oi=sra" TargetMode="External"/><Relationship Id="rId4" Type="http://schemas.openxmlformats.org/officeDocument/2006/relationships/hyperlink" Target="http://scholar.google.com/citations?user=azRUgnIAAAAJ&amp;hl=en&amp;oi=sra" TargetMode="External"/><Relationship Id="rId9" Type="http://schemas.openxmlformats.org/officeDocument/2006/relationships/hyperlink" Target="http://scholar.google.com/citations?user=kIUqgbcAAAAJ&amp;hl=en&amp;oi=sra" TargetMode="Externa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crypto.stanford.edu/~dabo/" TargetMode="External"/><Relationship Id="rId3" Type="http://schemas.openxmlformats.org/officeDocument/2006/relationships/hyperlink" Target="http://www.scs.carleton.ca/~paulv/papers/usenix06.pdf" TargetMode="External"/><Relationship Id="rId7" Type="http://schemas.openxmlformats.org/officeDocument/2006/relationships/hyperlink" Target="http://www.collinjackson.com/"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www.blakeross.com/" TargetMode="External"/><Relationship Id="rId5" Type="http://schemas.openxmlformats.org/officeDocument/2006/relationships/hyperlink" Target="http://scholar.google.com/citations?user=Z3jkhWIAAAAJ&amp;hl=en&amp;oi=sra" TargetMode="External"/><Relationship Id="rId4" Type="http://schemas.openxmlformats.org/officeDocument/2006/relationships/hyperlink" Target="http://scholar.google.com/citations?user=CMRzTi8AAAAJ&amp;hl=en&amp;oi=sra" TargetMode="External"/><Relationship Id="rId9" Type="http://schemas.openxmlformats.org/officeDocument/2006/relationships/hyperlink" Target="http://theory.stanford.edu/people/jcm/home.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ieeexplore.ieee.org/search/searchresult.jsp?searchWithin=p_Authors:.QT.Bonneau,%20J..QT.&amp;newsearch=true" TargetMode="External"/><Relationship Id="rId2" Type="http://schemas.openxmlformats.org/officeDocument/2006/relationships/slide" Target="../slides/slide90.xml"/><Relationship Id="rId1" Type="http://schemas.openxmlformats.org/officeDocument/2006/relationships/notesMaster" Target="../notesMasters/notesMaster1.xml"/><Relationship Id="rId6" Type="http://schemas.openxmlformats.org/officeDocument/2006/relationships/hyperlink" Target="http://ieeexplore.ieee.org/search/searchresult.jsp?searchWithin=p_Authors:.QT.Stajano,%20F..QT.&amp;newsearch=true" TargetMode="External"/><Relationship Id="rId5" Type="http://schemas.openxmlformats.org/officeDocument/2006/relationships/hyperlink" Target="http://ieeexplore.ieee.org/search/searchresult.jsp?searchWithin=p_Authors:.QT.van%20Oorschot,%20P.C..QT.&amp;newsearch=true" TargetMode="External"/><Relationship Id="rId4" Type="http://schemas.openxmlformats.org/officeDocument/2006/relationships/hyperlink" Target="http://ieeexplore.ieee.org/search/searchresult.jsp?searchWithin=p_Authors:.QT.Herley,%20C..QT.&amp;newsearch=true"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single-digit</a:t>
            </a:r>
            <a:r>
              <a:rPr lang="en-US" baseline="0" dirty="0" smtClean="0"/>
              <a:t> challenge is a list of 14 pictures displayed as follows. The pictures are divided into two groups. The four larger pictures on top and the lookup table with 10 images on the bottom. To compute the response to a single digit challenge the user takes the first two pictures, adds them together to compute an index. In this example, 9+3 is 2 mod 10. (next slide)</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16</a:t>
            </a:fld>
            <a:endParaRPr lang="en-US" dirty="0"/>
          </a:p>
        </p:txBody>
      </p:sp>
    </p:spTree>
    <p:extLst>
      <p:ext uri="{BB962C8B-B14F-4D97-AF65-F5344CB8AC3E}">
        <p14:creationId xmlns:p14="http://schemas.microsoft.com/office/powerpoint/2010/main" val="1231788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user now looks up the second</a:t>
            </a:r>
            <a:r>
              <a:rPr lang="en-US" baseline="0" dirty="0" smtClean="0"/>
              <a:t> picture in the table</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17</a:t>
            </a:fld>
            <a:endParaRPr lang="en-US" dirty="0"/>
          </a:p>
        </p:txBody>
      </p:sp>
    </p:spTree>
    <p:extLst>
      <p:ext uri="{BB962C8B-B14F-4D97-AF65-F5344CB8AC3E}">
        <p14:creationId xmlns:p14="http://schemas.microsoft.com/office/powerpoint/2010/main" val="1407963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
            </a:r>
            <a:r>
              <a:rPr lang="en-US" baseline="0" dirty="0" smtClean="0"/>
              <a:t>adds this picture to the remaining to pictures to get the final answer 6.</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18</a:t>
            </a:fld>
            <a:endParaRPr lang="en-US" dirty="0"/>
          </a:p>
        </p:txBody>
      </p:sp>
    </p:spTree>
    <p:extLst>
      <p:ext uri="{BB962C8B-B14F-4D97-AF65-F5344CB8AC3E}">
        <p14:creationId xmlns:p14="http://schemas.microsoft.com/office/powerpoint/2010/main" val="2949694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password is computed by responding to several single</a:t>
            </a:r>
            <a:r>
              <a:rPr lang="en-US" baseline="0" dirty="0" smtClean="0"/>
              <a:t>-digit challenges. When the user types in the response to the first challenge then the second challenge is displayed.</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19</a:t>
            </a:fld>
            <a:endParaRPr lang="en-US" dirty="0"/>
          </a:p>
        </p:txBody>
      </p:sp>
    </p:spTree>
    <p:extLst>
      <p:ext uri="{BB962C8B-B14F-4D97-AF65-F5344CB8AC3E}">
        <p14:creationId xmlns:p14="http://schemas.microsoft.com/office/powerpoint/2010/main" val="1688917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C56CE-48E9-48EC-BD9C-54931D921F69}" type="slidenum">
              <a:rPr lang="en-US" smtClean="0"/>
              <a:t>21</a:t>
            </a:fld>
            <a:endParaRPr lang="en-US"/>
          </a:p>
        </p:txBody>
      </p:sp>
    </p:spTree>
    <p:extLst>
      <p:ext uri="{BB962C8B-B14F-4D97-AF65-F5344CB8AC3E}">
        <p14:creationId xmlns:p14="http://schemas.microsoft.com/office/powerpoint/2010/main" val="877274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22</a:t>
            </a:fld>
            <a:endParaRPr lang="en-US" dirty="0"/>
          </a:p>
        </p:txBody>
      </p:sp>
    </p:spTree>
    <p:extLst>
      <p:ext uri="{BB962C8B-B14F-4D97-AF65-F5344CB8AC3E}">
        <p14:creationId xmlns:p14="http://schemas.microsoft.com/office/powerpoint/2010/main" val="1267143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prove that our scheme is secure against the class</a:t>
            </a:r>
            <a:r>
              <a:rPr lang="en-US" baseline="0" dirty="0" smtClean="0"/>
              <a:t> of statistical adversaries who can see fewer than n^1.5 examples. Our results are significant because most known algorithmic techniques fit within this framework. </a:t>
            </a:r>
            <a:r>
              <a:rPr lang="en-US" baseline="0" dirty="0" err="1" smtClean="0"/>
              <a:t>Guassian</a:t>
            </a:r>
            <a:r>
              <a:rPr lang="en-US" baseline="0" dirty="0" smtClean="0"/>
              <a:t> elimination is a notable exception, but we also rule out attacks based on Gaussian elimination. While our scheme is simple the analysis is complex. We use generalized </a:t>
            </a:r>
            <a:r>
              <a:rPr lang="en-US" baseline="0" dirty="0" err="1" smtClean="0"/>
              <a:t>hypercontractivity</a:t>
            </a:r>
            <a:r>
              <a:rPr lang="en-US" baseline="0" dirty="0" smtClean="0"/>
              <a:t> bounds with the </a:t>
            </a:r>
            <a:r>
              <a:rPr lang="en-US" baseline="0" dirty="0" err="1" smtClean="0"/>
              <a:t>fourier</a:t>
            </a:r>
            <a:r>
              <a:rPr lang="en-US" baseline="0" dirty="0" smtClean="0"/>
              <a:t> decomposition of our function to lower bound the statistical dimension of our induced distribution over challenge response pairs. </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24</a:t>
            </a:fld>
            <a:endParaRPr lang="en-US"/>
          </a:p>
        </p:txBody>
      </p:sp>
    </p:spTree>
    <p:extLst>
      <p:ext uri="{BB962C8B-B14F-4D97-AF65-F5344CB8AC3E}">
        <p14:creationId xmlns:p14="http://schemas.microsoft.com/office/powerpoint/2010/main" val="2269052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think of a statistical algorithm as a tree.</a:t>
            </a:r>
            <a:r>
              <a:rPr lang="en-US" baseline="0" dirty="0" smtClean="0"/>
              <a:t> Each node of the tree contains a query.</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25</a:t>
            </a:fld>
            <a:endParaRPr lang="en-US"/>
          </a:p>
        </p:txBody>
      </p:sp>
    </p:spTree>
    <p:extLst>
      <p:ext uri="{BB962C8B-B14F-4D97-AF65-F5344CB8AC3E}">
        <p14:creationId xmlns:p14="http://schemas.microsoft.com/office/powerpoint/2010/main" val="269138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a:t>
            </a:r>
            <a:r>
              <a:rPr lang="en-US" dirty="0" smtClean="0"/>
              <a:t>query is simply a function that</a:t>
            </a:r>
            <a:r>
              <a:rPr lang="en-US" baseline="0" dirty="0" smtClean="0"/>
              <a:t> takes as input a randomly chosen challenge response pair and tells us which edge to take.</a:t>
            </a:r>
            <a:r>
              <a:rPr lang="en-US" dirty="0" smtClean="0"/>
              <a:t>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26</a:t>
            </a:fld>
            <a:endParaRPr lang="en-US"/>
          </a:p>
        </p:txBody>
      </p:sp>
    </p:spTree>
    <p:extLst>
      <p:ext uri="{BB962C8B-B14F-4D97-AF65-F5344CB8AC3E}">
        <p14:creationId xmlns:p14="http://schemas.microsoft.com/office/powerpoint/2010/main" val="1765565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prove that this tree must either</a:t>
            </a:r>
            <a:r>
              <a:rPr lang="en-US" baseline="0" dirty="0" smtClean="0"/>
              <a:t> be deep or the guess is not even close to the real mapping with high probability.</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28</a:t>
            </a:fld>
            <a:endParaRPr lang="en-US"/>
          </a:p>
        </p:txBody>
      </p:sp>
    </p:spTree>
    <p:extLst>
      <p:ext uri="{BB962C8B-B14F-4D97-AF65-F5344CB8AC3E}">
        <p14:creationId xmlns:p14="http://schemas.microsoft.com/office/powerpoint/2010/main" val="73720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34">
              <a:defRPr/>
            </a:pPr>
            <a:r>
              <a:rPr lang="en-US" dirty="0">
                <a:sym typeface="Mathematica1Mono"/>
              </a:rPr>
              <a:t>First Column and Third Column:  = 10</a:t>
            </a:r>
            <a:r>
              <a:rPr lang="en-US" baseline="30000" dirty="0">
                <a:sym typeface="Mathematica1Mono"/>
              </a:rPr>
              <a:t>-6</a:t>
            </a:r>
            <a:endParaRPr lang="en-US" baseline="30000" dirty="0"/>
          </a:p>
          <a:p>
            <a:r>
              <a:rPr lang="en-US" dirty="0">
                <a:sym typeface="Mathematica1Mono"/>
              </a:rPr>
              <a:t>Second Column:  = 10</a:t>
            </a:r>
            <a:r>
              <a:rPr lang="en-US" baseline="30000" dirty="0">
                <a:sym typeface="Mathematica1Mono"/>
              </a:rPr>
              <a:t>-2</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prove that our scheme is secure against the class</a:t>
            </a:r>
            <a:r>
              <a:rPr lang="en-US" baseline="0" dirty="0" smtClean="0"/>
              <a:t> of statistical adversaries who can see fewer than n^1.5 examples. Our results are significant because most known algorithmic techniques fit within this framework. </a:t>
            </a:r>
            <a:r>
              <a:rPr lang="en-US" baseline="0" dirty="0" err="1" smtClean="0"/>
              <a:t>Guassian</a:t>
            </a:r>
            <a:r>
              <a:rPr lang="en-US" baseline="0" dirty="0" smtClean="0"/>
              <a:t> elimination is a notable exception, but we also rule out attacks based on Gaussian elimination. While our scheme is simple the analysis is complex. We use generalized </a:t>
            </a:r>
            <a:r>
              <a:rPr lang="en-US" baseline="0" dirty="0" err="1" smtClean="0"/>
              <a:t>hypercontractivity</a:t>
            </a:r>
            <a:r>
              <a:rPr lang="en-US" baseline="0" dirty="0" smtClean="0"/>
              <a:t> bounds with the </a:t>
            </a:r>
            <a:r>
              <a:rPr lang="en-US" baseline="0" dirty="0" err="1" smtClean="0"/>
              <a:t>fourier</a:t>
            </a:r>
            <a:r>
              <a:rPr lang="en-US" baseline="0" dirty="0" smtClean="0"/>
              <a:t> decomposition of our function to lower bound the statistical dimension of our induced distribution over challenge response pairs. </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29</a:t>
            </a:fld>
            <a:endParaRPr lang="en-US"/>
          </a:p>
        </p:txBody>
      </p:sp>
    </p:spTree>
    <p:extLst>
      <p:ext uri="{BB962C8B-B14F-4D97-AF65-F5344CB8AC3E}">
        <p14:creationId xmlns:p14="http://schemas.microsoft.com/office/powerpoint/2010/main" val="2269052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prove that our scheme is secure against the class</a:t>
            </a:r>
            <a:r>
              <a:rPr lang="en-US" baseline="0" dirty="0" smtClean="0"/>
              <a:t> of statistical adversaries who can see fewer than n^1.5 examples. Our results are significant because most known algorithmic techniques fit within this framework. </a:t>
            </a:r>
            <a:r>
              <a:rPr lang="en-US" baseline="0" dirty="0" err="1" smtClean="0"/>
              <a:t>Guassian</a:t>
            </a:r>
            <a:r>
              <a:rPr lang="en-US" baseline="0" dirty="0" smtClean="0"/>
              <a:t> elimination is a notable exception, but we also rule out attacks based on Gaussian elimination. While our scheme is simple the analysis is complex. We use generalized </a:t>
            </a:r>
            <a:r>
              <a:rPr lang="en-US" baseline="0" dirty="0" err="1" smtClean="0"/>
              <a:t>hypercontractivity</a:t>
            </a:r>
            <a:r>
              <a:rPr lang="en-US" baseline="0" dirty="0" smtClean="0"/>
              <a:t> bounds with the </a:t>
            </a:r>
            <a:r>
              <a:rPr lang="en-US" baseline="0" dirty="0" err="1" smtClean="0"/>
              <a:t>fourier</a:t>
            </a:r>
            <a:r>
              <a:rPr lang="en-US" baseline="0" dirty="0" smtClean="0"/>
              <a:t> decomposition of our function to lower bound the statistical dimension of our induced distribution over challenge response pairs. </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30</a:t>
            </a:fld>
            <a:endParaRPr lang="en-US"/>
          </a:p>
        </p:txBody>
      </p:sp>
    </p:spTree>
    <p:extLst>
      <p:ext uri="{BB962C8B-B14F-4D97-AF65-F5344CB8AC3E}">
        <p14:creationId xmlns:p14="http://schemas.microsoft.com/office/powerpoint/2010/main" val="2269052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challenges can be found on my webpage along with the paper itself. In first challenge we first give you the responses to 1000 single-digit challenges or 100 ten-digit passwords. Your goal is to guess one of the user’s other passwords. I presented this challenge at two conferences: ASIACRYPT and Oakland. So far nobody has broken any of the passwords.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32</a:t>
            </a:fld>
            <a:endParaRPr lang="en-US"/>
          </a:p>
        </p:txBody>
      </p:sp>
    </p:spTree>
    <p:extLst>
      <p:ext uri="{BB962C8B-B14F-4D97-AF65-F5344CB8AC3E}">
        <p14:creationId xmlns:p14="http://schemas.microsoft.com/office/powerpoint/2010/main" val="2502798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of the authentication schemes I will present involves having users memorize randomly generated person-action-object stories. To start off I am going to ask you to memorize a few random person-action-object. For the first story I want you to imagine Bill Clinton standing on the beach tickling a peach. I want you to really imagine it. Okay, so that is Bill Clinton tickling a peach.</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34</a:t>
            </a:fld>
            <a:endParaRPr lang="en-US" dirty="0"/>
          </a:p>
        </p:txBody>
      </p:sp>
    </p:spTree>
    <p:extLst>
      <p:ext uri="{BB962C8B-B14F-4D97-AF65-F5344CB8AC3E}">
        <p14:creationId xmlns:p14="http://schemas.microsoft.com/office/powerpoint/2010/main" val="4053483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 want you to imagine Michelle Obama </a:t>
            </a:r>
            <a:r>
              <a:rPr lang="en-US" baseline="0" dirty="0" smtClean="0"/>
              <a:t>bounding a </a:t>
            </a:r>
            <a:r>
              <a:rPr lang="en-US" baseline="0" dirty="0" err="1" smtClean="0"/>
              <a:t>smore</a:t>
            </a:r>
            <a:r>
              <a:rPr lang="en-US" baseline="0" dirty="0" smtClean="0"/>
              <a:t> on top of the jet. </a:t>
            </a:r>
          </a:p>
          <a:p>
            <a:endParaRPr lang="en-US" baseline="0" dirty="0" smtClean="0"/>
          </a:p>
          <a:p>
            <a:r>
              <a:rPr lang="en-US" baseline="0" dirty="0" smtClean="0"/>
              <a:t>Person: Michelle Obama </a:t>
            </a:r>
          </a:p>
          <a:p>
            <a:r>
              <a:rPr lang="en-US" baseline="0" dirty="0" smtClean="0"/>
              <a:t>Action: Bouncing</a:t>
            </a:r>
          </a:p>
          <a:p>
            <a:r>
              <a:rPr lang="en-US" baseline="0" dirty="0" smtClean="0"/>
              <a:t>Object: </a:t>
            </a:r>
            <a:r>
              <a:rPr lang="en-US" baseline="0" dirty="0" err="1" smtClean="0"/>
              <a:t>Smore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35</a:t>
            </a:fld>
            <a:endParaRPr lang="en-US"/>
          </a:p>
        </p:txBody>
      </p:sp>
    </p:spTree>
    <p:extLst>
      <p:ext uri="{BB962C8B-B14F-4D97-AF65-F5344CB8AC3E}">
        <p14:creationId xmlns:p14="http://schemas.microsoft.com/office/powerpoint/2010/main" val="1358436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Let’s start of by defining the problem we will be looking at in this talk: password management. A typical user has to create and remember passwords for many different</a:t>
            </a:r>
            <a:r>
              <a:rPr lang="en-US" baseline="0" dirty="0" smtClean="0"/>
              <a:t> accounts. A p</a:t>
            </a:r>
            <a:r>
              <a:rPr lang="en-US" dirty="0" smtClean="0"/>
              <a:t>assword management scheme</a:t>
            </a:r>
            <a:r>
              <a:rPr lang="en-US" baseline="0" dirty="0" smtClean="0"/>
              <a:t> is any user strategy to create and remember passwords for multiple accounts. We will focus on user strategies because we want to make minimal trust assumptions about the authentication servers as well as any of the user’s computational devices. Our goal is to find a password management scheme that is usable and secure. Informally, usability means that the user doesn’t rip his hair out trying to remember all of his passwords and security means that the user doesn’t want the adversary to break into his accounts. </a:t>
            </a:r>
          </a:p>
          <a:p>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36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Password security is not merely a theoretical issue. In the past few years we have seem password breaches at major organizations. Shown here is an incomplete wall of shame. These password breaches have affected millions</a:t>
            </a:r>
            <a:r>
              <a:rPr lang="en-US" baseline="0" dirty="0" smtClean="0"/>
              <a:t> of users.</a:t>
            </a:r>
            <a:endParaRPr lang="en-US" dirty="0" smtClean="0"/>
          </a:p>
          <a:p>
            <a:endParaRPr lang="en-US" dirty="0" smtClean="0"/>
          </a:p>
          <a:p>
            <a:endParaRPr lang="en-US" dirty="0" smtClean="0"/>
          </a:p>
          <a:p>
            <a:r>
              <a:rPr lang="en-US" dirty="0" smtClean="0"/>
              <a:t>Unfortunately, offline dictionary attacks are quite common. </a:t>
            </a:r>
            <a:r>
              <a:rPr lang="en-US" baseline="0" dirty="0" smtClean="0"/>
              <a:t>Here is an incomplete wall of shame. There have been major password breaches at all of these companies. Looking through the list we can see that these are major companies that have been breached. These breaches have affected millions of users.</a:t>
            </a:r>
            <a:endParaRPr lang="en-US" dirty="0"/>
          </a:p>
        </p:txBody>
      </p:sp>
      <p:sp>
        <p:nvSpPr>
          <p:cNvPr id="4" name="Slide Number Placeholder 3"/>
          <p:cNvSpPr>
            <a:spLocks noGrp="1"/>
          </p:cNvSpPr>
          <p:nvPr>
            <p:ph type="sldNum" sz="quarter" idx="10"/>
          </p:nvPr>
        </p:nvSpPr>
        <p:spPr/>
        <p:txBody>
          <a:bodyPr/>
          <a:lstStyle/>
          <a:p>
            <a:fld id="{2112C450-71D2-4D5C-B074-D6F3E8DF941E}" type="slidenum">
              <a:rPr lang="en-US" smtClean="0"/>
              <a:t>37</a:t>
            </a:fld>
            <a:endParaRPr lang="en-US"/>
          </a:p>
        </p:txBody>
      </p:sp>
    </p:spTree>
    <p:extLst>
      <p:ext uri="{BB962C8B-B14F-4D97-AF65-F5344CB8AC3E}">
        <p14:creationId xmlns:p14="http://schemas.microsoft.com/office/powerpoint/2010/main" val="3371235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response to breaches like these users get many suggestions about ways to make their passwords secure. Traditionally</a:t>
            </a:r>
            <a:r>
              <a:rPr lang="en-US" dirty="0" smtClean="0"/>
              <a:t>, the advice a user gets is something like the following…</a:t>
            </a:r>
          </a:p>
          <a:p>
            <a:endParaRPr lang="en-US" dirty="0" smtClean="0"/>
          </a:p>
          <a:p>
            <a:r>
              <a:rPr lang="en-US" dirty="0" smtClean="0"/>
              <a:t>Is it time to re-evaluate the traditional security advice?</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38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brings me to my second point.</a:t>
            </a:r>
            <a:r>
              <a:rPr lang="en-US" baseline="0" dirty="0" smtClean="0"/>
              <a:t> We have a problem with </a:t>
            </a:r>
            <a:r>
              <a:rPr lang="en-US" baseline="0" dirty="0" err="1" smtClean="0"/>
              <a:t>usabilty</a:t>
            </a:r>
            <a:r>
              <a:rPr lang="en-US" baseline="0" dirty="0" smtClean="0"/>
              <a:t>. Users struggle to remember their passwords. The popularity of memes like these indicate that this is a common user experience. </a:t>
            </a:r>
          </a:p>
          <a:p>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915A46D2-E6CB-4026-A208-D6BC8466C0EA}" type="slidenum">
              <a:rPr lang="en-US" smtClean="0"/>
              <a:t>39</a:t>
            </a:fld>
            <a:endParaRPr lang="en-US" dirty="0"/>
          </a:p>
        </p:txBody>
      </p:sp>
    </p:spTree>
    <p:extLst>
      <p:ext uri="{BB962C8B-B14F-4D97-AF65-F5344CB8AC3E}">
        <p14:creationId xmlns:p14="http://schemas.microsoft.com/office/powerpoint/2010/main" val="4201702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can design good password management schemes</a:t>
            </a:r>
            <a:r>
              <a:rPr lang="en-US" baseline="0" dirty="0" smtClean="0"/>
              <a:t> we need to address two fundamental questions. How can we quantify usability? How can we quantify security? Quantifying usability is the more challenging task because our understanding of human cognition is still incomplete. Ultimately, the goal is to develop quantitative models that can guide the development of good password management schemes.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40</a:t>
            </a:fld>
            <a:endParaRPr lang="en-US" dirty="0"/>
          </a:p>
        </p:txBody>
      </p:sp>
    </p:spTree>
    <p:extLst>
      <p:ext uri="{BB962C8B-B14F-4D97-AF65-F5344CB8AC3E}">
        <p14:creationId xmlns:p14="http://schemas.microsoft.com/office/powerpoint/2010/main" val="953592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continue let me give you a brief preview of what is coming. I</a:t>
            </a:r>
            <a:r>
              <a:rPr lang="en-US" baseline="0" dirty="0" smtClean="0"/>
              <a:t> will present quantitative models for evaluating the security and usability of password management schemes, and use these models to develop schemes that balance security and usability. The first scheme we describe is Shared Cues. This scheme offers reasonably strong security guarantees and requires minimal user effort. The second scheme we describe requires more effort on the part of the user, but the security guarantees are very strong. A user who memorizes independent high entropy passwords for each of his accounts will also achieve very strong security guarantees, but as we will see this strategy requires an unrealistic amount of memorization effort.</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5</a:t>
            </a:fld>
            <a:endParaRPr lang="en-US"/>
          </a:p>
        </p:txBody>
      </p:sp>
    </p:spTree>
    <p:extLst>
      <p:ext uri="{BB962C8B-B14F-4D97-AF65-F5344CB8AC3E}">
        <p14:creationId xmlns:p14="http://schemas.microsoft.com/office/powerpoint/2010/main" val="665460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a:t>
            </a:r>
            <a:r>
              <a:rPr lang="en-US" baseline="0" dirty="0" smtClean="0"/>
              <a:t> start off by giving you a brief overview of the talk. </a:t>
            </a:r>
            <a:r>
              <a:rPr lang="en-US" dirty="0" smtClean="0"/>
              <a:t>I will start by motivating the problem of password management,</a:t>
            </a:r>
            <a:r>
              <a:rPr lang="en-US" baseline="0" dirty="0" smtClean="0"/>
              <a:t> describing some common attacks on passwords and talking about my approach to addressing this problem. Next, I will present two of our solutions. I will conclude by discussing related work and my future research vision.</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41</a:t>
            </a:fld>
            <a:endParaRPr lang="en-US" dirty="0"/>
          </a:p>
        </p:txBody>
      </p:sp>
    </p:spTree>
    <p:extLst>
      <p:ext uri="{BB962C8B-B14F-4D97-AF65-F5344CB8AC3E}">
        <p14:creationId xmlns:p14="http://schemas.microsoft.com/office/powerpoint/2010/main" val="1857798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traditional approach in usable security is to propose a new scheme and then conduct a large scale user study to evaluate usability. While I do believe that user studies are tremendously helpful I would also argue that user studies alone are insufficient. To properly evaluate a password management scheme a user study would have to track multiple users success at remember multiple passwords over an extended period of time. This process would be expensive and slow. </a:t>
            </a:r>
            <a:endParaRPr lang="en-US" dirty="0" smtClean="0"/>
          </a:p>
          <a:p>
            <a:endParaRPr lang="en-US" dirty="0" smtClean="0"/>
          </a:p>
          <a:p>
            <a:r>
              <a:rPr lang="en-US" dirty="0" smtClean="0"/>
              <a:t>Before I describe</a:t>
            </a:r>
            <a:r>
              <a:rPr lang="en-US" baseline="0" dirty="0" smtClean="0"/>
              <a:t> my approach to quantifying usability. Let me first describe an approach that I believe is naïve. Propose a password management scheme, conduct a large user study to evaluate the password management scheme, modify the password management scheme based on these results and repeat.</a:t>
            </a:r>
          </a:p>
          <a:p>
            <a:endParaRPr lang="en-US" baseline="0" dirty="0" smtClean="0"/>
          </a:p>
          <a:p>
            <a:endParaRPr lang="en-US" dirty="0" smtClean="0"/>
          </a:p>
          <a:p>
            <a:r>
              <a:rPr lang="en-US" dirty="0" smtClean="0"/>
              <a:t>The challenges are that the user studies would necessarily be slow and expensive. We would need to track</a:t>
            </a:r>
            <a:r>
              <a:rPr lang="en-US" baseline="0" dirty="0" smtClean="0"/>
              <a:t> each users success at remembering multiple passwords over an extended period of time.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42</a:t>
            </a:fld>
            <a:endParaRPr lang="en-US" dirty="0"/>
          </a:p>
        </p:txBody>
      </p:sp>
    </p:spTree>
    <p:extLst>
      <p:ext uri="{BB962C8B-B14F-4D97-AF65-F5344CB8AC3E}">
        <p14:creationId xmlns:p14="http://schemas.microsoft.com/office/powerpoint/2010/main" val="3791916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43</a:t>
            </a:fld>
            <a:endParaRPr lang="en-US"/>
          </a:p>
        </p:txBody>
      </p:sp>
    </p:spTree>
    <p:extLst>
      <p:ext uri="{BB962C8B-B14F-4D97-AF65-F5344CB8AC3E}">
        <p14:creationId xmlns:p14="http://schemas.microsoft.com/office/powerpoint/2010/main" val="1069273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nutshell, my philosophy is that it is critical to develop good user models. A user model describes the users</a:t>
            </a:r>
            <a:r>
              <a:rPr lang="en-US" baseline="0" dirty="0" smtClean="0"/>
              <a:t> capabilities and behaviors. For example, a capability might say that a user can remember a PAO story if they get sufficient rehearsal. An a behavior might describe how often a user rehearses each of his passwords by logging into different websites.</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44</a:t>
            </a:fld>
            <a:endParaRPr lang="en-US" dirty="0"/>
          </a:p>
        </p:txBody>
      </p:sp>
    </p:spTree>
    <p:extLst>
      <p:ext uri="{BB962C8B-B14F-4D97-AF65-F5344CB8AC3E}">
        <p14:creationId xmlns:p14="http://schemas.microsoft.com/office/powerpoint/2010/main" val="225207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develop user model’s that are robust enough to analyze a wide class of password management schemes. Once we have such a model the</a:t>
            </a:r>
            <a:r>
              <a:rPr lang="en-US" baseline="0" dirty="0" smtClean="0"/>
              <a:t> development process becomes much faster. We can analyze a new password management scheme without conducting a large user study. Of course it is important to develop password management schemes that are well grounded.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45</a:t>
            </a:fld>
            <a:endParaRPr lang="en-US" dirty="0"/>
          </a:p>
        </p:txBody>
      </p:sp>
    </p:spTree>
    <p:extLst>
      <p:ext uri="{BB962C8B-B14F-4D97-AF65-F5344CB8AC3E}">
        <p14:creationId xmlns:p14="http://schemas.microsoft.com/office/powerpoint/2010/main" val="3840542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I present our usability and security models I will briefly present two simple password management schemes that we will use as illustrative examples in our analysis.</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46</a:t>
            </a:fld>
            <a:endParaRPr lang="en-US"/>
          </a:p>
        </p:txBody>
      </p:sp>
    </p:spTree>
    <p:extLst>
      <p:ext uri="{BB962C8B-B14F-4D97-AF65-F5344CB8AC3E}">
        <p14:creationId xmlns:p14="http://schemas.microsoft.com/office/powerpoint/2010/main" val="1857798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first example</a:t>
            </a:r>
            <a:r>
              <a:rPr lang="en-US" baseline="0" dirty="0" smtClean="0"/>
              <a:t> scheme the user selects for words at random from a dictionary and appends them together to form a password. This is the users password at Amazon, </a:t>
            </a:r>
            <a:r>
              <a:rPr lang="en-US" baseline="0" dirty="0" err="1" smtClean="0"/>
              <a:t>Ebay</a:t>
            </a:r>
            <a:r>
              <a:rPr lang="en-US" baseline="0" dirty="0" smtClean="0"/>
              <a:t> and every other account that the user will ever create.</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47</a:t>
            </a:fld>
            <a:endParaRPr lang="en-US"/>
          </a:p>
        </p:txBody>
      </p:sp>
    </p:spTree>
    <p:extLst>
      <p:ext uri="{BB962C8B-B14F-4D97-AF65-F5344CB8AC3E}">
        <p14:creationId xmlns:p14="http://schemas.microsoft.com/office/powerpoint/2010/main" val="1424216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second</a:t>
            </a:r>
            <a:r>
              <a:rPr lang="en-US" baseline="0" dirty="0" smtClean="0"/>
              <a:t> example scheme the user selects a different set of four words for each account. Thus, the user’s eBay password is completely independent from the user’s Amazon password. </a:t>
            </a:r>
          </a:p>
          <a:p>
            <a:endParaRPr lang="en-US" baseline="0" dirty="0" smtClean="0"/>
          </a:p>
          <a:p>
            <a:r>
              <a:rPr lang="en-US" baseline="0" dirty="0" smtClean="0"/>
              <a:t>Intuitively, this scheme seems like it would be difficult to follow, while the last scheme seems insecure. Can we formalize </a:t>
            </a:r>
            <a:r>
              <a:rPr lang="en-US" baseline="0" smtClean="0"/>
              <a:t>these intuitions?</a:t>
            </a:r>
            <a:endParaRPr lang="en-US"/>
          </a:p>
        </p:txBody>
      </p:sp>
      <p:sp>
        <p:nvSpPr>
          <p:cNvPr id="4" name="Slide Number Placeholder 3"/>
          <p:cNvSpPr>
            <a:spLocks noGrp="1"/>
          </p:cNvSpPr>
          <p:nvPr>
            <p:ph type="sldNum" sz="quarter" idx="10"/>
          </p:nvPr>
        </p:nvSpPr>
        <p:spPr/>
        <p:txBody>
          <a:bodyPr/>
          <a:lstStyle/>
          <a:p>
            <a:fld id="{915A46D2-E6CB-4026-A208-D6BC8466C0EA}" type="slidenum">
              <a:rPr lang="en-US" smtClean="0"/>
              <a:t>48</a:t>
            </a:fld>
            <a:endParaRPr lang="en-US"/>
          </a:p>
        </p:txBody>
      </p:sp>
    </p:spTree>
    <p:extLst>
      <p:ext uri="{BB962C8B-B14F-4D97-AF65-F5344CB8AC3E}">
        <p14:creationId xmlns:p14="http://schemas.microsoft.com/office/powerpoint/2010/main" val="403083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a:t>
            </a:r>
            <a:r>
              <a:rPr lang="en-US" baseline="0" dirty="0" smtClean="0"/>
              <a:t> start off by giving you a brief overview of the talk. </a:t>
            </a:r>
            <a:r>
              <a:rPr lang="en-US" dirty="0" smtClean="0"/>
              <a:t>I will start by motivating the problem of password management,</a:t>
            </a:r>
            <a:r>
              <a:rPr lang="en-US" baseline="0" dirty="0" smtClean="0"/>
              <a:t> describing some common attacks on passwords and talking about my approach to addressing this problem. Next, I will present two of our solutions. I will conclude by discussing related work and my future research vision.</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49</a:t>
            </a:fld>
            <a:endParaRPr lang="en-US"/>
          </a:p>
        </p:txBody>
      </p:sp>
    </p:spTree>
    <p:extLst>
      <p:ext uri="{BB962C8B-B14F-4D97-AF65-F5344CB8AC3E}">
        <p14:creationId xmlns:p14="http://schemas.microsoft.com/office/powerpoint/2010/main" val="1857798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all we care about is usability one</a:t>
            </a:r>
            <a:r>
              <a:rPr lang="en-US" baseline="0" dirty="0" smtClean="0"/>
              <a:t> good goal is minimizing number of chunks in </a:t>
            </a:r>
            <a:r>
              <a:rPr lang="en-US" baseline="0" smtClean="0"/>
              <a:t>the password</a:t>
            </a:r>
            <a:endParaRPr lang="en-US"/>
          </a:p>
        </p:txBody>
      </p:sp>
      <p:sp>
        <p:nvSpPr>
          <p:cNvPr id="4" name="Slide Number Placeholder 3"/>
          <p:cNvSpPr>
            <a:spLocks noGrp="1"/>
          </p:cNvSpPr>
          <p:nvPr>
            <p:ph type="sldNum" sz="quarter" idx="10"/>
          </p:nvPr>
        </p:nvSpPr>
        <p:spPr/>
        <p:txBody>
          <a:bodyPr/>
          <a:lstStyle/>
          <a:p>
            <a:fld id="{6D6F0A5D-D7D9-44B2-9986-B0025D1A2A4C}" type="slidenum">
              <a:rPr lang="en-US" smtClean="0"/>
              <a:pPr/>
              <a:t>50</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LastPass</a:t>
            </a:r>
            <a:endParaRPr lang="en-US" dirty="0" smtClean="0"/>
          </a:p>
          <a:p>
            <a:r>
              <a:rPr lang="en-US" dirty="0" err="1" smtClean="0"/>
              <a:t>KeePass</a:t>
            </a:r>
            <a:endParaRPr lang="en-US" dirty="0" smtClean="0"/>
          </a:p>
          <a:p>
            <a:r>
              <a:rPr lang="en-US" dirty="0" smtClean="0"/>
              <a:t>1Password</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6</a:t>
            </a:fld>
            <a:endParaRPr lang="en-US"/>
          </a:p>
        </p:txBody>
      </p:sp>
    </p:spTree>
    <p:extLst>
      <p:ext uri="{BB962C8B-B14F-4D97-AF65-F5344CB8AC3E}">
        <p14:creationId xmlns:p14="http://schemas.microsoft.com/office/powerpoint/2010/main" val="15434455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our memory is vast, but we tend to forget things. This is what makes the password management problem challenging. Our basic premise is that we our capable of remembering secrets if we get sufficient rehearsal. We seek to quantify usability by estimating how much extra work this takes.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51</a:t>
            </a:fld>
            <a:endParaRPr lang="en-US"/>
          </a:p>
        </p:txBody>
      </p:sp>
    </p:spTree>
    <p:extLst>
      <p:ext uri="{BB962C8B-B14F-4D97-AF65-F5344CB8AC3E}">
        <p14:creationId xmlns:p14="http://schemas.microsoft.com/office/powerpoint/2010/main" val="974949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user model is based on a memory capability. This capability states that a user can remember a secret if he rehearses the secret once during each of the following intervals. We call this rehearsal assumption the expanding rehearsal assumption because the intervals grow over time. Intuitively, it is easier to remember a secret if you have rehearsed several times in the past. The parameter s can account for factors like the strength of the mnemonic techniques used to memorize the secret. </a:t>
            </a:r>
          </a:p>
          <a:p>
            <a:endParaRPr lang="en-US" baseline="0" dirty="0" smtClean="0"/>
          </a:p>
          <a:p>
            <a:r>
              <a:rPr lang="en-US" baseline="0" dirty="0" smtClean="0"/>
              <a:t>This assumption was based on previous empirical results on spaced repetition, which indicate that participants were successfully able to remember vocabulary words when they followed similar rehearsal schedules. In our own user study we found that users were able to remember PAO stories by following this schedule over 157 days. Users were most successful with s = 1.5.</a:t>
            </a:r>
          </a:p>
          <a:p>
            <a:endParaRPr lang="en-US" baseline="0" dirty="0" smtClean="0"/>
          </a:p>
          <a:p>
            <a:r>
              <a:rPr lang="en-US" baseline="0" dirty="0" smtClean="0"/>
              <a:t>A user might naturally satisfy some of these rehearsal requirements if he has to remember a secret to authenticate. Suppose that we remind a user to rehearse a secret whenever he doesn’t get natural practice during an interval. </a:t>
            </a:r>
          </a:p>
          <a:p>
            <a:endParaRPr lang="en-US" baseline="0" dirty="0" smtClean="0"/>
          </a:p>
          <a:p>
            <a:endParaRPr lang="en-US" dirty="0" smtClean="0"/>
          </a:p>
          <a:p>
            <a:endParaRPr lang="en-US" dirty="0" smtClean="0"/>
          </a:p>
          <a:p>
            <a:endParaRPr lang="en-US" dirty="0" smtClean="0"/>
          </a:p>
          <a:p>
            <a:r>
              <a:rPr lang="en-US" dirty="0" smtClean="0"/>
              <a:t>Observe that if the</a:t>
            </a:r>
            <a:r>
              <a:rPr lang="en-US" baseline="0" dirty="0" smtClean="0"/>
              <a:t> user reuses his password then all cues are rehearsal requirements are satisfied naturally. If the passwords are completely independent then X</a:t>
            </a:r>
            <a:r>
              <a:rPr lang="en-US" baseline="-25000" dirty="0" smtClean="0"/>
              <a:t>8.</a:t>
            </a:r>
          </a:p>
          <a:p>
            <a:endParaRPr lang="en-US" baseline="-25000" dirty="0" smtClean="0"/>
          </a:p>
          <a:p>
            <a:r>
              <a:rPr lang="en-US" baseline="-25000" dirty="0" smtClean="0"/>
              <a:t>Sources:</a:t>
            </a:r>
          </a:p>
          <a:p>
            <a:endParaRPr lang="en-US" baseline="-25000" dirty="0" smtClean="0"/>
          </a:p>
          <a:p>
            <a:r>
              <a:rPr lang="en-US" dirty="0"/>
              <a:t>Wozniak, P., and </a:t>
            </a:r>
            <a:r>
              <a:rPr lang="en-US" dirty="0" err="1"/>
              <a:t>Gorzelanczyk</a:t>
            </a:r>
            <a:r>
              <a:rPr lang="en-US" dirty="0"/>
              <a:t>, E. J. Optimization of repetition spacing in</a:t>
            </a:r>
          </a:p>
          <a:p>
            <a:r>
              <a:rPr lang="en-US" dirty="0"/>
              <a:t>the practice of learning. </a:t>
            </a:r>
            <a:r>
              <a:rPr lang="en-US" i="1" dirty="0" err="1"/>
              <a:t>Acta</a:t>
            </a:r>
            <a:r>
              <a:rPr lang="en-US" i="1" dirty="0"/>
              <a:t> </a:t>
            </a:r>
            <a:r>
              <a:rPr lang="en-US" i="1" dirty="0" err="1"/>
              <a:t>neurobiologiae</a:t>
            </a:r>
            <a:r>
              <a:rPr lang="en-US" i="1" dirty="0"/>
              <a:t> </a:t>
            </a:r>
            <a:r>
              <a:rPr lang="en-US" i="1" dirty="0" err="1"/>
              <a:t>experimentalis</a:t>
            </a:r>
            <a:r>
              <a:rPr lang="en-US" i="1" dirty="0"/>
              <a:t> 54 </a:t>
            </a:r>
            <a:r>
              <a:rPr lang="en-US" dirty="0"/>
              <a:t>(1994), 59–59.</a:t>
            </a:r>
          </a:p>
          <a:p>
            <a:endParaRPr lang="en-US" dirty="0"/>
          </a:p>
          <a:p>
            <a:r>
              <a:rPr lang="en-US" dirty="0"/>
              <a:t>Algorithm behind </a:t>
            </a:r>
            <a:r>
              <a:rPr lang="en-US" dirty="0" err="1"/>
              <a:t>SuperMemo</a:t>
            </a:r>
            <a:endParaRPr lang="en-US" dirty="0"/>
          </a:p>
          <a:p>
            <a:endParaRPr lang="en-US" dirty="0"/>
          </a:p>
          <a:p>
            <a:r>
              <a:rPr lang="en-US" dirty="0"/>
              <a:t>Anderson, J. R., and </a:t>
            </a:r>
            <a:r>
              <a:rPr lang="en-US" dirty="0" err="1"/>
              <a:t>Schooler</a:t>
            </a:r>
            <a:r>
              <a:rPr lang="en-US" dirty="0"/>
              <a:t>, L. J. Reflections of the environment in memory.</a:t>
            </a:r>
          </a:p>
          <a:p>
            <a:r>
              <a:rPr lang="fr-FR" i="1" dirty="0" err="1"/>
              <a:t>Psychological</a:t>
            </a:r>
            <a:r>
              <a:rPr lang="fr-FR" i="1" dirty="0"/>
              <a:t> science 2</a:t>
            </a:r>
            <a:r>
              <a:rPr lang="fr-FR" dirty="0"/>
              <a:t>, 6 (1991), 396–408.</a:t>
            </a:r>
            <a:endParaRPr lang="en-US" dirty="0"/>
          </a:p>
          <a:p>
            <a:endParaRPr lang="en-US" dirty="0"/>
          </a:p>
          <a:p>
            <a:endParaRPr lang="en-US" baseline="-25000"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52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user model is based on a memory capability. This capability states that a user can remember a secret if he rehearses the secret once during each of the following intervals. We call this rehearsal assumption the expanding rehearsal assumption because the intervals grow over time. Intuitively, it is easier to remember a secret if you have rehearsed several times in the past. The parameter s can account for factors like the strength of the mnemonic techniques used to memorize the secret. </a:t>
            </a:r>
          </a:p>
          <a:p>
            <a:endParaRPr lang="en-US" baseline="0" dirty="0" smtClean="0"/>
          </a:p>
          <a:p>
            <a:r>
              <a:rPr lang="en-US" baseline="0" dirty="0" smtClean="0"/>
              <a:t>This assumption was based on previous empirical results on spaced repetition, which indicate that participants were successfully able to remember vocabulary words when they followed similar rehearsal schedules. In our own user study we found that users were able to remember four PAO stories by following this schedule over 157 days. Users were most successful with s = 1.5.</a:t>
            </a:r>
          </a:p>
          <a:p>
            <a:endParaRPr lang="en-US" baseline="0" dirty="0" smtClean="0"/>
          </a:p>
          <a:p>
            <a:r>
              <a:rPr lang="en-US" baseline="0" dirty="0" smtClean="0"/>
              <a:t>A user might naturally satisfy some of these rehearsal requirements if he has to remember a secret to authenticate. Suppose that we remind a user to rehearse a secret whenever he doesn’t get natural practice during an interval. </a:t>
            </a:r>
          </a:p>
          <a:p>
            <a:endParaRPr lang="en-US" baseline="0" dirty="0" smtClean="0"/>
          </a:p>
          <a:p>
            <a:endParaRPr lang="en-US" dirty="0" smtClean="0"/>
          </a:p>
          <a:p>
            <a:endParaRPr lang="en-US" dirty="0" smtClean="0"/>
          </a:p>
          <a:p>
            <a:endParaRPr lang="en-US" dirty="0" smtClean="0"/>
          </a:p>
          <a:p>
            <a:r>
              <a:rPr lang="en-US" dirty="0" smtClean="0"/>
              <a:t>Observe that if the</a:t>
            </a:r>
            <a:r>
              <a:rPr lang="en-US" baseline="0" dirty="0" smtClean="0"/>
              <a:t> user reuses his password then all cues are rehearsal requirements are satisfied naturally. If the passwords are completely independent then X</a:t>
            </a:r>
            <a:r>
              <a:rPr lang="en-US" baseline="-25000" dirty="0" smtClean="0"/>
              <a:t>8.</a:t>
            </a:r>
          </a:p>
          <a:p>
            <a:endParaRPr lang="en-US" baseline="-25000" dirty="0" smtClean="0"/>
          </a:p>
          <a:p>
            <a:r>
              <a:rPr lang="en-US" baseline="-25000" dirty="0" smtClean="0"/>
              <a:t>Sources:</a:t>
            </a:r>
          </a:p>
          <a:p>
            <a:endParaRPr lang="en-US" baseline="-25000" dirty="0" smtClean="0"/>
          </a:p>
          <a:p>
            <a:r>
              <a:rPr lang="en-US" dirty="0"/>
              <a:t>Wozniak, P., and </a:t>
            </a:r>
            <a:r>
              <a:rPr lang="en-US" dirty="0" err="1"/>
              <a:t>Gorzelanczyk</a:t>
            </a:r>
            <a:r>
              <a:rPr lang="en-US" dirty="0"/>
              <a:t>, E. J. Optimization of repetition spacing in</a:t>
            </a:r>
          </a:p>
          <a:p>
            <a:r>
              <a:rPr lang="en-US" dirty="0"/>
              <a:t>the practice of learning. </a:t>
            </a:r>
            <a:r>
              <a:rPr lang="en-US" i="1" dirty="0" err="1"/>
              <a:t>Acta</a:t>
            </a:r>
            <a:r>
              <a:rPr lang="en-US" i="1" dirty="0"/>
              <a:t> </a:t>
            </a:r>
            <a:r>
              <a:rPr lang="en-US" i="1" dirty="0" err="1"/>
              <a:t>neurobiologiae</a:t>
            </a:r>
            <a:r>
              <a:rPr lang="en-US" i="1" dirty="0"/>
              <a:t> </a:t>
            </a:r>
            <a:r>
              <a:rPr lang="en-US" i="1" dirty="0" err="1"/>
              <a:t>experimentalis</a:t>
            </a:r>
            <a:r>
              <a:rPr lang="en-US" i="1" dirty="0"/>
              <a:t> 54 </a:t>
            </a:r>
            <a:r>
              <a:rPr lang="en-US" dirty="0"/>
              <a:t>(1994), 59–59.</a:t>
            </a:r>
          </a:p>
          <a:p>
            <a:endParaRPr lang="en-US" dirty="0"/>
          </a:p>
          <a:p>
            <a:r>
              <a:rPr lang="en-US" dirty="0"/>
              <a:t>Algorithm behind </a:t>
            </a:r>
            <a:r>
              <a:rPr lang="en-US" dirty="0" err="1"/>
              <a:t>SuperMemo</a:t>
            </a:r>
            <a:endParaRPr lang="en-US" dirty="0"/>
          </a:p>
          <a:p>
            <a:endParaRPr lang="en-US" dirty="0"/>
          </a:p>
          <a:p>
            <a:r>
              <a:rPr lang="en-US" dirty="0"/>
              <a:t>Anderson, J. R., and </a:t>
            </a:r>
            <a:r>
              <a:rPr lang="en-US" dirty="0" err="1"/>
              <a:t>Schooler</a:t>
            </a:r>
            <a:r>
              <a:rPr lang="en-US" dirty="0"/>
              <a:t>, L. J. Reflections of the environment in memory.</a:t>
            </a:r>
          </a:p>
          <a:p>
            <a:r>
              <a:rPr lang="fr-FR" i="1" dirty="0" err="1"/>
              <a:t>Psychological</a:t>
            </a:r>
            <a:r>
              <a:rPr lang="fr-FR" i="1" dirty="0"/>
              <a:t> science 2</a:t>
            </a:r>
            <a:r>
              <a:rPr lang="fr-FR" dirty="0"/>
              <a:t>, 6 (1991), 396–408.</a:t>
            </a:r>
            <a:endParaRPr lang="en-US" dirty="0"/>
          </a:p>
          <a:p>
            <a:endParaRPr lang="en-US" dirty="0"/>
          </a:p>
          <a:p>
            <a:endParaRPr lang="en-US" baseline="-25000"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53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user model is based on a memory capability. This capability states that a user can remember a secret if he rehearses the secret once during each of the following intervals. We call this rehearsal assumption the expanding rehearsal assumption because the intervals grow over time. </a:t>
            </a:r>
            <a:r>
              <a:rPr lang="en-US" baseline="0" dirty="0" err="1" smtClean="0"/>
              <a:t>Intuiively</a:t>
            </a:r>
            <a:r>
              <a:rPr lang="en-US" baseline="0" dirty="0" smtClean="0"/>
              <a:t>, it is easier to remember a secret if you have rehearsed several times in the past. The parameter s can account for factors like the strength of the mnemonic techniques used to memorize the secret. </a:t>
            </a:r>
          </a:p>
          <a:p>
            <a:endParaRPr lang="en-US" baseline="0" dirty="0" smtClean="0"/>
          </a:p>
          <a:p>
            <a:r>
              <a:rPr lang="en-US" baseline="0" dirty="0" smtClean="0"/>
              <a:t>This assumption was based on previous empirical results on spaced repetition, which indicate that participants were successfully able to remember vocabulary words when they followed similar rehearsal schedules. In our own user study we found that users were able to remember PAO stories by following this schedule over 157 days. Users were most successful with s = 1.5.</a:t>
            </a:r>
          </a:p>
          <a:p>
            <a:endParaRPr lang="en-US" baseline="0" dirty="0" smtClean="0"/>
          </a:p>
          <a:p>
            <a:r>
              <a:rPr lang="en-US" baseline="0" dirty="0" smtClean="0"/>
              <a:t>A user might naturally satisfy some of these rehearsal requirements if he has to remember a secret to authenticate. Suppose that we remind a user to rehearse a secret whenever he doesn’t get natural practice during an interval. </a:t>
            </a:r>
          </a:p>
          <a:p>
            <a:endParaRPr lang="en-US" baseline="0" dirty="0" smtClean="0"/>
          </a:p>
          <a:p>
            <a:endParaRPr lang="en-US" dirty="0" smtClean="0"/>
          </a:p>
          <a:p>
            <a:endParaRPr lang="en-US" dirty="0" smtClean="0"/>
          </a:p>
          <a:p>
            <a:endParaRPr lang="en-US" dirty="0" smtClean="0"/>
          </a:p>
          <a:p>
            <a:r>
              <a:rPr lang="en-US" dirty="0" smtClean="0"/>
              <a:t>Observe that if the</a:t>
            </a:r>
            <a:r>
              <a:rPr lang="en-US" baseline="0" dirty="0" smtClean="0"/>
              <a:t> user reuses his password then all cues are rehearsal requirements are satisfied naturally. If the passwords are completely independent then X</a:t>
            </a:r>
            <a:r>
              <a:rPr lang="en-US" baseline="-25000" dirty="0" smtClean="0"/>
              <a:t>8.</a:t>
            </a:r>
          </a:p>
          <a:p>
            <a:endParaRPr lang="en-US" baseline="-25000" dirty="0" smtClean="0"/>
          </a:p>
          <a:p>
            <a:r>
              <a:rPr lang="en-US" baseline="-25000" dirty="0" smtClean="0"/>
              <a:t>Sources:</a:t>
            </a:r>
          </a:p>
          <a:p>
            <a:endParaRPr lang="en-US" baseline="-25000" dirty="0" smtClean="0"/>
          </a:p>
          <a:p>
            <a:r>
              <a:rPr lang="en-US" dirty="0"/>
              <a:t>Wozniak, P., and </a:t>
            </a:r>
            <a:r>
              <a:rPr lang="en-US" dirty="0" err="1"/>
              <a:t>Gorzelanczyk</a:t>
            </a:r>
            <a:r>
              <a:rPr lang="en-US" dirty="0"/>
              <a:t>, E. J. Optimization of repetition spacing in</a:t>
            </a:r>
          </a:p>
          <a:p>
            <a:r>
              <a:rPr lang="en-US" dirty="0"/>
              <a:t>the practice of learning. </a:t>
            </a:r>
            <a:r>
              <a:rPr lang="en-US" i="1" dirty="0" err="1"/>
              <a:t>Acta</a:t>
            </a:r>
            <a:r>
              <a:rPr lang="en-US" i="1" dirty="0"/>
              <a:t> </a:t>
            </a:r>
            <a:r>
              <a:rPr lang="en-US" i="1" dirty="0" err="1"/>
              <a:t>neurobiologiae</a:t>
            </a:r>
            <a:r>
              <a:rPr lang="en-US" i="1" dirty="0"/>
              <a:t> </a:t>
            </a:r>
            <a:r>
              <a:rPr lang="en-US" i="1" dirty="0" err="1"/>
              <a:t>experimentalis</a:t>
            </a:r>
            <a:r>
              <a:rPr lang="en-US" i="1" dirty="0"/>
              <a:t> 54 </a:t>
            </a:r>
            <a:r>
              <a:rPr lang="en-US" dirty="0"/>
              <a:t>(1994), 59–59.</a:t>
            </a:r>
          </a:p>
          <a:p>
            <a:endParaRPr lang="en-US" dirty="0"/>
          </a:p>
          <a:p>
            <a:r>
              <a:rPr lang="en-US" dirty="0"/>
              <a:t>Algorithm behind </a:t>
            </a:r>
            <a:r>
              <a:rPr lang="en-US" dirty="0" err="1"/>
              <a:t>SuperMemo</a:t>
            </a:r>
            <a:endParaRPr lang="en-US" dirty="0"/>
          </a:p>
          <a:p>
            <a:endParaRPr lang="en-US" dirty="0"/>
          </a:p>
          <a:p>
            <a:r>
              <a:rPr lang="en-US" dirty="0"/>
              <a:t>Anderson, J. R., and </a:t>
            </a:r>
            <a:r>
              <a:rPr lang="en-US" dirty="0" err="1"/>
              <a:t>Schooler</a:t>
            </a:r>
            <a:r>
              <a:rPr lang="en-US" dirty="0"/>
              <a:t>, L. J. Reflections of the environment in memory.</a:t>
            </a:r>
          </a:p>
          <a:p>
            <a:r>
              <a:rPr lang="fr-FR" i="1" dirty="0" err="1"/>
              <a:t>Psychological</a:t>
            </a:r>
            <a:r>
              <a:rPr lang="fr-FR" i="1" dirty="0"/>
              <a:t> science 2</a:t>
            </a:r>
            <a:r>
              <a:rPr lang="fr-FR" dirty="0"/>
              <a:t>, 6 (1991), 396–408.</a:t>
            </a:r>
            <a:endParaRPr lang="en-US" dirty="0"/>
          </a:p>
          <a:p>
            <a:endParaRPr lang="en-US" dirty="0"/>
          </a:p>
          <a:p>
            <a:endParaRPr lang="en-US" baseline="-25000"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54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Observe that if the</a:t>
            </a:r>
            <a:r>
              <a:rPr lang="en-US" baseline="0" dirty="0" smtClean="0"/>
              <a:t> user reuses his password then all cues are rehearsal requirements are satisfied naturally. If the passwords are completely independent then X</a:t>
            </a:r>
            <a:r>
              <a:rPr lang="en-US" baseline="-25000" dirty="0" smtClean="0"/>
              <a:t>8</a:t>
            </a:r>
          </a:p>
          <a:p>
            <a:pPr defTabSz="899404">
              <a:defRPr/>
            </a:pPr>
            <a:r>
              <a:rPr lang="en-US" dirty="0" smtClean="0"/>
              <a:t>Our usability goal is to minimize the total amount</a:t>
            </a:r>
            <a:r>
              <a:rPr lang="en-US" baseline="0" dirty="0" smtClean="0"/>
              <a:t> of extra work that the user needs to do.</a:t>
            </a:r>
            <a:endParaRPr lang="en-US" dirty="0" smtClean="0"/>
          </a:p>
          <a:p>
            <a:endParaRPr lang="en-US" baseline="-25000" dirty="0" smtClean="0"/>
          </a:p>
        </p:txBody>
      </p:sp>
      <p:sp>
        <p:nvSpPr>
          <p:cNvPr id="4" name="Slide Number Placeholder 3"/>
          <p:cNvSpPr>
            <a:spLocks noGrp="1"/>
          </p:cNvSpPr>
          <p:nvPr>
            <p:ph type="sldNum" sz="quarter" idx="10"/>
          </p:nvPr>
        </p:nvSpPr>
        <p:spPr/>
        <p:txBody>
          <a:bodyPr/>
          <a:lstStyle/>
          <a:p>
            <a:fld id="{A6BBCE9C-F552-4A2F-92CD-5C5C7AEF6736}" type="slidenum">
              <a:rPr lang="en-US" smtClean="0"/>
              <a:pPr/>
              <a:t>55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usability model explains why it is so hard to memorize independent passwords. </a:t>
            </a:r>
          </a:p>
          <a:p>
            <a:endParaRPr lang="en-US" dirty="0" smtClean="0"/>
          </a:p>
          <a:p>
            <a:r>
              <a:rPr lang="en-US" dirty="0" smtClean="0"/>
              <a:t>We developed several different types of user profiles. Each user has 75 accounts. The active</a:t>
            </a:r>
            <a:r>
              <a:rPr lang="en-US" baseline="0" dirty="0" smtClean="0"/>
              <a:t> user visits many of his accounts regularly, while the infrequent user rarely visits his accounts. If we reuse passwords then essentially we never need rehearsal reminders. If we pick independent passwords then we need thousands of rehearsal reminders. To make matters worse thousands of these rehearsal reminders come in the first week!</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58</a:t>
            </a:fld>
            <a:endParaRPr lang="en-US"/>
          </a:p>
        </p:txBody>
      </p:sp>
    </p:spTree>
    <p:extLst>
      <p:ext uri="{BB962C8B-B14F-4D97-AF65-F5344CB8AC3E}">
        <p14:creationId xmlns:p14="http://schemas.microsoft.com/office/powerpoint/2010/main" val="11833571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a:t>
            </a:r>
            <a:r>
              <a:rPr lang="en-US" baseline="0" dirty="0" smtClean="0"/>
              <a:t> start off by giving you a brief overview of the talk. </a:t>
            </a:r>
            <a:r>
              <a:rPr lang="en-US" dirty="0" smtClean="0"/>
              <a:t>I will start by motivating the problem of password management,</a:t>
            </a:r>
            <a:r>
              <a:rPr lang="en-US" baseline="0" dirty="0" smtClean="0"/>
              <a:t> describing some common attacks on passwords and talking about my approach to addressing this problem. Next, I will present two of our solutions. I will conclude by discussing related work and my future research vision.</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59</a:t>
            </a:fld>
            <a:endParaRPr lang="en-US"/>
          </a:p>
        </p:txBody>
      </p:sp>
    </p:spTree>
    <p:extLst>
      <p:ext uri="{BB962C8B-B14F-4D97-AF65-F5344CB8AC3E}">
        <p14:creationId xmlns:p14="http://schemas.microsoft.com/office/powerpoint/2010/main" val="1857798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60</a:t>
            </a:fld>
            <a:endParaRPr lang="en-US"/>
          </a:p>
        </p:txBody>
      </p:sp>
    </p:spTree>
    <p:extLst>
      <p:ext uri="{BB962C8B-B14F-4D97-AF65-F5344CB8AC3E}">
        <p14:creationId xmlns:p14="http://schemas.microsoft.com/office/powerpoint/2010/main" val="14347530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interested</a:t>
            </a:r>
            <a:r>
              <a:rPr lang="en-US" baseline="0" dirty="0" smtClean="0"/>
              <a:t> in understanding how many offline/phishing attacks our scheme can withstand</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61</a:t>
            </a:fld>
            <a:endParaRPr lang="en-US"/>
          </a:p>
        </p:txBody>
      </p:sp>
    </p:spTree>
    <p:extLst>
      <p:ext uri="{BB962C8B-B14F-4D97-AF65-F5344CB8AC3E}">
        <p14:creationId xmlns:p14="http://schemas.microsoft.com/office/powerpoint/2010/main" val="36090240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34">
              <a:defRPr/>
            </a:pPr>
            <a:r>
              <a:rPr lang="en-US" dirty="0">
                <a:sym typeface="Mathematica1Mono"/>
              </a:rPr>
              <a:t>First Column and Third Column:  = 10</a:t>
            </a:r>
            <a:r>
              <a:rPr lang="en-US" baseline="30000" dirty="0">
                <a:sym typeface="Mathematica1Mono"/>
              </a:rPr>
              <a:t>-6</a:t>
            </a:r>
            <a:endParaRPr lang="en-US" baseline="30000" dirty="0"/>
          </a:p>
          <a:p>
            <a:r>
              <a:rPr lang="en-US" dirty="0">
                <a:sym typeface="Mathematica1Mono"/>
              </a:rPr>
              <a:t>Second Column:  = 10</a:t>
            </a:r>
            <a:r>
              <a:rPr lang="en-US" baseline="30000" dirty="0">
                <a:sym typeface="Mathematica1Mono"/>
              </a:rPr>
              <a:t>-2</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62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LastPass</a:t>
            </a:r>
            <a:endParaRPr lang="en-US" dirty="0" smtClean="0"/>
          </a:p>
          <a:p>
            <a:r>
              <a:rPr lang="en-US" dirty="0" err="1" smtClean="0"/>
              <a:t>KeePass</a:t>
            </a:r>
            <a:endParaRPr lang="en-US" dirty="0" smtClean="0"/>
          </a:p>
          <a:p>
            <a:r>
              <a:rPr lang="en-US" dirty="0" smtClean="0"/>
              <a:t>1Password</a:t>
            </a:r>
          </a:p>
          <a:p>
            <a:endParaRPr lang="en-US" dirty="0" smtClean="0"/>
          </a:p>
          <a:p>
            <a:r>
              <a:rPr lang="en-US" dirty="0">
                <a:hlinkClick r:id="rId3"/>
              </a:rPr>
              <a:t/>
            </a:r>
            <a:br>
              <a:rPr lang="en-US" dirty="0">
                <a:hlinkClick r:id="rId3"/>
              </a:rPr>
            </a:br>
            <a:r>
              <a:rPr lang="en-US" dirty="0">
                <a:hlinkClick r:id="rId3"/>
              </a:rPr>
              <a:t>A Usability Study and Critique of Two Password Managers ∗</a:t>
            </a:r>
            <a:endParaRPr lang="en-US" dirty="0"/>
          </a:p>
          <a:p>
            <a:r>
              <a:rPr lang="en-US" dirty="0"/>
              <a:t>by S </a:t>
            </a:r>
            <a:r>
              <a:rPr lang="en-US" dirty="0" err="1"/>
              <a:t>Chiasson</a:t>
            </a:r>
            <a:r>
              <a:rPr lang="en-US" dirty="0"/>
              <a:t>, </a:t>
            </a:r>
            <a:r>
              <a:rPr lang="nl-NL" u="sng" dirty="0">
                <a:hlinkClick r:id="rId4"/>
              </a:rPr>
              <a:t>PC van Oorschot</a:t>
            </a:r>
            <a:r>
              <a:rPr lang="nl-NL" dirty="0"/>
              <a:t>, </a:t>
            </a:r>
            <a:r>
              <a:rPr lang="nl-NL" u="sng" dirty="0">
                <a:hlinkClick r:id="rId5"/>
              </a:rPr>
              <a:t>R Biddle</a:t>
            </a:r>
            <a:r>
              <a:rPr lang="nl-NL" dirty="0"/>
              <a:t> </a:t>
            </a:r>
          </a:p>
          <a:p>
            <a:endParaRPr lang="en-US" dirty="0" smtClean="0"/>
          </a:p>
          <a:p>
            <a:r>
              <a:rPr lang="en-US" dirty="0" err="1" smtClean="0"/>
              <a:t>PwdHash</a:t>
            </a:r>
            <a:endParaRPr lang="en-US" dirty="0" smtClean="0"/>
          </a:p>
          <a:p>
            <a:r>
              <a:rPr lang="en-US" dirty="0">
                <a:hlinkClick r:id="rId6"/>
              </a:rPr>
              <a:t>Blake Ross</a:t>
            </a:r>
            <a:r>
              <a:rPr lang="en-US" dirty="0"/>
              <a:t>, </a:t>
            </a:r>
            <a:r>
              <a:rPr lang="en-US" dirty="0">
                <a:hlinkClick r:id="rId7"/>
              </a:rPr>
              <a:t>Collin Jackson</a:t>
            </a:r>
            <a:r>
              <a:rPr lang="en-US" dirty="0"/>
              <a:t>, Nicholas Miyake, </a:t>
            </a:r>
            <a:r>
              <a:rPr lang="en-US" dirty="0">
                <a:hlinkClick r:id="rId8"/>
              </a:rPr>
              <a:t>Dan </a:t>
            </a:r>
            <a:r>
              <a:rPr lang="en-US" dirty="0" err="1">
                <a:hlinkClick r:id="rId8"/>
              </a:rPr>
              <a:t>Boneh</a:t>
            </a:r>
            <a:r>
              <a:rPr lang="en-US" dirty="0"/>
              <a:t> and </a:t>
            </a:r>
            <a:r>
              <a:rPr lang="en-US" dirty="0">
                <a:hlinkClick r:id="rId9"/>
              </a:rPr>
              <a:t>John C. Mitchell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7</a:t>
            </a:fld>
            <a:endParaRPr lang="en-US"/>
          </a:p>
        </p:txBody>
      </p:sp>
    </p:spTree>
    <p:extLst>
      <p:ext uri="{BB962C8B-B14F-4D97-AF65-F5344CB8AC3E}">
        <p14:creationId xmlns:p14="http://schemas.microsoft.com/office/powerpoint/2010/main" val="15434455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a:t>
            </a:r>
            <a:r>
              <a:rPr lang="en-US" baseline="0" dirty="0" smtClean="0"/>
              <a:t> start off by giving you a brief overview of the talk. </a:t>
            </a:r>
            <a:r>
              <a:rPr lang="en-US" dirty="0" smtClean="0"/>
              <a:t>I will start by motivating the problem of password management,</a:t>
            </a:r>
            <a:r>
              <a:rPr lang="en-US" baseline="0" dirty="0" smtClean="0"/>
              <a:t> describing some common attacks on passwords and talking about my approach to addressing this problem. Next, I will present two of our solutions. I will conclude by discussing related work and my future research vision.</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63</a:t>
            </a:fld>
            <a:endParaRPr lang="en-US"/>
          </a:p>
        </p:txBody>
      </p:sp>
    </p:spTree>
    <p:extLst>
      <p:ext uri="{BB962C8B-B14F-4D97-AF65-F5344CB8AC3E}">
        <p14:creationId xmlns:p14="http://schemas.microsoft.com/office/powerpoint/2010/main" val="18577983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couple of remarks:</a:t>
            </a:r>
            <a:r>
              <a:rPr lang="en-US" baseline="0" dirty="0" smtClean="0"/>
              <a:t> The action-object pairs are randomly generated and have no correlation with the public cue. This means that we don’t have to hide the cue from the adversary. Our security guarantees are information theoretic.</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64</a:t>
            </a:fld>
            <a:endParaRPr lang="en-US"/>
          </a:p>
        </p:txBody>
      </p:sp>
    </p:spTree>
    <p:extLst>
      <p:ext uri="{BB962C8B-B14F-4D97-AF65-F5344CB8AC3E}">
        <p14:creationId xmlns:p14="http://schemas.microsoft.com/office/powerpoint/2010/main" val="1414099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login process is similar for other accounts. Notice that the first public cue (</a:t>
            </a:r>
            <a:r>
              <a:rPr lang="en-US" baseline="0" dirty="0" err="1" smtClean="0"/>
              <a:t>Lebron</a:t>
            </a:r>
            <a:r>
              <a:rPr lang="en-US" baseline="0" dirty="0" smtClean="0"/>
              <a:t> James on the bridge) is the same in both Amazon and </a:t>
            </a:r>
            <a:r>
              <a:rPr lang="en-US" baseline="0" dirty="0" err="1" smtClean="0"/>
              <a:t>Paypal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65</a:t>
            </a:fld>
            <a:endParaRPr lang="en-US"/>
          </a:p>
        </p:txBody>
      </p:sp>
    </p:spTree>
    <p:extLst>
      <p:ext uri="{BB962C8B-B14F-4D97-AF65-F5344CB8AC3E}">
        <p14:creationId xmlns:p14="http://schemas.microsoft.com/office/powerpoint/2010/main" val="198594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66</a:t>
            </a:fld>
            <a:endParaRPr lang="en-US"/>
          </a:p>
        </p:txBody>
      </p:sp>
    </p:spTree>
    <p:extLst>
      <p:ext uri="{BB962C8B-B14F-4D97-AF65-F5344CB8AC3E}">
        <p14:creationId xmlns:p14="http://schemas.microsoft.com/office/powerpoint/2010/main" val="23762787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Combinatorial</a:t>
            </a:r>
            <a:r>
              <a:rPr lang="en-US" baseline="0" dirty="0" smtClean="0"/>
              <a:t> design problem</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67</a:t>
            </a:fld>
            <a:endParaRPr lang="en-US"/>
          </a:p>
        </p:txBody>
      </p:sp>
    </p:spTree>
    <p:extLst>
      <p:ext uri="{BB962C8B-B14F-4D97-AF65-F5344CB8AC3E}">
        <p14:creationId xmlns:p14="http://schemas.microsoft.com/office/powerpoint/2010/main" val="5371950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Shared</a:t>
            </a:r>
            <a:r>
              <a:rPr lang="en-US" baseline="0" dirty="0" smtClean="0"/>
              <a:t> Cues depends on a particular type of combinatorial design called an (</a:t>
            </a:r>
            <a:r>
              <a:rPr lang="en-US" baseline="0" dirty="0" err="1" smtClean="0"/>
              <a:t>n,l,gamma</a:t>
            </a:r>
            <a:r>
              <a:rPr lang="en-US" baseline="0" dirty="0" smtClean="0"/>
              <a:t>) sharing set family. These families were used by Nisan and </a:t>
            </a:r>
            <a:r>
              <a:rPr lang="en-US" baseline="0" dirty="0" err="1" smtClean="0"/>
              <a:t>Wigderson</a:t>
            </a:r>
            <a:r>
              <a:rPr lang="en-US" baseline="0" dirty="0" smtClean="0"/>
              <a:t> to construct PRGs.</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68</a:t>
            </a:fld>
            <a:endParaRPr lang="en-US"/>
          </a:p>
        </p:txBody>
      </p:sp>
    </p:spTree>
    <p:extLst>
      <p:ext uri="{BB962C8B-B14F-4D97-AF65-F5344CB8AC3E}">
        <p14:creationId xmlns:p14="http://schemas.microsoft.com/office/powerpoint/2010/main" val="792421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34">
              <a:defRPr/>
            </a:pPr>
            <a:r>
              <a:rPr lang="en-US" dirty="0" smtClean="0"/>
              <a:t>m(8,4,2)</a:t>
            </a:r>
            <a:r>
              <a:rPr lang="en-US" baseline="0" dirty="0" smtClean="0"/>
              <a:t> = 14</a:t>
            </a:r>
          </a:p>
          <a:p>
            <a:pPr defTabSz="914334">
              <a:defRPr/>
            </a:pPr>
            <a:r>
              <a:rPr lang="en-US" baseline="0" dirty="0" smtClean="0"/>
              <a:t>m(14,4,2) &gt;= 77</a:t>
            </a:r>
          </a:p>
          <a:p>
            <a:pPr defTabSz="914334">
              <a:defRPr/>
            </a:pPr>
            <a:r>
              <a:rPr lang="en-US" baseline="0" dirty="0" smtClean="0"/>
              <a:t>m(30,6,2) &gt;= 75</a:t>
            </a:r>
          </a:p>
          <a:p>
            <a:pPr defTabSz="914334">
              <a:defRPr/>
            </a:pPr>
            <a:r>
              <a:rPr lang="en-US" baseline="0" dirty="0" smtClean="0"/>
              <a:t>m(46,8,1) &gt;= 78</a:t>
            </a:r>
          </a:p>
          <a:p>
            <a:pPr defTabSz="914334">
              <a:defRPr/>
            </a:pPr>
            <a:r>
              <a:rPr lang="en-US" baseline="0" dirty="0" smtClean="0"/>
              <a:t>M(22,6,2) &gt;= 36</a:t>
            </a:r>
          </a:p>
          <a:p>
            <a:pPr defTabSz="914334">
              <a:defRPr/>
            </a:pPr>
            <a:r>
              <a:rPr lang="en-US" baseline="0" dirty="0" smtClean="0"/>
              <a:t>M(28,6,2)&gt;=80</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70</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Set 1={1,2,3,4}</a:t>
            </a:r>
          </a:p>
          <a:p>
            <a:r>
              <a:rPr lang="en-US" sz="1200" kern="1200" dirty="0" smtClean="0">
                <a:solidFill>
                  <a:schemeClr val="tx1"/>
                </a:solidFill>
                <a:effectLst/>
                <a:latin typeface="+mn-lt"/>
                <a:ea typeface="+mn-ea"/>
                <a:cs typeface="+mn-cs"/>
              </a:rPr>
              <a:t>Set 2={1,2,5,6}</a:t>
            </a:r>
          </a:p>
          <a:p>
            <a:r>
              <a:rPr lang="en-US" sz="1200" kern="1200" dirty="0" smtClean="0">
                <a:solidFill>
                  <a:schemeClr val="tx1"/>
                </a:solidFill>
                <a:effectLst/>
                <a:latin typeface="+mn-lt"/>
                <a:ea typeface="+mn-ea"/>
                <a:cs typeface="+mn-cs"/>
              </a:rPr>
              <a:t>Set 3={3,4,5,6}</a:t>
            </a:r>
          </a:p>
          <a:p>
            <a:r>
              <a:rPr lang="en-US" sz="1200" kern="1200" dirty="0" smtClean="0">
                <a:solidFill>
                  <a:schemeClr val="tx1"/>
                </a:solidFill>
                <a:effectLst/>
                <a:latin typeface="+mn-lt"/>
                <a:ea typeface="+mn-ea"/>
                <a:cs typeface="+mn-cs"/>
              </a:rPr>
              <a:t>Set 4={1,3,5,7}</a:t>
            </a:r>
          </a:p>
          <a:p>
            <a:r>
              <a:rPr lang="en-US" sz="1200" kern="1200" dirty="0" smtClean="0">
                <a:solidFill>
                  <a:schemeClr val="tx1"/>
                </a:solidFill>
                <a:effectLst/>
                <a:latin typeface="+mn-lt"/>
                <a:ea typeface="+mn-ea"/>
                <a:cs typeface="+mn-cs"/>
              </a:rPr>
              <a:t>Set 5={1,4,6,7}</a:t>
            </a:r>
          </a:p>
          <a:p>
            <a:r>
              <a:rPr lang="en-US" sz="1200" kern="1200" dirty="0" smtClean="0">
                <a:solidFill>
                  <a:schemeClr val="tx1"/>
                </a:solidFill>
                <a:effectLst/>
                <a:latin typeface="+mn-lt"/>
                <a:ea typeface="+mn-ea"/>
                <a:cs typeface="+mn-cs"/>
              </a:rPr>
              <a:t>Set 6={2,3,6,7}</a:t>
            </a:r>
          </a:p>
          <a:p>
            <a:r>
              <a:rPr lang="en-US" sz="1200" kern="1200" dirty="0" smtClean="0">
                <a:solidFill>
                  <a:schemeClr val="tx1"/>
                </a:solidFill>
                <a:effectLst/>
                <a:latin typeface="+mn-lt"/>
                <a:ea typeface="+mn-ea"/>
                <a:cs typeface="+mn-cs"/>
              </a:rPr>
              <a:t>Set 7={2,4,5,7}</a:t>
            </a:r>
          </a:p>
          <a:p>
            <a:r>
              <a:rPr lang="en-US" sz="1200" kern="1200" dirty="0" smtClean="0">
                <a:solidFill>
                  <a:schemeClr val="tx1"/>
                </a:solidFill>
                <a:effectLst/>
                <a:latin typeface="+mn-lt"/>
                <a:ea typeface="+mn-ea"/>
                <a:cs typeface="+mn-cs"/>
              </a:rPr>
              <a:t>Set 8={1,2,7,8}</a:t>
            </a:r>
          </a:p>
          <a:p>
            <a:r>
              <a:rPr lang="en-US" sz="1200" kern="1200" dirty="0" smtClean="0">
                <a:solidFill>
                  <a:schemeClr val="tx1"/>
                </a:solidFill>
                <a:effectLst/>
                <a:latin typeface="+mn-lt"/>
                <a:ea typeface="+mn-ea"/>
                <a:cs typeface="+mn-cs"/>
              </a:rPr>
              <a:t>Set 9={1,3,6,8}</a:t>
            </a:r>
          </a:p>
          <a:p>
            <a:r>
              <a:rPr lang="en-US" sz="1200" kern="1200" dirty="0" smtClean="0">
                <a:solidFill>
                  <a:schemeClr val="tx1"/>
                </a:solidFill>
                <a:effectLst/>
                <a:latin typeface="+mn-lt"/>
                <a:ea typeface="+mn-ea"/>
                <a:cs typeface="+mn-cs"/>
              </a:rPr>
              <a:t>Set 10={1,4,5,8}</a:t>
            </a:r>
          </a:p>
          <a:p>
            <a:r>
              <a:rPr lang="en-US" sz="1200" kern="1200" dirty="0" smtClean="0">
                <a:solidFill>
                  <a:schemeClr val="tx1"/>
                </a:solidFill>
                <a:effectLst/>
                <a:latin typeface="+mn-lt"/>
                <a:ea typeface="+mn-ea"/>
                <a:cs typeface="+mn-cs"/>
              </a:rPr>
              <a:t>Set 11={2,3,5,8}</a:t>
            </a:r>
          </a:p>
          <a:p>
            <a:r>
              <a:rPr lang="en-US" sz="1200" kern="1200" dirty="0" smtClean="0">
                <a:solidFill>
                  <a:schemeClr val="tx1"/>
                </a:solidFill>
                <a:effectLst/>
                <a:latin typeface="+mn-lt"/>
                <a:ea typeface="+mn-ea"/>
                <a:cs typeface="+mn-cs"/>
              </a:rPr>
              <a:t>Set 12={2,4,6,8}</a:t>
            </a:r>
          </a:p>
          <a:p>
            <a:r>
              <a:rPr lang="en-US" sz="1200" kern="1200" dirty="0" smtClean="0">
                <a:solidFill>
                  <a:schemeClr val="tx1"/>
                </a:solidFill>
                <a:effectLst/>
                <a:latin typeface="+mn-lt"/>
                <a:ea typeface="+mn-ea"/>
                <a:cs typeface="+mn-cs"/>
              </a:rPr>
              <a:t>Set 13={3,4,7,8}</a:t>
            </a:r>
          </a:p>
          <a:p>
            <a:r>
              <a:rPr lang="en-US" sz="1200" kern="1200" dirty="0" smtClean="0">
                <a:solidFill>
                  <a:schemeClr val="tx1"/>
                </a:solidFill>
                <a:effectLst/>
                <a:latin typeface="+mn-lt"/>
                <a:ea typeface="+mn-ea"/>
                <a:cs typeface="+mn-cs"/>
              </a:rPr>
              <a:t>Set 14={5,6,7,8}</a:t>
            </a:r>
          </a:p>
          <a:p>
            <a:endParaRPr lang="en-US" dirty="0"/>
          </a:p>
        </p:txBody>
      </p:sp>
      <p:sp>
        <p:nvSpPr>
          <p:cNvPr id="4" name="Slide Number Placeholder 3"/>
          <p:cNvSpPr>
            <a:spLocks noGrp="1"/>
          </p:cNvSpPr>
          <p:nvPr>
            <p:ph type="sldNum" sz="quarter" idx="10"/>
          </p:nvPr>
        </p:nvSpPr>
        <p:spPr/>
        <p:txBody>
          <a:bodyPr/>
          <a:lstStyle/>
          <a:p>
            <a:fld id="{DB3B1081-2168-48BB-A108-FE233765B3F0}" type="slidenum">
              <a:rPr lang="en-US" smtClean="0"/>
              <a:t>71</a:t>
            </a:fld>
            <a:endParaRPr lang="en-US"/>
          </a:p>
        </p:txBody>
      </p:sp>
    </p:spTree>
    <p:extLst>
      <p:ext uri="{BB962C8B-B14F-4D97-AF65-F5344CB8AC3E}">
        <p14:creationId xmlns:p14="http://schemas.microsoft.com/office/powerpoint/2010/main" val="6439383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34">
              <a:defRPr/>
            </a:pPr>
            <a:r>
              <a:rPr lang="en-US" dirty="0">
                <a:sym typeface="Mathematica1Mono"/>
              </a:rPr>
              <a:t>First Column and Third Column:  = 10</a:t>
            </a:r>
            <a:r>
              <a:rPr lang="en-US" baseline="30000" dirty="0">
                <a:sym typeface="Mathematica1Mono"/>
              </a:rPr>
              <a:t>-6</a:t>
            </a:r>
            <a:endParaRPr lang="en-US" baseline="30000" dirty="0"/>
          </a:p>
          <a:p>
            <a:r>
              <a:rPr lang="en-US" dirty="0">
                <a:sym typeface="Mathematica1Mono"/>
              </a:rPr>
              <a:t>Second Column:  = 10</a:t>
            </a:r>
            <a:r>
              <a:rPr lang="en-US" baseline="30000" dirty="0">
                <a:sym typeface="Mathematica1Mono"/>
              </a:rPr>
              <a:t>-2</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72</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404">
              <a:defRPr/>
            </a:pPr>
            <a:r>
              <a:rPr lang="en-US" dirty="0" smtClean="0"/>
              <a:t>In the Shared Cues scheme the user only needs a couple of rehearsal</a:t>
            </a:r>
            <a:r>
              <a:rPr lang="en-US" baseline="0" dirty="0" smtClean="0"/>
              <a:t> reminders in the first week to make sure that he remembers his passwords. </a:t>
            </a:r>
            <a:r>
              <a:rPr lang="en-US" dirty="0" smtClean="0"/>
              <a:t>These schemes require a bit more effort</a:t>
            </a:r>
            <a:r>
              <a:rPr lang="en-US" baseline="0" dirty="0" smtClean="0"/>
              <a:t> than reusing the same password, but the security guarantees are much stronger. </a:t>
            </a:r>
            <a:r>
              <a:rPr lang="en-US" dirty="0" smtClean="0"/>
              <a:t>After the first week the reminder mechanism would not be needed.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73</a:t>
            </a:fld>
            <a:endParaRPr lang="en-US"/>
          </a:p>
        </p:txBody>
      </p:sp>
    </p:spTree>
    <p:extLst>
      <p:ext uri="{BB962C8B-B14F-4D97-AF65-F5344CB8AC3E}">
        <p14:creationId xmlns:p14="http://schemas.microsoft.com/office/powerpoint/2010/main" val="203442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Password management scheme</a:t>
            </a:r>
            <a:r>
              <a:rPr lang="en-US" baseline="0" dirty="0" smtClean="0"/>
              <a:t> is any strategy used to create and remember multiple passwords for multiple accounts.</a:t>
            </a:r>
            <a:endParaRPr lang="en-US" dirty="0" smtClean="0"/>
          </a:p>
          <a:p>
            <a:endParaRPr lang="en-US" dirty="0" smtClean="0"/>
          </a:p>
          <a:p>
            <a:r>
              <a:rPr lang="en-US" dirty="0" smtClean="0"/>
              <a:t>Increased challenge</a:t>
            </a:r>
            <a:r>
              <a:rPr lang="en-US" baseline="0" dirty="0" smtClean="0"/>
              <a:t> security/usability analysis should look at the problem </a:t>
            </a:r>
            <a:r>
              <a:rPr lang="en-US" baseline="0" dirty="0" err="1" smtClean="0"/>
              <a:t>wholelistically</a:t>
            </a:r>
            <a:endParaRPr lang="en-US" dirty="0" smtClean="0"/>
          </a:p>
          <a:p>
            <a:endParaRPr lang="en-US" dirty="0" smtClean="0"/>
          </a:p>
          <a:p>
            <a:r>
              <a:rPr lang="en-US" dirty="0" smtClean="0"/>
              <a:t>Position:</a:t>
            </a:r>
            <a:r>
              <a:rPr lang="en-US" baseline="0" dirty="0" smtClean="0"/>
              <a:t> </a:t>
            </a:r>
            <a:r>
              <a:rPr lang="en-US" dirty="0" smtClean="0"/>
              <a:t>This</a:t>
            </a:r>
            <a:r>
              <a:rPr lang="en-US" baseline="0" dirty="0" smtClean="0"/>
              <a:t> is not the user’s fault!</a:t>
            </a:r>
            <a:endParaRPr lang="en-US" dirty="0" smtClean="0"/>
          </a:p>
          <a:p>
            <a:endParaRPr lang="en-US" dirty="0" smtClean="0"/>
          </a:p>
          <a:p>
            <a:r>
              <a:rPr lang="en-US" dirty="0" smtClean="0"/>
              <a:t>We</a:t>
            </a:r>
            <a:r>
              <a:rPr lang="en-US" baseline="0" dirty="0" smtClean="0"/>
              <a:t> want a management scheme which is </a:t>
            </a:r>
          </a:p>
          <a:p>
            <a:r>
              <a:rPr lang="en-US" baseline="0" dirty="0" smtClean="0"/>
              <a:t> 1. Easy for the user to manage</a:t>
            </a:r>
          </a:p>
          <a:p>
            <a:r>
              <a:rPr lang="en-US" baseline="0" dirty="0" smtClean="0"/>
              <a:t> 2. Secure (hard for adversary to compromise accounts)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9</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34">
              <a:defRPr/>
            </a:pP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74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a:t>
            </a:r>
            <a:r>
              <a:rPr lang="en-US" baseline="0" dirty="0" smtClean="0"/>
              <a:t> start off by giving you a brief overview of the talk. </a:t>
            </a:r>
            <a:r>
              <a:rPr lang="en-US" dirty="0" smtClean="0"/>
              <a:t>I will start by motivating the problem of password management,</a:t>
            </a:r>
            <a:r>
              <a:rPr lang="en-US" baseline="0" dirty="0" smtClean="0"/>
              <a:t> describing some common attacks on passwords and talking about my approach to addressing this problem. Next, I will present two of our solutions. I will conclude by discussing related work and my future research vision.</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75</a:t>
            </a:fld>
            <a:endParaRPr lang="en-US"/>
          </a:p>
        </p:txBody>
      </p:sp>
    </p:spTree>
    <p:extLst>
      <p:ext uri="{BB962C8B-B14F-4D97-AF65-F5344CB8AC3E}">
        <p14:creationId xmlns:p14="http://schemas.microsoft.com/office/powerpoint/2010/main" val="18577983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78</a:t>
            </a:fld>
            <a:endParaRPr lang="en-US"/>
          </a:p>
        </p:txBody>
      </p:sp>
    </p:spTree>
    <p:extLst>
      <p:ext uri="{BB962C8B-B14F-4D97-AF65-F5344CB8AC3E}">
        <p14:creationId xmlns:p14="http://schemas.microsoft.com/office/powerpoint/2010/main" val="7993253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34">
              <a:defRPr/>
            </a:pPr>
            <a:r>
              <a:rPr lang="en-US" dirty="0" smtClean="0"/>
              <a:t>A</a:t>
            </a:r>
            <a:r>
              <a:rPr lang="en-US" baseline="0" dirty="0" smtClean="0"/>
              <a:t> k-strikes policy is used to mitigate this threat. However, users who select popular passwords like 123456 might still be vulnerable.</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80</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34">
              <a:defRPr/>
            </a:pPr>
            <a:r>
              <a:rPr lang="en-US" dirty="0" smtClean="0"/>
              <a:t>A</a:t>
            </a:r>
            <a:r>
              <a:rPr lang="en-US" baseline="0" dirty="0" smtClean="0"/>
              <a:t> k-strikes policy is used to mitigate this threat. However, users who select popular passwords like 123456 might still be vulnerable.</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81</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34">
              <a:defRPr/>
            </a:pPr>
            <a:r>
              <a:rPr lang="en-US" dirty="0" smtClean="0"/>
              <a:t>A</a:t>
            </a:r>
            <a:r>
              <a:rPr lang="en-US" baseline="0" dirty="0" smtClean="0"/>
              <a:t> k-strikes policy is used to mitigate this threat. However, users who select popular passwords like 123456 might still be vulnerable.</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82</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introduce our usability and security models lets first consider </a:t>
            </a:r>
            <a:r>
              <a:rPr lang="en-US" baseline="0" dirty="0" smtClean="0"/>
              <a:t>some related work</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86</a:t>
            </a:fld>
            <a:endParaRPr lang="en-US" dirty="0"/>
          </a:p>
        </p:txBody>
      </p:sp>
    </p:spTree>
    <p:extLst>
      <p:ext uri="{BB962C8B-B14F-4D97-AF65-F5344CB8AC3E}">
        <p14:creationId xmlns:p14="http://schemas.microsoft.com/office/powerpoint/2010/main" val="18577983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Graphical passwords have been an active</a:t>
            </a:r>
            <a:r>
              <a:rPr lang="en-US" baseline="0" dirty="0" smtClean="0"/>
              <a:t> area of research over the past 2 decades. Graphical password schemes aim to make passwords easier to remember by taking advantage of the natural human capacity for visual memory and cued recall. We will seek to exploit visual and associative memory with Person-Action-Object stories. The key difference is that we are focused on strategies for creating and remembering multiple passwords. </a:t>
            </a:r>
          </a:p>
          <a:p>
            <a:endParaRPr lang="en-US" baseline="0" dirty="0" smtClean="0"/>
          </a:p>
          <a:p>
            <a:endParaRPr lang="nl-NL" dirty="0"/>
          </a:p>
          <a:p>
            <a:r>
              <a:rPr lang="en-US" dirty="0">
                <a:hlinkClick r:id="rId3"/>
              </a:rPr>
              <a:t>Graphical password authentication using </a:t>
            </a:r>
            <a:r>
              <a:rPr lang="en-US" b="1" dirty="0">
                <a:hlinkClick r:id="rId3"/>
              </a:rPr>
              <a:t>cued click points</a:t>
            </a:r>
            <a:endParaRPr lang="en-US" dirty="0"/>
          </a:p>
          <a:p>
            <a:r>
              <a:rPr lang="en-US" u="sng" dirty="0">
                <a:hlinkClick r:id="rId4"/>
              </a:rPr>
              <a:t>S </a:t>
            </a:r>
            <a:r>
              <a:rPr lang="en-US" u="sng" dirty="0" err="1">
                <a:hlinkClick r:id="rId4"/>
              </a:rPr>
              <a:t>Chiasson</a:t>
            </a:r>
            <a:r>
              <a:rPr lang="en-US" dirty="0"/>
              <a:t>, </a:t>
            </a:r>
            <a:r>
              <a:rPr lang="en-US" u="sng" dirty="0">
                <a:hlinkClick r:id="rId5"/>
              </a:rPr>
              <a:t>PC van </a:t>
            </a:r>
            <a:r>
              <a:rPr lang="en-US" u="sng" dirty="0" err="1">
                <a:hlinkClick r:id="rId5"/>
              </a:rPr>
              <a:t>Oorschot</a:t>
            </a:r>
            <a:r>
              <a:rPr lang="en-US" dirty="0"/>
              <a:t>, </a:t>
            </a:r>
            <a:r>
              <a:rPr lang="en-US" u="sng" dirty="0">
                <a:hlinkClick r:id="rId6"/>
              </a:rPr>
              <a:t>R Biddle</a:t>
            </a:r>
            <a:r>
              <a:rPr lang="en-US" dirty="0"/>
              <a:t> - Computer Security–ESORICS</a:t>
            </a:r>
          </a:p>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87</a:t>
            </a:fld>
            <a:endParaRPr lang="en-US"/>
          </a:p>
        </p:txBody>
      </p:sp>
    </p:spTree>
    <p:extLst>
      <p:ext uri="{BB962C8B-B14F-4D97-AF65-F5344CB8AC3E}">
        <p14:creationId xmlns:p14="http://schemas.microsoft.com/office/powerpoint/2010/main" val="4365452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line of research</a:t>
            </a:r>
            <a:r>
              <a:rPr lang="en-US" baseline="0" dirty="0" smtClean="0"/>
              <a:t> has focused on developing  metrics to quantify password strength. Once again the key difference is that we want to quantify security for multiple passwords.</a:t>
            </a:r>
          </a:p>
          <a:p>
            <a:endParaRPr lang="en-US" baseline="0" dirty="0" smtClean="0"/>
          </a:p>
          <a:p>
            <a:endParaRPr lang="en-US" baseline="0" dirty="0" smtClean="0"/>
          </a:p>
          <a:p>
            <a:endParaRPr lang="en-US" dirty="0">
              <a:hlinkClick r:id=""/>
            </a:endParaRPr>
          </a:p>
          <a:p>
            <a:r>
              <a:rPr lang="en-US" dirty="0">
                <a:hlinkClick r:id=""/>
              </a:rPr>
              <a:t>Adaptive </a:t>
            </a:r>
            <a:r>
              <a:rPr lang="en-US" b="1" dirty="0">
                <a:hlinkClick r:id="rId3"/>
              </a:rPr>
              <a:t>Password</a:t>
            </a:r>
            <a:r>
              <a:rPr lang="en-US" dirty="0">
                <a:hlinkClick r:id="rId3"/>
              </a:rPr>
              <a:t>-</a:t>
            </a:r>
            <a:r>
              <a:rPr lang="en-US" b="1" dirty="0">
                <a:hlinkClick r:id="rId3"/>
              </a:rPr>
              <a:t>Strength </a:t>
            </a:r>
            <a:r>
              <a:rPr lang="en-US" dirty="0">
                <a:hlinkClick r:id="rId3"/>
              </a:rPr>
              <a:t>Meters from Markov Models.</a:t>
            </a:r>
            <a:endParaRPr lang="en-US" dirty="0"/>
          </a:p>
          <a:p>
            <a:r>
              <a:rPr lang="en-US" u="sng" dirty="0">
                <a:hlinkClick r:id="rId4"/>
              </a:rPr>
              <a:t>C </a:t>
            </a:r>
            <a:r>
              <a:rPr lang="en-US" u="sng" dirty="0" err="1">
                <a:hlinkClick r:id="rId4"/>
              </a:rPr>
              <a:t>Castelluccia</a:t>
            </a:r>
            <a:r>
              <a:rPr lang="en-US" dirty="0"/>
              <a:t>, M </a:t>
            </a:r>
            <a:r>
              <a:rPr lang="en-US" dirty="0" err="1"/>
              <a:t>Dürmuth</a:t>
            </a:r>
            <a:r>
              <a:rPr lang="en-US" dirty="0"/>
              <a:t>, </a:t>
            </a:r>
            <a:r>
              <a:rPr lang="en-US" u="sng" dirty="0">
                <a:hlinkClick r:id="rId5"/>
              </a:rPr>
              <a:t>D </a:t>
            </a:r>
            <a:r>
              <a:rPr lang="en-US" u="sng" dirty="0" err="1">
                <a:hlinkClick r:id="rId5"/>
              </a:rPr>
              <a:t>Perito</a:t>
            </a:r>
            <a:r>
              <a:rPr lang="en-US" dirty="0"/>
              <a:t> - NDSS, 2012 - planete.inrialpes.fr</a:t>
            </a:r>
          </a:p>
          <a:p>
            <a:endParaRPr lang="en-US" dirty="0" smtClean="0"/>
          </a:p>
          <a:p>
            <a:r>
              <a:rPr lang="en-US" dirty="0" err="1">
                <a:hlinkClick r:id="rId6"/>
              </a:rPr>
              <a:t>Telepathwords</a:t>
            </a:r>
            <a:r>
              <a:rPr lang="en-US" dirty="0">
                <a:hlinkClick r:id="rId6"/>
              </a:rPr>
              <a:t>: Preventing weak passwords by reading users' minds</a:t>
            </a:r>
            <a:endParaRPr lang="en-US" dirty="0"/>
          </a:p>
          <a:p>
            <a:r>
              <a:rPr lang="en-US" u="sng" dirty="0">
                <a:hlinkClick r:id="rId7"/>
              </a:rPr>
              <a:t>S </a:t>
            </a:r>
            <a:r>
              <a:rPr lang="en-US" u="sng" dirty="0" err="1">
                <a:hlinkClick r:id="rId7"/>
              </a:rPr>
              <a:t>Komanduri</a:t>
            </a:r>
            <a:r>
              <a:rPr lang="en-US" dirty="0"/>
              <a:t>, </a:t>
            </a:r>
            <a:r>
              <a:rPr lang="en-US" u="sng" dirty="0">
                <a:hlinkClick r:id="rId8"/>
              </a:rPr>
              <a:t>R Shay</a:t>
            </a:r>
            <a:r>
              <a:rPr lang="en-US" dirty="0"/>
              <a:t>, </a:t>
            </a:r>
            <a:r>
              <a:rPr lang="en-US" u="sng" dirty="0">
                <a:hlinkClick r:id="rId9"/>
              </a:rPr>
              <a:t>LF </a:t>
            </a:r>
            <a:r>
              <a:rPr lang="en-US" u="sng" dirty="0" err="1">
                <a:hlinkClick r:id="rId9"/>
              </a:rPr>
              <a:t>Cranor</a:t>
            </a:r>
            <a:r>
              <a:rPr lang="en-US" dirty="0"/>
              <a:t>, </a:t>
            </a:r>
            <a:r>
              <a:rPr lang="en-US" u="sng" dirty="0"/>
              <a:t>C </a:t>
            </a:r>
            <a:r>
              <a:rPr lang="en-US" u="sng" dirty="0" err="1"/>
              <a:t>Herley</a:t>
            </a:r>
            <a:r>
              <a:rPr lang="en-US" dirty="0"/>
              <a:t> and Stuart Schechter- 23rd USENIX Security …, 2014 - usenix.org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88</a:t>
            </a:fld>
            <a:endParaRPr lang="en-US"/>
          </a:p>
        </p:txBody>
      </p:sp>
    </p:spTree>
    <p:extLst>
      <p:ext uri="{BB962C8B-B14F-4D97-AF65-F5344CB8AC3E}">
        <p14:creationId xmlns:p14="http://schemas.microsoft.com/office/powerpoint/2010/main" val="39529056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LastPass</a:t>
            </a:r>
            <a:endParaRPr lang="en-US" dirty="0" smtClean="0"/>
          </a:p>
          <a:p>
            <a:r>
              <a:rPr lang="en-US" dirty="0" err="1" smtClean="0"/>
              <a:t>KeePass</a:t>
            </a:r>
            <a:endParaRPr lang="en-US" dirty="0" smtClean="0"/>
          </a:p>
          <a:p>
            <a:r>
              <a:rPr lang="en-US" dirty="0" smtClean="0"/>
              <a:t>1Password</a:t>
            </a:r>
          </a:p>
          <a:p>
            <a:endParaRPr lang="en-US" dirty="0" smtClean="0"/>
          </a:p>
          <a:p>
            <a:r>
              <a:rPr lang="en-US" dirty="0">
                <a:hlinkClick r:id="rId3"/>
              </a:rPr>
              <a:t/>
            </a:r>
            <a:br>
              <a:rPr lang="en-US" dirty="0">
                <a:hlinkClick r:id="rId3"/>
              </a:rPr>
            </a:br>
            <a:r>
              <a:rPr lang="en-US" dirty="0">
                <a:hlinkClick r:id="rId3"/>
              </a:rPr>
              <a:t>A Usability Study and Critique of Two Password Managers ∗</a:t>
            </a:r>
            <a:endParaRPr lang="en-US" dirty="0"/>
          </a:p>
          <a:p>
            <a:r>
              <a:rPr lang="en-US" dirty="0"/>
              <a:t>by S </a:t>
            </a:r>
            <a:r>
              <a:rPr lang="en-US" dirty="0" err="1"/>
              <a:t>Chiasson</a:t>
            </a:r>
            <a:r>
              <a:rPr lang="en-US" dirty="0"/>
              <a:t>, </a:t>
            </a:r>
            <a:r>
              <a:rPr lang="nl-NL" u="sng" dirty="0">
                <a:hlinkClick r:id="rId4"/>
              </a:rPr>
              <a:t>PC van Oorschot</a:t>
            </a:r>
            <a:r>
              <a:rPr lang="nl-NL" dirty="0"/>
              <a:t>, </a:t>
            </a:r>
            <a:r>
              <a:rPr lang="nl-NL" u="sng" dirty="0">
                <a:hlinkClick r:id="rId5"/>
              </a:rPr>
              <a:t>R Biddle</a:t>
            </a:r>
            <a:r>
              <a:rPr lang="nl-NL" dirty="0"/>
              <a:t> </a:t>
            </a:r>
          </a:p>
          <a:p>
            <a:endParaRPr lang="en-US" dirty="0" smtClean="0"/>
          </a:p>
          <a:p>
            <a:r>
              <a:rPr lang="en-US" dirty="0" err="1" smtClean="0"/>
              <a:t>PwdHash</a:t>
            </a:r>
            <a:endParaRPr lang="en-US" dirty="0" smtClean="0"/>
          </a:p>
          <a:p>
            <a:r>
              <a:rPr lang="en-US" dirty="0">
                <a:hlinkClick r:id="rId6"/>
              </a:rPr>
              <a:t>Blake Ross</a:t>
            </a:r>
            <a:r>
              <a:rPr lang="en-US" dirty="0"/>
              <a:t>, </a:t>
            </a:r>
            <a:r>
              <a:rPr lang="en-US" dirty="0">
                <a:hlinkClick r:id="rId7"/>
              </a:rPr>
              <a:t>Collin Jackson</a:t>
            </a:r>
            <a:r>
              <a:rPr lang="en-US" dirty="0"/>
              <a:t>, Nicholas Miyake, </a:t>
            </a:r>
            <a:r>
              <a:rPr lang="en-US" dirty="0">
                <a:hlinkClick r:id="rId8"/>
              </a:rPr>
              <a:t>Dan </a:t>
            </a:r>
            <a:r>
              <a:rPr lang="en-US" dirty="0" err="1">
                <a:hlinkClick r:id="rId8"/>
              </a:rPr>
              <a:t>Boneh</a:t>
            </a:r>
            <a:r>
              <a:rPr lang="en-US" dirty="0"/>
              <a:t> and </a:t>
            </a:r>
            <a:r>
              <a:rPr lang="en-US" dirty="0">
                <a:hlinkClick r:id="rId9"/>
              </a:rPr>
              <a:t>John C. Mitchell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89</a:t>
            </a:fld>
            <a:endParaRPr lang="en-US"/>
          </a:p>
        </p:txBody>
      </p:sp>
    </p:spTree>
    <p:extLst>
      <p:ext uri="{BB962C8B-B14F-4D97-AF65-F5344CB8AC3E}">
        <p14:creationId xmlns:p14="http://schemas.microsoft.com/office/powerpoint/2010/main" val="1543445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where our work comes in. We present a </a:t>
            </a:r>
            <a:r>
              <a:rPr lang="en-US" sz="1200" baseline="0" dirty="0" smtClean="0"/>
              <a:t>scheme</a:t>
            </a:r>
            <a:r>
              <a:rPr lang="en-US" baseline="0" dirty="0" smtClean="0"/>
              <a:t> that remains secure even after many breaches (e.g., 100). In light of the recent SSL bug this is a highly desirable security property. </a:t>
            </a:r>
            <a:r>
              <a:rPr lang="en-US" dirty="0" smtClean="0"/>
              <a:t>In</a:t>
            </a:r>
            <a:r>
              <a:rPr lang="en-US" baseline="0" dirty="0" smtClean="0"/>
              <a:t> our scheme the user memorizes a short secret which is used to compute all of his different passwords. We stress that all of the computation is done inside the user’s head. Because computations are done in the user’s head we only consider a very restricted set of operations: addition modulo 10 and memorizing the secret random mapping.</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10</a:t>
            </a:fld>
            <a:endParaRPr lang="en-US" dirty="0"/>
          </a:p>
        </p:txBody>
      </p:sp>
    </p:spTree>
    <p:extLst>
      <p:ext uri="{BB962C8B-B14F-4D97-AF65-F5344CB8AC3E}">
        <p14:creationId xmlns:p14="http://schemas.microsoft.com/office/powerpoint/2010/main" val="17017611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line of research has sought to eliminate text passwords. </a:t>
            </a:r>
            <a:r>
              <a:rPr lang="en-US" dirty="0" smtClean="0"/>
              <a:t>One</a:t>
            </a:r>
            <a:r>
              <a:rPr lang="en-US" baseline="0" dirty="0" smtClean="0"/>
              <a:t> might ask whether or not password research will be relevant in the future. </a:t>
            </a:r>
            <a:r>
              <a:rPr lang="en-US" dirty="0" err="1" smtClean="0"/>
              <a:t>Bonneau</a:t>
            </a:r>
            <a:r>
              <a:rPr lang="en-US" dirty="0" smtClean="0"/>
              <a:t>,</a:t>
            </a:r>
            <a:r>
              <a:rPr lang="en-US" baseline="0" dirty="0" smtClean="0"/>
              <a:t> et al. considered each of these alternatives to text passwords in 2012 and concluded that there was no silver bullet to replace text passwords. While every proposed replacement has desirable properties, every replacement scheme they evaluated also had its disadvantages. For example, biometrics signals like fingerprints cannot be changed if they are compromised.</a:t>
            </a:r>
          </a:p>
          <a:p>
            <a:endParaRPr lang="en-US" baseline="0" dirty="0" smtClean="0"/>
          </a:p>
          <a:p>
            <a:endParaRPr lang="en-US" baseline="0" dirty="0" smtClean="0"/>
          </a:p>
          <a:p>
            <a:r>
              <a:rPr lang="en-US" dirty="0" smtClean="0"/>
              <a:t>Quest to Replace Passwords</a:t>
            </a:r>
          </a:p>
          <a:p>
            <a:r>
              <a:rPr lang="en-US" dirty="0" err="1">
                <a:hlinkClick r:id="rId3"/>
              </a:rPr>
              <a:t>Bonneau</a:t>
            </a:r>
            <a:r>
              <a:rPr lang="en-US" dirty="0">
                <a:hlinkClick r:id="rId3"/>
              </a:rPr>
              <a:t>, J.</a:t>
            </a:r>
            <a:r>
              <a:rPr lang="en-US" dirty="0"/>
              <a:t> ; Univ. of Cambridge, Cambridge, UK ; </a:t>
            </a:r>
            <a:r>
              <a:rPr lang="en-US" dirty="0" err="1">
                <a:hlinkClick r:id="rId4"/>
              </a:rPr>
              <a:t>Herley</a:t>
            </a:r>
            <a:r>
              <a:rPr lang="en-US" dirty="0">
                <a:hlinkClick r:id="rId4"/>
              </a:rPr>
              <a:t>, C.</a:t>
            </a:r>
            <a:r>
              <a:rPr lang="en-US" dirty="0"/>
              <a:t> ; </a:t>
            </a:r>
            <a:r>
              <a:rPr lang="en-US" dirty="0">
                <a:hlinkClick r:id="rId5"/>
              </a:rPr>
              <a:t>van </a:t>
            </a:r>
            <a:r>
              <a:rPr lang="en-US" dirty="0" err="1">
                <a:hlinkClick r:id="rId5"/>
              </a:rPr>
              <a:t>Oorschot</a:t>
            </a:r>
            <a:r>
              <a:rPr lang="en-US" dirty="0">
                <a:hlinkClick r:id="rId5"/>
              </a:rPr>
              <a:t>, P.C.</a:t>
            </a:r>
            <a:r>
              <a:rPr lang="en-US" dirty="0"/>
              <a:t> ; </a:t>
            </a:r>
            <a:r>
              <a:rPr lang="en-US" dirty="0" err="1">
                <a:hlinkClick r:id="rId6"/>
              </a:rPr>
              <a:t>Stajano</a:t>
            </a:r>
            <a:r>
              <a:rPr lang="en-US" dirty="0">
                <a:hlinkClick r:id="rId6"/>
              </a:rPr>
              <a:t>, F.</a:t>
            </a:r>
            <a:endParaRPr lang="en-US" dirty="0" smtClean="0"/>
          </a:p>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90</a:t>
            </a:fld>
            <a:endParaRPr lang="en-US"/>
          </a:p>
        </p:txBody>
      </p:sp>
    </p:spTree>
    <p:extLst>
      <p:ext uri="{BB962C8B-B14F-4D97-AF65-F5344CB8AC3E}">
        <p14:creationId xmlns:p14="http://schemas.microsoft.com/office/powerpoint/2010/main" val="8456322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more broadly</a:t>
            </a:r>
            <a:r>
              <a:rPr lang="en-US" baseline="0" dirty="0" smtClean="0"/>
              <a:t> I would like to develop a general theory of human computable cryptography. </a:t>
            </a:r>
            <a:endParaRPr lang="en-US" dirty="0" smtClean="0"/>
          </a:p>
          <a:p>
            <a:endParaRPr lang="en-US" dirty="0" smtClean="0"/>
          </a:p>
          <a:p>
            <a:r>
              <a:rPr lang="en-US" dirty="0" smtClean="0"/>
              <a:t>Limited Trust Assumptions?</a:t>
            </a:r>
          </a:p>
          <a:p>
            <a:r>
              <a:rPr lang="en-US" dirty="0" smtClean="0"/>
              <a:t>Authentication? Verification? Signatures? Bit Commitment? Coin-Flipping?</a:t>
            </a:r>
          </a:p>
          <a:p>
            <a:pPr lvl="1"/>
            <a:r>
              <a:rPr lang="en-US" dirty="0" smtClean="0"/>
              <a:t>with minimal computer assistance?</a:t>
            </a:r>
          </a:p>
          <a:p>
            <a:pPr lvl="2"/>
            <a:r>
              <a:rPr lang="en-US" dirty="0" smtClean="0"/>
              <a:t>with no computer assistance?</a:t>
            </a:r>
          </a:p>
          <a:p>
            <a:r>
              <a:rPr lang="en-US" dirty="0" smtClean="0"/>
              <a:t>Applications</a:t>
            </a:r>
          </a:p>
          <a:p>
            <a:pPr lvl="1"/>
            <a:r>
              <a:rPr lang="en-US" dirty="0" smtClean="0"/>
              <a:t>Security in Orwellian World</a:t>
            </a:r>
          </a:p>
          <a:p>
            <a:pPr lvl="1"/>
            <a:r>
              <a:rPr lang="en-US" dirty="0" smtClean="0"/>
              <a:t>Lightweight Cryptography</a:t>
            </a:r>
          </a:p>
          <a:p>
            <a:r>
              <a:rPr lang="en-US" dirty="0" smtClean="0"/>
              <a:t>Potential Building Blocks</a:t>
            </a:r>
          </a:p>
          <a:p>
            <a:pPr lvl="1"/>
            <a:r>
              <a:rPr lang="en-US" dirty="0" smtClean="0"/>
              <a:t>k-junta problem</a:t>
            </a:r>
          </a:p>
          <a:p>
            <a:pPr lvl="1"/>
            <a:r>
              <a:rPr lang="en-US" dirty="0" smtClean="0"/>
              <a:t>Statistical Dimension + Fourier Analysis</a:t>
            </a:r>
          </a:p>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91</a:t>
            </a:fld>
            <a:endParaRPr lang="en-US"/>
          </a:p>
        </p:txBody>
      </p:sp>
    </p:spTree>
    <p:extLst>
      <p:ext uri="{BB962C8B-B14F-4D97-AF65-F5344CB8AC3E}">
        <p14:creationId xmlns:p14="http://schemas.microsoft.com/office/powerpoint/2010/main" val="3017244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our scheme the user to perform complicated cryptographic operations. In fact, we will not even ask the user to add large numbers. Our scheme is very simple. In fact, in the next minute I can show you exactly how the user computes his passwords.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11</a:t>
            </a:fld>
            <a:endParaRPr lang="en-US" dirty="0"/>
          </a:p>
        </p:txBody>
      </p:sp>
    </p:spTree>
    <p:extLst>
      <p:ext uri="{BB962C8B-B14F-4D97-AF65-F5344CB8AC3E}">
        <p14:creationId xmlns:p14="http://schemas.microsoft.com/office/powerpoint/2010/main" val="1704227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 using our scheme the user first memorizes a secret mapping from pictures to digits. For example, the user</a:t>
            </a:r>
            <a:r>
              <a:rPr lang="en-US" baseline="0" dirty="0" smtClean="0"/>
              <a:t> must remember that</a:t>
            </a:r>
            <a:r>
              <a:rPr lang="en-US" dirty="0" smtClean="0"/>
              <a:t> picture of the lightening bolt</a:t>
            </a:r>
            <a:r>
              <a:rPr lang="en-US" baseline="0" dirty="0" smtClean="0"/>
              <a:t> maps to 9 and the picture of the dog maps to 3. Once the user has memorized this mapping he can compute hundreds of secure passwords by responding to single digit challenges.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12</a:t>
            </a:fld>
            <a:endParaRPr lang="en-US" dirty="0"/>
          </a:p>
        </p:txBody>
      </p:sp>
    </p:spTree>
    <p:extLst>
      <p:ext uri="{BB962C8B-B14F-4D97-AF65-F5344CB8AC3E}">
        <p14:creationId xmlns:p14="http://schemas.microsoft.com/office/powerpoint/2010/main" val="2866476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5DC3A7-6A7E-467A-881C-EBB8726C1E09}" type="datetimeFigureOut">
              <a:rPr lang="en-US" smtClean="0"/>
              <a:t>9/2/2016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2621A5-3B1E-409F-8ECC-8BA9D81D4BF8}" type="slidenum">
              <a:rPr lang="en-US" smtClean="0"/>
              <a:t>‹#›</a:t>
            </a:fld>
            <a:endParaRPr lang="en-US" dirty="0"/>
          </a:p>
        </p:txBody>
      </p:sp>
    </p:spTree>
    <p:extLst>
      <p:ext uri="{BB962C8B-B14F-4D97-AF65-F5344CB8AC3E}">
        <p14:creationId xmlns:p14="http://schemas.microsoft.com/office/powerpoint/2010/main" val="1935484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5DC3A7-6A7E-467A-881C-EBB8726C1E09}" type="datetimeFigureOut">
              <a:rPr lang="en-US" smtClean="0"/>
              <a:t>9/2/2016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2621A5-3B1E-409F-8ECC-8BA9D81D4BF8}" type="slidenum">
              <a:rPr lang="en-US" smtClean="0"/>
              <a:t>‹#›</a:t>
            </a:fld>
            <a:endParaRPr lang="en-US" dirty="0"/>
          </a:p>
        </p:txBody>
      </p:sp>
    </p:spTree>
    <p:extLst>
      <p:ext uri="{BB962C8B-B14F-4D97-AF65-F5344CB8AC3E}">
        <p14:creationId xmlns:p14="http://schemas.microsoft.com/office/powerpoint/2010/main" val="1809531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5DC3A7-6A7E-467A-881C-EBB8726C1E09}" type="datetimeFigureOut">
              <a:rPr lang="en-US" smtClean="0"/>
              <a:t>9/2/2016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2621A5-3B1E-409F-8ECC-8BA9D81D4BF8}" type="slidenum">
              <a:rPr lang="en-US" smtClean="0"/>
              <a:t>‹#›</a:t>
            </a:fld>
            <a:endParaRPr lang="en-US" dirty="0"/>
          </a:p>
        </p:txBody>
      </p:sp>
    </p:spTree>
    <p:extLst>
      <p:ext uri="{BB962C8B-B14F-4D97-AF65-F5344CB8AC3E}">
        <p14:creationId xmlns:p14="http://schemas.microsoft.com/office/powerpoint/2010/main" val="81380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5DC3A7-6A7E-467A-881C-EBB8726C1E09}" type="datetimeFigureOut">
              <a:rPr lang="en-US" smtClean="0"/>
              <a:t>9/2/2016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2621A5-3B1E-409F-8ECC-8BA9D81D4BF8}" type="slidenum">
              <a:rPr lang="en-US" smtClean="0"/>
              <a:t>‹#›</a:t>
            </a:fld>
            <a:endParaRPr lang="en-US" dirty="0"/>
          </a:p>
        </p:txBody>
      </p:sp>
    </p:spTree>
    <p:extLst>
      <p:ext uri="{BB962C8B-B14F-4D97-AF65-F5344CB8AC3E}">
        <p14:creationId xmlns:p14="http://schemas.microsoft.com/office/powerpoint/2010/main" val="2169285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5DC3A7-6A7E-467A-881C-EBB8726C1E09}" type="datetimeFigureOut">
              <a:rPr lang="en-US" smtClean="0"/>
              <a:t>9/2/2016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2621A5-3B1E-409F-8ECC-8BA9D81D4BF8}" type="slidenum">
              <a:rPr lang="en-US" smtClean="0"/>
              <a:t>‹#›</a:t>
            </a:fld>
            <a:endParaRPr lang="en-US" dirty="0"/>
          </a:p>
        </p:txBody>
      </p:sp>
    </p:spTree>
    <p:extLst>
      <p:ext uri="{BB962C8B-B14F-4D97-AF65-F5344CB8AC3E}">
        <p14:creationId xmlns:p14="http://schemas.microsoft.com/office/powerpoint/2010/main" val="115128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5DC3A7-6A7E-467A-881C-EBB8726C1E09}" type="datetimeFigureOut">
              <a:rPr lang="en-US" smtClean="0"/>
              <a:t>9/2/2016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2621A5-3B1E-409F-8ECC-8BA9D81D4BF8}" type="slidenum">
              <a:rPr lang="en-US" smtClean="0"/>
              <a:t>‹#›</a:t>
            </a:fld>
            <a:endParaRPr lang="en-US" dirty="0"/>
          </a:p>
        </p:txBody>
      </p:sp>
    </p:spTree>
    <p:extLst>
      <p:ext uri="{BB962C8B-B14F-4D97-AF65-F5344CB8AC3E}">
        <p14:creationId xmlns:p14="http://schemas.microsoft.com/office/powerpoint/2010/main" val="390201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5DC3A7-6A7E-467A-881C-EBB8726C1E09}" type="datetimeFigureOut">
              <a:rPr lang="en-US" smtClean="0"/>
              <a:t>9/2/2016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2621A5-3B1E-409F-8ECC-8BA9D81D4BF8}" type="slidenum">
              <a:rPr lang="en-US" smtClean="0"/>
              <a:t>‹#›</a:t>
            </a:fld>
            <a:endParaRPr lang="en-US" dirty="0"/>
          </a:p>
        </p:txBody>
      </p:sp>
    </p:spTree>
    <p:extLst>
      <p:ext uri="{BB962C8B-B14F-4D97-AF65-F5344CB8AC3E}">
        <p14:creationId xmlns:p14="http://schemas.microsoft.com/office/powerpoint/2010/main" val="2568918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5DC3A7-6A7E-467A-881C-EBB8726C1E09}" type="datetimeFigureOut">
              <a:rPr lang="en-US" smtClean="0"/>
              <a:t>9/2/2016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2621A5-3B1E-409F-8ECC-8BA9D81D4BF8}" type="slidenum">
              <a:rPr lang="en-US" smtClean="0"/>
              <a:t>‹#›</a:t>
            </a:fld>
            <a:endParaRPr lang="en-US" dirty="0"/>
          </a:p>
        </p:txBody>
      </p:sp>
    </p:spTree>
    <p:extLst>
      <p:ext uri="{BB962C8B-B14F-4D97-AF65-F5344CB8AC3E}">
        <p14:creationId xmlns:p14="http://schemas.microsoft.com/office/powerpoint/2010/main" val="2527681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5DC3A7-6A7E-467A-881C-EBB8726C1E09}" type="datetimeFigureOut">
              <a:rPr lang="en-US" smtClean="0"/>
              <a:t>9/2/2016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02621A5-3B1E-409F-8ECC-8BA9D81D4BF8}" type="slidenum">
              <a:rPr lang="en-US" smtClean="0"/>
              <a:t>‹#›</a:t>
            </a:fld>
            <a:endParaRPr lang="en-US" dirty="0"/>
          </a:p>
        </p:txBody>
      </p:sp>
    </p:spTree>
    <p:extLst>
      <p:ext uri="{BB962C8B-B14F-4D97-AF65-F5344CB8AC3E}">
        <p14:creationId xmlns:p14="http://schemas.microsoft.com/office/powerpoint/2010/main" val="1224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5DC3A7-6A7E-467A-881C-EBB8726C1E09}" type="datetimeFigureOut">
              <a:rPr lang="en-US" smtClean="0"/>
              <a:t>9/2/2016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2621A5-3B1E-409F-8ECC-8BA9D81D4BF8}" type="slidenum">
              <a:rPr lang="en-US" smtClean="0"/>
              <a:t>‹#›</a:t>
            </a:fld>
            <a:endParaRPr lang="en-US" dirty="0"/>
          </a:p>
        </p:txBody>
      </p:sp>
    </p:spTree>
    <p:extLst>
      <p:ext uri="{BB962C8B-B14F-4D97-AF65-F5344CB8AC3E}">
        <p14:creationId xmlns:p14="http://schemas.microsoft.com/office/powerpoint/2010/main" val="1874989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5DC3A7-6A7E-467A-881C-EBB8726C1E09}" type="datetimeFigureOut">
              <a:rPr lang="en-US" smtClean="0"/>
              <a:t>9/2/2016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2621A5-3B1E-409F-8ECC-8BA9D81D4BF8}" type="slidenum">
              <a:rPr lang="en-US" smtClean="0"/>
              <a:t>‹#›</a:t>
            </a:fld>
            <a:endParaRPr lang="en-US" dirty="0"/>
          </a:p>
        </p:txBody>
      </p:sp>
    </p:spTree>
    <p:extLst>
      <p:ext uri="{BB962C8B-B14F-4D97-AF65-F5344CB8AC3E}">
        <p14:creationId xmlns:p14="http://schemas.microsoft.com/office/powerpoint/2010/main" val="928411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5DC3A7-6A7E-467A-881C-EBB8726C1E09}" type="datetimeFigureOut">
              <a:rPr lang="en-US" smtClean="0"/>
              <a:t>9/2/2016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621A5-3B1E-409F-8ECC-8BA9D81D4BF8}" type="slidenum">
              <a:rPr lang="en-US" smtClean="0"/>
              <a:t>‹#›</a:t>
            </a:fld>
            <a:endParaRPr lang="en-US" dirty="0"/>
          </a:p>
        </p:txBody>
      </p:sp>
    </p:spTree>
    <p:extLst>
      <p:ext uri="{BB962C8B-B14F-4D97-AF65-F5344CB8AC3E}">
        <p14:creationId xmlns:p14="http://schemas.microsoft.com/office/powerpoint/2010/main" val="3924961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123.png"/><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1.jpeg"/><Relationship Id="rId3" Type="http://schemas.openxmlformats.org/officeDocument/2006/relationships/image" Target="../media/image40.jpe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48.png"/><Relationship Id="rId2" Type="http://schemas.openxmlformats.org/officeDocument/2006/relationships/notesSlide" Target="../notesSlides/notesSlide10.xml"/><Relationship Id="rId16"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36.jpeg"/><Relationship Id="rId15" Type="http://schemas.openxmlformats.org/officeDocument/2006/relationships/image" Target="../media/image38.jpeg"/><Relationship Id="rId10" Type="http://schemas.openxmlformats.org/officeDocument/2006/relationships/image" Target="../media/image45.jpeg"/><Relationship Id="rId19" Type="http://schemas.openxmlformats.org/officeDocument/2006/relationships/image" Target="../media/image52.jpeg"/><Relationship Id="rId4" Type="http://schemas.openxmlformats.org/officeDocument/2006/relationships/image" Target="../media/image35.jpeg"/><Relationship Id="rId9" Type="http://schemas.openxmlformats.org/officeDocument/2006/relationships/image" Target="../media/image44.jpeg"/><Relationship Id="rId14" Type="http://schemas.openxmlformats.org/officeDocument/2006/relationships/image" Target="../media/image49.jpe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2.jpeg"/><Relationship Id="rId3" Type="http://schemas.openxmlformats.org/officeDocument/2006/relationships/image" Target="../media/image40.jpe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1.jpeg"/><Relationship Id="rId2" Type="http://schemas.openxmlformats.org/officeDocument/2006/relationships/notesSlide" Target="../notesSlides/notesSlide11.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36.jpeg"/><Relationship Id="rId15" Type="http://schemas.openxmlformats.org/officeDocument/2006/relationships/image" Target="../media/image50.jpeg"/><Relationship Id="rId10" Type="http://schemas.openxmlformats.org/officeDocument/2006/relationships/image" Target="../media/image45.jpeg"/><Relationship Id="rId19" Type="http://schemas.openxmlformats.org/officeDocument/2006/relationships/image" Target="../media/image38.jpeg"/><Relationship Id="rId4" Type="http://schemas.openxmlformats.org/officeDocument/2006/relationships/image" Target="../media/image35.jpeg"/><Relationship Id="rId9" Type="http://schemas.openxmlformats.org/officeDocument/2006/relationships/image" Target="../media/image44.jpeg"/><Relationship Id="rId14" Type="http://schemas.openxmlformats.org/officeDocument/2006/relationships/image" Target="../media/image49.jpe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4.jpeg"/><Relationship Id="rId3" Type="http://schemas.openxmlformats.org/officeDocument/2006/relationships/image" Target="../media/image40.jpe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3.jpeg"/><Relationship Id="rId2" Type="http://schemas.openxmlformats.org/officeDocument/2006/relationships/notesSlide" Target="../notesSlides/notesSlide12.xml"/><Relationship Id="rId16" Type="http://schemas.openxmlformats.org/officeDocument/2006/relationships/image" Target="../media/image52.png"/><Relationship Id="rId20"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36.jpeg"/><Relationship Id="rId15" Type="http://schemas.openxmlformats.org/officeDocument/2006/relationships/image" Target="../media/image50.jpeg"/><Relationship Id="rId10" Type="http://schemas.openxmlformats.org/officeDocument/2006/relationships/image" Target="../media/image45.jpeg"/><Relationship Id="rId19" Type="http://schemas.openxmlformats.org/officeDocument/2006/relationships/image" Target="../media/image55.jpeg"/><Relationship Id="rId4" Type="http://schemas.openxmlformats.org/officeDocument/2006/relationships/image" Target="../media/image35.jpeg"/><Relationship Id="rId9" Type="http://schemas.openxmlformats.org/officeDocument/2006/relationships/image" Target="../media/image44.jpeg"/><Relationship Id="rId14" Type="http://schemas.openxmlformats.org/officeDocument/2006/relationships/image" Target="../media/image49.jpeg"/></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40.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13.xml"/><Relationship Id="rId16"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36.jpeg"/><Relationship Id="rId15" Type="http://schemas.openxmlformats.org/officeDocument/2006/relationships/image" Target="../media/image50.jpeg"/><Relationship Id="rId10" Type="http://schemas.openxmlformats.org/officeDocument/2006/relationships/image" Target="../media/image45.jpeg"/><Relationship Id="rId4" Type="http://schemas.openxmlformats.org/officeDocument/2006/relationships/image" Target="../media/image35.jpeg"/><Relationship Id="rId9" Type="http://schemas.openxmlformats.org/officeDocument/2006/relationships/image" Target="../media/image44.jpeg"/><Relationship Id="rId1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5.jpeg"/><Relationship Id="rId3" Type="http://schemas.openxmlformats.org/officeDocument/2006/relationships/image" Target="../media/image57.jpeg"/><Relationship Id="rId7" Type="http://schemas.openxmlformats.org/officeDocument/2006/relationships/image" Target="../media/image45.jpeg"/><Relationship Id="rId12" Type="http://schemas.openxmlformats.org/officeDocument/2006/relationships/image" Target="../media/image64.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49.jpeg"/><Relationship Id="rId5" Type="http://schemas.openxmlformats.org/officeDocument/2006/relationships/image" Target="../media/image59.jpeg"/><Relationship Id="rId15" Type="http://schemas.openxmlformats.org/officeDocument/2006/relationships/image" Target="../media/image67.jpeg"/><Relationship Id="rId10" Type="http://schemas.openxmlformats.org/officeDocument/2006/relationships/image" Target="../media/image63.jpeg"/><Relationship Id="rId4" Type="http://schemas.openxmlformats.org/officeDocument/2006/relationships/image" Target="../media/image58.jpeg"/><Relationship Id="rId9" Type="http://schemas.openxmlformats.org/officeDocument/2006/relationships/image" Target="../media/image62.jpeg"/><Relationship Id="rId14" Type="http://schemas.openxmlformats.org/officeDocument/2006/relationships/image" Target="../media/image66.jpeg"/></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72.jpeg"/><Relationship Id="rId3" Type="http://schemas.openxmlformats.org/officeDocument/2006/relationships/image" Target="../media/image40.jpeg"/><Relationship Id="rId7" Type="http://schemas.openxmlformats.org/officeDocument/2006/relationships/image" Target="../media/image71.jpeg"/><Relationship Id="rId12"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38.jpeg"/><Relationship Id="rId5" Type="http://schemas.openxmlformats.org/officeDocument/2006/relationships/image" Target="../media/image69.jpeg"/><Relationship Id="rId15" Type="http://schemas.openxmlformats.org/officeDocument/2006/relationships/image" Target="../media/image73.jpeg"/><Relationship Id="rId10" Type="http://schemas.openxmlformats.org/officeDocument/2006/relationships/image" Target="../media/image48.jpeg"/><Relationship Id="rId4" Type="http://schemas.openxmlformats.org/officeDocument/2006/relationships/image" Target="../media/image68.jpeg"/><Relationship Id="rId9" Type="http://schemas.openxmlformats.org/officeDocument/2006/relationships/image" Target="../media/image46.jpeg"/><Relationship Id="rId14" Type="http://schemas.openxmlformats.org/officeDocument/2006/relationships/image" Target="../media/image6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2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13.png"/><Relationship Id="rId7" Type="http://schemas.openxmlformats.org/officeDocument/2006/relationships/image" Target="../media/image1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29.png"/><Relationship Id="rId9" Type="http://schemas.openxmlformats.org/officeDocument/2006/relationships/image" Target="../media/image135.png"/></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diagramLayout" Target="../diagrams/layout1.xml"/><Relationship Id="rId5" Type="http://schemas.openxmlformats.org/officeDocument/2006/relationships/image" Target="../media/image7.png"/><Relationship Id="rId10" Type="http://schemas.openxmlformats.org/officeDocument/2006/relationships/diagramData" Target="../diagrams/data1.xml"/><Relationship Id="rId4" Type="http://schemas.openxmlformats.org/officeDocument/2006/relationships/image" Target="../media/image6.png"/><Relationship Id="rId9" Type="http://schemas.openxmlformats.org/officeDocument/2006/relationships/image" Target="../media/image11.png"/><Relationship Id="rId14"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3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arxiv.org/abs/1404.0024" TargetMode="External"/><Relationship Id="rId4" Type="http://schemas.openxmlformats.org/officeDocument/2006/relationships/hyperlink" Target="http://www.cs.cmu.edu/~jblocki/HumanComputablePasswordsChallenge/challenge.htm"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88.png"/><Relationship Id="rId3" Type="http://schemas.openxmlformats.org/officeDocument/2006/relationships/image" Target="../media/image5.png"/><Relationship Id="rId7" Type="http://schemas.openxmlformats.org/officeDocument/2006/relationships/image" Target="../media/image11.png"/><Relationship Id="rId12"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diagramColors" Target="../diagrams/colors3.xml"/><Relationship Id="rId5" Type="http://schemas.openxmlformats.org/officeDocument/2006/relationships/image" Target="../media/image8.png"/><Relationship Id="rId10" Type="http://schemas.openxmlformats.org/officeDocument/2006/relationships/diagramQuickStyle" Target="../diagrams/quickStyle3.xml"/><Relationship Id="rId4" Type="http://schemas.openxmlformats.org/officeDocument/2006/relationships/image" Target="../media/image6.png"/><Relationship Id="rId9" Type="http://schemas.openxmlformats.org/officeDocument/2006/relationships/diagramLayout" Target="../diagrams/layout3.xml"/><Relationship Id="rId14" Type="http://schemas.openxmlformats.org/officeDocument/2006/relationships/image" Target="../media/image89.jpeg"/></Relationships>
</file>

<file path=ppt/slides/_rels/slide3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88.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26.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25.png"/><Relationship Id="rId5" Type="http://schemas.openxmlformats.org/officeDocument/2006/relationships/image" Target="../media/image8.png"/><Relationship Id="rId10" Type="http://schemas.openxmlformats.org/officeDocument/2006/relationships/image" Target="../media/image111.png"/><Relationship Id="rId4" Type="http://schemas.openxmlformats.org/officeDocument/2006/relationships/image" Target="../media/image6.png"/><Relationship Id="rId9"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430.png"/><Relationship Id="rId7"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png"/><Relationship Id="rId4" Type="http://schemas.openxmlformats.org/officeDocument/2006/relationships/image" Target="../media/image541.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3.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29.jpeg"/></Relationships>
</file>

<file path=ppt/slides/_rels/slide6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26.jpeg"/><Relationship Id="rId7" Type="http://schemas.openxmlformats.org/officeDocument/2006/relationships/image" Target="../media/image131.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39.png"/><Relationship Id="rId4" Type="http://schemas.openxmlformats.org/officeDocument/2006/relationships/image" Target="../media/image132.jpeg"/><Relationship Id="rId9" Type="http://schemas.openxmlformats.org/officeDocument/2006/relationships/image" Target="../media/image133.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55.png"/><Relationship Id="rId7" Type="http://schemas.openxmlformats.org/officeDocument/2006/relationships/image" Target="../media/image141.png"/><Relationship Id="rId12" Type="http://schemas.openxmlformats.org/officeDocument/2006/relationships/image" Target="../media/image133.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10.png"/><Relationship Id="rId11" Type="http://schemas.openxmlformats.org/officeDocument/2006/relationships/image" Target="../media/image68.png"/><Relationship Id="rId5" Type="http://schemas.openxmlformats.org/officeDocument/2006/relationships/image" Target="../media/image500.png"/><Relationship Id="rId10" Type="http://schemas.openxmlformats.org/officeDocument/2006/relationships/image" Target="../media/image142.png"/><Relationship Id="rId4" Type="http://schemas.openxmlformats.org/officeDocument/2006/relationships/image" Target="../media/image480.png"/><Relationship Id="rId9" Type="http://schemas.openxmlformats.org/officeDocument/2006/relationships/image" Target="../media/image660.png"/></Relationships>
</file>

<file path=ppt/slides/_rels/slide6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481.png"/><Relationship Id="rId7" Type="http://schemas.openxmlformats.org/officeDocument/2006/relationships/image" Target="../media/image520.png"/><Relationship Id="rId2"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image" Target="../media/image511.png"/><Relationship Id="rId11" Type="http://schemas.openxmlformats.org/officeDocument/2006/relationships/image" Target="../media/image133.jpeg"/><Relationship Id="rId5" Type="http://schemas.openxmlformats.org/officeDocument/2006/relationships/image" Target="../media/image501.png"/><Relationship Id="rId10" Type="http://schemas.openxmlformats.org/officeDocument/2006/relationships/image" Target="../media/image142.png"/><Relationship Id="rId4" Type="http://schemas.openxmlformats.org/officeDocument/2006/relationships/image" Target="../media/image490.png"/><Relationship Id="rId9" Type="http://schemas.openxmlformats.org/officeDocument/2006/relationships/image" Target="../media/image140.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3.pn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4.jpeg"/><Relationship Id="rId9"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20.png"/></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smoothpass.github.io/" TargetMode="External"/><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jpeg"/><Relationship Id="rId4" Type="http://schemas.openxmlformats.org/officeDocument/2006/relationships/image" Target="../media/image148.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6.png"/><Relationship Id="rId7" Type="http://schemas.openxmlformats.org/officeDocument/2006/relationships/image" Target="../media/image25.jpeg"/><Relationship Id="rId12"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8.png"/><Relationship Id="rId5" Type="http://schemas.openxmlformats.org/officeDocument/2006/relationships/image" Target="../media/image19.jpeg"/><Relationship Id="rId10" Type="http://schemas.openxmlformats.org/officeDocument/2006/relationships/image" Target="../media/image7.png"/><Relationship Id="rId4" Type="http://schemas.openxmlformats.org/officeDocument/2006/relationships/image" Target="../media/image18.jpeg"/><Relationship Id="rId9" Type="http://schemas.openxmlformats.org/officeDocument/2006/relationships/image" Target="../media/image5.png"/></Relationships>
</file>

<file path=ppt/slides/_rels/slide8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0.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5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49.jpeg"/><Relationship Id="rId5" Type="http://schemas.openxmlformats.org/officeDocument/2006/relationships/diagramQuickStyle" Target="../diagrams/quickStyle4.xml"/><Relationship Id="rId10" Type="http://schemas.openxmlformats.org/officeDocument/2006/relationships/image" Target="../media/image148.jpeg"/><Relationship Id="rId4" Type="http://schemas.openxmlformats.org/officeDocument/2006/relationships/diagramLayout" Target="../diagrams/layout4.xml"/><Relationship Id="rId9" Type="http://schemas.openxmlformats.org/officeDocument/2006/relationships/image" Target="../media/image6.png"/></Relationships>
</file>

<file path=ppt/slides/_rels/slide8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0.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5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149.jpeg"/><Relationship Id="rId5" Type="http://schemas.openxmlformats.org/officeDocument/2006/relationships/diagramQuickStyle" Target="../diagrams/quickStyle5.xml"/><Relationship Id="rId10" Type="http://schemas.openxmlformats.org/officeDocument/2006/relationships/image" Target="../media/image148.jpeg"/><Relationship Id="rId4" Type="http://schemas.openxmlformats.org/officeDocument/2006/relationships/diagramLayout" Target="../diagrams/layout5.xml"/><Relationship Id="rId9" Type="http://schemas.openxmlformats.org/officeDocument/2006/relationships/image" Target="../media/image6.png"/></Relationships>
</file>

<file path=ppt/slides/_rels/slide8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0.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152.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149.jpeg"/><Relationship Id="rId5" Type="http://schemas.openxmlformats.org/officeDocument/2006/relationships/diagramQuickStyle" Target="../diagrams/quickStyle6.xml"/><Relationship Id="rId10" Type="http://schemas.openxmlformats.org/officeDocument/2006/relationships/image" Target="../media/image148.jpeg"/><Relationship Id="rId4" Type="http://schemas.openxmlformats.org/officeDocument/2006/relationships/diagramLayout" Target="../diagrams/layout6.xml"/><Relationship Id="rId9" Type="http://schemas.openxmlformats.org/officeDocument/2006/relationships/image" Target="../media/image6.png"/></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hyperlink" Target="http://www.google.com/imgres?hl=en&amp;safe=active&amp;client=firefox-a&amp;rls=org.mozilla:en-US:official&amp;biw=1540&amp;bih=782&amp;tbm=isch&amp;tbnid=YYfg_RPwQBzTlM:&amp;imgrefurl=http://liongadgets.com/wordpress/most-important-ten-questions-to-ask-yourself/question-mark/&amp;docid=el4ufHamgZaiEM&amp;imgurl=http://liongadgets.com/wordpress/wp-content/uploads/2012/09/question-mark.jpg&amp;w=4000&amp;h=4000&amp;ei=aQlBUZ-0Kqjh4APX4YGgAQ&amp;zoom=1&amp;ved=1t:3588,r:9,s:0,i:106"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4.gif"/><Relationship Id="rId7"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55.jpeg"/><Relationship Id="rId9" Type="http://schemas.openxmlformats.org/officeDocument/2006/relationships/image" Target="../media/image9.png"/></Relationships>
</file>

<file path=ppt/slides/_rels/slide8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6.jpeg"/><Relationship Id="rId7"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3.pn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4.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30.png"/><Relationship Id="rId5" Type="http://schemas.openxmlformats.org/officeDocument/2006/relationships/diagramQuickStyle" Target="../diagrams/quickStyle2.xml"/><Relationship Id="rId10" Type="http://schemas.openxmlformats.org/officeDocument/2006/relationships/image" Target="../media/image29.png"/><Relationship Id="rId4" Type="http://schemas.openxmlformats.org/officeDocument/2006/relationships/diagramLayout" Target="../diagrams/layout2.xml"/><Relationship Id="rId9" Type="http://schemas.openxmlformats.org/officeDocument/2006/relationships/image" Target="../media/image28.png"/></Relationships>
</file>

<file path=ppt/slides/_rels/slide90.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161.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60.gif"/><Relationship Id="rId5" Type="http://schemas.openxmlformats.org/officeDocument/2006/relationships/image" Target="../media/image159.png"/><Relationship Id="rId4" Type="http://schemas.openxmlformats.org/officeDocument/2006/relationships/image" Target="../media/image158.jpeg"/></Relationships>
</file>

<file path=ppt/slides/_rels/slide9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65.jpeg"/><Relationship Id="rId11" Type="http://schemas.openxmlformats.org/officeDocument/2006/relationships/image" Target="../media/image25.jpeg"/><Relationship Id="rId5" Type="http://schemas.openxmlformats.org/officeDocument/2006/relationships/image" Target="../media/image164.jpeg"/><Relationship Id="rId10" Type="http://schemas.openxmlformats.org/officeDocument/2006/relationships/image" Target="../media/image23.jpeg"/><Relationship Id="rId4" Type="http://schemas.openxmlformats.org/officeDocument/2006/relationships/image" Target="../media/image163.gif"/><Relationship Id="rId9" Type="http://schemas.openxmlformats.org/officeDocument/2006/relationships/image" Target="../media/image168.png"/></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Towards Usable Human Authentication</a:t>
            </a:r>
            <a:endParaRPr lang="en-US" dirty="0"/>
          </a:p>
        </p:txBody>
      </p:sp>
      <p:sp>
        <p:nvSpPr>
          <p:cNvPr id="3" name="Subtitle 2"/>
          <p:cNvSpPr>
            <a:spLocks noGrp="1"/>
          </p:cNvSpPr>
          <p:nvPr>
            <p:ph type="subTitle" idx="1"/>
          </p:nvPr>
        </p:nvSpPr>
        <p:spPr/>
        <p:txBody>
          <a:bodyPr/>
          <a:lstStyle/>
          <a:p>
            <a:r>
              <a:rPr lang="en-US" dirty="0" smtClean="0"/>
              <a:t>Jeremiah Blocki</a:t>
            </a:r>
          </a:p>
          <a:p>
            <a:r>
              <a:rPr lang="en-US" dirty="0" smtClean="0"/>
              <a:t>MSR</a:t>
            </a:r>
            <a:endParaRPr lang="en-US" dirty="0"/>
          </a:p>
        </p:txBody>
      </p:sp>
      <p:sp>
        <p:nvSpPr>
          <p:cNvPr id="4" name="TextBox 3"/>
          <p:cNvSpPr txBox="1"/>
          <p:nvPr/>
        </p:nvSpPr>
        <p:spPr>
          <a:xfrm>
            <a:off x="2971800" y="6318338"/>
            <a:ext cx="3269357" cy="369332"/>
          </a:xfrm>
          <a:prstGeom prst="rect">
            <a:avLst/>
          </a:prstGeom>
          <a:noFill/>
        </p:spPr>
        <p:txBody>
          <a:bodyPr wrap="none" rtlCol="0">
            <a:spAutoFit/>
          </a:bodyPr>
          <a:lstStyle/>
          <a:p>
            <a:r>
              <a:rPr lang="en-US" dirty="0" smtClean="0"/>
              <a:t>Heidelberg Laureate Forum 2015</a:t>
            </a:r>
            <a:endParaRPr lang="en-US" dirty="0"/>
          </a:p>
        </p:txBody>
      </p:sp>
    </p:spTree>
    <p:extLst>
      <p:ext uri="{BB962C8B-B14F-4D97-AF65-F5344CB8AC3E}">
        <p14:creationId xmlns:p14="http://schemas.microsoft.com/office/powerpoint/2010/main" val="417626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Scheme: Human Computable Passwords</a:t>
            </a:r>
            <a:endParaRPr lang="en-US" dirty="0"/>
          </a:p>
        </p:txBody>
      </p:sp>
      <p:sp>
        <p:nvSpPr>
          <p:cNvPr id="3" name="Content Placeholder 2"/>
          <p:cNvSpPr>
            <a:spLocks noGrp="1"/>
          </p:cNvSpPr>
          <p:nvPr>
            <p:ph idx="1"/>
          </p:nvPr>
        </p:nvSpPr>
        <p:spPr/>
        <p:txBody>
          <a:bodyPr>
            <a:normAutofit/>
          </a:bodyPr>
          <a:lstStyle/>
          <a:p>
            <a:r>
              <a:rPr lang="en-US" dirty="0"/>
              <a:t>Passwords computed by responding to public challenges</a:t>
            </a:r>
          </a:p>
          <a:p>
            <a:pPr lvl="1"/>
            <a:r>
              <a:rPr lang="en-US" dirty="0"/>
              <a:t>Computation done in user’s </a:t>
            </a:r>
            <a:r>
              <a:rPr lang="en-US" dirty="0" smtClean="0"/>
              <a:t>head</a:t>
            </a:r>
          </a:p>
          <a:p>
            <a:r>
              <a:rPr lang="en-US" dirty="0" smtClean="0"/>
              <a:t>Remains secure many breaches (e.g., 100)</a:t>
            </a:r>
          </a:p>
          <a:p>
            <a:r>
              <a:rPr lang="en-US" dirty="0" smtClean="0"/>
              <a:t>Simple Operations</a:t>
            </a:r>
          </a:p>
          <a:p>
            <a:pPr lvl="1"/>
            <a:r>
              <a:rPr lang="en-US" dirty="0" smtClean="0"/>
              <a:t>Addition modulo 10</a:t>
            </a:r>
          </a:p>
          <a:p>
            <a:pPr lvl="1"/>
            <a:r>
              <a:rPr lang="en-US" dirty="0" smtClean="0"/>
              <a:t>Memorize a random mapping</a:t>
            </a:r>
          </a:p>
          <a:p>
            <a:pPr marL="457200" lvl="1" indent="0">
              <a:buNone/>
            </a:pPr>
            <a:endParaRPr lang="en-US" dirty="0" smtClean="0"/>
          </a:p>
          <a:p>
            <a:endParaRPr lang="en-US" dirty="0"/>
          </a:p>
          <a:p>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10</a:t>
            </a:fld>
            <a:endParaRPr lang="en-US" dirty="0"/>
          </a:p>
        </p:txBody>
      </p:sp>
    </p:spTree>
    <p:extLst>
      <p:ext uri="{BB962C8B-B14F-4D97-AF65-F5344CB8AC3E}">
        <p14:creationId xmlns:p14="http://schemas.microsoft.com/office/powerpoint/2010/main" val="146768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Computation</a:t>
            </a:r>
            <a:endParaRPr lang="en-US" dirty="0"/>
          </a:p>
        </p:txBody>
      </p:sp>
      <p:sp>
        <p:nvSpPr>
          <p:cNvPr id="3" name="Content Placeholder 2"/>
          <p:cNvSpPr>
            <a:spLocks noGrp="1"/>
          </p:cNvSpPr>
          <p:nvPr>
            <p:ph idx="1"/>
          </p:nvPr>
        </p:nvSpPr>
        <p:spPr>
          <a:xfrm>
            <a:off x="457200" y="1600200"/>
            <a:ext cx="8382000" cy="4525963"/>
          </a:xfrm>
        </p:spPr>
        <p:txBody>
          <a:bodyPr/>
          <a:lstStyle/>
          <a:p>
            <a:r>
              <a:rPr lang="en-US" dirty="0" smtClean="0"/>
              <a:t>Restricted</a:t>
            </a:r>
          </a:p>
          <a:p>
            <a:pPr lvl="1"/>
            <a:r>
              <a:rPr lang="en-US" dirty="0" smtClean="0"/>
              <a:t>Simple operations (addition, lookup)</a:t>
            </a:r>
          </a:p>
          <a:p>
            <a:pPr lvl="1"/>
            <a:r>
              <a:rPr lang="en-US" dirty="0" smtClean="0"/>
              <a:t>Operations performed in memory (limited space)</a:t>
            </a:r>
          </a:p>
          <a:p>
            <a:pPr lvl="1"/>
            <a:endParaRPr lang="en-US" dirty="0"/>
          </a:p>
          <a:p>
            <a:endParaRPr lang="en-US" dirty="0"/>
          </a:p>
        </p:txBody>
      </p:sp>
      <p:pic>
        <p:nvPicPr>
          <p:cNvPr id="9218" name="Picture 2" descr="http://blog.lib.umn.edu/ione/eyeonearth/200px-Thought_bubbl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00400"/>
            <a:ext cx="2912052" cy="32760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1066800" y="3962400"/>
                <a:ext cx="2016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9+8=7 </m:t>
                      </m:r>
                      <m:r>
                        <a:rPr lang="en-US" b="0" i="1" smtClean="0">
                          <a:latin typeface="Cambria Math"/>
                        </a:rPr>
                        <m:t>𝑚𝑜𝑑</m:t>
                      </m:r>
                      <m:r>
                        <a:rPr lang="en-US" b="0" i="1" smtClean="0">
                          <a:latin typeface="Cambria Math"/>
                        </a:rPr>
                        <m:t> 10</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066800" y="3962400"/>
                <a:ext cx="2016193" cy="369332"/>
              </a:xfrm>
              <a:prstGeom prst="rect">
                <a:avLst/>
              </a:prstGeom>
              <a:blipFill rotWithShape="1">
                <a:blip r:embed="rId4"/>
                <a:stretch>
                  <a:fillRect/>
                </a:stretch>
              </a:blipFill>
            </p:spPr>
            <p:txBody>
              <a:bodyPr/>
              <a:lstStyle/>
              <a:p>
                <a:r>
                  <a:rPr lang="en-US">
                    <a:noFill/>
                  </a:rPr>
                  <a:t> </a:t>
                </a:r>
              </a:p>
            </p:txBody>
          </p:sp>
        </mc:Fallback>
      </mc:AlternateContent>
      <p:pic>
        <p:nvPicPr>
          <p:cNvPr id="6" name="Picture 2" descr="http://blog.lib.umn.edu/ione/eyeonearth/200px-Thought_bubbl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124199"/>
            <a:ext cx="2912052" cy="32760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4738077" y="3597686"/>
                <a:ext cx="212269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8945309234</m:t>
                      </m:r>
                    </m:oMath>
                  </m:oMathPara>
                </a14:m>
                <a:endParaRPr lang="en-US" b="0" dirty="0" smtClean="0"/>
              </a:p>
              <a:p>
                <a:r>
                  <a:rPr lang="en-US" dirty="0" smtClean="0"/>
                  <a:t>    +</a:t>
                </a:r>
                <a:r>
                  <a:rPr lang="en-US" dirty="0" smtClean="0">
                    <a:latin typeface="Cambria Math" panose="02040503050406030204" pitchFamily="18" charset="0"/>
                    <a:ea typeface="Cambria Math" panose="02040503050406030204" pitchFamily="18" charset="0"/>
                  </a:rPr>
                  <a:t>2348979234</a:t>
                </a:r>
                <a:r>
                  <a:rPr lang="en-US" dirty="0" smtClean="0"/>
                  <a:t> = ?</a:t>
                </a: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738077" y="3597686"/>
                <a:ext cx="2122697" cy="646331"/>
              </a:xfrm>
              <a:prstGeom prst="rect">
                <a:avLst/>
              </a:prstGeom>
              <a:blipFill rotWithShape="1">
                <a:blip r:embed="rId5"/>
                <a:stretch>
                  <a:fillRect r="-1724" b="-14151"/>
                </a:stretch>
              </a:blipFill>
            </p:spPr>
            <p:txBody>
              <a:bodyPr/>
              <a:lstStyle/>
              <a:p>
                <a:r>
                  <a:rPr lang="en-US">
                    <a:noFill/>
                  </a:rPr>
                  <a:t> </a:t>
                </a:r>
              </a:p>
            </p:txBody>
          </p:sp>
        </mc:Fallback>
      </mc:AlternateContent>
      <p:pic>
        <p:nvPicPr>
          <p:cNvPr id="9220" name="Picture 4" descr="https://encrypted-tbn2.gstatic.com/images?q=tbn:ANd9GcQUzaecvgCc-3GQX2dhja5-ukBQG8g11lDBgHdMxepoXghue-8fm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3407" y="5070407"/>
            <a:ext cx="568393" cy="56839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lisabttc.files.wordpress.com/2011/12/sad-fac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208" y="5070407"/>
            <a:ext cx="568392" cy="568392"/>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11</a:t>
            </a:fld>
            <a:endParaRPr lang="en-US" dirty="0"/>
          </a:p>
        </p:txBody>
      </p:sp>
    </p:spTree>
    <p:extLst>
      <p:ext uri="{BB962C8B-B14F-4D97-AF65-F5344CB8AC3E}">
        <p14:creationId xmlns:p14="http://schemas.microsoft.com/office/powerpoint/2010/main" val="27903050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Mapping</a:t>
            </a:r>
            <a:endParaRPr lang="en-US" dirty="0"/>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3045598333"/>
                  </p:ext>
                </p:extLst>
              </p:nvPr>
            </p:nvGraphicFramePr>
            <p:xfrm>
              <a:off x="457200" y="1600201"/>
              <a:ext cx="8229600" cy="1985962"/>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219199">
                    <a:tc>
                      <a:txBody>
                        <a:bodyPr/>
                        <a:lstStyle/>
                        <a:p>
                          <a:r>
                            <a:rPr lang="en-US" sz="3200" dirty="0" smtClean="0"/>
                            <a:t>Image I</a:t>
                          </a:r>
                          <a:endParaRPr lang="en-US" sz="3200" dirty="0"/>
                        </a:p>
                      </a:txBody>
                      <a:tcPr/>
                    </a:tc>
                    <a:tc>
                      <a:txBody>
                        <a:bodyPr/>
                        <a:lstStyle/>
                        <a:p>
                          <a:endParaRPr lang="en-US" dirty="0"/>
                        </a:p>
                      </a:txBody>
                      <a:tcPr/>
                    </a:tc>
                    <a:tc>
                      <a:txBody>
                        <a:bodyPr/>
                        <a:lstStyle/>
                        <a:p>
                          <a:endParaRPr lang="en-US" dirty="0"/>
                        </a:p>
                      </a:txBody>
                      <a:tcPr/>
                    </a:tc>
                    <a:tc>
                      <a:txBody>
                        <a:bodyPr/>
                        <a:lstStyle/>
                        <a:p>
                          <a:pPr algn="ctr"/>
                          <a:endParaRPr lang="en-US" dirty="0" smtClean="0"/>
                        </a:p>
                        <a:p>
                          <a:pPr algn="ctr"/>
                          <a:r>
                            <a:rPr lang="en-US" sz="2800" dirty="0" smtClean="0"/>
                            <a:t>…</a:t>
                          </a:r>
                          <a:endParaRPr lang="en-US" sz="2800" dirty="0"/>
                        </a:p>
                      </a:txBody>
                      <a:tcPr/>
                    </a:tc>
                    <a:tc>
                      <a:txBody>
                        <a:bodyPr/>
                        <a:lstStyle/>
                        <a:p>
                          <a:endParaRPr lang="en-US" dirty="0"/>
                        </a:p>
                      </a:txBody>
                      <a:tcPr/>
                    </a:tc>
                  </a:tr>
                  <a:tr h="766763">
                    <a:tc>
                      <a:txBody>
                        <a:bodyPr/>
                        <a:lstStyle/>
                        <a:p>
                          <a:pPr algn="ctr"/>
                          <a14:m>
                            <m:oMath xmlns:m="http://schemas.openxmlformats.org/officeDocument/2006/math">
                              <m:r>
                                <a:rPr lang="en-US" sz="3200" b="1" i="1" smtClean="0">
                                  <a:latin typeface="Cambria Math"/>
                                  <a:ea typeface="Cambria Math"/>
                                  <a:sym typeface="Mathematica1"/>
                                </a:rPr>
                                <m:t>𝝈</m:t>
                              </m:r>
                            </m:oMath>
                          </a14:m>
                          <a:r>
                            <a:rPr lang="en-US" sz="3200" b="1" dirty="0" smtClean="0"/>
                            <a:t>(I)</a:t>
                          </a:r>
                          <a:endParaRPr lang="en-US" sz="3200" b="1" dirty="0"/>
                        </a:p>
                      </a:txBody>
                      <a:tcPr/>
                    </a:tc>
                    <a:tc>
                      <a:txBody>
                        <a:bodyPr/>
                        <a:lstStyle/>
                        <a:p>
                          <a:pPr algn="ctr"/>
                          <a:r>
                            <a:rPr lang="en-US" sz="3200" dirty="0" smtClean="0"/>
                            <a:t>9</a:t>
                          </a:r>
                          <a:endParaRPr lang="en-US" sz="3200" dirty="0"/>
                        </a:p>
                      </a:txBody>
                      <a:tcPr/>
                    </a:tc>
                    <a:tc>
                      <a:txBody>
                        <a:bodyPr/>
                        <a:lstStyle/>
                        <a:p>
                          <a:pPr algn="ctr"/>
                          <a:r>
                            <a:rPr lang="en-US" sz="3200" dirty="0" smtClean="0"/>
                            <a:t>3</a:t>
                          </a:r>
                          <a:endParaRPr lang="en-US" sz="3200" dirty="0"/>
                        </a:p>
                      </a:txBody>
                      <a:tcPr/>
                    </a:tc>
                    <a:tc>
                      <a:txBody>
                        <a:bodyPr/>
                        <a:lstStyle/>
                        <a:p>
                          <a:pPr algn="ctr"/>
                          <a:r>
                            <a:rPr lang="en-US" sz="3200" dirty="0" smtClean="0"/>
                            <a:t>…</a:t>
                          </a:r>
                          <a:endParaRPr lang="en-US" sz="3200" dirty="0"/>
                        </a:p>
                      </a:txBody>
                      <a:tcPr/>
                    </a:tc>
                    <a:tc>
                      <a:txBody>
                        <a:bodyPr/>
                        <a:lstStyle/>
                        <a:p>
                          <a:pPr algn="ctr"/>
                          <a:r>
                            <a:rPr lang="en-US" sz="3200" dirty="0" smtClean="0"/>
                            <a:t>6</a:t>
                          </a:r>
                          <a:endParaRPr lang="en-US" sz="3200" dirty="0"/>
                        </a:p>
                      </a:txBody>
                      <a:tcPr/>
                    </a:tc>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370485918"/>
                  </p:ext>
                </p:extLst>
              </p:nvPr>
            </p:nvGraphicFramePr>
            <p:xfrm>
              <a:off x="457200" y="1600201"/>
              <a:ext cx="8229600" cy="1985962"/>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219199">
                    <a:tc>
                      <a:txBody>
                        <a:bodyPr/>
                        <a:lstStyle/>
                        <a:p>
                          <a:r>
                            <a:rPr lang="en-US" sz="3200" dirty="0" smtClean="0"/>
                            <a:t>Image I</a:t>
                          </a:r>
                          <a:endParaRPr lang="en-US" sz="3200" dirty="0"/>
                        </a:p>
                      </a:txBody>
                      <a:tcPr/>
                    </a:tc>
                    <a:tc>
                      <a:txBody>
                        <a:bodyPr/>
                        <a:lstStyle/>
                        <a:p>
                          <a:endParaRPr lang="en-US" dirty="0"/>
                        </a:p>
                      </a:txBody>
                      <a:tcPr/>
                    </a:tc>
                    <a:tc>
                      <a:txBody>
                        <a:bodyPr/>
                        <a:lstStyle/>
                        <a:p>
                          <a:endParaRPr lang="en-US" dirty="0"/>
                        </a:p>
                      </a:txBody>
                      <a:tcPr/>
                    </a:tc>
                    <a:tc>
                      <a:txBody>
                        <a:bodyPr/>
                        <a:lstStyle/>
                        <a:p>
                          <a:pPr algn="ctr"/>
                          <a:endParaRPr lang="en-US" dirty="0" smtClean="0"/>
                        </a:p>
                        <a:p>
                          <a:pPr algn="ctr"/>
                          <a:r>
                            <a:rPr lang="en-US" sz="2800" dirty="0" smtClean="0"/>
                            <a:t>…</a:t>
                          </a:r>
                          <a:endParaRPr lang="en-US" sz="2800" dirty="0"/>
                        </a:p>
                      </a:txBody>
                      <a:tcPr/>
                    </a:tc>
                    <a:tc>
                      <a:txBody>
                        <a:bodyPr/>
                        <a:lstStyle/>
                        <a:p>
                          <a:endParaRPr lang="en-US" dirty="0"/>
                        </a:p>
                      </a:txBody>
                      <a:tcPr/>
                    </a:tc>
                  </a:tr>
                  <a:tr h="766763">
                    <a:tc>
                      <a:txBody>
                        <a:bodyPr/>
                        <a:lstStyle/>
                        <a:p>
                          <a:endParaRPr lang="en-US"/>
                        </a:p>
                      </a:txBody>
                      <a:tcPr>
                        <a:blipFill rotWithShape="1">
                          <a:blip r:embed="rId3"/>
                          <a:stretch>
                            <a:fillRect t="-170400" r="-400000" b="-2400"/>
                          </a:stretch>
                        </a:blipFill>
                      </a:tcPr>
                    </a:tc>
                    <a:tc>
                      <a:txBody>
                        <a:bodyPr/>
                        <a:lstStyle/>
                        <a:p>
                          <a:pPr algn="ctr"/>
                          <a:r>
                            <a:rPr lang="en-US" sz="3200" dirty="0" smtClean="0"/>
                            <a:t>9</a:t>
                          </a:r>
                          <a:endParaRPr lang="en-US" sz="3200" dirty="0"/>
                        </a:p>
                      </a:txBody>
                      <a:tcPr/>
                    </a:tc>
                    <a:tc>
                      <a:txBody>
                        <a:bodyPr/>
                        <a:lstStyle/>
                        <a:p>
                          <a:pPr algn="ctr"/>
                          <a:r>
                            <a:rPr lang="en-US" sz="3200" dirty="0" smtClean="0"/>
                            <a:t>3</a:t>
                          </a:r>
                          <a:endParaRPr lang="en-US" sz="3200" dirty="0"/>
                        </a:p>
                      </a:txBody>
                      <a:tcPr/>
                    </a:tc>
                    <a:tc>
                      <a:txBody>
                        <a:bodyPr/>
                        <a:lstStyle/>
                        <a:p>
                          <a:pPr algn="ctr"/>
                          <a:r>
                            <a:rPr lang="en-US" sz="3200" dirty="0" smtClean="0"/>
                            <a:t>…</a:t>
                          </a:r>
                          <a:endParaRPr lang="en-US" sz="3200" dirty="0"/>
                        </a:p>
                      </a:txBody>
                      <a:tcPr/>
                    </a:tc>
                    <a:tc>
                      <a:txBody>
                        <a:bodyPr/>
                        <a:lstStyle/>
                        <a:p>
                          <a:pPr algn="ctr"/>
                          <a:r>
                            <a:rPr lang="en-US" sz="3200" dirty="0" smtClean="0"/>
                            <a:t>6</a:t>
                          </a:r>
                          <a:endParaRPr lang="en-US" sz="3200" dirty="0"/>
                        </a:p>
                      </a:txBody>
                      <a:tcPr/>
                    </a:tc>
                  </a:tr>
                </a:tbl>
              </a:graphicData>
            </a:graphic>
          </p:graphicFrame>
        </mc:Fallback>
      </mc:AlternateContent>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1670627"/>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0130" y="1768763"/>
            <a:ext cx="1427670" cy="8324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p:cNvSpPr txBox="1"/>
              <p:nvPr/>
            </p:nvSpPr>
            <p:spPr>
              <a:xfrm>
                <a:off x="483365" y="3886200"/>
                <a:ext cx="6435160" cy="2543197"/>
              </a:xfrm>
              <a:prstGeom prst="rect">
                <a:avLst/>
              </a:prstGeom>
              <a:noFill/>
            </p:spPr>
            <p:txBody>
              <a:bodyPr wrap="none" rtlCol="0">
                <a:spAutoFit/>
              </a:bodyPr>
              <a:lstStyle/>
              <a:p>
                <a:r>
                  <a:rPr lang="en-US" sz="3200" b="1" dirty="0" smtClean="0"/>
                  <a:t>Initialization: </a:t>
                </a:r>
              </a:p>
              <a:p>
                <a:r>
                  <a:rPr lang="en-US" sz="3200" dirty="0" smtClean="0"/>
                  <a:t>    User Memorizes Random Mapping </a:t>
                </a:r>
              </a:p>
              <a:p>
                <a:pPr/>
                <a14:m>
                  <m:oMathPara xmlns:m="http://schemas.openxmlformats.org/officeDocument/2006/math">
                    <m:oMathParaPr>
                      <m:jc m:val="centerGroup"/>
                    </m:oMathParaPr>
                    <m:oMath xmlns:m="http://schemas.openxmlformats.org/officeDocument/2006/math">
                      <m:r>
                        <a:rPr lang="en-US" sz="3200" b="1" i="1" smtClean="0">
                          <a:latin typeface="Cambria Math"/>
                          <a:ea typeface="Cambria Math"/>
                          <a:sym typeface="Mathematica1"/>
                        </a:rPr>
                        <m:t>𝝈</m:t>
                      </m:r>
                      <m:r>
                        <a:rPr lang="en-US" sz="3200" b="0" i="1" smtClean="0">
                          <a:latin typeface="Cambria Math"/>
                        </a:rPr>
                        <m:t>:</m:t>
                      </m:r>
                      <m:d>
                        <m:dPr>
                          <m:begChr m:val="{"/>
                          <m:endChr m:val="}"/>
                          <m:ctrlPr>
                            <a:rPr lang="en-US" sz="3200" b="0" i="1" smtClean="0">
                              <a:latin typeface="Cambria Math"/>
                            </a:rPr>
                          </m:ctrlPr>
                        </m:dPr>
                        <m:e>
                          <m:r>
                            <m:rPr>
                              <m:nor/>
                            </m:rPr>
                            <a:rPr lang="en-US" sz="3200" dirty="0" smtClean="0"/>
                            <m:t>I</m:t>
                          </m:r>
                          <m:r>
                            <m:rPr>
                              <m:nor/>
                            </m:rPr>
                            <a:rPr lang="en-US" sz="3200" baseline="-25000" dirty="0" smtClean="0"/>
                            <m:t>1</m:t>
                          </m:r>
                          <m:r>
                            <m:rPr>
                              <m:nor/>
                            </m:rPr>
                            <a:rPr lang="en-US" sz="3200" dirty="0" smtClean="0"/>
                            <m:t>,…,</m:t>
                          </m:r>
                          <m:r>
                            <m:rPr>
                              <m:nor/>
                            </m:rPr>
                            <a:rPr lang="en-US" sz="3200" dirty="0" smtClean="0"/>
                            <m:t>I</m:t>
                          </m:r>
                          <m:r>
                            <m:rPr>
                              <m:nor/>
                            </m:rPr>
                            <a:rPr lang="en-US" sz="3200" b="0" i="1" baseline="-25000" dirty="0" smtClean="0"/>
                            <m:t>n</m:t>
                          </m:r>
                        </m:e>
                      </m:d>
                      <m:r>
                        <a:rPr lang="en-US" sz="3200" b="0" i="1" smtClean="0">
                          <a:latin typeface="Cambria Math"/>
                          <a:ea typeface="Cambria Math"/>
                        </a:rPr>
                        <m:t>→</m:t>
                      </m:r>
                      <m:d>
                        <m:dPr>
                          <m:begChr m:val="{"/>
                          <m:endChr m:val="}"/>
                          <m:ctrlPr>
                            <a:rPr lang="en-US" sz="3200" b="0" i="1" smtClean="0">
                              <a:latin typeface="Cambria Math"/>
                            </a:rPr>
                          </m:ctrlPr>
                        </m:dPr>
                        <m:e>
                          <m:r>
                            <a:rPr lang="en-US" sz="3200" b="0" i="1" smtClean="0">
                              <a:latin typeface="Cambria Math"/>
                            </a:rPr>
                            <m:t>0,1,…,9</m:t>
                          </m:r>
                        </m:e>
                      </m:d>
                    </m:oMath>
                  </m:oMathPara>
                </a14:m>
                <a:endParaRPr lang="en-US" sz="3200" baseline="-25000" dirty="0" smtClean="0"/>
              </a:p>
              <a:p>
                <a:endParaRPr lang="en-US" sz="3200" dirty="0"/>
              </a:p>
              <a:p>
                <a:r>
                  <a:rPr lang="en-US" sz="3200" dirty="0" smtClean="0"/>
                  <a:t>Example: n=30 images</a:t>
                </a:r>
                <a:endParaRPr lang="en-US" sz="3200" baseline="-25000" dirty="0"/>
              </a:p>
            </p:txBody>
          </p:sp>
        </mc:Choice>
        <mc:Fallback xmlns="">
          <p:sp>
            <p:nvSpPr>
              <p:cNvPr id="5" name="TextBox 4"/>
              <p:cNvSpPr txBox="1">
                <a:spLocks noRot="1" noChangeAspect="1" noMove="1" noResize="1" noEditPoints="1" noAdjustHandles="1" noChangeArrowheads="1" noChangeShapeType="1" noTextEdit="1"/>
              </p:cNvSpPr>
              <p:nvPr/>
            </p:nvSpPr>
            <p:spPr>
              <a:xfrm>
                <a:off x="483365" y="3886200"/>
                <a:ext cx="6435160" cy="2543197"/>
              </a:xfrm>
              <a:prstGeom prst="rect">
                <a:avLst/>
              </a:prstGeom>
              <a:blipFill rotWithShape="1">
                <a:blip r:embed="rId6"/>
                <a:stretch>
                  <a:fillRect l="-2367" t="-3118" r="-1420" b="-6954"/>
                </a:stretch>
              </a:blipFill>
            </p:spPr>
            <p:txBody>
              <a:bodyPr/>
              <a:lstStyle/>
              <a:p>
                <a:r>
                  <a:rPr lang="en-US">
                    <a:noFill/>
                  </a:rPr>
                  <a:t> </a:t>
                </a:r>
              </a:p>
            </p:txBody>
          </p:sp>
        </mc:Fallback>
      </mc:AlternateContent>
      <p:pic>
        <p:nvPicPr>
          <p:cNvPr id="10" name="Picture 14" descr="http://i.imgur.com/VqOapV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2800" y="1662029"/>
            <a:ext cx="1447800" cy="104589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12</a:t>
            </a:fld>
            <a:endParaRPr lang="en-US" dirty="0"/>
          </a:p>
        </p:txBody>
      </p:sp>
    </p:spTree>
    <p:extLst>
      <p:ext uri="{BB962C8B-B14F-4D97-AF65-F5344CB8AC3E}">
        <p14:creationId xmlns:p14="http://schemas.microsoft.com/office/powerpoint/2010/main" val="1306505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Mnemonics</a:t>
            </a:r>
            <a:endParaRPr lang="en-US" dirty="0"/>
          </a:p>
        </p:txBody>
      </p:sp>
      <p:sp>
        <p:nvSpPr>
          <p:cNvPr id="3" name="Content Placeholder 2"/>
          <p:cNvSpPr>
            <a:spLocks noGrp="1"/>
          </p:cNvSpPr>
          <p:nvPr>
            <p:ph idx="1"/>
          </p:nvPr>
        </p:nvSpPr>
        <p:spPr>
          <a:xfrm>
            <a:off x="457200" y="3124201"/>
            <a:ext cx="8229600" cy="1066800"/>
          </a:xfrm>
        </p:spPr>
        <p:txBody>
          <a:bodyPr/>
          <a:lstStyle/>
          <a:p>
            <a:pPr marL="0" indent="0">
              <a:buNone/>
            </a:pPr>
            <a:r>
              <a:rPr lang="en-US" b="1" dirty="0" smtClean="0"/>
              <a:t>Instruction: </a:t>
            </a:r>
            <a:r>
              <a:rPr lang="en-US" dirty="0" smtClean="0"/>
              <a:t>Remember that the eagle has a gold beak. There are four letters in “gold” and “beak”.</a:t>
            </a:r>
            <a:endParaRPr lang="en-US" dirty="0"/>
          </a:p>
        </p:txBody>
      </p:sp>
      <p:pic>
        <p:nvPicPr>
          <p:cNvPr id="10" name="Picture 22" descr="http://i.imgur.com/shDAFj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7945" y="1940170"/>
            <a:ext cx="1006993" cy="609601"/>
          </a:xfrm>
          <a:prstGeom prst="rect">
            <a:avLst/>
          </a:prstGeom>
          <a:noFill/>
          <a:extLst>
            <a:ext uri="{909E8E84-426E-40DD-AFC4-6F175D3DCCD1}">
              <a14:hiddenFill xmlns:a14="http://schemas.microsoft.com/office/drawing/2010/main">
                <a:solidFill>
                  <a:srgbClr val="FFFFFF"/>
                </a:solidFill>
              </a14:hiddenFill>
            </a:ext>
          </a:extLst>
        </p:spPr>
      </p:pic>
      <p:sp>
        <p:nvSpPr>
          <p:cNvPr id="11" name="Double Bracket 10"/>
          <p:cNvSpPr/>
          <p:nvPr/>
        </p:nvSpPr>
        <p:spPr>
          <a:xfrm>
            <a:off x="3849587" y="1916724"/>
            <a:ext cx="12192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 name="Rectangle 11"/>
              <p:cNvSpPr/>
              <p:nvPr/>
            </p:nvSpPr>
            <p:spPr>
              <a:xfrm>
                <a:off x="3087587" y="1916724"/>
                <a:ext cx="2808782" cy="584775"/>
              </a:xfrm>
              <a:prstGeom prst="rect">
                <a:avLst/>
              </a:prstGeom>
            </p:spPr>
            <p:txBody>
              <a:bodyPr wrap="none">
                <a:spAutoFit/>
              </a:bodyPr>
              <a:lstStyle/>
              <a:p>
                <a:r>
                  <a:rPr lang="en-US" sz="3200" b="1" dirty="0" smtClean="0">
                    <a:sym typeface="Mathematica1"/>
                  </a:rPr>
                  <a:t>   </a:t>
                </a:r>
                <a14:m>
                  <m:oMath xmlns:m="http://schemas.openxmlformats.org/officeDocument/2006/math">
                    <m:r>
                      <a:rPr lang="en-US" sz="3200" b="1" i="1" smtClean="0">
                        <a:latin typeface="Cambria Math"/>
                        <a:ea typeface="Cambria Math"/>
                        <a:sym typeface="Mathematica1"/>
                      </a:rPr>
                      <m:t>𝝈</m:t>
                    </m:r>
                  </m:oMath>
                </a14:m>
                <a:r>
                  <a:rPr lang="en-US" sz="3200" b="1" dirty="0" smtClean="0">
                    <a:sym typeface="Mathematica1"/>
                  </a:rPr>
                  <a:t>                =  4</a:t>
                </a:r>
                <a:endParaRPr lang="en-US" sz="3200" dirty="0"/>
              </a:p>
            </p:txBody>
          </p:sp>
        </mc:Choice>
        <mc:Fallback xmlns="">
          <p:sp>
            <p:nvSpPr>
              <p:cNvPr id="12" name="Rectangle 11"/>
              <p:cNvSpPr>
                <a:spLocks noRot="1" noChangeAspect="1" noMove="1" noResize="1" noEditPoints="1" noAdjustHandles="1" noChangeArrowheads="1" noChangeShapeType="1" noTextEdit="1"/>
              </p:cNvSpPr>
              <p:nvPr/>
            </p:nvSpPr>
            <p:spPr>
              <a:xfrm>
                <a:off x="3087587" y="1916724"/>
                <a:ext cx="2808782" cy="584775"/>
              </a:xfrm>
              <a:prstGeom prst="rect">
                <a:avLst/>
              </a:prstGeom>
              <a:blipFill rotWithShape="1">
                <a:blip r:embed="rId3"/>
                <a:stretch>
                  <a:fillRect t="-12500" r="-4772" b="-34375"/>
                </a:stretch>
              </a:blipFill>
            </p:spPr>
            <p:txBody>
              <a:bodyPr/>
              <a:lstStyle/>
              <a:p>
                <a:r>
                  <a:rPr lang="en-US">
                    <a:noFill/>
                  </a:rPr>
                  <a:t> </a:t>
                </a:r>
              </a:p>
            </p:txBody>
          </p:sp>
        </mc:Fallback>
      </mc:AlternateContent>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13</a:t>
            </a:fld>
            <a:endParaRPr lang="en-US" dirty="0"/>
          </a:p>
        </p:txBody>
      </p:sp>
    </p:spTree>
    <p:extLst>
      <p:ext uri="{BB962C8B-B14F-4D97-AF65-F5344CB8AC3E}">
        <p14:creationId xmlns:p14="http://schemas.microsoft.com/office/powerpoint/2010/main" val="2034478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Mnemonics</a:t>
            </a:r>
            <a:endParaRPr lang="en-US" dirty="0"/>
          </a:p>
        </p:txBody>
      </p:sp>
      <p:sp>
        <p:nvSpPr>
          <p:cNvPr id="3" name="Content Placeholder 2"/>
          <p:cNvSpPr>
            <a:spLocks noGrp="1"/>
          </p:cNvSpPr>
          <p:nvPr>
            <p:ph idx="1"/>
          </p:nvPr>
        </p:nvSpPr>
        <p:spPr>
          <a:xfrm>
            <a:off x="457200" y="3124200"/>
            <a:ext cx="8229600" cy="1600199"/>
          </a:xfrm>
        </p:spPr>
        <p:txBody>
          <a:bodyPr>
            <a:normAutofit/>
          </a:bodyPr>
          <a:lstStyle/>
          <a:p>
            <a:pPr marL="0" indent="0">
              <a:buNone/>
            </a:pPr>
            <a:r>
              <a:rPr lang="en-US" b="1" dirty="0" smtClean="0"/>
              <a:t>Instruction: </a:t>
            </a:r>
            <a:r>
              <a:rPr lang="en-US" dirty="0" smtClean="0"/>
              <a:t>Trace the eagles body from the bottom of the eagle’s beak down to the bottom of the picture. It looks like the number 7.</a:t>
            </a:r>
            <a:endParaRPr lang="en-US" dirty="0"/>
          </a:p>
        </p:txBody>
      </p:sp>
      <p:sp>
        <p:nvSpPr>
          <p:cNvPr id="11" name="Double Bracket 10"/>
          <p:cNvSpPr/>
          <p:nvPr/>
        </p:nvSpPr>
        <p:spPr>
          <a:xfrm>
            <a:off x="3849587" y="1916724"/>
            <a:ext cx="12192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 name="Rectangle 11"/>
              <p:cNvSpPr/>
              <p:nvPr/>
            </p:nvSpPr>
            <p:spPr>
              <a:xfrm>
                <a:off x="3087587" y="1916724"/>
                <a:ext cx="2799164" cy="584775"/>
              </a:xfrm>
              <a:prstGeom prst="rect">
                <a:avLst/>
              </a:prstGeom>
            </p:spPr>
            <p:txBody>
              <a:bodyPr wrap="none">
                <a:spAutoFit/>
              </a:bodyPr>
              <a:lstStyle/>
              <a:p>
                <a:r>
                  <a:rPr lang="en-US" sz="3200" b="1" dirty="0" smtClean="0">
                    <a:sym typeface="Mathematica1"/>
                  </a:rPr>
                  <a:t> </a:t>
                </a:r>
                <a14:m>
                  <m:oMath xmlns:m="http://schemas.openxmlformats.org/officeDocument/2006/math">
                    <m:r>
                      <a:rPr lang="en-US" sz="3200" b="1" i="0" smtClean="0">
                        <a:latin typeface="Cambria Math"/>
                        <a:ea typeface="Cambria Math"/>
                        <a:sym typeface="Mathematica1"/>
                      </a:rPr>
                      <m:t>   </m:t>
                    </m:r>
                    <m:r>
                      <a:rPr lang="en-US" sz="3200" b="1" i="1" smtClean="0">
                        <a:latin typeface="Cambria Math"/>
                        <a:ea typeface="Cambria Math"/>
                        <a:sym typeface="Mathematica1"/>
                      </a:rPr>
                      <m:t>𝝈</m:t>
                    </m:r>
                  </m:oMath>
                </a14:m>
                <a:r>
                  <a:rPr lang="en-US" sz="3200" b="1" dirty="0" smtClean="0">
                    <a:sym typeface="Mathematica1"/>
                  </a:rPr>
                  <a:t>               =  7</a:t>
                </a:r>
                <a:endParaRPr lang="en-US" sz="3200" dirty="0"/>
              </a:p>
            </p:txBody>
          </p:sp>
        </mc:Choice>
        <mc:Fallback xmlns="">
          <p:sp>
            <p:nvSpPr>
              <p:cNvPr id="12" name="Rectangle 11"/>
              <p:cNvSpPr>
                <a:spLocks noRot="1" noChangeAspect="1" noMove="1" noResize="1" noEditPoints="1" noAdjustHandles="1" noChangeArrowheads="1" noChangeShapeType="1" noTextEdit="1"/>
              </p:cNvSpPr>
              <p:nvPr/>
            </p:nvSpPr>
            <p:spPr>
              <a:xfrm>
                <a:off x="3087587" y="1916724"/>
                <a:ext cx="2799164" cy="584775"/>
              </a:xfrm>
              <a:prstGeom prst="rect">
                <a:avLst/>
              </a:prstGeom>
              <a:blipFill rotWithShape="1">
                <a:blip r:embed="rId2"/>
                <a:stretch>
                  <a:fillRect t="-12500" r="-4565" b="-34375"/>
                </a:stretch>
              </a:blipFill>
            </p:spPr>
            <p:txBody>
              <a:bodyPr/>
              <a:lstStyle/>
              <a:p>
                <a:r>
                  <a:rPr lang="en-US">
                    <a:noFill/>
                  </a:rPr>
                  <a:t> </a:t>
                </a:r>
              </a:p>
            </p:txBody>
          </p:sp>
        </mc:Fallback>
      </mc:AlternateContent>
      <p:pic>
        <p:nvPicPr>
          <p:cNvPr id="7" name="Picture 22" descr="http://i.imgur.com/shDAFj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8735" y="4648200"/>
            <a:ext cx="3272722" cy="19812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H="1">
            <a:off x="3225628" y="5949387"/>
            <a:ext cx="71612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505200" y="5949387"/>
            <a:ext cx="450490" cy="70605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22" descr="http://i.imgur.com/shDAFj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690" y="1954823"/>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1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14</a:t>
            </a:fld>
            <a:endParaRPr lang="en-US" dirty="0"/>
          </a:p>
        </p:txBody>
      </p:sp>
    </p:spTree>
    <p:extLst>
      <p:ext uri="{BB962C8B-B14F-4D97-AF65-F5344CB8AC3E}">
        <p14:creationId xmlns:p14="http://schemas.microsoft.com/office/powerpoint/2010/main" val="1278216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2060511575"/>
                  </p:ext>
                </p:extLst>
              </p:nvPr>
            </p:nvGraphicFramePr>
            <p:xfrm>
              <a:off x="533400" y="457200"/>
              <a:ext cx="8229600" cy="5974994"/>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377992">
                    <a:tc>
                      <a:txBody>
                        <a:bodyPr/>
                        <a:lstStyle/>
                        <a:p>
                          <a:pPr algn="ctr"/>
                          <a14:m>
                            <m:oMathPara xmlns:m="http://schemas.openxmlformats.org/officeDocument/2006/math">
                              <m:oMathParaPr>
                                <m:jc m:val="centerGroup"/>
                              </m:oMathParaPr>
                              <m:oMath xmlns:m="http://schemas.openxmlformats.org/officeDocument/2006/math">
                                <m:r>
                                  <a:rPr lang="en-US" sz="4800" b="1" i="1" smtClean="0">
                                    <a:solidFill>
                                      <a:schemeClr val="tx1"/>
                                    </a:solidFill>
                                    <a:latin typeface="Cambria Math"/>
                                    <a:ea typeface="Cambria Math"/>
                                  </a:rPr>
                                  <m:t>𝝈</m:t>
                                </m:r>
                              </m:oMath>
                            </m:oMathPara>
                          </a14:m>
                          <a:endParaRPr lang="en-US" sz="4800" b="1" dirty="0">
                            <a:solidFill>
                              <a:schemeClr val="tx1"/>
                            </a:solidFill>
                          </a:endParaRPr>
                        </a:p>
                      </a:txBody>
                      <a:tcPr anchor="ctr"/>
                    </a:tc>
                    <a:tc>
                      <a:txBody>
                        <a:bodyPr/>
                        <a:lstStyle/>
                        <a:p>
                          <a:endParaRPr lang="en-US" dirty="0"/>
                        </a:p>
                      </a:txBody>
                      <a:tcPr/>
                    </a:tc>
                    <a:tc>
                      <a:txBody>
                        <a:bodyPr/>
                        <a:lstStyle/>
                        <a:p>
                          <a:pPr algn="ctr"/>
                          <a:r>
                            <a:rPr lang="en-US" sz="4400" dirty="0" smtClean="0">
                              <a:solidFill>
                                <a:schemeClr val="tx1"/>
                              </a:solidFill>
                            </a:rPr>
                            <a:t>…</a:t>
                          </a:r>
                          <a:endParaRPr lang="en-US" sz="4400" dirty="0">
                            <a:solidFill>
                              <a:schemeClr val="tx1"/>
                            </a:solidFill>
                          </a:endParaRPr>
                        </a:p>
                      </a:txBody>
                      <a:tcPr anchor="ct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tx1"/>
                              </a:solidFill>
                            </a:rPr>
                            <a:t>…</a:t>
                          </a:r>
                          <a:endParaRPr lang="en-US" sz="1800" dirty="0" smtClean="0">
                            <a:solidFill>
                              <a:schemeClr val="tx1"/>
                            </a:solidFill>
                          </a:endParaRPr>
                        </a:p>
                      </a:txBody>
                      <a:tcPr anchor="ctr"/>
                    </a:tc>
                  </a:tr>
                  <a:tr h="3343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r>
                  <a:tr h="1281958">
                    <a:tc>
                      <a:txBody>
                        <a:bodyPr/>
                        <a:lstStyle/>
                        <a:p>
                          <a:pPr algn="ctr"/>
                          <a:r>
                            <a:rPr lang="en-US" sz="3600" b="1" dirty="0" smtClean="0"/>
                            <a:t>4</a:t>
                          </a:r>
                          <a:endParaRPr lang="en-US" sz="3600" b="1" dirty="0"/>
                        </a:p>
                      </a:txBody>
                      <a:tcPr anchor="ctr"/>
                    </a:tc>
                    <a:tc>
                      <a:txBody>
                        <a:bodyPr/>
                        <a:lstStyle/>
                        <a:p>
                          <a:r>
                            <a:rPr lang="en-US" dirty="0" smtClean="0"/>
                            <a:t>The words “gold” and “beak”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a:t>
                          </a:r>
                          <a:r>
                            <a:rPr lang="en-US" baseline="0" dirty="0" smtClean="0"/>
                            <a:t> words “lion” and “sand”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99936">
                    <a:tc>
                      <a:txBody>
                        <a:bodyPr/>
                        <a:lstStyle/>
                        <a:p>
                          <a:pPr algn="ctr"/>
                          <a:r>
                            <a:rPr lang="en-US" sz="3600" b="1" dirty="0" smtClean="0"/>
                            <a:t>5</a:t>
                          </a:r>
                          <a:endParaRPr lang="en-US" sz="3600" b="1" dirty="0"/>
                        </a:p>
                      </a:txBody>
                      <a:tcPr anchor="ctr"/>
                    </a:tc>
                    <a:tc>
                      <a:txBody>
                        <a:bodyPr/>
                        <a:lstStyle/>
                        <a:p>
                          <a:r>
                            <a:rPr lang="en-US" dirty="0" smtClean="0"/>
                            <a:t>The</a:t>
                          </a:r>
                          <a:r>
                            <a:rPr lang="en-US" baseline="0" dirty="0" smtClean="0"/>
                            <a:t> word “eagle” has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 words “zebra” and “grass” have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60144">
                    <a:tc>
                      <a:txBody>
                        <a:bodyPr/>
                        <a:lstStyle/>
                        <a:p>
                          <a:pPr algn="ctr"/>
                          <a:r>
                            <a:rPr lang="en-US" sz="3600" b="1" dirty="0" smtClean="0"/>
                            <a:t>6</a:t>
                          </a:r>
                          <a:endParaRPr lang="en-US" sz="3600" b="1" dirty="0"/>
                        </a:p>
                      </a:txBody>
                      <a:tcPr anchor="ct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You can see six</a:t>
                          </a:r>
                          <a:r>
                            <a:rPr lang="en-US" baseline="0" dirty="0" smtClean="0"/>
                            <a:t> legs total in this picture.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389204">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sz="1800" b="1" dirty="0" smtClean="0">
                              <a:solidFill>
                                <a:schemeClr val="tx1"/>
                              </a:solidFill>
                            </a:rPr>
                            <a:t>…</a:t>
                          </a:r>
                          <a:endParaRPr lang="en-US" sz="18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b="1" dirty="0" smtClean="0"/>
                            <a:t>…</a:t>
                          </a:r>
                          <a:endParaRPr lang="en-US" b="1" dirty="0"/>
                        </a:p>
                      </a:txBody>
                      <a:tcPr/>
                    </a:tc>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1303958914"/>
                  </p:ext>
                </p:extLst>
              </p:nvPr>
            </p:nvGraphicFramePr>
            <p:xfrm>
              <a:off x="533400" y="457200"/>
              <a:ext cx="8229600" cy="5974994"/>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377992">
                    <a:tc>
                      <a:txBody>
                        <a:bodyPr/>
                        <a:lstStyle/>
                        <a:p>
                          <a:endParaRPr lang="en-US"/>
                        </a:p>
                      </a:txBody>
                      <a:tcPr anchor="ctr">
                        <a:blipFill rotWithShape="1">
                          <a:blip r:embed="rId2"/>
                          <a:stretch>
                            <a:fillRect l="-370" r="-400000" b="-338938"/>
                          </a:stretch>
                        </a:blipFill>
                      </a:tcPr>
                    </a:tc>
                    <a:tc>
                      <a:txBody>
                        <a:bodyPr/>
                        <a:lstStyle/>
                        <a:p>
                          <a:endParaRPr lang="en-US"/>
                        </a:p>
                      </a:txBody>
                      <a:tcPr/>
                    </a:tc>
                    <a:tc>
                      <a:txBody>
                        <a:bodyPr/>
                        <a:lstStyle/>
                        <a:p>
                          <a:pPr algn="ctr"/>
                          <a:r>
                            <a:rPr lang="en-US" sz="4400" dirty="0" smtClean="0">
                              <a:solidFill>
                                <a:schemeClr val="tx1"/>
                              </a:solidFill>
                            </a:rPr>
                            <a:t>…</a:t>
                          </a:r>
                          <a:endParaRPr lang="en-US" sz="4400" dirty="0">
                            <a:solidFill>
                              <a:schemeClr val="tx1"/>
                            </a:solidFill>
                          </a:endParaRPr>
                        </a:p>
                      </a:txBody>
                      <a:tcPr anchor="ctr"/>
                    </a:tc>
                    <a:tc>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tx1"/>
                              </a:solidFill>
                            </a:rPr>
                            <a:t>…</a:t>
                          </a:r>
                          <a:endParaRPr lang="en-US" sz="1800" dirty="0" smtClean="0">
                            <a:solidFill>
                              <a:schemeClr val="tx1"/>
                            </a:solidFill>
                          </a:endParaRPr>
                        </a:p>
                      </a:txBody>
                      <a:tcPr anchor="ctr"/>
                    </a:tc>
                  </a:tr>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r>
                  <a:tr h="1281958">
                    <a:tc>
                      <a:txBody>
                        <a:bodyPr/>
                        <a:lstStyle/>
                        <a:p>
                          <a:pPr algn="ctr"/>
                          <a:r>
                            <a:rPr lang="en-US" sz="3600" b="1" dirty="0" smtClean="0"/>
                            <a:t>4</a:t>
                          </a:r>
                          <a:endParaRPr lang="en-US" sz="3600" b="1" dirty="0"/>
                        </a:p>
                      </a:txBody>
                      <a:tcPr anchor="ctr"/>
                    </a:tc>
                    <a:tc>
                      <a:txBody>
                        <a:bodyPr/>
                        <a:lstStyle/>
                        <a:p>
                          <a:r>
                            <a:rPr lang="en-US" dirty="0" smtClean="0"/>
                            <a:t>The words “gold” and “beak”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a:t>
                          </a:r>
                          <a:r>
                            <a:rPr lang="en-US" baseline="0" dirty="0" smtClean="0"/>
                            <a:t> words “lion” and “sand”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99936">
                    <a:tc>
                      <a:txBody>
                        <a:bodyPr/>
                        <a:lstStyle/>
                        <a:p>
                          <a:pPr algn="ctr"/>
                          <a:r>
                            <a:rPr lang="en-US" sz="3600" b="1" dirty="0" smtClean="0"/>
                            <a:t>5</a:t>
                          </a:r>
                          <a:endParaRPr lang="en-US" sz="3600" b="1" dirty="0"/>
                        </a:p>
                      </a:txBody>
                      <a:tcPr anchor="ctr"/>
                    </a:tc>
                    <a:tc>
                      <a:txBody>
                        <a:bodyPr/>
                        <a:lstStyle/>
                        <a:p>
                          <a:r>
                            <a:rPr lang="en-US" dirty="0" smtClean="0"/>
                            <a:t>The</a:t>
                          </a:r>
                          <a:r>
                            <a:rPr lang="en-US" baseline="0" dirty="0" smtClean="0"/>
                            <a:t> word “eagle” has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 words “zebra” and “grass” have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60144">
                    <a:tc>
                      <a:txBody>
                        <a:bodyPr/>
                        <a:lstStyle/>
                        <a:p>
                          <a:pPr algn="ctr"/>
                          <a:r>
                            <a:rPr lang="en-US" sz="3600" b="1" dirty="0" smtClean="0"/>
                            <a:t>6</a:t>
                          </a:r>
                          <a:endParaRPr lang="en-US" sz="3600" b="1" dirty="0"/>
                        </a:p>
                      </a:txBody>
                      <a:tcPr anchor="ct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You can see six</a:t>
                          </a:r>
                          <a:r>
                            <a:rPr lang="en-US" baseline="0" dirty="0" smtClean="0"/>
                            <a:t> legs total in this picture.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389204">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sz="1800" b="1" dirty="0" smtClean="0">
                              <a:solidFill>
                                <a:schemeClr val="tx1"/>
                              </a:solidFill>
                            </a:rPr>
                            <a:t>…</a:t>
                          </a:r>
                          <a:endParaRPr lang="en-US" sz="18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b="1" dirty="0" smtClean="0"/>
                            <a:t>…</a:t>
                          </a:r>
                          <a:endParaRPr lang="en-US" b="1" dirty="0"/>
                        </a:p>
                      </a:txBody>
                      <a:tcPr/>
                    </a:tc>
                  </a:tr>
                </a:tbl>
              </a:graphicData>
            </a:graphic>
          </p:graphicFrame>
        </mc:Fallback>
      </mc:AlternateContent>
      <p:pic>
        <p:nvPicPr>
          <p:cNvPr id="5" name="Picture 22" descr="http://i.imgur.com/shDAFj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8086" y="685800"/>
            <a:ext cx="1384613" cy="8382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5228" y="4876800"/>
            <a:ext cx="1490328"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4" descr="http://i.imgur.com/VqOapV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616135"/>
            <a:ext cx="1447800" cy="104589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15</a:t>
            </a:fld>
            <a:endParaRPr lang="en-US" dirty="0"/>
          </a:p>
        </p:txBody>
      </p:sp>
    </p:spTree>
    <p:extLst>
      <p:ext uri="{BB962C8B-B14F-4D97-AF65-F5344CB8AC3E}">
        <p14:creationId xmlns:p14="http://schemas.microsoft.com/office/powerpoint/2010/main" val="3092580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mc:AlternateContent xmlns:mc="http://schemas.openxmlformats.org/markup-compatibility/2006" xmlns:a14="http://schemas.microsoft.com/office/drawing/2010/main">
        <mc:Choice Requires="a14">
          <p:sp>
            <p:nvSpPr>
              <p:cNvPr id="10" name="TextBox 9"/>
              <p:cNvSpPr txBox="1"/>
              <p:nvPr/>
            </p:nvSpPr>
            <p:spPr>
              <a:xfrm>
                <a:off x="228600" y="3007547"/>
                <a:ext cx="5189814" cy="3046988"/>
              </a:xfrm>
              <a:prstGeom prst="rect">
                <a:avLst/>
              </a:prstGeom>
              <a:noFill/>
            </p:spPr>
            <p:txBody>
              <a:bodyPr wrap="square" rtlCol="0">
                <a:spAutoFit/>
              </a:bodyPr>
              <a:lstStyle/>
              <a:p>
                <a:r>
                  <a:rPr lang="en-US" sz="3200" b="1" dirty="0" smtClean="0"/>
                  <a:t>Computing the Response:</a:t>
                </a:r>
              </a:p>
              <a:p>
                <a:endParaRPr lang="en-US" sz="3200" b="1" dirty="0"/>
              </a:p>
              <a:p>
                <a:r>
                  <a:rPr lang="en-US" sz="3200" b="1" dirty="0" smtClean="0"/>
                  <a:t>     </a:t>
                </a:r>
              </a:p>
              <a:p>
                <a:r>
                  <a:rPr lang="en-US" sz="3200" b="1" dirty="0"/>
                  <a:t> </a:t>
                </a:r>
                <a14:m>
                  <m:oMath xmlns:m="http://schemas.openxmlformats.org/officeDocument/2006/math">
                    <m:r>
                      <a:rPr lang="en-US" sz="3200" b="1" i="0" smtClean="0">
                        <a:latin typeface="Cambria Math"/>
                        <a:ea typeface="Cambria Math"/>
                        <a:sym typeface="Mathematica1"/>
                      </a:rPr>
                      <m:t> </m:t>
                    </m:r>
                    <m:r>
                      <a:rPr lang="en-US" sz="3200" b="1" i="1" smtClean="0">
                        <a:latin typeface="Cambria Math"/>
                        <a:ea typeface="Cambria Math"/>
                        <a:sym typeface="Mathematica1"/>
                      </a:rPr>
                      <m:t>𝝈</m:t>
                    </m:r>
                  </m:oMath>
                </a14:m>
                <a:r>
                  <a:rPr lang="en-US" sz="3200" b="1" dirty="0" smtClean="0">
                    <a:sym typeface="Mathematica1"/>
                  </a:rPr>
                  <a:t> </a:t>
                </a:r>
                <a:r>
                  <a:rPr lang="en-US" sz="3200" b="1" dirty="0" smtClean="0"/>
                  <a:t>          +</a:t>
                </a:r>
                <a:r>
                  <a:rPr lang="en-US" sz="3200" b="1" dirty="0" smtClean="0">
                    <a:sym typeface="Mathematica1"/>
                  </a:rPr>
                  <a:t> </a:t>
                </a:r>
                <a14:m>
                  <m:oMath xmlns:m="http://schemas.openxmlformats.org/officeDocument/2006/math">
                    <m:r>
                      <a:rPr lang="en-US" sz="3200" b="1" i="1" smtClean="0">
                        <a:latin typeface="Cambria Math"/>
                        <a:ea typeface="Cambria Math"/>
                        <a:sym typeface="Mathematica1"/>
                      </a:rPr>
                      <m:t>𝝈</m:t>
                    </m:r>
                  </m:oMath>
                </a14:m>
                <a:r>
                  <a:rPr lang="en-US" sz="3200" b="1" dirty="0"/>
                  <a:t>            </a:t>
                </a:r>
                <a:r>
                  <a:rPr lang="en-US" sz="3200" b="1" dirty="0" smtClean="0"/>
                  <a:t>mod 10 </a:t>
                </a:r>
              </a:p>
              <a:p>
                <a:endParaRPr lang="en-US" sz="3200" b="1" dirty="0" smtClean="0"/>
              </a:p>
              <a:p>
                <a:r>
                  <a:rPr lang="en-US" sz="3200" b="1" dirty="0" smtClean="0"/>
                  <a:t>          =  9+3 mod 10 = 2</a:t>
                </a:r>
                <a:endParaRPr lang="en-US" sz="3200" b="1" dirty="0"/>
              </a:p>
            </p:txBody>
          </p:sp>
        </mc:Choice>
        <mc:Fallback xmlns="">
          <p:sp>
            <p:nvSpPr>
              <p:cNvPr id="10" name="TextBox 9"/>
              <p:cNvSpPr txBox="1">
                <a:spLocks noRot="1" noChangeAspect="1" noMove="1" noResize="1" noEditPoints="1" noAdjustHandles="1" noChangeArrowheads="1" noChangeShapeType="1" noTextEdit="1"/>
              </p:cNvSpPr>
              <p:nvPr/>
            </p:nvSpPr>
            <p:spPr>
              <a:xfrm>
                <a:off x="228600" y="3007547"/>
                <a:ext cx="5189814" cy="3046988"/>
              </a:xfrm>
              <a:prstGeom prst="rect">
                <a:avLst/>
              </a:prstGeom>
              <a:blipFill rotWithShape="1">
                <a:blip r:embed="rId17"/>
                <a:stretch>
                  <a:fillRect l="-3055" t="-2600" b="-5600"/>
                </a:stretch>
              </a:blipFill>
            </p:spPr>
            <p:txBody>
              <a:bodyPr/>
              <a:lstStyle/>
              <a:p>
                <a:r>
                  <a:rPr lang="en-US">
                    <a:noFill/>
                  </a:rPr>
                  <a:t> </a:t>
                </a:r>
              </a:p>
            </p:txBody>
          </p:sp>
        </mc:Fallback>
      </mc:AlternateContent>
      <p:sp>
        <p:nvSpPr>
          <p:cNvPr id="11" name="Double Bracket 10"/>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Double Bracket 28"/>
          <p:cNvSpPr/>
          <p:nvPr/>
        </p:nvSpPr>
        <p:spPr>
          <a:xfrm>
            <a:off x="23622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0" name="Picture 2" descr="http://i.imgur.com/tXJzjTd.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5924" y="4496611"/>
            <a:ext cx="746552" cy="5599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i.imgur.com/3IIdykd.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57220" y="4558408"/>
            <a:ext cx="724360" cy="422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1409699"/>
            <a:ext cx="3505200" cy="1257301"/>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725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29"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Rounded Rectangle 2"/>
          <p:cNvSpPr/>
          <p:nvPr/>
        </p:nvSpPr>
        <p:spPr>
          <a:xfrm>
            <a:off x="5768108" y="4343400"/>
            <a:ext cx="1623291" cy="1037107"/>
          </a:xfrm>
          <a:prstGeom prst="roundRect">
            <a:avLst/>
          </a:prstGeom>
          <a:solidFill>
            <a:srgbClr val="FF0000">
              <a:alpha val="0"/>
            </a:srgb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0" name="TextBox 29"/>
              <p:cNvSpPr txBox="1"/>
              <p:nvPr/>
            </p:nvSpPr>
            <p:spPr>
              <a:xfrm>
                <a:off x="228600" y="3007547"/>
                <a:ext cx="5189814" cy="3046988"/>
              </a:xfrm>
              <a:prstGeom prst="rect">
                <a:avLst/>
              </a:prstGeom>
              <a:noFill/>
            </p:spPr>
            <p:txBody>
              <a:bodyPr wrap="square" rtlCol="0">
                <a:spAutoFit/>
              </a:bodyPr>
              <a:lstStyle/>
              <a:p>
                <a:r>
                  <a:rPr lang="en-US" sz="3200" b="1" dirty="0" smtClean="0"/>
                  <a:t>Response:</a:t>
                </a:r>
              </a:p>
              <a:p>
                <a:endParaRPr lang="en-US" sz="3200" b="1" dirty="0"/>
              </a:p>
              <a:p>
                <a:r>
                  <a:rPr lang="en-US" sz="3200" b="1" dirty="0" smtClean="0"/>
                  <a:t>     </a:t>
                </a:r>
              </a:p>
              <a:p>
                <a:r>
                  <a:rPr lang="en-US" sz="3200" b="1" dirty="0"/>
                  <a:t> </a:t>
                </a:r>
                <a14:m>
                  <m:oMath xmlns:m="http://schemas.openxmlformats.org/officeDocument/2006/math">
                    <m:r>
                      <a:rPr lang="en-US" sz="3200" b="1" i="1" smtClean="0">
                        <a:latin typeface="Cambria Math"/>
                        <a:ea typeface="Cambria Math"/>
                        <a:sym typeface="Mathematica1"/>
                      </a:rPr>
                      <m:t>𝝈</m:t>
                    </m:r>
                  </m:oMath>
                </a14:m>
                <a:r>
                  <a:rPr lang="en-US" sz="3200" b="1" dirty="0" smtClean="0">
                    <a:sym typeface="Mathematica1"/>
                  </a:rPr>
                  <a:t>  </a:t>
                </a:r>
                <a:r>
                  <a:rPr lang="en-US" sz="3200" b="1" dirty="0" smtClean="0"/>
                  <a:t>          +</a:t>
                </a:r>
                <a:r>
                  <a:rPr lang="en-US" sz="3200" b="1" dirty="0" smtClean="0">
                    <a:sym typeface="Mathematica1"/>
                  </a:rPr>
                  <a:t> </a:t>
                </a:r>
                <a14:m>
                  <m:oMath xmlns:m="http://schemas.openxmlformats.org/officeDocument/2006/math">
                    <m:r>
                      <a:rPr lang="en-US" sz="3200" b="1" i="1" smtClean="0">
                        <a:latin typeface="Cambria Math"/>
                        <a:ea typeface="Cambria Math"/>
                        <a:sym typeface="Mathematica1"/>
                      </a:rPr>
                      <m:t>𝝈</m:t>
                    </m:r>
                  </m:oMath>
                </a14:m>
                <a:r>
                  <a:rPr lang="en-US" sz="3200" b="1" dirty="0" smtClean="0"/>
                  <a:t>            mod 10 </a:t>
                </a:r>
              </a:p>
              <a:p>
                <a:endParaRPr lang="en-US" sz="3200" b="1" dirty="0" smtClean="0"/>
              </a:p>
              <a:p>
                <a:r>
                  <a:rPr lang="en-US" sz="3200" b="1" dirty="0" smtClean="0"/>
                  <a:t>          =  9+3 mod 10 = 2</a:t>
                </a:r>
                <a:endParaRPr lang="en-US" sz="3200" b="1" dirty="0"/>
              </a:p>
            </p:txBody>
          </p:sp>
        </mc:Choice>
        <mc:Fallback xmlns="">
          <p:sp>
            <p:nvSpPr>
              <p:cNvPr id="30" name="TextBox 29"/>
              <p:cNvSpPr txBox="1">
                <a:spLocks noRot="1" noChangeAspect="1" noMove="1" noResize="1" noEditPoints="1" noAdjustHandles="1" noChangeArrowheads="1" noChangeShapeType="1" noTextEdit="1"/>
              </p:cNvSpPr>
              <p:nvPr/>
            </p:nvSpPr>
            <p:spPr>
              <a:xfrm>
                <a:off x="228600" y="3007547"/>
                <a:ext cx="5189814" cy="3046988"/>
              </a:xfrm>
              <a:prstGeom prst="rect">
                <a:avLst/>
              </a:prstGeom>
              <a:blipFill rotWithShape="1">
                <a:blip r:embed="rId16"/>
                <a:stretch>
                  <a:fillRect l="-3055" t="-2600" b="-5600"/>
                </a:stretch>
              </a:blipFill>
            </p:spPr>
            <p:txBody>
              <a:bodyPr/>
              <a:lstStyle/>
              <a:p>
                <a:r>
                  <a:rPr lang="en-US">
                    <a:noFill/>
                  </a:rPr>
                  <a:t> </a:t>
                </a:r>
              </a:p>
            </p:txBody>
          </p:sp>
        </mc:Fallback>
      </mc:AlternateContent>
      <p:sp>
        <p:nvSpPr>
          <p:cNvPr id="31" name="Double Bracket 30"/>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Double Bracket 31"/>
          <p:cNvSpPr/>
          <p:nvPr/>
        </p:nvSpPr>
        <p:spPr>
          <a:xfrm>
            <a:off x="23622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3" name="Picture 2" descr="http://i.imgur.com/tXJzjTd.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5924" y="4496611"/>
            <a:ext cx="746552" cy="5599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i.imgur.com/3IIdykd.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57220" y="4558408"/>
            <a:ext cx="724360" cy="42235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457200" y="1409699"/>
            <a:ext cx="3505200" cy="1257301"/>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endCxn id="9" idx="1"/>
          </p:cNvCxnSpPr>
          <p:nvPr/>
        </p:nvCxnSpPr>
        <p:spPr>
          <a:xfrm flipV="1">
            <a:off x="4267200" y="4818219"/>
            <a:ext cx="1500909" cy="843834"/>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2" descr="http://i.imgur.com/shDAFjv.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151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mc:AlternateContent xmlns:mc="http://schemas.openxmlformats.org/markup-compatibility/2006" xmlns:a14="http://schemas.microsoft.com/office/drawing/2010/main">
        <mc:Choice Requires="a14">
          <p:sp>
            <p:nvSpPr>
              <p:cNvPr id="19" name="TextBox 18"/>
              <p:cNvSpPr txBox="1"/>
              <p:nvPr/>
            </p:nvSpPr>
            <p:spPr>
              <a:xfrm>
                <a:off x="228600" y="3007547"/>
                <a:ext cx="5189814" cy="2893100"/>
              </a:xfrm>
              <a:prstGeom prst="rect">
                <a:avLst/>
              </a:prstGeom>
              <a:noFill/>
            </p:spPr>
            <p:txBody>
              <a:bodyPr wrap="square" rtlCol="0">
                <a:spAutoFit/>
              </a:bodyPr>
              <a:lstStyle/>
              <a:p>
                <a:r>
                  <a:rPr lang="en-US" sz="3200" b="1" dirty="0" smtClean="0"/>
                  <a:t>Final Response:</a:t>
                </a:r>
              </a:p>
              <a:p>
                <a:endParaRPr lang="en-US" sz="3200" b="1" dirty="0"/>
              </a:p>
              <a:p>
                <a:r>
                  <a:rPr lang="en-US" sz="3200" b="1" dirty="0" smtClean="0"/>
                  <a:t>     </a:t>
                </a:r>
              </a:p>
              <a:p>
                <a:r>
                  <a:rPr lang="en-US" sz="3200" b="1" dirty="0"/>
                  <a:t> </a:t>
                </a:r>
                <a14:m>
                  <m:oMath xmlns:m="http://schemas.openxmlformats.org/officeDocument/2006/math">
                    <m:r>
                      <a:rPr lang="en-US" sz="3200" b="1" i="1" smtClean="0">
                        <a:latin typeface="Cambria Math"/>
                        <a:ea typeface="Cambria Math"/>
                        <a:sym typeface="Mathematica1"/>
                      </a:rPr>
                      <m:t>𝝈</m:t>
                    </m:r>
                  </m:oMath>
                </a14:m>
                <a:r>
                  <a:rPr lang="en-US" sz="3200" b="1" dirty="0" smtClean="0"/>
                  <a:t>            +  </a:t>
                </a:r>
                <a14:m>
                  <m:oMath xmlns:m="http://schemas.openxmlformats.org/officeDocument/2006/math">
                    <m:r>
                      <a:rPr lang="en-US" sz="3200" b="1" i="1" smtClean="0">
                        <a:latin typeface="Cambria Math"/>
                        <a:ea typeface="Cambria Math"/>
                        <a:sym typeface="Mathematica1"/>
                      </a:rPr>
                      <m:t>𝝈</m:t>
                    </m:r>
                    <m:r>
                      <a:rPr lang="en-US" sz="3200" b="1" i="1" smtClean="0">
                        <a:latin typeface="Cambria Math"/>
                        <a:ea typeface="Cambria Math"/>
                        <a:sym typeface="Mathematica1"/>
                      </a:rPr>
                      <m:t> </m:t>
                    </m:r>
                  </m:oMath>
                </a14:m>
                <a:r>
                  <a:rPr lang="en-US" sz="3200" b="1" dirty="0" smtClean="0"/>
                  <a:t>          + </a:t>
                </a:r>
                <a14:m>
                  <m:oMath xmlns:m="http://schemas.openxmlformats.org/officeDocument/2006/math">
                    <m:r>
                      <a:rPr lang="en-US" sz="3200" b="1" i="1" smtClean="0">
                        <a:latin typeface="Cambria Math"/>
                        <a:ea typeface="Cambria Math"/>
                        <a:sym typeface="Mathematica1"/>
                      </a:rPr>
                      <m:t>𝝈</m:t>
                    </m:r>
                  </m:oMath>
                </a14:m>
                <a:endParaRPr lang="en-US" sz="3200" b="1" dirty="0" smtClean="0"/>
              </a:p>
              <a:p>
                <a:r>
                  <a:rPr lang="en-US" sz="3200" b="1" dirty="0" smtClean="0"/>
                  <a:t>       = 7 + 4 + </a:t>
                </a:r>
                <a:r>
                  <a:rPr lang="en-US" sz="3200" b="1" dirty="0"/>
                  <a:t>5 mod 10 </a:t>
                </a:r>
                <a:r>
                  <a:rPr lang="en-US" sz="3200" b="1" dirty="0" smtClean="0"/>
                  <a:t>= </a:t>
                </a:r>
                <a:r>
                  <a:rPr lang="en-US" sz="5400" b="1" dirty="0" smtClean="0"/>
                  <a:t>6</a:t>
                </a:r>
                <a:endParaRPr lang="en-US" sz="5400" b="1" dirty="0"/>
              </a:p>
            </p:txBody>
          </p:sp>
        </mc:Choice>
        <mc:Fallback xmlns="">
          <p:sp>
            <p:nvSpPr>
              <p:cNvPr id="19" name="TextBox 18"/>
              <p:cNvSpPr txBox="1">
                <a:spLocks noRot="1" noChangeAspect="1" noMove="1" noResize="1" noEditPoints="1" noAdjustHandles="1" noChangeArrowheads="1" noChangeShapeType="1" noTextEdit="1"/>
              </p:cNvSpPr>
              <p:nvPr/>
            </p:nvSpPr>
            <p:spPr>
              <a:xfrm>
                <a:off x="228600" y="3007547"/>
                <a:ext cx="5189814" cy="2893100"/>
              </a:xfrm>
              <a:prstGeom prst="rect">
                <a:avLst/>
              </a:prstGeom>
              <a:blipFill rotWithShape="1">
                <a:blip r:embed="rId16"/>
                <a:stretch>
                  <a:fillRect l="-3055" t="-2737" b="-11789"/>
                </a:stretch>
              </a:blipFill>
            </p:spPr>
            <p:txBody>
              <a:bodyPr/>
              <a:lstStyle/>
              <a:p>
                <a:r>
                  <a:rPr lang="en-US">
                    <a:noFill/>
                  </a:rPr>
                  <a:t> </a:t>
                </a:r>
              </a:p>
            </p:txBody>
          </p:sp>
        </mc:Fallback>
      </mc:AlternateContent>
      <p:sp>
        <p:nvSpPr>
          <p:cNvPr id="20" name="Double Bracket 19"/>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Double Bracket 20"/>
          <p:cNvSpPr/>
          <p:nvPr/>
        </p:nvSpPr>
        <p:spPr>
          <a:xfrm>
            <a:off x="24384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5" name="Picture 20" descr="http://i.imgur.com/mknHk2t.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87810" y="4542771"/>
            <a:ext cx="662780" cy="495039"/>
          </a:xfrm>
          <a:prstGeom prst="rect">
            <a:avLst/>
          </a:prstGeom>
          <a:noFill/>
          <a:extLst>
            <a:ext uri="{909E8E84-426E-40DD-AFC4-6F175D3DCCD1}">
              <a14:hiddenFill xmlns:a14="http://schemas.microsoft.com/office/drawing/2010/main">
                <a:solidFill>
                  <a:srgbClr val="FFFFFF"/>
                </a:solidFill>
              </a14:hiddenFill>
            </a:ext>
          </a:extLst>
        </p:spPr>
      </p:pic>
      <p:sp>
        <p:nvSpPr>
          <p:cNvPr id="26" name="Double Bracket 25"/>
          <p:cNvSpPr/>
          <p:nvPr/>
        </p:nvSpPr>
        <p:spPr>
          <a:xfrm>
            <a:off x="4038600" y="4419600"/>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7" name="Picture 8" descr="http://i.imgur.com/FBbkV4z.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556086" y="4447391"/>
            <a:ext cx="679027" cy="6790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i.imgur.com/1J7oCXa.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28719" y="4477799"/>
            <a:ext cx="746681" cy="560011"/>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5768108" y="4343400"/>
            <a:ext cx="1623291" cy="1037107"/>
          </a:xfrm>
          <a:prstGeom prst="roundRect">
            <a:avLst/>
          </a:prstGeom>
          <a:solidFill>
            <a:srgbClr val="FF0000">
              <a:alpha val="0"/>
            </a:srgb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4023360" y="1219200"/>
            <a:ext cx="3279492" cy="1447799"/>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2" descr="http://i.imgur.com/shDAFjv.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6126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3" name="Rectangle 22"/>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pic>
        <p:nvPicPr>
          <p:cNvPr id="24" name="Picture 22" descr="http://i.imgur.com/shDAFjv.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6145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Me</a:t>
            </a:r>
            <a:endParaRPr lang="en-US" dirty="0"/>
          </a:p>
        </p:txBody>
      </p:sp>
      <p:sp>
        <p:nvSpPr>
          <p:cNvPr id="3" name="Content Placeholder 2"/>
          <p:cNvSpPr>
            <a:spLocks noGrp="1"/>
          </p:cNvSpPr>
          <p:nvPr>
            <p:ph idx="1"/>
          </p:nvPr>
        </p:nvSpPr>
        <p:spPr/>
        <p:txBody>
          <a:bodyPr>
            <a:normAutofit lnSpcReduction="10000"/>
          </a:bodyPr>
          <a:lstStyle/>
          <a:p>
            <a:r>
              <a:rPr lang="en-US" dirty="0" smtClean="0"/>
              <a:t>Past: Carnegie Mellon University</a:t>
            </a:r>
          </a:p>
          <a:p>
            <a:endParaRPr lang="en-US" dirty="0"/>
          </a:p>
          <a:p>
            <a:endParaRPr lang="en-US" dirty="0" smtClean="0"/>
          </a:p>
          <a:p>
            <a:endParaRPr lang="en-US" dirty="0"/>
          </a:p>
          <a:p>
            <a:endParaRPr lang="en-US" dirty="0" smtClean="0"/>
          </a:p>
          <a:p>
            <a:endParaRPr lang="en-US" dirty="0"/>
          </a:p>
          <a:p>
            <a:r>
              <a:rPr lang="en-US" dirty="0" smtClean="0"/>
              <a:t>Fall 2015: MSR New England</a:t>
            </a:r>
          </a:p>
          <a:p>
            <a:r>
              <a:rPr lang="en-US" dirty="0" smtClean="0"/>
              <a:t>Fall 2016: Purdue</a:t>
            </a:r>
            <a:endParaRPr lang="en-US" dirty="0"/>
          </a:p>
        </p:txBody>
      </p:sp>
      <p:pic>
        <p:nvPicPr>
          <p:cNvPr id="4" name="Picture 2" descr="http://amturing.acm.org/images/blu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2253343"/>
            <a:ext cx="1868224" cy="21897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www.andrew.cmu.edu/user/danupam/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53342"/>
            <a:ext cx="1600200" cy="218974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upload.wikimedia.org/wikipedia/en/thumb/b/bb/Carnegie_Mellon_University_seal.svg/1024px-Carnegie_Mellon_University_seal.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322954"/>
            <a:ext cx="2050523" cy="20505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chem.purdue.edu/logos/purduelogo/PU_tra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4951206"/>
            <a:ext cx="1837163" cy="169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46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6" name="Picture 2" descr="http://i.imgur.com/tXJzjT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078" y="6158500"/>
            <a:ext cx="1027369" cy="770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1902" y="5296157"/>
            <a:ext cx="1280800" cy="7467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9079" y="4426521"/>
            <a:ext cx="1027369" cy="7705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1902" y="4514815"/>
            <a:ext cx="693119" cy="6931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5845" y="6151573"/>
            <a:ext cx="1360067" cy="9438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6255678" y="36576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9079" y="5314631"/>
            <a:ext cx="1027369" cy="74217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8787" y="1562100"/>
            <a:ext cx="1387813" cy="97297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0208" y="1570714"/>
            <a:ext cx="1654092" cy="93527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51902" y="2862397"/>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61052" y="1562100"/>
            <a:ext cx="1636361" cy="9906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smtClean="0"/>
              <a:t>*</a:t>
            </a:r>
            <a:endParaRPr lang="en-US" sz="3200" dirty="0"/>
          </a:p>
        </p:txBody>
      </p:sp>
      <p:pic>
        <p:nvPicPr>
          <p:cNvPr id="5122" name="Picture 2" descr="http://i.imgur.com/D6rzOop.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9668" y="1534106"/>
            <a:ext cx="1475008" cy="102896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imgur.com/ELw013F.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18572" r="24340" b="16057"/>
          <a:stretch/>
        </p:blipFill>
        <p:spPr bwMode="auto">
          <a:xfrm>
            <a:off x="6259078" y="2699073"/>
            <a:ext cx="797745" cy="9190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i.imgur.com/Trtc2mY.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51902" y="3641166"/>
            <a:ext cx="1165414" cy="7775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8" name="Rectangle 27"/>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spTree>
    <p:extLst>
      <p:ext uri="{BB962C8B-B14F-4D97-AF65-F5344CB8AC3E}">
        <p14:creationId xmlns:p14="http://schemas.microsoft.com/office/powerpoint/2010/main" val="24260009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477" y="5257798"/>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4109" y="3648363"/>
            <a:ext cx="961851" cy="7213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6617" y="6001556"/>
            <a:ext cx="1213998" cy="7078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0435" y="4424839"/>
            <a:ext cx="964675" cy="7235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391" y="1491129"/>
            <a:ext cx="1529642" cy="106157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7815398" y="4527128"/>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12317" y="5284850"/>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83259" y="2895661"/>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92398" y="6094875"/>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smtClean="0"/>
              <a:t>**</a:t>
            </a:r>
            <a:endParaRPr lang="en-US" sz="3200" dirty="0"/>
          </a:p>
        </p:txBody>
      </p:sp>
      <p:pic>
        <p:nvPicPr>
          <p:cNvPr id="21" name="Picture 10" descr="http://i.imgur.com/86WlPO4.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078" t="24685" r="18331" b="46110"/>
          <a:stretch/>
        </p:blipFill>
        <p:spPr bwMode="auto">
          <a:xfrm>
            <a:off x="2241102" y="1491129"/>
            <a:ext cx="1842396" cy="10615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i.imgur.com/Trtc2mY.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29186" y="1490279"/>
            <a:ext cx="1534923" cy="10240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ttp://i.imgur.com/fHF3zEz.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35848" y="1490279"/>
            <a:ext cx="1536724" cy="10240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http://i.imgur.com/VqOapV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83259" y="3614978"/>
            <a:ext cx="961851" cy="69484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7" name="Rectangle 26"/>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spTree>
    <p:extLst>
      <p:ext uri="{BB962C8B-B14F-4D97-AF65-F5344CB8AC3E}">
        <p14:creationId xmlns:p14="http://schemas.microsoft.com/office/powerpoint/2010/main" val="1334964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My Authentication Time:</a:t>
            </a:r>
          </a:p>
          <a:p>
            <a:r>
              <a:rPr lang="en-US" dirty="0" smtClean="0"/>
              <a:t>7.5 seconds/digit</a:t>
            </a:r>
          </a:p>
          <a:p>
            <a:r>
              <a:rPr lang="en-US" dirty="0" smtClean="0"/>
              <a:t>30 </a:t>
            </a:r>
            <a:r>
              <a:rPr lang="en-US" dirty="0"/>
              <a:t>seconds for a 4-digit password</a:t>
            </a:r>
          </a:p>
          <a:p>
            <a:r>
              <a:rPr lang="en-US" dirty="0" smtClean="0"/>
              <a:t>1.25 minutes for a 10-digit password</a:t>
            </a:r>
          </a:p>
          <a:p>
            <a:pPr marL="0" indent="0">
              <a:buNone/>
            </a:pPr>
            <a:r>
              <a:rPr lang="en-US" dirty="0" smtClean="0"/>
              <a:t>Memorizing the Secret Mapping:</a:t>
            </a:r>
          </a:p>
          <a:p>
            <a:r>
              <a:rPr lang="en-US" dirty="0" smtClean="0">
                <a:sym typeface="Mathematica1"/>
              </a:rPr>
              <a:t>Memorized 100 image/digit pairs in 2.5 hours</a:t>
            </a:r>
          </a:p>
          <a:p>
            <a:r>
              <a:rPr lang="en-US" dirty="0" smtClean="0">
                <a:sym typeface="Mathematica1"/>
              </a:rPr>
              <a:t>One Time Cost</a:t>
            </a:r>
          </a:p>
          <a:p>
            <a:pPr lvl="1"/>
            <a:r>
              <a:rPr lang="en-US" dirty="0" smtClean="0">
                <a:sym typeface="Mathematica1"/>
              </a:rPr>
              <a:t>Spaced Rehearsal Model Prediction</a:t>
            </a:r>
            <a:endParaRPr lang="en-US" dirty="0" smtClean="0"/>
          </a:p>
          <a:p>
            <a:pPr marL="0" indent="0">
              <a:buNone/>
            </a:pPr>
            <a:endParaRPr lang="en-US" dirty="0" smtClean="0"/>
          </a:p>
          <a:p>
            <a:pPr marL="0" indent="0">
              <a:buNone/>
            </a:pP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22</a:t>
            </a:fld>
            <a:endParaRPr lang="en-US" dirty="0"/>
          </a:p>
        </p:txBody>
      </p:sp>
    </p:spTree>
    <p:extLst>
      <p:ext uri="{BB962C8B-B14F-4D97-AF65-F5344CB8AC3E}">
        <p14:creationId xmlns:p14="http://schemas.microsoft.com/office/powerpoint/2010/main" val="25815692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(Memorization)</a:t>
            </a:r>
            <a:endParaRPr lang="en-US" dirty="0"/>
          </a:p>
        </p:txBody>
      </p:sp>
      <p:sp>
        <p:nvSpPr>
          <p:cNvPr id="3" name="Content Placeholder 2"/>
          <p:cNvSpPr>
            <a:spLocks noGrp="1"/>
          </p:cNvSpPr>
          <p:nvPr>
            <p:ph idx="1"/>
          </p:nvPr>
        </p:nvSpPr>
        <p:spPr/>
        <p:txBody>
          <a:bodyPr/>
          <a:lstStyle/>
          <a:p>
            <a:endParaRPr lang="en-US" dirty="0"/>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915907466"/>
                  </p:ext>
                </p:extLst>
              </p:nvPr>
            </p:nvGraphicFramePr>
            <p:xfrm>
              <a:off x="762000" y="1752599"/>
              <a:ext cx="7848599" cy="3850179"/>
            </p:xfrm>
            <a:graphic>
              <a:graphicData uri="http://schemas.openxmlformats.org/drawingml/2006/table">
                <a:tbl>
                  <a:tblPr firstRow="1" bandRow="1">
                    <a:tableStyleId>{5C22544A-7EE6-4342-B048-85BDC9FD1C3A}</a:tableStyleId>
                  </a:tblPr>
                  <a:tblGrid>
                    <a:gridCol w="1524000"/>
                    <a:gridCol w="1295400"/>
                    <a:gridCol w="1524000"/>
                    <a:gridCol w="1132367"/>
                    <a:gridCol w="1186416"/>
                    <a:gridCol w="1186416"/>
                  </a:tblGrid>
                  <a:tr h="978655">
                    <a:tc rowSpan="2">
                      <a:txBody>
                        <a:bodyPr/>
                        <a:lstStyle/>
                        <a:p>
                          <a:endParaRPr lang="en-US" sz="2400" dirty="0"/>
                        </a:p>
                      </a:txBody>
                      <a:tcPr/>
                    </a:tc>
                    <a:tc gridSpan="3">
                      <a:txBody>
                        <a:bodyPr/>
                        <a:lstStyle/>
                        <a:p>
                          <a:r>
                            <a:rPr lang="en-US" sz="2400" dirty="0" smtClean="0"/>
                            <a:t>Human Computable Passwords</a:t>
                          </a:r>
                          <a:endParaRPr lang="en-US" sz="2400" dirty="0"/>
                        </a:p>
                      </a:txBody>
                      <a:tcPr/>
                    </a:tc>
                    <a:tc hMerge="1">
                      <a:txBody>
                        <a:bodyPr/>
                        <a:lstStyle/>
                        <a:p>
                          <a:endParaRPr lang="en-US" sz="2400" dirty="0"/>
                        </a:p>
                      </a:txBody>
                      <a:tcPr/>
                    </a:tc>
                    <a:tc hMerge="1">
                      <a:txBody>
                        <a:bodyPr/>
                        <a:lstStyle/>
                        <a:p>
                          <a:endParaRPr lang="en-US" sz="2400" dirty="0"/>
                        </a:p>
                      </a:txBody>
                      <a:tcPr/>
                    </a:tc>
                    <a:tc gridSpan="2">
                      <a:txBody>
                        <a:bodyPr/>
                        <a:lstStyle/>
                        <a:p>
                          <a:r>
                            <a:rPr lang="en-US" sz="2400" dirty="0" smtClean="0"/>
                            <a:t>Shared Cues</a:t>
                          </a:r>
                          <a:endParaRPr lang="en-US" sz="2400" dirty="0"/>
                        </a:p>
                      </a:txBody>
                      <a:tcPr/>
                    </a:tc>
                    <a:tc hMerge="1">
                      <a:txBody>
                        <a:bodyPr/>
                        <a:lstStyle/>
                        <a:p>
                          <a:endParaRPr lang="en-US" sz="2400" dirty="0"/>
                        </a:p>
                      </a:txBody>
                      <a:tcPr/>
                    </a:tc>
                  </a:tr>
                  <a:tr h="676964">
                    <a:tc vMerge="1">
                      <a:txBody>
                        <a:bodyPr/>
                        <a:lstStyle/>
                        <a:p>
                          <a:endParaRPr lang="en-US" sz="2400" dirty="0"/>
                        </a:p>
                      </a:txBody>
                      <a:tcPr/>
                    </a:tc>
                    <a:tc>
                      <a:txBody>
                        <a:bodyPr/>
                        <a:lstStyle/>
                        <a:p>
                          <a:r>
                            <a:rPr lang="en-US" sz="2400" dirty="0" smtClean="0"/>
                            <a:t>N</a:t>
                          </a:r>
                          <a:r>
                            <a:rPr lang="en-US" sz="2400" baseline="0" dirty="0" smtClean="0"/>
                            <a:t> = 100</a:t>
                          </a:r>
                          <a:endParaRPr lang="en-US" sz="2400" dirty="0"/>
                        </a:p>
                      </a:txBody>
                      <a:tcPr/>
                    </a:tc>
                    <a:tc>
                      <a:txBody>
                        <a:bodyPr/>
                        <a:lstStyle/>
                        <a:p>
                          <a:r>
                            <a:rPr lang="en-US" sz="2400" dirty="0" smtClean="0"/>
                            <a:t>N = 50</a:t>
                          </a:r>
                          <a:endParaRPr lang="en-US" sz="2400" dirty="0"/>
                        </a:p>
                      </a:txBody>
                      <a:tcPr/>
                    </a:tc>
                    <a:tc>
                      <a:txBody>
                        <a:bodyPr/>
                        <a:lstStyle/>
                        <a:p>
                          <a:r>
                            <a:rPr lang="en-US" sz="2400" dirty="0" smtClean="0"/>
                            <a:t>N=30</a:t>
                          </a:r>
                          <a:endParaRPr lang="en-US" sz="2400" dirty="0"/>
                        </a:p>
                      </a:txBody>
                      <a:tcPr/>
                    </a:tc>
                    <a:tc>
                      <a:txBody>
                        <a:bodyPr/>
                        <a:lstStyle/>
                        <a:p>
                          <a:r>
                            <a:rPr lang="en-US" sz="2400" dirty="0" smtClean="0"/>
                            <a:t>SC-1</a:t>
                          </a:r>
                          <a:endParaRPr lang="en-US" sz="2400" dirty="0"/>
                        </a:p>
                      </a:txBody>
                      <a:tcPr/>
                    </a:tc>
                    <a:tc>
                      <a:txBody>
                        <a:bodyPr/>
                        <a:lstStyle/>
                        <a:p>
                          <a:r>
                            <a:rPr lang="en-US" sz="2400" dirty="0" smtClean="0"/>
                            <a:t>SC-0</a:t>
                          </a:r>
                          <a:endParaRPr lang="en-US" sz="2400" dirty="0"/>
                        </a:p>
                      </a:txBody>
                      <a:tcPr/>
                    </a:tc>
                  </a:tr>
                  <a:tr h="413905">
                    <a:tc>
                      <a:txBody>
                        <a:bodyPr/>
                        <a:lstStyle/>
                        <a:p>
                          <a:r>
                            <a:rPr lang="en-US" sz="2400" dirty="0" smtClean="0"/>
                            <a:t>Active</a:t>
                          </a:r>
                          <a:endParaRPr lang="en-US" sz="2400" dirty="0"/>
                        </a:p>
                      </a:txBody>
                      <a:tcPr/>
                    </a:tc>
                    <a:tc>
                      <a:txBody>
                        <a:bodyPr/>
                        <a:lstStyle/>
                        <a:p>
                          <a:r>
                            <a:rPr lang="en-US" sz="2400" dirty="0" smtClean="0"/>
                            <a:t>0.40</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400" i="1" dirty="0" smtClean="0">
                                  <a:latin typeface="Cambria Math"/>
                                  <a:ea typeface="Cambria Math"/>
                                  <a:sym typeface="Mathematica1"/>
                                </a:rPr>
                                <m:t>≈</m:t>
                              </m:r>
                            </m:oMath>
                          </a14:m>
                          <a:r>
                            <a:rPr lang="en-US" sz="2400" dirty="0" smtClean="0">
                              <a:sym typeface="Mathematica1"/>
                            </a:rPr>
                            <a:t>0</a:t>
                          </a:r>
                          <a:endParaRPr lang="en-US" sz="2400" dirty="0" smtClean="0"/>
                        </a:p>
                      </a:txBody>
                      <a:tcPr/>
                    </a:tc>
                    <a:tc>
                      <a:txBody>
                        <a:bodyPr/>
                        <a:lstStyle/>
                        <a:p>
                          <a14:m>
                            <m:oMath xmlns:m="http://schemas.openxmlformats.org/officeDocument/2006/math">
                              <m:r>
                                <a:rPr lang="en-US" sz="2400" i="1" dirty="0" smtClean="0">
                                  <a:latin typeface="Cambria Math"/>
                                  <a:ea typeface="Cambria Math"/>
                                  <a:sym typeface="Mathematica1"/>
                                </a:rPr>
                                <m:t>≈</m:t>
                              </m:r>
                            </m:oMath>
                          </a14:m>
                          <a:r>
                            <a:rPr lang="en-US" sz="2400" dirty="0" smtClean="0">
                              <a:sym typeface="Mathematica1"/>
                            </a:rPr>
                            <a:t>0</a:t>
                          </a:r>
                          <a:endParaRPr lang="en-US" sz="2400" dirty="0"/>
                        </a:p>
                      </a:txBody>
                      <a:tcPr/>
                    </a:tc>
                    <a:tc>
                      <a:txBody>
                        <a:bodyPr/>
                        <a:lstStyle/>
                        <a:p>
                          <a:r>
                            <a:rPr lang="en-US" sz="2400" dirty="0" smtClean="0"/>
                            <a:t>3.93</a:t>
                          </a:r>
                          <a:endParaRPr lang="en-US" sz="2400" dirty="0"/>
                        </a:p>
                      </a:txBody>
                      <a:tcPr/>
                    </a:tc>
                    <a:tc>
                      <a:txBody>
                        <a:bodyPr/>
                        <a:lstStyle/>
                        <a:p>
                          <a14:m>
                            <m:oMath xmlns:m="http://schemas.openxmlformats.org/officeDocument/2006/math">
                              <m:r>
                                <a:rPr lang="en-US" sz="2400" i="1" dirty="0" smtClean="0">
                                  <a:latin typeface="Cambria Math"/>
                                  <a:ea typeface="Cambria Math"/>
                                  <a:sym typeface="Mathematica1"/>
                                </a:rPr>
                                <m:t>≈</m:t>
                              </m:r>
                            </m:oMath>
                          </a14:m>
                          <a:r>
                            <a:rPr lang="en-US" sz="2400" dirty="0" smtClean="0">
                              <a:sym typeface="Mathematica1"/>
                            </a:rPr>
                            <a:t>0</a:t>
                          </a:r>
                          <a:endParaRPr lang="en-US" sz="2400" dirty="0"/>
                        </a:p>
                      </a:txBody>
                      <a:tcPr/>
                    </a:tc>
                  </a:tr>
                  <a:tr h="413905">
                    <a:tc>
                      <a:txBody>
                        <a:bodyPr/>
                        <a:lstStyle/>
                        <a:p>
                          <a:r>
                            <a:rPr lang="en-US" sz="2400" dirty="0" smtClean="0"/>
                            <a:t>Typical</a:t>
                          </a:r>
                          <a:endParaRPr lang="en-US" sz="2400" dirty="0"/>
                        </a:p>
                      </a:txBody>
                      <a:tcPr/>
                    </a:tc>
                    <a:tc>
                      <a:txBody>
                        <a:bodyPr/>
                        <a:lstStyle/>
                        <a:p>
                          <a:r>
                            <a:rPr lang="en-US" sz="2400" dirty="0" smtClean="0"/>
                            <a:t>2.14</a:t>
                          </a:r>
                          <a:endParaRPr lang="en-US" sz="2400" dirty="0"/>
                        </a:p>
                      </a:txBody>
                      <a:tcPr/>
                    </a:tc>
                    <a:tc>
                      <a:txBody>
                        <a:bodyPr/>
                        <a:lstStyle/>
                        <a:p>
                          <a14:m>
                            <m:oMath xmlns:m="http://schemas.openxmlformats.org/officeDocument/2006/math">
                              <m:r>
                                <a:rPr lang="en-US" sz="2400" i="1" dirty="0" smtClean="0">
                                  <a:latin typeface="Cambria Math"/>
                                  <a:ea typeface="Cambria Math"/>
                                  <a:sym typeface="Mathematica1"/>
                                </a:rPr>
                                <m:t>≈</m:t>
                              </m:r>
                            </m:oMath>
                          </a14:m>
                          <a:r>
                            <a:rPr lang="en-US" sz="2400" dirty="0" smtClean="0"/>
                            <a:t>0.04</a:t>
                          </a:r>
                          <a:endParaRPr lang="en-US" sz="2400" dirty="0"/>
                        </a:p>
                      </a:txBody>
                      <a:tcPr/>
                    </a:tc>
                    <a:tc>
                      <a:txBody>
                        <a:bodyPr/>
                        <a:lstStyle/>
                        <a:p>
                          <a14:m>
                            <m:oMath xmlns:m="http://schemas.openxmlformats.org/officeDocument/2006/math">
                              <m:r>
                                <a:rPr lang="en-US" sz="2400" i="1" dirty="0" smtClean="0">
                                  <a:latin typeface="Cambria Math"/>
                                  <a:ea typeface="Cambria Math"/>
                                  <a:sym typeface="Mathematica1"/>
                                </a:rPr>
                                <m:t>≈</m:t>
                              </m:r>
                            </m:oMath>
                          </a14:m>
                          <a:r>
                            <a:rPr lang="en-US" sz="2400" dirty="0" smtClean="0">
                              <a:sym typeface="Mathematica1"/>
                            </a:rPr>
                            <a:t>0</a:t>
                          </a:r>
                          <a:endParaRPr lang="en-US" sz="2400" dirty="0"/>
                        </a:p>
                      </a:txBody>
                      <a:tcPr/>
                    </a:tc>
                    <a:tc>
                      <a:txBody>
                        <a:bodyPr/>
                        <a:lstStyle/>
                        <a:p>
                          <a:r>
                            <a:rPr lang="en-US" sz="2400" dirty="0" smtClean="0"/>
                            <a:t>10.89</a:t>
                          </a:r>
                          <a:endParaRPr lang="en-US" sz="2400" dirty="0"/>
                        </a:p>
                      </a:txBody>
                      <a:tcPr/>
                    </a:tc>
                    <a:tc>
                      <a:txBody>
                        <a:bodyPr/>
                        <a:lstStyle/>
                        <a:p>
                          <a14:m>
                            <m:oMath xmlns:m="http://schemas.openxmlformats.org/officeDocument/2006/math">
                              <m:r>
                                <a:rPr lang="en-US" sz="2400" i="1" dirty="0" smtClean="0">
                                  <a:latin typeface="Cambria Math"/>
                                  <a:ea typeface="Cambria Math"/>
                                  <a:sym typeface="Mathematica1"/>
                                </a:rPr>
                                <m:t>≈</m:t>
                              </m:r>
                            </m:oMath>
                          </a14:m>
                          <a:r>
                            <a:rPr lang="en-US" sz="2400" dirty="0" smtClean="0">
                              <a:sym typeface="Mathematica1"/>
                            </a:rPr>
                            <a:t>0</a:t>
                          </a:r>
                          <a:endParaRPr lang="en-US" sz="2400" dirty="0"/>
                        </a:p>
                      </a:txBody>
                      <a:tcPr/>
                    </a:tc>
                  </a:tr>
                  <a:tr h="413905">
                    <a:tc>
                      <a:txBody>
                        <a:bodyPr/>
                        <a:lstStyle/>
                        <a:p>
                          <a:r>
                            <a:rPr lang="en-US" sz="2400" dirty="0" smtClean="0"/>
                            <a:t>Occasional</a:t>
                          </a:r>
                          <a:endParaRPr lang="en-US" sz="2400" dirty="0"/>
                        </a:p>
                      </a:txBody>
                      <a:tcPr/>
                    </a:tc>
                    <a:tc>
                      <a:txBody>
                        <a:bodyPr/>
                        <a:lstStyle/>
                        <a:p>
                          <a:r>
                            <a:rPr lang="en-US" sz="2400" dirty="0" smtClean="0"/>
                            <a:t>2.50</a:t>
                          </a:r>
                          <a:endParaRPr lang="en-US" sz="2400" dirty="0"/>
                        </a:p>
                      </a:txBody>
                      <a:tcPr/>
                    </a:tc>
                    <a:tc>
                      <a:txBody>
                        <a:bodyPr/>
                        <a:lstStyle/>
                        <a:p>
                          <a14:m>
                            <m:oMath xmlns:m="http://schemas.openxmlformats.org/officeDocument/2006/math">
                              <m:r>
                                <a:rPr lang="en-US" sz="2400" i="1" dirty="0" smtClean="0">
                                  <a:latin typeface="Cambria Math"/>
                                  <a:ea typeface="Cambria Math"/>
                                  <a:sym typeface="Mathematica1"/>
                                </a:rPr>
                                <m:t>≈</m:t>
                              </m:r>
                            </m:oMath>
                          </a14:m>
                          <a:r>
                            <a:rPr lang="en-US" sz="2400" dirty="0" smtClean="0">
                              <a:sym typeface="Mathematica1"/>
                            </a:rPr>
                            <a:t>0.05</a:t>
                          </a:r>
                          <a:endParaRPr lang="en-US" sz="2400" dirty="0"/>
                        </a:p>
                      </a:txBody>
                      <a:tcPr/>
                    </a:tc>
                    <a:tc>
                      <a:txBody>
                        <a:bodyPr/>
                        <a:lstStyle/>
                        <a:p>
                          <a14:m>
                            <m:oMath xmlns:m="http://schemas.openxmlformats.org/officeDocument/2006/math">
                              <m:r>
                                <a:rPr lang="en-US" sz="2400" i="1" dirty="0" smtClean="0">
                                  <a:latin typeface="Cambria Math"/>
                                  <a:ea typeface="Cambria Math"/>
                                  <a:sym typeface="Mathematica1"/>
                                </a:rPr>
                                <m:t>≈</m:t>
                              </m:r>
                            </m:oMath>
                          </a14:m>
                          <a:r>
                            <a:rPr lang="en-US" sz="2400" dirty="0" smtClean="0">
                              <a:sym typeface="Mathematica1"/>
                            </a:rPr>
                            <a:t>0</a:t>
                          </a:r>
                          <a:endParaRPr lang="en-US" sz="2400" dirty="0"/>
                        </a:p>
                      </a:txBody>
                      <a:tcPr/>
                    </a:tc>
                    <a:tc>
                      <a:txBody>
                        <a:bodyPr/>
                        <a:lstStyle/>
                        <a:p>
                          <a:r>
                            <a:rPr lang="en-US" sz="2400" dirty="0" smtClean="0"/>
                            <a:t>22.07</a:t>
                          </a:r>
                          <a:endParaRPr lang="en-US" sz="2400" dirty="0"/>
                        </a:p>
                      </a:txBody>
                      <a:tcPr/>
                    </a:tc>
                    <a:tc>
                      <a:txBody>
                        <a:bodyPr/>
                        <a:lstStyle/>
                        <a:p>
                          <a14:m>
                            <m:oMath xmlns:m="http://schemas.openxmlformats.org/officeDocument/2006/math">
                              <m:r>
                                <a:rPr lang="en-US" sz="2400" i="1" dirty="0" smtClean="0">
                                  <a:latin typeface="Cambria Math"/>
                                  <a:ea typeface="Cambria Math"/>
                                  <a:sym typeface="Mathematica1"/>
                                </a:rPr>
                                <m:t>≈</m:t>
                              </m:r>
                            </m:oMath>
                          </a14:m>
                          <a:r>
                            <a:rPr lang="en-US" sz="2400" dirty="0" smtClean="0">
                              <a:sym typeface="Mathematica1"/>
                            </a:rPr>
                            <a:t>0</a:t>
                          </a:r>
                          <a:endParaRPr lang="en-US" sz="2400" dirty="0"/>
                        </a:p>
                      </a:txBody>
                      <a:tcPr/>
                    </a:tc>
                  </a:tr>
                  <a:tr h="745028">
                    <a:tc>
                      <a:txBody>
                        <a:bodyPr/>
                        <a:lstStyle/>
                        <a:p>
                          <a:r>
                            <a:rPr lang="en-US" sz="2400" dirty="0" smtClean="0"/>
                            <a:t>Infrequent</a:t>
                          </a:r>
                          <a:endParaRPr lang="en-US" sz="2400" dirty="0"/>
                        </a:p>
                      </a:txBody>
                      <a:tcPr/>
                    </a:tc>
                    <a:tc>
                      <a:txBody>
                        <a:bodyPr/>
                        <a:lstStyle/>
                        <a:p>
                          <a:r>
                            <a:rPr lang="en-US" sz="2400" dirty="0" smtClean="0"/>
                            <a:t>70.7</a:t>
                          </a:r>
                          <a:endParaRPr lang="en-US" sz="2400" dirty="0"/>
                        </a:p>
                      </a:txBody>
                      <a:tcPr/>
                    </a:tc>
                    <a:tc>
                      <a:txBody>
                        <a:bodyPr/>
                        <a:lstStyle/>
                        <a:p>
                          <a14:m>
                            <m:oMath xmlns:m="http://schemas.openxmlformats.org/officeDocument/2006/math">
                              <m:r>
                                <a:rPr lang="en-US" sz="2400" i="1" dirty="0" smtClean="0">
                                  <a:latin typeface="Cambria Math"/>
                                  <a:ea typeface="Cambria Math"/>
                                  <a:sym typeface="Mathematica1"/>
                                </a:rPr>
                                <m:t>≈</m:t>
                              </m:r>
                            </m:oMath>
                          </a14:m>
                          <a:r>
                            <a:rPr lang="en-US" sz="2400" dirty="0" smtClean="0">
                              <a:sym typeface="Mathematica1"/>
                            </a:rPr>
                            <a:t>22.3</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400" i="1" dirty="0" smtClean="0">
                                  <a:latin typeface="Cambria Math"/>
                                  <a:ea typeface="Cambria Math"/>
                                  <a:sym typeface="Mathematica1"/>
                                </a:rPr>
                                <m:t>≈</m:t>
                              </m:r>
                            </m:oMath>
                          </a14:m>
                          <a:r>
                            <a:rPr lang="en-US" sz="2400" dirty="0" smtClean="0">
                              <a:sym typeface="Mathematica1"/>
                            </a:rPr>
                            <a:t>6.1</a:t>
                          </a:r>
                          <a:endParaRPr lang="en-US" sz="2400" dirty="0" smtClean="0"/>
                        </a:p>
                        <a:p>
                          <a:endParaRPr lang="en-US" sz="2400" dirty="0"/>
                        </a:p>
                      </a:txBody>
                      <a:tcPr/>
                    </a:tc>
                    <a:tc>
                      <a:txBody>
                        <a:bodyPr/>
                        <a:lstStyle/>
                        <a:p>
                          <a:r>
                            <a:rPr lang="en-US" sz="2400" dirty="0" smtClean="0"/>
                            <a:t>119.77</a:t>
                          </a:r>
                          <a:endParaRPr lang="en-US" sz="2400" dirty="0"/>
                        </a:p>
                      </a:txBody>
                      <a:tcPr/>
                    </a:tc>
                    <a:tc>
                      <a:txBody>
                        <a:bodyPr/>
                        <a:lstStyle/>
                        <a:p>
                          <a:r>
                            <a:rPr lang="en-US" sz="2400" dirty="0" smtClean="0"/>
                            <a:t>2.44</a:t>
                          </a:r>
                          <a:endParaRPr lang="en-US" sz="2400" dirty="0"/>
                        </a:p>
                      </a:txBody>
                      <a:tcPr/>
                    </a:tc>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576540706"/>
                  </p:ext>
                </p:extLst>
              </p:nvPr>
            </p:nvGraphicFramePr>
            <p:xfrm>
              <a:off x="762000" y="1752599"/>
              <a:ext cx="7848599" cy="3850179"/>
            </p:xfrm>
            <a:graphic>
              <a:graphicData uri="http://schemas.openxmlformats.org/drawingml/2006/table">
                <a:tbl>
                  <a:tblPr firstRow="1" bandRow="1">
                    <a:tableStyleId>{5C22544A-7EE6-4342-B048-85BDC9FD1C3A}</a:tableStyleId>
                  </a:tblPr>
                  <a:tblGrid>
                    <a:gridCol w="1524000"/>
                    <a:gridCol w="1295400"/>
                    <a:gridCol w="1524000"/>
                    <a:gridCol w="1132367"/>
                    <a:gridCol w="1186416"/>
                    <a:gridCol w="1186416"/>
                  </a:tblGrid>
                  <a:tr h="978655">
                    <a:tc rowSpan="2">
                      <a:txBody>
                        <a:bodyPr/>
                        <a:lstStyle/>
                        <a:p>
                          <a:endParaRPr lang="en-US" sz="2400" dirty="0"/>
                        </a:p>
                      </a:txBody>
                      <a:tcPr/>
                    </a:tc>
                    <a:tc gridSpan="3">
                      <a:txBody>
                        <a:bodyPr/>
                        <a:lstStyle/>
                        <a:p>
                          <a:r>
                            <a:rPr lang="en-US" sz="2400" dirty="0" smtClean="0"/>
                            <a:t>Human Computable Passwords</a:t>
                          </a:r>
                          <a:endParaRPr lang="en-US" sz="2400" dirty="0"/>
                        </a:p>
                      </a:txBody>
                      <a:tcPr/>
                    </a:tc>
                    <a:tc hMerge="1">
                      <a:txBody>
                        <a:bodyPr/>
                        <a:lstStyle/>
                        <a:p>
                          <a:endParaRPr lang="en-US" sz="2400" dirty="0"/>
                        </a:p>
                      </a:txBody>
                      <a:tcPr/>
                    </a:tc>
                    <a:tc hMerge="1">
                      <a:txBody>
                        <a:bodyPr/>
                        <a:lstStyle/>
                        <a:p>
                          <a:endParaRPr lang="en-US" sz="2400" dirty="0"/>
                        </a:p>
                      </a:txBody>
                      <a:tcPr/>
                    </a:tc>
                    <a:tc gridSpan="2">
                      <a:txBody>
                        <a:bodyPr/>
                        <a:lstStyle/>
                        <a:p>
                          <a:r>
                            <a:rPr lang="en-US" sz="2400" dirty="0" smtClean="0"/>
                            <a:t>Shared Cues</a:t>
                          </a:r>
                          <a:endParaRPr lang="en-US" sz="2400" dirty="0"/>
                        </a:p>
                      </a:txBody>
                      <a:tcPr/>
                    </a:tc>
                    <a:tc hMerge="1">
                      <a:txBody>
                        <a:bodyPr/>
                        <a:lstStyle/>
                        <a:p>
                          <a:endParaRPr lang="en-US" sz="2400" dirty="0"/>
                        </a:p>
                      </a:txBody>
                      <a:tcPr/>
                    </a:tc>
                  </a:tr>
                  <a:tr h="676964">
                    <a:tc vMerge="1">
                      <a:txBody>
                        <a:bodyPr/>
                        <a:lstStyle/>
                        <a:p>
                          <a:endParaRPr lang="en-US" sz="2400" dirty="0"/>
                        </a:p>
                      </a:txBody>
                      <a:tcPr/>
                    </a:tc>
                    <a:tc>
                      <a:txBody>
                        <a:bodyPr/>
                        <a:lstStyle/>
                        <a:p>
                          <a:r>
                            <a:rPr lang="en-US" sz="2400" dirty="0" smtClean="0"/>
                            <a:t>N</a:t>
                          </a:r>
                          <a:r>
                            <a:rPr lang="en-US" sz="2400" baseline="0" dirty="0" smtClean="0"/>
                            <a:t> = 100</a:t>
                          </a:r>
                          <a:endParaRPr lang="en-US" sz="2400" dirty="0"/>
                        </a:p>
                      </a:txBody>
                      <a:tcPr/>
                    </a:tc>
                    <a:tc>
                      <a:txBody>
                        <a:bodyPr/>
                        <a:lstStyle/>
                        <a:p>
                          <a:r>
                            <a:rPr lang="en-US" sz="2400" dirty="0" smtClean="0"/>
                            <a:t>N = 50</a:t>
                          </a:r>
                          <a:endParaRPr lang="en-US" sz="2400" dirty="0"/>
                        </a:p>
                      </a:txBody>
                      <a:tcPr/>
                    </a:tc>
                    <a:tc>
                      <a:txBody>
                        <a:bodyPr/>
                        <a:lstStyle/>
                        <a:p>
                          <a:r>
                            <a:rPr lang="en-US" sz="2400" dirty="0" smtClean="0"/>
                            <a:t>N=30</a:t>
                          </a:r>
                          <a:endParaRPr lang="en-US" sz="2400" dirty="0"/>
                        </a:p>
                      </a:txBody>
                      <a:tcPr/>
                    </a:tc>
                    <a:tc>
                      <a:txBody>
                        <a:bodyPr/>
                        <a:lstStyle/>
                        <a:p>
                          <a:r>
                            <a:rPr lang="en-US" sz="2400" dirty="0" smtClean="0"/>
                            <a:t>SC-1</a:t>
                          </a:r>
                          <a:endParaRPr lang="en-US" sz="2400" dirty="0"/>
                        </a:p>
                      </a:txBody>
                      <a:tcPr/>
                    </a:tc>
                    <a:tc>
                      <a:txBody>
                        <a:bodyPr/>
                        <a:lstStyle/>
                        <a:p>
                          <a:r>
                            <a:rPr lang="en-US" sz="2400" dirty="0" smtClean="0"/>
                            <a:t>SC-0</a:t>
                          </a:r>
                          <a:endParaRPr lang="en-US" sz="2400" dirty="0"/>
                        </a:p>
                      </a:txBody>
                      <a:tcPr/>
                    </a:tc>
                  </a:tr>
                  <a:tr h="457200">
                    <a:tc>
                      <a:txBody>
                        <a:bodyPr/>
                        <a:lstStyle/>
                        <a:p>
                          <a:r>
                            <a:rPr lang="en-US" sz="2400" dirty="0" smtClean="0"/>
                            <a:t>Active</a:t>
                          </a:r>
                          <a:endParaRPr lang="en-US" sz="2400" dirty="0"/>
                        </a:p>
                      </a:txBody>
                      <a:tcPr/>
                    </a:tc>
                    <a:tc>
                      <a:txBody>
                        <a:bodyPr/>
                        <a:lstStyle/>
                        <a:p>
                          <a:r>
                            <a:rPr lang="en-US" sz="2400" dirty="0" smtClean="0"/>
                            <a:t>0.40</a:t>
                          </a:r>
                          <a:endParaRPr lang="en-US" sz="2400" dirty="0"/>
                        </a:p>
                      </a:txBody>
                      <a:tcPr/>
                    </a:tc>
                    <a:tc>
                      <a:txBody>
                        <a:bodyPr/>
                        <a:lstStyle/>
                        <a:p>
                          <a:endParaRPr lang="en-US"/>
                        </a:p>
                      </a:txBody>
                      <a:tcPr>
                        <a:blipFill rotWithShape="1">
                          <a:blip r:embed="rId2"/>
                          <a:stretch>
                            <a:fillRect l="-184800" t="-372000" r="-230400" b="-381333"/>
                          </a:stretch>
                        </a:blipFill>
                      </a:tcPr>
                    </a:tc>
                    <a:tc>
                      <a:txBody>
                        <a:bodyPr/>
                        <a:lstStyle/>
                        <a:p>
                          <a:endParaRPr lang="en-US"/>
                        </a:p>
                      </a:txBody>
                      <a:tcPr>
                        <a:blipFill rotWithShape="1">
                          <a:blip r:embed="rId2"/>
                          <a:stretch>
                            <a:fillRect l="-382796" t="-372000" r="-209677" b="-381333"/>
                          </a:stretch>
                        </a:blipFill>
                      </a:tcPr>
                    </a:tc>
                    <a:tc>
                      <a:txBody>
                        <a:bodyPr/>
                        <a:lstStyle/>
                        <a:p>
                          <a:r>
                            <a:rPr lang="en-US" sz="2400" dirty="0" smtClean="0"/>
                            <a:t>3.93</a:t>
                          </a:r>
                          <a:endParaRPr lang="en-US" sz="2400" dirty="0"/>
                        </a:p>
                      </a:txBody>
                      <a:tcPr/>
                    </a:tc>
                    <a:tc>
                      <a:txBody>
                        <a:bodyPr/>
                        <a:lstStyle/>
                        <a:p>
                          <a:endParaRPr lang="en-US"/>
                        </a:p>
                      </a:txBody>
                      <a:tcPr>
                        <a:blipFill rotWithShape="1">
                          <a:blip r:embed="rId2"/>
                          <a:stretch>
                            <a:fillRect l="-560000" t="-372000" r="-513" b="-381333"/>
                          </a:stretch>
                        </a:blipFill>
                      </a:tcPr>
                    </a:tc>
                  </a:tr>
                  <a:tr h="457200">
                    <a:tc>
                      <a:txBody>
                        <a:bodyPr/>
                        <a:lstStyle/>
                        <a:p>
                          <a:r>
                            <a:rPr lang="en-US" sz="2400" dirty="0" smtClean="0"/>
                            <a:t>Typical</a:t>
                          </a:r>
                          <a:endParaRPr lang="en-US" sz="2400" dirty="0"/>
                        </a:p>
                      </a:txBody>
                      <a:tcPr/>
                    </a:tc>
                    <a:tc>
                      <a:txBody>
                        <a:bodyPr/>
                        <a:lstStyle/>
                        <a:p>
                          <a:r>
                            <a:rPr lang="en-US" sz="2400" dirty="0" smtClean="0"/>
                            <a:t>2.14</a:t>
                          </a:r>
                          <a:endParaRPr lang="en-US" sz="2400" dirty="0"/>
                        </a:p>
                      </a:txBody>
                      <a:tcPr/>
                    </a:tc>
                    <a:tc>
                      <a:txBody>
                        <a:bodyPr/>
                        <a:lstStyle/>
                        <a:p>
                          <a:endParaRPr lang="en-US"/>
                        </a:p>
                      </a:txBody>
                      <a:tcPr>
                        <a:blipFill rotWithShape="1">
                          <a:blip r:embed="rId2"/>
                          <a:stretch>
                            <a:fillRect l="-184800" t="-472000" r="-230400" b="-281333"/>
                          </a:stretch>
                        </a:blipFill>
                      </a:tcPr>
                    </a:tc>
                    <a:tc>
                      <a:txBody>
                        <a:bodyPr/>
                        <a:lstStyle/>
                        <a:p>
                          <a:endParaRPr lang="en-US"/>
                        </a:p>
                      </a:txBody>
                      <a:tcPr>
                        <a:blipFill rotWithShape="1">
                          <a:blip r:embed="rId2"/>
                          <a:stretch>
                            <a:fillRect l="-382796" t="-472000" r="-209677" b="-281333"/>
                          </a:stretch>
                        </a:blipFill>
                      </a:tcPr>
                    </a:tc>
                    <a:tc>
                      <a:txBody>
                        <a:bodyPr/>
                        <a:lstStyle/>
                        <a:p>
                          <a:r>
                            <a:rPr lang="en-US" sz="2400" dirty="0" smtClean="0"/>
                            <a:t>10.89</a:t>
                          </a:r>
                          <a:endParaRPr lang="en-US" sz="2400" dirty="0"/>
                        </a:p>
                      </a:txBody>
                      <a:tcPr/>
                    </a:tc>
                    <a:tc>
                      <a:txBody>
                        <a:bodyPr/>
                        <a:lstStyle/>
                        <a:p>
                          <a:endParaRPr lang="en-US"/>
                        </a:p>
                      </a:txBody>
                      <a:tcPr>
                        <a:blipFill rotWithShape="1">
                          <a:blip r:embed="rId2"/>
                          <a:stretch>
                            <a:fillRect l="-560000" t="-472000" r="-513" b="-281333"/>
                          </a:stretch>
                        </a:blipFill>
                      </a:tcPr>
                    </a:tc>
                  </a:tr>
                  <a:tr h="457200">
                    <a:tc>
                      <a:txBody>
                        <a:bodyPr/>
                        <a:lstStyle/>
                        <a:p>
                          <a:r>
                            <a:rPr lang="en-US" sz="2400" dirty="0" smtClean="0"/>
                            <a:t>Occasional</a:t>
                          </a:r>
                          <a:endParaRPr lang="en-US" sz="2400" dirty="0"/>
                        </a:p>
                      </a:txBody>
                      <a:tcPr/>
                    </a:tc>
                    <a:tc>
                      <a:txBody>
                        <a:bodyPr/>
                        <a:lstStyle/>
                        <a:p>
                          <a:r>
                            <a:rPr lang="en-US" sz="2400" dirty="0" smtClean="0"/>
                            <a:t>2.50</a:t>
                          </a:r>
                          <a:endParaRPr lang="en-US" sz="2400" dirty="0"/>
                        </a:p>
                      </a:txBody>
                      <a:tcPr/>
                    </a:tc>
                    <a:tc>
                      <a:txBody>
                        <a:bodyPr/>
                        <a:lstStyle/>
                        <a:p>
                          <a:endParaRPr lang="en-US"/>
                        </a:p>
                      </a:txBody>
                      <a:tcPr>
                        <a:blipFill rotWithShape="1">
                          <a:blip r:embed="rId2"/>
                          <a:stretch>
                            <a:fillRect l="-184800" t="-572000" r="-230400" b="-181333"/>
                          </a:stretch>
                        </a:blipFill>
                      </a:tcPr>
                    </a:tc>
                    <a:tc>
                      <a:txBody>
                        <a:bodyPr/>
                        <a:lstStyle/>
                        <a:p>
                          <a:endParaRPr lang="en-US"/>
                        </a:p>
                      </a:txBody>
                      <a:tcPr>
                        <a:blipFill rotWithShape="1">
                          <a:blip r:embed="rId2"/>
                          <a:stretch>
                            <a:fillRect l="-382796" t="-572000" r="-209677" b="-181333"/>
                          </a:stretch>
                        </a:blipFill>
                      </a:tcPr>
                    </a:tc>
                    <a:tc>
                      <a:txBody>
                        <a:bodyPr/>
                        <a:lstStyle/>
                        <a:p>
                          <a:r>
                            <a:rPr lang="en-US" sz="2400" dirty="0" smtClean="0"/>
                            <a:t>22.07</a:t>
                          </a:r>
                          <a:endParaRPr lang="en-US" sz="2400" dirty="0"/>
                        </a:p>
                      </a:txBody>
                      <a:tcPr/>
                    </a:tc>
                    <a:tc>
                      <a:txBody>
                        <a:bodyPr/>
                        <a:lstStyle/>
                        <a:p>
                          <a:endParaRPr lang="en-US"/>
                        </a:p>
                      </a:txBody>
                      <a:tcPr>
                        <a:blipFill rotWithShape="1">
                          <a:blip r:embed="rId2"/>
                          <a:stretch>
                            <a:fillRect l="-560000" t="-572000" r="-513" b="-181333"/>
                          </a:stretch>
                        </a:blipFill>
                      </a:tcPr>
                    </a:tc>
                  </a:tr>
                  <a:tr h="822960">
                    <a:tc>
                      <a:txBody>
                        <a:bodyPr/>
                        <a:lstStyle/>
                        <a:p>
                          <a:r>
                            <a:rPr lang="en-US" sz="2400" dirty="0" smtClean="0"/>
                            <a:t>Infrequent</a:t>
                          </a:r>
                          <a:endParaRPr lang="en-US" sz="2400" dirty="0"/>
                        </a:p>
                      </a:txBody>
                      <a:tcPr/>
                    </a:tc>
                    <a:tc>
                      <a:txBody>
                        <a:bodyPr/>
                        <a:lstStyle/>
                        <a:p>
                          <a:r>
                            <a:rPr lang="en-US" sz="2400" dirty="0" smtClean="0"/>
                            <a:t>70.7</a:t>
                          </a:r>
                          <a:endParaRPr lang="en-US" sz="2400" dirty="0"/>
                        </a:p>
                      </a:txBody>
                      <a:tcPr/>
                    </a:tc>
                    <a:tc>
                      <a:txBody>
                        <a:bodyPr/>
                        <a:lstStyle/>
                        <a:p>
                          <a:endParaRPr lang="en-US"/>
                        </a:p>
                      </a:txBody>
                      <a:tcPr>
                        <a:blipFill rotWithShape="1">
                          <a:blip r:embed="rId2"/>
                          <a:stretch>
                            <a:fillRect l="-184800" t="-373333" r="-230400" b="-741"/>
                          </a:stretch>
                        </a:blipFill>
                      </a:tcPr>
                    </a:tc>
                    <a:tc>
                      <a:txBody>
                        <a:bodyPr/>
                        <a:lstStyle/>
                        <a:p>
                          <a:endParaRPr lang="en-US"/>
                        </a:p>
                      </a:txBody>
                      <a:tcPr>
                        <a:blipFill rotWithShape="1">
                          <a:blip r:embed="rId2"/>
                          <a:stretch>
                            <a:fillRect l="-382796" t="-373333" r="-209677" b="-741"/>
                          </a:stretch>
                        </a:blipFill>
                      </a:tcPr>
                    </a:tc>
                    <a:tc>
                      <a:txBody>
                        <a:bodyPr/>
                        <a:lstStyle/>
                        <a:p>
                          <a:r>
                            <a:rPr lang="en-US" sz="2400" dirty="0" smtClean="0"/>
                            <a:t>119.77</a:t>
                          </a:r>
                          <a:endParaRPr lang="en-US" sz="2400" dirty="0"/>
                        </a:p>
                      </a:txBody>
                      <a:tcPr/>
                    </a:tc>
                    <a:tc>
                      <a:txBody>
                        <a:bodyPr/>
                        <a:lstStyle/>
                        <a:p>
                          <a:r>
                            <a:rPr lang="en-US" sz="2400" dirty="0" smtClean="0"/>
                            <a:t>2.44</a:t>
                          </a:r>
                          <a:endParaRPr lang="en-US" sz="2400" dirty="0"/>
                        </a:p>
                      </a:txBody>
                      <a:tcPr/>
                    </a:tc>
                  </a:tr>
                </a:tbl>
              </a:graphicData>
            </a:graphic>
          </p:graphicFrame>
        </mc:Fallback>
      </mc:AlternateContent>
      <p:sp>
        <p:nvSpPr>
          <p:cNvPr id="5" name="TextBox 4"/>
          <p:cNvSpPr txBox="1"/>
          <p:nvPr/>
        </p:nvSpPr>
        <p:spPr>
          <a:xfrm>
            <a:off x="685800" y="5562600"/>
            <a:ext cx="8382000" cy="830997"/>
          </a:xfrm>
          <a:prstGeom prst="rect">
            <a:avLst/>
          </a:prstGeom>
          <a:noFill/>
        </p:spPr>
        <p:txBody>
          <a:bodyPr wrap="square" rtlCol="0">
            <a:spAutoFit/>
          </a:bodyPr>
          <a:lstStyle/>
          <a:p>
            <a:r>
              <a:rPr lang="en-US" sz="2400" dirty="0" smtClean="0"/>
              <a:t>E[</a:t>
            </a:r>
            <a:r>
              <a:rPr lang="en-US" sz="2400" b="1" dirty="0" smtClean="0"/>
              <a:t>X</a:t>
            </a:r>
            <a:r>
              <a:rPr lang="en-US" sz="2400" b="1" baseline="-25000" dirty="0" smtClean="0"/>
              <a:t>365</a:t>
            </a:r>
            <a:r>
              <a:rPr lang="en-US" sz="2400" dirty="0" smtClean="0"/>
              <a:t>]: Extra Rehearsals to maintain </a:t>
            </a:r>
            <a:r>
              <a:rPr lang="en-US" sz="2400" i="1" dirty="0" smtClean="0"/>
              <a:t>all</a:t>
            </a:r>
            <a:r>
              <a:rPr lang="en-US" sz="2400" dirty="0" smtClean="0"/>
              <a:t> passwords over the first year. </a:t>
            </a:r>
            <a:endParaRPr lang="en-US" sz="2400" dirty="0"/>
          </a:p>
        </p:txBody>
      </p:sp>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23</a:t>
            </a:fld>
            <a:endParaRPr lang="en-US" dirty="0"/>
          </a:p>
        </p:txBody>
      </p:sp>
    </p:spTree>
    <p:extLst>
      <p:ext uri="{BB962C8B-B14F-4D97-AF65-F5344CB8AC3E}">
        <p14:creationId xmlns:p14="http://schemas.microsoft.com/office/powerpoint/2010/main" val="11809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3755" y="1371600"/>
                <a:ext cx="8229600" cy="2590799"/>
              </a:xfrm>
            </p:spPr>
            <p:txBody>
              <a:bodyPr>
                <a:normAutofit/>
              </a:bodyPr>
              <a:lstStyle/>
              <a:p>
                <a:pPr marL="0" indent="0">
                  <a:buNone/>
                </a:pPr>
                <a:r>
                  <a:rPr lang="en-US" sz="3000" b="1" dirty="0" smtClean="0"/>
                  <a:t>Thm (Informal): </a:t>
                </a:r>
                <a:r>
                  <a:rPr lang="en-US" sz="3000" dirty="0" smtClean="0"/>
                  <a:t>Any statistical algorithm needs to see at least </a:t>
                </a:r>
                <a14:m>
                  <m:oMath xmlns:m="http://schemas.openxmlformats.org/officeDocument/2006/math">
                    <m:r>
                      <a:rPr lang="en-US" sz="3000" b="0" i="1" smtClean="0">
                        <a:latin typeface="Cambria Math"/>
                      </a:rPr>
                      <m:t>𝑚</m:t>
                    </m:r>
                    <m:r>
                      <a:rPr lang="en-US" sz="3000" i="1" smtClean="0">
                        <a:latin typeface="Cambria Math"/>
                      </a:rPr>
                      <m:t>=</m:t>
                    </m:r>
                    <m:acc>
                      <m:accPr>
                        <m:chr m:val="̃"/>
                        <m:ctrlPr>
                          <a:rPr lang="en-US" sz="3000" b="0" i="1" smtClean="0">
                            <a:latin typeface="Cambria Math"/>
                          </a:rPr>
                        </m:ctrlPr>
                      </m:accPr>
                      <m:e>
                        <m:r>
                          <a:rPr lang="en-US" sz="3000" i="1">
                            <a:latin typeface="Cambria Math"/>
                          </a:rPr>
                          <m:t>𝑂</m:t>
                        </m:r>
                      </m:e>
                    </m:acc>
                    <m:d>
                      <m:dPr>
                        <m:ctrlPr>
                          <a:rPr lang="el-GR" sz="3000" i="1" smtClean="0">
                            <a:latin typeface="Cambria Math"/>
                          </a:rPr>
                        </m:ctrlPr>
                      </m:dPr>
                      <m:e>
                        <m:sSup>
                          <m:sSupPr>
                            <m:ctrlPr>
                              <a:rPr lang="el-GR" sz="3000" i="1" smtClean="0">
                                <a:latin typeface="Cambria Math"/>
                              </a:rPr>
                            </m:ctrlPr>
                          </m:sSupPr>
                          <m:e>
                            <m:r>
                              <a:rPr lang="en-US" sz="3000" b="0" i="1" smtClean="0">
                                <a:latin typeface="Cambria Math"/>
                              </a:rPr>
                              <m:t>𝑛</m:t>
                            </m:r>
                          </m:e>
                          <m:sup>
                            <m:r>
                              <a:rPr lang="en-US" sz="3000" b="0" i="1" smtClean="0">
                                <a:latin typeface="Cambria Math"/>
                              </a:rPr>
                              <m:t>1.5</m:t>
                            </m:r>
                          </m:sup>
                        </m:sSup>
                      </m:e>
                    </m:d>
                  </m:oMath>
                </a14:m>
                <a:r>
                  <a:rPr lang="en-US" sz="3000" dirty="0" smtClean="0"/>
                  <a:t> passwords before it can even approximately guess the secret mapping </a:t>
                </a:r>
                <a14:m>
                  <m:oMath xmlns:m="http://schemas.openxmlformats.org/officeDocument/2006/math">
                    <m:r>
                      <a:rPr lang="en-US" sz="3000" i="1" smtClean="0">
                        <a:latin typeface="Cambria Math"/>
                        <a:ea typeface="Cambria Math"/>
                      </a:rPr>
                      <m:t>𝜎</m:t>
                    </m:r>
                    <m:r>
                      <a:rPr lang="en-US" sz="3000" b="0" i="1" smtClean="0">
                        <a:latin typeface="Cambria Math"/>
                        <a:ea typeface="Cambria Math"/>
                      </a:rPr>
                      <m:t>.</m:t>
                    </m:r>
                  </m:oMath>
                </a14:m>
                <a:endParaRPr lang="en-US" sz="3000" dirty="0" smtClean="0">
                  <a:sym typeface="Mathematica1"/>
                </a:endParaRPr>
              </a:p>
              <a:p>
                <a:pPr marL="0" indent="0">
                  <a:buNone/>
                </a:pPr>
                <a:endParaRPr lang="en-US" dirty="0">
                  <a:sym typeface="Mathematica1"/>
                </a:endParaRPr>
              </a:p>
              <a:p>
                <a:pPr marL="0" indent="0">
                  <a:buNone/>
                </a:pPr>
                <a:endParaRPr lang="en-US" dirty="0">
                  <a:sym typeface="Mathematica1"/>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3755" y="1371600"/>
                <a:ext cx="8229600" cy="2590799"/>
              </a:xfrm>
              <a:blipFill rotWithShape="1">
                <a:blip r:embed="rId3"/>
                <a:stretch>
                  <a:fillRect l="-1704" t="-2824"/>
                </a:stretch>
              </a:blipFill>
            </p:spPr>
            <p:txBody>
              <a:bodyPr/>
              <a:lstStyle/>
              <a:p>
                <a:r>
                  <a:rPr lang="en-US">
                    <a:noFill/>
                  </a:rPr>
                  <a:t> </a:t>
                </a:r>
              </a:p>
            </p:txBody>
          </p:sp>
        </mc:Fallback>
      </mc:AlternateContent>
      <p:sp>
        <p:nvSpPr>
          <p:cNvPr id="4" name="Rectangle 3"/>
          <p:cNvSpPr/>
          <p:nvPr/>
        </p:nvSpPr>
        <p:spPr>
          <a:xfrm>
            <a:off x="457200" y="1436255"/>
            <a:ext cx="8153400" cy="14593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Security</a:t>
            </a:r>
            <a:endParaRPr lang="en-US" dirty="0"/>
          </a:p>
        </p:txBody>
      </p:sp>
      <p:sp>
        <p:nvSpPr>
          <p:cNvPr id="5" name="Rectangle 4"/>
          <p:cNvSpPr/>
          <p:nvPr/>
        </p:nvSpPr>
        <p:spPr>
          <a:xfrm>
            <a:off x="446590" y="3200400"/>
            <a:ext cx="4732116" cy="523220"/>
          </a:xfrm>
          <a:prstGeom prst="rect">
            <a:avLst/>
          </a:prstGeom>
        </p:spPr>
        <p:txBody>
          <a:bodyPr wrap="square">
            <a:spAutoFit/>
          </a:bodyPr>
          <a:lstStyle/>
          <a:p>
            <a:r>
              <a:rPr lang="en-US" sz="2800" b="1" dirty="0"/>
              <a:t>Example: n=30 images</a:t>
            </a:r>
            <a:endParaRPr lang="en-US" sz="2800" b="1" baseline="-25000" dirty="0"/>
          </a:p>
        </p:txBody>
      </p:sp>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24</a:t>
            </a:fld>
            <a:endParaRPr lang="en-US" dirty="0"/>
          </a:p>
        </p:txBody>
      </p:sp>
    </p:spTree>
    <p:extLst>
      <p:ext uri="{BB962C8B-B14F-4D97-AF65-F5344CB8AC3E}">
        <p14:creationId xmlns:p14="http://schemas.microsoft.com/office/powerpoint/2010/main" val="27819123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4038600" y="1447800"/>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4038600" y="1447800"/>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4" name="Straight Arrow Connector 3"/>
          <p:cNvCxnSpPr/>
          <p:nvPr/>
        </p:nvCxnSpPr>
        <p:spPr>
          <a:xfrm flipH="1">
            <a:off x="2743200" y="2261805"/>
            <a:ext cx="1295400" cy="10909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8" idx="2"/>
          </p:cNvCxnSpPr>
          <p:nvPr/>
        </p:nvCxnSpPr>
        <p:spPr>
          <a:xfrm flipH="1">
            <a:off x="4352660" y="2261805"/>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42338" y="1981200"/>
            <a:ext cx="1834662" cy="14477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66721" y="2712313"/>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0" name="TextBox 19"/>
              <p:cNvSpPr txBox="1"/>
              <p:nvPr/>
            </p:nvSpPr>
            <p:spPr>
              <a:xfrm>
                <a:off x="2092569" y="3346938"/>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oMath>
                  </m:oMathPara>
                </a14:m>
                <a:endParaRPr lang="en-US" sz="4800" baseline="-25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2092569" y="3346938"/>
                <a:ext cx="837088" cy="81400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934116" y="3505200"/>
                <a:ext cx="743537"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2</a:t>
                </a:r>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934116" y="3505200"/>
                <a:ext cx="743537" cy="814005"/>
              </a:xfrm>
              <a:prstGeom prst="rect">
                <a:avLst/>
              </a:prstGeom>
              <a:blipFill rotWithShape="1">
                <a:blip r:embed="rId5"/>
                <a:stretch>
                  <a:fillRect r="-20492" b="-38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105231" y="3505200"/>
                <a:ext cx="708271"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L</a:t>
                </a:r>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6105231" y="3505200"/>
                <a:ext cx="708271" cy="814005"/>
              </a:xfrm>
              <a:prstGeom prst="rect">
                <a:avLst/>
              </a:prstGeom>
              <a:blipFill rotWithShape="1">
                <a:blip r:embed="rId6"/>
                <a:stretch>
                  <a:fillRect r="-20690" b="-38060"/>
                </a:stretch>
              </a:blipFill>
            </p:spPr>
            <p:txBody>
              <a:bodyPr/>
              <a:lstStyle/>
              <a:p>
                <a:r>
                  <a:rPr lang="en-US">
                    <a:noFill/>
                  </a:rPr>
                  <a:t> </a:t>
                </a:r>
              </a:p>
            </p:txBody>
          </p:sp>
        </mc:Fallback>
      </mc:AlternateContent>
      <p:cxnSp>
        <p:nvCxnSpPr>
          <p:cNvPr id="23" name="Straight Arrow Connector 22"/>
          <p:cNvCxnSpPr/>
          <p:nvPr/>
        </p:nvCxnSpPr>
        <p:spPr>
          <a:xfrm flipH="1">
            <a:off x="1524000" y="3994947"/>
            <a:ext cx="675042" cy="10319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511112" y="4160943"/>
            <a:ext cx="2" cy="8659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802779" y="4183640"/>
            <a:ext cx="759568" cy="84327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743200" y="4488359"/>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30" name="TextBox 29"/>
              <p:cNvSpPr txBox="1"/>
              <p:nvPr/>
            </p:nvSpPr>
            <p:spPr>
              <a:xfrm>
                <a:off x="763041" y="4997602"/>
                <a:ext cx="1064715"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11</m:t>
                      </m:r>
                    </m:oMath>
                  </m:oMathPara>
                </a14:m>
                <a:endParaRPr lang="en-US" sz="4800" baseline="-25000" dirty="0"/>
              </a:p>
            </p:txBody>
          </p:sp>
        </mc:Choice>
        <mc:Fallback xmlns="">
          <p:sp>
            <p:nvSpPr>
              <p:cNvPr id="30" name="TextBox 29"/>
              <p:cNvSpPr txBox="1">
                <a:spLocks noRot="1" noChangeAspect="1" noMove="1" noResize="1" noEditPoints="1" noAdjustHandles="1" noChangeArrowheads="1" noChangeShapeType="1" noTextEdit="1"/>
              </p:cNvSpPr>
              <p:nvPr/>
            </p:nvSpPr>
            <p:spPr>
              <a:xfrm>
                <a:off x="763041" y="4997602"/>
                <a:ext cx="1064715" cy="81400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2063261" y="5026910"/>
                <a:ext cx="952505"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r>
                      <a:rPr lang="en-US" sz="4800" b="0" i="1" baseline="-25000" smtClean="0">
                        <a:latin typeface="Cambria Math"/>
                      </a:rPr>
                      <m:t>1</m:t>
                    </m:r>
                  </m:oMath>
                </a14:m>
                <a:r>
                  <a:rPr lang="en-US" sz="4800" baseline="-25000" dirty="0" smtClean="0"/>
                  <a:t>2</a:t>
                </a:r>
                <a:endParaRPr lang="en-US" sz="4800" baseline="-250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063261" y="5026910"/>
                <a:ext cx="952505" cy="814005"/>
              </a:xfrm>
              <a:prstGeom prst="rect">
                <a:avLst/>
              </a:prstGeom>
              <a:blipFill rotWithShape="1">
                <a:blip r:embed="rId8"/>
                <a:stretch>
                  <a:fillRect r="-15287" b="-39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457862" y="5032771"/>
                <a:ext cx="106772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r>
                        <a:rPr lang="en-US" sz="4800" b="0" i="1" baseline="-25000" smtClean="0">
                          <a:latin typeface="Cambria Math"/>
                        </a:rPr>
                        <m:t>𝐿</m:t>
                      </m:r>
                    </m:oMath>
                  </m:oMathPara>
                </a14:m>
                <a:endParaRPr lang="en-US" sz="4800" baseline="-25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457862" y="5032771"/>
                <a:ext cx="1067728" cy="814005"/>
              </a:xfrm>
              <a:prstGeom prst="rect">
                <a:avLst/>
              </a:prstGeom>
              <a:blipFill rotWithShape="1">
                <a:blip r:embed="rId9"/>
                <a:stretch>
                  <a:fillRect/>
                </a:stretch>
              </a:blipFill>
            </p:spPr>
            <p:txBody>
              <a:bodyPr/>
              <a:lstStyle/>
              <a:p>
                <a:r>
                  <a:rPr lang="en-US">
                    <a:noFill/>
                  </a:rPr>
                  <a:t> </a:t>
                </a:r>
              </a:p>
            </p:txBody>
          </p:sp>
        </mc:Fallback>
      </mc:AlternateContent>
      <p:sp>
        <p:nvSpPr>
          <p:cNvPr id="33" name="TextBox 32"/>
          <p:cNvSpPr txBox="1"/>
          <p:nvPr/>
        </p:nvSpPr>
        <p:spPr>
          <a:xfrm>
            <a:off x="5240917" y="4488359"/>
            <a:ext cx="574196" cy="769441"/>
          </a:xfrm>
          <a:prstGeom prst="rect">
            <a:avLst/>
          </a:prstGeom>
          <a:noFill/>
        </p:spPr>
        <p:txBody>
          <a:bodyPr wrap="none" rtlCol="0">
            <a:spAutoFit/>
          </a:bodyPr>
          <a:lstStyle/>
          <a:p>
            <a:r>
              <a:rPr lang="en-US" sz="4400" dirty="0" smtClean="0"/>
              <a:t>…</a:t>
            </a:r>
            <a:endParaRPr lang="en-US" sz="4400" dirty="0"/>
          </a:p>
        </p:txBody>
      </p:sp>
      <p:sp>
        <p:nvSpPr>
          <p:cNvPr id="37" name="TextBox 36"/>
          <p:cNvSpPr txBox="1"/>
          <p:nvPr/>
        </p:nvSpPr>
        <p:spPr>
          <a:xfrm>
            <a:off x="2355461" y="5715000"/>
            <a:ext cx="574196" cy="769441"/>
          </a:xfrm>
          <a:prstGeom prst="rect">
            <a:avLst/>
          </a:prstGeom>
          <a:noFill/>
        </p:spPr>
        <p:txBody>
          <a:bodyPr wrap="none" rtlCol="0">
            <a:spAutoFit/>
          </a:bodyPr>
          <a:lstStyle/>
          <a:p>
            <a:r>
              <a:rPr lang="en-US" sz="4400" dirty="0" smtClean="0"/>
              <a:t>…</a:t>
            </a:r>
            <a:endParaRPr lang="en-US" sz="4400" dirty="0"/>
          </a:p>
        </p:txBody>
      </p:sp>
      <p:sp>
        <p:nvSpPr>
          <p:cNvPr id="2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25</a:t>
            </a:fld>
            <a:endParaRPr lang="en-US" dirty="0"/>
          </a:p>
        </p:txBody>
      </p:sp>
    </p:spTree>
    <p:extLst>
      <p:ext uri="{BB962C8B-B14F-4D97-AF65-F5344CB8AC3E}">
        <p14:creationId xmlns:p14="http://schemas.microsoft.com/office/powerpoint/2010/main" val="28670080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p:pic>
        <p:nvPicPr>
          <p:cNvPr id="16386" name="Picture 2" descr="C:\Users\jblocki\Pictures\singleDigitChallen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828800"/>
            <a:ext cx="3180667"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Double Bracket 5"/>
          <p:cNvSpPr/>
          <p:nvPr/>
        </p:nvSpPr>
        <p:spPr>
          <a:xfrm>
            <a:off x="2743199" y="1828800"/>
            <a:ext cx="3810001" cy="2324100"/>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200400" y="2702867"/>
            <a:ext cx="1715854" cy="461665"/>
          </a:xfrm>
          <a:prstGeom prst="rect">
            <a:avLst/>
          </a:prstGeom>
          <a:noFill/>
        </p:spPr>
        <p:txBody>
          <a:bodyPr wrap="none" rtlCol="0">
            <a:spAutoFit/>
          </a:bodyPr>
          <a:lstStyle/>
          <a:p>
            <a:r>
              <a:rPr lang="en-US" sz="2400" b="1" dirty="0" smtClean="0"/>
              <a:t>Response: 6</a:t>
            </a:r>
            <a:endParaRPr lang="en-US" sz="2400" b="1" dirty="0"/>
          </a:p>
        </p:txBody>
      </p:sp>
      <mc:AlternateContent xmlns:mc="http://schemas.openxmlformats.org/markup-compatibility/2006" xmlns:a14="http://schemas.microsoft.com/office/drawing/2010/main">
        <mc:Choice Requires="a14">
          <p:sp>
            <p:nvSpPr>
              <p:cNvPr id="8" name="TextBox 7"/>
              <p:cNvSpPr txBox="1"/>
              <p:nvPr/>
            </p:nvSpPr>
            <p:spPr>
              <a:xfrm>
                <a:off x="1905000" y="2575351"/>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1905000" y="2575351"/>
                <a:ext cx="628121" cy="814005"/>
              </a:xfrm>
              <a:prstGeom prst="rect">
                <a:avLst/>
              </a:prstGeom>
              <a:blipFill rotWithShape="1">
                <a:blip r:embed="rId4"/>
                <a:stretch>
                  <a:fillRect/>
                </a:stretch>
              </a:blipFill>
            </p:spPr>
            <p:txBody>
              <a:bodyPr/>
              <a:lstStyle/>
              <a:p>
                <a:r>
                  <a:rPr lang="en-US">
                    <a:noFill/>
                  </a:rPr>
                  <a:t> </a:t>
                </a:r>
              </a:p>
            </p:txBody>
          </p:sp>
        </mc:Fallback>
      </mc:AlternateContent>
      <p:cxnSp>
        <p:nvCxnSpPr>
          <p:cNvPr id="11" name="Straight Arrow Connector 10"/>
          <p:cNvCxnSpPr/>
          <p:nvPr/>
        </p:nvCxnSpPr>
        <p:spPr>
          <a:xfrm flipH="1">
            <a:off x="1447799" y="4191000"/>
            <a:ext cx="1295400" cy="10909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352800" y="4277810"/>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400800" y="4227932"/>
            <a:ext cx="1010333" cy="11931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36196" y="4351775"/>
            <a:ext cx="574196" cy="769441"/>
          </a:xfrm>
          <a:prstGeom prst="rect">
            <a:avLst/>
          </a:prstGeom>
          <a:noFill/>
        </p:spPr>
        <p:txBody>
          <a:bodyPr wrap="none" rtlCol="0">
            <a:spAutoFit/>
          </a:bodyPr>
          <a:lstStyle/>
          <a:p>
            <a:r>
              <a:rPr lang="en-US" sz="4400" dirty="0" smtClean="0"/>
              <a:t>…</a:t>
            </a:r>
            <a:endParaRPr lang="en-US" sz="4400" dirty="0"/>
          </a:p>
        </p:txBody>
      </p:sp>
      <p:sp>
        <p:nvSpPr>
          <p:cNvPr id="10" name="TextBox 9"/>
          <p:cNvSpPr txBox="1"/>
          <p:nvPr/>
        </p:nvSpPr>
        <p:spPr>
          <a:xfrm>
            <a:off x="1600200" y="4267200"/>
            <a:ext cx="418704" cy="646331"/>
          </a:xfrm>
          <a:prstGeom prst="rect">
            <a:avLst/>
          </a:prstGeom>
          <a:noFill/>
        </p:spPr>
        <p:txBody>
          <a:bodyPr wrap="none" rtlCol="0">
            <a:spAutoFit/>
          </a:bodyPr>
          <a:lstStyle/>
          <a:p>
            <a:r>
              <a:rPr lang="en-US" sz="3600" dirty="0" smtClean="0"/>
              <a:t>1</a:t>
            </a:r>
            <a:endParaRPr lang="en-US" sz="3600" dirty="0"/>
          </a:p>
        </p:txBody>
      </p:sp>
      <p:sp>
        <p:nvSpPr>
          <p:cNvPr id="18" name="TextBox 17"/>
          <p:cNvSpPr txBox="1"/>
          <p:nvPr/>
        </p:nvSpPr>
        <p:spPr>
          <a:xfrm>
            <a:off x="2897157" y="4501365"/>
            <a:ext cx="418704" cy="646331"/>
          </a:xfrm>
          <a:prstGeom prst="rect">
            <a:avLst/>
          </a:prstGeom>
          <a:noFill/>
        </p:spPr>
        <p:txBody>
          <a:bodyPr wrap="none" rtlCol="0">
            <a:spAutoFit/>
          </a:bodyPr>
          <a:lstStyle/>
          <a:p>
            <a:r>
              <a:rPr lang="en-US" sz="3600" dirty="0" smtClean="0"/>
              <a:t>2</a:t>
            </a:r>
            <a:endParaRPr lang="en-US" sz="3600" dirty="0"/>
          </a:p>
        </p:txBody>
      </p:sp>
      <mc:AlternateContent xmlns:mc="http://schemas.openxmlformats.org/markup-compatibility/2006" xmlns:a14="http://schemas.microsoft.com/office/drawing/2010/main">
        <mc:Choice Requires="a14">
          <p:sp>
            <p:nvSpPr>
              <p:cNvPr id="19" name="TextBox 18"/>
              <p:cNvSpPr txBox="1"/>
              <p:nvPr/>
            </p:nvSpPr>
            <p:spPr>
              <a:xfrm>
                <a:off x="6905966" y="4152900"/>
                <a:ext cx="1700850" cy="633571"/>
              </a:xfrm>
              <a:prstGeom prst="rect">
                <a:avLst/>
              </a:prstGeom>
              <a:noFill/>
            </p:spPr>
            <p:txBody>
              <a:bodyPr wrap="none" rtlCol="0">
                <a:spAutoFit/>
              </a:bodyPr>
              <a:lstStyle/>
              <a:p>
                <a14:m>
                  <m:oMath xmlns:m="http://schemas.openxmlformats.org/officeDocument/2006/math">
                    <m:r>
                      <a:rPr lang="en-US" sz="3600" b="0" i="1" smtClean="0">
                        <a:latin typeface="Cambria Math"/>
                      </a:rPr>
                      <m:t>𝐿</m:t>
                    </m:r>
                    <m:r>
                      <a:rPr lang="en-US" sz="3600" b="0" i="1" smtClean="0">
                        <a:latin typeface="Cambria Math"/>
                      </a:rPr>
                      <m:t>=</m:t>
                    </m:r>
                    <m:r>
                      <a:rPr lang="en-US" sz="3600" b="0" i="1" smtClean="0">
                        <a:latin typeface="Cambria Math"/>
                      </a:rPr>
                      <m:t>𝑛</m:t>
                    </m:r>
                  </m:oMath>
                </a14:m>
                <a:r>
                  <a:rPr lang="en-US" sz="3600" baseline="30000" dirty="0" smtClean="0"/>
                  <a:t>1.5</a:t>
                </a:r>
                <a:endParaRPr lang="en-US" sz="3600" baseline="30000" dirty="0"/>
              </a:p>
            </p:txBody>
          </p:sp>
        </mc:Choice>
        <mc:Fallback xmlns="">
          <p:sp>
            <p:nvSpPr>
              <p:cNvPr id="19" name="TextBox 18"/>
              <p:cNvSpPr txBox="1">
                <a:spLocks noRot="1" noChangeAspect="1" noMove="1" noResize="1" noEditPoints="1" noAdjustHandles="1" noChangeArrowheads="1" noChangeShapeType="1" noTextEdit="1"/>
              </p:cNvSpPr>
              <p:nvPr/>
            </p:nvSpPr>
            <p:spPr>
              <a:xfrm>
                <a:off x="6905966" y="4152900"/>
                <a:ext cx="1700850" cy="633571"/>
              </a:xfrm>
              <a:prstGeom prst="rect">
                <a:avLst/>
              </a:prstGeom>
              <a:blipFill rotWithShape="1">
                <a:blip r:embed="rId5"/>
                <a:stretch>
                  <a:fillRect t="-6731" r="-4301"/>
                </a:stretch>
              </a:blipFill>
            </p:spPr>
            <p:txBody>
              <a:bodyPr/>
              <a:lstStyle/>
              <a:p>
                <a:r>
                  <a:rPr lang="en-US">
                    <a:noFill/>
                  </a:rPr>
                  <a:t> </a:t>
                </a:r>
              </a:p>
            </p:txBody>
          </p:sp>
        </mc:Fallback>
      </mc:AlternateContent>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26</a:t>
            </a:fld>
            <a:endParaRPr lang="en-US" dirty="0"/>
          </a:p>
        </p:txBody>
      </p:sp>
    </p:spTree>
    <p:extLst>
      <p:ext uri="{BB962C8B-B14F-4D97-AF65-F5344CB8AC3E}">
        <p14:creationId xmlns:p14="http://schemas.microsoft.com/office/powerpoint/2010/main" val="153315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p:pic>
        <p:nvPicPr>
          <p:cNvPr id="16386" name="Picture 2" descr="C:\Users\jblocki\Pictures\singleDigitChallen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8327" y="2033707"/>
            <a:ext cx="1295400" cy="899992"/>
          </a:xfrm>
          <a:prstGeom prst="rect">
            <a:avLst/>
          </a:prstGeom>
          <a:noFill/>
          <a:extLst>
            <a:ext uri="{909E8E84-426E-40DD-AFC4-6F175D3DCCD1}">
              <a14:hiddenFill xmlns:a14="http://schemas.microsoft.com/office/drawing/2010/main">
                <a:solidFill>
                  <a:srgbClr val="FFFFFF"/>
                </a:solidFill>
              </a14:hiddenFill>
            </a:ext>
          </a:extLst>
        </p:spPr>
      </p:pic>
      <p:sp>
        <p:nvSpPr>
          <p:cNvPr id="6" name="Double Bracket 5"/>
          <p:cNvSpPr/>
          <p:nvPr/>
        </p:nvSpPr>
        <p:spPr>
          <a:xfrm>
            <a:off x="3886200" y="1828800"/>
            <a:ext cx="1600200" cy="1153553"/>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012943" y="2483703"/>
            <a:ext cx="824265" cy="246221"/>
          </a:xfrm>
          <a:prstGeom prst="rect">
            <a:avLst/>
          </a:prstGeom>
          <a:noFill/>
        </p:spPr>
        <p:txBody>
          <a:bodyPr wrap="none" rtlCol="0">
            <a:spAutoFit/>
          </a:bodyPr>
          <a:lstStyle/>
          <a:p>
            <a:r>
              <a:rPr lang="en-US" sz="1000" b="1" dirty="0" smtClean="0"/>
              <a:t>Response: 6</a:t>
            </a:r>
            <a:endParaRPr lang="en-US" sz="1000" b="1" dirty="0"/>
          </a:p>
        </p:txBody>
      </p:sp>
      <mc:AlternateContent xmlns:mc="http://schemas.openxmlformats.org/markup-compatibility/2006" xmlns:a14="http://schemas.microsoft.com/office/drawing/2010/main">
        <mc:Choice Requires="a14">
          <p:sp>
            <p:nvSpPr>
              <p:cNvPr id="8" name="TextBox 7"/>
              <p:cNvSpPr txBox="1"/>
              <p:nvPr/>
            </p:nvSpPr>
            <p:spPr>
              <a:xfrm>
                <a:off x="3106509" y="1915919"/>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3106509" y="1915919"/>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11" name="Straight Arrow Connector 10"/>
          <p:cNvCxnSpPr/>
          <p:nvPr/>
        </p:nvCxnSpPr>
        <p:spPr>
          <a:xfrm flipH="1">
            <a:off x="2458809" y="3090796"/>
            <a:ext cx="1295400" cy="1090995"/>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343400" y="3115429"/>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417135" y="3039692"/>
            <a:ext cx="1010333" cy="11931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15293" y="3251572"/>
            <a:ext cx="574196" cy="769441"/>
          </a:xfrm>
          <a:prstGeom prst="rect">
            <a:avLst/>
          </a:prstGeom>
          <a:noFill/>
        </p:spPr>
        <p:txBody>
          <a:bodyPr wrap="none" rtlCol="0">
            <a:spAutoFit/>
          </a:bodyPr>
          <a:lstStyle/>
          <a:p>
            <a:r>
              <a:rPr lang="en-US" sz="4400" dirty="0" smtClean="0"/>
              <a:t>…</a:t>
            </a:r>
            <a:endParaRPr lang="en-US" sz="4400" dirty="0"/>
          </a:p>
        </p:txBody>
      </p:sp>
      <p:sp>
        <p:nvSpPr>
          <p:cNvPr id="10" name="TextBox 9"/>
          <p:cNvSpPr txBox="1"/>
          <p:nvPr/>
        </p:nvSpPr>
        <p:spPr>
          <a:xfrm>
            <a:off x="2249457" y="3090796"/>
            <a:ext cx="418704" cy="646331"/>
          </a:xfrm>
          <a:prstGeom prst="rect">
            <a:avLst/>
          </a:prstGeom>
          <a:noFill/>
        </p:spPr>
        <p:txBody>
          <a:bodyPr wrap="none" rtlCol="0">
            <a:spAutoFit/>
          </a:bodyPr>
          <a:lstStyle/>
          <a:p>
            <a:r>
              <a:rPr lang="en-US" sz="3600" dirty="0" smtClean="0"/>
              <a:t>1</a:t>
            </a:r>
            <a:endParaRPr lang="en-US" sz="3600" dirty="0"/>
          </a:p>
        </p:txBody>
      </p:sp>
      <p:sp>
        <p:nvSpPr>
          <p:cNvPr id="18" name="TextBox 17"/>
          <p:cNvSpPr txBox="1"/>
          <p:nvPr/>
        </p:nvSpPr>
        <p:spPr>
          <a:xfrm>
            <a:off x="3803591" y="3313127"/>
            <a:ext cx="418704" cy="646331"/>
          </a:xfrm>
          <a:prstGeom prst="rect">
            <a:avLst/>
          </a:prstGeom>
          <a:noFill/>
        </p:spPr>
        <p:txBody>
          <a:bodyPr wrap="none" rtlCol="0">
            <a:spAutoFit/>
          </a:bodyPr>
          <a:lstStyle/>
          <a:p>
            <a:r>
              <a:rPr lang="en-US" sz="3600" dirty="0" smtClean="0"/>
              <a:t>2</a:t>
            </a:r>
            <a:endParaRPr lang="en-US" sz="3600" dirty="0"/>
          </a:p>
        </p:txBody>
      </p:sp>
      <p:sp>
        <p:nvSpPr>
          <p:cNvPr id="19" name="TextBox 18"/>
          <p:cNvSpPr txBox="1"/>
          <p:nvPr/>
        </p:nvSpPr>
        <p:spPr>
          <a:xfrm>
            <a:off x="6307418" y="3090795"/>
            <a:ext cx="378630" cy="646331"/>
          </a:xfrm>
          <a:prstGeom prst="rect">
            <a:avLst/>
          </a:prstGeom>
          <a:noFill/>
        </p:spPr>
        <p:txBody>
          <a:bodyPr wrap="none" rtlCol="0">
            <a:spAutoFit/>
          </a:bodyPr>
          <a:lstStyle/>
          <a:p>
            <a:r>
              <a:rPr lang="en-US" sz="3600" dirty="0" smtClean="0"/>
              <a:t>L</a:t>
            </a:r>
            <a:endParaRPr lang="en-US" sz="3600" dirty="0"/>
          </a:p>
        </p:txBody>
      </p:sp>
      <p:pic>
        <p:nvPicPr>
          <p:cNvPr id="18434" name="Picture 2" descr="C:\Users\jblocki\Pictures\singleDigitChalleng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399855"/>
            <a:ext cx="2071054" cy="139134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96824" y="4773106"/>
            <a:ext cx="824265" cy="246221"/>
          </a:xfrm>
          <a:prstGeom prst="rect">
            <a:avLst/>
          </a:prstGeom>
          <a:noFill/>
        </p:spPr>
        <p:txBody>
          <a:bodyPr wrap="none" rtlCol="0">
            <a:spAutoFit/>
          </a:bodyPr>
          <a:lstStyle/>
          <a:p>
            <a:r>
              <a:rPr lang="en-US" sz="1000" b="1" dirty="0" smtClean="0"/>
              <a:t>Response: 3</a:t>
            </a:r>
            <a:endParaRPr lang="en-US" sz="1000" b="1" dirty="0"/>
          </a:p>
        </p:txBody>
      </p:sp>
      <p:sp>
        <p:nvSpPr>
          <p:cNvPr id="16" name="Double Bracket 15"/>
          <p:cNvSpPr/>
          <p:nvPr/>
        </p:nvSpPr>
        <p:spPr>
          <a:xfrm>
            <a:off x="1067960" y="4319439"/>
            <a:ext cx="2437239" cy="1547961"/>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3978408" y="4416732"/>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a:rPr>
                        <m:t>𝑞</m:t>
                      </m:r>
                      <m:r>
                        <a:rPr lang="en-US" sz="4800" b="0" i="1" baseline="-25000" smtClean="0">
                          <a:latin typeface="Cambria Math"/>
                        </a:rPr>
                        <m:t>2</m:t>
                      </m:r>
                    </m:oMath>
                  </m:oMathPara>
                </a14:m>
                <a:endParaRPr lang="en-US" sz="4800" baseline="-25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3978408" y="4416732"/>
                <a:ext cx="837088" cy="814005"/>
              </a:xfrm>
              <a:prstGeom prst="rect">
                <a:avLst/>
              </a:prstGeom>
              <a:blipFill rotWithShape="1">
                <a:blip r:embed="rId5"/>
                <a:stretch>
                  <a:fillRect/>
                </a:stretch>
              </a:blipFill>
            </p:spPr>
            <p:txBody>
              <a:bodyPr/>
              <a:lstStyle/>
              <a:p>
                <a:r>
                  <a:rPr lang="en-US">
                    <a:noFill/>
                  </a:rPr>
                  <a:t> </a:t>
                </a:r>
              </a:p>
            </p:txBody>
          </p:sp>
        </mc:Fallback>
      </mc:AlternateContent>
      <p:sp>
        <p:nvSpPr>
          <p:cNvPr id="20" name="TextBox 19"/>
          <p:cNvSpPr txBox="1"/>
          <p:nvPr/>
        </p:nvSpPr>
        <p:spPr>
          <a:xfrm>
            <a:off x="4989489" y="4388385"/>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1" name="TextBox 20"/>
              <p:cNvSpPr txBox="1"/>
              <p:nvPr/>
            </p:nvSpPr>
            <p:spPr>
              <a:xfrm>
                <a:off x="37157" y="4612324"/>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a:latin typeface="Cambria Math"/>
                        </a:rPr>
                        <m:t>𝑞</m:t>
                      </m:r>
                      <m:r>
                        <a:rPr lang="en-US" sz="4800" i="1" baseline="-25000">
                          <a:latin typeface="Cambria Math"/>
                        </a:rPr>
                        <m:t>1</m:t>
                      </m:r>
                    </m:oMath>
                  </m:oMathPara>
                </a14:m>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7157" y="4612324"/>
                <a:ext cx="837088" cy="81400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078189" y="4385517"/>
                <a:ext cx="840102"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a:rPr>
                        <m:t>𝑞</m:t>
                      </m:r>
                      <m:r>
                        <a:rPr lang="en-US" sz="4800" b="0" i="1" baseline="-25000" smtClean="0">
                          <a:latin typeface="Cambria Math"/>
                        </a:rPr>
                        <m:t>𝐿</m:t>
                      </m:r>
                    </m:oMath>
                  </m:oMathPara>
                </a14:m>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6078189" y="4385517"/>
                <a:ext cx="840102" cy="814005"/>
              </a:xfrm>
              <a:prstGeom prst="rect">
                <a:avLst/>
              </a:prstGeom>
              <a:blipFill rotWithShape="1">
                <a:blip r:embed="rId7"/>
                <a:stretch>
                  <a:fillRect/>
                </a:stretch>
              </a:blipFill>
            </p:spPr>
            <p:txBody>
              <a:bodyPr/>
              <a:lstStyle/>
              <a:p>
                <a:r>
                  <a:rPr lang="en-US">
                    <a:noFill/>
                  </a:rPr>
                  <a:t> </a:t>
                </a:r>
              </a:p>
            </p:txBody>
          </p:sp>
        </mc:Fallback>
      </mc:AlternateContent>
      <p:sp>
        <p:nvSpPr>
          <p:cNvPr id="23"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27</a:t>
            </a:fld>
            <a:endParaRPr lang="en-US" dirty="0"/>
          </a:p>
        </p:txBody>
      </p:sp>
    </p:spTree>
    <p:extLst>
      <p:ext uri="{BB962C8B-B14F-4D97-AF65-F5344CB8AC3E}">
        <p14:creationId xmlns:p14="http://schemas.microsoft.com/office/powerpoint/2010/main" val="3712986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4038600" y="1447800"/>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4038600" y="1447800"/>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4" name="Straight Arrow Connector 3"/>
          <p:cNvCxnSpPr/>
          <p:nvPr/>
        </p:nvCxnSpPr>
        <p:spPr>
          <a:xfrm flipH="1">
            <a:off x="3457862" y="2261805"/>
            <a:ext cx="580738" cy="45050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8" idx="2"/>
          </p:cNvCxnSpPr>
          <p:nvPr/>
        </p:nvCxnSpPr>
        <p:spPr>
          <a:xfrm>
            <a:off x="4352661" y="2261805"/>
            <a:ext cx="0" cy="60997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42338" y="1981200"/>
            <a:ext cx="885677" cy="73111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54898" y="2487059"/>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0" name="TextBox 19"/>
              <p:cNvSpPr txBox="1"/>
              <p:nvPr/>
            </p:nvSpPr>
            <p:spPr>
              <a:xfrm>
                <a:off x="2952226" y="2712312"/>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oMath>
                  </m:oMathPara>
                </a14:m>
                <a:endParaRPr lang="en-US" sz="4800" baseline="-25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2952226" y="2712312"/>
                <a:ext cx="837088" cy="81400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898801" y="2712313"/>
                <a:ext cx="743537"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2</a:t>
                </a:r>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898801" y="2712313"/>
                <a:ext cx="743537" cy="814005"/>
              </a:xfrm>
              <a:prstGeom prst="rect">
                <a:avLst/>
              </a:prstGeom>
              <a:blipFill rotWithShape="1">
                <a:blip r:embed="rId5"/>
                <a:stretch>
                  <a:fillRect r="-19672" b="-39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396960" y="2590800"/>
                <a:ext cx="708271"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L</a:t>
                </a:r>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5396960" y="2590800"/>
                <a:ext cx="708271" cy="814005"/>
              </a:xfrm>
              <a:prstGeom prst="rect">
                <a:avLst/>
              </a:prstGeom>
              <a:blipFill rotWithShape="1">
                <a:blip r:embed="rId6"/>
                <a:stretch>
                  <a:fillRect r="-20513" b="-38060"/>
                </a:stretch>
              </a:blipFill>
            </p:spPr>
            <p:txBody>
              <a:bodyPr/>
              <a:lstStyle/>
              <a:p>
                <a:r>
                  <a:rPr lang="en-US">
                    <a:noFill/>
                  </a:rPr>
                  <a:t> </a:t>
                </a:r>
              </a:p>
            </p:txBody>
          </p:sp>
        </mc:Fallback>
      </mc:AlternateContent>
      <p:cxnSp>
        <p:nvCxnSpPr>
          <p:cNvPr id="23" name="Straight Arrow Connector 22"/>
          <p:cNvCxnSpPr/>
          <p:nvPr/>
        </p:nvCxnSpPr>
        <p:spPr>
          <a:xfrm flipH="1">
            <a:off x="2355461" y="3403226"/>
            <a:ext cx="675042" cy="10319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200400" y="3633740"/>
            <a:ext cx="2" cy="8659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444150" y="3645089"/>
            <a:ext cx="759568" cy="84327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539513" y="3730266"/>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30" name="TextBox 29"/>
              <p:cNvSpPr txBox="1"/>
              <p:nvPr/>
            </p:nvSpPr>
            <p:spPr>
              <a:xfrm>
                <a:off x="1752600" y="4191000"/>
                <a:ext cx="1064715"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11</m:t>
                      </m:r>
                    </m:oMath>
                  </m:oMathPara>
                </a14:m>
                <a:endParaRPr lang="en-US" sz="4800" baseline="-25000" dirty="0"/>
              </a:p>
            </p:txBody>
          </p:sp>
        </mc:Choice>
        <mc:Fallback xmlns="">
          <p:sp>
            <p:nvSpPr>
              <p:cNvPr id="30" name="TextBox 29"/>
              <p:cNvSpPr txBox="1">
                <a:spLocks noRot="1" noChangeAspect="1" noMove="1" noResize="1" noEditPoints="1" noAdjustHandles="1" noChangeArrowheads="1" noChangeShapeType="1" noTextEdit="1"/>
              </p:cNvSpPr>
              <p:nvPr/>
            </p:nvSpPr>
            <p:spPr>
              <a:xfrm>
                <a:off x="1752600" y="4191000"/>
                <a:ext cx="1064715" cy="81400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2781295" y="4191000"/>
                <a:ext cx="952505"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r>
                      <a:rPr lang="en-US" sz="4800" b="0" i="1" baseline="-25000" smtClean="0">
                        <a:latin typeface="Cambria Math"/>
                      </a:rPr>
                      <m:t>1</m:t>
                    </m:r>
                  </m:oMath>
                </a14:m>
                <a:r>
                  <a:rPr lang="en-US" sz="4800" baseline="-25000" dirty="0" smtClean="0"/>
                  <a:t>2</a:t>
                </a:r>
                <a:endParaRPr lang="en-US" sz="4800" baseline="-250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781295" y="4191000"/>
                <a:ext cx="952505" cy="814005"/>
              </a:xfrm>
              <a:prstGeom prst="rect">
                <a:avLst/>
              </a:prstGeom>
              <a:blipFill rotWithShape="1">
                <a:blip r:embed="rId8"/>
                <a:stretch>
                  <a:fillRect r="-15287" b="-383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823934" y="4191000"/>
                <a:ext cx="106772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r>
                        <a:rPr lang="en-US" sz="4800" b="0" i="1" baseline="-25000" smtClean="0">
                          <a:latin typeface="Cambria Math"/>
                        </a:rPr>
                        <m:t>𝐿</m:t>
                      </m:r>
                    </m:oMath>
                  </m:oMathPara>
                </a14:m>
                <a:endParaRPr lang="en-US" sz="4800" baseline="-25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823934" y="4191000"/>
                <a:ext cx="1067728" cy="814005"/>
              </a:xfrm>
              <a:prstGeom prst="rect">
                <a:avLst/>
              </a:prstGeom>
              <a:blipFill rotWithShape="1">
                <a:blip r:embed="rId9"/>
                <a:stretch>
                  <a:fillRect/>
                </a:stretch>
              </a:blipFill>
            </p:spPr>
            <p:txBody>
              <a:bodyPr/>
              <a:lstStyle/>
              <a:p>
                <a:r>
                  <a:rPr lang="en-US">
                    <a:noFill/>
                  </a:rPr>
                  <a:t> </a:t>
                </a:r>
              </a:p>
            </p:txBody>
          </p:sp>
        </mc:Fallback>
      </mc:AlternateContent>
      <p:sp>
        <p:nvSpPr>
          <p:cNvPr id="33" name="TextBox 32"/>
          <p:cNvSpPr txBox="1"/>
          <p:nvPr/>
        </p:nvSpPr>
        <p:spPr>
          <a:xfrm>
            <a:off x="4209580" y="4642981"/>
            <a:ext cx="574196" cy="769441"/>
          </a:xfrm>
          <a:prstGeom prst="rect">
            <a:avLst/>
          </a:prstGeom>
          <a:noFill/>
        </p:spPr>
        <p:txBody>
          <a:bodyPr wrap="none" rtlCol="0">
            <a:spAutoFit/>
          </a:bodyPr>
          <a:lstStyle/>
          <a:p>
            <a:r>
              <a:rPr lang="en-US" sz="4400" dirty="0" smtClean="0"/>
              <a:t>…</a:t>
            </a:r>
            <a:endParaRPr lang="en-US" sz="4400" dirty="0"/>
          </a:p>
        </p:txBody>
      </p:sp>
      <p:sp>
        <p:nvSpPr>
          <p:cNvPr id="37" name="TextBox 36"/>
          <p:cNvSpPr txBox="1"/>
          <p:nvPr/>
        </p:nvSpPr>
        <p:spPr>
          <a:xfrm>
            <a:off x="4945883" y="3520455"/>
            <a:ext cx="574196" cy="769441"/>
          </a:xfrm>
          <a:prstGeom prst="rect">
            <a:avLst/>
          </a:prstGeom>
          <a:noFill/>
        </p:spPr>
        <p:txBody>
          <a:bodyPr wrap="none" rtlCol="0">
            <a:spAutoFit/>
          </a:bodyPr>
          <a:lstStyle/>
          <a:p>
            <a:r>
              <a:rPr lang="en-US" sz="4400" dirty="0" smtClean="0"/>
              <a:t>…</a:t>
            </a:r>
            <a:endParaRPr lang="en-US" sz="4400" dirty="0"/>
          </a:p>
        </p:txBody>
      </p:sp>
      <p:cxnSp>
        <p:nvCxnSpPr>
          <p:cNvPr id="27" name="Straight Arrow Connector 26"/>
          <p:cNvCxnSpPr/>
          <p:nvPr/>
        </p:nvCxnSpPr>
        <p:spPr>
          <a:xfrm flipH="1">
            <a:off x="4038600" y="5412422"/>
            <a:ext cx="373686" cy="45497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3251124" y="5943600"/>
                <a:ext cx="1694759" cy="646331"/>
              </a:xfrm>
              <a:prstGeom prst="rect">
                <a:avLst/>
              </a:prstGeom>
              <a:noFill/>
            </p:spPr>
            <p:txBody>
              <a:bodyPr wrap="none" rtlCol="0">
                <a:spAutoFit/>
              </a:bodyPr>
              <a:lstStyle/>
              <a:p>
                <a:r>
                  <a:rPr lang="en-US" sz="3600" dirty="0" smtClean="0"/>
                  <a:t>Guess </a:t>
                </a:r>
                <a14:m>
                  <m:oMath xmlns:m="http://schemas.openxmlformats.org/officeDocument/2006/math">
                    <m:r>
                      <a:rPr lang="en-US" sz="3600" i="1" smtClean="0">
                        <a:latin typeface="Cambria Math"/>
                        <a:ea typeface="Cambria Math"/>
                      </a:rPr>
                      <m:t>𝜎</m:t>
                    </m:r>
                  </m:oMath>
                </a14:m>
                <a:endParaRPr lang="en-US"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251124" y="5943600"/>
                <a:ext cx="1694759" cy="646331"/>
              </a:xfrm>
              <a:prstGeom prst="rect">
                <a:avLst/>
              </a:prstGeom>
              <a:blipFill rotWithShape="1">
                <a:blip r:embed="rId10"/>
                <a:stretch>
                  <a:fillRect l="-10791" t="-14151" b="-34906"/>
                </a:stretch>
              </a:blipFill>
            </p:spPr>
            <p:txBody>
              <a:bodyPr/>
              <a:lstStyle/>
              <a:p>
                <a:r>
                  <a:rPr lang="en-US">
                    <a:noFill/>
                  </a:rPr>
                  <a:t> </a:t>
                </a:r>
              </a:p>
            </p:txBody>
          </p:sp>
        </mc:Fallback>
      </mc:AlternateContent>
      <p:sp>
        <p:nvSpPr>
          <p:cNvPr id="2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28</a:t>
            </a:fld>
            <a:endParaRPr lang="en-US" dirty="0"/>
          </a:p>
        </p:txBody>
      </p:sp>
    </p:spTree>
    <p:extLst>
      <p:ext uri="{BB962C8B-B14F-4D97-AF65-F5344CB8AC3E}">
        <p14:creationId xmlns:p14="http://schemas.microsoft.com/office/powerpoint/2010/main" val="3319997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3755" y="1371600"/>
                <a:ext cx="8229600" cy="2590799"/>
              </a:xfrm>
            </p:spPr>
            <p:txBody>
              <a:bodyPr>
                <a:normAutofit/>
              </a:bodyPr>
              <a:lstStyle/>
              <a:p>
                <a:pPr marL="0" indent="0">
                  <a:buNone/>
                </a:pPr>
                <a:r>
                  <a:rPr lang="en-US" sz="3000" b="1" dirty="0" smtClean="0"/>
                  <a:t>Thm (Informal): </a:t>
                </a:r>
                <a:r>
                  <a:rPr lang="en-US" sz="3000" dirty="0" smtClean="0"/>
                  <a:t>Any statistical algorithm needs to see at least </a:t>
                </a:r>
                <a14:m>
                  <m:oMath xmlns:m="http://schemas.openxmlformats.org/officeDocument/2006/math">
                    <m:r>
                      <a:rPr lang="en-US" sz="3000" b="0" i="1" smtClean="0">
                        <a:latin typeface="Cambria Math"/>
                      </a:rPr>
                      <m:t>𝑚</m:t>
                    </m:r>
                    <m:r>
                      <a:rPr lang="en-US" sz="3000" i="1" smtClean="0">
                        <a:latin typeface="Cambria Math"/>
                      </a:rPr>
                      <m:t>=</m:t>
                    </m:r>
                    <m:acc>
                      <m:accPr>
                        <m:chr m:val="̃"/>
                        <m:ctrlPr>
                          <a:rPr lang="en-US" sz="3000" b="0" i="1" smtClean="0">
                            <a:latin typeface="Cambria Math"/>
                          </a:rPr>
                        </m:ctrlPr>
                      </m:accPr>
                      <m:e>
                        <m:r>
                          <a:rPr lang="en-US" sz="3000" i="1">
                            <a:latin typeface="Cambria Math"/>
                          </a:rPr>
                          <m:t>𝑂</m:t>
                        </m:r>
                      </m:e>
                    </m:acc>
                    <m:d>
                      <m:dPr>
                        <m:ctrlPr>
                          <a:rPr lang="el-GR" sz="3000" i="1" smtClean="0">
                            <a:latin typeface="Cambria Math"/>
                          </a:rPr>
                        </m:ctrlPr>
                      </m:dPr>
                      <m:e>
                        <m:sSup>
                          <m:sSupPr>
                            <m:ctrlPr>
                              <a:rPr lang="el-GR" sz="3000" i="1" smtClean="0">
                                <a:latin typeface="Cambria Math"/>
                              </a:rPr>
                            </m:ctrlPr>
                          </m:sSupPr>
                          <m:e>
                            <m:r>
                              <a:rPr lang="en-US" sz="3000" b="0" i="1" smtClean="0">
                                <a:latin typeface="Cambria Math"/>
                              </a:rPr>
                              <m:t>𝑛</m:t>
                            </m:r>
                          </m:e>
                          <m:sup>
                            <m:r>
                              <a:rPr lang="en-US" sz="3000" b="0" i="1" smtClean="0">
                                <a:latin typeface="Cambria Math"/>
                              </a:rPr>
                              <m:t>1.5</m:t>
                            </m:r>
                          </m:sup>
                        </m:sSup>
                      </m:e>
                    </m:d>
                  </m:oMath>
                </a14:m>
                <a:r>
                  <a:rPr lang="en-US" sz="3000" dirty="0" smtClean="0"/>
                  <a:t> passwords before it can even approximately guess the secret mapping </a:t>
                </a:r>
                <a14:m>
                  <m:oMath xmlns:m="http://schemas.openxmlformats.org/officeDocument/2006/math">
                    <m:r>
                      <a:rPr lang="en-US" sz="3000" i="1" smtClean="0">
                        <a:latin typeface="Cambria Math"/>
                        <a:ea typeface="Cambria Math"/>
                      </a:rPr>
                      <m:t>𝜎</m:t>
                    </m:r>
                    <m:r>
                      <a:rPr lang="en-US" sz="3000" b="0" i="1" smtClean="0">
                        <a:latin typeface="Cambria Math"/>
                        <a:ea typeface="Cambria Math"/>
                      </a:rPr>
                      <m:t>.</m:t>
                    </m:r>
                  </m:oMath>
                </a14:m>
                <a:endParaRPr lang="en-US" sz="3000" dirty="0" smtClean="0">
                  <a:sym typeface="Mathematica1"/>
                </a:endParaRPr>
              </a:p>
              <a:p>
                <a:pPr marL="0" indent="0">
                  <a:buNone/>
                </a:pPr>
                <a:endParaRPr lang="en-US" dirty="0">
                  <a:sym typeface="Mathematica1"/>
                </a:endParaRPr>
              </a:p>
              <a:p>
                <a:pPr marL="0" indent="0">
                  <a:buNone/>
                </a:pPr>
                <a:endParaRPr lang="en-US" dirty="0">
                  <a:sym typeface="Mathematica1"/>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3755" y="1371600"/>
                <a:ext cx="8229600" cy="2590799"/>
              </a:xfrm>
              <a:blipFill rotWithShape="1">
                <a:blip r:embed="rId3"/>
                <a:stretch>
                  <a:fillRect l="-1704" t="-2824"/>
                </a:stretch>
              </a:blipFill>
            </p:spPr>
            <p:txBody>
              <a:bodyPr/>
              <a:lstStyle/>
              <a:p>
                <a:r>
                  <a:rPr lang="en-US">
                    <a:noFill/>
                  </a:rPr>
                  <a:t> </a:t>
                </a:r>
              </a:p>
            </p:txBody>
          </p:sp>
        </mc:Fallback>
      </mc:AlternateContent>
      <p:sp>
        <p:nvSpPr>
          <p:cNvPr id="4" name="Rectangle 3"/>
          <p:cNvSpPr/>
          <p:nvPr/>
        </p:nvSpPr>
        <p:spPr>
          <a:xfrm>
            <a:off x="457200" y="1436255"/>
            <a:ext cx="8153400" cy="14593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Security</a:t>
            </a:r>
            <a:endParaRPr lang="en-US" dirty="0"/>
          </a:p>
        </p:txBody>
      </p:sp>
      <p:sp>
        <p:nvSpPr>
          <p:cNvPr id="5" name="Rounded Rectangle 4"/>
          <p:cNvSpPr/>
          <p:nvPr/>
        </p:nvSpPr>
        <p:spPr>
          <a:xfrm>
            <a:off x="3810000" y="1436255"/>
            <a:ext cx="3048000" cy="392545"/>
          </a:xfrm>
          <a:prstGeom prst="roundRect">
            <a:avLst/>
          </a:prstGeom>
          <a:solidFill>
            <a:srgbClr val="FF0000">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581891" y="3048000"/>
            <a:ext cx="6781800" cy="3124200"/>
          </a:xfrm>
          <a:prstGeom prst="wedgeRectCallout">
            <a:avLst>
              <a:gd name="adj1" fmla="val 27977"/>
              <a:gd name="adj2" fmla="val -89105"/>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Almost all known algorithmic techniques</a:t>
            </a:r>
          </a:p>
          <a:p>
            <a:pPr algn="ctr"/>
            <a:r>
              <a:rPr lang="en-US" sz="2800" dirty="0" smtClean="0">
                <a:solidFill>
                  <a:schemeClr val="tx1"/>
                </a:solidFill>
              </a:rPr>
              <a:t>Spectral Methods</a:t>
            </a:r>
          </a:p>
          <a:p>
            <a:pPr algn="ctr"/>
            <a:r>
              <a:rPr lang="en-US" sz="2800" dirty="0" smtClean="0">
                <a:solidFill>
                  <a:schemeClr val="tx1"/>
                </a:solidFill>
              </a:rPr>
              <a:t>Local Search</a:t>
            </a:r>
          </a:p>
          <a:p>
            <a:pPr algn="ctr"/>
            <a:r>
              <a:rPr lang="en-US" sz="2800" dirty="0" smtClean="0">
                <a:solidFill>
                  <a:schemeClr val="tx1"/>
                </a:solidFill>
              </a:rPr>
              <a:t>Expectation Maximization</a:t>
            </a:r>
          </a:p>
          <a:p>
            <a:pPr algn="ctr"/>
            <a:r>
              <a:rPr lang="en-US" sz="2800" dirty="0" smtClean="0">
                <a:solidFill>
                  <a:schemeClr val="tx1"/>
                </a:solidFill>
              </a:rPr>
              <a:t>First and Second Order Methods for Convex Optimization</a:t>
            </a:r>
          </a:p>
          <a:p>
            <a:pPr algn="ctr"/>
            <a:r>
              <a:rPr lang="en-US" sz="2800" strike="sngStrike" dirty="0" smtClean="0">
                <a:solidFill>
                  <a:schemeClr val="tx1"/>
                </a:solidFill>
              </a:rPr>
              <a:t>Gaussian Elimination</a:t>
            </a:r>
            <a:endParaRPr lang="en-US" sz="2800" strike="sngStrike" dirty="0">
              <a:solidFill>
                <a:schemeClr val="tx1"/>
              </a:solidFill>
            </a:endParaRPr>
          </a:p>
        </p:txBody>
      </p:sp>
      <p:sp>
        <p:nvSpPr>
          <p:cNvPr id="8" name="Rectangle 7"/>
          <p:cNvSpPr/>
          <p:nvPr/>
        </p:nvSpPr>
        <p:spPr>
          <a:xfrm>
            <a:off x="446590" y="3200400"/>
            <a:ext cx="4732116" cy="523220"/>
          </a:xfrm>
          <a:prstGeom prst="rect">
            <a:avLst/>
          </a:prstGeom>
        </p:spPr>
        <p:txBody>
          <a:bodyPr wrap="square">
            <a:spAutoFit/>
          </a:bodyPr>
          <a:lstStyle/>
          <a:p>
            <a:r>
              <a:rPr lang="en-US" sz="2800" b="1" dirty="0"/>
              <a:t>Example: n=30 images</a:t>
            </a:r>
            <a:endParaRPr lang="en-US" sz="2800" b="1" baseline="-25000" dirty="0"/>
          </a:p>
        </p:txBody>
      </p:sp>
      <p:sp>
        <p:nvSpPr>
          <p:cNvPr id="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29</a:t>
            </a:fld>
            <a:endParaRPr lang="en-US" dirty="0"/>
          </a:p>
        </p:txBody>
      </p:sp>
    </p:spTree>
    <p:extLst>
      <p:ext uri="{BB962C8B-B14F-4D97-AF65-F5344CB8AC3E}">
        <p14:creationId xmlns:p14="http://schemas.microsoft.com/office/powerpoint/2010/main" val="76772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Management</a:t>
            </a:r>
            <a:endParaRPr lang="en-US" dirty="0"/>
          </a:p>
        </p:txBody>
      </p:sp>
      <p:pic>
        <p:nvPicPr>
          <p:cNvPr id="4" name="Picture 1"/>
          <p:cNvPicPr>
            <a:picLocks noChangeAspect="1" noChangeArrowheads="1"/>
          </p:cNvPicPr>
          <p:nvPr/>
        </p:nvPicPr>
        <p:blipFill>
          <a:blip r:embed="rId3" cstate="print"/>
          <a:srcRect/>
          <a:stretch>
            <a:fillRect/>
          </a:stretch>
        </p:blipFill>
        <p:spPr bwMode="auto">
          <a:xfrm>
            <a:off x="5029200" y="1600200"/>
            <a:ext cx="406146" cy="609601"/>
          </a:xfrm>
          <a:prstGeom prst="rect">
            <a:avLst/>
          </a:prstGeom>
          <a:noFill/>
          <a:ln w="9525">
            <a:no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5029200" y="2286000"/>
            <a:ext cx="355378" cy="533400"/>
          </a:xfrm>
          <a:prstGeom prst="rect">
            <a:avLst/>
          </a:prstGeom>
          <a:noFill/>
          <a:ln w="9525">
            <a:noFill/>
            <a:miter lim="800000"/>
            <a:headEnd/>
            <a:tailEnd/>
          </a:ln>
        </p:spPr>
      </p:pic>
      <p:pic>
        <p:nvPicPr>
          <p:cNvPr id="6" name="Picture 1"/>
          <p:cNvPicPr>
            <a:picLocks noChangeAspect="1" noChangeArrowheads="1"/>
          </p:cNvPicPr>
          <p:nvPr/>
        </p:nvPicPr>
        <p:blipFill>
          <a:blip r:embed="rId3" cstate="print"/>
          <a:srcRect/>
          <a:stretch>
            <a:fillRect/>
          </a:stretch>
        </p:blipFill>
        <p:spPr bwMode="auto">
          <a:xfrm>
            <a:off x="5029200" y="2895600"/>
            <a:ext cx="355377" cy="53340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685800" y="2209800"/>
            <a:ext cx="693420" cy="1066800"/>
          </a:xfrm>
          <a:prstGeom prst="rect">
            <a:avLst/>
          </a:prstGeom>
          <a:noFill/>
          <a:ln w="9525">
            <a:noFill/>
            <a:miter lim="800000"/>
            <a:headEnd/>
            <a:tailEnd/>
          </a:ln>
        </p:spPr>
      </p:pic>
      <p:cxnSp>
        <p:nvCxnSpPr>
          <p:cNvPr id="8" name="Straight Arrow Connector 7"/>
          <p:cNvCxnSpPr>
            <a:endCxn id="4" idx="1"/>
          </p:cNvCxnSpPr>
          <p:nvPr/>
        </p:nvCxnSpPr>
        <p:spPr>
          <a:xfrm flipV="1">
            <a:off x="1371600" y="1905001"/>
            <a:ext cx="3657600" cy="609599"/>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3"/>
            <a:endCxn id="6" idx="1"/>
          </p:cNvCxnSpPr>
          <p:nvPr/>
        </p:nvCxnSpPr>
        <p:spPr>
          <a:xfrm>
            <a:off x="1379220" y="2743200"/>
            <a:ext cx="3649980" cy="4191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71600" y="2895600"/>
            <a:ext cx="3657600" cy="838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6"/>
          <p:cNvPicPr>
            <a:picLocks noChangeAspect="1" noChangeArrowheads="1"/>
          </p:cNvPicPr>
          <p:nvPr/>
        </p:nvPicPr>
        <p:blipFill>
          <a:blip r:embed="rId5" cstate="print"/>
          <a:srcRect/>
          <a:stretch>
            <a:fillRect/>
          </a:stretch>
        </p:blipFill>
        <p:spPr bwMode="auto">
          <a:xfrm>
            <a:off x="5943600" y="2266950"/>
            <a:ext cx="1219200" cy="552450"/>
          </a:xfrm>
          <a:prstGeom prst="rect">
            <a:avLst/>
          </a:prstGeom>
          <a:noFill/>
          <a:ln w="9525">
            <a:noFill/>
            <a:miter lim="800000"/>
            <a:headEnd/>
            <a:tailEnd/>
          </a:ln>
        </p:spPr>
      </p:pic>
      <p:pic>
        <p:nvPicPr>
          <p:cNvPr id="12" name="Picture 8"/>
          <p:cNvPicPr>
            <a:picLocks noChangeAspect="1" noChangeArrowheads="1"/>
          </p:cNvPicPr>
          <p:nvPr/>
        </p:nvPicPr>
        <p:blipFill>
          <a:blip r:embed="rId6" cstate="print"/>
          <a:srcRect/>
          <a:stretch>
            <a:fillRect/>
          </a:stretch>
        </p:blipFill>
        <p:spPr bwMode="auto">
          <a:xfrm>
            <a:off x="6019800" y="2971800"/>
            <a:ext cx="1524000" cy="398780"/>
          </a:xfrm>
          <a:prstGeom prst="rect">
            <a:avLst/>
          </a:prstGeom>
          <a:noFill/>
          <a:ln w="9525">
            <a:noFill/>
            <a:miter lim="800000"/>
            <a:headEnd/>
            <a:tailEnd/>
          </a:ln>
        </p:spPr>
      </p:pic>
      <p:pic>
        <p:nvPicPr>
          <p:cNvPr id="13" name="Picture 9"/>
          <p:cNvPicPr>
            <a:picLocks noChangeAspect="1" noChangeArrowheads="1"/>
          </p:cNvPicPr>
          <p:nvPr/>
        </p:nvPicPr>
        <p:blipFill>
          <a:blip r:embed="rId7" cstate="print"/>
          <a:srcRect/>
          <a:stretch>
            <a:fillRect/>
          </a:stretch>
        </p:blipFill>
        <p:spPr bwMode="auto">
          <a:xfrm>
            <a:off x="6019800" y="1676400"/>
            <a:ext cx="775855" cy="426720"/>
          </a:xfrm>
          <a:prstGeom prst="rect">
            <a:avLst/>
          </a:prstGeom>
          <a:noFill/>
          <a:ln w="9525">
            <a:noFill/>
            <a:miter lim="800000"/>
            <a:headEnd/>
            <a:tailEnd/>
          </a:ln>
        </p:spPr>
      </p:pic>
      <p:pic>
        <p:nvPicPr>
          <p:cNvPr id="14" name="Picture 6"/>
          <p:cNvPicPr>
            <a:picLocks noChangeAspect="1" noChangeArrowheads="1"/>
          </p:cNvPicPr>
          <p:nvPr/>
        </p:nvPicPr>
        <p:blipFill>
          <a:blip r:embed="rId8" cstate="print"/>
          <a:srcRect/>
          <a:stretch>
            <a:fillRect/>
          </a:stretch>
        </p:blipFill>
        <p:spPr bwMode="auto">
          <a:xfrm>
            <a:off x="685800" y="4343400"/>
            <a:ext cx="731308" cy="1219200"/>
          </a:xfrm>
          <a:prstGeom prst="rect">
            <a:avLst/>
          </a:prstGeom>
          <a:noFill/>
          <a:ln w="9525">
            <a:noFill/>
            <a:miter lim="800000"/>
            <a:headEnd/>
            <a:tailEnd/>
          </a:ln>
        </p:spPr>
      </p:pic>
      <p:pic>
        <p:nvPicPr>
          <p:cNvPr id="15" name="Picture 1"/>
          <p:cNvPicPr>
            <a:picLocks noChangeAspect="1" noChangeArrowheads="1"/>
          </p:cNvPicPr>
          <p:nvPr/>
        </p:nvPicPr>
        <p:blipFill>
          <a:blip r:embed="rId3" cstate="print"/>
          <a:srcRect/>
          <a:stretch>
            <a:fillRect/>
          </a:stretch>
        </p:blipFill>
        <p:spPr bwMode="auto">
          <a:xfrm>
            <a:off x="5029200" y="3581400"/>
            <a:ext cx="355377" cy="533400"/>
          </a:xfrm>
          <a:prstGeom prst="rect">
            <a:avLst/>
          </a:prstGeom>
          <a:noFill/>
          <a:ln w="9525">
            <a:noFill/>
            <a:miter lim="800000"/>
            <a:headEnd/>
            <a:tailEnd/>
          </a:ln>
        </p:spPr>
      </p:pic>
      <p:pic>
        <p:nvPicPr>
          <p:cNvPr id="17" name="Picture 2"/>
          <p:cNvPicPr>
            <a:picLocks noChangeAspect="1" noChangeArrowheads="1"/>
          </p:cNvPicPr>
          <p:nvPr/>
        </p:nvPicPr>
        <p:blipFill>
          <a:blip r:embed="rId9" cstate="print"/>
          <a:srcRect/>
          <a:stretch>
            <a:fillRect/>
          </a:stretch>
        </p:blipFill>
        <p:spPr bwMode="auto">
          <a:xfrm>
            <a:off x="6019800" y="3657600"/>
            <a:ext cx="450507" cy="381000"/>
          </a:xfrm>
          <a:prstGeom prst="rect">
            <a:avLst/>
          </a:prstGeom>
          <a:noFill/>
          <a:ln w="9525">
            <a:noFill/>
            <a:miter lim="800000"/>
            <a:headEnd/>
            <a:tailEnd/>
          </a:ln>
        </p:spPr>
      </p:pic>
      <p:pic>
        <p:nvPicPr>
          <p:cNvPr id="18" name="Picture 1"/>
          <p:cNvPicPr>
            <a:picLocks noChangeAspect="1" noChangeArrowheads="1"/>
          </p:cNvPicPr>
          <p:nvPr/>
        </p:nvPicPr>
        <p:blipFill>
          <a:blip r:embed="rId3" cstate="print"/>
          <a:srcRect/>
          <a:stretch>
            <a:fillRect/>
          </a:stretch>
        </p:blipFill>
        <p:spPr bwMode="auto">
          <a:xfrm>
            <a:off x="5029200" y="4191000"/>
            <a:ext cx="355377" cy="533400"/>
          </a:xfrm>
          <a:prstGeom prst="rect">
            <a:avLst/>
          </a:prstGeom>
          <a:noFill/>
          <a:ln w="9525">
            <a:noFill/>
            <a:miter lim="800000"/>
            <a:headEnd/>
            <a:tailEnd/>
          </a:ln>
        </p:spPr>
      </p:pic>
      <p:pic>
        <p:nvPicPr>
          <p:cNvPr id="19" name="Picture 6"/>
          <p:cNvPicPr>
            <a:picLocks noChangeAspect="1" noChangeArrowheads="1"/>
          </p:cNvPicPr>
          <p:nvPr/>
        </p:nvPicPr>
        <p:blipFill>
          <a:blip r:embed="rId8" cstate="print"/>
          <a:srcRect/>
          <a:stretch>
            <a:fillRect/>
          </a:stretch>
        </p:blipFill>
        <p:spPr bwMode="auto">
          <a:xfrm>
            <a:off x="5410200" y="4191000"/>
            <a:ext cx="274241" cy="457200"/>
          </a:xfrm>
          <a:prstGeom prst="rect">
            <a:avLst/>
          </a:prstGeom>
          <a:noFill/>
          <a:ln w="9525">
            <a:noFill/>
            <a:miter lim="800000"/>
            <a:headEnd/>
            <a:tailEnd/>
          </a:ln>
        </p:spPr>
      </p:pic>
      <p:sp>
        <p:nvSpPr>
          <p:cNvPr id="20" name="TextBox 19"/>
          <p:cNvSpPr txBox="1"/>
          <p:nvPr/>
        </p:nvSpPr>
        <p:spPr>
          <a:xfrm>
            <a:off x="5791200" y="4191000"/>
            <a:ext cx="3810000" cy="461665"/>
          </a:xfrm>
          <a:prstGeom prst="rect">
            <a:avLst/>
          </a:prstGeom>
          <a:noFill/>
        </p:spPr>
        <p:txBody>
          <a:bodyPr wrap="square" rtlCol="0">
            <a:spAutoFit/>
          </a:bodyPr>
          <a:lstStyle/>
          <a:p>
            <a:r>
              <a:rPr lang="en-US" sz="2400" dirty="0" smtClean="0"/>
              <a:t>PayPaul.com</a:t>
            </a:r>
            <a:endParaRPr lang="en-US" sz="2400" dirty="0"/>
          </a:p>
        </p:txBody>
      </p:sp>
      <p:cxnSp>
        <p:nvCxnSpPr>
          <p:cNvPr id="21" name="Straight Arrow Connector 20"/>
          <p:cNvCxnSpPr>
            <a:endCxn id="18" idx="1"/>
          </p:cNvCxnSpPr>
          <p:nvPr/>
        </p:nvCxnSpPr>
        <p:spPr>
          <a:xfrm flipV="1">
            <a:off x="1447800" y="4457700"/>
            <a:ext cx="3581400" cy="495300"/>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5" idx="1"/>
          </p:cNvCxnSpPr>
          <p:nvPr/>
        </p:nvCxnSpPr>
        <p:spPr>
          <a:xfrm flipV="1">
            <a:off x="1371600" y="2552700"/>
            <a:ext cx="3657600" cy="1143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447800" y="3124200"/>
            <a:ext cx="3581400" cy="1219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9" name="Smiley Face 28"/>
          <p:cNvSpPr/>
          <p:nvPr/>
        </p:nvSpPr>
        <p:spPr>
          <a:xfrm>
            <a:off x="5486400" y="3657600"/>
            <a:ext cx="381000" cy="304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miley Face 30"/>
          <p:cNvSpPr/>
          <p:nvPr/>
        </p:nvSpPr>
        <p:spPr>
          <a:xfrm>
            <a:off x="5486400" y="2971800"/>
            <a:ext cx="381000" cy="304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miley Face 31"/>
          <p:cNvSpPr/>
          <p:nvPr/>
        </p:nvSpPr>
        <p:spPr>
          <a:xfrm>
            <a:off x="5486400" y="2286000"/>
            <a:ext cx="3810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miley Face 32"/>
          <p:cNvSpPr/>
          <p:nvPr/>
        </p:nvSpPr>
        <p:spPr>
          <a:xfrm>
            <a:off x="5486400" y="1676400"/>
            <a:ext cx="3810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2514600" y="3352800"/>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47" name="TextBox 46"/>
          <p:cNvSpPr txBox="1"/>
          <p:nvPr/>
        </p:nvSpPr>
        <p:spPr>
          <a:xfrm>
            <a:off x="3733800" y="4267200"/>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57" name="TextBox 56"/>
          <p:cNvSpPr txBox="1"/>
          <p:nvPr/>
        </p:nvSpPr>
        <p:spPr>
          <a:xfrm>
            <a:off x="3505200" y="3124200"/>
            <a:ext cx="450764" cy="461665"/>
          </a:xfrm>
          <a:prstGeom prst="rect">
            <a:avLst/>
          </a:prstGeom>
          <a:noFill/>
        </p:spPr>
        <p:txBody>
          <a:bodyPr wrap="none" rtlCol="0">
            <a:spAutoFit/>
          </a:bodyPr>
          <a:lstStyle/>
          <a:p>
            <a:r>
              <a:rPr lang="en-US" sz="2400" dirty="0" smtClean="0"/>
              <a:t>p</a:t>
            </a:r>
            <a:r>
              <a:rPr lang="en-US" sz="2400" baseline="-25000" dirty="0" smtClean="0"/>
              <a:t>4</a:t>
            </a:r>
            <a:endParaRPr lang="en-US" sz="2400" baseline="-25000" dirty="0"/>
          </a:p>
        </p:txBody>
      </p:sp>
      <p:sp>
        <p:nvSpPr>
          <p:cNvPr id="58" name="TextBox 57"/>
          <p:cNvSpPr txBox="1"/>
          <p:nvPr/>
        </p:nvSpPr>
        <p:spPr>
          <a:xfrm>
            <a:off x="4121236" y="2667000"/>
            <a:ext cx="450764" cy="461665"/>
          </a:xfrm>
          <a:prstGeom prst="rect">
            <a:avLst/>
          </a:prstGeom>
          <a:noFill/>
        </p:spPr>
        <p:txBody>
          <a:bodyPr wrap="none" rtlCol="0">
            <a:spAutoFit/>
          </a:bodyPr>
          <a:lstStyle/>
          <a:p>
            <a:r>
              <a:rPr lang="en-US" sz="2400" dirty="0" smtClean="0"/>
              <a:t>p</a:t>
            </a:r>
            <a:r>
              <a:rPr lang="en-US" sz="2400" baseline="-25000" dirty="0" smtClean="0"/>
              <a:t>3</a:t>
            </a:r>
            <a:endParaRPr lang="en-US" sz="2400" baseline="-25000" dirty="0"/>
          </a:p>
        </p:txBody>
      </p:sp>
      <p:sp>
        <p:nvSpPr>
          <p:cNvPr id="73" name="TextBox 72"/>
          <p:cNvSpPr txBox="1"/>
          <p:nvPr/>
        </p:nvSpPr>
        <p:spPr>
          <a:xfrm>
            <a:off x="3810000" y="2286000"/>
            <a:ext cx="450764" cy="461665"/>
          </a:xfrm>
          <a:prstGeom prst="rect">
            <a:avLst/>
          </a:prstGeom>
          <a:noFill/>
        </p:spPr>
        <p:txBody>
          <a:bodyPr wrap="none" rtlCol="0">
            <a:spAutoFit/>
          </a:bodyPr>
          <a:lstStyle/>
          <a:p>
            <a:r>
              <a:rPr lang="en-US" sz="2400" dirty="0" smtClean="0"/>
              <a:t>p</a:t>
            </a:r>
            <a:r>
              <a:rPr lang="en-US" sz="2400" baseline="-25000" dirty="0" smtClean="0"/>
              <a:t>2</a:t>
            </a:r>
            <a:endParaRPr lang="en-US" sz="2400" baseline="-25000" dirty="0"/>
          </a:p>
        </p:txBody>
      </p:sp>
      <p:sp>
        <p:nvSpPr>
          <p:cNvPr id="74" name="TextBox 73"/>
          <p:cNvSpPr txBox="1"/>
          <p:nvPr/>
        </p:nvSpPr>
        <p:spPr>
          <a:xfrm>
            <a:off x="3200400" y="1905000"/>
            <a:ext cx="450764" cy="461665"/>
          </a:xfrm>
          <a:prstGeom prst="rect">
            <a:avLst/>
          </a:prstGeom>
          <a:noFill/>
        </p:spPr>
        <p:txBody>
          <a:bodyPr wrap="none" rtlCol="0">
            <a:spAutoFit/>
          </a:bodyPr>
          <a:lstStyle/>
          <a:p>
            <a:r>
              <a:rPr lang="en-US" sz="2400" dirty="0" smtClean="0"/>
              <a:t>p</a:t>
            </a:r>
            <a:r>
              <a:rPr lang="en-US" sz="2400" baseline="-25000" dirty="0" smtClean="0"/>
              <a:t>1</a:t>
            </a:r>
            <a:endParaRPr lang="en-US" sz="2400" baseline="-25000" dirty="0"/>
          </a:p>
        </p:txBody>
      </p:sp>
      <p:sp>
        <p:nvSpPr>
          <p:cNvPr id="41" name="Slide Number Placeholder 42"/>
          <p:cNvSpPr>
            <a:spLocks noGrp="1"/>
          </p:cNvSpPr>
          <p:nvPr>
            <p:ph type="sldNum" sz="quarter" idx="12"/>
          </p:nvPr>
        </p:nvSpPr>
        <p:spPr>
          <a:xfrm>
            <a:off x="6553200" y="6356350"/>
            <a:ext cx="2133600" cy="365125"/>
          </a:xfrm>
        </p:spPr>
        <p:txBody>
          <a:bodyPr/>
          <a:lstStyle/>
          <a:p>
            <a:fld id="{FC398A72-17BE-493D-A14C-F3371BCE3542}" type="slidenum">
              <a:rPr lang="en-US" smtClean="0"/>
              <a:pPr/>
              <a:t>3</a:t>
            </a:fld>
            <a:endParaRPr lang="en-US" dirty="0"/>
          </a:p>
        </p:txBody>
      </p:sp>
      <p:sp>
        <p:nvSpPr>
          <p:cNvPr id="42" name="TextBox 41"/>
          <p:cNvSpPr txBox="1"/>
          <p:nvPr/>
        </p:nvSpPr>
        <p:spPr>
          <a:xfrm>
            <a:off x="838200" y="4304436"/>
            <a:ext cx="6172200" cy="646331"/>
          </a:xfrm>
          <a:prstGeom prst="rect">
            <a:avLst/>
          </a:prstGeom>
          <a:noFill/>
        </p:spPr>
        <p:txBody>
          <a:bodyPr wrap="square" rtlCol="0">
            <a:spAutoFit/>
          </a:bodyPr>
          <a:lstStyle/>
          <a:p>
            <a:r>
              <a:rPr lang="en-US" sz="3600" dirty="0" smtClean="0"/>
              <a:t>Competing Goals:</a:t>
            </a:r>
          </a:p>
        </p:txBody>
      </p:sp>
      <p:graphicFrame>
        <p:nvGraphicFramePr>
          <p:cNvPr id="43" name="Diagram 42"/>
          <p:cNvGraphicFramePr/>
          <p:nvPr>
            <p:extLst>
              <p:ext uri="{D42A27DB-BD31-4B8C-83A1-F6EECF244321}">
                <p14:modId xmlns:p14="http://schemas.microsoft.com/office/powerpoint/2010/main" val="2618796574"/>
              </p:ext>
            </p:extLst>
          </p:nvPr>
        </p:nvGraphicFramePr>
        <p:xfrm>
          <a:off x="2057400" y="4953000"/>
          <a:ext cx="3429000" cy="16002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4" name="TextBox 43"/>
          <p:cNvSpPr txBox="1"/>
          <p:nvPr/>
        </p:nvSpPr>
        <p:spPr>
          <a:xfrm>
            <a:off x="5410200" y="4038600"/>
            <a:ext cx="538930" cy="707886"/>
          </a:xfrm>
          <a:prstGeom prst="rect">
            <a:avLst/>
          </a:prstGeom>
          <a:noFill/>
          <a:scene3d>
            <a:camera prst="orthographicFront">
              <a:rot lat="0" lon="0" rev="5400000"/>
            </a:camera>
            <a:lightRig rig="threePt" dir="t"/>
          </a:scene3d>
        </p:spPr>
        <p:txBody>
          <a:bodyPr wrap="none" rtlCol="0">
            <a:spAutoFit/>
          </a:bodyPr>
          <a:lstStyle/>
          <a:p>
            <a:r>
              <a:rPr lang="en-US" sz="4000" dirty="0" smtClean="0"/>
              <a:t>…</a:t>
            </a:r>
            <a:endParaRPr lang="en-US" sz="4000" dirty="0"/>
          </a:p>
        </p:txBody>
      </p:sp>
    </p:spTree>
    <p:extLst>
      <p:ext uri="{BB962C8B-B14F-4D97-AF65-F5344CB8AC3E}">
        <p14:creationId xmlns:p14="http://schemas.microsoft.com/office/powerpoint/2010/main" val="1685767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3"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par>
                                <p:cTn id="16" presetID="3"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linds(horizontal)">
                                      <p:cBhvr>
                                        <p:cTn id="18" dur="500"/>
                                        <p:tgtEl>
                                          <p:spTgt spid="2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linds(horizontal)">
                                      <p:cBhvr>
                                        <p:cTn id="21" dur="500"/>
                                        <p:tgtEl>
                                          <p:spTgt spid="34"/>
                                        </p:tgtEl>
                                      </p:cBhvr>
                                    </p:animEffect>
                                  </p:childTnLst>
                                </p:cTn>
                              </p:par>
                              <p:par>
                                <p:cTn id="22" presetID="3" presetClass="entr" presetSubtype="1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linds(horizontal)">
                                      <p:cBhvr>
                                        <p:cTn id="27" dur="500"/>
                                        <p:tgtEl>
                                          <p:spTgt spid="4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linds(horizontal)">
                                      <p:cBhvr>
                                        <p:cTn id="30" dur="500"/>
                                        <p:tgtEl>
                                          <p:spTgt spid="20"/>
                                        </p:tgtEl>
                                      </p:cBhvr>
                                    </p:animEffect>
                                  </p:childTnLst>
                                </p:cTn>
                              </p:par>
                              <p:par>
                                <p:cTn id="31" presetID="3" presetClass="entr" presetSubtype="1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linds(horizontal)">
                                      <p:cBhvr>
                                        <p:cTn id="38" dur="500"/>
                                        <p:tgtEl>
                                          <p:spTgt spid="2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linds(horizontal)">
                                      <p:cBhvr>
                                        <p:cTn id="44" dur="500"/>
                                        <p:tgtEl>
                                          <p:spTgt spid="3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linds(horizontal)">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animBg="1"/>
      <p:bldP spid="31" grpId="0" animBg="1"/>
      <p:bldP spid="32" grpId="0" animBg="1"/>
      <p:bldP spid="33" grpId="0" animBg="1"/>
      <p:bldP spid="34" grpId="0"/>
      <p:bldP spid="47" grpId="0"/>
      <p:bldP spid="42" grpId="0"/>
      <p:bldGraphic spid="4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436255"/>
            <a:ext cx="8153400" cy="14593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3755" y="1371600"/>
                <a:ext cx="8229600" cy="2590799"/>
              </a:xfrm>
            </p:spPr>
            <p:txBody>
              <a:bodyPr>
                <a:normAutofit/>
              </a:bodyPr>
              <a:lstStyle/>
              <a:p>
                <a:pPr marL="0" indent="0">
                  <a:buNone/>
                </a:pPr>
                <a:r>
                  <a:rPr lang="en-US" sz="3000" b="1" dirty="0" smtClean="0"/>
                  <a:t>Thm (Informal): </a:t>
                </a:r>
                <a:r>
                  <a:rPr lang="en-US" sz="3000" dirty="0" smtClean="0"/>
                  <a:t>Any statistical algorithm needs to see at least </a:t>
                </a:r>
                <a14:m>
                  <m:oMath xmlns:m="http://schemas.openxmlformats.org/officeDocument/2006/math">
                    <m:r>
                      <a:rPr lang="en-US" sz="3000" b="0" i="1" smtClean="0">
                        <a:latin typeface="Cambria Math"/>
                      </a:rPr>
                      <m:t>𝑚</m:t>
                    </m:r>
                    <m:r>
                      <a:rPr lang="en-US" sz="3000" i="1" smtClean="0">
                        <a:latin typeface="Cambria Math"/>
                      </a:rPr>
                      <m:t>=</m:t>
                    </m:r>
                    <m:acc>
                      <m:accPr>
                        <m:chr m:val="̃"/>
                        <m:ctrlPr>
                          <a:rPr lang="en-US" sz="3000" b="0" i="1" smtClean="0">
                            <a:latin typeface="Cambria Math"/>
                          </a:rPr>
                        </m:ctrlPr>
                      </m:accPr>
                      <m:e>
                        <m:r>
                          <a:rPr lang="en-US" sz="3000" i="1">
                            <a:latin typeface="Cambria Math"/>
                          </a:rPr>
                          <m:t>𝑂</m:t>
                        </m:r>
                      </m:e>
                    </m:acc>
                    <m:d>
                      <m:dPr>
                        <m:ctrlPr>
                          <a:rPr lang="el-GR" sz="3000" i="1" smtClean="0">
                            <a:latin typeface="Cambria Math"/>
                          </a:rPr>
                        </m:ctrlPr>
                      </m:dPr>
                      <m:e>
                        <m:sSup>
                          <m:sSupPr>
                            <m:ctrlPr>
                              <a:rPr lang="el-GR" sz="3000" i="1" smtClean="0">
                                <a:latin typeface="Cambria Math"/>
                              </a:rPr>
                            </m:ctrlPr>
                          </m:sSupPr>
                          <m:e>
                            <m:r>
                              <a:rPr lang="en-US" sz="3000" b="0" i="1" smtClean="0">
                                <a:latin typeface="Cambria Math"/>
                              </a:rPr>
                              <m:t>𝑛</m:t>
                            </m:r>
                          </m:e>
                          <m:sup>
                            <m:r>
                              <a:rPr lang="en-US" sz="3000" b="0" i="1" smtClean="0">
                                <a:latin typeface="Cambria Math"/>
                              </a:rPr>
                              <m:t>1.5</m:t>
                            </m:r>
                          </m:sup>
                        </m:sSup>
                      </m:e>
                    </m:d>
                  </m:oMath>
                </a14:m>
                <a:r>
                  <a:rPr lang="en-US" sz="3000" dirty="0" smtClean="0"/>
                  <a:t> passwords before it can even approximately guess the secret mapping </a:t>
                </a:r>
                <a14:m>
                  <m:oMath xmlns:m="http://schemas.openxmlformats.org/officeDocument/2006/math">
                    <m:r>
                      <a:rPr lang="en-US" sz="3000" i="1" smtClean="0">
                        <a:latin typeface="Cambria Math"/>
                        <a:ea typeface="Cambria Math"/>
                      </a:rPr>
                      <m:t>𝜎</m:t>
                    </m:r>
                    <m:r>
                      <a:rPr lang="en-US" sz="3000" b="0" i="1" smtClean="0">
                        <a:latin typeface="Cambria Math"/>
                        <a:ea typeface="Cambria Math"/>
                      </a:rPr>
                      <m:t>.</m:t>
                    </m:r>
                  </m:oMath>
                </a14:m>
                <a:endParaRPr lang="en-US" sz="3000" dirty="0" smtClean="0">
                  <a:sym typeface="Mathematica1"/>
                </a:endParaRPr>
              </a:p>
              <a:p>
                <a:pPr marL="0" indent="0">
                  <a:buNone/>
                </a:pPr>
                <a:endParaRPr lang="en-US" dirty="0">
                  <a:sym typeface="Mathematica1"/>
                </a:endParaRPr>
              </a:p>
              <a:p>
                <a:pPr marL="0" indent="0">
                  <a:buNone/>
                </a:pPr>
                <a:endParaRPr lang="en-US" dirty="0">
                  <a:sym typeface="Mathematica1"/>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3755" y="1371600"/>
                <a:ext cx="8229600" cy="2590799"/>
              </a:xfrm>
              <a:blipFill rotWithShape="1">
                <a:blip r:embed="rId3"/>
                <a:stretch>
                  <a:fillRect l="-1704" t="-2824"/>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Security</a:t>
            </a:r>
            <a:endParaRPr lang="en-US" dirty="0"/>
          </a:p>
        </p:txBody>
      </p:sp>
      <p:sp>
        <p:nvSpPr>
          <p:cNvPr id="7" name="Rectangle 6"/>
          <p:cNvSpPr/>
          <p:nvPr/>
        </p:nvSpPr>
        <p:spPr>
          <a:xfrm>
            <a:off x="457200" y="3048000"/>
            <a:ext cx="8229600" cy="187420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457200" y="2971800"/>
                <a:ext cx="8001000" cy="1950406"/>
              </a:xfrm>
              <a:prstGeom prst="rect">
                <a:avLst/>
              </a:prstGeom>
            </p:spPr>
            <p:txBody>
              <a:bodyPr wrap="square">
                <a:spAutoFit/>
              </a:bodyPr>
              <a:lstStyle/>
              <a:p>
                <a:r>
                  <a:rPr lang="en-US" sz="3000" b="1" dirty="0">
                    <a:sym typeface="Mathematica1"/>
                  </a:rPr>
                  <a:t>Thm (Informal): </a:t>
                </a:r>
                <a:r>
                  <a:rPr lang="en-US" sz="3000" dirty="0">
                    <a:sym typeface="Mathematica1"/>
                  </a:rPr>
                  <a:t>Any polynomial time adversary needs </a:t>
                </a:r>
                <a:r>
                  <a:rPr lang="en-US" sz="3000" dirty="0"/>
                  <a:t>to see </a:t>
                </a:r>
                <a14:m>
                  <m:oMath xmlns:m="http://schemas.openxmlformats.org/officeDocument/2006/math">
                    <m:r>
                      <a:rPr lang="en-US" sz="3000" i="1">
                        <a:latin typeface="Cambria Math"/>
                      </a:rPr>
                      <m:t>𝑚</m:t>
                    </m:r>
                    <m:r>
                      <a:rPr lang="en-US" sz="3000" i="1">
                        <a:latin typeface="Cambria Math"/>
                      </a:rPr>
                      <m:t>=</m:t>
                    </m:r>
                    <m:acc>
                      <m:accPr>
                        <m:chr m:val="̃"/>
                        <m:ctrlPr>
                          <a:rPr lang="en-US" sz="3000" i="1">
                            <a:latin typeface="Cambria Math"/>
                          </a:rPr>
                        </m:ctrlPr>
                      </m:accPr>
                      <m:e>
                        <m:r>
                          <a:rPr lang="en-US" sz="3000" i="1">
                            <a:latin typeface="Cambria Math"/>
                          </a:rPr>
                          <m:t>𝑂</m:t>
                        </m:r>
                      </m:e>
                    </m:acc>
                    <m:d>
                      <m:dPr>
                        <m:ctrlPr>
                          <a:rPr lang="el-GR" sz="3000" i="1">
                            <a:latin typeface="Cambria Math"/>
                          </a:rPr>
                        </m:ctrlPr>
                      </m:dPr>
                      <m:e>
                        <m:sSup>
                          <m:sSupPr>
                            <m:ctrlPr>
                              <a:rPr lang="el-GR" sz="3000" i="1">
                                <a:latin typeface="Cambria Math"/>
                              </a:rPr>
                            </m:ctrlPr>
                          </m:sSupPr>
                          <m:e>
                            <m:r>
                              <a:rPr lang="en-US" sz="3000" i="1">
                                <a:latin typeface="Cambria Math"/>
                              </a:rPr>
                              <m:t>𝑛</m:t>
                            </m:r>
                          </m:e>
                          <m:sup>
                            <m:r>
                              <a:rPr lang="en-US" sz="3000" i="1">
                                <a:latin typeface="Cambria Math"/>
                              </a:rPr>
                              <m:t>3</m:t>
                            </m:r>
                          </m:sup>
                        </m:sSup>
                      </m:e>
                    </m:d>
                  </m:oMath>
                </a14:m>
                <a:r>
                  <a:rPr lang="en-US" sz="3000" dirty="0"/>
                  <a:t> passwords </a:t>
                </a:r>
                <a:r>
                  <a:rPr lang="en-US" sz="3000" dirty="0" smtClean="0"/>
                  <a:t>before he can use </a:t>
                </a:r>
                <a:r>
                  <a:rPr lang="en-US" sz="3000" dirty="0" smtClean="0">
                    <a:sym typeface="Mathematica1"/>
                  </a:rPr>
                  <a:t>Gaussian Elimination to approximately guess the secret mapping </a:t>
                </a:r>
                <a14:m>
                  <m:oMath xmlns:m="http://schemas.openxmlformats.org/officeDocument/2006/math">
                    <m:r>
                      <a:rPr lang="en-US" sz="3000" i="1">
                        <a:latin typeface="Cambria Math"/>
                        <a:ea typeface="Cambria Math"/>
                      </a:rPr>
                      <m:t>𝜎</m:t>
                    </m:r>
                    <m:r>
                      <a:rPr lang="en-US" sz="3000" i="1">
                        <a:latin typeface="Cambria Math"/>
                        <a:ea typeface="Cambria Math"/>
                      </a:rPr>
                      <m:t>.</m:t>
                    </m:r>
                  </m:oMath>
                </a14:m>
                <a:endParaRPr lang="en-US" sz="3000" dirty="0">
                  <a:sym typeface="Mathematica1"/>
                </a:endParaRPr>
              </a:p>
            </p:txBody>
          </p:sp>
        </mc:Choice>
        <mc:Fallback xmlns="">
          <p:sp>
            <p:nvSpPr>
              <p:cNvPr id="8" name="Rectangle 7"/>
              <p:cNvSpPr>
                <a:spLocks noRot="1" noChangeAspect="1" noMove="1" noResize="1" noEditPoints="1" noAdjustHandles="1" noChangeArrowheads="1" noChangeShapeType="1" noTextEdit="1"/>
              </p:cNvSpPr>
              <p:nvPr/>
            </p:nvSpPr>
            <p:spPr>
              <a:xfrm>
                <a:off x="457200" y="2971800"/>
                <a:ext cx="8001000" cy="1950406"/>
              </a:xfrm>
              <a:prstGeom prst="rect">
                <a:avLst/>
              </a:prstGeom>
              <a:blipFill rotWithShape="1">
                <a:blip r:embed="rId4"/>
                <a:stretch>
                  <a:fillRect l="-1752" t="-3762" r="-1980" b="-9091"/>
                </a:stretch>
              </a:blipFill>
            </p:spPr>
            <p:txBody>
              <a:bodyPr/>
              <a:lstStyle/>
              <a:p>
                <a:r>
                  <a:rPr lang="en-US">
                    <a:noFill/>
                  </a:rPr>
                  <a:t> </a:t>
                </a:r>
              </a:p>
            </p:txBody>
          </p:sp>
        </mc:Fallback>
      </mc:AlternateContent>
      <p:sp>
        <p:nvSpPr>
          <p:cNvPr id="11" name="Rectangle 10"/>
          <p:cNvSpPr/>
          <p:nvPr/>
        </p:nvSpPr>
        <p:spPr>
          <a:xfrm>
            <a:off x="457200" y="5029200"/>
            <a:ext cx="8229600" cy="1752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p:cNvSpPr/>
              <p:nvPr/>
            </p:nvSpPr>
            <p:spPr>
              <a:xfrm>
                <a:off x="457200" y="4953000"/>
                <a:ext cx="8001000" cy="1938992"/>
              </a:xfrm>
              <a:prstGeom prst="rect">
                <a:avLst/>
              </a:prstGeom>
            </p:spPr>
            <p:txBody>
              <a:bodyPr wrap="square">
                <a:spAutoFit/>
              </a:bodyPr>
              <a:lstStyle/>
              <a:p>
                <a:r>
                  <a:rPr lang="en-US" sz="3000" b="1" dirty="0">
                    <a:sym typeface="Mathematica1"/>
                  </a:rPr>
                  <a:t>Thm (Informal): </a:t>
                </a:r>
                <a:r>
                  <a:rPr lang="en-US" sz="3000" dirty="0">
                    <a:sym typeface="Mathematica1"/>
                  </a:rPr>
                  <a:t>Any polynomial time adversary </a:t>
                </a:r>
                <a:r>
                  <a:rPr lang="en-US" sz="3000" dirty="0" smtClean="0">
                    <a:sym typeface="Mathematica1"/>
                  </a:rPr>
                  <a:t>who can guess the user’s passwords with accuracy much better than random guessing can also approximately recover the secret mapping </a:t>
                </a:r>
                <a14:m>
                  <m:oMath xmlns:m="http://schemas.openxmlformats.org/officeDocument/2006/math">
                    <m:r>
                      <a:rPr lang="en-US" sz="3000" i="1">
                        <a:latin typeface="Cambria Math"/>
                        <a:ea typeface="Cambria Math"/>
                      </a:rPr>
                      <m:t>𝜎</m:t>
                    </m:r>
                    <m:r>
                      <a:rPr lang="en-US" sz="3000" i="1">
                        <a:latin typeface="Cambria Math"/>
                        <a:ea typeface="Cambria Math"/>
                      </a:rPr>
                      <m:t>.</m:t>
                    </m:r>
                  </m:oMath>
                </a14:m>
                <a:r>
                  <a:rPr lang="en-US" sz="3000" dirty="0" smtClean="0">
                    <a:sym typeface="Mathematica1"/>
                  </a:rPr>
                  <a:t> </a:t>
                </a:r>
                <a:endParaRPr lang="en-US" sz="3000" dirty="0">
                  <a:sym typeface="Mathematica1"/>
                </a:endParaRPr>
              </a:p>
            </p:txBody>
          </p:sp>
        </mc:Choice>
        <mc:Fallback xmlns="">
          <p:sp>
            <p:nvSpPr>
              <p:cNvPr id="12" name="Rectangle 11"/>
              <p:cNvSpPr>
                <a:spLocks noRot="1" noChangeAspect="1" noMove="1" noResize="1" noEditPoints="1" noAdjustHandles="1" noChangeArrowheads="1" noChangeShapeType="1" noTextEdit="1"/>
              </p:cNvSpPr>
              <p:nvPr/>
            </p:nvSpPr>
            <p:spPr>
              <a:xfrm>
                <a:off x="457200" y="4953000"/>
                <a:ext cx="8001000" cy="1938992"/>
              </a:xfrm>
              <a:prstGeom prst="rect">
                <a:avLst/>
              </a:prstGeom>
              <a:blipFill rotWithShape="1">
                <a:blip r:embed="rId5"/>
                <a:stretch>
                  <a:fillRect l="-1752" t="-3774" r="-2133" b="-8805"/>
                </a:stretch>
              </a:blipFill>
            </p:spPr>
            <p:txBody>
              <a:bodyPr/>
              <a:lstStyle/>
              <a:p>
                <a:r>
                  <a:rPr lang="en-US">
                    <a:noFill/>
                  </a:rPr>
                  <a:t> </a:t>
                </a:r>
              </a:p>
            </p:txBody>
          </p:sp>
        </mc:Fallback>
      </mc:AlternateContent>
    </p:spTree>
    <p:extLst>
      <p:ext uri="{BB962C8B-B14F-4D97-AF65-F5344CB8AC3E}">
        <p14:creationId xmlns:p14="http://schemas.microsoft.com/office/powerpoint/2010/main" val="308081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Tools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Discrimination Norm </a:t>
            </a:r>
          </a:p>
          <a:p>
            <a:pPr lvl="1"/>
            <a:r>
              <a:rPr lang="en-US" dirty="0" smtClean="0"/>
              <a:t>On average how much different would the answers to a query q be if we picked a random challenge and a random response? </a:t>
            </a:r>
          </a:p>
          <a:p>
            <a:pPr lvl="1"/>
            <a:r>
              <a:rPr lang="en-US" dirty="0" smtClean="0"/>
              <a:t>Small discrimination norm =&gt; Statistical Algorithm must use deep tree</a:t>
            </a:r>
            <a:r>
              <a:rPr lang="en-US" dirty="0"/>
              <a:t>. [</a:t>
            </a:r>
            <a:r>
              <a:rPr lang="en-US"/>
              <a:t>FPV13</a:t>
            </a:r>
            <a:r>
              <a:rPr lang="en-US" smtClean="0"/>
              <a:t>]</a:t>
            </a:r>
            <a:endParaRPr lang="en-US" dirty="0" smtClean="0"/>
          </a:p>
          <a:p>
            <a:r>
              <a:rPr lang="en-US" dirty="0" smtClean="0"/>
              <a:t>Fourier Analysis</a:t>
            </a:r>
          </a:p>
          <a:p>
            <a:pPr lvl="1"/>
            <a:r>
              <a:rPr lang="en-US" dirty="0" smtClean="0"/>
              <a:t>Express discrimination norm as a low degree function</a:t>
            </a:r>
          </a:p>
          <a:p>
            <a:r>
              <a:rPr lang="en-US" dirty="0" smtClean="0"/>
              <a:t>Generalized </a:t>
            </a:r>
            <a:r>
              <a:rPr lang="en-US" dirty="0" err="1" smtClean="0"/>
              <a:t>Hypercontractivity</a:t>
            </a:r>
            <a:r>
              <a:rPr lang="en-US" dirty="0" smtClean="0"/>
              <a:t> Theorem</a:t>
            </a:r>
          </a:p>
          <a:p>
            <a:pPr lvl="1"/>
            <a:r>
              <a:rPr lang="en-US" dirty="0" smtClean="0"/>
              <a:t>Bounds the expected value of low degree functions</a:t>
            </a:r>
            <a:endParaRPr lang="en-US" dirty="0"/>
          </a:p>
        </p:txBody>
      </p:sp>
      <p:sp>
        <p:nvSpPr>
          <p:cNvPr id="4" name="AutoShape 2" descr="data:image/jpeg;base64,/9j/4AAQSkZJRgABAQAAAQABAAD/2wCEAAkGBxQHEhUTEhQWFRQXGBcWGBQXFhYWFBseGBcXHBoWGBcZHCggGh4nGxgZITEiJikrLi4uGB8/ODMvOigtLisBCgoKDg0OGxAQGiwmICQtLDYuLCwsLCwxLCwsLCwsLCwsNCwsLCwsLDQsLCwsLC8sLC0sLCwsLCwsLCwvLSwsNP/AABEIAOEA4QMBEQACEQEDEQH/xAAcAAEAAwEBAQEBAAAAAAAAAAAABQYHBAMCAQj/xAA/EAABAwEGAwUFBgQFBQAAAAABAAIDEQQFEiExQQZRYRMiMnGRBxRCgaEjUmKxwdFy4fDxFjNDU4IVJJKisv/EABsBAQACAwEBAAAAAAAAAAAAAAADBQECBAYH/8QANREBAAIBAgQDBgYCAgIDAAAAAAECAwQREiExQQVRYRNxgZHR8CIyobHB4SPxFEJSojNDcv/aAAwDAQACEQMRAD8A3FAQEBAQEBAQEBAQEBAQEBAQEBAQEBAQEBAQEBAQEBAQEBAQEHDeF5ssWXid90fqdkFKtF6Wi+ZqMldGxupYS0eeWvIVWN92U7Z73ksmTj2g60xeoCywnbFbmW0VYfMHUfJB0oCAgICAgICAgICAgICAgICAgICAgICD5e8RipNAN0EJeN8ZHCcLRq85H5ckFGvC+vfX9nDocsR36Af1VazLZLXNZHWNrsQ1w5+Vf3WYjZjd0SlbMPGO0OszsTTQjdYFuue8xeLa6OHib+o6IJBAQEBAQEBAQEBAQEBAQEBAQEBAQEHjarS2yirvkNz5IKvfd8iIYpHUHwsH6Dc9UZUO9r3feRoe6zZg08zzK0mWdkfHKYXNcBm0g56ZGuyRAv8Aw/xXBbW9lM3s3uyBrVh5UcdD5reJ3azGxammIlp9efVZYcUzqIPix3obtkEg0HiHMHUf1usMtJikEoDgaggEHodEH0gICAgICAgICAgICAgICAgICAg4r5vSO5onSymjRQADNznONGsaN3EkADqgodvv98WJ81DK/wAMIPdibsHOGp3P9FYmWVRt9uM5MkjvMkgADlyAWvVlG2W3m3ktssclpdWn2be4P4pHUaPVQZtRiwRvktEe9tWs26Q97wgtVyhslsiayF5A7SN/aCMnQTGgoCcsQyqufS+J6fU3mmOefry39za2K1I3l9kB3UFd6NLWa934cD3E08LjmR0J3C3iWuz1hvfth3siMj/JB8SzdtkN/wBUGsXFZ3WSzxsf4gNOXIfIZIO9AQEBAQEBAQEBAQEBAQEBAQEBBmXGV/C0TVaQRFUMPwMNCHSci+lRX4RWmrliWYUe7o7VxOS6z4Y4cRHvMlXOeRWpjZvnuTT8lXazxHFpp4Z528o/l04dNfJG8dFnuzgOzREOtBfan61mNYx/DEO6B51XntR4xqMnKs8MenX5uuukpXrzW2MNszaANa1o0ADWgDoMgFTW4r2585lLtsqNn4xbe9pdEGxOsP8AlSSyOa0F7sYDQHOo8OIAApoTU1BCtb+GWwYYybz7XrER5Rt8tu7mjLFrbdkPxDw+/hWssIdJYtXMzdJB1G7o/q1W/hfjEZ9sWblftPn/AGgzYeHnXo8WOErQ5pBBAII0Nd1fOZ4yzCA+eZ/dNzZePZxcvvzveXj7NhowH4nA+Lyb+fksww0tZBAQEBAQEBAQEBAQEBAQEBAQEFK474iNnBs8Ro4j7Rw1APwA8yNenmsSzDKGRniQvFXNsUX+dI2uKUj/AEo6fDzd/dV+s1nstqU/Pbp6esunBg4/xW/LH3svFxNkiYS8NZHUCGJraYGAUaD1ORodPoPL6qaTbau8z3nzlc4ottz+EeiYZIuOYZmqj8RcWC8zJBA5oijymmeAYxRwa9jo3NPaNIJaG5F7i3CcjS70nh/sojJk/NPSO/pMTHSe+/aOquy5YtM1r0jrP39yjOGrk/xY8VbS74ThbUkumNG1ea0OM07z8iAcPOnRrNX/AMOs7c8lv/X+vKO880WPH7T/APMfqvnGduF1WCYsABMfZRtAyrJ3GgDpi+i8/wCHYbZ9XSJ895+HNPmnhpKk2eEXfExn3WhvnQar6DKsSXCHDj+JJu9UQtNZH/kxp5n6D5V1jmzPJtdmgbZWtYxoa1oAa0aADQLdo9EBAQEBAQEBAQEBAQEBAQEBAQRfEV6i6IS/V57rBzJ38hr/AHQYjMyXiqd8EbiGA/8Ac2gaiusTDu87nb6Lg12trpqb9bT0j77OnT4Jyz6d5XGQw8OWY0AZDCwmg5DbqSfUnqvJR7TU5fO1pXf4cVPSHNYr8ivZjuyd3g0PLDlIw0rhe05g5V67KbJpMmG0ReO+3v8Ack096ZYi1Z9/xetvfHb45I5HFrHta0lrsLhjGxWmKt8d62rG8xv69G+XBvTafVVI+F5bY9sAIbYwA50zH9+cOaQQ8AYSa4QKjuBooTXKztrqUrOSf/k8pj8v3+s9VXOltNuD/r5+f3+jRbIxtmY1jAGtaAGtGQAGwXn8lrXtNrTvMungiI2hUPaBaxaJrLZ65NLrS8V2Z3Y8ur3H/wAVfeAYOd8s+6P3n+FfrLdKuO57qk4jnEUeQ1c4ioY3cnryG69L1cXRtV0XZHdETYYhRrfUndzjuSt4jZpM7uxAQEBAQEBAQEBAQEBAQEBAQEBBkHtCvV99TxQQvwdrJ2THDVrGtc6SRvWjcvMKDU5ow4rZJ7JMWP2l4r5pW67ujuiJsUQDWN05k7kncnmvD5s1815vfnMvQY8cUrw1RHFNss9Y4LQ5hxnGxriQCYy0gOGjmkkAt1oTQEgBWfhNZi85Np2iNt/Lf9XNrdppFN+f7vv2g2N08brws8wbJ2Y+wbCZi8s8WKSMFzSKtA0bQGviKvorTJXgtG8Kql74rcVeUqXDxQ73LtnNhL34omNd2oke8BlWsjYCCwE+LE2pNMtDzT4bE35WmIjtyn9fP5u/J4ne8Ry5/wA+7+3nwZxDPdjJJbSMFmaXNDMLsbnjNzY2k5UocR0HnpD4hpceW0Up+fz8o9f4b4tZeazbJHL92mXXeLbyjbKw1a6tNNiQQab1Gi85nwWxXmlusO2lovXihm953mLZabTaCasDhBHTcR5d3nieTRev8Pw+x01Ynr1n4/0pM9uPLO3uX7gSCS52dq4/aSULmfC1orSPqcySeZ6Kqz+JXjPxY+kfq76aSvs+G3WWmWK1ttjcTfmNweSv9NqKZ6cVfl5KvLitjtwy6FOiEBAQEBAQEBAQEBAQEBAQEBBA8YXn7jDhae/JVo6D4j+nzQZbcUfv94ud8MEHo6Z1B/6sPqqTxvLw4Yp5z+33Du0NfxzPkuJC8suIV6/+HbLb3iW0xNcwNLHEFzXYSahzS0jvNOYrkakHWotvDddfFPs+cxP6INTpozxv/wBoVu4XWqwujs8AbP3WsfFKCyOoq2KTtg5pidVhDCBWtQXVpS/xTjtNrRv1+/7VuqjJEUi+3KPvdO2WaO67Q62WuzCG1QB8DWh4ljkc/wC07VmWJrwHPJNDUPJJ1Kj1GaaxwY+cz+kec/x5yjxYuL8Vun7+5X7mitPGdofarQXRwnLBjkDi1zAcLHNDe6Q7M7imWQK4dXlx6XH7Ov4rzz35dd+s9fhHZ2YMds1uKeVfL6PXiziEEOstmcI4YxhmmbkGgCnYRU+KmRpppqnh2gm0+3zd+cRPf1lnVamIj2eP4/Q4MuMvw2iVmBoH2EP3Af8AUd+M/T5p4nrt/wDFSffP8JNDpeH/ACW69l4ilMao1lNd0nd1vNmcHNPmNj0K6NNqb4L8Vf8Abkz4IvXaVvsVrbbG4m/MbjzXrtPqKZ6cVf8ASiy4rY7bS6FOjEBAQEBAQEBAQEBAQEBAQEGVcV3obdK87AljRyAJ/mfmksw5/ZvZu0itFoP+tO4NP4IgI2/UO9V4/wAdz76iKf8AjH6zz+iw0vKu76urjCy3zNLCxxa+NzhR/dxhurm15GuRzyUGbw/NhpW8xvE+XZ14tTS0zV+WLieyXvJ7ux+JzgThLXBrgK+EkUdUCuW3zoyaLUYK+1mNoj16JaajHe3DE83BNdr7gtJtTTisphMU0VHl4Y0Ax9mG/E14BDqimZrurHSeIb09nt+OZ5eW895Q6vBF5i89uqLsjJuN5haJJHCCmYGJtQ9sjXRDvUccJYS6nxUypRb6jLXS1mu2957zz6bTE+neIhFixzlmJjlWP75OjiC9uzHuVi7uAYZJGD/LaBUsZTWSlST8OZ1Wug0Nstv+Rn98b9/WfT76M6nURSPZY/8AX9o+4OFveSx8zMEDM44Dq4/7ko+uE58+Sn13iUbTjxTz7z9PqaXQzvx5I+H1Xeiot1s+BOCafKuxPJbzjmI3axeN9nvG/Ao2ZjdJ3feBs7g5vzGx6FT6fU3wX4q/7c2bBW9drLhYba22tq3Xcbhes02qpqKcVfjHkoc2G2K20uldKIQEBAQEBAQEBAQEBAQEBBlPHNhNhtTjSjJO+07VPiHr+YWJZhGcI3624Gtss9GwYj2M+zcbiezl5Zk0fpsab+X8Z8Kve06jFznvH8x9HVhy7fhlD8WezOa87a90JjZBMTK55AxMfhzbTUh7jiyy15CuNF43ix6eIybzavLbzj+obXwTa3LotXDHC4uaNjpAx1pwBr5G4qHnTEdTQYiKYiKkLg1eunPaYrM8G/KPv9PJ3aekUjeeqStdoZY2l0j2saNXOcGj1K58dLXnasbz6OubREbzKoW6/wA3lhsl2tJLzQysYWtAJzEVQA5xz72gzNVe6Pwu9r+01Hy7z71fn1lYrw4vm0jgbguPhmMEgOmI7ztQ2urWk613dqV6OIVUy9b64c1fAOpj2/4/t6Kj13hW+98Py+n0Wul8Q/65fn9VUtMZcCAcLtM9eo6cuio6TFL/AIo+H3+y1tE2r+GVebF9tgcMLnnN1S04WCoDQDQ76ZAbbK6m/wDg46zvFe3Kec955bx+8+fdVRT/ADcFo2me/TlHl9/BI2W92SSmEEkitHajIVLSeYG/rmuHLoclcMZpj4fz9/Dk68erpOWcUfP+Pv8AdKtdh0XA7JhJXfbTCQ5poR9ehUuDPfDfirPNy5sMXjaVvu+3ttoyycNW/qOi9ZpNZTUV5de8KPNgtinn0di60AgICAgICAgICAgICAgIIziC5mX3EY35HVj92u5+XMIMcvewOsD3QzMzGRBFWuB3FdWlatn7c3EE/DrezDHWmD4GYwJI/wAIc7xR9Dm3y0o/EPBaai/tMc8Nu/lP9/unx55ryl9WviK23j8UdmbyjHay/OR4wj5NW2n8D0+P88zaflHyj6tram89OSHjsPv8rWsD55nGjXPcZH1OuEuyaPKgCtaY6Y44aREe5Da0252lsvBnCTOHmYnUdO4d5+zfwM6dd/QCaI2RzO6zLLAgib5uRl494d2T72x6O/dV+t8PpqI4o5W8/P3uzS6y2HlPOPvoot6XVR2GVtHtrhduKgirTuPovO8WbS3mk8vOO0/fmutsWorFo+E94Vi0XYQ6jo4y7F8XdilqDQigyeDU4dKnqFa49XE03ra223bnau0xv1616Rv5fFW3008W1q13378otvv8p77efwftyX8IWhkpya0d+jiW0oKP16kk0DagZmtMa7w2b2m+KOcz03jnvz5dPdEd+vKDSa+K1imSeUR12nlty59ffM9unOd1ojfhzH8lQzErjlMJKyWosILTQhb4stsduKs7S58uKJjaVruy9Ba+67J/0Pl+y9RovEK544bcrfv7lLqNNOPnHRIqxcogICAgICAgICAgICAgII2/LjhvxmCZunheMntPNp/TQoM0vngi1XaSYx28ezmDvjzZr6V+S12Z3Vua7LZaXCJtlnGI0zikaD5uIoB1JWrZrfBXCTOG2VdR87h35Nh+BnJvXf0A3iNmszusyywICAg5bwsDLwbhePIjUdQVz6jTY89eG8fHvCbDnvhtvVRL+uM2YFkoxRu0ft0/hcvNZtPm0WSLR8J+v0XmPNi1VOGfkq1usb43N+0c3IME2VCMWTJBuanLmddTTpwZ8dqT+GJ578Ply5zWfhz8o6dI35s2G9bR+KY7cXLnz5RPz5effq4bsvd92O7OZrsNMu7n4qEnPPUknOpNB169Vocepr7TDMb78+fp09PTptHO3pz6fV3wTwZYnbby9evr6+c8o9bZZpxK0PYatIqCNCCvPZKWpaa2jaYXVbVvWLV5xKQs81fNYraYnkivRZbqvnHRkhz2dz8/3XodD4nFtqZevn9VTqNHt+KnyTauleICAgICAgICAgICAgICAgICAgICAgIPiaITgtcAQciDotb0res1tG8S2raazvHVTr9uA2OrmVdHuNS3z5jr/dea1vhtsE8ePnX9Y/r7nzXel1tcscF+v7qHeF2CAVNTE3NtBidH0IOToxUmmo2Uun1drztHK89ee0W+lvXpPdHn01aRvPOsdO8x9a/rHZzXVNLZZWNA7hY3ETI6RriTTtWmhpU1oMt66BT6umHJhtaZ5xM7fhisxy34Z5x079fRDprZaZYrEcpiN+czE8/zR169unr2W1j8K87suZh1RzVWYlHarlsHtFZd9qNnmzhFG9oMyx29ebdBzFF7Dw3Hk/48Tefd7nndZkr7aYj7lpMMzZ2hzCHNcKhwNQQdwQuxC+0BAQEBAQEBAQEBAQEBAQEBAQEBAQEBBVr+4e1khHV0Y/Nv7eio9d4b/wDZij3x9Pp8lrpNd/0yfP6qnZrM2zVwgiprSpoPIHTyCpcuW+Tbi57fP4+fxWmPHWm/D3exUSRwX3eH/TIXyfdaSOp2HrRdOkwe2y1r5y5tVl9ljmzJ2WkyElxqSak9SvdRERG0PJTMzO8rtwPxzLw24MNZICc465jm5hOh6aH6rW1d2a32bpdN5xXvE2WF4ex241B3BGoI5FRTGyeJ3diwyICAgICAgICAgICAgICAgICAgICAgIK/f9wC1VkiFH6luzuvQ/mqjX+He1/yYvzeXn/ax0mt4PwX6ft/Sj2u2ssYPaODaa4sjltQ7qippslrbVrO62tnx1rvM8lKvS3HiuZsLKiBtS5255H10V9p8EaDFOW35pU2fNOryRSv5YVG87G67JXRn4TrzBzB9FcYM0ZccXjurMuOcdprL9s89FOhWjhTiqbhx+KJ1WuIL4z4HefI9R/JYmsSzW01b1wxxHDxJF2kRoRQPYfEw8jzHI7qCY2dNbRMJhYZEBAQEBAQEBAQEBAQEBAQEBAQEBAQEFI9oXAbOJW9rFRlpaMicmyAfC/keTvXpmJ2a2jdl123oy63GCaLsJGnC7LKv4tx9R1VVrNFlvPFW2/o7tLqsdPw2jZ5ca3eLbGLRHQ4RRxGdW8/kfzK18MzTjvOG/f922vxRevta/cKPor9T7PeG0YVlqnLjvqW55GywvLHChy0PRw0cOhWJiJbRMw3rgnjKLieOmTJ2jvx11/Ezm38vQmC1dnRW260LVsICAgICAgICAgICAgICAgICAgICAgIKhx9wNHxUzE2kdpaO7JTJw+5JTUcjqOuYOYnZrNd2Eze8cOSvheC1zSWvjdm09abgjMEagrXJp8eXnaOfn3YrltTlDzsNx+8NMkhMbDkwAFziScqDWgUWbV8FuCnOe/35t8en4o4rcoRNushsT3RupVppUac/wAl1YskZKRaO6C9Jpaaz2fEcxapUcpSw251kc18bi1zaEOBoQeYKbMbty4A9oDL8AhtDmstAoAdGyeWwd0325CG1dnRS+/VfFokEBAQEBAQEBAQEBAQEBAQEBAQEBAQEFY434Mh4rjz7k7R9nMBUj8Lx8Ta7bbLMTs1tXdhNsjn4blfZ5wWvFG1qTRuLxRk6tIrQ+XKijy6emTn9z7ymW1OX3HudMkLbY97XQs7AgkWgDvZDxF5zOa4ItbHWJi88X/j2+TqmtbzO9Y281VtdhfZQ0vaQHira7jy2+fNW1MtMkzFZ6dXBbHau0zHV4slLFKj2SMFo5bLLDW/Z/7SQAILa460ZOc8uUh1/wCXrzUNqeSemTtLV2ODwCDUHMEZg9Qo0r9QEBAQEBAQEBAQEBAQEBAQEBAQEBAQQXFnCsHFMWCYUcK4JW+NhPLmObTkfQjMTsxMbsEvq45+D7Q1loaXR1q1wr2UgG7eo1wnMehWMuP2lJiOvm1pbgtG/R9OfHb2yux1y78r2eEE5MYz+vmq7hyYrVjb3RE9Z85l1TNckTO/vme3pCu3hd4gaJGPEkZNK0oQeRadFY4s83ma2jaYcl8cVjeJ3hwNeY107odndDacWSy1aFwL7QZLhAilHaQVyHxs/gJyp+E/IhR2pulpfbk2u6rziveMSwvD2HcbHcEag9CoZjZNE7uxGRAQEBAQEBAQEBAQEBAQEBAQEBAQEHDfV0xX3E6Gdgex2x1B2c07OGxCMTG7AOK+GJ+CJSCO1s0lWtkI7rh9x9PC8D11G4DJjjJEdpjp6Na2mk+kuOxmK2VEbQJXMPewVjjAyoa8xv8A2XBljLj2m071ifPnLpx8F99o5zHwhCXrdfugD2EujybiNBU0zLebctV24NR7SeG3Kfvr6ufLh4I3joigcBXUgmHbDadls1Wfhfiqfh9+KF+RILoznG7zHPqM1rNd21bTDdeEeK4uJ46s7kjfHESKjqPvN6qGa7J62iVgWrYQEBAQEBAQEBAQEBAQEBAQEBAQEBB4W6xR3hG6KVjXxuFHNcKgoMF464Fm4Re6eGslkJ1zJYCfBKN27Yt96HXNoi8bS051neEXd14G8hhLWukD8TAcmMAA7x50zy1VZnwRhneJ5bc/OXbjy+0jaY59vRE31d8fihcXOyLgBUHFnjbhyA2p/R6tNnv0yRtHb6Tu582Ou/4J5oEii793Ls6IZ6ZLZpKWu+3OsrmvY4tc3MOaaOB6EJtub7Nk4I9pLLa0RW1wZJkGy0ox38ezT1yBUVqeSauTfq0YHFmFGlfqAgICAgICAgICAgICAgICAgICAgIPx7Q8EEAg5EHMEHYhBg/tF9n7+GnG1WOps4OIgeKH94+u2/NZmItHDLTnWd4Va77wknY5kbg2dz8VaDvAjMaUFNVxZcFK2i143rEfJPTLaY4azzmfm+74uZ1oAlBYXHxuxBrDTKgHOo1/oY02qrSeDadu0dZbZsEzHFvHqqxarRwvSGbCtoaTCQgnqssL5wV7QZLhIjkrJB9wnvN6sJ/+Tl5KO1N0lckw13/Fdk/3R6H9lFtKfihNrDIgICAgICAgICAgICAgICAgICAgIPxzQ8EEVByIOnkgxP2j+zN13F1qsDSYhV0kIOcdMy6Mbs/CMxtlpvExPKUdq7c4Zpa7c61sjYaUjFBT8/Oi0x4a0ta0d2bZJvWI8nTPcL3RiWL7SMiuXjHMFu9NMlFXWUi8478p/RvOmvNeOvOEO7LUfou2HM9I5sPRZapG6YX3pKyGMVe9waB1J/JJnkRG87P6D/wHF94rn4pdPDC3rDYQEBAQEBAQEBAQEBAQEBAQEBAQEBAQYv7UPZr7tjtlib3M3S2cDTm+IDbct2zpyW8W7SjmveFG4Pvb3WTs3H7N+h2Dtj89PRV/iOm46ccdY/Z2aLPwW4Z6SneKYLI1uKYUefCWZSH9/nkuDQ31O+2Pp69HXrKYNt7dfTqz9zMbqNrSuVdemm69FEztzUkxETybz7I+A/8AoTPerQ2loeKMYRnG08xs878hluVpa26WldubS1o3EBAQEBAQEBAQEBAQEBAQEBAQEBAQEBAQY97TvZoQXWuwMOfels7Bn1kiA33LBrqM8jvW3aWlq94ZlBY7TxFMGMjfLKKMoGnu0+9s3qTRMeOmONq8oaWta87y232e+zWPh3DPaKSWnUbsj/h5u/F6czibbt6026tBWrcQEBAQEBAQEBAQEBAQEBAQEBAQEBAQEBAQEBAQEBAQEBAQEBAQEBAQEBAQEBAQEBAQEBAQEBAQEBAQEH//2Q=="/>
          <p:cNvSpPr>
            <a:spLocks noChangeAspect="1" noChangeArrowheads="1"/>
          </p:cNvSpPr>
          <p:nvPr/>
        </p:nvSpPr>
        <p:spPr bwMode="auto">
          <a:xfrm>
            <a:off x="155575" y="-2574925"/>
            <a:ext cx="5372100" cy="5372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676" name="Picture 4" descr="http://www.northerntool.com/images/product/2000x2000/257/2570509_2000x2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0512" y="403225"/>
            <a:ext cx="1196975" cy="119697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31</a:t>
            </a:fld>
            <a:endParaRPr lang="en-US" dirty="0"/>
          </a:p>
        </p:txBody>
      </p:sp>
    </p:spTree>
    <p:extLst>
      <p:ext uri="{BB962C8B-B14F-4D97-AF65-F5344CB8AC3E}">
        <p14:creationId xmlns:p14="http://schemas.microsoft.com/office/powerpoint/2010/main" val="27984707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Break Our Scheme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774" y="1129145"/>
            <a:ext cx="5272088" cy="484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022430"/>
            <a:ext cx="8474436" cy="923330"/>
          </a:xfrm>
          <a:prstGeom prst="rect">
            <a:avLst/>
          </a:prstGeom>
          <a:noFill/>
        </p:spPr>
        <p:txBody>
          <a:bodyPr wrap="none" rtlCol="0">
            <a:spAutoFit/>
          </a:bodyPr>
          <a:lstStyle/>
          <a:p>
            <a:r>
              <a:rPr lang="en-US" dirty="0" smtClean="0">
                <a:hlinkClick r:id="rId4"/>
              </a:rPr>
              <a:t>http</a:t>
            </a:r>
            <a:r>
              <a:rPr lang="en-US" dirty="0">
                <a:hlinkClick r:id="rId4"/>
              </a:rPr>
              <a:t>://www.cs.cmu.edu/~</a:t>
            </a:r>
            <a:r>
              <a:rPr lang="en-US" dirty="0" smtClean="0">
                <a:hlinkClick r:id="rId4"/>
              </a:rPr>
              <a:t>jblocki/HumanComputablePasswordsChallenge/challenge.htm</a:t>
            </a:r>
            <a:endParaRPr lang="en-US" dirty="0" smtClean="0"/>
          </a:p>
          <a:p>
            <a:r>
              <a:rPr lang="en-US" dirty="0"/>
              <a:t>Paper: </a:t>
            </a:r>
            <a:r>
              <a:rPr lang="en-US" dirty="0">
                <a:hlinkClick r:id="rId5"/>
              </a:rPr>
              <a:t>http://</a:t>
            </a:r>
            <a:r>
              <a:rPr lang="en-US" dirty="0" smtClean="0">
                <a:hlinkClick r:id="rId5"/>
              </a:rPr>
              <a:t>arxiv.org/abs/1404.0024</a:t>
            </a:r>
            <a:r>
              <a:rPr lang="en-US" dirty="0" smtClean="0"/>
              <a:t> </a:t>
            </a:r>
          </a:p>
          <a:p>
            <a:endParaRPr lang="en-US" dirty="0"/>
          </a:p>
        </p:txBody>
      </p:sp>
      <p:sp>
        <p:nvSpPr>
          <p:cNvPr id="5" name="Oval 4"/>
          <p:cNvSpPr/>
          <p:nvPr/>
        </p:nvSpPr>
        <p:spPr>
          <a:xfrm>
            <a:off x="3045691" y="2020455"/>
            <a:ext cx="762000" cy="417945"/>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6248400" y="1600200"/>
            <a:ext cx="2590800" cy="2971800"/>
          </a:xfrm>
          <a:prstGeom prst="wedgeRectCallout">
            <a:avLst>
              <a:gd name="adj1" fmla="val -142488"/>
              <a:gd name="adj2" fmla="val -291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Goal: </a:t>
            </a:r>
            <a:r>
              <a:rPr lang="en-US" sz="2000" dirty="0" smtClean="0"/>
              <a:t>Guess one of the user’s secret ten-digit passwords</a:t>
            </a:r>
          </a:p>
          <a:p>
            <a:pPr algn="ctr"/>
            <a:endParaRPr lang="en-US" sz="2000" dirty="0" smtClean="0"/>
          </a:p>
          <a:p>
            <a:pPr algn="ctr"/>
            <a:r>
              <a:rPr lang="en-US" sz="2000" b="1" dirty="0" smtClean="0"/>
              <a:t>Given: </a:t>
            </a:r>
            <a:r>
              <a:rPr lang="en-US" sz="2000" dirty="0" smtClean="0"/>
              <a:t>One-hundred of the user’s other ten-digit passwords.</a:t>
            </a:r>
          </a:p>
          <a:p>
            <a:pPr algn="ctr"/>
            <a:endParaRPr lang="en-US" dirty="0"/>
          </a:p>
        </p:txBody>
      </p:sp>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32</a:t>
            </a:fld>
            <a:endParaRPr lang="en-US" dirty="0"/>
          </a:p>
        </p:txBody>
      </p:sp>
    </p:spTree>
    <p:extLst>
      <p:ext uri="{BB962C8B-B14F-4D97-AF65-F5344CB8AC3E}">
        <p14:creationId xmlns:p14="http://schemas.microsoft.com/office/powerpoint/2010/main" val="314451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Cryptography</a:t>
            </a:r>
            <a:endParaRPr lang="en-US" dirty="0"/>
          </a:p>
        </p:txBody>
      </p:sp>
      <p:sp>
        <p:nvSpPr>
          <p:cNvPr id="3" name="Content Placeholder 2"/>
          <p:cNvSpPr>
            <a:spLocks noGrp="1"/>
          </p:cNvSpPr>
          <p:nvPr>
            <p:ph idx="1"/>
          </p:nvPr>
        </p:nvSpPr>
        <p:spPr/>
        <p:txBody>
          <a:bodyPr/>
          <a:lstStyle/>
          <a:p>
            <a:endParaRPr lang="en-US"/>
          </a:p>
        </p:txBody>
      </p:sp>
      <p:pic>
        <p:nvPicPr>
          <p:cNvPr id="1026" name="Picture 2" descr="http://opticalengineering.spiedigitallibrary.org/data/Journals/OPTICE/21908/097001_1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26" y="2209800"/>
            <a:ext cx="883762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3206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Experiment 1</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34</a:t>
            </a:fld>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536171961"/>
              </p:ext>
            </p:extLst>
          </p:nvPr>
        </p:nvGraphicFramePr>
        <p:xfrm>
          <a:off x="4953000" y="1600200"/>
          <a:ext cx="4038600" cy="2514600"/>
        </p:xfrm>
        <a:graphic>
          <a:graphicData uri="http://schemas.openxmlformats.org/drawingml/2006/table">
            <a:tbl>
              <a:tblPr firstRow="1" bandRow="1">
                <a:tableStyleId>{5C22544A-7EE6-4342-B048-85BDC9FD1C3A}</a:tableStyleId>
              </a:tblPr>
              <a:tblGrid>
                <a:gridCol w="2019300"/>
                <a:gridCol w="2019300"/>
              </a:tblGrid>
              <a:tr h="739588">
                <a:tc>
                  <a:txBody>
                    <a:bodyPr/>
                    <a:lstStyle/>
                    <a:p>
                      <a:r>
                        <a:rPr lang="en-US" sz="2800" b="1" dirty="0" smtClean="0">
                          <a:solidFill>
                            <a:srgbClr val="00B050"/>
                          </a:solidFill>
                        </a:rPr>
                        <a:t>Person</a:t>
                      </a:r>
                      <a:endParaRPr lang="en-US" sz="28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srgbClr val="00B050"/>
                          </a:solidFill>
                        </a:rPr>
                        <a:t>Bill</a:t>
                      </a:r>
                      <a:r>
                        <a:rPr lang="en-US" sz="2800" baseline="0" dirty="0" smtClean="0">
                          <a:solidFill>
                            <a:srgbClr val="00B050"/>
                          </a:solidFill>
                        </a:rPr>
                        <a:t> Clinton</a:t>
                      </a:r>
                      <a:endParaRPr lang="en-US" sz="2800" dirty="0" smtClean="0">
                        <a:solidFill>
                          <a:srgbClr val="00B050"/>
                        </a:solidFill>
                      </a:endParaRPr>
                    </a:p>
                  </a:txBody>
                  <a:tcPr/>
                </a:tc>
              </a:tr>
              <a:tr h="8875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Action</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Tickling</a:t>
                      </a:r>
                    </a:p>
                    <a:p>
                      <a:endParaRPr lang="en-US" sz="2400" dirty="0">
                        <a:solidFill>
                          <a:srgbClr val="FF0000"/>
                        </a:solidFill>
                      </a:endParaRPr>
                    </a:p>
                  </a:txBody>
                  <a:tcPr/>
                </a:tc>
              </a:tr>
              <a:tr h="8875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Object</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Peach</a:t>
                      </a:r>
                    </a:p>
                    <a:p>
                      <a:endParaRPr lang="en-US" sz="2400" dirty="0">
                        <a:solidFill>
                          <a:srgbClr val="FF0000"/>
                        </a:solidFill>
                      </a:endParaRPr>
                    </a:p>
                  </a:txBody>
                  <a:tcPr/>
                </a:tc>
              </a:tr>
            </a:tbl>
          </a:graphicData>
        </a:graphic>
      </p:graphicFrame>
      <p:pic>
        <p:nvPicPr>
          <p:cNvPr id="20484" name="Picture 4" descr="http://www.redorbit.com/media/uploads/2012/11/tropicalisland.jpg"/>
          <p:cNvPicPr>
            <a:picLocks noChangeAspect="1" noChangeArrowheads="1"/>
          </p:cNvPicPr>
          <p:nvPr/>
        </p:nvPicPr>
        <p:blipFill rotWithShape="1">
          <a:blip r:embed="rId3">
            <a:extLst>
              <a:ext uri="{28A0092B-C50C-407E-A947-70E740481C1C}">
                <a14:useLocalDpi xmlns:a14="http://schemas.microsoft.com/office/drawing/2010/main" val="0"/>
              </a:ext>
            </a:extLst>
          </a:blip>
          <a:srcRect l="11688" r="30019"/>
          <a:stretch/>
        </p:blipFill>
        <p:spPr bwMode="auto">
          <a:xfrm>
            <a:off x="152400" y="1189892"/>
            <a:ext cx="4677508" cy="54102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upload.wikimedia.org/wikipedia/commons/d/d3/Bill_Clint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819400"/>
            <a:ext cx="1844912" cy="240933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data:image/jpeg;base64,/9j/4AAQSkZJRgABAQAAAQABAAD/2wCEAAkGBhIQEBIQEBAQEBAQEhIUFBAPEA4QEBYTExQVFBQUFRUYGyYeFxojGRYUHy8gIycpLSwsFR4xNTAqNSYrLCkBCQoKDgwOGg8PGikkHyUuLCwqMCkpLCksLCwsLCwsLCwsLCwsLCwsKSksKSwsLCwpLCwsLCwsKSksLCksLCwsLP/AABEIALcBEwMBIgACEQEDEQH/xAAbAAEAAgMBAQAAAAAAAAAAAAAABAUCAwYBB//EADUQAAIBAgQDBQYGAwEBAAAAAAABAgMRBBIhMQVBUQZhcYGhEyIykbHBQlJy0eHwFCPxggf/xAAZAQEAAwEBAAAAAAAAAAAAAAAAAgMEAQX/xAAjEQEAAgICAgICAwAAAAAAAAAAAQIDERIhMUEEUTJhE3GR/9oADAMBAAIRAxEAPwD7iAAAAAAAAAAAAAAAAAAAAAAAAAAAAAAAAAAAAAGjE4qNNXk/Bc2R8bxaNPRay9DnsVjZTd2U5MsV8LaY5s146o6k3J8zVGmZwV2bVTMEzuW2I109hAOyNijYj1ZEJThqlU1BlTwdSSzRi2nz9Ad4T9Ocq/btwAeu8sAAAAAAAAAAAAAAAAAAAAAAAAAAAAAADxsDypUUVduyKXHcXbuoaLrzZp4rxLO2ovS9l39X/ehWZ9fD+szZMnqGjHj33L2om+ojS6mTqnufTYyy1xAjZFGMEjc5I5olhJkWszZWkY0ldrxX1IT3Lvh1WCoZKcI9Iq/jz9TwkA9aI1GnlT3O2YAOugAAAAAAAAAAAAAAAAAAAAAAAAAAAAAVXHcc4R9nB2nPn+WPNlpJ2RxWOx7m87+Ko9F3bRX3KsltQtxV5S0qp72nwwVl4v7218zKnFt9F9T2FJKyer+73bJEIpbmOWyIYKKMpSsR8XiVBbkd4TE1acp0qbypXUpe7f8ASn8X0I9z1CzUR3Mt1TF25mmGPc5Wjrbd8vAoMHSrVnaWaMVu3v5fudDg8IqcbLZEFtoiEiT2XUm8Jw+etFcoe8/Lb1sQlJbnTcFwPs4XkrTnq+qXJf3qW4qcrMua3GqwB6D0XnvQAAAAAAAAAAAAAAAAAAAAAAAAAAByPbPtwsLD2dBe0xVS6p6Zox5ObXO19FzfmVVHFVsJThP2lRz0lUVWWbNJ6yzLa77im+atWqnxb2rynrfj9voYIHCeNUsTFunK8oNKcGmpRbSfPda7rQnl0TtmmJidS8ucJxWlKniJOaso3yP8LztpNeCud4QOM8KjiKTg3Z/hl0f7FeSvKOlmK8VntwlHiGtnuiRLH+8oq8pPZJN38Cu4nh3SrOMtJLc0cWoqVB62aV0+ljzZ86l6tYiY27jA8Cpxj7bEqLcfetJ+5Dx5SZX8S45LENwheNH5Sl49F3fM5bglWt7CNOpVnOCeaMG20v4/dk5YrLoW2ydca9K4wzFt2nc+v0tI5YbI1V8Utt3yS1bfgacBQqYmWSnHxk7qEe9v7HZcJ4HToK696o96klr4L8qGPHN/6V5ckU8+VZwPgUrqrWWW2saXO/Jy/Y6QBG6lIpGoYL3m87l6ACaAAAAAAAAAAAAAAAAAAAAAAAHjYHlSooq7dkioxdadW+rjDps34/sZ4zEZ5afDH1fUh4jEW0vYzZL76acdNdyivh1JSVWUIucL5ZNaopeNYhTeW+44jxv8MdSpk2k5N++/hXS/NmO07jT0K0mO5lnh88KsasW4zpzc0k2vdStZ23TWlu9H1XD1HKEZSWVyim472bV2vI+fdlsM6tSMbxTi1KTTu2ou91fXXr3n0U24PDF8uY3EAANDG5jtT2YlXkqtG2dJJxel7bNPqczieH1YQlGpTadrbbn0qpO3V+CKjHJSTT/vcYs9K+Y8tuD5Fq9enHKtGME4rkv+EvgvZapiHnq3p0b3t+OXdHou86HgvZ+ioqo4Zp3fxNtJ3fJ6F9Y7iw7iJslm+T6p/rTg8FCjBQpxUYrkvq3zfebwDYwb28PQAAAAAAAAAAAAAAAAAAAAAAAAABX8QrNvItt5fZFgUuKre/L9X00K8k6hZjjcsKklHc5/i8pVNIuUV3RuXFfEaalHj+JvZaGHLb03Yqzvajlw6SnldSTvz0+ximm3bWOaSSXdomyXF6SeZ3cWlbR3fO/IiU8NbVSaXRfYpnw1777dp2Iw3x1MttFBP1av8jqzn+xmIzUJLX3Ztau7s0nqdAenhjVIeRnneSQHhhORapY1ZLnbzdisxVZNxS11/wCf3uNHEMWk+bs9bt7mvhsXOpG621POvlm9+MNVaca8pXXD1aHmyUYwhYyN9Y1Gmae5AAScAAAAAAAAAAAAAAAAAAAAAAAAAABhWqZYuXRNnP8AO/UteL1bU7fmaXktWVdjPlnc6X441G0fFpW1XydjncfFPTLJeLTLzG1bXRRYh3e/oZL12147aRdErGLXkvX+DGrN3ywW277zOnDu83sR4rtu37FRtQlpZObt12WrOhKPsiv9D/W9fJE/i3Dvb0pU88qd/wAUHZqx6NOqRp5mTu87b6+KhBe9OMf1NIp8V2lpaxpz9pJflTsvMpF/87m3/sxM6i6TnVa81cv+FdmadBK9pNa/Ckr/ANt8iuZyW61pLWOvvaDQ4ZVqSzTWVPZF/hMIoJdepIsekseGtO4QtkmwAC5WAAAAAAAAAAAAAAAAAAAAAAAAAAAAAKji8rzS6L6v+CJIk8Sd6r7kl9/uRKjMtvylpj8YVmOn3lNVkW2M8Spqlcrqokm72WngZwst3d/M9nEwUrbIhK+He9kKl6DWmk2tPBMvTl+xGKvGpBvVNSS7tnb0OoN2Od1h52WNXkABNUAAAAAAAAAAAAAAAAAAAAAAAAAAAAAAAAHjZ6Q+IYiyyrd7+ByZ1G3Yjc6VteWaTl1d/IiYiaNtSrY0Tlza0Mm2rSsxFmRJUH0Lp04Pl6XNdWlFLRL1Gnayop0GuRGqxLavTuaZYTQqs0Vlu7J4vJiI9H7r/wDX8n0M+V0r06qcZZXdWffc+nYSvnhGX5km/HmacFtxpm+TXUxLcADQyAAAAAAAAAAAAAAAAAAAAAAAAAAAAAAAAMalRRTb2RTVJOTcnuyRjcTmeVfDHd9WRlIzZLbnTRjrqNtEqepFxkbW1sT5TK7iNXYqlYwVSW+nkYSu9zVOq10IlXFtfh9Gd2ab+e12So0dNbJ/MgUFKb1ul3KVy2p00lo+XPcjKxzXFY2kjuOymLz0Er3cdPLkcXx2HPoXHYHGe9KHVfQYLatpPPXli39O2ABveYAAAAAAAAAAAAAAAAAAAAAAAAAAAAABDx+KyrLH4n6Izx2M9mtNZPZfd9xVrq3dvdlWS+uoW46b7ljJ20Nc61jyc9SPU1ZmaG3/ACL6FFxXHe/ZcifxDHRowtpnZyc67k2+bOTKdK+05Y93sWNGeZbXOdp3uXuDnoIktGkylGz2Xlcl/wCTpz8/3ITl0Z46jXJPzafzEy5EIHG53i7G7sFf/JX6ZfQh8Snn2uXvYHh7Up1WtEsqfe9/Qhjif5IX5LRGGYdsAD0nkgAAAAAAAAAAAAAAAAAAAAAAAAAAGnFYhU45n5Lqz0HLTqNpVjc6Uyk5tyluzyrM9Bja2jKRsZiFTi3zAOS7DkcXXdSTbZr9mAQXNtKJdcI4HVraxtGK3k2vpuegtx1iZ7VZZ4xuHRw7LRS1qPyij19lYPecvkjwGnhX6Y+dvtnS7KUE7yUp/qdl6FvRoxhFRjFRitklZHgJRWI8OTaZ8tgAOogAAAAAAA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0" descr="data:image/jpeg;base64,/9j/4AAQSkZJRgABAQAAAQABAAD/2wCEAAkGBhIQEBIQEBAQEBAQEhIUFBAPEA4QEBYTExQVFBQUFRUYGyYeFxojGRYUHy8gIycpLSwsFR4xNTAqNSYrLCkBCQoKDgwOGg8PGikkHyUuLCwqMCkpLCksLCwsLCwsLCwsLCwsLCwsKSksKSwsLCwpLCwsLCwsKSksLCksLCwsLP/AABEIALcBEwMBIgACEQEDEQH/xAAbAAEAAgMBAQAAAAAAAAAAAAAABAUCAwYBB//EADUQAAIBAgQDBQYGAwEBAAAAAAABAgMRBBIhMQVBUQZhcYGhEyIykbHBQlJy0eHwFCPxggf/xAAZAQEAAwEBAAAAAAAAAAAAAAAAAgMEAQX/xAAjEQEAAgICAgICAwAAAAAAAAAAAQIDERIhMUEEUTJhE3GR/9oADAMBAAIRAxEAPwD7iAAAAAAAAAAAAAAAAAAAAAAAAAAAAAAAAAAAAAGjE4qNNXk/Bc2R8bxaNPRay9DnsVjZTd2U5MsV8LaY5s146o6k3J8zVGmZwV2bVTMEzuW2I109hAOyNijYj1ZEJThqlU1BlTwdSSzRi2nz9Ad4T9Ocq/btwAeu8sAAAAAAAAAAAAAAAAAAAAAAAAAAAAAADxsDypUUVduyKXHcXbuoaLrzZp4rxLO2ovS9l39X/ehWZ9fD+szZMnqGjHj33L2om+ojS6mTqnufTYyy1xAjZFGMEjc5I5olhJkWszZWkY0ldrxX1IT3Lvh1WCoZKcI9Iq/jz9TwkA9aI1GnlT3O2YAOugAAAAAAAAAAAAAAAAAAAAAAAAAAAAAVXHcc4R9nB2nPn+WPNlpJ2RxWOx7m87+Ko9F3bRX3KsltQtxV5S0qp72nwwVl4v7218zKnFt9F9T2FJKyer+73bJEIpbmOWyIYKKMpSsR8XiVBbkd4TE1acp0qbypXUpe7f8ASn8X0I9z1CzUR3Mt1TF25mmGPc5Wjrbd8vAoMHSrVnaWaMVu3v5fudDg8IqcbLZEFtoiEiT2XUm8Jw+etFcoe8/Lb1sQlJbnTcFwPs4XkrTnq+qXJf3qW4qcrMua3GqwB6D0XnvQAAAAAAAAAAAAAAAAAAAAAAAAAAByPbPtwsLD2dBe0xVS6p6Zox5ObXO19FzfmVVHFVsJThP2lRz0lUVWWbNJ6yzLa77im+atWqnxb2rynrfj9voYIHCeNUsTFunK8oNKcGmpRbSfPda7rQnl0TtmmJidS8ucJxWlKniJOaso3yP8LztpNeCud4QOM8KjiKTg3Z/hl0f7FeSvKOlmK8VntwlHiGtnuiRLH+8oq8pPZJN38Cu4nh3SrOMtJLc0cWoqVB62aV0+ljzZ86l6tYiY27jA8Cpxj7bEqLcfetJ+5Dx5SZX8S45LENwheNH5Sl49F3fM5bglWt7CNOpVnOCeaMG20v4/dk5YrLoW2ydca9K4wzFt2nc+v0tI5YbI1V8Utt3yS1bfgacBQqYmWSnHxk7qEe9v7HZcJ4HToK696o96klr4L8qGPHN/6V5ckU8+VZwPgUrqrWWW2saXO/Jy/Y6QBG6lIpGoYL3m87l6ACaAAAAAAAAAAAAAAAAAAAAAAAHjYHlSooq7dkioxdadW+rjDps34/sZ4zEZ5afDH1fUh4jEW0vYzZL76acdNdyivh1JSVWUIucL5ZNaopeNYhTeW+44jxv8MdSpk2k5N++/hXS/NmO07jT0K0mO5lnh88KsasW4zpzc0k2vdStZ23TWlu9H1XD1HKEZSWVyim472bV2vI+fdlsM6tSMbxTi1KTTu2ou91fXXr3n0U24PDF8uY3EAANDG5jtT2YlXkqtG2dJJxel7bNPqczieH1YQlGpTadrbbn0qpO3V+CKjHJSTT/vcYs9K+Y8tuD5Fq9enHKtGME4rkv+EvgvZapiHnq3p0b3t+OXdHou86HgvZ+ioqo4Zp3fxNtJ3fJ6F9Y7iw7iJslm+T6p/rTg8FCjBQpxUYrkvq3zfebwDYwb28PQAAAAAAAAAAAAAAAAAAAAAAAAABX8QrNvItt5fZFgUuKre/L9X00K8k6hZjjcsKklHc5/i8pVNIuUV3RuXFfEaalHj+JvZaGHLb03Yqzvajlw6SnldSTvz0+ximm3bWOaSSXdomyXF6SeZ3cWlbR3fO/IiU8NbVSaXRfYpnw1777dp2Iw3x1MttFBP1av8jqzn+xmIzUJLX3Ztau7s0nqdAenhjVIeRnneSQHhhORapY1ZLnbzdisxVZNxS11/wCf3uNHEMWk+bs9bt7mvhsXOpG621POvlm9+MNVaca8pXXD1aHmyUYwhYyN9Y1Gmae5AAScAAAAAAAAAAAAAAAAAAAAAAAAAABhWqZYuXRNnP8AO/UteL1bU7fmaXktWVdjPlnc6X441G0fFpW1XydjncfFPTLJeLTLzG1bXRRYh3e/oZL12147aRdErGLXkvX+DGrN3ywW277zOnDu83sR4rtu37FRtQlpZObt12WrOhKPsiv9D/W9fJE/i3Dvb0pU88qd/wAUHZqx6NOqRp5mTu87b6+KhBe9OMf1NIp8V2lpaxpz9pJflTsvMpF/87m3/sxM6i6TnVa81cv+FdmadBK9pNa/Ckr/ANt8iuZyW61pLWOvvaDQ4ZVqSzTWVPZF/hMIoJdepIsekseGtO4QtkmwAC5WAAAAAAAAAAAAAAAAAAAAAAAAAAAAAKji8rzS6L6v+CJIk8Sd6r7kl9/uRKjMtvylpj8YVmOn3lNVkW2M8Spqlcrqokm72WngZwst3d/M9nEwUrbIhK+He9kKl6DWmk2tPBMvTl+xGKvGpBvVNSS7tnb0OoN2Od1h52WNXkABNUAAAAAAAAAAAAAAAAAAAAAAAAAAAAAAAAHjZ6Q+IYiyyrd7+ByZ1G3Yjc6VteWaTl1d/IiYiaNtSrY0Tlza0Mm2rSsxFmRJUH0Lp04Pl6XNdWlFLRL1Gnayop0GuRGqxLavTuaZYTQqs0Vlu7J4vJiI9H7r/wDX8n0M+V0r06qcZZXdWffc+nYSvnhGX5km/HmacFtxpm+TXUxLcADQyAAAAAAAAAAAAAAAAAAAAAAAAAAAAAAAAMalRRTb2RTVJOTcnuyRjcTmeVfDHd9WRlIzZLbnTRjrqNtEqepFxkbW1sT5TK7iNXYqlYwVSW+nkYSu9zVOq10IlXFtfh9Gd2ab+e12So0dNbJ/MgUFKb1ul3KVy2p00lo+XPcjKxzXFY2kjuOymLz0Er3cdPLkcXx2HPoXHYHGe9KHVfQYLatpPPXli39O2ABveYAAAAAAAAAAAAAAAAAAAAAAAAAAAAABDx+KyrLH4n6Izx2M9mtNZPZfd9xVrq3dvdlWS+uoW46b7ljJ20Nc61jyc9SPU1ZmaG3/ACL6FFxXHe/ZcifxDHRowtpnZyc67k2+bOTKdK+05Y93sWNGeZbXOdp3uXuDnoIktGkylGz2Xlcl/wCTpz8/3ITl0Z46jXJPzafzEy5EIHG53i7G7sFf/JX6ZfQh8Snn2uXvYHh7Up1WtEsqfe9/Qhjif5IX5LRGGYdsAD0nkgAAAAAAAAAAAAAAAAAAAAAAAAAAGnFYhU45n5Lqz0HLTqNpVjc6Uyk5tyluzyrM9Bja2jKRsZiFTi3zAOS7DkcXXdSTbZr9mAQXNtKJdcI4HVraxtGK3k2vpuegtx1iZ7VZZ4xuHRw7LRS1qPyij19lYPecvkjwGnhX6Y+dvtnS7KUE7yUp/qdl6FvRoxhFRjFRitklZHgJRWI8OTaZ8tgAOogAAAAAAA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12" descr="data:image/jpeg;base64,/9j/4AAQSkZJRgABAQAAAQABAAD/2wCEAAkGBhIQEBIQEBAQEBAQEhIUFBAPEA4QEBYTExQVFBQUFRUYGyYeFxojGRYUHy8gIycpLSwsFR4xNTAqNSYrLCkBCQoKDgwOGg8PGikkHyUuLCwqMCkpLCksLCwsLCwsLCwsLCwsLCwsKSksKSwsLCwpLCwsLCwsKSksLCksLCwsLP/AABEIALcBEwMBIgACEQEDEQH/xAAbAAEAAgMBAQAAAAAAAAAAAAAABAUCAwYBB//EADUQAAIBAgQDBQYGAwEBAAAAAAABAgMRBBIhMQVBUQZhcYGhEyIykbHBQlJy0eHwFCPxggf/xAAZAQEAAwEBAAAAAAAAAAAAAAAAAgMEAQX/xAAjEQEAAgICAgICAwAAAAAAAAAAAQIDERIhMUEEUTJhE3GR/9oADAMBAAIRAxEAPwD7iAAAAAAAAAAAAAAAAAAAAAAAAAAAAAAAAAAAAAGjE4qNNXk/Bc2R8bxaNPRay9DnsVjZTd2U5MsV8LaY5s146o6k3J8zVGmZwV2bVTMEzuW2I109hAOyNijYj1ZEJThqlU1BlTwdSSzRi2nz9Ad4T9Ocq/btwAeu8sAAAAAAAAAAAAAAAAAAAAAAAAAAAAAADxsDypUUVduyKXHcXbuoaLrzZp4rxLO2ovS9l39X/ehWZ9fD+szZMnqGjHj33L2om+ojS6mTqnufTYyy1xAjZFGMEjc5I5olhJkWszZWkY0ldrxX1IT3Lvh1WCoZKcI9Iq/jz9TwkA9aI1GnlT3O2YAOugAAAAAAAAAAAAAAAAAAAAAAAAAAAAAVXHcc4R9nB2nPn+WPNlpJ2RxWOx7m87+Ko9F3bRX3KsltQtxV5S0qp72nwwVl4v7218zKnFt9F9T2FJKyer+73bJEIpbmOWyIYKKMpSsR8XiVBbkd4TE1acp0qbypXUpe7f8ASn8X0I9z1CzUR3Mt1TF25mmGPc5Wjrbd8vAoMHSrVnaWaMVu3v5fudDg8IqcbLZEFtoiEiT2XUm8Jw+etFcoe8/Lb1sQlJbnTcFwPs4XkrTnq+qXJf3qW4qcrMua3GqwB6D0XnvQAAAAAAAAAAAAAAAAAAAAAAAAAAByPbPtwsLD2dBe0xVS6p6Zox5ObXO19FzfmVVHFVsJThP2lRz0lUVWWbNJ6yzLa77im+atWqnxb2rynrfj9voYIHCeNUsTFunK8oNKcGmpRbSfPda7rQnl0TtmmJidS8ucJxWlKniJOaso3yP8LztpNeCud4QOM8KjiKTg3Z/hl0f7FeSvKOlmK8VntwlHiGtnuiRLH+8oq8pPZJN38Cu4nh3SrOMtJLc0cWoqVB62aV0+ljzZ86l6tYiY27jA8Cpxj7bEqLcfetJ+5Dx5SZX8S45LENwheNH5Sl49F3fM5bglWt7CNOpVnOCeaMG20v4/dk5YrLoW2ydca9K4wzFt2nc+v0tI5YbI1V8Utt3yS1bfgacBQqYmWSnHxk7qEe9v7HZcJ4HToK696o96klr4L8qGPHN/6V5ckU8+VZwPgUrqrWWW2saXO/Jy/Y6QBG6lIpGoYL3m87l6ACaAAAAAAAAAAAAAAAAAAAAAAAHjYHlSooq7dkioxdadW+rjDps34/sZ4zEZ5afDH1fUh4jEW0vYzZL76acdNdyivh1JSVWUIucL5ZNaopeNYhTeW+44jxv8MdSpk2k5N++/hXS/NmO07jT0K0mO5lnh88KsasW4zpzc0k2vdStZ23TWlu9H1XD1HKEZSWVyim472bV2vI+fdlsM6tSMbxTi1KTTu2ou91fXXr3n0U24PDF8uY3EAANDG5jtT2YlXkqtG2dJJxel7bNPqczieH1YQlGpTadrbbn0qpO3V+CKjHJSTT/vcYs9K+Y8tuD5Fq9enHKtGME4rkv+EvgvZapiHnq3p0b3t+OXdHou86HgvZ+ioqo4Zp3fxNtJ3fJ6F9Y7iw7iJslm+T6p/rTg8FCjBQpxUYrkvq3zfebwDYwb28PQAAAAAAAAAAAAAAAAAAAAAAAAABX8QrNvItt5fZFgUuKre/L9X00K8k6hZjjcsKklHc5/i8pVNIuUV3RuXFfEaalHj+JvZaGHLb03Yqzvajlw6SnldSTvz0+ximm3bWOaSSXdomyXF6SeZ3cWlbR3fO/IiU8NbVSaXRfYpnw1777dp2Iw3x1MttFBP1av8jqzn+xmIzUJLX3Ztau7s0nqdAenhjVIeRnneSQHhhORapY1ZLnbzdisxVZNxS11/wCf3uNHEMWk+bs9bt7mvhsXOpG621POvlm9+MNVaca8pXXD1aHmyUYwhYyN9Y1Gmae5AAScAAAAAAAAAAAAAAAAAAAAAAAAAABhWqZYuXRNnP8AO/UteL1bU7fmaXktWVdjPlnc6X441G0fFpW1XydjncfFPTLJeLTLzG1bXRRYh3e/oZL12147aRdErGLXkvX+DGrN3ywW277zOnDu83sR4rtu37FRtQlpZObt12WrOhKPsiv9D/W9fJE/i3Dvb0pU88qd/wAUHZqx6NOqRp5mTu87b6+KhBe9OMf1NIp8V2lpaxpz9pJflTsvMpF/87m3/sxM6i6TnVa81cv+FdmadBK9pNa/Ckr/ANt8iuZyW61pLWOvvaDQ4ZVqSzTWVPZF/hMIoJdepIsekseGtO4QtkmwAC5WAAAAAAAAAAAAAAAAAAAAAAAAAAAAAKji8rzS6L6v+CJIk8Sd6r7kl9/uRKjMtvylpj8YVmOn3lNVkW2M8Spqlcrqokm72WngZwst3d/M9nEwUrbIhK+He9kKl6DWmk2tPBMvTl+xGKvGpBvVNSS7tnb0OoN2Od1h52WNXkABNUAAAAAAAAAAAAAAAAAAAAAAAAAAAAAAAAHjZ6Q+IYiyyrd7+ByZ1G3Yjc6VteWaTl1d/IiYiaNtSrY0Tlza0Mm2rSsxFmRJUH0Lp04Pl6XNdWlFLRL1Gnayop0GuRGqxLavTuaZYTQqs0Vlu7J4vJiI9H7r/wDX8n0M+V0r06qcZZXdWffc+nYSvnhGX5km/HmacFtxpm+TXUxLcADQyAAAAAAAAAAAAAAAAAAAAAAAAAAAAAAAAMalRRTb2RTVJOTcnuyRjcTmeVfDHd9WRlIzZLbnTRjrqNtEqepFxkbW1sT5TK7iNXYqlYwVSW+nkYSu9zVOq10IlXFtfh9Gd2ab+e12So0dNbJ/MgUFKb1ul3KVy2p00lo+XPcjKxzXFY2kjuOymLz0Er3cdPLkcXx2HPoXHYHGe9KHVfQYLatpPPXli39O2ABveYAAAAAAAAAAAAAAAAAAAAAAAAAAAAABDx+KyrLH4n6Izx2M9mtNZPZfd9xVrq3dvdlWS+uoW46b7ljJ20Nc61jyc9SPU1ZmaG3/ACL6FFxXHe/ZcifxDHRowtpnZyc67k2+bOTKdK+05Y93sWNGeZbXOdp3uXuDnoIktGkylGz2Xlcl/wCTpz8/3ITl0Z46jXJPzafzEy5EIHG53i7G7sFf/JX6ZfQh8Snn2uXvYHh7Up1WtEsqfe9/Qhjif5IX5LRGGYdsAD0nkgAAAAAAAAAAAAAAAAAAAAAAAAAAGnFYhU45n5Lqz0HLTqNpVjc6Uyk5tyluzyrM9Bja2jKRsZiFTi3zAOS7DkcXXdSTbZr9mAQXNtKJdcI4HVraxtGK3k2vpuegtx1iZ7VZZ4xuHRw7LRS1qPyij19lYPecvkjwGnhX6Y+dvtnS7KUE7yUp/qdl6FvRoxhFRjFRitklZHgJRWI8OTaZ8tgAOogAAAAAAAAAAAAD/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494" name="Picture 14" descr="http://chowpon.files.wordpress.com/2012/02/tickle-feather.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372" y="5124713"/>
            <a:ext cx="2595563" cy="1728788"/>
          </a:xfrm>
          <a:prstGeom prst="rect">
            <a:avLst/>
          </a:prstGeom>
          <a:noFill/>
          <a:extLst>
            <a:ext uri="{909E8E84-426E-40DD-AFC4-6F175D3DCCD1}">
              <a14:hiddenFill xmlns:a14="http://schemas.microsoft.com/office/drawing/2010/main">
                <a:solidFill>
                  <a:srgbClr val="FFFFFF"/>
                </a:solidFill>
              </a14:hiddenFill>
            </a:ext>
          </a:extLst>
        </p:spPr>
      </p:pic>
      <p:pic>
        <p:nvPicPr>
          <p:cNvPr id="20496" name="Picture 16" descr="http://www.ishs.org/sites/default/files/news-images/peac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3583" y="4521690"/>
            <a:ext cx="215265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33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Experiment 2</a:t>
            </a:r>
            <a:endParaRPr lang="en-US" dirty="0"/>
          </a:p>
        </p:txBody>
      </p:sp>
      <p:graphicFrame>
        <p:nvGraphicFramePr>
          <p:cNvPr id="4" name="Content Placeholder 4"/>
          <p:cNvGraphicFramePr>
            <a:graphicFrameLocks/>
          </p:cNvGraphicFramePr>
          <p:nvPr>
            <p:extLst>
              <p:ext uri="{D42A27DB-BD31-4B8C-83A1-F6EECF244321}">
                <p14:modId xmlns:p14="http://schemas.microsoft.com/office/powerpoint/2010/main" val="1471493725"/>
              </p:ext>
            </p:extLst>
          </p:nvPr>
        </p:nvGraphicFramePr>
        <p:xfrm>
          <a:off x="4648200" y="1600200"/>
          <a:ext cx="4343400" cy="2514601"/>
        </p:xfrm>
        <a:graphic>
          <a:graphicData uri="http://schemas.openxmlformats.org/drawingml/2006/table">
            <a:tbl>
              <a:tblPr firstRow="1" bandRow="1">
                <a:tableStyleId>{5C22544A-7EE6-4342-B048-85BDC9FD1C3A}</a:tableStyleId>
              </a:tblPr>
              <a:tblGrid>
                <a:gridCol w="1676400"/>
                <a:gridCol w="2667000"/>
              </a:tblGrid>
              <a:tr h="534353">
                <a:tc>
                  <a:txBody>
                    <a:bodyPr/>
                    <a:lstStyle/>
                    <a:p>
                      <a:r>
                        <a:rPr lang="en-US" sz="2800" b="1" dirty="0" smtClean="0">
                          <a:solidFill>
                            <a:srgbClr val="00B050"/>
                          </a:solidFill>
                        </a:rPr>
                        <a:t>Person</a:t>
                      </a:r>
                      <a:endParaRPr lang="en-US" sz="2800" b="1" dirty="0">
                        <a:solidFill>
                          <a:srgbClr val="00B050"/>
                        </a:solidFill>
                      </a:endParaRPr>
                    </a:p>
                  </a:txBody>
                  <a:tcPr/>
                </a:tc>
                <a:tc>
                  <a:txBody>
                    <a:bodyPr/>
                    <a:lstStyle/>
                    <a:p>
                      <a:r>
                        <a:rPr lang="en-US" sz="2800" baseline="0" dirty="0" smtClean="0">
                          <a:solidFill>
                            <a:srgbClr val="00B050"/>
                          </a:solidFill>
                        </a:rPr>
                        <a:t>Michelle Obama</a:t>
                      </a:r>
                      <a:endParaRPr lang="en-US" sz="2800" dirty="0">
                        <a:solidFill>
                          <a:srgbClr val="FF0000"/>
                        </a:solidFill>
                      </a:endParaRPr>
                    </a:p>
                  </a:txBody>
                  <a:tcPr/>
                </a:tc>
              </a:tr>
              <a:tr h="11315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00B050"/>
                        </a:solidFill>
                      </a:endParaRPr>
                    </a:p>
                    <a:p>
                      <a:endParaRPr lang="en-US" dirty="0"/>
                    </a:p>
                  </a:txBody>
                  <a:tcPr/>
                </a:tc>
                <a:tc>
                  <a:txBody>
                    <a:bodyPr/>
                    <a:lstStyle/>
                    <a:p>
                      <a:r>
                        <a:rPr lang="en-US" sz="2400" dirty="0" smtClean="0">
                          <a:solidFill>
                            <a:srgbClr val="FF0000"/>
                          </a:solidFill>
                        </a:rPr>
                        <a:t>Bouncing</a:t>
                      </a:r>
                      <a:endParaRPr lang="en-US" sz="2400" dirty="0">
                        <a:solidFill>
                          <a:srgbClr val="FF0000"/>
                        </a:solidFill>
                      </a:endParaRPr>
                    </a:p>
                  </a:txBody>
                  <a:tcPr/>
                </a:tc>
              </a:tr>
              <a:tr h="8486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Object</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rPr>
                        <a:t>Smore</a:t>
                      </a:r>
                      <a:endParaRPr lang="en-US" sz="2400" dirty="0" smtClean="0">
                        <a:solidFill>
                          <a:schemeClr val="tx1"/>
                        </a:solidFill>
                      </a:endParaRPr>
                    </a:p>
                    <a:p>
                      <a:endParaRPr lang="en-US" sz="2400" dirty="0">
                        <a:solidFill>
                          <a:srgbClr val="FF0000"/>
                        </a:solidFill>
                      </a:endParaRPr>
                    </a:p>
                  </a:txBody>
                  <a:tcPr/>
                </a:tc>
              </a:tr>
            </a:tbl>
          </a:graphicData>
        </a:graphic>
      </p:graphicFrame>
      <p:pic>
        <p:nvPicPr>
          <p:cNvPr id="27650" name="Picture 2" descr="http://4a54f0271b66873b1ef4-ddc094ae70b29d259d46aa8a44a90623.r7.cf2.rackcdn.com/assets/Uploads/airports.jpg"/>
          <p:cNvPicPr>
            <a:picLocks noChangeAspect="1" noChangeArrowheads="1"/>
          </p:cNvPicPr>
          <p:nvPr/>
        </p:nvPicPr>
        <p:blipFill rotWithShape="1">
          <a:blip r:embed="rId3">
            <a:extLst>
              <a:ext uri="{28A0092B-C50C-407E-A947-70E740481C1C}">
                <a14:useLocalDpi xmlns:a14="http://schemas.microsoft.com/office/drawing/2010/main" val="0"/>
              </a:ext>
            </a:extLst>
          </a:blip>
          <a:srcRect r="43491" b="9853"/>
          <a:stretch/>
        </p:blipFill>
        <p:spPr bwMode="auto">
          <a:xfrm>
            <a:off x="166207" y="1371600"/>
            <a:ext cx="4320733" cy="5220586"/>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a2.files.saymedia-content.com/image/upload/c_fill,g_face,h_300,q_80,w_300/MTE5NDg0MDU0ODEyNzIyNzA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07" y="41910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s://encrypted-tbn1.gstatic.com/images?q=tbn:ANd9GcSRfsBZ8TRW83I6bNNXbMxouBzfO0tHsO1VJEY_XaX9HB_P_sL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007" y="4885660"/>
            <a:ext cx="1800006" cy="16764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data:image/jpeg;base64,/9j/4AAQSkZJRgABAQAAAQABAAD/2wCEAAkGBxMSEhUUExIVFRUXFBYZGBgYGBcdGBgXGRoXFxgYGBgYHCggGRwlHRwXITEhJSkrLi4uFx8zODMsNygtLisBCgoKDg0OGxAQGywlICQsLCwsNCw0LDQvNCwsLCwsLCwsLywsLCwsLCwsLCwsLCwsLDQsLCwsLCwsLCwsLCwsLP/AABEIAL0BCwMBIgACEQEDEQH/xAAcAAEAAQUBAQAAAAAAAAAAAAAAAwIEBQYHAQj/xAA9EAABAwIDBQUGBQMDBQEAAAABAAIRAyEEMUEFBhJRYRMicYGRB6GxwdHwIzJC4fFSYnIUgpIzQ1Nj0hX/xAAZAQEAAwEBAAAAAAAAAAAAAAAAAQMEAgX/xAAqEQACAgICAQIFBAMAAAAAAAAAAQIDBBEhMRJBYRMiMlGRFHGx0TOh8P/aAAwDAQACEQMRAD8A7iiIgCIiAIiIAiIgCIiAIiIAiIgCK2xePpUhNSo1tpuRPkMytX2tvqBagJ/vcLeQ+voq7LYQXzM7hXKfSNxRctr7cxD5L6zwP7THubC82bvBWb+Sq4gaOJPuKy/r4b1ov/SS12dTRajgt9RH4tIgyLtiD1g5LaMJim1Wh7DIP3daa7oWfSyidcodomREVpwEREAREQBERAEREAREQBERAEREAREQBERAEREAREQBFYbT2xRoD8R99Gi7j5D5rUtr721agLaI7JsXJ/P5aN+PVU2Xwr7ZbCmU+jdcVjKdITUe1oibn4DMrTtub2Of3cOSxur/ANR8P6R1z8FqlVpJ4ySXcyTPqq2aTMrzbc9y4jwbK8VR5fJ49vEZcS4nMmST4lVMwjYI0OfNVdpNui8BMjksm99mgdkTYthsZHP3ZLynRAuAeXkpOP7Ki7V2jbeOS58V2OSR/TNXOzNrVsOe46RaWnI+IVqx0zGio4TqRE2gacl3Gbi9ohxTWmbnszfRrrVmcH9zZI8xmPetlwmOp1QCx4cD1v6ZhcnDAEpV3NILZBF+oWuvPkvq5M88WL+ng7Ai0nY+9zw4Nrw5v9QHeHKQLFbNs7bFKuSGTI5jPwXoV5FdnTMk6Zw7RkERFeVBERAEREAREQBERAEREAREQBERAEWO2vtqjhhNR3e0aLuPloOpWj7b3qxFaWs/Cb0Pe83Z+gVFuRCvvstrplPo3XaO38PRJDqgLh+lt3eYGXnC1TbG+NWoCyiOyBnvG7vo33rWnUpIOd/ic1PVouBEtEan7zXm25tkuuEbYY0I98kVGZJdJdNydeua9qgcR1Bz18UqGCvQRp9/RY3Js0aLihWAsRPLmFHVxAJsL/eS9a1RVKAgk2kenkUbCRQKvKJXhrB+RBc3LQqPhAgSTFsrn0U+EpCYuo3zrROi4mQJHwUbnR8v3XvZROfrb0UB78EOIjlEH1F1O0Romp1FKzs54ovCtxf6JzgJvQ0VOcBfNUtJOkeKno0QbZqOs2Hd02Av18FCQJadK3zVxsraDsPU4xBHInPQ+CsW1THxUnZAgWyylWRl4vafJy1taZtTt9v/AEx5k/ALNbG222vANnR5Hw+i5s9yopVi090lpzkSPetUcyxPbe0UyxoNcHYkXPdg7zvpGKhNRnUy5vhPwW3UN4cO6IqQToQRHjovQrya5re9GOdE4voyiLwGcl6tBSEREAREQBERAFHXrNY0ue4NaMySAB5la9vPvOKE06UOq6nRn1d0/haDjsdUrGarn1D4/lPRuUeELHfmQreu2aasaU+XwjoO0N76DLU5qn+2zfNx+QK1nHb1YmoSGvDBqGC8f5G/mIWBw1KBEG/x8Vf0MM2DMTrKwzy7J9cfsao0QgWlYFwcQZcZ/NJv1Oaho4M2Lz3oFhIExdX72geQUVQkWGSxvns0L2FCgRILuIeUjxU7nOIubD7hUUagOei97nCIJjP3/wArpdHLIDwuJggxmlQRefh8wlKsSTPkPsqYcM56KNkilVjOY6fFQvruJgjSVdw2M7q1e2ZRykEkR06Z/gqoPcCCCgAFpPT+FKymXG8LlMkOrTYxc5KoN5HyVTqMZqllWB15rpEFBA1+/JVF39PnKoLvUnOD9hSgCM+ny+KAic0woySrpzIsc/vJW5a6bxw+czomwe0qtyCMvD1zUtWrMDIax8bKKDz/AGUdfDPIEOIMiY16dE3oaLhwCgFM+fmUpkqTNN7JKBTjK/NV06usQfL5K5pYcObA/hRVcFAibjX5wM1KI2ZGlvZiGANa5pAAF2/NZbZG97pIrCR/U0AR5TktPp0S1oDiXHV1vVVNHLVXRyrY+pXKiEvQ6zgsayq2WOB6ajxCuFx8ucIIMRC23dveg8QpVnEzEOOmlzyW+nOjJ6ktGSzFaW48m5oiLeZAtZ342waFJrGkhzzm3PhGgOhPPxWzLUt+NlVqnDWogO4GkPZHeLRLhw+emeUclRk+Xw349ltPj5ryNToUA8SARAGcTe+d55JUpRewGvgrFu2OFo4A5xJjhfILXXJAJHjmfkshSxjarRYF0Twki46c14DWz1eUWznBtwJnlJ8/gquIHU5aXCum0QRLZyyIiNFalpBPVPLQ7PHeKjCVHZiDfNGU8gnlsnRR2B0Jz+816GOurtlSM4UhxDSSOE+PNNP7jZjw0+CkM/upHvuQBmoXUnOGfp9DKjok87Tpe+a9Y88lTSYG93P71ClqOBgZHlzT5mOCWmBEkxH3qhdrBEKNoDRByA6n3KQZ811o5PKjrTNvdGqt6b2PBLTN+vpdZZvBFzEBY2tSbxSJGWVul4z80ewtFLasWuqqdUiIAMX+wqalNuumWirwrQ2xcSOplE2SVPrONwLqJoeZkgXtA069VcMpgixkdevyQANAEeCcjgjEmyGoRmfAffkpyBy15KQMaRxZEGPQkKPm9COCzpuMkz4KltKZ4jxCbAgW9yOaZNxGlrqlmWfnb3ps60StrFsRMffqqK+KLbuJNwMpzTs5i95n+VWACCDn0TybI0g4d23JUtsLZdVDUxHDTvM9RceIVeBpPxDmsp2BcGlxyHU6rqMHJ6QbSW2U4mqRE5akx1WS3X2YcVWEAimyHOdBgkGIB1Jy8lt2xty6FF3G/wDGdwgDiA4WnUhvW2c5LZWtAECwXpU4PrMxWZfpE9REXpGEIiIDGbU2Bh8RJqUmlxtxCzo5FwzHQrTN4d0TQLX0iSwO/wBzNbc/FZ3enfzB4GWvf2lUf9qnBcP8zkzzM8gVo27/ALQauPx3ZVOGnTNNxZSbccQLYLnkS4xxchfJZrqK7O1z90aap2R59C/LnG3aAOAzPLwyJz9eipdiRTB7YtaA4N4zYEHIxJ5rPY3YrKgyg8/esVjtlPAILONoGQzPrldeZbizg962jXC2Mi1bhASXNfxdAQR5HVWtXDFhc4kx8PBROwkEMa6pQ/xgAkwDIIMEmL/RZHZ7nECm9wc5ozgh0ZDPM205rI4/Yv8AIx7WGMpHWyuaNCBAEBXFbDwcioaTnDJQmSx/pg3TPqqAyCb5gCNIXr3knmnaDnK64I5PHDnb75q3fRcJJPh4dZVw2uD4A3y0VeKxjTED1+CNNjei2w7CJmHA5ZfcKdgJAkAHobKyc/vcIH7BS06xvYiOfyhNk6LjsnDwUNaQCYJtkM/RS06tsyRM5+7w6KN9UnRNe5BbUnufdsgjmCB6aq5p0yesKhj5MRpPT15q5w+Kgzn9wnZLPey4RlChNW4yUtTFh/wUDGtbkAPDnzsjZCI8RxWg/fkowHHM+Wn1TG1XAN4CCSbTkdTcZWUocYEj0y/hQ2zrRTSaeirLgDl4/sqa2IDb8+oz+7KmiH1YhvXp9VKg2Q2iUPj7+Coa9754Gm/K0TlJKymE3fc934hMaAe++a2fCbOawQAvQpwn3Iy2ZCXRqLdgkiXlwi9jmepiVXWxbaDCZE6zy8lnd7MQKGEq1Dkxs2zsQuAY11fidxVDwvvPHIc0yRfMjxW2NUK+kUecp9m7VfarXoVPwHFzQYLHw6mR0/U3yMdFuWwvbNhagH+opPpO14Ze3xyBA9VwxtJo6qTiXfkyfhRfZ9b4LFsrU2VKbg5j2hzXDVpEg3U61T2WOnZWFn+hw9HvAW1q1PaMslptBcP9ontAxFSvVw1CoaVJjiwlln1CLOl8y0TMBsZXOi7gvmPe7YlXDYis2s2JqPc0gtIcCSQ61xIM35qu16RdjxTb2axXxBBuNJjqf3WQ3V2iyli6VV/6TmNJBbfmLqzdTFwb8jy9Va1MNFx+37KtM0NbPqLZuIFRgcCCCMwrvhXJPY3vMZODqkzBdSJ5D8zB4ZjpPJdcaVajJJaeiDEYJrxcArWdsbvOkPpTIMkTmOS3EIWqq2iFi5O4Wyg+DnmH42kkvfLWwaboiDqCczyMq6pVQ/i4Wk8LoNrzNiOnVbLtXYrK3MO0IMH1C1XaGxsWyzHd0kEllnQPgfivNtxJQ90bIXRl7MmqYXkIkeax1OgWE3JvN/4srzZ9T8Lhe6S0uDpAbJznIAHwtmrR+Kax73Org0y0Q0tIgixPWdYWNxfoXJnocNT1Vuanj/PNXTqbHhr2vABFr2JyzVriNnyZJcCDYj7uuXI7WisGMxBVTJJVbm26qPhIv8v3UkE7MMQO7GZkc5VDmBpjivym68LyBIcQcsvWFG+bQJ66KXoclbHgzpBVVUiLWJURgSYvHwUBp8T2vnl4EX9DfPkoJKmUwG8MmdSCc9YlVspOEmZ5c7azzVGJcwEcRi4i+qhrYqSGsdnN25+S6jFsNolxDy0gyOHJ0/Ian6qF1OpWIDCW94QBrB1J+CzGyN3H1Ic+bc5uPPILatnbFZSuBfmfkFtqxJy030Z55EY/uYDDbmhzR2j3TaYjIRZbHhNlU6YhrVkOFVAL0oVQh0jDK2Uu2RU6UBVwqlG8q04NL9rOMDNnvac6j2MH/IPPuafVcNLl0L2xbSFXEUqDDxGk1xdGjnxAPUBoP+5axs7d8uINQwDoPmVmuthDs1UQbXBYbF2VUxVZlGkBxvMDiIA8yV03YvsVqkg4rENa3+mkC5x/3OADfQrD4PAtoFrmDhIMz+67Vu1thuJohwJ4mgNeDnxRn4HMFV498bZNfgnIjKtJou9k7Np4aiyjSbw06bYaJJPO5OZJk+au0RbzB2FyvfPBiliSa7Pwqhe9r+IaQeEt1zy8IldUVntTZdHEs4K1Nr26ToeYOYWfJo+LHXqXU2/Dls4NtXYGEqwaNZgmcnCBH9Q0OS1XH7HrUXEPbyyyi8HoF1ra24Neg9zsO1tamSTw5VGiNZ/N5X6BYDE1ntcaTqZDi0SHtALMhk7MePNed8Syl6kvz/Z6C8Z8xeznOGrOp1GvYSx7HBwItBFxb7mV3jcjetmOpaNqt/OycuThzaf2XOsfu02q0vDDSMxIEzlctBOZ1HosBhnYjAVW1mGCCYdmxw1a7odR8FrqvjIptq2fRrSqwtT3O3wpY1gEhlYDv0yb2zc3+pvXTVbQ161pmNrRMqXtlegr1SQYnaGw6NUHiYL6wtb2nuwWscGRGYEa3zW88EqN9CVntxoWdouhdKPqcpqbFJw4p1XEvuOJvdJvInTkPILJ7PwDqWVV1ZjokPIlpA/SYnlnK23aWxBUznp0WDrYHEUQeEdoJm+cch9lefbiTjvXKNcb4yIBQkTwlp5ZxPUZ+KtK5c2IE3zmLLEbR2Z2bjWDn03F0yHG0/pjl06wr/ZO1TVLm1AGvm0ZOHMA5eCwSWno0LrZW9mUSqw1RYqpGX3NpXtJlR5hg4uvXxXddTn0JSS7PKtVrQXOMAen7q3dVqvb+DQe4ZTEDxWwYTdPtCHVXEwQeEEgSPetuwuBawQBC9GrCe9yMtmSl0aLsfdh3ddUp3zPEQb/ACW5YXAAAd1ojoskKcL2FtqojWtIy2XSn2QtpKsNVcKkq4qPIXiEqlzkALlh949sNw1F1QkcWTAf1POQ+Z6Aq42ltBlFpe90AepPIDUrmG8uOOIqNfUfwNB7jJFhaZ5k6n6Ki+5VrXqX01Ob9jGUdn8Ti93ee9xc5xzJNyfVZehTDQJiYyv9hS7I2dWxBjD0y8DM/pB6uMNW9bubk8BL8VwvM2YJLR/kTmemXivLhRZa9m2dsK0abs7ZGJxQmlRJbxcPGSA2ecnl0ldK3T2AcHTcHPD3OIkgWECABOeqzbGAAAAACwAyA6BVL06cWFT36mC3IlNa9AiItRnCIiAK12hs6lXbw1WBw05jqDmCrpFDSa0yU2uUc82zuZVpP7XDHtBqwxxaXvZ5jWxsFg+yY/ipVaUSbiCLiDBYbtP0XX1i9u7IbiKbgA0VI7j47zenELgHLzWC3CX1Q/H9GqGS+pfk4Rtrdh9Bwq4cuY5rgW8JPE09HfeqzG7ftLfT7mOaTyqMbe2Ye0fFo8lldp1HtJa7tLd1waQ0sIFzBzv5LD7RwFGoAXgHiH5gAHZWcb35WCz1ZLjwzTOtSXJ0vZe2qOIbxUarKg/tIJHiMx5rINqr58qbvVac1cNUJgkSwlrx0kQfJX2A3/x9Ahr3CoBmKje9/wAmwfMyt8L4y6MsqGjvIqL3tFyPCe1k37XDOB04Hg+vEBCvme1fCxenXadRwA/Byt8kVuto6eaiieQuZ0Pa5hCSHCq3qWH5Sryh7TMG/wD7keIcPkp2iPBm07TwDKn5gtQ2ru29xBpu4CDMgXV/iN9MM3Oq0WnMZc1Lh96cM8gCo0kiRzPgqLKK7HuS5LoWTh0R4XZbnOmoLcua2PZ2Ga0ZLE//AL+Hy7VkzH5hZX+F2rTOTgfAgrqqqFa1E5snKXZnqcKTiWMp49vNTjEjmrinRdl6841bdsqTXQaLkuVDnK3dXHNWG0ds0aAmrUazxN/IZlQ2SkZMvWO2vtenQZxPd4DVx6fVa/idvYnEsd/oMNUeP/KWw3/aDmfH0WJ2VuPjMbVJxvHTZ+omOI8o5/AKmdr6gt/wXRqXc3r+TX9u7z1K9WIMWix4BNob1yvqt33M3E421HY6i8OJbwS8gxrZpsMs+q6JgsE2lTZTFwxrWguue6AJJ5q5UQxl5eUnsTyfl8YrRb4HBso0206bQ1jRAA0VwiLSlrhGVvYREUgIiIAiIgCIiAIiIDD7wbu0sWBxd14iHgCYE2INiLlaTjNw67QTDK1+6WyHgTnDjHK02XTkWa3Frt5a59i6vInBaXRyXE7OqUOImnFWBdwNx1PXpqsNidiU8R36sNcBdgOU5ydbrtW0cCyvTdTqAlruRII6gjIrTcVuAWkuo1iZ/S6RI5cQt5QsNmJZW9w5X+zVDIhJfNwzkGO3VqtHE0Fwm3hndYCpSLCQ4QbyCuvba2f2Tix4LXgNPcuIN5HO8g+C1x+CDq3DUBqMcG95wBLXQbzy0y1C5hkuL8Zl/imto5+6m0/v9VT/AKc6A8/LnItC27a+6cCaLp6E6ZR4rXKlJ9MlrwW2iCOvvWqNil0zhr7lvWo8IBcZnkPddQ06nIR1VyQHCD9xqJ16KN9MMMfFWIj3LargQ4zEdSpqVMNADTBGosfMjNe8RPVXOFwL6hhoJPIfM5KXLxXLIUd9I8p7YxNP8mIqgf5u90myvMLvltBlmYh5/wAmsd7y2fUrLYDdIk/iGI0H11WVobGpMOX5bEctZ9FllnRXEVs6WPvswVDfTapP/X8uzp//ACsjR3j2mQS6uROQFOlNzYCGq8wFBtSp2dFhLjYCCRPQLZ8N7N8VUcHVHsY0/pky2c5gRPgVCuts+lfgOFcPqNTbtPEOcKbsRWqPeeEMa6JJsBaAs5hPZZjKzw6s5lNpvHFxOE6Q2xPmt+2PuBhKDg9ze1eHcTXPyaRBECYkRqtsWivHcluwzzyEv8Zj9g7JZhKDKFMktYDc5kkkk+pKyCItiSS0jI229sIiKSAiIgCIiAIiIAiIgCIiAIiIAiIgCIiAtsfs+lWbw1WB465jwOY8lqu3tywQ04YQWiC0uMnlDifiVuaKm3HrtXzL+yyu2cOmcI3iwBc3gLXUnBzQ48J4tSBAEgePzChpbLLxDndo0gd5839bzn7l2nb2w6eKYQ4Q8Duv1B6xmFo+08M9kNxNIsF4c0y0gdQe6cs/cvKtx50+vH/fg9Cu9WL3OY7W2A1pJova6CQ5pcJB5LC1MK5zgIdMC2s5X5ZLrBw7GAhwllu+Q2S46nhEHQHJQ4TDPFQtJY4BkyBEmSJjIZ6clx+rlHgtUEzStl7rvdd/dH9P1K2vC7PbSHcAsR6awpsTiA2LEmbAfNZ/d3dh+Jbx1XOpMmAALu6gnTSYOq5jG2+RMpRrW2a5VxI4uGxdMD5LPYX2f1q3erPbSB/SO8+LROnO11sezdx6FKoHlzn8JloIA694jM+i2lbsfC1zYjHdlekDCbI3Ww+HcHMaS5swXGc7ZAAc/VZtEXoQhGC1FaMcpSk9thERdHIREQBERAEREAREQBERAEREAREQBERAEREAREQBERAFFicOyo0te0OadCFKiNbBpO0/Z+0hwoVSwEkhjrhpMk8LsxmbdVj9n7i4hroNRjQABxXIOhIFjOsnOy6MiyPBpb3o0LKsS1swmyt2KFESWio85veJ9GmzR9ys0AvUWmMIxWooplJye2ERF0chERAEREAREQBERAEREAREQBER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MSEhUUExIVFRUXFBYZGBgYGBcdGBgXGRoXFxgYGBgYHCggGRwlHRwXITEhJSkrLi4uFx8zODMsNygtLisBCgoKDg0OGxAQGywlICQsLCwsNCw0LDQvNCwsLCwsLCwsLywsLCwsLCwsLCwsLCwsLDQsLCwsLCwsLCwsLCwsLP/AABEIAL0BCwMBIgACEQEDEQH/xAAcAAEAAQUBAQAAAAAAAAAAAAAAAwIEBQYHAQj/xAA9EAABAwIDBQUGBQMDBQEAAAABAAIRAyEEMUEFBhJRYRMicYGRB6GxwdHwIzJC4fFSYnIUgpIzQ1Nj0hX/xAAZAQEAAwEBAAAAAAAAAAAAAAAAAQMEAgX/xAAqEQACAgICAQIFBAMAAAAAAAAAAQIDBBEhMRJBYRMiMlGRFHGx0TOh8P/aAAwDAQACEQMRAD8A7iiIgCIiAIiIAiIgCIiAIiIAiIgCK2xePpUhNSo1tpuRPkMytX2tvqBagJ/vcLeQ+voq7LYQXzM7hXKfSNxRctr7cxD5L6zwP7THubC82bvBWb+Sq4gaOJPuKy/r4b1ov/SS12dTRajgt9RH4tIgyLtiD1g5LaMJim1Wh7DIP3daa7oWfSyidcodomREVpwEREAREQBERAEREAREQBERAEREAREQBERAEREAREQBFYbT2xRoD8R99Gi7j5D5rUtr721agLaI7JsXJ/P5aN+PVU2Xwr7ZbCmU+jdcVjKdITUe1oibn4DMrTtub2Of3cOSxur/ANR8P6R1z8FqlVpJ4ySXcyTPqq2aTMrzbc9y4jwbK8VR5fJ49vEZcS4nMmST4lVMwjYI0OfNVdpNui8BMjksm99mgdkTYthsZHP3ZLynRAuAeXkpOP7Ki7V2jbeOS58V2OSR/TNXOzNrVsOe46RaWnI+IVqx0zGio4TqRE2gacl3Gbi9ohxTWmbnszfRrrVmcH9zZI8xmPetlwmOp1QCx4cD1v6ZhcnDAEpV3NILZBF+oWuvPkvq5M88WL+ng7Ai0nY+9zw4Nrw5v9QHeHKQLFbNs7bFKuSGTI5jPwXoV5FdnTMk6Zw7RkERFeVBERAEREAREQBERAEREAREQBERAEWO2vtqjhhNR3e0aLuPloOpWj7b3qxFaWs/Cb0Pe83Z+gVFuRCvvstrplPo3XaO38PRJDqgLh+lt3eYGXnC1TbG+NWoCyiOyBnvG7vo33rWnUpIOd/ic1PVouBEtEan7zXm25tkuuEbYY0I98kVGZJdJdNydeua9qgcR1Bz18UqGCvQRp9/RY3Js0aLihWAsRPLmFHVxAJsL/eS9a1RVKAgk2kenkUbCRQKvKJXhrB+RBc3LQqPhAgSTFsrn0U+EpCYuo3zrROi4mQJHwUbnR8v3XvZROfrb0UB78EOIjlEH1F1O0Romp1FKzs54ovCtxf6JzgJvQ0VOcBfNUtJOkeKno0QbZqOs2Hd02Av18FCQJadK3zVxsraDsPU4xBHInPQ+CsW1THxUnZAgWyylWRl4vafJy1taZtTt9v/AEx5k/ALNbG222vANnR5Hw+i5s9yopVi090lpzkSPetUcyxPbe0UyxoNcHYkXPdg7zvpGKhNRnUy5vhPwW3UN4cO6IqQToQRHjovQrya5re9GOdE4voyiLwGcl6tBSEREAREQBERAFHXrNY0ue4NaMySAB5la9vPvOKE06UOq6nRn1d0/haDjsdUrGarn1D4/lPRuUeELHfmQreu2aasaU+XwjoO0N76DLU5qn+2zfNx+QK1nHb1YmoSGvDBqGC8f5G/mIWBw1KBEG/x8Vf0MM2DMTrKwzy7J9cfsao0QgWlYFwcQZcZ/NJv1Oaho4M2Lz3oFhIExdX72geQUVQkWGSxvns0L2FCgRILuIeUjxU7nOIubD7hUUagOei97nCIJjP3/wArpdHLIDwuJggxmlQRefh8wlKsSTPkPsqYcM56KNkilVjOY6fFQvruJgjSVdw2M7q1e2ZRykEkR06Z/gqoPcCCCgAFpPT+FKymXG8LlMkOrTYxc5KoN5HyVTqMZqllWB15rpEFBA1+/JVF39PnKoLvUnOD9hSgCM+ny+KAic0woySrpzIsc/vJW5a6bxw+czomwe0qtyCMvD1zUtWrMDIax8bKKDz/AGUdfDPIEOIMiY16dE3oaLhwCgFM+fmUpkqTNN7JKBTjK/NV06usQfL5K5pYcObA/hRVcFAibjX5wM1KI2ZGlvZiGANa5pAAF2/NZbZG97pIrCR/U0AR5TktPp0S1oDiXHV1vVVNHLVXRyrY+pXKiEvQ6zgsayq2WOB6ajxCuFx8ucIIMRC23dveg8QpVnEzEOOmlzyW+nOjJ6ktGSzFaW48m5oiLeZAtZ342waFJrGkhzzm3PhGgOhPPxWzLUt+NlVqnDWogO4GkPZHeLRLhw+emeUclRk+Xw349ltPj5ryNToUA8SARAGcTe+d55JUpRewGvgrFu2OFo4A5xJjhfILXXJAJHjmfkshSxjarRYF0Twki46c14DWz1eUWznBtwJnlJ8/gquIHU5aXCum0QRLZyyIiNFalpBPVPLQ7PHeKjCVHZiDfNGU8gnlsnRR2B0Jz+816GOurtlSM4UhxDSSOE+PNNP7jZjw0+CkM/upHvuQBmoXUnOGfp9DKjok87Tpe+a9Y88lTSYG93P71ClqOBgZHlzT5mOCWmBEkxH3qhdrBEKNoDRByA6n3KQZ811o5PKjrTNvdGqt6b2PBLTN+vpdZZvBFzEBY2tSbxSJGWVul4z80ewtFLasWuqqdUiIAMX+wqalNuumWirwrQ2xcSOplE2SVPrONwLqJoeZkgXtA069VcMpgixkdevyQANAEeCcjgjEmyGoRmfAffkpyBy15KQMaRxZEGPQkKPm9COCzpuMkz4KltKZ4jxCbAgW9yOaZNxGlrqlmWfnb3ps60StrFsRMffqqK+KLbuJNwMpzTs5i95n+VWACCDn0TybI0g4d23JUtsLZdVDUxHDTvM9RceIVeBpPxDmsp2BcGlxyHU6rqMHJ6QbSW2U4mqRE5akx1WS3X2YcVWEAimyHOdBgkGIB1Jy8lt2xty6FF3G/wDGdwgDiA4WnUhvW2c5LZWtAECwXpU4PrMxWZfpE9REXpGEIiIDGbU2Bh8RJqUmlxtxCzo5FwzHQrTN4d0TQLX0iSwO/wBzNbc/FZ3enfzB4GWvf2lUf9qnBcP8zkzzM8gVo27/ALQauPx3ZVOGnTNNxZSbccQLYLnkS4xxchfJZrqK7O1z90aap2R59C/LnG3aAOAzPLwyJz9eipdiRTB7YtaA4N4zYEHIxJ5rPY3YrKgyg8/esVjtlPAILONoGQzPrldeZbizg962jXC2Mi1bhASXNfxdAQR5HVWtXDFhc4kx8PBROwkEMa6pQ/xgAkwDIIMEmL/RZHZ7nECm9wc5ozgh0ZDPM205rI4/Yv8AIx7WGMpHWyuaNCBAEBXFbDwcioaTnDJQmSx/pg3TPqqAyCb5gCNIXr3knmnaDnK64I5PHDnb75q3fRcJJPh4dZVw2uD4A3y0VeKxjTED1+CNNjei2w7CJmHA5ZfcKdgJAkAHobKyc/vcIH7BS06xvYiOfyhNk6LjsnDwUNaQCYJtkM/RS06tsyRM5+7w6KN9UnRNe5BbUnufdsgjmCB6aq5p0yesKhj5MRpPT15q5w+Kgzn9wnZLPey4RlChNW4yUtTFh/wUDGtbkAPDnzsjZCI8RxWg/fkowHHM+Wn1TG1XAN4CCSbTkdTcZWUocYEj0y/hQ2zrRTSaeirLgDl4/sqa2IDb8+oz+7KmiH1YhvXp9VKg2Q2iUPj7+Coa9754Gm/K0TlJKymE3fc934hMaAe++a2fCbOawQAvQpwn3Iy2ZCXRqLdgkiXlwi9jmepiVXWxbaDCZE6zy8lnd7MQKGEq1Dkxs2zsQuAY11fidxVDwvvPHIc0yRfMjxW2NUK+kUecp9m7VfarXoVPwHFzQYLHw6mR0/U3yMdFuWwvbNhagH+opPpO14Ze3xyBA9VwxtJo6qTiXfkyfhRfZ9b4LFsrU2VKbg5j2hzXDVpEg3U61T2WOnZWFn+hw9HvAW1q1PaMslptBcP9ontAxFSvVw1CoaVJjiwlln1CLOl8y0TMBsZXOi7gvmPe7YlXDYis2s2JqPc0gtIcCSQ61xIM35qu16RdjxTb2axXxBBuNJjqf3WQ3V2iyli6VV/6TmNJBbfmLqzdTFwb8jy9Va1MNFx+37KtM0NbPqLZuIFRgcCCCMwrvhXJPY3vMZODqkzBdSJ5D8zB4ZjpPJdcaVajJJaeiDEYJrxcArWdsbvOkPpTIMkTmOS3EIWqq2iFi5O4Wyg+DnmH42kkvfLWwaboiDqCczyMq6pVQ/i4Wk8LoNrzNiOnVbLtXYrK3MO0IMH1C1XaGxsWyzHd0kEllnQPgfivNtxJQ90bIXRl7MmqYXkIkeax1OgWE3JvN/4srzZ9T8Lhe6S0uDpAbJznIAHwtmrR+Kax73Org0y0Q0tIgixPWdYWNxfoXJnocNT1Vuanj/PNXTqbHhr2vABFr2JyzVriNnyZJcCDYj7uuXI7WisGMxBVTJJVbm26qPhIv8v3UkE7MMQO7GZkc5VDmBpjivym68LyBIcQcsvWFG+bQJ66KXoclbHgzpBVVUiLWJURgSYvHwUBp8T2vnl4EX9DfPkoJKmUwG8MmdSCc9YlVspOEmZ5c7azzVGJcwEcRi4i+qhrYqSGsdnN25+S6jFsNolxDy0gyOHJ0/Ian6qF1OpWIDCW94QBrB1J+CzGyN3H1Ic+bc5uPPILatnbFZSuBfmfkFtqxJy030Z55EY/uYDDbmhzR2j3TaYjIRZbHhNlU6YhrVkOFVAL0oVQh0jDK2Uu2RU6UBVwqlG8q04NL9rOMDNnvac6j2MH/IPPuafVcNLl0L2xbSFXEUqDDxGk1xdGjnxAPUBoP+5axs7d8uINQwDoPmVmuthDs1UQbXBYbF2VUxVZlGkBxvMDiIA8yV03YvsVqkg4rENa3+mkC5x/3OADfQrD4PAtoFrmDhIMz+67Vu1thuJohwJ4mgNeDnxRn4HMFV498bZNfgnIjKtJou9k7Np4aiyjSbw06bYaJJPO5OZJk+au0RbzB2FyvfPBiliSa7Pwqhe9r+IaQeEt1zy8IldUVntTZdHEs4K1Nr26ToeYOYWfJo+LHXqXU2/Dls4NtXYGEqwaNZgmcnCBH9Q0OS1XH7HrUXEPbyyyi8HoF1ra24Neg9zsO1tamSTw5VGiNZ/N5X6BYDE1ntcaTqZDi0SHtALMhk7MePNed8Syl6kvz/Z6C8Z8xeznOGrOp1GvYSx7HBwItBFxb7mV3jcjetmOpaNqt/OycuThzaf2XOsfu02q0vDDSMxIEzlctBOZ1HosBhnYjAVW1mGCCYdmxw1a7odR8FrqvjIptq2fRrSqwtT3O3wpY1gEhlYDv0yb2zc3+pvXTVbQ161pmNrRMqXtlegr1SQYnaGw6NUHiYL6wtb2nuwWscGRGYEa3zW88EqN9CVntxoWdouhdKPqcpqbFJw4p1XEvuOJvdJvInTkPILJ7PwDqWVV1ZjokPIlpA/SYnlnK23aWxBUznp0WDrYHEUQeEdoJm+cch9lefbiTjvXKNcb4yIBQkTwlp5ZxPUZ+KtK5c2IE3zmLLEbR2Z2bjWDn03F0yHG0/pjl06wr/ZO1TVLm1AGvm0ZOHMA5eCwSWno0LrZW9mUSqw1RYqpGX3NpXtJlR5hg4uvXxXddTn0JSS7PKtVrQXOMAen7q3dVqvb+DQe4ZTEDxWwYTdPtCHVXEwQeEEgSPetuwuBawQBC9GrCe9yMtmSl0aLsfdh3ddUp3zPEQb/ACW5YXAAAd1ojoskKcL2FtqojWtIy2XSn2QtpKsNVcKkq4qPIXiEqlzkALlh949sNw1F1QkcWTAf1POQ+Z6Aq42ltBlFpe90AepPIDUrmG8uOOIqNfUfwNB7jJFhaZ5k6n6Ki+5VrXqX01Ob9jGUdn8Ti93ee9xc5xzJNyfVZehTDQJiYyv9hS7I2dWxBjD0y8DM/pB6uMNW9bubk8BL8VwvM2YJLR/kTmemXivLhRZa9m2dsK0abs7ZGJxQmlRJbxcPGSA2ecnl0ldK3T2AcHTcHPD3OIkgWECABOeqzbGAAAAACwAyA6BVL06cWFT36mC3IlNa9AiItRnCIiAK12hs6lXbw1WBw05jqDmCrpFDSa0yU2uUc82zuZVpP7XDHtBqwxxaXvZ5jWxsFg+yY/ipVaUSbiCLiDBYbtP0XX1i9u7IbiKbgA0VI7j47zenELgHLzWC3CX1Q/H9GqGS+pfk4Rtrdh9Bwq4cuY5rgW8JPE09HfeqzG7ftLfT7mOaTyqMbe2Ye0fFo8lldp1HtJa7tLd1waQ0sIFzBzv5LD7RwFGoAXgHiH5gAHZWcb35WCz1ZLjwzTOtSXJ0vZe2qOIbxUarKg/tIJHiMx5rINqr58qbvVac1cNUJgkSwlrx0kQfJX2A3/x9Ahr3CoBmKje9/wAmwfMyt8L4y6MsqGjvIqL3tFyPCe1k37XDOB04Hg+vEBCvme1fCxenXadRwA/Byt8kVuto6eaiieQuZ0Pa5hCSHCq3qWH5Sryh7TMG/wD7keIcPkp2iPBm07TwDKn5gtQ2ru29xBpu4CDMgXV/iN9MM3Oq0WnMZc1Lh96cM8gCo0kiRzPgqLKK7HuS5LoWTh0R4XZbnOmoLcua2PZ2Ga0ZLE//AL+Hy7VkzH5hZX+F2rTOTgfAgrqqqFa1E5snKXZnqcKTiWMp49vNTjEjmrinRdl6841bdsqTXQaLkuVDnK3dXHNWG0ds0aAmrUazxN/IZlQ2SkZMvWO2vtenQZxPd4DVx6fVa/idvYnEsd/oMNUeP/KWw3/aDmfH0WJ2VuPjMbVJxvHTZ+omOI8o5/AKmdr6gt/wXRqXc3r+TX9u7z1K9WIMWix4BNob1yvqt33M3E421HY6i8OJbwS8gxrZpsMs+q6JgsE2lTZTFwxrWguue6AJJ5q5UQxl5eUnsTyfl8YrRb4HBso0206bQ1jRAA0VwiLSlrhGVvYREUgIiIAiIgCIiAIiIDD7wbu0sWBxd14iHgCYE2INiLlaTjNw67QTDK1+6WyHgTnDjHK02XTkWa3Frt5a59i6vInBaXRyXE7OqUOImnFWBdwNx1PXpqsNidiU8R36sNcBdgOU5ydbrtW0cCyvTdTqAlruRII6gjIrTcVuAWkuo1iZ/S6RI5cQt5QsNmJZW9w5X+zVDIhJfNwzkGO3VqtHE0Fwm3hndYCpSLCQ4QbyCuvba2f2Tix4LXgNPcuIN5HO8g+C1x+CDq3DUBqMcG95wBLXQbzy0y1C5hkuL8Zl/imto5+6m0/v9VT/AKc6A8/LnItC27a+6cCaLp6E6ZR4rXKlJ9MlrwW2iCOvvWqNil0zhr7lvWo8IBcZnkPddQ06nIR1VyQHCD9xqJ16KN9MMMfFWIj3LargQ4zEdSpqVMNADTBGosfMjNe8RPVXOFwL6hhoJPIfM5KXLxXLIUd9I8p7YxNP8mIqgf5u90myvMLvltBlmYh5/wAmsd7y2fUrLYDdIk/iGI0H11WVobGpMOX5bEctZ9FllnRXEVs6WPvswVDfTapP/X8uzp//ACsjR3j2mQS6uROQFOlNzYCGq8wFBtSp2dFhLjYCCRPQLZ8N7N8VUcHVHsY0/pky2c5gRPgVCuts+lfgOFcPqNTbtPEOcKbsRWqPeeEMa6JJsBaAs5hPZZjKzw6s5lNpvHFxOE6Q2xPmt+2PuBhKDg9ze1eHcTXPyaRBECYkRqtsWivHcluwzzyEv8Zj9g7JZhKDKFMktYDc5kkkk+pKyCItiSS0jI229sIiKSAiIgCIiAIiIAiIgCIiAIiIAiIgCIiAtsfs+lWbw1WB465jwOY8lqu3tywQ04YQWiC0uMnlDifiVuaKm3HrtXzL+yyu2cOmcI3iwBc3gLXUnBzQ48J4tSBAEgePzChpbLLxDndo0gd5839bzn7l2nb2w6eKYQ4Q8Duv1B6xmFo+08M9kNxNIsF4c0y0gdQe6cs/cvKtx50+vH/fg9Cu9WL3OY7W2A1pJova6CQ5pcJB5LC1MK5zgIdMC2s5X5ZLrBw7GAhwllu+Q2S46nhEHQHJQ4TDPFQtJY4BkyBEmSJjIZ6clx+rlHgtUEzStl7rvdd/dH9P1K2vC7PbSHcAsR6awpsTiA2LEmbAfNZ/d3dh+Jbx1XOpMmAALu6gnTSYOq5jG2+RMpRrW2a5VxI4uGxdMD5LPYX2f1q3erPbSB/SO8+LROnO11sezdx6FKoHlzn8JloIA694jM+i2lbsfC1zYjHdlekDCbI3Ww+HcHMaS5swXGc7ZAAc/VZtEXoQhGC1FaMcpSk9thERdHIREQBERAEREAREQBERAEREAREQBERAEREAREQBERAFFicOyo0te0OadCFKiNbBpO0/Z+0hwoVSwEkhjrhpMk8LsxmbdVj9n7i4hroNRjQABxXIOhIFjOsnOy6MiyPBpb3o0LKsS1swmyt2KFESWio85veJ9GmzR9ys0AvUWmMIxWooplJye2ERF0chERAEREAREQBERAEREAREQBER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2" descr="data:image/jpeg;base64,/9j/4AAQSkZJRgABAQAAAQABAAD/2wCEAAkGBxMSEhUUExIVFRUXFBYZGBgYGBcdGBgXGRoXFxgYGBgYHCggGRwlHRwXITEhJSkrLi4uFx8zODMsNygtLisBCgoKDg0OGxAQGywlICQsLCwsNCw0LDQvNCwsLCwsLCwsLywsLCwsLCwsLCwsLCwsLDQsLCwsLCwsLCwsLCwsLP/AABEIAL0BCwMBIgACEQEDEQH/xAAcAAEAAQUBAQAAAAAAAAAAAAAAAwIEBQYHAQj/xAA9EAABAwIDBQUGBQMDBQEAAAABAAIRAyEEMUEFBhJRYRMicYGRB6GxwdHwIzJC4fFSYnIUgpIzQ1Nj0hX/xAAZAQEAAwEBAAAAAAAAAAAAAAAAAQMEAgX/xAAqEQACAgICAQIFBAMAAAAAAAAAAQIDBBEhMRJBYRMiMlGRFHGx0TOh8P/aAAwDAQACEQMRAD8A7iiIgCIiAIiIAiIgCIiAIiIAiIgCK2xePpUhNSo1tpuRPkMytX2tvqBagJ/vcLeQ+voq7LYQXzM7hXKfSNxRctr7cxD5L6zwP7THubC82bvBWb+Sq4gaOJPuKy/r4b1ov/SS12dTRajgt9RH4tIgyLtiD1g5LaMJim1Wh7DIP3daa7oWfSyidcodomREVpwEREAREQBERAEREAREQBERAEREAREQBERAEREAREQBFYbT2xRoD8R99Gi7j5D5rUtr721agLaI7JsXJ/P5aN+PVU2Xwr7ZbCmU+jdcVjKdITUe1oibn4DMrTtub2Of3cOSxur/ANR8P6R1z8FqlVpJ4ySXcyTPqq2aTMrzbc9y4jwbK8VR5fJ49vEZcS4nMmST4lVMwjYI0OfNVdpNui8BMjksm99mgdkTYthsZHP3ZLynRAuAeXkpOP7Ki7V2jbeOS58V2OSR/TNXOzNrVsOe46RaWnI+IVqx0zGio4TqRE2gacl3Gbi9ohxTWmbnszfRrrVmcH9zZI8xmPetlwmOp1QCx4cD1v6ZhcnDAEpV3NILZBF+oWuvPkvq5M88WL+ng7Ai0nY+9zw4Nrw5v9QHeHKQLFbNs7bFKuSGTI5jPwXoV5FdnTMk6Zw7RkERFeVBERAEREAREQBERAEREAREQBERAEWO2vtqjhhNR3e0aLuPloOpWj7b3qxFaWs/Cb0Pe83Z+gVFuRCvvstrplPo3XaO38PRJDqgLh+lt3eYGXnC1TbG+NWoCyiOyBnvG7vo33rWnUpIOd/ic1PVouBEtEan7zXm25tkuuEbYY0I98kVGZJdJdNydeua9qgcR1Bz18UqGCvQRp9/RY3Js0aLihWAsRPLmFHVxAJsL/eS9a1RVKAgk2kenkUbCRQKvKJXhrB+RBc3LQqPhAgSTFsrn0U+EpCYuo3zrROi4mQJHwUbnR8v3XvZROfrb0UB78EOIjlEH1F1O0Romp1FKzs54ovCtxf6JzgJvQ0VOcBfNUtJOkeKno0QbZqOs2Hd02Av18FCQJadK3zVxsraDsPU4xBHInPQ+CsW1THxUnZAgWyylWRl4vafJy1taZtTt9v/AEx5k/ALNbG222vANnR5Hw+i5s9yopVi090lpzkSPetUcyxPbe0UyxoNcHYkXPdg7zvpGKhNRnUy5vhPwW3UN4cO6IqQToQRHjovQrya5re9GOdE4voyiLwGcl6tBSEREAREQBERAFHXrNY0ue4NaMySAB5la9vPvOKE06UOq6nRn1d0/haDjsdUrGarn1D4/lPRuUeELHfmQreu2aasaU+XwjoO0N76DLU5qn+2zfNx+QK1nHb1YmoSGvDBqGC8f5G/mIWBw1KBEG/x8Vf0MM2DMTrKwzy7J9cfsao0QgWlYFwcQZcZ/NJv1Oaho4M2Lz3oFhIExdX72geQUVQkWGSxvns0L2FCgRILuIeUjxU7nOIubD7hUUagOei97nCIJjP3/wArpdHLIDwuJggxmlQRefh8wlKsSTPkPsqYcM56KNkilVjOY6fFQvruJgjSVdw2M7q1e2ZRykEkR06Z/gqoPcCCCgAFpPT+FKymXG8LlMkOrTYxc5KoN5HyVTqMZqllWB15rpEFBA1+/JVF39PnKoLvUnOD9hSgCM+ny+KAic0woySrpzIsc/vJW5a6bxw+czomwe0qtyCMvD1zUtWrMDIax8bKKDz/AGUdfDPIEOIMiY16dE3oaLhwCgFM+fmUpkqTNN7JKBTjK/NV06usQfL5K5pYcObA/hRVcFAibjX5wM1KI2ZGlvZiGANa5pAAF2/NZbZG97pIrCR/U0AR5TktPp0S1oDiXHV1vVVNHLVXRyrY+pXKiEvQ6zgsayq2WOB6ajxCuFx8ucIIMRC23dveg8QpVnEzEOOmlzyW+nOjJ6ktGSzFaW48m5oiLeZAtZ342waFJrGkhzzm3PhGgOhPPxWzLUt+NlVqnDWogO4GkPZHeLRLhw+emeUclRk+Xw349ltPj5ryNToUA8SARAGcTe+d55JUpRewGvgrFu2OFo4A5xJjhfILXXJAJHjmfkshSxjarRYF0Twki46c14DWz1eUWznBtwJnlJ8/gquIHU5aXCum0QRLZyyIiNFalpBPVPLQ7PHeKjCVHZiDfNGU8gnlsnRR2B0Jz+816GOurtlSM4UhxDSSOE+PNNP7jZjw0+CkM/upHvuQBmoXUnOGfp9DKjok87Tpe+a9Y88lTSYG93P71ClqOBgZHlzT5mOCWmBEkxH3qhdrBEKNoDRByA6n3KQZ811o5PKjrTNvdGqt6b2PBLTN+vpdZZvBFzEBY2tSbxSJGWVul4z80ewtFLasWuqqdUiIAMX+wqalNuumWirwrQ2xcSOplE2SVPrONwLqJoeZkgXtA069VcMpgixkdevyQANAEeCcjgjEmyGoRmfAffkpyBy15KQMaRxZEGPQkKPm9COCzpuMkz4KltKZ4jxCbAgW9yOaZNxGlrqlmWfnb3ps60StrFsRMffqqK+KLbuJNwMpzTs5i95n+VWACCDn0TybI0g4d23JUtsLZdVDUxHDTvM9RceIVeBpPxDmsp2BcGlxyHU6rqMHJ6QbSW2U4mqRE5akx1WS3X2YcVWEAimyHOdBgkGIB1Jy8lt2xty6FF3G/wDGdwgDiA4WnUhvW2c5LZWtAECwXpU4PrMxWZfpE9REXpGEIiIDGbU2Bh8RJqUmlxtxCzo5FwzHQrTN4d0TQLX0iSwO/wBzNbc/FZ3enfzB4GWvf2lUf9qnBcP8zkzzM8gVo27/ALQauPx3ZVOGnTNNxZSbccQLYLnkS4xxchfJZrqK7O1z90aap2R59C/LnG3aAOAzPLwyJz9eipdiRTB7YtaA4N4zYEHIxJ5rPY3YrKgyg8/esVjtlPAILONoGQzPrldeZbizg962jXC2Mi1bhASXNfxdAQR5HVWtXDFhc4kx8PBROwkEMa6pQ/xgAkwDIIMEmL/RZHZ7nECm9wc5ozgh0ZDPM205rI4/Yv8AIx7WGMpHWyuaNCBAEBXFbDwcioaTnDJQmSx/pg3TPqqAyCb5gCNIXr3knmnaDnK64I5PHDnb75q3fRcJJPh4dZVw2uD4A3y0VeKxjTED1+CNNjei2w7CJmHA5ZfcKdgJAkAHobKyc/vcIH7BS06xvYiOfyhNk6LjsnDwUNaQCYJtkM/RS06tsyRM5+7w6KN9UnRNe5BbUnufdsgjmCB6aq5p0yesKhj5MRpPT15q5w+Kgzn9wnZLPey4RlChNW4yUtTFh/wUDGtbkAPDnzsjZCI8RxWg/fkowHHM+Wn1TG1XAN4CCSbTkdTcZWUocYEj0y/hQ2zrRTSaeirLgDl4/sqa2IDb8+oz+7KmiH1YhvXp9VKg2Q2iUPj7+Coa9754Gm/K0TlJKymE3fc934hMaAe++a2fCbOawQAvQpwn3Iy2ZCXRqLdgkiXlwi9jmepiVXWxbaDCZE6zy8lnd7MQKGEq1Dkxs2zsQuAY11fidxVDwvvPHIc0yRfMjxW2NUK+kUecp9m7VfarXoVPwHFzQYLHw6mR0/U3yMdFuWwvbNhagH+opPpO14Ze3xyBA9VwxtJo6qTiXfkyfhRfZ9b4LFsrU2VKbg5j2hzXDVpEg3U61T2WOnZWFn+hw9HvAW1q1PaMslptBcP9ontAxFSvVw1CoaVJjiwlln1CLOl8y0TMBsZXOi7gvmPe7YlXDYis2s2JqPc0gtIcCSQ61xIM35qu16RdjxTb2axXxBBuNJjqf3WQ3V2iyli6VV/6TmNJBbfmLqzdTFwb8jy9Va1MNFx+37KtM0NbPqLZuIFRgcCCCMwrvhXJPY3vMZODqkzBdSJ5D8zB4ZjpPJdcaVajJJaeiDEYJrxcArWdsbvOkPpTIMkTmOS3EIWqq2iFi5O4Wyg+DnmH42kkvfLWwaboiDqCczyMq6pVQ/i4Wk8LoNrzNiOnVbLtXYrK3MO0IMH1C1XaGxsWyzHd0kEllnQPgfivNtxJQ90bIXRl7MmqYXkIkeax1OgWE3JvN/4srzZ9T8Lhe6S0uDpAbJznIAHwtmrR+Kax73Org0y0Q0tIgixPWdYWNxfoXJnocNT1Vuanj/PNXTqbHhr2vABFr2JyzVriNnyZJcCDYj7uuXI7WisGMxBVTJJVbm26qPhIv8v3UkE7MMQO7GZkc5VDmBpjivym68LyBIcQcsvWFG+bQJ66KXoclbHgzpBVVUiLWJURgSYvHwUBp8T2vnl4EX9DfPkoJKmUwG8MmdSCc9YlVspOEmZ5c7azzVGJcwEcRi4i+qhrYqSGsdnN25+S6jFsNolxDy0gyOHJ0/Ian6qF1OpWIDCW94QBrB1J+CzGyN3H1Ic+bc5uPPILatnbFZSuBfmfkFtqxJy030Z55EY/uYDDbmhzR2j3TaYjIRZbHhNlU6YhrVkOFVAL0oVQh0jDK2Uu2RU6UBVwqlG8q04NL9rOMDNnvac6j2MH/IPPuafVcNLl0L2xbSFXEUqDDxGk1xdGjnxAPUBoP+5axs7d8uINQwDoPmVmuthDs1UQbXBYbF2VUxVZlGkBxvMDiIA8yV03YvsVqkg4rENa3+mkC5x/3OADfQrD4PAtoFrmDhIMz+67Vu1thuJohwJ4mgNeDnxRn4HMFV498bZNfgnIjKtJou9k7Np4aiyjSbw06bYaJJPO5OZJk+au0RbzB2FyvfPBiliSa7Pwqhe9r+IaQeEt1zy8IldUVntTZdHEs4K1Nr26ToeYOYWfJo+LHXqXU2/Dls4NtXYGEqwaNZgmcnCBH9Q0OS1XH7HrUXEPbyyyi8HoF1ra24Neg9zsO1tamSTw5VGiNZ/N5X6BYDE1ntcaTqZDi0SHtALMhk7MePNed8Syl6kvz/Z6C8Z8xeznOGrOp1GvYSx7HBwItBFxb7mV3jcjetmOpaNqt/OycuThzaf2XOsfu02q0vDDSMxIEzlctBOZ1HosBhnYjAVW1mGCCYdmxw1a7odR8FrqvjIptq2fRrSqwtT3O3wpY1gEhlYDv0yb2zc3+pvXTVbQ161pmNrRMqXtlegr1SQYnaGw6NUHiYL6wtb2nuwWscGRGYEa3zW88EqN9CVntxoWdouhdKPqcpqbFJw4p1XEvuOJvdJvInTkPILJ7PwDqWVV1ZjokPIlpA/SYnlnK23aWxBUznp0WDrYHEUQeEdoJm+cch9lefbiTjvXKNcb4yIBQkTwlp5ZxPUZ+KtK5c2IE3zmLLEbR2Z2bjWDn03F0yHG0/pjl06wr/ZO1TVLm1AGvm0ZOHMA5eCwSWno0LrZW9mUSqw1RYqpGX3NpXtJlR5hg4uvXxXddTn0JSS7PKtVrQXOMAen7q3dVqvb+DQe4ZTEDxWwYTdPtCHVXEwQeEEgSPetuwuBawQBC9GrCe9yMtmSl0aLsfdh3ddUp3zPEQb/ACW5YXAAAd1ojoskKcL2FtqojWtIy2XSn2QtpKsNVcKkq4qPIXiEqlzkALlh949sNw1F1QkcWTAf1POQ+Z6Aq42ltBlFpe90AepPIDUrmG8uOOIqNfUfwNB7jJFhaZ5k6n6Ki+5VrXqX01Ob9jGUdn8Ti93ee9xc5xzJNyfVZehTDQJiYyv9hS7I2dWxBjD0y8DM/pB6uMNW9bubk8BL8VwvM2YJLR/kTmemXivLhRZa9m2dsK0abs7ZGJxQmlRJbxcPGSA2ecnl0ldK3T2AcHTcHPD3OIkgWECABOeqzbGAAAAACwAyA6BVL06cWFT36mC3IlNa9AiItRnCIiAK12hs6lXbw1WBw05jqDmCrpFDSa0yU2uUc82zuZVpP7XDHtBqwxxaXvZ5jWxsFg+yY/ipVaUSbiCLiDBYbtP0XX1i9u7IbiKbgA0VI7j47zenELgHLzWC3CX1Q/H9GqGS+pfk4Rtrdh9Bwq4cuY5rgW8JPE09HfeqzG7ftLfT7mOaTyqMbe2Ye0fFo8lldp1HtJa7tLd1waQ0sIFzBzv5LD7RwFGoAXgHiH5gAHZWcb35WCz1ZLjwzTOtSXJ0vZe2qOIbxUarKg/tIJHiMx5rINqr58qbvVac1cNUJgkSwlrx0kQfJX2A3/x9Ahr3CoBmKje9/wAmwfMyt8L4y6MsqGjvIqL3tFyPCe1k37XDOB04Hg+vEBCvme1fCxenXadRwA/Byt8kVuto6eaiieQuZ0Pa5hCSHCq3qWH5Sryh7TMG/wD7keIcPkp2iPBm07TwDKn5gtQ2ru29xBpu4CDMgXV/iN9MM3Oq0WnMZc1Lh96cM8gCo0kiRzPgqLKK7HuS5LoWTh0R4XZbnOmoLcua2PZ2Ga0ZLE//AL+Hy7VkzH5hZX+F2rTOTgfAgrqqqFa1E5snKXZnqcKTiWMp49vNTjEjmrinRdl6841bdsqTXQaLkuVDnK3dXHNWG0ds0aAmrUazxN/IZlQ2SkZMvWO2vtenQZxPd4DVx6fVa/idvYnEsd/oMNUeP/KWw3/aDmfH0WJ2VuPjMbVJxvHTZ+omOI8o5/AKmdr6gt/wXRqXc3r+TX9u7z1K9WIMWix4BNob1yvqt33M3E421HY6i8OJbwS8gxrZpsMs+q6JgsE2lTZTFwxrWguue6AJJ5q5UQxl5eUnsTyfl8YrRb4HBso0206bQ1jRAA0VwiLSlrhGVvYREUgIiIAiIgCIiAIiIDD7wbu0sWBxd14iHgCYE2INiLlaTjNw67QTDK1+6WyHgTnDjHK02XTkWa3Frt5a59i6vInBaXRyXE7OqUOImnFWBdwNx1PXpqsNidiU8R36sNcBdgOU5ydbrtW0cCyvTdTqAlruRII6gjIrTcVuAWkuo1iZ/S6RI5cQt5QsNmJZW9w5X+zVDIhJfNwzkGO3VqtHE0Fwm3hndYCpSLCQ4QbyCuvba2f2Tix4LXgNPcuIN5HO8g+C1x+CDq3DUBqMcG95wBLXQbzy0y1C5hkuL8Zl/imto5+6m0/v9VT/AKc6A8/LnItC27a+6cCaLp6E6ZR4rXKlJ9MlrwW2iCOvvWqNil0zhr7lvWo8IBcZnkPddQ06nIR1VyQHCD9xqJ16KN9MMMfFWIj3LargQ4zEdSpqVMNADTBGosfMjNe8RPVXOFwL6hhoJPIfM5KXLxXLIUd9I8p7YxNP8mIqgf5u90myvMLvltBlmYh5/wAmsd7y2fUrLYDdIk/iGI0H11WVobGpMOX5bEctZ9FllnRXEVs6WPvswVDfTapP/X8uzp//ACsjR3j2mQS6uROQFOlNzYCGq8wFBtSp2dFhLjYCCRPQLZ8N7N8VUcHVHsY0/pky2c5gRPgVCuts+lfgOFcPqNTbtPEOcKbsRWqPeeEMa6JJsBaAs5hPZZjKzw6s5lNpvHFxOE6Q2xPmt+2PuBhKDg9ze1eHcTXPyaRBECYkRqtsWivHcluwzzyEv8Zj9g7JZhKDKFMktYDc5kkkk+pKyCItiSS0jI229sIiKSAiIgCIiAIiIAiIgCIiAIiIAiIgCIiAtsfs+lWbw1WB465jwOY8lqu3tywQ04YQWiC0uMnlDifiVuaKm3HrtXzL+yyu2cOmcI3iwBc3gLXUnBzQ48J4tSBAEgePzChpbLLxDndo0gd5839bzn7l2nb2w6eKYQ4Q8Duv1B6xmFo+08M9kNxNIsF4c0y0gdQe6cs/cvKtx50+vH/fg9Cu9WL3OY7W2A1pJova6CQ5pcJB5LC1MK5zgIdMC2s5X5ZLrBw7GAhwllu+Q2S46nhEHQHJQ4TDPFQtJY4BkyBEmSJjIZ6clx+rlHgtUEzStl7rvdd/dH9P1K2vC7PbSHcAsR6awpsTiA2LEmbAfNZ/d3dh+Jbx1XOpMmAALu6gnTSYOq5jG2+RMpRrW2a5VxI4uGxdMD5LPYX2f1q3erPbSB/SO8+LROnO11sezdx6FKoHlzn8JloIA694jM+i2lbsfC1zYjHdlekDCbI3Ww+HcHMaS5swXGc7ZAAc/VZtEXoQhGC1FaMcpSk9thERdHIREQBERAEREAREQBERAEREAREQBERAEREAREQBERAFFicOyo0te0OadCFKiNbBpO0/Z+0hwoVSwEkhjrhpMk8LsxmbdVj9n7i4hroNRjQABxXIOhIFjOsnOy6MiyPBpb3o0LKsS1swmyt2KFESWio85veJ9GmzR9ys0AvUWmMIxWooplJye2ERF0chERAEREAREQBERAEREAREQBERA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4" descr="data:image/jpeg;base64,/9j/4AAQSkZJRgABAQAAAQABAAD/2wCEAAkGBxQTEhQUEhQVFBUXFRQYFxgXGBQXFBcXGBQXGBcUFRUYHCggGBolHBQUITEhJSksLi4uFx8zODMsNygtLisBCgoKDg0OGhAQGy8kICQsLCwsLCwsLCwsLCwsLCwsLCwsLCwsLCwsLCwsLCwsLCwsLCwsLCwsLCwsLDcsLCw3LP/AABEIAL0BCwMBIgACEQEDEQH/xAAcAAABBQEBAQAAAAAAAAAAAAAAAgMEBQYHAQj/xAA+EAABAwEFBgIIBAUDBQAAAAABAAIRAwQFITFBBhJRYYGRcaETIjJSscHR8AcUkuEzQkNichUj8RZTgsLS/8QAGQEBAAMBAQAAAAAAAAAAAAAAAAECAwQF/8QAIxEAAgIBBAMBAQEBAAAAAAAAAAECAxESEyExBEFRYTIUUv/aAAwDAQACEQMRAD8A7got4XhTot36jt0dyTwAGalFcx23rb9qeHExT3A0ZRLWuPmVnZPSsl4R1PBoKm3lKYbSqO8d0J+htrQdm147H5rnVOoATvGZywjXjklPGOGPgufemb7UTpp2ts3vO/Q/6IG19l98/of9FzNrynBB0CnfkNiJ0lu1tlP9QjxY/wCQTrdprKcqo/S/6LmYHAR815Cb7GwjqB2hsw/rM8/oj/qKzf8AeZ5/RctJ+9V5vHVP9D+DYX06mNorKf6zPP6KVRvKk72ajD4OC4+RE4fFe78DNW338I2F9Ox/m6fvs/UPqnWuByxXGqT50S94hP8AR+EbH6djRK41+ZnVw6le036Ek+KleR+DY/TsiFyBlYjIkDkSpVK9qwECq8ct5ynfXwjYf06qhct/1yuMPTPH/kUgX1aJwrP/AFFR/oj8Gw/p1WULmtl2ntLT/E3+TgD55rQ3btkxxDazfRn3hi3rqFeNsWUlVJGpQkU6gcAWkEHIjEHqlrUzBCEIAQhCAEIQgBCEIAQhCAFAvG56Nf8Ai02u54h36hip6FDWRnBz689iarZNFwqNx3QSGvHU4HxwWTqUalNxZVlnEPEEddRzXbVCvG6qNcAVqbXgZTmPAjELGVCfRrG1+zk8AgYgeCYOH35LUX/scaLd+iS+mDi0iXtHiPaHmOaybKhOBIDZwMTB7rllBx4Z0Qlq6H6T+qeed5uBhINWGgNAnGSB5plgJyx++ComzTgcFN3FeEcUNqZp2WlSOBo1QNUkuBSqlKMh8+yKc6hSmxwIcAV5vEa/FOAgzywyRGeqgnKEitoV62r1Sg2cwm3sDdEyyMIeaQhxTTIOicaPEQp5AMknEdkEjjCUGz94pJpzmmSMDgcF6SNVGNHA5k6Y/slNYYyI8UBYXffVahPo3ECcjBaei0lh23yFan1Yf/U/VYtq9DtCrxslHoiVcZdnWLtvmjX/AIb5IzacHDoc+isFxoOLIcHEQcImZ5Fay6dtt1gbWa55GTmxJH9wOq3hen/Rzzpx/JuULO2XbKzuMEuZzcMOpEwr+lVDgHNIcDkRiCt1JPoxcWuxaEIUkAhCEAIQhACEIQAhCEAKDb7oo1hFSm13OIIPEEYqchQ1kGGvnYotZvWZznOB9hxaZHAHj4rG1bMWHEFjgcQQQeWC7WoF7XTStDd2q2eBGDm8wVhOhP8Ak2jc12cl3Yzy5aTkTzSdw6H9+a114bFPY0mk8VNdwjdcQNJBgnssxXs5aN17XU3RMOBBGOcFc8q3Hs3jNPoaDk613P78V4AC31tBnkmJkqmS/BILMZXjjx+OKbZWI0lOvbIyRstgZewnLtgvaYI+mCG0iMzPglhk5pwRyeFnDBeDDPpzS8fv4r15+8VORgS141Q/iOnNevE4BIaw8VUnANY5eFx1BTjW8folKU0RhiWGV7ur3cSSJwyKZJEVAQvGu4hKLTqvQziiIZ6AdYjlmp923pVofwnwDmDi3qCq/dhKHmpUsckOOTpFx7R06zQHkMqatJwPNp+SvJXG3yMsTw+81Z3ff9opANa/D3XQR4Y49iuiF/0wnR/ydRQspYttaZ3RWY5pJglo3meJ1AWms9oa8bzHBwOoMhdEZqXRhKLj2OoQhWKghCEAIQhACEIQAhCEALLfiBVY2gA5oc9zoYTm3Vx7fFalc22xtvprQQPZpjdHj/Me+HRVl0Wj2Z6lWAGXT6JpzmmRuEznAyxJkTrkpjbMdU4+7xHjpoei45Vv0dUZIkWGmC0E4z8OKleixyEKuoh7JAEhKFapyC5nW8m6miZXY3ICfAH5JtlBuvaU0a9TWO3zXgDnEEtEjXVRokTrRI9C1Ia2nMAhRngg4gDnCcaJ1afvgocWTlD4s7BGPHyXps7QJSW0XxIaEOFTRo7hMMlNCvRN15JNOmCTyJHwheNo1NRHX6L0WR0+zjx49VHI4BlnGOGuug4hOfkmzP3imxSqA+yoVotZY4NLXEuMTKtpkRlfSzNnb5ZJDbM0jFV9a2vbi6m4RwIOHfJRKt/NGhJ4QCmJE5Rb1bK3qMV6bI3XEqnoXy12TT1H7rVWHZepWpMqNqU4cN4YvETniNRkpUJy4SKynGPbKz8o2MT1S3WYCMfvirepshXiN6k7xL/onaOyteMXUx1J6ZK+zZ8Kbtf0onWQYGTn9yptyV3UarXMPqlwa4aEExjpOKsTsvXyBp9XH/5lPWDZaq2o1znsAa4GBJmDMRgNNVaNViaeCJWVtYya9CEL0jzwQhCAEIQgBCEIAQhCAiXravRUaj/daSPHTzhcupNJzz4rZ7dWqGU6Q/mO8fBuXmfJZejTVZFog2mnRSkiMk+ylKkU6URCyaNExirY8UNsRnkrPdmFJpUlRxLKTKg2PgF427i45wPM/RXxogDiTn4J2y0eyrpJ1FMLjbhIwTrdn6Z0V5uynWMRxQ1spjdQa3dBw5/BNMsTFod1R6lHEiFWVSfIjYU/5PWcOaYeAOB5QrOpZXHCcPBOUrLGgWO2zZTRR1ZIEMI8lEdYi5zXO3ZacMlqXWXFN1bL4ds0cGNaM7arK0Y4A8tVV2qxscCS3Fa6tY5E/fgVT2yzwSMvlzCxlqRtBxZnKVlaJkAazrC2+wDv9qoAcBUwHCWiT4H6rKWygYPdX/4duO9WGkMPXELbxpt2LJXyILbbRt0IQvUPMBCEIAQhCAEIQgBCEIAUO9rxp2ek+tVdusYJcfgANSTA6qTUqBolxAHEkAea47+Mu0zapp2Wi8PY316haQQXZMbI4YnqFGSUski0/jA55Io0G0+BqEuPVrYA7rJX5+IN4vkOrFgOXowGDuBPmsipFG1kYO9ZvAoWwdI2bDjRYaj3VHuG8XOJcSXY5nhktDRprnWze0jaRDH4U59V3uzoeS6VYXhzQWkEGCCMoUEZJW7AACfo0l4R+6ksaoaJTEFmE6jJO0HkZp1zcCNT5LxreKrgnIsOBHVSKcworTipLSRmFXBI9TcE/CgkgynaVQpgglNCHDFIoWkHLzTr3KcLBAhjOq9IXrXLzmowgeVGpDgnE29w7KjSfJZDO57Q4hRqtlBOJgqUXgYngq20WkE705ZBYSSXZtHOSpvCmASBjJx+gVjsdQ3alaB6sNHWSobnyZjAdcdFqLmsQpUx7zvWd4kZdFHjV5nqL3TxDT9J6EIXpHCCEIQAhCEAKrv2+mWZge4F0mABGcTmclY1DgsLt3WcfRtGUu0nHCCeUSqTbUW0Wgk5JM8r/iEcdygBzc6fIBUlr21tbpio1n+LWiOplUNKrJLXYOkyOMajovXxkuN2yfs61XFejy8LdVq/xajqh03iSOnDosbe8h8nVa58QqK87Jv64q1c8PkmcMrgoM14QlV6LmH1h1SQ5daaZytYPFpdktq3WUhjxvUSctW828uSzRYgKSDvNz33RrtljwZ4fMaK3ovEZr50s9ocwhzHFp4tJBWturbq0U4D4qgccHdxgeyDSdqAnEJLVkLm24o1YBduO912B6Tmr+neIdiDITBQkWlpGIRSvOBBEjz7qJWvBoO6SMVFtF4sbgXAdQo0k6iwfeTN6QcOYhLbb+3cd1zC/wDbanTqOZTY6oRqHAMk8xJPZZmrtpbSfUc2n/i2T3dI8k0hSO7MtI0KV/qMahfOVuva1VMald51jejHwbCk3HfVop1xWcalU7pEOcYywzwUaV9J1P4fRAvUfuE2+9WgxOPCVyujt1V3YdTaHcjI7wmxtpaIcCym6SSCQcBwwOMKksI0UW/R1wXiDxUW0XmG5ETzXJBtXag6Q5jR7ob6p8ZxUS8r4q1gA92AMgN9XHiYzKzZppOtVrykes4HwOCqLyv6jSEvqNmJDWw53lkuXvquObnHjJJSQqOtPsuuDXVNvKrajHUmsDWk+2N7enUj+U8xiusbNbTUbYwGm6HR6zDmDrHEL53IV1s1bnUn+q4g5ggwQRw6LRS0LgrKtTPolC59cO3BHq2iXD3gIcPEajzW6slrZUbvU3Bw4g/HgtoWRl0c84OPY+hCFcoCEIQCXtlZ+/rs9I0jseC0Saq05CA41eVhe143juEEwYmeqYxOBAwyI14wupXrczagIc0FYe+LgqM9j1mgzGo+q5bKPcTohb6ZnKzY+/JRS0HlxVsxstIg7w0I1UJ9KcW4/eq5nxwdMXkqq9kBlVdsueBLSPDFaP0JOBEpp9gPRTGxxEoKXZizIMHApTTK1dqudrh6x8P+VnLXY9wmMgM8YPVdcLlI5p1uJHLUCoV6ZGBkTivIWvDKdElloBEPG8FMs5qNxo1ntA0D3COmRVQcE7Z6xBEGMeidDhslWoPe4ue9znHMlxlJFlnOT4k/NTH72pE8l5Cz1s0VaIRsfBLbYsBiVMBRKjUy2iJHbZAOCe3GpUJJChllwC9lJ3l5vKCRSJSXOSJx+qEDxcIwzSS5DKc4AgnlJ8xgplO7y4ZR/kfkPqquSXZZRbIlJhccMtToFb3XZ2gkgyRhOPUgJltmOpy0AgeWPmp9nG6IGvfuspWJ8F1BosKTev3orG67zqUHb1NxHEZg8nBV1HemQpVOzOOUjsslLDyi2nKwzotz7W0qsCp/tuwz9g+DtOq0TXTkuPUaBJImCMxC1extqcyp6MuO4Q6BmAc8OGRXVX5GXpZy2+PhakbdCAhdZyghCEAlzVEtNkBCmoIQGDvrZuSXMO67yPishXouY8AtDTMOEYFp1HVdkrUAVQXzcLKoxHXXus7KlNGkLHFnNKpO8YjgMFDq1XzBMDlhCur6uZ1nO8Jc2ZxxOGEKFUYHAkTxkY9FwzrcHg7ITUiptDJGMnuU02wDV8T9wpjmkfukHwB++ComaMpLxu9seoZ5fTgqSo0twIIjitbWpzoPhHgo1rsweIPDXPoV0V244ZjOrPKM40F05YCenJeU2YiOIHmpNou5zTiDu8Y+KZs7SHgc9NYXTqTXBhpafJa1TiUkOSalTHHBIEnILI2Hd4LzfTbZOkqS2xO1wUOSXZKTYyXpLMT4Z8uis2WAZYk8U/RsAziTzzKzdqLqDZUMpk6YefZPtsZPEDnn5K4ZZXaNj7ylTbNdTnGS0NWbuLKso2WCBjBTzLMMPVA6LTUbjwxOCkNuhgzErJ2Nl1FIzIs04AdlMo3W4wQIyzWlo2RgIjt81ILY5Dkq6my2UUNO5TqpbLrY3OJ4KwNVgzMkdT5JVMvd7NN2OuAVlXOXSM3ZFdjLaDR/KcuUftmnqAwyjtCk07srO4NHcqbS2bn23OPWB2C2j4s33wZS8mK6KmrUaOE+au9l7KQS+IwgTn4qdZNn2NyaFc2eyhq6K/GUXlnPO9yWESaeSUvAF6ukwBCEIAQhCAEhzJS0ICpvG7g8EECFgL5uB1KXUx6uZAz6LqhaoVrsgcMlWUVJYZKk10cbcJGImO6i1qB78Fs9pLgIDnUweYEjqI1WSs5LZa4l3CRlxDiVw2VODO2uzUiJu+8k1KLQMWmeKsKlmnhPkm30jr/wscmxW/ly7IwOZlRKl3ljt5j4dwAkHor5tmJOAw8E4y6C7+XNSrMDSmZynZjMvdvDhutA+CeFkbo0fFaqlcWEO+Kf/wBPptEwTAmACThyUO1ssoJGWp2R05T96KbQut7s56q+bE+qCIxxBEg8oU+iwgcOCo5NlnwUbLjykwpjbtYwS776KXUrNEgucZwwxIPGTp0SqNZ8w1rnCBBI+ZUxrnLoo7Ir2NNojAgEiMgBKepVcd3cLcJlwwH1Ullgrv0De5+Cl0dnXO9t5PhgFtHxZvvgyfkxX6VIqNYTHYHDoE40ud7NNx6R8VqLHcDG5NCtKV3gaLoj4kPZzy8mT6MZSuys+MmDlmp9DZoH2y53iT8FrWWYBOimFtGqEekZSslLtlDZbiY3JoHRWFO7wNFYQvVoUI7LMAnW00tCA8DV6hCAEIQgBCEIAQhCAEIQgBBCEICHabMCFk772Za+S0bpOcDPxW4TVSiCoaT7GcHHbbY30xuPLhwcMjymE5dg3/7tMccea6PeN0teCCAVma2zLmGaZGuY48wuW3x8/wAnTXfj+iICxjZd8MTyASxXwBa2P8hBHLDXJSW3JWObgB/aMfNS6WzMxvlzuvyCyXiT9mkvJh6KYWgD2jJnLTsvA9zvZpuJ4xHnwWtstwMbk0dlZUruaNFtHxI+zJ+TL0YindVd5kkN5ZqfZ9myfbc53LIeS2LLKAnBSC2VUF0jJ2TfbKCy3CxuTR2/ZWNK7mjQKxAXq0KEZllATopBOIQHgavUIQAhCEAIQhACEIQAhCEAIQhACEIQAhCEAIQhACEIQAhCEB4Qm3UQnUIBoUAlCmEtCA8AXqEIAQhCAEIQgBCEIAQhCAEIQgBCEIAQhCAEIQgBCEID/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6" descr="data:image/jpeg;base64,/9j/4AAQSkZJRgABAQAAAQABAAD/2wCEAAkGBxQTEhQUEhQVFBUXFRQYFxgXGBQXFBcXGBQXGBcUFRUYHCggGBolHBQUITEhJSksLi4uFx8zODMsNygtLisBCgoKDg0OGhAQGy8kICQsLCwsLCwsLCwsLCwsLCwsLCwsLCwsLCwsLCwsLCwsLCwsLCwsLCwsLCwsLDcsLCw3LP/AABEIAL0BCwMBIgACEQEDEQH/xAAcAAABBQEBAQAAAAAAAAAAAAAAAgMEBQYHAQj/xAA+EAABAwEFBgIIBAUDBQAAAAABAAIRAwQFITFBBhJRYYGRcaETIjJSscHR8AcUkuEzQkNichUj8RZTgsLS/8QAGQEBAAMBAQAAAAAAAAAAAAAAAAECAwQF/8QAIxEAAgIBBAMBAQEBAAAAAAAAAAECAxESEyExBEFRYTIUUv/aAAwDAQACEQMRAD8A7got4XhTot36jt0dyTwAGalFcx23rb9qeHExT3A0ZRLWuPmVnZPSsl4R1PBoKm3lKYbSqO8d0J+htrQdm147H5rnVOoATvGZywjXjklPGOGPgufemb7UTpp2ts3vO/Q/6IG19l98/of9FzNrynBB0CnfkNiJ0lu1tlP9QjxY/wCQTrdprKcqo/S/6LmYHAR815Cb7GwjqB2hsw/rM8/oj/qKzf8AeZ5/RctJ+9V5vHVP9D+DYX06mNorKf6zPP6KVRvKk72ajD4OC4+RE4fFe78DNW338I2F9Ox/m6fvs/UPqnWuByxXGqT50S94hP8AR+EbH6djRK41+ZnVw6le036Ek+KleR+DY/TsiFyBlYjIkDkSpVK9qwECq8ct5ynfXwjYf06qhct/1yuMPTPH/kUgX1aJwrP/AFFR/oj8Gw/p1WULmtl2ntLT/E3+TgD55rQ3btkxxDazfRn3hi3rqFeNsWUlVJGpQkU6gcAWkEHIjEHqlrUzBCEIAQhCAEIQgBCEIAQhCAFAvG56Nf8Ai02u54h36hip6FDWRnBz689iarZNFwqNx3QSGvHU4HxwWTqUalNxZVlnEPEEddRzXbVCvG6qNcAVqbXgZTmPAjELGVCfRrG1+zk8AgYgeCYOH35LUX/scaLd+iS+mDi0iXtHiPaHmOaybKhOBIDZwMTB7rllBx4Z0Qlq6H6T+qeed5uBhINWGgNAnGSB5plgJyx++ComzTgcFN3FeEcUNqZp2WlSOBo1QNUkuBSqlKMh8+yKc6hSmxwIcAV5vEa/FOAgzywyRGeqgnKEitoV62r1Sg2cwm3sDdEyyMIeaQhxTTIOicaPEQp5AMknEdkEjjCUGz94pJpzmmSMDgcF6SNVGNHA5k6Y/slNYYyI8UBYXffVahPo3ECcjBaei0lh23yFan1Yf/U/VYtq9DtCrxslHoiVcZdnWLtvmjX/AIb5IzacHDoc+isFxoOLIcHEQcImZ5Fay6dtt1gbWa55GTmxJH9wOq3hen/Rzzpx/JuULO2XbKzuMEuZzcMOpEwr+lVDgHNIcDkRiCt1JPoxcWuxaEIUkAhCEAIQhACEIQAhCEAKDb7oo1hFSm13OIIPEEYqchQ1kGGvnYotZvWZznOB9hxaZHAHj4rG1bMWHEFjgcQQQeWC7WoF7XTStDd2q2eBGDm8wVhOhP8Ak2jc12cl3Yzy5aTkTzSdw6H9+a114bFPY0mk8VNdwjdcQNJBgnssxXs5aN17XU3RMOBBGOcFc8q3Hs3jNPoaDk613P78V4AC31tBnkmJkqmS/BILMZXjjx+OKbZWI0lOvbIyRstgZewnLtgvaYI+mCG0iMzPglhk5pwRyeFnDBeDDPpzS8fv4r15+8VORgS141Q/iOnNevE4BIaw8VUnANY5eFx1BTjW8folKU0RhiWGV7ur3cSSJwyKZJEVAQvGu4hKLTqvQziiIZ6AdYjlmp923pVofwnwDmDi3qCq/dhKHmpUsckOOTpFx7R06zQHkMqatJwPNp+SvJXG3yMsTw+81Z3ff9opANa/D3XQR4Y49iuiF/0wnR/ydRQspYttaZ3RWY5pJglo3meJ1AWms9oa8bzHBwOoMhdEZqXRhKLj2OoQhWKghCEAIQhACEIQAhCEALLfiBVY2gA5oc9zoYTm3Vx7fFalc22xtvprQQPZpjdHj/Me+HRVl0Wj2Z6lWAGXT6JpzmmRuEznAyxJkTrkpjbMdU4+7xHjpoei45Vv0dUZIkWGmC0E4z8OKleixyEKuoh7JAEhKFapyC5nW8m6miZXY3ICfAH5JtlBuvaU0a9TWO3zXgDnEEtEjXVRokTrRI9C1Ia2nMAhRngg4gDnCcaJ1afvgocWTlD4s7BGPHyXps7QJSW0XxIaEOFTRo7hMMlNCvRN15JNOmCTyJHwheNo1NRHX6L0WR0+zjx49VHI4BlnGOGuug4hOfkmzP3imxSqA+yoVotZY4NLXEuMTKtpkRlfSzNnb5ZJDbM0jFV9a2vbi6m4RwIOHfJRKt/NGhJ4QCmJE5Rb1bK3qMV6bI3XEqnoXy12TT1H7rVWHZepWpMqNqU4cN4YvETniNRkpUJy4SKynGPbKz8o2MT1S3WYCMfvirepshXiN6k7xL/onaOyteMXUx1J6ZK+zZ8Kbtf0onWQYGTn9yptyV3UarXMPqlwa4aEExjpOKsTsvXyBp9XH/5lPWDZaq2o1znsAa4GBJmDMRgNNVaNViaeCJWVtYya9CEL0jzwQhCAEIQgBCEIAQhCAiXravRUaj/daSPHTzhcupNJzz4rZ7dWqGU6Q/mO8fBuXmfJZejTVZFog2mnRSkiMk+ylKkU6URCyaNExirY8UNsRnkrPdmFJpUlRxLKTKg2PgF427i45wPM/RXxogDiTn4J2y0eyrpJ1FMLjbhIwTrdn6Z0V5uynWMRxQ1spjdQa3dBw5/BNMsTFod1R6lHEiFWVSfIjYU/5PWcOaYeAOB5QrOpZXHCcPBOUrLGgWO2zZTRR1ZIEMI8lEdYi5zXO3ZacMlqXWXFN1bL4ds0cGNaM7arK0Y4A8tVV2qxscCS3Fa6tY5E/fgVT2yzwSMvlzCxlqRtBxZnKVlaJkAazrC2+wDv9qoAcBUwHCWiT4H6rKWygYPdX/4duO9WGkMPXELbxpt2LJXyILbbRt0IQvUPMBCEIAQhCAEIQgBCEIAUO9rxp2ek+tVdusYJcfgANSTA6qTUqBolxAHEkAea47+Mu0zapp2Wi8PY316haQQXZMbI4YnqFGSUski0/jA55Io0G0+BqEuPVrYA7rJX5+IN4vkOrFgOXowGDuBPmsipFG1kYO9ZvAoWwdI2bDjRYaj3VHuG8XOJcSXY5nhktDRprnWze0jaRDH4U59V3uzoeS6VYXhzQWkEGCCMoUEZJW7AACfo0l4R+6ksaoaJTEFmE6jJO0HkZp1zcCNT5LxreKrgnIsOBHVSKcworTipLSRmFXBI9TcE/CgkgynaVQpgglNCHDFIoWkHLzTr3KcLBAhjOq9IXrXLzmowgeVGpDgnE29w7KjSfJZDO57Q4hRqtlBOJgqUXgYngq20WkE705ZBYSSXZtHOSpvCmASBjJx+gVjsdQ3alaB6sNHWSobnyZjAdcdFqLmsQpUx7zvWd4kZdFHjV5nqL3TxDT9J6EIXpHCCEIQAhCEAKrv2+mWZge4F0mABGcTmclY1DgsLt3WcfRtGUu0nHCCeUSqTbUW0Wgk5JM8r/iEcdygBzc6fIBUlr21tbpio1n+LWiOplUNKrJLXYOkyOMajovXxkuN2yfs61XFejy8LdVq/xajqh03iSOnDosbe8h8nVa58QqK87Jv64q1c8PkmcMrgoM14QlV6LmH1h1SQ5daaZytYPFpdktq3WUhjxvUSctW828uSzRYgKSDvNz33RrtljwZ4fMaK3ovEZr50s9ocwhzHFp4tJBWturbq0U4D4qgccHdxgeyDSdqAnEJLVkLm24o1YBduO912B6Tmr+neIdiDITBQkWlpGIRSvOBBEjz7qJWvBoO6SMVFtF4sbgXAdQo0k6iwfeTN6QcOYhLbb+3cd1zC/wDbanTqOZTY6oRqHAMk8xJPZZmrtpbSfUc2n/i2T3dI8k0hSO7MtI0KV/qMahfOVuva1VMald51jejHwbCk3HfVop1xWcalU7pEOcYywzwUaV9J1P4fRAvUfuE2+9WgxOPCVyujt1V3YdTaHcjI7wmxtpaIcCym6SSCQcBwwOMKksI0UW/R1wXiDxUW0XmG5ETzXJBtXag6Q5jR7ob6p8ZxUS8r4q1gA92AMgN9XHiYzKzZppOtVrykes4HwOCqLyv6jSEvqNmJDWw53lkuXvquObnHjJJSQqOtPsuuDXVNvKrajHUmsDWk+2N7enUj+U8xiusbNbTUbYwGm6HR6zDmDrHEL53IV1s1bnUn+q4g5ggwQRw6LRS0LgrKtTPolC59cO3BHq2iXD3gIcPEajzW6slrZUbvU3Bw4g/HgtoWRl0c84OPY+hCFcoCEIQCXtlZ+/rs9I0jseC0Saq05CA41eVhe143juEEwYmeqYxOBAwyI14wupXrczagIc0FYe+LgqM9j1mgzGo+q5bKPcTohb6ZnKzY+/JRS0HlxVsxstIg7w0I1UJ9KcW4/eq5nxwdMXkqq9kBlVdsueBLSPDFaP0JOBEpp9gPRTGxxEoKXZizIMHApTTK1dqudrh6x8P+VnLXY9wmMgM8YPVdcLlI5p1uJHLUCoV6ZGBkTivIWvDKdElloBEPG8FMs5qNxo1ntA0D3COmRVQcE7Z6xBEGMeidDhslWoPe4ue9znHMlxlJFlnOT4k/NTH72pE8l5Cz1s0VaIRsfBLbYsBiVMBRKjUy2iJHbZAOCe3GpUJJChllwC9lJ3l5vKCRSJSXOSJx+qEDxcIwzSS5DKc4AgnlJ8xgplO7y4ZR/kfkPqquSXZZRbIlJhccMtToFb3XZ2gkgyRhOPUgJltmOpy0AgeWPmp9nG6IGvfuspWJ8F1BosKTev3orG67zqUHb1NxHEZg8nBV1HemQpVOzOOUjsslLDyi2nKwzotz7W0qsCp/tuwz9g+DtOq0TXTkuPUaBJImCMxC1extqcyp6MuO4Q6BmAc8OGRXVX5GXpZy2+PhakbdCAhdZyghCEAlzVEtNkBCmoIQGDvrZuSXMO67yPishXouY8AtDTMOEYFp1HVdkrUAVQXzcLKoxHXXus7KlNGkLHFnNKpO8YjgMFDq1XzBMDlhCur6uZ1nO8Jc2ZxxOGEKFUYHAkTxkY9FwzrcHg7ITUiptDJGMnuU02wDV8T9wpjmkfukHwB++ComaMpLxu9seoZ5fTgqSo0twIIjitbWpzoPhHgo1rsweIPDXPoV0V244ZjOrPKM40F05YCenJeU2YiOIHmpNou5zTiDu8Y+KZs7SHgc9NYXTqTXBhpafJa1TiUkOSalTHHBIEnILI2Hd4LzfTbZOkqS2xO1wUOSXZKTYyXpLMT4Z8uis2WAZYk8U/RsAziTzzKzdqLqDZUMpk6YefZPtsZPEDnn5K4ZZXaNj7ylTbNdTnGS0NWbuLKso2WCBjBTzLMMPVA6LTUbjwxOCkNuhgzErJ2Nl1FIzIs04AdlMo3W4wQIyzWlo2RgIjt81ILY5Dkq6my2UUNO5TqpbLrY3OJ4KwNVgzMkdT5JVMvd7NN2OuAVlXOXSM3ZFdjLaDR/KcuUftmnqAwyjtCk07srO4NHcqbS2bn23OPWB2C2j4s33wZS8mK6KmrUaOE+au9l7KQS+IwgTn4qdZNn2NyaFc2eyhq6K/GUXlnPO9yWESaeSUvAF6ukwBCEIAQhCAEhzJS0ICpvG7g8EECFgL5uB1KXUx6uZAz6LqhaoVrsgcMlWUVJYZKk10cbcJGImO6i1qB78Fs9pLgIDnUweYEjqI1WSs5LZa4l3CRlxDiVw2VODO2uzUiJu+8k1KLQMWmeKsKlmnhPkm30jr/wscmxW/ly7IwOZlRKl3ljt5j4dwAkHor5tmJOAw8E4y6C7+XNSrMDSmZynZjMvdvDhutA+CeFkbo0fFaqlcWEO+Kf/wBPptEwTAmACThyUO1ssoJGWp2R05T96KbQut7s56q+bE+qCIxxBEg8oU+iwgcOCo5NlnwUbLjykwpjbtYwS776KXUrNEgucZwwxIPGTp0SqNZ8w1rnCBBI+ZUxrnLoo7Ir2NNojAgEiMgBKepVcd3cLcJlwwH1Ullgrv0De5+Cl0dnXO9t5PhgFtHxZvvgyfkxX6VIqNYTHYHDoE40ud7NNx6R8VqLHcDG5NCtKV3gaLoj4kPZzy8mT6MZSuys+MmDlmp9DZoH2y53iT8FrWWYBOimFtGqEekZSslLtlDZbiY3JoHRWFO7wNFYQvVoUI7LMAnW00tCA8DV6hCAEIQgBCEIAQhCAEIQgBBCEICHabMCFk772Za+S0bpOcDPxW4TVSiCoaT7GcHHbbY30xuPLhwcMjymE5dg3/7tMccea6PeN0teCCAVma2zLmGaZGuY48wuW3x8/wAnTXfj+iICxjZd8MTyASxXwBa2P8hBHLDXJSW3JWObgB/aMfNS6WzMxvlzuvyCyXiT9mkvJh6KYWgD2jJnLTsvA9zvZpuJ4xHnwWtstwMbk0dlZUruaNFtHxI+zJ+TL0YindVd5kkN5ZqfZ9myfbc53LIeS2LLKAnBSC2VUF0jJ2TfbKCy3CxuTR2/ZWNK7mjQKxAXq0KEZllATopBOIQHgavUIQAhCEAIQhACEIQAhCEAIQhACEIQAhCEAIQhACEIQAhCEB4Qm3UQnUIBoUAlCmEtCA8AXqEIAQhCAEIQgBCEIAQhCAEIQgBCEIAQhCAEIQgBCEID/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665" name="Picture 17" descr="C:\Users\jblocki\Documents\smor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791961"/>
            <a:ext cx="2543175" cy="1800225"/>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35</a:t>
            </a:fld>
            <a:endParaRPr lang="en-US" dirty="0"/>
          </a:p>
        </p:txBody>
      </p:sp>
    </p:spTree>
    <p:extLst>
      <p:ext uri="{BB962C8B-B14F-4D97-AF65-F5344CB8AC3E}">
        <p14:creationId xmlns:p14="http://schemas.microsoft.com/office/powerpoint/2010/main" val="318755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Management</a:t>
            </a:r>
            <a:endParaRPr lang="en-US" dirty="0"/>
          </a:p>
        </p:txBody>
      </p:sp>
      <p:pic>
        <p:nvPicPr>
          <p:cNvPr id="4" name="Picture 1"/>
          <p:cNvPicPr>
            <a:picLocks noChangeAspect="1" noChangeArrowheads="1"/>
          </p:cNvPicPr>
          <p:nvPr/>
        </p:nvPicPr>
        <p:blipFill>
          <a:blip r:embed="rId3" cstate="print"/>
          <a:srcRect/>
          <a:stretch>
            <a:fillRect/>
          </a:stretch>
        </p:blipFill>
        <p:spPr bwMode="auto">
          <a:xfrm>
            <a:off x="5029200" y="1600200"/>
            <a:ext cx="406146" cy="609601"/>
          </a:xfrm>
          <a:prstGeom prst="rect">
            <a:avLst/>
          </a:prstGeom>
          <a:noFill/>
          <a:ln w="9525">
            <a:no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5029200" y="2286000"/>
            <a:ext cx="355378" cy="533400"/>
          </a:xfrm>
          <a:prstGeom prst="rect">
            <a:avLst/>
          </a:prstGeom>
          <a:noFill/>
          <a:ln w="9525">
            <a:noFill/>
            <a:miter lim="800000"/>
            <a:headEnd/>
            <a:tailEnd/>
          </a:ln>
        </p:spPr>
      </p:pic>
      <p:pic>
        <p:nvPicPr>
          <p:cNvPr id="6" name="Picture 1"/>
          <p:cNvPicPr>
            <a:picLocks noChangeAspect="1" noChangeArrowheads="1"/>
          </p:cNvPicPr>
          <p:nvPr/>
        </p:nvPicPr>
        <p:blipFill>
          <a:blip r:embed="rId3" cstate="print"/>
          <a:srcRect/>
          <a:stretch>
            <a:fillRect/>
          </a:stretch>
        </p:blipFill>
        <p:spPr bwMode="auto">
          <a:xfrm>
            <a:off x="5029200" y="2895600"/>
            <a:ext cx="355377" cy="53340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685800" y="2209800"/>
            <a:ext cx="693420" cy="1066800"/>
          </a:xfrm>
          <a:prstGeom prst="rect">
            <a:avLst/>
          </a:prstGeom>
          <a:noFill/>
          <a:ln w="9525">
            <a:noFill/>
            <a:miter lim="800000"/>
            <a:headEnd/>
            <a:tailEnd/>
          </a:ln>
        </p:spPr>
      </p:pic>
      <p:cxnSp>
        <p:nvCxnSpPr>
          <p:cNvPr id="8" name="Straight Arrow Connector 7"/>
          <p:cNvCxnSpPr>
            <a:endCxn id="4" idx="1"/>
          </p:cNvCxnSpPr>
          <p:nvPr/>
        </p:nvCxnSpPr>
        <p:spPr>
          <a:xfrm flipV="1">
            <a:off x="1371600" y="1905001"/>
            <a:ext cx="3657600" cy="609599"/>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3"/>
            <a:endCxn id="6" idx="1"/>
          </p:cNvCxnSpPr>
          <p:nvPr/>
        </p:nvCxnSpPr>
        <p:spPr>
          <a:xfrm>
            <a:off x="1379220" y="2743200"/>
            <a:ext cx="3649980" cy="4191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71600" y="2895600"/>
            <a:ext cx="3657600" cy="838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8"/>
          <p:cNvPicPr>
            <a:picLocks noChangeAspect="1" noChangeArrowheads="1"/>
          </p:cNvPicPr>
          <p:nvPr/>
        </p:nvPicPr>
        <p:blipFill>
          <a:blip r:embed="rId5" cstate="print"/>
          <a:srcRect/>
          <a:stretch>
            <a:fillRect/>
          </a:stretch>
        </p:blipFill>
        <p:spPr bwMode="auto">
          <a:xfrm>
            <a:off x="6019800" y="2971800"/>
            <a:ext cx="1524000" cy="398780"/>
          </a:xfrm>
          <a:prstGeom prst="rect">
            <a:avLst/>
          </a:prstGeom>
          <a:noFill/>
          <a:ln w="9525">
            <a:noFill/>
            <a:miter lim="800000"/>
            <a:headEnd/>
            <a:tailEnd/>
          </a:ln>
        </p:spPr>
      </p:pic>
      <p:pic>
        <p:nvPicPr>
          <p:cNvPr id="13" name="Picture 9"/>
          <p:cNvPicPr>
            <a:picLocks noChangeAspect="1" noChangeArrowheads="1"/>
          </p:cNvPicPr>
          <p:nvPr/>
        </p:nvPicPr>
        <p:blipFill>
          <a:blip r:embed="rId6" cstate="print"/>
          <a:srcRect/>
          <a:stretch>
            <a:fillRect/>
          </a:stretch>
        </p:blipFill>
        <p:spPr bwMode="auto">
          <a:xfrm>
            <a:off x="6019800" y="1632585"/>
            <a:ext cx="990600" cy="544830"/>
          </a:xfrm>
          <a:prstGeom prst="rect">
            <a:avLst/>
          </a:prstGeom>
          <a:noFill/>
          <a:ln w="9525">
            <a:noFill/>
            <a:miter lim="800000"/>
            <a:headEnd/>
            <a:tailEnd/>
          </a:ln>
        </p:spPr>
      </p:pic>
      <p:pic>
        <p:nvPicPr>
          <p:cNvPr id="15" name="Picture 1"/>
          <p:cNvPicPr>
            <a:picLocks noChangeAspect="1" noChangeArrowheads="1"/>
          </p:cNvPicPr>
          <p:nvPr/>
        </p:nvPicPr>
        <p:blipFill>
          <a:blip r:embed="rId3" cstate="print"/>
          <a:srcRect/>
          <a:stretch>
            <a:fillRect/>
          </a:stretch>
        </p:blipFill>
        <p:spPr bwMode="auto">
          <a:xfrm>
            <a:off x="5029200" y="3581400"/>
            <a:ext cx="355377" cy="533400"/>
          </a:xfrm>
          <a:prstGeom prst="rect">
            <a:avLst/>
          </a:prstGeom>
          <a:noFill/>
          <a:ln w="9525">
            <a:noFill/>
            <a:miter lim="800000"/>
            <a:headEnd/>
            <a:tailEnd/>
          </a:ln>
        </p:spPr>
      </p:pic>
      <p:pic>
        <p:nvPicPr>
          <p:cNvPr id="17" name="Picture 2"/>
          <p:cNvPicPr>
            <a:picLocks noChangeAspect="1" noChangeArrowheads="1"/>
          </p:cNvPicPr>
          <p:nvPr/>
        </p:nvPicPr>
        <p:blipFill>
          <a:blip r:embed="rId7" cstate="print"/>
          <a:srcRect/>
          <a:stretch>
            <a:fillRect/>
          </a:stretch>
        </p:blipFill>
        <p:spPr bwMode="auto">
          <a:xfrm>
            <a:off x="6019800" y="3657600"/>
            <a:ext cx="450507" cy="381000"/>
          </a:xfrm>
          <a:prstGeom prst="rect">
            <a:avLst/>
          </a:prstGeom>
          <a:noFill/>
          <a:ln w="9525">
            <a:noFill/>
            <a:miter lim="800000"/>
            <a:headEnd/>
            <a:tailEnd/>
          </a:ln>
        </p:spPr>
      </p:pic>
      <p:pic>
        <p:nvPicPr>
          <p:cNvPr id="18" name="Picture 1"/>
          <p:cNvPicPr>
            <a:picLocks noChangeAspect="1" noChangeArrowheads="1"/>
          </p:cNvPicPr>
          <p:nvPr/>
        </p:nvPicPr>
        <p:blipFill>
          <a:blip r:embed="rId3" cstate="print"/>
          <a:srcRect/>
          <a:stretch>
            <a:fillRect/>
          </a:stretch>
        </p:blipFill>
        <p:spPr bwMode="auto">
          <a:xfrm>
            <a:off x="5029200" y="4191000"/>
            <a:ext cx="355377" cy="533400"/>
          </a:xfrm>
          <a:prstGeom prst="rect">
            <a:avLst/>
          </a:prstGeom>
          <a:noFill/>
          <a:ln w="9525">
            <a:noFill/>
            <a:miter lim="800000"/>
            <a:headEnd/>
            <a:tailEnd/>
          </a:ln>
        </p:spPr>
      </p:pic>
      <p:cxnSp>
        <p:nvCxnSpPr>
          <p:cNvPr id="25" name="Straight Arrow Connector 24"/>
          <p:cNvCxnSpPr>
            <a:endCxn id="5" idx="1"/>
          </p:cNvCxnSpPr>
          <p:nvPr/>
        </p:nvCxnSpPr>
        <p:spPr>
          <a:xfrm flipV="1">
            <a:off x="1371600" y="2552700"/>
            <a:ext cx="3657600" cy="1143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447800" y="3124200"/>
            <a:ext cx="3581400" cy="1219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514600" y="3352800"/>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57" name="TextBox 56"/>
          <p:cNvSpPr txBox="1"/>
          <p:nvPr/>
        </p:nvSpPr>
        <p:spPr>
          <a:xfrm>
            <a:off x="3505200" y="3124200"/>
            <a:ext cx="450764" cy="461665"/>
          </a:xfrm>
          <a:prstGeom prst="rect">
            <a:avLst/>
          </a:prstGeom>
          <a:noFill/>
        </p:spPr>
        <p:txBody>
          <a:bodyPr wrap="none" rtlCol="0">
            <a:spAutoFit/>
          </a:bodyPr>
          <a:lstStyle/>
          <a:p>
            <a:r>
              <a:rPr lang="en-US" sz="2400" dirty="0" smtClean="0"/>
              <a:t>p</a:t>
            </a:r>
            <a:r>
              <a:rPr lang="en-US" sz="2400" baseline="-25000" dirty="0" smtClean="0"/>
              <a:t>4</a:t>
            </a:r>
            <a:endParaRPr lang="en-US" sz="2400" baseline="-25000" dirty="0"/>
          </a:p>
        </p:txBody>
      </p:sp>
      <p:sp>
        <p:nvSpPr>
          <p:cNvPr id="58" name="TextBox 57"/>
          <p:cNvSpPr txBox="1"/>
          <p:nvPr/>
        </p:nvSpPr>
        <p:spPr>
          <a:xfrm>
            <a:off x="4121236" y="2667000"/>
            <a:ext cx="450764" cy="461665"/>
          </a:xfrm>
          <a:prstGeom prst="rect">
            <a:avLst/>
          </a:prstGeom>
          <a:noFill/>
        </p:spPr>
        <p:txBody>
          <a:bodyPr wrap="none" rtlCol="0">
            <a:spAutoFit/>
          </a:bodyPr>
          <a:lstStyle/>
          <a:p>
            <a:r>
              <a:rPr lang="en-US" sz="2400" dirty="0" smtClean="0"/>
              <a:t>p</a:t>
            </a:r>
            <a:r>
              <a:rPr lang="en-US" sz="2400" baseline="-25000" dirty="0" smtClean="0"/>
              <a:t>3</a:t>
            </a:r>
            <a:endParaRPr lang="en-US" sz="2400" baseline="-25000" dirty="0"/>
          </a:p>
        </p:txBody>
      </p:sp>
      <p:sp>
        <p:nvSpPr>
          <p:cNvPr id="73" name="TextBox 72"/>
          <p:cNvSpPr txBox="1"/>
          <p:nvPr/>
        </p:nvSpPr>
        <p:spPr>
          <a:xfrm>
            <a:off x="3810000" y="2286000"/>
            <a:ext cx="450764" cy="461665"/>
          </a:xfrm>
          <a:prstGeom prst="rect">
            <a:avLst/>
          </a:prstGeom>
          <a:noFill/>
        </p:spPr>
        <p:txBody>
          <a:bodyPr wrap="none" rtlCol="0">
            <a:spAutoFit/>
          </a:bodyPr>
          <a:lstStyle/>
          <a:p>
            <a:r>
              <a:rPr lang="en-US" sz="2400" dirty="0" smtClean="0"/>
              <a:t>p</a:t>
            </a:r>
            <a:r>
              <a:rPr lang="en-US" sz="2400" baseline="-25000" dirty="0" smtClean="0"/>
              <a:t>2</a:t>
            </a:r>
            <a:endParaRPr lang="en-US" sz="2400" baseline="-25000" dirty="0"/>
          </a:p>
        </p:txBody>
      </p:sp>
      <p:sp>
        <p:nvSpPr>
          <p:cNvPr id="74" name="TextBox 73"/>
          <p:cNvSpPr txBox="1"/>
          <p:nvPr/>
        </p:nvSpPr>
        <p:spPr>
          <a:xfrm>
            <a:off x="3200400" y="1905000"/>
            <a:ext cx="450764" cy="461665"/>
          </a:xfrm>
          <a:prstGeom prst="rect">
            <a:avLst/>
          </a:prstGeom>
          <a:noFill/>
        </p:spPr>
        <p:txBody>
          <a:bodyPr wrap="none" rtlCol="0">
            <a:spAutoFit/>
          </a:bodyPr>
          <a:lstStyle/>
          <a:p>
            <a:r>
              <a:rPr lang="en-US" sz="2400" dirty="0" smtClean="0"/>
              <a:t>p</a:t>
            </a:r>
            <a:r>
              <a:rPr lang="en-US" sz="2400" baseline="-25000" dirty="0" smtClean="0"/>
              <a:t>1</a:t>
            </a:r>
            <a:endParaRPr lang="en-US" sz="2400" baseline="-25000" dirty="0"/>
          </a:p>
        </p:txBody>
      </p:sp>
      <p:sp>
        <p:nvSpPr>
          <p:cNvPr id="41" name="Slide Number Placeholder 42"/>
          <p:cNvSpPr>
            <a:spLocks noGrp="1"/>
          </p:cNvSpPr>
          <p:nvPr>
            <p:ph type="sldNum" sz="quarter" idx="12"/>
          </p:nvPr>
        </p:nvSpPr>
        <p:spPr>
          <a:xfrm>
            <a:off x="6553200" y="6356350"/>
            <a:ext cx="2133600" cy="365125"/>
          </a:xfrm>
        </p:spPr>
        <p:txBody>
          <a:bodyPr/>
          <a:lstStyle/>
          <a:p>
            <a:fld id="{FC398A72-17BE-493D-A14C-F3371BCE3542}" type="slidenum">
              <a:rPr lang="en-US" smtClean="0"/>
              <a:pPr/>
              <a:t>36</a:t>
            </a:fld>
            <a:endParaRPr lang="en-US" dirty="0"/>
          </a:p>
        </p:txBody>
      </p:sp>
      <p:graphicFrame>
        <p:nvGraphicFramePr>
          <p:cNvPr id="43" name="Diagram 42"/>
          <p:cNvGraphicFramePr/>
          <p:nvPr>
            <p:extLst>
              <p:ext uri="{D42A27DB-BD31-4B8C-83A1-F6EECF244321}">
                <p14:modId xmlns:p14="http://schemas.microsoft.com/office/powerpoint/2010/main" val="3825976272"/>
              </p:ext>
            </p:extLst>
          </p:nvPr>
        </p:nvGraphicFramePr>
        <p:xfrm>
          <a:off x="2057400" y="4953000"/>
          <a:ext cx="3429000" cy="1600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074" name="Picture 2" descr="http://upload.wikimedia.org/wikipedia/commons/thumb/1/1d/Citibank.svg/1000px-Citibank.sv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81787" y="2221494"/>
            <a:ext cx="1868150" cy="504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indonesiamatters.com/wp-content/uploads/paypal_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19800" y="4156365"/>
            <a:ext cx="1830137" cy="632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966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Problem</a:t>
            </a:r>
            <a:endParaRPr lang="en-US" dirty="0"/>
          </a:p>
        </p:txBody>
      </p:sp>
      <p:sp>
        <p:nvSpPr>
          <p:cNvPr id="3" name="Content Placeholder 2"/>
          <p:cNvSpPr>
            <a:spLocks noGrp="1"/>
          </p:cNvSpPr>
          <p:nvPr>
            <p:ph idx="1"/>
          </p:nvPr>
        </p:nvSpPr>
        <p:spPr/>
        <p:txBody>
          <a:bodyPr/>
          <a:lstStyle/>
          <a:p>
            <a:r>
              <a:rPr lang="en-US" dirty="0" smtClean="0"/>
              <a:t>Password breaches at major companies have affected millions of users.</a:t>
            </a:r>
          </a:p>
        </p:txBody>
      </p:sp>
      <p:pic>
        <p:nvPicPr>
          <p:cNvPr id="3074" name="Picture 2" descr="http://blogs-images.forbes.com/tomiogeron/files/2011/10/linkedin_logo_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27" t="27273" r="10604" b="40807"/>
          <a:stretch/>
        </p:blipFill>
        <p:spPr bwMode="auto">
          <a:xfrm>
            <a:off x="1401526" y="4195618"/>
            <a:ext cx="1634837" cy="4878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friskymongoose.com/wp-content/uploads/2011/02/rock-you-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4311708"/>
            <a:ext cx="2057400" cy="5252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prime.peta.org/wp-content/uploads/2008/10/zappos.jpg"/>
          <p:cNvPicPr>
            <a:picLocks noChangeAspect="1" noChangeArrowheads="1"/>
          </p:cNvPicPr>
          <p:nvPr/>
        </p:nvPicPr>
        <p:blipFill rotWithShape="1">
          <a:blip r:embed="rId5">
            <a:extLst>
              <a:ext uri="{28A0092B-C50C-407E-A947-70E740481C1C}">
                <a14:useLocalDpi xmlns:a14="http://schemas.microsoft.com/office/drawing/2010/main" val="0"/>
              </a:ext>
            </a:extLst>
          </a:blip>
          <a:srcRect t="24868" b="25435"/>
          <a:stretch/>
        </p:blipFill>
        <p:spPr bwMode="auto">
          <a:xfrm>
            <a:off x="6499817" y="4195618"/>
            <a:ext cx="1524000" cy="75738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tatic4.businessinsider.com/image/4a6c958839a903010623f2a3/gawkers-latest-trendy-web-metric-branded-traffi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4953000"/>
            <a:ext cx="1623017" cy="98598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news.mindprocessors.com/wp-content/uploads/2012/11/adob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4800" y="5207379"/>
            <a:ext cx="1609253" cy="74715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hackersnewsbulletin.com/wp-content/uploads/2013/04/living-social-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90244" y="3352800"/>
            <a:ext cx="2057400" cy="74873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assets.fontsinuse.com/static/use-media-items/15/14246/full-2048x768/522903b7/Yahoo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5627" y="4953000"/>
            <a:ext cx="2667000" cy="10015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8" descr="data:image/jpeg;base64,/9j/4AAQSkZJRgABAQAAAQABAAD/2wCEAAkGBxQHEBQUERQWEhAXFBcSFhgXGRkSEBYWFRIWFhQXGBMZHCkgGhooHRUVITEhJikrLjAuGB8zODMsNygtMSsBCgoKBQUFDgUFDisZExkrKysrKysrKysrKysrKysrKysrKysrKysrKysrKysrKysrKysrKysrKysrKysrKysrK//AABEIALcBEwMBIgACEQEDEQH/xAAcAAEAAgMBAQEAAAAAAAAAAAAABwgEBQYDAQL/xABIEAABAwIDBQMGCgcGBwAAAAABAAIDBBEFBiEHEjFBURMiYTJCcYGRkxQXIzNSVHKhstEIFmJzgrGzNDV0g5KiQ1Njo8HD4f/EABQBAQAAAAAAAAAAAAAAAAAAAAD/xAAUEQEAAAAAAAAAAAAAAAAAAAAA/9oADAMBAAIRAxEAPwCcUREBERAREQEREBERAREQEREBERAREQEREBERAREQEREBERAREQEREBERAREQEREBERAREQEREBERAREQEREBERAREQEREBERAREQEREBERAREQEREBERAREQEREBERAREQEREBERAREQEREBERAREQEREBERAREQEREBERAREQEREBERAREQEREBF8vZeNTVx0gvI9sY6ucGj2lB7otIc4UAdu/DaXe6dtHf8S2VJXxVovFIyQdWODx9xQZKL5dLoPqIiAi+XX4mnbALvcGt6uIaPaUHoi00ua6GE2dWUzTwsZowfxLLo8Yp675meKX7EjX/AMigzkXy6+oCIiAiIgIiICIiAiIgIiICIiAiIgIiICIiAsPFsSjwiF807xHFG0uc48AB/M8ABzJWYol/SNqXxYfAxtxG+o79uB3Y3FrT4Xuf4Qg4nOe2arxZ7mURNJT8A7Q1Lxrq5/BnobqOpXOYVkrFM32lbFLK13CWZ9mkdQ6Q3cPEXXItO6b8f5KxWXtttBLGxs7JKV4aGkBnaQiwt3SzW3paEEfDYjiZHCD3mv4VhVOyzF8IO/HCXEedBI0vHoAcHfcp1pNp+FVVrVkbfth8f4mhbiizPRYhpFVU8h6NlYXey90FecG2nYrlZ/Z1BdKG6GKpae0A+2bPHrJC2myrOldjGM00U9VLJC/ti5jjdhtTyub7CAfUpozjlSnzdTujmaC7dPZSgDfjdbQtd0va44EKE9k+Ua3CsappJ6WaOJhmDnuYRGL00rR3jyJIHrQWOWJieIx4XE+Wd7Y4mDec52jQPz8Oayrqs22rObsfrHU8biKSneWAA6SSjR7z1sbtHgCeaDc5023TVbnR4c3sItR2rwHTu8WtPdYOPG59HBRjUVVVmKUb7pqqYm4BL5n+puv3L0ypgEuaKuOmh8p51cRdrGDV7z4Ae3Qc1azKGUabKUIjp2AOsN+Q2M0h6ud/4GgQVtp9l2K1DbijeBa/edGx3+lzgVqsZylXZfG9UU0sTfp2uwf5jbgH1q4tl8fGJAQQCCLEHUEdCEFTstbSMQy6RuTuliH/AA5ryxkdASd5v8JCnrZ9tKp84jct2FWBcxONw4Di6N3nDw0I+9R3tm2ax4VGa2iYGRAgTxN8hm8bCRg5NuQC3lcEaXUQUdU+hkbJG4skY4Oa5ps5pB0IKC7agXNW0vF8NrqmKFgMMc8jGHsC7uNeQ3vc9BxUobNc1frdQMmdYTNJimA4CRoFyB0cC13rtyXVoKyHbXig86H3Q/NZeF7cK+KZhnEUsN++xrNx5bz3XX0PNR5j4tV1H7+X+o5eFXRvoXBsjSxxa11nCxLXAOa4dQQQboLi5bzBBmSnbPTP34zoeT2u5te3zXDoto42Cp7k3NtRlCo7WB1wbCSM/NytvwcOvR3Eesg2iybm6nzdB2sDu8LCSM/ORuPJw6dDwKCCZ9tGKRucA6GwcR80ORt1Xn8deKfSh90PzVlZKZkgILWlpFiCAQQeIIVKKsbsjwNAHOA9Fygk3CdsWJ1dRCxzotx8rGG0QvZzw02N/FSHtmzpVZQFL8ELB2plD95m/wCRubtunlFSRHTsjAAa0ACwAAAAHCy/bmB3EA/egrP8deKfSh90PzXz47MU+lD7ofmps2h5FhzjTbhDY6hlzDJbyT9F1uLDz6cRwVWMYwuXBp3wTtLJWO3XNP3EHmCNQehQSBTbaMUle0F0Ni4A/JDmbdVZVqqvsqzz+p9QRKN+klIEotdzCL7sjetrm45jxAVoqSqZWRtkjcHxvaHNc03a5pFwQeiCIdrm0WtypXtgpnRiMwMkO8wOO857wdendC4n47MU+lD7ofmuz22bQm0rX0NKQ6VwLKiSwduMcLOiafpkcTyBtx4Rhs/yVLnKp3GdyBtjNLa4Y08h1eeQ9fBBvfjqxX6UPuh+asFk7EH4tQUs8tjJLBHI+wsN5zQTYcl64HgcGBwMggjDImCwHEnqXHm4nUlbIC3BB9REQFpM4ZbizXSPp5tGus5rh5Ub2+S8e0jxBI5rdqP9tmNz5fw5ktLKYZTUMYXNsTulkhI1B5gexBCWaNl+IZfcT2JqIeUkIMgtfzmDvN9Yt4lcW5u4SDoRoeR9inrYntCkxeaWmr5zJM+zoC/dbewO/GLAa8CBz16KWq7CoMRFp4Yph/1GNf8AiCClSK29Xs3wur8qihH2AYvwELRV+xPDKkHcbNCerJC63qk3kFesGzLV4EQaaolisb2a89mfTGe671gqbdmW1043Kylrw1s7+7HK3uskdyY5nBrjyI0J0sNL8HtK2XPydGJ45e3pi8MO8NyVhcO7e2jgbHUW5aKPIZTA4OaS1zSHNI4gg3BHrQXYrHlkb3N8oMcR6Q0kKkz3mQkk3JNyeZJ4lXap3GSNpcO8WgkeJAuqk7RctOyviE0JbaIuMkJto6J5Jbb0atPi1B3v6NlO11TVvNu0bDG1vXde8l/3sap/VTNl2axlCvbLJf4O8GGa2pDHEEPAHHdIB9F1a2kqW1jGvjc18bmhzXNO81zSLggjiEHsiIg1uZadtVR1DJLdm6CUOvwsY3XVL1ZbbZnRmCUb6WNwNXO3csDrHE7R73dLi7R6SeSrSgnD9Gmdx+HM8wdg63IOPag+0AexTko52G5adgOHdpK3dmqHCYg6ObGBaIHxtd38akZBSzMH9sqP38v9RysliORoM54TSNk7k7aWHspgLvYexbo4ecwni32WKrbmH+11H7+X+o5W9yj/AHfSf4aH+k1BUvNGXJ8sVDoalm68agjWN7eTmO5j+XArzy5j8+W6hs9M8skbx5se3mx7fOaenrFiAVbHNuVafNdOYaht+JY8aSRut5THfzHA81V7O+TKjJ0/ZzDejN+ylaD2cgHTo4c2nUeIsSFj9n2eoM5Q3Z8nUNHysJN3N/aafOZ4+2yqlW/OP+278RXthOJy4PMyaB5jlYd5rhxHgRzB4EHQrFleZCSeJJJ9JN0F4EREBcFtR2fMzjDvx2ZXRttG/gHjj2Tz0vwPInoTfvUQUkraR+HyOjlaWSMcWua4Wc1wNiCF1OWNo1ZlqkmpoXdx/wA2Xaugc4990fpF9OAOvW8g/pHYRFC2mqWttO9zonuGm+1rLt3hzI4X6adLQcDZB0eTcrT5zquyiva+/LK65bG0nVzjzcdbDiT6yLU5Zy/DlqnZBTt3Y2jU+e9x8p7jzcf/AINFg7P8Ahy/QQsgbbfjZK9x1e972Auc48+g6AWXSICIiAiIgKL/ANIj+6Wf4qP+nKpQWNX4fFiLd2eNkrL7269oe24vY2cLX1PtQU5wvBKnEGPmp4ZJWRFu+6MFxYTctNm68jrysu1y7tixDBQI5t2qY3S0wImFuXaDU/xAqx2H4VBhl+whjh3rb3ZsbHvWva+6BfiVj4tl2lxn+008U3i9jXOHoda4QRVSbf4yPlaJ7T+xK14/3NC+1e3+Fo+So5HO/bkawfcCumr9jeF1ZJET4Sf+XI63qD94BeNNsTwyHymzSfalI/AAghDPGfKrOb29uQyFpuyJmkbTw3iTq51ja59QFyuo2V7Lp8VnjqayMxUjHB4a8FskxabtAYdQy+pceI0F73E34JkmgwIg09LEx44PI7SUf5j7u+9b+yAFzOe8mQZyp+zl7sjbuilAu+Nx4+lpsLt52HAgEdOiCoecMj1eUnkTxkxX7szLugd073mn9l1ivXKG0Ctyl3YHh0F7mKQb8NzxIF7tPoIVtJIhKCHAOadCCLgjoQeK43GNleGYqS51MInHnCTD/sb3fuQcDTfpAkN+UoQXW4tms0n0Fht7Vp8e251lewtpoo6W/nXM0o9BIDR/pK7V2wXDydJqsDpvxH/1LKoNiGG0p7/bz+D5A0f9trSgrq502MTG/aT1EjrnypJXuPhqSVMuzPY86J7KnEm2sQ5lPo7UcHS208dz29FLmC5cpcCbalgjh6lrQHn0v4n1lbVB8AsolzJtsbgVXPTmjMhikdHvdqGh26eNuzNvapbWgq8k4fWyOklo4HyPJc5zmAucTxJPVBUSvqPhk0khFt97n24gbzibX9amHBtuow2mhhNEXGOJkVxNYHcYG3t2el7KVPi/wz6jT+7CfF/hn1Gn92EG9oKj4XEyS1t9jX2423mg2v61jY7gsOPQPgqGCSJw1B4g8nNPFrhyIWdDEIWhrRZoAaAOAAFgF+0FUtouzybJkm9rLRuPyctuF+DJAPJf48DxHMDiiFdqtoo69jo5WNkjcN1zXDeY4dCCtF8X+GfUaf3YQdKiDREBc1n7NYybSfCDEZh2jY90O3D3gTe9j0XSrDxPC4cWZ2dREyaO4duyND2XF7Gx56lBWzabtJbniKGNtOYOze55JeJL3bYCwaLKPArg/qNhv1Gl9yz8k/UbDfqNL7ln5IIsw3byyjgjjNE4lkbGXEwAJa0C/wA34Kb6aXt2Ndw3mh1uNri60f6jYb9Rpfcs/Jb9jBGAALACwHIAcEH6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H/2Q=="/>
          <p:cNvSpPr>
            <a:spLocks noChangeAspect="1" noChangeArrowheads="1"/>
          </p:cNvSpPr>
          <p:nvPr/>
        </p:nvSpPr>
        <p:spPr bwMode="auto">
          <a:xfrm>
            <a:off x="155575" y="-1790700"/>
            <a:ext cx="5619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0" descr="data:image/jpeg;base64,/9j/4AAQSkZJRgABAQAAAQABAAD/2wCEAAkGBxQHEBQUERQWEhAXFBcSFhgXGRkSEBYWFRIWFhQXGBMZHCkgGhooHRUVITEhJikrLjAuGB8zODMsNygtMSsBCgoKBQUFDgUFDisZExkrKysrKysrKysrKysrKysrKysrKysrKysrKysrKysrKysrKysrKysrKysrKysrKysrK//AABEIALcBEwMBIgACEQEDEQH/xAAcAAEAAgMBAQEAAAAAAAAAAAAABwgEBQYDAQL/xABIEAABAwIDBQMGCgcGBwAAAAABAAIDBBEFBiEHEjFBURMiYTJCcYGRkxQXIzNSVHKhstEIFmJzgrGzNDV0g5KiQ1Njo8HD4f/EABQBAQAAAAAAAAAAAAAAAAAAAAD/xAAUEQEAAAAAAAAAAAAAAAAAAAAA/9oADAMBAAIRAxEAPwCcUREBERAREQEREBERAREQEREBERAREQEREBERAREQEREBERAREQEREBERAREQEREBERAREQEREBERAREQEREBERAREQEREBERAREQEREBERAREQEREBERAREQEREBERAREQEREBERAREQEREBERAREQEREBERAREQEREBERAREQEREBERAREQEREBF8vZeNTVx0gvI9sY6ucGj2lB7otIc4UAdu/DaXe6dtHf8S2VJXxVovFIyQdWODx9xQZKL5dLoPqIiAi+XX4mnbALvcGt6uIaPaUHoi00ua6GE2dWUzTwsZowfxLLo8Yp675meKX7EjX/AMigzkXy6+oCIiAiIgIiICIiAiIgIiICIiAiIgIiICIiAsPFsSjwiF807xHFG0uc48AB/M8ABzJWYol/SNqXxYfAxtxG+o79uB3Y3FrT4Xuf4Qg4nOe2arxZ7mURNJT8A7Q1Lxrq5/BnobqOpXOYVkrFM32lbFLK13CWZ9mkdQ6Q3cPEXXItO6b8f5KxWXtttBLGxs7JKV4aGkBnaQiwt3SzW3paEEfDYjiZHCD3mv4VhVOyzF8IO/HCXEedBI0vHoAcHfcp1pNp+FVVrVkbfth8f4mhbiizPRYhpFVU8h6NlYXey90FecG2nYrlZ/Z1BdKG6GKpae0A+2bPHrJC2myrOldjGM00U9VLJC/ti5jjdhtTyub7CAfUpozjlSnzdTujmaC7dPZSgDfjdbQtd0va44EKE9k+Ua3CsappJ6WaOJhmDnuYRGL00rR3jyJIHrQWOWJieIx4XE+Wd7Y4mDec52jQPz8Oayrqs22rObsfrHU8biKSneWAA6SSjR7z1sbtHgCeaDc5023TVbnR4c3sItR2rwHTu8WtPdYOPG59HBRjUVVVmKUb7pqqYm4BL5n+puv3L0ypgEuaKuOmh8p51cRdrGDV7z4Ae3Qc1azKGUabKUIjp2AOsN+Q2M0h6ud/4GgQVtp9l2K1DbijeBa/edGx3+lzgVqsZylXZfG9UU0sTfp2uwf5jbgH1q4tl8fGJAQQCCLEHUEdCEFTstbSMQy6RuTuliH/AA5ryxkdASd5v8JCnrZ9tKp84jct2FWBcxONw4Di6N3nDw0I+9R3tm2ax4VGa2iYGRAgTxN8hm8bCRg5NuQC3lcEaXUQUdU+hkbJG4skY4Oa5ps5pB0IKC7agXNW0vF8NrqmKFgMMc8jGHsC7uNeQ3vc9BxUobNc1frdQMmdYTNJimA4CRoFyB0cC13rtyXVoKyHbXig86H3Q/NZeF7cK+KZhnEUsN++xrNx5bz3XX0PNR5j4tV1H7+X+o5eFXRvoXBsjSxxa11nCxLXAOa4dQQQboLi5bzBBmSnbPTP34zoeT2u5te3zXDoto42Cp7k3NtRlCo7WB1wbCSM/NytvwcOvR3Eesg2iybm6nzdB2sDu8LCSM/ORuPJw6dDwKCCZ9tGKRucA6GwcR80ORt1Xn8deKfSh90PzVlZKZkgILWlpFiCAQQeIIVKKsbsjwNAHOA9Fygk3CdsWJ1dRCxzotx8rGG0QvZzw02N/FSHtmzpVZQFL8ELB2plD95m/wCRubtunlFSRHTsjAAa0ACwAAAAHCy/bmB3EA/egrP8deKfSh90PzXz47MU+lD7ofmps2h5FhzjTbhDY6hlzDJbyT9F1uLDz6cRwVWMYwuXBp3wTtLJWO3XNP3EHmCNQehQSBTbaMUle0F0Ni4A/JDmbdVZVqqvsqzz+p9QRKN+klIEotdzCL7sjetrm45jxAVoqSqZWRtkjcHxvaHNc03a5pFwQeiCIdrm0WtypXtgpnRiMwMkO8wOO857wdendC4n47MU+lD7ofmuz22bQm0rX0NKQ6VwLKiSwduMcLOiafpkcTyBtx4Rhs/yVLnKp3GdyBtjNLa4Y08h1eeQ9fBBvfjqxX6UPuh+asFk7EH4tQUs8tjJLBHI+wsN5zQTYcl64HgcGBwMggjDImCwHEnqXHm4nUlbIC3BB9REQFpM4ZbizXSPp5tGus5rh5Ub2+S8e0jxBI5rdqP9tmNz5fw5ktLKYZTUMYXNsTulkhI1B5gexBCWaNl+IZfcT2JqIeUkIMgtfzmDvN9Yt4lcW5u4SDoRoeR9inrYntCkxeaWmr5zJM+zoC/dbewO/GLAa8CBz16KWq7CoMRFp4Yph/1GNf8AiCClSK29Xs3wur8qihH2AYvwELRV+xPDKkHcbNCerJC63qk3kFesGzLV4EQaaolisb2a89mfTGe671gqbdmW1043Kylrw1s7+7HK3uskdyY5nBrjyI0J0sNL8HtK2XPydGJ45e3pi8MO8NyVhcO7e2jgbHUW5aKPIZTA4OaS1zSHNI4gg3BHrQXYrHlkb3N8oMcR6Q0kKkz3mQkk3JNyeZJ4lXap3GSNpcO8WgkeJAuqk7RctOyviE0JbaIuMkJto6J5Jbb0atPi1B3v6NlO11TVvNu0bDG1vXde8l/3sap/VTNl2axlCvbLJf4O8GGa2pDHEEPAHHdIB9F1a2kqW1jGvjc18bmhzXNO81zSLggjiEHsiIg1uZadtVR1DJLdm6CUOvwsY3XVL1ZbbZnRmCUb6WNwNXO3csDrHE7R73dLi7R6SeSrSgnD9Gmdx+HM8wdg63IOPag+0AexTko52G5adgOHdpK3dmqHCYg6ObGBaIHxtd38akZBSzMH9sqP38v9RysliORoM54TSNk7k7aWHspgLvYexbo4ecwni32WKrbmH+11H7+X+o5W9yj/AHfSf4aH+k1BUvNGXJ8sVDoalm68agjWN7eTmO5j+XArzy5j8+W6hs9M8skbx5se3mx7fOaenrFiAVbHNuVafNdOYaht+JY8aSRut5THfzHA81V7O+TKjJ0/ZzDejN+ylaD2cgHTo4c2nUeIsSFj9n2eoM5Q3Z8nUNHysJN3N/aafOZ4+2yqlW/OP+278RXthOJy4PMyaB5jlYd5rhxHgRzB4EHQrFleZCSeJJJ9JN0F4EREBcFtR2fMzjDvx2ZXRttG/gHjj2Tz0vwPInoTfvUQUkraR+HyOjlaWSMcWua4Wc1wNiCF1OWNo1ZlqkmpoXdx/wA2Xaugc4990fpF9OAOvW8g/pHYRFC2mqWttO9zonuGm+1rLt3hzI4X6adLQcDZB0eTcrT5zquyiva+/LK65bG0nVzjzcdbDiT6yLU5Zy/DlqnZBTt3Y2jU+e9x8p7jzcf/AINFg7P8Ahy/QQsgbbfjZK9x1e972Auc48+g6AWXSICIiAiIgKL/ANIj+6Wf4qP+nKpQWNX4fFiLd2eNkrL7269oe24vY2cLX1PtQU5wvBKnEGPmp4ZJWRFu+6MFxYTctNm68jrysu1y7tixDBQI5t2qY3S0wImFuXaDU/xAqx2H4VBhl+whjh3rb3ZsbHvWva+6BfiVj4tl2lxn+008U3i9jXOHoda4QRVSbf4yPlaJ7T+xK14/3NC+1e3+Fo+So5HO/bkawfcCumr9jeF1ZJET4Sf+XI63qD94BeNNsTwyHymzSfalI/AAghDPGfKrOb29uQyFpuyJmkbTw3iTq51ja59QFyuo2V7Lp8VnjqayMxUjHB4a8FskxabtAYdQy+pceI0F73E34JkmgwIg09LEx44PI7SUf5j7u+9b+yAFzOe8mQZyp+zl7sjbuilAu+Nx4+lpsLt52HAgEdOiCoecMj1eUnkTxkxX7szLugd073mn9l1ivXKG0Ctyl3YHh0F7mKQb8NzxIF7tPoIVtJIhKCHAOadCCLgjoQeK43GNleGYqS51MInHnCTD/sb3fuQcDTfpAkN+UoQXW4tms0n0Fht7Vp8e251lewtpoo6W/nXM0o9BIDR/pK7V2wXDydJqsDpvxH/1LKoNiGG0p7/bz+D5A0f9trSgrq502MTG/aT1EjrnypJXuPhqSVMuzPY86J7KnEm2sQ5lPo7UcHS208dz29FLmC5cpcCbalgjh6lrQHn0v4n1lbVB8AsolzJtsbgVXPTmjMhikdHvdqGh26eNuzNvapbWgq8k4fWyOklo4HyPJc5zmAucTxJPVBUSvqPhk0khFt97n24gbzibX9amHBtuow2mhhNEXGOJkVxNYHcYG3t2el7KVPi/wz6jT+7CfF/hn1Gn92EG9oKj4XEyS1t9jX2423mg2v61jY7gsOPQPgqGCSJw1B4g8nNPFrhyIWdDEIWhrRZoAaAOAAFgF+0FUtouzybJkm9rLRuPyctuF+DJAPJf48DxHMDiiFdqtoo69jo5WNkjcN1zXDeY4dCCtF8X+GfUaf3YQdKiDREBc1n7NYybSfCDEZh2jY90O3D3gTe9j0XSrDxPC4cWZ2dREyaO4duyND2XF7Gx56lBWzabtJbniKGNtOYOze55JeJL3bYCwaLKPArg/qNhv1Gl9yz8k/UbDfqNL7ln5IIsw3byyjgjjNE4lkbGXEwAJa0C/wA34Kb6aXt2Ndw3mh1uNri60f6jYb9Rpfcs/Jb9jBGAALACwHIAcEH6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H/2Q=="/>
          <p:cNvSpPr>
            <a:spLocks noChangeAspect="1" noChangeArrowheads="1"/>
          </p:cNvSpPr>
          <p:nvPr/>
        </p:nvSpPr>
        <p:spPr bwMode="auto">
          <a:xfrm>
            <a:off x="307975" y="-1638300"/>
            <a:ext cx="5619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94" name="Picture 22" descr="http://cdn.redmondpie.com/wp-content/uploads/2013/08/Sony-logo.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6483" b="27949"/>
          <a:stretch/>
        </p:blipFill>
        <p:spPr bwMode="auto">
          <a:xfrm>
            <a:off x="3950855" y="3549072"/>
            <a:ext cx="1572063" cy="58189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blog.ebay.com/wp-content/uploads/2013/03/newebaylog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50308" y="3335215"/>
            <a:ext cx="1623017" cy="91161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37</a:t>
            </a:fld>
            <a:endParaRPr lang="en-US" dirty="0"/>
          </a:p>
        </p:txBody>
      </p:sp>
    </p:spTree>
    <p:extLst>
      <p:ext uri="{BB962C8B-B14F-4D97-AF65-F5344CB8AC3E}">
        <p14:creationId xmlns:p14="http://schemas.microsoft.com/office/powerpoint/2010/main" val="3951724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295400" y="2209800"/>
            <a:ext cx="2133599" cy="336973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Traditional Security Advice</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38</a:t>
            </a:fld>
            <a:endParaRPr lang="en-US" dirty="0"/>
          </a:p>
        </p:txBody>
      </p:sp>
      <p:sp>
        <p:nvSpPr>
          <p:cNvPr id="4" name="Content Placeholder 3"/>
          <p:cNvSpPr>
            <a:spLocks noGrp="1"/>
          </p:cNvSpPr>
          <p:nvPr>
            <p:ph sz="quarter" idx="1"/>
          </p:nvPr>
        </p:nvSpPr>
        <p:spPr/>
        <p:txBody>
          <a:bodyPr/>
          <a:lstStyle/>
          <a:p>
            <a:pPr marL="0" indent="0">
              <a:buNone/>
            </a:pPr>
            <a:endParaRPr lang="en-US" dirty="0"/>
          </a:p>
        </p:txBody>
      </p:sp>
      <p:pic>
        <p:nvPicPr>
          <p:cNvPr id="9220" name="Picture 4"/>
          <p:cNvPicPr>
            <a:picLocks noChangeAspect="1" noChangeArrowheads="1"/>
          </p:cNvPicPr>
          <p:nvPr/>
        </p:nvPicPr>
        <p:blipFill>
          <a:blip r:embed="rId4" cstate="print"/>
          <a:srcRect/>
          <a:stretch>
            <a:fillRect/>
          </a:stretch>
        </p:blipFill>
        <p:spPr bwMode="auto">
          <a:xfrm>
            <a:off x="6096000" y="2209800"/>
            <a:ext cx="2362200" cy="3543300"/>
          </a:xfrm>
          <a:prstGeom prst="rect">
            <a:avLst/>
          </a:prstGeom>
          <a:noFill/>
          <a:ln w="9525">
            <a:noFill/>
            <a:miter lim="800000"/>
            <a:headEnd/>
            <a:tailEnd/>
          </a:ln>
        </p:spPr>
      </p:pic>
      <p:sp>
        <p:nvSpPr>
          <p:cNvPr id="10" name="Rectangle 9"/>
          <p:cNvSpPr/>
          <p:nvPr/>
        </p:nvSpPr>
        <p:spPr>
          <a:xfrm>
            <a:off x="5181600" y="3276600"/>
            <a:ext cx="3352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410200" y="3276600"/>
            <a:ext cx="2479333" cy="584775"/>
          </a:xfrm>
          <a:prstGeom prst="rect">
            <a:avLst/>
          </a:prstGeom>
          <a:noFill/>
        </p:spPr>
        <p:txBody>
          <a:bodyPr wrap="none" rtlCol="0">
            <a:spAutoFit/>
          </a:bodyPr>
          <a:lstStyle/>
          <a:p>
            <a:r>
              <a:rPr lang="en-US" sz="3200" b="1" dirty="0" smtClean="0"/>
              <a:t>Not too short</a:t>
            </a:r>
            <a:endParaRPr lang="en-US" sz="3200" b="1" dirty="0"/>
          </a:p>
        </p:txBody>
      </p:sp>
      <p:sp>
        <p:nvSpPr>
          <p:cNvPr id="13" name="Rectangle 12"/>
          <p:cNvSpPr/>
          <p:nvPr/>
        </p:nvSpPr>
        <p:spPr>
          <a:xfrm>
            <a:off x="1143000" y="4191000"/>
            <a:ext cx="6324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219200" y="4114800"/>
            <a:ext cx="6259983" cy="584775"/>
          </a:xfrm>
          <a:prstGeom prst="rect">
            <a:avLst/>
          </a:prstGeom>
          <a:noFill/>
        </p:spPr>
        <p:txBody>
          <a:bodyPr wrap="none" rtlCol="0">
            <a:spAutoFit/>
          </a:bodyPr>
          <a:lstStyle/>
          <a:p>
            <a:r>
              <a:rPr lang="en-US" sz="3200" b="1" dirty="0" smtClean="0"/>
              <a:t>Use mix of lower/upper case letters</a:t>
            </a:r>
            <a:endParaRPr lang="en-US" sz="3200" b="1" dirty="0"/>
          </a:p>
        </p:txBody>
      </p:sp>
      <p:sp>
        <p:nvSpPr>
          <p:cNvPr id="15" name="Rectangle 14"/>
          <p:cNvSpPr/>
          <p:nvPr/>
        </p:nvSpPr>
        <p:spPr>
          <a:xfrm>
            <a:off x="1066800" y="5257800"/>
            <a:ext cx="6681278"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143000" y="5181600"/>
            <a:ext cx="6605078" cy="584775"/>
          </a:xfrm>
          <a:prstGeom prst="rect">
            <a:avLst/>
          </a:prstGeom>
          <a:noFill/>
        </p:spPr>
        <p:txBody>
          <a:bodyPr wrap="none" rtlCol="0">
            <a:spAutoFit/>
          </a:bodyPr>
          <a:lstStyle/>
          <a:p>
            <a:r>
              <a:rPr lang="en-US" sz="3200" b="1" dirty="0" smtClean="0"/>
              <a:t>Change your passwords every 90 days</a:t>
            </a:r>
            <a:endParaRPr lang="en-US" sz="3200" b="1" dirty="0"/>
          </a:p>
        </p:txBody>
      </p:sp>
      <p:sp>
        <p:nvSpPr>
          <p:cNvPr id="17" name="Rectangle 16"/>
          <p:cNvSpPr/>
          <p:nvPr/>
        </p:nvSpPr>
        <p:spPr>
          <a:xfrm>
            <a:off x="1447800" y="19050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524000" y="1828800"/>
            <a:ext cx="4337854" cy="584775"/>
          </a:xfrm>
          <a:prstGeom prst="rect">
            <a:avLst/>
          </a:prstGeom>
          <a:noFill/>
        </p:spPr>
        <p:txBody>
          <a:bodyPr wrap="none" rtlCol="0">
            <a:spAutoFit/>
          </a:bodyPr>
          <a:lstStyle/>
          <a:p>
            <a:r>
              <a:rPr lang="en-US" sz="3200" b="1" dirty="0" smtClean="0"/>
              <a:t>Use numbers and letters</a:t>
            </a:r>
            <a:endParaRPr lang="en-US" sz="3200" b="1" dirty="0"/>
          </a:p>
        </p:txBody>
      </p:sp>
      <p:sp>
        <p:nvSpPr>
          <p:cNvPr id="19" name="Rectangle 18"/>
          <p:cNvSpPr/>
          <p:nvPr/>
        </p:nvSpPr>
        <p:spPr>
          <a:xfrm>
            <a:off x="1295400" y="32766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1447800" y="3200400"/>
            <a:ext cx="4241482" cy="584775"/>
          </a:xfrm>
          <a:prstGeom prst="rect">
            <a:avLst/>
          </a:prstGeom>
          <a:noFill/>
        </p:spPr>
        <p:txBody>
          <a:bodyPr wrap="none" rtlCol="0">
            <a:spAutoFit/>
          </a:bodyPr>
          <a:lstStyle/>
          <a:p>
            <a:r>
              <a:rPr lang="en-US" sz="3200" b="1" dirty="0" smtClean="0"/>
              <a:t>Don’t use words/names</a:t>
            </a:r>
            <a:endParaRPr lang="en-US" sz="3200" b="1" dirty="0"/>
          </a:p>
        </p:txBody>
      </p:sp>
      <p:sp>
        <p:nvSpPr>
          <p:cNvPr id="21" name="Rectangle 20"/>
          <p:cNvSpPr/>
          <p:nvPr/>
        </p:nvSpPr>
        <p:spPr>
          <a:xfrm>
            <a:off x="4114800" y="24384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4191000" y="2362200"/>
            <a:ext cx="3563989" cy="584775"/>
          </a:xfrm>
          <a:prstGeom prst="rect">
            <a:avLst/>
          </a:prstGeom>
          <a:noFill/>
        </p:spPr>
        <p:txBody>
          <a:bodyPr wrap="none" rtlCol="0">
            <a:spAutoFit/>
          </a:bodyPr>
          <a:lstStyle/>
          <a:p>
            <a:r>
              <a:rPr lang="en-US" sz="3200" b="1" dirty="0" smtClean="0"/>
              <a:t>Use special symbols</a:t>
            </a:r>
            <a:endParaRPr lang="en-US" sz="3200" b="1" dirty="0"/>
          </a:p>
        </p:txBody>
      </p:sp>
      <p:sp>
        <p:nvSpPr>
          <p:cNvPr id="23" name="Rectangle 22"/>
          <p:cNvSpPr/>
          <p:nvPr/>
        </p:nvSpPr>
        <p:spPr>
          <a:xfrm>
            <a:off x="3810000" y="38100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3886200" y="3733800"/>
            <a:ext cx="3692421" cy="584775"/>
          </a:xfrm>
          <a:prstGeom prst="rect">
            <a:avLst/>
          </a:prstGeom>
          <a:noFill/>
        </p:spPr>
        <p:txBody>
          <a:bodyPr wrap="none" rtlCol="0">
            <a:spAutoFit/>
          </a:bodyPr>
          <a:lstStyle/>
          <a:p>
            <a:r>
              <a:rPr lang="en-US" sz="3200" b="1" dirty="0" smtClean="0"/>
              <a:t>Don’t Write it Down</a:t>
            </a:r>
            <a:endParaRPr lang="en-US" sz="3200" b="1" dirty="0"/>
          </a:p>
        </p:txBody>
      </p:sp>
      <p:sp>
        <p:nvSpPr>
          <p:cNvPr id="11" name="Rectangle 10"/>
          <p:cNvSpPr/>
          <p:nvPr/>
        </p:nvSpPr>
        <p:spPr>
          <a:xfrm>
            <a:off x="1676400" y="25908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676400" y="2514600"/>
            <a:ext cx="4213398" cy="584775"/>
          </a:xfrm>
          <a:prstGeom prst="rect">
            <a:avLst/>
          </a:prstGeom>
          <a:noFill/>
        </p:spPr>
        <p:txBody>
          <a:bodyPr wrap="none" rtlCol="0">
            <a:spAutoFit/>
          </a:bodyPr>
          <a:lstStyle/>
          <a:p>
            <a:r>
              <a:rPr lang="en-US" sz="3200" b="1" dirty="0" smtClean="0"/>
              <a:t>Don’t Reuse Passwords</a:t>
            </a:r>
            <a:endParaRPr lang="en-US" sz="3200" b="1" dirty="0"/>
          </a:p>
        </p:txBody>
      </p:sp>
    </p:spTree>
    <p:extLst>
      <p:ext uri="{BB962C8B-B14F-4D97-AF65-F5344CB8AC3E}">
        <p14:creationId xmlns:p14="http://schemas.microsoft.com/office/powerpoint/2010/main" val="43075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linds(horizontal)">
                                      <p:cBhvr>
                                        <p:cTn id="31" dur="500"/>
                                        <p:tgtEl>
                                          <p:spTgt spid="2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linds(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linds(horizontal)">
                                      <p:cBhvr>
                                        <p:cTn id="55" dur="500"/>
                                        <p:tgtEl>
                                          <p:spTgt spid="11"/>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linds(horizont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linds(horizontal)">
                                      <p:cBhvr>
                                        <p:cTn id="63" dur="500"/>
                                        <p:tgtEl>
                                          <p:spTgt spid="1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linds(horizontal)">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3" grpId="0" animBg="1"/>
      <p:bldP spid="14" grpId="0"/>
      <p:bldP spid="15" grpId="0" animBg="1"/>
      <p:bldP spid="16" grpId="0"/>
      <p:bldP spid="17" grpId="0" animBg="1"/>
      <p:bldP spid="18" grpId="0"/>
      <p:bldP spid="19" grpId="0" animBg="1"/>
      <p:bldP spid="20" grpId="0"/>
      <p:bldP spid="21" grpId="0" animBg="1"/>
      <p:bldP spid="22" grpId="0"/>
      <p:bldP spid="23" grpId="0" animBg="1"/>
      <p:bldP spid="24" grpId="0"/>
      <p:bldP spid="11"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Problem</a:t>
            </a:r>
            <a:endParaRPr lang="en-US" dirty="0"/>
          </a:p>
        </p:txBody>
      </p:sp>
      <p:sp>
        <p:nvSpPr>
          <p:cNvPr id="3" name="Content Placeholder 2"/>
          <p:cNvSpPr>
            <a:spLocks noGrp="1"/>
          </p:cNvSpPr>
          <p:nvPr>
            <p:ph idx="1"/>
          </p:nvPr>
        </p:nvSpPr>
        <p:spPr/>
        <p:txBody>
          <a:bodyPr/>
          <a:lstStyle/>
          <a:p>
            <a:endParaRPr lang="en-US" dirty="0"/>
          </a:p>
        </p:txBody>
      </p:sp>
      <p:pic>
        <p:nvPicPr>
          <p:cNvPr id="2052" name="Picture 4" descr="http://getbuttonedup.com/wp-content/uploads/2013/02/Multitasking-Sticky-No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145971"/>
            <a:ext cx="4846318"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t.weirdnutdaily.com/ol/wn/sw/i58/2/4/29/wnd_020ab3d8a7d8ca080c75b7a5f40b2bc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1714500"/>
            <a:ext cx="5593103" cy="43815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39</a:t>
            </a:fld>
            <a:endParaRPr lang="en-US" dirty="0"/>
          </a:p>
        </p:txBody>
      </p:sp>
    </p:spTree>
    <p:extLst>
      <p:ext uri="{BB962C8B-B14F-4D97-AF65-F5344CB8AC3E}">
        <p14:creationId xmlns:p14="http://schemas.microsoft.com/office/powerpoint/2010/main" val="3636779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565381894"/>
              </p:ext>
            </p:extLst>
          </p:nvPr>
        </p:nvGraphicFramePr>
        <p:xfrm>
          <a:off x="228600" y="1295400"/>
          <a:ext cx="8686800" cy="3057665"/>
        </p:xfrm>
        <a:graphic>
          <a:graphicData uri="http://schemas.openxmlformats.org/drawingml/2006/table">
            <a:tbl>
              <a:tblPr firstRow="1" bandRow="1">
                <a:tableStyleId>{5C22544A-7EE6-4342-B048-85BDC9FD1C3A}</a:tableStyleId>
              </a:tblPr>
              <a:tblGrid>
                <a:gridCol w="2016579"/>
                <a:gridCol w="1318532"/>
                <a:gridCol w="1922689"/>
                <a:gridCol w="1981200"/>
                <a:gridCol w="1447800"/>
              </a:tblGrid>
              <a:tr h="1009192">
                <a:tc>
                  <a:txBody>
                    <a:bodyPr/>
                    <a:lstStyle/>
                    <a:p>
                      <a:r>
                        <a:rPr lang="en-US" sz="2400" dirty="0" smtClean="0"/>
                        <a:t>Attacks</a:t>
                      </a:r>
                      <a:endParaRPr lang="en-US" sz="2400" dirty="0"/>
                    </a:p>
                  </a:txBody>
                  <a:tcPr/>
                </a:tc>
                <a:tc>
                  <a:txBody>
                    <a:bodyPr/>
                    <a:lstStyle/>
                    <a:p>
                      <a:r>
                        <a:rPr lang="en-US" dirty="0" smtClean="0"/>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smtClean="0"/>
                    </a:p>
                    <a:p>
                      <a:endParaRPr lang="en-US" dirty="0"/>
                    </a:p>
                  </a:txBody>
                  <a:tcPr/>
                </a:tc>
                <a:tc>
                  <a:txBody>
                    <a:bodyPr/>
                    <a:lstStyle/>
                    <a:p>
                      <a:r>
                        <a:rPr lang="en-US" sz="2400" dirty="0" smtClean="0"/>
                        <a:t>                 </a:t>
                      </a:r>
                      <a:endParaRPr lang="en-US" sz="1800" dirty="0"/>
                    </a:p>
                  </a:txBody>
                  <a:tcPr/>
                </a:tc>
                <a:tc>
                  <a:txBody>
                    <a:bodyPr/>
                    <a:lstStyle/>
                    <a:p>
                      <a:r>
                        <a:rPr lang="en-US" sz="2400" dirty="0" smtClean="0"/>
                        <a:t>…</a:t>
                      </a:r>
                      <a:endParaRPr lang="en-US" sz="2400" dirty="0"/>
                    </a:p>
                  </a:txBody>
                  <a:tcPr/>
                </a:tc>
              </a:tr>
              <a:tr h="828535">
                <a:tc>
                  <a:txBody>
                    <a:bodyPr/>
                    <a:lstStyle/>
                    <a:p>
                      <a:r>
                        <a:rPr lang="en-US" sz="2400" dirty="0" smtClean="0">
                          <a:sym typeface="Mathematica1"/>
                        </a:rPr>
                        <a:t>Reuse </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0000"/>
                        </a:solidFill>
                      </a:endParaRPr>
                    </a:p>
                  </a:txBody>
                  <a:tcPr/>
                </a:tc>
              </a:tr>
              <a:tr h="1219938">
                <a:tc>
                  <a:txBody>
                    <a:bodyPr/>
                    <a:lstStyle/>
                    <a:p>
                      <a:r>
                        <a:rPr lang="en-US" sz="2400" dirty="0" smtClean="0">
                          <a:sym typeface="Mathematica1"/>
                        </a:rPr>
                        <a:t>Independent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B050"/>
                          </a:solidFill>
                        </a:rPr>
                        <a:t>Yes</a:t>
                      </a:r>
                    </a:p>
                    <a:p>
                      <a:endParaRPr lang="en-US" sz="2400" b="1" dirty="0">
                        <a:solidFill>
                          <a:srgbClr val="00B050"/>
                        </a:solidFill>
                      </a:endParaRPr>
                    </a:p>
                  </a:txBody>
                  <a:tcPr/>
                </a:tc>
              </a:tr>
            </a:tbl>
          </a:graphicData>
        </a:graphic>
      </p:graphicFrame>
      <p:pic>
        <p:nvPicPr>
          <p:cNvPr id="6" name="Picture 6"/>
          <p:cNvPicPr>
            <a:picLocks noChangeAspect="1" noChangeArrowheads="1"/>
          </p:cNvPicPr>
          <p:nvPr/>
        </p:nvPicPr>
        <p:blipFill>
          <a:blip r:embed="rId3" cstate="print"/>
          <a:srcRect/>
          <a:stretch>
            <a:fillRect/>
          </a:stretch>
        </p:blipFill>
        <p:spPr bwMode="auto">
          <a:xfrm>
            <a:off x="2438400" y="1371600"/>
            <a:ext cx="518187" cy="863895"/>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6248400" y="1371600"/>
            <a:ext cx="518187" cy="863895"/>
          </a:xfrm>
          <a:prstGeom prst="rect">
            <a:avLst/>
          </a:prstGeom>
          <a:noFill/>
          <a:ln w="9525">
            <a:noFill/>
            <a:miter lim="800000"/>
            <a:headEnd/>
            <a:tailEnd/>
          </a:ln>
        </p:spPr>
      </p:pic>
      <p:pic>
        <p:nvPicPr>
          <p:cNvPr id="9" name="Picture 6"/>
          <p:cNvPicPr>
            <a:picLocks noChangeAspect="1" noChangeArrowheads="1"/>
          </p:cNvPicPr>
          <p:nvPr/>
        </p:nvPicPr>
        <p:blipFill>
          <a:blip r:embed="rId3" cstate="print"/>
          <a:srcRect/>
          <a:stretch>
            <a:fillRect/>
          </a:stretch>
        </p:blipFill>
        <p:spPr bwMode="auto">
          <a:xfrm>
            <a:off x="6827560" y="1371600"/>
            <a:ext cx="518187" cy="863895"/>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5638800" y="1371600"/>
            <a:ext cx="518187" cy="863895"/>
          </a:xfrm>
          <a:prstGeom prst="rect">
            <a:avLst/>
          </a:prstGeom>
          <a:noFill/>
          <a:ln w="9525">
            <a:noFill/>
            <a:miter lim="800000"/>
            <a:headEnd/>
            <a:tailEnd/>
          </a:ln>
        </p:spPr>
      </p:pic>
      <p:pic>
        <p:nvPicPr>
          <p:cNvPr id="12" name="Picture 6"/>
          <p:cNvPicPr>
            <a:picLocks noChangeAspect="1" noChangeArrowheads="1"/>
          </p:cNvPicPr>
          <p:nvPr/>
        </p:nvPicPr>
        <p:blipFill>
          <a:blip r:embed="rId3" cstate="print"/>
          <a:srcRect/>
          <a:stretch>
            <a:fillRect/>
          </a:stretch>
        </p:blipFill>
        <p:spPr bwMode="auto">
          <a:xfrm>
            <a:off x="3733800" y="1371600"/>
            <a:ext cx="518187" cy="863895"/>
          </a:xfrm>
          <a:prstGeom prst="rect">
            <a:avLst/>
          </a:prstGeom>
          <a:noFill/>
          <a:ln w="9525">
            <a:noFill/>
            <a:miter lim="800000"/>
            <a:headEnd/>
            <a:tailEnd/>
          </a:ln>
        </p:spPr>
      </p:pic>
      <p:pic>
        <p:nvPicPr>
          <p:cNvPr id="13" name="Picture 6"/>
          <p:cNvPicPr>
            <a:picLocks noChangeAspect="1" noChangeArrowheads="1"/>
          </p:cNvPicPr>
          <p:nvPr/>
        </p:nvPicPr>
        <p:blipFill>
          <a:blip r:embed="rId3" cstate="print"/>
          <a:srcRect/>
          <a:stretch>
            <a:fillRect/>
          </a:stretch>
        </p:blipFill>
        <p:spPr bwMode="auto">
          <a:xfrm>
            <a:off x="4358613" y="1371600"/>
            <a:ext cx="518187" cy="863895"/>
          </a:xfrm>
          <a:prstGeom prst="rect">
            <a:avLst/>
          </a:prstGeom>
          <a:noFill/>
          <a:ln w="9525">
            <a:noFill/>
            <a:miter lim="800000"/>
            <a:headEnd/>
            <a:tailEnd/>
          </a:ln>
        </p:spPr>
      </p:pic>
      <p:sp>
        <p:nvSpPr>
          <p:cNvPr id="1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a:t>
            </a:fld>
            <a:endParaRPr lang="en-US" dirty="0"/>
          </a:p>
        </p:txBody>
      </p:sp>
      <p:sp>
        <p:nvSpPr>
          <p:cNvPr id="15" name="TextBox 14"/>
          <p:cNvSpPr txBox="1"/>
          <p:nvPr/>
        </p:nvSpPr>
        <p:spPr>
          <a:xfrm>
            <a:off x="6050266" y="2684489"/>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Usable + Insecure  </a:t>
            </a:r>
            <a:endParaRPr lang="en-US" sz="2000" dirty="0">
              <a:solidFill>
                <a:schemeClr val="bg1"/>
              </a:solidFill>
            </a:endParaRPr>
          </a:p>
        </p:txBody>
      </p:sp>
      <p:sp>
        <p:nvSpPr>
          <p:cNvPr id="17" name="TextBox 16"/>
          <p:cNvSpPr txBox="1"/>
          <p:nvPr/>
        </p:nvSpPr>
        <p:spPr>
          <a:xfrm>
            <a:off x="6096000" y="3943290"/>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Unusable + Secure  </a:t>
            </a:r>
            <a:endParaRPr lang="en-US" sz="2000" dirty="0">
              <a:solidFill>
                <a:schemeClr val="bg1"/>
              </a:solidFill>
            </a:endParaRPr>
          </a:p>
        </p:txBody>
      </p:sp>
      <p:pic>
        <p:nvPicPr>
          <p:cNvPr id="18" name="Picture 2" descr="http://s2.quickmeme.com/img/3b/3b6199912965e3e396ab0b8caa88cfc38ee558dbfe3188fe0496cbdf6bab5b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615" y="1394691"/>
            <a:ext cx="6142181" cy="460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73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Question</a:t>
            </a:r>
            <a:endParaRPr lang="en-US" dirty="0"/>
          </a:p>
        </p:txBody>
      </p:sp>
      <p:sp>
        <p:nvSpPr>
          <p:cNvPr id="3" name="Content Placeholder 2"/>
          <p:cNvSpPr>
            <a:spLocks noGrp="1"/>
          </p:cNvSpPr>
          <p:nvPr>
            <p:ph idx="1"/>
          </p:nvPr>
        </p:nvSpPr>
        <p:spPr/>
        <p:txBody>
          <a:bodyPr>
            <a:normAutofit/>
          </a:bodyPr>
          <a:lstStyle/>
          <a:p>
            <a:r>
              <a:rPr lang="en-US" dirty="0" smtClean="0"/>
              <a:t>How can we evaluate password management strategies?</a:t>
            </a:r>
          </a:p>
          <a:p>
            <a:pPr lvl="1"/>
            <a:r>
              <a:rPr lang="en-US" dirty="0" smtClean="0"/>
              <a:t>Quantify Usability</a:t>
            </a:r>
          </a:p>
          <a:p>
            <a:pPr lvl="1"/>
            <a:r>
              <a:rPr lang="en-US" dirty="0" smtClean="0"/>
              <a:t>Quantify Security</a:t>
            </a:r>
          </a:p>
          <a:p>
            <a:pPr marL="457200" lvl="1" indent="0">
              <a:buNone/>
            </a:pPr>
            <a:endParaRPr lang="en-US" dirty="0" smtClean="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40</a:t>
            </a:fld>
            <a:endParaRPr lang="en-US" dirty="0"/>
          </a:p>
        </p:txBody>
      </p:sp>
    </p:spTree>
    <p:extLst>
      <p:ext uri="{BB962C8B-B14F-4D97-AF65-F5344CB8AC3E}">
        <p14:creationId xmlns:p14="http://schemas.microsoft.com/office/powerpoint/2010/main" val="1968881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b="1" dirty="0" smtClean="0"/>
              <a:t>Introduction</a:t>
            </a:r>
          </a:p>
          <a:p>
            <a:pPr lvl="1"/>
            <a:r>
              <a:rPr lang="en-US" dirty="0" smtClean="0"/>
              <a:t>Motivation</a:t>
            </a:r>
          </a:p>
          <a:p>
            <a:pPr lvl="1"/>
            <a:r>
              <a:rPr lang="en-US" b="1" dirty="0" smtClean="0"/>
              <a:t>My Approach</a:t>
            </a:r>
          </a:p>
          <a:p>
            <a:r>
              <a:rPr lang="en-US" dirty="0" smtClean="0"/>
              <a:t>Usability and Security Models</a:t>
            </a:r>
          </a:p>
          <a:p>
            <a:r>
              <a:rPr lang="en-US" dirty="0" smtClean="0"/>
              <a:t>Shared Cues</a:t>
            </a:r>
          </a:p>
          <a:p>
            <a:r>
              <a:rPr lang="en-US" dirty="0" smtClean="0"/>
              <a:t>Conclusion and Future Vision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41</a:t>
            </a:fld>
            <a:endParaRPr lang="en-US" dirty="0"/>
          </a:p>
        </p:txBody>
      </p:sp>
    </p:spTree>
    <p:extLst>
      <p:ext uri="{BB962C8B-B14F-4D97-AF65-F5344CB8AC3E}">
        <p14:creationId xmlns:p14="http://schemas.microsoft.com/office/powerpoint/2010/main" val="5187001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Insufficient Approach</a:t>
            </a:r>
            <a:endParaRPr lang="en-US" dirty="0"/>
          </a:p>
        </p:txBody>
      </p:sp>
      <p:sp>
        <p:nvSpPr>
          <p:cNvPr id="3" name="Content Placeholder 2"/>
          <p:cNvSpPr>
            <a:spLocks noGrp="1"/>
          </p:cNvSpPr>
          <p:nvPr>
            <p:ph idx="1"/>
          </p:nvPr>
        </p:nvSpPr>
        <p:spPr/>
        <p:txBody>
          <a:bodyPr/>
          <a:lstStyle/>
          <a:p>
            <a:endParaRPr lang="en-US" dirty="0"/>
          </a:p>
          <a:p>
            <a:endParaRPr lang="en-US" dirty="0"/>
          </a:p>
        </p:txBody>
      </p:sp>
      <p:sp>
        <p:nvSpPr>
          <p:cNvPr id="4" name="AutoShape 2"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155575" y="-17367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307975" y="-15843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6"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460375" y="-14319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0"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612775" y="-12795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2"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765175" y="-11271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231" name="Picture 15" descr="https://encrypted-tbn0.gstatic.com/images?q=tbn:ANd9GcSwZIj3ffxa26n2ET9nGcUcPKIi4hBhmonAZd3yLpZ1RRUQNOnT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83" y="3805786"/>
            <a:ext cx="3460017" cy="2595013"/>
          </a:xfrm>
          <a:prstGeom prst="rect">
            <a:avLst/>
          </a:prstGeom>
          <a:noFill/>
          <a:extLst>
            <a:ext uri="{909E8E84-426E-40DD-AFC4-6F175D3DCCD1}">
              <a14:hiddenFill xmlns:a14="http://schemas.microsoft.com/office/drawing/2010/main">
                <a:solidFill>
                  <a:srgbClr val="FFFFFF"/>
                </a:solidFill>
              </a14:hiddenFill>
            </a:ext>
          </a:extLst>
        </p:spPr>
      </p:pic>
      <p:sp>
        <p:nvSpPr>
          <p:cNvPr id="11" name="Curved Right Arrow 10"/>
          <p:cNvSpPr/>
          <p:nvPr/>
        </p:nvSpPr>
        <p:spPr>
          <a:xfrm>
            <a:off x="765175" y="1372821"/>
            <a:ext cx="1003300" cy="16764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Curved Left Arrow 11"/>
          <p:cNvSpPr/>
          <p:nvPr/>
        </p:nvSpPr>
        <p:spPr>
          <a:xfrm flipV="1">
            <a:off x="6324600" y="1493073"/>
            <a:ext cx="904702" cy="13890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p:cNvSpPr txBox="1"/>
          <p:nvPr/>
        </p:nvSpPr>
        <p:spPr>
          <a:xfrm>
            <a:off x="2112352" y="1272944"/>
            <a:ext cx="4539516" cy="954107"/>
          </a:xfrm>
          <a:prstGeom prst="rect">
            <a:avLst/>
          </a:prstGeom>
          <a:noFill/>
        </p:spPr>
        <p:txBody>
          <a:bodyPr wrap="square" rtlCol="0">
            <a:spAutoFit/>
          </a:bodyPr>
          <a:lstStyle/>
          <a:p>
            <a:r>
              <a:rPr lang="en-US" sz="2800" dirty="0" smtClean="0"/>
              <a:t>Propose New Password </a:t>
            </a:r>
          </a:p>
          <a:p>
            <a:r>
              <a:rPr lang="en-US" sz="2800" dirty="0" smtClean="0"/>
              <a:t>Management Scheme</a:t>
            </a:r>
            <a:endParaRPr lang="en-US" sz="2800" dirty="0"/>
          </a:p>
        </p:txBody>
      </p:sp>
      <p:sp>
        <p:nvSpPr>
          <p:cNvPr id="16" name="TextBox 15"/>
          <p:cNvSpPr txBox="1"/>
          <p:nvPr/>
        </p:nvSpPr>
        <p:spPr>
          <a:xfrm>
            <a:off x="2112352" y="2435951"/>
            <a:ext cx="5268546" cy="954107"/>
          </a:xfrm>
          <a:prstGeom prst="rect">
            <a:avLst/>
          </a:prstGeom>
          <a:noFill/>
        </p:spPr>
        <p:txBody>
          <a:bodyPr wrap="square" rtlCol="0">
            <a:spAutoFit/>
          </a:bodyPr>
          <a:lstStyle/>
          <a:p>
            <a:r>
              <a:rPr lang="en-US" sz="2800" b="1" dirty="0" smtClean="0"/>
              <a:t>User Study: </a:t>
            </a:r>
            <a:r>
              <a:rPr lang="en-US" sz="2800" dirty="0" smtClean="0"/>
              <a:t>Evaluate New </a:t>
            </a:r>
          </a:p>
          <a:p>
            <a:r>
              <a:rPr lang="en-US" sz="2800" dirty="0" smtClean="0"/>
              <a:t>Password Management Scheme</a:t>
            </a:r>
            <a:endParaRPr lang="en-US" sz="2800" dirty="0"/>
          </a:p>
        </p:txBody>
      </p:sp>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42</a:t>
            </a:fld>
            <a:endParaRPr lang="en-US" dirty="0"/>
          </a:p>
        </p:txBody>
      </p:sp>
      <p:pic>
        <p:nvPicPr>
          <p:cNvPr id="1026" name="Picture 2" descr="http://thumbs.dreamstime.com/z/father-time-pointing-watch-1382606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400"/>
          <a:stretch/>
        </p:blipFill>
        <p:spPr bwMode="auto">
          <a:xfrm>
            <a:off x="5106550" y="3745575"/>
            <a:ext cx="2519120" cy="264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89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Thesis</a:t>
            </a:r>
            <a:endParaRPr lang="en-US" dirty="0"/>
          </a:p>
        </p:txBody>
      </p:sp>
      <p:sp>
        <p:nvSpPr>
          <p:cNvPr id="3" name="Content Placeholder 2"/>
          <p:cNvSpPr>
            <a:spLocks noGrp="1"/>
          </p:cNvSpPr>
          <p:nvPr>
            <p:ph idx="1"/>
          </p:nvPr>
        </p:nvSpPr>
        <p:spPr/>
        <p:txBody>
          <a:bodyPr>
            <a:normAutofit/>
          </a:bodyPr>
          <a:lstStyle/>
          <a:p>
            <a:pPr marL="0" indent="0">
              <a:buNone/>
            </a:pPr>
            <a:r>
              <a:rPr lang="en-US" dirty="0"/>
              <a:t>User models and security models can guide the development of human authentication schemes with analyzable usability and security properties.</a:t>
            </a:r>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43</a:t>
            </a:fld>
            <a:endParaRPr lang="en-US" dirty="0"/>
          </a:p>
        </p:txBody>
      </p:sp>
      <p:sp>
        <p:nvSpPr>
          <p:cNvPr id="5" name="Bevel 4"/>
          <p:cNvSpPr/>
          <p:nvPr/>
        </p:nvSpPr>
        <p:spPr>
          <a:xfrm>
            <a:off x="533400" y="4876800"/>
            <a:ext cx="3962400" cy="1066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User Model</a:t>
            </a:r>
            <a:endParaRPr lang="en-US" sz="4400" dirty="0"/>
          </a:p>
        </p:txBody>
      </p:sp>
      <p:sp>
        <p:nvSpPr>
          <p:cNvPr id="6" name="Bevel 5"/>
          <p:cNvSpPr/>
          <p:nvPr/>
        </p:nvSpPr>
        <p:spPr>
          <a:xfrm>
            <a:off x="533400" y="4103914"/>
            <a:ext cx="8077200" cy="685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Develop + Analyze</a:t>
            </a:r>
            <a:endParaRPr lang="en-US" sz="4400" dirty="0"/>
          </a:p>
        </p:txBody>
      </p:sp>
      <p:sp>
        <p:nvSpPr>
          <p:cNvPr id="7" name="Bevel 6"/>
          <p:cNvSpPr/>
          <p:nvPr/>
        </p:nvSpPr>
        <p:spPr>
          <a:xfrm>
            <a:off x="4648200" y="4876800"/>
            <a:ext cx="3962400" cy="1066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Security Model</a:t>
            </a:r>
            <a:endParaRPr lang="en-US" sz="4400" dirty="0"/>
          </a:p>
        </p:txBody>
      </p:sp>
    </p:spTree>
    <p:extLst>
      <p:ext uri="{BB962C8B-B14F-4D97-AF65-F5344CB8AC3E}">
        <p14:creationId xmlns:p14="http://schemas.microsoft.com/office/powerpoint/2010/main" val="862757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My Approach: User Models </a:t>
            </a:r>
            <a:endParaRPr lang="en-US" dirty="0"/>
          </a:p>
        </p:txBody>
      </p:sp>
      <p:sp>
        <p:nvSpPr>
          <p:cNvPr id="4" name="Content Placeholder 2"/>
          <p:cNvSpPr txBox="1">
            <a:spLocks/>
          </p:cNvSpPr>
          <p:nvPr/>
        </p:nvSpPr>
        <p:spPr>
          <a:xfrm>
            <a:off x="2713892" y="1752600"/>
            <a:ext cx="4715608"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User Model</a:t>
            </a:r>
          </a:p>
          <a:p>
            <a:pPr marL="0" indent="0">
              <a:buFont typeface="Arial" pitchFamily="34" charset="0"/>
              <a:buNone/>
            </a:pPr>
            <a:r>
              <a:rPr lang="en-US" dirty="0" smtClean="0"/>
              <a:t>Capabilities + Behavior</a:t>
            </a:r>
            <a:endParaRPr lang="en-US" dirty="0"/>
          </a:p>
        </p:txBody>
      </p:sp>
      <p:sp>
        <p:nvSpPr>
          <p:cNvPr id="13" name="AutoShape 2" descr="data:image/jpeg;base64,/9j/4AAQSkZJRgABAQAAAQABAAD/2wCEAAkGBxQTEhUUExQWFhUXGBwXGBgYGRgYGhgcGhgaGBgYFxoYHSggGBolHx0XITEiJSkrLi4uFx8zODMsNygtLisBCgoKDg0OGxAQGywkHyQsLCwsLCwsLCwsLCwsLCwsLCw0LCwsLCwsLCwsLCwsLCwsLCwsLCwsLCwsLCwsLCwsLP/AABEIAL0BCgMBIgACEQEDEQH/xAAcAAACAgMBAQAAAAAAAAAAAAACAwQFAQYHAAj/xAA/EAABAwIDBQYFAgQEBgMAAAABAAIRAyEEMUEFElFhcQaBkaGx8BMiwdHhMvEHFFJiI0JTkiQzcoKishUWNP/EABoBAAIDAQEAAAAAAAAAAAAAAAECAAMEBQb/xAAoEQACAgICAgEFAAIDAAAAAAAAAQIRAyESMQRBEyIyUWFxofAUQoH/2gAMAwEAAhEDEQA/ANf7NEtpAwDfWOStS0nvvkfqoHZxgNFuequPgzxyXNm9mtEfD0pmVJ+EYOZHGEui+DrmpbLi468VTQ9kb4fCT6fujDSAePTom1ZtAEe5XjRzOnT7FDTCJcLiPqOiaGnU98/dNa394hNDRa3kVOgXYhmGOcjrP3KJlMHNT9wT+OnigLADNkrYRXwYyusmnp78U1x4Fe3e7v8AQpXbD0Y+BH2TGiy9TpmczCayk0FGKZGK3DEfRZYDrl799yXjdoUqImo9rRpJz6AX8FRV+29AH5RUcOQA8N5FKT6JSNj3gTl6/ZPw9Qmxjlp6rTG9u6QP/Kf/AOJ+qs8H20wrsyWk8R9QVYlNdoVpPo2kMA0HK6bSAjIevooODxrKg3qbpB1zHkUwVDkSeSPyITgya7D0+BB5CUmoACIPK4+wSH1zlJ8bIAJU+RB4Mk1Kk8OGqxvC1h3zw5IPh2sbheNM2ElTkyUj14yHdP1KWCR97J2uZkHisPvoUQEbe5n36rGv4TQ33IRPpyTl4/hAIksHG3vgUfw+GnW/kiDIF9YHuyBlE8lL/QBdUQcx5jyhLc7jnysnOYd67rZe7In0zleI5hKMRhkb+5RCo3h78ETxfhOhM/RKv7n7JosjRqPZSiTQHBX5o2E+Q+6g9mMMG4dnMK3iALnu81Jy+pkS0JGGHD35J3wuFuET90dI8imuuOHVKQiFjrfVeFInhHXPzupAe4W16JjZjQKUSyCKcZzfopLKUkR5wnU6c+/wjDZyt4KcWTkKfR749++qJtDu+vVSaVEcZ6EJhw4OXfyS0w2iOwAZ3nn7hE+i05R5D6KQKF/1Zd68GRe0d3sI0CyM+kBxPEZ+gWm9p+1HwyaVD9Y/U/OOQGp9FK7S7eqPf/L4UEuMhxb6NjzKxsn+Gz3DerPibwL+JKdKEdzGSk+jRKFN1Z8uJcTm4yTCHF1ADujIWXYsL2KpUxDddZuqzF/w5omSJB6oryoct9DfE612cmc9YW3bb7B1KQLmHeA4hahUY5pgiCFrhkjP7WZ5wlHsm7O2nUou3qby0+vUGxXQuz3atlcCm+GVch/S7/p4HkfNcxlFSeWnUa9L6cEMmGM/6SORo7cAPx66I2M6LXuxe3P5hhY8zUYP94/q68fytj3Z0+v5XPcXF0y+7CDiNUySY+yRupjGG3RGMmBoORy8/ssvpkW9BPqLIajIiZ6oXvGn1Vloro8aeXXh7hZcyCTHkFmg2+ncfxZNdSMmJQqwkeReQPAJlEhEKMjlxy+qEUYPHnOSnF2S0C9t8/H8I9wELLqZJsbImj2f2TKOxbIhw+6b90yvW9ymCZznpp4L27zd4H7JqoBQbIw27RpzwmxUxrDnc+SDYzC7D0if6AfwpG7NpM8lVL7mOILTP5KNzSSLz0/ZSmUz7j6ohSEpa2GxIp8be/BNo0hN5J48k0CLR33TKLennZNtAsN1C2t+/wBUllGDn5fhSL6G3AQiAteb9E1gEil198IT6cxEFC5pkeiY8m0Tl4qPsghzBkbHktf7V7U/l6TgP1us08OJur/H1/hMLncLDKTouVbax769VocTd4HK5GSeONN2RM3zsJsVrKbarh87xJ5DQLfKTRoqHZToaBy4K6pOssMp8pWzVKNKiQQEmq1ESlPchKhYplZj6YIK5X2z2OLvaF1XFE3haj2kwxLT3o4ZOMrRe0nGmcjIvdZUjHUoeQkELtRlaOZKNMsNhbSNCsyoP8puOIyI7wux4aqHtD2XDgCI1BXC4hdP/h9tDfw5Yc6Zgcd03H1CzeVD/sWYn6Nrpu9wnNItJv3/AHSqbJyv3mU40gM5n3wWZWO6MVWxqP370h7SHW17/VStyRaDx/EIvhwQTHh+yemxLoTTaARJ6phZwI9fqnUq0fvC8XwTfyPNWRSFdkb4cdPL0RNfJggx7y5I3VAdfJERebKUiEVxl1x6rLXDKCpTDOvl9Up0TkD1hKgkcnXd9+KcHf2pDqkSAfAqQMQeSdCsptgs/wCHpgi+4PTlZWL6UaeFlG2IP+Hp6/I3/wBQpbWfsqJDgNfeIRdwT2gZR4IwBKSvYRTTy996MGdEw0xx81ljfcI7IKY3ijbT5eSe4WkJbSYvMqIh40feqOCI9+KWxxOk6ewvViUybIar27x5AYwc3E9IA+vgtA2IzexdAHLenwBP0Wx9vK3+KANWgeZlanh6pbiae5cg25khaV9lfphit3/DtlCu1oup2ExjXGAVy2lt6o4Oc8vaKc7wYwOIjVxcQB0ui2H2m3qo3XOIm2+N12fIwVznhfZsbTOuudCq8Vtmm0xvCVB7TbQNOhvCQTkudbOFarUmXRJ/SJcY4TYdSkjDkrfRFGnR0t20gQqXa1cEH8LSdo7faxzqbTiGvaYO+Kbm2MH9N81Cb2hqVPkI3jyn00Vy8eXYXlitFftwf4h6qveIU3a1NwdJESoj8l0cWoow5PuYhxlbj/DTERiHM0ew+LSCPVy09yvuw9bdxtGNXFv+5pCfKrgyqDpnYfhTHH8I6YM81Io6jX3aZRBgmZI4x9liossBrI7x7jisPvofedgm1SYjPwQBsgEd8hMAVImxTXUQbooByIjrPqhIM2j0RQGD8P3l6Ib706RbknOpSPuSgNjNlGyGQb9/0QOaD9l4kHvSwYmSfBBBANLMD0Hesfyx5+IRjPPLxRd48SmYCDsot+BTIyDGxIOW7ql4natFr9w1GNdEkF8eq1vEdoqdHBNDHtNX4bGkCd5p3Bc5EfsuZYiuXGSZ5po4ud+hZTo7w7ENY0vcTutaXE55DktIxv8AER4cPhsAE63Nj1VDhdvOfgalB2dPdcHEklzd6N09CWxyHRHsfC0jRL3OaLOzg/6emf6o8eqChGG5/miOTl0dD7L9qmYwEbu5UFy3METEgwPBbA6p4QuY/wANaE16rgIptYfmOTbg5wto2d21w9WuKID7khrzEEjLXX7KTh9TS9EjLVs2RtU258Ee7Oc+SQ3Esv8ASU1tQAWJJVXFDjGHx7l6t75fZC2vJtbwUfHOMEwMiZt1QdBRy7t3iQ/EHdMhoDe8Z+ZIVFs0ziaBP+o31TMRiAXyb+7qI3Ehlam7QPa7wK1ONLivwGL9v8naqmwgZcA35sxFik4HstTpneho/wCloHorfZ2MDmNPEBSqjxYBcZSfR0ZWn0Ufa2hvsY0e7JWwdnRTiACOSnbexAbBKdsms1zN5uR9lNf00Ba2Uu1OyvxXFxp0t45uIuk0NgNoNP6Z1IC2upX5rXts44AG+hUUm9DwXtnM+2DhvkcFQNFgp+36+88lV7XWXXxKoI52ZpzYtysezD4xeHJ/1qf/ALgKuemYKv8ADqNf/S4O/wBpB+iue40UdM+hcLGXvJSWMHNVtDGtGbhBgjWxuFMp41ujgfL6LnqSLGmSHUkp1L3n0TH4gcfNC7EN/qB7wnUkxaYpzTleOH7rzXcrwgqYrX0H1SmYnkfJBySCk2NMjTXgvON1HfiiMxbl+ULtokOjdKinEPFkrd6a6JZaRoFHG0SdOFkFXGug2HVD5Ir2ThJ+iY7P39kNuI8fwoH84dbeOiEYgcR4hT54E+KRwdlQ6rIQ0eqMt4afT35LomcyXRMZGyNmJcG7ul/OPsErRZ8kavsBe7O285mHq0AIDx+oTJM3m8QRIU7sFSJxQf8AL8gLoMXEEfKNeoyWqhqlYDGPovFSm7dcAYPryOarlj+mSj2xlLav0d2o4y36R4m6czaUaRfmVr+wNpGvQY8kbxEkN0OTvP1ViA4j6d/NcV+RNOqN/wAEWrsnnFuvY/ZRqlUkRBgj14SsOGhnl3oHADO3ileWTYVjRxnHUt2o5vBzh1gwoeMp/K031nkrPabSKr5v87p8TKh4r5rBdlS2jLx0zpnY7ae9Qpk8APotsJJAcwjeFwDk7kTp1XKOwO02tLqL9bt+oW9fy2IAL6VVgAEbr2k98g28CuXnxcZs6mKfyRRpvbHtZifjFnwjT3TEESe4ixHRbZ2Hxbxht6vZznlwGUAgRPgT3qDtT4z4tSLhfeB/Cq6dDE1TG+xoBuRJj0RbhKKjVB+GcG5N2jdq+OBBhaft/G2Kt6kU6cAzGvFaXtzGCVMWPeiTnUTX8a75ilNKxUfJWWLqpUjkt2wUAF0blhmadCs612SmphqLybwQdT8ri0zJ5A5aq7GG5mIgiGnv6rXewFb/AIWJHy1CL8DuuPr5r22e2VGlvikXPqi0f5QQRMu1jlwXByRnLJKMV7N6SUU2TMWalN5EjcOW8+HGSc5aQBaxkQomzcfig471MOYDcy0mJs6SRLYk9y0DbW3KuIPzuEcGiBynjnqo+zMW6nWY8AlzXCBxyAE+ULVDwp8W3V/7+yp543S6O1MxGXyGNXS0gf8AlJ8NE74jZ/UDwAIHXVQ2MvPzNtrEaHXM/YpVR43gSSSBxjxWDmzRwLA1RGV54H7IXOGYgSIyuoLK7WgXfEZFxPmZnX2E3+YaREZ6AyPLRFSYOA5tVoNyPKeKSzFB0iR4qOHEmd0BvOZ5wNCoGP2pTpjec4xMANkSYmw16zF0U23QeKJ1SsBJBHCYnxlQDih/b4BaPtrtHUeS1hNNpJ/STJ6n7KnGKd/qP/3n7rVHw5SVt0VvPGOlsgYcX+2aac4Az5HlxQUGXFx0gHxkQfFFUq23dJn7E8TE+JXZOYYDtMuMcJn1heMeyl7yYHgaDrfn4IkDE3mR1Cn7H2U/EOLGESBN8iNTMe5VYyNfL7q+7Lba/lqs7u810NcO8GRbMcOaTI5KLcewxSbSZ0rYOyadCk1sS8fqdc3ubcBcq3a/gDHQj6JAqg6N6/t7smkArz8pqTtnSUZJUY3zB5cbx9VHcC6xFvf5UkkaAXtPfx4JTs4Mxzm/gk/g6OYdqh/xNS3+b6AlU1VlltPbzCbtRlQZPHDVuc+S1Z7p7l2cTuEWvwZpJcmiE6oWuDmmCNQum9ie0wrj4TyA8Dx5hc0rtGaVRqOY4OaSHAyCNFbkxLLH9leLM8Uv0dvxnZ1jvmBgnwVfUoCiDcWWo7P7fVAzdeJPFV+1O076swYCwrxst0za/Ix1aLrbG2QBAPgtQxNcvN0o1Z/UV7ppyWzHhUEY8mZzBIhZCxuSsPCuKkYe5EwW70tObYKEH06xDd0E2vbu8rDwSNfconPgDjplz49yEkjhPjeZ99UFGgydqj08vtHuPebcNWdTc2oyzhEGBnF4nM/dIJtnrqBw48Vh1tQmatUxE6do6ZsbtVTfRaa9QNqEHeA5an+mc4nVXbGtc1pa4xnM598ri0kRfyCt9m9pa9LKoSI/zElvgTHkuZl8BreN/wDhux+TF6kdTZhxoDNoPD6d6KpUDRnHeB1N1zodtaxcJaxx0tGvISein7T2xVqsO+0NDW7xaDmYkAgxyMcwsj8fLFpNF/yQatMvtpbdoM+V7yDM/KTJ5jdNwtR25tAvaHyS0fpJ14z4R+61evWLj09ys/zDtzd0lb8fhKFO9mWXk2mqMOeSZPFBvon2S95bqMoLUZVniMPSexhoH/EA+dlwTYXE28OKgUsO5x3Q1xPAC6kcikr6/oJY2nXYDWEgmLC06cb8NVhbLR2dVoYOuXiDU3QBqACZJ4ahQNmMbY7pNjvc4Muj/slVLyE7a3Tr/BZ8D0nrVkP+ReKYqkEMLt0HiRwVj2a2M7EVIyYLvdIkDOImb5KVsZpxFCph5sz/ABKc2gyQZjOZCtey2zK2GqmpUAaC3dDd4FzsjkDYW1IzVeTyGoyV1L1/v5HjhXKL9G/0Ht3TB7glVcZTa7de4AuyBIk8LZrT6vawBwZSaXPc7dlxEAkxaJB7rdVUbZLnOdvuLiCHSeJAkDlmubDxm39WjXKdbR0+kQRp90GKp5GR79lcl2ftytSkMqHdkHdNxY3EHIEcI8lIxnamvWBG8GZ/pkajMklWPwcl0noRZ4dm69pMCyrhyCYLRvNN7QL2nUSFzUm3cPspbNu1hTNMvLm85JE8Dw6qHAgLZgxTxxcZfkqyTjJ2iLWzSinVrWH2SCdFtj0ZZdkvZFMPqBjsnW+ynbQ2C+meITdi9naroeRujMEropw4fTBIFxf6rLlz8ZaNGPDyjs5H/LlOZS5LesZsNhyEFVjthcEyzpivE0a38O6XWEFbF/8AFkXhVO0sKWnJFZE2Tg0ircnaFC5qeG5+HqrBERnOy9ysDrwum/DyWSzl9NUboWrFTxn33r0zHv3opFLBPdkwweDSdOQUxmx6kTZut7d5skllivYyxyZWOaece/DVAQYFoV43AuH6i2PfBLdhmDn0/Kr/AOQhviYrY+HIcKhtu3A4/ZZ2pXdu7sySZcepnVSXVbZRzkyO7joqnH15teBe+Z6qqFzycmO3xjREJ9hPosGZ0SqdO9wm1zuiNStUn6RVFexD35pcrBWE9CB0nFpBFiDZbJs3tW9hAexpH9o3T1F4WuF09F50WVWTFHJ9yLoTlDpnUqG0KOKouAG8CILbB9++y1DEUadEuDa7LEw25dq0ggDhPBa9TcQbEjpZYDVmh4nBv6tfgtlntdbL7AbRbRDvh3e6xcYEcI4d5S8RtJ5/zGT0klVlNxVrs6nB33C4uAc084Rj9T2LGcnoZs6kGkOfYk715sAZ8SVnaeMDnEjImR0FgmmD8zszdQMRUFR0wAB9PqfeSEI8pcmGcqVEdgbeZGaJlO0g8unCfLJYFhN/KYj34JzKojnFs7wBnwm3fK0eikivp34ge/fRNcRu2i02/flF1itVbNvfFX3ZrYPxiCRbpbSUMk1CPKQYQcnSKfA7KqV3AMbnr793W/7D7Dspw543nc1t2w9jU6dg0CBY8iT528lcjDrnZPKlPS0jVHFGLKanswBsAAJLsFutIhbAWJb6MrPbLUaq/Bmcis0tnLZv5UcF4YYcE6myNI1p2yRqFo3a/Cbr496Lr9SgOC5v29w4D5Hv39VZjm+SEklRz74UkIy4/N15Jpp/MkVRnf8AC6cXZiaoBrfcImOGWiFnNEWp2rFWgm1N0/K4g8iR6KZS25WaI3t4f3AOmeokqqe2Mj+FhpPmEjxRfasKm10XTdub1n0wZ1Fj5oRi2HIOHgqtmHJyE9EdKgY4Kl4sfodTmSsQ4EQHAJFGi0HecZ8/FLNM3uFgUyDn9UVGtJk5e6JFSu0WAyVdWeXGSnfBOknpkhfSIzP1TwUYgk3IjOS0yol9yvRUMbkvShYmCEGOuj06p2HcN4SYE318kqBovAJHsdGz4fC0HD/DeC7v9Dl1Uk4PdFiCc9fstTYSDIMHkrzAbccGlrzMZGPVYcmKcdp2a1KMvVEwYTeFye5RMVusbEfMeeQ1spB2oHi0SBkbd/AqtxTwc545yjjbvYkoatEYvkiTMaXvde3uAj3KU+NPd9fPwWZtmtsUZZP0PwGH+JVYyZk3twXbuyuyhTpi1sx5fnyXGez+IFPEMe79Mweht9ZX0NsyDTbGURmuf51uSXo0YHUH/R1GhEnJMNNOCVVcQsqSROTbEOah3UQumCmjQ9iS1e3E4MWd1RB5CHMsuY9vRNQrp9Z0Ark/bBznVXBol1yR/SOJ4d6sxq5pIl0m2aW93zHlZJdTnpxsB4lTnUWMu47x4N+5HoFYN2XXcN4URSbE774aIzkOqEnwXUTSMb2UJpcJPQE+aB4P9JH/AGq6rYemP+bigT/SwOf55Ksq1aIyFR3MlrfISnTsRqiKXe4SajevSylfFaTZrh3z9Ep7Rp9kwCMyRcEjyTaWMeM/mHAifReFs14ttNvFJJL2iyO1pktmJpuzlp5JrQwXztqqzdBXg0g5yM4vfyVTxr0xra9FjVrSMwPNQXv4lKJ5QhLrpo4+IsptmKjkHesvMod1XIrMs4Jm4gokKRupZumWY1aBaEQanin55JZCq5WXcKBaE6jSnUDvSgSszZB2FD30gLyO77oTVJ4e+qT1+68Gpow9srnka0h+5wjLksOHvmhEQg1VqRS2SabRquh9h+3QogUcQTuCzamccncua5samiaKkdPXndVZcSmqY8J0fTOExjKrA+m8OaciCD6JVSpLo4L532dtatQdNGq5nIG3eMit22L/ABLcz/8ARS3/AO9hg9S02WGfiyj1svjKJ1mmxODFqmA7fYOpYvLD/eI88ldUe0WGcLV6f+4Kji12gtP0TyEDlHdtajE/FZ/uH3Wodr+2zKTSyi4OfFzNm9SjGDk6ROuyd2r7SU6DSJubc+5cw2jjjVM1XijTN91vzPdzImZPFxVPtHab3uLiSXHU/QaBVskm5z4n6ldLD46gv2Z55LNg/wDsIpN3cPSY0/6jwH1D3kQPBVGN2jVqumpUc4/3EnyyChuq8EBeSr1BIrcmMJQ35LAasuBTAPBxRtd4JAIBRGqiQKoV6mRwS99Z3h0QatBjKnZIAynTl7slE8/fes03zosF1slV0X3atAh6B7UVkLkwjFVEbZhDnZS2PbAREZEbT4o6KSXImaJpK0CLpkovcF4VHc1h7kIKoSRqbGAlNZViZjy8kkL0INIgeIfJEC0Ra3ol3QuN0WquiqRnm7kww4++/NYJWGiQhcbJkKw3ORCpEQB4JQWXm6NC2Mp3Tg+OpNtPeqRTdA6oviHy/CVrYydEv45EiBa+UZX0jmhqVQNOE3nRINSxm/v8JLnJeCG5sk0nfNIv1iyzWrzz5+scTzPko5qECELim4i2Ye5A90lEhKYUI3vx7llDKJyhDzc14GQsDJOBjLoowizTSXU+ae4JZKgBa9KJecfVQh5riF57kO/Kwlkh4y9BArLYuvNK8Rkloaz0RcaIhjOSY+nABR/DHBFfsVn/2Q=="/>
          <p:cNvSpPr>
            <a:spLocks noChangeAspect="1" noChangeArrowheads="1"/>
          </p:cNvSpPr>
          <p:nvPr/>
        </p:nvSpPr>
        <p:spPr bwMode="auto">
          <a:xfrm>
            <a:off x="155575" y="-1989138"/>
            <a:ext cx="5829300" cy="4152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748" name="Picture 4" descr="http://monalisa.org/wp-content/uploads/2013/10/The-%C3%94Earlier-Version%C3%95-as-the-portr-ait-of-Lisa-del-Giocondo_1021_html_m12df3fd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431769"/>
            <a:ext cx="2054225" cy="146398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6" descr="data:image/jpeg;base64,/9j/4AAQSkZJRgABAQAAAQABAAD/2wCEAAkGBxANDw8NDRAPEA8QDw8PDg4QEBAQEA4SFBUWGBURFhcYHTQgGBolHRQUITMhJSwrLy4uGB8/OTMsQzQ5LiwBCgoKDg0OGBAQGiwkICQsLCwsLSwsLC8sLCwsLSwsLywsLCwsLC8sLCwsLCwsLCwsLCwsLCwsLCwsLCwsLCwsLP/AABEIAOEA4QMBEQACEQEDEQH/xAAcAAEAAQUBAQAAAAAAAAAAAAAAAQIDBAUGBwj/xABNEAACAgEBBQQGBAYOCgMAAAABAgADBBEFBhIhMRNBUWEHFCIycYFCUoKhCCNDkZKxFRYkMzRTYmNyc6Kjs8NEVHSEwcTR0+Hwg6Sy/8QAGwEBAAIDAQEAAAAAAAAAAAAAAAEDAgQGBQf/xAA6EQACAQMABggFAwMDBQAAAAAAAQIDBBEFEiExQVEGYXGBkbHB0RMiMqHwFFLhJEJiIzPxFXKCkrL/2gAMAwEAAhEDEQA/APcYAgCAIAgCAIAgCAIAJgGtt29iKSvb1s6+9XUe2sHxRNW+6YTqQh9TS7XgYLJ3hrP73VlP/u71f4vDNWWkrWO+ovPyMtSXItftib/Ucz48WCP8/WUPTNmv7vs/Yn4cik7yOP8AQMz5Pg/9+QtNWf7vs/YfDkXBvJWOdlGXX/8AAbfupLSyOl7KW6ovuvND4cuRdr3lwjoGyEqLHRVyOLGdj4BbQCTNynXpVPomn2NPyMWmt5tVYMAQQQeYIOoMtIJgCAIAgCAIAgCAIAgCAIAgCAIAgCAIAgGuy9s1Vsa14rrR1ppAdlPgxJC1/bI1lVWvTpLM3glJswrMnLt+lXjLz5VgXXeR4nHAp8uFvjPJraYS2U4979v5M1T5mO+yqn53hsg8j+6Ha5dfEI3sL9kCeVWv7ipvk+7Z5FiikZS1hRwqAAOgA0AmhLbtZkCsqZJBWVskpKypgpKytklDJqNDzHeD0MrZJrxsmlCWpU0MTxFsZ3xyx8W7MgP9rWbVHSd3Q+io+x7V4PJi4RfAyKs3No92yvKXn7GQoqtPPutqXh0HgayT4z27bpRJbK8O+Ps/dFbo8jZYe8tDsK7w+Lax4VS/hVXOugCWKSjE9y68XiBOktNIW90v9KSb5bn4fiKZQcd5upuGIgCAIAgCAIAgCAIAgCAIAgCAYudtBKNA2rO2vZ1IOKyzTroPDmNSdANeZExnOMFrSeEDWWi7I/fmNVfdRSxBI/nLRzPwXQdQSwnj3GkpPZS2dfEsUOZcox1rUJWqog91VAVR8AJ5E25PLeWWFzSVNEkaStgaSpkkcMrZJSVlTJIKypgpKytklBWVMkoKytklDLK2C1bUGBVgGVhoysAQwPcQeoiMmnlAx8YX4n8DcGsf6JczGn4Vvzanu6cSgfQ750dh0jrUsRr/ADx5/wBy9+/b1lMqKe43+yttVZJNejVXqNXx7dBYBy9tdOTpzHtKSOeh0PKdna3dG5hr0pZX3XauBryi1vNnNggQBAEAQBAEAQBAEAQBANZmbRYsacbRrF5WWsCa6PI6e8/fwjoOpHLXXr3EaS27+RKWS1jYgr1bUvY2naWvobLNPE9w5nRRoBryAnh1qs6rzJlqWC/pNdokaTBokaSpoEaSpkkaSpkjSVMkpIlTJIKypgpKypklJWVMkoIlbJKCsrYKCJjkkoKycgxsvES0Lxg6o3FW6krZU2hHGjDmp0JGo7iRNi2uqtvNVKUsP8380YtJ7GZezduvSUoz2BDMEpzNAqWMToqXAcq7DyAI0Vj04SQp77Remad4tSXyz5cH2e2/tNWdNx7DpJ7RWIAgCAIAgCAIAgCAarNy2uZqKGKqp0vvHVT/ABVf8vxP0fj01bm5VJYW8ySyVUULWoRAFUdAPvPme/WeNJuTy95YXdJi0BpMGiRpKmBpKmSRpKZEkSpkkSpkkGUskiVMFJlTJIIlTJKCJUyShllTJKCJjkFBWTkFBEnILV1KurI6hlYFWVgCrA8iCD1EzjJxaae0gbL2k2Gy0XsWxmIWm9yS2Ox5LVYTzKHoHPMcge4zu9C6aVzijWfz8H+7+fM1qlPG1HVToykQBAEAQBAEAQDWbUy2LerUHhsYBrbBp+IrOo1H8ttCF7hoSddNDr3FdUo548CUsjHpWtVRBoqjQD/3qfOeI5OTy95aXwJkkQTpDQGkqZJGkpkSQZSySDKpEkGVMkpMpZJBlUgQZVIkpMqZJBlMiSJUySkypklJErBQRJyCgiTkFBEyBZuqDAqwDKwKspAIYHkQQeomcZNPKIK93s9sd1wb3LI2vqVznViACTjOT7zKASrdWUHXUqWb6FoXSqvKepP647+tc/f+cLUqQ1Xlbjp57hWIAgCAIAgGJtPN7CviA4nYhKq9dO0sb3V17h1JPcAT3TGc1CLlLcgYOFj9mp4jx2Oxe2zTTtHOmreQ5AAdwAHdOdq1nVm5MuSwZYkJgrEsTIJkNkiVNggypknP7y747P2VoM3ISt2Gq1ANZaRz0bgQEgcjzOg5TKnbVa30INpFndzfnZu1G7LDyVa3TXsXV6rCO/hDgcXy10lde0rUlmS2BSTOiM0WZlJlLJIMqkCDKpElJlTJIMpkSaTeLevB2WF9dyErZua1gM9jDxCKCdOXXpL7awuLpv4Uc9e5eLIclHeYm7+/WzdpP2OLkqbe6qxXqduvuhgOLoToNYvNE3dtHXqQ2c1tXfjd3iM4vcdFPJZYCIBQRJILbCZIFsiZIGLm4q3Ia310JVgw5MjqQyWKe5lYBge4gTYt7idCpGrTeGvzwfExaTWGbndzabZFbV3cPrNBFeQFBVXOmq3ID9Bxz79DxLqSpn0+yu4XdGNWHHeuT4r84bTTlHVeDbTaMRAEAQBANCLPWL2u/J1F6aB3Eg6W2/MjgHkpI5NPF0lcZl8JcN/aWQXEzVnmpmZWJYmCsTLJBMhsETBsk57fzeVdkYF2YQDYNK8dD0suf3R5gc2PkpmdvRdaoo+PYQ3hHyhtDOtyrbMjIdrLbGL2WMdSxP6vh3TpYxUUox3FJaptatlsrZkdGDI6kqyMDqGBHMEHvktJrDB9R+jHev8AZjAW6zT1mo9jkgaDVwNRYB4MND8dfCchpC2+BVwtz2o2IPKOsnmszIMpZJEqYKTKmSaTfHb6bLwr81wGKLpUh/KWNyRfhqefkDLrK1d1XjSXHf1LiRKWqsnyttPaFuXdZk5Dmy21i7u3Unw8gBoAOgAAn0ijShRgqcFhLcajedrMeqxkZXQlWUhlZSQykcwQR0MzlFSTT3EH0r6Ld7DtbB1uIOVjkVZHQF+XsW6DpxAH5q0+Z6c0crO4+T6JbV1c13eTRu0p6yOynjFgIgFsiZIgtsJkgW2EyQMHIuOLamcuulYKZIGvt4xOrHTvKHRx1OgcD3p0HR+//T1/hyfyz2dj4P0f8FNWOVk7MHXmOYPQ+M+gGqTAEAQDX7cyWrq4azpbcwpqPerMCS48eFQ76d/BKq9VUqbm+BKWWY2NStaLWg0RFCqvgoGgE5Nzcm297LzIEyTBWJlkgqEnWBMZBExbB4h+EbtE8eBhg+yFtyHXuJJCIflpZ+cz19FR2Sl3GEzxeeuViAeqfg+bQNe0MnG19i/G49PF6mHD9z2TxtN080Yz5Pz/AOEWU3tPfpyjLymVMkiVMkgypg8c/CH2gQmDiA+yzW3uPNQFT/8Adk6bozSTlUqdi8dr8kU1nuR4pOtKBAPSPQRtA1bTejX2MjHccPcXrIZT8hx/nnNdKaKnaKfGMl4PZ7F1B/Ng+gZ8+NsQCCIBbYTJEFthM0C04mSIMndG/SuzCY+1ilVr8TjvqaT8Bo9fPr2RM+m6JvP1VrGb3rY+1e+/vNOpHVlg389IwEAQDRZdna5bfVxqwg5/lbdGbUeIQVaH+caeJpitjVprtfp6llNcTIWeImWlwTJMgrEyyCYyBGQJDYPnv8IdD+yeM2nsnArUHxIuu1H9ofnnv6Jf+i+30RVU3nls9QwEA9B9Bik7ZrI6Ci8t8OHT9ZE8rTDxavtRnT+o+kJxzZsESpskgypskpMqZJ4X+EKp9bwm7jjuB8Q/P9YnX9GWvhVF1ryNetvR5NOmKRAO09DiE7bwyByUZJbyHYWDX85E8TpE0tH1P/H/AOkWUvrR9Kz5obogCAUMJKILbCZIFphM0DHqu7DKx7uiuTi289Bpbp2TeZ7RUUf1rTp+jN1qV5UXuktnav4z4FFZbMnXTuTWEAGAczsh+OoXnrez5HPkeGw8SKfgnAv2Zx9/V+JcTfXjw2GxFYRsFmrkkuLJyCsSdYEydYCNYCRkHj34RGyWejDzlGopeyi3Qa6CwAox8ACjD4sJ7Gh6y1pU3x2+BXUXE8LnQFQgHsH4POySbszPYHhStcas9zM5Dvp5gIn6c5/T1ZKEKff6FtJcT3Ccs2XkStskgypsESpsk8p9P+yTbiY2aoJ9XtauzTuS4D2j5cSKPtToujVwo1p0n/csrtX8N+BVWWzJ4RO1NYQD1X0A7KZ8vJzSPYpp7FTp1ssIPI+Sodf6QnKdK7hRoQore3nuX8v7F9Bbcnuk4Q2hAEAhoQLbCZogtNMkDB2nQ1tViIeFyp7JvqWDnW/yYKflNq0ruhWhVX9rTMZLKwdTs3MXJopyE1C3VV2qD1AdQwB8+c+r9homTANbvHYVxMjhPC7VmqtvB7PYQ/pMJhUnqQlLkm/AIxa1CgKvIAAAeAHScHrZ2m0XljIK1k5BWJOQTJyBGQRIyDB25sqrPxrsPIGtVyFG6ajvVh/KBAI8wJlSrSpTU470Q1k+W98dz8rY9zVZCMatfxOSqnsrh3aHublzU8x8OZ7G1vKdxHMXt4rivzmUSi0Yu7W7WXtS4UYdTOdQHsOoqpB+k7dAPvPcDMri6pW8dao/d9hCi3uPqLdTYFWysOrCp5isavYRobbDzew/E93cNB3Th7u5lcVXUlx+yNmKwsG3mm2ZEStskplTZJErbBibV2fXmUW4t68VVyNW479D3jwI6g9xEUq86NSNSD2p5QaysHzFvlublbIuZLkZqCx7HKUHs7V7tT9FvFT8tRzP0jR+k6N7BODxLjHivddfrsNScHE1+7+wMnaVy0YlTWMSOJtD2dQP0nboo6/Hu16S+7vKNrTc6sseb7FxIjFyeEfTW527leycOvDq9ojV7rNNDba2nE+nyAHgAJ8w0jfTvK7qy7EuS4L84m7COqsG7mkZCAIAMAttMkQWmmSBaeZogzd0X/c7VE6mnIyK/wCipsL1r8q3rE+oaLq/Fs6Uv8UvDZ6GlNYkzdzfMTT7znWqmv6+Vj/3bdr/AJU0tJS1bWo+rz2GUPqRbWcRk2S6snILixkFUnIEZAjIEZAmOQUuoYEMAQeoI1BmOtgFNaKo4VAUeAAA+6Yyk3vJKpW2CJW2SRK2ySJW2CJW2SUypskpZQRoQCD1B5gyvOHsBFdaoNFAUeCgAfdDk28skqkAQBAEAQChpKILTTNAtPMkQXt1vZtzk+tbTf8ApUrX/kT6H0cnrWSXJtevqatb6joZ7pUaLej38D/bG1+WJk/8dJ5emXizn3eaM6f1BTOLybJcUxkFxYyCuMgaydYgaxrARkkiY5AmLYImLZImDYIlbZJEwbBErbJIlbYIlTZJExJEAQBAEAQBAKGkogtNM0C20yQKd2/4dmDu9UwD8+0zAf1Cd30Xf9LNf5eiNWt9R1E6UpNDvSdH2f8A7Y4/+pk/9J5Wml/Ry7vNGdP6iFM4fJsl1TGQXFMZBXGQJOsBGsBIyCJGSRMWwRMWwRMGyRMGwRMGySJW2CJW2SRMCRAEAQBAEAQBAKGkogtNM0C20yQKd2/4fmeWJgffbmf+J3fRdf003/l6I1a286idKUmk3qGldFh/J5dH94TSP8WedpeOtZVF1eTTM6f1IsqZ8/ybRdUxkFxTIyCvWMgScgxNrbTpwqLMrJfgpqXid9CdBroBoOZJJA085ZRpzrTVOCy2Q3jay7g5aZFVWRSeKq6tLa20I4kdQynQ8xyI6zGpGVOThLenh9qJW0vSvIImLZImLYImLYEwbJImDYIlbZJEwJEAQBAEAQDXbB25jbSp9Zw7O0q42Ti4WUhl6ghhqOoPzE2Lq0rWtT4dZYe/8wYxkpLKNjNcyEAoaSiC00zQLTzJEF3dcBrs2wdzY9B+xX2n+fPoPRuOrZZ5yb8l6GrW+o6Ke+VGp3rTXCyGALGpPWFUdWagi1QPPVBKq9P4lKcOaa8VglPDyYKMDzHQ8wfKfL8m6XVMjILqmRkFwGMgRrA829IOWdsZdG7uIxILrftO1DyppQg9mT9bUg/HgHedPf0bBWlGV7UXDEFzb4/nDJVP5nqo9GqrCKqKAFUBVUdAANAJ4MptvLLSqY5AmOSRMWwRMWwRMGyRMGwRMSRAEAQBAEAQDzXZN/7X9sX4V54cDadhyMO08kqvPv1Hw1JA+Ar8TOlrw/6lYQrQ21KS1ZLi48H6/wDtyKV8kscGelTmi4GAW2mSILTTJAtPM0QZe6Ca023aaG7KyGPmK27FW+a0qfgZ9O0TS+HZUovlnx2+pp1HmTN7PRMCGUMCCNQQQQe8HugHG7GBSlamJLUF8Zi3VjSxr4z/AEgob7QnzTSdH4F3Uh15XY9q8zcg8xRsVM0MmZdUyMg5DanpQ2ViWW0WXWNbS712IlNh0dCQygkAHmCOs9ejoS8rRjOMVhrKy1uZW6kUabam9O2NqVWjY+Bdi1Ct29bytEusAUnhqU8uI9ARxcz1XrNujZWNrOLuqqk8/THal2vku7vMXKUvpRjegTaWPZRk0cIGb2na32ElrMms+65J5+ySQR09oHqZZ0lpVY1ITz8mMJcE+Xf+bhRawerTl8lwkZAkZBExbJExbBExyBIJEAQBAEAQBAEA4H01Z2NVstqshFstucLiKeTJYOtwI5jhBPx4gD1nQdG6Nad4pU3hJfN2cu9+/AqrNau00O6O8G28DCxrsvDsz8KysPW9R4suis+7xAc2GgDDXuI9odBv6QstHXNxOFKoqc09qf0t9XLk+vhxMISmltWUdDR6WtktyssvobXRktofiQ94PBqOU86XRu+X0pSXNNeuDP40TtmniIsLTTJAw9o5PY1WW6FjWjOFHVyBqFHmToPnNi3outVjTW+TS8TFvCydJsfD9WxqMfXiNVNdZfvcqoBY+ZOp+c+sKKikluRomZJAgHKbQr7DNsH0cmtcheZ52VharR5Dh9XPmS047pRbYlCuuPyvzXr4GxRe9F5TOSyXl1TIyCpK114uFeI9W0Gp+cObxjJOC7rMcg8F38wLt3NsV7UwhpRe7WqvPg4j+/Y7eR1JHgG5e7O60XWp6TsXbVfqisdfVJdn/O81ZpwllHs+7m3KdpY1eZjNqlg5qdOKtx71bDuYH/r0nG3ltUtarpVN6+65o2IyUllGzmrkyEjIIkZAkEiAIAgCAIAgCAIBj7RzqsWmzIvcV1VKXsc9AB+s92neZZRpTrTVOCy3sRDeFlngtDXb3baBcMuHVoSn8TjKfd1H03Pf4t4Cd9JU9C6Pwts395P0X5tZq7akz6ARAoCqAFUAKANAAOgE+fNtvLNst21qxBZVJHQkAkTKMmtzIIYwgWmMzQMU1dvkY2P1Bs9Yt6jSvHKsP700DTvBadH0btviXTqPdBfd7F6vuKa0sRwdhO9NUQBANLvVil6BfWC1mK4yEVdSXUAi2sAdSa2cAfW4fCaWkLRXVvOlxe7tW785GUJarya+mwMAykMrAMrDmGB5gjyny6UWnhm6X1MwZJcUzFguAzEGp3q3fp2riWYd45N7Vb6atVYPdsXzGvzBI75t2N7UtKyqw4b1zXFfnaRKKksHg27228zdXaFmPkITXxAZFAPs2r9G6onv05g9/Q6d3e3drb6YtlUpvbwfJ8n6+K69WMnTlhn0Fsba1GfQmTi2CypxyI6g96sO5h4GfPbm2q29R06qw1+eBtpprKM6UEiAIAgCAIAgCAIAgFnNy68et7r3WuqtSzu50VQO8mZ06c6klCCy3uRDeD5+3+3zv2/kpgYCv6t2gWmocnybO6xx3DwB6DmfL6DorRdLRtJ167Wtja+EVyXrz3Lr1Jzc3hHsHo+3STY2ItPstkWaPlWj6T6clB68K6kD5nlrOP0tpKV9Xc/7Vsiurn2vj4cDZpw1UdMTPLMy2xmSILbGZoFpjMkQX906OPts0/liK6Ov7xUWAb7TtY2o6qU8J9I0JZ/prWOfql8z79y7l98mpUlmR0M9crEAQBAONFHql74fSshr8TpzqJHHUP6tmA8Ar1+c4TpHYfCrfHivlnv6pfzv7cmzRllYMxTOaZeXFMxYLimYsFwGYknLb/bl07Zo4W0ryawfV79PdP1G8UP3dR5+rorStSxqZW2L3r1XWVzgpI8K2dtPaO7Oa9ehrcEdtjvqachO5vMddGHMc/MTu61vaaWt1LeuDW9P83p+xrJyps9x3M9IGHtdVRGFOVp7WLYw4te/s26WDr05+IE4XSOhriybbWtD9y9eXlybNmFRSOtnklggCAIAgCAIAgHP71744WyU4sqzWwjWvHTRrrPD2fojl7x0E9Cw0XcXssU47OLe5fnJbTCU1HeeDb0b25+8ORXQiMEL6Y+FSSw4vrMfptp9I6ADXQDnO+sdG22jKTm3t4yfpyXVx69hqynKbwevejT0fpshPWMjhszrF0ZhzWhT+TTz8W/Ny68fpnTMr2WpDZTX3636I2KdPV2ved2TPBLS2TMkQW2MyQLbGZIGDmBrnrw6iRZkcQZlOjVULp2tw8CAyqD9axJ7WhLD9VcLWXyx2v0Xf5ZKqktVHY0UrWq11qFRFCIqjQKqjQADwAE+jGoVwBAEAQDWbwbMOVUOzIW+phbjuegcAjgbl7jAsp8mJHMAzXu7aFzRlSnuf25PuJjLDyjRYOULUD8LIdSr1tpx1Op0ettOWoII5cvDWfMLq2nb1ZUp71+ZXUzdi8rKMsGarMi4pmLBcBmIKwZBJpN6t1sXa1XY5depGvZXLoLaSepVvkOR5HQcpu2OkK9lPXpPtXB9v5kxlBSW08E3w9Hedsgm1Qb8ZTxLlUqda9OetijnX068x05zv9H6btr1ar+WX7Xx7Hx8+o1J03Ey92vSxtHBC13FcykcuG4ntQPAWjn+kGlV70ctLjMofJLq3eHtgmNaSPS9i+l7ZmToL2txXOg0tQsmvk6a8vMgTmLno1eUtsEprqe3wePtkuVaLOx2ftvEyhrjZOPd/V21uR5EA8p49W0r0f8AchJdqaLFJPcZ81zIQDEztqY+MOLIvopHjbalY/tGW0rerVeKcG+xNkNpbzkds+lbZWLqEtfJcfQx0LD9NtF0+BM9i36O31bfHVX+T9FllbrRR5xvJ6Yc7K4q8NUw6zy4l/GXn7ZGi93QajxnSWfRi2pYlWeu/BeHu+4plWb3HP7s7nbQ23abED9mza25t5bgJ15niPOxuXQa+ek9C90na2ENV4zwit/hwXb3GEYSme87l7j4mxk/EjtMhl0tynA7RvFV+ouo6DwGpM4HSWlq99L59keEVu7+b6/DBtwpqJ05M8wzKCZJBbYzJAoJmSBjZWQtSNY54UQFmPgB+uW06cqklCKy3sRDeDY7sbPdFfKvUrfkcJNbaE49Q17Ojly1GpZuvtM3MgCfTdG2MbOgqa372+b9luRpTlrPJvJvmIgCAIAgCAczvFs80O2fQjMCF9dpQEtYqjQZCKPesQAAgc2QADUqqnxdM6L/AFtPWh9cd3WuXt19rLKc9Vlui5XVXRgysAyspBVlI1BBHUGfO5RcW01tRtl4GYElamYgrBkYBWDMSSYBxW8vox2btAtYKzjXHmbcfRAx8WT3T15kAE+M9qy0/eW2I51o8pej3+nUVSpRZ5rtr0M7Qp1OJZTlKOg17C0/ZY8P9qdNbdKbWpsqpwfivFbfsUuhJbjkc/dDaWMSLsHKGnVlqd0/SUEffPYpaTs6v0VY+KT8HtK3CS4GuTLyMf2Fsvq06oHdNPlrNh06VT5mk+5MjLRL7RybfYa699eXCbLG1+WsKhRhtUUu5DLMvC3W2hkECnCyn16MKLAvzYjQfnlNXSFrT+upFd68iVCT4HWbH9D207yDkdjiprz7RxZZp4hU1HyJE8m46TWdP/bzN9SwvF+zLFRk956Nu36JdnYfC+QGzLRpzuAFIPlUORHkxac3edJLuvmNP5F1b/H2wWxoxW875ECgKoAUAAADQADuAnPttvLLiSYBQTMsEFBMnAKCZkC2xmSILWxMT1+xclx+5KXDYwPTKtU8sjTvrU+4T7zDiHIKx7vQOiXbx+PVXztbF+1P1f2Wzi0a1WpnYjrZ0hSIAgCAIAgCAIByu1dmnDZr6FLYzEvdSoJbHYnVra1HVCdSyjodSO8TnNNaG/Up1qK+fiv3fz5l1OpjYxTaGAZSGVgGVlIIYHmCCOonCSi08M2S6DMMElYaRgFYMxwCoNIwCrWRgkmAIBBAPUaxkAKB0AHwjLYJgCARrGAUlpOCCkmTgFBaZYBSTJwC2zTJIgx8HDO0T3jCB9t+nrn8hP5rxb6XQctSex0JoTGLi4X/AGx9X6LvNepU4I69VAAAAAA0AHIADunXFBMAQBAEAQBAEAQBAOZ2jsN6Ge/BXiRiXtwtQoLHmbKCeSMe9DorHn7J1LeHpXQtO8WvD5Z8+D7ffz4WwqOOx7jHxMtLV4kJOh4WBDK6MOqOrc1Yd6kAicFcW9ShN06iw1+fjNlNPajIBlGDIrBkYBUGmOAVBowCdZGATxSMAcUYA4owBxRgEcUnAILScApLRgFJaZYBQTJwCzkZC1qXsYKq9WY6ASynTlUkowWW9yRDeBhbIfO0fJV6sXqMZgVtyh3dsOqV9/Z+83INoNUPb6J0DGhircbZcFwXu/suGd5rVKudiOrVQAAAAANAByAHhOlKSYAgCAIAgCAIAgCAIAgGp2tsKvIbtkY0ZIAUXoAS6g6hLFPKxOvI8xqeEqTrNS7sqN3DUqxzyfFdj/FzMoycdxosi6zFPDmoKxroMlCWxn58tWPOo9OT6DU6BmnFX/R+vb5lT+ePVvXavVfY2I1U95lhp4GC0qDSMElQMjAJ4pGATxRgDijAHFGAOKMAjijAIJk4BSWk4BSWk4IMNcprmNWGnrFgJVmDcNFRHdZboQD01VQzcx7PfPZsNCXF1iWNWPN+i4+XWVyqKJudmbvrW635LesXqdayV4asckafik7jpr7ZJbmeYB0nbWOjaFnHFNbeLe9+y6ka8puW83c9AwEAQBAEAQBAEAQBAEAQBAEAgjXkeYPUeMA0OTuwg1bCc4rc/wAWq9pik+dJI4R3/iymveZ5t5om1uts44fNbH/PfkzjUlHca+9MrH17fHZ0Gp7bFJuGg7zXoLAT4KH+M5i66M14baMlJctz9vui6NZcSjG2jVaxSuxTYvvVa8Nqf0kPtL8xPBr2lag8VYOPavUtUk9xlcU18Ek8UjAJ4owSOKMAjijBBHFJwDGy8+qnTtrK6+I6KHYKXPgoPNj5CXUberWeKcXJ9SyQ2lvFLZF/8GxrCDr+NyNcWoaHwYdofLRND4z3Lbo3dVNtVqC8X4L1aK3WitxsMfdnj55txu/mKwaMf4MAS1nLkQzcJ+qJ01noS0tsPV1pc5bfBbl59ZTKpJm+opWtVrrVURQFVFAVVA6AAcgJ65WVwBAEAQBAEAQBAEAQBAEAQBAEAQBAEAxs7Z9GSvBkU1XKDqFtrWwA+IDDrHUDWvuvj8zU2RST/F5FpRfhW5KD5LNCrouzq/VSj3LHlgyU5LiWf2uWr7mba39dTQ/+GqTRn0cspbk12P3yZ/GkWP2Aze7MxNPPBu1/OMn/AITXfRe14Tl9vYn40h+wGd/reGP9xuP/ADMLovbcZy+3sPjMvLu7cw0szGHnRRUh/vOOXR6N2Ud+s+1+yRHxpF1N1qTp21uVcR3te9QPxWnhU/AjSb1LRNlT2xpLv2+eTF1JPibHA2Vj42px6Kai3N2rrVWc+LEDVj8Z6EUorC2IwMySBAEAQBAEAQBAEAQBAEAQBAEAQBAEAQBAEAQBAEAQBAEAQBAEAQBAEAQBAEAQBAEAQD//2Q=="/>
          <p:cNvSpPr>
            <a:spLocks noChangeAspect="1" noChangeArrowheads="1"/>
          </p:cNvSpPr>
          <p:nvPr/>
        </p:nvSpPr>
        <p:spPr bwMode="auto">
          <a:xfrm>
            <a:off x="155575" y="-2773363"/>
            <a:ext cx="5791200" cy="5791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752" name="Picture 8" descr="http://upload.wikimedia.org/wikipedia/commons/thumb/8/85/Smiley.svg/800px-Smiley.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3716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3429001"/>
            <a:ext cx="8229600" cy="1600200"/>
          </a:xfrm>
        </p:spPr>
        <p:txBody>
          <a:bodyPr/>
          <a:lstStyle/>
          <a:p>
            <a:pPr marL="0" indent="0">
              <a:buNone/>
            </a:pPr>
            <a:r>
              <a:rPr lang="en-US" b="1" dirty="0" smtClean="0"/>
              <a:t>Example Capability:</a:t>
            </a:r>
            <a:r>
              <a:rPr lang="en-US" dirty="0" smtClean="0"/>
              <a:t> Users can remember a random secret with enough rehearsal.</a:t>
            </a:r>
            <a:endParaRPr lang="en-US" dirty="0"/>
          </a:p>
        </p:txBody>
      </p:sp>
      <p:sp>
        <p:nvSpPr>
          <p:cNvPr id="15" name="Content Placeholder 4"/>
          <p:cNvSpPr txBox="1">
            <a:spLocks/>
          </p:cNvSpPr>
          <p:nvPr/>
        </p:nvSpPr>
        <p:spPr>
          <a:xfrm>
            <a:off x="457200" y="4953000"/>
            <a:ext cx="82296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Example Behavior:</a:t>
            </a:r>
            <a:r>
              <a:rPr lang="en-US" dirty="0" smtClean="0"/>
              <a:t> How often a user visits each website on average.</a:t>
            </a:r>
            <a:endParaRPr lang="en-US" dirty="0"/>
          </a:p>
        </p:txBody>
      </p:sp>
      <p:sp>
        <p:nvSpPr>
          <p:cNvPr id="1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44</a:t>
            </a:fld>
            <a:endParaRPr lang="en-US" dirty="0"/>
          </a:p>
        </p:txBody>
      </p:sp>
    </p:spTree>
    <p:extLst>
      <p:ext uri="{BB962C8B-B14F-4D97-AF65-F5344CB8AC3E}">
        <p14:creationId xmlns:p14="http://schemas.microsoft.com/office/powerpoint/2010/main" val="2459224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My Approach: </a:t>
            </a:r>
            <a:r>
              <a:rPr lang="en-US" dirty="0" smtClean="0"/>
              <a:t>User Models </a:t>
            </a:r>
            <a:endParaRPr lang="en-US" dirty="0"/>
          </a:p>
        </p:txBody>
      </p:sp>
      <p:sp>
        <p:nvSpPr>
          <p:cNvPr id="4" name="Content Placeholder 2"/>
          <p:cNvSpPr txBox="1">
            <a:spLocks/>
          </p:cNvSpPr>
          <p:nvPr/>
        </p:nvSpPr>
        <p:spPr>
          <a:xfrm>
            <a:off x="2713892" y="1752600"/>
            <a:ext cx="4715608"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User Model</a:t>
            </a:r>
          </a:p>
          <a:p>
            <a:pPr marL="0" indent="0">
              <a:buFont typeface="Arial" pitchFamily="34" charset="0"/>
              <a:buNone/>
            </a:pPr>
            <a:r>
              <a:rPr lang="en-US" dirty="0" smtClean="0"/>
              <a:t>Capabilities + Behavior</a:t>
            </a:r>
            <a:endParaRPr lang="en-US" dirty="0"/>
          </a:p>
        </p:txBody>
      </p:sp>
      <p:sp>
        <p:nvSpPr>
          <p:cNvPr id="13" name="AutoShape 2" descr="data:image/jpeg;base64,/9j/4AAQSkZJRgABAQAAAQABAAD/2wCEAAkGBxQTEhUUExQWFhUXGBwXGBgYGRgYGhgcGhgaGBgYFxoYHSggGBolHx0XITEiJSkrLi4uFx8zODMsNygtLisBCgoKDg0OGxAQGywkHyQsLCwsLCwsLCwsLCwsLCwsLCw0LCwsLCwsLCwsLCwsLCwsLCwsLCwsLCwsLCwsLCwsLP/AABEIAL0BCgMBIgACEQEDEQH/xAAcAAACAgMBAQAAAAAAAAAAAAACAwQFAQYHAAj/xAA/EAABAwIDBQYFAgQEBgMAAAABAAIRAyEEMUEFElFhcQaBkaGx8BMiwdHhMvEHFFJiI0JTkiQzcoKishUWNP/EABoBAAIDAQEAAAAAAAAAAAAAAAECAAMEBQb/xAAoEQACAgICAgEFAAIDAAAAAAAAAQIRAyESMQRBEyIyUWFxofAUQoH/2gAMAwEAAhEDEQA/ANf7NEtpAwDfWOStS0nvvkfqoHZxgNFuequPgzxyXNm9mtEfD0pmVJ+EYOZHGEui+DrmpbLi468VTQ9kb4fCT6fujDSAePTom1ZtAEe5XjRzOnT7FDTCJcLiPqOiaGnU98/dNa394hNDRa3kVOgXYhmGOcjrP3KJlMHNT9wT+OnigLADNkrYRXwYyusmnp78U1x4Fe3e7v8AQpXbD0Y+BH2TGiy9TpmczCayk0FGKZGK3DEfRZYDrl799yXjdoUqImo9rRpJz6AX8FRV+29AH5RUcOQA8N5FKT6JSNj3gTl6/ZPw9Qmxjlp6rTG9u6QP/Kf/AOJ+qs8H20wrsyWk8R9QVYlNdoVpPo2kMA0HK6bSAjIevooODxrKg3qbpB1zHkUwVDkSeSPyITgya7D0+BB5CUmoACIPK4+wSH1zlJ8bIAJU+RB4Mk1Kk8OGqxvC1h3zw5IPh2sbheNM2ElTkyUj14yHdP1KWCR97J2uZkHisPvoUQEbe5n36rGv4TQ33IRPpyTl4/hAIksHG3vgUfw+GnW/kiDIF9YHuyBlE8lL/QBdUQcx5jyhLc7jnysnOYd67rZe7In0zleI5hKMRhkb+5RCo3h78ETxfhOhM/RKv7n7JosjRqPZSiTQHBX5o2E+Q+6g9mMMG4dnMK3iALnu81Jy+pkS0JGGHD35J3wuFuET90dI8imuuOHVKQiFjrfVeFInhHXPzupAe4W16JjZjQKUSyCKcZzfopLKUkR5wnU6c+/wjDZyt4KcWTkKfR749++qJtDu+vVSaVEcZ6EJhw4OXfyS0w2iOwAZ3nn7hE+i05R5D6KQKF/1Zd68GRe0d3sI0CyM+kBxPEZ+gWm9p+1HwyaVD9Y/U/OOQGp9FK7S7eqPf/L4UEuMhxb6NjzKxsn+Gz3DerPibwL+JKdKEdzGSk+jRKFN1Z8uJcTm4yTCHF1ADujIWXYsL2KpUxDddZuqzF/w5omSJB6oryoct9DfE612cmc9YW3bb7B1KQLmHeA4hahUY5pgiCFrhkjP7WZ5wlHsm7O2nUou3qby0+vUGxXQuz3atlcCm+GVch/S7/p4HkfNcxlFSeWnUa9L6cEMmGM/6SORo7cAPx66I2M6LXuxe3P5hhY8zUYP94/q68fytj3Z0+v5XPcXF0y+7CDiNUySY+yRupjGG3RGMmBoORy8/ssvpkW9BPqLIajIiZ6oXvGn1Vloro8aeXXh7hZcyCTHkFmg2+ncfxZNdSMmJQqwkeReQPAJlEhEKMjlxy+qEUYPHnOSnF2S0C9t8/H8I9wELLqZJsbImj2f2TKOxbIhw+6b90yvW9ymCZznpp4L27zd4H7JqoBQbIw27RpzwmxUxrDnc+SDYzC7D0if6AfwpG7NpM8lVL7mOILTP5KNzSSLz0/ZSmUz7j6ohSEpa2GxIp8be/BNo0hN5J48k0CLR33TKLennZNtAsN1C2t+/wBUllGDn5fhSL6G3AQiAteb9E1gEil198IT6cxEFC5pkeiY8m0Tl4qPsghzBkbHktf7V7U/l6TgP1us08OJur/H1/hMLncLDKTouVbax769VocTd4HK5GSeONN2RM3zsJsVrKbarh87xJ5DQLfKTRoqHZToaBy4K6pOssMp8pWzVKNKiQQEmq1ESlPchKhYplZj6YIK5X2z2OLvaF1XFE3haj2kwxLT3o4ZOMrRe0nGmcjIvdZUjHUoeQkELtRlaOZKNMsNhbSNCsyoP8puOIyI7wux4aqHtD2XDgCI1BXC4hdP/h9tDfw5Yc6Zgcd03H1CzeVD/sWYn6Nrpu9wnNItJv3/AHSqbJyv3mU40gM5n3wWZWO6MVWxqP370h7SHW17/VStyRaDx/EIvhwQTHh+yemxLoTTaARJ6phZwI9fqnUq0fvC8XwTfyPNWRSFdkb4cdPL0RNfJggx7y5I3VAdfJERebKUiEVxl1x6rLXDKCpTDOvl9Up0TkD1hKgkcnXd9+KcHf2pDqkSAfAqQMQeSdCsptgs/wCHpgi+4PTlZWL6UaeFlG2IP+Hp6/I3/wBQpbWfsqJDgNfeIRdwT2gZR4IwBKSvYRTTy996MGdEw0xx81ljfcI7IKY3ijbT5eSe4WkJbSYvMqIh40feqOCI9+KWxxOk6ewvViUybIar27x5AYwc3E9IA+vgtA2IzexdAHLenwBP0Wx9vK3+KANWgeZlanh6pbiae5cg25khaV9lfphit3/DtlCu1oup2ExjXGAVy2lt6o4Oc8vaKc7wYwOIjVxcQB0ui2H2m3qo3XOIm2+N12fIwVznhfZsbTOuudCq8Vtmm0xvCVB7TbQNOhvCQTkudbOFarUmXRJ/SJcY4TYdSkjDkrfRFGnR0t20gQqXa1cEH8LSdo7faxzqbTiGvaYO+Kbm2MH9N81Cb2hqVPkI3jyn00Vy8eXYXlitFftwf4h6qveIU3a1NwdJESoj8l0cWoow5PuYhxlbj/DTERiHM0ew+LSCPVy09yvuw9bdxtGNXFv+5pCfKrgyqDpnYfhTHH8I6YM81Io6jX3aZRBgmZI4x9liossBrI7x7jisPvofedgm1SYjPwQBsgEd8hMAVImxTXUQbooByIjrPqhIM2j0RQGD8P3l6Ib706RbknOpSPuSgNjNlGyGQb9/0QOaD9l4kHvSwYmSfBBBANLMD0Hesfyx5+IRjPPLxRd48SmYCDsot+BTIyDGxIOW7ql4natFr9w1GNdEkF8eq1vEdoqdHBNDHtNX4bGkCd5p3Bc5EfsuZYiuXGSZ5po4ud+hZTo7w7ENY0vcTutaXE55DktIxv8AER4cPhsAE63Nj1VDhdvOfgalB2dPdcHEklzd6N09CWxyHRHsfC0jRL3OaLOzg/6emf6o8eqChGG5/miOTl0dD7L9qmYwEbu5UFy3METEgwPBbA6p4QuY/wANaE16rgIptYfmOTbg5wto2d21w9WuKID7khrzEEjLXX7KTh9TS9EjLVs2RtU258Ee7Oc+SQ3Esv8ASU1tQAWJJVXFDjGHx7l6t75fZC2vJtbwUfHOMEwMiZt1QdBRy7t3iQ/EHdMhoDe8Z+ZIVFs0ziaBP+o31TMRiAXyb+7qI3Ehlam7QPa7wK1ONLivwGL9v8naqmwgZcA35sxFik4HstTpneho/wCloHorfZ2MDmNPEBSqjxYBcZSfR0ZWn0Ufa2hvsY0e7JWwdnRTiACOSnbexAbBKdsms1zN5uR9lNf00Ba2Uu1OyvxXFxp0t45uIuk0NgNoNP6Z1IC2upX5rXts44AG+hUUm9DwXtnM+2DhvkcFQNFgp+36+88lV7XWXXxKoI52ZpzYtysezD4xeHJ/1qf/ALgKuemYKv8ADqNf/S4O/wBpB+iue40UdM+hcLGXvJSWMHNVtDGtGbhBgjWxuFMp41ujgfL6LnqSLGmSHUkp1L3n0TH4gcfNC7EN/qB7wnUkxaYpzTleOH7rzXcrwgqYrX0H1SmYnkfJBySCk2NMjTXgvON1HfiiMxbl+ULtokOjdKinEPFkrd6a6JZaRoFHG0SdOFkFXGug2HVD5Ir2ThJ+iY7P39kNuI8fwoH84dbeOiEYgcR4hT54E+KRwdlQ6rIQ0eqMt4afT35LomcyXRMZGyNmJcG7ul/OPsErRZ8kavsBe7O285mHq0AIDx+oTJM3m8QRIU7sFSJxQf8AL8gLoMXEEfKNeoyWqhqlYDGPovFSm7dcAYPryOarlj+mSj2xlLav0d2o4y36R4m6czaUaRfmVr+wNpGvQY8kbxEkN0OTvP1ViA4j6d/NcV+RNOqN/wAEWrsnnFuvY/ZRqlUkRBgj14SsOGhnl3oHADO3ileWTYVjRxnHUt2o5vBzh1gwoeMp/K031nkrPabSKr5v87p8TKh4r5rBdlS2jLx0zpnY7ae9Qpk8APotsJJAcwjeFwDk7kTp1XKOwO02tLqL9bt+oW9fy2IAL6VVgAEbr2k98g28CuXnxcZs6mKfyRRpvbHtZifjFnwjT3TEESe4ixHRbZ2Hxbxht6vZznlwGUAgRPgT3qDtT4z4tSLhfeB/Cq6dDE1TG+xoBuRJj0RbhKKjVB+GcG5N2jdq+OBBhaft/G2Kt6kU6cAzGvFaXtzGCVMWPeiTnUTX8a75ilNKxUfJWWLqpUjkt2wUAF0blhmadCs612SmphqLybwQdT8ri0zJ5A5aq7GG5mIgiGnv6rXewFb/AIWJHy1CL8DuuPr5r22e2VGlvikXPqi0f5QQRMu1jlwXByRnLJKMV7N6SUU2TMWalN5EjcOW8+HGSc5aQBaxkQomzcfig471MOYDcy0mJs6SRLYk9y0DbW3KuIPzuEcGiBynjnqo+zMW6nWY8AlzXCBxyAE+ULVDwp8W3V/7+yp543S6O1MxGXyGNXS0gf8AlJ8NE74jZ/UDwAIHXVQ2MvPzNtrEaHXM/YpVR43gSSSBxjxWDmzRwLA1RGV54H7IXOGYgSIyuoLK7WgXfEZFxPmZnX2E3+YaREZ6AyPLRFSYOA5tVoNyPKeKSzFB0iR4qOHEmd0BvOZ5wNCoGP2pTpjec4xMANkSYmw16zF0U23QeKJ1SsBJBHCYnxlQDih/b4BaPtrtHUeS1hNNpJ/STJ6n7KnGKd/qP/3n7rVHw5SVt0VvPGOlsgYcX+2aac4Az5HlxQUGXFx0gHxkQfFFUq23dJn7E8TE+JXZOYYDtMuMcJn1heMeyl7yYHgaDrfn4IkDE3mR1Cn7H2U/EOLGESBN8iNTMe5VYyNfL7q+7Lba/lqs7u810NcO8GRbMcOaTI5KLcewxSbSZ0rYOyadCk1sS8fqdc3ubcBcq3a/gDHQj6JAqg6N6/t7smkArz8pqTtnSUZJUY3zB5cbx9VHcC6xFvf5UkkaAXtPfx4JTs4Mxzm/gk/g6OYdqh/xNS3+b6AlU1VlltPbzCbtRlQZPHDVuc+S1Z7p7l2cTuEWvwZpJcmiE6oWuDmmCNQum9ie0wrj4TyA8Dx5hc0rtGaVRqOY4OaSHAyCNFbkxLLH9leLM8Uv0dvxnZ1jvmBgnwVfUoCiDcWWo7P7fVAzdeJPFV+1O076swYCwrxst0za/Ix1aLrbG2QBAPgtQxNcvN0o1Z/UV7ppyWzHhUEY8mZzBIhZCxuSsPCuKkYe5EwW70tObYKEH06xDd0E2vbu8rDwSNfconPgDjplz49yEkjhPjeZ99UFGgydqj08vtHuPebcNWdTc2oyzhEGBnF4nM/dIJtnrqBw48Vh1tQmatUxE6do6ZsbtVTfRaa9QNqEHeA5an+mc4nVXbGtc1pa4xnM598ri0kRfyCt9m9pa9LKoSI/zElvgTHkuZl8BreN/wDhux+TF6kdTZhxoDNoPD6d6KpUDRnHeB1N1zodtaxcJaxx0tGvISein7T2xVqsO+0NDW7xaDmYkAgxyMcwsj8fLFpNF/yQatMvtpbdoM+V7yDM/KTJ5jdNwtR25tAvaHyS0fpJ14z4R+61evWLj09ys/zDtzd0lb8fhKFO9mWXk2mqMOeSZPFBvon2S95bqMoLUZVniMPSexhoH/EA+dlwTYXE28OKgUsO5x3Q1xPAC6kcikr6/oJY2nXYDWEgmLC06cb8NVhbLR2dVoYOuXiDU3QBqACZJ4ahQNmMbY7pNjvc4Muj/slVLyE7a3Tr/BZ8D0nrVkP+ReKYqkEMLt0HiRwVj2a2M7EVIyYLvdIkDOImb5KVsZpxFCph5sz/ABKc2gyQZjOZCtey2zK2GqmpUAaC3dDd4FzsjkDYW1IzVeTyGoyV1L1/v5HjhXKL9G/0Ht3TB7glVcZTa7de4AuyBIk8LZrT6vawBwZSaXPc7dlxEAkxaJB7rdVUbZLnOdvuLiCHSeJAkDlmubDxm39WjXKdbR0+kQRp90GKp5GR79lcl2ftytSkMqHdkHdNxY3EHIEcI8lIxnamvWBG8GZ/pkajMklWPwcl0noRZ4dm69pMCyrhyCYLRvNN7QL2nUSFzUm3cPspbNu1hTNMvLm85JE8Dw6qHAgLZgxTxxcZfkqyTjJ2iLWzSinVrWH2SCdFtj0ZZdkvZFMPqBjsnW+ynbQ2C+meITdi9naroeRujMEropw4fTBIFxf6rLlz8ZaNGPDyjs5H/LlOZS5LesZsNhyEFVjthcEyzpivE0a38O6XWEFbF/8AFkXhVO0sKWnJFZE2Tg0ircnaFC5qeG5+HqrBERnOy9ysDrwum/DyWSzl9NUboWrFTxn33r0zHv3opFLBPdkwweDSdOQUxmx6kTZut7d5skllivYyxyZWOaece/DVAQYFoV43AuH6i2PfBLdhmDn0/Kr/AOQhviYrY+HIcKhtu3A4/ZZ2pXdu7sySZcepnVSXVbZRzkyO7joqnH15teBe+Z6qqFzycmO3xjREJ9hPosGZ0SqdO9wm1zuiNStUn6RVFexD35pcrBWE9CB0nFpBFiDZbJs3tW9hAexpH9o3T1F4WuF09F50WVWTFHJ9yLoTlDpnUqG0KOKouAG8CILbB9++y1DEUadEuDa7LEw25dq0ggDhPBa9TcQbEjpZYDVmh4nBv6tfgtlntdbL7AbRbRDvh3e6xcYEcI4d5S8RtJ5/zGT0klVlNxVrs6nB33C4uAc084Rj9T2LGcnoZs6kGkOfYk715sAZ8SVnaeMDnEjImR0FgmmD8zszdQMRUFR0wAB9PqfeSEI8pcmGcqVEdgbeZGaJlO0g8unCfLJYFhN/KYj34JzKojnFs7wBnwm3fK0eikivp34ge/fRNcRu2i02/flF1itVbNvfFX3ZrYPxiCRbpbSUMk1CPKQYQcnSKfA7KqV3AMbnr793W/7D7Dspw543nc1t2w9jU6dg0CBY8iT528lcjDrnZPKlPS0jVHFGLKanswBsAAJLsFutIhbAWJb6MrPbLUaq/Bmcis0tnLZv5UcF4YYcE6myNI1p2yRqFo3a/Cbr496Lr9SgOC5v29w4D5Hv39VZjm+SEklRz74UkIy4/N15Jpp/MkVRnf8AC6cXZiaoBrfcImOGWiFnNEWp2rFWgm1N0/K4g8iR6KZS25WaI3t4f3AOmeokqqe2Mj+FhpPmEjxRfasKm10XTdub1n0wZ1Fj5oRi2HIOHgqtmHJyE9EdKgY4Kl4sfodTmSsQ4EQHAJFGi0HecZ8/FLNM3uFgUyDn9UVGtJk5e6JFSu0WAyVdWeXGSnfBOknpkhfSIzP1TwUYgk3IjOS0yol9yvRUMbkvShYmCEGOuj06p2HcN4SYE318kqBovAJHsdGz4fC0HD/DeC7v9Dl1Uk4PdFiCc9fstTYSDIMHkrzAbccGlrzMZGPVYcmKcdp2a1KMvVEwYTeFye5RMVusbEfMeeQ1spB2oHi0SBkbd/AqtxTwc545yjjbvYkoatEYvkiTMaXvde3uAj3KU+NPd9fPwWZtmtsUZZP0PwGH+JVYyZk3twXbuyuyhTpi1sx5fnyXGez+IFPEMe79Mweht9ZX0NsyDTbGURmuf51uSXo0YHUH/R1GhEnJMNNOCVVcQsqSROTbEOah3UQumCmjQ9iS1e3E4MWd1RB5CHMsuY9vRNQrp9Z0Ark/bBznVXBol1yR/SOJ4d6sxq5pIl0m2aW93zHlZJdTnpxsB4lTnUWMu47x4N+5HoFYN2XXcN4URSbE774aIzkOqEnwXUTSMb2UJpcJPQE+aB4P9JH/AGq6rYemP+bigT/SwOf55Ksq1aIyFR3MlrfISnTsRqiKXe4SajevSylfFaTZrh3z9Ep7Rp9kwCMyRcEjyTaWMeM/mHAifReFs14ttNvFJJL2iyO1pktmJpuzlp5JrQwXztqqzdBXg0g5yM4vfyVTxr0xra9FjVrSMwPNQXv4lKJ5QhLrpo4+IsptmKjkHesvMod1XIrMs4Jm4gokKRupZumWY1aBaEQanin55JZCq5WXcKBaE6jSnUDvSgSszZB2FD30gLyO77oTVJ4e+qT1+68Gpow9srnka0h+5wjLksOHvmhEQg1VqRS2SabRquh9h+3QogUcQTuCzamccncua5samiaKkdPXndVZcSmqY8J0fTOExjKrA+m8OaciCD6JVSpLo4L532dtatQdNGq5nIG3eMit22L/ABLcz/8ARS3/AO9hg9S02WGfiyj1svjKJ1mmxODFqmA7fYOpYvLD/eI88ldUe0WGcLV6f+4Kji12gtP0TyEDlHdtajE/FZ/uH3Wodr+2zKTSyi4OfFzNm9SjGDk6ROuyd2r7SU6DSJubc+5cw2jjjVM1XijTN91vzPdzImZPFxVPtHab3uLiSXHU/QaBVskm5z4n6ldLD46gv2Z55LNg/wDsIpN3cPSY0/6jwH1D3kQPBVGN2jVqumpUc4/3EnyyChuq8EBeSr1BIrcmMJQ35LAasuBTAPBxRtd4JAIBRGqiQKoV6mRwS99Z3h0QatBjKnZIAynTl7slE8/fes03zosF1slV0X3atAh6B7UVkLkwjFVEbZhDnZS2PbAREZEbT4o6KSXImaJpK0CLpkovcF4VHc1h7kIKoSRqbGAlNZViZjy8kkL0INIgeIfJEC0Ra3ol3QuN0WquiqRnm7kww4++/NYJWGiQhcbJkKw3ORCpEQB4JQWXm6NC2Mp3Tg+OpNtPeqRTdA6oviHy/CVrYydEv45EiBa+UZX0jmhqVQNOE3nRINSxm/v8JLnJeCG5sk0nfNIv1iyzWrzz5+scTzPko5qECELim4i2Ye5A90lEhKYUI3vx7llDKJyhDzc14GQsDJOBjLoowizTSXU+ae4JZKgBa9KJecfVQh5riF57kO/Kwlkh4y9BArLYuvNK8Rkloaz0RcaIhjOSY+nABR/DHBFfsVn/2Q=="/>
          <p:cNvSpPr>
            <a:spLocks noChangeAspect="1" noChangeArrowheads="1"/>
          </p:cNvSpPr>
          <p:nvPr/>
        </p:nvSpPr>
        <p:spPr bwMode="auto">
          <a:xfrm>
            <a:off x="155575" y="-1989138"/>
            <a:ext cx="5829300" cy="4152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748" name="Picture 4" descr="http://monalisa.org/wp-content/uploads/2013/10/The-%C3%94Earlier-Version%C3%95-as-the-portr-ait-of-Lisa-del-Giocondo_1021_html_m12df3fd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431769"/>
            <a:ext cx="2054225" cy="146398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6" descr="data:image/jpeg;base64,/9j/4AAQSkZJRgABAQAAAQABAAD/2wCEAAkGBxANDw8NDRAPEA8QDw8PDg4QEBAQEA4SFBUWGBURFhcYHTQgGBolHRQUITMhJSwrLy4uGB8/OTMsQzQ5LiwBCgoKDg0OGBAQGiwkICQsLCwsLSwsLC8sLCwsLSwsLywsLCwsLC8sLCwsLCwsLCwsLCwsLCwsLCwsLCwsLCwsLP/AABEIAOEA4QMBEQACEQEDEQH/xAAcAAEAAQUBAQAAAAAAAAAAAAAAAQIDBAUGBwj/xABNEAACAgEBBQQGBAYOCgMAAAABAgADBBEFBhIhMRNBUWEHFCIycYFCUoKhCCNDkZKxFRYkMzRTYmNyc6Kjs8NEVHSEwcTR0+Hwg6Sy/8QAGwEBAAIDAQEAAAAAAAAAAAAAAAEDAgQGBQf/xAA6EQACAQMABggFAwMDBQAAAAAAAQIDBBEFEiExQVEGYXGBkbHB0RMiMqHwFFLhJEJiIzPxFXKCkrL/2gAMAwEAAhEDEQA/APcYAgCAIAgCAIAgCAIAJgGtt29iKSvb1s6+9XUe2sHxRNW+6YTqQh9TS7XgYLJ3hrP73VlP/u71f4vDNWWkrWO+ovPyMtSXItftib/Ucz48WCP8/WUPTNmv7vs/Yn4cik7yOP8AQMz5Pg/9+QtNWf7vs/YfDkXBvJWOdlGXX/8AAbfupLSyOl7KW6ovuvND4cuRdr3lwjoGyEqLHRVyOLGdj4BbQCTNynXpVPomn2NPyMWmt5tVYMAQQQeYIOoMtIJgCAIAgCAIAgCAIAgCAIAgCAIAgCAIAgGuy9s1Vsa14rrR1ppAdlPgxJC1/bI1lVWvTpLM3glJswrMnLt+lXjLz5VgXXeR4nHAp8uFvjPJraYS2U4979v5M1T5mO+yqn53hsg8j+6Ha5dfEI3sL9kCeVWv7ipvk+7Z5FiikZS1hRwqAAOgA0AmhLbtZkCsqZJBWVskpKypgpKytklDJqNDzHeD0MrZJrxsmlCWpU0MTxFsZ3xyx8W7MgP9rWbVHSd3Q+io+x7V4PJi4RfAyKs3No92yvKXn7GQoqtPPutqXh0HgayT4z27bpRJbK8O+Ps/dFbo8jZYe8tDsK7w+Lax4VS/hVXOugCWKSjE9y68XiBOktNIW90v9KSb5bn4fiKZQcd5upuGIgCAIAgCAIAgCAIAgCAIAgCAYudtBKNA2rO2vZ1IOKyzTroPDmNSdANeZExnOMFrSeEDWWi7I/fmNVfdRSxBI/nLRzPwXQdQSwnj3GkpPZS2dfEsUOZcox1rUJWqog91VAVR8AJ5E25PLeWWFzSVNEkaStgaSpkkcMrZJSVlTJIKypgpKytklBWVMkoKytklDLK2C1bUGBVgGVhoysAQwPcQeoiMmnlAx8YX4n8DcGsf6JczGn4Vvzanu6cSgfQ750dh0jrUsRr/ADx5/wBy9+/b1lMqKe43+yttVZJNejVXqNXx7dBYBy9tdOTpzHtKSOeh0PKdna3dG5hr0pZX3XauBryi1vNnNggQBAEAQBAEAQBAEAQBANZmbRYsacbRrF5WWsCa6PI6e8/fwjoOpHLXXr3EaS27+RKWS1jYgr1bUvY2naWvobLNPE9w5nRRoBryAnh1qs6rzJlqWC/pNdokaTBokaSpoEaSpkkaSpkjSVMkpIlTJIKypgpKypklJWVMkoIlbJKCsrYKCJjkkoKycgxsvES0Lxg6o3FW6krZU2hHGjDmp0JGo7iRNi2uqtvNVKUsP8380YtJ7GZezduvSUoz2BDMEpzNAqWMToqXAcq7DyAI0Vj04SQp77Remad4tSXyz5cH2e2/tNWdNx7DpJ7RWIAgCAIAgCAIAgCAarNy2uZqKGKqp0vvHVT/ABVf8vxP0fj01bm5VJYW8ySyVUULWoRAFUdAPvPme/WeNJuTy95YXdJi0BpMGiRpKmBpKmSRpKZEkSpkkSpkkGUskiVMFJlTJIIlTJKCJUyShllTJKCJjkFBWTkFBEnILV1KurI6hlYFWVgCrA8iCD1EzjJxaae0gbL2k2Gy0XsWxmIWm9yS2Ox5LVYTzKHoHPMcge4zu9C6aVzijWfz8H+7+fM1qlPG1HVToykQBAEAQBAEAQDWbUy2LerUHhsYBrbBp+IrOo1H8ttCF7hoSddNDr3FdUo548CUsjHpWtVRBoqjQD/3qfOeI5OTy95aXwJkkQTpDQGkqZJGkpkSQZSySDKpEkGVMkpMpZJBlUgQZVIkpMqZJBlMiSJUySkypklJErBQRJyCgiTkFBEyBZuqDAqwDKwKspAIYHkQQeomcZNPKIK93s9sd1wb3LI2vqVznViACTjOT7zKASrdWUHXUqWb6FoXSqvKepP647+tc/f+cLUqQ1Xlbjp57hWIAgCAIAgGJtPN7CviA4nYhKq9dO0sb3V17h1JPcAT3TGc1CLlLcgYOFj9mp4jx2Oxe2zTTtHOmreQ5AAdwAHdOdq1nVm5MuSwZYkJgrEsTIJkNkiVNggypknP7y747P2VoM3ISt2Gq1ANZaRz0bgQEgcjzOg5TKnbVa30INpFndzfnZu1G7LDyVa3TXsXV6rCO/hDgcXy10lde0rUlmS2BSTOiM0WZlJlLJIMqkCDKpElJlTJIMpkSaTeLevB2WF9dyErZua1gM9jDxCKCdOXXpL7awuLpv4Uc9e5eLIclHeYm7+/WzdpP2OLkqbe6qxXqduvuhgOLoToNYvNE3dtHXqQ2c1tXfjd3iM4vcdFPJZYCIBQRJILbCZIFsiZIGLm4q3Ia310JVgw5MjqQyWKe5lYBge4gTYt7idCpGrTeGvzwfExaTWGbndzabZFbV3cPrNBFeQFBVXOmq3ID9Bxz79DxLqSpn0+yu4XdGNWHHeuT4r84bTTlHVeDbTaMRAEAQBANCLPWL2u/J1F6aB3Eg6W2/MjgHkpI5NPF0lcZl8JcN/aWQXEzVnmpmZWJYmCsTLJBMhsETBsk57fzeVdkYF2YQDYNK8dD0suf3R5gc2PkpmdvRdaoo+PYQ3hHyhtDOtyrbMjIdrLbGL2WMdSxP6vh3TpYxUUox3FJaptatlsrZkdGDI6kqyMDqGBHMEHvktJrDB9R+jHev8AZjAW6zT1mo9jkgaDVwNRYB4MND8dfCchpC2+BVwtz2o2IPKOsnmszIMpZJEqYKTKmSaTfHb6bLwr81wGKLpUh/KWNyRfhqefkDLrK1d1XjSXHf1LiRKWqsnyttPaFuXdZk5Dmy21i7u3Unw8gBoAOgAAn0ijShRgqcFhLcajedrMeqxkZXQlWUhlZSQykcwQR0MzlFSTT3EH0r6Ld7DtbB1uIOVjkVZHQF+XsW6DpxAH5q0+Z6c0crO4+T6JbV1c13eTRu0p6yOynjFgIgFsiZIgtsJkgW2EyQMHIuOLamcuulYKZIGvt4xOrHTvKHRx1OgcD3p0HR+//T1/hyfyz2dj4P0f8FNWOVk7MHXmOYPQ+M+gGqTAEAQDX7cyWrq4azpbcwpqPerMCS48eFQ76d/BKq9VUqbm+BKWWY2NStaLWg0RFCqvgoGgE5Nzcm297LzIEyTBWJlkgqEnWBMZBExbB4h+EbtE8eBhg+yFtyHXuJJCIflpZ+cz19FR2Sl3GEzxeeuViAeqfg+bQNe0MnG19i/G49PF6mHD9z2TxtN080Yz5Pz/AOEWU3tPfpyjLymVMkiVMkgypg8c/CH2gQmDiA+yzW3uPNQFT/8Adk6bozSTlUqdi8dr8kU1nuR4pOtKBAPSPQRtA1bTejX2MjHccPcXrIZT8hx/nnNdKaKnaKfGMl4PZ7F1B/Ng+gZ8+NsQCCIBbYTJEFthM0C04mSIMndG/SuzCY+1ilVr8TjvqaT8Bo9fPr2RM+m6JvP1VrGb3rY+1e+/vNOpHVlg389IwEAQDRZdna5bfVxqwg5/lbdGbUeIQVaH+caeJpitjVprtfp6llNcTIWeImWlwTJMgrEyyCYyBGQJDYPnv8IdD+yeM2nsnArUHxIuu1H9ofnnv6Jf+i+30RVU3nls9QwEA9B9Bik7ZrI6Ci8t8OHT9ZE8rTDxavtRnT+o+kJxzZsESpskgypskpMqZJ4X+EKp9bwm7jjuB8Q/P9YnX9GWvhVF1ryNetvR5NOmKRAO09DiE7bwyByUZJbyHYWDX85E8TpE0tH1P/H/AOkWUvrR9Kz5obogCAUMJKILbCZIFphM0DHqu7DKx7uiuTi289Bpbp2TeZ7RUUf1rTp+jN1qV5UXuktnav4z4FFZbMnXTuTWEAGAczsh+OoXnrez5HPkeGw8SKfgnAv2Zx9/V+JcTfXjw2GxFYRsFmrkkuLJyCsSdYEydYCNYCRkHj34RGyWejDzlGopeyi3Qa6CwAox8ACjD4sJ7Gh6y1pU3x2+BXUXE8LnQFQgHsH4POySbszPYHhStcas9zM5Dvp5gIn6c5/T1ZKEKff6FtJcT3Ccs2XkStskgypsESpsk8p9P+yTbiY2aoJ9XtauzTuS4D2j5cSKPtToujVwo1p0n/csrtX8N+BVWWzJ4RO1NYQD1X0A7KZ8vJzSPYpp7FTp1ssIPI+Sodf6QnKdK7hRoQore3nuX8v7F9Bbcnuk4Q2hAEAhoQLbCZogtNMkDB2nQ1tViIeFyp7JvqWDnW/yYKflNq0ruhWhVX9rTMZLKwdTs3MXJopyE1C3VV2qD1AdQwB8+c+r9homTANbvHYVxMjhPC7VmqtvB7PYQ/pMJhUnqQlLkm/AIxa1CgKvIAAAeAHScHrZ2m0XljIK1k5BWJOQTJyBGQRIyDB25sqrPxrsPIGtVyFG6ajvVh/KBAI8wJlSrSpTU470Q1k+W98dz8rY9zVZCMatfxOSqnsrh3aHublzU8x8OZ7G1vKdxHMXt4rivzmUSi0Yu7W7WXtS4UYdTOdQHsOoqpB+k7dAPvPcDMri6pW8dao/d9hCi3uPqLdTYFWysOrCp5isavYRobbDzew/E93cNB3Th7u5lcVXUlx+yNmKwsG3mm2ZEStskplTZJErbBibV2fXmUW4t68VVyNW479D3jwI6g9xEUq86NSNSD2p5QaysHzFvlublbIuZLkZqCx7HKUHs7V7tT9FvFT8tRzP0jR+k6N7BODxLjHivddfrsNScHE1+7+wMnaVy0YlTWMSOJtD2dQP0nboo6/Hu16S+7vKNrTc6sseb7FxIjFyeEfTW527leycOvDq9ojV7rNNDba2nE+nyAHgAJ8w0jfTvK7qy7EuS4L84m7COqsG7mkZCAIAMAttMkQWmmSBaeZogzd0X/c7VE6mnIyK/wCipsL1r8q3rE+oaLq/Fs6Uv8UvDZ6GlNYkzdzfMTT7znWqmv6+Vj/3bdr/AJU0tJS1bWo+rz2GUPqRbWcRk2S6snILixkFUnIEZAjIEZAmOQUuoYEMAQeoI1BmOtgFNaKo4VAUeAAA+6Yyk3vJKpW2CJW2SRK2ySJW2CJW2SUypskpZQRoQCD1B5gyvOHsBFdaoNFAUeCgAfdDk28skqkAQBAEAQChpKILTTNAtPMkQXt1vZtzk+tbTf8ApUrX/kT6H0cnrWSXJtevqatb6joZ7pUaLej38D/bG1+WJk/8dJ5emXizn3eaM6f1BTOLybJcUxkFxYyCuMgaydYgaxrARkkiY5AmLYImLZImDYIlbZJEwbBErbJIlbYIlTZJExJEAQBAEAQBAKGkogtNM0C20yQKd2/4dmDu9UwD8+0zAf1Cd30Xf9LNf5eiNWt9R1E6UpNDvSdH2f8A7Y4/+pk/9J5Wml/Ry7vNGdP6iFM4fJsl1TGQXFMZBXGQJOsBGsBIyCJGSRMWwRMWwRMGyRMGwRMGySJW2CJW2SRMCRAEAQBAEAQBAKGkogtNM0C20yQKd2/4fmeWJgffbmf+J3fRdf003/l6I1a286idKUmk3qGldFh/J5dH94TSP8WedpeOtZVF1eTTM6f1IsqZ8/ybRdUxkFxTIyCvWMgScgxNrbTpwqLMrJfgpqXid9CdBroBoOZJJA085ZRpzrTVOCy2Q3jay7g5aZFVWRSeKq6tLa20I4kdQynQ8xyI6zGpGVOThLenh9qJW0vSvIImLZImLYImLYEwbJImDYIlbZJEwJEAQBAEAQDXbB25jbSp9Zw7O0q42Ti4WUhl6ghhqOoPzE2Lq0rWtT4dZYe/8wYxkpLKNjNcyEAoaSiC00zQLTzJEF3dcBrs2wdzY9B+xX2n+fPoPRuOrZZ5yb8l6GrW+o6Ke+VGp3rTXCyGALGpPWFUdWagi1QPPVBKq9P4lKcOaa8VglPDyYKMDzHQ8wfKfL8m6XVMjILqmRkFwGMgRrA829IOWdsZdG7uIxILrftO1DyppQg9mT9bUg/HgHedPf0bBWlGV7UXDEFzb4/nDJVP5nqo9GqrCKqKAFUBVUdAANAJ4MptvLLSqY5AmOSRMWwRMWwRMGyRMGwRMSRAEAQBAEAQDzXZN/7X9sX4V54cDadhyMO08kqvPv1Hw1JA+Ar8TOlrw/6lYQrQ21KS1ZLi48H6/wDtyKV8kscGelTmi4GAW2mSILTTJAtPM0QZe6Ca023aaG7KyGPmK27FW+a0qfgZ9O0TS+HZUovlnx2+pp1HmTN7PRMCGUMCCNQQQQe8HugHG7GBSlamJLUF8Zi3VjSxr4z/AEgob7QnzTSdH4F3Uh15XY9q8zcg8xRsVM0MmZdUyMg5DanpQ2ViWW0WXWNbS712IlNh0dCQygkAHmCOs9ejoS8rRjOMVhrKy1uZW6kUabam9O2NqVWjY+Bdi1Ct29bytEusAUnhqU8uI9ARxcz1XrNujZWNrOLuqqk8/THal2vku7vMXKUvpRjegTaWPZRk0cIGb2na32ElrMms+65J5+ySQR09oHqZZ0lpVY1ITz8mMJcE+Xf+bhRawerTl8lwkZAkZBExbJExbBExyBIJEAQBAEAQBAEA4H01Z2NVstqshFstucLiKeTJYOtwI5jhBPx4gD1nQdG6Nad4pU3hJfN2cu9+/AqrNau00O6O8G28DCxrsvDsz8KysPW9R4suis+7xAc2GgDDXuI9odBv6QstHXNxOFKoqc09qf0t9XLk+vhxMISmltWUdDR6WtktyssvobXRktofiQ94PBqOU86XRu+X0pSXNNeuDP40TtmniIsLTTJAw9o5PY1WW6FjWjOFHVyBqFHmToPnNi3outVjTW+TS8TFvCydJsfD9WxqMfXiNVNdZfvcqoBY+ZOp+c+sKKikluRomZJAgHKbQr7DNsH0cmtcheZ52VharR5Dh9XPmS047pRbYlCuuPyvzXr4GxRe9F5TOSyXl1TIyCpK114uFeI9W0Gp+cObxjJOC7rMcg8F38wLt3NsV7UwhpRe7WqvPg4j+/Y7eR1JHgG5e7O60XWp6TsXbVfqisdfVJdn/O81ZpwllHs+7m3KdpY1eZjNqlg5qdOKtx71bDuYH/r0nG3ltUtarpVN6+65o2IyUllGzmrkyEjIIkZAkEiAIAgCAIAgCAIBj7RzqsWmzIvcV1VKXsc9AB+s92neZZRpTrTVOCy3sRDeFlngtDXb3baBcMuHVoSn8TjKfd1H03Pf4t4Cd9JU9C6Pwts395P0X5tZq7akz6ARAoCqAFUAKANAAOgE+fNtvLNst21qxBZVJHQkAkTKMmtzIIYwgWmMzQMU1dvkY2P1Bs9Yt6jSvHKsP700DTvBadH0btviXTqPdBfd7F6vuKa0sRwdhO9NUQBANLvVil6BfWC1mK4yEVdSXUAi2sAdSa2cAfW4fCaWkLRXVvOlxe7tW785GUJarya+mwMAykMrAMrDmGB5gjyny6UWnhm6X1MwZJcUzFguAzEGp3q3fp2riWYd45N7Vb6atVYPdsXzGvzBI75t2N7UtKyqw4b1zXFfnaRKKksHg27228zdXaFmPkITXxAZFAPs2r9G6onv05g9/Q6d3e3drb6YtlUpvbwfJ8n6+K69WMnTlhn0Fsba1GfQmTi2CypxyI6g96sO5h4GfPbm2q29R06qw1+eBtpprKM6UEiAIAgCAIAgCAIAgFnNy68et7r3WuqtSzu50VQO8mZ06c6klCCy3uRDeD5+3+3zv2/kpgYCv6t2gWmocnybO6xx3DwB6DmfL6DorRdLRtJ167Wtja+EVyXrz3Lr1Jzc3hHsHo+3STY2ItPstkWaPlWj6T6clB68K6kD5nlrOP0tpKV9Xc/7Vsiurn2vj4cDZpw1UdMTPLMy2xmSILbGZoFpjMkQX906OPts0/liK6Ov7xUWAb7TtY2o6qU8J9I0JZ/prWOfql8z79y7l98mpUlmR0M9crEAQBAONFHql74fSshr8TpzqJHHUP6tmA8Ar1+c4TpHYfCrfHivlnv6pfzv7cmzRllYMxTOaZeXFMxYLimYsFwGYknLb/bl07Zo4W0ryawfV79PdP1G8UP3dR5+rorStSxqZW2L3r1XWVzgpI8K2dtPaO7Oa9ehrcEdtjvqachO5vMddGHMc/MTu61vaaWt1LeuDW9P83p+xrJyps9x3M9IGHtdVRGFOVp7WLYw4te/s26WDr05+IE4XSOhriybbWtD9y9eXlybNmFRSOtnklggCAIAgCAIAgHP71744WyU4sqzWwjWvHTRrrPD2fojl7x0E9Cw0XcXssU47OLe5fnJbTCU1HeeDb0b25+8ORXQiMEL6Y+FSSw4vrMfptp9I6ADXQDnO+sdG22jKTm3t4yfpyXVx69hqynKbwevejT0fpshPWMjhszrF0ZhzWhT+TTz8W/Ny68fpnTMr2WpDZTX3636I2KdPV2ved2TPBLS2TMkQW2MyQLbGZIGDmBrnrw6iRZkcQZlOjVULp2tw8CAyqD9axJ7WhLD9VcLWXyx2v0Xf5ZKqktVHY0UrWq11qFRFCIqjQKqjQADwAE+jGoVwBAEAQDWbwbMOVUOzIW+phbjuegcAjgbl7jAsp8mJHMAzXu7aFzRlSnuf25PuJjLDyjRYOULUD8LIdSr1tpx1Op0ettOWoII5cvDWfMLq2nb1ZUp71+ZXUzdi8rKMsGarMi4pmLBcBmIKwZBJpN6t1sXa1XY5depGvZXLoLaSepVvkOR5HQcpu2OkK9lPXpPtXB9v5kxlBSW08E3w9Hedsgm1Qb8ZTxLlUqda9OetijnX068x05zv9H6btr1ar+WX7Xx7Hx8+o1J03Ey92vSxtHBC13FcykcuG4ntQPAWjn+kGlV70ctLjMofJLq3eHtgmNaSPS9i+l7ZmToL2txXOg0tQsmvk6a8vMgTmLno1eUtsEprqe3wePtkuVaLOx2ftvEyhrjZOPd/V21uR5EA8p49W0r0f8AchJdqaLFJPcZ81zIQDEztqY+MOLIvopHjbalY/tGW0rerVeKcG+xNkNpbzkds+lbZWLqEtfJcfQx0LD9NtF0+BM9i36O31bfHVX+T9FllbrRR5xvJ6Yc7K4q8NUw6zy4l/GXn7ZGi93QajxnSWfRi2pYlWeu/BeHu+4plWb3HP7s7nbQ23abED9mza25t5bgJ15niPOxuXQa+ek9C90na2ENV4zwit/hwXb3GEYSme87l7j4mxk/EjtMhl0tynA7RvFV+ouo6DwGpM4HSWlq99L59keEVu7+b6/DBtwpqJ05M8wzKCZJBbYzJAoJmSBjZWQtSNY54UQFmPgB+uW06cqklCKy3sRDeDY7sbPdFfKvUrfkcJNbaE49Q17Ojly1GpZuvtM3MgCfTdG2MbOgqa372+b9luRpTlrPJvJvmIgCAIAgCAczvFs80O2fQjMCF9dpQEtYqjQZCKPesQAAgc2QADUqqnxdM6L/AFtPWh9cd3WuXt19rLKc9Vlui5XVXRgysAyspBVlI1BBHUGfO5RcW01tRtl4GYElamYgrBkYBWDMSSYBxW8vox2btAtYKzjXHmbcfRAx8WT3T15kAE+M9qy0/eW2I51o8pej3+nUVSpRZ5rtr0M7Qp1OJZTlKOg17C0/ZY8P9qdNbdKbWpsqpwfivFbfsUuhJbjkc/dDaWMSLsHKGnVlqd0/SUEffPYpaTs6v0VY+KT8HtK3CS4GuTLyMf2Fsvq06oHdNPlrNh06VT5mk+5MjLRL7RybfYa699eXCbLG1+WsKhRhtUUu5DLMvC3W2hkECnCyn16MKLAvzYjQfnlNXSFrT+upFd68iVCT4HWbH9D207yDkdjiprz7RxZZp4hU1HyJE8m46TWdP/bzN9SwvF+zLFRk956Nu36JdnYfC+QGzLRpzuAFIPlUORHkxac3edJLuvmNP5F1b/H2wWxoxW875ECgKoAUAAADQADuAnPttvLLiSYBQTMsEFBMnAKCZkC2xmSILWxMT1+xclx+5KXDYwPTKtU8sjTvrU+4T7zDiHIKx7vQOiXbx+PVXztbF+1P1f2Wzi0a1WpnYjrZ0hSIAgCAIAgCAIByu1dmnDZr6FLYzEvdSoJbHYnVra1HVCdSyjodSO8TnNNaG/Up1qK+fiv3fz5l1OpjYxTaGAZSGVgGVlIIYHmCCOonCSi08M2S6DMMElYaRgFYMxwCoNIwCrWRgkmAIBBAPUaxkAKB0AHwjLYJgCARrGAUlpOCCkmTgFBaZYBSTJwC2zTJIgx8HDO0T3jCB9t+nrn8hP5rxb6XQctSex0JoTGLi4X/AGx9X6LvNepU4I69VAAAAAA0AHIADunXFBMAQBAEAQBAEAQBAOZ2jsN6Ge/BXiRiXtwtQoLHmbKCeSMe9DorHn7J1LeHpXQtO8WvD5Z8+D7ffz4WwqOOx7jHxMtLV4kJOh4WBDK6MOqOrc1Yd6kAicFcW9ShN06iw1+fjNlNPajIBlGDIrBkYBUGmOAVBowCdZGATxSMAcUYA4owBxRgEcUnAILScApLRgFJaZYBQTJwCzkZC1qXsYKq9WY6ASynTlUkowWW9yRDeBhbIfO0fJV6sXqMZgVtyh3dsOqV9/Z+83INoNUPb6J0DGhircbZcFwXu/suGd5rVKudiOrVQAAAAANAByAHhOlKSYAgCAIAgCAIAgCAIAgGp2tsKvIbtkY0ZIAUXoAS6g6hLFPKxOvI8xqeEqTrNS7sqN3DUqxzyfFdj/FzMoycdxosi6zFPDmoKxroMlCWxn58tWPOo9OT6DU6BmnFX/R+vb5lT+ePVvXavVfY2I1U95lhp4GC0qDSMElQMjAJ4pGATxRgDijAHFGAOKMAjijAIJk4BSWk4BSWk4IMNcprmNWGnrFgJVmDcNFRHdZboQD01VQzcx7PfPZsNCXF1iWNWPN+i4+XWVyqKJudmbvrW635LesXqdayV4asckafik7jpr7ZJbmeYB0nbWOjaFnHFNbeLe9+y6ka8puW83c9AwEAQBAEAQBAEAQBAEAQBAEAgjXkeYPUeMA0OTuwg1bCc4rc/wAWq9pik+dJI4R3/iymveZ5t5om1uts44fNbH/PfkzjUlHca+9MrH17fHZ0Gp7bFJuGg7zXoLAT4KH+M5i66M14baMlJctz9vui6NZcSjG2jVaxSuxTYvvVa8Nqf0kPtL8xPBr2lag8VYOPavUtUk9xlcU18Ek8UjAJ4owSOKMAjijBBHFJwDGy8+qnTtrK6+I6KHYKXPgoPNj5CXUberWeKcXJ9SyQ2lvFLZF/8GxrCDr+NyNcWoaHwYdofLRND4z3Lbo3dVNtVqC8X4L1aK3WitxsMfdnj55txu/mKwaMf4MAS1nLkQzcJ+qJ01noS0tsPV1pc5bfBbl59ZTKpJm+opWtVrrVURQFVFAVVA6AAcgJ65WVwBAEAQBAEAQBAEAQBAEAQBAEAQBAEAxs7Z9GSvBkU1XKDqFtrWwA+IDDrHUDWvuvj8zU2RST/F5FpRfhW5KD5LNCrouzq/VSj3LHlgyU5LiWf2uWr7mba39dTQ/+GqTRn0cspbk12P3yZ/GkWP2Aze7MxNPPBu1/OMn/AITXfRe14Tl9vYn40h+wGd/reGP9xuP/ADMLovbcZy+3sPjMvLu7cw0szGHnRRUh/vOOXR6N2Ud+s+1+yRHxpF1N1qTp21uVcR3te9QPxWnhU/AjSb1LRNlT2xpLv2+eTF1JPibHA2Vj42px6Kai3N2rrVWc+LEDVj8Z6EUorC2IwMySBAEAQBAEAQBAEAQBAEAQBAEAQBAEAQBAEAQBAEAQBAEAQBAEAQBAEAQBAEAQBAEAQD//2Q=="/>
          <p:cNvSpPr>
            <a:spLocks noChangeAspect="1" noChangeArrowheads="1"/>
          </p:cNvSpPr>
          <p:nvPr/>
        </p:nvSpPr>
        <p:spPr bwMode="auto">
          <a:xfrm>
            <a:off x="155575" y="-2773363"/>
            <a:ext cx="5791200" cy="5791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752" name="Picture 8" descr="http://upload.wikimedia.org/wikipedia/commons/thumb/8/85/Smiley.svg/800px-Smiley.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3716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9" name="Bevel 8"/>
          <p:cNvSpPr/>
          <p:nvPr/>
        </p:nvSpPr>
        <p:spPr>
          <a:xfrm>
            <a:off x="987425" y="4876800"/>
            <a:ext cx="5032375" cy="685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User Model</a:t>
            </a:r>
            <a:endParaRPr lang="en-US" sz="4400" dirty="0"/>
          </a:p>
        </p:txBody>
      </p:sp>
      <p:sp>
        <p:nvSpPr>
          <p:cNvPr id="15" name="Bevel 14"/>
          <p:cNvSpPr/>
          <p:nvPr/>
        </p:nvSpPr>
        <p:spPr>
          <a:xfrm>
            <a:off x="992220" y="5638801"/>
            <a:ext cx="5019934" cy="7620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Empirical Validation</a:t>
            </a:r>
            <a:endParaRPr lang="en-US" sz="4400" dirty="0"/>
          </a:p>
        </p:txBody>
      </p:sp>
      <p:sp>
        <p:nvSpPr>
          <p:cNvPr id="16" name="Bevel 15"/>
          <p:cNvSpPr/>
          <p:nvPr/>
        </p:nvSpPr>
        <p:spPr>
          <a:xfrm>
            <a:off x="990599" y="4114800"/>
            <a:ext cx="5029201" cy="685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Develop + Analyze</a:t>
            </a:r>
            <a:endParaRPr lang="en-US" sz="4400" dirty="0"/>
          </a:p>
        </p:txBody>
      </p:sp>
      <p:sp>
        <p:nvSpPr>
          <p:cNvPr id="10" name="Rectangular Callout 9"/>
          <p:cNvSpPr/>
          <p:nvPr/>
        </p:nvSpPr>
        <p:spPr>
          <a:xfrm>
            <a:off x="6248400" y="3200400"/>
            <a:ext cx="2743200" cy="2438400"/>
          </a:xfrm>
          <a:prstGeom prst="wedgeRectCallout">
            <a:avLst>
              <a:gd name="adj1" fmla="val -60227"/>
              <a:gd name="adj2" fmla="val 684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Prior Cognitive Science Studies</a:t>
            </a:r>
          </a:p>
          <a:p>
            <a:pPr algn="ctr"/>
            <a:endParaRPr lang="en-US" sz="2800" dirty="0"/>
          </a:p>
          <a:p>
            <a:pPr algn="ctr"/>
            <a:r>
              <a:rPr lang="en-US" sz="2800" dirty="0" smtClean="0"/>
              <a:t>User Studies</a:t>
            </a:r>
          </a:p>
        </p:txBody>
      </p:sp>
      <p:sp>
        <p:nvSpPr>
          <p:cNvPr id="18" name="Rectangular Callout 17"/>
          <p:cNvSpPr/>
          <p:nvPr/>
        </p:nvSpPr>
        <p:spPr>
          <a:xfrm>
            <a:off x="6248400" y="2856879"/>
            <a:ext cx="2743200" cy="2553322"/>
          </a:xfrm>
          <a:prstGeom prst="wedgeRectCallout">
            <a:avLst>
              <a:gd name="adj1" fmla="val -58800"/>
              <a:gd name="adj2" fmla="val 42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Robust: Can be used to analyze broad class of password management schemes</a:t>
            </a:r>
          </a:p>
        </p:txBody>
      </p:sp>
      <p:sp>
        <p:nvSpPr>
          <p:cNvPr id="17" name="Rectangular Callout 16"/>
          <p:cNvSpPr/>
          <p:nvPr/>
        </p:nvSpPr>
        <p:spPr>
          <a:xfrm>
            <a:off x="6400800" y="1752600"/>
            <a:ext cx="2743200" cy="2438400"/>
          </a:xfrm>
          <a:prstGeom prst="wedgeRectCallout">
            <a:avLst>
              <a:gd name="adj1" fmla="val -99552"/>
              <a:gd name="adj2" fmla="val 46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Fast: Evaluation does not require expensive user studies</a:t>
            </a:r>
          </a:p>
        </p:txBody>
      </p:sp>
      <p:sp>
        <p:nvSpPr>
          <p:cNvPr id="1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45</a:t>
            </a:fld>
            <a:endParaRPr lang="en-US" dirty="0"/>
          </a:p>
        </p:txBody>
      </p:sp>
    </p:spTree>
    <p:extLst>
      <p:ext uri="{BB962C8B-B14F-4D97-AF65-F5344CB8AC3E}">
        <p14:creationId xmlns:p14="http://schemas.microsoft.com/office/powerpoint/2010/main" val="3497344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0" grpId="0" animBg="1"/>
      <p:bldP spid="18" grpId="0" animBg="1"/>
      <p:bldP spid="18" grpId="1" animBg="1"/>
      <p:bldP spid="17" grpId="0" animBg="1"/>
      <p:bldP spid="1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b="1" dirty="0" smtClean="0"/>
              <a:t>Usability and Security Models</a:t>
            </a:r>
          </a:p>
          <a:p>
            <a:pPr lvl="1"/>
            <a:r>
              <a:rPr lang="en-US" b="1" dirty="0"/>
              <a:t>Example Password Management Schemes</a:t>
            </a:r>
          </a:p>
          <a:p>
            <a:pPr lvl="1"/>
            <a:r>
              <a:rPr lang="en-US" dirty="0"/>
              <a:t>Usability Model</a:t>
            </a:r>
          </a:p>
          <a:p>
            <a:pPr lvl="1"/>
            <a:r>
              <a:rPr lang="en-US" dirty="0"/>
              <a:t>Security </a:t>
            </a:r>
            <a:r>
              <a:rPr lang="en-US" dirty="0" smtClean="0"/>
              <a:t>Model</a:t>
            </a:r>
            <a:endParaRPr lang="en-US" b="1" dirty="0" smtClean="0"/>
          </a:p>
          <a:p>
            <a:r>
              <a:rPr lang="en-US" dirty="0" smtClean="0"/>
              <a:t>Shared Cues</a:t>
            </a:r>
          </a:p>
          <a:p>
            <a:r>
              <a:rPr lang="en-US" dirty="0" smtClean="0"/>
              <a:t>Human Computable Passwords</a:t>
            </a:r>
          </a:p>
          <a:p>
            <a:r>
              <a:rPr lang="en-US" dirty="0" smtClean="0"/>
              <a:t>Conclusion and Future Vision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46</a:t>
            </a:fld>
            <a:endParaRPr lang="en-US" dirty="0"/>
          </a:p>
        </p:txBody>
      </p:sp>
    </p:spTree>
    <p:extLst>
      <p:ext uri="{BB962C8B-B14F-4D97-AF65-F5344CB8AC3E}">
        <p14:creationId xmlns:p14="http://schemas.microsoft.com/office/powerpoint/2010/main" val="16626558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Scheme </a:t>
            </a:r>
            <a:r>
              <a:rPr lang="en-US" dirty="0"/>
              <a:t>1</a:t>
            </a:r>
            <a:r>
              <a:rPr lang="en-US" dirty="0" smtClean="0"/>
              <a:t>: Reuse Strong Password</a:t>
            </a:r>
            <a:endParaRPr lang="en-US" dirty="0"/>
          </a:p>
        </p:txBody>
      </p:sp>
      <p:sp>
        <p:nvSpPr>
          <p:cNvPr id="3" name="Content Placeholder 2"/>
          <p:cNvSpPr>
            <a:spLocks noGrp="1"/>
          </p:cNvSpPr>
          <p:nvPr>
            <p:ph idx="1"/>
          </p:nvPr>
        </p:nvSpPr>
        <p:spPr/>
        <p:txBody>
          <a:bodyPr/>
          <a:lstStyle/>
          <a:p>
            <a:r>
              <a:rPr lang="en-US" dirty="0" smtClean="0"/>
              <a:t>Pick four random words w</a:t>
            </a:r>
            <a:r>
              <a:rPr lang="en-US" baseline="-25000" dirty="0" smtClean="0"/>
              <a:t>1</a:t>
            </a:r>
            <a:r>
              <a:rPr lang="en-US" dirty="0" smtClean="0"/>
              <a:t>,w</a:t>
            </a:r>
            <a:r>
              <a:rPr lang="en-US" baseline="-25000" dirty="0" smtClean="0"/>
              <a:t>2</a:t>
            </a:r>
            <a:r>
              <a:rPr lang="en-US" dirty="0" smtClean="0"/>
              <a:t>,w</a:t>
            </a:r>
            <a:r>
              <a:rPr lang="en-US" baseline="-25000" dirty="0" smtClean="0"/>
              <a:t>3</a:t>
            </a:r>
            <a:r>
              <a:rPr lang="en-US" dirty="0" smtClean="0"/>
              <a:t>,w</a:t>
            </a:r>
            <a:r>
              <a:rPr lang="en-US" baseline="-25000" dirty="0" smtClean="0"/>
              <a:t>4</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174910759"/>
              </p:ext>
            </p:extLst>
          </p:nvPr>
        </p:nvGraphicFramePr>
        <p:xfrm>
          <a:off x="533400" y="3352800"/>
          <a:ext cx="7924800" cy="1713250"/>
        </p:xfrm>
        <a:graphic>
          <a:graphicData uri="http://schemas.openxmlformats.org/drawingml/2006/table">
            <a:tbl>
              <a:tblPr firstRow="1" bandRow="1">
                <a:tableStyleId>{5C22544A-7EE6-4342-B048-85BDC9FD1C3A}</a:tableStyleId>
              </a:tblPr>
              <a:tblGrid>
                <a:gridCol w="2641600"/>
                <a:gridCol w="2768600"/>
                <a:gridCol w="2514600"/>
              </a:tblGrid>
              <a:tr h="768370">
                <a:tc>
                  <a:txBody>
                    <a:bodyPr/>
                    <a:lstStyle/>
                    <a:p>
                      <a:r>
                        <a:rPr lang="en-US" sz="2800" dirty="0" smtClean="0"/>
                        <a:t>Account</a:t>
                      </a:r>
                      <a:endParaRPr lang="en-US" sz="2800" dirty="0"/>
                    </a:p>
                  </a:txBody>
                  <a:tcPr/>
                </a:tc>
                <a:tc>
                  <a:txBody>
                    <a:bodyPr/>
                    <a:lstStyle/>
                    <a:p>
                      <a:r>
                        <a:rPr lang="en-US" sz="2800" dirty="0" smtClean="0"/>
                        <a:t>Amazon</a:t>
                      </a:r>
                      <a:endParaRPr lang="en-US" sz="2800" dirty="0"/>
                    </a:p>
                  </a:txBody>
                  <a:tcPr/>
                </a:tc>
                <a:tc>
                  <a:txBody>
                    <a:bodyPr/>
                    <a:lstStyle/>
                    <a:p>
                      <a:r>
                        <a:rPr lang="en-US" sz="2800" dirty="0" err="1" smtClean="0"/>
                        <a:t>Ebay</a:t>
                      </a:r>
                      <a:endParaRPr lang="en-US" sz="2800" dirty="0"/>
                    </a:p>
                  </a:txBody>
                  <a:tcPr/>
                </a:tc>
              </a:tr>
              <a:tr h="768370">
                <a:tc>
                  <a:txBody>
                    <a:bodyPr/>
                    <a:lstStyle/>
                    <a:p>
                      <a:r>
                        <a:rPr lang="en-US" sz="2800" dirty="0" smtClean="0"/>
                        <a:t>Password</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a:t>
                      </a:r>
                      <a:r>
                        <a:rPr lang="en-US" sz="2800" baseline="-25000" dirty="0" smtClean="0"/>
                        <a:t>1</a:t>
                      </a:r>
                      <a:r>
                        <a:rPr lang="en-US" sz="2800" dirty="0" smtClean="0"/>
                        <a:t>w</a:t>
                      </a:r>
                      <a:r>
                        <a:rPr lang="en-US" sz="2800" baseline="-25000" dirty="0" smtClean="0"/>
                        <a:t>2</a:t>
                      </a:r>
                      <a:r>
                        <a:rPr lang="en-US" sz="2800" dirty="0" smtClean="0"/>
                        <a:t>w</a:t>
                      </a:r>
                      <a:r>
                        <a:rPr lang="en-US" sz="2800" baseline="-25000" dirty="0" smtClean="0"/>
                        <a:t>3</a:t>
                      </a:r>
                      <a:r>
                        <a:rPr lang="en-US" sz="2800" dirty="0" smtClean="0"/>
                        <a:t>w</a:t>
                      </a:r>
                      <a:r>
                        <a:rPr lang="en-US" sz="2800" baseline="-25000" dirty="0" smtClean="0"/>
                        <a:t>4</a:t>
                      </a:r>
                      <a:endParaRPr lang="en-US" sz="28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a:t>
                      </a:r>
                      <a:r>
                        <a:rPr lang="en-US" sz="2800" baseline="-25000" dirty="0" smtClean="0"/>
                        <a:t>1</a:t>
                      </a:r>
                      <a:r>
                        <a:rPr lang="en-US" sz="2800" dirty="0" smtClean="0"/>
                        <a:t>w</a:t>
                      </a:r>
                      <a:r>
                        <a:rPr lang="en-US" sz="2800" baseline="-25000" dirty="0" smtClean="0"/>
                        <a:t>2</a:t>
                      </a:r>
                      <a:r>
                        <a:rPr lang="en-US" sz="2800" dirty="0" smtClean="0"/>
                        <a:t>w</a:t>
                      </a:r>
                      <a:r>
                        <a:rPr lang="en-US" sz="2800" baseline="-25000" dirty="0" smtClean="0"/>
                        <a:t>3</a:t>
                      </a:r>
                      <a:r>
                        <a:rPr lang="en-US" sz="2800" dirty="0" smtClean="0"/>
                        <a:t>w</a:t>
                      </a:r>
                      <a:r>
                        <a:rPr lang="en-US" sz="2800" baseline="-25000" dirty="0" smtClean="0"/>
                        <a:t>4</a:t>
                      </a: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800" dirty="0" smtClean="0">
                        <a:solidFill>
                          <a:schemeClr val="accent6"/>
                        </a:solidFill>
                      </a:endParaRPr>
                    </a:p>
                  </a:txBody>
                  <a:tcPr/>
                </a:tc>
              </a:tr>
            </a:tbl>
          </a:graphicData>
        </a:graphic>
      </p:graphicFrame>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47</a:t>
            </a:fld>
            <a:endParaRPr lang="en-US" dirty="0"/>
          </a:p>
        </p:txBody>
      </p:sp>
    </p:spTree>
    <p:extLst>
      <p:ext uri="{BB962C8B-B14F-4D97-AF65-F5344CB8AC3E}">
        <p14:creationId xmlns:p14="http://schemas.microsoft.com/office/powerpoint/2010/main" val="90735470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Scheme 2: Strong Random Independent</a:t>
            </a:r>
            <a:endParaRPr lang="en-US" dirty="0"/>
          </a:p>
        </p:txBody>
      </p:sp>
      <p:sp>
        <p:nvSpPr>
          <p:cNvPr id="3" name="Content Placeholder 2"/>
          <p:cNvSpPr>
            <a:spLocks noGrp="1"/>
          </p:cNvSpPr>
          <p:nvPr>
            <p:ph idx="1"/>
          </p:nvPr>
        </p:nvSpPr>
        <p:spPr/>
        <p:txBody>
          <a:bodyPr/>
          <a:lstStyle/>
          <a:p>
            <a:pPr>
              <a:buNone/>
            </a:pPr>
            <a:r>
              <a:rPr lang="en-US" dirty="0" smtClean="0"/>
              <a:t>Four Independent Random Words per Account</a:t>
            </a:r>
          </a:p>
        </p:txBody>
      </p:sp>
      <p:graphicFrame>
        <p:nvGraphicFramePr>
          <p:cNvPr id="5" name="Table 4"/>
          <p:cNvGraphicFramePr>
            <a:graphicFrameLocks noGrp="1"/>
          </p:cNvGraphicFramePr>
          <p:nvPr/>
        </p:nvGraphicFramePr>
        <p:xfrm>
          <a:off x="533400" y="2362200"/>
          <a:ext cx="7924800" cy="1536740"/>
        </p:xfrm>
        <a:graphic>
          <a:graphicData uri="http://schemas.openxmlformats.org/drawingml/2006/table">
            <a:tbl>
              <a:tblPr firstRow="1" bandRow="1">
                <a:tableStyleId>{5C22544A-7EE6-4342-B048-85BDC9FD1C3A}</a:tableStyleId>
              </a:tblPr>
              <a:tblGrid>
                <a:gridCol w="2641600"/>
                <a:gridCol w="2768600"/>
                <a:gridCol w="2514600"/>
              </a:tblGrid>
              <a:tr h="768370">
                <a:tc>
                  <a:txBody>
                    <a:bodyPr/>
                    <a:lstStyle/>
                    <a:p>
                      <a:r>
                        <a:rPr lang="en-US" sz="2800" dirty="0" smtClean="0"/>
                        <a:t>Account</a:t>
                      </a:r>
                      <a:endParaRPr lang="en-US" sz="2800" dirty="0"/>
                    </a:p>
                  </a:txBody>
                  <a:tcPr/>
                </a:tc>
                <a:tc>
                  <a:txBody>
                    <a:bodyPr/>
                    <a:lstStyle/>
                    <a:p>
                      <a:r>
                        <a:rPr lang="en-US" sz="2800" dirty="0" smtClean="0"/>
                        <a:t>Amazon</a:t>
                      </a:r>
                      <a:endParaRPr lang="en-US" sz="2800" dirty="0"/>
                    </a:p>
                  </a:txBody>
                  <a:tcPr/>
                </a:tc>
                <a:tc>
                  <a:txBody>
                    <a:bodyPr/>
                    <a:lstStyle/>
                    <a:p>
                      <a:r>
                        <a:rPr lang="en-US" sz="2800" dirty="0" err="1" smtClean="0"/>
                        <a:t>Ebay</a:t>
                      </a:r>
                      <a:endParaRPr lang="en-US" sz="2800" dirty="0"/>
                    </a:p>
                  </a:txBody>
                  <a:tcPr/>
                </a:tc>
              </a:tr>
              <a:tr h="768370">
                <a:tc>
                  <a:txBody>
                    <a:bodyPr/>
                    <a:lstStyle/>
                    <a:p>
                      <a:r>
                        <a:rPr lang="en-US" sz="2800" dirty="0" smtClean="0"/>
                        <a:t>Password</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a:t>
                      </a:r>
                      <a:r>
                        <a:rPr lang="en-US" sz="2800" baseline="-25000" dirty="0" smtClean="0"/>
                        <a:t>1</a:t>
                      </a:r>
                      <a:r>
                        <a:rPr lang="en-US" sz="2800" dirty="0" smtClean="0"/>
                        <a:t>w</a:t>
                      </a:r>
                      <a:r>
                        <a:rPr lang="en-US" sz="2800" baseline="-25000" dirty="0" smtClean="0"/>
                        <a:t>2</a:t>
                      </a:r>
                      <a:r>
                        <a:rPr lang="en-US" sz="2800" dirty="0" smtClean="0"/>
                        <a:t>w</a:t>
                      </a:r>
                      <a:r>
                        <a:rPr lang="en-US" sz="2800" baseline="-25000" dirty="0" smtClean="0"/>
                        <a:t>3</a:t>
                      </a:r>
                      <a:r>
                        <a:rPr lang="en-US" sz="2800" dirty="0" smtClean="0"/>
                        <a:t>w</a:t>
                      </a:r>
                      <a:r>
                        <a:rPr lang="en-US" sz="2800" baseline="-25000" dirty="0" smtClean="0"/>
                        <a:t>4</a:t>
                      </a:r>
                      <a:endParaRPr lang="en-US" sz="2800" dirty="0" smtClean="0">
                        <a:solidFill>
                          <a:schemeClr val="accent6"/>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x</a:t>
                      </a:r>
                      <a:r>
                        <a:rPr lang="en-US" sz="2800" baseline="-25000" dirty="0" smtClean="0"/>
                        <a:t>1</a:t>
                      </a:r>
                      <a:r>
                        <a:rPr lang="en-US" sz="2800" dirty="0" smtClean="0"/>
                        <a:t>x</a:t>
                      </a:r>
                      <a:r>
                        <a:rPr lang="en-US" sz="2800" baseline="-25000" dirty="0" smtClean="0"/>
                        <a:t>2</a:t>
                      </a:r>
                      <a:r>
                        <a:rPr lang="en-US" sz="2800" dirty="0" smtClean="0"/>
                        <a:t>x</a:t>
                      </a:r>
                      <a:r>
                        <a:rPr lang="en-US" sz="2800" baseline="-25000" dirty="0" smtClean="0"/>
                        <a:t>3</a:t>
                      </a:r>
                      <a:r>
                        <a:rPr lang="en-US" sz="2800" dirty="0" smtClean="0"/>
                        <a:t>x</a:t>
                      </a:r>
                      <a:r>
                        <a:rPr lang="en-US" sz="2800" baseline="-25000" dirty="0" smtClean="0"/>
                        <a:t>4</a:t>
                      </a:r>
                      <a:endParaRPr lang="en-US" sz="2800" dirty="0" smtClean="0">
                        <a:solidFill>
                          <a:schemeClr val="accent6"/>
                        </a:solidFill>
                      </a:endParaRPr>
                    </a:p>
                  </a:txBody>
                  <a:tcPr/>
                </a:tc>
              </a:tr>
            </a:tbl>
          </a:graphicData>
        </a:graphic>
      </p:graphicFrame>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48</a:t>
            </a:fld>
            <a:endParaRPr lang="en-US" dirty="0"/>
          </a:p>
        </p:txBody>
      </p:sp>
    </p:spTree>
    <p:extLst>
      <p:ext uri="{BB962C8B-B14F-4D97-AF65-F5344CB8AC3E}">
        <p14:creationId xmlns:p14="http://schemas.microsoft.com/office/powerpoint/2010/main" val="187472284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b="1" dirty="0" smtClean="0"/>
              <a:t>Usability and Security Models</a:t>
            </a:r>
          </a:p>
          <a:p>
            <a:pPr lvl="1"/>
            <a:r>
              <a:rPr lang="en-US" dirty="0"/>
              <a:t>Example Password Management Schemes</a:t>
            </a:r>
          </a:p>
          <a:p>
            <a:pPr lvl="1"/>
            <a:r>
              <a:rPr lang="en-US" b="1" dirty="0"/>
              <a:t>Usability Model</a:t>
            </a:r>
          </a:p>
          <a:p>
            <a:pPr lvl="1"/>
            <a:r>
              <a:rPr lang="en-US" dirty="0"/>
              <a:t>Security </a:t>
            </a:r>
            <a:r>
              <a:rPr lang="en-US" dirty="0" smtClean="0"/>
              <a:t>Model</a:t>
            </a:r>
            <a:endParaRPr lang="en-US" b="1" dirty="0" smtClean="0"/>
          </a:p>
          <a:p>
            <a:r>
              <a:rPr lang="en-US" dirty="0" smtClean="0"/>
              <a:t>Shared Cues</a:t>
            </a:r>
          </a:p>
          <a:p>
            <a:r>
              <a:rPr lang="en-US" dirty="0" smtClean="0"/>
              <a:t>Conclusion and Future Vision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49</a:t>
            </a:fld>
            <a:endParaRPr lang="en-US" dirty="0"/>
          </a:p>
        </p:txBody>
      </p:sp>
    </p:spTree>
    <p:extLst>
      <p:ext uri="{BB962C8B-B14F-4D97-AF65-F5344CB8AC3E}">
        <p14:creationId xmlns:p14="http://schemas.microsoft.com/office/powerpoint/2010/main" val="2356149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Results</a:t>
            </a:r>
            <a:endParaRPr lang="en-US" dirty="0"/>
          </a:p>
        </p:txBody>
      </p:sp>
      <p:sp>
        <p:nvSpPr>
          <p:cNvPr id="3" name="Content Placeholder 2"/>
          <p:cNvSpPr>
            <a:spLocks noGrp="1"/>
          </p:cNvSpPr>
          <p:nvPr>
            <p:ph idx="1"/>
          </p:nvPr>
        </p:nvSpPr>
        <p:spPr>
          <a:xfrm>
            <a:off x="3124200" y="5943600"/>
            <a:ext cx="8229600" cy="4525963"/>
          </a:xfrm>
        </p:spPr>
        <p:txBody>
          <a:bodyPr/>
          <a:lstStyle/>
          <a:p>
            <a:pPr marL="0" indent="0">
              <a:buNone/>
            </a:pPr>
            <a:r>
              <a:rPr lang="en-US" dirty="0" smtClean="0"/>
              <a:t>User Effort</a:t>
            </a:r>
            <a:endParaRPr lang="en-US" dirty="0"/>
          </a:p>
        </p:txBody>
      </p:sp>
      <p:cxnSp>
        <p:nvCxnSpPr>
          <p:cNvPr id="5" name="Straight Arrow Connector 4"/>
          <p:cNvCxnSpPr/>
          <p:nvPr/>
        </p:nvCxnSpPr>
        <p:spPr>
          <a:xfrm flipV="1">
            <a:off x="1371600" y="1905000"/>
            <a:ext cx="0" cy="40386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71600" y="5943600"/>
            <a:ext cx="77724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1143000" y="-914400"/>
            <a:ext cx="8229600" cy="4525963"/>
          </a:xfrm>
          <a:prstGeom prst="rect">
            <a:avLst/>
          </a:prstGeom>
          <a:scene3d>
            <a:camera prst="orthographicFront">
              <a:rot lat="0" lon="0" rev="5400000"/>
            </a:camera>
            <a:lightRig rig="threePt" dir="t"/>
          </a:scene3d>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Security</a:t>
            </a:r>
          </a:p>
          <a:p>
            <a:pPr marL="0" indent="0">
              <a:buFont typeface="Arial" pitchFamily="34" charset="0"/>
              <a:buNone/>
            </a:pPr>
            <a:endParaRPr lang="en-US" dirty="0"/>
          </a:p>
        </p:txBody>
      </p:sp>
      <p:sp>
        <p:nvSpPr>
          <p:cNvPr id="14" name="Oval 13"/>
          <p:cNvSpPr/>
          <p:nvPr/>
        </p:nvSpPr>
        <p:spPr>
          <a:xfrm>
            <a:off x="1371600" y="5780314"/>
            <a:ext cx="152400" cy="152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15" name="Oval 14"/>
          <p:cNvSpPr/>
          <p:nvPr/>
        </p:nvSpPr>
        <p:spPr>
          <a:xfrm>
            <a:off x="8305800" y="2514600"/>
            <a:ext cx="152400" cy="152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18" name="Oval 17"/>
          <p:cNvSpPr/>
          <p:nvPr/>
        </p:nvSpPr>
        <p:spPr>
          <a:xfrm>
            <a:off x="3442951" y="25146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19" name="TextBox 18"/>
          <p:cNvSpPr txBox="1"/>
          <p:nvPr/>
        </p:nvSpPr>
        <p:spPr>
          <a:xfrm>
            <a:off x="2259306" y="4776595"/>
            <a:ext cx="2362442" cy="461665"/>
          </a:xfrm>
          <a:prstGeom prst="rect">
            <a:avLst/>
          </a:prstGeom>
          <a:noFill/>
        </p:spPr>
        <p:txBody>
          <a:bodyPr wrap="none" rtlCol="0">
            <a:spAutoFit/>
          </a:bodyPr>
          <a:lstStyle/>
          <a:p>
            <a:r>
              <a:rPr lang="en-US" sz="2400" b="1" dirty="0" smtClean="0">
                <a:solidFill>
                  <a:srgbClr val="7030A0"/>
                </a:solidFill>
              </a:rPr>
              <a:t>Reuse Passwords</a:t>
            </a:r>
            <a:endParaRPr lang="en-US" sz="2400" b="1" dirty="0">
              <a:solidFill>
                <a:srgbClr val="7030A0"/>
              </a:solidFill>
            </a:endParaRPr>
          </a:p>
        </p:txBody>
      </p:sp>
      <p:sp>
        <p:nvSpPr>
          <p:cNvPr id="20" name="Oval 19"/>
          <p:cNvSpPr/>
          <p:nvPr/>
        </p:nvSpPr>
        <p:spPr>
          <a:xfrm>
            <a:off x="1828800" y="3325054"/>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cxnSp>
        <p:nvCxnSpPr>
          <p:cNvPr id="23" name="Straight Arrow Connector 22"/>
          <p:cNvCxnSpPr>
            <a:endCxn id="14" idx="6"/>
          </p:cNvCxnSpPr>
          <p:nvPr/>
        </p:nvCxnSpPr>
        <p:spPr>
          <a:xfrm flipH="1">
            <a:off x="1524000" y="5181600"/>
            <a:ext cx="1524000" cy="674914"/>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724400" y="3615750"/>
            <a:ext cx="4141198" cy="461665"/>
          </a:xfrm>
          <a:prstGeom prst="rect">
            <a:avLst/>
          </a:prstGeom>
          <a:noFill/>
        </p:spPr>
        <p:txBody>
          <a:bodyPr wrap="none" rtlCol="0">
            <a:spAutoFit/>
          </a:bodyPr>
          <a:lstStyle/>
          <a:p>
            <a:r>
              <a:rPr lang="en-US" sz="2400" b="1" dirty="0" smtClean="0">
                <a:solidFill>
                  <a:srgbClr val="7030A0"/>
                </a:solidFill>
              </a:rPr>
              <a:t>Independent Strong Passwords</a:t>
            </a:r>
            <a:endParaRPr lang="en-US" sz="2400" b="1" dirty="0">
              <a:solidFill>
                <a:srgbClr val="7030A0"/>
              </a:solidFill>
            </a:endParaRPr>
          </a:p>
        </p:txBody>
      </p:sp>
      <p:cxnSp>
        <p:nvCxnSpPr>
          <p:cNvPr id="28" name="Straight Arrow Connector 27"/>
          <p:cNvCxnSpPr>
            <a:endCxn id="15" idx="4"/>
          </p:cNvCxnSpPr>
          <p:nvPr/>
        </p:nvCxnSpPr>
        <p:spPr>
          <a:xfrm flipV="1">
            <a:off x="7086600" y="2667000"/>
            <a:ext cx="1295400" cy="94456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590800" y="3248854"/>
            <a:ext cx="1826744" cy="461665"/>
          </a:xfrm>
          <a:prstGeom prst="rect">
            <a:avLst/>
          </a:prstGeom>
          <a:noFill/>
        </p:spPr>
        <p:txBody>
          <a:bodyPr wrap="square" rtlCol="0">
            <a:spAutoFit/>
          </a:bodyPr>
          <a:lstStyle/>
          <a:p>
            <a:r>
              <a:rPr lang="en-US" sz="2400" b="1" dirty="0" smtClean="0">
                <a:solidFill>
                  <a:srgbClr val="00B050"/>
                </a:solidFill>
              </a:rPr>
              <a:t>Shared Cues</a:t>
            </a:r>
            <a:endParaRPr lang="en-US" sz="2400" b="1" dirty="0">
              <a:solidFill>
                <a:srgbClr val="00B050"/>
              </a:solidFill>
            </a:endParaRPr>
          </a:p>
        </p:txBody>
      </p:sp>
      <p:cxnSp>
        <p:nvCxnSpPr>
          <p:cNvPr id="32" name="Straight Arrow Connector 31"/>
          <p:cNvCxnSpPr>
            <a:stCxn id="31" idx="1"/>
            <a:endCxn id="20" idx="6"/>
          </p:cNvCxnSpPr>
          <p:nvPr/>
        </p:nvCxnSpPr>
        <p:spPr>
          <a:xfrm flipH="1" flipV="1">
            <a:off x="1981200" y="3401254"/>
            <a:ext cx="609600" cy="78433"/>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774881" y="1815412"/>
            <a:ext cx="4151265" cy="461665"/>
          </a:xfrm>
          <a:prstGeom prst="rect">
            <a:avLst/>
          </a:prstGeom>
          <a:noFill/>
        </p:spPr>
        <p:txBody>
          <a:bodyPr wrap="none" rtlCol="0">
            <a:spAutoFit/>
          </a:bodyPr>
          <a:lstStyle/>
          <a:p>
            <a:r>
              <a:rPr lang="en-US" sz="2400" b="1" dirty="0" smtClean="0">
                <a:solidFill>
                  <a:srgbClr val="00B050"/>
                </a:solidFill>
              </a:rPr>
              <a:t>Human Computable Passwords</a:t>
            </a:r>
            <a:endParaRPr lang="en-US" sz="2400" b="1" dirty="0">
              <a:solidFill>
                <a:srgbClr val="00B050"/>
              </a:solidFill>
            </a:endParaRPr>
          </a:p>
        </p:txBody>
      </p:sp>
      <p:cxnSp>
        <p:nvCxnSpPr>
          <p:cNvPr id="36" name="Straight Arrow Connector 35"/>
          <p:cNvCxnSpPr>
            <a:endCxn id="18" idx="6"/>
          </p:cNvCxnSpPr>
          <p:nvPr/>
        </p:nvCxnSpPr>
        <p:spPr>
          <a:xfrm flipH="1">
            <a:off x="3595351" y="2209800"/>
            <a:ext cx="1129049" cy="3810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a:t>
            </a:fld>
            <a:endParaRPr lang="en-US" dirty="0"/>
          </a:p>
        </p:txBody>
      </p:sp>
      <p:sp>
        <p:nvSpPr>
          <p:cNvPr id="4" name="Oval 3"/>
          <p:cNvSpPr/>
          <p:nvPr/>
        </p:nvSpPr>
        <p:spPr>
          <a:xfrm>
            <a:off x="2600364" y="1600200"/>
            <a:ext cx="5476835" cy="1371600"/>
          </a:xfrm>
          <a:prstGeom prst="ellipse">
            <a:avLst/>
          </a:prstGeom>
          <a:solidFill>
            <a:schemeClr val="accent1">
              <a:alpha val="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91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Attempt: Chunking</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Memorize: </a:t>
            </a:r>
            <a:r>
              <a:rPr lang="en-US" dirty="0" err="1" smtClean="0"/>
              <a:t>nbccbsabc</a:t>
            </a:r>
            <a:endParaRPr lang="en-US" dirty="0" smtClean="0"/>
          </a:p>
          <a:p>
            <a:endParaRPr lang="en-US" dirty="0" smtClean="0"/>
          </a:p>
          <a:p>
            <a:r>
              <a:rPr lang="en-US" dirty="0" smtClean="0"/>
              <a:t>Memorize: </a:t>
            </a:r>
            <a:r>
              <a:rPr lang="en-US" dirty="0" err="1" smtClean="0"/>
              <a:t>tkqizrlwp</a:t>
            </a:r>
            <a:r>
              <a:rPr lang="en-US" dirty="0" smtClean="0"/>
              <a:t> </a:t>
            </a:r>
          </a:p>
          <a:p>
            <a:endParaRPr lang="en-US" dirty="0" smtClean="0"/>
          </a:p>
          <a:p>
            <a:r>
              <a:rPr lang="en-US" dirty="0" smtClean="0"/>
              <a:t>3 Chunks vs. 9 Chunks!</a:t>
            </a:r>
          </a:p>
          <a:p>
            <a:pPr>
              <a:buNone/>
            </a:pPr>
            <a:endParaRPr lang="en-US" dirty="0" smtClean="0"/>
          </a:p>
          <a:p>
            <a:pPr marL="0" indent="0">
              <a:buNone/>
            </a:pPr>
            <a:r>
              <a:rPr lang="en-US" b="1" dirty="0" smtClean="0"/>
              <a:t>Usability Goal: </a:t>
            </a:r>
            <a:r>
              <a:rPr lang="en-US" dirty="0" smtClean="0"/>
              <a:t>Minimize Number of Chunks in Passwords</a:t>
            </a:r>
            <a:endParaRPr lang="en-US" dirty="0"/>
          </a:p>
        </p:txBody>
      </p:sp>
      <p:sp>
        <p:nvSpPr>
          <p:cNvPr id="4" name="TextBox 3"/>
          <p:cNvSpPr txBox="1"/>
          <p:nvPr/>
        </p:nvSpPr>
        <p:spPr>
          <a:xfrm>
            <a:off x="1152540" y="6400800"/>
            <a:ext cx="5934060" cy="369332"/>
          </a:xfrm>
          <a:prstGeom prst="rect">
            <a:avLst/>
          </a:prstGeom>
          <a:noFill/>
        </p:spPr>
        <p:txBody>
          <a:bodyPr wrap="none" rtlCol="0">
            <a:spAutoFit/>
          </a:bodyPr>
          <a:lstStyle/>
          <a:p>
            <a:r>
              <a:rPr lang="en-US" dirty="0" smtClean="0"/>
              <a:t>Source: </a:t>
            </a:r>
            <a:r>
              <a:rPr lang="en-US" i="1" dirty="0" smtClean="0"/>
              <a:t>The magical number seven, plus or minus two </a:t>
            </a:r>
            <a:r>
              <a:rPr lang="en-US" dirty="0" smtClean="0"/>
              <a:t>[Miller, 56]</a:t>
            </a:r>
            <a:endParaRPr lang="en-US" dirty="0"/>
          </a:p>
        </p:txBody>
      </p:sp>
      <p:sp>
        <p:nvSpPr>
          <p:cNvPr id="5" name="Slide Number Placeholder 4"/>
          <p:cNvSpPr>
            <a:spLocks noGrp="1"/>
          </p:cNvSpPr>
          <p:nvPr>
            <p:ph type="sldNum" sz="quarter" idx="12"/>
          </p:nvPr>
        </p:nvSpPr>
        <p:spPr/>
        <p:txBody>
          <a:bodyPr/>
          <a:lstStyle/>
          <a:p>
            <a:fld id="{FC398A72-17BE-493D-A14C-F3371BCE3542}" type="slidenum">
              <a:rPr lang="en-US" smtClean="0"/>
              <a:pPr/>
              <a:t>50</a:t>
            </a:fld>
            <a:endParaRPr lang="en-US" dirty="0"/>
          </a:p>
        </p:txBody>
      </p:sp>
      <p:sp>
        <p:nvSpPr>
          <p:cNvPr id="6" name="Rectangle 5"/>
          <p:cNvSpPr/>
          <p:nvPr/>
        </p:nvSpPr>
        <p:spPr>
          <a:xfrm>
            <a:off x="457200" y="4724400"/>
            <a:ext cx="8153400" cy="1371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395686" y="2586335"/>
            <a:ext cx="3010119" cy="830997"/>
          </a:xfrm>
          <a:prstGeom prst="rect">
            <a:avLst/>
          </a:prstGeom>
          <a:noFill/>
        </p:spPr>
        <p:txBody>
          <a:bodyPr wrap="none" rtlCol="0">
            <a:spAutoFit/>
          </a:bodyPr>
          <a:lstStyle/>
          <a:p>
            <a:r>
              <a:rPr lang="en-US" sz="4800" dirty="0" smtClean="0"/>
              <a:t>Incomplete</a:t>
            </a:r>
            <a:endParaRPr lang="en-US" sz="4800" dirty="0"/>
          </a:p>
        </p:txBody>
      </p:sp>
      <p:cxnSp>
        <p:nvCxnSpPr>
          <p:cNvPr id="9" name="Straight Arrow Connector 8"/>
          <p:cNvCxnSpPr/>
          <p:nvPr/>
        </p:nvCxnSpPr>
        <p:spPr>
          <a:xfrm flipH="1">
            <a:off x="5410200" y="3429000"/>
            <a:ext cx="914400" cy="12954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99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3658500" y="1524000"/>
            <a:ext cx="5304986" cy="4572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Human Memory: Vast, but </a:t>
            </a:r>
            <a:r>
              <a:rPr lang="en-US" dirty="0" err="1" smtClean="0"/>
              <a:t>Lossy</a:t>
            </a:r>
            <a:endParaRPr lang="en-US" dirty="0"/>
          </a:p>
        </p:txBody>
      </p:sp>
      <p:sp>
        <p:nvSpPr>
          <p:cNvPr id="3" name="Content Placeholder 2"/>
          <p:cNvSpPr>
            <a:spLocks noGrp="1"/>
          </p:cNvSpPr>
          <p:nvPr>
            <p:ph idx="1"/>
          </p:nvPr>
        </p:nvSpPr>
        <p:spPr>
          <a:xfrm>
            <a:off x="457200" y="1600200"/>
            <a:ext cx="4800600" cy="4525963"/>
          </a:xfrm>
        </p:spPr>
        <p:txBody>
          <a:bodyPr>
            <a:normAutofit/>
          </a:bodyPr>
          <a:lstStyle/>
          <a:p>
            <a:r>
              <a:rPr lang="en-US" dirty="0" smtClean="0"/>
              <a:t>Rehearse or Forget!</a:t>
            </a:r>
          </a:p>
          <a:p>
            <a:pPr lvl="1"/>
            <a:r>
              <a:rPr lang="en-US" dirty="0"/>
              <a:t>How much </a:t>
            </a:r>
            <a:r>
              <a:rPr lang="en-US" dirty="0" smtClean="0"/>
              <a:t>work?</a:t>
            </a:r>
          </a:p>
          <a:p>
            <a:r>
              <a:rPr lang="en-US" dirty="0" smtClean="0"/>
              <a:t>Quantify Usability</a:t>
            </a:r>
          </a:p>
          <a:p>
            <a:pPr lvl="1"/>
            <a:r>
              <a:rPr lang="en-US" dirty="0" smtClean="0"/>
              <a:t>Rehearsal Assumption</a:t>
            </a:r>
          </a:p>
          <a:p>
            <a:pPr lvl="1"/>
            <a:endParaRPr lang="en-US" dirty="0"/>
          </a:p>
          <a:p>
            <a:endParaRPr lang="en-US" dirty="0"/>
          </a:p>
          <a:p>
            <a:pPr lvl="1"/>
            <a:endParaRPr lang="en-US" dirty="0" smtClean="0"/>
          </a:p>
          <a:p>
            <a:pPr lvl="1"/>
            <a:endParaRPr lang="en-US" dirty="0" smtClean="0"/>
          </a:p>
        </p:txBody>
      </p:sp>
      <p:pic>
        <p:nvPicPr>
          <p:cNvPr id="7" name="Picture 6"/>
          <p:cNvPicPr>
            <a:picLocks noChangeAspect="1" noChangeArrowheads="1"/>
          </p:cNvPicPr>
          <p:nvPr/>
        </p:nvPicPr>
        <p:blipFill>
          <a:blip r:embed="rId4" cstate="print"/>
          <a:srcRect/>
          <a:stretch>
            <a:fillRect/>
          </a:stretch>
        </p:blipFill>
        <p:spPr bwMode="auto">
          <a:xfrm>
            <a:off x="5791200" y="2133600"/>
            <a:ext cx="1416271" cy="778949"/>
          </a:xfrm>
          <a:prstGeom prst="rect">
            <a:avLst/>
          </a:prstGeom>
          <a:noFill/>
          <a:ln w="9525">
            <a:noFill/>
            <a:miter lim="800000"/>
            <a:headEnd/>
            <a:tailEnd/>
          </a:ln>
        </p:spPr>
      </p:pic>
      <p:pic>
        <p:nvPicPr>
          <p:cNvPr id="16386" name="Picture 2" descr="https://encrypted-tbn1.gstatic.com/images?q=tbn:ANd9GcR0P8msAVJEoPaK7t-uqFpaR0p1IsCsXqR8cOle6noXdj7fDlu1cw"/>
          <p:cNvPicPr>
            <a:picLocks noChangeAspect="1" noChangeArrowheads="1"/>
          </p:cNvPicPr>
          <p:nvPr/>
        </p:nvPicPr>
        <p:blipFill>
          <a:blip r:embed="rId5" cstate="print"/>
          <a:srcRect/>
          <a:stretch>
            <a:fillRect/>
          </a:stretch>
        </p:blipFill>
        <p:spPr bwMode="auto">
          <a:xfrm>
            <a:off x="5791200" y="2819400"/>
            <a:ext cx="1496786" cy="838200"/>
          </a:xfrm>
          <a:prstGeom prst="rect">
            <a:avLst/>
          </a:prstGeom>
          <a:noFill/>
        </p:spPr>
      </p:pic>
      <p:sp>
        <p:nvSpPr>
          <p:cNvPr id="9" name="TextBox 8"/>
          <p:cNvSpPr txBox="1"/>
          <p:nvPr/>
        </p:nvSpPr>
        <p:spPr>
          <a:xfrm>
            <a:off x="7467600" y="2143780"/>
            <a:ext cx="1981200" cy="523220"/>
          </a:xfrm>
          <a:prstGeom prst="rect">
            <a:avLst/>
          </a:prstGeom>
          <a:noFill/>
        </p:spPr>
        <p:txBody>
          <a:bodyPr wrap="square" rtlCol="0">
            <a:spAutoFit/>
          </a:bodyPr>
          <a:lstStyle/>
          <a:p>
            <a:r>
              <a:rPr lang="en-US" sz="2800" dirty="0" err="1" smtClean="0">
                <a:solidFill>
                  <a:srgbClr val="00B050"/>
                </a:solidFill>
              </a:rPr>
              <a:t>p</a:t>
            </a:r>
            <a:r>
              <a:rPr lang="en-US" sz="2800" baseline="-25000" dirty="0" err="1" smtClean="0">
                <a:solidFill>
                  <a:srgbClr val="00B050"/>
                </a:solidFill>
              </a:rPr>
              <a:t>amazon</a:t>
            </a:r>
            <a:endParaRPr lang="en-US" sz="2800" baseline="-25000" dirty="0">
              <a:solidFill>
                <a:srgbClr val="00B050"/>
              </a:solidFill>
            </a:endParaRPr>
          </a:p>
        </p:txBody>
      </p:sp>
      <p:sp>
        <p:nvSpPr>
          <p:cNvPr id="10" name="TextBox 9"/>
          <p:cNvSpPr txBox="1"/>
          <p:nvPr/>
        </p:nvSpPr>
        <p:spPr>
          <a:xfrm>
            <a:off x="7543800" y="2981980"/>
            <a:ext cx="1981200" cy="523220"/>
          </a:xfrm>
          <a:prstGeom prst="rect">
            <a:avLst/>
          </a:prstGeom>
          <a:noFill/>
        </p:spPr>
        <p:txBody>
          <a:bodyPr wrap="square" rtlCol="0">
            <a:spAutoFit/>
          </a:bodyPr>
          <a:lstStyle/>
          <a:p>
            <a:r>
              <a:rPr lang="en-US" sz="2800" dirty="0" err="1" smtClean="0">
                <a:solidFill>
                  <a:srgbClr val="7030A0"/>
                </a:solidFill>
              </a:rPr>
              <a:t>p</a:t>
            </a:r>
            <a:r>
              <a:rPr lang="en-US" sz="2800" baseline="-25000" dirty="0" err="1" smtClean="0">
                <a:solidFill>
                  <a:srgbClr val="7030A0"/>
                </a:solidFill>
              </a:rPr>
              <a:t>google</a:t>
            </a:r>
            <a:endParaRPr lang="en-US" sz="2800" baseline="-25000" dirty="0">
              <a:solidFill>
                <a:srgbClr val="7030A0"/>
              </a:solidFill>
            </a:endParaRPr>
          </a:p>
        </p:txBody>
      </p:sp>
      <p:cxnSp>
        <p:nvCxnSpPr>
          <p:cNvPr id="12" name="Straight Arrow Connector 11"/>
          <p:cNvCxnSpPr>
            <a:stCxn id="7" idx="3"/>
          </p:cNvCxnSpPr>
          <p:nvPr/>
        </p:nvCxnSpPr>
        <p:spPr>
          <a:xfrm flipV="1">
            <a:off x="7207471" y="2514600"/>
            <a:ext cx="260129" cy="8475"/>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207471" y="3276600"/>
            <a:ext cx="260129" cy="8475"/>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543800" y="2209800"/>
            <a:ext cx="1981200" cy="523220"/>
          </a:xfrm>
          <a:prstGeom prst="rect">
            <a:avLst/>
          </a:prstGeom>
          <a:noFill/>
        </p:spPr>
        <p:txBody>
          <a:bodyPr wrap="square" rtlCol="0">
            <a:spAutoFit/>
          </a:bodyPr>
          <a:lstStyle/>
          <a:p>
            <a:r>
              <a:rPr lang="en-US" sz="2800" dirty="0" smtClean="0">
                <a:solidFill>
                  <a:srgbClr val="00B050"/>
                </a:solidFill>
              </a:rPr>
              <a:t>????</a:t>
            </a:r>
            <a:endParaRPr lang="en-US" sz="2800" baseline="-25000" dirty="0">
              <a:solidFill>
                <a:srgbClr val="00B050"/>
              </a:solidFill>
            </a:endParaRPr>
          </a:p>
        </p:txBody>
      </p:sp>
      <p:sp>
        <p:nvSpPr>
          <p:cNvPr id="1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51</a:t>
            </a:fld>
            <a:endParaRPr lang="en-US" dirty="0"/>
          </a:p>
        </p:txBody>
      </p:sp>
    </p:spTree>
    <p:extLst>
      <p:ext uri="{BB962C8B-B14F-4D97-AF65-F5344CB8AC3E}">
        <p14:creationId xmlns:p14="http://schemas.microsoft.com/office/powerpoint/2010/main" val="206206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xit" presetSubtype="10" fill="hold" grpId="0"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Capability</a:t>
            </a:r>
            <a:endParaRPr lang="en-US" dirty="0"/>
          </a:p>
        </p:txBody>
      </p:sp>
      <p:sp>
        <p:nvSpPr>
          <p:cNvPr id="3" name="Content Placeholder 2"/>
          <p:cNvSpPr>
            <a:spLocks noGrp="1"/>
          </p:cNvSpPr>
          <p:nvPr>
            <p:ph idx="1"/>
          </p:nvPr>
        </p:nvSpPr>
        <p:spPr>
          <a:xfrm>
            <a:off x="457200" y="3505200"/>
            <a:ext cx="8229600" cy="2620963"/>
          </a:xfrm>
        </p:spPr>
        <p:txBody>
          <a:bodyPr/>
          <a:lstStyle/>
          <a:p>
            <a:pPr>
              <a:buNone/>
            </a:pPr>
            <a:r>
              <a:rPr lang="en-US" b="1" dirty="0" smtClean="0">
                <a:solidFill>
                  <a:srgbClr val="FF0000"/>
                </a:solidFill>
              </a:rPr>
              <a:t>Expanding Rehearsal Assumption: </a:t>
            </a:r>
            <a:r>
              <a:rPr lang="en-US" dirty="0" smtClean="0"/>
              <a:t>user maintains cue-association pair by rehearsing during each interval </a:t>
            </a:r>
            <a:r>
              <a:rPr lang="en-US" dirty="0" smtClean="0">
                <a:solidFill>
                  <a:srgbClr val="FF0000"/>
                </a:solidFill>
              </a:rPr>
              <a:t>[</a:t>
            </a:r>
            <a:r>
              <a:rPr lang="en-US" dirty="0" err="1" smtClean="0">
                <a:solidFill>
                  <a:srgbClr val="FF0000"/>
                </a:solidFill>
              </a:rPr>
              <a:t>s</a:t>
            </a:r>
            <a:r>
              <a:rPr lang="en-US" baseline="30000" dirty="0" err="1" smtClean="0">
                <a:solidFill>
                  <a:srgbClr val="FF0000"/>
                </a:solidFill>
              </a:rPr>
              <a:t>i</a:t>
            </a:r>
            <a:r>
              <a:rPr lang="en-US" dirty="0" smtClean="0">
                <a:solidFill>
                  <a:srgbClr val="FF0000"/>
                </a:solidFill>
              </a:rPr>
              <a:t>, s</a:t>
            </a:r>
            <a:r>
              <a:rPr lang="en-US" baseline="30000" dirty="0" smtClean="0">
                <a:solidFill>
                  <a:srgbClr val="FF0000"/>
                </a:solidFill>
              </a:rPr>
              <a:t>i+1</a:t>
            </a:r>
            <a:r>
              <a:rPr lang="en-US" dirty="0" smtClean="0">
                <a:solidFill>
                  <a:srgbClr val="FF0000"/>
                </a:solidFill>
              </a:rPr>
              <a:t>]</a:t>
            </a:r>
            <a:r>
              <a:rPr lang="en-US" dirty="0" smtClean="0"/>
              <a:t>.</a:t>
            </a:r>
          </a:p>
          <a:p>
            <a:pPr>
              <a:buNone/>
            </a:pPr>
            <a:endParaRPr lang="en-US" dirty="0"/>
          </a:p>
        </p:txBody>
      </p:sp>
      <p:cxnSp>
        <p:nvCxnSpPr>
          <p:cNvPr id="4" name="Straight Connector 3"/>
          <p:cNvCxnSpPr/>
          <p:nvPr/>
        </p:nvCxnSpPr>
        <p:spPr bwMode="auto">
          <a:xfrm>
            <a:off x="152400" y="1853625"/>
            <a:ext cx="8686800"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5" name="TextBox 4"/>
          <p:cNvSpPr txBox="1"/>
          <p:nvPr/>
        </p:nvSpPr>
        <p:spPr>
          <a:xfrm>
            <a:off x="152400" y="2387025"/>
            <a:ext cx="8686800" cy="584775"/>
          </a:xfrm>
          <a:prstGeom prst="rect">
            <a:avLst/>
          </a:prstGeom>
          <a:noFill/>
        </p:spPr>
        <p:txBody>
          <a:bodyPr wrap="square" rtlCol="0">
            <a:spAutoFit/>
          </a:bodyPr>
          <a:lstStyle/>
          <a:p>
            <a:r>
              <a:rPr lang="en-US" sz="3200" dirty="0" smtClean="0"/>
              <a:t>Day: 1           2                    4          5                     8</a:t>
            </a:r>
            <a:endParaRPr lang="en-US" sz="3200" dirty="0"/>
          </a:p>
        </p:txBody>
      </p:sp>
      <p:sp>
        <p:nvSpPr>
          <p:cNvPr id="13" name="Double Bracket 12"/>
          <p:cNvSpPr/>
          <p:nvPr/>
        </p:nvSpPr>
        <p:spPr>
          <a:xfrm>
            <a:off x="1143000" y="1600200"/>
            <a:ext cx="1295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p:cNvSpPr/>
          <p:nvPr/>
        </p:nvSpPr>
        <p:spPr>
          <a:xfrm>
            <a:off x="2438400" y="1600200"/>
            <a:ext cx="2057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p:cNvSpPr/>
          <p:nvPr/>
        </p:nvSpPr>
        <p:spPr>
          <a:xfrm>
            <a:off x="44958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Double Bracket 15"/>
          <p:cNvSpPr/>
          <p:nvPr/>
        </p:nvSpPr>
        <p:spPr>
          <a:xfrm>
            <a:off x="76962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52</a:t>
            </a:fld>
            <a:endParaRPr lang="en-US" dirty="0"/>
          </a:p>
        </p:txBody>
      </p:sp>
      <p:sp>
        <p:nvSpPr>
          <p:cNvPr id="23" name="TextBox 22"/>
          <p:cNvSpPr txBox="1"/>
          <p:nvPr/>
        </p:nvSpPr>
        <p:spPr>
          <a:xfrm>
            <a:off x="152400" y="6470007"/>
            <a:ext cx="7615418" cy="369332"/>
          </a:xfrm>
          <a:prstGeom prst="rect">
            <a:avLst/>
          </a:prstGeom>
          <a:noFill/>
        </p:spPr>
        <p:txBody>
          <a:bodyPr wrap="none" rtlCol="0">
            <a:spAutoFit/>
          </a:bodyPr>
          <a:lstStyle/>
          <a:p>
            <a:r>
              <a:rPr lang="en-US" dirty="0" smtClean="0"/>
              <a:t>Source: </a:t>
            </a:r>
            <a:r>
              <a:rPr lang="en-US" i="1" dirty="0" smtClean="0"/>
              <a:t>Optimization of Repetition Spacing in the Practice of Learning </a:t>
            </a:r>
            <a:r>
              <a:rPr lang="en-US" dirty="0" smtClean="0"/>
              <a:t>[WG, 94]</a:t>
            </a:r>
            <a:endParaRPr lang="en-US" dirty="0"/>
          </a:p>
        </p:txBody>
      </p:sp>
    </p:spTree>
    <p:extLst>
      <p:ext uri="{BB962C8B-B14F-4D97-AF65-F5344CB8AC3E}">
        <p14:creationId xmlns:p14="http://schemas.microsoft.com/office/powerpoint/2010/main" val="1745019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Capability</a:t>
            </a:r>
            <a:endParaRPr lang="en-US" dirty="0"/>
          </a:p>
        </p:txBody>
      </p:sp>
      <p:sp>
        <p:nvSpPr>
          <p:cNvPr id="22"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53</a:t>
            </a:fld>
            <a:endParaRPr lang="en-US" dirty="0"/>
          </a:p>
        </p:txBody>
      </p:sp>
      <p:sp>
        <p:nvSpPr>
          <p:cNvPr id="23" name="TextBox 22"/>
          <p:cNvSpPr txBox="1"/>
          <p:nvPr/>
        </p:nvSpPr>
        <p:spPr>
          <a:xfrm>
            <a:off x="-31313" y="6225846"/>
            <a:ext cx="9207970" cy="369332"/>
          </a:xfrm>
          <a:prstGeom prst="rect">
            <a:avLst/>
          </a:prstGeom>
          <a:noFill/>
        </p:spPr>
        <p:txBody>
          <a:bodyPr wrap="none" rtlCol="0">
            <a:spAutoFit/>
          </a:bodyPr>
          <a:lstStyle/>
          <a:p>
            <a:r>
              <a:rPr lang="en-US" dirty="0" smtClean="0"/>
              <a:t>Source: Spaced Repetition and Mnemonics Enable Recall of Multiple Strong Passwords [BKCD15]</a:t>
            </a:r>
            <a:endParaRPr lang="en-US" dirty="0"/>
          </a:p>
        </p:txBody>
      </p:sp>
      <p:sp>
        <p:nvSpPr>
          <p:cNvPr id="26" name="TextBox 25"/>
          <p:cNvSpPr txBox="1"/>
          <p:nvPr/>
        </p:nvSpPr>
        <p:spPr>
          <a:xfrm>
            <a:off x="2154958" y="4952999"/>
            <a:ext cx="5257800" cy="584775"/>
          </a:xfrm>
          <a:prstGeom prst="rect">
            <a:avLst/>
          </a:prstGeom>
          <a:noFill/>
        </p:spPr>
        <p:txBody>
          <a:bodyPr wrap="square" rtlCol="0">
            <a:spAutoFit/>
          </a:bodyPr>
          <a:lstStyle/>
          <a:p>
            <a:r>
              <a:rPr lang="en-US" sz="3200" b="1" dirty="0" smtClean="0"/>
              <a:t>Succeeded(i)/Returned(i)</a:t>
            </a:r>
            <a:endParaRPr lang="en-US" sz="3200" b="1" dirty="0"/>
          </a:p>
        </p:txBody>
      </p:sp>
      <p:pic>
        <p:nvPicPr>
          <p:cNvPr id="27"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5821" r="58309" b="75316"/>
          <a:stretch/>
        </p:blipFill>
        <p:spPr bwMode="auto">
          <a:xfrm>
            <a:off x="772886" y="1143000"/>
            <a:ext cx="7304314" cy="3132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685800" y="4387334"/>
            <a:ext cx="671209" cy="461665"/>
          </a:xfrm>
          <a:prstGeom prst="rect">
            <a:avLst/>
          </a:prstGeom>
          <a:noFill/>
        </p:spPr>
        <p:txBody>
          <a:bodyPr wrap="none" rtlCol="0">
            <a:spAutoFit/>
          </a:bodyPr>
          <a:lstStyle/>
          <a:p>
            <a:r>
              <a:rPr lang="en-US" sz="2400" b="1" dirty="0" smtClean="0"/>
              <a:t>Day</a:t>
            </a:r>
            <a:endParaRPr lang="en-US" sz="2400" b="1" dirty="0"/>
          </a:p>
        </p:txBody>
      </p:sp>
      <p:sp>
        <p:nvSpPr>
          <p:cNvPr id="29" name="TextBox 28"/>
          <p:cNvSpPr txBox="1"/>
          <p:nvPr/>
        </p:nvSpPr>
        <p:spPr>
          <a:xfrm>
            <a:off x="1847457" y="4387334"/>
            <a:ext cx="340158" cy="461665"/>
          </a:xfrm>
          <a:prstGeom prst="rect">
            <a:avLst/>
          </a:prstGeom>
          <a:noFill/>
        </p:spPr>
        <p:txBody>
          <a:bodyPr wrap="none" rtlCol="0">
            <a:spAutoFit/>
          </a:bodyPr>
          <a:lstStyle/>
          <a:p>
            <a:r>
              <a:rPr lang="en-US" sz="2400" b="1" dirty="0" smtClean="0"/>
              <a:t>0</a:t>
            </a:r>
            <a:endParaRPr lang="en-US" sz="2400" b="1" dirty="0"/>
          </a:p>
        </p:txBody>
      </p:sp>
      <p:sp>
        <p:nvSpPr>
          <p:cNvPr id="30" name="TextBox 29"/>
          <p:cNvSpPr txBox="1"/>
          <p:nvPr/>
        </p:nvSpPr>
        <p:spPr>
          <a:xfrm>
            <a:off x="3657600" y="4387334"/>
            <a:ext cx="495649" cy="461665"/>
          </a:xfrm>
          <a:prstGeom prst="rect">
            <a:avLst/>
          </a:prstGeom>
          <a:noFill/>
        </p:spPr>
        <p:txBody>
          <a:bodyPr wrap="none" rtlCol="0">
            <a:spAutoFit/>
          </a:bodyPr>
          <a:lstStyle/>
          <a:p>
            <a:r>
              <a:rPr lang="en-US" sz="2400" b="1" dirty="0" smtClean="0"/>
              <a:t>50</a:t>
            </a:r>
            <a:endParaRPr lang="en-US" sz="2400" b="1" dirty="0"/>
          </a:p>
        </p:txBody>
      </p:sp>
      <p:sp>
        <p:nvSpPr>
          <p:cNvPr id="31" name="TextBox 30"/>
          <p:cNvSpPr txBox="1"/>
          <p:nvPr/>
        </p:nvSpPr>
        <p:spPr>
          <a:xfrm>
            <a:off x="5486400" y="4387334"/>
            <a:ext cx="651140" cy="461665"/>
          </a:xfrm>
          <a:prstGeom prst="rect">
            <a:avLst/>
          </a:prstGeom>
          <a:noFill/>
        </p:spPr>
        <p:txBody>
          <a:bodyPr wrap="none" rtlCol="0">
            <a:spAutoFit/>
          </a:bodyPr>
          <a:lstStyle/>
          <a:p>
            <a:r>
              <a:rPr lang="en-US" sz="2400" b="1" dirty="0" smtClean="0"/>
              <a:t>100</a:t>
            </a:r>
            <a:endParaRPr lang="en-US" sz="2400" b="1" dirty="0"/>
          </a:p>
        </p:txBody>
      </p:sp>
      <p:sp>
        <p:nvSpPr>
          <p:cNvPr id="32" name="TextBox 31"/>
          <p:cNvSpPr txBox="1"/>
          <p:nvPr/>
        </p:nvSpPr>
        <p:spPr>
          <a:xfrm>
            <a:off x="7239000" y="4355068"/>
            <a:ext cx="651140" cy="461665"/>
          </a:xfrm>
          <a:prstGeom prst="rect">
            <a:avLst/>
          </a:prstGeom>
          <a:noFill/>
        </p:spPr>
        <p:txBody>
          <a:bodyPr wrap="none" rtlCol="0">
            <a:spAutoFit/>
          </a:bodyPr>
          <a:lstStyle/>
          <a:p>
            <a:r>
              <a:rPr lang="en-US" sz="2400" b="1" dirty="0" smtClean="0"/>
              <a:t>150</a:t>
            </a:r>
            <a:endParaRPr lang="en-US" sz="2400" b="1" dirty="0"/>
          </a:p>
        </p:txBody>
      </p:sp>
    </p:spTree>
    <p:extLst>
      <p:ext uri="{BB962C8B-B14F-4D97-AF65-F5344CB8AC3E}">
        <p14:creationId xmlns:p14="http://schemas.microsoft.com/office/powerpoint/2010/main" val="3006432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Rehearsal</a:t>
            </a:r>
            <a:endParaRPr lang="en-US" dirty="0"/>
          </a:p>
        </p:txBody>
      </p:sp>
      <p:sp>
        <p:nvSpPr>
          <p:cNvPr id="3" name="Content Placeholder 2"/>
          <p:cNvSpPr>
            <a:spLocks noGrp="1"/>
          </p:cNvSpPr>
          <p:nvPr>
            <p:ph idx="1"/>
          </p:nvPr>
        </p:nvSpPr>
        <p:spPr>
          <a:xfrm>
            <a:off x="457200" y="3505200"/>
            <a:ext cx="8229600" cy="2620963"/>
          </a:xfrm>
        </p:spPr>
        <p:txBody>
          <a:bodyPr/>
          <a:lstStyle/>
          <a:p>
            <a:pPr>
              <a:buNone/>
            </a:pPr>
            <a:r>
              <a:rPr lang="en-US" b="1" dirty="0" smtClean="0">
                <a:solidFill>
                  <a:srgbClr val="FF0000"/>
                </a:solidFill>
              </a:rPr>
              <a:t>Expanding Rehearsal Assumption: </a:t>
            </a:r>
            <a:r>
              <a:rPr lang="en-US" dirty="0" smtClean="0"/>
              <a:t>user maintains cue-association pair by rehearsing during each interval </a:t>
            </a:r>
            <a:r>
              <a:rPr lang="en-US" dirty="0" smtClean="0">
                <a:solidFill>
                  <a:srgbClr val="FF0000"/>
                </a:solidFill>
              </a:rPr>
              <a:t>[</a:t>
            </a:r>
            <a:r>
              <a:rPr lang="en-US" dirty="0" err="1" smtClean="0">
                <a:solidFill>
                  <a:srgbClr val="FF0000"/>
                </a:solidFill>
              </a:rPr>
              <a:t>s</a:t>
            </a:r>
            <a:r>
              <a:rPr lang="en-US" baseline="30000" dirty="0" err="1" smtClean="0">
                <a:solidFill>
                  <a:srgbClr val="FF0000"/>
                </a:solidFill>
              </a:rPr>
              <a:t>i</a:t>
            </a:r>
            <a:r>
              <a:rPr lang="en-US" dirty="0" smtClean="0">
                <a:solidFill>
                  <a:srgbClr val="FF0000"/>
                </a:solidFill>
              </a:rPr>
              <a:t>, s</a:t>
            </a:r>
            <a:r>
              <a:rPr lang="en-US" baseline="30000" dirty="0" smtClean="0">
                <a:solidFill>
                  <a:srgbClr val="FF0000"/>
                </a:solidFill>
              </a:rPr>
              <a:t>i+1</a:t>
            </a:r>
            <a:r>
              <a:rPr lang="en-US" dirty="0" smtClean="0">
                <a:solidFill>
                  <a:srgbClr val="FF0000"/>
                </a:solidFill>
              </a:rPr>
              <a:t>]</a:t>
            </a:r>
            <a:r>
              <a:rPr lang="en-US" dirty="0" smtClean="0"/>
              <a:t>.</a:t>
            </a:r>
          </a:p>
          <a:p>
            <a:pPr>
              <a:buNone/>
            </a:pPr>
            <a:endParaRPr lang="en-US" dirty="0"/>
          </a:p>
        </p:txBody>
      </p:sp>
      <p:cxnSp>
        <p:nvCxnSpPr>
          <p:cNvPr id="4" name="Straight Connector 3"/>
          <p:cNvCxnSpPr/>
          <p:nvPr/>
        </p:nvCxnSpPr>
        <p:spPr bwMode="auto">
          <a:xfrm>
            <a:off x="152400" y="1853625"/>
            <a:ext cx="8686800"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5" name="TextBox 4"/>
          <p:cNvSpPr txBox="1"/>
          <p:nvPr/>
        </p:nvSpPr>
        <p:spPr>
          <a:xfrm>
            <a:off x="152400" y="2387025"/>
            <a:ext cx="8686800" cy="584775"/>
          </a:xfrm>
          <a:prstGeom prst="rect">
            <a:avLst/>
          </a:prstGeom>
          <a:noFill/>
        </p:spPr>
        <p:txBody>
          <a:bodyPr wrap="square" rtlCol="0">
            <a:spAutoFit/>
          </a:bodyPr>
          <a:lstStyle/>
          <a:p>
            <a:r>
              <a:rPr lang="en-US" sz="3200" dirty="0" smtClean="0"/>
              <a:t>Day: 1           2                    4          5                     8</a:t>
            </a:r>
            <a:endParaRPr lang="en-US" sz="3200" dirty="0"/>
          </a:p>
        </p:txBody>
      </p:sp>
      <p:sp>
        <p:nvSpPr>
          <p:cNvPr id="6" name="Oval 5"/>
          <p:cNvSpPr/>
          <p:nvPr/>
        </p:nvSpPr>
        <p:spPr bwMode="auto">
          <a:xfrm>
            <a:off x="1617432" y="5105400"/>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7" name="Oval 6"/>
          <p:cNvSpPr/>
          <p:nvPr/>
        </p:nvSpPr>
        <p:spPr bwMode="auto">
          <a:xfrm>
            <a:off x="4114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8" name="Oval 7"/>
          <p:cNvSpPr/>
          <p:nvPr/>
        </p:nvSpPr>
        <p:spPr bwMode="auto">
          <a:xfrm>
            <a:off x="73914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9" name="Oval 8"/>
          <p:cNvSpPr/>
          <p:nvPr/>
        </p:nvSpPr>
        <p:spPr bwMode="auto">
          <a:xfrm>
            <a:off x="5257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0" name="Oval 9"/>
          <p:cNvSpPr/>
          <p:nvPr/>
        </p:nvSpPr>
        <p:spPr bwMode="auto">
          <a:xfrm>
            <a:off x="15240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1" name="Oval 10"/>
          <p:cNvSpPr/>
          <p:nvPr/>
        </p:nvSpPr>
        <p:spPr bwMode="auto">
          <a:xfrm>
            <a:off x="48006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2" name="Oval 11"/>
          <p:cNvSpPr/>
          <p:nvPr/>
        </p:nvSpPr>
        <p:spPr bwMode="auto">
          <a:xfrm>
            <a:off x="79248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3" name="Double Bracket 12"/>
          <p:cNvSpPr/>
          <p:nvPr/>
        </p:nvSpPr>
        <p:spPr>
          <a:xfrm>
            <a:off x="1143000" y="1600200"/>
            <a:ext cx="1295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p:cNvSpPr/>
          <p:nvPr/>
        </p:nvSpPr>
        <p:spPr>
          <a:xfrm>
            <a:off x="2438400" y="1600200"/>
            <a:ext cx="2057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p:cNvSpPr/>
          <p:nvPr/>
        </p:nvSpPr>
        <p:spPr>
          <a:xfrm>
            <a:off x="44958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Double Bracket 15"/>
          <p:cNvSpPr/>
          <p:nvPr/>
        </p:nvSpPr>
        <p:spPr>
          <a:xfrm>
            <a:off x="76962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2074632" y="5105400"/>
            <a:ext cx="3176767" cy="369332"/>
          </a:xfrm>
          <a:prstGeom prst="rect">
            <a:avLst/>
          </a:prstGeom>
          <a:noFill/>
        </p:spPr>
        <p:txBody>
          <a:bodyPr wrap="none" rtlCol="0">
            <a:spAutoFit/>
          </a:bodyPr>
          <a:lstStyle/>
          <a:p>
            <a:r>
              <a:rPr lang="en-US" dirty="0" smtClean="0"/>
              <a:t>Visit Amazon: Natural Rehearsal</a:t>
            </a:r>
            <a:endParaRPr lang="en-US" dirty="0"/>
          </a:p>
        </p:txBody>
      </p:sp>
      <p:sp>
        <p:nvSpPr>
          <p:cNvPr id="18" name="TextBox 17"/>
          <p:cNvSpPr txBox="1"/>
          <p:nvPr/>
        </p:nvSpPr>
        <p:spPr>
          <a:xfrm>
            <a:off x="457200" y="5715000"/>
            <a:ext cx="8271175" cy="523220"/>
          </a:xfrm>
          <a:prstGeom prst="rect">
            <a:avLst/>
          </a:prstGeom>
          <a:noFill/>
        </p:spPr>
        <p:txBody>
          <a:bodyPr wrap="none" rtlCol="0">
            <a:spAutoFit/>
          </a:bodyPr>
          <a:lstStyle/>
          <a:p>
            <a:r>
              <a:rPr lang="en-US" sz="2800" b="1" dirty="0" err="1" smtClean="0"/>
              <a:t>X</a:t>
            </a:r>
            <a:r>
              <a:rPr lang="en-US" sz="2800" b="1" baseline="-25000" dirty="0" err="1" smtClean="0"/>
              <a:t>t</a:t>
            </a:r>
            <a:r>
              <a:rPr lang="en-US" sz="2800" dirty="0" smtClean="0"/>
              <a:t>: extra rehearsals to maintain </a:t>
            </a:r>
            <a:r>
              <a:rPr lang="en-US" sz="2800" i="1" dirty="0" smtClean="0"/>
              <a:t>all</a:t>
            </a:r>
            <a:r>
              <a:rPr lang="en-US" sz="2800" dirty="0" smtClean="0"/>
              <a:t> passwords for t days.</a:t>
            </a:r>
          </a:p>
        </p:txBody>
      </p:sp>
      <p:sp>
        <p:nvSpPr>
          <p:cNvPr id="19" name="Oval 18"/>
          <p:cNvSpPr/>
          <p:nvPr/>
        </p:nvSpPr>
        <p:spPr bwMode="auto">
          <a:xfrm>
            <a:off x="5638800" y="5117068"/>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20" name="TextBox 19"/>
          <p:cNvSpPr txBox="1"/>
          <p:nvPr/>
        </p:nvSpPr>
        <p:spPr>
          <a:xfrm>
            <a:off x="5991570" y="5117068"/>
            <a:ext cx="851515" cy="369332"/>
          </a:xfrm>
          <a:prstGeom prst="rect">
            <a:avLst/>
          </a:prstGeom>
          <a:noFill/>
        </p:spPr>
        <p:txBody>
          <a:bodyPr wrap="none" rtlCol="0">
            <a:spAutoFit/>
          </a:bodyPr>
          <a:lstStyle/>
          <a:p>
            <a:r>
              <a:rPr lang="en-US" dirty="0" smtClean="0"/>
              <a:t>Google</a:t>
            </a:r>
            <a:endParaRPr lang="en-US" dirty="0"/>
          </a:p>
        </p:txBody>
      </p:sp>
      <p:sp>
        <p:nvSpPr>
          <p:cNvPr id="22"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54</a:t>
            </a:fld>
            <a:endParaRPr lang="en-US" dirty="0"/>
          </a:p>
        </p:txBody>
      </p:sp>
      <p:sp>
        <p:nvSpPr>
          <p:cNvPr id="23" name="TextBox 22"/>
          <p:cNvSpPr txBox="1"/>
          <p:nvPr/>
        </p:nvSpPr>
        <p:spPr>
          <a:xfrm>
            <a:off x="152400" y="6470007"/>
            <a:ext cx="7615418" cy="369332"/>
          </a:xfrm>
          <a:prstGeom prst="rect">
            <a:avLst/>
          </a:prstGeom>
          <a:noFill/>
        </p:spPr>
        <p:txBody>
          <a:bodyPr wrap="none" rtlCol="0">
            <a:spAutoFit/>
          </a:bodyPr>
          <a:lstStyle/>
          <a:p>
            <a:r>
              <a:rPr lang="en-US" dirty="0" smtClean="0"/>
              <a:t>Source: </a:t>
            </a:r>
            <a:r>
              <a:rPr lang="en-US" i="1" dirty="0" smtClean="0"/>
              <a:t>Optimization of Repetition Spacing in the Practice of Learning </a:t>
            </a:r>
            <a:r>
              <a:rPr lang="en-US" dirty="0" smtClean="0"/>
              <a:t>[WG, 94]</a:t>
            </a:r>
            <a:endParaRPr lang="en-US" dirty="0"/>
          </a:p>
        </p:txBody>
      </p:sp>
    </p:spTree>
    <p:extLst>
      <p:ext uri="{BB962C8B-B14F-4D97-AF65-F5344CB8AC3E}">
        <p14:creationId xmlns:p14="http://schemas.microsoft.com/office/powerpoint/2010/main" val="67019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linds(horizontal)">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7" grpId="0"/>
      <p:bldP spid="18" grpId="0"/>
      <p:bldP spid="19" grpId="0" animBg="1"/>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Rehearsals</a:t>
            </a:r>
            <a:endParaRPr lang="en-US" dirty="0"/>
          </a:p>
        </p:txBody>
      </p:sp>
      <p:cxnSp>
        <p:nvCxnSpPr>
          <p:cNvPr id="4" name="Straight Connector 3"/>
          <p:cNvCxnSpPr/>
          <p:nvPr/>
        </p:nvCxnSpPr>
        <p:spPr bwMode="auto">
          <a:xfrm>
            <a:off x="152400" y="1853625"/>
            <a:ext cx="8686800"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5" name="TextBox 4"/>
          <p:cNvSpPr txBox="1"/>
          <p:nvPr/>
        </p:nvSpPr>
        <p:spPr>
          <a:xfrm>
            <a:off x="152400" y="2387025"/>
            <a:ext cx="8686800" cy="584775"/>
          </a:xfrm>
          <a:prstGeom prst="rect">
            <a:avLst/>
          </a:prstGeom>
          <a:noFill/>
        </p:spPr>
        <p:txBody>
          <a:bodyPr wrap="square" rtlCol="0">
            <a:spAutoFit/>
          </a:bodyPr>
          <a:lstStyle/>
          <a:p>
            <a:r>
              <a:rPr lang="en-US" sz="3200" dirty="0" smtClean="0"/>
              <a:t>Day: 1           2                    4          5                     8</a:t>
            </a:r>
            <a:endParaRPr lang="en-US" sz="3200" dirty="0"/>
          </a:p>
        </p:txBody>
      </p:sp>
      <p:sp>
        <p:nvSpPr>
          <p:cNvPr id="7" name="Oval 6"/>
          <p:cNvSpPr/>
          <p:nvPr/>
        </p:nvSpPr>
        <p:spPr bwMode="auto">
          <a:xfrm>
            <a:off x="4114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8" name="Oval 7"/>
          <p:cNvSpPr/>
          <p:nvPr/>
        </p:nvSpPr>
        <p:spPr bwMode="auto">
          <a:xfrm>
            <a:off x="73914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9" name="Oval 8"/>
          <p:cNvSpPr/>
          <p:nvPr/>
        </p:nvSpPr>
        <p:spPr bwMode="auto">
          <a:xfrm>
            <a:off x="5257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0" name="Oval 9"/>
          <p:cNvSpPr/>
          <p:nvPr/>
        </p:nvSpPr>
        <p:spPr bwMode="auto">
          <a:xfrm>
            <a:off x="15240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1" name="Oval 10"/>
          <p:cNvSpPr/>
          <p:nvPr/>
        </p:nvSpPr>
        <p:spPr bwMode="auto">
          <a:xfrm>
            <a:off x="48006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2" name="Oval 11"/>
          <p:cNvSpPr/>
          <p:nvPr/>
        </p:nvSpPr>
        <p:spPr bwMode="auto">
          <a:xfrm>
            <a:off x="79248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3" name="Double Bracket 12"/>
          <p:cNvSpPr/>
          <p:nvPr/>
        </p:nvSpPr>
        <p:spPr>
          <a:xfrm>
            <a:off x="1143000" y="1600200"/>
            <a:ext cx="1295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p:cNvSpPr/>
          <p:nvPr/>
        </p:nvSpPr>
        <p:spPr>
          <a:xfrm>
            <a:off x="2438400" y="1600200"/>
            <a:ext cx="2057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p:cNvSpPr/>
          <p:nvPr/>
        </p:nvSpPr>
        <p:spPr>
          <a:xfrm>
            <a:off x="44958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Double Bracket 15"/>
          <p:cNvSpPr/>
          <p:nvPr/>
        </p:nvSpPr>
        <p:spPr>
          <a:xfrm>
            <a:off x="76962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381000" y="3124200"/>
            <a:ext cx="8271175" cy="523220"/>
          </a:xfrm>
          <a:prstGeom prst="rect">
            <a:avLst/>
          </a:prstGeom>
          <a:noFill/>
        </p:spPr>
        <p:txBody>
          <a:bodyPr wrap="none" rtlCol="0">
            <a:spAutoFit/>
          </a:bodyPr>
          <a:lstStyle/>
          <a:p>
            <a:r>
              <a:rPr lang="en-US" sz="2800" b="1" dirty="0" err="1" smtClean="0"/>
              <a:t>X</a:t>
            </a:r>
            <a:r>
              <a:rPr lang="en-US" sz="2800" b="1" baseline="-25000" dirty="0" err="1" smtClean="0"/>
              <a:t>t</a:t>
            </a:r>
            <a:r>
              <a:rPr lang="en-US" sz="2800" dirty="0" smtClean="0"/>
              <a:t>: extra rehearsals to maintain </a:t>
            </a:r>
            <a:r>
              <a:rPr lang="en-US" sz="2800" i="1" dirty="0" smtClean="0"/>
              <a:t>all</a:t>
            </a:r>
            <a:r>
              <a:rPr lang="en-US" sz="2800" dirty="0" smtClean="0"/>
              <a:t> passwords for t days.</a:t>
            </a:r>
          </a:p>
        </p:txBody>
      </p:sp>
      <p:graphicFrame>
        <p:nvGraphicFramePr>
          <p:cNvPr id="20" name="Table 19"/>
          <p:cNvGraphicFramePr>
            <a:graphicFrameLocks noGrp="1"/>
          </p:cNvGraphicFramePr>
          <p:nvPr>
            <p:extLst>
              <p:ext uri="{D42A27DB-BD31-4B8C-83A1-F6EECF244321}">
                <p14:modId xmlns:p14="http://schemas.microsoft.com/office/powerpoint/2010/main" val="1304748664"/>
              </p:ext>
            </p:extLst>
          </p:nvPr>
        </p:nvGraphicFramePr>
        <p:xfrm>
          <a:off x="571500" y="4038600"/>
          <a:ext cx="7696200" cy="1752600"/>
        </p:xfrm>
        <a:graphic>
          <a:graphicData uri="http://schemas.openxmlformats.org/drawingml/2006/table">
            <a:tbl>
              <a:tblPr firstRow="1" bandRow="1">
                <a:tableStyleId>{5C22544A-7EE6-4342-B048-85BDC9FD1C3A}</a:tableStyleId>
              </a:tblPr>
              <a:tblGrid>
                <a:gridCol w="2565400"/>
                <a:gridCol w="2565400"/>
                <a:gridCol w="2565400"/>
              </a:tblGrid>
              <a:tr h="1135944">
                <a:tc>
                  <a:txBody>
                    <a:bodyPr/>
                    <a:lstStyle/>
                    <a:p>
                      <a:endParaRPr lang="en-US" sz="3200" dirty="0"/>
                    </a:p>
                  </a:txBody>
                  <a:tcPr/>
                </a:tc>
                <a:tc>
                  <a:txBody>
                    <a:bodyPr/>
                    <a:lstStyle/>
                    <a:p>
                      <a:r>
                        <a:rPr lang="en-US" sz="3200" dirty="0" smtClean="0"/>
                        <a:t>Reuse Password</a:t>
                      </a:r>
                      <a:endParaRPr lang="en-US" sz="3200" dirty="0"/>
                    </a:p>
                  </a:txBody>
                  <a:tcPr/>
                </a:tc>
                <a:tc>
                  <a:txBody>
                    <a:bodyPr/>
                    <a:lstStyle/>
                    <a:p>
                      <a:r>
                        <a:rPr lang="en-US" sz="3200" dirty="0" smtClean="0"/>
                        <a:t>Independent Passwords</a:t>
                      </a:r>
                      <a:endParaRPr lang="en-US" sz="3200" dirty="0"/>
                    </a:p>
                  </a:txBody>
                  <a:tcPr/>
                </a:tc>
              </a:tr>
              <a:tr h="616656">
                <a:tc>
                  <a:txBody>
                    <a:bodyPr/>
                    <a:lstStyle/>
                    <a:p>
                      <a:r>
                        <a:rPr lang="en-US" sz="3200" b="1" dirty="0" smtClean="0"/>
                        <a:t>X</a:t>
                      </a:r>
                      <a:r>
                        <a:rPr lang="en-US" sz="3200" b="1" baseline="-25000" dirty="0" smtClean="0"/>
                        <a:t>8</a:t>
                      </a:r>
                      <a:endParaRPr lang="en-US" sz="3200" b="1" baseline="-25000" dirty="0"/>
                    </a:p>
                  </a:txBody>
                  <a:tcPr/>
                </a:tc>
                <a:tc>
                  <a:txBody>
                    <a:bodyPr/>
                    <a:lstStyle/>
                    <a:p>
                      <a:r>
                        <a:rPr lang="en-US" sz="3200" dirty="0" smtClean="0"/>
                        <a:t>0</a:t>
                      </a:r>
                      <a:endParaRPr lang="en-US" sz="3200" dirty="0"/>
                    </a:p>
                  </a:txBody>
                  <a:tcPr/>
                </a:tc>
                <a:tc>
                  <a:txBody>
                    <a:bodyPr/>
                    <a:lstStyle/>
                    <a:p>
                      <a:r>
                        <a:rPr lang="en-US" sz="3200" dirty="0" smtClean="0"/>
                        <a:t>2</a:t>
                      </a:r>
                      <a:endParaRPr lang="en-US" sz="3200" dirty="0"/>
                    </a:p>
                  </a:txBody>
                  <a:tcPr/>
                </a:tc>
              </a:tr>
            </a:tbl>
          </a:graphicData>
        </a:graphic>
      </p:graphicFrame>
      <p:sp>
        <p:nvSpPr>
          <p:cNvPr id="3" name="TextBox 2"/>
          <p:cNvSpPr txBox="1"/>
          <p:nvPr/>
        </p:nvSpPr>
        <p:spPr>
          <a:xfrm>
            <a:off x="386036" y="4343400"/>
            <a:ext cx="6162127" cy="1569660"/>
          </a:xfrm>
          <a:prstGeom prst="rect">
            <a:avLst/>
          </a:prstGeom>
          <a:noFill/>
        </p:spPr>
        <p:txBody>
          <a:bodyPr wrap="square" rtlCol="0">
            <a:spAutoFit/>
          </a:bodyPr>
          <a:lstStyle/>
          <a:p>
            <a:r>
              <a:rPr lang="en-US" sz="3600" b="1" dirty="0" smtClean="0"/>
              <a:t>Usability Measure: </a:t>
            </a:r>
            <a:r>
              <a:rPr lang="en-US" sz="3600" b="1" dirty="0" err="1" smtClean="0"/>
              <a:t>X</a:t>
            </a:r>
            <a:r>
              <a:rPr lang="en-US" sz="3600" b="1" baseline="-25000" dirty="0" err="1" smtClean="0"/>
              <a:t>t</a:t>
            </a:r>
            <a:endParaRPr lang="en-US" sz="3600" b="1" baseline="-25000" dirty="0" smtClean="0"/>
          </a:p>
          <a:p>
            <a:endParaRPr lang="en-US" sz="3600" b="1" baseline="-25000" dirty="0" smtClean="0"/>
          </a:p>
          <a:p>
            <a:r>
              <a:rPr lang="en-US" sz="3600" b="1" dirty="0" smtClean="0"/>
              <a:t>Usability Goal: Minimize</a:t>
            </a:r>
            <a:r>
              <a:rPr lang="en-US" sz="3600" dirty="0" smtClean="0"/>
              <a:t> </a:t>
            </a:r>
            <a:r>
              <a:rPr lang="en-US" sz="3600" b="1" dirty="0" err="1" smtClean="0"/>
              <a:t>X</a:t>
            </a:r>
            <a:r>
              <a:rPr lang="en-US" sz="3600" b="1" baseline="-25000" dirty="0" err="1" smtClean="0"/>
              <a:t>t</a:t>
            </a:r>
            <a:endParaRPr lang="en-US" sz="3600" b="1" baseline="-25000" dirty="0"/>
          </a:p>
        </p:txBody>
      </p:sp>
      <p:sp>
        <p:nvSpPr>
          <p:cNvPr id="1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55</a:t>
            </a:fld>
            <a:endParaRPr lang="en-US" dirty="0"/>
          </a:p>
        </p:txBody>
      </p:sp>
    </p:spTree>
    <p:extLst>
      <p:ext uri="{BB962C8B-B14F-4D97-AF65-F5344CB8AC3E}">
        <p14:creationId xmlns:p14="http://schemas.microsoft.com/office/powerpoint/2010/main" val="223844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TextBox 38"/>
              <p:cNvSpPr txBox="1"/>
              <p:nvPr/>
            </p:nvSpPr>
            <p:spPr>
              <a:xfrm>
                <a:off x="228600" y="1536442"/>
                <a:ext cx="8763000" cy="4832092"/>
              </a:xfrm>
              <a:prstGeom prst="rect">
                <a:avLst/>
              </a:prstGeom>
              <a:noFill/>
            </p:spPr>
            <p:txBody>
              <a:bodyPr wrap="square" rtlCol="0">
                <a:spAutoFit/>
              </a:bodyPr>
              <a:lstStyle/>
              <a:p>
                <a:r>
                  <a:rPr lang="en-US" sz="4000" dirty="0" smtClean="0"/>
                  <a:t>Poisson Arrival Process with parameter </a:t>
                </a:r>
                <a:r>
                  <a:rPr lang="en-US" sz="4000" dirty="0" smtClean="0">
                    <a:solidFill>
                      <a:srgbClr val="7030A0"/>
                    </a:solidFill>
                    <a:latin typeface="Cambria Math"/>
                    <a:ea typeface="Cambria Math"/>
                    <a:sym typeface="Mathematica1"/>
                  </a:rPr>
                  <a:t>𝞴</a:t>
                </a:r>
              </a:p>
              <a:p>
                <a:endParaRPr lang="en-US" sz="4000" b="1" i="0" dirty="0" smtClean="0">
                  <a:solidFill>
                    <a:srgbClr val="7030A0"/>
                  </a:solidFill>
                  <a:latin typeface="Cambria Math"/>
                  <a:sym typeface="Mathematica1"/>
                </a:endParaRPr>
              </a:p>
              <a:p>
                <a:endParaRPr lang="en-US" sz="4000" b="1" i="0" dirty="0" smtClean="0">
                  <a:solidFill>
                    <a:srgbClr val="7030A0"/>
                  </a:solidFill>
                  <a:latin typeface="Cambria Math"/>
                  <a:sym typeface="Mathematica1"/>
                </a:endParaRPr>
              </a:p>
              <a:p>
                <a:endParaRPr lang="en-US" sz="2800" b="1" i="0" dirty="0" smtClean="0">
                  <a:solidFill>
                    <a:srgbClr val="7030A0"/>
                  </a:solidFill>
                  <a:latin typeface="Cambria Math"/>
                  <a:sym typeface="Mathematica1"/>
                </a:endParaRPr>
              </a:p>
              <a:p>
                <a:pPr algn="ctr"/>
                <a:endParaRPr lang="en-US" sz="4000" dirty="0" smtClean="0">
                  <a:solidFill>
                    <a:srgbClr val="FF0000"/>
                  </a:solidFill>
                  <a:sym typeface="Mathematica1"/>
                </a:endParaRPr>
              </a:p>
              <a:p>
                <a:pPr algn="ctr"/>
                <a:r>
                  <a:rPr lang="en-US" sz="4000" dirty="0" smtClean="0">
                    <a:solidFill>
                      <a:srgbClr val="FF0000"/>
                    </a:solidFill>
                    <a:sym typeface="Mathematica1"/>
                  </a:rPr>
                  <a:t>Cue</a:t>
                </a:r>
                <a:r>
                  <a:rPr lang="en-US" sz="4000" dirty="0" smtClean="0">
                    <a:solidFill>
                      <a:srgbClr val="00B050"/>
                    </a:solidFill>
                    <a:sym typeface="Mathematica1"/>
                  </a:rPr>
                  <a:t> </a:t>
                </a:r>
                <a:r>
                  <a:rPr lang="en-US" sz="4000" dirty="0" smtClean="0">
                    <a:sym typeface="Mathematica1"/>
                  </a:rPr>
                  <a:t>shared by </a:t>
                </a:r>
                <a:r>
                  <a:rPr lang="en-US" sz="4000" dirty="0" smtClean="0">
                    <a:solidFill>
                      <a:srgbClr val="00B050"/>
                    </a:solidFill>
                    <a:sym typeface="Mathematica1"/>
                  </a:rPr>
                  <a:t>Amazon</a:t>
                </a:r>
                <a:r>
                  <a:rPr lang="en-US" sz="4000" dirty="0" smtClean="0">
                    <a:sym typeface="Mathematica1"/>
                  </a:rPr>
                  <a:t> and </a:t>
                </a:r>
                <a:r>
                  <a:rPr lang="en-US" sz="4000" dirty="0" smtClean="0">
                    <a:solidFill>
                      <a:srgbClr val="7030A0"/>
                    </a:solidFill>
                    <a:sym typeface="Mathematica1"/>
                  </a:rPr>
                  <a:t>Google</a:t>
                </a:r>
              </a:p>
              <a:p>
                <a:pPr algn="ctr"/>
                <a14:m>
                  <m:oMath xmlns:m="http://schemas.openxmlformats.org/officeDocument/2006/math">
                    <m:r>
                      <m:rPr>
                        <m:nor/>
                      </m:rPr>
                      <a:rPr lang="en-US" sz="4000" dirty="0" smtClean="0">
                        <a:solidFill>
                          <a:srgbClr val="FF0000"/>
                        </a:solidFill>
                        <a:latin typeface="Cambria Math"/>
                        <a:ea typeface="Cambria Math"/>
                        <a:sym typeface="Mathematica1"/>
                      </a:rPr>
                      <m:t>𝞴</m:t>
                    </m:r>
                    <m:r>
                      <m:rPr>
                        <m:nor/>
                      </m:rPr>
                      <a:rPr lang="en-US" sz="4000" b="0" i="0" dirty="0" smtClean="0">
                        <a:solidFill>
                          <a:schemeClr val="tx1"/>
                        </a:solidFill>
                        <a:latin typeface="Cambria Math"/>
                        <a:ea typeface="Cambria Math"/>
                        <a:sym typeface="Mathematica1"/>
                      </a:rPr>
                      <m:t>=</m:t>
                    </m:r>
                    <m:r>
                      <m:rPr>
                        <m:nor/>
                      </m:rPr>
                      <a:rPr lang="en-US" sz="4000" dirty="0" smtClean="0">
                        <a:solidFill>
                          <a:srgbClr val="00B050"/>
                        </a:solidFill>
                        <a:latin typeface="Cambria Math"/>
                        <a:ea typeface="Cambria Math"/>
                        <a:sym typeface="Mathematica1"/>
                      </a:rPr>
                      <m:t>𝞴</m:t>
                    </m:r>
                  </m:oMath>
                </a14:m>
                <a:r>
                  <a:rPr lang="en-US" sz="4000" dirty="0" smtClean="0">
                    <a:sym typeface="Mathematica1"/>
                  </a:rPr>
                  <a:t>+</a:t>
                </a:r>
                <a:r>
                  <a:rPr lang="en-US" sz="4000" dirty="0">
                    <a:solidFill>
                      <a:srgbClr val="7030A0"/>
                    </a:solidFill>
                    <a:latin typeface="Cambria Math"/>
                    <a:ea typeface="Cambria Math"/>
                    <a:sym typeface="Mathematica1"/>
                  </a:rPr>
                  <a:t> </a:t>
                </a:r>
                <a:r>
                  <a:rPr lang="en-US" sz="4000" dirty="0" smtClean="0">
                    <a:solidFill>
                      <a:srgbClr val="7030A0"/>
                    </a:solidFill>
                    <a:latin typeface="Cambria Math"/>
                    <a:ea typeface="Cambria Math"/>
                    <a:sym typeface="Mathematica1"/>
                  </a:rPr>
                  <a:t>𝞴</a:t>
                </a:r>
                <a:endParaRPr lang="en-US" sz="4000" dirty="0" smtClean="0">
                  <a:solidFill>
                    <a:srgbClr val="7030A0"/>
                  </a:solidFill>
                  <a:sym typeface="Mathematica1"/>
                </a:endParaRPr>
              </a:p>
              <a:p>
                <a:r>
                  <a:rPr lang="en-US" sz="4000" dirty="0" smtClean="0"/>
                  <a:t> </a:t>
                </a:r>
                <a:endParaRPr lang="en-US" sz="4000" dirty="0"/>
              </a:p>
            </p:txBody>
          </p:sp>
        </mc:Choice>
        <mc:Fallback xmlns="">
          <p:sp>
            <p:nvSpPr>
              <p:cNvPr id="39" name="TextBox 38"/>
              <p:cNvSpPr txBox="1">
                <a:spLocks noRot="1" noChangeAspect="1" noMove="1" noResize="1" noEditPoints="1" noAdjustHandles="1" noChangeArrowheads="1" noChangeShapeType="1" noTextEdit="1"/>
              </p:cNvSpPr>
              <p:nvPr/>
            </p:nvSpPr>
            <p:spPr>
              <a:xfrm>
                <a:off x="228600" y="1536442"/>
                <a:ext cx="8763000" cy="4832092"/>
              </a:xfrm>
              <a:prstGeom prst="rect">
                <a:avLst/>
              </a:prstGeom>
              <a:blipFill rotWithShape="1">
                <a:blip r:embed="rId2"/>
                <a:stretch>
                  <a:fillRect l="-2505" t="-2522" r="-905"/>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Visitation Schedule</a:t>
            </a:r>
            <a:endParaRPr lang="en-US" dirty="0"/>
          </a:p>
        </p:txBody>
      </p:sp>
      <p:cxnSp>
        <p:nvCxnSpPr>
          <p:cNvPr id="30" name="Straight Connector 29"/>
          <p:cNvCxnSpPr/>
          <p:nvPr/>
        </p:nvCxnSpPr>
        <p:spPr bwMode="auto">
          <a:xfrm>
            <a:off x="0" y="2971800"/>
            <a:ext cx="8686800"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44" name="Oval 43"/>
          <p:cNvSpPr/>
          <p:nvPr/>
        </p:nvSpPr>
        <p:spPr bwMode="auto">
          <a:xfrm>
            <a:off x="1219200" y="2819400"/>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45" name="Oval 44"/>
          <p:cNvSpPr/>
          <p:nvPr/>
        </p:nvSpPr>
        <p:spPr bwMode="auto">
          <a:xfrm>
            <a:off x="4648200" y="2819400"/>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46" name="Oval 45"/>
          <p:cNvSpPr/>
          <p:nvPr/>
        </p:nvSpPr>
        <p:spPr bwMode="auto">
          <a:xfrm>
            <a:off x="7772400" y="2819400"/>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56</a:t>
            </a:fld>
            <a:endParaRPr lang="en-US" dirty="0"/>
          </a:p>
        </p:txBody>
      </p:sp>
      <p:sp>
        <p:nvSpPr>
          <p:cNvPr id="4" name="TextBox 3"/>
          <p:cNvSpPr txBox="1"/>
          <p:nvPr/>
        </p:nvSpPr>
        <p:spPr>
          <a:xfrm>
            <a:off x="1173018" y="2362200"/>
            <a:ext cx="391454" cy="461665"/>
          </a:xfrm>
          <a:prstGeom prst="rect">
            <a:avLst/>
          </a:prstGeom>
          <a:noFill/>
        </p:spPr>
        <p:txBody>
          <a:bodyPr wrap="none" rtlCol="0">
            <a:spAutoFit/>
          </a:bodyPr>
          <a:lstStyle/>
          <a:p>
            <a:r>
              <a:rPr lang="en-US" sz="2400" dirty="0" smtClean="0"/>
              <a:t>t</a:t>
            </a:r>
            <a:r>
              <a:rPr lang="en-US" sz="2400" baseline="-25000" dirty="0" smtClean="0"/>
              <a:t>1</a:t>
            </a:r>
            <a:endParaRPr lang="en-US" sz="2400" baseline="-25000" dirty="0"/>
          </a:p>
        </p:txBody>
      </p:sp>
      <p:sp>
        <p:nvSpPr>
          <p:cNvPr id="10" name="TextBox 9"/>
          <p:cNvSpPr txBox="1"/>
          <p:nvPr/>
        </p:nvSpPr>
        <p:spPr>
          <a:xfrm>
            <a:off x="4612842" y="2362200"/>
            <a:ext cx="391454" cy="461665"/>
          </a:xfrm>
          <a:prstGeom prst="rect">
            <a:avLst/>
          </a:prstGeom>
          <a:noFill/>
        </p:spPr>
        <p:txBody>
          <a:bodyPr wrap="none" rtlCol="0">
            <a:spAutoFit/>
          </a:bodyPr>
          <a:lstStyle/>
          <a:p>
            <a:r>
              <a:rPr lang="en-US" sz="2400" dirty="0" smtClean="0"/>
              <a:t>t</a:t>
            </a:r>
            <a:r>
              <a:rPr lang="en-US" sz="2400" baseline="-25000" dirty="0" smtClean="0"/>
              <a:t>2</a:t>
            </a:r>
            <a:endParaRPr lang="en-US" sz="2400" baseline="-25000" dirty="0"/>
          </a:p>
        </p:txBody>
      </p:sp>
      <mc:AlternateContent xmlns:mc="http://schemas.openxmlformats.org/markup-compatibility/2006" xmlns:a14="http://schemas.microsoft.com/office/drawing/2010/main">
        <mc:Choice Requires="a14">
          <p:sp>
            <p:nvSpPr>
              <p:cNvPr id="3" name="TextBox 2"/>
              <p:cNvSpPr txBox="1"/>
              <p:nvPr/>
            </p:nvSpPr>
            <p:spPr>
              <a:xfrm>
                <a:off x="1921902" y="3555692"/>
                <a:ext cx="2726297" cy="9419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800" b="1" smtClean="0">
                          <a:solidFill>
                            <a:srgbClr val="7030A0"/>
                          </a:solidFill>
                          <a:latin typeface="Cambria Math"/>
                          <a:sym typeface="Mathematica1"/>
                        </a:rPr>
                        <m:t>E</m:t>
                      </m:r>
                      <m:d>
                        <m:dPr>
                          <m:begChr m:val="["/>
                          <m:endChr m:val="]"/>
                          <m:ctrlPr>
                            <a:rPr lang="en-US" sz="2800" i="1">
                              <a:solidFill>
                                <a:srgbClr val="7030A0"/>
                              </a:solidFill>
                              <a:latin typeface="Cambria Math"/>
                              <a:sym typeface="Mathematica1"/>
                            </a:rPr>
                          </m:ctrlPr>
                        </m:dPr>
                        <m:e>
                          <m:r>
                            <a:rPr lang="en-US" sz="2800" i="1">
                              <a:solidFill>
                                <a:srgbClr val="7030A0"/>
                              </a:solidFill>
                              <a:latin typeface="Cambria Math"/>
                              <a:sym typeface="Mathematica1"/>
                            </a:rPr>
                            <m:t>𝑡</m:t>
                          </m:r>
                          <m:r>
                            <a:rPr lang="en-US" sz="2800" b="0" i="1" baseline="-25000" smtClean="0">
                              <a:solidFill>
                                <a:srgbClr val="7030A0"/>
                              </a:solidFill>
                              <a:latin typeface="Cambria Math"/>
                              <a:sym typeface="Mathematica1"/>
                            </a:rPr>
                            <m:t>2</m:t>
                          </m:r>
                          <m:r>
                            <a:rPr lang="en-US" sz="2800" i="1">
                              <a:solidFill>
                                <a:srgbClr val="7030A0"/>
                              </a:solidFill>
                              <a:latin typeface="Cambria Math"/>
                              <a:sym typeface="Mathematica1"/>
                            </a:rPr>
                            <m:t>−</m:t>
                          </m:r>
                          <m:r>
                            <a:rPr lang="en-US" sz="2800" i="1">
                              <a:solidFill>
                                <a:srgbClr val="7030A0"/>
                              </a:solidFill>
                              <a:latin typeface="Cambria Math"/>
                              <a:sym typeface="Mathematica1"/>
                            </a:rPr>
                            <m:t>𝑡</m:t>
                          </m:r>
                          <m:r>
                            <a:rPr lang="en-US" sz="2800" b="0" i="1" baseline="-25000" smtClean="0">
                              <a:solidFill>
                                <a:srgbClr val="7030A0"/>
                              </a:solidFill>
                              <a:latin typeface="Cambria Math"/>
                              <a:sym typeface="Mathematica1"/>
                            </a:rPr>
                            <m:t>1</m:t>
                          </m:r>
                        </m:e>
                      </m:d>
                      <m:r>
                        <a:rPr lang="en-US" sz="2800" i="1">
                          <a:solidFill>
                            <a:srgbClr val="7030A0"/>
                          </a:solidFill>
                          <a:latin typeface="Cambria Math"/>
                          <a:sym typeface="Mathematica1"/>
                        </a:rPr>
                        <m:t>=</m:t>
                      </m:r>
                      <m:f>
                        <m:fPr>
                          <m:type m:val="skw"/>
                          <m:ctrlPr>
                            <a:rPr lang="en-US" sz="2800" i="1">
                              <a:solidFill>
                                <a:srgbClr val="7030A0"/>
                              </a:solidFill>
                              <a:latin typeface="Cambria Math"/>
                              <a:sym typeface="Mathematica1"/>
                            </a:rPr>
                          </m:ctrlPr>
                        </m:fPr>
                        <m:num>
                          <m:r>
                            <a:rPr lang="en-US" sz="2800" i="1">
                              <a:solidFill>
                                <a:srgbClr val="7030A0"/>
                              </a:solidFill>
                              <a:latin typeface="Cambria Math"/>
                              <a:sym typeface="Mathematica1"/>
                            </a:rPr>
                            <m:t>1</m:t>
                          </m:r>
                        </m:num>
                        <m:den>
                          <m:r>
                            <m:rPr>
                              <m:nor/>
                            </m:rPr>
                            <a:rPr lang="en-US" sz="2800" dirty="0">
                              <a:solidFill>
                                <a:srgbClr val="7030A0"/>
                              </a:solidFill>
                              <a:latin typeface="Cambria Math"/>
                              <a:ea typeface="Cambria Math"/>
                              <a:sym typeface="Mathematica1"/>
                            </a:rPr>
                            <m:t>𝞴</m:t>
                          </m:r>
                          <m:r>
                            <m:rPr>
                              <m:nor/>
                            </m:rPr>
                            <a:rPr lang="en-US" sz="2800" dirty="0">
                              <a:solidFill>
                                <a:srgbClr val="7030A0"/>
                              </a:solidFill>
                              <a:latin typeface="Cambria Math"/>
                              <a:ea typeface="Cambria Math"/>
                              <a:sym typeface="Mathematica1"/>
                            </a:rPr>
                            <m:t> </m:t>
                          </m:r>
                        </m:den>
                      </m:f>
                    </m:oMath>
                  </m:oMathPara>
                </a14:m>
                <a:endParaRPr lang="en-US" sz="2800" dirty="0">
                  <a:solidFill>
                    <a:srgbClr val="7030A0"/>
                  </a:solidFill>
                  <a:sym typeface="Mathematica1"/>
                </a:endParaRPr>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921902" y="3555692"/>
                <a:ext cx="2726297" cy="941925"/>
              </a:xfrm>
              <a:prstGeom prst="rect">
                <a:avLst/>
              </a:prstGeom>
              <a:blipFill rotWithShape="1">
                <a:blip r:embed="rId3"/>
                <a:stretch>
                  <a:fillRect/>
                </a:stretch>
              </a:blipFill>
            </p:spPr>
            <p:txBody>
              <a:bodyPr/>
              <a:lstStyle/>
              <a:p>
                <a:r>
                  <a:rPr lang="en-US">
                    <a:noFill/>
                  </a:rPr>
                  <a:t> </a:t>
                </a:r>
              </a:p>
            </p:txBody>
          </p:sp>
        </mc:Fallback>
      </mc:AlternateContent>
      <p:sp>
        <p:nvSpPr>
          <p:cNvPr id="5" name="Left Brace 4"/>
          <p:cNvSpPr/>
          <p:nvPr/>
        </p:nvSpPr>
        <p:spPr>
          <a:xfrm>
            <a:off x="2743200" y="1828800"/>
            <a:ext cx="618051" cy="3124200"/>
          </a:xfrm>
          <a:prstGeom prst="leftBrace">
            <a:avLst>
              <a:gd name="adj1" fmla="val 8333"/>
              <a:gd name="adj2" fmla="val 49473"/>
            </a:avLst>
          </a:prstGeom>
          <a:ln w="34925">
            <a:solidFill>
              <a:srgbClr val="7030A0"/>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7737042" y="2362200"/>
            <a:ext cx="391454" cy="461665"/>
          </a:xfrm>
          <a:prstGeom prst="rect">
            <a:avLst/>
          </a:prstGeom>
          <a:noFill/>
        </p:spPr>
        <p:txBody>
          <a:bodyPr wrap="none" rtlCol="0">
            <a:spAutoFit/>
          </a:bodyPr>
          <a:lstStyle/>
          <a:p>
            <a:r>
              <a:rPr lang="en-US" sz="2400" dirty="0" smtClean="0"/>
              <a:t>t</a:t>
            </a:r>
            <a:r>
              <a:rPr lang="en-US" sz="2400" baseline="-25000" dirty="0" smtClean="0"/>
              <a:t>2</a:t>
            </a:r>
            <a:endParaRPr lang="en-US" sz="2400" baseline="-25000" dirty="0"/>
          </a:p>
        </p:txBody>
      </p:sp>
    </p:spTree>
    <p:extLst>
      <p:ext uri="{BB962C8B-B14F-4D97-AF65-F5344CB8AC3E}">
        <p14:creationId xmlns:p14="http://schemas.microsoft.com/office/powerpoint/2010/main" val="75381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Visitation Profiles</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521512883"/>
              </p:ext>
            </p:extLst>
          </p:nvPr>
        </p:nvGraphicFramePr>
        <p:xfrm>
          <a:off x="304800" y="1828800"/>
          <a:ext cx="8382000" cy="2651760"/>
        </p:xfrm>
        <a:graphic>
          <a:graphicData uri="http://schemas.openxmlformats.org/drawingml/2006/table">
            <a:tbl>
              <a:tblPr firstRow="1" bandRow="1">
                <a:tableStyleId>{5C22544A-7EE6-4342-B048-85BDC9FD1C3A}</a:tableStyleId>
              </a:tblPr>
              <a:tblGrid>
                <a:gridCol w="1708951"/>
                <a:gridCol w="1085049"/>
                <a:gridCol w="1549400"/>
                <a:gridCol w="1295400"/>
                <a:gridCol w="1447800"/>
                <a:gridCol w="1295400"/>
              </a:tblGrid>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User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Cambria Math"/>
                          <a:ea typeface="Cambria Math"/>
                          <a:sym typeface="Mathematica1"/>
                        </a:rPr>
                        <a:t>𝞴</a:t>
                      </a:r>
                      <a:r>
                        <a:rPr lang="en-US" sz="2400" dirty="0" smtClean="0">
                          <a:sym typeface="Mathematica1"/>
                        </a:rPr>
                        <a:t>=1 </a:t>
                      </a:r>
                    </a:p>
                    <a:p>
                      <a:r>
                        <a:rPr lang="en-US" sz="2400" dirty="0" smtClean="0">
                          <a:sym typeface="Mathematica1"/>
                        </a:rPr>
                        <a:t>(daily)</a:t>
                      </a:r>
                      <a:endParaRPr lang="en-US" sz="2400" dirty="0"/>
                    </a:p>
                  </a:txBody>
                  <a:tcPr/>
                </a:tc>
                <a:tc>
                  <a:txBody>
                    <a:bodyPr/>
                    <a:lstStyle/>
                    <a:p>
                      <a:r>
                        <a:rPr lang="en-US" sz="2400" dirty="0" smtClean="0">
                          <a:solidFill>
                            <a:schemeClr val="bg1"/>
                          </a:solidFill>
                          <a:latin typeface="Cambria Math"/>
                          <a:ea typeface="Cambria Math"/>
                          <a:sym typeface="Mathematica1"/>
                        </a:rPr>
                        <a:t>𝞴</a:t>
                      </a:r>
                      <a:r>
                        <a:rPr lang="en-US" sz="2400" dirty="0" smtClean="0">
                          <a:sym typeface="Mathematica1"/>
                        </a:rPr>
                        <a:t>=1/3 (biweekly)</a:t>
                      </a:r>
                      <a:endParaRPr lang="en-US" sz="2400" dirty="0"/>
                    </a:p>
                  </a:txBody>
                  <a:tcPr/>
                </a:tc>
                <a:tc>
                  <a:txBody>
                    <a:bodyPr/>
                    <a:lstStyle/>
                    <a:p>
                      <a:r>
                        <a:rPr lang="en-US" sz="2400" dirty="0" smtClean="0">
                          <a:solidFill>
                            <a:schemeClr val="bg1"/>
                          </a:solidFill>
                          <a:latin typeface="Cambria Math"/>
                          <a:ea typeface="Cambria Math"/>
                          <a:sym typeface="Mathematica1"/>
                        </a:rPr>
                        <a:t>𝞴</a:t>
                      </a:r>
                      <a:r>
                        <a:rPr lang="en-US" sz="2400" dirty="0" smtClean="0">
                          <a:sym typeface="Mathematica1"/>
                        </a:rPr>
                        <a:t>=</a:t>
                      </a:r>
                      <a:r>
                        <a:rPr lang="en-US" sz="2400" dirty="0" smtClean="0"/>
                        <a:t>1/7</a:t>
                      </a:r>
                    </a:p>
                    <a:p>
                      <a:r>
                        <a:rPr lang="en-US" sz="2400" dirty="0" smtClean="0"/>
                        <a:t>(weekly)</a:t>
                      </a:r>
                      <a:endParaRPr lang="en-US" sz="2400" dirty="0"/>
                    </a:p>
                  </a:txBody>
                  <a:tcPr/>
                </a:tc>
                <a:tc>
                  <a:txBody>
                    <a:bodyPr/>
                    <a:lstStyle/>
                    <a:p>
                      <a:r>
                        <a:rPr lang="en-US" sz="2400" dirty="0" smtClean="0"/>
                        <a:t> </a:t>
                      </a:r>
                      <a:r>
                        <a:rPr lang="en-US" sz="2400" dirty="0" smtClean="0">
                          <a:solidFill>
                            <a:schemeClr val="bg1"/>
                          </a:solidFill>
                          <a:latin typeface="Cambria Math"/>
                          <a:ea typeface="Cambria Math"/>
                          <a:sym typeface="Mathematica1"/>
                        </a:rPr>
                        <a:t>𝞴</a:t>
                      </a:r>
                      <a:r>
                        <a:rPr lang="en-US" sz="2400" dirty="0" smtClean="0">
                          <a:sym typeface="Mathematica1"/>
                        </a:rPr>
                        <a:t>=1/31 (monthly)</a:t>
                      </a:r>
                      <a:endParaRPr lang="en-US" sz="2400" dirty="0"/>
                    </a:p>
                  </a:txBody>
                  <a:tcPr/>
                </a:tc>
                <a:tc>
                  <a:txBody>
                    <a:bodyPr/>
                    <a:lstStyle/>
                    <a:p>
                      <a:r>
                        <a:rPr lang="en-US" sz="2400" dirty="0" smtClean="0">
                          <a:solidFill>
                            <a:schemeClr val="bg1"/>
                          </a:solidFill>
                          <a:latin typeface="Cambria Math"/>
                          <a:ea typeface="Cambria Math"/>
                          <a:sym typeface="Mathematica1"/>
                        </a:rPr>
                        <a:t>𝞴</a:t>
                      </a:r>
                      <a:r>
                        <a:rPr lang="en-US" sz="2400" dirty="0" smtClean="0">
                          <a:sym typeface="Mathematica1"/>
                        </a:rPr>
                        <a:t>=1/365 (annual)</a:t>
                      </a:r>
                      <a:endParaRPr lang="en-US" sz="2400" dirty="0"/>
                    </a:p>
                  </a:txBody>
                  <a:tcPr/>
                </a:tc>
              </a:tr>
              <a:tr h="248582">
                <a:tc>
                  <a:txBody>
                    <a:bodyPr/>
                    <a:lstStyle/>
                    <a:p>
                      <a:r>
                        <a:rPr lang="en-US" sz="2400" dirty="0" smtClean="0"/>
                        <a:t>Active</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35</a:t>
                      </a:r>
                      <a:endParaRPr lang="en-US" sz="2400" dirty="0"/>
                    </a:p>
                  </a:txBody>
                  <a:tcPr/>
                </a:tc>
              </a:tr>
              <a:tr h="2485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Typical </a:t>
                      </a:r>
                    </a:p>
                  </a:txBody>
                  <a:tcPr/>
                </a:tc>
                <a:tc>
                  <a:txBody>
                    <a:bodyPr/>
                    <a:lstStyle/>
                    <a:p>
                      <a:r>
                        <a:rPr lang="en-US" sz="2400" dirty="0" smtClean="0"/>
                        <a:t>5</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40</a:t>
                      </a:r>
                      <a:endParaRPr lang="en-US" sz="2400" dirty="0"/>
                    </a:p>
                  </a:txBody>
                  <a:tcPr/>
                </a:tc>
              </a:tr>
              <a:tr h="248582">
                <a:tc>
                  <a:txBody>
                    <a:bodyPr/>
                    <a:lstStyle/>
                    <a:p>
                      <a:r>
                        <a:rPr lang="en-US" sz="2400" dirty="0" smtClean="0"/>
                        <a:t>Occasional</a:t>
                      </a:r>
                      <a:endParaRPr lang="en-US" sz="2400" dirty="0"/>
                    </a:p>
                  </a:txBody>
                  <a:tcPr/>
                </a:tc>
                <a:tc>
                  <a:txBody>
                    <a:bodyPr/>
                    <a:lstStyle/>
                    <a:p>
                      <a:r>
                        <a:rPr lang="en-US" sz="2400" dirty="0" smtClean="0"/>
                        <a:t>2</a:t>
                      </a:r>
                      <a:endParaRPr lang="en-US" sz="2400" dirty="0"/>
                    </a:p>
                  </a:txBody>
                  <a:tcPr/>
                </a:tc>
                <a:tc>
                  <a:txBody>
                    <a:bodyPr/>
                    <a:lstStyle/>
                    <a:p>
                      <a:r>
                        <a:rPr lang="en-US" sz="2400" dirty="0" smtClean="0"/>
                        <a:t>10</a:t>
                      </a:r>
                      <a:endParaRPr lang="en-US" sz="2400" dirty="0"/>
                    </a:p>
                  </a:txBody>
                  <a:tcPr/>
                </a:tc>
                <a:tc>
                  <a:txBody>
                    <a:bodyPr/>
                    <a:lstStyle/>
                    <a:p>
                      <a:r>
                        <a:rPr lang="en-US" sz="2400" dirty="0" smtClean="0"/>
                        <a:t>20</a:t>
                      </a:r>
                      <a:endParaRPr lang="en-US" sz="2400" dirty="0"/>
                    </a:p>
                  </a:txBody>
                  <a:tcPr/>
                </a:tc>
                <a:tc>
                  <a:txBody>
                    <a:bodyPr/>
                    <a:lstStyle/>
                    <a:p>
                      <a:r>
                        <a:rPr lang="en-US" sz="2400" dirty="0" smtClean="0"/>
                        <a:t>20</a:t>
                      </a:r>
                      <a:endParaRPr lang="en-US" sz="2400" dirty="0"/>
                    </a:p>
                  </a:txBody>
                  <a:tcPr/>
                </a:tc>
                <a:tc>
                  <a:txBody>
                    <a:bodyPr/>
                    <a:lstStyle/>
                    <a:p>
                      <a:r>
                        <a:rPr lang="en-US" sz="2400" dirty="0" smtClean="0"/>
                        <a:t>23</a:t>
                      </a:r>
                      <a:endParaRPr lang="en-US" sz="2400" dirty="0"/>
                    </a:p>
                  </a:txBody>
                  <a:tcPr/>
                </a:tc>
              </a:tr>
              <a:tr h="248582">
                <a:tc>
                  <a:txBody>
                    <a:bodyPr/>
                    <a:lstStyle/>
                    <a:p>
                      <a:r>
                        <a:rPr lang="en-US" sz="2400" dirty="0" smtClean="0"/>
                        <a:t>Infrequent</a:t>
                      </a:r>
                      <a:endParaRPr lang="en-US" sz="2400" dirty="0"/>
                    </a:p>
                  </a:txBody>
                  <a:tcPr/>
                </a:tc>
                <a:tc>
                  <a:txBody>
                    <a:bodyPr/>
                    <a:lstStyle/>
                    <a:p>
                      <a:r>
                        <a:rPr lang="en-US" sz="2400" dirty="0" smtClean="0"/>
                        <a:t>0</a:t>
                      </a:r>
                      <a:endParaRPr lang="en-US" sz="2400" dirty="0"/>
                    </a:p>
                  </a:txBody>
                  <a:tcPr/>
                </a:tc>
                <a:tc>
                  <a:txBody>
                    <a:bodyPr/>
                    <a:lstStyle/>
                    <a:p>
                      <a:r>
                        <a:rPr lang="en-US" sz="2400" dirty="0" smtClean="0"/>
                        <a:t>2</a:t>
                      </a:r>
                      <a:endParaRPr lang="en-US" sz="2400" dirty="0"/>
                    </a:p>
                  </a:txBody>
                  <a:tcPr/>
                </a:tc>
                <a:tc>
                  <a:txBody>
                    <a:bodyPr/>
                    <a:lstStyle/>
                    <a:p>
                      <a:r>
                        <a:rPr lang="en-US" sz="2400" dirty="0" smtClean="0"/>
                        <a:t>5</a:t>
                      </a:r>
                      <a:endParaRPr lang="en-US" sz="2400" dirty="0"/>
                    </a:p>
                  </a:txBody>
                  <a:tcPr/>
                </a:tc>
                <a:tc>
                  <a:txBody>
                    <a:bodyPr/>
                    <a:lstStyle/>
                    <a:p>
                      <a:r>
                        <a:rPr lang="en-US" sz="2400" dirty="0" smtClean="0"/>
                        <a:t>10</a:t>
                      </a:r>
                      <a:endParaRPr lang="en-US" sz="2400" dirty="0"/>
                    </a:p>
                  </a:txBody>
                  <a:tcPr/>
                </a:tc>
                <a:tc>
                  <a:txBody>
                    <a:bodyPr/>
                    <a:lstStyle/>
                    <a:p>
                      <a:r>
                        <a:rPr lang="en-US" sz="2400" dirty="0" smtClean="0"/>
                        <a:t>58</a:t>
                      </a:r>
                      <a:endParaRPr lang="en-US" sz="2400" dirty="0"/>
                    </a:p>
                  </a:txBody>
                  <a:tcPr/>
                </a:tc>
              </a:tr>
            </a:tbl>
          </a:graphicData>
        </a:graphic>
      </p:graphicFrame>
      <p:sp>
        <p:nvSpPr>
          <p:cNvPr id="11" name="TextBox 10"/>
          <p:cNvSpPr txBox="1"/>
          <p:nvPr/>
        </p:nvSpPr>
        <p:spPr>
          <a:xfrm>
            <a:off x="1828800" y="4724400"/>
            <a:ext cx="6118480" cy="461665"/>
          </a:xfrm>
          <a:prstGeom prst="rect">
            <a:avLst/>
          </a:prstGeom>
          <a:noFill/>
        </p:spPr>
        <p:txBody>
          <a:bodyPr wrap="square" rtlCol="0">
            <a:spAutoFit/>
          </a:bodyPr>
          <a:lstStyle/>
          <a:p>
            <a:r>
              <a:rPr lang="en-US" sz="2400" dirty="0" smtClean="0"/>
              <a:t>Number of accounts visited with frequency </a:t>
            </a:r>
            <a:r>
              <a:rPr lang="en-US" sz="2400" dirty="0" smtClean="0">
                <a:latin typeface="Cambria Math"/>
                <a:ea typeface="Cambria Math"/>
                <a:sym typeface="Mathematica1"/>
              </a:rPr>
              <a:t>𝞴</a:t>
            </a:r>
            <a:r>
              <a:rPr lang="en-US" sz="2400" dirty="0" smtClean="0"/>
              <a:t> </a:t>
            </a:r>
            <a:endParaRPr lang="en-US" sz="2400" dirty="0"/>
          </a:p>
        </p:txBody>
      </p:sp>
      <p:sp>
        <p:nvSpPr>
          <p:cNvPr id="1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57</a:t>
            </a:fld>
            <a:endParaRPr lang="en-US" dirty="0"/>
          </a:p>
        </p:txBody>
      </p:sp>
    </p:spTree>
    <p:extLst>
      <p:ext uri="{BB962C8B-B14F-4D97-AF65-F5344CB8AC3E}">
        <p14:creationId xmlns:p14="http://schemas.microsoft.com/office/powerpoint/2010/main" val="1900156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Results</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58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57169243"/>
              </p:ext>
            </p:extLst>
          </p:nvPr>
        </p:nvGraphicFramePr>
        <p:xfrm>
          <a:off x="533400" y="1447800"/>
          <a:ext cx="7696200" cy="2651760"/>
        </p:xfrm>
        <a:graphic>
          <a:graphicData uri="http://schemas.openxmlformats.org/drawingml/2006/table">
            <a:tbl>
              <a:tblPr firstRow="1" bandRow="1">
                <a:tableStyleId>{5C22544A-7EE6-4342-B048-85BDC9FD1C3A}</a:tableStyleId>
              </a:tblPr>
              <a:tblGrid>
                <a:gridCol w="2180590"/>
                <a:gridCol w="2308860"/>
                <a:gridCol w="3206750"/>
              </a:tblGrid>
              <a:tr h="747776">
                <a:tc>
                  <a:txBody>
                    <a:bodyPr/>
                    <a:lstStyle/>
                    <a:p>
                      <a:endParaRPr lang="en-US" sz="2400" dirty="0"/>
                    </a:p>
                  </a:txBody>
                  <a:tcPr/>
                </a:tc>
                <a:tc>
                  <a:txBody>
                    <a:bodyPr/>
                    <a:lstStyle/>
                    <a:p>
                      <a:r>
                        <a:rPr lang="en-US" sz="2400" dirty="0" smtClean="0"/>
                        <a:t>Reuse</a:t>
                      </a:r>
                    </a:p>
                    <a:p>
                      <a:r>
                        <a:rPr lang="en-US" sz="2400" dirty="0" smtClean="0"/>
                        <a:t>Strong</a:t>
                      </a:r>
                      <a:endParaRPr lang="en-US" sz="2400" dirty="0"/>
                    </a:p>
                  </a:txBody>
                  <a:tcPr/>
                </a:tc>
                <a:tc>
                  <a:txBody>
                    <a:bodyPr/>
                    <a:lstStyle/>
                    <a:p>
                      <a:r>
                        <a:rPr lang="en-US" sz="2400" dirty="0" smtClean="0"/>
                        <a:t>Strong Random Independent</a:t>
                      </a:r>
                      <a:endParaRPr lang="en-US" sz="2400" dirty="0"/>
                    </a:p>
                  </a:txBody>
                  <a:tcPr/>
                </a:tc>
              </a:tr>
              <a:tr h="422656">
                <a:tc>
                  <a:txBody>
                    <a:bodyPr/>
                    <a:lstStyle/>
                    <a:p>
                      <a:r>
                        <a:rPr lang="en-US" sz="2400" dirty="0" smtClean="0"/>
                        <a:t>Active</a:t>
                      </a:r>
                      <a:endParaRPr lang="en-US" sz="2400" dirty="0"/>
                    </a:p>
                  </a:txBody>
                  <a:tcPr/>
                </a:tc>
                <a:tc>
                  <a:txBody>
                    <a:bodyPr/>
                    <a:lstStyle/>
                    <a:p>
                      <a:r>
                        <a:rPr lang="en-US" sz="2400" dirty="0" smtClean="0"/>
                        <a:t>0.002</a:t>
                      </a:r>
                      <a:endParaRPr lang="en-US" sz="2400" dirty="0"/>
                    </a:p>
                  </a:txBody>
                  <a:tcPr/>
                </a:tc>
                <a:tc>
                  <a:txBody>
                    <a:bodyPr/>
                    <a:lstStyle/>
                    <a:p>
                      <a:r>
                        <a:rPr lang="en-US" sz="2400" dirty="0" smtClean="0"/>
                        <a:t>2,938</a:t>
                      </a:r>
                      <a:endParaRPr lang="en-US" sz="2400" dirty="0"/>
                    </a:p>
                  </a:txBody>
                  <a:tcPr/>
                </a:tc>
              </a:tr>
              <a:tr h="422656">
                <a:tc>
                  <a:txBody>
                    <a:bodyPr/>
                    <a:lstStyle/>
                    <a:p>
                      <a:r>
                        <a:rPr lang="en-US" sz="2400" dirty="0" smtClean="0"/>
                        <a:t>Typical</a:t>
                      </a:r>
                      <a:endParaRPr lang="en-US" sz="2400" dirty="0"/>
                    </a:p>
                  </a:txBody>
                  <a:tcPr/>
                </a:tc>
                <a:tc>
                  <a:txBody>
                    <a:bodyPr/>
                    <a:lstStyle/>
                    <a:p>
                      <a:r>
                        <a:rPr lang="en-US" sz="2400" dirty="0" smtClean="0"/>
                        <a:t>0.023</a:t>
                      </a:r>
                      <a:endParaRPr lang="en-US" sz="2400" dirty="0"/>
                    </a:p>
                  </a:txBody>
                  <a:tcPr/>
                </a:tc>
                <a:tc>
                  <a:txBody>
                    <a:bodyPr/>
                    <a:lstStyle/>
                    <a:p>
                      <a:r>
                        <a:rPr lang="en-US" sz="2400" dirty="0" smtClean="0"/>
                        <a:t>2,974</a:t>
                      </a:r>
                      <a:endParaRPr lang="en-US" sz="2400" dirty="0"/>
                    </a:p>
                  </a:txBody>
                  <a:tcPr/>
                </a:tc>
              </a:tr>
              <a:tr h="422656">
                <a:tc>
                  <a:txBody>
                    <a:bodyPr/>
                    <a:lstStyle/>
                    <a:p>
                      <a:r>
                        <a:rPr lang="en-US" sz="2400" dirty="0" smtClean="0"/>
                        <a:t>Occasional</a:t>
                      </a:r>
                      <a:endParaRPr lang="en-US" sz="2400" dirty="0"/>
                    </a:p>
                  </a:txBody>
                  <a:tcPr/>
                </a:tc>
                <a:tc>
                  <a:txBody>
                    <a:bodyPr/>
                    <a:lstStyle/>
                    <a:p>
                      <a:r>
                        <a:rPr lang="en-US" sz="2400" dirty="0" smtClean="0"/>
                        <a:t>0.109</a:t>
                      </a:r>
                      <a:endParaRPr lang="en-US" sz="2400" dirty="0"/>
                    </a:p>
                  </a:txBody>
                  <a:tcPr/>
                </a:tc>
                <a:tc>
                  <a:txBody>
                    <a:bodyPr/>
                    <a:lstStyle/>
                    <a:p>
                      <a:r>
                        <a:rPr lang="en-US" sz="2400" dirty="0" smtClean="0"/>
                        <a:t>3,135</a:t>
                      </a:r>
                      <a:endParaRPr lang="en-US" sz="2400" dirty="0"/>
                    </a:p>
                  </a:txBody>
                  <a:tcPr/>
                </a:tc>
              </a:tr>
              <a:tr h="422656">
                <a:tc>
                  <a:txBody>
                    <a:bodyPr/>
                    <a:lstStyle/>
                    <a:p>
                      <a:r>
                        <a:rPr lang="en-US" sz="2400" dirty="0" smtClean="0"/>
                        <a:t>Infrequent</a:t>
                      </a:r>
                      <a:endParaRPr lang="en-US" sz="2400" dirty="0"/>
                    </a:p>
                  </a:txBody>
                  <a:tcPr/>
                </a:tc>
                <a:tc>
                  <a:txBody>
                    <a:bodyPr/>
                    <a:lstStyle/>
                    <a:p>
                      <a:r>
                        <a:rPr lang="en-US" sz="2400" dirty="0" smtClean="0"/>
                        <a:t>3.239</a:t>
                      </a:r>
                      <a:endParaRPr lang="en-US" sz="2400" dirty="0"/>
                    </a:p>
                  </a:txBody>
                  <a:tcPr/>
                </a:tc>
                <a:tc>
                  <a:txBody>
                    <a:bodyPr/>
                    <a:lstStyle/>
                    <a:p>
                      <a:r>
                        <a:rPr lang="en-US" sz="2400" dirty="0" smtClean="0"/>
                        <a:t>4,024</a:t>
                      </a:r>
                      <a:endParaRPr lang="en-US" sz="2400" dirty="0"/>
                    </a:p>
                  </a:txBody>
                  <a:tcPr/>
                </a:tc>
              </a:tr>
            </a:tbl>
          </a:graphicData>
        </a:graphic>
      </p:graphicFrame>
      <p:sp>
        <p:nvSpPr>
          <p:cNvPr id="7" name="TextBox 6"/>
          <p:cNvSpPr txBox="1"/>
          <p:nvPr/>
        </p:nvSpPr>
        <p:spPr>
          <a:xfrm>
            <a:off x="2286000" y="4953641"/>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Usable </a:t>
            </a:r>
            <a:endParaRPr lang="en-US" sz="2000" dirty="0">
              <a:solidFill>
                <a:schemeClr val="bg1"/>
              </a:solidFill>
            </a:endParaRPr>
          </a:p>
        </p:txBody>
      </p:sp>
      <p:sp>
        <p:nvSpPr>
          <p:cNvPr id="9" name="TextBox 8"/>
          <p:cNvSpPr txBox="1"/>
          <p:nvPr/>
        </p:nvSpPr>
        <p:spPr>
          <a:xfrm>
            <a:off x="5257800" y="4954468"/>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Unusable </a:t>
            </a:r>
            <a:endParaRPr lang="en-US" sz="2000" dirty="0">
              <a:solidFill>
                <a:schemeClr val="bg1"/>
              </a:solidFill>
            </a:endParaRPr>
          </a:p>
        </p:txBody>
      </p:sp>
      <p:cxnSp>
        <p:nvCxnSpPr>
          <p:cNvPr id="10" name="Straight Arrow Connector 9"/>
          <p:cNvCxnSpPr/>
          <p:nvPr/>
        </p:nvCxnSpPr>
        <p:spPr>
          <a:xfrm flipV="1">
            <a:off x="7353300" y="2286000"/>
            <a:ext cx="0" cy="26183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648200" y="2335271"/>
            <a:ext cx="0" cy="26183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457200" y="4073373"/>
                <a:ext cx="8382000" cy="830997"/>
              </a:xfrm>
              <a:prstGeom prst="rect">
                <a:avLst/>
              </a:prstGeom>
              <a:noFill/>
            </p:spPr>
            <p:txBody>
              <a:bodyPr wrap="square" rtlCol="0">
                <a:spAutoFit/>
              </a:bodyPr>
              <a:lstStyle/>
              <a:p>
                <a:r>
                  <a:rPr lang="en-US" sz="2400" b="1" dirty="0" smtClean="0"/>
                  <a:t>E</a:t>
                </a:r>
                <a:r>
                  <a:rPr lang="en-US" sz="2400" dirty="0" smtClean="0"/>
                  <a:t>[</a:t>
                </a:r>
                <a:r>
                  <a:rPr lang="en-US" sz="2400" b="1" dirty="0" smtClean="0"/>
                  <a:t>X</a:t>
                </a:r>
                <a14:m>
                  <m:oMath xmlns:m="http://schemas.openxmlformats.org/officeDocument/2006/math">
                    <m:r>
                      <a:rPr lang="en-US" sz="2400" b="0" i="1" baseline="-25000" smtClean="0">
                        <a:latin typeface="Cambria Math"/>
                        <a:ea typeface="Cambria Math"/>
                      </a:rPr>
                      <m:t>∞</m:t>
                    </m:r>
                  </m:oMath>
                </a14:m>
                <a:r>
                  <a:rPr lang="en-US" sz="2400" dirty="0" smtClean="0"/>
                  <a:t>]: Extra Rehearsals to maintain </a:t>
                </a:r>
                <a:r>
                  <a:rPr lang="en-US" sz="2400" i="1" dirty="0" smtClean="0"/>
                  <a:t>all</a:t>
                </a:r>
                <a:r>
                  <a:rPr lang="en-US" sz="2400" dirty="0" smtClean="0"/>
                  <a:t> passwords over lifetime.</a:t>
                </a:r>
              </a:p>
              <a:p>
                <a:r>
                  <a:rPr lang="en-US" sz="2400" b="1" dirty="0" smtClean="0"/>
                  <a:t>m</a:t>
                </a:r>
                <a:r>
                  <a:rPr lang="en-US" sz="2400" dirty="0" smtClean="0"/>
                  <a:t> = 75 accounts, </a:t>
                </a:r>
                <a:r>
                  <a:rPr lang="en-US" sz="2400" b="1" dirty="0" smtClean="0"/>
                  <a:t>s</a:t>
                </a:r>
                <a:r>
                  <a:rPr lang="en-US" sz="2400" dirty="0" smtClean="0"/>
                  <a:t>=1.5 </a:t>
                </a:r>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457200" y="4073373"/>
                <a:ext cx="8382000" cy="830997"/>
              </a:xfrm>
              <a:prstGeom prst="rect">
                <a:avLst/>
              </a:prstGeom>
              <a:blipFill rotWithShape="1">
                <a:blip r:embed="rId3"/>
                <a:stretch>
                  <a:fillRect l="-1091" t="-5839" b="-15328"/>
                </a:stretch>
              </a:blipFill>
            </p:spPr>
            <p:txBody>
              <a:bodyPr/>
              <a:lstStyle/>
              <a:p>
                <a:r>
                  <a:rPr lang="en-US">
                    <a:noFill/>
                  </a:rPr>
                  <a:t> </a:t>
                </a:r>
              </a:p>
            </p:txBody>
          </p:sp>
        </mc:Fallback>
      </mc:AlternateContent>
    </p:spTree>
    <p:extLst>
      <p:ext uri="{BB962C8B-B14F-4D97-AF65-F5344CB8AC3E}">
        <p14:creationId xmlns:p14="http://schemas.microsoft.com/office/powerpoint/2010/main" val="159669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b="1" dirty="0" smtClean="0"/>
              <a:t>Usability and Security Models</a:t>
            </a:r>
          </a:p>
          <a:p>
            <a:pPr lvl="1"/>
            <a:r>
              <a:rPr lang="en-US" dirty="0"/>
              <a:t>Example Password Management Schemes</a:t>
            </a:r>
          </a:p>
          <a:p>
            <a:pPr lvl="1"/>
            <a:r>
              <a:rPr lang="en-US" dirty="0"/>
              <a:t>Usability Model</a:t>
            </a:r>
          </a:p>
          <a:p>
            <a:pPr lvl="1"/>
            <a:r>
              <a:rPr lang="en-US" b="1" dirty="0"/>
              <a:t>Security </a:t>
            </a:r>
            <a:r>
              <a:rPr lang="en-US" b="1" dirty="0" smtClean="0"/>
              <a:t>Model</a:t>
            </a:r>
          </a:p>
          <a:p>
            <a:r>
              <a:rPr lang="en-US" dirty="0" smtClean="0"/>
              <a:t>Shared Cues</a:t>
            </a:r>
          </a:p>
          <a:p>
            <a:r>
              <a:rPr lang="en-US" dirty="0" smtClean="0"/>
              <a:t>Future Directions</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59</a:t>
            </a:fld>
            <a:endParaRPr lang="en-US" dirty="0"/>
          </a:p>
        </p:txBody>
      </p:sp>
    </p:spTree>
    <p:extLst>
      <p:ext uri="{BB962C8B-B14F-4D97-AF65-F5344CB8AC3E}">
        <p14:creationId xmlns:p14="http://schemas.microsoft.com/office/powerpoint/2010/main" val="32227400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Managers</a:t>
            </a:r>
            <a:endParaRPr lang="en-US" dirty="0"/>
          </a:p>
        </p:txBody>
      </p:sp>
      <p:sp>
        <p:nvSpPr>
          <p:cNvPr id="3" name="Content Placeholder 2"/>
          <p:cNvSpPr>
            <a:spLocks noGrp="1"/>
          </p:cNvSpPr>
          <p:nvPr>
            <p:ph idx="1"/>
          </p:nvPr>
        </p:nvSpPr>
        <p:spPr/>
        <p:txBody>
          <a:bodyPr/>
          <a:lstStyle/>
          <a:p>
            <a:endParaRPr lang="en-US"/>
          </a:p>
        </p:txBody>
      </p:sp>
      <p:pic>
        <p:nvPicPr>
          <p:cNvPr id="11266" name="Picture 2" descr="http://lastpass.com/images/blog_logo.png?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27692"/>
            <a:ext cx="571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encrypted-tbn1.gstatic.com/images?q=tbn:ANd9GcSO8DoDoA9-9mpRVcUsNc6C8cgTGYMS8jiFodbfr3-fQosDn4H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911793"/>
            <a:ext cx="3799144" cy="28479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userbound.com/images/pwdhash-password-entr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124200"/>
            <a:ext cx="3922545" cy="263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044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as a Game</a:t>
            </a:r>
            <a:endParaRPr lang="en-US" dirty="0"/>
          </a:p>
        </p:txBody>
      </p:sp>
      <p:sp>
        <p:nvSpPr>
          <p:cNvPr id="3" name="Content Placeholder 2"/>
          <p:cNvSpPr>
            <a:spLocks noGrp="1"/>
          </p:cNvSpPr>
          <p:nvPr>
            <p:ph idx="1"/>
          </p:nvPr>
        </p:nvSpPr>
        <p:spPr/>
        <p:txBody>
          <a:bodyPr/>
          <a:lstStyle/>
          <a:p>
            <a:endParaRPr lang="en-US" dirty="0"/>
          </a:p>
        </p:txBody>
      </p:sp>
      <p:pic>
        <p:nvPicPr>
          <p:cNvPr id="4" name="Picture 1"/>
          <p:cNvPicPr>
            <a:picLocks noChangeAspect="1" noChangeArrowheads="1"/>
          </p:cNvPicPr>
          <p:nvPr/>
        </p:nvPicPr>
        <p:blipFill>
          <a:blip r:embed="rId3" cstate="print"/>
          <a:srcRect/>
          <a:stretch>
            <a:fillRect/>
          </a:stretch>
        </p:blipFill>
        <p:spPr bwMode="auto">
          <a:xfrm>
            <a:off x="5029200" y="1600200"/>
            <a:ext cx="406146" cy="609601"/>
          </a:xfrm>
          <a:prstGeom prst="rect">
            <a:avLst/>
          </a:prstGeom>
          <a:noFill/>
          <a:ln w="9525">
            <a:no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5029200" y="2286000"/>
            <a:ext cx="355378" cy="533400"/>
          </a:xfrm>
          <a:prstGeom prst="rect">
            <a:avLst/>
          </a:prstGeom>
          <a:noFill/>
          <a:ln w="9525">
            <a:noFill/>
            <a:miter lim="800000"/>
            <a:headEnd/>
            <a:tailEnd/>
          </a:ln>
        </p:spPr>
      </p:pic>
      <p:pic>
        <p:nvPicPr>
          <p:cNvPr id="6" name="Picture 1"/>
          <p:cNvPicPr>
            <a:picLocks noChangeAspect="1" noChangeArrowheads="1"/>
          </p:cNvPicPr>
          <p:nvPr/>
        </p:nvPicPr>
        <p:blipFill>
          <a:blip r:embed="rId3" cstate="print"/>
          <a:srcRect/>
          <a:stretch>
            <a:fillRect/>
          </a:stretch>
        </p:blipFill>
        <p:spPr bwMode="auto">
          <a:xfrm>
            <a:off x="5029200" y="2895600"/>
            <a:ext cx="355377" cy="53340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685800" y="2209800"/>
            <a:ext cx="693420" cy="1066800"/>
          </a:xfrm>
          <a:prstGeom prst="rect">
            <a:avLst/>
          </a:prstGeom>
          <a:noFill/>
          <a:ln w="9525">
            <a:noFill/>
            <a:miter lim="800000"/>
            <a:headEnd/>
            <a:tailEnd/>
          </a:ln>
        </p:spPr>
      </p:pic>
      <p:cxnSp>
        <p:nvCxnSpPr>
          <p:cNvPr id="8" name="Straight Arrow Connector 7"/>
          <p:cNvCxnSpPr>
            <a:endCxn id="4" idx="1"/>
          </p:cNvCxnSpPr>
          <p:nvPr/>
        </p:nvCxnSpPr>
        <p:spPr>
          <a:xfrm flipV="1">
            <a:off x="1371600" y="1905001"/>
            <a:ext cx="3657600" cy="609599"/>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3"/>
            <a:endCxn id="6" idx="1"/>
          </p:cNvCxnSpPr>
          <p:nvPr/>
        </p:nvCxnSpPr>
        <p:spPr>
          <a:xfrm>
            <a:off x="1379220" y="2743200"/>
            <a:ext cx="3649980" cy="4191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71600" y="2895600"/>
            <a:ext cx="3657600" cy="838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8"/>
          <p:cNvPicPr>
            <a:picLocks noChangeAspect="1" noChangeArrowheads="1"/>
          </p:cNvPicPr>
          <p:nvPr/>
        </p:nvPicPr>
        <p:blipFill>
          <a:blip r:embed="rId5" cstate="print"/>
          <a:srcRect/>
          <a:stretch>
            <a:fillRect/>
          </a:stretch>
        </p:blipFill>
        <p:spPr bwMode="auto">
          <a:xfrm>
            <a:off x="6019800" y="2971800"/>
            <a:ext cx="1524000" cy="398780"/>
          </a:xfrm>
          <a:prstGeom prst="rect">
            <a:avLst/>
          </a:prstGeom>
          <a:noFill/>
          <a:ln w="9525">
            <a:noFill/>
            <a:miter lim="800000"/>
            <a:headEnd/>
            <a:tailEnd/>
          </a:ln>
        </p:spPr>
      </p:pic>
      <p:pic>
        <p:nvPicPr>
          <p:cNvPr id="13" name="Picture 9"/>
          <p:cNvPicPr>
            <a:picLocks noChangeAspect="1" noChangeArrowheads="1"/>
          </p:cNvPicPr>
          <p:nvPr/>
        </p:nvPicPr>
        <p:blipFill>
          <a:blip r:embed="rId6" cstate="print"/>
          <a:srcRect/>
          <a:stretch>
            <a:fillRect/>
          </a:stretch>
        </p:blipFill>
        <p:spPr bwMode="auto">
          <a:xfrm>
            <a:off x="6019800" y="1676400"/>
            <a:ext cx="775855" cy="426720"/>
          </a:xfrm>
          <a:prstGeom prst="rect">
            <a:avLst/>
          </a:prstGeom>
          <a:noFill/>
          <a:ln w="9525">
            <a:noFill/>
            <a:miter lim="800000"/>
            <a:headEnd/>
            <a:tailEnd/>
          </a:ln>
        </p:spPr>
      </p:pic>
      <p:pic>
        <p:nvPicPr>
          <p:cNvPr id="14" name="Picture 6"/>
          <p:cNvPicPr>
            <a:picLocks noChangeAspect="1" noChangeArrowheads="1"/>
          </p:cNvPicPr>
          <p:nvPr/>
        </p:nvPicPr>
        <p:blipFill>
          <a:blip r:embed="rId7" cstate="print"/>
          <a:srcRect/>
          <a:stretch>
            <a:fillRect/>
          </a:stretch>
        </p:blipFill>
        <p:spPr bwMode="auto">
          <a:xfrm>
            <a:off x="685800" y="4343400"/>
            <a:ext cx="731308" cy="1219200"/>
          </a:xfrm>
          <a:prstGeom prst="rect">
            <a:avLst/>
          </a:prstGeom>
          <a:noFill/>
          <a:ln w="9525">
            <a:noFill/>
            <a:miter lim="800000"/>
            <a:headEnd/>
            <a:tailEnd/>
          </a:ln>
        </p:spPr>
      </p:pic>
      <p:pic>
        <p:nvPicPr>
          <p:cNvPr id="15" name="Picture 1"/>
          <p:cNvPicPr>
            <a:picLocks noChangeAspect="1" noChangeArrowheads="1"/>
          </p:cNvPicPr>
          <p:nvPr/>
        </p:nvPicPr>
        <p:blipFill>
          <a:blip r:embed="rId3" cstate="print"/>
          <a:srcRect/>
          <a:stretch>
            <a:fillRect/>
          </a:stretch>
        </p:blipFill>
        <p:spPr bwMode="auto">
          <a:xfrm>
            <a:off x="5029200" y="3581400"/>
            <a:ext cx="355377" cy="533400"/>
          </a:xfrm>
          <a:prstGeom prst="rect">
            <a:avLst/>
          </a:prstGeom>
          <a:noFill/>
          <a:ln w="9525">
            <a:noFill/>
            <a:miter lim="800000"/>
            <a:headEnd/>
            <a:tailEnd/>
          </a:ln>
        </p:spPr>
      </p:pic>
      <p:pic>
        <p:nvPicPr>
          <p:cNvPr id="16" name="Picture 4"/>
          <p:cNvPicPr>
            <a:picLocks noChangeAspect="1" noChangeArrowheads="1"/>
          </p:cNvPicPr>
          <p:nvPr/>
        </p:nvPicPr>
        <p:blipFill>
          <a:blip r:embed="rId8" cstate="print"/>
          <a:srcRect/>
          <a:stretch>
            <a:fillRect/>
          </a:stretch>
        </p:blipFill>
        <p:spPr bwMode="auto">
          <a:xfrm>
            <a:off x="6629401" y="3657600"/>
            <a:ext cx="533400" cy="392049"/>
          </a:xfrm>
          <a:prstGeom prst="rect">
            <a:avLst/>
          </a:prstGeom>
          <a:noFill/>
          <a:ln w="9525">
            <a:noFill/>
            <a:miter lim="800000"/>
            <a:headEnd/>
            <a:tailEnd/>
          </a:ln>
        </p:spPr>
      </p:pic>
      <p:pic>
        <p:nvPicPr>
          <p:cNvPr id="17" name="Picture 2"/>
          <p:cNvPicPr>
            <a:picLocks noChangeAspect="1" noChangeArrowheads="1"/>
          </p:cNvPicPr>
          <p:nvPr/>
        </p:nvPicPr>
        <p:blipFill>
          <a:blip r:embed="rId9" cstate="print"/>
          <a:srcRect/>
          <a:stretch>
            <a:fillRect/>
          </a:stretch>
        </p:blipFill>
        <p:spPr bwMode="auto">
          <a:xfrm>
            <a:off x="6019800" y="3657600"/>
            <a:ext cx="450507" cy="381000"/>
          </a:xfrm>
          <a:prstGeom prst="rect">
            <a:avLst/>
          </a:prstGeom>
          <a:noFill/>
          <a:ln w="9525">
            <a:noFill/>
            <a:miter lim="800000"/>
            <a:headEnd/>
            <a:tailEnd/>
          </a:ln>
        </p:spPr>
      </p:pic>
      <p:pic>
        <p:nvPicPr>
          <p:cNvPr id="18" name="Picture 1"/>
          <p:cNvPicPr>
            <a:picLocks noChangeAspect="1" noChangeArrowheads="1"/>
          </p:cNvPicPr>
          <p:nvPr/>
        </p:nvPicPr>
        <p:blipFill>
          <a:blip r:embed="rId3" cstate="print"/>
          <a:srcRect/>
          <a:stretch>
            <a:fillRect/>
          </a:stretch>
        </p:blipFill>
        <p:spPr bwMode="auto">
          <a:xfrm>
            <a:off x="5029200" y="4191000"/>
            <a:ext cx="355377" cy="533400"/>
          </a:xfrm>
          <a:prstGeom prst="rect">
            <a:avLst/>
          </a:prstGeom>
          <a:noFill/>
          <a:ln w="9525">
            <a:noFill/>
            <a:miter lim="800000"/>
            <a:headEnd/>
            <a:tailEnd/>
          </a:ln>
        </p:spPr>
      </p:pic>
      <p:pic>
        <p:nvPicPr>
          <p:cNvPr id="19" name="Picture 6"/>
          <p:cNvPicPr>
            <a:picLocks noChangeAspect="1" noChangeArrowheads="1"/>
          </p:cNvPicPr>
          <p:nvPr/>
        </p:nvPicPr>
        <p:blipFill>
          <a:blip r:embed="rId7" cstate="print"/>
          <a:srcRect/>
          <a:stretch>
            <a:fillRect/>
          </a:stretch>
        </p:blipFill>
        <p:spPr bwMode="auto">
          <a:xfrm>
            <a:off x="5410200" y="4191000"/>
            <a:ext cx="274241" cy="457200"/>
          </a:xfrm>
          <a:prstGeom prst="rect">
            <a:avLst/>
          </a:prstGeom>
          <a:noFill/>
          <a:ln w="9525">
            <a:noFill/>
            <a:miter lim="800000"/>
            <a:headEnd/>
            <a:tailEnd/>
          </a:ln>
        </p:spPr>
      </p:pic>
      <p:sp>
        <p:nvSpPr>
          <p:cNvPr id="20" name="TextBox 19"/>
          <p:cNvSpPr txBox="1"/>
          <p:nvPr/>
        </p:nvSpPr>
        <p:spPr>
          <a:xfrm>
            <a:off x="5791200" y="4191000"/>
            <a:ext cx="3810000" cy="461665"/>
          </a:xfrm>
          <a:prstGeom prst="rect">
            <a:avLst/>
          </a:prstGeom>
          <a:noFill/>
        </p:spPr>
        <p:txBody>
          <a:bodyPr wrap="square" rtlCol="0">
            <a:spAutoFit/>
          </a:bodyPr>
          <a:lstStyle/>
          <a:p>
            <a:r>
              <a:rPr lang="en-US" sz="2400" dirty="0" smtClean="0"/>
              <a:t>PayPaul.com</a:t>
            </a:r>
            <a:endParaRPr lang="en-US" sz="2400" dirty="0"/>
          </a:p>
        </p:txBody>
      </p:sp>
      <p:cxnSp>
        <p:nvCxnSpPr>
          <p:cNvPr id="21" name="Straight Arrow Connector 20"/>
          <p:cNvCxnSpPr>
            <a:endCxn id="18" idx="1"/>
          </p:cNvCxnSpPr>
          <p:nvPr/>
        </p:nvCxnSpPr>
        <p:spPr>
          <a:xfrm flipV="1">
            <a:off x="1447800" y="4457700"/>
            <a:ext cx="3581400" cy="495300"/>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2" name="Picture 3"/>
          <p:cNvPicPr>
            <a:picLocks noChangeAspect="1" noChangeArrowheads="1"/>
          </p:cNvPicPr>
          <p:nvPr/>
        </p:nvPicPr>
        <p:blipFill>
          <a:blip r:embed="rId10" cstate="print"/>
          <a:srcRect/>
          <a:stretch>
            <a:fillRect/>
          </a:stretch>
        </p:blipFill>
        <p:spPr bwMode="auto">
          <a:xfrm>
            <a:off x="2286000" y="5181600"/>
            <a:ext cx="990600" cy="838200"/>
          </a:xfrm>
          <a:prstGeom prst="rect">
            <a:avLst/>
          </a:prstGeom>
          <a:noFill/>
          <a:ln w="9525">
            <a:noFill/>
            <a:miter lim="800000"/>
            <a:headEnd/>
            <a:tailEnd/>
          </a:ln>
        </p:spPr>
      </p:pic>
      <p:cxnSp>
        <p:nvCxnSpPr>
          <p:cNvPr id="23" name="Straight Arrow Connector 22"/>
          <p:cNvCxnSpPr/>
          <p:nvPr/>
        </p:nvCxnSpPr>
        <p:spPr>
          <a:xfrm>
            <a:off x="1524000" y="5029200"/>
            <a:ext cx="685800" cy="457200"/>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1"/>
          </p:cNvCxnSpPr>
          <p:nvPr/>
        </p:nvCxnSpPr>
        <p:spPr>
          <a:xfrm flipH="1">
            <a:off x="1447800" y="3848100"/>
            <a:ext cx="3581400" cy="7239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5" idx="1"/>
          </p:cNvCxnSpPr>
          <p:nvPr/>
        </p:nvCxnSpPr>
        <p:spPr>
          <a:xfrm flipV="1">
            <a:off x="1371600" y="2552700"/>
            <a:ext cx="3657600" cy="1143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447800" y="3124200"/>
            <a:ext cx="3581400" cy="1219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1"/>
          <p:cNvPicPr>
            <a:picLocks noChangeAspect="1" noChangeArrowheads="1"/>
          </p:cNvPicPr>
          <p:nvPr/>
        </p:nvPicPr>
        <p:blipFill>
          <a:blip r:embed="rId11" cstate="print"/>
          <a:srcRect/>
          <a:stretch>
            <a:fillRect/>
          </a:stretch>
        </p:blipFill>
        <p:spPr bwMode="auto">
          <a:xfrm>
            <a:off x="3810000" y="5181600"/>
            <a:ext cx="469106" cy="609600"/>
          </a:xfrm>
          <a:prstGeom prst="rect">
            <a:avLst/>
          </a:prstGeom>
          <a:noFill/>
          <a:ln w="9525">
            <a:noFill/>
            <a:miter lim="800000"/>
            <a:headEnd/>
            <a:tailEnd/>
          </a:ln>
        </p:spPr>
      </p:pic>
      <p:sp>
        <p:nvSpPr>
          <p:cNvPr id="28" name="TextBox 27"/>
          <p:cNvSpPr txBox="1"/>
          <p:nvPr/>
        </p:nvSpPr>
        <p:spPr>
          <a:xfrm>
            <a:off x="3207809" y="4953000"/>
            <a:ext cx="1135591" cy="1107996"/>
          </a:xfrm>
          <a:prstGeom prst="rect">
            <a:avLst/>
          </a:prstGeom>
          <a:noFill/>
        </p:spPr>
        <p:txBody>
          <a:bodyPr wrap="square" rtlCol="0">
            <a:spAutoFit/>
          </a:bodyPr>
          <a:lstStyle/>
          <a:p>
            <a:r>
              <a:rPr lang="en-US" sz="6600" dirty="0" smtClean="0"/>
              <a:t>+</a:t>
            </a:r>
            <a:endParaRPr lang="en-US" sz="6600" dirty="0"/>
          </a:p>
        </p:txBody>
      </p:sp>
      <p:sp>
        <p:nvSpPr>
          <p:cNvPr id="29" name="Smiley Face 28"/>
          <p:cNvSpPr/>
          <p:nvPr/>
        </p:nvSpPr>
        <p:spPr>
          <a:xfrm>
            <a:off x="5486400" y="3657600"/>
            <a:ext cx="381000" cy="304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40922" y="4719935"/>
            <a:ext cx="1390124" cy="461665"/>
          </a:xfrm>
          <a:prstGeom prst="rect">
            <a:avLst/>
          </a:prstGeom>
          <a:noFill/>
        </p:spPr>
        <p:txBody>
          <a:bodyPr wrap="none" rtlCol="0">
            <a:spAutoFit/>
          </a:bodyPr>
          <a:lstStyle/>
          <a:p>
            <a:r>
              <a:rPr lang="en-US" sz="2400" dirty="0" smtClean="0"/>
              <a:t>q guesses</a:t>
            </a:r>
            <a:endParaRPr lang="en-US" sz="2400" dirty="0"/>
          </a:p>
        </p:txBody>
      </p:sp>
      <p:sp>
        <p:nvSpPr>
          <p:cNvPr id="31" name="Smiley Face 30"/>
          <p:cNvSpPr/>
          <p:nvPr/>
        </p:nvSpPr>
        <p:spPr>
          <a:xfrm>
            <a:off x="5486400" y="2971800"/>
            <a:ext cx="381000" cy="304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miley Face 31"/>
          <p:cNvSpPr/>
          <p:nvPr/>
        </p:nvSpPr>
        <p:spPr>
          <a:xfrm>
            <a:off x="5486400" y="2286000"/>
            <a:ext cx="3810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miley Face 32"/>
          <p:cNvSpPr/>
          <p:nvPr/>
        </p:nvSpPr>
        <p:spPr>
          <a:xfrm>
            <a:off x="5486400" y="1676400"/>
            <a:ext cx="3810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2514600" y="3352800"/>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35" name="TextBox 34"/>
          <p:cNvSpPr txBox="1"/>
          <p:nvPr/>
        </p:nvSpPr>
        <p:spPr>
          <a:xfrm>
            <a:off x="2286000" y="3962400"/>
            <a:ext cx="1471365" cy="430887"/>
          </a:xfrm>
          <a:prstGeom prst="rect">
            <a:avLst/>
          </a:prstGeom>
          <a:noFill/>
        </p:spPr>
        <p:txBody>
          <a:bodyPr wrap="none" rtlCol="0">
            <a:spAutoFit/>
          </a:bodyPr>
          <a:lstStyle/>
          <a:p>
            <a:r>
              <a:rPr lang="en-US" sz="2200" dirty="0" smtClean="0"/>
              <a:t>BCRYPT(p</a:t>
            </a:r>
            <a:r>
              <a:rPr lang="en-US" sz="2200" baseline="-25000" dirty="0" smtClean="0"/>
              <a:t>4</a:t>
            </a:r>
            <a:r>
              <a:rPr lang="en-US" sz="2200" dirty="0" smtClean="0"/>
              <a:t>)</a:t>
            </a:r>
            <a:endParaRPr lang="en-US" sz="2200" baseline="-25000" dirty="0"/>
          </a:p>
        </p:txBody>
      </p:sp>
      <p:sp>
        <p:nvSpPr>
          <p:cNvPr id="47" name="TextBox 46"/>
          <p:cNvSpPr txBox="1"/>
          <p:nvPr/>
        </p:nvSpPr>
        <p:spPr>
          <a:xfrm>
            <a:off x="3733800" y="4267200"/>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57" name="TextBox 56"/>
          <p:cNvSpPr txBox="1"/>
          <p:nvPr/>
        </p:nvSpPr>
        <p:spPr>
          <a:xfrm>
            <a:off x="3505200" y="3124200"/>
            <a:ext cx="450764" cy="461665"/>
          </a:xfrm>
          <a:prstGeom prst="rect">
            <a:avLst/>
          </a:prstGeom>
          <a:noFill/>
        </p:spPr>
        <p:txBody>
          <a:bodyPr wrap="none" rtlCol="0">
            <a:spAutoFit/>
          </a:bodyPr>
          <a:lstStyle/>
          <a:p>
            <a:r>
              <a:rPr lang="en-US" sz="2400" dirty="0" smtClean="0"/>
              <a:t>p</a:t>
            </a:r>
            <a:r>
              <a:rPr lang="en-US" sz="2400" baseline="-25000" dirty="0" smtClean="0"/>
              <a:t>4</a:t>
            </a:r>
            <a:endParaRPr lang="en-US" sz="2400" baseline="-25000" dirty="0"/>
          </a:p>
        </p:txBody>
      </p:sp>
      <p:sp>
        <p:nvSpPr>
          <p:cNvPr id="58" name="TextBox 57"/>
          <p:cNvSpPr txBox="1"/>
          <p:nvPr/>
        </p:nvSpPr>
        <p:spPr>
          <a:xfrm>
            <a:off x="4121236" y="2667000"/>
            <a:ext cx="450764" cy="461665"/>
          </a:xfrm>
          <a:prstGeom prst="rect">
            <a:avLst/>
          </a:prstGeom>
          <a:noFill/>
        </p:spPr>
        <p:txBody>
          <a:bodyPr wrap="none" rtlCol="0">
            <a:spAutoFit/>
          </a:bodyPr>
          <a:lstStyle/>
          <a:p>
            <a:r>
              <a:rPr lang="en-US" sz="2400" dirty="0" smtClean="0"/>
              <a:t>p</a:t>
            </a:r>
            <a:r>
              <a:rPr lang="en-US" sz="2400" baseline="-25000" dirty="0" smtClean="0"/>
              <a:t>3</a:t>
            </a:r>
            <a:endParaRPr lang="en-US" sz="2400" baseline="-25000" dirty="0"/>
          </a:p>
        </p:txBody>
      </p:sp>
      <p:sp>
        <p:nvSpPr>
          <p:cNvPr id="73" name="TextBox 72"/>
          <p:cNvSpPr txBox="1"/>
          <p:nvPr/>
        </p:nvSpPr>
        <p:spPr>
          <a:xfrm>
            <a:off x="3810000" y="2286000"/>
            <a:ext cx="450764" cy="461665"/>
          </a:xfrm>
          <a:prstGeom prst="rect">
            <a:avLst/>
          </a:prstGeom>
          <a:noFill/>
        </p:spPr>
        <p:txBody>
          <a:bodyPr wrap="none" rtlCol="0">
            <a:spAutoFit/>
          </a:bodyPr>
          <a:lstStyle/>
          <a:p>
            <a:r>
              <a:rPr lang="en-US" sz="2400" dirty="0" smtClean="0"/>
              <a:t>p</a:t>
            </a:r>
            <a:r>
              <a:rPr lang="en-US" sz="2400" baseline="-25000" dirty="0" smtClean="0"/>
              <a:t>2</a:t>
            </a:r>
            <a:endParaRPr lang="en-US" sz="2400" baseline="-25000" dirty="0"/>
          </a:p>
        </p:txBody>
      </p:sp>
      <p:sp>
        <p:nvSpPr>
          <p:cNvPr id="74" name="TextBox 73"/>
          <p:cNvSpPr txBox="1"/>
          <p:nvPr/>
        </p:nvSpPr>
        <p:spPr>
          <a:xfrm>
            <a:off x="3200400" y="1905000"/>
            <a:ext cx="450764" cy="461665"/>
          </a:xfrm>
          <a:prstGeom prst="rect">
            <a:avLst/>
          </a:prstGeom>
          <a:noFill/>
        </p:spPr>
        <p:txBody>
          <a:bodyPr wrap="none" rtlCol="0">
            <a:spAutoFit/>
          </a:bodyPr>
          <a:lstStyle/>
          <a:p>
            <a:r>
              <a:rPr lang="en-US" sz="2400" dirty="0" smtClean="0"/>
              <a:t>p</a:t>
            </a:r>
            <a:r>
              <a:rPr lang="en-US" sz="2400" baseline="-25000" dirty="0" smtClean="0"/>
              <a:t>1</a:t>
            </a:r>
            <a:endParaRPr lang="en-US" sz="2400" baseline="-25000" dirty="0"/>
          </a:p>
        </p:txBody>
      </p:sp>
      <p:pic>
        <p:nvPicPr>
          <p:cNvPr id="51202" name="Picture 2" descr="http://www.casinosformoney.com/wp-content/uploads/paypa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19800" y="4114800"/>
            <a:ext cx="1205243" cy="803495"/>
          </a:xfrm>
          <a:prstGeom prst="rect">
            <a:avLst/>
          </a:prstGeom>
          <a:noFill/>
          <a:extLst>
            <a:ext uri="{909E8E84-426E-40DD-AFC4-6F175D3DCCD1}">
              <a14:hiddenFill xmlns:a14="http://schemas.microsoft.com/office/drawing/2010/main">
                <a:solidFill>
                  <a:srgbClr val="FFFFFF"/>
                </a:solidFill>
              </a14:hiddenFill>
            </a:ext>
          </a:extLst>
        </p:spPr>
      </p:pic>
      <p:sp>
        <p:nvSpPr>
          <p:cNvPr id="42"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60</a:t>
            </a:fld>
            <a:endParaRPr lang="en-US" dirty="0"/>
          </a:p>
        </p:txBody>
      </p:sp>
      <p:pic>
        <p:nvPicPr>
          <p:cNvPr id="44" name="Picture 2" descr="http://upload.wikimedia.org/wikipedia/commons/thumb/1/1d/Citibank.svg/1000px-Citibank.sv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81787" y="2221494"/>
            <a:ext cx="1868150" cy="50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98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linds(horizontal)">
                                      <p:cBhvr>
                                        <p:cTn id="10" dur="500"/>
                                        <p:tgtEl>
                                          <p:spTgt spid="4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10" presetClass="exit" presetSubtype="0" fill="hold" nodeType="withEffect">
                                  <p:stCondLst>
                                    <p:cond delay="0"/>
                                  </p:stCondLst>
                                  <p:childTnLst>
                                    <p:animEffect transition="out" filter="fade">
                                      <p:cBhvr>
                                        <p:cTn id="18" dur="500"/>
                                        <p:tgtEl>
                                          <p:spTgt spid="51202"/>
                                        </p:tgtEl>
                                      </p:cBhvr>
                                    </p:animEffect>
                                    <p:set>
                                      <p:cBhvr>
                                        <p:cTn id="19" dur="1" fill="hold">
                                          <p:stCondLst>
                                            <p:cond delay="499"/>
                                          </p:stCondLst>
                                        </p:cTn>
                                        <p:tgtEl>
                                          <p:spTgt spid="5120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linds(horizontal)">
                                      <p:cBhvr>
                                        <p:cTn id="24" dur="500"/>
                                        <p:tgtEl>
                                          <p:spTgt spid="24"/>
                                        </p:tgtEl>
                                      </p:cBhvr>
                                    </p:animEffect>
                                  </p:childTnLst>
                                </p:cTn>
                              </p:par>
                              <p:par>
                                <p:cTn id="25" presetID="3"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linds(horizontal)">
                                      <p:cBhvr>
                                        <p:cTn id="30" dur="500"/>
                                        <p:tgtEl>
                                          <p:spTgt spid="35"/>
                                        </p:tgtEl>
                                      </p:cBhvr>
                                    </p:animEffect>
                                  </p:childTnLst>
                                </p:cTn>
                              </p:par>
                            </p:childTnLst>
                          </p:cTn>
                        </p:par>
                        <p:par>
                          <p:cTn id="31" fill="hold">
                            <p:stCondLst>
                              <p:cond delay="500"/>
                            </p:stCondLst>
                            <p:childTnLst>
                              <p:par>
                                <p:cTn id="32" presetID="3" presetClass="entr" presetSubtype="1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linds(horizontal)">
                                      <p:cBhvr>
                                        <p:cTn id="34" dur="500"/>
                                        <p:tgtEl>
                                          <p:spTgt spid="23"/>
                                        </p:tgtEl>
                                      </p:cBhvr>
                                    </p:animEffect>
                                  </p:childTnLst>
                                </p:cTn>
                              </p:par>
                              <p:par>
                                <p:cTn id="35" presetID="3" presetClass="entr" presetSubtype="1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par>
                                <p:cTn id="38" presetID="3" presetClass="entr" presetSubtype="1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linds(horizontal)">
                                      <p:cBhvr>
                                        <p:cTn id="40" dur="500"/>
                                        <p:tgtEl>
                                          <p:spTgt spid="2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blinds(horizontal)">
                                      <p:cBhvr>
                                        <p:cTn id="48" dur="500"/>
                                        <p:tgtEl>
                                          <p:spTgt spid="30">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linds(horizontal)">
                                      <p:cBhvr>
                                        <p:cTn id="53" dur="500"/>
                                        <p:tgtEl>
                                          <p:spTgt spid="29"/>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linds(horizontal)">
                                      <p:cBhvr>
                                        <p:cTn id="56" dur="500"/>
                                        <p:tgtEl>
                                          <p:spTgt spid="3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linds(horizontal)">
                                      <p:cBhvr>
                                        <p:cTn id="59" dur="500"/>
                                        <p:tgtEl>
                                          <p:spTgt spid="32"/>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linds(horizontal)">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29" grpId="0" animBg="1"/>
      <p:bldP spid="31" grpId="0" animBg="1"/>
      <p:bldP spid="32" grpId="0" animBg="1"/>
      <p:bldP spid="33" grpId="0" animBg="1"/>
      <p:bldP spid="35" grpId="0"/>
      <p:bldP spid="4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(q,</a:t>
                </a:r>
                <a14:m>
                  <m:oMath xmlns:m="http://schemas.openxmlformats.org/officeDocument/2006/math">
                    <m:r>
                      <a:rPr lang="en-US" i="1" dirty="0">
                        <a:latin typeface="Cambria Math"/>
                        <a:ea typeface="Cambria Math"/>
                      </a:rPr>
                      <m:t>𝛿</m:t>
                    </m:r>
                  </m:oMath>
                </a14:m>
                <a:r>
                  <a:rPr lang="en-US" b="1" dirty="0" smtClean="0">
                    <a:latin typeface="Agency FB"/>
                    <a:sym typeface="Mathematica1Mono"/>
                  </a:rPr>
                  <a:t>,</a:t>
                </a:r>
                <a:r>
                  <a:rPr lang="en-US" dirty="0" err="1" smtClean="0"/>
                  <a:t>m,s,r,h</a:t>
                </a:r>
                <a:r>
                  <a:rPr lang="en-US" dirty="0" smtClean="0"/>
                  <a:t>)-Security</a:t>
                </a:r>
                <a:endParaRPr lang="en-US" b="1" dirty="0" smtClean="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3"/>
                <a:stretch>
                  <a:fillRect b="-9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14400" y="1676400"/>
                <a:ext cx="6781800" cy="1445204"/>
              </a:xfrm>
              <a:prstGeom prst="rect">
                <a:avLst/>
              </a:prstGeom>
              <a:noFill/>
            </p:spPr>
            <p:txBody>
              <a:bodyPr wrap="square" rtlCol="0">
                <a:spAutoFit/>
              </a:bodyPr>
              <a:lstStyle/>
              <a:p>
                <a:r>
                  <a:rPr lang="en-US" sz="3200" dirty="0" smtClean="0"/>
                  <a:t>For any adversary </a:t>
                </a:r>
                <a:r>
                  <a:rPr lang="en-US" sz="3200" b="1" dirty="0" err="1" smtClean="0"/>
                  <a:t>Adv</a:t>
                </a:r>
                <a:r>
                  <a:rPr lang="en-US" sz="3200" b="1" dirty="0" smtClean="0"/>
                  <a:t> </a:t>
                </a:r>
              </a:p>
              <a:p>
                <a:pPr algn="ctr"/>
                <a14:m>
                  <m:oMath xmlns:m="http://schemas.openxmlformats.org/officeDocument/2006/math">
                    <m:r>
                      <a:rPr lang="en-US" sz="3200" b="1" i="1" smtClean="0">
                        <a:latin typeface="Cambria Math"/>
                      </a:rPr>
                      <m:t>𝑷𝒓</m:t>
                    </m:r>
                    <m:d>
                      <m:dPr>
                        <m:begChr m:val="["/>
                        <m:endChr m:val="]"/>
                        <m:ctrlPr>
                          <a:rPr lang="en-US" sz="3200" b="1" i="1" smtClean="0">
                            <a:latin typeface="Cambria Math"/>
                          </a:rPr>
                        </m:ctrlPr>
                      </m:dPr>
                      <m:e>
                        <m:d>
                          <m:dPr>
                            <m:begChr m:val=""/>
                            <m:endChr m:val="|"/>
                            <m:ctrlPr>
                              <a:rPr lang="en-US" sz="3200" b="1" i="1" smtClean="0">
                                <a:latin typeface="Cambria Math"/>
                              </a:rPr>
                            </m:ctrlPr>
                          </m:dPr>
                          <m:e>
                            <m:m>
                              <m:mPr>
                                <m:mcs>
                                  <m:mc>
                                    <m:mcPr>
                                      <m:count m:val="2"/>
                                      <m:mcJc m:val="center"/>
                                    </m:mcPr>
                                  </m:mc>
                                </m:mcs>
                                <m:ctrlPr>
                                  <a:rPr lang="en-US" sz="3200" b="1" i="1" smtClean="0">
                                    <a:noFill/>
                                    <a:latin typeface="Cambria Math"/>
                                  </a:rPr>
                                </m:ctrlPr>
                              </m:mPr>
                              <m:mr>
                                <m:e/>
                                <m:e/>
                              </m:mr>
                              <m:mr>
                                <m:e/>
                                <m:e/>
                              </m:mr>
                            </m:m>
                          </m:e>
                        </m:d>
                        <m:r>
                          <m:rPr>
                            <m:nor/>
                          </m:rPr>
                          <a:rPr lang="en-US" sz="3200" b="1" dirty="0"/>
                          <m:t>Adv</m:t>
                        </m:r>
                        <m:r>
                          <m:rPr>
                            <m:nor/>
                          </m:rPr>
                          <a:rPr lang="en-US" sz="3200" i="0" dirty="0" smtClean="0"/>
                          <m:t>,</m:t>
                        </m:r>
                        <m:r>
                          <m:rPr>
                            <m:nor/>
                          </m:rPr>
                          <a:rPr lang="en-US" sz="3200" b="0" i="0" dirty="0" smtClean="0"/>
                          <m:t>q</m:t>
                        </m:r>
                        <m:r>
                          <m:rPr>
                            <m:nor/>
                          </m:rPr>
                          <a:rPr lang="en-US" sz="3200" b="0" i="0" dirty="0" smtClean="0"/>
                          <m:t>,</m:t>
                        </m:r>
                        <m:r>
                          <m:rPr>
                            <m:nor/>
                          </m:rPr>
                          <a:rPr lang="en-US" sz="3200" b="0" i="0" dirty="0" smtClean="0"/>
                          <m:t>m</m:t>
                        </m:r>
                        <m:r>
                          <m:rPr>
                            <m:nor/>
                          </m:rPr>
                          <a:rPr lang="en-US" sz="3200" b="0" i="0" dirty="0" smtClean="0"/>
                          <m:t>,</m:t>
                        </m:r>
                        <m:r>
                          <m:rPr>
                            <m:nor/>
                          </m:rPr>
                          <a:rPr lang="en-US" sz="3200" b="0" i="0" dirty="0" smtClean="0"/>
                          <m:t>s</m:t>
                        </m:r>
                        <m:r>
                          <m:rPr>
                            <m:nor/>
                          </m:rPr>
                          <a:rPr lang="en-US" sz="3200" i="0" dirty="0" smtClean="0"/>
                          <m:t>,</m:t>
                        </m:r>
                        <m:r>
                          <a:rPr lang="en-US" sz="3200" i="1" dirty="0" smtClean="0">
                            <a:latin typeface="Cambria Math"/>
                            <a:ea typeface="Cambria Math"/>
                          </a:rPr>
                          <m:t> </m:t>
                        </m:r>
                        <m:r>
                          <m:rPr>
                            <m:nor/>
                          </m:rPr>
                          <a:rPr lang="en-US" sz="3200" b="0" i="0" dirty="0" smtClean="0">
                            <a:latin typeface="Cambria Math"/>
                            <a:ea typeface="Cambria Math"/>
                          </a:rPr>
                          <m:t>r</m:t>
                        </m:r>
                        <m:r>
                          <m:rPr>
                            <m:nor/>
                          </m:rPr>
                          <a:rPr lang="en-US" sz="3200" i="0" dirty="0" smtClean="0"/>
                          <m:t>,</m:t>
                        </m:r>
                        <m:r>
                          <m:rPr>
                            <m:nor/>
                          </m:rPr>
                          <a:rPr lang="en-US" sz="3200" b="0" i="0" dirty="0" smtClean="0"/>
                          <m:t>h</m:t>
                        </m:r>
                        <m:r>
                          <m:rPr>
                            <m:nor/>
                          </m:rPr>
                          <a:rPr lang="en-US" sz="3200" dirty="0"/>
                          <m:t> </m:t>
                        </m:r>
                      </m:e>
                    </m:d>
                    <m:r>
                      <a:rPr lang="en-US" sz="3200" i="1" dirty="0" smtClean="0">
                        <a:latin typeface="Cambria Math"/>
                        <a:ea typeface="Cambria Math"/>
                      </a:rPr>
                      <m:t>≤</m:t>
                    </m:r>
                    <m:r>
                      <a:rPr lang="en-US" sz="3200" i="1" dirty="0">
                        <a:latin typeface="Cambria Math"/>
                        <a:ea typeface="Cambria Math"/>
                      </a:rPr>
                      <m:t>𝛿</m:t>
                    </m:r>
                  </m:oMath>
                </a14:m>
                <a:r>
                  <a:rPr lang="en-US" sz="3200" b="1" dirty="0" smtClean="0"/>
                  <a:t> </a:t>
                </a:r>
                <a:endParaRPr lang="en-US" sz="3200" b="1" dirty="0"/>
              </a:p>
            </p:txBody>
          </p:sp>
        </mc:Choice>
        <mc:Fallback xmlns="">
          <p:sp>
            <p:nvSpPr>
              <p:cNvPr id="5" name="TextBox 4"/>
              <p:cNvSpPr txBox="1">
                <a:spLocks noRot="1" noChangeAspect="1" noMove="1" noResize="1" noEditPoints="1" noAdjustHandles="1" noChangeArrowheads="1" noChangeShapeType="1" noTextEdit="1"/>
              </p:cNvSpPr>
              <p:nvPr/>
            </p:nvSpPr>
            <p:spPr>
              <a:xfrm>
                <a:off x="914400" y="1676400"/>
                <a:ext cx="6781800" cy="1445204"/>
              </a:xfrm>
              <a:prstGeom prst="rect">
                <a:avLst/>
              </a:prstGeom>
              <a:blipFill rotWithShape="1">
                <a:blip r:embed="rId4"/>
                <a:stretch>
                  <a:fillRect l="-2246" t="-5485"/>
                </a:stretch>
              </a:blipFill>
            </p:spPr>
            <p:txBody>
              <a:bodyPr/>
              <a:lstStyle/>
              <a:p>
                <a:r>
                  <a:rPr lang="en-US">
                    <a:noFill/>
                  </a:rPr>
                  <a:t> </a:t>
                </a:r>
              </a:p>
            </p:txBody>
          </p:sp>
        </mc:Fallback>
      </mc:AlternateContent>
      <p:pic>
        <p:nvPicPr>
          <p:cNvPr id="6" name="Picture 6"/>
          <p:cNvPicPr>
            <a:picLocks noChangeAspect="1" noChangeArrowheads="1"/>
          </p:cNvPicPr>
          <p:nvPr/>
        </p:nvPicPr>
        <p:blipFill>
          <a:blip r:embed="rId5" cstate="print"/>
          <a:srcRect/>
          <a:stretch>
            <a:fillRect/>
          </a:stretch>
        </p:blipFill>
        <p:spPr bwMode="auto">
          <a:xfrm>
            <a:off x="5105400" y="4735492"/>
            <a:ext cx="548481" cy="914400"/>
          </a:xfrm>
          <a:prstGeom prst="rect">
            <a:avLst/>
          </a:prstGeom>
          <a:noFill/>
          <a:ln w="9525">
            <a:noFill/>
            <a:miter lim="800000"/>
            <a:headEnd/>
            <a:tailEnd/>
          </a:ln>
        </p:spPr>
      </p:pic>
      <p:sp>
        <p:nvSpPr>
          <p:cNvPr id="7" name="TextBox 6"/>
          <p:cNvSpPr txBox="1"/>
          <p:nvPr/>
        </p:nvSpPr>
        <p:spPr>
          <a:xfrm>
            <a:off x="4086745" y="4953000"/>
            <a:ext cx="923651" cy="584775"/>
          </a:xfrm>
          <a:prstGeom prst="rect">
            <a:avLst/>
          </a:prstGeom>
          <a:noFill/>
        </p:spPr>
        <p:txBody>
          <a:bodyPr wrap="none" rtlCol="0">
            <a:spAutoFit/>
          </a:bodyPr>
          <a:lstStyle/>
          <a:p>
            <a:r>
              <a:rPr lang="en-US" sz="3200" dirty="0"/>
              <a:t>r</a:t>
            </a:r>
            <a:r>
              <a:rPr lang="en-US" sz="3200" dirty="0" smtClean="0"/>
              <a:t> = #</a:t>
            </a:r>
            <a:endParaRPr lang="en-US" sz="3200" dirty="0"/>
          </a:p>
        </p:txBody>
      </p:sp>
      <p:pic>
        <p:nvPicPr>
          <p:cNvPr id="8" name="Picture 4"/>
          <p:cNvPicPr>
            <a:picLocks noChangeAspect="1" noChangeArrowheads="1"/>
          </p:cNvPicPr>
          <p:nvPr/>
        </p:nvPicPr>
        <p:blipFill>
          <a:blip r:embed="rId6" cstate="print"/>
          <a:srcRect/>
          <a:stretch>
            <a:fillRect/>
          </a:stretch>
        </p:blipFill>
        <p:spPr bwMode="auto">
          <a:xfrm>
            <a:off x="7850173" y="4876800"/>
            <a:ext cx="746449" cy="685800"/>
          </a:xfrm>
          <a:prstGeom prst="rect">
            <a:avLst/>
          </a:prstGeom>
          <a:noFill/>
          <a:ln w="9525">
            <a:noFill/>
            <a:miter lim="800000"/>
            <a:headEnd/>
            <a:tailEnd/>
          </a:ln>
        </p:spPr>
      </p:pic>
      <p:sp>
        <p:nvSpPr>
          <p:cNvPr id="9" name="TextBox 8"/>
          <p:cNvSpPr txBox="1"/>
          <p:nvPr/>
        </p:nvSpPr>
        <p:spPr>
          <a:xfrm>
            <a:off x="6853860" y="4953000"/>
            <a:ext cx="997389" cy="584775"/>
          </a:xfrm>
          <a:prstGeom prst="rect">
            <a:avLst/>
          </a:prstGeom>
          <a:noFill/>
        </p:spPr>
        <p:txBody>
          <a:bodyPr wrap="none" rtlCol="0">
            <a:spAutoFit/>
          </a:bodyPr>
          <a:lstStyle/>
          <a:p>
            <a:r>
              <a:rPr lang="en-US" sz="3200" dirty="0"/>
              <a:t>h</a:t>
            </a:r>
            <a:r>
              <a:rPr lang="en-US" sz="3200" dirty="0" smtClean="0"/>
              <a:t> = #</a:t>
            </a:r>
            <a:endParaRPr lang="en-US" sz="3200" dirty="0"/>
          </a:p>
        </p:txBody>
      </p:sp>
      <p:sp>
        <p:nvSpPr>
          <p:cNvPr id="10" name="Slide Number Placeholder 9"/>
          <p:cNvSpPr>
            <a:spLocks noGrp="1"/>
          </p:cNvSpPr>
          <p:nvPr>
            <p:ph type="sldNum" sz="quarter" idx="12"/>
          </p:nvPr>
        </p:nvSpPr>
        <p:spPr/>
        <p:txBody>
          <a:bodyPr/>
          <a:lstStyle/>
          <a:p>
            <a:fld id="{FC398A72-17BE-493D-A14C-F3371BCE3542}" type="slidenum">
              <a:rPr lang="en-US" smtClean="0"/>
              <a:pPr/>
              <a:t>61</a:t>
            </a:fld>
            <a:endParaRPr lang="en-US" dirty="0"/>
          </a:p>
        </p:txBody>
      </p:sp>
      <p:sp>
        <p:nvSpPr>
          <p:cNvPr id="11" name="TextBox 10"/>
          <p:cNvSpPr txBox="1"/>
          <p:nvPr/>
        </p:nvSpPr>
        <p:spPr>
          <a:xfrm>
            <a:off x="6698818" y="5765984"/>
            <a:ext cx="2368982" cy="369332"/>
          </a:xfrm>
          <a:prstGeom prst="rect">
            <a:avLst/>
          </a:prstGeom>
          <a:noFill/>
        </p:spPr>
        <p:txBody>
          <a:bodyPr wrap="none" rtlCol="0">
            <a:spAutoFit/>
          </a:bodyPr>
          <a:lstStyle/>
          <a:p>
            <a:r>
              <a:rPr lang="en-US" dirty="0" smtClean="0"/>
              <a:t>Offline Attack Accounts</a:t>
            </a:r>
            <a:endParaRPr lang="en-US" dirty="0"/>
          </a:p>
        </p:txBody>
      </p:sp>
      <p:sp>
        <p:nvSpPr>
          <p:cNvPr id="12" name="TextBox 11"/>
          <p:cNvSpPr txBox="1"/>
          <p:nvPr/>
        </p:nvSpPr>
        <p:spPr>
          <a:xfrm>
            <a:off x="3847125" y="5662880"/>
            <a:ext cx="2821350" cy="369332"/>
          </a:xfrm>
          <a:prstGeom prst="rect">
            <a:avLst/>
          </a:prstGeom>
          <a:noFill/>
        </p:spPr>
        <p:txBody>
          <a:bodyPr wrap="none" rtlCol="0">
            <a:spAutoFit/>
          </a:bodyPr>
          <a:lstStyle/>
          <a:p>
            <a:r>
              <a:rPr lang="en-US" dirty="0" smtClean="0"/>
              <a:t>Plaintext Recovery Accounts</a:t>
            </a:r>
            <a:endParaRPr lang="en-US" dirty="0"/>
          </a:p>
        </p:txBody>
      </p:sp>
      <p:sp>
        <p:nvSpPr>
          <p:cNvPr id="13" name="TextBox 12"/>
          <p:cNvSpPr txBox="1"/>
          <p:nvPr/>
        </p:nvSpPr>
        <p:spPr>
          <a:xfrm>
            <a:off x="228600" y="4114800"/>
            <a:ext cx="3553345" cy="584775"/>
          </a:xfrm>
          <a:prstGeom prst="rect">
            <a:avLst/>
          </a:prstGeom>
          <a:noFill/>
        </p:spPr>
        <p:txBody>
          <a:bodyPr wrap="none" rtlCol="0">
            <a:spAutoFit/>
          </a:bodyPr>
          <a:lstStyle/>
          <a:p>
            <a:r>
              <a:rPr lang="en-US" sz="3200" dirty="0"/>
              <a:t>q</a:t>
            </a:r>
            <a:r>
              <a:rPr lang="en-US" sz="3200" dirty="0" smtClean="0"/>
              <a:t> = # offline guesses</a:t>
            </a:r>
            <a:endParaRPr lang="en-US" sz="3200" dirty="0"/>
          </a:p>
        </p:txBody>
      </p:sp>
      <p:sp>
        <p:nvSpPr>
          <p:cNvPr id="14" name="Smiley Face 13"/>
          <p:cNvSpPr/>
          <p:nvPr/>
        </p:nvSpPr>
        <p:spPr>
          <a:xfrm>
            <a:off x="2438400" y="2286431"/>
            <a:ext cx="914400" cy="837769"/>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
          <p:cNvPicPr>
            <a:picLocks noChangeAspect="1" noChangeArrowheads="1"/>
          </p:cNvPicPr>
          <p:nvPr/>
        </p:nvPicPr>
        <p:blipFill>
          <a:blip r:embed="rId7" cstate="print"/>
          <a:srcRect/>
          <a:stretch>
            <a:fillRect/>
          </a:stretch>
        </p:blipFill>
        <p:spPr bwMode="auto">
          <a:xfrm>
            <a:off x="1719277" y="4731450"/>
            <a:ext cx="507682" cy="762000"/>
          </a:xfrm>
          <a:prstGeom prst="rect">
            <a:avLst/>
          </a:prstGeom>
          <a:noFill/>
          <a:ln w="9525">
            <a:noFill/>
            <a:miter lim="800000"/>
            <a:headEnd/>
            <a:tailEnd/>
          </a:ln>
        </p:spPr>
      </p:pic>
      <p:sp>
        <p:nvSpPr>
          <p:cNvPr id="16" name="TextBox 15"/>
          <p:cNvSpPr txBox="1"/>
          <p:nvPr/>
        </p:nvSpPr>
        <p:spPr>
          <a:xfrm>
            <a:off x="381000" y="5739825"/>
            <a:ext cx="3120598" cy="584775"/>
          </a:xfrm>
          <a:prstGeom prst="rect">
            <a:avLst/>
          </a:prstGeom>
          <a:noFill/>
        </p:spPr>
        <p:txBody>
          <a:bodyPr wrap="none" rtlCol="0">
            <a:spAutoFit/>
          </a:bodyPr>
          <a:lstStyle/>
          <a:p>
            <a:r>
              <a:rPr lang="en-US" sz="3200" dirty="0"/>
              <a:t>m</a:t>
            </a:r>
            <a:r>
              <a:rPr lang="en-US" sz="3200" dirty="0" smtClean="0"/>
              <a:t> = # of accounts</a:t>
            </a:r>
            <a:endParaRPr lang="en-US" sz="3200" dirty="0"/>
          </a:p>
        </p:txBody>
      </p:sp>
      <p:sp>
        <p:nvSpPr>
          <p:cNvPr id="17" name="TextBox 16"/>
          <p:cNvSpPr txBox="1"/>
          <p:nvPr/>
        </p:nvSpPr>
        <p:spPr>
          <a:xfrm>
            <a:off x="4609584" y="4028242"/>
            <a:ext cx="3467616" cy="584775"/>
          </a:xfrm>
          <a:prstGeom prst="rect">
            <a:avLst/>
          </a:prstGeom>
          <a:noFill/>
        </p:spPr>
        <p:txBody>
          <a:bodyPr wrap="none" rtlCol="0">
            <a:spAutoFit/>
          </a:bodyPr>
          <a:lstStyle/>
          <a:p>
            <a:r>
              <a:rPr lang="en-US" sz="3200" dirty="0"/>
              <a:t>s</a:t>
            </a:r>
            <a:r>
              <a:rPr lang="en-US" sz="3200" dirty="0" smtClean="0"/>
              <a:t> = # online guesses</a:t>
            </a:r>
            <a:endParaRPr lang="en-US" sz="3200" dirty="0"/>
          </a:p>
        </p:txBody>
      </p:sp>
    </p:spTree>
    <p:extLst>
      <p:ext uri="{BB962C8B-B14F-4D97-AF65-F5344CB8AC3E}">
        <p14:creationId xmlns:p14="http://schemas.microsoft.com/office/powerpoint/2010/main" val="2464180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Results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4495800"/>
                <a:ext cx="8229600" cy="609600"/>
              </a:xfrm>
            </p:spPr>
            <p:txBody>
              <a:bodyPr/>
              <a:lstStyle/>
              <a:p>
                <a:pPr>
                  <a:buNone/>
                </a:pPr>
                <a:r>
                  <a:rPr lang="en-US" dirty="0"/>
                  <a:t>(</a:t>
                </a:r>
                <a:r>
                  <a:rPr lang="en-US" dirty="0" smtClean="0"/>
                  <a:t>10</a:t>
                </a:r>
                <a:r>
                  <a:rPr lang="en-US" baseline="30000" dirty="0" smtClean="0"/>
                  <a:t>10</a:t>
                </a:r>
                <a:r>
                  <a:rPr lang="en-US" dirty="0" smtClean="0"/>
                  <a:t>,</a:t>
                </a:r>
                <a14:m>
                  <m:oMath xmlns:m="http://schemas.openxmlformats.org/officeDocument/2006/math">
                    <m:r>
                      <a:rPr lang="en-US" i="1" dirty="0">
                        <a:latin typeface="Cambria Math"/>
                        <a:ea typeface="Cambria Math"/>
                      </a:rPr>
                      <m:t>𝛿</m:t>
                    </m:r>
                  </m:oMath>
                </a14:m>
                <a:r>
                  <a:rPr lang="en-US" dirty="0" smtClean="0">
                    <a:sym typeface="Mathematica1Mono"/>
                  </a:rPr>
                  <a:t>,m,3,r</a:t>
                </a:r>
                <a:r>
                  <a:rPr lang="en-US" dirty="0" smtClean="0"/>
                  <a:t>,h</a:t>
                </a:r>
                <a:r>
                  <a:rPr lang="en-US" dirty="0" smtClean="0">
                    <a:sym typeface="Mathematica1Mono"/>
                  </a:rPr>
                  <a:t>)-security</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4495800"/>
                <a:ext cx="8229600" cy="609600"/>
              </a:xfrm>
              <a:blipFill rotWithShape="1">
                <a:blip r:embed="rId3"/>
                <a:stretch>
                  <a:fillRect l="-1852" t="-12000" b="-28000"/>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760767932"/>
              </p:ext>
            </p:extLst>
          </p:nvPr>
        </p:nvGraphicFramePr>
        <p:xfrm>
          <a:off x="381000" y="1295400"/>
          <a:ext cx="8534400" cy="3057665"/>
        </p:xfrm>
        <a:graphic>
          <a:graphicData uri="http://schemas.openxmlformats.org/drawingml/2006/table">
            <a:tbl>
              <a:tblPr firstRow="1" bandRow="1">
                <a:tableStyleId>{5C22544A-7EE6-4342-B048-85BDC9FD1C3A}</a:tableStyleId>
              </a:tblPr>
              <a:tblGrid>
                <a:gridCol w="1981200"/>
                <a:gridCol w="1295400"/>
                <a:gridCol w="1828800"/>
                <a:gridCol w="1762921"/>
                <a:gridCol w="1666079"/>
              </a:tblGrid>
              <a:tr h="1009192">
                <a:tc>
                  <a:txBody>
                    <a:bodyPr/>
                    <a:lstStyle/>
                    <a:p>
                      <a:r>
                        <a:rPr lang="en-US" sz="2400" dirty="0" smtClean="0"/>
                        <a:t>Attacks</a:t>
                      </a:r>
                      <a:endParaRPr lang="en-US" sz="2400" dirty="0"/>
                    </a:p>
                  </a:txBody>
                  <a:tcPr/>
                </a:tc>
                <a:tc>
                  <a:txBody>
                    <a:bodyPr/>
                    <a:lstStyle/>
                    <a:p>
                      <a:r>
                        <a:rPr lang="en-US" dirty="0" smtClean="0"/>
                        <a:t>            r= 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 1</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h=1</a:t>
                      </a:r>
                      <a:endParaRPr lang="en-US" dirty="0" smtClean="0"/>
                    </a:p>
                    <a:p>
                      <a:endParaRPr lang="en-US" dirty="0"/>
                    </a:p>
                  </a:txBody>
                  <a:tcPr/>
                </a:tc>
                <a:tc>
                  <a:txBody>
                    <a:bodyPr/>
                    <a:lstStyle/>
                    <a:p>
                      <a:r>
                        <a:rPr lang="en-US" sz="2400" dirty="0" smtClean="0"/>
                        <a:t>                 </a:t>
                      </a:r>
                      <a:r>
                        <a:rPr lang="en-US" sz="1800" dirty="0" smtClean="0"/>
                        <a:t>r=2</a:t>
                      </a:r>
                      <a:endParaRPr lang="en-US" sz="1800" dirty="0"/>
                    </a:p>
                  </a:txBody>
                  <a:tcPr/>
                </a:tc>
                <a:tc>
                  <a:txBody>
                    <a:bodyPr/>
                    <a:lstStyle/>
                    <a:p>
                      <a:endParaRPr lang="en-US" sz="2400" dirty="0"/>
                    </a:p>
                  </a:txBody>
                  <a:tcPr/>
                </a:tc>
              </a:tr>
              <a:tr h="828535">
                <a:tc>
                  <a:txBody>
                    <a:bodyPr/>
                    <a:lstStyle/>
                    <a:p>
                      <a:r>
                        <a:rPr lang="en-US" sz="2400" dirty="0" smtClean="0"/>
                        <a:t>Reuse</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r>
              <a:tr h="1219938">
                <a:tc>
                  <a:txBody>
                    <a:bodyPr/>
                    <a:lstStyle/>
                    <a:p>
                      <a:r>
                        <a:rPr lang="en-US" sz="2400" dirty="0" smtClean="0"/>
                        <a:t>Strong Random Independent</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r>
            </a:tbl>
          </a:graphicData>
        </a:graphic>
      </p:graphicFrame>
      <p:pic>
        <p:nvPicPr>
          <p:cNvPr id="6" name="Picture 6"/>
          <p:cNvPicPr>
            <a:picLocks noChangeAspect="1" noChangeArrowheads="1"/>
          </p:cNvPicPr>
          <p:nvPr/>
        </p:nvPicPr>
        <p:blipFill>
          <a:blip r:embed="rId4" cstate="print"/>
          <a:srcRect/>
          <a:stretch>
            <a:fillRect/>
          </a:stretch>
        </p:blipFill>
        <p:spPr bwMode="auto">
          <a:xfrm>
            <a:off x="2438400" y="1371600"/>
            <a:ext cx="518187" cy="863895"/>
          </a:xfrm>
          <a:prstGeom prst="rect">
            <a:avLst/>
          </a:prstGeom>
          <a:noFill/>
          <a:ln w="9525">
            <a:noFill/>
            <a:miter lim="800000"/>
            <a:headEnd/>
            <a:tailEnd/>
          </a:ln>
        </p:spPr>
      </p:pic>
      <p:pic>
        <p:nvPicPr>
          <p:cNvPr id="8" name="Picture 6"/>
          <p:cNvPicPr>
            <a:picLocks noChangeAspect="1" noChangeArrowheads="1"/>
          </p:cNvPicPr>
          <p:nvPr/>
        </p:nvPicPr>
        <p:blipFill>
          <a:blip r:embed="rId4" cstate="print"/>
          <a:srcRect/>
          <a:stretch>
            <a:fillRect/>
          </a:stretch>
        </p:blipFill>
        <p:spPr bwMode="auto">
          <a:xfrm>
            <a:off x="7315200" y="1371600"/>
            <a:ext cx="518187" cy="863895"/>
          </a:xfrm>
          <a:prstGeom prst="rect">
            <a:avLst/>
          </a:prstGeom>
          <a:noFill/>
          <a:ln w="9525">
            <a:noFill/>
            <a:miter lim="800000"/>
            <a:headEnd/>
            <a:tailEnd/>
          </a:ln>
        </p:spPr>
      </p:pic>
      <p:pic>
        <p:nvPicPr>
          <p:cNvPr id="9" name="Picture 6"/>
          <p:cNvPicPr>
            <a:picLocks noChangeAspect="1" noChangeArrowheads="1"/>
          </p:cNvPicPr>
          <p:nvPr/>
        </p:nvPicPr>
        <p:blipFill>
          <a:blip r:embed="rId4" cstate="print"/>
          <a:srcRect/>
          <a:stretch>
            <a:fillRect/>
          </a:stretch>
        </p:blipFill>
        <p:spPr bwMode="auto">
          <a:xfrm>
            <a:off x="7848600" y="1371600"/>
            <a:ext cx="518187" cy="863895"/>
          </a:xfrm>
          <a:prstGeom prst="rect">
            <a:avLst/>
          </a:prstGeom>
          <a:noFill/>
          <a:ln w="9525">
            <a:noFill/>
            <a:miter lim="800000"/>
            <a:headEnd/>
            <a:tailEnd/>
          </a:ln>
        </p:spPr>
      </p:pic>
      <p:pic>
        <p:nvPicPr>
          <p:cNvPr id="10" name="Picture 6"/>
          <p:cNvPicPr>
            <a:picLocks noChangeAspect="1" noChangeArrowheads="1"/>
          </p:cNvPicPr>
          <p:nvPr/>
        </p:nvPicPr>
        <p:blipFill>
          <a:blip r:embed="rId4" cstate="print"/>
          <a:srcRect/>
          <a:stretch>
            <a:fillRect/>
          </a:stretch>
        </p:blipFill>
        <p:spPr bwMode="auto">
          <a:xfrm>
            <a:off x="5638800" y="1371600"/>
            <a:ext cx="518187" cy="863895"/>
          </a:xfrm>
          <a:prstGeom prst="rect">
            <a:avLst/>
          </a:prstGeom>
          <a:noFill/>
          <a:ln w="9525">
            <a:noFill/>
            <a:miter lim="800000"/>
            <a:headEnd/>
            <a:tailEnd/>
          </a:ln>
        </p:spPr>
      </p:pic>
      <p:pic>
        <p:nvPicPr>
          <p:cNvPr id="12" name="Picture 6"/>
          <p:cNvPicPr>
            <a:picLocks noChangeAspect="1" noChangeArrowheads="1"/>
          </p:cNvPicPr>
          <p:nvPr/>
        </p:nvPicPr>
        <p:blipFill>
          <a:blip r:embed="rId4" cstate="print"/>
          <a:srcRect/>
          <a:stretch>
            <a:fillRect/>
          </a:stretch>
        </p:blipFill>
        <p:spPr bwMode="auto">
          <a:xfrm>
            <a:off x="3733800" y="1371600"/>
            <a:ext cx="518187" cy="863895"/>
          </a:xfrm>
          <a:prstGeom prst="rect">
            <a:avLst/>
          </a:prstGeom>
          <a:noFill/>
          <a:ln w="9525">
            <a:noFill/>
            <a:miter lim="800000"/>
            <a:headEnd/>
            <a:tailEnd/>
          </a:ln>
        </p:spPr>
      </p:pic>
      <p:pic>
        <p:nvPicPr>
          <p:cNvPr id="13" name="Picture 6"/>
          <p:cNvPicPr>
            <a:picLocks noChangeAspect="1" noChangeArrowheads="1"/>
          </p:cNvPicPr>
          <p:nvPr/>
        </p:nvPicPr>
        <p:blipFill>
          <a:blip r:embed="rId4" cstate="print"/>
          <a:srcRect/>
          <a:stretch>
            <a:fillRect/>
          </a:stretch>
        </p:blipFill>
        <p:spPr bwMode="auto">
          <a:xfrm>
            <a:off x="6172200" y="1371600"/>
            <a:ext cx="518187" cy="863895"/>
          </a:xfrm>
          <a:prstGeom prst="rect">
            <a:avLst/>
          </a:prstGeom>
          <a:noFill/>
          <a:ln w="9525">
            <a:noFill/>
            <a:miter lim="800000"/>
            <a:headEnd/>
            <a:tailEnd/>
          </a:ln>
        </p:spPr>
      </p:pic>
      <p:pic>
        <p:nvPicPr>
          <p:cNvPr id="14" name="Picture 4"/>
          <p:cNvPicPr>
            <a:picLocks noChangeAspect="1" noChangeArrowheads="1"/>
          </p:cNvPicPr>
          <p:nvPr/>
        </p:nvPicPr>
        <p:blipFill>
          <a:blip r:embed="rId5" cstate="print"/>
          <a:srcRect/>
          <a:stretch>
            <a:fillRect/>
          </a:stretch>
        </p:blipFill>
        <p:spPr bwMode="auto">
          <a:xfrm>
            <a:off x="8153400" y="1524000"/>
            <a:ext cx="663510" cy="609600"/>
          </a:xfrm>
          <a:prstGeom prst="rect">
            <a:avLst/>
          </a:prstGeom>
          <a:noFill/>
          <a:ln w="9525">
            <a:noFill/>
            <a:miter lim="800000"/>
            <a:headEnd/>
            <a:tailEnd/>
          </a:ln>
        </p:spPr>
      </p:pic>
      <p:pic>
        <p:nvPicPr>
          <p:cNvPr id="15" name="Picture 4"/>
          <p:cNvPicPr>
            <a:picLocks noChangeAspect="1" noChangeArrowheads="1"/>
          </p:cNvPicPr>
          <p:nvPr/>
        </p:nvPicPr>
        <p:blipFill>
          <a:blip r:embed="rId5" cstate="print"/>
          <a:srcRect/>
          <a:stretch>
            <a:fillRect/>
          </a:stretch>
        </p:blipFill>
        <p:spPr bwMode="auto">
          <a:xfrm>
            <a:off x="4343400" y="1600200"/>
            <a:ext cx="663510" cy="609600"/>
          </a:xfrm>
          <a:prstGeom prst="rect">
            <a:avLst/>
          </a:prstGeom>
          <a:noFill/>
          <a:ln w="9525">
            <a:noFill/>
            <a:miter lim="800000"/>
            <a:headEnd/>
            <a:tailEnd/>
          </a:ln>
        </p:spPr>
      </p:pic>
      <p:sp>
        <p:nvSpPr>
          <p:cNvPr id="16" name="TextBox 15"/>
          <p:cNvSpPr txBox="1"/>
          <p:nvPr/>
        </p:nvSpPr>
        <p:spPr>
          <a:xfrm>
            <a:off x="6050266" y="2684489"/>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Usable + Insecure  </a:t>
            </a:r>
            <a:endParaRPr lang="en-US" sz="2000" dirty="0">
              <a:solidFill>
                <a:schemeClr val="bg1"/>
              </a:solidFill>
            </a:endParaRPr>
          </a:p>
        </p:txBody>
      </p:sp>
      <p:sp>
        <p:nvSpPr>
          <p:cNvPr id="17" name="TextBox 16"/>
          <p:cNvSpPr txBox="1"/>
          <p:nvPr/>
        </p:nvSpPr>
        <p:spPr>
          <a:xfrm>
            <a:off x="6096000" y="3943290"/>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Unusable + Secure  </a:t>
            </a:r>
            <a:endParaRPr lang="en-US" sz="2000" dirty="0">
              <a:solidFill>
                <a:schemeClr val="bg1"/>
              </a:solidFill>
            </a:endParaRPr>
          </a:p>
        </p:txBody>
      </p:sp>
      <p:sp>
        <p:nvSpPr>
          <p:cNvPr id="1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62</a:t>
            </a:fld>
            <a:endParaRPr lang="en-US" dirty="0"/>
          </a:p>
        </p:txBody>
      </p:sp>
    </p:spTree>
    <p:extLst>
      <p:ext uri="{BB962C8B-B14F-4D97-AF65-F5344CB8AC3E}">
        <p14:creationId xmlns:p14="http://schemas.microsoft.com/office/powerpoint/2010/main" val="32626678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Usability and Security Models</a:t>
            </a:r>
          </a:p>
          <a:p>
            <a:r>
              <a:rPr lang="en-US" b="1" dirty="0" smtClean="0"/>
              <a:t>Shared Cues</a:t>
            </a:r>
          </a:p>
          <a:p>
            <a:r>
              <a:rPr lang="en-US" dirty="0" smtClean="0"/>
              <a:t>Future Directions</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63</a:t>
            </a:fld>
            <a:endParaRPr lang="en-US" dirty="0"/>
          </a:p>
        </p:txBody>
      </p:sp>
    </p:spTree>
    <p:extLst>
      <p:ext uri="{BB962C8B-B14F-4D97-AF65-F5344CB8AC3E}">
        <p14:creationId xmlns:p14="http://schemas.microsoft.com/office/powerpoint/2010/main" val="11880533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4" name="Rectangle 3"/>
          <p:cNvSpPr/>
          <p:nvPr/>
        </p:nvSpPr>
        <p:spPr>
          <a:xfrm>
            <a:off x="4572000" y="2514600"/>
            <a:ext cx="4114800" cy="4191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ct val="20000"/>
              </a:spcBef>
              <a:defRPr/>
            </a:pPr>
            <a:r>
              <a:rPr lang="en-US" dirty="0" smtClean="0"/>
              <a:t>Object: bike</a:t>
            </a:r>
            <a:endParaRPr lang="en-US" dirty="0">
              <a:solidFill>
                <a:schemeClr val="tx1"/>
              </a:solidFill>
            </a:endParaRPr>
          </a:p>
        </p:txBody>
      </p:sp>
      <p:sp>
        <p:nvSpPr>
          <p:cNvPr id="5" name="Rectangle 4"/>
          <p:cNvSpPr/>
          <p:nvPr/>
        </p:nvSpPr>
        <p:spPr>
          <a:xfrm>
            <a:off x="685800" y="2362200"/>
            <a:ext cx="2133600" cy="4343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txBox="1">
            <a:spLocks/>
          </p:cNvSpPr>
          <p:nvPr/>
        </p:nvSpPr>
        <p:spPr>
          <a:xfrm>
            <a:off x="685800" y="1600200"/>
            <a:ext cx="2590800" cy="685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smtClean="0">
                <a:ln>
                  <a:noFill/>
                </a:ln>
                <a:solidFill>
                  <a:schemeClr val="tx1"/>
                </a:solidFill>
                <a:effectLst/>
                <a:uLnTx/>
                <a:uFillTx/>
                <a:latin typeface="+mn-lt"/>
                <a:ea typeface="+mn-ea"/>
                <a:cs typeface="+mn-cs"/>
              </a:rPr>
              <a:t>Public Cue </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6"/>
          <p:cNvSpPr txBox="1">
            <a:spLocks/>
          </p:cNvSpPr>
          <p:nvPr/>
        </p:nvSpPr>
        <p:spPr>
          <a:xfrm>
            <a:off x="5638800" y="1524000"/>
            <a:ext cx="1905000" cy="6858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smtClean="0">
                <a:ln>
                  <a:noFill/>
                </a:ln>
                <a:solidFill>
                  <a:schemeClr val="tx1"/>
                </a:solidFill>
                <a:effectLst/>
                <a:uLnTx/>
                <a:uFillTx/>
                <a:latin typeface="+mn-lt"/>
                <a:ea typeface="+mn-ea"/>
                <a:cs typeface="+mn-cs"/>
              </a:rPr>
              <a:t>Private</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Content Placeholder 6"/>
          <p:cNvSpPr txBox="1">
            <a:spLocks/>
          </p:cNvSpPr>
          <p:nvPr/>
        </p:nvSpPr>
        <p:spPr>
          <a:xfrm>
            <a:off x="4572000" y="2743200"/>
            <a:ext cx="4419600" cy="685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000" dirty="0" smtClean="0">
                <a:solidFill>
                  <a:srgbClr val="FF0000"/>
                </a:solidFill>
              </a:rPr>
              <a:t>Action: kicking </a:t>
            </a:r>
          </a:p>
        </p:txBody>
      </p:sp>
      <p:cxnSp>
        <p:nvCxnSpPr>
          <p:cNvPr id="10" name="Straight Connector 9"/>
          <p:cNvCxnSpPr/>
          <p:nvPr/>
        </p:nvCxnSpPr>
        <p:spPr>
          <a:xfrm>
            <a:off x="762000" y="2362200"/>
            <a:ext cx="815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895600" y="4648200"/>
            <a:ext cx="1447800" cy="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724400" y="4419600"/>
            <a:ext cx="3504486" cy="707886"/>
          </a:xfrm>
          <a:prstGeom prst="rect">
            <a:avLst/>
          </a:prstGeom>
        </p:spPr>
        <p:txBody>
          <a:bodyPr wrap="none">
            <a:spAutoFit/>
          </a:bodyPr>
          <a:lstStyle/>
          <a:p>
            <a:pPr marL="342900" lvl="0" indent="-342900">
              <a:spcBef>
                <a:spcPct val="20000"/>
              </a:spcBef>
              <a:defRPr/>
            </a:pPr>
            <a:r>
              <a:rPr lang="en-US" sz="4000" dirty="0" smtClean="0"/>
              <a:t>Object: penguin</a:t>
            </a:r>
            <a:endParaRPr lang="en-US" sz="4000" dirty="0"/>
          </a:p>
        </p:txBody>
      </p:sp>
      <p:sp>
        <p:nvSpPr>
          <p:cNvPr id="3" name="AutoShape 2" descr="data:image/jpeg;base64,/9j/4AAQSkZJRgABAQAAAQABAAD/2wCEAAkGBxAPEBIUEBIQFBASGBQXFRUXFRYUERYRFRQYFxcVGBQYHCkgGBolGxcUITEhJSkrLy4uGSAzODMtNygvLisBCgoKDg0OGxAQGCwkHCQsLCwsLCwsLC4sLCwsLCwsLCwsLCwsLC0sLCwsLCwsLCwtLCwsLCwsLCwsMCwsLCwsLP/AABEIAOEA4QMBEQACEQEDEQH/xAAcAAEAAQUBAQAAAAAAAAAAAAAABQMEBgcIAgH/xABHEAACAgEBBQQGBQgJAgcAAAABAgADEQQFBhIhMQdBUWETIjJxgZEUQnKSoSMzQ1JiscHRCCRTY3OCorLhFZMWNDVEs8Lw/8QAGgEBAAMBAQEAAAAAAAAAAAAAAAECAwQFBv/EADQRAQACAgADBAgEBgMAAAAAAAABAgMRBCExBRJBUTJhcYGRobHREyJC8AYUFTPB4SNS8f/aAAwDAQACEQMRAD8A3jAQEBAQEBAQEBAQEBAQEBAQEBAQEBAQEBAQEBAQEBAQEBAQEBAQEBAQEBAQEBAQEBAQEBAQEBAQEBAQEBAQEBAQEBAQEDAt9e1LRbNZqkDajULyKIQEQ+Dueh8hk+6WisymIaq2r22bVtJ9D6DTr3cKCxx/msyD8pfuQnuotO1vbgOfpmfI0afB+VYkdyDusp2F28alCBrdPXave1Wa3+6xIP4Ss1Rpt/dPe7RbVr49LZkj2629W1PtJ/EZHnKoT0BAQEBAQEBAQEBAQEBAQEBAQEBAQEBA112vb4NoqRp9O2NRep4mHWurpkeDNzA8ME+EtWEw59GmsvsWupGe2w4VVGWZj4Ca70s2VsXsI1NiBtXqUpc/o0X0hXyL5AJ92feZSckq7RW93Y3rtFW1unddVUoJYKpW5VHfwZPGPdz8pHf80xZrMDPIcyeniTJSyLZuz9rbNdNZVp9VUa+YsNbheHvDDHskdcyszCNw6c3F3mTauiq1CYDEcNqD6ly+0vu7x5ESqrIICAgICAgICAgICAgICAgICAgICAgfCYHMG++1W1mt1FpOQXYJ5VKeFB8gD7yZpC0M57ANiVsdTrHGbFIprz9UFQzsPM5UZ8AfEyLyiW55RD4zADJIA8+kDX+wdw9Jptr63WMtfAfRtQpACVNYubHGeWSwOD3AmBsDkR3EH4giBhW7mzK9n7X1dNACUaumvUisckS1bGrs4V6KGypx5QM2gICAgICAgICAgICAgICAgICAgICBG7yan0Oj1Nn6lVh+IQwOV9UZrCzZ/YBt6tX1Gjc4ewi6rPRsAK6jzHqnHv8ACVvCJbrlENb9uOgbVaFKq71S7j41pJbN6qCCuFB6Fgcn1c4yR1meTLTHXvXnUL48dslu7SNy19qN3tpazR16azUotaLV6rMzsWr9KRxMF6flcAc+SL3zy8nbOKs6isz8Hof0vJEbtMNibqbx6bY+zqqNo3mu3TqRl/WFq5JHoCvN1GeHGAwxzHQn0OG4rHxFe9Sfd4w4cuK2OdWRHZxvO22NuavUhWWirTiupT7QQ2DBbHLiPM47p0Mm3ICAgICAgICAgICAgICAgICAgICAgY92hNjZes/wmHzwP4yYHMerM0hZF/SHqdXrZksQgqynDKw6EEdJfW4S2XsXtz19ShNRRRqCMAPk0uftYyp+AEytXXNHdTCbWW52ttcm67BZmR0Q/q1ozADgXOFGfPmSTPk+LvlzXm09I6RExOo93zfS8JXFipFY6+M6mNz++iV008zI6bpDU6CjV1GnUoHqbuPIg/rK3VT5iVwcTbFeLVnUuDPii8PG4O642HZqXp9LqaNR6Ppw+nqWvj6py9IDx/V58uSmfUcN2rXJH/JGp846ff6vFyYZrLYuh1ld6B6mDIc8+YIIOCCDzBB5EHmJ6tbRaNxO4Ya0ryQgICAgICAgICAgICAgICAgICAgY52ijOytZ/hk/IgyY6jmLVmawuiLzzl0qaMVII6ggj3jnKWiLRMSNmbtbzae5OC10RjyKWEBST3AtyI8p8rxXAZsVt1iZjzh7vC8XjtHdtOvVLKtLp3QZoIZP7NieHH7FgyU93Me6eZlvW3K8anzj/MePyn2uq1Zr6HTy+0pSjaSr+cS9D51O6/frDL+M4b4Zn0ZiffEfKdS57ZI8Yld2bZtCfkVsQHl6R0ZTk8gtVTANbYTyAwBk9e6TgplnJFK23M/prP1mPRjznq481q63r4sv3V2UdJpUrYk2EvZYSeJjba5dst9bGcZ8AJ9/hx/h4608oeTadztLzVBAQEBAQEBAQEBAQEBAQEBAQEBAgt+04tma0f3Fv4KT/CTHUcs6szWF0TaeculTMrI+GVFbTa22r83ZYn2WK/uMyvix39KsT7k1tavSdJanfPaSDC6u74kH94nFfsvhLdccL/zGX/tLqHdLYSU6fT2WgvqzVWbLHZnb0pQcfDxEhATnkuBNsHC4cHLFSI9jK17W9KWQzdQgICAgICAgICAgICAgICAgICAgIGGdpO9Gn0umtoY8d99bKEHVVcFeJj3D98vSkymI25x16gDlN5rEL6Qz9ZA8GVkfDKj5Kyhd7HWs6mgWsq1GyvjZvZCcY4ifLGZEol2jUylQVIKkDBHMEdxBlVXuAgICAgICAgICAgICAgICAgICAgYxvzvYmzqfVw2of2F8B+uw8B+Jl6V70piNufdqa17XZ7GZ3Y5ZickmdMQ0QOtflIt0JRbSqHmVkS2w919drz/AFTTXWgdWC4rB8DY2FB8sykyiZZRV2ObZZcmqlT+qbV4vwyPxldo2xjeDdPX7PP9b01ta9z44qj7rFyufLOZGzbMOzTfzUabFHpD6v5sMcoyj9GQe/wI90tXU8pWjU8pby3X3wo13qHFeoHWsnrjvQ/WHl1kWrMItSYZJKqEBAQEBAQEBAQEBAQEBAQEBAsNu7Vr0dD3WdEHId7N3KPMmTEbnSYjbnjeLa9mque205dz8AO5R5ATqrGo00iGN6qyWSitQ2cytkSsjKShsHsn7PDta03ajI0NTYbmQ1r4z6NSOgGQSfgOuRnaVZl0lpNLXRWtdKLXWgAVVACgDuAEzVey0C31VKWoyWKrowwysAykeBB6wloPtR7MToeLWbPDfR1PFZVkl6MHPGp6mv3818x0CD2Vtc31hwxW+vHEVOCG7nBHTP78zes7hvS24bg7O+0Qapl02sIXU9K7OQW3A6Hws8u/u8JS9Nc4Uvj1zhsaZsiAgICAgICAgICAgICAgICBpTtM3k+lX+jQ/kaCyjwazozefTA/5nRjrqGlYa71Vs1WRGpsgWLnkZW3VErvdvYlu0NVTpqfbtbGcZCoObOfIDJmdp0rMuudj7Mq0enqooXhqqUKo7+XUk95JyT5mYKLkmB4YwlTZoFJ+YIOCDyI7iD1Bgc99pO63/RtYuo06/1LUEjhH1HPNqvdy4l92O6TWdSmJ1O0FrDnDKfAqRyPiCD3GdLqhvDsl37/AOoVnT6lh9MpUc+npqhy4/tDlxe8HxxheumGSmucdGxJRkQEBAQEBAQEBAQEBAQEDHN/ds/Q9E7KcWWeoniC3VvgMn34l6RuUxDn/WXTpaIbU2SUovUWQKL+yJn1lVu3+j1u6Fru1zj1rM01eSKQbGHvYAf5T5zG881JbiJlEKbNCVNmgU2aB4JhKG3p2LXtDSW6ezGLB6rH6lg9hx7j+BMkc26Ljr9Jp7gVtpJBU9Rg4K/A/vmuOfBrit4Kmztp26LU1aikkWVMGHcCB1U+RGQfIy9o3DaY3GnVm722KtfpadRScpaufMN0ZT5hgR8JzOOY1OkjCCAgICAgICAgICAgICBp3tf2rx6paQfVpQZ/xH5n/Tw/jN8Uctr1aw1Vs2XROpsgR1rZlbTolUassVVebEhQPEnkPxlOkKOuN19krodFp9OowKa1B83PrO3vLFj8ZzyqkWaBTZoFMmBTYwlTZpI8MYGiu2bZX0XaFWqQYr1K+vj+1T1Xz71KH5yYnU7TE6nbDdas6XXDa/8AR93jIe7QueRBuq8ARgWL8chvg05rRqWOavi3dKucgICAgICAgICAgICAgc0b0bS+kam+3PJ3Yj7OcL+GJ11jUaawxjVWSyUXe8ChUMsP/wB0mNp3Kssp7Otm/Str6ND7K2Cxvs0/lOfkSoHxkWnkiXUjNMVVNmgU2MDwTJSps0CmxgeGMkYR2vbN+kbLtYDL6cpavuB4X/0sT8JEktI0tx0qfAY+XKb0ncOnHO6rndfbB0Gu0+oHSp1LedZ5OPukzPLHitaN1069VgQCDkHmD3ETNxPsBAQEBAQEBAQEBAQI/eDVeh0mos70rsI9/CcfjJiNyQ5c1Nk7GyJ1NkCPsaVvIqaNfaPhymNecqNk9gum49p3Wf2VDfN3UfzjIiW/GaZIUyYFMmSlTZoHgtAps0kUyYSstq6cXUXVsMiyt1I8mUiBzTstTwOp6q38P+Jpj6NcM8lC9ecnJG4bw6v7PNoHU7L0dhOWNSqftJ6p/dMIcV41aWRQqQEBAQEBAQEBAQEDGe0m7g2Vqz4pj7zAfxl6elCa9XM2psnU1Rd7wLVzOe9lZlf118NY8TzPxk1jkiG0P6PY/rGuPeK6h87G/lK5OqJbpJmaHhmkpU2MCmxgeGMkU2MJU2MCmxkjRe4u6F+0/wDqB07Jx0NXhGyOMObuQbuPqd/Ln1EUtEdU47xXqxza+jsoteu1WSxDhlIwwM2nnDqiduiexBidi0Z7nvA93pm/5nM5cvpM9hmQEBAQEBAQEBAQEDEe1j/0jVe5P/kWXx+lCa9XMeosnU1R9jSl5RL3otP6R/2RzP8AKc/WVZX2rM1gbA7ANSF1uqTvekEf5LB/OUyQiW8GaUFNmgeCYFNmkjwxhKmxkimzQKGqt4Udv1VY/IEyRhn9G2slNo291j0D4qLWP+8TNRPds+5f03T/AEnTpnVUD1go9a2kdRgdWXqPiO+aUtrk1xX1OpZR2d7IbRbM0tLjDhOJx4PYS7D5tKT1UvO7bZHIVICAgICAgICAgICBjvaHpTdsvWoOppcj3qOL+EtSdWhMdXJtz5nXPJqyPs/3Fv2zcVQ+j09ePS3EZAz9VR9Zz4d3UzmvZSZZL2k7rUbKvqq0ykVNUpyTlmsDMGYnx9mRVWGvtWZpC0J7sr2oNNtbTFjhbSaWP+KML/q4JF+hLpJjMkKZMDwzSRTJhKmxkjwxgUyZIx/frX/R9nap84Poyi/asIrH+7PwiehL3/R60Po9lM5/TXO3wUKn71PzmajaEBAQEBAQEBAQEBAQEBA8XVB1ZWGVYEEeIIwRA472/sS3Sa23SEFrEs9Gvi+ThCPtAqfjOi19w03ydVbk7vJs3Q0adQOJVBsI+tcwy7fPOPLE52bDu3bZJs0lWoUZND8L+IqsGM/Bwnzlqphz7qzNoXWtdhVgynDKQQfBgcg/OJHUG6O312joqbx7TDFg71uXk4+fMeRExVSrGB4JhKmTJFNmgeCZIpkyUtY9tW1wtVOlU+tYfSOP2FyFz724vuytpVs3NuFsk6LZukpYYdKkLj+8YcTj7xI+Eoqn4CAgICAgICAgICAgICAgYlt/cPT6zaOk1xJWzTn11xlbQoJrz4FWIOe8cvDAZbAtto6KvUU2VWjNdqlWH7LDHzgckb27Et2fqrNPd7VZ5N3Oh9lx5EfxnRWdrwgzEpZZ2db4tsvUHj4m0tuBao5lSOlij9YfiPhM7QiXQWn1SWotlTK9bgFWU5VlPeJUfWaSPBMkU2MDwTJSt9XqUqR7LGC1oCzMegUdTJGqNytFZvBt0Xup+jUsLHz9Wuv81X5ksFz/AJplM7Zy6WkBAQEBAQEBAQEBAQEBAQEBAQI/aG29Lpzi66pGPRSwNh9yD1j8BK2vWkbtMR7Vq1tblWNtVdrn0HalS+hW36fXgVEVENZXnnWynDleZIOORz4mc/8AUuHr+vl5+Hx6fNvHDZY6xr29fh1+TXmzuzTXWjNprpHgx4n+6vT5zhz/AMR8NSdUibfKPm2pwWW3Xkp7Y7OtZQpaspeB1CZD/BT1+Enh+3+Hyzq8TX29Pitk4DLWNxzWm6m+Ws2U5QAtTnL0WZAz3le9G8/mJ7MTFo3Wdw4ZiYnTamyO03Z2oA9I7ad+9bAcA+TryI+UnZtLf+LdnEZ+m6T/ALq5+WZO4HmvebS2Z9A5vxyJqUuoPgW5AHyzOfPxeDB/cvENcWDJl9Cu3i3bFjcqqSv7VrAAeYRCS3uyvvnn5+3eGpH5N2n4R8Z+zrx9nZrely+a3bQLd/5n8vn6r86fhT7I95BPnPnOK7Y4rNPK3djyry+fV304LFSOm59atptj1VBhpjZpeLBJ07tQCR0JRfVb4gznxdrcXinleZ9vNTJwmK36dexXq1e1dP7GpbUIO5lrFo94Iw/3lnpYv4gvM/miIn4x8ucfCXNbgsfjE+77T/pJ7J32vZillVbsvtAE0Xr76bcg58eIDwnp07apy/EpMRPjE7j48vuwvwPLeO2/V0llWztsU3kqpZbQMmtwUsA/WCn2l/aGR5z1sWbHljdLbcVqzXlKQmipAQEBAQEBAQEBAQECnqLlrRnchUUEsT0CgZJgYdtra7OAbWtRLMirTVkjUW+blfWHd6qkBQfWPcPA4ztO8zNcHKI6z+//AGfB1YsMdbIZdjO/O3FCH9FVgWEf3lw6H7PP9oz57PxEVnvWnvW85+33+D08dra1TlHz/fsXmn0ddIxUioO/A5nzJ6k+ZnnXy2yTu07a1rEKdj5OBzPl3e8900pjmefg2iPNbWy0NaonaGy9PqPz1Ndnmyji+91nXh4jLi/t2mPYm+HHk9OsSxTejcehqc6OkrqOJFVFZiHLMF4cMSAeflPb7M7S4jJnjHkncT6o5fB5vG8Fipim9I1MITT9lG2n/wDaFftPWP8A7T6Z4m2dbs7Dv2dSNNqkCXqS5AIYMjnk4YdehU+GPMT5HtvFavEd+ekxGvd4f5fQdmXrOLux1iUwJ4z0VzVM5Z2XlVZPsc/2T1+B/nLRSuSOXKWFrRHVVrs54OQR1B5Gc18dqqzHiqanR1XgC1c49lgStiHxV15iXw8TNJ1PT99fNhem+cdVC8tp1B1LlqE9ZNWuFuob9awAYA6esPVIJDKBzPt8JmtS0WxTz8vCfVH2n3Tvk4ssb5WZlsLWvfp0dxhjxA8iqtwsV9IoPMK2OIeRE+wx2m1ItMa3HTyefPVIS6CAgICAgICAgICAgQ29di/RzWQWe5lStQ3CTZnjDcXcFClz5KeucHn4rLTHhta/T675aWpEzbUIPSaNaATxNbe4AsubHG2O4Y5KgOcKPxPOfC8XxXd5V90eX78/F6mPF4y83PieXETady7Kw816QsOKwkJ3Aci38hPQxYIiO9ZFssRPdr1W+oYdFAC+AmeTJ3p1HRrSJ6z1RuptVfaZV95A/fJpWbdIbxMR1W1T+kP5MPYT0FaNZ/tBHznfj7P4nJ6OOffy+ql+Lw063j6/RlW6+7dosW/UrwcHOurIZuIgjjcjIGAThQT1yT0A+j7N7M/lp7953b5Q8bjeO/G/JT0fqzKeu85YbX2RTq1C2rnh5qwPC6HxVhzH7j3zPLiplr3bxuF6ZLUt3qzqWM37k2r+a1Csv97X6/xesgH7s8jJ2Fgt6Fpj5x+/e9CnauWPSiJ+S1fd3XV/oqrPsW4Y/B1A/GcGT+H8n6LxPtjX3bx2pSetZW4dqmC2pZS56BxgE+CupKMfIMZ5XEdncVw35rV5ecc4/wBe9tTicWXlE80uta3LhuTD2T/A+Uivdy11PXwUmbYp3HRH1anGfVuZFJUutVj1hlOGHEqkHBBBI5AgiUjsji8lPxKY+Xtj6bVvxWKJ1te6LWo2eBlbuIBBPmCvd8Zz45ycPbuZazHthE928cpSm6luBdUvOqlwK+/hVkDeiz+yTyHcCo7p912Xntm4eLW8OUT5xHj/AI346eVmrFb6hPz0WRAQEBAQEBAQEBAQIzbmzG1Coa3CW1NxISOJDlSrKygg4KseYPI4PPGDzcXw1eJxTjmdevy0vS/cttGV7valz+VvrRfCqvLf9ywkf6Z4+P8Ahzh4t3slpt8o/fvdFuMvPTk+bU3ZVaXeg6h71HEoa5yHI58BQng5jI6DrO7J2Tws4px0xxE65Trnv29WdeIyRaLTMoq7aXpjw1Ja9h5CsVurr5PxAejHm2J83/I8Zmv3Pw5r656R7/H3PQrmxY673tLaHdNSAdW7Ox5mtGaulf2fVIZ/exwcdB0n0XCdj8NgjnXvW85+3SHFl4zJfpOo9SW0mw9JSc1abTofFa0DfFsZM9OtYr0jTmmZnqv1AHTlLIfYCAgICBS1WmS1GSxVdGGCrAFSPMGJjfKRjbbsXocUalRX3ekrayxR4cYsHHjzGfEmeJl7CwWyd6tprE+Ea17vJ2V4y8V1MbT+zNCunpSpCSEHU9SScsxx3kkn4z2aUilYrXpHJyTO53Lxrtk6a/BuopsI6FkViPcSMiLVraNWjZEzHRX0mlrpQJUiIg6KqhVGevISYiIjUIVpIQEBAQEBAQEBAQEBAQEBAQEBAQEBAQEBAQEBAQEBAQEBAQEBAQEBAQEBAQEBAQEBAQEBAQEBAQEBAQEBAQEBAQEBAQEBAQEBAQEBAQEBAQEBAQEBAQEBAQEBAQE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0" name="Picture 4" descr="https://encrypted-tbn1.gstatic.com/images?q=tbn:ANd9GcRi0BK-n-_wEp-Xbgx-1kn7q6t4yYfRJ8twazE0SGNDyLC1yJ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972967"/>
            <a:ext cx="1094022" cy="1639101"/>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6" descr="data:image/jpeg;base64,/9j/4AAQSkZJRgABAQAAAQABAAD/2wCEAAkGBxQSEhUUEBQVFRUWGBQWFxcXFhcXGhgYGBQWFhUUFBUYHCogGBslGxQYITEhJSkrLi4uFx8zODMsNygtLisBCgoKDg0OGxAQGywkICQyLCw0LCwsLCwsLywsLCwsLCwsLCwsLCwsLCwsLSwsLCwsLCwsLCwsLCwsLCwsNSwsLP/AABEIAMAA2AMBIgACEQEDEQH/xAAcAAACAgMBAQAAAAAAAAAAAAAAAQUGAgQHAwj/xABCEAABAwIDBAgDBAcIAwEAAAABAAIDBBESITEFBkFREyJhcYGRobEHMsEjQlLRFGJygpLw8RUkJWOistLhQ1PCF//EABkBAQADAQEAAAAAAAAAAAAAAAABAgMEBf/EACkRAAICAgIABAUFAAAAAAAAAAABAhEDIRIxBCJRwRRBYdHwBRNSYnH/2gAMAwEAAhEDEQA/AOLJoCFIGEFAQUAkwkmgGhCEAIQhACELYoaN80jIoml0kjg1rRxJQGupXZm7dXUi9PTTSN/E1hw/xGwK7/uP8MKahY18zWz1Gpe4Xa08omnIDPXUq4zV0TTZ0jAeRc0el1IPlyfcXaDAC6klF72HVJy1s0G5VfliLSWuBa4atcCCO8HML6t29EZmjocD2kPa7O5s4C1iDlmM+a0t5N2qetjDaqMOOEDGMntNtWu1VuJNaPl1CtG/W5kuzZGhx6SGS/Ry2te1rseODgD4qrqlEAkmhAJJMpIAKSaSAEk0FAJJNJAZhNIJlAATSCaAxWSSaAEIQgBCEBAC6d8BKBjq2aeS1qeHECeBeSL/AMLXLmSvu45fDSVg0NSKdjc88LXPxgjgSHgpdEpN9HQ9vb3PqcoCWRcCMi4cyeXYoR1K0tPNaU0mFoABIbbReMe2oDk5+F3Ig+hXNt7Z6CqCSQqyMsALbg8wbey9KPe2pp3D7QvbxY8kjz1C95IxINdMweYKrW0qcB2o8woi2noTSa2dXqpYtrbNnZazsDjhOZY9oLmEc8xr2r5wbnmu27kPMBY+/UfHMHj9mNz/AP59VxFmgXVdo4JqnSGhBQhUEk0IBFYrIpIBITKSASEIQGaaEIACaQTQGJTQhACaE0AkIQgE45FdYpGNigwNb91pLsvny6o8FyghdZoayKoZGY3DruFxcXDgOsC3ULLKm6OrwzSux1FM57GtB6oN3W1PiqszZzzLeXKxtk02w2yIPO98rLorXYchbvWFXG3ImwAzc4+iy5NI6OKkyl7xtfFEOjvpnfgOarf9mOxMDnXe9uPUYQ3I3Lr9q6DtgNc/C2z8rG2eRFreqrtBZga4dWRtxft0OXAqYSpbK5cfJ6J+qe+npGMaR12vDnEXEYe0sc63HW1v1iuS2tkunbffLDDALB7ZHOxNIvdoGIPHLDcnxC5le+q6EzjyISEFCkzBCEIBFJMoQCSTskgBCEIDNCEIBhCAmgMShMoCAE0k1IBCEIAU7udLgnLhqAD/AKgoJS+67SZ8szhcQOdrGyhkx7OqVM4tiBuNVAV1U2ob1ujLQb9c3zHEgLRZttrA5khLmOOR98ltf2s5kX93jbI08CFk4pM7ITshnQvxsdCbuabjA4mxB1YDop/cvZImeS67gDxve5NziHNQ9NthrnjpYRFkRiaS31AyU/ujtWOlimOMPOIFovc55Zn6q0UmUnJLoXxV3ijY800bbubEG3ys0PzdY63s0Cy5UpDb1cZ6iWQ54nFaCuczdiKSZQpIEhCEAJJoQCWJWSxKgAhCEBmhCaAAmkE0AigJlIIBoQmpAk0Kybo7lVW0HfYtwRjWZ4IZ3N/Ge5AVuyntyB/e2/sv9l03YPwSYA/9NnLycmCEFobr1nF18XDLIZcVDQbA/QZXRFtntyJ/EODgTwKrN0jXFDk/8K3vVRlpxAZXzt28VD0m13xDCCba+Wnur3WxYgeKpe16AC5yCrGSfZeeNxdo06rajpPqpbZdHakqJX/dacPMk5DPsuoaJrRqLq0bJrcUXRkDrOjFtb9cZduSuqRlTb2UiyF0/am4EU2J8DjC7MhtsTL92rfBUjbu7VRSH7aM4eD23cz+Lh42VqKEOki/JNQBJJoQCQhCARSTKSgCQmhAZoQmgAJpBNSAWIWSzp6d0jg1guT/ADn2IDzW/s/ZUk3yNNvxHJvmrds3dqNgFw15Fi5ztL8mhTbZQ2zTbsB08FjLL6HTDw/8mT3wz3UoujJkgZJURluNzyXgh18L2Mdk3MEeC6YwWNtLAfyFzrcuvEdU0HJsoMZ79W+o9V0t4s8frD2/qr458o7KZ4KMtdGMbrEjxC0dv7Aiq2gSdV7b4HjUX1HaMtFIFgxHuCYyV2rMoycXaOTbe3TqacF1g9g1czMd5bq1UmtHSfMLnmF9KXuuYb/7utp3iphZ9nI4NkYBk15+VzRyccrc7c1hOFbR1Y83N1I5Kdluc4NjY5znGzWgXJPIBdA3X3BfARJUWMpzawZiMcST953suibqbuNp2BzmgTPHW/UB/wDGD781LyRi5tqeK1xqtsyyTV1ErI2fhbblqt00Ys02yPVPjpdb80NmG3MD1WlsKpdKMLi17TGyRsjRhu6+mG5Fsxx4FbN6sySbOVfE3YMZqGBjAw9ECSwAXJe61wNdFz+p2FI0XFnd2RXWPiIb1ndHCPPEbeqptWbHDe3afZcrm+TR1PFHgmykTQub8wI715q2viDuq4Ag+duztVe2pQGB+E5gi7TzH5rROzmlGjTSTKFYqJIplCgCQhCAzCEBCAE0IUgArtuhs0Mi6V3zPtbsaNB46qkkcl1ptDgjDQMmtaDwyCpkejXCrZgya4tz/m6yLHEHTle2Z816QU4uMvp7LYlDbWAy7OfmsKOq/UjRNg+U9ZlnN7xmPULuDJxI2F7dH2cO5zbrhW0qgDKxtzK7BuY8uoqQnUR+2QW2NUzHM7ivoTbvm8EIPzFMrU5jEqMl2LTuydE0i+hxEeV7KRkdoOaQGfchKk10asGz4oziiiYx2l2tAOeua9rei9G5rB2hQNt7Z5Stu0d4WnsTYcdPITHldpaBYAAFwdlbtHqVIuHVCr+9e9MdJ1LOdOWOcxrQMuDXPJyAv7FG9EwUm6j2yn77x/32XsEY/wBKpVeDicLC1wCeQ/m6sG2NrOndBUSNDZJWPZIG/KZIJMD3N7DduSitox3d2HPxXNXnOyTfBL017EDUnC6w7vAL023TCWmxj5os/A5OH18FrzNJPurFsSi6WCb9h/8AtJWsdaOeW9nNkJNOQTVzERSTKSAEIQgMghCEAwhAQgMmGxB5EHyK7htCCwa7gc+8Lhzhku2UdYH0ULj96NvnhA+irJWaY3TPGTW/8hRdfXWIIOnH8+YW5LWdS2mSgKiRrjcXuMrH3Wb0brZ4bVrXSmw7rcyeS+iNi0QhhjiGkcbG+Qz9VwjcPZpqK+IO+VpMh/cII9bL6DZxWkFSMcr2a09XGwEyPYy5PzODfdRtdvPSxYccoOJoeMAL7tN7OGEaZLnu/JH6ZUOsCWhrdOUYNvVaG1Kpjns6M4msp6aO4GV2sJcM+RKhzqzsw+A5vHb1JN9dV9y7Hf8AprlzGyyXDSMLQ0Wz1xEWNwVqVXxJjY1zv0aWzQXHrxg2AuVznZId0WWZwt88APuVL0xpXNiimpah7pDFE936QAC97msJDQPludOScndF/hMccMcjjJtpvXSOg70b1OpRC2KNrnysLyHkjA2zbXDdTcn+Eqtwb91BkjEgh6Nzw1+FjgQ06kOLuzkozfHaPSVU8n3WHo224iPLLvcSoHYwxGmEoveaAPB7ZmtcD5qHJ8jXH4PF8Pcl5nFy+xY//wBCq5M2GJoOYGC5AOl7lRMs8lfVxCWTFJIWRnAA0tia4vfk35cr9bhdbu+VJE2vkbCxkbWRwssxoaLkOeb2/aCt+4sDWUUJDQHSgyOIAuQ95cA46nIhEnKTTZTJLHiwQnGFSle76+Vle+LVAynhoDCwMYySWINboBIwOHrEq9Tg9GS7wv7q/fFimx0LObaiAjxdhPo5c+rpcIsNGi3jzPkVXIt2ceGVRZE19PYeGg7c7lT+7UgZs+pkP3WSeZaQPdV2qnJvck39V67Pqy6CWm+7KDbvI/MK0XvZWa1oorRkE0OBGRyIyI5EZEJLQ5xFIrIpFAJCEIDJCAhANCEwgGBfTMnIDt4BdTjcY4o4eDGtae8DNUPdKk6SpZcXDLvP7vy+pV3kNyeOv9VSTNsaPR+G2tj6LRmpAM9SveSC2dwfIBeJdYZnuVLNHGib+H1R0dazL5w5nnmP9q7QyQXXAtibTEE8ch+65p8zb6rukLr2c3v8FtHown2cm3nqP71UuGZ6VwA7sLfooja7HwmeOQtLoi9t23sSG3yv2+yt026M75pZZHxMYZ3SDMveW9LiAwgAA2AGq3arcaKd80ks0wErnyFjQxtsWZbiIJKz/bbs9eH6jHGoRT0o1X9jnkMTjBaPIkHDw7L34aKWk3hggcxzaGJlndRxmkke14aSx2bQL3AV32TulSdGzFDfIXxPeRfjleyk3bBomWP6NDfheME+quoNM5M3i8eTHGPF6SXfscroYJJXxx0xY+Zn22diCYrPJcBzcAO8rXpadzuj6OOV/wBpE64if/7WuJyGS7ds+hawXaxkY5Na1uXbYKubw75xwR9K95a1xLYrZucAbF7W/eJ4cAMyo4KiZePnKTcYra41vS+hRN5aSqfLWSNppyXSS4D0ZsQAGRnFpYhoPiukbLgEbI4m6Rxxt8mgfRc+HxFZNM1rS79XpGDAOwXfm48yFZKXehhzcczqSrxS20c+bLOajGSriqNj4kTfY00f45rnuYxzvctXN9qC7j2W/orvvLtuGRt3BzgyKTCWi9pC5hB7rMtftVHklBAOWYWc6bEE1Eh5gtSOTC644FSNS25yUXO2xUEM8N6KWz2yj5ZQT+82wd7gqEKvW8dFbZcUjtRMLfvNdf6KjLQxYikUykhAkIQgMghATCAAmEkwgLt8MqTGal3FrYgPEvJ9grC1uZson4Oyfb1DDo6Nh/hc7/krJPAcbsOmZVJaN8e0aEwBHDxUJWzda3AeCn5mYWaKr7UJbqqaNKdGvG5z5mMbkS6/g3NX2KumuPtZMuTiPZUPds46m+tmu9SAru0cQs5SadGuOEas9Jm47l7i5xyJcSb+ZUvs6Z1Hs10t3Y5CcHWNhqxgAPYHu8lCtqoySLdYeGamd+65sNJRR/5T3W7QyP8A5lWi6TZeGNTywj+a2QOzN86yL7zZANA9utu0W1UvT/EF/SB81OHC2QY8j3BVMFewNAub2A07Ftx1UbhmeXh2rRSZyyUZNui47a+IbJ4zG2OSMOIDzcEht+thtxIXNd4MdVVPlc60bn4WDUxwg2a1g0uG525qfaYna2v6Z/RYSULCNbKW29Ew8jtFVi2aBNiv1GvJaCbusD1ATa19FYZdpC/VYLfrG5J/Ee1N9COaxdRtGqjfQu3Y5ax72m7RbTndaJgOWvIWWzIQ3S4HutSae+Y4kBv1VaotyvswlYGjTPmomeW7v+1vyAtGeq0nQWu76KOQcC3b4w/4Ow8pYvW4+q5gV07eub/BIr/fnY0fuguPsuYlbnJLsRSKyKxKECQmhANMJJoBhMJBNAXP4UzYa4N/Ex48rEK61jyJsIvqb9g5LmW51d0FbA86B4B7nZfkuq7ajw1ThwJuO4rPJ0dGDsjahhNwdBooWsob3Lr/AM9qn6x9icIJKjapp++QOwLNK2dDaSsgo6XonYmDCbWJ/NbMm3pmiwLfELYmY2y1KijaB4ZcSVZxRlFsiNo1Mk2shHdYLWqX1Ega18peGAtbfgDYWv4BTQogPr/VKwbckaJ8gluyNiqnR36Ruup1H/S36eoheLkkHgG/UrWlqQBkb4fqoyXBqL4uFlKKvRYHwk3DHXPLl4rWkfIzXTs/NRkNXIwWe04ef1spCKq4t/6U0RysybXEHj2rM7TJ5rx6Xz5rVkqRfOx7UBLRVYd8wt2/kvXCDbMWHD6lV99WBw9UNrjZVaZaMok5VkW7Vo1UmIBreJFlHmsJW/uzB01XE0kWDsTidABmSexFAtLLom/irOI2UdGzSKN0rx+vJYN8mtPmueqU3m2n+k1U017hzyG/sN6rPQA+Ki1scYFYrJyxQCKaSaAZTQU0AJoCEBkDy1XYv7SE9PTVI1w9HJ2ObkVxxquW5W0AYZ6dx/zGdvBwHbkD4qJK0aYpcZF3/SGagjxULX1sYuRmqvPtIi9lqOne8ZLJJnS5RJ2p2u02OHPtWhLtdt75rQFI8hIUDuxXUWYvIesu03HT1WtLUucdVt0+yy4hoBcTewAuTlorFsPcOpqBdrBG38Ul/wDaPzVlAq5sp3Rk6+i3tm7Oke60TC49gvb8l13Yfwuhjs6oeZncg3C3yuVdKLZ0cIwxRtaO5W4opyOP7J+GVTN1p3CJvbm7yViG4UEQ+zaXu4vfmfAcAuimO+uaxkYLKVSItnNG7kQPaelaWuJNiw4bNa3PLTMlQmx9wI6iZzHSvjaCcJDQ4nvvZdWmp7+y16WhDHAjmpaFnL9pbhx01R0UrnuY4XY8WGIcQeRB91T97KIU0xjYMrutfi3qub6O9F37e+kxxxyWBMb87/hfkb+IauSfGGhaySlezSWOTLkWOYC3wuFSi6a4u/za9igtnPYsmVbmhwabYhZ3MjlfkvBBQzsFiU0igBySbkkAIQh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8" descr="data:image/jpeg;base64,/9j/4AAQSkZJRgABAQAAAQABAAD/2wCEAAkGBxQTEhQUExQUFRQUFRcVFRUUFBQUFBQUFBUWFhUUFBQYHCggGBwlHBQUITEhJSkrLi4uFx8zODMsNygtLisBCgoKDg0OGxAQGiwcHx8tLCwsLCwsLCwsLCwsLCwsLCwsLCwsLCwsLCwsLCwsLCwsLCwsLCwsLCwsLCwsLCwsLP/AABEIALQBGAMBIgACEQEDEQH/xAAcAAACAgMBAQAAAAAAAAAAAAAEBQMGAAIHAQj/xABEEAABAwIEAwUEBgkDAwUBAAABAAIDBBEFEiExQVFhBhMicYEHMpGhFFKSscHwI0JicoLC0eHxFTNDVKKyFiVTk/II/8QAGQEAAwEBAQAAAAAAAAAAAAAAAgMEAQAF/8QAJxEAAgICAgEEAgIDAAAAAAAAAAECEQMhEjFBBBMiYTJRcYFDsfD/2gAMAwEAAhEDEQA/AKcO1p5rcdreqRz4S5p20Q0tCRwSrHUy0Dtb1Ure1nVUoRLdtOTsus4u7e1g5qRvawc1Sm0BXv8Apzl1nUy7f+qxzWru1g5qkPo3BQuiIXWjqZd39qxzQNT2lvxVTAW7Yl1mUyavq85UtC1RRUtyndBSbIJSDhB3ZvDFoimMRkVMtzCnY42jZSBO6uh5WZU2EVhqk9dUAmw1/PDmilEFSJKObVWihbmCrlJ2drH6x0s5HPun/IkWKJz1tMP0kMrW8e9he0fasF0HXZkpJlgmYNkA+gudlpSYoJLEjKduYJ12PonlEAUVWzUxdDg45JvS4aLbI9jApC4AJlIGxNX0oAVMxlwarji1ToVQsZJcUrIHEX9/detN0MBZTMU7YaDYdFPI/RBtl0UUk6JMFkz51JDUlLHSqRstl0Xsx9DKQ3Q5IUH0pDmq1T30LT2WXDHq00L1RsKqLlWmmnsEWNnMfgArErjr7LEww3fhIdwQVVgPRWqnIU04BCDigrOU4nheU7ISih6K2doYxqq7AQEDSRzCoIAi2U7VFFtdEQpFqxqWgCsgGqr9WLKz1IVcxIWK1IyT0JnyWKIimQNSdV5G5a4iVKixUT7lWCkCqVDUWT+jqUqUdj4z0PmuUckoCgbcr2igzzwxu918sbD5Pe1p+RVOPoXIvHZXsMaprZqklsBGZsbSWvl5Oc79VnK2pvfQDXo+H4VBTi0MUcf7jQCfN259VpjGLw0seeZ4jYNAOJ00axo1JsNguf4n7VwP9inJ5GV+S452AJXSlFdgKMpdFw7W1YY2O5eC4vY0tLwA5zDZz8pGnXhe+m6b4fNmijNzqxpObfVo97quLVvtNnkGV9PSvF9ntLwDzsfVeQ+0+svtTtaAAGiN23IeLRY8+NpIP2pVR1PHOyNJVA54w15/5IrMf62FneoKqE+ASUhDXuD2n3JALZgPrD9V3T8iTC/aUBl+kRgNcffidmyj6zmWuB5XVr7RyNlozI0hzRle1wNwRcC4Pk4o4yT6B4tFQD0NWVFgoZKoAJPiNcmHENVPmuEqfACo/pVnFS98lSQaYlxCCzkPkTCt1KFyWUsuxqB3bIcA3RzmLZlMtRjQKyFayNTNlOtJKe+iJIxiOdBFxCsxw5A1lAOSakIaNMHm1VkjrNFU6MZSm7JFylRvYTNidjusSudtysWPKGoHVWVNivZsQ0Q87Ejr6i105ujEgfGqq6T0wu5eVM+YozD4VNKYxQGDGaKKSYBTyyABV+rqTmSlpjGtDhmqWYlDe6nop1NWkWXOWzFDRSK2KxQ4TTExqUrTou0SzVMka6ya4XObpSGoikeWlFoxF+w99wFu6o7uWN4Ibke1+Z17DI4OubcNEgoMRspnVmd7QNenOwvb5LHOkOjGy3dtcd+mVcuR14YmtZFbYl3ie4efhH8KrpiEmrXjT3gDZ45mx3HVbunPdGR1rvbms3kb204aWPqqvVskIDw0BpcW6HUEfW5f2Uqlydsa1xQzkaL6G4BO+h01UbIx7zjbjy/ygqWS/M21016a9NUPK0uNrhptfxGw8uWvVYuwm9FogrGuADLnKPFcAA67j8hPcB7QTRQTUjW94x5BiDn5Qy3jey/Bps3lbMVSKDvGZTmBB3trlNzYXHTX1TjEGFzAIy4SOIygG2cmzS2/lY68iu5NS0coppWNv9RzNDtrgG3K4vZASyFxQ757WB3AAPnbX53XragWXoxdpEz7NXRG6kc3gvY5gpYtXLqs6zRtIhqqGyeloslWIHRC8aO5MURSa2TSnYk595NqWZKTSD2HmDS6jMaKjkuEFVvsmqqBZKyyCxGMBDsqtVHUyXSHMYo6FMw1TGjZpqgnx6pjRBDJgxjs8qIViNki0WLEmG2i+TN0VSxvirdPqFUMedurJ9ColZY/xJpT1dkmduvHzlRtD4teRxVV10re65Q3fKVjkttothijJDOldZE1cuiHo23RVTDoh5CZw46KziTkvZumdfTm6DNI4aqmElRDkxyTsMo6e6InodLrXDZNbJnMNELbsZGKcSuvkLTZbQ1xa9rxqWOa63PKQbH4LTEW6oSyYlYhtpl++ntnaZBs4m4sRY6XuOevDRBVNP3nIczbW3mlnZmf34ifes5vnsfwTqNl/CNLmxUOZOEqRbhkpRth1FhYZBms1ucBwLveczMLW6G1/JB45hujZHAZXOyh7dibXF/gfh5X27RNfFlyOD4i0aZhnY7iLcuX5vmEU7ZInOmmAJ2YAdLba8SiqX/M1OIDGMosVNJUmMAi976a+uvwC9EemvA7oSokDnAcASgxq3s3I6IpJibk7nVCOrbI+SMWSisZqrYZGSThSCW4gU4w6rVVa0pjQSEJ8ZbFbLiJtEprZdVvDPohqgXRz6Cj2RRRZtVNlso6JHNjUiiP5aJqKXgvamG60gZYo46hOvigErZXZqchy2a3mmk0Gqg7hTN2x3GgHuUTFGpjCpImIbo6j1rVi9eViJTFuJcZJQWqpY6Rqp4sVu1KMRqbqyUrQqtiYlQvClctmMUyQbYJkUsIRHdL2KPVJyM9T0sLVjfDG7JrLHohcOi2TSeLRLUJVZmWS5CGWkuULV0uicEIKufouhaYOVJxK+2OztEc95stWQElSTwkBUciKqFcsWYrHUOic4Phckz8scb5Hb2YxzyBzIA0HVdg7Jey6OPLLWWkfoRANY2nlIf+Q9Pd395Mjb6EySXZxLBOz9VI+8UMhaG94XlpZGIwCS8yOs22h1umjp7Xvo5pseGu119EdtHWopOAJibpyMzAfkvnvtJGGyvI2dr8xf8Aqhyw5HYpUhXW4i2+W1zxNhp67qCCpGoFwd+CNlwlkrWSRva1xbZwd7pIvrcbG1lFFRiJr85BdsCNR1tdJdUUqL7JZKm7BbcqyYH2fhmpw52dsgv4mndu+rTobXO1iqdTSA2vtddAwuptTnuRmkAsxgOpe7wsH2iAmRjSFN2wnBvZw+qikfHOwZXljMzSGvs1pJLhctsXFux1aVWu1ns7raRnevY18drudE7P3ev/ACNsCB1FxzIXeuz+GfRKeCnBuWN8bvrPPikefNznH1TTvtfz1VCwpIVPI2z5DijuioYrL6B7SezSlq3mSMmnlPvGNrTG8nXM6PTXqCL8brj9XhBikcw3IB8Li3Lnb+q9o5FLaaYUaaAaVt9EwNCSEXQ0YTuGmFlVGNoW3RVvoeULanCdVsNkmOjkMlRqDIo1HUmykifooalpOyTk6HQZFHIXIqOluF7SU1t0blsEhqhnJMVTssoo3qSskQMUuqBuzUGTO0WKEyXWLE6OZW4asjit31F0pEiIpNSqvBIpWwsHVFRLeCmXrmWKG6Q2MeTMcpKdtyoL6o+gi1Ur3I9rGuECxYXCCAjauPRR4cy1lPVnRXxiuJ5eVvnYpkYgKiK6ZyNQ7m3NraqaTSCbbRBQ0iNjwl8rgyNpc48vvKbYBgzpHDMcg10tdzrb2CslJguR7G948Z3taAw5LhzgCTbXa59EMYNi5TSLD7O+zooqd17GSZ2Zx/ZHhYB094/xK1LVo/sojVN6kDcjYK1KlRDJtuz3EaNs0T4n3yvFjbccQ4dQQCPJfP8A277OVNK894wviJs2ZgvG6/1vqOP1T6X3X0HHNcXXkzQ4EEAgixBFwQeBHFZKFhQnxPkdsjmE5SR8lDK5x3N/W6657SvZ2Gh1VRg5Rd00A1DRxkiG4A4t5ajayoPZ/snPVPs3wxAZnyfVF7AAcXHW3keSS4NSqh6euxXheHyzvEcLHSP+q3h1cTo0dSbLuXs77DiktNO8SS7ta3/bjNtwT77uuw4Divez+Dsp2COJgY0EF3N55vdu4+asTawcPj/T4p0MaW2DKWqQ4c/U87a9BfZatPi/PMpa2oyMe93Brnu8mtJ/lUOF4znmbE6MskdE6bR7XtaGuYMpI1v+kadra76J3QtJvoaPqbX11LbW6gFcnoJHz0oEgZIwDwk3bJHp+pIL29QQukVrPEDyP9Vx+kxR0HfQg6B0kRBH1XFp8jop/UPi0xuJWmHiiyWc1zXsPI+Jp+q9m4PUXHVSCcILDadsrS0XbKNYzfR2nuEcPNO6OgdUQuDwGVMOjtLF4H1xxPX71mLM6NnFJiiofmCWS0xKZwxkEtcLEaFEinCbdg1RXo4zdM6em5qc04BUrXWSMroZjIJGWS6rqraBEVs/AIRlNcpDnaC47BxEXIj/AEzTZOcNoQU+ZhgsijC0Y5UznstKWrFdajBL8Fiz2pG+4jjFXQuZwU2Gx6q947gosdFWaejyusqMq4iIRtjCGPRB1midQUpLUvraR19il8W0V45KL2K2HVOcPshYMNPJFxwlqVHFJMrn6iLQ7hnstxLmKUuk0U+GyG6qukRZJqXQ5bTi10zwGOJrXFwAc7QOO7R0SmrqMsYHF2npxS81xa3Tcn0U7aTF7aLx/pLbtkEnhZq0B2t+tkw7M5pqwOdctia59/2iO7aPg95/hVApcTyjTYH/ACV0/wBnzB9HdN/8j7A82s8I/wC4vCPHUpaAnajssOJE92cvS/7vFLi+znZnZhYBgb7zj4tbC21xbew48U1e7T0QojAOgAudbef9lWkTntJo3Xz8veNlMHa/nmFq1n59P7r1/wCfmiOBamBz3XEsjBp4WdzbrqYy7j9ZKqPswyCIsp5Jom3LrNe22Y8fE0jgE9H5+I/ovR+H4f3WUgrZWKuJzTr/AJtffnsvIwSbcP8AP9ArLPE1wIIB3/mS6ekIOn51W0bYvxNjnxSMbu9jmC+gu4EC/TxckH2Pw2aF95ZXPa2DuhmfmJs4OY51mgFwGZua1yLb7poB+H8qnpNN+IG/O1guaNuierFxcfnxf3XFO19P3dbMODnCRvUPaCT9oP8Agu1StIv+eS5V7VIAJIJgNw6F38Jzx/fKkeoVwG4XUhNSVOUsdyN+S6GZxI0TNIBc0tcQbOdbY+dwVyI1WnqmFBjLmBzA7w/LgpscqQeWNss1W8Zr3vbjfUheOqQksGIFxW/f6JnOkDGN6GEkiimebL2nFwphFcWXS+SsNaYA2K+qmjbZEMisEFUutcKcPyWHCHA7KyQtuFR+z89nK5wyaI8cgMkQloAWJLiOJZFirU0I4sFxuDRUyan/AEgA5q74xOLKtQx3fdbmVhYxvh1CLDRFS4ODwU1HMAExiqmlPglQMmxQ/BhbZV3EqQNK6K9oLdFSu08J1sgyqlZ0dlYcisN95ASNPJF4c+zl57yNsfwJcUmOcjgLN/r96Cmm2Hr5LfEn2eT1S+VxPGw4pcns1I3fMOG1/wA6rvnYhmXD6UAe9Gx//wBl5T/5L5tqJbB3kbea+o8FhDIYmDQMja0eQAaB8Gqr0y22JzPQS78/NeBv59P7qUhcR9ovbGqbXTwwzyRxRZWBsZDbkMaXnMBm3JG/BUylQmEXJ0jtDjby/uAltdjUMIBlnijDrhpe9rQ4gagEnW1wuHdvqh/0kQSSPk+jQQwvL3OdmkbGHyvdc6kukOvRQ9rB3baKnsB3FKx7gOE1VaWUf+CF5O9dDI4W6+ztZ7ZUP/WU/pKw8+qMosZgmY6SOaN8bLh72uBa2zWuOY8LAgrg2G9nRLE2Q1tDDmue7lqMsjQCR425fDtfyIVj7STfQcNhoGSNfJU5pp5Izdro3ODhlP1XeFoPFrHc1ym6to7gm0ouzow7b4f/ANXF8T16IubtNRiJkzqiIRSOLWPLvC5zScwHUZTdfOrJRr009VaMbwSZuG0dVmjEMVOCIyXB5kq5e8c4DKQb54xvs0lDHI3eg54YxrfZ1M9qcPOorKb1mY36vMjquTYt2urK5z4GH9G9xywQRhznMa4ZCX2LuDSSCB6Kt0UElTK2KNud7r2ALR7rS46uIA0B4rqvs67NOo2SPmy97NlFgb5GMvZt9iSXEm2m29l3Jz+jnBQ+y84NHI2lgbOc0zYmCQ3vd4aMxJ4m/FUT2qU4+iyccj45G+ru7Pyc74q7MqczbX1abHy4LnntRrMsMjQfeDG/F7b/ACBXZX8Tsa2c1a64W8bwCbHh81DSleHQ2XnrToe1asY0shudUcJbBvr8krpzqjJjo3yv8f8ACNO3QK1seYbVjYppFLyVSo3G6sFM46JvKlRlW7D2jdB1NMSmVJDdNmYeCNlsMdmSnRVKGMscrjRy3aEtq8OspsLk4JUo8WE3yRHjNCXC6xWHuA4LE+MbQnkcun7QB/FE4dWArnrJk7wutOy6c29m43ui31WJZRuoqHHhmAuq9VzlKzPY3CGOWQyUUdroa8OYNUBi0IeFTsIxzwgXVlpK8OaFU52hFUCSYX4b2SiWDKbq8hgLLJNiFB0SHCw4z2VLFm6g8wk8r/irTjNHaO43H3cVUyRdSSTTHKmB1bdD5L6P7HdoGVVJFK06loa9vFsjdHtPr8QQeK+f5qbRWz2QYmW1MtLfwyNMrOYkbla4erbfYT/T5PAvNE7jHNcr5hxysdJWVLm3JfUSkW1JzSOsAPUBfQ7JnAkAXOw8zouD9j2/+7Myi4ZPIdLm2XOW3ttqAqcjuheP42xdhzTPOyJ5cTNKyN7nEuce8eGElx1J8W5W3aPEzPVzy6eOV2XgA1vhYOnha1POyPZKu+kRymncxozuDpS2Oz8jsl2k5/8AcLL+HS6nZ7LKjQGaD+EyOvtzYEvi6Gc1f9EEXZame4MOJ0xudRGC45f1srr8r6kJb2gxj6TUSSizWuIZEHXysib4IgbbADU25lXGl9i8+7quNu4/2nk6gg/rdfmnWB+ypkBeZ5xN3kMkTGtiMeQysLXSXL3XIaXAbbouDeqoFZabd2/Bx7EyxrpBE4ujD35HHQuYCQ15HC4ANuqu3tSxLJTUNE3QMijkeP3YmsjBH2z6BTYj7MmB2UVZPM9xsL237zqtu1HYqWqnkn79gz2yscw+BrRYNuHa7cuJWbVmtp19AfskofFNUHhaFnmRnf8ALu/iV0l0hSvsxg30amjiuCW3LyL2c9xJJHTUAdAEy216rtpGk0NwbnlYrl/tVmOdjb6F1/OwcurVTbMJ6Ark3tYbdsLx9cj5X/qsnHwderKvTdN1k5XlE64CIdHe548FE18h6l8TKYG48/7JpVNtblYW9EtoYnONmi55AJ3V0h7kX95u/wCKOEXdgSaIKFuqfUzUkwhhKtMcIypntt7B5IOwwXsrLTAWVVoJcqbtrwAqMXQrIth9bGEnhp/GvZcVB4oZlaLrZwTMjKi1wDReJZFiIy7rFqjRhwKCmJTaipbKWliARzAvN91ydFfsqKsFmhJQL6Iqx08WZTTUSNSo5xsQUkFlZcGcRZBMpEfREAhMhLYEo6Lthwu1SVcYstMNmGUALXFb5dFclol8lVxx4Lso5H8/eqdNTkSJziNSWyuHFv5/FLnTXJJUWTbHIHml3Gi07FYq2mxOnlebMa5zXHgA9jmXPQFwPooZz7y07K4E6urI4Gmwcc0j/qRN1e7ztoOpCzEqlo3I7Ss+kI35Y859518vTqhMKw7MbgBrAbmwDRffYIymoc+WNgyxxtawak5WNADRc7mwTWbLGzK0XNtG/iVbQi6E9ZpoBqRYc2suPm7co7DKINGdw1tp0C2pKKxMkm51sd+C3q6sNBcdhsFqQLfg2mnAu53w/Pkklfie9ved8hfYfFBVle55v8B6j+qX1U4ijfM/aKN0pHMRszW9SAPVBKd9DIwrbOd9sO20meSGnJiDHOY+YG0jnMOVwjI9xtwdRqemySM7WYhE8XqZ8zCCY5nOINtcsjHa2I4cik1NO5r2SaOc17ZCH3LXOa4O8Vjcgka68VbMEqKSvq3iri7uWoddskc0oa6Vx9whzjlvoG8NAOISE78lLjxW1f7Oq4RXtmgina0tbKxr8jt230tfiNDY8RZE1EHvgcswUTI2tiytFmtY1rQODWgAD4BGRHMI3cwWnzT/AKEkY8cHXKR8NVxv2m1gIii4gmQ9B7rf5vguzUTcpew+f4FfP/bwn6dOD+q5oHQZGkfefihn0mb4aBKE+Gx4EfgmUEgDgOnnySeg95w56o90motwUjXyGL8RtBWGCTw2INjYi9x+Hojn4iJL34pHIc1jZexOsQmeBfksmH02U9E7L7BMMHwwPYx3NrT8QEyqMIFlTx0ApbKpDMSUW+5CYxYTY7KaooMo0XY40dOVlVmjKgzuCc1MSELAjYIL9LeBqsWtWCvEqUthpFea2xsiLG10+xSlYHbBRPiBboFDgx8lyKck6dANDImguQlsUBBTOJhRVs5PRG2LdCTHKbop7rJdUlck0ztMs/ZmuzkC6vlPRB7dVyfsxKGzea67htUMoVcJ2iXJGmcd7YQZK2dvIg/aYx34pG51la/aA0GulcP1mMJ9Ghv8oVPldfZTy7DXQJUv3XR/YDRNe6tdpnAhZfiI3GRxt5lrfshczqnLp3/890sne1cv/FkZGf2pM2Ztv3W57/vhMw9g5OjtcbAwWaonPDerjxW71F3YCrSEA8zybl2gH9FXq2YzP090bfFNMQJkOUaMG5+KDlLWCzfj6hDLf8DI6AHgM6n/APKpntKr3Mosut6iQRk62DI7SPF+pDBbiM3JXARFx/PIIbGcOZUxSQSC7CNxu1wzZXtPBwP3kcUtqxl0cQwyWFrajvWF73QlkAtdrZXkfpHG+haAbb6lOvZrQd5Wh9vDTxvlJtpmtkjuf3nXH7ifu9nUA0+kTejI+nG/VXDCKCKnZ3UTQxm/Mudaxc927ndfhYaJcY/vwNlJO68jW3gPkvcJdma5nEeNvmN1JTvYd3W81q+kLHCWIh4BuQ03t6ck77FfQbPDctkaNRuOYO64d7XMO7utzj3ZmBwPMt8J+WX4rv1PaRuePbi3i08R5Kj+1ns739GZWN/SU5z2G5jNhLbpbx/wdVs42tAxe6ZwqidqPgfLgmMjOQQeHQEy5QL3ZJYdWxucPmAjGvuB96jmvI6K8MIp38HfEfiEUYb+IagckBE/mnmDRg36jbh961OwWjqXZJ4MER/Zt9nw/gnlQ0Kq9kJLQBv1XOH/AHE/irC6S6tT+CEPsmipwdlFiFN4UXQleYk7wrYuzmUOvFiUtc5NsS1cUskbZKyypDIKyCxI2WLHVNgsULk2UpIrVZiL3O1OycYbISBderFblSjiVEuJtzdjKmiBdqj6iEALFilxFMxRiUYAVdr3lYsRPsCJLgLznuul4dUOyDXgsWJuPoDJ2Uvtc68rid7D8VVLbnosWJE+woiyrOq+gPYjA1uFRuAsZJZnOPNweWA/ZY0eixYnYBWUvaHrTZqxYqkJQpk135n73ISubawHT8FixZLobEjnbkj05fggT7nm43+JCxYhZqA3D7vwW7Y78Tx49VixAkMZBLB+08eTig5auSIgte7fibrxYhkkkamNMIxiUkuvY8bX187q4UlQXsBcBrvposWIsLYORI4FhdGxuIzsAs2N07Gjk1s5YB9kWSBjLXHAEj0BssWJOX8F/LGr8/6X+iN+h0TnAJDmCxYggBI6R2ePhd+9/K1OA5erFZ/jEPsOoXlRYlIVixdjOkVicXcqh2ixKSOpMbSMuWPS2xeZASD/AAhYsXZEZdLQk/1aQwZyRms0X6lrjmttfTy6LFixK4r9A85fs//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6" name="Picture 10" descr="http://therealdealsports.files.wordpress.com/2013/06/o-lebron-james-facebook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175" y="5201376"/>
            <a:ext cx="1953160" cy="1260488"/>
          </a:xfrm>
          <a:prstGeom prst="rect">
            <a:avLst/>
          </a:prstGeom>
          <a:noFill/>
          <a:extLst>
            <a:ext uri="{909E8E84-426E-40DD-AFC4-6F175D3DCCD1}">
              <a14:hiddenFill xmlns:a14="http://schemas.microsoft.com/office/drawing/2010/main">
                <a:solidFill>
                  <a:srgbClr val="FFFFFF"/>
                </a:solidFill>
              </a14:hiddenFill>
            </a:ext>
          </a:extLst>
        </p:spPr>
      </p:pic>
      <p:pic>
        <p:nvPicPr>
          <p:cNvPr id="50187" name="Picture 11" descr="C:\Users\jblocki\Dropbox\PasswordPictures\picture-3-5.jpg"/>
          <p:cNvPicPr>
            <a:picLocks noChangeAspect="1" noChangeArrowheads="1"/>
          </p:cNvPicPr>
          <p:nvPr/>
        </p:nvPicPr>
        <p:blipFill rotWithShape="1">
          <a:blip r:embed="rId5">
            <a:extLst>
              <a:ext uri="{28A0092B-C50C-407E-A947-70E740481C1C}">
                <a14:useLocalDpi xmlns:a14="http://schemas.microsoft.com/office/drawing/2010/main" val="0"/>
              </a:ext>
            </a:extLst>
          </a:blip>
          <a:srcRect l="18443" r="20957"/>
          <a:stretch/>
        </p:blipFill>
        <p:spPr bwMode="auto">
          <a:xfrm>
            <a:off x="756840" y="2494633"/>
            <a:ext cx="1986360" cy="2458367"/>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13"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5"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93" name="Picture 17" descr="http://us.123rf.com/400wm/400/400/theblackrhino/theblackrhino1211/theblackrhino121100028/16465655-generic-foot-kicking-something-with-explosion-effect-over-whit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6768" y="3390899"/>
            <a:ext cx="1442229" cy="114300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64</a:t>
            </a:fld>
            <a:endParaRPr lang="en-US" dirty="0"/>
          </a:p>
        </p:txBody>
      </p:sp>
    </p:spTree>
    <p:extLst>
      <p:ext uri="{BB962C8B-B14F-4D97-AF65-F5344CB8AC3E}">
        <p14:creationId xmlns:p14="http://schemas.microsoft.com/office/powerpoint/2010/main" val="378304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1" presetClass="entr" presetSubtype="0" fill="hold" nodeType="withEffect">
                                  <p:stCondLst>
                                    <p:cond delay="0"/>
                                  </p:stCondLst>
                                  <p:childTnLst>
                                    <p:set>
                                      <p:cBhvr>
                                        <p:cTn id="12" dur="1" fill="hold">
                                          <p:stCondLst>
                                            <p:cond delay="0"/>
                                          </p:stCondLst>
                                        </p:cTn>
                                        <p:tgtEl>
                                          <p:spTgt spid="5018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p:cNvPicPr>
            <a:picLocks noChangeAspect="1" noChangeArrowheads="1"/>
          </p:cNvPicPr>
          <p:nvPr/>
        </p:nvPicPr>
        <p:blipFill>
          <a:blip r:embed="rId3" cstate="print"/>
          <a:srcRect/>
          <a:stretch>
            <a:fillRect/>
          </a:stretch>
        </p:blipFill>
        <p:spPr bwMode="auto">
          <a:xfrm>
            <a:off x="-266700" y="3175404"/>
            <a:ext cx="1524000" cy="838200"/>
          </a:xfrm>
          <a:prstGeom prst="rect">
            <a:avLst/>
          </a:prstGeom>
          <a:noFill/>
          <a:ln w="9525">
            <a:noFill/>
            <a:miter lim="800000"/>
            <a:headEnd/>
            <a:tailEnd/>
          </a:ln>
          <a:scene3d>
            <a:camera prst="orthographicFront">
              <a:rot lat="0" lon="0" rev="5400000"/>
            </a:camera>
            <a:lightRig rig="threePt" dir="t"/>
          </a:scene3d>
        </p:spPr>
      </p:pic>
      <p:sp>
        <p:nvSpPr>
          <p:cNvPr id="5" name="Rectangle 4"/>
          <p:cNvSpPr/>
          <p:nvPr/>
        </p:nvSpPr>
        <p:spPr>
          <a:xfrm>
            <a:off x="838200" y="2362200"/>
            <a:ext cx="8153400" cy="276528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Login</a:t>
            </a:r>
            <a:endParaRPr lang="en-US" dirty="0"/>
          </a:p>
        </p:txBody>
      </p:sp>
      <p:sp>
        <p:nvSpPr>
          <p:cNvPr id="3" name="AutoShape 2" descr="data:image/jpeg;base64,/9j/4AAQSkZJRgABAQAAAQABAAD/2wCEAAkGBxAPEBIUEBIQFBASGBQXFRUXFRYUERYRFRQYFxcVGBQYHCkgGBolGxcUITEhJSkrLy4uGSAzODMtNygvLisBCgoKDg0OGxAQGCwkHCQsLCwsLCwsLC4sLCwsLCwsLCwsLCwsLC0sLCwsLCwsLCwtLCwsLCwsLCwsMCwsLCwsLP/AABEIAOEA4QMBEQACEQEDEQH/xAAcAAEAAQUBAQAAAAAAAAAAAAAABQMEBgcIAgH/xABHEAACAgEBBQQGBQgJAgcAAAABAgADEQQFBhIhMQdBUWETIjJxgZEUQnKSoSMzQ1JiscHRCCRTY3OCorLhFZMWNDVEs8Lw/8QAGgEBAAMBAQEAAAAAAAAAAAAAAAECAwQFBv/EADQRAQACAgADBAgEBgMAAAAAAAABAgMRBCExBRJBUTJhcYGRobHREyJC8AYUFTPB4SNS8f/aAAwDAQACEQMRAD8A3jAQEBAQEBAQEBAQEBAQEBAQEBAQEBAQEBAQEBAQEBAQEBAQEBAQEBAQEBAQEBAQEBAQEBAQEBAQEBAQEBAQEBAQEBAQEDAt9e1LRbNZqkDajULyKIQEQ+Dueh8hk+6WisymIaq2r22bVtJ9D6DTr3cKCxx/msyD8pfuQnuotO1vbgOfpmfI0afB+VYkdyDusp2F28alCBrdPXave1Wa3+6xIP4Ss1Rpt/dPe7RbVr49LZkj2629W1PtJ/EZHnKoT0BAQEBAQEBAQEBAQEBAQEBAQEBAQEBA112vb4NoqRp9O2NRep4mHWurpkeDNzA8ME+EtWEw59GmsvsWupGe2w4VVGWZj4Ca70s2VsXsI1NiBtXqUpc/o0X0hXyL5AJ92feZSckq7RW93Y3rtFW1unddVUoJYKpW5VHfwZPGPdz8pHf80xZrMDPIcyeniTJSyLZuz9rbNdNZVp9VUa+YsNbheHvDDHskdcyszCNw6c3F3mTauiq1CYDEcNqD6ly+0vu7x5ESqrIICAgICAgICAgICAgICAgICAgICAgfCYHMG++1W1mt1FpOQXYJ5VKeFB8gD7yZpC0M57ANiVsdTrHGbFIprz9UFQzsPM5UZ8AfEyLyiW55RD4zADJIA8+kDX+wdw9Jptr63WMtfAfRtQpACVNYubHGeWSwOD3AmBsDkR3EH4giBhW7mzK9n7X1dNACUaumvUisckS1bGrs4V6KGypx5QM2gICAgICAgICAgICAgICAgICAgICBG7yan0Oj1Nn6lVh+IQwOV9UZrCzZ/YBt6tX1Gjc4ewi6rPRsAK6jzHqnHv8ACVvCJbrlENb9uOgbVaFKq71S7j41pJbN6qCCuFB6Fgcn1c4yR1meTLTHXvXnUL48dslu7SNy19qN3tpazR16azUotaLV6rMzsWr9KRxMF6flcAc+SL3zy8nbOKs6isz8Hof0vJEbtMNibqbx6bY+zqqNo3mu3TqRl/WFq5JHoCvN1GeHGAwxzHQn0OG4rHxFe9Sfd4w4cuK2OdWRHZxvO22NuavUhWWirTiupT7QQ2DBbHLiPM47p0Mm3ICAgICAgICAgICAgICAgICAgICAgY92hNjZes/wmHzwP4yYHMerM0hZF/SHqdXrZksQgqynDKw6EEdJfW4S2XsXtz19ShNRRRqCMAPk0uftYyp+AEytXXNHdTCbWW52ttcm67BZmR0Q/q1ozADgXOFGfPmSTPk+LvlzXm09I6RExOo93zfS8JXFipFY6+M6mNz++iV008zI6bpDU6CjV1GnUoHqbuPIg/rK3VT5iVwcTbFeLVnUuDPii8PG4O642HZqXp9LqaNR6Ppw+nqWvj6py9IDx/V58uSmfUcN2rXJH/JGp846ff6vFyYZrLYuh1ld6B6mDIc8+YIIOCCDzBB5EHmJ6tbRaNxO4Ya0ryQgICAgICAgICAgICAgICAgICAgY52ijOytZ/hk/IgyY6jmLVmawuiLzzl0qaMVII6ggj3jnKWiLRMSNmbtbzae5OC10RjyKWEBST3AtyI8p8rxXAZsVt1iZjzh7vC8XjtHdtOvVLKtLp3QZoIZP7NieHH7FgyU93Me6eZlvW3K8anzj/MePyn2uq1Zr6HTy+0pSjaSr+cS9D51O6/frDL+M4b4Zn0ZiffEfKdS57ZI8Yld2bZtCfkVsQHl6R0ZTk8gtVTANbYTyAwBk9e6TgplnJFK23M/prP1mPRjznq481q63r4sv3V2UdJpUrYk2EvZYSeJjba5dst9bGcZ8AJ9/hx/h4608oeTadztLzVBAQEBAQEBAQEBAQEBAQEBAQEBAgt+04tma0f3Fv4KT/CTHUcs6szWF0TaeculTMrI+GVFbTa22r83ZYn2WK/uMyvix39KsT7k1tavSdJanfPaSDC6u74kH94nFfsvhLdccL/zGX/tLqHdLYSU6fT2WgvqzVWbLHZnb0pQcfDxEhATnkuBNsHC4cHLFSI9jK17W9KWQzdQgICAgICAgICAgICAgICAgICAgIGGdpO9Gn0umtoY8d99bKEHVVcFeJj3D98vSkymI25x16gDlN5rEL6Qz9ZA8GVkfDKj5Kyhd7HWs6mgWsq1GyvjZvZCcY4ifLGZEol2jUylQVIKkDBHMEdxBlVXuAgICAgICAgICAgICAgICAgICAgYxvzvYmzqfVw2of2F8B+uw8B+Jl6V70piNufdqa17XZ7GZ3Y5ZickmdMQ0QOtflIt0JRbSqHmVkS2w919drz/AFTTXWgdWC4rB8DY2FB8sykyiZZRV2ObZZcmqlT+qbV4vwyPxldo2xjeDdPX7PP9b01ta9z44qj7rFyufLOZGzbMOzTfzUabFHpD6v5sMcoyj9GQe/wI90tXU8pWjU8pby3X3wo13qHFeoHWsnrjvQ/WHl1kWrMItSYZJKqEBAQEBAQEBAQEBAQEBAQEBAsNu7Vr0dD3WdEHId7N3KPMmTEbnSYjbnjeLa9mque205dz8AO5R5ATqrGo00iGN6qyWSitQ2cytkSsjKShsHsn7PDta03ajI0NTYbmQ1r4z6NSOgGQSfgOuRnaVZl0lpNLXRWtdKLXWgAVVACgDuAEzVey0C31VKWoyWKrowwysAykeBB6wloPtR7MToeLWbPDfR1PFZVkl6MHPGp6mv3818x0CD2Vtc31hwxW+vHEVOCG7nBHTP78zes7hvS24bg7O+0Qapl02sIXU9K7OQW3A6Hws8u/u8JS9Nc4Uvj1zhsaZsiAgICAgICAgICAgICAgICBpTtM3k+lX+jQ/kaCyjwazozefTA/5nRjrqGlYa71Vs1WRGpsgWLnkZW3VErvdvYlu0NVTpqfbtbGcZCoObOfIDJmdp0rMuudj7Mq0enqooXhqqUKo7+XUk95JyT5mYKLkmB4YwlTZoFJ+YIOCDyI7iD1Bgc99pO63/RtYuo06/1LUEjhH1HPNqvdy4l92O6TWdSmJ1O0FrDnDKfAqRyPiCD3GdLqhvDsl37/AOoVnT6lh9MpUc+npqhy4/tDlxe8HxxheumGSmucdGxJRkQEBAQEBAQEBAQEBAQEDHN/ds/Q9E7KcWWeoniC3VvgMn34l6RuUxDn/WXTpaIbU2SUovUWQKL+yJn1lVu3+j1u6Fru1zj1rM01eSKQbGHvYAf5T5zG881JbiJlEKbNCVNmgU2aB4JhKG3p2LXtDSW6ezGLB6rH6lg9hx7j+BMkc26Ljr9Jp7gVtpJBU9Rg4K/A/vmuOfBrit4Kmztp26LU1aikkWVMGHcCB1U+RGQfIy9o3DaY3GnVm722KtfpadRScpaufMN0ZT5hgR8JzOOY1OkjCCAgICAgICAgICAgICBp3tf2rx6paQfVpQZ/xH5n/Tw/jN8Uctr1aw1Vs2XROpsgR1rZlbTolUassVVebEhQPEnkPxlOkKOuN19krodFp9OowKa1B83PrO3vLFj8ZzyqkWaBTZoFMmBTYwlTZpI8MYGiu2bZX0XaFWqQYr1K+vj+1T1Xz71KH5yYnU7TE6nbDdas6XXDa/8AR93jIe7QueRBuq8ARgWL8chvg05rRqWOavi3dKucgICAgICAgICAgICAgc0b0bS+kam+3PJ3Yj7OcL+GJ11jUaawxjVWSyUXe8ChUMsP/wB0mNp3Kssp7Otm/Str6ND7K2Cxvs0/lOfkSoHxkWnkiXUjNMVVNmgU2MDwTJSps0CmxgeGMkYR2vbN+kbLtYDL6cpavuB4X/0sT8JEktI0tx0qfAY+XKb0ncOnHO6rndfbB0Gu0+oHSp1LedZ5OPukzPLHitaN1069VgQCDkHmD3ETNxPsBAQEBAQEBAQEBAQI/eDVeh0mos70rsI9/CcfjJiNyQ5c1Nk7GyJ1NkCPsaVvIqaNfaPhymNecqNk9gum49p3Wf2VDfN3UfzjIiW/GaZIUyYFMmSlTZoHgtAps0kUyYSstq6cXUXVsMiyt1I8mUiBzTstTwOp6q38P+Jpj6NcM8lC9ecnJG4bw6v7PNoHU7L0dhOWNSqftJ6p/dMIcV41aWRQqQEBAQEBAQEBAQEDGe0m7g2Vqz4pj7zAfxl6elCa9XM2psnU1Rd7wLVzOe9lZlf118NY8TzPxk1jkiG0P6PY/rGuPeK6h87G/lK5OqJbpJmaHhmkpU2MCmxgeGMkU2MJU2MCmxkjRe4u6F+0/wDqB07Jx0NXhGyOMObuQbuPqd/Ln1EUtEdU47xXqxza+jsoteu1WSxDhlIwwM2nnDqiduiexBidi0Z7nvA93pm/5nM5cvpM9hmQEBAQEBAQEBAQEDEe1j/0jVe5P/kWXx+lCa9XMeosnU1R9jSl5RL3otP6R/2RzP8AKc/WVZX2rM1gbA7ANSF1uqTvekEf5LB/OUyQiW8GaUFNmgeCYFNmkjwxhKmxkimzQKGqt4Udv1VY/IEyRhn9G2slNo291j0D4qLWP+8TNRPds+5f03T/AEnTpnVUD1go9a2kdRgdWXqPiO+aUtrk1xX1OpZR2d7IbRbM0tLjDhOJx4PYS7D5tKT1UvO7bZHIVICAgICAgICAgICBjvaHpTdsvWoOppcj3qOL+EtSdWhMdXJtz5nXPJqyPs/3Fv2zcVQ+j09ePS3EZAz9VR9Zz4d3UzmvZSZZL2k7rUbKvqq0ykVNUpyTlmsDMGYnx9mRVWGvtWZpC0J7sr2oNNtbTFjhbSaWP+KML/q4JF+hLpJjMkKZMDwzSRTJhKmxkjwxgUyZIx/frX/R9nap84Poyi/asIrH+7PwiehL3/R60Po9lM5/TXO3wUKn71PzmajaEBAQEBAQEBAQEBAQEBA8XVB1ZWGVYEEeIIwRA472/sS3Sa23SEFrEs9Gvi+ThCPtAqfjOi19w03ydVbk7vJs3Q0adQOJVBsI+tcwy7fPOPLE52bDu3bZJs0lWoUZND8L+IqsGM/Bwnzlqphz7qzNoXWtdhVgynDKQQfBgcg/OJHUG6O312joqbx7TDFg71uXk4+fMeRExVSrGB4JhKmTJFNmgeCZIpkyUtY9tW1wtVOlU+tYfSOP2FyFz724vuytpVs3NuFsk6LZukpYYdKkLj+8YcTj7xI+Eoqn4CAgICAgICAgICAgICAgYlt/cPT6zaOk1xJWzTn11xlbQoJrz4FWIOe8cvDAZbAtto6KvUU2VWjNdqlWH7LDHzgckb27Et2fqrNPd7VZ5N3Oh9lx5EfxnRWdrwgzEpZZ2db4tsvUHj4m0tuBao5lSOlij9YfiPhM7QiXQWn1SWotlTK9bgFWU5VlPeJUfWaSPBMkU2MDwTJSt9XqUqR7LGC1oCzMegUdTJGqNytFZvBt0Xup+jUsLHz9Wuv81X5ksFz/AJplM7Zy6WkBAQEBAQEBAQEBAQEBAQEBAQI/aG29Lpzi66pGPRSwNh9yD1j8BK2vWkbtMR7Vq1tblWNtVdrn0HalS+hW36fXgVEVENZXnnWynDleZIOORz4mc/8AUuHr+vl5+Hx6fNvHDZY6xr29fh1+TXmzuzTXWjNprpHgx4n+6vT5zhz/AMR8NSdUibfKPm2pwWW3Xkp7Y7OtZQpaspeB1CZD/BT1+Enh+3+Hyzq8TX29Pitk4DLWNxzWm6m+Ws2U5QAtTnL0WZAz3le9G8/mJ7MTFo3Wdw4ZiYnTamyO03Z2oA9I7ad+9bAcA+TryI+UnZtLf+LdnEZ+m6T/ALq5+WZO4HmvebS2Z9A5vxyJqUuoPgW5AHyzOfPxeDB/cvENcWDJl9Cu3i3bFjcqqSv7VrAAeYRCS3uyvvnn5+3eGpH5N2n4R8Z+zrx9nZrely+a3bQLd/5n8vn6r86fhT7I95BPnPnOK7Y4rNPK3djyry+fV304LFSOm59atptj1VBhpjZpeLBJ07tQCR0JRfVb4gznxdrcXinleZ9vNTJwmK36dexXq1e1dP7GpbUIO5lrFo94Iw/3lnpYv4gvM/miIn4x8ucfCXNbgsfjE+77T/pJ7J32vZillVbsvtAE0Xr76bcg58eIDwnp07apy/EpMRPjE7j48vuwvwPLeO2/V0llWztsU3kqpZbQMmtwUsA/WCn2l/aGR5z1sWbHljdLbcVqzXlKQmipAQEBAQEBAQEBAQECnqLlrRnchUUEsT0CgZJgYdtra7OAbWtRLMirTVkjUW+blfWHd6qkBQfWPcPA4ztO8zNcHKI6z+//AGfB1YsMdbIZdjO/O3FCH9FVgWEf3lw6H7PP9oz57PxEVnvWnvW85+33+D08dra1TlHz/fsXmn0ddIxUioO/A5nzJ6k+ZnnXy2yTu07a1rEKdj5OBzPl3e8900pjmefg2iPNbWy0NaonaGy9PqPz1Ndnmyji+91nXh4jLi/t2mPYm+HHk9OsSxTejcehqc6OkrqOJFVFZiHLMF4cMSAeflPb7M7S4jJnjHkncT6o5fB5vG8Fipim9I1MITT9lG2n/wDaFftPWP8A7T6Z4m2dbs7Dv2dSNNqkCXqS5AIYMjnk4YdehU+GPMT5HtvFavEd+ekxGvd4f5fQdmXrOLux1iUwJ4z0VzVM5Z2XlVZPsc/2T1+B/nLRSuSOXKWFrRHVVrs54OQR1B5Gc18dqqzHiqanR1XgC1c49lgStiHxV15iXw8TNJ1PT99fNhem+cdVC8tp1B1LlqE9ZNWuFuob9awAYA6esPVIJDKBzPt8JmtS0WxTz8vCfVH2n3Tvk4ssb5WZlsLWvfp0dxhjxA8iqtwsV9IoPMK2OIeRE+wx2m1ItMa3HTyefPVIS6CAgICAgICAgICAgQ29di/RzWQWe5lStQ3CTZnjDcXcFClz5KeucHn4rLTHhta/T675aWpEzbUIPSaNaATxNbe4AsubHG2O4Y5KgOcKPxPOfC8XxXd5V90eX78/F6mPF4y83PieXETady7Kw816QsOKwkJ3Aci38hPQxYIiO9ZFssRPdr1W+oYdFAC+AmeTJ3p1HRrSJ6z1RuptVfaZV95A/fJpWbdIbxMR1W1T+kP5MPYT0FaNZ/tBHznfj7P4nJ6OOffy+ql+Lw063j6/RlW6+7dosW/UrwcHOurIZuIgjjcjIGAThQT1yT0A+j7N7M/lp7953b5Q8bjeO/G/JT0fqzKeu85YbX2RTq1C2rnh5qwPC6HxVhzH7j3zPLiplr3bxuF6ZLUt3qzqWM37k2r+a1Csv97X6/xesgH7s8jJ2Fgt6Fpj5x+/e9CnauWPSiJ+S1fd3XV/oqrPsW4Y/B1A/GcGT+H8n6LxPtjX3bx2pSetZW4dqmC2pZS56BxgE+CupKMfIMZ5XEdncVw35rV5ecc4/wBe9tTicWXlE80uta3LhuTD2T/A+Uivdy11PXwUmbYp3HRH1anGfVuZFJUutVj1hlOGHEqkHBBBI5AgiUjsji8lPxKY+Xtj6bVvxWKJ1te6LWo2eBlbuIBBPmCvd8Zz45ycPbuZazHthE928cpSm6luBdUvOqlwK+/hVkDeiz+yTyHcCo7p912Xntm4eLW8OUT5xHj/AI346eVmrFb6hPz0WRAQEBAQEBAQEBAQIzbmzG1Coa3CW1NxISOJDlSrKygg4KseYPI4PPGDzcXw1eJxTjmdevy0vS/cttGV7valz+VvrRfCqvLf9ywkf6Z4+P8Ahzh4t3slpt8o/fvdFuMvPTk+bU3ZVaXeg6h71HEoa5yHI58BQng5jI6DrO7J2Tws4px0xxE65Trnv29WdeIyRaLTMoq7aXpjw1Ja9h5CsVurr5PxAejHm2J83/I8Zmv3Pw5r656R7/H3PQrmxY673tLaHdNSAdW7Ox5mtGaulf2fVIZ/exwcdB0n0XCdj8NgjnXvW85+3SHFl4zJfpOo9SW0mw9JSc1abTofFa0DfFsZM9OtYr0jTmmZnqv1AHTlLIfYCAgICBS1WmS1GSxVdGGCrAFSPMGJjfKRjbbsXocUalRX3ekrayxR4cYsHHjzGfEmeJl7CwWyd6tprE+Ea17vJ2V4y8V1MbT+zNCunpSpCSEHU9SScsxx3kkn4z2aUilYrXpHJyTO53Lxrtk6a/BuopsI6FkViPcSMiLVraNWjZEzHRX0mlrpQJUiIg6KqhVGevISYiIjUIVpIQEBAQEBAQEBAQEBAQEBAQEBAQEBAQEBAQEBAQEBAQEBAQEBAQEBAQEBAQEBAQEBAQEBAQEBAQEBAQEBAQEBAQEBAQEBAQEBAQEBAQEBAQEBAQEBAQEBAQEBAQE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descr="data:image/jpeg;base64,/9j/4AAQSkZJRgABAQAAAQABAAD/2wCEAAkGBxQSEhUUEBQVFRUWGBQWFxcXFhcXGhgYGBQWFhUUFBUYHCogGBslGxQYITEhJSkrLi4uFx8zODMsNygtLisBCgoKDg0OGxAQGywkICQyLCw0LCwsLCwsLywsLCwsLCwsLCwsLCwsLCwsLSwsLCwsLCwsLCwsLCwsLCwsNSwsLP/AABEIAMAA2AMBIgACEQEDEQH/xAAcAAACAgMBAQAAAAAAAAAAAAAAAQUGAgQHAwj/xABCEAABAwIDBAgDBAcIAwEAAAABAAIDBBESITEFBkFREyJhcYGRobEHMsEjQlLRFGJygpLw8RUkJWOistLhQ1PCF//EABkBAQADAQEAAAAAAAAAAAAAAAABAgMEBf/EACkRAAICAgIABAUFAAAAAAAAAAABAhEDIRIxBCJRwRRBYdHwBRNSYnH/2gAMAwEAAhEDEQA/AOLJoCFIGEFAQUAkwkmgGhCEAIQhACELYoaN80jIoml0kjg1rRxJQGupXZm7dXUi9PTTSN/E1hw/xGwK7/uP8MKahY18zWz1Gpe4Xa08omnIDPXUq4zV0TTZ0jAeRc0el1IPlyfcXaDAC6klF72HVJy1s0G5VfliLSWuBa4atcCCO8HML6t29EZmjocD2kPa7O5s4C1iDlmM+a0t5N2qetjDaqMOOEDGMntNtWu1VuJNaPl1CtG/W5kuzZGhx6SGS/Ry2te1rseODgD4qrqlEAkmhAJJMpIAKSaSAEk0FAJJNJAZhNIJlAATSCaAxWSSaAEIQgBCEBAC6d8BKBjq2aeS1qeHECeBeSL/AMLXLmSvu45fDSVg0NSKdjc88LXPxgjgSHgpdEpN9HQ9vb3PqcoCWRcCMi4cyeXYoR1K0tPNaU0mFoABIbbReMe2oDk5+F3Ig+hXNt7Z6CqCSQqyMsALbg8wbey9KPe2pp3D7QvbxY8kjz1C95IxINdMweYKrW0qcB2o8woi2noTSa2dXqpYtrbNnZazsDjhOZY9oLmEc8xr2r5wbnmu27kPMBY+/UfHMHj9mNz/AP59VxFmgXVdo4JqnSGhBQhUEk0IBFYrIpIBITKSASEIQGaaEIACaQTQGJTQhACaE0AkIQgE45FdYpGNigwNb91pLsvny6o8FyghdZoayKoZGY3DruFxcXDgOsC3ULLKm6OrwzSux1FM57GtB6oN3W1PiqszZzzLeXKxtk02w2yIPO98rLorXYchbvWFXG3ImwAzc4+iy5NI6OKkyl7xtfFEOjvpnfgOarf9mOxMDnXe9uPUYQ3I3Lr9q6DtgNc/C2z8rG2eRFreqrtBZga4dWRtxft0OXAqYSpbK5cfJ6J+qe+npGMaR12vDnEXEYe0sc63HW1v1iuS2tkunbffLDDALB7ZHOxNIvdoGIPHLDcnxC5le+q6EzjyISEFCkzBCEIBFJMoQCSTskgBCEIDNCEIBhCAmgMShMoCAE0k1IBCEIAU7udLgnLhqAD/AKgoJS+67SZ8szhcQOdrGyhkx7OqVM4tiBuNVAV1U2ob1ujLQb9c3zHEgLRZttrA5khLmOOR98ltf2s5kX93jbI08CFk4pM7ITshnQvxsdCbuabjA4mxB1YDop/cvZImeS67gDxve5NziHNQ9NthrnjpYRFkRiaS31AyU/ujtWOlimOMPOIFovc55Zn6q0UmUnJLoXxV3ijY800bbubEG3ys0PzdY63s0Cy5UpDb1cZ6iWQ54nFaCuczdiKSZQpIEhCEAJJoQCWJWSxKgAhCEBmhCaAAmkE0AigJlIIBoQmpAk0Kybo7lVW0HfYtwRjWZ4IZ3N/Ge5AVuyntyB/e2/sv9l03YPwSYA/9NnLycmCEFobr1nF18XDLIZcVDQbA/QZXRFtntyJ/EODgTwKrN0jXFDk/8K3vVRlpxAZXzt28VD0m13xDCCba+Wnur3WxYgeKpe16AC5yCrGSfZeeNxdo06rajpPqpbZdHakqJX/dacPMk5DPsuoaJrRqLq0bJrcUXRkDrOjFtb9cZduSuqRlTb2UiyF0/am4EU2J8DjC7MhtsTL92rfBUjbu7VRSH7aM4eD23cz+Lh42VqKEOki/JNQBJJoQCQhCARSTKSgCQmhAZoQmgAJpBNSAWIWSzp6d0jg1guT/ADn2IDzW/s/ZUk3yNNvxHJvmrds3dqNgFw15Fi5ztL8mhTbZQ2zTbsB08FjLL6HTDw/8mT3wz3UoujJkgZJURluNzyXgh18L2Mdk3MEeC6YwWNtLAfyFzrcuvEdU0HJsoMZ79W+o9V0t4s8frD2/qr458o7KZ4KMtdGMbrEjxC0dv7Aiq2gSdV7b4HjUX1HaMtFIFgxHuCYyV2rMoycXaOTbe3TqacF1g9g1czMd5bq1UmtHSfMLnmF9KXuuYb/7utp3iphZ9nI4NkYBk15+VzRyccrc7c1hOFbR1Y83N1I5Kdluc4NjY5znGzWgXJPIBdA3X3BfARJUWMpzawZiMcST953suibqbuNp2BzmgTPHW/UB/wDGD781LyRi5tqeK1xqtsyyTV1ErI2fhbblqt00Ys02yPVPjpdb80NmG3MD1WlsKpdKMLi17TGyRsjRhu6+mG5Fsxx4FbN6sySbOVfE3YMZqGBjAw9ECSwAXJe61wNdFz+p2FI0XFnd2RXWPiIb1ndHCPPEbeqptWbHDe3afZcrm+TR1PFHgmykTQub8wI715q2viDuq4Ag+duztVe2pQGB+E5gi7TzH5rROzmlGjTSTKFYqJIplCgCQhCAzCEBCAE0IUgArtuhs0Mi6V3zPtbsaNB46qkkcl1ptDgjDQMmtaDwyCpkejXCrZgya4tz/m6yLHEHTle2Z816QU4uMvp7LYlDbWAy7OfmsKOq/UjRNg+U9ZlnN7xmPULuDJxI2F7dH2cO5zbrhW0qgDKxtzK7BuY8uoqQnUR+2QW2NUzHM7ivoTbvm8EIPzFMrU5jEqMl2LTuydE0i+hxEeV7KRkdoOaQGfchKk10asGz4oziiiYx2l2tAOeua9rei9G5rB2hQNt7Z5Stu0d4WnsTYcdPITHldpaBYAAFwdlbtHqVIuHVCr+9e9MdJ1LOdOWOcxrQMuDXPJyAv7FG9EwUm6j2yn77x/32XsEY/wBKpVeDicLC1wCeQ/m6sG2NrOndBUSNDZJWPZIG/KZIJMD3N7DduSitox3d2HPxXNXnOyTfBL017EDUnC6w7vAL023TCWmxj5os/A5OH18FrzNJPurFsSi6WCb9h/8AtJWsdaOeW9nNkJNOQTVzERSTKSAEIQgMghCEAwhAQgMmGxB5EHyK7htCCwa7gc+8Lhzhku2UdYH0ULj96NvnhA+irJWaY3TPGTW/8hRdfXWIIOnH8+YW5LWdS2mSgKiRrjcXuMrH3Wb0brZ4bVrXSmw7rcyeS+iNi0QhhjiGkcbG+Qz9VwjcPZpqK+IO+VpMh/cII9bL6DZxWkFSMcr2a09XGwEyPYy5PzODfdRtdvPSxYccoOJoeMAL7tN7OGEaZLnu/JH6ZUOsCWhrdOUYNvVaG1Kpjns6M4msp6aO4GV2sJcM+RKhzqzsw+A5vHb1JN9dV9y7Hf8AprlzGyyXDSMLQ0Wz1xEWNwVqVXxJjY1zv0aWzQXHrxg2AuVznZId0WWZwt88APuVL0xpXNiimpah7pDFE936QAC97msJDQPludOScndF/hMccMcjjJtpvXSOg70b1OpRC2KNrnysLyHkjA2zbXDdTcn+Eqtwb91BkjEgh6Nzw1+FjgQ06kOLuzkozfHaPSVU8n3WHo224iPLLvcSoHYwxGmEoveaAPB7ZmtcD5qHJ8jXH4PF8Pcl5nFy+xY//wBCq5M2GJoOYGC5AOl7lRMs8lfVxCWTFJIWRnAA0tia4vfk35cr9bhdbu+VJE2vkbCxkbWRwssxoaLkOeb2/aCt+4sDWUUJDQHSgyOIAuQ95cA46nIhEnKTTZTJLHiwQnGFSle76+Vle+LVAynhoDCwMYySWINboBIwOHrEq9Tg9GS7wv7q/fFimx0LObaiAjxdhPo5c+rpcIsNGi3jzPkVXIt2ceGVRZE19PYeGg7c7lT+7UgZs+pkP3WSeZaQPdV2qnJvck39V67Pqy6CWm+7KDbvI/MK0XvZWa1oorRkE0OBGRyIyI5EZEJLQ5xFIrIpFAJCEIDJCAhANCEwgGBfTMnIDt4BdTjcY4o4eDGtae8DNUPdKk6SpZcXDLvP7vy+pV3kNyeOv9VSTNsaPR+G2tj6LRmpAM9SveSC2dwfIBeJdYZnuVLNHGib+H1R0dazL5w5nnmP9q7QyQXXAtibTEE8ch+65p8zb6rukLr2c3v8FtHown2cm3nqP71UuGZ6VwA7sLfooja7HwmeOQtLoi9t23sSG3yv2+yt026M75pZZHxMYZ3SDMveW9LiAwgAA2AGq3arcaKd80ks0wErnyFjQxtsWZbiIJKz/bbs9eH6jHGoRT0o1X9jnkMTjBaPIkHDw7L34aKWk3hggcxzaGJlndRxmkke14aSx2bQL3AV32TulSdGzFDfIXxPeRfjleyk3bBomWP6NDfheME+quoNM5M3i8eTHGPF6SXfscroYJJXxx0xY+Zn22diCYrPJcBzcAO8rXpadzuj6OOV/wBpE64if/7WuJyGS7ds+hawXaxkY5Na1uXbYKubw75xwR9K95a1xLYrZucAbF7W/eJ4cAMyo4KiZePnKTcYra41vS+hRN5aSqfLWSNppyXSS4D0ZsQAGRnFpYhoPiukbLgEbI4m6Rxxt8mgfRc+HxFZNM1rS79XpGDAOwXfm48yFZKXehhzcczqSrxS20c+bLOajGSriqNj4kTfY00f45rnuYxzvctXN9qC7j2W/orvvLtuGRt3BzgyKTCWi9pC5hB7rMtftVHklBAOWYWc6bEE1Eh5gtSOTC644FSNS25yUXO2xUEM8N6KWz2yj5ZQT+82wd7gqEKvW8dFbZcUjtRMLfvNdf6KjLQxYikUykhAkIQgMghATCAAmEkwgLt8MqTGal3FrYgPEvJ9grC1uZson4Oyfb1DDo6Nh/hc7/krJPAcbsOmZVJaN8e0aEwBHDxUJWzda3AeCn5mYWaKr7UJbqqaNKdGvG5z5mMbkS6/g3NX2KumuPtZMuTiPZUPds46m+tmu9SAru0cQs5SadGuOEas9Jm47l7i5xyJcSb+ZUvs6Z1Hs10t3Y5CcHWNhqxgAPYHu8lCtqoySLdYeGamd+65sNJRR/5T3W7QyP8A5lWi6TZeGNTywj+a2QOzN86yL7zZANA9utu0W1UvT/EF/SB81OHC2QY8j3BVMFewNAub2A07Ftx1UbhmeXh2rRSZyyUZNui47a+IbJ4zG2OSMOIDzcEht+thtxIXNd4MdVVPlc60bn4WDUxwg2a1g0uG525qfaYna2v6Z/RYSULCNbKW29Ew8jtFVi2aBNiv1GvJaCbusD1ATa19FYZdpC/VYLfrG5J/Ee1N9COaxdRtGqjfQu3Y5ax72m7RbTndaJgOWvIWWzIQ3S4HutSae+Y4kBv1VaotyvswlYGjTPmomeW7v+1vyAtGeq0nQWu76KOQcC3b4w/4Ow8pYvW4+q5gV07eub/BIr/fnY0fuguPsuYlbnJLsRSKyKxKECQmhANMJJoBhMJBNAXP4UzYa4N/Ex48rEK61jyJsIvqb9g5LmW51d0FbA86B4B7nZfkuq7ajw1ThwJuO4rPJ0dGDsjahhNwdBooWsob3Lr/AM9qn6x9icIJKjapp++QOwLNK2dDaSsgo6XonYmDCbWJ/NbMm3pmiwLfELYmY2y1KijaB4ZcSVZxRlFsiNo1Mk2shHdYLWqX1Ega18peGAtbfgDYWv4BTQogPr/VKwbckaJ8gluyNiqnR36Ruup1H/S36eoheLkkHgG/UrWlqQBkb4fqoyXBqL4uFlKKvRYHwk3DHXPLl4rWkfIzXTs/NRkNXIwWe04ef1spCKq4t/6U0RysybXEHj2rM7TJ5rx6Xz5rVkqRfOx7UBLRVYd8wt2/kvXCDbMWHD6lV99WBw9UNrjZVaZaMok5VkW7Vo1UmIBreJFlHmsJW/uzB01XE0kWDsTidABmSexFAtLLom/irOI2UdGzSKN0rx+vJYN8mtPmueqU3m2n+k1U017hzyG/sN6rPQA+Ki1scYFYrJyxQCKaSaAZTQU0AJoCEBkDy1XYv7SE9PTVI1w9HJ2ObkVxxquW5W0AYZ6dx/zGdvBwHbkD4qJK0aYpcZF3/SGagjxULX1sYuRmqvPtIi9lqOne8ZLJJnS5RJ2p2u02OHPtWhLtdt75rQFI8hIUDuxXUWYvIesu03HT1WtLUucdVt0+yy4hoBcTewAuTlorFsPcOpqBdrBG38Ul/wDaPzVlAq5sp3Rk6+i3tm7Oke60TC49gvb8l13Yfwuhjs6oeZncg3C3yuVdKLZ0cIwxRtaO5W4opyOP7J+GVTN1p3CJvbm7yViG4UEQ+zaXu4vfmfAcAuimO+uaxkYLKVSItnNG7kQPaelaWuJNiw4bNa3PLTMlQmx9wI6iZzHSvjaCcJDQ4nvvZdWmp7+y16WhDHAjmpaFnL9pbhx01R0UrnuY4XY8WGIcQeRB91T97KIU0xjYMrutfi3qub6O9F37e+kxxxyWBMb87/hfkb+IauSfGGhaySlezSWOTLkWOYC3wuFSi6a4u/za9igtnPYsmVbmhwabYhZ3MjlfkvBBQzsFiU0igBySbkkAIQh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8" descr="data:image/jpeg;base64,/9j/4AAQSkZJRgABAQAAAQABAAD/2wCEAAkGBxQTEhQUExQUFRQUFRcVFRUUFBQUFBQUFBUWFhUUFBQYHCggGBwlHBQUITEhJSkrLi4uFx8zODMsNygtLisBCgoKDg0OGxAQGiwcHx8tLCwsLCwsLCwsLCwsLCwsLCwsLCwsLCwsLCwsLCwsLCwsLCwsLCwsLCwsLCwsLCwsLP/AABEIALQBGAMBIgACEQEDEQH/xAAcAAACAgMBAQAAAAAAAAAAAAAEBQMGAAIHAQj/xABEEAABAwIEAwUEBgkDAwUBAAABAAIDBBEFEiExQVFhBhMicYEHMpGhFFKSscHwI0JicoLC0eHxFTNDVKKyFiVTk/II/8QAGQEAAwEBAQAAAAAAAAAAAAAAAgMEAQAF/8QAJxEAAgICAgEEAgIDAAAAAAAAAAECEQMhEjFBBBMiYTJRcYFDsfD/2gAMAwEAAhEDEQA/AKcO1p5rcdreqRz4S5p20Q0tCRwSrHUy0Dtb1Ure1nVUoRLdtOTsus4u7e1g5qRvawc1Sm0BXv8Apzl1nUy7f+qxzWru1g5qkPo3BQuiIXWjqZd39qxzQNT2lvxVTAW7Yl1mUyavq85UtC1RRUtyndBSbIJSDhB3ZvDFoimMRkVMtzCnY42jZSBO6uh5WZU2EVhqk9dUAmw1/PDmilEFSJKObVWihbmCrlJ2drH6x0s5HPun/IkWKJz1tMP0kMrW8e9he0fasF0HXZkpJlgmYNkA+gudlpSYoJLEjKduYJ12PonlEAUVWzUxdDg45JvS4aLbI9jApC4AJlIGxNX0oAVMxlwarji1ToVQsZJcUrIHEX9/detN0MBZTMU7YaDYdFPI/RBtl0UUk6JMFkz51JDUlLHSqRstl0Xsx9DKQ3Q5IUH0pDmq1T30LT2WXDHq00L1RsKqLlWmmnsEWNnMfgArErjr7LEww3fhIdwQVVgPRWqnIU04BCDigrOU4nheU7ISih6K2doYxqq7AQEDSRzCoIAi2U7VFFtdEQpFqxqWgCsgGqr9WLKz1IVcxIWK1IyT0JnyWKIimQNSdV5G5a4iVKixUT7lWCkCqVDUWT+jqUqUdj4z0PmuUckoCgbcr2igzzwxu918sbD5Pe1p+RVOPoXIvHZXsMaprZqklsBGZsbSWvl5Oc79VnK2pvfQDXo+H4VBTi0MUcf7jQCfN259VpjGLw0seeZ4jYNAOJ00axo1JsNguf4n7VwP9inJ5GV+S452AJXSlFdgKMpdFw7W1YY2O5eC4vY0tLwA5zDZz8pGnXhe+m6b4fNmijNzqxpObfVo97quLVvtNnkGV9PSvF9ntLwDzsfVeQ+0+svtTtaAAGiN23IeLRY8+NpIP2pVR1PHOyNJVA54w15/5IrMf62FneoKqE+ASUhDXuD2n3JALZgPrD9V3T8iTC/aUBl+kRgNcffidmyj6zmWuB5XVr7RyNlozI0hzRle1wNwRcC4Pk4o4yT6B4tFQD0NWVFgoZKoAJPiNcmHENVPmuEqfACo/pVnFS98lSQaYlxCCzkPkTCt1KFyWUsuxqB3bIcA3RzmLZlMtRjQKyFayNTNlOtJKe+iJIxiOdBFxCsxw5A1lAOSakIaNMHm1VkjrNFU6MZSm7JFylRvYTNidjusSudtysWPKGoHVWVNivZsQ0Q87Ejr6i105ujEgfGqq6T0wu5eVM+YozD4VNKYxQGDGaKKSYBTyyABV+rqTmSlpjGtDhmqWYlDe6nop1NWkWXOWzFDRSK2KxQ4TTExqUrTou0SzVMka6ya4XObpSGoikeWlFoxF+w99wFu6o7uWN4Ibke1+Z17DI4OubcNEgoMRspnVmd7QNenOwvb5LHOkOjGy3dtcd+mVcuR14YmtZFbYl3ie4efhH8KrpiEmrXjT3gDZ45mx3HVbunPdGR1rvbms3kb204aWPqqvVskIDw0BpcW6HUEfW5f2Uqlydsa1xQzkaL6G4BO+h01UbIx7zjbjy/ygqWS/M21016a9NUPK0uNrhptfxGw8uWvVYuwm9FogrGuADLnKPFcAA67j8hPcB7QTRQTUjW94x5BiDn5Qy3jey/Bps3lbMVSKDvGZTmBB3trlNzYXHTX1TjEGFzAIy4SOIygG2cmzS2/lY68iu5NS0coppWNv9RzNDtrgG3K4vZASyFxQ757WB3AAPnbX53XragWXoxdpEz7NXRG6kc3gvY5gpYtXLqs6zRtIhqqGyeloslWIHRC8aO5MURSa2TSnYk595NqWZKTSD2HmDS6jMaKjkuEFVvsmqqBZKyyCxGMBDsqtVHUyXSHMYo6FMw1TGjZpqgnx6pjRBDJgxjs8qIViNki0WLEmG2i+TN0VSxvirdPqFUMedurJ9ColZY/xJpT1dkmduvHzlRtD4teRxVV10re65Q3fKVjkttothijJDOldZE1cuiHo23RVTDoh5CZw46KziTkvZumdfTm6DNI4aqmElRDkxyTsMo6e6InodLrXDZNbJnMNELbsZGKcSuvkLTZbQ1xa9rxqWOa63PKQbH4LTEW6oSyYlYhtpl++ntnaZBs4m4sRY6XuOevDRBVNP3nIczbW3mlnZmf34ifes5vnsfwTqNl/CNLmxUOZOEqRbhkpRth1FhYZBms1ucBwLveczMLW6G1/JB45hujZHAZXOyh7dibXF/gfh5X27RNfFlyOD4i0aZhnY7iLcuX5vmEU7ZInOmmAJ2YAdLba8SiqX/M1OIDGMosVNJUmMAi976a+uvwC9EemvA7oSokDnAcASgxq3s3I6IpJibk7nVCOrbI+SMWSisZqrYZGSThSCW4gU4w6rVVa0pjQSEJ8ZbFbLiJtEprZdVvDPohqgXRz6Cj2RRRZtVNlso6JHNjUiiP5aJqKXgvamG60gZYo46hOvigErZXZqchy2a3mmk0Gqg7hTN2x3GgHuUTFGpjCpImIbo6j1rVi9eViJTFuJcZJQWqpY6Rqp4sVu1KMRqbqyUrQqtiYlQvClctmMUyQbYJkUsIRHdL2KPVJyM9T0sLVjfDG7JrLHohcOi2TSeLRLUJVZmWS5CGWkuULV0uicEIKufouhaYOVJxK+2OztEc95stWQElSTwkBUciKqFcsWYrHUOic4Phckz8scb5Hb2YxzyBzIA0HVdg7Jey6OPLLWWkfoRANY2nlIf+Q9Pd395Mjb6EySXZxLBOz9VI+8UMhaG94XlpZGIwCS8yOs22h1umjp7Xvo5pseGu119EdtHWopOAJibpyMzAfkvnvtJGGyvI2dr8xf8Aqhyw5HYpUhXW4i2+W1zxNhp67qCCpGoFwd+CNlwlkrWSRva1xbZwd7pIvrcbG1lFFRiJr85BdsCNR1tdJdUUqL7JZKm7BbcqyYH2fhmpw52dsgv4mndu+rTobXO1iqdTSA2vtddAwuptTnuRmkAsxgOpe7wsH2iAmRjSFN2wnBvZw+qikfHOwZXljMzSGvs1pJLhctsXFux1aVWu1ns7raRnevY18drudE7P3ev/ACNsCB1FxzIXeuz+GfRKeCnBuWN8bvrPPikefNznH1TTvtfz1VCwpIVPI2z5DijuioYrL6B7SezSlq3mSMmnlPvGNrTG8nXM6PTXqCL8brj9XhBikcw3IB8Li3Lnb+q9o5FLaaYUaaAaVt9EwNCSEXQ0YTuGmFlVGNoW3RVvoeULanCdVsNkmOjkMlRqDIo1HUmykifooalpOyTk6HQZFHIXIqOluF7SU1t0blsEhqhnJMVTssoo3qSskQMUuqBuzUGTO0WKEyXWLE6OZW4asjit31F0pEiIpNSqvBIpWwsHVFRLeCmXrmWKG6Q2MeTMcpKdtyoL6o+gi1Ur3I9rGuECxYXCCAjauPRR4cy1lPVnRXxiuJ5eVvnYpkYgKiK6ZyNQ7m3NraqaTSCbbRBQ0iNjwl8rgyNpc48vvKbYBgzpHDMcg10tdzrb2CslJguR7G948Z3taAw5LhzgCTbXa59EMYNi5TSLD7O+zooqd17GSZ2Zx/ZHhYB094/xK1LVo/sojVN6kDcjYK1KlRDJtuz3EaNs0T4n3yvFjbccQ4dQQCPJfP8A277OVNK894wviJs2ZgvG6/1vqOP1T6X3X0HHNcXXkzQ4EEAgixBFwQeBHFZKFhQnxPkdsjmE5SR8lDK5x3N/W6657SvZ2Gh1VRg5Rd00A1DRxkiG4A4t5ajayoPZ/snPVPs3wxAZnyfVF7AAcXHW3keSS4NSqh6euxXheHyzvEcLHSP+q3h1cTo0dSbLuXs77DiktNO8SS7ta3/bjNtwT77uuw4Divez+Dsp2COJgY0EF3N55vdu4+asTawcPj/T4p0MaW2DKWqQ4c/U87a9BfZatPi/PMpa2oyMe93Brnu8mtJ/lUOF4znmbE6MskdE6bR7XtaGuYMpI1v+kadra76J3QtJvoaPqbX11LbW6gFcnoJHz0oEgZIwDwk3bJHp+pIL29QQukVrPEDyP9Vx+kxR0HfQg6B0kRBH1XFp8jop/UPi0xuJWmHiiyWc1zXsPI+Jp+q9m4PUXHVSCcILDadsrS0XbKNYzfR2nuEcPNO6OgdUQuDwGVMOjtLF4H1xxPX71mLM6NnFJiiofmCWS0xKZwxkEtcLEaFEinCbdg1RXo4zdM6em5qc04BUrXWSMroZjIJGWS6rqraBEVs/AIRlNcpDnaC47BxEXIj/AEzTZOcNoQU+ZhgsijC0Y5UznstKWrFdajBL8Fiz2pG+4jjFXQuZwU2Gx6q947gosdFWaejyusqMq4iIRtjCGPRB1midQUpLUvraR19il8W0V45KL2K2HVOcPshYMNPJFxwlqVHFJMrn6iLQ7hnstxLmKUuk0U+GyG6qukRZJqXQ5bTi10zwGOJrXFwAc7QOO7R0SmrqMsYHF2npxS81xa3Tcn0U7aTF7aLx/pLbtkEnhZq0B2t+tkw7M5pqwOdctia59/2iO7aPg95/hVApcTyjTYH/ACV0/wBnzB9HdN/8j7A82s8I/wC4vCPHUpaAnajssOJE92cvS/7vFLi+znZnZhYBgb7zj4tbC21xbew48U1e7T0QojAOgAudbef9lWkTntJo3Xz8veNlMHa/nmFq1n59P7r1/wCfmiOBamBz3XEsjBp4WdzbrqYy7j9ZKqPswyCIsp5Jom3LrNe22Y8fE0jgE9H5+I/ovR+H4f3WUgrZWKuJzTr/AJtffnsvIwSbcP8AP9ArLPE1wIIB3/mS6ekIOn51W0bYvxNjnxSMbu9jmC+gu4EC/TxckH2Pw2aF95ZXPa2DuhmfmJs4OY51mgFwGZua1yLb7poB+H8qnpNN+IG/O1guaNuierFxcfnxf3XFO19P3dbMODnCRvUPaCT9oP8Agu1StIv+eS5V7VIAJIJgNw6F38Jzx/fKkeoVwG4XUhNSVOUsdyN+S6GZxI0TNIBc0tcQbOdbY+dwVyI1WnqmFBjLmBzA7w/LgpscqQeWNss1W8Zr3vbjfUheOqQksGIFxW/f6JnOkDGN6GEkiimebL2nFwphFcWXS+SsNaYA2K+qmjbZEMisEFUutcKcPyWHCHA7KyQtuFR+z89nK5wyaI8cgMkQloAWJLiOJZFirU0I4sFxuDRUyan/AEgA5q74xOLKtQx3fdbmVhYxvh1CLDRFS4ODwU1HMAExiqmlPglQMmxQ/BhbZV3EqQNK6K9oLdFSu08J1sgyqlZ0dlYcisN95ASNPJF4c+zl57yNsfwJcUmOcjgLN/r96Cmm2Hr5LfEn2eT1S+VxPGw4pcns1I3fMOG1/wA6rvnYhmXD6UAe9Gx//wBl5T/5L5tqJbB3kbea+o8FhDIYmDQMja0eQAaB8Gqr0y22JzPQS78/NeBv59P7qUhcR9ovbGqbXTwwzyRxRZWBsZDbkMaXnMBm3JG/BUylQmEXJ0jtDjby/uAltdjUMIBlnijDrhpe9rQ4gagEnW1wuHdvqh/0kQSSPk+jQQwvL3OdmkbGHyvdc6kukOvRQ9rB3baKnsB3FKx7gOE1VaWUf+CF5O9dDI4W6+ztZ7ZUP/WU/pKw8+qMosZgmY6SOaN8bLh72uBa2zWuOY8LAgrg2G9nRLE2Q1tDDmue7lqMsjQCR425fDtfyIVj7STfQcNhoGSNfJU5pp5Izdro3ODhlP1XeFoPFrHc1ym6to7gm0ouzow7b4f/ANXF8T16IubtNRiJkzqiIRSOLWPLvC5zScwHUZTdfOrJRr009VaMbwSZuG0dVmjEMVOCIyXB5kq5e8c4DKQb54xvs0lDHI3eg54YxrfZ1M9qcPOorKb1mY36vMjquTYt2urK5z4GH9G9xywQRhznMa4ZCX2LuDSSCB6Kt0UElTK2KNud7r2ALR7rS46uIA0B4rqvs67NOo2SPmy97NlFgb5GMvZt9iSXEm2m29l3Jz+jnBQ+y84NHI2lgbOc0zYmCQ3vd4aMxJ4m/FUT2qU4+iyccj45G+ru7Pyc74q7MqczbX1abHy4LnntRrMsMjQfeDG/F7b/ACBXZX8Tsa2c1a64W8bwCbHh81DSleHQ2XnrToe1asY0shudUcJbBvr8krpzqjJjo3yv8f8ACNO3QK1seYbVjYppFLyVSo3G6sFM46JvKlRlW7D2jdB1NMSmVJDdNmYeCNlsMdmSnRVKGMscrjRy3aEtq8OspsLk4JUo8WE3yRHjNCXC6xWHuA4LE+MbQnkcun7QB/FE4dWArnrJk7wutOy6c29m43ui31WJZRuoqHHhmAuq9VzlKzPY3CGOWQyUUdroa8OYNUBi0IeFTsIxzwgXVlpK8OaFU52hFUCSYX4b2SiWDKbq8hgLLJNiFB0SHCw4z2VLFm6g8wk8r/irTjNHaO43H3cVUyRdSSTTHKmB1bdD5L6P7HdoGVVJFK06loa9vFsjdHtPr8QQeK+f5qbRWz2QYmW1MtLfwyNMrOYkbla4erbfYT/T5PAvNE7jHNcr5hxysdJWVLm3JfUSkW1JzSOsAPUBfQ7JnAkAXOw8zouD9j2/+7Myi4ZPIdLm2XOW3ttqAqcjuheP42xdhzTPOyJ5cTNKyN7nEuce8eGElx1J8W5W3aPEzPVzy6eOV2XgA1vhYOnha1POyPZKu+kRymncxozuDpS2Oz8jsl2k5/8AcLL+HS6nZ7LKjQGaD+EyOvtzYEvi6Gc1f9EEXZame4MOJ0xudRGC45f1srr8r6kJb2gxj6TUSSizWuIZEHXysib4IgbbADU25lXGl9i8+7quNu4/2nk6gg/rdfmnWB+ypkBeZ5xN3kMkTGtiMeQysLXSXL3XIaXAbbouDeqoFZabd2/Bx7EyxrpBE4ujD35HHQuYCQ15HC4ANuqu3tSxLJTUNE3QMijkeP3YmsjBH2z6BTYj7MmB2UVZPM9xsL237zqtu1HYqWqnkn79gz2yscw+BrRYNuHa7cuJWbVmtp19AfskofFNUHhaFnmRnf8ALu/iV0l0hSvsxg30amjiuCW3LyL2c9xJJHTUAdAEy216rtpGk0NwbnlYrl/tVmOdjb6F1/OwcurVTbMJ6Ark3tYbdsLx9cj5X/qsnHwderKvTdN1k5XlE64CIdHe548FE18h6l8TKYG48/7JpVNtblYW9EtoYnONmi55AJ3V0h7kX95u/wCKOEXdgSaIKFuqfUzUkwhhKtMcIypntt7B5IOwwXsrLTAWVVoJcqbtrwAqMXQrIth9bGEnhp/GvZcVB4oZlaLrZwTMjKi1wDReJZFiIy7rFqjRhwKCmJTaipbKWliARzAvN91ydFfsqKsFmhJQL6Iqx08WZTTUSNSo5xsQUkFlZcGcRZBMpEfREAhMhLYEo6Lthwu1SVcYstMNmGUALXFb5dFclol8lVxx4Lso5H8/eqdNTkSJziNSWyuHFv5/FLnTXJJUWTbHIHml3Gi07FYq2mxOnlebMa5zXHgA9jmXPQFwPooZz7y07K4E6urI4Gmwcc0j/qRN1e7ztoOpCzEqlo3I7Ss+kI35Y859518vTqhMKw7MbgBrAbmwDRffYIymoc+WNgyxxtawak5WNADRc7mwTWbLGzK0XNtG/iVbQi6E9ZpoBqRYc2suPm7co7DKINGdw1tp0C2pKKxMkm51sd+C3q6sNBcdhsFqQLfg2mnAu53w/Pkklfie9ved8hfYfFBVle55v8B6j+qX1U4ijfM/aKN0pHMRszW9SAPVBKd9DIwrbOd9sO20meSGnJiDHOY+YG0jnMOVwjI9xtwdRqemySM7WYhE8XqZ8zCCY5nOINtcsjHa2I4cik1NO5r2SaOc17ZCH3LXOa4O8Vjcgka68VbMEqKSvq3iri7uWoddskc0oa6Vx9whzjlvoG8NAOISE78lLjxW1f7Oq4RXtmgina0tbKxr8jt230tfiNDY8RZE1EHvgcswUTI2tiytFmtY1rQODWgAD4BGRHMI3cwWnzT/AKEkY8cHXKR8NVxv2m1gIii4gmQ9B7rf5vguzUTcpew+f4FfP/bwn6dOD+q5oHQZGkfefihn0mb4aBKE+Gx4EfgmUEgDgOnnySeg95w56o90motwUjXyGL8RtBWGCTw2INjYi9x+Hojn4iJL34pHIc1jZexOsQmeBfksmH02U9E7L7BMMHwwPYx3NrT8QEyqMIFlTx0ApbKpDMSUW+5CYxYTY7KaooMo0XY40dOVlVmjKgzuCc1MSELAjYIL9LeBqsWtWCvEqUthpFea2xsiLG10+xSlYHbBRPiBboFDgx8lyKck6dANDImguQlsUBBTOJhRVs5PRG2LdCTHKbop7rJdUlck0ztMs/ZmuzkC6vlPRB7dVyfsxKGzea67htUMoVcJ2iXJGmcd7YQZK2dvIg/aYx34pG51la/aA0GulcP1mMJ9Ghv8oVPldfZTy7DXQJUv3XR/YDRNe6tdpnAhZfiI3GRxt5lrfshczqnLp3/890sne1cv/FkZGf2pM2Ztv3W57/vhMw9g5OjtcbAwWaonPDerjxW71F3YCrSEA8zybl2gH9FXq2YzP090bfFNMQJkOUaMG5+KDlLWCzfj6hDLf8DI6AHgM6n/APKpntKr3Mosut6iQRk62DI7SPF+pDBbiM3JXARFx/PIIbGcOZUxSQSC7CNxu1wzZXtPBwP3kcUtqxl0cQwyWFrajvWF73QlkAtdrZXkfpHG+haAbb6lOvZrQd5Wh9vDTxvlJtpmtkjuf3nXH7ifu9nUA0+kTejI+nG/VXDCKCKnZ3UTQxm/Mudaxc927ndfhYaJcY/vwNlJO68jW3gPkvcJdma5nEeNvmN1JTvYd3W81q+kLHCWIh4BuQ03t6ck77FfQbPDctkaNRuOYO64d7XMO7utzj3ZmBwPMt8J+WX4rv1PaRuePbi3i08R5Kj+1ns739GZWN/SU5z2G5jNhLbpbx/wdVs42tAxe6ZwqidqPgfLgmMjOQQeHQEy5QL3ZJYdWxucPmAjGvuB96jmvI6K8MIp38HfEfiEUYb+IagckBE/mnmDRg36jbh961OwWjqXZJ4MER/Zt9nw/gnlQ0Kq9kJLQBv1XOH/AHE/irC6S6tT+CEPsmipwdlFiFN4UXQleYk7wrYuzmUOvFiUtc5NsS1cUskbZKyypDIKyCxI2WLHVNgsULk2UpIrVZiL3O1OycYbISBderFblSjiVEuJtzdjKmiBdqj6iEALFilxFMxRiUYAVdr3lYsRPsCJLgLznuul4dUOyDXgsWJuPoDJ2Uvtc68rid7D8VVLbnosWJE+woiyrOq+gPYjA1uFRuAsZJZnOPNweWA/ZY0eixYnYBWUvaHrTZqxYqkJQpk135n73ISubawHT8FixZLobEjnbkj05fggT7nm43+JCxYhZqA3D7vwW7Y78Tx49VixAkMZBLB+08eTig5auSIgte7fibrxYhkkkamNMIxiUkuvY8bX187q4UlQXsBcBrvposWIsLYORI4FhdGxuIzsAs2N07Gjk1s5YB9kWSBjLXHAEj0BssWJOX8F/LGr8/6X+iN+h0TnAJDmCxYggBI6R2ePhd+9/K1OA5erFZ/jEPsOoXlRYlIVixdjOkVicXcqh2ixKSOpMbSMuWPS2xeZASD/AAhYsXZEZdLQk/1aQwZyRms0X6lrjmttfTy6LFixK4r9A85fs//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7" name="Picture 11" descr="C:\Users\jblocki\Dropbox\PasswordPictures\picture-3-5.jpg"/>
          <p:cNvPicPr>
            <a:picLocks noChangeAspect="1" noChangeArrowheads="1"/>
          </p:cNvPicPr>
          <p:nvPr/>
        </p:nvPicPr>
        <p:blipFill rotWithShape="1">
          <a:blip r:embed="rId4">
            <a:extLst>
              <a:ext uri="{28A0092B-C50C-407E-A947-70E740481C1C}">
                <a14:useLocalDpi xmlns:a14="http://schemas.microsoft.com/office/drawing/2010/main" val="0"/>
              </a:ext>
            </a:extLst>
          </a:blip>
          <a:srcRect l="18443" r="20957"/>
          <a:stretch/>
        </p:blipFill>
        <p:spPr bwMode="auto">
          <a:xfrm>
            <a:off x="952783" y="2454887"/>
            <a:ext cx="1986360" cy="2331514"/>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13"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5"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6" name="Picture 10" descr="http://therealdealsports.files.wordpress.com/2013/06/o-lebron-james-faceboo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9302" y="3744843"/>
            <a:ext cx="1144000" cy="7382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38200" y="5334000"/>
            <a:ext cx="8153400" cy="98581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6"/>
          <p:cNvSpPr txBox="1">
            <a:spLocks/>
          </p:cNvSpPr>
          <p:nvPr/>
        </p:nvSpPr>
        <p:spPr>
          <a:xfrm>
            <a:off x="-457200" y="5029200"/>
            <a:ext cx="1905000" cy="685800"/>
          </a:xfrm>
          <a:prstGeom prst="rect">
            <a:avLst/>
          </a:prstGeom>
          <a:scene3d>
            <a:camera prst="orthographicFront">
              <a:rot lat="0" lon="0" rev="5400000"/>
            </a:camera>
            <a:lightRig rig="threePt" dir="t"/>
          </a:scene3d>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smtClean="0">
                <a:ln>
                  <a:noFill/>
                </a:ln>
                <a:solidFill>
                  <a:schemeClr val="tx1"/>
                </a:solidFill>
                <a:effectLst/>
                <a:uLnTx/>
                <a:uFillTx/>
                <a:latin typeface="+mn-lt"/>
                <a:ea typeface="+mn-ea"/>
                <a:cs typeface="+mn-cs"/>
              </a:rPr>
              <a:t>Pwd</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28" name="Content Placeholder 6"/>
          <p:cNvSpPr txBox="1">
            <a:spLocks/>
          </p:cNvSpPr>
          <p:nvPr/>
        </p:nvSpPr>
        <p:spPr>
          <a:xfrm>
            <a:off x="914400" y="5486400"/>
            <a:ext cx="8610600" cy="685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400" noProof="0" dirty="0" err="1" smtClean="0">
                <a:solidFill>
                  <a:srgbClr val="FF0000"/>
                </a:solidFill>
              </a:rPr>
              <a:t>Kic</a:t>
            </a:r>
            <a:r>
              <a:rPr lang="en-US" sz="4400" noProof="0" dirty="0" smtClean="0">
                <a:solidFill>
                  <a:srgbClr val="FF0000"/>
                </a:solidFill>
              </a:rPr>
              <a:t>  </a:t>
            </a:r>
            <a:r>
              <a:rPr lang="en-US" sz="4400" noProof="0" dirty="0" smtClean="0"/>
              <a:t>+        Pen          +   ….  + </a:t>
            </a:r>
            <a:r>
              <a:rPr lang="en-US" sz="4400" noProof="0" dirty="0" err="1" smtClean="0"/>
              <a:t>Pir</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29" name="Rectangle 28"/>
          <p:cNvSpPr/>
          <p:nvPr/>
        </p:nvSpPr>
        <p:spPr>
          <a:xfrm>
            <a:off x="5557070" y="3178314"/>
            <a:ext cx="538930" cy="707886"/>
          </a:xfrm>
          <a:prstGeom prst="rect">
            <a:avLst/>
          </a:prstGeom>
        </p:spPr>
        <p:txBody>
          <a:bodyPr wrap="none">
            <a:spAutoFit/>
          </a:bodyPr>
          <a:lstStyle/>
          <a:p>
            <a:r>
              <a:rPr lang="en-US" sz="4000" dirty="0" smtClean="0"/>
              <a:t>…</a:t>
            </a:r>
            <a:endParaRPr lang="en-US" sz="4000" dirty="0"/>
          </a:p>
        </p:txBody>
      </p:sp>
      <p:sp>
        <p:nvSpPr>
          <p:cNvPr id="4" name="AutoShape 4" descr="data:image/jpeg;base64,/9j/4AAQSkZJRgABAQAAAQABAAD/2wCEAAkGBhAPEBAPEBAVFBAQFBQUFA8QFA8QEBUPFBAVFRQQFBQXHCYeFxkjGRQUHy8gIycpLCwtFR4xNTAqNSYrLCkBCQoKDgwOGg8PGiwkHx8pLCwsKiwsKSwsLCwpLCwsLCksLCkpKSksLCwsKSwpKSkpLCkpLCkpLCwpLCwsLCwsKf/AABEIALcBEwMBIgACEQEDEQH/xAAcAAACAgMBAQAAAAAAAAAAAAAAAQUGAgQHAwj/xAA/EAABAwIDBQYEBAUDAwUAAAABAAIDBBESITEFBkFRYRMicYGR8DJCodEHI7HBFFJi4fFygqIVM0MWU3OSwv/EABoBAQADAQEBAAAAAAAAAAAAAAABAgMEBQb/xAAmEQEBAAICAgIBAwUAAAAAAAAAAQIRAyESMQRBIhMyUTNhgbHR/9oADAMBAAIRAxEAPwDiCaSaICE0lCQhCaBITSQCEIQCEL1hivrogwjjLjYC69jRkakDzv5ZL1cbDL4fTLRejn2ba+RzyVdryR5/9MOfeFx8pyKTNlPcLi1vEjPlotmLvkZHEONg7jx5rea4sB7psHXGJtwcvoq+VaTjlQUlHI0EuYQBzBXirLBV3GF7ciLE+PH9PRQu0abs5CBocx4HgrS7Uzw1NxqITQrMySTQgSEIQCEIQJCaECQmhAkITUhIQhAIQhA1ksVkgEk0ioAmkmgEIQgEIQgGtuQOa2n8gvOlZck8gs35KKtA3UX93Vp3e3djkAc/yboqtFe/mugbsU5awE5XWXJbJ06vjYzLLtY9kbrQtIc0C3K2aulNsyFzcJjaRyLQQqjR7RLCAGl1+DcyrBFtx0YaZYJWg/MG4h58lw2W3t7PWtRrbx7hU88TuyjayYAljm5Xdb4D0OnRcB2i8mQgggtysdQQbWK+p6edkrcTH3HXIrgf4q7AbTVr5YiDHOcRtngmOb2nx+LzPJdPDdXTzPl4247/AIUlCaS63mkhNJAJJoQJCaSAQhCAQhCAQhCkJCaEAhJCgNZLFZKQJLJIqAk0IQCE0kAhCaD3pD8fh+6zETnEBrS48mgk/RYUh+IdL+hVx3X2a2SDU3dI4ODTa4DAW3P7dVnnl49ung4v1cvFWIISCL6jhY8OZNldNmmfC22FoI1NyfsvCOEE2e3NndOK2I5nC426BSrRoqXLcdnFw+F9s5NmzOblJI4ngwiMDzz/AEUpuzFUxR9kI45Q17mvMwDn4ciO845ZHgOSex6uxALiFdqOkY9odext8QsD5kLmy5MvVdn6eMnkrMm3ar+IEEEcMbnG35mMRdmATctabh2mmWmSrm/87Kqlgiex0dWx4L42MjbHctIccbnYsstdeisFbWUwnlIksYzYvkIuSLZDSw6dFr7/AFCyqoG1jAJP4YiR2E2OAGzx4Wz8lOGf5elObi/C/wCnGNpUJgkdEXBxFs26WIuPA9Fqrb2pW9vNJKG4Q91wy+LCNA2/GwAWqu+PCy1vokIQiCQmkgEIQgSE0kAhCEAhCEAhCFISE0IBZBYrIIGkU0ioAhCEDSTSUgTQhQMopMJB92Vp3e2kY6hrQfy5CAG8Bl3SPfFVd4wm3EanryU5u7GZJoiB/wBsjEeVtFTObjfgyuOc0um0KZrmue0fm8XcxfimzTyWxKdeoWpchYR6+V3dt6kbbCetleaOVscALjkRrw0VCppMrHgbqzCuY6m7N7cTbWIPPULLONsb1o3bL2fO8mQMcX62tf1C9d6nQ0eyqvsgAzsXMsOLnjs2355uCitjUFK5z+8GPIyjkwFmLOxbiBIF+AWp+IdfSU1FHs+R0hMwL8cZa4hzDdrnD5ml1hbLQ8lGMtsiPkaxwt24yUk0l6D5wJJoQJCEIEhNJAJJpIBCEIBCEIBCEKQIQhQGmEkwgaRTSQCaSaAQhCAXpAM8R0bmf2HrZeamKTd6okjaQzC1ziS6Q4MgBbLU6u4ImTbU2ds19Q52HRou536DxJU3ufk6The30v8AdTWwqJscDGt45udzfoT+y9hsMxkzR2wOPeA1Djz8VTO9Orh4/wApUic15li2KaO4XpLT8tVzvTasbi0qR2VthjHWkHcORWjIwtzXkYC7DlhDzYF1w0kBLJ9m7HRNlfwcjcmtNjlcA2PS64Tv/XmbaNW4uxNZIY2W0EcfdDR6HzJWW1N46yKR8IvAWktcxp71+eLw0IVdJvqtePjuPded8nnnJ1GKE0rLZxEhNJAIVt3D3JbtKQiSRzGDLuYcZPE97KwuFM7R/ByUQPnpqgTFriGwmPs3vZjsLHFbFbO2WhWd5MZdVvODkuPlJ05whbu1tjT0khhqInRyAA4XW+E6OBGRGRzHJaS0YWaJCEIEhCEAhCEAhCFIEIQoQYWQWIWQUpCEIKBJpKR2PsaSqfhYQ0C2J7r4Wg+GZPRQmTaPU7sXdGeps8/lxH53g3I/pbqfHIK1bI3Np4pGNDu2kxC8jhZgHHCzoBqbq3s2fd7/AOUfDbkFS5N8OHftXNi7m08UjGhpe6xJkfYm45DRq3drbKLCfG45EX/wrNsSmb+bJxaLff34LT3hp3Pa0NF3X0HhmqeV26fCSdKNu/UC0sPzMebDxJ/fPzU2duCkY4OZ2hd/4uY5u5DLVQVNsypiqHzMY3DIDZzr2DrjOw1Itol/BPZMJHEvf8ziMnC2lvBXvbPHcW3YJbWRmSFpOHJ8eRe08iOI6qUZsOV2XZuHi132WnuLSlle3sWDsnt/NA0w4b4j/wAV1uJrW6AjwJss/CfTe89nuOfUm5EjiC+9uQButLfPZ/ZzUjGjCI2SnDxzLBcjx/QrqUtQ0A3JHVc03mrY5KkHiRhv0Bvb1IVcsP7pw5ssr3NKHv3u8ZqZlWwAyQd19vidBcWd1wE+jui5uvoHbW712QVVMTjpT3mAnvsJu82/mvfxGXJG1NyqCsYJHwtu8i0kf5bwDxJbr53WmOWppz8vF53yj59QrxvX+F9RTSP/AIUOnibqBbtWcsTfmHUegVJfGWkgggjIgggg8iOC0l25MsbjdVilZZLOBl3sHNzR6kKVXWN1tmx0UMUjpgCy5cdLHFid48B5BTW6W/DKizJ7NkD39l8rCCfnOgtkEbI2DFtClkp3OwkuJxWFwQbtPrb0VSZunUUsxilaCWuNiNHC/wAQ6Gy4ctd2voeP6wnpI/jHTU88EdYx5dNDIync4G8bmuEj8I6tdxHMhcjXYPxSgDNk0/5YY99QzFhDbOtDLmS3VcfK6eH9ryfmSTlsjFCaS1chIQmpCQhCgCEIUgQhCDIJpBNA0kIKACv261CI6Zrh8UnePjo0eQz81Qo2FxDQLkmwA5nQLqNPD2bI4x8jQ3zAsVFa8U729aWVwe1zfiB+qtFJVgZ6Ms0X4g2GR+noqo02dfwVgEV2s/le5p6XvmP0/wDsFnk68Vo2XSAdtbQ2P0z99FrOp7BznW7oIv8Ab6rHd+qvUTQg3Y2K5H9ROvos6F3bXY7WM2cOfJ3pdZVpHhT7KDoe+0fETh5An+/0UDt6gjisWA6E556cP0V8jhGEt8j79VF1+xRK0tPi08R7yUyliH/CTazO1nYT+ZhbkeLA4g29QupvbldvouCT7Nqdm1TamFubCe78r2Ed5ngRfqF2bdfeGKsgbNGcjq0/E1w+JjuoWjnzl9/Y2zKWxl17AahUT/oIqnXOIP1xNsQMiRdWrfSq7jWg5uOnT2FnsmhEMTRbvEXcePOyrk1w9PPZNCY2Oa43Fxr4WKjmx9hOYT/2pM29D098VYIeKi94ILtjeNWvb6EhUaIzbrjFPHLwc2zhwIH+PqtXeDcui2g0F8YEj2kMnjyeHWyJt8Y6FTG80OJhI1jGIf6SB+61Ny5C+Mudow4W+GpPoEl0iyWdvnbauzn008tPJbHC9zHW0u02uOnFa0b8Lg7+Ug+hurJ+JTbbVresgPrGw3+qrBK6Z6ebeq7Nu9tUQztN+67PyOYKum8TWyvjeM+6CSNQQ45/suVbMDsDGOFnRgNB4OYPhcD4W9FYdm7wzte1jml4cMOViLLj5Mdvb4st6rD8b6xgpKKEHvOkdJh/pZGWk+sgXGyunfiY7+MdUlouKCOA4xmAZH2ey/UvB/2LmC6OL9ry/lf1KEkIWjmJNJCkCEIQCEIQCEIQZBNIJoGkU0igsW5mzscpncO7Fp/8hGXoLn0VzIsVo7E2cYaaNts7Y388bxfPwyHkt9pxC3zDTqq114Y6jzfz9jorNsWYPpXh3/hOIH+kj+x+irEjs+vHqtoVphp8QyDpQ0/6TG646jj5KmXppj7WLcCTtKqseeDGt83YnH9vVbTJnRTYm/LcOHMcf0J81BfhhtJrZJMRt2znkf7QQB9FOSSfnvBHI+f+AVS+18b0n4azE3E3O/rx/uvRrieHv3+iiaYmMEn09PspGkqsTA/icvPRVWbFRRtmBD25EcVAx0TtnSuqIQSw5zwt+ePL81g/9xueXEX42U9HUn36/ZY15xRm3xcPHRD2j2V7Kyo7VpDoYmtcHDMF7/hHoL+amW1gKq265bHE+PsyDLLM8uA7txJhDehs0HzUm5/eNuH3t+ytYrKnInj376rX2gzFZnULSp6kjj79lb7DicCq1aI/eVxYGP4Fpa4c2myg91ars6Rov3p53MZ/puAT6D6qU33lLIWOAyDrHwsoKkcBPsyFoyIe+3W5u7/j9VCW9v5uHTbQj7QjBOxtmzsHesNA8fOPryK4HtzYc1HKYZm2OrXDNj28HtPEfovqKKQZtOhVI3j3SZW9tSkZAl0U3GOQjny4EclpjnphycUy7ntS6aoPZROHGNhscx8AUnsHackr+waA0WN5XWOHQCwsLk6KBkonCGKKS7JIgGuAyLXsyI+itGwNhyYopG4QwNZI677Omc43tbQNaMud7q2WMvtbHLKek5vDsuKPY9dFG2xdC6R7j3nukbZ2Nzv9v2Xz8V9NbapxLQ1TLYccErbciYyvmW6nD05/ke4SEIV3OSaSakCEIQJCEIBCEIMgmkFkgFI7v0XbVEbT8IOJ3+ludvM2Hmo4K77rbP7GETFt3S535Mv3W+eqhfDHdT7JC3Me/eaxmex39LuvPmPovSNjXjumxPyn7+ixqobAX9+/2VHW8S++TteDh+6894CWUAdx7dvqY3W/RDHDK/FSO3dnl9E5otcPjf01tf8A5lKmTcqq0tWY2sa05tAzHPn6qbo5aioe3tJCbkdDwzJC0dn7IsbuN+gVi2Q5rZMxwNr5d7JNoxlWSsqsmjpmf9pz9Vt7Nms3CeH3P2UDLXaEN1sNRyC8WbYLTmLex91npqutPmfD72/Ze4cOPvJV3Zu8DCRd2vP31U52gcMj7soS89nw4RMz+WV5Hg5rXf8A6Skh+K2v9yF40c35s46s+rR9l5V85YWuGls/O6RDZYcr8fZUhQVAsL68VWn7VDPmy/wF7Uu3oyc9Dy0VtI3pO7xU3a0zxrYX9NfoudbV29/BVdE/BjtR4baHvveCR1XQ6euBac7tIXLvxMfCyWB9iRhfEcJsQQWyAZg8JCFWTsyvTwk3yqnkspC4C+b3YXeQGluqlKbeythhkdKWOBaQHABr2vIs12WRsTex5KoU20IGNBF2njidkPCwuddAFjNtd8zSx1gw3LWjIWvYEjnqrzHbPz1Pb0rqguuRmXd7PU3vfzVv3dqpZKSExlgdGHMJfckBrrDK/JUZsl42n5m/scwtnZ20nRvsAMLzkC4N73ErSxXHLVdSpWuqSInyZSYmSdmSB2boJA/By4HyC4bvbu47Z1XLSudiDLFr9MUbhdriOBtkRzBXSuxrKqmjlpyGvhlLrsdY2DNQRra5VK/EiskmqIXzYe27BoeWXsQ178LiOB19BzUTpHNN47VFCEK7kJNJNAIQhAJJoQJCEIMgmkFkgzp4sb2s/mcG+psuoUleIu6QC34TG4ZYRoOniubUEWeM3s0iwbk5z9QAeHirxQ1VVJhD5Wx4iAAQH2HNxPIKtb8XSwQ7PZLZ8JtY5xuOY8Dx1XjtGB7Y7lpFyb8hnl+6wq9kSPkDaesAadS5o15C1lsSbv1uQpq1rrDvdqCAT/Thvfhkstun/CIaPzMPO3popfe2TBRPYDZzmZH/AEkOH1yUbGyoY4sqYsU8L8TZYGns3xOb8JsBmHW1F1p7w1Mr4gZY5bYgL4HWwg4rHLLQKfaPUp7n17ZQYpyWnQPBtnY63Vok3bF7iUnX4v8Ady8lQYdpt1ZHY87lSVNvRUM0dl1zU2X6RhlJNVco9iWBGO/s/YLZ/wCkt+YX1z9fTRVyj34eD+Y1rh0yPH7q0bL29FUDu3BPPS+fHzVLuNpq+mtLu20/A7C4X6jK/wBlsbLlkicIpTcZgHiCP8KaDA25OWXHLn91FtqopnOwODix5DsJBwvBdryVfLa1xsbNVP2JfKWOcCG3DRd12utfwsR6LYlfjZplYHPWy8H7TjEsUDnASvxFrOJa0d4+H26LcHv9VCFO2rT4Sbcz+yi2vOY09/2Vr2lRl4u1hPh0CrlTRPYSSwj3da41SxqM2hIwm73WHAEqsbw7UMoDXZhry65ve5bbPpa3op+q4noVUK9lmknh/Zae2Od1GvF3rudw08ea2KN+JoP8oI+t/wBitSM2DV6UsuB9j8Jy8jmD63U+mG0pFKNeeo68VhG1p7xNjqPqsSLeHvNeTMyAdCQOPqrRauu7jStFFEGu773uNgRcHFbMcrBcQ29tB9RUzSv1c85DIBoNmtA5AALtlDSQ7Mo5KgOxARueHaXGG4t45D/K4I518zqf1WePurc96kJCEK7mJCE0AhCEAhCEAhCEDCaQTQWvYdIBBHJ8zi63TvWJ8ch6KXDbHrbL9SffJV7dKpu50JOWb2jqBZwHlY+SnZJ8yfRQ6cL03YZy23IcOfRWbZe1pJiI2AM6NB0t70VSabe/8KU2BtYQSHFazxa/I3yPsKmU6a41ado1TKZrQTdz+ufiTyUHX7wSBjms7txq0n9U957yBkjDcC+euqgO3DrX1GR95quOP2tllfSfjfTOPaPhjMhABcWgg4Ra9jlfLVbbK6EDKGIeEcf2VYjk08lmajCCeQJ9FbxR5N6r3h7WSSKMNayM4SWta0udbvXsNBe1uiwhLz3mHNmd1Sti15D331cb+am3zO1bLgPK9rrPLFvxcksTrN8nscWTEdWSDunqOfkpV2xaeoayWjqRBO1oDcy+K2uAkG4FzxuOioc9echPHiaOPxBSFBHQSMYWVBpprm9nODSOoOXos/DXca+cz6y/5Vy3a3eqo6mWqrsDpnmNkcsbgY+ys67WC3dHwngcvFXKakGdvfBQOxZ4mxsDJXyAvjzeS5lydWut0OpKsdJVxyjExwcOY8bqZds8sZhdRpvpHe/Gy1qmlDsnN15+KmsPv1SfBiHoiHItqUZa98ZysT6HQqr7UoS1rsrix/crqW9ex3F2JouWixHEt1Cou3RggmJFiGHXmcv1K3xyYZ49KTHVMORy8dPVezo8QBGfA2zy4H1UWhryMwSD0yWji2mIqn5XajivRgc42a0k9ATzUU+ve74iD1IF/UJfx8liA8gHIhuVxyKlPkuG/O+xqI2UcZGFgaJXN+EuaBaNv9II9QqOhCrJpGWVyu6EIQpVJNJNAIQhAIQhAIQmpAEyhCgbGzqwwyskHym9ubdCPMXVuie2T8xpuw3c24INhnYhCFDTjv01Kmbt2YGk3He5XUUyR7TbEfVNCmJv8pSm2lOwWbKbcj3h6FetVtBwLAQ0ufqbWy9dUITSd3QFQRcXOSRqi4dDcfdCFCdq3icx+WoNvHOysjqF5BaS3EAL5uyPHhwzTQq1bj+3v/6VrgMTcLm5/MOF+duStewN35JIWGq7N0bMQazC0m+d7k34jhZCFlbt14zx9LlhAZE1rQGNcwBoyAAdYADlZSUUQjH5bQA3PCAAM3EnTxKaFA2bhwB52XiJsDw2+TrIQg9aukbJmdeYXN/xhpWQULLfFLK1t7Z2DXPOfkEIVsfanLfwri6SaFu84kIQgEIQgEIQgSE0IBCEIBCaFISEIQf/2Q=="/>
          <p:cNvSpPr>
            <a:spLocks noChangeAspect="1" noChangeArrowheads="1"/>
          </p:cNvSpPr>
          <p:nvPr/>
        </p:nvSpPr>
        <p:spPr bwMode="auto">
          <a:xfrm>
            <a:off x="155575" y="-2095500"/>
            <a:ext cx="6562725" cy="4371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65</a:t>
            </a:fld>
            <a:endParaRPr lang="en-US" dirty="0"/>
          </a:p>
        </p:txBody>
      </p:sp>
      <p:sp>
        <p:nvSpPr>
          <p:cNvPr id="25" name="TextBox 24"/>
          <p:cNvSpPr txBox="1"/>
          <p:nvPr/>
        </p:nvSpPr>
        <p:spPr>
          <a:xfrm>
            <a:off x="917575" y="4728587"/>
            <a:ext cx="788999" cy="369332"/>
          </a:xfrm>
          <a:prstGeom prst="rect">
            <a:avLst/>
          </a:prstGeom>
          <a:noFill/>
        </p:spPr>
        <p:txBody>
          <a:bodyPr wrap="none" rtlCol="0">
            <a:spAutoFit/>
          </a:bodyPr>
          <a:lstStyle/>
          <a:p>
            <a:r>
              <a:rPr lang="en-US" dirty="0" smtClean="0">
                <a:solidFill>
                  <a:srgbClr val="FF0000"/>
                </a:solidFill>
              </a:rPr>
              <a:t>Action</a:t>
            </a:r>
            <a:endParaRPr lang="en-US" dirty="0">
              <a:solidFill>
                <a:srgbClr val="FF0000"/>
              </a:solidFill>
            </a:endParaRPr>
          </a:p>
        </p:txBody>
      </p:sp>
      <p:sp>
        <p:nvSpPr>
          <p:cNvPr id="26" name="TextBox 25"/>
          <p:cNvSpPr txBox="1"/>
          <p:nvPr/>
        </p:nvSpPr>
        <p:spPr>
          <a:xfrm>
            <a:off x="3152176" y="4786400"/>
            <a:ext cx="803425" cy="369332"/>
          </a:xfrm>
          <a:prstGeom prst="rect">
            <a:avLst/>
          </a:prstGeom>
          <a:noFill/>
        </p:spPr>
        <p:txBody>
          <a:bodyPr wrap="none" rtlCol="0">
            <a:spAutoFit/>
          </a:bodyPr>
          <a:lstStyle/>
          <a:p>
            <a:r>
              <a:rPr lang="en-US" dirty="0" smtClean="0"/>
              <a:t>Object</a:t>
            </a:r>
            <a:endParaRPr lang="en-US" dirty="0"/>
          </a:p>
        </p:txBody>
      </p:sp>
      <p:pic>
        <p:nvPicPr>
          <p:cNvPr id="30" name="Picture 11" descr="C:\Users\jblocki\Dropbox\PasswordPictures\picture-3-5.jpg"/>
          <p:cNvPicPr>
            <a:picLocks noChangeAspect="1" noChangeArrowheads="1"/>
          </p:cNvPicPr>
          <p:nvPr/>
        </p:nvPicPr>
        <p:blipFill rotWithShape="1">
          <a:blip r:embed="rId4">
            <a:extLst>
              <a:ext uri="{28A0092B-C50C-407E-A947-70E740481C1C}">
                <a14:useLocalDpi xmlns:a14="http://schemas.microsoft.com/office/drawing/2010/main" val="0"/>
              </a:ext>
            </a:extLst>
          </a:blip>
          <a:srcRect l="18443" r="20957"/>
          <a:stretch/>
        </p:blipFill>
        <p:spPr bwMode="auto">
          <a:xfrm>
            <a:off x="3119040" y="2469086"/>
            <a:ext cx="1986360" cy="23315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http://therealdealsports.files.wordpress.com/2013/06/o-lebron-james-faceboo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5559" y="3759042"/>
            <a:ext cx="1144000" cy="73829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968975" y="4800600"/>
            <a:ext cx="803425" cy="369332"/>
          </a:xfrm>
          <a:prstGeom prst="rect">
            <a:avLst/>
          </a:prstGeom>
          <a:noFill/>
        </p:spPr>
        <p:txBody>
          <a:bodyPr wrap="none" rtlCol="0">
            <a:spAutoFit/>
          </a:bodyPr>
          <a:lstStyle/>
          <a:p>
            <a:r>
              <a:rPr lang="en-US" dirty="0" smtClean="0"/>
              <a:t>Object</a:t>
            </a:r>
            <a:endParaRPr lang="en-US" dirty="0"/>
          </a:p>
        </p:txBody>
      </p:sp>
      <p:pic>
        <p:nvPicPr>
          <p:cNvPr id="35"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394" t="45626" r="21573" b="7079"/>
          <a:stretch/>
        </p:blipFill>
        <p:spPr bwMode="auto">
          <a:xfrm>
            <a:off x="6850125" y="2396877"/>
            <a:ext cx="2107716" cy="240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descr="https://encrypted-tbn0.gstatic.com/images?q=tbn:ANd9GcQ2VTbO5vcVgCgcdSoEppWFoPB26X551OqY9xC_P-supu0RiYEC"/>
          <p:cNvPicPr>
            <a:picLocks noChangeAspect="1" noChangeArrowheads="1"/>
          </p:cNvPicPr>
          <p:nvPr/>
        </p:nvPicPr>
        <p:blipFill>
          <a:blip r:embed="rId7" cstate="print"/>
          <a:srcRect/>
          <a:stretch>
            <a:fillRect/>
          </a:stretch>
        </p:blipFill>
        <p:spPr bwMode="auto">
          <a:xfrm>
            <a:off x="6850125" y="3684068"/>
            <a:ext cx="819212" cy="1121027"/>
          </a:xfrm>
          <a:prstGeom prst="rect">
            <a:avLst/>
          </a:prstGeom>
          <a:noFill/>
        </p:spPr>
      </p:pic>
    </p:spTree>
    <p:extLst>
      <p:ext uri="{BB962C8B-B14F-4D97-AF65-F5344CB8AC3E}">
        <p14:creationId xmlns:p14="http://schemas.microsoft.com/office/powerpoint/2010/main" val="29733242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ttp://www.casinosformoney.com/wp-content/uploads/payp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36" y="3282321"/>
            <a:ext cx="1205243" cy="803495"/>
          </a:xfrm>
          <a:prstGeom prst="rect">
            <a:avLst/>
          </a:prstGeom>
          <a:noFill/>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Lst>
        </p:spPr>
      </p:pic>
      <p:sp>
        <p:nvSpPr>
          <p:cNvPr id="5" name="Rectangle 4"/>
          <p:cNvSpPr/>
          <p:nvPr/>
        </p:nvSpPr>
        <p:spPr>
          <a:xfrm>
            <a:off x="838200" y="2362200"/>
            <a:ext cx="8153400" cy="276528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2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394" t="45626" r="21573" b="7079"/>
          <a:stretch/>
        </p:blipFill>
        <p:spPr bwMode="auto">
          <a:xfrm>
            <a:off x="6850125" y="2396877"/>
            <a:ext cx="2107716" cy="240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5153" r="11694" b="20016"/>
          <a:stretch/>
        </p:blipFill>
        <p:spPr bwMode="auto">
          <a:xfrm>
            <a:off x="3074542" y="2438400"/>
            <a:ext cx="1973892" cy="231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Login</a:t>
            </a:r>
            <a:endParaRPr lang="en-US" dirty="0"/>
          </a:p>
        </p:txBody>
      </p:sp>
      <p:sp>
        <p:nvSpPr>
          <p:cNvPr id="3" name="AutoShape 2" descr="data:image/jpeg;base64,/9j/4AAQSkZJRgABAQAAAQABAAD/2wCEAAkGBxAPEBIUEBIQFBASGBQXFRUXFRYUERYRFRQYFxcVGBQYHCkgGBolGxcUITEhJSkrLy4uGSAzODMtNygvLisBCgoKDg0OGxAQGCwkHCQsLCwsLCwsLC4sLCwsLCwsLCwsLCwsLC0sLCwsLCwsLCwtLCwsLCwsLCwsMCwsLCwsLP/AABEIAOEA4QMBEQACEQEDEQH/xAAcAAEAAQUBAQAAAAAAAAAAAAAABQMEBgcIAgH/xABHEAACAgEBBQQGBQgJAgcAAAABAgADEQQFBhIhMQdBUWETIjJxgZEUQnKSoSMzQ1JiscHRCCRTY3OCorLhFZMWNDVEs8Lw/8QAGgEBAAMBAQEAAAAAAAAAAAAAAAECAwQFBv/EADQRAQACAgADBAgEBgMAAAAAAAABAgMRBCExBRJBUTJhcYGRobHREyJC8AYUFTPB4SNS8f/aAAwDAQACEQMRAD8A3jAQEBAQEBAQEBAQEBAQEBAQEBAQEBAQEBAQEBAQEBAQEBAQEBAQEBAQEBAQEBAQEBAQEBAQEBAQEBAQEBAQEBAQEBAQEDAt9e1LRbNZqkDajULyKIQEQ+Dueh8hk+6WisymIaq2r22bVtJ9D6DTr3cKCxx/msyD8pfuQnuotO1vbgOfpmfI0afB+VYkdyDusp2F28alCBrdPXave1Wa3+6xIP4Ss1Rpt/dPe7RbVr49LZkj2629W1PtJ/EZHnKoT0BAQEBAQEBAQEBAQEBAQEBAQEBAQEBA112vb4NoqRp9O2NRep4mHWurpkeDNzA8ME+EtWEw59GmsvsWupGe2w4VVGWZj4Ca70s2VsXsI1NiBtXqUpc/o0X0hXyL5AJ92feZSckq7RW93Y3rtFW1unddVUoJYKpW5VHfwZPGPdz8pHf80xZrMDPIcyeniTJSyLZuz9rbNdNZVp9VUa+YsNbheHvDDHskdcyszCNw6c3F3mTauiq1CYDEcNqD6ly+0vu7x5ESqrIICAgICAgICAgICAgICAgICAgICAgfCYHMG++1W1mt1FpOQXYJ5VKeFB8gD7yZpC0M57ANiVsdTrHGbFIprz9UFQzsPM5UZ8AfEyLyiW55RD4zADJIA8+kDX+wdw9Jptr63WMtfAfRtQpACVNYubHGeWSwOD3AmBsDkR3EH4giBhW7mzK9n7X1dNACUaumvUisckS1bGrs4V6KGypx5QM2gICAgICAgICAgICAgICAgICAgICBG7yan0Oj1Nn6lVh+IQwOV9UZrCzZ/YBt6tX1Gjc4ewi6rPRsAK6jzHqnHv8ACVvCJbrlENb9uOgbVaFKq71S7j41pJbN6qCCuFB6Fgcn1c4yR1meTLTHXvXnUL48dslu7SNy19qN3tpazR16azUotaLV6rMzsWr9KRxMF6flcAc+SL3zy8nbOKs6isz8Hof0vJEbtMNibqbx6bY+zqqNo3mu3TqRl/WFq5JHoCvN1GeHGAwxzHQn0OG4rHxFe9Sfd4w4cuK2OdWRHZxvO22NuavUhWWirTiupT7QQ2DBbHLiPM47p0Mm3ICAgICAgICAgICAgICAgICAgICAgY92hNjZes/wmHzwP4yYHMerM0hZF/SHqdXrZksQgqynDKw6EEdJfW4S2XsXtz19ShNRRRqCMAPk0uftYyp+AEytXXNHdTCbWW52ttcm67BZmR0Q/q1ozADgXOFGfPmSTPk+LvlzXm09I6RExOo93zfS8JXFipFY6+M6mNz++iV008zI6bpDU6CjV1GnUoHqbuPIg/rK3VT5iVwcTbFeLVnUuDPii8PG4O642HZqXp9LqaNR6Ppw+nqWvj6py9IDx/V58uSmfUcN2rXJH/JGp846ff6vFyYZrLYuh1ld6B6mDIc8+YIIOCCDzBB5EHmJ6tbRaNxO4Ya0ryQgICAgICAgICAgICAgICAgICAgY52ijOytZ/hk/IgyY6jmLVmawuiLzzl0qaMVII6ggj3jnKWiLRMSNmbtbzae5OC10RjyKWEBST3AtyI8p8rxXAZsVt1iZjzh7vC8XjtHdtOvVLKtLp3QZoIZP7NieHH7FgyU93Me6eZlvW3K8anzj/MePyn2uq1Zr6HTy+0pSjaSr+cS9D51O6/frDL+M4b4Zn0ZiffEfKdS57ZI8Yld2bZtCfkVsQHl6R0ZTk8gtVTANbYTyAwBk9e6TgplnJFK23M/prP1mPRjznq481q63r4sv3V2UdJpUrYk2EvZYSeJjba5dst9bGcZ8AJ9/hx/h4608oeTadztLzVBAQEBAQEBAQEBAQEBAQEBAQEBAgt+04tma0f3Fv4KT/CTHUcs6szWF0TaeculTMrI+GVFbTa22r83ZYn2WK/uMyvix39KsT7k1tavSdJanfPaSDC6u74kH94nFfsvhLdccL/zGX/tLqHdLYSU6fT2WgvqzVWbLHZnb0pQcfDxEhATnkuBNsHC4cHLFSI9jK17W9KWQzdQgICAgICAgICAgICAgICAgICAgIGGdpO9Gn0umtoY8d99bKEHVVcFeJj3D98vSkymI25x16gDlN5rEL6Qz9ZA8GVkfDKj5Kyhd7HWs6mgWsq1GyvjZvZCcY4ifLGZEol2jUylQVIKkDBHMEdxBlVXuAgICAgICAgICAgICAgICAgICAgYxvzvYmzqfVw2of2F8B+uw8B+Jl6V70piNufdqa17XZ7GZ3Y5ZickmdMQ0QOtflIt0JRbSqHmVkS2w919drz/AFTTXWgdWC4rB8DY2FB8sykyiZZRV2ObZZcmqlT+qbV4vwyPxldo2xjeDdPX7PP9b01ta9z44qj7rFyufLOZGzbMOzTfzUabFHpD6v5sMcoyj9GQe/wI90tXU8pWjU8pby3X3wo13qHFeoHWsnrjvQ/WHl1kWrMItSYZJKqEBAQEBAQEBAQEBAQEBAQEBAsNu7Vr0dD3WdEHId7N3KPMmTEbnSYjbnjeLa9mque205dz8AO5R5ATqrGo00iGN6qyWSitQ2cytkSsjKShsHsn7PDta03ajI0NTYbmQ1r4z6NSOgGQSfgOuRnaVZl0lpNLXRWtdKLXWgAVVACgDuAEzVey0C31VKWoyWKrowwysAykeBB6wloPtR7MToeLWbPDfR1PFZVkl6MHPGp6mv3818x0CD2Vtc31hwxW+vHEVOCG7nBHTP78zes7hvS24bg7O+0Qapl02sIXU9K7OQW3A6Hws8u/u8JS9Nc4Uvj1zhsaZsiAgICAgICAgICAgICAgICBpTtM3k+lX+jQ/kaCyjwazozefTA/5nRjrqGlYa71Vs1WRGpsgWLnkZW3VErvdvYlu0NVTpqfbtbGcZCoObOfIDJmdp0rMuudj7Mq0enqooXhqqUKo7+XUk95JyT5mYKLkmB4YwlTZoFJ+YIOCDyI7iD1Bgc99pO63/RtYuo06/1LUEjhH1HPNqvdy4l92O6TWdSmJ1O0FrDnDKfAqRyPiCD3GdLqhvDsl37/AOoVnT6lh9MpUc+npqhy4/tDlxe8HxxheumGSmucdGxJRkQEBAQEBAQEBAQEBAQEDHN/ds/Q9E7KcWWeoniC3VvgMn34l6RuUxDn/WXTpaIbU2SUovUWQKL+yJn1lVu3+j1u6Fru1zj1rM01eSKQbGHvYAf5T5zG881JbiJlEKbNCVNmgU2aB4JhKG3p2LXtDSW6ezGLB6rH6lg9hx7j+BMkc26Ljr9Jp7gVtpJBU9Rg4K/A/vmuOfBrit4Kmztp26LU1aikkWVMGHcCB1U+RGQfIy9o3DaY3GnVm722KtfpadRScpaufMN0ZT5hgR8JzOOY1OkjCCAgICAgICAgICAgICBp3tf2rx6paQfVpQZ/xH5n/Tw/jN8Uctr1aw1Vs2XROpsgR1rZlbTolUassVVebEhQPEnkPxlOkKOuN19krodFp9OowKa1B83PrO3vLFj8ZzyqkWaBTZoFMmBTYwlTZpI8MYGiu2bZX0XaFWqQYr1K+vj+1T1Xz71KH5yYnU7TE6nbDdas6XXDa/8AR93jIe7QueRBuq8ARgWL8chvg05rRqWOavi3dKucgICAgICAgICAgICAgc0b0bS+kam+3PJ3Yj7OcL+GJ11jUaawxjVWSyUXe8ChUMsP/wB0mNp3Kssp7Otm/Str6ND7K2Cxvs0/lOfkSoHxkWnkiXUjNMVVNmgU2MDwTJSps0CmxgeGMkYR2vbN+kbLtYDL6cpavuB4X/0sT8JEktI0tx0qfAY+XKb0ncOnHO6rndfbB0Gu0+oHSp1LedZ5OPukzPLHitaN1069VgQCDkHmD3ETNxPsBAQEBAQEBAQEBAQI/eDVeh0mos70rsI9/CcfjJiNyQ5c1Nk7GyJ1NkCPsaVvIqaNfaPhymNecqNk9gum49p3Wf2VDfN3UfzjIiW/GaZIUyYFMmSlTZoHgtAps0kUyYSstq6cXUXVsMiyt1I8mUiBzTstTwOp6q38P+Jpj6NcM8lC9ecnJG4bw6v7PNoHU7L0dhOWNSqftJ6p/dMIcV41aWRQqQEBAQEBAQEBAQEDGe0m7g2Vqz4pj7zAfxl6elCa9XM2psnU1Rd7wLVzOe9lZlf118NY8TzPxk1jkiG0P6PY/rGuPeK6h87G/lK5OqJbpJmaHhmkpU2MCmxgeGMkU2MJU2MCmxkjRe4u6F+0/wDqB07Jx0NXhGyOMObuQbuPqd/Ln1EUtEdU47xXqxza+jsoteu1WSxDhlIwwM2nnDqiduiexBidi0Z7nvA93pm/5nM5cvpM9hmQEBAQEBAQEBAQEDEe1j/0jVe5P/kWXx+lCa9XMeosnU1R9jSl5RL3otP6R/2RzP8AKc/WVZX2rM1gbA7ANSF1uqTvekEf5LB/OUyQiW8GaUFNmgeCYFNmkjwxhKmxkimzQKGqt4Udv1VY/IEyRhn9G2slNo291j0D4qLWP+8TNRPds+5f03T/AEnTpnVUD1go9a2kdRgdWXqPiO+aUtrk1xX1OpZR2d7IbRbM0tLjDhOJx4PYS7D5tKT1UvO7bZHIVICAgICAgICAgICBjvaHpTdsvWoOppcj3qOL+EtSdWhMdXJtz5nXPJqyPs/3Fv2zcVQ+j09ePS3EZAz9VR9Zz4d3UzmvZSZZL2k7rUbKvqq0ykVNUpyTlmsDMGYnx9mRVWGvtWZpC0J7sr2oNNtbTFjhbSaWP+KML/q4JF+hLpJjMkKZMDwzSRTJhKmxkjwxgUyZIx/frX/R9nap84Poyi/asIrH+7PwiehL3/R60Po9lM5/TXO3wUKn71PzmajaEBAQEBAQEBAQEBAQEBA8XVB1ZWGVYEEeIIwRA472/sS3Sa23SEFrEs9Gvi+ThCPtAqfjOi19w03ydVbk7vJs3Q0adQOJVBsI+tcwy7fPOPLE52bDu3bZJs0lWoUZND8L+IqsGM/Bwnzlqphz7qzNoXWtdhVgynDKQQfBgcg/OJHUG6O312joqbx7TDFg71uXk4+fMeRExVSrGB4JhKmTJFNmgeCZIpkyUtY9tW1wtVOlU+tYfSOP2FyFz724vuytpVs3NuFsk6LZukpYYdKkLj+8YcTj7xI+Eoqn4CAgICAgICAgICAgICAgYlt/cPT6zaOk1xJWzTn11xlbQoJrz4FWIOe8cvDAZbAtto6KvUU2VWjNdqlWH7LDHzgckb27Et2fqrNPd7VZ5N3Oh9lx5EfxnRWdrwgzEpZZ2db4tsvUHj4m0tuBao5lSOlij9YfiPhM7QiXQWn1SWotlTK9bgFWU5VlPeJUfWaSPBMkU2MDwTJSt9XqUqR7LGC1oCzMegUdTJGqNytFZvBt0Xup+jUsLHz9Wuv81X5ksFz/AJplM7Zy6WkBAQEBAQEBAQEBAQEBAQEBAQI/aG29Lpzi66pGPRSwNh9yD1j8BK2vWkbtMR7Vq1tblWNtVdrn0HalS+hW36fXgVEVENZXnnWynDleZIOORz4mc/8AUuHr+vl5+Hx6fNvHDZY6xr29fh1+TXmzuzTXWjNprpHgx4n+6vT5zhz/AMR8NSdUibfKPm2pwWW3Xkp7Y7OtZQpaspeB1CZD/BT1+Enh+3+Hyzq8TX29Pitk4DLWNxzWm6m+Ws2U5QAtTnL0WZAz3le9G8/mJ7MTFo3Wdw4ZiYnTamyO03Z2oA9I7ad+9bAcA+TryI+UnZtLf+LdnEZ+m6T/ALq5+WZO4HmvebS2Z9A5vxyJqUuoPgW5AHyzOfPxeDB/cvENcWDJl9Cu3i3bFjcqqSv7VrAAeYRCS3uyvvnn5+3eGpH5N2n4R8Z+zrx9nZrely+a3bQLd/5n8vn6r86fhT7I95BPnPnOK7Y4rNPK3djyry+fV304LFSOm59atptj1VBhpjZpeLBJ07tQCR0JRfVb4gznxdrcXinleZ9vNTJwmK36dexXq1e1dP7GpbUIO5lrFo94Iw/3lnpYv4gvM/miIn4x8ucfCXNbgsfjE+77T/pJ7J32vZillVbsvtAE0Xr76bcg58eIDwnp07apy/EpMRPjE7j48vuwvwPLeO2/V0llWztsU3kqpZbQMmtwUsA/WCn2l/aGR5z1sWbHljdLbcVqzXlKQmipAQEBAQEBAQEBAQECnqLlrRnchUUEsT0CgZJgYdtra7OAbWtRLMirTVkjUW+blfWHd6qkBQfWPcPA4ztO8zNcHKI6z+//AGfB1YsMdbIZdjO/O3FCH9FVgWEf3lw6H7PP9oz57PxEVnvWnvW85+33+D08dra1TlHz/fsXmn0ddIxUioO/A5nzJ6k+ZnnXy2yTu07a1rEKdj5OBzPl3e8900pjmefg2iPNbWy0NaonaGy9PqPz1Ndnmyji+91nXh4jLi/t2mPYm+HHk9OsSxTejcehqc6OkrqOJFVFZiHLMF4cMSAeflPb7M7S4jJnjHkncT6o5fB5vG8Fipim9I1MITT9lG2n/wDaFftPWP8A7T6Z4m2dbs7Dv2dSNNqkCXqS5AIYMjnk4YdehU+GPMT5HtvFavEd+ekxGvd4f5fQdmXrOLux1iUwJ4z0VzVM5Z2XlVZPsc/2T1+B/nLRSuSOXKWFrRHVVrs54OQR1B5Gc18dqqzHiqanR1XgC1c49lgStiHxV15iXw8TNJ1PT99fNhem+cdVC8tp1B1LlqE9ZNWuFuob9awAYA6esPVIJDKBzPt8JmtS0WxTz8vCfVH2n3Tvk4ssb5WZlsLWvfp0dxhjxA8iqtwsV9IoPMK2OIeRE+wx2m1ItMa3HTyefPVIS6CAgICAgICAgICAgQ29di/RzWQWe5lStQ3CTZnjDcXcFClz5KeucHn4rLTHhta/T675aWpEzbUIPSaNaATxNbe4AsubHG2O4Y5KgOcKPxPOfC8XxXd5V90eX78/F6mPF4y83PieXETady7Kw816QsOKwkJ3Aci38hPQxYIiO9ZFssRPdr1W+oYdFAC+AmeTJ3p1HRrSJ6z1RuptVfaZV95A/fJpWbdIbxMR1W1T+kP5MPYT0FaNZ/tBHznfj7P4nJ6OOffy+ql+Lw063j6/RlW6+7dosW/UrwcHOurIZuIgjjcjIGAThQT1yT0A+j7N7M/lp7953b5Q8bjeO/G/JT0fqzKeu85YbX2RTq1C2rnh5qwPC6HxVhzH7j3zPLiplr3bxuF6ZLUt3qzqWM37k2r+a1Csv97X6/xesgH7s8jJ2Fgt6Fpj5x+/e9CnauWPSiJ+S1fd3XV/oqrPsW4Y/B1A/GcGT+H8n6LxPtjX3bx2pSetZW4dqmC2pZS56BxgE+CupKMfIMZ5XEdncVw35rV5ecc4/wBe9tTicWXlE80uta3LhuTD2T/A+Uivdy11PXwUmbYp3HRH1anGfVuZFJUutVj1hlOGHEqkHBBBI5AgiUjsji8lPxKY+Xtj6bVvxWKJ1te6LWo2eBlbuIBBPmCvd8Zz45ycPbuZazHthE928cpSm6luBdUvOqlwK+/hVkDeiz+yTyHcCo7p912Xntm4eLW8OUT5xHj/AI346eVmrFb6hPz0WRAQEBAQEBAQEBAQIzbmzG1Coa3CW1NxISOJDlSrKygg4KseYPI4PPGDzcXw1eJxTjmdevy0vS/cttGV7valz+VvrRfCqvLf9ywkf6Z4+P8Ahzh4t3slpt8o/fvdFuMvPTk+bU3ZVaXeg6h71HEoa5yHI58BQng5jI6DrO7J2Tws4px0xxE65Trnv29WdeIyRaLTMoq7aXpjw1Ja9h5CsVurr5PxAejHm2J83/I8Zmv3Pw5r656R7/H3PQrmxY673tLaHdNSAdW7Ox5mtGaulf2fVIZ/exwcdB0n0XCdj8NgjnXvW85+3SHFl4zJfpOo9SW0mw9JSc1abTofFa0DfFsZM9OtYr0jTmmZnqv1AHTlLIfYCAgICBS1WmS1GSxVdGGCrAFSPMGJjfKRjbbsXocUalRX3ekrayxR4cYsHHjzGfEmeJl7CwWyd6tprE+Ea17vJ2V4y8V1MbT+zNCunpSpCSEHU9SScsxx3kkn4z2aUilYrXpHJyTO53Lxrtk6a/BuopsI6FkViPcSMiLVraNWjZEzHRX0mlrpQJUiIg6KqhVGevISYiIjUIVpIQEBAQEBAQEBAQEBAQEBAQEBAQEBAQEBAQEBAQEBAQEBAQEBAQEBAQEBAQEBAQEBAQEBAQEBAQEBAQEBAQEBAQEBAQEBAQEBAQEBAQEBAQEBAQEBAQEBAQEBAQE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descr="data:image/jpeg;base64,/9j/4AAQSkZJRgABAQAAAQABAAD/2wCEAAkGBxQSEhUUEBQVFRUWGBQWFxcXFhcXGhgYGBQWFhUUFBUYHCogGBslGxQYITEhJSkrLi4uFx8zODMsNygtLisBCgoKDg0OGxAQGywkICQyLCw0LCwsLCwsLywsLCwsLCwsLCwsLCwsLCwsLSwsLCwsLCwsLCwsLCwsLCwsNSwsLP/AABEIAMAA2AMBIgACEQEDEQH/xAAcAAACAgMBAQAAAAAAAAAAAAAAAQUGAgQHAwj/xABCEAABAwIDBAgDBAcIAwEAAAABAAIDBBESITEFBkFREyJhcYGRobEHMsEjQlLRFGJygpLw8RUkJWOistLhQ1PCF//EABkBAQADAQEAAAAAAAAAAAAAAAABAgMEBf/EACkRAAICAgIABAUFAAAAAAAAAAABAhEDIRIxBCJRwRRBYdHwBRNSYnH/2gAMAwEAAhEDEQA/AOLJoCFIGEFAQUAkwkmgGhCEAIQhACELYoaN80jIoml0kjg1rRxJQGupXZm7dXUi9PTTSN/E1hw/xGwK7/uP8MKahY18zWz1Gpe4Xa08omnIDPXUq4zV0TTZ0jAeRc0el1IPlyfcXaDAC6klF72HVJy1s0G5VfliLSWuBa4atcCCO8HML6t29EZmjocD2kPa7O5s4C1iDlmM+a0t5N2qetjDaqMOOEDGMntNtWu1VuJNaPl1CtG/W5kuzZGhx6SGS/Ry2te1rseODgD4qrqlEAkmhAJJMpIAKSaSAEk0FAJJNJAZhNIJlAATSCaAxWSSaAEIQgBCEBAC6d8BKBjq2aeS1qeHECeBeSL/AMLXLmSvu45fDSVg0NSKdjc88LXPxgjgSHgpdEpN9HQ9vb3PqcoCWRcCMi4cyeXYoR1K0tPNaU0mFoABIbbReMe2oDk5+F3Ig+hXNt7Z6CqCSQqyMsALbg8wbey9KPe2pp3D7QvbxY8kjz1C95IxINdMweYKrW0qcB2o8woi2noTSa2dXqpYtrbNnZazsDjhOZY9oLmEc8xr2r5wbnmu27kPMBY+/UfHMHj9mNz/AP59VxFmgXVdo4JqnSGhBQhUEk0IBFYrIpIBITKSASEIQGaaEIACaQTQGJTQhACaE0AkIQgE45FdYpGNigwNb91pLsvny6o8FyghdZoayKoZGY3DruFxcXDgOsC3ULLKm6OrwzSux1FM57GtB6oN3W1PiqszZzzLeXKxtk02w2yIPO98rLorXYchbvWFXG3ImwAzc4+iy5NI6OKkyl7xtfFEOjvpnfgOarf9mOxMDnXe9uPUYQ3I3Lr9q6DtgNc/C2z8rG2eRFreqrtBZga4dWRtxft0OXAqYSpbK5cfJ6J+qe+npGMaR12vDnEXEYe0sc63HW1v1iuS2tkunbffLDDALB7ZHOxNIvdoGIPHLDcnxC5le+q6EzjyISEFCkzBCEIBFJMoQCSTskgBCEIDNCEIBhCAmgMShMoCAE0k1IBCEIAU7udLgnLhqAD/AKgoJS+67SZ8szhcQOdrGyhkx7OqVM4tiBuNVAV1U2ob1ujLQb9c3zHEgLRZttrA5khLmOOR98ltf2s5kX93jbI08CFk4pM7ITshnQvxsdCbuabjA4mxB1YDop/cvZImeS67gDxve5NziHNQ9NthrnjpYRFkRiaS31AyU/ujtWOlimOMPOIFovc55Zn6q0UmUnJLoXxV3ijY800bbubEG3ys0PzdY63s0Cy5UpDb1cZ6iWQ54nFaCuczdiKSZQpIEhCEAJJoQCWJWSxKgAhCEBmhCaAAmkE0AigJlIIBoQmpAk0Kybo7lVW0HfYtwRjWZ4IZ3N/Ge5AVuyntyB/e2/sv9l03YPwSYA/9NnLycmCEFobr1nF18XDLIZcVDQbA/QZXRFtntyJ/EODgTwKrN0jXFDk/8K3vVRlpxAZXzt28VD0m13xDCCba+Wnur3WxYgeKpe16AC5yCrGSfZeeNxdo06rajpPqpbZdHakqJX/dacPMk5DPsuoaJrRqLq0bJrcUXRkDrOjFtb9cZduSuqRlTb2UiyF0/am4EU2J8DjC7MhtsTL92rfBUjbu7VRSH7aM4eD23cz+Lh42VqKEOki/JNQBJJoQCQhCARSTKSgCQmhAZoQmgAJpBNSAWIWSzp6d0jg1guT/ADn2IDzW/s/ZUk3yNNvxHJvmrds3dqNgFw15Fi5ztL8mhTbZQ2zTbsB08FjLL6HTDw/8mT3wz3UoujJkgZJURluNzyXgh18L2Mdk3MEeC6YwWNtLAfyFzrcuvEdU0HJsoMZ79W+o9V0t4s8frD2/qr458o7KZ4KMtdGMbrEjxC0dv7Aiq2gSdV7b4HjUX1HaMtFIFgxHuCYyV2rMoycXaOTbe3TqacF1g9g1czMd5bq1UmtHSfMLnmF9KXuuYb/7utp3iphZ9nI4NkYBk15+VzRyccrc7c1hOFbR1Y83N1I5Kdluc4NjY5znGzWgXJPIBdA3X3BfARJUWMpzawZiMcST953suibqbuNp2BzmgTPHW/UB/wDGD781LyRi5tqeK1xqtsyyTV1ErI2fhbblqt00Ys02yPVPjpdb80NmG3MD1WlsKpdKMLi17TGyRsjRhu6+mG5Fsxx4FbN6sySbOVfE3YMZqGBjAw9ECSwAXJe61wNdFz+p2FI0XFnd2RXWPiIb1ndHCPPEbeqptWbHDe3afZcrm+TR1PFHgmykTQub8wI715q2viDuq4Ag+duztVe2pQGB+E5gi7TzH5rROzmlGjTSTKFYqJIplCgCQhCAzCEBCAE0IUgArtuhs0Mi6V3zPtbsaNB46qkkcl1ptDgjDQMmtaDwyCpkejXCrZgya4tz/m6yLHEHTle2Z816QU4uMvp7LYlDbWAy7OfmsKOq/UjRNg+U9ZlnN7xmPULuDJxI2F7dH2cO5zbrhW0qgDKxtzK7BuY8uoqQnUR+2QW2NUzHM7ivoTbvm8EIPzFMrU5jEqMl2LTuydE0i+hxEeV7KRkdoOaQGfchKk10asGz4oziiiYx2l2tAOeua9rei9G5rB2hQNt7Z5Stu0d4WnsTYcdPITHldpaBYAAFwdlbtHqVIuHVCr+9e9MdJ1LOdOWOcxrQMuDXPJyAv7FG9EwUm6j2yn77x/32XsEY/wBKpVeDicLC1wCeQ/m6sG2NrOndBUSNDZJWPZIG/KZIJMD3N7DduSitox3d2HPxXNXnOyTfBL017EDUnC6w7vAL023TCWmxj5os/A5OH18FrzNJPurFsSi6WCb9h/8AtJWsdaOeW9nNkJNOQTVzERSTKSAEIQgMghCEAwhAQgMmGxB5EHyK7htCCwa7gc+8Lhzhku2UdYH0ULj96NvnhA+irJWaY3TPGTW/8hRdfXWIIOnH8+YW5LWdS2mSgKiRrjcXuMrH3Wb0brZ4bVrXSmw7rcyeS+iNi0QhhjiGkcbG+Qz9VwjcPZpqK+IO+VpMh/cII9bL6DZxWkFSMcr2a09XGwEyPYy5PzODfdRtdvPSxYccoOJoeMAL7tN7OGEaZLnu/JH6ZUOsCWhrdOUYNvVaG1Kpjns6M4msp6aO4GV2sJcM+RKhzqzsw+A5vHb1JN9dV9y7Hf8AprlzGyyXDSMLQ0Wz1xEWNwVqVXxJjY1zv0aWzQXHrxg2AuVznZId0WWZwt88APuVL0xpXNiimpah7pDFE936QAC97msJDQPludOScndF/hMccMcjjJtpvXSOg70b1OpRC2KNrnysLyHkjA2zbXDdTcn+Eqtwb91BkjEgh6Nzw1+FjgQ06kOLuzkozfHaPSVU8n3WHo224iPLLvcSoHYwxGmEoveaAPB7ZmtcD5qHJ8jXH4PF8Pcl5nFy+xY//wBCq5M2GJoOYGC5AOl7lRMs8lfVxCWTFJIWRnAA0tia4vfk35cr9bhdbu+VJE2vkbCxkbWRwssxoaLkOeb2/aCt+4sDWUUJDQHSgyOIAuQ95cA46nIhEnKTTZTJLHiwQnGFSle76+Vle+LVAynhoDCwMYySWINboBIwOHrEq9Tg9GS7wv7q/fFimx0LObaiAjxdhPo5c+rpcIsNGi3jzPkVXIt2ceGVRZE19PYeGg7c7lT+7UgZs+pkP3WSeZaQPdV2qnJvck39V67Pqy6CWm+7KDbvI/MK0XvZWa1oorRkE0OBGRyIyI5EZEJLQ5xFIrIpFAJCEIDJCAhANCEwgGBfTMnIDt4BdTjcY4o4eDGtae8DNUPdKk6SpZcXDLvP7vy+pV3kNyeOv9VSTNsaPR+G2tj6LRmpAM9SveSC2dwfIBeJdYZnuVLNHGib+H1R0dazL5w5nnmP9q7QyQXXAtibTEE8ch+65p8zb6rukLr2c3v8FtHown2cm3nqP71UuGZ6VwA7sLfooja7HwmeOQtLoi9t23sSG3yv2+yt026M75pZZHxMYZ3SDMveW9LiAwgAA2AGq3arcaKd80ks0wErnyFjQxtsWZbiIJKz/bbs9eH6jHGoRT0o1X9jnkMTjBaPIkHDw7L34aKWk3hggcxzaGJlndRxmkke14aSx2bQL3AV32TulSdGzFDfIXxPeRfjleyk3bBomWP6NDfheME+quoNM5M3i8eTHGPF6SXfscroYJJXxx0xY+Zn22diCYrPJcBzcAO8rXpadzuj6OOV/wBpE64if/7WuJyGS7ds+hawXaxkY5Na1uXbYKubw75xwR9K95a1xLYrZucAbF7W/eJ4cAMyo4KiZePnKTcYra41vS+hRN5aSqfLWSNppyXSS4D0ZsQAGRnFpYhoPiukbLgEbI4m6Rxxt8mgfRc+HxFZNM1rS79XpGDAOwXfm48yFZKXehhzcczqSrxS20c+bLOajGSriqNj4kTfY00f45rnuYxzvctXN9qC7j2W/orvvLtuGRt3BzgyKTCWi9pC5hB7rMtftVHklBAOWYWc6bEE1Eh5gtSOTC644FSNS25yUXO2xUEM8N6KWz2yj5ZQT+82wd7gqEKvW8dFbZcUjtRMLfvNdf6KjLQxYikUykhAkIQgMghATCAAmEkwgLt8MqTGal3FrYgPEvJ9grC1uZson4Oyfb1DDo6Nh/hc7/krJPAcbsOmZVJaN8e0aEwBHDxUJWzda3AeCn5mYWaKr7UJbqqaNKdGvG5z5mMbkS6/g3NX2KumuPtZMuTiPZUPds46m+tmu9SAru0cQs5SadGuOEas9Jm47l7i5xyJcSb+ZUvs6Z1Hs10t3Y5CcHWNhqxgAPYHu8lCtqoySLdYeGamd+65sNJRR/5T3W7QyP8A5lWi6TZeGNTywj+a2QOzN86yL7zZANA9utu0W1UvT/EF/SB81OHC2QY8j3BVMFewNAub2A07Ftx1UbhmeXh2rRSZyyUZNui47a+IbJ4zG2OSMOIDzcEht+thtxIXNd4MdVVPlc60bn4WDUxwg2a1g0uG525qfaYna2v6Z/RYSULCNbKW29Ew8jtFVi2aBNiv1GvJaCbusD1ATa19FYZdpC/VYLfrG5J/Ee1N9COaxdRtGqjfQu3Y5ax72m7RbTndaJgOWvIWWzIQ3S4HutSae+Y4kBv1VaotyvswlYGjTPmomeW7v+1vyAtGeq0nQWu76KOQcC3b4w/4Ow8pYvW4+q5gV07eub/BIr/fnY0fuguPsuYlbnJLsRSKyKxKECQmhANMJJoBhMJBNAXP4UzYa4N/Ex48rEK61jyJsIvqb9g5LmW51d0FbA86B4B7nZfkuq7ajw1ThwJuO4rPJ0dGDsjahhNwdBooWsob3Lr/AM9qn6x9icIJKjapp++QOwLNK2dDaSsgo6XonYmDCbWJ/NbMm3pmiwLfELYmY2y1KijaB4ZcSVZxRlFsiNo1Mk2shHdYLWqX1Ega18peGAtbfgDYWv4BTQogPr/VKwbckaJ8gluyNiqnR36Ruup1H/S36eoheLkkHgG/UrWlqQBkb4fqoyXBqL4uFlKKvRYHwk3DHXPLl4rWkfIzXTs/NRkNXIwWe04ef1spCKq4t/6U0RysybXEHj2rM7TJ5rx6Xz5rVkqRfOx7UBLRVYd8wt2/kvXCDbMWHD6lV99WBw9UNrjZVaZaMok5VkW7Vo1UmIBreJFlHmsJW/uzB01XE0kWDsTidABmSexFAtLLom/irOI2UdGzSKN0rx+vJYN8mtPmueqU3m2n+k1U017hzyG/sN6rPQA+Ki1scYFYrJyxQCKaSaAZTQU0AJoCEBkDy1XYv7SE9PTVI1w9HJ2ObkVxxquW5W0AYZ6dx/zGdvBwHbkD4qJK0aYpcZF3/SGagjxULX1sYuRmqvPtIi9lqOne8ZLJJnS5RJ2p2u02OHPtWhLtdt75rQFI8hIUDuxXUWYvIesu03HT1WtLUucdVt0+yy4hoBcTewAuTlorFsPcOpqBdrBG38Ul/wDaPzVlAq5sp3Rk6+i3tm7Oke60TC49gvb8l13Yfwuhjs6oeZncg3C3yuVdKLZ0cIwxRtaO5W4opyOP7J+GVTN1p3CJvbm7yViG4UEQ+zaXu4vfmfAcAuimO+uaxkYLKVSItnNG7kQPaelaWuJNiw4bNa3PLTMlQmx9wI6iZzHSvjaCcJDQ4nvvZdWmp7+y16WhDHAjmpaFnL9pbhx01R0UrnuY4XY8WGIcQeRB91T97KIU0xjYMrutfi3qub6O9F37e+kxxxyWBMb87/hfkb+IauSfGGhaySlezSWOTLkWOYC3wuFSi6a4u/za9igtnPYsmVbmhwabYhZ3MjlfkvBBQzsFiU0igBySbkkAIQh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8" descr="data:image/jpeg;base64,/9j/4AAQSkZJRgABAQAAAQABAAD/2wCEAAkGBxQTEhQUExQUFRQUFRcVFRUUFBQUFBQUFBUWFhUUFBQYHCggGBwlHBQUITEhJSkrLi4uFx8zODMsNygtLisBCgoKDg0OGxAQGiwcHx8tLCwsLCwsLCwsLCwsLCwsLCwsLCwsLCwsLCwsLCwsLCwsLCwsLCwsLCwsLCwsLCwsLP/AABEIALQBGAMBIgACEQEDEQH/xAAcAAACAgMBAQAAAAAAAAAAAAAEBQMGAAIHAQj/xABEEAABAwIEAwUEBgkDAwUBAAABAAIDBBEFEiExQVFhBhMicYEHMpGhFFKSscHwI0JicoLC0eHxFTNDVKKyFiVTk/II/8QAGQEAAwEBAQAAAAAAAAAAAAAAAgMEAQAF/8QAJxEAAgICAgEEAgIDAAAAAAAAAAECEQMhEjFBBBMiYTJRcYFDsfD/2gAMAwEAAhEDEQA/AKcO1p5rcdreqRz4S5p20Q0tCRwSrHUy0Dtb1Ure1nVUoRLdtOTsus4u7e1g5qRvawc1Sm0BXv8Apzl1nUy7f+qxzWru1g5qkPo3BQuiIXWjqZd39qxzQNT2lvxVTAW7Yl1mUyavq85UtC1RRUtyndBSbIJSDhB3ZvDFoimMRkVMtzCnY42jZSBO6uh5WZU2EVhqk9dUAmw1/PDmilEFSJKObVWihbmCrlJ2drH6x0s5HPun/IkWKJz1tMP0kMrW8e9he0fasF0HXZkpJlgmYNkA+gudlpSYoJLEjKduYJ12PonlEAUVWzUxdDg45JvS4aLbI9jApC4AJlIGxNX0oAVMxlwarji1ToVQsZJcUrIHEX9/detN0MBZTMU7YaDYdFPI/RBtl0UUk6JMFkz51JDUlLHSqRstl0Xsx9DKQ3Q5IUH0pDmq1T30LT2WXDHq00L1RsKqLlWmmnsEWNnMfgArErjr7LEww3fhIdwQVVgPRWqnIU04BCDigrOU4nheU7ISih6K2doYxqq7AQEDSRzCoIAi2U7VFFtdEQpFqxqWgCsgGqr9WLKz1IVcxIWK1IyT0JnyWKIimQNSdV5G5a4iVKixUT7lWCkCqVDUWT+jqUqUdj4z0PmuUckoCgbcr2igzzwxu918sbD5Pe1p+RVOPoXIvHZXsMaprZqklsBGZsbSWvl5Oc79VnK2pvfQDXo+H4VBTi0MUcf7jQCfN259VpjGLw0seeZ4jYNAOJ00axo1JsNguf4n7VwP9inJ5GV+S452AJXSlFdgKMpdFw7W1YY2O5eC4vY0tLwA5zDZz8pGnXhe+m6b4fNmijNzqxpObfVo97quLVvtNnkGV9PSvF9ntLwDzsfVeQ+0+svtTtaAAGiN23IeLRY8+NpIP2pVR1PHOyNJVA54w15/5IrMf62FneoKqE+ASUhDXuD2n3JALZgPrD9V3T8iTC/aUBl+kRgNcffidmyj6zmWuB5XVr7RyNlozI0hzRle1wNwRcC4Pk4o4yT6B4tFQD0NWVFgoZKoAJPiNcmHENVPmuEqfACo/pVnFS98lSQaYlxCCzkPkTCt1KFyWUsuxqB3bIcA3RzmLZlMtRjQKyFayNTNlOtJKe+iJIxiOdBFxCsxw5A1lAOSakIaNMHm1VkjrNFU6MZSm7JFylRvYTNidjusSudtysWPKGoHVWVNivZsQ0Q87Ejr6i105ujEgfGqq6T0wu5eVM+YozD4VNKYxQGDGaKKSYBTyyABV+rqTmSlpjGtDhmqWYlDe6nop1NWkWXOWzFDRSK2KxQ4TTExqUrTou0SzVMka6ya4XObpSGoikeWlFoxF+w99wFu6o7uWN4Ibke1+Z17DI4OubcNEgoMRspnVmd7QNenOwvb5LHOkOjGy3dtcd+mVcuR14YmtZFbYl3ie4efhH8KrpiEmrXjT3gDZ45mx3HVbunPdGR1rvbms3kb204aWPqqvVskIDw0BpcW6HUEfW5f2Uqlydsa1xQzkaL6G4BO+h01UbIx7zjbjy/ygqWS/M21016a9NUPK0uNrhptfxGw8uWvVYuwm9FogrGuADLnKPFcAA67j8hPcB7QTRQTUjW94x5BiDn5Qy3jey/Bps3lbMVSKDvGZTmBB3trlNzYXHTX1TjEGFzAIy4SOIygG2cmzS2/lY68iu5NS0coppWNv9RzNDtrgG3K4vZASyFxQ757WB3AAPnbX53XragWXoxdpEz7NXRG6kc3gvY5gpYtXLqs6zRtIhqqGyeloslWIHRC8aO5MURSa2TSnYk595NqWZKTSD2HmDS6jMaKjkuEFVvsmqqBZKyyCxGMBDsqtVHUyXSHMYo6FMw1TGjZpqgnx6pjRBDJgxjs8qIViNki0WLEmG2i+TN0VSxvirdPqFUMedurJ9ColZY/xJpT1dkmduvHzlRtD4teRxVV10re65Q3fKVjkttothijJDOldZE1cuiHo23RVTDoh5CZw46KziTkvZumdfTm6DNI4aqmElRDkxyTsMo6e6InodLrXDZNbJnMNELbsZGKcSuvkLTZbQ1xa9rxqWOa63PKQbH4LTEW6oSyYlYhtpl++ntnaZBs4m4sRY6XuOevDRBVNP3nIczbW3mlnZmf34ifes5vnsfwTqNl/CNLmxUOZOEqRbhkpRth1FhYZBms1ucBwLveczMLW6G1/JB45hujZHAZXOyh7dibXF/gfh5X27RNfFlyOD4i0aZhnY7iLcuX5vmEU7ZInOmmAJ2YAdLba8SiqX/M1OIDGMosVNJUmMAi976a+uvwC9EemvA7oSokDnAcASgxq3s3I6IpJibk7nVCOrbI+SMWSisZqrYZGSThSCW4gU4w6rVVa0pjQSEJ8ZbFbLiJtEprZdVvDPohqgXRz6Cj2RRRZtVNlso6JHNjUiiP5aJqKXgvamG60gZYo46hOvigErZXZqchy2a3mmk0Gqg7hTN2x3GgHuUTFGpjCpImIbo6j1rVi9eViJTFuJcZJQWqpY6Rqp4sVu1KMRqbqyUrQqtiYlQvClctmMUyQbYJkUsIRHdL2KPVJyM9T0sLVjfDG7JrLHohcOi2TSeLRLUJVZmWS5CGWkuULV0uicEIKufouhaYOVJxK+2OztEc95stWQElSTwkBUciKqFcsWYrHUOic4Phckz8scb5Hb2YxzyBzIA0HVdg7Jey6OPLLWWkfoRANY2nlIf+Q9Pd395Mjb6EySXZxLBOz9VI+8UMhaG94XlpZGIwCS8yOs22h1umjp7Xvo5pseGu119EdtHWopOAJibpyMzAfkvnvtJGGyvI2dr8xf8Aqhyw5HYpUhXW4i2+W1zxNhp67qCCpGoFwd+CNlwlkrWSRva1xbZwd7pIvrcbG1lFFRiJr85BdsCNR1tdJdUUqL7JZKm7BbcqyYH2fhmpw52dsgv4mndu+rTobXO1iqdTSA2vtddAwuptTnuRmkAsxgOpe7wsH2iAmRjSFN2wnBvZw+qikfHOwZXljMzSGvs1pJLhctsXFux1aVWu1ns7raRnevY18drudE7P3ev/ACNsCB1FxzIXeuz+GfRKeCnBuWN8bvrPPikefNznH1TTvtfz1VCwpIVPI2z5DijuioYrL6B7SezSlq3mSMmnlPvGNrTG8nXM6PTXqCL8brj9XhBikcw3IB8Li3Lnb+q9o5FLaaYUaaAaVt9EwNCSEXQ0YTuGmFlVGNoW3RVvoeULanCdVsNkmOjkMlRqDIo1HUmykifooalpOyTk6HQZFHIXIqOluF7SU1t0blsEhqhnJMVTssoo3qSskQMUuqBuzUGTO0WKEyXWLE6OZW4asjit31F0pEiIpNSqvBIpWwsHVFRLeCmXrmWKG6Q2MeTMcpKdtyoL6o+gi1Ur3I9rGuECxYXCCAjauPRR4cy1lPVnRXxiuJ5eVvnYpkYgKiK6ZyNQ7m3NraqaTSCbbRBQ0iNjwl8rgyNpc48vvKbYBgzpHDMcg10tdzrb2CslJguR7G948Z3taAw5LhzgCTbXa59EMYNi5TSLD7O+zooqd17GSZ2Zx/ZHhYB094/xK1LVo/sojVN6kDcjYK1KlRDJtuz3EaNs0T4n3yvFjbccQ4dQQCPJfP8A277OVNK894wviJs2ZgvG6/1vqOP1T6X3X0HHNcXXkzQ4EEAgixBFwQeBHFZKFhQnxPkdsjmE5SR8lDK5x3N/W6657SvZ2Gh1VRg5Rd00A1DRxkiG4A4t5ajayoPZ/snPVPs3wxAZnyfVF7AAcXHW3keSS4NSqh6euxXheHyzvEcLHSP+q3h1cTo0dSbLuXs77DiktNO8SS7ta3/bjNtwT77uuw4Divez+Dsp2COJgY0EF3N55vdu4+asTawcPj/T4p0MaW2DKWqQ4c/U87a9BfZatPi/PMpa2oyMe93Brnu8mtJ/lUOF4znmbE6MskdE6bR7XtaGuYMpI1v+kadra76J3QtJvoaPqbX11LbW6gFcnoJHz0oEgZIwDwk3bJHp+pIL29QQukVrPEDyP9Vx+kxR0HfQg6B0kRBH1XFp8jop/UPi0xuJWmHiiyWc1zXsPI+Jp+q9m4PUXHVSCcILDadsrS0XbKNYzfR2nuEcPNO6OgdUQuDwGVMOjtLF4H1xxPX71mLM6NnFJiiofmCWS0xKZwxkEtcLEaFEinCbdg1RXo4zdM6em5qc04BUrXWSMroZjIJGWS6rqraBEVs/AIRlNcpDnaC47BxEXIj/AEzTZOcNoQU+ZhgsijC0Y5UznstKWrFdajBL8Fiz2pG+4jjFXQuZwU2Gx6q947gosdFWaejyusqMq4iIRtjCGPRB1midQUpLUvraR19il8W0V45KL2K2HVOcPshYMNPJFxwlqVHFJMrn6iLQ7hnstxLmKUuk0U+GyG6qukRZJqXQ5bTi10zwGOJrXFwAc7QOO7R0SmrqMsYHF2npxS81xa3Tcn0U7aTF7aLx/pLbtkEnhZq0B2t+tkw7M5pqwOdctia59/2iO7aPg95/hVApcTyjTYH/ACV0/wBnzB9HdN/8j7A82s8I/wC4vCPHUpaAnajssOJE92cvS/7vFLi+znZnZhYBgb7zj4tbC21xbew48U1e7T0QojAOgAudbef9lWkTntJo3Xz8veNlMHa/nmFq1n59P7r1/wCfmiOBamBz3XEsjBp4WdzbrqYy7j9ZKqPswyCIsp5Jom3LrNe22Y8fE0jgE9H5+I/ovR+H4f3WUgrZWKuJzTr/AJtffnsvIwSbcP8AP9ArLPE1wIIB3/mS6ekIOn51W0bYvxNjnxSMbu9jmC+gu4EC/TxckH2Pw2aF95ZXPa2DuhmfmJs4OY51mgFwGZua1yLb7poB+H8qnpNN+IG/O1guaNuierFxcfnxf3XFO19P3dbMODnCRvUPaCT9oP8Agu1StIv+eS5V7VIAJIJgNw6F38Jzx/fKkeoVwG4XUhNSVOUsdyN+S6GZxI0TNIBc0tcQbOdbY+dwVyI1WnqmFBjLmBzA7w/LgpscqQeWNss1W8Zr3vbjfUheOqQksGIFxW/f6JnOkDGN6GEkiimebL2nFwphFcWXS+SsNaYA2K+qmjbZEMisEFUutcKcPyWHCHA7KyQtuFR+z89nK5wyaI8cgMkQloAWJLiOJZFirU0I4sFxuDRUyan/AEgA5q74xOLKtQx3fdbmVhYxvh1CLDRFS4ODwU1HMAExiqmlPglQMmxQ/BhbZV3EqQNK6K9oLdFSu08J1sgyqlZ0dlYcisN95ASNPJF4c+zl57yNsfwJcUmOcjgLN/r96Cmm2Hr5LfEn2eT1S+VxPGw4pcns1I3fMOG1/wA6rvnYhmXD6UAe9Gx//wBl5T/5L5tqJbB3kbea+o8FhDIYmDQMja0eQAaB8Gqr0y22JzPQS78/NeBv59P7qUhcR9ovbGqbXTwwzyRxRZWBsZDbkMaXnMBm3JG/BUylQmEXJ0jtDjby/uAltdjUMIBlnijDrhpe9rQ4gagEnW1wuHdvqh/0kQSSPk+jQQwvL3OdmkbGHyvdc6kukOvRQ9rB3baKnsB3FKx7gOE1VaWUf+CF5O9dDI4W6+ztZ7ZUP/WU/pKw8+qMosZgmY6SOaN8bLh72uBa2zWuOY8LAgrg2G9nRLE2Q1tDDmue7lqMsjQCR425fDtfyIVj7STfQcNhoGSNfJU5pp5Izdro3ODhlP1XeFoPFrHc1ym6to7gm0ouzow7b4f/ANXF8T16IubtNRiJkzqiIRSOLWPLvC5zScwHUZTdfOrJRr009VaMbwSZuG0dVmjEMVOCIyXB5kq5e8c4DKQb54xvs0lDHI3eg54YxrfZ1M9qcPOorKb1mY36vMjquTYt2urK5z4GH9G9xywQRhznMa4ZCX2LuDSSCB6Kt0UElTK2KNud7r2ALR7rS46uIA0B4rqvs67NOo2SPmy97NlFgb5GMvZt9iSXEm2m29l3Jz+jnBQ+y84NHI2lgbOc0zYmCQ3vd4aMxJ4m/FUT2qU4+iyccj45G+ru7Pyc74q7MqczbX1abHy4LnntRrMsMjQfeDG/F7b/ACBXZX8Tsa2c1a64W8bwCbHh81DSleHQ2XnrToe1asY0shudUcJbBvr8krpzqjJjo3yv8f8ACNO3QK1seYbVjYppFLyVSo3G6sFM46JvKlRlW7D2jdB1NMSmVJDdNmYeCNlsMdmSnRVKGMscrjRy3aEtq8OspsLk4JUo8WE3yRHjNCXC6xWHuA4LE+MbQnkcun7QB/FE4dWArnrJk7wutOy6c29m43ui31WJZRuoqHHhmAuq9VzlKzPY3CGOWQyUUdroa8OYNUBi0IeFTsIxzwgXVlpK8OaFU52hFUCSYX4b2SiWDKbq8hgLLJNiFB0SHCw4z2VLFm6g8wk8r/irTjNHaO43H3cVUyRdSSTTHKmB1bdD5L6P7HdoGVVJFK06loa9vFsjdHtPr8QQeK+f5qbRWz2QYmW1MtLfwyNMrOYkbla4erbfYT/T5PAvNE7jHNcr5hxysdJWVLm3JfUSkW1JzSOsAPUBfQ7JnAkAXOw8zouD9j2/+7Myi4ZPIdLm2XOW3ttqAqcjuheP42xdhzTPOyJ5cTNKyN7nEuce8eGElx1J8W5W3aPEzPVzy6eOV2XgA1vhYOnha1POyPZKu+kRymncxozuDpS2Oz8jsl2k5/8AcLL+HS6nZ7LKjQGaD+EyOvtzYEvi6Gc1f9EEXZame4MOJ0xudRGC45f1srr8r6kJb2gxj6TUSSizWuIZEHXysib4IgbbADU25lXGl9i8+7quNu4/2nk6gg/rdfmnWB+ypkBeZ5xN3kMkTGtiMeQysLXSXL3XIaXAbbouDeqoFZabd2/Bx7EyxrpBE4ujD35HHQuYCQ15HC4ANuqu3tSxLJTUNE3QMijkeP3YmsjBH2z6BTYj7MmB2UVZPM9xsL237zqtu1HYqWqnkn79gz2yscw+BrRYNuHa7cuJWbVmtp19AfskofFNUHhaFnmRnf8ALu/iV0l0hSvsxg30amjiuCW3LyL2c9xJJHTUAdAEy216rtpGk0NwbnlYrl/tVmOdjb6F1/OwcurVTbMJ6Ark3tYbdsLx9cj5X/qsnHwderKvTdN1k5XlE64CIdHe548FE18h6l8TKYG48/7JpVNtblYW9EtoYnONmi55AJ3V0h7kX95u/wCKOEXdgSaIKFuqfUzUkwhhKtMcIypntt7B5IOwwXsrLTAWVVoJcqbtrwAqMXQrIth9bGEnhp/GvZcVB4oZlaLrZwTMjKi1wDReJZFiIy7rFqjRhwKCmJTaipbKWliARzAvN91ydFfsqKsFmhJQL6Iqx08WZTTUSNSo5xsQUkFlZcGcRZBMpEfREAhMhLYEo6Lthwu1SVcYstMNmGUALXFb5dFclol8lVxx4Lso5H8/eqdNTkSJziNSWyuHFv5/FLnTXJJUWTbHIHml3Gi07FYq2mxOnlebMa5zXHgA9jmXPQFwPooZz7y07K4E6urI4Gmwcc0j/qRN1e7ztoOpCzEqlo3I7Ss+kI35Y859518vTqhMKw7MbgBrAbmwDRffYIymoc+WNgyxxtawak5WNADRc7mwTWbLGzK0XNtG/iVbQi6E9ZpoBqRYc2suPm7co7DKINGdw1tp0C2pKKxMkm51sd+C3q6sNBcdhsFqQLfg2mnAu53w/Pkklfie9ved8hfYfFBVle55v8B6j+qX1U4ijfM/aKN0pHMRszW9SAPVBKd9DIwrbOd9sO20meSGnJiDHOY+YG0jnMOVwjI9xtwdRqemySM7WYhE8XqZ8zCCY5nOINtcsjHa2I4cik1NO5r2SaOc17ZCH3LXOa4O8Vjcgka68VbMEqKSvq3iri7uWoddskc0oa6Vx9whzjlvoG8NAOISE78lLjxW1f7Oq4RXtmgina0tbKxr8jt230tfiNDY8RZE1EHvgcswUTI2tiytFmtY1rQODWgAD4BGRHMI3cwWnzT/AKEkY8cHXKR8NVxv2m1gIii4gmQ9B7rf5vguzUTcpew+f4FfP/bwn6dOD+q5oHQZGkfefihn0mb4aBKE+Gx4EfgmUEgDgOnnySeg95w56o90motwUjXyGL8RtBWGCTw2INjYi9x+Hojn4iJL34pHIc1jZexOsQmeBfksmH02U9E7L7BMMHwwPYx3NrT8QEyqMIFlTx0ApbKpDMSUW+5CYxYTY7KaooMo0XY40dOVlVmjKgzuCc1MSELAjYIL9LeBqsWtWCvEqUthpFea2xsiLG10+xSlYHbBRPiBboFDgx8lyKck6dANDImguQlsUBBTOJhRVs5PRG2LdCTHKbop7rJdUlck0ztMs/ZmuzkC6vlPRB7dVyfsxKGzea67htUMoVcJ2iXJGmcd7YQZK2dvIg/aYx34pG51la/aA0GulcP1mMJ9Ghv8oVPldfZTy7DXQJUv3XR/YDRNe6tdpnAhZfiI3GRxt5lrfshczqnLp3/890sne1cv/FkZGf2pM2Ztv3W57/vhMw9g5OjtcbAwWaonPDerjxW71F3YCrSEA8zybl2gH9FXq2YzP090bfFNMQJkOUaMG5+KDlLWCzfj6hDLf8DI6AHgM6n/APKpntKr3Mosut6iQRk62DI7SPF+pDBbiM3JXARFx/PIIbGcOZUxSQSC7CNxu1wzZXtPBwP3kcUtqxl0cQwyWFrajvWF73QlkAtdrZXkfpHG+haAbb6lOvZrQd5Wh9vDTxvlJtpmtkjuf3nXH7ifu9nUA0+kTejI+nG/VXDCKCKnZ3UTQxm/Mudaxc927ndfhYaJcY/vwNlJO68jW3gPkvcJdma5nEeNvmN1JTvYd3W81q+kLHCWIh4BuQ03t6ck77FfQbPDctkaNRuOYO64d7XMO7utzj3ZmBwPMt8J+WX4rv1PaRuePbi3i08R5Kj+1ns739GZWN/SU5z2G5jNhLbpbx/wdVs42tAxe6ZwqidqPgfLgmMjOQQeHQEy5QL3ZJYdWxucPmAjGvuB96jmvI6K8MIp38HfEfiEUYb+IagckBE/mnmDRg36jbh961OwWjqXZJ4MER/Zt9nw/gnlQ0Kq9kJLQBv1XOH/AHE/irC6S6tT+CEPsmipwdlFiFN4UXQleYk7wrYuzmUOvFiUtc5NsS1cUskbZKyypDIKyCxI2WLHVNgsULk2UpIrVZiL3O1OycYbISBderFblSjiVEuJtzdjKmiBdqj6iEALFilxFMxRiUYAVdr3lYsRPsCJLgLznuul4dUOyDXgsWJuPoDJ2Uvtc68rid7D8VVLbnosWJE+woiyrOq+gPYjA1uFRuAsZJZnOPNweWA/ZY0eixYnYBWUvaHrTZqxYqkJQpk135n73ISubawHT8FixZLobEjnbkj05fggT7nm43+JCxYhZqA3D7vwW7Y78Tx49VixAkMZBLB+08eTig5auSIgte7fibrxYhkkkamNMIxiUkuvY8bX187q4UlQXsBcBrvposWIsLYORI4FhdGxuIzsAs2N07Gjk1s5YB9kWSBjLXHAEj0BssWJOX8F/LGr8/6X+iN+h0TnAJDmCxYggBI6R2ePhd+9/K1OA5erFZ/jEPsOoXlRYlIVixdjOkVicXcqh2ixKSOpMbSMuWPS2xeZASD/AAhYsXZEZdLQk/1aQwZyRms0X6lrjmttfTy6LFixK4r9A85fs//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7" name="Picture 11" descr="C:\Users\jblocki\Dropbox\PasswordPictures\picture-3-5.jpg"/>
          <p:cNvPicPr>
            <a:picLocks noChangeAspect="1" noChangeArrowheads="1"/>
          </p:cNvPicPr>
          <p:nvPr/>
        </p:nvPicPr>
        <p:blipFill rotWithShape="1">
          <a:blip r:embed="rId6">
            <a:extLst>
              <a:ext uri="{28A0092B-C50C-407E-A947-70E740481C1C}">
                <a14:useLocalDpi xmlns:a14="http://schemas.microsoft.com/office/drawing/2010/main" val="0"/>
              </a:ext>
            </a:extLst>
          </a:blip>
          <a:srcRect l="18443" r="20957"/>
          <a:stretch/>
        </p:blipFill>
        <p:spPr bwMode="auto">
          <a:xfrm>
            <a:off x="952783" y="2454887"/>
            <a:ext cx="1986360" cy="2310870"/>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13"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5"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6" name="Picture 10" descr="http://therealdealsports.files.wordpress.com/2013/06/o-lebron-james-facebook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3963" y="3716671"/>
            <a:ext cx="1144000" cy="7382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38200" y="5334000"/>
            <a:ext cx="8153400" cy="98581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6"/>
          <p:cNvSpPr txBox="1">
            <a:spLocks/>
          </p:cNvSpPr>
          <p:nvPr/>
        </p:nvSpPr>
        <p:spPr>
          <a:xfrm>
            <a:off x="-457200" y="5029200"/>
            <a:ext cx="1905000" cy="685800"/>
          </a:xfrm>
          <a:prstGeom prst="rect">
            <a:avLst/>
          </a:prstGeom>
          <a:scene3d>
            <a:camera prst="orthographicFront">
              <a:rot lat="0" lon="0" rev="5400000"/>
            </a:camera>
            <a:lightRig rig="threePt" dir="t"/>
          </a:scene3d>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smtClean="0">
                <a:ln>
                  <a:noFill/>
                </a:ln>
                <a:solidFill>
                  <a:schemeClr val="tx1"/>
                </a:solidFill>
                <a:effectLst/>
                <a:uLnTx/>
                <a:uFillTx/>
                <a:latin typeface="+mn-lt"/>
                <a:ea typeface="+mn-ea"/>
                <a:cs typeface="+mn-cs"/>
              </a:rPr>
              <a:t>Pwd</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pic>
        <p:nvPicPr>
          <p:cNvPr id="25" name="Picture 4"/>
          <p:cNvPicPr>
            <a:picLocks noChangeAspect="1" noChangeArrowheads="1"/>
          </p:cNvPicPr>
          <p:nvPr/>
        </p:nvPicPr>
        <p:blipFill>
          <a:blip r:embed="rId8" cstate="print"/>
          <a:srcRect/>
          <a:stretch>
            <a:fillRect/>
          </a:stretch>
        </p:blipFill>
        <p:spPr bwMode="auto">
          <a:xfrm>
            <a:off x="3105537" y="3658116"/>
            <a:ext cx="856863" cy="1142484"/>
          </a:xfrm>
          <a:prstGeom prst="rect">
            <a:avLst/>
          </a:prstGeom>
          <a:noFill/>
          <a:ln w="9525">
            <a:noFill/>
            <a:miter lim="800000"/>
            <a:headEnd/>
            <a:tailEnd/>
          </a:ln>
        </p:spPr>
      </p:pic>
      <p:pic>
        <p:nvPicPr>
          <p:cNvPr id="27" name="Picture 4" descr="https://encrypted-tbn0.gstatic.com/images?q=tbn:ANd9GcQ2VTbO5vcVgCgcdSoEppWFoPB26X551OqY9xC_P-supu0RiYEC"/>
          <p:cNvPicPr>
            <a:picLocks noChangeAspect="1" noChangeArrowheads="1"/>
          </p:cNvPicPr>
          <p:nvPr/>
        </p:nvPicPr>
        <p:blipFill>
          <a:blip r:embed="rId9" cstate="print"/>
          <a:srcRect/>
          <a:stretch>
            <a:fillRect/>
          </a:stretch>
        </p:blipFill>
        <p:spPr bwMode="auto">
          <a:xfrm>
            <a:off x="6850125" y="3684068"/>
            <a:ext cx="819212" cy="1121027"/>
          </a:xfrm>
          <a:prstGeom prst="rect">
            <a:avLst/>
          </a:prstGeom>
          <a:noFill/>
        </p:spPr>
      </p:pic>
      <p:sp>
        <p:nvSpPr>
          <p:cNvPr id="28" name="Content Placeholder 6"/>
          <p:cNvSpPr txBox="1">
            <a:spLocks/>
          </p:cNvSpPr>
          <p:nvPr/>
        </p:nvSpPr>
        <p:spPr>
          <a:xfrm>
            <a:off x="914400" y="5486400"/>
            <a:ext cx="8610600" cy="685800"/>
          </a:xfrm>
          <a:prstGeom prst="rect">
            <a:avLst/>
          </a:prstGeom>
        </p:spPr>
        <p:txBody>
          <a:bodyPr vert="horz" lIns="91440" tIns="45720" rIns="91440" bIns="45720" rtlCol="0">
            <a:noAutofit/>
          </a:bodyPr>
          <a:lstStyle/>
          <a:p>
            <a:pPr marL="342900" lvl="0" indent="-342900">
              <a:spcBef>
                <a:spcPct val="20000"/>
              </a:spcBef>
              <a:defRPr/>
            </a:pPr>
            <a:r>
              <a:rPr lang="en-US" sz="4400" noProof="0" dirty="0" err="1" smtClean="0">
                <a:solidFill>
                  <a:srgbClr val="FF0000"/>
                </a:solidFill>
              </a:rPr>
              <a:t>Kic</a:t>
            </a:r>
            <a:r>
              <a:rPr lang="en-US" sz="4400" noProof="0" dirty="0" smtClean="0">
                <a:solidFill>
                  <a:srgbClr val="FF0000"/>
                </a:solidFill>
              </a:rPr>
              <a:t>       </a:t>
            </a:r>
            <a:r>
              <a:rPr lang="en-US" sz="4400" noProof="0" dirty="0" smtClean="0"/>
              <a:t>+  </a:t>
            </a:r>
            <a:r>
              <a:rPr lang="en-US" sz="4400" noProof="0" dirty="0" err="1" smtClean="0"/>
              <a:t>Lio</a:t>
            </a:r>
            <a:r>
              <a:rPr lang="en-US" sz="4400" noProof="0" dirty="0" smtClean="0"/>
              <a:t>   </a:t>
            </a:r>
            <a:r>
              <a:rPr lang="en-US" sz="4400" dirty="0"/>
              <a:t>+ </a:t>
            </a:r>
            <a:r>
              <a:rPr lang="en-US" sz="4400" dirty="0" smtClean="0"/>
              <a:t>...          +   </a:t>
            </a:r>
            <a:r>
              <a:rPr lang="en-US" sz="4400" dirty="0" err="1" smtClean="0">
                <a:solidFill>
                  <a:srgbClr val="FF0000"/>
                </a:solidFill>
              </a:rPr>
              <a:t>Kis</a:t>
            </a:r>
            <a:r>
              <a:rPr lang="en-US" sz="4400" dirty="0" smtClean="0"/>
              <a:t> </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5557070" y="3178314"/>
            <a:ext cx="538930" cy="707886"/>
          </a:xfrm>
          <a:prstGeom prst="rect">
            <a:avLst/>
          </a:prstGeom>
        </p:spPr>
        <p:txBody>
          <a:bodyPr wrap="none">
            <a:spAutoFit/>
          </a:bodyPr>
          <a:lstStyle/>
          <a:p>
            <a:r>
              <a:rPr lang="en-US" sz="4000" dirty="0" smtClean="0"/>
              <a:t>…</a:t>
            </a:r>
            <a:endParaRPr lang="en-US" sz="4000" dirty="0"/>
          </a:p>
        </p:txBody>
      </p:sp>
      <p:sp>
        <p:nvSpPr>
          <p:cNvPr id="21"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66</a:t>
            </a:fld>
            <a:endParaRPr lang="en-US" dirty="0"/>
          </a:p>
        </p:txBody>
      </p:sp>
      <p:sp>
        <p:nvSpPr>
          <p:cNvPr id="4" name="TextBox 3"/>
          <p:cNvSpPr txBox="1"/>
          <p:nvPr/>
        </p:nvSpPr>
        <p:spPr>
          <a:xfrm>
            <a:off x="917575" y="4728587"/>
            <a:ext cx="788999" cy="369332"/>
          </a:xfrm>
          <a:prstGeom prst="rect">
            <a:avLst/>
          </a:prstGeom>
          <a:noFill/>
        </p:spPr>
        <p:txBody>
          <a:bodyPr wrap="none" rtlCol="0">
            <a:spAutoFit/>
          </a:bodyPr>
          <a:lstStyle/>
          <a:p>
            <a:r>
              <a:rPr lang="en-US" dirty="0" smtClean="0">
                <a:solidFill>
                  <a:srgbClr val="FF0000"/>
                </a:solidFill>
              </a:rPr>
              <a:t>Action</a:t>
            </a:r>
            <a:endParaRPr lang="en-US" dirty="0">
              <a:solidFill>
                <a:srgbClr val="FF0000"/>
              </a:solidFill>
            </a:endParaRPr>
          </a:p>
        </p:txBody>
      </p:sp>
      <p:sp>
        <p:nvSpPr>
          <p:cNvPr id="24" name="TextBox 23"/>
          <p:cNvSpPr txBox="1"/>
          <p:nvPr/>
        </p:nvSpPr>
        <p:spPr>
          <a:xfrm>
            <a:off x="2971800" y="4786400"/>
            <a:ext cx="803425" cy="369332"/>
          </a:xfrm>
          <a:prstGeom prst="rect">
            <a:avLst/>
          </a:prstGeom>
          <a:noFill/>
        </p:spPr>
        <p:txBody>
          <a:bodyPr wrap="none" rtlCol="0">
            <a:spAutoFit/>
          </a:bodyPr>
          <a:lstStyle/>
          <a:p>
            <a:r>
              <a:rPr lang="en-US" dirty="0" smtClean="0"/>
              <a:t>Object</a:t>
            </a:r>
            <a:endParaRPr lang="en-US" dirty="0"/>
          </a:p>
        </p:txBody>
      </p:sp>
      <p:sp>
        <p:nvSpPr>
          <p:cNvPr id="26" name="TextBox 25"/>
          <p:cNvSpPr txBox="1"/>
          <p:nvPr/>
        </p:nvSpPr>
        <p:spPr>
          <a:xfrm>
            <a:off x="6850125" y="4786400"/>
            <a:ext cx="788999" cy="369332"/>
          </a:xfrm>
          <a:prstGeom prst="rect">
            <a:avLst/>
          </a:prstGeom>
          <a:noFill/>
        </p:spPr>
        <p:txBody>
          <a:bodyPr wrap="none" rtlCol="0">
            <a:spAutoFit/>
          </a:bodyPr>
          <a:lstStyle/>
          <a:p>
            <a:r>
              <a:rPr lang="en-US" dirty="0" smtClean="0">
                <a:solidFill>
                  <a:srgbClr val="FF0000"/>
                </a:solidFill>
              </a:rPr>
              <a:t>Action</a:t>
            </a:r>
            <a:endParaRPr lang="en-US" dirty="0">
              <a:solidFill>
                <a:srgbClr val="FF0000"/>
              </a:solidFill>
            </a:endParaRPr>
          </a:p>
        </p:txBody>
      </p:sp>
      <p:sp>
        <p:nvSpPr>
          <p:cNvPr id="29" name="Rectangle 28"/>
          <p:cNvSpPr/>
          <p:nvPr/>
        </p:nvSpPr>
        <p:spPr>
          <a:xfrm>
            <a:off x="952784" y="2454886"/>
            <a:ext cx="1986360" cy="2643033"/>
          </a:xfrm>
          <a:prstGeom prst="rect">
            <a:avLst/>
          </a:prstGeom>
          <a:solidFill>
            <a:schemeClr val="accent1">
              <a:alpha val="0"/>
            </a:schemeClr>
          </a:solid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63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Cues</a:t>
            </a:r>
            <a:endParaRPr lang="en-US" dirty="0"/>
          </a:p>
        </p:txBody>
      </p:sp>
      <p:sp>
        <p:nvSpPr>
          <p:cNvPr id="3" name="Content Placeholder 2"/>
          <p:cNvSpPr>
            <a:spLocks noGrp="1"/>
          </p:cNvSpPr>
          <p:nvPr>
            <p:ph idx="1"/>
          </p:nvPr>
        </p:nvSpPr>
        <p:spPr>
          <a:xfrm>
            <a:off x="457200" y="3048000"/>
            <a:ext cx="8229600" cy="3078163"/>
          </a:xfrm>
        </p:spPr>
        <p:txBody>
          <a:bodyPr/>
          <a:lstStyle/>
          <a:p>
            <a:r>
              <a:rPr lang="en-US" dirty="0" smtClean="0"/>
              <a:t>Usability Advantages</a:t>
            </a:r>
          </a:p>
          <a:p>
            <a:pPr lvl="1"/>
            <a:r>
              <a:rPr lang="en-US" dirty="0" smtClean="0"/>
              <a:t>Fewer stories to remember!</a:t>
            </a:r>
          </a:p>
          <a:p>
            <a:pPr lvl="1"/>
            <a:r>
              <a:rPr lang="en-US" dirty="0" smtClean="0"/>
              <a:t>More Natural Rehearsals!</a:t>
            </a:r>
          </a:p>
          <a:p>
            <a:r>
              <a:rPr lang="en-US" dirty="0" smtClean="0"/>
              <a:t>Security?</a:t>
            </a:r>
            <a:endParaRPr lang="en-US" dirty="0"/>
          </a:p>
        </p:txBody>
      </p:sp>
      <p:cxnSp>
        <p:nvCxnSpPr>
          <p:cNvPr id="4" name="Straight Connector 3"/>
          <p:cNvCxnSpPr/>
          <p:nvPr/>
        </p:nvCxnSpPr>
        <p:spPr bwMode="auto">
          <a:xfrm>
            <a:off x="152400" y="1853625"/>
            <a:ext cx="8686800"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5" name="TextBox 4"/>
          <p:cNvSpPr txBox="1"/>
          <p:nvPr/>
        </p:nvSpPr>
        <p:spPr>
          <a:xfrm>
            <a:off x="152400" y="2387025"/>
            <a:ext cx="8686800" cy="584775"/>
          </a:xfrm>
          <a:prstGeom prst="rect">
            <a:avLst/>
          </a:prstGeom>
          <a:noFill/>
        </p:spPr>
        <p:txBody>
          <a:bodyPr wrap="square" rtlCol="0">
            <a:spAutoFit/>
          </a:bodyPr>
          <a:lstStyle/>
          <a:p>
            <a:r>
              <a:rPr lang="en-US" sz="3200" dirty="0" smtClean="0"/>
              <a:t>Day: 1           2                    4          5                     8</a:t>
            </a:r>
            <a:endParaRPr lang="en-US" sz="3200" dirty="0"/>
          </a:p>
        </p:txBody>
      </p:sp>
      <p:sp>
        <p:nvSpPr>
          <p:cNvPr id="6" name="Oval 5"/>
          <p:cNvSpPr/>
          <p:nvPr/>
        </p:nvSpPr>
        <p:spPr bwMode="auto">
          <a:xfrm>
            <a:off x="4114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7" name="Oval 6"/>
          <p:cNvSpPr/>
          <p:nvPr/>
        </p:nvSpPr>
        <p:spPr bwMode="auto">
          <a:xfrm>
            <a:off x="73914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8" name="Oval 7"/>
          <p:cNvSpPr/>
          <p:nvPr/>
        </p:nvSpPr>
        <p:spPr bwMode="auto">
          <a:xfrm>
            <a:off x="5257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9" name="Oval 8"/>
          <p:cNvSpPr/>
          <p:nvPr/>
        </p:nvSpPr>
        <p:spPr bwMode="auto">
          <a:xfrm>
            <a:off x="15240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0" name="Oval 9"/>
          <p:cNvSpPr/>
          <p:nvPr/>
        </p:nvSpPr>
        <p:spPr bwMode="auto">
          <a:xfrm>
            <a:off x="48006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1" name="Oval 10"/>
          <p:cNvSpPr/>
          <p:nvPr/>
        </p:nvSpPr>
        <p:spPr bwMode="auto">
          <a:xfrm>
            <a:off x="79248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2" name="Double Bracket 11"/>
          <p:cNvSpPr/>
          <p:nvPr/>
        </p:nvSpPr>
        <p:spPr>
          <a:xfrm>
            <a:off x="1143000" y="1600200"/>
            <a:ext cx="1295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Double Bracket 12"/>
          <p:cNvSpPr/>
          <p:nvPr/>
        </p:nvSpPr>
        <p:spPr>
          <a:xfrm>
            <a:off x="2438400" y="1600200"/>
            <a:ext cx="2057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p:cNvSpPr/>
          <p:nvPr/>
        </p:nvSpPr>
        <p:spPr>
          <a:xfrm>
            <a:off x="44958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p:cNvSpPr/>
          <p:nvPr/>
        </p:nvSpPr>
        <p:spPr>
          <a:xfrm>
            <a:off x="7696200" y="1600200"/>
            <a:ext cx="49530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lide Number Placeholder 42"/>
          <p:cNvSpPr>
            <a:spLocks noGrp="1"/>
          </p:cNvSpPr>
          <p:nvPr>
            <p:ph type="sldNum" sz="quarter" idx="12"/>
          </p:nvPr>
        </p:nvSpPr>
        <p:spPr>
          <a:xfrm>
            <a:off x="6553200" y="6356350"/>
            <a:ext cx="2133600" cy="365125"/>
          </a:xfrm>
        </p:spPr>
        <p:txBody>
          <a:bodyPr/>
          <a:lstStyle/>
          <a:p>
            <a:fld id="{FC398A72-17BE-493D-A14C-F3371BCE3542}" type="slidenum">
              <a:rPr lang="en-US" smtClean="0"/>
              <a:pPr/>
              <a:t>67</a:t>
            </a:fld>
            <a:endParaRPr lang="en-US" dirty="0"/>
          </a:p>
        </p:txBody>
      </p:sp>
    </p:spTree>
    <p:extLst>
      <p:ext uri="{BB962C8B-B14F-4D97-AF65-F5344CB8AC3E}">
        <p14:creationId xmlns:p14="http://schemas.microsoft.com/office/powerpoint/2010/main" val="10289207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
            </a:r>
            <a:r>
              <a:rPr lang="en-US" dirty="0" smtClean="0">
                <a:latin typeface="Cambria Math"/>
                <a:ea typeface="Cambria Math"/>
              </a:rPr>
              <a:t>𝓵</a:t>
            </a:r>
            <a:r>
              <a:rPr lang="en-US" dirty="0" smtClean="0"/>
              <a:t>,</a:t>
            </a:r>
            <a:r>
              <a:rPr lang="el-GR" dirty="0" smtClean="0">
                <a:latin typeface="Times New Roman"/>
                <a:cs typeface="Times New Roman"/>
                <a:sym typeface="Mathematica1"/>
              </a:rPr>
              <a:t>γ</a:t>
            </a:r>
            <a:r>
              <a:rPr lang="en-US" dirty="0" smtClean="0">
                <a:sym typeface="Mathematica1"/>
              </a:rPr>
              <a:t>)-Sharing Set Family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smtClean="0"/>
                  <a:t>Definition: </a:t>
                </a:r>
                <a:r>
                  <a:rPr lang="en-US" dirty="0" smtClean="0"/>
                  <a:t>A </a:t>
                </a:r>
                <a:r>
                  <a:rPr lang="en-US" dirty="0"/>
                  <a:t>(n</a:t>
                </a:r>
                <a:r>
                  <a:rPr lang="en-US" dirty="0" smtClean="0"/>
                  <a:t>,</a:t>
                </a:r>
                <a:r>
                  <a:rPr lang="en-US" dirty="0" smtClean="0">
                    <a:latin typeface="Cambria Math"/>
                    <a:ea typeface="Cambria Math"/>
                  </a:rPr>
                  <a:t>𝓵</a:t>
                </a:r>
                <a:r>
                  <a:rPr lang="en-US" dirty="0" smtClean="0"/>
                  <a:t>,</a:t>
                </a:r>
                <a:r>
                  <a:rPr lang="el-GR" dirty="0" smtClean="0">
                    <a:latin typeface="Times New Roman"/>
                    <a:cs typeface="Times New Roman"/>
                    <a:sym typeface="Mathematica1"/>
                  </a:rPr>
                  <a:t>γ</a:t>
                </a:r>
                <a:r>
                  <a:rPr lang="en-US" dirty="0" smtClean="0">
                    <a:sym typeface="Mathematica1"/>
                  </a:rPr>
                  <a:t>)-</a:t>
                </a:r>
                <a:r>
                  <a:rPr lang="en-US" dirty="0">
                    <a:sym typeface="Mathematica1"/>
                  </a:rPr>
                  <a:t>Sharing Set </a:t>
                </a:r>
                <a:r>
                  <a:rPr lang="en-US" dirty="0" smtClean="0">
                    <a:sym typeface="Mathematica1"/>
                  </a:rPr>
                  <a:t>Family of size m is a family of sets {S</a:t>
                </a:r>
                <a:r>
                  <a:rPr lang="en-US" baseline="-25000" dirty="0" smtClean="0">
                    <a:sym typeface="Mathematica1"/>
                  </a:rPr>
                  <a:t>1</a:t>
                </a:r>
                <a:r>
                  <a:rPr lang="en-US" dirty="0" smtClean="0">
                    <a:sym typeface="Mathematica1"/>
                  </a:rPr>
                  <a:t>,…,S</a:t>
                </a:r>
                <a:r>
                  <a:rPr lang="en-US" baseline="-25000" dirty="0" smtClean="0">
                    <a:sym typeface="Mathematica1"/>
                  </a:rPr>
                  <a:t>m</a:t>
                </a:r>
                <a:r>
                  <a:rPr lang="en-US" dirty="0" smtClean="0">
                    <a:sym typeface="Mathematica1"/>
                  </a:rPr>
                  <a:t>} with the following properties</a:t>
                </a:r>
              </a:p>
              <a:p>
                <a14:m>
                  <m:oMath xmlns:m="http://schemas.openxmlformats.org/officeDocument/2006/math">
                    <m:r>
                      <a:rPr lang="en-US" b="1" i="1" smtClean="0">
                        <a:latin typeface="Cambria Math"/>
                        <a:ea typeface="Cambria Math"/>
                        <a:sym typeface="Mathematica1"/>
                      </a:rPr>
                      <m:t>∀</m:t>
                    </m:r>
                    <m:r>
                      <a:rPr lang="en-US" b="1" i="0" smtClean="0">
                        <a:latin typeface="Cambria Math"/>
                        <a:ea typeface="Cambria Math"/>
                        <a:sym typeface="Mathematica1"/>
                      </a:rPr>
                      <m:t>𝐢</m:t>
                    </m:r>
                    <m:r>
                      <a:rPr lang="en-US" b="1" i="1" smtClean="0">
                        <a:latin typeface="Cambria Math"/>
                        <a:ea typeface="Cambria Math"/>
                        <a:sym typeface="Mathematica1"/>
                      </a:rPr>
                      <m:t>≠</m:t>
                    </m:r>
                    <m:r>
                      <a:rPr lang="en-US" b="1" i="1" smtClean="0">
                        <a:latin typeface="Cambria Math"/>
                        <a:ea typeface="Cambria Math"/>
                        <a:sym typeface="Mathematica1"/>
                      </a:rPr>
                      <m:t>𝒋</m:t>
                    </m:r>
                    <m:r>
                      <a:rPr lang="en-US" b="1" i="1" smtClean="0">
                        <a:latin typeface="Cambria Math"/>
                        <a:ea typeface="Cambria Math"/>
                        <a:sym typeface="Mathematica1"/>
                      </a:rPr>
                      <m:t>, </m:t>
                    </m:r>
                    <m:d>
                      <m:dPr>
                        <m:begChr m:val="|"/>
                        <m:endChr m:val="|"/>
                        <m:ctrlPr>
                          <a:rPr lang="en-US" b="1" i="1" smtClean="0">
                            <a:latin typeface="Cambria Math"/>
                            <a:ea typeface="Cambria Math"/>
                            <a:sym typeface="Mathematica1"/>
                          </a:rPr>
                        </m:ctrlPr>
                      </m:dPr>
                      <m:e>
                        <m:r>
                          <a:rPr lang="en-US" b="1" i="1" smtClean="0">
                            <a:latin typeface="Cambria Math"/>
                            <a:ea typeface="Cambria Math"/>
                            <a:sym typeface="Mathematica1"/>
                          </a:rPr>
                          <m:t>𝑺</m:t>
                        </m:r>
                        <m:r>
                          <a:rPr lang="en-US" b="1" i="1" baseline="-25000" smtClean="0">
                            <a:latin typeface="Cambria Math"/>
                            <a:ea typeface="Cambria Math"/>
                            <a:sym typeface="Mathematica1"/>
                          </a:rPr>
                          <m:t>𝒊</m:t>
                        </m:r>
                        <m:nary>
                          <m:naryPr>
                            <m:chr m:val="⋂"/>
                            <m:subHide m:val="on"/>
                            <m:supHide m:val="on"/>
                            <m:ctrlPr>
                              <a:rPr lang="en-US" b="1" i="1" smtClean="0">
                                <a:latin typeface="Cambria Math"/>
                                <a:ea typeface="Cambria Math"/>
                                <a:sym typeface="Mathematica1"/>
                              </a:rPr>
                            </m:ctrlPr>
                          </m:naryPr>
                          <m:sub/>
                          <m:sup/>
                          <m:e>
                            <m:r>
                              <a:rPr lang="en-US" b="1" i="1">
                                <a:latin typeface="Cambria Math"/>
                                <a:ea typeface="Cambria Math"/>
                                <a:sym typeface="Mathematica1"/>
                              </a:rPr>
                              <m:t>𝑺</m:t>
                            </m:r>
                            <m:r>
                              <a:rPr lang="en-US" b="1" i="1" baseline="-25000" smtClean="0">
                                <a:latin typeface="Cambria Math"/>
                                <a:ea typeface="Cambria Math"/>
                                <a:sym typeface="Mathematica1"/>
                              </a:rPr>
                              <m:t>𝒋</m:t>
                            </m:r>
                          </m:e>
                        </m:nary>
                      </m:e>
                    </m:d>
                    <m:r>
                      <a:rPr lang="en-US" b="1" i="1" smtClean="0">
                        <a:latin typeface="Cambria Math"/>
                        <a:ea typeface="Cambria Math"/>
                        <a:sym typeface="Mathematica1"/>
                      </a:rPr>
                      <m:t>≤</m:t>
                    </m:r>
                    <m:r>
                      <a:rPr lang="en-US" b="1" i="1" smtClean="0">
                        <a:latin typeface="Cambria Math"/>
                        <a:ea typeface="Cambria Math"/>
                        <a:sym typeface="Mathematica1"/>
                      </a:rPr>
                      <m:t>𝜸</m:t>
                    </m:r>
                  </m:oMath>
                </a14:m>
                <a:endParaRPr lang="en-US" b="1" dirty="0" smtClean="0">
                  <a:sym typeface="Mathematica1"/>
                </a:endParaRPr>
              </a:p>
              <a:p>
                <a14:m>
                  <m:oMath xmlns:m="http://schemas.openxmlformats.org/officeDocument/2006/math">
                    <m:r>
                      <a:rPr lang="en-US" b="1" i="1">
                        <a:latin typeface="Cambria Math"/>
                        <a:ea typeface="Cambria Math"/>
                        <a:sym typeface="Mathematica1"/>
                      </a:rPr>
                      <m:t>∀</m:t>
                    </m:r>
                    <m:r>
                      <a:rPr lang="en-US" b="1">
                        <a:latin typeface="Cambria Math"/>
                        <a:ea typeface="Cambria Math"/>
                        <a:sym typeface="Mathematica1"/>
                      </a:rPr>
                      <m:t>𝐢</m:t>
                    </m:r>
                    <m:r>
                      <a:rPr lang="en-US" b="1" i="1">
                        <a:latin typeface="Cambria Math"/>
                        <a:ea typeface="Cambria Math"/>
                        <a:sym typeface="Mathematica1"/>
                      </a:rPr>
                      <m:t> </m:t>
                    </m:r>
                    <m:d>
                      <m:dPr>
                        <m:begChr m:val="|"/>
                        <m:endChr m:val="|"/>
                        <m:ctrlPr>
                          <a:rPr lang="en-US" b="1" i="1">
                            <a:latin typeface="Cambria Math"/>
                            <a:ea typeface="Cambria Math"/>
                            <a:sym typeface="Mathematica1"/>
                          </a:rPr>
                        </m:ctrlPr>
                      </m:dPr>
                      <m:e>
                        <m:r>
                          <a:rPr lang="en-US" b="1" i="1">
                            <a:latin typeface="Cambria Math"/>
                            <a:ea typeface="Cambria Math"/>
                            <a:sym typeface="Mathematica1"/>
                          </a:rPr>
                          <m:t>𝑺</m:t>
                        </m:r>
                        <m:r>
                          <a:rPr lang="en-US" b="1" i="1" baseline="-25000">
                            <a:latin typeface="Cambria Math"/>
                            <a:ea typeface="Cambria Math"/>
                            <a:sym typeface="Mathematica1"/>
                          </a:rPr>
                          <m:t>𝒊</m:t>
                        </m:r>
                      </m:e>
                    </m:d>
                    <m:r>
                      <a:rPr lang="en-US" b="1" i="1" smtClean="0">
                        <a:latin typeface="Cambria Math"/>
                        <a:ea typeface="Cambria Math"/>
                        <a:sym typeface="Mathematica1"/>
                      </a:rPr>
                      <m:t>=</m:t>
                    </m:r>
                    <m:r>
                      <m:rPr>
                        <m:nor/>
                      </m:rPr>
                      <a:rPr lang="en-US" dirty="0">
                        <a:latin typeface="Cambria Math"/>
                        <a:ea typeface="Cambria Math"/>
                      </a:rPr>
                      <m:t>𝓵</m:t>
                    </m:r>
                  </m:oMath>
                </a14:m>
                <a:endParaRPr lang="en-US" dirty="0" smtClean="0">
                  <a:latin typeface="Cambria Math"/>
                  <a:ea typeface="Cambria Math"/>
                </a:endParaRPr>
              </a:p>
              <a:p>
                <a14:m>
                  <m:oMath xmlns:m="http://schemas.openxmlformats.org/officeDocument/2006/math">
                    <m:d>
                      <m:dPr>
                        <m:begChr m:val="|"/>
                        <m:endChr m:val="|"/>
                        <m:ctrlPr>
                          <a:rPr lang="en-US" b="1" i="1" smtClean="0">
                            <a:latin typeface="Cambria Math"/>
                            <a:sym typeface="Mathematica1"/>
                          </a:rPr>
                        </m:ctrlPr>
                      </m:dPr>
                      <m:e>
                        <m:nary>
                          <m:naryPr>
                            <m:chr m:val="⋃"/>
                            <m:limLoc m:val="subSup"/>
                            <m:ctrlPr>
                              <a:rPr lang="en-US" b="1" i="1" smtClean="0">
                                <a:latin typeface="Cambria Math"/>
                                <a:sym typeface="Mathematica1"/>
                              </a:rPr>
                            </m:ctrlPr>
                          </m:naryPr>
                          <m:sub>
                            <m:r>
                              <m:rPr>
                                <m:brk m:alnAt="25"/>
                              </m:rPr>
                              <a:rPr lang="en-US" b="1" i="1" smtClean="0">
                                <a:latin typeface="Cambria Math"/>
                                <a:sym typeface="Mathematica1"/>
                              </a:rPr>
                              <m:t>𝒊</m:t>
                            </m:r>
                            <m:r>
                              <a:rPr lang="en-US" b="1" i="1" smtClean="0">
                                <a:latin typeface="Cambria Math"/>
                                <a:sym typeface="Mathematica1"/>
                              </a:rPr>
                              <m:t>=</m:t>
                            </m:r>
                            <m:r>
                              <a:rPr lang="en-US" b="1" i="1" smtClean="0">
                                <a:latin typeface="Cambria Math"/>
                                <a:sym typeface="Mathematica1"/>
                              </a:rPr>
                              <m:t>𝟏</m:t>
                            </m:r>
                          </m:sub>
                          <m:sup>
                            <m:r>
                              <a:rPr lang="en-US" b="1" i="1" smtClean="0">
                                <a:latin typeface="Cambria Math"/>
                                <a:sym typeface="Mathematica1"/>
                              </a:rPr>
                              <m:t>𝒎</m:t>
                            </m:r>
                          </m:sup>
                          <m:e>
                            <m:r>
                              <a:rPr lang="en-US" b="1" i="1" smtClean="0">
                                <a:latin typeface="Cambria Math"/>
                                <a:sym typeface="Mathematica1"/>
                              </a:rPr>
                              <m:t>𝑺</m:t>
                            </m:r>
                            <m:r>
                              <a:rPr lang="en-US" b="1" i="1" baseline="-25000" smtClean="0">
                                <a:latin typeface="Cambria Math"/>
                                <a:sym typeface="Mathematica1"/>
                              </a:rPr>
                              <m:t>𝒊</m:t>
                            </m:r>
                          </m:e>
                        </m:nary>
                      </m:e>
                    </m:d>
                    <m:r>
                      <a:rPr lang="en-US" b="1" i="1" smtClean="0">
                        <a:latin typeface="Cambria Math"/>
                        <a:sym typeface="Mathematica1"/>
                      </a:rPr>
                      <m:t>=</m:t>
                    </m:r>
                    <m:r>
                      <a:rPr lang="en-US" b="1" i="1" smtClean="0">
                        <a:latin typeface="Cambria Math"/>
                        <a:sym typeface="Mathematica1"/>
                      </a:rPr>
                      <m:t>𝒏</m:t>
                    </m:r>
                  </m:oMath>
                </a14:m>
                <a:endParaRPr lang="en-US" b="1" dirty="0">
                  <a:sym typeface="Mathematica1"/>
                </a:endParaRPr>
              </a:p>
              <a:p>
                <a:endParaRPr lang="en-US" b="1" dirty="0" smtClean="0">
                  <a:sym typeface="Mathematica1"/>
                </a:endParaRPr>
              </a:p>
              <a:p>
                <a:pPr marL="0" indent="0">
                  <a:buNone/>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852" t="-2022" r="-2000"/>
                </a:stretch>
              </a:blipFill>
            </p:spPr>
            <p:txBody>
              <a:bodyPr/>
              <a:lstStyle/>
              <a:p>
                <a:r>
                  <a:rPr lang="en-US">
                    <a:noFill/>
                  </a:rPr>
                  <a:t> </a:t>
                </a:r>
              </a:p>
            </p:txBody>
          </p:sp>
        </mc:Fallback>
      </mc:AlternateContent>
      <p:sp>
        <p:nvSpPr>
          <p:cNvPr id="4" name="Oval 3"/>
          <p:cNvSpPr/>
          <p:nvPr/>
        </p:nvSpPr>
        <p:spPr>
          <a:xfrm>
            <a:off x="4419600" y="2819400"/>
            <a:ext cx="4419600" cy="388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5" name="Oval 4"/>
          <p:cNvSpPr/>
          <p:nvPr/>
        </p:nvSpPr>
        <p:spPr>
          <a:xfrm>
            <a:off x="5105400" y="4038600"/>
            <a:ext cx="18288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00800" y="3581400"/>
            <a:ext cx="1447800" cy="21336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6440887" y="4577834"/>
                <a:ext cx="52450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𝜸</m:t>
                      </m:r>
                    </m:oMath>
                  </m:oMathPara>
                </a14:m>
                <a:endParaRPr lang="en-US" sz="3200" b="1" dirty="0">
                  <a:sym typeface="Mathematica1"/>
                </a:endParaRPr>
              </a:p>
            </p:txBody>
          </p:sp>
        </mc:Choice>
        <mc:Fallback xmlns="">
          <p:sp>
            <p:nvSpPr>
              <p:cNvPr id="7" name="Rectangle 6"/>
              <p:cNvSpPr>
                <a:spLocks noRot="1" noChangeAspect="1" noMove="1" noResize="1" noEditPoints="1" noAdjustHandles="1" noChangeArrowheads="1" noChangeShapeType="1" noTextEdit="1"/>
              </p:cNvSpPr>
              <p:nvPr/>
            </p:nvSpPr>
            <p:spPr>
              <a:xfrm>
                <a:off x="6440887" y="4577834"/>
                <a:ext cx="524503" cy="584775"/>
              </a:xfrm>
              <a:prstGeom prst="rect">
                <a:avLst/>
              </a:prstGeom>
              <a:blipFill rotWithShape="1">
                <a:blip r:embed="rId4"/>
                <a:stretch>
                  <a:fillRect/>
                </a:stretch>
              </a:blipFill>
            </p:spPr>
            <p:txBody>
              <a:bodyPr/>
              <a:lstStyle/>
              <a:p>
                <a:r>
                  <a:rPr lang="en-US">
                    <a:noFill/>
                  </a:rPr>
                  <a:t> </a:t>
                </a:r>
              </a:p>
            </p:txBody>
          </p:sp>
        </mc:Fallback>
      </mc:AlternateContent>
      <p:sp>
        <p:nvSpPr>
          <p:cNvPr id="8" name="Rectangle 7"/>
          <p:cNvSpPr/>
          <p:nvPr/>
        </p:nvSpPr>
        <p:spPr>
          <a:xfrm>
            <a:off x="5715000" y="2946346"/>
            <a:ext cx="433132" cy="646331"/>
          </a:xfrm>
          <a:prstGeom prst="rect">
            <a:avLst/>
          </a:prstGeom>
        </p:spPr>
        <p:txBody>
          <a:bodyPr wrap="none">
            <a:spAutoFit/>
          </a:bodyPr>
          <a:lstStyle/>
          <a:p>
            <a:r>
              <a:rPr lang="en-US" sz="3600" b="1" dirty="0"/>
              <a:t>n</a:t>
            </a:r>
          </a:p>
        </p:txBody>
      </p:sp>
      <mc:AlternateContent xmlns:mc="http://schemas.openxmlformats.org/markup-compatibility/2006" xmlns:a14="http://schemas.microsoft.com/office/drawing/2010/main">
        <mc:Choice Requires="a14">
          <p:sp>
            <p:nvSpPr>
              <p:cNvPr id="10" name="Rectangle 9"/>
              <p:cNvSpPr/>
              <p:nvPr/>
            </p:nvSpPr>
            <p:spPr>
              <a:xfrm>
                <a:off x="4746236" y="4116169"/>
                <a:ext cx="66396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a:latin typeface="Cambria Math"/>
                          <a:ea typeface="Cambria Math"/>
                          <a:sym typeface="Mathematica1"/>
                        </a:rPr>
                        <m:t>𝑺</m:t>
                      </m:r>
                      <m:r>
                        <a:rPr lang="en-US" sz="3600" b="1" i="1" baseline="-25000">
                          <a:latin typeface="Cambria Math"/>
                          <a:ea typeface="Cambria Math"/>
                          <a:sym typeface="Mathematica1"/>
                        </a:rPr>
                        <m:t>𝒊</m:t>
                      </m:r>
                    </m:oMath>
                  </m:oMathPara>
                </a14:m>
                <a:endParaRPr lang="en-US" sz="3600" dirty="0"/>
              </a:p>
            </p:txBody>
          </p:sp>
        </mc:Choice>
        <mc:Fallback xmlns="">
          <p:sp>
            <p:nvSpPr>
              <p:cNvPr id="10" name="Rectangle 9"/>
              <p:cNvSpPr>
                <a:spLocks noRot="1" noChangeAspect="1" noMove="1" noResize="1" noEditPoints="1" noAdjustHandles="1" noChangeArrowheads="1" noChangeShapeType="1" noTextEdit="1"/>
              </p:cNvSpPr>
              <p:nvPr/>
            </p:nvSpPr>
            <p:spPr>
              <a:xfrm>
                <a:off x="4746236" y="4116169"/>
                <a:ext cx="663964" cy="646331"/>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965390" y="3200400"/>
                <a:ext cx="635109"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a:ea typeface="Cambria Math"/>
                          <a:sym typeface="Mathematica1"/>
                        </a:rPr>
                        <m:t>𝑺</m:t>
                      </m:r>
                      <m:r>
                        <a:rPr lang="en-US" sz="3600" b="1" i="1" baseline="-25000" smtClean="0">
                          <a:latin typeface="Cambria Math"/>
                          <a:ea typeface="Cambria Math"/>
                          <a:sym typeface="Mathematica1"/>
                        </a:rPr>
                        <m:t>𝒋</m:t>
                      </m:r>
                    </m:oMath>
                  </m:oMathPara>
                </a14:m>
                <a:endParaRPr lang="en-US" sz="3600" baseline="-25000" dirty="0"/>
              </a:p>
            </p:txBody>
          </p:sp>
        </mc:Choice>
        <mc:Fallback xmlns="">
          <p:sp>
            <p:nvSpPr>
              <p:cNvPr id="11" name="Rectangle 10"/>
              <p:cNvSpPr>
                <a:spLocks noRot="1" noChangeAspect="1" noMove="1" noResize="1" noEditPoints="1" noAdjustHandles="1" noChangeArrowheads="1" noChangeShapeType="1" noTextEdit="1"/>
              </p:cNvSpPr>
              <p:nvPr/>
            </p:nvSpPr>
            <p:spPr>
              <a:xfrm>
                <a:off x="6965390" y="3200400"/>
                <a:ext cx="635109" cy="633571"/>
              </a:xfrm>
              <a:prstGeom prst="rect">
                <a:avLst/>
              </a:prstGeom>
              <a:blipFill rotWithShape="1">
                <a:blip r:embed="rId6"/>
                <a:stretch>
                  <a:fillRect b="-3846"/>
                </a:stretch>
              </a:blipFill>
            </p:spPr>
            <p:txBody>
              <a:bodyPr/>
              <a:lstStyle/>
              <a:p>
                <a:r>
                  <a:rPr lang="en-US">
                    <a:noFill/>
                  </a:rPr>
                  <a:t> </a:t>
                </a:r>
              </a:p>
            </p:txBody>
          </p:sp>
        </mc:Fallback>
      </mc:AlternateContent>
      <p:pic>
        <p:nvPicPr>
          <p:cNvPr id="1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153" r="11694" b="20016"/>
          <a:stretch/>
        </p:blipFill>
        <p:spPr bwMode="auto">
          <a:xfrm>
            <a:off x="5829627" y="4997381"/>
            <a:ext cx="637009" cy="77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8" cstate="print"/>
          <a:srcRect/>
          <a:stretch>
            <a:fillRect/>
          </a:stretch>
        </p:blipFill>
        <p:spPr bwMode="auto">
          <a:xfrm>
            <a:off x="5992292" y="5347275"/>
            <a:ext cx="279596" cy="37279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9" name="Rectangle 8"/>
              <p:cNvSpPr/>
              <p:nvPr/>
            </p:nvSpPr>
            <p:spPr>
              <a:xfrm>
                <a:off x="5501640" y="4762500"/>
                <a:ext cx="50847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dirty="0">
                          <a:latin typeface="Cambria Math"/>
                          <a:ea typeface="Cambria Math"/>
                        </a:rPr>
                        <m:t>𝓵</m:t>
                      </m:r>
                    </m:oMath>
                  </m:oMathPara>
                </a14:m>
                <a:endParaRPr lang="en-US" sz="3200" b="1" dirty="0">
                  <a:sym typeface="Mathematica1"/>
                </a:endParaRPr>
              </a:p>
            </p:txBody>
          </p:sp>
        </mc:Choice>
        <mc:Fallback xmlns="">
          <p:sp>
            <p:nvSpPr>
              <p:cNvPr id="9" name="Rectangle 8"/>
              <p:cNvSpPr>
                <a:spLocks noRot="1" noChangeAspect="1" noMove="1" noResize="1" noEditPoints="1" noAdjustHandles="1" noChangeArrowheads="1" noChangeShapeType="1" noTextEdit="1"/>
              </p:cNvSpPr>
              <p:nvPr/>
            </p:nvSpPr>
            <p:spPr>
              <a:xfrm>
                <a:off x="5501640" y="4762500"/>
                <a:ext cx="508473" cy="584775"/>
              </a:xfrm>
              <a:prstGeom prst="rect">
                <a:avLst/>
              </a:prstGeom>
              <a:blipFill rotWithShape="1">
                <a:blip r:embed="rId9"/>
                <a:stretch>
                  <a:fillRect/>
                </a:stretch>
              </a:blipFill>
            </p:spPr>
            <p:txBody>
              <a:bodyPr/>
              <a:lstStyle/>
              <a:p>
                <a:r>
                  <a:rPr lang="en-US">
                    <a:noFill/>
                  </a:rPr>
                  <a:t> </a:t>
                </a:r>
              </a:p>
            </p:txBody>
          </p:sp>
        </mc:Fallback>
      </mc:AlternateContent>
      <p:pic>
        <p:nvPicPr>
          <p:cNvPr id="18"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394" t="45626" r="21573" b="7079"/>
          <a:stretch/>
        </p:blipFill>
        <p:spPr bwMode="auto">
          <a:xfrm>
            <a:off x="6961390" y="4771354"/>
            <a:ext cx="602456" cy="76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2" name="Rectangle 11"/>
              <p:cNvSpPr/>
              <p:nvPr/>
            </p:nvSpPr>
            <p:spPr>
              <a:xfrm>
                <a:off x="7342474" y="4343400"/>
                <a:ext cx="50847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dirty="0">
                          <a:latin typeface="Cambria Math"/>
                          <a:ea typeface="Cambria Math"/>
                        </a:rPr>
                        <m:t>𝓵</m:t>
                      </m:r>
                    </m:oMath>
                  </m:oMathPara>
                </a14:m>
                <a:endParaRPr lang="en-US" sz="3200" b="1" dirty="0">
                  <a:sym typeface="Mathematica1"/>
                </a:endParaRPr>
              </a:p>
            </p:txBody>
          </p:sp>
        </mc:Choice>
        <mc:Fallback xmlns="">
          <p:sp>
            <p:nvSpPr>
              <p:cNvPr id="12" name="Rectangle 11"/>
              <p:cNvSpPr>
                <a:spLocks noRot="1" noChangeAspect="1" noMove="1" noResize="1" noEditPoints="1" noAdjustHandles="1" noChangeArrowheads="1" noChangeShapeType="1" noTextEdit="1"/>
              </p:cNvSpPr>
              <p:nvPr/>
            </p:nvSpPr>
            <p:spPr>
              <a:xfrm>
                <a:off x="7342474" y="4343400"/>
                <a:ext cx="508473" cy="584775"/>
              </a:xfrm>
              <a:prstGeom prst="rect">
                <a:avLst/>
              </a:prstGeom>
              <a:blipFill rotWithShape="1">
                <a:blip r:embed="rId11"/>
                <a:stretch>
                  <a:fillRect/>
                </a:stretch>
              </a:blipFill>
            </p:spPr>
            <p:txBody>
              <a:bodyPr/>
              <a:lstStyle/>
              <a:p>
                <a:r>
                  <a:rPr lang="en-US">
                    <a:noFill/>
                  </a:rPr>
                  <a:t> </a:t>
                </a:r>
              </a:p>
            </p:txBody>
          </p:sp>
        </mc:Fallback>
      </mc:AlternateContent>
      <p:pic>
        <p:nvPicPr>
          <p:cNvPr id="16" name="Picture 4" descr="https://encrypted-tbn0.gstatic.com/images?q=tbn:ANd9GcQ2VTbO5vcVgCgcdSoEppWFoPB26X551OqY9xC_P-supu0RiYEC"/>
          <p:cNvPicPr>
            <a:picLocks noChangeAspect="1" noChangeArrowheads="1"/>
          </p:cNvPicPr>
          <p:nvPr/>
        </p:nvPicPr>
        <p:blipFill>
          <a:blip r:embed="rId12" cstate="print"/>
          <a:srcRect/>
          <a:stretch>
            <a:fillRect/>
          </a:stretch>
        </p:blipFill>
        <p:spPr bwMode="auto">
          <a:xfrm>
            <a:off x="7275242" y="5124002"/>
            <a:ext cx="244106" cy="334040"/>
          </a:xfrm>
          <a:prstGeom prst="rect">
            <a:avLst/>
          </a:prstGeom>
          <a:noFill/>
        </p:spPr>
      </p:pic>
      <p:sp>
        <p:nvSpPr>
          <p:cNvPr id="1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68</a:t>
            </a:fld>
            <a:endParaRPr lang="en-US" dirty="0"/>
          </a:p>
        </p:txBody>
      </p:sp>
      <p:sp>
        <p:nvSpPr>
          <p:cNvPr id="20" name="TextBox 19"/>
          <p:cNvSpPr txBox="1"/>
          <p:nvPr/>
        </p:nvSpPr>
        <p:spPr>
          <a:xfrm>
            <a:off x="5764201" y="5486400"/>
            <a:ext cx="788999" cy="369332"/>
          </a:xfrm>
          <a:prstGeom prst="rect">
            <a:avLst/>
          </a:prstGeom>
          <a:noFill/>
        </p:spPr>
        <p:txBody>
          <a:bodyPr wrap="none" rtlCol="0">
            <a:spAutoFit/>
          </a:bodyPr>
          <a:lstStyle/>
          <a:p>
            <a:r>
              <a:rPr lang="en-US" dirty="0" smtClean="0">
                <a:solidFill>
                  <a:srgbClr val="FF0000"/>
                </a:solidFill>
              </a:rPr>
              <a:t>Action</a:t>
            </a:r>
            <a:endParaRPr lang="en-US" dirty="0">
              <a:solidFill>
                <a:srgbClr val="FF0000"/>
              </a:solidFill>
            </a:endParaRPr>
          </a:p>
        </p:txBody>
      </p:sp>
      <p:sp>
        <p:nvSpPr>
          <p:cNvPr id="21" name="TextBox 20"/>
          <p:cNvSpPr txBox="1"/>
          <p:nvPr/>
        </p:nvSpPr>
        <p:spPr>
          <a:xfrm>
            <a:off x="6858000" y="5269468"/>
            <a:ext cx="803425" cy="369332"/>
          </a:xfrm>
          <a:prstGeom prst="rect">
            <a:avLst/>
          </a:prstGeom>
          <a:noFill/>
        </p:spPr>
        <p:txBody>
          <a:bodyPr wrap="none" rtlCol="0">
            <a:spAutoFit/>
          </a:bodyPr>
          <a:lstStyle/>
          <a:p>
            <a:r>
              <a:rPr lang="en-US" dirty="0" smtClean="0"/>
              <a:t>Object</a:t>
            </a:r>
            <a:endParaRPr lang="en-US" dirty="0"/>
          </a:p>
        </p:txBody>
      </p:sp>
    </p:spTree>
    <p:extLst>
      <p:ext uri="{BB962C8B-B14F-4D97-AF65-F5344CB8AC3E}">
        <p14:creationId xmlns:p14="http://schemas.microsoft.com/office/powerpoint/2010/main" val="11785137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
            </a:r>
            <a:r>
              <a:rPr lang="en-US" dirty="0" smtClean="0">
                <a:latin typeface="Cambria Math"/>
                <a:ea typeface="Cambria Math"/>
              </a:rPr>
              <a:t>𝓵</a:t>
            </a:r>
            <a:r>
              <a:rPr lang="en-US" dirty="0" smtClean="0"/>
              <a:t>,</a:t>
            </a:r>
            <a:r>
              <a:rPr lang="el-GR" dirty="0" smtClean="0">
                <a:latin typeface="Times New Roman"/>
                <a:cs typeface="Times New Roman"/>
                <a:sym typeface="Mathematica1"/>
              </a:rPr>
              <a:t>γ</a:t>
            </a:r>
            <a:r>
              <a:rPr lang="en-US" dirty="0" smtClean="0">
                <a:sym typeface="Mathematica1"/>
              </a:rPr>
              <a:t>)-Sharing Set Family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b="1" dirty="0" smtClean="0">
                    <a:sym typeface="Mathematica1"/>
                  </a:rPr>
                  <a:t>m </a:t>
                </a:r>
                <a:r>
                  <a:rPr lang="en-US" b="1" dirty="0">
                    <a:sym typeface="Mathematica1"/>
                  </a:rPr>
                  <a:t>– </a:t>
                </a:r>
                <a:r>
                  <a:rPr lang="en-US" b="1" dirty="0" smtClean="0">
                    <a:sym typeface="Mathematica1"/>
                  </a:rPr>
                  <a:t>number of passwords </a:t>
                </a:r>
                <a:r>
                  <a:rPr lang="en-US" b="1" dirty="0">
                    <a:sym typeface="Mathematica1"/>
                  </a:rPr>
                  <a:t>{S</a:t>
                </a:r>
                <a:r>
                  <a:rPr lang="en-US" b="1" baseline="-25000" dirty="0">
                    <a:sym typeface="Mathematica1"/>
                  </a:rPr>
                  <a:t>1</a:t>
                </a:r>
                <a:r>
                  <a:rPr lang="en-US" b="1" dirty="0">
                    <a:sym typeface="Mathematica1"/>
                  </a:rPr>
                  <a:t>,…,</a:t>
                </a:r>
                <a:r>
                  <a:rPr lang="en-US" b="1" dirty="0" err="1">
                    <a:sym typeface="Mathematica1"/>
                  </a:rPr>
                  <a:t>S</a:t>
                </a:r>
                <a:r>
                  <a:rPr lang="en-US" b="1" baseline="-25000" dirty="0" err="1">
                    <a:sym typeface="Mathematica1"/>
                  </a:rPr>
                  <a:t>m</a:t>
                </a:r>
                <a:r>
                  <a:rPr lang="en-US" b="1" dirty="0" smtClean="0">
                    <a:sym typeface="Mathematica1"/>
                  </a:rPr>
                  <a:t>}.</a:t>
                </a:r>
              </a:p>
              <a:p>
                <a:pPr marL="0" indent="0">
                  <a:buNone/>
                </a:pPr>
                <a:r>
                  <a:rPr lang="en-US" b="1" dirty="0" smtClean="0"/>
                  <a:t>n/2 </a:t>
                </a:r>
                <a:r>
                  <a:rPr lang="en-US" b="1" dirty="0"/>
                  <a:t>– total #PAO stories</a:t>
                </a:r>
              </a:p>
              <a:p>
                <a:pPr marL="0" indent="0">
                  <a:buNone/>
                </a:pPr>
                <a:r>
                  <a:rPr lang="en-US" dirty="0">
                    <a:latin typeface="Cambria Math"/>
                    <a:ea typeface="Cambria Math"/>
                  </a:rPr>
                  <a:t>𝓵</a:t>
                </a:r>
                <a:r>
                  <a:rPr lang="en-US" b="1" dirty="0" smtClean="0">
                    <a:sym typeface="Mathematica1"/>
                  </a:rPr>
                  <a:t>  </a:t>
                </a:r>
                <a:r>
                  <a:rPr lang="en-US" b="1" dirty="0">
                    <a:sym typeface="Mathematica1"/>
                  </a:rPr>
                  <a:t>–  </a:t>
                </a:r>
                <a:r>
                  <a:rPr lang="en-US" b="1" dirty="0" smtClean="0">
                    <a:sym typeface="Mathematica1"/>
                  </a:rPr>
                  <a:t>#words in each pwd</a:t>
                </a:r>
                <a:endParaRPr lang="en-US" b="1" dirty="0">
                  <a:sym typeface="Mathematica1"/>
                </a:endParaRPr>
              </a:p>
              <a:p>
                <a:pPr marL="0" indent="0">
                  <a:buNone/>
                </a:pPr>
                <a14:m>
                  <m:oMath xmlns:m="http://schemas.openxmlformats.org/officeDocument/2006/math">
                    <m:r>
                      <a:rPr lang="en-US" b="1" i="1">
                        <a:latin typeface="Cambria Math"/>
                        <a:ea typeface="Cambria Math"/>
                        <a:sym typeface="Mathematica1"/>
                      </a:rPr>
                      <m:t>𝜸</m:t>
                    </m:r>
                    <m:r>
                      <a:rPr lang="en-US" b="1" i="0" smtClean="0">
                        <a:latin typeface="Cambria Math"/>
                        <a:ea typeface="Cambria Math"/>
                        <a:sym typeface="Mathematica1"/>
                      </a:rPr>
                      <m:t> </m:t>
                    </m:r>
                  </m:oMath>
                </a14:m>
                <a:r>
                  <a:rPr lang="en-US" b="1" dirty="0" smtClean="0">
                    <a:sym typeface="Mathematica1"/>
                  </a:rPr>
                  <a:t>–  max intersection</a:t>
                </a:r>
              </a:p>
              <a:p>
                <a:pPr marL="0" indent="0">
                  <a:buNone/>
                </a:pPr>
                <a14:m>
                  <m:oMath xmlns:m="http://schemas.openxmlformats.org/officeDocument/2006/math">
                    <m:r>
                      <a:rPr lang="en-US" b="1" i="1">
                        <a:latin typeface="Cambria Math"/>
                        <a:ea typeface="Cambria Math"/>
                        <a:sym typeface="Mathematica1"/>
                      </a:rPr>
                      <m:t>𝑺</m:t>
                    </m:r>
                    <m:r>
                      <a:rPr lang="en-US" b="1" i="1" baseline="-25000">
                        <a:latin typeface="Cambria Math"/>
                        <a:ea typeface="Cambria Math"/>
                        <a:sym typeface="Mathematica1"/>
                      </a:rPr>
                      <m:t>𝒊</m:t>
                    </m:r>
                  </m:oMath>
                </a14:m>
                <a:r>
                  <a:rPr lang="en-US" b="1" dirty="0">
                    <a:sym typeface="Mathematica1"/>
                  </a:rPr>
                  <a:t> </a:t>
                </a:r>
                <a:r>
                  <a:rPr lang="en-US" b="1" dirty="0" smtClean="0">
                    <a:sym typeface="Mathematica1"/>
                  </a:rPr>
                  <a:t>– PAO stories for </a:t>
                </a:r>
              </a:p>
              <a:p>
                <a:pPr marL="0" indent="0">
                  <a:buNone/>
                </a:pPr>
                <a:r>
                  <a:rPr lang="en-US" b="1" dirty="0">
                    <a:sym typeface="Mathematica1"/>
                  </a:rPr>
                  <a:t> </a:t>
                </a:r>
                <a:r>
                  <a:rPr lang="en-US" b="1" dirty="0" smtClean="0">
                    <a:sym typeface="Mathematica1"/>
                  </a:rPr>
                  <a:t>           account </a:t>
                </a:r>
                <a:r>
                  <a:rPr lang="en-US" b="1" dirty="0" err="1" smtClean="0">
                    <a:sym typeface="Mathematica1"/>
                  </a:rPr>
                  <a:t>i</a:t>
                </a:r>
                <a:r>
                  <a:rPr lang="en-US" b="1" dirty="0" smtClean="0">
                    <a:sym typeface="Mathematica1"/>
                  </a:rPr>
                  <a:t>.</a:t>
                </a:r>
              </a:p>
              <a:p>
                <a:pPr marL="0" indent="0">
                  <a:buNone/>
                </a:pPr>
                <a:endParaRPr lang="en-US" b="1" dirty="0">
                  <a:sym typeface="Mathematica1"/>
                </a:endParaRPr>
              </a:p>
              <a:p>
                <a:pPr marL="0" indent="0">
                  <a:buNone/>
                </a:pPr>
                <a:endParaRPr lang="en-US" dirty="0"/>
              </a:p>
              <a:p>
                <a:pPr marL="0" indent="0">
                  <a:buNone/>
                </a:pPr>
                <a:endParaRPr lang="en-US" b="1" dirty="0">
                  <a:sym typeface="Mathematica1"/>
                </a:endParaRPr>
              </a:p>
              <a:p>
                <a:endParaRPr lang="en-US" b="1" dirty="0" smtClean="0">
                  <a:sym typeface="Mathematica1"/>
                </a:endParaRPr>
              </a:p>
              <a:p>
                <a:pPr marL="0" indent="0">
                  <a:buNone/>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a:stretch>
              </a:blipFill>
            </p:spPr>
            <p:txBody>
              <a:bodyPr/>
              <a:lstStyle/>
              <a:p>
                <a:r>
                  <a:rPr lang="en-US">
                    <a:noFill/>
                  </a:rPr>
                  <a:t> </a:t>
                </a:r>
              </a:p>
            </p:txBody>
          </p:sp>
        </mc:Fallback>
      </mc:AlternateContent>
      <p:sp>
        <p:nvSpPr>
          <p:cNvPr id="4" name="Oval 3"/>
          <p:cNvSpPr/>
          <p:nvPr/>
        </p:nvSpPr>
        <p:spPr>
          <a:xfrm>
            <a:off x="4419600" y="2819400"/>
            <a:ext cx="4419600" cy="388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5" name="Oval 4"/>
          <p:cNvSpPr/>
          <p:nvPr/>
        </p:nvSpPr>
        <p:spPr>
          <a:xfrm>
            <a:off x="5105400" y="4038600"/>
            <a:ext cx="18288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00800" y="3581400"/>
            <a:ext cx="1447800" cy="21336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6440887" y="4577834"/>
                <a:ext cx="52450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𝜸</m:t>
                      </m:r>
                    </m:oMath>
                  </m:oMathPara>
                </a14:m>
                <a:endParaRPr lang="en-US" sz="3200" b="1" dirty="0">
                  <a:sym typeface="Mathematica1"/>
                </a:endParaRPr>
              </a:p>
            </p:txBody>
          </p:sp>
        </mc:Choice>
        <mc:Fallback xmlns="">
          <p:sp>
            <p:nvSpPr>
              <p:cNvPr id="7" name="Rectangle 6"/>
              <p:cNvSpPr>
                <a:spLocks noRot="1" noChangeAspect="1" noMove="1" noResize="1" noEditPoints="1" noAdjustHandles="1" noChangeArrowheads="1" noChangeShapeType="1" noTextEdit="1"/>
              </p:cNvSpPr>
              <p:nvPr/>
            </p:nvSpPr>
            <p:spPr>
              <a:xfrm>
                <a:off x="6440887" y="4577834"/>
                <a:ext cx="524503" cy="584775"/>
              </a:xfrm>
              <a:prstGeom prst="rect">
                <a:avLst/>
              </a:prstGeom>
              <a:blipFill rotWithShape="1">
                <a:blip r:embed="rId3"/>
                <a:stretch>
                  <a:fillRect/>
                </a:stretch>
              </a:blipFill>
            </p:spPr>
            <p:txBody>
              <a:bodyPr/>
              <a:lstStyle/>
              <a:p>
                <a:r>
                  <a:rPr lang="en-US">
                    <a:noFill/>
                  </a:rPr>
                  <a:t> </a:t>
                </a:r>
              </a:p>
            </p:txBody>
          </p:sp>
        </mc:Fallback>
      </mc:AlternateContent>
      <p:sp>
        <p:nvSpPr>
          <p:cNvPr id="8" name="Rectangle 7"/>
          <p:cNvSpPr/>
          <p:nvPr/>
        </p:nvSpPr>
        <p:spPr>
          <a:xfrm>
            <a:off x="5715000" y="2946346"/>
            <a:ext cx="433132" cy="646331"/>
          </a:xfrm>
          <a:prstGeom prst="rect">
            <a:avLst/>
          </a:prstGeom>
        </p:spPr>
        <p:txBody>
          <a:bodyPr wrap="none">
            <a:spAutoFit/>
          </a:bodyPr>
          <a:lstStyle/>
          <a:p>
            <a:r>
              <a:rPr lang="en-US" sz="3600" b="1" dirty="0"/>
              <a:t>n</a:t>
            </a:r>
          </a:p>
        </p:txBody>
      </p:sp>
      <mc:AlternateContent xmlns:mc="http://schemas.openxmlformats.org/markup-compatibility/2006" xmlns:a14="http://schemas.microsoft.com/office/drawing/2010/main">
        <mc:Choice Requires="a14">
          <p:sp>
            <p:nvSpPr>
              <p:cNvPr id="9" name="Rectangle 8"/>
              <p:cNvSpPr/>
              <p:nvPr/>
            </p:nvSpPr>
            <p:spPr>
              <a:xfrm>
                <a:off x="5501640" y="4762500"/>
                <a:ext cx="42992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𝒍</m:t>
                      </m:r>
                    </m:oMath>
                  </m:oMathPara>
                </a14:m>
                <a:endParaRPr lang="en-US" sz="3200" b="1" dirty="0">
                  <a:sym typeface="Mathematica1"/>
                </a:endParaRPr>
              </a:p>
            </p:txBody>
          </p:sp>
        </mc:Choice>
        <mc:Fallback xmlns="">
          <p:sp>
            <p:nvSpPr>
              <p:cNvPr id="9" name="Rectangle 8"/>
              <p:cNvSpPr>
                <a:spLocks noRot="1" noChangeAspect="1" noMove="1" noResize="1" noEditPoints="1" noAdjustHandles="1" noChangeArrowheads="1" noChangeShapeType="1" noTextEdit="1"/>
              </p:cNvSpPr>
              <p:nvPr/>
            </p:nvSpPr>
            <p:spPr>
              <a:xfrm>
                <a:off x="5501640" y="4762500"/>
                <a:ext cx="429926" cy="58477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746236" y="4116169"/>
                <a:ext cx="66396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a:latin typeface="Cambria Math"/>
                          <a:ea typeface="Cambria Math"/>
                          <a:sym typeface="Mathematica1"/>
                        </a:rPr>
                        <m:t>𝑺</m:t>
                      </m:r>
                      <m:r>
                        <a:rPr lang="en-US" sz="3600" b="1" i="1" baseline="-25000">
                          <a:latin typeface="Cambria Math"/>
                          <a:ea typeface="Cambria Math"/>
                          <a:sym typeface="Mathematica1"/>
                        </a:rPr>
                        <m:t>𝒊</m:t>
                      </m:r>
                    </m:oMath>
                  </m:oMathPara>
                </a14:m>
                <a:endParaRPr lang="en-US" sz="3600" dirty="0"/>
              </a:p>
            </p:txBody>
          </p:sp>
        </mc:Choice>
        <mc:Fallback xmlns="">
          <p:sp>
            <p:nvSpPr>
              <p:cNvPr id="10" name="Rectangle 9"/>
              <p:cNvSpPr>
                <a:spLocks noRot="1" noChangeAspect="1" noMove="1" noResize="1" noEditPoints="1" noAdjustHandles="1" noChangeArrowheads="1" noChangeShapeType="1" noTextEdit="1"/>
              </p:cNvSpPr>
              <p:nvPr/>
            </p:nvSpPr>
            <p:spPr>
              <a:xfrm>
                <a:off x="4746236" y="4116169"/>
                <a:ext cx="663964" cy="646331"/>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965390" y="3200400"/>
                <a:ext cx="635109"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a:ea typeface="Cambria Math"/>
                          <a:sym typeface="Mathematica1"/>
                        </a:rPr>
                        <m:t>𝑺</m:t>
                      </m:r>
                      <m:r>
                        <a:rPr lang="en-US" sz="3600" b="1" i="1" baseline="-25000" smtClean="0">
                          <a:latin typeface="Cambria Math"/>
                          <a:ea typeface="Cambria Math"/>
                          <a:sym typeface="Mathematica1"/>
                        </a:rPr>
                        <m:t>𝒋</m:t>
                      </m:r>
                    </m:oMath>
                  </m:oMathPara>
                </a14:m>
                <a:endParaRPr lang="en-US" sz="3600" baseline="-25000" dirty="0"/>
              </a:p>
            </p:txBody>
          </p:sp>
        </mc:Choice>
        <mc:Fallback xmlns="">
          <p:sp>
            <p:nvSpPr>
              <p:cNvPr id="11" name="Rectangle 10"/>
              <p:cNvSpPr>
                <a:spLocks noRot="1" noChangeAspect="1" noMove="1" noResize="1" noEditPoints="1" noAdjustHandles="1" noChangeArrowheads="1" noChangeShapeType="1" noTextEdit="1"/>
              </p:cNvSpPr>
              <p:nvPr/>
            </p:nvSpPr>
            <p:spPr>
              <a:xfrm>
                <a:off x="6965390" y="3200400"/>
                <a:ext cx="635109" cy="633571"/>
              </a:xfrm>
              <a:prstGeom prst="rect">
                <a:avLst/>
              </a:prstGeom>
              <a:blipFill rotWithShape="1">
                <a:blip r:embed="rId6"/>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342474" y="4343400"/>
                <a:ext cx="42992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𝒍</m:t>
                      </m:r>
                    </m:oMath>
                  </m:oMathPara>
                </a14:m>
                <a:endParaRPr lang="en-US" sz="3200" b="1" dirty="0">
                  <a:sym typeface="Mathematica1"/>
                </a:endParaRPr>
              </a:p>
            </p:txBody>
          </p:sp>
        </mc:Choice>
        <mc:Fallback xmlns="">
          <p:sp>
            <p:nvSpPr>
              <p:cNvPr id="12" name="Rectangle 11"/>
              <p:cNvSpPr>
                <a:spLocks noRot="1" noChangeAspect="1" noMove="1" noResize="1" noEditPoints="1" noAdjustHandles="1" noChangeArrowheads="1" noChangeShapeType="1" noTextEdit="1"/>
              </p:cNvSpPr>
              <p:nvPr/>
            </p:nvSpPr>
            <p:spPr>
              <a:xfrm>
                <a:off x="7342474" y="4343400"/>
                <a:ext cx="429926" cy="584775"/>
              </a:xfrm>
              <a:prstGeom prst="rect">
                <a:avLst/>
              </a:prstGeom>
              <a:blipFill rotWithShape="1">
                <a:blip r:embed="rId7"/>
                <a:stretch>
                  <a:fillRect/>
                </a:stretch>
              </a:blipFill>
            </p:spPr>
            <p:txBody>
              <a:bodyPr/>
              <a:lstStyle/>
              <a:p>
                <a:r>
                  <a:rPr lang="en-US">
                    <a:noFill/>
                  </a:rPr>
                  <a:t> </a:t>
                </a:r>
              </a:p>
            </p:txBody>
          </p:sp>
        </mc:Fallback>
      </mc:AlternateContent>
      <p:pic>
        <p:nvPicPr>
          <p:cNvPr id="1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153" r="11694" b="20016"/>
          <a:stretch/>
        </p:blipFill>
        <p:spPr bwMode="auto">
          <a:xfrm>
            <a:off x="5829627" y="4997381"/>
            <a:ext cx="637009" cy="77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9" cstate="print"/>
          <a:srcRect/>
          <a:stretch>
            <a:fillRect/>
          </a:stretch>
        </p:blipFill>
        <p:spPr bwMode="auto">
          <a:xfrm>
            <a:off x="5992292" y="5347275"/>
            <a:ext cx="279596" cy="372795"/>
          </a:xfrm>
          <a:prstGeom prst="rect">
            <a:avLst/>
          </a:prstGeom>
          <a:noFill/>
          <a:ln w="9525">
            <a:noFill/>
            <a:miter lim="800000"/>
            <a:headEnd/>
            <a:tailEnd/>
          </a:ln>
        </p:spPr>
      </p:pic>
      <p:pic>
        <p:nvPicPr>
          <p:cNvPr id="19"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394" t="45626" r="21573" b="7079"/>
          <a:stretch/>
        </p:blipFill>
        <p:spPr bwMode="auto">
          <a:xfrm>
            <a:off x="6961390" y="4771354"/>
            <a:ext cx="602456" cy="76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descr="https://encrypted-tbn0.gstatic.com/images?q=tbn:ANd9GcQ2VTbO5vcVgCgcdSoEppWFoPB26X551OqY9xC_P-supu0RiYEC"/>
          <p:cNvPicPr>
            <a:picLocks noChangeAspect="1" noChangeArrowheads="1"/>
          </p:cNvPicPr>
          <p:nvPr/>
        </p:nvPicPr>
        <p:blipFill>
          <a:blip r:embed="rId11" cstate="print"/>
          <a:srcRect/>
          <a:stretch>
            <a:fillRect/>
          </a:stretch>
        </p:blipFill>
        <p:spPr bwMode="auto">
          <a:xfrm>
            <a:off x="7275242" y="5124002"/>
            <a:ext cx="244106" cy="334040"/>
          </a:xfrm>
          <a:prstGeom prst="rect">
            <a:avLst/>
          </a:prstGeom>
          <a:noFill/>
        </p:spPr>
      </p:pic>
      <p:sp>
        <p:nvSpPr>
          <p:cNvPr id="21"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69</a:t>
            </a:fld>
            <a:endParaRPr lang="en-US" dirty="0"/>
          </a:p>
        </p:txBody>
      </p:sp>
      <p:sp>
        <p:nvSpPr>
          <p:cNvPr id="22" name="TextBox 21"/>
          <p:cNvSpPr txBox="1"/>
          <p:nvPr/>
        </p:nvSpPr>
        <p:spPr>
          <a:xfrm>
            <a:off x="5764201" y="5486400"/>
            <a:ext cx="788999" cy="369332"/>
          </a:xfrm>
          <a:prstGeom prst="rect">
            <a:avLst/>
          </a:prstGeom>
          <a:noFill/>
        </p:spPr>
        <p:txBody>
          <a:bodyPr wrap="none" rtlCol="0">
            <a:spAutoFit/>
          </a:bodyPr>
          <a:lstStyle/>
          <a:p>
            <a:r>
              <a:rPr lang="en-US" dirty="0" smtClean="0">
                <a:solidFill>
                  <a:srgbClr val="FF0000"/>
                </a:solidFill>
              </a:rPr>
              <a:t>Action</a:t>
            </a:r>
            <a:endParaRPr lang="en-US" dirty="0">
              <a:solidFill>
                <a:srgbClr val="FF0000"/>
              </a:solidFill>
            </a:endParaRPr>
          </a:p>
        </p:txBody>
      </p:sp>
      <p:sp>
        <p:nvSpPr>
          <p:cNvPr id="23" name="TextBox 22"/>
          <p:cNvSpPr txBox="1"/>
          <p:nvPr/>
        </p:nvSpPr>
        <p:spPr>
          <a:xfrm>
            <a:off x="6858000" y="5269468"/>
            <a:ext cx="803425" cy="369332"/>
          </a:xfrm>
          <a:prstGeom prst="rect">
            <a:avLst/>
          </a:prstGeom>
          <a:noFill/>
        </p:spPr>
        <p:txBody>
          <a:bodyPr wrap="none" rtlCol="0">
            <a:spAutoFit/>
          </a:bodyPr>
          <a:lstStyle/>
          <a:p>
            <a:r>
              <a:rPr lang="en-US" dirty="0" smtClean="0"/>
              <a:t>Object</a:t>
            </a:r>
            <a:endParaRPr lang="en-US" dirty="0"/>
          </a:p>
        </p:txBody>
      </p:sp>
    </p:spTree>
    <p:extLst>
      <p:ext uri="{BB962C8B-B14F-4D97-AF65-F5344CB8AC3E}">
        <p14:creationId xmlns:p14="http://schemas.microsoft.com/office/powerpoint/2010/main" val="432244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Managers</a:t>
            </a:r>
            <a:endParaRPr lang="en-US" dirty="0"/>
          </a:p>
        </p:txBody>
      </p:sp>
      <p:sp>
        <p:nvSpPr>
          <p:cNvPr id="3" name="Content Placeholder 2"/>
          <p:cNvSpPr>
            <a:spLocks noGrp="1"/>
          </p:cNvSpPr>
          <p:nvPr>
            <p:ph idx="1"/>
          </p:nvPr>
        </p:nvSpPr>
        <p:spPr/>
        <p:txBody>
          <a:bodyPr/>
          <a:lstStyle/>
          <a:p>
            <a:r>
              <a:rPr lang="en-US" dirty="0" smtClean="0"/>
              <a:t>Password Management Software</a:t>
            </a:r>
            <a:endParaRPr lang="en-US" dirty="0"/>
          </a:p>
        </p:txBody>
      </p:sp>
      <p:pic>
        <p:nvPicPr>
          <p:cNvPr id="11266" name="Picture 2" descr="http://lastpass.com/images/blog_logo.png?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62200"/>
            <a:ext cx="48006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encrypted-tbn1.gstatic.com/images?q=tbn:ANd9GcSO8DoDoA9-9mpRVcUsNc6C8cgTGYMS8jiFodbfr3-fQosDn4H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0"/>
            <a:ext cx="2990401" cy="224171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png;base64,iVBORw0KGgoAAAANSUhEUgAAAMgAAAD8CAMAAAAFbRsXAAABpFBMVEXz8/P////b4eAAAAAAAP8AeAD29vaNmqD8+fz49vjy8vLR19bL0dRdZmqZnp16fHy6v77EyciBhIShpqVTmFOoxahlaGi2trabpqwuii7L2ssAfgC80bzFxcX4+PP9/fJAQUDn5+eRkpLOzvbk5PStrfisrKydnfmQkJBycnJaWlpkZPyVlfqGhvrExPdMTEyWRpbp6fQ3N/5TU1MnJyc0NDR4ePu1tfjw5uY7Ozt9ffvJr8kbG//wu7vU1PXy6uosLP7Sv9KmpvnxyMi8vPcTFRQfHx8rKyvnp6fy2trd3fVZWf1KSv3dc3OQkPronZ1BAABGRv1VVf3ZY2Pd0d3MtcypdanWJyfnu7vbUVGsFxfkjY26lbrAoMBvb/zffn49Pf7KODhwAACgAABWAAAsAABrEBDQMzNpe4TYZGSuPDzeampmoWaxhbGOOo6ka6R2AHaCsIJYOViaVppUIiLWjIxaGBg4AADQp6eeKiq/FxeyKiqNDg6UAADVmZmvRkbgWFjJAACALy+WW1uXR0e8W1vEcXEaAACyenpiAADQAACyNDTrfJfdAAAb4UlEQVR4nO2dj2PaRp7oNRp2djviIQx30r27J8EQRwWShjrECa6tEEexLblLlQanhtKE4KbLdv26vbu97t56+8Pdu3ZfX//p+35HAuMkTuwECM7yjSOEZkYzH833Oz80Xwnlt788x/LbtDoQ5ZfkHEvS0bQjEHZuhSRT6QXtCEQ5p8JJMpMyY5KJgcAF43UQziZ2oQCkVMymJwrClMDzXB/E87wanwwLgPwvPTU5EMZrnt9p9/u99m6/3e/19zteMAmWSYPUgrC5u9vo+K7banl+2GnvHjbcCaBMGCTwm/2m6wa10K0HfugGgec22u2GVxtvPhMGqfn7vX0vCPzdbn+35TV6/n7f9Wpep9nrBnycOU0UhIFWfe4GbthvfN/utYPGV+1O2Gv0QhdQ2l1vvCQTBKn5u6HnNru7fq/RhdaqFdS8wG32eqEPn72GN76slEmCBH4/9Frdn9u+X+M1aH2xAfbAUrqN5kGr5jXHWyeTAmHIUQt2dw87rOaG3dBtha4Xdjt+UPMPvv+25nmHY7WTSYHU3XYYhI2WX6+5HR+7jvr3PnTvAXwLgkbweafm9bre+BRgQiB1r9nwfLfdDup+GHDO663v7v7VZbAH9eOxb5tuWHN73drYSCYEEnTaXngADIHv1qD0yg973zze+42rwD4PoD9xIULQ7Y1PuSYE4u+6bqfVBg4Pi86Vdqe595eDrvyCJLVwt+EF7cbYOsaJgLCg2/T8g8N6zXejoivffk3v/uWbT3+sy6+10Ks1m/v1sO2Oq0omAsLdfqjUOp26G3Nw9vFn3zz+uv2fX9XjOukEHf+wFRw2gjHpwCRAGFpIt+fVvU4tBlEOfv5573f/8U0jUKLvbsg7bbfW6bXGkCHKJEB40Ov67YbPw1bMwYODP9M/drp7f/rai0jqnaAVdr3WblgfQ47KhEC8g9Dt7nrBUYX8+KfHe/RPbb/1XYfFVeLX+t93gsP9MbXAkwCpd3pe46DDW/6Aw91rtr+++/HdvU8HRgItV73bCnnYH5ORTAKk1t33/hOGVZ2BqXOvE/w3fdzxv/2vvTBSLV4PvU6/XwOQ8bRbkwAJPm94YTusdYMBiML/0vsj/W+X1FvDY67rff+94vbd8RjJRED2fbd7GHh+fQji97/722ePH/8cN1oxCDRu7m44uzXitbsB6cJYd2Dr9W//66+/+c3dg0+//l39CMSvtQ/d1oyDtBrNFphz3Bt+/tPep82/0Lt/2vvUZwOQlhvs9v1Wb5ZB+mGnAd12CKP2AGw5fNyttX6ilB58/NlPDbSYqEZA+VwAmWEbOQzdDszWYduFqVTY/qvvf3z37t/o3qcH7YOOjwZfY54f9Nu+2/dnF6TWaPj9/re1ZhjUed1rNDzm//T/9v+299PBXui32/uNxuf7MFfEUbDbH9Odocn0I4eBAhaC03QvCGped//P0EXSH3747HETDrhuzd3vN4Pm7v/nnVnuEOthzwt3of3twEQdBBrjvR/dNv3B/9n3XL/T+arTCTshb3X2653DGQaBsVbHC2qgOdBteF6t4+/3G2Gf/hB2u74bdDGw7vpg9AHM28c0tZrIML7W3IcuRIGBoRJ2+/1u77B7cNijP3e9brvf2wfLgblwnUHr5ffGZOuTmVjV/LavBL4P0yffb0DD1Wm0wh79br/R7TSbh40Gr0PNhGDt3ca4bqRMZqrr9sKg9Zs/utDEhp3ObqfR9vc/ph8fBodtmHQFzcDt1L+62+ZuuzOuSftkbj7Uv9r13J8/drnvQ/Nb97u8cbBHHx+0w3C/0Tn0vTCoQQPgwXh/LPkpkwLhMEqpeS3Ga35YY4wE4Y+fQc9+9zuf12os8EIPJyk16A3HdmNrQreDatDS1sCYazW3G4Y//xW6dZS/3f3z563AxY4SSLxmMxhPdsrEQDjef6gr/q4Pxf3zXXokn33ThkHWIY5SOr2x3Qya4N14r73v1Zp+u+HV3e7He48jjL1PDzuBB+1xm8u73DN/7xfvbbW7XtBo77b9Ws3zm81er3e433ED7vV6bb8edA7Cca6/TW59hLs/ND3eOmg3Qz+A8Xy9BkBeK/B227vQtYf9zlhX3ya4YlX39tEc/M8bbtv70e10ut3uYb8X7Ddg4NgZM8dEF0O51+03XNSrXa/f/Z3f6/Y6/UbAa0F42G+NeV13oqu63PMP2x23FsBwPvwBxidfwUS97nX2e43WGO08ymui6+y81ur0e5+HoEtBIDeBD+PGpu/Vx+0xMHEXjrrnw4i33Wg0uvC/2d7tg4mMOROUSYMo6MUBc3dAaLd7+90u1M7YawNlCiAKujhB0+vCHEu6Ok0gi+mASJFebpM6uTJFkEnLHGTWZA4yazIHmTWZg8yazEFmTeYgsyZzkFmTE0FyIHa8b9snpH4y4tNij5wlF8uLYg/SsJOj2k8FnQDC7F/funXrnSWMbfMLl0/M22YQb+32iRleXBsE2lfWbkXyzomx76zd+sC2b6zdehuisJtrtx4+O6p9e+3JPJ8NwpbuJaTcySls+1HiRBAMBDkx3L6dSLw9AEkM5CQS+waG2RcTiQ+wYi4kEpdyz4749vC0zwdRgOPeFThh4oaNZbkszzecreI22sXA61fu3IwODKqTyRh45NkgUM44LhskkNsjkMvHQEZPHWUrQY7NnZ8NwhOJWzmo41tQ00uQ6IOlJcVWFlEgB764uGTLXRYH2oq9JAMxOXyyxUXIDXZyx0GuK3CiXycSVyHSEhxbktvFxW0uY9t3ngViy3zx/qrNcQ9zg2xvL0WleRHI2o1FaZi56Br+Onflsty5YGN29+5gbeWGgbmLl3Dnxrat5Nag7InEEpYjceP6cRAsl5JIfHhzDbUndw8Dcx8mHi3aNyH2xXeGIJjzTQmyeGMNT30dIt55D/fWtm0Eee+qLM3zQRgW+t7Di9A0xGX9EDK9fgXSr1050pEbQ5C34yOPlpTcVbnHL6zFx0ZA3sNrA6V5lHuI6pq7lHi0zeDMF3M3bw3tB0E+vA5yCUHwely5soYX4eIg35vD/KA0zwWRVxMFrjBDG7HZxavXbTsHgBdzCHJlaQ0zjQI5B3W5qdgf4iVCkPdtHqnx9tpxG1kDSWD54NpfAL17FBXqRk4aeHROe1hgjMiuXt22c1LXoXav2PZ7l5g8+do2VGvi9vNBoCF8J4YfqKzsBVCBJMg7uVF9xvPeW2T4kcghCGf2NlaUggV82tgvyYpGkMXENoA8xIKu5ZSjcx6ByH7qwu0Y5J078C0y9ts5vAQXnw8CDYh9RdbKrZu52PZyi5ce4hEJ8p492sLI86J5YnEQZElhi6iOz25+LywxBLm3+CixnXh/8Wri/ZwSgQzPef3ClSvYagKInXvnIerdrdw2Jn4I2ha3WvblF4Gw7e2bgMJQna/EINCz3Prwg7dfDeR6DttP2ctCqbYTVxfXEmDScI2fALkMbaYtjR2//frRdtSM3vkQtDfxHj8tiGx44OwjIHFlXj4R5NKSLEdiABKp1lMgg0YGwxfBQG4DDoA8qVpHza8tzyltBMcs/IMPsUynBJG2DsW+cAv7dlRzqY+xVj4Nwhbh7Ns5aEcTd+wIROEfoA0vXT0OMtLuv5N4H8zkbdjeiDuGnP3oBBDbljXC793MoaVcOC2IogwaQ9AYvKhxx3FH9vVPgyi5uGlI3Iqa36VRk3g2CIyrwADxLLcWGRR60Fg/BQJFeR80EEAuD9rcm6cGsbejhvrhbajvC2/LrgJJ1m6vJd7nd7BEMcjtaFyUu/y+LPPNqEPE/lq20m9fGg7EEGR0DAidCHYl96IWVCrB5YfyEt0+Gmu9n2NL0LQnPsCmN3dbtjaXL9ixjXzw4uaX5W5eAIlGvznYA+OH7TYe5kuww5TFwXZRjn4WMX4Ox1wYJVJQOIDhcVZRsqGwbUwJsaNwG5LZo2ceJJBnjkJwC/tQKHlaOMPw5CfPR6DVGk5DYI/FW4YH5ddj29H4w3R2FPdIm+xj0zYmvzJ7+NV+8px2HGM0ZJjJIMmJIL86l/IUyFv//A/nUf7vr54G+cW//OLcyb/872eC/ON5k387AYS8db7kV//nF88G+ZVyvuStOciMyRxk1mRcIKN3u5Sn7h0f89wY7o7Vm2NMINwE4TAKM02hMOuJEjILQtlRVD7YGQPAQMYDQkroBmtkGaNUI+kNIot/FFyGUBLtM06pkNWmUjpyiifZXwsI0+nm8vIGrTKmaUqabnAOBRZi4HjJyvSaLDQTcBBBcEcACEYSUIcKfGVR+OjntEGIQbOEWBu0QKBGsHIcZlYozcSD+xQ1HFolCtM2Kc0iCEaCHZalyyWaJ1aR0hXAk2k1wITE1CLTBynTSomQpKmCaqkFumGpCi1C6SISAhRZahCFFGjFgiIKotMy7jAHFNKySHXFsmheaFsUPmmSV2jaqlDzLHUyHhthW5RuUIujjagW3SAkTx3u0GW8qHidCbA6BAoJVxtA0nSZoY0ACKgjydIyFzLlJhec477Az7MUYUwgPFMEe1/WyABkWXrBb0kQKLFp5iMQoqCNmICIRCzSuFTkM6+qK6hxSSaq8Fl8DarFUoZFOChDagSkYIGgcoAFScmLk0GqGJkzNQ3xrgEJ6t1rUC2WgVwFXMcjENQkrqoSBAy5UgHzVbUNygnUD5Rzi5OFIYhDy4yoKheqYHAJTKapDFr04vRthETXfHMhBnE0BXREl0VhFq0KQqBgBTD2vBkbe9WkAxCFVLFZA2O/Bjq4uayBsTvQ6j3Zr04BhFm6VHLZIXIDm18LOsGCrJAqEECUJOiVgObXweZXpXIHmt88hmlZ1DxoCDZo1MugkSTP1JGMaYgSv+9xuLLIRjxjjz5Ho7FBrKPkT39OH+T1yxxk1mQOMmvySiDje73ti2SyIMKaliy8mOQVQGASxacjyilGXa8Eok7n9dAL2fQc5KVASvLvJcR5/hVhbNKqJfLEYEcZ5uXfS0hBe0GEiYOsFJcLmijqglgCNIBYjgPXl5CMRjT4y8gv8Ee4nnFICnayJJXRoWRKSRD4S/KMzklKI1ZGlzRCz5iE6BmI62glksQqzmiTVi1RYYYwNwQvwewIr2tRLRNmEEZNYsIfZVhjZSiLwbllcp2UWNZShUH0Ms8YkMyBxAaAaCnOiwK0SBfCTJaE0GCOluLLWYhDqDNxkCoYhWMRWVaWEqzANaeqmRWia3pG00nF1KpOEgK3LCuVIhpMqYReKm0BEDEAD646IRUEKVlWGUGkkVWgZjKkKncqBE4x+RoZAdEKJJkillldAJCS0HVRAhCrakI4uWaappAgoElQuBLHuhoBMfCm6nGQSgySVycPUoZymRsctYkk0UQIKWpoIYgGf2qGaEUoHuwzzWSgWqB9CivHIGVQLQbfCpqWxRqF9qnEFDNpMAWSRW1HhZS1iYOoYMgFU9MNNPa4zYILb8JFT8k/buKfgK1RShFAgoPFksEduPoOA8sHg5aJiVUqJYlmEbVUAmM3SsXBKbIFMQ0QEFQtlBX5d0bJWi+MUoTqmgqIGZeFyb8zimwJni+MaOYbMkSZQof4hoCo5tRkoiBvzgxxpmQOMmsyBxnK0Bif5Stwalt9ztlPF/GVQZiWymZThCkilUKHgWP5CgiD0LMtEBw7u3naxK8MwuVqYdkhuP5BMmW5ajhYSFCjBaBrYuSppeOf8eNLw51B3cZfSZmmpgNCKK2Uy5tU51zTFJ2WNQ6Do2R0GXGZsFyO3B5YUkviShyDQA0/VTjAYCsYh+hwGBd4krDFKBy/wjduTA1kk8K4z6LU0mJfAU3FRdoUiUFggFHALa60bWmMLWAcCwhwBdeRy1myLvNQ4lSV0lKWwcXRIQ6HK1DOT7FG8jpMDzWOq+kZqBHFopZakvnLhVsChaXEoaqmgo4lNzZUdYNaYguIy9QRFGfAAFKtcgalz9JNmE9SmtTkynuGTgsktpGk9MogKfRvoDStlageg0Qr06DtC9pWtFKqLRC5Nr2QZIRJn4/8ZhlTLlOYUxVpCUCgyjAEZsNTAyEi65TAUMQICEppBKQsGKpWEUCkl0kmTTj6E5UcwopUpY5hZKlFKtRhLEMzAAITEIIaOD0QUq1oBLUgOQJiwZlEDKKBgBk7tCodVZjQIiPhInK+URGkDCBoJjADzlB9CLIwTRADSoWGPgRhFdAQ1dIGNhK1sgUI0bBGLFCsFWoqFkwsdVrEg5tWARs2qIwig2bKiUHQ5QgqcEogR9qDIAW6UkT3i1RervZjYBxNu7aMjZkQeVoobORVKHCxsLKhMWHQMiFyTR5qLGOg24QEwU6oUJ2isQt0NalwaewcHTW4WIlX+xGEHwFbJs0TDoHX8JcES9LDQPpvIAj2MdhIZcGetqicpEM9Fadn7Ep0x0F+gqZBgySPsEHYSDQ2iCIPkjhWfDDuyQkqYpw8up0xrbHWrMgcZNZkDjJrMr8dBCLS05JT+NK94r3f6dTHxO/9vjE3sd8YEMHTlmAlJkiZCDXFeUrIXTxkQYguQ86+ajJ9kKyeKTgrTtG85hQKRiplpArONbPo5LOFTKaQzcsQcQ5ASuWqsZylJWpulLb0SiWzVdow4Wt22SiXDRi4QwgdgwLObWQOMgeZg8xB5iBzkImDKGLuMHBmeXFZ5nP2WZM5yKzJHGTW5O8ZhI06KTwj5KTDp+4SnpPzyWFnB2GanmHx9okQVdefkRXTdenykNYzIPrL/xgM13UxThD5MDdLU3xFBRu52gp6NZDBNT8KkMuzcj1UyrJyzKPoSccUdoJjCnwbvPZivCAWvQYgMAzC5VsCnxbD54oZ7mC2pplG0AXTVIYgK5mMgSvwDEdpWCY+SO/IZPhGkqS5wPCNIwzO6aDTEeyj27wFnxMAQfeTa7i+DFdYZcSRa+foVAIF3Uwyhj4E1CTM2qS0PAQpEXQU0AnL4/opi95CsiwYwQXfjQUWPSCuE1xDlc9j6yaLzildWYzxg2xubm4ASKEinWSiNzdsbWmQqS7fIMBKG4RsUQvfv8H0IYghBBSoRMpgXllawXV2XLcmWYilbG6JNNUgdolp1IxTFnGxuKRwdIhg1fGDRF5YBKpCPl6fpSugBkQ+so6PtEOJNk1zk6alw8ATNoLuDcLJUrpCDGqgQzqEVGR6i25YVKdWlFI6qkg/BMxzIzrzmEEsy0rFqgVapQhUlVJa+ispinwVgpS0dBh4AsSEckH8As0T6c1REkygY07JYsLYtKig1pYhBim1AUj8tohx2wiTNoL1jfqM3lcVyHQIkqZbBI5KF44REAN/lx0OrOCjSwACTcLKiqxFDdOrpLhhUpWamxl8M4RMmZwwSNRq6TQD+k0VLZsmw6uHIGqeJomZVXkZimwdgUTuA+jGBGnzEENDwyYL+PQFgmTAotGTAuw9SlkVEYhagSTmREDADOCyLWO7g6phlGiJD2oES3StBKXAN9FgjOMgcIZKGW1Eo8tGmWaZ2KSGQTOciS0ofppeU5lMuRG71wF7kW6W6JhBkvkK1ki+TJhYWVHSeYOQSiUPraqGIcoKvoaCr1Sw2KxYWdGqeekq5OQHYwFmrRikkE8RsVLJO/jEHHxmsLxG3oIzy5RwzhXQTi2Pr7eAlrqyIvL5cfbssYMJG/ifMMJiH5Q4JHIfIZHHyYg/CRt5R2qcbui1QkbiDBxYyFE+wxOdWKi/69HvbMocZNbk7wRkOrcR49nJW6+Q9gUgLD21m7saeyudeUlZ4C8EMad1u50vsLdMWjZeRpblgGFGQEQSQDZeLm3qTQHJnAqkJN1ay8RZMYzy0asZRKmcxZcIwB6M98oOKciHbosaKZbLqaeKqWOUM4BY6K89XpAMPrutbkZPB6eGzzrr+IR9WoJkMGNHfogCw/cdaIXjOfECXA0re3qQguPgxOBE4ccCTwkC80CYCBAHL5GW1dVloS0LUoSROoKYliQgVaKU8NUH+H4DGAsnMSd8+0GWVLJELcrcCVnJq5nngsjGVD7Yjw+IwzQsalzhOOxGobij6XA6rgyinwoEX3ggMjpx8G2FRVJNERh951FZHJK2LAdmQBCA11Kk4PTypQmkKuDyqwVrmZjLxLFUqCGR1vBxd8j0eSDS/5wZQg6DecEwisIy8P5e1jAyQqxkRKpUKnLjmmYahrztBzFPC5IVBWEQJ4O3mYbvYcigalnVTShCFbsB1JuUNgCJ3+lgWvjUvrOAIKpZwZTkBSAorCQ400savo0kZSXL3CqwMuomX1F5KpOpmKAFedCPDJPRTwmipK0yvmUisr5jIGlHFCMbkS9JkCBQULha8LkAepeOQEQx0j6IxJ8Pgi+VFdxQhdCKpkYrlS1QA54ucNhddoTBVeDDlzMwWsmvpKLop2y14rdMxO80yMd/ppMuMGi1tJTQpcGp8ftmRMFMF8BCCjAdd0wEgZRW1kxnqiRlpvUT3skTg6gCGETKgY1hWhmFJ7V0RphFUWVcXdAMoRmcp5yFEs8zLiyIBvFPB6KBaRGSJILLDK3hnyng+kGIIttkBltVRlFNUyA0HBAyCqZMmiaDZg+2z68RTYpIGUbJcLQM2EHS1IWTEUU4YmlVqCgwFl3LWBglrWqaqqmnAxmrcB7V3wtANA3aDy2pJS0rqWnRH/QsmrYgg5IL+CgjRolEnz5IST+BIwLZJFDAIxndP/Fg8rWAnCxRjTiFl5HSaUBeZX3pDMLUJGNmfiX/UpJ5MUhyaq/LUwHmpR2E2YtAputs8mq1fyLIG/P7I6/7B17OLCf9Iszr/sWds8szQV73DyC9lDz9q0lvzO9YTan3GL/MQWZN5iCzJnOQWZM5yKzJHGTWZA4yazIHGcjgtWVH34b77Gj7wlk5ezrl2eRVQZiBjsApEt2sIAX16LdeMgZu9RLGEnrkTDvyezFs+Ic/O7x+nw2dY4l+xt9IGwtIymLMSTlEcyz848JRVAd9/lKWqjNWTGoZxjT9rdXV+6uc7azaO6s7O/dthe0ItlOrP+BidbW+uip22IMlvrrKIMoO0bUzk7yyapFlQmg2nSoUsql0UtcyZtHUHYexbFoFBJHRoZIy2vqX93+//sXOJ6urH60+ACYo8BdLX/Av4NiX979YX19f/eT+Fzvv3v9k58H9HaY95eo9eRBmpYyFjbJe0Ei2CiU2SD5tihLDl6tnGElZVgrqRVt/wL4k766v8o8+4qu//8MnTLH/sPMF+dc//H7nAdl5d2d99V3y0c5H5F37ky/5awFRRDEjCqZVTArHcTJa0SmYjgTRsyYzrVQqLWvkgfIH8u7OJw/ufyl2HqzugD08eLBuf3H//s4n9gOoE6inT3aAdWkV9Ou1gDBNMNW0NCFw9YcLU1FVnmSKip7mFsHfSmNq6S1h7xD4t052GGx3bNuGrzZbX+c1e33d5oKsc4xSX98hpDQWGzn60anxCf/3d88g/87PXgTlCZBzLKMgv/2ncyy/HAFRF8yCXnopR50ZkFImOwTR0vg2kPMqKWdhCLKQdrLnVsy4QgBE1ZIL51i0IxBAOceiqiMgb4L8DwS3T/IdP5AXAAAAAElFTkSuQmCC"/>
          <p:cNvSpPr>
            <a:spLocks noChangeAspect="1" noChangeArrowheads="1"/>
          </p:cNvSpPr>
          <p:nvPr/>
        </p:nvSpPr>
        <p:spPr bwMode="auto">
          <a:xfrm>
            <a:off x="155575" y="-1546225"/>
            <a:ext cx="2562225" cy="3228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pingalerie.de/blogbilder/blogdesk/firefox_erweiterungen/pwdhash/pwdhas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514600"/>
            <a:ext cx="2985483" cy="37623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1000" y="1219199"/>
            <a:ext cx="8382000" cy="5057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413657" y="1295400"/>
            <a:ext cx="8134426"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b="1" dirty="0" smtClean="0"/>
              <a:t>Goal:</a:t>
            </a:r>
            <a:r>
              <a:rPr lang="en-US" sz="3400" dirty="0" smtClean="0"/>
              <a:t> Minimize Trust Assumptions about User’s</a:t>
            </a:r>
          </a:p>
          <a:p>
            <a:pPr algn="l"/>
            <a:r>
              <a:rPr lang="en-US" sz="3400" dirty="0" smtClean="0"/>
              <a:t>Computational Devices</a:t>
            </a:r>
            <a:endParaRPr lang="en-US" sz="3400" dirty="0"/>
          </a:p>
        </p:txBody>
      </p:sp>
      <p:pic>
        <p:nvPicPr>
          <p:cNvPr id="11" name="Picture 6" descr="http://www.ecouterre.com/wp-content/uploads/2013/01/compubody-sock-1-537x4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449" y="2590800"/>
            <a:ext cx="4216702" cy="31566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ages.macworld.com/images/article/2012/09/iphone5_large-29412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3871" y="2223702"/>
            <a:ext cx="743653"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digitaltrends.com/wp-content/uploads/2013/04/Samsung-ATIV-Book-6_front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5360" y="3306912"/>
            <a:ext cx="1475836" cy="10257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pyoubuildit.info/wp-content/uploads/2010/05/iStock_000003178554Mediu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2571" y="2278690"/>
            <a:ext cx="1522629" cy="10118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http://farm1.staticflickr.com/62/201340293_e0045e2a0a_o.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906" t="23773" r="12500" b="19597"/>
          <a:stretch/>
        </p:blipFill>
        <p:spPr bwMode="auto">
          <a:xfrm>
            <a:off x="4998457" y="4352473"/>
            <a:ext cx="2628832" cy="17277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techglimpse.com/wp-content/uploads/2009/02/new-dell-xps-pink-laptop.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53885" y="3360031"/>
            <a:ext cx="1207591" cy="12981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us.123rf.com/400wm/400/400/albertzig/albertzig1210/albertzig121000075/15612027-3d-cartoon-bug.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3800" y="3569845"/>
            <a:ext cx="878531" cy="87853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a:t>
            </a:fld>
            <a:endParaRPr lang="en-US" dirty="0"/>
          </a:p>
        </p:txBody>
      </p:sp>
    </p:spTree>
    <p:extLst>
      <p:ext uri="{BB962C8B-B14F-4D97-AF65-F5344CB8AC3E}">
        <p14:creationId xmlns:p14="http://schemas.microsoft.com/office/powerpoint/2010/main" val="31079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7" name="Table 36"/>
          <p:cNvGraphicFramePr>
            <a:graphicFrameLocks noGrp="1"/>
          </p:cNvGraphicFramePr>
          <p:nvPr>
            <p:extLst>
              <p:ext uri="{D42A27DB-BD31-4B8C-83A1-F6EECF244321}">
                <p14:modId xmlns:p14="http://schemas.microsoft.com/office/powerpoint/2010/main" val="3893046162"/>
              </p:ext>
            </p:extLst>
          </p:nvPr>
        </p:nvGraphicFramePr>
        <p:xfrm>
          <a:off x="457200" y="3368041"/>
          <a:ext cx="8001000" cy="975359"/>
        </p:xfrm>
        <a:graphic>
          <a:graphicData uri="http://schemas.openxmlformats.org/drawingml/2006/table">
            <a:tbl>
              <a:tblPr firstRow="1" bandRow="1">
                <a:tableStyleId>{5C22544A-7EE6-4342-B048-85BDC9FD1C3A}</a:tableStyleId>
              </a:tblPr>
              <a:tblGrid>
                <a:gridCol w="2438400"/>
                <a:gridCol w="2819400"/>
                <a:gridCol w="2743200"/>
              </a:tblGrid>
              <a:tr h="975359">
                <a:tc>
                  <a:txBody>
                    <a:bodyPr/>
                    <a:lstStyle/>
                    <a:p>
                      <a:r>
                        <a:rPr lang="en-US" sz="4400" b="1" dirty="0" smtClean="0">
                          <a:solidFill>
                            <a:schemeClr val="tx1"/>
                          </a:solidFill>
                        </a:rPr>
                        <a:t>7</a:t>
                      </a:r>
                      <a:endParaRPr lang="en-US" sz="4400" b="1" dirty="0">
                        <a:solidFill>
                          <a:schemeClr val="tx1"/>
                        </a:solidFill>
                      </a:endParaRPr>
                    </a:p>
                  </a:txBody>
                  <a:tcPr>
                    <a:solidFill>
                      <a:schemeClr val="accent2">
                        <a:lumMod val="40000"/>
                        <a:lumOff val="60000"/>
                      </a:schemeClr>
                    </a:solidFill>
                  </a:tcPr>
                </a:tc>
                <a:tc>
                  <a:txBody>
                    <a:bodyPr/>
                    <a:lstStyle/>
                    <a:p>
                      <a:r>
                        <a:rPr lang="en-US" sz="4000" b="1" dirty="0" smtClean="0">
                          <a:solidFill>
                            <a:schemeClr val="tx1"/>
                          </a:solidFill>
                        </a:rPr>
                        <a:t>75+</a:t>
                      </a:r>
                      <a:endParaRPr lang="en-US" sz="4000" b="1" dirty="0">
                        <a:solidFill>
                          <a:schemeClr val="tx1"/>
                        </a:solidFill>
                      </a:endParaRPr>
                    </a:p>
                  </a:txBody>
                  <a:tcPr>
                    <a:solidFill>
                      <a:schemeClr val="accent2">
                        <a:lumMod val="40000"/>
                        <a:lumOff val="60000"/>
                      </a:schemeClr>
                    </a:solidFill>
                  </a:tcPr>
                </a:tc>
                <a:tc>
                  <a:txBody>
                    <a:bodyPr/>
                    <a:lstStyle/>
                    <a:p>
                      <a:endParaRPr lang="en-US" sz="2400" b="1" dirty="0">
                        <a:solidFill>
                          <a:srgbClr val="00B050"/>
                        </a:solidFill>
                      </a:endParaRPr>
                    </a:p>
                  </a:txBody>
                  <a:tcPr>
                    <a:solidFill>
                      <a:schemeClr val="accent2">
                        <a:lumMod val="40000"/>
                        <a:lumOff val="60000"/>
                      </a:schemeClr>
                    </a:solidFill>
                  </a:tcPr>
                </a:tc>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1011640391"/>
              </p:ext>
            </p:extLst>
          </p:nvPr>
        </p:nvGraphicFramePr>
        <p:xfrm>
          <a:off x="457200" y="4267200"/>
          <a:ext cx="8001000" cy="1143000"/>
        </p:xfrm>
        <a:graphic>
          <a:graphicData uri="http://schemas.openxmlformats.org/drawingml/2006/table">
            <a:tbl>
              <a:tblPr firstRow="1" bandRow="1">
                <a:tableStyleId>{5C22544A-7EE6-4342-B048-85BDC9FD1C3A}</a:tableStyleId>
              </a:tblPr>
              <a:tblGrid>
                <a:gridCol w="2438400"/>
                <a:gridCol w="2819400"/>
                <a:gridCol w="2743200"/>
              </a:tblGrid>
              <a:tr h="1143000">
                <a:tc>
                  <a:txBody>
                    <a:bodyPr/>
                    <a:lstStyle/>
                    <a:p>
                      <a:r>
                        <a:rPr lang="en-US" sz="4400" b="1" dirty="0" smtClean="0">
                          <a:solidFill>
                            <a:schemeClr val="tx1"/>
                          </a:solidFill>
                        </a:rPr>
                        <a:t>15</a:t>
                      </a:r>
                      <a:endParaRPr lang="en-US" sz="4400" b="1" dirty="0">
                        <a:solidFill>
                          <a:schemeClr val="tx1"/>
                        </a:solidFill>
                      </a:endParaRPr>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400" b="1" dirty="0" smtClean="0">
                          <a:solidFill>
                            <a:schemeClr val="tx1"/>
                          </a:solidFill>
                        </a:rPr>
                        <a:t>75+</a:t>
                      </a:r>
                      <a:endParaRPr lang="en-US" sz="4400" b="1" dirty="0">
                        <a:solidFill>
                          <a:srgbClr val="00B050"/>
                        </a:solidFill>
                      </a:endParaRPr>
                    </a:p>
                  </a:txBody>
                  <a:tcPr>
                    <a:solidFill>
                      <a:schemeClr val="bg2">
                        <a:lumMod val="90000"/>
                      </a:schemeClr>
                    </a:solidFill>
                  </a:tcPr>
                </a:tc>
                <a:tc>
                  <a:txBody>
                    <a:bodyPr/>
                    <a:lstStyle/>
                    <a:p>
                      <a:endParaRPr lang="en-US" sz="2400" b="1" dirty="0">
                        <a:solidFill>
                          <a:srgbClr val="00B050"/>
                        </a:solidFill>
                      </a:endParaRPr>
                    </a:p>
                  </a:txBody>
                  <a:tcPr>
                    <a:solidFill>
                      <a:schemeClr val="bg2">
                        <a:lumMod val="90000"/>
                      </a:schemeClr>
                    </a:solidFill>
                  </a:tcPr>
                </a:tc>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667810120"/>
              </p:ext>
            </p:extLst>
          </p:nvPr>
        </p:nvGraphicFramePr>
        <p:xfrm>
          <a:off x="457200" y="5433001"/>
          <a:ext cx="8001000" cy="1220707"/>
        </p:xfrm>
        <a:graphic>
          <a:graphicData uri="http://schemas.openxmlformats.org/drawingml/2006/table">
            <a:tbl>
              <a:tblPr firstRow="1" bandRow="1">
                <a:tableStyleId>{5C22544A-7EE6-4342-B048-85BDC9FD1C3A}</a:tableStyleId>
              </a:tblPr>
              <a:tblGrid>
                <a:gridCol w="2438400"/>
                <a:gridCol w="2819400"/>
                <a:gridCol w="2743200"/>
              </a:tblGrid>
              <a:tr h="1220707">
                <a:tc>
                  <a:txBody>
                    <a:bodyPr/>
                    <a:lstStyle/>
                    <a:p>
                      <a:r>
                        <a:rPr lang="en-US" sz="4400" b="1" dirty="0" smtClean="0">
                          <a:solidFill>
                            <a:schemeClr val="tx1"/>
                          </a:solidFill>
                        </a:rPr>
                        <a:t>43</a:t>
                      </a:r>
                    </a:p>
                  </a:txBody>
                  <a:tcPr>
                    <a:solidFill>
                      <a:schemeClr val="accent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400" b="1" dirty="0" smtClean="0">
                          <a:solidFill>
                            <a:schemeClr val="tx1"/>
                          </a:solidFill>
                        </a:rPr>
                        <a:t>75+</a:t>
                      </a:r>
                      <a:endParaRPr lang="en-US" sz="4400" b="1" dirty="0">
                        <a:solidFill>
                          <a:srgbClr val="00B050"/>
                        </a:solidFill>
                      </a:endParaRPr>
                    </a:p>
                  </a:txBody>
                  <a:tcPr>
                    <a:solidFill>
                      <a:schemeClr val="accent2">
                        <a:lumMod val="60000"/>
                        <a:lumOff val="40000"/>
                      </a:schemeClr>
                    </a:solidFill>
                  </a:tcPr>
                </a:tc>
                <a:tc>
                  <a:txBody>
                    <a:bodyPr/>
                    <a:lstStyle/>
                    <a:p>
                      <a:endParaRPr lang="en-US" sz="2400" b="1" dirty="0">
                        <a:solidFill>
                          <a:srgbClr val="00B050"/>
                        </a:solidFill>
                      </a:endParaRPr>
                    </a:p>
                  </a:txBody>
                  <a:tcPr>
                    <a:solidFill>
                      <a:schemeClr val="accent2">
                        <a:lumMod val="60000"/>
                        <a:lumOff val="40000"/>
                      </a:schemeClr>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65063501"/>
              </p:ext>
            </p:extLst>
          </p:nvPr>
        </p:nvGraphicFramePr>
        <p:xfrm>
          <a:off x="457200" y="1106933"/>
          <a:ext cx="8001000" cy="2209799"/>
        </p:xfrm>
        <a:graphic>
          <a:graphicData uri="http://schemas.openxmlformats.org/drawingml/2006/table">
            <a:tbl>
              <a:tblPr firstRow="1" bandRow="1">
                <a:tableStyleId>{5C22544A-7EE6-4342-B048-85BDC9FD1C3A}</a:tableStyleId>
              </a:tblPr>
              <a:tblGrid>
                <a:gridCol w="2438400"/>
                <a:gridCol w="2819400"/>
                <a:gridCol w="2743200"/>
              </a:tblGrid>
              <a:tr h="1116817">
                <a:tc>
                  <a:txBody>
                    <a:bodyPr/>
                    <a:lstStyle/>
                    <a:p>
                      <a:r>
                        <a:rPr lang="en-US" sz="4000" b="1" dirty="0" smtClean="0"/>
                        <a:t>PAO</a:t>
                      </a:r>
                      <a:r>
                        <a:rPr lang="en-US" sz="4000" b="1" baseline="0" dirty="0" smtClean="0"/>
                        <a:t> Stories</a:t>
                      </a:r>
                      <a:endParaRPr lang="en-US" sz="4000" b="1" dirty="0"/>
                    </a:p>
                  </a:txBody>
                  <a:tcPr/>
                </a:tc>
                <a:tc>
                  <a:txBody>
                    <a:bodyPr/>
                    <a:lstStyle/>
                    <a:p>
                      <a:pPr algn="l"/>
                      <a:r>
                        <a:rPr lang="en-US" sz="4000" dirty="0" smtClean="0"/>
                        <a:t>#</a:t>
                      </a:r>
                      <a:r>
                        <a:rPr lang="en-US" sz="4000" baseline="0" dirty="0" smtClean="0"/>
                        <a:t>Passwords</a:t>
                      </a:r>
                      <a:endParaRPr lang="en-US" sz="4000" dirty="0"/>
                    </a:p>
                  </a:txBody>
                  <a:tcPr/>
                </a:tc>
                <a:tc>
                  <a:txBody>
                    <a:bodyPr/>
                    <a:lstStyle/>
                    <a:p>
                      <a:r>
                        <a:rPr lang="en-US" sz="4000" dirty="0" smtClean="0"/>
                        <a:t>Security</a:t>
                      </a:r>
                      <a:endParaRPr lang="en-US" sz="4000" dirty="0"/>
                    </a:p>
                  </a:txBody>
                  <a:tcPr/>
                </a:tc>
              </a:tr>
              <a:tr h="899159">
                <a:tc>
                  <a:txBody>
                    <a:bodyPr/>
                    <a:lstStyle/>
                    <a:p>
                      <a:r>
                        <a:rPr lang="en-US" sz="4400" b="1" dirty="0" smtClean="0"/>
                        <a:t>4</a:t>
                      </a:r>
                      <a:endParaRPr lang="en-US" sz="4400" b="1" dirty="0"/>
                    </a:p>
                  </a:txBody>
                  <a:tcPr>
                    <a:solidFill>
                      <a:schemeClr val="bg2">
                        <a:lumMod val="90000"/>
                      </a:schemeClr>
                    </a:solidFill>
                  </a:tcPr>
                </a:tc>
                <a:tc>
                  <a:txBody>
                    <a:bodyPr/>
                    <a:lstStyle/>
                    <a:p>
                      <a:r>
                        <a:rPr lang="en-US" sz="4400" b="1" dirty="0" smtClean="0"/>
                        <a:t>14</a:t>
                      </a:r>
                      <a:endParaRPr lang="en-US" sz="4400" b="1" dirty="0"/>
                    </a:p>
                  </a:txBody>
                  <a:tcPr>
                    <a:solidFill>
                      <a:schemeClr val="bg2">
                        <a:lumMod val="90000"/>
                      </a:schemeClr>
                    </a:solidFill>
                  </a:tcPr>
                </a:tc>
                <a:tc>
                  <a:txBody>
                    <a:bodyPr/>
                    <a:lstStyle/>
                    <a:p>
                      <a:endParaRPr lang="en-US" sz="2400" b="1" dirty="0">
                        <a:solidFill>
                          <a:srgbClr val="FF0000"/>
                        </a:solidFill>
                      </a:endParaRPr>
                    </a:p>
                  </a:txBody>
                  <a:tcPr>
                    <a:solidFill>
                      <a:schemeClr val="bg2">
                        <a:lumMod val="90000"/>
                      </a:schemeClr>
                    </a:solidFill>
                  </a:tcPr>
                </a:tc>
              </a:tr>
            </a:tbl>
          </a:graphicData>
        </a:graphic>
      </p:graphicFrame>
      <p:pic>
        <p:nvPicPr>
          <p:cNvPr id="22" name="Picture 6"/>
          <p:cNvPicPr>
            <a:picLocks noChangeAspect="1" noChangeArrowheads="1"/>
          </p:cNvPicPr>
          <p:nvPr/>
        </p:nvPicPr>
        <p:blipFill>
          <a:blip r:embed="rId3" cstate="print"/>
          <a:srcRect/>
          <a:stretch>
            <a:fillRect/>
          </a:stretch>
        </p:blipFill>
        <p:spPr bwMode="auto">
          <a:xfrm>
            <a:off x="5847571" y="2464330"/>
            <a:ext cx="508572" cy="847865"/>
          </a:xfrm>
          <a:prstGeom prst="rect">
            <a:avLst/>
          </a:prstGeom>
          <a:noFill/>
          <a:ln w="9525">
            <a:noFill/>
            <a:miter lim="800000"/>
            <a:headEnd/>
            <a:tailEnd/>
          </a:ln>
        </p:spPr>
      </p:pic>
      <p:pic>
        <p:nvPicPr>
          <p:cNvPr id="23" name="Picture 6"/>
          <p:cNvPicPr>
            <a:picLocks noChangeAspect="1" noChangeArrowheads="1"/>
          </p:cNvPicPr>
          <p:nvPr/>
        </p:nvPicPr>
        <p:blipFill>
          <a:blip r:embed="rId3" cstate="print"/>
          <a:srcRect/>
          <a:stretch>
            <a:fillRect/>
          </a:stretch>
        </p:blipFill>
        <p:spPr bwMode="auto">
          <a:xfrm>
            <a:off x="5789172" y="3392932"/>
            <a:ext cx="521844" cy="869992"/>
          </a:xfrm>
          <a:prstGeom prst="rect">
            <a:avLst/>
          </a:prstGeom>
          <a:noFill/>
          <a:ln w="9525">
            <a:noFill/>
            <a:miter lim="800000"/>
            <a:headEnd/>
            <a:tailEnd/>
          </a:ln>
        </p:spPr>
      </p:pic>
      <p:pic>
        <p:nvPicPr>
          <p:cNvPr id="24" name="Picture 6"/>
          <p:cNvPicPr>
            <a:picLocks noChangeAspect="1" noChangeArrowheads="1"/>
          </p:cNvPicPr>
          <p:nvPr/>
        </p:nvPicPr>
        <p:blipFill>
          <a:blip r:embed="rId3" cstate="print"/>
          <a:srcRect/>
          <a:stretch>
            <a:fillRect/>
          </a:stretch>
        </p:blipFill>
        <p:spPr bwMode="auto">
          <a:xfrm>
            <a:off x="5789172" y="4403800"/>
            <a:ext cx="521844" cy="869992"/>
          </a:xfrm>
          <a:prstGeom prst="rect">
            <a:avLst/>
          </a:prstGeom>
          <a:noFill/>
          <a:ln w="9525">
            <a:noFill/>
            <a:miter lim="800000"/>
            <a:headEnd/>
            <a:tailEnd/>
          </a:ln>
        </p:spPr>
      </p:pic>
      <p:pic>
        <p:nvPicPr>
          <p:cNvPr id="25" name="Picture 6"/>
          <p:cNvPicPr>
            <a:picLocks noChangeAspect="1" noChangeArrowheads="1"/>
          </p:cNvPicPr>
          <p:nvPr/>
        </p:nvPicPr>
        <p:blipFill>
          <a:blip r:embed="rId3" cstate="print"/>
          <a:srcRect/>
          <a:stretch>
            <a:fillRect/>
          </a:stretch>
        </p:blipFill>
        <p:spPr bwMode="auto">
          <a:xfrm>
            <a:off x="6375973" y="4415043"/>
            <a:ext cx="521844" cy="869992"/>
          </a:xfrm>
          <a:prstGeom prst="rect">
            <a:avLst/>
          </a:prstGeom>
          <a:noFill/>
          <a:ln w="9525">
            <a:noFill/>
            <a:miter lim="800000"/>
            <a:headEnd/>
            <a:tailEnd/>
          </a:ln>
        </p:spPr>
      </p:pic>
      <p:pic>
        <p:nvPicPr>
          <p:cNvPr id="26" name="Picture 6"/>
          <p:cNvPicPr>
            <a:picLocks noChangeAspect="1" noChangeArrowheads="1"/>
          </p:cNvPicPr>
          <p:nvPr/>
        </p:nvPicPr>
        <p:blipFill>
          <a:blip r:embed="rId3" cstate="print"/>
          <a:srcRect/>
          <a:stretch>
            <a:fillRect/>
          </a:stretch>
        </p:blipFill>
        <p:spPr bwMode="auto">
          <a:xfrm>
            <a:off x="5789172" y="5467978"/>
            <a:ext cx="394032" cy="656911"/>
          </a:xfrm>
          <a:prstGeom prst="rect">
            <a:avLst/>
          </a:prstGeom>
          <a:noFill/>
          <a:ln w="9525">
            <a:noFill/>
            <a:miter lim="800000"/>
            <a:headEnd/>
            <a:tailEnd/>
          </a:ln>
        </p:spPr>
      </p:pic>
      <p:pic>
        <p:nvPicPr>
          <p:cNvPr id="27" name="Picture 6"/>
          <p:cNvPicPr>
            <a:picLocks noChangeAspect="1" noChangeArrowheads="1"/>
          </p:cNvPicPr>
          <p:nvPr/>
        </p:nvPicPr>
        <p:blipFill>
          <a:blip r:embed="rId3" cstate="print"/>
          <a:srcRect/>
          <a:stretch>
            <a:fillRect/>
          </a:stretch>
        </p:blipFill>
        <p:spPr bwMode="auto">
          <a:xfrm>
            <a:off x="6375973" y="5479221"/>
            <a:ext cx="394032" cy="656911"/>
          </a:xfrm>
          <a:prstGeom prst="rect">
            <a:avLst/>
          </a:prstGeom>
          <a:noFill/>
          <a:ln w="9525">
            <a:noFill/>
            <a:miter lim="800000"/>
            <a:headEnd/>
            <a:tailEnd/>
          </a:ln>
        </p:spPr>
      </p:pic>
      <p:pic>
        <p:nvPicPr>
          <p:cNvPr id="28" name="Picture 6"/>
          <p:cNvPicPr>
            <a:picLocks noChangeAspect="1" noChangeArrowheads="1"/>
          </p:cNvPicPr>
          <p:nvPr/>
        </p:nvPicPr>
        <p:blipFill>
          <a:blip r:embed="rId3" cstate="print"/>
          <a:srcRect/>
          <a:stretch>
            <a:fillRect/>
          </a:stretch>
        </p:blipFill>
        <p:spPr bwMode="auto">
          <a:xfrm>
            <a:off x="5769342" y="6113646"/>
            <a:ext cx="394032" cy="656911"/>
          </a:xfrm>
          <a:prstGeom prst="rect">
            <a:avLst/>
          </a:prstGeom>
          <a:noFill/>
          <a:ln w="9525">
            <a:noFill/>
            <a:miter lim="800000"/>
            <a:headEnd/>
            <a:tailEnd/>
          </a:ln>
        </p:spPr>
      </p:pic>
      <p:pic>
        <p:nvPicPr>
          <p:cNvPr id="29" name="Picture 6"/>
          <p:cNvPicPr>
            <a:picLocks noChangeAspect="1" noChangeArrowheads="1"/>
          </p:cNvPicPr>
          <p:nvPr/>
        </p:nvPicPr>
        <p:blipFill>
          <a:blip r:embed="rId3" cstate="print"/>
          <a:srcRect/>
          <a:stretch>
            <a:fillRect/>
          </a:stretch>
        </p:blipFill>
        <p:spPr bwMode="auto">
          <a:xfrm>
            <a:off x="6356143" y="6124889"/>
            <a:ext cx="394032" cy="656911"/>
          </a:xfrm>
          <a:prstGeom prst="rect">
            <a:avLst/>
          </a:prstGeom>
          <a:noFill/>
          <a:ln w="9525">
            <a:noFill/>
            <a:miter lim="800000"/>
            <a:headEnd/>
            <a:tailEnd/>
          </a:ln>
        </p:spPr>
      </p:pic>
      <p:pic>
        <p:nvPicPr>
          <p:cNvPr id="30" name="Picture 6"/>
          <p:cNvPicPr>
            <a:picLocks noChangeAspect="1" noChangeArrowheads="1"/>
          </p:cNvPicPr>
          <p:nvPr/>
        </p:nvPicPr>
        <p:blipFill>
          <a:blip r:embed="rId3" cstate="print"/>
          <a:srcRect/>
          <a:stretch>
            <a:fillRect/>
          </a:stretch>
        </p:blipFill>
        <p:spPr bwMode="auto">
          <a:xfrm>
            <a:off x="6897817" y="5479221"/>
            <a:ext cx="394032" cy="656911"/>
          </a:xfrm>
          <a:prstGeom prst="rect">
            <a:avLst/>
          </a:prstGeom>
          <a:noFill/>
          <a:ln w="9525">
            <a:noFill/>
            <a:miter lim="800000"/>
            <a:headEnd/>
            <a:tailEnd/>
          </a:ln>
        </p:spPr>
      </p:pic>
      <p:pic>
        <p:nvPicPr>
          <p:cNvPr id="31" name="Picture 6"/>
          <p:cNvPicPr>
            <a:picLocks noChangeAspect="1" noChangeArrowheads="1"/>
          </p:cNvPicPr>
          <p:nvPr/>
        </p:nvPicPr>
        <p:blipFill>
          <a:blip r:embed="rId3" cstate="print"/>
          <a:srcRect/>
          <a:stretch>
            <a:fillRect/>
          </a:stretch>
        </p:blipFill>
        <p:spPr bwMode="auto">
          <a:xfrm>
            <a:off x="6897817" y="6113645"/>
            <a:ext cx="394032" cy="656911"/>
          </a:xfrm>
          <a:prstGeom prst="rect">
            <a:avLst/>
          </a:prstGeom>
          <a:noFill/>
          <a:ln w="9525">
            <a:noFill/>
            <a:miter lim="800000"/>
            <a:headEnd/>
            <a:tailEnd/>
          </a:ln>
        </p:spPr>
      </p:pic>
      <p:sp>
        <p:nvSpPr>
          <p:cNvPr id="32" name="Title 1"/>
          <p:cNvSpPr>
            <a:spLocks noGrp="1"/>
          </p:cNvSpPr>
          <p:nvPr>
            <p:ph type="title"/>
          </p:nvPr>
        </p:nvSpPr>
        <p:spPr>
          <a:xfrm>
            <a:off x="457200" y="274638"/>
            <a:ext cx="8229600" cy="1143000"/>
          </a:xfrm>
        </p:spPr>
        <p:txBody>
          <a:bodyPr/>
          <a:lstStyle/>
          <a:p>
            <a:r>
              <a:rPr lang="en-US" dirty="0" smtClean="0"/>
              <a:t>Previous Work: Shared Cues</a:t>
            </a:r>
            <a:endParaRPr lang="en-US" dirty="0"/>
          </a:p>
        </p:txBody>
      </p:sp>
      <p:sp>
        <p:nvSpPr>
          <p:cNvPr id="33"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70</a:t>
            </a:fld>
            <a:endParaRPr lang="en-US" dirty="0"/>
          </a:p>
        </p:txBody>
      </p:sp>
    </p:spTree>
    <p:extLst>
      <p:ext uri="{BB962C8B-B14F-4D97-AF65-F5344CB8AC3E}">
        <p14:creationId xmlns:p14="http://schemas.microsoft.com/office/powerpoint/2010/main" val="22219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(8,4,2)-sharing family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1759224"/>
              </p:ext>
            </p:extLst>
          </p:nvPr>
        </p:nvGraphicFramePr>
        <p:xfrm>
          <a:off x="2057400" y="1295400"/>
          <a:ext cx="6248400" cy="5151120"/>
        </p:xfrm>
        <a:graphic>
          <a:graphicData uri="http://schemas.openxmlformats.org/drawingml/2006/table">
            <a:tbl>
              <a:tblPr firstRow="1" bandRow="1">
                <a:tableStyleId>{5C22544A-7EE6-4342-B048-85BDC9FD1C3A}</a:tableStyleId>
              </a:tblPr>
              <a:tblGrid>
                <a:gridCol w="1562100"/>
                <a:gridCol w="1562100"/>
                <a:gridCol w="1562100"/>
                <a:gridCol w="1562100"/>
              </a:tblGrid>
              <a:tr h="370840">
                <a:tc>
                  <a:txBody>
                    <a:bodyPr/>
                    <a:lstStyle/>
                    <a:p>
                      <a:r>
                        <a:rPr lang="en-US" sz="2000" dirty="0" smtClean="0"/>
                        <a:t>1</a:t>
                      </a:r>
                      <a:endParaRPr lang="en-US" sz="2000" dirty="0"/>
                    </a:p>
                  </a:txBody>
                  <a:tcPr/>
                </a:tc>
                <a:tc>
                  <a:txBody>
                    <a:bodyPr/>
                    <a:lstStyle/>
                    <a:p>
                      <a:r>
                        <a:rPr lang="en-US" sz="2000" dirty="0" smtClean="0"/>
                        <a:t>2</a:t>
                      </a:r>
                      <a:endParaRPr lang="en-US" sz="2000" dirty="0"/>
                    </a:p>
                  </a:txBody>
                  <a:tcPr/>
                </a:tc>
                <a:tc>
                  <a:txBody>
                    <a:bodyPr/>
                    <a:lstStyle/>
                    <a:p>
                      <a:r>
                        <a:rPr lang="en-US" sz="2000" dirty="0" smtClean="0"/>
                        <a:t>3</a:t>
                      </a:r>
                      <a:endParaRPr lang="en-US" sz="2000" dirty="0"/>
                    </a:p>
                  </a:txBody>
                  <a:tcPr/>
                </a:tc>
                <a:tc>
                  <a:txBody>
                    <a:bodyPr/>
                    <a:lstStyle/>
                    <a:p>
                      <a:r>
                        <a:rPr lang="en-US" sz="2000" dirty="0" smtClean="0"/>
                        <a:t>4</a:t>
                      </a:r>
                      <a:endParaRPr lang="en-US" sz="2000" dirty="0"/>
                    </a:p>
                  </a:txBody>
                  <a:tcPr/>
                </a:tc>
              </a:tr>
              <a:tr h="370840">
                <a:tc>
                  <a:txBody>
                    <a:bodyPr/>
                    <a:lstStyle/>
                    <a:p>
                      <a:r>
                        <a:rPr lang="en-US" sz="2000" dirty="0" smtClean="0"/>
                        <a:t>1</a:t>
                      </a:r>
                      <a:endParaRPr lang="en-US" sz="2000" dirty="0"/>
                    </a:p>
                  </a:txBody>
                  <a:tcPr/>
                </a:tc>
                <a:tc>
                  <a:txBody>
                    <a:bodyPr/>
                    <a:lstStyle/>
                    <a:p>
                      <a:r>
                        <a:rPr lang="en-US" sz="2000" dirty="0" smtClean="0"/>
                        <a:t>2</a:t>
                      </a:r>
                      <a:endParaRPr lang="en-US" sz="2000" dirty="0"/>
                    </a:p>
                  </a:txBody>
                  <a:tcPr/>
                </a:tc>
                <a:tc>
                  <a:txBody>
                    <a:bodyPr/>
                    <a:lstStyle/>
                    <a:p>
                      <a:r>
                        <a:rPr lang="en-US" sz="2000" dirty="0" smtClean="0"/>
                        <a:t>5</a:t>
                      </a:r>
                      <a:endParaRPr lang="en-US" sz="2000" dirty="0"/>
                    </a:p>
                  </a:txBody>
                  <a:tcPr/>
                </a:tc>
                <a:tc>
                  <a:txBody>
                    <a:bodyPr/>
                    <a:lstStyle/>
                    <a:p>
                      <a:r>
                        <a:rPr lang="en-US" sz="2000" dirty="0" smtClean="0"/>
                        <a:t>6</a:t>
                      </a:r>
                      <a:endParaRPr lang="en-US" sz="2000" dirty="0"/>
                    </a:p>
                  </a:txBody>
                  <a:tcPr/>
                </a:tc>
              </a:tr>
              <a:tr h="370840">
                <a:tc>
                  <a:txBody>
                    <a:bodyPr/>
                    <a:lstStyle/>
                    <a:p>
                      <a:r>
                        <a:rPr lang="en-US" sz="2000" dirty="0" smtClean="0"/>
                        <a:t>3</a:t>
                      </a:r>
                      <a:endParaRPr lang="en-US" sz="2000" dirty="0"/>
                    </a:p>
                  </a:txBody>
                  <a:tcPr/>
                </a:tc>
                <a:tc>
                  <a:txBody>
                    <a:bodyPr/>
                    <a:lstStyle/>
                    <a:p>
                      <a:r>
                        <a:rPr lang="en-US" sz="2000" dirty="0" smtClean="0"/>
                        <a:t>4</a:t>
                      </a:r>
                      <a:endParaRPr lang="en-US" sz="2000" dirty="0"/>
                    </a:p>
                  </a:txBody>
                  <a:tcPr/>
                </a:tc>
                <a:tc>
                  <a:txBody>
                    <a:bodyPr/>
                    <a:lstStyle/>
                    <a:p>
                      <a:r>
                        <a:rPr lang="en-US" sz="2000" dirty="0" smtClean="0"/>
                        <a:t>5</a:t>
                      </a:r>
                      <a:endParaRPr lang="en-US" sz="2000" dirty="0"/>
                    </a:p>
                  </a:txBody>
                  <a:tcPr/>
                </a:tc>
                <a:tc>
                  <a:txBody>
                    <a:bodyPr/>
                    <a:lstStyle/>
                    <a:p>
                      <a:r>
                        <a:rPr lang="en-US" sz="2000" dirty="0" smtClean="0"/>
                        <a:t>6</a:t>
                      </a:r>
                      <a:endParaRPr lang="en-US" sz="2000" dirty="0"/>
                    </a:p>
                  </a:txBody>
                  <a:tcPr/>
                </a:tc>
              </a:tr>
              <a:tr h="370840">
                <a:tc>
                  <a:txBody>
                    <a:bodyPr/>
                    <a:lstStyle/>
                    <a:p>
                      <a:r>
                        <a:rPr lang="en-US" sz="2000" dirty="0" smtClean="0"/>
                        <a:t>1</a:t>
                      </a:r>
                      <a:endParaRPr lang="en-US" sz="2000" dirty="0"/>
                    </a:p>
                  </a:txBody>
                  <a:tcPr/>
                </a:tc>
                <a:tc>
                  <a:txBody>
                    <a:bodyPr/>
                    <a:lstStyle/>
                    <a:p>
                      <a:r>
                        <a:rPr lang="en-US" sz="2000" dirty="0" smtClean="0"/>
                        <a:t>4</a:t>
                      </a:r>
                      <a:endParaRPr lang="en-US" sz="2000" dirty="0"/>
                    </a:p>
                  </a:txBody>
                  <a:tcPr/>
                </a:tc>
                <a:tc>
                  <a:txBody>
                    <a:bodyPr/>
                    <a:lstStyle/>
                    <a:p>
                      <a:r>
                        <a:rPr lang="en-US" sz="2000" dirty="0" smtClean="0"/>
                        <a:t>6</a:t>
                      </a:r>
                      <a:endParaRPr lang="en-US" sz="2000" dirty="0"/>
                    </a:p>
                  </a:txBody>
                  <a:tcPr/>
                </a:tc>
                <a:tc>
                  <a:txBody>
                    <a:bodyPr/>
                    <a:lstStyle/>
                    <a:p>
                      <a:r>
                        <a:rPr lang="en-US" sz="2000" dirty="0" smtClean="0"/>
                        <a:t>7</a:t>
                      </a:r>
                      <a:endParaRPr lang="en-US" sz="2000" dirty="0"/>
                    </a:p>
                  </a:txBody>
                  <a:tcPr/>
                </a:tc>
              </a:tr>
              <a:tr h="370840">
                <a:tc>
                  <a:txBody>
                    <a:bodyPr/>
                    <a:lstStyle/>
                    <a:p>
                      <a:r>
                        <a:rPr lang="en-US" sz="2000" dirty="0" smtClean="0"/>
                        <a:t>2</a:t>
                      </a:r>
                      <a:endParaRPr lang="en-US" sz="2000" dirty="0"/>
                    </a:p>
                  </a:txBody>
                  <a:tcPr/>
                </a:tc>
                <a:tc>
                  <a:txBody>
                    <a:bodyPr/>
                    <a:lstStyle/>
                    <a:p>
                      <a:r>
                        <a:rPr lang="en-US" sz="2000" dirty="0" smtClean="0"/>
                        <a:t>3</a:t>
                      </a:r>
                      <a:endParaRPr lang="en-US" sz="2000" dirty="0"/>
                    </a:p>
                  </a:txBody>
                  <a:tcPr/>
                </a:tc>
                <a:tc>
                  <a:txBody>
                    <a:bodyPr/>
                    <a:lstStyle/>
                    <a:p>
                      <a:r>
                        <a:rPr lang="en-US" sz="2000" dirty="0" smtClean="0"/>
                        <a:t>6</a:t>
                      </a:r>
                      <a:endParaRPr lang="en-US" sz="2000" dirty="0"/>
                    </a:p>
                  </a:txBody>
                  <a:tcPr/>
                </a:tc>
                <a:tc>
                  <a:txBody>
                    <a:bodyPr/>
                    <a:lstStyle/>
                    <a:p>
                      <a:r>
                        <a:rPr lang="en-US" sz="2000" dirty="0" smtClean="0"/>
                        <a:t>7</a:t>
                      </a:r>
                      <a:endParaRPr lang="en-US" sz="2000" dirty="0"/>
                    </a:p>
                  </a:txBody>
                  <a:tcPr/>
                </a:tc>
              </a:tr>
              <a:tr h="370840">
                <a:tc>
                  <a:txBody>
                    <a:bodyPr/>
                    <a:lstStyle/>
                    <a:p>
                      <a:r>
                        <a:rPr lang="en-US" sz="2000" dirty="0" smtClean="0"/>
                        <a:t>2</a:t>
                      </a:r>
                      <a:endParaRPr lang="en-US" sz="2000" dirty="0"/>
                    </a:p>
                  </a:txBody>
                  <a:tcPr/>
                </a:tc>
                <a:tc>
                  <a:txBody>
                    <a:bodyPr/>
                    <a:lstStyle/>
                    <a:p>
                      <a:r>
                        <a:rPr lang="en-US" sz="2000" dirty="0" smtClean="0"/>
                        <a:t>4</a:t>
                      </a:r>
                      <a:endParaRPr lang="en-US" sz="2000" dirty="0"/>
                    </a:p>
                  </a:txBody>
                  <a:tcPr/>
                </a:tc>
                <a:tc>
                  <a:txBody>
                    <a:bodyPr/>
                    <a:lstStyle/>
                    <a:p>
                      <a:r>
                        <a:rPr lang="en-US" sz="2000" dirty="0" smtClean="0"/>
                        <a:t>5</a:t>
                      </a:r>
                      <a:endParaRPr lang="en-US" sz="2000" dirty="0"/>
                    </a:p>
                  </a:txBody>
                  <a:tcPr/>
                </a:tc>
                <a:tc>
                  <a:txBody>
                    <a:bodyPr/>
                    <a:lstStyle/>
                    <a:p>
                      <a:r>
                        <a:rPr lang="en-US" sz="2000" dirty="0" smtClean="0"/>
                        <a:t>7</a:t>
                      </a:r>
                      <a:endParaRPr lang="en-US" sz="2000" dirty="0"/>
                    </a:p>
                  </a:txBody>
                  <a:tcPr/>
                </a:tc>
              </a:tr>
              <a:tr h="370840">
                <a:tc>
                  <a:txBody>
                    <a:bodyPr/>
                    <a:lstStyle/>
                    <a:p>
                      <a:r>
                        <a:rPr lang="en-US" sz="2000" dirty="0" smtClean="0"/>
                        <a:t>1</a:t>
                      </a:r>
                      <a:endParaRPr lang="en-US" sz="2000" dirty="0"/>
                    </a:p>
                  </a:txBody>
                  <a:tcPr/>
                </a:tc>
                <a:tc>
                  <a:txBody>
                    <a:bodyPr/>
                    <a:lstStyle/>
                    <a:p>
                      <a:r>
                        <a:rPr lang="en-US" sz="2000" dirty="0" smtClean="0"/>
                        <a:t>2</a:t>
                      </a:r>
                      <a:endParaRPr lang="en-US" sz="2000" dirty="0"/>
                    </a:p>
                  </a:txBody>
                  <a:tcPr/>
                </a:tc>
                <a:tc>
                  <a:txBody>
                    <a:bodyPr/>
                    <a:lstStyle/>
                    <a:p>
                      <a:r>
                        <a:rPr lang="en-US" sz="2000" dirty="0" smtClean="0"/>
                        <a:t>7</a:t>
                      </a:r>
                      <a:endParaRPr lang="en-US" sz="2000" dirty="0"/>
                    </a:p>
                  </a:txBody>
                  <a:tcPr/>
                </a:tc>
                <a:tc>
                  <a:txBody>
                    <a:bodyPr/>
                    <a:lstStyle/>
                    <a:p>
                      <a:r>
                        <a:rPr lang="en-US" sz="2000" dirty="0" smtClean="0"/>
                        <a:t>8</a:t>
                      </a:r>
                      <a:endParaRPr lang="en-US" sz="2000" dirty="0"/>
                    </a:p>
                  </a:txBody>
                  <a:tcPr/>
                </a:tc>
              </a:tr>
              <a:tr h="370840">
                <a:tc>
                  <a:txBody>
                    <a:bodyPr/>
                    <a:lstStyle/>
                    <a:p>
                      <a:r>
                        <a:rPr lang="en-US" sz="2000" dirty="0" smtClean="0"/>
                        <a:t>1</a:t>
                      </a:r>
                      <a:endParaRPr lang="en-US" sz="2000" dirty="0"/>
                    </a:p>
                  </a:txBody>
                  <a:tcPr/>
                </a:tc>
                <a:tc>
                  <a:txBody>
                    <a:bodyPr/>
                    <a:lstStyle/>
                    <a:p>
                      <a:r>
                        <a:rPr lang="en-US" sz="2000" dirty="0" smtClean="0"/>
                        <a:t>3</a:t>
                      </a:r>
                      <a:endParaRPr lang="en-US" sz="2000" dirty="0"/>
                    </a:p>
                  </a:txBody>
                  <a:tcPr/>
                </a:tc>
                <a:tc>
                  <a:txBody>
                    <a:bodyPr/>
                    <a:lstStyle/>
                    <a:p>
                      <a:r>
                        <a:rPr lang="en-US" sz="2000" dirty="0" smtClean="0"/>
                        <a:t>6</a:t>
                      </a:r>
                      <a:endParaRPr lang="en-US" sz="2000" dirty="0"/>
                    </a:p>
                  </a:txBody>
                  <a:tcPr/>
                </a:tc>
                <a:tc>
                  <a:txBody>
                    <a:bodyPr/>
                    <a:lstStyle/>
                    <a:p>
                      <a:r>
                        <a:rPr lang="en-US" sz="2000" dirty="0" smtClean="0"/>
                        <a:t>8</a:t>
                      </a:r>
                      <a:endParaRPr lang="en-US" sz="2000" dirty="0"/>
                    </a:p>
                  </a:txBody>
                  <a:tcPr/>
                </a:tc>
              </a:tr>
              <a:tr h="370840">
                <a:tc>
                  <a:txBody>
                    <a:bodyPr/>
                    <a:lstStyle/>
                    <a:p>
                      <a:r>
                        <a:rPr lang="en-US" sz="2000" dirty="0" smtClean="0"/>
                        <a:t>1</a:t>
                      </a:r>
                      <a:endParaRPr lang="en-US" sz="2000" dirty="0"/>
                    </a:p>
                  </a:txBody>
                  <a:tcPr/>
                </a:tc>
                <a:tc>
                  <a:txBody>
                    <a:bodyPr/>
                    <a:lstStyle/>
                    <a:p>
                      <a:r>
                        <a:rPr lang="en-US" sz="2000" dirty="0" smtClean="0"/>
                        <a:t>4</a:t>
                      </a:r>
                      <a:endParaRPr lang="en-US" sz="2000" dirty="0"/>
                    </a:p>
                  </a:txBody>
                  <a:tcPr/>
                </a:tc>
                <a:tc>
                  <a:txBody>
                    <a:bodyPr/>
                    <a:lstStyle/>
                    <a:p>
                      <a:r>
                        <a:rPr lang="en-US" sz="2000" dirty="0" smtClean="0"/>
                        <a:t>5</a:t>
                      </a:r>
                      <a:endParaRPr lang="en-US" sz="2000" dirty="0"/>
                    </a:p>
                  </a:txBody>
                  <a:tcPr/>
                </a:tc>
                <a:tc>
                  <a:txBody>
                    <a:bodyPr/>
                    <a:lstStyle/>
                    <a:p>
                      <a:r>
                        <a:rPr lang="en-US" sz="2000" dirty="0" smtClean="0"/>
                        <a:t>8</a:t>
                      </a:r>
                      <a:endParaRPr lang="en-US" sz="2000" dirty="0"/>
                    </a:p>
                  </a:txBody>
                  <a:tcPr/>
                </a:tc>
              </a:tr>
              <a:tr h="370840">
                <a:tc>
                  <a:txBody>
                    <a:bodyPr/>
                    <a:lstStyle/>
                    <a:p>
                      <a:r>
                        <a:rPr lang="en-US" sz="2000" dirty="0" smtClean="0"/>
                        <a:t>2</a:t>
                      </a:r>
                      <a:endParaRPr lang="en-US" sz="2000" dirty="0"/>
                    </a:p>
                  </a:txBody>
                  <a:tcPr/>
                </a:tc>
                <a:tc>
                  <a:txBody>
                    <a:bodyPr/>
                    <a:lstStyle/>
                    <a:p>
                      <a:r>
                        <a:rPr lang="en-US" sz="2000" dirty="0" smtClean="0"/>
                        <a:t>3</a:t>
                      </a:r>
                      <a:endParaRPr lang="en-US" sz="2000" dirty="0"/>
                    </a:p>
                  </a:txBody>
                  <a:tcPr/>
                </a:tc>
                <a:tc>
                  <a:txBody>
                    <a:bodyPr/>
                    <a:lstStyle/>
                    <a:p>
                      <a:r>
                        <a:rPr lang="en-US" sz="2000" dirty="0" smtClean="0"/>
                        <a:t>5</a:t>
                      </a:r>
                      <a:endParaRPr lang="en-US" sz="2000" dirty="0"/>
                    </a:p>
                  </a:txBody>
                  <a:tcPr/>
                </a:tc>
                <a:tc>
                  <a:txBody>
                    <a:bodyPr/>
                    <a:lstStyle/>
                    <a:p>
                      <a:r>
                        <a:rPr lang="en-US" sz="2000" dirty="0" smtClean="0"/>
                        <a:t>8</a:t>
                      </a:r>
                      <a:endParaRPr lang="en-US" sz="2000" dirty="0"/>
                    </a:p>
                  </a:txBody>
                  <a:tcPr/>
                </a:tc>
              </a:tr>
              <a:tr h="370840">
                <a:tc>
                  <a:txBody>
                    <a:bodyPr/>
                    <a:lstStyle/>
                    <a:p>
                      <a:r>
                        <a:rPr lang="en-US" sz="2000" dirty="0" smtClean="0"/>
                        <a:t>2</a:t>
                      </a:r>
                      <a:endParaRPr lang="en-US" sz="2000" dirty="0"/>
                    </a:p>
                  </a:txBody>
                  <a:tcPr/>
                </a:tc>
                <a:tc>
                  <a:txBody>
                    <a:bodyPr/>
                    <a:lstStyle/>
                    <a:p>
                      <a:r>
                        <a:rPr lang="en-US" sz="2000" dirty="0" smtClean="0"/>
                        <a:t>4</a:t>
                      </a:r>
                      <a:endParaRPr lang="en-US" sz="2000" dirty="0"/>
                    </a:p>
                  </a:txBody>
                  <a:tcPr/>
                </a:tc>
                <a:tc>
                  <a:txBody>
                    <a:bodyPr/>
                    <a:lstStyle/>
                    <a:p>
                      <a:r>
                        <a:rPr lang="en-US" sz="2000" dirty="0" smtClean="0"/>
                        <a:t>6</a:t>
                      </a:r>
                      <a:endParaRPr lang="en-US" sz="2000" dirty="0"/>
                    </a:p>
                  </a:txBody>
                  <a:tcPr/>
                </a:tc>
                <a:tc>
                  <a:txBody>
                    <a:bodyPr/>
                    <a:lstStyle/>
                    <a:p>
                      <a:r>
                        <a:rPr lang="en-US" sz="2000" dirty="0" smtClean="0"/>
                        <a:t>8</a:t>
                      </a:r>
                      <a:endParaRPr lang="en-US" sz="2000" dirty="0"/>
                    </a:p>
                  </a:txBody>
                  <a:tcPr/>
                </a:tc>
              </a:tr>
              <a:tr h="370840">
                <a:tc>
                  <a:txBody>
                    <a:bodyPr/>
                    <a:lstStyle/>
                    <a:p>
                      <a:r>
                        <a:rPr lang="en-US" sz="2000" dirty="0" smtClean="0"/>
                        <a:t>3</a:t>
                      </a:r>
                      <a:endParaRPr lang="en-US" sz="2000" dirty="0"/>
                    </a:p>
                  </a:txBody>
                  <a:tcPr/>
                </a:tc>
                <a:tc>
                  <a:txBody>
                    <a:bodyPr/>
                    <a:lstStyle/>
                    <a:p>
                      <a:r>
                        <a:rPr lang="en-US" sz="2000" dirty="0" smtClean="0"/>
                        <a:t>4</a:t>
                      </a:r>
                      <a:endParaRPr lang="en-US" sz="2000" dirty="0"/>
                    </a:p>
                  </a:txBody>
                  <a:tcPr/>
                </a:tc>
                <a:tc>
                  <a:txBody>
                    <a:bodyPr/>
                    <a:lstStyle/>
                    <a:p>
                      <a:r>
                        <a:rPr lang="en-US" sz="2000" dirty="0" smtClean="0"/>
                        <a:t>7</a:t>
                      </a:r>
                      <a:endParaRPr lang="en-US" sz="2000" dirty="0"/>
                    </a:p>
                  </a:txBody>
                  <a:tcPr/>
                </a:tc>
                <a:tc>
                  <a:txBody>
                    <a:bodyPr/>
                    <a:lstStyle/>
                    <a:p>
                      <a:r>
                        <a:rPr lang="en-US" sz="2000" dirty="0" smtClean="0"/>
                        <a:t>8</a:t>
                      </a:r>
                      <a:endParaRPr lang="en-US" sz="2000" dirty="0"/>
                    </a:p>
                  </a:txBody>
                  <a:tcPr/>
                </a:tc>
              </a:tr>
              <a:tr h="370840">
                <a:tc>
                  <a:txBody>
                    <a:bodyPr/>
                    <a:lstStyle/>
                    <a:p>
                      <a:r>
                        <a:rPr lang="en-US" sz="2000" dirty="0" smtClean="0"/>
                        <a:t>5</a:t>
                      </a:r>
                      <a:endParaRPr lang="en-US" sz="2000" dirty="0"/>
                    </a:p>
                  </a:txBody>
                  <a:tcPr/>
                </a:tc>
                <a:tc>
                  <a:txBody>
                    <a:bodyPr/>
                    <a:lstStyle/>
                    <a:p>
                      <a:r>
                        <a:rPr lang="en-US" sz="2000" dirty="0" smtClean="0"/>
                        <a:t>6</a:t>
                      </a:r>
                      <a:endParaRPr lang="en-US" sz="2000" dirty="0"/>
                    </a:p>
                  </a:txBody>
                  <a:tcPr/>
                </a:tc>
                <a:tc>
                  <a:txBody>
                    <a:bodyPr/>
                    <a:lstStyle/>
                    <a:p>
                      <a:r>
                        <a:rPr lang="en-US" sz="2000" dirty="0" smtClean="0"/>
                        <a:t>7</a:t>
                      </a:r>
                      <a:endParaRPr lang="en-US" sz="2000" dirty="0"/>
                    </a:p>
                  </a:txBody>
                  <a:tcPr/>
                </a:tc>
                <a:tc>
                  <a:txBody>
                    <a:bodyPr/>
                    <a:lstStyle/>
                    <a:p>
                      <a:r>
                        <a:rPr lang="en-US" sz="2000" dirty="0" smtClean="0"/>
                        <a:t>8</a:t>
                      </a:r>
                      <a:endParaRPr lang="en-US" sz="2000" dirty="0"/>
                    </a:p>
                  </a:txBody>
                  <a:tcPr/>
                </a:tc>
              </a:tr>
            </a:tbl>
          </a:graphicData>
        </a:graphic>
      </p:graphicFrame>
      <mc:AlternateContent xmlns:mc="http://schemas.openxmlformats.org/markup-compatibility/2006" xmlns:a14="http://schemas.microsoft.com/office/drawing/2010/main">
        <mc:Choice Requires="a14">
          <p:sp>
            <p:nvSpPr>
              <p:cNvPr id="5" name="Rectangle 4"/>
              <p:cNvSpPr/>
              <p:nvPr/>
            </p:nvSpPr>
            <p:spPr>
              <a:xfrm>
                <a:off x="1089173" y="5892225"/>
                <a:ext cx="83144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latin typeface="Cambria Math"/>
                            </a:rPr>
                          </m:ctrlPr>
                        </m:sSubPr>
                        <m:e>
                          <m:r>
                            <a:rPr lang="en-US" sz="3200" b="0" i="1" dirty="0" smtClean="0">
                              <a:latin typeface="Cambria Math"/>
                            </a:rPr>
                            <m:t>𝑆</m:t>
                          </m:r>
                        </m:e>
                        <m:sub>
                          <m:r>
                            <a:rPr lang="en-US" sz="3200" b="0" i="1" dirty="0" smtClean="0">
                              <a:latin typeface="Cambria Math"/>
                            </a:rPr>
                            <m:t>14</m:t>
                          </m:r>
                        </m:sub>
                      </m:sSub>
                    </m:oMath>
                  </m:oMathPara>
                </a14:m>
                <a:endParaRPr lang="en-US" sz="3200" dirty="0"/>
              </a:p>
            </p:txBody>
          </p:sp>
        </mc:Choice>
        <mc:Fallback xmlns="">
          <p:sp>
            <p:nvSpPr>
              <p:cNvPr id="5" name="Rectangle 4"/>
              <p:cNvSpPr>
                <a:spLocks noRot="1" noChangeAspect="1" noMove="1" noResize="1" noEditPoints="1" noAdjustHandles="1" noChangeArrowheads="1" noChangeShapeType="1" noTextEdit="1"/>
              </p:cNvSpPr>
              <p:nvPr/>
            </p:nvSpPr>
            <p:spPr>
              <a:xfrm>
                <a:off x="1089173" y="5892225"/>
                <a:ext cx="831446" cy="58477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339207" y="1177636"/>
                <a:ext cx="658321"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latin typeface="Cambria Math"/>
                            </a:rPr>
                          </m:ctrlPr>
                        </m:sSubPr>
                        <m:e>
                          <m:r>
                            <a:rPr lang="en-US" sz="3200" b="0" i="1" dirty="0" smtClean="0">
                              <a:latin typeface="Cambria Math"/>
                            </a:rPr>
                            <m:t>𝑆</m:t>
                          </m:r>
                        </m:e>
                        <m:sub>
                          <m:r>
                            <a:rPr lang="en-US" sz="3200" b="0" i="1" dirty="0" smtClean="0">
                              <a:latin typeface="Cambria Math"/>
                            </a:rPr>
                            <m:t>1</m:t>
                          </m:r>
                        </m:sub>
                      </m:sSub>
                    </m:oMath>
                  </m:oMathPara>
                </a14:m>
                <a:endParaRPr lang="en-US" sz="3200" dirty="0"/>
              </a:p>
            </p:txBody>
          </p:sp>
        </mc:Choice>
        <mc:Fallback xmlns="">
          <p:sp>
            <p:nvSpPr>
              <p:cNvPr id="6" name="Rectangle 5"/>
              <p:cNvSpPr>
                <a:spLocks noRot="1" noChangeAspect="1" noMove="1" noResize="1" noEditPoints="1" noAdjustHandles="1" noChangeArrowheads="1" noChangeShapeType="1" noTextEdit="1"/>
              </p:cNvSpPr>
              <p:nvPr/>
            </p:nvSpPr>
            <p:spPr>
              <a:xfrm>
                <a:off x="1339207" y="1177636"/>
                <a:ext cx="658321" cy="58477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82246" y="3388628"/>
                <a:ext cx="677108" cy="494687"/>
              </a:xfrm>
              <a:prstGeom prst="rect">
                <a:avLst/>
              </a:prstGeom>
            </p:spPr>
            <p:txBody>
              <a:bodyPr vert="vert" wrap="none">
                <a:spAutoFit/>
              </a:bodyPr>
              <a:lstStyle/>
              <a:p>
                <a:pPr/>
                <a14:m>
                  <m:oMathPara xmlns:m="http://schemas.openxmlformats.org/officeDocument/2006/math">
                    <m:oMathParaPr>
                      <m:jc m:val="centerGroup"/>
                    </m:oMathParaPr>
                    <m:oMath xmlns:m="http://schemas.openxmlformats.org/officeDocument/2006/math">
                      <m:r>
                        <a:rPr lang="en-US" sz="3200" b="0" i="1" dirty="0" smtClean="0">
                          <a:latin typeface="Cambria Math"/>
                        </a:rPr>
                        <m:t>…</m:t>
                      </m:r>
                    </m:oMath>
                  </m:oMathPara>
                </a14:m>
                <a:endParaRPr lang="en-US" sz="3200" dirty="0"/>
              </a:p>
            </p:txBody>
          </p:sp>
        </mc:Choice>
        <mc:Fallback xmlns="">
          <p:sp>
            <p:nvSpPr>
              <p:cNvPr id="7" name="Rectangle 6"/>
              <p:cNvSpPr>
                <a:spLocks noRot="1" noChangeAspect="1" noMove="1" noResize="1" noEditPoints="1" noAdjustHandles="1" noChangeArrowheads="1" noChangeShapeType="1" noTextEdit="1"/>
              </p:cNvSpPr>
              <p:nvPr/>
            </p:nvSpPr>
            <p:spPr>
              <a:xfrm>
                <a:off x="1082246" y="3388628"/>
                <a:ext cx="677108" cy="494687"/>
              </a:xfrm>
              <a:prstGeom prst="rect">
                <a:avLst/>
              </a:prstGeom>
              <a:blipFill rotWithShape="1">
                <a:blip r:embed="rId5"/>
                <a:stretch>
                  <a:fillRect/>
                </a:stretch>
              </a:blipFill>
            </p:spPr>
            <p:txBody>
              <a:bodyPr/>
              <a:lstStyle/>
              <a:p>
                <a:r>
                  <a:rPr lang="en-US">
                    <a:noFill/>
                  </a:rPr>
                  <a:t> </a:t>
                </a:r>
              </a:p>
            </p:txBody>
          </p:sp>
        </mc:Fallback>
      </mc:AlternateContent>
      <p:sp>
        <p:nvSpPr>
          <p:cNvPr id="8" name="Left Brace 7"/>
          <p:cNvSpPr/>
          <p:nvPr/>
        </p:nvSpPr>
        <p:spPr>
          <a:xfrm>
            <a:off x="499646" y="1330615"/>
            <a:ext cx="719554" cy="5105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13855" y="3237913"/>
            <a:ext cx="677108" cy="1290803"/>
          </a:xfrm>
          <a:prstGeom prst="rect">
            <a:avLst/>
          </a:prstGeom>
        </p:spPr>
        <p:txBody>
          <a:bodyPr vert="vert270" wrap="none">
            <a:spAutoFit/>
          </a:bodyPr>
          <a:lstStyle/>
          <a:p>
            <a:r>
              <a:rPr lang="en-US" sz="3200" dirty="0" smtClean="0"/>
              <a:t>14 Sets</a:t>
            </a:r>
            <a:endParaRPr lang="en-US" sz="3200" dirty="0"/>
          </a:p>
        </p:txBody>
      </p:sp>
      <p:sp>
        <p:nvSpPr>
          <p:cNvPr id="10" name="Rectangle 9"/>
          <p:cNvSpPr/>
          <p:nvPr/>
        </p:nvSpPr>
        <p:spPr>
          <a:xfrm>
            <a:off x="1997528" y="3635971"/>
            <a:ext cx="3107872" cy="402629"/>
          </a:xfrm>
          <a:prstGeom prst="rect">
            <a:avLst/>
          </a:prstGeom>
          <a:solidFill>
            <a:srgbClr val="FF0000">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Rectangle 10"/>
          <p:cNvSpPr/>
          <p:nvPr/>
        </p:nvSpPr>
        <p:spPr>
          <a:xfrm>
            <a:off x="2073728" y="1730971"/>
            <a:ext cx="3107872" cy="402629"/>
          </a:xfrm>
          <a:prstGeom prst="rect">
            <a:avLst/>
          </a:prstGeom>
          <a:solidFill>
            <a:srgbClr val="FF0000">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1849313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Results</a:t>
            </a:r>
            <a:endParaRPr lang="en-US" dirty="0"/>
          </a:p>
        </p:txBody>
      </p:sp>
      <p:sp>
        <p:nvSpPr>
          <p:cNvPr id="3" name="Content Placeholder 2"/>
          <p:cNvSpPr>
            <a:spLocks noGrp="1"/>
          </p:cNvSpPr>
          <p:nvPr>
            <p:ph idx="1"/>
          </p:nvPr>
        </p:nvSpPr>
        <p:spPr>
          <a:xfrm>
            <a:off x="255555" y="5867400"/>
            <a:ext cx="8229600" cy="609600"/>
          </a:xfrm>
        </p:spPr>
        <p:txBody>
          <a:bodyPr/>
          <a:lstStyle/>
          <a:p>
            <a:pPr>
              <a:buNone/>
            </a:pPr>
            <a:r>
              <a:rPr lang="en-US" dirty="0" smtClean="0"/>
              <a:t>(10</a:t>
            </a:r>
            <a:r>
              <a:rPr lang="en-US" baseline="30000" dirty="0" smtClean="0"/>
              <a:t>10</a:t>
            </a:r>
            <a:r>
              <a:rPr lang="en-US" dirty="0" smtClean="0"/>
              <a:t>,</a:t>
            </a:r>
            <a:r>
              <a:rPr lang="el-GR" dirty="0" smtClean="0">
                <a:latin typeface="Times New Roman"/>
                <a:cs typeface="Times New Roman"/>
                <a:sym typeface="Mathematica1Mono"/>
              </a:rPr>
              <a:t>δ</a:t>
            </a:r>
            <a:r>
              <a:rPr lang="en-US" dirty="0" smtClean="0">
                <a:sym typeface="Mathematica1Mono"/>
              </a:rPr>
              <a:t>,m,3,r</a:t>
            </a:r>
            <a:r>
              <a:rPr lang="en-US" dirty="0" smtClean="0"/>
              <a:t>,h</a:t>
            </a:r>
            <a:r>
              <a:rPr lang="en-US" dirty="0" smtClean="0">
                <a:sym typeface="Mathematica1Mono"/>
              </a:rPr>
              <a:t>)-security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15118191"/>
              </p:ext>
            </p:extLst>
          </p:nvPr>
        </p:nvGraphicFramePr>
        <p:xfrm>
          <a:off x="228600" y="1295400"/>
          <a:ext cx="8686800" cy="4476470"/>
        </p:xfrm>
        <a:graphic>
          <a:graphicData uri="http://schemas.openxmlformats.org/drawingml/2006/table">
            <a:tbl>
              <a:tblPr firstRow="1" bandRow="1">
                <a:tableStyleId>{5C22544A-7EE6-4342-B048-85BDC9FD1C3A}</a:tableStyleId>
              </a:tblPr>
              <a:tblGrid>
                <a:gridCol w="2209800"/>
                <a:gridCol w="1125311"/>
                <a:gridCol w="1922689"/>
                <a:gridCol w="1733170"/>
                <a:gridCol w="1695830"/>
              </a:tblGrid>
              <a:tr h="1009192">
                <a:tc>
                  <a:txBody>
                    <a:bodyPr/>
                    <a:lstStyle/>
                    <a:p>
                      <a:r>
                        <a:rPr lang="en-US" sz="2400" dirty="0" smtClean="0"/>
                        <a:t>Attacks</a:t>
                      </a:r>
                      <a:endParaRPr lang="en-US" sz="2400" dirty="0"/>
                    </a:p>
                  </a:txBody>
                  <a:tcPr/>
                </a:tc>
                <a:tc>
                  <a:txBody>
                    <a:bodyPr/>
                    <a:lstStyle/>
                    <a:p>
                      <a:r>
                        <a:rPr lang="en-US" dirty="0" smtClean="0"/>
                        <a:t>            r=1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r=1</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h=1</a:t>
                      </a:r>
                      <a:endParaRPr lang="en-US" dirty="0" smtClean="0"/>
                    </a:p>
                    <a:p>
                      <a:endParaRPr lang="en-US" dirty="0"/>
                    </a:p>
                  </a:txBody>
                  <a:tcPr/>
                </a:tc>
                <a:tc>
                  <a:txBody>
                    <a:bodyPr/>
                    <a:lstStyle/>
                    <a:p>
                      <a:r>
                        <a:rPr lang="en-US" sz="2400" dirty="0" smtClean="0"/>
                        <a:t>                 </a:t>
                      </a:r>
                      <a:r>
                        <a:rPr lang="en-US" sz="1800" dirty="0" smtClean="0"/>
                        <a:t>r=2</a:t>
                      </a:r>
                      <a:endParaRPr lang="en-US" sz="1800" dirty="0"/>
                    </a:p>
                  </a:txBody>
                  <a:tcPr/>
                </a:tc>
                <a:tc>
                  <a:txBody>
                    <a:bodyPr/>
                    <a:lstStyle/>
                    <a:p>
                      <a:endParaRPr lang="en-US" sz="2400" dirty="0"/>
                    </a:p>
                  </a:txBody>
                  <a:tcPr/>
                </a:tc>
              </a:tr>
              <a:tr h="828535">
                <a:tc>
                  <a:txBody>
                    <a:bodyPr/>
                    <a:lstStyle/>
                    <a:p>
                      <a:r>
                        <a:rPr lang="en-US" sz="2400" dirty="0" smtClean="0"/>
                        <a:t>(n,</a:t>
                      </a:r>
                      <a:r>
                        <a:rPr lang="en-US" sz="2400" dirty="0" smtClean="0">
                          <a:latin typeface="Cambria Math"/>
                          <a:ea typeface="Cambria Math"/>
                        </a:rPr>
                        <a:t>𝓵</a:t>
                      </a:r>
                      <a:r>
                        <a:rPr lang="en-US" sz="2400" dirty="0" smtClean="0"/>
                        <a:t>,</a:t>
                      </a:r>
                      <a:r>
                        <a:rPr lang="en-US" sz="2400" dirty="0" smtClean="0">
                          <a:latin typeface="Cambria Math"/>
                          <a:ea typeface="Cambria Math"/>
                        </a:rPr>
                        <a:t>𝓵</a:t>
                      </a:r>
                      <a:r>
                        <a:rPr lang="en-US" sz="2400" dirty="0" smtClean="0">
                          <a:sym typeface="Mathematica1"/>
                        </a:rPr>
                        <a:t>)-Sharing</a:t>
                      </a:r>
                    </a:p>
                    <a:p>
                      <a:r>
                        <a:rPr lang="en-US" sz="2400" dirty="0" smtClean="0">
                          <a:sym typeface="Mathematica1"/>
                        </a:rPr>
                        <a:t>[Reuse] </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r>
              <a:tr h="981673">
                <a:tc>
                  <a:txBody>
                    <a:bodyPr/>
                    <a:lstStyle/>
                    <a:p>
                      <a:r>
                        <a:rPr lang="en-US" sz="2400" dirty="0" smtClean="0"/>
                        <a:t>(n,</a:t>
                      </a:r>
                      <a:r>
                        <a:rPr lang="en-US" sz="2400" dirty="0" smtClean="0">
                          <a:latin typeface="Cambria Math"/>
                          <a:ea typeface="Cambria Math"/>
                        </a:rPr>
                        <a:t>𝓵</a:t>
                      </a:r>
                      <a:r>
                        <a:rPr lang="en-US" sz="2400" dirty="0" smtClean="0"/>
                        <a:t>,0</a:t>
                      </a:r>
                      <a:r>
                        <a:rPr lang="en-US" sz="2400" dirty="0" smtClean="0">
                          <a:sym typeface="Mathematica1"/>
                        </a:rPr>
                        <a:t>)-Sharing</a:t>
                      </a:r>
                    </a:p>
                    <a:p>
                      <a:r>
                        <a:rPr lang="en-US" sz="2400" dirty="0" smtClean="0">
                          <a:sym typeface="Mathematica1"/>
                        </a:rPr>
                        <a:t>[Independent]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r>
              <a:tr h="828535">
                <a:tc>
                  <a:txBody>
                    <a:bodyPr/>
                    <a:lstStyle/>
                    <a:p>
                      <a:r>
                        <a:rPr lang="en-US" sz="2400" dirty="0" smtClean="0"/>
                        <a:t>(n,8,3</a:t>
                      </a:r>
                      <a:r>
                        <a:rPr lang="en-US" sz="2400" dirty="0" smtClean="0">
                          <a:sym typeface="Mathematica1"/>
                        </a:rPr>
                        <a:t>)-Sharing</a:t>
                      </a:r>
                    </a:p>
                    <a:p>
                      <a:r>
                        <a:rPr lang="en-US" sz="2400" dirty="0" smtClean="0">
                          <a:sym typeface="Mathematica1"/>
                        </a:rPr>
                        <a:t>[SC-1]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r>
              <a:tr h="828535">
                <a:tc>
                  <a:txBody>
                    <a:bodyPr/>
                    <a:lstStyle/>
                    <a:p>
                      <a:r>
                        <a:rPr lang="en-US" sz="2400" dirty="0" smtClean="0"/>
                        <a:t>(n,5,3)-Sharing</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Mathematica1"/>
                        </a:rPr>
                        <a:t>[SC-0] </a:t>
                      </a:r>
                      <a:endParaRPr lang="en-US" sz="2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B050"/>
                          </a:solidFill>
                        </a:rPr>
                        <a:t>Yes</a:t>
                      </a: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endParaRPr lang="en-US" sz="2400" b="1" dirty="0" smtClean="0">
                        <a:solidFill>
                          <a:srgbClr val="00B050"/>
                        </a:solidFill>
                      </a:endParaRP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endParaRPr lang="en-US" sz="2400" b="1" dirty="0">
                        <a:solidFill>
                          <a:srgbClr val="FF0000"/>
                        </a:solidFill>
                      </a:endParaRPr>
                    </a:p>
                  </a:txBody>
                  <a:tcPr/>
                </a:tc>
              </a:tr>
            </a:tbl>
          </a:graphicData>
        </a:graphic>
      </p:graphicFrame>
      <p:pic>
        <p:nvPicPr>
          <p:cNvPr id="6" name="Picture 6"/>
          <p:cNvPicPr>
            <a:picLocks noChangeAspect="1" noChangeArrowheads="1"/>
          </p:cNvPicPr>
          <p:nvPr/>
        </p:nvPicPr>
        <p:blipFill>
          <a:blip r:embed="rId3" cstate="print"/>
          <a:srcRect/>
          <a:stretch>
            <a:fillRect/>
          </a:stretch>
        </p:blipFill>
        <p:spPr bwMode="auto">
          <a:xfrm>
            <a:off x="2514600" y="1356791"/>
            <a:ext cx="518187" cy="863895"/>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7315200" y="1371600"/>
            <a:ext cx="518187" cy="863895"/>
          </a:xfrm>
          <a:prstGeom prst="rect">
            <a:avLst/>
          </a:prstGeom>
          <a:noFill/>
          <a:ln w="9525">
            <a:noFill/>
            <a:miter lim="800000"/>
            <a:headEnd/>
            <a:tailEnd/>
          </a:ln>
        </p:spPr>
      </p:pic>
      <p:pic>
        <p:nvPicPr>
          <p:cNvPr id="9" name="Picture 6"/>
          <p:cNvPicPr>
            <a:picLocks noChangeAspect="1" noChangeArrowheads="1"/>
          </p:cNvPicPr>
          <p:nvPr/>
        </p:nvPicPr>
        <p:blipFill>
          <a:blip r:embed="rId3" cstate="print"/>
          <a:srcRect/>
          <a:stretch>
            <a:fillRect/>
          </a:stretch>
        </p:blipFill>
        <p:spPr bwMode="auto">
          <a:xfrm>
            <a:off x="7848600" y="1371600"/>
            <a:ext cx="518187" cy="863895"/>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5638800" y="1371600"/>
            <a:ext cx="518187" cy="863895"/>
          </a:xfrm>
          <a:prstGeom prst="rect">
            <a:avLst/>
          </a:prstGeom>
          <a:noFill/>
          <a:ln w="9525">
            <a:noFill/>
            <a:miter lim="800000"/>
            <a:headEnd/>
            <a:tailEnd/>
          </a:ln>
        </p:spPr>
      </p:pic>
      <p:pic>
        <p:nvPicPr>
          <p:cNvPr id="12" name="Picture 6"/>
          <p:cNvPicPr>
            <a:picLocks noChangeAspect="1" noChangeArrowheads="1"/>
          </p:cNvPicPr>
          <p:nvPr/>
        </p:nvPicPr>
        <p:blipFill>
          <a:blip r:embed="rId3" cstate="print"/>
          <a:srcRect/>
          <a:stretch>
            <a:fillRect/>
          </a:stretch>
        </p:blipFill>
        <p:spPr bwMode="auto">
          <a:xfrm>
            <a:off x="3733800" y="1371600"/>
            <a:ext cx="518187" cy="863895"/>
          </a:xfrm>
          <a:prstGeom prst="rect">
            <a:avLst/>
          </a:prstGeom>
          <a:noFill/>
          <a:ln w="9525">
            <a:noFill/>
            <a:miter lim="800000"/>
            <a:headEnd/>
            <a:tailEnd/>
          </a:ln>
        </p:spPr>
      </p:pic>
      <p:pic>
        <p:nvPicPr>
          <p:cNvPr id="13" name="Picture 6"/>
          <p:cNvPicPr>
            <a:picLocks noChangeAspect="1" noChangeArrowheads="1"/>
          </p:cNvPicPr>
          <p:nvPr/>
        </p:nvPicPr>
        <p:blipFill>
          <a:blip r:embed="rId3" cstate="print"/>
          <a:srcRect/>
          <a:stretch>
            <a:fillRect/>
          </a:stretch>
        </p:blipFill>
        <p:spPr bwMode="auto">
          <a:xfrm>
            <a:off x="6172200" y="1371600"/>
            <a:ext cx="518187" cy="863895"/>
          </a:xfrm>
          <a:prstGeom prst="rect">
            <a:avLst/>
          </a:prstGeom>
          <a:noFill/>
          <a:ln w="9525">
            <a:noFill/>
            <a:miter lim="800000"/>
            <a:headEnd/>
            <a:tailEnd/>
          </a:ln>
        </p:spPr>
      </p:pic>
      <p:pic>
        <p:nvPicPr>
          <p:cNvPr id="14" name="Picture 4"/>
          <p:cNvPicPr>
            <a:picLocks noChangeAspect="1" noChangeArrowheads="1"/>
          </p:cNvPicPr>
          <p:nvPr/>
        </p:nvPicPr>
        <p:blipFill>
          <a:blip r:embed="rId4" cstate="print"/>
          <a:srcRect/>
          <a:stretch>
            <a:fillRect/>
          </a:stretch>
        </p:blipFill>
        <p:spPr bwMode="auto">
          <a:xfrm>
            <a:off x="8153400" y="1524000"/>
            <a:ext cx="663510" cy="609600"/>
          </a:xfrm>
          <a:prstGeom prst="rect">
            <a:avLst/>
          </a:prstGeom>
          <a:noFill/>
          <a:ln w="9525">
            <a:noFill/>
            <a:miter lim="800000"/>
            <a:headEnd/>
            <a:tailEnd/>
          </a:ln>
        </p:spPr>
      </p:pic>
      <p:pic>
        <p:nvPicPr>
          <p:cNvPr id="15" name="Picture 4"/>
          <p:cNvPicPr>
            <a:picLocks noChangeAspect="1" noChangeArrowheads="1"/>
          </p:cNvPicPr>
          <p:nvPr/>
        </p:nvPicPr>
        <p:blipFill>
          <a:blip r:embed="rId4" cstate="print"/>
          <a:srcRect/>
          <a:stretch>
            <a:fillRect/>
          </a:stretch>
        </p:blipFill>
        <p:spPr bwMode="auto">
          <a:xfrm>
            <a:off x="4343400" y="1600200"/>
            <a:ext cx="663510" cy="609600"/>
          </a:xfrm>
          <a:prstGeom prst="rect">
            <a:avLst/>
          </a:prstGeom>
          <a:noFill/>
          <a:ln w="9525">
            <a:noFill/>
            <a:miter lim="800000"/>
            <a:headEnd/>
            <a:tailEnd/>
          </a:ln>
        </p:spPr>
      </p:pic>
      <p:sp>
        <p:nvSpPr>
          <p:cNvPr id="1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72</a:t>
            </a:fld>
            <a:endParaRPr lang="en-US" dirty="0"/>
          </a:p>
        </p:txBody>
      </p:sp>
    </p:spTree>
    <p:extLst>
      <p:ext uri="{BB962C8B-B14F-4D97-AF65-F5344CB8AC3E}">
        <p14:creationId xmlns:p14="http://schemas.microsoft.com/office/powerpoint/2010/main" val="38513862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Results</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73</a:t>
            </a:fld>
            <a:endParaRPr lang="en-US" dirty="0"/>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3218368893"/>
                  </p:ext>
                </p:extLst>
              </p:nvPr>
            </p:nvGraphicFramePr>
            <p:xfrm>
              <a:off x="609601" y="1447800"/>
              <a:ext cx="7848599" cy="3017520"/>
            </p:xfrm>
            <a:graphic>
              <a:graphicData uri="http://schemas.openxmlformats.org/drawingml/2006/table">
                <a:tbl>
                  <a:tblPr firstRow="1" bandRow="1">
                    <a:tableStyleId>{5C22544A-7EE6-4342-B048-85BDC9FD1C3A}</a:tableStyleId>
                  </a:tblPr>
                  <a:tblGrid>
                    <a:gridCol w="1534312"/>
                    <a:gridCol w="944191"/>
                    <a:gridCol w="2301470"/>
                    <a:gridCol w="1534313"/>
                    <a:gridCol w="1534313"/>
                  </a:tblGrid>
                  <a:tr h="747776">
                    <a:tc>
                      <a:txBody>
                        <a:bodyPr/>
                        <a:lstStyle/>
                        <a:p>
                          <a:endParaRPr lang="en-US" sz="2400" dirty="0"/>
                        </a:p>
                      </a:txBody>
                      <a:tcPr/>
                    </a:tc>
                    <a:tc>
                      <a:txBody>
                        <a:bodyPr/>
                        <a:lstStyle/>
                        <a:p>
                          <a:r>
                            <a:rPr lang="en-US" sz="2400" dirty="0" smtClean="0"/>
                            <a:t>Reuse</a:t>
                          </a:r>
                          <a:endParaRPr lang="en-US" sz="2400" dirty="0"/>
                        </a:p>
                      </a:txBody>
                      <a:tcPr/>
                    </a:tc>
                    <a:tc>
                      <a:txBody>
                        <a:bodyPr/>
                        <a:lstStyle/>
                        <a:p>
                          <a:r>
                            <a:rPr lang="en-US" sz="2400" dirty="0" smtClean="0"/>
                            <a:t>Strong Random Independent</a:t>
                          </a:r>
                          <a:endParaRPr lang="en-US" sz="2400" dirty="0"/>
                        </a:p>
                      </a:txBody>
                      <a:tcPr/>
                    </a:tc>
                    <a:tc>
                      <a:txBody>
                        <a:bodyPr/>
                        <a:lstStyle/>
                        <a:p>
                          <a:r>
                            <a:rPr lang="en-US" sz="2400" dirty="0" smtClean="0"/>
                            <a:t>[SC-1]</a:t>
                          </a:r>
                        </a:p>
                        <a:p>
                          <a:r>
                            <a:rPr lang="en-US" sz="2400" dirty="0" smtClean="0"/>
                            <a:t>15 PAO</a:t>
                          </a:r>
                          <a:r>
                            <a:rPr lang="en-US" sz="2400" baseline="0" dirty="0" smtClean="0"/>
                            <a:t> Stories</a:t>
                          </a:r>
                          <a:endParaRPr lang="en-US" sz="2400" dirty="0"/>
                        </a:p>
                      </a:txBody>
                      <a:tcPr/>
                    </a:tc>
                    <a:tc>
                      <a:txBody>
                        <a:bodyPr/>
                        <a:lstStyle/>
                        <a:p>
                          <a:r>
                            <a:rPr lang="en-US" sz="2400" dirty="0" smtClean="0"/>
                            <a:t>[SC-0]</a:t>
                          </a:r>
                        </a:p>
                        <a:p>
                          <a:r>
                            <a:rPr lang="en-US" sz="2400" dirty="0" smtClean="0"/>
                            <a:t>7 PAO Stories</a:t>
                          </a:r>
                          <a:endParaRPr lang="en-US" sz="2400" dirty="0"/>
                        </a:p>
                      </a:txBody>
                      <a:tcPr/>
                    </a:tc>
                  </a:tr>
                  <a:tr h="422656">
                    <a:tc>
                      <a:txBody>
                        <a:bodyPr/>
                        <a:lstStyle/>
                        <a:p>
                          <a:r>
                            <a:rPr lang="en-US" sz="2400" dirty="0" smtClean="0"/>
                            <a:t>Active</a:t>
                          </a:r>
                          <a:endParaRPr lang="en-US" sz="2400" dirty="0"/>
                        </a:p>
                      </a:txBody>
                      <a:tcPr/>
                    </a:tc>
                    <a:tc>
                      <a:txBody>
                        <a:bodyPr/>
                        <a:lstStyle/>
                        <a:p>
                          <a:pPr algn="l"/>
                          <a14:m>
                            <m:oMathPara xmlns:m="http://schemas.openxmlformats.org/officeDocument/2006/math">
                              <m:oMathParaPr>
                                <m:jc m:val="left"/>
                              </m:oMathParaPr>
                              <m:oMath xmlns:m="http://schemas.openxmlformats.org/officeDocument/2006/math">
                                <m:r>
                                  <a:rPr lang="en-US" sz="2400" i="1" smtClean="0">
                                    <a:latin typeface="Cambria Math"/>
                                    <a:ea typeface="Cambria Math"/>
                                    <a:sym typeface="Mathematica1"/>
                                  </a:rPr>
                                  <m:t>≈</m:t>
                                </m:r>
                                <m:r>
                                  <a:rPr lang="en-US" sz="2400" b="0" i="1" smtClean="0">
                                    <a:latin typeface="Cambria Math"/>
                                    <a:ea typeface="Cambria Math"/>
                                    <a:sym typeface="Mathematica1"/>
                                  </a:rPr>
                                  <m:t>0</m:t>
                                </m:r>
                              </m:oMath>
                            </m:oMathPara>
                          </a14:m>
                          <a:endParaRPr lang="en-US" sz="2400" dirty="0"/>
                        </a:p>
                      </a:txBody>
                      <a:tcPr/>
                    </a:tc>
                    <a:tc>
                      <a:txBody>
                        <a:bodyPr/>
                        <a:lstStyle/>
                        <a:p>
                          <a:r>
                            <a:rPr lang="en-US" sz="2400" dirty="0" smtClean="0"/>
                            <a:t>2,938</a:t>
                          </a:r>
                          <a:endParaRPr lang="en-US" sz="2400" dirty="0"/>
                        </a:p>
                      </a:txBody>
                      <a:tcPr/>
                    </a:tc>
                    <a:tc>
                      <a:txBody>
                        <a:bodyPr/>
                        <a:lstStyle/>
                        <a:p>
                          <a:r>
                            <a:rPr lang="en-US" sz="2400" dirty="0" smtClean="0"/>
                            <a:t>9.8</a:t>
                          </a:r>
                          <a:endParaRPr lang="en-US" sz="2400" dirty="0"/>
                        </a:p>
                      </a:txBody>
                      <a:tcPr/>
                    </a:tc>
                    <a:tc>
                      <a:txBody>
                        <a:bodyPr/>
                        <a:lstStyle/>
                        <a:p>
                          <a:r>
                            <a:rPr lang="en-US" sz="2400" dirty="0" smtClean="0">
                              <a:sym typeface="Mathematica1"/>
                            </a:rPr>
                            <a:t>4.0</a:t>
                          </a:r>
                          <a:endParaRPr lang="en-US" sz="2400" dirty="0"/>
                        </a:p>
                      </a:txBody>
                      <a:tcPr/>
                    </a:tc>
                  </a:tr>
                  <a:tr h="422656">
                    <a:tc>
                      <a:txBody>
                        <a:bodyPr/>
                        <a:lstStyle/>
                        <a:p>
                          <a:r>
                            <a:rPr lang="en-US" sz="2400" dirty="0" smtClean="0"/>
                            <a:t>Typical</a:t>
                          </a:r>
                          <a:endParaRPr lang="en-US" sz="2400" dirty="0"/>
                        </a:p>
                      </a:txBody>
                      <a:tcPr/>
                    </a:tc>
                    <a:tc>
                      <a:txBody>
                        <a:bodyPr/>
                        <a:lstStyle/>
                        <a:p>
                          <a:pPr algn="l"/>
                          <a14:m>
                            <m:oMathPara xmlns:m="http://schemas.openxmlformats.org/officeDocument/2006/math">
                              <m:oMathParaPr>
                                <m:jc m:val="left"/>
                              </m:oMathParaPr>
                              <m:oMath xmlns:m="http://schemas.openxmlformats.org/officeDocument/2006/math">
                                <m:r>
                                  <a:rPr lang="en-US" sz="2400" i="1" smtClean="0">
                                    <a:latin typeface="Cambria Math"/>
                                    <a:ea typeface="Cambria Math"/>
                                    <a:sym typeface="Mathematica1"/>
                                  </a:rPr>
                                  <m:t>≈</m:t>
                                </m:r>
                                <m:r>
                                  <a:rPr lang="en-US" sz="2400" b="0" i="1" smtClean="0">
                                    <a:latin typeface="Cambria Math"/>
                                    <a:ea typeface="Cambria Math"/>
                                    <a:sym typeface="Mathematica1"/>
                                  </a:rPr>
                                  <m:t>0</m:t>
                                </m:r>
                              </m:oMath>
                            </m:oMathPara>
                          </a14:m>
                          <a:endParaRPr lang="en-US" sz="2400" dirty="0"/>
                        </a:p>
                      </a:txBody>
                      <a:tcPr/>
                    </a:tc>
                    <a:tc>
                      <a:txBody>
                        <a:bodyPr/>
                        <a:lstStyle/>
                        <a:p>
                          <a:r>
                            <a:rPr lang="en-US" sz="2400" dirty="0" smtClean="0"/>
                            <a:t>2,974</a:t>
                          </a:r>
                          <a:endParaRPr lang="en-US" sz="2400" dirty="0"/>
                        </a:p>
                      </a:txBody>
                      <a:tcPr/>
                    </a:tc>
                    <a:tc>
                      <a:txBody>
                        <a:bodyPr/>
                        <a:lstStyle/>
                        <a:p>
                          <a:r>
                            <a:rPr lang="en-US" sz="2400" dirty="0" smtClean="0"/>
                            <a:t>11.8</a:t>
                          </a:r>
                          <a:endParaRPr lang="en-US" sz="2400" dirty="0"/>
                        </a:p>
                      </a:txBody>
                      <a:tcPr/>
                    </a:tc>
                    <a:tc>
                      <a:txBody>
                        <a:bodyPr/>
                        <a:lstStyle/>
                        <a:p>
                          <a:r>
                            <a:rPr lang="en-US" sz="2400" dirty="0" smtClean="0">
                              <a:sym typeface="Mathematica1"/>
                            </a:rPr>
                            <a:t>4.5</a:t>
                          </a:r>
                          <a:endParaRPr lang="en-US" sz="2400" dirty="0"/>
                        </a:p>
                      </a:txBody>
                      <a:tcPr/>
                    </a:tc>
                  </a:tr>
                  <a:tr h="422656">
                    <a:tc>
                      <a:txBody>
                        <a:bodyPr/>
                        <a:lstStyle/>
                        <a:p>
                          <a:r>
                            <a:rPr lang="en-US" sz="2400" dirty="0" smtClean="0"/>
                            <a:t>Occasional</a:t>
                          </a:r>
                          <a:endParaRPr lang="en-US" sz="2400" dirty="0"/>
                        </a:p>
                      </a:txBody>
                      <a:tcPr/>
                    </a:tc>
                    <a:tc>
                      <a:txBody>
                        <a:bodyPr/>
                        <a:lstStyle/>
                        <a:p>
                          <a:pPr algn="l"/>
                          <a14:m>
                            <m:oMathPara xmlns:m="http://schemas.openxmlformats.org/officeDocument/2006/math">
                              <m:oMathParaPr>
                                <m:jc m:val="left"/>
                              </m:oMathParaPr>
                              <m:oMath xmlns:m="http://schemas.openxmlformats.org/officeDocument/2006/math">
                                <m:r>
                                  <a:rPr lang="en-US" sz="2400" i="1" smtClean="0">
                                    <a:latin typeface="Cambria Math"/>
                                    <a:ea typeface="Cambria Math"/>
                                    <a:sym typeface="Mathematica1"/>
                                  </a:rPr>
                                  <m:t>≈</m:t>
                                </m:r>
                                <m:r>
                                  <a:rPr lang="en-US" sz="2400" b="0" i="1" smtClean="0">
                                    <a:latin typeface="Cambria Math"/>
                                    <a:ea typeface="Cambria Math"/>
                                    <a:sym typeface="Mathematica1"/>
                                  </a:rPr>
                                  <m:t>0</m:t>
                                </m:r>
                              </m:oMath>
                            </m:oMathPara>
                          </a14:m>
                          <a:endParaRPr lang="en-US" sz="2400" dirty="0"/>
                        </a:p>
                      </a:txBody>
                      <a:tcPr/>
                    </a:tc>
                    <a:tc>
                      <a:txBody>
                        <a:bodyPr/>
                        <a:lstStyle/>
                        <a:p>
                          <a:r>
                            <a:rPr lang="en-US" sz="2400" dirty="0" smtClean="0"/>
                            <a:t>3,135</a:t>
                          </a:r>
                          <a:endParaRPr lang="en-US" sz="2400" dirty="0"/>
                        </a:p>
                      </a:txBody>
                      <a:tcPr/>
                    </a:tc>
                    <a:tc>
                      <a:txBody>
                        <a:bodyPr/>
                        <a:lstStyle/>
                        <a:p>
                          <a:r>
                            <a:rPr lang="en-US" sz="2400" dirty="0" smtClean="0"/>
                            <a:t>15.2</a:t>
                          </a:r>
                          <a:endParaRPr lang="en-US" sz="2400" dirty="0"/>
                        </a:p>
                      </a:txBody>
                      <a:tcPr/>
                    </a:tc>
                    <a:tc>
                      <a:txBody>
                        <a:bodyPr/>
                        <a:lstStyle/>
                        <a:p>
                          <a:r>
                            <a:rPr lang="en-US" sz="2400" dirty="0" smtClean="0">
                              <a:sym typeface="Mathematica1"/>
                            </a:rPr>
                            <a:t>5.5</a:t>
                          </a:r>
                          <a:endParaRPr lang="en-US" sz="2400" dirty="0"/>
                        </a:p>
                      </a:txBody>
                      <a:tcPr/>
                    </a:tc>
                  </a:tr>
                  <a:tr h="422656">
                    <a:tc>
                      <a:txBody>
                        <a:bodyPr/>
                        <a:lstStyle/>
                        <a:p>
                          <a:r>
                            <a:rPr lang="en-US" sz="2400" dirty="0" smtClean="0"/>
                            <a:t>Infrequent</a:t>
                          </a:r>
                          <a:endParaRPr lang="en-US" sz="2400" dirty="0"/>
                        </a:p>
                      </a:txBody>
                      <a:tcPr/>
                    </a:tc>
                    <a:tc>
                      <a:txBody>
                        <a:bodyPr/>
                        <a:lstStyle/>
                        <a:p>
                          <a:r>
                            <a:rPr lang="en-US" sz="2400" dirty="0" smtClean="0"/>
                            <a:t>3.2</a:t>
                          </a:r>
                          <a:endParaRPr lang="en-US" sz="2400" dirty="0"/>
                        </a:p>
                      </a:txBody>
                      <a:tcPr/>
                    </a:tc>
                    <a:tc>
                      <a:txBody>
                        <a:bodyPr/>
                        <a:lstStyle/>
                        <a:p>
                          <a:r>
                            <a:rPr lang="en-US" sz="2400" dirty="0" smtClean="0"/>
                            <a:t>4,024</a:t>
                          </a:r>
                          <a:endParaRPr lang="en-US" sz="2400" dirty="0"/>
                        </a:p>
                      </a:txBody>
                      <a:tcPr/>
                    </a:tc>
                    <a:tc>
                      <a:txBody>
                        <a:bodyPr/>
                        <a:lstStyle/>
                        <a:p>
                          <a:r>
                            <a:rPr lang="en-US" sz="2400" dirty="0" smtClean="0"/>
                            <a:t>93.2</a:t>
                          </a:r>
                          <a:endParaRPr lang="en-US" sz="2400" dirty="0"/>
                        </a:p>
                      </a:txBody>
                      <a:tcPr/>
                    </a:tc>
                    <a:tc>
                      <a:txBody>
                        <a:bodyPr/>
                        <a:lstStyle/>
                        <a:p>
                          <a:r>
                            <a:rPr lang="en-US" sz="2400" dirty="0" smtClean="0"/>
                            <a:t>25.7</a:t>
                          </a:r>
                          <a:endParaRPr lang="en-US" sz="2400" dirty="0"/>
                        </a:p>
                      </a:txBody>
                      <a:tcPr/>
                    </a:tc>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1117202372"/>
                  </p:ext>
                </p:extLst>
              </p:nvPr>
            </p:nvGraphicFramePr>
            <p:xfrm>
              <a:off x="609601" y="1447800"/>
              <a:ext cx="7848599" cy="3017520"/>
            </p:xfrm>
            <a:graphic>
              <a:graphicData uri="http://schemas.openxmlformats.org/drawingml/2006/table">
                <a:tbl>
                  <a:tblPr firstRow="1" bandRow="1">
                    <a:tableStyleId>{5C22544A-7EE6-4342-B048-85BDC9FD1C3A}</a:tableStyleId>
                  </a:tblPr>
                  <a:tblGrid>
                    <a:gridCol w="1534312"/>
                    <a:gridCol w="944191"/>
                    <a:gridCol w="2301470"/>
                    <a:gridCol w="1534313"/>
                    <a:gridCol w="1534313"/>
                  </a:tblGrid>
                  <a:tr h="1188720">
                    <a:tc>
                      <a:txBody>
                        <a:bodyPr/>
                        <a:lstStyle/>
                        <a:p>
                          <a:endParaRPr lang="en-US" sz="2400" dirty="0"/>
                        </a:p>
                      </a:txBody>
                      <a:tcPr/>
                    </a:tc>
                    <a:tc>
                      <a:txBody>
                        <a:bodyPr/>
                        <a:lstStyle/>
                        <a:p>
                          <a:r>
                            <a:rPr lang="en-US" sz="2400" dirty="0" smtClean="0"/>
                            <a:t>Reuse</a:t>
                          </a:r>
                          <a:endParaRPr lang="en-US" sz="2400" dirty="0"/>
                        </a:p>
                      </a:txBody>
                      <a:tcPr/>
                    </a:tc>
                    <a:tc>
                      <a:txBody>
                        <a:bodyPr/>
                        <a:lstStyle/>
                        <a:p>
                          <a:r>
                            <a:rPr lang="en-US" sz="2400" dirty="0" smtClean="0"/>
                            <a:t>Strong Random Independent</a:t>
                          </a:r>
                          <a:endParaRPr lang="en-US" sz="2400" dirty="0"/>
                        </a:p>
                      </a:txBody>
                      <a:tcPr/>
                    </a:tc>
                    <a:tc>
                      <a:txBody>
                        <a:bodyPr/>
                        <a:lstStyle/>
                        <a:p>
                          <a:r>
                            <a:rPr lang="en-US" sz="2400" dirty="0" smtClean="0"/>
                            <a:t>[SC-1]</a:t>
                          </a:r>
                        </a:p>
                        <a:p>
                          <a:r>
                            <a:rPr lang="en-US" sz="2400" dirty="0" smtClean="0"/>
                            <a:t>15 PAO</a:t>
                          </a:r>
                          <a:r>
                            <a:rPr lang="en-US" sz="2400" baseline="0" dirty="0" smtClean="0"/>
                            <a:t> Stories</a:t>
                          </a:r>
                          <a:endParaRPr lang="en-US" sz="2400" dirty="0"/>
                        </a:p>
                      </a:txBody>
                      <a:tcPr/>
                    </a:tc>
                    <a:tc>
                      <a:txBody>
                        <a:bodyPr/>
                        <a:lstStyle/>
                        <a:p>
                          <a:r>
                            <a:rPr lang="en-US" sz="2400" dirty="0" smtClean="0"/>
                            <a:t>[SC-0]</a:t>
                          </a:r>
                        </a:p>
                        <a:p>
                          <a:r>
                            <a:rPr lang="en-US" sz="2400" dirty="0" smtClean="0"/>
                            <a:t>7 PAO Stories</a:t>
                          </a:r>
                          <a:endParaRPr lang="en-US" sz="2400" dirty="0"/>
                        </a:p>
                      </a:txBody>
                      <a:tcPr/>
                    </a:tc>
                  </a:tr>
                  <a:tr h="457200">
                    <a:tc>
                      <a:txBody>
                        <a:bodyPr/>
                        <a:lstStyle/>
                        <a:p>
                          <a:r>
                            <a:rPr lang="en-US" sz="2400" dirty="0" smtClean="0"/>
                            <a:t>Active</a:t>
                          </a:r>
                          <a:endParaRPr lang="en-US" sz="2400" dirty="0"/>
                        </a:p>
                      </a:txBody>
                      <a:tcPr/>
                    </a:tc>
                    <a:tc>
                      <a:txBody>
                        <a:bodyPr/>
                        <a:lstStyle/>
                        <a:p>
                          <a:endParaRPr lang="en-US"/>
                        </a:p>
                      </a:txBody>
                      <a:tcPr>
                        <a:blipFill rotWithShape="1">
                          <a:blip r:embed="rId3"/>
                          <a:stretch>
                            <a:fillRect l="-162581" t="-270667" r="-568387" b="-329333"/>
                          </a:stretch>
                        </a:blipFill>
                      </a:tcPr>
                    </a:tc>
                    <a:tc>
                      <a:txBody>
                        <a:bodyPr/>
                        <a:lstStyle/>
                        <a:p>
                          <a:r>
                            <a:rPr lang="en-US" sz="2400" dirty="0" smtClean="0"/>
                            <a:t>2,938</a:t>
                          </a:r>
                          <a:endParaRPr lang="en-US" sz="2400" dirty="0"/>
                        </a:p>
                      </a:txBody>
                      <a:tcPr/>
                    </a:tc>
                    <a:tc>
                      <a:txBody>
                        <a:bodyPr/>
                        <a:lstStyle/>
                        <a:p>
                          <a:r>
                            <a:rPr lang="en-US" sz="2400" dirty="0" smtClean="0"/>
                            <a:t>9.8</a:t>
                          </a:r>
                          <a:endParaRPr lang="en-US" sz="2400" dirty="0"/>
                        </a:p>
                      </a:txBody>
                      <a:tcPr/>
                    </a:tc>
                    <a:tc>
                      <a:txBody>
                        <a:bodyPr/>
                        <a:lstStyle/>
                        <a:p>
                          <a:r>
                            <a:rPr lang="en-US" sz="2400" dirty="0" smtClean="0">
                              <a:sym typeface="Mathematica1"/>
                            </a:rPr>
                            <a:t>4.0</a:t>
                          </a:r>
                          <a:endParaRPr lang="en-US" sz="2400" dirty="0"/>
                        </a:p>
                      </a:txBody>
                      <a:tcPr/>
                    </a:tc>
                  </a:tr>
                  <a:tr h="457200">
                    <a:tc>
                      <a:txBody>
                        <a:bodyPr/>
                        <a:lstStyle/>
                        <a:p>
                          <a:r>
                            <a:rPr lang="en-US" sz="2400" dirty="0" smtClean="0"/>
                            <a:t>Typical</a:t>
                          </a:r>
                          <a:endParaRPr lang="en-US" sz="2400" dirty="0"/>
                        </a:p>
                      </a:txBody>
                      <a:tcPr/>
                    </a:tc>
                    <a:tc>
                      <a:txBody>
                        <a:bodyPr/>
                        <a:lstStyle/>
                        <a:p>
                          <a:endParaRPr lang="en-US"/>
                        </a:p>
                      </a:txBody>
                      <a:tcPr>
                        <a:blipFill rotWithShape="1">
                          <a:blip r:embed="rId3"/>
                          <a:stretch>
                            <a:fillRect l="-162581" t="-370667" r="-568387" b="-229333"/>
                          </a:stretch>
                        </a:blipFill>
                      </a:tcPr>
                    </a:tc>
                    <a:tc>
                      <a:txBody>
                        <a:bodyPr/>
                        <a:lstStyle/>
                        <a:p>
                          <a:r>
                            <a:rPr lang="en-US" sz="2400" dirty="0" smtClean="0"/>
                            <a:t>2,974</a:t>
                          </a:r>
                          <a:endParaRPr lang="en-US" sz="2400" dirty="0"/>
                        </a:p>
                      </a:txBody>
                      <a:tcPr/>
                    </a:tc>
                    <a:tc>
                      <a:txBody>
                        <a:bodyPr/>
                        <a:lstStyle/>
                        <a:p>
                          <a:r>
                            <a:rPr lang="en-US" sz="2400" dirty="0" smtClean="0"/>
                            <a:t>11.8</a:t>
                          </a:r>
                          <a:endParaRPr lang="en-US" sz="2400" dirty="0"/>
                        </a:p>
                      </a:txBody>
                      <a:tcPr/>
                    </a:tc>
                    <a:tc>
                      <a:txBody>
                        <a:bodyPr/>
                        <a:lstStyle/>
                        <a:p>
                          <a:r>
                            <a:rPr lang="en-US" sz="2400" dirty="0" smtClean="0">
                              <a:sym typeface="Mathematica1"/>
                            </a:rPr>
                            <a:t>4.5</a:t>
                          </a:r>
                          <a:endParaRPr lang="en-US" sz="2400" dirty="0"/>
                        </a:p>
                      </a:txBody>
                      <a:tcPr/>
                    </a:tc>
                  </a:tr>
                  <a:tr h="457200">
                    <a:tc>
                      <a:txBody>
                        <a:bodyPr/>
                        <a:lstStyle/>
                        <a:p>
                          <a:r>
                            <a:rPr lang="en-US" sz="2400" dirty="0" smtClean="0"/>
                            <a:t>Occasional</a:t>
                          </a:r>
                          <a:endParaRPr lang="en-US" sz="2400" dirty="0"/>
                        </a:p>
                      </a:txBody>
                      <a:tcPr/>
                    </a:tc>
                    <a:tc>
                      <a:txBody>
                        <a:bodyPr/>
                        <a:lstStyle/>
                        <a:p>
                          <a:endParaRPr lang="en-US"/>
                        </a:p>
                      </a:txBody>
                      <a:tcPr>
                        <a:blipFill rotWithShape="1">
                          <a:blip r:embed="rId3"/>
                          <a:stretch>
                            <a:fillRect l="-162581" t="-470667" r="-568387" b="-129333"/>
                          </a:stretch>
                        </a:blipFill>
                      </a:tcPr>
                    </a:tc>
                    <a:tc>
                      <a:txBody>
                        <a:bodyPr/>
                        <a:lstStyle/>
                        <a:p>
                          <a:r>
                            <a:rPr lang="en-US" sz="2400" dirty="0" smtClean="0"/>
                            <a:t>3,135</a:t>
                          </a:r>
                          <a:endParaRPr lang="en-US" sz="2400" dirty="0"/>
                        </a:p>
                      </a:txBody>
                      <a:tcPr/>
                    </a:tc>
                    <a:tc>
                      <a:txBody>
                        <a:bodyPr/>
                        <a:lstStyle/>
                        <a:p>
                          <a:r>
                            <a:rPr lang="en-US" sz="2400" dirty="0" smtClean="0"/>
                            <a:t>15.2</a:t>
                          </a:r>
                          <a:endParaRPr lang="en-US" sz="2400" dirty="0"/>
                        </a:p>
                      </a:txBody>
                      <a:tcPr/>
                    </a:tc>
                    <a:tc>
                      <a:txBody>
                        <a:bodyPr/>
                        <a:lstStyle/>
                        <a:p>
                          <a:r>
                            <a:rPr lang="en-US" sz="2400" dirty="0" smtClean="0">
                              <a:sym typeface="Mathematica1"/>
                            </a:rPr>
                            <a:t>5.5</a:t>
                          </a:r>
                          <a:endParaRPr lang="en-US" sz="2400" dirty="0"/>
                        </a:p>
                      </a:txBody>
                      <a:tcPr/>
                    </a:tc>
                  </a:tr>
                  <a:tr h="457200">
                    <a:tc>
                      <a:txBody>
                        <a:bodyPr/>
                        <a:lstStyle/>
                        <a:p>
                          <a:r>
                            <a:rPr lang="en-US" sz="2400" dirty="0" smtClean="0"/>
                            <a:t>Infrequent</a:t>
                          </a:r>
                          <a:endParaRPr lang="en-US" sz="2400" dirty="0"/>
                        </a:p>
                      </a:txBody>
                      <a:tcPr/>
                    </a:tc>
                    <a:tc>
                      <a:txBody>
                        <a:bodyPr/>
                        <a:lstStyle/>
                        <a:p>
                          <a:r>
                            <a:rPr lang="en-US" sz="2400" dirty="0" smtClean="0"/>
                            <a:t>3.2</a:t>
                          </a:r>
                          <a:endParaRPr lang="en-US" sz="2400" dirty="0"/>
                        </a:p>
                      </a:txBody>
                      <a:tcPr/>
                    </a:tc>
                    <a:tc>
                      <a:txBody>
                        <a:bodyPr/>
                        <a:lstStyle/>
                        <a:p>
                          <a:r>
                            <a:rPr lang="en-US" sz="2400" dirty="0" smtClean="0"/>
                            <a:t>4,024</a:t>
                          </a:r>
                          <a:endParaRPr lang="en-US" sz="2400" dirty="0"/>
                        </a:p>
                      </a:txBody>
                      <a:tcPr/>
                    </a:tc>
                    <a:tc>
                      <a:txBody>
                        <a:bodyPr/>
                        <a:lstStyle/>
                        <a:p>
                          <a:r>
                            <a:rPr lang="en-US" sz="2400" dirty="0" smtClean="0"/>
                            <a:t>93.2</a:t>
                          </a:r>
                          <a:endParaRPr lang="en-US" sz="2400" dirty="0"/>
                        </a:p>
                      </a:txBody>
                      <a:tcPr/>
                    </a:tc>
                    <a:tc>
                      <a:txBody>
                        <a:bodyPr/>
                        <a:lstStyle/>
                        <a:p>
                          <a:r>
                            <a:rPr lang="en-US" sz="2400" dirty="0" smtClean="0"/>
                            <a:t>25.7</a:t>
                          </a:r>
                          <a:endParaRPr lang="en-US" sz="2400" dirty="0"/>
                        </a:p>
                      </a:txBody>
                      <a:tcPr/>
                    </a:tc>
                  </a:tr>
                </a:tbl>
              </a:graphicData>
            </a:graphic>
          </p:graphicFrame>
        </mc:Fallback>
      </mc:AlternateContent>
      <mc:AlternateContent xmlns:mc="http://schemas.openxmlformats.org/markup-compatibility/2006" xmlns:a14="http://schemas.microsoft.com/office/drawing/2010/main">
        <mc:Choice Requires="a14">
          <p:sp>
            <p:nvSpPr>
              <p:cNvPr id="7" name="TextBox 6"/>
              <p:cNvSpPr txBox="1"/>
              <p:nvPr/>
            </p:nvSpPr>
            <p:spPr>
              <a:xfrm>
                <a:off x="533400" y="4530298"/>
                <a:ext cx="8382000" cy="461665"/>
              </a:xfrm>
              <a:prstGeom prst="rect">
                <a:avLst/>
              </a:prstGeom>
              <a:noFill/>
            </p:spPr>
            <p:txBody>
              <a:bodyPr wrap="square" rtlCol="0">
                <a:spAutoFit/>
              </a:bodyPr>
              <a:lstStyle/>
              <a:p>
                <a:r>
                  <a:rPr lang="en-US" sz="2400" b="1" dirty="0" smtClean="0"/>
                  <a:t>E</a:t>
                </a:r>
                <a:r>
                  <a:rPr lang="en-US" sz="2400" dirty="0" smtClean="0"/>
                  <a:t>[</a:t>
                </a:r>
                <a:r>
                  <a:rPr lang="en-US" sz="2400" b="1" dirty="0" smtClean="0"/>
                  <a:t>X</a:t>
                </a:r>
                <a14:m>
                  <m:oMath xmlns:m="http://schemas.openxmlformats.org/officeDocument/2006/math">
                    <m:r>
                      <a:rPr lang="en-US" sz="2400" b="0" i="1" baseline="-25000" smtClean="0">
                        <a:latin typeface="Cambria Math"/>
                        <a:ea typeface="Cambria Math"/>
                      </a:rPr>
                      <m:t>∞</m:t>
                    </m:r>
                  </m:oMath>
                </a14:m>
                <a:r>
                  <a:rPr lang="en-US" sz="2400" dirty="0" smtClean="0"/>
                  <a:t>]: Extra Rehearsals to maintain </a:t>
                </a:r>
                <a:r>
                  <a:rPr lang="en-US" sz="2400" i="1" dirty="0" smtClean="0"/>
                  <a:t>all</a:t>
                </a:r>
                <a:r>
                  <a:rPr lang="en-US" sz="2400" dirty="0" smtClean="0"/>
                  <a:t> passwords over lifetime. </a:t>
                </a:r>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533400" y="4530298"/>
                <a:ext cx="8382000" cy="461665"/>
              </a:xfrm>
              <a:prstGeom prst="rect">
                <a:avLst/>
              </a:prstGeom>
              <a:blipFill rotWithShape="1">
                <a:blip r:embed="rId4"/>
                <a:stretch>
                  <a:fillRect l="-1164"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31726258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Shared Cues</a:t>
            </a:r>
            <a:endParaRPr lang="en-US" dirty="0"/>
          </a:p>
        </p:txBody>
      </p:sp>
      <p:sp>
        <p:nvSpPr>
          <p:cNvPr id="3" name="Content Placeholder 2"/>
          <p:cNvSpPr>
            <a:spLocks noGrp="1"/>
          </p:cNvSpPr>
          <p:nvPr>
            <p:ph idx="1"/>
          </p:nvPr>
        </p:nvSpPr>
        <p:spPr>
          <a:xfrm>
            <a:off x="457200" y="6019800"/>
            <a:ext cx="8229600" cy="609600"/>
          </a:xfrm>
        </p:spPr>
        <p:txBody>
          <a:bodyPr/>
          <a:lstStyle/>
          <a:p>
            <a:pPr>
              <a:buNone/>
            </a:pPr>
            <a:r>
              <a:rPr lang="en-US" dirty="0"/>
              <a:t>(</a:t>
            </a:r>
            <a:r>
              <a:rPr lang="en-US" dirty="0" smtClean="0"/>
              <a:t>10</a:t>
            </a:r>
            <a:r>
              <a:rPr lang="en-US" baseline="30000" dirty="0" smtClean="0"/>
              <a:t>10</a:t>
            </a:r>
            <a:r>
              <a:rPr lang="en-US" dirty="0" smtClean="0"/>
              <a:t>,</a:t>
            </a:r>
            <a:r>
              <a:rPr lang="el-GR" b="1" dirty="0" smtClean="0">
                <a:latin typeface="Times New Roman"/>
                <a:cs typeface="Times New Roman"/>
                <a:sym typeface="Mathematica1Mono"/>
              </a:rPr>
              <a:t>δ</a:t>
            </a:r>
            <a:r>
              <a:rPr lang="en-US" dirty="0" smtClean="0">
                <a:sym typeface="Mathematica1Mono"/>
              </a:rPr>
              <a:t>,m,3,r</a:t>
            </a:r>
            <a:r>
              <a:rPr lang="en-US" dirty="0" smtClean="0"/>
              <a:t>,h</a:t>
            </a:r>
            <a:r>
              <a:rPr lang="en-US" dirty="0" smtClean="0">
                <a:sym typeface="Mathematica1Mono"/>
              </a:rPr>
              <a:t>)-</a:t>
            </a:r>
            <a:r>
              <a:rPr lang="en-US" dirty="0">
                <a:sym typeface="Mathematica1Mono"/>
              </a:rPr>
              <a:t>security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85227791"/>
              </p:ext>
            </p:extLst>
          </p:nvPr>
        </p:nvGraphicFramePr>
        <p:xfrm>
          <a:off x="381000" y="1295400"/>
          <a:ext cx="8534400" cy="4714735"/>
        </p:xfrm>
        <a:graphic>
          <a:graphicData uri="http://schemas.openxmlformats.org/drawingml/2006/table">
            <a:tbl>
              <a:tblPr firstRow="1" bandRow="1">
                <a:tableStyleId>{5C22544A-7EE6-4342-B048-85BDC9FD1C3A}</a:tableStyleId>
              </a:tblPr>
              <a:tblGrid>
                <a:gridCol w="2057400"/>
                <a:gridCol w="1219200"/>
                <a:gridCol w="1905000"/>
                <a:gridCol w="1686721"/>
                <a:gridCol w="1666079"/>
              </a:tblGrid>
              <a:tr h="1009192">
                <a:tc>
                  <a:txBody>
                    <a:bodyPr/>
                    <a:lstStyle/>
                    <a:p>
                      <a:r>
                        <a:rPr lang="en-US" sz="2400" dirty="0" smtClean="0"/>
                        <a:t>Attacks</a:t>
                      </a:r>
                      <a:endParaRPr lang="en-US" sz="2400" dirty="0"/>
                    </a:p>
                  </a:txBody>
                  <a:tcPr/>
                </a:tc>
                <a:tc>
                  <a:txBody>
                    <a:bodyPr/>
                    <a:lstStyle/>
                    <a:p>
                      <a:r>
                        <a:rPr lang="en-US" dirty="0" smtClean="0"/>
                        <a:t>            r= 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 1</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h=1</a:t>
                      </a:r>
                      <a:endParaRPr lang="en-US" dirty="0" smtClean="0"/>
                    </a:p>
                    <a:p>
                      <a:endParaRPr lang="en-US" dirty="0"/>
                    </a:p>
                  </a:txBody>
                  <a:tcPr/>
                </a:tc>
                <a:tc>
                  <a:txBody>
                    <a:bodyPr/>
                    <a:lstStyle/>
                    <a:p>
                      <a:r>
                        <a:rPr lang="en-US" sz="2400" dirty="0" smtClean="0"/>
                        <a:t>                 r</a:t>
                      </a:r>
                      <a:r>
                        <a:rPr lang="en-US" sz="1800" dirty="0" smtClean="0"/>
                        <a:t>=2</a:t>
                      </a:r>
                      <a:endParaRPr lang="en-US" sz="1800" dirty="0"/>
                    </a:p>
                  </a:txBody>
                  <a:tcPr/>
                </a:tc>
                <a:tc>
                  <a:txBody>
                    <a:bodyPr/>
                    <a:lstStyle/>
                    <a:p>
                      <a:endParaRPr lang="en-US" sz="2400" dirty="0"/>
                    </a:p>
                  </a:txBody>
                  <a:tcPr/>
                </a:tc>
              </a:tr>
              <a:tr h="828535">
                <a:tc>
                  <a:txBody>
                    <a:bodyPr/>
                    <a:lstStyle/>
                    <a:p>
                      <a:r>
                        <a:rPr lang="en-US" sz="2400" dirty="0" smtClean="0"/>
                        <a:t>(n,</a:t>
                      </a:r>
                      <a:r>
                        <a:rPr lang="en-US" sz="2400" dirty="0" smtClean="0">
                          <a:latin typeface="Cambria Math"/>
                          <a:ea typeface="Cambria Math"/>
                        </a:rPr>
                        <a:t>𝓵</a:t>
                      </a:r>
                      <a:r>
                        <a:rPr lang="en-US" sz="2400" dirty="0" smtClean="0"/>
                        <a:t>,</a:t>
                      </a:r>
                      <a:r>
                        <a:rPr lang="en-US" sz="2400" dirty="0" smtClean="0">
                          <a:latin typeface="Cambria Math"/>
                          <a:ea typeface="Cambria Math"/>
                        </a:rPr>
                        <a:t>𝓵</a:t>
                      </a:r>
                      <a:r>
                        <a:rPr lang="en-US" sz="2400" dirty="0" smtClean="0">
                          <a:sym typeface="Mathematica1"/>
                        </a:rPr>
                        <a:t>)-Sharing</a:t>
                      </a:r>
                    </a:p>
                    <a:p>
                      <a:r>
                        <a:rPr lang="en-US" sz="2400" dirty="0" smtClean="0">
                          <a:sym typeface="Mathematica1"/>
                        </a:rPr>
                        <a:t>[Reuse] </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r>
              <a:tr h="1219938">
                <a:tc>
                  <a:txBody>
                    <a:bodyPr/>
                    <a:lstStyle/>
                    <a:p>
                      <a:r>
                        <a:rPr lang="en-US" sz="2400" dirty="0" smtClean="0"/>
                        <a:t>(n,</a:t>
                      </a:r>
                      <a:r>
                        <a:rPr lang="en-US" sz="2400" dirty="0" smtClean="0">
                          <a:latin typeface="Cambria Math"/>
                          <a:ea typeface="Cambria Math"/>
                        </a:rPr>
                        <a:t>𝓵</a:t>
                      </a:r>
                      <a:r>
                        <a:rPr lang="en-US" sz="2400" dirty="0" smtClean="0"/>
                        <a:t>,0</a:t>
                      </a:r>
                      <a:r>
                        <a:rPr lang="en-US" sz="2400" dirty="0" smtClean="0">
                          <a:sym typeface="Mathematica1"/>
                        </a:rPr>
                        <a:t>)-Sharing</a:t>
                      </a:r>
                    </a:p>
                    <a:p>
                      <a:r>
                        <a:rPr lang="en-US" sz="2400" dirty="0" smtClean="0">
                          <a:sym typeface="Mathematica1"/>
                        </a:rPr>
                        <a:t>[Independent]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r>
              <a:tr h="828535">
                <a:tc>
                  <a:txBody>
                    <a:bodyPr/>
                    <a:lstStyle/>
                    <a:p>
                      <a:r>
                        <a:rPr lang="en-US" sz="2400" dirty="0" smtClean="0"/>
                        <a:t>(n,8,</a:t>
                      </a:r>
                      <a:r>
                        <a:rPr lang="en-US" sz="2400" dirty="0" smtClean="0">
                          <a:sym typeface="Mathematica1"/>
                        </a:rPr>
                        <a:t>3)-Sharing</a:t>
                      </a:r>
                    </a:p>
                    <a:p>
                      <a:r>
                        <a:rPr lang="en-US" sz="2400" dirty="0" smtClean="0">
                          <a:sym typeface="Mathematica1"/>
                        </a:rPr>
                        <a:t>[SC-1]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r>
              <a:tr h="828535">
                <a:tc>
                  <a:txBody>
                    <a:bodyPr/>
                    <a:lstStyle/>
                    <a:p>
                      <a:r>
                        <a:rPr lang="en-US" sz="2400" dirty="0" smtClean="0"/>
                        <a:t>(n,5,3)-Sharing</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Mathematica1"/>
                        </a:rPr>
                        <a:t>[SC-0] </a:t>
                      </a:r>
                      <a:endParaRPr lang="en-US" sz="2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B050"/>
                          </a:solidFill>
                        </a:rPr>
                        <a:t>Yes</a:t>
                      </a: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endParaRPr lang="en-US" sz="2400" b="1" dirty="0">
                        <a:solidFill>
                          <a:srgbClr val="FF0000"/>
                        </a:solidFill>
                      </a:endParaRPr>
                    </a:p>
                  </a:txBody>
                  <a:tcPr/>
                </a:tc>
              </a:tr>
            </a:tbl>
          </a:graphicData>
        </a:graphic>
      </p:graphicFrame>
      <p:pic>
        <p:nvPicPr>
          <p:cNvPr id="6" name="Picture 6"/>
          <p:cNvPicPr>
            <a:picLocks noChangeAspect="1" noChangeArrowheads="1"/>
          </p:cNvPicPr>
          <p:nvPr/>
        </p:nvPicPr>
        <p:blipFill>
          <a:blip r:embed="rId3" cstate="print"/>
          <a:srcRect/>
          <a:stretch>
            <a:fillRect/>
          </a:stretch>
        </p:blipFill>
        <p:spPr bwMode="auto">
          <a:xfrm>
            <a:off x="2514600" y="1371600"/>
            <a:ext cx="518187" cy="863895"/>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7315200" y="1371600"/>
            <a:ext cx="518187" cy="863895"/>
          </a:xfrm>
          <a:prstGeom prst="rect">
            <a:avLst/>
          </a:prstGeom>
          <a:noFill/>
          <a:ln w="9525">
            <a:noFill/>
            <a:miter lim="800000"/>
            <a:headEnd/>
            <a:tailEnd/>
          </a:ln>
        </p:spPr>
      </p:pic>
      <p:pic>
        <p:nvPicPr>
          <p:cNvPr id="9" name="Picture 6"/>
          <p:cNvPicPr>
            <a:picLocks noChangeAspect="1" noChangeArrowheads="1"/>
          </p:cNvPicPr>
          <p:nvPr/>
        </p:nvPicPr>
        <p:blipFill>
          <a:blip r:embed="rId3" cstate="print"/>
          <a:srcRect/>
          <a:stretch>
            <a:fillRect/>
          </a:stretch>
        </p:blipFill>
        <p:spPr bwMode="auto">
          <a:xfrm>
            <a:off x="7848600" y="1371600"/>
            <a:ext cx="518187" cy="863895"/>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5638800" y="1371600"/>
            <a:ext cx="518187" cy="863895"/>
          </a:xfrm>
          <a:prstGeom prst="rect">
            <a:avLst/>
          </a:prstGeom>
          <a:noFill/>
          <a:ln w="9525">
            <a:noFill/>
            <a:miter lim="800000"/>
            <a:headEnd/>
            <a:tailEnd/>
          </a:ln>
        </p:spPr>
      </p:pic>
      <p:pic>
        <p:nvPicPr>
          <p:cNvPr id="12" name="Picture 6"/>
          <p:cNvPicPr>
            <a:picLocks noChangeAspect="1" noChangeArrowheads="1"/>
          </p:cNvPicPr>
          <p:nvPr/>
        </p:nvPicPr>
        <p:blipFill>
          <a:blip r:embed="rId3" cstate="print"/>
          <a:srcRect/>
          <a:stretch>
            <a:fillRect/>
          </a:stretch>
        </p:blipFill>
        <p:spPr bwMode="auto">
          <a:xfrm>
            <a:off x="3733800" y="1371600"/>
            <a:ext cx="518187" cy="863895"/>
          </a:xfrm>
          <a:prstGeom prst="rect">
            <a:avLst/>
          </a:prstGeom>
          <a:noFill/>
          <a:ln w="9525">
            <a:noFill/>
            <a:miter lim="800000"/>
            <a:headEnd/>
            <a:tailEnd/>
          </a:ln>
        </p:spPr>
      </p:pic>
      <p:pic>
        <p:nvPicPr>
          <p:cNvPr id="13" name="Picture 6"/>
          <p:cNvPicPr>
            <a:picLocks noChangeAspect="1" noChangeArrowheads="1"/>
          </p:cNvPicPr>
          <p:nvPr/>
        </p:nvPicPr>
        <p:blipFill>
          <a:blip r:embed="rId3" cstate="print"/>
          <a:srcRect/>
          <a:stretch>
            <a:fillRect/>
          </a:stretch>
        </p:blipFill>
        <p:spPr bwMode="auto">
          <a:xfrm>
            <a:off x="6172200" y="1371600"/>
            <a:ext cx="518187" cy="863895"/>
          </a:xfrm>
          <a:prstGeom prst="rect">
            <a:avLst/>
          </a:prstGeom>
          <a:noFill/>
          <a:ln w="9525">
            <a:noFill/>
            <a:miter lim="800000"/>
            <a:headEnd/>
            <a:tailEnd/>
          </a:ln>
        </p:spPr>
      </p:pic>
      <p:pic>
        <p:nvPicPr>
          <p:cNvPr id="14" name="Picture 4"/>
          <p:cNvPicPr>
            <a:picLocks noChangeAspect="1" noChangeArrowheads="1"/>
          </p:cNvPicPr>
          <p:nvPr/>
        </p:nvPicPr>
        <p:blipFill>
          <a:blip r:embed="rId4" cstate="print"/>
          <a:srcRect/>
          <a:stretch>
            <a:fillRect/>
          </a:stretch>
        </p:blipFill>
        <p:spPr bwMode="auto">
          <a:xfrm>
            <a:off x="8153400" y="1524000"/>
            <a:ext cx="663510" cy="609600"/>
          </a:xfrm>
          <a:prstGeom prst="rect">
            <a:avLst/>
          </a:prstGeom>
          <a:noFill/>
          <a:ln w="9525">
            <a:noFill/>
            <a:miter lim="800000"/>
            <a:headEnd/>
            <a:tailEnd/>
          </a:ln>
        </p:spPr>
      </p:pic>
      <p:pic>
        <p:nvPicPr>
          <p:cNvPr id="15" name="Picture 4"/>
          <p:cNvPicPr>
            <a:picLocks noChangeAspect="1" noChangeArrowheads="1"/>
          </p:cNvPicPr>
          <p:nvPr/>
        </p:nvPicPr>
        <p:blipFill>
          <a:blip r:embed="rId4" cstate="print"/>
          <a:srcRect/>
          <a:stretch>
            <a:fillRect/>
          </a:stretch>
        </p:blipFill>
        <p:spPr bwMode="auto">
          <a:xfrm>
            <a:off x="4343400" y="1600200"/>
            <a:ext cx="663510" cy="609600"/>
          </a:xfrm>
          <a:prstGeom prst="rect">
            <a:avLst/>
          </a:prstGeom>
          <a:noFill/>
          <a:ln w="9525">
            <a:noFill/>
            <a:miter lim="800000"/>
            <a:headEnd/>
            <a:tailEnd/>
          </a:ln>
        </p:spPr>
      </p:pic>
      <p:sp>
        <p:nvSpPr>
          <p:cNvPr id="16" name="TextBox 15"/>
          <p:cNvSpPr txBox="1"/>
          <p:nvPr/>
        </p:nvSpPr>
        <p:spPr>
          <a:xfrm>
            <a:off x="6096000" y="2724090"/>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Usable + Insecure  </a:t>
            </a:r>
            <a:endParaRPr lang="en-US" sz="2000" dirty="0">
              <a:solidFill>
                <a:schemeClr val="bg1"/>
              </a:solidFill>
            </a:endParaRPr>
          </a:p>
        </p:txBody>
      </p:sp>
      <p:sp>
        <p:nvSpPr>
          <p:cNvPr id="17" name="TextBox 16"/>
          <p:cNvSpPr txBox="1"/>
          <p:nvPr/>
        </p:nvSpPr>
        <p:spPr>
          <a:xfrm>
            <a:off x="6096000" y="3943290"/>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Unusable + Secure  </a:t>
            </a:r>
            <a:endParaRPr lang="en-US" sz="2000" dirty="0">
              <a:solidFill>
                <a:schemeClr val="bg1"/>
              </a:solidFill>
            </a:endParaRPr>
          </a:p>
        </p:txBody>
      </p:sp>
      <p:sp>
        <p:nvSpPr>
          <p:cNvPr id="18" name="TextBox 17"/>
          <p:cNvSpPr txBox="1"/>
          <p:nvPr/>
        </p:nvSpPr>
        <p:spPr>
          <a:xfrm>
            <a:off x="6096000" y="4857690"/>
            <a:ext cx="2819400" cy="400110"/>
          </a:xfrm>
          <a:prstGeom prst="rect">
            <a:avLst/>
          </a:prstGeom>
          <a:solidFill>
            <a:schemeClr val="accent3">
              <a:lumMod val="50000"/>
            </a:schemeClr>
          </a:solidFill>
          <a:ln>
            <a:solidFill>
              <a:schemeClr val="tx1"/>
            </a:solidFill>
          </a:ln>
        </p:spPr>
        <p:txBody>
          <a:bodyPr wrap="square" rtlCol="0">
            <a:spAutoFit/>
          </a:bodyPr>
          <a:lstStyle/>
          <a:p>
            <a:pPr algn="ctr"/>
            <a:r>
              <a:rPr lang="en-US" sz="2000" dirty="0" smtClean="0">
                <a:solidFill>
                  <a:schemeClr val="bg1"/>
                </a:solidFill>
              </a:rPr>
              <a:t>Usable + Secure  </a:t>
            </a:r>
            <a:endParaRPr lang="en-US" sz="2000" dirty="0">
              <a:solidFill>
                <a:schemeClr val="bg1"/>
              </a:solidFill>
            </a:endParaRPr>
          </a:p>
        </p:txBody>
      </p:sp>
      <p:sp>
        <p:nvSpPr>
          <p:cNvPr id="19" name="TextBox 18"/>
          <p:cNvSpPr txBox="1"/>
          <p:nvPr/>
        </p:nvSpPr>
        <p:spPr>
          <a:xfrm>
            <a:off x="6096000" y="5695890"/>
            <a:ext cx="2819400" cy="400110"/>
          </a:xfrm>
          <a:prstGeom prst="rect">
            <a:avLst/>
          </a:prstGeom>
          <a:solidFill>
            <a:schemeClr val="accent3">
              <a:lumMod val="50000"/>
            </a:schemeClr>
          </a:solidFill>
          <a:ln>
            <a:solidFill>
              <a:schemeClr val="tx1"/>
            </a:solidFill>
          </a:ln>
        </p:spPr>
        <p:txBody>
          <a:bodyPr wrap="square" rtlCol="0">
            <a:spAutoFit/>
          </a:bodyPr>
          <a:lstStyle/>
          <a:p>
            <a:pPr algn="ctr"/>
            <a:r>
              <a:rPr lang="en-US" sz="2000" dirty="0" smtClean="0">
                <a:solidFill>
                  <a:schemeClr val="bg1"/>
                </a:solidFill>
              </a:rPr>
              <a:t>Usable + Secure  </a:t>
            </a:r>
            <a:endParaRPr lang="en-US" sz="2000" dirty="0">
              <a:solidFill>
                <a:schemeClr val="bg1"/>
              </a:solidFill>
            </a:endParaRPr>
          </a:p>
        </p:txBody>
      </p:sp>
      <p:sp>
        <p:nvSpPr>
          <p:cNvPr id="7" name="Oval 6"/>
          <p:cNvSpPr/>
          <p:nvPr/>
        </p:nvSpPr>
        <p:spPr>
          <a:xfrm>
            <a:off x="7239000" y="5181600"/>
            <a:ext cx="594388" cy="590490"/>
          </a:xfrm>
          <a:prstGeom prst="ellipse">
            <a:avLst/>
          </a:prstGeom>
          <a:solidFill>
            <a:schemeClr val="accent1">
              <a:alpha val="0"/>
            </a:schemeClr>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239000" y="4343400"/>
            <a:ext cx="609600" cy="593682"/>
          </a:xfrm>
          <a:prstGeom prst="ellipse">
            <a:avLst/>
          </a:prstGeom>
          <a:solidFill>
            <a:schemeClr val="accent1">
              <a:alpha val="0"/>
            </a:schemeClr>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74</a:t>
            </a:fld>
            <a:endParaRPr lang="en-US" dirty="0"/>
          </a:p>
        </p:txBody>
      </p:sp>
    </p:spTree>
    <p:extLst>
      <p:ext uri="{BB962C8B-B14F-4D97-AF65-F5344CB8AC3E}">
        <p14:creationId xmlns:p14="http://schemas.microsoft.com/office/powerpoint/2010/main" val="89474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Usability and Security Models</a:t>
            </a:r>
          </a:p>
          <a:p>
            <a:r>
              <a:rPr lang="en-US" dirty="0" smtClean="0"/>
              <a:t>Shared Cues</a:t>
            </a:r>
          </a:p>
          <a:p>
            <a:r>
              <a:rPr lang="en-US" b="1" dirty="0" smtClean="0"/>
              <a:t>Future Directions</a:t>
            </a:r>
            <a:endParaRPr lang="en-US" b="1"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75</a:t>
            </a:fld>
            <a:endParaRPr lang="en-US" dirty="0"/>
          </a:p>
        </p:txBody>
      </p:sp>
    </p:spTree>
    <p:extLst>
      <p:ext uri="{BB962C8B-B14F-4D97-AF65-F5344CB8AC3E}">
        <p14:creationId xmlns:p14="http://schemas.microsoft.com/office/powerpoint/2010/main" val="23283614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Cues App</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07" t="7384" r="18831" b="27958"/>
          <a:stretch/>
        </p:blipFill>
        <p:spPr bwMode="auto">
          <a:xfrm>
            <a:off x="304800" y="1219200"/>
            <a:ext cx="8508678"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6324600"/>
            <a:ext cx="5178469" cy="369332"/>
          </a:xfrm>
          <a:prstGeom prst="rect">
            <a:avLst/>
          </a:prstGeom>
        </p:spPr>
        <p:txBody>
          <a:bodyPr wrap="none">
            <a:spAutoFit/>
          </a:bodyPr>
          <a:lstStyle/>
          <a:p>
            <a:r>
              <a:rPr lang="en-US" dirty="0">
                <a:hlinkClick r:id="rId3"/>
              </a:rPr>
              <a:t>https://smoothpass.github.io</a:t>
            </a:r>
            <a:r>
              <a:rPr lang="en-US" dirty="0" smtClean="0">
                <a:hlinkClick r:id="rId3"/>
              </a:rPr>
              <a:t>/</a:t>
            </a:r>
            <a:r>
              <a:rPr lang="en-US" dirty="0" smtClean="0"/>
              <a:t>   (under development)</a:t>
            </a:r>
            <a:endParaRPr lang="en-US" dirty="0"/>
          </a:p>
        </p:txBody>
      </p:sp>
    </p:spTree>
    <p:extLst>
      <p:ext uri="{BB962C8B-B14F-4D97-AF65-F5344CB8AC3E}">
        <p14:creationId xmlns:p14="http://schemas.microsoft.com/office/powerpoint/2010/main" val="1246254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Tolerating Mistakes</a:t>
            </a:r>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810786"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3184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Memorization as a Game</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p:txBody>
      </p:sp>
      <p:pic>
        <p:nvPicPr>
          <p:cNvPr id="2050" name="Picture 2" descr="https://surbhisarna.files.wordpress.com/2014/05/fu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97" y="3127896"/>
            <a:ext cx="2686903" cy="26869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es.amazon.com/images/G/01/toys/detail-page/c26-B004UCBU6M-1-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524000"/>
            <a:ext cx="2985181" cy="23806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corante.com/many/images/esp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505200"/>
            <a:ext cx="3109976" cy="245688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78</a:t>
            </a:fld>
            <a:endParaRPr lang="en-US" dirty="0"/>
          </a:p>
        </p:txBody>
      </p:sp>
    </p:spTree>
    <p:extLst>
      <p:ext uri="{BB962C8B-B14F-4D97-AF65-F5344CB8AC3E}">
        <p14:creationId xmlns:p14="http://schemas.microsoft.com/office/powerpoint/2010/main" val="3873853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640" y="228600"/>
            <a:ext cx="8229600" cy="1143000"/>
          </a:xfrm>
        </p:spPr>
        <p:txBody>
          <a:bodyPr>
            <a:normAutofit fontScale="90000"/>
          </a:bodyPr>
          <a:lstStyle/>
          <a:p>
            <a:r>
              <a:rPr lang="en-US" dirty="0" smtClean="0"/>
              <a:t>Incremental Password Memorization</a:t>
            </a:r>
            <a:endParaRPr lang="en-US" dirty="0"/>
          </a:p>
        </p:txBody>
      </p:sp>
      <p:sp>
        <p:nvSpPr>
          <p:cNvPr id="3" name="Content Placeholder 2"/>
          <p:cNvSpPr>
            <a:spLocks noGrp="1"/>
          </p:cNvSpPr>
          <p:nvPr>
            <p:ph idx="1"/>
          </p:nvPr>
        </p:nvSpPr>
        <p:spPr/>
        <p:txBody>
          <a:bodyPr/>
          <a:lstStyle/>
          <a:p>
            <a:endParaRPr lang="en-US" dirty="0"/>
          </a:p>
        </p:txBody>
      </p:sp>
      <p:pic>
        <p:nvPicPr>
          <p:cNvPr id="4" name="Picture 1"/>
          <p:cNvPicPr>
            <a:picLocks noChangeAspect="1" noChangeArrowheads="1"/>
          </p:cNvPicPr>
          <p:nvPr/>
        </p:nvPicPr>
        <p:blipFill>
          <a:blip r:embed="rId2" cstate="print"/>
          <a:srcRect/>
          <a:stretch>
            <a:fillRect/>
          </a:stretch>
        </p:blipFill>
        <p:spPr bwMode="auto">
          <a:xfrm>
            <a:off x="4908814" y="2295307"/>
            <a:ext cx="1161468" cy="174329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698500" y="1856556"/>
            <a:ext cx="990600" cy="1524000"/>
          </a:xfrm>
          <a:prstGeom prst="rect">
            <a:avLst/>
          </a:prstGeom>
          <a:noFill/>
          <a:ln w="9525">
            <a:noFill/>
            <a:miter lim="800000"/>
            <a:headEnd/>
            <a:tailEnd/>
          </a:ln>
        </p:spPr>
      </p:pic>
      <p:cxnSp>
        <p:nvCxnSpPr>
          <p:cNvPr id="6" name="Straight Arrow Connector 5"/>
          <p:cNvCxnSpPr/>
          <p:nvPr/>
        </p:nvCxnSpPr>
        <p:spPr>
          <a:xfrm>
            <a:off x="1689100" y="2073315"/>
            <a:ext cx="3219714" cy="43259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97768" y="2321242"/>
            <a:ext cx="1843774" cy="369332"/>
          </a:xfrm>
          <a:prstGeom prst="rect">
            <a:avLst/>
          </a:prstGeom>
          <a:noFill/>
        </p:spPr>
        <p:txBody>
          <a:bodyPr wrap="none" rtlCol="0">
            <a:spAutoFit/>
          </a:bodyPr>
          <a:lstStyle/>
          <a:p>
            <a:r>
              <a:rPr lang="en-US" dirty="0"/>
              <a:t>j</a:t>
            </a:r>
            <a:r>
              <a:rPr lang="en-US" dirty="0" smtClean="0"/>
              <a:t>blocki, Abcd1234</a:t>
            </a:r>
            <a:endParaRPr lang="en-US" dirty="0"/>
          </a:p>
        </p:txBody>
      </p:sp>
      <p:cxnSp>
        <p:nvCxnSpPr>
          <p:cNvPr id="8" name="Straight Arrow Connector 7"/>
          <p:cNvCxnSpPr/>
          <p:nvPr/>
        </p:nvCxnSpPr>
        <p:spPr>
          <a:xfrm flipH="1" flipV="1">
            <a:off x="1689100" y="2888177"/>
            <a:ext cx="3219714" cy="46730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descr="http://4a54f0271b66873b1ef4-ddc094ae70b29d259d46aa8a44a90623.r7.cf2.rackcdn.com/assets/Uploads/airport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3491" b="9853"/>
          <a:stretch/>
        </p:blipFill>
        <p:spPr bwMode="auto">
          <a:xfrm>
            <a:off x="1999775" y="2971800"/>
            <a:ext cx="1099799" cy="13288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a2.files.saymedia-content.com/image/upload/c_fill,g_face,h_300,q_80,w_300/MTE5NDg0MDU0ODEyNzIyNzA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9696" y="3767247"/>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99574" y="3298275"/>
            <a:ext cx="1774397" cy="369332"/>
          </a:xfrm>
          <a:prstGeom prst="rect">
            <a:avLst/>
          </a:prstGeom>
          <a:noFill/>
        </p:spPr>
        <p:txBody>
          <a:bodyPr wrap="none" rtlCol="0">
            <a:spAutoFit/>
          </a:bodyPr>
          <a:lstStyle/>
          <a:p>
            <a:r>
              <a:rPr lang="en-US" dirty="0" smtClean="0"/>
              <a:t>Bouncing, </a:t>
            </a:r>
            <a:r>
              <a:rPr lang="en-US" dirty="0" err="1" smtClean="0"/>
              <a:t>Smore</a:t>
            </a:r>
            <a:endParaRPr lang="en-US" dirty="0"/>
          </a:p>
        </p:txBody>
      </p:sp>
      <p:pic>
        <p:nvPicPr>
          <p:cNvPr id="13" name="Picture 2" descr="http://upload.wikimedia.org/wikipedia/commons/thumb/1/1d/Citibank.svg/1000px-Citibank.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2939" y="2690574"/>
            <a:ext cx="2733525" cy="73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0952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ounded Rectangle 9"/>
          <p:cNvSpPr/>
          <p:nvPr/>
        </p:nvSpPr>
        <p:spPr>
          <a:xfrm>
            <a:off x="1752600" y="1371600"/>
            <a:ext cx="4343400" cy="4953000"/>
          </a:xfrm>
          <a:prstGeom prst="round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6" name="Picture 6" descr="http://us.123rf.com/400wm/400/400/albertzig/albertzig1210/albertzig121000075/15612027-3d-cartoon-bu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6635" y="2913534"/>
            <a:ext cx="878531" cy="8785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Trusted Computer Assumption?</a:t>
            </a: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491490" y="3156187"/>
            <a:ext cx="693420" cy="1066800"/>
          </a:xfrm>
          <a:prstGeom prst="rect">
            <a:avLst/>
          </a:prstGeom>
          <a:noFill/>
          <a:ln w="9525">
            <a:noFill/>
            <a:miter lim="800000"/>
            <a:headEnd/>
            <a:tailEnd/>
          </a:ln>
        </p:spPr>
      </p:pic>
      <p:pic>
        <p:nvPicPr>
          <p:cNvPr id="5" name="Picture 2" descr="http://images.macworld.com/images/article/2012/09/iphone5_large-2941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7296" y="1710844"/>
            <a:ext cx="743653"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digitaltrends.com/wp-content/uploads/2013/04/Samsung-ATIV-Book-6_front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1970" y="2813899"/>
            <a:ext cx="1475836" cy="102571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data:image/jpeg;base64,/9j/4AAQSkZJRgABAQAAAQABAAD/2wCEAAkGBxQSEhQUExQUFRUXFBgYFxgVFhUVFxgVHRgWFhcYFBgYHCggGBslHRcUIjEhJSkrLi4uGB8zODMsNygtLisBCgoKDg0OFA8QFywdHBwsLCwsLCwsLCwsLCwsLCwsLCwsLCwsLCwsKywsLCwsLCwsLCwsLCwsKywsNzcsLCwrN//AABEIALcBFAMBIgACEQEDEQH/xAAcAAEAAgIDAQAAAAAAAAAAAAAABgcEBQIDCAH/xABNEAABAwICBQcHBgwEBgMAAAABAAIDBBESIQUGBzFREyJBYXGBkTJSkqGxwfAUI0JyssIkMzRDU2Nkc4Ki0dJidLPhRFSDk6PxFcPi/8QAFgEBAQEAAAAAAAAAAAAAAAAAAAEC/8QAGxEBAQEAAwEBAAAAAAAAAAAAAAERAhIhMVH/2gAMAwEAAhEDEQA/ALwREQEREBERAREQEREBERAREQEREBERARF1VFSyMXe9rBxc4NHrQdqLQ1muFJH+dxnhG1z/AFgW9ajuktqEbDaOnkJ/WER5cbNDiUFgIqar9p1W+/JiOMdBay7vGQkHwUb0hrPVzX5SolPUHlrfRZZqD0Sih2m5CaWXM/mun9axQCq2qMje9gpiSx7mE4gQS0ke5BeCKhztePRTHuJ/qg2vH9DKOx9vegvhFSEG1th8rlm/xXU+1A1lFdje1z3MAtzxbnXG6+agmKIioIiICIiAiIgIiICIiAiIgIiIPjnWBPALT1+tVHA4smqoI3tNi172tIO/ME9i20249dh4my8wbQ5cWk6w/r3D0QGfdQX27aDo3/nYD2PafYV0v2kaNH/FNPYHH2BeaQ5djSg9FP2p6NH5957IZv7F1Haro/odKf8ApvHtAXn9jl3scqL2O1Wj6GTnsaB7XBBtQpz5ME/fyY++qSikWxpZVqSIuaHXxr/Jhd/E5o9l1n0+nHvzEUQPW8+5iqnR1VaylmjK/dmtdYztT2lqJnEXbEG3zwueTbqBaAqZ2g1zn6QeHOJa2I2ub2tUVDABwyarX0LWYnNHxxVK65yX0hP1MH801RJ94LHKZWuPrUVkhtksBs5sbrtqn5Wv8bvesS+/sKy2v7Sjr0kvZF/qxrz7pdhFRP8Av5ej/G7rV/V5vSS/UYf52FUVpmEfKJ/38vSf0jkRqs+rw/3XECyyXRD4JXWWD4JUHEvuMNm8L9Per22HQ4ad3WL+JuqJwhXxsOeTTEngR3B7gPUFRZqIiIIiICIiAiIgIiICIiAiIgIiIOubd/E37QXlDWeXFW1buNXUH/zPsvV830frD3n3LyHVz8o97/Pe53pOLvelI6gubSuAX0IO1pXc1yxgV2AqjMjcsyCVayNyyI3qwb+lqLLeUVdZRCGZZ8FStys4tbUiqx1AHBjj7B71VGnpcVXUO/wwf6DH+1xU92YVF6iV3m07z62/7qvdJ/lFR1PYz0YYm+5Y5/WuLS1Jz+Oz3+pdeLeu6pGfx8ed4LHssqvqpkvRyfuWn1sKpTTTvwmo3/lE3Qf0jlcDZb0Dz+zNPqYVUOmvymo/zE3+o5CNc49vgV1ld9lwIQdBCvTYT+Su7T9t6o9wV47CvyaTtH2nlQWciIqgiIgIiICIiAiIgIiICIiAiIgxNJS4WYvNDneDHFeQofJb9Uexeqtdajk6Opf5tLUO7xE6y8rKVYL7dfEQcgVzBXUvt1UZDXLtY9YjXLsDlRmskWQyZa1r12tkVFnbLZObXv8ANpT6w8/dUKrTeeqP7VN4B5aPsqZbKGXp9JHzomMHaRKD9oKEukxPlcPpTzO8ZXqVYwp255b7f1t71iPCzpx8epYkg3KC4NHPvo8/5UfZaqv0sz8Inz/PSdH+NysbV996G37L90KvNKZzzfvZPtFFa14PH2Lpd2+xZhp3ncx57GuPsC+s0RUO3QTH/pP/AKIjWPNuKvbYWPwaXtZ99VCNVax3/DyDtAb9ohXVseoHwQSMkbhdzCRcHz+kILBRERBERAREQEREBERAREQEXwldcVSx3kva7scD7EHai+Ar6gim0yTDo+r/AMpMPSws968xFejNsU+HR1V1xxN9KojB9V15yupVj6viEriUHK6+rgvt0HO6+hy67r7dVHaHLkHroBX0OQW9sodbR9Y79ohb/NF/cq90c4mJhO8guPaST71P9nQwaFqXH6VW11+pgiP/ANblAaD8TH9RvsCVY+TC/wAdx9V1jyhZMp+PWfUD4rg9vFFWNqufwS37MfsqO1uvdVDK+OMx4WOwjE2VxsLcH29SkGrWVM39wfsqv9Iw3nlOfl+5pQbuTahXDISsb2QtP2gVgTbQtIyD8pOY/RxN8bMyWokp2/BKxpGgb7d/+6I2U2slU9px1E2LK1nlo353w26Lq4th0jnU0znuc4l7M3EuPknpKpan0NPI0YIZSDYghrg22fTax3jpV5bG6V0VPIx7S1wLMQO8HCSoLBREVQREQEREBERAREQEREGq1qnwUkx4tDfSIb71VYte5awniWtv42urD2gS2pmjzpWj+V7vuqu0VD9dNZ6qGoaynnliAZmGSSWN+ILj6lqo9edJZBtZPc7ueTn0b1ja3SYqybqs31X966NBw46mnb51RC3xkYPegu/blOW6PmBOZ+TjtPKOd91efKeYnevVet+hPlBwup21MTg3ExxAIc0us4Xe3oedxUIq9mOjz+YqqY8Y3yFo75Wvb60qKSRWrPslhefmK8jqlia897o3j7K1FXskrm35N9NKOgNlcxx7pGAA96mKgN0upDXaiaRhzfRzkcYwJh/4i5aGqgfEbSMdGeEjXMPg4BBwul1xX1Efbr5dfLr5dUW3oKTk9W3Eb3SVVu0RVFvsBQuIWY0cGgepS6Z3J6twDzuXd6YlaP8AVAUVp6WaUExQySAG12NLgDwy6bWy6wlWMWQ5/G7I/wBB3oSsx2g6s/8ACzej8dSN0BV2/JpfBFSvVvSkRiDBIwvERaW3GIHCQcjmtzo/QFDKGucwGUtaX/OPzdhFzYOsqW07Qy08mGVjmF13C+WV1LtQtLOkDo3klzLEOO8tOViekg9PWFBaUeqtKN1PEe1gd9q6yo9GMZ5DGt+q0D2Bdurc5yzK12uWkqiSokp6eb5OIKUTueGNcXuLw0NJdk1oGfTexVxGTM2y2upEoLqgDeOTv2kP9wHio7onSLqilhmeLPfGC4WtnuJt0A2v3rbbOAeUryf00Y8IW/1UE3REVQREQEREBERAREQERY9fXRwMdJK9rGNBJLjwF8uJy3DNBGtojvm4RcC8hIubXIaRYdeag7oiFudcdPUmk4GwxVDWgS4sRsDdrXgiziOgk8eaclCDqnWxZwVTS3g4Pj6t1y23AlXKagunc6uoP60+qwWfqfTF1dRgC/4VAfCVh9y767VWtu55gLy4kl0bg+56SALrjoGSSkqYpXxuvDI15Y84SS03sciW+Clix6pRVK3bBJ/yrLfvT/Ys2n2wRfnKWRp6cD2v+0Goix56Vj/LYx31mh3tWp0poAOaOQJidfPC5wFrHINzbvt0LUUW0/R8lsT5Ijwkjd7WYh61h6Y2mwi7aUCQ+e/mt7m+U71IO+rpqumY6R0zMDBiLpWANAG8udGch1kLFg1pfI2/4PUM3ExSiUejZ3DpVfax6wzVkcpfNisx9mgiwNiLBgyaejPNVSacixFx0hUegn1WiaicQS0UXLvFwBAGvdkTkYrOOTXdeS663Z5oh/RPTE/rXsz6m1LSqW1f03PDW08+MvkY9oaZCX2GbbZndzjl1q6YdrEzebLBE82vZpcy4G/zuIUGrqdjETxenriB0crEH3/ijcPYtFW7HK9l+TfTSjowyOY49z2gDxUzO1HR1waikfESbF7GsdbrLmlr7dgVjP0O23zckjMsjj5QdWUmLJBS+utI+m0VR00rcMjYee24NnCekBF2kg+UcwVpNXpyIJQCR8/0Ei4LBl6j6lLdqGha/Dd8Qmiba0sN7hocHHlIvKbm1pJBIAaMxmodoTKKQDcTE6/1mPzHePUis81D/Od6R8fYfFfRM7znHqubfG8eC6B8fHiFzHq9vxv7kEZ16uRC6983i5/gI9pXds2N6h/7o/aavuurfmYz+tI8W/8A5WNqHUCKsjxZNfeO/Auth/mAHepRe2r43KO7a6ZrY4J2kskJMLiCRijILwHW8oAg5HLnKXaJp7WWp1/1emq3QmIRPDWSsc2UuAYZA0CVtt7m2y67ZJozTAGRsa0ANaxoAHAAAepZOzfM1x/areEUYWNO1tPAA53NiiF3HgxuZ9SbHpC+mqHne+re49pjiPvSCeoiKoIiICIiAiIgIsHSml4qfDyjwHPJDG3GJxGZwg8OPZxVLa+7QKuR7oxjpYmudY4XgvAvhN8sd99hYbgb70Fga77RoKG8UdpaggFrfoC5sMRvmbBxsOGZbe6qrWfWlukcLqszw4Mbbwua6EXIJDgRa5AaLBx3EFamfWZ7yG1EUFS4tGHG0F7ei73ixZe43E59q6dKwUuIchC9hyLWlzpmX6XEX5rb5XPcqFVormNljqGytcAS5sJjmjbnlmcLOuxvnfMZrMk1j/B6eCnkfStaHk4i5xN8w4ucW7jfmi4u7gLrR1LcbnPc1jwMvmjyWKQdGd3vOXqyXGWQgkOkew4Q55lZezehjLXdbLzgmqmlVrtUsfGICyaMRtzeGskksOe4sOEg3GWE2tbfdaas1iD5uWlZLBI528NJaCBha9oNvNH0jnxWgbGfoMaXOGQheW4Wec8NOZ373LnDVlmbZHNaxpaMbciTkQAyzerMnpTUb6omE7XVHLscSSw4y5hJY0XNiMOG1ucD05rDfTzNuTGSBvLCJGjvYSsSSpdMIo5Y2TBjT5BBLQSXb24A3Mk7zuHQsaOaMc4PmiJOG9+Ua1t94LwG5Zm2LM2sisz5S3py7cvauwOHFduitI2JfLNHMyOMtwSRl/KOwYWAvN2taLNu4OuOCxXyfjMdIcrHFA7FYWOLEYzhAzZbLLrugVAbvcAeGQJ7l0u0YxwzuD1Hd1Z3XfTy0zntAkewllwJBcB+EEtuLdNwDbwut/o5j/k0xibSyscQx8hLTLEeDA9wLb8cJ3XBFlBE3aJs5pY6+EgjEM+PQc81tHPbG0vddzjYEnNzj0AW3DgAt7SavVFUIxBSlgDAHSF7g2Q9MhMhsBvyZcdqzNJbLKvC17JouUHRHI8HiM3NAPiFcTW82dbMeVIq9IM3i8UB6B0Ok6+A71cjWgAAbgLDsVAUusun6DJ4M7B+mYZPGRn9y3ejdudsqqie3i6FwcPRdb7SguVURrrTCPSVY0AAFsDwALDPlr5Drv4qw9EbVNF1FgKkROP0ZmmO3a4831qCbQZmP0kXxvY8SQRlpa5rmkNLhk4G28+tBHgPj47iuYHj8f8ArvXfHF2eI3f+rrlyPWOvMdn9EVHNcGfg46pmetsijbWXUs1vt8mObfLYQLi9+d0d7lGoIyfJBPYCfYoLX1G2kRYWw1ruTkbk2V34uQdBe76D+N8jxzsptU6y0obi+UQYegiRjr9gBue5UdQatVk9uSppX9eEgeJUm0Xsp0g/ymxxA+c657wM0HDW/XA1buRhBbA0gvecnSuBuGgb2sBsTfMkDcN9m7HmW0ffzp5D4YW/dWp0NsgiZY1EzpD5rOY3x3lWHorRkVNE2KFoYxt7AdZuTnxJKDLREVQREQEREBERBTe0XUmtkqJakfPsccgDdzGDcwN4Dq6z0qLaB1gMRMU93R7udzi09h3jqXo1QHXHZrHVPdLA4RSuzcCOY48ctxVlwRGOgoaljmMEYxEE8keTfcXsS0WJ3nIi3UtJWbPpG4jT1GZ6JBY8PKbcfyrjpjUStprl0Je0fSj5w7TbctfSafqYDblHZfRk5w7OdmO6y1spjB0hq/VQ4RJA7A3PHGMdzvviZdzRvuTYn24LHNIIa4gEkuF8QcenHfnEdV1P9Ha+jdNF/FGfuu/uW25XR1b5fIl5y+cHJydgcbHwKdfymqnlpL4jhY4uyu0mOzepoti73Li8FpBL3NbG3LlmYgTl5Ablff0k9is+u2aRnOCWSM9Ad84z12d/MVF9L6iVzLANZNHfncm6znDgQ62XEC6z1psRGSI4QHRtLpDdxYQZC3qaLBoyHSQvskwDjd7miPJrJW4zi42yAPad181mVMOCUNkjfTWHmujc85i18iQB7l1U1OZA9sb2iMHMOtd5HlC4sbdu/NRWDNEcgWtc9+ZLDmBxDRYC24Z7+K7YAS91i4WbhOPnXJztl4nPgu1kIcC5sbmjdijuAQMri1iR3L7oyilmkbT013Pcdzm2wD6TnG1wBe9yD6wg7tHQSzzCMGMtZZ8j5LujjYCLmQHoO6wNzcDfZZmlNMwOcKeKN0FO2RzrQudG/wA0yPLsVyegHyQbXVjHUGmhoeRfPJEA4STTNc1hkfuGPEDdgJyb7Tmoy/ZfMWOfRVkM7Xne4WPRlyjC4EjhlvWsrOopo+V1vweqcwwua5mNtxcuc82kbfIHMgjPFuOasTUPStY5/K1E0JpXNwhxmDry7w1mJ2Jj992uAytl0qGnZ/W4mRS07IYwbyVJc1zWsGb3lwOWW4HO6w9aNNNJZDTF8UUQMcTHAAYb86WUkZveec7uHQp8Ho+moC9geHDMXFs8ujMLTaa0E+Qi0dO8Z4hPE59+GF7TzfAqgaTSlTE6OOnncXNAwuZI8YWgl1jmRhuTluz3G6lmj9q9fFMQ4mVtnYmyMaQwm+EjkxisDbm33cN4vYxK6jUKCZwbNQiO+Rkp6jE0dZa9rSO4FVrrboeKjqH08Ti9jLZu3hxAJBPTa6tTVzaX8qjqHzRBopouUL4/xbjfC1jsRu15dk0Z3526wvVdBoup0lUSNiGOZ4fK65sN/ONzuzcAFL8WNC1crFTSPZRpP9Ez/uNWUzZRpHpjj/7jVFYGyWhZNpSFkrQ9mGQlrhcEhjrXHavRlPouGPyIYm/VY0ewKsNmuz2qo60VE4Y1rY3gAODiXOFujvVtIj4TYcAFGHa9U3LOiAkc1u+VoYYieDTiu7hcCyqvbFpaomqnQSYmQRmzGAuDZLgHG/oeeHAd5Nf0xMbsTSAeIaQb26ndyLj09FrhSE2Mhb9Zrrd5AIHet1T1DZGhzHNe07i0hw8QvMFDrZLDdou8XveS7j1gYy4AKQaC2jGKQFzOTvvfHm3skjO8dY7gFfEeg0Wm1b1hjq2AtIxWvYG4cPOYekexblQEREBERAREQEREBavSurtNUg8tCx1+m1neIzW0RBWmmNkULrmnldGfNfzm+IzHgoPpjZ7XU9zyXKNH0o+d3kbwvQaIPMdHpeppTZkkkdvo54fQdzT4KU6M2mStsJ4Y5RxaTE/rJ3tPYAFcek9B09QLTQsf1kZ+kM1CNMbJKd9zBI6I8Hc5v9QrtPHCj1u0bVDBI7k7721DBh9IXZbtISu2YUFSzFE0MBBs+neA3PgBdnqUJ0xs3roLkMErR0xm59Heo3BUz0r7sdLC/pwl0Zy42tdXsYm9XsinjFqer5oFg2Vn3gSP5VotK6GqtFR4YYpy4tD5qmNrjjkzIY1zblsbf8Vrm9wclsNG7U66IWeY5h+tZzvFhb67rLftgquiGm9GQ/fTwyoHprW+pqqeGOWXE5riea1rS5xvh5QnK7QSARbruc1Ltk+mqalf8mldJy9Q8WdviLtzWBoN2uOfOIzyzAsuNXrpTVR/DNG08h8+JzopB2OsT/MFk6Dh0Q0yyUs8tJUvjMcTqtvKshvk50ZabBxaSA5zsr9oINrOtzXYqSIuwtIMj2AkOkBuIw4dDSM+Jy6CqtjcWNMuNjnPFrEYiB0AEHI8clPazZ/XtbjhENZF0PppWuy7DbwGJQuqpSye1VFJDYZNex0bieNnAOsFmjHfHyTCZIzyjrFrgd19wFiCPWsmkkEbMIJMrs3CxxYtwbY5nh1rjo1oe8vc4lsfkNcbnFxzzsFOdnGjGSzS6QqQPk9EMeYFnTAXaBxLRY9pYg6taof/AI+jhoB+OktU1hHnkWii7GgeIB6VPdhWg+TppKpw507sLP3TCR63YvRCqSV82kq7jLUzW4htzb0WtHg1eoNF0DKeGOGMWZGxrG9gFkGUiIgIiINfpnQkFWzBPG146LjMfVO8Kntcdk8sOKSkJlZvwHywOrzleKIPIr6UgkOBBG8HIhcHRZFendYtTaStuZYwH+ezmu7z0qudL7HZhc087HjhIMLvEZIqFbPtOvgnbGHEAuuz/DJ1dTtxHX239G6F0iKiJsgyO5w4OG8fHFUI3ZPpISAhjBY3xCRqu/VTRUlPEeWLTI92JwZfAMrWF8z1lEbpERAREQEREBERAREQEREBERAWDpLQ8FQLTRMf9YC/cd6zkQV/pPZLRyZxukiPUcTe4FaZ+xVnRVyeg1WyiCl9IbG5mi8M7JDweMJPYRkobpfVKspvxsDwPOaMTfEL00hCDydTVckTsUb3xv4sc5jvFpBUlptotYG8nPyVXGd7KmJsgI6RcWJ77q79L6n0dT+NgZfzmjCe3JQfS+xmM3NPO5nBsgxD0hn6kEIfWaHqfx1HNRuP06SQOZ2mN4sB2NJWRrnrBSMoYNH6Oc90LTjme5rmue6+IYsTRclxLjlYWaBuXTpfZnXwXIjEreMZufDeorNoybGIzFIHkgAFp3k2QWTsH1fxSS1rxkz5uK/nkXe4dgsP4irrWo1T0K2ipIadv0GDEeLzm8+JK26AiIgIiICIiAiIgIiICIiAiIgIiICIiAiIgIiICIiAiIgIiICIiAiIgLrkp2OILmtJGYJAJB6idyIg7EREBERAREQEREBERAREQEREBERB/9k="/>
          <p:cNvSpPr>
            <a:spLocks noChangeAspect="1" noChangeArrowheads="1"/>
          </p:cNvSpPr>
          <p:nvPr/>
        </p:nvSpPr>
        <p:spPr bwMode="auto">
          <a:xfrm>
            <a:off x="155575" y="-2354263"/>
            <a:ext cx="7381875" cy="490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ww.cpyoubuildit.info/wp-content/uploads/2010/05/iStock_000003178554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9718" y="1553083"/>
            <a:ext cx="1834718"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techglimpse.com/wp-content/uploads/2009/02/new-dell-xps-pink-lapto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20706" y="2820651"/>
            <a:ext cx="1550581" cy="166687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data:image/jpeg;base64,/9j/4AAQSkZJRgABAQAAAQABAAD/2wCEAAkGBhQSERUUExQUFRQWGBwaFxgYGBcXGBcXFxwXFxccFxgXHSYeFxolGhgYHy8gIycpLCwsFx8xNTAqNSYrLCkBCQoKDgwOGg8PGiwkHyIvLCwsLCwsLCwsLCwsLCksLCwsLCwsLCwsLCwpLCwsLCwsLCwsLCwsLCwsLCwsLCwsLP/AABEIAMIBAwMBIgACEQEDEQH/xAAcAAABBQEBAQAAAAAAAAAAAAAFAAIDBAYHAQj/xABCEAACAQIEAgcFBQYEBwEBAAABAhEAAwQSITEFQQYiUWFxgZETMqGxwQcjctHwFDNCUmLhJDSC8RUWY5KissJz0v/EABoBAAMBAQEBAAAAAAAAAAAAAAIDBAEABQb/xAAuEQACAgEDAgQFBAMBAAAAAAAAAQIRAxIhMQRBEyIyUQUUgZHBUnGh8EJhsSP/2gAMAwEAAhEDEQA/ACWDWJzGMsgyCIbTQk7GDMVftOv8y+orX4HFW2F+2XUZbrHVuTAPImJEkiRpIOpiimFuWmHVyGPD9Cp/AQSzNmGtQeY9RVpLNaPimEsl7EpbabuxCmSbdyDHOIJ+PKrX/BbB3tW/JQPlXeB/s3xDL+7uKs2LUgECJ/2q5xrgllLNxlXKdNcziNRMQwgx2VcXo5aAMZxvs7iPjRLFRmsCY28QNqJcMxKZVgMxjc6D0q1hOD21aTnYidGYsPTaqfTjDBsFeiVYKSCpKnTfUV3hyvk5zVBG7iSqs2gVQSY7vDWgmEuXLwD27buGAIe4fZIQdZEy5Hfl1o7wjCImHtIoAUW1AHcQJ8Z+tSYPqqEAML1ewQNBE1qx/q3O1VwBsFwa9cWbri1JPVtqC0AkAl7k7gTGUb1JcKYRgTmKKupMs0ay3ft+XZR4UB6TWZW4O22fk1bJJJUu5yYXw2KW9bD22lWGhg+GxoBb6NWUxSyHabTST7phk/ljt+NT9BLYGBtQI0PmZO9E710DEWxzKXI9bR38qpTcG0hNKSTZaFoAkgAE84qjwO2RZAYyQziQI2dxtRE1R4QWyHMAD7S5sZH7x+4UHYLuVOkdgFFPPNE9xBouqQI7KGdIE+7Gv8X0NW8Ji81sN3a+W9JbSe4zsYfpRZAe6BtPzg/WuWWbypjWkEj2wMAFtMw5DfwrqPG7mYXGPMz8a5oiZca3/wCqH4g1nTPzMLN6Tf8AFVe6rFcM40964yIAI7AWIHlXOWw7tft+4JDQdSIGp7K7JxTh/tbZTtrBYro0yYzDo3usXAidcqFjrvyr080HKmjyunyJJogwmAe6t/2lxyEw5gKFUGHtwNiY56HWAKzWJ4UACxMjlJJrdXGKPeVULKMM/IwDmtnUnw+VYvEKY6wOuxP0FTZItclOOXsCsHYBX18asrZOgiR8qdw28VQxGpO9WcU5ySV8DyH9/wAqnHNkHDbY9tbjXrjXzFbxlmOwVguGj763+NfmK6EVqHqtmirBwznPExGLu+XyqNIGtT8V/wA3eHbHyFVbzHNM7bcu6r4ryonnye3bzMZ0mPT151SvjqHxqy9wfwiKq3m6p8RWgolXEQIrymZKVZRp9JWuKWjiLwzp1lQrqNdGBg92XlJ1p+F4tLhQEaDECNO2OwDee/vpXLSHHTIk2Y/Dlfl2e/RTDcPRVKwCDvIBnx7daJMCm+5R4yLIQMVtmLlvksyXUdlErFhIkKuvYB9KBdI+HqMPeiNAG90aQVMbajTar+F4qgt9YorKII0H+wrewSe9DOk2FH7LdACiEbU7AAHWr3Dr6ssCJAEiSYnbehuJ4qlxcogi5bcyNgAIAnxqlwMMbSNaAtnIswoM6Detq0C2kwj0gwavZvgga2XnU/ynfWI/tVXFp7Th7T/HYn/wmiVrhq5DmUFmBkkDUkGfnVDhzBuH2gSJOHUb/wBAFZ3OfDLnR7GK2FskEGLSTGsEKJGnOvOBY5rtlbmVutmOsAe8dBrPdVLo9jUtYKwHOUi2qkQdCBHKrfRa3GGUdjXB4RccfSiaW5tux3B77Mb4aBlvMNOzKjD4GoeNiZAO6H5GlhQfbYkcvaqY8bVr8qZdHWjyHhS8q2v9joS3op/Z44GBXfduc/OjGIxP+JsrHvLc18MhoN9nn+UI7Ljj40Ux5jE4XvNwf+Bb/wCae/U/72At0gvVXh+zj/qP8WJ+tWqpcNuSbo7LpH/ip+tLXDGvkj48PuvMUzhH7ryP6+NP48fuT4j51X4JiBkgntPkMv50iXqGLgyfEx1Wrm+KMYxz/Uh+VdJ4iZD+BrmfET/i38F+Qoem5Cy8Hb8tZrjt1f2zAmRAuXQdRp900zVnpbjGSyMpjMYPbG+lcyx14m5a394/Ea16k8mk8fFi1b/udq4diLVzOAVbqGY7Doda5l9oNpFur7MrAUABYgR86udEL59qTJ/dXRr3IzDTyoJxgC6hIgGQQOeu/lPzpTyJpjoQcWjJYZjHnVtrxK5Z76q2F0PjU9myW7KmLGh/C7ZN63+NfgRXRornuCAF61+Nf/YV0UivP6r1IpwcM5rxj/OXT3j5Ck6Zh3/qa94wP8Xd8R8hTQSsEcqui9iefJWfCHWQR41TxCQPMUXxOLkazP1oVidh41tmKxxFKn60qyzTt18MLyMLiJEoBmkkvlYzE6jKdJ1q1c4plthEuzBliqmTJ1lm28q4nb43irt7I2KuLlZ2BmApAKkjKOzSrOLvXkRmGNuOYkgFxOo50LyxTrcJdPOtkv5O2vkuW2OZ7rR1UljmYCVlV3WR4UVtumSbdokAakgKum8lyJ8QDXMuhnSgjB2lDO1x2ZHzNoxlojWZgCTptzNG73TnJZtqAgKFUZZZjcgAAnQZVkDmZ27ZJuKMUZmjTFZwpyWlaJnU5omcoUDTn4fCzwvA3RaUZ4EQBAVtNByhRptH9sHY6TvcykkjIerlUDSRo0nnO0RpUmO6TucLdzG5cFy02VM2QDOGJLsgzEdwI5+WvIuDnja3aOh4XCk7u7J3n3vT+HkO2PWrwK3buWVu5EzsCCVGhysyiN9NK+euDsr25uPfMGAFeABAPPtnl2UT6LdIDgcYxtA5XtZYJUmCUYakgTI5TvtQLLFyqhssMlG7O18CxTPgVZml5YEmN1uMon0FM4BjD+zPB6wvXR4zcZtO3euf2elt9LOVA+U5uqI3Y5iSQsn3jz9BpT8HxC6UYAMIlmgsBI3iCJJn402WSJN4E2zf8Ix6G/iczBeta1Yga+z5f9pqTinFLCsgN20Dz66jmInXxriPTP2zW7ZdCFmT1dBpA3ntHqO6huOsW/YtlsopA97UnkOenOlZMnCKMfTvmzuf2duDZvAGQLzx4EmKKcYMX8If+qw9bVys59k96bN38QPqJ+taPj4AbDHmMQkeYdfrVX+X0/BJW31/IZoTwwxcxY7LwPrZsmi1COGv/icUI/itn1tqP/mloZLsO48T7DzE1mReI/XlWp4449g2u8R6isgWqbLyOx8EeK91vA1zPiv+af8ACvyrpd49U+BrmvGP8234RXYPUFk9IbxHE3YAMzEAQASaE49xns/j+lONwkgQRpVXGA5res9entt8kUYpGw6IgtiRyBS6PW29A74bLp2UY6GtGKTXdbnxt3KEK3mIHhQMwzmFw7NIH8xoiMCFtkjVvlVbAnVgNy58h4VeZtIER8a0a3uVMDhj7a3JAIddN9iK6JFZHClxcQBRGYSTAO9a+oeq5RV07tM55iMJ7TGXwTAEfKmNeVVKxM1HxI/4u8J3YfKnWsAWDNyHlV0eCefqZWdZqjiDsI5iiVoEyBBqjj7cEds0RqJWUV7T0iN6VYFZb6MdGzicXdUOtv2ZJOaSSGB2gVMvDTcxb4PMFPWUOx0MQdo0MciaH8P6S+wx737KF1O6NK5t98oMd1eYriN69jTfS3FwkkWwGIAYZY6zTt4a0pxjyy3WvDSit+5oejq2sNfewWa69olwVHUIhToZ16xyjlz7Ks4/iaLdIKB21ZdZRVXrAttrOgA7aB8P4hctYh89pRdygEGRlQA8gTJJIGutS2uM3fay9m0SyHKxU9QBWIAWYJnt1PhXNJuyfzV3sJ4rjzJdW2qWgo1DKOYAnNJMnX+1P4txBlsvlaQogLAiCoPITOp7qzXHOI3EvW2AUltcxVSRqymNOwVZ4nxi/wCxzq5kjXqqBOoM6cojyoKtIL3sFWLbW8MLqltRmOixI6pjc8o5VqeJ2bOaxcsoudg0SpbXJKHKd4ymslwDhft0brgZRMGTO57I5VftcMyYeziLV1ldmAnMLeSQwPXBBHMb/OK1xWqw9T00ax3xarCAltRLASS0Ewp0GgMCNBPjU37bxAi6isRbds1wAW0hRAHWABVCo2BAMntMhMIADrfXNJ1LMT11KtJ74Ek7x3CvCFTP9/ayuObnKRlCCB/FoIo22uLArfsWOlWIxouW7uJzPaDW2uKxlCitCFlAAibhjTUmdYmrWNGBbNiN1aFHUhQRlU5VgazPLkaz2Ot5VtOL1t/ZkM3WzGMwA6u7HrGBvoewmiHCeht3G4j2om1ZBDM1xSJB0CoDqxjWdAO3alSf6vuFC+UdC+xu6DavR/0/HVdJrZ8esgpbP8t+yfW4q/8A1XPPsz4amGxV9pCIiNnJMBtRzOhVQpM9/fWo4903wZtQmJtM3tLR0afduoxJOwEAmqoZNdNE2THodcmurO/sznGX8sbYdtSRp94Dtv7pqROneCb3cQj/AIAzj1VTVXhfSSxcxeIZWlRbsrOVjLA3WMQJ0Djf5UaT7ITPS+WFOPWvuG5ZRPxrGC8DMawYPjRnpt0ytYfCXGCXLh0WArKAGIElmAHkJMnxjltrp4iMQVALNmaXzZZjTqiCe4UrJjbGY5LejbNfBzLOoGo8dq5zxv8AzZ/APrWn4JxpcVdumwpJCrnLsqKBsI3J50H6Z8Eu2CMR1CpypHWMTmJYxGg+lZjxST1dgpZYvy3uVsRhrgAzCJAIneDsfSqGKePZkz7wP6FVr/Shx/BoBAOUKCBpMamT3mthgejSX7Nu4zsSyq4gABSdYG8+Jp0Y6uBEn4fqPOht8tjbY2Bz7/8A53OXPwoRfxQgAVpOH8Is2ijpiWLqCSpSAMylTJBmJaocP0PsxmOKMjssmJ82pLaGeGzL4MQlzcfeH6VawuGBgQVkiWMnmJIAqzjODDDElLhuqWJMrl7+0+tQtxsBOtbALEBQssxJ2gAVqvlGNNM0XCk4ddvezTEXHvoScoHvZNwCRG+8HQA0Q9uc+XL1YnN39lZro30Jte0GLuZ7QDH2aAiWOoJYieruIG8Hbne4n0wsWi6qLlx1MFUVjrz60RA28ak6j/0rSirDDRdsy96znxt0D+cD4V1zg3QjCXsIpIVmYfvFZjBGmmsfCua9GuKWxcv3r+EF0XCuVXJBSJkxGsiNe7vrcYH7WrCKEGGZEUaAMNABPZ2VdCnElyJ6io32VXkclDbZeRJIPpGlZzpn0GfDWFu3GGY3QgVddwTJPlt8a0937c7Mwllm/wBWs92lBek/2n28Q2HX2Mrbui64Dg5gFIAGkbtv3USS7gK7swsRpSqpe46jMSEIBJMbxrttSodhtDDaCX8wVmWDObqdsb+R8qI8Mxgt4lHGVFhg3XBIkHXQTvHbVGzw/I1tboFsu6KRINwKzAEkbLoTv6V2DC/ZpgbYzfeNGurkzGvujfwrceHxYvfY7N1SwtOS5Oacb4icRilOHdgMgDMsiSpbafGJ7zvSu3cRbxNpvaMe4hSq9Ug9WI7dTzM9tA+kXGc994U2wGIVNsgBgA9/ae2q1ljeU6w6jTtblU+nTsuB9qSvuw/wbFvfuFmdsgaAcudm3O+4GoOkcjvSxeKuMGQXnhSQ4YCInqggiNqpcCweIUOAphWy6cjz+e9D+L2brXXhXgtqIJBIgT37VkV5mnwMnWhVyHuB4V0vZLLl7lzqgKquW3Y6awIkknkK0uH+zTFtbyMXVQZCtlA3LdszOusb1zbDYt7bSjMjgGGUlWGhGhGo0JFeWeK3XuKXu3XOYbsXOumgcxPjVMFBrdEc5ZL8rR0XpRg2wdsveNsl+qEW4C2zSSANAAd/Ac6xeJ6WE5QqgBRGoU6TP8QJodi+HMloOYAuMQqzJIWQWJ7J0B56+cPDMF7RjJhRuaW9C3SpDUsjai3b+xqMB0lztbUrlVnUOQxmMwzQRESJE/2rR9P3u2sQyWHuC2hChA7GDA7Tr9Kw2L4WtvJ7JmYswEeOg+NdAuWPb3Llx7igi5BWCSZAJI5Acu2l5MlxpFGLDU7l/eAJwDphdGeyFm66OikasWMAA9pEmPIVcwXQbFvavNcsXAUAyAsq6ySSZPWgLsObCvcT0RC3rdy2rsJBzIpEEGet2a86LMtxPfdLY/ruonzagUmt1Fu/wHkwqPMkc7fhuKUDPbuhVEAEHTmdOXOuifYzjM6Ym0TzVvXMD9KjfHIQyLet3CVMhGzACI1O1YbgPFMZhC9zDIy5xBJtlpAg6SI7KdgyycnqVUSdThWjyu7O29NuH+1wV9J1KaHsIIM1yBehBG14E96kD50TXpdeuWx+0YlmzTnAhEjs6oE6VPhOkVlsxDE5dSQrGB2mBpS+pzTb8if2N6TBGEWptfcl+zS2MPjcRauMv7oGdhuvb+Kq/wBqeMuX8Rbt2Qz20WeoCy52JnUbmAB/uaAcf6QFbuaySFfU9UKxgBdyM3L50ruPCWw9y77Rz/AHdsum2pgnaSdOUNzfCbeNJipY0srmiXAcGJtkXlIZtEEw0xvln51pOivTALh0si1cZrUqzaBAQTAzEydI5VmeGcStaM18WWMkgWvasSe0sInuEATVh+kKL1Ua5cEHRlS0CYMn7rXWsinG3FjMjjkSUlwai3xGBJgb6T4mO/Sg56ehmKW7TMSYAkAkjnpOmlABfJynKkakAgn3vPXzmp7lwk5rVpbO8m2pBIO+ZzJPrT8PwrMnql39xOTr8bWldgvi+khICuFjWQvWYjbq5oBE8yI7JqJ7aNa/c3HXf7zKvgcwaQKyCXj7ZixJYgySZJ25mqntCDSJQSbix0Zuk0dQXpdZS1aBus7WxBtrbVETSFVCp6wAEbetY4Qztcu3XYZiVtANr2SzGFXuGulBOH3iWby+Bj61s7XDUEdQEkc5OvnpVnS9PiknKVkPV9Y8VL3M5+3sxIBKhdgDv4xAPhG3nPn/ABwrIyAnbOSxMd3IeVEsP0auF7mqABo1YTsDoOzWqGK6LYiSRbnUxDITHbAaoskoRySjfBdCMpQUkuR3R26Lz5H92TAGm4k6jXkaMcdw8KrgGZA1PKNB3UH4BwXEWrwLWXAkaxpvHLuJrWcVUFNtiD8R2UyMk4uieakskbOeveuISuZxB2DGB6GlWrbg9kkk21172/8A6pVH8zH2L/l5GWug233lhrPad+dfVmAvZ7aONmUMPMA/WvmDjGAIbMPdbarZ+0HH+zFsYhltqoQZYUwoAGo12G9W9Pkjp3Z5/WYJSa0mh+2ToguGxK3kIi+SSCRIcRJA/l1EnvHbQXgfDsJaKvexiSDOW2C/kdNfSsviMWzmXZmPaxLH1NMUTQZFqY7A3ijT3Zu36bJ7Vgmc250YwCR2leVW8fixctBwZBO9c4LRRro7xI5xZPuuwjub+9S5enVXHsV4s9upFbE2irZiDA3/ACHlFWExmHWCuFdgNy7wD5Ku3nWtxnQ/OvXYLBnsnxnShdvondvXPYpetnNqTqQqg6lsoiBO3MkAb0WPqElvR0sck/L+P+g2/wATt3cOFCM2JJH8PVRAScqAaBQIHbvNWeFqLchlAzQSDyrc4bo5Zwtr2doST79xozuRrr/KvYo0HedaEXujhe4DPVnXSTUrzxbaXA+Ca3lyZ7ifGVt+zKqJVs20SF2+JPpXn/NmJz5BccCeqtsKp171APnXRvuzbNtraFRpBUbdx5VyHH3imIuFOrBIHcOzXuqjBkUtkuCfPd2+GHb+OKEHEl7gP8LXWPr/ADeAgd9F+jN3MRcS/hcK51L3cjQBqItlCErn97EF2ljJMf2qS0dBVabW5K99jq+J6TCwGuLxFcRiGAAW1hEVRBJ0uXEgDwHZUON+0PE4nD+zKqFcQzNculmU7ghSFAPMRXM/2mHB7xWt6N2wxVGBIDEH4x9K9L4fGGXI45OKsg66UsWNSh7kljE5fetWGgQs25CjcxJ1J7T2VFibj3DuY/lQZV3J2TxjwArYPhbVv3bSadvWJ9RIqViWMW9RAkKoA13G/wAvzr1fD6eG8ca+v9Z4cviGSTa1O/scj48kMP8Af50OD/Otlx7os5upbJCEk6tsIluW5Ipv/ISge+1z8GVfmSa+e6+ePHmaXD3R9L0SlmwqX0+xlEO1Os3vvF/EPjpRDF8FuJm+7cAMAohiSNZMgR2a0KuqVbUEQeYiplJS4KHFx5N30btn2ZMT3wCQBI3O2tFRbNwZSY0gz36DQVD0UwvtMOY5Ow58zmG2/vUcs8HygySZieW1e5HMpQT70j5jPgn479rZh7PRhDcuFnIKmAuwIIBkmCapXuiF2NGtkydJI05bjxrTcRYJiGAIMopMGYILCkL1fNdVmnHNI+t6bHGeGLMngejGIS5JQEdzKeYPb3VvxwrXMTp/aNzVO29Csbjrl0ujZcgYqMu5j+ZiZHgsD0pvS9a46tX8COq6BZdNdvctYm4q3nCsDopMGddR66UhcqphcCQIAHlFTP1feIECdezwqHNLxcjklyehigsWNRb4Ldu7FClV7jHOXbXRdQIG2i7+dW+F4hbpIB2jfT515f6GsRNu5lJJJ0JBnwrcSabTdHT0tJpWMa4AYJg99KoP+TsT22/+1qVN8HH+r+AfFn+k9vcKYqFuMqqDMTqe6aAccwFq2g9m2YzrGoq/jrcGZZgYIgxM7V5h3ABOUWwNc5GY+p2o8SfLYvK1xRkzTlEVd4nh2k3JDKx94EHu1A222qpVdkYhUtiSwgEmRAG5PdFRAVe4W+S6rbQTr2aEA+tccizgcffxFzKbh2JIED5V0boZhBbtPmKhi0SdZgAwSPHnWI6KYPLae7/UI8F97/2/8a3XBEC4ZASMxZmInXUkAnxAFQdTSVIsw23uEMRh7sEKA4mZUg6UHxWMZAScy5Rr1fDt8R8aKqKnL6QTI7Dr86jSRSwHh8dnz+evbrp8NY7CK5pxJS154BOp21+VdqslFOtq23lH9vhVTF8OtuSVLW55ACPhFUY5rHcl3FTx69mcgHBbxAPs2H4ur2fzRTWs5OqdxvGo9eddJxnRhyOo6N4nKfjWN43wa9h85uWYVsoDmCBGuh76px5nN0xOTCoq0Ar9dB6B2vaG52jI/wD3D81rAXhW9+yW/OKCH+O0w87bBh8Ca9Hpcnh5E/oeb1eNZMMov9/sbHG2oIhUXTQe8dNJjtMTUvDcC2R+qwYlY0gEDvP60rU3LNu1qzInaSQJ/OgvFemuDsTmuZiOQHPxNexLNcao+ah0SU9V/Rf38ADpngmFpbp95HQmOw9Q/A0AF+r3SHp8MTZezbssFcRmbxmQNByoMj7V8z8ScZTTi09ux9l8MhKGNqSa37hK3fjYkVW42+bDXp16jfKmo9e44TZujf7ttPKvLjtJHpS4A/RPpS9oNaRGcHrnLlBBAVdWeQq6bxNXOIcXuYgCc6dqByxnXcnujYDn55TCYEZt3Un+UEGjSBrcZnbXZXyknyyzH6mvXlPI/LGVL7HmRx4k9Uo2/uS4WF/uZq/buDtpgx+ZQBbthu0jn3KDp6moMfaYAFyEHKSZJ7hzPgIqb5Wc92V/MRjskFEaqy9HQbjOQNWJ6oE6nmTzqPhnDMVdgCban+IgZ/8ASI+Jo7w3o7dw7TexIKx7rDrHsgAz8KCEHjbpmylrS2A/FsHiBlFlSUjUaZj/AKjr/tVTB8IxFwkfs7g8yzAL5nUmtRxHpHZsA845tv3Qi6nzrI8T6bXrpyopVf5rgyqB2hBC+pNPhOf+IqcYL1MK2+j9m118RcDFf4beiCO1jv60sd0xAB9ioPKR3/1kf+orDcSxDMZa61zsnQf6V2Aq5fx7Lhwmb3zqIX3RvBiRyG/bXSg21qZymktkXr3SC4WP3yDu67fHWaVZomvaZ4URXjT9zb4hB934AemlBuOtFhR/Xr5ZqKe2zWgewn6GguOuAIYJJJLGe2DEdlIxLcZlewKw12Ayxo4jzBkHx39a8YqN6XDsYVuJmgrmG4nSahxlvLcdexiPjVhMP/a42A89anwl0swzaLzgVLgcKpRnImBp40ysuzXGqs1dvGqqC0gJ6sAAEzm1nzJoz0ZwF5VzXbbgsZLFSq7ADfU6ChvRLpYMKgOgJMElQdtgW3Glbe30rtX06wgn+JTK/nUWeSpporwx7plYaU9Wqb2AbVSDUTWCKhsqo9D04NUYFOrQR80E6XORh2IAJEaESNxPwowaF9IbOaw47vqKKLppnNWjlV+5G+9WeD8Uu2WDWpDgnKQYiVyt8KbfwFwNJXNryqZcTmI0CR3R4616ynW8TznC9pcBjFdOsS9zIDbsawSFzsPF3kz3iKSYRn6xf2jFs5ckFmY85PyoQLVsGW63h+dPVrYMorL4MRQT1ZO7Dx6cfCQaKMPen86si241y/EVQw3F3PVnfaFlvAE/lRK7fuKvWi0I1LQrEct+sfAQPon5Zvkf8wRri9Y0J7j+gam/43btnK5IYg6c9e2hYtteJFi3ccT7x2850GvZR/g/Qi44JxChtsup6vb1tKXLFCPLNWSUuxNhLIcBlMg15j+ja3wAxOm0RRnC8MsYcZQeckJLSe9jUHEuldvDrOieWd/yFAufKHW3mBeE6AMuv7Q6JzJgHyY0TsYLB4frAG6/N2PP8bfQVmj0nv4l/ukJH8zsC3kswPjVHi3t11uK4jmQY8uVUed7MTcI7o1GO6YnKfZQByCdWfFzJ9KyeN488n2jlAeVvc+JYyfhQZOIGNNpNVsTfLETyo4499xcsra2Pb2JJ1B+p9a8XGOGDTmYRBfrwB3NIiogtSqBTycsPilvAh7VsOdQ6Sm3IqOqZqtfeYHYPnrXp01GhFLLzrq3CvYYLdKpReA3Yz3bUq0EP8KX7t1knY6+YNCcSvVbwNE+FN147VP50PxRAzTtU0X5mUS9KKvBuFi6TJ2EgDtqfi+CHtmJnrQY8QKtcGFtPeeJMd8Hs5DxqTjF1THsussESZO3j86YpXOgZJeGq5KmFvKqkHYiPPlVRR2cqt4ElWUsoYDw+ulT3MPmdmiMxmKxSpnS3iirZWUYdkMPLQ/A0e6PaWGMwA+vhAoY1kqCVEmNqLcGB9jdVhBygkebflSszuAeFVIL4fHHQqwPeDB+FFsN0gOza/i0+IrD2bOsyRlkiDB2JA8CYp68ca3AcZxGp2P5VK8PsVLJ2Z0W3jbbb9X5eoqf9mnUa+FYjhvFUuglCVjcHSD8qL2eIMuvxGlJcWthikmG2tGqfELc2z4GnYfjs7w3joatPct3FiSs9v51m51GVWwOYr1sAjbqp8RR9uBncdYdxplvhxJgKaYmA0ZbH9G86wgVY2gRQgdGsQrR7MP3gwPPUV0n/h6r77he7c+lNbiNpB1UnvcwPSnRzSiA8SkZvhPRjFtopWyDv7NZb/vOvxozY6F4Wyc15/aPzzHOfTYedUOLdOQsKWZpOXKghZ03Pn30MxfG3IgdXw39aNyyS5ArHE11/jdqyOoqqBsXj4KKzuP6bBiRLPHb1V8hzrM4vEZpBkkzrz9aFLby6Ak0UcS7gyzPsaS/0iLaEwOwaVQxPEgVI7fOgz1EAxICySdABuSdgBzpyxpcCHkfcbcuCSV/Iz3VewfSTE2xC3Xy9hOYejSKptZg6/mPUV6KckA5Nl/G472yZvZ20ZYkoMuYHmwnehca1Mt0rsYnQ00mK6jG7H2rXM6CmshVjuP1NS4fEFWkhW/pYSPMTXuMu5mDdUZhsNuzT0rLOSGWcTlaSqP3Mv1EGittFyq8CWYmeeizQNrLH+1FsM33aDskGdIkQP8AalzVrYbjdPcGC2aVXP2fxpV2oHSXgI2nypjWAdxVlVp4Sk2MoqDDUxwwIVVkcz2URVKfkrtR1FdMP5VMMPFSKlPiss2jxbQqbADrXh/QB6An60wHuqTh37xx26R/pFBL0sKPqRWwaSD4/ShHEkgDwj00+lFsGYnxqlxFJBXmCSPAxPxoohP1DeEWowzn+bMfQR9KNYbGSoIaQfMUI4ZDWchOmoIG+/Om4u+LCoqaDU98ePaSfhRtanQu9ITPSK3nKMDvAI1BO22+9F7V4/wv5b1gHxoFxWHIzr20YXiYzqwMZgR5yInzpcsHsMWanRsbPFmXeR3r+VOxXSblnY9yiPWgFriJJymDOlXBY2qZx0vcojLUthuI42eQA8dTQzEY8nck1Ux9+LjjsY1SbETVcMaJJzbZO+IEmeZnzqM441SuYkTFML0/SK1Fp8RNVL94yIGnOvC1NJokqBbHFqksXcssDBAIB7M2hjymq8U59FA7dfoK0wiJjbSpLWJPMK3iPqNaZFexWmFvC3rRIzIwPKGBWe8ETHnUFxYLDsMfqKhOlJ3JOpmuOsK8L4qtlgTasuOedcxPhJ08hRTjHHcDeUH9ncXRsUhVn6691ZOK8NckdYXx+FeyFzhFLCQuYOw8VU9U+NQWASMzGTy7AO4cqp2LcmiK/ryoXtsEtz30pV5FKlhBgDur3LSB0pwP6/W5pIwSLvUiLTBSzjnXHEoYUg8VCxpnta6jiwb0VX4dYYYjOW0Y+78Kb7WvUvwVPeK7s0auUenRm8aqYu/kIPapB9Qas43R28TQvFkl1H8J3jsNFjVo6balseYe8UuHsOh+hpcQvBhEbc+dQ4wZCJk9UQQeU6T3wKhN6afXcU37kSCOUirDPoMq6z5abeFRhqkVqKwAlhMSQyTvIn1Fa9dqwSXoNbq00gVB1C3RbgezMjxVvvrn4jVFqu8XH31z8RqlFVw4RLLlkFxda8zVMVpjJTACMtSU607LSy1phsOjPTW3aAt3cPbynTMiCfMHfxopxbolh8Wpu4N1Dc1Hunuj+E1z/DYdmIgE0W4Zgrttsy3Ch/pOvnWG37g3FYN7TlLilWG4P62qNeHtcIgE+X1raDiSlQt+2t7scz7QE8557/CqL3gJA2rkjmZO+kOQdwY9KYRT7rSzHtJPqaaaIEYaQFe09FrjixhIAPaYjw50r9p2IKmIry37wq8LVBLZhrcjymlUuUUqAMJC5TSxj60wtXoekhjgf1+de00Gmt3Vxw4vXjNTJpEmuOEWpheln7ajLVpwsXiWZidAKrmpXbWvJolsY9ytcw87/OmDDgVaivClFYFFb2FeezirOSvMlbZlEE1tMFcm2p/pHyrIm1Wn4U33SeHy0pGfdIpwcsz/ABX99c/EaqhZq3xT99c/FVcCnx4QiXLGFK8AqYV4aKwSIoKaUqbJUlgQwPZr5jUfGss6gxZwbWgq3CgcjNkB6yDcZuQP9MzT2MbGR2j159xPpQC4xYkk6nUnv/OiGC4qfdvSw5MPfHjOjjx1o1KjHH2Ld06Hw/MUKxvFFI6skkb7AUVvoAA2ZchmGmFmJgzqrabGsuwo37oHgjy16Eq1awDtygdp0/vVy3gkT32BPfoPTnXUYULGDLbDz5Vbt4VR70nuXSp3xU6KPM6D8zUYX1oZOgkiz+y21GZHU/0mQ48Z3pmWo2banTSnuMPDbryvTd8aVYaTLUhpUqWwx6Hf9dleNSpUJpHzprb+tKlRGEdzevSK9pVphE3PxqPspUq0xjuf6768belSrTj1aS0qVcYMuGtDwr936/OlSpWf0j8HqYG4l++fx+lVAaVKnx9KES9TPbh6jHnSQ6ClSo3wgO44mnLs3gPpSpUIREd/OlSpVxgS6Nf5hRyMyOR0NV+OWwjtlAXrnYR8qVKuXJr4BRvNPvH1NW7SiNv1pXlKjmBEmFSLyrylSmMRGx09K8f9fClSrTBzDWvaVKsNP//Z"/>
          <p:cNvSpPr>
            <a:spLocks noChangeAspect="1" noChangeArrowheads="1"/>
          </p:cNvSpPr>
          <p:nvPr/>
        </p:nvSpPr>
        <p:spPr bwMode="auto">
          <a:xfrm>
            <a:off x="155575" y="-2354263"/>
            <a:ext cx="6543675" cy="490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74" name="Picture 14" descr="http://farm1.staticflickr.com/62/201340293_e0045e2a0a_o.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906" t="23773" r="12500" b="19597"/>
          <a:stretch/>
        </p:blipFill>
        <p:spPr bwMode="auto">
          <a:xfrm>
            <a:off x="1921970" y="4185271"/>
            <a:ext cx="2574026" cy="16916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
          <p:cNvPicPr>
            <a:picLocks noChangeAspect="1" noChangeArrowheads="1"/>
          </p:cNvPicPr>
          <p:nvPr/>
        </p:nvPicPr>
        <p:blipFill>
          <a:blip r:embed="rId9" cstate="print"/>
          <a:srcRect/>
          <a:stretch>
            <a:fillRect/>
          </a:stretch>
        </p:blipFill>
        <p:spPr bwMode="auto">
          <a:xfrm>
            <a:off x="7537450" y="2323854"/>
            <a:ext cx="326492" cy="490045"/>
          </a:xfrm>
          <a:prstGeom prst="rect">
            <a:avLst/>
          </a:prstGeom>
          <a:noFill/>
          <a:ln w="9525">
            <a:noFill/>
            <a:miter lim="800000"/>
            <a:headEnd/>
            <a:tailEnd/>
          </a:ln>
        </p:spPr>
      </p:pic>
      <p:pic>
        <p:nvPicPr>
          <p:cNvPr id="16" name="Picture 1"/>
          <p:cNvPicPr>
            <a:picLocks noChangeAspect="1" noChangeArrowheads="1"/>
          </p:cNvPicPr>
          <p:nvPr/>
        </p:nvPicPr>
        <p:blipFill>
          <a:blip r:embed="rId9" cstate="print"/>
          <a:srcRect/>
          <a:stretch>
            <a:fillRect/>
          </a:stretch>
        </p:blipFill>
        <p:spPr bwMode="auto">
          <a:xfrm>
            <a:off x="7537450" y="3146814"/>
            <a:ext cx="326492" cy="490045"/>
          </a:xfrm>
          <a:prstGeom prst="rect">
            <a:avLst/>
          </a:prstGeom>
          <a:noFill/>
          <a:ln w="9525">
            <a:noFill/>
            <a:miter lim="800000"/>
            <a:headEnd/>
            <a:tailEnd/>
          </a:ln>
        </p:spPr>
      </p:pic>
      <p:pic>
        <p:nvPicPr>
          <p:cNvPr id="17" name="Picture 1"/>
          <p:cNvPicPr>
            <a:picLocks noChangeAspect="1" noChangeArrowheads="1"/>
          </p:cNvPicPr>
          <p:nvPr/>
        </p:nvPicPr>
        <p:blipFill>
          <a:blip r:embed="rId9" cstate="print"/>
          <a:srcRect/>
          <a:stretch>
            <a:fillRect/>
          </a:stretch>
        </p:blipFill>
        <p:spPr bwMode="auto">
          <a:xfrm>
            <a:off x="7537450" y="4185272"/>
            <a:ext cx="326492" cy="490045"/>
          </a:xfrm>
          <a:prstGeom prst="rect">
            <a:avLst/>
          </a:prstGeom>
          <a:noFill/>
          <a:ln w="9525">
            <a:noFill/>
            <a:miter lim="800000"/>
            <a:headEnd/>
            <a:tailEnd/>
          </a:ln>
        </p:spPr>
      </p:pic>
      <p:cxnSp>
        <p:nvCxnSpPr>
          <p:cNvPr id="18" name="Straight Arrow Connector 17"/>
          <p:cNvCxnSpPr>
            <a:endCxn id="15" idx="1"/>
          </p:cNvCxnSpPr>
          <p:nvPr/>
        </p:nvCxnSpPr>
        <p:spPr>
          <a:xfrm flipV="1">
            <a:off x="6096000" y="2568877"/>
            <a:ext cx="1441450" cy="25177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6" idx="1"/>
          </p:cNvCxnSpPr>
          <p:nvPr/>
        </p:nvCxnSpPr>
        <p:spPr>
          <a:xfrm flipV="1">
            <a:off x="6096000" y="3391837"/>
            <a:ext cx="1441450" cy="6097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3"/>
          </p:cNvCxnSpPr>
          <p:nvPr/>
        </p:nvCxnSpPr>
        <p:spPr>
          <a:xfrm>
            <a:off x="6096000" y="3848100"/>
            <a:ext cx="1441450" cy="61047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6"/>
          <p:cNvPicPr>
            <a:picLocks noChangeAspect="1" noChangeArrowheads="1"/>
          </p:cNvPicPr>
          <p:nvPr/>
        </p:nvPicPr>
        <p:blipFill>
          <a:blip r:embed="rId10" cstate="print"/>
          <a:srcRect/>
          <a:stretch>
            <a:fillRect/>
          </a:stretch>
        </p:blipFill>
        <p:spPr bwMode="auto">
          <a:xfrm>
            <a:off x="8001000" y="3198615"/>
            <a:ext cx="1012933" cy="458985"/>
          </a:xfrm>
          <a:prstGeom prst="rect">
            <a:avLst/>
          </a:prstGeom>
          <a:noFill/>
          <a:ln w="9525">
            <a:noFill/>
            <a:miter lim="800000"/>
            <a:headEnd/>
            <a:tailEnd/>
          </a:ln>
        </p:spPr>
      </p:pic>
      <p:pic>
        <p:nvPicPr>
          <p:cNvPr id="22" name="Picture 8"/>
          <p:cNvPicPr>
            <a:picLocks noChangeAspect="1" noChangeArrowheads="1"/>
          </p:cNvPicPr>
          <p:nvPr/>
        </p:nvPicPr>
        <p:blipFill>
          <a:blip r:embed="rId11" cstate="print"/>
          <a:srcRect/>
          <a:stretch>
            <a:fillRect/>
          </a:stretch>
        </p:blipFill>
        <p:spPr bwMode="auto">
          <a:xfrm>
            <a:off x="8011920" y="4332535"/>
            <a:ext cx="915152" cy="239465"/>
          </a:xfrm>
          <a:prstGeom prst="rect">
            <a:avLst/>
          </a:prstGeom>
          <a:noFill/>
          <a:ln w="9525">
            <a:noFill/>
            <a:miter lim="800000"/>
            <a:headEnd/>
            <a:tailEnd/>
          </a:ln>
        </p:spPr>
      </p:pic>
      <p:pic>
        <p:nvPicPr>
          <p:cNvPr id="23" name="Picture 9"/>
          <p:cNvPicPr>
            <a:picLocks noChangeAspect="1" noChangeArrowheads="1"/>
          </p:cNvPicPr>
          <p:nvPr/>
        </p:nvPicPr>
        <p:blipFill>
          <a:blip r:embed="rId12" cstate="print"/>
          <a:srcRect/>
          <a:stretch>
            <a:fillRect/>
          </a:stretch>
        </p:blipFill>
        <p:spPr bwMode="auto">
          <a:xfrm>
            <a:off x="7952895" y="2274536"/>
            <a:ext cx="980089" cy="539049"/>
          </a:xfrm>
          <a:prstGeom prst="rect">
            <a:avLst/>
          </a:prstGeom>
          <a:noFill/>
          <a:ln w="9525">
            <a:noFill/>
            <a:miter lim="800000"/>
            <a:headEnd/>
            <a:tailEnd/>
          </a:ln>
        </p:spPr>
      </p:pic>
      <p:cxnSp>
        <p:nvCxnSpPr>
          <p:cNvPr id="32" name="Straight Arrow Connector 31"/>
          <p:cNvCxnSpPr/>
          <p:nvPr/>
        </p:nvCxnSpPr>
        <p:spPr>
          <a:xfrm>
            <a:off x="1184910" y="3684620"/>
            <a:ext cx="56769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930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a:off x="1715143" y="2532717"/>
            <a:ext cx="3219714" cy="43259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1"/>
          <p:cNvPicPr>
            <a:picLocks noChangeAspect="1" noChangeArrowheads="1"/>
          </p:cNvPicPr>
          <p:nvPr/>
        </p:nvPicPr>
        <p:blipFill>
          <a:blip r:embed="rId8" cstate="print"/>
          <a:srcRect/>
          <a:stretch>
            <a:fillRect/>
          </a:stretch>
        </p:blipFill>
        <p:spPr bwMode="auto">
          <a:xfrm>
            <a:off x="4989385" y="2744392"/>
            <a:ext cx="1161468" cy="1743293"/>
          </a:xfrm>
          <a:prstGeom prst="rect">
            <a:avLst/>
          </a:prstGeom>
          <a:noFill/>
          <a:ln w="9525">
            <a:noFill/>
            <a:miter lim="800000"/>
            <a:headEnd/>
            <a:tailEnd/>
          </a:ln>
        </p:spPr>
      </p:pic>
      <p:sp>
        <p:nvSpPr>
          <p:cNvPr id="22" name="Slide Number Placeholder 21"/>
          <p:cNvSpPr>
            <a:spLocks noGrp="1"/>
          </p:cNvSpPr>
          <p:nvPr>
            <p:ph type="sldNum" sz="quarter" idx="12"/>
          </p:nvPr>
        </p:nvSpPr>
        <p:spPr/>
        <p:txBody>
          <a:bodyPr/>
          <a:lstStyle/>
          <a:p>
            <a:fld id="{FC398A72-17BE-493D-A14C-F3371BCE3542}" type="slidenum">
              <a:rPr lang="en-US" smtClean="0"/>
              <a:pPr/>
              <a:t>80</a:t>
            </a:fld>
            <a:endParaRPr lang="en-US" dirty="0"/>
          </a:p>
        </p:txBody>
      </p:sp>
      <p:pic>
        <p:nvPicPr>
          <p:cNvPr id="23" name="Picture 3"/>
          <p:cNvPicPr>
            <a:picLocks noChangeAspect="1" noChangeArrowheads="1"/>
          </p:cNvPicPr>
          <p:nvPr/>
        </p:nvPicPr>
        <p:blipFill>
          <a:blip r:embed="rId9" cstate="print"/>
          <a:srcRect/>
          <a:stretch>
            <a:fillRect/>
          </a:stretch>
        </p:blipFill>
        <p:spPr bwMode="auto">
          <a:xfrm>
            <a:off x="674386" y="2400581"/>
            <a:ext cx="990600" cy="1524000"/>
          </a:xfrm>
          <a:prstGeom prst="rect">
            <a:avLst/>
          </a:prstGeom>
          <a:noFill/>
          <a:ln w="9525">
            <a:noFill/>
            <a:miter lim="800000"/>
            <a:headEnd/>
            <a:tailEnd/>
          </a:ln>
        </p:spPr>
      </p:pic>
      <p:cxnSp>
        <p:nvCxnSpPr>
          <p:cNvPr id="27" name="Straight Arrow Connector 26"/>
          <p:cNvCxnSpPr/>
          <p:nvPr/>
        </p:nvCxnSpPr>
        <p:spPr>
          <a:xfrm>
            <a:off x="1731799" y="3183446"/>
            <a:ext cx="3219714" cy="43259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42931" y="3397915"/>
            <a:ext cx="1455848" cy="369332"/>
          </a:xfrm>
          <a:prstGeom prst="rect">
            <a:avLst/>
          </a:prstGeom>
          <a:noFill/>
        </p:spPr>
        <p:txBody>
          <a:bodyPr wrap="none" rtlCol="0">
            <a:spAutoFit/>
          </a:bodyPr>
          <a:lstStyle/>
          <a:p>
            <a:r>
              <a:rPr lang="en-US" dirty="0" smtClean="0"/>
              <a:t>Abcd1234 + ?</a:t>
            </a:r>
            <a:endParaRPr lang="en-US" dirty="0"/>
          </a:p>
        </p:txBody>
      </p:sp>
      <p:cxnSp>
        <p:nvCxnSpPr>
          <p:cNvPr id="17" name="Straight Arrow Connector 16"/>
          <p:cNvCxnSpPr/>
          <p:nvPr/>
        </p:nvCxnSpPr>
        <p:spPr>
          <a:xfrm flipH="1" flipV="1">
            <a:off x="1715143" y="2902466"/>
            <a:ext cx="3219714" cy="46730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2" descr="http://4a54f0271b66873b1ef4-ddc094ae70b29d259d46aa8a44a90623.r7.cf2.rackcdn.com/assets/Uploads/airports.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43491" b="9853"/>
          <a:stretch/>
        </p:blipFill>
        <p:spPr bwMode="auto">
          <a:xfrm>
            <a:off x="2166612" y="1586971"/>
            <a:ext cx="1099799" cy="13288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a2.files.saymedia-content.com/image/upload/c_fill,g_face,h_300,q_80,w_300/MTE5NDg0MDU0ODEyNzIyNzAz.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83111" y="2369066"/>
            <a:ext cx="533400" cy="5334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1664986" y="3924581"/>
            <a:ext cx="3219714" cy="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55662" y="3958796"/>
            <a:ext cx="1774397" cy="369332"/>
          </a:xfrm>
          <a:prstGeom prst="rect">
            <a:avLst/>
          </a:prstGeom>
          <a:noFill/>
        </p:spPr>
        <p:txBody>
          <a:bodyPr wrap="none" rtlCol="0">
            <a:spAutoFit/>
          </a:bodyPr>
          <a:lstStyle/>
          <a:p>
            <a:r>
              <a:rPr lang="en-US" dirty="0" smtClean="0"/>
              <a:t>Bouncing, </a:t>
            </a:r>
            <a:r>
              <a:rPr lang="en-US" dirty="0" err="1" smtClean="0"/>
              <a:t>Smore</a:t>
            </a:r>
            <a:endParaRPr lang="en-US" dirty="0"/>
          </a:p>
        </p:txBody>
      </p:sp>
      <p:sp>
        <p:nvSpPr>
          <p:cNvPr id="20" name="TextBox 19"/>
          <p:cNvSpPr txBox="1"/>
          <p:nvPr/>
        </p:nvSpPr>
        <p:spPr>
          <a:xfrm>
            <a:off x="3266411" y="2297648"/>
            <a:ext cx="790601" cy="369332"/>
          </a:xfrm>
          <a:prstGeom prst="rect">
            <a:avLst/>
          </a:prstGeom>
          <a:noFill/>
        </p:spPr>
        <p:txBody>
          <a:bodyPr wrap="none" rtlCol="0">
            <a:spAutoFit/>
          </a:bodyPr>
          <a:lstStyle/>
          <a:p>
            <a:r>
              <a:rPr lang="en-US" dirty="0" smtClean="0"/>
              <a:t>jblocki</a:t>
            </a:r>
            <a:endParaRPr lang="en-US" dirty="0"/>
          </a:p>
        </p:txBody>
      </p:sp>
      <p:sp>
        <p:nvSpPr>
          <p:cNvPr id="4" name="AutoShape 4" descr="data:image/jpeg;base64,/9j/4AAQSkZJRgABAQAAAQABAAD/2wCEAAkGBxQTEhUSExQUFhUXFxgbGBcYFxcWGBsdGxoaGhcaGBcaHCggGBwnHBgZITEiJSkrLi46Fx8zODMsOCgtLisBCgoKBQUFDgUFDisZExkrKysrKysrKysrKysrKysrKysrKysrKysrKysrKysrKysrKysrKysrKysrKysrKysrK//AABEIAHcBpgMBIgACEQEDEQH/xAAcAAEAAgMBAQEAAAAAAAAAAAAABQYDBAcBAgj/xABGEAACAQIDBQUFBQUFBwUBAAABAgMAEQQFIQYSMUFREyJhcYEHFDJCkSNSgqGxM2JyksFDU2Oi0RUkg5PS4fA0o7LC8SX/xAAUAQEAAAAAAAAAAAAAAAAAAAAA/8QAFBEBAAAAAAAAAAAAAAAAAAAAAP/aAAwDAQACEQMRAD8A7jSlKBSofPNoosNoxBc8Fvb+Y8v18K08btGyqNwIxIB3ye7r0UG5+o86CyVjM6g2LLfpcXqiNnIc3mmLD7t91f5Rx9b1I4LOoBorxjwBAoLarA8DXtREeaKRoQaz5VmPal1PFSPUHgfqCPSgkKUpQKUpQKUpQKUpQKUpQKUpQKUrm21/tBYM0WDIsps01gwJHFYwdDbgWN+dutB0mlQexuaticLHJIbyWsxsBc9bDQXGtTlApSlApSlApSlApSlApSlApSlApSlApSlApSlApSlApSlApSlApSsWJnWNGkc2VQWJ6AC5oKztjtccG6IiCRiN57kjdUmy8OZIb+Xxrf2f2ohxQAU7r/dJ19OtU6fCGaGXEyizzEvY/KtrRr6KB+dc4yyV2xKLGW0caqSDoeAI4edB+lKViwxJRS3GwvSgy1z32ke0D3Q+7Ycb05tvNa4S4uB4uRrbkCOtX3EzhEZ24KpY+QFzVXyTIEbdmkQGQ94ki/ebViPUmg5bluz+YYs9qykb2u9IbHXnbjVvwOwU1h2uIIHRB/U/6V0Yoqiqfn+1oXeWErZdGlb9mvgPvnwH1oPvD7H4SPVxvnq7E/lwrOuSZfJ3AsF/AgH8jeqCMTiMY1oEaX/FlB3fwR6AeZ/OpmH2dYpxeTEsD0B3R9FsKD42u2ekwA94gdzBcB0JJKgkC4PNfPhVvySQCaG3CSFr/hYW/wDkaiskimEGNwGLYyrHF3ZG1usivdCeZXdB15OKxbD4kyHBg8Vwt2/GR/0mg6HXy7gAkkAAXJOgAHEk8hX1XKvbHtSRu5fE2rANOR90/DH68T4W6mg28RtacbiNyIlcMhvfgZSOZ6JfgvPieQF2yPMRKGF77vPw/wD2uGZbIwCxR/E+n/eulez+ctK6JrFENze+8/zm/np+HxoL7XOdodt3XEx9k32SybpHKQA7rnyvfdt90HnVw2keQwmKIlXl7u8OKKfjceIGg8SK5PtNgVTGQQKLIqqbdFW5b/KpoO1xSBgGHAivuo/IL+7x73HdF6kKBSlKBSlauaY0QxNIRe1gqjizE2RR4liB60EBtbiJJm9xgYqXW88q6GOM6BFPKR7EDoAx0JWqXtxs0uHwoeNbKlrjw4VJ7R542CjEMVnxuIJZmtexOhex5CwVQeSjju1jxEOIGVYtMZKZGdlCFuK9oEUAeFyD6mgsPs3QjDAHon13Fv8AnerbUBsVDu4ZWIsXJb6m9T9ApSlApSlApSlApSlApSlApSlApSlApSlApSlApSlApSlApSlAqtbXSdq0eDX+0O/L4RqeH4m09KsckgUFibAAknoBxNVbJ7yGTFPoZT3QeSDRB9NaCv8AtJzTsML2a/HJ3FH6n0FRnsj2d3m94YaL8N+fU+v+lV/PsS2Y5juJqins06WB+0b1OnpXbsjy5cPCkajgBQSFKUoI/PE3ojGP7QhPRj3/APLvVs3WNNbAAVrZtjo4d15mCIN47x4A2/0Jrn2a53ic0fscIrR4e+sjCzP4gH4R56+XIPNrtrzI/YQ7zA/KujP/ABH5E/NvLj9bP7CSTlZcYe6PhiGir5LVq2X2OhwovbekOpY6m/PWrNQa2BwEcShY1CgdK8zPHpBE80hsiKSf9AOZJ0A53FbVcu2szE5ljly+Jv8AdcOd/EuDozL8l+gOnnc/KKDFnGdMmWyzP3ZccxCi/BWFrg9FiGh52XrUj7J8KzK+IYWBAVB0VRZR/X1NUXOcYcyxyxxfsl7kYHDcB1b8RH0Va7hkuAXDwrGNAo1oMG1GeJg8M+If5R3V+8x+Ff8Azxr89YXfneXFzNcliSTzY9PCrF7Rc/fMcYuFguY0bdW3An5nNaOcYZVePBIbKgvK3639KDzLnMcRlH7WY7kI5gc3/r9K7RsRk4w2FRLakXNc12By33zF9sR9lF3UHKw/1rtIFqCLzObdnhuLq++nkSN4H/Jb1rnGfr2maSW+SOKIfxSEs3/thvrVyzjMQcU1zaPDRlnP7zC/5KPzNVDYaFsRiRK41dmnbw3+7EPRF/zUHVMLHuoq9AKy0pQKV8mQA2uL9L19UCqtn2Yp2rO5tDhVLMeshX891D9ZPCp/NccsELzNwRSfPoPU2HrXJtpMU5SPDcXNp5/F3a8SH8ZvbpHQbmwmXNi8VLjpxz0B4Lbgv4Rp6E86k9tsQZWw+FXjK/aOP3RooP1/9up3KsGuGwscPAsLuf3Rq5P1C/iqv7FqcZjZscfgB3Yv4Rov1+L8RoOgYKAIioOQArPSlApXjMBqSAPGgNB7SlKBSlKBSlKBSlKBSlKBSlKBSlKBSlKBSleMwHHSg9pXgN+Fe0ClKE0EHtPKWCYZeMp71uUa6v8AXRfU1WvaJnPuuE3IzaST7NPDTvN+Fbn6VOZe/avJijwbux+Ea8D+I3b1rl2bStmeZbiaxodxelge+3qwt5LQWX2RbObq+8MPBb9K6jWrluDWGNY1FgotW1QKUpQa2PwKTLuSKGHSvcHgkiXdRQo8K2KUClKi9pc8jwWHfESnRRoObMfhUeJ/1PKgrvtN2sOFiGHgucVP3YwOKg6F/PkPHXlVBzlRluCXBKb4icb+IccQp0Iv4/APxGt/ZyMnts8x/EgmJei8F3R46Ko8fGq9keDlzLHF3+Zt5uYAHwqPADT6nnQXn2SbObqnEyDvN8PgKlfaJnkndy/C3OImHetxRD+hP6X5VL5/m8eXYTetdtFiQcXc8AB05mua5ljpMIrLvXzHFd6aT+4RtQgPysR9B6GgmNndl4cvw8+JaRJZUDdoVIIjKrvGMHrYi58a5t2jvfnLiGueoBN7VfM+X3XJY4NQ+KkBN+O7ozb3juIFPi1RvsvyT3jEmdh3E4elB1HYfJBhcMi27xFzUvmeNWGJ5W4IpNup5AeJNh61sgVR9usUZ54cvQ6Eh5rclHAH0ufAmPrQVjNpWOFSJj9rjpCznhaP4nPgN3l+9Vt9m+E+zfEWt2h7o6KNEH8oFUPN8T7xipNzhf3aK33RrOw/+N/EV2LKsKIYUTQBV1/rQbOInVFLuwVVBLMTYADiSaoWI2oxWOdo8vTchBs2Ifug9d3S49BfraoHanaRcwldTIY8ugPfYXvOw4Ko4kE8B69LaGFzPFY5hBhV7GBRZUUCyjqx4M3hwHidaC44XA4vDo0iyxYkLq6ro/jY3Nz4G1S+z+0InKsp7jEqL8d4C/6XFQWyezS4LFSv2jHdg+2JNwSxDLvHqqqTryfxqG9meLM8yqoIjjaV/WR94D0Ww+tBZ/aNjx9jhr6MweT+Fbmx8CFf1UVWNmsIZ8TG78ZC2Ie/JdUgHkFDn8VZdqg07YjEfLvdknlviLTw7rt/xKjM8zYQrOiX+0fsdDYiGIdmyg8i+6RfkGY8hQS22mfmVRDCbtirKlvlw4JAb/iHeI/dP7tX3ZbKhhsOkYGttfOqB7NsnfETNjpxe57ulgANAFHIAAADwrq1AqF2o2lhwUe/IbsfgjHxMf6Dxrza7aWLAYczSm54Il9XbkB4cyeVcuyvZjGZnIcZi2Mat8It3t3kFU/CvnrQS2WbTviJjLO4AHwoNFXyHXxqy5XtGHk7hui23jy7xCgDxub1RdudmRgoO2jZiAQCD46D8692KkMrwYdL6N2kx8R8K/19BQdqFfLuACSQABck6ADmSa9Ark23G0c2PxJy3Aaop+2kBspIOoLckB08SPCgl889oalzFhjoDYydf4fDx/SprJ81VlBVwxtrrc+t9aq2E2QwmCQHEkzSkaL167qX4eLG1amDzOGaZkgw8Ue4jsJUuGDIpK7rCwkG9uhgRbvc+NB0fKc2ErvHcFksTblcXAPjax/EKlqp+SZsp7OVVUKxCubAElgSNefet9TVwoFY45lb4WB8iDXOPaptcY2XAQMQ7AGZhxVTwQHkW4nwt96oLK9q2VEjXRUsoA+J25KOgHEnp50HaK0s3zWLDR9pK1hwA4lj0UczWHGZwkGG94nO6AoJ6k8gOpNccn2jbHYsSym0YPcS+ij/AFPM0HYMJnO8m+y7oIvbiQPHxqVVgRccDXOJc9XcaX+yi4D+8fgiDwvarvs8W93i3uO6L0EgzAAkmwGpJ4CtXLsyjnXeja662NrXANri/EeNc2272tGIl9ygb7FTaZwfjI4oD90c+vDhxl9nc4Uuqx/DGAG6akLb87+lBfaUqj+0HaxoiuCwp/3qUat/dIfmP7x5dOPS4bW0e2BSX3TBp2+J+b7kf8Z6+H16GKTZ3HSHflxiiU8FAuB4AXGnkKqK58uGX3TADflJ+0xHxFn57t/iN/mOg8Te0zgtjZS0OJxUrGYyxmMXNwQd428lUm/hQZcNtFisPi1ws1t4sovyIJ4j0Brp+HlDKGHAgGuTbf4kNmkCpq6xNw6uSq/Qbx+ldVy+PdiReiig2KitoZTuCFT3pju+Sf2jfTTzYVK1DL35XmPAdxPIHvH1a/oq0FY9oece6YPcjNpJPs47ctO834VBP0rD7Jdneyi7dhYt8PgOVVrMr5lmm4usUJ3B00P2h9WFvweNdlweHEaKi6AC1BmpSlApSlApSlArlebr/tfHhOOEwx9HN9T47xFh+6v79Wr2hZ2YIOyjJ7ae6rb4gugdh46hR4uDyNU/P8aMswC4eMgYiYG5Hy6AO48hZV/D0NBB+0HPPeZ1wkH7KJrWXg0g0PDkvAeN+groexOSR4DCmaUhTulnY8gBc1UfZTsrvt7zINB8INSm1GZLmEz4cPu5fhDvYuQcJGXUQqRxA52/6aCKx+e9oTm869wXTL4G5n+/cdOf0t8tRmzuTPPIjzEtJiZCSTx3Fs0rHwN1T8fhXuDjkzbGg7u7AllROSIOAsNLnifpwAq+4Fo4pMVijpFhkMSdLRAtKR4mQsv/AAxQUP2p5h22MECcIVES/wAb2Z7eQ3B6Gun7B5KMNhUW3eIBNcu2LytsVjw0guVJkk59+Q77D0uBXdFWwsOVBq5tmCYeF5pPhRST1PQDxJsB5iuVx454sLiMxkt2+JbdhH8RsLfu6fyxrUhtnmJzDHJlkJPZRHfxDjhcfLfwvbza/wAtVTbrM+3xK4aH9nB9mgHDf4OR/CO6PxUE37MMq7WftOMcI3VPU8XbzLX+gqZ9rmfOETAQHvzW7Rh8qG/d/FutfwU9RVn2LycYXColrG1zVTxGA7aDEY4i7yRyungGXueojVF9D1oOfDK2l7CFL7rFuzHgDZ5D4sdB4A113DQR5ZhkSNO0xEndijGjSPbmflQcWbkPQGo4LHRYZhijuECGGPDrvqS9kBNkW7/Gzchw418SbRuZG7C8+MkG60xFljX+7iX+zUHr3iRc20IDPthmbRQ+4I/a4qc3xLrwu2rIOgIsLclHiKsGzeU/7OwEktry9mzebW7o9WsPWmxexXYnt5+/M2uutr61NbYN9nFF/eTxj+Q9qfyjoK5tRh0w2UuCdVRAp5lwVEfqWArn+VibMZo4iBuj4iqhRqbtoBbU6k8Tz4CrZ7Tt/EHsIzZcOsbsPvPK+4g9F3j+IVadgNmFwkIJH2jC5NBYsqwCwRLGosAKyY7FpFG8sh3URSzHwHhzPhzrPVb2ohGIkjwpPc0kkHUAncB8Lq30U0FVybKXzLE/7Sxq2hX/ANNAdQqg6O/Ik8fHjwtW3tBt2kZMWH7xBtcC92+6nI25sdB41B7bbWtJJ7hhL2Hddl0JPAopHADgSPLkan9hthhEBNOAZLCw5KOQA5UEVtdjpJ8mV8SoWZ5gLDnuS3Gnklql/ZXs72EPbOO++tSmYbGpNiFmdmKKbrHc7oPMheANWiNAoAGgFBX9tcxdIRDDftp7qpHFV032HQ6hQeRcHlVZnmgybChECtiJNbcN482bmEXQfQcTU+8ymefEuRuQgqDyAQHfPnvGQegrmmByybM8wZ5gQDusV+6hG8ieikX8SetBsZHleJzJyzs24x+0fhvDkq9EHSp/J8vQe9SILRRh44/ERgqzer9pr0VaumO3MFgpXQACGF2/lUn+lVjsuwyVyNW92IHUsy2HqWP50EXkEtsJgk+aWbe/CoYg/pXQtoM2XC4aSdtd0d1fvMdEX1YgVz7ZSLtMdFEPgwkSp+IgFvyC/U09rOaB5osJc7iWaS3MuDp5iNX/AOYtBSJ7xwvipzv4vGFmS/yoTrIRyvwUeXQ1O+zbZ0M3vU3diiBN24WGpJ/WtWHJHxmPEbjUKjSDklxdIx0CoV9WNT20+ZwsGwiErgcNb3ll0M8nFMPGedyO8egPDjQfeY7uaH3nFStBlyEiBPhee3xSHmE8f04nPnmT4BsslxGBCWjUkMt77y/KxOpPn1FV/JMBJmczYjEEJh41+EaRoi6hV/dAHrxrLtDMuFywxRqVbHTb4TmsaboW45EhYwR4t0oMGz8Zxc8GFTWKGzOfvSW1Ppc/Xwq7bX507lsBhHVN1R7ziD8ECHTduOMjcAo1/pVckk9xw3ZxlVxMq7zyNqsEfOV+p1sq8SSKhAzYheziDLho2v3j35ZGNt+Vh8UjE26KDYcDQb2b5NhIsubEYZpmZZRGHksO0Pduygabup/lNfHs9wsuInRVJEUbbzH7zdT18BTbBjJJh8rg1WAd+3Ayt8Z/CCR5sw5V1bY7Z9cJAqgd4jvGg2Nqc7XBYWSci5UWRfvMfhHlzJ5AE8q4JhTLKJZ5GJeQNJNJzseCr0LEhQOVx0rp3tGQ4mZMIOCqpPS8ha/qI42/5lVjLcGpjkj7oC4he2LMiBY494jViPn3fpQT3s42Zjw8JxmI3Vspa7WCqoFySTwAFSeMz5VVsxnDJGFKYWEizkHUuVOod7DQ/Cqi9iWquZltdDIRvXeGMjsYFDBZWXhI7MB2ig8ABa4BPI1s5Rs7iMxmGJxmiD4I+QHgKD59n+SyYnEvj8QNWa4H6AeAAA9K6tWLC4dY1CKLAVloMOLk3UZugNQ20rmLBytFxWJip48F0Nhxtx8am590jdYgb2mvPwFUPO8fiYIpMGImk3gVhlB0VW0s4/dB0tx0Bta5D79leQCGHtiQxfg3G45G/O419avtRGymXGDDRxHiqj0qXoFKUoFKUoFKVrZlKVikYcQjEegNBT4MF7xiTjJDdR+zHIKLiP8AIl/Nz0FUXG5e+PxsTG57a72+7ErlIl9d12Pi1dYyDBBcNEv+Gg/yioGTAPhlKrhw9hupLG4jkCXJCuTbhe1xfrpQam1ObGJUyvAkdu43XccIl+Yk9bX8vOqHnGLVxHlmCuYIz3mHGaS/ec24qDw6nXgFqMzDN3LypH3d8lXZTckf3at06nna1dH9l2yW4oxMq94/COgoLFszk6Zfg2cjVUZ3PkLn9Kg80iK5dBA3xYh17UjoAZpifA7pH46tO3J/3DEgc4mX+YW/rUVtPgGYQqtheOaMX0AaSOyXPLgfr40Gv7LcvtC2IYd6Vi3oTcD0GnpWx7R9rvc4ezi1xMukajUrfTet16DrXuOz1cvwqxhCZFW1iCFBt1+b0+oqmZZhdxnzbMCbjWNW4/ukDryUUHwf/wCTgDqDjcTcknUgniT4IDfxJ8a1vZVs8Zpu3cHcThfW55k9STrVfmkmzHF7zA7zmwXiES+i+fMnrXetmcnXCwLGo1tr50H1tRiOyweJcfJDIR6ITUBngMOV7i6FkjiB6doyx39N6/pU7tZBv4PEIPmikH1UitLP8CcRgGVNWKKyfxLZ0/MCg51kmwkskskQYJFG7JvAWdgDaxbpbSwsK6ds/szBhVAjUX6861djZd5GkuCJSH6brWAdWHI7wP1NS2YZvFCpZ24DgveP5cPWg2p5lRS7sFVQSzEgAAakkngKpkmJbHYmE7yxQrvSQo2k09gVMoQ6pHYkC+pBJ8q9tHtYJQJZ1+xBvBhb6zsDpJN/hqbG3C9uJtfHszl05xWGzCdiXlmYG+ndaKQAAchfdAFBvFbz41W+L3nDfygpu/0rpkY0HlVI2oy8R4oTMSsU6qjtyWRTeJj58Lnmo61bTjAkYZrmw+UXv5dPWg+c6zaPCwtNKSFFgABdmY6KiKNWdjYADrVExKY1YcZmE5VJmjtHApDdggF1DkcXsd48unGoHOttC8xn0aZSUwkPxLDfRp5OTSHgvTW2hJNg2Byd0GJhxBLHFRB23jck95ZCSednSgybFbMRriZJLAiNYlX/AJSMSepJJPrXQ6quxSMgdHN3WySDmGQBQ38LIFIqzS4hVF2ZQPEgUGSoLPs/Mbe74dRLiiu9uE7sca/3k7/InQfE1jYaEiHzva5nc4bB2DfPO47ka8yFPE+ennVKOIOLb3HBFuxZt6eckl525szcSv66cgLhZc7whTKyO2WczyoryJbcYzTqsm7bldmFTWxGHG9iJbcZWUeSdwfktaWW5MVy+XBoN58PLvIDzKuuIQeRa49KnNmFVIL3BBZmuL8yTYjiCOBB6UHxt9CXy7FovFoJQPMoQKj85VWy2Jhcxj3d23dfs1eNmPiN0E+QNYc4z58XIcHgxYcJ8Qw7sa8wgPFyNBfhUbmPtBw8FsLhozIsYCAr8PdFrLYajlfwoPNmY2wUTyBRNPOzOu66FLMb7zPfuoL8fTpWrHsdJiBLjpJ48RMxuqxEGMFCA6BubdzcuQLWqFwmHnxspEMRhVz3n3Qlh0VV0v8AvG515V0H2e4D3eGbD8o52A9URv8A7UFUxuYw4dMRKmJUSzE7ylSJ1NgOzCcj4n/vVEyXAy4yVMOt9xSTYcBc95iebHr4Wqa9qp38w3UGqxounG7Fify3frXRfZ1swMLCHYfaMLmg8zHLlhhhy+LQyn7Q/wCGli9/4iVW3Qt0rm2Z4/3rGviAAYovs4ATZd2P5mPJOLseV/KusR4E4hsRKSV3w0SN0RbqCOtyXa/746VyLaiJY5fcMNdgu6sjc3biF8EW4NubG5uRQYsPHJjZuwiLMrMGdyLGRuG8w+VQLhU5DU6k1a88iGFaLDQqD2FpJD1lI7gPldbj/GFWjYnZ5MDhjNJ8W6Wc9ABc/lXuCyIy4aRn0lmBctx3WY7wt1CmwHggoI7YzIk97lkPe7MRqCeJO4rOx8S7MT51cM7zcQKoCmSaQ7sUS/E7cT/CoGrMdAPSqXh9tcPg9+PEI8OI+YKhdXI0DJbiDbjp48KqK51icdiJFh3lMtlLk3kEQ4RgjSNSbkheOlzpQXzIsocvLjJpo5pCWBEZuiEaFQeoAt9etUGDZ+WYYZ47F8UJZH3tQDvixC8DYNbUGuheznLDh1xeGJvuzgjyaGK/+YNWls5hWixPu544d33R96GU3Ur5EAfhNBvbNbBRQHtJftJOZbWrmqgCw0FY5MQq8WA/X6caoW2W3BUmCA9n9+ZtCq89wHgfE+g50FozbPUjD2YWjB335Kfujq36XHM1vZRijLCjniVF/pXJckjfMZUijDJhIiDY3u5+8/XXWx63OvDr6IIo7DQKv6Cgp22+XNiA0qk70P7Kx4EauR4k6fgFbWwO0PvcVpAC6WBPWph4LRgHjbXz5/nVB9mS7uKxCjh20o9FsB+Zb6UHVKUpQKUpQKUpQKwY1N6N16qaz0oI/IHvh4j0QA+a91vzBqt+0nOewwzBTaRwVXwvxb0Gv06195lj58A7lITPC5LBVbdZGPG2hBB6aczVbw2S4rM5+2xK9lEDonHTkCef/nhYIb2dbIGd1ldbRJwvz8a7XFGFAUCwFYsDg1iQIgAAFbFBFbVQl8JMo1JQ/pW0IkmiFwGR1B6gg6g1syoGBB4EVTYs3OXOYcQGOGJJjlALdnfirAa7t+BF7cOHAJDFZBAp7RgzldR2jvIF8g7ECuQ7X5w+NxFluYka0Sj5m4Fz/T686uW122SYj/d8JvTb3xFQwB8N4jQdba8tL3EjsTsT2Z94xABkPBbWC+AHKgy+zrZEYdO2kH2jflV6rwCvaDHiY95WXqCKitl5w0PZH44T2bDn3fgPqtj9elTNVfaLJ51k96wbhJbWZSLo46OvP9RyNBlx+QFXaXDyvAzG7BbMjHqUOl/EWJ51Q9uJpIltLO07nhHYJGB96QLrujxOvCpTF7Q5s3cGFiVuG8N8jzAJ0+tfGT7CTzv22Ne+t9zgL+I5+vCggdhNk5MXL7xPcqLannbhYclHIV1DaTDhIFZB+xdHAHRGBI9QCPWpbCYZY1CIAAK+5owylTwItQYcREk0diFdHXnYggj8xauQ+0jBDDKscE0y75P2faMUVRxNidBwFvGrVjGzHBXjw6RzQ67gcNvJfkCCLr4Hh1tpUbleyGJxcvb45ha4O4NBpw87f69TQRHsy2O7RxiJFO4PhvzPU10jPCIZIcRwRSUc9EbS/kCFY/w1MYXDLGoRBYCvMbhVkRkYXDC1BoZrk4kYSo7RygW31tqOjA6MPPhfS1VzNsJi91u1xaqgBuyxhWtzuxYgV8PnOKy/7GSBsRCP2bq1nUcla4swHI6HTnUFmGOx2ZN2aQdhFfXeO8T56W/X9KCpNJJipPdsMGETHW996T9+Q/d6L9eldk2O2ZTBxAAXc/Ea82T2UjwafekPFjqb+dWOgrmaYj3TEDEN+xkASU/dI+Bz4C5B8GvyrdxeTQSd+3xakozLveJKEb2nWpDF4ZZEKOLg1RcXsPiEuuFxc0UR/sw7BRfjui/d9LUEPt1mvZqMDgwF3yQ+5ofFRbmebenE6WHYLY5IIt6VQztqbjhWxsvsNFhj2jkySHizan6mrfQY4YFXRVA8hUIcUmGxTiRgiTAFWYhV310IJOgJFrX+7bmKn60c2yuPEJ2cq3FBzLZzKvfsznxR1iEh3TxBC90EeBCiuryndQ25A2rWynK48Om5GthW4wvpQQGY5nHhMAJbiyxjd1+I7ugHiTVJ9mezLSOcZOLkkkX5km5PqTerJifZ7A8/asSRe+7fQE8bDlVtw0CooVRYDgKDS2hj3sO6cnsp/hYgN/lJrbmZUQk2AA9NKY7DCSNozwYEVQMzyDM5vsGxJ7AcwFDkct5wLnz40FO2oDY7HfZi5A3UH3Re5ZuhPTja3Cuo7F7Kpg4xpeQ8TWbZfZWLBr3RdzxY8asFBAI4hxzA6CdBunlvpc28ypP8lZs+yNJ917skqfBIhs634joQeYNxWXaDKBiYt25VhqrA2KkaggjgQap+IzjNoPs2hintoJLMrHxbdNifICgwbTHHQxOzYwbijlEA56C4PE+Arm2S5PPjZ907xJN2vrb+I/e/Sr5/sPMce4M5ESdFBFvI8R58av8As5s7FhECxgX5nnQfezeSJhYVjQa21Nb+OF43A+6f0rPQigi3xyPB2wYbm6ST923xA9CLG/lVT9lWBO5JiWBHaMzC/wC8xb9WNb+c7CLNIWWSREc3kRWZUf8AiUGzetWjL8GsMaxoLBRag2aUpQKUpQKUpQKUpQeMoPEUAtwpSg9pSlArBi8Iki7rqGHjSlBp4DIYITeONQetqk6UoFKUoFKUoPLV7SlApSlApSlApSlB8ugPEA0RAOAApSg+qUpQKUpQKUpQKUpQKUpQKUpQKUpQKUpQKWpSgUpSgUpSgUpSgUpSgUpSgUpSg//Z"/>
          <p:cNvSpPr>
            <a:spLocks noChangeAspect="1" noChangeArrowheads="1"/>
          </p:cNvSpPr>
          <p:nvPr/>
        </p:nvSpPr>
        <p:spPr bwMode="auto">
          <a:xfrm>
            <a:off x="155575" y="-830263"/>
            <a:ext cx="613410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http://www.imgion.com/images/01/Welcome-with-dark-backgroun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7800" y="4340667"/>
            <a:ext cx="3657600" cy="103935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524650" y="228600"/>
            <a:ext cx="8229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Incremental Password Memorization</a:t>
            </a:r>
            <a:endParaRPr lang="en-US" dirty="0"/>
          </a:p>
        </p:txBody>
      </p:sp>
      <p:pic>
        <p:nvPicPr>
          <p:cNvPr id="24" name="Picture 2" descr="http://upload.wikimedia.org/wikipedia/commons/thumb/1/1d/Citibank.svg/1000px-Citibank.sv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61739" y="3206914"/>
            <a:ext cx="2733525" cy="73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95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a:off x="1715143" y="2532717"/>
            <a:ext cx="3219714" cy="43259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1"/>
          <p:cNvPicPr>
            <a:picLocks noChangeAspect="1" noChangeArrowheads="1"/>
          </p:cNvPicPr>
          <p:nvPr/>
        </p:nvPicPr>
        <p:blipFill>
          <a:blip r:embed="rId8" cstate="print"/>
          <a:srcRect/>
          <a:stretch>
            <a:fillRect/>
          </a:stretch>
        </p:blipFill>
        <p:spPr bwMode="auto">
          <a:xfrm>
            <a:off x="4989385" y="2744392"/>
            <a:ext cx="1161468" cy="1743293"/>
          </a:xfrm>
          <a:prstGeom prst="rect">
            <a:avLst/>
          </a:prstGeom>
          <a:noFill/>
          <a:ln w="9525">
            <a:noFill/>
            <a:miter lim="800000"/>
            <a:headEnd/>
            <a:tailEnd/>
          </a:ln>
        </p:spPr>
      </p:pic>
      <p:sp>
        <p:nvSpPr>
          <p:cNvPr id="22" name="Slide Number Placeholder 21"/>
          <p:cNvSpPr>
            <a:spLocks noGrp="1"/>
          </p:cNvSpPr>
          <p:nvPr>
            <p:ph type="sldNum" sz="quarter" idx="12"/>
          </p:nvPr>
        </p:nvSpPr>
        <p:spPr/>
        <p:txBody>
          <a:bodyPr/>
          <a:lstStyle/>
          <a:p>
            <a:fld id="{FC398A72-17BE-493D-A14C-F3371BCE3542}" type="slidenum">
              <a:rPr lang="en-US" smtClean="0"/>
              <a:pPr/>
              <a:t>81</a:t>
            </a:fld>
            <a:endParaRPr lang="en-US" dirty="0"/>
          </a:p>
        </p:txBody>
      </p:sp>
      <p:pic>
        <p:nvPicPr>
          <p:cNvPr id="23" name="Picture 3"/>
          <p:cNvPicPr>
            <a:picLocks noChangeAspect="1" noChangeArrowheads="1"/>
          </p:cNvPicPr>
          <p:nvPr/>
        </p:nvPicPr>
        <p:blipFill>
          <a:blip r:embed="rId9" cstate="print"/>
          <a:srcRect/>
          <a:stretch>
            <a:fillRect/>
          </a:stretch>
        </p:blipFill>
        <p:spPr bwMode="auto">
          <a:xfrm>
            <a:off x="674386" y="2400581"/>
            <a:ext cx="990600" cy="1524000"/>
          </a:xfrm>
          <a:prstGeom prst="rect">
            <a:avLst/>
          </a:prstGeom>
          <a:noFill/>
          <a:ln w="9525">
            <a:noFill/>
            <a:miter lim="800000"/>
            <a:headEnd/>
            <a:tailEnd/>
          </a:ln>
        </p:spPr>
      </p:pic>
      <p:cxnSp>
        <p:nvCxnSpPr>
          <p:cNvPr id="27" name="Straight Arrow Connector 26"/>
          <p:cNvCxnSpPr/>
          <p:nvPr/>
        </p:nvCxnSpPr>
        <p:spPr>
          <a:xfrm>
            <a:off x="1731799" y="3183446"/>
            <a:ext cx="3219714" cy="43259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42931" y="3397915"/>
            <a:ext cx="2530501" cy="369332"/>
          </a:xfrm>
          <a:prstGeom prst="rect">
            <a:avLst/>
          </a:prstGeom>
          <a:noFill/>
        </p:spPr>
        <p:txBody>
          <a:bodyPr wrap="none" rtlCol="0">
            <a:spAutoFit/>
          </a:bodyPr>
          <a:lstStyle/>
          <a:p>
            <a:r>
              <a:rPr lang="en-US" dirty="0" smtClean="0"/>
              <a:t>Abcd1234 + </a:t>
            </a:r>
            <a:r>
              <a:rPr lang="en-US" dirty="0" err="1" smtClean="0"/>
              <a:t>EatingSmore</a:t>
            </a:r>
            <a:endParaRPr lang="en-US" dirty="0"/>
          </a:p>
        </p:txBody>
      </p:sp>
      <p:cxnSp>
        <p:nvCxnSpPr>
          <p:cNvPr id="17" name="Straight Arrow Connector 16"/>
          <p:cNvCxnSpPr/>
          <p:nvPr/>
        </p:nvCxnSpPr>
        <p:spPr>
          <a:xfrm flipH="1" flipV="1">
            <a:off x="1715143" y="2902466"/>
            <a:ext cx="3219714" cy="46730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2" descr="http://4a54f0271b66873b1ef4-ddc094ae70b29d259d46aa8a44a90623.r7.cf2.rackcdn.com/assets/Uploads/airports.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43491" b="9853"/>
          <a:stretch/>
        </p:blipFill>
        <p:spPr bwMode="auto">
          <a:xfrm>
            <a:off x="2166612" y="1586971"/>
            <a:ext cx="1099799" cy="13288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a2.files.saymedia-content.com/image/upload/c_fill,g_face,h_300,q_80,w_300/MTE5NDg0MDU0ODEyNzIyNzAz.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83111" y="2369066"/>
            <a:ext cx="533400" cy="5334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1664986" y="3924581"/>
            <a:ext cx="3219714" cy="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55662" y="3958796"/>
            <a:ext cx="1774397" cy="369332"/>
          </a:xfrm>
          <a:prstGeom prst="rect">
            <a:avLst/>
          </a:prstGeom>
          <a:noFill/>
        </p:spPr>
        <p:txBody>
          <a:bodyPr wrap="none" rtlCol="0">
            <a:spAutoFit/>
          </a:bodyPr>
          <a:lstStyle/>
          <a:p>
            <a:r>
              <a:rPr lang="en-US" dirty="0" smtClean="0"/>
              <a:t>Bouncing, </a:t>
            </a:r>
            <a:r>
              <a:rPr lang="en-US" dirty="0" err="1" smtClean="0"/>
              <a:t>Smore</a:t>
            </a:r>
            <a:endParaRPr lang="en-US" dirty="0"/>
          </a:p>
        </p:txBody>
      </p:sp>
      <p:sp>
        <p:nvSpPr>
          <p:cNvPr id="20" name="TextBox 19"/>
          <p:cNvSpPr txBox="1"/>
          <p:nvPr/>
        </p:nvSpPr>
        <p:spPr>
          <a:xfrm>
            <a:off x="3266411" y="2297648"/>
            <a:ext cx="790601" cy="369332"/>
          </a:xfrm>
          <a:prstGeom prst="rect">
            <a:avLst/>
          </a:prstGeom>
          <a:noFill/>
        </p:spPr>
        <p:txBody>
          <a:bodyPr wrap="none" rtlCol="0">
            <a:spAutoFit/>
          </a:bodyPr>
          <a:lstStyle/>
          <a:p>
            <a:r>
              <a:rPr lang="en-US" dirty="0" smtClean="0"/>
              <a:t>jblocki</a:t>
            </a:r>
            <a:endParaRPr lang="en-US" dirty="0"/>
          </a:p>
        </p:txBody>
      </p:sp>
      <p:pic>
        <p:nvPicPr>
          <p:cNvPr id="21" name="Picture 6" descr="http://www.imgion.com/images/01/Welcome-with-dark-backgroun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7800" y="4340667"/>
            <a:ext cx="3657600" cy="1039350"/>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p:cNvSpPr>
            <a:spLocks noGrp="1"/>
          </p:cNvSpPr>
          <p:nvPr>
            <p:ph type="title"/>
          </p:nvPr>
        </p:nvSpPr>
        <p:spPr/>
        <p:txBody>
          <a:bodyPr>
            <a:normAutofit fontScale="90000"/>
          </a:bodyPr>
          <a:lstStyle/>
          <a:p>
            <a:r>
              <a:rPr lang="en-US" dirty="0" smtClean="0"/>
              <a:t>Incremental Password Memorization</a:t>
            </a:r>
            <a:endParaRPr lang="en-US" dirty="0"/>
          </a:p>
        </p:txBody>
      </p:sp>
      <p:pic>
        <p:nvPicPr>
          <p:cNvPr id="28" name="Picture 2" descr="http://upload.wikimedia.org/wikipedia/commons/thumb/1/1d/Citibank.svg/1000px-Citibank.sv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50853" y="3059599"/>
            <a:ext cx="2733525" cy="73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65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a:off x="1715143" y="2532717"/>
            <a:ext cx="3219714" cy="43259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1"/>
          <p:cNvPicPr>
            <a:picLocks noChangeAspect="1" noChangeArrowheads="1"/>
          </p:cNvPicPr>
          <p:nvPr/>
        </p:nvPicPr>
        <p:blipFill>
          <a:blip r:embed="rId8" cstate="print"/>
          <a:srcRect/>
          <a:stretch>
            <a:fillRect/>
          </a:stretch>
        </p:blipFill>
        <p:spPr bwMode="auto">
          <a:xfrm>
            <a:off x="4989385" y="2744392"/>
            <a:ext cx="1161468" cy="1743293"/>
          </a:xfrm>
          <a:prstGeom prst="rect">
            <a:avLst/>
          </a:prstGeom>
          <a:noFill/>
          <a:ln w="9525">
            <a:noFill/>
            <a:miter lim="800000"/>
            <a:headEnd/>
            <a:tailEnd/>
          </a:ln>
        </p:spPr>
      </p:pic>
      <p:sp>
        <p:nvSpPr>
          <p:cNvPr id="22" name="Slide Number Placeholder 21"/>
          <p:cNvSpPr>
            <a:spLocks noGrp="1"/>
          </p:cNvSpPr>
          <p:nvPr>
            <p:ph type="sldNum" sz="quarter" idx="12"/>
          </p:nvPr>
        </p:nvSpPr>
        <p:spPr/>
        <p:txBody>
          <a:bodyPr/>
          <a:lstStyle/>
          <a:p>
            <a:fld id="{FC398A72-17BE-493D-A14C-F3371BCE3542}" type="slidenum">
              <a:rPr lang="en-US" smtClean="0"/>
              <a:pPr/>
              <a:t>82</a:t>
            </a:fld>
            <a:endParaRPr lang="en-US" dirty="0"/>
          </a:p>
        </p:txBody>
      </p:sp>
      <p:pic>
        <p:nvPicPr>
          <p:cNvPr id="23" name="Picture 3"/>
          <p:cNvPicPr>
            <a:picLocks noChangeAspect="1" noChangeArrowheads="1"/>
          </p:cNvPicPr>
          <p:nvPr/>
        </p:nvPicPr>
        <p:blipFill>
          <a:blip r:embed="rId9" cstate="print"/>
          <a:srcRect/>
          <a:stretch>
            <a:fillRect/>
          </a:stretch>
        </p:blipFill>
        <p:spPr bwMode="auto">
          <a:xfrm>
            <a:off x="674386" y="2400581"/>
            <a:ext cx="990600" cy="1524000"/>
          </a:xfrm>
          <a:prstGeom prst="rect">
            <a:avLst/>
          </a:prstGeom>
          <a:noFill/>
          <a:ln w="9525">
            <a:noFill/>
            <a:miter lim="800000"/>
            <a:headEnd/>
            <a:tailEnd/>
          </a:ln>
        </p:spPr>
      </p:pic>
      <p:cxnSp>
        <p:nvCxnSpPr>
          <p:cNvPr id="27" name="Straight Arrow Connector 26"/>
          <p:cNvCxnSpPr/>
          <p:nvPr/>
        </p:nvCxnSpPr>
        <p:spPr>
          <a:xfrm>
            <a:off x="1731799" y="3183446"/>
            <a:ext cx="3219714" cy="43259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42931" y="3397915"/>
            <a:ext cx="2825004" cy="369332"/>
          </a:xfrm>
          <a:prstGeom prst="rect">
            <a:avLst/>
          </a:prstGeom>
          <a:noFill/>
        </p:spPr>
        <p:txBody>
          <a:bodyPr wrap="none" rtlCol="0">
            <a:spAutoFit/>
          </a:bodyPr>
          <a:lstStyle/>
          <a:p>
            <a:r>
              <a:rPr lang="en-US" dirty="0" smtClean="0"/>
              <a:t>Abcd1234 + </a:t>
            </a:r>
            <a:r>
              <a:rPr lang="en-US" dirty="0" err="1" smtClean="0"/>
              <a:t>BouncingSmore</a:t>
            </a:r>
            <a:endParaRPr lang="en-US" dirty="0"/>
          </a:p>
        </p:txBody>
      </p:sp>
      <p:cxnSp>
        <p:nvCxnSpPr>
          <p:cNvPr id="17" name="Straight Arrow Connector 16"/>
          <p:cNvCxnSpPr/>
          <p:nvPr/>
        </p:nvCxnSpPr>
        <p:spPr>
          <a:xfrm flipH="1" flipV="1">
            <a:off x="1715143" y="2902466"/>
            <a:ext cx="3219714" cy="46730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2" descr="http://4a54f0271b66873b1ef4-ddc094ae70b29d259d46aa8a44a90623.r7.cf2.rackcdn.com/assets/Uploads/airports.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43491" b="9853"/>
          <a:stretch/>
        </p:blipFill>
        <p:spPr bwMode="auto">
          <a:xfrm>
            <a:off x="2166612" y="1586971"/>
            <a:ext cx="1099799" cy="13288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a2.files.saymedia-content.com/image/upload/c_fill,g_face,h_300,q_80,w_300/MTE5NDg0MDU0ODEyNzIyNzAz.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83111" y="2369066"/>
            <a:ext cx="533400" cy="5334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1664986" y="3924581"/>
            <a:ext cx="3219714" cy="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66411" y="2297648"/>
            <a:ext cx="790601" cy="369332"/>
          </a:xfrm>
          <a:prstGeom prst="rect">
            <a:avLst/>
          </a:prstGeom>
          <a:noFill/>
        </p:spPr>
        <p:txBody>
          <a:bodyPr wrap="none" rtlCol="0">
            <a:spAutoFit/>
          </a:bodyPr>
          <a:lstStyle/>
          <a:p>
            <a:r>
              <a:rPr lang="en-US" dirty="0" smtClean="0"/>
              <a:t>jblocki</a:t>
            </a:r>
            <a:endParaRPr lang="en-US" dirty="0"/>
          </a:p>
        </p:txBody>
      </p:sp>
      <p:pic>
        <p:nvPicPr>
          <p:cNvPr id="9218" name="Picture 2" descr="http://ihyaauddeen.co.za/wp-content/uploads/2014/05/correct-order.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6706" y="4132230"/>
            <a:ext cx="1049370" cy="104937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ihyaauddeen.co.za/wp-content/uploads/2014/05/correct-order.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16511" y="4124548"/>
            <a:ext cx="1049370" cy="10493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ihyaauddeen.co.za/wp-content/uploads/2014/05/correct-order.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02143" y="4115152"/>
            <a:ext cx="1049370" cy="10493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5239434"/>
            <a:ext cx="8393414" cy="1077218"/>
          </a:xfrm>
          <a:prstGeom prst="rect">
            <a:avLst/>
          </a:prstGeom>
          <a:noFill/>
        </p:spPr>
        <p:txBody>
          <a:bodyPr wrap="square" rtlCol="0">
            <a:spAutoFit/>
          </a:bodyPr>
          <a:lstStyle/>
          <a:p>
            <a:r>
              <a:rPr lang="en-US" sz="3200" dirty="0" smtClean="0"/>
              <a:t>Once we can be confident that the user will remember the story we add it to the password.</a:t>
            </a:r>
            <a:endParaRPr lang="en-US" sz="3200" dirty="0"/>
          </a:p>
        </p:txBody>
      </p:sp>
      <p:sp>
        <p:nvSpPr>
          <p:cNvPr id="29" name="Title 1"/>
          <p:cNvSpPr>
            <a:spLocks noGrp="1"/>
          </p:cNvSpPr>
          <p:nvPr>
            <p:ph type="title"/>
          </p:nvPr>
        </p:nvSpPr>
        <p:spPr>
          <a:xfrm>
            <a:off x="468640" y="228600"/>
            <a:ext cx="8229600" cy="1143000"/>
          </a:xfrm>
        </p:spPr>
        <p:txBody>
          <a:bodyPr>
            <a:normAutofit fontScale="90000"/>
          </a:bodyPr>
          <a:lstStyle/>
          <a:p>
            <a:r>
              <a:rPr lang="en-US" dirty="0" smtClean="0"/>
              <a:t>Incremental Password Memorization</a:t>
            </a:r>
            <a:endParaRPr lang="en-US" dirty="0"/>
          </a:p>
        </p:txBody>
      </p:sp>
      <p:pic>
        <p:nvPicPr>
          <p:cNvPr id="30" name="Picture 2" descr="http://upload.wikimedia.org/wikipedia/commons/thumb/1/1d/Citibank.svg/1000px-Citibank.sv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24600" y="3118740"/>
            <a:ext cx="2733525" cy="73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62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Experiment 1</a:t>
            </a:r>
            <a:endParaRPr lang="en-US" dirty="0"/>
          </a:p>
        </p:txBody>
      </p:sp>
      <p:sp>
        <p:nvSpPr>
          <p:cNvPr id="3" name="Content Placeholder 2"/>
          <p:cNvSpPr>
            <a:spLocks noGrp="1"/>
          </p:cNvSpPr>
          <p:nvPr>
            <p:ph idx="1"/>
          </p:nvPr>
        </p:nvSpPr>
        <p:spPr/>
        <p:txBody>
          <a:bodyPr/>
          <a:lstStyle/>
          <a:p>
            <a:endParaRPr lang="en-US"/>
          </a:p>
        </p:txBody>
      </p:sp>
      <p:pic>
        <p:nvPicPr>
          <p:cNvPr id="4" name="Picture 4" descr="http://www.redorbit.com/media/uploads/2012/11/tropicalisland.jpg"/>
          <p:cNvPicPr>
            <a:picLocks noChangeAspect="1" noChangeArrowheads="1"/>
          </p:cNvPicPr>
          <p:nvPr/>
        </p:nvPicPr>
        <p:blipFill rotWithShape="1">
          <a:blip r:embed="rId2">
            <a:extLst>
              <a:ext uri="{28A0092B-C50C-407E-A947-70E740481C1C}">
                <a14:useLocalDpi xmlns:a14="http://schemas.microsoft.com/office/drawing/2010/main" val="0"/>
              </a:ext>
            </a:extLst>
          </a:blip>
          <a:srcRect l="11688" r="30019"/>
          <a:stretch/>
        </p:blipFill>
        <p:spPr bwMode="auto">
          <a:xfrm>
            <a:off x="533400" y="1318968"/>
            <a:ext cx="4064208" cy="47008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upload.wikimedia.org/wikipedia/commons/d/d3/Bill_Clint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948476"/>
            <a:ext cx="1844912" cy="240933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83</a:t>
            </a:fld>
            <a:endParaRPr lang="en-US" dirty="0"/>
          </a:p>
        </p:txBody>
      </p:sp>
    </p:spTree>
    <p:extLst>
      <p:ext uri="{BB962C8B-B14F-4D97-AF65-F5344CB8AC3E}">
        <p14:creationId xmlns:p14="http://schemas.microsoft.com/office/powerpoint/2010/main" val="16190250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Experiment 2</a:t>
            </a:r>
            <a:endParaRPr lang="en-US" dirty="0"/>
          </a:p>
        </p:txBody>
      </p:sp>
      <p:sp>
        <p:nvSpPr>
          <p:cNvPr id="3" name="Content Placeholder 2"/>
          <p:cNvSpPr>
            <a:spLocks noGrp="1"/>
          </p:cNvSpPr>
          <p:nvPr>
            <p:ph idx="1"/>
          </p:nvPr>
        </p:nvSpPr>
        <p:spPr/>
        <p:txBody>
          <a:bodyPr/>
          <a:lstStyle/>
          <a:p>
            <a:endParaRPr lang="en-US" dirty="0"/>
          </a:p>
        </p:txBody>
      </p:sp>
      <p:pic>
        <p:nvPicPr>
          <p:cNvPr id="4" name="Picture 2" descr="http://4a54f0271b66873b1ef4-ddc094ae70b29d259d46aa8a44a90623.r7.cf2.rackcdn.com/assets/Uploads/airports.jpg"/>
          <p:cNvPicPr>
            <a:picLocks noChangeAspect="1" noChangeArrowheads="1"/>
          </p:cNvPicPr>
          <p:nvPr/>
        </p:nvPicPr>
        <p:blipFill rotWithShape="1">
          <a:blip r:embed="rId2">
            <a:extLst>
              <a:ext uri="{28A0092B-C50C-407E-A947-70E740481C1C}">
                <a14:useLocalDpi xmlns:a14="http://schemas.microsoft.com/office/drawing/2010/main" val="0"/>
              </a:ext>
            </a:extLst>
          </a:blip>
          <a:srcRect r="43491" b="9853"/>
          <a:stretch/>
        </p:blipFill>
        <p:spPr bwMode="auto">
          <a:xfrm>
            <a:off x="685800" y="1676400"/>
            <a:ext cx="3673943" cy="44390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a2.files.saymedia-content.com/image/upload/c_fill,g_face,h_300,q_80,w_300/MTE5NDg0MDU0ODEyNzIyNzA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88068"/>
            <a:ext cx="1555039" cy="15550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84</a:t>
            </a:fld>
            <a:endParaRPr lang="en-US" dirty="0"/>
          </a:p>
        </p:txBody>
      </p:sp>
    </p:spTree>
    <p:extLst>
      <p:ext uri="{BB962C8B-B14F-4D97-AF65-F5344CB8AC3E}">
        <p14:creationId xmlns:p14="http://schemas.microsoft.com/office/powerpoint/2010/main" val="15976644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Listening!</a:t>
            </a:r>
            <a:endParaRPr lang="en-US" dirty="0"/>
          </a:p>
        </p:txBody>
      </p:sp>
      <p:pic>
        <p:nvPicPr>
          <p:cNvPr id="22530" name="Picture 2" descr="https://encrypted-tbn0.gstatic.com/images?q=tbn:ANd9GcQQXDmEpNteQJEyHzEVqMN03R3N5h7YA9L40eeaXdary5Md7ksb">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145" y="1676400"/>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85</a:t>
            </a:fld>
            <a:endParaRPr lang="en-US" dirty="0"/>
          </a:p>
        </p:txBody>
      </p:sp>
    </p:spTree>
    <p:extLst>
      <p:ext uri="{BB962C8B-B14F-4D97-AF65-F5344CB8AC3E}">
        <p14:creationId xmlns:p14="http://schemas.microsoft.com/office/powerpoint/2010/main" val="2811197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Usability </a:t>
            </a:r>
            <a:r>
              <a:rPr lang="en-US" dirty="0"/>
              <a:t>and Security Models</a:t>
            </a:r>
          </a:p>
          <a:p>
            <a:r>
              <a:rPr lang="en-US" dirty="0" smtClean="0"/>
              <a:t>Shared Cues</a:t>
            </a:r>
          </a:p>
          <a:p>
            <a:r>
              <a:rPr lang="en-US" dirty="0" smtClean="0"/>
              <a:t>Future Directions</a:t>
            </a:r>
          </a:p>
          <a:p>
            <a:pPr marL="342900" lvl="1" indent="-342900">
              <a:buFont typeface="Arial" pitchFamily="34" charset="0"/>
              <a:buChar char="•"/>
            </a:pPr>
            <a:r>
              <a:rPr lang="en-US" b="1" dirty="0" smtClean="0"/>
              <a:t>Related Work</a:t>
            </a:r>
          </a:p>
          <a:p>
            <a:pPr marL="0" indent="0">
              <a:buNone/>
            </a:pP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86</a:t>
            </a:fld>
            <a:endParaRPr lang="en-US" dirty="0"/>
          </a:p>
        </p:txBody>
      </p:sp>
    </p:spTree>
    <p:extLst>
      <p:ext uri="{BB962C8B-B14F-4D97-AF65-F5344CB8AC3E}">
        <p14:creationId xmlns:p14="http://schemas.microsoft.com/office/powerpoint/2010/main" val="29888526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lstStyle/>
          <a:p>
            <a:r>
              <a:rPr lang="en-US" dirty="0" smtClean="0"/>
              <a:t>Graphical Passwords</a:t>
            </a:r>
          </a:p>
          <a:p>
            <a:pPr lvl="1"/>
            <a:r>
              <a:rPr lang="en-US" dirty="0" err="1" smtClean="0"/>
              <a:t>Passfaces</a:t>
            </a:r>
            <a:r>
              <a:rPr lang="en-US" dirty="0" smtClean="0"/>
              <a:t>, Cued Click Points, Windows 8</a:t>
            </a:r>
            <a:endParaRPr lang="en-US" dirty="0"/>
          </a:p>
        </p:txBody>
      </p:sp>
      <p:pic>
        <p:nvPicPr>
          <p:cNvPr id="3074" name="Picture 2" descr="http://static.usenix.org/event/sec04/tech/full_papers/davis/davis_html/img1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84523"/>
            <a:ext cx="2304599" cy="275427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people.cs.uct.ac.za/~dmhlanga/ClickPoin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851913"/>
            <a:ext cx="5034815" cy="28194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1219200"/>
            <a:ext cx="8382000" cy="487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
          <p:cNvPicPr>
            <a:picLocks noChangeAspect="1" noChangeArrowheads="1"/>
          </p:cNvPicPr>
          <p:nvPr/>
        </p:nvPicPr>
        <p:blipFill>
          <a:blip r:embed="rId5" cstate="print"/>
          <a:srcRect/>
          <a:stretch>
            <a:fillRect/>
          </a:stretch>
        </p:blipFill>
        <p:spPr bwMode="auto">
          <a:xfrm>
            <a:off x="5486400" y="2568714"/>
            <a:ext cx="507682" cy="762000"/>
          </a:xfrm>
          <a:prstGeom prst="rect">
            <a:avLst/>
          </a:prstGeom>
          <a:noFill/>
          <a:ln w="9525">
            <a:noFill/>
            <a:miter lim="800000"/>
            <a:headEnd/>
            <a:tailEnd/>
          </a:ln>
        </p:spPr>
      </p:pic>
      <p:pic>
        <p:nvPicPr>
          <p:cNvPr id="8" name="Picture 1"/>
          <p:cNvPicPr>
            <a:picLocks noChangeAspect="1" noChangeArrowheads="1"/>
          </p:cNvPicPr>
          <p:nvPr/>
        </p:nvPicPr>
        <p:blipFill>
          <a:blip r:embed="rId5" cstate="print"/>
          <a:srcRect/>
          <a:stretch>
            <a:fillRect/>
          </a:stretch>
        </p:blipFill>
        <p:spPr bwMode="auto">
          <a:xfrm>
            <a:off x="5486400" y="3483114"/>
            <a:ext cx="507682" cy="762000"/>
          </a:xfrm>
          <a:prstGeom prst="rect">
            <a:avLst/>
          </a:prstGeom>
          <a:noFill/>
          <a:ln w="9525">
            <a:noFill/>
            <a:miter lim="800000"/>
            <a:headEnd/>
            <a:tailEnd/>
          </a:ln>
        </p:spPr>
      </p:pic>
      <p:pic>
        <p:nvPicPr>
          <p:cNvPr id="9" name="Picture 1"/>
          <p:cNvPicPr>
            <a:picLocks noChangeAspect="1" noChangeArrowheads="1"/>
          </p:cNvPicPr>
          <p:nvPr/>
        </p:nvPicPr>
        <p:blipFill>
          <a:blip r:embed="rId5" cstate="print"/>
          <a:srcRect/>
          <a:stretch>
            <a:fillRect/>
          </a:stretch>
        </p:blipFill>
        <p:spPr bwMode="auto">
          <a:xfrm>
            <a:off x="5486400" y="4397514"/>
            <a:ext cx="507682" cy="762000"/>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a:stretch>
            <a:fillRect/>
          </a:stretch>
        </p:blipFill>
        <p:spPr bwMode="auto">
          <a:xfrm>
            <a:off x="685800" y="2873514"/>
            <a:ext cx="990600" cy="1524000"/>
          </a:xfrm>
          <a:prstGeom prst="rect">
            <a:avLst/>
          </a:prstGeom>
          <a:noFill/>
          <a:ln w="9525">
            <a:noFill/>
            <a:miter lim="800000"/>
            <a:headEnd/>
            <a:tailEnd/>
          </a:ln>
        </p:spPr>
      </p:pic>
      <p:cxnSp>
        <p:nvCxnSpPr>
          <p:cNvPr id="11" name="Straight Arrow Connector 10"/>
          <p:cNvCxnSpPr>
            <a:endCxn id="7" idx="1"/>
          </p:cNvCxnSpPr>
          <p:nvPr/>
        </p:nvCxnSpPr>
        <p:spPr>
          <a:xfrm flipV="1">
            <a:off x="1676400" y="2949714"/>
            <a:ext cx="381000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3"/>
          </p:cNvCxnSpPr>
          <p:nvPr/>
        </p:nvCxnSpPr>
        <p:spPr>
          <a:xfrm>
            <a:off x="1676400" y="3635514"/>
            <a:ext cx="381000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676400" y="4016514"/>
            <a:ext cx="3810000" cy="609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6"/>
          <p:cNvPicPr>
            <a:picLocks noChangeAspect="1" noChangeArrowheads="1"/>
          </p:cNvPicPr>
          <p:nvPr/>
        </p:nvPicPr>
        <p:blipFill>
          <a:blip r:embed="rId7" cstate="print"/>
          <a:srcRect/>
          <a:stretch>
            <a:fillRect/>
          </a:stretch>
        </p:blipFill>
        <p:spPr bwMode="auto">
          <a:xfrm>
            <a:off x="6248400" y="3254514"/>
            <a:ext cx="2249214" cy="1019175"/>
          </a:xfrm>
          <a:prstGeom prst="rect">
            <a:avLst/>
          </a:prstGeom>
          <a:noFill/>
          <a:ln w="9525">
            <a:noFill/>
            <a:miter lim="800000"/>
            <a:headEnd/>
            <a:tailEnd/>
          </a:ln>
        </p:spPr>
      </p:pic>
      <p:pic>
        <p:nvPicPr>
          <p:cNvPr id="15" name="Picture 8"/>
          <p:cNvPicPr>
            <a:picLocks noChangeAspect="1" noChangeArrowheads="1"/>
          </p:cNvPicPr>
          <p:nvPr/>
        </p:nvPicPr>
        <p:blipFill>
          <a:blip r:embed="rId8" cstate="print"/>
          <a:srcRect/>
          <a:stretch>
            <a:fillRect/>
          </a:stretch>
        </p:blipFill>
        <p:spPr bwMode="auto">
          <a:xfrm>
            <a:off x="6477000" y="4473714"/>
            <a:ext cx="2286000" cy="598170"/>
          </a:xfrm>
          <a:prstGeom prst="rect">
            <a:avLst/>
          </a:prstGeom>
          <a:noFill/>
          <a:ln w="9525">
            <a:noFill/>
            <a:miter lim="800000"/>
            <a:headEnd/>
            <a:tailEnd/>
          </a:ln>
        </p:spPr>
      </p:pic>
      <p:pic>
        <p:nvPicPr>
          <p:cNvPr id="16" name="Picture 9"/>
          <p:cNvPicPr>
            <a:picLocks noChangeAspect="1" noChangeArrowheads="1"/>
          </p:cNvPicPr>
          <p:nvPr/>
        </p:nvPicPr>
        <p:blipFill>
          <a:blip r:embed="rId9" cstate="print"/>
          <a:srcRect/>
          <a:stretch>
            <a:fillRect/>
          </a:stretch>
        </p:blipFill>
        <p:spPr bwMode="auto">
          <a:xfrm>
            <a:off x="6553200" y="2568714"/>
            <a:ext cx="1524000" cy="838200"/>
          </a:xfrm>
          <a:prstGeom prst="rect">
            <a:avLst/>
          </a:prstGeom>
          <a:noFill/>
          <a:ln w="9525">
            <a:noFill/>
            <a:miter lim="800000"/>
            <a:headEnd/>
            <a:tailEnd/>
          </a:ln>
        </p:spPr>
      </p:pic>
      <p:sp>
        <p:nvSpPr>
          <p:cNvPr id="17" name="TextBox 16"/>
          <p:cNvSpPr txBox="1"/>
          <p:nvPr/>
        </p:nvSpPr>
        <p:spPr>
          <a:xfrm>
            <a:off x="5334000" y="5159514"/>
            <a:ext cx="538930" cy="707886"/>
          </a:xfrm>
          <a:prstGeom prst="rect">
            <a:avLst/>
          </a:prstGeom>
          <a:noFill/>
          <a:scene3d>
            <a:camera prst="orthographicFront">
              <a:rot lat="0" lon="0" rev="5400000"/>
            </a:camera>
            <a:lightRig rig="threePt" dir="t"/>
          </a:scene3d>
        </p:spPr>
        <p:txBody>
          <a:bodyPr wrap="none" rtlCol="0">
            <a:spAutoFit/>
          </a:bodyPr>
          <a:lstStyle/>
          <a:p>
            <a:r>
              <a:rPr lang="en-US" sz="4000" dirty="0" smtClean="0"/>
              <a:t>…</a:t>
            </a:r>
            <a:endParaRPr lang="en-US" sz="4000" dirty="0"/>
          </a:p>
        </p:txBody>
      </p:sp>
      <p:sp>
        <p:nvSpPr>
          <p:cNvPr id="18" name="Title 1"/>
          <p:cNvSpPr txBox="1">
            <a:spLocks/>
          </p:cNvSpPr>
          <p:nvPr/>
        </p:nvSpPr>
        <p:spPr>
          <a:xfrm>
            <a:off x="533400" y="1295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t>Challenge: </a:t>
            </a:r>
            <a:r>
              <a:rPr lang="en-US" dirty="0" smtClean="0"/>
              <a:t>Multiple Passwords</a:t>
            </a:r>
            <a:endParaRPr lang="en-US" dirty="0"/>
          </a:p>
        </p:txBody>
      </p:sp>
      <p:sp>
        <p:nvSpPr>
          <p:cNvPr id="1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87</a:t>
            </a:fld>
            <a:endParaRPr lang="en-US" dirty="0"/>
          </a:p>
        </p:txBody>
      </p:sp>
    </p:spTree>
    <p:extLst>
      <p:ext uri="{BB962C8B-B14F-4D97-AF65-F5344CB8AC3E}">
        <p14:creationId xmlns:p14="http://schemas.microsoft.com/office/powerpoint/2010/main" val="238834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P spid="1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lstStyle/>
          <a:p>
            <a:r>
              <a:rPr lang="en-US" dirty="0" smtClean="0"/>
              <a:t>Password Strength Metrics</a:t>
            </a:r>
          </a:p>
          <a:p>
            <a:pPr lvl="1"/>
            <a:r>
              <a:rPr lang="en-US" dirty="0" err="1" smtClean="0"/>
              <a:t>Telepathwords</a:t>
            </a:r>
            <a:endParaRPr lang="en-US" dirty="0" smtClean="0"/>
          </a:p>
          <a:p>
            <a:pPr lvl="1"/>
            <a:r>
              <a:rPr lang="en-US" dirty="0" smtClean="0"/>
              <a:t>Markov Models</a:t>
            </a:r>
          </a:p>
          <a:p>
            <a:pPr lvl="1"/>
            <a:r>
              <a:rPr lang="en-US" dirty="0" smtClean="0"/>
              <a:t>Password Grammar</a:t>
            </a:r>
          </a:p>
          <a:p>
            <a:pPr lvl="1"/>
            <a:r>
              <a:rPr lang="en-US" dirty="0" smtClean="0"/>
              <a:t>Guessing Numbers</a:t>
            </a:r>
            <a:endParaRPr lang="en-US" dirty="0"/>
          </a:p>
        </p:txBody>
      </p:sp>
      <p:pic>
        <p:nvPicPr>
          <p:cNvPr id="4100" name="Picture 4" descr="http://www.tipandtrick.net/wp-content/uploads/2008/03/password-chec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267200"/>
            <a:ext cx="6964868" cy="12954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81000" y="1219200"/>
            <a:ext cx="8382000" cy="487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
          <p:cNvPicPr>
            <a:picLocks noChangeAspect="1" noChangeArrowheads="1"/>
          </p:cNvPicPr>
          <p:nvPr/>
        </p:nvPicPr>
        <p:blipFill>
          <a:blip r:embed="rId4" cstate="print"/>
          <a:srcRect/>
          <a:stretch>
            <a:fillRect/>
          </a:stretch>
        </p:blipFill>
        <p:spPr bwMode="auto">
          <a:xfrm>
            <a:off x="5486400" y="2568714"/>
            <a:ext cx="507682" cy="762000"/>
          </a:xfrm>
          <a:prstGeom prst="rect">
            <a:avLst/>
          </a:prstGeom>
          <a:noFill/>
          <a:ln w="9525">
            <a:noFill/>
            <a:miter lim="800000"/>
            <a:headEnd/>
            <a:tailEnd/>
          </a:ln>
        </p:spPr>
      </p:pic>
      <p:pic>
        <p:nvPicPr>
          <p:cNvPr id="20" name="Picture 1"/>
          <p:cNvPicPr>
            <a:picLocks noChangeAspect="1" noChangeArrowheads="1"/>
          </p:cNvPicPr>
          <p:nvPr/>
        </p:nvPicPr>
        <p:blipFill>
          <a:blip r:embed="rId4" cstate="print"/>
          <a:srcRect/>
          <a:stretch>
            <a:fillRect/>
          </a:stretch>
        </p:blipFill>
        <p:spPr bwMode="auto">
          <a:xfrm>
            <a:off x="5486400" y="3483114"/>
            <a:ext cx="507682" cy="762000"/>
          </a:xfrm>
          <a:prstGeom prst="rect">
            <a:avLst/>
          </a:prstGeom>
          <a:noFill/>
          <a:ln w="9525">
            <a:noFill/>
            <a:miter lim="800000"/>
            <a:headEnd/>
            <a:tailEnd/>
          </a:ln>
        </p:spPr>
      </p:pic>
      <p:pic>
        <p:nvPicPr>
          <p:cNvPr id="21" name="Picture 1"/>
          <p:cNvPicPr>
            <a:picLocks noChangeAspect="1" noChangeArrowheads="1"/>
          </p:cNvPicPr>
          <p:nvPr/>
        </p:nvPicPr>
        <p:blipFill>
          <a:blip r:embed="rId4" cstate="print"/>
          <a:srcRect/>
          <a:stretch>
            <a:fillRect/>
          </a:stretch>
        </p:blipFill>
        <p:spPr bwMode="auto">
          <a:xfrm>
            <a:off x="5486400" y="4397514"/>
            <a:ext cx="507682" cy="762000"/>
          </a:xfrm>
          <a:prstGeom prst="rect">
            <a:avLst/>
          </a:prstGeom>
          <a:noFill/>
          <a:ln w="9525">
            <a:noFill/>
            <a:miter lim="800000"/>
            <a:headEnd/>
            <a:tailEnd/>
          </a:ln>
        </p:spPr>
      </p:pic>
      <p:pic>
        <p:nvPicPr>
          <p:cNvPr id="22" name="Picture 3"/>
          <p:cNvPicPr>
            <a:picLocks noChangeAspect="1" noChangeArrowheads="1"/>
          </p:cNvPicPr>
          <p:nvPr/>
        </p:nvPicPr>
        <p:blipFill>
          <a:blip r:embed="rId5" cstate="print"/>
          <a:srcRect/>
          <a:stretch>
            <a:fillRect/>
          </a:stretch>
        </p:blipFill>
        <p:spPr bwMode="auto">
          <a:xfrm>
            <a:off x="685800" y="2873514"/>
            <a:ext cx="990600" cy="1524000"/>
          </a:xfrm>
          <a:prstGeom prst="rect">
            <a:avLst/>
          </a:prstGeom>
          <a:noFill/>
          <a:ln w="9525">
            <a:noFill/>
            <a:miter lim="800000"/>
            <a:headEnd/>
            <a:tailEnd/>
          </a:ln>
        </p:spPr>
      </p:pic>
      <p:cxnSp>
        <p:nvCxnSpPr>
          <p:cNvPr id="23" name="Straight Arrow Connector 22"/>
          <p:cNvCxnSpPr>
            <a:endCxn id="19" idx="1"/>
          </p:cNvCxnSpPr>
          <p:nvPr/>
        </p:nvCxnSpPr>
        <p:spPr>
          <a:xfrm flipV="1">
            <a:off x="1676400" y="2949714"/>
            <a:ext cx="381000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3"/>
          </p:cNvCxnSpPr>
          <p:nvPr/>
        </p:nvCxnSpPr>
        <p:spPr>
          <a:xfrm>
            <a:off x="1676400" y="3635514"/>
            <a:ext cx="381000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76400" y="4016514"/>
            <a:ext cx="3810000" cy="609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6" name="Picture 6"/>
          <p:cNvPicPr>
            <a:picLocks noChangeAspect="1" noChangeArrowheads="1"/>
          </p:cNvPicPr>
          <p:nvPr/>
        </p:nvPicPr>
        <p:blipFill>
          <a:blip r:embed="rId6" cstate="print"/>
          <a:srcRect/>
          <a:stretch>
            <a:fillRect/>
          </a:stretch>
        </p:blipFill>
        <p:spPr bwMode="auto">
          <a:xfrm>
            <a:off x="6678518" y="3482799"/>
            <a:ext cx="1625293" cy="736461"/>
          </a:xfrm>
          <a:prstGeom prst="rect">
            <a:avLst/>
          </a:prstGeom>
          <a:noFill/>
          <a:ln w="9525">
            <a:noFill/>
            <a:miter lim="800000"/>
            <a:headEnd/>
            <a:tailEnd/>
          </a:ln>
        </p:spPr>
      </p:pic>
      <p:pic>
        <p:nvPicPr>
          <p:cNvPr id="27" name="Picture 8"/>
          <p:cNvPicPr>
            <a:picLocks noChangeAspect="1" noChangeArrowheads="1"/>
          </p:cNvPicPr>
          <p:nvPr/>
        </p:nvPicPr>
        <p:blipFill>
          <a:blip r:embed="rId7" cstate="print"/>
          <a:srcRect/>
          <a:stretch>
            <a:fillRect/>
          </a:stretch>
        </p:blipFill>
        <p:spPr bwMode="auto">
          <a:xfrm>
            <a:off x="6678518" y="4364542"/>
            <a:ext cx="1686061" cy="441186"/>
          </a:xfrm>
          <a:prstGeom prst="rect">
            <a:avLst/>
          </a:prstGeom>
          <a:noFill/>
          <a:ln w="9525">
            <a:noFill/>
            <a:miter lim="800000"/>
            <a:headEnd/>
            <a:tailEnd/>
          </a:ln>
        </p:spPr>
      </p:pic>
      <p:pic>
        <p:nvPicPr>
          <p:cNvPr id="28" name="Picture 9"/>
          <p:cNvPicPr>
            <a:picLocks noChangeAspect="1" noChangeArrowheads="1"/>
          </p:cNvPicPr>
          <p:nvPr/>
        </p:nvPicPr>
        <p:blipFill>
          <a:blip r:embed="rId8" cstate="print"/>
          <a:srcRect/>
          <a:stretch>
            <a:fillRect/>
          </a:stretch>
        </p:blipFill>
        <p:spPr bwMode="auto">
          <a:xfrm>
            <a:off x="6678518" y="2568714"/>
            <a:ext cx="1524000" cy="838200"/>
          </a:xfrm>
          <a:prstGeom prst="rect">
            <a:avLst/>
          </a:prstGeom>
          <a:noFill/>
          <a:ln w="9525">
            <a:noFill/>
            <a:miter lim="800000"/>
            <a:headEnd/>
            <a:tailEnd/>
          </a:ln>
        </p:spPr>
      </p:pic>
      <p:sp>
        <p:nvSpPr>
          <p:cNvPr id="29" name="TextBox 28"/>
          <p:cNvSpPr txBox="1"/>
          <p:nvPr/>
        </p:nvSpPr>
        <p:spPr>
          <a:xfrm>
            <a:off x="5334000" y="5159514"/>
            <a:ext cx="538930" cy="707886"/>
          </a:xfrm>
          <a:prstGeom prst="rect">
            <a:avLst/>
          </a:prstGeom>
          <a:noFill/>
          <a:scene3d>
            <a:camera prst="orthographicFront">
              <a:rot lat="0" lon="0" rev="5400000"/>
            </a:camera>
            <a:lightRig rig="threePt" dir="t"/>
          </a:scene3d>
        </p:spPr>
        <p:txBody>
          <a:bodyPr wrap="none" rtlCol="0">
            <a:spAutoFit/>
          </a:bodyPr>
          <a:lstStyle/>
          <a:p>
            <a:r>
              <a:rPr lang="en-US" sz="4000" dirty="0" smtClean="0"/>
              <a:t>…</a:t>
            </a:r>
            <a:endParaRPr lang="en-US" sz="4000" dirty="0"/>
          </a:p>
        </p:txBody>
      </p:sp>
      <p:sp>
        <p:nvSpPr>
          <p:cNvPr id="30" name="Title 1"/>
          <p:cNvSpPr txBox="1">
            <a:spLocks/>
          </p:cNvSpPr>
          <p:nvPr/>
        </p:nvSpPr>
        <p:spPr>
          <a:xfrm>
            <a:off x="413657" y="1295400"/>
            <a:ext cx="8686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b="1" dirty="0" smtClean="0"/>
              <a:t>Goal: </a:t>
            </a:r>
            <a:r>
              <a:rPr lang="en-US" sz="3400" dirty="0" smtClean="0"/>
              <a:t>Quantify Security for Multiple Passwords</a:t>
            </a:r>
            <a:endParaRPr lang="en-US" sz="3400" dirty="0"/>
          </a:p>
        </p:txBody>
      </p:sp>
      <p:sp>
        <p:nvSpPr>
          <p:cNvPr id="31"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88</a:t>
            </a:fld>
            <a:endParaRPr lang="en-US" dirty="0"/>
          </a:p>
        </p:txBody>
      </p:sp>
    </p:spTree>
    <p:extLst>
      <p:ext uri="{BB962C8B-B14F-4D97-AF65-F5344CB8AC3E}">
        <p14:creationId xmlns:p14="http://schemas.microsoft.com/office/powerpoint/2010/main" val="233402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p:bldP spid="3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lstStyle/>
          <a:p>
            <a:r>
              <a:rPr lang="en-US" dirty="0" smtClean="0"/>
              <a:t>Password Management Software</a:t>
            </a:r>
            <a:endParaRPr lang="en-US" dirty="0"/>
          </a:p>
        </p:txBody>
      </p:sp>
      <p:pic>
        <p:nvPicPr>
          <p:cNvPr id="11266" name="Picture 2" descr="http://lastpass.com/images/blog_logo.png?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62200"/>
            <a:ext cx="48006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encrypted-tbn1.gstatic.com/images?q=tbn:ANd9GcSO8DoDoA9-9mpRVcUsNc6C8cgTGYMS8jiFodbfr3-fQosDn4H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0"/>
            <a:ext cx="2990401" cy="224171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png;base64,iVBORw0KGgoAAAANSUhEUgAAAMgAAAD8CAMAAAAFbRsXAAABpFBMVEXz8/P////b4eAAAAAAAP8AeAD29vaNmqD8+fz49vjy8vLR19bL0dRdZmqZnp16fHy6v77EyciBhIShpqVTmFOoxahlaGi2trabpqwuii7L2ssAfgC80bzFxcX4+PP9/fJAQUDn5+eRkpLOzvbk5PStrfisrKydnfmQkJBycnJaWlpkZPyVlfqGhvrExPdMTEyWRpbp6fQ3N/5TU1MnJyc0NDR4ePu1tfjw5uY7Ozt9ffvJr8kbG//wu7vU1PXy6uosLP7Sv9KmpvnxyMi8vPcTFRQfHx8rKyvnp6fy2trd3fVZWf1KSv3dc3OQkPronZ1BAABGRv1VVf3ZY2Pd0d3MtcypdanWJyfnu7vbUVGsFxfkjY26lbrAoMBvb/zffn49Pf7KODhwAACgAABWAAAsAABrEBDQMzNpe4TYZGSuPDzeampmoWaxhbGOOo6ka6R2AHaCsIJYOViaVppUIiLWjIxaGBg4AADQp6eeKiq/FxeyKiqNDg6UAADVmZmvRkbgWFjJAACALy+WW1uXR0e8W1vEcXEaAACyenpiAADQAACyNDTrfJfdAAAb4UlEQVR4nO2dj2PaRp7oNRp2djviIQx30r27J8EQRwWShjrECa6tEEexLblLlQanhtKE4KbLdv26vbu97t56+8Pdu3ZfX//p+35HAuMkTuwECM7yjSOEZkYzH833Oz80Xwnlt788x/LbtDoQ5ZfkHEvS0bQjEHZuhSRT6QXtCEQ5p8JJMpMyY5KJgcAF43UQziZ2oQCkVMymJwrClMDzXB/E87wanwwLgPwvPTU5EMZrnt9p9/u99m6/3e/19zteMAmWSYPUgrC5u9vo+K7banl+2GnvHjbcCaBMGCTwm/2m6wa10K0HfugGgec22u2GVxtvPhMGqfn7vX0vCPzdbn+35TV6/n7f9Wpep9nrBnycOU0UhIFWfe4GbthvfN/utYPGV+1O2Gv0QhdQ2l1vvCQTBKn5u6HnNru7fq/RhdaqFdS8wG32eqEPn72GN76slEmCBH4/9Frdn9u+X+M1aH2xAfbAUrqN5kGr5jXHWyeTAmHIUQt2dw87rOaG3dBtha4Xdjt+UPMPvv+25nmHY7WTSYHU3XYYhI2WX6+5HR+7jvr3PnTvAXwLgkbweafm9bre+BRgQiB1r9nwfLfdDup+GHDO663v7v7VZbAH9eOxb5tuWHN73drYSCYEEnTaXngADIHv1qD0yg973zze+42rwD4PoD9xIULQ7Y1PuSYE4u+6bqfVBg4Pi86Vdqe595eDrvyCJLVwt+EF7cbYOsaJgLCg2/T8g8N6zXejoivffk3v/uWbT3+sy6+10Ks1m/v1sO2Oq0omAsLdfqjUOp26G3Nw9vFn3zz+uv2fX9XjOukEHf+wFRw2gjHpwCRAGFpIt+fVvU4tBlEOfv5573f/8U0jUKLvbsg7bbfW6bXGkCHKJEB40Ov67YbPw1bMwYODP9M/drp7f/rai0jqnaAVdr3WblgfQ47KhEC8g9Dt7nrBUYX8+KfHe/RPbb/1XYfFVeLX+t93gsP9MbXAkwCpd3pe46DDW/6Aw91rtr+++/HdvU8HRgItV73bCnnYH5ORTAKk1t33/hOGVZ2BqXOvE/w3fdzxv/2vvTBSLV4PvU6/XwOQ8bRbkwAJPm94YTusdYMBiML/0vsj/W+X1FvDY67rff+94vbd8RjJRED2fbd7GHh+fQji97/722ePH/8cN1oxCDRu7m44uzXitbsB6cJYd2Dr9W//66+/+c3dg0+//l39CMSvtQ/d1oyDtBrNFphz3Bt+/tPep82/0Lt/2vvUZwOQlhvs9v1Wb5ZB+mGnAd12CKP2AGw5fNyttX6ilB58/NlPDbSYqEZA+VwAmWEbOQzdDszWYduFqVTY/qvvf3z37t/o3qcH7YOOjwZfY54f9Nu+2/dnF6TWaPj9/re1ZhjUed1rNDzm//T/9v+299PBXui32/uNxuf7MFfEUbDbH9Odocn0I4eBAhaC03QvCGped//P0EXSH3747HETDrhuzd3vN4Pm7v/nnVnuEOthzwt3of3twEQdBBrjvR/dNv3B/9n3XL/T+arTCTshb3X2653DGQaBsVbHC2qgOdBteF6t4+/3G2Gf/hB2u74bdDGw7vpg9AHM28c0tZrIML7W3IcuRIGBoRJ2+/1u77B7cNijP3e9brvf2wfLgblwnUHr5ffGZOuTmVjV/LavBL4P0yffb0DD1Wm0wh79br/R7TSbh40Gr0PNhGDt3ca4bqRMZqrr9sKg9Zs/utDEhp3ObqfR9vc/ph8fBodtmHQFzcDt1L+62+ZuuzOuSftkbj7Uv9r13J8/drnvQ/Nb97u8cbBHHx+0w3C/0Tn0vTCoQQPgwXh/LPkpkwLhMEqpeS3Ga35YY4wE4Y+fQc9+9zuf12os8EIPJyk16A3HdmNrQreDatDS1sCYazW3G4Y//xW6dZS/3f3z563AxY4SSLxmMxhPdsrEQDjef6gr/q4Pxf3zXXokn33ThkHWIY5SOr2x3Qya4N14r73v1Zp+u+HV3e7He48jjL1PDzuBB+1xm8u73DN/7xfvbbW7XtBo77b9Ws3zm81er3e433ED7vV6bb8edA7Cca6/TW59hLs/ND3eOmg3Qz+A8Xy9BkBeK/B227vQtYf9zlhX3ya4YlX39tEc/M8bbtv70e10ut3uYb8X7Ddg4NgZM8dEF0O51+03XNSrXa/f/Z3f6/Y6/UbAa0F42G+NeV13oqu63PMP2x23FsBwPvwBxidfwUS97nX2e43WGO08ymui6+y81ur0e5+HoEtBIDeBD+PGpu/Vx+0xMHEXjrrnw4i33Wg0uvC/2d7tg4mMOROUSYMo6MUBc3dAaLd7+90u1M7YawNlCiAKujhB0+vCHEu6Ok0gi+mASJFebpM6uTJFkEnLHGTWZA4yazIHmTWZg8yazEFmTeYgsyZzkFmTE0FyIHa8b9snpH4y4tNij5wlF8uLYg/SsJOj2k8FnQDC7F/funXrnSWMbfMLl0/M22YQb+32iRleXBsE2lfWbkXyzomx76zd+sC2b6zdehuisJtrtx4+O6p9e+3JPJ8NwpbuJaTcySls+1HiRBAMBDkx3L6dSLw9AEkM5CQS+waG2RcTiQ+wYi4kEpdyz4749vC0zwdRgOPeFThh4oaNZbkszzecreI22sXA61fu3IwODKqTyRh45NkgUM44LhskkNsjkMvHQEZPHWUrQY7NnZ8NwhOJWzmo41tQ00uQ6IOlJcVWFlEgB764uGTLXRYH2oq9JAMxOXyyxUXIDXZyx0GuK3CiXycSVyHSEhxbktvFxW0uY9t3ngViy3zx/qrNcQ9zg2xvL0WleRHI2o1FaZi56Br+Onflsty5YGN29+5gbeWGgbmLl3Dnxrat5Nag7InEEpYjceP6cRAsl5JIfHhzDbUndw8Dcx8mHi3aNyH2xXeGIJjzTQmyeGMNT30dIt55D/fWtm0Eee+qLM3zQRgW+t7Di9A0xGX9EDK9fgXSr1050pEbQ5C34yOPlpTcVbnHL6zFx0ZA3sNrA6V5lHuI6pq7lHi0zeDMF3M3bw3tB0E+vA5yCUHwely5soYX4eIg35vD/KA0zwWRVxMFrjBDG7HZxavXbTsHgBdzCHJlaQ0zjQI5B3W5qdgf4iVCkPdtHqnx9tpxG1kDSWD54NpfAL17FBXqRk4aeHROe1hgjMiuXt22c1LXoXav2PZ7l5g8+do2VGvi9vNBoCF8J4YfqKzsBVCBJMg7uVF9xvPeW2T4kcghCGf2NlaUggV82tgvyYpGkMXENoA8xIKu5ZSjcx6ByH7qwu0Y5J078C0y9ts5vAQXnw8CDYh9RdbKrZu52PZyi5ce4hEJ8p492sLI86J5YnEQZElhi6iOz25+LywxBLm3+CixnXh/8Wri/ZwSgQzPef3ClSvYagKInXvnIerdrdw2Jn4I2ha3WvblF4Gw7e2bgMJQna/EINCz3Prwg7dfDeR6DttP2ctCqbYTVxfXEmDScI2fALkMbaYtjR2//frRdtSM3vkQtDfxHj8tiGx44OwjIHFlXj4R5NKSLEdiABKp1lMgg0YGwxfBQG4DDoA8qVpHza8tzyltBMcs/IMPsUynBJG2DsW+cAv7dlRzqY+xVj4Nwhbh7Ns5aEcTd+wIROEfoA0vXT0OMtLuv5N4H8zkbdjeiDuGnP3oBBDbljXC793MoaVcOC2IogwaQ9AYvKhxx3FH9vVPgyi5uGlI3Iqa36VRk3g2CIyrwADxLLcWGRR60Fg/BQJFeR80EEAuD9rcm6cGsbejhvrhbajvC2/LrgJJ1m6vJd7nd7BEMcjtaFyUu/y+LPPNqEPE/lq20m9fGg7EEGR0DAidCHYl96IWVCrB5YfyEt0+Gmu9n2NL0LQnPsCmN3dbtjaXL9ixjXzw4uaX5W5eAIlGvznYA+OH7TYe5kuww5TFwXZRjn4WMX4Ox1wYJVJQOIDhcVZRsqGwbUwJsaNwG5LZo2ceJJBnjkJwC/tQKHlaOMPw5CfPR6DVGk5DYI/FW4YH5ddj29H4w3R2FPdIm+xj0zYmvzJ7+NV+8px2HGM0ZJjJIMmJIL86l/IUyFv//A/nUf7vr54G+cW//OLcyb/872eC/ON5k387AYS8db7kV//nF88G+ZVyvuStOciMyRxk1mRcIKN3u5Sn7h0f89wY7o7Vm2NMINwE4TAKM02hMOuJEjILQtlRVD7YGQPAQMYDQkroBmtkGaNUI+kNIot/FFyGUBLtM06pkNWmUjpyiifZXwsI0+nm8vIGrTKmaUqabnAOBRZi4HjJyvSaLDQTcBBBcEcACEYSUIcKfGVR+OjntEGIQbOEWBu0QKBGsHIcZlYozcSD+xQ1HFolCtM2Kc0iCEaCHZalyyWaJ1aR0hXAk2k1wITE1CLTBynTSomQpKmCaqkFumGpCi1C6SISAhRZahCFFGjFgiIKotMy7jAHFNKySHXFsmheaFsUPmmSV2jaqlDzLHUyHhthW5RuUIujjagW3SAkTx3u0GW8qHidCbA6BAoJVxtA0nSZoY0ACKgjydIyFzLlJhec477Az7MUYUwgPFMEe1/WyABkWXrBb0kQKLFp5iMQoqCNmICIRCzSuFTkM6+qK6hxSSaq8Fl8DarFUoZFOChDagSkYIGgcoAFScmLk0GqGJkzNQ3xrgEJ6t1rUC2WgVwFXMcjENQkrqoSBAy5UgHzVbUNygnUD5Rzi5OFIYhDy4yoKheqYHAJTKapDFr04vRthETXfHMhBnE0BXREl0VhFq0KQqBgBTD2vBkbe9WkAxCFVLFZA2O/Bjq4uayBsTvQ6j3Zr04BhFm6VHLZIXIDm18LOsGCrJAqEECUJOiVgObXweZXpXIHmt88hmlZ1DxoCDZo1MugkSTP1JGMaYgSv+9xuLLIRjxjjz5Ho7FBrKPkT39OH+T1yxxk1mQOMmvySiDje73ti2SyIMKaliy8mOQVQGASxacjyilGXa8Eok7n9dAL2fQc5KVASvLvJcR5/hVhbNKqJfLEYEcZ5uXfS0hBe0GEiYOsFJcLmijqglgCNIBYjgPXl5CMRjT4y8gv8Ee4nnFICnayJJXRoWRKSRD4S/KMzklKI1ZGlzRCz5iE6BmI62glksQqzmiTVi1RYYYwNwQvwewIr2tRLRNmEEZNYsIfZVhjZSiLwbllcp2UWNZShUH0Ms8YkMyBxAaAaCnOiwK0SBfCTJaE0GCOluLLWYhDqDNxkCoYhWMRWVaWEqzANaeqmRWia3pG00nF1KpOEgK3LCuVIhpMqYReKm0BEDEAD646IRUEKVlWGUGkkVWgZjKkKncqBE4x+RoZAdEKJJkillldAJCS0HVRAhCrakI4uWaappAgoElQuBLHuhoBMfCm6nGQSgySVycPUoZymRsctYkk0UQIKWpoIYgGf2qGaEUoHuwzzWSgWqB9CivHIGVQLQbfCpqWxRqF9qnEFDNpMAWSRW1HhZS1iYOoYMgFU9MNNPa4zYILb8JFT8k/buKfgK1RShFAgoPFksEduPoOA8sHg5aJiVUqJYlmEbVUAmM3SsXBKbIFMQ0QEFQtlBX5d0bJWi+MUoTqmgqIGZeFyb8zimwJni+MaOYbMkSZQof4hoCo5tRkoiBvzgxxpmQOMmsyBxnK0Bif5Stwalt9ztlPF/GVQZiWymZThCkilUKHgWP5CgiD0LMtEBw7u3naxK8MwuVqYdkhuP5BMmW5ajhYSFCjBaBrYuSppeOf8eNLw51B3cZfSZmmpgNCKK2Uy5tU51zTFJ2WNQ6Do2R0GXGZsFyO3B5YUkviShyDQA0/VTjAYCsYh+hwGBd4krDFKBy/wjduTA1kk8K4z6LU0mJfAU3FRdoUiUFggFHALa60bWmMLWAcCwhwBdeRy1myLvNQ4lSV0lKWwcXRIQ6HK1DOT7FG8jpMDzWOq+kZqBHFopZakvnLhVsChaXEoaqmgo4lNzZUdYNaYguIy9QRFGfAAFKtcgalz9JNmE9SmtTkynuGTgsktpGk9MogKfRvoDStlageg0Qr06DtC9pWtFKqLRC5Nr2QZIRJn4/8ZhlTLlOYUxVpCUCgyjAEZsNTAyEi65TAUMQICEppBKQsGKpWEUCkl0kmTTj6E5UcwopUpY5hZKlFKtRhLEMzAAITEIIaOD0QUq1oBLUgOQJiwZlEDKKBgBk7tCodVZjQIiPhInK+URGkDCBoJjADzlB9CLIwTRADSoWGPgRhFdAQ1dIGNhK1sgUI0bBGLFCsFWoqFkwsdVrEg5tWARs2qIwig2bKiUHQ5QgqcEogR9qDIAW6UkT3i1RervZjYBxNu7aMjZkQeVoobORVKHCxsLKhMWHQMiFyTR5qLGOg24QEwU6oUJ2isQt0NalwaewcHTW4WIlX+xGEHwFbJs0TDoHX8JcES9LDQPpvIAj2MdhIZcGetqicpEM9Fadn7Ep0x0F+gqZBgySPsEHYSDQ2iCIPkjhWfDDuyQkqYpw8up0xrbHWrMgcZNZkDjJrMr8dBCLS05JT+NK94r3f6dTHxO/9vjE3sd8YEMHTlmAlJkiZCDXFeUrIXTxkQYguQ86+ajJ9kKyeKTgrTtG85hQKRiplpArONbPo5LOFTKaQzcsQcQ5ASuWqsZylJWpulLb0SiWzVdow4Wt22SiXDRi4QwgdgwLObWQOMgeZg8xB5iBzkImDKGLuMHBmeXFZ5nP2WZM5yKzJHGTW5O8ZhI06KTwj5KTDp+4SnpPzyWFnB2GanmHx9okQVdefkRXTdenykNYzIPrL/xgM13UxThD5MDdLU3xFBRu52gp6NZDBNT8KkMuzcj1UyrJyzKPoSccUdoJjCnwbvPZivCAWvQYgMAzC5VsCnxbD54oZ7mC2pplG0AXTVIYgK5mMgSvwDEdpWCY+SO/IZPhGkqS5wPCNIwzO6aDTEeyj27wFnxMAQfeTa7i+DFdYZcSRa+foVAIF3Uwyhj4E1CTM2qS0PAQpEXQU0AnL4/opi95CsiwYwQXfjQUWPSCuE1xDlc9j6yaLzildWYzxg2xubm4ASKEinWSiNzdsbWmQqS7fIMBKG4RsUQvfv8H0IYghBBSoRMpgXllawXV2XLcmWYilbG6JNNUgdolp1IxTFnGxuKRwdIhg1fGDRF5YBKpCPl6fpSugBkQ+so6PtEOJNk1zk6alw8ATNoLuDcLJUrpCDGqgQzqEVGR6i25YVKdWlFI6qkg/BMxzIzrzmEEsy0rFqgVapQhUlVJa+ispinwVgpS0dBh4AsSEckH8As0T6c1REkygY07JYsLYtKig1pYhBim1AUj8tohx2wiTNoL1jfqM3lcVyHQIkqZbBI5KF44REAN/lx0OrOCjSwACTcLKiqxFDdOrpLhhUpWamxl8M4RMmZwwSNRq6TQD+k0VLZsmw6uHIGqeJomZVXkZimwdgUTuA+jGBGnzEENDwyYL+PQFgmTAotGTAuw9SlkVEYhagSTmREDADOCyLWO7g6phlGiJD2oES3StBKXAN9FgjOMgcIZKGW1Eo8tGmWaZ2KSGQTOciS0ofppeU5lMuRG71wF7kW6W6JhBkvkK1ki+TJhYWVHSeYOQSiUPraqGIcoKvoaCr1Sw2KxYWdGqeekq5OQHYwFmrRikkE8RsVLJO/jEHHxmsLxG3oIzy5RwzhXQTi2Pr7eAlrqyIvL5cfbssYMJG/ifMMJiH5Q4JHIfIZHHyYg/CRt5R2qcbui1QkbiDBxYyFE+wxOdWKi/69HvbMocZNbk7wRkOrcR49nJW6+Q9gUgLD21m7saeyudeUlZ4C8EMad1u50vsLdMWjZeRpblgGFGQEQSQDZeLm3qTQHJnAqkJN1ay8RZMYzy0asZRKmcxZcIwB6M98oOKciHbosaKZbLqaeKqWOUM4BY6K89XpAMPrutbkZPB6eGzzrr+IR9WoJkMGNHfogCw/cdaIXjOfECXA0re3qQguPgxOBE4ccCTwkC80CYCBAHL5GW1dVloS0LUoSROoKYliQgVaKU8NUH+H4DGAsnMSd8+0GWVLJELcrcCVnJq5nngsjGVD7Yjw+IwzQsalzhOOxGobij6XA6rgyinwoEX3ggMjpx8G2FRVJNERh951FZHJK2LAdmQBCA11Kk4PTypQmkKuDyqwVrmZjLxLFUqCGR1vBxd8j0eSDS/5wZQg6DecEwisIy8P5e1jAyQqxkRKpUKnLjmmYahrztBzFPC5IVBWEQJ4O3mYbvYcigalnVTShCFbsB1JuUNgCJ3+lgWvjUvrOAIKpZwZTkBSAorCQ400savo0kZSXL3CqwMuomX1F5KpOpmKAFedCPDJPRTwmipK0yvmUisr5jIGlHFCMbkS9JkCBQULha8LkAepeOQEQx0j6IxJ8Pgi+VFdxQhdCKpkYrlS1QA54ucNhddoTBVeDDlzMwWsmvpKLop2y14rdMxO80yMd/ppMuMGi1tJTQpcGp8ftmRMFMF8BCCjAdd0wEgZRW1kxnqiRlpvUT3skTg6gCGETKgY1hWhmFJ7V0RphFUWVcXdAMoRmcp5yFEs8zLiyIBvFPB6KBaRGSJILLDK3hnyng+kGIIttkBltVRlFNUyA0HBAyCqZMmiaDZg+2z68RTYpIGUbJcLQM2EHS1IWTEUU4YmlVqCgwFl3LWBglrWqaqqmnAxmrcB7V3wtANA3aDy2pJS0rqWnRH/QsmrYgg5IL+CgjRolEnz5IST+BIwLZJFDAIxndP/Fg8rWAnCxRjTiFl5HSaUBeZX3pDMLUJGNmfiX/UpJ5MUhyaq/LUwHmpR2E2YtAputs8mq1fyLIG/P7I6/7B17OLCf9Iszr/sWds8szQV73DyC9lDz9q0lvzO9YTan3GL/MQWZN5iCzJnOQWZM5yKzJHGTWZA4yazIHGcjgtWVH34b77Gj7wlk5ezrl2eRVQZiBjsApEt2sIAX16LdeMgZu9RLGEnrkTDvyezFs+Ic/O7x+nw2dY4l+xt9IGwtIymLMSTlEcyz848JRVAd9/lKWqjNWTGoZxjT9rdXV+6uc7azaO6s7O/dthe0ItlOrP+BidbW+uip22IMlvrrKIMoO0bUzk7yyapFlQmg2nSoUsql0UtcyZtHUHYexbFoFBJHRoZIy2vqX93+//sXOJ6urH60+ACYo8BdLX/Av4NiX979YX19f/eT+Fzvv3v9k58H9HaY95eo9eRBmpYyFjbJe0Ei2CiU2SD5tihLDl6tnGElZVgrqRVt/wL4k766v8o8+4qu//8MnTLH/sPMF+dc//H7nAdl5d2d99V3y0c5H5F37ky/5awFRRDEjCqZVTArHcTJa0SmYjgTRsyYzrVQqLWvkgfIH8u7OJw/ufyl2HqzugD08eLBuf3H//s4n9gOoE6inT3aAdWkV9Ou1gDBNMNW0NCFw9YcLU1FVnmSKip7mFsHfSmNq6S1h7xD4t052GGx3bNuGrzZbX+c1e33d5oKsc4xSX98hpDQWGzn60anxCf/3d88g/87PXgTlCZBzLKMgv/2ncyy/HAFRF8yCXnopR50ZkFImOwTR0vg2kPMqKWdhCLKQdrLnVsy4QgBE1ZIL51i0IxBAOceiqiMgb4L8DwS3T/IdP5AXAAAAAElFTkSuQmCC"/>
          <p:cNvSpPr>
            <a:spLocks noChangeAspect="1" noChangeArrowheads="1"/>
          </p:cNvSpPr>
          <p:nvPr/>
        </p:nvSpPr>
        <p:spPr bwMode="auto">
          <a:xfrm>
            <a:off x="155575" y="-1546225"/>
            <a:ext cx="2562225" cy="3228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pingalerie.de/blogbilder/blogdesk/firefox_erweiterungen/pwdhash/pwdhas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514600"/>
            <a:ext cx="2985483" cy="37623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1000" y="1219199"/>
            <a:ext cx="8382000" cy="5057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413657" y="1295400"/>
            <a:ext cx="8134426"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b="1" dirty="0" smtClean="0"/>
              <a:t>Goal:</a:t>
            </a:r>
            <a:r>
              <a:rPr lang="en-US" sz="3400" dirty="0" smtClean="0"/>
              <a:t> Minimize Trust Assumptions about User’s</a:t>
            </a:r>
          </a:p>
          <a:p>
            <a:pPr algn="l"/>
            <a:r>
              <a:rPr lang="en-US" sz="3400" dirty="0" smtClean="0"/>
              <a:t>Computational Devices</a:t>
            </a:r>
            <a:endParaRPr lang="en-US" sz="3400" dirty="0"/>
          </a:p>
        </p:txBody>
      </p:sp>
      <p:pic>
        <p:nvPicPr>
          <p:cNvPr id="11" name="Picture 6" descr="http://www.ecouterre.com/wp-content/uploads/2013/01/compubody-sock-1-537x4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449" y="2590800"/>
            <a:ext cx="4216702" cy="31566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ages.macworld.com/images/article/2012/09/iphone5_large-29412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3871" y="2223702"/>
            <a:ext cx="743653"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digitaltrends.com/wp-content/uploads/2013/04/Samsung-ATIV-Book-6_front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5360" y="3306912"/>
            <a:ext cx="1475836" cy="10257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pyoubuildit.info/wp-content/uploads/2010/05/iStock_000003178554Mediu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2571" y="2278690"/>
            <a:ext cx="1522629" cy="10118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http://farm1.staticflickr.com/62/201340293_e0045e2a0a_o.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906" t="23773" r="12500" b="19597"/>
          <a:stretch/>
        </p:blipFill>
        <p:spPr bwMode="auto">
          <a:xfrm>
            <a:off x="4998457" y="4352473"/>
            <a:ext cx="2628832" cy="17277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techglimpse.com/wp-content/uploads/2009/02/new-dell-xps-pink-laptop.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53885" y="3360031"/>
            <a:ext cx="1207591" cy="12981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us.123rf.com/400wm/400/400/albertzig/albertzig1210/albertzig121000075/15612027-3d-cartoon-bug.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3800" y="3569845"/>
            <a:ext cx="878531" cy="87853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89</a:t>
            </a:fld>
            <a:endParaRPr lang="en-US" dirty="0"/>
          </a:p>
        </p:txBody>
      </p:sp>
    </p:spTree>
    <p:extLst>
      <p:ext uri="{BB962C8B-B14F-4D97-AF65-F5344CB8AC3E}">
        <p14:creationId xmlns:p14="http://schemas.microsoft.com/office/powerpoint/2010/main" val="315593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 Trust Assumption?</a:t>
            </a:r>
            <a:endParaRPr lang="en-US" dirty="0"/>
          </a:p>
        </p:txBody>
      </p:sp>
      <p:graphicFrame>
        <p:nvGraphicFramePr>
          <p:cNvPr id="8" name="Diagram 7"/>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Slide Number Placeholder 15"/>
          <p:cNvSpPr>
            <a:spLocks noGrp="1"/>
          </p:cNvSpPr>
          <p:nvPr>
            <p:ph type="sldNum" sz="quarter" idx="12"/>
          </p:nvPr>
        </p:nvSpPr>
        <p:spPr/>
        <p:txBody>
          <a:bodyPr/>
          <a:lstStyle/>
          <a:p>
            <a:fld id="{FC398A72-17BE-493D-A14C-F3371BCE3542}" type="slidenum">
              <a:rPr lang="en-US" smtClean="0"/>
              <a:pPr/>
              <a:t>9</a:t>
            </a:fld>
            <a:endParaRPr lang="en-US" dirty="0"/>
          </a:p>
        </p:txBody>
      </p:sp>
      <p:pic>
        <p:nvPicPr>
          <p:cNvPr id="205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52621" t="39047" r="18289" b="34961"/>
          <a:stretch/>
        </p:blipFill>
        <p:spPr bwMode="auto">
          <a:xfrm>
            <a:off x="304800" y="4066304"/>
            <a:ext cx="8201319" cy="259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54122" t="25423" r="22590" b="41963"/>
          <a:stretch/>
        </p:blipFill>
        <p:spPr bwMode="auto">
          <a:xfrm>
            <a:off x="762000" y="2126652"/>
            <a:ext cx="6565754" cy="326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l="59074" t="41381" r="16573" b="32264"/>
          <a:stretch/>
        </p:blipFill>
        <p:spPr bwMode="auto">
          <a:xfrm>
            <a:off x="159615" y="1725037"/>
            <a:ext cx="6865856" cy="263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51591" t="26429" r="23366" b="7534"/>
          <a:stretch/>
        </p:blipFill>
        <p:spPr bwMode="auto">
          <a:xfrm>
            <a:off x="4572000" y="3042992"/>
            <a:ext cx="3691296" cy="345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23125" t="12889" r="34749" b="70889"/>
          <a:stretch/>
        </p:blipFill>
        <p:spPr bwMode="auto">
          <a:xfrm>
            <a:off x="123756" y="2214428"/>
            <a:ext cx="9159845" cy="198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44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a:xfrm>
            <a:off x="457200" y="1602694"/>
            <a:ext cx="8229600" cy="4525963"/>
          </a:xfrm>
        </p:spPr>
        <p:txBody>
          <a:bodyPr/>
          <a:lstStyle/>
          <a:p>
            <a:r>
              <a:rPr lang="en-US" dirty="0" smtClean="0"/>
              <a:t>Alternatives to Passwords</a:t>
            </a:r>
            <a:endParaRPr lang="en-US" dirty="0"/>
          </a:p>
        </p:txBody>
      </p:sp>
      <p:pic>
        <p:nvPicPr>
          <p:cNvPr id="5122" name="Picture 2" descr="http://media.defenceindustrydaily.com/images/MISC_Fingerprint_Biometric_DSU_l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438400"/>
            <a:ext cx="2209800" cy="306384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cdn.static-economist.com/sites/default/files/20101002_STP5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400300"/>
            <a:ext cx="2030104" cy="1143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data:image/png;base64,iVBORw0KGgoAAAANSUhEUgAAAYUAAACBCAMAAAAYG1bYAAAAwFBMVEX/////YgDMzMz/XAD/WgD/XwD/oXf/yrr/VADJycn/VwD/7ej/n2//van/rYrOzs7/m2//t5Xf39//5Nz/8eb/38//m3jhp5XW1tb/ey/09PT/+fTJ0NLtjF//ZgD/lWDs7Oz/y7Pb29v/1cH/9O3/wqP/3Mrm5ub/dSz/lWj/49X/jFT/RgD/tJP/fDr/pX3/bBL/hkv/kFb/lWL/ybH/dC7fn4j/iFb/g0D/59b/r5P/lW//vp7/pYP/0r3/aBZzRcG2AAAOOUlEQVR4nO2di3biOBKGMZLSRnRDCDBD415CwjUkBAhkQ3bS5P3fal0lG2yQbDltYyej/5w5h2kUGetzqVSli0sloy8sJ+8fYFQqLdZ5/wKj8dS+yPs3/NvlLDgjhkK+2k2pZRkKuap1yZllKOSrzdI1BEMhV73eU2YZCvmqYRHLMhRy1WxLLctQyFc1vzMyFHLTeBkwBEMhFzl3NrMMhXy1Y2FDMBRy0Df7mIGhcH5944ZC/jIUiiBDoQgyFIogQ6EIMhSKIEOhCDIUiiBDoQgyFIogQ6EIMhSKIEOhCDIUiiBDoQgyFIogQ6EIMhSKIEOhCDIUiiBDoQgyFPJUt9ufXHU6v/4+WY1kWew/v+qd26t+t5v3r/zCctu/U6+XK5VyufzrbyKl4H5VqVTq9Y7LIu/f+/XUndx67S8UQUHILVvvTAyJ9NS/rQcA6FHwURgSaag76RwT0KcgSNSvYkD0z3Inn1eTEyNITEGYRASIfuXqjHf06dSXWsEHKAiLmEgv0nUvYiio1L2qKxF8gAKAkBnElXsRfQrObDdqzOeN0W6W6s0WVN1btRl8lAKA6IQ59JG0JoV2bWvZnKK4zR5r4yzuPKma7XZ73HI/tNqnag6djx/Q4vYS0a35UQrAoX+4zK24jA6FYWNqh/bQWYza0/nww/eYltY25w8/3A+/3Q++bPGfbdu093jXGH8Ahd84mVAIcJiUvevEU3DmFvcRMFd7EFYt78OAvrvtQIFCTZJMwJ9LqN27HCSrtXsV35B/RMHrlwL2FkthMOVeq3OynD4/L3uUe4bBp7uPtl86iqMgfjixHzcJKp1E+mS/2SoVVR6pEuNPPF1dBYrFUagJO6BkVRs0W25XO2w1B7UXhiAYXfxJI/6xIii4fSanxDNcxh91/ZiGQ3CHnJgjUuRUu/3JbacciyL0fTQF5x6v5HY+zfAX1VoPb5zf59krhSiwu2HroGp1tmtcbC3PbhmpadUY1xlVKockXWRmu3vVKWvZRDwFBw8XYPxS4oiHC7w/usoRQ4gCuZSUGA4WS8+aNZ6XGENwEQRTQrHzC/3ogEOXwgohWArvNl4SxBB7c5kpnoIrZyM8G93GYejHIQgX15nlcT29DogoCncAgSxbqu9bU8DA85te0qLgqoFb9Ol9dG1XEe0ly8dpzrX14z1NFIU3uApbRoQFwyncnZ3bSEmXQmmGA2w+j6osorEq9b7kD7RnPOPDDzWFlqhWaQmgag+PKcvLNWhTcG8Gx3QRuRd1Fx4MdoNKMO8cx0FN4Rq6GztmhDdA1/A9ulBm0qdQmkGTEbUPqyezA1Ci2f9oDkoKY3AKNHZ8hyN1O9JgslMCCqJ/5aqHSgmhLM9GgxKuweirr6GmcE/AKcT2Nc67a+okpxN1k1AoPcIPVTjojqp1OhFzZMkodFXXiKIwg2ec30TfGKiBBWUu3KnuRqPRzSyapFMdbDRKzW5Go82uGS6ViMIABxtV2VfK3kJtCKWEFKIGYGoKGI1Oo+8LhcZA3/Dj2JXHw9m89GzOKec2nS5UXnH4tsZSlNtkNQ+10CtU5td1zyCt7tZlrRqBUokolGBAR2XDJEULVerRk8UJKPRjwjcFBQfslzZi7gu1AF6P8Kn6wPkDhnhOY8kPqXBG+b2Mw3BhcRIoRYMx+nfIWqO/eQvXxRZ7g0hGYQ4/VOKf+woInZj69EeqsRGDgkITrkCl5nusGQ6ToL2qtts3AYX2FNuNMUKISIUTyUO4EakoLCZKUeuQ/LwgwusPVxByBaqy6NRHmowCDpPYSd/ZlXvN+JS/LoVJDAL1xRqK50YmtHRoPp/CDeQyCbceX+7u7l6eqTzvt8CAlvDeCkot0SoY3ydpPQrNJQErWXpVoemwpYchGQUHfig/CTHlXlNj9kuPQlxnFHW1F2jZ37E/BAXtRa5Lewo7ytyGu94NRbM7zVoPzWUb/it8Mul6IB7OYfvCCuVDBAVnySza+z0ThZzZBSarybOoOhmF0iWRjL0n0kaq3Mbft1YeSWfWTkUBbl7y2Mh1A3bzXvIojCFM5auQH2hhWpBeB/6phlHUNDh+r65wSO85I6QwXBErnNGdYe7Ka8uEFMDAyV343+T9UaxPAGlQmNTLdR2VpRSq2EZabsEdzWBf0vIpuIGGfRLsXWIDv+3/X8SEq6NO+jvahwAIFOiI76n4wgfEy24lpLDj/jjiIPn4qK5z35mvnMffO9VND+Hlx4ICWTDLloyt1mAw1j7Ghi6abE9KAQYvzQAUrKUkAzeGoxtFJJOQQhP+she6q668g9BaWJo5BXTOL7qlf4IT2QkK8IhLmwNDV787wPp7Espb5rcwUpBG5ZDgEjUlpFDF/HboqlJT0FwdlDkFvbvy9eQ1hkfBktpQC75kr/gZIz1povAVjBBtRFCgkqAcjIE9wkUSUhj23BrtUD8r9Qpa/dEZKPyGx017Zn9BRFAqKEjD05LX0Ys6b6Ct5SmdC7c9edsrbslXF8AjjXNPSSmAS7GDM+jSgK3Sj6tIKHMK/8jGdEpBUArtJSgQxbQQGAMTQ8x7aI1XaamhV5egIC+0Av8MjZmUAgYM7cC/SGMFnfERKHMKd0T9TJ8KKBCfwvFQ8CB0H9AGQ7dDUuaoXELI6gJzutIiYKk0FQpS19yPq8fTeSgksoU9BTpSFQOXjKkpGKbSN0WpNyqaGDswedwIbW6nQUHaIWl6hTNQ+Iuo+mSZoA2AGVKwlVFG2/a8AVBTdEiiFN8ICly+pq7xUQroFwLxpHSEpBE1C2XvnRONkS5D3lkdZTDPMeBcqqqQ4zkGpCCfGvswheMxkswtaHdI2VPAJLCygz8WeEv+TVAQQ0i5wDH0Whg6RGQKe8K3+DlViT5KAeMFOzB4kI5TtbcCZk5hw6PbMywwdDrwKEQkYu/F2Aa6Z/bYUGi+FAFjFhT4ka3KIGi7hewpzDDW19yg4GCac+ZlMCIsCMY2fFZqQcfAqEqWeAAyoNA+yst0ZW5Bd5x6BgoO1Mg1d05hZg76eaTwl7rgXLRe6/THHykjCiMezssUnQLmc5SDySO9+VOeSSiobQH2bE0zoVA7et1p4SlAUkJ3kATOGYMLpPCPuuD/IDvRxB6JrVR+ATXKxC+8HD1ahaeAqe341Ugg7L0ojCnRO0dkYjE75fqFpc6vTZ/CEH5oMFwoPAUcWnOtDWEbcAs9+IQUfqrRPYEbb4kxUsz66Swo3Jw8WX8UOp/jfKQ1iR7vHAQuRLRAXNTmjmjZ+1DEC/IMUUDpU7g7uSVZvKA3wwM6A4UbnKLUWH/axjl7DHJFBkM5shr64QTMR9hx9aZOoYWLCENz6QWPnb1lIzrrT1eH3KfI5ilTsQCWwPJuaEXlul1fqVOAmYsjV1fwPFLJW+Mct3C+VBrgmm2xnhUpqINnzAzBs9imERnb2YNtP6zTpzCTrEEveE615BlD7ErVUCnhF7gqqQq+GdJI+EdKxwBBBcw8p00B5r3ZcTpA6hj6kfUcdJbTC9Ez0JhaL2jAYrwZT8VTHpjmBNev2ocFSaleNXUKCy7rLW8lFIoz14ZaYwtHzrg1QqT82X95/mnqrdQoiW5MYWboPMAdpUsBF6Gd5ieLPe+MwkmRyC15uHfh0JzCLyh8OvgZ9uz9zzOzTpZ7obCHwxAwTQrOE0KQbGuT5rY1jeFM56m2cUuerZxzW9DwvWHU9vweXIO3l3CO/q4UjPSoxPVDDyeWhaVHwRm9Y76RSmbu5OuRIjeP7HWuU213uDaXPkpDgJnYk04PATbmkX67nf7p3PMM7CqwuQ/Ht72TWU8cmBGcGU6LQqvxLJbxyyAo1ubpzfSc7WzhARP7EGonXb0zxyXWjAWyHCKnCstW+ZGH3lm4B+HQqC2GQ5YjDz3HUFHYXgoUhq/j+coSB2EQSz4aKPI61b1mS2HM75eDQIs44++ekS+D60q8zDa0JX0M3HTrAlsiFLfu0IfQdcAcZnj0iX+iQ2IKbLq+PuhptXX7RuqdIcTse1UaINM122nJWdveZhzr+br29uPHW229fRdn3jD7OmQj/vwCrPlldFobzFrD1mx3J6zGDm9V3IglZOx+M24N3af27ZHgajx/HJOYggXbfQ4KHqhlL9WbALLdv5CaBv62MkbEHIx36hDjy6MtoPtZnhpugqK484aI/TfEOvbFA29jDtbHvKeW74+YSU5BLkbtbeRW1Yz38qSmTc8mJ5ezeycu+DDXNu4FNgRi6afTVOtwdVQto4HR63fKmIoCd79qemU4UuDsVAS3jt6PYlKSCgcd3ymd/eT/3R3hYARC7t2Ra4mNB2c8N0vulSeU07U80Tq7ZH4pKNabB1DVpj9/Kk5CGcFXTb8MDH0a7odjbde/f+x0DiXIfI9nimpvFk8/l65+Pi028iRfeN759cfFFopfz6NSguP5NdQ63S42qtV6mUu1Izy9/c7nVNzsf2Gl2o8cHb4ZCinrDOdgnE2fl8I5zoQ5lz4xBfUhVaozqgyFLKQ+qyKFs8LOqU9NIfLcPCkHQyELRZ8hefpyHUMhE0Wfp1ruHL35y1DIRnFnC5eTnS2cjz49hbiD1QBE/VbrnO389AUolLrxxxnBK9hUZ85z7c2AmekrUAi8ICSaRKV8+hYMZq9yOtM0oOqDbdsR+xc+i+K6JaHTd5HQnsaZm9kLXnyQ/9t6/lwar8I4pcDoRd5vyPlqSvyOKka3/4oXqJ1Z3dsY/xCiQE5nHo1Skf67Cxld5++Vv676ES/XOVCgeb+r68tL8VrhAAUSOOzYKDO5IGQW4VE4OrTUKDt1Ve86J5bxymdVdwIkKkEKzF5/hfDo06l/hSgqSMFeJnxDqFGKwndE1n/918TKRkZGqej/d701UwqYKL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png;base64,iVBORw0KGgoAAAANSUhEUgAAAYUAAACBCAMAAAAYG1bYAAAAwFBMVEX/////YgDMzMz/XAD/WgD/XwD/oXf/yrr/VADJycn/VwD/7ej/n2//van/rYrOzs7/m2//t5Xf39//5Nz/8eb/38//m3jhp5XW1tb/ey/09PT/+fTJ0NLtjF//ZgD/lWDs7Oz/y7Pb29v/1cH/9O3/wqP/3Mrm5ub/dSz/lWj/49X/jFT/RgD/tJP/fDr/pX3/bBL/hkv/kFb/lWL/ybH/dC7fn4j/iFb/g0D/59b/r5P/lW//vp7/pYP/0r3/aBZzRcG2AAAOOUlEQVR4nO2di3biOBKGMZLSRnRDCDBD415CwjUkBAhkQ3bS5P3fal0lG2yQbDltYyej/5w5h2kUGetzqVSli0sloy8sJ+8fYFQqLdZ5/wKj8dS+yPs3/NvlLDgjhkK+2k2pZRkKuap1yZllKOSrzdI1BEMhV73eU2YZCvmqYRHLMhRy1WxLLctQyFc1vzMyFHLTeBkwBEMhFzl3NrMMhXy1Y2FDMBRy0Df7mIGhcH5944ZC/jIUiiBDoQgyFIogQ6EIMhSKIEOhCDIUiiBDoQgyFIogQ6EIMhSKIEOhCDIUiiBDoQgyFIogQ6EIMhSKIEOhCDIUiiBDoQgyFPJUt9ufXHU6v/4+WY1kWew/v+qd26t+t5v3r/zCctu/U6+XK5VyufzrbyKl4H5VqVTq9Y7LIu/f+/XUndx67S8UQUHILVvvTAyJ9NS/rQcA6FHwURgSaag76RwT0KcgSNSvYkD0z3Inn1eTEyNITEGYRASIfuXqjHf06dSXWsEHKAiLmEgv0nUvYiio1L2qKxF8gAKAkBnElXsRfQrObDdqzOeN0W6W6s0WVN1btRl8lAKA6IQ59JG0JoV2bWvZnKK4zR5r4yzuPKma7XZ73HI/tNqnag6djx/Q4vYS0a35UQrAoX+4zK24jA6FYWNqh/bQWYza0/nww/eYltY25w8/3A+/3Q++bPGfbdu093jXGH8Ahd84mVAIcJiUvevEU3DmFvcRMFd7EFYt78OAvrvtQIFCTZJMwJ9LqN27HCSrtXsV35B/RMHrlwL2FkthMOVeq3OynD4/L3uUe4bBp7uPtl86iqMgfjixHzcJKp1E+mS/2SoVVR6pEuNPPF1dBYrFUagJO6BkVRs0W25XO2w1B7UXhiAYXfxJI/6xIii4fSanxDNcxh91/ZiGQ3CHnJgjUuRUu/3JbacciyL0fTQF5x6v5HY+zfAX1VoPb5zf59krhSiwu2HroGp1tmtcbC3PbhmpadUY1xlVKockXWRmu3vVKWvZRDwFBw8XYPxS4oiHC7w/usoRQ4gCuZSUGA4WS8+aNZ6XGENwEQRTQrHzC/3ogEOXwgohWArvNl4SxBB7c5kpnoIrZyM8G93GYejHIQgX15nlcT29DogoCncAgSxbqu9bU8DA85te0qLgqoFb9Ol9dG1XEe0ly8dpzrX14z1NFIU3uApbRoQFwyncnZ3bSEmXQmmGA2w+j6osorEq9b7kD7RnPOPDDzWFlqhWaQmgag+PKcvLNWhTcG8Gx3QRuRd1Fx4MdoNKMO8cx0FN4Rq6GztmhDdA1/A9ulBm0qdQmkGTEbUPqyezA1Ci2f9oDkoKY3AKNHZ8hyN1O9JgslMCCqJ/5aqHSgmhLM9GgxKuweirr6GmcE/AKcT2Nc67a+okpxN1k1AoPcIPVTjojqp1OhFzZMkodFXXiKIwg2ec30TfGKiBBWUu3KnuRqPRzSyapFMdbDRKzW5Go82uGS6ViMIABxtV2VfK3kJtCKWEFKIGYGoKGI1Oo+8LhcZA3/Dj2JXHw9m89GzOKec2nS5UXnH4tsZSlNtkNQ+10CtU5td1zyCt7tZlrRqBUokolGBAR2XDJEULVerRk8UJKPRjwjcFBQfslzZi7gu1AF6P8Kn6wPkDhnhOY8kPqXBG+b2Mw3BhcRIoRYMx+nfIWqO/eQvXxRZ7g0hGYQ4/VOKf+woInZj69EeqsRGDgkITrkCl5nusGQ6ToL2qtts3AYX2FNuNMUKISIUTyUO4EakoLCZKUeuQ/LwgwusPVxByBaqy6NRHmowCDpPYSd/ZlXvN+JS/LoVJDAL1xRqK50YmtHRoPp/CDeQyCbceX+7u7l6eqTzvt8CAlvDeCkot0SoY3ydpPQrNJQErWXpVoemwpYchGQUHfig/CTHlXlNj9kuPQlxnFHW1F2jZ37E/BAXtRa5Lewo7ytyGu94NRbM7zVoPzWUb/it8Mul6IB7OYfvCCuVDBAVnySza+z0ThZzZBSarybOoOhmF0iWRjL0n0kaq3Mbft1YeSWfWTkUBbl7y2Mh1A3bzXvIojCFM5auQH2hhWpBeB/6phlHUNDh+r65wSO85I6QwXBErnNGdYe7Ka8uEFMDAyV343+T9UaxPAGlQmNTLdR2VpRSq2EZabsEdzWBf0vIpuIGGfRLsXWIDv+3/X8SEq6NO+jvahwAIFOiI76n4wgfEy24lpLDj/jjiIPn4qK5z35mvnMffO9VND+Hlx4ICWTDLloyt1mAw1j7Ghi6abE9KAQYvzQAUrKUkAzeGoxtFJJOQQhP+she6q668g9BaWJo5BXTOL7qlf4IT2QkK8IhLmwNDV787wPp7Espb5rcwUpBG5ZDgEjUlpFDF/HboqlJT0FwdlDkFvbvy9eQ1hkfBktpQC75kr/gZIz1povAVjBBtRFCgkqAcjIE9wkUSUhj23BrtUD8r9Qpa/dEZKPyGx017Zn9BRFAqKEjD05LX0Ys6b6Ct5SmdC7c9edsrbslXF8AjjXNPSSmAS7GDM+jSgK3Sj6tIKHMK/8jGdEpBUArtJSgQxbQQGAMTQ8x7aI1XaamhV5egIC+0Av8MjZmUAgYM7cC/SGMFnfERKHMKd0T9TJ8KKBCfwvFQ8CB0H9AGQ7dDUuaoXELI6gJzutIiYKk0FQpS19yPq8fTeSgksoU9BTpSFQOXjKkpGKbSN0WpNyqaGDswedwIbW6nQUHaIWl6hTNQ+Iuo+mSZoA2AGVKwlVFG2/a8AVBTdEiiFN8ICly+pq7xUQroFwLxpHSEpBE1C2XvnRONkS5D3lkdZTDPMeBcqqqQ4zkGpCCfGvswheMxkswtaHdI2VPAJLCygz8WeEv+TVAQQ0i5wDH0Whg6RGQKe8K3+DlViT5KAeMFOzB4kI5TtbcCZk5hw6PbMywwdDrwKEQkYu/F2Aa6Z/bYUGi+FAFjFhT4ka3KIGi7hewpzDDW19yg4GCac+ZlMCIsCMY2fFZqQcfAqEqWeAAyoNA+yst0ZW5Bd5x6BgoO1Mg1d05hZg76eaTwl7rgXLRe6/THHykjCiMezssUnQLmc5SDySO9+VOeSSiobQH2bE0zoVA7et1p4SlAUkJ3kATOGYMLpPCPuuD/IDvRxB6JrVR+ATXKxC+8HD1ahaeAqe341Ugg7L0ojCnRO0dkYjE75fqFpc6vTZ/CEH5oMFwoPAUcWnOtDWEbcAs9+IQUfqrRPYEbb4kxUsz66Swo3Jw8WX8UOp/jfKQ1iR7vHAQuRLRAXNTmjmjZ+1DEC/IMUUDpU7g7uSVZvKA3wwM6A4UbnKLUWH/axjl7DHJFBkM5shr64QTMR9hx9aZOoYWLCENz6QWPnb1lIzrrT1eH3KfI5ilTsQCWwPJuaEXlul1fqVOAmYsjV1fwPFLJW+Mct3C+VBrgmm2xnhUpqINnzAzBs9imERnb2YNtP6zTpzCTrEEveE615BlD7ErVUCnhF7gqqQq+GdJI+EdKxwBBBcw8p00B5r3ZcTpA6hj6kfUcdJbTC9Ez0JhaL2jAYrwZT8VTHpjmBNev2ocFSaleNXUKCy7rLW8lFIoz14ZaYwtHzrg1QqT82X95/mnqrdQoiW5MYWboPMAdpUsBF6Gd5ieLPe+MwkmRyC15uHfh0JzCLyh8OvgZ9uz9zzOzTpZ7obCHwxAwTQrOE0KQbGuT5rY1jeFM56m2cUuerZxzW9DwvWHU9vweXIO3l3CO/q4UjPSoxPVDDyeWhaVHwRm9Y76RSmbu5OuRIjeP7HWuU213uDaXPkpDgJnYk04PATbmkX67nf7p3PMM7CqwuQ/Ht72TWU8cmBGcGU6LQqvxLJbxyyAo1ubpzfSc7WzhARP7EGonXb0zxyXWjAWyHCKnCstW+ZGH3lm4B+HQqC2GQ5YjDz3HUFHYXgoUhq/j+coSB2EQSz4aKPI61b1mS2HM75eDQIs44++ekS+D60q8zDa0JX0M3HTrAlsiFLfu0IfQdcAcZnj0iX+iQ2IKbLq+PuhptXX7RuqdIcTse1UaINM122nJWdveZhzr+br29uPHW229fRdn3jD7OmQj/vwCrPlldFobzFrD1mx3J6zGDm9V3IglZOx+M24N3af27ZHgajx/HJOYggXbfQ4KHqhlL9WbALLdv5CaBv62MkbEHIx36hDjy6MtoPtZnhpugqK484aI/TfEOvbFA29jDtbHvKeW74+YSU5BLkbtbeRW1Yz38qSmTc8mJ5ezeycu+DDXNu4FNgRi6afTVOtwdVQto4HR63fKmIoCd79qemU4UuDsVAS3jt6PYlKSCgcd3ymd/eT/3R3hYARC7t2Ra4mNB2c8N0vulSeU07U80Tq7ZH4pKNabB1DVpj9/Kk5CGcFXTb8MDH0a7odjbde/f+x0DiXIfI9nimpvFk8/l65+Pi028iRfeN759cfFFopfz6NSguP5NdQ63S42qtV6mUu1Izy9/c7nVNzsf2Gl2o8cHb4ZCinrDOdgnE2fl8I5zoQ5lz4xBfUhVaozqgyFLKQ+qyKFs8LOqU9NIfLcPCkHQyELRZ8hefpyHUMhE0Wfp1ruHL35y1DIRnFnC5eTnS2cjz49hbiD1QBE/VbrnO389AUolLrxxxnBK9hUZ85z7c2AmekrUAi8ICSaRKV8+hYMZq9yOtM0oOqDbdsR+xc+i+K6JaHTd5HQnsaZm9kLXnyQ/9t6/lwar8I4pcDoRd5vyPlqSvyOKka3/4oXqJ1Z3dsY/xCiQE5nHo1Skf67Cxld5++Vv676ES/XOVCgeb+r68tL8VrhAAUSOOzYKDO5IGQW4VE4OrTUKDt1Ve86J5bxymdVdwIkKkEKzF5/hfDo06l/hSgqSMFeJnxDqFGKwndE1n/918TKRkZGqej/d701UwqYKL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data:image/png;base64,iVBORw0KGgoAAAANSUhEUgAAAYUAAACBCAMAAAAYG1bYAAAAwFBMVEX/////YgDMzMz/XAD/WgD/XwD/oXf/yrr/VADJycn/VwD/7ej/n2//van/rYrOzs7/m2//t5Xf39//5Nz/8eb/38//m3jhp5XW1tb/ey/09PT/+fTJ0NLtjF//ZgD/lWDs7Oz/y7Pb29v/1cH/9O3/wqP/3Mrm5ub/dSz/lWj/49X/jFT/RgD/tJP/fDr/pX3/bBL/hkv/kFb/lWL/ybH/dC7fn4j/iFb/g0D/59b/r5P/lW//vp7/pYP/0r3/aBZzRcG2AAAOOUlEQVR4nO2di3biOBKGMZLSRnRDCDBD415CwjUkBAhkQ3bS5P3fal0lG2yQbDltYyej/5w5h2kUGetzqVSli0sloy8sJ+8fYFQqLdZ5/wKj8dS+yPs3/NvlLDgjhkK+2k2pZRkKuap1yZllKOSrzdI1BEMhV73eU2YZCvmqYRHLMhRy1WxLLctQyFc1vzMyFHLTeBkwBEMhFzl3NrMMhXy1Y2FDMBRy0Df7mIGhcH5944ZC/jIUiiBDoQgyFIogQ6EIMhSKIEOhCDIUiiBDoQgyFIogQ6EIMhSKIEOhCDIUiiBDoQgyFIogQ6EIMhSKIEOhCDIUiiBDoQgyFPJUt9ufXHU6v/4+WY1kWew/v+qd26t+t5v3r/zCctu/U6+XK5VyufzrbyKl4H5VqVTq9Y7LIu/f+/XUndx67S8UQUHILVvvTAyJ9NS/rQcA6FHwURgSaag76RwT0KcgSNSvYkD0z3Inn1eTEyNITEGYRASIfuXqjHf06dSXWsEHKAiLmEgv0nUvYiio1L2qKxF8gAKAkBnElXsRfQrObDdqzOeN0W6W6s0WVN1btRl8lAKA6IQ59JG0JoV2bWvZnKK4zR5r4yzuPKma7XZ73HI/tNqnag6djx/Q4vYS0a35UQrAoX+4zK24jA6FYWNqh/bQWYza0/nww/eYltY25w8/3A+/3Q++bPGfbdu093jXGH8Ahd84mVAIcJiUvevEU3DmFvcRMFd7EFYt78OAvrvtQIFCTZJMwJ9LqN27HCSrtXsV35B/RMHrlwL2FkthMOVeq3OynD4/L3uUe4bBp7uPtl86iqMgfjixHzcJKp1E+mS/2SoVVR6pEuNPPF1dBYrFUagJO6BkVRs0W25XO2w1B7UXhiAYXfxJI/6xIii4fSanxDNcxh91/ZiGQ3CHnJgjUuRUu/3JbacciyL0fTQF5x6v5HY+zfAX1VoPb5zf59krhSiwu2HroGp1tmtcbC3PbhmpadUY1xlVKockXWRmu3vVKWvZRDwFBw8XYPxS4oiHC7w/usoRQ4gCuZSUGA4WS8+aNZ6XGENwEQRTQrHzC/3ogEOXwgohWArvNl4SxBB7c5kpnoIrZyM8G93GYejHIQgX15nlcT29DogoCncAgSxbqu9bU8DA85te0qLgqoFb9Ol9dG1XEe0ly8dpzrX14z1NFIU3uApbRoQFwyncnZ3bSEmXQmmGA2w+j6osorEq9b7kD7RnPOPDDzWFlqhWaQmgag+PKcvLNWhTcG8Gx3QRuRd1Fx4MdoNKMO8cx0FN4Rq6GztmhDdA1/A9ulBm0qdQmkGTEbUPqyezA1Ci2f9oDkoKY3AKNHZ8hyN1O9JgslMCCqJ/5aqHSgmhLM9GgxKuweirr6GmcE/AKcT2Nc67a+okpxN1k1AoPcIPVTjojqp1OhFzZMkodFXXiKIwg2ec30TfGKiBBWUu3KnuRqPRzSyapFMdbDRKzW5Go82uGS6ViMIABxtV2VfK3kJtCKWEFKIGYGoKGI1Oo+8LhcZA3/Dj2JXHw9m89GzOKec2nS5UXnH4tsZSlNtkNQ+10CtU5td1zyCt7tZlrRqBUokolGBAR2XDJEULVerRk8UJKPRjwjcFBQfslzZi7gu1AF6P8Kn6wPkDhnhOY8kPqXBG+b2Mw3BhcRIoRYMx+nfIWqO/eQvXxRZ7g0hGYQ4/VOKf+woInZj69EeqsRGDgkITrkCl5nusGQ6ToL2qtts3AYX2FNuNMUKISIUTyUO4EakoLCZKUeuQ/LwgwusPVxByBaqy6NRHmowCDpPYSd/ZlXvN+JS/LoVJDAL1xRqK50YmtHRoPp/CDeQyCbceX+7u7l6eqTzvt8CAlvDeCkot0SoY3ydpPQrNJQErWXpVoemwpYchGQUHfig/CTHlXlNj9kuPQlxnFHW1F2jZ37E/BAXtRa5Lewo7ytyGu94NRbM7zVoPzWUb/it8Mul6IB7OYfvCCuVDBAVnySza+z0ThZzZBSarybOoOhmF0iWRjL0n0kaq3Mbft1YeSWfWTkUBbl7y2Mh1A3bzXvIojCFM5auQH2hhWpBeB/6phlHUNDh+r65wSO85I6QwXBErnNGdYe7Ka8uEFMDAyV343+T9UaxPAGlQmNTLdR2VpRSq2EZabsEdzWBf0vIpuIGGfRLsXWIDv+3/X8SEq6NO+jvahwAIFOiI76n4wgfEy24lpLDj/jjiIPn4qK5z35mvnMffO9VND+Hlx4ICWTDLloyt1mAw1j7Ghi6abE9KAQYvzQAUrKUkAzeGoxtFJJOQQhP+she6q668g9BaWJo5BXTOL7qlf4IT2QkK8IhLmwNDV787wPp7Espb5rcwUpBG5ZDgEjUlpFDF/HboqlJT0FwdlDkFvbvy9eQ1hkfBktpQC75kr/gZIz1povAVjBBtRFCgkqAcjIE9wkUSUhj23BrtUD8r9Qpa/dEZKPyGx017Zn9BRFAqKEjD05LX0Ys6b6Ct5SmdC7c9edsrbslXF8AjjXNPSSmAS7GDM+jSgK3Sj6tIKHMK/8jGdEpBUArtJSgQxbQQGAMTQ8x7aI1XaamhV5egIC+0Av8MjZmUAgYM7cC/SGMFnfERKHMKd0T9TJ8KKBCfwvFQ8CB0H9AGQ7dDUuaoXELI6gJzutIiYKk0FQpS19yPq8fTeSgksoU9BTpSFQOXjKkpGKbSN0WpNyqaGDswedwIbW6nQUHaIWl6hTNQ+Iuo+mSZoA2AGVKwlVFG2/a8AVBTdEiiFN8ICly+pq7xUQroFwLxpHSEpBE1C2XvnRONkS5D3lkdZTDPMeBcqqqQ4zkGpCCfGvswheMxkswtaHdI2VPAJLCygz8WeEv+TVAQQ0i5wDH0Whg6RGQKe8K3+DlViT5KAeMFOzB4kI5TtbcCZk5hw6PbMywwdDrwKEQkYu/F2Aa6Z/bYUGi+FAFjFhT4ka3KIGi7hewpzDDW19yg4GCac+ZlMCIsCMY2fFZqQcfAqEqWeAAyoNA+yst0ZW5Bd5x6BgoO1Mg1d05hZg76eaTwl7rgXLRe6/THHykjCiMezssUnQLmc5SDySO9+VOeSSiobQH2bE0zoVA7et1p4SlAUkJ3kATOGYMLpPCPuuD/IDvRxB6JrVR+ATXKxC+8HD1ahaeAqe341Ugg7L0ojCnRO0dkYjE75fqFpc6vTZ/CEH5oMFwoPAUcWnOtDWEbcAs9+IQUfqrRPYEbb4kxUsz66Swo3Jw8WX8UOp/jfKQ1iR7vHAQuRLRAXNTmjmjZ+1DEC/IMUUDpU7g7uSVZvKA3wwM6A4UbnKLUWH/axjl7DHJFBkM5shr64QTMR9hx9aZOoYWLCENz6QWPnb1lIzrrT1eH3KfI5ilTsQCWwPJuaEXlul1fqVOAmYsjV1fwPFLJW+Mct3C+VBrgmm2xnhUpqINnzAzBs9imERnb2YNtP6zTpzCTrEEveE615BlD7ErVUCnhF7gqqQq+GdJI+EdKxwBBBcw8p00B5r3ZcTpA6hj6kfUcdJbTC9Ez0JhaL2jAYrwZT8VTHpjmBNev2ocFSaleNXUKCy7rLW8lFIoz14ZaYwtHzrg1QqT82X95/mnqrdQoiW5MYWboPMAdpUsBF6Gd5ieLPe+MwkmRyC15uHfh0JzCLyh8OvgZ9uz9zzOzTpZ7obCHwxAwTQrOE0KQbGuT5rY1jeFM56m2cUuerZxzW9DwvWHU9vweXIO3l3CO/q4UjPSoxPVDDyeWhaVHwRm9Y76RSmbu5OuRIjeP7HWuU213uDaXPkpDgJnYk04PATbmkX67nf7p3PMM7CqwuQ/Ht72TWU8cmBGcGU6LQqvxLJbxyyAo1ubpzfSc7WzhARP7EGonXb0zxyXWjAWyHCKnCstW+ZGH3lm4B+HQqC2GQ5YjDz3HUFHYXgoUhq/j+coSB2EQSz4aKPI61b1mS2HM75eDQIs44++ekS+D60q8zDa0JX0M3HTrAlsiFLfu0IfQdcAcZnj0iX+iQ2IKbLq+PuhptXX7RuqdIcTse1UaINM122nJWdveZhzr+br29uPHW229fRdn3jD7OmQj/vwCrPlldFobzFrD1mx3J6zGDm9V3IglZOx+M24N3af27ZHgajx/HJOYggXbfQ4KHqhlL9WbALLdv5CaBv62MkbEHIx36hDjy6MtoPtZnhpugqK484aI/TfEOvbFA29jDtbHvKeW74+YSU5BLkbtbeRW1Yz38qSmTc8mJ5ezeycu+DDXNu4FNgRi6afTVOtwdVQto4HR63fKmIoCd79qemU4UuDsVAS3jt6PYlKSCgcd3ymd/eT/3R3hYARC7t2Ra4mNB2c8N0vulSeU07U80Tq7ZH4pKNabB1DVpj9/Kk5CGcFXTb8MDH0a7odjbde/f+x0DiXIfI9nimpvFk8/l65+Pi028iRfeN759cfFFopfz6NSguP5NdQ63S42qtV6mUu1Izy9/c7nVNzsf2Gl2o8cHb4ZCinrDOdgnE2fl8I5zoQ5lz4xBfUhVaozqgyFLKQ+qyKFs8LOqU9NIfLcPCkHQyELRZ8hefpyHUMhE0Wfp1ruHL35y1DIRnFnC5eTnS2cjz49hbiD1QBE/VbrnO389AUolLrxxxnBK9hUZ85z7c2AmekrUAi8ICSaRKV8+hYMZq9yOtM0oOqDbdsR+xc+i+K6JaHTd5HQnsaZm9kLXnyQ/9t6/lwar8I4pcDoRd5vyPlqSvyOKka3/4oXqJ1Z3dsY/xCiQE5nHo1Skf67Cxld5++Vv676ES/XOVCgeb+r68tL8VrhAAUSOOzYKDO5IGQW4VE4OrTUKDt1Ve86J5bxymdVdwIkKkEKzF5/hfDo06l/hSgqSMFeJnxDqFGKwndE1n/918TKRkZGqej/d701UwqYKLc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data:image/png;base64,iVBORw0KGgoAAAANSUhEUgAAAYUAAACBCAMAAAAYG1bYAAAAwFBMVEX/////YgDMzMz/XAD/WgD/XwD/oXf/yrr/VADJycn/VwD/7ej/n2//van/rYrOzs7/m2//t5Xf39//5Nz/8eb/38//m3jhp5XW1tb/ey/09PT/+fTJ0NLtjF//ZgD/lWDs7Oz/y7Pb29v/1cH/9O3/wqP/3Mrm5ub/dSz/lWj/49X/jFT/RgD/tJP/fDr/pX3/bBL/hkv/kFb/lWL/ybH/dC7fn4j/iFb/g0D/59b/r5P/lW//vp7/pYP/0r3/aBZzRcG2AAAOOUlEQVR4nO2di3biOBKGMZLSRnRDCDBD415CwjUkBAhkQ3bS5P3fal0lG2yQbDltYyej/5w5h2kUGetzqVSli0sloy8sJ+8fYFQqLdZ5/wKj8dS+yPs3/NvlLDgjhkK+2k2pZRkKuap1yZllKOSrzdI1BEMhV73eU2YZCvmqYRHLMhRy1WxLLctQyFc1vzMyFHLTeBkwBEMhFzl3NrMMhXy1Y2FDMBRy0Df7mIGhcH5944ZC/jIUiiBDoQgyFIogQ6EIMhSKIEOhCDIUiiBDoQgyFIogQ6EIMhSKIEOhCDIUiiBDoQgyFIogQ6EIMhSKIEOhCDIUiiBDoQgyFPJUt9ufXHU6v/4+WY1kWew/v+qd26t+t5v3r/zCctu/U6+XK5VyufzrbyKl4H5VqVTq9Y7LIu/f+/XUndx67S8UQUHILVvvTAyJ9NS/rQcA6FHwURgSaag76RwT0KcgSNSvYkD0z3Inn1eTEyNITEGYRASIfuXqjHf06dSXWsEHKAiLmEgv0nUvYiio1L2qKxF8gAKAkBnElXsRfQrObDdqzOeN0W6W6s0WVN1btRl8lAKA6IQ59JG0JoV2bWvZnKK4zR5r4yzuPKma7XZ73HI/tNqnag6djx/Q4vYS0a35UQrAoX+4zK24jA6FYWNqh/bQWYza0/nww/eYltY25w8/3A+/3Q++bPGfbdu093jXGH8Ahd84mVAIcJiUvevEU3DmFvcRMFd7EFYt78OAvrvtQIFCTZJMwJ9LqN27HCSrtXsV35B/RMHrlwL2FkthMOVeq3OynD4/L3uUe4bBp7uPtl86iqMgfjixHzcJKp1E+mS/2SoVVR6pEuNPPF1dBYrFUagJO6BkVRs0W25XO2w1B7UXhiAYXfxJI/6xIii4fSanxDNcxh91/ZiGQ3CHnJgjUuRUu/3JbacciyL0fTQF5x6v5HY+zfAX1VoPb5zf59krhSiwu2HroGp1tmtcbC3PbhmpadUY1xlVKockXWRmu3vVKWvZRDwFBw8XYPxS4oiHC7w/usoRQ4gCuZSUGA4WS8+aNZ6XGENwEQRTQrHzC/3ogEOXwgohWArvNl4SxBB7c5kpnoIrZyM8G93GYejHIQgX15nlcT29DogoCncAgSxbqu9bU8DA85te0qLgqoFb9Ol9dG1XEe0ly8dpzrX14z1NFIU3uApbRoQFwyncnZ3bSEmXQmmGA2w+j6osorEq9b7kD7RnPOPDDzWFlqhWaQmgag+PKcvLNWhTcG8Gx3QRuRd1Fx4MdoNKMO8cx0FN4Rq6GztmhDdA1/A9ulBm0qdQmkGTEbUPqyezA1Ci2f9oDkoKY3AKNHZ8hyN1O9JgslMCCqJ/5aqHSgmhLM9GgxKuweirr6GmcE/AKcT2Nc67a+okpxN1k1AoPcIPVTjojqp1OhFzZMkodFXXiKIwg2ec30TfGKiBBWUu3KnuRqPRzSyapFMdbDRKzW5Go82uGS6ViMIABxtV2VfK3kJtCKWEFKIGYGoKGI1Oo+8LhcZA3/Dj2JXHw9m89GzOKec2nS5UXnH4tsZSlNtkNQ+10CtU5td1zyCt7tZlrRqBUokolGBAR2XDJEULVerRk8UJKPRjwjcFBQfslzZi7gu1AF6P8Kn6wPkDhnhOY8kPqXBG+b2Mw3BhcRIoRYMx+nfIWqO/eQvXxRZ7g0hGYQ4/VOKf+woInZj69EeqsRGDgkITrkCl5nusGQ6ToL2qtts3AYX2FNuNMUKISIUTyUO4EakoLCZKUeuQ/LwgwusPVxByBaqy6NRHmowCDpPYSd/ZlXvN+JS/LoVJDAL1xRqK50YmtHRoPp/CDeQyCbceX+7u7l6eqTzvt8CAlvDeCkot0SoY3ydpPQrNJQErWXpVoemwpYchGQUHfig/CTHlXlNj9kuPQlxnFHW1F2jZ37E/BAXtRa5Lewo7ytyGu94NRbM7zVoPzWUb/it8Mul6IB7OYfvCCuVDBAVnySza+z0ThZzZBSarybOoOhmF0iWRjL0n0kaq3Mbft1YeSWfWTkUBbl7y2Mh1A3bzXvIojCFM5auQH2hhWpBeB/6phlHUNDh+r65wSO85I6QwXBErnNGdYe7Ka8uEFMDAyV343+T9UaxPAGlQmNTLdR2VpRSq2EZabsEdzWBf0vIpuIGGfRLsXWIDv+3/X8SEq6NO+jvahwAIFOiI76n4wgfEy24lpLDj/jjiIPn4qK5z35mvnMffO9VND+Hlx4ICWTDLloyt1mAw1j7Ghi6abE9KAQYvzQAUrKUkAzeGoxtFJJOQQhP+she6q668g9BaWJo5BXTOL7qlf4IT2QkK8IhLmwNDV787wPp7Espb5rcwUpBG5ZDgEjUlpFDF/HboqlJT0FwdlDkFvbvy9eQ1hkfBktpQC75kr/gZIz1povAVjBBtRFCgkqAcjIE9wkUSUhj23BrtUD8r9Qpa/dEZKPyGx017Zn9BRFAqKEjD05LX0Ys6b6Ct5SmdC7c9edsrbslXF8AjjXNPSSmAS7GDM+jSgK3Sj6tIKHMK/8jGdEpBUArtJSgQxbQQGAMTQ8x7aI1XaamhV5egIC+0Av8MjZmUAgYM7cC/SGMFnfERKHMKd0T9TJ8KKBCfwvFQ8CB0H9AGQ7dDUuaoXELI6gJzutIiYKk0FQpS19yPq8fTeSgksoU9BTpSFQOXjKkpGKbSN0WpNyqaGDswedwIbW6nQUHaIWl6hTNQ+Iuo+mSZoA2AGVKwlVFG2/a8AVBTdEiiFN8ICly+pq7xUQroFwLxpHSEpBE1C2XvnRONkS5D3lkdZTDPMeBcqqqQ4zkGpCCfGvswheMxkswtaHdI2VPAJLCygz8WeEv+TVAQQ0i5wDH0Whg6RGQKe8K3+DlViT5KAeMFOzB4kI5TtbcCZk5hw6PbMywwdDrwKEQkYu/F2Aa6Z/bYUGi+FAFjFhT4ka3KIGi7hewpzDDW19yg4GCac+ZlMCIsCMY2fFZqQcfAqEqWeAAyoNA+yst0ZW5Bd5x6BgoO1Mg1d05hZg76eaTwl7rgXLRe6/THHykjCiMezssUnQLmc5SDySO9+VOeSSiobQH2bE0zoVA7et1p4SlAUkJ3kATOGYMLpPCPuuD/IDvRxB6JrVR+ATXKxC+8HD1ahaeAqe341Ugg7L0ojCnRO0dkYjE75fqFpc6vTZ/CEH5oMFwoPAUcWnOtDWEbcAs9+IQUfqrRPYEbb4kxUsz66Swo3Jw8WX8UOp/jfKQ1iR7vHAQuRLRAXNTmjmjZ+1DEC/IMUUDpU7g7uSVZvKA3wwM6A4UbnKLUWH/axjl7DHJFBkM5shr64QTMR9hx9aZOoYWLCENz6QWPnb1lIzrrT1eH3KfI5ilTsQCWwPJuaEXlul1fqVOAmYsjV1fwPFLJW+Mct3C+VBrgmm2xnhUpqINnzAzBs9imERnb2YNtP6zTpzCTrEEveE615BlD7ErVUCnhF7gqqQq+GdJI+EdKxwBBBcw8p00B5r3ZcTpA6hj6kfUcdJbTC9Ez0JhaL2jAYrwZT8VTHpjmBNev2ocFSaleNXUKCy7rLW8lFIoz14ZaYwtHzrg1QqT82X95/mnqrdQoiW5MYWboPMAdpUsBF6Gd5ieLPe+MwkmRyC15uHfh0JzCLyh8OvgZ9uz9zzOzTpZ7obCHwxAwTQrOE0KQbGuT5rY1jeFM56m2cUuerZxzW9DwvWHU9vweXIO3l3CO/q4UjPSoxPVDDyeWhaVHwRm9Y76RSmbu5OuRIjeP7HWuU213uDaXPkpDgJnYk04PATbmkX67nf7p3PMM7CqwuQ/Ht72TWU8cmBGcGU6LQqvxLJbxyyAo1ubpzfSc7WzhARP7EGonXb0zxyXWjAWyHCKnCstW+ZGH3lm4B+HQqC2GQ5YjDz3HUFHYXgoUhq/j+coSB2EQSz4aKPI61b1mS2HM75eDQIs44++ekS+D60q8zDa0JX0M3HTrAlsiFLfu0IfQdcAcZnj0iX+iQ2IKbLq+PuhptXX7RuqdIcTse1UaINM122nJWdveZhzr+br29uPHW229fRdn3jD7OmQj/vwCrPlldFobzFrD1mx3J6zGDm9V3IglZOx+M24N3af27ZHgajx/HJOYggXbfQ4KHqhlL9WbALLdv5CaBv62MkbEHIx36hDjy6MtoPtZnhpugqK484aI/TfEOvbFA29jDtbHvKeW74+YSU5BLkbtbeRW1Yz38qSmTc8mJ5ezeycu+DDXNu4FNgRi6afTVOtwdVQto4HR63fKmIoCd79qemU4UuDsVAS3jt6PYlKSCgcd3ymd/eT/3R3hYARC7t2Ra4mNB2c8N0vulSeU07U80Tq7ZH4pKNabB1DVpj9/Kk5CGcFXTb8MDH0a7odjbde/f+x0DiXIfI9nimpvFk8/l65+Pi028iRfeN759cfFFopfz6NSguP5NdQ63S42qtV6mUu1Izy9/c7nVNzsf2Gl2o8cHb4ZCinrDOdgnE2fl8I5zoQ5lz4xBfUhVaozqgyFLKQ+qyKFs8LOqU9NIfLcPCkHQyELRZ8hefpyHUMhE0Wfp1ruHL35y1DIRnFnC5eTnS2cjz49hbiD1QBE/VbrnO389AUolLrxxxnBK9hUZ85z7c2AmekrUAi8ICSaRKV8+hYMZq9yOtM0oOqDbdsR+xc+i+K6JaHTd5HQnsaZm9kLXnyQ/9t6/lwar8I4pcDoRd5vyPlqSvyOKka3/4oXqJ1Z3dsY/xCiQE5nHo1Skf67Cxld5++Vv676ES/XOVCgeb+r68tL8VrhAAUSOOzYKDO5IGQW4VE4OrTUKDt1Ve86J5bxymdVdwIkKkEKzF5/hfDo06l/hSgqSMFeJnxDqFGKwndE1n/918TKRkZGqej/d701UwqYKLc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6" name="Picture 16" descr="http://openid.net/wordpress-content/uploads/2014/09/openid-r-logo-900x3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4013080"/>
            <a:ext cx="2732314" cy="1092926"/>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www.tokenguard.com/images/tokens/SID700.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3714" y="2400300"/>
            <a:ext cx="2188029" cy="12077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81000" y="1219200"/>
            <a:ext cx="8382000" cy="487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http://cdn2.hubspot.net/hub/366337/file-704500327-png/blog-files/no-silver-bulle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016" y="2262171"/>
            <a:ext cx="3450812" cy="3416304"/>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460375" y="1230086"/>
            <a:ext cx="813442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b="1" dirty="0" smtClean="0"/>
              <a:t>Quest to Replace Passwords [BHOS2012]</a:t>
            </a:r>
            <a:endParaRPr lang="en-US" sz="3400" dirty="0"/>
          </a:p>
        </p:txBody>
      </p:sp>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90</a:t>
            </a:fld>
            <a:endParaRPr lang="en-US" dirty="0"/>
          </a:p>
        </p:txBody>
      </p:sp>
    </p:spTree>
    <p:extLst>
      <p:ext uri="{BB962C8B-B14F-4D97-AF65-F5344CB8AC3E}">
        <p14:creationId xmlns:p14="http://schemas.microsoft.com/office/powerpoint/2010/main" val="151924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Goal</a:t>
            </a:r>
            <a:endParaRPr lang="en-US" dirty="0"/>
          </a:p>
        </p:txBody>
      </p:sp>
      <p:sp>
        <p:nvSpPr>
          <p:cNvPr id="3" name="Content Placeholder 2"/>
          <p:cNvSpPr>
            <a:spLocks noGrp="1"/>
          </p:cNvSpPr>
          <p:nvPr>
            <p:ph idx="1"/>
          </p:nvPr>
        </p:nvSpPr>
        <p:spPr>
          <a:xfrm>
            <a:off x="176415" y="1395980"/>
            <a:ext cx="8229600" cy="4525963"/>
          </a:xfrm>
        </p:spPr>
        <p:txBody>
          <a:bodyPr>
            <a:normAutofit/>
          </a:bodyPr>
          <a:lstStyle/>
          <a:p>
            <a:r>
              <a:rPr lang="en-US" dirty="0" smtClean="0"/>
              <a:t>Human Computable Cryptography</a:t>
            </a:r>
            <a:endParaRPr lang="en-US" dirty="0"/>
          </a:p>
        </p:txBody>
      </p:sp>
      <p:pic>
        <p:nvPicPr>
          <p:cNvPr id="3074" name="Picture 2" descr="https://photos.travelblog.org/Photos/128763/617375/f/6427755-Cameras_Everywhere-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858" y="1960791"/>
            <a:ext cx="25146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chool.discoveryeducation.com/clipart/images/thought-boy-colo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82166"/>
            <a:ext cx="4038600" cy="39376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media.treehugger.com/assets/images/2011/10/US2520one2520dollar2520coi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438400" y="2767966"/>
            <a:ext cx="640346" cy="6381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roperlock.com/media/catalog/product/cache/1/image/fb15138444d58a1ed45314b1b271d462/s/4/s4nl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1230" y="3417028"/>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pmedia.arts.nationalpost.com/2013/03/si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8540" y="3637789"/>
            <a:ext cx="713970" cy="53547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tudentadvisor.wpengine.com/wp-content/uploads/2011/07/studentadvisor-verified-advisor-badge-lar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60389" y="2234566"/>
            <a:ext cx="583407" cy="70008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coffeecup.com/images/icons/applications/password-wizard_128x12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12" y="2655028"/>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us.123rf.com/400wm/400/400/albertzig/albertzig1210/albertzig121000075/15612027-3d-cartoon-bug.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52668" y="3926700"/>
            <a:ext cx="878531" cy="8785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techglimpse.com/wp-content/uploads/2009/02/new-dell-xps-pink-laptop.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56515" y="3960749"/>
            <a:ext cx="1550581" cy="1666875"/>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91</a:t>
            </a:fld>
            <a:endParaRPr lang="en-US" dirty="0"/>
          </a:p>
        </p:txBody>
      </p:sp>
    </p:spTree>
    <p:extLst>
      <p:ext uri="{BB962C8B-B14F-4D97-AF65-F5344CB8AC3E}">
        <p14:creationId xmlns:p14="http://schemas.microsoft.com/office/powerpoint/2010/main" val="15960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Obfuscation</a:t>
            </a:r>
            <a:endParaRPr lang="en-US" dirty="0"/>
          </a:p>
        </p:txBody>
      </p:sp>
      <p:sp>
        <p:nvSpPr>
          <p:cNvPr id="4" name="Rectangle 3"/>
          <p:cNvSpPr/>
          <p:nvPr/>
        </p:nvSpPr>
        <p:spPr>
          <a:xfrm>
            <a:off x="228600" y="1828800"/>
            <a:ext cx="4142014" cy="3962400"/>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5" name="Picture 2" descr="C:\Users\jblocki\Pictures\singleDigitChallen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3283804"/>
            <a:ext cx="1295400" cy="8999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cstate="print"/>
          <a:srcRect/>
          <a:stretch>
            <a:fillRect/>
          </a:stretch>
        </p:blipFill>
        <p:spPr bwMode="auto">
          <a:xfrm>
            <a:off x="7563314" y="2198912"/>
            <a:ext cx="1352085" cy="3077605"/>
          </a:xfrm>
          <a:prstGeom prst="rect">
            <a:avLst/>
          </a:prstGeom>
          <a:noFill/>
          <a:ln w="9525">
            <a:noFill/>
            <a:miter lim="800000"/>
            <a:headEnd/>
            <a:tailEnd/>
          </a:ln>
        </p:spPr>
      </p:pic>
      <p:cxnSp>
        <p:nvCxnSpPr>
          <p:cNvPr id="9" name="Straight Arrow Connector 8"/>
          <p:cNvCxnSpPr/>
          <p:nvPr/>
        </p:nvCxnSpPr>
        <p:spPr>
          <a:xfrm flipH="1">
            <a:off x="4370614" y="2362200"/>
            <a:ext cx="3173186" cy="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412430" y="3200400"/>
            <a:ext cx="3173186" cy="1"/>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745481" y="3375818"/>
            <a:ext cx="8229600" cy="4525963"/>
          </a:xfrm>
        </p:spPr>
        <p:txBody>
          <a:bodyPr/>
          <a:lstStyle/>
          <a:p>
            <a:pPr marL="0" indent="0">
              <a:buNone/>
            </a:pPr>
            <a:r>
              <a:rPr lang="en-US" dirty="0" smtClean="0"/>
              <a:t>….</a:t>
            </a:r>
            <a:endParaRPr lang="en-US" dirty="0"/>
          </a:p>
        </p:txBody>
      </p:sp>
      <p:cxnSp>
        <p:nvCxnSpPr>
          <p:cNvPr id="15" name="Straight Arrow Connector 14"/>
          <p:cNvCxnSpPr/>
          <p:nvPr/>
        </p:nvCxnSpPr>
        <p:spPr>
          <a:xfrm flipH="1">
            <a:off x="4370614" y="4419600"/>
            <a:ext cx="3173186" cy="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flipH="1">
            <a:off x="4495800" y="1777425"/>
            <a:ext cx="5288281" cy="584775"/>
          </a:xfrm>
          <a:prstGeom prst="rect">
            <a:avLst/>
          </a:prstGeom>
          <a:noFill/>
        </p:spPr>
        <p:txBody>
          <a:bodyPr wrap="square" rtlCol="0">
            <a:spAutoFit/>
          </a:bodyPr>
          <a:lstStyle/>
          <a:p>
            <a:r>
              <a:rPr lang="en-US" sz="3200" dirty="0" smtClean="0"/>
              <a:t>Please sign x</a:t>
            </a:r>
            <a:endParaRPr lang="en-US" sz="3200" dirty="0"/>
          </a:p>
        </p:txBody>
      </p:sp>
      <p:sp>
        <p:nvSpPr>
          <p:cNvPr id="18" name="TextBox 17"/>
          <p:cNvSpPr txBox="1"/>
          <p:nvPr/>
        </p:nvSpPr>
        <p:spPr>
          <a:xfrm flipH="1">
            <a:off x="4471307" y="2727122"/>
            <a:ext cx="2971800" cy="461665"/>
          </a:xfrm>
          <a:prstGeom prst="rect">
            <a:avLst/>
          </a:prstGeom>
          <a:noFill/>
        </p:spPr>
        <p:txBody>
          <a:bodyPr wrap="square" rtlCol="0">
            <a:spAutoFit/>
          </a:bodyPr>
          <a:lstStyle/>
          <a:p>
            <a:r>
              <a:rPr lang="en-US" sz="2400" b="1" dirty="0" smtClean="0"/>
              <a:t>Challenges</a:t>
            </a:r>
            <a:endParaRPr lang="en-US" sz="2400" b="1" dirty="0"/>
          </a:p>
        </p:txBody>
      </p:sp>
      <p:sp>
        <p:nvSpPr>
          <p:cNvPr id="19" name="TextBox 18"/>
          <p:cNvSpPr txBox="1"/>
          <p:nvPr/>
        </p:nvSpPr>
        <p:spPr>
          <a:xfrm flipH="1">
            <a:off x="4572000" y="4507468"/>
            <a:ext cx="5288281" cy="584775"/>
          </a:xfrm>
          <a:prstGeom prst="rect">
            <a:avLst/>
          </a:prstGeom>
          <a:noFill/>
        </p:spPr>
        <p:txBody>
          <a:bodyPr wrap="square" rtlCol="0">
            <a:spAutoFit/>
          </a:bodyPr>
          <a:lstStyle/>
          <a:p>
            <a:r>
              <a:rPr lang="en-US" sz="3200" b="1" dirty="0" smtClean="0"/>
              <a:t>6, 2, ….</a:t>
            </a:r>
            <a:endParaRPr lang="en-US" sz="3200" b="1" dirty="0"/>
          </a:p>
        </p:txBody>
      </p:sp>
      <p:pic>
        <p:nvPicPr>
          <p:cNvPr id="20" name="Picture 2" descr="C:\Users\jblocki\Pictures\singleDigitChallen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3276600"/>
            <a:ext cx="1295400" cy="8999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fc05.deviantart.net/fs43/f/2009/082/8/2/Secret_Key_Logo_by_kiran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975" y="4022891"/>
            <a:ext cx="1752600" cy="6526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p:cNvPicPr>
            <a:picLocks noChangeAspect="1" noChangeArrowheads="1"/>
          </p:cNvPicPr>
          <p:nvPr/>
        </p:nvPicPr>
        <p:blipFill>
          <a:blip r:embed="rId3" cstate="print"/>
          <a:srcRect/>
          <a:stretch>
            <a:fillRect/>
          </a:stretch>
        </p:blipFill>
        <p:spPr bwMode="auto">
          <a:xfrm>
            <a:off x="2184335" y="3810000"/>
            <a:ext cx="411897" cy="937557"/>
          </a:xfrm>
          <a:prstGeom prst="rect">
            <a:avLst/>
          </a:prstGeom>
          <a:noFill/>
          <a:ln w="9525">
            <a:noFill/>
            <a:miter lim="800000"/>
            <a:headEnd/>
            <a:tailEnd/>
          </a:ln>
        </p:spPr>
      </p:pic>
      <p:cxnSp>
        <p:nvCxnSpPr>
          <p:cNvPr id="23" name="Straight Arrow Connector 22"/>
          <p:cNvCxnSpPr/>
          <p:nvPr/>
        </p:nvCxnSpPr>
        <p:spPr>
          <a:xfrm flipV="1">
            <a:off x="4354816" y="5276517"/>
            <a:ext cx="3173186" cy="1"/>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flipH="1">
            <a:off x="4556202" y="5410200"/>
            <a:ext cx="2971800" cy="584775"/>
          </a:xfrm>
          <a:prstGeom prst="rect">
            <a:avLst/>
          </a:prstGeom>
          <a:noFill/>
        </p:spPr>
        <p:txBody>
          <a:bodyPr wrap="square" rtlCol="0">
            <a:spAutoFit/>
          </a:bodyPr>
          <a:lstStyle/>
          <a:p>
            <a:r>
              <a:rPr lang="en-US" sz="3200" b="1" dirty="0" smtClean="0"/>
              <a:t>Sign(</a:t>
            </a:r>
            <a:r>
              <a:rPr lang="en-US" sz="3200" b="1" dirty="0" err="1" smtClean="0"/>
              <a:t>sk,x</a:t>
            </a:r>
            <a:r>
              <a:rPr lang="en-US" sz="3200" b="1" dirty="0" smtClean="0"/>
              <a:t>)</a:t>
            </a:r>
            <a:endParaRPr lang="en-US" sz="3200" b="1" dirty="0"/>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975" y="4862897"/>
            <a:ext cx="2718341" cy="686633"/>
          </a:xfrm>
          <a:prstGeom prst="rect">
            <a:avLst/>
          </a:prstGeom>
        </p:spPr>
      </p:pic>
      <p:pic>
        <p:nvPicPr>
          <p:cNvPr id="2052" name="Picture 4" descr="http://blogs.ixiacom.com/default/assets/Image/Blog%20Images/JavaScript-obfuscation-cod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99" y="1909184"/>
            <a:ext cx="3810001" cy="1672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62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P spid="18" grpId="0"/>
      <p:bldP spid="19"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TotalTime>
  <Words>6480</Words>
  <Application>Microsoft Office PowerPoint</Application>
  <PresentationFormat>On-screen Show (4:3)</PresentationFormat>
  <Paragraphs>1296</Paragraphs>
  <Slides>92</Slides>
  <Notes>71</Notes>
  <HiddenSlides>7</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Towards Usable Human Authentication</vt:lpstr>
      <vt:lpstr>About Me</vt:lpstr>
      <vt:lpstr>Password Management</vt:lpstr>
      <vt:lpstr>Security</vt:lpstr>
      <vt:lpstr>Related Results</vt:lpstr>
      <vt:lpstr>Password Managers</vt:lpstr>
      <vt:lpstr>Password Managers</vt:lpstr>
      <vt:lpstr>Trusted Computer Assumption?</vt:lpstr>
      <vt:lpstr>Valid Trust Assumption?</vt:lpstr>
      <vt:lpstr>Our Scheme: Human Computable Passwords</vt:lpstr>
      <vt:lpstr>Human Computation</vt:lpstr>
      <vt:lpstr>Random Mapping</vt:lpstr>
      <vt:lpstr>Mnemonics</vt:lpstr>
      <vt:lpstr>Mnemonics</vt:lpstr>
      <vt:lpstr>PowerPoint Presentation</vt:lpstr>
      <vt:lpstr>Single-Digit Challenge</vt:lpstr>
      <vt:lpstr>Single-Digit Challenge</vt:lpstr>
      <vt:lpstr>Single-Digit Challenge</vt:lpstr>
      <vt:lpstr>Passwords</vt:lpstr>
      <vt:lpstr>Passwords</vt:lpstr>
      <vt:lpstr>Passwords</vt:lpstr>
      <vt:lpstr>Usability</vt:lpstr>
      <vt:lpstr>Usability (Memorization)</vt:lpstr>
      <vt:lpstr>Security</vt:lpstr>
      <vt:lpstr>Statistical Algorithm</vt:lpstr>
      <vt:lpstr>Statistical Algorithm</vt:lpstr>
      <vt:lpstr>Statistical Algorithm</vt:lpstr>
      <vt:lpstr>Statistical Algorithm</vt:lpstr>
      <vt:lpstr>Security</vt:lpstr>
      <vt:lpstr>Security</vt:lpstr>
      <vt:lpstr>Technical Tools</vt:lpstr>
      <vt:lpstr>Challenge: Break Our Scheme</vt:lpstr>
      <vt:lpstr>Visual Cryptography</vt:lpstr>
      <vt:lpstr>Memory Experiment 1</vt:lpstr>
      <vt:lpstr>Memory Experiment 2</vt:lpstr>
      <vt:lpstr>Password Management</vt:lpstr>
      <vt:lpstr>Security Problem</vt:lpstr>
      <vt:lpstr>Traditional Security Advice</vt:lpstr>
      <vt:lpstr>Usability Problem</vt:lpstr>
      <vt:lpstr>Fundamental Question</vt:lpstr>
      <vt:lpstr>Outline</vt:lpstr>
      <vt:lpstr>Insufficient Approach</vt:lpstr>
      <vt:lpstr>Our Thesis</vt:lpstr>
      <vt:lpstr>My Approach: User Models </vt:lpstr>
      <vt:lpstr>My Approach: User Models </vt:lpstr>
      <vt:lpstr>Outline</vt:lpstr>
      <vt:lpstr>Scheme 1: Reuse Strong Password</vt:lpstr>
      <vt:lpstr>Scheme 2: Strong Random Independent</vt:lpstr>
      <vt:lpstr>Outline</vt:lpstr>
      <vt:lpstr>First Attempt: Chunking</vt:lpstr>
      <vt:lpstr>Human Memory: Vast, but Lossy</vt:lpstr>
      <vt:lpstr>Memory Capability</vt:lpstr>
      <vt:lpstr>Memory Capability</vt:lpstr>
      <vt:lpstr>Natural Rehearsal</vt:lpstr>
      <vt:lpstr>Extra Rehearsals</vt:lpstr>
      <vt:lpstr>Visitation Schedule</vt:lpstr>
      <vt:lpstr>Visitation Profiles</vt:lpstr>
      <vt:lpstr>Usability Results</vt:lpstr>
      <vt:lpstr>Outline</vt:lpstr>
      <vt:lpstr>Security as a Game</vt:lpstr>
      <vt:lpstr>(q,δ,m,s,r,h)-Security</vt:lpstr>
      <vt:lpstr>Security Results</vt:lpstr>
      <vt:lpstr>Outline</vt:lpstr>
      <vt:lpstr>Our Approach</vt:lpstr>
      <vt:lpstr>Login</vt:lpstr>
      <vt:lpstr>Login</vt:lpstr>
      <vt:lpstr>Sharing Cues</vt:lpstr>
      <vt:lpstr>(n,𝓵,γ)-Sharing Set Family</vt:lpstr>
      <vt:lpstr>(n,𝓵,γ)-Sharing Set Family</vt:lpstr>
      <vt:lpstr>Previous Work: Shared Cues</vt:lpstr>
      <vt:lpstr>(8,4,2)-sharing family</vt:lpstr>
      <vt:lpstr>Security Results</vt:lpstr>
      <vt:lpstr>Usability Results</vt:lpstr>
      <vt:lpstr>Summary: Shared Cues</vt:lpstr>
      <vt:lpstr>Outline</vt:lpstr>
      <vt:lpstr>Shared Cues App</vt:lpstr>
      <vt:lpstr>Tolerating Mistakes</vt:lpstr>
      <vt:lpstr>Password Memorization as a Game</vt:lpstr>
      <vt:lpstr>Incremental Password Memorization</vt:lpstr>
      <vt:lpstr>PowerPoint Presentation</vt:lpstr>
      <vt:lpstr>Incremental Password Memorization</vt:lpstr>
      <vt:lpstr>Incremental Password Memorization</vt:lpstr>
      <vt:lpstr>Memory Experiment 1</vt:lpstr>
      <vt:lpstr>Memory Experiment 2</vt:lpstr>
      <vt:lpstr>Thanks for Listening!</vt:lpstr>
      <vt:lpstr>Outline</vt:lpstr>
      <vt:lpstr>Related Work</vt:lpstr>
      <vt:lpstr>Related Work</vt:lpstr>
      <vt:lpstr>Related Work</vt:lpstr>
      <vt:lpstr>Related Work</vt:lpstr>
      <vt:lpstr>Research Goal</vt:lpstr>
      <vt:lpstr>Applying Obfuscation</vt:lpstr>
    </vt:vector>
  </TitlesOfParts>
  <Company>scs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jblocki</dc:creator>
  <cp:lastModifiedBy>jblocki</cp:lastModifiedBy>
  <cp:revision>5</cp:revision>
  <dcterms:created xsi:type="dcterms:W3CDTF">2015-08-21T04:59:39Z</dcterms:created>
  <dcterms:modified xsi:type="dcterms:W3CDTF">2016-09-02T19:23:02Z</dcterms:modified>
</cp:coreProperties>
</file>