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4"/>
  </p:notesMasterIdLst>
  <p:sldIdLst>
    <p:sldId id="256" r:id="rId2"/>
    <p:sldId id="415" r:id="rId3"/>
    <p:sldId id="313" r:id="rId4"/>
    <p:sldId id="346" r:id="rId5"/>
    <p:sldId id="358" r:id="rId6"/>
    <p:sldId id="395" r:id="rId7"/>
    <p:sldId id="394" r:id="rId8"/>
    <p:sldId id="393" r:id="rId9"/>
    <p:sldId id="316" r:id="rId10"/>
    <p:sldId id="397" r:id="rId11"/>
    <p:sldId id="318" r:id="rId12"/>
    <p:sldId id="401" r:id="rId13"/>
    <p:sldId id="319" r:id="rId14"/>
    <p:sldId id="323" r:id="rId15"/>
    <p:sldId id="326" r:id="rId16"/>
    <p:sldId id="327" r:id="rId17"/>
    <p:sldId id="328" r:id="rId18"/>
    <p:sldId id="329" r:id="rId19"/>
    <p:sldId id="330" r:id="rId20"/>
    <p:sldId id="331" r:id="rId21"/>
    <p:sldId id="404" r:id="rId22"/>
    <p:sldId id="405" r:id="rId23"/>
    <p:sldId id="325" r:id="rId24"/>
    <p:sldId id="332" r:id="rId25"/>
    <p:sldId id="378" r:id="rId26"/>
    <p:sldId id="351" r:id="rId27"/>
    <p:sldId id="258" r:id="rId28"/>
    <p:sldId id="262" r:id="rId29"/>
    <p:sldId id="264" r:id="rId30"/>
    <p:sldId id="376" r:id="rId31"/>
    <p:sldId id="277" r:id="rId32"/>
    <p:sldId id="414" r:id="rId33"/>
    <p:sldId id="406" r:id="rId34"/>
    <p:sldId id="408" r:id="rId35"/>
    <p:sldId id="410" r:id="rId36"/>
    <p:sldId id="411" r:id="rId37"/>
    <p:sldId id="412" r:id="rId38"/>
    <p:sldId id="413" r:id="rId39"/>
    <p:sldId id="399" r:id="rId40"/>
    <p:sldId id="400" r:id="rId41"/>
    <p:sldId id="380" r:id="rId42"/>
    <p:sldId id="389" r:id="rId43"/>
    <p:sldId id="390" r:id="rId44"/>
    <p:sldId id="391" r:id="rId45"/>
    <p:sldId id="392" r:id="rId46"/>
    <p:sldId id="383" r:id="rId47"/>
    <p:sldId id="384" r:id="rId48"/>
    <p:sldId id="385" r:id="rId49"/>
    <p:sldId id="386" r:id="rId50"/>
    <p:sldId id="387" r:id="rId51"/>
    <p:sldId id="388" r:id="rId52"/>
    <p:sldId id="403" r:id="rId53"/>
  </p:sldIdLst>
  <p:sldSz cx="12192000" cy="6858000"/>
  <p:notesSz cx="6858000" cy="9144000"/>
  <p:embeddedFontLst>
    <p:embeddedFont>
      <p:font typeface="Cambria Math" panose="02040503050406030204" pitchFamily="18" charset="0"/>
      <p:regular r:id="rId55"/>
    </p:embeddedFont>
    <p:embeddedFont>
      <p:font typeface="宋体" panose="02010600030101010101" pitchFamily="2" charset="-122"/>
      <p:regular r:id="rId56"/>
    </p:embeddedFont>
    <p:embeddedFont>
      <p:font typeface="Calibri Light" panose="020F0302020204030204" pitchFamily="34" charset="0"/>
      <p:regular r:id="rId57"/>
      <p:italic r:id="rId58"/>
    </p:embeddedFont>
    <p:embeddedFont>
      <p:font typeface="Calibri" panose="020F0502020204030204" pitchFamily="34" charset="0"/>
      <p:regular r:id="rId59"/>
      <p:bold r:id="rId60"/>
      <p:italic r:id="rId61"/>
      <p:boldItalic r:id="rId62"/>
    </p:embeddedFont>
    <p:embeddedFont>
      <p:font typeface="Lucida Sans Unicode" panose="020B0602030504020204" pitchFamily="34" charset="0"/>
      <p:regular r:id="rId63"/>
    </p:embeddedFont>
    <p:embeddedFont>
      <p:font typeface="Verdana" panose="020B0604030504040204" pitchFamily="34" charset="0"/>
      <p:regular r:id="rId64"/>
      <p:bold r:id="rId65"/>
      <p:italic r:id="rId66"/>
      <p:boldItalic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47B8277-68E6-4725-ADBF-F2E99B037A1D}">
          <p14:sldIdLst>
            <p14:sldId id="256"/>
            <p14:sldId id="415"/>
            <p14:sldId id="313"/>
            <p14:sldId id="346"/>
            <p14:sldId id="358"/>
            <p14:sldId id="395"/>
            <p14:sldId id="394"/>
            <p14:sldId id="393"/>
            <p14:sldId id="316"/>
            <p14:sldId id="397"/>
            <p14:sldId id="318"/>
            <p14:sldId id="401"/>
            <p14:sldId id="319"/>
            <p14:sldId id="323"/>
            <p14:sldId id="326"/>
            <p14:sldId id="327"/>
            <p14:sldId id="328"/>
            <p14:sldId id="329"/>
            <p14:sldId id="330"/>
            <p14:sldId id="331"/>
            <p14:sldId id="404"/>
            <p14:sldId id="405"/>
            <p14:sldId id="325"/>
            <p14:sldId id="332"/>
            <p14:sldId id="378"/>
            <p14:sldId id="351"/>
            <p14:sldId id="258"/>
            <p14:sldId id="262"/>
            <p14:sldId id="264"/>
            <p14:sldId id="376"/>
            <p14:sldId id="277"/>
            <p14:sldId id="414"/>
            <p14:sldId id="406"/>
            <p14:sldId id="408"/>
            <p14:sldId id="410"/>
            <p14:sldId id="411"/>
            <p14:sldId id="412"/>
            <p14:sldId id="413"/>
            <p14:sldId id="399"/>
            <p14:sldId id="400"/>
          </p14:sldIdLst>
        </p14:section>
        <p14:section name="Untitled Section" id="{27AA3864-2245-41FE-B14B-8E32929F5548}">
          <p14:sldIdLst>
            <p14:sldId id="380"/>
            <p14:sldId id="389"/>
            <p14:sldId id="390"/>
            <p14:sldId id="391"/>
            <p14:sldId id="392"/>
            <p14:sldId id="383"/>
            <p14:sldId id="384"/>
            <p14:sldId id="385"/>
            <p14:sldId id="386"/>
            <p14:sldId id="387"/>
            <p14:sldId id="388"/>
            <p14:sldId id="40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58" autoAdjust="0"/>
    <p:restoredTop sz="94669" autoAdjust="0"/>
  </p:normalViewPr>
  <p:slideViewPr>
    <p:cSldViewPr snapToGrid="0">
      <p:cViewPr varScale="1">
        <p:scale>
          <a:sx n="73" d="100"/>
          <a:sy n="73" d="100"/>
        </p:scale>
        <p:origin x="1680" y="72"/>
      </p:cViewPr>
      <p:guideLst>
        <p:guide orient="horz" pos="2160"/>
        <p:guide pos="3840"/>
      </p:guideLst>
    </p:cSldViewPr>
  </p:slideViewPr>
  <p:outlineViewPr>
    <p:cViewPr>
      <p:scale>
        <a:sx n="33" d="100"/>
        <a:sy n="33" d="100"/>
      </p:scale>
      <p:origin x="0" y="289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F09F72-A4BD-436B-AB77-3C1FB4FC9F7A}"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908A6AFA-85FD-4BF1-9E7C-7A28A3636AEA}">
      <dgm:prSet phldrT="[Text]"/>
      <dgm:spPr/>
      <dgm:t>
        <a:bodyPr/>
        <a:lstStyle/>
        <a:p>
          <a:r>
            <a:rPr lang="en-US" dirty="0" smtClean="0"/>
            <a:t>Security</a:t>
          </a:r>
          <a:endParaRPr lang="en-US" dirty="0"/>
        </a:p>
      </dgm:t>
    </dgm:pt>
    <dgm:pt modelId="{7B6EB3F9-3DF2-48CD-B1E2-8A0EF8A177B4}" type="parTrans" cxnId="{9C4B04D4-D9F8-4633-889E-9B4F2AA98C12}">
      <dgm:prSet/>
      <dgm:spPr/>
      <dgm:t>
        <a:bodyPr/>
        <a:lstStyle/>
        <a:p>
          <a:endParaRPr lang="en-US"/>
        </a:p>
      </dgm:t>
    </dgm:pt>
    <dgm:pt modelId="{A6620C6A-5224-4E74-A0C8-B1463635C3BD}" type="sibTrans" cxnId="{9C4B04D4-D9F8-4633-889E-9B4F2AA98C12}">
      <dgm:prSet/>
      <dgm:spPr/>
      <dgm:t>
        <a:bodyPr/>
        <a:lstStyle/>
        <a:p>
          <a:endParaRPr lang="en-US"/>
        </a:p>
      </dgm:t>
    </dgm:pt>
    <dgm:pt modelId="{FBC35DA8-DDD3-4E03-B192-E7A1C3991B36}">
      <dgm:prSet phldrT="[Text]"/>
      <dgm:spPr/>
      <dgm:t>
        <a:bodyPr/>
        <a:lstStyle/>
        <a:p>
          <a:r>
            <a:rPr lang="en-US" dirty="0" smtClean="0"/>
            <a:t>Usability</a:t>
          </a:r>
          <a:endParaRPr lang="en-US" dirty="0"/>
        </a:p>
      </dgm:t>
    </dgm:pt>
    <dgm:pt modelId="{D9AFD6C5-A81E-485D-9E38-FF4BC347B5D2}" type="parTrans" cxnId="{CEF21B7F-09C5-49D5-962D-E1937C0B4921}">
      <dgm:prSet/>
      <dgm:spPr/>
      <dgm:t>
        <a:bodyPr/>
        <a:lstStyle/>
        <a:p>
          <a:endParaRPr lang="en-US"/>
        </a:p>
      </dgm:t>
    </dgm:pt>
    <dgm:pt modelId="{EFCFE844-F63B-4D14-9017-CDDD56C10452}" type="sibTrans" cxnId="{CEF21B7F-09C5-49D5-962D-E1937C0B4921}">
      <dgm:prSet/>
      <dgm:spPr/>
      <dgm:t>
        <a:bodyPr/>
        <a:lstStyle/>
        <a:p>
          <a:endParaRPr lang="en-US"/>
        </a:p>
      </dgm:t>
    </dgm:pt>
    <dgm:pt modelId="{B3FA68EE-6BBB-4775-9A3A-99A426B805C4}" type="pres">
      <dgm:prSet presAssocID="{87F09F72-A4BD-436B-AB77-3C1FB4FC9F7A}" presName="diagram" presStyleCnt="0">
        <dgm:presLayoutVars>
          <dgm:dir/>
          <dgm:resizeHandles val="exact"/>
        </dgm:presLayoutVars>
      </dgm:prSet>
      <dgm:spPr/>
      <dgm:t>
        <a:bodyPr/>
        <a:lstStyle/>
        <a:p>
          <a:endParaRPr lang="en-US"/>
        </a:p>
      </dgm:t>
    </dgm:pt>
    <dgm:pt modelId="{D711F810-FFB4-4E15-A7A8-C02F35252212}" type="pres">
      <dgm:prSet presAssocID="{908A6AFA-85FD-4BF1-9E7C-7A28A3636AEA}" presName="arrow" presStyleLbl="node1" presStyleIdx="0" presStyleCnt="2" custRadScaleRad="107732" custRadScaleInc="8">
        <dgm:presLayoutVars>
          <dgm:bulletEnabled val="1"/>
        </dgm:presLayoutVars>
      </dgm:prSet>
      <dgm:spPr/>
      <dgm:t>
        <a:bodyPr/>
        <a:lstStyle/>
        <a:p>
          <a:endParaRPr lang="en-US"/>
        </a:p>
      </dgm:t>
    </dgm:pt>
    <dgm:pt modelId="{15642846-1CF0-498E-8C72-C054D3C387A9}" type="pres">
      <dgm:prSet presAssocID="{FBC35DA8-DDD3-4E03-B192-E7A1C3991B36}" presName="arrow" presStyleLbl="node1" presStyleIdx="1" presStyleCnt="2" custRadScaleRad="72455">
        <dgm:presLayoutVars>
          <dgm:bulletEnabled val="1"/>
        </dgm:presLayoutVars>
      </dgm:prSet>
      <dgm:spPr/>
      <dgm:t>
        <a:bodyPr/>
        <a:lstStyle/>
        <a:p>
          <a:endParaRPr lang="en-US"/>
        </a:p>
      </dgm:t>
    </dgm:pt>
  </dgm:ptLst>
  <dgm:cxnLst>
    <dgm:cxn modelId="{CEF21B7F-09C5-49D5-962D-E1937C0B4921}" srcId="{87F09F72-A4BD-436B-AB77-3C1FB4FC9F7A}" destId="{FBC35DA8-DDD3-4E03-B192-E7A1C3991B36}" srcOrd="1" destOrd="0" parTransId="{D9AFD6C5-A81E-485D-9E38-FF4BC347B5D2}" sibTransId="{EFCFE844-F63B-4D14-9017-CDDD56C10452}"/>
    <dgm:cxn modelId="{9C4B04D4-D9F8-4633-889E-9B4F2AA98C12}" srcId="{87F09F72-A4BD-436B-AB77-3C1FB4FC9F7A}" destId="{908A6AFA-85FD-4BF1-9E7C-7A28A3636AEA}" srcOrd="0" destOrd="0" parTransId="{7B6EB3F9-3DF2-48CD-B1E2-8A0EF8A177B4}" sibTransId="{A6620C6A-5224-4E74-A0C8-B1463635C3BD}"/>
    <dgm:cxn modelId="{51EA5A18-A7AE-4B05-B7C5-C3D971E92393}" type="presOf" srcId="{908A6AFA-85FD-4BF1-9E7C-7A28A3636AEA}" destId="{D711F810-FFB4-4E15-A7A8-C02F35252212}" srcOrd="0" destOrd="0" presId="urn:microsoft.com/office/officeart/2005/8/layout/arrow5"/>
    <dgm:cxn modelId="{31833505-651B-4D22-B261-A603260273F8}" type="presOf" srcId="{FBC35DA8-DDD3-4E03-B192-E7A1C3991B36}" destId="{15642846-1CF0-498E-8C72-C054D3C387A9}" srcOrd="0" destOrd="0" presId="urn:microsoft.com/office/officeart/2005/8/layout/arrow5"/>
    <dgm:cxn modelId="{056FEA1A-2965-4A0D-B48D-1D50142426BE}" type="presOf" srcId="{87F09F72-A4BD-436B-AB77-3C1FB4FC9F7A}" destId="{B3FA68EE-6BBB-4775-9A3A-99A426B805C4}" srcOrd="0" destOrd="0" presId="urn:microsoft.com/office/officeart/2005/8/layout/arrow5"/>
    <dgm:cxn modelId="{A3608943-5E3A-4515-AA88-64F758F08277}" type="presParOf" srcId="{B3FA68EE-6BBB-4775-9A3A-99A426B805C4}" destId="{D711F810-FFB4-4E15-A7A8-C02F35252212}" srcOrd="0" destOrd="0" presId="urn:microsoft.com/office/officeart/2005/8/layout/arrow5"/>
    <dgm:cxn modelId="{A61E914A-B9FC-43A2-AE37-A8141E099C6F}" type="presParOf" srcId="{B3FA68EE-6BBB-4775-9A3A-99A426B805C4}" destId="{15642846-1CF0-498E-8C72-C054D3C387A9}" srcOrd="1" destOrd="0" presId="urn:microsoft.com/office/officeart/2005/8/layout/arrow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1F810-FFB4-4E15-A7A8-C02F35252212}">
      <dsp:nvSpPr>
        <dsp:cNvPr id="0" name=""/>
        <dsp:cNvSpPr/>
      </dsp:nvSpPr>
      <dsp:spPr>
        <a:xfrm rot="16200000">
          <a:off x="0" y="366"/>
          <a:ext cx="1598972" cy="1598972"/>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Security</a:t>
          </a:r>
          <a:endParaRPr lang="en-US" sz="2200" kern="1200" dirty="0"/>
        </a:p>
      </dsp:txBody>
      <dsp:txXfrm rot="5400000">
        <a:off x="0" y="400109"/>
        <a:ext cx="1319152" cy="799486"/>
      </dsp:txXfrm>
    </dsp:sp>
    <dsp:sp modelId="{15642846-1CF0-498E-8C72-C054D3C387A9}">
      <dsp:nvSpPr>
        <dsp:cNvPr id="0" name=""/>
        <dsp:cNvSpPr/>
      </dsp:nvSpPr>
      <dsp:spPr>
        <a:xfrm rot="5400000">
          <a:off x="1577381" y="613"/>
          <a:ext cx="1598972" cy="1598972"/>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Usability</a:t>
          </a:r>
          <a:endParaRPr lang="en-US" sz="2200" kern="1200" dirty="0"/>
        </a:p>
      </dsp:txBody>
      <dsp:txXfrm rot="-5400000">
        <a:off x="1857201" y="400356"/>
        <a:ext cx="1319152" cy="799486"/>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DF46F-8000-42B8-B59B-DAC7A154C9BF}" type="datetimeFigureOut">
              <a:rPr lang="en-US" smtClean="0"/>
              <a:t>6/4/2018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1E05A-F77A-4D73-8247-AAB3E0C8518D}" type="slidenum">
              <a:rPr lang="en-US" smtClean="0"/>
              <a:t>‹#›</a:t>
            </a:fld>
            <a:endParaRPr lang="en-US"/>
          </a:p>
        </p:txBody>
      </p:sp>
    </p:spTree>
    <p:extLst>
      <p:ext uri="{BB962C8B-B14F-4D97-AF65-F5344CB8AC3E}">
        <p14:creationId xmlns:p14="http://schemas.microsoft.com/office/powerpoint/2010/main" val="4258245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ieeexplore.ieee.org/search/searchresult.jsp?searchWithin=p_Authors:.QT.Bonneau,%20J..QT.&amp;newsearch=true"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ieeexplore.ieee.org/search/searchresult.jsp?searchWithin=p_Authors:.QT.Stajano,%20F..QT.&amp;newsearch=true" TargetMode="External"/><Relationship Id="rId5" Type="http://schemas.openxmlformats.org/officeDocument/2006/relationships/hyperlink" Target="http://ieeexplore.ieee.org/search/searchresult.jsp?searchWithin=p_Authors:.QT.van%20Oorschot,%20P.C..QT.&amp;newsearch=true" TargetMode="External"/><Relationship Id="rId4" Type="http://schemas.openxmlformats.org/officeDocument/2006/relationships/hyperlink" Target="http://ieeexplore.ieee.org/search/searchresult.jsp?searchWithin=p_Authors:.QT.Herley,%20C..QT.&amp;newsearch=true"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ieeexplore.ieee.org/search/searchresult.jsp?searchWithin=p_Authors:.QT.Bonneau,%20J..QT.&amp;newsearch=true"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ieeexplore.ieee.org/search/searchresult.jsp?searchWithin=p_Authors:.QT.Stajano,%20F..QT.&amp;newsearch=true" TargetMode="External"/><Relationship Id="rId5" Type="http://schemas.openxmlformats.org/officeDocument/2006/relationships/hyperlink" Target="http://ieeexplore.ieee.org/search/searchresult.jsp?searchWithin=p_Authors:.QT.van%20Oorschot,%20P.C..QT.&amp;newsearch=true" TargetMode="External"/><Relationship Id="rId4" Type="http://schemas.openxmlformats.org/officeDocument/2006/relationships/hyperlink" Target="http://ieeexplore.ieee.org/search/searchresult.jsp?searchWithin=p_Authors:.QT.Herley,%20C..QT.&amp;newsearch=true"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ieeexplore.ieee.org/search/searchresult.jsp?searchWithin=p_Authors:.QT.Bonneau,%20J..QT.&amp;newsearch=true"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ieeexplore.ieee.org/search/searchresult.jsp?searchWithin=p_Authors:.QT.Stajano,%20F..QT.&amp;newsearch=true" TargetMode="External"/><Relationship Id="rId5" Type="http://schemas.openxmlformats.org/officeDocument/2006/relationships/hyperlink" Target="http://ieeexplore.ieee.org/search/searchresult.jsp?searchWithin=p_Authors:.QT.van%20Oorschot,%20P.C..QT.&amp;newsearch=true" TargetMode="External"/><Relationship Id="rId4" Type="http://schemas.openxmlformats.org/officeDocument/2006/relationships/hyperlink" Target="http://ieeexplore.ieee.org/search/searchresult.jsp?searchWithin=p_Authors:.QT.Herley,%20C..QT.&amp;newsearch=true"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ieeexplore.ieee.org/search/searchresult.jsp?searchWithin=p_Authors:.QT.Bonneau,%20J..QT.&amp;newsearch=true"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ieeexplore.ieee.org/search/searchresult.jsp?searchWithin=p_Authors:.QT.Stajano,%20F..QT.&amp;newsearch=true" TargetMode="External"/><Relationship Id="rId5" Type="http://schemas.openxmlformats.org/officeDocument/2006/relationships/hyperlink" Target="http://ieeexplore.ieee.org/search/searchresult.jsp?searchWithin=p_Authors:.QT.van%20Oorschot,%20P.C..QT.&amp;newsearch=true" TargetMode="External"/><Relationship Id="rId4" Type="http://schemas.openxmlformats.org/officeDocument/2006/relationships/hyperlink" Target="http://ieeexplore.ieee.org/search/searchresult.jsp?searchWithin=p_Authors:.QT.Herley,%20C..QT.&amp;newsearch=true"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link.springer.com/chapter/10.1007/978-3-540-74835-9_24"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scholar.google.com/citations?user=Z3jkhWIAAAAJ&amp;hl=en&amp;oi=sra" TargetMode="External"/><Relationship Id="rId5" Type="http://schemas.openxmlformats.org/officeDocument/2006/relationships/hyperlink" Target="http://scholar.google.com/citations?user=CMRzTi8AAAAJ&amp;hl=en&amp;oi=sra" TargetMode="External"/><Relationship Id="rId4" Type="http://schemas.openxmlformats.org/officeDocument/2006/relationships/hyperlink" Target="http://scholar.google.com/citations?user=wg8yZz8AAAAJ&amp;hl=en&amp;oi=sr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link.springer.com/chapter/10.1007/978-3-540-74835-9_24"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scholar.google.com/citations?user=Z3jkhWIAAAAJ&amp;hl=en&amp;oi=sra" TargetMode="External"/><Relationship Id="rId5" Type="http://schemas.openxmlformats.org/officeDocument/2006/relationships/hyperlink" Target="http://scholar.google.com/citations?user=CMRzTi8AAAAJ&amp;hl=en&amp;oi=sra" TargetMode="External"/><Relationship Id="rId4" Type="http://schemas.openxmlformats.org/officeDocument/2006/relationships/hyperlink" Target="http://scholar.google.com/citations?user=wg8yZz8AAAAJ&amp;hl=en&amp;oi=sra" TargetMode="Externa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crypto.stanford.edu/~dabo/" TargetMode="External"/><Relationship Id="rId3" Type="http://schemas.openxmlformats.org/officeDocument/2006/relationships/hyperlink" Target="http://www.scs.carleton.ca/~paulv/papers/usenix06.pdf" TargetMode="External"/><Relationship Id="rId7" Type="http://schemas.openxmlformats.org/officeDocument/2006/relationships/hyperlink" Target="http://www.collinjackson.com/" TargetMode="External"/><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hyperlink" Target="http://www.blakeross.com/" TargetMode="External"/><Relationship Id="rId5" Type="http://schemas.openxmlformats.org/officeDocument/2006/relationships/hyperlink" Target="http://scholar.google.com/citations?user=Z3jkhWIAAAAJ&amp;hl=en&amp;oi=sra" TargetMode="External"/><Relationship Id="rId4" Type="http://schemas.openxmlformats.org/officeDocument/2006/relationships/hyperlink" Target="http://scholar.google.com/citations?user=CMRzTi8AAAAJ&amp;hl=en&amp;oi=sra" TargetMode="External"/><Relationship Id="rId9" Type="http://schemas.openxmlformats.org/officeDocument/2006/relationships/hyperlink" Target="http://theory.stanford.edu/people/jcm/home.html" TargetMode="Externa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crypto.stanford.edu/~dabo/" TargetMode="External"/><Relationship Id="rId3" Type="http://schemas.openxmlformats.org/officeDocument/2006/relationships/hyperlink" Target="http://www.scs.carleton.ca/~paulv/papers/usenix06.pdf" TargetMode="External"/><Relationship Id="rId7" Type="http://schemas.openxmlformats.org/officeDocument/2006/relationships/hyperlink" Target="http://www.collinjackson.com/" TargetMode="External"/><Relationship Id="rId2" Type="http://schemas.openxmlformats.org/officeDocument/2006/relationships/slide" Target="../slides/slide51.xml"/><Relationship Id="rId1" Type="http://schemas.openxmlformats.org/officeDocument/2006/relationships/notesMaster" Target="../notesMasters/notesMaster1.xml"/><Relationship Id="rId6" Type="http://schemas.openxmlformats.org/officeDocument/2006/relationships/hyperlink" Target="http://www.blakeross.com/" TargetMode="External"/><Relationship Id="rId5" Type="http://schemas.openxmlformats.org/officeDocument/2006/relationships/hyperlink" Target="http://scholar.google.com/citations?user=Z3jkhWIAAAAJ&amp;hl=en&amp;oi=sra" TargetMode="External"/><Relationship Id="rId4" Type="http://schemas.openxmlformats.org/officeDocument/2006/relationships/hyperlink" Target="http://scholar.google.com/citations?user=CMRzTi8AAAAJ&amp;hl=en&amp;oi=sra" TargetMode="External"/><Relationship Id="rId9" Type="http://schemas.openxmlformats.org/officeDocument/2006/relationships/hyperlink" Target="http://theory.stanford.edu/people/jcm/home.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a:t>
            </a:fld>
            <a:endParaRPr lang="en-US"/>
          </a:p>
        </p:txBody>
      </p:sp>
    </p:spTree>
    <p:extLst>
      <p:ext uri="{BB962C8B-B14F-4D97-AF65-F5344CB8AC3E}">
        <p14:creationId xmlns:p14="http://schemas.microsoft.com/office/powerpoint/2010/main" val="784214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11</a:t>
            </a:fld>
            <a:endParaRPr lang="en-US"/>
          </a:p>
        </p:txBody>
      </p:sp>
    </p:spTree>
    <p:extLst>
      <p:ext uri="{BB962C8B-B14F-4D97-AF65-F5344CB8AC3E}">
        <p14:creationId xmlns:p14="http://schemas.microsoft.com/office/powerpoint/2010/main" val="3967006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 of depth-robustness two of these variants were similar to Catena and one variant was similar to Argon.</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12</a:t>
            </a:fld>
            <a:endParaRPr lang="en-US"/>
          </a:p>
        </p:txBody>
      </p:sp>
    </p:spTree>
    <p:extLst>
      <p:ext uri="{BB962C8B-B14F-4D97-AF65-F5344CB8AC3E}">
        <p14:creationId xmlns:p14="http://schemas.microsoft.com/office/powerpoint/2010/main" val="1946917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a:t>
            </a:r>
            <a:r>
              <a:rPr lang="en-US" baseline="0" dirty="0" smtClean="0"/>
              <a:t> describe our algorithms for evaluating an </a:t>
            </a:r>
            <a:r>
              <a:rPr lang="en-US" baseline="0" dirty="0" err="1" smtClean="0"/>
              <a:t>iMHF</a:t>
            </a:r>
            <a:r>
              <a:rPr lang="en-US" baseline="0" dirty="0" smtClean="0"/>
              <a:t> using the language of graph pebbling. Placing a pebble on a node corresponds to computing the corresponding label, and keeping a pebble on the graph corresponds to storing that label in memory.  Of course we can only compute a label if we have all of the dependent labels. Thus, in a legal pebbling we cannot place a pebble on a node until we have pebbles on the parents of that node. If the adversary is parallel then we are allowed to place multiple pebbles on the graph in each round. We can remove pebbles from the graph at any point in time.</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14</a:t>
            </a:fld>
            <a:endParaRPr lang="en-US"/>
          </a:p>
        </p:txBody>
      </p:sp>
    </p:spTree>
    <p:extLst>
      <p:ext uri="{BB962C8B-B14F-4D97-AF65-F5344CB8AC3E}">
        <p14:creationId xmlns:p14="http://schemas.microsoft.com/office/powerpoint/2010/main" val="893402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Alex </a:t>
            </a:r>
            <a:r>
              <a:rPr lang="en-US" dirty="0" err="1" smtClean="0"/>
              <a:t>Biryukov</a:t>
            </a:r>
            <a:r>
              <a:rPr lang="en-US" dirty="0" smtClean="0"/>
              <a:t>, Daniel </a:t>
            </a:r>
            <a:r>
              <a:rPr lang="en-US" dirty="0" err="1" smtClean="0"/>
              <a:t>Dinu</a:t>
            </a:r>
            <a:r>
              <a:rPr lang="en-US" dirty="0" smtClean="0"/>
              <a:t>, and Dmitry </a:t>
            </a:r>
            <a:r>
              <a:rPr lang="en-US" dirty="0" err="1" smtClean="0"/>
              <a:t>Khovratovich</a:t>
            </a:r>
            <a:r>
              <a:rPr lang="en-US" dirty="0" smtClean="0"/>
              <a:t> from University of Luxembourg. </a:t>
            </a:r>
            <a:br>
              <a:rPr lang="en-US" dirty="0" smtClean="0"/>
            </a:b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31</a:t>
            </a:fld>
            <a:endParaRPr lang="en-US"/>
          </a:p>
        </p:txBody>
      </p:sp>
    </p:spTree>
    <p:extLst>
      <p:ext uri="{BB962C8B-B14F-4D97-AF65-F5344CB8AC3E}">
        <p14:creationId xmlns:p14="http://schemas.microsoft.com/office/powerpoint/2010/main" val="3407628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35</a:t>
            </a:fld>
            <a:endParaRPr lang="en-US"/>
          </a:p>
        </p:txBody>
      </p:sp>
    </p:spTree>
    <p:extLst>
      <p:ext uri="{BB962C8B-B14F-4D97-AF65-F5344CB8AC3E}">
        <p14:creationId xmlns:p14="http://schemas.microsoft.com/office/powerpoint/2010/main" val="4176713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宋体" pitchFamily="2" charset="-122"/>
              </a:rPr>
              <a:t>Another line of research has sought to eliminate text passwords. One might ask whether or not password research will be relevant in the future. Bonneau, et al. considered each of these alternatives to text passwords in 2012 and concluded that there was no silver bullet to replace text passwords. While every proposed replacement has desirable properties, every replacement scheme they evaluated also had its disadvantages. For example, biometrics signals like fingerprints cannot be changed if they are compromised.</a:t>
            </a:r>
          </a:p>
          <a:p>
            <a:pPr eaLnBrk="1" hangingPunct="1">
              <a:spcBef>
                <a:spcPct val="0"/>
              </a:spcBef>
            </a:pPr>
            <a:endParaRPr lang="en-US" smtClean="0">
              <a:ea typeface="宋体" pitchFamily="2" charset="-122"/>
            </a:endParaRPr>
          </a:p>
          <a:p>
            <a:pPr eaLnBrk="1" hangingPunct="1">
              <a:spcBef>
                <a:spcPct val="0"/>
              </a:spcBef>
            </a:pPr>
            <a:endParaRPr lang="en-US" smtClean="0">
              <a:ea typeface="宋体" pitchFamily="2" charset="-122"/>
            </a:endParaRPr>
          </a:p>
          <a:p>
            <a:pPr eaLnBrk="1" hangingPunct="1">
              <a:spcBef>
                <a:spcPct val="0"/>
              </a:spcBef>
            </a:pPr>
            <a:r>
              <a:rPr lang="en-US" smtClean="0">
                <a:ea typeface="宋体" pitchFamily="2" charset="-122"/>
              </a:rPr>
              <a:t>Quest to Replace Passwords</a:t>
            </a:r>
          </a:p>
          <a:p>
            <a:pPr eaLnBrk="1" hangingPunct="1">
              <a:spcBef>
                <a:spcPct val="0"/>
              </a:spcBef>
            </a:pPr>
            <a:r>
              <a:rPr lang="en-US" smtClean="0">
                <a:ea typeface="宋体" pitchFamily="2" charset="-122"/>
                <a:hlinkClick r:id="rId3"/>
              </a:rPr>
              <a:t>Bonneau, J.</a:t>
            </a:r>
            <a:r>
              <a:rPr lang="en-US" smtClean="0">
                <a:ea typeface="宋体" pitchFamily="2" charset="-122"/>
              </a:rPr>
              <a:t> ; Univ. of Cambridge, Cambridge, UK ; </a:t>
            </a:r>
            <a:r>
              <a:rPr lang="en-US" smtClean="0">
                <a:ea typeface="宋体" pitchFamily="2" charset="-122"/>
                <a:hlinkClick r:id="rId4"/>
              </a:rPr>
              <a:t>Herley, C.</a:t>
            </a:r>
            <a:r>
              <a:rPr lang="en-US" smtClean="0">
                <a:ea typeface="宋体" pitchFamily="2" charset="-122"/>
              </a:rPr>
              <a:t> ; </a:t>
            </a:r>
            <a:r>
              <a:rPr lang="en-US" smtClean="0">
                <a:ea typeface="宋体" pitchFamily="2" charset="-122"/>
                <a:hlinkClick r:id="rId5"/>
              </a:rPr>
              <a:t>van Oorschot, P.C.</a:t>
            </a:r>
            <a:r>
              <a:rPr lang="en-US" smtClean="0">
                <a:ea typeface="宋体" pitchFamily="2" charset="-122"/>
              </a:rPr>
              <a:t> ; </a:t>
            </a:r>
            <a:r>
              <a:rPr lang="en-US" smtClean="0">
                <a:ea typeface="宋体" pitchFamily="2" charset="-122"/>
                <a:hlinkClick r:id="rId6"/>
              </a:rPr>
              <a:t>Stajano, F.</a:t>
            </a:r>
            <a:endParaRPr lang="en-US" smtClean="0">
              <a:ea typeface="宋体" pitchFamily="2" charset="-122"/>
            </a:endParaRPr>
          </a:p>
          <a:p>
            <a:pPr eaLnBrk="1" hangingPunct="1">
              <a:spcBef>
                <a:spcPct val="0"/>
              </a:spcBef>
            </a:pPr>
            <a:endParaRPr lang="en-US" smtClean="0">
              <a:ea typeface="宋体" pitchFamily="2" charset="-122"/>
            </a:endParaRPr>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64B5D8B5-A317-42B7-8B69-3B5E79E74090}" type="slidenum">
              <a:rPr lang="en-US" smtClean="0">
                <a:solidFill>
                  <a:srgbClr val="000000"/>
                </a:solidFill>
              </a:rPr>
              <a:pPr/>
              <a:t>42</a:t>
            </a:fld>
            <a:endParaRPr lang="en-U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宋体" pitchFamily="2" charset="-122"/>
              </a:rPr>
              <a:t>Another line of research has sought to eliminate text passwords. One might ask whether or not password research will be relevant in the future. Bonneau, et al. considered each of these alternatives to text passwords in 2012 and concluded that there was no silver bullet to replace text passwords. While every proposed replacement has desirable properties, every replacement scheme they evaluated also had its disadvantages. For example, biometrics signals like fingerprints cannot be changed if they are compromised.</a:t>
            </a:r>
          </a:p>
          <a:p>
            <a:pPr eaLnBrk="1" hangingPunct="1">
              <a:spcBef>
                <a:spcPct val="0"/>
              </a:spcBef>
            </a:pPr>
            <a:endParaRPr lang="en-US" smtClean="0">
              <a:ea typeface="宋体" pitchFamily="2" charset="-122"/>
            </a:endParaRPr>
          </a:p>
          <a:p>
            <a:pPr eaLnBrk="1" hangingPunct="1">
              <a:spcBef>
                <a:spcPct val="0"/>
              </a:spcBef>
            </a:pPr>
            <a:endParaRPr lang="en-US" smtClean="0">
              <a:ea typeface="宋体" pitchFamily="2" charset="-122"/>
            </a:endParaRPr>
          </a:p>
          <a:p>
            <a:pPr eaLnBrk="1" hangingPunct="1">
              <a:spcBef>
                <a:spcPct val="0"/>
              </a:spcBef>
            </a:pPr>
            <a:r>
              <a:rPr lang="en-US" smtClean="0">
                <a:ea typeface="宋体" pitchFamily="2" charset="-122"/>
              </a:rPr>
              <a:t>Quest to Replace Passwords</a:t>
            </a:r>
          </a:p>
          <a:p>
            <a:pPr eaLnBrk="1" hangingPunct="1">
              <a:spcBef>
                <a:spcPct val="0"/>
              </a:spcBef>
            </a:pPr>
            <a:r>
              <a:rPr lang="en-US" smtClean="0">
                <a:ea typeface="宋体" pitchFamily="2" charset="-122"/>
                <a:hlinkClick r:id="rId3"/>
              </a:rPr>
              <a:t>Bonneau, J.</a:t>
            </a:r>
            <a:r>
              <a:rPr lang="en-US" smtClean="0">
                <a:ea typeface="宋体" pitchFamily="2" charset="-122"/>
              </a:rPr>
              <a:t> ; Univ. of Cambridge, Cambridge, UK ; </a:t>
            </a:r>
            <a:r>
              <a:rPr lang="en-US" smtClean="0">
                <a:ea typeface="宋体" pitchFamily="2" charset="-122"/>
                <a:hlinkClick r:id="rId4"/>
              </a:rPr>
              <a:t>Herley, C.</a:t>
            </a:r>
            <a:r>
              <a:rPr lang="en-US" smtClean="0">
                <a:ea typeface="宋体" pitchFamily="2" charset="-122"/>
              </a:rPr>
              <a:t> ; </a:t>
            </a:r>
            <a:r>
              <a:rPr lang="en-US" smtClean="0">
                <a:ea typeface="宋体" pitchFamily="2" charset="-122"/>
                <a:hlinkClick r:id="rId5"/>
              </a:rPr>
              <a:t>van Oorschot, P.C.</a:t>
            </a:r>
            <a:r>
              <a:rPr lang="en-US" smtClean="0">
                <a:ea typeface="宋体" pitchFamily="2" charset="-122"/>
              </a:rPr>
              <a:t> ; </a:t>
            </a:r>
            <a:r>
              <a:rPr lang="en-US" smtClean="0">
                <a:ea typeface="宋体" pitchFamily="2" charset="-122"/>
                <a:hlinkClick r:id="rId6"/>
              </a:rPr>
              <a:t>Stajano, F.</a:t>
            </a:r>
            <a:endParaRPr lang="en-US" smtClean="0">
              <a:ea typeface="宋体" pitchFamily="2" charset="-122"/>
            </a:endParaRPr>
          </a:p>
          <a:p>
            <a:pPr eaLnBrk="1" hangingPunct="1">
              <a:spcBef>
                <a:spcPct val="0"/>
              </a:spcBef>
            </a:pPr>
            <a:endParaRPr lang="en-US" smtClean="0">
              <a:ea typeface="宋体" pitchFamily="2" charset="-122"/>
            </a:endParaRPr>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6E96ACF2-039A-4D4A-A8A7-AF1EAEC67A6D}" type="slidenum">
              <a:rPr lang="en-US" smtClean="0">
                <a:solidFill>
                  <a:srgbClr val="000000"/>
                </a:solidFill>
              </a:rPr>
              <a:pPr/>
              <a:t>43</a:t>
            </a:fld>
            <a:endParaRPr lang="en-US"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宋体" pitchFamily="2" charset="-122"/>
              </a:rPr>
              <a:t>Another line of research has sought to eliminate text passwords. One might ask whether or not password research will be relevant in the future. Bonneau, et al. considered each of these alternatives to text passwords in 2012 and concluded that there was no silver bullet to replace text passwords. While every proposed replacement has desirable properties, every replacement scheme they evaluated also had its disadvantages. For example, biometrics signals like fingerprints cannot be changed if they are compromised.</a:t>
            </a:r>
          </a:p>
          <a:p>
            <a:pPr eaLnBrk="1" hangingPunct="1">
              <a:spcBef>
                <a:spcPct val="0"/>
              </a:spcBef>
            </a:pPr>
            <a:endParaRPr lang="en-US" smtClean="0">
              <a:ea typeface="宋体" pitchFamily="2" charset="-122"/>
            </a:endParaRPr>
          </a:p>
          <a:p>
            <a:pPr eaLnBrk="1" hangingPunct="1">
              <a:spcBef>
                <a:spcPct val="0"/>
              </a:spcBef>
            </a:pPr>
            <a:endParaRPr lang="en-US" smtClean="0">
              <a:ea typeface="宋体" pitchFamily="2" charset="-122"/>
            </a:endParaRPr>
          </a:p>
          <a:p>
            <a:pPr eaLnBrk="1" hangingPunct="1">
              <a:spcBef>
                <a:spcPct val="0"/>
              </a:spcBef>
            </a:pPr>
            <a:r>
              <a:rPr lang="en-US" smtClean="0">
                <a:ea typeface="宋体" pitchFamily="2" charset="-122"/>
              </a:rPr>
              <a:t>Quest to Replace Passwords</a:t>
            </a:r>
          </a:p>
          <a:p>
            <a:pPr eaLnBrk="1" hangingPunct="1">
              <a:spcBef>
                <a:spcPct val="0"/>
              </a:spcBef>
            </a:pPr>
            <a:r>
              <a:rPr lang="en-US" smtClean="0">
                <a:ea typeface="宋体" pitchFamily="2" charset="-122"/>
                <a:hlinkClick r:id="rId3"/>
              </a:rPr>
              <a:t>Bonneau, J.</a:t>
            </a:r>
            <a:r>
              <a:rPr lang="en-US" smtClean="0">
                <a:ea typeface="宋体" pitchFamily="2" charset="-122"/>
              </a:rPr>
              <a:t> ; Univ. of Cambridge, Cambridge, UK ; </a:t>
            </a:r>
            <a:r>
              <a:rPr lang="en-US" smtClean="0">
                <a:ea typeface="宋体" pitchFamily="2" charset="-122"/>
                <a:hlinkClick r:id="rId4"/>
              </a:rPr>
              <a:t>Herley, C.</a:t>
            </a:r>
            <a:r>
              <a:rPr lang="en-US" smtClean="0">
                <a:ea typeface="宋体" pitchFamily="2" charset="-122"/>
              </a:rPr>
              <a:t> ; </a:t>
            </a:r>
            <a:r>
              <a:rPr lang="en-US" smtClean="0">
                <a:ea typeface="宋体" pitchFamily="2" charset="-122"/>
                <a:hlinkClick r:id="rId5"/>
              </a:rPr>
              <a:t>van Oorschot, P.C.</a:t>
            </a:r>
            <a:r>
              <a:rPr lang="en-US" smtClean="0">
                <a:ea typeface="宋体" pitchFamily="2" charset="-122"/>
              </a:rPr>
              <a:t> ; </a:t>
            </a:r>
            <a:r>
              <a:rPr lang="en-US" smtClean="0">
                <a:ea typeface="宋体" pitchFamily="2" charset="-122"/>
                <a:hlinkClick r:id="rId6"/>
              </a:rPr>
              <a:t>Stajano, F.</a:t>
            </a:r>
            <a:endParaRPr lang="en-US" smtClean="0">
              <a:ea typeface="宋体" pitchFamily="2" charset="-122"/>
            </a:endParaRPr>
          </a:p>
          <a:p>
            <a:pPr eaLnBrk="1" hangingPunct="1">
              <a:spcBef>
                <a:spcPct val="0"/>
              </a:spcBef>
            </a:pPr>
            <a:endParaRPr lang="en-US" smtClean="0">
              <a:ea typeface="宋体" pitchFamily="2" charset="-122"/>
            </a:endParaRPr>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F3EFC4C3-025B-402F-8273-953762DDEC3E}" type="slidenum">
              <a:rPr lang="en-US" smtClean="0">
                <a:solidFill>
                  <a:srgbClr val="000000"/>
                </a:solidFill>
              </a:rPr>
              <a:pPr/>
              <a:t>44</a:t>
            </a:fld>
            <a:endParaRPr lang="en-US"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宋体" pitchFamily="2" charset="-122"/>
              </a:rPr>
              <a:t>Another line of research has sought to eliminate text passwords. One might ask whether or not password research will be relevant in the future. Bonneau, et al. considered each of these alternatives to text passwords in 2012 and concluded that there was no silver bullet to replace text passwords. While every proposed replacement has desirable properties, every replacement scheme they evaluated also had its disadvantages. For example, biometrics signals like fingerprints cannot be changed if they are compromised.</a:t>
            </a:r>
          </a:p>
          <a:p>
            <a:pPr eaLnBrk="1" hangingPunct="1">
              <a:spcBef>
                <a:spcPct val="0"/>
              </a:spcBef>
            </a:pPr>
            <a:endParaRPr lang="en-US" smtClean="0">
              <a:ea typeface="宋体" pitchFamily="2" charset="-122"/>
            </a:endParaRPr>
          </a:p>
          <a:p>
            <a:pPr eaLnBrk="1" hangingPunct="1">
              <a:spcBef>
                <a:spcPct val="0"/>
              </a:spcBef>
            </a:pPr>
            <a:endParaRPr lang="en-US" smtClean="0">
              <a:ea typeface="宋体" pitchFamily="2" charset="-122"/>
            </a:endParaRPr>
          </a:p>
          <a:p>
            <a:pPr eaLnBrk="1" hangingPunct="1">
              <a:spcBef>
                <a:spcPct val="0"/>
              </a:spcBef>
            </a:pPr>
            <a:r>
              <a:rPr lang="en-US" smtClean="0">
                <a:ea typeface="宋体" pitchFamily="2" charset="-122"/>
              </a:rPr>
              <a:t>Quest to Replace Passwords</a:t>
            </a:r>
          </a:p>
          <a:p>
            <a:pPr eaLnBrk="1" hangingPunct="1">
              <a:spcBef>
                <a:spcPct val="0"/>
              </a:spcBef>
            </a:pPr>
            <a:r>
              <a:rPr lang="en-US" smtClean="0">
                <a:ea typeface="宋体" pitchFamily="2" charset="-122"/>
                <a:hlinkClick r:id="rId3"/>
              </a:rPr>
              <a:t>Bonneau, J.</a:t>
            </a:r>
            <a:r>
              <a:rPr lang="en-US" smtClean="0">
                <a:ea typeface="宋体" pitchFamily="2" charset="-122"/>
              </a:rPr>
              <a:t> ; Univ. of Cambridge, Cambridge, UK ; </a:t>
            </a:r>
            <a:r>
              <a:rPr lang="en-US" smtClean="0">
                <a:ea typeface="宋体" pitchFamily="2" charset="-122"/>
                <a:hlinkClick r:id="rId4"/>
              </a:rPr>
              <a:t>Herley, C.</a:t>
            </a:r>
            <a:r>
              <a:rPr lang="en-US" smtClean="0">
                <a:ea typeface="宋体" pitchFamily="2" charset="-122"/>
              </a:rPr>
              <a:t> ; </a:t>
            </a:r>
            <a:r>
              <a:rPr lang="en-US" smtClean="0">
                <a:ea typeface="宋体" pitchFamily="2" charset="-122"/>
                <a:hlinkClick r:id="rId5"/>
              </a:rPr>
              <a:t>van Oorschot, P.C.</a:t>
            </a:r>
            <a:r>
              <a:rPr lang="en-US" smtClean="0">
                <a:ea typeface="宋体" pitchFamily="2" charset="-122"/>
              </a:rPr>
              <a:t> ; </a:t>
            </a:r>
            <a:r>
              <a:rPr lang="en-US" smtClean="0">
                <a:ea typeface="宋体" pitchFamily="2" charset="-122"/>
                <a:hlinkClick r:id="rId6"/>
              </a:rPr>
              <a:t>Stajano, F.</a:t>
            </a:r>
            <a:endParaRPr lang="en-US" smtClean="0">
              <a:ea typeface="宋体" pitchFamily="2" charset="-122"/>
            </a:endParaRPr>
          </a:p>
          <a:p>
            <a:pPr eaLnBrk="1" hangingPunct="1">
              <a:spcBef>
                <a:spcPct val="0"/>
              </a:spcBef>
            </a:pPr>
            <a:endParaRPr lang="en-US" smtClean="0">
              <a:ea typeface="宋体" pitchFamily="2" charset="-122"/>
            </a:endParaRPr>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16A0F9D6-344A-45CE-AC2D-CA14971507E7}" type="slidenum">
              <a:rPr lang="en-US" smtClean="0">
                <a:solidFill>
                  <a:srgbClr val="000000"/>
                </a:solidFill>
              </a:rPr>
              <a:pPr/>
              <a:t>45</a:t>
            </a:fld>
            <a:endParaRPr lang="en-US"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宋体" pitchFamily="2" charset="-122"/>
              </a:rPr>
              <a:t>Graphical passwords have been an active area of research over the past 2 decades. Graphical password schemes aim to make passwords easier to remember by taking advantage of the natural human capacity for visual memory and cued recall. We will seek to exploit visual and associative memory with Person-Action-Object stories. The key difference is that we are focused on strategies for creating and remembering multiple passwords. </a:t>
            </a:r>
          </a:p>
          <a:p>
            <a:pPr eaLnBrk="1" hangingPunct="1">
              <a:spcBef>
                <a:spcPct val="0"/>
              </a:spcBef>
            </a:pPr>
            <a:endParaRPr lang="en-US" smtClean="0">
              <a:ea typeface="宋体" pitchFamily="2" charset="-122"/>
            </a:endParaRPr>
          </a:p>
          <a:p>
            <a:pPr eaLnBrk="1" hangingPunct="1">
              <a:spcBef>
                <a:spcPct val="0"/>
              </a:spcBef>
            </a:pPr>
            <a:endParaRPr lang="nl-NL" smtClean="0">
              <a:ea typeface="宋体" pitchFamily="2" charset="-122"/>
            </a:endParaRPr>
          </a:p>
          <a:p>
            <a:pPr eaLnBrk="1" hangingPunct="1">
              <a:spcBef>
                <a:spcPct val="0"/>
              </a:spcBef>
            </a:pPr>
            <a:r>
              <a:rPr lang="en-US" smtClean="0">
                <a:ea typeface="宋体" pitchFamily="2" charset="-122"/>
                <a:hlinkClick r:id="rId3"/>
              </a:rPr>
              <a:t>Graphical password authentication using </a:t>
            </a:r>
            <a:r>
              <a:rPr lang="en-US" b="1" smtClean="0">
                <a:ea typeface="宋体" pitchFamily="2" charset="-122"/>
                <a:hlinkClick r:id="rId3"/>
              </a:rPr>
              <a:t>cued click points</a:t>
            </a:r>
            <a:endParaRPr lang="en-US" smtClean="0">
              <a:ea typeface="宋体" pitchFamily="2" charset="-122"/>
            </a:endParaRPr>
          </a:p>
          <a:p>
            <a:pPr eaLnBrk="1" hangingPunct="1">
              <a:spcBef>
                <a:spcPct val="0"/>
              </a:spcBef>
            </a:pPr>
            <a:r>
              <a:rPr lang="en-US" u="sng" smtClean="0">
                <a:ea typeface="宋体" pitchFamily="2" charset="-122"/>
                <a:hlinkClick r:id="rId4"/>
              </a:rPr>
              <a:t>S Chiasson</a:t>
            </a:r>
            <a:r>
              <a:rPr lang="en-US" smtClean="0">
                <a:ea typeface="宋体" pitchFamily="2" charset="-122"/>
              </a:rPr>
              <a:t>, </a:t>
            </a:r>
            <a:r>
              <a:rPr lang="en-US" u="sng" smtClean="0">
                <a:ea typeface="宋体" pitchFamily="2" charset="-122"/>
                <a:hlinkClick r:id="rId5"/>
              </a:rPr>
              <a:t>PC van Oorschot</a:t>
            </a:r>
            <a:r>
              <a:rPr lang="en-US" smtClean="0">
                <a:ea typeface="宋体" pitchFamily="2" charset="-122"/>
              </a:rPr>
              <a:t>, </a:t>
            </a:r>
            <a:r>
              <a:rPr lang="en-US" u="sng" smtClean="0">
                <a:ea typeface="宋体" pitchFamily="2" charset="-122"/>
                <a:hlinkClick r:id="rId6"/>
              </a:rPr>
              <a:t>R Biddle</a:t>
            </a:r>
            <a:r>
              <a:rPr lang="en-US" smtClean="0">
                <a:ea typeface="宋体" pitchFamily="2" charset="-122"/>
              </a:rPr>
              <a:t> - Computer Security–ESORICS</a:t>
            </a:r>
          </a:p>
          <a:p>
            <a:pPr eaLnBrk="1" hangingPunct="1">
              <a:spcBef>
                <a:spcPct val="0"/>
              </a:spcBef>
            </a:pPr>
            <a:endParaRPr lang="en-US" smtClean="0">
              <a:ea typeface="宋体" pitchFamily="2" charset="-122"/>
            </a:endParaRPr>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FEE65B79-36A3-4362-8297-597C68F7F326}" type="slidenum">
              <a:rPr lang="en-US" smtClean="0">
                <a:solidFill>
                  <a:srgbClr val="000000"/>
                </a:solidFill>
              </a:rPr>
              <a:pPr/>
              <a:t>46</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2</a:t>
            </a:fld>
            <a:endParaRPr lang="en-US" dirty="0"/>
          </a:p>
        </p:txBody>
      </p:sp>
    </p:spTree>
    <p:extLst>
      <p:ext uri="{BB962C8B-B14F-4D97-AF65-F5344CB8AC3E}">
        <p14:creationId xmlns:p14="http://schemas.microsoft.com/office/powerpoint/2010/main" val="2387762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宋体" pitchFamily="2" charset="-122"/>
              </a:rPr>
              <a:t>Graphical passwords have been an active area of research over the past 2 decades. Graphical password schemes aim to make passwords easier to remember by taking advantage of the natural human capacity for visual memory and cued recall. We will seek to exploit visual and associative memory with Person-Action-Object stories. The key difference is that we are focused on strategies for creating and remembering multiple passwords. </a:t>
            </a:r>
          </a:p>
          <a:p>
            <a:pPr eaLnBrk="1" hangingPunct="1">
              <a:spcBef>
                <a:spcPct val="0"/>
              </a:spcBef>
            </a:pPr>
            <a:endParaRPr lang="en-US" smtClean="0">
              <a:ea typeface="宋体" pitchFamily="2" charset="-122"/>
            </a:endParaRPr>
          </a:p>
          <a:p>
            <a:pPr eaLnBrk="1" hangingPunct="1">
              <a:spcBef>
                <a:spcPct val="0"/>
              </a:spcBef>
            </a:pPr>
            <a:endParaRPr lang="nl-NL" smtClean="0">
              <a:ea typeface="宋体" pitchFamily="2" charset="-122"/>
            </a:endParaRPr>
          </a:p>
          <a:p>
            <a:pPr eaLnBrk="1" hangingPunct="1">
              <a:spcBef>
                <a:spcPct val="0"/>
              </a:spcBef>
            </a:pPr>
            <a:r>
              <a:rPr lang="en-US" smtClean="0">
                <a:ea typeface="宋体" pitchFamily="2" charset="-122"/>
                <a:hlinkClick r:id="rId3"/>
              </a:rPr>
              <a:t>Graphical password authentication using </a:t>
            </a:r>
            <a:r>
              <a:rPr lang="en-US" b="1" smtClean="0">
                <a:ea typeface="宋体" pitchFamily="2" charset="-122"/>
                <a:hlinkClick r:id="rId3"/>
              </a:rPr>
              <a:t>cued click points</a:t>
            </a:r>
            <a:endParaRPr lang="en-US" smtClean="0">
              <a:ea typeface="宋体" pitchFamily="2" charset="-122"/>
            </a:endParaRPr>
          </a:p>
          <a:p>
            <a:pPr eaLnBrk="1" hangingPunct="1">
              <a:spcBef>
                <a:spcPct val="0"/>
              </a:spcBef>
            </a:pPr>
            <a:r>
              <a:rPr lang="en-US" u="sng" smtClean="0">
                <a:ea typeface="宋体" pitchFamily="2" charset="-122"/>
                <a:hlinkClick r:id="rId4"/>
              </a:rPr>
              <a:t>S Chiasson</a:t>
            </a:r>
            <a:r>
              <a:rPr lang="en-US" smtClean="0">
                <a:ea typeface="宋体" pitchFamily="2" charset="-122"/>
              </a:rPr>
              <a:t>, </a:t>
            </a:r>
            <a:r>
              <a:rPr lang="en-US" u="sng" smtClean="0">
                <a:ea typeface="宋体" pitchFamily="2" charset="-122"/>
                <a:hlinkClick r:id="rId5"/>
              </a:rPr>
              <a:t>PC van Oorschot</a:t>
            </a:r>
            <a:r>
              <a:rPr lang="en-US" smtClean="0">
                <a:ea typeface="宋体" pitchFamily="2" charset="-122"/>
              </a:rPr>
              <a:t>, </a:t>
            </a:r>
            <a:r>
              <a:rPr lang="en-US" u="sng" smtClean="0">
                <a:ea typeface="宋体" pitchFamily="2" charset="-122"/>
                <a:hlinkClick r:id="rId6"/>
              </a:rPr>
              <a:t>R Biddle</a:t>
            </a:r>
            <a:r>
              <a:rPr lang="en-US" smtClean="0">
                <a:ea typeface="宋体" pitchFamily="2" charset="-122"/>
              </a:rPr>
              <a:t> - Computer Security–ESORICS</a:t>
            </a:r>
          </a:p>
          <a:p>
            <a:pPr eaLnBrk="1" hangingPunct="1">
              <a:spcBef>
                <a:spcPct val="0"/>
              </a:spcBef>
            </a:pPr>
            <a:endParaRPr lang="en-US" smtClean="0">
              <a:ea typeface="宋体" pitchFamily="2" charset="-122"/>
            </a:endParaRPr>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72CF2FA9-D005-4949-A6F0-AB9FC4361588}" type="slidenum">
              <a:rPr lang="en-US" smtClean="0">
                <a:solidFill>
                  <a:srgbClr val="000000"/>
                </a:solidFill>
              </a:rPr>
              <a:pPr/>
              <a:t>47</a:t>
            </a:fld>
            <a:endParaRPr lang="en-US" smtClean="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宋体" pitchFamily="2" charset="-122"/>
              </a:rPr>
              <a:t>LastPass</a:t>
            </a:r>
          </a:p>
          <a:p>
            <a:pPr eaLnBrk="1" hangingPunct="1">
              <a:spcBef>
                <a:spcPct val="0"/>
              </a:spcBef>
            </a:pPr>
            <a:r>
              <a:rPr lang="en-US" smtClean="0">
                <a:ea typeface="宋体" pitchFamily="2" charset="-122"/>
              </a:rPr>
              <a:t>KeePass</a:t>
            </a:r>
          </a:p>
          <a:p>
            <a:pPr eaLnBrk="1" hangingPunct="1">
              <a:spcBef>
                <a:spcPct val="0"/>
              </a:spcBef>
            </a:pPr>
            <a:r>
              <a:rPr lang="en-US" smtClean="0">
                <a:ea typeface="宋体" pitchFamily="2" charset="-122"/>
              </a:rPr>
              <a:t>1Password</a:t>
            </a:r>
          </a:p>
          <a:p>
            <a:pPr eaLnBrk="1" hangingPunct="1">
              <a:spcBef>
                <a:spcPct val="0"/>
              </a:spcBef>
            </a:pPr>
            <a:endParaRPr lang="en-US" smtClean="0">
              <a:ea typeface="宋体" pitchFamily="2" charset="-122"/>
            </a:endParaRPr>
          </a:p>
          <a:p>
            <a:pPr eaLnBrk="1" hangingPunct="1">
              <a:spcBef>
                <a:spcPct val="0"/>
              </a:spcBef>
            </a:pPr>
            <a:r>
              <a:rPr lang="en-US" smtClean="0">
                <a:ea typeface="宋体" pitchFamily="2" charset="-122"/>
                <a:hlinkClick r:id="rId3"/>
              </a:rPr>
              <a:t/>
            </a:r>
            <a:br>
              <a:rPr lang="en-US" smtClean="0">
                <a:ea typeface="宋体" pitchFamily="2" charset="-122"/>
                <a:hlinkClick r:id="rId3"/>
              </a:rPr>
            </a:br>
            <a:r>
              <a:rPr lang="en-US" smtClean="0">
                <a:ea typeface="宋体" pitchFamily="2" charset="-122"/>
                <a:hlinkClick r:id="rId3"/>
              </a:rPr>
              <a:t>A Usability Study and Critique of Two Password Managers ∗</a:t>
            </a:r>
            <a:endParaRPr lang="en-US" smtClean="0">
              <a:ea typeface="宋体" pitchFamily="2" charset="-122"/>
            </a:endParaRPr>
          </a:p>
          <a:p>
            <a:pPr eaLnBrk="1" hangingPunct="1">
              <a:spcBef>
                <a:spcPct val="0"/>
              </a:spcBef>
            </a:pPr>
            <a:r>
              <a:rPr lang="en-US" smtClean="0">
                <a:ea typeface="宋体" pitchFamily="2" charset="-122"/>
              </a:rPr>
              <a:t>by S Chiasson, </a:t>
            </a:r>
            <a:r>
              <a:rPr lang="nl-NL" u="sng" smtClean="0">
                <a:ea typeface="宋体" pitchFamily="2" charset="-122"/>
                <a:hlinkClick r:id="rId4"/>
              </a:rPr>
              <a:t>PC van Oorschot</a:t>
            </a:r>
            <a:r>
              <a:rPr lang="nl-NL" smtClean="0">
                <a:ea typeface="宋体" pitchFamily="2" charset="-122"/>
              </a:rPr>
              <a:t>, </a:t>
            </a:r>
            <a:r>
              <a:rPr lang="nl-NL" u="sng" smtClean="0">
                <a:ea typeface="宋体" pitchFamily="2" charset="-122"/>
                <a:hlinkClick r:id="rId5"/>
              </a:rPr>
              <a:t>R Biddle</a:t>
            </a:r>
            <a:r>
              <a:rPr lang="nl-NL" smtClean="0">
                <a:ea typeface="宋体" pitchFamily="2" charset="-122"/>
              </a:rPr>
              <a:t> </a:t>
            </a:r>
          </a:p>
          <a:p>
            <a:pPr eaLnBrk="1" hangingPunct="1">
              <a:spcBef>
                <a:spcPct val="0"/>
              </a:spcBef>
            </a:pPr>
            <a:endParaRPr lang="en-US" smtClean="0">
              <a:ea typeface="宋体" pitchFamily="2" charset="-122"/>
            </a:endParaRPr>
          </a:p>
          <a:p>
            <a:pPr eaLnBrk="1" hangingPunct="1">
              <a:spcBef>
                <a:spcPct val="0"/>
              </a:spcBef>
            </a:pPr>
            <a:r>
              <a:rPr lang="en-US" smtClean="0">
                <a:ea typeface="宋体" pitchFamily="2" charset="-122"/>
              </a:rPr>
              <a:t>PwdHash</a:t>
            </a:r>
          </a:p>
          <a:p>
            <a:pPr eaLnBrk="1" hangingPunct="1">
              <a:spcBef>
                <a:spcPct val="0"/>
              </a:spcBef>
            </a:pPr>
            <a:r>
              <a:rPr lang="en-US" smtClean="0">
                <a:ea typeface="宋体" pitchFamily="2" charset="-122"/>
                <a:hlinkClick r:id="rId6"/>
              </a:rPr>
              <a:t>Blake Ross</a:t>
            </a:r>
            <a:r>
              <a:rPr lang="en-US" smtClean="0">
                <a:ea typeface="宋体" pitchFamily="2" charset="-122"/>
              </a:rPr>
              <a:t>, </a:t>
            </a:r>
            <a:r>
              <a:rPr lang="en-US" smtClean="0">
                <a:ea typeface="宋体" pitchFamily="2" charset="-122"/>
                <a:hlinkClick r:id="rId7"/>
              </a:rPr>
              <a:t>Collin Jackson</a:t>
            </a:r>
            <a:r>
              <a:rPr lang="en-US" smtClean="0">
                <a:ea typeface="宋体" pitchFamily="2" charset="-122"/>
              </a:rPr>
              <a:t>, Nicholas Miyake, </a:t>
            </a:r>
            <a:r>
              <a:rPr lang="en-US" smtClean="0">
                <a:ea typeface="宋体" pitchFamily="2" charset="-122"/>
                <a:hlinkClick r:id="rId8"/>
              </a:rPr>
              <a:t>Dan Boneh</a:t>
            </a:r>
            <a:r>
              <a:rPr lang="en-US" smtClean="0">
                <a:ea typeface="宋体" pitchFamily="2" charset="-122"/>
              </a:rPr>
              <a:t> and </a:t>
            </a:r>
            <a:r>
              <a:rPr lang="en-US" smtClean="0">
                <a:ea typeface="宋体" pitchFamily="2" charset="-122"/>
                <a:hlinkClick r:id="rId9"/>
              </a:rPr>
              <a:t>John C. Mitchell</a:t>
            </a:r>
            <a:endParaRPr lang="en-US" smtClean="0">
              <a:ea typeface="宋体" pitchFamily="2" charset="-122"/>
            </a:endParaRPr>
          </a:p>
          <a:p>
            <a:pPr eaLnBrk="1" hangingPunct="1">
              <a:spcBef>
                <a:spcPct val="0"/>
              </a:spcBef>
            </a:pPr>
            <a:endParaRPr lang="en-US" smtClean="0">
              <a:ea typeface="宋体" pitchFamily="2" charset="-122"/>
            </a:endParaRPr>
          </a:p>
          <a:p>
            <a:pPr eaLnBrk="1" hangingPunct="1">
              <a:spcBef>
                <a:spcPct val="0"/>
              </a:spcBef>
            </a:pPr>
            <a:endParaRPr lang="en-US" smtClean="0">
              <a:ea typeface="宋体" pitchFamily="2" charset="-122"/>
            </a:endParaRPr>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5925D61C-9299-46E5-9C6A-52C8B368A163}" type="slidenum">
              <a:rPr lang="en-US" smtClean="0">
                <a:solidFill>
                  <a:srgbClr val="000000"/>
                </a:solidFill>
              </a:rPr>
              <a:pPr/>
              <a:t>50</a:t>
            </a:fld>
            <a:endParaRPr lang="en-US"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宋体" pitchFamily="2" charset="-122"/>
              </a:rPr>
              <a:t>LastPass</a:t>
            </a:r>
          </a:p>
          <a:p>
            <a:pPr eaLnBrk="1" hangingPunct="1">
              <a:spcBef>
                <a:spcPct val="0"/>
              </a:spcBef>
            </a:pPr>
            <a:r>
              <a:rPr lang="en-US" smtClean="0">
                <a:ea typeface="宋体" pitchFamily="2" charset="-122"/>
              </a:rPr>
              <a:t>KeePass</a:t>
            </a:r>
          </a:p>
          <a:p>
            <a:pPr eaLnBrk="1" hangingPunct="1">
              <a:spcBef>
                <a:spcPct val="0"/>
              </a:spcBef>
            </a:pPr>
            <a:r>
              <a:rPr lang="en-US" smtClean="0">
                <a:ea typeface="宋体" pitchFamily="2" charset="-122"/>
              </a:rPr>
              <a:t>1Password</a:t>
            </a:r>
          </a:p>
          <a:p>
            <a:pPr eaLnBrk="1" hangingPunct="1">
              <a:spcBef>
                <a:spcPct val="0"/>
              </a:spcBef>
            </a:pPr>
            <a:endParaRPr lang="en-US" smtClean="0">
              <a:ea typeface="宋体" pitchFamily="2" charset="-122"/>
            </a:endParaRPr>
          </a:p>
          <a:p>
            <a:pPr eaLnBrk="1" hangingPunct="1">
              <a:spcBef>
                <a:spcPct val="0"/>
              </a:spcBef>
            </a:pPr>
            <a:r>
              <a:rPr lang="en-US" smtClean="0">
                <a:ea typeface="宋体" pitchFamily="2" charset="-122"/>
                <a:hlinkClick r:id="rId3"/>
              </a:rPr>
              <a:t/>
            </a:r>
            <a:br>
              <a:rPr lang="en-US" smtClean="0">
                <a:ea typeface="宋体" pitchFamily="2" charset="-122"/>
                <a:hlinkClick r:id="rId3"/>
              </a:rPr>
            </a:br>
            <a:r>
              <a:rPr lang="en-US" smtClean="0">
                <a:ea typeface="宋体" pitchFamily="2" charset="-122"/>
                <a:hlinkClick r:id="rId3"/>
              </a:rPr>
              <a:t>A Usability Study and Critique of Two Password Managers ∗</a:t>
            </a:r>
            <a:endParaRPr lang="en-US" smtClean="0">
              <a:ea typeface="宋体" pitchFamily="2" charset="-122"/>
            </a:endParaRPr>
          </a:p>
          <a:p>
            <a:pPr eaLnBrk="1" hangingPunct="1">
              <a:spcBef>
                <a:spcPct val="0"/>
              </a:spcBef>
            </a:pPr>
            <a:r>
              <a:rPr lang="en-US" smtClean="0">
                <a:ea typeface="宋体" pitchFamily="2" charset="-122"/>
              </a:rPr>
              <a:t>by S Chiasson, </a:t>
            </a:r>
            <a:r>
              <a:rPr lang="nl-NL" u="sng" smtClean="0">
                <a:ea typeface="宋体" pitchFamily="2" charset="-122"/>
                <a:hlinkClick r:id="rId4"/>
              </a:rPr>
              <a:t>PC van Oorschot</a:t>
            </a:r>
            <a:r>
              <a:rPr lang="nl-NL" smtClean="0">
                <a:ea typeface="宋体" pitchFamily="2" charset="-122"/>
              </a:rPr>
              <a:t>, </a:t>
            </a:r>
            <a:r>
              <a:rPr lang="nl-NL" u="sng" smtClean="0">
                <a:ea typeface="宋体" pitchFamily="2" charset="-122"/>
                <a:hlinkClick r:id="rId5"/>
              </a:rPr>
              <a:t>R Biddle</a:t>
            </a:r>
            <a:r>
              <a:rPr lang="nl-NL" smtClean="0">
                <a:ea typeface="宋体" pitchFamily="2" charset="-122"/>
              </a:rPr>
              <a:t> </a:t>
            </a:r>
          </a:p>
          <a:p>
            <a:pPr eaLnBrk="1" hangingPunct="1">
              <a:spcBef>
                <a:spcPct val="0"/>
              </a:spcBef>
            </a:pPr>
            <a:endParaRPr lang="en-US" smtClean="0">
              <a:ea typeface="宋体" pitchFamily="2" charset="-122"/>
            </a:endParaRPr>
          </a:p>
          <a:p>
            <a:pPr eaLnBrk="1" hangingPunct="1">
              <a:spcBef>
                <a:spcPct val="0"/>
              </a:spcBef>
            </a:pPr>
            <a:r>
              <a:rPr lang="en-US" smtClean="0">
                <a:ea typeface="宋体" pitchFamily="2" charset="-122"/>
              </a:rPr>
              <a:t>PwdHash</a:t>
            </a:r>
          </a:p>
          <a:p>
            <a:pPr eaLnBrk="1" hangingPunct="1">
              <a:spcBef>
                <a:spcPct val="0"/>
              </a:spcBef>
            </a:pPr>
            <a:r>
              <a:rPr lang="en-US" smtClean="0">
                <a:ea typeface="宋体" pitchFamily="2" charset="-122"/>
                <a:hlinkClick r:id="rId6"/>
              </a:rPr>
              <a:t>Blake Ross</a:t>
            </a:r>
            <a:r>
              <a:rPr lang="en-US" smtClean="0">
                <a:ea typeface="宋体" pitchFamily="2" charset="-122"/>
              </a:rPr>
              <a:t>, </a:t>
            </a:r>
            <a:r>
              <a:rPr lang="en-US" smtClean="0">
                <a:ea typeface="宋体" pitchFamily="2" charset="-122"/>
                <a:hlinkClick r:id="rId7"/>
              </a:rPr>
              <a:t>Collin Jackson</a:t>
            </a:r>
            <a:r>
              <a:rPr lang="en-US" smtClean="0">
                <a:ea typeface="宋体" pitchFamily="2" charset="-122"/>
              </a:rPr>
              <a:t>, Nicholas Miyake, </a:t>
            </a:r>
            <a:r>
              <a:rPr lang="en-US" smtClean="0">
                <a:ea typeface="宋体" pitchFamily="2" charset="-122"/>
                <a:hlinkClick r:id="rId8"/>
              </a:rPr>
              <a:t>Dan Boneh</a:t>
            </a:r>
            <a:r>
              <a:rPr lang="en-US" smtClean="0">
                <a:ea typeface="宋体" pitchFamily="2" charset="-122"/>
              </a:rPr>
              <a:t> and </a:t>
            </a:r>
            <a:r>
              <a:rPr lang="en-US" smtClean="0">
                <a:ea typeface="宋体" pitchFamily="2" charset="-122"/>
                <a:hlinkClick r:id="rId9"/>
              </a:rPr>
              <a:t>John C. Mitchell</a:t>
            </a:r>
            <a:endParaRPr lang="en-US" smtClean="0">
              <a:ea typeface="宋体" pitchFamily="2" charset="-122"/>
            </a:endParaRPr>
          </a:p>
          <a:p>
            <a:pPr eaLnBrk="1" hangingPunct="1">
              <a:spcBef>
                <a:spcPct val="0"/>
              </a:spcBef>
            </a:pPr>
            <a:endParaRPr lang="en-US" smtClean="0">
              <a:ea typeface="宋体" pitchFamily="2" charset="-122"/>
            </a:endParaRPr>
          </a:p>
          <a:p>
            <a:pPr eaLnBrk="1" hangingPunct="1">
              <a:spcBef>
                <a:spcPct val="0"/>
              </a:spcBef>
            </a:pPr>
            <a:endParaRPr lang="en-US" smtClean="0">
              <a:ea typeface="宋体" pitchFamily="2" charset="-122"/>
            </a:endParaRPr>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BD2D5A0A-D75A-4396-91FE-D272DAB63A71}" type="slidenum">
              <a:rPr lang="en-US" smtClean="0">
                <a:solidFill>
                  <a:srgbClr val="000000"/>
                </a:solidFill>
              </a:rPr>
              <a:pPr/>
              <a:t>51</a:t>
            </a:fld>
            <a:endParaRPr 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motivating example consider an adversary who breaks into an</a:t>
            </a:r>
            <a:r>
              <a:rPr lang="en-US" baseline="0" dirty="0" smtClean="0"/>
              <a:t> authentication server and steals a users </a:t>
            </a:r>
            <a:r>
              <a:rPr lang="en-US" baseline="0" dirty="0" err="1" smtClean="0"/>
              <a:t>crptographic</a:t>
            </a:r>
            <a:r>
              <a:rPr lang="en-US" baseline="0" dirty="0" smtClean="0"/>
              <a:t> hash value. The adversary can execute an offline attack against the password by comparing the hash value with the hashes of likely password guesses. The adversary is limited only by the resources that he is willing to invest cracking the passwords.</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3</a:t>
            </a:fld>
            <a:endParaRPr lang="en-US"/>
          </a:p>
        </p:txBody>
      </p:sp>
    </p:spTree>
    <p:extLst>
      <p:ext uri="{BB962C8B-B14F-4D97-AF65-F5344CB8AC3E}">
        <p14:creationId xmlns:p14="http://schemas.microsoft.com/office/powerpoint/2010/main" val="2102645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offline dictionary attacks are quite common. Password</a:t>
            </a:r>
            <a:r>
              <a:rPr lang="en-US" baseline="0" dirty="0" smtClean="0"/>
              <a:t> breaches at major companies have affected millions of users. In the past few years I have had to update the slide several times.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4</a:t>
            </a:fld>
            <a:endParaRPr lang="en-US"/>
          </a:p>
        </p:txBody>
      </p:sp>
    </p:spTree>
    <p:extLst>
      <p:ext uri="{BB962C8B-B14F-4D97-AF65-F5344CB8AC3E}">
        <p14:creationId xmlns:p14="http://schemas.microsoft.com/office/powerpoint/2010/main" val="31576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Unfortunately, offline dictionary attacks are quite common. Password</a:t>
            </a:r>
            <a:r>
              <a:rPr lang="en-US" baseline="0" dirty="0" smtClean="0"/>
              <a:t> breaches at major companies have affected millions of users.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5</a:t>
            </a:fld>
            <a:endParaRPr lang="en-US"/>
          </a:p>
        </p:txBody>
      </p:sp>
    </p:spTree>
    <p:extLst>
      <p:ext uri="{BB962C8B-B14F-4D97-AF65-F5344CB8AC3E}">
        <p14:creationId xmlns:p14="http://schemas.microsoft.com/office/powerpoint/2010/main" val="31576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6</a:t>
            </a:fld>
            <a:endParaRPr lang="en-US"/>
          </a:p>
        </p:txBody>
      </p:sp>
    </p:spTree>
    <p:extLst>
      <p:ext uri="{BB962C8B-B14F-4D97-AF65-F5344CB8AC3E}">
        <p14:creationId xmlns:p14="http://schemas.microsoft.com/office/powerpoint/2010/main" val="819175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8</a:t>
            </a:fld>
            <a:endParaRPr lang="en-US"/>
          </a:p>
        </p:txBody>
      </p:sp>
    </p:spTree>
    <p:extLst>
      <p:ext uri="{BB962C8B-B14F-4D97-AF65-F5344CB8AC3E}">
        <p14:creationId xmlns:p14="http://schemas.microsoft.com/office/powerpoint/2010/main" val="1470996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motivates the need for moderately hard functions. The basic idea is to build a password hash function that is moderately expensive to compute to limit the number of guesses that an adversary would be willing to try</a:t>
            </a:r>
            <a:r>
              <a:rPr lang="en-US" baseline="0" dirty="0" smtClean="0"/>
              <a:t>. An honest server only needs to compute the function once during a typical authentication session. However, the adversary potentially has an advantage in this game. While the honest server must typically evaluate the function on standard hardware, the adversary could use potentially reduce the cost per password guess by developing customized hardware (GPUs, FPGAs, ASICs) to evaluate the password hash function. Thus, we want to ensure that the cost to evaluate this function is equitable across platforms.</a:t>
            </a:r>
            <a:endParaRPr lang="en-US" dirty="0" smtClean="0"/>
          </a:p>
          <a:p>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9</a:t>
            </a:fld>
            <a:endParaRPr lang="en-US"/>
          </a:p>
        </p:txBody>
      </p:sp>
    </p:spTree>
    <p:extLst>
      <p:ext uri="{BB962C8B-B14F-4D97-AF65-F5344CB8AC3E}">
        <p14:creationId xmlns:p14="http://schemas.microsoft.com/office/powerpoint/2010/main" val="1298384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10</a:t>
            </a:fld>
            <a:endParaRPr lang="en-US"/>
          </a:p>
        </p:txBody>
      </p:sp>
    </p:spTree>
    <p:extLst>
      <p:ext uri="{BB962C8B-B14F-4D97-AF65-F5344CB8AC3E}">
        <p14:creationId xmlns:p14="http://schemas.microsoft.com/office/powerpoint/2010/main" val="3967006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321108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146479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1923105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2273250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115425-F418-469B-80F5-E85B894B04D5}"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374784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115425-F418-469B-80F5-E85B894B04D5}" type="datetimeFigureOut">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4257318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115425-F418-469B-80F5-E85B894B04D5}" type="datetimeFigureOut">
              <a:rPr lang="en-US" smtClean="0"/>
              <a:t>6/4/2018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2090590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115425-F418-469B-80F5-E85B894B04D5}" type="datetimeFigureOut">
              <a:rPr lang="en-US" smtClean="0"/>
              <a:t>6/4/2018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68562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15425-F418-469B-80F5-E85B894B04D5}" type="datetimeFigureOut">
              <a:rPr lang="en-US" smtClean="0"/>
              <a:t>6/4/2018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344637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15425-F418-469B-80F5-E85B894B04D5}" type="datetimeFigureOut">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2067641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15425-F418-469B-80F5-E85B894B04D5}" type="datetimeFigureOut">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401559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115425-F418-469B-80F5-E85B894B04D5}" type="datetimeFigureOut">
              <a:rPr lang="en-US" smtClean="0"/>
              <a:t>6/4/2018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5909B-960A-4B8A-985F-7A2A41D5ACC6}" type="slidenum">
              <a:rPr lang="en-US" smtClean="0"/>
              <a:t>‹#›</a:t>
            </a:fld>
            <a:endParaRPr lang="en-US"/>
          </a:p>
        </p:txBody>
      </p:sp>
    </p:spTree>
    <p:extLst>
      <p:ext uri="{BB962C8B-B14F-4D97-AF65-F5344CB8AC3E}">
        <p14:creationId xmlns:p14="http://schemas.microsoft.com/office/powerpoint/2010/main" val="2933266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cs.purdue.edu/homes/jblocki/" TargetMode="External"/><Relationship Id="rId4" Type="http://schemas.openxmlformats.org/officeDocument/2006/relationships/hyperlink" Target="mailto:jblocki@purdue.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40.jp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341.png"/><Relationship Id="rId2" Type="http://schemas.openxmlformats.org/officeDocument/2006/relationships/image" Target="../media/image330.png"/><Relationship Id="rId1" Type="http://schemas.openxmlformats.org/officeDocument/2006/relationships/slideLayout" Target="../slideLayouts/slideLayout2.xml"/><Relationship Id="rId4" Type="http://schemas.openxmlformats.org/officeDocument/2006/relationships/image" Target="../media/image340.png"/></Relationships>
</file>

<file path=ppt/slides/_rels/slide14.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70.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diagramLayout" Target="../diagrams/layout1.xml"/><Relationship Id="rId5" Type="http://schemas.openxmlformats.org/officeDocument/2006/relationships/image" Target="../media/image5.png"/><Relationship Id="rId15" Type="http://schemas.openxmlformats.org/officeDocument/2006/relationships/image" Target="../media/image10.jpeg"/><Relationship Id="rId10" Type="http://schemas.openxmlformats.org/officeDocument/2006/relationships/diagramData" Target="../diagrams/data1.xml"/><Relationship Id="rId4" Type="http://schemas.openxmlformats.org/officeDocument/2006/relationships/image" Target="../media/image4.png"/><Relationship Id="rId9" Type="http://schemas.openxmlformats.org/officeDocument/2006/relationships/image" Target="../media/image9.png"/><Relationship Id="rId14" Type="http://schemas.microsoft.com/office/2007/relationships/diagramDrawing" Target="../diagrams/drawin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39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32.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png"/></Relationships>
</file>

<file path=ppt/slides/_rels/slide4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5.jpeg"/><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jpeg"/></Relationships>
</file>

<file path=ppt/slides/_rels/slide43.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6.jpeg"/><Relationship Id="rId7" Type="http://schemas.openxmlformats.org/officeDocument/2006/relationships/image" Target="../media/image6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7.jpeg"/><Relationship Id="rId9" Type="http://schemas.openxmlformats.org/officeDocument/2006/relationships/image" Target="../media/image64.jpeg"/></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7.jpeg"/></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4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1.pn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2.jpeg"/><Relationship Id="rId9"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5.jpg"/><Relationship Id="rId3" Type="http://schemas.openxmlformats.org/officeDocument/2006/relationships/image" Target="../media/image22.jpeg"/><Relationship Id="rId7" Type="http://schemas.openxmlformats.org/officeDocument/2006/relationships/image" Target="../media/image17.jpeg"/><Relationship Id="rId12" Type="http://schemas.openxmlformats.org/officeDocument/2006/relationships/image" Target="../media/image24.png"/><Relationship Id="rId2" Type="http://schemas.openxmlformats.org/officeDocument/2006/relationships/notesSlide" Target="../notesSlides/notesSlide5.xml"/><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7.png"/><Relationship Id="rId10" Type="http://schemas.openxmlformats.org/officeDocument/2006/relationships/image" Target="../media/image23.pn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6.png"/></Relationships>
</file>

<file path=ppt/slides/_rels/slide5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jpeg"/></Relationships>
</file>

<file path=ppt/slides/_rels/slide51.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6.png"/><Relationship Id="rId7" Type="http://schemas.openxmlformats.org/officeDocument/2006/relationships/image" Target="../media/image80.jpeg"/><Relationship Id="rId12" Type="http://schemas.openxmlformats.org/officeDocument/2006/relationships/image" Target="../media/image8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9.jpeg"/><Relationship Id="rId11" Type="http://schemas.openxmlformats.org/officeDocument/2006/relationships/image" Target="../media/image84.jpeg"/><Relationship Id="rId5" Type="http://schemas.openxmlformats.org/officeDocument/2006/relationships/image" Target="../media/image78.png"/><Relationship Id="rId10" Type="http://schemas.openxmlformats.org/officeDocument/2006/relationships/image" Target="../media/image83.jpeg"/><Relationship Id="rId4" Type="http://schemas.openxmlformats.org/officeDocument/2006/relationships/image" Target="../media/image77.jpeg"/><Relationship Id="rId9" Type="http://schemas.openxmlformats.org/officeDocument/2006/relationships/image" Target="../media/image82.jpeg"/></Relationships>
</file>

<file path=ppt/slides/_rels/slide52.xml.rels><?xml version="1.0" encoding="UTF-8" standalone="yes"?>
<Relationships xmlns="http://schemas.openxmlformats.org/package/2006/relationships"><Relationship Id="rId8" Type="http://schemas.openxmlformats.org/officeDocument/2006/relationships/hyperlink" Target="https://eprint.iacr.org/2016/115" TargetMode="External"/><Relationship Id="rId3" Type="http://schemas.openxmlformats.org/officeDocument/2006/relationships/hyperlink" Target="https://eprint.iacr.org/2016/875" TargetMode="External"/><Relationship Id="rId7" Type="http://schemas.openxmlformats.org/officeDocument/2006/relationships/hyperlink" Target="https://www.iacr.org/conferences/crypto2016/" TargetMode="External"/><Relationship Id="rId2" Type="http://schemas.openxmlformats.org/officeDocument/2006/relationships/hyperlink" Target="https://eurocrypt2017.di.ens.fr/" TargetMode="External"/><Relationship Id="rId1" Type="http://schemas.openxmlformats.org/officeDocument/2006/relationships/slideLayout" Target="../slideLayouts/slideLayout2.xml"/><Relationship Id="rId6" Type="http://schemas.openxmlformats.org/officeDocument/2006/relationships/hyperlink" Target="https://eprint.iacr.org/2016/759" TargetMode="External"/><Relationship Id="rId5" Type="http://schemas.openxmlformats.org/officeDocument/2006/relationships/hyperlink" Target="http://www.ieee-security.org/TC/EuroSP2017/" TargetMode="External"/><Relationship Id="rId4" Type="http://schemas.openxmlformats.org/officeDocument/2006/relationships/hyperlink" Target="https://arxiv.org/abs/1609.04449v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8.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12.png"/><Relationship Id="rId7"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3.jpeg"/><Relationship Id="rId5" Type="http://schemas.openxmlformats.org/officeDocument/2006/relationships/image" Target="../media/image9.png"/><Relationship Id="rId10" Type="http://schemas.openxmlformats.org/officeDocument/2006/relationships/image" Target="../media/image35.jpg"/><Relationship Id="rId4" Type="http://schemas.openxmlformats.org/officeDocument/2006/relationships/image" Target="../media/image8.pn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er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4988" y="2824145"/>
            <a:ext cx="2670175" cy="26701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18457" y="871991"/>
            <a:ext cx="10983686" cy="2387600"/>
          </a:xfrm>
        </p:spPr>
        <p:txBody>
          <a:bodyPr>
            <a:normAutofit/>
          </a:bodyPr>
          <a:lstStyle/>
          <a:p>
            <a:r>
              <a:rPr lang="en-US" dirty="0" smtClean="0"/>
              <a:t>Memory Hard Functions and Human Authentication</a:t>
            </a:r>
            <a:endParaRPr lang="en-US" dirty="0"/>
          </a:p>
        </p:txBody>
      </p:sp>
      <p:sp>
        <p:nvSpPr>
          <p:cNvPr id="3" name="Subtitle 2"/>
          <p:cNvSpPr>
            <a:spLocks noGrp="1"/>
          </p:cNvSpPr>
          <p:nvPr>
            <p:ph type="subTitle" idx="1"/>
          </p:nvPr>
        </p:nvSpPr>
        <p:spPr>
          <a:xfrm>
            <a:off x="1506415" y="3945279"/>
            <a:ext cx="9144000" cy="1655762"/>
          </a:xfrm>
        </p:spPr>
        <p:txBody>
          <a:bodyPr>
            <a:normAutofit/>
          </a:bodyPr>
          <a:lstStyle/>
          <a:p>
            <a:r>
              <a:rPr lang="en-US" sz="2800" b="1" dirty="0" smtClean="0"/>
              <a:t>Jeremiah Blocki</a:t>
            </a:r>
          </a:p>
          <a:p>
            <a:r>
              <a:rPr lang="en-US" sz="2800" b="1" dirty="0" smtClean="0">
                <a:hlinkClick r:id="rId4"/>
              </a:rPr>
              <a:t>jblocki@purdue.edu</a:t>
            </a:r>
            <a:r>
              <a:rPr lang="en-US" sz="2800" b="1" dirty="0" smtClean="0"/>
              <a:t> </a:t>
            </a:r>
          </a:p>
          <a:p>
            <a:r>
              <a:rPr lang="en-US" sz="2800" b="1" dirty="0">
                <a:hlinkClick r:id="rId5"/>
              </a:rPr>
              <a:t>https://www.cs.purdue.edu/homes/jblocki</a:t>
            </a:r>
            <a:r>
              <a:rPr lang="en-US" sz="2800" b="1" dirty="0" smtClean="0">
                <a:hlinkClick r:id="rId5"/>
              </a:rPr>
              <a:t>/</a:t>
            </a:r>
            <a:r>
              <a:rPr lang="en-US" sz="2800" b="1" dirty="0" smtClean="0"/>
              <a:t> </a:t>
            </a:r>
          </a:p>
          <a:p>
            <a:endParaRPr lang="en-US" sz="2800" dirty="0"/>
          </a:p>
          <a:p>
            <a:endParaRPr lang="en-US" sz="2800" dirty="0"/>
          </a:p>
        </p:txBody>
      </p:sp>
      <p:sp>
        <p:nvSpPr>
          <p:cNvPr id="4" name="TextBox 3"/>
          <p:cNvSpPr txBox="1"/>
          <p:nvPr/>
        </p:nvSpPr>
        <p:spPr>
          <a:xfrm>
            <a:off x="4007415" y="6199372"/>
            <a:ext cx="3565528" cy="369332"/>
          </a:xfrm>
          <a:prstGeom prst="rect">
            <a:avLst/>
          </a:prstGeom>
          <a:noFill/>
        </p:spPr>
        <p:txBody>
          <a:bodyPr wrap="none" rtlCol="0">
            <a:spAutoFit/>
          </a:bodyPr>
          <a:lstStyle/>
          <a:p>
            <a:r>
              <a:rPr lang="en-US" b="1" dirty="0" smtClean="0"/>
              <a:t>CERIAS Security Seminar (Fall 2017)</a:t>
            </a:r>
            <a:endParaRPr lang="en-US" b="1" dirty="0"/>
          </a:p>
        </p:txBody>
      </p:sp>
      <p:pic>
        <p:nvPicPr>
          <p:cNvPr id="3076" name="Picture 4" descr="Image result for purdue universi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497" y="3522261"/>
            <a:ext cx="3142796" cy="988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928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005" y="1160867"/>
            <a:ext cx="3810000" cy="38100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normAutofit/>
          </a:bodyPr>
          <a:lstStyle/>
          <a:p>
            <a:r>
              <a:rPr lang="en-US" dirty="0" smtClean="0"/>
              <a:t>Intuition: 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a:p>
            <a:r>
              <a:rPr lang="en-US" dirty="0" smtClean="0"/>
              <a:t>Goal: force attacker to lock up large amounts of memory for duration of computation</a:t>
            </a:r>
          </a:p>
          <a:p>
            <a:pPr marL="457200" lvl="1" indent="0">
              <a:buNone/>
            </a:pPr>
            <a:r>
              <a:rPr lang="en-US" dirty="0" smtClean="0">
                <a:sym typeface="Wingdings" pitchFamily="2" charset="2"/>
              </a:rPr>
              <a:t></a:t>
            </a:r>
            <a:r>
              <a:rPr lang="en-US" dirty="0" smtClean="0"/>
              <a:t>Expensive even on customized hardware</a:t>
            </a:r>
          </a:p>
        </p:txBody>
      </p:sp>
      <p:pic>
        <p:nvPicPr>
          <p:cNvPr id="4100"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2871" y="2220128"/>
            <a:ext cx="1925133" cy="19251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5584" y="2659612"/>
            <a:ext cx="169010" cy="16901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6834594" y="2828622"/>
            <a:ext cx="2178777" cy="952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834594" y="2427514"/>
            <a:ext cx="2178777" cy="269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368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005" y="1160867"/>
            <a:ext cx="3810000" cy="38100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lstStyle/>
          <a:p>
            <a:r>
              <a:rPr lang="en-US" dirty="0" smtClean="0"/>
              <a:t>Intuition: 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a:p>
            <a:r>
              <a:rPr lang="en-US" dirty="0" smtClean="0"/>
              <a:t>Data Independent Memory Hard Function (</a:t>
            </a:r>
            <a:r>
              <a:rPr lang="en-US" dirty="0" err="1" smtClean="0"/>
              <a:t>iMHF</a:t>
            </a:r>
            <a:r>
              <a:rPr lang="en-US" dirty="0" smtClean="0"/>
              <a:t>)</a:t>
            </a:r>
          </a:p>
          <a:p>
            <a:pPr lvl="1"/>
            <a:r>
              <a:rPr lang="en-US" dirty="0" smtClean="0"/>
              <a:t>Memory access pattern should not depend on input</a:t>
            </a:r>
            <a:endParaRPr lang="en-US" dirty="0"/>
          </a:p>
        </p:txBody>
      </p:sp>
      <p:pic>
        <p:nvPicPr>
          <p:cNvPr id="4" name="Picture 3" descr="https://xifin.files.wordpress.com/2012/03/scry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283" y="3840637"/>
            <a:ext cx="4063443" cy="113023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4731" y="4787492"/>
            <a:ext cx="3205760" cy="1250158"/>
          </a:xfrm>
          <a:prstGeom prst="rect">
            <a:avLst/>
          </a:prstGeom>
        </p:spPr>
      </p:pic>
      <p:sp>
        <p:nvSpPr>
          <p:cNvPr id="6" name="&quot;No&quot; Symbol 5"/>
          <p:cNvSpPr/>
          <p:nvPr/>
        </p:nvSpPr>
        <p:spPr>
          <a:xfrm>
            <a:off x="8501743" y="4288970"/>
            <a:ext cx="3508466" cy="2369905"/>
          </a:xfrm>
          <a:prstGeom prst="noSmoking">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solidFill>
                <a:schemeClr val="tx1"/>
              </a:solidFill>
            </a:endParaRPr>
          </a:p>
        </p:txBody>
      </p:sp>
      <p:pic>
        <p:nvPicPr>
          <p:cNvPr id="7"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6005" y="3933883"/>
            <a:ext cx="2272635" cy="886265"/>
          </a:xfrm>
          <a:prstGeom prst="rect">
            <a:avLst/>
          </a:prstGeom>
        </p:spPr>
      </p:pic>
      <p:pic>
        <p:nvPicPr>
          <p:cNvPr id="4100"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2871" y="2220128"/>
            <a:ext cx="1925133" cy="19251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5584" y="2659612"/>
            <a:ext cx="169010" cy="16901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6834594" y="2828622"/>
            <a:ext cx="2178777" cy="952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834594" y="2427514"/>
            <a:ext cx="2178777" cy="269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43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iMHF</a:t>
            </a:r>
            <a:r>
              <a:rPr lang="en-US" dirty="0" smtClean="0"/>
              <a:t> Candidates</a:t>
            </a:r>
            <a:endParaRPr lang="en-US" dirty="0"/>
          </a:p>
        </p:txBody>
      </p:sp>
      <p:sp>
        <p:nvSpPr>
          <p:cNvPr id="3" name="Content Placeholder 2"/>
          <p:cNvSpPr>
            <a:spLocks noGrp="1"/>
          </p:cNvSpPr>
          <p:nvPr>
            <p:ph idx="1"/>
          </p:nvPr>
        </p:nvSpPr>
        <p:spPr/>
        <p:txBody>
          <a:bodyPr>
            <a:normAutofit lnSpcReduction="10000"/>
          </a:bodyPr>
          <a:lstStyle/>
          <a:p>
            <a:r>
              <a:rPr lang="en-US" dirty="0" smtClean="0"/>
              <a:t>Catena [FLW15]</a:t>
            </a:r>
          </a:p>
          <a:p>
            <a:pPr lvl="1"/>
            <a:r>
              <a:rPr lang="en-US" dirty="0" smtClean="0"/>
              <a:t>Special Recognition at Password Hashing Competition</a:t>
            </a:r>
          </a:p>
          <a:p>
            <a:pPr lvl="1"/>
            <a:r>
              <a:rPr lang="en-US" dirty="0" smtClean="0"/>
              <a:t>Two Variants: Dragonfly and Double-Butterfly</a:t>
            </a:r>
          </a:p>
          <a:p>
            <a:endParaRPr lang="en-US" dirty="0" smtClean="0"/>
          </a:p>
          <a:p>
            <a:r>
              <a:rPr lang="en-US" dirty="0" smtClean="0"/>
              <a:t>Argon2  </a:t>
            </a:r>
            <a:r>
              <a:rPr lang="en-US" dirty="0"/>
              <a:t>[BDK15]</a:t>
            </a:r>
          </a:p>
          <a:p>
            <a:pPr lvl="1"/>
            <a:r>
              <a:rPr lang="en-US" dirty="0"/>
              <a:t>Winner of the Password Hashing Competition</a:t>
            </a:r>
          </a:p>
          <a:p>
            <a:pPr lvl="1"/>
            <a:r>
              <a:rPr lang="en-US" dirty="0"/>
              <a:t>Argon2i (data-independent mode) is recommended for Password Hashing</a:t>
            </a:r>
          </a:p>
          <a:p>
            <a:endParaRPr lang="en-US" dirty="0" smtClean="0"/>
          </a:p>
          <a:p>
            <a:r>
              <a:rPr lang="en-US" dirty="0" smtClean="0"/>
              <a:t>Balloon Hashing </a:t>
            </a:r>
            <a:r>
              <a:rPr lang="en-US" dirty="0"/>
              <a:t>[BCS16</a:t>
            </a:r>
            <a:r>
              <a:rPr lang="en-US" dirty="0" smtClean="0"/>
              <a:t>]</a:t>
            </a:r>
          </a:p>
          <a:p>
            <a:pPr lvl="1"/>
            <a:r>
              <a:rPr lang="en-US" dirty="0" smtClean="0"/>
              <a:t>Newer proposal (three variants in original proposal)</a:t>
            </a:r>
          </a:p>
          <a:p>
            <a:pPr marL="457200" lvl="1"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4630" y="3603543"/>
            <a:ext cx="1096771" cy="1149079"/>
          </a:xfrm>
          <a:prstGeom prst="rect">
            <a:avLst/>
          </a:prstGeom>
        </p:spPr>
      </p:pic>
      <p:pic>
        <p:nvPicPr>
          <p:cNvPr id="5" name="Picture 2" descr="Image result for password hashing competi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3901" y="613243"/>
            <a:ext cx="2857500"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819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iMHF</a:t>
            </a:r>
            <a:r>
              <a:rPr lang="en-US" dirty="0" smtClean="0"/>
              <a:t> (</a:t>
            </a:r>
            <a:r>
              <a:rPr lang="en-US" dirty="0" err="1"/>
              <a:t>f</a:t>
            </a:r>
            <a:r>
              <a:rPr lang="en-US" baseline="-25000" dirty="0" err="1"/>
              <a:t>G,H</a:t>
            </a:r>
            <a:r>
              <a:rPr lang="en-US" dirty="0" smtClean="0"/>
              <a:t>)</a:t>
            </a:r>
            <a:endParaRPr lang="en-US" dirty="0"/>
          </a:p>
        </p:txBody>
      </p:sp>
      <p:sp>
        <p:nvSpPr>
          <p:cNvPr id="4" name="Oval 3"/>
          <p:cNvSpPr/>
          <p:nvPr/>
        </p:nvSpPr>
        <p:spPr>
          <a:xfrm>
            <a:off x="3341581" y="5030455"/>
            <a:ext cx="625344" cy="6230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1</a:t>
            </a:r>
          </a:p>
        </p:txBody>
      </p:sp>
      <p:sp>
        <p:nvSpPr>
          <p:cNvPr id="5" name="Oval 4"/>
          <p:cNvSpPr/>
          <p:nvPr/>
        </p:nvSpPr>
        <p:spPr>
          <a:xfrm>
            <a:off x="4317689" y="4709868"/>
            <a:ext cx="707778" cy="5913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2</a:t>
            </a:r>
          </a:p>
        </p:txBody>
      </p:sp>
      <p:sp>
        <p:nvSpPr>
          <p:cNvPr id="6" name="Oval 5"/>
          <p:cNvSpPr/>
          <p:nvPr/>
        </p:nvSpPr>
        <p:spPr>
          <a:xfrm>
            <a:off x="5219834" y="522247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3</a:t>
            </a:r>
          </a:p>
        </p:txBody>
      </p:sp>
      <p:sp>
        <p:nvSpPr>
          <p:cNvPr id="7" name="Oval 6"/>
          <p:cNvSpPr/>
          <p:nvPr/>
        </p:nvSpPr>
        <p:spPr>
          <a:xfrm>
            <a:off x="6185003" y="4769333"/>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4</a:t>
            </a:r>
          </a:p>
        </p:txBody>
      </p:sp>
      <p:cxnSp>
        <p:nvCxnSpPr>
          <p:cNvPr id="8" name="Straight Arrow Connector 7"/>
          <p:cNvCxnSpPr/>
          <p:nvPr/>
        </p:nvCxnSpPr>
        <p:spPr>
          <a:xfrm>
            <a:off x="2675991" y="5313873"/>
            <a:ext cx="662738"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776960" y="5048276"/>
            <a:ext cx="662738"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151871" y="4980941"/>
            <a:ext cx="4459106" cy="584775"/>
          </a:xfrm>
          <a:prstGeom prst="rect">
            <a:avLst/>
          </a:prstGeom>
          <a:noFill/>
        </p:spPr>
        <p:txBody>
          <a:bodyPr wrap="none" rtlCol="0">
            <a:spAutoFit/>
          </a:bodyPr>
          <a:lstStyle/>
          <a:p>
            <a:r>
              <a:rPr lang="en-US" sz="3200" dirty="0"/>
              <a:t>Output: </a:t>
            </a:r>
            <a:r>
              <a:rPr lang="en-US" sz="3200" dirty="0" err="1"/>
              <a:t>f</a:t>
            </a:r>
            <a:r>
              <a:rPr lang="en-US" sz="3200" baseline="-25000" dirty="0" err="1"/>
              <a:t>G,H</a:t>
            </a:r>
            <a:r>
              <a:rPr lang="en-US" sz="3200" baseline="-25000" dirty="0"/>
              <a:t> </a:t>
            </a:r>
            <a:r>
              <a:rPr lang="en-US" sz="3200" dirty="0" smtClean="0"/>
              <a:t>(</a:t>
            </a:r>
            <a:r>
              <a:rPr lang="en-US" sz="3200" dirty="0" err="1" smtClean="0"/>
              <a:t>pwd,salt</a:t>
            </a:r>
            <a:r>
              <a:rPr lang="en-US" sz="3200" dirty="0" smtClean="0"/>
              <a:t>)= L</a:t>
            </a:r>
            <a:r>
              <a:rPr lang="en-US" sz="3200" baseline="-25000" dirty="0" smtClean="0"/>
              <a:t>4</a:t>
            </a:r>
            <a:endParaRPr lang="en-US" sz="3200" baseline="-25000" dirty="0"/>
          </a:p>
        </p:txBody>
      </p:sp>
      <p:sp>
        <p:nvSpPr>
          <p:cNvPr id="11" name="TextBox 10"/>
          <p:cNvSpPr txBox="1"/>
          <p:nvPr/>
        </p:nvSpPr>
        <p:spPr>
          <a:xfrm>
            <a:off x="356517" y="4734719"/>
            <a:ext cx="2785571" cy="1077218"/>
          </a:xfrm>
          <a:prstGeom prst="rect">
            <a:avLst/>
          </a:prstGeom>
          <a:noFill/>
        </p:spPr>
        <p:txBody>
          <a:bodyPr wrap="none" rtlCol="0">
            <a:spAutoFit/>
          </a:bodyPr>
          <a:lstStyle/>
          <a:p>
            <a:r>
              <a:rPr lang="en-US" sz="3200" dirty="0"/>
              <a:t>Input: </a:t>
            </a:r>
            <a:r>
              <a:rPr lang="en-US" sz="3200" dirty="0" err="1"/>
              <a:t>pwd</a:t>
            </a:r>
            <a:r>
              <a:rPr lang="en-US" sz="3200" dirty="0"/>
              <a:t>, salt</a:t>
            </a:r>
          </a:p>
          <a:p>
            <a:endParaRPr lang="en-US" sz="3200" dirty="0"/>
          </a:p>
        </p:txBody>
      </p:sp>
      <p:sp>
        <p:nvSpPr>
          <p:cNvPr id="12" name="TextBox 11"/>
          <p:cNvSpPr txBox="1"/>
          <p:nvPr/>
        </p:nvSpPr>
        <p:spPr>
          <a:xfrm>
            <a:off x="1830631" y="5329412"/>
            <a:ext cx="184731" cy="584775"/>
          </a:xfrm>
          <a:prstGeom prst="rect">
            <a:avLst/>
          </a:prstGeom>
          <a:noFill/>
        </p:spPr>
        <p:txBody>
          <a:bodyPr wrap="none" rtlCol="0">
            <a:spAutoFit/>
          </a:bodyPr>
          <a:lstStyle/>
          <a:p>
            <a:endParaRPr lang="en-US" sz="3200" dirty="0"/>
          </a:p>
        </p:txBody>
      </p:sp>
      <p:cxnSp>
        <p:nvCxnSpPr>
          <p:cNvPr id="13" name="Straight Arrow Connector 12"/>
          <p:cNvCxnSpPr>
            <a:stCxn id="4" idx="7"/>
          </p:cNvCxnSpPr>
          <p:nvPr/>
        </p:nvCxnSpPr>
        <p:spPr>
          <a:xfrm flipV="1">
            <a:off x="3875345" y="4988442"/>
            <a:ext cx="438555" cy="1332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59032" y="5491728"/>
            <a:ext cx="1270603" cy="339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792135" y="5190479"/>
            <a:ext cx="344735" cy="23051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029256" y="5049841"/>
            <a:ext cx="366270" cy="2073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7955" y="4921842"/>
            <a:ext cx="1162161" cy="1073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788614" y="5611767"/>
            <a:ext cx="977524" cy="410968"/>
          </a:xfrm>
          <a:prstGeom prst="straightConnector1">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6185003" y="5951898"/>
                <a:ext cx="272613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𝐿</m:t>
                      </m:r>
                      <m:r>
                        <a:rPr lang="en-US" sz="3200" i="1" baseline="-25000">
                          <a:latin typeface="Cambria Math" panose="02040503050406030204" pitchFamily="18" charset="0"/>
                        </a:rPr>
                        <m:t>3</m:t>
                      </m:r>
                      <m:r>
                        <a:rPr lang="en-US" sz="3200" i="1">
                          <a:latin typeface="Cambria Math" panose="02040503050406030204" pitchFamily="18" charset="0"/>
                        </a:rPr>
                        <m:t>=</m:t>
                      </m:r>
                      <m:r>
                        <a:rPr lang="en-US" sz="3200" i="1">
                          <a:latin typeface="Cambria Math" panose="02040503050406030204" pitchFamily="18" charset="0"/>
                        </a:rPr>
                        <m:t>𝐻</m:t>
                      </m:r>
                      <m:r>
                        <a:rPr lang="en-US" sz="3200" i="1">
                          <a:latin typeface="Cambria Math" panose="02040503050406030204" pitchFamily="18" charset="0"/>
                        </a:rPr>
                        <m:t>(</m:t>
                      </m:r>
                      <m:r>
                        <a:rPr lang="en-US" sz="3200" i="1">
                          <a:latin typeface="Cambria Math" panose="02040503050406030204" pitchFamily="18" charset="0"/>
                        </a:rPr>
                        <m:t>𝐿</m:t>
                      </m:r>
                      <m:r>
                        <a:rPr lang="en-US" sz="3200" i="1" baseline="-25000">
                          <a:latin typeface="Cambria Math" panose="02040503050406030204" pitchFamily="18" charset="0"/>
                        </a:rPr>
                        <m:t>2</m:t>
                      </m:r>
                      <m:r>
                        <a:rPr lang="en-US" sz="3200" i="1">
                          <a:latin typeface="Cambria Math" panose="02040503050406030204" pitchFamily="18" charset="0"/>
                        </a:rPr>
                        <m:t>,</m:t>
                      </m:r>
                      <m:r>
                        <a:rPr lang="en-US" sz="3200" i="1">
                          <a:latin typeface="Cambria Math" panose="02040503050406030204" pitchFamily="18" charset="0"/>
                        </a:rPr>
                        <m:t>𝐿</m:t>
                      </m:r>
                      <m:r>
                        <a:rPr lang="en-US" sz="3200" i="1" baseline="-25000">
                          <a:latin typeface="Cambria Math" panose="02040503050406030204" pitchFamily="18" charset="0"/>
                        </a:rPr>
                        <m:t>1</m:t>
                      </m:r>
                      <m:r>
                        <a:rPr lang="en-US" sz="3200" i="1">
                          <a:latin typeface="Cambria Math" panose="02040503050406030204" pitchFamily="18" charset="0"/>
                        </a:rPr>
                        <m:t>)</m:t>
                      </m:r>
                    </m:oMath>
                  </m:oMathPara>
                </a14:m>
                <a:endParaRPr lang="en-US" sz="3200" dirty="0" err="1"/>
              </a:p>
            </p:txBody>
          </p:sp>
        </mc:Choice>
        <mc:Fallback xmlns="">
          <p:sp>
            <p:nvSpPr>
              <p:cNvPr id="19" name="TextBox 18"/>
              <p:cNvSpPr txBox="1">
                <a:spLocks noRot="1" noChangeAspect="1" noMove="1" noResize="1" noEditPoints="1" noAdjustHandles="1" noChangeArrowheads="1" noChangeShapeType="1" noTextEdit="1"/>
              </p:cNvSpPr>
              <p:nvPr/>
            </p:nvSpPr>
            <p:spPr>
              <a:xfrm>
                <a:off x="6185003" y="5951898"/>
                <a:ext cx="2726131" cy="584775"/>
              </a:xfrm>
              <a:prstGeom prst="rect">
                <a:avLst/>
              </a:prstGeom>
              <a:blipFill rotWithShape="1">
                <a:blip r:embed="rId2"/>
                <a:stretch>
                  <a:fillRect/>
                </a:stretch>
              </a:blipFill>
            </p:spPr>
            <p:txBody>
              <a:bodyPr/>
              <a:lstStyle/>
              <a:p>
                <a:r>
                  <a:rPr lang="en-US">
                    <a:noFill/>
                  </a:rPr>
                  <a:t> </a:t>
                </a:r>
              </a:p>
            </p:txBody>
          </p:sp>
        </mc:Fallback>
      </mc:AlternateContent>
      <p:cxnSp>
        <p:nvCxnSpPr>
          <p:cNvPr id="20" name="Straight Arrow Connector 19"/>
          <p:cNvCxnSpPr>
            <a:endCxn id="4" idx="4"/>
          </p:cNvCxnSpPr>
          <p:nvPr/>
        </p:nvCxnSpPr>
        <p:spPr>
          <a:xfrm flipV="1">
            <a:off x="3552076" y="5653468"/>
            <a:ext cx="102177" cy="497026"/>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1963139" y="6022735"/>
                <a:ext cx="348813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𝐿</m:t>
                      </m:r>
                      <m:r>
                        <a:rPr lang="en-US" sz="3200" i="1" baseline="-25000">
                          <a:latin typeface="Cambria Math" panose="02040503050406030204" pitchFamily="18" charset="0"/>
                        </a:rPr>
                        <m:t>1</m:t>
                      </m:r>
                      <m:r>
                        <a:rPr lang="en-US" sz="3200" i="1">
                          <a:latin typeface="Cambria Math" panose="02040503050406030204" pitchFamily="18" charset="0"/>
                        </a:rPr>
                        <m:t>=</m:t>
                      </m:r>
                      <m:r>
                        <a:rPr lang="en-US" sz="3200" i="1">
                          <a:latin typeface="Cambria Math" panose="02040503050406030204" pitchFamily="18" charset="0"/>
                        </a:rPr>
                        <m:t>𝐻</m:t>
                      </m:r>
                      <m:r>
                        <a:rPr lang="en-US" sz="3200" i="1">
                          <a:latin typeface="Cambria Math" panose="02040503050406030204" pitchFamily="18" charset="0"/>
                        </a:rPr>
                        <m:t>(</m:t>
                      </m:r>
                      <m:r>
                        <a:rPr lang="en-US" sz="3200" i="1">
                          <a:latin typeface="Cambria Math" panose="02040503050406030204" pitchFamily="18" charset="0"/>
                        </a:rPr>
                        <m:t>𝑝𝑤𝑑</m:t>
                      </m:r>
                      <m:r>
                        <a:rPr lang="en-US" sz="3200" i="1">
                          <a:latin typeface="Cambria Math" panose="02040503050406030204" pitchFamily="18" charset="0"/>
                        </a:rPr>
                        <m:t>,</m:t>
                      </m:r>
                      <m:r>
                        <a:rPr lang="en-US" sz="3200" i="1">
                          <a:latin typeface="Cambria Math" panose="02040503050406030204" pitchFamily="18" charset="0"/>
                        </a:rPr>
                        <m:t>𝑠𝑎𝑙𝑡</m:t>
                      </m:r>
                      <m:r>
                        <a:rPr lang="en-US" sz="3200" i="1">
                          <a:latin typeface="Cambria Math" panose="02040503050406030204" pitchFamily="18" charset="0"/>
                        </a:rPr>
                        <m:t>)</m:t>
                      </m:r>
                    </m:oMath>
                  </m:oMathPara>
                </a14:m>
                <a:endParaRPr lang="en-US" sz="3200" dirty="0" err="1"/>
              </a:p>
            </p:txBody>
          </p:sp>
        </mc:Choice>
        <mc:Fallback xmlns="">
          <p:sp>
            <p:nvSpPr>
              <p:cNvPr id="21" name="TextBox 20"/>
              <p:cNvSpPr txBox="1">
                <a:spLocks noRot="1" noChangeAspect="1" noMove="1" noResize="1" noEditPoints="1" noAdjustHandles="1" noChangeArrowheads="1" noChangeShapeType="1" noTextEdit="1"/>
              </p:cNvSpPr>
              <p:nvPr/>
            </p:nvSpPr>
            <p:spPr>
              <a:xfrm>
                <a:off x="1963139" y="6022735"/>
                <a:ext cx="3488134"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30236" y="1692993"/>
                <a:ext cx="10540070" cy="3416320"/>
              </a:xfrm>
              <a:prstGeom prst="rect">
                <a:avLst/>
              </a:prstGeom>
              <a:noFill/>
            </p:spPr>
            <p:txBody>
              <a:bodyPr wrap="square" rtlCol="0">
                <a:spAutoFit/>
              </a:bodyPr>
              <a:lstStyle/>
              <a:p>
                <a:r>
                  <a:rPr lang="en-US" sz="3600" dirty="0" smtClean="0"/>
                  <a:t>Defined by </a:t>
                </a:r>
              </a:p>
              <a:p>
                <a:pPr marL="285750" indent="-285750">
                  <a:buFont typeface="Arial" panose="020B0604020202020204" pitchFamily="34" charset="0"/>
                  <a:buChar char="•"/>
                </a:pPr>
                <a:r>
                  <a:rPr lang="en-US" sz="3600" dirty="0" smtClean="0"/>
                  <a:t>H:</a:t>
                </a:r>
                <a14:m>
                  <m:oMath xmlns:m="http://schemas.openxmlformats.org/officeDocument/2006/math">
                    <m:d>
                      <m:dPr>
                        <m:begChr m:val="{"/>
                        <m:endChr m:val="}"/>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0,1</m:t>
                        </m:r>
                      </m:e>
                    </m:d>
                    <m:r>
                      <a:rPr lang="en-US" sz="3600" b="0" i="1" baseline="30000" smtClean="0">
                        <a:latin typeface="Cambria Math" panose="02040503050406030204" pitchFamily="18" charset="0"/>
                        <a:ea typeface="Cambria Math" panose="02040503050406030204" pitchFamily="18" charset="0"/>
                      </a:rPr>
                      <m:t>2</m:t>
                    </m:r>
                    <m:r>
                      <a:rPr lang="en-US" sz="3600" i="1" baseline="30000">
                        <a:latin typeface="Cambria Math" panose="02040503050406030204" pitchFamily="18" charset="0"/>
                        <a:ea typeface="Cambria Math" panose="02040503050406030204" pitchFamily="18" charset="0"/>
                      </a:rPr>
                      <m:t>𝑘</m:t>
                    </m:r>
                    <m:r>
                      <a:rPr lang="en-US" sz="3600" i="1" smtClean="0">
                        <a:latin typeface="Cambria Math" panose="02040503050406030204" pitchFamily="18" charset="0"/>
                        <a:ea typeface="Cambria Math" panose="02040503050406030204" pitchFamily="18" charset="0"/>
                      </a:rPr>
                      <m:t>→</m:t>
                    </m:r>
                    <m:d>
                      <m:dPr>
                        <m:begChr m:val="{"/>
                        <m:endChr m:val="}"/>
                        <m:ctrlPr>
                          <a:rPr lang="en-US" sz="3600" i="1" smtClean="0">
                            <a:latin typeface="Cambria Math" panose="02040503050406030204" pitchFamily="18" charset="0"/>
                            <a:ea typeface="Cambria Math" panose="02040503050406030204" pitchFamily="18" charset="0"/>
                          </a:rPr>
                        </m:ctrlPr>
                      </m:dPr>
                      <m:e>
                        <m:r>
                          <a:rPr lang="en-US" sz="3600" b="0" i="1" smtClean="0">
                            <a:latin typeface="Cambria Math" panose="02040503050406030204" pitchFamily="18" charset="0"/>
                            <a:ea typeface="Cambria Math" panose="02040503050406030204" pitchFamily="18" charset="0"/>
                          </a:rPr>
                          <m:t>0,1</m:t>
                        </m:r>
                      </m:e>
                    </m:d>
                    <m:r>
                      <a:rPr lang="en-US" sz="3600" b="0" i="1" baseline="30000" smtClean="0">
                        <a:latin typeface="Cambria Math" panose="02040503050406030204" pitchFamily="18" charset="0"/>
                        <a:ea typeface="Cambria Math" panose="02040503050406030204" pitchFamily="18" charset="0"/>
                      </a:rPr>
                      <m:t>𝑘</m:t>
                    </m:r>
                  </m:oMath>
                </a14:m>
                <a:r>
                  <a:rPr lang="en-US" sz="3600" dirty="0" smtClean="0"/>
                  <a:t>     (Random Oracle)</a:t>
                </a:r>
              </a:p>
              <a:p>
                <a:pPr marL="285750" indent="-285750">
                  <a:buFont typeface="Arial" panose="020B0604020202020204" pitchFamily="34" charset="0"/>
                  <a:buChar char="•"/>
                </a:pPr>
                <a:r>
                  <a:rPr lang="en-US" sz="3600" dirty="0" smtClean="0"/>
                  <a:t>DAG G                           (encodes data-dependencies)</a:t>
                </a:r>
              </a:p>
              <a:p>
                <a:pPr marL="742950" lvl="1" indent="-285750">
                  <a:buFont typeface="Arial" panose="020B0604020202020204" pitchFamily="34" charset="0"/>
                  <a:buChar char="•"/>
                </a:pPr>
                <a:r>
                  <a:rPr lang="en-US" sz="3600" dirty="0" smtClean="0"/>
                  <a:t>Maximum </a:t>
                </a:r>
                <a:r>
                  <a:rPr lang="en-US" sz="3600" dirty="0" err="1" smtClean="0"/>
                  <a:t>indegree</a:t>
                </a:r>
                <a:r>
                  <a:rPr lang="en-US" sz="3600" dirty="0" smtClean="0"/>
                  <a:t>:  </a:t>
                </a:r>
                <a14:m>
                  <m:oMath xmlns:m="http://schemas.openxmlformats.org/officeDocument/2006/math">
                    <m:r>
                      <a:rPr lang="en-US" sz="3600" i="1" smtClean="0">
                        <a:latin typeface="Cambria Math" panose="02040503050406030204" pitchFamily="18" charset="0"/>
                        <a:ea typeface="Cambria Math" panose="02040503050406030204" pitchFamily="18" charset="0"/>
                      </a:rPr>
                      <m:t>𝛿</m:t>
                    </m:r>
                    <m:r>
                      <a:rPr lang="en-US" sz="3600" b="0" i="1" smtClean="0">
                        <a:latin typeface="Cambria Math" panose="02040503050406030204" pitchFamily="18" charset="0"/>
                        <a:ea typeface="Cambria Math" panose="02040503050406030204" pitchFamily="18" charset="0"/>
                      </a:rPr>
                      <m:t>=</m:t>
                    </m:r>
                    <m:r>
                      <m:rPr>
                        <m:sty m:val="p"/>
                      </m:rPr>
                      <a:rPr lang="en-US" sz="3600" b="0" i="0" smtClean="0">
                        <a:latin typeface="Cambria Math" panose="02040503050406030204" pitchFamily="18" charset="0"/>
                        <a:ea typeface="Cambria Math" panose="02040503050406030204" pitchFamily="18" charset="0"/>
                      </a:rPr>
                      <m:t>O</m:t>
                    </m:r>
                    <m:d>
                      <m:dPr>
                        <m:ctrlPr>
                          <a:rPr lang="en-US" sz="3600" b="0" i="1" smtClean="0">
                            <a:latin typeface="Cambria Math" panose="02040503050406030204" pitchFamily="18" charset="0"/>
                            <a:ea typeface="Cambria Math" panose="02040503050406030204" pitchFamily="18" charset="0"/>
                          </a:rPr>
                        </m:ctrlPr>
                      </m:dPr>
                      <m:e>
                        <m:r>
                          <a:rPr lang="en-US" sz="3600" b="0" i="1" smtClean="0">
                            <a:latin typeface="Cambria Math" panose="02040503050406030204" pitchFamily="18" charset="0"/>
                            <a:ea typeface="Cambria Math" panose="02040503050406030204" pitchFamily="18" charset="0"/>
                          </a:rPr>
                          <m:t>1</m:t>
                        </m:r>
                      </m:e>
                    </m:d>
                  </m:oMath>
                </a14:m>
                <a:endParaRPr lang="en-US" sz="3600" dirty="0" smtClean="0"/>
              </a:p>
              <a:p>
                <a:endParaRPr lang="en-US" sz="3600" dirty="0"/>
              </a:p>
              <a:p>
                <a:endParaRPr lang="en-US" sz="3600" dirty="0"/>
              </a:p>
            </p:txBody>
          </p:sp>
        </mc:Choice>
        <mc:Fallback xmlns="">
          <p:sp>
            <p:nvSpPr>
              <p:cNvPr id="22" name="TextBox 21"/>
              <p:cNvSpPr txBox="1">
                <a:spLocks noRot="1" noChangeAspect="1" noMove="1" noResize="1" noEditPoints="1" noAdjustHandles="1" noChangeArrowheads="1" noChangeShapeType="1" noTextEdit="1"/>
              </p:cNvSpPr>
              <p:nvPr/>
            </p:nvSpPr>
            <p:spPr>
              <a:xfrm>
                <a:off x="730236" y="1692993"/>
                <a:ext cx="10540070" cy="3416320"/>
              </a:xfrm>
              <a:prstGeom prst="rect">
                <a:avLst/>
              </a:prstGeom>
              <a:blipFill rotWithShape="0">
                <a:blip r:embed="rId4"/>
                <a:stretch>
                  <a:fillRect l="-1793" t="-2857"/>
                </a:stretch>
              </a:blipFill>
            </p:spPr>
            <p:txBody>
              <a:bodyPr/>
              <a:lstStyle/>
              <a:p>
                <a:r>
                  <a:rPr lang="en-US">
                    <a:noFill/>
                  </a:rPr>
                  <a:t> </a:t>
                </a:r>
              </a:p>
            </p:txBody>
          </p:sp>
        </mc:Fallback>
      </mc:AlternateContent>
      <p:sp>
        <p:nvSpPr>
          <p:cNvPr id="24" name="Oval 23"/>
          <p:cNvSpPr/>
          <p:nvPr/>
        </p:nvSpPr>
        <p:spPr>
          <a:xfrm>
            <a:off x="3353937" y="5030455"/>
            <a:ext cx="625344" cy="6230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1</a:t>
            </a:r>
          </a:p>
        </p:txBody>
      </p:sp>
      <p:cxnSp>
        <p:nvCxnSpPr>
          <p:cNvPr id="25" name="Straight Arrow Connector 24"/>
          <p:cNvCxnSpPr>
            <a:endCxn id="24" idx="4"/>
          </p:cNvCxnSpPr>
          <p:nvPr/>
        </p:nvCxnSpPr>
        <p:spPr>
          <a:xfrm flipV="1">
            <a:off x="3564432" y="5653468"/>
            <a:ext cx="102177" cy="497026"/>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823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an </a:t>
            </a:r>
            <a:r>
              <a:rPr lang="en-US" dirty="0" err="1" smtClean="0"/>
              <a:t>iMHF</a:t>
            </a:r>
            <a:r>
              <a:rPr lang="en-US" dirty="0" smtClean="0"/>
              <a:t> (</a:t>
            </a:r>
            <a:r>
              <a:rPr lang="en-US" b="1" dirty="0" smtClean="0">
                <a:solidFill>
                  <a:srgbClr val="7030A0"/>
                </a:solidFill>
              </a:rPr>
              <a:t>pebbling</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13798" y="4198919"/>
                <a:ext cx="11564404" cy="1871174"/>
              </a:xfrm>
            </p:spPr>
            <p:txBody>
              <a:bodyPr>
                <a:noAutofit/>
              </a:bodyPr>
              <a:lstStyle/>
              <a:p>
                <a:pPr marL="0" indent="0">
                  <a:buNone/>
                </a:pPr>
                <a:r>
                  <a:rPr lang="en-US" sz="3200" dirty="0" smtClean="0">
                    <a:ea typeface="Cambria Math" panose="02040503050406030204" pitchFamily="18" charset="0"/>
                  </a:rPr>
                  <a:t>Pebbling </a:t>
                </a:r>
                <a:r>
                  <a:rPr lang="en-US" sz="3200" dirty="0">
                    <a:ea typeface="Cambria Math" panose="02040503050406030204" pitchFamily="18" charset="0"/>
                  </a:rPr>
                  <a:t>Rules </a:t>
                </a:r>
                <a:r>
                  <a:rPr lang="en-US" sz="3200" dirty="0" smtClean="0">
                    <a:ea typeface="Cambria Math" panose="02040503050406030204" pitchFamily="18" charset="0"/>
                  </a:rPr>
                  <a:t>:  </a:t>
                </a:r>
                <a14:m>
                  <m:oMath xmlns:m="http://schemas.openxmlformats.org/officeDocument/2006/math">
                    <m:acc>
                      <m:accPr>
                        <m:chr m:val="⃗"/>
                        <m:ctrlPr>
                          <a:rPr lang="en-US" sz="3200" i="1" smtClean="0">
                            <a:latin typeface="Cambria Math" panose="02040503050406030204" pitchFamily="18" charset="0"/>
                            <a:ea typeface="Cambria Math" panose="02040503050406030204" pitchFamily="18" charset="0"/>
                          </a:rPr>
                        </m:ctrlPr>
                      </m:accPr>
                      <m:e>
                        <m:r>
                          <a:rPr lang="en-US" sz="3200" b="0" i="1" smtClean="0">
                            <a:latin typeface="Cambria Math" panose="02040503050406030204" pitchFamily="18" charset="0"/>
                            <a:ea typeface="Cambria Math" panose="02040503050406030204" pitchFamily="18" charset="0"/>
                          </a:rPr>
                          <m:t>𝑃</m:t>
                        </m:r>
                      </m:e>
                    </m:acc>
                  </m:oMath>
                </a14:m>
                <a:r>
                  <a:rPr lang="en-US" sz="3200" dirty="0" smtClean="0">
                    <a:ea typeface="Cambria Math" panose="02040503050406030204" pitchFamily="18" charset="0"/>
                  </a:rPr>
                  <a:t>=P</a:t>
                </a:r>
                <a:r>
                  <a:rPr lang="en-US" sz="3200" baseline="-25000" dirty="0" smtClean="0">
                    <a:ea typeface="Cambria Math" panose="02040503050406030204" pitchFamily="18" charset="0"/>
                  </a:rPr>
                  <a:t>1</a:t>
                </a:r>
                <a:r>
                  <a:rPr lang="en-US" sz="3200" dirty="0">
                    <a:ea typeface="Cambria Math" panose="02040503050406030204" pitchFamily="18" charset="0"/>
                  </a:rPr>
                  <a:t>,…,P</a:t>
                </a:r>
                <a:r>
                  <a:rPr lang="en-US" sz="3200" baseline="-25000" dirty="0">
                    <a:ea typeface="Cambria Math" panose="02040503050406030204" pitchFamily="18" charset="0"/>
                  </a:rPr>
                  <a:t>t</a:t>
                </a:r>
                <a14:m>
                  <m:oMath xmlns:m="http://schemas.openxmlformats.org/officeDocument/2006/math">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𝑉</m:t>
                    </m:r>
                  </m:oMath>
                </a14:m>
                <a:r>
                  <a:rPr lang="en-US" sz="3200" dirty="0" smtClean="0">
                    <a:ea typeface="Cambria Math" panose="02040503050406030204" pitchFamily="18" charset="0"/>
                  </a:rPr>
                  <a:t> </a:t>
                </a:r>
                <a:r>
                  <a:rPr lang="en-US" sz="3200" dirty="0" err="1" smtClean="0">
                    <a:ea typeface="Cambria Math" panose="02040503050406030204" pitchFamily="18" charset="0"/>
                  </a:rPr>
                  <a:t>s.t.</a:t>
                </a:r>
                <a:r>
                  <a:rPr lang="en-US" sz="3200" dirty="0" smtClean="0">
                    <a:ea typeface="Cambria Math" panose="02040503050406030204" pitchFamily="18" charset="0"/>
                  </a:rPr>
                  <a:t> </a:t>
                </a:r>
              </a:p>
              <a:p>
                <a:r>
                  <a:rPr lang="en-US" sz="3200" dirty="0" smtClean="0">
                    <a:ea typeface="Cambria Math" panose="02040503050406030204" pitchFamily="18" charset="0"/>
                  </a:rPr>
                  <a:t>P</a:t>
                </a:r>
                <a:r>
                  <a:rPr lang="en-US" sz="3200" baseline="-25000" dirty="0" smtClean="0">
                    <a:ea typeface="Cambria Math" panose="02040503050406030204" pitchFamily="18" charset="0"/>
                  </a:rPr>
                  <a:t>i+1</a:t>
                </a:r>
                <a14:m>
                  <m:oMath xmlns:m="http://schemas.openxmlformats.org/officeDocument/2006/math">
                    <m:r>
                      <a:rPr lang="en-US" sz="3200" i="1">
                        <a:latin typeface="Cambria Math" panose="02040503050406030204" pitchFamily="18" charset="0"/>
                        <a:ea typeface="Cambria Math" panose="02040503050406030204" pitchFamily="18" charset="0"/>
                      </a:rPr>
                      <m:t>⊂</m:t>
                    </m:r>
                    <m:r>
                      <m:rPr>
                        <m:nor/>
                      </m:rPr>
                      <a:rPr lang="en-US" sz="3200" dirty="0">
                        <a:ea typeface="Cambria Math" panose="02040503050406030204" pitchFamily="18" charset="0"/>
                      </a:rPr>
                      <m:t>P</m:t>
                    </m:r>
                    <m:r>
                      <m:rPr>
                        <m:nor/>
                      </m:rPr>
                      <a:rPr lang="en-US" sz="3200" baseline="-25000" dirty="0">
                        <a:ea typeface="Cambria Math" panose="02040503050406030204" pitchFamily="18" charset="0"/>
                      </a:rPr>
                      <m:t>i</m:t>
                    </m:r>
                    <m:r>
                      <a:rPr lang="en-US" sz="3200" i="1" smtClean="0">
                        <a:latin typeface="Cambria Math" panose="02040503050406030204" pitchFamily="18" charset="0"/>
                        <a:ea typeface="Cambria Math" panose="02040503050406030204" pitchFamily="18" charset="0"/>
                      </a:rPr>
                      <m:t>∪</m:t>
                    </m:r>
                    <m:d>
                      <m:dPr>
                        <m:begChr m:val="{"/>
                        <m:endChr m:val="}"/>
                        <m:ctrlPr>
                          <a:rPr lang="en-US" sz="3200" i="1">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𝑥</m:t>
                        </m:r>
                        <m:r>
                          <a:rPr lang="en-US" sz="3200" b="0" i="1" smtClean="0">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𝑉</m:t>
                        </m:r>
                      </m:e>
                      <m:e>
                        <m:r>
                          <m:rPr>
                            <m:sty m:val="p"/>
                          </m:rPr>
                          <a:rPr lang="en-US" sz="3200" b="0" i="0" smtClean="0">
                            <a:latin typeface="Cambria Math" panose="02040503050406030204" pitchFamily="18" charset="0"/>
                            <a:ea typeface="Cambria Math" panose="02040503050406030204" pitchFamily="18" charset="0"/>
                          </a:rPr>
                          <m:t>parents</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𝑥</m:t>
                            </m:r>
                          </m:e>
                        </m:d>
                        <m:r>
                          <a:rPr lang="en-US" sz="3200" i="1">
                            <a:latin typeface="Cambria Math" panose="02040503050406030204" pitchFamily="18" charset="0"/>
                            <a:ea typeface="Cambria Math" panose="02040503050406030204" pitchFamily="18" charset="0"/>
                          </a:rPr>
                          <m:t>⊂</m:t>
                        </m:r>
                        <m:r>
                          <m:rPr>
                            <m:nor/>
                          </m:rPr>
                          <a:rPr lang="en-US" sz="3200" dirty="0">
                            <a:ea typeface="Cambria Math" panose="02040503050406030204" pitchFamily="18" charset="0"/>
                          </a:rPr>
                          <m:t>P</m:t>
                        </m:r>
                        <m:r>
                          <m:rPr>
                            <m:nor/>
                          </m:rPr>
                          <a:rPr lang="en-US" sz="3200" baseline="-25000" dirty="0">
                            <a:ea typeface="Cambria Math" panose="02040503050406030204" pitchFamily="18" charset="0"/>
                          </a:rPr>
                          <m:t>i</m:t>
                        </m:r>
                        <m:r>
                          <m:rPr>
                            <m:nor/>
                          </m:rPr>
                          <a:rPr lang="en-US" sz="3200" baseline="-25000" dirty="0">
                            <a:ea typeface="Cambria Math" panose="02040503050406030204" pitchFamily="18" charset="0"/>
                          </a:rPr>
                          <m:t>+1</m:t>
                        </m:r>
                      </m:e>
                    </m:d>
                    <m:r>
                      <a:rPr lang="en-US" sz="3200" b="0" i="1" smtClean="0">
                        <a:latin typeface="Cambria Math" panose="02040503050406030204" pitchFamily="18" charset="0"/>
                        <a:ea typeface="Cambria Math" panose="02040503050406030204" pitchFamily="18" charset="0"/>
                      </a:rPr>
                      <m:t>    </m:t>
                    </m:r>
                  </m:oMath>
                </a14:m>
                <a:r>
                  <a:rPr lang="en-US" sz="3200" dirty="0" smtClean="0"/>
                  <a:t>(need dependent values)</a:t>
                </a:r>
              </a:p>
              <a:p>
                <a:r>
                  <a:rPr lang="en-US" sz="3200" dirty="0" smtClean="0">
                    <a:ea typeface="Cambria Math" panose="02040503050406030204" pitchFamily="18" charset="0"/>
                  </a:rPr>
                  <a:t>n</a:t>
                </a:r>
                <a14:m>
                  <m:oMath xmlns:m="http://schemas.openxmlformats.org/officeDocument/2006/math">
                    <m:r>
                      <a:rPr lang="en-US" sz="3200" i="1">
                        <a:latin typeface="Cambria Math" panose="02040503050406030204" pitchFamily="18" charset="0"/>
                        <a:ea typeface="Cambria Math" panose="02040503050406030204" pitchFamily="18" charset="0"/>
                      </a:rPr>
                      <m:t>∈ </m:t>
                    </m:r>
                  </m:oMath>
                </a14:m>
                <a:r>
                  <a:rPr lang="en-US" sz="3200" dirty="0" smtClean="0">
                    <a:ea typeface="Cambria Math" panose="02040503050406030204" pitchFamily="18" charset="0"/>
                  </a:rPr>
                  <a:t>P</a:t>
                </a:r>
                <a:r>
                  <a:rPr lang="en-US" sz="3200" baseline="-25000" dirty="0" smtClean="0">
                    <a:ea typeface="Cambria Math" panose="02040503050406030204" pitchFamily="18" charset="0"/>
                  </a:rPr>
                  <a:t>t                                                                                           </a:t>
                </a:r>
                <a:r>
                  <a:rPr lang="en-US" sz="3200" dirty="0" smtClean="0">
                    <a:ea typeface="Cambria Math" panose="02040503050406030204" pitchFamily="18" charset="0"/>
                  </a:rPr>
                  <a:t>(must finish and output </a:t>
                </a:r>
                <a:r>
                  <a:rPr lang="en-US" sz="3200" dirty="0">
                    <a:ea typeface="Cambria Math" panose="02040503050406030204" pitchFamily="18" charset="0"/>
                  </a:rPr>
                  <a:t>L</a:t>
                </a:r>
                <a:r>
                  <a:rPr lang="en-US" sz="3200" baseline="-25000" dirty="0">
                    <a:ea typeface="Cambria Math" panose="02040503050406030204" pitchFamily="18" charset="0"/>
                  </a:rPr>
                  <a:t>n</a:t>
                </a:r>
                <a:r>
                  <a:rPr lang="en-US" sz="3200" dirty="0" smtClean="0">
                    <a:ea typeface="Cambria Math" panose="02040503050406030204" pitchFamily="18" charset="0"/>
                  </a:rPr>
                  <a:t>)</a:t>
                </a:r>
                <a:r>
                  <a:rPr lang="en-US" sz="3200" baseline="-25000" dirty="0" smtClean="0">
                    <a:ea typeface="Cambria Math" panose="02040503050406030204" pitchFamily="18" charset="0"/>
                  </a:rPr>
                  <a:t> </a:t>
                </a:r>
                <a:endParaRPr lang="en-US" sz="3200" dirty="0">
                  <a:ea typeface="Cambria Math" panose="02040503050406030204" pitchFamily="18" charset="0"/>
                </a:endParaRPr>
              </a:p>
              <a:p>
                <a:pPr marL="0" indent="0">
                  <a:buNone/>
                </a:pP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13798" y="4198919"/>
                <a:ext cx="11564404" cy="1871174"/>
              </a:xfrm>
              <a:blipFill rotWithShape="0">
                <a:blip r:embed="rId3"/>
                <a:stretch>
                  <a:fillRect l="-1317" t="-3583" b="-2606"/>
                </a:stretch>
              </a:blipFill>
            </p:spPr>
            <p:txBody>
              <a:bodyPr/>
              <a:lstStyle/>
              <a:p>
                <a:r>
                  <a:rPr lang="en-US">
                    <a:noFill/>
                  </a:rPr>
                  <a:t> </a:t>
                </a:r>
              </a:p>
            </p:txBody>
          </p:sp>
        </mc:Fallback>
      </mc:AlternateContent>
      <p:sp>
        <p:nvSpPr>
          <p:cNvPr id="4" name="Oval 3"/>
          <p:cNvSpPr/>
          <p:nvPr/>
        </p:nvSpPr>
        <p:spPr>
          <a:xfrm>
            <a:off x="3831451" y="2236455"/>
            <a:ext cx="625344" cy="6230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1</a:t>
            </a:r>
          </a:p>
        </p:txBody>
      </p:sp>
      <p:sp>
        <p:nvSpPr>
          <p:cNvPr id="5" name="Oval 4"/>
          <p:cNvSpPr/>
          <p:nvPr/>
        </p:nvSpPr>
        <p:spPr>
          <a:xfrm>
            <a:off x="4807559" y="1915868"/>
            <a:ext cx="707778" cy="5913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2</a:t>
            </a:r>
          </a:p>
        </p:txBody>
      </p:sp>
      <p:sp>
        <p:nvSpPr>
          <p:cNvPr id="6" name="Oval 5"/>
          <p:cNvSpPr/>
          <p:nvPr/>
        </p:nvSpPr>
        <p:spPr>
          <a:xfrm>
            <a:off x="5709704" y="2428479"/>
            <a:ext cx="581135" cy="5578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3</a:t>
            </a:r>
          </a:p>
        </p:txBody>
      </p:sp>
      <p:sp>
        <p:nvSpPr>
          <p:cNvPr id="7" name="Oval 6"/>
          <p:cNvSpPr/>
          <p:nvPr/>
        </p:nvSpPr>
        <p:spPr>
          <a:xfrm>
            <a:off x="6674873" y="1975333"/>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4</a:t>
            </a:r>
          </a:p>
        </p:txBody>
      </p:sp>
      <p:cxnSp>
        <p:nvCxnSpPr>
          <p:cNvPr id="8" name="Straight Arrow Connector 7"/>
          <p:cNvCxnSpPr/>
          <p:nvPr/>
        </p:nvCxnSpPr>
        <p:spPr>
          <a:xfrm>
            <a:off x="3165861" y="2519873"/>
            <a:ext cx="662738"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266830" y="2254276"/>
            <a:ext cx="662738"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045485" y="1967917"/>
            <a:ext cx="1680268" cy="523220"/>
          </a:xfrm>
          <a:prstGeom prst="rect">
            <a:avLst/>
          </a:prstGeom>
          <a:noFill/>
        </p:spPr>
        <p:txBody>
          <a:bodyPr wrap="none" rtlCol="0">
            <a:spAutoFit/>
          </a:bodyPr>
          <a:lstStyle/>
          <a:p>
            <a:r>
              <a:rPr lang="en-US" sz="2800" dirty="0"/>
              <a:t>Output: </a:t>
            </a:r>
            <a:r>
              <a:rPr lang="en-US" sz="2800" dirty="0" smtClean="0"/>
              <a:t>L</a:t>
            </a:r>
            <a:r>
              <a:rPr lang="en-US" sz="2800" baseline="-25000" dirty="0" smtClean="0"/>
              <a:t>4</a:t>
            </a:r>
            <a:endParaRPr lang="en-US" sz="2800" baseline="-25000" dirty="0"/>
          </a:p>
        </p:txBody>
      </p:sp>
      <p:sp>
        <p:nvSpPr>
          <p:cNvPr id="11" name="TextBox 10"/>
          <p:cNvSpPr txBox="1"/>
          <p:nvPr/>
        </p:nvSpPr>
        <p:spPr>
          <a:xfrm>
            <a:off x="2413930" y="2058568"/>
            <a:ext cx="1058303" cy="523220"/>
          </a:xfrm>
          <a:prstGeom prst="rect">
            <a:avLst/>
          </a:prstGeom>
          <a:noFill/>
        </p:spPr>
        <p:txBody>
          <a:bodyPr wrap="none" rtlCol="0">
            <a:spAutoFit/>
          </a:bodyPr>
          <a:lstStyle/>
          <a:p>
            <a:r>
              <a:rPr lang="en-US" sz="2800" dirty="0"/>
              <a:t>Input:</a:t>
            </a:r>
          </a:p>
        </p:txBody>
      </p:sp>
      <p:sp>
        <p:nvSpPr>
          <p:cNvPr id="12" name="TextBox 11"/>
          <p:cNvSpPr txBox="1"/>
          <p:nvPr/>
        </p:nvSpPr>
        <p:spPr>
          <a:xfrm>
            <a:off x="2414848" y="2559273"/>
            <a:ext cx="1500667" cy="523220"/>
          </a:xfrm>
          <a:prstGeom prst="rect">
            <a:avLst/>
          </a:prstGeom>
          <a:noFill/>
        </p:spPr>
        <p:txBody>
          <a:bodyPr wrap="none" rtlCol="0">
            <a:spAutoFit/>
          </a:bodyPr>
          <a:lstStyle/>
          <a:p>
            <a:r>
              <a:rPr lang="en-US" sz="2800" dirty="0" err="1"/>
              <a:t>pwd</a:t>
            </a:r>
            <a:r>
              <a:rPr lang="en-US" sz="2800" dirty="0"/>
              <a:t>, salt</a:t>
            </a:r>
          </a:p>
        </p:txBody>
      </p:sp>
      <p:cxnSp>
        <p:nvCxnSpPr>
          <p:cNvPr id="13" name="Straight Arrow Connector 12"/>
          <p:cNvCxnSpPr>
            <a:stCxn id="4" idx="7"/>
          </p:cNvCxnSpPr>
          <p:nvPr/>
        </p:nvCxnSpPr>
        <p:spPr>
          <a:xfrm flipV="1">
            <a:off x="4365215" y="2194442"/>
            <a:ext cx="438555" cy="1332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448902" y="2697728"/>
            <a:ext cx="1270603" cy="339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282005" y="2396479"/>
            <a:ext cx="344735" cy="23051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519126" y="2255841"/>
            <a:ext cx="366270" cy="2073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527825" y="2127842"/>
            <a:ext cx="1162161" cy="1073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278484" y="2817767"/>
            <a:ext cx="977524" cy="410968"/>
          </a:xfrm>
          <a:prstGeom prst="straightConnector1">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6674873" y="3157898"/>
                <a:ext cx="240860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𝐿</m:t>
                      </m:r>
                      <m:r>
                        <a:rPr lang="en-US" sz="2800" i="1" baseline="-25000">
                          <a:latin typeface="Cambria Math" panose="02040503050406030204" pitchFamily="18" charset="0"/>
                        </a:rPr>
                        <m:t>3</m:t>
                      </m:r>
                      <m:r>
                        <a:rPr lang="en-US" sz="2800" i="1">
                          <a:latin typeface="Cambria Math" panose="02040503050406030204" pitchFamily="18" charset="0"/>
                        </a:rPr>
                        <m:t>=</m:t>
                      </m:r>
                      <m:r>
                        <a:rPr lang="en-US" sz="2800" i="1">
                          <a:latin typeface="Cambria Math" panose="02040503050406030204" pitchFamily="18" charset="0"/>
                        </a:rPr>
                        <m:t>𝐻</m:t>
                      </m:r>
                      <m:r>
                        <a:rPr lang="en-US" sz="2800" i="1">
                          <a:latin typeface="Cambria Math" panose="02040503050406030204" pitchFamily="18" charset="0"/>
                        </a:rPr>
                        <m:t>(</m:t>
                      </m:r>
                      <m:r>
                        <a:rPr lang="en-US" sz="2800" i="1">
                          <a:latin typeface="Cambria Math" panose="02040503050406030204" pitchFamily="18" charset="0"/>
                        </a:rPr>
                        <m:t>𝐿</m:t>
                      </m:r>
                      <m:r>
                        <a:rPr lang="en-US" sz="2800" i="1" baseline="-25000">
                          <a:latin typeface="Cambria Math" panose="02040503050406030204" pitchFamily="18" charset="0"/>
                        </a:rPr>
                        <m:t>2</m:t>
                      </m:r>
                      <m:r>
                        <a:rPr lang="en-US" sz="2800" i="1">
                          <a:latin typeface="Cambria Math" panose="02040503050406030204" pitchFamily="18" charset="0"/>
                        </a:rPr>
                        <m:t>,</m:t>
                      </m:r>
                      <m:r>
                        <a:rPr lang="en-US" sz="2800" i="1">
                          <a:latin typeface="Cambria Math" panose="02040503050406030204" pitchFamily="18" charset="0"/>
                        </a:rPr>
                        <m:t>𝐿</m:t>
                      </m:r>
                      <m:r>
                        <a:rPr lang="en-US" sz="2800" i="1" baseline="-25000">
                          <a:latin typeface="Cambria Math" panose="02040503050406030204" pitchFamily="18" charset="0"/>
                        </a:rPr>
                        <m:t>1</m:t>
                      </m:r>
                      <m:r>
                        <a:rPr lang="en-US" sz="2800" i="1">
                          <a:latin typeface="Cambria Math" panose="02040503050406030204" pitchFamily="18" charset="0"/>
                        </a:rPr>
                        <m:t>)</m:t>
                      </m:r>
                    </m:oMath>
                  </m:oMathPara>
                </a14:m>
                <a:endParaRPr lang="en-US" sz="2800" dirty="0" err="1"/>
              </a:p>
            </p:txBody>
          </p:sp>
        </mc:Choice>
        <mc:Fallback xmlns="">
          <p:sp>
            <p:nvSpPr>
              <p:cNvPr id="19" name="TextBox 18"/>
              <p:cNvSpPr txBox="1">
                <a:spLocks noRot="1" noChangeAspect="1" noMove="1" noResize="1" noEditPoints="1" noAdjustHandles="1" noChangeArrowheads="1" noChangeShapeType="1" noTextEdit="1"/>
              </p:cNvSpPr>
              <p:nvPr/>
            </p:nvSpPr>
            <p:spPr>
              <a:xfrm>
                <a:off x="6674873" y="3157898"/>
                <a:ext cx="2408608" cy="523220"/>
              </a:xfrm>
              <a:prstGeom prst="rect">
                <a:avLst/>
              </a:prstGeom>
              <a:blipFill rotWithShape="0">
                <a:blip r:embed="rId4"/>
                <a:stretch>
                  <a:fillRect/>
                </a:stretch>
              </a:blipFill>
            </p:spPr>
            <p:txBody>
              <a:bodyPr/>
              <a:lstStyle/>
              <a:p>
                <a:r>
                  <a:rPr lang="en-US">
                    <a:noFill/>
                  </a:rPr>
                  <a:t> </a:t>
                </a:r>
              </a:p>
            </p:txBody>
          </p:sp>
        </mc:Fallback>
      </mc:AlternateContent>
      <p:cxnSp>
        <p:nvCxnSpPr>
          <p:cNvPr id="20" name="Straight Arrow Connector 19"/>
          <p:cNvCxnSpPr>
            <a:endCxn id="4" idx="4"/>
          </p:cNvCxnSpPr>
          <p:nvPr/>
        </p:nvCxnSpPr>
        <p:spPr>
          <a:xfrm flipV="1">
            <a:off x="4041946" y="2859468"/>
            <a:ext cx="102177" cy="497026"/>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2453009" y="3228735"/>
                <a:ext cx="307481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𝐿</m:t>
                      </m:r>
                      <m:r>
                        <a:rPr lang="en-US" sz="2800" i="1" baseline="-25000">
                          <a:latin typeface="Cambria Math" panose="02040503050406030204" pitchFamily="18" charset="0"/>
                        </a:rPr>
                        <m:t>1</m:t>
                      </m:r>
                      <m:r>
                        <a:rPr lang="en-US" sz="2800" i="1">
                          <a:latin typeface="Cambria Math" panose="02040503050406030204" pitchFamily="18" charset="0"/>
                        </a:rPr>
                        <m:t>=</m:t>
                      </m:r>
                      <m:r>
                        <a:rPr lang="en-US" sz="2800" i="1">
                          <a:latin typeface="Cambria Math" panose="02040503050406030204" pitchFamily="18" charset="0"/>
                        </a:rPr>
                        <m:t>𝐻</m:t>
                      </m:r>
                      <m:r>
                        <a:rPr lang="en-US" sz="2800" i="1">
                          <a:latin typeface="Cambria Math" panose="02040503050406030204" pitchFamily="18" charset="0"/>
                        </a:rPr>
                        <m:t>(</m:t>
                      </m:r>
                      <m:r>
                        <a:rPr lang="en-US" sz="2800" i="1">
                          <a:latin typeface="Cambria Math" panose="02040503050406030204" pitchFamily="18" charset="0"/>
                        </a:rPr>
                        <m:t>𝑝𝑤𝑑</m:t>
                      </m:r>
                      <m:r>
                        <a:rPr lang="en-US" sz="2800" i="1">
                          <a:latin typeface="Cambria Math" panose="02040503050406030204" pitchFamily="18" charset="0"/>
                        </a:rPr>
                        <m:t>,</m:t>
                      </m:r>
                      <m:r>
                        <a:rPr lang="en-US" sz="2800" i="1">
                          <a:latin typeface="Cambria Math" panose="02040503050406030204" pitchFamily="18" charset="0"/>
                        </a:rPr>
                        <m:t>𝑠𝑎𝑙𝑡</m:t>
                      </m:r>
                      <m:r>
                        <a:rPr lang="en-US" sz="2800" i="1">
                          <a:latin typeface="Cambria Math" panose="02040503050406030204" pitchFamily="18" charset="0"/>
                        </a:rPr>
                        <m:t>)</m:t>
                      </m:r>
                    </m:oMath>
                  </m:oMathPara>
                </a14:m>
                <a:endParaRPr lang="en-US" sz="2800" dirty="0" err="1"/>
              </a:p>
            </p:txBody>
          </p:sp>
        </mc:Choice>
        <mc:Fallback xmlns="">
          <p:sp>
            <p:nvSpPr>
              <p:cNvPr id="21" name="TextBox 20"/>
              <p:cNvSpPr txBox="1">
                <a:spLocks noRot="1" noChangeAspect="1" noMove="1" noResize="1" noEditPoints="1" noAdjustHandles="1" noChangeArrowheads="1" noChangeShapeType="1" noTextEdit="1"/>
              </p:cNvSpPr>
              <p:nvPr/>
            </p:nvSpPr>
            <p:spPr>
              <a:xfrm>
                <a:off x="2453009" y="3228735"/>
                <a:ext cx="3074816" cy="523220"/>
              </a:xfrm>
              <a:prstGeom prst="rect">
                <a:avLst/>
              </a:prstGeom>
              <a:blipFill rotWithShape="0">
                <a:blip r:embed="rId5"/>
                <a:stretch>
                  <a:fillRect/>
                </a:stretch>
              </a:blipFill>
            </p:spPr>
            <p:txBody>
              <a:bodyPr/>
              <a:lstStyle/>
              <a:p>
                <a:r>
                  <a:rPr lang="en-US">
                    <a:noFill/>
                  </a:rPr>
                  <a:t> </a:t>
                </a:r>
              </a:p>
            </p:txBody>
          </p:sp>
        </mc:Fallback>
      </mc:AlternateContent>
      <p:sp>
        <p:nvSpPr>
          <p:cNvPr id="22" name="Oval 21"/>
          <p:cNvSpPr/>
          <p:nvPr/>
        </p:nvSpPr>
        <p:spPr>
          <a:xfrm>
            <a:off x="3843807" y="2236455"/>
            <a:ext cx="625344" cy="6230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1</a:t>
            </a:r>
          </a:p>
        </p:txBody>
      </p:sp>
      <p:cxnSp>
        <p:nvCxnSpPr>
          <p:cNvPr id="23" name="Straight Arrow Connector 22"/>
          <p:cNvCxnSpPr>
            <a:endCxn id="22" idx="4"/>
          </p:cNvCxnSpPr>
          <p:nvPr/>
        </p:nvCxnSpPr>
        <p:spPr>
          <a:xfrm flipV="1">
            <a:off x="4054302" y="2859468"/>
            <a:ext cx="102177" cy="497026"/>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849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an </a:t>
            </a:r>
            <a:r>
              <a:rPr lang="en-US" dirty="0" err="1"/>
              <a:t>iMHF</a:t>
            </a:r>
            <a:r>
              <a:rPr lang="en-US" dirty="0"/>
              <a:t> (</a:t>
            </a:r>
            <a:r>
              <a:rPr lang="en-US" b="1" dirty="0">
                <a:solidFill>
                  <a:schemeClr val="accent1"/>
                </a:solidFill>
              </a:rPr>
              <a:t>pebbling</a:t>
            </a:r>
            <a:r>
              <a:rPr lang="en-US" dirty="0"/>
              <a:t>)</a:t>
            </a:r>
          </a:p>
        </p:txBody>
      </p:sp>
      <p:sp>
        <p:nvSpPr>
          <p:cNvPr id="4" name="Oval 3"/>
          <p:cNvSpPr/>
          <p:nvPr/>
        </p:nvSpPr>
        <p:spPr>
          <a:xfrm>
            <a:off x="3014558"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3013108" y="285126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29" name="Oval 28"/>
          <p:cNvSpPr/>
          <p:nvPr/>
        </p:nvSpPr>
        <p:spPr>
          <a:xfrm>
            <a:off x="4896189" y="282437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30" name="Straight Arrow Connector 29"/>
          <p:cNvCxnSpPr/>
          <p:nvPr/>
        </p:nvCxnSpPr>
        <p:spPr>
          <a:xfrm>
            <a:off x="3565082" y="312481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535788" y="31315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477329" y="3088407"/>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5818524" y="280946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34" name="Oval 33"/>
          <p:cNvSpPr/>
          <p:nvPr/>
        </p:nvSpPr>
        <p:spPr>
          <a:xfrm>
            <a:off x="6760065" y="280946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spTree>
    <p:extLst>
      <p:ext uri="{BB962C8B-B14F-4D97-AF65-F5344CB8AC3E}">
        <p14:creationId xmlns:p14="http://schemas.microsoft.com/office/powerpoint/2010/main" val="3454600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014558" y="2851265"/>
            <a:ext cx="581135" cy="5578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69848" y="3685032"/>
            <a:ext cx="7445180"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                 (data value L</a:t>
            </a:r>
            <a:r>
              <a:rPr lang="en-US" sz="2800" baseline="-25000" dirty="0" smtClean="0"/>
              <a:t>1</a:t>
            </a:r>
            <a:r>
              <a:rPr lang="en-US" sz="2800" dirty="0" smtClean="0"/>
              <a:t> stored in memory)</a:t>
            </a:r>
            <a:endParaRPr lang="en-US" sz="2800" dirty="0"/>
          </a:p>
        </p:txBody>
      </p:sp>
      <p:sp>
        <p:nvSpPr>
          <p:cNvPr id="16" name="Title 1"/>
          <p:cNvSpPr>
            <a:spLocks noGrp="1"/>
          </p:cNvSpPr>
          <p:nvPr>
            <p:ph type="title"/>
          </p:nvPr>
        </p:nvSpPr>
        <p:spPr>
          <a:xfrm>
            <a:off x="838200" y="365125"/>
            <a:ext cx="10515600" cy="1325563"/>
          </a:xfrm>
        </p:spPr>
        <p:txBody>
          <a:bodyPr/>
          <a:lstStyle/>
          <a:p>
            <a:r>
              <a:rPr lang="en-US" dirty="0"/>
              <a:t>Evaluating an </a:t>
            </a:r>
            <a:r>
              <a:rPr lang="en-US" dirty="0" err="1"/>
              <a:t>iMHF</a:t>
            </a:r>
            <a:r>
              <a:rPr lang="en-US" dirty="0"/>
              <a:t> (</a:t>
            </a:r>
            <a:r>
              <a:rPr lang="en-US" b="1" dirty="0">
                <a:solidFill>
                  <a:schemeClr val="accent1"/>
                </a:solidFill>
              </a:rPr>
              <a:t>pebbling</a:t>
            </a:r>
            <a:r>
              <a:rPr lang="en-US" dirty="0"/>
              <a:t>)</a:t>
            </a:r>
          </a:p>
        </p:txBody>
      </p:sp>
    </p:spTree>
    <p:extLst>
      <p:ext uri="{BB962C8B-B14F-4D97-AF65-F5344CB8AC3E}">
        <p14:creationId xmlns:p14="http://schemas.microsoft.com/office/powerpoint/2010/main" val="2804370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4" name="Oval 3"/>
          <p:cNvSpPr/>
          <p:nvPr/>
        </p:nvSpPr>
        <p:spPr>
          <a:xfrm>
            <a:off x="3014558" y="2851265"/>
            <a:ext cx="581135" cy="5578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3956099" y="2851265"/>
            <a:ext cx="581135" cy="5578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8919942" cy="954107"/>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r>
              <a:rPr lang="en-US" sz="2800" dirty="0"/>
              <a:t>} </a:t>
            </a:r>
            <a:r>
              <a:rPr lang="en-US" sz="2800" dirty="0" smtClean="0"/>
              <a:t>                  (</a:t>
            </a:r>
            <a:r>
              <a:rPr lang="en-US" sz="2800" dirty="0"/>
              <a:t>data </a:t>
            </a:r>
            <a:r>
              <a:rPr lang="en-US" sz="2800" dirty="0" smtClean="0"/>
              <a:t>values </a:t>
            </a:r>
            <a:r>
              <a:rPr lang="en-US" sz="2800" dirty="0"/>
              <a:t>L</a:t>
            </a:r>
            <a:r>
              <a:rPr lang="en-US" sz="2800" baseline="-25000" dirty="0"/>
              <a:t>1</a:t>
            </a:r>
            <a:r>
              <a:rPr lang="en-US" sz="2800" dirty="0"/>
              <a:t> </a:t>
            </a:r>
            <a:r>
              <a:rPr lang="en-US" sz="2800" dirty="0" smtClean="0"/>
              <a:t>and L</a:t>
            </a:r>
            <a:r>
              <a:rPr lang="en-US" sz="2800" baseline="-25000" dirty="0" smtClean="0"/>
              <a:t>2 </a:t>
            </a:r>
            <a:r>
              <a:rPr lang="en-US" sz="2800" dirty="0" smtClean="0"/>
              <a:t>stored </a:t>
            </a:r>
            <a:r>
              <a:rPr lang="en-US" sz="2800" dirty="0"/>
              <a:t>in memory)</a:t>
            </a:r>
          </a:p>
          <a:p>
            <a:endParaRPr lang="en-US" sz="2800" dirty="0"/>
          </a:p>
        </p:txBody>
      </p:sp>
    </p:spTree>
    <p:extLst>
      <p:ext uri="{BB962C8B-B14F-4D97-AF65-F5344CB8AC3E}">
        <p14:creationId xmlns:p14="http://schemas.microsoft.com/office/powerpoint/2010/main" val="1137399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
        <p:nvSpPr>
          <p:cNvPr id="16" name="TextBox 15"/>
          <p:cNvSpPr txBox="1"/>
          <p:nvPr/>
        </p:nvSpPr>
        <p:spPr>
          <a:xfrm>
            <a:off x="1069848" y="4623796"/>
            <a:ext cx="1242648" cy="523220"/>
          </a:xfrm>
          <a:prstGeom prst="rect">
            <a:avLst/>
          </a:prstGeom>
          <a:noFill/>
        </p:spPr>
        <p:txBody>
          <a:bodyPr wrap="none" rtlCol="0">
            <a:spAutoFit/>
          </a:bodyPr>
          <a:lstStyle/>
          <a:p>
            <a:r>
              <a:rPr lang="en-US" sz="2800" dirty="0" smtClean="0"/>
              <a:t>P</a:t>
            </a:r>
            <a:r>
              <a:rPr lang="en-US" sz="2800" baseline="-25000" dirty="0" smtClean="0"/>
              <a:t>3</a:t>
            </a:r>
            <a:r>
              <a:rPr lang="en-US" sz="2800" dirty="0" smtClean="0"/>
              <a:t> = {3}</a:t>
            </a:r>
            <a:endParaRPr lang="en-US" sz="2800" dirty="0"/>
          </a:p>
        </p:txBody>
      </p:sp>
      <p:sp>
        <p:nvSpPr>
          <p:cNvPr id="17" name="Oval 16"/>
          <p:cNvSpPr/>
          <p:nvPr/>
        </p:nvSpPr>
        <p:spPr>
          <a:xfrm>
            <a:off x="3014558"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8" name="Oval 17"/>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9" name="Oval 18"/>
          <p:cNvSpPr/>
          <p:nvPr/>
        </p:nvSpPr>
        <p:spPr>
          <a:xfrm>
            <a:off x="4897639" y="2824377"/>
            <a:ext cx="581135" cy="5578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20" name="Straight Arrow Connector 19"/>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24" name="Oval 23"/>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25" name="Straight Arrow Connector 24"/>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3652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
        <p:nvSpPr>
          <p:cNvPr id="16" name="TextBox 15"/>
          <p:cNvSpPr txBox="1"/>
          <p:nvPr/>
        </p:nvSpPr>
        <p:spPr>
          <a:xfrm>
            <a:off x="1069848" y="4623796"/>
            <a:ext cx="1242648" cy="523220"/>
          </a:xfrm>
          <a:prstGeom prst="rect">
            <a:avLst/>
          </a:prstGeom>
          <a:noFill/>
        </p:spPr>
        <p:txBody>
          <a:bodyPr wrap="none" rtlCol="0">
            <a:spAutoFit/>
          </a:bodyPr>
          <a:lstStyle/>
          <a:p>
            <a:r>
              <a:rPr lang="en-US" sz="2800" dirty="0" smtClean="0"/>
              <a:t>P</a:t>
            </a:r>
            <a:r>
              <a:rPr lang="en-US" sz="2800" baseline="-25000" dirty="0" smtClean="0"/>
              <a:t>3</a:t>
            </a:r>
            <a:r>
              <a:rPr lang="en-US" sz="2800" dirty="0" smtClean="0"/>
              <a:t> = {3}</a:t>
            </a:r>
            <a:endParaRPr lang="en-US" sz="2800" dirty="0"/>
          </a:p>
        </p:txBody>
      </p:sp>
      <p:sp>
        <p:nvSpPr>
          <p:cNvPr id="17" name="Oval 16"/>
          <p:cNvSpPr/>
          <p:nvPr/>
        </p:nvSpPr>
        <p:spPr>
          <a:xfrm>
            <a:off x="3014558"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8" name="Oval 17"/>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9" name="Oval 18"/>
          <p:cNvSpPr/>
          <p:nvPr/>
        </p:nvSpPr>
        <p:spPr>
          <a:xfrm>
            <a:off x="4897639" y="2824377"/>
            <a:ext cx="581135" cy="5578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20" name="Straight Arrow Connector 19"/>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4" y="2809461"/>
            <a:ext cx="581135" cy="5578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24" name="Oval 23"/>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25" name="Straight Arrow Connector 24"/>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9848" y="5039340"/>
            <a:ext cx="1515158" cy="523220"/>
          </a:xfrm>
          <a:prstGeom prst="rect">
            <a:avLst/>
          </a:prstGeom>
          <a:noFill/>
        </p:spPr>
        <p:txBody>
          <a:bodyPr wrap="none" rtlCol="0">
            <a:spAutoFit/>
          </a:bodyPr>
          <a:lstStyle/>
          <a:p>
            <a:r>
              <a:rPr lang="en-US" sz="2800" dirty="0" smtClean="0"/>
              <a:t>P</a:t>
            </a:r>
            <a:r>
              <a:rPr lang="en-US" sz="2800" baseline="-25000" dirty="0" smtClean="0"/>
              <a:t>4</a:t>
            </a:r>
            <a:r>
              <a:rPr lang="en-US" sz="2800" dirty="0" smtClean="0"/>
              <a:t> = {3,4}</a:t>
            </a:r>
            <a:endParaRPr lang="en-US" sz="2800" dirty="0"/>
          </a:p>
        </p:txBody>
      </p:sp>
    </p:spTree>
    <p:extLst>
      <p:ext uri="{BB962C8B-B14F-4D97-AF65-F5344CB8AC3E}">
        <p14:creationId xmlns:p14="http://schemas.microsoft.com/office/powerpoint/2010/main" val="1467388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Management</a:t>
            </a:r>
            <a:endParaRPr lang="en-US" dirty="0"/>
          </a:p>
        </p:txBody>
      </p:sp>
      <p:pic>
        <p:nvPicPr>
          <p:cNvPr id="4" name="Picture 1"/>
          <p:cNvPicPr>
            <a:picLocks noChangeAspect="1" noChangeArrowheads="1"/>
          </p:cNvPicPr>
          <p:nvPr/>
        </p:nvPicPr>
        <p:blipFill>
          <a:blip r:embed="rId3" cstate="print"/>
          <a:srcRect/>
          <a:stretch>
            <a:fillRect/>
          </a:stretch>
        </p:blipFill>
        <p:spPr bwMode="auto">
          <a:xfrm>
            <a:off x="6553200" y="1600201"/>
            <a:ext cx="406146" cy="609601"/>
          </a:xfrm>
          <a:prstGeom prst="rect">
            <a:avLst/>
          </a:prstGeom>
          <a:noFill/>
          <a:ln w="9525">
            <a:noFill/>
            <a:miter lim="800000"/>
            <a:headEnd/>
            <a:tailEnd/>
          </a:ln>
        </p:spPr>
      </p:pic>
      <p:pic>
        <p:nvPicPr>
          <p:cNvPr id="5" name="Picture 1"/>
          <p:cNvPicPr>
            <a:picLocks noChangeAspect="1" noChangeArrowheads="1"/>
          </p:cNvPicPr>
          <p:nvPr/>
        </p:nvPicPr>
        <p:blipFill>
          <a:blip r:embed="rId3" cstate="print"/>
          <a:srcRect/>
          <a:stretch>
            <a:fillRect/>
          </a:stretch>
        </p:blipFill>
        <p:spPr bwMode="auto">
          <a:xfrm>
            <a:off x="6553200" y="2286000"/>
            <a:ext cx="355378" cy="533400"/>
          </a:xfrm>
          <a:prstGeom prst="rect">
            <a:avLst/>
          </a:prstGeom>
          <a:noFill/>
          <a:ln w="9525">
            <a:noFill/>
            <a:miter lim="800000"/>
            <a:headEnd/>
            <a:tailEnd/>
          </a:ln>
        </p:spPr>
      </p:pic>
      <p:pic>
        <p:nvPicPr>
          <p:cNvPr id="6" name="Picture 1"/>
          <p:cNvPicPr>
            <a:picLocks noChangeAspect="1" noChangeArrowheads="1"/>
          </p:cNvPicPr>
          <p:nvPr/>
        </p:nvPicPr>
        <p:blipFill>
          <a:blip r:embed="rId3" cstate="print"/>
          <a:srcRect/>
          <a:stretch>
            <a:fillRect/>
          </a:stretch>
        </p:blipFill>
        <p:spPr bwMode="auto">
          <a:xfrm>
            <a:off x="6553201" y="2895600"/>
            <a:ext cx="355377" cy="5334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2209800" y="2209800"/>
            <a:ext cx="693420" cy="1066800"/>
          </a:xfrm>
          <a:prstGeom prst="rect">
            <a:avLst/>
          </a:prstGeom>
          <a:noFill/>
          <a:ln w="9525">
            <a:noFill/>
            <a:miter lim="800000"/>
            <a:headEnd/>
            <a:tailEnd/>
          </a:ln>
        </p:spPr>
      </p:pic>
      <p:cxnSp>
        <p:nvCxnSpPr>
          <p:cNvPr id="8" name="Straight Arrow Connector 7"/>
          <p:cNvCxnSpPr>
            <a:endCxn id="4" idx="1"/>
          </p:cNvCxnSpPr>
          <p:nvPr/>
        </p:nvCxnSpPr>
        <p:spPr>
          <a:xfrm flipV="1">
            <a:off x="2895600" y="1905002"/>
            <a:ext cx="3657600" cy="609599"/>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3"/>
            <a:endCxn id="6" idx="1"/>
          </p:cNvCxnSpPr>
          <p:nvPr/>
        </p:nvCxnSpPr>
        <p:spPr>
          <a:xfrm>
            <a:off x="2903220" y="2743200"/>
            <a:ext cx="3649980" cy="41910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895600" y="2895600"/>
            <a:ext cx="3657600" cy="83820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6"/>
          <p:cNvPicPr>
            <a:picLocks noChangeAspect="1" noChangeArrowheads="1"/>
          </p:cNvPicPr>
          <p:nvPr/>
        </p:nvPicPr>
        <p:blipFill>
          <a:blip r:embed="rId5" cstate="print"/>
          <a:srcRect/>
          <a:stretch>
            <a:fillRect/>
          </a:stretch>
        </p:blipFill>
        <p:spPr bwMode="auto">
          <a:xfrm>
            <a:off x="7467600" y="2266950"/>
            <a:ext cx="1219200" cy="552450"/>
          </a:xfrm>
          <a:prstGeom prst="rect">
            <a:avLst/>
          </a:prstGeom>
          <a:noFill/>
          <a:ln w="9525">
            <a:noFill/>
            <a:miter lim="800000"/>
            <a:headEnd/>
            <a:tailEnd/>
          </a:ln>
        </p:spPr>
      </p:pic>
      <p:pic>
        <p:nvPicPr>
          <p:cNvPr id="12" name="Picture 8"/>
          <p:cNvPicPr>
            <a:picLocks noChangeAspect="1" noChangeArrowheads="1"/>
          </p:cNvPicPr>
          <p:nvPr/>
        </p:nvPicPr>
        <p:blipFill>
          <a:blip r:embed="rId6" cstate="print"/>
          <a:srcRect/>
          <a:stretch>
            <a:fillRect/>
          </a:stretch>
        </p:blipFill>
        <p:spPr bwMode="auto">
          <a:xfrm>
            <a:off x="7543800" y="2971800"/>
            <a:ext cx="1524000" cy="398780"/>
          </a:xfrm>
          <a:prstGeom prst="rect">
            <a:avLst/>
          </a:prstGeom>
          <a:noFill/>
          <a:ln w="9525">
            <a:noFill/>
            <a:miter lim="800000"/>
            <a:headEnd/>
            <a:tailEnd/>
          </a:ln>
        </p:spPr>
      </p:pic>
      <p:pic>
        <p:nvPicPr>
          <p:cNvPr id="13" name="Picture 9"/>
          <p:cNvPicPr>
            <a:picLocks noChangeAspect="1" noChangeArrowheads="1"/>
          </p:cNvPicPr>
          <p:nvPr/>
        </p:nvPicPr>
        <p:blipFill>
          <a:blip r:embed="rId7" cstate="print"/>
          <a:srcRect/>
          <a:stretch>
            <a:fillRect/>
          </a:stretch>
        </p:blipFill>
        <p:spPr bwMode="auto">
          <a:xfrm>
            <a:off x="7543801" y="1676400"/>
            <a:ext cx="775855" cy="426720"/>
          </a:xfrm>
          <a:prstGeom prst="rect">
            <a:avLst/>
          </a:prstGeom>
          <a:noFill/>
          <a:ln w="9525">
            <a:noFill/>
            <a:miter lim="800000"/>
            <a:headEnd/>
            <a:tailEnd/>
          </a:ln>
        </p:spPr>
      </p:pic>
      <p:pic>
        <p:nvPicPr>
          <p:cNvPr id="14" name="Picture 6"/>
          <p:cNvPicPr>
            <a:picLocks noChangeAspect="1" noChangeArrowheads="1"/>
          </p:cNvPicPr>
          <p:nvPr/>
        </p:nvPicPr>
        <p:blipFill>
          <a:blip r:embed="rId8" cstate="print"/>
          <a:srcRect/>
          <a:stretch>
            <a:fillRect/>
          </a:stretch>
        </p:blipFill>
        <p:spPr bwMode="auto">
          <a:xfrm>
            <a:off x="2133734" y="4191000"/>
            <a:ext cx="731308" cy="1219200"/>
          </a:xfrm>
          <a:prstGeom prst="rect">
            <a:avLst/>
          </a:prstGeom>
          <a:noFill/>
          <a:ln w="9525">
            <a:noFill/>
            <a:miter lim="800000"/>
            <a:headEnd/>
            <a:tailEnd/>
          </a:ln>
        </p:spPr>
      </p:pic>
      <p:pic>
        <p:nvPicPr>
          <p:cNvPr id="15" name="Picture 1"/>
          <p:cNvPicPr>
            <a:picLocks noChangeAspect="1" noChangeArrowheads="1"/>
          </p:cNvPicPr>
          <p:nvPr/>
        </p:nvPicPr>
        <p:blipFill>
          <a:blip r:embed="rId3" cstate="print"/>
          <a:srcRect/>
          <a:stretch>
            <a:fillRect/>
          </a:stretch>
        </p:blipFill>
        <p:spPr bwMode="auto">
          <a:xfrm>
            <a:off x="6553201" y="3581400"/>
            <a:ext cx="355377" cy="533400"/>
          </a:xfrm>
          <a:prstGeom prst="rect">
            <a:avLst/>
          </a:prstGeom>
          <a:noFill/>
          <a:ln w="9525">
            <a:noFill/>
            <a:miter lim="800000"/>
            <a:headEnd/>
            <a:tailEnd/>
          </a:ln>
        </p:spPr>
      </p:pic>
      <p:pic>
        <p:nvPicPr>
          <p:cNvPr id="17" name="Picture 2"/>
          <p:cNvPicPr>
            <a:picLocks noChangeAspect="1" noChangeArrowheads="1"/>
          </p:cNvPicPr>
          <p:nvPr/>
        </p:nvPicPr>
        <p:blipFill>
          <a:blip r:embed="rId9" cstate="print"/>
          <a:srcRect/>
          <a:stretch>
            <a:fillRect/>
          </a:stretch>
        </p:blipFill>
        <p:spPr bwMode="auto">
          <a:xfrm>
            <a:off x="7543801" y="3657600"/>
            <a:ext cx="450507" cy="381000"/>
          </a:xfrm>
          <a:prstGeom prst="rect">
            <a:avLst/>
          </a:prstGeom>
          <a:noFill/>
          <a:ln w="9525">
            <a:noFill/>
            <a:miter lim="800000"/>
            <a:headEnd/>
            <a:tailEnd/>
          </a:ln>
        </p:spPr>
      </p:pic>
      <p:pic>
        <p:nvPicPr>
          <p:cNvPr id="18" name="Picture 1"/>
          <p:cNvPicPr>
            <a:picLocks noChangeAspect="1" noChangeArrowheads="1"/>
          </p:cNvPicPr>
          <p:nvPr/>
        </p:nvPicPr>
        <p:blipFill>
          <a:blip r:embed="rId3" cstate="print"/>
          <a:srcRect/>
          <a:stretch>
            <a:fillRect/>
          </a:stretch>
        </p:blipFill>
        <p:spPr bwMode="auto">
          <a:xfrm>
            <a:off x="6553201" y="4191000"/>
            <a:ext cx="355377" cy="533400"/>
          </a:xfrm>
          <a:prstGeom prst="rect">
            <a:avLst/>
          </a:prstGeom>
          <a:noFill/>
          <a:ln w="9525">
            <a:noFill/>
            <a:miter lim="800000"/>
            <a:headEnd/>
            <a:tailEnd/>
          </a:ln>
        </p:spPr>
      </p:pic>
      <p:pic>
        <p:nvPicPr>
          <p:cNvPr id="19" name="Picture 6"/>
          <p:cNvPicPr>
            <a:picLocks noChangeAspect="1" noChangeArrowheads="1"/>
          </p:cNvPicPr>
          <p:nvPr/>
        </p:nvPicPr>
        <p:blipFill>
          <a:blip r:embed="rId8" cstate="print"/>
          <a:srcRect/>
          <a:stretch>
            <a:fillRect/>
          </a:stretch>
        </p:blipFill>
        <p:spPr bwMode="auto">
          <a:xfrm>
            <a:off x="6934201" y="4191000"/>
            <a:ext cx="274241" cy="457200"/>
          </a:xfrm>
          <a:prstGeom prst="rect">
            <a:avLst/>
          </a:prstGeom>
          <a:noFill/>
          <a:ln w="9525">
            <a:noFill/>
            <a:miter lim="800000"/>
            <a:headEnd/>
            <a:tailEnd/>
          </a:ln>
        </p:spPr>
      </p:pic>
      <p:sp>
        <p:nvSpPr>
          <p:cNvPr id="20" name="TextBox 19"/>
          <p:cNvSpPr txBox="1"/>
          <p:nvPr/>
        </p:nvSpPr>
        <p:spPr>
          <a:xfrm>
            <a:off x="7315200" y="4191001"/>
            <a:ext cx="3810000" cy="461665"/>
          </a:xfrm>
          <a:prstGeom prst="rect">
            <a:avLst/>
          </a:prstGeom>
          <a:noFill/>
        </p:spPr>
        <p:txBody>
          <a:bodyPr wrap="square" rtlCol="0">
            <a:spAutoFit/>
          </a:bodyPr>
          <a:lstStyle/>
          <a:p>
            <a:r>
              <a:rPr lang="en-US" sz="2400" dirty="0"/>
              <a:t>PayPaul.com</a:t>
            </a:r>
          </a:p>
        </p:txBody>
      </p:sp>
      <p:cxnSp>
        <p:nvCxnSpPr>
          <p:cNvPr id="21" name="Straight Arrow Connector 20"/>
          <p:cNvCxnSpPr>
            <a:endCxn id="18" idx="1"/>
          </p:cNvCxnSpPr>
          <p:nvPr/>
        </p:nvCxnSpPr>
        <p:spPr>
          <a:xfrm flipV="1">
            <a:off x="2865043" y="4457700"/>
            <a:ext cx="3688158" cy="424279"/>
          </a:xfrm>
          <a:prstGeom prst="straightConnector1">
            <a:avLst/>
          </a:prstGeom>
          <a:ln w="444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5" idx="1"/>
          </p:cNvCxnSpPr>
          <p:nvPr/>
        </p:nvCxnSpPr>
        <p:spPr>
          <a:xfrm flipV="1">
            <a:off x="2895600" y="2552700"/>
            <a:ext cx="3657600" cy="11430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971800" y="3124200"/>
            <a:ext cx="3581400" cy="121920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9" name="Smiley Face 28"/>
          <p:cNvSpPr/>
          <p:nvPr/>
        </p:nvSpPr>
        <p:spPr>
          <a:xfrm>
            <a:off x="7010400" y="3657600"/>
            <a:ext cx="381000" cy="304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miley Face 30"/>
          <p:cNvSpPr/>
          <p:nvPr/>
        </p:nvSpPr>
        <p:spPr>
          <a:xfrm>
            <a:off x="7010400" y="2971800"/>
            <a:ext cx="381000" cy="304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Smiley Face 31"/>
          <p:cNvSpPr/>
          <p:nvPr/>
        </p:nvSpPr>
        <p:spPr>
          <a:xfrm>
            <a:off x="7010400" y="2286000"/>
            <a:ext cx="381000" cy="3810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Smiley Face 32"/>
          <p:cNvSpPr/>
          <p:nvPr/>
        </p:nvSpPr>
        <p:spPr>
          <a:xfrm>
            <a:off x="7010400" y="1676400"/>
            <a:ext cx="381000" cy="3810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038600" y="3352801"/>
            <a:ext cx="450764" cy="461665"/>
          </a:xfrm>
          <a:prstGeom prst="rect">
            <a:avLst/>
          </a:prstGeom>
          <a:noFill/>
        </p:spPr>
        <p:txBody>
          <a:bodyPr wrap="none" rtlCol="0">
            <a:spAutoFit/>
          </a:bodyPr>
          <a:lstStyle/>
          <a:p>
            <a:r>
              <a:rPr lang="en-US" sz="2400" dirty="0"/>
              <a:t>p</a:t>
            </a:r>
            <a:r>
              <a:rPr lang="en-US" sz="2400" baseline="-25000" dirty="0"/>
              <a:t>5</a:t>
            </a:r>
          </a:p>
        </p:txBody>
      </p:sp>
      <p:sp>
        <p:nvSpPr>
          <p:cNvPr id="47" name="TextBox 46"/>
          <p:cNvSpPr txBox="1"/>
          <p:nvPr/>
        </p:nvSpPr>
        <p:spPr>
          <a:xfrm>
            <a:off x="3554736" y="4138972"/>
            <a:ext cx="450764" cy="461665"/>
          </a:xfrm>
          <a:prstGeom prst="rect">
            <a:avLst/>
          </a:prstGeom>
          <a:noFill/>
        </p:spPr>
        <p:txBody>
          <a:bodyPr wrap="none" rtlCol="0">
            <a:spAutoFit/>
          </a:bodyPr>
          <a:lstStyle/>
          <a:p>
            <a:r>
              <a:rPr lang="en-US" sz="2400" dirty="0"/>
              <a:t>p</a:t>
            </a:r>
            <a:r>
              <a:rPr lang="en-US" sz="2400" baseline="-25000" dirty="0"/>
              <a:t>5</a:t>
            </a:r>
          </a:p>
        </p:txBody>
      </p:sp>
      <p:sp>
        <p:nvSpPr>
          <p:cNvPr id="57" name="TextBox 56"/>
          <p:cNvSpPr txBox="1"/>
          <p:nvPr/>
        </p:nvSpPr>
        <p:spPr>
          <a:xfrm>
            <a:off x="5029200" y="3124201"/>
            <a:ext cx="450764" cy="461665"/>
          </a:xfrm>
          <a:prstGeom prst="rect">
            <a:avLst/>
          </a:prstGeom>
          <a:noFill/>
        </p:spPr>
        <p:txBody>
          <a:bodyPr wrap="none" rtlCol="0">
            <a:spAutoFit/>
          </a:bodyPr>
          <a:lstStyle/>
          <a:p>
            <a:r>
              <a:rPr lang="en-US" sz="2400" dirty="0"/>
              <a:t>p</a:t>
            </a:r>
            <a:r>
              <a:rPr lang="en-US" sz="2400" baseline="-25000" dirty="0"/>
              <a:t>4</a:t>
            </a:r>
          </a:p>
        </p:txBody>
      </p:sp>
      <p:sp>
        <p:nvSpPr>
          <p:cNvPr id="58" name="TextBox 57"/>
          <p:cNvSpPr txBox="1"/>
          <p:nvPr/>
        </p:nvSpPr>
        <p:spPr>
          <a:xfrm>
            <a:off x="5645236" y="2667001"/>
            <a:ext cx="450764" cy="461665"/>
          </a:xfrm>
          <a:prstGeom prst="rect">
            <a:avLst/>
          </a:prstGeom>
          <a:noFill/>
        </p:spPr>
        <p:txBody>
          <a:bodyPr wrap="none" rtlCol="0">
            <a:spAutoFit/>
          </a:bodyPr>
          <a:lstStyle/>
          <a:p>
            <a:r>
              <a:rPr lang="en-US" sz="2400" dirty="0"/>
              <a:t>p</a:t>
            </a:r>
            <a:r>
              <a:rPr lang="en-US" sz="2400" baseline="-25000" dirty="0"/>
              <a:t>3</a:t>
            </a:r>
          </a:p>
        </p:txBody>
      </p:sp>
      <p:sp>
        <p:nvSpPr>
          <p:cNvPr id="73" name="TextBox 72"/>
          <p:cNvSpPr txBox="1"/>
          <p:nvPr/>
        </p:nvSpPr>
        <p:spPr>
          <a:xfrm>
            <a:off x="5334000" y="2286001"/>
            <a:ext cx="450764" cy="461665"/>
          </a:xfrm>
          <a:prstGeom prst="rect">
            <a:avLst/>
          </a:prstGeom>
          <a:noFill/>
        </p:spPr>
        <p:txBody>
          <a:bodyPr wrap="none" rtlCol="0">
            <a:spAutoFit/>
          </a:bodyPr>
          <a:lstStyle/>
          <a:p>
            <a:r>
              <a:rPr lang="en-US" sz="2400" dirty="0"/>
              <a:t>p</a:t>
            </a:r>
            <a:r>
              <a:rPr lang="en-US" sz="2400" baseline="-25000" dirty="0"/>
              <a:t>2</a:t>
            </a:r>
          </a:p>
        </p:txBody>
      </p:sp>
      <p:sp>
        <p:nvSpPr>
          <p:cNvPr id="74" name="TextBox 73"/>
          <p:cNvSpPr txBox="1"/>
          <p:nvPr/>
        </p:nvSpPr>
        <p:spPr>
          <a:xfrm>
            <a:off x="4724400" y="1905001"/>
            <a:ext cx="450764" cy="461665"/>
          </a:xfrm>
          <a:prstGeom prst="rect">
            <a:avLst/>
          </a:prstGeom>
          <a:noFill/>
        </p:spPr>
        <p:txBody>
          <a:bodyPr wrap="none" rtlCol="0">
            <a:spAutoFit/>
          </a:bodyPr>
          <a:lstStyle/>
          <a:p>
            <a:r>
              <a:rPr lang="en-US" sz="2400" dirty="0"/>
              <a:t>p</a:t>
            </a:r>
            <a:r>
              <a:rPr lang="en-US" sz="2400" baseline="-25000" dirty="0"/>
              <a:t>1</a:t>
            </a:r>
          </a:p>
        </p:txBody>
      </p:sp>
      <p:sp>
        <p:nvSpPr>
          <p:cNvPr id="41" name="Slide Number Placeholder 42"/>
          <p:cNvSpPr>
            <a:spLocks noGrp="1"/>
          </p:cNvSpPr>
          <p:nvPr>
            <p:ph type="sldNum" sz="quarter" idx="12"/>
          </p:nvPr>
        </p:nvSpPr>
        <p:spPr>
          <a:xfrm>
            <a:off x="8077200" y="6356351"/>
            <a:ext cx="2133600" cy="365125"/>
          </a:xfrm>
        </p:spPr>
        <p:txBody>
          <a:bodyPr/>
          <a:lstStyle/>
          <a:p>
            <a:fld id="{FC398A72-17BE-493D-A14C-F3371BCE3542}" type="slidenum">
              <a:rPr lang="en-US" smtClean="0"/>
              <a:pPr/>
              <a:t>2</a:t>
            </a:fld>
            <a:endParaRPr lang="en-US" dirty="0"/>
          </a:p>
        </p:txBody>
      </p:sp>
      <p:sp>
        <p:nvSpPr>
          <p:cNvPr id="42" name="TextBox 41"/>
          <p:cNvSpPr txBox="1"/>
          <p:nvPr/>
        </p:nvSpPr>
        <p:spPr>
          <a:xfrm>
            <a:off x="3338146" y="4851314"/>
            <a:ext cx="6172200" cy="646331"/>
          </a:xfrm>
          <a:prstGeom prst="rect">
            <a:avLst/>
          </a:prstGeom>
          <a:noFill/>
        </p:spPr>
        <p:txBody>
          <a:bodyPr wrap="square" rtlCol="0">
            <a:spAutoFit/>
          </a:bodyPr>
          <a:lstStyle/>
          <a:p>
            <a:r>
              <a:rPr lang="en-US" sz="3600" dirty="0"/>
              <a:t>Competing Goals:</a:t>
            </a:r>
          </a:p>
        </p:txBody>
      </p:sp>
      <p:graphicFrame>
        <p:nvGraphicFramePr>
          <p:cNvPr id="43" name="Diagram 42"/>
          <p:cNvGraphicFramePr/>
          <p:nvPr>
            <p:extLst/>
          </p:nvPr>
        </p:nvGraphicFramePr>
        <p:xfrm>
          <a:off x="3566459" y="5322414"/>
          <a:ext cx="3429000" cy="16002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4" name="TextBox 43"/>
          <p:cNvSpPr txBox="1"/>
          <p:nvPr/>
        </p:nvSpPr>
        <p:spPr>
          <a:xfrm>
            <a:off x="6934200" y="4038600"/>
            <a:ext cx="538930" cy="707886"/>
          </a:xfrm>
          <a:prstGeom prst="rect">
            <a:avLst/>
          </a:prstGeom>
          <a:noFill/>
          <a:scene3d>
            <a:camera prst="orthographicFront">
              <a:rot lat="0" lon="0" rev="5400000"/>
            </a:camera>
            <a:lightRig rig="threePt" dir="t"/>
          </a:scene3d>
        </p:spPr>
        <p:txBody>
          <a:bodyPr wrap="none" rtlCol="0">
            <a:spAutoFit/>
          </a:bodyPr>
          <a:lstStyle/>
          <a:p>
            <a:r>
              <a:rPr lang="en-US" sz="4000" dirty="0"/>
              <a:t>…</a:t>
            </a:r>
          </a:p>
        </p:txBody>
      </p:sp>
      <p:pic>
        <p:nvPicPr>
          <p:cNvPr id="36" name="Picture 2" descr="http://s2.quickmeme.com/img/3b/3b6199912965e3e396ab0b8caa88cfc38ee558dbfe3188fe0496cbdf6bab5b30.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45236" y="603417"/>
            <a:ext cx="6171948" cy="6171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994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3"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par>
                                <p:cTn id="16" presetID="3" presetClass="entr" presetSubtype="1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linds(horizontal)">
                                      <p:cBhvr>
                                        <p:cTn id="18" dur="500"/>
                                        <p:tgtEl>
                                          <p:spTgt spid="2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linds(horizontal)">
                                      <p:cBhvr>
                                        <p:cTn id="21" dur="500"/>
                                        <p:tgtEl>
                                          <p:spTgt spid="34"/>
                                        </p:tgtEl>
                                      </p:cBhvr>
                                    </p:animEffect>
                                  </p:childTnLst>
                                </p:cTn>
                              </p:par>
                              <p:par>
                                <p:cTn id="22" presetID="3" presetClass="entr" presetSubtype="1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blinds(horizontal)">
                                      <p:cBhvr>
                                        <p:cTn id="27" dur="500"/>
                                        <p:tgtEl>
                                          <p:spTgt spid="4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linds(horizontal)">
                                      <p:cBhvr>
                                        <p:cTn id="30" dur="500"/>
                                        <p:tgtEl>
                                          <p:spTgt spid="20"/>
                                        </p:tgtEl>
                                      </p:cBhvr>
                                    </p:animEffect>
                                  </p:childTnLst>
                                </p:cTn>
                              </p:par>
                              <p:par>
                                <p:cTn id="31" presetID="3" presetClass="entr" presetSubtype="1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blinds(horizontal)">
                                      <p:cBhvr>
                                        <p:cTn id="38" dur="500"/>
                                        <p:tgtEl>
                                          <p:spTgt spid="29"/>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blinds(horizontal)">
                                      <p:cBhvr>
                                        <p:cTn id="41" dur="500"/>
                                        <p:tgtEl>
                                          <p:spTgt spid="31"/>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blinds(horizontal)">
                                      <p:cBhvr>
                                        <p:cTn id="44" dur="500"/>
                                        <p:tgtEl>
                                          <p:spTgt spid="32"/>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linds(horizontal)">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9" grpId="0" animBg="1"/>
      <p:bldP spid="31" grpId="0" animBg="1"/>
      <p:bldP spid="32" grpId="0" animBg="1"/>
      <p:bldP spid="33" grpId="0" animBg="1"/>
      <p:bldP spid="34" grpId="0"/>
      <p:bldP spid="47" grpId="0"/>
      <p:bldP spid="42" grpId="0"/>
      <p:bldGraphic spid="43"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
        <p:nvSpPr>
          <p:cNvPr id="16" name="TextBox 15"/>
          <p:cNvSpPr txBox="1"/>
          <p:nvPr/>
        </p:nvSpPr>
        <p:spPr>
          <a:xfrm>
            <a:off x="1069848" y="4623796"/>
            <a:ext cx="1242648" cy="523220"/>
          </a:xfrm>
          <a:prstGeom prst="rect">
            <a:avLst/>
          </a:prstGeom>
          <a:noFill/>
        </p:spPr>
        <p:txBody>
          <a:bodyPr wrap="none" rtlCol="0">
            <a:spAutoFit/>
          </a:bodyPr>
          <a:lstStyle/>
          <a:p>
            <a:r>
              <a:rPr lang="en-US" sz="2800" dirty="0" smtClean="0"/>
              <a:t>P</a:t>
            </a:r>
            <a:r>
              <a:rPr lang="en-US" sz="2800" baseline="-25000" dirty="0" smtClean="0"/>
              <a:t>3</a:t>
            </a:r>
            <a:r>
              <a:rPr lang="en-US" sz="2800" dirty="0" smtClean="0"/>
              <a:t> = {3}</a:t>
            </a:r>
            <a:endParaRPr lang="en-US" sz="2800" dirty="0"/>
          </a:p>
        </p:txBody>
      </p:sp>
      <p:sp>
        <p:nvSpPr>
          <p:cNvPr id="17" name="Oval 16"/>
          <p:cNvSpPr/>
          <p:nvPr/>
        </p:nvSpPr>
        <p:spPr>
          <a:xfrm>
            <a:off x="3014558"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8" name="Oval 17"/>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9" name="Oval 18"/>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20" name="Straight Arrow Connector 19"/>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24" name="Oval 23"/>
          <p:cNvSpPr/>
          <p:nvPr/>
        </p:nvSpPr>
        <p:spPr>
          <a:xfrm>
            <a:off x="6761515" y="2809461"/>
            <a:ext cx="581135" cy="5578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25" name="Straight Arrow Connector 24"/>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9848" y="5039340"/>
            <a:ext cx="1515158" cy="523220"/>
          </a:xfrm>
          <a:prstGeom prst="rect">
            <a:avLst/>
          </a:prstGeom>
          <a:noFill/>
        </p:spPr>
        <p:txBody>
          <a:bodyPr wrap="none" rtlCol="0">
            <a:spAutoFit/>
          </a:bodyPr>
          <a:lstStyle/>
          <a:p>
            <a:r>
              <a:rPr lang="en-US" sz="2800" dirty="0" smtClean="0"/>
              <a:t>P</a:t>
            </a:r>
            <a:r>
              <a:rPr lang="en-US" sz="2800" baseline="-25000" dirty="0" smtClean="0"/>
              <a:t>4</a:t>
            </a:r>
            <a:r>
              <a:rPr lang="en-US" sz="2800" dirty="0" smtClean="0"/>
              <a:t> = {3,4}</a:t>
            </a:r>
            <a:endParaRPr lang="en-US" sz="2800" dirty="0"/>
          </a:p>
        </p:txBody>
      </p:sp>
      <p:sp>
        <p:nvSpPr>
          <p:cNvPr id="29" name="TextBox 28"/>
          <p:cNvSpPr txBox="1"/>
          <p:nvPr/>
        </p:nvSpPr>
        <p:spPr>
          <a:xfrm>
            <a:off x="1069848" y="5454884"/>
            <a:ext cx="1242648" cy="523220"/>
          </a:xfrm>
          <a:prstGeom prst="rect">
            <a:avLst/>
          </a:prstGeom>
          <a:noFill/>
        </p:spPr>
        <p:txBody>
          <a:bodyPr wrap="none" rtlCol="0">
            <a:spAutoFit/>
          </a:bodyPr>
          <a:lstStyle/>
          <a:p>
            <a:r>
              <a:rPr lang="en-US" sz="2800" dirty="0" smtClean="0"/>
              <a:t>P</a:t>
            </a:r>
            <a:r>
              <a:rPr lang="en-US" sz="2800" baseline="-25000" dirty="0" smtClean="0"/>
              <a:t>5</a:t>
            </a:r>
            <a:r>
              <a:rPr lang="en-US" sz="2800" dirty="0" smtClean="0"/>
              <a:t> = {5}</a:t>
            </a:r>
            <a:endParaRPr lang="en-US" sz="2800" dirty="0"/>
          </a:p>
        </p:txBody>
      </p:sp>
    </p:spTree>
    <p:extLst>
      <p:ext uri="{BB962C8B-B14F-4D97-AF65-F5344CB8AC3E}">
        <p14:creationId xmlns:p14="http://schemas.microsoft.com/office/powerpoint/2010/main" val="2708281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Cost: Attempt 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Space</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smtClean="0"/>
                  <a:t>Time (ST)-Complexity</a:t>
                </a:r>
              </a:p>
              <a:p>
                <a:endParaRPr lang="en-US" dirty="0"/>
              </a:p>
              <a:p>
                <a:pPr marL="0" indent="0" algn="ctr">
                  <a:buNone/>
                </a:pPr>
                <a14:m>
                  <m:oMathPara xmlns:m="http://schemas.openxmlformats.org/officeDocument/2006/math">
                    <m:oMathParaPr>
                      <m:jc m:val="centerGroup"/>
                    </m:oMathParaPr>
                    <m:oMath xmlns:m="http://schemas.openxmlformats.org/officeDocument/2006/math">
                      <m:r>
                        <m:rPr>
                          <m:sty m:val="p"/>
                        </m:rPr>
                        <a:rPr lang="en-US" sz="3900" b="0" i="0" smtClean="0">
                          <a:latin typeface="Cambria Math" panose="02040503050406030204" pitchFamily="18" charset="0"/>
                        </a:rPr>
                        <m:t>ST</m:t>
                      </m:r>
                      <m:d>
                        <m:dPr>
                          <m:ctrlPr>
                            <a:rPr lang="en-US" sz="3900" b="0" i="1" smtClean="0">
                              <a:latin typeface="Cambria Math" panose="02040503050406030204" pitchFamily="18" charset="0"/>
                            </a:rPr>
                          </m:ctrlPr>
                        </m:dPr>
                        <m:e>
                          <m:r>
                            <a:rPr lang="en-US" sz="3900" b="0" i="1" smtClean="0">
                              <a:latin typeface="Cambria Math" panose="02040503050406030204" pitchFamily="18" charset="0"/>
                            </a:rPr>
                            <m:t>𝐺</m:t>
                          </m:r>
                        </m:e>
                      </m:d>
                      <m:r>
                        <a:rPr lang="en-US" sz="3900" b="0" i="1" smtClean="0">
                          <a:latin typeface="Cambria Math" panose="02040503050406030204" pitchFamily="18" charset="0"/>
                        </a:rPr>
                        <m:t>=</m:t>
                      </m:r>
                      <m:func>
                        <m:funcPr>
                          <m:ctrlPr>
                            <a:rPr lang="en-US" sz="3900" i="1">
                              <a:latin typeface="Cambria Math" panose="02040503050406030204" pitchFamily="18" charset="0"/>
                            </a:rPr>
                          </m:ctrlPr>
                        </m:funcPr>
                        <m:fName>
                          <m:limLow>
                            <m:limLowPr>
                              <m:ctrlPr>
                                <a:rPr lang="en-US" sz="3900" i="1">
                                  <a:latin typeface="Cambria Math" panose="02040503050406030204" pitchFamily="18" charset="0"/>
                                </a:rPr>
                              </m:ctrlPr>
                            </m:limLowPr>
                            <m:e>
                              <m:r>
                                <m:rPr>
                                  <m:sty m:val="p"/>
                                </m:rPr>
                                <a:rPr lang="en-US" sz="3900">
                                  <a:latin typeface="Cambria Math" panose="02040503050406030204" pitchFamily="18" charset="0"/>
                                </a:rPr>
                                <m:t>min</m:t>
                              </m:r>
                            </m:e>
                            <m:lim>
                              <m:acc>
                                <m:accPr>
                                  <m:chr m:val="⃗"/>
                                  <m:ctrlPr>
                                    <a:rPr lang="en-US" sz="3900" i="1">
                                      <a:latin typeface="Cambria Math" panose="02040503050406030204" pitchFamily="18" charset="0"/>
                                      <a:ea typeface="Cambria Math" panose="02040503050406030204" pitchFamily="18" charset="0"/>
                                    </a:rPr>
                                  </m:ctrlPr>
                                </m:accPr>
                                <m:e>
                                  <m:r>
                                    <a:rPr lang="en-US" sz="3900" i="1">
                                      <a:latin typeface="Cambria Math" panose="02040503050406030204" pitchFamily="18" charset="0"/>
                                      <a:ea typeface="Cambria Math" panose="02040503050406030204" pitchFamily="18" charset="0"/>
                                    </a:rPr>
                                    <m:t>𝑃</m:t>
                                  </m:r>
                                </m:e>
                              </m:acc>
                            </m:lim>
                          </m:limLow>
                        </m:fName>
                        <m:e>
                          <m:d>
                            <m:dPr>
                              <m:ctrlPr>
                                <a:rPr lang="en-US" sz="3900" i="1">
                                  <a:latin typeface="Cambria Math" panose="02040503050406030204" pitchFamily="18" charset="0"/>
                                </a:rPr>
                              </m:ctrlPr>
                            </m:dPr>
                            <m:e>
                              <m:sSub>
                                <m:sSubPr>
                                  <m:ctrlPr>
                                    <a:rPr lang="en-US" sz="3900" i="1">
                                      <a:latin typeface="Cambria Math" panose="02040503050406030204" pitchFamily="18" charset="0"/>
                                    </a:rPr>
                                  </m:ctrlPr>
                                </m:sSubPr>
                                <m:e>
                                  <m:r>
                                    <a:rPr lang="en-US" sz="3900" i="1">
                                      <a:latin typeface="Cambria Math" panose="02040503050406030204" pitchFamily="18" charset="0"/>
                                    </a:rPr>
                                    <m:t>𝑡</m:t>
                                  </m:r>
                                </m:e>
                                <m:sub>
                                  <m:acc>
                                    <m:accPr>
                                      <m:chr m:val="⃗"/>
                                      <m:ctrlPr>
                                        <a:rPr lang="en-US" sz="3900" i="1">
                                          <a:latin typeface="Cambria Math" panose="02040503050406030204" pitchFamily="18" charset="0"/>
                                          <a:ea typeface="Cambria Math" panose="02040503050406030204" pitchFamily="18" charset="0"/>
                                        </a:rPr>
                                      </m:ctrlPr>
                                    </m:accPr>
                                    <m:e>
                                      <m:r>
                                        <a:rPr lang="en-US" sz="3900" i="1">
                                          <a:latin typeface="Cambria Math" panose="02040503050406030204" pitchFamily="18" charset="0"/>
                                          <a:ea typeface="Cambria Math" panose="02040503050406030204" pitchFamily="18" charset="0"/>
                                        </a:rPr>
                                        <m:t>𝑃</m:t>
                                      </m:r>
                                    </m:e>
                                  </m:acc>
                                </m:sub>
                              </m:sSub>
                              <m:r>
                                <a:rPr lang="en-US" sz="3900" i="1">
                                  <a:latin typeface="Cambria Math" panose="02040503050406030204" pitchFamily="18" charset="0"/>
                                  <a:ea typeface="Cambria Math" panose="02040503050406030204" pitchFamily="18" charset="0"/>
                                </a:rPr>
                                <m:t>×</m:t>
                              </m:r>
                              <m:func>
                                <m:funcPr>
                                  <m:ctrlPr>
                                    <a:rPr lang="en-US" sz="3900" i="1">
                                      <a:latin typeface="Cambria Math" panose="02040503050406030204" pitchFamily="18" charset="0"/>
                                    </a:rPr>
                                  </m:ctrlPr>
                                </m:funcPr>
                                <m:fName>
                                  <m:limLow>
                                    <m:limLowPr>
                                      <m:ctrlPr>
                                        <a:rPr lang="en-US" sz="3900" i="1">
                                          <a:latin typeface="Cambria Math" panose="02040503050406030204" pitchFamily="18" charset="0"/>
                                        </a:rPr>
                                      </m:ctrlPr>
                                    </m:limLowPr>
                                    <m:e>
                                      <m:r>
                                        <m:rPr>
                                          <m:sty m:val="p"/>
                                        </m:rPr>
                                        <a:rPr lang="en-US" sz="3900">
                                          <a:latin typeface="Cambria Math" panose="02040503050406030204" pitchFamily="18" charset="0"/>
                                        </a:rPr>
                                        <m:t>max</m:t>
                                      </m:r>
                                    </m:e>
                                    <m:lim>
                                      <m:r>
                                        <a:rPr lang="en-US" sz="3900" i="1">
                                          <a:latin typeface="Cambria Math" panose="02040503050406030204" pitchFamily="18" charset="0"/>
                                        </a:rPr>
                                        <m:t>𝑖</m:t>
                                      </m:r>
                                      <m:r>
                                        <a:rPr lang="en-US" sz="3900" i="1">
                                          <a:latin typeface="Cambria Math" panose="02040503050406030204" pitchFamily="18" charset="0"/>
                                          <a:ea typeface="Cambria Math" panose="02040503050406030204" pitchFamily="18" charset="0"/>
                                        </a:rPr>
                                        <m:t>≤</m:t>
                                      </m:r>
                                      <m:sSub>
                                        <m:sSubPr>
                                          <m:ctrlPr>
                                            <a:rPr lang="en-US" sz="3900" i="1">
                                              <a:latin typeface="Cambria Math" panose="02040503050406030204" pitchFamily="18" charset="0"/>
                                              <a:ea typeface="Cambria Math" panose="02040503050406030204" pitchFamily="18" charset="0"/>
                                            </a:rPr>
                                          </m:ctrlPr>
                                        </m:sSubPr>
                                        <m:e>
                                          <m:r>
                                            <a:rPr lang="en-US" sz="3900" i="1">
                                              <a:latin typeface="Cambria Math" panose="02040503050406030204" pitchFamily="18" charset="0"/>
                                              <a:ea typeface="Cambria Math" panose="02040503050406030204" pitchFamily="18" charset="0"/>
                                            </a:rPr>
                                            <m:t>𝑡</m:t>
                                          </m:r>
                                        </m:e>
                                        <m:sub>
                                          <m:acc>
                                            <m:accPr>
                                              <m:chr m:val="⃗"/>
                                              <m:ctrlPr>
                                                <a:rPr lang="en-US" sz="3900" i="1">
                                                  <a:latin typeface="Cambria Math" panose="02040503050406030204" pitchFamily="18" charset="0"/>
                                                  <a:ea typeface="Cambria Math" panose="02040503050406030204" pitchFamily="18" charset="0"/>
                                                </a:rPr>
                                              </m:ctrlPr>
                                            </m:accPr>
                                            <m:e>
                                              <m:r>
                                                <a:rPr lang="en-US" sz="3900" i="1">
                                                  <a:latin typeface="Cambria Math" panose="02040503050406030204" pitchFamily="18" charset="0"/>
                                                  <a:ea typeface="Cambria Math" panose="02040503050406030204" pitchFamily="18" charset="0"/>
                                                </a:rPr>
                                                <m:t>𝑃</m:t>
                                              </m:r>
                                            </m:e>
                                          </m:acc>
                                        </m:sub>
                                      </m:sSub>
                                    </m:lim>
                                  </m:limLow>
                                </m:fName>
                                <m:e>
                                  <m:d>
                                    <m:dPr>
                                      <m:begChr m:val="|"/>
                                      <m:endChr m:val="|"/>
                                      <m:ctrlPr>
                                        <a:rPr lang="en-US" sz="3900" i="1">
                                          <a:latin typeface="Cambria Math" panose="02040503050406030204" pitchFamily="18" charset="0"/>
                                        </a:rPr>
                                      </m:ctrlPr>
                                    </m:dPr>
                                    <m:e>
                                      <m:sSub>
                                        <m:sSubPr>
                                          <m:ctrlPr>
                                            <a:rPr lang="en-US" sz="3900" i="1">
                                              <a:latin typeface="Cambria Math" panose="02040503050406030204" pitchFamily="18" charset="0"/>
                                            </a:rPr>
                                          </m:ctrlPr>
                                        </m:sSubPr>
                                        <m:e>
                                          <m:r>
                                            <a:rPr lang="en-US" sz="3900" i="1">
                                              <a:latin typeface="Cambria Math" panose="02040503050406030204" pitchFamily="18" charset="0"/>
                                            </a:rPr>
                                            <m:t>𝑃</m:t>
                                          </m:r>
                                        </m:e>
                                        <m:sub>
                                          <m:r>
                                            <a:rPr lang="en-US" sz="3900" i="1">
                                              <a:latin typeface="Cambria Math" panose="02040503050406030204" pitchFamily="18" charset="0"/>
                                            </a:rPr>
                                            <m:t>𝑖</m:t>
                                          </m:r>
                                        </m:sub>
                                      </m:sSub>
                                    </m:e>
                                  </m:d>
                                </m:e>
                              </m:func>
                            </m:e>
                          </m:d>
                        </m:e>
                      </m:func>
                    </m:oMath>
                  </m:oMathPara>
                </a14:m>
                <a:endParaRPr lang="en-US" dirty="0" smtClean="0"/>
              </a:p>
              <a:p>
                <a:r>
                  <a:rPr lang="en-US" dirty="0" smtClean="0"/>
                  <a:t>Rich Theory</a:t>
                </a:r>
              </a:p>
              <a:p>
                <a:pPr lvl="1"/>
                <a:r>
                  <a:rPr lang="en-US" dirty="0" smtClean="0"/>
                  <a:t>Space-time tradeoffs </a:t>
                </a:r>
              </a:p>
              <a:p>
                <a:pPr lvl="1"/>
                <a:r>
                  <a:rPr lang="en-US" dirty="0" smtClean="0"/>
                  <a:t>But not appropriate for password hashing</a:t>
                </a:r>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05540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Amortization and Parallelism</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36959"/>
              </a:xfrm>
            </p:spPr>
            <p:txBody>
              <a:bodyPr>
                <a:normAutofit/>
              </a:bodyPr>
              <a:lstStyle/>
              <a:p>
                <a:r>
                  <a:rPr lang="en-GB" sz="2400" dirty="0" smtClean="0"/>
                  <a:t>Problem: for parallel computation ST-complexity can scale badly in the number of evaluations of a function.</a:t>
                </a:r>
              </a:p>
              <a:p>
                <a:endParaRPr lang="en-GB" sz="2400" dirty="0"/>
              </a:p>
              <a:p>
                <a:endParaRPr lang="en-GB" sz="2400" dirty="0" smtClean="0"/>
              </a:p>
              <a:p>
                <a:endParaRPr lang="en-GB" sz="2400" dirty="0"/>
              </a:p>
              <a:p>
                <a:endParaRPr lang="en-GB" sz="2400" dirty="0" smtClean="0"/>
              </a:p>
              <a:p>
                <a:endParaRPr lang="en-GB" sz="2400" dirty="0"/>
              </a:p>
              <a:p>
                <a:pPr marL="0" indent="0">
                  <a:buNone/>
                </a:pPr>
                <a:endParaRPr lang="en-GB" sz="2400" dirty="0" smtClean="0"/>
              </a:p>
              <a:p>
                <a:pPr marL="0" indent="0">
                  <a:buNone/>
                </a:pPr>
                <a:endParaRPr lang="en-GB" sz="2400" dirty="0" smtClean="0"/>
              </a:p>
              <a:p>
                <a:pPr marL="0" indent="0">
                  <a:buNone/>
                </a:pPr>
                <a:r>
                  <a:rPr lang="en-GB" sz="2400" dirty="0" smtClean="0"/>
                  <a:t>[AS15] </a:t>
                </a:r>
                <a14:m>
                  <m:oMath xmlns:m="http://schemas.openxmlformats.org/officeDocument/2006/math">
                    <m:r>
                      <a:rPr lang="en-US" sz="2400" i="1" dirty="0">
                        <a:latin typeface="Cambria Math"/>
                        <a:ea typeface="Cambria Math"/>
                      </a:rPr>
                      <m:t>∃ </m:t>
                    </m:r>
                  </m:oMath>
                </a14:m>
                <a:r>
                  <a:rPr lang="en-GB" sz="2400" dirty="0" smtClean="0"/>
                  <a:t>function </a:t>
                </a:r>
                <a:r>
                  <a:rPr lang="en-GB" sz="2400" i="1" dirty="0" err="1" smtClean="0"/>
                  <a:t>f</a:t>
                </a:r>
                <a:r>
                  <a:rPr lang="en-GB" sz="2400" baseline="-25000" dirty="0" err="1" smtClean="0"/>
                  <a:t>n</a:t>
                </a:r>
                <a:r>
                  <a:rPr lang="en-GB" sz="2400" dirty="0" smtClean="0"/>
                  <a:t> (consisting of n RO calls) such that: </a:t>
                </a:r>
                <a14:m>
                  <m:oMath xmlns:m="http://schemas.openxmlformats.org/officeDocument/2006/math">
                    <m:r>
                      <a:rPr lang="en-US" sz="2400" b="0" i="1" smtClean="0">
                        <a:latin typeface="Cambria Math"/>
                      </a:rPr>
                      <m:t>𝑆𝑇</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a:rPr>
                              <m:t>𝑓</m:t>
                            </m:r>
                          </m:e>
                          <m:sup>
                            <m:r>
                              <a:rPr lang="en-US" sz="2400" b="0" i="1" smtClean="0">
                                <a:latin typeface="Cambria Math"/>
                                <a:ea typeface="Cambria Math"/>
                              </a:rPr>
                              <m:t>×</m:t>
                            </m:r>
                            <m:rad>
                              <m:radPr>
                                <m:degHide m:val="on"/>
                                <m:ctrlPr>
                                  <a:rPr lang="en-US" sz="2400" b="0" i="1" smtClean="0">
                                    <a:latin typeface="Cambria Math" panose="02040503050406030204" pitchFamily="18" charset="0"/>
                                    <a:ea typeface="Cambria Math"/>
                                  </a:rPr>
                                </m:ctrlPr>
                              </m:radPr>
                              <m:deg/>
                              <m:e>
                                <m:r>
                                  <a:rPr lang="en-US" sz="2400" b="0" i="1" smtClean="0">
                                    <a:latin typeface="Cambria Math"/>
                                    <a:ea typeface="Cambria Math"/>
                                  </a:rPr>
                                  <m:t>𝑛</m:t>
                                </m:r>
                              </m:e>
                            </m:rad>
                          </m:sup>
                        </m:sSup>
                      </m:e>
                    </m:d>
                    <m:r>
                      <a:rPr lang="en-US" sz="2400" b="0" i="1" smtClean="0">
                        <a:latin typeface="Cambria Math"/>
                      </a:rPr>
                      <m:t>=</m:t>
                    </m:r>
                    <m:r>
                      <a:rPr lang="en-US" sz="2400" b="0" i="1" smtClean="0">
                        <a:latin typeface="Cambria Math"/>
                      </a:rPr>
                      <m:t>𝑂</m:t>
                    </m:r>
                    <m:r>
                      <a:rPr lang="en-US" sz="2400" b="0" i="1" smtClean="0">
                        <a:latin typeface="Cambria Math"/>
                      </a:rPr>
                      <m:t>(</m:t>
                    </m:r>
                    <m:r>
                      <a:rPr lang="en-US" sz="2400" b="0" i="1" smtClean="0">
                        <a:latin typeface="Cambria Math"/>
                      </a:rPr>
                      <m:t>𝑆𝑇</m:t>
                    </m:r>
                    <m:d>
                      <m:dPr>
                        <m:ctrlPr>
                          <a:rPr lang="en-US" sz="2400" b="0" i="1" smtClean="0">
                            <a:latin typeface="Cambria Math" panose="02040503050406030204" pitchFamily="18" charset="0"/>
                          </a:rPr>
                        </m:ctrlPr>
                      </m:dPr>
                      <m:e>
                        <m:r>
                          <a:rPr lang="en-US" sz="2400" b="0" i="1" smtClean="0">
                            <a:latin typeface="Cambria Math"/>
                          </a:rPr>
                          <m:t>𝑓</m:t>
                        </m:r>
                      </m:e>
                    </m:d>
                    <m:r>
                      <a:rPr lang="en-US" sz="2400" b="0" i="1" smtClean="0">
                        <a:latin typeface="Cambria Math"/>
                      </a:rPr>
                      <m:t>)</m:t>
                    </m:r>
                  </m:oMath>
                </a14:m>
                <a:endParaRPr lang="en-GB"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36959"/>
              </a:xfrm>
              <a:blipFill rotWithShape="1">
                <a:blip r:embed="rId2"/>
                <a:stretch>
                  <a:fillRect l="-928" t="-1840" r="-1101"/>
                </a:stretch>
              </a:blipFill>
            </p:spPr>
            <p:txBody>
              <a:bodyPr/>
              <a:lstStyle/>
              <a:p>
                <a:r>
                  <a:rPr lang="en-US">
                    <a:noFill/>
                  </a:rPr>
                  <a:t> </a:t>
                </a:r>
              </a:p>
            </p:txBody>
          </p:sp>
        </mc:Fallback>
      </mc:AlternateContent>
      <p:grpSp>
        <p:nvGrpSpPr>
          <p:cNvPr id="4" name="Group 3"/>
          <p:cNvGrpSpPr/>
          <p:nvPr/>
        </p:nvGrpSpPr>
        <p:grpSpPr>
          <a:xfrm>
            <a:off x="1657975" y="3313348"/>
            <a:ext cx="9698166" cy="2100194"/>
            <a:chOff x="1657975" y="3313348"/>
            <a:chExt cx="9698166" cy="2100194"/>
          </a:xfrm>
        </p:grpSpPr>
        <p:sp>
          <p:nvSpPr>
            <p:cNvPr id="7" name="TextBox 6"/>
            <p:cNvSpPr txBox="1"/>
            <p:nvPr/>
          </p:nvSpPr>
          <p:spPr>
            <a:xfrm>
              <a:off x="3503180" y="5044210"/>
              <a:ext cx="614271" cy="369332"/>
            </a:xfrm>
            <a:prstGeom prst="rect">
              <a:avLst/>
            </a:prstGeom>
            <a:noFill/>
          </p:spPr>
          <p:txBody>
            <a:bodyPr wrap="none" rtlCol="0">
              <a:spAutoFit/>
            </a:bodyPr>
            <a:lstStyle/>
            <a:p>
              <a:r>
                <a:rPr lang="en-US" dirty="0" smtClean="0"/>
                <a:t>time</a:t>
              </a:r>
              <a:endParaRPr lang="en-GB" dirty="0"/>
            </a:p>
          </p:txBody>
        </p:sp>
        <p:sp>
          <p:nvSpPr>
            <p:cNvPr id="8" name="TextBox 7"/>
            <p:cNvSpPr txBox="1"/>
            <p:nvPr/>
          </p:nvSpPr>
          <p:spPr>
            <a:xfrm rot="16200000">
              <a:off x="1482606" y="3966934"/>
              <a:ext cx="720069" cy="369332"/>
            </a:xfrm>
            <a:prstGeom prst="rect">
              <a:avLst/>
            </a:prstGeom>
            <a:noFill/>
          </p:spPr>
          <p:txBody>
            <a:bodyPr wrap="none" rtlCol="0">
              <a:spAutoFit/>
            </a:bodyPr>
            <a:lstStyle/>
            <a:p>
              <a:r>
                <a:rPr lang="en-US" dirty="0" smtClean="0"/>
                <a:t>space</a:t>
              </a:r>
              <a:endParaRPr lang="en-GB" dirty="0"/>
            </a:p>
          </p:txBody>
        </p:sp>
        <p:sp>
          <p:nvSpPr>
            <p:cNvPr id="10" name="TextBox 9"/>
            <p:cNvSpPr txBox="1"/>
            <p:nvPr/>
          </p:nvSpPr>
          <p:spPr>
            <a:xfrm>
              <a:off x="1964704" y="3701208"/>
              <a:ext cx="369012" cy="369332"/>
            </a:xfrm>
            <a:prstGeom prst="rect">
              <a:avLst/>
            </a:prstGeom>
            <a:noFill/>
          </p:spPr>
          <p:txBody>
            <a:bodyPr wrap="none" rtlCol="0">
              <a:spAutoFit/>
            </a:bodyPr>
            <a:lstStyle/>
            <a:p>
              <a:r>
                <a:rPr lang="en-US" dirty="0" smtClean="0">
                  <a:solidFill>
                    <a:schemeClr val="accent1"/>
                  </a:solidFill>
                </a:rPr>
                <a:t>S</a:t>
              </a:r>
              <a:r>
                <a:rPr lang="en-US" baseline="-25000" dirty="0" smtClean="0">
                  <a:solidFill>
                    <a:schemeClr val="accent1"/>
                  </a:solidFill>
                </a:rPr>
                <a:t>1</a:t>
              </a:r>
              <a:endParaRPr lang="en-GB" baseline="-25000" dirty="0">
                <a:solidFill>
                  <a:schemeClr val="accent1"/>
                </a:solidFill>
              </a:endParaRPr>
            </a:p>
          </p:txBody>
        </p:sp>
        <p:sp>
          <p:nvSpPr>
            <p:cNvPr id="11" name="TextBox 10"/>
            <p:cNvSpPr txBox="1"/>
            <p:nvPr/>
          </p:nvSpPr>
          <p:spPr>
            <a:xfrm>
              <a:off x="4673050" y="4927664"/>
              <a:ext cx="375424" cy="369332"/>
            </a:xfrm>
            <a:prstGeom prst="rect">
              <a:avLst/>
            </a:prstGeom>
            <a:noFill/>
          </p:spPr>
          <p:txBody>
            <a:bodyPr wrap="none" rtlCol="0">
              <a:spAutoFit/>
            </a:bodyPr>
            <a:lstStyle/>
            <a:p>
              <a:r>
                <a:rPr lang="en-US" dirty="0" smtClean="0">
                  <a:solidFill>
                    <a:schemeClr val="accent1"/>
                  </a:solidFill>
                </a:rPr>
                <a:t>T</a:t>
              </a:r>
              <a:r>
                <a:rPr lang="en-US" baseline="-25000" dirty="0" smtClean="0">
                  <a:solidFill>
                    <a:schemeClr val="accent1"/>
                  </a:solidFill>
                </a:rPr>
                <a:t>1</a:t>
              </a:r>
              <a:endParaRPr lang="en-GB" baseline="-25000" dirty="0">
                <a:solidFill>
                  <a:schemeClr val="accent1"/>
                </a:solidFill>
              </a:endParaRPr>
            </a:p>
          </p:txBody>
        </p:sp>
        <p:sp>
          <p:nvSpPr>
            <p:cNvPr id="12" name="TextBox 11"/>
            <p:cNvSpPr txBox="1"/>
            <p:nvPr/>
          </p:nvSpPr>
          <p:spPr>
            <a:xfrm>
              <a:off x="6497053" y="3398905"/>
              <a:ext cx="4160050" cy="523220"/>
            </a:xfrm>
            <a:prstGeom prst="rect">
              <a:avLst/>
            </a:prstGeom>
            <a:noFill/>
          </p:spPr>
          <p:txBody>
            <a:bodyPr wrap="none" rtlCol="0">
              <a:spAutoFit/>
            </a:bodyPr>
            <a:lstStyle/>
            <a:p>
              <a:r>
                <a:rPr lang="en-US" sz="2800" dirty="0" smtClean="0"/>
                <a:t>ST</a:t>
              </a:r>
              <a:r>
                <a:rPr lang="en-US" sz="2800" baseline="-25000" dirty="0" smtClean="0"/>
                <a:t>1</a:t>
              </a:r>
              <a:r>
                <a:rPr lang="en-US" sz="2800" dirty="0" smtClean="0"/>
                <a:t> = </a:t>
              </a:r>
              <a:r>
                <a:rPr lang="en-US" sz="2800" dirty="0" smtClean="0">
                  <a:solidFill>
                    <a:schemeClr val="accent1"/>
                  </a:solidFill>
                </a:rPr>
                <a:t>S</a:t>
              </a:r>
              <a:r>
                <a:rPr lang="en-US" sz="2800" baseline="-25000" dirty="0" smtClean="0">
                  <a:solidFill>
                    <a:schemeClr val="accent1"/>
                  </a:solidFill>
                </a:rPr>
                <a:t>1</a:t>
              </a:r>
              <a:r>
                <a:rPr lang="en-US" sz="2800" dirty="0" smtClean="0">
                  <a:solidFill>
                    <a:schemeClr val="tx2"/>
                  </a:solidFill>
                </a:rPr>
                <a:t> </a:t>
              </a:r>
              <a:r>
                <a:rPr lang="en-US" sz="2800" dirty="0" smtClean="0"/>
                <a:t>× </a:t>
              </a:r>
              <a:r>
                <a:rPr lang="en-US" sz="2800" dirty="0" smtClean="0">
                  <a:solidFill>
                    <a:schemeClr val="accent1"/>
                  </a:solidFill>
                </a:rPr>
                <a:t>T</a:t>
              </a:r>
              <a:r>
                <a:rPr lang="en-US" sz="2800" baseline="-25000" dirty="0" smtClean="0">
                  <a:solidFill>
                    <a:schemeClr val="accent1"/>
                  </a:solidFill>
                </a:rPr>
                <a:t>1 </a:t>
              </a:r>
              <a:r>
                <a:rPr lang="en-US" sz="2800" dirty="0" smtClean="0">
                  <a:latin typeface="Lucida Sans Unicode" panose="020B0602030504020204" pitchFamily="34" charset="0"/>
                  <a:cs typeface="Lucida Sans Unicode" panose="020B0602030504020204" pitchFamily="34" charset="0"/>
                </a:rPr>
                <a:t>≈</a:t>
              </a:r>
              <a:r>
                <a:rPr lang="en-US" sz="2800" dirty="0" smtClean="0">
                  <a:solidFill>
                    <a:schemeClr val="accent1"/>
                  </a:solidFill>
                  <a:latin typeface="Lucida Sans Unicode" panose="020B0602030504020204" pitchFamily="34" charset="0"/>
                  <a:cs typeface="Lucida Sans Unicode" panose="020B0602030504020204" pitchFamily="34" charset="0"/>
                </a:rPr>
                <a:t> </a:t>
              </a:r>
              <a:r>
                <a:rPr lang="en-US" sz="2800" dirty="0" smtClean="0">
                  <a:solidFill>
                    <a:schemeClr val="accent2"/>
                  </a:solidFill>
                </a:rPr>
                <a:t>S</a:t>
              </a:r>
              <a:r>
                <a:rPr lang="en-US" sz="2800" baseline="-25000" dirty="0" smtClean="0">
                  <a:solidFill>
                    <a:schemeClr val="accent2"/>
                  </a:solidFill>
                </a:rPr>
                <a:t>3</a:t>
              </a:r>
              <a:r>
                <a:rPr lang="en-US" sz="2800" dirty="0" smtClean="0">
                  <a:solidFill>
                    <a:schemeClr val="accent1"/>
                  </a:solidFill>
                  <a:latin typeface="Lucida Sans Unicode" panose="020B0602030504020204" pitchFamily="34" charset="0"/>
                  <a:cs typeface="Lucida Sans Unicode" panose="020B0602030504020204" pitchFamily="34" charset="0"/>
                </a:rPr>
                <a:t> </a:t>
              </a:r>
              <a:r>
                <a:rPr lang="en-US" sz="2800" dirty="0"/>
                <a:t>×</a:t>
              </a:r>
              <a:r>
                <a:rPr lang="en-US" sz="2800" dirty="0" smtClean="0">
                  <a:solidFill>
                    <a:schemeClr val="accent1"/>
                  </a:solidFill>
                  <a:latin typeface="Lucida Sans Unicode" panose="020B0602030504020204" pitchFamily="34" charset="0"/>
                  <a:cs typeface="Lucida Sans Unicode" panose="020B0602030504020204" pitchFamily="34" charset="0"/>
                </a:rPr>
                <a:t> </a:t>
              </a:r>
              <a:r>
                <a:rPr lang="en-US" sz="2800" dirty="0" smtClean="0">
                  <a:solidFill>
                    <a:schemeClr val="accent2"/>
                  </a:solidFill>
                </a:rPr>
                <a:t>T</a:t>
              </a:r>
              <a:r>
                <a:rPr lang="en-US" sz="2800" baseline="-25000" dirty="0" smtClean="0">
                  <a:solidFill>
                    <a:schemeClr val="accent2"/>
                  </a:solidFill>
                </a:rPr>
                <a:t>3</a:t>
              </a:r>
              <a:r>
                <a:rPr lang="en-US" sz="2800" dirty="0" smtClean="0">
                  <a:solidFill>
                    <a:schemeClr val="accent2"/>
                  </a:solidFill>
                </a:rPr>
                <a:t> </a:t>
              </a:r>
              <a:r>
                <a:rPr lang="en-US" sz="2800" dirty="0"/>
                <a:t>= </a:t>
              </a:r>
              <a:r>
                <a:rPr lang="en-US" sz="2800" dirty="0" smtClean="0"/>
                <a:t>ST</a:t>
              </a:r>
              <a:r>
                <a:rPr lang="en-US" sz="2800" baseline="-25000" dirty="0" smtClean="0"/>
                <a:t>3</a:t>
              </a:r>
              <a:endParaRPr lang="en-GB" sz="2800" dirty="0">
                <a:solidFill>
                  <a:schemeClr val="accent2"/>
                </a:solidFill>
              </a:endParaRPr>
            </a:p>
          </p:txBody>
        </p:sp>
        <p:cxnSp>
          <p:nvCxnSpPr>
            <p:cNvPr id="28" name="Straight Connector 27"/>
            <p:cNvCxnSpPr/>
            <p:nvPr/>
          </p:nvCxnSpPr>
          <p:spPr>
            <a:xfrm>
              <a:off x="2419665" y="484599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Isosceles Triangle 41"/>
            <p:cNvSpPr/>
            <p:nvPr/>
          </p:nvSpPr>
          <p:spPr>
            <a:xfrm>
              <a:off x="2419665" y="3885874"/>
              <a:ext cx="184521" cy="96012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2590748" y="4789722"/>
              <a:ext cx="2181907" cy="5627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Isosceles Triangle 43"/>
            <p:cNvSpPr/>
            <p:nvPr/>
          </p:nvSpPr>
          <p:spPr>
            <a:xfrm>
              <a:off x="4753227" y="4795510"/>
              <a:ext cx="48475" cy="45719"/>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p:nvPr/>
          </p:nvCxnSpPr>
          <p:spPr>
            <a:xfrm>
              <a:off x="2419665" y="4845993"/>
              <a:ext cx="309136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 name="Straight Arrow Connector 4"/>
            <p:cNvCxnSpPr/>
            <p:nvPr/>
          </p:nvCxnSpPr>
          <p:spPr>
            <a:xfrm flipH="1" flipV="1">
              <a:off x="2404859" y="3313348"/>
              <a:ext cx="14806" cy="15397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1" name="Isosceles Triangle 60"/>
            <p:cNvSpPr/>
            <p:nvPr/>
          </p:nvSpPr>
          <p:spPr>
            <a:xfrm>
              <a:off x="2607784" y="3816818"/>
              <a:ext cx="184521" cy="960120"/>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2778867" y="4720666"/>
              <a:ext cx="2181907" cy="5627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Isosceles Triangle 62"/>
            <p:cNvSpPr/>
            <p:nvPr/>
          </p:nvSpPr>
          <p:spPr>
            <a:xfrm>
              <a:off x="4941346" y="4726454"/>
              <a:ext cx="51234" cy="51363"/>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Isosceles Triangle 66"/>
            <p:cNvSpPr/>
            <p:nvPr/>
          </p:nvSpPr>
          <p:spPr>
            <a:xfrm>
              <a:off x="2795903" y="3748009"/>
              <a:ext cx="184521" cy="96012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2966986" y="4651857"/>
              <a:ext cx="2181907" cy="5627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Isosceles Triangle 68"/>
            <p:cNvSpPr/>
            <p:nvPr/>
          </p:nvSpPr>
          <p:spPr>
            <a:xfrm>
              <a:off x="5129465" y="4657645"/>
              <a:ext cx="51234" cy="5136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flipV="1">
              <a:off x="4808468" y="3558617"/>
              <a:ext cx="10281" cy="1434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30139" y="3840000"/>
              <a:ext cx="29386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330139" y="3697125"/>
              <a:ext cx="294104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1949898" y="3399231"/>
              <a:ext cx="369012" cy="369332"/>
            </a:xfrm>
            <a:prstGeom prst="rect">
              <a:avLst/>
            </a:prstGeom>
            <a:noFill/>
          </p:spPr>
          <p:txBody>
            <a:bodyPr wrap="none" rtlCol="0">
              <a:spAutoFit/>
            </a:bodyPr>
            <a:lstStyle/>
            <a:p>
              <a:r>
                <a:rPr lang="en-US" dirty="0" smtClean="0">
                  <a:solidFill>
                    <a:schemeClr val="accent2"/>
                  </a:solidFill>
                </a:rPr>
                <a:t>S</a:t>
              </a:r>
              <a:r>
                <a:rPr lang="en-US" baseline="-25000" dirty="0" smtClean="0">
                  <a:solidFill>
                    <a:schemeClr val="accent2"/>
                  </a:solidFill>
                </a:rPr>
                <a:t>3</a:t>
              </a:r>
              <a:endParaRPr lang="en-GB" baseline="-25000" dirty="0">
                <a:solidFill>
                  <a:schemeClr val="accent2"/>
                </a:solidFill>
              </a:endParaRPr>
            </a:p>
          </p:txBody>
        </p:sp>
        <p:cxnSp>
          <p:nvCxnSpPr>
            <p:cNvPr id="85" name="Straight Connector 84"/>
            <p:cNvCxnSpPr/>
            <p:nvPr/>
          </p:nvCxnSpPr>
          <p:spPr>
            <a:xfrm flipV="1">
              <a:off x="5186320" y="3558617"/>
              <a:ext cx="10281" cy="143433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5053784" y="4927664"/>
              <a:ext cx="375424" cy="369332"/>
            </a:xfrm>
            <a:prstGeom prst="rect">
              <a:avLst/>
            </a:prstGeom>
            <a:noFill/>
          </p:spPr>
          <p:txBody>
            <a:bodyPr wrap="none" rtlCol="0">
              <a:spAutoFit/>
            </a:bodyPr>
            <a:lstStyle/>
            <a:p>
              <a:r>
                <a:rPr lang="en-US" dirty="0" smtClean="0">
                  <a:solidFill>
                    <a:schemeClr val="accent2"/>
                  </a:solidFill>
                </a:rPr>
                <a:t>T</a:t>
              </a:r>
              <a:r>
                <a:rPr lang="en-US" baseline="-25000" dirty="0" smtClean="0">
                  <a:solidFill>
                    <a:schemeClr val="accent2"/>
                  </a:solidFill>
                </a:rPr>
                <a:t>3</a:t>
              </a:r>
              <a:endParaRPr lang="en-GB" baseline="-25000" dirty="0">
                <a:solidFill>
                  <a:schemeClr val="accent2"/>
                </a:solidFill>
              </a:endParaRPr>
            </a:p>
          </p:txBody>
        </p:sp>
        <p:cxnSp>
          <p:nvCxnSpPr>
            <p:cNvPr id="89" name="Straight Arrow Connector 88"/>
            <p:cNvCxnSpPr/>
            <p:nvPr/>
          </p:nvCxnSpPr>
          <p:spPr>
            <a:xfrm flipV="1">
              <a:off x="6735007" y="3867070"/>
              <a:ext cx="137648" cy="4323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865193" y="4296878"/>
              <a:ext cx="2205986" cy="707886"/>
            </a:xfrm>
            <a:prstGeom prst="rect">
              <a:avLst/>
            </a:prstGeom>
            <a:noFill/>
          </p:spPr>
          <p:txBody>
            <a:bodyPr wrap="square" rtlCol="0">
              <a:spAutoFit/>
            </a:bodyPr>
            <a:lstStyle/>
            <a:p>
              <a:pPr algn="ctr"/>
              <a:r>
                <a:rPr lang="en-US" sz="2000" dirty="0" smtClean="0"/>
                <a:t>cost of computing</a:t>
              </a:r>
            </a:p>
            <a:p>
              <a:pPr algn="ctr"/>
              <a:r>
                <a:rPr lang="en-US" sz="2000" i="1" dirty="0" smtClean="0"/>
                <a:t>f</a:t>
              </a:r>
              <a:r>
                <a:rPr lang="en-US" sz="2000" dirty="0" smtClean="0"/>
                <a:t> once</a:t>
              </a:r>
              <a:endParaRPr lang="en-GB" sz="2000" dirty="0"/>
            </a:p>
          </p:txBody>
        </p:sp>
        <p:sp>
          <p:nvSpPr>
            <p:cNvPr id="92" name="TextBox 91"/>
            <p:cNvSpPr txBox="1"/>
            <p:nvPr/>
          </p:nvSpPr>
          <p:spPr>
            <a:xfrm>
              <a:off x="9150155" y="4275782"/>
              <a:ext cx="2205986" cy="707886"/>
            </a:xfrm>
            <a:prstGeom prst="rect">
              <a:avLst/>
            </a:prstGeom>
            <a:noFill/>
          </p:spPr>
          <p:txBody>
            <a:bodyPr wrap="square" rtlCol="0">
              <a:spAutoFit/>
            </a:bodyPr>
            <a:lstStyle/>
            <a:p>
              <a:pPr algn="ctr"/>
              <a:r>
                <a:rPr lang="en-US" sz="2000" dirty="0" smtClean="0"/>
                <a:t>cost of computing</a:t>
              </a:r>
            </a:p>
            <a:p>
              <a:pPr algn="ctr"/>
              <a:r>
                <a:rPr lang="en-US" sz="2000" i="1" dirty="0" smtClean="0"/>
                <a:t>f</a:t>
              </a:r>
              <a:r>
                <a:rPr lang="en-US" sz="2000" dirty="0" smtClean="0"/>
                <a:t> three times</a:t>
              </a:r>
              <a:endParaRPr lang="en-GB" sz="2000" dirty="0"/>
            </a:p>
          </p:txBody>
        </p:sp>
        <p:cxnSp>
          <p:nvCxnSpPr>
            <p:cNvPr id="93" name="Straight Arrow Connector 92"/>
            <p:cNvCxnSpPr/>
            <p:nvPr/>
          </p:nvCxnSpPr>
          <p:spPr>
            <a:xfrm flipH="1" flipV="1">
              <a:off x="10215285" y="3849959"/>
              <a:ext cx="192933" cy="4665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03063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Cost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Cumulative Complexity (CC)  </a:t>
                </a:r>
              </a:p>
              <a:p>
                <a:endParaRPr lang="en-US" dirty="0"/>
              </a:p>
              <a:p>
                <a:pPr marL="0" indent="0" algn="ctr">
                  <a:buNone/>
                </a:pPr>
                <a14:m>
                  <m:oMathPara xmlns:m="http://schemas.openxmlformats.org/officeDocument/2006/math">
                    <m:oMathParaPr>
                      <m:jc m:val="centerGroup"/>
                    </m:oMathParaPr>
                    <m:oMath xmlns:m="http://schemas.openxmlformats.org/officeDocument/2006/math">
                      <m:r>
                        <m:rPr>
                          <m:sty m:val="p"/>
                        </m:rPr>
                        <a:rPr lang="en-US" sz="4000" b="0" i="0" smtClean="0">
                          <a:latin typeface="Cambria Math" panose="02040503050406030204" pitchFamily="18" charset="0"/>
                        </a:rPr>
                        <m:t>CC</m:t>
                      </m:r>
                      <m:d>
                        <m:dPr>
                          <m:ctrlPr>
                            <a:rPr lang="en-US" sz="4000" b="0" i="1" smtClean="0">
                              <a:latin typeface="Cambria Math" panose="02040503050406030204" pitchFamily="18" charset="0"/>
                            </a:rPr>
                          </m:ctrlPr>
                        </m:dPr>
                        <m:e>
                          <m:r>
                            <a:rPr lang="en-US" sz="4000" b="0" i="1" smtClean="0">
                              <a:latin typeface="Cambria Math" panose="02040503050406030204" pitchFamily="18" charset="0"/>
                            </a:rPr>
                            <m:t>𝐺</m:t>
                          </m:r>
                        </m:e>
                      </m:d>
                      <m:r>
                        <a:rPr lang="en-US" sz="4000" b="0" i="1" smtClean="0">
                          <a:latin typeface="Cambria Math" panose="02040503050406030204" pitchFamily="18" charset="0"/>
                        </a:rPr>
                        <m:t>=</m:t>
                      </m:r>
                      <m:func>
                        <m:funcPr>
                          <m:ctrlPr>
                            <a:rPr lang="en-US" sz="4000" i="1">
                              <a:latin typeface="Cambria Math" panose="02040503050406030204" pitchFamily="18" charset="0"/>
                            </a:rPr>
                          </m:ctrlPr>
                        </m:funcPr>
                        <m:fName>
                          <m:limLow>
                            <m:limLowPr>
                              <m:ctrlPr>
                                <a:rPr lang="en-US" sz="4000" i="1">
                                  <a:latin typeface="Cambria Math" panose="02040503050406030204" pitchFamily="18" charset="0"/>
                                </a:rPr>
                              </m:ctrlPr>
                            </m:limLowPr>
                            <m:e>
                              <m:r>
                                <m:rPr>
                                  <m:sty m:val="p"/>
                                </m:rPr>
                                <a:rPr lang="en-US" sz="4000">
                                  <a:latin typeface="Cambria Math" panose="02040503050406030204" pitchFamily="18" charset="0"/>
                                </a:rPr>
                                <m:t>min</m:t>
                              </m:r>
                            </m:e>
                            <m:lim>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𝑃</m:t>
                                  </m:r>
                                </m:e>
                              </m:acc>
                            </m:lim>
                          </m:limLow>
                        </m:fName>
                        <m:e>
                          <m:nary>
                            <m:naryPr>
                              <m:chr m:val="∑"/>
                              <m:ctrlPr>
                                <a:rPr lang="en-US" sz="4000" i="1">
                                  <a:latin typeface="Cambria Math" panose="02040503050406030204" pitchFamily="18" charset="0"/>
                                </a:rPr>
                              </m:ctrlPr>
                            </m:naryPr>
                            <m:sub>
                              <m:r>
                                <m:rPr>
                                  <m:brk m:alnAt="23"/>
                                </m:rPr>
                                <a:rPr lang="en-US" sz="4000" i="1">
                                  <a:latin typeface="Cambria Math" panose="02040503050406030204" pitchFamily="18" charset="0"/>
                                </a:rPr>
                                <m:t>𝑖</m:t>
                              </m:r>
                              <m:r>
                                <a:rPr lang="en-US" sz="4000" i="1">
                                  <a:latin typeface="Cambria Math" panose="02040503050406030204" pitchFamily="18" charset="0"/>
                                </a:rPr>
                                <m:t>=1</m:t>
                              </m:r>
                            </m:sub>
                            <m:sup>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𝑡</m:t>
                                  </m:r>
                                </m:e>
                                <m:sub>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𝑃</m:t>
                                      </m:r>
                                    </m:e>
                                  </m:acc>
                                </m:sub>
                              </m:sSub>
                            </m:sup>
                            <m:e>
                              <m:d>
                                <m:dPr>
                                  <m:begChr m:val="|"/>
                                  <m:endChr m:val="|"/>
                                  <m:ctrlPr>
                                    <a:rPr lang="en-US" sz="4000" i="1">
                                      <a:latin typeface="Cambria Math" panose="02040503050406030204" pitchFamily="18" charset="0"/>
                                    </a:rPr>
                                  </m:ctrlPr>
                                </m:dPr>
                                <m:e>
                                  <m:sSub>
                                    <m:sSubPr>
                                      <m:ctrlPr>
                                        <a:rPr lang="en-US" sz="4000" i="1">
                                          <a:latin typeface="Cambria Math" panose="02040503050406030204" pitchFamily="18" charset="0"/>
                                        </a:rPr>
                                      </m:ctrlPr>
                                    </m:sSubPr>
                                    <m:e>
                                      <m:r>
                                        <a:rPr lang="en-US" sz="4000" i="1">
                                          <a:latin typeface="Cambria Math" panose="02040503050406030204" pitchFamily="18" charset="0"/>
                                        </a:rPr>
                                        <m:t>𝑃</m:t>
                                      </m:r>
                                    </m:e>
                                    <m:sub>
                                      <m:r>
                                        <a:rPr lang="en-US" sz="4000" i="1">
                                          <a:latin typeface="Cambria Math" panose="02040503050406030204" pitchFamily="18" charset="0"/>
                                        </a:rPr>
                                        <m:t>𝑖</m:t>
                                      </m:r>
                                    </m:sub>
                                  </m:sSub>
                                </m:e>
                              </m:d>
                            </m:e>
                          </m:nary>
                        </m:e>
                      </m:func>
                    </m:oMath>
                  </m:oMathPara>
                </a14:m>
                <a:endParaRPr lang="en-US" dirty="0" smtClean="0"/>
              </a:p>
              <a:p>
                <a:endParaRPr lang="en-US" dirty="0" smtClean="0"/>
              </a:p>
              <a:p>
                <a:r>
                  <a:rPr lang="en-US" dirty="0"/>
                  <a:t>Guessing two passwords doubles the attackers cost </a:t>
                </a:r>
                <a:r>
                  <a:rPr lang="en-US" dirty="0" smtClean="0"/>
                  <a:t>[AS15]</a:t>
                </a: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sz="4000">
                          <a:latin typeface="Cambria Math" panose="02040503050406030204" pitchFamily="18" charset="0"/>
                        </a:rPr>
                        <m:t>CC</m:t>
                      </m:r>
                      <m:d>
                        <m:dPr>
                          <m:ctrlPr>
                            <a:rPr lang="en-US" sz="4000" i="1">
                              <a:latin typeface="Cambria Math" panose="02040503050406030204" pitchFamily="18" charset="0"/>
                            </a:rPr>
                          </m:ctrlPr>
                        </m:dPr>
                        <m:e>
                          <m:r>
                            <a:rPr lang="en-US" sz="4000" i="1">
                              <a:latin typeface="Cambria Math" panose="02040503050406030204" pitchFamily="18" charset="0"/>
                            </a:rPr>
                            <m:t>𝐺</m:t>
                          </m:r>
                          <m:r>
                            <a:rPr lang="en-US" sz="4000" b="0" i="1" smtClean="0">
                              <a:latin typeface="Cambria Math" panose="02040503050406030204" pitchFamily="18" charset="0"/>
                            </a:rPr>
                            <m:t>,</m:t>
                          </m:r>
                          <m:r>
                            <a:rPr lang="en-US" sz="4000" b="0" i="1" smtClean="0">
                              <a:latin typeface="Cambria Math" panose="02040503050406030204" pitchFamily="18" charset="0"/>
                            </a:rPr>
                            <m:t>𝐺</m:t>
                          </m:r>
                        </m:e>
                      </m:d>
                      <m:r>
                        <a:rPr lang="en-US" sz="4000" i="1">
                          <a:latin typeface="Cambria Math" panose="02040503050406030204" pitchFamily="18" charset="0"/>
                        </a:rPr>
                        <m:t>=</m:t>
                      </m:r>
                      <m:r>
                        <a:rPr lang="en-US" sz="4000" b="0" i="1" smtClean="0">
                          <a:latin typeface="Cambria Math" panose="02040503050406030204" pitchFamily="18" charset="0"/>
                        </a:rPr>
                        <m:t>2</m:t>
                      </m:r>
                      <m:r>
                        <a:rPr lang="en-US" sz="4000" i="1">
                          <a:latin typeface="Cambria Math" panose="02040503050406030204" pitchFamily="18" charset="0"/>
                          <a:ea typeface="Cambria Math" panose="02040503050406030204" pitchFamily="18" charset="0"/>
                        </a:rPr>
                        <m:t>×</m:t>
                      </m:r>
                      <m:r>
                        <m:rPr>
                          <m:sty m:val="p"/>
                        </m:rPr>
                        <a:rPr lang="en-US" sz="4000" b="0" i="0" smtClean="0">
                          <a:latin typeface="Cambria Math" panose="02040503050406030204" pitchFamily="18" charset="0"/>
                        </a:rPr>
                        <m:t>CC</m:t>
                      </m:r>
                      <m:r>
                        <a:rPr lang="en-US" sz="4000" b="0" i="1" smtClean="0">
                          <a:latin typeface="Cambria Math" panose="02040503050406030204" pitchFamily="18" charset="0"/>
                        </a:rPr>
                        <m:t>(</m:t>
                      </m:r>
                      <m:r>
                        <a:rPr lang="en-US" sz="4000" b="0" i="1" smtClean="0">
                          <a:latin typeface="Cambria Math" panose="02040503050406030204" pitchFamily="18" charset="0"/>
                        </a:rPr>
                        <m:t>𝐺</m:t>
                      </m:r>
                      <m:r>
                        <a:rPr lang="en-US" sz="4000" b="0" i="1" smtClean="0">
                          <a:latin typeface="Cambria Math" panose="02040503050406030204" pitchFamily="18" charset="0"/>
                        </a:rPr>
                        <m:t>)</m:t>
                      </m:r>
                    </m:oMath>
                  </m:oMathPara>
                </a14:m>
                <a:endParaRPr lang="en-US" sz="4000" dirty="0" smtClean="0"/>
              </a:p>
              <a:p>
                <a:pPr marL="0" indent="0">
                  <a:buNone/>
                </a:pPr>
                <a:endParaRPr lang="en-US" sz="4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99123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 (CC)</a:t>
            </a:r>
            <a:endParaRPr lang="en-US" dirty="0"/>
          </a:p>
        </p:txBody>
      </p: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
        <p:nvSpPr>
          <p:cNvPr id="16" name="TextBox 15"/>
          <p:cNvSpPr txBox="1"/>
          <p:nvPr/>
        </p:nvSpPr>
        <p:spPr>
          <a:xfrm>
            <a:off x="1069848" y="4623796"/>
            <a:ext cx="1242648" cy="523220"/>
          </a:xfrm>
          <a:prstGeom prst="rect">
            <a:avLst/>
          </a:prstGeom>
          <a:noFill/>
        </p:spPr>
        <p:txBody>
          <a:bodyPr wrap="none" rtlCol="0">
            <a:spAutoFit/>
          </a:bodyPr>
          <a:lstStyle/>
          <a:p>
            <a:r>
              <a:rPr lang="en-US" sz="2800" dirty="0" smtClean="0"/>
              <a:t>P</a:t>
            </a:r>
            <a:r>
              <a:rPr lang="en-US" sz="2800" baseline="-25000" dirty="0" smtClean="0"/>
              <a:t>3</a:t>
            </a:r>
            <a:r>
              <a:rPr lang="en-US" sz="2800" dirty="0" smtClean="0"/>
              <a:t> = {3}</a:t>
            </a:r>
            <a:endParaRPr lang="en-US" sz="2800" dirty="0"/>
          </a:p>
        </p:txBody>
      </p:sp>
      <p:sp>
        <p:nvSpPr>
          <p:cNvPr id="17" name="Oval 16"/>
          <p:cNvSpPr/>
          <p:nvPr/>
        </p:nvSpPr>
        <p:spPr>
          <a:xfrm>
            <a:off x="3014558"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8" name="Oval 17"/>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9" name="Oval 18"/>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20" name="Straight Arrow Connector 19"/>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24" name="Oval 23"/>
          <p:cNvSpPr/>
          <p:nvPr/>
        </p:nvSpPr>
        <p:spPr>
          <a:xfrm>
            <a:off x="6761515" y="2809461"/>
            <a:ext cx="581135" cy="5578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25" name="Straight Arrow Connector 24"/>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9848" y="5039340"/>
            <a:ext cx="1515158" cy="523220"/>
          </a:xfrm>
          <a:prstGeom prst="rect">
            <a:avLst/>
          </a:prstGeom>
          <a:noFill/>
        </p:spPr>
        <p:txBody>
          <a:bodyPr wrap="none" rtlCol="0">
            <a:spAutoFit/>
          </a:bodyPr>
          <a:lstStyle/>
          <a:p>
            <a:r>
              <a:rPr lang="en-US" sz="2800" dirty="0" smtClean="0"/>
              <a:t>P</a:t>
            </a:r>
            <a:r>
              <a:rPr lang="en-US" sz="2800" baseline="-25000" dirty="0" smtClean="0"/>
              <a:t>4</a:t>
            </a:r>
            <a:r>
              <a:rPr lang="en-US" sz="2800" dirty="0" smtClean="0"/>
              <a:t> = {3,4}</a:t>
            </a:r>
            <a:endParaRPr lang="en-US" sz="2800" dirty="0"/>
          </a:p>
        </p:txBody>
      </p:sp>
      <p:sp>
        <p:nvSpPr>
          <p:cNvPr id="29" name="TextBox 28"/>
          <p:cNvSpPr txBox="1"/>
          <p:nvPr/>
        </p:nvSpPr>
        <p:spPr>
          <a:xfrm>
            <a:off x="1069848" y="5454884"/>
            <a:ext cx="1242648" cy="523220"/>
          </a:xfrm>
          <a:prstGeom prst="rect">
            <a:avLst/>
          </a:prstGeom>
          <a:noFill/>
        </p:spPr>
        <p:txBody>
          <a:bodyPr wrap="none" rtlCol="0">
            <a:spAutoFit/>
          </a:bodyPr>
          <a:lstStyle/>
          <a:p>
            <a:r>
              <a:rPr lang="en-US" sz="2800" dirty="0" smtClean="0"/>
              <a:t>P</a:t>
            </a:r>
            <a:r>
              <a:rPr lang="en-US" sz="2800" baseline="-25000" dirty="0" smtClean="0"/>
              <a:t>5</a:t>
            </a:r>
            <a:r>
              <a:rPr lang="en-US" sz="2800" dirty="0" smtClean="0"/>
              <a:t> = {5}</a:t>
            </a:r>
            <a:endParaRPr lang="en-US" sz="2800" dirty="0"/>
          </a:p>
        </p:txBody>
      </p:sp>
      <mc:AlternateContent xmlns:mc="http://schemas.openxmlformats.org/markup-compatibility/2006" xmlns:a14="http://schemas.microsoft.com/office/drawing/2010/main">
        <mc:Choice Requires="a14">
          <p:sp>
            <p:nvSpPr>
              <p:cNvPr id="4" name="TextBox 3"/>
              <p:cNvSpPr txBox="1"/>
              <p:nvPr/>
            </p:nvSpPr>
            <p:spPr>
              <a:xfrm>
                <a:off x="2478024" y="3902655"/>
                <a:ext cx="9418321" cy="276562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US" sz="3600" b="0" i="0" smtClean="0">
                          <a:latin typeface="Cambria Math" panose="02040503050406030204" pitchFamily="18" charset="0"/>
                          <a:ea typeface="Cambria Math" panose="02040503050406030204" pitchFamily="18" charset="0"/>
                        </a:rPr>
                        <m:t>CC</m:t>
                      </m:r>
                      <m:d>
                        <m:dPr>
                          <m:ctrlPr>
                            <a:rPr lang="en-US" sz="3600" b="0" i="1" smtClean="0">
                              <a:latin typeface="Cambria Math" panose="02040503050406030204" pitchFamily="18" charset="0"/>
                              <a:ea typeface="Cambria Math" panose="02040503050406030204" pitchFamily="18" charset="0"/>
                            </a:rPr>
                          </m:ctrlPr>
                        </m:dPr>
                        <m:e>
                          <m:r>
                            <a:rPr lang="en-US" sz="3600" b="0" i="1" smtClean="0">
                              <a:latin typeface="Cambria Math" panose="02040503050406030204" pitchFamily="18" charset="0"/>
                              <a:ea typeface="Cambria Math" panose="02040503050406030204" pitchFamily="18" charset="0"/>
                            </a:rPr>
                            <m:t>𝐺</m:t>
                          </m:r>
                        </m:e>
                      </m:d>
                      <m:r>
                        <a:rPr lang="en-US" sz="3600" i="1" smtClean="0">
                          <a:latin typeface="Cambria Math" panose="02040503050406030204" pitchFamily="18" charset="0"/>
                          <a:ea typeface="Cambria Math" panose="02040503050406030204" pitchFamily="18" charset="0"/>
                        </a:rPr>
                        <m:t>≤</m:t>
                      </m:r>
                      <m:nary>
                        <m:naryPr>
                          <m:chr m:val="∑"/>
                          <m:ctrlPr>
                            <a:rPr lang="en-US" sz="3600" i="1" smtClean="0">
                              <a:latin typeface="Cambria Math" panose="02040503050406030204" pitchFamily="18" charset="0"/>
                              <a:ea typeface="Cambria Math" panose="02040503050406030204" pitchFamily="18" charset="0"/>
                            </a:rPr>
                          </m:ctrlPr>
                        </m:naryPr>
                        <m:sub>
                          <m:r>
                            <m:rPr>
                              <m:brk m:alnAt="23"/>
                            </m:rPr>
                            <a:rPr lang="en-US" sz="3600" b="0" i="1" smtClean="0">
                              <a:latin typeface="Cambria Math" panose="02040503050406030204" pitchFamily="18" charset="0"/>
                              <a:ea typeface="Cambria Math" panose="02040503050406030204" pitchFamily="18" charset="0"/>
                            </a:rPr>
                            <m:t>𝑖</m:t>
                          </m:r>
                          <m:r>
                            <a:rPr lang="en-US" sz="3600" b="0" i="1" smtClean="0">
                              <a:latin typeface="Cambria Math" panose="02040503050406030204" pitchFamily="18" charset="0"/>
                              <a:ea typeface="Cambria Math" panose="02040503050406030204" pitchFamily="18" charset="0"/>
                            </a:rPr>
                            <m:t>=1</m:t>
                          </m:r>
                        </m:sub>
                        <m:sup>
                          <m:r>
                            <a:rPr lang="en-US" sz="3600" b="0" i="1" smtClean="0">
                              <a:latin typeface="Cambria Math" panose="02040503050406030204" pitchFamily="18" charset="0"/>
                              <a:ea typeface="Cambria Math" panose="02040503050406030204" pitchFamily="18" charset="0"/>
                            </a:rPr>
                            <m:t>5</m:t>
                          </m:r>
                        </m:sup>
                        <m:e>
                          <m:d>
                            <m:dPr>
                              <m:begChr m:val="|"/>
                              <m:endChr m:val="|"/>
                              <m:ctrlPr>
                                <a:rPr lang="en-US" sz="3600" i="1" smtClean="0">
                                  <a:latin typeface="Cambria Math" panose="02040503050406030204" pitchFamily="18" charset="0"/>
                                  <a:ea typeface="Cambria Math" panose="02040503050406030204" pitchFamily="18" charset="0"/>
                                </a:rPr>
                              </m:ctrlPr>
                            </m:dPr>
                            <m:e>
                              <m:sSub>
                                <m:sSubPr>
                                  <m:ctrlPr>
                                    <a:rPr lang="en-US" sz="3600" i="1" smtClean="0">
                                      <a:latin typeface="Cambria Math" panose="02040503050406030204" pitchFamily="18" charset="0"/>
                                      <a:ea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𝑃</m:t>
                                  </m:r>
                                </m:e>
                                <m:sub>
                                  <m:r>
                                    <a:rPr lang="en-US" sz="3600" b="0" i="1" smtClean="0">
                                      <a:latin typeface="Cambria Math" panose="02040503050406030204" pitchFamily="18" charset="0"/>
                                      <a:ea typeface="Cambria Math" panose="02040503050406030204" pitchFamily="18" charset="0"/>
                                    </a:rPr>
                                    <m:t>𝑖</m:t>
                                  </m:r>
                                </m:sub>
                              </m:sSub>
                            </m:e>
                          </m:d>
                        </m:e>
                      </m:nary>
                    </m:oMath>
                  </m:oMathPara>
                </a14:m>
                <a:endParaRPr lang="en-US" sz="3600" dirty="0" smtClean="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ea typeface="Cambria Math" panose="02040503050406030204" pitchFamily="18" charset="0"/>
                        </a:rPr>
                        <m:t>                                   </m:t>
                      </m:r>
                      <m:r>
                        <a:rPr lang="en-US" sz="3600" i="1">
                          <a:latin typeface="Cambria Math" panose="02040503050406030204" pitchFamily="18" charset="0"/>
                          <a:ea typeface="Cambria Math" panose="02040503050406030204" pitchFamily="18" charset="0"/>
                        </a:rPr>
                        <m:t>=1+2+1+2+1</m:t>
                      </m:r>
                    </m:oMath>
                  </m:oMathPara>
                </a14:m>
                <a:endParaRPr lang="en-US" sz="3600" i="1" dirty="0" smtClean="0">
                  <a:latin typeface="Cambria Math" panose="02040503050406030204" pitchFamily="18" charset="0"/>
                  <a:ea typeface="Cambria Math" panose="02040503050406030204" pitchFamily="18" charset="0"/>
                </a:endParaRPr>
              </a:p>
              <a:p>
                <a:pPr algn="ctr"/>
                <a:r>
                  <a:rPr lang="en-US" sz="3600" dirty="0" smtClean="0">
                    <a:ea typeface="Cambria Math" panose="02040503050406030204" pitchFamily="18" charset="0"/>
                  </a:rPr>
                  <a:t>   </a:t>
                </a:r>
                <a14:m>
                  <m:oMath xmlns:m="http://schemas.openxmlformats.org/officeDocument/2006/math">
                    <m:r>
                      <a:rPr lang="en-US" sz="3600" i="1">
                        <a:latin typeface="Cambria Math" panose="02040503050406030204" pitchFamily="18" charset="0"/>
                        <a:ea typeface="Cambria Math" panose="02040503050406030204" pitchFamily="18" charset="0"/>
                      </a:rPr>
                      <m:t>=7</m:t>
                    </m:r>
                  </m:oMath>
                </a14:m>
                <a:endParaRPr lang="en-US" sz="3600" dirty="0"/>
              </a:p>
            </p:txBody>
          </p:sp>
        </mc:Choice>
        <mc:Fallback xmlns="">
          <p:sp>
            <p:nvSpPr>
              <p:cNvPr id="4" name="TextBox 3"/>
              <p:cNvSpPr txBox="1">
                <a:spLocks noRot="1" noChangeAspect="1" noMove="1" noResize="1" noEditPoints="1" noAdjustHandles="1" noChangeArrowheads="1" noChangeShapeType="1" noTextEdit="1"/>
              </p:cNvSpPr>
              <p:nvPr/>
            </p:nvSpPr>
            <p:spPr>
              <a:xfrm>
                <a:off x="2478024" y="3902655"/>
                <a:ext cx="9418321" cy="2765629"/>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282840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Desiderata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Find a DAG G on n nodes such that</a:t>
                </a:r>
              </a:p>
              <a:p>
                <a:pPr marL="514350" indent="-514350">
                  <a:buAutoNum type="arabicPeriod"/>
                </a:pPr>
                <a:r>
                  <a:rPr lang="en-US" dirty="0" smtClean="0"/>
                  <a:t>Constant </a:t>
                </a:r>
                <a:r>
                  <a:rPr lang="en-US" dirty="0" err="1" smtClean="0"/>
                  <a:t>Indegree</a:t>
                </a:r>
                <a:r>
                  <a:rPr lang="en-US" dirty="0" smtClean="0"/>
                  <a:t> (</a:t>
                </a:r>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=2)</m:t>
                    </m:r>
                  </m:oMath>
                </a14:m>
                <a:endParaRPr lang="en-US" dirty="0" smtClean="0"/>
              </a:p>
              <a:p>
                <a:pPr lvl="1"/>
                <a:r>
                  <a:rPr lang="en-US" dirty="0" smtClean="0"/>
                  <a:t>Running Time: </a:t>
                </a:r>
                <a14:m>
                  <m:oMath xmlns:m="http://schemas.openxmlformats.org/officeDocument/2006/math">
                    <m:r>
                      <a:rPr lang="en-US" b="0" i="1" smtClean="0">
                        <a:latin typeface="Cambria Math"/>
                      </a:rPr>
                      <m:t>𝑛</m:t>
                    </m:r>
                    <m:d>
                      <m:dPr>
                        <m:ctrlPr>
                          <a:rPr lang="en-US" b="0"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𝛿</m:t>
                        </m:r>
                        <m:r>
                          <a:rPr lang="en-US" b="0" i="1" smtClean="0">
                            <a:latin typeface="Cambria Math"/>
                            <a:ea typeface="Cambria Math" panose="02040503050406030204" pitchFamily="18" charset="0"/>
                          </a:rPr>
                          <m:t>−1</m:t>
                        </m:r>
                      </m:e>
                    </m:d>
                    <m:r>
                      <a:rPr lang="en-US" b="0" i="1" smtClean="0">
                        <a:latin typeface="Cambria Math"/>
                      </a:rPr>
                      <m:t>=</m:t>
                    </m:r>
                    <m:r>
                      <a:rPr lang="en-US" b="0" i="1" smtClean="0">
                        <a:latin typeface="Cambria Math"/>
                      </a:rPr>
                      <m:t>𝑛</m:t>
                    </m:r>
                  </m:oMath>
                </a14:m>
                <a:endParaRPr lang="en-US" dirty="0" smtClean="0"/>
              </a:p>
              <a:p>
                <a:pPr marL="514350" indent="-514350">
                  <a:buFont typeface="Arial" panose="020B0604020202020204" pitchFamily="34" charset="0"/>
                  <a:buAutoNum type="arabicPeriod"/>
                </a:pPr>
                <a:endParaRPr lang="en-US" dirty="0" smtClean="0"/>
              </a:p>
              <a:p>
                <a:pPr marL="514350" indent="-514350">
                  <a:buFont typeface="Arial" panose="020B0604020202020204" pitchFamily="34" charset="0"/>
                  <a:buAutoNum type="arabicPeriod"/>
                </a:pPr>
                <a:r>
                  <a:rPr lang="en-US" dirty="0" smtClean="0"/>
                  <a:t>CC(G) </a:t>
                </a:r>
                <a14:m>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r>
                          <a:rPr lang="en-US" i="1" baseline="30000">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𝜏</m:t>
                        </m:r>
                      </m:den>
                    </m:f>
                  </m:oMath>
                </a14:m>
                <a:r>
                  <a:rPr lang="en-US" dirty="0"/>
                  <a:t> for some small value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a:t>. </a:t>
                </a:r>
              </a:p>
              <a:p>
                <a:pPr marL="514350" indent="-514350">
                  <a:buAutoNum type="arabicPeriod"/>
                </a:pPr>
                <a:endParaRPr lang="en-US" dirty="0" smtClean="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17" t="-2241"/>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1738" y="305967"/>
            <a:ext cx="2123420" cy="3602736"/>
          </a:xfrm>
          <a:prstGeom prst="rect">
            <a:avLst/>
          </a:prstGeom>
        </p:spPr>
      </p:pic>
      <p:sp>
        <p:nvSpPr>
          <p:cNvPr id="5" name="Rectangle 4"/>
          <p:cNvSpPr/>
          <p:nvPr/>
        </p:nvSpPr>
        <p:spPr>
          <a:xfrm>
            <a:off x="970844" y="4621934"/>
            <a:ext cx="10205156" cy="1319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Maximize costs for fixed running time n </a:t>
            </a:r>
          </a:p>
          <a:p>
            <a:pPr algn="ctr"/>
            <a:r>
              <a:rPr lang="en-US" sz="4800" dirty="0" smtClean="0"/>
              <a:t>(Users are impatient)</a:t>
            </a:r>
            <a:endParaRPr lang="en-US" sz="4800" dirty="0"/>
          </a:p>
        </p:txBody>
      </p:sp>
    </p:spTree>
    <p:extLst>
      <p:ext uri="{BB962C8B-B14F-4D97-AF65-F5344CB8AC3E}">
        <p14:creationId xmlns:p14="http://schemas.microsoft.com/office/powerpoint/2010/main" val="145450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igitalbloggers.com/ojsagar/files/2013/08/Key-Succe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6356" y="2924493"/>
            <a:ext cx="5238044" cy="37414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5400" dirty="0" smtClean="0"/>
              <a:t>Depth-Robustness: The Key Property</a:t>
            </a:r>
            <a:endParaRPr lang="en-US" sz="5400" dirty="0"/>
          </a:p>
        </p:txBody>
      </p:sp>
      <p:sp>
        <p:nvSpPr>
          <p:cNvPr id="3" name="Content Placeholder 2"/>
          <p:cNvSpPr>
            <a:spLocks noGrp="1"/>
          </p:cNvSpPr>
          <p:nvPr>
            <p:ph idx="1"/>
          </p:nvPr>
        </p:nvSpPr>
        <p:spPr>
          <a:xfrm>
            <a:off x="1343378" y="1791759"/>
            <a:ext cx="9516534" cy="4351338"/>
          </a:xfrm>
        </p:spPr>
        <p:txBody>
          <a:bodyPr>
            <a:normAutofit/>
          </a:bodyPr>
          <a:lstStyle/>
          <a:p>
            <a:pPr marL="0" indent="0" algn="ctr">
              <a:buNone/>
            </a:pPr>
            <a:r>
              <a:rPr lang="en-US" sz="4800" u="sng" dirty="0" smtClean="0"/>
              <a:t>Necessary</a:t>
            </a:r>
            <a:r>
              <a:rPr lang="en-US" sz="4800" dirty="0" smtClean="0"/>
              <a:t> [AB16] and </a:t>
            </a:r>
            <a:r>
              <a:rPr lang="en-US" sz="4800" u="sng" dirty="0" smtClean="0"/>
              <a:t>sufficient</a:t>
            </a:r>
            <a:r>
              <a:rPr lang="en-US" sz="4800" dirty="0" smtClean="0"/>
              <a:t>  [ABP16] for secure </a:t>
            </a:r>
            <a:r>
              <a:rPr lang="en-US" sz="4800" dirty="0" err="1" smtClean="0"/>
              <a:t>iMHFs</a:t>
            </a:r>
            <a:endParaRPr lang="en-US" sz="4800" dirty="0"/>
          </a:p>
        </p:txBody>
      </p:sp>
    </p:spTree>
    <p:extLst>
      <p:ext uri="{BB962C8B-B14F-4D97-AF65-F5344CB8AC3E}">
        <p14:creationId xmlns:p14="http://schemas.microsoft.com/office/powerpoint/2010/main" val="19593491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3242" y="1690688"/>
            <a:ext cx="10282989" cy="259864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2" name="Title 1"/>
          <p:cNvSpPr>
            <a:spLocks noGrp="1"/>
          </p:cNvSpPr>
          <p:nvPr>
            <p:ph type="title"/>
          </p:nvPr>
        </p:nvSpPr>
        <p:spPr/>
        <p:txBody>
          <a:bodyPr/>
          <a:lstStyle/>
          <a:p>
            <a:r>
              <a:rPr lang="en-US" dirty="0" smtClean="0"/>
              <a:t>Depth Robustness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Definition:</a:t>
                </a:r>
                <a:r>
                  <a:rPr lang="en-US" dirty="0" smtClean="0"/>
                  <a:t> A DAG G=(V,E) is (</a:t>
                </a:r>
                <a:r>
                  <a:rPr lang="en-US" dirty="0" err="1" smtClean="0"/>
                  <a:t>e,d</a:t>
                </a:r>
                <a:r>
                  <a:rPr lang="en-US" dirty="0" smtClean="0"/>
                  <a:t>)-reducible if there exists </a:t>
                </a:r>
                <a14:m>
                  <m:oMath xmlns:m="http://schemas.openxmlformats.org/officeDocument/2006/math">
                    <m:r>
                      <a:rPr lang="en-US" b="0" i="1" smtClean="0">
                        <a:latin typeface="Cambria Math" panose="02040503050406030204" pitchFamily="18" charset="0"/>
                        <a:ea typeface="Cambria Math" panose="02040503050406030204" pitchFamily="18" charset="0"/>
                      </a:rPr>
                      <m:t>𝑆</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oMath>
                </a14:m>
                <a:endParaRPr lang="en-US" b="0" dirty="0" smtClean="0">
                  <a:ea typeface="Cambria Math" panose="02040503050406030204" pitchFamily="18" charset="0"/>
                </a:endParaRPr>
              </a:p>
              <a:p>
                <a:pPr marL="0" indent="0">
                  <a:buNone/>
                </a:pPr>
                <a:r>
                  <a:rPr lang="en-US" dirty="0" err="1" smtClean="0"/>
                  <a:t>s.t.</a:t>
                </a:r>
                <a:r>
                  <a:rPr lang="en-US" dirty="0" smtClean="0"/>
                  <a:t>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𝑆</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oMath>
                </a14:m>
                <a:r>
                  <a:rPr lang="en-US" dirty="0" smtClean="0"/>
                  <a:t> and depth(G-S) </a:t>
                </a:r>
                <a14:m>
                  <m:oMath xmlns:m="http://schemas.openxmlformats.org/officeDocument/2006/math">
                    <m:r>
                      <a:rPr lang="en-US"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d</m:t>
                    </m:r>
                    <m:r>
                      <a:rPr lang="en-US" b="0" i="0" smtClean="0">
                        <a:latin typeface="Cambria Math" panose="02040503050406030204" pitchFamily="18" charset="0"/>
                        <a:ea typeface="Cambria Math" panose="02040503050406030204" pitchFamily="18" charset="0"/>
                      </a:rPr>
                      <m:t>.</m:t>
                    </m:r>
                  </m:oMath>
                </a14:m>
                <a:r>
                  <a:rPr lang="en-US" dirty="0" smtClean="0"/>
                  <a:t> </a:t>
                </a:r>
                <a:endParaRPr lang="en-US" dirty="0"/>
              </a:p>
              <a:p>
                <a:pPr marL="0" indent="0">
                  <a:buNone/>
                </a:pPr>
                <a:endParaRPr lang="en-US" dirty="0" smtClean="0"/>
              </a:p>
              <a:p>
                <a:pPr marL="0" indent="0">
                  <a:buNone/>
                </a:pPr>
                <a:r>
                  <a:rPr lang="en-US" dirty="0" smtClean="0"/>
                  <a:t>Otherwise, we say that G is (</a:t>
                </a:r>
                <a:r>
                  <a:rPr lang="en-US" dirty="0" err="1" smtClean="0"/>
                  <a:t>e,d</a:t>
                </a:r>
                <a:r>
                  <a:rPr lang="en-US" dirty="0" smtClean="0"/>
                  <a:t>)-depth robust.</a:t>
                </a:r>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17" t="-2241"/>
                </a:stretch>
              </a:blipFill>
            </p:spPr>
            <p:txBody>
              <a:bodyPr/>
              <a:lstStyle/>
              <a:p>
                <a:r>
                  <a:rPr lang="en-US">
                    <a:noFill/>
                  </a:rPr>
                  <a:t> </a:t>
                </a:r>
              </a:p>
            </p:txBody>
          </p:sp>
        </mc:Fallback>
      </mc:AlternateContent>
      <p:sp>
        <p:nvSpPr>
          <p:cNvPr id="5" name="Oval 4"/>
          <p:cNvSpPr/>
          <p:nvPr/>
        </p:nvSpPr>
        <p:spPr>
          <a:xfrm>
            <a:off x="1109558" y="5518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6" name="Oval 5"/>
          <p:cNvSpPr/>
          <p:nvPr/>
        </p:nvSpPr>
        <p:spPr>
          <a:xfrm>
            <a:off x="2051099" y="5518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7" name="Oval 6"/>
          <p:cNvSpPr/>
          <p:nvPr/>
        </p:nvSpPr>
        <p:spPr>
          <a:xfrm>
            <a:off x="2992639" y="5491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8" name="Straight Arrow Connector 7"/>
          <p:cNvCxnSpPr/>
          <p:nvPr/>
        </p:nvCxnSpPr>
        <p:spPr>
          <a:xfrm>
            <a:off x="1661532" y="5791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632238" y="5798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573779" y="5755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914974" y="5476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2" name="Oval 11"/>
          <p:cNvSpPr/>
          <p:nvPr/>
        </p:nvSpPr>
        <p:spPr>
          <a:xfrm>
            <a:off x="4856515" y="5476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4" name="Straight Arrow Connector 13"/>
          <p:cNvCxnSpPr/>
          <p:nvPr/>
        </p:nvCxnSpPr>
        <p:spPr>
          <a:xfrm>
            <a:off x="4466948" y="5750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6200000" flipH="1">
            <a:off x="2256857" y="4619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16200000" flipH="1">
            <a:off x="4238735" y="4629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73242" y="4584485"/>
            <a:ext cx="3361561" cy="461665"/>
          </a:xfrm>
          <a:prstGeom prst="rect">
            <a:avLst/>
          </a:prstGeom>
        </p:spPr>
        <p:txBody>
          <a:bodyPr wrap="none">
            <a:spAutoFit/>
          </a:bodyPr>
          <a:lstStyle/>
          <a:p>
            <a:r>
              <a:rPr lang="en-US" sz="2400" b="1" dirty="0" smtClean="0"/>
              <a:t>Example: (1,2)-reducible</a:t>
            </a:r>
            <a:r>
              <a:rPr lang="en-US" sz="2400" dirty="0" smtClean="0"/>
              <a:t> </a:t>
            </a:r>
            <a:endParaRPr lang="en-US" sz="2400" dirty="0"/>
          </a:p>
        </p:txBody>
      </p:sp>
    </p:spTree>
    <p:extLst>
      <p:ext uri="{BB962C8B-B14F-4D97-AF65-F5344CB8AC3E}">
        <p14:creationId xmlns:p14="http://schemas.microsoft.com/office/powerpoint/2010/main" val="39972493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3242" y="1690688"/>
            <a:ext cx="10282989" cy="259864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2" name="Title 1"/>
          <p:cNvSpPr>
            <a:spLocks noGrp="1"/>
          </p:cNvSpPr>
          <p:nvPr>
            <p:ph type="title"/>
          </p:nvPr>
        </p:nvSpPr>
        <p:spPr/>
        <p:txBody>
          <a:bodyPr/>
          <a:lstStyle/>
          <a:p>
            <a:r>
              <a:rPr lang="en-US" dirty="0" smtClean="0"/>
              <a:t>Depth Robustness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Definition:</a:t>
                </a:r>
                <a:r>
                  <a:rPr lang="en-US" dirty="0"/>
                  <a:t> A DAG G=(V,E) is (</a:t>
                </a:r>
                <a:r>
                  <a:rPr lang="en-US" dirty="0" err="1"/>
                  <a:t>e,d</a:t>
                </a:r>
                <a:r>
                  <a:rPr lang="en-US" dirty="0"/>
                  <a:t>)-reducible if there exists </a:t>
                </a:r>
                <a14:m>
                  <m:oMath xmlns:m="http://schemas.openxmlformats.org/officeDocument/2006/math">
                    <m:r>
                      <a:rPr lang="en-US" i="1">
                        <a:latin typeface="Cambria Math" panose="02040503050406030204" pitchFamily="18" charset="0"/>
                        <a:ea typeface="Cambria Math" panose="02040503050406030204" pitchFamily="18" charset="0"/>
                      </a:rPr>
                      <m:t>𝑆</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𝑉</m:t>
                    </m:r>
                  </m:oMath>
                </a14:m>
                <a:endParaRPr lang="en-US" dirty="0">
                  <a:ea typeface="Cambria Math" panose="02040503050406030204" pitchFamily="18" charset="0"/>
                </a:endParaRPr>
              </a:p>
              <a:p>
                <a:pPr marL="0" indent="0">
                  <a:buNone/>
                </a:pPr>
                <a:r>
                  <a:rPr lang="en-US" dirty="0" err="1"/>
                  <a:t>s.t.</a:t>
                </a:r>
                <a:r>
                  <a:rPr lang="en-US" dirty="0"/>
                  <a:t>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𝑆</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𝑒</m:t>
                    </m:r>
                  </m:oMath>
                </a14:m>
                <a:r>
                  <a:rPr lang="en-US" dirty="0"/>
                  <a:t> and depth(G-S) </a:t>
                </a:r>
                <a14:m>
                  <m:oMath xmlns:m="http://schemas.openxmlformats.org/officeDocument/2006/math">
                    <m:r>
                      <a:rPr lang="en-US" i="1">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d</m:t>
                    </m:r>
                    <m:r>
                      <a:rPr lang="en-US">
                        <a:latin typeface="Cambria Math" panose="02040503050406030204" pitchFamily="18" charset="0"/>
                        <a:ea typeface="Cambria Math" panose="02040503050406030204" pitchFamily="18" charset="0"/>
                      </a:rPr>
                      <m:t>.</m:t>
                    </m:r>
                  </m:oMath>
                </a14:m>
                <a:r>
                  <a:rPr lang="en-US" dirty="0"/>
                  <a:t> </a:t>
                </a:r>
              </a:p>
              <a:p>
                <a:pPr marL="0" indent="0">
                  <a:buNone/>
                </a:pPr>
                <a:endParaRPr lang="en-US" dirty="0"/>
              </a:p>
              <a:p>
                <a:pPr marL="0" indent="0">
                  <a:buNone/>
                </a:pPr>
                <a:r>
                  <a:rPr lang="en-US" dirty="0"/>
                  <a:t>Otherwise, we say that G is (</a:t>
                </a:r>
                <a:r>
                  <a:rPr lang="en-US" dirty="0" err="1"/>
                  <a:t>e,d</a:t>
                </a:r>
                <a:r>
                  <a:rPr lang="en-US" dirty="0"/>
                  <a:t>)-depth robust.</a:t>
                </a:r>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sp>
        <p:nvSpPr>
          <p:cNvPr id="5" name="Oval 4"/>
          <p:cNvSpPr/>
          <p:nvPr/>
        </p:nvSpPr>
        <p:spPr>
          <a:xfrm>
            <a:off x="1109558" y="5518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6" name="Oval 5"/>
          <p:cNvSpPr/>
          <p:nvPr/>
        </p:nvSpPr>
        <p:spPr>
          <a:xfrm>
            <a:off x="2051099" y="5518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7" name="Oval 6"/>
          <p:cNvSpPr/>
          <p:nvPr/>
        </p:nvSpPr>
        <p:spPr>
          <a:xfrm>
            <a:off x="2992639" y="5491377"/>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8" name="Straight Arrow Connector 7"/>
          <p:cNvCxnSpPr/>
          <p:nvPr/>
        </p:nvCxnSpPr>
        <p:spPr>
          <a:xfrm>
            <a:off x="1661532" y="5791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632238" y="5798584"/>
            <a:ext cx="360406" cy="14916"/>
          </a:xfrm>
          <a:prstGeom prst="straightConnector1">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573779" y="5755408"/>
            <a:ext cx="360406" cy="14916"/>
          </a:xfrm>
          <a:prstGeom prst="straightConnector1">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914974" y="5476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2" name="Oval 11"/>
          <p:cNvSpPr/>
          <p:nvPr/>
        </p:nvSpPr>
        <p:spPr>
          <a:xfrm>
            <a:off x="4856515" y="5476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4" name="Straight Arrow Connector 13"/>
          <p:cNvCxnSpPr/>
          <p:nvPr/>
        </p:nvCxnSpPr>
        <p:spPr>
          <a:xfrm>
            <a:off x="4466948" y="5750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6200000" flipH="1">
            <a:off x="2256857" y="4619729"/>
            <a:ext cx="50166" cy="1763630"/>
          </a:xfrm>
          <a:prstGeom prst="curvedConnector3">
            <a:avLst>
              <a:gd name="adj1" fmla="val -490073"/>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16200000" flipH="1">
            <a:off x="4238735" y="4629249"/>
            <a:ext cx="50166" cy="1763630"/>
          </a:xfrm>
          <a:prstGeom prst="curvedConnector3">
            <a:avLst>
              <a:gd name="adj1" fmla="val -490073"/>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73242" y="4584485"/>
            <a:ext cx="3361561" cy="461665"/>
          </a:xfrm>
          <a:prstGeom prst="rect">
            <a:avLst/>
          </a:prstGeom>
        </p:spPr>
        <p:txBody>
          <a:bodyPr wrap="none">
            <a:spAutoFit/>
          </a:bodyPr>
          <a:lstStyle/>
          <a:p>
            <a:r>
              <a:rPr lang="en-US" sz="2400" b="1" dirty="0" smtClean="0"/>
              <a:t>Example: (1,2)-reducible</a:t>
            </a:r>
            <a:r>
              <a:rPr lang="en-US" sz="2400" dirty="0" smtClean="0"/>
              <a:t> </a:t>
            </a:r>
            <a:endParaRPr lang="en-US" sz="2400" dirty="0"/>
          </a:p>
        </p:txBody>
      </p:sp>
    </p:spTree>
    <p:extLst>
      <p:ext uri="{BB962C8B-B14F-4D97-AF65-F5344CB8AC3E}">
        <p14:creationId xmlns:p14="http://schemas.microsoft.com/office/powerpoint/2010/main" val="5993631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5708" y="1690689"/>
            <a:ext cx="11080583" cy="194786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Theorem (Depth-Robustness is a necessary condition): </a:t>
                </a:r>
                <a:r>
                  <a:rPr lang="en-US" dirty="0"/>
                  <a:t>If G is not (</a:t>
                </a:r>
                <a:r>
                  <a:rPr lang="en-US" dirty="0" err="1"/>
                  <a:t>e,d</a:t>
                </a:r>
                <a:r>
                  <a:rPr lang="en-US" dirty="0"/>
                  <a:t>)-node robust then </a:t>
                </a:r>
                <a14:m>
                  <m:oMath xmlns:m="http://schemas.openxmlformats.org/officeDocument/2006/math">
                    <m:func>
                      <m:funcPr>
                        <m:ctrlPr>
                          <a:rPr lang="en-US" i="1">
                            <a:latin typeface="Cambria Math" panose="02040503050406030204" pitchFamily="18" charset="0"/>
                          </a:rPr>
                        </m:ctrlPr>
                      </m:funcPr>
                      <m:fName>
                        <m:r>
                          <m:rPr>
                            <m:sty m:val="p"/>
                          </m:rPr>
                          <a:rPr lang="en-US" b="0" i="0" smtClean="0">
                            <a:latin typeface="Cambria Math"/>
                          </a:rPr>
                          <m:t>CC</m:t>
                        </m:r>
                      </m:fName>
                      <m:e>
                        <m:d>
                          <m:dPr>
                            <m:ctrlPr>
                              <a:rPr lang="en-US" i="1">
                                <a:latin typeface="Cambria Math" panose="02040503050406030204" pitchFamily="18" charset="0"/>
                              </a:rPr>
                            </m:ctrlPr>
                          </m:dPr>
                          <m:e>
                            <m:r>
                              <a:rPr lang="en-US" b="0" i="1" smtClean="0">
                                <a:latin typeface="Cambria Math"/>
                              </a:rPr>
                              <m:t>𝐺</m:t>
                            </m:r>
                          </m:e>
                        </m:d>
                        <m:r>
                          <a:rPr lang="en-US" i="1">
                            <a:latin typeface="Cambria Math" panose="02040503050406030204" pitchFamily="18" charset="0"/>
                          </a:rPr>
                          <m:t>=</m:t>
                        </m:r>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𝑒𝑛</m:t>
                            </m:r>
                            <m:r>
                              <a:rPr lang="en-US" i="1">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𝑛</m:t>
                                </m:r>
                                <m:r>
                                  <a:rPr lang="en-US" i="1" baseline="30000">
                                    <a:latin typeface="Cambria Math" panose="02040503050406030204" pitchFamily="18" charset="0"/>
                                  </a:rPr>
                                  <m:t>3</m:t>
                                </m:r>
                                <m:r>
                                  <a:rPr lang="en-US" i="1">
                                    <a:latin typeface="Cambria Math" panose="02040503050406030204" pitchFamily="18" charset="0"/>
                                  </a:rPr>
                                  <m:t>𝑑</m:t>
                                </m:r>
                              </m:e>
                            </m:rad>
                          </m:e>
                        </m:d>
                      </m:e>
                    </m:func>
                  </m:oMath>
                </a14:m>
                <a:r>
                  <a:rPr lang="en-US" i="1" dirty="0">
                    <a:latin typeface="Cambria Math" panose="02040503050406030204" pitchFamily="18" charset="0"/>
                  </a:rPr>
                  <a:t> </a:t>
                </a:r>
                <a:r>
                  <a:rPr lang="en-US" i="1" dirty="0" smtClean="0">
                    <a:latin typeface="Cambria Math" panose="02040503050406030204" pitchFamily="18" charset="0"/>
                  </a:rPr>
                  <a:t>.</a:t>
                </a:r>
              </a:p>
              <a:p>
                <a:pPr marL="0" indent="0">
                  <a:buNone/>
                </a:pPr>
                <a:r>
                  <a:rPr lang="en-US" dirty="0"/>
                  <a:t>In particular,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a:rPr>
                          <m:t>CC</m:t>
                        </m:r>
                      </m:fName>
                      <m:e>
                        <m:d>
                          <m:dPr>
                            <m:ctrlPr>
                              <a:rPr lang="en-US" i="1">
                                <a:latin typeface="Cambria Math" panose="02040503050406030204" pitchFamily="18" charset="0"/>
                              </a:rPr>
                            </m:ctrlPr>
                          </m:dPr>
                          <m:e>
                            <m:r>
                              <a:rPr lang="en-US" i="1">
                                <a:latin typeface="Cambria Math"/>
                              </a:rPr>
                              <m:t>𝐺</m:t>
                            </m:r>
                          </m:e>
                        </m:d>
                        <m:r>
                          <a:rPr lang="en-US" i="1">
                            <a:latin typeface="Cambria Math" panose="02040503050406030204" pitchFamily="18" charset="0"/>
                          </a:rPr>
                          <m:t>=</m:t>
                        </m:r>
                        <m:r>
                          <m:rPr>
                            <m:sty m:val="p"/>
                          </m:rPr>
                          <a:rPr lang="en-US">
                            <a:latin typeface="Cambria Math"/>
                          </a:rPr>
                          <m:t>o</m:t>
                        </m:r>
                        <m:d>
                          <m:dPr>
                            <m:ctrlPr>
                              <a:rPr lang="en-US" i="1">
                                <a:latin typeface="Cambria Math" panose="02040503050406030204" pitchFamily="18" charset="0"/>
                              </a:rPr>
                            </m:ctrlPr>
                          </m:dPr>
                          <m:e>
                            <m:r>
                              <a:rPr lang="en-US" i="1">
                                <a:latin typeface="Cambria Math" panose="02040503050406030204" pitchFamily="18" charset="0"/>
                              </a:rPr>
                              <m:t>𝑛</m:t>
                            </m:r>
                            <m:r>
                              <a:rPr lang="en-US" i="1" baseline="30000">
                                <a:latin typeface="Cambria Math"/>
                              </a:rPr>
                              <m:t>2</m:t>
                            </m:r>
                          </m:e>
                        </m:d>
                      </m:e>
                    </m:func>
                  </m:oMath>
                </a14:m>
                <a:r>
                  <a:rPr lang="en-US" i="1" dirty="0">
                    <a:latin typeface="Cambria Math" panose="02040503050406030204" pitchFamily="18" charset="0"/>
                  </a:rPr>
                  <a:t>  </a:t>
                </a:r>
                <a:r>
                  <a:rPr lang="en-US" dirty="0">
                    <a:latin typeface="Cambria Math" panose="02040503050406030204" pitchFamily="18" charset="0"/>
                  </a:rPr>
                  <a:t>for </a:t>
                </a:r>
                <a:r>
                  <a:rPr lang="en-US" dirty="0" err="1">
                    <a:latin typeface="Cambria Math" panose="02040503050406030204" pitchFamily="18" charset="0"/>
                  </a:rPr>
                  <a:t>e,d</a:t>
                </a:r>
                <a:r>
                  <a:rPr lang="en-US" dirty="0">
                    <a:latin typeface="Cambria Math" panose="02040503050406030204" pitchFamily="18" charset="0"/>
                  </a:rPr>
                  <a:t>=o(n)</a:t>
                </a:r>
                <a:r>
                  <a:rPr lang="en-US" i="1" dirty="0">
                    <a:latin typeface="Cambria Math" panose="02040503050406030204" pitchFamily="18" charset="0"/>
                  </a:rPr>
                  <a:t>.</a:t>
                </a:r>
              </a:p>
              <a:p>
                <a:pPr marL="0" indent="0">
                  <a:buNone/>
                </a:pPr>
                <a:endParaRPr lang="en-US" i="1" dirty="0">
                  <a:latin typeface="Cambria Math" panose="02040503050406030204" pitchFamily="18" charset="0"/>
                </a:endParaRPr>
              </a:p>
              <a:p>
                <a:pPr marL="0" indent="0" algn="ctr">
                  <a:buNone/>
                </a:pPr>
                <a:endParaRPr lang="en-US" i="1" dirty="0">
                  <a:latin typeface="Cambria Math" panose="02040503050406030204" pitchFamily="18" charset="0"/>
                </a:endParaRPr>
              </a:p>
              <a:p>
                <a:pPr marL="0" indent="0" algn="ctr">
                  <a:buNone/>
                </a:pPr>
                <a:endParaRPr lang="en-US" i="1" dirty="0" smtClean="0">
                  <a:latin typeface="Cambria Math" panose="02040503050406030204" pitchFamily="18" charset="0"/>
                </a:endParaRPr>
              </a:p>
              <a:p>
                <a:pPr marL="0" indent="0" algn="ctr">
                  <a:buNone/>
                </a:pPr>
                <a:endParaRPr lang="en-US" i="1" dirty="0">
                  <a:latin typeface="Cambria Math" panose="02040503050406030204" pitchFamily="18" charset="0"/>
                </a:endParaRPr>
              </a:p>
              <a:p>
                <a:pPr marL="0" indent="0">
                  <a:buNone/>
                </a:pPr>
                <a:r>
                  <a:rPr lang="en-US" dirty="0" smtClean="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17" t="-2241" r="-1043"/>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Depth Robustness is Necessary</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489" y="4198536"/>
            <a:ext cx="1526033" cy="2343907"/>
          </a:xfrm>
          <a:prstGeom prst="rect">
            <a:avLst/>
          </a:prstGeom>
        </p:spPr>
      </p:pic>
      <p:sp>
        <p:nvSpPr>
          <p:cNvPr id="12" name="Content Placeholder 2"/>
          <p:cNvSpPr txBox="1">
            <a:spLocks/>
          </p:cNvSpPr>
          <p:nvPr/>
        </p:nvSpPr>
        <p:spPr>
          <a:xfrm>
            <a:off x="3036329" y="4194175"/>
            <a:ext cx="807813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smtClean="0"/>
              <a:t>Are existing </a:t>
            </a:r>
            <a:r>
              <a:rPr lang="en-US" sz="4000" dirty="0" err="1" smtClean="0"/>
              <a:t>iMHF</a:t>
            </a:r>
            <a:r>
              <a:rPr lang="en-US" sz="4000" dirty="0" smtClean="0"/>
              <a:t> candidates based on depth-robust DAGs?</a:t>
            </a:r>
            <a:endParaRPr lang="en-US" sz="4000" dirty="0"/>
          </a:p>
        </p:txBody>
      </p:sp>
      <p:sp>
        <p:nvSpPr>
          <p:cNvPr id="13" name="Cloud Callout 12"/>
          <p:cNvSpPr/>
          <p:nvPr/>
        </p:nvSpPr>
        <p:spPr>
          <a:xfrm>
            <a:off x="1798079" y="3585284"/>
            <a:ext cx="9838212" cy="2562226"/>
          </a:xfrm>
          <a:prstGeom prst="cloudCallout">
            <a:avLst>
              <a:gd name="adj1" fmla="val -53602"/>
              <a:gd name="adj2" fmla="val -22007"/>
            </a:avLst>
          </a:prstGeom>
          <a:solidFill>
            <a:schemeClr val="accent1">
              <a:alpha val="17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691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Password Storage</a:t>
            </a:r>
            <a:endParaRPr lang="en-US" dirty="0"/>
          </a:p>
        </p:txBody>
      </p:sp>
      <p:sp>
        <p:nvSpPr>
          <p:cNvPr id="3" name="Slide Number Placeholder 2"/>
          <p:cNvSpPr>
            <a:spLocks noGrp="1"/>
          </p:cNvSpPr>
          <p:nvPr>
            <p:ph type="sldNum" sz="quarter" idx="12"/>
          </p:nvPr>
        </p:nvSpPr>
        <p:spPr/>
        <p:txBody>
          <a:bodyPr/>
          <a:lstStyle/>
          <a:p>
            <a:fld id="{FC398A72-17BE-493D-A14C-F3371BCE3542}" type="slidenum">
              <a:rPr lang="en-US" smtClean="0"/>
              <a:pPr/>
              <a:t>3</a:t>
            </a:fld>
            <a:endParaRPr lang="en-US" dirty="0"/>
          </a:p>
        </p:txBody>
      </p:sp>
      <p:graphicFrame>
        <p:nvGraphicFramePr>
          <p:cNvPr id="9" name="Content Placeholder 8"/>
          <p:cNvGraphicFramePr>
            <a:graphicFrameLocks noGrp="1"/>
          </p:cNvGraphicFramePr>
          <p:nvPr>
            <p:ph sz="quarter" idx="1"/>
            <p:extLst/>
          </p:nvPr>
        </p:nvGraphicFramePr>
        <p:xfrm>
          <a:off x="6096000" y="2895600"/>
          <a:ext cx="1219200" cy="1637266"/>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tblGrid>
              <a:tr h="457200">
                <a:tc>
                  <a:txBody>
                    <a:bodyPr/>
                    <a:lstStyle/>
                    <a:p>
                      <a:r>
                        <a:rPr lang="en-US" dirty="0" smtClean="0"/>
                        <a:t>Username</a:t>
                      </a:r>
                      <a:endParaRPr lang="en-US" dirty="0"/>
                    </a:p>
                  </a:txBody>
                  <a:tcPr/>
                </a:tc>
                <a:extLst>
                  <a:ext uri="{0D108BD9-81ED-4DB2-BD59-A6C34878D82A}">
                    <a16:rowId xmlns:a16="http://schemas.microsoft.com/office/drawing/2014/main" val="10000"/>
                  </a:ext>
                </a:extLst>
              </a:tr>
              <a:tr h="1180066">
                <a:tc>
                  <a:txBody>
                    <a:bodyPr/>
                    <a:lstStyle/>
                    <a:p>
                      <a:r>
                        <a:rPr lang="en-US" dirty="0" err="1" smtClean="0"/>
                        <a:t>jblocki</a:t>
                      </a:r>
                      <a:endParaRPr lang="en-US" dirty="0"/>
                    </a:p>
                  </a:txBody>
                  <a:tcPr/>
                </a:tc>
                <a:extLst>
                  <a:ext uri="{0D108BD9-81ED-4DB2-BD59-A6C34878D82A}">
                    <a16:rowId xmlns:a16="http://schemas.microsoft.com/office/drawing/2014/main" val="10001"/>
                  </a:ext>
                </a:extLst>
              </a:tr>
            </a:tbl>
          </a:graphicData>
        </a:graphic>
      </p:graphicFrame>
      <p:pic>
        <p:nvPicPr>
          <p:cNvPr id="5" name="Picture 1"/>
          <p:cNvPicPr>
            <a:picLocks noChangeAspect="1" noChangeArrowheads="1"/>
          </p:cNvPicPr>
          <p:nvPr/>
        </p:nvPicPr>
        <p:blipFill>
          <a:blip r:embed="rId3" cstate="print"/>
          <a:srcRect/>
          <a:stretch>
            <a:fillRect/>
          </a:stretch>
        </p:blipFill>
        <p:spPr bwMode="auto">
          <a:xfrm>
            <a:off x="7086600" y="1828800"/>
            <a:ext cx="507682" cy="7620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2286000" y="2133600"/>
            <a:ext cx="990600" cy="1524000"/>
          </a:xfrm>
          <a:prstGeom prst="rect">
            <a:avLst/>
          </a:prstGeom>
          <a:noFill/>
          <a:ln w="9525">
            <a:noFill/>
            <a:miter lim="800000"/>
            <a:headEnd/>
            <a:tailEnd/>
          </a:ln>
        </p:spPr>
      </p:pic>
      <p:cxnSp>
        <p:nvCxnSpPr>
          <p:cNvPr id="7" name="Straight Arrow Connector 6"/>
          <p:cNvCxnSpPr>
            <a:endCxn id="5" idx="1"/>
          </p:cNvCxnSpPr>
          <p:nvPr/>
        </p:nvCxnSpPr>
        <p:spPr>
          <a:xfrm flipV="1">
            <a:off x="3276600" y="2209800"/>
            <a:ext cx="3810000" cy="457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5" cstate="print"/>
          <a:srcRect/>
          <a:stretch>
            <a:fillRect/>
          </a:stretch>
        </p:blipFill>
        <p:spPr bwMode="auto">
          <a:xfrm>
            <a:off x="7772400" y="1828800"/>
            <a:ext cx="810912" cy="685800"/>
          </a:xfrm>
          <a:prstGeom prst="rect">
            <a:avLst/>
          </a:prstGeom>
          <a:noFill/>
          <a:ln w="9525">
            <a:noFill/>
            <a:miter lim="800000"/>
            <a:headEnd/>
            <a:tailEnd/>
          </a:ln>
        </p:spPr>
      </p:pic>
      <p:pic>
        <p:nvPicPr>
          <p:cNvPr id="14" name="Picture 4"/>
          <p:cNvPicPr>
            <a:picLocks noChangeAspect="1" noChangeArrowheads="1"/>
          </p:cNvPicPr>
          <p:nvPr/>
        </p:nvPicPr>
        <p:blipFill>
          <a:blip r:embed="rId6" cstate="print"/>
          <a:srcRect/>
          <a:stretch>
            <a:fillRect/>
          </a:stretch>
        </p:blipFill>
        <p:spPr bwMode="auto">
          <a:xfrm>
            <a:off x="9144000" y="1524000"/>
            <a:ext cx="1219200" cy="1120140"/>
          </a:xfrm>
          <a:prstGeom prst="rect">
            <a:avLst/>
          </a:prstGeom>
          <a:noFill/>
          <a:ln w="9525">
            <a:noFill/>
            <a:miter lim="800000"/>
            <a:headEnd/>
            <a:tailEnd/>
          </a:ln>
        </p:spPr>
      </p:pic>
      <p:pic>
        <p:nvPicPr>
          <p:cNvPr id="15" name="Picture 6"/>
          <p:cNvPicPr>
            <a:picLocks noChangeAspect="1" noChangeArrowheads="1"/>
          </p:cNvPicPr>
          <p:nvPr/>
        </p:nvPicPr>
        <p:blipFill>
          <a:blip r:embed="rId7" cstate="print"/>
          <a:srcRect/>
          <a:stretch>
            <a:fillRect/>
          </a:stretch>
        </p:blipFill>
        <p:spPr bwMode="auto">
          <a:xfrm>
            <a:off x="2286000" y="3581401"/>
            <a:ext cx="990600" cy="1651479"/>
          </a:xfrm>
          <a:prstGeom prst="rect">
            <a:avLst/>
          </a:prstGeom>
          <a:noFill/>
          <a:ln w="9525">
            <a:noFill/>
            <a:miter lim="800000"/>
            <a:headEnd/>
            <a:tailEnd/>
          </a:ln>
        </p:spPr>
      </p:pic>
      <p:pic>
        <p:nvPicPr>
          <p:cNvPr id="16" name="Picture 3"/>
          <p:cNvPicPr>
            <a:picLocks noChangeAspect="1" noChangeArrowheads="1"/>
          </p:cNvPicPr>
          <p:nvPr/>
        </p:nvPicPr>
        <p:blipFill>
          <a:blip r:embed="rId8" cstate="print"/>
          <a:srcRect/>
          <a:stretch>
            <a:fillRect/>
          </a:stretch>
        </p:blipFill>
        <p:spPr bwMode="auto">
          <a:xfrm>
            <a:off x="3581401" y="5181600"/>
            <a:ext cx="1170709" cy="990600"/>
          </a:xfrm>
          <a:prstGeom prst="rect">
            <a:avLst/>
          </a:prstGeom>
          <a:noFill/>
          <a:ln w="9525">
            <a:noFill/>
            <a:miter lim="800000"/>
            <a:headEnd/>
            <a:tailEnd/>
          </a:ln>
        </p:spPr>
      </p:pic>
      <p:sp>
        <p:nvSpPr>
          <p:cNvPr id="18" name="TextBox 17"/>
          <p:cNvSpPr txBox="1"/>
          <p:nvPr/>
        </p:nvSpPr>
        <p:spPr>
          <a:xfrm>
            <a:off x="4572000" y="5334001"/>
            <a:ext cx="389850" cy="584775"/>
          </a:xfrm>
          <a:prstGeom prst="rect">
            <a:avLst/>
          </a:prstGeom>
          <a:noFill/>
        </p:spPr>
        <p:txBody>
          <a:bodyPr wrap="none" rtlCol="0">
            <a:spAutoFit/>
          </a:bodyPr>
          <a:lstStyle/>
          <a:p>
            <a:r>
              <a:rPr lang="en-US" sz="3200" dirty="0"/>
              <a:t>+</a:t>
            </a:r>
          </a:p>
        </p:txBody>
      </p:sp>
      <p:cxnSp>
        <p:nvCxnSpPr>
          <p:cNvPr id="22" name="Straight Arrow Connector 21"/>
          <p:cNvCxnSpPr/>
          <p:nvPr/>
        </p:nvCxnSpPr>
        <p:spPr>
          <a:xfrm>
            <a:off x="2971800" y="4800600"/>
            <a:ext cx="838200" cy="6096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276600" y="3352800"/>
            <a:ext cx="2667000" cy="9144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38600" y="1981200"/>
            <a:ext cx="1603324" cy="369332"/>
          </a:xfrm>
          <a:prstGeom prst="rect">
            <a:avLst/>
          </a:prstGeom>
          <a:noFill/>
        </p:spPr>
        <p:txBody>
          <a:bodyPr wrap="none" rtlCol="0">
            <a:spAutoFit/>
          </a:bodyPr>
          <a:lstStyle/>
          <a:p>
            <a:r>
              <a:rPr lang="en-US" dirty="0" err="1"/>
              <a:t>jblocki</a:t>
            </a:r>
            <a:r>
              <a:rPr lang="en-US" dirty="0"/>
              <a:t>, 123456</a:t>
            </a:r>
          </a:p>
        </p:txBody>
      </p:sp>
      <p:sp>
        <p:nvSpPr>
          <p:cNvPr id="24" name="TextBox 23"/>
          <p:cNvSpPr txBox="1"/>
          <p:nvPr/>
        </p:nvSpPr>
        <p:spPr>
          <a:xfrm>
            <a:off x="6096000" y="4656891"/>
            <a:ext cx="4419600" cy="1261884"/>
          </a:xfrm>
          <a:prstGeom prst="rect">
            <a:avLst/>
          </a:prstGeom>
          <a:noFill/>
        </p:spPr>
        <p:txBody>
          <a:bodyPr wrap="square" rtlCol="0">
            <a:spAutoFit/>
          </a:bodyPr>
          <a:lstStyle/>
          <a:p>
            <a:r>
              <a:rPr lang="en-US" sz="2000" dirty="0"/>
              <a:t>SHA1(123456</a:t>
            </a:r>
            <a:r>
              <a:rPr lang="en-US" sz="2000" dirty="0">
                <a:solidFill>
                  <a:srgbClr val="FFC000"/>
                </a:solidFill>
              </a:rPr>
              <a:t>89d978034a3f6</a:t>
            </a:r>
            <a:r>
              <a:rPr lang="en-US" sz="2000" dirty="0"/>
              <a:t>)=</a:t>
            </a:r>
            <a:r>
              <a:rPr lang="en-US" sz="2000" dirty="0">
                <a:solidFill>
                  <a:srgbClr val="00B050"/>
                </a:solidFill>
              </a:rPr>
              <a:t>85e23cfe0021f584e3db87aa72630a9a2345c062</a:t>
            </a:r>
          </a:p>
          <a:p>
            <a:r>
              <a:rPr lang="en-US" sz="3600" dirty="0"/>
              <a:t> </a:t>
            </a:r>
          </a:p>
        </p:txBody>
      </p:sp>
      <p:graphicFrame>
        <p:nvGraphicFramePr>
          <p:cNvPr id="8" name="Table 7"/>
          <p:cNvGraphicFramePr>
            <a:graphicFrameLocks noGrp="1"/>
          </p:cNvGraphicFramePr>
          <p:nvPr>
            <p:extLst/>
          </p:nvPr>
        </p:nvGraphicFramePr>
        <p:xfrm>
          <a:off x="8991600" y="2895600"/>
          <a:ext cx="1524000" cy="16459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tblGrid>
              <a:tr h="457200">
                <a:tc>
                  <a:txBody>
                    <a:bodyPr/>
                    <a:lstStyle/>
                    <a:p>
                      <a:r>
                        <a:rPr lang="en-US" dirty="0" smtClean="0"/>
                        <a:t>Hash</a:t>
                      </a:r>
                      <a:endParaRPr lang="en-US" dirty="0"/>
                    </a:p>
                  </a:txBody>
                  <a:tcPr/>
                </a:tc>
                <a:extLst>
                  <a:ext uri="{0D108BD9-81ED-4DB2-BD59-A6C34878D82A}">
                    <a16:rowId xmlns:a16="http://schemas.microsoft.com/office/drawing/2014/main" val="10000"/>
                  </a:ext>
                </a:extLst>
              </a:tr>
              <a:tr h="1180066">
                <a:tc>
                  <a:txBody>
                    <a:bodyPr/>
                    <a:lstStyle/>
                    <a:p>
                      <a:r>
                        <a:rPr lang="en-US" sz="1800" dirty="0" smtClean="0">
                          <a:solidFill>
                            <a:srgbClr val="00B050"/>
                          </a:solidFill>
                        </a:rPr>
                        <a:t>85e23cfe0021f584e3db87aa72630a9a2345c062</a:t>
                      </a: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nvPr>
        </p:nvGraphicFramePr>
        <p:xfrm>
          <a:off x="7319659" y="2895600"/>
          <a:ext cx="1676400" cy="1637266"/>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tblGrid>
              <a:tr h="457200">
                <a:tc>
                  <a:txBody>
                    <a:bodyPr/>
                    <a:lstStyle/>
                    <a:p>
                      <a:r>
                        <a:rPr lang="en-US" dirty="0" smtClean="0"/>
                        <a:t>Salt</a:t>
                      </a:r>
                      <a:endParaRPr lang="en-US" dirty="0"/>
                    </a:p>
                  </a:txBody>
                  <a:tcPr/>
                </a:tc>
                <a:extLst>
                  <a:ext uri="{0D108BD9-81ED-4DB2-BD59-A6C34878D82A}">
                    <a16:rowId xmlns:a16="http://schemas.microsoft.com/office/drawing/2014/main" val="10000"/>
                  </a:ext>
                </a:extLst>
              </a:tr>
              <a:tr h="1180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C000"/>
                          </a:solidFill>
                        </a:rPr>
                        <a:t>89d978034a3f6</a:t>
                      </a:r>
                    </a:p>
                    <a:p>
                      <a:endParaRPr lang="en-US" dirty="0">
                        <a:solidFill>
                          <a:srgbClr val="00B050"/>
                        </a:solidFill>
                      </a:endParaRPr>
                    </a:p>
                  </a:txBody>
                  <a:tcPr/>
                </a:tc>
                <a:extLst>
                  <a:ext uri="{0D108BD9-81ED-4DB2-BD59-A6C34878D82A}">
                    <a16:rowId xmlns:a16="http://schemas.microsoft.com/office/drawing/2014/main" val="10001"/>
                  </a:ext>
                </a:extLst>
              </a:tr>
            </a:tbl>
          </a:graphicData>
        </a:graphic>
      </p:graphicFrame>
      <p:pic>
        <p:nvPicPr>
          <p:cNvPr id="3076" name="Picture 4" descr="https://encrypted-tbn1.gstatic.com/images?q=tbn:ANd9GcQ9cjZNOl4HyE6gJwKOqDkkMpbTyjHjVjbbBjOvx0WryGTwk-2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55886" y="5181600"/>
            <a:ext cx="8763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84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No</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Catena </a:t>
                </a:r>
                <a:r>
                  <a:rPr lang="en-US" dirty="0"/>
                  <a:t>[FLW15</a:t>
                </a:r>
                <a:r>
                  <a:rPr lang="en-US" dirty="0" smtClean="0"/>
                  <a:t>] is </a:t>
                </a:r>
                <a14:m>
                  <m:oMath xmlns:m="http://schemas.openxmlformats.org/officeDocument/2006/math">
                    <m:d>
                      <m:dPr>
                        <m:ctrlPr>
                          <a:rPr lang="en-US" i="1" smtClean="0">
                            <a:latin typeface="Cambria Math" panose="02040503050406030204" pitchFamily="18" charset="0"/>
                          </a:rPr>
                        </m:ctrlPr>
                      </m:dPr>
                      <m:e>
                        <m:r>
                          <a:rPr lang="en-US" b="0" i="1" smtClean="0">
                            <a:latin typeface="Cambria Math"/>
                          </a:rPr>
                          <m:t>𝑒</m:t>
                        </m:r>
                        <m:r>
                          <a:rPr lang="en-US" b="0" i="1" smtClean="0">
                            <a:latin typeface="Cambria Math"/>
                          </a:rPr>
                          <m:t>,</m:t>
                        </m:r>
                        <m:acc>
                          <m:accPr>
                            <m:chr m:val="̃"/>
                            <m:ctrlPr>
                              <a:rPr lang="en-US" b="0" i="1" smtClean="0">
                                <a:latin typeface="Cambria Math" panose="02040503050406030204" pitchFamily="18" charset="0"/>
                              </a:rPr>
                            </m:ctrlPr>
                          </m:accPr>
                          <m:e>
                            <m:r>
                              <a:rPr lang="en-US" b="0" i="1" smtClean="0">
                                <a:latin typeface="Cambria Math"/>
                              </a:rPr>
                              <m:t>𝑂</m:t>
                            </m:r>
                          </m:e>
                        </m:acc>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a:rPr>
                                  <m:t>𝑛</m:t>
                                </m:r>
                              </m:num>
                              <m:den>
                                <m:r>
                                  <a:rPr lang="en-US" b="0" i="1" smtClean="0">
                                    <a:latin typeface="Cambria Math"/>
                                  </a:rPr>
                                  <m:t>𝑒</m:t>
                                </m:r>
                              </m:den>
                            </m:f>
                          </m:e>
                        </m:d>
                      </m:e>
                    </m:d>
                  </m:oMath>
                </a14:m>
                <a:r>
                  <a:rPr lang="en-US" dirty="0" smtClean="0"/>
                  <a:t>-reducible</a:t>
                </a:r>
              </a:p>
              <a:p>
                <a:pPr marL="0" indent="0">
                  <a:buNone/>
                </a:pPr>
                <a14:m>
                  <m:oMathPara xmlns:m="http://schemas.openxmlformats.org/officeDocument/2006/math">
                    <m:oMathParaPr>
                      <m:jc m:val="centerGroup"/>
                    </m:oMathParaPr>
                    <m:oMath xmlns:m="http://schemas.openxmlformats.org/officeDocument/2006/math">
                      <m:r>
                        <a:rPr lang="en-US" sz="3600" b="0" i="1" smtClean="0">
                          <a:latin typeface="Cambria Math"/>
                          <a:sym typeface="Wingdings" pitchFamily="2" charset="2"/>
                        </a:rPr>
                        <m:t>𝐶𝐶</m:t>
                      </m:r>
                      <m:r>
                        <a:rPr lang="en-US" sz="3600" b="0" i="1" smtClean="0">
                          <a:latin typeface="Cambria Math"/>
                          <a:sym typeface="Wingdings" pitchFamily="2" charset="2"/>
                        </a:rPr>
                        <m:t>=</m:t>
                      </m:r>
                      <m:r>
                        <a:rPr lang="en-US" sz="3600" b="0" i="1" smtClean="0">
                          <a:latin typeface="Cambria Math"/>
                          <a:sym typeface="Wingdings" pitchFamily="2" charset="2"/>
                        </a:rPr>
                        <m:t>𝑂</m:t>
                      </m:r>
                      <m:d>
                        <m:dPr>
                          <m:ctrlPr>
                            <a:rPr lang="en-US" sz="3600" b="0" i="1" smtClean="0">
                              <a:latin typeface="Cambria Math" panose="02040503050406030204" pitchFamily="18" charset="0"/>
                              <a:sym typeface="Wingdings" pitchFamily="2" charset="2"/>
                            </a:rPr>
                          </m:ctrlPr>
                        </m:dPr>
                        <m:e>
                          <m:sSup>
                            <m:sSupPr>
                              <m:ctrlPr>
                                <a:rPr lang="en-US" sz="3600" b="0" i="1" smtClean="0">
                                  <a:latin typeface="Cambria Math" panose="02040503050406030204" pitchFamily="18" charset="0"/>
                                  <a:sym typeface="Wingdings" pitchFamily="2" charset="2"/>
                                </a:rPr>
                              </m:ctrlPr>
                            </m:sSupPr>
                            <m:e>
                              <m:r>
                                <a:rPr lang="en-US" sz="3600" b="0" i="1" smtClean="0">
                                  <a:latin typeface="Cambria Math"/>
                                  <a:sym typeface="Wingdings" pitchFamily="2" charset="2"/>
                                </a:rPr>
                                <m:t>𝑛</m:t>
                              </m:r>
                            </m:e>
                            <m:sup>
                              <m:r>
                                <a:rPr lang="en-US" sz="3600" b="0" i="1" smtClean="0">
                                  <a:latin typeface="Cambria Math"/>
                                  <a:sym typeface="Wingdings" pitchFamily="2" charset="2"/>
                                </a:rPr>
                                <m:t>1.62</m:t>
                              </m:r>
                            </m:sup>
                          </m:sSup>
                        </m:e>
                      </m:d>
                    </m:oMath>
                  </m:oMathPara>
                </a14:m>
                <a:endParaRPr lang="en-US" sz="3600" dirty="0" smtClean="0"/>
              </a:p>
              <a:p>
                <a:r>
                  <a:rPr lang="en-US" dirty="0" smtClean="0"/>
                  <a:t>Balloon Hashing and Argon2i (old version) are </a:t>
                </a:r>
                <a14:m>
                  <m:oMath xmlns:m="http://schemas.openxmlformats.org/officeDocument/2006/math">
                    <m:d>
                      <m:dPr>
                        <m:ctrlPr>
                          <a:rPr lang="en-US" i="1">
                            <a:latin typeface="Cambria Math" panose="02040503050406030204" pitchFamily="18" charset="0"/>
                          </a:rPr>
                        </m:ctrlPr>
                      </m:dPr>
                      <m:e>
                        <m:r>
                          <a:rPr lang="en-US" i="1">
                            <a:latin typeface="Cambria Math"/>
                          </a:rPr>
                          <m:t>𝑒</m:t>
                        </m:r>
                        <m:r>
                          <a:rPr lang="en-US" i="1">
                            <a:latin typeface="Cambria Math"/>
                          </a:rPr>
                          <m:t>,</m:t>
                        </m:r>
                        <m:acc>
                          <m:accPr>
                            <m:chr m:val="̃"/>
                            <m:ctrlPr>
                              <a:rPr lang="en-US" i="1">
                                <a:latin typeface="Cambria Math" panose="02040503050406030204" pitchFamily="18" charset="0"/>
                              </a:rPr>
                            </m:ctrlPr>
                          </m:accPr>
                          <m:e>
                            <m:r>
                              <a:rPr lang="en-US" i="1">
                                <a:latin typeface="Cambria Math"/>
                              </a:rPr>
                              <m:t>𝑂</m:t>
                            </m:r>
                          </m:e>
                        </m:acc>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a:rPr>
                                      <m:t>𝑛</m:t>
                                    </m:r>
                                  </m:e>
                                  <m:sup>
                                    <m:r>
                                      <a:rPr lang="en-US" b="0" i="1" smtClean="0">
                                        <a:latin typeface="Cambria Math"/>
                                      </a:rPr>
                                      <m:t>2</m:t>
                                    </m:r>
                                  </m:sup>
                                </m:sSup>
                              </m:num>
                              <m:den>
                                <m:sSup>
                                  <m:sSupPr>
                                    <m:ctrlPr>
                                      <a:rPr lang="en-US" i="1" smtClean="0">
                                        <a:latin typeface="Cambria Math" panose="02040503050406030204" pitchFamily="18" charset="0"/>
                                      </a:rPr>
                                    </m:ctrlPr>
                                  </m:sSupPr>
                                  <m:e>
                                    <m:r>
                                      <a:rPr lang="en-US" b="0" i="1" smtClean="0">
                                        <a:latin typeface="Cambria Math"/>
                                      </a:rPr>
                                      <m:t>𝑒</m:t>
                                    </m:r>
                                  </m:e>
                                  <m:sup>
                                    <m:r>
                                      <a:rPr lang="en-US" b="0" i="1" smtClean="0">
                                        <a:latin typeface="Cambria Math"/>
                                      </a:rPr>
                                      <m:t>2</m:t>
                                    </m:r>
                                  </m:sup>
                                </m:sSup>
                              </m:den>
                            </m:f>
                          </m:e>
                        </m:d>
                      </m:e>
                    </m:d>
                  </m:oMath>
                </a14:m>
                <a:r>
                  <a:rPr lang="en-US" dirty="0"/>
                  <a:t>-</a:t>
                </a:r>
                <a:r>
                  <a:rPr lang="en-US" dirty="0" smtClean="0"/>
                  <a:t>reducible</a:t>
                </a:r>
                <a:endParaRPr lang="en-US" dirty="0"/>
              </a:p>
              <a:p>
                <a:pPr marL="0" lvl="1" indent="0">
                  <a:spcBef>
                    <a:spcPts val="1000"/>
                  </a:spcBef>
                  <a:buNone/>
                </a:pPr>
                <a14:m>
                  <m:oMathPara xmlns:m="http://schemas.openxmlformats.org/officeDocument/2006/math">
                    <m:oMathParaPr>
                      <m:jc m:val="centerGroup"/>
                    </m:oMathParaPr>
                    <m:oMath xmlns:m="http://schemas.openxmlformats.org/officeDocument/2006/math">
                      <m:r>
                        <a:rPr lang="en-US" sz="3200" i="1">
                          <a:latin typeface="Cambria Math"/>
                          <a:sym typeface="Wingdings" pitchFamily="2" charset="2"/>
                        </a:rPr>
                        <m:t>𝐶𝐶</m:t>
                      </m:r>
                      <m:r>
                        <a:rPr lang="en-US" sz="3200" i="1">
                          <a:latin typeface="Cambria Math"/>
                          <a:sym typeface="Wingdings" pitchFamily="2" charset="2"/>
                        </a:rPr>
                        <m:t>=</m:t>
                      </m:r>
                      <m:r>
                        <a:rPr lang="en-US" sz="3200" i="1">
                          <a:latin typeface="Cambria Math"/>
                          <a:sym typeface="Wingdings" pitchFamily="2" charset="2"/>
                        </a:rPr>
                        <m:t>𝑂</m:t>
                      </m:r>
                      <m:d>
                        <m:dPr>
                          <m:ctrlPr>
                            <a:rPr lang="en-US" sz="3200" i="1">
                              <a:latin typeface="Cambria Math" panose="02040503050406030204" pitchFamily="18" charset="0"/>
                              <a:sym typeface="Wingdings" pitchFamily="2" charset="2"/>
                            </a:rPr>
                          </m:ctrlPr>
                        </m:dPr>
                        <m:e>
                          <m:sSup>
                            <m:sSupPr>
                              <m:ctrlPr>
                                <a:rPr lang="en-US" sz="3200" i="1">
                                  <a:latin typeface="Cambria Math" panose="02040503050406030204" pitchFamily="18" charset="0"/>
                                  <a:sym typeface="Wingdings" pitchFamily="2" charset="2"/>
                                </a:rPr>
                              </m:ctrlPr>
                            </m:sSupPr>
                            <m:e>
                              <m:r>
                                <a:rPr lang="en-US" sz="3200" i="1">
                                  <a:latin typeface="Cambria Math"/>
                                  <a:sym typeface="Wingdings" pitchFamily="2" charset="2"/>
                                </a:rPr>
                                <m:t>𝑛</m:t>
                              </m:r>
                            </m:e>
                            <m:sup>
                              <m:r>
                                <a:rPr lang="en-US" sz="3200" i="1">
                                  <a:latin typeface="Cambria Math"/>
                                  <a:sym typeface="Wingdings" pitchFamily="2" charset="2"/>
                                </a:rPr>
                                <m:t>1.71</m:t>
                              </m:r>
                            </m:sup>
                          </m:sSup>
                        </m:e>
                      </m:d>
                    </m:oMath>
                  </m:oMathPara>
                </a14:m>
                <a:endParaRPr lang="en-US" dirty="0" smtClean="0">
                  <a:sym typeface="Wingdings" pitchFamily="2" charset="2"/>
                </a:endParaRPr>
              </a:p>
              <a:p>
                <a:pPr marL="342900" lvl="1" indent="-342900">
                  <a:spcBef>
                    <a:spcPts val="1000"/>
                  </a:spcBef>
                </a:pPr>
                <a:r>
                  <a:rPr lang="en-US" sz="2800" dirty="0" smtClean="0"/>
                  <a:t>Argon2i (latest version) is </a:t>
                </a:r>
                <a14:m>
                  <m:oMath xmlns:m="http://schemas.openxmlformats.org/officeDocument/2006/math">
                    <m:d>
                      <m:dPr>
                        <m:ctrlPr>
                          <a:rPr lang="en-US" sz="2800" i="1">
                            <a:latin typeface="Cambria Math" panose="02040503050406030204" pitchFamily="18" charset="0"/>
                          </a:rPr>
                        </m:ctrlPr>
                      </m:dPr>
                      <m:e>
                        <m:r>
                          <a:rPr lang="en-US" sz="2800" i="1">
                            <a:latin typeface="Cambria Math"/>
                          </a:rPr>
                          <m:t>𝑒</m:t>
                        </m:r>
                        <m:r>
                          <a:rPr lang="en-US" sz="2800" i="1">
                            <a:latin typeface="Cambria Math"/>
                          </a:rPr>
                          <m:t>,</m:t>
                        </m:r>
                        <m:acc>
                          <m:accPr>
                            <m:chr m:val="̃"/>
                            <m:ctrlPr>
                              <a:rPr lang="en-US" sz="2800" i="1">
                                <a:latin typeface="Cambria Math" panose="02040503050406030204" pitchFamily="18" charset="0"/>
                              </a:rPr>
                            </m:ctrlPr>
                          </m:accPr>
                          <m:e>
                            <m:r>
                              <a:rPr lang="en-US" sz="2800" i="1">
                                <a:latin typeface="Cambria Math"/>
                              </a:rPr>
                              <m:t>𝑂</m:t>
                            </m:r>
                          </m:e>
                        </m:acc>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a:rPr>
                                      <m:t>𝑛</m:t>
                                    </m:r>
                                  </m:e>
                                  <m:sup>
                                    <m:r>
                                      <a:rPr lang="en-US" sz="2800" b="0" i="1" smtClean="0">
                                        <a:latin typeface="Cambria Math"/>
                                      </a:rPr>
                                      <m:t>3</m:t>
                                    </m:r>
                                  </m:sup>
                                </m:sSup>
                              </m:num>
                              <m:den>
                                <m:sSup>
                                  <m:sSupPr>
                                    <m:ctrlPr>
                                      <a:rPr lang="en-US" sz="2800" i="1">
                                        <a:latin typeface="Cambria Math" panose="02040503050406030204" pitchFamily="18" charset="0"/>
                                      </a:rPr>
                                    </m:ctrlPr>
                                  </m:sSupPr>
                                  <m:e>
                                    <m:r>
                                      <a:rPr lang="en-US" sz="2800" i="1">
                                        <a:latin typeface="Cambria Math"/>
                                      </a:rPr>
                                      <m:t>𝑒</m:t>
                                    </m:r>
                                  </m:e>
                                  <m:sup>
                                    <m:r>
                                      <a:rPr lang="en-US" sz="2800" b="0" i="1" smtClean="0">
                                        <a:latin typeface="Cambria Math"/>
                                      </a:rPr>
                                      <m:t>3</m:t>
                                    </m:r>
                                  </m:sup>
                                </m:sSup>
                              </m:den>
                            </m:f>
                          </m:e>
                        </m:d>
                      </m:e>
                    </m:d>
                  </m:oMath>
                </a14:m>
                <a:r>
                  <a:rPr lang="en-US" sz="2800" dirty="0"/>
                  <a:t>-reducible</a:t>
                </a:r>
                <a:endParaRPr lang="en-US" sz="2800" dirty="0" smtClean="0"/>
              </a:p>
              <a:p>
                <a:pPr marL="0" lvl="1" indent="0" algn="ctr">
                  <a:spcBef>
                    <a:spcPts val="1000"/>
                  </a:spcBef>
                  <a:buNone/>
                </a:pPr>
                <a14:m>
                  <m:oMathPara xmlns:m="http://schemas.openxmlformats.org/officeDocument/2006/math">
                    <m:oMathParaPr>
                      <m:jc m:val="centerGroup"/>
                    </m:oMathParaPr>
                    <m:oMath xmlns:m="http://schemas.openxmlformats.org/officeDocument/2006/math">
                      <m:r>
                        <a:rPr lang="en-US" sz="3200" i="1">
                          <a:latin typeface="Cambria Math"/>
                          <a:sym typeface="Wingdings" pitchFamily="2" charset="2"/>
                        </a:rPr>
                        <m:t>𝐶𝐶</m:t>
                      </m:r>
                      <m:r>
                        <a:rPr lang="en-US" sz="3200" i="1">
                          <a:latin typeface="Cambria Math"/>
                          <a:sym typeface="Wingdings" pitchFamily="2" charset="2"/>
                        </a:rPr>
                        <m:t>=</m:t>
                      </m:r>
                      <m:r>
                        <a:rPr lang="en-US" sz="3200" i="1">
                          <a:latin typeface="Cambria Math"/>
                          <a:sym typeface="Wingdings" pitchFamily="2" charset="2"/>
                        </a:rPr>
                        <m:t>𝑂</m:t>
                      </m:r>
                      <m:d>
                        <m:dPr>
                          <m:ctrlPr>
                            <a:rPr lang="en-US" sz="3200" i="1">
                              <a:latin typeface="Cambria Math" panose="02040503050406030204" pitchFamily="18" charset="0"/>
                              <a:sym typeface="Wingdings" pitchFamily="2" charset="2"/>
                            </a:rPr>
                          </m:ctrlPr>
                        </m:dPr>
                        <m:e>
                          <m:sSup>
                            <m:sSupPr>
                              <m:ctrlPr>
                                <a:rPr lang="en-US" sz="3200" i="1">
                                  <a:latin typeface="Cambria Math" panose="02040503050406030204" pitchFamily="18" charset="0"/>
                                  <a:sym typeface="Wingdings" pitchFamily="2" charset="2"/>
                                </a:rPr>
                              </m:ctrlPr>
                            </m:sSupPr>
                            <m:e>
                              <m:r>
                                <a:rPr lang="en-US" sz="3200" i="1">
                                  <a:latin typeface="Cambria Math"/>
                                  <a:sym typeface="Wingdings" pitchFamily="2" charset="2"/>
                                </a:rPr>
                                <m:t>𝑛</m:t>
                              </m:r>
                            </m:e>
                            <m:sup>
                              <m:r>
                                <a:rPr lang="en-US" sz="3200" i="1">
                                  <a:latin typeface="Cambria Math"/>
                                  <a:sym typeface="Wingdings" pitchFamily="2" charset="2"/>
                                </a:rPr>
                                <m:t>1.7</m:t>
                              </m:r>
                              <m:r>
                                <a:rPr lang="en-US" sz="3200" b="0" i="1" smtClean="0">
                                  <a:latin typeface="Cambria Math"/>
                                  <a:sym typeface="Wingdings" pitchFamily="2" charset="2"/>
                                </a:rPr>
                                <m:t>7</m:t>
                              </m:r>
                            </m:sup>
                          </m:sSup>
                        </m:e>
                      </m:d>
                    </m:oMath>
                  </m:oMathPara>
                </a14:m>
                <a:endParaRPr lang="en-US" dirty="0" smtClean="0"/>
              </a:p>
              <a:p>
                <a:r>
                  <a:rPr lang="en-US" dirty="0" smtClean="0"/>
                  <a:t>Similar picture for most other </a:t>
                </a:r>
                <a:r>
                  <a:rPr lang="en-US" dirty="0" err="1" smtClean="0"/>
                  <a:t>iMHF</a:t>
                </a:r>
                <a:r>
                  <a:rPr lang="en-US" dirty="0" smtClean="0"/>
                  <a:t> candidates </a:t>
                </a:r>
                <a:r>
                  <a:rPr lang="en-US" dirty="0"/>
                  <a:t>[</a:t>
                </a:r>
                <a:r>
                  <a:rPr lang="en-US" dirty="0" smtClean="0"/>
                  <a:t>AGKKOPRRR16]</a:t>
                </a: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80" b="-3501"/>
                </a:stretch>
              </a:blipFill>
            </p:spPr>
            <p:txBody>
              <a:bodyPr/>
              <a:lstStyle/>
              <a:p>
                <a:r>
                  <a:rPr lang="en-US">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8620" y="4485269"/>
            <a:ext cx="1096771" cy="114907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5978" y="300507"/>
            <a:ext cx="2438826" cy="2118569"/>
          </a:xfrm>
          <a:prstGeom prst="rect">
            <a:avLst/>
          </a:prstGeom>
        </p:spPr>
      </p:pic>
    </p:spTree>
    <p:extLst>
      <p:ext uri="{BB962C8B-B14F-4D97-AF65-F5344CB8AC3E}">
        <p14:creationId xmlns:p14="http://schemas.microsoft.com/office/powerpoint/2010/main" val="251786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 [BDK]</a:t>
            </a:r>
            <a:endParaRPr lang="en-US" dirty="0"/>
          </a:p>
        </p:txBody>
      </p:sp>
      <p:sp>
        <p:nvSpPr>
          <p:cNvPr id="3" name="Content Placeholder 2"/>
          <p:cNvSpPr>
            <a:spLocks noGrp="1"/>
          </p:cNvSpPr>
          <p:nvPr>
            <p:ph idx="1"/>
          </p:nvPr>
        </p:nvSpPr>
        <p:spPr/>
        <p:txBody>
          <a:bodyPr/>
          <a:lstStyle/>
          <a:p>
            <a:r>
              <a:rPr lang="en-US" dirty="0" smtClean="0"/>
              <a:t>Argon2: Winner of the password hashing competition[2015]</a:t>
            </a:r>
          </a:p>
          <a:p>
            <a:endParaRPr lang="en-US" dirty="0" smtClean="0"/>
          </a:p>
          <a:p>
            <a:endParaRPr lang="en-US" dirty="0"/>
          </a:p>
          <a:p>
            <a:endParaRPr lang="en-US" dirty="0" smtClean="0"/>
          </a:p>
          <a:p>
            <a:r>
              <a:rPr lang="en-US" dirty="0" smtClean="0"/>
              <a:t>Authors originally recommended Argon2i variant (data-independent) for password hashing.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7461" y="2260166"/>
            <a:ext cx="1308471" cy="1370875"/>
          </a:xfrm>
          <a:prstGeom prst="rect">
            <a:avLst/>
          </a:prstGeom>
        </p:spPr>
      </p:pic>
      <p:pic>
        <p:nvPicPr>
          <p:cNvPr id="5" name="Content Placeholder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3483" y="4926805"/>
            <a:ext cx="3205760" cy="1250158"/>
          </a:xfrm>
          <a:prstGeom prst="rect">
            <a:avLst/>
          </a:prstGeom>
        </p:spPr>
      </p:pic>
      <p:sp>
        <p:nvSpPr>
          <p:cNvPr id="6" name="&quot;No&quot; Symbol 5"/>
          <p:cNvSpPr/>
          <p:nvPr/>
        </p:nvSpPr>
        <p:spPr>
          <a:xfrm>
            <a:off x="3852691" y="4357327"/>
            <a:ext cx="3647412" cy="2367625"/>
          </a:xfrm>
          <a:prstGeom prst="noSmoking">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solidFill>
                <a:schemeClr val="tx1"/>
              </a:solidFill>
            </a:endParaRPr>
          </a:p>
        </p:txBody>
      </p:sp>
    </p:spTree>
    <p:extLst>
      <p:ext uri="{BB962C8B-B14F-4D97-AF65-F5344CB8AC3E}">
        <p14:creationId xmlns:p14="http://schemas.microsoft.com/office/powerpoint/2010/main" val="376302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Depth-Robustness is Sufficient! [ABP17]</a:t>
            </a:r>
            <a:endParaRPr lang="en-US" dirty="0"/>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488911" y="2506662"/>
                <a:ext cx="1115231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Implications: </a:t>
                </a:r>
                <a:r>
                  <a:rPr lang="en-US" dirty="0" smtClean="0"/>
                  <a:t> There exists a constant </a:t>
                </a:r>
                <a:r>
                  <a:rPr lang="en-US" dirty="0" err="1" smtClean="0"/>
                  <a:t>indegree</a:t>
                </a:r>
                <a:r>
                  <a:rPr lang="en-US" dirty="0" smtClean="0"/>
                  <a:t> graph G with </a:t>
                </a:r>
              </a:p>
              <a:p>
                <a:pPr marL="0" indent="0" algn="ctr">
                  <a:buNone/>
                </a:pPr>
                <a14:m>
                  <m:oMathPara xmlns:m="http://schemas.openxmlformats.org/officeDocument/2006/math">
                    <m:oMathParaPr>
                      <m:jc m:val="centerGroup"/>
                    </m:oMathParaPr>
                    <m:oMath xmlns:m="http://schemas.openxmlformats.org/officeDocument/2006/math">
                      <m:r>
                        <m:rPr>
                          <m:sty m:val="p"/>
                        </m:rPr>
                        <a:rPr lang="en-US" b="0" i="0" smtClean="0">
                          <a:latin typeface="Cambria Math"/>
                          <a:ea typeface="Cambria Math" panose="02040503050406030204" pitchFamily="18" charset="0"/>
                        </a:rPr>
                        <m:t>CC</m:t>
                      </m:r>
                      <m:d>
                        <m:dPr>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a:ea typeface="Cambria Math" panose="02040503050406030204" pitchFamily="18" charset="0"/>
                            </a:rPr>
                            <m:t>G</m:t>
                          </m:r>
                        </m:e>
                      </m:d>
                      <m:r>
                        <a:rPr lang="en-US" i="1">
                          <a:latin typeface="Cambria Math" panose="02040503050406030204" pitchFamily="18" charset="0"/>
                          <a:ea typeface="Cambria Math" panose="02040503050406030204" pitchFamily="18" charset="0"/>
                        </a:rPr>
                        <m:t>≥</m:t>
                      </m:r>
                      <m:r>
                        <m:rPr>
                          <m:sty m:val="p"/>
                        </m:rPr>
                        <a:rPr lang="el-GR" i="1" smtClean="0">
                          <a:latin typeface="Cambria Math"/>
                          <a:ea typeface="Cambria Math"/>
                        </a:rPr>
                        <m:t>Ω</m:t>
                      </m:r>
                      <m:d>
                        <m:dPr>
                          <m:ctrlPr>
                            <a:rPr lang="el-GR" i="1" smtClean="0">
                              <a:latin typeface="Cambria Math" panose="02040503050406030204" pitchFamily="18" charset="0"/>
                              <a:ea typeface="Cambria Math"/>
                            </a:rPr>
                          </m:ctrlPr>
                        </m:dPr>
                        <m:e>
                          <m:f>
                            <m:fPr>
                              <m:ctrlPr>
                                <a:rPr lang="el-GR" i="1">
                                  <a:latin typeface="Cambria Math" panose="02040503050406030204" pitchFamily="18" charset="0"/>
                                  <a:ea typeface="Cambria Math"/>
                                </a:rPr>
                              </m:ctrlPr>
                            </m:fPr>
                            <m:num>
                              <m:sSup>
                                <m:sSupPr>
                                  <m:ctrlPr>
                                    <a:rPr lang="el-GR" i="1" smtClean="0">
                                      <a:latin typeface="Cambria Math" panose="02040503050406030204" pitchFamily="18" charset="0"/>
                                      <a:ea typeface="Cambria Math"/>
                                    </a:rPr>
                                  </m:ctrlPr>
                                </m:sSupPr>
                                <m:e>
                                  <m:r>
                                    <a:rPr lang="en-US" b="0" i="1" smtClean="0">
                                      <a:latin typeface="Cambria Math"/>
                                      <a:ea typeface="Cambria Math"/>
                                    </a:rPr>
                                    <m:t>𝑛</m:t>
                                  </m:r>
                                </m:e>
                                <m:sup>
                                  <m:r>
                                    <a:rPr lang="en-US" b="0" i="1" smtClean="0">
                                      <a:latin typeface="Cambria Math"/>
                                      <a:ea typeface="Cambria Math"/>
                                    </a:rPr>
                                    <m:t>2</m:t>
                                  </m:r>
                                </m:sup>
                              </m:sSup>
                            </m:num>
                            <m:den>
                              <m:func>
                                <m:funcPr>
                                  <m:ctrlPr>
                                    <a:rPr lang="en-US" i="1" smtClean="0">
                                      <a:latin typeface="Cambria Math" panose="02040503050406030204" pitchFamily="18" charset="0"/>
                                      <a:ea typeface="Cambria Math"/>
                                    </a:rPr>
                                  </m:ctrlPr>
                                </m:funcPr>
                                <m:fName>
                                  <m:r>
                                    <m:rPr>
                                      <m:sty m:val="p"/>
                                    </m:rPr>
                                    <a:rPr lang="en-US" i="0" smtClean="0">
                                      <a:latin typeface="Cambria Math"/>
                                      <a:ea typeface="Cambria Math"/>
                                    </a:rPr>
                                    <m:t>log</m:t>
                                  </m:r>
                                </m:fName>
                                <m:e>
                                  <m:r>
                                    <a:rPr lang="en-US" b="0" i="1" smtClean="0">
                                      <a:latin typeface="Cambria Math"/>
                                      <a:ea typeface="Cambria Math"/>
                                    </a:rPr>
                                    <m:t>𝑛</m:t>
                                  </m:r>
                                </m:e>
                              </m:func>
                            </m:den>
                          </m:f>
                        </m:e>
                      </m:d>
                      <m:r>
                        <a:rPr lang="en-US" b="0" i="1" smtClean="0">
                          <a:latin typeface="Cambria Math"/>
                          <a:ea typeface="Cambria Math"/>
                        </a:rPr>
                        <m:t>.</m:t>
                      </m:r>
                    </m:oMath>
                  </m:oMathPara>
                </a14:m>
                <a:endParaRPr lang="en-US" dirty="0" smtClean="0"/>
              </a:p>
              <a:p>
                <a:pPr marL="0" indent="0" algn="ctr">
                  <a:buNone/>
                </a:pPr>
                <a:endParaRPr lang="en-US" dirty="0"/>
              </a:p>
              <a:p>
                <a:pPr marL="0" indent="0">
                  <a:buNone/>
                </a:pPr>
                <a:r>
                  <a:rPr lang="en-US" b="1" dirty="0" smtClean="0"/>
                  <a:t>Previous Best [AS15]: </a:t>
                </a:r>
                <a14:m>
                  <m:oMath xmlns:m="http://schemas.openxmlformats.org/officeDocument/2006/math">
                    <m:r>
                      <m:rPr>
                        <m:sty m:val="p"/>
                      </m:rPr>
                      <a:rPr lang="el-GR" i="1">
                        <a:latin typeface="Cambria Math"/>
                        <a:ea typeface="Cambria Math"/>
                      </a:rPr>
                      <m:t>Ω</m:t>
                    </m:r>
                    <m:d>
                      <m:dPr>
                        <m:ctrlPr>
                          <a:rPr lang="el-GR" i="1">
                            <a:latin typeface="Cambria Math" panose="02040503050406030204" pitchFamily="18" charset="0"/>
                            <a:ea typeface="Cambria Math"/>
                          </a:rPr>
                        </m:ctrlPr>
                      </m:dPr>
                      <m:e>
                        <m:f>
                          <m:fPr>
                            <m:ctrlPr>
                              <a:rPr lang="el-GR" i="1">
                                <a:latin typeface="Cambria Math" panose="02040503050406030204" pitchFamily="18" charset="0"/>
                                <a:ea typeface="Cambria Math"/>
                              </a:rPr>
                            </m:ctrlPr>
                          </m:fPr>
                          <m:num>
                            <m:sSup>
                              <m:sSupPr>
                                <m:ctrlPr>
                                  <a:rPr lang="el-GR" i="1">
                                    <a:latin typeface="Cambria Math" panose="02040503050406030204" pitchFamily="18" charset="0"/>
                                    <a:ea typeface="Cambria Math"/>
                                  </a:rPr>
                                </m:ctrlPr>
                              </m:sSupPr>
                              <m:e>
                                <m:r>
                                  <a:rPr lang="en-US" i="1">
                                    <a:latin typeface="Cambria Math"/>
                                    <a:ea typeface="Cambria Math"/>
                                  </a:rPr>
                                  <m:t>𝑛</m:t>
                                </m:r>
                              </m:e>
                              <m:sup>
                                <m:r>
                                  <a:rPr lang="en-US" i="1">
                                    <a:latin typeface="Cambria Math"/>
                                    <a:ea typeface="Cambria Math"/>
                                  </a:rPr>
                                  <m:t>2</m:t>
                                </m:r>
                              </m:sup>
                            </m:sSup>
                          </m:num>
                          <m:den>
                            <m:func>
                              <m:funcPr>
                                <m:ctrlPr>
                                  <a:rPr lang="en-US" i="1">
                                    <a:latin typeface="Cambria Math" panose="02040503050406030204" pitchFamily="18" charset="0"/>
                                    <a:ea typeface="Cambria Math"/>
                                  </a:rPr>
                                </m:ctrlPr>
                              </m:funcPr>
                              <m:fName>
                                <m:sSup>
                                  <m:sSupPr>
                                    <m:ctrlPr>
                                      <a:rPr lang="en-US" i="1" smtClean="0">
                                        <a:latin typeface="Cambria Math" panose="02040503050406030204" pitchFamily="18" charset="0"/>
                                        <a:ea typeface="Cambria Math"/>
                                      </a:rPr>
                                    </m:ctrlPr>
                                  </m:sSupPr>
                                  <m:e>
                                    <m:r>
                                      <m:rPr>
                                        <m:sty m:val="p"/>
                                      </m:rPr>
                                      <a:rPr lang="en-US">
                                        <a:latin typeface="Cambria Math"/>
                                        <a:ea typeface="Cambria Math"/>
                                      </a:rPr>
                                      <m:t>log</m:t>
                                    </m:r>
                                  </m:e>
                                  <m:sup>
                                    <m:r>
                                      <a:rPr lang="en-US" b="0" i="1" smtClean="0">
                                        <a:latin typeface="Cambria Math"/>
                                        <a:ea typeface="Cambria Math"/>
                                      </a:rPr>
                                      <m:t>10</m:t>
                                    </m:r>
                                  </m:sup>
                                </m:sSup>
                              </m:fName>
                              <m:e>
                                <m:r>
                                  <a:rPr lang="en-US" i="1">
                                    <a:latin typeface="Cambria Math"/>
                                    <a:ea typeface="Cambria Math"/>
                                  </a:rPr>
                                  <m:t>𝑛</m:t>
                                </m:r>
                              </m:e>
                            </m:func>
                          </m:den>
                        </m:f>
                      </m:e>
                    </m:d>
                  </m:oMath>
                </a14:m>
                <a:endParaRPr lang="en-US" dirty="0" smtClean="0"/>
              </a:p>
              <a:p>
                <a:pPr marL="0" indent="0">
                  <a:buNone/>
                </a:pPr>
                <a:endParaRPr lang="en-US" dirty="0"/>
              </a:p>
              <a:p>
                <a:pPr marL="0" indent="0">
                  <a:buNone/>
                </a:pPr>
                <a:r>
                  <a:rPr lang="en-US" b="1" dirty="0" smtClean="0"/>
                  <a:t>[AB16]:</a:t>
                </a:r>
                <a:r>
                  <a:rPr lang="en-US" dirty="0" smtClean="0"/>
                  <a:t> We cannot do better (in an asymptotic sense).</a:t>
                </a:r>
                <a:endParaRPr lang="en-US" dirty="0"/>
              </a:p>
              <a:p>
                <a:pPr marL="0" indent="0">
                  <a:buFont typeface="Arial" panose="020B0604020202020204" pitchFamily="34" charset="0"/>
                  <a:buNone/>
                </a:pPr>
                <a:r>
                  <a:rPr lang="en-US" dirty="0" smtClean="0"/>
                  <a:t> </a:t>
                </a:r>
                <a:endParaRPr lang="en-US" baseline="-25000"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488911" y="2506662"/>
                <a:ext cx="11152310" cy="4351338"/>
              </a:xfrm>
              <a:prstGeom prst="rect">
                <a:avLst/>
              </a:prstGeom>
              <a:blipFill rotWithShape="1">
                <a:blip r:embed="rId2"/>
                <a:stretch>
                  <a:fillRect l="-1093" t="-2241"/>
                </a:stretch>
              </a:blipFill>
            </p:spPr>
            <p:txBody>
              <a:bodyPr/>
              <a:lstStyle/>
              <a:p>
                <a:r>
                  <a:rPr lang="en-US">
                    <a:noFill/>
                  </a:rPr>
                  <a:t> </a:t>
                </a:r>
              </a:p>
            </p:txBody>
          </p:sp>
        </mc:Fallback>
      </mc:AlternateContent>
      <p:sp>
        <p:nvSpPr>
          <p:cNvPr id="7" name="Rectangle 6"/>
          <p:cNvSpPr/>
          <p:nvPr/>
        </p:nvSpPr>
        <p:spPr>
          <a:xfrm>
            <a:off x="568831" y="1544807"/>
            <a:ext cx="11072390" cy="636920"/>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8" name="Rectangle 7"/>
              <p:cNvSpPr/>
              <p:nvPr/>
            </p:nvSpPr>
            <p:spPr>
              <a:xfrm>
                <a:off x="510683" y="1544806"/>
                <a:ext cx="10804349" cy="523220"/>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𝐊𝐞𝐲</m:t>
                    </m:r>
                    <m:r>
                      <a:rPr lang="en-US" sz="2800" b="1" i="0" smtClean="0">
                        <a:solidFill>
                          <a:schemeClr val="tx1"/>
                        </a:solidFill>
                        <a:latin typeface="Cambria Math" panose="02040503050406030204" pitchFamily="18" charset="0"/>
                      </a:rPr>
                      <m:t> </m:t>
                    </m:r>
                    <m:r>
                      <a:rPr lang="en-US" sz="2800" b="1" i="0" smtClean="0">
                        <a:solidFill>
                          <a:schemeClr val="tx1"/>
                        </a:solidFill>
                        <a:latin typeface="Cambria Math" panose="02040503050406030204" pitchFamily="18" charset="0"/>
                      </a:rPr>
                      <m:t>𝐓𝐡𝐞𝐨𝐫𝐞𝐦</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Let G=(V,E) be (</a:t>
                </a:r>
                <a:r>
                  <a:rPr lang="en-US" sz="2800" dirty="0" err="1" smtClean="0">
                    <a:solidFill>
                      <a:schemeClr val="tx1"/>
                    </a:solidFill>
                  </a:rPr>
                  <a:t>e,d</a:t>
                </a:r>
                <a:r>
                  <a:rPr lang="en-US" sz="2800" dirty="0" smtClean="0">
                    <a:solidFill>
                      <a:schemeClr val="tx1"/>
                    </a:solidFill>
                  </a:rPr>
                  <a:t>)-depth robust then CC(G)</a:t>
                </a:r>
                <a14:m>
                  <m:oMath xmlns:m="http://schemas.openxmlformats.org/officeDocument/2006/math">
                    <m:r>
                      <a:rPr lang="en-US"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𝑒𝑑</m:t>
                    </m:r>
                  </m:oMath>
                </a14:m>
                <a:r>
                  <a:rPr lang="en-US" sz="2800" dirty="0" smtClean="0">
                    <a:solidFill>
                      <a:schemeClr val="tx1"/>
                    </a:solidFill>
                  </a:rPr>
                  <a:t>.</a:t>
                </a:r>
                <a:endParaRPr lang="en-US" sz="2800" dirty="0">
                  <a:solidFill>
                    <a:schemeClr val="tx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510683" y="1544806"/>
                <a:ext cx="10804349" cy="523220"/>
              </a:xfrm>
              <a:prstGeom prst="rect">
                <a:avLst/>
              </a:prstGeom>
              <a:blipFill rotWithShape="1">
                <a:blip r:embed="rId3"/>
                <a:stretch>
                  <a:fillRect t="-10465" b="-32558"/>
                </a:stretch>
              </a:blipFill>
            </p:spPr>
            <p:txBody>
              <a:bodyPr/>
              <a:lstStyle/>
              <a:p>
                <a:r>
                  <a:rPr lang="en-US">
                    <a:noFill/>
                  </a:rPr>
                  <a:t> </a:t>
                </a:r>
              </a:p>
            </p:txBody>
          </p:sp>
        </mc:Fallback>
      </mc:AlternateContent>
      <p:sp>
        <p:nvSpPr>
          <p:cNvPr id="3" name="Rounded Rectangle 2"/>
          <p:cNvSpPr/>
          <p:nvPr/>
        </p:nvSpPr>
        <p:spPr>
          <a:xfrm>
            <a:off x="2552700" y="2453456"/>
            <a:ext cx="1924050" cy="607414"/>
          </a:xfrm>
          <a:prstGeom prst="roundRect">
            <a:avLst/>
          </a:prstGeom>
          <a:solidFill>
            <a:schemeClr val="accent1">
              <a:alpha val="3000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043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Construction of Depth-Robust Graph</a:t>
            </a:r>
            <a:endParaRPr lang="en-US" dirty="0"/>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488911" y="2506662"/>
                <a:ext cx="11152310"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Implications: </a:t>
                </a:r>
                <a:r>
                  <a:rPr lang="en-US" dirty="0" smtClean="0"/>
                  <a:t> There exists a constant </a:t>
                </a:r>
                <a:r>
                  <a:rPr lang="en-US" dirty="0" err="1" smtClean="0"/>
                  <a:t>indegree</a:t>
                </a:r>
                <a:r>
                  <a:rPr lang="en-US" dirty="0" smtClean="0"/>
                  <a:t> graph G with </a:t>
                </a:r>
              </a:p>
              <a:p>
                <a:pPr marL="0" indent="0" algn="ctr">
                  <a:buNone/>
                </a:pPr>
                <a14:m>
                  <m:oMathPara xmlns:m="http://schemas.openxmlformats.org/officeDocument/2006/math">
                    <m:oMathParaPr>
                      <m:jc m:val="centerGroup"/>
                    </m:oMathParaPr>
                    <m:oMath xmlns:m="http://schemas.openxmlformats.org/officeDocument/2006/math">
                      <m:r>
                        <m:rPr>
                          <m:sty m:val="p"/>
                        </m:rPr>
                        <a:rPr lang="en-US" b="0" i="0" smtClean="0">
                          <a:latin typeface="Cambria Math"/>
                          <a:ea typeface="Cambria Math" panose="02040503050406030204" pitchFamily="18" charset="0"/>
                        </a:rPr>
                        <m:t>CC</m:t>
                      </m:r>
                      <m:d>
                        <m:dPr>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a:ea typeface="Cambria Math" panose="02040503050406030204" pitchFamily="18" charset="0"/>
                            </a:rPr>
                            <m:t>G</m:t>
                          </m:r>
                        </m:e>
                      </m:d>
                      <m:r>
                        <a:rPr lang="en-US" i="1">
                          <a:latin typeface="Cambria Math" panose="02040503050406030204" pitchFamily="18" charset="0"/>
                          <a:ea typeface="Cambria Math" panose="02040503050406030204" pitchFamily="18" charset="0"/>
                        </a:rPr>
                        <m:t>≥</m:t>
                      </m:r>
                      <m:r>
                        <m:rPr>
                          <m:sty m:val="p"/>
                        </m:rPr>
                        <a:rPr lang="el-GR" i="1" smtClean="0">
                          <a:latin typeface="Cambria Math"/>
                          <a:ea typeface="Cambria Math"/>
                        </a:rPr>
                        <m:t>Ω</m:t>
                      </m:r>
                      <m:d>
                        <m:dPr>
                          <m:ctrlPr>
                            <a:rPr lang="el-GR" i="1" smtClean="0">
                              <a:latin typeface="Cambria Math" panose="02040503050406030204" pitchFamily="18" charset="0"/>
                              <a:ea typeface="Cambria Math"/>
                            </a:rPr>
                          </m:ctrlPr>
                        </m:dPr>
                        <m:e>
                          <m:f>
                            <m:fPr>
                              <m:ctrlPr>
                                <a:rPr lang="el-GR" i="1">
                                  <a:latin typeface="Cambria Math" panose="02040503050406030204" pitchFamily="18" charset="0"/>
                                  <a:ea typeface="Cambria Math"/>
                                </a:rPr>
                              </m:ctrlPr>
                            </m:fPr>
                            <m:num>
                              <m:sSup>
                                <m:sSupPr>
                                  <m:ctrlPr>
                                    <a:rPr lang="el-GR" i="1" smtClean="0">
                                      <a:latin typeface="Cambria Math" panose="02040503050406030204" pitchFamily="18" charset="0"/>
                                      <a:ea typeface="Cambria Math"/>
                                    </a:rPr>
                                  </m:ctrlPr>
                                </m:sSupPr>
                                <m:e>
                                  <m:r>
                                    <a:rPr lang="en-US" b="0" i="1" smtClean="0">
                                      <a:latin typeface="Cambria Math"/>
                                      <a:ea typeface="Cambria Math"/>
                                    </a:rPr>
                                    <m:t>𝑛</m:t>
                                  </m:r>
                                </m:e>
                                <m:sup>
                                  <m:r>
                                    <a:rPr lang="en-US" b="0" i="1" smtClean="0">
                                      <a:latin typeface="Cambria Math"/>
                                      <a:ea typeface="Cambria Math"/>
                                    </a:rPr>
                                    <m:t>2</m:t>
                                  </m:r>
                                </m:sup>
                              </m:sSup>
                            </m:num>
                            <m:den>
                              <m:func>
                                <m:funcPr>
                                  <m:ctrlPr>
                                    <a:rPr lang="en-US" i="1" smtClean="0">
                                      <a:latin typeface="Cambria Math" panose="02040503050406030204" pitchFamily="18" charset="0"/>
                                      <a:ea typeface="Cambria Math"/>
                                    </a:rPr>
                                  </m:ctrlPr>
                                </m:funcPr>
                                <m:fName>
                                  <m:r>
                                    <m:rPr>
                                      <m:sty m:val="p"/>
                                    </m:rPr>
                                    <a:rPr lang="en-US" i="0" smtClean="0">
                                      <a:latin typeface="Cambria Math"/>
                                      <a:ea typeface="Cambria Math"/>
                                    </a:rPr>
                                    <m:t>log</m:t>
                                  </m:r>
                                </m:fName>
                                <m:e>
                                  <m:r>
                                    <a:rPr lang="en-US" b="0" i="1" smtClean="0">
                                      <a:latin typeface="Cambria Math"/>
                                      <a:ea typeface="Cambria Math"/>
                                    </a:rPr>
                                    <m:t>𝑛</m:t>
                                  </m:r>
                                </m:e>
                              </m:func>
                            </m:den>
                          </m:f>
                        </m:e>
                      </m:d>
                      <m:r>
                        <a:rPr lang="en-US" b="0" i="1" smtClean="0">
                          <a:latin typeface="Cambria Math"/>
                          <a:ea typeface="Cambria Math"/>
                        </a:rPr>
                        <m:t>.</m:t>
                      </m:r>
                    </m:oMath>
                  </m:oMathPara>
                </a14:m>
                <a:endParaRPr lang="en-US" dirty="0" smtClean="0"/>
              </a:p>
              <a:p>
                <a:pPr marL="0" indent="0" algn="ctr">
                  <a:buNone/>
                </a:pPr>
                <a:endParaRPr lang="en-US" dirty="0"/>
              </a:p>
              <a:p>
                <a:pPr marL="0" indent="0">
                  <a:buNone/>
                </a:pPr>
                <a:r>
                  <a:rPr lang="en-US" b="1" dirty="0" smtClean="0"/>
                  <a:t>New Result [ABH17]: </a:t>
                </a:r>
                <a:r>
                  <a:rPr lang="en-US" dirty="0" smtClean="0"/>
                  <a:t>Practical construction of </a:t>
                </a:r>
                <a14:m>
                  <m:oMath xmlns:m="http://schemas.openxmlformats.org/officeDocument/2006/math">
                    <m:d>
                      <m:dPr>
                        <m:ctrlPr>
                          <a:rPr lang="el-GR" i="1" smtClean="0">
                            <a:latin typeface="Cambria Math" panose="02040503050406030204" pitchFamily="18" charset="0"/>
                            <a:ea typeface="Cambria Math"/>
                          </a:rPr>
                        </m:ctrlPr>
                      </m:dPr>
                      <m:e>
                        <m:r>
                          <m:rPr>
                            <m:sty m:val="p"/>
                          </m:rPr>
                          <a:rPr lang="el-GR" i="1">
                            <a:latin typeface="Cambria Math"/>
                            <a:ea typeface="Cambria Math"/>
                          </a:rPr>
                          <m:t>Ω</m:t>
                        </m:r>
                        <m:d>
                          <m:dPr>
                            <m:ctrlPr>
                              <a:rPr lang="el-GR" i="1">
                                <a:latin typeface="Cambria Math" panose="02040503050406030204" pitchFamily="18" charset="0"/>
                                <a:ea typeface="Cambria Math"/>
                              </a:rPr>
                            </m:ctrlPr>
                          </m:dPr>
                          <m:e>
                            <m:f>
                              <m:fPr>
                                <m:ctrlPr>
                                  <a:rPr lang="el-GR" i="1">
                                    <a:latin typeface="Cambria Math" panose="02040503050406030204" pitchFamily="18" charset="0"/>
                                    <a:ea typeface="Cambria Math"/>
                                  </a:rPr>
                                </m:ctrlPr>
                              </m:fPr>
                              <m:num>
                                <m:r>
                                  <a:rPr lang="en-US" i="1">
                                    <a:latin typeface="Cambria Math" panose="02040503050406030204" pitchFamily="18" charset="0"/>
                                    <a:ea typeface="Cambria Math"/>
                                  </a:rPr>
                                  <m:t>𝑛</m:t>
                                </m:r>
                              </m:num>
                              <m:den>
                                <m:func>
                                  <m:funcPr>
                                    <m:ctrlPr>
                                      <a:rPr lang="en-US" i="1">
                                        <a:latin typeface="Cambria Math" panose="02040503050406030204" pitchFamily="18" charset="0"/>
                                        <a:ea typeface="Cambria Math"/>
                                      </a:rPr>
                                    </m:ctrlPr>
                                  </m:funcPr>
                                  <m:fName>
                                    <m:r>
                                      <m:rPr>
                                        <m:sty m:val="p"/>
                                      </m:rPr>
                                      <a:rPr lang="en-US">
                                        <a:latin typeface="Cambria Math"/>
                                        <a:ea typeface="Cambria Math"/>
                                      </a:rPr>
                                      <m:t>log</m:t>
                                    </m:r>
                                  </m:fName>
                                  <m:e>
                                    <m:r>
                                      <a:rPr lang="en-US" i="1">
                                        <a:latin typeface="Cambria Math"/>
                                        <a:ea typeface="Cambria Math"/>
                                      </a:rPr>
                                      <m:t>𝑛</m:t>
                                    </m:r>
                                  </m:e>
                                </m:func>
                              </m:den>
                            </m:f>
                          </m:e>
                        </m:d>
                        <m:r>
                          <a:rPr lang="en-US" i="1">
                            <a:latin typeface="Cambria Math" panose="02040503050406030204" pitchFamily="18" charset="0"/>
                            <a:ea typeface="Cambria Math"/>
                          </a:rPr>
                          <m:t>,</m:t>
                        </m:r>
                        <m:r>
                          <m:rPr>
                            <m:sty m:val="p"/>
                          </m:rPr>
                          <a:rPr lang="el-GR" i="1">
                            <a:latin typeface="Cambria Math"/>
                            <a:ea typeface="Cambria Math"/>
                          </a:rPr>
                          <m:t>Ω</m:t>
                        </m:r>
                        <m:d>
                          <m:dPr>
                            <m:ctrlPr>
                              <a:rPr lang="el-GR" i="1">
                                <a:latin typeface="Cambria Math" panose="02040503050406030204" pitchFamily="18" charset="0"/>
                                <a:ea typeface="Cambria Math"/>
                              </a:rPr>
                            </m:ctrlPr>
                          </m:dPr>
                          <m:e>
                            <m:r>
                              <a:rPr lang="en-US" i="1">
                                <a:latin typeface="Cambria Math" panose="02040503050406030204" pitchFamily="18" charset="0"/>
                                <a:ea typeface="Cambria Math"/>
                              </a:rPr>
                              <m:t>𝑛</m:t>
                            </m:r>
                          </m:e>
                        </m:d>
                      </m:e>
                    </m:d>
                  </m:oMath>
                </a14:m>
                <a:r>
                  <a:rPr lang="en-US" dirty="0" smtClean="0"/>
                  <a:t>-depth-robust graph.</a:t>
                </a:r>
                <a:r>
                  <a:rPr lang="en-US" b="1" dirty="0" smtClean="0"/>
                  <a:t> </a:t>
                </a:r>
              </a:p>
              <a:p>
                <a:pPr marL="0" indent="0">
                  <a:buNone/>
                </a:pPr>
                <a:endParaRPr lang="en-US" b="1" dirty="0"/>
              </a:p>
              <a:p>
                <a:pPr marL="0" indent="0">
                  <a:buNone/>
                </a:pPr>
                <a:r>
                  <a:rPr lang="en-US" b="1" dirty="0" smtClean="0"/>
                  <a:t>What do I mean by practical?</a:t>
                </a:r>
              </a:p>
              <a:p>
                <a:r>
                  <a:rPr lang="en-US" dirty="0" smtClean="0"/>
                  <a:t>Argon2i source code can be easily tweaked to use new edge distribution</a:t>
                </a:r>
              </a:p>
              <a:p>
                <a:r>
                  <a:rPr lang="en-US" dirty="0" smtClean="0"/>
                  <a:t>No adverse performance impacts</a:t>
                </a: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488911" y="2506662"/>
                <a:ext cx="11152310" cy="4351338"/>
              </a:xfrm>
              <a:prstGeom prst="rect">
                <a:avLst/>
              </a:prstGeom>
              <a:blipFill>
                <a:blip r:embed="rId2"/>
                <a:stretch>
                  <a:fillRect l="-984" t="-3501" b="-1261"/>
                </a:stretch>
              </a:blipFill>
            </p:spPr>
            <p:txBody>
              <a:bodyPr/>
              <a:lstStyle/>
              <a:p>
                <a:r>
                  <a:rPr lang="en-US">
                    <a:noFill/>
                  </a:rPr>
                  <a:t> </a:t>
                </a:r>
              </a:p>
            </p:txBody>
          </p:sp>
        </mc:Fallback>
      </mc:AlternateContent>
      <p:sp>
        <p:nvSpPr>
          <p:cNvPr id="7" name="Rectangle 6"/>
          <p:cNvSpPr/>
          <p:nvPr/>
        </p:nvSpPr>
        <p:spPr>
          <a:xfrm>
            <a:off x="568831" y="1544807"/>
            <a:ext cx="11072390" cy="636920"/>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8" name="Rectangle 7"/>
              <p:cNvSpPr/>
              <p:nvPr/>
            </p:nvSpPr>
            <p:spPr>
              <a:xfrm>
                <a:off x="510683" y="1544806"/>
                <a:ext cx="10804349" cy="523220"/>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𝐓𝐡𝐞𝐨𝐫𝐞𝐦</m:t>
                    </m:r>
                    <m:r>
                      <a:rPr lang="en-US" sz="2800" b="1" i="0" smtClean="0">
                        <a:solidFill>
                          <a:schemeClr val="tx1"/>
                        </a:solidFill>
                        <a:latin typeface="Cambria Math" panose="02040503050406030204" pitchFamily="18" charset="0"/>
                      </a:rPr>
                      <m:t> [</m:t>
                    </m:r>
                    <m:r>
                      <a:rPr lang="en-US" sz="2800" b="1" i="0" smtClean="0">
                        <a:solidFill>
                          <a:schemeClr val="tx1"/>
                        </a:solidFill>
                        <a:latin typeface="Cambria Math" panose="02040503050406030204" pitchFamily="18" charset="0"/>
                      </a:rPr>
                      <m:t>𝐀𝐁𝐏𝟏𝟕</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Let G=(V,E) be (</a:t>
                </a:r>
                <a:r>
                  <a:rPr lang="en-US" sz="2800" dirty="0" err="1" smtClean="0">
                    <a:solidFill>
                      <a:schemeClr val="tx1"/>
                    </a:solidFill>
                  </a:rPr>
                  <a:t>e,d</a:t>
                </a:r>
                <a:r>
                  <a:rPr lang="en-US" sz="2800" dirty="0" smtClean="0">
                    <a:solidFill>
                      <a:schemeClr val="tx1"/>
                    </a:solidFill>
                  </a:rPr>
                  <a:t>)-depth robust then CC(G)</a:t>
                </a:r>
                <a14:m>
                  <m:oMath xmlns:m="http://schemas.openxmlformats.org/officeDocument/2006/math">
                    <m:r>
                      <a:rPr lang="en-US"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𝑒𝑑</m:t>
                    </m:r>
                  </m:oMath>
                </a14:m>
                <a:r>
                  <a:rPr lang="en-US" sz="2800" dirty="0" smtClean="0">
                    <a:solidFill>
                      <a:schemeClr val="tx1"/>
                    </a:solidFill>
                  </a:rPr>
                  <a:t>.</a:t>
                </a:r>
                <a:endParaRPr lang="en-US" sz="2800" dirty="0">
                  <a:solidFill>
                    <a:schemeClr val="tx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510683" y="1544806"/>
                <a:ext cx="10804349" cy="523220"/>
              </a:xfrm>
              <a:prstGeom prst="rect">
                <a:avLst/>
              </a:prstGeom>
              <a:blipFill>
                <a:blip r:embed="rId3"/>
                <a:stretch>
                  <a:fillRect t="-10465" b="-32558"/>
                </a:stretch>
              </a:blipFill>
            </p:spPr>
            <p:txBody>
              <a:bodyPr/>
              <a:lstStyle/>
              <a:p>
                <a:r>
                  <a:rPr lang="en-US">
                    <a:noFill/>
                  </a:rPr>
                  <a:t> </a:t>
                </a:r>
              </a:p>
            </p:txBody>
          </p:sp>
        </mc:Fallback>
      </mc:AlternateContent>
    </p:spTree>
    <p:extLst>
      <p:ext uri="{BB962C8B-B14F-4D97-AF65-F5344CB8AC3E}">
        <p14:creationId xmlns:p14="http://schemas.microsoft.com/office/powerpoint/2010/main" val="37051048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Security Analysis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013049" y="1265233"/>
            <a:ext cx="6165901" cy="5318134"/>
          </a:xfrm>
          <a:prstGeom prst="rect">
            <a:avLst/>
          </a:prstGeom>
        </p:spPr>
      </p:pic>
      <p:sp>
        <p:nvSpPr>
          <p:cNvPr id="5" name="TextBox 4"/>
          <p:cNvSpPr txBox="1"/>
          <p:nvPr/>
        </p:nvSpPr>
        <p:spPr>
          <a:xfrm rot="16200000">
            <a:off x="7714376" y="3085632"/>
            <a:ext cx="2345899" cy="584775"/>
          </a:xfrm>
          <a:prstGeom prst="rect">
            <a:avLst/>
          </a:prstGeom>
          <a:noFill/>
        </p:spPr>
        <p:txBody>
          <a:bodyPr wrap="none" rtlCol="0">
            <a:spAutoFit/>
          </a:bodyPr>
          <a:lstStyle/>
          <a:p>
            <a:r>
              <a:rPr lang="en-US" sz="3200" b="1" dirty="0" smtClean="0">
                <a:solidFill>
                  <a:srgbClr val="7030A0"/>
                </a:solidFill>
              </a:rPr>
              <a:t>More Secure</a:t>
            </a:r>
            <a:endParaRPr lang="en-US" sz="3200" b="1" dirty="0">
              <a:solidFill>
                <a:srgbClr val="7030A0"/>
              </a:solidFill>
            </a:endParaRPr>
          </a:p>
        </p:txBody>
      </p:sp>
      <p:cxnSp>
        <p:nvCxnSpPr>
          <p:cNvPr id="6" name="Straight Arrow Connector 5"/>
          <p:cNvCxnSpPr/>
          <p:nvPr/>
        </p:nvCxnSpPr>
        <p:spPr>
          <a:xfrm flipH="1">
            <a:off x="8585411" y="1922458"/>
            <a:ext cx="9525" cy="273526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16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Data-Independent vs. Data-Dependent MHF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Data Independent Memory Hard Function (</a:t>
                </a:r>
                <a:r>
                  <a:rPr lang="en-US" dirty="0" err="1" smtClean="0"/>
                  <a:t>iMHF</a:t>
                </a:r>
                <a:r>
                  <a:rPr lang="en-US" dirty="0" smtClean="0"/>
                  <a:t>)</a:t>
                </a:r>
              </a:p>
              <a:p>
                <a:pPr lvl="1"/>
                <a:r>
                  <a:rPr lang="en-US" dirty="0" smtClean="0"/>
                  <a:t>Advantage: No-Side Channel Attacks</a:t>
                </a:r>
              </a:p>
              <a:p>
                <a:pPr lvl="1"/>
                <a:r>
                  <a:rPr lang="en-US" dirty="0" smtClean="0"/>
                  <a:t>Disadvantage: CC is at most </a:t>
                </a:r>
                <a14:m>
                  <m:oMath xmlns:m="http://schemas.openxmlformats.org/officeDocument/2006/math">
                    <m:r>
                      <m:rPr>
                        <m:sty m:val="p"/>
                      </m:rPr>
                      <a:rPr lang="el-GR" i="1">
                        <a:latin typeface="Cambria Math"/>
                        <a:ea typeface="Cambria Math"/>
                      </a:rPr>
                      <m:t>Ω</m:t>
                    </m:r>
                    <m:d>
                      <m:dPr>
                        <m:ctrlPr>
                          <a:rPr lang="el-GR" i="1">
                            <a:latin typeface="Cambria Math" panose="02040503050406030204" pitchFamily="18" charset="0"/>
                            <a:ea typeface="Cambria Math"/>
                          </a:rPr>
                        </m:ctrlPr>
                      </m:dPr>
                      <m:e>
                        <m:f>
                          <m:fPr>
                            <m:ctrlPr>
                              <a:rPr lang="el-GR" i="1">
                                <a:latin typeface="Cambria Math" panose="02040503050406030204" pitchFamily="18" charset="0"/>
                                <a:ea typeface="Cambria Math"/>
                              </a:rPr>
                            </m:ctrlPr>
                          </m:fPr>
                          <m:num>
                            <m:sSup>
                              <m:sSupPr>
                                <m:ctrlPr>
                                  <a:rPr lang="el-GR" i="1">
                                    <a:latin typeface="Cambria Math" panose="02040503050406030204" pitchFamily="18" charset="0"/>
                                    <a:ea typeface="Cambria Math"/>
                                  </a:rPr>
                                </m:ctrlPr>
                              </m:sSupPr>
                              <m:e>
                                <m:r>
                                  <a:rPr lang="en-US" i="1">
                                    <a:latin typeface="Cambria Math"/>
                                    <a:ea typeface="Cambria Math"/>
                                  </a:rPr>
                                  <m:t>𝑛</m:t>
                                </m:r>
                              </m:e>
                              <m:sup>
                                <m:r>
                                  <a:rPr lang="en-US" i="1">
                                    <a:latin typeface="Cambria Math"/>
                                    <a:ea typeface="Cambria Math"/>
                                  </a:rPr>
                                  <m:t>2</m:t>
                                </m:r>
                              </m:sup>
                            </m:sSup>
                          </m:num>
                          <m:den>
                            <m:func>
                              <m:funcPr>
                                <m:ctrlPr>
                                  <a:rPr lang="en-US" i="1">
                                    <a:latin typeface="Cambria Math" panose="02040503050406030204" pitchFamily="18" charset="0"/>
                                    <a:ea typeface="Cambria Math"/>
                                  </a:rPr>
                                </m:ctrlPr>
                              </m:funcPr>
                              <m:fName>
                                <m:r>
                                  <m:rPr>
                                    <m:sty m:val="p"/>
                                  </m:rPr>
                                  <a:rPr lang="en-US">
                                    <a:latin typeface="Cambria Math"/>
                                    <a:ea typeface="Cambria Math"/>
                                  </a:rPr>
                                  <m:t>log</m:t>
                                </m:r>
                              </m:fName>
                              <m:e>
                                <m:r>
                                  <a:rPr lang="en-US" i="1">
                                    <a:latin typeface="Cambria Math"/>
                                    <a:ea typeface="Cambria Math"/>
                                  </a:rPr>
                                  <m:t>𝑛</m:t>
                                </m:r>
                              </m:e>
                            </m:func>
                          </m:den>
                        </m:f>
                      </m:e>
                    </m:d>
                    <m:r>
                      <a:rPr lang="en-US" i="1">
                        <a:latin typeface="Cambria Math"/>
                        <a:ea typeface="Cambria Math"/>
                      </a:rPr>
                      <m:t>.</m:t>
                    </m:r>
                  </m:oMath>
                </a14:m>
                <a:endParaRPr lang="en-US" dirty="0" smtClean="0"/>
              </a:p>
              <a:p>
                <a:endParaRPr lang="en-US" dirty="0"/>
              </a:p>
              <a:p>
                <a:r>
                  <a:rPr lang="en-US" dirty="0" smtClean="0"/>
                  <a:t>Data-Dependent Memory Hard Function (</a:t>
                </a:r>
                <a:r>
                  <a:rPr lang="en-US" dirty="0" err="1" smtClean="0"/>
                  <a:t>dMHF</a:t>
                </a:r>
                <a:r>
                  <a:rPr lang="en-US" dirty="0" smtClean="0"/>
                  <a:t>)</a:t>
                </a:r>
              </a:p>
              <a:p>
                <a:pPr lvl="1"/>
                <a:r>
                  <a:rPr lang="en-US" dirty="0" smtClean="0"/>
                  <a:t>Potentially Vulnerable to Side Channel Attacks</a:t>
                </a:r>
              </a:p>
              <a:p>
                <a:pPr lvl="1"/>
                <a:r>
                  <a:rPr lang="en-US" dirty="0" smtClean="0"/>
                  <a:t>Advantages?</a:t>
                </a:r>
                <a:endParaRPr lang="en-US" dirty="0"/>
              </a:p>
              <a:p>
                <a:pPr marL="457200" lvl="1"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043" t="-2241"/>
                </a:stretch>
              </a:blipFill>
            </p:spPr>
            <p:txBody>
              <a:bodyPr/>
              <a:lstStyle/>
              <a:p>
                <a:r>
                  <a:rPr lang="en-US">
                    <a:noFill/>
                  </a:rPr>
                  <a:t> </a:t>
                </a:r>
              </a:p>
            </p:txBody>
          </p:sp>
        </mc:Fallback>
      </mc:AlternateContent>
      <p:pic>
        <p:nvPicPr>
          <p:cNvPr id="4" name="Picture 3" descr="https://xifin.files.wordpress.com/2012/03/scry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6463" y="5272842"/>
            <a:ext cx="4063443" cy="113023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3301" y="5272842"/>
            <a:ext cx="3205760" cy="1250158"/>
          </a:xfrm>
          <a:prstGeom prst="rect">
            <a:avLst/>
          </a:prstGeom>
        </p:spPr>
      </p:pic>
    </p:spTree>
    <p:extLst>
      <p:ext uri="{BB962C8B-B14F-4D97-AF65-F5344CB8AC3E}">
        <p14:creationId xmlns:p14="http://schemas.microsoft.com/office/powerpoint/2010/main" val="112987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Security of SCRYPT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Theorem [ACPRT17]: </a:t>
                </a:r>
                <a14:m>
                  <m:oMath xmlns:m="http://schemas.openxmlformats.org/officeDocument/2006/math">
                    <m:r>
                      <m:rPr>
                        <m:sty m:val="p"/>
                      </m:rPr>
                      <a:rPr lang="en-US">
                        <a:latin typeface="Cambria Math"/>
                        <a:ea typeface="Cambria Math" panose="02040503050406030204" pitchFamily="18" charset="0"/>
                      </a:rPr>
                      <m:t>CC</m:t>
                    </m:r>
                    <m:d>
                      <m:dPr>
                        <m:ctrlPr>
                          <a:rPr lang="en-US" i="1">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SCRYPT</m:t>
                        </m:r>
                      </m:e>
                    </m:d>
                    <m:r>
                      <a:rPr lang="en-US" i="1">
                        <a:latin typeface="Cambria Math" panose="02040503050406030204" pitchFamily="18" charset="0"/>
                        <a:ea typeface="Cambria Math" panose="02040503050406030204" pitchFamily="18" charset="0"/>
                      </a:rPr>
                      <m:t>≥</m:t>
                    </m:r>
                    <m:r>
                      <m:rPr>
                        <m:sty m:val="p"/>
                      </m:rPr>
                      <a:rPr lang="el-GR" i="1">
                        <a:latin typeface="Cambria Math"/>
                        <a:ea typeface="Cambria Math"/>
                      </a:rPr>
                      <m:t>Ω</m:t>
                    </m:r>
                    <m:d>
                      <m:dPr>
                        <m:ctrlPr>
                          <a:rPr lang="el-GR" i="1">
                            <a:latin typeface="Cambria Math" panose="02040503050406030204" pitchFamily="18" charset="0"/>
                            <a:ea typeface="Cambria Math"/>
                          </a:rPr>
                        </m:ctrlPr>
                      </m:dPr>
                      <m:e>
                        <m:sSup>
                          <m:sSupPr>
                            <m:ctrlPr>
                              <a:rPr lang="el-GR" i="1">
                                <a:latin typeface="Cambria Math" panose="02040503050406030204" pitchFamily="18" charset="0"/>
                                <a:ea typeface="Cambria Math"/>
                              </a:rPr>
                            </m:ctrlPr>
                          </m:sSupPr>
                          <m:e>
                            <m:r>
                              <a:rPr lang="en-US" i="1">
                                <a:latin typeface="Cambria Math"/>
                                <a:ea typeface="Cambria Math"/>
                              </a:rPr>
                              <m:t>𝑛</m:t>
                            </m:r>
                          </m:e>
                          <m:sup>
                            <m:r>
                              <a:rPr lang="en-US" i="1">
                                <a:latin typeface="Cambria Math"/>
                                <a:ea typeface="Cambria Math"/>
                              </a:rPr>
                              <m:t>2</m:t>
                            </m:r>
                          </m:sup>
                        </m:sSup>
                      </m:e>
                    </m:d>
                    <m:r>
                      <a:rPr lang="en-US" i="1">
                        <a:latin typeface="Cambria Math"/>
                        <a:ea typeface="Cambria Math"/>
                      </a:rPr>
                      <m:t>.</m:t>
                    </m:r>
                  </m:oMath>
                </a14:m>
                <a:endParaRPr lang="en-US" dirty="0"/>
              </a:p>
              <a:p>
                <a:pPr marL="0" indent="0">
                  <a:buNone/>
                </a:pPr>
                <a:endParaRPr lang="en-US" dirty="0" smtClean="0"/>
              </a:p>
              <a:p>
                <a:pPr marL="0" indent="0">
                  <a:buNone/>
                </a:pPr>
                <a:endParaRPr lang="en-US" dirty="0" smtClean="0"/>
              </a:p>
              <a:p>
                <a:pPr marL="0" indent="0">
                  <a:buNone/>
                </a:pPr>
                <a:r>
                  <a:rPr lang="en-US" b="1" dirty="0" smtClean="0"/>
                  <a:t>SCRYPT Weakness: </a:t>
                </a:r>
                <a:r>
                  <a:rPr lang="en-US" dirty="0" smtClean="0"/>
                  <a:t>Side-Channel Attacks can reduce costs significantly</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ea typeface="Cambria Math" panose="02040503050406030204" pitchFamily="18" charset="0"/>
                        </a:rPr>
                        <m:t>C</m:t>
                      </m:r>
                      <m:r>
                        <m:rPr>
                          <m:sty m:val="p"/>
                        </m:rPr>
                        <a:rPr lang="en-US">
                          <a:latin typeface="Cambria Math"/>
                          <a:ea typeface="Cambria Math" panose="02040503050406030204" pitchFamily="18" charset="0"/>
                        </a:rPr>
                        <m:t>C</m:t>
                      </m:r>
                      <m:d>
                        <m:dPr>
                          <m:ctrlPr>
                            <a:rPr lang="en-US" i="1">
                              <a:latin typeface="Cambria Math" panose="02040503050406030204" pitchFamily="18" charset="0"/>
                              <a:ea typeface="Cambria Math" panose="02040503050406030204" pitchFamily="18" charset="0"/>
                            </a:rPr>
                          </m:ctrlPr>
                        </m:dPr>
                        <m:e>
                          <m:r>
                            <m:rPr>
                              <m:sty m:val="p"/>
                            </m:rPr>
                            <a:rPr lang="en-US">
                              <a:latin typeface="Cambria Math" panose="02040503050406030204" pitchFamily="18" charset="0"/>
                              <a:ea typeface="Cambria Math" panose="02040503050406030204" pitchFamily="18" charset="0"/>
                            </a:rPr>
                            <m:t>SCRYPT</m:t>
                          </m:r>
                          <m:r>
                            <a:rPr lang="en-US" b="0" i="1" smtClean="0">
                              <a:latin typeface="Cambria Math" panose="02040503050406030204" pitchFamily="18" charset="0"/>
                              <a:ea typeface="Cambria Math" panose="02040503050406030204" pitchFamily="18" charset="0"/>
                            </a:rPr>
                            <m:t> </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𝑆𝑖𝑑𝑒𝐶h𝑎𝑛𝑛𝑒𝑙𝐴𝑡𝑡𝑎𝑐𝑘</m:t>
                              </m:r>
                            </m:e>
                          </m:d>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a:rPr>
                        <m:t>𝑂</m:t>
                      </m:r>
                      <m:d>
                        <m:dPr>
                          <m:ctrlPr>
                            <a:rPr lang="el-GR" i="1">
                              <a:latin typeface="Cambria Math" panose="02040503050406030204" pitchFamily="18" charset="0"/>
                              <a:ea typeface="Cambria Math"/>
                            </a:rPr>
                          </m:ctrlPr>
                        </m:dPr>
                        <m:e>
                          <m:r>
                            <a:rPr lang="en-US" b="0" i="1" smtClean="0">
                              <a:latin typeface="Cambria Math" panose="02040503050406030204" pitchFamily="18" charset="0"/>
                              <a:ea typeface="Cambria Math"/>
                            </a:rPr>
                            <m:t>𝑛</m:t>
                          </m:r>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pic>
        <p:nvPicPr>
          <p:cNvPr id="4" name="Content Placeholder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4281" y="4484172"/>
            <a:ext cx="3205760" cy="1250158"/>
          </a:xfrm>
          <a:prstGeom prst="rect">
            <a:avLst/>
          </a:prstGeom>
        </p:spPr>
      </p:pic>
    </p:spTree>
    <p:extLst>
      <p:ext uri="{BB962C8B-B14F-4D97-AF65-F5344CB8AC3E}">
        <p14:creationId xmlns:p14="http://schemas.microsoft.com/office/powerpoint/2010/main" val="212005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Modes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Argon2id: </a:t>
                </a:r>
              </a:p>
              <a:p>
                <a:r>
                  <a:rPr lang="en-US" dirty="0" smtClean="0"/>
                  <a:t>Run in </a:t>
                </a:r>
                <a:r>
                  <a:rPr lang="en-US" i="1" dirty="0" smtClean="0"/>
                  <a:t>data-independent</a:t>
                </a:r>
                <a:r>
                  <a:rPr lang="en-US" dirty="0" smtClean="0"/>
                  <a:t> mode (Argon2i) for n/2 steps</a:t>
                </a:r>
              </a:p>
              <a:p>
                <a:r>
                  <a:rPr lang="en-US" dirty="0" smtClean="0"/>
                  <a:t>Switch to </a:t>
                </a:r>
                <a:r>
                  <a:rPr lang="en-US" i="1" dirty="0" smtClean="0"/>
                  <a:t>data-dependent</a:t>
                </a:r>
                <a:r>
                  <a:rPr lang="en-US" dirty="0" smtClean="0"/>
                  <a:t> mode for last n/2 steps</a:t>
                </a:r>
                <a:endParaRPr lang="en-US" dirty="0"/>
              </a:p>
              <a:p>
                <a:pPr marL="0" indent="0">
                  <a:buNone/>
                </a:pPr>
                <a:endParaRPr lang="en-US" dirty="0" smtClean="0"/>
              </a:p>
              <a:p>
                <a:pPr marL="0" indent="0">
                  <a:buNone/>
                </a:pPr>
                <a:r>
                  <a:rPr lang="en-US" b="1" dirty="0" smtClean="0"/>
                  <a:t>Side-Channel Attacks </a:t>
                </a:r>
                <a:r>
                  <a:rPr lang="en-US" dirty="0" smtClean="0"/>
                  <a:t>reduce costs (but less effect is less substantial)</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ea typeface="Cambria Math" panose="02040503050406030204" pitchFamily="18" charset="0"/>
                        </a:rPr>
                        <m:t>C</m:t>
                      </m:r>
                      <m:r>
                        <m:rPr>
                          <m:sty m:val="p"/>
                        </m:rPr>
                        <a:rPr lang="en-US">
                          <a:latin typeface="Cambria Math"/>
                          <a:ea typeface="Cambria Math" panose="02040503050406030204" pitchFamily="18" charset="0"/>
                        </a:rPr>
                        <m:t>C</m:t>
                      </m:r>
                      <m:d>
                        <m:dPr>
                          <m:ctrlPr>
                            <a:rPr lang="en-US" i="1">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Argon</m:t>
                          </m:r>
                          <m:r>
                            <a:rPr lang="en-US" b="0" i="0" smtClean="0">
                              <a:latin typeface="Cambria Math" panose="02040503050406030204" pitchFamily="18" charset="0"/>
                              <a:ea typeface="Cambria Math" panose="02040503050406030204" pitchFamily="18" charset="0"/>
                            </a:rPr>
                            <m:t>2</m:t>
                          </m:r>
                          <m:r>
                            <m:rPr>
                              <m:sty m:val="p"/>
                            </m:rPr>
                            <a:rPr lang="en-US" b="0" i="0" smtClean="0">
                              <a:latin typeface="Cambria Math" panose="02040503050406030204" pitchFamily="18" charset="0"/>
                              <a:ea typeface="Cambria Math" panose="02040503050406030204" pitchFamily="18" charset="0"/>
                            </a:rPr>
                            <m:t>id</m:t>
                          </m:r>
                          <m:r>
                            <a:rPr lang="en-US" b="0" i="1" smtClean="0">
                              <a:latin typeface="Cambria Math" panose="02040503050406030204" pitchFamily="18" charset="0"/>
                              <a:ea typeface="Cambria Math" panose="02040503050406030204" pitchFamily="18" charset="0"/>
                            </a:rPr>
                            <m:t> </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𝑆𝑖𝑑𝑒𝐶h𝑎𝑛𝑛𝑒𝑙𝐴𝑡𝑡𝑎𝑐𝑘</m:t>
                              </m:r>
                            </m:e>
                          </m:d>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a:rPr>
                        <m:t>𝑂</m:t>
                      </m:r>
                      <m:d>
                        <m:dPr>
                          <m:ctrlPr>
                            <a:rPr lang="el-GR" i="1">
                              <a:latin typeface="Cambria Math" panose="02040503050406030204" pitchFamily="18" charset="0"/>
                              <a:ea typeface="Cambria Math"/>
                            </a:rPr>
                          </m:ctrlPr>
                        </m:dPr>
                        <m:e>
                          <m:sSup>
                            <m:sSupPr>
                              <m:ctrlPr>
                                <a:rPr lang="el-GR" i="1" smtClean="0">
                                  <a:latin typeface="Cambria Math" panose="02040503050406030204" pitchFamily="18" charset="0"/>
                                  <a:ea typeface="Cambria Math"/>
                                </a:rPr>
                              </m:ctrlPr>
                            </m:sSupPr>
                            <m:e>
                              <m:r>
                                <a:rPr lang="en-US" b="0" i="1" smtClean="0">
                                  <a:latin typeface="Cambria Math" panose="02040503050406030204" pitchFamily="18" charset="0"/>
                                  <a:ea typeface="Cambria Math"/>
                                </a:rPr>
                                <m:t>𝑛</m:t>
                              </m:r>
                            </m:e>
                            <m:sup>
                              <m:r>
                                <a:rPr lang="en-US" b="0" i="1" smtClean="0">
                                  <a:latin typeface="Cambria Math" panose="02040503050406030204" pitchFamily="18" charset="0"/>
                                  <a:ea typeface="Cambria Math"/>
                                </a:rPr>
                                <m:t>1.767</m:t>
                              </m:r>
                            </m:sup>
                          </m:sSup>
                        </m:e>
                      </m:d>
                    </m:oMath>
                  </m:oMathPara>
                </a14:m>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C</m:t>
                      </m:r>
                      <m:r>
                        <m:rPr>
                          <m:sty m:val="p"/>
                        </m:rPr>
                        <a:rPr lang="en-US">
                          <a:latin typeface="Cambria Math"/>
                          <a:ea typeface="Cambria Math" panose="02040503050406030204" pitchFamily="18" charset="0"/>
                        </a:rPr>
                        <m:t>C</m:t>
                      </m:r>
                      <m:d>
                        <m:dPr>
                          <m:ctrlPr>
                            <a:rPr lang="en-US" i="1">
                              <a:latin typeface="Cambria Math" panose="02040503050406030204" pitchFamily="18" charset="0"/>
                              <a:ea typeface="Cambria Math" panose="02040503050406030204" pitchFamily="18" charset="0"/>
                            </a:rPr>
                          </m:ctrlPr>
                        </m:dPr>
                        <m:e>
                          <m:r>
                            <m:rPr>
                              <m:sty m:val="p"/>
                            </m:rPr>
                            <a:rPr lang="en-US">
                              <a:latin typeface="Cambria Math" panose="02040503050406030204" pitchFamily="18" charset="0"/>
                              <a:ea typeface="Cambria Math" panose="02040503050406030204" pitchFamily="18" charset="0"/>
                            </a:rPr>
                            <m:t>SCRYPT</m:t>
                          </m:r>
                          <m:r>
                            <a:rPr lang="en-US" i="1">
                              <a:latin typeface="Cambria Math" panose="02040503050406030204" pitchFamily="18" charset="0"/>
                              <a:ea typeface="Cambria Math" panose="02040503050406030204" pitchFamily="18" charset="0"/>
                            </a:rPr>
                            <m:t> </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𝑆𝑖𝑑𝑒𝐶h𝑎𝑛𝑛𝑒𝑙𝐴𝑡𝑡𝑎𝑐𝑘</m:t>
                              </m:r>
                            </m:e>
                          </m:d>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a:rPr>
                        <m:t>𝑂</m:t>
                      </m:r>
                      <m:d>
                        <m:dPr>
                          <m:ctrlPr>
                            <a:rPr lang="el-GR" i="1">
                              <a:latin typeface="Cambria Math" panose="02040503050406030204" pitchFamily="18" charset="0"/>
                              <a:ea typeface="Cambria Math"/>
                            </a:rPr>
                          </m:ctrlPr>
                        </m:dPr>
                        <m:e>
                          <m:r>
                            <a:rPr lang="en-US" i="1">
                              <a:latin typeface="Cambria Math" panose="02040503050406030204" pitchFamily="18" charset="0"/>
                              <a:ea typeface="Cambria Math"/>
                            </a:rPr>
                            <m:t>𝑛</m:t>
                          </m:r>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b="-11625"/>
                </a:stretch>
              </a:blipFill>
            </p:spPr>
            <p:txBody>
              <a:bodyPr/>
              <a:lstStyle/>
              <a:p>
                <a:r>
                  <a:rPr lang="en-US">
                    <a:noFill/>
                  </a:rPr>
                  <a:t> </a:t>
                </a:r>
              </a:p>
            </p:txBody>
          </p:sp>
        </mc:Fallback>
      </mc:AlternateContent>
    </p:spTree>
    <p:extLst>
      <p:ext uri="{BB962C8B-B14F-4D97-AF65-F5344CB8AC3E}">
        <p14:creationId xmlns:p14="http://schemas.microsoft.com/office/powerpoint/2010/main" val="314635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ABH17 Hybrid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DRSample-Hybrid: </a:t>
                </a:r>
              </a:p>
              <a:p>
                <a:r>
                  <a:rPr lang="en-US" dirty="0" smtClean="0"/>
                  <a:t>Run in </a:t>
                </a:r>
                <a:r>
                  <a:rPr lang="en-US" i="1" dirty="0" smtClean="0"/>
                  <a:t>data-independent</a:t>
                </a:r>
                <a:r>
                  <a:rPr lang="en-US" dirty="0" smtClean="0"/>
                  <a:t> mode (Argon2i) for n/2 steps</a:t>
                </a:r>
              </a:p>
              <a:p>
                <a:r>
                  <a:rPr lang="en-US" dirty="0" smtClean="0"/>
                  <a:t>Switch to </a:t>
                </a:r>
                <a:r>
                  <a:rPr lang="en-US" i="1" dirty="0" smtClean="0"/>
                  <a:t>data-dependent</a:t>
                </a:r>
                <a:r>
                  <a:rPr lang="en-US" dirty="0" smtClean="0"/>
                  <a:t> mode for last n/2 steps</a:t>
                </a:r>
                <a:endParaRPr lang="en-US" dirty="0"/>
              </a:p>
              <a:p>
                <a:pPr marL="0" indent="0">
                  <a:buNone/>
                </a:pPr>
                <a:endParaRPr lang="en-US" dirty="0" smtClean="0"/>
              </a:p>
              <a:p>
                <a:pPr marL="0" indent="0">
                  <a:buNone/>
                </a:pPr>
                <a:r>
                  <a:rPr lang="en-US" b="1" dirty="0" smtClean="0"/>
                  <a:t>Side-Channel Attacks </a:t>
                </a:r>
                <a:r>
                  <a:rPr lang="en-US" dirty="0" smtClean="0"/>
                  <a:t>reduce costs, but not by much </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ea typeface="Cambria Math" panose="02040503050406030204" pitchFamily="18" charset="0"/>
                        </a:rPr>
                        <m:t>C</m:t>
                      </m:r>
                      <m:r>
                        <m:rPr>
                          <m:sty m:val="p"/>
                        </m:rPr>
                        <a:rPr lang="en-US">
                          <a:latin typeface="Cambria Math"/>
                          <a:ea typeface="Cambria Math" panose="02040503050406030204" pitchFamily="18" charset="0"/>
                        </a:rPr>
                        <m:t>C</m:t>
                      </m:r>
                      <m:d>
                        <m:dPr>
                          <m:ctrlPr>
                            <a:rPr lang="en-US" i="1">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DRSampleHybrid</m:t>
                          </m:r>
                          <m:r>
                            <a:rPr lang="en-US" b="0" i="1" smtClean="0">
                              <a:latin typeface="Cambria Math" panose="02040503050406030204" pitchFamily="18" charset="0"/>
                              <a:ea typeface="Cambria Math" panose="02040503050406030204" pitchFamily="18" charset="0"/>
                            </a:rPr>
                            <m:t> </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𝑆𝑖𝑑𝑒𝐶h𝑎𝑛𝑛𝑒𝑙𝐴𝑡𝑡𝑎𝑐𝑘</m:t>
                              </m:r>
                            </m:e>
                          </m:d>
                        </m:e>
                      </m:d>
                      <m:r>
                        <a:rPr lang="en-US" b="0" i="1" smtClean="0">
                          <a:latin typeface="Cambria Math" panose="02040503050406030204" pitchFamily="18" charset="0"/>
                          <a:ea typeface="Cambria Math" panose="02040503050406030204" pitchFamily="18" charset="0"/>
                        </a:rPr>
                        <m:t>=</m:t>
                      </m:r>
                      <m:r>
                        <m:rPr>
                          <m:sty m:val="p"/>
                        </m:rPr>
                        <a:rPr lang="el-GR" i="1">
                          <a:latin typeface="Cambria Math"/>
                          <a:ea typeface="Cambria Math"/>
                        </a:rPr>
                        <m:t>Ω</m:t>
                      </m:r>
                      <m:d>
                        <m:dPr>
                          <m:ctrlPr>
                            <a:rPr lang="el-GR" i="1">
                              <a:latin typeface="Cambria Math" panose="02040503050406030204" pitchFamily="18" charset="0"/>
                              <a:ea typeface="Cambria Math"/>
                            </a:rPr>
                          </m:ctrlPr>
                        </m:dPr>
                        <m:e>
                          <m:f>
                            <m:fPr>
                              <m:ctrlPr>
                                <a:rPr lang="el-GR" i="1">
                                  <a:latin typeface="Cambria Math" panose="02040503050406030204" pitchFamily="18" charset="0"/>
                                  <a:ea typeface="Cambria Math"/>
                                </a:rPr>
                              </m:ctrlPr>
                            </m:fPr>
                            <m:num>
                              <m:sSup>
                                <m:sSupPr>
                                  <m:ctrlPr>
                                    <a:rPr lang="el-GR" i="1">
                                      <a:latin typeface="Cambria Math" panose="02040503050406030204" pitchFamily="18" charset="0"/>
                                      <a:ea typeface="Cambria Math"/>
                                    </a:rPr>
                                  </m:ctrlPr>
                                </m:sSupPr>
                                <m:e>
                                  <m:r>
                                    <a:rPr lang="en-US" i="1">
                                      <a:latin typeface="Cambria Math"/>
                                      <a:ea typeface="Cambria Math"/>
                                    </a:rPr>
                                    <m:t>𝑛</m:t>
                                  </m:r>
                                </m:e>
                                <m:sup>
                                  <m:r>
                                    <a:rPr lang="en-US" i="1">
                                      <a:latin typeface="Cambria Math"/>
                                      <a:ea typeface="Cambria Math"/>
                                    </a:rPr>
                                    <m:t>2</m:t>
                                  </m:r>
                                </m:sup>
                              </m:sSup>
                            </m:num>
                            <m:den>
                              <m:func>
                                <m:funcPr>
                                  <m:ctrlPr>
                                    <a:rPr lang="en-US" i="1">
                                      <a:latin typeface="Cambria Math" panose="02040503050406030204" pitchFamily="18" charset="0"/>
                                      <a:ea typeface="Cambria Math"/>
                                    </a:rPr>
                                  </m:ctrlPr>
                                </m:funcPr>
                                <m:fName>
                                  <m:r>
                                    <m:rPr>
                                      <m:sty m:val="p"/>
                                    </m:rPr>
                                    <a:rPr lang="en-US">
                                      <a:latin typeface="Cambria Math"/>
                                      <a:ea typeface="Cambria Math"/>
                                    </a:rPr>
                                    <m:t>log</m:t>
                                  </m:r>
                                </m:fName>
                                <m:e>
                                  <m:r>
                                    <a:rPr lang="en-US" i="1">
                                      <a:latin typeface="Cambria Math"/>
                                      <a:ea typeface="Cambria Math"/>
                                    </a:rPr>
                                    <m:t>𝑛</m:t>
                                  </m:r>
                                </m:e>
                              </m:func>
                            </m:den>
                          </m:f>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Tree>
    <p:extLst>
      <p:ext uri="{BB962C8B-B14F-4D97-AF65-F5344CB8AC3E}">
        <p14:creationId xmlns:p14="http://schemas.microsoft.com/office/powerpoint/2010/main" val="2906034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BCRYPT and PBKDF2 are no longer sufficient for password hashing</a:t>
            </a:r>
          </a:p>
          <a:p>
            <a:r>
              <a:rPr lang="en-US" sz="3200" dirty="0" smtClean="0"/>
              <a:t>Argon2i is an improvement over BCRYPT and PBKDF2</a:t>
            </a:r>
          </a:p>
          <a:p>
            <a:pPr lvl="1"/>
            <a:r>
              <a:rPr lang="en-US" sz="2800" dirty="0" smtClean="0"/>
              <a:t>But still has its flaws [AB16,AB17]</a:t>
            </a:r>
          </a:p>
          <a:p>
            <a:r>
              <a:rPr lang="en-US" sz="3200" dirty="0" smtClean="0"/>
              <a:t>Argon2i</a:t>
            </a:r>
            <a:r>
              <a:rPr lang="en-US" sz="3200" dirty="0" smtClean="0">
                <a:solidFill>
                  <a:srgbClr val="FF0000"/>
                </a:solidFill>
              </a:rPr>
              <a:t>d</a:t>
            </a:r>
          </a:p>
          <a:p>
            <a:pPr lvl="1"/>
            <a:r>
              <a:rPr lang="en-US" sz="2800" dirty="0" smtClean="0"/>
              <a:t>No side channel attacks? Resists known attacks</a:t>
            </a:r>
          </a:p>
          <a:p>
            <a:pPr lvl="1"/>
            <a:r>
              <a:rPr lang="en-US" sz="2800" dirty="0" smtClean="0"/>
              <a:t>Side channel attacks reduce security to Argon2i</a:t>
            </a:r>
          </a:p>
          <a:p>
            <a:r>
              <a:rPr lang="en-US" sz="3200" dirty="0" smtClean="0"/>
              <a:t>New Practical Construction from Depth-Robust Graphs</a:t>
            </a:r>
            <a:endParaRPr lang="en-US" sz="3200" dirty="0"/>
          </a:p>
          <a:p>
            <a:r>
              <a:rPr lang="en-US" sz="3200" dirty="0" smtClean="0"/>
              <a:t>MHFs: Active Research Area</a:t>
            </a:r>
            <a:endParaRPr lang="en-US" sz="3200" dirty="0"/>
          </a:p>
          <a:p>
            <a:endParaRPr lang="en-US" dirty="0" smtClean="0"/>
          </a:p>
          <a:p>
            <a:endParaRPr lang="en-US" dirty="0"/>
          </a:p>
          <a:p>
            <a:endParaRPr lang="en-US" dirty="0"/>
          </a:p>
        </p:txBody>
      </p:sp>
      <p:pic>
        <p:nvPicPr>
          <p:cNvPr id="3074" name="Picture 2" descr="Image result for password hashing compet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6300" y="3098083"/>
            <a:ext cx="285750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8149" y="2415816"/>
            <a:ext cx="1247775" cy="1257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46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Password breaches at major companies have affected millions of users.</a:t>
            </a:r>
          </a:p>
        </p:txBody>
      </p:sp>
      <p:pic>
        <p:nvPicPr>
          <p:cNvPr id="3074" name="Picture 2" descr="http://blogs-images.forbes.com/tomiogeron/files/2011/10/linkedin_logo_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127" t="27273" r="10604" b="40807"/>
          <a:stretch/>
        </p:blipFill>
        <p:spPr bwMode="auto">
          <a:xfrm>
            <a:off x="2925527" y="4195618"/>
            <a:ext cx="1634837" cy="4878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iskymongoose.com/wp-content/uploads/2011/02/rock-you-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4311709"/>
            <a:ext cx="2057400" cy="5252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ime.peta.org/wp-content/uploads/2008/10/zappos.jpg"/>
          <p:cNvPicPr>
            <a:picLocks noChangeAspect="1" noChangeArrowheads="1"/>
          </p:cNvPicPr>
          <p:nvPr/>
        </p:nvPicPr>
        <p:blipFill rotWithShape="1">
          <a:blip r:embed="rId5">
            <a:extLst>
              <a:ext uri="{28A0092B-C50C-407E-A947-70E740481C1C}">
                <a14:useLocalDpi xmlns:a14="http://schemas.microsoft.com/office/drawing/2010/main" val="0"/>
              </a:ext>
            </a:extLst>
          </a:blip>
          <a:srcRect t="24868" b="25435"/>
          <a:stretch/>
        </p:blipFill>
        <p:spPr bwMode="auto">
          <a:xfrm>
            <a:off x="8023817" y="4195618"/>
            <a:ext cx="1524000" cy="75738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4.businessinsider.com/image/4a6c958839a903010623f2a3/gawkers-latest-trendy-web-metric-branded-traff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1" y="4953001"/>
            <a:ext cx="1623017" cy="98598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ews.mindprocessors.com/wp-content/uploads/2012/11/adob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38801" y="5207380"/>
            <a:ext cx="1609253" cy="74715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ackersnewsbulletin.com/wp-content/uploads/2013/04/living-social-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14244" y="3352800"/>
            <a:ext cx="2057400" cy="748738"/>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assets.fontsinuse.com/static/use-media-items/15/14246/full-2048x768/522903b7/Yahoo_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59627" y="4953000"/>
            <a:ext cx="2667000" cy="10015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679575" y="-1790700"/>
            <a:ext cx="5619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831975" y="-1638300"/>
            <a:ext cx="5619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94" name="Picture 22" descr="http://cdn.redmondpie.com/wp-content/uploads/2013/08/Sony-logo.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6483" b="27949"/>
          <a:stretch/>
        </p:blipFill>
        <p:spPr bwMode="auto">
          <a:xfrm>
            <a:off x="5474856" y="3549073"/>
            <a:ext cx="1572063" cy="58189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dirty="0"/>
              <a:t>Offline Attacks: A Common </a:t>
            </a:r>
            <a:r>
              <a:rPr lang="en-US" dirty="0" smtClean="0"/>
              <a:t>Problem</a:t>
            </a:r>
            <a:endParaRPr lang="en-US" dirty="0"/>
          </a:p>
        </p:txBody>
      </p:sp>
    </p:spTree>
    <p:extLst>
      <p:ext uri="{BB962C8B-B14F-4D97-AF65-F5344CB8AC3E}">
        <p14:creationId xmlns:p14="http://schemas.microsoft.com/office/powerpoint/2010/main" val="23413647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n.hdyo.org/assets/ask-question-1-ff9bc6fa5eaa0d7667ae7a5a4c61330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822" y="520282"/>
            <a:ext cx="9595556" cy="72542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Thanks for Listening</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181384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518" y="69851"/>
            <a:ext cx="10358967" cy="677863"/>
          </a:xfrm>
        </p:spPr>
        <p:txBody>
          <a:bodyPr>
            <a:normAutofit fontScale="90000"/>
          </a:bodyPr>
          <a:lstStyle/>
          <a:p>
            <a:pPr>
              <a:defRPr/>
            </a:pPr>
            <a:r>
              <a:rPr lang="en-US" dirty="0" smtClean="0"/>
              <a:t>Passwords </a:t>
            </a:r>
            <a:r>
              <a:rPr lang="en-US" dirty="0" err="1" smtClean="0"/>
              <a:t>vs</a:t>
            </a:r>
            <a:r>
              <a:rPr lang="en-US" dirty="0" smtClean="0"/>
              <a:t> time: </a:t>
            </a:r>
            <a:r>
              <a:rPr lang="en-US" sz="3100" dirty="0" smtClean="0"/>
              <a:t>Look how far we’ve come</a:t>
            </a:r>
            <a:endParaRPr lang="en-US" sz="3100" dirty="0"/>
          </a:p>
        </p:txBody>
      </p:sp>
      <p:graphicFrame>
        <p:nvGraphicFramePr>
          <p:cNvPr id="58371" name="Chart 3"/>
          <p:cNvGraphicFramePr>
            <a:graphicFrameLocks/>
          </p:cNvGraphicFramePr>
          <p:nvPr/>
        </p:nvGraphicFramePr>
        <p:xfrm>
          <a:off x="237067" y="1930400"/>
          <a:ext cx="11717867" cy="4445000"/>
        </p:xfrm>
        <a:graphic>
          <a:graphicData uri="http://schemas.openxmlformats.org/presentationml/2006/ole">
            <mc:AlternateContent xmlns:mc="http://schemas.openxmlformats.org/markup-compatibility/2006">
              <mc:Choice xmlns:v="urn:schemas-microsoft-com:vml" Requires="v">
                <p:oleObj spid="_x0000_s2069" r:id="rId3" imgW="8791194" imgH="4444369" progId="Excel.Chart.8">
                  <p:embed/>
                </p:oleObj>
              </mc:Choice>
              <mc:Fallback>
                <p:oleObj r:id="rId3" imgW="8791194" imgH="4444369"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067" y="1930400"/>
                        <a:ext cx="11717867" cy="444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a:spLocks noChangeArrowheads="1"/>
          </p:cNvSpPr>
          <p:nvPr/>
        </p:nvSpPr>
        <p:spPr bwMode="auto">
          <a:xfrm>
            <a:off x="3352801" y="6324600"/>
            <a:ext cx="17475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r>
              <a:rPr lang="en-US"/>
              <a:t>Netscape IPO</a:t>
            </a:r>
          </a:p>
        </p:txBody>
      </p:sp>
      <p:sp>
        <p:nvSpPr>
          <p:cNvPr id="6" name="TextBox 5"/>
          <p:cNvSpPr txBox="1">
            <a:spLocks noChangeArrowheads="1"/>
          </p:cNvSpPr>
          <p:nvPr/>
        </p:nvSpPr>
        <p:spPr bwMode="auto">
          <a:xfrm>
            <a:off x="6197600" y="6324600"/>
            <a:ext cx="17772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r>
              <a:rPr lang="en-US"/>
              <a:t>Dotcom crash</a:t>
            </a:r>
          </a:p>
        </p:txBody>
      </p:sp>
      <p:cxnSp>
        <p:nvCxnSpPr>
          <p:cNvPr id="8" name="Straight Arrow Connector 7"/>
          <p:cNvCxnSpPr/>
          <p:nvPr/>
        </p:nvCxnSpPr>
        <p:spPr>
          <a:xfrm rot="5400000" flipH="1" flipV="1">
            <a:off x="3860801" y="6095472"/>
            <a:ext cx="609600" cy="4233"/>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6198659" y="6094942"/>
            <a:ext cx="609600" cy="211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58376" name="TextBox 9"/>
          <p:cNvSpPr txBox="1">
            <a:spLocks noChangeArrowheads="1"/>
          </p:cNvSpPr>
          <p:nvPr/>
        </p:nvSpPr>
        <p:spPr bwMode="auto">
          <a:xfrm>
            <a:off x="1016001" y="1447800"/>
            <a:ext cx="33122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r>
              <a:rPr lang="en-US"/>
              <a:t>Source: Cormac’s estimate</a:t>
            </a:r>
          </a:p>
        </p:txBody>
      </p:sp>
      <p:sp>
        <p:nvSpPr>
          <p:cNvPr id="11" name="Rounded Rectangular Callout 10"/>
          <p:cNvSpPr/>
          <p:nvPr/>
        </p:nvSpPr>
        <p:spPr>
          <a:xfrm>
            <a:off x="6096001" y="3505200"/>
            <a:ext cx="1900767" cy="687388"/>
          </a:xfrm>
          <a:prstGeom prst="wedgeRoundRectCallout">
            <a:avLst>
              <a:gd name="adj1" fmla="val 61718"/>
              <a:gd name="adj2" fmla="val 11812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400" b="1" dirty="0" smtClean="0">
                <a:solidFill>
                  <a:schemeClr val="tx1"/>
                </a:solidFill>
              </a:rPr>
              <a:t>“The password is dead</a:t>
            </a:r>
            <a:r>
              <a:rPr lang="en-US" sz="1400" dirty="0" smtClean="0">
                <a:solidFill>
                  <a:schemeClr val="tx1"/>
                </a:solidFill>
              </a:rPr>
              <a:t>”</a:t>
            </a:r>
            <a:endParaRPr lang="en-US" sz="1400" dirty="0">
              <a:solidFill>
                <a:schemeClr val="tx1"/>
              </a:solidFill>
            </a:endParaRPr>
          </a:p>
        </p:txBody>
      </p:sp>
      <p:pic>
        <p:nvPicPr>
          <p:cNvPr id="2050" name="Picture 2" descr="Image result for bill gat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49835" y="3848894"/>
            <a:ext cx="1226560" cy="1717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405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smtClean="0">
                <a:ea typeface="宋体" pitchFamily="2" charset="-122"/>
              </a:rPr>
              <a:t>Biometrics</a:t>
            </a:r>
          </a:p>
        </p:txBody>
      </p:sp>
      <p:sp>
        <p:nvSpPr>
          <p:cNvPr id="67587" name="Content Placeholder 2"/>
          <p:cNvSpPr>
            <a:spLocks noGrp="1"/>
          </p:cNvSpPr>
          <p:nvPr>
            <p:ph idx="1"/>
          </p:nvPr>
        </p:nvSpPr>
        <p:spPr>
          <a:xfrm>
            <a:off x="609600" y="1603375"/>
            <a:ext cx="10972800" cy="4525963"/>
          </a:xfrm>
        </p:spPr>
        <p:txBody>
          <a:bodyPr/>
          <a:lstStyle/>
          <a:p>
            <a:pPr marL="0" indent="0" eaLnBrk="1" hangingPunct="1">
              <a:buFont typeface="Arial" charset="0"/>
              <a:buNone/>
            </a:pPr>
            <a:endParaRPr lang="en-US" smtClean="0">
              <a:ea typeface="宋体" pitchFamily="2" charset="-122"/>
            </a:endParaRPr>
          </a:p>
        </p:txBody>
      </p:sp>
      <p:pic>
        <p:nvPicPr>
          <p:cNvPr id="67588" name="Picture 2" descr="http://media.defenceindustrydaily.com/images/MISC_Fingerprint_Biometric_DSU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833" y="2381251"/>
            <a:ext cx="29464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4" descr="http://cdn.static-economist.com/sites/default/files/20101002_STP5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0951" y="2565400"/>
            <a:ext cx="3642783"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6"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5" name="AutoShape 8"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410633" y="79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6" name="AutoShape 10"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613833" y="1603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9" name="AutoShape 12"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817033" y="3127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6759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067D0BBC-945C-4189-90FF-1B0D99D1BDF9}" type="slidenum">
              <a:rPr lang="en-US" smtClean="0">
                <a:solidFill>
                  <a:srgbClr val="898989"/>
                </a:solidFill>
              </a:rPr>
              <a:pPr/>
              <a:t>42</a:t>
            </a:fld>
            <a:endParaRPr lang="en-US" smtClean="0">
              <a:solidFill>
                <a:srgbClr val="898989"/>
              </a:solidFill>
            </a:endParaRPr>
          </a:p>
        </p:txBody>
      </p:sp>
      <p:pic>
        <p:nvPicPr>
          <p:cNvPr id="67595" name="Picture 2" descr="Image result for my voice is my passwo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1" y="5124451"/>
            <a:ext cx="52197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6" name="Picture 4" descr="Image result for face recogni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8751" y="2381250"/>
            <a:ext cx="3810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2621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smtClean="0">
                <a:ea typeface="宋体" pitchFamily="2" charset="-122"/>
              </a:rPr>
              <a:t>Biometrics</a:t>
            </a:r>
          </a:p>
        </p:txBody>
      </p:sp>
      <p:sp>
        <p:nvSpPr>
          <p:cNvPr id="68611" name="Content Placeholder 2"/>
          <p:cNvSpPr>
            <a:spLocks noGrp="1"/>
          </p:cNvSpPr>
          <p:nvPr>
            <p:ph idx="1"/>
          </p:nvPr>
        </p:nvSpPr>
        <p:spPr>
          <a:xfrm>
            <a:off x="609600" y="1603375"/>
            <a:ext cx="10972800" cy="4525963"/>
          </a:xfrm>
        </p:spPr>
        <p:txBody>
          <a:bodyPr/>
          <a:lstStyle/>
          <a:p>
            <a:pPr eaLnBrk="1" hangingPunct="1"/>
            <a:r>
              <a:rPr lang="en-US" smtClean="0">
                <a:ea typeface="宋体" pitchFamily="2" charset="-122"/>
              </a:rPr>
              <a:t>Alternatives to Passwords</a:t>
            </a:r>
          </a:p>
        </p:txBody>
      </p:sp>
      <p:pic>
        <p:nvPicPr>
          <p:cNvPr id="68612" name="Picture 2" descr="http://media.defenceindustrydaily.com/images/MISC_Fingerprint_Biometric_DSU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2438401"/>
            <a:ext cx="29464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4" descr="http://cdn.static-economist.com/sites/default/files/20101002_STP5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801" y="2400300"/>
            <a:ext cx="27072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6"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5" name="AutoShape 8"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410633" y="79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6" name="AutoShape 10"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613833" y="1603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9" name="AutoShape 12"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817033" y="3127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pic>
        <p:nvPicPr>
          <p:cNvPr id="68618" name="Picture 16" descr="http://openid.net/wordpress-content/uploads/2014/09/openid-r-logo-900x36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5600" y="4013200"/>
            <a:ext cx="3642784"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9" name="Picture 18" descr="http://www.tokenguard.com/images/tokens/SID700.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7985" y="2400300"/>
            <a:ext cx="2916767"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508000" y="1219200"/>
            <a:ext cx="11176000" cy="487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8621" name="Title 1"/>
          <p:cNvSpPr txBox="1">
            <a:spLocks/>
          </p:cNvSpPr>
          <p:nvPr/>
        </p:nvSpPr>
        <p:spPr bwMode="auto">
          <a:xfrm>
            <a:off x="613833" y="1230313"/>
            <a:ext cx="1084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r>
              <a:rPr lang="en-US" sz="3400" b="1">
                <a:solidFill>
                  <a:srgbClr val="000000"/>
                </a:solidFill>
                <a:latin typeface="Calibri" pitchFamily="34" charset="0"/>
              </a:rPr>
              <a:t>Challenges: </a:t>
            </a:r>
            <a:r>
              <a:rPr lang="en-US" sz="3400">
                <a:solidFill>
                  <a:srgbClr val="000000"/>
                </a:solidFill>
                <a:latin typeface="Calibri" pitchFamily="34" charset="0"/>
              </a:rPr>
              <a:t>Revoke? Secrecy? </a:t>
            </a:r>
          </a:p>
        </p:txBody>
      </p:sp>
      <p:sp>
        <p:nvSpPr>
          <p:cNvPr id="6862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C79F4EF3-1F34-4621-878B-7B3A23F54468}" type="slidenum">
              <a:rPr lang="en-US" smtClean="0">
                <a:solidFill>
                  <a:srgbClr val="898989"/>
                </a:solidFill>
              </a:rPr>
              <a:pPr/>
              <a:t>43</a:t>
            </a:fld>
            <a:endParaRPr lang="en-US" smtClean="0">
              <a:solidFill>
                <a:srgbClr val="898989"/>
              </a:solidFill>
            </a:endParaRPr>
          </a:p>
        </p:txBody>
      </p:sp>
      <p:pic>
        <p:nvPicPr>
          <p:cNvPr id="68623" name="Picture 2" descr="Image result for fake fingerpri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3433" y="2227264"/>
            <a:ext cx="4572000"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4" name="Picture 4" descr="Image result for fingerprint on cu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9051" y="4448176"/>
            <a:ext cx="2561167"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5" name="Picture 18" descr="Image result for fingerprint on iphone scree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08384" y="1949451"/>
            <a:ext cx="3589867"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2624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smtClean="0">
                <a:ea typeface="宋体" pitchFamily="2" charset="-122"/>
              </a:rPr>
              <a:t>Hardware Tokens</a:t>
            </a:r>
          </a:p>
        </p:txBody>
      </p:sp>
      <p:sp>
        <p:nvSpPr>
          <p:cNvPr id="69635" name="Content Placeholder 2"/>
          <p:cNvSpPr>
            <a:spLocks noGrp="1"/>
          </p:cNvSpPr>
          <p:nvPr>
            <p:ph idx="1"/>
          </p:nvPr>
        </p:nvSpPr>
        <p:spPr>
          <a:xfrm>
            <a:off x="613833" y="1706563"/>
            <a:ext cx="10972800" cy="4525962"/>
          </a:xfrm>
        </p:spPr>
        <p:txBody>
          <a:bodyPr/>
          <a:lstStyle/>
          <a:p>
            <a:pPr marL="0" indent="0" eaLnBrk="1" hangingPunct="1">
              <a:buFont typeface="Arial" charset="0"/>
              <a:buNone/>
            </a:pPr>
            <a:endParaRPr lang="en-US" smtClean="0">
              <a:ea typeface="宋体" pitchFamily="2" charset="-122"/>
            </a:endParaRPr>
          </a:p>
        </p:txBody>
      </p:sp>
      <p:sp>
        <p:nvSpPr>
          <p:cNvPr id="4" name="AutoShape 6"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5" name="AutoShape 8"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410633" y="79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6" name="AutoShape 10"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613833" y="1603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9" name="AutoShape 12"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817033" y="3127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pic>
        <p:nvPicPr>
          <p:cNvPr id="69640" name="Picture 18" descr="http://www.tokenguard.com/images/tokens/SID70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0085" y="1989139"/>
            <a:ext cx="291676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6F1380C8-75BF-431F-B39C-B585FD6B1026}" type="slidenum">
              <a:rPr lang="en-US" smtClean="0">
                <a:solidFill>
                  <a:srgbClr val="898989"/>
                </a:solidFill>
              </a:rPr>
              <a:pPr/>
              <a:t>44</a:t>
            </a:fld>
            <a:endParaRPr lang="en-US" smtClean="0">
              <a:solidFill>
                <a:srgbClr val="898989"/>
              </a:solidFill>
            </a:endParaRPr>
          </a:p>
        </p:txBody>
      </p:sp>
      <p:pic>
        <p:nvPicPr>
          <p:cNvPr id="69642" name="Picture 2" descr="Image result for smartc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451" y="1628775"/>
            <a:ext cx="36576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3" name="Picture 4" descr="Image result for hardware tok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300" y="1989139"/>
            <a:ext cx="3073400"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4" name="Picture 6" descr="Image result for hardware tok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2884" y="3197226"/>
            <a:ext cx="574886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5" name="Picture 8" descr="Image result for hardware tok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017" y="4025901"/>
            <a:ext cx="41910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8234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smtClean="0">
                <a:ea typeface="宋体" pitchFamily="2" charset="-122"/>
              </a:rPr>
              <a:t>Hardware Tokens</a:t>
            </a:r>
          </a:p>
        </p:txBody>
      </p:sp>
      <p:sp>
        <p:nvSpPr>
          <p:cNvPr id="70659" name="Content Placeholder 2"/>
          <p:cNvSpPr>
            <a:spLocks noGrp="1"/>
          </p:cNvSpPr>
          <p:nvPr>
            <p:ph idx="1"/>
          </p:nvPr>
        </p:nvSpPr>
        <p:spPr>
          <a:xfrm>
            <a:off x="609600" y="1603375"/>
            <a:ext cx="10972800" cy="4525963"/>
          </a:xfrm>
        </p:spPr>
        <p:txBody>
          <a:bodyPr/>
          <a:lstStyle/>
          <a:p>
            <a:pPr eaLnBrk="1" hangingPunct="1"/>
            <a:r>
              <a:rPr lang="en-US" smtClean="0">
                <a:ea typeface="宋体" pitchFamily="2" charset="-122"/>
              </a:rPr>
              <a:t>Alternatives to Passwords</a:t>
            </a:r>
          </a:p>
        </p:txBody>
      </p:sp>
      <p:pic>
        <p:nvPicPr>
          <p:cNvPr id="70660" name="Picture 2" descr="http://media.defenceindustrydaily.com/images/MISC_Fingerprint_Biometric_DSU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2438401"/>
            <a:ext cx="29464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4" descr="http://cdn.static-economist.com/sites/default/files/20101002_STP5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801" y="2400300"/>
            <a:ext cx="27072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6"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5" name="AutoShape 8"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410633" y="79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6" name="AutoShape 10"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613833" y="1603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9" name="AutoShape 12"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817033" y="3127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pic>
        <p:nvPicPr>
          <p:cNvPr id="70666" name="Picture 16" descr="http://openid.net/wordpress-content/uploads/2014/09/openid-r-logo-900x36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5600" y="4013200"/>
            <a:ext cx="3642784"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7" name="Picture 18" descr="http://www.tokenguard.com/images/tokens/SID700.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7985" y="2400300"/>
            <a:ext cx="2916767"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508000" y="1219200"/>
            <a:ext cx="11176000" cy="487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0669" name="Title 1"/>
          <p:cNvSpPr txBox="1">
            <a:spLocks/>
          </p:cNvSpPr>
          <p:nvPr/>
        </p:nvSpPr>
        <p:spPr bwMode="auto">
          <a:xfrm>
            <a:off x="613833" y="1230313"/>
            <a:ext cx="1084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r>
              <a:rPr lang="en-US" sz="3400" b="1" dirty="0">
                <a:solidFill>
                  <a:srgbClr val="000000"/>
                </a:solidFill>
                <a:latin typeface="Calibri" pitchFamily="34" charset="0"/>
              </a:rPr>
              <a:t>Challenge: </a:t>
            </a:r>
            <a:r>
              <a:rPr lang="en-US" sz="3400" dirty="0" smtClean="0">
                <a:solidFill>
                  <a:srgbClr val="000000"/>
                </a:solidFill>
                <a:latin typeface="Calibri" pitchFamily="34" charset="0"/>
              </a:rPr>
              <a:t>$$$ + </a:t>
            </a:r>
            <a:r>
              <a:rPr lang="en-US" sz="3400" dirty="0">
                <a:solidFill>
                  <a:srgbClr val="000000"/>
                </a:solidFill>
                <a:latin typeface="Calibri" pitchFamily="34" charset="0"/>
              </a:rPr>
              <a:t>m</a:t>
            </a:r>
            <a:r>
              <a:rPr lang="en-US" sz="3400" dirty="0" smtClean="0">
                <a:solidFill>
                  <a:srgbClr val="000000"/>
                </a:solidFill>
                <a:latin typeface="Calibri" pitchFamily="34" charset="0"/>
              </a:rPr>
              <a:t>ore </a:t>
            </a:r>
            <a:r>
              <a:rPr lang="en-US" sz="3400" dirty="0">
                <a:solidFill>
                  <a:srgbClr val="000000"/>
                </a:solidFill>
                <a:latin typeface="Calibri" pitchFamily="34" charset="0"/>
              </a:rPr>
              <a:t>stuff to carry </a:t>
            </a:r>
            <a:r>
              <a:rPr lang="en-US" sz="3400" dirty="0" smtClean="0">
                <a:solidFill>
                  <a:srgbClr val="000000"/>
                </a:solidFill>
                <a:latin typeface="Calibri" pitchFamily="34" charset="0"/>
              </a:rPr>
              <a:t>around</a:t>
            </a:r>
            <a:endParaRPr lang="en-US" sz="3400" dirty="0">
              <a:solidFill>
                <a:srgbClr val="000000"/>
              </a:solidFill>
              <a:latin typeface="Calibri" pitchFamily="34" charset="0"/>
            </a:endParaRPr>
          </a:p>
        </p:txBody>
      </p:sp>
      <p:sp>
        <p:nvSpPr>
          <p:cNvPr id="7067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3BE9090B-A6DA-4A1C-ABEE-5917BE4AE57C}" type="slidenum">
              <a:rPr lang="en-US" smtClean="0">
                <a:solidFill>
                  <a:srgbClr val="898989"/>
                </a:solidFill>
              </a:rPr>
              <a:pPr/>
              <a:t>45</a:t>
            </a:fld>
            <a:endParaRPr lang="en-US" smtClean="0">
              <a:solidFill>
                <a:srgbClr val="898989"/>
              </a:solidFill>
            </a:endParaRPr>
          </a:p>
        </p:txBody>
      </p:sp>
      <p:pic>
        <p:nvPicPr>
          <p:cNvPr id="70671" name="Picture 2" descr="Image result for too many key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9451" y="2255838"/>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5900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mtClean="0">
                <a:ea typeface="宋体" pitchFamily="2" charset="-122"/>
              </a:rPr>
              <a:t>Graphical Passwords</a:t>
            </a:r>
          </a:p>
        </p:txBody>
      </p:sp>
      <p:sp>
        <p:nvSpPr>
          <p:cNvPr id="61443" name="Content Placeholder 2"/>
          <p:cNvSpPr>
            <a:spLocks noGrp="1"/>
          </p:cNvSpPr>
          <p:nvPr>
            <p:ph idx="1"/>
          </p:nvPr>
        </p:nvSpPr>
        <p:spPr/>
        <p:txBody>
          <a:bodyPr/>
          <a:lstStyle/>
          <a:p>
            <a:pPr eaLnBrk="1" hangingPunct="1"/>
            <a:r>
              <a:rPr lang="en-US" smtClean="0">
                <a:ea typeface="宋体" pitchFamily="2" charset="-122"/>
              </a:rPr>
              <a:t>Examples:</a:t>
            </a:r>
          </a:p>
          <a:p>
            <a:pPr lvl="1" eaLnBrk="1" hangingPunct="1"/>
            <a:r>
              <a:rPr lang="en-US" smtClean="0">
                <a:ea typeface="宋体" pitchFamily="2" charset="-122"/>
              </a:rPr>
              <a:t>Passfaces, Cued Click Points, Windows 8</a:t>
            </a:r>
          </a:p>
        </p:txBody>
      </p:sp>
      <p:pic>
        <p:nvPicPr>
          <p:cNvPr id="61444" name="Picture 2" descr="http://static.usenix.org/event/sec04/tech/full_papers/davis/davis_html/img1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2884488"/>
            <a:ext cx="3073400"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6" descr="http://people.cs.uct.ac.za/~dmhlanga/ClickPoin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0400" y="2851150"/>
            <a:ext cx="6714067"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7112000" y="5159514"/>
            <a:ext cx="538930" cy="707886"/>
          </a:xfrm>
          <a:prstGeom prst="rect">
            <a:avLst/>
          </a:prstGeom>
          <a:noFill/>
          <a:scene3d>
            <a:camera prst="orthographicFront">
              <a:rot lat="0" lon="0" rev="5400000"/>
            </a:camera>
            <a:lightRig rig="threePt" dir="t"/>
          </a:scene3d>
        </p:spPr>
        <p:txBody>
          <a:bodyPr wrap="none">
            <a:spAutoFit/>
          </a:bodyPr>
          <a:lstStyle/>
          <a:p>
            <a:pPr fontAlgn="auto">
              <a:spcBef>
                <a:spcPts val="0"/>
              </a:spcBef>
              <a:spcAft>
                <a:spcPts val="0"/>
              </a:spcAft>
              <a:defRPr/>
            </a:pPr>
            <a:r>
              <a:rPr lang="en-US" sz="4000" dirty="0">
                <a:solidFill>
                  <a:prstClr val="black"/>
                </a:solidFill>
                <a:latin typeface="Calibri"/>
                <a:ea typeface="+mn-ea"/>
                <a:cs typeface="+mn-cs"/>
              </a:rPr>
              <a:t>…</a:t>
            </a:r>
          </a:p>
        </p:txBody>
      </p:sp>
      <p:sp>
        <p:nvSpPr>
          <p:cNvPr id="6144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60E017CC-5305-4C3F-BE94-1647E2AB3AD3}" type="slidenum">
              <a:rPr lang="en-US" smtClean="0">
                <a:solidFill>
                  <a:srgbClr val="898989"/>
                </a:solidFill>
              </a:rPr>
              <a:pPr/>
              <a:t>46</a:t>
            </a:fld>
            <a:endParaRPr lang="en-US" smtClean="0">
              <a:solidFill>
                <a:srgbClr val="898989"/>
              </a:solidFill>
            </a:endParaRPr>
          </a:p>
        </p:txBody>
      </p:sp>
    </p:spTree>
    <p:extLst>
      <p:ext uri="{BB962C8B-B14F-4D97-AF65-F5344CB8AC3E}">
        <p14:creationId xmlns:p14="http://schemas.microsoft.com/office/powerpoint/2010/main" val="16492506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smtClean="0">
                <a:ea typeface="宋体" pitchFamily="2" charset="-122"/>
              </a:rPr>
              <a:t>Graphical Passwords</a:t>
            </a:r>
          </a:p>
        </p:txBody>
      </p:sp>
      <p:sp>
        <p:nvSpPr>
          <p:cNvPr id="62467" name="Content Placeholder 2"/>
          <p:cNvSpPr>
            <a:spLocks noGrp="1"/>
          </p:cNvSpPr>
          <p:nvPr>
            <p:ph idx="1"/>
          </p:nvPr>
        </p:nvSpPr>
        <p:spPr/>
        <p:txBody>
          <a:bodyPr/>
          <a:lstStyle/>
          <a:p>
            <a:pPr eaLnBrk="1" hangingPunct="1"/>
            <a:r>
              <a:rPr lang="en-US" smtClean="0">
                <a:ea typeface="宋体" pitchFamily="2" charset="-122"/>
              </a:rPr>
              <a:t>Graphical Passwords</a:t>
            </a:r>
          </a:p>
          <a:p>
            <a:pPr lvl="1" eaLnBrk="1" hangingPunct="1"/>
            <a:r>
              <a:rPr lang="en-US" smtClean="0">
                <a:ea typeface="宋体" pitchFamily="2" charset="-122"/>
              </a:rPr>
              <a:t>Passfaces, Cued Click Points, Windows 8</a:t>
            </a:r>
          </a:p>
        </p:txBody>
      </p:sp>
      <p:pic>
        <p:nvPicPr>
          <p:cNvPr id="62468" name="Picture 2" descr="http://static.usenix.org/event/sec04/tech/full_papers/davis/davis_html/img1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2884488"/>
            <a:ext cx="3073400"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6" descr="http://people.cs.uct.ac.za/~dmhlanga/ClickPoin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0400" y="2851150"/>
            <a:ext cx="6714067"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08000" y="1219200"/>
            <a:ext cx="11176000" cy="487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2568575"/>
            <a:ext cx="67733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3482975"/>
            <a:ext cx="67733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4397375"/>
            <a:ext cx="67733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873375"/>
            <a:ext cx="1320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a:endCxn id="7" idx="1"/>
          </p:cNvCxnSpPr>
          <p:nvPr/>
        </p:nvCxnSpPr>
        <p:spPr>
          <a:xfrm flipV="1">
            <a:off x="2235200" y="2949575"/>
            <a:ext cx="5080000" cy="457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0" idx="3"/>
          </p:cNvCxnSpPr>
          <p:nvPr/>
        </p:nvCxnSpPr>
        <p:spPr>
          <a:xfrm>
            <a:off x="2235200" y="3635375"/>
            <a:ext cx="508000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235200" y="4016375"/>
            <a:ext cx="5080000" cy="6096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31200" y="3254376"/>
            <a:ext cx="2999317"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36000" y="4473575"/>
            <a:ext cx="30480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37600" y="2568575"/>
            <a:ext cx="203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7112000" y="5159514"/>
            <a:ext cx="538930" cy="707886"/>
          </a:xfrm>
          <a:prstGeom prst="rect">
            <a:avLst/>
          </a:prstGeom>
          <a:noFill/>
          <a:scene3d>
            <a:camera prst="orthographicFront">
              <a:rot lat="0" lon="0" rev="5400000"/>
            </a:camera>
            <a:lightRig rig="threePt" dir="t"/>
          </a:scene3d>
        </p:spPr>
        <p:txBody>
          <a:bodyPr wrap="none">
            <a:spAutoFit/>
          </a:bodyPr>
          <a:lstStyle/>
          <a:p>
            <a:pPr fontAlgn="auto">
              <a:spcBef>
                <a:spcPts val="0"/>
              </a:spcBef>
              <a:spcAft>
                <a:spcPts val="0"/>
              </a:spcAft>
              <a:defRPr/>
            </a:pPr>
            <a:r>
              <a:rPr lang="en-US" sz="4000" dirty="0">
                <a:solidFill>
                  <a:prstClr val="black"/>
                </a:solidFill>
                <a:latin typeface="Calibri"/>
                <a:ea typeface="+mn-ea"/>
                <a:cs typeface="+mn-cs"/>
              </a:rPr>
              <a:t>…</a:t>
            </a:r>
          </a:p>
        </p:txBody>
      </p:sp>
      <p:sp>
        <p:nvSpPr>
          <p:cNvPr id="18" name="Title 1"/>
          <p:cNvSpPr txBox="1">
            <a:spLocks/>
          </p:cNvSpPr>
          <p:nvPr/>
        </p:nvSpPr>
        <p:spPr bwMode="auto">
          <a:xfrm>
            <a:off x="711200" y="12954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r>
              <a:rPr lang="en-US" sz="4400" b="1">
                <a:solidFill>
                  <a:srgbClr val="000000"/>
                </a:solidFill>
                <a:latin typeface="Calibri" pitchFamily="34" charset="0"/>
              </a:rPr>
              <a:t>Challenge: </a:t>
            </a:r>
            <a:r>
              <a:rPr lang="en-US" sz="4400">
                <a:solidFill>
                  <a:srgbClr val="000000"/>
                </a:solidFill>
                <a:latin typeface="Calibri" pitchFamily="34" charset="0"/>
              </a:rPr>
              <a:t>Multiple Passwords</a:t>
            </a:r>
          </a:p>
        </p:txBody>
      </p:sp>
      <p:sp>
        <p:nvSpPr>
          <p:cNvPr id="6248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FBED769E-331F-47E9-A137-CD3FE4C23E5C}" type="slidenum">
              <a:rPr lang="en-US" smtClean="0">
                <a:solidFill>
                  <a:srgbClr val="898989"/>
                </a:solidFill>
              </a:rPr>
              <a:pPr/>
              <a:t>47</a:t>
            </a:fld>
            <a:endParaRPr lang="en-US" smtClean="0">
              <a:solidFill>
                <a:srgbClr val="898989"/>
              </a:solidFill>
            </a:endParaRPr>
          </a:p>
        </p:txBody>
      </p:sp>
    </p:spTree>
    <p:extLst>
      <p:ext uri="{BB962C8B-B14F-4D97-AF65-F5344CB8AC3E}">
        <p14:creationId xmlns:p14="http://schemas.microsoft.com/office/powerpoint/2010/main" val="2546211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ea typeface="宋体" pitchFamily="2" charset="-122"/>
              </a:rPr>
              <a:t>Graphical Passwords: Hotspots</a:t>
            </a:r>
          </a:p>
        </p:txBody>
      </p:sp>
      <p:sp>
        <p:nvSpPr>
          <p:cNvPr id="63491" name="Content Placeholder 2"/>
          <p:cNvSpPr>
            <a:spLocks noGrp="1"/>
          </p:cNvSpPr>
          <p:nvPr>
            <p:ph idx="1"/>
          </p:nvPr>
        </p:nvSpPr>
        <p:spPr/>
        <p:txBody>
          <a:bodyPr/>
          <a:lstStyle/>
          <a:p>
            <a:pPr eaLnBrk="1" hangingPunct="1"/>
            <a:endParaRPr lang="en-US" smtClean="0">
              <a:ea typeface="宋体" pitchFamily="2" charset="-122"/>
            </a:endParaRPr>
          </a:p>
        </p:txBody>
      </p:sp>
      <p:pic>
        <p:nvPicPr>
          <p:cNvPr id="63492" name="Picture 2"/>
          <p:cNvPicPr>
            <a:picLocks noChangeAspect="1" noChangeArrowheads="1"/>
          </p:cNvPicPr>
          <p:nvPr/>
        </p:nvPicPr>
        <p:blipFill>
          <a:blip r:embed="rId2">
            <a:extLst>
              <a:ext uri="{28A0092B-C50C-407E-A947-70E740481C1C}">
                <a14:useLocalDpi xmlns:a14="http://schemas.microsoft.com/office/drawing/2010/main" val="0"/>
              </a:ext>
            </a:extLst>
          </a:blip>
          <a:srcRect r="50000"/>
          <a:stretch>
            <a:fillRect/>
          </a:stretch>
        </p:blipFill>
        <p:spPr bwMode="auto">
          <a:xfrm>
            <a:off x="5903385" y="1773239"/>
            <a:ext cx="5465233"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118" y="2219325"/>
            <a:ext cx="5822949"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95152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smtClean="0">
                <a:ea typeface="宋体" pitchFamily="2" charset="-122"/>
              </a:rPr>
              <a:t>Graphical Passwords: Hotspots</a:t>
            </a:r>
          </a:p>
        </p:txBody>
      </p:sp>
      <p:sp>
        <p:nvSpPr>
          <p:cNvPr id="64515" name="Content Placeholder 2"/>
          <p:cNvSpPr>
            <a:spLocks noGrp="1"/>
          </p:cNvSpPr>
          <p:nvPr>
            <p:ph idx="1"/>
          </p:nvPr>
        </p:nvSpPr>
        <p:spPr/>
        <p:txBody>
          <a:bodyPr/>
          <a:lstStyle/>
          <a:p>
            <a:pPr eaLnBrk="1" hangingPunct="1"/>
            <a:endParaRPr lang="en-US" smtClean="0">
              <a:ea typeface="宋体" pitchFamily="2" charset="-122"/>
            </a:endParaRPr>
          </a:p>
        </p:txBody>
      </p:sp>
      <p:pic>
        <p:nvPicPr>
          <p:cNvPr id="645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617" y="1727201"/>
            <a:ext cx="84836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2271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dult friend f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8660" y="2827015"/>
            <a:ext cx="2286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Offline Attacks: A Common Problem</a:t>
            </a:r>
          </a:p>
        </p:txBody>
      </p:sp>
      <p:sp>
        <p:nvSpPr>
          <p:cNvPr id="3" name="Content Placeholder 2"/>
          <p:cNvSpPr>
            <a:spLocks noGrp="1"/>
          </p:cNvSpPr>
          <p:nvPr>
            <p:ph idx="1"/>
          </p:nvPr>
        </p:nvSpPr>
        <p:spPr/>
        <p:txBody>
          <a:bodyPr/>
          <a:lstStyle/>
          <a:p>
            <a:r>
              <a:rPr lang="en-US" dirty="0" smtClean="0"/>
              <a:t>Password breaches at major companies have affected millions of users.</a:t>
            </a:r>
          </a:p>
        </p:txBody>
      </p:sp>
      <p:pic>
        <p:nvPicPr>
          <p:cNvPr id="3074" name="Picture 2" descr="http://blogs-images.forbes.com/tomiogeron/files/2011/10/linkedin_logo_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27" t="27273" r="10604" b="40807"/>
          <a:stretch/>
        </p:blipFill>
        <p:spPr bwMode="auto">
          <a:xfrm>
            <a:off x="3719165" y="3745527"/>
            <a:ext cx="2549988" cy="7608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iskymongoose.com/wp-content/uploads/2011/02/rock-you-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8885" y="4603525"/>
            <a:ext cx="3162181" cy="80722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ime.peta.org/wp-content/uploads/2008/10/zappos.jpg"/>
          <p:cNvPicPr>
            <a:picLocks noChangeAspect="1" noChangeArrowheads="1"/>
          </p:cNvPicPr>
          <p:nvPr/>
        </p:nvPicPr>
        <p:blipFill rotWithShape="1">
          <a:blip r:embed="rId6">
            <a:extLst>
              <a:ext uri="{28A0092B-C50C-407E-A947-70E740481C1C}">
                <a14:useLocalDpi xmlns:a14="http://schemas.microsoft.com/office/drawing/2010/main" val="0"/>
              </a:ext>
            </a:extLst>
          </a:blip>
          <a:srcRect t="24868" b="25435"/>
          <a:stretch/>
        </p:blipFill>
        <p:spPr bwMode="auto">
          <a:xfrm>
            <a:off x="8641785" y="4174131"/>
            <a:ext cx="2002005" cy="9949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4.businessinsider.com/image/4a6c958839a903010623f2a3/gawkers-latest-trendy-web-metric-branded-traffi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9077" y="5228877"/>
            <a:ext cx="1889461" cy="114784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ews.mindprocessors.com/wp-content/uploads/2012/11/adob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96581" y="5541815"/>
            <a:ext cx="2379456" cy="110474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ackersnewsbulletin.com/wp-content/uploads/2013/04/living-social-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43302" y="5447690"/>
            <a:ext cx="2400488" cy="87359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assets.fontsinuse.com/static/use-media-items/15/14246/full-2048x768/522903b7/Yahoo_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9581" y="5354274"/>
            <a:ext cx="2667000" cy="10015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679578" y="-1790700"/>
            <a:ext cx="5619751"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831978" y="-1638300"/>
            <a:ext cx="5619751"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94" name="Picture 22" descr="http://cdn.redmondpie.com/wp-content/uploads/2013/08/Sony-logo.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6483" b="27949"/>
          <a:stretch/>
        </p:blipFill>
        <p:spPr bwMode="auto">
          <a:xfrm>
            <a:off x="6016338" y="2575890"/>
            <a:ext cx="2380117" cy="8809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62778" y="2376347"/>
            <a:ext cx="2110363" cy="842818"/>
          </a:xfrm>
          <a:prstGeom prst="rect">
            <a:avLst/>
          </a:prstGeom>
        </p:spPr>
      </p:pic>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6291" y="3710423"/>
            <a:ext cx="1860063" cy="831092"/>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7966" y="2741115"/>
            <a:ext cx="3877230" cy="969308"/>
          </a:xfrm>
          <a:prstGeom prst="rect">
            <a:avLst/>
          </a:prstGeom>
        </p:spPr>
      </p:pic>
      <p:pic>
        <p:nvPicPr>
          <p:cNvPr id="17" name="Picture 2" descr="Image result for dropbox"/>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17152" y="3581892"/>
            <a:ext cx="1579303" cy="11844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896049" y="2001156"/>
            <a:ext cx="10240578" cy="3853884"/>
          </a:xfrm>
          <a:prstGeom prst="rect">
            <a:avLst/>
          </a:prstGeom>
        </p:spPr>
      </p:pic>
    </p:spTree>
    <p:extLst>
      <p:ext uri="{BB962C8B-B14F-4D97-AF65-F5344CB8AC3E}">
        <p14:creationId xmlns:p14="http://schemas.microsoft.com/office/powerpoint/2010/main" val="347214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smtClean="0">
                <a:ea typeface="宋体" pitchFamily="2" charset="-122"/>
              </a:rPr>
              <a:t>Password Managers</a:t>
            </a:r>
          </a:p>
        </p:txBody>
      </p:sp>
      <p:sp>
        <p:nvSpPr>
          <p:cNvPr id="65539" name="Content Placeholder 2"/>
          <p:cNvSpPr>
            <a:spLocks noGrp="1"/>
          </p:cNvSpPr>
          <p:nvPr>
            <p:ph idx="1"/>
          </p:nvPr>
        </p:nvSpPr>
        <p:spPr/>
        <p:txBody>
          <a:bodyPr/>
          <a:lstStyle/>
          <a:p>
            <a:pPr eaLnBrk="1" hangingPunct="1"/>
            <a:r>
              <a:rPr lang="en-US" smtClean="0">
                <a:ea typeface="宋体" pitchFamily="2" charset="-122"/>
              </a:rPr>
              <a:t>Password Management Software</a:t>
            </a:r>
          </a:p>
        </p:txBody>
      </p:sp>
      <p:pic>
        <p:nvPicPr>
          <p:cNvPr id="65540" name="Picture 2" descr="http://lastpass.com/images/blog_logo.png?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2362200"/>
            <a:ext cx="640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6" descr="https://encrypted-tbn1.gstatic.com/images?q=tbn:ANd9GcSO8DoDoA9-9mpRVcUsNc6C8cgTGYMS8jiFodbfr3-fQosDn4H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3810000"/>
            <a:ext cx="398780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2" descr="data:image/png;base64,iVBORw0KGgoAAAANSUhEUgAAAMgAAAD8CAMAAAAFbRsXAAABpFBMVEXz8/P////b4eAAAAAAAP8AeAD29vaNmqD8+fz49vjy8vLR19bL0dRdZmqZnp16fHy6v77EyciBhIShpqVTmFOoxahlaGi2trabpqwuii7L2ssAfgC80bzFxcX4+PP9/fJAQUDn5+eRkpLOzvbk5PStrfisrKydnfmQkJBycnJaWlpkZPyVlfqGhvrExPdMTEyWRpbp6fQ3N/5TU1MnJyc0NDR4ePu1tfjw5uY7Ozt9ffvJr8kbG//wu7vU1PXy6uosLP7Sv9KmpvnxyMi8vPcTFRQfHx8rKyvnp6fy2trd3fVZWf1KSv3dc3OQkPronZ1BAABGRv1VVf3ZY2Pd0d3MtcypdanWJyfnu7vbUVGsFxfkjY26lbrAoMBvb/zffn49Pf7KODhwAACgAABWAAAsAABrEBDQMzNpe4TYZGSuPDzeampmoWaxhbGOOo6ka6R2AHaCsIJYOViaVppUIiLWjIxaGBg4AADQp6eeKiq/FxeyKiqNDg6UAADVmZmvRkbgWFjJAACALy+WW1uXR0e8W1vEcXEaAACyenpiAADQAACyNDTrfJfdAAAb4UlEQVR4nO2dj2PaRp7oNRp2djviIQx30r27J8EQRwWShjrECa6tEEexLblLlQanhtKE4KbLdv26vbu97t56+8Pdu3ZfX//p+35HAuMkTuwECM7yjSOEZkYzH833Oz80Xwnlt788x/LbtDoQ5ZfkHEvS0bQjEHZuhSRT6QXtCEQ5p8JJMpMyY5KJgcAF43UQziZ2oQCkVMymJwrClMDzXB/E87wanwwLgPwvPTU5EMZrnt9p9/u99m6/3e/19zteMAmWSYPUgrC5u9vo+K7banl+2GnvHjbcCaBMGCTwm/2m6wa10K0HfugGgec22u2GVxtvPhMGqfn7vX0vCPzdbn+35TV6/n7f9Wpep9nrBnycOU0UhIFWfe4GbthvfN/utYPGV+1O2Gv0QhdQ2l1vvCQTBKn5u6HnNru7fq/RhdaqFdS8wG32eqEPn72GN76slEmCBH4/9Frdn9u+X+M1aH2xAfbAUrqN5kGr5jXHWyeTAmHIUQt2dw87rOaG3dBtha4Xdjt+UPMPvv+25nmHY7WTSYHU3XYYhI2WX6+5HR+7jvr3PnTvAXwLgkbweafm9bre+BRgQiB1r9nwfLfdDup+GHDO663v7v7VZbAH9eOxb5tuWHN73drYSCYEEnTaXngADIHv1qD0yg973zze+42rwD4PoD9xIULQ7Y1PuSYE4u+6bqfVBg4Pi86Vdqe595eDrvyCJLVwt+EF7cbYOsaJgLCg2/T8g8N6zXejoivffk3v/uWbT3+sy6+10Ks1m/v1sO2Oq0omAsLdfqjUOp26G3Nw9vFn3zz+uv2fX9XjOukEHf+wFRw2gjHpwCRAGFpIt+fVvU4tBlEOfv5573f/8U0jUKLvbsg7bbfW6bXGkCHKJEB40Ov67YbPw1bMwYODP9M/drp7f/rai0jqnaAVdr3WblgfQ47KhEC8g9Dt7nrBUYX8+KfHe/RPbb/1XYfFVeLX+t93gsP9MbXAkwCpd3pe46DDW/6Aw91rtr+++/HdvU8HRgItV73bCnnYH5ORTAKk1t33/hOGVZ2BqXOvE/w3fdzxv/2vvTBSLV4PvU6/XwOQ8bRbkwAJPm94YTusdYMBiML/0vsj/W+X1FvDY67rff+94vbd8RjJRED2fbd7GHh+fQji97/722ePH/8cN1oxCDRu7m44uzXitbsB6cJYd2Dr9W//66+/+c3dg0+//l39CMSvtQ/d1oyDtBrNFphz3Bt+/tPep82/0Lt/2vvUZwOQlhvs9v1Wb5ZB+mGnAd12CKP2AGw5fNyttX6ilB58/NlPDbSYqEZA+VwAmWEbOQzdDszWYduFqVTY/qvvf3z37t/o3qcH7YOOjwZfY54f9Nu+2/dnF6TWaPj9/re1ZhjUed1rNDzm//T/9v+299PBXui32/uNxuf7MFfEUbDbH9Odocn0I4eBAhaC03QvCGped//P0EXSH3747HETDrhuzd3vN4Pm7v/nnVnuEOthzwt3of3twEQdBBrjvR/dNv3B/9n3XL/T+arTCTshb3X2653DGQaBsVbHC2qgOdBteF6t4+/3G2Gf/hB2u74bdDGw7vpg9AHM28c0tZrIML7W3IcuRIGBoRJ2+/1u77B7cNijP3e9brvf2wfLgblwnUHr5ffGZOuTmVjV/LavBL4P0yffb0DD1Wm0wh79br/R7TSbh40Gr0PNhGDt3ca4bqRMZqrr9sKg9Zs/utDEhp3ObqfR9vc/ph8fBodtmHQFzcDt1L+62+ZuuzOuSftkbj7Uv9r13J8/drnvQ/Nb97u8cbBHHx+0w3C/0Tn0vTCoQQPgwXh/LPkpkwLhMEqpeS3Ga35YY4wE4Y+fQc9+9zuf12os8EIPJyk16A3HdmNrQreDatDS1sCYazW3G4Y//xW6dZS/3f3z563AxY4SSLxmMxhPdsrEQDjef6gr/q4Pxf3zXXokn33ThkHWIY5SOr2x3Qya4N14r73v1Zp+u+HV3e7He48jjL1PDzuBB+1xm8u73DN/7xfvbbW7XtBo77b9Ws3zm81er3e433ED7vV6bb8edA7Cca6/TW59hLs/ND3eOmg3Qz+A8Xy9BkBeK/B227vQtYf9zlhX3ya4YlX39tEc/M8bbtv70e10ut3uYb8X7Ddg4NgZM8dEF0O51+03XNSrXa/f/Z3f6/Y6/UbAa0F42G+NeV13oqu63PMP2x23FsBwPvwBxidfwUS97nX2e43WGO08ymui6+y81ur0e5+HoEtBIDeBD+PGpu/Vx+0xMHEXjrrnw4i33Wg0uvC/2d7tg4mMOROUSYMo6MUBc3dAaLd7+90u1M7YawNlCiAKujhB0+vCHEu6Ok0gi+mASJFebpM6uTJFkEnLHGTWZA4yazIHmTWZg8yazEFmTeYgsyZzkFmTE0FyIHa8b9snpH4y4tNij5wlF8uLYg/SsJOj2k8FnQDC7F/funXrnSWMbfMLl0/M22YQb+32iRleXBsE2lfWbkXyzomx76zd+sC2b6zdehuisJtrtx4+O6p9e+3JPJ8NwpbuJaTcySls+1HiRBAMBDkx3L6dSLw9AEkM5CQS+waG2RcTiQ+wYi4kEpdyz4749vC0zwdRgOPeFThh4oaNZbkszzecreI22sXA61fu3IwODKqTyRh45NkgUM44LhskkNsjkMvHQEZPHWUrQY7NnZ8NwhOJWzmo41tQ00uQ6IOlJcVWFlEgB764uGTLXRYH2oq9JAMxOXyyxUXIDXZyx0GuK3CiXycSVyHSEhxbktvFxW0uY9t3ngViy3zx/qrNcQ9zg2xvL0WleRHI2o1FaZi56Br+Onflsty5YGN29+5gbeWGgbmLl3Dnxrat5Nag7InEEpYjceP6cRAsl5JIfHhzDbUndw8Dcx8mHi3aNyH2xXeGIJjzTQmyeGMNT30dIt55D/fWtm0Eee+qLM3zQRgW+t7Di9A0xGX9EDK9fgXSr1050pEbQ5C34yOPlpTcVbnHL6zFx0ZA3sNrA6V5lHuI6pq7lHi0zeDMF3M3bw3tB0E+vA5yCUHwely5soYX4eIg35vD/KA0zwWRVxMFrjBDG7HZxavXbTsHgBdzCHJlaQ0zjQI5B3W5qdgf4iVCkPdtHqnx9tpxG1kDSWD54NpfAL17FBXqRk4aeHROe1hgjMiuXt22c1LXoXav2PZ7l5g8+do2VGvi9vNBoCF8J4YfqKzsBVCBJMg7uVF9xvPeW2T4kcghCGf2NlaUggV82tgvyYpGkMXENoA8xIKu5ZSjcx6ByH7qwu0Y5J078C0y9ts5vAQXnw8CDYh9RdbKrZu52PZyi5ce4hEJ8p492sLI86J5YnEQZElhi6iOz25+LywxBLm3+CixnXh/8Wri/ZwSgQzPef3ClSvYagKInXvnIerdrdw2Jn4I2ha3WvblF4Gw7e2bgMJQna/EINCz3Prwg7dfDeR6DttP2ctCqbYTVxfXEmDScI2fALkMbaYtjR2//frRdtSM3vkQtDfxHj8tiGx44OwjIHFlXj4R5NKSLEdiABKp1lMgg0YGwxfBQG4DDoA8qVpHza8tzyltBMcs/IMPsUynBJG2DsW+cAv7dlRzqY+xVj4Nwhbh7Ns5aEcTd+wIROEfoA0vXT0OMtLuv5N4H8zkbdjeiDuGnP3oBBDbljXC793MoaVcOC2IogwaQ9AYvKhxx3FH9vVPgyi5uGlI3Iqa36VRk3g2CIyrwADxLLcWGRR60Fg/BQJFeR80EEAuD9rcm6cGsbejhvrhbajvC2/LrgJJ1m6vJd7nd7BEMcjtaFyUu/y+LPPNqEPE/lq20m9fGg7EEGR0DAidCHYl96IWVCrB5YfyEt0+Gmu9n2NL0LQnPsCmN3dbtjaXL9ixjXzw4uaX5W5eAIlGvznYA+OH7TYe5kuww5TFwXZRjn4WMX4Ox1wYJVJQOIDhcVZRsqGwbUwJsaNwG5LZo2ceJJBnjkJwC/tQKHlaOMPw5CfPR6DVGk5DYI/FW4YH5ddj29H4w3R2FPdIm+xj0zYmvzJ7+NV+8px2HGM0ZJjJIMmJIL86l/IUyFv//A/nUf7vr54G+cW//OLcyb/872eC/ON5k387AYS8db7kV//nF88G+ZVyvuStOciMyRxk1mRcIKN3u5Sn7h0f89wY7o7Vm2NMINwE4TAKM02hMOuJEjILQtlRVD7YGQPAQMYDQkroBmtkGaNUI+kNIot/FFyGUBLtM06pkNWmUjpyiifZXwsI0+nm8vIGrTKmaUqabnAOBRZi4HjJyvSaLDQTcBBBcEcACEYSUIcKfGVR+OjntEGIQbOEWBu0QKBGsHIcZlYozcSD+xQ1HFolCtM2Kc0iCEaCHZalyyWaJ1aR0hXAk2k1wITE1CLTBynTSomQpKmCaqkFumGpCi1C6SISAhRZahCFFGjFgiIKotMy7jAHFNKySHXFsmheaFsUPmmSV2jaqlDzLHUyHhthW5RuUIujjagW3SAkTx3u0GW8qHidCbA6BAoJVxtA0nSZoY0ACKgjydIyFzLlJhec477Az7MUYUwgPFMEe1/WyABkWXrBb0kQKLFp5iMQoqCNmICIRCzSuFTkM6+qK6hxSSaq8Fl8DarFUoZFOChDagSkYIGgcoAFScmLk0GqGJkzNQ3xrgEJ6t1rUC2WgVwFXMcjENQkrqoSBAy5UgHzVbUNygnUD5Rzi5OFIYhDy4yoKheqYHAJTKapDFr04vRthETXfHMhBnE0BXREl0VhFq0KQqBgBTD2vBkbe9WkAxCFVLFZA2O/Bjq4uayBsTvQ6j3Zr04BhFm6VHLZIXIDm18LOsGCrJAqEECUJOiVgObXweZXpXIHmt88hmlZ1DxoCDZo1MugkSTP1JGMaYgSv+9xuLLIRjxjjz5Ho7FBrKPkT39OH+T1yxxk1mQOMmvySiDje73ti2SyIMKaliy8mOQVQGASxacjyilGXa8Eok7n9dAL2fQc5KVASvLvJcR5/hVhbNKqJfLEYEcZ5uXfS0hBe0GEiYOsFJcLmijqglgCNIBYjgPXl5CMRjT4y8gv8Ee4nnFICnayJJXRoWRKSRD4S/KMzklKI1ZGlzRCz5iE6BmI62glksQqzmiTVi1RYYYwNwQvwewIr2tRLRNmEEZNYsIfZVhjZSiLwbllcp2UWNZShUH0Ms8YkMyBxAaAaCnOiwK0SBfCTJaE0GCOluLLWYhDqDNxkCoYhWMRWVaWEqzANaeqmRWia3pG00nF1KpOEgK3LCuVIhpMqYReKm0BEDEAD646IRUEKVlWGUGkkVWgZjKkKncqBE4x+RoZAdEKJJkillldAJCS0HVRAhCrakI4uWaappAgoElQuBLHuhoBMfCm6nGQSgySVycPUoZymRsctYkk0UQIKWpoIYgGf2qGaEUoHuwzzWSgWqB9CivHIGVQLQbfCpqWxRqF9qnEFDNpMAWSRW1HhZS1iYOoYMgFU9MNNPa4zYILb8JFT8k/buKfgK1RShFAgoPFksEduPoOA8sHg5aJiVUqJYlmEbVUAmM3SsXBKbIFMQ0QEFQtlBX5d0bJWi+MUoTqmgqIGZeFyb8zimwJni+MaOYbMkSZQof4hoCo5tRkoiBvzgxxpmQOMmsyBxnK0Bif5Stwalt9ztlPF/GVQZiWymZThCkilUKHgWP5CgiD0LMtEBw7u3naxK8MwuVqYdkhuP5BMmW5ajhYSFCjBaBrYuSppeOf8eNLw51B3cZfSZmmpgNCKK2Uy5tU51zTFJ2WNQ6Do2R0GXGZsFyO3B5YUkviShyDQA0/VTjAYCsYh+hwGBd4krDFKBy/wjduTA1kk8K4z6LU0mJfAU3FRdoUiUFggFHALa60bWmMLWAcCwhwBdeRy1myLvNQ4lSV0lKWwcXRIQ6HK1DOT7FG8jpMDzWOq+kZqBHFopZakvnLhVsChaXEoaqmgo4lNzZUdYNaYguIy9QRFGfAAFKtcgalz9JNmE9SmtTkynuGTgsktpGk9MogKfRvoDStlageg0Qr06DtC9pWtFKqLRC5Nr2QZIRJn4/8ZhlTLlOYUxVpCUCgyjAEZsNTAyEi65TAUMQICEppBKQsGKpWEUCkl0kmTTj6E5UcwopUpY5hZKlFKtRhLEMzAAITEIIaOD0QUq1oBLUgOQJiwZlEDKKBgBk7tCodVZjQIiPhInK+URGkDCBoJjADzlB9CLIwTRADSoWGPgRhFdAQ1dIGNhK1sgUI0bBGLFCsFWoqFkwsdVrEg5tWARs2qIwig2bKiUHQ5QgqcEogR9qDIAW6UkT3i1RervZjYBxNu7aMjZkQeVoobORVKHCxsLKhMWHQMiFyTR5qLGOg24QEwU6oUJ2isQt0NalwaewcHTW4WIlX+xGEHwFbJs0TDoHX8JcES9LDQPpvIAj2MdhIZcGetqicpEM9Fadn7Ep0x0F+gqZBgySPsEHYSDQ2iCIPkjhWfDDuyQkqYpw8up0xrbHWrMgcZNZkDjJrMr8dBCLS05JT+NK94r3f6dTHxO/9vjE3sd8YEMHTlmAlJkiZCDXFeUrIXTxkQYguQ86+ajJ9kKyeKTgrTtG85hQKRiplpArONbPo5LOFTKaQzcsQcQ5ASuWqsZylJWpulLb0SiWzVdow4Wt22SiXDRi4QwgdgwLObWQOMgeZg8xB5iBzkImDKGLuMHBmeXFZ5nP2WZM5yKzJHGTW5O8ZhI06KTwj5KTDp+4SnpPzyWFnB2GanmHx9okQVdefkRXTdenykNYzIPrL/xgM13UxThD5MDdLU3xFBRu52gp6NZDBNT8KkMuzcj1UyrJyzKPoSccUdoJjCnwbvPZivCAWvQYgMAzC5VsCnxbD54oZ7mC2pplG0AXTVIYgK5mMgSvwDEdpWCY+SO/IZPhGkqS5wPCNIwzO6aDTEeyj27wFnxMAQfeTa7i+DFdYZcSRa+foVAIF3Uwyhj4E1CTM2qS0PAQpEXQU0AnL4/opi95CsiwYwQXfjQUWPSCuE1xDlc9j6yaLzildWYzxg2xubm4ASKEinWSiNzdsbWmQqS7fIMBKG4RsUQvfv8H0IYghBBSoRMpgXllawXV2XLcmWYilbG6JNNUgdolp1IxTFnGxuKRwdIhg1fGDRF5YBKpCPl6fpSugBkQ+so6PtEOJNk1zk6alw8ATNoLuDcLJUrpCDGqgQzqEVGR6i25YVKdWlFI6qkg/BMxzIzrzmEEsy0rFqgVapQhUlVJa+ispinwVgpS0dBh4AsSEckH8As0T6c1REkygY07JYsLYtKig1pYhBim1AUj8tohx2wiTNoL1jfqM3lcVyHQIkqZbBI5KF44REAN/lx0OrOCjSwACTcLKiqxFDdOrpLhhUpWamxl8M4RMmZwwSNRq6TQD+k0VLZsmw6uHIGqeJomZVXkZimwdgUTuA+jGBGnzEENDwyYL+PQFgmTAotGTAuw9SlkVEYhagSTmREDADOCyLWO7g6phlGiJD2oES3StBKXAN9FgjOMgcIZKGW1Eo8tGmWaZ2KSGQTOciS0ofppeU5lMuRG71wF7kW6W6JhBkvkK1ki+TJhYWVHSeYOQSiUPraqGIcoKvoaCr1Sw2KxYWdGqeekq5OQHYwFmrRikkE8RsVLJO/jEHHxmsLxG3oIzy5RwzhXQTi2Pr7eAlrqyIvL5cfbssYMJG/ifMMJiH5Q4JHIfIZHHyYg/CRt5R2qcbui1QkbiDBxYyFE+wxOdWKi/69HvbMocZNbk7wRkOrcR49nJW6+Q9gUgLD21m7saeyudeUlZ4C8EMad1u50vsLdMWjZeRpblgGFGQEQSQDZeLm3qTQHJnAqkJN1ay8RZMYzy0asZRKmcxZcIwB6M98oOKciHbosaKZbLqaeKqWOUM4BY6K89XpAMPrutbkZPB6eGzzrr+IR9WoJkMGNHfogCw/cdaIXjOfECXA0re3qQguPgxOBE4ccCTwkC80CYCBAHL5GW1dVloS0LUoSROoKYliQgVaKU8NUH+H4DGAsnMSd8+0GWVLJELcrcCVnJq5nngsjGVD7Yjw+IwzQsalzhOOxGobij6XA6rgyinwoEX3ggMjpx8G2FRVJNERh951FZHJK2LAdmQBCA11Kk4PTypQmkKuDyqwVrmZjLxLFUqCGR1vBxd8j0eSDS/5wZQg6DecEwisIy8P5e1jAyQqxkRKpUKnLjmmYahrztBzFPC5IVBWEQJ4O3mYbvYcigalnVTShCFbsB1JuUNgCJ3+lgWvjUvrOAIKpZwZTkBSAorCQ400savo0kZSXL3CqwMuomX1F5KpOpmKAFedCPDJPRTwmipK0yvmUisr5jIGlHFCMbkS9JkCBQULha8LkAepeOQEQx0j6IxJ8Pgi+VFdxQhdCKpkYrlS1QA54ucNhddoTBVeDDlzMwWsmvpKLop2y14rdMxO80yMd/ppMuMGi1tJTQpcGp8ftmRMFMF8BCCjAdd0wEgZRW1kxnqiRlpvUT3skTg6gCGETKgY1hWhmFJ7V0RphFUWVcXdAMoRmcp5yFEs8zLiyIBvFPB6KBaRGSJILLDK3hnyng+kGIIttkBltVRlFNUyA0HBAyCqZMmiaDZg+2z68RTYpIGUbJcLQM2EHS1IWTEUU4YmlVqCgwFl3LWBglrWqaqqmnAxmrcB7V3wtANA3aDy2pJS0rqWnRH/QsmrYgg5IL+CgjRolEnz5IST+BIwLZJFDAIxndP/Fg8rWAnCxRjTiFl5HSaUBeZX3pDMLUJGNmfiX/UpJ5MUhyaq/LUwHmpR2E2YtAputs8mq1fyLIG/P7I6/7B17OLCf9Iszr/sWds8szQV73DyC9lDz9q0lvzO9YTan3GL/MQWZN5iCzJnOQWZM5yKzJHGTWZA4yazIHGcjgtWVH34b77Gj7wlk5ezrl2eRVQZiBjsApEt2sIAX16LdeMgZu9RLGEnrkTDvyezFs+Ic/O7x+nw2dY4l+xt9IGwtIymLMSTlEcyz848JRVAd9/lKWqjNWTGoZxjT9rdXV+6uc7azaO6s7O/dthe0ItlOrP+BidbW+uip22IMlvrrKIMoO0bUzk7yyapFlQmg2nSoUsql0UtcyZtHUHYexbFoFBJHRoZIy2vqX93+//sXOJ6urH60+ACYo8BdLX/Av4NiX979YX19f/eT+Fzvv3v9k58H9HaY95eo9eRBmpYyFjbJe0Ei2CiU2SD5tihLDl6tnGElZVgrqRVt/wL4k766v8o8+4qu//8MnTLH/sPMF+dc//H7nAdl5d2d99V3y0c5H5F37ky/5awFRRDEjCqZVTArHcTJa0SmYjgTRsyYzrVQqLWvkgfIH8u7OJw/ufyl2HqzugD08eLBuf3H//s4n9gOoE6inT3aAdWkV9Ou1gDBNMNW0NCFw9YcLU1FVnmSKip7mFsHfSmNq6S1h7xD4t052GGx3bNuGrzZbX+c1e33d5oKsc4xSX98hpDQWGzn60anxCf/3d88g/87PXgTlCZBzLKMgv/2ncyy/HAFRF8yCXnopR50ZkFImOwTR0vg2kPMqKWdhCLKQdrLnVsy4QgBE1ZIL51i0IxBAOceiqiMgb4L8DwS3T/IdP5AXAAAAAElFTkSuQmCC"/>
          <p:cNvSpPr>
            <a:spLocks noChangeAspect="1" noChangeArrowheads="1"/>
          </p:cNvSpPr>
          <p:nvPr/>
        </p:nvSpPr>
        <p:spPr bwMode="auto">
          <a:xfrm>
            <a:off x="207434" y="-1546225"/>
            <a:ext cx="3416300" cy="3228975"/>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pic>
        <p:nvPicPr>
          <p:cNvPr id="65543" name="Picture 4" descr="http://pingalerie.de/blogbilder/blogdesk/firefox_erweiterungen/pwdhash/pwdhas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6800" y="2514601"/>
            <a:ext cx="3981451"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DE45E16A-2837-42CC-8C6D-FEDE6E4C00C2}" type="slidenum">
              <a:rPr lang="en-US" smtClean="0">
                <a:solidFill>
                  <a:srgbClr val="898989"/>
                </a:solidFill>
              </a:rPr>
              <a:pPr/>
              <a:t>50</a:t>
            </a:fld>
            <a:endParaRPr lang="en-US" smtClean="0">
              <a:solidFill>
                <a:srgbClr val="898989"/>
              </a:solidFill>
            </a:endParaRPr>
          </a:p>
        </p:txBody>
      </p:sp>
    </p:spTree>
    <p:extLst>
      <p:ext uri="{BB962C8B-B14F-4D97-AF65-F5344CB8AC3E}">
        <p14:creationId xmlns:p14="http://schemas.microsoft.com/office/powerpoint/2010/main" val="31259494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smtClean="0">
                <a:ea typeface="宋体" pitchFamily="2" charset="-122"/>
              </a:rPr>
              <a:t>Related Work</a:t>
            </a:r>
          </a:p>
        </p:txBody>
      </p:sp>
      <p:sp>
        <p:nvSpPr>
          <p:cNvPr id="66563" name="Content Placeholder 2"/>
          <p:cNvSpPr>
            <a:spLocks noGrp="1"/>
          </p:cNvSpPr>
          <p:nvPr>
            <p:ph idx="1"/>
          </p:nvPr>
        </p:nvSpPr>
        <p:spPr/>
        <p:txBody>
          <a:bodyPr/>
          <a:lstStyle/>
          <a:p>
            <a:pPr eaLnBrk="1" hangingPunct="1"/>
            <a:r>
              <a:rPr lang="en-US" smtClean="0">
                <a:ea typeface="宋体" pitchFamily="2" charset="-122"/>
              </a:rPr>
              <a:t>Password Management Software</a:t>
            </a:r>
          </a:p>
        </p:txBody>
      </p:sp>
      <p:pic>
        <p:nvPicPr>
          <p:cNvPr id="66564" name="Picture 2" descr="http://lastpass.com/images/blog_logo.png?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2362200"/>
            <a:ext cx="640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6" descr="https://encrypted-tbn1.gstatic.com/images?q=tbn:ANd9GcSO8DoDoA9-9mpRVcUsNc6C8cgTGYMS8jiFodbfr3-fQosDn4H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3810000"/>
            <a:ext cx="398780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2" descr="data:image/png;base64,iVBORw0KGgoAAAANSUhEUgAAAMgAAAD8CAMAAAAFbRsXAAABpFBMVEXz8/P////b4eAAAAAAAP8AeAD29vaNmqD8+fz49vjy8vLR19bL0dRdZmqZnp16fHy6v77EyciBhIShpqVTmFOoxahlaGi2trabpqwuii7L2ssAfgC80bzFxcX4+PP9/fJAQUDn5+eRkpLOzvbk5PStrfisrKydnfmQkJBycnJaWlpkZPyVlfqGhvrExPdMTEyWRpbp6fQ3N/5TU1MnJyc0NDR4ePu1tfjw5uY7Ozt9ffvJr8kbG//wu7vU1PXy6uosLP7Sv9KmpvnxyMi8vPcTFRQfHx8rKyvnp6fy2trd3fVZWf1KSv3dc3OQkPronZ1BAABGRv1VVf3ZY2Pd0d3MtcypdanWJyfnu7vbUVGsFxfkjY26lbrAoMBvb/zffn49Pf7KODhwAACgAABWAAAsAABrEBDQMzNpe4TYZGSuPDzeampmoWaxhbGOOo6ka6R2AHaCsIJYOViaVppUIiLWjIxaGBg4AADQp6eeKiq/FxeyKiqNDg6UAADVmZmvRkbgWFjJAACALy+WW1uXR0e8W1vEcXEaAACyenpiAADQAACyNDTrfJfdAAAb4UlEQVR4nO2dj2PaRp7oNRp2djviIQx30r27J8EQRwWShjrECa6tEEexLblLlQanhtKE4KbLdv26vbu97t56+8Pdu3ZfX//p+35HAuMkTuwECM7yjSOEZkYzH833Oz80Xwnlt788x/LbtDoQ5ZfkHEvS0bQjEHZuhSRT6QXtCEQ5p8JJMpMyY5KJgcAF43UQziZ2oQCkVMymJwrClMDzXB/E87wanwwLgPwvPTU5EMZrnt9p9/u99m6/3e/19zteMAmWSYPUgrC5u9vo+K7banl+2GnvHjbcCaBMGCTwm/2m6wa10K0HfugGgec22u2GVxtvPhMGqfn7vX0vCPzdbn+35TV6/n7f9Wpep9nrBnycOU0UhIFWfe4GbthvfN/utYPGV+1O2Gv0QhdQ2l1vvCQTBKn5u6HnNru7fq/RhdaqFdS8wG32eqEPn72GN76slEmCBH4/9Frdn9u+X+M1aH2xAfbAUrqN5kGr5jXHWyeTAmHIUQt2dw87rOaG3dBtha4Xdjt+UPMPvv+25nmHY7WTSYHU3XYYhI2WX6+5HR+7jvr3PnTvAXwLgkbweafm9bre+BRgQiB1r9nwfLfdDup+GHDO663v7v7VZbAH9eOxb5tuWHN73drYSCYEEnTaXngADIHv1qD0yg973zze+42rwD4PoD9xIULQ7Y1PuSYE4u+6bqfVBg4Pi86Vdqe595eDrvyCJLVwt+EF7cbYOsaJgLCg2/T8g8N6zXejoivffk3v/uWbT3+sy6+10Ks1m/v1sO2Oq0omAsLdfqjUOp26G3Nw9vFn3zz+uv2fX9XjOukEHf+wFRw2gjHpwCRAGFpIt+fVvU4tBlEOfv5573f/8U0jUKLvbsg7bbfW6bXGkCHKJEB40Ov67YbPw1bMwYODP9M/drp7f/rai0jqnaAVdr3WblgfQ47KhEC8g9Dt7nrBUYX8+KfHe/RPbb/1XYfFVeLX+t93gsP9MbXAkwCpd3pe46DDW/6Aw91rtr+++/HdvU8HRgItV73bCnnYH5ORTAKk1t33/hOGVZ2BqXOvE/w3fdzxv/2vvTBSLV4PvU6/XwOQ8bRbkwAJPm94YTusdYMBiML/0vsj/W+X1FvDY67rff+94vbd8RjJRED2fbd7GHh+fQji97/722ePH/8cN1oxCDRu7m44uzXitbsB6cJYd2Dr9W//66+/+c3dg0+//l39CMSvtQ/d1oyDtBrNFphz3Bt+/tPep82/0Lt/2vvUZwOQlhvs9v1Wb5ZB+mGnAd12CKP2AGw5fNyttX6ilB58/NlPDbSYqEZA+VwAmWEbOQzdDszWYduFqVTY/qvvf3z37t/o3qcH7YOOjwZfY54f9Nu+2/dnF6TWaPj9/re1ZhjUed1rNDzm//T/9v+299PBXui32/uNxuf7MFfEUbDbH9Odocn0I4eBAhaC03QvCGped//P0EXSH3747HETDrhuzd3vN4Pm7v/nnVnuEOthzwt3of3twEQdBBrjvR/dNv3B/9n3XL/T+arTCTshb3X2653DGQaBsVbHC2qgOdBteF6t4+/3G2Gf/hB2u74bdDGw7vpg9AHM28c0tZrIML7W3IcuRIGBoRJ2+/1u77B7cNijP3e9brvf2wfLgblwnUHr5ffGZOuTmVjV/LavBL4P0yffb0DD1Wm0wh79br/R7TSbh40Gr0PNhGDt3ca4bqRMZqrr9sKg9Zs/utDEhp3ObqfR9vc/ph8fBodtmHQFzcDt1L+62+ZuuzOuSftkbj7Uv9r13J8/drnvQ/Nb97u8cbBHHx+0w3C/0Tn0vTCoQQPgwXh/LPkpkwLhMEqpeS3Ga35YY4wE4Y+fQc9+9zuf12os8EIPJyk16A3HdmNrQreDatDS1sCYazW3G4Y//xW6dZS/3f3z563AxY4SSLxmMxhPdsrEQDjef6gr/q4Pxf3zXXokn33ThkHWIY5SOr2x3Qya4N14r73v1Zp+u+HV3e7He48jjL1PDzuBB+1xm8u73DN/7xfvbbW7XtBo77b9Ws3zm81er3e433ED7vV6bb8edA7Cca6/TW59hLs/ND3eOmg3Qz+A8Xy9BkBeK/B227vQtYf9zlhX3ya4YlX39tEc/M8bbtv70e10ut3uYb8X7Ddg4NgZM8dEF0O51+03XNSrXa/f/Z3f6/Y6/UbAa0F42G+NeV13oqu63PMP2x23FsBwPvwBxidfwUS97nX2e43WGO08ymui6+y81ur0e5+HoEtBIDeBD+PGpu/Vx+0xMHEXjrrnw4i33Wg0uvC/2d7tg4mMOROUSYMo6MUBc3dAaLd7+90u1M7YawNlCiAKujhB0+vCHEu6Ok0gi+mASJFebpM6uTJFkEnLHGTWZA4yazIHmTWZg8yazEFmTeYgsyZzkFmTE0FyIHa8b9snpH4y4tNij5wlF8uLYg/SsJOj2k8FnQDC7F/funXrnSWMbfMLl0/M22YQb+32iRleXBsE2lfWbkXyzomx76zd+sC2b6zdehuisJtrtx4+O6p9e+3JPJ8NwpbuJaTcySls+1HiRBAMBDkx3L6dSLw9AEkM5CQS+waG2RcTiQ+wYi4kEpdyz4749vC0zwdRgOPeFThh4oaNZbkszzecreI22sXA61fu3IwODKqTyRh45NkgUM44LhskkNsjkMvHQEZPHWUrQY7NnZ8NwhOJWzmo41tQ00uQ6IOlJcVWFlEgB764uGTLXRYH2oq9JAMxOXyyxUXIDXZyx0GuK3CiXycSVyHSEhxbktvFxW0uY9t3ngViy3zx/qrNcQ9zg2xvL0WleRHI2o1FaZi56Br+Onflsty5YGN29+5gbeWGgbmLl3Dnxrat5Nag7InEEpYjceP6cRAsl5JIfHhzDbUndw8Dcx8mHi3aNyH2xXeGIJjzTQmyeGMNT30dIt55D/fWtm0Eee+qLM3zQRgW+t7Di9A0xGX9EDK9fgXSr1050pEbQ5C34yOPlpTcVbnHL6zFx0ZA3sNrA6V5lHuI6pq7lHi0zeDMF3M3bw3tB0E+vA5yCUHwely5soYX4eIg35vD/KA0zwWRVxMFrjBDG7HZxavXbTsHgBdzCHJlaQ0zjQI5B3W5qdgf4iVCkPdtHqnx9tpxG1kDSWD54NpfAL17FBXqRk4aeHROe1hgjMiuXt22c1LXoXav2PZ7l5g8+do2VGvi9vNBoCF8J4YfqKzsBVCBJMg7uVF9xvPeW2T4kcghCGf2NlaUggV82tgvyYpGkMXENoA8xIKu5ZSjcx6ByH7qwu0Y5J078C0y9ts5vAQXnw8CDYh9RdbKrZu52PZyi5ce4hEJ8p492sLI86J5YnEQZElhi6iOz25+LywxBLm3+CixnXh/8Wri/ZwSgQzPef3ClSvYagKInXvnIerdrdw2Jn4I2ha3WvblF4Gw7e2bgMJQna/EINCz3Prwg7dfDeR6DttP2ctCqbYTVxfXEmDScI2fALkMbaYtjR2//frRdtSM3vkQtDfxHj8tiGx44OwjIHFlXj4R5NKSLEdiABKp1lMgg0YGwxfBQG4DDoA8qVpHza8tzyltBMcs/IMPsUynBJG2DsW+cAv7dlRzqY+xVj4Nwhbh7Ns5aEcTd+wIROEfoA0vXT0OMtLuv5N4H8zkbdjeiDuGnP3oBBDbljXC793MoaVcOC2IogwaQ9AYvKhxx3FH9vVPgyi5uGlI3Iqa36VRk3g2CIyrwADxLLcWGRR60Fg/BQJFeR80EEAuD9rcm6cGsbejhvrhbajvC2/LrgJJ1m6vJd7nd7BEMcjtaFyUu/y+LPPNqEPE/lq20m9fGg7EEGR0DAidCHYl96IWVCrB5YfyEt0+Gmu9n2NL0LQnPsCmN3dbtjaXL9ixjXzw4uaX5W5eAIlGvznYA+OH7TYe5kuww5TFwXZRjn4WMX4Ox1wYJVJQOIDhcVZRsqGwbUwJsaNwG5LZo2ceJJBnjkJwC/tQKHlaOMPw5CfPR6DVGk5DYI/FW4YH5ddj29H4w3R2FPdIm+xj0zYmvzJ7+NV+8px2HGM0ZJjJIMmJIL86l/IUyFv//A/nUf7vr54G+cW//OLcyb/872eC/ON5k387AYS8db7kV//nF88G+ZVyvuStOciMyRxk1mRcIKN3u5Sn7h0f89wY7o7Vm2NMINwE4TAKM02hMOuJEjILQtlRVD7YGQPAQMYDQkroBmtkGaNUI+kNIot/FFyGUBLtM06pkNWmUjpyiifZXwsI0+nm8vIGrTKmaUqabnAOBRZi4HjJyvSaLDQTcBBBcEcACEYSUIcKfGVR+OjntEGIQbOEWBu0QKBGsHIcZlYozcSD+xQ1HFolCtM2Kc0iCEaCHZalyyWaJ1aR0hXAk2k1wITE1CLTBynTSomQpKmCaqkFumGpCi1C6SISAhRZahCFFGjFgiIKotMy7jAHFNKySHXFsmheaFsUPmmSV2jaqlDzLHUyHhthW5RuUIujjagW3SAkTx3u0GW8qHidCbA6BAoJVxtA0nSZoY0ACKgjydIyFzLlJhec477Az7MUYUwgPFMEe1/WyABkWXrBb0kQKLFp5iMQoqCNmICIRCzSuFTkM6+qK6hxSSaq8Fl8DarFUoZFOChDagSkYIGgcoAFScmLk0GqGJkzNQ3xrgEJ6t1rUC2WgVwFXMcjENQkrqoSBAy5UgHzVbUNygnUD5Rzi5OFIYhDy4yoKheqYHAJTKapDFr04vRthETXfHMhBnE0BXREl0VhFq0KQqBgBTD2vBkbe9WkAxCFVLFZA2O/Bjq4uayBsTvQ6j3Zr04BhFm6VHLZIXIDm18LOsGCrJAqEECUJOiVgObXweZXpXIHmt88hmlZ1DxoCDZo1MugkSTP1JGMaYgSv+9xuLLIRjxjjz5Ho7FBrKPkT39OH+T1yxxk1mQOMmvySiDje73ti2SyIMKaliy8mOQVQGASxacjyilGXa8Eok7n9dAL2fQc5KVASvLvJcR5/hVhbNKqJfLEYEcZ5uXfS0hBe0GEiYOsFJcLmijqglgCNIBYjgPXl5CMRjT4y8gv8Ee4nnFICnayJJXRoWRKSRD4S/KMzklKI1ZGlzRCz5iE6BmI62glksQqzmiTVi1RYYYwNwQvwewIr2tRLRNmEEZNYsIfZVhjZSiLwbllcp2UWNZShUH0Ms8YkMyBxAaAaCnOiwK0SBfCTJaE0GCOluLLWYhDqDNxkCoYhWMRWVaWEqzANaeqmRWia3pG00nF1KpOEgK3LCuVIhpMqYReKm0BEDEAD646IRUEKVlWGUGkkVWgZjKkKncqBE4x+RoZAdEKJJkillldAJCS0HVRAhCrakI4uWaappAgoElQuBLHuhoBMfCm6nGQSgySVycPUoZymRsctYkk0UQIKWpoIYgGf2qGaEUoHuwzzWSgWqB9CivHIGVQLQbfCpqWxRqF9qnEFDNpMAWSRW1HhZS1iYOoYMgFU9MNNPa4zYILb8JFT8k/buKfgK1RShFAgoPFksEduPoOA8sHg5aJiVUqJYlmEbVUAmM3SsXBKbIFMQ0QEFQtlBX5d0bJWi+MUoTqmgqIGZeFyb8zimwJni+MaOYbMkSZQof4hoCo5tRkoiBvzgxxpmQOMmsyBxnK0Bif5Stwalt9ztlPF/GVQZiWymZThCkilUKHgWP5CgiD0LMtEBw7u3naxK8MwuVqYdkhuP5BMmW5ajhYSFCjBaBrYuSppeOf8eNLw51B3cZfSZmmpgNCKK2Uy5tU51zTFJ2WNQ6Do2R0GXGZsFyO3B5YUkviShyDQA0/VTjAYCsYh+hwGBd4krDFKBy/wjduTA1kk8K4z6LU0mJfAU3FRdoUiUFggFHALa60bWmMLWAcCwhwBdeRy1myLvNQ4lSV0lKWwcXRIQ6HK1DOT7FG8jpMDzWOq+kZqBHFopZakvnLhVsChaXEoaqmgo4lNzZUdYNaYguIy9QRFGfAAFKtcgalz9JNmE9SmtTkynuGTgsktpGk9MogKfRvoDStlageg0Qr06DtC9pWtFKqLRC5Nr2QZIRJn4/8ZhlTLlOYUxVpCUCgyjAEZsNTAyEi65TAUMQICEppBKQsGKpWEUCkl0kmTTj6E5UcwopUpY5hZKlFKtRhLEMzAAITEIIaOD0QUq1oBLUgOQJiwZlEDKKBgBk7tCodVZjQIiPhInK+URGkDCBoJjADzlB9CLIwTRADSoWGPgRhFdAQ1dIGNhK1sgUI0bBGLFCsFWoqFkwsdVrEg5tWARs2qIwig2bKiUHQ5QgqcEogR9qDIAW6UkT3i1RervZjYBxNu7aMjZkQeVoobORVKHCxsLKhMWHQMiFyTR5qLGOg24QEwU6oUJ2isQt0NalwaewcHTW4WIlX+xGEHwFbJs0TDoHX8JcES9LDQPpvIAj2MdhIZcGetqicpEM9Fadn7Ep0x0F+gqZBgySPsEHYSDQ2iCIPkjhWfDDuyQkqYpw8up0xrbHWrMgcZNZkDjJrMr8dBCLS05JT+NK94r3f6dTHxO/9vjE3sd8YEMHTlmAlJkiZCDXFeUrIXTxkQYguQ86+ajJ9kKyeKTgrTtG85hQKRiplpArONbPo5LOFTKaQzcsQcQ5ASuWqsZylJWpulLb0SiWzVdow4Wt22SiXDRi4QwgdgwLObWQOMgeZg8xB5iBzkImDKGLuMHBmeXFZ5nP2WZM5yKzJHGTW5O8ZhI06KTwj5KTDp+4SnpPzyWFnB2GanmHx9okQVdefkRXTdenykNYzIPrL/xgM13UxThD5MDdLU3xFBRu52gp6NZDBNT8KkMuzcj1UyrJyzKPoSccUdoJjCnwbvPZivCAWvQYgMAzC5VsCnxbD54oZ7mC2pplG0AXTVIYgK5mMgSvwDEdpWCY+SO/IZPhGkqS5wPCNIwzO6aDTEeyj27wFnxMAQfeTa7i+DFdYZcSRa+foVAIF3Uwyhj4E1CTM2qS0PAQpEXQU0AnL4/opi95CsiwYwQXfjQUWPSCuE1xDlc9j6yaLzildWYzxg2xubm4ASKEinWSiNzdsbWmQqS7fIMBKG4RsUQvfv8H0IYghBBSoRMpgXllawXV2XLcmWYilbG6JNNUgdolp1IxTFnGxuKRwdIhg1fGDRF5YBKpCPl6fpSugBkQ+so6PtEOJNk1zk6alw8ATNoLuDcLJUrpCDGqgQzqEVGR6i25YVKdWlFI6qkg/BMxzIzrzmEEsy0rFqgVapQhUlVJa+ispinwVgpS0dBh4AsSEckH8As0T6c1REkygY07JYsLYtKig1pYhBim1AUj8tohx2wiTNoL1jfqM3lcVyHQIkqZbBI5KF44REAN/lx0OrOCjSwACTcLKiqxFDdOrpLhhUpWamxl8M4RMmZwwSNRq6TQD+k0VLZsmw6uHIGqeJomZVXkZimwdgUTuA+jGBGnzEENDwyYL+PQFgmTAotGTAuw9SlkVEYhagSTmREDADOCyLWO7g6phlGiJD2oES3StBKXAN9FgjOMgcIZKGW1Eo8tGmWaZ2KSGQTOciS0ofppeU5lMuRG71wF7kW6W6JhBkvkK1ki+TJhYWVHSeYOQSiUPraqGIcoKvoaCr1Sw2KxYWdGqeekq5OQHYwFmrRikkE8RsVLJO/jEHHxmsLxG3oIzy5RwzhXQTi2Pr7eAlrqyIvL5cfbssYMJG/ifMMJiH5Q4JHIfIZHHyYg/CRt5R2qcbui1QkbiDBxYyFE+wxOdWKi/69HvbMocZNbk7wRkOrcR49nJW6+Q9gUgLD21m7saeyudeUlZ4C8EMad1u50vsLdMWjZeRpblgGFGQEQSQDZeLm3qTQHJnAqkJN1ay8RZMYzy0asZRKmcxZcIwB6M98oOKciHbosaKZbLqaeKqWOUM4BY6K89XpAMPrutbkZPB6eGzzrr+IR9WoJkMGNHfogCw/cdaIXjOfECXA0re3qQguPgxOBE4ccCTwkC80CYCBAHL5GW1dVloS0LUoSROoKYliQgVaKU8NUH+H4DGAsnMSd8+0GWVLJELcrcCVnJq5nngsjGVD7Yjw+IwzQsalzhOOxGobij6XA6rgyinwoEX3ggMjpx8G2FRVJNERh951FZHJK2LAdmQBCA11Kk4PTypQmkKuDyqwVrmZjLxLFUqCGR1vBxd8j0eSDS/5wZQg6DecEwisIy8P5e1jAyQqxkRKpUKnLjmmYahrztBzFPC5IVBWEQJ4O3mYbvYcigalnVTShCFbsB1JuUNgCJ3+lgWvjUvrOAIKpZwZTkBSAorCQ400savo0kZSXL3CqwMuomX1F5KpOpmKAFedCPDJPRTwmipK0yvmUisr5jIGlHFCMbkS9JkCBQULha8LkAepeOQEQx0j6IxJ8Pgi+VFdxQhdCKpkYrlS1QA54ucNhddoTBVeDDlzMwWsmvpKLop2y14rdMxO80yMd/ppMuMGi1tJTQpcGp8ftmRMFMF8BCCjAdd0wEgZRW1kxnqiRlpvUT3skTg6gCGETKgY1hWhmFJ7V0RphFUWVcXdAMoRmcp5yFEs8zLiyIBvFPB6KBaRGSJILLDK3hnyng+kGIIttkBltVRlFNUyA0HBAyCqZMmiaDZg+2z68RTYpIGUbJcLQM2EHS1IWTEUU4YmlVqCgwFl3LWBglrWqaqqmnAxmrcB7V3wtANA3aDy2pJS0rqWnRH/QsmrYgg5IL+CgjRolEnz5IST+BIwLZJFDAIxndP/Fg8rWAnCxRjTiFl5HSaUBeZX3pDMLUJGNmfiX/UpJ5MUhyaq/LUwHmpR2E2YtAputs8mq1fyLIG/P7I6/7B17OLCf9Iszr/sWds8szQV73DyC9lDz9q0lvzO9YTan3GL/MQWZN5iCzJnOQWZM5yKzJHGTWZA4yazIHGcjgtWVH34b77Gj7wlk5ezrl2eRVQZiBjsApEt2sIAX16LdeMgZu9RLGEnrkTDvyezFs+Ic/O7x+nw2dY4l+xt9IGwtIymLMSTlEcyz848JRVAd9/lKWqjNWTGoZxjT9rdXV+6uc7azaO6s7O/dthe0ItlOrP+BidbW+uip22IMlvrrKIMoO0bUzk7yyapFlQmg2nSoUsql0UtcyZtHUHYexbFoFBJHRoZIy2vqX93+//sXOJ6urH60+ACYo8BdLX/Av4NiX979YX19f/eT+Fzvv3v9k58H9HaY95eo9eRBmpYyFjbJe0Ei2CiU2SD5tihLDl6tnGElZVgrqRVt/wL4k766v8o8+4qu//8MnTLH/sPMF+dc//H7nAdl5d2d99V3y0c5H5F37ky/5awFRRDEjCqZVTArHcTJa0SmYjgTRsyYzrVQqLWvkgfIH8u7OJw/ufyl2HqzugD08eLBuf3H//s4n9gOoE6inT3aAdWkV9Ou1gDBNMNW0NCFw9YcLU1FVnmSKip7mFsHfSmNq6S1h7xD4t052GGx3bNuGrzZbX+c1e33d5oKsc4xSX98hpDQWGzn60anxCf/3d88g/87PXgTlCZBzLKMgv/2ncyy/HAFRF8yCXnopR50ZkFImOwTR0vg2kPMqKWdhCLKQdrLnVsy4QgBE1ZIL51i0IxBAOceiqiMgb4L8DwS3T/IdP5AXAAAAAElFTkSuQmCC"/>
          <p:cNvSpPr>
            <a:spLocks noChangeAspect="1" noChangeArrowheads="1"/>
          </p:cNvSpPr>
          <p:nvPr/>
        </p:nvSpPr>
        <p:spPr bwMode="auto">
          <a:xfrm>
            <a:off x="207434" y="-1546225"/>
            <a:ext cx="3416300" cy="3228975"/>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pic>
        <p:nvPicPr>
          <p:cNvPr id="66567" name="Picture 4" descr="http://pingalerie.de/blogbilder/blogdesk/firefox_erweiterungen/pwdhash/pwdhas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6800" y="2514601"/>
            <a:ext cx="3981451"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08000" y="1219201"/>
            <a:ext cx="11176000" cy="5057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Title 1"/>
          <p:cNvSpPr txBox="1">
            <a:spLocks/>
          </p:cNvSpPr>
          <p:nvPr/>
        </p:nvSpPr>
        <p:spPr bwMode="auto">
          <a:xfrm>
            <a:off x="552451" y="1295400"/>
            <a:ext cx="1084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r>
              <a:rPr lang="en-US" sz="3400" b="1">
                <a:solidFill>
                  <a:srgbClr val="000000"/>
                </a:solidFill>
                <a:latin typeface="Calibri" pitchFamily="34" charset="0"/>
              </a:rPr>
              <a:t>Challenge:</a:t>
            </a:r>
            <a:r>
              <a:rPr lang="en-US" sz="3400">
                <a:solidFill>
                  <a:srgbClr val="000000"/>
                </a:solidFill>
                <a:latin typeface="Calibri" pitchFamily="34" charset="0"/>
              </a:rPr>
              <a:t> Single point of failure</a:t>
            </a:r>
          </a:p>
        </p:txBody>
      </p:sp>
      <p:pic>
        <p:nvPicPr>
          <p:cNvPr id="11" name="Picture 6" descr="http://www.ecouterre.com/wp-content/uploads/2013/01/compubody-sock-1-537x40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800" y="2590800"/>
            <a:ext cx="5621867"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images.macworld.com/images/article/2012/09/iphone5_large-29412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9033" y="2224088"/>
            <a:ext cx="99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http://www.digitaltrends.com/wp-content/uploads/2013/04/Samsung-ATIV-Book-6_front8.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6551" y="3306764"/>
            <a:ext cx="19685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http://www.cpyoubuildit.info/wp-content/uploads/2010/05/iStock_000003178554Medium.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23717" y="2278064"/>
            <a:ext cx="2029883"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descr="http://farm1.staticflickr.com/62/201340293_e0045e2a0a_o.jpg"/>
          <p:cNvPicPr>
            <a:picLocks noChangeAspect="1" noChangeArrowheads="1"/>
          </p:cNvPicPr>
          <p:nvPr/>
        </p:nvPicPr>
        <p:blipFill>
          <a:blip r:embed="rId10">
            <a:extLst>
              <a:ext uri="{28A0092B-C50C-407E-A947-70E740481C1C}">
                <a14:useLocalDpi xmlns:a14="http://schemas.microsoft.com/office/drawing/2010/main" val="0"/>
              </a:ext>
            </a:extLst>
          </a:blip>
          <a:srcRect l="22906" t="23773" r="12500" b="19597"/>
          <a:stretch>
            <a:fillRect/>
          </a:stretch>
        </p:blipFill>
        <p:spPr bwMode="auto">
          <a:xfrm>
            <a:off x="6665384" y="4352925"/>
            <a:ext cx="35052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http://techglimpse.com/wp-content/uploads/2009/02/new-dell-xps-pink-laptop.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37600" y="3360739"/>
            <a:ext cx="1610784"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http://us.123rf.com/400wm/400/400/albertzig/albertzig1210/albertzig121000075/15612027-3d-cartoon-bug.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58400" y="3570289"/>
            <a:ext cx="1170517"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AAA87B14-7B6F-441B-B848-4614DD5E302F}" type="slidenum">
              <a:rPr lang="en-US" smtClean="0">
                <a:solidFill>
                  <a:srgbClr val="898989"/>
                </a:solidFill>
              </a:rPr>
              <a:pPr/>
              <a:t>51</a:t>
            </a:fld>
            <a:endParaRPr lang="en-US" smtClean="0">
              <a:solidFill>
                <a:srgbClr val="898989"/>
              </a:solidFill>
            </a:endParaRPr>
          </a:p>
        </p:txBody>
      </p:sp>
    </p:spTree>
    <p:extLst>
      <p:ext uri="{BB962C8B-B14F-4D97-AF65-F5344CB8AC3E}">
        <p14:creationId xmlns:p14="http://schemas.microsoft.com/office/powerpoint/2010/main" val="4096624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b="1" dirty="0"/>
              <a:t>Depth-Robust Graphs and Their Cumulative Memory Complexity</a:t>
            </a:r>
            <a:r>
              <a:rPr lang="en-US" dirty="0"/>
              <a:t>. with Joel Alwen and Krzysztof Pietrzak. </a:t>
            </a:r>
            <a:r>
              <a:rPr lang="en-US" dirty="0">
                <a:hlinkClick r:id="rId2"/>
              </a:rPr>
              <a:t>EUROCRYPT 2017</a:t>
            </a:r>
            <a:r>
              <a:rPr lang="en-US" dirty="0"/>
              <a:t> (to appear). [</a:t>
            </a:r>
            <a:r>
              <a:rPr lang="en-US" dirty="0" err="1">
                <a:hlinkClick r:id="rId3"/>
              </a:rPr>
              <a:t>ePrint</a:t>
            </a:r>
            <a:r>
              <a:rPr lang="en-US" dirty="0"/>
              <a:t>]</a:t>
            </a:r>
          </a:p>
          <a:p>
            <a:r>
              <a:rPr lang="en-US" b="1" dirty="0"/>
              <a:t>On the Computational Complexity of Minimal Cumulative Cost Graph Pebbling</a:t>
            </a:r>
            <a:r>
              <a:rPr lang="en-US" dirty="0"/>
              <a:t>. with Samson Zhou. (Working Paper). [</a:t>
            </a:r>
            <a:r>
              <a:rPr lang="en-US" dirty="0" err="1">
                <a:hlinkClick r:id="rId4"/>
              </a:rPr>
              <a:t>arXiv</a:t>
            </a:r>
            <a:r>
              <a:rPr lang="en-US" dirty="0"/>
              <a:t>]</a:t>
            </a:r>
          </a:p>
          <a:p>
            <a:r>
              <a:rPr lang="en-US" b="1" dirty="0"/>
              <a:t>Towards Practical Attacks on Argon2i and Balloon Hashing</a:t>
            </a:r>
            <a:r>
              <a:rPr lang="en-US" dirty="0"/>
              <a:t>. with Joel Alwen. </a:t>
            </a:r>
            <a:r>
              <a:rPr lang="en-US" dirty="0" err="1">
                <a:hlinkClick r:id="rId5"/>
              </a:rPr>
              <a:t>EuroS&amp;P</a:t>
            </a:r>
            <a:r>
              <a:rPr lang="en-US" dirty="0">
                <a:hlinkClick r:id="rId5"/>
              </a:rPr>
              <a:t> 2017</a:t>
            </a:r>
            <a:r>
              <a:rPr lang="en-US" dirty="0"/>
              <a:t> (to appear). [</a:t>
            </a:r>
            <a:r>
              <a:rPr lang="en-US" dirty="0" err="1">
                <a:hlinkClick r:id="rId6"/>
              </a:rPr>
              <a:t>ePrint</a:t>
            </a:r>
            <a:r>
              <a:rPr lang="en-US" dirty="0"/>
              <a:t>]</a:t>
            </a:r>
          </a:p>
          <a:p>
            <a:r>
              <a:rPr lang="en-US" b="1" dirty="0"/>
              <a:t>Efficiently Computing Data Independent Memory Hard Functions</a:t>
            </a:r>
            <a:r>
              <a:rPr lang="en-US" dirty="0"/>
              <a:t>. with Joel Alwen. </a:t>
            </a:r>
            <a:r>
              <a:rPr lang="en-US" dirty="0">
                <a:hlinkClick r:id="rId7"/>
              </a:rPr>
              <a:t>CRYPTO 2016</a:t>
            </a:r>
            <a:r>
              <a:rPr lang="en-US" dirty="0"/>
              <a:t>. [</a:t>
            </a:r>
            <a:r>
              <a:rPr lang="en-US" dirty="0">
                <a:hlinkClick r:id="rId8"/>
              </a:rPr>
              <a:t>Full Version</a:t>
            </a:r>
            <a:r>
              <a:rPr lang="en-US" dirty="0"/>
              <a:t>]</a:t>
            </a:r>
          </a:p>
          <a:p>
            <a:endParaRPr lang="en-US" dirty="0"/>
          </a:p>
        </p:txBody>
      </p:sp>
    </p:spTree>
    <p:extLst>
      <p:ext uri="{BB962C8B-B14F-4D97-AF65-F5344CB8AC3E}">
        <p14:creationId xmlns:p14="http://schemas.microsoft.com/office/powerpoint/2010/main" val="1137930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Dangerous Problem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504086"/>
            <a:ext cx="10972800" cy="3626799"/>
          </a:xfrm>
        </p:spPr>
      </p:pic>
      <p:sp>
        <p:nvSpPr>
          <p:cNvPr id="5" name="Oval 4"/>
          <p:cNvSpPr/>
          <p:nvPr/>
        </p:nvSpPr>
        <p:spPr>
          <a:xfrm>
            <a:off x="3844758" y="3086017"/>
            <a:ext cx="1684421" cy="812800"/>
          </a:xfrm>
          <a:prstGeom prst="ellipse">
            <a:avLst/>
          </a:prstGeom>
          <a:gradFill>
            <a:gsLst>
              <a:gs pos="0">
                <a:schemeClr val="accent1">
                  <a:tint val="100000"/>
                  <a:shade val="100000"/>
                  <a:satMod val="130000"/>
                  <a:alpha val="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solidFill>
                <a:schemeClr val="lt1">
                  <a:alpha val="15000"/>
                </a:schemeClr>
              </a:solidFill>
            </a:endParaRPr>
          </a:p>
        </p:txBody>
      </p:sp>
      <p:sp>
        <p:nvSpPr>
          <p:cNvPr id="6" name="object 39"/>
          <p:cNvSpPr/>
          <p:nvPr/>
        </p:nvSpPr>
        <p:spPr>
          <a:xfrm flipV="1">
            <a:off x="812801" y="3661742"/>
            <a:ext cx="3228975" cy="1990639"/>
          </a:xfrm>
          <a:custGeom>
            <a:avLst/>
            <a:gdLst/>
            <a:ahLst/>
            <a:cxnLst/>
            <a:rect l="l" t="t" r="r" b="b"/>
            <a:pathLst>
              <a:path w="4592320" h="1898014">
                <a:moveTo>
                  <a:pt x="2295922" y="0"/>
                </a:moveTo>
                <a:lnTo>
                  <a:pt x="2226997" y="348"/>
                </a:lnTo>
                <a:lnTo>
                  <a:pt x="2158577" y="1388"/>
                </a:lnTo>
                <a:lnTo>
                  <a:pt x="2090691" y="3108"/>
                </a:lnTo>
                <a:lnTo>
                  <a:pt x="2023366" y="5500"/>
                </a:lnTo>
                <a:lnTo>
                  <a:pt x="1956631" y="8553"/>
                </a:lnTo>
                <a:lnTo>
                  <a:pt x="1890515" y="12257"/>
                </a:lnTo>
                <a:lnTo>
                  <a:pt x="1825045" y="16604"/>
                </a:lnTo>
                <a:lnTo>
                  <a:pt x="1760251" y="21583"/>
                </a:lnTo>
                <a:lnTo>
                  <a:pt x="1696161" y="27185"/>
                </a:lnTo>
                <a:lnTo>
                  <a:pt x="1632803" y="33399"/>
                </a:lnTo>
                <a:lnTo>
                  <a:pt x="1570205" y="40216"/>
                </a:lnTo>
                <a:lnTo>
                  <a:pt x="1508396" y="47626"/>
                </a:lnTo>
                <a:lnTo>
                  <a:pt x="1447405" y="55620"/>
                </a:lnTo>
                <a:lnTo>
                  <a:pt x="1387259" y="64187"/>
                </a:lnTo>
                <a:lnTo>
                  <a:pt x="1327987" y="73319"/>
                </a:lnTo>
                <a:lnTo>
                  <a:pt x="1269618" y="83004"/>
                </a:lnTo>
                <a:lnTo>
                  <a:pt x="1212180" y="93234"/>
                </a:lnTo>
                <a:lnTo>
                  <a:pt x="1155702" y="103999"/>
                </a:lnTo>
                <a:lnTo>
                  <a:pt x="1100211" y="115288"/>
                </a:lnTo>
                <a:lnTo>
                  <a:pt x="1045736" y="127093"/>
                </a:lnTo>
                <a:lnTo>
                  <a:pt x="992306" y="139403"/>
                </a:lnTo>
                <a:lnTo>
                  <a:pt x="939948" y="152209"/>
                </a:lnTo>
                <a:lnTo>
                  <a:pt x="888693" y="165500"/>
                </a:lnTo>
                <a:lnTo>
                  <a:pt x="838567" y="179268"/>
                </a:lnTo>
                <a:lnTo>
                  <a:pt x="789599" y="193502"/>
                </a:lnTo>
                <a:lnTo>
                  <a:pt x="741817" y="208192"/>
                </a:lnTo>
                <a:lnTo>
                  <a:pt x="695251" y="223330"/>
                </a:lnTo>
                <a:lnTo>
                  <a:pt x="649928" y="238904"/>
                </a:lnTo>
                <a:lnTo>
                  <a:pt x="605877" y="254906"/>
                </a:lnTo>
                <a:lnTo>
                  <a:pt x="563126" y="271325"/>
                </a:lnTo>
                <a:lnTo>
                  <a:pt x="521704" y="288153"/>
                </a:lnTo>
                <a:lnTo>
                  <a:pt x="481638" y="305378"/>
                </a:lnTo>
                <a:lnTo>
                  <a:pt x="442958" y="322992"/>
                </a:lnTo>
                <a:lnTo>
                  <a:pt x="405692" y="340984"/>
                </a:lnTo>
                <a:lnTo>
                  <a:pt x="369868" y="359345"/>
                </a:lnTo>
                <a:lnTo>
                  <a:pt x="335515" y="378065"/>
                </a:lnTo>
                <a:lnTo>
                  <a:pt x="271334" y="416543"/>
                </a:lnTo>
                <a:lnTo>
                  <a:pt x="213376" y="456340"/>
                </a:lnTo>
                <a:lnTo>
                  <a:pt x="161869" y="497378"/>
                </a:lnTo>
                <a:lnTo>
                  <a:pt x="117040" y="539580"/>
                </a:lnTo>
                <a:lnTo>
                  <a:pt x="79116" y="582866"/>
                </a:lnTo>
                <a:lnTo>
                  <a:pt x="48324" y="627159"/>
                </a:lnTo>
                <a:lnTo>
                  <a:pt x="24892" y="672381"/>
                </a:lnTo>
                <a:lnTo>
                  <a:pt x="9046" y="718453"/>
                </a:lnTo>
                <a:lnTo>
                  <a:pt x="1014" y="765299"/>
                </a:lnTo>
                <a:lnTo>
                  <a:pt x="0" y="788987"/>
                </a:lnTo>
                <a:lnTo>
                  <a:pt x="1685" y="819474"/>
                </a:lnTo>
                <a:lnTo>
                  <a:pt x="14982" y="879544"/>
                </a:lnTo>
                <a:lnTo>
                  <a:pt x="41107" y="938273"/>
                </a:lnTo>
                <a:lnTo>
                  <a:pt x="79570" y="995494"/>
                </a:lnTo>
                <a:lnTo>
                  <a:pt x="129882" y="1051040"/>
                </a:lnTo>
                <a:lnTo>
                  <a:pt x="159328" y="1078134"/>
                </a:lnTo>
                <a:lnTo>
                  <a:pt x="191553" y="1104746"/>
                </a:lnTo>
                <a:lnTo>
                  <a:pt x="226494" y="1130857"/>
                </a:lnTo>
                <a:lnTo>
                  <a:pt x="264092" y="1156446"/>
                </a:lnTo>
                <a:lnTo>
                  <a:pt x="304284" y="1181491"/>
                </a:lnTo>
                <a:lnTo>
                  <a:pt x="347010" y="1205972"/>
                </a:lnTo>
                <a:lnTo>
                  <a:pt x="392208" y="1229869"/>
                </a:lnTo>
                <a:lnTo>
                  <a:pt x="439817" y="1253160"/>
                </a:lnTo>
                <a:lnTo>
                  <a:pt x="489776" y="1275825"/>
                </a:lnTo>
                <a:lnTo>
                  <a:pt x="542024" y="1297842"/>
                </a:lnTo>
                <a:lnTo>
                  <a:pt x="596499" y="1319192"/>
                </a:lnTo>
                <a:lnTo>
                  <a:pt x="653140" y="1339853"/>
                </a:lnTo>
                <a:lnTo>
                  <a:pt x="711886" y="1359805"/>
                </a:lnTo>
                <a:lnTo>
                  <a:pt x="772676" y="1379027"/>
                </a:lnTo>
                <a:lnTo>
                  <a:pt x="835449" y="1397497"/>
                </a:lnTo>
                <a:lnTo>
                  <a:pt x="900143" y="1415196"/>
                </a:lnTo>
                <a:lnTo>
                  <a:pt x="966697" y="1432103"/>
                </a:lnTo>
                <a:lnTo>
                  <a:pt x="1035050" y="1448196"/>
                </a:lnTo>
                <a:lnTo>
                  <a:pt x="1032668" y="1448196"/>
                </a:lnTo>
                <a:lnTo>
                  <a:pt x="1047750" y="1450975"/>
                </a:lnTo>
                <a:lnTo>
                  <a:pt x="1096804" y="1461607"/>
                </a:lnTo>
                <a:lnTo>
                  <a:pt x="1146676" y="1471786"/>
                </a:lnTo>
                <a:lnTo>
                  <a:pt x="1197348" y="1481516"/>
                </a:lnTo>
                <a:lnTo>
                  <a:pt x="1248802" y="1490801"/>
                </a:lnTo>
                <a:lnTo>
                  <a:pt x="1301021" y="1499648"/>
                </a:lnTo>
                <a:lnTo>
                  <a:pt x="1353986" y="1508060"/>
                </a:lnTo>
                <a:lnTo>
                  <a:pt x="1462087" y="1523602"/>
                </a:lnTo>
                <a:lnTo>
                  <a:pt x="3593306" y="1897856"/>
                </a:lnTo>
                <a:lnTo>
                  <a:pt x="3459956" y="1468437"/>
                </a:lnTo>
                <a:lnTo>
                  <a:pt x="3526885" y="1454329"/>
                </a:lnTo>
                <a:lnTo>
                  <a:pt x="3592288" y="1439470"/>
                </a:lnTo>
                <a:lnTo>
                  <a:pt x="3656112" y="1423876"/>
                </a:lnTo>
                <a:lnTo>
                  <a:pt x="3718304" y="1407567"/>
                </a:lnTo>
                <a:lnTo>
                  <a:pt x="3778814" y="1390558"/>
                </a:lnTo>
                <a:lnTo>
                  <a:pt x="3837588" y="1372868"/>
                </a:lnTo>
                <a:lnTo>
                  <a:pt x="3894575" y="1354513"/>
                </a:lnTo>
                <a:lnTo>
                  <a:pt x="3949723" y="1335511"/>
                </a:lnTo>
                <a:lnTo>
                  <a:pt x="4002979" y="1315880"/>
                </a:lnTo>
                <a:lnTo>
                  <a:pt x="4054292" y="1295637"/>
                </a:lnTo>
                <a:lnTo>
                  <a:pt x="4103609" y="1274799"/>
                </a:lnTo>
                <a:lnTo>
                  <a:pt x="4150879" y="1253383"/>
                </a:lnTo>
                <a:lnTo>
                  <a:pt x="4196049" y="1231408"/>
                </a:lnTo>
                <a:lnTo>
                  <a:pt x="4239067" y="1208890"/>
                </a:lnTo>
                <a:lnTo>
                  <a:pt x="4279882" y="1185846"/>
                </a:lnTo>
                <a:lnTo>
                  <a:pt x="4318441" y="1162295"/>
                </a:lnTo>
                <a:lnTo>
                  <a:pt x="4354691" y="1138253"/>
                </a:lnTo>
                <a:lnTo>
                  <a:pt x="4388582" y="1113738"/>
                </a:lnTo>
                <a:lnTo>
                  <a:pt x="4420061" y="1088768"/>
                </a:lnTo>
                <a:lnTo>
                  <a:pt x="4449076" y="1063359"/>
                </a:lnTo>
                <a:lnTo>
                  <a:pt x="4499504" y="1011296"/>
                </a:lnTo>
                <a:lnTo>
                  <a:pt x="4539452" y="957688"/>
                </a:lnTo>
                <a:lnTo>
                  <a:pt x="4568501" y="902675"/>
                </a:lnTo>
                <a:lnTo>
                  <a:pt x="4586236" y="846395"/>
                </a:lnTo>
                <a:lnTo>
                  <a:pt x="4592241" y="788987"/>
                </a:lnTo>
                <a:lnTo>
                  <a:pt x="4591226" y="765299"/>
                </a:lnTo>
                <a:lnTo>
                  <a:pt x="4583191" y="718453"/>
                </a:lnTo>
                <a:lnTo>
                  <a:pt x="4567339" y="672381"/>
                </a:lnTo>
                <a:lnTo>
                  <a:pt x="4543899" y="627159"/>
                </a:lnTo>
                <a:lnTo>
                  <a:pt x="4513096" y="582866"/>
                </a:lnTo>
                <a:lnTo>
                  <a:pt x="4475159" y="539580"/>
                </a:lnTo>
                <a:lnTo>
                  <a:pt x="4430315" y="497378"/>
                </a:lnTo>
                <a:lnTo>
                  <a:pt x="4378791" y="456340"/>
                </a:lnTo>
                <a:lnTo>
                  <a:pt x="4320816" y="416543"/>
                </a:lnTo>
                <a:lnTo>
                  <a:pt x="4256616" y="378065"/>
                </a:lnTo>
                <a:lnTo>
                  <a:pt x="4222253" y="359345"/>
                </a:lnTo>
                <a:lnTo>
                  <a:pt x="4186419" y="340984"/>
                </a:lnTo>
                <a:lnTo>
                  <a:pt x="4149142" y="322992"/>
                </a:lnTo>
                <a:lnTo>
                  <a:pt x="4110452" y="305378"/>
                </a:lnTo>
                <a:lnTo>
                  <a:pt x="4070376" y="288153"/>
                </a:lnTo>
                <a:lnTo>
                  <a:pt x="4028943" y="271325"/>
                </a:lnTo>
                <a:lnTo>
                  <a:pt x="3986181" y="254906"/>
                </a:lnTo>
                <a:lnTo>
                  <a:pt x="3942120" y="238904"/>
                </a:lnTo>
                <a:lnTo>
                  <a:pt x="3896786" y="223330"/>
                </a:lnTo>
                <a:lnTo>
                  <a:pt x="3850209" y="208192"/>
                </a:lnTo>
                <a:lnTo>
                  <a:pt x="3802417" y="193502"/>
                </a:lnTo>
                <a:lnTo>
                  <a:pt x="3753438" y="179268"/>
                </a:lnTo>
                <a:lnTo>
                  <a:pt x="3703301" y="165500"/>
                </a:lnTo>
                <a:lnTo>
                  <a:pt x="3652035" y="152209"/>
                </a:lnTo>
                <a:lnTo>
                  <a:pt x="3599667" y="139403"/>
                </a:lnTo>
                <a:lnTo>
                  <a:pt x="3546227" y="127093"/>
                </a:lnTo>
                <a:lnTo>
                  <a:pt x="3491742" y="115288"/>
                </a:lnTo>
                <a:lnTo>
                  <a:pt x="3436242" y="103999"/>
                </a:lnTo>
                <a:lnTo>
                  <a:pt x="3379754" y="93234"/>
                </a:lnTo>
                <a:lnTo>
                  <a:pt x="3322307" y="83004"/>
                </a:lnTo>
                <a:lnTo>
                  <a:pt x="3263929" y="73319"/>
                </a:lnTo>
                <a:lnTo>
                  <a:pt x="3204649" y="64187"/>
                </a:lnTo>
                <a:lnTo>
                  <a:pt x="3144495" y="55620"/>
                </a:lnTo>
                <a:lnTo>
                  <a:pt x="3083496" y="47626"/>
                </a:lnTo>
                <a:lnTo>
                  <a:pt x="3021680" y="40216"/>
                </a:lnTo>
                <a:lnTo>
                  <a:pt x="2959076" y="33399"/>
                </a:lnTo>
                <a:lnTo>
                  <a:pt x="2895712" y="27185"/>
                </a:lnTo>
                <a:lnTo>
                  <a:pt x="2831616" y="21583"/>
                </a:lnTo>
                <a:lnTo>
                  <a:pt x="2766816" y="16604"/>
                </a:lnTo>
                <a:lnTo>
                  <a:pt x="2701342" y="12257"/>
                </a:lnTo>
                <a:lnTo>
                  <a:pt x="2635222" y="8553"/>
                </a:lnTo>
                <a:lnTo>
                  <a:pt x="2568484" y="5500"/>
                </a:lnTo>
                <a:lnTo>
                  <a:pt x="2501157" y="3108"/>
                </a:lnTo>
                <a:lnTo>
                  <a:pt x="2433268" y="1388"/>
                </a:lnTo>
                <a:lnTo>
                  <a:pt x="2364847" y="348"/>
                </a:lnTo>
                <a:lnTo>
                  <a:pt x="2295922" y="0"/>
                </a:lnTo>
                <a:close/>
              </a:path>
            </a:pathLst>
          </a:custGeom>
          <a:solidFill>
            <a:srgbClr val="000000"/>
          </a:solidFill>
        </p:spPr>
        <p:txBody>
          <a:bodyPr wrap="square" lIns="0" tIns="0" rIns="0" bIns="0" rtlCol="0"/>
          <a:lstStyle/>
          <a:p>
            <a:pPr defTabSz="642868"/>
            <a:endParaRPr sz="1300">
              <a:solidFill>
                <a:prstClr val="black"/>
              </a:solidFill>
              <a:latin typeface="Calibri"/>
            </a:endParaRPr>
          </a:p>
        </p:txBody>
      </p:sp>
      <p:sp>
        <p:nvSpPr>
          <p:cNvPr id="7" name="object 41"/>
          <p:cNvSpPr txBox="1">
            <a:spLocks/>
          </p:cNvSpPr>
          <p:nvPr/>
        </p:nvSpPr>
        <p:spPr>
          <a:xfrm>
            <a:off x="1" y="3898818"/>
            <a:ext cx="3594548" cy="1480815"/>
          </a:xfrm>
          <a:prstGeom prst="rect">
            <a:avLst/>
          </a:prstGeom>
        </p:spPr>
        <p:txBody>
          <a:bodyPr vert="horz" wrap="square" lIns="0" tIns="491121" rIns="0" bIns="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350469"/>
            <a:r>
              <a:rPr lang="en-US" sz="3200" dirty="0">
                <a:solidFill>
                  <a:srgbClr val="FF9300"/>
                </a:solidFill>
              </a:rPr>
              <a:t>$2,400 on</a:t>
            </a:r>
            <a:r>
              <a:rPr lang="en-US" sz="3200" spc="-211" dirty="0">
                <a:solidFill>
                  <a:srgbClr val="FF9300"/>
                </a:solidFill>
              </a:rPr>
              <a:t> </a:t>
            </a:r>
            <a:r>
              <a:rPr lang="en-US" sz="3200" dirty="0">
                <a:solidFill>
                  <a:srgbClr val="FF9300"/>
                </a:solidFill>
              </a:rPr>
              <a:t>Amazon</a:t>
            </a:r>
            <a:endParaRPr lang="en-US" sz="32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978" y="2791859"/>
            <a:ext cx="11559821" cy="3694732"/>
          </a:xfrm>
          <a:prstGeom prst="rect">
            <a:avLst/>
          </a:prstGeom>
        </p:spPr>
      </p:pic>
      <p:sp>
        <p:nvSpPr>
          <p:cNvPr id="3" name="Rectangle 2"/>
          <p:cNvSpPr/>
          <p:nvPr/>
        </p:nvSpPr>
        <p:spPr>
          <a:xfrm>
            <a:off x="1480456" y="1870445"/>
            <a:ext cx="9786257" cy="3243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b="1" dirty="0" smtClean="0"/>
              <a:t>Can we increase guessing costs for the attacker?</a:t>
            </a:r>
            <a:endParaRPr lang="en-US" sz="3600" b="1" dirty="0"/>
          </a:p>
        </p:txBody>
      </p:sp>
      <p:pic>
        <p:nvPicPr>
          <p:cNvPr id="9" name="Picture 6"/>
          <p:cNvPicPr>
            <a:picLocks noChangeAspect="1" noChangeArrowheads="1"/>
          </p:cNvPicPr>
          <p:nvPr/>
        </p:nvPicPr>
        <p:blipFill>
          <a:blip r:embed="rId5" cstate="print"/>
          <a:srcRect/>
          <a:stretch>
            <a:fillRect/>
          </a:stretch>
        </p:blipFill>
        <p:spPr bwMode="auto">
          <a:xfrm>
            <a:off x="5218288" y="2620636"/>
            <a:ext cx="990600" cy="1651479"/>
          </a:xfrm>
          <a:prstGeom prst="rect">
            <a:avLst/>
          </a:prstGeom>
          <a:noFill/>
          <a:ln w="9525">
            <a:noFill/>
            <a:miter lim="800000"/>
            <a:headEnd/>
            <a:tailEnd/>
          </a:ln>
        </p:spPr>
      </p:pic>
      <p:pic>
        <p:nvPicPr>
          <p:cNvPr id="10"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07149" y="2914633"/>
            <a:ext cx="468409" cy="4782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45773" y="2914633"/>
            <a:ext cx="457200" cy="4667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41827" y="3428814"/>
            <a:ext cx="468409" cy="4782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9905" y="3407347"/>
            <a:ext cx="457200" cy="4667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28219" y="2810541"/>
            <a:ext cx="468409" cy="47820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56297" y="2789074"/>
            <a:ext cx="457200" cy="4667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2351" y="3303255"/>
            <a:ext cx="468409" cy="47820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80429" y="3281788"/>
            <a:ext cx="457200" cy="466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72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Attempt 1: Hash Iteration</a:t>
            </a:r>
            <a:endParaRPr lang="en-US" dirty="0"/>
          </a:p>
        </p:txBody>
      </p:sp>
      <p:sp>
        <p:nvSpPr>
          <p:cNvPr id="3" name="Content Placeholder 2"/>
          <p:cNvSpPr>
            <a:spLocks noGrp="1"/>
          </p:cNvSpPr>
          <p:nvPr>
            <p:ph idx="1"/>
          </p:nvPr>
        </p:nvSpPr>
        <p:spPr/>
        <p:txBody>
          <a:bodyPr/>
          <a:lstStyle/>
          <a:p>
            <a:r>
              <a:rPr lang="en-US" dirty="0" smtClean="0"/>
              <a:t>BCRYPT</a:t>
            </a:r>
          </a:p>
          <a:p>
            <a:endParaRPr lang="en-US" dirty="0"/>
          </a:p>
          <a:p>
            <a:endParaRPr lang="en-US" dirty="0" smtClean="0"/>
          </a:p>
          <a:p>
            <a:endParaRPr lang="en-US" dirty="0"/>
          </a:p>
          <a:p>
            <a:r>
              <a:rPr lang="en-US" dirty="0" smtClean="0"/>
              <a:t>PBKDF2</a:t>
            </a:r>
          </a:p>
          <a:p>
            <a:endParaRPr lang="en-US" dirty="0"/>
          </a:p>
          <a:p>
            <a:endParaRPr lang="en-US" dirty="0" smtClean="0"/>
          </a:p>
          <a:p>
            <a:endParaRPr lang="en-US" dirty="0"/>
          </a:p>
        </p:txBody>
      </p:sp>
      <p:pic>
        <p:nvPicPr>
          <p:cNvPr id="4" name="Picture 16" descr="http://assets.fontsinuse.com/static/use-media-items/15/14246/full-2048x768/522903b7/Yahoo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3526" y="2424249"/>
            <a:ext cx="2667000" cy="10015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484" y="2503029"/>
            <a:ext cx="1860063" cy="831092"/>
          </a:xfrm>
          <a:prstGeom prst="rect">
            <a:avLst/>
          </a:prstGeom>
        </p:spPr>
      </p:pic>
      <p:pic>
        <p:nvPicPr>
          <p:cNvPr id="6" name="Picture 2" descr="Image result for dropbo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4762" y="2332776"/>
            <a:ext cx="1579303" cy="11844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9993" y="4297524"/>
            <a:ext cx="3877230" cy="969308"/>
          </a:xfrm>
          <a:prstGeom prst="rect">
            <a:avLst/>
          </a:prstGeom>
        </p:spPr>
      </p:pic>
      <p:cxnSp>
        <p:nvCxnSpPr>
          <p:cNvPr id="9" name="Straight Arrow Connector 8"/>
          <p:cNvCxnSpPr>
            <a:endCxn id="10" idx="1"/>
          </p:cNvCxnSpPr>
          <p:nvPr/>
        </p:nvCxnSpPr>
        <p:spPr>
          <a:xfrm flipV="1">
            <a:off x="5958721" y="4249494"/>
            <a:ext cx="985692" cy="403194"/>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944413" y="3772440"/>
            <a:ext cx="4689682" cy="954107"/>
          </a:xfrm>
          <a:prstGeom prst="rect">
            <a:avLst/>
          </a:prstGeom>
        </p:spPr>
        <p:txBody>
          <a:bodyPr wrap="none">
            <a:spAutoFit/>
          </a:bodyPr>
          <a:lstStyle/>
          <a:p>
            <a:r>
              <a:rPr lang="en-US" sz="2800" dirty="0" smtClean="0"/>
              <a:t>100,000 SHA256 computations</a:t>
            </a:r>
          </a:p>
          <a:p>
            <a:r>
              <a:rPr lang="en-US" sz="2800" dirty="0" smtClean="0"/>
              <a:t>(iterative)</a:t>
            </a:r>
            <a:endParaRPr lang="en-US" sz="2800" dirty="0"/>
          </a:p>
        </p:txBody>
      </p:sp>
      <p:sp>
        <p:nvSpPr>
          <p:cNvPr id="15" name="Rectangle 14"/>
          <p:cNvSpPr/>
          <p:nvPr/>
        </p:nvSpPr>
        <p:spPr>
          <a:xfrm>
            <a:off x="214426" y="5778212"/>
            <a:ext cx="11977574" cy="646331"/>
          </a:xfrm>
          <a:prstGeom prst="rect">
            <a:avLst/>
          </a:prstGeom>
        </p:spPr>
        <p:txBody>
          <a:bodyPr wrap="none">
            <a:spAutoFit/>
          </a:bodyPr>
          <a:lstStyle/>
          <a:p>
            <a:r>
              <a:rPr lang="en-US" sz="3600" dirty="0" smtClean="0"/>
              <a:t>Estimated Cost on ASIC: $1 per billion password guesses [BS14]</a:t>
            </a:r>
            <a:endParaRPr lang="en-US" sz="3600" dirty="0"/>
          </a:p>
        </p:txBody>
      </p:sp>
      <p:cxnSp>
        <p:nvCxnSpPr>
          <p:cNvPr id="16" name="Straight Arrow Connector 15"/>
          <p:cNvCxnSpPr/>
          <p:nvPr/>
        </p:nvCxnSpPr>
        <p:spPr>
          <a:xfrm flipH="1">
            <a:off x="6944413" y="4652687"/>
            <a:ext cx="773878" cy="111484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41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a:t>
            </a:r>
            <a:endParaRPr lang="en-US" dirty="0"/>
          </a:p>
        </p:txBody>
      </p:sp>
      <p:cxnSp>
        <p:nvCxnSpPr>
          <p:cNvPr id="5" name="Straight Arrow Connector 4"/>
          <p:cNvCxnSpPr/>
          <p:nvPr/>
        </p:nvCxnSpPr>
        <p:spPr>
          <a:xfrm flipV="1">
            <a:off x="2296906" y="1382468"/>
            <a:ext cx="0" cy="421277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296906" y="5595238"/>
            <a:ext cx="6128657" cy="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626939" y="4792634"/>
            <a:ext cx="2518062" cy="584775"/>
          </a:xfrm>
          <a:prstGeom prst="rect">
            <a:avLst/>
          </a:prstGeom>
          <a:noFill/>
        </p:spPr>
        <p:txBody>
          <a:bodyPr wrap="none" rtlCol="0">
            <a:spAutoFit/>
          </a:bodyPr>
          <a:lstStyle/>
          <a:p>
            <a:r>
              <a:rPr lang="en-US" sz="3200" b="1" dirty="0" smtClean="0">
                <a:solidFill>
                  <a:srgbClr val="7030A0"/>
                </a:solidFill>
              </a:rPr>
              <a:t>User Patience</a:t>
            </a:r>
            <a:endParaRPr lang="en-US" sz="3200" b="1" dirty="0">
              <a:solidFill>
                <a:srgbClr val="7030A0"/>
              </a:solidFill>
            </a:endParaRPr>
          </a:p>
        </p:txBody>
      </p:sp>
      <p:sp>
        <p:nvSpPr>
          <p:cNvPr id="11" name="TextBox 10"/>
          <p:cNvSpPr txBox="1"/>
          <p:nvPr/>
        </p:nvSpPr>
        <p:spPr>
          <a:xfrm>
            <a:off x="304820" y="6335486"/>
            <a:ext cx="5159041" cy="369332"/>
          </a:xfrm>
          <a:prstGeom prst="rect">
            <a:avLst/>
          </a:prstGeom>
          <a:noFill/>
        </p:spPr>
        <p:txBody>
          <a:bodyPr wrap="none" rtlCol="0">
            <a:spAutoFit/>
          </a:bodyPr>
          <a:lstStyle/>
          <a:p>
            <a:r>
              <a:rPr lang="en-US" b="1" dirty="0" smtClean="0"/>
              <a:t>Disclaimer</a:t>
            </a:r>
            <a:r>
              <a:rPr lang="en-US" dirty="0" smtClean="0"/>
              <a:t>: This slide is entirely for humorous effect. </a:t>
            </a:r>
            <a:endParaRPr lang="en-US" dirty="0"/>
          </a:p>
        </p:txBody>
      </p:sp>
      <p:sp>
        <p:nvSpPr>
          <p:cNvPr id="12" name="TextBox 11"/>
          <p:cNvSpPr txBox="1"/>
          <p:nvPr/>
        </p:nvSpPr>
        <p:spPr>
          <a:xfrm rot="2460249">
            <a:off x="3719327" y="2253763"/>
            <a:ext cx="2345707" cy="584775"/>
          </a:xfrm>
          <a:prstGeom prst="rect">
            <a:avLst/>
          </a:prstGeom>
          <a:noFill/>
        </p:spPr>
        <p:txBody>
          <a:bodyPr wrap="none" rtlCol="0">
            <a:spAutoFit/>
          </a:bodyPr>
          <a:lstStyle/>
          <a:p>
            <a:r>
              <a:rPr lang="en-US" sz="3200" b="1" dirty="0" smtClean="0">
                <a:solidFill>
                  <a:srgbClr val="FF0000"/>
                </a:solidFill>
              </a:rPr>
              <a:t>Cost SHA256</a:t>
            </a:r>
            <a:endParaRPr lang="en-US" sz="3200" b="1" dirty="0">
              <a:solidFill>
                <a:srgbClr val="FF0000"/>
              </a:solidFill>
            </a:endParaRPr>
          </a:p>
        </p:txBody>
      </p:sp>
      <p:cxnSp>
        <p:nvCxnSpPr>
          <p:cNvPr id="13" name="Straight Arrow Connector 12"/>
          <p:cNvCxnSpPr/>
          <p:nvPr/>
        </p:nvCxnSpPr>
        <p:spPr>
          <a:xfrm>
            <a:off x="2888891" y="1520011"/>
            <a:ext cx="4502509" cy="371601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85970" y="5596766"/>
            <a:ext cx="1029449" cy="584775"/>
          </a:xfrm>
          <a:prstGeom prst="rect">
            <a:avLst/>
          </a:prstGeom>
          <a:noFill/>
        </p:spPr>
        <p:txBody>
          <a:bodyPr wrap="none" rtlCol="0">
            <a:spAutoFit/>
          </a:bodyPr>
          <a:lstStyle/>
          <a:p>
            <a:r>
              <a:rPr lang="en-US" sz="3200" b="1" dirty="0" smtClean="0"/>
              <a:t>Time</a:t>
            </a:r>
            <a:endParaRPr lang="en-US" sz="3200" b="1" dirty="0"/>
          </a:p>
        </p:txBody>
      </p:sp>
      <p:sp>
        <p:nvSpPr>
          <p:cNvPr id="17" name="TextBox 16"/>
          <p:cNvSpPr txBox="1"/>
          <p:nvPr/>
        </p:nvSpPr>
        <p:spPr>
          <a:xfrm rot="16200000">
            <a:off x="6758375" y="3085632"/>
            <a:ext cx="4257897" cy="584775"/>
          </a:xfrm>
          <a:prstGeom prst="rect">
            <a:avLst/>
          </a:prstGeom>
          <a:noFill/>
        </p:spPr>
        <p:txBody>
          <a:bodyPr wrap="none" rtlCol="0">
            <a:spAutoFit/>
          </a:bodyPr>
          <a:lstStyle/>
          <a:p>
            <a:r>
              <a:rPr lang="en-US" sz="3200" b="1" dirty="0" smtClean="0">
                <a:solidFill>
                  <a:srgbClr val="7030A0"/>
                </a:solidFill>
              </a:rPr>
              <a:t>Standard Patience </a:t>
            </a:r>
            <a:r>
              <a:rPr lang="en-US" sz="3200" b="1" dirty="0">
                <a:solidFill>
                  <a:srgbClr val="7030A0"/>
                </a:solidFill>
              </a:rPr>
              <a:t>Units</a:t>
            </a:r>
          </a:p>
        </p:txBody>
      </p:sp>
      <p:cxnSp>
        <p:nvCxnSpPr>
          <p:cNvPr id="18" name="Straight Arrow Connector 17"/>
          <p:cNvCxnSpPr/>
          <p:nvPr/>
        </p:nvCxnSpPr>
        <p:spPr>
          <a:xfrm flipV="1">
            <a:off x="8458240" y="1429944"/>
            <a:ext cx="0" cy="421277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6200000">
            <a:off x="1252260" y="2822888"/>
            <a:ext cx="1205779" cy="584775"/>
          </a:xfrm>
          <a:prstGeom prst="rect">
            <a:avLst/>
          </a:prstGeom>
          <a:noFill/>
        </p:spPr>
        <p:txBody>
          <a:bodyPr wrap="none" rtlCol="0">
            <a:spAutoFit/>
          </a:bodyPr>
          <a:lstStyle/>
          <a:p>
            <a:r>
              <a:rPr lang="en-US" sz="3200" b="1" dirty="0" smtClean="0">
                <a:solidFill>
                  <a:srgbClr val="FF0000"/>
                </a:solidFill>
              </a:rPr>
              <a:t>USD $</a:t>
            </a:r>
            <a:endParaRPr lang="en-US" sz="3200" b="1" dirty="0">
              <a:solidFill>
                <a:srgbClr val="FF0000"/>
              </a:solidFill>
            </a:endParaRPr>
          </a:p>
        </p:txBody>
      </p:sp>
      <p:cxnSp>
        <p:nvCxnSpPr>
          <p:cNvPr id="21" name="Straight Arrow Connector 20"/>
          <p:cNvCxnSpPr/>
          <p:nvPr/>
        </p:nvCxnSpPr>
        <p:spPr>
          <a:xfrm>
            <a:off x="2389444" y="5355772"/>
            <a:ext cx="5943580" cy="0"/>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2" descr="Image result for impatient us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9711" y="2249948"/>
            <a:ext cx="2590799" cy="1730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9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3" cstate="print"/>
          <a:srcRect/>
          <a:stretch>
            <a:fillRect/>
          </a:stretch>
        </p:blipFill>
        <p:spPr bwMode="auto">
          <a:xfrm>
            <a:off x="572649" y="3346427"/>
            <a:ext cx="1868921" cy="158139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Goal: Moderately Expensive Hash Function</a:t>
            </a:r>
            <a:endParaRPr lang="en-US" dirty="0"/>
          </a:p>
        </p:txBody>
      </p:sp>
      <p:pic>
        <p:nvPicPr>
          <p:cNvPr id="5" name="Picture 6"/>
          <p:cNvPicPr>
            <a:picLocks noChangeAspect="1" noChangeArrowheads="1"/>
          </p:cNvPicPr>
          <p:nvPr/>
        </p:nvPicPr>
        <p:blipFill>
          <a:blip r:embed="rId4" cstate="print"/>
          <a:srcRect/>
          <a:stretch>
            <a:fillRect/>
          </a:stretch>
        </p:blipFill>
        <p:spPr bwMode="auto">
          <a:xfrm>
            <a:off x="2644006" y="3676074"/>
            <a:ext cx="990600" cy="1651479"/>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10478644" y="2830879"/>
            <a:ext cx="1219200" cy="1031095"/>
          </a:xfrm>
          <a:prstGeom prst="rect">
            <a:avLst/>
          </a:prstGeom>
          <a:noFill/>
          <a:ln w="9525">
            <a:noFill/>
            <a:miter lim="800000"/>
            <a:headEnd/>
            <a:tailEnd/>
          </a:ln>
        </p:spPr>
      </p:pic>
      <p:pic>
        <p:nvPicPr>
          <p:cNvPr id="10"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7722" y="4056519"/>
            <a:ext cx="468409" cy="4782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5800" y="4035052"/>
            <a:ext cx="457200" cy="46676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2622317" y="1902277"/>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Fast on PC and </a:t>
            </a:r>
          </a:p>
          <a:p>
            <a:r>
              <a:rPr lang="en-US" dirty="0" smtClean="0"/>
              <a:t>Expensive on ASIC?</a:t>
            </a:r>
          </a:p>
          <a:p>
            <a:endParaRPr lang="en-US"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2672" y="4733897"/>
            <a:ext cx="1948873" cy="1948873"/>
          </a:xfrm>
          <a:prstGeom prst="rect">
            <a:avLst/>
          </a:prstGeom>
        </p:spPr>
      </p:pic>
      <p:pic>
        <p:nvPicPr>
          <p:cNvPr id="16" name="Picture 1"/>
          <p:cNvPicPr>
            <a:picLocks noChangeAspect="1" noChangeArrowheads="1"/>
          </p:cNvPicPr>
          <p:nvPr/>
        </p:nvPicPr>
        <p:blipFill>
          <a:blip r:embed="rId9" cstate="print"/>
          <a:srcRect/>
          <a:stretch>
            <a:fillRect/>
          </a:stretch>
        </p:blipFill>
        <p:spPr bwMode="auto">
          <a:xfrm>
            <a:off x="10403402" y="3956382"/>
            <a:ext cx="1294442" cy="1942879"/>
          </a:xfrm>
          <a:prstGeom prst="rect">
            <a:avLst/>
          </a:prstGeom>
          <a:noFill/>
          <a:ln w="9525">
            <a:noFill/>
            <a:miter lim="800000"/>
            <a:headEnd/>
            <a:tailEnd/>
          </a:ln>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2572" y="1591479"/>
            <a:ext cx="3151064" cy="1764596"/>
          </a:xfrm>
          <a:prstGeom prst="rect">
            <a:avLst/>
          </a:prstGeom>
        </p:spPr>
      </p:pic>
      <p:pic>
        <p:nvPicPr>
          <p:cNvPr id="2050" name="Picture 2" descr="Image result for impatient us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27560" y="3430294"/>
            <a:ext cx="2590799" cy="173065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1854" y="4549233"/>
            <a:ext cx="468409" cy="4782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9932" y="4527766"/>
            <a:ext cx="457200" cy="466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51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24602</TotalTime>
  <Words>2273</Words>
  <Application>Microsoft Office PowerPoint</Application>
  <PresentationFormat>Widescreen</PresentationFormat>
  <Paragraphs>458</Paragraphs>
  <Slides>52</Slides>
  <Notes>22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2" baseType="lpstr">
      <vt:lpstr>Cambria Math</vt:lpstr>
      <vt:lpstr>Arial</vt:lpstr>
      <vt:lpstr>宋体</vt:lpstr>
      <vt:lpstr>Calibri Light</vt:lpstr>
      <vt:lpstr>Calibri</vt:lpstr>
      <vt:lpstr>Lucida Sans Unicode</vt:lpstr>
      <vt:lpstr>Wingdings</vt:lpstr>
      <vt:lpstr>Verdana</vt:lpstr>
      <vt:lpstr>Office Theme</vt:lpstr>
      <vt:lpstr>Microsoft Excel Chart</vt:lpstr>
      <vt:lpstr>Memory Hard Functions and Human Authentication</vt:lpstr>
      <vt:lpstr>Password Management</vt:lpstr>
      <vt:lpstr>Motivation: Password Storage</vt:lpstr>
      <vt:lpstr>Offline Attacks: A Common Problem</vt:lpstr>
      <vt:lpstr>Offline Attacks: A Common Problem</vt:lpstr>
      <vt:lpstr>A Dangerous Problem</vt:lpstr>
      <vt:lpstr>Attempt 1: Hash Iteration</vt:lpstr>
      <vt:lpstr>The Challenge</vt:lpstr>
      <vt:lpstr>Goal: Moderately Expensive Hash Function</vt:lpstr>
      <vt:lpstr>Memory Hard Function (MHF)</vt:lpstr>
      <vt:lpstr>Memory Hard Function (MHF)</vt:lpstr>
      <vt:lpstr>iMHF Candidates</vt:lpstr>
      <vt:lpstr>iMHF (fG,H)</vt:lpstr>
      <vt:lpstr>Evaluating an iMHF (pebbling)</vt:lpstr>
      <vt:lpstr>Evaluating an iMHF (pebbling)</vt:lpstr>
      <vt:lpstr>Evaluating an iMHF (pebbling)</vt:lpstr>
      <vt:lpstr>Pebbling Example</vt:lpstr>
      <vt:lpstr>Pebbling Example</vt:lpstr>
      <vt:lpstr>Pebbling Example</vt:lpstr>
      <vt:lpstr>Pebbling Example</vt:lpstr>
      <vt:lpstr>Measuring Cost: Attempt 1</vt:lpstr>
      <vt:lpstr>Amortization and Parallelism</vt:lpstr>
      <vt:lpstr>Measuring Cost</vt:lpstr>
      <vt:lpstr>Pebbling Example (CC)</vt:lpstr>
      <vt:lpstr>Desiderata</vt:lpstr>
      <vt:lpstr>Depth-Robustness: The Key Property</vt:lpstr>
      <vt:lpstr>Depth Robustness</vt:lpstr>
      <vt:lpstr>Depth Robustness</vt:lpstr>
      <vt:lpstr>Depth Robustness is Necessary</vt:lpstr>
      <vt:lpstr>Answer: No</vt:lpstr>
      <vt:lpstr>Argon2i [BDK]</vt:lpstr>
      <vt:lpstr>Depth-Robustness is Sufficient! [ABP17]</vt:lpstr>
      <vt:lpstr>Practical Construction of Depth-Robust Graph</vt:lpstr>
      <vt:lpstr>Empirical Security Analysis</vt:lpstr>
      <vt:lpstr>Data-Independent vs. Data-Dependent MHF</vt:lpstr>
      <vt:lpstr>On the Security of SCRYPT</vt:lpstr>
      <vt:lpstr>Hybrid Modes</vt:lpstr>
      <vt:lpstr>ABH17 Hybrid</vt:lpstr>
      <vt:lpstr>Summary</vt:lpstr>
      <vt:lpstr>Thanks for Listening</vt:lpstr>
      <vt:lpstr>Passwords vs time: Look how far we’ve come</vt:lpstr>
      <vt:lpstr>Biometrics</vt:lpstr>
      <vt:lpstr>Biometrics</vt:lpstr>
      <vt:lpstr>Hardware Tokens</vt:lpstr>
      <vt:lpstr>Hardware Tokens</vt:lpstr>
      <vt:lpstr>Graphical Passwords</vt:lpstr>
      <vt:lpstr>Graphical Passwords</vt:lpstr>
      <vt:lpstr>Graphical Passwords: Hotspots</vt:lpstr>
      <vt:lpstr>Graphical Passwords: Hotspots</vt:lpstr>
      <vt:lpstr>Password Managers</vt:lpstr>
      <vt:lpstr>Related Work</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Attacking Data Independent Memory Hard Functions</dc:title>
  <dc:creator>Jeremiah Blocki</dc:creator>
  <cp:lastModifiedBy>Blocki, Jeremiah M</cp:lastModifiedBy>
  <cp:revision>493</cp:revision>
  <dcterms:created xsi:type="dcterms:W3CDTF">2016-03-11T00:22:30Z</dcterms:created>
  <dcterms:modified xsi:type="dcterms:W3CDTF">2018-06-04T15:27:00Z</dcterms:modified>
</cp:coreProperties>
</file>