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4"/>
  </p:notesMasterIdLst>
  <p:sldIdLst>
    <p:sldId id="256" r:id="rId3"/>
    <p:sldId id="257" r:id="rId4"/>
    <p:sldId id="258" r:id="rId5"/>
    <p:sldId id="314" r:id="rId6"/>
    <p:sldId id="260" r:id="rId7"/>
    <p:sldId id="261" r:id="rId8"/>
    <p:sldId id="262" r:id="rId9"/>
    <p:sldId id="263" r:id="rId10"/>
    <p:sldId id="266" r:id="rId11"/>
    <p:sldId id="267" r:id="rId12"/>
    <p:sldId id="265" r:id="rId13"/>
    <p:sldId id="297" r:id="rId14"/>
    <p:sldId id="268" r:id="rId15"/>
    <p:sldId id="269" r:id="rId16"/>
    <p:sldId id="298" r:id="rId17"/>
    <p:sldId id="299" r:id="rId18"/>
    <p:sldId id="300" r:id="rId19"/>
    <p:sldId id="315" r:id="rId20"/>
    <p:sldId id="270" r:id="rId21"/>
    <p:sldId id="280" r:id="rId22"/>
    <p:sldId id="302" r:id="rId23"/>
    <p:sldId id="303" r:id="rId24"/>
    <p:sldId id="304" r:id="rId25"/>
    <p:sldId id="305" r:id="rId26"/>
    <p:sldId id="287" r:id="rId27"/>
    <p:sldId id="282" r:id="rId28"/>
    <p:sldId id="306" r:id="rId29"/>
    <p:sldId id="288" r:id="rId30"/>
    <p:sldId id="308" r:id="rId31"/>
    <p:sldId id="307" r:id="rId32"/>
    <p:sldId id="309" r:id="rId33"/>
    <p:sldId id="310" r:id="rId34"/>
    <p:sldId id="311" r:id="rId35"/>
    <p:sldId id="312" r:id="rId36"/>
    <p:sldId id="271" r:id="rId37"/>
    <p:sldId id="272" r:id="rId38"/>
    <p:sldId id="273" r:id="rId39"/>
    <p:sldId id="274" r:id="rId40"/>
    <p:sldId id="278" r:id="rId41"/>
    <p:sldId id="277" r:id="rId42"/>
    <p:sldId id="284" r:id="rId43"/>
    <p:sldId id="285" r:id="rId44"/>
    <p:sldId id="286" r:id="rId45"/>
    <p:sldId id="313" r:id="rId46"/>
    <p:sldId id="289" r:id="rId47"/>
    <p:sldId id="293" r:id="rId48"/>
    <p:sldId id="292" r:id="rId49"/>
    <p:sldId id="291" r:id="rId50"/>
    <p:sldId id="296" r:id="rId51"/>
    <p:sldId id="294" r:id="rId52"/>
    <p:sldId id="295" r:id="rId53"/>
  </p:sldIdLst>
  <p:sldSz cx="9144000" cy="6858000" type="screen4x3"/>
  <p:notesSz cx="6858000" cy="9144000"/>
  <p:embeddedFontLst>
    <p:embeddedFont>
      <p:font typeface="Verdana" pitchFamily="34" charset="0"/>
      <p:regular r:id="rId55"/>
      <p:bold r:id="rId56"/>
      <p:italic r:id="rId57"/>
      <p:boldItalic r:id="rId58"/>
    </p:embeddedFont>
    <p:embeddedFont>
      <p:font typeface="Mathematica1Mono" charset="0"/>
      <p:regular r:id="rId59"/>
      <p:bold r:id="rId60"/>
    </p:embeddedFont>
    <p:embeddedFont>
      <p:font typeface="Mathematica1" charset="0"/>
      <p:regular r:id="rId61"/>
      <p:bold r:id="rId62"/>
    </p:embeddedFont>
    <p:embeddedFont>
      <p:font typeface="Calibri" pitchFamily="34" charset="0"/>
      <p:regular r:id="rId63"/>
      <p:bold r:id="rId64"/>
      <p:italic r:id="rId65"/>
      <p:boldItalic r:id="rId66"/>
    </p:embeddedFont>
    <p:embeddedFont>
      <p:font typeface="Cambria Math" pitchFamily="18" charset="0"/>
      <p:regular r:id="rId67"/>
    </p:embeddedFont>
    <p:embeddedFont>
      <p:font typeface="Agency FB" pitchFamily="34" charset="0"/>
      <p:regular r:id="rId68"/>
      <p:bold r:id="rId69"/>
    </p:embeddedFont>
    <p:embeddedFont>
      <p:font typeface="宋体" pitchFamily="2" charset="-122"/>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4660"/>
  </p:normalViewPr>
  <p:slideViewPr>
    <p:cSldViewPr>
      <p:cViewPr varScale="1">
        <p:scale>
          <a:sx n="87" d="100"/>
          <a:sy n="87" d="100"/>
        </p:scale>
        <p:origin x="-14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A16FDF92-2B09-45B5-B94C-3261B5F1B7B0}"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3259D0D0-FC03-403D-A961-61F252CAA218}"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07732" custRadScaleInc="8">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401236B7-026B-4878-B707-85E8A8B78A9A}" type="presOf" srcId="{FBC35DA8-DDD3-4E03-B192-E7A1C3991B36}" destId="{15642846-1CF0-498E-8C72-C054D3C387A9}" srcOrd="0" destOrd="0" presId="urn:microsoft.com/office/officeart/2005/8/layout/arrow5"/>
    <dgm:cxn modelId="{7EE1157B-7BDC-4228-9D61-6D2C587E0CB0}" type="presOf" srcId="{908A6AFA-85FD-4BF1-9E7C-7A28A3636AEA}" destId="{D711F810-FFB4-4E15-A7A8-C02F35252212}" srcOrd="0" destOrd="0" presId="urn:microsoft.com/office/officeart/2005/8/layout/arrow5"/>
    <dgm:cxn modelId="{E0E94C45-3678-43E4-A6A2-0AE3DBFC0270}" type="presOf" srcId="{87F09F72-A4BD-436B-AB77-3C1FB4FC9F7A}" destId="{B3FA68EE-6BBB-4775-9A3A-99A426B805C4}" srcOrd="0" destOrd="0" presId="urn:microsoft.com/office/officeart/2005/8/layout/arrow5"/>
    <dgm:cxn modelId="{C269C427-AC3A-43A3-BB5C-E308073669E4}" type="presParOf" srcId="{B3FA68EE-6BBB-4775-9A3A-99A426B805C4}" destId="{D711F810-FFB4-4E15-A7A8-C02F35252212}" srcOrd="0" destOrd="0" presId="urn:microsoft.com/office/officeart/2005/8/layout/arrow5"/>
    <dgm:cxn modelId="{8904136A-8CC2-41B0-8C7F-DCA27EDFDE6F}"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EA7EB-10CD-44BB-90C3-7AC4A23DFF66}" type="doc">
      <dgm:prSet loTypeId="urn:microsoft.com/office/officeart/2005/8/layout/hProcess9" loCatId="process" qsTypeId="urn:microsoft.com/office/officeart/2005/8/quickstyle/simple1" qsCatId="simple" csTypeId="urn:microsoft.com/office/officeart/2005/8/colors/accent1_2" csCatId="accent1" phldr="1"/>
      <dgm:spPr/>
    </dgm:pt>
    <dgm:pt modelId="{3E6492FF-0A46-4C44-AC3F-5D23A3FF7B56}">
      <dgm:prSet phldrT="[Text]"/>
      <dgm:spPr/>
      <dgm:t>
        <a:bodyPr/>
        <a:lstStyle/>
        <a:p>
          <a:r>
            <a:rPr lang="en-US" dirty="0" smtClean="0"/>
            <a:t>Online</a:t>
          </a:r>
          <a:endParaRPr lang="en-US" dirty="0"/>
        </a:p>
      </dgm:t>
    </dgm:pt>
    <dgm:pt modelId="{27E312CB-E19A-46D8-965A-B172953F33CD}" type="parTrans" cxnId="{35F1E1DD-BEE9-47D5-81C6-F62BCA8D6AEA}">
      <dgm:prSet/>
      <dgm:spPr/>
      <dgm:t>
        <a:bodyPr/>
        <a:lstStyle/>
        <a:p>
          <a:endParaRPr lang="en-US"/>
        </a:p>
      </dgm:t>
    </dgm:pt>
    <dgm:pt modelId="{3FB35421-490B-4979-858A-6120749D2D54}" type="sibTrans" cxnId="{35F1E1DD-BEE9-47D5-81C6-F62BCA8D6AEA}">
      <dgm:prSet/>
      <dgm:spPr/>
      <dgm:t>
        <a:bodyPr/>
        <a:lstStyle/>
        <a:p>
          <a:endParaRPr lang="en-US"/>
        </a:p>
      </dgm:t>
    </dgm:pt>
    <dgm:pt modelId="{2942A81C-401D-43F4-933D-7FDF3EDFDF15}">
      <dgm:prSet phldrT="[Text]"/>
      <dgm:spPr/>
      <dgm:t>
        <a:bodyPr/>
        <a:lstStyle/>
        <a:p>
          <a:r>
            <a:rPr lang="en-US" dirty="0" smtClean="0"/>
            <a:t>Offline</a:t>
          </a:r>
          <a:endParaRPr lang="en-US" dirty="0"/>
        </a:p>
      </dgm:t>
    </dgm:pt>
    <dgm:pt modelId="{462A0737-BB95-4DAE-8D31-365D26EB3183}" type="parTrans" cxnId="{DACEDA69-5F24-4236-8FF8-D14986FBA967}">
      <dgm:prSet/>
      <dgm:spPr/>
      <dgm:t>
        <a:bodyPr/>
        <a:lstStyle/>
        <a:p>
          <a:endParaRPr lang="en-US"/>
        </a:p>
      </dgm:t>
    </dgm:pt>
    <dgm:pt modelId="{9E94D2ED-DB63-4D0E-8FA7-CE30F98090E1}" type="sibTrans" cxnId="{DACEDA69-5F24-4236-8FF8-D14986FBA967}">
      <dgm:prSet/>
      <dgm:spPr/>
      <dgm:t>
        <a:bodyPr/>
        <a:lstStyle/>
        <a:p>
          <a:endParaRPr lang="en-US"/>
        </a:p>
      </dgm:t>
    </dgm:pt>
    <dgm:pt modelId="{DC36EB75-94D6-475C-8F6A-5227D75FFB7C}">
      <dgm:prSet phldrT="[Text]"/>
      <dgm:spPr/>
      <dgm:t>
        <a:bodyPr/>
        <a:lstStyle/>
        <a:p>
          <a:r>
            <a:rPr lang="en-US" dirty="0" smtClean="0"/>
            <a:t>Plaintext Recovery</a:t>
          </a:r>
          <a:endParaRPr lang="en-US" dirty="0"/>
        </a:p>
      </dgm:t>
    </dgm:pt>
    <dgm:pt modelId="{F36FCC9C-A282-4162-BF22-B7AC82A87B8D}" type="parTrans" cxnId="{64B7FB35-A1E4-4176-B43D-6728566637D8}">
      <dgm:prSet/>
      <dgm:spPr/>
      <dgm:t>
        <a:bodyPr/>
        <a:lstStyle/>
        <a:p>
          <a:endParaRPr lang="en-US"/>
        </a:p>
      </dgm:t>
    </dgm:pt>
    <dgm:pt modelId="{E4A71379-8096-4BE2-9121-121B9E9B14CB}" type="sibTrans" cxnId="{64B7FB35-A1E4-4176-B43D-6728566637D8}">
      <dgm:prSet/>
      <dgm:spPr/>
      <dgm:t>
        <a:bodyPr/>
        <a:lstStyle/>
        <a:p>
          <a:endParaRPr lang="en-US"/>
        </a:p>
      </dgm:t>
    </dgm:pt>
    <dgm:pt modelId="{6B203AC5-5410-442F-95C4-5BBE6FF1DAD1}" type="pres">
      <dgm:prSet presAssocID="{D0EEA7EB-10CD-44BB-90C3-7AC4A23DFF66}" presName="CompostProcess" presStyleCnt="0">
        <dgm:presLayoutVars>
          <dgm:dir/>
          <dgm:resizeHandles val="exact"/>
        </dgm:presLayoutVars>
      </dgm:prSet>
      <dgm:spPr/>
    </dgm:pt>
    <dgm:pt modelId="{1F7BFC97-7E81-4F89-8527-F7718C08F6D6}" type="pres">
      <dgm:prSet presAssocID="{D0EEA7EB-10CD-44BB-90C3-7AC4A23DFF66}" presName="arrow" presStyleLbl="bgShp" presStyleIdx="0" presStyleCnt="1"/>
      <dgm:spPr/>
    </dgm:pt>
    <dgm:pt modelId="{E4CC1ADC-8EB7-431C-BFFB-ADDCFF3B79D3}" type="pres">
      <dgm:prSet presAssocID="{D0EEA7EB-10CD-44BB-90C3-7AC4A23DFF66}" presName="linearProcess" presStyleCnt="0"/>
      <dgm:spPr/>
    </dgm:pt>
    <dgm:pt modelId="{81EE197C-006E-46F6-AAEA-527144BDBC7F}" type="pres">
      <dgm:prSet presAssocID="{3E6492FF-0A46-4C44-AC3F-5D23A3FF7B56}" presName="textNode" presStyleLbl="node1" presStyleIdx="0" presStyleCnt="3">
        <dgm:presLayoutVars>
          <dgm:bulletEnabled val="1"/>
        </dgm:presLayoutVars>
      </dgm:prSet>
      <dgm:spPr/>
      <dgm:t>
        <a:bodyPr/>
        <a:lstStyle/>
        <a:p>
          <a:endParaRPr lang="en-US"/>
        </a:p>
      </dgm:t>
    </dgm:pt>
    <dgm:pt modelId="{D6DE018C-47E9-41B2-826A-84A23DDD296D}" type="pres">
      <dgm:prSet presAssocID="{3FB35421-490B-4979-858A-6120749D2D54}" presName="sibTrans" presStyleCnt="0"/>
      <dgm:spPr/>
    </dgm:pt>
    <dgm:pt modelId="{46CF8F8B-BA47-4FCA-B930-51B20CE2084C}" type="pres">
      <dgm:prSet presAssocID="{2942A81C-401D-43F4-933D-7FDF3EDFDF15}" presName="textNode" presStyleLbl="node1" presStyleIdx="1" presStyleCnt="3">
        <dgm:presLayoutVars>
          <dgm:bulletEnabled val="1"/>
        </dgm:presLayoutVars>
      </dgm:prSet>
      <dgm:spPr/>
      <dgm:t>
        <a:bodyPr/>
        <a:lstStyle/>
        <a:p>
          <a:endParaRPr lang="en-US"/>
        </a:p>
      </dgm:t>
    </dgm:pt>
    <dgm:pt modelId="{4D2D4A50-1685-4926-96C5-F693CAC7C618}" type="pres">
      <dgm:prSet presAssocID="{9E94D2ED-DB63-4D0E-8FA7-CE30F98090E1}" presName="sibTrans" presStyleCnt="0"/>
      <dgm:spPr/>
    </dgm:pt>
    <dgm:pt modelId="{829E7263-616B-4279-97BA-7599D562C7DF}" type="pres">
      <dgm:prSet presAssocID="{DC36EB75-94D6-475C-8F6A-5227D75FFB7C}" presName="textNode" presStyleLbl="node1" presStyleIdx="2" presStyleCnt="3">
        <dgm:presLayoutVars>
          <dgm:bulletEnabled val="1"/>
        </dgm:presLayoutVars>
      </dgm:prSet>
      <dgm:spPr/>
      <dgm:t>
        <a:bodyPr/>
        <a:lstStyle/>
        <a:p>
          <a:endParaRPr lang="en-US"/>
        </a:p>
      </dgm:t>
    </dgm:pt>
  </dgm:ptLst>
  <dgm:cxnLst>
    <dgm:cxn modelId="{4776CE6F-0772-4EAA-B951-627D61E16E7E}" type="presOf" srcId="{2942A81C-401D-43F4-933D-7FDF3EDFDF15}" destId="{46CF8F8B-BA47-4FCA-B930-51B20CE2084C}" srcOrd="0" destOrd="0" presId="urn:microsoft.com/office/officeart/2005/8/layout/hProcess9"/>
    <dgm:cxn modelId="{35F1E1DD-BEE9-47D5-81C6-F62BCA8D6AEA}" srcId="{D0EEA7EB-10CD-44BB-90C3-7AC4A23DFF66}" destId="{3E6492FF-0A46-4C44-AC3F-5D23A3FF7B56}" srcOrd="0" destOrd="0" parTransId="{27E312CB-E19A-46D8-965A-B172953F33CD}" sibTransId="{3FB35421-490B-4979-858A-6120749D2D54}"/>
    <dgm:cxn modelId="{64B7FB35-A1E4-4176-B43D-6728566637D8}" srcId="{D0EEA7EB-10CD-44BB-90C3-7AC4A23DFF66}" destId="{DC36EB75-94D6-475C-8F6A-5227D75FFB7C}" srcOrd="2" destOrd="0" parTransId="{F36FCC9C-A282-4162-BF22-B7AC82A87B8D}" sibTransId="{E4A71379-8096-4BE2-9121-121B9E9B14CB}"/>
    <dgm:cxn modelId="{90D6E6B4-2C72-4D2E-B2FB-97BE252A18C9}" type="presOf" srcId="{D0EEA7EB-10CD-44BB-90C3-7AC4A23DFF66}" destId="{6B203AC5-5410-442F-95C4-5BBE6FF1DAD1}" srcOrd="0" destOrd="0" presId="urn:microsoft.com/office/officeart/2005/8/layout/hProcess9"/>
    <dgm:cxn modelId="{CF5E2C43-B25A-4C98-A569-1C91F9653BFF}" type="presOf" srcId="{DC36EB75-94D6-475C-8F6A-5227D75FFB7C}" destId="{829E7263-616B-4279-97BA-7599D562C7DF}" srcOrd="0" destOrd="0" presId="urn:microsoft.com/office/officeart/2005/8/layout/hProcess9"/>
    <dgm:cxn modelId="{AE849B14-F7FD-4A3A-9A6A-F91D1C6FABA2}" type="presOf" srcId="{3E6492FF-0A46-4C44-AC3F-5D23A3FF7B56}" destId="{81EE197C-006E-46F6-AAEA-527144BDBC7F}" srcOrd="0" destOrd="0" presId="urn:microsoft.com/office/officeart/2005/8/layout/hProcess9"/>
    <dgm:cxn modelId="{DACEDA69-5F24-4236-8FF8-D14986FBA967}" srcId="{D0EEA7EB-10CD-44BB-90C3-7AC4A23DFF66}" destId="{2942A81C-401D-43F4-933D-7FDF3EDFDF15}" srcOrd="1" destOrd="0" parTransId="{462A0737-BB95-4DAE-8D31-365D26EB3183}" sibTransId="{9E94D2ED-DB63-4D0E-8FA7-CE30F98090E1}"/>
    <dgm:cxn modelId="{5AF62F31-851B-4598-ABD4-4F9085C4436B}" type="presParOf" srcId="{6B203AC5-5410-442F-95C4-5BBE6FF1DAD1}" destId="{1F7BFC97-7E81-4F89-8527-F7718C08F6D6}" srcOrd="0" destOrd="0" presId="urn:microsoft.com/office/officeart/2005/8/layout/hProcess9"/>
    <dgm:cxn modelId="{956828F1-3F25-4870-942F-8904F8014D46}" type="presParOf" srcId="{6B203AC5-5410-442F-95C4-5BBE6FF1DAD1}" destId="{E4CC1ADC-8EB7-431C-BFFB-ADDCFF3B79D3}" srcOrd="1" destOrd="0" presId="urn:microsoft.com/office/officeart/2005/8/layout/hProcess9"/>
    <dgm:cxn modelId="{F19EDD4E-2D98-451C-AF58-EF11FAB91FA6}" type="presParOf" srcId="{E4CC1ADC-8EB7-431C-BFFB-ADDCFF3B79D3}" destId="{81EE197C-006E-46F6-AAEA-527144BDBC7F}" srcOrd="0" destOrd="0" presId="urn:microsoft.com/office/officeart/2005/8/layout/hProcess9"/>
    <dgm:cxn modelId="{C0F474AC-F20C-4932-8A4E-F50AC199D886}" type="presParOf" srcId="{E4CC1ADC-8EB7-431C-BFFB-ADDCFF3B79D3}" destId="{D6DE018C-47E9-41B2-826A-84A23DDD296D}" srcOrd="1" destOrd="0" presId="urn:microsoft.com/office/officeart/2005/8/layout/hProcess9"/>
    <dgm:cxn modelId="{00DB0D37-FB59-4120-A861-6A3030571470}" type="presParOf" srcId="{E4CC1ADC-8EB7-431C-BFFB-ADDCFF3B79D3}" destId="{46CF8F8B-BA47-4FCA-B930-51B20CE2084C}" srcOrd="2" destOrd="0" presId="urn:microsoft.com/office/officeart/2005/8/layout/hProcess9"/>
    <dgm:cxn modelId="{A2B00B83-ECEF-4D44-8F67-AB2270A510F0}" type="presParOf" srcId="{E4CC1ADC-8EB7-431C-BFFB-ADDCFF3B79D3}" destId="{4D2D4A50-1685-4926-96C5-F693CAC7C618}" srcOrd="3" destOrd="0" presId="urn:microsoft.com/office/officeart/2005/8/layout/hProcess9"/>
    <dgm:cxn modelId="{1C398B80-619D-443A-8DA8-A878216F987B}" type="presParOf" srcId="{E4CC1ADC-8EB7-431C-BFFB-ADDCFF3B79D3}" destId="{829E7263-616B-4279-97BA-7599D562C7D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41A2C26A-8BF8-4CFF-92E5-7BDA9A121DFB}"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A937AAD0-F845-4CC9-A97A-7A27F5253D35}"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C67819A7-D1CA-4570-84DA-B9CFCD0F8D36}"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D5D696E0-5EE6-46A5-9501-CEE473F3F880}"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07732" custRadScaleInc="8">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dgm:presLayoutVars>
          <dgm:bulletEnabled val="1"/>
        </dgm:presLayoutVars>
      </dgm:prSet>
      <dgm:spPr/>
      <dgm:t>
        <a:bodyPr/>
        <a:lstStyle/>
        <a:p>
          <a:endParaRPr lang="en-US"/>
        </a:p>
      </dgm:t>
    </dgm:pt>
  </dgm:ptLst>
  <dgm:cxnLst>
    <dgm:cxn modelId="{5C318C3E-1082-4E79-91CD-3DDF52FDE208}" type="presOf" srcId="{908A6AFA-85FD-4BF1-9E7C-7A28A3636AEA}" destId="{D711F810-FFB4-4E15-A7A8-C02F35252212}" srcOrd="0" destOrd="0" presId="urn:microsoft.com/office/officeart/2005/8/layout/arrow5"/>
    <dgm:cxn modelId="{CEF21B7F-09C5-49D5-962D-E1937C0B4921}" srcId="{87F09F72-A4BD-436B-AB77-3C1FB4FC9F7A}" destId="{FBC35DA8-DDD3-4E03-B192-E7A1C3991B36}" srcOrd="1" destOrd="0" parTransId="{D9AFD6C5-A81E-485D-9E38-FF4BC347B5D2}" sibTransId="{EFCFE844-F63B-4D14-9017-CDDD56C10452}"/>
    <dgm:cxn modelId="{64803DFF-DC38-4367-A646-3C0003DAC440}" type="presOf" srcId="{FBC35DA8-DDD3-4E03-B192-E7A1C3991B36}" destId="{15642846-1CF0-498E-8C72-C054D3C387A9}" srcOrd="0" destOrd="0" presId="urn:microsoft.com/office/officeart/2005/8/layout/arrow5"/>
    <dgm:cxn modelId="{9C4B04D4-D9F8-4633-889E-9B4F2AA98C12}" srcId="{87F09F72-A4BD-436B-AB77-3C1FB4FC9F7A}" destId="{908A6AFA-85FD-4BF1-9E7C-7A28A3636AEA}" srcOrd="0" destOrd="0" parTransId="{7B6EB3F9-3DF2-48CD-B1E2-8A0EF8A177B4}" sibTransId="{A6620C6A-5224-4E74-A0C8-B1463635C3BD}"/>
    <dgm:cxn modelId="{19AA40C4-6EE8-48EB-9553-5868F338372F}" type="presOf" srcId="{87F09F72-A4BD-436B-AB77-3C1FB4FC9F7A}" destId="{B3FA68EE-6BBB-4775-9A3A-99A426B805C4}" srcOrd="0" destOrd="0" presId="urn:microsoft.com/office/officeart/2005/8/layout/arrow5"/>
    <dgm:cxn modelId="{1C34E699-09E2-492F-B6A5-781609CEEADA}" type="presParOf" srcId="{B3FA68EE-6BBB-4775-9A3A-99A426B805C4}" destId="{D711F810-FFB4-4E15-A7A8-C02F35252212}" srcOrd="0" destOrd="0" presId="urn:microsoft.com/office/officeart/2005/8/layout/arrow5"/>
    <dgm:cxn modelId="{E7593E96-74AD-48B4-942A-DD3B9258D5DC}"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F00678-FBE6-482B-A930-2E01967F25D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3590F3C-31FF-4B1F-B35A-5EC886524A4D}">
      <dgm:prSet phldrT="[Text]" custT="1"/>
      <dgm:spPr/>
      <dgm:t>
        <a:bodyPr/>
        <a:lstStyle/>
        <a:p>
          <a:r>
            <a:rPr lang="en-US" sz="2800" dirty="0" smtClean="0"/>
            <a:t>Mnemonics</a:t>
          </a:r>
          <a:endParaRPr lang="en-US" sz="2800" dirty="0"/>
        </a:p>
      </dgm:t>
    </dgm:pt>
    <dgm:pt modelId="{D59CCF7D-38CD-4E6D-BCF8-73006ACA7CE1}" type="parTrans" cxnId="{B89016B0-4788-4FAA-ADD0-9809CFD73385}">
      <dgm:prSet/>
      <dgm:spPr/>
      <dgm:t>
        <a:bodyPr/>
        <a:lstStyle/>
        <a:p>
          <a:endParaRPr lang="en-US"/>
        </a:p>
      </dgm:t>
    </dgm:pt>
    <dgm:pt modelId="{9FA2563D-9A5D-44E1-A91D-2CB658D16891}" type="sibTrans" cxnId="{B89016B0-4788-4FAA-ADD0-9809CFD73385}">
      <dgm:prSet/>
      <dgm:spPr/>
      <dgm:t>
        <a:bodyPr/>
        <a:lstStyle/>
        <a:p>
          <a:endParaRPr lang="en-US"/>
        </a:p>
      </dgm:t>
    </dgm:pt>
    <dgm:pt modelId="{8D5EC482-C761-4769-90E8-5860E9B2F9F1}">
      <dgm:prSet phldrT="[Text]" custT="1"/>
      <dgm:spPr/>
      <dgm:t>
        <a:bodyPr/>
        <a:lstStyle/>
        <a:p>
          <a:r>
            <a:rPr lang="en-US" sz="2600" dirty="0" smtClean="0"/>
            <a:t>Spaced Repetition</a:t>
          </a:r>
          <a:endParaRPr lang="en-US" sz="2600" dirty="0"/>
        </a:p>
      </dgm:t>
    </dgm:pt>
    <dgm:pt modelId="{A7374985-FE2C-4A3F-9521-B43E5D142ED6}" type="parTrans" cxnId="{7E43E769-88B8-4E6B-AEA5-92FE9BD62DF3}">
      <dgm:prSet/>
      <dgm:spPr/>
      <dgm:t>
        <a:bodyPr/>
        <a:lstStyle/>
        <a:p>
          <a:endParaRPr lang="en-US"/>
        </a:p>
      </dgm:t>
    </dgm:pt>
    <dgm:pt modelId="{2EF0DEE9-0B34-4A61-947E-1D2D406B5BD3}" type="sibTrans" cxnId="{7E43E769-88B8-4E6B-AEA5-92FE9BD62DF3}">
      <dgm:prSet/>
      <dgm:spPr/>
      <dgm:t>
        <a:bodyPr/>
        <a:lstStyle/>
        <a:p>
          <a:endParaRPr lang="en-US"/>
        </a:p>
      </dgm:t>
    </dgm:pt>
    <dgm:pt modelId="{FEC5E9A9-2C18-4F24-AB89-3D3B5044F01D}">
      <dgm:prSet phldrT="[Text]"/>
      <dgm:spPr/>
      <dgm:t>
        <a:bodyPr/>
        <a:lstStyle/>
        <a:p>
          <a:r>
            <a:rPr lang="en-US" dirty="0" smtClean="0"/>
            <a:t>Combinatorial Designs</a:t>
          </a:r>
          <a:endParaRPr lang="en-US" dirty="0"/>
        </a:p>
      </dgm:t>
    </dgm:pt>
    <dgm:pt modelId="{F2E85646-9221-410B-B609-E06B6FD788B3}" type="parTrans" cxnId="{F8E253D8-DFC6-4716-9BE0-56BC8EEF361E}">
      <dgm:prSet/>
      <dgm:spPr/>
      <dgm:t>
        <a:bodyPr/>
        <a:lstStyle/>
        <a:p>
          <a:endParaRPr lang="en-US"/>
        </a:p>
      </dgm:t>
    </dgm:pt>
    <dgm:pt modelId="{9957BD8A-E533-4D4A-9185-3A8111F768A4}" type="sibTrans" cxnId="{F8E253D8-DFC6-4716-9BE0-56BC8EEF361E}">
      <dgm:prSet/>
      <dgm:spPr/>
      <dgm:t>
        <a:bodyPr/>
        <a:lstStyle/>
        <a:p>
          <a:endParaRPr lang="en-US"/>
        </a:p>
      </dgm:t>
    </dgm:pt>
    <dgm:pt modelId="{24B7C6BC-8F6A-4C95-9BBB-34F86A3A89B3}">
      <dgm:prSet phldrT="[Text]" custT="1"/>
      <dgm:spPr/>
      <dgm:t>
        <a:bodyPr/>
        <a:lstStyle/>
        <a:p>
          <a:r>
            <a:rPr lang="en-US" sz="3200" b="1" dirty="0" smtClean="0"/>
            <a:t>Better Solutions</a:t>
          </a:r>
          <a:endParaRPr lang="en-US" sz="3200" b="1" dirty="0"/>
        </a:p>
      </dgm:t>
    </dgm:pt>
    <dgm:pt modelId="{FC87CC77-AC63-4390-8A20-F84C30972757}" type="parTrans" cxnId="{60BAF394-B167-4B4D-A9D1-47F50A44EEDE}">
      <dgm:prSet/>
      <dgm:spPr/>
      <dgm:t>
        <a:bodyPr/>
        <a:lstStyle/>
        <a:p>
          <a:endParaRPr lang="en-US"/>
        </a:p>
      </dgm:t>
    </dgm:pt>
    <dgm:pt modelId="{A69E26D3-A6AD-4C9A-9544-3F832BEF195E}" type="sibTrans" cxnId="{60BAF394-B167-4B4D-A9D1-47F50A44EEDE}">
      <dgm:prSet/>
      <dgm:spPr/>
      <dgm:t>
        <a:bodyPr/>
        <a:lstStyle/>
        <a:p>
          <a:endParaRPr lang="en-US"/>
        </a:p>
      </dgm:t>
    </dgm:pt>
    <dgm:pt modelId="{0BF72F78-35E0-461F-B423-3B34253480B0}" type="pres">
      <dgm:prSet presAssocID="{14F00678-FBE6-482B-A930-2E01967F25DC}" presName="Name0" presStyleCnt="0">
        <dgm:presLayoutVars>
          <dgm:chMax val="4"/>
          <dgm:resizeHandles val="exact"/>
        </dgm:presLayoutVars>
      </dgm:prSet>
      <dgm:spPr/>
      <dgm:t>
        <a:bodyPr/>
        <a:lstStyle/>
        <a:p>
          <a:endParaRPr lang="en-US"/>
        </a:p>
      </dgm:t>
    </dgm:pt>
    <dgm:pt modelId="{64EE037C-5F31-44B7-9ABD-7169FD935C2E}" type="pres">
      <dgm:prSet presAssocID="{14F00678-FBE6-482B-A930-2E01967F25DC}" presName="ellipse" presStyleLbl="trBgShp" presStyleIdx="0" presStyleCnt="1" custScaleX="167752"/>
      <dgm:spPr/>
    </dgm:pt>
    <dgm:pt modelId="{86CF4C6A-BDC0-48DB-B1D2-8C33F15F9683}" type="pres">
      <dgm:prSet presAssocID="{14F00678-FBE6-482B-A930-2E01967F25DC}" presName="arrow1" presStyleLbl="fgShp" presStyleIdx="0" presStyleCnt="1" custScaleX="216000"/>
      <dgm:spPr/>
    </dgm:pt>
    <dgm:pt modelId="{60D68AC2-FB03-4636-992E-BB8969BE4C0D}" type="pres">
      <dgm:prSet presAssocID="{14F00678-FBE6-482B-A930-2E01967F25DC}" presName="rectangle" presStyleLbl="revTx" presStyleIdx="0" presStyleCnt="1" custScaleX="165000" custLinFactNeighborY="-16667">
        <dgm:presLayoutVars>
          <dgm:bulletEnabled val="1"/>
        </dgm:presLayoutVars>
      </dgm:prSet>
      <dgm:spPr/>
      <dgm:t>
        <a:bodyPr/>
        <a:lstStyle/>
        <a:p>
          <a:endParaRPr lang="en-US"/>
        </a:p>
      </dgm:t>
    </dgm:pt>
    <dgm:pt modelId="{F7F947AC-5445-465F-BA43-6691F72CB5EF}" type="pres">
      <dgm:prSet presAssocID="{8D5EC482-C761-4769-90E8-5860E9B2F9F1}" presName="item1" presStyleLbl="node1" presStyleIdx="0" presStyleCnt="3" custScaleX="245778" custScaleY="154400" custLinFactX="-27555" custLinFactY="-12267" custLinFactNeighborX="-100000" custLinFactNeighborY="-100000">
        <dgm:presLayoutVars>
          <dgm:bulletEnabled val="1"/>
        </dgm:presLayoutVars>
      </dgm:prSet>
      <dgm:spPr/>
      <dgm:t>
        <a:bodyPr/>
        <a:lstStyle/>
        <a:p>
          <a:endParaRPr lang="en-US"/>
        </a:p>
      </dgm:t>
    </dgm:pt>
    <dgm:pt modelId="{7AF863AD-8B95-4DEB-B24A-77DED08E8BE4}" type="pres">
      <dgm:prSet presAssocID="{FEC5E9A9-2C18-4F24-AB89-3D3B5044F01D}" presName="item2" presStyleLbl="node1" presStyleIdx="1" presStyleCnt="3" custScaleX="202222" custScaleY="135555" custLinFactX="35556" custLinFactNeighborX="100000" custLinFactNeighborY="-20000">
        <dgm:presLayoutVars>
          <dgm:bulletEnabled val="1"/>
        </dgm:presLayoutVars>
      </dgm:prSet>
      <dgm:spPr/>
      <dgm:t>
        <a:bodyPr/>
        <a:lstStyle/>
        <a:p>
          <a:endParaRPr lang="en-US"/>
        </a:p>
      </dgm:t>
    </dgm:pt>
    <dgm:pt modelId="{39441AEE-036C-4A87-A83B-9F9C08E3DDA2}" type="pres">
      <dgm:prSet presAssocID="{24B7C6BC-8F6A-4C95-9BBB-34F86A3A89B3}" presName="item3" presStyleLbl="node1" presStyleIdx="2" presStyleCnt="3" custScaleX="251110" custScaleY="139467" custLinFactY="12800" custLinFactNeighborX="-35556" custLinFactNeighborY="100000">
        <dgm:presLayoutVars>
          <dgm:bulletEnabled val="1"/>
        </dgm:presLayoutVars>
      </dgm:prSet>
      <dgm:spPr/>
      <dgm:t>
        <a:bodyPr/>
        <a:lstStyle/>
        <a:p>
          <a:endParaRPr lang="en-US"/>
        </a:p>
      </dgm:t>
    </dgm:pt>
    <dgm:pt modelId="{5EFC082F-A6C9-47BA-9E9E-FBCB1D96B296}" type="pres">
      <dgm:prSet presAssocID="{14F00678-FBE6-482B-A930-2E01967F25DC}" presName="funnel" presStyleLbl="trAlignAcc1" presStyleIdx="0" presStyleCnt="1" custScaleX="188571" custLinFactNeighborX="-2143" custLinFactNeighborY="2679"/>
      <dgm:spPr/>
    </dgm:pt>
  </dgm:ptLst>
  <dgm:cxnLst>
    <dgm:cxn modelId="{F8E253D8-DFC6-4716-9BE0-56BC8EEF361E}" srcId="{14F00678-FBE6-482B-A930-2E01967F25DC}" destId="{FEC5E9A9-2C18-4F24-AB89-3D3B5044F01D}" srcOrd="2" destOrd="0" parTransId="{F2E85646-9221-410B-B609-E06B6FD788B3}" sibTransId="{9957BD8A-E533-4D4A-9185-3A8111F768A4}"/>
    <dgm:cxn modelId="{13C41C8B-1282-4178-9B66-4F527C20390C}" type="presOf" srcId="{FEC5E9A9-2C18-4F24-AB89-3D3B5044F01D}" destId="{F7F947AC-5445-465F-BA43-6691F72CB5EF}" srcOrd="0" destOrd="0" presId="urn:microsoft.com/office/officeart/2005/8/layout/funnel1"/>
    <dgm:cxn modelId="{F11B9D4D-563E-4689-859D-47A3181B65D4}" type="presOf" srcId="{8D5EC482-C761-4769-90E8-5860E9B2F9F1}" destId="{7AF863AD-8B95-4DEB-B24A-77DED08E8BE4}" srcOrd="0" destOrd="0" presId="urn:microsoft.com/office/officeart/2005/8/layout/funnel1"/>
    <dgm:cxn modelId="{B89016B0-4788-4FAA-ADD0-9809CFD73385}" srcId="{14F00678-FBE6-482B-A930-2E01967F25DC}" destId="{73590F3C-31FF-4B1F-B35A-5EC886524A4D}" srcOrd="0" destOrd="0" parTransId="{D59CCF7D-38CD-4E6D-BCF8-73006ACA7CE1}" sibTransId="{9FA2563D-9A5D-44E1-A91D-2CB658D16891}"/>
    <dgm:cxn modelId="{7E43E769-88B8-4E6B-AEA5-92FE9BD62DF3}" srcId="{14F00678-FBE6-482B-A930-2E01967F25DC}" destId="{8D5EC482-C761-4769-90E8-5860E9B2F9F1}" srcOrd="1" destOrd="0" parTransId="{A7374985-FE2C-4A3F-9521-B43E5D142ED6}" sibTransId="{2EF0DEE9-0B34-4A61-947E-1D2D406B5BD3}"/>
    <dgm:cxn modelId="{D1C7A115-452F-4FD1-8055-CA6FC1DF7582}" type="presOf" srcId="{14F00678-FBE6-482B-A930-2E01967F25DC}" destId="{0BF72F78-35E0-461F-B423-3B34253480B0}" srcOrd="0" destOrd="0" presId="urn:microsoft.com/office/officeart/2005/8/layout/funnel1"/>
    <dgm:cxn modelId="{60BAF394-B167-4B4D-A9D1-47F50A44EEDE}" srcId="{14F00678-FBE6-482B-A930-2E01967F25DC}" destId="{24B7C6BC-8F6A-4C95-9BBB-34F86A3A89B3}" srcOrd="3" destOrd="0" parTransId="{FC87CC77-AC63-4390-8A20-F84C30972757}" sibTransId="{A69E26D3-A6AD-4C9A-9544-3F832BEF195E}"/>
    <dgm:cxn modelId="{2E7CA5C0-D44E-4162-9954-42066014D76D}" type="presOf" srcId="{73590F3C-31FF-4B1F-B35A-5EC886524A4D}" destId="{39441AEE-036C-4A87-A83B-9F9C08E3DDA2}" srcOrd="0" destOrd="0" presId="urn:microsoft.com/office/officeart/2005/8/layout/funnel1"/>
    <dgm:cxn modelId="{DE5B6F10-7119-4566-8CF9-366A13D03A16}" type="presOf" srcId="{24B7C6BC-8F6A-4C95-9BBB-34F86A3A89B3}" destId="{60D68AC2-FB03-4636-992E-BB8969BE4C0D}" srcOrd="0" destOrd="0" presId="urn:microsoft.com/office/officeart/2005/8/layout/funnel1"/>
    <dgm:cxn modelId="{DFDBF220-391A-4CBB-9BD0-91F96B90D034}" type="presParOf" srcId="{0BF72F78-35E0-461F-B423-3B34253480B0}" destId="{64EE037C-5F31-44B7-9ABD-7169FD935C2E}" srcOrd="0" destOrd="0" presId="urn:microsoft.com/office/officeart/2005/8/layout/funnel1"/>
    <dgm:cxn modelId="{31EACD11-8F26-499B-9BA6-A956F398EB7B}" type="presParOf" srcId="{0BF72F78-35E0-461F-B423-3B34253480B0}" destId="{86CF4C6A-BDC0-48DB-B1D2-8C33F15F9683}" srcOrd="1" destOrd="0" presId="urn:microsoft.com/office/officeart/2005/8/layout/funnel1"/>
    <dgm:cxn modelId="{5BF9FB42-3FDE-4461-A051-545EDDAFEEC4}" type="presParOf" srcId="{0BF72F78-35E0-461F-B423-3B34253480B0}" destId="{60D68AC2-FB03-4636-992E-BB8969BE4C0D}" srcOrd="2" destOrd="0" presId="urn:microsoft.com/office/officeart/2005/8/layout/funnel1"/>
    <dgm:cxn modelId="{6BBFFB2C-41A2-4EB8-BAD3-2C053FBF168A}" type="presParOf" srcId="{0BF72F78-35E0-461F-B423-3B34253480B0}" destId="{F7F947AC-5445-465F-BA43-6691F72CB5EF}" srcOrd="3" destOrd="0" presId="urn:microsoft.com/office/officeart/2005/8/layout/funnel1"/>
    <dgm:cxn modelId="{A5A2EE79-CB42-4A99-8312-C8DCB567B3D0}" type="presParOf" srcId="{0BF72F78-35E0-461F-B423-3B34253480B0}" destId="{7AF863AD-8B95-4DEB-B24A-77DED08E8BE4}" srcOrd="4" destOrd="0" presId="urn:microsoft.com/office/officeart/2005/8/layout/funnel1"/>
    <dgm:cxn modelId="{89AA403D-62B5-4576-8A53-5179CCF5E025}" type="presParOf" srcId="{0BF72F78-35E0-461F-B423-3B34253480B0}" destId="{39441AEE-036C-4A87-A83B-9F9C08E3DDA2}" srcOrd="5" destOrd="0" presId="urn:microsoft.com/office/officeart/2005/8/layout/funnel1"/>
    <dgm:cxn modelId="{0F55376C-A205-4500-A48A-238704EE1517}" type="presParOf" srcId="{0BF72F78-35E0-461F-B423-3B34253480B0}" destId="{5EFC082F-A6C9-47BA-9E9E-FBCB1D96B29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366"/>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400109"/>
        <a:ext cx="1319152" cy="799486"/>
      </dsp:txXfrm>
    </dsp:sp>
    <dsp:sp modelId="{15642846-1CF0-498E-8C72-C054D3C387A9}">
      <dsp:nvSpPr>
        <dsp:cNvPr id="0" name=""/>
        <dsp:cNvSpPr/>
      </dsp:nvSpPr>
      <dsp:spPr>
        <a:xfrm rot="5400000">
          <a:off x="1829191" y="613"/>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2109011" y="400356"/>
        <a:ext cx="1319152" cy="799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BFC97-7E81-4F89-8527-F7718C08F6D6}">
      <dsp:nvSpPr>
        <dsp:cNvPr id="0" name=""/>
        <dsp:cNvSpPr/>
      </dsp:nvSpPr>
      <dsp:spPr>
        <a:xfrm>
          <a:off x="548639" y="0"/>
          <a:ext cx="6217920" cy="320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E197C-006E-46F6-AAEA-527144BDBC7F}">
      <dsp:nvSpPr>
        <dsp:cNvPr id="0" name=""/>
        <dsp:cNvSpPr/>
      </dsp:nvSpPr>
      <dsp:spPr>
        <a:xfrm>
          <a:off x="214133" y="960120"/>
          <a:ext cx="2194560"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Online</a:t>
          </a:r>
          <a:endParaRPr lang="en-US" sz="3200" kern="1200" dirty="0"/>
        </a:p>
      </dsp:txBody>
      <dsp:txXfrm>
        <a:off x="276625" y="1022612"/>
        <a:ext cx="2069576" cy="1155176"/>
      </dsp:txXfrm>
    </dsp:sp>
    <dsp:sp modelId="{46CF8F8B-BA47-4FCA-B930-51B20CE2084C}">
      <dsp:nvSpPr>
        <dsp:cNvPr id="0" name=""/>
        <dsp:cNvSpPr/>
      </dsp:nvSpPr>
      <dsp:spPr>
        <a:xfrm>
          <a:off x="2560319" y="960120"/>
          <a:ext cx="2194560"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Offline</a:t>
          </a:r>
          <a:endParaRPr lang="en-US" sz="3200" kern="1200" dirty="0"/>
        </a:p>
      </dsp:txBody>
      <dsp:txXfrm>
        <a:off x="2622811" y="1022612"/>
        <a:ext cx="2069576" cy="1155176"/>
      </dsp:txXfrm>
    </dsp:sp>
    <dsp:sp modelId="{829E7263-616B-4279-97BA-7599D562C7DF}">
      <dsp:nvSpPr>
        <dsp:cNvPr id="0" name=""/>
        <dsp:cNvSpPr/>
      </dsp:nvSpPr>
      <dsp:spPr>
        <a:xfrm>
          <a:off x="4906506" y="960120"/>
          <a:ext cx="2194560"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Plaintext Recovery</a:t>
          </a:r>
          <a:endParaRPr lang="en-US" sz="3200" kern="1200" dirty="0"/>
        </a:p>
      </dsp:txBody>
      <dsp:txXfrm>
        <a:off x="4968998" y="1022612"/>
        <a:ext cx="2069576" cy="1155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8F8F8-41AC-4BB5-958E-A0B0CC28319E}" type="datetimeFigureOut">
              <a:rPr lang="en-US" smtClean="0"/>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5D54-FC03-4831-9ACE-3C9CF7AD0B2E}" type="slidenum">
              <a:rPr lang="en-US" smtClean="0"/>
              <a:t>‹#›</a:t>
            </a:fld>
            <a:endParaRPr lang="en-US"/>
          </a:p>
        </p:txBody>
      </p:sp>
    </p:spTree>
    <p:extLst>
      <p:ext uri="{BB962C8B-B14F-4D97-AF65-F5344CB8AC3E}">
        <p14:creationId xmlns:p14="http://schemas.microsoft.com/office/powerpoint/2010/main" val="311326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Password management scheme</a:t>
            </a:r>
            <a:r>
              <a:rPr lang="en-US" baseline="0" dirty="0" smtClean="0"/>
              <a:t> is any strategy used to create and remember multiple passwords for multiple accounts.</a:t>
            </a:r>
            <a:endParaRPr lang="en-US" dirty="0" smtClean="0"/>
          </a:p>
          <a:p>
            <a:endParaRPr lang="en-US" dirty="0" smtClean="0"/>
          </a:p>
          <a:p>
            <a:r>
              <a:rPr lang="en-US" dirty="0" smtClean="0"/>
              <a:t>Increased challenge</a:t>
            </a:r>
            <a:r>
              <a:rPr lang="en-US" baseline="0" dirty="0" smtClean="0"/>
              <a:t> security/usability analysis should look at the problem </a:t>
            </a:r>
            <a:r>
              <a:rPr lang="en-US" baseline="0" dirty="0" err="1" smtClean="0"/>
              <a:t>wholelistically</a:t>
            </a:r>
            <a:endParaRPr lang="en-US" dirty="0" smtClean="0"/>
          </a:p>
          <a:p>
            <a:endParaRPr lang="en-US" dirty="0" smtClean="0"/>
          </a:p>
          <a:p>
            <a:r>
              <a:rPr lang="en-US" dirty="0" smtClean="0"/>
              <a:t>Position:</a:t>
            </a:r>
            <a:r>
              <a:rPr lang="en-US" baseline="0" dirty="0" smtClean="0"/>
              <a:t> </a:t>
            </a:r>
            <a:r>
              <a:rPr lang="en-US" dirty="0" smtClean="0"/>
              <a:t>This</a:t>
            </a:r>
            <a:r>
              <a:rPr lang="en-US" baseline="0" dirty="0" smtClean="0"/>
              <a:t> is not the user’s fault!</a:t>
            </a:r>
            <a:endParaRPr lang="en-US" dirty="0" smtClean="0"/>
          </a:p>
          <a:p>
            <a:endParaRPr lang="en-US" dirty="0" smtClean="0"/>
          </a:p>
          <a:p>
            <a:r>
              <a:rPr lang="en-US" dirty="0" smtClean="0"/>
              <a:t>We</a:t>
            </a:r>
            <a:r>
              <a:rPr lang="en-US" baseline="0" dirty="0" smtClean="0"/>
              <a:t> want a management scheme which is </a:t>
            </a:r>
          </a:p>
          <a:p>
            <a:r>
              <a:rPr lang="en-US" baseline="0" dirty="0" smtClean="0"/>
              <a:t> 1. Easy for the user to manage</a:t>
            </a:r>
          </a:p>
          <a:p>
            <a:r>
              <a:rPr lang="en-US" baseline="0" dirty="0" smtClean="0"/>
              <a:t> 2. Secure (hard for adversary to compromise accounts)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have been using passwords for decades. Many books and articles have been written about password</a:t>
            </a:r>
            <a:r>
              <a:rPr lang="en-US" baseline="0" dirty="0" smtClean="0"/>
              <a:t> creation</a:t>
            </a:r>
            <a:r>
              <a:rPr lang="en-US" dirty="0" smtClean="0"/>
              <a:t>. Traditionally the advice a user gets is something like the following…</a:t>
            </a:r>
          </a:p>
          <a:p>
            <a:endParaRPr lang="en-US" dirty="0" smtClean="0"/>
          </a:p>
          <a:p>
            <a:r>
              <a:rPr lang="en-US" dirty="0" smtClean="0"/>
              <a:t>Is it time to re-evaluate the traditional security advice?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brings me to my second point.</a:t>
            </a:r>
            <a:r>
              <a:rPr lang="en-US" baseline="0" dirty="0" smtClean="0"/>
              <a:t> We have a problem with </a:t>
            </a:r>
            <a:r>
              <a:rPr lang="en-US" baseline="0" dirty="0" err="1" smtClean="0"/>
              <a:t>usabilty</a:t>
            </a:r>
            <a:r>
              <a:rPr lang="en-US" baseline="0" dirty="0" smtClean="0"/>
              <a:t>. Users struggle to remember their passwords. The popularity of memes like these indicate that this is a common user experience. </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915A46D2-E6CB-4026-A208-D6BC8466C0EA}" type="slidenum">
              <a:rPr lang="en-US" smtClean="0"/>
              <a:t>14</a:t>
            </a:fld>
            <a:endParaRPr lang="en-US" dirty="0"/>
          </a:p>
        </p:txBody>
      </p:sp>
    </p:spTree>
    <p:extLst>
      <p:ext uri="{BB962C8B-B14F-4D97-AF65-F5344CB8AC3E}">
        <p14:creationId xmlns:p14="http://schemas.microsoft.com/office/powerpoint/2010/main" val="420170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 a</a:t>
            </a:r>
            <a:r>
              <a:rPr lang="en-US" baseline="0" dirty="0" smtClean="0"/>
              <a:t> recent web comic Randal Munroe suggested it would be easier (and more secure) for users to pick 4 random words from a 2000 word dictionary than to follow traditional advice. </a:t>
            </a:r>
          </a:p>
          <a:p>
            <a:endParaRPr lang="en-US" baseline="0" dirty="0" smtClean="0"/>
          </a:p>
          <a:p>
            <a:r>
              <a:rPr lang="en-US" baseline="0" dirty="0" smtClean="0"/>
              <a:t>Question: Is it time to reevaluate the password management advice that is given to users? </a:t>
            </a:r>
            <a:endParaRPr lang="en-US" dirty="0" smtClean="0"/>
          </a:p>
          <a:p>
            <a:endParaRPr lang="en-US" dirty="0" smtClean="0"/>
          </a:p>
          <a:p>
            <a:r>
              <a:rPr lang="en-US" dirty="0" smtClean="0"/>
              <a:t>Lets</a:t>
            </a:r>
            <a:r>
              <a:rPr lang="en-US" baseline="0" dirty="0" smtClean="0"/>
              <a:t> run a couple of tests…</a:t>
            </a:r>
            <a:endParaRPr lang="en-US" dirty="0" smtClean="0"/>
          </a:p>
          <a:p>
            <a:endParaRPr lang="en-US" dirty="0" smtClean="0"/>
          </a:p>
          <a:p>
            <a:r>
              <a:rPr lang="en-US" baseline="0" dirty="0" smtClean="0"/>
              <a:t>In each experiment I am going to ask you to associate a four randomly selected words with a picture. At the end of the talk I will show you the picture and check to see how many of the words you can remember. This is a memory experiment so please don’t write down any of the words.</a:t>
            </a:r>
            <a:endParaRPr lang="en-US" dirty="0" smtClean="0"/>
          </a:p>
          <a:p>
            <a:endParaRPr lang="en-US" dirty="0" smtClean="0"/>
          </a:p>
          <a:p>
            <a:endParaRPr lang="en-US" dirty="0" smtClean="0"/>
          </a:p>
          <a:p>
            <a:r>
              <a:rPr lang="en-US" dirty="0" smtClean="0"/>
              <a:t>Takes advantage of chunking! </a:t>
            </a:r>
          </a:p>
          <a:p>
            <a:endParaRPr lang="en-US" dirty="0" smtClean="0"/>
          </a:p>
          <a:p>
            <a:r>
              <a:rPr lang="en-US" dirty="0" smtClean="0"/>
              <a:t>Note: Comic uses entropy metric, but if the words are</a:t>
            </a:r>
            <a:r>
              <a:rPr lang="en-US" baseline="0" dirty="0" smtClean="0"/>
              <a:t> selected uniformly at random from a Dictionary of 2000 words then the min-entropy is also 44 bits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Password management scheme</a:t>
            </a:r>
            <a:r>
              <a:rPr lang="en-US" baseline="0" dirty="0" smtClean="0"/>
              <a:t> is any strategy used to create and remember multiple passwords for multiple accounts.</a:t>
            </a:r>
            <a:endParaRPr lang="en-US" dirty="0" smtClean="0"/>
          </a:p>
          <a:p>
            <a:endParaRPr lang="en-US" dirty="0" smtClean="0"/>
          </a:p>
          <a:p>
            <a:r>
              <a:rPr lang="en-US" dirty="0" smtClean="0"/>
              <a:t>Increased challenge</a:t>
            </a:r>
            <a:r>
              <a:rPr lang="en-US" baseline="0" dirty="0" smtClean="0"/>
              <a:t> security/usability analysis should look at the problem </a:t>
            </a:r>
            <a:r>
              <a:rPr lang="en-US" baseline="0" dirty="0" err="1" smtClean="0"/>
              <a:t>wholelistically</a:t>
            </a:r>
            <a:endParaRPr lang="en-US" dirty="0" smtClean="0"/>
          </a:p>
          <a:p>
            <a:endParaRPr lang="en-US" dirty="0" smtClean="0"/>
          </a:p>
          <a:p>
            <a:r>
              <a:rPr lang="en-US" dirty="0" smtClean="0"/>
              <a:t>Position:</a:t>
            </a:r>
            <a:r>
              <a:rPr lang="en-US" baseline="0" dirty="0" smtClean="0"/>
              <a:t> </a:t>
            </a:r>
            <a:r>
              <a:rPr lang="en-US" dirty="0" smtClean="0"/>
              <a:t>This</a:t>
            </a:r>
            <a:r>
              <a:rPr lang="en-US" baseline="0" dirty="0" smtClean="0"/>
              <a:t> is not the user’s fault!</a:t>
            </a:r>
            <a:endParaRPr lang="en-US" dirty="0" smtClean="0"/>
          </a:p>
          <a:p>
            <a:endParaRPr lang="en-US" dirty="0" smtClean="0"/>
          </a:p>
          <a:p>
            <a:r>
              <a:rPr lang="en-US" dirty="0" smtClean="0"/>
              <a:t>We</a:t>
            </a:r>
            <a:r>
              <a:rPr lang="en-US" baseline="0" dirty="0" smtClean="0"/>
              <a:t> want a management scheme which is </a:t>
            </a:r>
          </a:p>
          <a:p>
            <a:r>
              <a:rPr lang="en-US" baseline="0" dirty="0" smtClean="0"/>
              <a:t> 1. Easy for the user to manage</a:t>
            </a:r>
          </a:p>
          <a:p>
            <a:r>
              <a:rPr lang="en-US" baseline="0" dirty="0" smtClean="0"/>
              <a:t> 2. Secure (hard for adversary to compromise accounts)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The standard computer science approach would be to look at the problem this way</a:t>
            </a:r>
          </a:p>
        </p:txBody>
      </p:sp>
      <p:sp>
        <p:nvSpPr>
          <p:cNvPr id="140" name="Shape 140"/>
          <p:cNvSpPr txBox="1"/>
          <p:nvPr/>
        </p:nvSpPr>
        <p:spPr>
          <a:xfrm>
            <a:off x="3884612" y="8685211"/>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200" b="0" i="0" u="none" strike="noStrike" cap="none"/>
              <a:t>*</a:t>
            </a:r>
          </a:p>
        </p:txBody>
      </p:sp>
    </p:spTree>
    <p:extLst>
      <p:ext uri="{BB962C8B-B14F-4D97-AF65-F5344CB8AC3E}">
        <p14:creationId xmlns:p14="http://schemas.microsoft.com/office/powerpoint/2010/main" val="288547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Insert Picture Here!</a:t>
            </a:r>
          </a:p>
          <a:p>
            <a:endParaRPr lang="en-US" dirty="0" smtClean="0"/>
          </a:p>
          <a:p>
            <a:r>
              <a:rPr lang="en-US" dirty="0" smtClean="0"/>
              <a:t>Environment:</a:t>
            </a:r>
            <a:r>
              <a:rPr lang="en-US" baseline="0" dirty="0" smtClean="0"/>
              <a:t> Memory Champions Wear Blinders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all we care about is usability one</a:t>
            </a:r>
            <a:r>
              <a:rPr lang="en-US" baseline="0" dirty="0" smtClean="0"/>
              <a:t> good goal is minimizing number of chunks in </a:t>
            </a:r>
            <a:r>
              <a:rPr lang="en-US" baseline="0" smtClean="0"/>
              <a:t>the password</a:t>
            </a:r>
            <a:endParaRPr lang="en-US"/>
          </a:p>
        </p:txBody>
      </p:sp>
      <p:sp>
        <p:nvSpPr>
          <p:cNvPr id="4" name="Slide Number Placeholder 3"/>
          <p:cNvSpPr>
            <a:spLocks noGrp="1"/>
          </p:cNvSpPr>
          <p:nvPr>
            <p:ph type="sldNum" sz="quarter" idx="10"/>
          </p:nvPr>
        </p:nvSpPr>
        <p:spPr/>
        <p:txBody>
          <a:bodyPr/>
          <a:lstStyle/>
          <a:p>
            <a:fld id="{6D6F0A5D-D7D9-44B2-9986-B0025D1A2A4C}"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While</a:t>
            </a:r>
            <a:r>
              <a:rPr lang="en-US" baseline="0" dirty="0" smtClean="0"/>
              <a:t> our memory is vast, but we tend to forget things. This is what makes the password management problem challenging. Our basic premise is that we our capable of remembering secrets if we get sufficient rehearsal. We seek to quantify usability by estimating how much extra work this takes.  </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24</a:t>
            </a:fld>
            <a:endParaRPr lang="en-US"/>
          </a:p>
        </p:txBody>
      </p:sp>
    </p:spTree>
    <p:extLst>
      <p:ext uri="{BB962C8B-B14F-4D97-AF65-F5344CB8AC3E}">
        <p14:creationId xmlns:p14="http://schemas.microsoft.com/office/powerpoint/2010/main" val="97494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Our</a:t>
            </a:r>
            <a:r>
              <a:rPr lang="en-US" baseline="0" dirty="0" smtClean="0"/>
              <a:t> user model is based on a memory capability. This capability states that a user can remember a secret if he rehearses the secret once during each of the following intervals. We call this rehearsal assumption the expanding rehearsal assumption because the intervals grow over time. Intuitively, it is easier to remember a secret if you have rehearsed several times in the past. The parameter s can account for factors like the strength of the mnemonic techniques used to memorize the secret. </a:t>
            </a:r>
          </a:p>
          <a:p>
            <a:endParaRPr lang="en-US" baseline="0" dirty="0" smtClean="0"/>
          </a:p>
          <a:p>
            <a:r>
              <a:rPr lang="en-US" baseline="0" dirty="0" smtClean="0"/>
              <a:t>This assumption was based on previous empirical results on spaced repetition, which indicate that participants were successfully able to remember vocabulary words when they followed similar rehearsal schedules. In our own user study we found that users were able to remember four PAO stories by following this schedule over 157 days. Users were most successful with s = 1.5.</a:t>
            </a:r>
          </a:p>
          <a:p>
            <a:endParaRPr lang="en-US" baseline="0" dirty="0" smtClean="0"/>
          </a:p>
          <a:p>
            <a:r>
              <a:rPr lang="en-US" baseline="0" dirty="0" smtClean="0"/>
              <a:t>A user might naturally satisfy some of these rehearsal requirements if he has to remember a secret to authenticate. Suppose that we remind a user to rehearse a secret whenever he doesn’t get natural practice during an interval. </a:t>
            </a:r>
          </a:p>
          <a:p>
            <a:endParaRPr lang="en-US" baseline="0" dirty="0" smtClean="0"/>
          </a:p>
          <a:p>
            <a:endParaRPr lang="en-US" dirty="0" smtClean="0"/>
          </a:p>
          <a:p>
            <a:endParaRPr lang="en-US" dirty="0" smtClean="0"/>
          </a:p>
          <a:p>
            <a:endParaRPr lang="en-US" dirty="0" smtClean="0"/>
          </a:p>
          <a:p>
            <a:r>
              <a:rPr lang="en-US" dirty="0" smtClean="0"/>
              <a:t>Observe that if the</a:t>
            </a:r>
            <a:r>
              <a:rPr lang="en-US" baseline="0" dirty="0" smtClean="0"/>
              <a:t> user reuses his password then all cues are rehearsal requirements are satisfied naturally. If the passwords are completely independent then X</a:t>
            </a:r>
            <a:r>
              <a:rPr lang="en-US" baseline="-25000" dirty="0" smtClean="0"/>
              <a:t>8.</a:t>
            </a:r>
          </a:p>
          <a:p>
            <a:endParaRPr lang="en-US" baseline="-25000" dirty="0" smtClean="0"/>
          </a:p>
          <a:p>
            <a:r>
              <a:rPr lang="en-US" baseline="-25000" dirty="0" smtClean="0"/>
              <a:t>Sources:</a:t>
            </a:r>
          </a:p>
          <a:p>
            <a:endParaRPr lang="en-US" baseline="-25000" dirty="0" smtClean="0"/>
          </a:p>
          <a:p>
            <a:r>
              <a:rPr lang="en-US" dirty="0"/>
              <a:t>Wozniak, P., and </a:t>
            </a:r>
            <a:r>
              <a:rPr lang="en-US" dirty="0" err="1"/>
              <a:t>Gorzelanczyk</a:t>
            </a:r>
            <a:r>
              <a:rPr lang="en-US" dirty="0"/>
              <a:t>, E. J. Optimization of repetition spacing in</a:t>
            </a:r>
          </a:p>
          <a:p>
            <a:r>
              <a:rPr lang="en-US" dirty="0"/>
              <a:t>the practice of learning. </a:t>
            </a:r>
            <a:r>
              <a:rPr lang="en-US" i="1" dirty="0" err="1"/>
              <a:t>Acta</a:t>
            </a:r>
            <a:r>
              <a:rPr lang="en-US" i="1" dirty="0"/>
              <a:t> </a:t>
            </a:r>
            <a:r>
              <a:rPr lang="en-US" i="1" dirty="0" err="1"/>
              <a:t>neurobiologiae</a:t>
            </a:r>
            <a:r>
              <a:rPr lang="en-US" i="1" dirty="0"/>
              <a:t> </a:t>
            </a:r>
            <a:r>
              <a:rPr lang="en-US" i="1" dirty="0" err="1"/>
              <a:t>experimentalis</a:t>
            </a:r>
            <a:r>
              <a:rPr lang="en-US" i="1" dirty="0"/>
              <a:t> 54 </a:t>
            </a:r>
            <a:r>
              <a:rPr lang="en-US" dirty="0"/>
              <a:t>(1994), 59–59.</a:t>
            </a:r>
          </a:p>
          <a:p>
            <a:endParaRPr lang="en-US" dirty="0"/>
          </a:p>
          <a:p>
            <a:r>
              <a:rPr lang="en-US" dirty="0"/>
              <a:t>Algorithm behind </a:t>
            </a:r>
            <a:r>
              <a:rPr lang="en-US" dirty="0" err="1"/>
              <a:t>SuperMemo</a:t>
            </a:r>
            <a:endParaRPr lang="en-US" dirty="0"/>
          </a:p>
          <a:p>
            <a:endParaRPr lang="en-US" dirty="0"/>
          </a:p>
          <a:p>
            <a:r>
              <a:rPr lang="en-US" dirty="0"/>
              <a:t>Anderson, J. R., and </a:t>
            </a:r>
            <a:r>
              <a:rPr lang="en-US" dirty="0" err="1"/>
              <a:t>Schooler</a:t>
            </a:r>
            <a:r>
              <a:rPr lang="en-US" dirty="0"/>
              <a:t>, L. J. Reflections of the environment in memory.</a:t>
            </a:r>
          </a:p>
          <a:p>
            <a:r>
              <a:rPr lang="fr-FR" i="1" dirty="0" err="1"/>
              <a:t>Psychological</a:t>
            </a:r>
            <a:r>
              <a:rPr lang="fr-FR" i="1" dirty="0"/>
              <a:t> science 2</a:t>
            </a:r>
            <a:r>
              <a:rPr lang="fr-FR" dirty="0"/>
              <a:t>, 6 (1991), 396–408.</a:t>
            </a:r>
            <a:endParaRPr lang="en-US" dirty="0"/>
          </a:p>
          <a:p>
            <a:endParaRPr lang="en-US" dirty="0"/>
          </a:p>
          <a:p>
            <a:endParaRPr lang="en-US" baseline="-25000"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Observe that if the</a:t>
            </a:r>
            <a:r>
              <a:rPr lang="en-US" baseline="0" dirty="0" smtClean="0"/>
              <a:t> user reuses his password then all cues are rehearsal requirements are satisfied naturally. If the passwords are completely independent then X</a:t>
            </a:r>
            <a:r>
              <a:rPr lang="en-US" baseline="-25000" dirty="0" smtClean="0"/>
              <a:t>8.</a:t>
            </a:r>
          </a:p>
          <a:p>
            <a:endParaRPr lang="en-US" baseline="-25000" dirty="0" smtClean="0"/>
          </a:p>
          <a:p>
            <a:r>
              <a:rPr lang="en-US" baseline="-25000" dirty="0" smtClean="0"/>
              <a:t>Sources:</a:t>
            </a:r>
          </a:p>
          <a:p>
            <a:endParaRPr lang="en-US" baseline="-25000" dirty="0" smtClean="0"/>
          </a:p>
          <a:p>
            <a:r>
              <a:rPr lang="en-US" dirty="0"/>
              <a:t>Wozniak, P., and </a:t>
            </a:r>
            <a:r>
              <a:rPr lang="en-US" dirty="0" err="1"/>
              <a:t>Gorzelanczyk</a:t>
            </a:r>
            <a:r>
              <a:rPr lang="en-US" dirty="0"/>
              <a:t>, E. J. Optimization of repetition spacing in</a:t>
            </a:r>
          </a:p>
          <a:p>
            <a:r>
              <a:rPr lang="en-US" dirty="0"/>
              <a:t>the practice of learning. </a:t>
            </a:r>
            <a:r>
              <a:rPr lang="en-US" i="1" dirty="0" err="1"/>
              <a:t>Acta</a:t>
            </a:r>
            <a:r>
              <a:rPr lang="en-US" i="1" dirty="0"/>
              <a:t> </a:t>
            </a:r>
            <a:r>
              <a:rPr lang="en-US" i="1" dirty="0" err="1"/>
              <a:t>neurobiologiae</a:t>
            </a:r>
            <a:r>
              <a:rPr lang="en-US" i="1" dirty="0"/>
              <a:t> </a:t>
            </a:r>
            <a:r>
              <a:rPr lang="en-US" i="1" dirty="0" err="1"/>
              <a:t>experimentalis</a:t>
            </a:r>
            <a:r>
              <a:rPr lang="en-US" i="1" dirty="0"/>
              <a:t> 54 </a:t>
            </a:r>
            <a:r>
              <a:rPr lang="en-US" dirty="0"/>
              <a:t>(1994), 59–59.</a:t>
            </a:r>
          </a:p>
          <a:p>
            <a:endParaRPr lang="en-US" dirty="0"/>
          </a:p>
          <a:p>
            <a:r>
              <a:rPr lang="en-US" dirty="0"/>
              <a:t>Algorithm behind </a:t>
            </a:r>
            <a:r>
              <a:rPr lang="en-US" dirty="0" err="1"/>
              <a:t>SuperMemo</a:t>
            </a:r>
            <a:endParaRPr lang="en-US" dirty="0"/>
          </a:p>
          <a:p>
            <a:endParaRPr lang="en-US" dirty="0"/>
          </a:p>
          <a:p>
            <a:r>
              <a:rPr lang="en-US" dirty="0"/>
              <a:t>Anderson, J. R., and </a:t>
            </a:r>
            <a:r>
              <a:rPr lang="en-US" dirty="0" err="1"/>
              <a:t>Schooler</a:t>
            </a:r>
            <a:r>
              <a:rPr lang="en-US" dirty="0"/>
              <a:t>, L. J. Reflections of the environment in memory.</a:t>
            </a:r>
          </a:p>
          <a:p>
            <a:r>
              <a:rPr lang="fr-FR" i="1" dirty="0" err="1"/>
              <a:t>Psychological</a:t>
            </a:r>
            <a:r>
              <a:rPr lang="fr-FR" i="1" dirty="0"/>
              <a:t> science 2</a:t>
            </a:r>
            <a:r>
              <a:rPr lang="fr-FR" dirty="0"/>
              <a:t>, 6 (1991), 396–408.</a:t>
            </a:r>
            <a:endParaRPr lang="en-US" dirty="0"/>
          </a:p>
          <a:p>
            <a:endParaRPr lang="en-US" dirty="0"/>
          </a:p>
          <a:p>
            <a:endParaRPr lang="en-US" baseline="-25000"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types of attacks, Online, Offline and Phishing.</a:t>
            </a:r>
            <a:r>
              <a:rPr lang="en-US" baseline="0" dirty="0" smtClean="0"/>
              <a:t> I will illustrate each attack in more detail in the following slides.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Observe that if the</a:t>
            </a:r>
            <a:r>
              <a:rPr lang="en-US" baseline="0" dirty="0" smtClean="0"/>
              <a:t> user reuses his password then all cues are rehearsal requirements are satisfied naturally. If the passwords are completely independent then X</a:t>
            </a:r>
            <a:r>
              <a:rPr lang="en-US" baseline="-25000" dirty="0" smtClean="0"/>
              <a:t>8</a:t>
            </a:r>
          </a:p>
          <a:p>
            <a:pPr defTabSz="899404">
              <a:defRPr/>
            </a:pPr>
            <a:r>
              <a:rPr lang="en-US" dirty="0" smtClean="0"/>
              <a:t>Our usability goal is to minimize the total amount</a:t>
            </a:r>
            <a:r>
              <a:rPr lang="en-US" baseline="0" dirty="0" smtClean="0"/>
              <a:t> of extra work that the user needs to do.</a:t>
            </a:r>
            <a:endParaRPr lang="en-US" dirty="0" smtClean="0"/>
          </a:p>
          <a:p>
            <a:endParaRPr lang="en-US" baseline="-25000" dirty="0" smtClean="0"/>
          </a:p>
        </p:txBody>
      </p:sp>
      <p:sp>
        <p:nvSpPr>
          <p:cNvPr id="4" name="Slide Number Placeholder 3"/>
          <p:cNvSpPr>
            <a:spLocks noGrp="1"/>
          </p:cNvSpPr>
          <p:nvPr>
            <p:ph type="sldNum" sz="quarter" idx="10"/>
          </p:nvPr>
        </p:nvSpPr>
        <p:spPr/>
        <p:txBody>
          <a:bodyPr/>
          <a:lstStyle/>
          <a:p>
            <a:fld id="{A6BBCE9C-F552-4A2F-92CD-5C5C7AEF6736}"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Our usability model explains why it is so hard to memorize independent passwords. </a:t>
            </a:r>
          </a:p>
          <a:p>
            <a:endParaRPr lang="en-US" dirty="0" smtClean="0"/>
          </a:p>
          <a:p>
            <a:r>
              <a:rPr lang="en-US" dirty="0" smtClean="0"/>
              <a:t>We developed several different types of user profiles. Each user has 75 accounts. The active</a:t>
            </a:r>
            <a:r>
              <a:rPr lang="en-US" baseline="0" dirty="0" smtClean="0"/>
              <a:t> user visits many of his accounts regularly, while the infrequent user rarely visits his accounts. If we reuse passwords then essentially we never need rehearsal reminders. If we pick independent passwords then we need thousands of rehearsal reminders. To make matters worse thousands of these rehearsal reminders come in the first week!</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28</a:t>
            </a:fld>
            <a:endParaRPr lang="en-US"/>
          </a:p>
        </p:txBody>
      </p:sp>
    </p:spTree>
    <p:extLst>
      <p:ext uri="{BB962C8B-B14F-4D97-AF65-F5344CB8AC3E}">
        <p14:creationId xmlns:p14="http://schemas.microsoft.com/office/powerpoint/2010/main" val="118335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Philosophy: We can propose a password management scheme,</a:t>
            </a:r>
            <a:r>
              <a:rPr lang="en-US" baseline="0" dirty="0" smtClean="0"/>
              <a:t> but adversary will adapt his attack.</a:t>
            </a:r>
            <a:endParaRPr lang="en-US" dirty="0" smtClean="0"/>
          </a:p>
          <a:p>
            <a:r>
              <a:rPr lang="en-US" dirty="0" smtClean="0"/>
              <a:t>Lets</a:t>
            </a:r>
            <a:r>
              <a:rPr lang="en-US" baseline="0" dirty="0" smtClean="0"/>
              <a:t> introduce a formal framework for analyzing security</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model the adversary using a game. The adversaries goal is simple. Compromise</a:t>
            </a:r>
            <a:r>
              <a:rPr lang="en-US" baseline="0" dirty="0" smtClean="0"/>
              <a:t> the user’s accounts. </a:t>
            </a:r>
          </a:p>
          <a:p>
            <a:endParaRPr lang="en-US" dirty="0" smtClean="0"/>
          </a:p>
          <a:p>
            <a:r>
              <a:rPr lang="en-US" dirty="0" smtClean="0"/>
              <a:t>Specifically, we assume the adversary can compromise at most k sites.</a:t>
            </a:r>
            <a:r>
              <a:rPr lang="en-US" baseline="0" dirty="0" smtClean="0"/>
              <a:t> This means that the adversary learns up to k of the user’s passwords. We assume that the adversary execute offline attacks against at most t additional sites, and has time and resources to try at most M guesses in each offline attack. For example, the adversary might be willing to dedicate 1 year of time on a </a:t>
            </a:r>
            <a:r>
              <a:rPr lang="en-US" baseline="0" dirty="0" err="1" smtClean="0"/>
              <a:t>cray</a:t>
            </a:r>
            <a:r>
              <a:rPr lang="en-US" baseline="0" dirty="0" smtClean="0"/>
              <a:t> supercomputer to crack the user’s password.</a:t>
            </a:r>
            <a:endParaRPr lang="en-US" dirty="0" smtClean="0"/>
          </a:p>
          <a:p>
            <a:endParaRPr lang="en-US" dirty="0" smtClean="0"/>
          </a:p>
          <a:p>
            <a:endParaRPr lang="en-US" dirty="0" smtClean="0"/>
          </a:p>
          <a:p>
            <a:r>
              <a:rPr lang="en-US" dirty="0" smtClean="0"/>
              <a:t>We introduce our definition of security using</a:t>
            </a:r>
            <a:r>
              <a:rPr lang="en-US" baseline="0" dirty="0" smtClean="0"/>
              <a:t> a game. In the game the adversary gets to compromise a few sites and wins if he can compromise new sites. The user wins if the adversary fails to compromise new accounts.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User is safe as long as the adversary</a:t>
            </a:r>
            <a:r>
              <a:rPr lang="en-US" baseline="0" dirty="0" smtClean="0"/>
              <a:t> can’t execute more than one phishing/offline attack</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334">
              <a:defRPr/>
            </a:pPr>
            <a:r>
              <a:rPr lang="en-US" dirty="0">
                <a:sym typeface="Mathematica1Mono"/>
              </a:rPr>
              <a:t>First Column and Third Column:  = 10</a:t>
            </a:r>
            <a:r>
              <a:rPr lang="en-US" baseline="30000" dirty="0">
                <a:sym typeface="Mathematica1Mono"/>
              </a:rPr>
              <a:t>-6</a:t>
            </a:r>
            <a:endParaRPr lang="en-US" baseline="30000" dirty="0"/>
          </a:p>
          <a:p>
            <a:r>
              <a:rPr lang="en-US" dirty="0">
                <a:sym typeface="Mathematica1Mono"/>
              </a:rPr>
              <a:t>Second Column:  = 10</a:t>
            </a:r>
            <a:r>
              <a:rPr lang="en-US" baseline="30000" dirty="0">
                <a:sym typeface="Mathematica1Mono"/>
              </a:rPr>
              <a:t>-2</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Previous work demonstrates that a user could use a few person-action-object stories to create multiple strong passwords</a:t>
            </a:r>
            <a:r>
              <a:rPr lang="en-US" baseline="0" dirty="0" smtClean="0"/>
              <a:t>. For example, in the Shared Cues scheme the user memorizes several randomly generated PAO stories. These stories are divided into two parts a public cue and a private secret. When the user authenticates to an account like amazon he is prompted with a public challenge, and the user forms his password by using the corresponding actions or objects that he has memorized. Similarly, when the user authenticates to </a:t>
            </a:r>
            <a:r>
              <a:rPr lang="en-US" baseline="0" dirty="0" err="1" smtClean="0"/>
              <a:t>Paypal</a:t>
            </a:r>
            <a:r>
              <a:rPr lang="en-US" baseline="0" dirty="0" smtClean="0"/>
              <a:t> the user is prompted with a different public challenge. Notice that part of the challenge is the same. The advantages of sharing cues are two fold: First, we reduce the number of stories that the user needs to memorize. More importantly we increase the rate at which the user rehearses each of his secret stories.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39</a:t>
            </a:fld>
            <a:endParaRPr lang="en-US" dirty="0"/>
          </a:p>
        </p:txBody>
      </p:sp>
    </p:spTree>
    <p:extLst>
      <p:ext uri="{BB962C8B-B14F-4D97-AF65-F5344CB8AC3E}">
        <p14:creationId xmlns:p14="http://schemas.microsoft.com/office/powerpoint/2010/main" val="4222007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268">
              <a:defRPr/>
            </a:pPr>
            <a:r>
              <a:rPr lang="en-US" dirty="0" smtClean="0"/>
              <a:t>In the shared cues scheme there are tradeoffs between</a:t>
            </a:r>
            <a:r>
              <a:rPr lang="en-US" baseline="0" dirty="0" smtClean="0"/>
              <a:t> the number of stories that the user needs memorize, the number of passwords that we can form and the security of the scheme. </a:t>
            </a:r>
            <a:endParaRPr lang="en-US" dirty="0" smtClean="0"/>
          </a:p>
          <a:p>
            <a:pPr defTabSz="914268">
              <a:defRPr/>
            </a:pPr>
            <a:r>
              <a:rPr lang="en-US" dirty="0" smtClean="0"/>
              <a:t>If the user is willing to memorize four stories then we can generate 14</a:t>
            </a:r>
            <a:r>
              <a:rPr lang="en-US" baseline="0" dirty="0" smtClean="0"/>
              <a:t> unique passwords  with the following moderately strong security guarantee. If the user is willing to memorize three more stories then we can generate over 75 unique passwords with the same security guarantee. If the user wants a stronger security guarantee that an adversary who has seen two passwords can’t guess any other password then he will need to memorize 15 passwords and if the user wants security after six password breaches  then he needs to memorize </a:t>
            </a:r>
            <a:r>
              <a:rPr lang="en-US" b="1" dirty="0"/>
              <a:t>43 stories.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268">
              <a:defRPr/>
            </a:pPr>
            <a:r>
              <a:rPr lang="en-US" dirty="0" smtClean="0"/>
              <a:t>In the shared cues scheme there are tradeoffs between</a:t>
            </a:r>
            <a:r>
              <a:rPr lang="en-US" baseline="0" dirty="0" smtClean="0"/>
              <a:t> the number of stories that the user needs memorize, the number of passwords that we can form and the security of the scheme. </a:t>
            </a:r>
            <a:endParaRPr lang="en-US" dirty="0" smtClean="0"/>
          </a:p>
          <a:p>
            <a:pPr defTabSz="914268">
              <a:defRPr/>
            </a:pPr>
            <a:r>
              <a:rPr lang="en-US" dirty="0" smtClean="0"/>
              <a:t>If the user is willing to memorize four stories then we can generate 14</a:t>
            </a:r>
            <a:r>
              <a:rPr lang="en-US" baseline="0" dirty="0" smtClean="0"/>
              <a:t> unique passwords  with the following moderately strong security guarantee. If the user is willing to memorize three more stories then we can generate over 75 unique passwords with the same security guarantee. If the user wants a stronger security guarantee that an adversary who has seen two passwords can’t guess any other password then he will need to memorize 15 passwords and if the user wants security after six password breaches  then he needs to memorize </a:t>
            </a:r>
            <a:r>
              <a:rPr lang="en-US" b="1" dirty="0"/>
              <a:t>43 stories.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268">
              <a:defRPr/>
            </a:pPr>
            <a:r>
              <a:rPr lang="en-US" dirty="0" smtClean="0"/>
              <a:t>In the shared cues scheme there are tradeoffs between</a:t>
            </a:r>
            <a:r>
              <a:rPr lang="en-US" baseline="0" dirty="0" smtClean="0"/>
              <a:t> the number of stories that the user needs memorize, the number of passwords that we can form and the security of the scheme. </a:t>
            </a:r>
            <a:endParaRPr lang="en-US" dirty="0" smtClean="0"/>
          </a:p>
          <a:p>
            <a:pPr defTabSz="914268">
              <a:defRPr/>
            </a:pPr>
            <a:r>
              <a:rPr lang="en-US" dirty="0" smtClean="0"/>
              <a:t>If the user is willing to memorize four stories then we can generate 14</a:t>
            </a:r>
            <a:r>
              <a:rPr lang="en-US" baseline="0" dirty="0" smtClean="0"/>
              <a:t> unique passwords  with the following moderately strong security guarantee. If the user is willing to memorize three more stories then we can generate over 75 unique passwords with the same security guarantee. If the user wants a stronger security guarantee that an adversary who has seen two passwords can’t guess any other password then he will need to memorize 15 passwords and if the user wants security after six password breaches  then he needs to memorize </a:t>
            </a:r>
            <a:r>
              <a:rPr lang="en-US" b="1" dirty="0"/>
              <a:t>43 stories.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smtClean="0"/>
              <a:t>A</a:t>
            </a:r>
            <a:r>
              <a:rPr lang="en-US" baseline="0" dirty="0" smtClean="0"/>
              <a:t> k-strikes policy is used to mitigate this threat. However, users who select popular passwords like 123456 might still be vulnerable.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334">
              <a:defRPr/>
            </a:pPr>
            <a:r>
              <a:rPr lang="en-US" dirty="0">
                <a:sym typeface="Mathematica1Mono"/>
              </a:rPr>
              <a:t>First Column and Third Column:  = 10</a:t>
            </a:r>
            <a:r>
              <a:rPr lang="en-US" baseline="30000" dirty="0">
                <a:sym typeface="Mathematica1Mono"/>
              </a:rPr>
              <a:t>-6</a:t>
            </a:r>
            <a:endParaRPr lang="en-US" baseline="30000" dirty="0"/>
          </a:p>
          <a:p>
            <a:r>
              <a:rPr lang="en-US" dirty="0">
                <a:sym typeface="Mathematica1Mono"/>
              </a:rPr>
              <a:t>Second Column:  = 10</a:t>
            </a:r>
            <a:r>
              <a:rPr lang="en-US" baseline="30000" dirty="0">
                <a:sym typeface="Mathematica1Mono"/>
              </a:rPr>
              <a:t>-2</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9404">
              <a:defRPr/>
            </a:pPr>
            <a:r>
              <a:rPr lang="en-US" dirty="0" smtClean="0"/>
              <a:t>In the Shared Cues scheme the user only needs a couple of rehearsal</a:t>
            </a:r>
            <a:r>
              <a:rPr lang="en-US" baseline="0" dirty="0" smtClean="0"/>
              <a:t> reminders in the first week to make sure that he remembers his passwords. </a:t>
            </a:r>
            <a:r>
              <a:rPr lang="en-US" dirty="0" smtClean="0"/>
              <a:t>These schemes require a bit more effort</a:t>
            </a:r>
            <a:r>
              <a:rPr lang="en-US" baseline="0" dirty="0" smtClean="0"/>
              <a:t> than reusing the same password, but the security guarantees are much stronger. </a:t>
            </a:r>
            <a:r>
              <a:rPr lang="en-US" dirty="0" smtClean="0"/>
              <a:t>After the first week the reminder mechanism would not be needed. </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45</a:t>
            </a:fld>
            <a:endParaRPr lang="en-US"/>
          </a:p>
        </p:txBody>
      </p:sp>
    </p:spTree>
    <p:extLst>
      <p:ext uri="{BB962C8B-B14F-4D97-AF65-F5344CB8AC3E}">
        <p14:creationId xmlns:p14="http://schemas.microsoft.com/office/powerpoint/2010/main" val="203442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LastPass</a:t>
            </a:r>
            <a:endParaRPr lang="en-US" dirty="0" smtClean="0"/>
          </a:p>
          <a:p>
            <a:r>
              <a:rPr lang="en-US" dirty="0" err="1" smtClean="0"/>
              <a:t>KeePass</a:t>
            </a:r>
            <a:endParaRPr lang="en-US" dirty="0" smtClean="0"/>
          </a:p>
          <a:p>
            <a:r>
              <a:rPr lang="en-US" dirty="0" smtClean="0"/>
              <a:t>1Password</a:t>
            </a:r>
          </a:p>
          <a:p>
            <a:endParaRPr lang="en-US" dirty="0" smtClean="0"/>
          </a:p>
          <a:p>
            <a:r>
              <a:rPr lang="en-US" dirty="0">
                <a:hlinkClick r:id="rId3"/>
              </a:rPr>
              <a:t/>
            </a:r>
            <a:br>
              <a:rPr lang="en-US" dirty="0">
                <a:hlinkClick r:id="rId3"/>
              </a:rPr>
            </a:br>
            <a:r>
              <a:rPr lang="en-US" dirty="0">
                <a:hlinkClick r:id="rId3"/>
              </a:rPr>
              <a:t>A Usability Study and Critique of Two Password Managers ∗</a:t>
            </a:r>
            <a:endParaRPr lang="en-US" dirty="0"/>
          </a:p>
          <a:p>
            <a:r>
              <a:rPr lang="en-US" dirty="0"/>
              <a:t>by S </a:t>
            </a:r>
            <a:r>
              <a:rPr lang="en-US" dirty="0" err="1"/>
              <a:t>Chiasson</a:t>
            </a:r>
            <a:r>
              <a:rPr lang="en-US" dirty="0"/>
              <a:t>, </a:t>
            </a:r>
            <a:r>
              <a:rPr lang="nl-NL" u="sng" dirty="0">
                <a:hlinkClick r:id="rId4"/>
              </a:rPr>
              <a:t>PC van Oorschot</a:t>
            </a:r>
            <a:r>
              <a:rPr lang="nl-NL" dirty="0"/>
              <a:t>, </a:t>
            </a:r>
            <a:r>
              <a:rPr lang="nl-NL" u="sng" dirty="0">
                <a:hlinkClick r:id="rId5"/>
              </a:rPr>
              <a:t>R Biddle</a:t>
            </a:r>
            <a:r>
              <a:rPr lang="nl-NL" dirty="0"/>
              <a:t> </a:t>
            </a:r>
          </a:p>
          <a:p>
            <a:endParaRPr lang="en-US" dirty="0" smtClean="0"/>
          </a:p>
          <a:p>
            <a:r>
              <a:rPr lang="en-US" dirty="0" err="1" smtClean="0"/>
              <a:t>PwdHash</a:t>
            </a:r>
            <a:endParaRPr lang="en-US" dirty="0" smtClean="0"/>
          </a:p>
          <a:p>
            <a:r>
              <a:rPr lang="en-US" dirty="0">
                <a:hlinkClick r:id="rId6"/>
              </a:rPr>
              <a:t>Blake Ross</a:t>
            </a:r>
            <a:r>
              <a:rPr lang="en-US" dirty="0"/>
              <a:t>, </a:t>
            </a:r>
            <a:r>
              <a:rPr lang="en-US" dirty="0">
                <a:hlinkClick r:id="rId7"/>
              </a:rPr>
              <a:t>Collin Jackson</a:t>
            </a:r>
            <a:r>
              <a:rPr lang="en-US" dirty="0"/>
              <a:t>, Nicholas Miyake, </a:t>
            </a:r>
            <a:r>
              <a:rPr lang="en-US" dirty="0">
                <a:hlinkClick r:id="rId8"/>
              </a:rPr>
              <a:t>Dan </a:t>
            </a:r>
            <a:r>
              <a:rPr lang="en-US" dirty="0" err="1">
                <a:hlinkClick r:id="rId8"/>
              </a:rPr>
              <a:t>Boneh</a:t>
            </a:r>
            <a:r>
              <a:rPr lang="en-US" dirty="0"/>
              <a:t> and </a:t>
            </a:r>
            <a:r>
              <a:rPr lang="en-US" dirty="0">
                <a:hlinkClick r:id="rId9"/>
              </a:rPr>
              <a:t>John C. Mitchell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543445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Another</a:t>
            </a:r>
            <a:r>
              <a:rPr lang="en-US" baseline="0" dirty="0" smtClean="0"/>
              <a:t> line of research has sought to eliminate text passwords. </a:t>
            </a:r>
            <a:r>
              <a:rPr lang="en-US" dirty="0" smtClean="0"/>
              <a:t>One</a:t>
            </a:r>
            <a:r>
              <a:rPr lang="en-US" baseline="0" dirty="0" smtClean="0"/>
              <a:t> might ask whether or not password research will be relevant in the future. </a:t>
            </a:r>
            <a:r>
              <a:rPr lang="en-US" dirty="0" err="1" smtClean="0"/>
              <a:t>Bonneau</a:t>
            </a:r>
            <a:r>
              <a:rPr lang="en-US" dirty="0" smtClean="0"/>
              <a:t>,</a:t>
            </a:r>
            <a:r>
              <a:rPr lang="en-US" baseline="0" dirty="0" smtClean="0"/>
              <a:t>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endParaRPr lang="en-US" baseline="0" dirty="0" smtClean="0"/>
          </a:p>
          <a:p>
            <a:endParaRPr lang="en-US" baseline="0" dirty="0" smtClean="0"/>
          </a:p>
          <a:p>
            <a:r>
              <a:rPr lang="en-US" dirty="0" smtClean="0"/>
              <a:t>Quest to Replace Passwords</a:t>
            </a:r>
          </a:p>
          <a:p>
            <a:r>
              <a:rPr lang="en-US" dirty="0" err="1">
                <a:hlinkClick r:id="rId3"/>
              </a:rPr>
              <a:t>Bonneau</a:t>
            </a:r>
            <a:r>
              <a:rPr lang="en-US" dirty="0">
                <a:hlinkClick r:id="rId3"/>
              </a:rPr>
              <a:t>, J.</a:t>
            </a:r>
            <a:r>
              <a:rPr lang="en-US" dirty="0"/>
              <a:t> ; Univ. of Cambridge, Cambridge, UK ; </a:t>
            </a:r>
            <a:r>
              <a:rPr lang="en-US" dirty="0" err="1">
                <a:hlinkClick r:id="rId4"/>
              </a:rPr>
              <a:t>Herley</a:t>
            </a:r>
            <a:r>
              <a:rPr lang="en-US" dirty="0">
                <a:hlinkClick r:id="rId4"/>
              </a:rPr>
              <a:t>, C.</a:t>
            </a:r>
            <a:r>
              <a:rPr lang="en-US" dirty="0"/>
              <a:t> ; </a:t>
            </a:r>
            <a:r>
              <a:rPr lang="en-US" dirty="0">
                <a:hlinkClick r:id="rId5"/>
              </a:rPr>
              <a:t>van </a:t>
            </a:r>
            <a:r>
              <a:rPr lang="en-US" dirty="0" err="1">
                <a:hlinkClick r:id="rId5"/>
              </a:rPr>
              <a:t>Oorschot</a:t>
            </a:r>
            <a:r>
              <a:rPr lang="en-US" dirty="0">
                <a:hlinkClick r:id="rId5"/>
              </a:rPr>
              <a:t>, P.C.</a:t>
            </a:r>
            <a:r>
              <a:rPr lang="en-US" dirty="0"/>
              <a:t> ; </a:t>
            </a:r>
            <a:r>
              <a:rPr lang="en-US" dirty="0" err="1">
                <a:hlinkClick r:id="rId6"/>
              </a:rPr>
              <a:t>Stajano</a:t>
            </a:r>
            <a:r>
              <a:rPr lang="en-US" dirty="0">
                <a:hlinkClick r:id="rId6"/>
              </a:rPr>
              <a:t>, F.</a:t>
            </a:r>
            <a:endParaRPr lang="en-US" dirty="0" smtClean="0"/>
          </a:p>
          <a:p>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4563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next type of attack it is necessary</a:t>
            </a:r>
            <a:r>
              <a:rPr lang="en-US" baseline="0" dirty="0" smtClean="0"/>
              <a:t> to understand how organizations store passwords. When I create an account online the server typically will </a:t>
            </a:r>
          </a:p>
          <a:p>
            <a:pPr marL="228584" indent="-228584">
              <a:buAutoNum type="arabicPeriod"/>
            </a:pPr>
            <a:r>
              <a:rPr lang="en-US" baseline="0" dirty="0" smtClean="0"/>
              <a:t>select a random value (called the salt).</a:t>
            </a:r>
          </a:p>
          <a:p>
            <a:pPr marL="228584" indent="-228584">
              <a:buAutoNum type="arabicPeriod"/>
            </a:pPr>
            <a:r>
              <a:rPr lang="en-US" baseline="0" dirty="0" smtClean="0"/>
              <a:t>Compute and store the cryptographic hash of my password with the salt appended.</a:t>
            </a:r>
          </a:p>
          <a:p>
            <a:pPr marL="228584" indent="-228584">
              <a:buAutoNum type="arabicPeriod"/>
            </a:pPr>
            <a:endParaRPr lang="en-US" baseline="0" dirty="0" smtClean="0"/>
          </a:p>
          <a:p>
            <a:r>
              <a:rPr lang="en-US" baseline="0" dirty="0" smtClean="0"/>
              <a:t>Later to authenticate the server will re-compute this hash value, and make sure that it matches the stored version.</a:t>
            </a:r>
          </a:p>
          <a:p>
            <a:endParaRPr lang="en-US" baseline="0" dirty="0" smtClean="0"/>
          </a:p>
          <a:p>
            <a:r>
              <a:rPr lang="en-US" baseline="0" dirty="0" smtClean="0"/>
              <a:t>Sometimes these password files are stolen by adversaries, who can then execute an offline dictionary attack. Offline attacks are more dangerous than online attacks because there is no k-strikes limit. There are many popular password cracking tools that the adversary could use (</a:t>
            </a:r>
            <a:r>
              <a:rPr lang="en-US" baseline="0" dirty="0" err="1" smtClean="0"/>
              <a:t>e.g</a:t>
            </a:r>
            <a:r>
              <a:rPr lang="en-US" baseline="0" dirty="0" smtClean="0"/>
              <a:t>, John the Ripper). Unfortunately, these attacks are commonplace. Even large companies like (Sony, </a:t>
            </a:r>
            <a:r>
              <a:rPr lang="en-US" baseline="0" dirty="0" err="1" smtClean="0"/>
              <a:t>Zappos</a:t>
            </a:r>
            <a:r>
              <a:rPr lang="en-US" baseline="0" dirty="0" smtClean="0"/>
              <a:t>, and LinkedIn) have been breached.</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7</a:t>
            </a:fld>
            <a:endParaRPr lang="en-US"/>
          </a:p>
        </p:txBody>
      </p:sp>
    </p:spTree>
    <p:extLst>
      <p:ext uri="{BB962C8B-B14F-4D97-AF65-F5344CB8AC3E}">
        <p14:creationId xmlns:p14="http://schemas.microsoft.com/office/powerpoint/2010/main" val="304977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8</a:t>
            </a:fld>
            <a:endParaRPr lang="en-US"/>
          </a:p>
        </p:txBody>
      </p:sp>
    </p:spTree>
    <p:extLst>
      <p:ext uri="{BB962C8B-B14F-4D97-AF65-F5344CB8AC3E}">
        <p14:creationId xmlns:p14="http://schemas.microsoft.com/office/powerpoint/2010/main" val="337123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9</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10</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trying</a:t>
            </a:r>
            <a:r>
              <a:rPr lang="en-US" baseline="0" dirty="0" smtClean="0"/>
              <a:t> to crack the user’s password. Why not just get him to tell me the password. </a:t>
            </a:r>
            <a:r>
              <a:rPr lang="en-US" dirty="0" smtClean="0"/>
              <a:t>Adversary</a:t>
            </a:r>
            <a:r>
              <a:rPr lang="en-US" baseline="0" dirty="0" smtClean="0"/>
              <a:t> tricks user into creating an account on a malicious site (PayPaul.com). </a:t>
            </a:r>
          </a:p>
          <a:p>
            <a:r>
              <a:rPr lang="en-US" baseline="0" dirty="0" smtClean="0"/>
              <a:t>Examples of plaintext recovery attacks include phishing attacks, malware and hidden cameras. </a:t>
            </a:r>
          </a:p>
          <a:p>
            <a:endParaRPr lang="en-US" baseline="0" dirty="0" smtClean="0"/>
          </a:p>
          <a:p>
            <a:r>
              <a:rPr lang="en-US" baseline="0" dirty="0" smtClean="0"/>
              <a:t> Once the adversary has this password the PayPal account is compromised. If the user reuses the same password for other accounts then the adversary can also access these sites.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Instead of trying</a:t>
            </a:r>
            <a:r>
              <a:rPr lang="en-US" baseline="0" dirty="0" smtClean="0"/>
              <a:t> to crack the user’s password. Why not just get him to tell me the password.</a:t>
            </a:r>
            <a:endParaRPr lang="en-US" dirty="0" smtClean="0"/>
          </a:p>
          <a:p>
            <a:endParaRPr lang="en-US" dirty="0" smtClean="0"/>
          </a:p>
          <a:p>
            <a:r>
              <a:rPr lang="en-US" dirty="0" smtClean="0"/>
              <a:t>Adversary</a:t>
            </a:r>
            <a:r>
              <a:rPr lang="en-US" baseline="0" dirty="0" smtClean="0"/>
              <a:t> tricks user into creating an account on a malicious site (PayPaul.com). </a:t>
            </a:r>
          </a:p>
          <a:p>
            <a:endParaRPr lang="en-US" baseline="0" dirty="0" smtClean="0"/>
          </a:p>
          <a:p>
            <a:r>
              <a:rPr lang="en-US" baseline="0" dirty="0" smtClean="0"/>
              <a:t> Once the adversary has this background information the brute force attack on PlayStation may be more likely to succeed</a:t>
            </a:r>
          </a:p>
          <a:p>
            <a:r>
              <a:rPr lang="en-US" baseline="0" dirty="0" smtClean="0"/>
              <a:t> Finally, the background information from </a:t>
            </a:r>
            <a:r>
              <a:rPr lang="en-US" baseline="0" dirty="0" err="1" smtClean="0"/>
              <a:t>PayPaul</a:t>
            </a:r>
            <a:r>
              <a:rPr lang="en-US" baseline="0" dirty="0" smtClean="0"/>
              <a:t> (and possibly PlayStation) can be used to help improve the Online attack</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12</a:t>
            </a:fld>
            <a:endParaRPr lang="en-US"/>
          </a:p>
        </p:txBody>
      </p:sp>
    </p:spTree>
    <p:extLst>
      <p:ext uri="{BB962C8B-B14F-4D97-AF65-F5344CB8AC3E}">
        <p14:creationId xmlns:p14="http://schemas.microsoft.com/office/powerpoint/2010/main" val="3642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008ECE-DB99-49CD-8A51-11AAA27A7792}"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347288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08ECE-DB99-49CD-8A51-11AAA27A7792}"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425357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08ECE-DB99-49CD-8A51-11AAA27A7792}"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244373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9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07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61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827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06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403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4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08ECE-DB99-49CD-8A51-11AAA27A7792}"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2113990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15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78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08ECE-DB99-49CD-8A51-11AAA27A7792}"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201094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08ECE-DB99-49CD-8A51-11AAA27A7792}"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19457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08ECE-DB99-49CD-8A51-11AAA27A7792}"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137344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08ECE-DB99-49CD-8A51-11AAA27A7792}"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292639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08ECE-DB99-49CD-8A51-11AAA27A7792}"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48938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08ECE-DB99-49CD-8A51-11AAA27A7792}"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229686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08ECE-DB99-49CD-8A51-11AAA27A7792}"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F90-5B3B-4C36-8BCB-87CCDD5AD546}" type="slidenum">
              <a:rPr lang="en-US" smtClean="0"/>
              <a:t>‹#›</a:t>
            </a:fld>
            <a:endParaRPr lang="en-US"/>
          </a:p>
        </p:txBody>
      </p:sp>
    </p:spTree>
    <p:extLst>
      <p:ext uri="{BB962C8B-B14F-4D97-AF65-F5344CB8AC3E}">
        <p14:creationId xmlns:p14="http://schemas.microsoft.com/office/powerpoint/2010/main" val="212980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08ECE-DB99-49CD-8A51-11AAA27A7792}"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70F90-5B3B-4C36-8BCB-87CCDD5AD546}" type="slidenum">
              <a:rPr lang="en-US" smtClean="0"/>
              <a:t>‹#›</a:t>
            </a:fld>
            <a:endParaRPr lang="en-US"/>
          </a:p>
        </p:txBody>
      </p:sp>
    </p:spTree>
    <p:extLst>
      <p:ext uri="{BB962C8B-B14F-4D97-AF65-F5344CB8AC3E}">
        <p14:creationId xmlns:p14="http://schemas.microsoft.com/office/powerpoint/2010/main" val="157224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46938-B040-44BC-83CE-93F87D9F0DFA}"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804F5-C384-45B9-B975-65B21C4BD6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63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6.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4.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3.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8.jpeg"/><Relationship Id="rId5" Type="http://schemas.openxmlformats.org/officeDocument/2006/relationships/diagramQuickStyle" Target="../diagrams/quickStyle5.xml"/><Relationship Id="rId10" Type="http://schemas.openxmlformats.org/officeDocument/2006/relationships/image" Target="../media/image13.png"/><Relationship Id="rId4" Type="http://schemas.openxmlformats.org/officeDocument/2006/relationships/diagramLayout" Target="../diagrams/layout5.xml"/><Relationship Id="rId9" Type="http://schemas.openxmlformats.org/officeDocument/2006/relationships/image" Target="../media/image18.pn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5.png"/><Relationship Id="rId5" Type="http://schemas.openxmlformats.org/officeDocument/2006/relationships/diagramQuickStyle" Target="../diagrams/quickStyle6.xml"/><Relationship Id="rId15" Type="http://schemas.openxmlformats.org/officeDocument/2006/relationships/image" Target="../media/image42.png"/><Relationship Id="rId10" Type="http://schemas.openxmlformats.org/officeDocument/2006/relationships/image" Target="../media/image41.png"/><Relationship Id="rId4" Type="http://schemas.openxmlformats.org/officeDocument/2006/relationships/diagramLayout" Target="../diagrams/layout6.xml"/><Relationship Id="rId9" Type="http://schemas.openxmlformats.org/officeDocument/2006/relationships/image" Target="../media/image14.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xkcd.com/93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diagramLayout" Target="../diagrams/layout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Data" Target="../diagrams/data8.xml"/><Relationship Id="rId17" Type="http://schemas.openxmlformats.org/officeDocument/2006/relationships/image" Target="../media/image17.jpeg"/><Relationship Id="rId2" Type="http://schemas.openxmlformats.org/officeDocument/2006/relationships/notesSlide" Target="../notesSlides/notesSlide13.xml"/><Relationship Id="rId16" Type="http://schemas.microsoft.com/office/2007/relationships/diagramDrawing" Target="../diagrams/drawing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6.png"/><Relationship Id="rId5" Type="http://schemas.openxmlformats.org/officeDocument/2006/relationships/diagramQuickStyle" Target="../diagrams/quickStyle7.xml"/><Relationship Id="rId15" Type="http://schemas.openxmlformats.org/officeDocument/2006/relationships/diagramColors" Target="../diagrams/colors8.xml"/><Relationship Id="rId10" Type="http://schemas.openxmlformats.org/officeDocument/2006/relationships/image" Target="../media/image15.png"/><Relationship Id="rId4" Type="http://schemas.openxmlformats.org/officeDocument/2006/relationships/diagramLayout" Target="../diagrams/layout7.xml"/><Relationship Id="rId9" Type="http://schemas.openxmlformats.org/officeDocument/2006/relationships/image" Target="../media/image14.png"/><Relationship Id="rId1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63.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41.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4.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image" Target="../media/image16.png"/><Relationship Id="rId18" Type="http://schemas.openxmlformats.org/officeDocument/2006/relationships/image" Target="../media/image63.png"/><Relationship Id="rId3" Type="http://schemas.openxmlformats.org/officeDocument/2006/relationships/image" Target="../media/image75.png"/><Relationship Id="rId7" Type="http://schemas.openxmlformats.org/officeDocument/2006/relationships/diagramColors" Target="../diagrams/colors10.xml"/><Relationship Id="rId12" Type="http://schemas.openxmlformats.org/officeDocument/2006/relationships/image" Target="../media/image15.png"/><Relationship Id="rId17" Type="http://schemas.openxmlformats.org/officeDocument/2006/relationships/image" Target="../media/image21.png"/><Relationship Id="rId2" Type="http://schemas.openxmlformats.org/officeDocument/2006/relationships/notesSlide" Target="../notesSlides/notesSlide24.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41.png"/><Relationship Id="rId5" Type="http://schemas.openxmlformats.org/officeDocument/2006/relationships/diagramLayout" Target="../diagrams/layout10.xml"/><Relationship Id="rId1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diagramData" Target="../diagrams/data10.xml"/><Relationship Id="rId9" Type="http://schemas.openxmlformats.org/officeDocument/2006/relationships/image" Target="../media/image13.png"/><Relationship Id="rId1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9.jpe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17" Type="http://schemas.openxmlformats.org/officeDocument/2006/relationships/image" Target="../media/image17.jpeg"/><Relationship Id="rId2" Type="http://schemas.openxmlformats.org/officeDocument/2006/relationships/notesSlide" Target="../notesSlides/notesSlide1.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 Id="rId1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521.png"/><Relationship Id="rId7" Type="http://schemas.openxmlformats.org/officeDocument/2006/relationships/image" Target="../media/image511.png"/><Relationship Id="rId12" Type="http://schemas.openxmlformats.org/officeDocument/2006/relationships/image" Target="../media/image79.jpe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01.png"/><Relationship Id="rId11" Type="http://schemas.openxmlformats.org/officeDocument/2006/relationships/image" Target="../media/image78.png"/><Relationship Id="rId5" Type="http://schemas.openxmlformats.org/officeDocument/2006/relationships/image" Target="../media/image490.png"/><Relationship Id="rId10" Type="http://schemas.openxmlformats.org/officeDocument/2006/relationships/image" Target="../media/image77.png"/><Relationship Id="rId4" Type="http://schemas.openxmlformats.org/officeDocument/2006/relationships/image" Target="../media/image481.png"/><Relationship Id="rId9"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google.com/imgres?hl=en&amp;safe=active&amp;client=firefox-a&amp;rls=org.mozilla:en-US:official&amp;biw=1540&amp;bih=782&amp;tbm=isch&amp;tbnid=YYfg_RPwQBzTlM:&amp;imgrefurl=http://liongadgets.com/wordpress/most-important-ten-questions-to-ask-yourself/question-mark/&amp;docid=el4ufHamgZaiEM&amp;imgurl=http://liongadgets.com/wordpress/wp-content/uploads/2012/09/question-mark.jpg&amp;w=4000&amp;h=4000&amp;ei=aQlBUZ-0Kqjh4APX4YGgAQ&amp;zoom=1&amp;ved=1t:3588,r:9,s:0,i:106"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jpeg"/><Relationship Id="rId12" Type="http://schemas.openxmlformats.org/officeDocument/2006/relationships/image" Target="../media/image93.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87.jpeg"/><Relationship Id="rId11" Type="http://schemas.openxmlformats.org/officeDocument/2006/relationships/image" Target="../media/image92.jpe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jpeg"/><Relationship Id="rId4" Type="http://schemas.openxmlformats.org/officeDocument/2006/relationships/image" Target="../media/image85.jpeg"/><Relationship Id="rId9" Type="http://schemas.openxmlformats.org/officeDocument/2006/relationships/image" Target="../media/image90.jpeg"/><Relationship Id="rId14" Type="http://schemas.openxmlformats.org/officeDocument/2006/relationships/image" Target="../media/image95.png"/></Relationships>
</file>

<file path=ppt/slides/_rels/slide51.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00.gif"/><Relationship Id="rId5" Type="http://schemas.openxmlformats.org/officeDocument/2006/relationships/image" Target="../media/image99.png"/><Relationship Id="rId4" Type="http://schemas.openxmlformats.org/officeDocument/2006/relationships/image" Target="../media/image98.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9.jpeg"/><Relationship Id="rId5" Type="http://schemas.openxmlformats.org/officeDocument/2006/relationships/diagramQuickStyle" Target="../diagrams/quickStyle4.xml"/><Relationship Id="rId10"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6.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4.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3.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Usable and Secure Human Authentication</a:t>
            </a:r>
            <a:endParaRPr lang="en-US" dirty="0"/>
          </a:p>
        </p:txBody>
      </p:sp>
      <p:sp>
        <p:nvSpPr>
          <p:cNvPr id="3" name="Subtitle 2"/>
          <p:cNvSpPr>
            <a:spLocks noGrp="1"/>
          </p:cNvSpPr>
          <p:nvPr>
            <p:ph type="subTitle" idx="1"/>
          </p:nvPr>
        </p:nvSpPr>
        <p:spPr/>
        <p:txBody>
          <a:bodyPr>
            <a:normAutofit fontScale="55000" lnSpcReduction="20000"/>
          </a:bodyPr>
          <a:lstStyle/>
          <a:p>
            <a:r>
              <a:rPr lang="en-US" sz="4500" smtClean="0"/>
              <a:t>Professor Jeremiah </a:t>
            </a:r>
            <a:r>
              <a:rPr lang="en-US" sz="4500" dirty="0" smtClean="0"/>
              <a:t>Blocki</a:t>
            </a:r>
          </a:p>
          <a:p>
            <a:r>
              <a:rPr lang="en-US" sz="4500" dirty="0" smtClean="0"/>
              <a:t>Computer Science Department</a:t>
            </a:r>
          </a:p>
          <a:p>
            <a:endParaRPr lang="en-US" dirty="0"/>
          </a:p>
          <a:p>
            <a:r>
              <a:rPr lang="en-US" dirty="0" smtClean="0"/>
              <a:t>CERIAS Security Seminar</a:t>
            </a:r>
          </a:p>
          <a:p>
            <a:r>
              <a:rPr lang="en-US" dirty="0" smtClean="0"/>
              <a:t>10/19/2016</a:t>
            </a:r>
            <a:endParaRPr lang="en-US" dirty="0"/>
          </a:p>
        </p:txBody>
      </p:sp>
      <p:pic>
        <p:nvPicPr>
          <p:cNvPr id="4" name="Picture 3" descr="https://www.andrew.cmu.edu/user/danupam/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585926"/>
            <a:ext cx="818222" cy="111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3.googleusercontent.com/-ZuxCOALjUl4/AAAAAAAAAAI/AAAAAAAABHc/vy2q9dech2s/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01" r="10939"/>
          <a:stretch/>
        </p:blipFill>
        <p:spPr bwMode="auto">
          <a:xfrm>
            <a:off x="4778590" y="5585927"/>
            <a:ext cx="850266" cy="1119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lorrie.cranor.org/images/lorrie-june2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9190" y="5562600"/>
            <a:ext cx="81617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manuel bl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591370"/>
            <a:ext cx="97509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29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1905000" y="3671095"/>
            <a:ext cx="1226128"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197" y="5846382"/>
            <a:ext cx="2371636"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6826989" y="4237273"/>
            <a:ext cx="1501504"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8197" y="5364141"/>
            <a:ext cx="1417096"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5697619"/>
            <a:ext cx="1784592"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1046" y="5501267"/>
            <a:ext cx="1800366"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6551" y="4119413"/>
            <a:ext cx="3749700" cy="18774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3" y="-1790700"/>
            <a:ext cx="4214813"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3" y="-1638300"/>
            <a:ext cx="4214813"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4696251" y="2575890"/>
            <a:ext cx="1785088"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5723" y="2869090"/>
            <a:ext cx="1582772" cy="842818"/>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7218" y="3710423"/>
            <a:ext cx="1395047" cy="831092"/>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699" y="2514600"/>
            <a:ext cx="3591924" cy="1197308"/>
          </a:xfrm>
          <a:prstGeom prst="rect">
            <a:avLst/>
          </a:prstGeom>
        </p:spPr>
      </p:pic>
      <p:pic>
        <p:nvPicPr>
          <p:cNvPr id="17" name="Picture 2" descr="Image result for dropbo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0073" y="3526696"/>
            <a:ext cx="1837445" cy="183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Plaintext Recovery Attack</a:t>
            </a:r>
            <a:endParaRPr lang="en-US" dirty="0"/>
          </a:p>
        </p:txBody>
      </p:sp>
      <p:graphicFrame>
        <p:nvGraphicFramePr>
          <p:cNvPr id="8" name="Diagram 7"/>
          <p:cNvGraphicFramePr/>
          <p:nvPr>
            <p:extLst>
              <p:ext uri="{D42A27DB-BD31-4B8C-83A1-F6EECF244321}">
                <p14:modId xmlns:p14="http://schemas.microsoft.com/office/powerpoint/2010/main" val="2203843167"/>
              </p:ext>
            </p:extLst>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3" name="Picture 3"/>
          <p:cNvPicPr>
            <a:picLocks noChangeAspect="1" noChangeArrowheads="1"/>
          </p:cNvPicPr>
          <p:nvPr/>
        </p:nvPicPr>
        <p:blipFill>
          <a:blip r:embed="rId8" cstate="print"/>
          <a:srcRect/>
          <a:stretch>
            <a:fillRect/>
          </a:stretch>
        </p:blipFill>
        <p:spPr bwMode="auto">
          <a:xfrm>
            <a:off x="762000" y="1371600"/>
            <a:ext cx="990600" cy="1524000"/>
          </a:xfrm>
          <a:prstGeom prst="rect">
            <a:avLst/>
          </a:prstGeom>
          <a:noFill/>
          <a:ln w="9525">
            <a:noFill/>
            <a:miter lim="800000"/>
            <a:headEnd/>
            <a:tailEnd/>
          </a:ln>
        </p:spPr>
      </p:pic>
      <p:pic>
        <p:nvPicPr>
          <p:cNvPr id="16" name="Picture 6"/>
          <p:cNvPicPr>
            <a:picLocks noChangeAspect="1" noChangeArrowheads="1"/>
          </p:cNvPicPr>
          <p:nvPr/>
        </p:nvPicPr>
        <p:blipFill>
          <a:blip r:embed="rId9" cstate="print"/>
          <a:srcRect/>
          <a:stretch>
            <a:fillRect/>
          </a:stretch>
        </p:blipFill>
        <p:spPr bwMode="auto">
          <a:xfrm>
            <a:off x="762000" y="3200400"/>
            <a:ext cx="990600" cy="1651479"/>
          </a:xfrm>
          <a:prstGeom prst="rect">
            <a:avLst/>
          </a:prstGeom>
          <a:noFill/>
          <a:ln w="9525">
            <a:noFill/>
            <a:miter lim="800000"/>
            <a:headEnd/>
            <a:tailEnd/>
          </a:ln>
        </p:spPr>
      </p:pic>
      <p:pic>
        <p:nvPicPr>
          <p:cNvPr id="26" name="Picture 1"/>
          <p:cNvPicPr>
            <a:picLocks noChangeAspect="1" noChangeArrowheads="1"/>
          </p:cNvPicPr>
          <p:nvPr/>
        </p:nvPicPr>
        <p:blipFill>
          <a:blip r:embed="rId10" cstate="print"/>
          <a:srcRect/>
          <a:stretch>
            <a:fillRect/>
          </a:stretch>
        </p:blipFill>
        <p:spPr bwMode="auto">
          <a:xfrm>
            <a:off x="5334000" y="2132884"/>
            <a:ext cx="762000" cy="1143716"/>
          </a:xfrm>
          <a:prstGeom prst="rect">
            <a:avLst/>
          </a:prstGeom>
          <a:noFill/>
          <a:ln w="9525">
            <a:noFill/>
            <a:miter lim="800000"/>
            <a:headEnd/>
            <a:tailEnd/>
          </a:ln>
        </p:spPr>
      </p:pic>
      <p:pic>
        <p:nvPicPr>
          <p:cNvPr id="27" name="Picture 6"/>
          <p:cNvPicPr>
            <a:picLocks noChangeAspect="1" noChangeArrowheads="1"/>
          </p:cNvPicPr>
          <p:nvPr/>
        </p:nvPicPr>
        <p:blipFill>
          <a:blip r:embed="rId9" cstate="print"/>
          <a:srcRect/>
          <a:stretch>
            <a:fillRect/>
          </a:stretch>
        </p:blipFill>
        <p:spPr bwMode="auto">
          <a:xfrm>
            <a:off x="6151469" y="2399832"/>
            <a:ext cx="365786" cy="609820"/>
          </a:xfrm>
          <a:prstGeom prst="rect">
            <a:avLst/>
          </a:prstGeom>
          <a:noFill/>
          <a:ln w="9525">
            <a:noFill/>
            <a:miter lim="800000"/>
            <a:headEnd/>
            <a:tailEnd/>
          </a:ln>
        </p:spPr>
      </p:pic>
      <p:sp>
        <p:nvSpPr>
          <p:cNvPr id="29" name="TextBox 28"/>
          <p:cNvSpPr txBox="1"/>
          <p:nvPr/>
        </p:nvSpPr>
        <p:spPr>
          <a:xfrm>
            <a:off x="6553200" y="2458520"/>
            <a:ext cx="2286000" cy="492443"/>
          </a:xfrm>
          <a:prstGeom prst="rect">
            <a:avLst/>
          </a:prstGeom>
          <a:noFill/>
        </p:spPr>
        <p:txBody>
          <a:bodyPr wrap="square" rtlCol="0">
            <a:spAutoFit/>
          </a:bodyPr>
          <a:lstStyle/>
          <a:p>
            <a:r>
              <a:rPr lang="en-US" sz="2600" dirty="0" smtClean="0"/>
              <a:t>PayPaul.com</a:t>
            </a:r>
            <a:endParaRPr lang="en-US" sz="2600" dirty="0"/>
          </a:p>
        </p:txBody>
      </p:sp>
      <p:cxnSp>
        <p:nvCxnSpPr>
          <p:cNvPr id="31" name="Straight Arrow Connector 30"/>
          <p:cNvCxnSpPr/>
          <p:nvPr/>
        </p:nvCxnSpPr>
        <p:spPr>
          <a:xfrm flipV="1">
            <a:off x="1714500" y="3124200"/>
            <a:ext cx="3619500" cy="794266"/>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752600" y="2450068"/>
            <a:ext cx="3581400" cy="36933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Slide Number Placeholder 42"/>
          <p:cNvSpPr>
            <a:spLocks noGrp="1"/>
          </p:cNvSpPr>
          <p:nvPr>
            <p:ph type="sldNum" sz="quarter" idx="12"/>
          </p:nvPr>
        </p:nvSpPr>
        <p:spPr/>
        <p:txBody>
          <a:bodyPr/>
          <a:lstStyle/>
          <a:p>
            <a:fld id="{FC398A72-17BE-493D-A14C-F3371BCE3542}" type="slidenum">
              <a:rPr lang="en-US" smtClean="0"/>
              <a:pPr/>
              <a:t>11</a:t>
            </a:fld>
            <a:endParaRPr lang="en-US" dirty="0"/>
          </a:p>
        </p:txBody>
      </p:sp>
      <p:sp>
        <p:nvSpPr>
          <p:cNvPr id="44" name="TextBox 43"/>
          <p:cNvSpPr txBox="1"/>
          <p:nvPr/>
        </p:nvSpPr>
        <p:spPr>
          <a:xfrm>
            <a:off x="3429000" y="2450068"/>
            <a:ext cx="583814" cy="369332"/>
          </a:xfrm>
          <a:prstGeom prst="rect">
            <a:avLst/>
          </a:prstGeom>
          <a:noFill/>
        </p:spPr>
        <p:txBody>
          <a:bodyPr wrap="none" rtlCol="0">
            <a:spAutoFit/>
          </a:bodyPr>
          <a:lstStyle/>
          <a:p>
            <a:r>
              <a:rPr lang="en-US" dirty="0" smtClean="0"/>
              <a:t>pwd</a:t>
            </a:r>
            <a:endParaRPr lang="en-US" dirty="0"/>
          </a:p>
        </p:txBody>
      </p:sp>
      <p:sp>
        <p:nvSpPr>
          <p:cNvPr id="45" name="TextBox 44"/>
          <p:cNvSpPr txBox="1"/>
          <p:nvPr/>
        </p:nvSpPr>
        <p:spPr>
          <a:xfrm>
            <a:off x="3581400" y="3581400"/>
            <a:ext cx="583814" cy="369332"/>
          </a:xfrm>
          <a:prstGeom prst="rect">
            <a:avLst/>
          </a:prstGeom>
          <a:noFill/>
        </p:spPr>
        <p:txBody>
          <a:bodyPr wrap="none" rtlCol="0">
            <a:spAutoFit/>
          </a:bodyPr>
          <a:lstStyle/>
          <a:p>
            <a:r>
              <a:rPr lang="en-US" dirty="0" err="1" smtClean="0"/>
              <a:t>pwd</a:t>
            </a:r>
            <a:endParaRPr lang="en-US" dirty="0"/>
          </a:p>
        </p:txBody>
      </p:sp>
      <p:pic>
        <p:nvPicPr>
          <p:cNvPr id="46" name="Picture 2" descr="http://www.casinosformoney.com/wp-content/uploads/payp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1469" y="2232986"/>
            <a:ext cx="1205243" cy="8034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s://encrypted-tbn0.gstatic.com/images?q=tbn:ANd9GcQE8fH2vOfs45vYNtPqLgPkddlyGD9aPdptpQr4JO1gOLfns1x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34339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s://encrypted-tbn0.gstatic.com/images?q=tbn:ANd9GcS_bAbKkVpF39RHRRq3RxxLzgihyu3rvPDsxnn7qAav8-11idOe6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2814" y="4587483"/>
            <a:ext cx="1507067" cy="16549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friskymongoose.com/wp-content/uploads/2011/02/rock-you-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82343" y="4724400"/>
            <a:ext cx="3301149" cy="112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linds(horizontal)">
                                      <p:cBhvr>
                                        <p:cTn id="20" dur="500"/>
                                        <p:tgtEl>
                                          <p:spTgt spid="44"/>
                                        </p:tgtEl>
                                      </p:cBhvr>
                                    </p:animEffect>
                                  </p:childTnLst>
                                </p:cTn>
                              </p:par>
                              <p:par>
                                <p:cTn id="21" presetID="3"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par>
                                <p:cTn id="24" presetID="10" presetClass="exit" presetSubtype="0" fill="hold" nodeType="withEffect">
                                  <p:stCondLst>
                                    <p:cond delay="0"/>
                                  </p:stCondLst>
                                  <p:childTnLst>
                                    <p:animEffect transition="out" filter="fade">
                                      <p:cBhvr>
                                        <p:cTn id="25" dur="500"/>
                                        <p:tgtEl>
                                          <p:spTgt spid="46"/>
                                        </p:tgtEl>
                                      </p:cBhvr>
                                    </p:animEffect>
                                    <p:set>
                                      <p:cBhvr>
                                        <p:cTn id="26" dur="1" fill="hold">
                                          <p:stCondLst>
                                            <p:cond delay="499"/>
                                          </p:stCondLst>
                                        </p:cTn>
                                        <p:tgtEl>
                                          <p:spTgt spid="4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Plaintext Recovery</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1" name="Picture 1"/>
          <p:cNvPicPr>
            <a:picLocks noChangeAspect="1" noChangeArrowheads="1"/>
          </p:cNvPicPr>
          <p:nvPr/>
        </p:nvPicPr>
        <p:blipFill>
          <a:blip r:embed="rId8" cstate="print"/>
          <a:srcRect/>
          <a:stretch>
            <a:fillRect/>
          </a:stretch>
        </p:blipFill>
        <p:spPr bwMode="auto">
          <a:xfrm>
            <a:off x="5562600" y="1447800"/>
            <a:ext cx="507682" cy="762000"/>
          </a:xfrm>
          <a:prstGeom prst="rect">
            <a:avLst/>
          </a:prstGeom>
          <a:noFill/>
          <a:ln w="9525">
            <a:noFill/>
            <a:miter lim="800000"/>
            <a:headEnd/>
            <a:tailEnd/>
          </a:ln>
        </p:spPr>
      </p:pic>
      <p:pic>
        <p:nvPicPr>
          <p:cNvPr id="7" name="Picture 1"/>
          <p:cNvPicPr>
            <a:picLocks noChangeAspect="1" noChangeArrowheads="1"/>
          </p:cNvPicPr>
          <p:nvPr/>
        </p:nvPicPr>
        <p:blipFill>
          <a:blip r:embed="rId8" cstate="print"/>
          <a:srcRect/>
          <a:stretch>
            <a:fillRect/>
          </a:stretch>
        </p:blipFill>
        <p:spPr bwMode="auto">
          <a:xfrm>
            <a:off x="5562600" y="2362200"/>
            <a:ext cx="507682" cy="762000"/>
          </a:xfrm>
          <a:prstGeom prst="rect">
            <a:avLst/>
          </a:prstGeom>
          <a:noFill/>
          <a:ln w="9525">
            <a:noFill/>
            <a:miter lim="800000"/>
            <a:headEnd/>
            <a:tailEnd/>
          </a:ln>
        </p:spPr>
      </p:pic>
      <p:pic>
        <p:nvPicPr>
          <p:cNvPr id="9" name="Picture 1"/>
          <p:cNvPicPr>
            <a:picLocks noChangeAspect="1" noChangeArrowheads="1"/>
          </p:cNvPicPr>
          <p:nvPr/>
        </p:nvPicPr>
        <p:blipFill>
          <a:blip r:embed="rId8" cstate="print"/>
          <a:srcRect/>
          <a:stretch>
            <a:fillRect/>
          </a:stretch>
        </p:blipFill>
        <p:spPr bwMode="auto">
          <a:xfrm>
            <a:off x="5562600" y="3276600"/>
            <a:ext cx="507682" cy="762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762000" y="1752600"/>
            <a:ext cx="990600" cy="1524000"/>
          </a:xfrm>
          <a:prstGeom prst="rect">
            <a:avLst/>
          </a:prstGeom>
          <a:noFill/>
          <a:ln w="9525">
            <a:noFill/>
            <a:miter lim="800000"/>
            <a:headEnd/>
            <a:tailEnd/>
          </a:ln>
        </p:spPr>
      </p:pic>
      <p:cxnSp>
        <p:nvCxnSpPr>
          <p:cNvPr id="17" name="Straight Arrow Connector 16"/>
          <p:cNvCxnSpPr>
            <a:endCxn id="40961" idx="1"/>
          </p:cNvCxnSpPr>
          <p:nvPr/>
        </p:nvCxnSpPr>
        <p:spPr>
          <a:xfrm flipV="1">
            <a:off x="1752600" y="1828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0963" idx="3"/>
          </p:cNvCxnSpPr>
          <p:nvPr/>
        </p:nvCxnSpPr>
        <p:spPr>
          <a:xfrm>
            <a:off x="1752600" y="2514600"/>
            <a:ext cx="381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52600" y="2895600"/>
            <a:ext cx="381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40966" name="Picture 6"/>
          <p:cNvPicPr>
            <a:picLocks noChangeAspect="1" noChangeArrowheads="1"/>
          </p:cNvPicPr>
          <p:nvPr/>
        </p:nvPicPr>
        <p:blipFill>
          <a:blip r:embed="rId10" cstate="print"/>
          <a:srcRect/>
          <a:stretch>
            <a:fillRect/>
          </a:stretch>
        </p:blipFill>
        <p:spPr bwMode="auto">
          <a:xfrm>
            <a:off x="6324600" y="2133604"/>
            <a:ext cx="2249214" cy="1019175"/>
          </a:xfrm>
          <a:prstGeom prst="rect">
            <a:avLst/>
          </a:prstGeom>
          <a:noFill/>
          <a:ln w="9525">
            <a:noFill/>
            <a:miter lim="800000"/>
            <a:headEnd/>
            <a:tailEnd/>
          </a:ln>
        </p:spPr>
      </p:pic>
      <p:pic>
        <p:nvPicPr>
          <p:cNvPr id="40968" name="Picture 8"/>
          <p:cNvPicPr>
            <a:picLocks noChangeAspect="1" noChangeArrowheads="1"/>
          </p:cNvPicPr>
          <p:nvPr/>
        </p:nvPicPr>
        <p:blipFill>
          <a:blip r:embed="rId11" cstate="print"/>
          <a:srcRect/>
          <a:stretch>
            <a:fillRect/>
          </a:stretch>
        </p:blipFill>
        <p:spPr bwMode="auto">
          <a:xfrm>
            <a:off x="6553200" y="3352800"/>
            <a:ext cx="2286000" cy="598170"/>
          </a:xfrm>
          <a:prstGeom prst="rect">
            <a:avLst/>
          </a:prstGeom>
          <a:noFill/>
          <a:ln w="9525">
            <a:noFill/>
            <a:miter lim="800000"/>
            <a:headEnd/>
            <a:tailEnd/>
          </a:ln>
        </p:spPr>
      </p:pic>
      <p:pic>
        <p:nvPicPr>
          <p:cNvPr id="40969" name="Picture 9"/>
          <p:cNvPicPr>
            <a:picLocks noChangeAspect="1" noChangeArrowheads="1"/>
          </p:cNvPicPr>
          <p:nvPr/>
        </p:nvPicPr>
        <p:blipFill>
          <a:blip r:embed="rId12" cstate="print"/>
          <a:srcRect/>
          <a:stretch>
            <a:fillRect/>
          </a:stretch>
        </p:blipFill>
        <p:spPr bwMode="auto">
          <a:xfrm>
            <a:off x="6629400" y="1447800"/>
            <a:ext cx="1524000" cy="838200"/>
          </a:xfrm>
          <a:prstGeom prst="rect">
            <a:avLst/>
          </a:prstGeom>
          <a:noFill/>
          <a:ln w="9525">
            <a:noFill/>
            <a:miter lim="800000"/>
            <a:headEnd/>
            <a:tailEnd/>
          </a:ln>
        </p:spPr>
      </p:pic>
      <p:pic>
        <p:nvPicPr>
          <p:cNvPr id="16" name="Picture 6"/>
          <p:cNvPicPr>
            <a:picLocks noChangeAspect="1" noChangeArrowheads="1"/>
          </p:cNvPicPr>
          <p:nvPr/>
        </p:nvPicPr>
        <p:blipFill>
          <a:blip r:embed="rId13" cstate="print"/>
          <a:srcRect/>
          <a:stretch>
            <a:fillRect/>
          </a:stretch>
        </p:blipFill>
        <p:spPr bwMode="auto">
          <a:xfrm>
            <a:off x="762000" y="3581404"/>
            <a:ext cx="990600" cy="1651479"/>
          </a:xfrm>
          <a:prstGeom prst="rect">
            <a:avLst/>
          </a:prstGeom>
          <a:noFill/>
          <a:ln w="9525">
            <a:noFill/>
            <a:miter lim="800000"/>
            <a:headEnd/>
            <a:tailEnd/>
          </a:ln>
        </p:spPr>
      </p:pic>
      <p:sp>
        <p:nvSpPr>
          <p:cNvPr id="15" name="TextBox 14"/>
          <p:cNvSpPr txBox="1"/>
          <p:nvPr/>
        </p:nvSpPr>
        <p:spPr>
          <a:xfrm>
            <a:off x="1053062" y="6400800"/>
            <a:ext cx="6198428" cy="369332"/>
          </a:xfrm>
          <a:prstGeom prst="rect">
            <a:avLst/>
          </a:prstGeom>
          <a:noFill/>
        </p:spPr>
        <p:txBody>
          <a:bodyPr wrap="none" rtlCol="0">
            <a:spAutoFit/>
          </a:bodyPr>
          <a:lstStyle/>
          <a:p>
            <a:r>
              <a:rPr lang="en-US" dirty="0" smtClean="0"/>
              <a:t>Source: CERT Incident Note IN-98.03: Password Cracking Activity</a:t>
            </a:r>
            <a:endParaRPr lang="en-US" dirty="0"/>
          </a:p>
        </p:txBody>
      </p:sp>
      <p:pic>
        <p:nvPicPr>
          <p:cNvPr id="18" name="Picture 1"/>
          <p:cNvPicPr>
            <a:picLocks noChangeAspect="1" noChangeArrowheads="1"/>
          </p:cNvPicPr>
          <p:nvPr/>
        </p:nvPicPr>
        <p:blipFill>
          <a:blip r:embed="rId8" cstate="print"/>
          <a:srcRect/>
          <a:stretch>
            <a:fillRect/>
          </a:stretch>
        </p:blipFill>
        <p:spPr bwMode="auto">
          <a:xfrm>
            <a:off x="5562600" y="4114800"/>
            <a:ext cx="507682" cy="762000"/>
          </a:xfrm>
          <a:prstGeom prst="rect">
            <a:avLst/>
          </a:prstGeom>
          <a:noFill/>
          <a:ln w="9525">
            <a:noFill/>
            <a:miter lim="800000"/>
            <a:headEnd/>
            <a:tailEnd/>
          </a:ln>
        </p:spPr>
      </p:pic>
      <p:pic>
        <p:nvPicPr>
          <p:cNvPr id="20" name="Picture 4"/>
          <p:cNvPicPr>
            <a:picLocks noChangeAspect="1" noChangeArrowheads="1"/>
          </p:cNvPicPr>
          <p:nvPr/>
        </p:nvPicPr>
        <p:blipFill>
          <a:blip r:embed="rId14" cstate="print"/>
          <a:srcRect/>
          <a:stretch>
            <a:fillRect/>
          </a:stretch>
        </p:blipFill>
        <p:spPr bwMode="auto">
          <a:xfrm>
            <a:off x="6472526" y="4114800"/>
            <a:ext cx="746449" cy="685800"/>
          </a:xfrm>
          <a:prstGeom prst="rect">
            <a:avLst/>
          </a:prstGeom>
          <a:noFill/>
          <a:ln w="9525">
            <a:noFill/>
            <a:miter lim="800000"/>
            <a:headEnd/>
            <a:tailEnd/>
          </a:ln>
        </p:spPr>
      </p:pic>
      <p:pic>
        <p:nvPicPr>
          <p:cNvPr id="65538" name="Picture 2"/>
          <p:cNvPicPr>
            <a:picLocks noChangeAspect="1" noChangeArrowheads="1"/>
          </p:cNvPicPr>
          <p:nvPr/>
        </p:nvPicPr>
        <p:blipFill>
          <a:blip r:embed="rId15" cstate="print"/>
          <a:srcRect/>
          <a:stretch>
            <a:fillRect/>
          </a:stretch>
        </p:blipFill>
        <p:spPr bwMode="auto">
          <a:xfrm>
            <a:off x="7279345" y="4114800"/>
            <a:ext cx="810912" cy="685800"/>
          </a:xfrm>
          <a:prstGeom prst="rect">
            <a:avLst/>
          </a:prstGeom>
          <a:noFill/>
          <a:ln w="9525">
            <a:noFill/>
            <a:miter lim="800000"/>
            <a:headEnd/>
            <a:tailEnd/>
          </a:ln>
        </p:spPr>
      </p:pic>
      <p:pic>
        <p:nvPicPr>
          <p:cNvPr id="26" name="Picture 1"/>
          <p:cNvPicPr>
            <a:picLocks noChangeAspect="1" noChangeArrowheads="1"/>
          </p:cNvPicPr>
          <p:nvPr/>
        </p:nvPicPr>
        <p:blipFill>
          <a:blip r:embed="rId8" cstate="print"/>
          <a:srcRect/>
          <a:stretch>
            <a:fillRect/>
          </a:stretch>
        </p:blipFill>
        <p:spPr bwMode="auto">
          <a:xfrm>
            <a:off x="5562600" y="5105400"/>
            <a:ext cx="507682" cy="762000"/>
          </a:xfrm>
          <a:prstGeom prst="rect">
            <a:avLst/>
          </a:prstGeom>
          <a:noFill/>
          <a:ln w="9525">
            <a:noFill/>
            <a:miter lim="800000"/>
            <a:headEnd/>
            <a:tailEnd/>
          </a:ln>
        </p:spPr>
      </p:pic>
      <p:pic>
        <p:nvPicPr>
          <p:cNvPr id="27" name="Picture 6"/>
          <p:cNvPicPr>
            <a:picLocks noChangeAspect="1" noChangeArrowheads="1"/>
          </p:cNvPicPr>
          <p:nvPr/>
        </p:nvPicPr>
        <p:blipFill>
          <a:blip r:embed="rId13" cstate="print"/>
          <a:srcRect/>
          <a:stretch>
            <a:fillRect/>
          </a:stretch>
        </p:blipFill>
        <p:spPr bwMode="auto">
          <a:xfrm>
            <a:off x="6477001" y="5181600"/>
            <a:ext cx="365786" cy="609820"/>
          </a:xfrm>
          <a:prstGeom prst="rect">
            <a:avLst/>
          </a:prstGeom>
          <a:noFill/>
          <a:ln w="9525">
            <a:noFill/>
            <a:miter lim="800000"/>
            <a:headEnd/>
            <a:tailEnd/>
          </a:ln>
        </p:spPr>
      </p:pic>
      <p:sp>
        <p:nvSpPr>
          <p:cNvPr id="29" name="TextBox 28"/>
          <p:cNvSpPr txBox="1"/>
          <p:nvPr/>
        </p:nvSpPr>
        <p:spPr>
          <a:xfrm>
            <a:off x="6858000" y="5257804"/>
            <a:ext cx="2286000" cy="492443"/>
          </a:xfrm>
          <a:prstGeom prst="rect">
            <a:avLst/>
          </a:prstGeom>
          <a:noFill/>
        </p:spPr>
        <p:txBody>
          <a:bodyPr wrap="square" rtlCol="0">
            <a:spAutoFit/>
          </a:bodyPr>
          <a:lstStyle/>
          <a:p>
            <a:r>
              <a:rPr lang="en-US" sz="2600" dirty="0" smtClean="0"/>
              <a:t>PayPaul.com</a:t>
            </a:r>
            <a:endParaRPr lang="en-US" sz="2600" dirty="0"/>
          </a:p>
        </p:txBody>
      </p:sp>
      <p:cxnSp>
        <p:nvCxnSpPr>
          <p:cNvPr id="31" name="Straight Arrow Connector 30"/>
          <p:cNvCxnSpPr>
            <a:endCxn id="26" idx="1"/>
          </p:cNvCxnSpPr>
          <p:nvPr/>
        </p:nvCxnSpPr>
        <p:spPr>
          <a:xfrm>
            <a:off x="1600200" y="4800600"/>
            <a:ext cx="3962400" cy="68580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676400" y="3657600"/>
            <a:ext cx="3886200" cy="3810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752600" y="2743200"/>
            <a:ext cx="3810000" cy="11430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752600" y="1981200"/>
            <a:ext cx="3810000" cy="1828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828800" y="4419600"/>
            <a:ext cx="3733800" cy="76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828800" y="4572000"/>
            <a:ext cx="3733800" cy="777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752600" y="2971800"/>
            <a:ext cx="3886200" cy="1295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752600" y="3276600"/>
            <a:ext cx="3886200" cy="1981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Slide Number Placeholder 42"/>
          <p:cNvSpPr>
            <a:spLocks noGrp="1"/>
          </p:cNvSpPr>
          <p:nvPr>
            <p:ph type="sldNum" sz="quarter" idx="12"/>
          </p:nvPr>
        </p:nvSpPr>
        <p:spPr/>
        <p:txBody>
          <a:bodyPr/>
          <a:lstStyle/>
          <a:p>
            <a:fld id="{FC398A72-17BE-493D-A14C-F3371BCE3542}" type="slidenum">
              <a:rPr lang="en-US" smtClean="0"/>
              <a:pPr/>
              <a:t>12</a:t>
            </a:fld>
            <a:endParaRPr lang="en-US" dirty="0"/>
          </a:p>
        </p:txBody>
      </p:sp>
      <p:sp>
        <p:nvSpPr>
          <p:cNvPr id="44" name="TextBox 43"/>
          <p:cNvSpPr txBox="1"/>
          <p:nvPr/>
        </p:nvSpPr>
        <p:spPr>
          <a:xfrm>
            <a:off x="3352800" y="4800600"/>
            <a:ext cx="590226" cy="369332"/>
          </a:xfrm>
          <a:prstGeom prst="rect">
            <a:avLst/>
          </a:prstGeom>
          <a:noFill/>
        </p:spPr>
        <p:txBody>
          <a:bodyPr wrap="none" rtlCol="0">
            <a:spAutoFit/>
          </a:bodyPr>
          <a:lstStyle/>
          <a:p>
            <a:r>
              <a:rPr lang="en-US" dirty="0" err="1" smtClean="0"/>
              <a:t>pwd</a:t>
            </a:r>
            <a:endParaRPr lang="en-US" dirty="0"/>
          </a:p>
        </p:txBody>
      </p:sp>
      <p:sp>
        <p:nvSpPr>
          <p:cNvPr id="45" name="TextBox 44"/>
          <p:cNvSpPr txBox="1"/>
          <p:nvPr/>
        </p:nvSpPr>
        <p:spPr>
          <a:xfrm>
            <a:off x="3581400" y="3962400"/>
            <a:ext cx="590226" cy="369332"/>
          </a:xfrm>
          <a:prstGeom prst="rect">
            <a:avLst/>
          </a:prstGeom>
          <a:noFill/>
        </p:spPr>
        <p:txBody>
          <a:bodyPr wrap="none" rtlCol="0">
            <a:spAutoFit/>
          </a:bodyPr>
          <a:lstStyle/>
          <a:p>
            <a:r>
              <a:rPr lang="en-US" dirty="0" err="1" smtClean="0"/>
              <a:t>pwd</a:t>
            </a:r>
            <a:endParaRPr lang="en-US" dirty="0"/>
          </a:p>
        </p:txBody>
      </p:sp>
    </p:spTree>
    <p:extLst>
      <p:ext uri="{BB962C8B-B14F-4D97-AF65-F5344CB8AC3E}">
        <p14:creationId xmlns:p14="http://schemas.microsoft.com/office/powerpoint/2010/main" val="357083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linds(horizontal)">
                                      <p:cBhvr>
                                        <p:cTn id="16" dur="500"/>
                                        <p:tgtEl>
                                          <p:spTgt spid="4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linds(horizontal)">
                                      <p:cBhvr>
                                        <p:cTn id="23" dur="500"/>
                                        <p:tgtEl>
                                          <p:spTgt spid="44"/>
                                        </p:tgtEl>
                                      </p:cBhvr>
                                    </p:animEffect>
                                  </p:childTnLst>
                                </p:cTn>
                              </p:par>
                              <p:par>
                                <p:cTn id="24" presetID="3" presetClass="entr" presetSubtype="1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linds(horizontal)">
                                      <p:cBhvr>
                                        <p:cTn id="31" dur="500"/>
                                        <p:tgtEl>
                                          <p:spTgt spid="39"/>
                                        </p:tgtEl>
                                      </p:cBhvr>
                                    </p:animEffect>
                                  </p:childTnLst>
                                </p:cTn>
                              </p:par>
                            </p:childTnLst>
                          </p:cTn>
                        </p:par>
                        <p:par>
                          <p:cTn id="32" fill="hold">
                            <p:stCondLst>
                              <p:cond delay="500"/>
                            </p:stCondLst>
                            <p:childTnLst>
                              <p:par>
                                <p:cTn id="33" presetID="4" presetClass="entr" presetSubtype="16"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par>
                                <p:cTn id="44" presetID="3" presetClass="entr" presetSubtype="1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linds(horizontal)">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295402" y="2209800"/>
            <a:ext cx="2133599" cy="336973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 Challenging Problem</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13</a:t>
            </a:fld>
            <a:endParaRPr lang="en-US" dirty="0"/>
          </a:p>
        </p:txBody>
      </p:sp>
      <p:sp>
        <p:nvSpPr>
          <p:cNvPr id="4" name="Content Placeholder 3"/>
          <p:cNvSpPr>
            <a:spLocks noGrp="1"/>
          </p:cNvSpPr>
          <p:nvPr>
            <p:ph sz="quarter" idx="1"/>
          </p:nvPr>
        </p:nvSpPr>
        <p:spPr/>
        <p:txBody>
          <a:bodyPr/>
          <a:lstStyle/>
          <a:p>
            <a:r>
              <a:rPr lang="en-US" dirty="0" smtClean="0"/>
              <a:t>Traditional Security Advice</a:t>
            </a:r>
            <a:endParaRPr lang="en-US" dirty="0"/>
          </a:p>
        </p:txBody>
      </p:sp>
      <p:pic>
        <p:nvPicPr>
          <p:cNvPr id="9220" name="Picture 4"/>
          <p:cNvPicPr>
            <a:picLocks noChangeAspect="1" noChangeArrowheads="1"/>
          </p:cNvPicPr>
          <p:nvPr/>
        </p:nvPicPr>
        <p:blipFill>
          <a:blip r:embed="rId4" cstate="print"/>
          <a:srcRect/>
          <a:stretch>
            <a:fillRect/>
          </a:stretch>
        </p:blipFill>
        <p:spPr bwMode="auto">
          <a:xfrm>
            <a:off x="6096000" y="2209800"/>
            <a:ext cx="2362200" cy="3543300"/>
          </a:xfrm>
          <a:prstGeom prst="rect">
            <a:avLst/>
          </a:prstGeom>
          <a:noFill/>
          <a:ln w="9525">
            <a:noFill/>
            <a:miter lim="800000"/>
            <a:headEnd/>
            <a:tailEnd/>
          </a:ln>
        </p:spPr>
      </p:pic>
      <p:sp>
        <p:nvSpPr>
          <p:cNvPr id="10" name="Rectangle 9"/>
          <p:cNvSpPr/>
          <p:nvPr/>
        </p:nvSpPr>
        <p:spPr>
          <a:xfrm>
            <a:off x="5181600" y="3276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10202" y="3276601"/>
            <a:ext cx="2429639" cy="584775"/>
          </a:xfrm>
          <a:prstGeom prst="rect">
            <a:avLst/>
          </a:prstGeom>
          <a:noFill/>
        </p:spPr>
        <p:txBody>
          <a:bodyPr wrap="none" rtlCol="0">
            <a:spAutoFit/>
          </a:bodyPr>
          <a:lstStyle/>
          <a:p>
            <a:r>
              <a:rPr lang="en-US" sz="3200" dirty="0" smtClean="0"/>
              <a:t>Not too short</a:t>
            </a:r>
            <a:endParaRPr lang="en-US" sz="3200" dirty="0"/>
          </a:p>
        </p:txBody>
      </p:sp>
      <p:sp>
        <p:nvSpPr>
          <p:cNvPr id="13" name="Rectangle 12"/>
          <p:cNvSpPr/>
          <p:nvPr/>
        </p:nvSpPr>
        <p:spPr>
          <a:xfrm>
            <a:off x="1143000" y="4191000"/>
            <a:ext cx="6324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19202" y="4114804"/>
            <a:ext cx="6110199" cy="584775"/>
          </a:xfrm>
          <a:prstGeom prst="rect">
            <a:avLst/>
          </a:prstGeom>
          <a:noFill/>
        </p:spPr>
        <p:txBody>
          <a:bodyPr wrap="none" rtlCol="0">
            <a:spAutoFit/>
          </a:bodyPr>
          <a:lstStyle/>
          <a:p>
            <a:r>
              <a:rPr lang="en-US" sz="3200" dirty="0" smtClean="0"/>
              <a:t>Use mix of lower/upper case letters</a:t>
            </a:r>
            <a:endParaRPr lang="en-US" sz="3200" dirty="0"/>
          </a:p>
        </p:txBody>
      </p:sp>
      <p:sp>
        <p:nvSpPr>
          <p:cNvPr id="15" name="Rectangle 14"/>
          <p:cNvSpPr/>
          <p:nvPr/>
        </p:nvSpPr>
        <p:spPr>
          <a:xfrm>
            <a:off x="1066800" y="5257800"/>
            <a:ext cx="647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3002" y="5181604"/>
            <a:ext cx="6484660" cy="584775"/>
          </a:xfrm>
          <a:prstGeom prst="rect">
            <a:avLst/>
          </a:prstGeom>
          <a:noFill/>
        </p:spPr>
        <p:txBody>
          <a:bodyPr wrap="none" rtlCol="0">
            <a:spAutoFit/>
          </a:bodyPr>
          <a:lstStyle/>
          <a:p>
            <a:r>
              <a:rPr lang="en-US" sz="3200" dirty="0" smtClean="0"/>
              <a:t>Change your passwords every 90 days</a:t>
            </a:r>
            <a:endParaRPr lang="en-US" sz="3200" dirty="0"/>
          </a:p>
        </p:txBody>
      </p:sp>
      <p:sp>
        <p:nvSpPr>
          <p:cNvPr id="17" name="Rectangle 16"/>
          <p:cNvSpPr/>
          <p:nvPr/>
        </p:nvSpPr>
        <p:spPr>
          <a:xfrm>
            <a:off x="1447800" y="19050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0" y="1828804"/>
            <a:ext cx="4258730" cy="584775"/>
          </a:xfrm>
          <a:prstGeom prst="rect">
            <a:avLst/>
          </a:prstGeom>
          <a:noFill/>
        </p:spPr>
        <p:txBody>
          <a:bodyPr wrap="none" rtlCol="0">
            <a:spAutoFit/>
          </a:bodyPr>
          <a:lstStyle/>
          <a:p>
            <a:r>
              <a:rPr lang="en-US" sz="3200" dirty="0" smtClean="0"/>
              <a:t>Use numbers and letters</a:t>
            </a:r>
            <a:endParaRPr lang="en-US" sz="3200" dirty="0"/>
          </a:p>
        </p:txBody>
      </p:sp>
      <p:sp>
        <p:nvSpPr>
          <p:cNvPr id="19" name="Rectangle 18"/>
          <p:cNvSpPr/>
          <p:nvPr/>
        </p:nvSpPr>
        <p:spPr>
          <a:xfrm>
            <a:off x="1295400" y="32766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47801" y="3200404"/>
            <a:ext cx="4161909" cy="584775"/>
          </a:xfrm>
          <a:prstGeom prst="rect">
            <a:avLst/>
          </a:prstGeom>
          <a:noFill/>
        </p:spPr>
        <p:txBody>
          <a:bodyPr wrap="none" rtlCol="0">
            <a:spAutoFit/>
          </a:bodyPr>
          <a:lstStyle/>
          <a:p>
            <a:r>
              <a:rPr lang="en-US" sz="3200" dirty="0" smtClean="0"/>
              <a:t>Don’t use words/names</a:t>
            </a:r>
            <a:endParaRPr lang="en-US" sz="3200" dirty="0"/>
          </a:p>
        </p:txBody>
      </p:sp>
      <p:sp>
        <p:nvSpPr>
          <p:cNvPr id="21" name="Rectangle 20"/>
          <p:cNvSpPr/>
          <p:nvPr/>
        </p:nvSpPr>
        <p:spPr>
          <a:xfrm>
            <a:off x="4114800" y="24384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1000" y="2362204"/>
            <a:ext cx="3492238" cy="584775"/>
          </a:xfrm>
          <a:prstGeom prst="rect">
            <a:avLst/>
          </a:prstGeom>
          <a:noFill/>
        </p:spPr>
        <p:txBody>
          <a:bodyPr wrap="none" rtlCol="0">
            <a:spAutoFit/>
          </a:bodyPr>
          <a:lstStyle/>
          <a:p>
            <a:r>
              <a:rPr lang="en-US" sz="3200" dirty="0" smtClean="0"/>
              <a:t>Use special symbols</a:t>
            </a:r>
            <a:endParaRPr lang="en-US" sz="3200" dirty="0"/>
          </a:p>
        </p:txBody>
      </p:sp>
      <p:sp>
        <p:nvSpPr>
          <p:cNvPr id="23" name="Rectangle 22"/>
          <p:cNvSpPr/>
          <p:nvPr/>
        </p:nvSpPr>
        <p:spPr>
          <a:xfrm>
            <a:off x="3810000" y="38100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86201" y="3733800"/>
            <a:ext cx="3528082" cy="584775"/>
          </a:xfrm>
          <a:prstGeom prst="rect">
            <a:avLst/>
          </a:prstGeom>
          <a:noFill/>
        </p:spPr>
        <p:txBody>
          <a:bodyPr wrap="none" rtlCol="0">
            <a:spAutoFit/>
          </a:bodyPr>
          <a:lstStyle/>
          <a:p>
            <a:r>
              <a:rPr lang="en-US" sz="3200" dirty="0" smtClean="0"/>
              <a:t>Don’t Write it Down</a:t>
            </a:r>
            <a:endParaRPr lang="en-US" sz="3200" dirty="0"/>
          </a:p>
        </p:txBody>
      </p:sp>
      <p:sp>
        <p:nvSpPr>
          <p:cNvPr id="11" name="Rectangle 10"/>
          <p:cNvSpPr/>
          <p:nvPr/>
        </p:nvSpPr>
        <p:spPr>
          <a:xfrm>
            <a:off x="1676400" y="25908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76400" y="2514604"/>
            <a:ext cx="4034822" cy="584775"/>
          </a:xfrm>
          <a:prstGeom prst="rect">
            <a:avLst/>
          </a:prstGeom>
          <a:noFill/>
        </p:spPr>
        <p:txBody>
          <a:bodyPr wrap="none" rtlCol="0">
            <a:spAutoFit/>
          </a:bodyPr>
          <a:lstStyle/>
          <a:p>
            <a:r>
              <a:rPr lang="en-US" sz="3200" dirty="0" smtClean="0"/>
              <a:t>Don’t Reuse Passwords</a:t>
            </a:r>
            <a:endParaRPr lang="en-US" sz="3200" dirty="0"/>
          </a:p>
        </p:txBody>
      </p:sp>
    </p:spTree>
    <p:extLst>
      <p:ext uri="{BB962C8B-B14F-4D97-AF65-F5344CB8AC3E}">
        <p14:creationId xmlns:p14="http://schemas.microsoft.com/office/powerpoint/2010/main" val="269757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linds(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Frustration</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descr="http://getbuttonedup.com/wp-content/uploads/2013/02/Multitasking-Sticky-No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45971"/>
            <a:ext cx="484631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t.weirdnutdaily.com/ol/wn/sw/i58/2/4/29/wnd_020ab3d8a7d8ca080c75b7a5f40b2bc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714500"/>
            <a:ext cx="5593103" cy="43815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14</a:t>
            </a:fld>
            <a:endParaRPr lang="en-US" dirty="0"/>
          </a:p>
        </p:txBody>
      </p:sp>
    </p:spTree>
    <p:extLst>
      <p:ext uri="{BB962C8B-B14F-4D97-AF65-F5344CB8AC3E}">
        <p14:creationId xmlns:p14="http://schemas.microsoft.com/office/powerpoint/2010/main" val="3259823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Reevaluate Traditional Advice?</a:t>
            </a:r>
            <a:endParaRPr lang="en-US" dirty="0"/>
          </a:p>
        </p:txBody>
      </p:sp>
      <p:pic>
        <p:nvPicPr>
          <p:cNvPr id="109570" name="Picture 2"/>
          <p:cNvPicPr>
            <a:picLocks noChangeAspect="1" noChangeArrowheads="1"/>
          </p:cNvPicPr>
          <p:nvPr/>
        </p:nvPicPr>
        <p:blipFill>
          <a:blip r:embed="rId3" cstate="print"/>
          <a:srcRect/>
          <a:stretch>
            <a:fillRect/>
          </a:stretch>
        </p:blipFill>
        <p:spPr bwMode="auto">
          <a:xfrm>
            <a:off x="1524000" y="1295400"/>
            <a:ext cx="6096000" cy="495094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C398A72-17BE-493D-A14C-F3371BCE3542}" type="slidenum">
              <a:rPr lang="en-US" smtClean="0"/>
              <a:pPr/>
              <a:t>15</a:t>
            </a:fld>
            <a:endParaRPr lang="en-US" dirty="0"/>
          </a:p>
        </p:txBody>
      </p:sp>
      <p:sp>
        <p:nvSpPr>
          <p:cNvPr id="7" name="TextBox 6"/>
          <p:cNvSpPr txBox="1"/>
          <p:nvPr/>
        </p:nvSpPr>
        <p:spPr>
          <a:xfrm>
            <a:off x="1295402" y="6400800"/>
            <a:ext cx="4470391" cy="369332"/>
          </a:xfrm>
          <a:prstGeom prst="rect">
            <a:avLst/>
          </a:prstGeom>
          <a:noFill/>
        </p:spPr>
        <p:txBody>
          <a:bodyPr wrap="none" rtlCol="0">
            <a:spAutoFit/>
          </a:bodyPr>
          <a:lstStyle/>
          <a:p>
            <a:r>
              <a:rPr lang="en-US" dirty="0" smtClean="0"/>
              <a:t>Source: </a:t>
            </a:r>
            <a:r>
              <a:rPr lang="en-US" dirty="0" smtClean="0">
                <a:hlinkClick r:id="rId4"/>
              </a:rPr>
              <a:t>http://www.xkcd.com/936/</a:t>
            </a:r>
            <a:r>
              <a:rPr lang="en-US" dirty="0" smtClean="0"/>
              <a:t> [Munroe]</a:t>
            </a:r>
            <a:endParaRPr lang="en-US" dirty="0"/>
          </a:p>
        </p:txBody>
      </p:sp>
      <p:sp>
        <p:nvSpPr>
          <p:cNvPr id="6" name="Rectangle 5"/>
          <p:cNvSpPr/>
          <p:nvPr/>
        </p:nvSpPr>
        <p:spPr>
          <a:xfrm rot="16200000">
            <a:off x="-29296" y="3229697"/>
            <a:ext cx="1985678" cy="707886"/>
          </a:xfrm>
          <a:prstGeom prst="rect">
            <a:avLst/>
          </a:prstGeom>
        </p:spPr>
        <p:txBody>
          <a:bodyPr wrap="square">
            <a:spAutoFit/>
          </a:bodyPr>
          <a:lstStyle/>
          <a:p>
            <a:r>
              <a:rPr lang="en-US" sz="4000" dirty="0" smtClean="0"/>
              <a:t>XKCD</a:t>
            </a:r>
            <a:endParaRPr lang="en-US" sz="4000" dirty="0"/>
          </a:p>
        </p:txBody>
      </p:sp>
    </p:spTree>
    <p:extLst>
      <p:ext uri="{BB962C8B-B14F-4D97-AF65-F5344CB8AC3E}">
        <p14:creationId xmlns:p14="http://schemas.microsoft.com/office/powerpoint/2010/main" val="203108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 </a:t>
            </a:r>
            <a:r>
              <a:rPr lang="en-US" dirty="0"/>
              <a:t>1</a:t>
            </a:r>
            <a:r>
              <a:rPr lang="en-US" dirty="0" smtClean="0"/>
              <a:t>: Reuse Strong Password</a:t>
            </a:r>
            <a:endParaRPr lang="en-US" dirty="0"/>
          </a:p>
        </p:txBody>
      </p:sp>
      <p:sp>
        <p:nvSpPr>
          <p:cNvPr id="3" name="Content Placeholder 2"/>
          <p:cNvSpPr>
            <a:spLocks noGrp="1"/>
          </p:cNvSpPr>
          <p:nvPr>
            <p:ph idx="1"/>
          </p:nvPr>
        </p:nvSpPr>
        <p:spPr/>
        <p:txBody>
          <a:bodyPr/>
          <a:lstStyle/>
          <a:p>
            <a:r>
              <a:rPr lang="en-US" dirty="0" smtClean="0"/>
              <a:t>Pick four random words w</a:t>
            </a:r>
            <a:r>
              <a:rPr lang="en-US" baseline="-25000" dirty="0" smtClean="0"/>
              <a:t>1</a:t>
            </a:r>
            <a:r>
              <a:rPr lang="en-US" dirty="0" smtClean="0"/>
              <a:t>,w</a:t>
            </a:r>
            <a:r>
              <a:rPr lang="en-US" baseline="-25000" dirty="0" smtClean="0"/>
              <a:t>2</a:t>
            </a:r>
            <a:r>
              <a:rPr lang="en-US" dirty="0" smtClean="0"/>
              <a:t>,w</a:t>
            </a:r>
            <a:r>
              <a:rPr lang="en-US" baseline="-25000" dirty="0" smtClean="0"/>
              <a:t>3</a:t>
            </a:r>
            <a:r>
              <a:rPr lang="en-US" dirty="0" smtClean="0"/>
              <a:t>,w</a:t>
            </a:r>
            <a:r>
              <a:rPr lang="en-US" baseline="-25000" dirty="0" smtClean="0"/>
              <a:t>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64727916"/>
              </p:ext>
            </p:extLst>
          </p:nvPr>
        </p:nvGraphicFramePr>
        <p:xfrm>
          <a:off x="533400" y="3352800"/>
          <a:ext cx="7924800" cy="1713250"/>
        </p:xfrm>
        <a:graphic>
          <a:graphicData uri="http://schemas.openxmlformats.org/drawingml/2006/table">
            <a:tbl>
              <a:tblPr firstRow="1" bandRow="1">
                <a:tableStyleId>{5C22544A-7EE6-4342-B048-85BDC9FD1C3A}</a:tableStyleId>
              </a:tblPr>
              <a:tblGrid>
                <a:gridCol w="2641600"/>
                <a:gridCol w="2768600"/>
                <a:gridCol w="2514600"/>
              </a:tblGrid>
              <a:tr h="768370">
                <a:tc>
                  <a:txBody>
                    <a:bodyPr/>
                    <a:lstStyle/>
                    <a:p>
                      <a:r>
                        <a:rPr lang="en-US" sz="2800" dirty="0" smtClean="0"/>
                        <a:t>Account</a:t>
                      </a:r>
                      <a:endParaRPr lang="en-US" sz="2800" dirty="0"/>
                    </a:p>
                  </a:txBody>
                  <a:tcPr/>
                </a:tc>
                <a:tc>
                  <a:txBody>
                    <a:bodyPr/>
                    <a:lstStyle/>
                    <a:p>
                      <a:r>
                        <a:rPr lang="en-US" sz="2800" dirty="0" smtClean="0"/>
                        <a:t>Amazon</a:t>
                      </a:r>
                      <a:endParaRPr lang="en-US" sz="2800" dirty="0"/>
                    </a:p>
                  </a:txBody>
                  <a:tcPr/>
                </a:tc>
                <a:tc>
                  <a:txBody>
                    <a:bodyPr/>
                    <a:lstStyle/>
                    <a:p>
                      <a:r>
                        <a:rPr lang="en-US" sz="2800" dirty="0" err="1" smtClean="0"/>
                        <a:t>Ebay</a:t>
                      </a:r>
                      <a:endParaRPr lang="en-US" sz="2800" dirty="0"/>
                    </a:p>
                  </a:txBody>
                  <a:tcPr/>
                </a:tc>
              </a:tr>
              <a:tr h="768370">
                <a:tc>
                  <a:txBody>
                    <a:bodyPr/>
                    <a:lstStyle/>
                    <a:p>
                      <a:r>
                        <a:rPr lang="en-US" sz="2800" dirty="0" smtClean="0"/>
                        <a:t>Password</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a:t>
                      </a:r>
                      <a:r>
                        <a:rPr lang="en-US" sz="2800" baseline="-25000" dirty="0" smtClean="0"/>
                        <a:t>1</a:t>
                      </a:r>
                      <a:r>
                        <a:rPr lang="en-US" sz="2800" dirty="0" smtClean="0"/>
                        <a:t>w</a:t>
                      </a:r>
                      <a:r>
                        <a:rPr lang="en-US" sz="2800" baseline="-25000" dirty="0" smtClean="0"/>
                        <a:t>2</a:t>
                      </a:r>
                      <a:r>
                        <a:rPr lang="en-US" sz="2800" dirty="0" smtClean="0"/>
                        <a:t>w</a:t>
                      </a:r>
                      <a:r>
                        <a:rPr lang="en-US" sz="2800" baseline="-25000" dirty="0" smtClean="0"/>
                        <a:t>3</a:t>
                      </a:r>
                      <a:r>
                        <a:rPr lang="en-US" sz="2800" dirty="0" smtClean="0"/>
                        <a:t>w</a:t>
                      </a:r>
                      <a:r>
                        <a:rPr lang="en-US" sz="2800" baseline="-25000" dirty="0" smtClean="0"/>
                        <a:t>4</a:t>
                      </a:r>
                      <a:endParaRPr lang="en-US" sz="28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a:t>
                      </a:r>
                      <a:r>
                        <a:rPr lang="en-US" sz="2800" baseline="-25000" dirty="0" smtClean="0"/>
                        <a:t>1</a:t>
                      </a:r>
                      <a:r>
                        <a:rPr lang="en-US" sz="2800" dirty="0" smtClean="0"/>
                        <a:t>w</a:t>
                      </a:r>
                      <a:r>
                        <a:rPr lang="en-US" sz="2800" baseline="-25000" dirty="0" smtClean="0"/>
                        <a:t>2</a:t>
                      </a:r>
                      <a:r>
                        <a:rPr lang="en-US" sz="2800" dirty="0" smtClean="0"/>
                        <a:t>w</a:t>
                      </a:r>
                      <a:r>
                        <a:rPr lang="en-US" sz="2800" baseline="-25000" dirty="0" smtClean="0"/>
                        <a:t>3</a:t>
                      </a:r>
                      <a:r>
                        <a:rPr lang="en-US" sz="2800" dirty="0" smtClean="0"/>
                        <a:t>w</a:t>
                      </a:r>
                      <a:r>
                        <a:rPr lang="en-US" sz="2800" baseline="-25000" dirty="0" smtClean="0"/>
                        <a:t>4</a:t>
                      </a:r>
                      <a:endParaRPr lang="en-US" sz="2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solidFill>
                          <a:schemeClr val="accent6"/>
                        </a:solidFill>
                      </a:endParaRPr>
                    </a:p>
                  </a:txBody>
                  <a:tcPr/>
                </a:tc>
              </a:tr>
            </a:tbl>
          </a:graphicData>
        </a:graphic>
      </p:graphicFrame>
      <p:sp>
        <p:nvSpPr>
          <p:cNvPr id="6"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16</a:t>
            </a:fld>
            <a:endParaRPr lang="en-US" dirty="0"/>
          </a:p>
        </p:txBody>
      </p:sp>
    </p:spTree>
    <p:extLst>
      <p:ext uri="{BB962C8B-B14F-4D97-AF65-F5344CB8AC3E}">
        <p14:creationId xmlns:p14="http://schemas.microsoft.com/office/powerpoint/2010/main" val="22559946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Scheme 2: Strong Random Independent</a:t>
            </a:r>
            <a:endParaRPr lang="en-US" dirty="0"/>
          </a:p>
        </p:txBody>
      </p:sp>
      <p:sp>
        <p:nvSpPr>
          <p:cNvPr id="3" name="Content Placeholder 2"/>
          <p:cNvSpPr>
            <a:spLocks noGrp="1"/>
          </p:cNvSpPr>
          <p:nvPr>
            <p:ph idx="1"/>
          </p:nvPr>
        </p:nvSpPr>
        <p:spPr/>
        <p:txBody>
          <a:bodyPr/>
          <a:lstStyle/>
          <a:p>
            <a:pPr>
              <a:buNone/>
            </a:pPr>
            <a:r>
              <a:rPr lang="en-US" dirty="0" smtClean="0"/>
              <a:t>Four Independent Random Words per Account</a:t>
            </a:r>
          </a:p>
        </p:txBody>
      </p:sp>
      <p:graphicFrame>
        <p:nvGraphicFramePr>
          <p:cNvPr id="5" name="Table 4"/>
          <p:cNvGraphicFramePr>
            <a:graphicFrameLocks noGrp="1"/>
          </p:cNvGraphicFramePr>
          <p:nvPr/>
        </p:nvGraphicFramePr>
        <p:xfrm>
          <a:off x="533400" y="2362200"/>
          <a:ext cx="7924800" cy="1536740"/>
        </p:xfrm>
        <a:graphic>
          <a:graphicData uri="http://schemas.openxmlformats.org/drawingml/2006/table">
            <a:tbl>
              <a:tblPr firstRow="1" bandRow="1">
                <a:tableStyleId>{5C22544A-7EE6-4342-B048-85BDC9FD1C3A}</a:tableStyleId>
              </a:tblPr>
              <a:tblGrid>
                <a:gridCol w="2641600"/>
                <a:gridCol w="2768600"/>
                <a:gridCol w="2514600"/>
              </a:tblGrid>
              <a:tr h="768370">
                <a:tc>
                  <a:txBody>
                    <a:bodyPr/>
                    <a:lstStyle/>
                    <a:p>
                      <a:r>
                        <a:rPr lang="en-US" sz="2800" dirty="0" smtClean="0"/>
                        <a:t>Account</a:t>
                      </a:r>
                      <a:endParaRPr lang="en-US" sz="2800" dirty="0"/>
                    </a:p>
                  </a:txBody>
                  <a:tcPr/>
                </a:tc>
                <a:tc>
                  <a:txBody>
                    <a:bodyPr/>
                    <a:lstStyle/>
                    <a:p>
                      <a:r>
                        <a:rPr lang="en-US" sz="2800" dirty="0" smtClean="0"/>
                        <a:t>Amazon</a:t>
                      </a:r>
                      <a:endParaRPr lang="en-US" sz="2800" dirty="0"/>
                    </a:p>
                  </a:txBody>
                  <a:tcPr/>
                </a:tc>
                <a:tc>
                  <a:txBody>
                    <a:bodyPr/>
                    <a:lstStyle/>
                    <a:p>
                      <a:r>
                        <a:rPr lang="en-US" sz="2800" dirty="0" err="1" smtClean="0"/>
                        <a:t>Ebay</a:t>
                      </a:r>
                      <a:endParaRPr lang="en-US" sz="2800" dirty="0"/>
                    </a:p>
                  </a:txBody>
                  <a:tcPr/>
                </a:tc>
              </a:tr>
              <a:tr h="768370">
                <a:tc>
                  <a:txBody>
                    <a:bodyPr/>
                    <a:lstStyle/>
                    <a:p>
                      <a:r>
                        <a:rPr lang="en-US" sz="2800" dirty="0" smtClean="0"/>
                        <a:t>Password</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a:t>
                      </a:r>
                      <a:r>
                        <a:rPr lang="en-US" sz="2800" baseline="-25000" dirty="0" smtClean="0"/>
                        <a:t>1</a:t>
                      </a:r>
                      <a:r>
                        <a:rPr lang="en-US" sz="2800" dirty="0" smtClean="0"/>
                        <a:t>w</a:t>
                      </a:r>
                      <a:r>
                        <a:rPr lang="en-US" sz="2800" baseline="-25000" dirty="0" smtClean="0"/>
                        <a:t>2</a:t>
                      </a:r>
                      <a:r>
                        <a:rPr lang="en-US" sz="2800" dirty="0" smtClean="0"/>
                        <a:t>w</a:t>
                      </a:r>
                      <a:r>
                        <a:rPr lang="en-US" sz="2800" baseline="-25000" dirty="0" smtClean="0"/>
                        <a:t>3</a:t>
                      </a:r>
                      <a:r>
                        <a:rPr lang="en-US" sz="2800" dirty="0" smtClean="0"/>
                        <a:t>w</a:t>
                      </a:r>
                      <a:r>
                        <a:rPr lang="en-US" sz="2800" baseline="-25000" dirty="0" smtClean="0"/>
                        <a:t>4</a:t>
                      </a:r>
                      <a:endParaRPr lang="en-US" sz="2800" dirty="0" smtClean="0">
                        <a:solidFill>
                          <a:schemeClr val="accent6"/>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x</a:t>
                      </a:r>
                      <a:r>
                        <a:rPr lang="en-US" sz="2800" baseline="-25000" dirty="0" smtClean="0"/>
                        <a:t>1</a:t>
                      </a:r>
                      <a:r>
                        <a:rPr lang="en-US" sz="2800" dirty="0" smtClean="0"/>
                        <a:t>x</a:t>
                      </a:r>
                      <a:r>
                        <a:rPr lang="en-US" sz="2800" baseline="-25000" dirty="0" smtClean="0"/>
                        <a:t>2</a:t>
                      </a:r>
                      <a:r>
                        <a:rPr lang="en-US" sz="2800" dirty="0" smtClean="0"/>
                        <a:t>x</a:t>
                      </a:r>
                      <a:r>
                        <a:rPr lang="en-US" sz="2800" baseline="-25000" dirty="0" smtClean="0"/>
                        <a:t>3</a:t>
                      </a:r>
                      <a:r>
                        <a:rPr lang="en-US" sz="2800" dirty="0" smtClean="0"/>
                        <a:t>x</a:t>
                      </a:r>
                      <a:r>
                        <a:rPr lang="en-US" sz="2800" baseline="-25000" dirty="0" smtClean="0"/>
                        <a:t>4</a:t>
                      </a:r>
                      <a:endParaRPr lang="en-US" sz="2800" dirty="0" smtClean="0">
                        <a:solidFill>
                          <a:schemeClr val="accent6"/>
                        </a:solidFill>
                      </a:endParaRPr>
                    </a:p>
                  </a:txBody>
                  <a:tcPr/>
                </a:tc>
              </a:tr>
            </a:tbl>
          </a:graphicData>
        </a:graphic>
      </p:graphicFrame>
      <p:sp>
        <p:nvSpPr>
          <p:cNvPr id="6"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17</a:t>
            </a:fld>
            <a:endParaRPr lang="en-US" dirty="0"/>
          </a:p>
        </p:txBody>
      </p:sp>
    </p:spTree>
    <p:extLst>
      <p:ext uri="{BB962C8B-B14F-4D97-AF65-F5344CB8AC3E}">
        <p14:creationId xmlns:p14="http://schemas.microsoft.com/office/powerpoint/2010/main" val="37604243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1" name="Picture 1"/>
          <p:cNvPicPr>
            <a:picLocks noChangeAspect="1" noChangeArrowheads="1"/>
          </p:cNvPicPr>
          <p:nvPr/>
        </p:nvPicPr>
        <p:blipFill>
          <a:blip r:embed="rId8" cstate="print"/>
          <a:srcRect/>
          <a:stretch>
            <a:fillRect/>
          </a:stretch>
        </p:blipFill>
        <p:spPr bwMode="auto">
          <a:xfrm>
            <a:off x="5562600" y="1447800"/>
            <a:ext cx="507682" cy="762000"/>
          </a:xfrm>
          <a:prstGeom prst="rect">
            <a:avLst/>
          </a:prstGeom>
          <a:noFill/>
          <a:ln w="9525">
            <a:noFill/>
            <a:miter lim="800000"/>
            <a:headEnd/>
            <a:tailEnd/>
          </a:ln>
        </p:spPr>
      </p:pic>
      <p:pic>
        <p:nvPicPr>
          <p:cNvPr id="7" name="Picture 1"/>
          <p:cNvPicPr>
            <a:picLocks noChangeAspect="1" noChangeArrowheads="1"/>
          </p:cNvPicPr>
          <p:nvPr/>
        </p:nvPicPr>
        <p:blipFill>
          <a:blip r:embed="rId8" cstate="print"/>
          <a:srcRect/>
          <a:stretch>
            <a:fillRect/>
          </a:stretch>
        </p:blipFill>
        <p:spPr bwMode="auto">
          <a:xfrm>
            <a:off x="5562600" y="2362200"/>
            <a:ext cx="507682" cy="762000"/>
          </a:xfrm>
          <a:prstGeom prst="rect">
            <a:avLst/>
          </a:prstGeom>
          <a:noFill/>
          <a:ln w="9525">
            <a:noFill/>
            <a:miter lim="800000"/>
            <a:headEnd/>
            <a:tailEnd/>
          </a:ln>
        </p:spPr>
      </p:pic>
      <p:pic>
        <p:nvPicPr>
          <p:cNvPr id="9" name="Picture 1"/>
          <p:cNvPicPr>
            <a:picLocks noChangeAspect="1" noChangeArrowheads="1"/>
          </p:cNvPicPr>
          <p:nvPr/>
        </p:nvPicPr>
        <p:blipFill>
          <a:blip r:embed="rId8" cstate="print"/>
          <a:srcRect/>
          <a:stretch>
            <a:fillRect/>
          </a:stretch>
        </p:blipFill>
        <p:spPr bwMode="auto">
          <a:xfrm>
            <a:off x="5562600" y="3276600"/>
            <a:ext cx="507682" cy="762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762000" y="1752600"/>
            <a:ext cx="990600" cy="1524000"/>
          </a:xfrm>
          <a:prstGeom prst="rect">
            <a:avLst/>
          </a:prstGeom>
          <a:noFill/>
          <a:ln w="9525">
            <a:noFill/>
            <a:miter lim="800000"/>
            <a:headEnd/>
            <a:tailEnd/>
          </a:ln>
        </p:spPr>
      </p:pic>
      <p:cxnSp>
        <p:nvCxnSpPr>
          <p:cNvPr id="17" name="Straight Arrow Connector 16"/>
          <p:cNvCxnSpPr>
            <a:endCxn id="40961" idx="1"/>
          </p:cNvCxnSpPr>
          <p:nvPr/>
        </p:nvCxnSpPr>
        <p:spPr>
          <a:xfrm flipV="1">
            <a:off x="1752600" y="1828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0963" idx="3"/>
          </p:cNvCxnSpPr>
          <p:nvPr/>
        </p:nvCxnSpPr>
        <p:spPr>
          <a:xfrm>
            <a:off x="1752600" y="2514600"/>
            <a:ext cx="381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52600" y="2895600"/>
            <a:ext cx="381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40968" name="Picture 8"/>
          <p:cNvPicPr>
            <a:picLocks noChangeAspect="1" noChangeArrowheads="1"/>
          </p:cNvPicPr>
          <p:nvPr/>
        </p:nvPicPr>
        <p:blipFill>
          <a:blip r:embed="rId10" cstate="print"/>
          <a:srcRect/>
          <a:stretch>
            <a:fillRect/>
          </a:stretch>
        </p:blipFill>
        <p:spPr bwMode="auto">
          <a:xfrm>
            <a:off x="6553200" y="3352800"/>
            <a:ext cx="2286000" cy="598170"/>
          </a:xfrm>
          <a:prstGeom prst="rect">
            <a:avLst/>
          </a:prstGeom>
          <a:noFill/>
          <a:ln w="9525">
            <a:noFill/>
            <a:miter lim="800000"/>
            <a:headEnd/>
            <a:tailEnd/>
          </a:ln>
        </p:spPr>
      </p:pic>
      <p:pic>
        <p:nvPicPr>
          <p:cNvPr id="40969" name="Picture 9"/>
          <p:cNvPicPr>
            <a:picLocks noChangeAspect="1" noChangeArrowheads="1"/>
          </p:cNvPicPr>
          <p:nvPr/>
        </p:nvPicPr>
        <p:blipFill>
          <a:blip r:embed="rId11" cstate="print"/>
          <a:srcRect/>
          <a:stretch>
            <a:fillRect/>
          </a:stretch>
        </p:blipFill>
        <p:spPr bwMode="auto">
          <a:xfrm>
            <a:off x="6629400" y="1447800"/>
            <a:ext cx="1524000" cy="838200"/>
          </a:xfrm>
          <a:prstGeom prst="rect">
            <a:avLst/>
          </a:prstGeom>
          <a:noFill/>
          <a:ln w="9525">
            <a:noFill/>
            <a:miter lim="800000"/>
            <a:headEnd/>
            <a:tailEnd/>
          </a:ln>
        </p:spPr>
      </p:pic>
      <p:sp>
        <p:nvSpPr>
          <p:cNvPr id="31" name="TextBox 30"/>
          <p:cNvSpPr txBox="1"/>
          <p:nvPr/>
        </p:nvSpPr>
        <p:spPr>
          <a:xfrm>
            <a:off x="838200" y="4267204"/>
            <a:ext cx="6172200" cy="646331"/>
          </a:xfrm>
          <a:prstGeom prst="rect">
            <a:avLst/>
          </a:prstGeom>
          <a:noFill/>
        </p:spPr>
        <p:txBody>
          <a:bodyPr wrap="square" rtlCol="0">
            <a:spAutoFit/>
          </a:bodyPr>
          <a:lstStyle/>
          <a:p>
            <a:r>
              <a:rPr lang="en-US" sz="3600" dirty="0" smtClean="0"/>
              <a:t>Competing Goals:</a:t>
            </a:r>
          </a:p>
        </p:txBody>
      </p:sp>
      <p:graphicFrame>
        <p:nvGraphicFramePr>
          <p:cNvPr id="33" name="Diagram 32"/>
          <p:cNvGraphicFramePr/>
          <p:nvPr/>
        </p:nvGraphicFramePr>
        <p:xfrm>
          <a:off x="2286000" y="4876800"/>
          <a:ext cx="3429000" cy="1600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Slide Number Placeholder 15"/>
          <p:cNvSpPr>
            <a:spLocks noGrp="1"/>
          </p:cNvSpPr>
          <p:nvPr>
            <p:ph type="sldNum" sz="quarter" idx="12"/>
          </p:nvPr>
        </p:nvSpPr>
        <p:spPr/>
        <p:txBody>
          <a:bodyPr/>
          <a:lstStyle/>
          <a:p>
            <a:fld id="{FC398A72-17BE-493D-A14C-F3371BCE3542}" type="slidenum">
              <a:rPr lang="en-US" smtClean="0"/>
              <a:pPr/>
              <a:t>18</a:t>
            </a:fld>
            <a:endParaRPr lang="en-US" dirty="0"/>
          </a:p>
        </p:txBody>
      </p:sp>
      <p:sp>
        <p:nvSpPr>
          <p:cNvPr id="18" name="TextBox 17"/>
          <p:cNvSpPr txBox="1"/>
          <p:nvPr/>
        </p:nvSpPr>
        <p:spPr>
          <a:xfrm>
            <a:off x="5410200" y="4038600"/>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smtClean="0"/>
              <a:t>…</a:t>
            </a:r>
            <a:endParaRPr lang="en-US" sz="4000" dirty="0"/>
          </a:p>
        </p:txBody>
      </p:sp>
      <p:pic>
        <p:nvPicPr>
          <p:cNvPr id="4098" name="Picture 2" descr="Image result for bank of america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40792" y="2461759"/>
            <a:ext cx="2692322" cy="59745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3657600" y="4746486"/>
            <a:ext cx="2857500" cy="1806714"/>
          </a:xfrm>
          <a:prstGeom prst="ellipse">
            <a:avLst/>
          </a:prstGeom>
          <a:solidFill>
            <a:schemeClr val="bg2">
              <a:alpha val="43000"/>
            </a:schemeClr>
          </a:solidFill>
          <a:ln w="53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8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Do Better?</a:t>
            </a:r>
            <a:endParaRPr lang="en-US" dirty="0"/>
          </a:p>
        </p:txBody>
      </p:sp>
      <p:sp>
        <p:nvSpPr>
          <p:cNvPr id="3" name="Content Placeholder 2"/>
          <p:cNvSpPr>
            <a:spLocks noGrp="1"/>
          </p:cNvSpPr>
          <p:nvPr>
            <p:ph idx="1"/>
          </p:nvPr>
        </p:nvSpPr>
        <p:spPr/>
        <p:txBody>
          <a:bodyPr/>
          <a:lstStyle/>
          <a:p>
            <a:pPr marL="0" indent="0">
              <a:buNone/>
            </a:pPr>
            <a:r>
              <a:rPr lang="en-US" b="1" dirty="0" smtClean="0"/>
              <a:t>My Answer: </a:t>
            </a:r>
            <a:r>
              <a:rPr lang="en-US" dirty="0" smtClean="0"/>
              <a:t>Yes, we can.</a:t>
            </a:r>
            <a:endParaRPr lang="en-US" dirty="0"/>
          </a:p>
        </p:txBody>
      </p:sp>
      <p:graphicFrame>
        <p:nvGraphicFramePr>
          <p:cNvPr id="4" name="Diagram 3"/>
          <p:cNvGraphicFramePr/>
          <p:nvPr>
            <p:extLst>
              <p:ext uri="{D42A27DB-BD31-4B8C-83A1-F6EECF244321}">
                <p14:modId xmlns:p14="http://schemas.microsoft.com/office/powerpoint/2010/main" val="3088086356"/>
              </p:ext>
            </p:extLst>
          </p:nvPr>
        </p:nvGraphicFramePr>
        <p:xfrm>
          <a:off x="-152400" y="2565400"/>
          <a:ext cx="9296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1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Experiment 1</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33079777"/>
              </p:ext>
            </p:extLst>
          </p:nvPr>
        </p:nvGraphicFramePr>
        <p:xfrm>
          <a:off x="4953000" y="1600200"/>
          <a:ext cx="4038600" cy="2514600"/>
        </p:xfrm>
        <a:graphic>
          <a:graphicData uri="http://schemas.openxmlformats.org/drawingml/2006/table">
            <a:tbl>
              <a:tblPr firstRow="1" bandRow="1">
                <a:tableStyleId>{5C22544A-7EE6-4342-B048-85BDC9FD1C3A}</a:tableStyleId>
              </a:tblPr>
              <a:tblGrid>
                <a:gridCol w="2019300"/>
                <a:gridCol w="2019300"/>
              </a:tblGrid>
              <a:tr h="739588">
                <a:tc>
                  <a:txBody>
                    <a:bodyPr/>
                    <a:lstStyle/>
                    <a:p>
                      <a:r>
                        <a:rPr lang="en-US" sz="2800" b="1" dirty="0" smtClean="0">
                          <a:solidFill>
                            <a:srgbClr val="00B050"/>
                          </a:solidFill>
                        </a:rPr>
                        <a:t>Person</a:t>
                      </a:r>
                      <a:endParaRPr lang="en-US" sz="2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B050"/>
                          </a:solidFill>
                        </a:rPr>
                        <a:t>Bill</a:t>
                      </a:r>
                      <a:r>
                        <a:rPr lang="en-US" sz="2800" baseline="0" dirty="0" smtClean="0">
                          <a:solidFill>
                            <a:srgbClr val="00B050"/>
                          </a:solidFill>
                        </a:rPr>
                        <a:t> Clinton</a:t>
                      </a:r>
                      <a:endParaRPr lang="en-US" sz="2800" dirty="0" smtClean="0">
                        <a:solidFill>
                          <a:srgbClr val="00B050"/>
                        </a:solidFill>
                      </a:endParaRPr>
                    </a:p>
                  </a:txBody>
                  <a:tcPr/>
                </a:tc>
              </a:tr>
              <a:tr h="887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Action</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Tickling</a:t>
                      </a:r>
                    </a:p>
                    <a:p>
                      <a:endParaRPr lang="en-US" sz="2400" dirty="0">
                        <a:solidFill>
                          <a:srgbClr val="FF0000"/>
                        </a:solidFill>
                      </a:endParaRPr>
                    </a:p>
                  </a:txBody>
                  <a:tcPr/>
                </a:tc>
              </a:tr>
              <a:tr h="887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Object</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Peach</a:t>
                      </a:r>
                    </a:p>
                    <a:p>
                      <a:endParaRPr lang="en-US" sz="2400" dirty="0">
                        <a:solidFill>
                          <a:srgbClr val="FF0000"/>
                        </a:solidFill>
                      </a:endParaRPr>
                    </a:p>
                  </a:txBody>
                  <a:tcPr/>
                </a:tc>
              </a:tr>
            </a:tbl>
          </a:graphicData>
        </a:graphic>
      </p:graphicFrame>
      <p:pic>
        <p:nvPicPr>
          <p:cNvPr id="20484" name="Picture 4" descr="http://www.redorbit.com/media/uploads/2012/11/tropicalisland.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88" r="30019"/>
          <a:stretch/>
        </p:blipFill>
        <p:spPr bwMode="auto">
          <a:xfrm>
            <a:off x="152400" y="1189892"/>
            <a:ext cx="4677508" cy="54102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upload.wikimedia.org/wikipedia/commons/d/d3/Bill_Clin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19400"/>
            <a:ext cx="1844912" cy="24093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hIQEBIQEBAQEBAQEhIUFBAPEA4QEBYTExQVFBQUFRUYGyYeFxojGRYUHy8gIycpLSwsFR4xNTAqNSYrLCkBCQoKDgwOGg8PGikkHyUuLCwqMCkpLCksLCwsLCwsLCwsLCwsLCwsKSksKSwsLCwpLCwsLCwsKSksLCksLCwsLP/AABEIALcBEwMBIgACEQEDEQH/xAAbAAEAAgMBAQAAAAAAAAAAAAAABAUCAwYBB//EADUQAAIBAgQDBQYGAwEBAAAAAAABAgMRBBIhMQVBUQZhcYGhEyIykbHBQlJy0eHwFCPxggf/xAAZAQEAAwEBAAAAAAAAAAAAAAAAAgMEAQX/xAAjEQEAAgICAgICAwAAAAAAAAAAAQIDERIhMUEEUTJhE3GR/9oADAMBAAIRAxEAPwD7iAAAAAAAAAAAAAAAAAAAAAAAAAAAAAAAAAAAAAGjE4qNNXk/Bc2R8bxaNPRay9DnsVjZTd2U5MsV8LaY5s146o6k3J8zVGmZwV2bVTMEzuW2I109hAOyNijYj1ZEJThqlU1BlTwdSSzRi2nz9Ad4T9Ocq/btwAeu8sAAAAAAAAAAAAAAAAAAAAAAAAAAAAAADxsDypUUVduyKXHcXbuoaLrzZp4rxLO2ovS9l39X/ehWZ9fD+szZMnqGjHj33L2om+ojS6mTqnufTYyy1xAjZFGMEjc5I5olhJkWszZWkY0ldrxX1IT3Lvh1WCoZKcI9Iq/jz9TwkA9aI1GnlT3O2YAOugAAAAAAAAAAAAAAAAAAAAAAAAAAAAAVXHcc4R9nB2nPn+WPNlpJ2RxWOx7m87+Ko9F3bRX3KsltQtxV5S0qp72nwwVl4v7218zKnFt9F9T2FJKyer+73bJEIpbmOWyIYKKMpSsR8XiVBbkd4TE1acp0qbypXUpe7f8ASn8X0I9z1CzUR3Mt1TF25mmGPc5Wjrbd8vAoMHSrVnaWaMVu3v5fudDg8IqcbLZEFtoiEiT2XUm8Jw+etFcoe8/Lb1sQlJbnTcFwPs4XkrTnq+qXJf3qW4qcrMua3GqwB6D0XnvQAAAAAAAAAAAAAAAAAAAAAAAAAAByPbPtwsLD2dBe0xVS6p6Zox5ObXO19FzfmVVHFVsJThP2lRz0lUVWWbNJ6yzLa77im+atWqnxb2rynrfj9voYIHCeNUsTFunK8oNKcGmpRbSfPda7rQnl0TtmmJidS8ucJxWlKniJOaso3yP8LztpNeCud4QOM8KjiKTg3Z/hl0f7FeSvKOlmK8VntwlHiGtnuiRLH+8oq8pPZJN38Cu4nh3SrOMtJLc0cWoqVB62aV0+ljzZ86l6tYiY27jA8Cpxj7bEqLcfetJ+5Dx5SZX8S45LENwheNH5Sl49F3fM5bglWt7CNOpVnOCeaMG20v4/dk5YrLoW2ydca9K4wzFt2nc+v0tI5YbI1V8Utt3yS1bfgacBQqYmWSnHxk7qEe9v7HZcJ4HToK696o96klr4L8qGPHN/6V5ckU8+VZwPgUrqrWWW2saXO/Jy/Y6QBG6lIpGoYL3m87l6ACaAAAAAAAAAAAAAAAAAAAAAAAHjYHlSooq7dkioxdadW+rjDps34/sZ4zEZ5afDH1fUh4jEW0vYzZL76acdNdyivh1JSVWUIucL5ZNaopeNYhTeW+44jxv8MdSpk2k5N++/hXS/NmO07jT0K0mO5lnh88KsasW4zpzc0k2vdStZ23TWlu9H1XD1HKEZSWVyim472bV2vI+fdlsM6tSMbxTi1KTTu2ou91fXXr3n0U24PDF8uY3EAANDG5jtT2YlXkqtG2dJJxel7bNPqczieH1YQlGpTadrbbn0qpO3V+CKjHJSTT/vcYs9K+Y8tuD5Fq9enHKtGME4rkv+EvgvZapiHnq3p0b3t+OXdHou86HgvZ+ioqo4Zp3fxNtJ3fJ6F9Y7iw7iJslm+T6p/rTg8FCjBQpxUYrkvq3zfebwDYwb28PQAAAAAAAAAAAAAAAAAAAAAAAAABX8QrNvItt5fZFgUuKre/L9X00K8k6hZjjcsKklHc5/i8pVNIuUV3RuXFfEaalHj+JvZaGHLb03Yqzvajlw6SnldSTvz0+ximm3bWOaSSXdomyXF6SeZ3cWlbR3fO/IiU8NbVSaXRfYpnw1777dp2Iw3x1MttFBP1av8jqzn+xmIzUJLX3Ztau7s0nqdAenhjVIeRnneSQHhhORapY1ZLnbzdisxVZNxS11/wCf3uNHEMWk+bs9bt7mvhsXOpG621POvlm9+MNVaca8pXXD1aHmyUYwhYyN9Y1Gmae5AAScAAAAAAAAAAAAAAAAAAAAAAAAAABhWqZYuXRNnP8AO/UteL1bU7fmaXktWVdjPlnc6X441G0fFpW1XydjncfFPTLJeLTLzG1bXRRYh3e/oZL12147aRdErGLXkvX+DGrN3ywW277zOnDu83sR4rtu37FRtQlpZObt12WrOhKPsiv9D/W9fJE/i3Dvb0pU88qd/wAUHZqx6NOqRp5mTu87b6+KhBe9OMf1NIp8V2lpaxpz9pJflTsvMpF/87m3/sxM6i6TnVa81cv+FdmadBK9pNa/Ckr/ANt8iuZyW61pLWOvvaDQ4ZVqSzTWVPZF/hMIoJdepIsekseGtO4QtkmwAC5WAAAAAAAAAAAAAAAAAAAAAAAAAAAAAKji8rzS6L6v+CJIk8Sd6r7kl9/uRKjMtvylpj8YVmOn3lNVkW2M8Spqlcrqokm72WngZwst3d/M9nEwUrbIhK+He9kKl6DWmk2tPBMvTl+xGKvGpBvVNSS7tnb0OoN2Od1h52WNXkABNUAAAAAAAAAAAAAAAAAAAAAAAAAAAAAAAAHjZ6Q+IYiyyrd7+ByZ1G3Yjc6VteWaTl1d/IiYiaNtSrY0Tlza0Mm2rSsxFmRJUH0Lp04Pl6XNdWlFLRL1Gnayop0GuRGqxLavTuaZYTQqs0Vlu7J4vJiI9H7r/wDX8n0M+V0r06qcZZXdWffc+nYSvnhGX5km/HmacFtxpm+TXUxLcADQyAAAAAAAAAAAAAAAAAAAAAAAAAAAAAAAAMalRRTb2RTVJOTcnuyRjcTmeVfDHd9WRlIzZLbnTRjrqNtEqepFxkbW1sT5TK7iNXYqlYwVSW+nkYSu9zVOq10IlXFtfh9Gd2ab+e12So0dNbJ/MgUFKb1ul3KVy2p00lo+XPcjKxzXFY2kjuOymLz0Er3cdPLkcXx2HPoXHYHGe9KHVfQYLatpPPXli39O2ABveYAAAAAAAAAAAAAAAAAAAAAAAAAAAAABDx+KyrLH4n6Izx2M9mtNZPZfd9xVrq3dvdlWS+uoW46b7ljJ20Nc61jyc9SPU1ZmaG3/ACL6FFxXHe/ZcifxDHRowtpnZyc67k2+bOTKdK+05Y93sWNGeZbXOdp3uXuDnoIktGkylGz2Xlcl/wCTpz8/3ITl0Z46jXJPzafzEy5EIHG53i7G7sFf/JX6ZfQh8Snn2uXvYHh7Up1WtEsqfe9/Qhjif5IX5LRGGYdsAD0nkgAAAAAAAAAAAAAAAAAAAAAAAAAAGnFYhU45n5Lqz0HLTqNpVjc6Uyk5tyluzyrM9Bja2jKRsZiFTi3zAOS7DkcXXdSTbZr9mAQXNtKJdcI4HVraxtGK3k2vpuegtx1iZ7VZZ4xuHRw7LRS1qPyij19lYPecvkjwGnhX6Y+dvtnS7KUE7yUp/qdl6FvRoxhFRjFRitklZHgJRWI8OTaZ8tgAOog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IQEBIQEBAQEBAQEhIUFBAPEA4QEBYTExQVFBQUFRUYGyYeFxojGRYUHy8gIycpLSwsFR4xNTAqNSYrLCkBCQoKDgwOGg8PGikkHyUuLCwqMCkpLCksLCwsLCwsLCwsLCwsLCwsKSksKSwsLCwpLCwsLCwsKSksLCksLCwsLP/AABEIALcBEwMBIgACEQEDEQH/xAAbAAEAAgMBAQAAAAAAAAAAAAAABAUCAwYBB//EADUQAAIBAgQDBQYGAwEBAAAAAAABAgMRBBIhMQVBUQZhcYGhEyIykbHBQlJy0eHwFCPxggf/xAAZAQEAAwEBAAAAAAAAAAAAAAAAAgMEAQX/xAAjEQEAAgICAgICAwAAAAAAAAAAAQIDERIhMUEEUTJhE3GR/9oADAMBAAIRAxEAPwD7iAAAAAAAAAAAAAAAAAAAAAAAAAAAAAAAAAAAAAGjE4qNNXk/Bc2R8bxaNPRay9DnsVjZTd2U5MsV8LaY5s146o6k3J8zVGmZwV2bVTMEzuW2I109hAOyNijYj1ZEJThqlU1BlTwdSSzRi2nz9Ad4T9Ocq/btwAeu8sAAAAAAAAAAAAAAAAAAAAAAAAAAAAAADxsDypUUVduyKXHcXbuoaLrzZp4rxLO2ovS9l39X/ehWZ9fD+szZMnqGjHj33L2om+ojS6mTqnufTYyy1xAjZFGMEjc5I5olhJkWszZWkY0ldrxX1IT3Lvh1WCoZKcI9Iq/jz9TwkA9aI1GnlT3O2YAOugAAAAAAAAAAAAAAAAAAAAAAAAAAAAAVXHcc4R9nB2nPn+WPNlpJ2RxWOx7m87+Ko9F3bRX3KsltQtxV5S0qp72nwwVl4v7218zKnFt9F9T2FJKyer+73bJEIpbmOWyIYKKMpSsR8XiVBbkd4TE1acp0qbypXUpe7f8ASn8X0I9z1CzUR3Mt1TF25mmGPc5Wjrbd8vAoMHSrVnaWaMVu3v5fudDg8IqcbLZEFtoiEiT2XUm8Jw+etFcoe8/Lb1sQlJbnTcFwPs4XkrTnq+qXJf3qW4qcrMua3GqwB6D0XnvQAAAAAAAAAAAAAAAAAAAAAAAAAAByPbPtwsLD2dBe0xVS6p6Zox5ObXO19FzfmVVHFVsJThP2lRz0lUVWWbNJ6yzLa77im+atWqnxb2rynrfj9voYIHCeNUsTFunK8oNKcGmpRbSfPda7rQnl0TtmmJidS8ucJxWlKniJOaso3yP8LztpNeCud4QOM8KjiKTg3Z/hl0f7FeSvKOlmK8VntwlHiGtnuiRLH+8oq8pPZJN38Cu4nh3SrOMtJLc0cWoqVB62aV0+ljzZ86l6tYiY27jA8Cpxj7bEqLcfetJ+5Dx5SZX8S45LENwheNH5Sl49F3fM5bglWt7CNOpVnOCeaMG20v4/dk5YrLoW2ydca9K4wzFt2nc+v0tI5YbI1V8Utt3yS1bfgacBQqYmWSnHxk7qEe9v7HZcJ4HToK696o96klr4L8qGPHN/6V5ckU8+VZwPgUrqrWWW2saXO/Jy/Y6QBG6lIpGoYL3m87l6ACaAAAAAAAAAAAAAAAAAAAAAAAHjYHlSooq7dkioxdadW+rjDps34/sZ4zEZ5afDH1fUh4jEW0vYzZL76acdNdyivh1JSVWUIucL5ZNaopeNYhTeW+44jxv8MdSpk2k5N++/hXS/NmO07jT0K0mO5lnh88KsasW4zpzc0k2vdStZ23TWlu9H1XD1HKEZSWVyim472bV2vI+fdlsM6tSMbxTi1KTTu2ou91fXXr3n0U24PDF8uY3EAANDG5jtT2YlXkqtG2dJJxel7bNPqczieH1YQlGpTadrbbn0qpO3V+CKjHJSTT/vcYs9K+Y8tuD5Fq9enHKtGME4rkv+EvgvZapiHnq3p0b3t+OXdHou86HgvZ+ioqo4Zp3fxNtJ3fJ6F9Y7iw7iJslm+T6p/rTg8FCjBQpxUYrkvq3zfebwDYwb28PQAAAAAAAAAAAAAAAAAAAAAAAAABX8QrNvItt5fZFgUuKre/L9X00K8k6hZjjcsKklHc5/i8pVNIuUV3RuXFfEaalHj+JvZaGHLb03Yqzvajlw6SnldSTvz0+ximm3bWOaSSXdomyXF6SeZ3cWlbR3fO/IiU8NbVSaXRfYpnw1777dp2Iw3x1MttFBP1av8jqzn+xmIzUJLX3Ztau7s0nqdAenhjVIeRnneSQHhhORapY1ZLnbzdisxVZNxS11/wCf3uNHEMWk+bs9bt7mvhsXOpG621POvlm9+MNVaca8pXXD1aHmyUYwhYyN9Y1Gmae5AAScAAAAAAAAAAAAAAAAAAAAAAAAAABhWqZYuXRNnP8AO/UteL1bU7fmaXktWVdjPlnc6X441G0fFpW1XydjncfFPTLJeLTLzG1bXRRYh3e/oZL12147aRdErGLXkvX+DGrN3ywW277zOnDu83sR4rtu37FRtQlpZObt12WrOhKPsiv9D/W9fJE/i3Dvb0pU88qd/wAUHZqx6NOqRp5mTu87b6+KhBe9OMf1NIp8V2lpaxpz9pJflTsvMpF/87m3/sxM6i6TnVa81cv+FdmadBK9pNa/Ckr/ANt8iuZyW61pLWOvvaDQ4ZVqSzTWVPZF/hMIoJdepIsekseGtO4QtkmwAC5WAAAAAAAAAAAAAAAAAAAAAAAAAAAAAKji8rzS6L6v+CJIk8Sd6r7kl9/uRKjMtvylpj8YVmOn3lNVkW2M8Spqlcrqokm72WngZwst3d/M9nEwUrbIhK+He9kKl6DWmk2tPBMvTl+xGKvGpBvVNSS7tnb0OoN2Od1h52WNXkABNUAAAAAAAAAAAAAAAAAAAAAAAAAAAAAAAAHjZ6Q+IYiyyrd7+ByZ1G3Yjc6VteWaTl1d/IiYiaNtSrY0Tlza0Mm2rSsxFmRJUH0Lp04Pl6XNdWlFLRL1Gnayop0GuRGqxLavTuaZYTQqs0Vlu7J4vJiI9H7r/wDX8n0M+V0r06qcZZXdWffc+nYSvnhGX5km/HmacFtxpm+TXUxLcADQyAAAAAAAAAAAAAAAAAAAAAAAAAAAAAAAAMalRRTb2RTVJOTcnuyRjcTmeVfDHd9WRlIzZLbnTRjrqNtEqepFxkbW1sT5TK7iNXYqlYwVSW+nkYSu9zVOq10IlXFtfh9Gd2ab+e12So0dNbJ/MgUFKb1ul3KVy2p00lo+XPcjKxzXFY2kjuOymLz0Er3cdPLkcXx2HPoXHYHGe9KHVfQYLatpPPXli39O2ABveYAAAAAAAAAAAAAAAAAAAAAAAAAAAAABDx+KyrLH4n6Izx2M9mtNZPZfd9xVrq3dvdlWS+uoW46b7ljJ20Nc61jyc9SPU1ZmaG3/ACL6FFxXHe/ZcifxDHRowtpnZyc67k2+bOTKdK+05Y93sWNGeZbXOdp3uXuDnoIktGkylGz2Xlcl/wCTpz8/3ITl0Z46jXJPzafzEy5EIHG53i7G7sFf/JX6ZfQh8Snn2uXvYHh7Up1WtEsqfe9/Qhjif5IX5LRGGYdsAD0nkgAAAAAAAAAAAAAAAAAAAAAAAAAAGnFYhU45n5Lqz0HLTqNpVjc6Uyk5tyluzyrM9Bja2jKRsZiFTi3zAOS7DkcXXdSTbZr9mAQXNtKJdcI4HVraxtGK3k2vpuegtx1iZ7VZZ4xuHRw7LRS1qPyij19lYPecvkjwGnhX6Y+dvtnS7KUE7yUp/qdl6FvRoxhFRjFRitklZHgJRWI8OTaZ8tgAOogAAAAAAAAAAAA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hIQEBIQEBAQEBAQEhIUFBAPEA4QEBYTExQVFBQUFRUYGyYeFxojGRYUHy8gIycpLSwsFR4xNTAqNSYrLCkBCQoKDgwOGg8PGikkHyUuLCwqMCkpLCksLCwsLCwsLCwsLCwsLCwsKSksKSwsLCwpLCwsLCwsKSksLCksLCwsLP/AABEIALcBEwMBIgACEQEDEQH/xAAbAAEAAgMBAQAAAAAAAAAAAAAABAUCAwYBB//EADUQAAIBAgQDBQYGAwEBAAAAAAABAgMRBBIhMQVBUQZhcYGhEyIykbHBQlJy0eHwFCPxggf/xAAZAQEAAwEBAAAAAAAAAAAAAAAAAgMEAQX/xAAjEQEAAgICAgICAwAAAAAAAAAAAQIDERIhMUEEUTJhE3GR/9oADAMBAAIRAxEAPwD7iAAAAAAAAAAAAAAAAAAAAAAAAAAAAAAAAAAAAAGjE4qNNXk/Bc2R8bxaNPRay9DnsVjZTd2U5MsV8LaY5s146o6k3J8zVGmZwV2bVTMEzuW2I109hAOyNijYj1ZEJThqlU1BlTwdSSzRi2nz9Ad4T9Ocq/btwAeu8sAAAAAAAAAAAAAAAAAAAAAAAAAAAAAADxsDypUUVduyKXHcXbuoaLrzZp4rxLO2ovS9l39X/ehWZ9fD+szZMnqGjHj33L2om+ojS6mTqnufTYyy1xAjZFGMEjc5I5olhJkWszZWkY0ldrxX1IT3Lvh1WCoZKcI9Iq/jz9TwkA9aI1GnlT3O2YAOugAAAAAAAAAAAAAAAAAAAAAAAAAAAAAVXHcc4R9nB2nPn+WPNlpJ2RxWOx7m87+Ko9F3bRX3KsltQtxV5S0qp72nwwVl4v7218zKnFt9F9T2FJKyer+73bJEIpbmOWyIYKKMpSsR8XiVBbkd4TE1acp0qbypXUpe7f8ASn8X0I9z1CzUR3Mt1TF25mmGPc5Wjrbd8vAoMHSrVnaWaMVu3v5fudDg8IqcbLZEFtoiEiT2XUm8Jw+etFcoe8/Lb1sQlJbnTcFwPs4XkrTnq+qXJf3qW4qcrMua3GqwB6D0XnvQAAAAAAAAAAAAAAAAAAAAAAAAAAByPbPtwsLD2dBe0xVS6p6Zox5ObXO19FzfmVVHFVsJThP2lRz0lUVWWbNJ6yzLa77im+atWqnxb2rynrfj9voYIHCeNUsTFunK8oNKcGmpRbSfPda7rQnl0TtmmJidS8ucJxWlKniJOaso3yP8LztpNeCud4QOM8KjiKTg3Z/hl0f7FeSvKOlmK8VntwlHiGtnuiRLH+8oq8pPZJN38Cu4nh3SrOMtJLc0cWoqVB62aV0+ljzZ86l6tYiY27jA8Cpxj7bEqLcfetJ+5Dx5SZX8S45LENwheNH5Sl49F3fM5bglWt7CNOpVnOCeaMG20v4/dk5YrLoW2ydca9K4wzFt2nc+v0tI5YbI1V8Utt3yS1bfgacBQqYmWSnHxk7qEe9v7HZcJ4HToK696o96klr4L8qGPHN/6V5ckU8+VZwPgUrqrWWW2saXO/Jy/Y6QBG6lIpGoYL3m87l6ACaAAAAAAAAAAAAAAAAAAAAAAAHjYHlSooq7dkioxdadW+rjDps34/sZ4zEZ5afDH1fUh4jEW0vYzZL76acdNdyivh1JSVWUIucL5ZNaopeNYhTeW+44jxv8MdSpk2k5N++/hXS/NmO07jT0K0mO5lnh88KsasW4zpzc0k2vdStZ23TWlu9H1XD1HKEZSWVyim472bV2vI+fdlsM6tSMbxTi1KTTu2ou91fXXr3n0U24PDF8uY3EAANDG5jtT2YlXkqtG2dJJxel7bNPqczieH1YQlGpTadrbbn0qpO3V+CKjHJSTT/vcYs9K+Y8tuD5Fq9enHKtGME4rkv+EvgvZapiHnq3p0b3t+OXdHou86HgvZ+ioqo4Zp3fxNtJ3fJ6F9Y7iw7iJslm+T6p/rTg8FCjBQpxUYrkvq3zfebwDYwb28PQAAAAAAAAAAAAAAAAAAAAAAAAABX8QrNvItt5fZFgUuKre/L9X00K8k6hZjjcsKklHc5/i8pVNIuUV3RuXFfEaalHj+JvZaGHLb03Yqzvajlw6SnldSTvz0+ximm3bWOaSSXdomyXF6SeZ3cWlbR3fO/IiU8NbVSaXRfYpnw1777dp2Iw3x1MttFBP1av8jqzn+xmIzUJLX3Ztau7s0nqdAenhjVIeRnneSQHhhORapY1ZLnbzdisxVZNxS11/wCf3uNHEMWk+bs9bt7mvhsXOpG621POvlm9+MNVaca8pXXD1aHmyUYwhYyN9Y1Gmae5AAScAAAAAAAAAAAAAAAAAAAAAAAAAABhWqZYuXRNnP8AO/UteL1bU7fmaXktWVdjPlnc6X441G0fFpW1XydjncfFPTLJeLTLzG1bXRRYh3e/oZL12147aRdErGLXkvX+DGrN3ywW277zOnDu83sR4rtu37FRtQlpZObt12WrOhKPsiv9D/W9fJE/i3Dvb0pU88qd/wAUHZqx6NOqRp5mTu87b6+KhBe9OMf1NIp8V2lpaxpz9pJflTsvMpF/87m3/sxM6i6TnVa81cv+FdmadBK9pNa/Ckr/ANt8iuZyW61pLWOvvaDQ4ZVqSzTWVPZF/hMIoJdepIsekseGtO4QtkmwAC5WAAAAAAAAAAAAAAAAAAAAAAAAAAAAAKji8rzS6L6v+CJIk8Sd6r7kl9/uRKjMtvylpj8YVmOn3lNVkW2M8Spqlcrqokm72WngZwst3d/M9nEwUrbIhK+He9kKl6DWmk2tPBMvTl+xGKvGpBvVNSS7tnb0OoN2Od1h52WNXkABNUAAAAAAAAAAAAAAAAAAAAAAAAAAAAAAAAHjZ6Q+IYiyyrd7+ByZ1G3Yjc6VteWaTl1d/IiYiaNtSrY0Tlza0Mm2rSsxFmRJUH0Lp04Pl6XNdWlFLRL1Gnayop0GuRGqxLavTuaZYTQqs0Vlu7J4vJiI9H7r/wDX8n0M+V0r06qcZZXdWffc+nYSvnhGX5km/HmacFtxpm+TXUxLcADQyAAAAAAAAAAAAAAAAAAAAAAAAAAAAAAAAMalRRTb2RTVJOTcnuyRjcTmeVfDHd9WRlIzZLbnTRjrqNtEqepFxkbW1sT5TK7iNXYqlYwVSW+nkYSu9zVOq10IlXFtfh9Gd2ab+e12So0dNbJ/MgUFKb1ul3KVy2p00lo+XPcjKxzXFY2kjuOymLz0Er3cdPLkcXx2HPoXHYHGe9KHVfQYLatpPPXli39O2ABveYAAAAAAAAAAAAAAAAAAAAAAAAAAAAABDx+KyrLH4n6Izx2M9mtNZPZfd9xVrq3dvdlWS+uoW46b7ljJ20Nc61jyc9SPU1ZmaG3/ACL6FFxXHe/ZcifxDHRowtpnZyc67k2+bOTKdK+05Y93sWNGeZbXOdp3uXuDnoIktGkylGz2Xlcl/wCTpz8/3ITl0Z46jXJPzafzEy5EIHG53i7G7sFf/JX6ZfQh8Snn2uXvYHh7Up1WtEsqfe9/Qhjif5IX5LRGGYdsAD0nkgAAAAAAAAAAAAAAAAAAAAAAAAAAGnFYhU45n5Lqz0HLTqNpVjc6Uyk5tyluzyrM9Bja2jKRsZiFTi3zAOS7DkcXXdSTbZr9mAQXNtKJdcI4HVraxtGK3k2vpuegtx1iZ7VZZ4xuHRw7LRS1qPyij19lYPecvkjwGnhX6Y+dvtnS7KUE7yUp/qdl6FvRoxhFRjFRitklZHgJRWI8OTaZ8tgAOogAAAAAAAAAAAA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94" name="Picture 14" descr="http://chowpon.files.wordpress.com/2012/02/tickle-feathe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72" y="5124713"/>
            <a:ext cx="2595563" cy="1728788"/>
          </a:xfrm>
          <a:prstGeom prst="rect">
            <a:avLst/>
          </a:prstGeom>
          <a:noFill/>
          <a:extLst>
            <a:ext uri="{909E8E84-426E-40DD-AFC4-6F175D3DCCD1}">
              <a14:hiddenFill xmlns:a14="http://schemas.microsoft.com/office/drawing/2010/main">
                <a:solidFill>
                  <a:srgbClr val="FFFFFF"/>
                </a:solidFill>
              </a14:hiddenFill>
            </a:ext>
          </a:extLst>
        </p:spPr>
      </p:pic>
      <p:pic>
        <p:nvPicPr>
          <p:cNvPr id="20496" name="Picture 16" descr="http://www.ishs.org/sites/default/files/news-images/pe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583" y="452169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rot="-539943">
            <a:off x="2388388" y="1555790"/>
            <a:ext cx="3856494" cy="1455817"/>
          </a:xfrm>
          <a:prstGeom prst="ellipse">
            <a:avLst/>
          </a:prstGeom>
          <a:solidFill>
            <a:srgbClr val="C9C9C9"/>
          </a:solidFill>
          <a:ln w="12700" cap="rnd" cmpd="sng">
            <a:solidFill>
              <a:srgbClr val="767171"/>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43" name="Shape 143"/>
          <p:cNvSpPr txBox="1">
            <a:spLocks noGrp="1"/>
          </p:cNvSpPr>
          <p:nvPr>
            <p:ph type="title"/>
          </p:nvPr>
        </p:nvSpPr>
        <p:spPr>
          <a:xfrm>
            <a:off x="1614488" y="365125"/>
            <a:ext cx="5915025" cy="1325700"/>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US">
                <a:solidFill>
                  <a:schemeClr val="dk1"/>
                </a:solidFill>
                <a:latin typeface="Calibri"/>
                <a:ea typeface="Calibri"/>
                <a:cs typeface="Calibri"/>
                <a:sym typeface="Calibri"/>
              </a:rPr>
              <a:t>Human memory is not a hard disk</a:t>
            </a:r>
          </a:p>
        </p:txBody>
      </p:sp>
      <p:sp>
        <p:nvSpPr>
          <p:cNvPr id="144" name="Shape 144"/>
          <p:cNvSpPr/>
          <p:nvPr/>
        </p:nvSpPr>
        <p:spPr>
          <a:xfrm rot="10321740">
            <a:off x="4535063" y="2355923"/>
            <a:ext cx="183346" cy="3314571"/>
          </a:xfrm>
          <a:prstGeom prst="can">
            <a:avLst>
              <a:gd name="adj" fmla="val 398"/>
            </a:avLst>
          </a:prstGeom>
          <a:solidFill>
            <a:srgbClr val="C9C9C9"/>
          </a:solidFill>
          <a:ln w="12700" cap="rnd" cmpd="sng">
            <a:solidFill>
              <a:srgbClr val="767171"/>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45" name="Shape 145"/>
          <p:cNvSpPr/>
          <p:nvPr/>
        </p:nvSpPr>
        <p:spPr>
          <a:xfrm rot="-539933">
            <a:off x="2953937" y="4851466"/>
            <a:ext cx="3855126" cy="1455817"/>
          </a:xfrm>
          <a:prstGeom prst="ellipse">
            <a:avLst/>
          </a:prstGeom>
          <a:solidFill>
            <a:srgbClr val="C9C9C9"/>
          </a:solidFill>
          <a:ln w="12700" cap="rnd" cmpd="sng">
            <a:solidFill>
              <a:srgbClr val="767171"/>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pic>
        <p:nvPicPr>
          <p:cNvPr id="146" name="Shape 146"/>
          <p:cNvPicPr preferRelativeResize="0"/>
          <p:nvPr/>
        </p:nvPicPr>
        <p:blipFill rotWithShape="1">
          <a:blip r:embed="rId3">
            <a:alphaModFix/>
          </a:blip>
          <a:srcRect l="4387" t="5978" r="4387" b="5978"/>
          <a:stretch/>
        </p:blipFill>
        <p:spPr>
          <a:xfrm rot="-419925">
            <a:off x="3113499" y="2405109"/>
            <a:ext cx="3026526" cy="3433897"/>
          </a:xfrm>
          <a:prstGeom prst="rect">
            <a:avLst/>
          </a:prstGeom>
          <a:noFill/>
          <a:ln>
            <a:noFill/>
          </a:ln>
        </p:spPr>
      </p:pic>
      <p:sp>
        <p:nvSpPr>
          <p:cNvPr id="147" name="Shape 147"/>
          <p:cNvSpPr/>
          <p:nvPr/>
        </p:nvSpPr>
        <p:spPr>
          <a:xfrm rot="-540060">
            <a:off x="4689849" y="4980003"/>
            <a:ext cx="165386" cy="800041"/>
          </a:xfrm>
          <a:prstGeom prst="can">
            <a:avLst>
              <a:gd name="adj" fmla="val 1495"/>
            </a:avLst>
          </a:prstGeom>
          <a:solidFill>
            <a:srgbClr val="C9C9C9"/>
          </a:solidFill>
          <a:ln w="12700" cap="rnd" cmpd="sng">
            <a:solidFill>
              <a:srgbClr val="767171"/>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48" name="Shape 148"/>
          <p:cNvSpPr/>
          <p:nvPr/>
        </p:nvSpPr>
        <p:spPr>
          <a:xfrm rot="10080922">
            <a:off x="5496070" y="2207330"/>
            <a:ext cx="2596541" cy="390582"/>
          </a:xfrm>
          <a:custGeom>
            <a:avLst/>
            <a:gdLst/>
            <a:ahLst/>
            <a:cxnLst/>
            <a:rect l="0" t="0" r="0" b="0"/>
            <a:pathLst>
              <a:path w="3464546" h="390864" extrusionOk="0">
                <a:moveTo>
                  <a:pt x="0" y="310448"/>
                </a:moveTo>
                <a:lnTo>
                  <a:pt x="2751750" y="0"/>
                </a:lnTo>
                <a:lnTo>
                  <a:pt x="3464546" y="0"/>
                </a:lnTo>
                <a:lnTo>
                  <a:pt x="0" y="390864"/>
                </a:lnTo>
                <a:lnTo>
                  <a:pt x="0" y="310448"/>
                </a:lnTo>
                <a:close/>
              </a:path>
            </a:pathLst>
          </a:custGeom>
          <a:solidFill>
            <a:srgbClr val="C9C9C9"/>
          </a:solidFill>
          <a:ln w="12700" cap="flat" cmpd="sng">
            <a:solidFill>
              <a:srgbClr val="7C7C7C"/>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49" name="Shape 149"/>
          <p:cNvSpPr/>
          <p:nvPr/>
        </p:nvSpPr>
        <p:spPr>
          <a:xfrm rot="-540671">
            <a:off x="4649423" y="4962495"/>
            <a:ext cx="173820" cy="233288"/>
          </a:xfrm>
          <a:prstGeom prst="roundRect">
            <a:avLst>
              <a:gd name="adj" fmla="val 16667"/>
            </a:avLst>
          </a:prstGeom>
          <a:solidFill>
            <a:srgbClr val="C9C9C9"/>
          </a:solidFill>
          <a:ln>
            <a:noFill/>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50" name="Shape 150"/>
          <p:cNvSpPr/>
          <p:nvPr/>
        </p:nvSpPr>
        <p:spPr>
          <a:xfrm rot="-540671">
            <a:off x="4636346" y="4857720"/>
            <a:ext cx="173820" cy="235113"/>
          </a:xfrm>
          <a:prstGeom prst="roundRect">
            <a:avLst>
              <a:gd name="adj" fmla="val 16667"/>
            </a:avLst>
          </a:prstGeom>
          <a:solidFill>
            <a:srgbClr val="C9C9C9">
              <a:alpha val="79610"/>
            </a:srgbClr>
          </a:solidFill>
          <a:ln>
            <a:noFill/>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51" name="Shape 151"/>
          <p:cNvSpPr/>
          <p:nvPr/>
        </p:nvSpPr>
        <p:spPr>
          <a:xfrm rot="-899602">
            <a:off x="1947906" y="2697203"/>
            <a:ext cx="777520" cy="3636949"/>
          </a:xfrm>
          <a:prstGeom prst="leftBrace">
            <a:avLst>
              <a:gd name="adj1" fmla="val 513"/>
              <a:gd name="adj2" fmla="val 10946"/>
            </a:avLst>
          </a:prstGeom>
          <a:noFill/>
          <a:ln w="9525" cap="rnd" cmpd="sng">
            <a:solidFill>
              <a:schemeClr val="accent1"/>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152" name="Shape 152"/>
          <p:cNvSpPr txBox="1"/>
          <p:nvPr/>
        </p:nvSpPr>
        <p:spPr>
          <a:xfrm>
            <a:off x="1312478" y="4122057"/>
            <a:ext cx="1551328" cy="369900"/>
          </a:xfrm>
          <a:prstGeom prst="rect">
            <a:avLst/>
          </a:prstGeom>
          <a:noFill/>
          <a:ln>
            <a:noFill/>
          </a:ln>
        </p:spPr>
        <p:txBody>
          <a:bodyPr lIns="91425" tIns="45700" rIns="91425" bIns="45700" anchor="t" anchorCtr="0">
            <a:noAutofit/>
          </a:bodyPr>
          <a:lstStyle/>
          <a:p>
            <a:pPr>
              <a:buClr>
                <a:schemeClr val="dk1"/>
              </a:buClr>
              <a:buSzPct val="25000"/>
            </a:pPr>
            <a:r>
              <a:rPr lang="en-US" dirty="0">
                <a:solidFill>
                  <a:schemeClr val="dk1"/>
                </a:solidFill>
                <a:latin typeface="Quattrocento Sans"/>
                <a:ea typeface="Quattrocento Sans"/>
                <a:cs typeface="Quattrocento Sans"/>
                <a:sym typeface="Quattrocento Sans"/>
              </a:rPr>
              <a:t>Platters</a:t>
            </a:r>
          </a:p>
        </p:txBody>
      </p:sp>
      <p:sp>
        <p:nvSpPr>
          <p:cNvPr id="153" name="Shape 153"/>
          <p:cNvSpPr txBox="1"/>
          <p:nvPr/>
        </p:nvSpPr>
        <p:spPr>
          <a:xfrm rot="-1139915">
            <a:off x="6547288" y="1798653"/>
            <a:ext cx="1446575" cy="368392"/>
          </a:xfrm>
          <a:prstGeom prst="rect">
            <a:avLst/>
          </a:prstGeom>
          <a:noFill/>
          <a:ln>
            <a:noFill/>
          </a:ln>
        </p:spPr>
        <p:txBody>
          <a:bodyPr lIns="91425" tIns="45700" rIns="91425" bIns="45700" anchor="t" anchorCtr="0">
            <a:noAutofit/>
          </a:bodyPr>
          <a:lstStyle/>
          <a:p>
            <a:pPr>
              <a:buClr>
                <a:schemeClr val="dk1"/>
              </a:buClr>
              <a:buSzPct val="25000"/>
            </a:pPr>
            <a:r>
              <a:rPr lang="en-US">
                <a:solidFill>
                  <a:schemeClr val="dk1"/>
                </a:solidFill>
                <a:latin typeface="Quattrocento Sans"/>
                <a:ea typeface="Quattrocento Sans"/>
                <a:cs typeface="Quattrocento Sans"/>
                <a:sym typeface="Quattrocento Sans"/>
              </a:rPr>
              <a:t>Read/Write Head</a:t>
            </a:r>
          </a:p>
        </p:txBody>
      </p:sp>
      <p:sp>
        <p:nvSpPr>
          <p:cNvPr id="2" name="TextBox 1"/>
          <p:cNvSpPr txBox="1"/>
          <p:nvPr/>
        </p:nvSpPr>
        <p:spPr>
          <a:xfrm>
            <a:off x="32657" y="6429516"/>
            <a:ext cx="1912896" cy="369332"/>
          </a:xfrm>
          <a:prstGeom prst="rect">
            <a:avLst/>
          </a:prstGeom>
          <a:noFill/>
        </p:spPr>
        <p:txBody>
          <a:bodyPr wrap="none" rtlCol="0">
            <a:spAutoFit/>
          </a:bodyPr>
          <a:lstStyle/>
          <a:p>
            <a:r>
              <a:rPr lang="en-US" dirty="0" smtClean="0"/>
              <a:t>Slide Credit [BS14]</a:t>
            </a:r>
            <a:endParaRPr lang="en-US" dirty="0"/>
          </a:p>
        </p:txBody>
      </p:sp>
    </p:spTree>
    <p:extLst>
      <p:ext uri="{BB962C8B-B14F-4D97-AF65-F5344CB8AC3E}">
        <p14:creationId xmlns:p14="http://schemas.microsoft.com/office/powerpoint/2010/main" val="1118054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Memory is Associative </a:t>
            </a:r>
            <a:endParaRPr lang="en-US" dirty="0"/>
          </a:p>
        </p:txBody>
      </p:sp>
      <p:pic>
        <p:nvPicPr>
          <p:cNvPr id="108546" name="Picture 2"/>
          <p:cNvPicPr>
            <a:picLocks noGrp="1" noChangeAspect="1" noChangeArrowheads="1"/>
          </p:cNvPicPr>
          <p:nvPr>
            <p:ph sz="quarter" idx="1"/>
          </p:nvPr>
        </p:nvPicPr>
        <p:blipFill>
          <a:blip r:embed="rId2" cstate="print"/>
          <a:srcRect/>
          <a:stretch>
            <a:fillRect/>
          </a:stretch>
        </p:blipFill>
        <p:spPr bwMode="auto">
          <a:xfrm>
            <a:off x="914400" y="2819400"/>
            <a:ext cx="838792" cy="827088"/>
          </a:xfrm>
          <a:prstGeom prst="rect">
            <a:avLst/>
          </a:prstGeom>
          <a:noFill/>
          <a:ln w="9525">
            <a:noFill/>
            <a:miter lim="800000"/>
            <a:headEnd/>
            <a:tailEnd/>
          </a:ln>
        </p:spPr>
      </p:pic>
      <p:pic>
        <p:nvPicPr>
          <p:cNvPr id="108548" name="Picture 4"/>
          <p:cNvPicPr>
            <a:picLocks noChangeAspect="1" noChangeArrowheads="1"/>
          </p:cNvPicPr>
          <p:nvPr/>
        </p:nvPicPr>
        <p:blipFill>
          <a:blip r:embed="rId3" cstate="print"/>
          <a:srcRect/>
          <a:stretch>
            <a:fillRect/>
          </a:stretch>
        </p:blipFill>
        <p:spPr bwMode="auto">
          <a:xfrm>
            <a:off x="2971802" y="1676404"/>
            <a:ext cx="549729" cy="855133"/>
          </a:xfrm>
          <a:prstGeom prst="rect">
            <a:avLst/>
          </a:prstGeom>
          <a:noFill/>
          <a:ln w="9525">
            <a:noFill/>
            <a:miter lim="800000"/>
            <a:headEnd/>
            <a:tailEnd/>
          </a:ln>
        </p:spPr>
      </p:pic>
      <p:pic>
        <p:nvPicPr>
          <p:cNvPr id="108549" name="Picture 5"/>
          <p:cNvPicPr>
            <a:picLocks noChangeAspect="1" noChangeArrowheads="1"/>
          </p:cNvPicPr>
          <p:nvPr/>
        </p:nvPicPr>
        <p:blipFill>
          <a:blip r:embed="rId4" cstate="print"/>
          <a:srcRect/>
          <a:stretch>
            <a:fillRect/>
          </a:stretch>
        </p:blipFill>
        <p:spPr bwMode="auto">
          <a:xfrm>
            <a:off x="2971800" y="2971800"/>
            <a:ext cx="647700" cy="647700"/>
          </a:xfrm>
          <a:prstGeom prst="rect">
            <a:avLst/>
          </a:prstGeom>
          <a:noFill/>
          <a:ln w="9525">
            <a:noFill/>
            <a:miter lim="800000"/>
            <a:headEnd/>
            <a:tailEnd/>
          </a:ln>
        </p:spPr>
      </p:pic>
      <p:pic>
        <p:nvPicPr>
          <p:cNvPr id="108550" name="Picture 6"/>
          <p:cNvPicPr>
            <a:picLocks noChangeAspect="1" noChangeArrowheads="1"/>
          </p:cNvPicPr>
          <p:nvPr/>
        </p:nvPicPr>
        <p:blipFill>
          <a:blip r:embed="rId5" cstate="print"/>
          <a:srcRect/>
          <a:stretch>
            <a:fillRect/>
          </a:stretch>
        </p:blipFill>
        <p:spPr bwMode="auto">
          <a:xfrm>
            <a:off x="2743200" y="4038600"/>
            <a:ext cx="916066" cy="609600"/>
          </a:xfrm>
          <a:prstGeom prst="rect">
            <a:avLst/>
          </a:prstGeom>
          <a:noFill/>
          <a:ln w="9525">
            <a:noFill/>
            <a:miter lim="800000"/>
            <a:headEnd/>
            <a:tailEnd/>
          </a:ln>
        </p:spPr>
      </p:pic>
      <p:pic>
        <p:nvPicPr>
          <p:cNvPr id="108551" name="Picture 7"/>
          <p:cNvPicPr>
            <a:picLocks noChangeAspect="1" noChangeArrowheads="1"/>
          </p:cNvPicPr>
          <p:nvPr/>
        </p:nvPicPr>
        <p:blipFill>
          <a:blip r:embed="rId6" cstate="print"/>
          <a:srcRect/>
          <a:stretch>
            <a:fillRect/>
          </a:stretch>
        </p:blipFill>
        <p:spPr bwMode="auto">
          <a:xfrm>
            <a:off x="4343402" y="4495800"/>
            <a:ext cx="1220771" cy="914400"/>
          </a:xfrm>
          <a:prstGeom prst="rect">
            <a:avLst/>
          </a:prstGeom>
          <a:noFill/>
          <a:ln w="9525">
            <a:noFill/>
            <a:miter lim="800000"/>
            <a:headEnd/>
            <a:tailEnd/>
          </a:ln>
        </p:spPr>
      </p:pic>
      <p:pic>
        <p:nvPicPr>
          <p:cNvPr id="108553" name="Picture 9"/>
          <p:cNvPicPr>
            <a:picLocks noChangeAspect="1" noChangeArrowheads="1"/>
          </p:cNvPicPr>
          <p:nvPr/>
        </p:nvPicPr>
        <p:blipFill>
          <a:blip r:embed="rId7" cstate="print"/>
          <a:srcRect/>
          <a:stretch>
            <a:fillRect/>
          </a:stretch>
        </p:blipFill>
        <p:spPr bwMode="auto">
          <a:xfrm>
            <a:off x="6477002" y="4800604"/>
            <a:ext cx="1228725" cy="825129"/>
          </a:xfrm>
          <a:prstGeom prst="rect">
            <a:avLst/>
          </a:prstGeom>
          <a:noFill/>
          <a:ln w="9525">
            <a:noFill/>
            <a:miter lim="800000"/>
            <a:headEnd/>
            <a:tailEnd/>
          </a:ln>
        </p:spPr>
      </p:pic>
      <p:pic>
        <p:nvPicPr>
          <p:cNvPr id="108554" name="Picture 10"/>
          <p:cNvPicPr>
            <a:picLocks noChangeAspect="1" noChangeArrowheads="1"/>
          </p:cNvPicPr>
          <p:nvPr/>
        </p:nvPicPr>
        <p:blipFill>
          <a:blip r:embed="rId8" cstate="print"/>
          <a:srcRect/>
          <a:stretch>
            <a:fillRect/>
          </a:stretch>
        </p:blipFill>
        <p:spPr bwMode="auto">
          <a:xfrm>
            <a:off x="4724400" y="2971804"/>
            <a:ext cx="838200" cy="647551"/>
          </a:xfrm>
          <a:prstGeom prst="rect">
            <a:avLst/>
          </a:prstGeom>
          <a:noFill/>
          <a:ln w="9525">
            <a:noFill/>
            <a:miter lim="800000"/>
            <a:headEnd/>
            <a:tailEnd/>
          </a:ln>
        </p:spPr>
      </p:pic>
      <p:pic>
        <p:nvPicPr>
          <p:cNvPr id="108555" name="Picture 11"/>
          <p:cNvPicPr>
            <a:picLocks noChangeAspect="1" noChangeArrowheads="1"/>
          </p:cNvPicPr>
          <p:nvPr/>
        </p:nvPicPr>
        <p:blipFill>
          <a:blip r:embed="rId9" cstate="print"/>
          <a:srcRect/>
          <a:stretch>
            <a:fillRect/>
          </a:stretch>
        </p:blipFill>
        <p:spPr bwMode="auto">
          <a:xfrm>
            <a:off x="6781800" y="2971804"/>
            <a:ext cx="914400" cy="670095"/>
          </a:xfrm>
          <a:prstGeom prst="rect">
            <a:avLst/>
          </a:prstGeom>
          <a:noFill/>
          <a:ln w="9525">
            <a:noFill/>
            <a:miter lim="800000"/>
            <a:headEnd/>
            <a:tailEnd/>
          </a:ln>
        </p:spPr>
      </p:pic>
      <p:cxnSp>
        <p:nvCxnSpPr>
          <p:cNvPr id="17" name="Straight Arrow Connector 16"/>
          <p:cNvCxnSpPr>
            <a:endCxn id="108548" idx="1"/>
          </p:cNvCxnSpPr>
          <p:nvPr/>
        </p:nvCxnSpPr>
        <p:spPr>
          <a:xfrm flipV="1">
            <a:off x="1752600" y="2103971"/>
            <a:ext cx="1219200" cy="944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8549" idx="1"/>
          </p:cNvCxnSpPr>
          <p:nvPr/>
        </p:nvCxnSpPr>
        <p:spPr>
          <a:xfrm>
            <a:off x="1752600" y="3276600"/>
            <a:ext cx="12192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00200" y="3352800"/>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8549" idx="3"/>
            <a:endCxn id="108554" idx="1"/>
          </p:cNvCxnSpPr>
          <p:nvPr/>
        </p:nvCxnSpPr>
        <p:spPr>
          <a:xfrm flipV="1">
            <a:off x="3619500" y="3295576"/>
            <a:ext cx="1104900" cy="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52800" y="4419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8553" idx="1"/>
          </p:cNvCxnSpPr>
          <p:nvPr/>
        </p:nvCxnSpPr>
        <p:spPr>
          <a:xfrm>
            <a:off x="5029200" y="4953004"/>
            <a:ext cx="1447800" cy="26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8554" idx="3"/>
          </p:cNvCxnSpPr>
          <p:nvPr/>
        </p:nvCxnSpPr>
        <p:spPr>
          <a:xfrm flipV="1">
            <a:off x="5562600" y="3276600"/>
            <a:ext cx="1371600" cy="1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8556" name="Picture 12"/>
          <p:cNvPicPr>
            <a:picLocks noChangeAspect="1" noChangeArrowheads="1"/>
          </p:cNvPicPr>
          <p:nvPr/>
        </p:nvPicPr>
        <p:blipFill>
          <a:blip r:embed="rId10" cstate="print"/>
          <a:srcRect/>
          <a:stretch>
            <a:fillRect/>
          </a:stretch>
        </p:blipFill>
        <p:spPr bwMode="auto">
          <a:xfrm>
            <a:off x="4724400" y="1524000"/>
            <a:ext cx="685800" cy="1028700"/>
          </a:xfrm>
          <a:prstGeom prst="rect">
            <a:avLst/>
          </a:prstGeom>
          <a:noFill/>
          <a:ln w="9525">
            <a:noFill/>
            <a:miter lim="800000"/>
            <a:headEnd/>
            <a:tailEnd/>
          </a:ln>
        </p:spPr>
      </p:pic>
      <p:cxnSp>
        <p:nvCxnSpPr>
          <p:cNvPr id="32" name="Straight Arrow Connector 31"/>
          <p:cNvCxnSpPr/>
          <p:nvPr/>
        </p:nvCxnSpPr>
        <p:spPr>
          <a:xfrm>
            <a:off x="3505200" y="1981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800100" y="4229100"/>
            <a:ext cx="1981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86000" y="5410204"/>
            <a:ext cx="470000" cy="830997"/>
          </a:xfrm>
          <a:prstGeom prst="rect">
            <a:avLst/>
          </a:prstGeom>
          <a:noFill/>
        </p:spPr>
        <p:txBody>
          <a:bodyPr wrap="none" rtlCol="0">
            <a:spAutoFit/>
          </a:bodyPr>
          <a:lstStyle/>
          <a:p>
            <a:r>
              <a:rPr lang="en-US" sz="4800" dirty="0" smtClean="0"/>
              <a:t>?</a:t>
            </a:r>
            <a:endParaRPr lang="en-US" sz="4800" dirty="0"/>
          </a:p>
        </p:txBody>
      </p:sp>
      <p:cxnSp>
        <p:nvCxnSpPr>
          <p:cNvPr id="37" name="Straight Arrow Connector 36"/>
          <p:cNvCxnSpPr/>
          <p:nvPr/>
        </p:nvCxnSpPr>
        <p:spPr>
          <a:xfrm rot="16200000" flipV="1">
            <a:off x="3009902" y="2705101"/>
            <a:ext cx="53340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12"/>
          </p:nvPr>
        </p:nvSpPr>
        <p:spPr/>
        <p:txBody>
          <a:bodyPr/>
          <a:lstStyle/>
          <a:p>
            <a:fld id="{FC398A72-17BE-493D-A14C-F3371BCE3542}" type="slidenum">
              <a:rPr lang="en-US" smtClean="0"/>
              <a:pPr/>
              <a:t>21</a:t>
            </a:fld>
            <a:endParaRPr lang="en-US" dirty="0"/>
          </a:p>
        </p:txBody>
      </p:sp>
      <p:sp>
        <p:nvSpPr>
          <p:cNvPr id="24" name="TextBox 23"/>
          <p:cNvSpPr txBox="1"/>
          <p:nvPr/>
        </p:nvSpPr>
        <p:spPr>
          <a:xfrm>
            <a:off x="1152540" y="6400800"/>
            <a:ext cx="5821274" cy="369332"/>
          </a:xfrm>
          <a:prstGeom prst="rect">
            <a:avLst/>
          </a:prstGeom>
          <a:noFill/>
        </p:spPr>
        <p:txBody>
          <a:bodyPr wrap="none" rtlCol="0">
            <a:spAutoFit/>
          </a:bodyPr>
          <a:lstStyle/>
          <a:p>
            <a:r>
              <a:rPr lang="en-US" dirty="0" smtClean="0"/>
              <a:t>Source: </a:t>
            </a:r>
            <a:r>
              <a:rPr lang="en-US" i="1" dirty="0" smtClean="0"/>
              <a:t>Human Memory: Theory and Practice </a:t>
            </a:r>
            <a:r>
              <a:rPr lang="en-US" dirty="0" smtClean="0"/>
              <a:t>[</a:t>
            </a:r>
            <a:r>
              <a:rPr lang="en-US" dirty="0" err="1" smtClean="0"/>
              <a:t>Baddeley</a:t>
            </a:r>
            <a:r>
              <a:rPr lang="en-US" dirty="0" smtClean="0"/>
              <a:t>, 90]</a:t>
            </a:r>
            <a:endParaRPr lang="en-US" dirty="0"/>
          </a:p>
        </p:txBody>
      </p:sp>
    </p:spTree>
    <p:extLst>
      <p:ext uri="{BB962C8B-B14F-4D97-AF65-F5344CB8AC3E}">
        <p14:creationId xmlns:p14="http://schemas.microsoft.com/office/powerpoint/2010/main" val="407068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08548"/>
                                        </p:tgtEl>
                                        <p:attrNameLst>
                                          <p:attrName>style.visibility</p:attrName>
                                        </p:attrNameLst>
                                      </p:cBhvr>
                                      <p:to>
                                        <p:strVal val="visible"/>
                                      </p:to>
                                    </p:set>
                                    <p:animEffect transition="in" filter="blinds(horizontal)">
                                      <p:cBhvr>
                                        <p:cTn id="10" dur="500"/>
                                        <p:tgtEl>
                                          <p:spTgt spid="1085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par>
                                <p:cTn id="16" presetID="3" presetClass="entr" presetSubtype="10" fill="hold" nodeType="withEffect">
                                  <p:stCondLst>
                                    <p:cond delay="0"/>
                                  </p:stCondLst>
                                  <p:childTnLst>
                                    <p:set>
                                      <p:cBhvr>
                                        <p:cTn id="17" dur="1" fill="hold">
                                          <p:stCondLst>
                                            <p:cond delay="0"/>
                                          </p:stCondLst>
                                        </p:cTn>
                                        <p:tgtEl>
                                          <p:spTgt spid="108556"/>
                                        </p:tgtEl>
                                        <p:attrNameLst>
                                          <p:attrName>style.visibility</p:attrName>
                                        </p:attrNameLst>
                                      </p:cBhvr>
                                      <p:to>
                                        <p:strVal val="visible"/>
                                      </p:to>
                                    </p:set>
                                    <p:animEffect transition="in" filter="blinds(horizontal)">
                                      <p:cBhvr>
                                        <p:cTn id="18" dur="500"/>
                                        <p:tgtEl>
                                          <p:spTgt spid="10855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nodeType="withEffect">
                                  <p:stCondLst>
                                    <p:cond delay="0"/>
                                  </p:stCondLst>
                                  <p:childTnLst>
                                    <p:set>
                                      <p:cBhvr>
                                        <p:cTn id="25" dur="1" fill="hold">
                                          <p:stCondLst>
                                            <p:cond delay="0"/>
                                          </p:stCondLst>
                                        </p:cTn>
                                        <p:tgtEl>
                                          <p:spTgt spid="108549"/>
                                        </p:tgtEl>
                                        <p:attrNameLst>
                                          <p:attrName>style.visibility</p:attrName>
                                        </p:attrNameLst>
                                      </p:cBhvr>
                                      <p:to>
                                        <p:strVal val="visible"/>
                                      </p:to>
                                    </p:set>
                                    <p:animEffect transition="in" filter="blinds(horizontal)">
                                      <p:cBhvr>
                                        <p:cTn id="26" dur="500"/>
                                        <p:tgtEl>
                                          <p:spTgt spid="108549"/>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nodeType="withEffect">
                                  <p:stCondLst>
                                    <p:cond delay="0"/>
                                  </p:stCondLst>
                                  <p:childTnLst>
                                    <p:set>
                                      <p:cBhvr>
                                        <p:cTn id="39" dur="1" fill="hold">
                                          <p:stCondLst>
                                            <p:cond delay="0"/>
                                          </p:stCondLst>
                                        </p:cTn>
                                        <p:tgtEl>
                                          <p:spTgt spid="108554"/>
                                        </p:tgtEl>
                                        <p:attrNameLst>
                                          <p:attrName>style.visibility</p:attrName>
                                        </p:attrNameLst>
                                      </p:cBhvr>
                                      <p:to>
                                        <p:strVal val="visible"/>
                                      </p:to>
                                    </p:set>
                                    <p:animEffect transition="in" filter="blinds(horizontal)">
                                      <p:cBhvr>
                                        <p:cTn id="40" dur="500"/>
                                        <p:tgtEl>
                                          <p:spTgt spid="10855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par>
                                <p:cTn id="46" presetID="3" presetClass="entr" presetSubtype="10" fill="hold" nodeType="withEffect">
                                  <p:stCondLst>
                                    <p:cond delay="0"/>
                                  </p:stCondLst>
                                  <p:childTnLst>
                                    <p:set>
                                      <p:cBhvr>
                                        <p:cTn id="47" dur="1" fill="hold">
                                          <p:stCondLst>
                                            <p:cond delay="0"/>
                                          </p:stCondLst>
                                        </p:cTn>
                                        <p:tgtEl>
                                          <p:spTgt spid="108555"/>
                                        </p:tgtEl>
                                        <p:attrNameLst>
                                          <p:attrName>style.visibility</p:attrName>
                                        </p:attrNameLst>
                                      </p:cBhvr>
                                      <p:to>
                                        <p:strVal val="visible"/>
                                      </p:to>
                                    </p:set>
                                    <p:animEffect transition="in" filter="blinds(horizontal)">
                                      <p:cBhvr>
                                        <p:cTn id="48" dur="500"/>
                                        <p:tgtEl>
                                          <p:spTgt spid="10855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nodeType="withEffect">
                                  <p:stCondLst>
                                    <p:cond delay="0"/>
                                  </p:stCondLst>
                                  <p:childTnLst>
                                    <p:set>
                                      <p:cBhvr>
                                        <p:cTn id="55" dur="1" fill="hold">
                                          <p:stCondLst>
                                            <p:cond delay="0"/>
                                          </p:stCondLst>
                                        </p:cTn>
                                        <p:tgtEl>
                                          <p:spTgt spid="108550"/>
                                        </p:tgtEl>
                                        <p:attrNameLst>
                                          <p:attrName>style.visibility</p:attrName>
                                        </p:attrNameLst>
                                      </p:cBhvr>
                                      <p:to>
                                        <p:strVal val="visible"/>
                                      </p:to>
                                    </p:set>
                                    <p:animEffect transition="in" filter="blinds(horizontal)">
                                      <p:cBhvr>
                                        <p:cTn id="56" dur="500"/>
                                        <p:tgtEl>
                                          <p:spTgt spid="108550"/>
                                        </p:tgtEl>
                                      </p:cBhvr>
                                    </p:animEffect>
                                  </p:childTnLst>
                                </p:cTn>
                              </p:par>
                              <p:par>
                                <p:cTn id="57" presetID="3" presetClass="entr" presetSubtype="1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par>
                                <p:cTn id="60" presetID="3" presetClass="entr" presetSubtype="10" fill="hold" nodeType="withEffect">
                                  <p:stCondLst>
                                    <p:cond delay="0"/>
                                  </p:stCondLst>
                                  <p:childTnLst>
                                    <p:set>
                                      <p:cBhvr>
                                        <p:cTn id="61" dur="1" fill="hold">
                                          <p:stCondLst>
                                            <p:cond delay="0"/>
                                          </p:stCondLst>
                                        </p:cTn>
                                        <p:tgtEl>
                                          <p:spTgt spid="108551"/>
                                        </p:tgtEl>
                                        <p:attrNameLst>
                                          <p:attrName>style.visibility</p:attrName>
                                        </p:attrNameLst>
                                      </p:cBhvr>
                                      <p:to>
                                        <p:strVal val="visible"/>
                                      </p:to>
                                    </p:set>
                                    <p:animEffect transition="in" filter="blinds(horizontal)">
                                      <p:cBhvr>
                                        <p:cTn id="62" dur="500"/>
                                        <p:tgtEl>
                                          <p:spTgt spid="108551"/>
                                        </p:tgtEl>
                                      </p:cBhvr>
                                    </p:animEffect>
                                  </p:childTnLst>
                                </p:cTn>
                              </p:par>
                              <p:par>
                                <p:cTn id="63" presetID="3" presetClass="entr" presetSubtype="1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linds(horizontal)">
                                      <p:cBhvr>
                                        <p:cTn id="65" dur="500"/>
                                        <p:tgtEl>
                                          <p:spTgt spid="27"/>
                                        </p:tgtEl>
                                      </p:cBhvr>
                                    </p:animEffect>
                                  </p:childTnLst>
                                </p:cTn>
                              </p:par>
                              <p:par>
                                <p:cTn id="66" presetID="3" presetClass="entr" presetSubtype="10" fill="hold" nodeType="withEffect">
                                  <p:stCondLst>
                                    <p:cond delay="0"/>
                                  </p:stCondLst>
                                  <p:childTnLst>
                                    <p:set>
                                      <p:cBhvr>
                                        <p:cTn id="67" dur="1" fill="hold">
                                          <p:stCondLst>
                                            <p:cond delay="0"/>
                                          </p:stCondLst>
                                        </p:cTn>
                                        <p:tgtEl>
                                          <p:spTgt spid="108553"/>
                                        </p:tgtEl>
                                        <p:attrNameLst>
                                          <p:attrName>style.visibility</p:attrName>
                                        </p:attrNameLst>
                                      </p:cBhvr>
                                      <p:to>
                                        <p:strVal val="visible"/>
                                      </p:to>
                                    </p:set>
                                    <p:animEffect transition="in" filter="blinds(horizontal)">
                                      <p:cBhvr>
                                        <p:cTn id="68" dur="500"/>
                                        <p:tgtEl>
                                          <p:spTgt spid="10855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linds(horizontal)">
                                      <p:cBhvr>
                                        <p:cTn id="73" dur="500"/>
                                        <p:tgtEl>
                                          <p:spTgt spid="3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3" cstate="print"/>
          <a:srcRect/>
          <a:stretch>
            <a:fillRect/>
          </a:stretch>
        </p:blipFill>
        <p:spPr bwMode="auto">
          <a:xfrm>
            <a:off x="5105401" y="2026821"/>
            <a:ext cx="3572144" cy="307858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Cues</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Cue: context when a memory is stored</a:t>
            </a:r>
          </a:p>
          <a:p>
            <a:endParaRPr lang="en-US" dirty="0" smtClean="0"/>
          </a:p>
          <a:p>
            <a:r>
              <a:rPr lang="en-US" dirty="0" smtClean="0"/>
              <a:t>Surrounding Environment</a:t>
            </a:r>
          </a:p>
          <a:p>
            <a:pPr lvl="1"/>
            <a:r>
              <a:rPr lang="en-US" dirty="0" smtClean="0"/>
              <a:t>Sounds</a:t>
            </a:r>
          </a:p>
          <a:p>
            <a:pPr lvl="1"/>
            <a:r>
              <a:rPr lang="en-US" dirty="0" smtClean="0"/>
              <a:t>Visual Surroundings</a:t>
            </a:r>
          </a:p>
          <a:p>
            <a:pPr lvl="1"/>
            <a:r>
              <a:rPr lang="en-US" dirty="0" smtClean="0"/>
              <a:t>Web Site</a:t>
            </a:r>
          </a:p>
          <a:p>
            <a:pPr lvl="1"/>
            <a:r>
              <a:rPr lang="en-US" dirty="0" smtClean="0"/>
              <a:t>….</a:t>
            </a:r>
          </a:p>
          <a:p>
            <a:pPr lvl="1"/>
            <a:endParaRPr lang="en-US" dirty="0" smtClean="0"/>
          </a:p>
          <a:p>
            <a:r>
              <a:rPr lang="en-US" dirty="0" smtClean="0"/>
              <a:t>As time passes we forget some of this context…</a:t>
            </a:r>
            <a:endParaRPr lang="en-US" dirty="0"/>
          </a:p>
        </p:txBody>
      </p:sp>
      <p:pic>
        <p:nvPicPr>
          <p:cNvPr id="131075" name="Picture 3"/>
          <p:cNvPicPr>
            <a:picLocks noChangeAspect="1" noChangeArrowheads="1"/>
          </p:cNvPicPr>
          <p:nvPr/>
        </p:nvPicPr>
        <p:blipFill>
          <a:blip r:embed="rId4" cstate="print"/>
          <a:srcRect/>
          <a:stretch>
            <a:fillRect/>
          </a:stretch>
        </p:blipFill>
        <p:spPr bwMode="auto">
          <a:xfrm>
            <a:off x="6553200" y="2407817"/>
            <a:ext cx="914400" cy="685800"/>
          </a:xfrm>
          <a:prstGeom prst="rect">
            <a:avLst/>
          </a:prstGeom>
          <a:noFill/>
          <a:ln w="9525">
            <a:noFill/>
            <a:miter lim="800000"/>
            <a:headEnd/>
            <a:tailEnd/>
          </a:ln>
        </p:spPr>
      </p:pic>
      <p:pic>
        <p:nvPicPr>
          <p:cNvPr id="131077" name="Picture 5"/>
          <p:cNvPicPr>
            <a:picLocks noChangeAspect="1" noChangeArrowheads="1"/>
          </p:cNvPicPr>
          <p:nvPr/>
        </p:nvPicPr>
        <p:blipFill>
          <a:blip r:embed="rId5" cstate="print"/>
          <a:srcRect/>
          <a:stretch>
            <a:fillRect/>
          </a:stretch>
        </p:blipFill>
        <p:spPr bwMode="auto">
          <a:xfrm>
            <a:off x="7543800" y="2316275"/>
            <a:ext cx="533400" cy="753533"/>
          </a:xfrm>
          <a:prstGeom prst="rect">
            <a:avLst/>
          </a:prstGeom>
          <a:noFill/>
          <a:ln w="9525">
            <a:noFill/>
            <a:miter lim="800000"/>
            <a:headEnd/>
            <a:tailEnd/>
          </a:ln>
        </p:spPr>
      </p:pic>
      <p:pic>
        <p:nvPicPr>
          <p:cNvPr id="10" name="Picture 9"/>
          <p:cNvPicPr>
            <a:picLocks noChangeAspect="1" noChangeArrowheads="1"/>
          </p:cNvPicPr>
          <p:nvPr/>
        </p:nvPicPr>
        <p:blipFill>
          <a:blip r:embed="rId6" cstate="print"/>
          <a:srcRect/>
          <a:stretch>
            <a:fillRect/>
          </a:stretch>
        </p:blipFill>
        <p:spPr bwMode="auto">
          <a:xfrm>
            <a:off x="6906493" y="3169817"/>
            <a:ext cx="969818" cy="533400"/>
          </a:xfrm>
          <a:prstGeom prst="rect">
            <a:avLst/>
          </a:prstGeom>
          <a:noFill/>
          <a:ln w="9525">
            <a:noFill/>
            <a:miter lim="800000"/>
            <a:headEnd/>
            <a:tailEnd/>
          </a:ln>
        </p:spPr>
      </p:pic>
      <p:sp>
        <p:nvSpPr>
          <p:cNvPr id="9" name="TextBox 8"/>
          <p:cNvSpPr txBox="1"/>
          <p:nvPr/>
        </p:nvSpPr>
        <p:spPr>
          <a:xfrm>
            <a:off x="1152540" y="6400800"/>
            <a:ext cx="5821274" cy="369332"/>
          </a:xfrm>
          <a:prstGeom prst="rect">
            <a:avLst/>
          </a:prstGeom>
          <a:noFill/>
        </p:spPr>
        <p:txBody>
          <a:bodyPr wrap="none" rtlCol="0">
            <a:spAutoFit/>
          </a:bodyPr>
          <a:lstStyle/>
          <a:p>
            <a:r>
              <a:rPr lang="en-US" dirty="0" smtClean="0"/>
              <a:t>Source: </a:t>
            </a:r>
            <a:r>
              <a:rPr lang="en-US" i="1" dirty="0" smtClean="0"/>
              <a:t>Human Memory: Theory and Practice </a:t>
            </a:r>
            <a:r>
              <a:rPr lang="en-US" dirty="0" smtClean="0"/>
              <a:t>[</a:t>
            </a:r>
            <a:r>
              <a:rPr lang="en-US" dirty="0" err="1" smtClean="0"/>
              <a:t>Baddeley</a:t>
            </a:r>
            <a:r>
              <a:rPr lang="en-US" dirty="0" smtClean="0"/>
              <a:t>, 90]</a:t>
            </a:r>
            <a:endParaRPr lang="en-US" dirty="0"/>
          </a:p>
        </p:txBody>
      </p:sp>
    </p:spTree>
    <p:extLst>
      <p:ext uri="{BB962C8B-B14F-4D97-AF65-F5344CB8AC3E}">
        <p14:creationId xmlns:p14="http://schemas.microsoft.com/office/powerpoint/2010/main" val="259803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1077"/>
                                        </p:tgtEl>
                                        <p:attrNameLst>
                                          <p:attrName>style.visibility</p:attrName>
                                        </p:attrNameLst>
                                      </p:cBhvr>
                                      <p:to>
                                        <p:strVal val="visible"/>
                                      </p:to>
                                    </p:set>
                                    <p:animEffect transition="in" filter="blinds(horizontal)">
                                      <p:cBhvr>
                                        <p:cTn id="15" dur="500"/>
                                        <p:tgtEl>
                                          <p:spTgt spid="1310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500"/>
                                        <p:tgtEl>
                                          <p:spTgt spid="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1075"/>
                                        </p:tgtEl>
                                        <p:attrNameLst>
                                          <p:attrName>style.visibility</p:attrName>
                                        </p:attrNameLst>
                                      </p:cBhvr>
                                      <p:to>
                                        <p:strVal val="visible"/>
                                      </p:to>
                                    </p:set>
                                    <p:animEffect transition="in" filter="blinds(horizontal)">
                                      <p:cBhvr>
                                        <p:cTn id="23" dur="500"/>
                                        <p:tgtEl>
                                          <p:spTgt spid="13107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linds(horizontal)">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blinds(horizontal)">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31077"/>
                                        </p:tgtEl>
                                      </p:cBhvr>
                                    </p:animEffect>
                                    <p:set>
                                      <p:cBhvr>
                                        <p:cTn id="46" dur="1" fill="hold">
                                          <p:stCondLst>
                                            <p:cond delay="499"/>
                                          </p:stCondLst>
                                        </p:cTn>
                                        <p:tgtEl>
                                          <p:spTgt spid="131077"/>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1075"/>
                                        </p:tgtEl>
                                      </p:cBhvr>
                                    </p:animEffect>
                                    <p:set>
                                      <p:cBhvr>
                                        <p:cTn id="49" dur="1" fill="hold">
                                          <p:stCondLst>
                                            <p:cond delay="499"/>
                                          </p:stCondLst>
                                        </p:cTn>
                                        <p:tgtEl>
                                          <p:spTgt spid="131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Attempt: Chunking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Memorize: </a:t>
            </a:r>
            <a:r>
              <a:rPr lang="en-US" dirty="0" err="1" smtClean="0"/>
              <a:t>nbccbsabc</a:t>
            </a:r>
            <a:endParaRPr lang="en-US" dirty="0" smtClean="0"/>
          </a:p>
          <a:p>
            <a:endParaRPr lang="en-US" dirty="0" smtClean="0"/>
          </a:p>
          <a:p>
            <a:r>
              <a:rPr lang="en-US" dirty="0" smtClean="0"/>
              <a:t>Memorize: </a:t>
            </a:r>
            <a:r>
              <a:rPr lang="en-US" dirty="0" err="1" smtClean="0"/>
              <a:t>tkqizrlwp</a:t>
            </a:r>
            <a:r>
              <a:rPr lang="en-US" dirty="0" smtClean="0"/>
              <a:t> </a:t>
            </a:r>
          </a:p>
          <a:p>
            <a:endParaRPr lang="en-US" dirty="0" smtClean="0"/>
          </a:p>
          <a:p>
            <a:r>
              <a:rPr lang="en-US" dirty="0" smtClean="0"/>
              <a:t>3 Chunks vs. 9 Chunks!</a:t>
            </a:r>
          </a:p>
          <a:p>
            <a:pPr>
              <a:buNone/>
            </a:pPr>
            <a:endParaRPr lang="en-US" dirty="0" smtClean="0"/>
          </a:p>
          <a:p>
            <a:pPr marL="0" indent="0">
              <a:buNone/>
            </a:pPr>
            <a:r>
              <a:rPr lang="en-US" b="1" dirty="0" smtClean="0"/>
              <a:t>Usability Goal: </a:t>
            </a:r>
            <a:r>
              <a:rPr lang="en-US" dirty="0" smtClean="0"/>
              <a:t>Minimize Number of Chunks in Passwords</a:t>
            </a:r>
            <a:endParaRPr lang="en-US" dirty="0"/>
          </a:p>
        </p:txBody>
      </p:sp>
      <p:sp>
        <p:nvSpPr>
          <p:cNvPr id="4" name="TextBox 3"/>
          <p:cNvSpPr txBox="1"/>
          <p:nvPr/>
        </p:nvSpPr>
        <p:spPr>
          <a:xfrm>
            <a:off x="1152540" y="6400800"/>
            <a:ext cx="6277168" cy="369332"/>
          </a:xfrm>
          <a:prstGeom prst="rect">
            <a:avLst/>
          </a:prstGeom>
          <a:noFill/>
        </p:spPr>
        <p:txBody>
          <a:bodyPr wrap="none" rtlCol="0">
            <a:spAutoFit/>
          </a:bodyPr>
          <a:lstStyle/>
          <a:p>
            <a:r>
              <a:rPr lang="en-US" dirty="0" smtClean="0"/>
              <a:t>Source: </a:t>
            </a:r>
            <a:r>
              <a:rPr lang="en-US" i="1" dirty="0" smtClean="0"/>
              <a:t>The magical number seven, plus or minus two </a:t>
            </a:r>
            <a:r>
              <a:rPr lang="en-US" dirty="0" smtClean="0"/>
              <a:t>[Miller, 56]</a:t>
            </a:r>
            <a:endParaRPr lang="en-US" dirty="0"/>
          </a:p>
        </p:txBody>
      </p:sp>
      <p:sp>
        <p:nvSpPr>
          <p:cNvPr id="5" name="Slide Number Placeholder 4"/>
          <p:cNvSpPr>
            <a:spLocks noGrp="1"/>
          </p:cNvSpPr>
          <p:nvPr>
            <p:ph type="sldNum" sz="quarter" idx="12"/>
          </p:nvPr>
        </p:nvSpPr>
        <p:spPr/>
        <p:txBody>
          <a:bodyPr/>
          <a:lstStyle/>
          <a:p>
            <a:fld id="{FC398A72-17BE-493D-A14C-F3371BCE3542}" type="slidenum">
              <a:rPr lang="en-US" smtClean="0"/>
              <a:pPr/>
              <a:t>23</a:t>
            </a:fld>
            <a:endParaRPr lang="en-US" dirty="0"/>
          </a:p>
        </p:txBody>
      </p:sp>
      <p:sp>
        <p:nvSpPr>
          <p:cNvPr id="6" name="Rectangle 5"/>
          <p:cNvSpPr/>
          <p:nvPr/>
        </p:nvSpPr>
        <p:spPr>
          <a:xfrm>
            <a:off x="457200" y="4724400"/>
            <a:ext cx="8153400" cy="1371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95688" y="2586339"/>
            <a:ext cx="3010119" cy="830997"/>
          </a:xfrm>
          <a:prstGeom prst="rect">
            <a:avLst/>
          </a:prstGeom>
          <a:noFill/>
        </p:spPr>
        <p:txBody>
          <a:bodyPr wrap="none" rtlCol="0">
            <a:spAutoFit/>
          </a:bodyPr>
          <a:lstStyle/>
          <a:p>
            <a:r>
              <a:rPr lang="en-US" sz="4800" dirty="0" smtClean="0"/>
              <a:t>Incomplete</a:t>
            </a:r>
            <a:endParaRPr lang="en-US" sz="4800" dirty="0"/>
          </a:p>
        </p:txBody>
      </p:sp>
      <p:cxnSp>
        <p:nvCxnSpPr>
          <p:cNvPr id="9" name="Straight Arrow Connector 8"/>
          <p:cNvCxnSpPr/>
          <p:nvPr/>
        </p:nvCxnSpPr>
        <p:spPr>
          <a:xfrm flipH="1">
            <a:off x="5410200" y="3429000"/>
            <a:ext cx="914400" cy="1295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5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658501" y="1524000"/>
            <a:ext cx="5304986" cy="4572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Human Memory: Vast, but </a:t>
            </a:r>
            <a:r>
              <a:rPr lang="en-US" dirty="0" err="1" smtClean="0"/>
              <a:t>Lossy</a:t>
            </a:r>
            <a:endParaRPr lang="en-US" dirty="0"/>
          </a:p>
        </p:txBody>
      </p:sp>
      <p:sp>
        <p:nvSpPr>
          <p:cNvPr id="3" name="Content Placeholder 2"/>
          <p:cNvSpPr>
            <a:spLocks noGrp="1"/>
          </p:cNvSpPr>
          <p:nvPr>
            <p:ph idx="1"/>
          </p:nvPr>
        </p:nvSpPr>
        <p:spPr>
          <a:xfrm>
            <a:off x="457200" y="1600204"/>
            <a:ext cx="4800600" cy="4525963"/>
          </a:xfrm>
        </p:spPr>
        <p:txBody>
          <a:bodyPr>
            <a:normAutofit/>
          </a:bodyPr>
          <a:lstStyle/>
          <a:p>
            <a:r>
              <a:rPr lang="en-US" dirty="0" smtClean="0"/>
              <a:t>Rehearse or Forget!</a:t>
            </a:r>
          </a:p>
          <a:p>
            <a:pPr lvl="1"/>
            <a:r>
              <a:rPr lang="en-US" dirty="0"/>
              <a:t>How much </a:t>
            </a:r>
            <a:r>
              <a:rPr lang="en-US" dirty="0" smtClean="0"/>
              <a:t>work?</a:t>
            </a:r>
          </a:p>
          <a:p>
            <a:r>
              <a:rPr lang="en-US" dirty="0" smtClean="0"/>
              <a:t>Quantify Usability</a:t>
            </a:r>
          </a:p>
          <a:p>
            <a:pPr lvl="1"/>
            <a:r>
              <a:rPr lang="en-US" dirty="0" smtClean="0"/>
              <a:t>Rehearsal Assumption</a:t>
            </a:r>
            <a:endParaRPr lang="en-US" dirty="0"/>
          </a:p>
          <a:p>
            <a:endParaRPr lang="en-US" dirty="0"/>
          </a:p>
          <a:p>
            <a:pPr lvl="1"/>
            <a:endParaRPr lang="en-US" dirty="0" smtClean="0"/>
          </a:p>
          <a:p>
            <a:pPr lvl="1"/>
            <a:endParaRPr lang="en-US" dirty="0" smtClean="0"/>
          </a:p>
        </p:txBody>
      </p:sp>
      <p:pic>
        <p:nvPicPr>
          <p:cNvPr id="7" name="Picture 6"/>
          <p:cNvPicPr>
            <a:picLocks noChangeAspect="1" noChangeArrowheads="1"/>
          </p:cNvPicPr>
          <p:nvPr/>
        </p:nvPicPr>
        <p:blipFill>
          <a:blip r:embed="rId4" cstate="print"/>
          <a:srcRect/>
          <a:stretch>
            <a:fillRect/>
          </a:stretch>
        </p:blipFill>
        <p:spPr bwMode="auto">
          <a:xfrm>
            <a:off x="5791202" y="2133604"/>
            <a:ext cx="1416271" cy="778949"/>
          </a:xfrm>
          <a:prstGeom prst="rect">
            <a:avLst/>
          </a:prstGeom>
          <a:noFill/>
          <a:ln w="9525">
            <a:noFill/>
            <a:miter lim="800000"/>
            <a:headEnd/>
            <a:tailEnd/>
          </a:ln>
        </p:spPr>
      </p:pic>
      <p:pic>
        <p:nvPicPr>
          <p:cNvPr id="16386" name="Picture 2" descr="https://encrypted-tbn1.gstatic.com/images?q=tbn:ANd9GcR0P8msAVJEoPaK7t-uqFpaR0p1IsCsXqR8cOle6noXdj7fDlu1cw"/>
          <p:cNvPicPr>
            <a:picLocks noChangeAspect="1" noChangeArrowheads="1"/>
          </p:cNvPicPr>
          <p:nvPr/>
        </p:nvPicPr>
        <p:blipFill>
          <a:blip r:embed="rId5" cstate="print"/>
          <a:srcRect/>
          <a:stretch>
            <a:fillRect/>
          </a:stretch>
        </p:blipFill>
        <p:spPr bwMode="auto">
          <a:xfrm>
            <a:off x="5791201" y="2819400"/>
            <a:ext cx="1496786" cy="838200"/>
          </a:xfrm>
          <a:prstGeom prst="rect">
            <a:avLst/>
          </a:prstGeom>
          <a:noFill/>
        </p:spPr>
      </p:pic>
      <p:sp>
        <p:nvSpPr>
          <p:cNvPr id="9" name="TextBox 8"/>
          <p:cNvSpPr txBox="1"/>
          <p:nvPr/>
        </p:nvSpPr>
        <p:spPr>
          <a:xfrm>
            <a:off x="7467600" y="2143780"/>
            <a:ext cx="1981200" cy="523220"/>
          </a:xfrm>
          <a:prstGeom prst="rect">
            <a:avLst/>
          </a:prstGeom>
          <a:noFill/>
        </p:spPr>
        <p:txBody>
          <a:bodyPr wrap="square" rtlCol="0">
            <a:spAutoFit/>
          </a:bodyPr>
          <a:lstStyle/>
          <a:p>
            <a:r>
              <a:rPr lang="en-US" sz="2800" dirty="0" err="1" smtClean="0">
                <a:solidFill>
                  <a:srgbClr val="00B050"/>
                </a:solidFill>
              </a:rPr>
              <a:t>p</a:t>
            </a:r>
            <a:r>
              <a:rPr lang="en-US" sz="2800" baseline="-25000" dirty="0" err="1" smtClean="0">
                <a:solidFill>
                  <a:srgbClr val="00B050"/>
                </a:solidFill>
              </a:rPr>
              <a:t>amazon</a:t>
            </a:r>
            <a:endParaRPr lang="en-US" sz="2800" baseline="-25000" dirty="0">
              <a:solidFill>
                <a:srgbClr val="00B050"/>
              </a:solidFill>
            </a:endParaRPr>
          </a:p>
        </p:txBody>
      </p:sp>
      <p:sp>
        <p:nvSpPr>
          <p:cNvPr id="10" name="TextBox 9"/>
          <p:cNvSpPr txBox="1"/>
          <p:nvPr/>
        </p:nvSpPr>
        <p:spPr>
          <a:xfrm>
            <a:off x="7543800" y="2981980"/>
            <a:ext cx="1981200" cy="523220"/>
          </a:xfrm>
          <a:prstGeom prst="rect">
            <a:avLst/>
          </a:prstGeom>
          <a:noFill/>
        </p:spPr>
        <p:txBody>
          <a:bodyPr wrap="square" rtlCol="0">
            <a:spAutoFit/>
          </a:bodyPr>
          <a:lstStyle/>
          <a:p>
            <a:r>
              <a:rPr lang="en-US" sz="2800" dirty="0" err="1" smtClean="0">
                <a:solidFill>
                  <a:srgbClr val="7030A0"/>
                </a:solidFill>
              </a:rPr>
              <a:t>p</a:t>
            </a:r>
            <a:r>
              <a:rPr lang="en-US" sz="2800" baseline="-25000" dirty="0" err="1" smtClean="0">
                <a:solidFill>
                  <a:srgbClr val="7030A0"/>
                </a:solidFill>
              </a:rPr>
              <a:t>google</a:t>
            </a:r>
            <a:endParaRPr lang="en-US" sz="2800" baseline="-25000" dirty="0">
              <a:solidFill>
                <a:srgbClr val="7030A0"/>
              </a:solidFill>
            </a:endParaRPr>
          </a:p>
        </p:txBody>
      </p:sp>
      <p:cxnSp>
        <p:nvCxnSpPr>
          <p:cNvPr id="12" name="Straight Arrow Connector 11"/>
          <p:cNvCxnSpPr>
            <a:stCxn id="7" idx="3"/>
          </p:cNvCxnSpPr>
          <p:nvPr/>
        </p:nvCxnSpPr>
        <p:spPr>
          <a:xfrm flipV="1">
            <a:off x="7207473" y="2514604"/>
            <a:ext cx="260129" cy="8475"/>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207473" y="3276604"/>
            <a:ext cx="260129" cy="8475"/>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43800" y="2209800"/>
            <a:ext cx="1981200" cy="523220"/>
          </a:xfrm>
          <a:prstGeom prst="rect">
            <a:avLst/>
          </a:prstGeom>
          <a:noFill/>
        </p:spPr>
        <p:txBody>
          <a:bodyPr wrap="square" rtlCol="0">
            <a:spAutoFit/>
          </a:bodyPr>
          <a:lstStyle/>
          <a:p>
            <a:r>
              <a:rPr lang="en-US" sz="2800" dirty="0" smtClean="0">
                <a:solidFill>
                  <a:srgbClr val="00B050"/>
                </a:solidFill>
              </a:rPr>
              <a:t>????</a:t>
            </a:r>
            <a:endParaRPr lang="en-US" sz="2800" baseline="-25000" dirty="0">
              <a:solidFill>
                <a:srgbClr val="00B050"/>
              </a:solidFill>
            </a:endParaRPr>
          </a:p>
        </p:txBody>
      </p:sp>
      <p:sp>
        <p:nvSpPr>
          <p:cNvPr id="19"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24</a:t>
            </a:fld>
            <a:endParaRPr lang="en-US" dirty="0"/>
          </a:p>
        </p:txBody>
      </p:sp>
    </p:spTree>
    <p:extLst>
      <p:ext uri="{BB962C8B-B14F-4D97-AF65-F5344CB8AC3E}">
        <p14:creationId xmlns:p14="http://schemas.microsoft.com/office/powerpoint/2010/main" val="259727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xit" presetSubtype="10" fill="hold" grpId="0" nodeType="with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Capability</a:t>
            </a:r>
            <a:endParaRPr lang="en-US" dirty="0"/>
          </a:p>
        </p:txBody>
      </p:sp>
      <p:sp>
        <p:nvSpPr>
          <p:cNvPr id="22"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25</a:t>
            </a:fld>
            <a:endParaRPr lang="en-US" dirty="0"/>
          </a:p>
        </p:txBody>
      </p:sp>
      <p:sp>
        <p:nvSpPr>
          <p:cNvPr id="23" name="TextBox 22"/>
          <p:cNvSpPr txBox="1"/>
          <p:nvPr/>
        </p:nvSpPr>
        <p:spPr>
          <a:xfrm>
            <a:off x="-31314" y="6225846"/>
            <a:ext cx="9207970" cy="369332"/>
          </a:xfrm>
          <a:prstGeom prst="rect">
            <a:avLst/>
          </a:prstGeom>
          <a:noFill/>
        </p:spPr>
        <p:txBody>
          <a:bodyPr wrap="none" rtlCol="0">
            <a:spAutoFit/>
          </a:bodyPr>
          <a:lstStyle/>
          <a:p>
            <a:r>
              <a:rPr lang="en-US" dirty="0" smtClean="0"/>
              <a:t>Source: Spaced Repetition and Mnemonics Enable Recall of Multiple Strong Passwords [BKCD15]</a:t>
            </a:r>
            <a:endParaRPr lang="en-US" dirty="0"/>
          </a:p>
        </p:txBody>
      </p:sp>
      <p:sp>
        <p:nvSpPr>
          <p:cNvPr id="26" name="TextBox 25"/>
          <p:cNvSpPr txBox="1"/>
          <p:nvPr/>
        </p:nvSpPr>
        <p:spPr>
          <a:xfrm>
            <a:off x="2154958" y="4953003"/>
            <a:ext cx="5257800" cy="584775"/>
          </a:xfrm>
          <a:prstGeom prst="rect">
            <a:avLst/>
          </a:prstGeom>
          <a:noFill/>
        </p:spPr>
        <p:txBody>
          <a:bodyPr wrap="square" rtlCol="0">
            <a:spAutoFit/>
          </a:bodyPr>
          <a:lstStyle/>
          <a:p>
            <a:r>
              <a:rPr lang="en-US" sz="3200" b="1" dirty="0" smtClean="0"/>
              <a:t>Succeeded(i)/Returned(i)</a:t>
            </a:r>
            <a:endParaRPr lang="en-US" sz="3200" b="1" dirty="0"/>
          </a:p>
        </p:txBody>
      </p:sp>
      <p:pic>
        <p:nvPicPr>
          <p:cNvPr id="27"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821" r="58309" b="75316"/>
          <a:stretch/>
        </p:blipFill>
        <p:spPr bwMode="auto">
          <a:xfrm>
            <a:off x="772887" y="1143000"/>
            <a:ext cx="7304314" cy="313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85802" y="4387338"/>
            <a:ext cx="671209" cy="461665"/>
          </a:xfrm>
          <a:prstGeom prst="rect">
            <a:avLst/>
          </a:prstGeom>
          <a:noFill/>
        </p:spPr>
        <p:txBody>
          <a:bodyPr wrap="none" rtlCol="0">
            <a:spAutoFit/>
          </a:bodyPr>
          <a:lstStyle/>
          <a:p>
            <a:r>
              <a:rPr lang="en-US" sz="2400" b="1" dirty="0" smtClean="0"/>
              <a:t>Day</a:t>
            </a:r>
            <a:endParaRPr lang="en-US" sz="2400" b="1" dirty="0"/>
          </a:p>
        </p:txBody>
      </p:sp>
      <p:sp>
        <p:nvSpPr>
          <p:cNvPr id="29" name="TextBox 28"/>
          <p:cNvSpPr txBox="1"/>
          <p:nvPr/>
        </p:nvSpPr>
        <p:spPr>
          <a:xfrm>
            <a:off x="1847457" y="4387338"/>
            <a:ext cx="340158" cy="461665"/>
          </a:xfrm>
          <a:prstGeom prst="rect">
            <a:avLst/>
          </a:prstGeom>
          <a:noFill/>
        </p:spPr>
        <p:txBody>
          <a:bodyPr wrap="none" rtlCol="0">
            <a:spAutoFit/>
          </a:bodyPr>
          <a:lstStyle/>
          <a:p>
            <a:r>
              <a:rPr lang="en-US" sz="2400" b="1" dirty="0" smtClean="0"/>
              <a:t>0</a:t>
            </a:r>
            <a:endParaRPr lang="en-US" sz="2400" b="1" dirty="0"/>
          </a:p>
        </p:txBody>
      </p:sp>
      <p:sp>
        <p:nvSpPr>
          <p:cNvPr id="30" name="TextBox 29"/>
          <p:cNvSpPr txBox="1"/>
          <p:nvPr/>
        </p:nvSpPr>
        <p:spPr>
          <a:xfrm>
            <a:off x="3657602" y="4387338"/>
            <a:ext cx="495649" cy="461665"/>
          </a:xfrm>
          <a:prstGeom prst="rect">
            <a:avLst/>
          </a:prstGeom>
          <a:noFill/>
        </p:spPr>
        <p:txBody>
          <a:bodyPr wrap="none" rtlCol="0">
            <a:spAutoFit/>
          </a:bodyPr>
          <a:lstStyle/>
          <a:p>
            <a:r>
              <a:rPr lang="en-US" sz="2400" b="1" dirty="0" smtClean="0"/>
              <a:t>50</a:t>
            </a:r>
            <a:endParaRPr lang="en-US" sz="2400" b="1" dirty="0"/>
          </a:p>
        </p:txBody>
      </p:sp>
      <p:sp>
        <p:nvSpPr>
          <p:cNvPr id="31" name="TextBox 30"/>
          <p:cNvSpPr txBox="1"/>
          <p:nvPr/>
        </p:nvSpPr>
        <p:spPr>
          <a:xfrm>
            <a:off x="5486400" y="4387338"/>
            <a:ext cx="651140" cy="461665"/>
          </a:xfrm>
          <a:prstGeom prst="rect">
            <a:avLst/>
          </a:prstGeom>
          <a:noFill/>
        </p:spPr>
        <p:txBody>
          <a:bodyPr wrap="none" rtlCol="0">
            <a:spAutoFit/>
          </a:bodyPr>
          <a:lstStyle/>
          <a:p>
            <a:r>
              <a:rPr lang="en-US" sz="2400" b="1" dirty="0" smtClean="0"/>
              <a:t>100</a:t>
            </a:r>
            <a:endParaRPr lang="en-US" sz="2400" b="1" dirty="0"/>
          </a:p>
        </p:txBody>
      </p:sp>
      <p:sp>
        <p:nvSpPr>
          <p:cNvPr id="32" name="TextBox 31"/>
          <p:cNvSpPr txBox="1"/>
          <p:nvPr/>
        </p:nvSpPr>
        <p:spPr>
          <a:xfrm>
            <a:off x="7239000" y="4355072"/>
            <a:ext cx="651140" cy="461665"/>
          </a:xfrm>
          <a:prstGeom prst="rect">
            <a:avLst/>
          </a:prstGeom>
          <a:noFill/>
        </p:spPr>
        <p:txBody>
          <a:bodyPr wrap="none" rtlCol="0">
            <a:spAutoFit/>
          </a:bodyPr>
          <a:lstStyle/>
          <a:p>
            <a:r>
              <a:rPr lang="en-US" sz="2400" b="1" dirty="0" smtClean="0"/>
              <a:t>150</a:t>
            </a:r>
            <a:endParaRPr lang="en-US" sz="2400" b="1" dirty="0"/>
          </a:p>
        </p:txBody>
      </p:sp>
    </p:spTree>
    <p:extLst>
      <p:ext uri="{BB962C8B-B14F-4D97-AF65-F5344CB8AC3E}">
        <p14:creationId xmlns:p14="http://schemas.microsoft.com/office/powerpoint/2010/main" val="140749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Rehearsal Requirement</a:t>
            </a:r>
            <a:endParaRPr lang="en-US" dirty="0"/>
          </a:p>
        </p:txBody>
      </p:sp>
      <p:sp>
        <p:nvSpPr>
          <p:cNvPr id="3" name="Content Placeholder 2"/>
          <p:cNvSpPr>
            <a:spLocks noGrp="1"/>
          </p:cNvSpPr>
          <p:nvPr>
            <p:ph idx="1"/>
          </p:nvPr>
        </p:nvSpPr>
        <p:spPr>
          <a:xfrm>
            <a:off x="457200" y="3505200"/>
            <a:ext cx="8229600" cy="2620963"/>
          </a:xfrm>
        </p:spPr>
        <p:txBody>
          <a:bodyPr/>
          <a:lstStyle/>
          <a:p>
            <a:pPr>
              <a:buNone/>
            </a:pPr>
            <a:r>
              <a:rPr lang="en-US" b="1" dirty="0" smtClean="0">
                <a:solidFill>
                  <a:srgbClr val="FF0000"/>
                </a:solidFill>
              </a:rPr>
              <a:t>Expanding Rehearsal Assumption: </a:t>
            </a:r>
            <a:r>
              <a:rPr lang="en-US" dirty="0" smtClean="0"/>
              <a:t>user maintains cue-association pair by rehearsing during each interval </a:t>
            </a:r>
            <a:r>
              <a:rPr lang="en-US" dirty="0" smtClean="0">
                <a:solidFill>
                  <a:srgbClr val="FF0000"/>
                </a:solidFill>
              </a:rPr>
              <a:t>[</a:t>
            </a:r>
            <a:r>
              <a:rPr lang="en-US" dirty="0" err="1" smtClean="0">
                <a:solidFill>
                  <a:srgbClr val="FF0000"/>
                </a:solidFill>
              </a:rPr>
              <a:t>s</a:t>
            </a:r>
            <a:r>
              <a:rPr lang="en-US" baseline="30000" dirty="0" err="1" smtClean="0">
                <a:solidFill>
                  <a:srgbClr val="FF0000"/>
                </a:solidFill>
              </a:rPr>
              <a:t>i</a:t>
            </a:r>
            <a:r>
              <a:rPr lang="en-US" dirty="0" smtClean="0">
                <a:solidFill>
                  <a:srgbClr val="FF0000"/>
                </a:solidFill>
              </a:rPr>
              <a:t>, s</a:t>
            </a:r>
            <a:r>
              <a:rPr lang="en-US" baseline="30000" dirty="0" smtClean="0">
                <a:solidFill>
                  <a:srgbClr val="FF0000"/>
                </a:solidFill>
              </a:rPr>
              <a:t>i+1</a:t>
            </a:r>
            <a:r>
              <a:rPr lang="en-US" dirty="0" smtClean="0">
                <a:solidFill>
                  <a:srgbClr val="FF0000"/>
                </a:solidFill>
              </a:rPr>
              <a:t>]</a:t>
            </a:r>
            <a:r>
              <a:rPr lang="en-US" dirty="0" smtClean="0"/>
              <a:t>.</a:t>
            </a:r>
          </a:p>
          <a:p>
            <a:pPr>
              <a:buNone/>
            </a:pPr>
            <a:endParaRPr lang="en-US" dirty="0"/>
          </a:p>
        </p:txBody>
      </p:sp>
      <p:cxnSp>
        <p:nvCxnSpPr>
          <p:cNvPr id="4" name="Straight Connector 3"/>
          <p:cNvCxnSpPr/>
          <p:nvPr/>
        </p:nvCxnSpPr>
        <p:spPr bwMode="auto">
          <a:xfrm>
            <a:off x="152400" y="1853625"/>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5" name="TextBox 4"/>
          <p:cNvSpPr txBox="1"/>
          <p:nvPr/>
        </p:nvSpPr>
        <p:spPr>
          <a:xfrm>
            <a:off x="152400" y="2387025"/>
            <a:ext cx="8686800" cy="584775"/>
          </a:xfrm>
          <a:prstGeom prst="rect">
            <a:avLst/>
          </a:prstGeom>
          <a:noFill/>
        </p:spPr>
        <p:txBody>
          <a:bodyPr wrap="square" rtlCol="0">
            <a:spAutoFit/>
          </a:bodyPr>
          <a:lstStyle/>
          <a:p>
            <a:r>
              <a:rPr lang="en-US" sz="3200" dirty="0" smtClean="0"/>
              <a:t>Day: 1           2                    4          5                     8</a:t>
            </a:r>
            <a:endParaRPr lang="en-US" sz="3200" dirty="0"/>
          </a:p>
        </p:txBody>
      </p:sp>
      <p:sp>
        <p:nvSpPr>
          <p:cNvPr id="6" name="Oval 5"/>
          <p:cNvSpPr/>
          <p:nvPr/>
        </p:nvSpPr>
        <p:spPr bwMode="auto">
          <a:xfrm>
            <a:off x="1617432" y="5105400"/>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7" name="Oval 6"/>
          <p:cNvSpPr/>
          <p:nvPr/>
        </p:nvSpPr>
        <p:spPr bwMode="auto">
          <a:xfrm>
            <a:off x="4114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8" name="Oval 7"/>
          <p:cNvSpPr/>
          <p:nvPr/>
        </p:nvSpPr>
        <p:spPr bwMode="auto">
          <a:xfrm>
            <a:off x="73914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9" name="Oval 8"/>
          <p:cNvSpPr/>
          <p:nvPr/>
        </p:nvSpPr>
        <p:spPr bwMode="auto">
          <a:xfrm>
            <a:off x="5257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0" name="Oval 9"/>
          <p:cNvSpPr/>
          <p:nvPr/>
        </p:nvSpPr>
        <p:spPr bwMode="auto">
          <a:xfrm>
            <a:off x="15240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1" name="Oval 10"/>
          <p:cNvSpPr/>
          <p:nvPr/>
        </p:nvSpPr>
        <p:spPr bwMode="auto">
          <a:xfrm>
            <a:off x="48006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2" name="Oval 11"/>
          <p:cNvSpPr/>
          <p:nvPr/>
        </p:nvSpPr>
        <p:spPr bwMode="auto">
          <a:xfrm>
            <a:off x="79248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3" name="Double Bracket 12"/>
          <p:cNvSpPr/>
          <p:nvPr/>
        </p:nvSpPr>
        <p:spPr>
          <a:xfrm>
            <a:off x="1143000" y="1600200"/>
            <a:ext cx="1295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Double Bracket 13"/>
          <p:cNvSpPr/>
          <p:nvPr/>
        </p:nvSpPr>
        <p:spPr>
          <a:xfrm>
            <a:off x="2438400" y="1600200"/>
            <a:ext cx="2057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p:cNvSpPr/>
          <p:nvPr/>
        </p:nvSpPr>
        <p:spPr>
          <a:xfrm>
            <a:off x="44958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Double Bracket 15"/>
          <p:cNvSpPr/>
          <p:nvPr/>
        </p:nvSpPr>
        <p:spPr>
          <a:xfrm>
            <a:off x="76962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074632" y="5105400"/>
            <a:ext cx="3176767" cy="369332"/>
          </a:xfrm>
          <a:prstGeom prst="rect">
            <a:avLst/>
          </a:prstGeom>
          <a:noFill/>
        </p:spPr>
        <p:txBody>
          <a:bodyPr wrap="none" rtlCol="0">
            <a:spAutoFit/>
          </a:bodyPr>
          <a:lstStyle/>
          <a:p>
            <a:r>
              <a:rPr lang="en-US" dirty="0" smtClean="0"/>
              <a:t>Visit Amazon: Natural Rehearsal</a:t>
            </a:r>
            <a:endParaRPr lang="en-US" dirty="0"/>
          </a:p>
        </p:txBody>
      </p:sp>
      <p:sp>
        <p:nvSpPr>
          <p:cNvPr id="19" name="Oval 18"/>
          <p:cNvSpPr/>
          <p:nvPr/>
        </p:nvSpPr>
        <p:spPr bwMode="auto">
          <a:xfrm>
            <a:off x="5638800" y="511706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20" name="TextBox 19"/>
          <p:cNvSpPr txBox="1"/>
          <p:nvPr/>
        </p:nvSpPr>
        <p:spPr>
          <a:xfrm>
            <a:off x="5991570" y="5117068"/>
            <a:ext cx="851515" cy="369332"/>
          </a:xfrm>
          <a:prstGeom prst="rect">
            <a:avLst/>
          </a:prstGeom>
          <a:noFill/>
        </p:spPr>
        <p:txBody>
          <a:bodyPr wrap="none" rtlCol="0">
            <a:spAutoFit/>
          </a:bodyPr>
          <a:lstStyle/>
          <a:p>
            <a:r>
              <a:rPr lang="en-US" dirty="0" smtClean="0"/>
              <a:t>Google</a:t>
            </a:r>
            <a:endParaRPr lang="en-US" dirty="0"/>
          </a:p>
        </p:txBody>
      </p:sp>
      <p:sp>
        <p:nvSpPr>
          <p:cNvPr id="22"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26</a:t>
            </a:fld>
            <a:endParaRPr lang="en-US" dirty="0"/>
          </a:p>
        </p:txBody>
      </p:sp>
      <p:sp>
        <p:nvSpPr>
          <p:cNvPr id="23" name="TextBox 22"/>
          <p:cNvSpPr txBox="1"/>
          <p:nvPr/>
        </p:nvSpPr>
        <p:spPr>
          <a:xfrm>
            <a:off x="175161" y="6313636"/>
            <a:ext cx="7615418" cy="369332"/>
          </a:xfrm>
          <a:prstGeom prst="rect">
            <a:avLst/>
          </a:prstGeom>
          <a:noFill/>
        </p:spPr>
        <p:txBody>
          <a:bodyPr wrap="none" rtlCol="0">
            <a:spAutoFit/>
          </a:bodyPr>
          <a:lstStyle/>
          <a:p>
            <a:r>
              <a:rPr lang="en-US" dirty="0" smtClean="0"/>
              <a:t>Source: </a:t>
            </a:r>
            <a:r>
              <a:rPr lang="en-US" i="1" dirty="0" smtClean="0"/>
              <a:t>Optimization of Repetition Spacing in the Practice of Learning </a:t>
            </a:r>
            <a:r>
              <a:rPr lang="en-US" dirty="0" smtClean="0"/>
              <a:t>[WG, 94]</a:t>
            </a:r>
            <a:endParaRPr lang="en-US" dirty="0"/>
          </a:p>
        </p:txBody>
      </p:sp>
    </p:spTree>
    <p:extLst>
      <p:ext uri="{BB962C8B-B14F-4D97-AF65-F5344CB8AC3E}">
        <p14:creationId xmlns:p14="http://schemas.microsoft.com/office/powerpoint/2010/main" val="219877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7" grpId="0"/>
      <p:bldP spid="19"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Rehearsals</a:t>
            </a:r>
            <a:endParaRPr lang="en-US" dirty="0"/>
          </a:p>
        </p:txBody>
      </p:sp>
      <p:cxnSp>
        <p:nvCxnSpPr>
          <p:cNvPr id="4" name="Straight Connector 3"/>
          <p:cNvCxnSpPr/>
          <p:nvPr/>
        </p:nvCxnSpPr>
        <p:spPr bwMode="auto">
          <a:xfrm>
            <a:off x="152400" y="1853625"/>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5" name="TextBox 4"/>
          <p:cNvSpPr txBox="1"/>
          <p:nvPr/>
        </p:nvSpPr>
        <p:spPr>
          <a:xfrm>
            <a:off x="152400" y="2387029"/>
            <a:ext cx="8686800" cy="584775"/>
          </a:xfrm>
          <a:prstGeom prst="rect">
            <a:avLst/>
          </a:prstGeom>
          <a:noFill/>
        </p:spPr>
        <p:txBody>
          <a:bodyPr wrap="square" rtlCol="0">
            <a:spAutoFit/>
          </a:bodyPr>
          <a:lstStyle/>
          <a:p>
            <a:r>
              <a:rPr lang="en-US" sz="3200" dirty="0" smtClean="0"/>
              <a:t>Day: 1           2                    4          5                     8</a:t>
            </a:r>
            <a:endParaRPr lang="en-US" sz="3200" dirty="0"/>
          </a:p>
        </p:txBody>
      </p:sp>
      <p:sp>
        <p:nvSpPr>
          <p:cNvPr id="7" name="Oval 6"/>
          <p:cNvSpPr/>
          <p:nvPr/>
        </p:nvSpPr>
        <p:spPr bwMode="auto">
          <a:xfrm>
            <a:off x="4114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8" name="Oval 7"/>
          <p:cNvSpPr/>
          <p:nvPr/>
        </p:nvSpPr>
        <p:spPr bwMode="auto">
          <a:xfrm>
            <a:off x="73914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9" name="Oval 8"/>
          <p:cNvSpPr/>
          <p:nvPr/>
        </p:nvSpPr>
        <p:spPr bwMode="auto">
          <a:xfrm>
            <a:off x="5257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0" name="Oval 9"/>
          <p:cNvSpPr/>
          <p:nvPr/>
        </p:nvSpPr>
        <p:spPr bwMode="auto">
          <a:xfrm>
            <a:off x="15240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1" name="Oval 10"/>
          <p:cNvSpPr/>
          <p:nvPr/>
        </p:nvSpPr>
        <p:spPr bwMode="auto">
          <a:xfrm>
            <a:off x="48006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2" name="Oval 11"/>
          <p:cNvSpPr/>
          <p:nvPr/>
        </p:nvSpPr>
        <p:spPr bwMode="auto">
          <a:xfrm>
            <a:off x="79248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3" name="Double Bracket 12"/>
          <p:cNvSpPr/>
          <p:nvPr/>
        </p:nvSpPr>
        <p:spPr>
          <a:xfrm>
            <a:off x="1143000" y="1600200"/>
            <a:ext cx="1295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Double Bracket 13"/>
          <p:cNvSpPr/>
          <p:nvPr/>
        </p:nvSpPr>
        <p:spPr>
          <a:xfrm>
            <a:off x="2438400" y="1600200"/>
            <a:ext cx="2057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p:cNvSpPr/>
          <p:nvPr/>
        </p:nvSpPr>
        <p:spPr>
          <a:xfrm>
            <a:off x="44958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Double Bracket 15"/>
          <p:cNvSpPr/>
          <p:nvPr/>
        </p:nvSpPr>
        <p:spPr>
          <a:xfrm>
            <a:off x="76962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81002" y="3124200"/>
            <a:ext cx="8271175" cy="523220"/>
          </a:xfrm>
          <a:prstGeom prst="rect">
            <a:avLst/>
          </a:prstGeom>
          <a:noFill/>
        </p:spPr>
        <p:txBody>
          <a:bodyPr wrap="none" rtlCol="0">
            <a:spAutoFit/>
          </a:bodyPr>
          <a:lstStyle/>
          <a:p>
            <a:r>
              <a:rPr lang="en-US" sz="2800" b="1" dirty="0" err="1" smtClean="0"/>
              <a:t>X</a:t>
            </a:r>
            <a:r>
              <a:rPr lang="en-US" sz="2800" b="1" baseline="-25000" dirty="0" err="1" smtClean="0"/>
              <a:t>t</a:t>
            </a:r>
            <a:r>
              <a:rPr lang="en-US" sz="2800" dirty="0" smtClean="0"/>
              <a:t>: extra rehearsals to maintain </a:t>
            </a:r>
            <a:r>
              <a:rPr lang="en-US" sz="2800" i="1" dirty="0" smtClean="0"/>
              <a:t>all</a:t>
            </a:r>
            <a:r>
              <a:rPr lang="en-US" sz="2800" dirty="0" smtClean="0"/>
              <a:t> passwords for t days.</a:t>
            </a:r>
          </a:p>
        </p:txBody>
      </p:sp>
      <p:graphicFrame>
        <p:nvGraphicFramePr>
          <p:cNvPr id="20" name="Table 19"/>
          <p:cNvGraphicFramePr>
            <a:graphicFrameLocks noGrp="1"/>
          </p:cNvGraphicFramePr>
          <p:nvPr>
            <p:extLst>
              <p:ext uri="{D42A27DB-BD31-4B8C-83A1-F6EECF244321}">
                <p14:modId xmlns:p14="http://schemas.microsoft.com/office/powerpoint/2010/main" val="3647409547"/>
              </p:ext>
            </p:extLst>
          </p:nvPr>
        </p:nvGraphicFramePr>
        <p:xfrm>
          <a:off x="571500" y="4038600"/>
          <a:ext cx="7696200" cy="1752600"/>
        </p:xfrm>
        <a:graphic>
          <a:graphicData uri="http://schemas.openxmlformats.org/drawingml/2006/table">
            <a:tbl>
              <a:tblPr firstRow="1" bandRow="1">
                <a:tableStyleId>{5C22544A-7EE6-4342-B048-85BDC9FD1C3A}</a:tableStyleId>
              </a:tblPr>
              <a:tblGrid>
                <a:gridCol w="2565400"/>
                <a:gridCol w="2565400"/>
                <a:gridCol w="2565400"/>
              </a:tblGrid>
              <a:tr h="1135944">
                <a:tc>
                  <a:txBody>
                    <a:bodyPr/>
                    <a:lstStyle/>
                    <a:p>
                      <a:endParaRPr lang="en-US" sz="3200" dirty="0"/>
                    </a:p>
                  </a:txBody>
                  <a:tcPr/>
                </a:tc>
                <a:tc>
                  <a:txBody>
                    <a:bodyPr/>
                    <a:lstStyle/>
                    <a:p>
                      <a:r>
                        <a:rPr lang="en-US" sz="3200" dirty="0" smtClean="0"/>
                        <a:t>Reuse Password</a:t>
                      </a:r>
                      <a:endParaRPr lang="en-US" sz="3200" dirty="0"/>
                    </a:p>
                  </a:txBody>
                  <a:tcPr/>
                </a:tc>
                <a:tc>
                  <a:txBody>
                    <a:bodyPr/>
                    <a:lstStyle/>
                    <a:p>
                      <a:r>
                        <a:rPr lang="en-US" sz="3200" dirty="0" smtClean="0"/>
                        <a:t>Independent Passwords</a:t>
                      </a:r>
                      <a:endParaRPr lang="en-US" sz="3200" dirty="0"/>
                    </a:p>
                  </a:txBody>
                  <a:tcPr/>
                </a:tc>
              </a:tr>
              <a:tr h="616656">
                <a:tc>
                  <a:txBody>
                    <a:bodyPr/>
                    <a:lstStyle/>
                    <a:p>
                      <a:r>
                        <a:rPr lang="en-US" sz="3200" b="1" dirty="0" smtClean="0"/>
                        <a:t>X</a:t>
                      </a:r>
                      <a:r>
                        <a:rPr lang="en-US" sz="3200" b="1" baseline="-25000" dirty="0" smtClean="0"/>
                        <a:t>8</a:t>
                      </a:r>
                      <a:endParaRPr lang="en-US" sz="3200" b="1" baseline="-25000" dirty="0"/>
                    </a:p>
                  </a:txBody>
                  <a:tcPr/>
                </a:tc>
                <a:tc>
                  <a:txBody>
                    <a:bodyPr/>
                    <a:lstStyle/>
                    <a:p>
                      <a:r>
                        <a:rPr lang="en-US" sz="3200" dirty="0" smtClean="0"/>
                        <a:t>0</a:t>
                      </a:r>
                      <a:endParaRPr lang="en-US" sz="3200" dirty="0"/>
                    </a:p>
                  </a:txBody>
                  <a:tcPr/>
                </a:tc>
                <a:tc>
                  <a:txBody>
                    <a:bodyPr/>
                    <a:lstStyle/>
                    <a:p>
                      <a:r>
                        <a:rPr lang="en-US" sz="3200" dirty="0" smtClean="0"/>
                        <a:t>2</a:t>
                      </a:r>
                      <a:endParaRPr lang="en-US" sz="3200" dirty="0"/>
                    </a:p>
                  </a:txBody>
                  <a:tcPr/>
                </a:tc>
              </a:tr>
            </a:tbl>
          </a:graphicData>
        </a:graphic>
      </p:graphicFrame>
      <p:sp>
        <p:nvSpPr>
          <p:cNvPr id="3" name="TextBox 2"/>
          <p:cNvSpPr txBox="1"/>
          <p:nvPr/>
        </p:nvSpPr>
        <p:spPr>
          <a:xfrm>
            <a:off x="386038" y="4343400"/>
            <a:ext cx="6162127" cy="1569660"/>
          </a:xfrm>
          <a:prstGeom prst="rect">
            <a:avLst/>
          </a:prstGeom>
          <a:noFill/>
        </p:spPr>
        <p:txBody>
          <a:bodyPr wrap="square" rtlCol="0">
            <a:spAutoFit/>
          </a:bodyPr>
          <a:lstStyle/>
          <a:p>
            <a:r>
              <a:rPr lang="en-US" sz="3600" b="1" dirty="0" smtClean="0"/>
              <a:t>Usability Measure: </a:t>
            </a:r>
            <a:r>
              <a:rPr lang="en-US" sz="3600" b="1" dirty="0" err="1" smtClean="0"/>
              <a:t>X</a:t>
            </a:r>
            <a:r>
              <a:rPr lang="en-US" sz="3600" b="1" baseline="-25000" dirty="0" err="1" smtClean="0"/>
              <a:t>t</a:t>
            </a:r>
            <a:endParaRPr lang="en-US" sz="3600" b="1" baseline="-25000" dirty="0" smtClean="0"/>
          </a:p>
          <a:p>
            <a:endParaRPr lang="en-US" sz="3600" b="1" baseline="-25000" dirty="0" smtClean="0"/>
          </a:p>
          <a:p>
            <a:r>
              <a:rPr lang="en-US" sz="3600" b="1" dirty="0" smtClean="0"/>
              <a:t>Usability Goal: Minimize</a:t>
            </a:r>
            <a:r>
              <a:rPr lang="en-US" sz="3600" dirty="0" smtClean="0"/>
              <a:t> </a:t>
            </a:r>
            <a:r>
              <a:rPr lang="en-US" sz="3600" b="1" dirty="0" err="1" smtClean="0"/>
              <a:t>X</a:t>
            </a:r>
            <a:r>
              <a:rPr lang="en-US" sz="3600" b="1" baseline="-25000" dirty="0" err="1" smtClean="0"/>
              <a:t>t</a:t>
            </a:r>
            <a:endParaRPr lang="en-US" sz="3600" b="1" baseline="-25000" dirty="0"/>
          </a:p>
        </p:txBody>
      </p:sp>
      <p:sp>
        <p:nvSpPr>
          <p:cNvPr id="19"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27</a:t>
            </a:fld>
            <a:endParaRPr lang="en-US" dirty="0"/>
          </a:p>
        </p:txBody>
      </p:sp>
    </p:spTree>
    <p:extLst>
      <p:ext uri="{BB962C8B-B14F-4D97-AF65-F5344CB8AC3E}">
        <p14:creationId xmlns:p14="http://schemas.microsoft.com/office/powerpoint/2010/main" val="37453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Results</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0274891"/>
              </p:ext>
            </p:extLst>
          </p:nvPr>
        </p:nvGraphicFramePr>
        <p:xfrm>
          <a:off x="533400" y="1447800"/>
          <a:ext cx="7696200" cy="2651760"/>
        </p:xfrm>
        <a:graphic>
          <a:graphicData uri="http://schemas.openxmlformats.org/drawingml/2006/table">
            <a:tbl>
              <a:tblPr firstRow="1" bandRow="1">
                <a:tableStyleId>{5C22544A-7EE6-4342-B048-85BDC9FD1C3A}</a:tableStyleId>
              </a:tblPr>
              <a:tblGrid>
                <a:gridCol w="2180590"/>
                <a:gridCol w="2308860"/>
                <a:gridCol w="3206750"/>
              </a:tblGrid>
              <a:tr h="747776">
                <a:tc>
                  <a:txBody>
                    <a:bodyPr/>
                    <a:lstStyle/>
                    <a:p>
                      <a:endParaRPr lang="en-US" sz="2400" dirty="0"/>
                    </a:p>
                  </a:txBody>
                  <a:tcPr/>
                </a:tc>
                <a:tc>
                  <a:txBody>
                    <a:bodyPr/>
                    <a:lstStyle/>
                    <a:p>
                      <a:r>
                        <a:rPr lang="en-US" sz="2400" dirty="0" smtClean="0"/>
                        <a:t>Reuse</a:t>
                      </a:r>
                    </a:p>
                    <a:p>
                      <a:r>
                        <a:rPr lang="en-US" sz="2400" dirty="0" smtClean="0"/>
                        <a:t>Password</a:t>
                      </a:r>
                      <a:endParaRPr lang="en-US" sz="2400" dirty="0"/>
                    </a:p>
                  </a:txBody>
                  <a:tcPr/>
                </a:tc>
                <a:tc>
                  <a:txBody>
                    <a:bodyPr/>
                    <a:lstStyle/>
                    <a:p>
                      <a:r>
                        <a:rPr lang="en-US" sz="2400" dirty="0" smtClean="0"/>
                        <a:t>Strong Random Independent</a:t>
                      </a:r>
                      <a:endParaRPr lang="en-US" sz="2400" dirty="0"/>
                    </a:p>
                  </a:txBody>
                  <a:tcPr/>
                </a:tc>
              </a:tr>
              <a:tr h="422656">
                <a:tc>
                  <a:txBody>
                    <a:bodyPr/>
                    <a:lstStyle/>
                    <a:p>
                      <a:r>
                        <a:rPr lang="en-US" sz="2400" dirty="0" smtClean="0"/>
                        <a:t>Active</a:t>
                      </a:r>
                      <a:endParaRPr lang="en-US" sz="2400" dirty="0"/>
                    </a:p>
                  </a:txBody>
                  <a:tcPr/>
                </a:tc>
                <a:tc>
                  <a:txBody>
                    <a:bodyPr/>
                    <a:lstStyle/>
                    <a:p>
                      <a:r>
                        <a:rPr lang="en-US" sz="2400" dirty="0" smtClean="0"/>
                        <a:t>0.002</a:t>
                      </a:r>
                      <a:endParaRPr lang="en-US" sz="2400" dirty="0"/>
                    </a:p>
                  </a:txBody>
                  <a:tcPr/>
                </a:tc>
                <a:tc>
                  <a:txBody>
                    <a:bodyPr/>
                    <a:lstStyle/>
                    <a:p>
                      <a:r>
                        <a:rPr lang="en-US" sz="2400" dirty="0" smtClean="0"/>
                        <a:t>2,938</a:t>
                      </a:r>
                      <a:endParaRPr lang="en-US" sz="2400" dirty="0"/>
                    </a:p>
                  </a:txBody>
                  <a:tcPr/>
                </a:tc>
              </a:tr>
              <a:tr h="422656">
                <a:tc>
                  <a:txBody>
                    <a:bodyPr/>
                    <a:lstStyle/>
                    <a:p>
                      <a:r>
                        <a:rPr lang="en-US" sz="2400" dirty="0" smtClean="0"/>
                        <a:t>Typical</a:t>
                      </a:r>
                      <a:endParaRPr lang="en-US" sz="2400" dirty="0"/>
                    </a:p>
                  </a:txBody>
                  <a:tcPr/>
                </a:tc>
                <a:tc>
                  <a:txBody>
                    <a:bodyPr/>
                    <a:lstStyle/>
                    <a:p>
                      <a:r>
                        <a:rPr lang="en-US" sz="2400" dirty="0" smtClean="0"/>
                        <a:t>0.023</a:t>
                      </a:r>
                      <a:endParaRPr lang="en-US" sz="2400" dirty="0"/>
                    </a:p>
                  </a:txBody>
                  <a:tcPr/>
                </a:tc>
                <a:tc>
                  <a:txBody>
                    <a:bodyPr/>
                    <a:lstStyle/>
                    <a:p>
                      <a:r>
                        <a:rPr lang="en-US" sz="2400" dirty="0" smtClean="0"/>
                        <a:t>2,974</a:t>
                      </a:r>
                      <a:endParaRPr lang="en-US" sz="2400" dirty="0"/>
                    </a:p>
                  </a:txBody>
                  <a:tcPr/>
                </a:tc>
              </a:tr>
              <a:tr h="422656">
                <a:tc>
                  <a:txBody>
                    <a:bodyPr/>
                    <a:lstStyle/>
                    <a:p>
                      <a:r>
                        <a:rPr lang="en-US" sz="2400" dirty="0" smtClean="0"/>
                        <a:t>Occasional</a:t>
                      </a:r>
                      <a:endParaRPr lang="en-US" sz="2400" dirty="0"/>
                    </a:p>
                  </a:txBody>
                  <a:tcPr/>
                </a:tc>
                <a:tc>
                  <a:txBody>
                    <a:bodyPr/>
                    <a:lstStyle/>
                    <a:p>
                      <a:r>
                        <a:rPr lang="en-US" sz="2400" dirty="0" smtClean="0"/>
                        <a:t>0.109</a:t>
                      </a:r>
                      <a:endParaRPr lang="en-US" sz="2400" dirty="0"/>
                    </a:p>
                  </a:txBody>
                  <a:tcPr/>
                </a:tc>
                <a:tc>
                  <a:txBody>
                    <a:bodyPr/>
                    <a:lstStyle/>
                    <a:p>
                      <a:r>
                        <a:rPr lang="en-US" sz="2400" dirty="0" smtClean="0"/>
                        <a:t>3,135</a:t>
                      </a:r>
                      <a:endParaRPr lang="en-US" sz="2400" dirty="0"/>
                    </a:p>
                  </a:txBody>
                  <a:tcPr/>
                </a:tc>
              </a:tr>
              <a:tr h="422656">
                <a:tc>
                  <a:txBody>
                    <a:bodyPr/>
                    <a:lstStyle/>
                    <a:p>
                      <a:r>
                        <a:rPr lang="en-US" sz="2400" dirty="0" smtClean="0"/>
                        <a:t>Infrequent</a:t>
                      </a:r>
                      <a:endParaRPr lang="en-US" sz="2400" dirty="0"/>
                    </a:p>
                  </a:txBody>
                  <a:tcPr/>
                </a:tc>
                <a:tc>
                  <a:txBody>
                    <a:bodyPr/>
                    <a:lstStyle/>
                    <a:p>
                      <a:r>
                        <a:rPr lang="en-US" sz="2400" dirty="0" smtClean="0"/>
                        <a:t>3.239</a:t>
                      </a:r>
                      <a:endParaRPr lang="en-US" sz="2400" dirty="0"/>
                    </a:p>
                  </a:txBody>
                  <a:tcPr/>
                </a:tc>
                <a:tc>
                  <a:txBody>
                    <a:bodyPr/>
                    <a:lstStyle/>
                    <a:p>
                      <a:r>
                        <a:rPr lang="en-US" sz="2400" dirty="0" smtClean="0"/>
                        <a:t>4,024</a:t>
                      </a:r>
                      <a:endParaRPr lang="en-US" sz="2400" dirty="0"/>
                    </a:p>
                  </a:txBody>
                  <a:tcPr/>
                </a:tc>
              </a:tr>
            </a:tbl>
          </a:graphicData>
        </a:graphic>
      </p:graphicFrame>
      <p:sp>
        <p:nvSpPr>
          <p:cNvPr id="7" name="TextBox 6"/>
          <p:cNvSpPr txBox="1"/>
          <p:nvPr/>
        </p:nvSpPr>
        <p:spPr>
          <a:xfrm>
            <a:off x="2286000" y="4953641"/>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a:t>
            </a:r>
            <a:endParaRPr lang="en-US" sz="2000" dirty="0">
              <a:solidFill>
                <a:schemeClr val="bg1"/>
              </a:solidFill>
            </a:endParaRPr>
          </a:p>
        </p:txBody>
      </p:sp>
      <p:sp>
        <p:nvSpPr>
          <p:cNvPr id="9" name="TextBox 8"/>
          <p:cNvSpPr txBox="1"/>
          <p:nvPr/>
        </p:nvSpPr>
        <p:spPr>
          <a:xfrm>
            <a:off x="5257800" y="4954468"/>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a:t>
            </a:r>
            <a:endParaRPr lang="en-US" sz="2000" dirty="0">
              <a:solidFill>
                <a:schemeClr val="bg1"/>
              </a:solidFill>
            </a:endParaRPr>
          </a:p>
        </p:txBody>
      </p:sp>
      <p:cxnSp>
        <p:nvCxnSpPr>
          <p:cNvPr id="10" name="Straight Arrow Connector 9"/>
          <p:cNvCxnSpPr/>
          <p:nvPr/>
        </p:nvCxnSpPr>
        <p:spPr>
          <a:xfrm flipV="1">
            <a:off x="7353300" y="2286000"/>
            <a:ext cx="0" cy="26183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648200" y="2335271"/>
            <a:ext cx="0" cy="26183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457200" y="4073377"/>
                <a:ext cx="8382000" cy="830997"/>
              </a:xfrm>
              <a:prstGeom prst="rect">
                <a:avLst/>
              </a:prstGeom>
              <a:noFill/>
            </p:spPr>
            <p:txBody>
              <a:bodyPr wrap="square" rtlCol="0">
                <a:spAutoFit/>
              </a:bodyPr>
              <a:lstStyle/>
              <a:p>
                <a:r>
                  <a:rPr lang="en-US" sz="2400" b="1" dirty="0" smtClean="0"/>
                  <a:t>E</a:t>
                </a:r>
                <a:r>
                  <a:rPr lang="en-US" sz="2400" dirty="0" smtClean="0"/>
                  <a:t>[</a:t>
                </a:r>
                <a:r>
                  <a:rPr lang="en-US" sz="2400" b="1" dirty="0" smtClean="0"/>
                  <a:t>X</a:t>
                </a:r>
                <a14:m>
                  <m:oMath xmlns:m="http://schemas.openxmlformats.org/officeDocument/2006/math">
                    <m:r>
                      <a:rPr lang="en-US" sz="2400" b="0" i="1" baseline="-25000" smtClean="0">
                        <a:latin typeface="Cambria Math"/>
                        <a:ea typeface="Cambria Math"/>
                      </a:rPr>
                      <m:t>∞</m:t>
                    </m:r>
                  </m:oMath>
                </a14:m>
                <a:r>
                  <a:rPr lang="en-US" sz="2400" dirty="0" smtClean="0"/>
                  <a:t>]: Extra Rehearsals to maintain </a:t>
                </a:r>
                <a:r>
                  <a:rPr lang="en-US" sz="2400" i="1" dirty="0" smtClean="0"/>
                  <a:t>all</a:t>
                </a:r>
                <a:r>
                  <a:rPr lang="en-US" sz="2400" dirty="0" smtClean="0"/>
                  <a:t> passwords over lifetime.</a:t>
                </a:r>
              </a:p>
              <a:p>
                <a:r>
                  <a:rPr lang="en-US" sz="2400" b="1" dirty="0" smtClean="0"/>
                  <a:t>m</a:t>
                </a:r>
                <a:r>
                  <a:rPr lang="en-US" sz="2400" dirty="0" smtClean="0"/>
                  <a:t> = 75 accounts, </a:t>
                </a:r>
                <a:r>
                  <a:rPr lang="en-US" sz="2400" b="1" dirty="0" smtClean="0"/>
                  <a:t>s</a:t>
                </a:r>
                <a:r>
                  <a:rPr lang="en-US" sz="2400" dirty="0" smtClean="0"/>
                  <a:t>=1.5 </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57200" y="4073373"/>
                <a:ext cx="8382000" cy="830997"/>
              </a:xfrm>
              <a:prstGeom prst="rect">
                <a:avLst/>
              </a:prstGeom>
              <a:blipFill rotWithShape="1">
                <a:blip r:embed="rId3"/>
                <a:stretch>
                  <a:fillRect l="-1091" t="-5839" b="-15328"/>
                </a:stretch>
              </a:blipFill>
            </p:spPr>
            <p:txBody>
              <a:bodyPr/>
              <a:lstStyle/>
              <a:p>
                <a:r>
                  <a:rPr lang="en-US">
                    <a:noFill/>
                  </a:rPr>
                  <a:t> </a:t>
                </a:r>
              </a:p>
            </p:txBody>
          </p:sp>
        </mc:Fallback>
      </mc:AlternateContent>
    </p:spTree>
    <p:extLst>
      <p:ext uri="{BB962C8B-B14F-4D97-AF65-F5344CB8AC3E}">
        <p14:creationId xmlns:p14="http://schemas.microsoft.com/office/powerpoint/2010/main" val="26329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Security Approach	</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29</a:t>
            </a:fld>
            <a:endParaRPr lang="en-US" dirty="0"/>
          </a:p>
        </p:txBody>
      </p:sp>
      <p:sp>
        <p:nvSpPr>
          <p:cNvPr id="4" name="Content Placeholder 3"/>
          <p:cNvSpPr>
            <a:spLocks noGrp="1"/>
          </p:cNvSpPr>
          <p:nvPr>
            <p:ph sz="quarter" idx="1"/>
          </p:nvPr>
        </p:nvSpPr>
        <p:spPr/>
        <p:txBody>
          <a:bodyPr>
            <a:normAutofit lnSpcReduction="10000"/>
          </a:bodyPr>
          <a:lstStyle/>
          <a:p>
            <a:r>
              <a:rPr lang="en-US" dirty="0" smtClean="0"/>
              <a:t>Dangerous World Assumption</a:t>
            </a:r>
          </a:p>
          <a:p>
            <a:pPr lvl="1"/>
            <a:r>
              <a:rPr lang="en-US" dirty="0" smtClean="0"/>
              <a:t>Not enough to defend against existing adversaries</a:t>
            </a:r>
          </a:p>
          <a:p>
            <a:pPr lvl="1"/>
            <a:r>
              <a:rPr lang="en-US" dirty="0" smtClean="0"/>
              <a:t>Adversary can adapt after learning the user’s new password management strategy</a:t>
            </a:r>
          </a:p>
          <a:p>
            <a:endParaRPr lang="en-US" dirty="0" smtClean="0"/>
          </a:p>
          <a:p>
            <a:r>
              <a:rPr lang="en-US" dirty="0" smtClean="0"/>
              <a:t>Provide guarantees even when things go wrong</a:t>
            </a:r>
          </a:p>
          <a:p>
            <a:pPr lvl="1"/>
            <a:r>
              <a:rPr lang="en-US" dirty="0" smtClean="0"/>
              <a:t>Offline attacks should fail with high probability</a:t>
            </a:r>
          </a:p>
          <a:p>
            <a:pPr lvl="1"/>
            <a:r>
              <a:rPr lang="en-US" dirty="0" smtClean="0"/>
              <a:t>Limit damage of a successful phishing attack </a:t>
            </a:r>
          </a:p>
          <a:p>
            <a:pPr lvl="1"/>
            <a:endParaRPr lang="en-US" dirty="0"/>
          </a:p>
        </p:txBody>
      </p:sp>
    </p:spTree>
    <p:extLst>
      <p:ext uri="{BB962C8B-B14F-4D97-AF65-F5344CB8AC3E}">
        <p14:creationId xmlns:p14="http://schemas.microsoft.com/office/powerpoint/2010/main" val="4789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jblocki\Documents\My Dropbox\PasswordPictures\picture-0-7.jpg"/>
          <p:cNvPicPr>
            <a:picLocks noChangeAspect="1" noChangeArrowheads="1"/>
          </p:cNvPicPr>
          <p:nvPr/>
        </p:nvPicPr>
        <p:blipFill>
          <a:blip r:embed="rId2" cstate="print"/>
          <a:srcRect l="12500" t="3529" r="42969" b="5883"/>
          <a:stretch>
            <a:fillRect/>
          </a:stretch>
        </p:blipFill>
        <p:spPr bwMode="auto">
          <a:xfrm>
            <a:off x="16823" y="1143000"/>
            <a:ext cx="4174177" cy="5638800"/>
          </a:xfrm>
          <a:prstGeom prst="rect">
            <a:avLst/>
          </a:prstGeom>
          <a:noFill/>
        </p:spPr>
      </p:pic>
      <p:pic>
        <p:nvPicPr>
          <p:cNvPr id="2050" name="Picture 2" descr="https://lh4.googleusercontent.com/-l9AijjgWVZM/AAAAAAAAAAI/AAAAAAABqlc/7IoQt2FfdwY/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2543175"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Memory Experiment 3</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3</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91583723"/>
              </p:ext>
            </p:extLst>
          </p:nvPr>
        </p:nvGraphicFramePr>
        <p:xfrm>
          <a:off x="4953000" y="1600200"/>
          <a:ext cx="4038600" cy="2514600"/>
        </p:xfrm>
        <a:graphic>
          <a:graphicData uri="http://schemas.openxmlformats.org/drawingml/2006/table">
            <a:tbl>
              <a:tblPr firstRow="1" bandRow="1">
                <a:tableStyleId>{5C22544A-7EE6-4342-B048-85BDC9FD1C3A}</a:tableStyleId>
              </a:tblPr>
              <a:tblGrid>
                <a:gridCol w="1600200"/>
                <a:gridCol w="2438400"/>
              </a:tblGrid>
              <a:tr h="739588">
                <a:tc>
                  <a:txBody>
                    <a:bodyPr/>
                    <a:lstStyle/>
                    <a:p>
                      <a:r>
                        <a:rPr lang="en-US" sz="2800" b="1" dirty="0" smtClean="0">
                          <a:solidFill>
                            <a:srgbClr val="00B050"/>
                          </a:solidFill>
                        </a:rPr>
                        <a:t>Person</a:t>
                      </a:r>
                      <a:endParaRPr lang="en-US" sz="2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B050"/>
                          </a:solidFill>
                        </a:rPr>
                        <a:t>Albert Einstein</a:t>
                      </a:r>
                    </a:p>
                  </a:txBody>
                  <a:tcPr/>
                </a:tc>
              </a:tr>
              <a:tr h="887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Action</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Kissing</a:t>
                      </a:r>
                    </a:p>
                    <a:p>
                      <a:endParaRPr lang="en-US" sz="2400" dirty="0">
                        <a:solidFill>
                          <a:srgbClr val="FF0000"/>
                        </a:solidFill>
                      </a:endParaRPr>
                    </a:p>
                  </a:txBody>
                  <a:tcPr/>
                </a:tc>
              </a:tr>
              <a:tr h="887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Object</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Piranha</a:t>
                      </a:r>
                    </a:p>
                    <a:p>
                      <a:endParaRPr lang="en-US" sz="2400" dirty="0">
                        <a:solidFill>
                          <a:srgbClr val="FF0000"/>
                        </a:solidFill>
                      </a:endParaRPr>
                    </a:p>
                  </a:txBody>
                  <a:tcPr/>
                </a:tc>
              </a:tr>
            </a:tbl>
          </a:graphicData>
        </a:graphic>
      </p:graphicFrame>
      <p:pic>
        <p:nvPicPr>
          <p:cNvPr id="334852" name="Picture 4" descr="https://encrypted-tbn2.google.com/images?q=tbn:ANd9GcRpAyT3UUi6L-iDJV8BoQgH5izAovd0Ov-rignpP3zToTpN-liJkg"/>
          <p:cNvPicPr>
            <a:picLocks noChangeAspect="1" noChangeArrowheads="1"/>
          </p:cNvPicPr>
          <p:nvPr/>
        </p:nvPicPr>
        <p:blipFill>
          <a:blip r:embed="rId4" cstate="print"/>
          <a:srcRect/>
          <a:stretch>
            <a:fillRect/>
          </a:stretch>
        </p:blipFill>
        <p:spPr bwMode="auto">
          <a:xfrm>
            <a:off x="1295400" y="4648200"/>
            <a:ext cx="2428875" cy="1876425"/>
          </a:xfrm>
          <a:prstGeom prst="rect">
            <a:avLst/>
          </a:prstGeom>
          <a:noFill/>
        </p:spPr>
      </p:pic>
      <p:pic>
        <p:nvPicPr>
          <p:cNvPr id="334854" name="Picture 6" descr="https://encrypted-tbn3.google.com/images?q=tbn:ANd9GcTmiP_aY9IZ3_evKxY9w6qi3zx0HMsaUsOfoU_nrt3KRh9wnZungA"/>
          <p:cNvPicPr>
            <a:picLocks noChangeAspect="1" noChangeArrowheads="1"/>
          </p:cNvPicPr>
          <p:nvPr/>
        </p:nvPicPr>
        <p:blipFill>
          <a:blip r:embed="rId5" cstate="print"/>
          <a:srcRect/>
          <a:stretch>
            <a:fillRect/>
          </a:stretch>
        </p:blipFill>
        <p:spPr bwMode="auto">
          <a:xfrm>
            <a:off x="2057400" y="3505200"/>
            <a:ext cx="2590800" cy="1762126"/>
          </a:xfrm>
          <a:prstGeom prst="rect">
            <a:avLst/>
          </a:prstGeom>
          <a:noFill/>
        </p:spPr>
      </p:pic>
    </p:spTree>
    <p:extLst>
      <p:ext uri="{BB962C8B-B14F-4D97-AF65-F5344CB8AC3E}">
        <p14:creationId xmlns:p14="http://schemas.microsoft.com/office/powerpoint/2010/main" val="17892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34852"/>
                                        </p:tgtEl>
                                        <p:attrNameLst>
                                          <p:attrName>style.visibility</p:attrName>
                                        </p:attrNameLst>
                                      </p:cBhvr>
                                      <p:to>
                                        <p:strVal val="visible"/>
                                      </p:to>
                                    </p:set>
                                    <p:animEffect transition="in" filter="blinds(horizontal)">
                                      <p:cBhvr>
                                        <p:cTn id="11" dur="500"/>
                                        <p:tgtEl>
                                          <p:spTgt spid="33485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34854"/>
                                        </p:tgtEl>
                                        <p:attrNameLst>
                                          <p:attrName>style.visibility</p:attrName>
                                        </p:attrNameLst>
                                      </p:cBhvr>
                                      <p:to>
                                        <p:strVal val="visible"/>
                                      </p:to>
                                    </p:set>
                                    <p:animEffect transition="in" filter="blinds(horizontal)">
                                      <p:cBhvr>
                                        <p:cTn id="16" dur="500"/>
                                        <p:tgtEl>
                                          <p:spTgt spid="33485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as a Game</a:t>
            </a:r>
            <a:endParaRPr lang="en-US" dirty="0"/>
          </a:p>
        </p:txBody>
      </p:sp>
      <p:sp>
        <p:nvSpPr>
          <p:cNvPr id="3" name="Content Placeholder 2"/>
          <p:cNvSpPr>
            <a:spLocks noGrp="1"/>
          </p:cNvSpPr>
          <p:nvPr>
            <p:ph idx="1"/>
          </p:nvPr>
        </p:nvSpPr>
        <p:spPr/>
        <p:txBody>
          <a:bodyPr/>
          <a:lstStyle/>
          <a:p>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029200" y="1600202"/>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2"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2" cstate="print"/>
          <a:srcRect/>
          <a:stretch>
            <a:fillRect/>
          </a:stretch>
        </p:blipFill>
        <p:spPr bwMode="auto">
          <a:xfrm>
            <a:off x="5029202"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5"/>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4" cstate="print"/>
          <a:srcRect/>
          <a:stretch>
            <a:fillRect/>
          </a:stretch>
        </p:blipFill>
        <p:spPr bwMode="auto">
          <a:xfrm>
            <a:off x="5943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5"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6" cstate="print"/>
          <a:srcRect/>
          <a:stretch>
            <a:fillRect/>
          </a:stretch>
        </p:blipFill>
        <p:spPr bwMode="auto">
          <a:xfrm>
            <a:off x="6019802"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685800" y="43434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2" cstate="print"/>
          <a:srcRect/>
          <a:stretch>
            <a:fillRect/>
          </a:stretch>
        </p:blipFill>
        <p:spPr bwMode="auto">
          <a:xfrm>
            <a:off x="5029202" y="3581400"/>
            <a:ext cx="355377" cy="533400"/>
          </a:xfrm>
          <a:prstGeom prst="rect">
            <a:avLst/>
          </a:prstGeom>
          <a:noFill/>
          <a:ln w="9525">
            <a:noFill/>
            <a:miter lim="800000"/>
            <a:headEnd/>
            <a:tailEnd/>
          </a:ln>
        </p:spPr>
      </p:pic>
      <p:pic>
        <p:nvPicPr>
          <p:cNvPr id="16" name="Picture 4"/>
          <p:cNvPicPr>
            <a:picLocks noChangeAspect="1" noChangeArrowheads="1"/>
          </p:cNvPicPr>
          <p:nvPr/>
        </p:nvPicPr>
        <p:blipFill>
          <a:blip r:embed="rId8" cstate="print"/>
          <a:srcRect/>
          <a:stretch>
            <a:fillRect/>
          </a:stretch>
        </p:blipFill>
        <p:spPr bwMode="auto">
          <a:xfrm>
            <a:off x="6629401" y="3657600"/>
            <a:ext cx="533400" cy="392049"/>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6019802"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2" cstate="print"/>
          <a:srcRect/>
          <a:stretch>
            <a:fillRect/>
          </a:stretch>
        </p:blipFill>
        <p:spPr bwMode="auto">
          <a:xfrm>
            <a:off x="5029202"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srcRect/>
          <a:stretch>
            <a:fillRect/>
          </a:stretch>
        </p:blipFill>
        <p:spPr bwMode="auto">
          <a:xfrm>
            <a:off x="5410202" y="4191000"/>
            <a:ext cx="274241" cy="457200"/>
          </a:xfrm>
          <a:prstGeom prst="rect">
            <a:avLst/>
          </a:prstGeom>
          <a:noFill/>
          <a:ln w="9525">
            <a:noFill/>
            <a:miter lim="800000"/>
            <a:headEnd/>
            <a:tailEnd/>
          </a:ln>
        </p:spPr>
      </p:pic>
      <p:sp>
        <p:nvSpPr>
          <p:cNvPr id="20" name="TextBox 19"/>
          <p:cNvSpPr txBox="1"/>
          <p:nvPr/>
        </p:nvSpPr>
        <p:spPr>
          <a:xfrm>
            <a:off x="5791200" y="4191004"/>
            <a:ext cx="3810000" cy="461665"/>
          </a:xfrm>
          <a:prstGeom prst="rect">
            <a:avLst/>
          </a:prstGeom>
          <a:noFill/>
        </p:spPr>
        <p:txBody>
          <a:bodyPr wrap="square" rtlCol="0">
            <a:spAutoFit/>
          </a:bodyPr>
          <a:lstStyle/>
          <a:p>
            <a:r>
              <a:rPr lang="en-US" sz="2400" dirty="0" smtClean="0"/>
              <a:t>PayPaul.com</a:t>
            </a:r>
            <a:endParaRPr lang="en-US" sz="2400" dirty="0"/>
          </a:p>
        </p:txBody>
      </p:sp>
      <p:cxnSp>
        <p:nvCxnSpPr>
          <p:cNvPr id="21" name="Straight Arrow Connector 20"/>
          <p:cNvCxnSpPr>
            <a:endCxn id="18" idx="1"/>
          </p:cNvCxnSpPr>
          <p:nvPr/>
        </p:nvCxnSpPr>
        <p:spPr>
          <a:xfrm flipV="1">
            <a:off x="1447800" y="4457700"/>
            <a:ext cx="3581400" cy="4953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10" cstate="print"/>
          <a:srcRect/>
          <a:stretch>
            <a:fillRect/>
          </a:stretch>
        </p:blipFill>
        <p:spPr bwMode="auto">
          <a:xfrm>
            <a:off x="2286000" y="5181600"/>
            <a:ext cx="990600" cy="838200"/>
          </a:xfrm>
          <a:prstGeom prst="rect">
            <a:avLst/>
          </a:prstGeom>
          <a:noFill/>
          <a:ln w="9525">
            <a:noFill/>
            <a:miter lim="800000"/>
            <a:headEnd/>
            <a:tailEnd/>
          </a:ln>
        </p:spPr>
      </p:pic>
      <p:cxnSp>
        <p:nvCxnSpPr>
          <p:cNvPr id="23" name="Straight Arrow Connector 22"/>
          <p:cNvCxnSpPr/>
          <p:nvPr/>
        </p:nvCxnSpPr>
        <p:spPr>
          <a:xfrm>
            <a:off x="1524000" y="5029200"/>
            <a:ext cx="685800" cy="4572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p:cNvCxnSpPr>
          <p:nvPr/>
        </p:nvCxnSpPr>
        <p:spPr>
          <a:xfrm flipH="1">
            <a:off x="1447800" y="3848100"/>
            <a:ext cx="3581400" cy="7239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1"/>
          <p:cNvPicPr>
            <a:picLocks noChangeAspect="1" noChangeArrowheads="1"/>
          </p:cNvPicPr>
          <p:nvPr/>
        </p:nvPicPr>
        <p:blipFill>
          <a:blip r:embed="rId11" cstate="print"/>
          <a:srcRect/>
          <a:stretch>
            <a:fillRect/>
          </a:stretch>
        </p:blipFill>
        <p:spPr bwMode="auto">
          <a:xfrm>
            <a:off x="3810001" y="5181600"/>
            <a:ext cx="469106" cy="609600"/>
          </a:xfrm>
          <a:prstGeom prst="rect">
            <a:avLst/>
          </a:prstGeom>
          <a:noFill/>
          <a:ln w="9525">
            <a:noFill/>
            <a:miter lim="800000"/>
            <a:headEnd/>
            <a:tailEnd/>
          </a:ln>
        </p:spPr>
      </p:pic>
      <p:sp>
        <p:nvSpPr>
          <p:cNvPr id="28" name="TextBox 27"/>
          <p:cNvSpPr txBox="1"/>
          <p:nvPr/>
        </p:nvSpPr>
        <p:spPr>
          <a:xfrm>
            <a:off x="3207811" y="4953000"/>
            <a:ext cx="1135591" cy="1107996"/>
          </a:xfrm>
          <a:prstGeom prst="rect">
            <a:avLst/>
          </a:prstGeom>
          <a:noFill/>
        </p:spPr>
        <p:txBody>
          <a:bodyPr wrap="square" rtlCol="0">
            <a:spAutoFit/>
          </a:bodyPr>
          <a:lstStyle/>
          <a:p>
            <a:r>
              <a:rPr lang="en-US" sz="6600" dirty="0" smtClean="0"/>
              <a:t>+</a:t>
            </a:r>
            <a:endParaRPr lang="en-US" sz="6600" dirty="0"/>
          </a:p>
        </p:txBody>
      </p:sp>
      <p:sp>
        <p:nvSpPr>
          <p:cNvPr id="29" name="Smiley Face 28"/>
          <p:cNvSpPr/>
          <p:nvPr/>
        </p:nvSpPr>
        <p:spPr>
          <a:xfrm>
            <a:off x="5486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40922" y="4719939"/>
            <a:ext cx="2326278" cy="461665"/>
          </a:xfrm>
          <a:prstGeom prst="rect">
            <a:avLst/>
          </a:prstGeom>
          <a:noFill/>
        </p:spPr>
        <p:txBody>
          <a:bodyPr wrap="none" rtlCol="0">
            <a:spAutoFit/>
          </a:bodyPr>
          <a:lstStyle/>
          <a:p>
            <a:r>
              <a:rPr lang="en-US" sz="2400" dirty="0" smtClean="0"/>
              <a:t>q</a:t>
            </a:r>
            <a:r>
              <a:rPr lang="en-US" sz="2400" baseline="-25000" dirty="0" smtClean="0"/>
              <a:t>$1,000,000</a:t>
            </a:r>
            <a:r>
              <a:rPr lang="en-US" sz="2400" dirty="0" smtClean="0"/>
              <a:t> guesses</a:t>
            </a:r>
            <a:endParaRPr lang="en-US" sz="2400" dirty="0"/>
          </a:p>
        </p:txBody>
      </p:sp>
      <p:sp>
        <p:nvSpPr>
          <p:cNvPr id="31" name="Smiley Face 30"/>
          <p:cNvSpPr/>
          <p:nvPr/>
        </p:nvSpPr>
        <p:spPr>
          <a:xfrm>
            <a:off x="5486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5486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5486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514600" y="3352804"/>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35" name="TextBox 34"/>
          <p:cNvSpPr txBox="1"/>
          <p:nvPr/>
        </p:nvSpPr>
        <p:spPr>
          <a:xfrm>
            <a:off x="2286002" y="3962400"/>
            <a:ext cx="1471365" cy="430887"/>
          </a:xfrm>
          <a:prstGeom prst="rect">
            <a:avLst/>
          </a:prstGeom>
          <a:noFill/>
        </p:spPr>
        <p:txBody>
          <a:bodyPr wrap="none" rtlCol="0">
            <a:spAutoFit/>
          </a:bodyPr>
          <a:lstStyle/>
          <a:p>
            <a:r>
              <a:rPr lang="en-US" sz="2200" dirty="0" smtClean="0"/>
              <a:t>BCRYPT(p</a:t>
            </a:r>
            <a:r>
              <a:rPr lang="en-US" sz="2200" baseline="-25000" dirty="0" smtClean="0"/>
              <a:t>4</a:t>
            </a:r>
            <a:r>
              <a:rPr lang="en-US" sz="2200" dirty="0" smtClean="0"/>
              <a:t>)</a:t>
            </a:r>
            <a:endParaRPr lang="en-US" sz="2200" baseline="-25000" dirty="0"/>
          </a:p>
        </p:txBody>
      </p:sp>
      <p:sp>
        <p:nvSpPr>
          <p:cNvPr id="47" name="TextBox 46"/>
          <p:cNvSpPr txBox="1"/>
          <p:nvPr/>
        </p:nvSpPr>
        <p:spPr>
          <a:xfrm>
            <a:off x="3733800" y="4267204"/>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4"/>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4"/>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4"/>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4"/>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pic>
        <p:nvPicPr>
          <p:cNvPr id="51202" name="Picture 2" descr="http://www.casinosformoney.com/wp-content/uploads/paypa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802" y="4114804"/>
            <a:ext cx="1205243" cy="803495"/>
          </a:xfrm>
          <a:prstGeom prst="rect">
            <a:avLst/>
          </a:prstGeom>
          <a:noFill/>
          <a:extLst>
            <a:ext uri="{909E8E84-426E-40DD-AFC4-6F175D3DCCD1}">
              <a14:hiddenFill xmlns:a14="http://schemas.microsoft.com/office/drawing/2010/main">
                <a:solidFill>
                  <a:srgbClr val="FFFFFF"/>
                </a:solidFill>
              </a14:hiddenFill>
            </a:ext>
          </a:extLst>
        </p:spPr>
      </p:pic>
      <p:sp>
        <p:nvSpPr>
          <p:cNvPr id="42"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30</a:t>
            </a:fld>
            <a:endParaRPr lang="en-US" dirty="0"/>
          </a:p>
        </p:txBody>
      </p:sp>
    </p:spTree>
    <p:extLst>
      <p:ext uri="{BB962C8B-B14F-4D97-AF65-F5344CB8AC3E}">
        <p14:creationId xmlns:p14="http://schemas.microsoft.com/office/powerpoint/2010/main" val="41080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10" presetClass="exit" presetSubtype="0" fill="hold" nodeType="withEffect">
                                  <p:stCondLst>
                                    <p:cond delay="0"/>
                                  </p:stCondLst>
                                  <p:childTnLst>
                                    <p:animEffect transition="out" filter="fade">
                                      <p:cBhvr>
                                        <p:cTn id="18" dur="500"/>
                                        <p:tgtEl>
                                          <p:spTgt spid="51202"/>
                                        </p:tgtEl>
                                      </p:cBhvr>
                                    </p:animEffect>
                                    <p:set>
                                      <p:cBhvr>
                                        <p:cTn id="19" dur="1" fill="hold">
                                          <p:stCondLst>
                                            <p:cond delay="499"/>
                                          </p:stCondLst>
                                        </p:cTn>
                                        <p:tgtEl>
                                          <p:spTgt spid="5120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blinds(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linds(horizontal)">
                                      <p:cBhvr>
                                        <p:cTn id="56" dur="500"/>
                                        <p:tgtEl>
                                          <p:spTgt spid="3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linds(horizontal)">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animBg="1"/>
      <p:bldP spid="31" grpId="0" animBg="1"/>
      <p:bldP spid="32" grpId="0" animBg="1"/>
      <p:bldP spid="33" grpId="0" animBg="1"/>
      <p:bldP spid="35"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Adversary’s Game</a:t>
            </a:r>
            <a:endParaRPr lang="en-US" dirty="0"/>
          </a:p>
        </p:txBody>
      </p:sp>
      <p:sp>
        <p:nvSpPr>
          <p:cNvPr id="4" name="Content Placeholder 2"/>
          <p:cNvSpPr>
            <a:spLocks noGrp="1"/>
          </p:cNvSpPr>
          <p:nvPr>
            <p:ph sz="quarter" idx="1"/>
          </p:nvPr>
        </p:nvSpPr>
        <p:spPr/>
        <p:txBody>
          <a:bodyPr>
            <a:normAutofit lnSpcReduction="10000"/>
          </a:bodyPr>
          <a:lstStyle/>
          <a:p>
            <a:r>
              <a:rPr lang="en-US" dirty="0" smtClean="0"/>
              <a:t>Adversary can compromise at most r sites (plaintext recovery attack).</a:t>
            </a:r>
          </a:p>
          <a:p>
            <a:endParaRPr lang="en-US" dirty="0" smtClean="0"/>
          </a:p>
          <a:p>
            <a:r>
              <a:rPr lang="en-US" dirty="0" smtClean="0"/>
              <a:t>Adversary can execute offline attacks against at most h additional sites </a:t>
            </a:r>
          </a:p>
          <a:p>
            <a:pPr lvl="1"/>
            <a:r>
              <a:rPr lang="en-US" dirty="0" smtClean="0"/>
              <a:t>Resource Constraints =&gt; at most q guesses </a:t>
            </a:r>
          </a:p>
          <a:p>
            <a:endParaRPr lang="en-US" dirty="0" smtClean="0"/>
          </a:p>
          <a:p>
            <a:r>
              <a:rPr lang="en-US" dirty="0" smtClean="0"/>
              <a:t>Adversary wins if he can compromise any new sites.</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1600200" y="4530973"/>
            <a:ext cx="1066800" cy="1641231"/>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6096002" y="4572004"/>
            <a:ext cx="944893" cy="1575279"/>
          </a:xfrm>
          <a:prstGeom prst="rect">
            <a:avLst/>
          </a:prstGeom>
          <a:noFill/>
          <a:ln w="9525">
            <a:noFill/>
            <a:miter lim="800000"/>
            <a:headEnd/>
            <a:tailEnd/>
          </a:ln>
        </p:spPr>
      </p:pic>
      <p:pic>
        <p:nvPicPr>
          <p:cNvPr id="84993" name="Picture 1"/>
          <p:cNvPicPr>
            <a:picLocks noChangeAspect="1" noChangeArrowheads="1"/>
          </p:cNvPicPr>
          <p:nvPr/>
        </p:nvPicPr>
        <p:blipFill>
          <a:blip r:embed="rId5" cstate="print"/>
          <a:srcRect/>
          <a:stretch>
            <a:fillRect/>
          </a:stretch>
        </p:blipFill>
        <p:spPr bwMode="auto">
          <a:xfrm>
            <a:off x="3276600" y="4572004"/>
            <a:ext cx="2209800" cy="165521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FC398A72-17BE-493D-A14C-F3371BCE3542}" type="slidenum">
              <a:rPr lang="en-US" smtClean="0"/>
              <a:pPr/>
              <a:t>31</a:t>
            </a:fld>
            <a:endParaRPr lang="en-US" dirty="0"/>
          </a:p>
        </p:txBody>
      </p:sp>
      <p:pic>
        <p:nvPicPr>
          <p:cNvPr id="8" name="Picture 6"/>
          <p:cNvPicPr>
            <a:picLocks noChangeAspect="1" noChangeArrowheads="1"/>
          </p:cNvPicPr>
          <p:nvPr/>
        </p:nvPicPr>
        <p:blipFill>
          <a:blip r:embed="rId4" cstate="print"/>
          <a:srcRect/>
          <a:stretch>
            <a:fillRect/>
          </a:stretch>
        </p:blipFill>
        <p:spPr bwMode="auto">
          <a:xfrm>
            <a:off x="8305802" y="1219200"/>
            <a:ext cx="411361" cy="685800"/>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8153400" y="2819404"/>
            <a:ext cx="762000" cy="700087"/>
          </a:xfrm>
          <a:prstGeom prst="rect">
            <a:avLst/>
          </a:prstGeom>
          <a:noFill/>
          <a:ln w="9525">
            <a:noFill/>
            <a:miter lim="800000"/>
            <a:headEnd/>
            <a:tailEnd/>
          </a:ln>
        </p:spPr>
      </p:pic>
      <p:sp>
        <p:nvSpPr>
          <p:cNvPr id="10" name="TextBox 9"/>
          <p:cNvSpPr txBox="1"/>
          <p:nvPr/>
        </p:nvSpPr>
        <p:spPr>
          <a:xfrm>
            <a:off x="8153400" y="2057400"/>
            <a:ext cx="590226" cy="369332"/>
          </a:xfrm>
          <a:prstGeom prst="rect">
            <a:avLst/>
          </a:prstGeom>
          <a:noFill/>
        </p:spPr>
        <p:txBody>
          <a:bodyPr wrap="none" rtlCol="0">
            <a:spAutoFit/>
          </a:bodyPr>
          <a:lstStyle/>
          <a:p>
            <a:r>
              <a:rPr lang="en-US" dirty="0" err="1" smtClean="0"/>
              <a:t>pwd</a:t>
            </a:r>
            <a:endParaRPr lang="en-US" dirty="0"/>
          </a:p>
        </p:txBody>
      </p:sp>
      <p:sp>
        <p:nvSpPr>
          <p:cNvPr id="11" name="TextBox 10"/>
          <p:cNvSpPr txBox="1"/>
          <p:nvPr/>
        </p:nvSpPr>
        <p:spPr>
          <a:xfrm>
            <a:off x="7793686" y="3581400"/>
            <a:ext cx="1303242" cy="338554"/>
          </a:xfrm>
          <a:prstGeom prst="rect">
            <a:avLst/>
          </a:prstGeom>
          <a:noFill/>
        </p:spPr>
        <p:txBody>
          <a:bodyPr wrap="none" rtlCol="0">
            <a:spAutoFit/>
          </a:bodyPr>
          <a:lstStyle/>
          <a:p>
            <a:r>
              <a:rPr lang="en-US" sz="1600" dirty="0" smtClean="0"/>
              <a:t>BCRYPT(pwd)</a:t>
            </a:r>
            <a:endParaRPr lang="en-US" sz="1600" dirty="0"/>
          </a:p>
        </p:txBody>
      </p:sp>
    </p:spTree>
    <p:extLst>
      <p:ext uri="{BB962C8B-B14F-4D97-AF65-F5344CB8AC3E}">
        <p14:creationId xmlns:p14="http://schemas.microsoft.com/office/powerpoint/2010/main" val="254729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500"/>
                                        <p:tgtEl>
                                          <p:spTgt spid="4">
                                            <p:txEl>
                                              <p:pRg st="5" end="5"/>
                                            </p:txEl>
                                          </p:spTgt>
                                        </p:tgtEl>
                                      </p:cBhvr>
                                    </p:animEffect>
                                  </p:childTnLst>
                                </p:cTn>
                              </p:par>
                              <p:par>
                                <p:cTn id="24" presetID="10" presetClass="exit" presetSubtype="0" fill="hold"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4993"/>
                                        </p:tgtEl>
                                      </p:cBhvr>
                                    </p:animEffect>
                                    <p:set>
                                      <p:cBhvr>
                                        <p:cTn id="29" dur="1" fill="hold">
                                          <p:stCondLst>
                                            <p:cond delay="499"/>
                                          </p:stCondLst>
                                        </p:cTn>
                                        <p:tgtEl>
                                          <p:spTgt spid="8499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(q,</a:t>
                </a:r>
                <a14:m>
                  <m:oMath xmlns:m="http://schemas.openxmlformats.org/officeDocument/2006/math">
                    <m:r>
                      <a:rPr lang="en-US" i="1" dirty="0">
                        <a:latin typeface="Cambria Math"/>
                        <a:ea typeface="Cambria Math"/>
                      </a:rPr>
                      <m:t>𝛿</m:t>
                    </m:r>
                  </m:oMath>
                </a14:m>
                <a:r>
                  <a:rPr lang="en-US" b="1" dirty="0" smtClean="0">
                    <a:latin typeface="Agency FB"/>
                    <a:sym typeface="Mathematica1Mono"/>
                  </a:rPr>
                  <a:t>,</a:t>
                </a:r>
                <a:r>
                  <a:rPr lang="en-US" dirty="0" err="1" smtClean="0"/>
                  <a:t>m,s,r,h</a:t>
                </a:r>
                <a:r>
                  <a:rPr lang="en-US" dirty="0" smtClean="0"/>
                  <a:t>)-Security</a:t>
                </a:r>
                <a:endParaRPr lang="en-US" b="1" dirty="0" smtClean="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9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14400" y="1676400"/>
                <a:ext cx="6781800" cy="1445204"/>
              </a:xfrm>
              <a:prstGeom prst="rect">
                <a:avLst/>
              </a:prstGeom>
              <a:noFill/>
            </p:spPr>
            <p:txBody>
              <a:bodyPr wrap="square" rtlCol="0">
                <a:spAutoFit/>
              </a:bodyPr>
              <a:lstStyle/>
              <a:p>
                <a:r>
                  <a:rPr lang="en-US" sz="3200" dirty="0" smtClean="0"/>
                  <a:t>For any adversary </a:t>
                </a:r>
                <a:r>
                  <a:rPr lang="en-US" sz="3200" b="1" dirty="0" err="1" smtClean="0"/>
                  <a:t>Adv</a:t>
                </a:r>
                <a:r>
                  <a:rPr lang="en-US" sz="3200" b="1" dirty="0" smtClean="0"/>
                  <a:t> </a:t>
                </a:r>
              </a:p>
              <a:p>
                <a:pPr algn="ctr"/>
                <a14:m>
                  <m:oMath xmlns:m="http://schemas.openxmlformats.org/officeDocument/2006/math">
                    <m:r>
                      <a:rPr lang="en-US" sz="3200" b="1" i="1" smtClean="0">
                        <a:latin typeface="Cambria Math"/>
                      </a:rPr>
                      <m:t>𝑷𝒓</m:t>
                    </m:r>
                    <m:d>
                      <m:dPr>
                        <m:begChr m:val="["/>
                        <m:endChr m:val="]"/>
                        <m:ctrlPr>
                          <a:rPr lang="en-US" sz="3200" b="1" i="1" smtClean="0">
                            <a:latin typeface="Cambria Math"/>
                          </a:rPr>
                        </m:ctrlPr>
                      </m:dPr>
                      <m:e>
                        <m:d>
                          <m:dPr>
                            <m:begChr m:val=""/>
                            <m:endChr m:val="|"/>
                            <m:ctrlPr>
                              <a:rPr lang="en-US" sz="3200" b="1" i="1" smtClean="0">
                                <a:latin typeface="Cambria Math"/>
                              </a:rPr>
                            </m:ctrlPr>
                          </m:dPr>
                          <m:e>
                            <m:m>
                              <m:mPr>
                                <m:mcs>
                                  <m:mc>
                                    <m:mcPr>
                                      <m:count m:val="2"/>
                                      <m:mcJc m:val="center"/>
                                    </m:mcPr>
                                  </m:mc>
                                </m:mcs>
                                <m:ctrlPr>
                                  <a:rPr lang="en-US" sz="3200" b="1" i="1" smtClean="0">
                                    <a:noFill/>
                                    <a:latin typeface="Cambria Math"/>
                                  </a:rPr>
                                </m:ctrlPr>
                              </m:mPr>
                              <m:mr>
                                <m:e/>
                                <m:e/>
                              </m:mr>
                              <m:mr>
                                <m:e/>
                                <m:e/>
                              </m:mr>
                            </m:m>
                          </m:e>
                        </m:d>
                        <m:r>
                          <m:rPr>
                            <m:nor/>
                          </m:rPr>
                          <a:rPr lang="en-US" sz="3200" b="1" dirty="0"/>
                          <m:t>Adv</m:t>
                        </m:r>
                        <m:r>
                          <m:rPr>
                            <m:nor/>
                          </m:rPr>
                          <a:rPr lang="en-US" sz="3200" i="0" dirty="0" smtClean="0"/>
                          <m:t>,</m:t>
                        </m:r>
                        <m:r>
                          <m:rPr>
                            <m:nor/>
                          </m:rPr>
                          <a:rPr lang="en-US" sz="3200" b="0" i="0" dirty="0" smtClean="0"/>
                          <m:t>q</m:t>
                        </m:r>
                        <m:r>
                          <m:rPr>
                            <m:nor/>
                          </m:rPr>
                          <a:rPr lang="en-US" sz="3200" b="0" i="0" dirty="0" smtClean="0"/>
                          <m:t>,</m:t>
                        </m:r>
                        <m:r>
                          <m:rPr>
                            <m:nor/>
                          </m:rPr>
                          <a:rPr lang="en-US" sz="3200" b="0" i="0" dirty="0" smtClean="0"/>
                          <m:t>m</m:t>
                        </m:r>
                        <m:r>
                          <m:rPr>
                            <m:nor/>
                          </m:rPr>
                          <a:rPr lang="en-US" sz="3200" b="0" i="0" dirty="0" smtClean="0"/>
                          <m:t>,</m:t>
                        </m:r>
                        <m:r>
                          <m:rPr>
                            <m:nor/>
                          </m:rPr>
                          <a:rPr lang="en-US" sz="3200" b="0" i="0" dirty="0" smtClean="0"/>
                          <m:t>s</m:t>
                        </m:r>
                        <m:r>
                          <m:rPr>
                            <m:nor/>
                          </m:rPr>
                          <a:rPr lang="en-US" sz="3200" i="0" dirty="0" smtClean="0"/>
                          <m:t>,</m:t>
                        </m:r>
                        <m:r>
                          <a:rPr lang="en-US" sz="3200" i="1" dirty="0" smtClean="0">
                            <a:latin typeface="Cambria Math"/>
                            <a:ea typeface="Cambria Math"/>
                          </a:rPr>
                          <m:t> </m:t>
                        </m:r>
                        <m:r>
                          <m:rPr>
                            <m:nor/>
                          </m:rPr>
                          <a:rPr lang="en-US" sz="3200" b="0" i="0" dirty="0" smtClean="0">
                            <a:latin typeface="Cambria Math"/>
                            <a:ea typeface="Cambria Math"/>
                          </a:rPr>
                          <m:t>r</m:t>
                        </m:r>
                        <m:r>
                          <m:rPr>
                            <m:nor/>
                          </m:rPr>
                          <a:rPr lang="en-US" sz="3200" i="0" dirty="0" smtClean="0"/>
                          <m:t>,</m:t>
                        </m:r>
                        <m:r>
                          <m:rPr>
                            <m:nor/>
                          </m:rPr>
                          <a:rPr lang="en-US" sz="3200" b="0" i="0" dirty="0" smtClean="0"/>
                          <m:t>h</m:t>
                        </m:r>
                        <m:r>
                          <m:rPr>
                            <m:nor/>
                          </m:rPr>
                          <a:rPr lang="en-US" sz="3200" dirty="0"/>
                          <m:t> </m:t>
                        </m:r>
                      </m:e>
                    </m:d>
                    <m:r>
                      <a:rPr lang="en-US" sz="3200" i="1" dirty="0" smtClean="0">
                        <a:latin typeface="Cambria Math"/>
                        <a:ea typeface="Cambria Math"/>
                      </a:rPr>
                      <m:t>≤</m:t>
                    </m:r>
                    <m:r>
                      <a:rPr lang="en-US" sz="3200" i="1" dirty="0">
                        <a:latin typeface="Cambria Math"/>
                        <a:ea typeface="Cambria Math"/>
                      </a:rPr>
                      <m:t>𝛿</m:t>
                    </m:r>
                  </m:oMath>
                </a14:m>
                <a:r>
                  <a:rPr lang="en-US" sz="3200" b="1" dirty="0" smtClean="0"/>
                  <a:t> </a:t>
                </a:r>
                <a:endParaRPr lang="en-US"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914400" y="1676400"/>
                <a:ext cx="6781800" cy="1445204"/>
              </a:xfrm>
              <a:prstGeom prst="rect">
                <a:avLst/>
              </a:prstGeom>
              <a:blipFill rotWithShape="1">
                <a:blip r:embed="rId3"/>
                <a:stretch>
                  <a:fillRect l="-2246" t="-5485"/>
                </a:stretch>
              </a:blipFill>
            </p:spPr>
            <p:txBody>
              <a:bodyPr/>
              <a:lstStyle/>
              <a:p>
                <a:r>
                  <a:rPr lang="en-US">
                    <a:noFill/>
                  </a:rPr>
                  <a:t> </a:t>
                </a:r>
              </a:p>
            </p:txBody>
          </p:sp>
        </mc:Fallback>
      </mc:AlternateContent>
      <p:pic>
        <p:nvPicPr>
          <p:cNvPr id="6" name="Picture 6"/>
          <p:cNvPicPr>
            <a:picLocks noChangeAspect="1" noChangeArrowheads="1"/>
          </p:cNvPicPr>
          <p:nvPr/>
        </p:nvPicPr>
        <p:blipFill>
          <a:blip r:embed="rId4" cstate="print"/>
          <a:srcRect/>
          <a:stretch>
            <a:fillRect/>
          </a:stretch>
        </p:blipFill>
        <p:spPr bwMode="auto">
          <a:xfrm>
            <a:off x="5105402" y="4735492"/>
            <a:ext cx="548481" cy="914400"/>
          </a:xfrm>
          <a:prstGeom prst="rect">
            <a:avLst/>
          </a:prstGeom>
          <a:noFill/>
          <a:ln w="9525">
            <a:noFill/>
            <a:miter lim="800000"/>
            <a:headEnd/>
            <a:tailEnd/>
          </a:ln>
        </p:spPr>
      </p:pic>
      <p:sp>
        <p:nvSpPr>
          <p:cNvPr id="7" name="TextBox 6"/>
          <p:cNvSpPr txBox="1"/>
          <p:nvPr/>
        </p:nvSpPr>
        <p:spPr>
          <a:xfrm>
            <a:off x="4086747" y="4953004"/>
            <a:ext cx="923651" cy="584775"/>
          </a:xfrm>
          <a:prstGeom prst="rect">
            <a:avLst/>
          </a:prstGeom>
          <a:noFill/>
        </p:spPr>
        <p:txBody>
          <a:bodyPr wrap="none" rtlCol="0">
            <a:spAutoFit/>
          </a:bodyPr>
          <a:lstStyle/>
          <a:p>
            <a:r>
              <a:rPr lang="en-US" sz="3200" dirty="0"/>
              <a:t>r</a:t>
            </a:r>
            <a:r>
              <a:rPr lang="en-US" sz="3200" dirty="0" smtClean="0"/>
              <a:t> = #</a:t>
            </a:r>
            <a:endParaRPr lang="en-US" sz="3200" dirty="0"/>
          </a:p>
        </p:txBody>
      </p:sp>
      <p:pic>
        <p:nvPicPr>
          <p:cNvPr id="8" name="Picture 4"/>
          <p:cNvPicPr>
            <a:picLocks noChangeAspect="1" noChangeArrowheads="1"/>
          </p:cNvPicPr>
          <p:nvPr/>
        </p:nvPicPr>
        <p:blipFill>
          <a:blip r:embed="rId5" cstate="print"/>
          <a:srcRect/>
          <a:stretch>
            <a:fillRect/>
          </a:stretch>
        </p:blipFill>
        <p:spPr bwMode="auto">
          <a:xfrm>
            <a:off x="7850175" y="4876800"/>
            <a:ext cx="746449" cy="685800"/>
          </a:xfrm>
          <a:prstGeom prst="rect">
            <a:avLst/>
          </a:prstGeom>
          <a:noFill/>
          <a:ln w="9525">
            <a:noFill/>
            <a:miter lim="800000"/>
            <a:headEnd/>
            <a:tailEnd/>
          </a:ln>
        </p:spPr>
      </p:pic>
      <p:sp>
        <p:nvSpPr>
          <p:cNvPr id="9" name="TextBox 8"/>
          <p:cNvSpPr txBox="1"/>
          <p:nvPr/>
        </p:nvSpPr>
        <p:spPr>
          <a:xfrm>
            <a:off x="6853862" y="4953004"/>
            <a:ext cx="997389" cy="584775"/>
          </a:xfrm>
          <a:prstGeom prst="rect">
            <a:avLst/>
          </a:prstGeom>
          <a:noFill/>
        </p:spPr>
        <p:txBody>
          <a:bodyPr wrap="none" rtlCol="0">
            <a:spAutoFit/>
          </a:bodyPr>
          <a:lstStyle/>
          <a:p>
            <a:r>
              <a:rPr lang="en-US" sz="3200" dirty="0"/>
              <a:t>h</a:t>
            </a:r>
            <a:r>
              <a:rPr lang="en-US" sz="3200" dirty="0" smtClean="0"/>
              <a:t> = #</a:t>
            </a:r>
            <a:endParaRPr lang="en-US" sz="3200" dirty="0"/>
          </a:p>
        </p:txBody>
      </p:sp>
      <p:sp>
        <p:nvSpPr>
          <p:cNvPr id="10" name="Slide Number Placeholder 9"/>
          <p:cNvSpPr>
            <a:spLocks noGrp="1"/>
          </p:cNvSpPr>
          <p:nvPr>
            <p:ph type="sldNum" sz="quarter" idx="12"/>
          </p:nvPr>
        </p:nvSpPr>
        <p:spPr/>
        <p:txBody>
          <a:bodyPr/>
          <a:lstStyle/>
          <a:p>
            <a:fld id="{FC398A72-17BE-493D-A14C-F3371BCE3542}" type="slidenum">
              <a:rPr lang="en-US" smtClean="0"/>
              <a:pPr/>
              <a:t>32</a:t>
            </a:fld>
            <a:endParaRPr lang="en-US" dirty="0"/>
          </a:p>
        </p:txBody>
      </p:sp>
      <p:sp>
        <p:nvSpPr>
          <p:cNvPr id="11" name="TextBox 10"/>
          <p:cNvSpPr txBox="1"/>
          <p:nvPr/>
        </p:nvSpPr>
        <p:spPr>
          <a:xfrm>
            <a:off x="6698818" y="5765984"/>
            <a:ext cx="2368982" cy="369332"/>
          </a:xfrm>
          <a:prstGeom prst="rect">
            <a:avLst/>
          </a:prstGeom>
          <a:noFill/>
        </p:spPr>
        <p:txBody>
          <a:bodyPr wrap="none" rtlCol="0">
            <a:spAutoFit/>
          </a:bodyPr>
          <a:lstStyle/>
          <a:p>
            <a:r>
              <a:rPr lang="en-US" dirty="0" smtClean="0"/>
              <a:t>Offline Attack Accounts</a:t>
            </a:r>
            <a:endParaRPr lang="en-US" dirty="0"/>
          </a:p>
        </p:txBody>
      </p:sp>
      <p:sp>
        <p:nvSpPr>
          <p:cNvPr id="12" name="TextBox 11"/>
          <p:cNvSpPr txBox="1"/>
          <p:nvPr/>
        </p:nvSpPr>
        <p:spPr>
          <a:xfrm>
            <a:off x="3847125" y="5662880"/>
            <a:ext cx="2821350" cy="369332"/>
          </a:xfrm>
          <a:prstGeom prst="rect">
            <a:avLst/>
          </a:prstGeom>
          <a:noFill/>
        </p:spPr>
        <p:txBody>
          <a:bodyPr wrap="none" rtlCol="0">
            <a:spAutoFit/>
          </a:bodyPr>
          <a:lstStyle/>
          <a:p>
            <a:r>
              <a:rPr lang="en-US" dirty="0" smtClean="0"/>
              <a:t>Plaintext Recovery Accounts</a:t>
            </a:r>
            <a:endParaRPr lang="en-US" dirty="0"/>
          </a:p>
        </p:txBody>
      </p:sp>
      <p:sp>
        <p:nvSpPr>
          <p:cNvPr id="13" name="TextBox 12"/>
          <p:cNvSpPr txBox="1"/>
          <p:nvPr/>
        </p:nvSpPr>
        <p:spPr>
          <a:xfrm>
            <a:off x="228602" y="4114804"/>
            <a:ext cx="3553345" cy="584775"/>
          </a:xfrm>
          <a:prstGeom prst="rect">
            <a:avLst/>
          </a:prstGeom>
          <a:noFill/>
        </p:spPr>
        <p:txBody>
          <a:bodyPr wrap="none" rtlCol="0">
            <a:spAutoFit/>
          </a:bodyPr>
          <a:lstStyle/>
          <a:p>
            <a:r>
              <a:rPr lang="en-US" sz="3200" dirty="0"/>
              <a:t>q</a:t>
            </a:r>
            <a:r>
              <a:rPr lang="en-US" sz="3200" dirty="0" smtClean="0"/>
              <a:t> = # offline guesses</a:t>
            </a:r>
            <a:endParaRPr lang="en-US" sz="3200" dirty="0"/>
          </a:p>
        </p:txBody>
      </p:sp>
      <p:sp>
        <p:nvSpPr>
          <p:cNvPr id="14" name="Smiley Face 13"/>
          <p:cNvSpPr/>
          <p:nvPr/>
        </p:nvSpPr>
        <p:spPr>
          <a:xfrm>
            <a:off x="2438400" y="2286435"/>
            <a:ext cx="914400" cy="837769"/>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p:cNvPicPr>
            <a:picLocks noChangeAspect="1" noChangeArrowheads="1"/>
          </p:cNvPicPr>
          <p:nvPr/>
        </p:nvPicPr>
        <p:blipFill>
          <a:blip r:embed="rId6" cstate="print"/>
          <a:srcRect/>
          <a:stretch>
            <a:fillRect/>
          </a:stretch>
        </p:blipFill>
        <p:spPr bwMode="auto">
          <a:xfrm>
            <a:off x="1719279" y="4731450"/>
            <a:ext cx="507682" cy="762000"/>
          </a:xfrm>
          <a:prstGeom prst="rect">
            <a:avLst/>
          </a:prstGeom>
          <a:noFill/>
          <a:ln w="9525">
            <a:noFill/>
            <a:miter lim="800000"/>
            <a:headEnd/>
            <a:tailEnd/>
          </a:ln>
        </p:spPr>
      </p:pic>
      <p:sp>
        <p:nvSpPr>
          <p:cNvPr id="16" name="TextBox 15"/>
          <p:cNvSpPr txBox="1"/>
          <p:nvPr/>
        </p:nvSpPr>
        <p:spPr>
          <a:xfrm>
            <a:off x="381000" y="5739829"/>
            <a:ext cx="3120598" cy="584775"/>
          </a:xfrm>
          <a:prstGeom prst="rect">
            <a:avLst/>
          </a:prstGeom>
          <a:noFill/>
        </p:spPr>
        <p:txBody>
          <a:bodyPr wrap="none" rtlCol="0">
            <a:spAutoFit/>
          </a:bodyPr>
          <a:lstStyle/>
          <a:p>
            <a:r>
              <a:rPr lang="en-US" sz="3200" dirty="0"/>
              <a:t>m</a:t>
            </a:r>
            <a:r>
              <a:rPr lang="en-US" sz="3200" dirty="0" smtClean="0"/>
              <a:t> = # of accounts</a:t>
            </a:r>
            <a:endParaRPr lang="en-US" sz="3200" dirty="0"/>
          </a:p>
        </p:txBody>
      </p:sp>
      <p:sp>
        <p:nvSpPr>
          <p:cNvPr id="17" name="TextBox 16"/>
          <p:cNvSpPr txBox="1"/>
          <p:nvPr/>
        </p:nvSpPr>
        <p:spPr>
          <a:xfrm>
            <a:off x="4609584" y="4028246"/>
            <a:ext cx="3467616" cy="584775"/>
          </a:xfrm>
          <a:prstGeom prst="rect">
            <a:avLst/>
          </a:prstGeom>
          <a:noFill/>
        </p:spPr>
        <p:txBody>
          <a:bodyPr wrap="none" rtlCol="0">
            <a:spAutoFit/>
          </a:bodyPr>
          <a:lstStyle/>
          <a:p>
            <a:r>
              <a:rPr lang="en-US" sz="3200" dirty="0"/>
              <a:t>s</a:t>
            </a:r>
            <a:r>
              <a:rPr lang="en-US" sz="3200" dirty="0" smtClean="0"/>
              <a:t> = # online guesses</a:t>
            </a:r>
            <a:endParaRPr lang="en-US" sz="3200" dirty="0"/>
          </a:p>
        </p:txBody>
      </p:sp>
    </p:spTree>
    <p:extLst>
      <p:ext uri="{BB962C8B-B14F-4D97-AF65-F5344CB8AC3E}">
        <p14:creationId xmlns:p14="http://schemas.microsoft.com/office/powerpoint/2010/main" val="255546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Example: </a:t>
                </a:r>
                <a:r>
                  <a:rPr lang="en-US" dirty="0"/>
                  <a:t>(q,</a:t>
                </a:r>
                <a14:m>
                  <m:oMath xmlns:m="http://schemas.openxmlformats.org/officeDocument/2006/math">
                    <m:r>
                      <a:rPr lang="en-US" i="1" dirty="0">
                        <a:latin typeface="Cambria Math"/>
                        <a:ea typeface="Cambria Math"/>
                      </a:rPr>
                      <m:t>𝛿</m:t>
                    </m:r>
                  </m:oMath>
                </a14:m>
                <a:r>
                  <a:rPr lang="en-US" b="1" dirty="0">
                    <a:latin typeface="Agency FB"/>
                    <a:sym typeface="Mathematica1Mono"/>
                  </a:rPr>
                  <a:t>,</a:t>
                </a:r>
                <a:r>
                  <a:rPr lang="en-US" dirty="0" smtClean="0"/>
                  <a:t>m,3,1,1)-Security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9043"/>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endParaRPr lang="en-US" dirty="0"/>
          </a:p>
        </p:txBody>
      </p:sp>
      <p:graphicFrame>
        <p:nvGraphicFramePr>
          <p:cNvPr id="4" name="Diagram 3"/>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1"/>
          <p:cNvPicPr>
            <a:picLocks noChangeAspect="1" noChangeArrowheads="1"/>
          </p:cNvPicPr>
          <p:nvPr/>
        </p:nvPicPr>
        <p:blipFill>
          <a:blip r:embed="rId9" cstate="print"/>
          <a:srcRect/>
          <a:stretch>
            <a:fillRect/>
          </a:stretch>
        </p:blipFill>
        <p:spPr bwMode="auto">
          <a:xfrm>
            <a:off x="5562600" y="1447800"/>
            <a:ext cx="507682" cy="762000"/>
          </a:xfrm>
          <a:prstGeom prst="rect">
            <a:avLst/>
          </a:prstGeom>
          <a:noFill/>
          <a:ln w="9525">
            <a:noFill/>
            <a:miter lim="800000"/>
            <a:headEnd/>
            <a:tailEnd/>
          </a:ln>
        </p:spPr>
      </p:pic>
      <p:pic>
        <p:nvPicPr>
          <p:cNvPr id="6" name="Picture 1"/>
          <p:cNvPicPr>
            <a:picLocks noChangeAspect="1" noChangeArrowheads="1"/>
          </p:cNvPicPr>
          <p:nvPr/>
        </p:nvPicPr>
        <p:blipFill>
          <a:blip r:embed="rId9" cstate="print"/>
          <a:srcRect/>
          <a:stretch>
            <a:fillRect/>
          </a:stretch>
        </p:blipFill>
        <p:spPr bwMode="auto">
          <a:xfrm>
            <a:off x="5562600" y="2362200"/>
            <a:ext cx="507682" cy="762000"/>
          </a:xfrm>
          <a:prstGeom prst="rect">
            <a:avLst/>
          </a:prstGeom>
          <a:noFill/>
          <a:ln w="9525">
            <a:noFill/>
            <a:miter lim="800000"/>
            <a:headEnd/>
            <a:tailEnd/>
          </a:ln>
        </p:spPr>
      </p:pic>
      <p:pic>
        <p:nvPicPr>
          <p:cNvPr id="7" name="Picture 1"/>
          <p:cNvPicPr>
            <a:picLocks noChangeAspect="1" noChangeArrowheads="1"/>
          </p:cNvPicPr>
          <p:nvPr/>
        </p:nvPicPr>
        <p:blipFill>
          <a:blip r:embed="rId9" cstate="print"/>
          <a:srcRect/>
          <a:stretch>
            <a:fillRect/>
          </a:stretch>
        </p:blipFill>
        <p:spPr bwMode="auto">
          <a:xfrm>
            <a:off x="5562600" y="3276600"/>
            <a:ext cx="507682" cy="762000"/>
          </a:xfrm>
          <a:prstGeom prst="rect">
            <a:avLst/>
          </a:prstGeom>
          <a:noFill/>
          <a:ln w="9525">
            <a:noFill/>
            <a:miter lim="800000"/>
            <a:headEnd/>
            <a:tailEnd/>
          </a:ln>
        </p:spPr>
      </p:pic>
      <p:pic>
        <p:nvPicPr>
          <p:cNvPr id="8" name="Picture 3"/>
          <p:cNvPicPr>
            <a:picLocks noChangeAspect="1" noChangeArrowheads="1"/>
          </p:cNvPicPr>
          <p:nvPr/>
        </p:nvPicPr>
        <p:blipFill>
          <a:blip r:embed="rId10" cstate="print"/>
          <a:srcRect/>
          <a:stretch>
            <a:fillRect/>
          </a:stretch>
        </p:blipFill>
        <p:spPr bwMode="auto">
          <a:xfrm>
            <a:off x="762000" y="1752600"/>
            <a:ext cx="990600" cy="1524000"/>
          </a:xfrm>
          <a:prstGeom prst="rect">
            <a:avLst/>
          </a:prstGeom>
          <a:noFill/>
          <a:ln w="9525">
            <a:noFill/>
            <a:miter lim="800000"/>
            <a:headEnd/>
            <a:tailEnd/>
          </a:ln>
        </p:spPr>
      </p:pic>
      <p:cxnSp>
        <p:nvCxnSpPr>
          <p:cNvPr id="9" name="Straight Arrow Connector 8"/>
          <p:cNvCxnSpPr>
            <a:endCxn id="5" idx="1"/>
          </p:cNvCxnSpPr>
          <p:nvPr/>
        </p:nvCxnSpPr>
        <p:spPr>
          <a:xfrm flipV="1">
            <a:off x="1752600" y="1828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p:cNvCxnSpPr>
          <p:nvPr/>
        </p:nvCxnSpPr>
        <p:spPr>
          <a:xfrm>
            <a:off x="1752600" y="2514600"/>
            <a:ext cx="381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52600" y="2895600"/>
            <a:ext cx="381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6"/>
          <p:cNvPicPr>
            <a:picLocks noChangeAspect="1" noChangeArrowheads="1"/>
          </p:cNvPicPr>
          <p:nvPr/>
        </p:nvPicPr>
        <p:blipFill>
          <a:blip r:embed="rId11" cstate="print"/>
          <a:srcRect/>
          <a:stretch>
            <a:fillRect/>
          </a:stretch>
        </p:blipFill>
        <p:spPr bwMode="auto">
          <a:xfrm>
            <a:off x="6324600" y="2133604"/>
            <a:ext cx="2249214" cy="1019175"/>
          </a:xfrm>
          <a:prstGeom prst="rect">
            <a:avLst/>
          </a:prstGeom>
          <a:noFill/>
          <a:ln w="9525">
            <a:noFill/>
            <a:miter lim="800000"/>
            <a:headEnd/>
            <a:tailEnd/>
          </a:ln>
        </p:spPr>
      </p:pic>
      <p:pic>
        <p:nvPicPr>
          <p:cNvPr id="13" name="Picture 8"/>
          <p:cNvPicPr>
            <a:picLocks noChangeAspect="1" noChangeArrowheads="1"/>
          </p:cNvPicPr>
          <p:nvPr/>
        </p:nvPicPr>
        <p:blipFill>
          <a:blip r:embed="rId12" cstate="print"/>
          <a:srcRect/>
          <a:stretch>
            <a:fillRect/>
          </a:stretch>
        </p:blipFill>
        <p:spPr bwMode="auto">
          <a:xfrm>
            <a:off x="6553200" y="3352800"/>
            <a:ext cx="2286000" cy="598170"/>
          </a:xfrm>
          <a:prstGeom prst="rect">
            <a:avLst/>
          </a:prstGeom>
          <a:noFill/>
          <a:ln w="9525">
            <a:noFill/>
            <a:miter lim="800000"/>
            <a:headEnd/>
            <a:tailEnd/>
          </a:ln>
        </p:spPr>
      </p:pic>
      <p:pic>
        <p:nvPicPr>
          <p:cNvPr id="14" name="Picture 9"/>
          <p:cNvPicPr>
            <a:picLocks noChangeAspect="1" noChangeArrowheads="1"/>
          </p:cNvPicPr>
          <p:nvPr/>
        </p:nvPicPr>
        <p:blipFill>
          <a:blip r:embed="rId13" cstate="print"/>
          <a:srcRect/>
          <a:stretch>
            <a:fillRect/>
          </a:stretch>
        </p:blipFill>
        <p:spPr bwMode="auto">
          <a:xfrm>
            <a:off x="6629400" y="1447800"/>
            <a:ext cx="1524000" cy="838200"/>
          </a:xfrm>
          <a:prstGeom prst="rect">
            <a:avLst/>
          </a:prstGeom>
          <a:noFill/>
          <a:ln w="9525">
            <a:noFill/>
            <a:miter lim="800000"/>
            <a:headEnd/>
            <a:tailEnd/>
          </a:ln>
        </p:spPr>
      </p:pic>
      <p:pic>
        <p:nvPicPr>
          <p:cNvPr id="15" name="Picture 6"/>
          <p:cNvPicPr>
            <a:picLocks noChangeAspect="1" noChangeArrowheads="1"/>
          </p:cNvPicPr>
          <p:nvPr/>
        </p:nvPicPr>
        <p:blipFill>
          <a:blip r:embed="rId14" cstate="print"/>
          <a:srcRect/>
          <a:stretch>
            <a:fillRect/>
          </a:stretch>
        </p:blipFill>
        <p:spPr bwMode="auto">
          <a:xfrm>
            <a:off x="762000" y="3581404"/>
            <a:ext cx="990600" cy="1651479"/>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srcRect/>
          <a:stretch>
            <a:fillRect/>
          </a:stretch>
        </p:blipFill>
        <p:spPr bwMode="auto">
          <a:xfrm>
            <a:off x="5562600" y="4114800"/>
            <a:ext cx="507682" cy="762000"/>
          </a:xfrm>
          <a:prstGeom prst="rect">
            <a:avLst/>
          </a:prstGeom>
          <a:noFill/>
          <a:ln w="9525">
            <a:noFill/>
            <a:miter lim="800000"/>
            <a:headEnd/>
            <a:tailEnd/>
          </a:ln>
        </p:spPr>
      </p:pic>
      <p:pic>
        <p:nvPicPr>
          <p:cNvPr id="17" name="Picture 4"/>
          <p:cNvPicPr>
            <a:picLocks noChangeAspect="1" noChangeArrowheads="1"/>
          </p:cNvPicPr>
          <p:nvPr/>
        </p:nvPicPr>
        <p:blipFill>
          <a:blip r:embed="rId15" cstate="print"/>
          <a:srcRect/>
          <a:stretch>
            <a:fillRect/>
          </a:stretch>
        </p:blipFill>
        <p:spPr bwMode="auto">
          <a:xfrm>
            <a:off x="6472526" y="4114800"/>
            <a:ext cx="746449" cy="685800"/>
          </a:xfrm>
          <a:prstGeom prst="rect">
            <a:avLst/>
          </a:prstGeom>
          <a:noFill/>
          <a:ln w="9525">
            <a:noFill/>
            <a:miter lim="800000"/>
            <a:headEnd/>
            <a:tailEnd/>
          </a:ln>
        </p:spPr>
      </p:pic>
      <p:pic>
        <p:nvPicPr>
          <p:cNvPr id="18" name="Picture 2"/>
          <p:cNvPicPr>
            <a:picLocks noChangeAspect="1" noChangeArrowheads="1"/>
          </p:cNvPicPr>
          <p:nvPr/>
        </p:nvPicPr>
        <p:blipFill>
          <a:blip r:embed="rId16" cstate="print"/>
          <a:srcRect/>
          <a:stretch>
            <a:fillRect/>
          </a:stretch>
        </p:blipFill>
        <p:spPr bwMode="auto">
          <a:xfrm>
            <a:off x="7279345" y="4114800"/>
            <a:ext cx="810912" cy="685800"/>
          </a:xfrm>
          <a:prstGeom prst="rect">
            <a:avLst/>
          </a:prstGeom>
          <a:noFill/>
          <a:ln w="9525">
            <a:noFill/>
            <a:miter lim="800000"/>
            <a:headEnd/>
            <a:tailEnd/>
          </a:ln>
        </p:spPr>
      </p:pic>
      <p:pic>
        <p:nvPicPr>
          <p:cNvPr id="19" name="Picture 1"/>
          <p:cNvPicPr>
            <a:picLocks noChangeAspect="1" noChangeArrowheads="1"/>
          </p:cNvPicPr>
          <p:nvPr/>
        </p:nvPicPr>
        <p:blipFill>
          <a:blip r:embed="rId9" cstate="print"/>
          <a:srcRect/>
          <a:stretch>
            <a:fillRect/>
          </a:stretch>
        </p:blipFill>
        <p:spPr bwMode="auto">
          <a:xfrm>
            <a:off x="5562600" y="5105400"/>
            <a:ext cx="507682" cy="762000"/>
          </a:xfrm>
          <a:prstGeom prst="rect">
            <a:avLst/>
          </a:prstGeom>
          <a:noFill/>
          <a:ln w="9525">
            <a:noFill/>
            <a:miter lim="800000"/>
            <a:headEnd/>
            <a:tailEnd/>
          </a:ln>
        </p:spPr>
      </p:pic>
      <p:pic>
        <p:nvPicPr>
          <p:cNvPr id="20" name="Picture 6"/>
          <p:cNvPicPr>
            <a:picLocks noChangeAspect="1" noChangeArrowheads="1"/>
          </p:cNvPicPr>
          <p:nvPr/>
        </p:nvPicPr>
        <p:blipFill>
          <a:blip r:embed="rId14" cstate="print"/>
          <a:srcRect/>
          <a:stretch>
            <a:fillRect/>
          </a:stretch>
        </p:blipFill>
        <p:spPr bwMode="auto">
          <a:xfrm>
            <a:off x="6477001" y="5181600"/>
            <a:ext cx="365786" cy="609820"/>
          </a:xfrm>
          <a:prstGeom prst="rect">
            <a:avLst/>
          </a:prstGeom>
          <a:noFill/>
          <a:ln w="9525">
            <a:noFill/>
            <a:miter lim="800000"/>
            <a:headEnd/>
            <a:tailEnd/>
          </a:ln>
        </p:spPr>
      </p:pic>
      <p:sp>
        <p:nvSpPr>
          <p:cNvPr id="21" name="TextBox 20"/>
          <p:cNvSpPr txBox="1"/>
          <p:nvPr/>
        </p:nvSpPr>
        <p:spPr>
          <a:xfrm>
            <a:off x="6858000" y="5257804"/>
            <a:ext cx="1981200" cy="492443"/>
          </a:xfrm>
          <a:prstGeom prst="rect">
            <a:avLst/>
          </a:prstGeom>
          <a:noFill/>
        </p:spPr>
        <p:txBody>
          <a:bodyPr wrap="square" rtlCol="0">
            <a:spAutoFit/>
          </a:bodyPr>
          <a:lstStyle/>
          <a:p>
            <a:r>
              <a:rPr lang="en-US" sz="2600" dirty="0" smtClean="0"/>
              <a:t>PayPaul.com</a:t>
            </a:r>
            <a:endParaRPr lang="en-US" sz="2600" dirty="0"/>
          </a:p>
        </p:txBody>
      </p:sp>
      <p:cxnSp>
        <p:nvCxnSpPr>
          <p:cNvPr id="22" name="Straight Arrow Connector 21"/>
          <p:cNvCxnSpPr>
            <a:endCxn id="19" idx="1"/>
          </p:cNvCxnSpPr>
          <p:nvPr/>
        </p:nvCxnSpPr>
        <p:spPr>
          <a:xfrm>
            <a:off x="1600200" y="4800600"/>
            <a:ext cx="3962400" cy="68580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17" cstate="print"/>
          <a:srcRect/>
          <a:stretch>
            <a:fillRect/>
          </a:stretch>
        </p:blipFill>
        <p:spPr bwMode="auto">
          <a:xfrm>
            <a:off x="2057402" y="5181600"/>
            <a:ext cx="1170709" cy="990600"/>
          </a:xfrm>
          <a:prstGeom prst="rect">
            <a:avLst/>
          </a:prstGeom>
          <a:noFill/>
          <a:ln w="9525">
            <a:noFill/>
            <a:miter lim="800000"/>
            <a:headEnd/>
            <a:tailEnd/>
          </a:ln>
        </p:spPr>
      </p:pic>
      <p:cxnSp>
        <p:nvCxnSpPr>
          <p:cNvPr id="27" name="Straight Arrow Connector 26"/>
          <p:cNvCxnSpPr/>
          <p:nvPr/>
        </p:nvCxnSpPr>
        <p:spPr>
          <a:xfrm rot="16200000" flipH="1">
            <a:off x="1524000" y="4876800"/>
            <a:ext cx="609600" cy="45720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1828800" y="4419600"/>
            <a:ext cx="3733800" cy="76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752600" y="2971800"/>
            <a:ext cx="3886200" cy="1295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752600" y="3276600"/>
            <a:ext cx="3886200" cy="1981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1"/>
          <p:cNvPicPr>
            <a:picLocks noChangeAspect="1" noChangeArrowheads="1"/>
          </p:cNvPicPr>
          <p:nvPr/>
        </p:nvPicPr>
        <p:blipFill>
          <a:blip r:embed="rId18" cstate="print"/>
          <a:srcRect/>
          <a:stretch>
            <a:fillRect/>
          </a:stretch>
        </p:blipFill>
        <p:spPr bwMode="auto">
          <a:xfrm>
            <a:off x="3657602" y="5257800"/>
            <a:ext cx="645021" cy="838200"/>
          </a:xfrm>
          <a:prstGeom prst="rect">
            <a:avLst/>
          </a:prstGeom>
          <a:noFill/>
          <a:ln w="9525">
            <a:noFill/>
            <a:miter lim="800000"/>
            <a:headEnd/>
            <a:tailEnd/>
          </a:ln>
        </p:spPr>
      </p:pic>
      <p:sp>
        <p:nvSpPr>
          <p:cNvPr id="33" name="TextBox 32"/>
          <p:cNvSpPr txBox="1"/>
          <p:nvPr/>
        </p:nvSpPr>
        <p:spPr>
          <a:xfrm>
            <a:off x="3124200" y="5334004"/>
            <a:ext cx="389850" cy="584775"/>
          </a:xfrm>
          <a:prstGeom prst="rect">
            <a:avLst/>
          </a:prstGeom>
          <a:noFill/>
        </p:spPr>
        <p:txBody>
          <a:bodyPr wrap="none" rtlCol="0">
            <a:spAutoFit/>
          </a:bodyPr>
          <a:lstStyle/>
          <a:p>
            <a:r>
              <a:rPr lang="en-US" sz="3200" dirty="0" smtClean="0"/>
              <a:t>+</a:t>
            </a:r>
            <a:endParaRPr lang="en-US" sz="3200" dirty="0"/>
          </a:p>
        </p:txBody>
      </p:sp>
      <p:sp>
        <p:nvSpPr>
          <p:cNvPr id="34" name="Smiley Face 33"/>
          <p:cNvSpPr/>
          <p:nvPr/>
        </p:nvSpPr>
        <p:spPr>
          <a:xfrm>
            <a:off x="6172200" y="4114800"/>
            <a:ext cx="7620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p:cNvSpPr/>
          <p:nvPr/>
        </p:nvSpPr>
        <p:spPr>
          <a:xfrm>
            <a:off x="6172200" y="3276600"/>
            <a:ext cx="7620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p:cNvSpPr/>
          <p:nvPr/>
        </p:nvSpPr>
        <p:spPr>
          <a:xfrm>
            <a:off x="6172200" y="2362200"/>
            <a:ext cx="7620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p:cNvSpPr/>
          <p:nvPr/>
        </p:nvSpPr>
        <p:spPr>
          <a:xfrm>
            <a:off x="6172200" y="1447800"/>
            <a:ext cx="7620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38200" y="5562604"/>
            <a:ext cx="1390124" cy="461665"/>
          </a:xfrm>
          <a:prstGeom prst="rect">
            <a:avLst/>
          </a:prstGeom>
          <a:noFill/>
        </p:spPr>
        <p:txBody>
          <a:bodyPr wrap="none" rtlCol="0">
            <a:spAutoFit/>
          </a:bodyPr>
          <a:lstStyle/>
          <a:p>
            <a:r>
              <a:rPr lang="en-US" sz="2400" dirty="0"/>
              <a:t>q</a:t>
            </a:r>
            <a:r>
              <a:rPr lang="en-US" sz="2400" dirty="0" smtClean="0"/>
              <a:t> guesses</a:t>
            </a:r>
            <a:endParaRPr lang="en-US" sz="2400" dirty="0"/>
          </a:p>
        </p:txBody>
      </p:sp>
      <p:sp>
        <p:nvSpPr>
          <p:cNvPr id="39" name="TextBox 38"/>
          <p:cNvSpPr txBox="1"/>
          <p:nvPr/>
        </p:nvSpPr>
        <p:spPr>
          <a:xfrm>
            <a:off x="6400800" y="5791200"/>
            <a:ext cx="497252" cy="369332"/>
          </a:xfrm>
          <a:prstGeom prst="rect">
            <a:avLst/>
          </a:prstGeom>
          <a:noFill/>
        </p:spPr>
        <p:txBody>
          <a:bodyPr wrap="none" rtlCol="0">
            <a:spAutoFit/>
          </a:bodyPr>
          <a:lstStyle/>
          <a:p>
            <a:r>
              <a:rPr lang="en-US" dirty="0"/>
              <a:t>r</a:t>
            </a:r>
            <a:r>
              <a:rPr lang="en-US" dirty="0" smtClean="0"/>
              <a:t>=1</a:t>
            </a:r>
            <a:endParaRPr lang="en-US" dirty="0"/>
          </a:p>
        </p:txBody>
      </p:sp>
      <p:sp>
        <p:nvSpPr>
          <p:cNvPr id="40" name="TextBox 39"/>
          <p:cNvSpPr txBox="1"/>
          <p:nvPr/>
        </p:nvSpPr>
        <p:spPr>
          <a:xfrm>
            <a:off x="8229600" y="4343400"/>
            <a:ext cx="538930" cy="369332"/>
          </a:xfrm>
          <a:prstGeom prst="rect">
            <a:avLst/>
          </a:prstGeom>
          <a:noFill/>
        </p:spPr>
        <p:txBody>
          <a:bodyPr wrap="none" rtlCol="0">
            <a:spAutoFit/>
          </a:bodyPr>
          <a:lstStyle/>
          <a:p>
            <a:r>
              <a:rPr lang="en-US" dirty="0"/>
              <a:t>h</a:t>
            </a:r>
            <a:r>
              <a:rPr lang="en-US" dirty="0" smtClean="0"/>
              <a:t>=1</a:t>
            </a:r>
            <a:endParaRPr lang="en-US" dirty="0"/>
          </a:p>
        </p:txBody>
      </p:sp>
      <p:sp>
        <p:nvSpPr>
          <p:cNvPr id="41" name="Slide Number Placeholder 40"/>
          <p:cNvSpPr>
            <a:spLocks noGrp="1"/>
          </p:cNvSpPr>
          <p:nvPr>
            <p:ph type="sldNum" sz="quarter" idx="12"/>
          </p:nvPr>
        </p:nvSpPr>
        <p:spPr/>
        <p:txBody>
          <a:bodyPr/>
          <a:lstStyle/>
          <a:p>
            <a:fld id="{FC398A72-17BE-493D-A14C-F3371BCE3542}" type="slidenum">
              <a:rPr lang="en-US" smtClean="0"/>
              <a:pPr/>
              <a:t>33</a:t>
            </a:fld>
            <a:endParaRPr lang="en-US" dirty="0"/>
          </a:p>
        </p:txBody>
      </p:sp>
    </p:spTree>
    <p:extLst>
      <p:ext uri="{BB962C8B-B14F-4D97-AF65-F5344CB8AC3E}">
        <p14:creationId xmlns:p14="http://schemas.microsoft.com/office/powerpoint/2010/main" val="27180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500"/>
                                        <p:tgtEl>
                                          <p:spTgt spid="40"/>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par>
                                <p:cTn id="39" presetID="3"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par>
                                <p:cTn id="42" presetID="3" presetClass="entr" presetSubtype="1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8">
                                            <p:txEl>
                                              <p:pRg st="0" end="0"/>
                                            </p:txEl>
                                          </p:spTgt>
                                        </p:tgtEl>
                                        <p:attrNameLst>
                                          <p:attrName>style.visibility</p:attrName>
                                        </p:attrNameLst>
                                      </p:cBhvr>
                                      <p:to>
                                        <p:strVal val="visible"/>
                                      </p:to>
                                    </p:set>
                                    <p:animEffect transition="in" filter="blinds(horizontal)">
                                      <p:cBhvr>
                                        <p:cTn id="52" dur="500"/>
                                        <p:tgtEl>
                                          <p:spTgt spid="3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linds(horizontal)">
                                      <p:cBhvr>
                                        <p:cTn id="60" dur="500"/>
                                        <p:tgtEl>
                                          <p:spTgt spid="3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blinds(horizontal)">
                                      <p:cBhvr>
                                        <p:cTn id="63" dur="500"/>
                                        <p:tgtEl>
                                          <p:spTgt spid="3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linds(horizontal)">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P spid="34" grpId="0" animBg="1"/>
      <p:bldP spid="35" grpId="0" animBg="1"/>
      <p:bldP spid="36" grpId="0" animBg="1"/>
      <p:bldP spid="37" grpId="0" animBg="1"/>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495800"/>
                <a:ext cx="8229600" cy="609600"/>
              </a:xfrm>
            </p:spPr>
            <p:txBody>
              <a:bodyPr/>
              <a:lstStyle/>
              <a:p>
                <a:pPr>
                  <a:buNone/>
                </a:pPr>
                <a:r>
                  <a:rPr lang="en-US" dirty="0" smtClean="0"/>
                  <a:t>(q</a:t>
                </a:r>
                <a:r>
                  <a:rPr lang="en-US" baseline="-25000" dirty="0" smtClean="0"/>
                  <a:t>$1,000,000</a:t>
                </a:r>
                <a:r>
                  <a:rPr lang="en-US" dirty="0" smtClean="0"/>
                  <a:t>,</a:t>
                </a:r>
                <a14:m>
                  <m:oMath xmlns:m="http://schemas.openxmlformats.org/officeDocument/2006/math">
                    <m:r>
                      <a:rPr lang="en-US" i="1" dirty="0">
                        <a:latin typeface="Cambria Math"/>
                        <a:ea typeface="Cambria Math"/>
                      </a:rPr>
                      <m:t>𝛿</m:t>
                    </m:r>
                  </m:oMath>
                </a14:m>
                <a:r>
                  <a:rPr lang="en-US" dirty="0" smtClean="0">
                    <a:sym typeface="Mathematica1Mono"/>
                  </a:rPr>
                  <a:t>,m,3,r</a:t>
                </a:r>
                <a:r>
                  <a:rPr lang="en-US" dirty="0" smtClean="0"/>
                  <a:t>,h,</a:t>
                </a:r>
                <a:r>
                  <a:rPr lang="en-US" dirty="0" smtClean="0">
                    <a:sym typeface="Mathematica1Mono"/>
                  </a:rPr>
                  <a:t>)-security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495800"/>
                <a:ext cx="8229600" cy="609600"/>
              </a:xfrm>
              <a:blipFill rotWithShape="1">
                <a:blip r:embed="rId3"/>
                <a:stretch>
                  <a:fillRect l="-1852" t="-12000" b="-2800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061167271"/>
              </p:ext>
            </p:extLst>
          </p:nvPr>
        </p:nvGraphicFramePr>
        <p:xfrm>
          <a:off x="381000" y="1295404"/>
          <a:ext cx="8534400" cy="3057665"/>
        </p:xfrm>
        <a:graphic>
          <a:graphicData uri="http://schemas.openxmlformats.org/drawingml/2006/table">
            <a:tbl>
              <a:tblPr firstRow="1" bandRow="1">
                <a:tableStyleId>{5C22544A-7EE6-4342-B048-85BDC9FD1C3A}</a:tableStyleId>
              </a:tblPr>
              <a:tblGrid>
                <a:gridCol w="1981200"/>
                <a:gridCol w="1295400"/>
                <a:gridCol w="1828800"/>
                <a:gridCol w="1762921"/>
                <a:gridCol w="1666079"/>
              </a:tblGrid>
              <a:tr h="1009192">
                <a:tc>
                  <a:txBody>
                    <a:bodyPr/>
                    <a:lstStyle/>
                    <a:p>
                      <a:r>
                        <a:rPr lang="en-US" sz="2400" dirty="0" smtClean="0"/>
                        <a:t>Attacks</a:t>
                      </a:r>
                      <a:endParaRPr lang="en-US" sz="2400" dirty="0"/>
                    </a:p>
                  </a:txBody>
                  <a:tcPr/>
                </a:tc>
                <a:tc>
                  <a:txBody>
                    <a:bodyPr/>
                    <a:lstStyle/>
                    <a:p>
                      <a:r>
                        <a:rPr lang="en-US" dirty="0" smtClean="0"/>
                        <a:t>            r=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h=1</a:t>
                      </a:r>
                      <a:endParaRPr lang="en-US" dirty="0" smtClean="0"/>
                    </a:p>
                    <a:p>
                      <a:endParaRPr lang="en-US" dirty="0"/>
                    </a:p>
                  </a:txBody>
                  <a:tcPr/>
                </a:tc>
                <a:tc>
                  <a:txBody>
                    <a:bodyPr/>
                    <a:lstStyle/>
                    <a:p>
                      <a:r>
                        <a:rPr lang="en-US" sz="2400" dirty="0" smtClean="0"/>
                        <a:t>                 </a:t>
                      </a:r>
                      <a:r>
                        <a:rPr lang="en-US" sz="1800" dirty="0" smtClean="0"/>
                        <a:t>r=2</a:t>
                      </a:r>
                      <a:endParaRPr lang="en-US" sz="1800" dirty="0"/>
                    </a:p>
                  </a:txBody>
                  <a:tcPr/>
                </a:tc>
                <a:tc>
                  <a:txBody>
                    <a:bodyPr/>
                    <a:lstStyle/>
                    <a:p>
                      <a:endParaRPr lang="en-US" sz="2400" dirty="0"/>
                    </a:p>
                  </a:txBody>
                  <a:tcPr/>
                </a:tc>
              </a:tr>
              <a:tr h="828535">
                <a:tc>
                  <a:txBody>
                    <a:bodyPr/>
                    <a:lstStyle/>
                    <a:p>
                      <a:r>
                        <a:rPr lang="en-US" sz="2400" dirty="0" smtClean="0"/>
                        <a:t>Reuse</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r>
              <a:tr h="1219938">
                <a:tc>
                  <a:txBody>
                    <a:bodyPr/>
                    <a:lstStyle/>
                    <a:p>
                      <a:r>
                        <a:rPr lang="en-US" sz="2400" dirty="0" smtClean="0"/>
                        <a:t>Strong Random Independent</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r>
            </a:tbl>
          </a:graphicData>
        </a:graphic>
      </p:graphicFrame>
      <p:pic>
        <p:nvPicPr>
          <p:cNvPr id="6" name="Picture 6"/>
          <p:cNvPicPr>
            <a:picLocks noChangeAspect="1" noChangeArrowheads="1"/>
          </p:cNvPicPr>
          <p:nvPr/>
        </p:nvPicPr>
        <p:blipFill>
          <a:blip r:embed="rId4" cstate="print"/>
          <a:srcRect/>
          <a:stretch>
            <a:fillRect/>
          </a:stretch>
        </p:blipFill>
        <p:spPr bwMode="auto">
          <a:xfrm>
            <a:off x="2438402" y="1371601"/>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7315202" y="1371601"/>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7848602" y="1371601"/>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5638801" y="1371601"/>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3733802" y="1371601"/>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srcRect/>
          <a:stretch>
            <a:fillRect/>
          </a:stretch>
        </p:blipFill>
        <p:spPr bwMode="auto">
          <a:xfrm>
            <a:off x="6172202" y="1371601"/>
            <a:ext cx="518187" cy="863895"/>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8153400" y="1524000"/>
            <a:ext cx="663510" cy="609600"/>
          </a:xfrm>
          <a:prstGeom prst="rect">
            <a:avLst/>
          </a:prstGeom>
          <a:noFill/>
          <a:ln w="9525">
            <a:noFill/>
            <a:miter lim="800000"/>
            <a:headEnd/>
            <a:tailEnd/>
          </a:ln>
        </p:spPr>
      </p:pic>
      <p:pic>
        <p:nvPicPr>
          <p:cNvPr id="15" name="Picture 4"/>
          <p:cNvPicPr>
            <a:picLocks noChangeAspect="1" noChangeArrowheads="1"/>
          </p:cNvPicPr>
          <p:nvPr/>
        </p:nvPicPr>
        <p:blipFill>
          <a:blip r:embed="rId5" cstate="print"/>
          <a:srcRect/>
          <a:stretch>
            <a:fillRect/>
          </a:stretch>
        </p:blipFill>
        <p:spPr bwMode="auto">
          <a:xfrm>
            <a:off x="4343400" y="1600200"/>
            <a:ext cx="663510" cy="609600"/>
          </a:xfrm>
          <a:prstGeom prst="rect">
            <a:avLst/>
          </a:prstGeom>
          <a:noFill/>
          <a:ln w="9525">
            <a:noFill/>
            <a:miter lim="800000"/>
            <a:headEnd/>
            <a:tailEnd/>
          </a:ln>
        </p:spPr>
      </p:pic>
      <p:sp>
        <p:nvSpPr>
          <p:cNvPr id="16" name="TextBox 15"/>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7" name="TextBox 16"/>
          <p:cNvSpPr txBox="1"/>
          <p:nvPr/>
        </p:nvSpPr>
        <p:spPr>
          <a:xfrm>
            <a:off x="6096000"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sp>
        <p:nvSpPr>
          <p:cNvPr id="18"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34</a:t>
            </a:fld>
            <a:endParaRPr lang="en-US" dirty="0"/>
          </a:p>
        </p:txBody>
      </p:sp>
    </p:spTree>
    <p:extLst>
      <p:ext uri="{BB962C8B-B14F-4D97-AF65-F5344CB8AC3E}">
        <p14:creationId xmlns:p14="http://schemas.microsoft.com/office/powerpoint/2010/main" val="2588760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4" name="Rectangle 3"/>
          <p:cNvSpPr/>
          <p:nvPr/>
        </p:nvSpPr>
        <p:spPr>
          <a:xfrm>
            <a:off x="4572000" y="2514600"/>
            <a:ext cx="4114800" cy="419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dirty="0" smtClean="0"/>
              <a:t>Object: bike</a:t>
            </a:r>
            <a:endParaRPr lang="en-US" dirty="0">
              <a:solidFill>
                <a:schemeClr val="tx1"/>
              </a:solidFill>
            </a:endParaRPr>
          </a:p>
        </p:txBody>
      </p:sp>
      <p:sp>
        <p:nvSpPr>
          <p:cNvPr id="5" name="Rectangle 4"/>
          <p:cNvSpPr/>
          <p:nvPr/>
        </p:nvSpPr>
        <p:spPr>
          <a:xfrm>
            <a:off x="685800" y="2362200"/>
            <a:ext cx="2133600" cy="4343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txBox="1">
            <a:spLocks/>
          </p:cNvSpPr>
          <p:nvPr/>
        </p:nvSpPr>
        <p:spPr>
          <a:xfrm>
            <a:off x="685800" y="1600200"/>
            <a:ext cx="2590800" cy="685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Public Cue </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6"/>
          <p:cNvSpPr txBox="1">
            <a:spLocks/>
          </p:cNvSpPr>
          <p:nvPr/>
        </p:nvSpPr>
        <p:spPr>
          <a:xfrm>
            <a:off x="5638800" y="1524000"/>
            <a:ext cx="1905000" cy="685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Private</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6"/>
          <p:cNvSpPr txBox="1">
            <a:spLocks/>
          </p:cNvSpPr>
          <p:nvPr/>
        </p:nvSpPr>
        <p:spPr>
          <a:xfrm>
            <a:off x="4572000" y="2743200"/>
            <a:ext cx="4419600" cy="685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000" dirty="0" smtClean="0">
                <a:solidFill>
                  <a:srgbClr val="FF0000"/>
                </a:solidFill>
              </a:rPr>
              <a:t>Action: kicking </a:t>
            </a:r>
          </a:p>
        </p:txBody>
      </p:sp>
      <p:cxnSp>
        <p:nvCxnSpPr>
          <p:cNvPr id="10" name="Straight Connector 9"/>
          <p:cNvCxnSpPr/>
          <p:nvPr/>
        </p:nvCxnSpPr>
        <p:spPr>
          <a:xfrm>
            <a:off x="762000" y="23622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95600" y="4648200"/>
            <a:ext cx="144780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24400" y="4419600"/>
            <a:ext cx="3504486" cy="707886"/>
          </a:xfrm>
          <a:prstGeom prst="rect">
            <a:avLst/>
          </a:prstGeom>
        </p:spPr>
        <p:txBody>
          <a:bodyPr wrap="none">
            <a:spAutoFit/>
          </a:bodyPr>
          <a:lstStyle/>
          <a:p>
            <a:pPr marL="342900" lvl="0" indent="-342900">
              <a:spcBef>
                <a:spcPct val="20000"/>
              </a:spcBef>
              <a:defRPr/>
            </a:pPr>
            <a:r>
              <a:rPr lang="en-US" sz="4000" dirty="0" smtClean="0"/>
              <a:t>Object: penguin</a:t>
            </a:r>
            <a:endParaRPr lang="en-US" sz="4000" dirty="0"/>
          </a:p>
        </p:txBody>
      </p:sp>
      <p:sp>
        <p:nvSpPr>
          <p:cNvPr id="3" name="AutoShape 2" descr="data:image/jpeg;base64,/9j/4AAQSkZJRgABAQAAAQABAAD/2wCEAAkGBxAPEBIUEBIQFBASGBQXFRUXFRYUERYRFRQYFxcVGBQYHCkgGBolGxcUITEhJSkrLy4uGSAzODMtNygvLisBCgoKDg0OGxAQGCwkHCQsLCwsLCwsLC4sLCwsLCwsLCwsLCwsLC0sLCwsLCwsLCwtLCwsLCwsLCwsMCwsLCwsLP/AABEIAOEA4QMBEQACEQEDEQH/xAAcAAEAAQUBAQAAAAAAAAAAAAAABQMEBgcIAgH/xABHEAACAgEBBQQGBQgJAgcAAAABAgADEQQFBhIhMQdBUWETIjJxgZEUQnKSoSMzQ1JiscHRCCRTY3OCorLhFZMWNDVEs8Lw/8QAGgEBAAMBAQEAAAAAAAAAAAAAAAECAwQFBv/EADQRAQACAgADBAgEBgMAAAAAAAABAgMRBCExBRJBUTJhcYGRobHREyJC8AYUFTPB4SNS8f/aAAwDAQACEQMRAD8A3jAQEBAQEBAQEBAQEBAQEBAQEBAQEBAQEBAQEBAQEBAQEBAQEBAQEBAQEBAQEBAQEBAQEBAQEBAQEBAQEBAQEBAQEBAQEDAt9e1LRbNZqkDajULyKIQEQ+Dueh8hk+6WisymIaq2r22bVtJ9D6DTr3cKCxx/msyD8pfuQnuotO1vbgOfpmfI0afB+VYkdyDusp2F28alCBrdPXave1Wa3+6xIP4Ss1Rpt/dPe7RbVr49LZkj2629W1PtJ/EZHnKoT0BAQEBAQEBAQEBAQEBAQEBAQEBAQEBA112vb4NoqRp9O2NRep4mHWurpkeDNzA8ME+EtWEw59GmsvsWupGe2w4VVGWZj4Ca70s2VsXsI1NiBtXqUpc/o0X0hXyL5AJ92feZSckq7RW93Y3rtFW1unddVUoJYKpW5VHfwZPGPdz8pHf80xZrMDPIcyeniTJSyLZuz9rbNdNZVp9VUa+YsNbheHvDDHskdcyszCNw6c3F3mTauiq1CYDEcNqD6ly+0vu7x5ESqrIICAgICAgICAgICAgICAgICAgICAgfCYHMG++1W1mt1FpOQXYJ5VKeFB8gD7yZpC0M57ANiVsdTrHGbFIprz9UFQzsPM5UZ8AfEyLyiW55RD4zADJIA8+kDX+wdw9Jptr63WMtfAfRtQpACVNYubHGeWSwOD3AmBsDkR3EH4giBhW7mzK9n7X1dNACUaumvUisckS1bGrs4V6KGypx5QM2gICAgICAgICAgICAgICAgICAgICBG7yan0Oj1Nn6lVh+IQwOV9UZrCzZ/YBt6tX1Gjc4ewi6rPRsAK6jzHqnHv8ACVvCJbrlENb9uOgbVaFKq71S7j41pJbN6qCCuFB6Fgcn1c4yR1meTLTHXvXnUL48dslu7SNy19qN3tpazR16azUotaLV6rMzsWr9KRxMF6flcAc+SL3zy8nbOKs6isz8Hof0vJEbtMNibqbx6bY+zqqNo3mu3TqRl/WFq5JHoCvN1GeHGAwxzHQn0OG4rHxFe9Sfd4w4cuK2OdWRHZxvO22NuavUhWWirTiupT7QQ2DBbHLiPM47p0Mm3ICAgICAgICAgICAgICAgICAgICAgY92hNjZes/wmHzwP4yYHMerM0hZF/SHqdXrZksQgqynDKw6EEdJfW4S2XsXtz19ShNRRRqCMAPk0uftYyp+AEytXXNHdTCbWW52ttcm67BZmR0Q/q1ozADgXOFGfPmSTPk+LvlzXm09I6RExOo93zfS8JXFipFY6+M6mNz++iV008zI6bpDU6CjV1GnUoHqbuPIg/rK3VT5iVwcTbFeLVnUuDPii8PG4O642HZqXp9LqaNR6Ppw+nqWvj6py9IDx/V58uSmfUcN2rXJH/JGp846ff6vFyYZrLYuh1ld6B6mDIc8+YIIOCCDzBB5EHmJ6tbRaNxO4Ya0ryQgICAgICAgICAgICAgICAgICAgY52ijOytZ/hk/IgyY6jmLVmawuiLzzl0qaMVII6ggj3jnKWiLRMSNmbtbzae5OC10RjyKWEBST3AtyI8p8rxXAZsVt1iZjzh7vC8XjtHdtOvVLKtLp3QZoIZP7NieHH7FgyU93Me6eZlvW3K8anzj/MePyn2uq1Zr6HTy+0pSjaSr+cS9D51O6/frDL+M4b4Zn0ZiffEfKdS57ZI8Yld2bZtCfkVsQHl6R0ZTk8gtVTANbYTyAwBk9e6TgplnJFK23M/prP1mPRjznq481q63r4sv3V2UdJpUrYk2EvZYSeJjba5dst9bGcZ8AJ9/hx/h4608oeTadztLzVBAQEBAQEBAQEBAQEBAQEBAQEBAgt+04tma0f3Fv4KT/CTHUcs6szWF0TaeculTMrI+GVFbTa22r83ZYn2WK/uMyvix39KsT7k1tavSdJanfPaSDC6u74kH94nFfsvhLdccL/zGX/tLqHdLYSU6fT2WgvqzVWbLHZnb0pQcfDxEhATnkuBNsHC4cHLFSI9jK17W9KWQzdQgICAgICAgICAgICAgICAgICAgIGGdpO9Gn0umtoY8d99bKEHVVcFeJj3D98vSkymI25x16gDlN5rEL6Qz9ZA8GVkfDKj5Kyhd7HWs6mgWsq1GyvjZvZCcY4ifLGZEol2jUylQVIKkDBHMEdxBlVXuAgICAgICAgICAgICAgICAgICAgYxvzvYmzqfVw2of2F8B+uw8B+Jl6V70piNufdqa17XZ7GZ3Y5ZickmdMQ0QOtflIt0JRbSqHmVkS2w919drz/AFTTXWgdWC4rB8DY2FB8sykyiZZRV2ObZZcmqlT+qbV4vwyPxldo2xjeDdPX7PP9b01ta9z44qj7rFyufLOZGzbMOzTfzUabFHpD6v5sMcoyj9GQe/wI90tXU8pWjU8pby3X3wo13qHFeoHWsnrjvQ/WHl1kWrMItSYZJKqEBAQEBAQEBAQEBAQEBAQEBAsNu7Vr0dD3WdEHId7N3KPMmTEbnSYjbnjeLa9mque205dz8AO5R5ATqrGo00iGN6qyWSitQ2cytkSsjKShsHsn7PDta03ajI0NTYbmQ1r4z6NSOgGQSfgOuRnaVZl0lpNLXRWtdKLXWgAVVACgDuAEzVey0C31VKWoyWKrowwysAykeBB6wloPtR7MToeLWbPDfR1PFZVkl6MHPGp6mv3818x0CD2Vtc31hwxW+vHEVOCG7nBHTP78zes7hvS24bg7O+0Qapl02sIXU9K7OQW3A6Hws8u/u8JS9Nc4Uvj1zhsaZsiAgICAgICAgICAgICAgICBpTtM3k+lX+jQ/kaCyjwazozefTA/5nRjrqGlYa71Vs1WRGpsgWLnkZW3VErvdvYlu0NVTpqfbtbGcZCoObOfIDJmdp0rMuudj7Mq0enqooXhqqUKo7+XUk95JyT5mYKLkmB4YwlTZoFJ+YIOCDyI7iD1Bgc99pO63/RtYuo06/1LUEjhH1HPNqvdy4l92O6TWdSmJ1O0FrDnDKfAqRyPiCD3GdLqhvDsl37/AOoVnT6lh9MpUc+npqhy4/tDlxe8HxxheumGSmucdGxJRkQEBAQEBAQEBAQEBAQEDHN/ds/Q9E7KcWWeoniC3VvgMn34l6RuUxDn/WXTpaIbU2SUovUWQKL+yJn1lVu3+j1u6Fru1zj1rM01eSKQbGHvYAf5T5zG881JbiJlEKbNCVNmgU2aB4JhKG3p2LXtDSW6ezGLB6rH6lg9hx7j+BMkc26Ljr9Jp7gVtpJBU9Rg4K/A/vmuOfBrit4Kmztp26LU1aikkWVMGHcCB1U+RGQfIy9o3DaY3GnVm722KtfpadRScpaufMN0ZT5hgR8JzOOY1OkjCCAgICAgICAgICAgICBp3tf2rx6paQfVpQZ/xH5n/Tw/jN8Uctr1aw1Vs2XROpsgR1rZlbTolUassVVebEhQPEnkPxlOkKOuN19krodFp9OowKa1B83PrO3vLFj8ZzyqkWaBTZoFMmBTYwlTZpI8MYGiu2bZX0XaFWqQYr1K+vj+1T1Xz71KH5yYnU7TE6nbDdas6XXDa/8AR93jIe7QueRBuq8ARgWL8chvg05rRqWOavi3dKucgICAgICAgICAgICAgc0b0bS+kam+3PJ3Yj7OcL+GJ11jUaawxjVWSyUXe8ChUMsP/wB0mNp3Kssp7Otm/Str6ND7K2Cxvs0/lOfkSoHxkWnkiXUjNMVVNmgU2MDwTJSps0CmxgeGMkYR2vbN+kbLtYDL6cpavuB4X/0sT8JEktI0tx0qfAY+XKb0ncOnHO6rndfbB0Gu0+oHSp1LedZ5OPukzPLHitaN1069VgQCDkHmD3ETNxPsBAQEBAQEBAQEBAQI/eDVeh0mos70rsI9/CcfjJiNyQ5c1Nk7GyJ1NkCPsaVvIqaNfaPhymNecqNk9gum49p3Wf2VDfN3UfzjIiW/GaZIUyYFMmSlTZoHgtAps0kUyYSstq6cXUXVsMiyt1I8mUiBzTstTwOp6q38P+Jpj6NcM8lC9ecnJG4bw6v7PNoHU7L0dhOWNSqftJ6p/dMIcV41aWRQqQEBAQEBAQEBAQEDGe0m7g2Vqz4pj7zAfxl6elCa9XM2psnU1Rd7wLVzOe9lZlf118NY8TzPxk1jkiG0P6PY/rGuPeK6h87G/lK5OqJbpJmaHhmkpU2MCmxgeGMkU2MJU2MCmxkjRe4u6F+0/wDqB07Jx0NXhGyOMObuQbuPqd/Ln1EUtEdU47xXqxza+jsoteu1WSxDhlIwwM2nnDqiduiexBidi0Z7nvA93pm/5nM5cvpM9hmQEBAQEBAQEBAQEDEe1j/0jVe5P/kWXx+lCa9XMeosnU1R9jSl5RL3otP6R/2RzP8AKc/WVZX2rM1gbA7ANSF1uqTvekEf5LB/OUyQiW8GaUFNmgeCYFNmkjwxhKmxkimzQKGqt4Udv1VY/IEyRhn9G2slNo291j0D4qLWP+8TNRPds+5f03T/AEnTpnVUD1go9a2kdRgdWXqPiO+aUtrk1xX1OpZR2d7IbRbM0tLjDhOJx4PYS7D5tKT1UvO7bZHIVICAgICAgICAgICBjvaHpTdsvWoOppcj3qOL+EtSdWhMdXJtz5nXPJqyPs/3Fv2zcVQ+j09ePS3EZAz9VR9Zz4d3UzmvZSZZL2k7rUbKvqq0ykVNUpyTlmsDMGYnx9mRVWGvtWZpC0J7sr2oNNtbTFjhbSaWP+KML/q4JF+hLpJjMkKZMDwzSRTJhKmxkjwxgUyZIx/frX/R9nap84Poyi/asIrH+7PwiehL3/R60Po9lM5/TXO3wUKn71PzmajaEBAQEBAQEBAQEBAQEBA8XVB1ZWGVYEEeIIwRA472/sS3Sa23SEFrEs9Gvi+ThCPtAqfjOi19w03ydVbk7vJs3Q0adQOJVBsI+tcwy7fPOPLE52bDu3bZJs0lWoUZND8L+IqsGM/Bwnzlqphz7qzNoXWtdhVgynDKQQfBgcg/OJHUG6O312joqbx7TDFg71uXk4+fMeRExVSrGB4JhKmTJFNmgeCZIpkyUtY9tW1wtVOlU+tYfSOP2FyFz724vuytpVs3NuFsk6LZukpYYdKkLj+8YcTj7xI+Eoqn4CAgICAgICAgICAgICAgYlt/cPT6zaOk1xJWzTn11xlbQoJrz4FWIOe8cvDAZbAtto6KvUU2VWjNdqlWH7LDHzgckb27Et2fqrNPd7VZ5N3Oh9lx5EfxnRWdrwgzEpZZ2db4tsvUHj4m0tuBao5lSOlij9YfiPhM7QiXQWn1SWotlTK9bgFWU5VlPeJUfWaSPBMkU2MDwTJSt9XqUqR7LGC1oCzMegUdTJGqNytFZvBt0Xup+jUsLHz9Wuv81X5ksFz/AJplM7Zy6WkBAQEBAQEBAQEBAQEBAQEBAQI/aG29Lpzi66pGPRSwNh9yD1j8BK2vWkbtMR7Vq1tblWNtVdrn0HalS+hW36fXgVEVENZXnnWynDleZIOORz4mc/8AUuHr+vl5+Hx6fNvHDZY6xr29fh1+TXmzuzTXWjNprpHgx4n+6vT5zhz/AMR8NSdUibfKPm2pwWW3Xkp7Y7OtZQpaspeB1CZD/BT1+Enh+3+Hyzq8TX29Pitk4DLWNxzWm6m+Ws2U5QAtTnL0WZAz3le9G8/mJ7MTFo3Wdw4ZiYnTamyO03Z2oA9I7ad+9bAcA+TryI+UnZtLf+LdnEZ+m6T/ALq5+WZO4HmvebS2Z9A5vxyJqUuoPgW5AHyzOfPxeDB/cvENcWDJl9Cu3i3bFjcqqSv7VrAAeYRCS3uyvvnn5+3eGpH5N2n4R8Z+zrx9nZrely+a3bQLd/5n8vn6r86fhT7I95BPnPnOK7Y4rNPK3djyry+fV304LFSOm59atptj1VBhpjZpeLBJ07tQCR0JRfVb4gznxdrcXinleZ9vNTJwmK36dexXq1e1dP7GpbUIO5lrFo94Iw/3lnpYv4gvM/miIn4x8ucfCXNbgsfjE+77T/pJ7J32vZillVbsvtAE0Xr76bcg58eIDwnp07apy/EpMRPjE7j48vuwvwPLeO2/V0llWztsU3kqpZbQMmtwUsA/WCn2l/aGR5z1sWbHljdLbcVqzXlKQmipAQEBAQEBAQEBAQECnqLlrRnchUUEsT0CgZJgYdtra7OAbWtRLMirTVkjUW+blfWHd6qkBQfWPcPA4ztO8zNcHKI6z+//AGfB1YsMdbIZdjO/O3FCH9FVgWEf3lw6H7PP9oz57PxEVnvWnvW85+33+D08dra1TlHz/fsXmn0ddIxUioO/A5nzJ6k+ZnnXy2yTu07a1rEKdj5OBzPl3e8900pjmefg2iPNbWy0NaonaGy9PqPz1Ndnmyji+91nXh4jLi/t2mPYm+HHk9OsSxTejcehqc6OkrqOJFVFZiHLMF4cMSAeflPb7M7S4jJnjHkncT6o5fB5vG8Fipim9I1MITT9lG2n/wDaFftPWP8A7T6Z4m2dbs7Dv2dSNNqkCXqS5AIYMjnk4YdehU+GPMT5HtvFavEd+ekxGvd4f5fQdmXrOLux1iUwJ4z0VzVM5Z2XlVZPsc/2T1+B/nLRSuSOXKWFrRHVVrs54OQR1B5Gc18dqqzHiqanR1XgC1c49lgStiHxV15iXw8TNJ1PT99fNhem+cdVC8tp1B1LlqE9ZNWuFuob9awAYA6esPVIJDKBzPt8JmtS0WxTz8vCfVH2n3Tvk4ssb5WZlsLWvfp0dxhjxA8iqtwsV9IoPMK2OIeRE+wx2m1ItMa3HTyefPVIS6CAgICAgICAgICAgQ29di/RzWQWe5lStQ3CTZnjDcXcFClz5KeucHn4rLTHhta/T675aWpEzbUIPSaNaATxNbe4AsubHG2O4Y5KgOcKPxPOfC8XxXd5V90eX78/F6mPF4y83PieXETady7Kw816QsOKwkJ3Aci38hPQxYIiO9ZFssRPdr1W+oYdFAC+AmeTJ3p1HRrSJ6z1RuptVfaZV95A/fJpWbdIbxMR1W1T+kP5MPYT0FaNZ/tBHznfj7P4nJ6OOffy+ql+Lw063j6/RlW6+7dosW/UrwcHOurIZuIgjjcjIGAThQT1yT0A+j7N7M/lp7953b5Q8bjeO/G/JT0fqzKeu85YbX2RTq1C2rnh5qwPC6HxVhzH7j3zPLiplr3bxuF6ZLUt3qzqWM37k2r+a1Csv97X6/xesgH7s8jJ2Fgt6Fpj5x+/e9CnauWPSiJ+S1fd3XV/oqrPsW4Y/B1A/GcGT+H8n6LxPtjX3bx2pSetZW4dqmC2pZS56BxgE+CupKMfIMZ5XEdncVw35rV5ecc4/wBe9tTicWXlE80uta3LhuTD2T/A+Uivdy11PXwUmbYp3HRH1anGfVuZFJUutVj1hlOGHEqkHBBBI5AgiUjsji8lPxKY+Xtj6bVvxWKJ1te6LWo2eBlbuIBBPmCvd8Zz45ycPbuZazHthE928cpSm6luBdUvOqlwK+/hVkDeiz+yTyHcCo7p912Xntm4eLW8OUT5xHj/AI346eVmrFb6hPz0WRAQEBAQEBAQEBAQIzbmzG1Coa3CW1NxISOJDlSrKygg4KseYPI4PPGDzcXw1eJxTjmdevy0vS/cttGV7valz+VvrRfCqvLf9ywkf6Z4+P8Ahzh4t3slpt8o/fvdFuMvPTk+bU3ZVaXeg6h71HEoa5yHI58BQng5jI6DrO7J2Tws4px0xxE65Trnv29WdeIyRaLTMoq7aXpjw1Ja9h5CsVurr5PxAejHm2J83/I8Zmv3Pw5r656R7/H3PQrmxY673tLaHdNSAdW7Ox5mtGaulf2fVIZ/exwcdB0n0XCdj8NgjnXvW85+3SHFl4zJfpOo9SW0mw9JSc1abTofFa0DfFsZM9OtYr0jTmmZnqv1AHTlLIfYCAgICBS1WmS1GSxVdGGCrAFSPMGJjfKRjbbsXocUalRX3ekrayxR4cYsHHjzGfEmeJl7CwWyd6tprE+Ea17vJ2V4y8V1MbT+zNCunpSpCSEHU9SScsxx3kkn4z2aUilYrXpHJyTO53Lxrtk6a/BuopsI6FkViPcSMiLVraNWjZEzHRX0mlrpQJUiIg6KqhVGevISYiIjUIVpIQEBAQEBAQEBAQEBAQEBAQEBAQEBAQEBAQEBAQEBAQEBAQEBAQEBAQEBAQEBAQEBAQEBAQEBAQEBAQEBAQEBAQEBAQEBAQEBAQEBAQEBAQEBAQEBAQEBAQEBAQE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180" name="Picture 4" descr="https://encrypted-tbn1.gstatic.com/images?q=tbn:ANd9GcRi0BK-n-_wEp-Xbgx-1kn7q6t4yYfRJ8twazE0SGNDyLC1yJ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72971"/>
            <a:ext cx="1094022" cy="1639101"/>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6" descr="data:image/jpeg;base64,/9j/4AAQSkZJRgABAQAAAQABAAD/2wCEAAkGBxQSEhUUEBQVFRUWGBQWFxcXFhcXGhgYGBQWFhUUFBUYHCogGBslGxQYITEhJSkrLi4uFx8zODMsNygtLisBCgoKDg0OGxAQGywkICQyLCw0LCwsLCwsLywsLCwsLCwsLCwsLCwsLCwsLSwsLCwsLCwsLCwsLCwsLCwsNSwsLP/AABEIAMAA2AMBIgACEQEDEQH/xAAcAAACAgMBAQAAAAAAAAAAAAAAAQUGAgQHAwj/xABCEAABAwIDBAgDBAcIAwEAAAABAAIDBBESITEFBkFREyJhcYGRobEHMsEjQlLRFGJygpLw8RUkJWOistLhQ1PCF//EABkBAQADAQEAAAAAAAAAAAAAAAABAgMEBf/EACkRAAICAgIABAUFAAAAAAAAAAABAhEDIRIxBCJRwRRBYdHwBRNSYnH/2gAMAwEAAhEDEQA/AOLJoCFIGEFAQUAkwkmgGhCEAIQhACELYoaN80jIoml0kjg1rRxJQGupXZm7dXUi9PTTSN/E1hw/xGwK7/uP8MKahY18zWz1Gpe4Xa08omnIDPXUq4zV0TTZ0jAeRc0el1IPlyfcXaDAC6klF72HVJy1s0G5VfliLSWuBa4atcCCO8HML6t29EZmjocD2kPa7O5s4C1iDlmM+a0t5N2qetjDaqMOOEDGMntNtWu1VuJNaPl1CtG/W5kuzZGhx6SGS/Ry2te1rseODgD4qrqlEAkmhAJJMpIAKSaSAEk0FAJJNJAZhNIJlAATSCaAxWSSaAEIQgBCEBAC6d8BKBjq2aeS1qeHECeBeSL/AMLXLmSvu45fDSVg0NSKdjc88LXPxgjgSHgpdEpN9HQ9vb3PqcoCWRcCMi4cyeXYoR1K0tPNaU0mFoABIbbReMe2oDk5+F3Ig+hXNt7Z6CqCSQqyMsALbg8wbey9KPe2pp3D7QvbxY8kjz1C95IxINdMweYKrW0qcB2o8woi2noTSa2dXqpYtrbNnZazsDjhOZY9oLmEc8xr2r5wbnmu27kPMBY+/UfHMHj9mNz/AP59VxFmgXVdo4JqnSGhBQhUEk0IBFYrIpIBITKSASEIQGaaEIACaQTQGJTQhACaE0AkIQgE45FdYpGNigwNb91pLsvny6o8FyghdZoayKoZGY3DruFxcXDgOsC3ULLKm6OrwzSux1FM57GtB6oN3W1PiqszZzzLeXKxtk02w2yIPO98rLorXYchbvWFXG3ImwAzc4+iy5NI6OKkyl7xtfFEOjvpnfgOarf9mOxMDnXe9uPUYQ3I3Lr9q6DtgNc/C2z8rG2eRFreqrtBZga4dWRtxft0OXAqYSpbK5cfJ6J+qe+npGMaR12vDnEXEYe0sc63HW1v1iuS2tkunbffLDDALB7ZHOxNIvdoGIPHLDcnxC5le+q6EzjyISEFCkzBCEIBFJMoQCSTskgBCEIDNCEIBhCAmgMShMoCAE0k1IBCEIAU7udLgnLhqAD/AKgoJS+67SZ8szhcQOdrGyhkx7OqVM4tiBuNVAV1U2ob1ujLQb9c3zHEgLRZttrA5khLmOOR98ltf2s5kX93jbI08CFk4pM7ITshnQvxsdCbuabjA4mxB1YDop/cvZImeS67gDxve5NziHNQ9NthrnjpYRFkRiaS31AyU/ujtWOlimOMPOIFovc55Zn6q0UmUnJLoXxV3ijY800bbubEG3ys0PzdY63s0Cy5UpDb1cZ6iWQ54nFaCuczdiKSZQpIEhCEAJJoQCWJWSxKgAhCEBmhCaAAmkE0AigJlIIBoQmpAk0Kybo7lVW0HfYtwRjWZ4IZ3N/Ge5AVuyntyB/e2/sv9l03YPwSYA/9NnLycmCEFobr1nF18XDLIZcVDQbA/QZXRFtntyJ/EODgTwKrN0jXFDk/8K3vVRlpxAZXzt28VD0m13xDCCba+Wnur3WxYgeKpe16AC5yCrGSfZeeNxdo06rajpPqpbZdHakqJX/dacPMk5DPsuoaJrRqLq0bJrcUXRkDrOjFtb9cZduSuqRlTb2UiyF0/am4EU2J8DjC7MhtsTL92rfBUjbu7VRSH7aM4eD23cz+Lh42VqKEOki/JNQBJJoQCQhCARSTKSgCQmhAZoQmgAJpBNSAWIWSzp6d0jg1guT/ADn2IDzW/s/ZUk3yNNvxHJvmrds3dqNgFw15Fi5ztL8mhTbZQ2zTbsB08FjLL6HTDw/8mT3wz3UoujJkgZJURluNzyXgh18L2Mdk3MEeC6YwWNtLAfyFzrcuvEdU0HJsoMZ79W+o9V0t4s8frD2/qr458o7KZ4KMtdGMbrEjxC0dv7Aiq2gSdV7b4HjUX1HaMtFIFgxHuCYyV2rMoycXaOTbe3TqacF1g9g1czMd5bq1UmtHSfMLnmF9KXuuYb/7utp3iphZ9nI4NkYBk15+VzRyccrc7c1hOFbR1Y83N1I5Kdluc4NjY5znGzWgXJPIBdA3X3BfARJUWMpzawZiMcST953suibqbuNp2BzmgTPHW/UB/wDGD781LyRi5tqeK1xqtsyyTV1ErI2fhbblqt00Ys02yPVPjpdb80NmG3MD1WlsKpdKMLi17TGyRsjRhu6+mG5Fsxx4FbN6sySbOVfE3YMZqGBjAw9ECSwAXJe61wNdFz+p2FI0XFnd2RXWPiIb1ndHCPPEbeqptWbHDe3afZcrm+TR1PFHgmykTQub8wI715q2viDuq4Ag+duztVe2pQGB+E5gi7TzH5rROzmlGjTSTKFYqJIplCgCQhCAzCEBCAE0IUgArtuhs0Mi6V3zPtbsaNB46qkkcl1ptDgjDQMmtaDwyCpkejXCrZgya4tz/m6yLHEHTle2Z816QU4uMvp7LYlDbWAy7OfmsKOq/UjRNg+U9ZlnN7xmPULuDJxI2F7dH2cO5zbrhW0qgDKxtzK7BuY8uoqQnUR+2QW2NUzHM7ivoTbvm8EIPzFMrU5jEqMl2LTuydE0i+hxEeV7KRkdoOaQGfchKk10asGz4oziiiYx2l2tAOeua9rei9G5rB2hQNt7Z5Stu0d4WnsTYcdPITHldpaBYAAFwdlbtHqVIuHVCr+9e9MdJ1LOdOWOcxrQMuDXPJyAv7FG9EwUm6j2yn77x/32XsEY/wBKpVeDicLC1wCeQ/m6sG2NrOndBUSNDZJWPZIG/KZIJMD3N7DduSitox3d2HPxXNXnOyTfBL017EDUnC6w7vAL023TCWmxj5os/A5OH18FrzNJPurFsSi6WCb9h/8AtJWsdaOeW9nNkJNOQTVzERSTKSAEIQgMghCEAwhAQgMmGxB5EHyK7htCCwa7gc+8Lhzhku2UdYH0ULj96NvnhA+irJWaY3TPGTW/8hRdfXWIIOnH8+YW5LWdS2mSgKiRrjcXuMrH3Wb0brZ4bVrXSmw7rcyeS+iNi0QhhjiGkcbG+Qz9VwjcPZpqK+IO+VpMh/cII9bL6DZxWkFSMcr2a09XGwEyPYy5PzODfdRtdvPSxYccoOJoeMAL7tN7OGEaZLnu/JH6ZUOsCWhrdOUYNvVaG1Kpjns6M4msp6aO4GV2sJcM+RKhzqzsw+A5vHb1JN9dV9y7Hf8AprlzGyyXDSMLQ0Wz1xEWNwVqVXxJjY1zv0aWzQXHrxg2AuVznZId0WWZwt88APuVL0xpXNiimpah7pDFE936QAC97msJDQPludOScndF/hMccMcjjJtpvXSOg70b1OpRC2KNrnysLyHkjA2zbXDdTcn+Eqtwb91BkjEgh6Nzw1+FjgQ06kOLuzkozfHaPSVU8n3WHo224iPLLvcSoHYwxGmEoveaAPB7ZmtcD5qHJ8jXH4PF8Pcl5nFy+xY//wBCq5M2GJoOYGC5AOl7lRMs8lfVxCWTFJIWRnAA0tia4vfk35cr9bhdbu+VJE2vkbCxkbWRwssxoaLkOeb2/aCt+4sDWUUJDQHSgyOIAuQ95cA46nIhEnKTTZTJLHiwQnGFSle76+Vle+LVAynhoDCwMYySWINboBIwOHrEq9Tg9GS7wv7q/fFimx0LObaiAjxdhPo5c+rpcIsNGi3jzPkVXIt2ceGVRZE19PYeGg7c7lT+7UgZs+pkP3WSeZaQPdV2qnJvck39V67Pqy6CWm+7KDbvI/MK0XvZWa1oorRkE0OBGRyIyI5EZEJLQ5xFIrIpFAJCEIDJCAhANCEwgGBfTMnIDt4BdTjcY4o4eDGtae8DNUPdKk6SpZcXDLvP7vy+pV3kNyeOv9VSTNsaPR+G2tj6LRmpAM9SveSC2dwfIBeJdYZnuVLNHGib+H1R0dazL5w5nnmP9q7QyQXXAtibTEE8ch+65p8zb6rukLr2c3v8FtHown2cm3nqP71UuGZ6VwA7sLfooja7HwmeOQtLoi9t23sSG3yv2+yt026M75pZZHxMYZ3SDMveW9LiAwgAA2AGq3arcaKd80ks0wErnyFjQxtsWZbiIJKz/bbs9eH6jHGoRT0o1X9jnkMTjBaPIkHDw7L34aKWk3hggcxzaGJlndRxmkke14aSx2bQL3AV32TulSdGzFDfIXxPeRfjleyk3bBomWP6NDfheME+quoNM5M3i8eTHGPF6SXfscroYJJXxx0xY+Zn22diCYrPJcBzcAO8rXpadzuj6OOV/wBpE64if/7WuJyGS7ds+hawXaxkY5Na1uXbYKubw75xwR9K95a1xLYrZucAbF7W/eJ4cAMyo4KiZePnKTcYra41vS+hRN5aSqfLWSNppyXSS4D0ZsQAGRnFpYhoPiukbLgEbI4m6Rxxt8mgfRc+HxFZNM1rS79XpGDAOwXfm48yFZKXehhzcczqSrxS20c+bLOajGSriqNj4kTfY00f45rnuYxzvctXN9qC7j2W/orvvLtuGRt3BzgyKTCWi9pC5hB7rMtftVHklBAOWYWc6bEE1Eh5gtSOTC644FSNS25yUXO2xUEM8N6KWz2yj5ZQT+82wd7gqEKvW8dFbZcUjtRMLfvNdf6KjLQxYikUykhAkIQgMghATCAAmEkwgLt8MqTGal3FrYgPEvJ9grC1uZson4Oyfb1DDo6Nh/hc7/krJPAcbsOmZVJaN8e0aEwBHDxUJWzda3AeCn5mYWaKr7UJbqqaNKdGvG5z5mMbkS6/g3NX2KumuPtZMuTiPZUPds46m+tmu9SAru0cQs5SadGuOEas9Jm47l7i5xyJcSb+ZUvs6Z1Hs10t3Y5CcHWNhqxgAPYHu8lCtqoySLdYeGamd+65sNJRR/5T3W7QyP8A5lWi6TZeGNTywj+a2QOzN86yL7zZANA9utu0W1UvT/EF/SB81OHC2QY8j3BVMFewNAub2A07Ftx1UbhmeXh2rRSZyyUZNui47a+IbJ4zG2OSMOIDzcEht+thtxIXNd4MdVVPlc60bn4WDUxwg2a1g0uG525qfaYna2v6Z/RYSULCNbKW29Ew8jtFVi2aBNiv1GvJaCbusD1ATa19FYZdpC/VYLfrG5J/Ee1N9COaxdRtGqjfQu3Y5ax72m7RbTndaJgOWvIWWzIQ3S4HutSae+Y4kBv1VaotyvswlYGjTPmomeW7v+1vyAtGeq0nQWu76KOQcC3b4w/4Ow8pYvW4+q5gV07eub/BIr/fnY0fuguPsuYlbnJLsRSKyKxKECQmhANMJJoBhMJBNAXP4UzYa4N/Ex48rEK61jyJsIvqb9g5LmW51d0FbA86B4B7nZfkuq7ajw1ThwJuO4rPJ0dGDsjahhNwdBooWsob3Lr/AM9qn6x9icIJKjapp++QOwLNK2dDaSsgo6XonYmDCbWJ/NbMm3pmiwLfELYmY2y1KijaB4ZcSVZxRlFsiNo1Mk2shHdYLWqX1Ega18peGAtbfgDYWv4BTQogPr/VKwbckaJ8gluyNiqnR36Ruup1H/S36eoheLkkHgG/UrWlqQBkb4fqoyXBqL4uFlKKvRYHwk3DHXPLl4rWkfIzXTs/NRkNXIwWe04ef1spCKq4t/6U0RysybXEHj2rM7TJ5rx6Xz5rVkqRfOx7UBLRVYd8wt2/kvXCDbMWHD6lV99WBw9UNrjZVaZaMok5VkW7Vo1UmIBreJFlHmsJW/uzB01XE0kWDsTidABmSexFAtLLom/irOI2UdGzSKN0rx+vJYN8mtPmueqU3m2n+k1U017hzyG/sN6rPQA+Ki1scYFYrJyxQCKaSaAZTQU0AJoCEBkDy1XYv7SE9PTVI1w9HJ2ObkVxxquW5W0AYZ6dx/zGdvBwHbkD4qJK0aYpcZF3/SGagjxULX1sYuRmqvPtIi9lqOne8ZLJJnS5RJ2p2u02OHPtWhLtdt75rQFI8hIUDuxXUWYvIesu03HT1WtLUucdVt0+yy4hoBcTewAuTlorFsPcOpqBdrBG38Ul/wDaPzVlAq5sp3Rk6+i3tm7Oke60TC49gvb8l13Yfwuhjs6oeZncg3C3yuVdKLZ0cIwxRtaO5W4opyOP7J+GVTN1p3CJvbm7yViG4UEQ+zaXu4vfmfAcAuimO+uaxkYLKVSItnNG7kQPaelaWuJNiw4bNa3PLTMlQmx9wI6iZzHSvjaCcJDQ4nvvZdWmp7+y16WhDHAjmpaFnL9pbhx01R0UrnuY4XY8WGIcQeRB91T97KIU0xjYMrutfi3qub6O9F37e+kxxxyWBMb87/hfkb+IauSfGGhaySlezSWOTLkWOYC3wuFSi6a4u/za9igtnPYsmVbmhwabYhZ3MjlfkvBBQzsFiU0igBySbkkAIQhAf//Z"/>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data:image/jpeg;base64,/9j/4AAQSkZJRgABAQAAAQABAAD/2wCEAAkGBxQTEhQUExQUFRQUFRcVFRUUFBQUFBQUFBUWFhUUFBQYHCggGBwlHBQUITEhJSkrLi4uFx8zODMsNygtLisBCgoKDg0OGxAQGiwcHx8tLCwsLCwsLCwsLCwsLCwsLCwsLCwsLCwsLCwsLCwsLCwsLCwsLCwsLCwsLCwsLCwsLP/AABEIALQBGAMBIgACEQEDEQH/xAAcAAACAgMBAQAAAAAAAAAAAAAEBQMGAAIHAQj/xABEEAABAwIEAwUEBgkDAwUBAAABAAIDBBEFEiExQVFhBhMicYEHMpGhFFKSscHwI0JicoLC0eHxFTNDVKKyFiVTk/II/8QAGQEAAwEBAQAAAAAAAAAAAAAAAgMEAQAF/8QAJxEAAgICAgEEAgIDAAAAAAAAAAECEQMhEjFBBBMiYTJRcYFDsfD/2gAMAwEAAhEDEQA/AKcO1p5rcdreqRz4S5p20Q0tCRwSrHUy0Dtb1Ure1nVUoRLdtOTsus4u7e1g5qRvawc1Sm0BXv8Apzl1nUy7f+qxzWru1g5qkPo3BQuiIXWjqZd39qxzQNT2lvxVTAW7Yl1mUyavq85UtC1RRUtyndBSbIJSDhB3ZvDFoimMRkVMtzCnY42jZSBO6uh5WZU2EVhqk9dUAmw1/PDmilEFSJKObVWihbmCrlJ2drH6x0s5HPun/IkWKJz1tMP0kMrW8e9he0fasF0HXZkpJlgmYNkA+gudlpSYoJLEjKduYJ12PonlEAUVWzUxdDg45JvS4aLbI9jApC4AJlIGxNX0oAVMxlwarji1ToVQsZJcUrIHEX9/detN0MBZTMU7YaDYdFPI/RBtl0UUk6JMFkz51JDUlLHSqRstl0Xsx9DKQ3Q5IUH0pDmq1T30LT2WXDHq00L1RsKqLlWmmnsEWNnMfgArErjr7LEww3fhIdwQVVgPRWqnIU04BCDigrOU4nheU7ISih6K2doYxqq7AQEDSRzCoIAi2U7VFFtdEQpFqxqWgCsgGqr9WLKz1IVcxIWK1IyT0JnyWKIimQNSdV5G5a4iVKixUT7lWCkCqVDUWT+jqUqUdj4z0PmuUckoCgbcr2igzzwxu918sbD5Pe1p+RVOPoXIvHZXsMaprZqklsBGZsbSWvl5Oc79VnK2pvfQDXo+H4VBTi0MUcf7jQCfN259VpjGLw0seeZ4jYNAOJ00axo1JsNguf4n7VwP9inJ5GV+S452AJXSlFdgKMpdFw7W1YY2O5eC4vY0tLwA5zDZz8pGnXhe+m6b4fNmijNzqxpObfVo97quLVvtNnkGV9PSvF9ntLwDzsfVeQ+0+svtTtaAAGiN23IeLRY8+NpIP2pVR1PHOyNJVA54w15/5IrMf62FneoKqE+ASUhDXuD2n3JALZgPrD9V3T8iTC/aUBl+kRgNcffidmyj6zmWuB5XVr7RyNlozI0hzRle1wNwRcC4Pk4o4yT6B4tFQD0NWVFgoZKoAJPiNcmHENVPmuEqfACo/pVnFS98lSQaYlxCCzkPkTCt1KFyWUsuxqB3bIcA3RzmLZlMtRjQKyFayNTNlOtJKe+iJIxiOdBFxCsxw5A1lAOSakIaNMHm1VkjrNFU6MZSm7JFylRvYTNidjusSudtysWPKGoHVWVNivZsQ0Q87Ejr6i105ujEgfGqq6T0wu5eVM+YozD4VNKYxQGDGaKKSYBTyyABV+rqTmSlpjGtDhmqWYlDe6nop1NWkWXOWzFDRSK2KxQ4TTExqUrTou0SzVMka6ya4XObpSGoikeWlFoxF+w99wFu6o7uWN4Ibke1+Z17DI4OubcNEgoMRspnVmd7QNenOwvb5LHOkOjGy3dtcd+mVcuR14YmtZFbYl3ie4efhH8KrpiEmrXjT3gDZ45mx3HVbunPdGR1rvbms3kb204aWPqqvVskIDw0BpcW6HUEfW5f2Uqlydsa1xQzkaL6G4BO+h01UbIx7zjbjy/ygqWS/M21016a9NUPK0uNrhptfxGw8uWvVYuwm9FogrGuADLnKPFcAA67j8hPcB7QTRQTUjW94x5BiDn5Qy3jey/Bps3lbMVSKDvGZTmBB3trlNzYXHTX1TjEGFzAIy4SOIygG2cmzS2/lY68iu5NS0coppWNv9RzNDtrgG3K4vZASyFxQ757WB3AAPnbX53XragWXoxdpEz7NXRG6kc3gvY5gpYtXLqs6zRtIhqqGyeloslWIHRC8aO5MURSa2TSnYk595NqWZKTSD2HmDS6jMaKjkuEFVvsmqqBZKyyCxGMBDsqtVHUyXSHMYo6FMw1TGjZpqgnx6pjRBDJgxjs8qIViNki0WLEmG2i+TN0VSxvirdPqFUMedurJ9ColZY/xJpT1dkmduvHzlRtD4teRxVV10re65Q3fKVjkttothijJDOldZE1cuiHo23RVTDoh5CZw46KziTkvZumdfTm6DNI4aqmElRDkxyTsMo6e6InodLrXDZNbJnMNELbsZGKcSuvkLTZbQ1xa9rxqWOa63PKQbH4LTEW6oSyYlYhtpl++ntnaZBs4m4sRY6XuOevDRBVNP3nIczbW3mlnZmf34ifes5vnsfwTqNl/CNLmxUOZOEqRbhkpRth1FhYZBms1ucBwLveczMLW6G1/JB45hujZHAZXOyh7dibXF/gfh5X27RNfFlyOD4i0aZhnY7iLcuX5vmEU7ZInOmmAJ2YAdLba8SiqX/M1OIDGMosVNJUmMAi976a+uvwC9EemvA7oSokDnAcASgxq3s3I6IpJibk7nVCOrbI+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2OztEc95stWQElSTwkBUciKqFcsWYrHUOic4Phckz8scb5Hb2YxzyBzIA0HVdg7Jey6OPLLWWkfoRANY2nlIf+Q9Pd395Mjb6EySXZxLBOz9VI+8UMhaG94XlpZGIwCS8yOs22h1umjp7Xvo5pseGu119EdtHWopOAJibpyMzAfkvnvtJGGyvI2dr8xf8Aqhyw5HYpUhXW4i2+W1zxNhp67qCCpGoFwd+CNlwlkrWSRva1xbZwd7pIvrcbG1lFFRiJr85BdsCNR1tdJdUUqL7JZKm7BbcqyYH2fhmpw52dsgv4mndu+rTobXO1iqdTSA2vtddAwuptTnuRmkAsxgOpe7wsH2iAmRjSFN2wnBvZw+qikfHOwZXljMzSGvs1pJLhctsXFux1aVWu1ns7raRnevY18drudE7P3ev/ACNsCB1FxzIXeuz+GfRKeCnBuWN8bvrPPikefNznH1TTvtfz1VCwpIVPI2z5DijuioYrL6B7SezSlq3mSMmnlPvGNrTG8nXM6PTXqCL8brj9XhBikcw3IB8Li3Lnb+q9o5FLaaYUaaAaVt9EwNCSEXQ0YTuGmFlVGNoW3RVvoeULanCdVsNkmOjkMlRqDIo1HUmykifooalpOyTk6HQZFHIXIqOluF7SU1t0blsEhqhnJMVTssoo3qSskQMUuqBuzUGTO0WKEyXWLE6OZW4asjit31F0pEiIpNSqvBIpWwsHVFRLeCmXrmWKG6Q2MeTMcpKdtyoL6o+gi1Ur3I9rGuECxYXCCAjauPRR4cy1lPVnRXxiuJ5eVvnYpkYgKiK6ZyNQ7m3NraqaTSCbbRBQ0iNjwl8rgyNpc48vvKbYBgzpHDMcg10tdzrb2CslJguR7G948Z3taAw5LhzgCTbXa59EMYNi5TSLD7O+zooqd17GSZ2Zx/ZHhYB094/xK1LVo/sojVN6kDcjYK1KlRDJtuz3EaNs0T4n3yvFjbccQ4dQQCPJfP8A277OVNK894wviJs2ZgvG6/1vqOP1T6X3X0HHNcXXkzQ4EEAgixBFwQeBHFZKFhQnxPkdsjmE5SR8lDK5x3N/W6657SvZ2Gh1VRg5Rd00A1DRxkiG4A4t5ajayoPZ/snPVPs3wxAZnyfVF7AAcXHW3keSS4NSqh6euxXheHyzvEcLHSP+q3h1cTo0dSbLuXs77DiktNO8SS7ta3/bjNtwT77uuw4Divez+Dsp2COJgY0EF3N55vdu4+asTawcPj/T4p0MaW2DKWqQ4c/U87a9BfZatPi/PMpa2oyMe93Brnu8mtJ/lUOF4znmbE6MskdE6bR7XtaGuYMpI1v+kadra76J3QtJvoaPqbX11LbW6gFcnoJHz0oEgZIwDwk3bJHp+pIL29QQukVrPEDyP9Vx+kxR0HfQg6B0kRBH1XFp8jop/UPi0xuJWmHiiyWc1zXsPI+Jp+q9m4PUXHVSCcILDadsrS0XbKNYzfR2nuEcPNO6OgdUQuDwGVMOjtLF4H1xxPX71mLM6NnFJiiofmCWS0xKZwxkEtcLEaFEinCbdg1RXo4zdM6em5qc04BUrXWSMroZjIJGWS6rqraBEVs/AIRlNcpDnaC47BxEXIj/AEzTZOcNoQU+ZhgsijC0Y5UznstKWrFdajBL8Fiz2pG+4jjFXQuZwU2Gx6q947gosdFWaejyusqMq4iIRtjCGPRB1midQUpLUvraR19il8W0V45KL2K2HVOcPshYMNPJFxwlqVHFJMrn6iLQ7hnstxLmKUuk0U+GyG6qukRZJqXQ5bTi10zwGOJrXFwAc7QOO7R0SmrqMsYHF2npxS81xa3Tcn0U7aTF7aLx/pLbtkEnhZq0B2t+tkw7M5pqwOdctia59/2iO7aPg95/hVApcTyjTYH/ACV0/wBnzB9HdN/8j7A82s8I/wC4vCPHUpaAnajssOJE92cvS/7vFLi+znZnZhYBgb7zj4tbC21xbew48U1e7T0QojAOgAudbef9lWkTntJo3Xz8veNlMHa/nmFq1n59P7r1/wCfmiOBamBz3XEsjBp4WdzbrqYy7j9ZKqPswyCIsp5Jom3LrNe22Y8fE0jgE9H5+I/ovR+H4f3WUgrZWKuJzTr/AJtffnsvIwSbcP8AP9ArLPE1wIIB3/mS6ekIOn51W0bYvxNjnxSMbu9jmC+gu4EC/TxckH2Pw2aF95ZXPa2DuhmfmJs4OY51mgFwGZua1yLb7poB+H8qnpNN+IG/O1guaNuierFxcfnxf3XFO19P3dbMODnCRvUPaCT9oP8Agu1StIv+eS5V7VIAJIJgNw6F38Jzx/fKkeoVwG4XUhNSVOUsdyN+S6GZxI0TNIBc0tcQbOdbY+dwVyI1WnqmFBjLmBzA7w/LgpscqQeWNss1W8Zr3vbjfUheOqQksGIFxW/f6JnOkDGN6GEkiimebL2nFwphFcWXS+SsNaYA2K+qmjbZEMisEFUutcKcPyWHCHA7KyQtuFR+z89nK5wyaI8cgMkQloAWJLiOJZFirU0I4sFxuDRUyan/AEgA5q74xOLKtQx3fdbmVhYxvh1CLDRFS4ODwU1HMAExiqmlPglQMmxQ/BhbZV3EqQNK6K9oLdFSu08J1sgyqlZ0dlYcisN95ASNPJF4c+zl57yNsfwJcUmOcjgLN/r96Cmm2Hr5LfEn2eT1S+VxPGw4pcns1I3fMOG1/wA6rvnYhmXD6UAe9Gx//wBl5T/5L5tqJbB3kbea+o8FhDIYmDQMja0eQAaB8Gqr0y22JzPQS78/NeBv59P7qUhcR9ovbGqbXTwwzyRxRZWBsZDbkMaXnMBm3JG/BUylQmEXJ0jtDjby/uAltdjUMIBlnijDrhpe9rQ4gagEnW1wuHdvqh/0kQSSPk+jQQwvL3OdmkbGHyvdc6kukOvRQ9rB3baKnsB3FKx7gOE1VaWUf+CF5O9dDI4W6+ztZ7ZUP/WU/pKw8+qMosZgmY6SOaN8bLh72uBa2zWuOY8LAgrg2G9nRLE2Q1tDDmue7lqMsjQCR425fDtfyIVj7STfQcNhoGSNfJU5pp5Izdro3ODhlP1XeFoPFrHc1ym6to7gm0ouzow7b4f/ANXF8T16IubtNRiJkzqiIRSOLWPLvC5zScwHUZTdfOrJRr009VaMbwSZuG0dVmjEMVOCIyXB5kq5e8c4DKQb54xvs0lDHI3eg54YxrfZ1M9qcPOorKb1mY36vMjquTYt2urK5z4GH9G9xywQRhznMa4ZCX2LuDSSCB6Kt0UElTK2KNud7r2ALR7rS46uIA0B4rqvs67NOo2SPmy97NlFgb5GMvZt9iSXEm2m29l3Jz+jnBQ+y84NHI2lgbOc0zYmCQ3vd4aMxJ4m/FUT2qU4+iyccj45G+ru7Pyc74q7MqczbX1abHy4LnntRrMsMjQfeDG/F7b/ACBXZX8Tsa2c1a64W8bwCbHh81DSleHQ2XnrToe1asY0shudUcJbBvr8krpzqjJjo3yv8f8ACNO3QK1seYbVjYppFLyVSo3G6sFM46JvKlRlW7D2jdB1NMSmVJDdNmYeCNlsMdmSnRVKGMscrjRy3aEtq8OspsLk4JUo8WE3yRHjNCXC6xWHuA4LE+MbQnkcun7QB/FE4dWArnrJk7wutOy6c29m43ui31WJZRuoqHHhmAuq9VzlKzPY3CGOWQyUUdroa8OYNUBi0IeFTsIxzwgXVlpK8OaFU52hFUCSYX4b2SiWDKbq8hgLLJNiFB0SHCw4z2VLFm6g8wk8r/irTjNHaO43H3cVUyRdSSTTHKmB1bdD5L6P7HdoGVVJFK06loa9vFsjdHtPr8QQeK+f5qbRWz2QYmW1MtLfwyNMrOYkbla4erbfYT/T5PAvNE7jHNcr5hxysdJWVLm3JfUSkW1JzSOsAPUBfQ7JnAkAXOw8zouD9j2/+7Myi4ZPIdLm2XOW3ttqAqcjuheP42xdhzTPOyJ5cTNKyN7nEuce8eGElx1J8W5W3aPEzPVzy6eOV2XgA1vhYOnha1POyPZKu+kRymncxozuDpS2Oz8jsl2k5/8AcLL+HS6nZ7LKjQGaD+EyOvtzYEvi6Gc1f9EEXZame4MOJ0xudRGC45f1srr8r6kJb2gxj6TUSSizWuIZEHXysib4IgbbADU25lXGl9i8+7quNu4/2nk6gg/rdfmnWB+ypkBeZ5xN3kMkTGtiMeQysLXSXL3XIaXAbbouDeqoFZabd2/Bx7EyxrpBE4ujD35HHQuYCQ15HC4ANuqu3tSxLJTUNE3QMijkeP3YmsjBH2z6BTYj7MmB2UVZPM9xsL237zqtu1HYqWqnkn79gz2yscw+BrRYNuHa7cuJWbVmtp19AfskofFNUHhaFnmRnf8ALu/iV0l0hSvsxg30amjiuCW3LyL2c9xJJHTUAdAEy216rtpGk0NwbnlYrl/tVmOdjb6F1/OwcurVTbMJ6Ark3tYbdsLx9cj5X/qsnHwderKvTdN1k5XlE64CIdHe548FE18h6l8TKYG48/7JpVNtblYW9EtoYnONmi55AJ3V0h7kX95u/wCKOEXdgSaIKFuqfUzUkwhhKtMcIypntt7B5IOwwXsrLTAWVVoJcqbtrwAqMXQrIth9bGEnhp/GvZcVB4oZlaLrZwTMjKi1wDReJZFiIy7rFqjRhwKCmJTaipbKWliARzAvN91ydFfsqKsFmhJQL6Iqx08WZTTUSNSo5xsQUkFlZcGcRZBMpEfREAhMhLYEo6Lthwu1SVcYstMNmGUALXFb5dFclol8lVxx4Lso5H8/eqdNTkSJziNSWyuHFv5/FLnTXJJUWTbHIHml3Gi07FYq2mxOnlebMa5zXHgA9jmXPQFwPooZz7y07K4E6urI4Gmwcc0j/qRN1e7ztoOpCzEqlo3I7Ss+kI35Y859518vTqhMKw7MbgBrAbmwDRffYIymoc+WNgyxxtawak5WNADRc7mwTWbLGzK0XNtG/iVbQi6E9ZpoBqRYc2suPm7co7DKINGdw1tp0C2pKKxMkm51sd+C3q6sNBcdhsFqQLfg2mnAu53w/Pkklfie9ved8hfYfFBVle55v8B6j+qX1U4ijfM/aKN0pHMRszW9SAPVBKd9DIwrbOd9sO20meSGnJiDHOY+YG0jnMOVwjI9xtwdRqemySM7WYhE8XqZ8zCCY5nOINtcsjHa2I4cik1NO5r2SaOc17ZCH3LXOa4O8Vjcgka68VbMEqKSvq3iri7uWoddskc0oa6Vx9whzjlvoG8NAOISE78lLjxW1f7Oq4RXtmgina0tbKxr8jt230tfiNDY8RZE1EHvgcswUTI2tiytFmtY1rQODWgAD4BGRHMI3cwWnzT/AKEkY8cHXKR8NVxv2m1gIii4gmQ9B7rf5vguzUTcpew+f4FfP/bwn6dOD+q5oHQZGkfefihn0mb4aBKE+Gx4EfgmUEgDgOnnySeg95w56o90motwUjXyGL8RtBWGCTw2INjYi9x+Hojn4iJL34pHIc1jZexOsQmeBfksmH02U9E7L7BMMHwwPYx3NrT8QEyqMIFlTx0ApbKpDMSUW+5CYxYTY7KaooMo0XY40dOVlVmjKgzuCc1MSELAjYIL9LeBqsWtWCvEqUthpFea2xsiLG10+xSlYHbBRPiBboFDgx8lyKck6dANDImguQlsUBBTOJhRVs5PRG2LdCTHKbop7rJdUlck0ztMs/ZmuzkC6vlPRB7dVyfsxKGzea67htUMoVcJ2iXJGmcd7YQZK2dvIg/aYx34pG51la/aA0GulcP1mMJ9Ghv8oVPldfZTy7DXQJUv3XR/YDRNe6tdpnAhZfiI3GRxt5lrfshczqnLp3/890sne1cv/FkZGf2pM2Ztv3W57/vhMw9g5OjtcbAwWaonPDerjxW71F3YCrSEA8zybl2gH9FXq2YzP090bfFNMQJkOUaMG5+KDlLWCzfj6hDLf8DI6AHgM6n/APKpntKr3Mosut6iQRk62DI7SPF+pDBbiM3JXARFx/PIIbGcOZUxSQSC7CNxu1wzZXtPBwP3kcUtqxl0cQwyWFrajvWF73QlkAtdrZXkfpHG+haAbb6lOvZrQd5Wh9vDTxvlJtpmtkjuf3nXH7ifu9nUA0+kTejI+nG/VXDCKCKnZ3UTQxm/Mudaxc927ndfhYaJcY/vwNlJO68jW3gPkvcJdma5nEeNvmN1JTvYd3W81q+kLHCWIh4BuQ03t6ck77FfQbPDctkaNRuOYO64d7XMO7utzj3ZmBwPMt8J+WX4rv1PaRuePbi3i08R5Kj+1ns739GZWN/SU5z2G5jNhLbpbx/wdVs42tAxe6ZwqidqPgfLgmMjOQQeHQEy5QL3ZJYdWxucPmAjGvuB96jmvI6K8MIp38HfEfiEUYb+IagckBE/mnmDRg36jbh961OwWjqXZJ4MER/Zt9nw/gnlQ0Kq9kJLQBv1XOH/AHE/irC6S6tT+CEPsmipwdlFiFN4UXQleYk7wrYuzmUOvFiUtc5NsS1cUskbZKyypDIKyCxI2WLHVNgsULk2UpIrVZiL3O1OycYbISBderFblSjiVEuJtzdjKmiBdqj6iEALFilxFMxRiUYAVdr3lYsRPsCJLgLznuul4dUOyDXgsWJuPoDJ2Uvtc68rid7D8VVLbnosWJE+woiyrOq+gPYjA1uFRuAsZJZnOPNweWA/ZY0eixYnYBWUvaHrTZqxYqkJQpk135n73ISubawHT8FixZLobEjnbkj05fggT7nm43+JCxYhZqA3D7vwW7Y78Tx49VixAkMZBLB+08eTig5auSIgte7fibrxYhkkkamNMIxiUkuvY8bX187q4UlQXsBcBrvposWIsLYORI4FhdGxuIzsAs2N07Gjk1s5YB9kWSBjLXHAEj0BssWJOX8F/LGr8/6X+iN+h0TnAJDmCxYggBI6R2ePhd+9/K1OA5erFZ/jEPsOoXlRYlIVixdjOkVicXcqh2ixKSOpMbSMuWPS2xeZASD/AAhYsXZEZdLQk/1aQwZyRms0X6lrjmttfTy6LFixK4r9A85fs//Z"/>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186" name="Picture 10" descr="http://therealdealsports.files.wordpress.com/2013/06/o-lebron-james-faceboo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7" y="5201376"/>
            <a:ext cx="1953160" cy="1260488"/>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C:\Users\jblocki\Dropbox\PasswordPictures\picture-3-5.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43" r="20957"/>
          <a:stretch/>
        </p:blipFill>
        <p:spPr bwMode="auto">
          <a:xfrm>
            <a:off x="756840" y="2494637"/>
            <a:ext cx="1986360" cy="2458367"/>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3"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5"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193" name="Picture 17" descr="http://us.123rf.com/400wm/400/400/theblackrhino/theblackrhino1211/theblackrhino121100028/16465655-generic-foot-kicking-something-with-explosion-effect-over-whi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769" y="3390899"/>
            <a:ext cx="1442229"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1" presetClass="entr" presetSubtype="0" fill="hold" nodeType="withEffect">
                                  <p:stCondLst>
                                    <p:cond delay="0"/>
                                  </p:stCondLst>
                                  <p:childTnLst>
                                    <p:set>
                                      <p:cBhvr>
                                        <p:cTn id="12" dur="1" fill="hold">
                                          <p:stCondLst>
                                            <p:cond delay="0"/>
                                          </p:stCondLst>
                                        </p:cTn>
                                        <p:tgtEl>
                                          <p:spTgt spid="501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828800"/>
            <a:ext cx="8784959" cy="3886200"/>
          </a:xfrm>
          <a:prstGeom prst="rect">
            <a:avLst/>
          </a:prstGeom>
        </p:spPr>
      </p:pic>
      <p:sp>
        <p:nvSpPr>
          <p:cNvPr id="2" name="Title 1"/>
          <p:cNvSpPr>
            <a:spLocks noGrp="1"/>
          </p:cNvSpPr>
          <p:nvPr>
            <p:ph type="title"/>
          </p:nvPr>
        </p:nvSpPr>
        <p:spPr/>
        <p:txBody>
          <a:bodyPr/>
          <a:lstStyle/>
          <a:p>
            <a:r>
              <a:rPr lang="en-US" dirty="0" smtClean="0"/>
              <a:t>Login</a:t>
            </a:r>
            <a:endParaRPr lang="en-US" dirty="0"/>
          </a:p>
        </p:txBody>
      </p:sp>
      <p:sp>
        <p:nvSpPr>
          <p:cNvPr id="3" name="AutoShape 2" descr="data:image/jpeg;base64,/9j/4AAQSkZJRgABAQAAAQABAAD/2wCEAAkGBxAPEBIUEBIQFBASGBQXFRUXFRYUERYRFRQYFxcVGBQYHCkgGBolGxcUITEhJSkrLy4uGSAzODMtNygvLisBCgoKDg0OGxAQGCwkHCQsLCwsLCwsLC4sLCwsLCwsLCwsLCwsLC0sLCwsLCwsLCwtLCwsLCwsLCwsMCwsLCwsLP/AABEIAOEA4QMBEQACEQEDEQH/xAAcAAEAAQUBAQAAAAAAAAAAAAAABQMEBgcIAgH/xABHEAACAgEBBQQGBQgJAgcAAAABAgADEQQFBhIhMQdBUWETIjJxgZEUQnKSoSMzQ1JiscHRCCRTY3OCorLhFZMWNDVEs8Lw/8QAGgEBAAMBAQEAAAAAAAAAAAAAAAECAwQFBv/EADQRAQACAgADBAgEBgMAAAAAAAABAgMRBCExBRJBUTJhcYGRobHREyJC8AYUFTPB4SNS8f/aAAwDAQACEQMRAD8A3jAQEBAQEBAQEBAQEBAQEBAQEBAQEBAQEBAQEBAQEBAQEBAQEBAQEBAQEBAQEBAQEBAQEBAQEBAQEBAQEBAQEBAQEBAQEDAt9e1LRbNZqkDajULyKIQEQ+Dueh8hk+6WisymIaq2r22bVtJ9D6DTr3cKCxx/msyD8pfuQnuotO1vbgOfpmfI0afB+VYkdyDusp2F28alCBrdPXave1Wa3+6xIP4Ss1Rpt/dPe7RbVr49LZkj2629W1PtJ/EZHnKoT0BAQEBAQEBAQEBAQEBAQEBAQEBAQEBA112vb4NoqRp9O2NRep4mHWurpkeDNzA8ME+EtWEw59GmsvsWupGe2w4VVGWZj4Ca70s2VsXsI1NiBtXqUpc/o0X0hXyL5AJ92feZSckq7RW93Y3rtFW1unddVUoJYKpW5VHfwZPGPdz8pHf80xZrMDPIcyeniTJSyLZuz9rbNdNZVp9VUa+YsNbheHvDDHskdcyszCNw6c3F3mTauiq1CYDEcNqD6ly+0vu7x5ESqrIICAgICAgICAgICAgICAgICAgICAgfCYHMG++1W1mt1FpOQXYJ5VKeFB8gD7yZpC0M57ANiVsdTrHGbFIprz9UFQzsPM5UZ8AfEyLyiW55RD4zADJIA8+kDX+wdw9Jptr63WMtfAfRtQpACVNYubHGeWSwOD3AmBsDkR3EH4giBhW7mzK9n7X1dNACUaumvUisckS1bGrs4V6KGypx5QM2gICAgICAgICAgICAgICAgICAgICBG7yan0Oj1Nn6lVh+IQwOV9UZrCzZ/YBt6tX1Gjc4ewi6rPRsAK6jzHqnHv8ACVvCJbrlENb9uOgbVaFKq71S7j41pJbN6qCCuFB6Fgcn1c4yR1meTLTHXvXnUL48dslu7SNy19qN3tpazR16azUotaLV6rMzsWr9KRxMF6flcAc+SL3zy8nbOKs6isz8Hof0vJEbtMNibqbx6bY+zqqNo3mu3TqRl/WFq5JHoCvN1GeHGAwxzHQn0OG4rHxFe9Sfd4w4cuK2OdWRHZxvO22NuavUhWWirTiupT7QQ2DBbHLiPM47p0Mm3ICAgICAgICAgICAgICAgICAgICAgY92hNjZes/wmHzwP4yYHMerM0hZF/SHqdXrZksQgqynDKw6EEdJfW4S2XsXtz19ShNRRRqCMAPk0uftYyp+AEytXXNHdTCbWW52ttcm67BZmR0Q/q1ozADgXOFGfPmSTPk+LvlzXm09I6RExOo93zfS8JXFipFY6+M6mNz++iV008zI6bpDU6CjV1GnUoHqbuPIg/rK3VT5iVwcTbFeLVnUuDPii8PG4O642HZqXp9LqaNR6Ppw+nqWvj6py9IDx/V58uSmfUcN2rXJH/JGp846ff6vFyYZrLYuh1ld6B6mDIc8+YIIOCCDzBB5EHmJ6tbRaNxO4Ya0ryQgICAgICAgICAgICAgICAgICAgY52ijOytZ/hk/IgyY6jmLVmawuiLzzl0qaMVII6ggj3jnKWiLRMSNmbtbzae5OC10RjyKWEBST3AtyI8p8rxXAZsVt1iZjzh7vC8XjtHdtOvVLKtLp3QZoIZP7NieHH7FgyU93Me6eZlvW3K8anzj/MePyn2uq1Zr6HTy+0pSjaSr+cS9D51O6/frDL+M4b4Zn0ZiffEfKdS57ZI8Yld2bZtCfkVsQHl6R0ZTk8gtVTANbYTyAwBk9e6TgplnJFK23M/prP1mPRjznq481q63r4sv3V2UdJpUrYk2EvZYSeJjba5dst9bGcZ8AJ9/hx/h4608oeTadztLzVBAQEBAQEBAQEBAQEBAQEBAQEBAgt+04tma0f3Fv4KT/CTHUcs6szWF0TaeculTMrI+GVFbTa22r83ZYn2WK/uMyvix39KsT7k1tavSdJanfPaSDC6u74kH94nFfsvhLdccL/zGX/tLqHdLYSU6fT2WgvqzVWbLHZnb0pQcfDxEhATnkuBNsHC4cHLFSI9jK17W9KWQzdQgICAgICAgICAgICAgICAgICAgIGGdpO9Gn0umtoY8d99bKEHVVcFeJj3D98vSkymI25x16gDlN5rEL6Qz9ZA8GVkfDKj5Kyhd7HWs6mgWsq1GyvjZvZCcY4ifLGZEol2jUylQVIKkDBHMEdxBlVXuAgICAgICAgICAgICAgICAgICAgYxvzvYmzqfVw2of2F8B+uw8B+Jl6V70piNufdqa17XZ7GZ3Y5ZickmdMQ0QOtflIt0JRbSqHmVkS2w919drz/AFTTXWgdWC4rB8DY2FB8sykyiZZRV2ObZZcmqlT+qbV4vwyPxldo2xjeDdPX7PP9b01ta9z44qj7rFyufLOZGzbMOzTfzUabFHpD6v5sMcoyj9GQe/wI90tXU8pWjU8pby3X3wo13qHFeoHWsnrjvQ/WHl1kWrMItSYZJKqEBAQEBAQEBAQEBAQEBAQEBAsNu7Vr0dD3WdEHId7N3KPMmTEbnSYjbnjeLa9mque205dz8AO5R5ATqrGo00iGN6qyWSitQ2cytkSsjKShsHsn7PDta03ajI0NTYbmQ1r4z6NSOgGQSfgOuRnaVZl0lpNLXRWtdKLXWgAVVACgDuAEzVey0C31VKWoyWKrowwysAykeBB6wloPtR7MToeLWbPDfR1PFZVkl6MHPGp6mv3818x0CD2Vtc31hwxW+vHEVOCG7nBHTP78zes7hvS24bg7O+0Qapl02sIXU9K7OQW3A6Hws8u/u8JS9Nc4Uvj1zhsaZsiAgICAgICAgICAgICAgICBpTtM3k+lX+jQ/kaCyjwazozefTA/5nRjrqGlYa71Vs1WRGpsgWLnkZW3VErvdvYlu0NVTpqfbtbGcZCoObOfIDJmdp0rMuudj7Mq0enqooXhqqUKo7+XUk95JyT5mYKLkmB4YwlTZoFJ+YIOCDyI7iD1Bgc99pO63/RtYuo06/1LUEjhH1HPNqvdy4l92O6TWdSmJ1O0FrDnDKfAqRyPiCD3GdLqhvDsl37/AOoVnT6lh9MpUc+npqhy4/tDlxe8HxxheumGSmucdGxJRkQEBAQEBAQEBAQEBAQEDHN/ds/Q9E7KcWWeoniC3VvgMn34l6RuUxDn/WXTpaIbU2SUovUWQKL+yJn1lVu3+j1u6Fru1zj1rM01eSKQbGHvYAf5T5zG881JbiJlEKbNCVNmgU2aB4JhKG3p2LXtDSW6ezGLB6rH6lg9hx7j+BMkc26Ljr9Jp7gVtpJBU9Rg4K/A/vmuOfBrit4Kmztp26LU1aikkWVMGHcCB1U+RGQfIy9o3DaY3GnVm722KtfpadRScpaufMN0ZT5hgR8JzOOY1OkjCCAgICAgICAgICAgICBp3tf2rx6paQfVpQZ/xH5n/Tw/jN8Uctr1aw1Vs2XROpsgR1rZlbTolUassVVebEhQPEnkPxlOkKOuN19krodFp9OowKa1B83PrO3vLFj8ZzyqkWaBTZoFMmBTYwlTZpI8MYGiu2bZX0XaFWqQYr1K+vj+1T1Xz71KH5yYnU7TE6nbDdas6XXDa/8AR93jIe7QueRBuq8ARgWL8chvg05rRqWOavi3dKucgICAgICAgICAgICAgc0b0bS+kam+3PJ3Yj7OcL+GJ11jUaawxjVWSyUXe8ChUMsP/wB0mNp3Kssp7Otm/Str6ND7K2Cxvs0/lOfkSoHxkWnkiXUjNMVVNmgU2MDwTJSps0CmxgeGMkYR2vbN+kbLtYDL6cpavuB4X/0sT8JEktI0tx0qfAY+XKb0ncOnHO6rndfbB0Gu0+oHSp1LedZ5OPukzPLHitaN1069VgQCDkHmD3ETNxPsBAQEBAQEBAQEBAQI/eDVeh0mos70rsI9/CcfjJiNyQ5c1Nk7GyJ1NkCPsaVvIqaNfaPhymNecqNk9gum49p3Wf2VDfN3UfzjIiW/GaZIUyYFMmSlTZoHgtAps0kUyYSstq6cXUXVsMiyt1I8mUiBzTstTwOp6q38P+Jpj6NcM8lC9ecnJG4bw6v7PNoHU7L0dhOWNSqftJ6p/dMIcV41aWRQqQEBAQEBAQEBAQEDGe0m7g2Vqz4pj7zAfxl6elCa9XM2psnU1Rd7wLVzOe9lZlf118NY8TzPxk1jkiG0P6PY/rGuPeK6h87G/lK5OqJbpJmaHhmkpU2MCmxgeGMkU2MJU2MCmxkjRe4u6F+0/wDqB07Jx0NXhGyOMObuQbuPqd/Ln1EUtEdU47xXqxza+jsoteu1WSxDhlIwwM2nnDqiduiexBidi0Z7nvA93pm/5nM5cvpM9hmQEBAQEBAQEBAQEDEe1j/0jVe5P/kWXx+lCa9XMeosnU1R9jSl5RL3otP6R/2RzP8AKc/WVZX2rM1gbA7ANSF1uqTvekEf5LB/OUyQiW8GaUFNmgeCYFNmkjwxhKmxkimzQKGqt4Udv1VY/IEyRhn9G2slNo291j0D4qLWP+8TNRPds+5f03T/AEnTpnVUD1go9a2kdRgdWXqPiO+aUtrk1xX1OpZR2d7IbRbM0tLjDhOJx4PYS7D5tKT1UvO7bZHIVICAgICAgICAgICBjvaHpTdsvWoOppcj3qOL+EtSdWhMdXJtz5nXPJqyPs/3Fv2zcVQ+j09ePS3EZAz9VR9Zz4d3UzmvZSZZL2k7rUbKvqq0ykVNUpyTlmsDMGYnx9mRVWGvtWZpC0J7sr2oNNtbTFjhbSaWP+KML/q4JF+hLpJjMkKZMDwzSRTJhKmxkjwxgUyZIx/frX/R9nap84Poyi/asIrH+7PwiehL3/R60Po9lM5/TXO3wUKn71PzmajaEBAQEBAQEBAQEBAQEBA8XVB1ZWGVYEEeIIwRA472/sS3Sa23SEFrEs9Gvi+ThCPtAqfjOi19w03ydVbk7vJs3Q0adQOJVBsI+tcwy7fPOPLE52bDu3bZJs0lWoUZND8L+IqsGM/Bwnzlqphz7qzNoXWtdhVgynDKQQfBgcg/OJHUG6O312joqbx7TDFg71uXk4+fMeRExVSrGB4JhKmTJFNmgeCZIpkyUtY9tW1wtVOlU+tYfSOP2FyFz724vuytpVs3NuFsk6LZukpYYdKkLj+8YcTj7xI+Eoqn4CAgICAgICAgICAgICAgYlt/cPT6zaOk1xJWzTn11xlbQoJrz4FWIOe8cvDAZbAtto6KvUU2VWjNdqlWH7LDHzgckb27Et2fqrNPd7VZ5N3Oh9lx5EfxnRWdrwgzEpZZ2db4tsvUHj4m0tuBao5lSOlij9YfiPhM7QiXQWn1SWotlTK9bgFWU5VlPeJUfWaSPBMkU2MDwTJSt9XqUqR7LGC1oCzMegUdTJGqNytFZvBt0Xup+jUsLHz9Wuv81X5ksFz/AJplM7Zy6WkBAQEBAQEBAQEBAQEBAQEBAQI/aG29Lpzi66pGPRSwNh9yD1j8BK2vWkbtMR7Vq1tblWNtVdrn0HalS+hW36fXgVEVENZXnnWynDleZIOORz4mc/8AUuHr+vl5+Hx6fNvHDZY6xr29fh1+TXmzuzTXWjNprpHgx4n+6vT5zhz/AMR8NSdUibfKPm2pwWW3Xkp7Y7OtZQpaspeB1CZD/BT1+Enh+3+Hyzq8TX29Pitk4DLWNxzWm6m+Ws2U5QAtTnL0WZAz3le9G8/mJ7MTFo3Wdw4ZiYnTamyO03Z2oA9I7ad+9bAcA+TryI+UnZtLf+LdnEZ+m6T/ALq5+WZO4HmvebS2Z9A5vxyJqUuoPgW5AHyzOfPxeDB/cvENcWDJl9Cu3i3bFjcqqSv7VrAAeYRCS3uyvvnn5+3eGpH5N2n4R8Z+zrx9nZrely+a3bQLd/5n8vn6r86fhT7I95BPnPnOK7Y4rNPK3djyry+fV304LFSOm59atptj1VBhpjZpeLBJ07tQCR0JRfVb4gznxdrcXinleZ9vNTJwmK36dexXq1e1dP7GpbUIO5lrFo94Iw/3lnpYv4gvM/miIn4x8ucfCXNbgsfjE+77T/pJ7J32vZillVbsvtAE0Xr76bcg58eIDwnp07apy/EpMRPjE7j48vuwvwPLeO2/V0llWztsU3kqpZbQMmtwUsA/WCn2l/aGR5z1sWbHljdLbcVqzXlKQmipAQEBAQEBAQEBAQECnqLlrRnchUUEsT0CgZJgYdtra7OAbWtRLMirTVkjUW+blfWHd6qkBQfWPcPA4ztO8zNcHKI6z+//AGfB1YsMdbIZdjO/O3FCH9FVgWEf3lw6H7PP9oz57PxEVnvWnvW85+33+D08dra1TlHz/fsXmn0ddIxUioO/A5nzJ6k+ZnnXy2yTu07a1rEKdj5OBzPl3e8900pjmefg2iPNbWy0NaonaGy9PqPz1Ndnmyji+91nXh4jLi/t2mPYm+HHk9OsSxTejcehqc6OkrqOJFVFZiHLMF4cMSAeflPb7M7S4jJnjHkncT6o5fB5vG8Fipim9I1MITT9lG2n/wDaFftPWP8A7T6Z4m2dbs7Dv2dSNNqkCXqS5AIYMjnk4YdehU+GPMT5HtvFavEd+ekxGvd4f5fQdmXrOLux1iUwJ4z0VzVM5Z2XlVZPsc/2T1+B/nLRSuSOXKWFrRHVVrs54OQR1B5Gc18dqqzHiqanR1XgC1c49lgStiHxV15iXw8TNJ1PT99fNhem+cdVC8tp1B1LlqE9ZNWuFuob9awAYA6esPVIJDKBzPt8JmtS0WxTz8vCfVH2n3Tvk4ssb5WZlsLWvfp0dxhjxA8iqtwsV9IoPMK2OIeRE+wx2m1ItMa3HTyefPVIS6CAgICAgICAgICAgQ29di/RzWQWe5lStQ3CTZnjDcXcFClz5KeucHn4rLTHhta/T675aWpEzbUIPSaNaATxNbe4AsubHG2O4Y5KgOcKPxPOfC8XxXd5V90eX78/F6mPF4y83PieXETady7Kw816QsOKwkJ3Aci38hPQxYIiO9ZFssRPdr1W+oYdFAC+AmeTJ3p1HRrSJ6z1RuptVfaZV95A/fJpWbdIbxMR1W1T+kP5MPYT0FaNZ/tBHznfj7P4nJ6OOffy+ql+Lw063j6/RlW6+7dosW/UrwcHOurIZuIgjjcjIGAThQT1yT0A+j7N7M/lp7953b5Q8bjeO/G/JT0fqzKeu85YbX2RTq1C2rnh5qwPC6HxVhzH7j3zPLiplr3bxuF6ZLUt3qzqWM37k2r+a1Csv97X6/xesgH7s8jJ2Fgt6Fpj5x+/e9CnauWPSiJ+S1fd3XV/oqrPsW4Y/B1A/GcGT+H8n6LxPtjX3bx2pSetZW4dqmC2pZS56BxgE+CupKMfIMZ5XEdncVw35rV5ecc4/wBe9tTicWXlE80uta3LhuTD2T/A+Uivdy11PXwUmbYp3HRH1anGfVuZFJUutVj1hlOGHEqkHBBBI5AgiUjsji8lPxKY+Xtj6bVvxWKJ1te6LWo2eBlbuIBBPmCvd8Zz45ycPbuZazHthE928cpSm6luBdUvOqlwK+/hVkDeiz+yTyHcCo7p912Xntm4eLW8OUT5xHj/AI346eVmrFb6hPz0WRAQEBAQEBAQEBAQIzbmzG1Coa3CW1NxISOJDlSrKygg4KseYPI4PPGDzcXw1eJxTjmdevy0vS/cttGV7valz+VvrRfCqvLf9ywkf6Z4+P8Ahzh4t3slpt8o/fvdFuMvPTk+bU3ZVaXeg6h71HEoa5yHI58BQng5jI6DrO7J2Tws4px0xxE65Trnv29WdeIyRaLTMoq7aXpjw1Ja9h5CsVurr5PxAejHm2J83/I8Zmv3Pw5r656R7/H3PQrmxY673tLaHdNSAdW7Ox5mtGaulf2fVIZ/exwcdB0n0XCdj8NgjnXvW85+3SHFl4zJfpOo9SW0mw9JSc1abTofFa0DfFsZM9OtYr0jTmmZnqv1AHTlLIfYCAgICBS1WmS1GSxVdGGCrAFSPMGJjfKRjbbsXocUalRX3ekrayxR4cYsHHjzGfEmeJl7CwWyd6tprE+Ea17vJ2V4y8V1MbT+zNCunpSpCSEHU9SScsxx3kkn4z2aUilYrXpHJyTO53Lxrtk6a/BuopsI6FkViPcSMiLVraNWjZEzHRX0mlrpQJUiIg6KqhVGevISYiIjUIVpIQEBAQEBAQEBAQEBAQEBAQEBAQEBAQEBAQEBAQEBAQEBAQEBAQEBAQEBAQEBAQEBAQEBAQEBAQEBAQEBAQEBAQEBAQEBAQEBAQEBAQEBAQEBAQEBAQEBAQEBAQE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xQSEhUUEBQVFRUWGBQWFxcXFhcXGhgYGBQWFhUUFBUYHCogGBslGxQYITEhJSkrLi4uFx8zODMsNygtLisBCgoKDg0OGxAQGywkICQyLCw0LCwsLCwsLywsLCwsLCwsLCwsLCwsLCwsLSwsLCwsLCwsLCwsLCwsLCwsNSwsLP/AABEIAMAA2AMBIgACEQEDEQH/xAAcAAACAgMBAQAAAAAAAAAAAAAAAQUGAgQHAwj/xABCEAABAwIDBAgDBAcIAwEAAAABAAIDBBESITEFBkFREyJhcYGRobEHMsEjQlLRFGJygpLw8RUkJWOistLhQ1PCF//EABkBAQADAQEAAAAAAAAAAAAAAAABAgMEBf/EACkRAAICAgIABAUFAAAAAAAAAAABAhEDIRIxBCJRwRRBYdHwBRNSYnH/2gAMAwEAAhEDEQA/AOLJoCFIGEFAQUAkwkmgGhCEAIQhACELYoaN80jIoml0kjg1rRxJQGupXZm7dXUi9PTTSN/E1hw/xGwK7/uP8MKahY18zWz1Gpe4Xa08omnIDPXUq4zV0TTZ0jAeRc0el1IPlyfcXaDAC6klF72HVJy1s0G5VfliLSWuBa4atcCCO8HML6t29EZmjocD2kPa7O5s4C1iDlmM+a0t5N2qetjDaqMOOEDGMntNtWu1VuJNaPl1CtG/W5kuzZGhx6SGS/Ry2te1rseODgD4qrqlEAkmhAJJMpIAKSaSAEk0FAJJNJAZhNIJlAATSCaAxWSSaAEIQgBCEBAC6d8BKBjq2aeS1qeHECeBeSL/AMLXLmSvu45fDSVg0NSKdjc88LXPxgjgSHgpdEpN9HQ9vb3PqcoCWRcCMi4cyeXYoR1K0tPNaU0mFoABIbbReMe2oDk5+F3Ig+hXNt7Z6CqCSQqyMsALbg8wbey9KPe2pp3D7QvbxY8kjz1C95IxINdMweYKrW0qcB2o8woi2noTSa2dXqpYtrbNnZazsDjhOZY9oLmEc8xr2r5wbnmu27kPMBY+/UfHMHj9mNz/AP59VxFmgXVdo4JqnSGhBQhUEk0IBFYrIpIBITKSASEIQGaaEIACaQTQGJTQhACaE0AkIQgE45FdYpGNigwNb91pLsvny6o8FyghdZoayKoZGY3DruFxcXDgOsC3ULLKm6OrwzSux1FM57GtB6oN3W1PiqszZzzLeXKxtk02w2yIPO98rLorXYchbvWFXG3ImwAzc4+iy5NI6OKkyl7xtfFEOjvpnfgOarf9mOxMDnXe9uPUYQ3I3Lr9q6DtgNc/C2z8rG2eRFreqrtBZga4dWRtxft0OXAqYSpbK5cfJ6J+qe+npGMaR12vDnEXEYe0sc63HW1v1iuS2tkunbffLDDALB7ZHOxNIvdoGIPHLDcnxC5le+q6EzjyISEFCkzBCEIBFJMoQCSTskgBCEIDNCEIBhCAmgMShMoCAE0k1IBCEIAU7udLgnLhqAD/AKgoJS+67SZ8szhcQOdrGyhkx7OqVM4tiBuNVAV1U2ob1ujLQb9c3zHEgLRZttrA5khLmOOR98ltf2s5kX93jbI08CFk4pM7ITshnQvxsdCbuabjA4mxB1YDop/cvZImeS67gDxve5NziHNQ9NthrnjpYRFkRiaS31AyU/ujtWOlimOMPOIFovc55Zn6q0UmUnJLoXxV3ijY800bbubEG3ys0PzdY63s0Cy5UpDb1cZ6iWQ54nFaCuczdiKSZQpIEhCEAJJoQCWJWSxKgAhCEBmhCaAAmkE0AigJlIIBoQmpAk0Kybo7lVW0HfYtwRjWZ4IZ3N/Ge5AVuyntyB/e2/sv9l03YPwSYA/9NnLycmCEFobr1nF18XDLIZcVDQbA/QZXRFtntyJ/EODgTwKrN0jXFDk/8K3vVRlpxAZXzt28VD0m13xDCCba+Wnur3WxYgeKpe16AC5yCrGSfZeeNxdo06rajpPqpbZdHakqJX/dacPMk5DPsuoaJrRqLq0bJrcUXRkDrOjFtb9cZduSuqRlTb2UiyF0/am4EU2J8DjC7MhtsTL92rfBUjbu7VRSH7aM4eD23cz+Lh42VqKEOki/JNQBJJoQCQhCARSTKSgCQmhAZoQmgAJpBNSAWIWSzp6d0jg1guT/ADn2IDzW/s/ZUk3yNNvxHJvmrds3dqNgFw15Fi5ztL8mhTbZQ2zTbsB08FjLL6HTDw/8mT3wz3UoujJkgZJURluNzyXgh18L2Mdk3MEeC6YwWNtLAfyFzrcuvEdU0HJsoMZ79W+o9V0t4s8frD2/qr458o7KZ4KMtdGMbrEjxC0dv7Aiq2gSdV7b4HjUX1HaMtFIFgxHuCYyV2rMoycXaOTbe3TqacF1g9g1czMd5bq1UmtHSfMLnmF9KXuuYb/7utp3iphZ9nI4NkYBk15+VzRyccrc7c1hOFbR1Y83N1I5Kdluc4NjY5znGzWgXJPIBdA3X3BfARJUWMpzawZiMcST953suibqbuNp2BzmgTPHW/UB/wDGD781LyRi5tqeK1xqtsyyTV1ErI2fhbblqt00Ys02yPVPjpdb80NmG3MD1WlsKpdKMLi17TGyRsjRhu6+mG5Fsxx4FbN6sySbOVfE3YMZqGBjAw9ECSwAXJe61wNdFz+p2FI0XFnd2RXWPiIb1ndHCPPEbeqptWbHDe3afZcrm+TR1PFHgmykTQub8wI715q2viDuq4Ag+duztVe2pQGB+E5gi7TzH5rROzmlGjTSTKFYqJIplCgCQhCAzCEBCAE0IUgArtuhs0Mi6V3zPtbsaNB46qkkcl1ptDgjDQMmtaDwyCpkejXCrZgya4tz/m6yLHEHTle2Z816QU4uMvp7LYlDbWAy7OfmsKOq/UjRNg+U9ZlnN7xmPULuDJxI2F7dH2cO5zbrhW0qgDKxtzK7BuY8uoqQnUR+2QW2NUzHM7ivoTbvm8EIPzFMrU5jEqMl2LTuydE0i+hxEeV7KRkdoOaQGfchKk10asGz4oziiiYx2l2tAOeua9rei9G5rB2hQNt7Z5Stu0d4WnsTYcdPITHldpaBYAAFwdlbtHqVIuHVCr+9e9MdJ1LOdOWOcxrQMuDXPJyAv7FG9EwUm6j2yn77x/32XsEY/wBKpVeDicLC1wCeQ/m6sG2NrOndBUSNDZJWPZIG/KZIJMD3N7DduSitox3d2HPxXNXnOyTfBL017EDUnC6w7vAL023TCWmxj5os/A5OH18FrzNJPurFsSi6WCb9h/8AtJWsdaOeW9nNkJNOQTVzERSTKSAEIQgMghCEAwhAQgMmGxB5EHyK7htCCwa7gc+8Lhzhku2UdYH0ULj96NvnhA+irJWaY3TPGTW/8hRdfXWIIOnH8+YW5LWdS2mSgKiRrjcXuMrH3Wb0brZ4bVrXSmw7rcyeS+iNi0QhhjiGkcbG+Qz9VwjcPZpqK+IO+VpMh/cII9bL6DZxWkFSMcr2a09XGwEyPYy5PzODfdRtdvPSxYccoOJoeMAL7tN7OGEaZLnu/JH6ZUOsCWhrdOUYNvVaG1Kpjns6M4msp6aO4GV2sJcM+RKhzqzsw+A5vHb1JN9dV9y7Hf8AprlzGyyXDSMLQ0Wz1xEWNwVqVXxJjY1zv0aWzQXHrxg2AuVznZId0WWZwt88APuVL0xpXNiimpah7pDFE936QAC97msJDQPludOScndF/hMccMcjjJtpvXSOg70b1OpRC2KNrnysLyHkjA2zbXDdTcn+Eqtwb91BkjEgh6Nzw1+FjgQ06kOLuzkozfHaPSVU8n3WHo224iPLLvcSoHYwxGmEoveaAPB7ZmtcD5qHJ8jXH4PF8Pcl5nFy+xY//wBCq5M2GJoOYGC5AOl7lRMs8lfVxCWTFJIWRnAA0tia4vfk35cr9bhdbu+VJE2vkbCxkbWRwssxoaLkOeb2/aCt+4sDWUUJDQHSgyOIAuQ95cA46nIhEnKTTZTJLHiwQnGFSle76+Vle+LVAynhoDCwMYySWINboBIwOHrEq9Tg9GS7wv7q/fFimx0LObaiAjxdhPo5c+rpcIsNGi3jzPkVXIt2ceGVRZE19PYeGg7c7lT+7UgZs+pkP3WSeZaQPdV2qnJvck39V67Pqy6CWm+7KDbvI/MK0XvZWa1oorRkE0OBGRyIyI5EZEJLQ5xFIrIpFAJCEIDJCAhANCEwgGBfTMnIDt4BdTjcY4o4eDGtae8DNUPdKk6SpZcXDLvP7vy+pV3kNyeOv9VSTNsaPR+G2tj6LRmpAM9SveSC2dwfIBeJdYZnuVLNHGib+H1R0dazL5w5nnmP9q7QyQXXAtibTEE8ch+65p8zb6rukLr2c3v8FtHown2cm3nqP71UuGZ6VwA7sLfooja7HwmeOQtLoi9t23sSG3yv2+yt026M75pZZHxMYZ3SDMveW9LiAwgAA2AGq3arcaKd80ks0wErnyFjQxtsWZbiIJKz/bbs9eH6jHGoRT0o1X9jnkMTjBaPIkHDw7L34aKWk3hggcxzaGJlndRxmkke14aSx2bQL3AV32TulSdGzFDfIXxPeRfjleyk3bBomWP6NDfheME+quoNM5M3i8eTHGPF6SXfscroYJJXxx0xY+Zn22diCYrPJcBzcAO8rXpadzuj6OOV/wBpE64if/7WuJyGS7ds+hawXaxkY5Na1uXbYKubw75xwR9K95a1xLYrZucAbF7W/eJ4cAMyo4KiZePnKTcYra41vS+hRN5aSqfLWSNppyXSS4D0ZsQAGRnFpYhoPiukbLgEbI4m6Rxxt8mgfRc+HxFZNM1rS79XpGDAOwXfm48yFZKXehhzcczqSrxS20c+bLOajGSriqNj4kTfY00f45rnuYxzvctXN9qC7j2W/orvvLtuGRt3BzgyKTCWi9pC5hB7rMtftVHklBAOWYWc6bEE1Eh5gtSOTC644FSNS25yUXO2xUEM8N6KWz2yj5ZQT+82wd7gqEKvW8dFbZcUjtRMLfvNdf6KjLQxYikUykhAkIQgMghATCAAmEkwgLt8MqTGal3FrYgPEvJ9grC1uZson4Oyfb1DDo6Nh/hc7/krJPAcbsOmZVJaN8e0aEwBHDxUJWzda3AeCn5mYWaKr7UJbqqaNKdGvG5z5mMbkS6/g3NX2KumuPtZMuTiPZUPds46m+tmu9SAru0cQs5SadGuOEas9Jm47l7i5xyJcSb+ZUvs6Z1Hs10t3Y5CcHWNhqxgAPYHu8lCtqoySLdYeGamd+65sNJRR/5T3W7QyP8A5lWi6TZeGNTywj+a2QOzN86yL7zZANA9utu0W1UvT/EF/SB81OHC2QY8j3BVMFewNAub2A07Ftx1UbhmeXh2rRSZyyUZNui47a+IbJ4zG2OSMOIDzcEht+thtxIXNd4MdVVPlc60bn4WDUxwg2a1g0uG525qfaYna2v6Z/RYSULCNbKW29Ew8jtFVi2aBNiv1GvJaCbusD1ATa19FYZdpC/VYLfrG5J/Ee1N9COaxdRtGqjfQu3Y5ax72m7RbTndaJgOWvIWWzIQ3S4HutSae+Y4kBv1VaotyvswlYGjTPmomeW7v+1vyAtGeq0nQWu76KOQcC3b4w/4Ow8pYvW4+q5gV07eub/BIr/fnY0fuguPsuYlbnJLsRSKyKxKECQmhANMJJoBhMJBNAXP4UzYa4N/Ex48rEK61jyJsIvqb9g5LmW51d0FbA86B4B7nZfkuq7ajw1ThwJuO4rPJ0dGDsjahhNwdBooWsob3Lr/AM9qn6x9icIJKjapp++QOwLNK2dDaSsgo6XonYmDCbWJ/NbMm3pmiwLfELYmY2y1KijaB4ZcSVZxRlFsiNo1Mk2shHdYLWqX1Ega18peGAtbfgDYWv4BTQogPr/VKwbckaJ8gluyNiqnR36Ruup1H/S36eoheLkkHgG/UrWlqQBkb4fqoyXBqL4uFlKKvRYHwk3DHXPLl4rWkfIzXTs/NRkNXIwWe04ef1spCKq4t/6U0RysybXEHj2rM7TJ5rx6Xz5rVkqRfOx7UBLRVYd8wt2/kvXCDbMWHD6lV99WBw9UNrjZVaZaMok5VkW7Vo1UmIBreJFlHmsJW/uzB01XE0kWDsTidABmSexFAtLLom/irOI2UdGzSKN0rx+vJYN8mtPmueqU3m2n+k1U017hzyG/sN6rPQA+Ki1scYFYrJyxQCKaSaAZTQU0AJoCEBkDy1XYv7SE9PTVI1w9HJ2ObkVxxquW5W0AYZ6dx/zGdvBwHbkD4qJK0aYpcZF3/SGagjxULX1sYuRmqvPtIi9lqOne8ZLJJnS5RJ2p2u02OHPtWhLtdt75rQFI8hIUDuxXUWYvIesu03HT1WtLUucdVt0+yy4hoBcTewAuTlorFsPcOpqBdrBG38Ul/wDaPzVlAq5sp3Rk6+i3tm7Oke60TC49gvb8l13Yfwuhjs6oeZncg3C3yuVdKLZ0cIwxRtaO5W4opyOP7J+GVTN1p3CJvbm7yViG4UEQ+zaXu4vfmfAcAuimO+uaxkYLKVSItnNG7kQPaelaWuJNiw4bNa3PLTMlQmx9wI6iZzHSvjaCcJDQ4nvvZdWmp7+y16WhDHAjmpaFnL9pbhx01R0UrnuY4XY8WGIcQeRB91T97KIU0xjYMrutfi3qub6O9F37e+kxxxyWBMb87/hfkb+IauSfGGhaySlezSWOTLkWOYC3wuFSi6a4u/za9igtnPYsmVbmhwabYhZ3MjlfkvBBQzsFiU0igBySbkkAIQhAf//Z"/>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data:image/jpeg;base64,/9j/4AAQSkZJRgABAQAAAQABAAD/2wCEAAkGBxQTEhQUExQUFRQUFRcVFRUUFBQUFBQUFBUWFhUUFBQYHCggGBwlHBQUITEhJSkrLi4uFx8zODMsNygtLisBCgoKDg0OGxAQGiwcHx8tLCwsLCwsLCwsLCwsLCwsLCwsLCwsLCwsLCwsLCwsLCwsLCwsLCwsLCwsLCwsLCwsLP/AABEIALQBGAMBIgACEQEDEQH/xAAcAAACAgMBAQAAAAAAAAAAAAAEBQMGAAIHAQj/xABEEAABAwIEAwUEBgkDAwUBAAABAAIDBBEFEiExQVFhBhMicYEHMpGhFFKSscHwI0JicoLC0eHxFTNDVKKyFiVTk/II/8QAGQEAAwEBAQAAAAAAAAAAAAAAAgMEAQAF/8QAJxEAAgICAgEEAgIDAAAAAAAAAAECEQMhEjFBBBMiYTJRcYFDsfD/2gAMAwEAAhEDEQA/AKcO1p5rcdreqRz4S5p20Q0tCRwSrHUy0Dtb1Ure1nVUoRLdtOTsus4u7e1g5qRvawc1Sm0BXv8Apzl1nUy7f+qxzWru1g5qkPo3BQuiIXWjqZd39qxzQNT2lvxVTAW7Yl1mUyavq85UtC1RRUtyndBSbIJSDhB3ZvDFoimMRkVMtzCnY42jZSBO6uh5WZU2EVhqk9dUAmw1/PDmilEFSJKObVWihbmCrlJ2drH6x0s5HPun/IkWKJz1tMP0kMrW8e9he0fasF0HXZkpJlgmYNkA+gudlpSYoJLEjKduYJ12PonlEAUVWzUxdDg45JvS4aLbI9jApC4AJlIGxNX0oAVMxlwarji1ToVQsZJcUrIHEX9/detN0MBZTMU7YaDYdFPI/RBtl0UUk6JMFkz51JDUlLHSqRstl0Xsx9DKQ3Q5IUH0pDmq1T30LT2WXDHq00L1RsKqLlWmmnsEWNnMfgArErjr7LEww3fhIdwQVVgPRWqnIU04BCDigrOU4nheU7ISih6K2doYxqq7AQEDSRzCoIAi2U7VFFtdEQpFqxqWgCsgGqr9WLKz1IVcxIWK1IyT0JnyWKIimQNSdV5G5a4iVKixUT7lWCkCqVDUWT+jqUqUdj4z0PmuUckoCgbcr2igzzwxu918sbD5Pe1p+RVOPoXIvHZXsMaprZqklsBGZsbSWvl5Oc79VnK2pvfQDXo+H4VBTi0MUcf7jQCfN259VpjGLw0seeZ4jYNAOJ00axo1JsNguf4n7VwP9inJ5GV+S452AJXSlFdgKMpdFw7W1YY2O5eC4vY0tLwA5zDZz8pGnXhe+m6b4fNmijNzqxpObfVo97quLVvtNnkGV9PSvF9ntLwDzsfVeQ+0+svtTtaAAGiN23IeLRY8+NpIP2pVR1PHOyNJVA54w15/5IrMf62FneoKqE+ASUhDXuD2n3JALZgPrD9V3T8iTC/aUBl+kRgNcffidmyj6zmWuB5XVr7RyNlozI0hzRle1wNwRcC4Pk4o4yT6B4tFQD0NWVFgoZKoAJPiNcmHENVPmuEqfACo/pVnFS98lSQaYlxCCzkPkTCt1KFyWUsuxqB3bIcA3RzmLZlMtRjQKyFayNTNlOtJKe+iJIxiOdBFxCsxw5A1lAOSakIaNMHm1VkjrNFU6MZSm7JFylRvYTNidjusSudtysWPKGoHVWVNivZsQ0Q87Ejr6i105ujEgfGqq6T0wu5eVM+YozD4VNKYxQGDGaKKSYBTyyABV+rqTmSlpjGtDhmqWYlDe6nop1NWkWXOWzFDRSK2KxQ4TTExqUrTou0SzVMka6ya4XObpSGoikeWlFoxF+w99wFu6o7uWN4Ibke1+Z17DI4OubcNEgoMRspnVmd7QNenOwvb5LHOkOjGy3dtcd+mVcuR14YmtZFbYl3ie4efhH8KrpiEmrXjT3gDZ45mx3HVbunPdGR1rvbms3kb204aWPqqvVskIDw0BpcW6HUEfW5f2Uqlydsa1xQzkaL6G4BO+h01UbIx7zjbjy/ygqWS/M21016a9NUPK0uNrhptfxGw8uWvVYuwm9FogrGuADLnKPFcAA67j8hPcB7QTRQTUjW94x5BiDn5Qy3jey/Bps3lbMVSKDvGZTmBB3trlNzYXHTX1TjEGFzAIy4SOIygG2cmzS2/lY68iu5NS0coppWNv9RzNDtrgG3K4vZASyFxQ757WB3AAPnbX53XragWXoxdpEz7NXRG6kc3gvY5gpYtXLqs6zRtIhqqGyeloslWIHRC8aO5MURSa2TSnYk595NqWZKTSD2HmDS6jMaKjkuEFVvsmqqBZKyyCxGMBDsqtVHUyXSHMYo6FMw1TGjZpqgnx6pjRBDJgxjs8qIViNki0WLEmG2i+TN0VSxvirdPqFUMedurJ9ColZY/xJpT1dkmduvHzlRtD4teRxVV10re65Q3fKVjkttothijJDOldZE1cuiHo23RVTDoh5CZw46KziTkvZumdfTm6DNI4aqmElRDkxyTsMo6e6InodLrXDZNbJnMNELbsZGKcSuvkLTZbQ1xa9rxqWOa63PKQbH4LTEW6oSyYlYhtpl++ntnaZBs4m4sRY6XuOevDRBVNP3nIczbW3mlnZmf34ifes5vnsfwTqNl/CNLmxUOZOEqRbhkpRth1FhYZBms1ucBwLveczMLW6G1/JB45hujZHAZXOyh7dibXF/gfh5X27RNfFlyOD4i0aZhnY7iLcuX5vmEU7ZInOmmAJ2YAdLba8SiqX/M1OIDGMosVNJUmMAi976a+uvwC9EemvA7oSokDnAcASgxq3s3I6IpJibk7nVCOrbI+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2OztEc95stWQElSTwkBUciKqFcsWYrHUOic4Phckz8scb5Hb2YxzyBzIA0HVdg7Jey6OPLLWWkfoRANY2nlIf+Q9Pd395Mjb6EySXZxLBOz9VI+8UMhaG94XlpZGIwCS8yOs22h1umjp7Xvo5pseGu119EdtHWopOAJibpyMzAfkvnvtJGGyvI2dr8xf8Aqhyw5HYpUhXW4i2+W1zxNhp67qCCpGoFwd+CNlwlkrWSRva1xbZwd7pIvrcbG1lFFRiJr85BdsCNR1tdJdUUqL7JZKm7BbcqyYH2fhmpw52dsgv4mndu+rTobXO1iqdTSA2vtddAwuptTnuRmkAsxgOpe7wsH2iAmRjSFN2wnBvZw+qikfHOwZXljMzSGvs1pJLhctsXFux1aVWu1ns7raRnevY18drudE7P3ev/ACNsCB1FxzIXeuz+GfRKeCnBuWN8bvrPPikefNznH1TTvtfz1VCwpIVPI2z5DijuioYrL6B7SezSlq3mSMmnlPvGNrTG8nXM6PTXqCL8brj9XhBikcw3IB8Li3Lnb+q9o5FLaaYUaaAaVt9EwNCSEXQ0YTuGmFlVGNoW3RVvoeULanCdVsNkmOjkMlRqDIo1HUmykifooalpOyTk6HQZFHIXIqOluF7SU1t0blsEhqhnJMVTssoo3qSskQMUuqBuzUGTO0WKEyXWLE6OZW4asjit31F0pEiIpNSqvBIpWwsHVFRLeCmXrmWKG6Q2MeTMcpKdtyoL6o+gi1Ur3I9rGuECxYXCCAjauPRR4cy1lPVnRXxiuJ5eVvnYpkYgKiK6ZyNQ7m3NraqaTSCbbRBQ0iNjwl8rgyNpc48vvKbYBgzpHDMcg10tdzrb2CslJguR7G948Z3taAw5LhzgCTbXa59EMYNi5TSLD7O+zooqd17GSZ2Zx/ZHhYB094/xK1LVo/sojVN6kDcjYK1KlRDJtuz3EaNs0T4n3yvFjbccQ4dQQCPJfP8A277OVNK894wviJs2ZgvG6/1vqOP1T6X3X0HHNcXXkzQ4EEAgixBFwQeBHFZKFhQnxPkdsjmE5SR8lDK5x3N/W6657SvZ2Gh1VRg5Rd00A1DRxkiG4A4t5ajayoPZ/snPVPs3wxAZnyfVF7AAcXHW3keSS4NSqh6euxXheHyzvEcLHSP+q3h1cTo0dSbLuXs77DiktNO8SS7ta3/bjNtwT77uuw4Divez+Dsp2COJgY0EF3N55vdu4+asTawcPj/T4p0MaW2DKWqQ4c/U87a9BfZatPi/PMpa2oyMe93Brnu8mtJ/lUOF4znmbE6MskdE6bR7XtaGuYMpI1v+kadra76J3QtJvoaPqbX11LbW6gFcnoJHz0oEgZIwDwk3bJHp+pIL29QQukVrPEDyP9Vx+kxR0HfQg6B0kRBH1XFp8jop/UPi0xuJWmHiiyWc1zXsPI+Jp+q9m4PUXHVSCcILDadsrS0XbKNYzfR2nuEcPNO6OgdUQuDwGVMOjtLF4H1xxPX71mLM6NnFJiiofmCWS0xKZwxkEtcLEaFEinCbdg1RXo4zdM6em5qc04BUrXWSMroZjIJGWS6rqraBEVs/AIRlNcpDnaC47BxEXIj/AEzTZOcNoQU+ZhgsijC0Y5UznstKWrFdajBL8Fiz2pG+4jjFXQuZwU2Gx6q947gosdFWaejyusqMq4iIRtjCGPRB1midQUpLUvraR19il8W0V45KL2K2HVOcPshYMNPJFxwlqVHFJMrn6iLQ7hnstxLmKUuk0U+GyG6qukRZJqXQ5bTi10zwGOJrXFwAc7QOO7R0SmrqMsYHF2npxS81xa3Tcn0U7aTF7aLx/pLbtkEnhZq0B2t+tkw7M5pqwOdctia59/2iO7aPg95/hVApcTyjTYH/ACV0/wBnzB9HdN/8j7A82s8I/wC4vCPHUpaAnajssOJE92cvS/7vFLi+znZnZhYBgb7zj4tbC21xbew48U1e7T0QojAOgAudbef9lWkTntJo3Xz8veNlMHa/nmFq1n59P7r1/wCfmiOBamBz3XEsjBp4WdzbrqYy7j9ZKqPswyCIsp5Jom3LrNe22Y8fE0jgE9H5+I/ovR+H4f3WUgrZWKuJzTr/AJtffnsvIwSbcP8AP9ArLPE1wIIB3/mS6ekIOn51W0bYvxNjnxSMbu9jmC+gu4EC/TxckH2Pw2aF95ZXPa2DuhmfmJs4OY51mgFwGZua1yLb7poB+H8qnpNN+IG/O1guaNuierFxcfnxf3XFO19P3dbMODnCRvUPaCT9oP8Agu1StIv+eS5V7VIAJIJgNw6F38Jzx/fKkeoVwG4XUhNSVOUsdyN+S6GZxI0TNIBc0tcQbOdbY+dwVyI1WnqmFBjLmBzA7w/LgpscqQeWNss1W8Zr3vbjfUheOqQksGIFxW/f6JnOkDGN6GEkiimebL2nFwphFcWXS+SsNaYA2K+qmjbZEMisEFUutcKcPyWHCHA7KyQtuFR+z89nK5wyaI8cgMkQloAWJLiOJZFirU0I4sFxuDRUyan/AEgA5q74xOLKtQx3fdbmVhYxvh1CLDRFS4ODwU1HMAExiqmlPglQMmxQ/BhbZV3EqQNK6K9oLdFSu08J1sgyqlZ0dlYcisN95ASNPJF4c+zl57yNsfwJcUmOcjgLN/r96Cmm2Hr5LfEn2eT1S+VxPGw4pcns1I3fMOG1/wA6rvnYhmXD6UAe9Gx//wBl5T/5L5tqJbB3kbea+o8FhDIYmDQMja0eQAaB8Gqr0y22JzPQS78/NeBv59P7qUhcR9ovbGqbXTwwzyRxRZWBsZDbkMaXnMBm3JG/BUylQmEXJ0jtDjby/uAltdjUMIBlnijDrhpe9rQ4gagEnW1wuHdvqh/0kQSSPk+jQQwvL3OdmkbGHyvdc6kukOvRQ9rB3baKnsB3FKx7gOE1VaWUf+CF5O9dDI4W6+ztZ7ZUP/WU/pKw8+qMosZgmY6SOaN8bLh72uBa2zWuOY8LAgrg2G9nRLE2Q1tDDmue7lqMsjQCR425fDtfyIVj7STfQcNhoGSNfJU5pp5Izdro3ODhlP1XeFoPFrHc1ym6to7gm0ouzow7b4f/ANXF8T16IubtNRiJkzqiIRSOLWPLvC5zScwHUZTdfOrJRr009VaMbwSZuG0dVmjEMVOCIyXB5kq5e8c4DKQb54xvs0lDHI3eg54YxrfZ1M9qcPOorKb1mY36vMjquTYt2urK5z4GH9G9xywQRhznMa4ZCX2LuDSSCB6Kt0UElTK2KNud7r2ALR7rS46uIA0B4rqvs67NOo2SPmy97NlFgb5GMvZt9iSXEm2m29l3Jz+jnBQ+y84NHI2lgbOc0zYmCQ3vd4aMxJ4m/FUT2qU4+iyccj45G+ru7Pyc74q7MqczbX1abHy4LnntRrMsMjQfeDG/F7b/ACBXZX8Tsa2c1a64W8bwCbHh81DSleHQ2XnrToe1asY0shudUcJbBvr8krpzqjJjo3yv8f8ACNO3QK1seYbVjYppFLyVSo3G6sFM46JvKlRlW7D2jdB1NMSmVJDdNmYeCNlsMdmSnRVKGMscrjRy3aEtq8OspsLk4JUo8WE3yRHjNCXC6xWHuA4LE+MbQnkcun7QB/FE4dWArnrJk7wutOy6c29m43ui31WJZRuoqHHhmAuq9VzlKzPY3CGOWQyUUdroa8OYNUBi0IeFTsIxzwgXVlpK8OaFU52hFUCSYX4b2SiWDKbq8hgLLJNiFB0SHCw4z2VLFm6g8wk8r/irTjNHaO43H3cVUyRdSSTTHKmB1bdD5L6P7HdoGVVJFK06loa9vFsjdHtPr8QQeK+f5qbRWz2QYmW1MtLfwyNMrOYkbla4erbfYT/T5PAvNE7jHNcr5hxysdJWVLm3JfUSkW1JzSOsAPUBfQ7JnAkAXOw8zouD9j2/+7Myi4ZPIdLm2XOW3ttqAqcjuheP42xdhzTPOyJ5cTNKyN7nEuce8eGElx1J8W5W3aPEzPVzy6eOV2XgA1vhYOnha1POyPZKu+kRymncxozuDpS2Oz8jsl2k5/8AcLL+HS6nZ7LKjQGaD+EyOvtzYEvi6Gc1f9EEXZame4MOJ0xudRGC45f1srr8r6kJb2gxj6TUSSizWuIZEHXysib4IgbbADU25lXGl9i8+7quNu4/2nk6gg/rdfmnWB+ypkBeZ5xN3kMkTGtiMeQysLXSXL3XIaXAbbouDeqoFZabd2/Bx7EyxrpBE4ujD35HHQuYCQ15HC4ANuqu3tSxLJTUNE3QMijkeP3YmsjBH2z6BTYj7MmB2UVZPM9xsL237zqtu1HYqWqnkn79gz2yscw+BrRYNuHa7cuJWbVmtp19AfskofFNUHhaFnmRnf8ALu/iV0l0hSvsxg30amjiuCW3LyL2c9xJJHTUAdAEy216rtpGk0NwbnlYrl/tVmOdjb6F1/OwcurVTbMJ6Ark3tYbdsLx9cj5X/qsnHwderKvTdN1k5XlE64CIdHe548FE18h6l8TKYG48/7JpVNtblYW9EtoYnONmi55AJ3V0h7kX95u/wCKOEXdgSaIKFuqfUzUkwhhKtMcIypntt7B5IOwwXsrLTAWVVoJcqbtrwAqMXQrIth9bGEnhp/GvZcVB4oZlaLrZwTMjKi1wDReJZFiIy7rFqjRhwKCmJTaipbKWliARzAvN91ydFfsqKsFmhJQL6Iqx08WZTTUSNSo5xsQUkFlZcGcRZBMpEfREAhMhLYEo6Lthwu1SVcYstMNmGUALXFb5dFclol8lVxx4Lso5H8/eqdNTkSJziNSWyuHFv5/FLnTXJJUWTbHIHml3Gi07FYq2mxOnlebMa5zXHgA9jmXPQFwPooZz7y07K4E6urI4Gmwcc0j/qRN1e7ztoOpCzEqlo3I7Ss+kI35Y859518vTqhMKw7MbgBrAbmwDRffYIymoc+WNgyxxtawak5WNADRc7mwTWbLGzK0XNtG/iVbQi6E9ZpoBqRYc2suPm7co7DKINGdw1tp0C2pKKxMkm51sd+C3q6sNBcdhsFqQLfg2mnAu53w/Pkklfie9ved8hfYfFBVle55v8B6j+qX1U4ijfM/aKN0pHMRszW9SAPVBKd9DIwrbOd9sO20meSGnJiDHOY+YG0jnMOVwjI9xtwdRqemySM7WYhE8XqZ8zCCY5nOINtcsjHa2I4cik1NO5r2SaOc17ZCH3LXOa4O8Vjcgka68VbMEqKSvq3iri7uWoddskc0oa6Vx9whzjlvoG8NAOISE78lLjxW1f7Oq4RXtmgina0tbKxr8jt230tfiNDY8RZE1EHvgcswUTI2tiytFmtY1rQODWgAD4BGRHMI3cwWnzT/AKEkY8cHXKR8NVxv2m1gIii4gmQ9B7rf5vguzUTcpew+f4FfP/bwn6dOD+q5oHQZGkfefihn0mb4aBKE+Gx4EfgmUEgDgOnnySeg95w56o90motwUjXyGL8RtBWGCTw2INjYi9x+Hojn4iJL34pHIc1jZexOsQmeBfksmH02U9E7L7BMMHwwPYx3NrT8QEyqMIFlTx0ApbKpDMSUW+5CYxYTY7KaooMo0XY40dOVlVmjKgzuCc1MSELAjYIL9LeBqsWtWCvEqUthpFea2xsiLG10+xSlYHbBRPiBboFDgx8lyKck6dANDImguQlsUBBTOJhRVs5PRG2LdCTHKbop7rJdUlck0ztMs/ZmuzkC6vlPRB7dVyfsxKGzea67htUMoVcJ2iXJGmcd7YQZK2dvIg/aYx34pG51la/aA0GulcP1mMJ9Ghv8oVPldfZTy7DXQJUv3XR/YDRNe6tdpnAhZfiI3GRxt5lrfshczqnLp3/890sne1cv/FkZGf2pM2Ztv3W57/vhMw9g5OjtcbAwWaonPDerjxW71F3YCrSEA8zybl2gH9FXq2YzP090bfFNMQJkOUaMG5+KDlLWCzfj6hDLf8DI6AHgM6n/APKpntKr3Mosut6iQRk62DI7SPF+pDBbiM3JXARFx/PIIbGcOZUxSQSC7CNxu1wzZXtPBwP3kcUtqxl0cQwyWFrajvWF73QlkAtdrZXkfpHG+haAbb6lOvZrQd5Wh9vDTxvlJtpmtkjuf3nXH7ifu9nUA0+kTejI+nG/VXDCKCKnZ3UTQxm/Mudaxc927ndfhYaJcY/vwNlJO68jW3gPkvcJdma5nEeNvmN1JTvYd3W81q+kLHCWIh4BuQ03t6ck77FfQbPDctkaNRuOYO64d7XMO7utzj3ZmBwPMt8J+WX4rv1PaRuePbi3i08R5Kj+1ns739GZWN/SU5z2G5jNhLbpbx/wdVs42tAxe6ZwqidqPgfLgmMjOQQeHQEy5QL3ZJYdWxucPmAjGvuB96jmvI6K8MIp38HfEfiEUYb+IagckBE/mnmDRg36jbh961OwWjqXZJ4MER/Zt9nw/gnlQ0Kq9kJLQBv1XOH/AHE/irC6S6tT+CEPsmipwdlFiFN4UXQleYk7wrYuzmUOvFiUtc5NsS1cUskbZKyypDIKyCxI2WLHVNgsULk2UpIrVZiL3O1OycYbISBderFblSjiVEuJtzdjKmiBdqj6iEALFilxFMxRiUYAVdr3lYsRPsCJLgLznuul4dUOyDXgsWJuPoDJ2Uvtc68rid7D8VVLbnosWJE+woiyrOq+gPYjA1uFRuAsZJZnOPNweWA/ZY0eixYnYBWUvaHrTZqxYqkJQpk135n73ISubawHT8FixZLobEjnbkj05fggT7nm43+JCxYhZqA3D7vwW7Y78Tx49VixAkMZBLB+08eTig5auSIgte7fibrxYhkkkamNMIxiUkuvY8bX187q4UlQXsBcBrvposWIsLYORI4FhdGxuIzsAs2N07Gjk1s5YB9kWSBjLXHAEj0BssWJOX8F/LGr8/6X+iN+h0TnAJDmCxYggBI6R2ePhd+9/K1OA5erFZ/jEPsOoXlRYlIVixdjOkVicXcqh2ixKSOpMbSMuWPS2xeZASD/AAhYsXZEZdLQk/1aQwZyRms0X6lrjmttfTy6LFixK4r9A85fs//Z"/>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3"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5"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36</a:t>
            </a:fld>
            <a:endParaRPr lang="en-US" dirty="0"/>
          </a:p>
        </p:txBody>
      </p:sp>
      <p:pic>
        <p:nvPicPr>
          <p:cNvPr id="10" name="Picture 4" descr="C:\Users\jblocki\Documents\My Dropbox\PasswordPictures\picture-0-7.jpg"/>
          <p:cNvPicPr>
            <a:picLocks noChangeAspect="1" noChangeArrowheads="1"/>
          </p:cNvPicPr>
          <p:nvPr/>
        </p:nvPicPr>
        <p:blipFill>
          <a:blip r:embed="rId3" cstate="print"/>
          <a:srcRect l="12500" t="3529" r="42969" b="5883"/>
          <a:stretch>
            <a:fillRect/>
          </a:stretch>
        </p:blipFill>
        <p:spPr bwMode="auto">
          <a:xfrm>
            <a:off x="6553200" y="1852961"/>
            <a:ext cx="1905000" cy="2310270"/>
          </a:xfrm>
          <a:prstGeom prst="rect">
            <a:avLst/>
          </a:prstGeom>
          <a:noFill/>
        </p:spPr>
      </p:pic>
      <p:pic>
        <p:nvPicPr>
          <p:cNvPr id="11" name="Picture 2" descr="https://lh4.googleusercontent.com/-l9AijjgWVZM/AAAAAAAAAAI/AAAAAAABqlc/7IoQt2FfdwY/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414" y="3008096"/>
            <a:ext cx="1058450" cy="105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5577" y="1752600"/>
            <a:ext cx="9105952"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Login</a:t>
            </a:r>
            <a:endParaRPr lang="en-US" dirty="0"/>
          </a:p>
        </p:txBody>
      </p:sp>
      <p:sp>
        <p:nvSpPr>
          <p:cNvPr id="3" name="AutoShape 2" descr="data:image/jpeg;base64,/9j/4AAQSkZJRgABAQAAAQABAAD/2wCEAAkGBxAPEBIUEBIQFBASGBQXFRUXFRYUERYRFRQYFxcVGBQYHCkgGBolGxcUITEhJSkrLy4uGSAzODMtNygvLisBCgoKDg0OGxAQGCwkHCQsLCwsLCwsLC4sLCwsLCwsLCwsLCwsLC0sLCwsLCwsLCwtLCwsLCwsLCwsMCwsLCwsLP/AABEIAOEA4QMBEQACEQEDEQH/xAAcAAEAAQUBAQAAAAAAAAAAAAAABQMEBgcIAgH/xABHEAACAgEBBQQGBQgJAgcAAAABAgADEQQFBhIhMQdBUWETIjJxgZEUQnKSoSMzQ1JiscHRCCRTY3OCorLhFZMWNDVEs8Lw/8QAGgEBAAMBAQEAAAAAAAAAAAAAAAECAwQFBv/EADQRAQACAgADBAgEBgMAAAAAAAABAgMRBCExBRJBUTJhcYGRobHREyJC8AYUFTPB4SNS8f/aAAwDAQACEQMRAD8A3jAQEBAQEBAQEBAQEBAQEBAQEBAQEBAQEBAQEBAQEBAQEBAQEBAQEBAQEBAQEBAQEBAQEBAQEBAQEBAQEBAQEBAQEBAQEDAt9e1LRbNZqkDajULyKIQEQ+Dueh8hk+6WisymIaq2r22bVtJ9D6DTr3cKCxx/msyD8pfuQnuotO1vbgOfpmfI0afB+VYkdyDusp2F28alCBrdPXave1Wa3+6xIP4Ss1Rpt/dPe7RbVr49LZkj2629W1PtJ/EZHnKoT0BAQEBAQEBAQEBAQEBAQEBAQEBAQEBA112vb4NoqRp9O2NRep4mHWurpkeDNzA8ME+EtWEw59GmsvsWupGe2w4VVGWZj4Ca70s2VsXsI1NiBtXqUpc/o0X0hXyL5AJ92feZSckq7RW93Y3rtFW1unddVUoJYKpW5VHfwZPGPdz8pHf80xZrMDPIcyeniTJSyLZuz9rbNdNZVp9VUa+YsNbheHvDDHskdcyszCNw6c3F3mTauiq1CYDEcNqD6ly+0vu7x5ESqrIICAgICAgICAgICAgICAgICAgICAgfCYHMG++1W1mt1FpOQXYJ5VKeFB8gD7yZpC0M57ANiVsdTrHGbFIprz9UFQzsPM5UZ8AfEyLyiW55RD4zADJIA8+kDX+wdw9Jptr63WMtfAfRtQpACVNYubHGeWSwOD3AmBsDkR3EH4giBhW7mzK9n7X1dNACUaumvUisckS1bGrs4V6KGypx5QM2gICAgICAgICAgICAgICAgICAgICBG7yan0Oj1Nn6lVh+IQwOV9UZrCzZ/YBt6tX1Gjc4ewi6rPRsAK6jzHqnHv8ACVvCJbrlENb9uOgbVaFKq71S7j41pJbN6qCCuFB6Fgcn1c4yR1meTLTHXvXnUL48dslu7SNy19qN3tpazR16azUotaLV6rMzsWr9KRxMF6flcAc+SL3zy8nbOKs6isz8Hof0vJEbtMNibqbx6bY+zqqNo3mu3TqRl/WFq5JHoCvN1GeHGAwxzHQn0OG4rHxFe9Sfd4w4cuK2OdWRHZxvO22NuavUhWWirTiupT7QQ2DBbHLiPM47p0Mm3ICAgICAgICAgICAgICAgICAgICAgY92hNjZes/wmHzwP4yYHMerM0hZF/SHqdXrZksQgqynDKw6EEdJfW4S2XsXtz19ShNRRRqCMAPk0uftYyp+AEytXXNHdTCbWW52ttcm67BZmR0Q/q1ozADgXOFGfPmSTPk+LvlzXm09I6RExOo93zfS8JXFipFY6+M6mNz++iV008zI6bpDU6CjV1GnUoHqbuPIg/rK3VT5iVwcTbFeLVnUuDPii8PG4O642HZqXp9LqaNR6Ppw+nqWvj6py9IDx/V58uSmfUcN2rXJH/JGp846ff6vFyYZrLYuh1ld6B6mDIc8+YIIOCCDzBB5EHmJ6tbRaNxO4Ya0ryQgICAgICAgICAgICAgICAgICAgY52ijOytZ/hk/IgyY6jmLVmawuiLzzl0qaMVII6ggj3jnKWiLRMSNmbtbzae5OC10RjyKWEBST3AtyI8p8rxXAZsVt1iZjzh7vC8XjtHdtOvVLKtLp3QZoIZP7NieHH7FgyU93Me6eZlvW3K8anzj/MePyn2uq1Zr6HTy+0pSjaSr+cS9D51O6/frDL+M4b4Zn0ZiffEfKdS57ZI8Yld2bZtCfkVsQHl6R0ZTk8gtVTANbYTyAwBk9e6TgplnJFK23M/prP1mPRjznq481q63r4sv3V2UdJpUrYk2EvZYSeJjba5dst9bGcZ8AJ9/hx/h4608oeTadztLzVBAQEBAQEBAQEBAQEBAQEBAQEBAgt+04tma0f3Fv4KT/CTHUcs6szWF0TaeculTMrI+GVFbTa22r83ZYn2WK/uMyvix39KsT7k1tavSdJanfPaSDC6u74kH94nFfsvhLdccL/zGX/tLqHdLYSU6fT2WgvqzVWbLHZnb0pQcfDxEhATnkuBNsHC4cHLFSI9jK17W9KWQzdQgICAgICAgICAgICAgICAgICAgIGGdpO9Gn0umtoY8d99bKEHVVcFeJj3D98vSkymI25x16gDlN5rEL6Qz9ZA8GVkfDKj5Kyhd7HWs6mgWsq1GyvjZvZCcY4ifLGZEol2jUylQVIKkDBHMEdxBlVXuAgICAgICAgICAgICAgICAgICAgYxvzvYmzqfVw2of2F8B+uw8B+Jl6V70piNufdqa17XZ7GZ3Y5ZickmdMQ0QOtflIt0JRbSqHmVkS2w919drz/AFTTXWgdWC4rB8DY2FB8sykyiZZRV2ObZZcmqlT+qbV4vwyPxldo2xjeDdPX7PP9b01ta9z44qj7rFyufLOZGzbMOzTfzUabFHpD6v5sMcoyj9GQe/wI90tXU8pWjU8pby3X3wo13qHFeoHWsnrjvQ/WHl1kWrMItSYZJKqEBAQEBAQEBAQEBAQEBAQEBAsNu7Vr0dD3WdEHId7N3KPMmTEbnSYjbnjeLa9mque205dz8AO5R5ATqrGo00iGN6qyWSitQ2cytkSsjKShsHsn7PDta03ajI0NTYbmQ1r4z6NSOgGQSfgOuRnaVZl0lpNLXRWtdKLXWgAVVACgDuAEzVey0C31VKWoyWKrowwysAykeBB6wloPtR7MToeLWbPDfR1PFZVkl6MHPGp6mv3818x0CD2Vtc31hwxW+vHEVOCG7nBHTP78zes7hvS24bg7O+0Qapl02sIXU9K7OQW3A6Hws8u/u8JS9Nc4Uvj1zhsaZsiAgICAgICAgICAgICAgICBpTtM3k+lX+jQ/kaCyjwazozefTA/5nRjrqGlYa71Vs1WRGpsgWLnkZW3VErvdvYlu0NVTpqfbtbGcZCoObOfIDJmdp0rMuudj7Mq0enqooXhqqUKo7+XUk95JyT5mYKLkmB4YwlTZoFJ+YIOCDyI7iD1Bgc99pO63/RtYuo06/1LUEjhH1HPNqvdy4l92O6TWdSmJ1O0FrDnDKfAqRyPiCD3GdLqhvDsl37/AOoVnT6lh9MpUc+npqhy4/tDlxe8HxxheumGSmucdGxJRkQEBAQEBAQEBAQEBAQEDHN/ds/Q9E7KcWWeoniC3VvgMn34l6RuUxDn/WXTpaIbU2SUovUWQKL+yJn1lVu3+j1u6Fru1zj1rM01eSKQbGHvYAf5T5zG881JbiJlEKbNCVNmgU2aB4JhKG3p2LXtDSW6ezGLB6rH6lg9hx7j+BMkc26Ljr9Jp7gVtpJBU9Rg4K/A/vmuOfBrit4Kmztp26LU1aikkWVMGHcCB1U+RGQfIy9o3DaY3GnVm722KtfpadRScpaufMN0ZT5hgR8JzOOY1OkjCCAgICAgICAgICAgICBp3tf2rx6paQfVpQZ/xH5n/Tw/jN8Uctr1aw1Vs2XROpsgR1rZlbTolUassVVebEhQPEnkPxlOkKOuN19krodFp9OowKa1B83PrO3vLFj8ZzyqkWaBTZoFMmBTYwlTZpI8MYGiu2bZX0XaFWqQYr1K+vj+1T1Xz71KH5yYnU7TE6nbDdas6XXDa/8AR93jIe7QueRBuq8ARgWL8chvg05rRqWOavi3dKucgICAgICAgICAgICAgc0b0bS+kam+3PJ3Yj7OcL+GJ11jUaawxjVWSyUXe8ChUMsP/wB0mNp3Kssp7Otm/Str6ND7K2Cxvs0/lOfkSoHxkWnkiXUjNMVVNmgU2MDwTJSps0CmxgeGMkYR2vbN+kbLtYDL6cpavuB4X/0sT8JEktI0tx0qfAY+XKb0ncOnHO6rndfbB0Gu0+oHSp1LedZ5OPukzPLHitaN1069VgQCDkHmD3ETNxPsBAQEBAQEBAQEBAQI/eDVeh0mos70rsI9/CcfjJiNyQ5c1Nk7GyJ1NkCPsaVvIqaNfaPhymNecqNk9gum49p3Wf2VDfN3UfzjIiW/GaZIUyYFMmSlTZoHgtAps0kUyYSstq6cXUXVsMiyt1I8mUiBzTstTwOp6q38P+Jpj6NcM8lC9ecnJG4bw6v7PNoHU7L0dhOWNSqftJ6p/dMIcV41aWRQqQEBAQEBAQEBAQEDGe0m7g2Vqz4pj7zAfxl6elCa9XM2psnU1Rd7wLVzOe9lZlf118NY8TzPxk1jkiG0P6PY/rGuPeK6h87G/lK5OqJbpJmaHhmkpU2MCmxgeGMkU2MJU2MCmxkjRe4u6F+0/wDqB07Jx0NXhGyOMObuQbuPqd/Ln1EUtEdU47xXqxza+jsoteu1WSxDhlIwwM2nnDqiduiexBidi0Z7nvA93pm/5nM5cvpM9hmQEBAQEBAQEBAQEDEe1j/0jVe5P/kWXx+lCa9XMeosnU1R9jSl5RL3otP6R/2RzP8AKc/WVZX2rM1gbA7ANSF1uqTvekEf5LB/OUyQiW8GaUFNmgeCYFNmkjwxhKmxkimzQKGqt4Udv1VY/IEyRhn9G2slNo291j0D4qLWP+8TNRPds+5f03T/AEnTpnVUD1go9a2kdRgdWXqPiO+aUtrk1xX1OpZR2d7IbRbM0tLjDhOJx4PYS7D5tKT1UvO7bZHIVICAgICAgICAgICBjvaHpTdsvWoOppcj3qOL+EtSdWhMdXJtz5nXPJqyPs/3Fv2zcVQ+j09ePS3EZAz9VR9Zz4d3UzmvZSZZL2k7rUbKvqq0ykVNUpyTlmsDMGYnx9mRVWGvtWZpC0J7sr2oNNtbTFjhbSaWP+KML/q4JF+hLpJjMkKZMDwzSRTJhKmxkjwxgUyZIx/frX/R9nap84Poyi/asIrH+7PwiehL3/R60Po9lM5/TXO3wUKn71PzmajaEBAQEBAQEBAQEBAQEBA8XVB1ZWGVYEEeIIwRA472/sS3Sa23SEFrEs9Gvi+ThCPtAqfjOi19w03ydVbk7vJs3Q0adQOJVBsI+tcwy7fPOPLE52bDu3bZJs0lWoUZND8L+IqsGM/Bwnzlqphz7qzNoXWtdhVgynDKQQfBgcg/OJHUG6O312joqbx7TDFg71uXk4+fMeRExVSrGB4JhKmTJFNmgeCZIpkyUtY9tW1wtVOlU+tYfSOP2FyFz724vuytpVs3NuFsk6LZukpYYdKkLj+8YcTj7xI+Eoqn4CAgICAgICAgICAgICAgYlt/cPT6zaOk1xJWzTn11xlbQoJrz4FWIOe8cvDAZbAtto6KvUU2VWjNdqlWH7LDHzgckb27Et2fqrNPd7VZ5N3Oh9lx5EfxnRWdrwgzEpZZ2db4tsvUHj4m0tuBao5lSOlij9YfiPhM7QiXQWn1SWotlTK9bgFWU5VlPeJUfWaSPBMkU2MDwTJSt9XqUqR7LGC1oCzMegUdTJGqNytFZvBt0Xup+jUsLHz9Wuv81X5ksFz/AJplM7Zy6WkBAQEBAQEBAQEBAQEBAQEBAQI/aG29Lpzi66pGPRSwNh9yD1j8BK2vWkbtMR7Vq1tblWNtVdrn0HalS+hW36fXgVEVENZXnnWynDleZIOORz4mc/8AUuHr+vl5+Hx6fNvHDZY6xr29fh1+TXmzuzTXWjNprpHgx4n+6vT5zhz/AMR8NSdUibfKPm2pwWW3Xkp7Y7OtZQpaspeB1CZD/BT1+Enh+3+Hyzq8TX29Pitk4DLWNxzWm6m+Ws2U5QAtTnL0WZAz3le9G8/mJ7MTFo3Wdw4ZiYnTamyO03Z2oA9I7ad+9bAcA+TryI+UnZtLf+LdnEZ+m6T/ALq5+WZO4HmvebS2Z9A5vxyJqUuoPgW5AHyzOfPxeDB/cvENcWDJl9Cu3i3bFjcqqSv7VrAAeYRCS3uyvvnn5+3eGpH5N2n4R8Z+zrx9nZrely+a3bQLd/5n8vn6r86fhT7I95BPnPnOK7Y4rNPK3djyry+fV304LFSOm59atptj1VBhpjZpeLBJ07tQCR0JRfVb4gznxdrcXinleZ9vNTJwmK36dexXq1e1dP7GpbUIO5lrFo94Iw/3lnpYv4gvM/miIn4x8ucfCXNbgsfjE+77T/pJ7J32vZillVbsvtAE0Xr76bcg58eIDwnp07apy/EpMRPjE7j48vuwvwPLeO2/V0llWztsU3kqpZbQMmtwUsA/WCn2l/aGR5z1sWbHljdLbcVqzXlKQmipAQEBAQEBAQEBAQECnqLlrRnchUUEsT0CgZJgYdtra7OAbWtRLMirTVkjUW+blfWHd6qkBQfWPcPA4ztO8zNcHKI6z+//AGfB1YsMdbIZdjO/O3FCH9FVgWEf3lw6H7PP9oz57PxEVnvWnvW85+33+D08dra1TlHz/fsXmn0ddIxUioO/A5nzJ6k+ZnnXy2yTu07a1rEKdj5OBzPl3e8900pjmefg2iPNbWy0NaonaGy9PqPz1Ndnmyji+91nXh4jLi/t2mPYm+HHk9OsSxTejcehqc6OkrqOJFVFZiHLMF4cMSAeflPb7M7S4jJnjHkncT6o5fB5vG8Fipim9I1MITT9lG2n/wDaFftPWP8A7T6Z4m2dbs7Dv2dSNNqkCXqS5AIYMjnk4YdehU+GPMT5HtvFavEd+ekxGvd4f5fQdmXrOLux1iUwJ4z0VzVM5Z2XlVZPsc/2T1+B/nLRSuSOXKWFrRHVVrs54OQR1B5Gc18dqqzHiqanR1XgC1c49lgStiHxV15iXw8TNJ1PT99fNhem+cdVC8tp1B1LlqE9ZNWuFuob9awAYA6esPVIJDKBzPt8JmtS0WxTz8vCfVH2n3Tvk4ssb5WZlsLWvfp0dxhjxA8iqtwsV9IoPMK2OIeRE+wx2m1ItMa3HTyefPVIS6CAgICAgICAgICAgQ29di/RzWQWe5lStQ3CTZnjDcXcFClz5KeucHn4rLTHhta/T675aWpEzbUIPSaNaATxNbe4AsubHG2O4Y5KgOcKPxPOfC8XxXd5V90eX78/F6mPF4y83PieXETady7Kw816QsOKwkJ3Aci38hPQxYIiO9ZFssRPdr1W+oYdFAC+AmeTJ3p1HRrSJ6z1RuptVfaZV95A/fJpWbdIbxMR1W1T+kP5MPYT0FaNZ/tBHznfj7P4nJ6OOffy+ql+Lw063j6/RlW6+7dosW/UrwcHOurIZuIgjjcjIGAThQT1yT0A+j7N7M/lp7953b5Q8bjeO/G/JT0fqzKeu85YbX2RTq1C2rnh5qwPC6HxVhzH7j3zPLiplr3bxuF6ZLUt3qzqWM37k2r+a1Csv97X6/xesgH7s8jJ2Fgt6Fpj5x+/e9CnauWPSiJ+S1fd3XV/oqrPsW4Y/B1A/GcGT+H8n6LxPtjX3bx2pSetZW4dqmC2pZS56BxgE+CupKMfIMZ5XEdncVw35rV5ecc4/wBe9tTicWXlE80uta3LhuTD2T/A+Uivdy11PXwUmbYp3HRH1anGfVuZFJUutVj1hlOGHEqkHBBBI5AgiUjsji8lPxKY+Xtj6bVvxWKJ1te6LWo2eBlbuIBBPmCvd8Zz45ycPbuZazHthE928cpSm6luBdUvOqlwK+/hVkDeiz+yTyHcCo7p912Xntm4eLW8OUT5xHj/AI346eVmrFb6hPz0WRAQEBAQEBAQEBAQIzbmzG1Coa3CW1NxISOJDlSrKygg4KseYPI4PPGDzcXw1eJxTjmdevy0vS/cttGV7valz+VvrRfCqvLf9ywkf6Z4+P8Ahzh4t3slpt8o/fvdFuMvPTk+bU3ZVaXeg6h71HEoa5yHI58BQng5jI6DrO7J2Tws4px0xxE65Trnv29WdeIyRaLTMoq7aXpjw1Ja9h5CsVurr5PxAejHm2J83/I8Zmv3Pw5r656R7/H3PQrmxY673tLaHdNSAdW7Ox5mtGaulf2fVIZ/exwcdB0n0XCdj8NgjnXvW85+3SHFl4zJfpOo9SW0mw9JSc1abTofFa0DfFsZM9OtYr0jTmmZnqv1AHTlLIfYCAgICBS1WmS1GSxVdGGCrAFSPMGJjfKRjbbsXocUalRX3ekrayxR4cYsHHjzGfEmeJl7CwWyd6tprE+Ea17vJ2V4y8V1MbT+zNCunpSpCSEHU9SScsxx3kkn4z2aUilYrXpHJyTO53Lxrtk6a/BuopsI6FkViPcSMiLVraNWjZEzHRX0mlrpQJUiIg6KqhVGevISYiIjUIVpIQEBAQEBAQEBAQEBAQEBAQEBAQEBAQEBAQEBAQEBAQEBAQEBAQEBAQEBAQEBAQEBAQEBAQEBAQEBAQEBAQEBAQEBAQEBAQEBAQEBAQEBAQEBAQEBAQEBAQEBAQE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xQSEhUUEBQVFRUWGBQWFxcXFhcXGhgYGBQWFhUUFBUYHCogGBslGxQYITEhJSkrLi4uFx8zODMsNygtLisBCgoKDg0OGxAQGywkICQyLCw0LCwsLCwsLywsLCwsLCwsLCwsLCwsLCwsLSwsLCwsLCwsLCwsLCwsLCwsNSwsLP/AABEIAMAA2AMBIgACEQEDEQH/xAAcAAACAgMBAQAAAAAAAAAAAAAAAQUGAgQHAwj/xABCEAABAwIDBAgDBAcIAwEAAAABAAIDBBESITEFBkFREyJhcYGRobEHMsEjQlLRFGJygpLw8RUkJWOistLhQ1PCF//EABkBAQADAQEAAAAAAAAAAAAAAAABAgMEBf/EACkRAAICAgIABAUFAAAAAAAAAAABAhEDIRIxBCJRwRRBYdHwBRNSYnH/2gAMAwEAAhEDEQA/AOLJoCFIGEFAQUAkwkmgGhCEAIQhACELYoaN80jIoml0kjg1rRxJQGupXZm7dXUi9PTTSN/E1hw/xGwK7/uP8MKahY18zWz1Gpe4Xa08omnIDPXUq4zV0TTZ0jAeRc0el1IPlyfcXaDAC6klF72HVJy1s0G5VfliLSWuBa4atcCCO8HML6t29EZmjocD2kPa7O5s4C1iDlmM+a0t5N2qetjDaqMOOEDGMntNtWu1VuJNaPl1CtG/W5kuzZGhx6SGS/Ry2te1rseODgD4qrqlEAkmhAJJMpIAKSaSAEk0FAJJNJAZhNIJlAATSCaAxWSSaAEIQgBCEBAC6d8BKBjq2aeS1qeHECeBeSL/AMLXLmSvu45fDSVg0NSKdjc88LXPxgjgSHgpdEpN9HQ9vb3PqcoCWRcCMi4cyeXYoR1K0tPNaU0mFoABIbbReMe2oDk5+F3Ig+hXNt7Z6CqCSQqyMsALbg8wbey9KPe2pp3D7QvbxY8kjz1C95IxINdMweYKrW0qcB2o8woi2noTSa2dXqpYtrbNnZazsDjhOZY9oLmEc8xr2r5wbnmu27kPMBY+/UfHMHj9mNz/AP59VxFmgXVdo4JqnSGhBQhUEk0IBFYrIpIBITKSASEIQGaaEIACaQTQGJTQhACaE0AkIQgE45FdYpGNigwNb91pLsvny6o8FyghdZoayKoZGY3DruFxcXDgOsC3ULLKm6OrwzSux1FM57GtB6oN3W1PiqszZzzLeXKxtk02w2yIPO98rLorXYchbvWFXG3ImwAzc4+iy5NI6OKkyl7xtfFEOjvpnfgOarf9mOxMDnXe9uPUYQ3I3Lr9q6DtgNc/C2z8rG2eRFreqrtBZga4dWRtxft0OXAqYSpbK5cfJ6J+qe+npGMaR12vDnEXEYe0sc63HW1v1iuS2tkunbffLDDALB7ZHOxNIvdoGIPHLDcnxC5le+q6EzjyISEFCkzBCEIBFJMoQCSTskgBCEIDNCEIBhCAmgMShMoCAE0k1IBCEIAU7udLgnLhqAD/AKgoJS+67SZ8szhcQOdrGyhkx7OqVM4tiBuNVAV1U2ob1ujLQb9c3zHEgLRZttrA5khLmOOR98ltf2s5kX93jbI08CFk4pM7ITshnQvxsdCbuabjA4mxB1YDop/cvZImeS67gDxve5NziHNQ9NthrnjpYRFkRiaS31AyU/ujtWOlimOMPOIFovc55Zn6q0UmUnJLoXxV3ijY800bbubEG3ys0PzdY63s0Cy5UpDb1cZ6iWQ54nFaCuczdiKSZQpIEhCEAJJoQCWJWSxKgAhCEBmhCaAAmkE0AigJlIIBoQmpAk0Kybo7lVW0HfYtwRjWZ4IZ3N/Ge5AVuyntyB/e2/sv9l03YPwSYA/9NnLycmCEFobr1nF18XDLIZcVDQbA/QZXRFtntyJ/EODgTwKrN0jXFDk/8K3vVRlpxAZXzt28VD0m13xDCCba+Wnur3WxYgeKpe16AC5yCrGSfZeeNxdo06rajpPqpbZdHakqJX/dacPMk5DPsuoaJrRqLq0bJrcUXRkDrOjFtb9cZduSuqRlTb2UiyF0/am4EU2J8DjC7MhtsTL92rfBUjbu7VRSH7aM4eD23cz+Lh42VqKEOki/JNQBJJoQCQhCARSTKSgCQmhAZoQmgAJpBNSAWIWSzp6d0jg1guT/ADn2IDzW/s/ZUk3yNNvxHJvmrds3dqNgFw15Fi5ztL8mhTbZQ2zTbsB08FjLL6HTDw/8mT3wz3UoujJkgZJURluNzyXgh18L2Mdk3MEeC6YwWNtLAfyFzrcuvEdU0HJsoMZ79W+o9V0t4s8frD2/qr458o7KZ4KMtdGMbrEjxC0dv7Aiq2gSdV7b4HjUX1HaMtFIFgxHuCYyV2rMoycXaOTbe3TqacF1g9g1czMd5bq1UmtHSfMLnmF9KXuuYb/7utp3iphZ9nI4NkYBk15+VzRyccrc7c1hOFbR1Y83N1I5Kdluc4NjY5znGzWgXJPIBdA3X3BfARJUWMpzawZiMcST953suibqbuNp2BzmgTPHW/UB/wDGD781LyRi5tqeK1xqtsyyTV1ErI2fhbblqt00Ys02yPVPjpdb80NmG3MD1WlsKpdKMLi17TGyRsjRhu6+mG5Fsxx4FbN6sySbOVfE3YMZqGBjAw9ECSwAXJe61wNdFz+p2FI0XFnd2RXWPiIb1ndHCPPEbeqptWbHDe3afZcrm+TR1PFHgmykTQub8wI715q2viDuq4Ag+duztVe2pQGB+E5gi7TzH5rROzmlGjTSTKFYqJIplCgCQhCAzCEBCAE0IUgArtuhs0Mi6V3zPtbsaNB46qkkcl1ptDgjDQMmtaDwyCpkejXCrZgya4tz/m6yLHEHTle2Z816QU4uMvp7LYlDbWAy7OfmsKOq/UjRNg+U9ZlnN7xmPULuDJxI2F7dH2cO5zbrhW0qgDKxtzK7BuY8uoqQnUR+2QW2NUzHM7ivoTbvm8EIPzFMrU5jEqMl2LTuydE0i+hxEeV7KRkdoOaQGfchKk10asGz4oziiiYx2l2tAOeua9rei9G5rB2hQNt7Z5Stu0d4WnsTYcdPITHldpaBYAAFwdlbtHqVIuHVCr+9e9MdJ1LOdOWOcxrQMuDXPJyAv7FG9EwUm6j2yn77x/32XsEY/wBKpVeDicLC1wCeQ/m6sG2NrOndBUSNDZJWPZIG/KZIJMD3N7DduSitox3d2HPxXNXnOyTfBL017EDUnC6w7vAL023TCWmxj5os/A5OH18FrzNJPurFsSi6WCb9h/8AtJWsdaOeW9nNkJNOQTVzERSTKSAEIQgMghCEAwhAQgMmGxB5EHyK7htCCwa7gc+8Lhzhku2UdYH0ULj96NvnhA+irJWaY3TPGTW/8hRdfXWIIOnH8+YW5LWdS2mSgKiRrjcXuMrH3Wb0brZ4bVrXSmw7rcyeS+iNi0QhhjiGkcbG+Qz9VwjcPZpqK+IO+VpMh/cII9bL6DZxWkFSMcr2a09XGwEyPYy5PzODfdRtdvPSxYccoOJoeMAL7tN7OGEaZLnu/JH6ZUOsCWhrdOUYNvVaG1Kpjns6M4msp6aO4GV2sJcM+RKhzqzsw+A5vHb1JN9dV9y7Hf8AprlzGyyXDSMLQ0Wz1xEWNwVqVXxJjY1zv0aWzQXHrxg2AuVznZId0WWZwt88APuVL0xpXNiimpah7pDFE936QAC97msJDQPludOScndF/hMccMcjjJtpvXSOg70b1OpRC2KNrnysLyHkjA2zbXDdTcn+Eqtwb91BkjEgh6Nzw1+FjgQ06kOLuzkozfHaPSVU8n3WHo224iPLLvcSoHYwxGmEoveaAPB7ZmtcD5qHJ8jXH4PF8Pcl5nFy+xY//wBCq5M2GJoOYGC5AOl7lRMs8lfVxCWTFJIWRnAA0tia4vfk35cr9bhdbu+VJE2vkbCxkbWRwssxoaLkOeb2/aCt+4sDWUUJDQHSgyOIAuQ95cA46nIhEnKTTZTJLHiwQnGFSle76+Vle+LVAynhoDCwMYySWINboBIwOHrEq9Tg9GS7wv7q/fFimx0LObaiAjxdhPo5c+rpcIsNGi3jzPkVXIt2ceGVRZE19PYeGg7c7lT+7UgZs+pkP3WSeZaQPdV2qnJvck39V67Pqy6CWm+7KDbvI/MK0XvZWa1oorRkE0OBGRyIyI5EZEJLQ5xFIrIpFAJCEIDJCAhANCEwgGBfTMnIDt4BdTjcY4o4eDGtae8DNUPdKk6SpZcXDLvP7vy+pV3kNyeOv9VSTNsaPR+G2tj6LRmpAM9SveSC2dwfIBeJdYZnuVLNHGib+H1R0dazL5w5nnmP9q7QyQXXAtibTEE8ch+65p8zb6rukLr2c3v8FtHown2cm3nqP71UuGZ6VwA7sLfooja7HwmeOQtLoi9t23sSG3yv2+yt026M75pZZHxMYZ3SDMveW9LiAwgAA2AGq3arcaKd80ks0wErnyFjQxtsWZbiIJKz/bbs9eH6jHGoRT0o1X9jnkMTjBaPIkHDw7L34aKWk3hggcxzaGJlndRxmkke14aSx2bQL3AV32TulSdGzFDfIXxPeRfjleyk3bBomWP6NDfheME+quoNM5M3i8eTHGPF6SXfscroYJJXxx0xY+Zn22diCYrPJcBzcAO8rXpadzuj6OOV/wBpE64if/7WuJyGS7ds+hawXaxkY5Na1uXbYKubw75xwR9K95a1xLYrZucAbF7W/eJ4cAMyo4KiZePnKTcYra41vS+hRN5aSqfLWSNppyXSS4D0ZsQAGRnFpYhoPiukbLgEbI4m6Rxxt8mgfRc+HxFZNM1rS79XpGDAOwXfm48yFZKXehhzcczqSrxS20c+bLOajGSriqNj4kTfY00f45rnuYxzvctXN9qC7j2W/orvvLtuGRt3BzgyKTCWi9pC5hB7rMtftVHklBAOWYWc6bEE1Eh5gtSOTC644FSNS25yUXO2xUEM8N6KWz2yj5ZQT+82wd7gqEKvW8dFbZcUjtRMLfvNdf6KjLQxYikUykhAkIQgMghATCAAmEkwgLt8MqTGal3FrYgPEvJ9grC1uZson4Oyfb1DDo6Nh/hc7/krJPAcbsOmZVJaN8e0aEwBHDxUJWzda3AeCn5mYWaKr7UJbqqaNKdGvG5z5mMbkS6/g3NX2KumuPtZMuTiPZUPds46m+tmu9SAru0cQs5SadGuOEas9Jm47l7i5xyJcSb+ZUvs6Z1Hs10t3Y5CcHWNhqxgAPYHu8lCtqoySLdYeGamd+65sNJRR/5T3W7QyP8A5lWi6TZeGNTywj+a2QOzN86yL7zZANA9utu0W1UvT/EF/SB81OHC2QY8j3BVMFewNAub2A07Ftx1UbhmeXh2rRSZyyUZNui47a+IbJ4zG2OSMOIDzcEht+thtxIXNd4MdVVPlc60bn4WDUxwg2a1g0uG525qfaYna2v6Z/RYSULCNbKW29Ew8jtFVi2aBNiv1GvJaCbusD1ATa19FYZdpC/VYLfrG5J/Ee1N9COaxdRtGqjfQu3Y5ax72m7RbTndaJgOWvIWWzIQ3S4HutSae+Y4kBv1VaotyvswlYGjTPmomeW7v+1vyAtGeq0nQWu76KOQcC3b4w/4Ow8pYvW4+q5gV07eub/BIr/fnY0fuguPsuYlbnJLsRSKyKxKECQmhANMJJoBhMJBNAXP4UzYa4N/Ex48rEK61jyJsIvqb9g5LmW51d0FbA86B4B7nZfkuq7ajw1ThwJuO4rPJ0dGDsjahhNwdBooWsob3Lr/AM9qn6x9icIJKjapp++QOwLNK2dDaSsgo6XonYmDCbWJ/NbMm3pmiwLfELYmY2y1KijaB4ZcSVZxRlFsiNo1Mk2shHdYLWqX1Ega18peGAtbfgDYWv4BTQogPr/VKwbckaJ8gluyNiqnR36Ruup1H/S36eoheLkkHgG/UrWlqQBkb4fqoyXBqL4uFlKKvRYHwk3DHXPLl4rWkfIzXTs/NRkNXIwWe04ef1spCKq4t/6U0RysybXEHj2rM7TJ5rx6Xz5rVkqRfOx7UBLRVYd8wt2/kvXCDbMWHD6lV99WBw9UNrjZVaZaMok5VkW7Vo1UmIBreJFlHmsJW/uzB01XE0kWDsTidABmSexFAtLLom/irOI2UdGzSKN0rx+vJYN8mtPmueqU3m2n+k1U017hzyG/sN6rPQA+Ki1scYFYrJyxQCKaSaAZTQU0AJoCEBkDy1XYv7SE9PTVI1w9HJ2ObkVxxquW5W0AYZ6dx/zGdvBwHbkD4qJK0aYpcZF3/SGagjxULX1sYuRmqvPtIi9lqOne8ZLJJnS5RJ2p2u02OHPtWhLtdt75rQFI8hIUDuxXUWYvIesu03HT1WtLUucdVt0+yy4hoBcTewAuTlorFsPcOpqBdrBG38Ul/wDaPzVlAq5sp3Rk6+i3tm7Oke60TC49gvb8l13Yfwuhjs6oeZncg3C3yuVdKLZ0cIwxRtaO5W4opyOP7J+GVTN1p3CJvbm7yViG4UEQ+zaXu4vfmfAcAuimO+uaxkYLKVSItnNG7kQPaelaWuJNiw4bNa3PLTMlQmx9wI6iZzHSvjaCcJDQ4nvvZdWmp7+y16WhDHAjmpaFnL9pbhx01R0UrnuY4XY8WGIcQeRB91T97KIU0xjYMrutfi3qub6O9F37e+kxxxyWBMb87/hfkb+IauSfGGhaySlezSWOTLkWOYC3wuFSi6a4u/za9igtnPYsmVbmhwabYhZ3MjlfkvBBQzsFiU0igBySbkkAIQhAf//Z"/>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data:image/jpeg;base64,/9j/4AAQSkZJRgABAQAAAQABAAD/2wCEAAkGBxQTEhQUExQUFRQUFRcVFRUUFBQUFBQUFBUWFhUUFBQYHCggGBwlHBQUITEhJSkrLi4uFx8zODMsNygtLisBCgoKDg0OGxAQGiwcHx8tLCwsLCwsLCwsLCwsLCwsLCwsLCwsLCwsLCwsLCwsLCwsLCwsLCwsLCwsLCwsLCwsLP/AABEIALQBGAMBIgACEQEDEQH/xAAcAAACAgMBAQAAAAAAAAAAAAAEBQMGAAIHAQj/xABEEAABAwIEAwUEBgkDAwUBAAABAAIDBBEFEiExQVFhBhMicYEHMpGhFFKSscHwI0JicoLC0eHxFTNDVKKyFiVTk/II/8QAGQEAAwEBAQAAAAAAAAAAAAAAAgMEAQAF/8QAJxEAAgICAgEEAgIDAAAAAAAAAAECEQMhEjFBBBMiYTJRcYFDsfD/2gAMAwEAAhEDEQA/AKcO1p5rcdreqRz4S5p20Q0tCRwSrHUy0Dtb1Ure1nVUoRLdtOTsus4u7e1g5qRvawc1Sm0BXv8Apzl1nUy7f+qxzWru1g5qkPo3BQuiIXWjqZd39qxzQNT2lvxVTAW7Yl1mUyavq85UtC1RRUtyndBSbIJSDhB3ZvDFoimMRkVMtzCnY42jZSBO6uh5WZU2EVhqk9dUAmw1/PDmilEFSJKObVWihbmCrlJ2drH6x0s5HPun/IkWKJz1tMP0kMrW8e9he0fasF0HXZkpJlgmYNkA+gudlpSYoJLEjKduYJ12PonlEAUVWzUxdDg45JvS4aLbI9jApC4AJlIGxNX0oAVMxlwarji1ToVQsZJcUrIHEX9/detN0MBZTMU7YaDYdFPI/RBtl0UUk6JMFkz51JDUlLHSqRstl0Xsx9DKQ3Q5IUH0pDmq1T30LT2WXDHq00L1RsKqLlWmmnsEWNnMfgArErjr7LEww3fhIdwQVVgPRWqnIU04BCDigrOU4nheU7ISih6K2doYxqq7AQEDSRzCoIAi2U7VFFtdEQpFqxqWgCsgGqr9WLKz1IVcxIWK1IyT0JnyWKIimQNSdV5G5a4iVKixUT7lWCkCqVDUWT+jqUqUdj4z0PmuUckoCgbcr2igzzwxu918sbD5Pe1p+RVOPoXIvHZXsMaprZqklsBGZsbSWvl5Oc79VnK2pvfQDXo+H4VBTi0MUcf7jQCfN259VpjGLw0seeZ4jYNAOJ00axo1JsNguf4n7VwP9inJ5GV+S452AJXSlFdgKMpdFw7W1YY2O5eC4vY0tLwA5zDZz8pGnXhe+m6b4fNmijNzqxpObfVo97quLVvtNnkGV9PSvF9ntLwDzsfVeQ+0+svtTtaAAGiN23IeLRY8+NpIP2pVR1PHOyNJVA54w15/5IrMf62FneoKqE+ASUhDXuD2n3JALZgPrD9V3T8iTC/aUBl+kRgNcffidmyj6zmWuB5XVr7RyNlozI0hzRle1wNwRcC4Pk4o4yT6B4tFQD0NWVFgoZKoAJPiNcmHENVPmuEqfACo/pVnFS98lSQaYlxCCzkPkTCt1KFyWUsuxqB3bIcA3RzmLZlMtRjQKyFayNTNlOtJKe+iJIxiOdBFxCsxw5A1lAOSakIaNMHm1VkjrNFU6MZSm7JFylRvYTNidjusSudtysWPKGoHVWVNivZsQ0Q87Ejr6i105ujEgfGqq6T0wu5eVM+YozD4VNKYxQGDGaKKSYBTyyABV+rqTmSlpjGtDhmqWYlDe6nop1NWkWXOWzFDRSK2KxQ4TTExqUrTou0SzVMka6ya4XObpSGoikeWlFoxF+w99wFu6o7uWN4Ibke1+Z17DI4OubcNEgoMRspnVmd7QNenOwvb5LHOkOjGy3dtcd+mVcuR14YmtZFbYl3ie4efhH8KrpiEmrXjT3gDZ45mx3HVbunPdGR1rvbms3kb204aWPqqvVskIDw0BpcW6HUEfW5f2Uqlydsa1xQzkaL6G4BO+h01UbIx7zjbjy/ygqWS/M21016a9NUPK0uNrhptfxGw8uWvVYuwm9FogrGuADLnKPFcAA67j8hPcB7QTRQTUjW94x5BiDn5Qy3jey/Bps3lbMVSKDvGZTmBB3trlNzYXHTX1TjEGFzAIy4SOIygG2cmzS2/lY68iu5NS0coppWNv9RzNDtrgG3K4vZASyFxQ757WB3AAPnbX53XragWXoxdpEz7NXRG6kc3gvY5gpYtXLqs6zRtIhqqGyeloslWIHRC8aO5MURSa2TSnYk595NqWZKTSD2HmDS6jMaKjkuEFVvsmqqBZKyyCxGMBDsqtVHUyXSHMYo6FMw1TGjZpqgnx6pjRBDJgxjs8qIViNki0WLEmG2i+TN0VSxvirdPqFUMedurJ9ColZY/xJpT1dkmduvHzlRtD4teRxVV10re65Q3fKVjkttothijJDOldZE1cuiHo23RVTDoh5CZw46KziTkvZumdfTm6DNI4aqmElRDkxyTsMo6e6InodLrXDZNbJnMNELbsZGKcSuvkLTZbQ1xa9rxqWOa63PKQbH4LTEW6oSyYlYhtpl++ntnaZBs4m4sRY6XuOevDRBVNP3nIczbW3mlnZmf34ifes5vnsfwTqNl/CNLmxUOZOEqRbhkpRth1FhYZBms1ucBwLveczMLW6G1/JB45hujZHAZXOyh7dibXF/gfh5X27RNfFlyOD4i0aZhnY7iLcuX5vmEU7ZInOmmAJ2YAdLba8SiqX/M1OIDGMosVNJUmMAi976a+uvwC9EemvA7oSokDnAcASgxq3s3I6IpJibk7nVCOrbI+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2OztEc95stWQElSTwkBUciKqFcsWYrHUOic4Phckz8scb5Hb2YxzyBzIA0HVdg7Jey6OPLLWWkfoRANY2nlIf+Q9Pd395Mjb6EySXZxLBOz9VI+8UMhaG94XlpZGIwCS8yOs22h1umjp7Xvo5pseGu119EdtHWopOAJibpyMzAfkvnvtJGGyvI2dr8xf8Aqhyw5HYpUhXW4i2+W1zxNhp67qCCpGoFwd+CNlwlkrWSRva1xbZwd7pIvrcbG1lFFRiJr85BdsCNR1tdJdUUqL7JZKm7BbcqyYH2fhmpw52dsgv4mndu+rTobXO1iqdTSA2vtddAwuptTnuRmkAsxgOpe7wsH2iAmRjSFN2wnBvZw+qikfHOwZXljMzSGvs1pJLhctsXFux1aVWu1ns7raRnevY18drudE7P3ev/ACNsCB1FxzIXeuz+GfRKeCnBuWN8bvrPPikefNznH1TTvtfz1VCwpIVPI2z5DijuioYrL6B7SezSlq3mSMmnlPvGNrTG8nXM6PTXqCL8brj9XhBikcw3IB8Li3Lnb+q9o5FLaaYUaaAaVt9EwNCSEXQ0YTuGmFlVGNoW3RVvoeULanCdVsNkmOjkMlRqDIo1HUmykifooalpOyTk6HQZFHIXIqOluF7SU1t0blsEhqhnJMVTssoo3qSskQMUuqBuzUGTO0WKEyXWLE6OZW4asjit31F0pEiIpNSqvBIpWwsHVFRLeCmXrmWKG6Q2MeTMcpKdtyoL6o+gi1Ur3I9rGuECxYXCCAjauPRR4cy1lPVnRXxiuJ5eVvnYpkYgKiK6ZyNQ7m3NraqaTSCbbRBQ0iNjwl8rgyNpc48vvKbYBgzpHDMcg10tdzrb2CslJguR7G948Z3taAw5LhzgCTbXa59EMYNi5TSLD7O+zooqd17GSZ2Zx/ZHhYB094/xK1LVo/sojVN6kDcjYK1KlRDJtuz3EaNs0T4n3yvFjbccQ4dQQCPJfP8A277OVNK894wviJs2ZgvG6/1vqOP1T6X3X0HHNcXXkzQ4EEAgixBFwQeBHFZKFhQnxPkdsjmE5SR8lDK5x3N/W6657SvZ2Gh1VRg5Rd00A1DRxkiG4A4t5ajayoPZ/snPVPs3wxAZnyfVF7AAcXHW3keSS4NSqh6euxXheHyzvEcLHSP+q3h1cTo0dSbLuXs77DiktNO8SS7ta3/bjNtwT77uuw4Divez+Dsp2COJgY0EF3N55vdu4+asTawcPj/T4p0MaW2DKWqQ4c/U87a9BfZatPi/PMpa2oyMe93Brnu8mtJ/lUOF4znmbE6MskdE6bR7XtaGuYMpI1v+kadra76J3QtJvoaPqbX11LbW6gFcnoJHz0oEgZIwDwk3bJHp+pIL29QQukVrPEDyP9Vx+kxR0HfQg6B0kRBH1XFp8jop/UPi0xuJWmHiiyWc1zXsPI+Jp+q9m4PUXHVSCcILDadsrS0XbKNYzfR2nuEcPNO6OgdUQuDwGVMOjtLF4H1xxPX71mLM6NnFJiiofmCWS0xKZwxkEtcLEaFEinCbdg1RXo4zdM6em5qc04BUrXWSMroZjIJGWS6rqraBEVs/AIRlNcpDnaC47BxEXIj/AEzTZOcNoQU+ZhgsijC0Y5UznstKWrFdajBL8Fiz2pG+4jjFXQuZwU2Gx6q947gosdFWaejyusqMq4iIRtjCGPRB1midQUpLUvraR19il8W0V45KL2K2HVOcPshYMNPJFxwlqVHFJMrn6iLQ7hnstxLmKUuk0U+GyG6qukRZJqXQ5bTi10zwGOJrXFwAc7QOO7R0SmrqMsYHF2npxS81xa3Tcn0U7aTF7aLx/pLbtkEnhZq0B2t+tkw7M5pqwOdctia59/2iO7aPg95/hVApcTyjTYH/ACV0/wBnzB9HdN/8j7A82s8I/wC4vCPHUpaAnajssOJE92cvS/7vFLi+znZnZhYBgb7zj4tbC21xbew48U1e7T0QojAOgAudbef9lWkTntJo3Xz8veNlMHa/nmFq1n59P7r1/wCfmiOBamBz3XEsjBp4WdzbrqYy7j9ZKqPswyCIsp5Jom3LrNe22Y8fE0jgE9H5+I/ovR+H4f3WUgrZWKuJzTr/AJtffnsvIwSbcP8AP9ArLPE1wIIB3/mS6ekIOn51W0bYvxNjnxSMbu9jmC+gu4EC/TxckH2Pw2aF95ZXPa2DuhmfmJs4OY51mgFwGZua1yLb7poB+H8qnpNN+IG/O1guaNuierFxcfnxf3XFO19P3dbMODnCRvUPaCT9oP8Agu1StIv+eS5V7VIAJIJgNw6F38Jzx/fKkeoVwG4XUhNSVOUsdyN+S6GZxI0TNIBc0tcQbOdbY+dwVyI1WnqmFBjLmBzA7w/LgpscqQeWNss1W8Zr3vbjfUheOqQksGIFxW/f6JnOkDGN6GEkiimebL2nFwphFcWXS+SsNaYA2K+qmjbZEMisEFUutcKcPyWHCHA7KyQtuFR+z89nK5wyaI8cgMkQloAWJLiOJZFirU0I4sFxuDRUyan/AEgA5q74xOLKtQx3fdbmVhYxvh1CLDRFS4ODwU1HMAExiqmlPglQMmxQ/BhbZV3EqQNK6K9oLdFSu08J1sgyqlZ0dlYcisN95ASNPJF4c+zl57yNsfwJcUmOcjgLN/r96Cmm2Hr5LfEn2eT1S+VxPGw4pcns1I3fMOG1/wA6rvnYhmXD6UAe9Gx//wBl5T/5L5tqJbB3kbea+o8FhDIYmDQMja0eQAaB8Gqr0y22JzPQS78/NeBv59P7qUhcR9ovbGqbXTwwzyRxRZWBsZDbkMaXnMBm3JG/BUylQmEXJ0jtDjby/uAltdjUMIBlnijDrhpe9rQ4gagEnW1wuHdvqh/0kQSSPk+jQQwvL3OdmkbGHyvdc6kukOvRQ9rB3baKnsB3FKx7gOE1VaWUf+CF5O9dDI4W6+ztZ7ZUP/WU/pKw8+qMosZgmY6SOaN8bLh72uBa2zWuOY8LAgrg2G9nRLE2Q1tDDmue7lqMsjQCR425fDtfyIVj7STfQcNhoGSNfJU5pp5Izdro3ODhlP1XeFoPFrHc1ym6to7gm0ouzow7b4f/ANXF8T16IubtNRiJkzqiIRSOLWPLvC5zScwHUZTdfOrJRr009VaMbwSZuG0dVmjEMVOCIyXB5kq5e8c4DKQb54xvs0lDHI3eg54YxrfZ1M9qcPOorKb1mY36vMjquTYt2urK5z4GH9G9xywQRhznMa4ZCX2LuDSSCB6Kt0UElTK2KNud7r2ALR7rS46uIA0B4rqvs67NOo2SPmy97NlFgb5GMvZt9iSXEm2m29l3Jz+jnBQ+y84NHI2lgbOc0zYmCQ3vd4aMxJ4m/FUT2qU4+iyccj45G+ru7Pyc74q7MqczbX1abHy4LnntRrMsMjQfeDG/F7b/ACBXZX8Tsa2c1a64W8bwCbHh81DSleHQ2XnrToe1asY0shudUcJbBvr8krpzqjJjo3yv8f8ACNO3QK1seYbVjYppFLyVSo3G6sFM46JvKlRlW7D2jdB1NMSmVJDdNmYeCNlsMdmSnRVKGMscrjRy3aEtq8OspsLk4JUo8WE3yRHjNCXC6xWHuA4LE+MbQnkcun7QB/FE4dWArnrJk7wutOy6c29m43ui31WJZRuoqHHhmAuq9VzlKzPY3CGOWQyUUdroa8OYNUBi0IeFTsIxzwgXVlpK8OaFU52hFUCSYX4b2SiWDKbq8hgLLJNiFB0SHCw4z2VLFm6g8wk8r/irTjNHaO43H3cVUyRdSSTTHKmB1bdD5L6P7HdoGVVJFK06loa9vFsjdHtPr8QQeK+f5qbRWz2QYmW1MtLfwyNMrOYkbla4erbfYT/T5PAvNE7jHNcr5hxysdJWVLm3JfUSkW1JzSOsAPUBfQ7JnAkAXOw8zouD9j2/+7Myi4ZPIdLm2XOW3ttqAqcjuheP42xdhzTPOyJ5cTNKyN7nEuce8eGElx1J8W5W3aPEzPVzy6eOV2XgA1vhYOnha1POyPZKu+kRymncxozuDpS2Oz8jsl2k5/8AcLL+HS6nZ7LKjQGaD+EyOvtzYEvi6Gc1f9EEXZame4MOJ0xudRGC45f1srr8r6kJb2gxj6TUSSizWuIZEHXysib4IgbbADU25lXGl9i8+7quNu4/2nk6gg/rdfmnWB+ypkBeZ5xN3kMkTGtiMeQysLXSXL3XIaXAbbouDeqoFZabd2/Bx7EyxrpBE4ujD35HHQuYCQ15HC4ANuqu3tSxLJTUNE3QMijkeP3YmsjBH2z6BTYj7MmB2UVZPM9xsL237zqtu1HYqWqnkn79gz2yscw+BrRYNuHa7cuJWbVmtp19AfskofFNUHhaFnmRnf8ALu/iV0l0hSvsxg30amjiuCW3LyL2c9xJJHTUAdAEy216rtpGk0NwbnlYrl/tVmOdjb6F1/OwcurVTbMJ6Ark3tYbdsLx9cj5X/qsnHwderKvTdN1k5XlE64CIdHe548FE18h6l8TKYG48/7JpVNtblYW9EtoYnONmi55AJ3V0h7kX95u/wCKOEXdgSaIKFuqfUzUkwhhKtMcIypntt7B5IOwwXsrLTAWVVoJcqbtrwAqMXQrIth9bGEnhp/GvZcVB4oZlaLrZwTMjKi1wDReJZFiIy7rFqjRhwKCmJTaipbKWliARzAvN91ydFfsqKsFmhJQL6Iqx08WZTTUSNSo5xsQUkFlZcGcRZBMpEfREAhMhLYEo6Lthwu1SVcYstMNmGUALXFb5dFclol8lVxx4Lso5H8/eqdNTkSJziNSWyuHFv5/FLnTXJJUWTbHIHml3Gi07FYq2mxOnlebMa5zXHgA9jmXPQFwPooZz7y07K4E6urI4Gmwcc0j/qRN1e7ztoOpCzEqlo3I7Ss+kI35Y859518vTqhMKw7MbgBrAbmwDRffYIymoc+WNgyxxtawak5WNADRc7mwTWbLGzK0XNtG/iVbQi6E9ZpoBqRYc2suPm7co7DKINGdw1tp0C2pKKxMkm51sd+C3q6sNBcdhsFqQLfg2mnAu53w/Pkklfie9ved8hfYfFBVle55v8B6j+qX1U4ijfM/aKN0pHMRszW9SAPVBKd9DIwrbOd9sO20meSGnJiDHOY+YG0jnMOVwjI9xtwdRqemySM7WYhE8XqZ8zCCY5nOINtcsjHa2I4cik1NO5r2SaOc17ZCH3LXOa4O8Vjcgka68VbMEqKSvq3iri7uWoddskc0oa6Vx9whzjlvoG8NAOISE78lLjxW1f7Oq4RXtmgina0tbKxr8jt230tfiNDY8RZE1EHvgcswUTI2tiytFmtY1rQODWgAD4BGRHMI3cwWnzT/AKEkY8cHXKR8NVxv2m1gIii4gmQ9B7rf5vguzUTcpew+f4FfP/bwn6dOD+q5oHQZGkfefihn0mb4aBKE+Gx4EfgmUEgDgOnnySeg95w56o90motwUjXyGL8RtBWGCTw2INjYi9x+Hojn4iJL34pHIc1jZexOsQmeBfksmH02U9E7L7BMMHwwPYx3NrT8QEyqMIFlTx0ApbKpDMSUW+5CYxYTY7KaooMo0XY40dOVlVmjKgzuCc1MSELAjYIL9LeBqsWtWCvEqUthpFea2xsiLG10+xSlYHbBRPiBboFDgx8lyKck6dANDImguQlsUBBTOJhRVs5PRG2LdCTHKbop7rJdUlck0ztMs/ZmuzkC6vlPRB7dVyfsxKGzea67htUMoVcJ2iXJGmcd7YQZK2dvIg/aYx34pG51la/aA0GulcP1mMJ9Ghv8oVPldfZTy7DXQJUv3XR/YDRNe6tdpnAhZfiI3GRxt5lrfshczqnLp3/890sne1cv/FkZGf2pM2Ztv3W57/vhMw9g5OjtcbAwWaonPDerjxW71F3YCrSEA8zybl2gH9FXq2YzP090bfFNMQJkOUaMG5+KDlLWCzfj6hDLf8DI6AHgM6n/APKpntKr3Mosut6iQRk62DI7SPF+pDBbiM3JXARFx/PIIbGcOZUxSQSC7CNxu1wzZXtPBwP3kcUtqxl0cQwyWFrajvWF73QlkAtdrZXkfpHG+haAbb6lOvZrQd5Wh9vDTxvlJtpmtkjuf3nXH7ifu9nUA0+kTejI+nG/VXDCKCKnZ3UTQxm/Mudaxc927ndfhYaJcY/vwNlJO68jW3gPkvcJdma5nEeNvmN1JTvYd3W81q+kLHCWIh4BuQ03t6ck77FfQbPDctkaNRuOYO64d7XMO7utzj3ZmBwPMt8J+WX4rv1PaRuePbi3i08R5Kj+1ns739GZWN/SU5z2G5jNhLbpbx/wdVs42tAxe6ZwqidqPgfLgmMjOQQeHQEy5QL3ZJYdWxucPmAjGvuB96jmvI6K8MIp38HfEfiEUYb+IagckBE/mnmDRg36jbh961OwWjqXZJ4MER/Zt9nw/gnlQ0Kq9kJLQBv1XOH/AHE/irC6S6tT+CEPsmipwdlFiFN4UXQleYk7wrYuzmUOvFiUtc5NsS1cUskbZKyypDIKyCxI2WLHVNgsULk2UpIrVZiL3O1OycYbISBderFblSjiVEuJtzdjKmiBdqj6iEALFilxFMxRiUYAVdr3lYsRPsCJLgLznuul4dUOyDXgsWJuPoDJ2Uvtc68rid7D8VVLbnosWJE+woiyrOq+gPYjA1uFRuAsZJZnOPNweWA/ZY0eixYnYBWUvaHrTZqxYqkJQpk135n73ISubawHT8FixZLobEjnbkj05fggT7nm43+JCxYhZqA3D7vwW7Y78Tx49VixAkMZBLB+08eTig5auSIgte7fibrxYhkkkamNMIxiUkuvY8bX187q4UlQXsBcBrvposWIsLYORI4FhdGxuIzsAs2N07Gjk1s5YB9kWSBjLXHAEj0BssWJOX8F/LGr8/6X+iN+h0TnAJDmCxYggBI6R2ePhd+9/K1OA5erFZ/jEPsOoXlRYlIVixdjOkVicXcqh2ixKSOpMbSMuWPS2xeZASD/AAhYsXZEZdLQk/1aQwZyRms0X6lrjmttfTy6LFixK4r9A85fs//Z"/>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3"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5" descr="data:image/jpeg;base64,/9j/4AAQSkZJRgABAQAAAQABAAD/2wCEAAkGBgwQDxAQEBIREBAQFBIQEhASFBcPEBAQFBAVFRUVEhIXHCYeFxkjGRQWHy8gIycpLC44Fh8zNTAqOCYrLCkBCQoKDgwOGg8PGCkcHyIsKiwtKiwtKSosLCksKSwpLzAqLiwsKSksKSkvKSk1NSosKSwqLCwsLC8sKSwpLCkpLP/AABEIAMgA/AMBIgACEQEDEQH/xAAcAAEAAQUBAQAAAAAAAAAAAAAAAQIDBAUGBwj/xABAEAACAgECBAMECAQDBwUAAAABAgADEQQhBRIxQQYTUQciMmEUQlJicYGRoSMzcvBTgsEWJERjkqKxFXOz0eH/xAAbAQEAAgMBAQAAAAAAAAAAAAAAAQIDBAYFB//EADARAAICAgEDAgMFCQAAAAAAAAABAgMEETEFEiFBYVFxkQYTIjLBFBZCgaGx0fDx/9oADAMBAAIRAxEAPwD3GYfENetIVmVipYKSozyZ6EjrjOBtk7iZksavTLYjo3RwVPyyOo+crPfa+3kIjS6yq0ZrZWA646g+hHUH5GXXcAEnYDck7AAdSZxdOnSxK3cDzOUe+uUcHG/K64IH5ypeHV9za468tl1ty5/pdyP2nLfvJXBOM633Lx442bv7I35T8FfBeK2U1rYyu1VrNa6D3nq82wvzKvcANuo37gE7HrNPqK7FDowdW3DLuD+c5mWTpAGLoz1OerVMa+Y+rKPdY/1AzRwvtG4NxvW1t+VyvYyWYu/MTsCZYq4hQ1jVLYjWoAz1hgXRSSAWUdASDjPoZytmndxi26+0fZZ+RSPQrWFDDfoczaeDeF11afzQoV9URe2BygKQBWgA2AWsKMDvzHqxnSYPU682bVSel6s1LKXWvJv4kSZ6phEREAREQBERAEREAREQBERAEREAREQBERAERKLbAoLEgADJJIAAHUknpAKszVcS8WcM0z+XqNXpqLMBuSy1K25TnB5WOcbH9J5h459sD2FtPw1iibq+swOZ/X6OD0H3z/lG4aeXncljlmYlmZjzMzHqWY7k/MzLGpvy/BVs+tMzR+IeL4R6KWB1Djl2OfIVtjY/pgZIB6nA9SL3F/DGk1SlbVdc781Vj6d8/wBVbAn8DtNK3DfoRrpJDVWErU/KqNzhSxSwKApYhSQwAzynI9fH6nkXUUOdUd/p7+5nqjGUtSZXVWqqFGwUAAfIDAlcRPlkm29s9lCRJiVJImb4b4kioulchbahyICcebUvwMh+seXGR2Oe2CcOW9Nwca0MLB/uqsUP2r2U4blP1EB25h7xIOMAAnpfs9bdG9xrjtPn29zUylFx2zrsyZY0ukrqUIi8qjoP/wBMv4n0M8sREQBERAEREAREQBERAEREAREQBERAESJqfEvifR8PoN+ofA6JWuDbc+MhK1J3Y4/AdSQN4BstRqUrVndlREBZnYhVVR1JJ6CeDe0T2j2cQY6fTsU0KnB7Nqj6t6V+i9+/pNR4x8cavidmbf4enU5q0wOVXHRrD9d/n0Hb1PPzZrr15ZVsSCRJlhzvM5U+u5ofFTqRRV1c2pb80SvdmPy6L/nm+InKrwbibPZY/wBGD2Md+d35awT5aAcgxhcZ3OSWPeeDn/euiUaY90n4+psVdvcnLgRDcP4gm7VV2D/k2Euf8liqP+6WqdSr5AyGU4ZGBV0PoyncT5rk9OycbzbBpfHlHrQtjPhl2JS7hQSxAUAkknAAHUk9phaHV6nV76Snmp7am5jTS4yRmoBS9g264CkEYYzHjYV+U9VRb/t9SZ2Rh+ZmbbnlOOuDj8cbTe8BC/RdPy4x5VeMf0D/AFmifw3xbORqtGB9g6S0nHpz/SP35fym48PaLU01Gu81HlZvLNfNjyyc4YMNsEkDBO2J3HQ+n34TmrUvxa4fwPPyLY2a0bSJMTpDUIiTEAiJMQCIkxAIiTEAiJMQCIkxAIiTEAiDBM848ee1mrTc2n0JW7U7hrfipoPTH33+6Nh3PYzFOT0gbjx37RdLwxQgHn6txlKFIHKvZ7m+omdvU9gcEjwfjPGtXrbmv1VhtsOQPqpWufgqToi9PmcbkneY2o1NljvZa7WWWEs9jnmZmPcn/ToOglubUK1Eo3sYjERMpAMx5ffoZj5gH19IkxPPMhGJrOM8HW4CxQBfWD5b9CR3rY90b09cHqBNpIMpZXGyLhJbTJT09o47hWhXXOXsHNpKmwEO636hT7wcdClbe7g/WVsj3d+xCiUV0qowoCjc4AwMk5P7kmXJgxcWvFrVda8ItObm9siTIzGZtFCYmHxHi2n06hrnCA7KDu7t9mtB7zt8lBM07+Kr3GdPpXxtytqWGlDD15MNYv4MoPyEA6SJyPEPF2t09TXW6egogywTUMbCScBUDVAMxJAAJG5lXDfaVwy1glpfSOeg1A5KyScAC8E15J7cwPyllFtbS8FHZBSUW1tnWRKVcHpuDuD2IkypcmIiAIiIAiIgCIkZgEzD4pxbT6Wprr7FqqQZZ2OB+A9T8hNf4q8X6Lh1PmahveOfLpXBtub0RfT1Y7DuZ8/eKPFes4jd5uobCKc1adT/AAqBjHu7Dmb1Y777YG0vCDkQ2dH429q+q1vNTpebTaTcFs8uovXGPex/LX7oOTtkjdZwgUAYGwG2BtiIm3GKitIrsRESxAiIgFNnSWJeuO0swD69iTE88yERJiAREmIBbucqrEAsQCQo6sQOgztmcV/6rxDW0G6m8aV8t5VaqLBXYjYKaouMscqVZQF5ckbkBp3M5PxDw5tNY2tpTmrcg6yteuAAv0lV7soADDqVXIyVwQMPgzo4LuG+kr7lxsPPar7Hl5tsL3GAAQcgTZzXazR85XUUcvnBcA5wt9fUI5HbclW35ST2JB5/i/jBrAaaA9bD3bnccj1NjetR9vfdum+2e1q65WS7YmC66FMHOb0kWvFfFhdaKUOaqWy5HR7htgHuE/8AP9M0jAEYO4PUHfMKoAAGwEmdJRSqodpwmXlSyLXY/wCXsXuF8Z4hocHR2Dyx10l2X07DAGE+tSdtuXb7pnoHgv2kaLiTNUM06qvPPQx5t12fy36OASM9xkZG885E0nFeDGsG3TJi0tzMwYocZLHDAgruTuDkdpo5eKvzQXzPZ6X1KW/u7nv4N/qz6PzE8r9nftIXUFNLrNmACJqWJUvYDgJeuAEdhupBw33SQJ6eNKnp+88hrR1CafBdiWvoifP9ZFDEEqe3SQSXokyCYAnD+0H2mU8PBoo5btaw+AnNdAI2e7G/4LsT8hvMf2i+06vRBtNpStmsOzH4k0wI6v6vgghPzONs+GO7MzMzM7uS7ux5nd26sx7kzNXX3eWQ2ZHEuI6jU3NfqLGttfHM7eg6KoGyqM9Bt+pMxsRmMzZ1ooIjMZkgRGYzAEGC0sO+fwgB2yZTMvhXCtTq7lo01bXXN0Veij7Tt0RR6mex8E9hnD1pX6Y1l2oO7tXY1Va7D3UA6gep3Oe2wFJTUeSdHqERE0i4iIgCIiAJDDMmIBxep0X0C3lGfod7fw87jTXMf5We1bE+5nocr05BNR4s8ONbjU6cfxkHvp21FY7Z7OOoPfcHqCPRdXpa7UeuxQ6OCrKdwQZyVSXaaz6PceYbmi49bqx2f/mqMA/a+IYyQsxk4PuiYrao2RcZLaZ51TarjmHQ/kQQcEEdiCMYlc3vi7gDIW1lC5B31FSjcj/GQeoHxDuNxuMHQI4IBBBB3BG4InRY+Qro79fU4bOwpYs9ej4ZcU7ZkMcx2kTYS8mm3pJGn13BW50ekIqjPMmAEYEEEuO+3w9gd8enW+D/AGimhUXUXM+kKstTEG27T+WzDGobJZlwjYbGwTJON5rOac9r1fSWeZUqimxWrt5snAcBTg5wpCjlBP2iPSeRl0/xI6fpuY3qEn59Pf5+59HaXUK6hgQQcHI3BBGxB9JNtAbfofWeP+DPHjaMJX/P0R8sM+cPpcipHZBuWTzrOXk6jDYOBieuaPiFNyCyqxLa2GQ6MHU/5hPMaaOhjJS4K9O5I37HEwfEmoxpbkWw1W2pZXSy5azzWQ8vlqN2YHfYdsywOLOwZdMq2NzYNrHFCb4JJG7kfZX0wSvWVaTh4RjY7G25tmtYb4+yi9ET7o/PJ3kFjyXhXsO1X0bmv1XJqnPOVC+dSudyHOQzMTvkED5HrOe414A4tpMs9BurGf4mnzcMdiyAc4/Qges+hpBQGZI2SiRo+WAwOfkcEdwR1BHYyZ9Gca8HcO1f8+iuxsYFmOS0D7ti4YfrOE437Fxu2jvKnG1N451JxsBcvvKPxVuvaZlcvUjR5dEuaulqbrKLCnm1HldVYWAHHZhsf7zg7S3Mqe+CokFgIZsTHd+56fsJIKmbM6LwZ4B1vFLP4YNWnU4s1TDKDHVax9d/2Hf0PSez/wBkluqK6nXq1Om2ZKN1uv8AQv3rT5fEfl39w0mkqpRa6kWutAFREAVVUdAoGwE152+kSyRqvC/hHRcOp8rTJjO9lje9ba32nb/QbDsJupMTXLCIiAIiIAiIgCIiAJh8V4XVqazW/qGVxs9dg+F0PYj/AFI6EzMiAcVpNValr6bUDlur94MB/DvqzgW1H9mXqp+RUtyHibgLaSw31LnS2H31H/DWH62P8Nv+0/I+76lxzgq6mvlz5dqHnpuAy1Vnrj6ynoV7gkTm9LquY2ae9Qt1YC21HdSrZw6Z+KpsHB+RB3UgZKrZVS7omvkY8L4OE/8Ah5+DJmRxrgj6GwAZbTWEipjuaydxS5+X1W7gYO4ycXmPYToKbo2R7kcPlYkqJ9kivllq7Sq6srjmVhgg9CJPvR70s/PKKR/DxI0VHBdXReRQR9HcoWVjn3awxRG+scOcg9d9+mJ3vs74CbbbdTZUq0Yepq+bmS+8Ov8AEasbNyhSAWGfeP4nQZadR7M+Ol11ekCjn09xfGdylwDBsfjzD8vnPMyq1XDUVyzounXPIu3N7cY/7v4nc6PGGHYHAHYCZEs0V8inmPqSewlDcU0oXnN1QXrzeYvLj8czzDoTJiajgfE7NTZfaM/RfcSjK8pfAPPYCQDgkgf5fxE2Or1VdS87nAyFAG7MxOFVR1LE7AD1gDWa2qit7bXWuusFmdjhVUdSTPDPHntcv1hajRF9PpgSDb8N+oHTbvWh9Op2zjpPbL/DtWqQjW1rajDA07+9VWPUjo1n3u3bG5Pn/iT2BaV8tw+5tO258m3N1J9ArZ50/Vvwllr1B4cEx8OxHQj1/v8AvebKrUBlDfkR8xNvxf2Y8e0xIbR2XD7en/3hTt6L736gf/V/wz7MON6qzl+j2aas45rdSrUhd+qofec47DA26iZ4zSK6NFRTbbYldatZZYeVK0HM7t6KP7x3ntns+9kdWm5NTr1S7VAhkp+OnTEbg+j2d+boO3qek8F+zzQ8MXNY83UMMPqXA8xh3VB9RNug/MnrOoxMc7HLwiUgBJiJiJEREAREQBERAEREAREQBERAImp49wJdQFdSK9RVzeTdjPLzY5kcfWrblGV+QI3AM28iAcA7efnTalArEcl9BPMFbqCrYHMpIyrYHQHY7DiuJ8Nu0dprsbmQ702f4i/ZYdnHf1xkdSB6p4l4M1z1WV+5fWG5LMEqR3SzHVT+xwROVFVOpqspvqsFqnlcH+ZTYN1ZT69w3QiZqLnVLa4NLLxI5ENPn0ORf+rEp8w4Py7y5rKLKLTTcp5wOZW5fdtQ/WXP6Edj8sE2ip5W2xk7D8578Zqa3E4yymVUnCa00VEkY3zv0mrPFreH8Sr1dYPI6+VaF6umRzD5kDlYf0Y7zZmvBBA/GY3EeHC9HQ7HqjfZcdCJS6vvjo2MHJVFqn6cM9j4bqxfSltVotSwcyuOhUj+8iNH4Z4dS5sq0unrsYhmdKlViwOckgdcnM8Q8JeI+L8Kfl8h7tMxzZSGDAHu9LA+6x64IwflPVtL7TOGMgYm9WI3rbTX86n0JCFf0M8OdMovWjslfU1tSX1R1FtqVqWb3VUf2AB3+XzmPwvh1r2fSdQOVhnyKOooQjHMx72sM5I2UHlGd2bhOJe0e6zVLXpdJdacfwOdfdZ8e9YalJc8pZQA3Io5mJYYE9K4VZe1FTXqqXlFNqIeZFsI94K3cZmNxceS8Zxn5i9mXEp8xckZGR1HeTmVLkyJMQBERAEREAREQBERAEREAREQBERAEREAREQCMTReI+Avbi/TkJqqxhebau+sZPk3EbhSScMN1O+4yrb6QYB5/q9NTxCgoc1XVMR7wHm6a8AZVx+BGRnDAgjYgziWWxHem0cltezL2I7Mh7qcZB/LqCJ6t4g4C7P9K0wA1KqFZfhGpqXJFbHswySrHpkjoTOX4xw6riOnW2khNRUWCMwIKurYspuHUbgqR9UjO+Jt42S6Xp8Hl9QwI5MdrxJcM5OJY095bmVlNdtZKWVt8dbjqD6+oPQggjrL86CMlJbRxFlcq5OMlpoSl3AGScf6k9APn8pcppsscV1qXsboo227lj0VR6n9zgTq9HwbT6CmzV6giyylHtZ8e7UqoSRUvXOM+91OfTaauRlRpWuX8D0cHp1mS9vxH4/4Lvs24Q4v1GosQoyIunQN8Y5+WyzPpnFW3y/Kegiavwzw62nSVLbjz2HmXkdPPsPPZy/IMSB8gJs2M8GybnJyZ2lNMaa1XHhGHxLRLaNmetwDy21kCxCfTIII+6wIONxMBeJaqjbUp5iD/iKELDH/ADKBllPzXmGxO3SbYxMRfZTo+I1WqHrdLEO3MhDrn8RMgMDNddwuhmL8vLYcZsQmuw46ZdcEj8ZH0fUL8Fob5WpzE/LmQrj8cGNk7NnE1R1usXrQrjPSq4M2PwsVB+8Hj4UZsp1Kb4/lGz/4uaTsnZtomr/2k0X1rVT/ANzNWP8ArAmTRxTTWDKW1uPVXVh+xgky4lIcHpJzJAiIgCIiAIiIAiIgCIiAIiIAiIgDE5bxFwK1LG1ujXmt2+kaZSFGrQDHMudheoAwfrAcp+qV6mIB5X4k4GutqXW6LB1Krsv8salFz/BtDY5XByATgqdjtkTnOCGzWMK6VYOMi3zFK/R8bEXA9GzsF6n8ASPTePcKfTu+s06s6N72p0yDmLY63UqNzYBjKj4guwz10Gv0TBhxHh/LY1iqbqUI5NbVj3WU9BaB8LdxsdsEbFWTOqLjE0MnApyJKU15X9fmbfhHBqdMnKm7Hd7D8djfM+noOglSoNVqRphk108l2pYfCMMGqpJz8TEcxG/urvjmXODwjX6vidZbSKdNpySh1dy/xMqcOKKD1YMCuXwARnDYwex4XwunS1CuoEDPMzE8z2Oeru31mPrNdtt7ZuRiorS8Iy2bEo55STmRI2TsuSCspEnmjY3sFZTK8iTGhotyZVyyOWRojRBMxruHaZ9nqqcejIrf+RMnEQDXf7O6Dtp6U+daCo/qmDKhwGg/W1A+S6rUKP0FkzpUsAvRJiWLkRJiAREmIBESYgERJiAREmIBESYgERJiARicrxHw9qabTZokRkuLGzTM3lIlzHPnI3ZSSedcHPxDfIbq4gGm8OcBGjrsy3mXX2G++wDkV7mVVPJX9VQqqoG5wu5JJJ2TNmY2t1RrdS/8p8Lz/wCG/Qc/3W6Z7H8RMiQyrESIlSpMSIgExIiAVcxjmlMSdk7K+aMiURGxsrwJIEokgwTsvxIiWLExIiATEiIBMSIgExIiATEiIBMSIgExIiATEiIBDoCCCAQQQQdwQexE17KaBvlqR33Z6R8+7J8+o+Y6bGMQDGRgwDKQysAQwOVII2II6iVYmFdwp62L6RlrJJZqWGdPYxOSSBvWx395fUkq0or40gITUI2lsJCjzCDU5JwPLuHutk9AcN90SNFdGwxGJUUMpkEDEYiJBAxGIiAMRiIgDEkCRAgGRERLmQREQBERAEREAREQBERAEREAREQBERAEREASi2pWUqwDKdirAEEehB6xEA1i+Hq0309lum+5W3NTj0FNgZEH9IU/OXAdcmAy03juVJobHyU8wP8A1CIgAcSA/mUX1H+jzgfwNJb98SH4xo12e5Kj6WnySfwD4iJGiNGVS6OMoyuPVSGH6iV8hiI0NEcpkYMmJDI0RERIKn//2Q=="/>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APEBAPEBAVFBAQFBQUFA8QFA8QEBUPFBAVFRQQFBQXHCYeFxkjGRQUHy8gIycpLCwtFR4xNTAqNSYrLCkBCQoKDgwOGg8PGiwkHx8pLCwsKiwsKSwsLCwpLCwsLCksLCkpKSksLCwsKSwpKSkpLCkpLCkpLCwpLCwsLCwsKf/AABEIALcBEwMBIgACEQEDEQH/xAAcAAACAgMBAQAAAAAAAAAAAAAAAQUGAgQHAwj/xAA/EAABAwIDBQYEBAUDAwUAAAABAAIDBBESITEFBkFRYRMicYGR8DJCodEHI7HBFFJi4fFygqIVM0MWU3OSwv/EABoBAQADAQEBAAAAAAAAAAAAAAABAgMEBQb/xAAmEQEBAAICAgIBAwUAAAAAAAAAAQIRAyESMQRBIhMyUTNhgbHR/9oADAMBAAIRAxEAPwDiCaSaICE0lCQhCaBITSQCEIQCEL1hivrogwjjLjYC69jRkakDzv5ZL1cbDL4fTLRejn2ba+RzyVdryR5/9MOfeFx8pyKTNlPcLi1vEjPlotmLvkZHEONg7jx5rea4sB7psHXGJtwcvoq+VaTjlQUlHI0EuYQBzBXirLBV3GF7ciLE+PH9PRQu0abs5CBocx4HgrS7Uzw1NxqITQrMySTQgSEIQCEIQJCaECQmhAkITUhIQhAIQhA1ksVkgEk0ioAmkmgEIQgEIQgGtuQOa2n8gvOlZck8gs35KKtA3UX93Vp3e3djkAc/yboqtFe/mugbsU5awE5XWXJbJ06vjYzLLtY9kbrQtIc0C3K2aulNsyFzcJjaRyLQQqjR7RLCAGl1+DcyrBFtx0YaZYJWg/MG4h58lw2W3t7PWtRrbx7hU88TuyjayYAljm5Xdb4D0OnRcB2i8mQgggtysdQQbWK+p6edkrcTH3HXIrgf4q7AbTVr5YiDHOcRtngmOb2nx+LzPJdPDdXTzPl4247/AIUlCaS63mkhNJAJJoQJCaSAQhCAQhCAQhCkJCaEAhJCgNZLFZKQJLJIqAk0IQCE0kAhCaD3pD8fh+6zETnEBrS48mgk/RYUh+IdL+hVx3X2a2SDU3dI4ODTa4DAW3P7dVnnl49ung4v1cvFWIISCL6jhY8OZNldNmmfC22FoI1NyfsvCOEE2e3NndOK2I5nC426BSrRoqXLcdnFw+F9s5NmzOblJI4ngwiMDzz/AEUpuzFUxR9kI45Q17mvMwDn4ciO845ZHgOSex6uxALiFdqOkY9odext8QsD5kLmy5MvVdn6eMnkrMm3ar+IEEEcMbnG35mMRdmATctabh2mmWmSrm/87Kqlgiex0dWx4L42MjbHctIccbnYsstdeisFbWUwnlIksYzYvkIuSLZDSw6dFr7/AFCyqoG1jAJP4YiR2E2OAGzx4Wz8lOGf5elObi/C/wCnGNpUJgkdEXBxFs26WIuPA9Fqrb2pW9vNJKG4Q91wy+LCNA2/GwAWqu+PCy1vokIQiCQmkgEIQgSE0kAhCEAhCEAhCFISE0IBZBYrIIGkU0ioAhCEDSTSUgTQhQMopMJB92Vp3e2kY6hrQfy5CAG8Bl3SPfFVd4wm3EanryU5u7GZJoiB/wBsjEeVtFTObjfgyuOc0um0KZrmue0fm8XcxfimzTyWxKdeoWpchYR6+V3dt6kbbCetleaOVscALjkRrw0VCppMrHgbqzCuY6m7N7cTbWIPPULLONsb1o3bL2fO8mQMcX62tf1C9d6nQ0eyqvsgAzsXMsOLnjs2355uCitjUFK5z+8GPIyjkwFmLOxbiBIF+AWp+IdfSU1FHs+R0hMwL8cZa4hzDdrnD5ml1hbLQ8lGMtsiPkaxwt24yUk0l6D5wJJoQJCEIEhNJAJJpIBCEIBCEIBCEKQIQhQGmEkwgaRTSQCaSaAQhCAXpAM8R0bmf2HrZeamKTd6okjaQzC1ziS6Q4MgBbLU6u4ImTbU2ds19Q52HRou536DxJU3ufk6The30v8AdTWwqJscDGt45udzfoT+y9hsMxkzR2wOPeA1Djz8VTO9Orh4/wApUic15li2KaO4XpLT8tVzvTasbi0qR2VthjHWkHcORWjIwtzXkYC7DlhDzYF1w0kBLJ9m7HRNlfwcjcmtNjlcA2PS64Tv/XmbaNW4uxNZIY2W0EcfdDR6HzJWW1N46yKR8IvAWktcxp71+eLw0IVdJvqtePjuPded8nnnJ1GKE0rLZxEhNJAIVt3D3JbtKQiSRzGDLuYcZPE97KwuFM7R/ByUQPnpqgTFriGwmPs3vZjsLHFbFbO2WhWd5MZdVvODkuPlJ05whbu1tjT0khhqInRyAA4XW+E6OBGRGRzHJaS0YWaJCEIEhCEAhCEAhCFIEIQoQYWQWIWQUpCEIKBJpKR2PsaSqfhYQ0C2J7r4Wg+GZPRQmTaPU7sXdGeps8/lxH53g3I/pbqfHIK1bI3Np4pGNDu2kxC8jhZgHHCzoBqbq3s2fd7/AOUfDbkFS5N8OHftXNi7m08UjGhpe6xJkfYm45DRq3drbKLCfG45EX/wrNsSmb+bJxaLff34LT3hp3Pa0NF3X0HhmqeV26fCSdKNu/UC0sPzMebDxJ/fPzU2duCkY4OZ2hd/4uY5u5DLVQVNsypiqHzMY3DIDZzr2DrjOw1Itol/BPZMJHEvf8ziMnC2lvBXvbPHcW3YJbWRmSFpOHJ8eRe08iOI6qUZsOV2XZuHi132WnuLSlle3sWDsnt/NA0w4b4j/wAV1uJrW6AjwJss/CfTe89nuOfUm5EjiC+9uQButLfPZ/ZzUjGjCI2SnDxzLBcjx/QrqUtQ0A3JHVc03mrY5KkHiRhv0Bvb1IVcsP7pw5ssr3NKHv3u8ZqZlWwAyQd19vidBcWd1wE+jui5uvoHbW712QVVMTjpT3mAnvsJu82/mvfxGXJG1NyqCsYJHwtu8i0kf5bwDxJbr53WmOWppz8vF53yj59QrxvX+F9RTSP/AIUOnibqBbtWcsTfmHUegVJfGWkgggjIgggg8iOC0l25MsbjdVilZZLOBl3sHNzR6kKVXWN1tmx0UMUjpgCy5cdLHFid48B5BTW6W/DKizJ7NkD39l8rCCfnOgtkEbI2DFtClkp3OwkuJxWFwQbtPrb0VSZunUUsxilaCWuNiNHC/wAQ6Gy4ctd2voeP6wnpI/jHTU88EdYx5dNDIync4G8bmuEj8I6tdxHMhcjXYPxSgDNk0/5YY99QzFhDbOtDLmS3VcfK6eH9ryfmSTlsjFCaS1chIQmpCQhCgCEIUgQhCDIJpBNA0kIKACv261CI6Zrh8UnePjo0eQz81Qo2FxDQLkmwA5nQLqNPD2bI4x8jQ3zAsVFa8U729aWVwe1zfiB+qtFJVgZ6Ms0X4g2GR+noqo02dfwVgEV2s/le5p6XvmP0/wDsFnk68Vo2XSAdtbQ2P0z99FrOp7BznW7oIv8Ab6rHd+qvUTQg3Y2K5H9ROvos6F3bXY7WM2cOfJ3pdZVpHhT7KDoe+0fETh5An+/0UDt6gjisWA6E556cP0V8jhGEt8j79VF1+xRK0tPi08R7yUyliH/CTazO1nYT+ZhbkeLA4g29QupvbldvouCT7Nqdm1TamFubCe78r2Ed5ngRfqF2bdfeGKsgbNGcjq0/E1w+JjuoWjnzl9/Y2zKWxl17AahUT/oIqnXOIP1xNsQMiRdWrfSq7jWg5uOnT2FnsmhEMTRbvEXcePOyrk1w9PPZNCY2Oa43Fxr4WKjmx9hOYT/2pM29D098VYIeKi94ILtjeNWvb6EhUaIzbrjFPHLwc2zhwIH+PqtXeDcui2g0F8YEj2kMnjyeHWyJt8Y6FTG80OJhI1jGIf6SB+61Ny5C+Mudow4W+GpPoEl0iyWdvnbauzn008tPJbHC9zHW0u02uOnFa0b8Lg7+Ug+hurJ+JTbbVresgPrGw3+qrBK6Z6ebeq7Nu9tUQztN+67PyOYKum8TWyvjeM+6CSNQQ45/suVbMDsDGOFnRgNB4OYPhcD4W9FYdm7wzte1jml4cMOViLLj5Mdvb4st6rD8b6xgpKKEHvOkdJh/pZGWk+sgXGyunfiY7+MdUlouKCOA4xmAZH2ey/UvB/2LmC6OL9ry/lf1KEkIWjmJNJCkCEIQCEIQCEIQZBNIJoGkU0igsW5mzscpncO7Fp/8hGXoLn0VzIsVo7E2cYaaNts7Y388bxfPwyHkt9pxC3zDTqq114Y6jzfz9jorNsWYPpXh3/hOIH+kj+x+irEjs+vHqtoVphp8QyDpQ0/6TG646jj5KmXppj7WLcCTtKqseeDGt83YnH9vVbTJnRTYm/LcOHMcf0J81BfhhtJrZJMRt2znkf7QQB9FOSSfnvBHI+f+AVS+18b0n4azE3E3O/rx/uvRrieHv3+iiaYmMEn09PspGkqsTA/icvPRVWbFRRtmBD25EcVAx0TtnSuqIQSw5zwt+ePL81g/9xueXEX42U9HUn36/ZY15xRm3xcPHRD2j2V7Kyo7VpDoYmtcHDMF7/hHoL+amW1gKq265bHE+PsyDLLM8uA7txJhDehs0HzUm5/eNuH3t+ytYrKnInj376rX2gzFZnULSp6kjj79lb7DicCq1aI/eVxYGP4Fpa4c2myg91ars6Rov3p53MZ/puAT6D6qU33lLIWOAyDrHwsoKkcBPsyFoyIe+3W5u7/j9VCW9v5uHTbQj7QjBOxtmzsHesNA8fOPryK4HtzYc1HKYZm2OrXDNj28HtPEfovqKKQZtOhVI3j3SZW9tSkZAl0U3GOQjny4EclpjnphycUy7ntS6aoPZROHGNhscx8AUnsHackr+waA0WN5XWOHQCwsLk6KBkonCGKKS7JIgGuAyLXsyI+itGwNhyYopG4QwNZI677Omc43tbQNaMud7q2WMvtbHLKek5vDsuKPY9dFG2xdC6R7j3nukbZ2Nzv9v2Xz8V9NbapxLQ1TLYccErbciYyvmW6nD05/ke4SEIV3OSaSakCEIQJCEIBCEIMgmkFkgFI7v0XbVEbT8IOJ3+ludvM2Hmo4K77rbP7GETFt3S535Mv3W+eqhfDHdT7JC3Me/eaxmex39LuvPmPovSNjXjumxPyn7+ixqobAX9+/2VHW8S++TteDh+6894CWUAdx7dvqY3W/RDHDK/FSO3dnl9E5otcPjf01tf8A5lKmTcqq0tWY2sa05tAzHPn6qbo5aioe3tJCbkdDwzJC0dn7IsbuN+gVi2Q5rZMxwNr5d7JNoxlWSsqsmjpmf9pz9Vt7Nms3CeH3P2UDLXaEN1sNRyC8WbYLTmLex91npqutPmfD72/Ze4cOPvJV3Zu8DCRd2vP31U52gcMj7soS89nw4RMz+WV5Hg5rXf8A6Skh+K2v9yF40c35s46s+rR9l5V85YWuGls/O6RDZYcr8fZUhQVAsL68VWn7VDPmy/wF7Uu3oyc9Dy0VtI3pO7xU3a0zxrYX9NfoudbV29/BVdE/BjtR4baHvveCR1XQ6euBac7tIXLvxMfCyWB9iRhfEcJsQQWyAZg8JCFWTsyvTwk3yqnkspC4C+b3YXeQGluqlKbeythhkdKWOBaQHABr2vIs12WRsTex5KoU20IGNBF2njidkPCwuddAFjNtd8zSx1gw3LWjIWvYEjnqrzHbPz1Pb0rqguuRmXd7PU3vfzVv3dqpZKSExlgdGHMJfckBrrDK/JUZsl42n5m/scwtnZ20nRvsAMLzkC4N73ErSxXHLVdSpWuqSInyZSYmSdmSB2boJA/By4HyC4bvbu47Z1XLSudiDLFr9MUbhdriOBtkRzBXSuxrKqmjlpyGvhlLrsdY2DNQRra5VK/EiskmqIXzYe27BoeWXsQ178LiOB19BzUTpHNN47VFCEK7kJNJNAIQhAJJoQJCEIMgmkFkgzp4sb2s/mcG+psuoUleIu6QC34TG4ZYRoOniubUEWeM3s0iwbk5z9QAeHirxQ1VVJhD5Wx4iAAQH2HNxPIKtb8XSwQ7PZLZ8JtY5xuOY8Dx1XjtGB7Y7lpFyb8hnl+6wq9kSPkDaesAadS5o15C1lsSbv1uQpq1rrDvdqCAT/Thvfhkstun/CIaPzMPO3popfe2TBRPYDZzmZH/AEkOH1yUbGyoY4sqYsU8L8TZYGns3xOb8JsBmHW1F1p7w1Mr4gZY5bYgL4HWwg4rHLLQKfaPUp7n17ZQYpyWnQPBtnY63Vok3bF7iUnX4v8Ady8lQYdpt1ZHY87lSVNvRUM0dl1zU2X6RhlJNVco9iWBGO/s/YLZ/wCkt+YX1z9fTRVyj34eD+Y1rh0yPH7q0bL29FUDu3BPPS+fHzVLuNpq+mtLu20/A7C4X6jK/wBlsbLlkicIpTcZgHiCP8KaDA25OWXHLn91FtqopnOwODix5DsJBwvBdryVfLa1xsbNVP2JfKWOcCG3DRd12utfwsR6LYlfjZplYHPWy8H7TjEsUDnASvxFrOJa0d4+H26LcHv9VCFO2rT4Sbcz+yi2vOY09/2Vr2lRl4u1hPh0CrlTRPYSSwj3da41SxqM2hIwm73WHAEqsbw7UMoDXZhry65ve5bbPpa3op+q4noVUK9lmknh/Zae2Od1GvF3rudw08ea2KN+JoP8oI+t/wBitSM2DV6UsuB9j8Jy8jmD63U+mG0pFKNeeo68VhG1p7xNjqPqsSLeHvNeTMyAdCQOPqrRauu7jStFFEGu773uNgRcHFbMcrBcQ29tB9RUzSv1c85DIBoNmtA5AALtlDSQ7Mo5KgOxARueHaXGG4t45D/K4I518zqf1WePurc96kJCEK7mJCE0AhCEAhCEAhCEDCaQTQWvYdIBBHJ8zi63TvWJ8ch6KXDbHrbL9SffJV7dKpu50JOWb2jqBZwHlY+SnZJ8yfRQ6cL03YZy23IcOfRWbZe1pJiI2AM6NB0t70VSabe/8KU2BtYQSHFazxa/I3yPsKmU6a41ado1TKZrQTdz+ufiTyUHX7wSBjms7txq0n9U957yBkjDcC+euqgO3DrX1GR95quOP2tllfSfjfTOPaPhjMhABcWgg4Ra9jlfLVbbK6EDKGIeEcf2VYjk08lmajCCeQJ9FbxR5N6r3h7WSSKMNayM4SWta0udbvXsNBe1uiwhLz3mHNmd1Sti15D331cb+am3zO1bLgPK9rrPLFvxcksTrN8nscWTEdWSDunqOfkpV2xaeoayWjqRBO1oDcy+K2uAkG4FzxuOioc9echPHiaOPxBSFBHQSMYWVBpprm9nODSOoOXos/DXca+cz6y/5Vy3a3eqo6mWqrsDpnmNkcsbgY+ys67WC3dHwngcvFXKakGdvfBQOxZ4mxsDJXyAvjzeS5lydWut0OpKsdJVxyjExwcOY8bqZds8sZhdRpvpHe/Gy1qmlDsnN15+KmsPv1SfBiHoiHItqUZa98ZysT6HQqr7UoS1rsrix/crqW9ex3F2JouWixHEt1Cou3RggmJFiGHXmcv1K3xyYZ49KTHVMORy8dPVezo8QBGfA2zy4H1UWhryMwSD0yWji2mIqn5XajivRgc42a0k9ATzUU+ve74iD1IF/UJfx8liA8gHIhuVxyKlPkuG/O+xqI2UcZGFgaJXN+EuaBaNv9II9QqOhCrJpGWVyu6EIQpVJNJNAIQhAIQhAIQmpAEyhCgbGzqwwyskHym9ubdCPMXVuie2T8xpuw3c24INhnYhCFDTjv01Kmbt2YGk3He5XUUyR7TbEfVNCmJv8pSm2lOwWbKbcj3h6FetVtBwLAQ0ufqbWy9dUITSd3QFQRcXOSRqi4dDcfdCFCdq3icx+WoNvHOysjqF5BaS3EAL5uyPHhwzTQq1bj+3v/6VrgMTcLm5/MOF+duStewN35JIWGq7N0bMQazC0m+d7k34jhZCFlbt14zx9LlhAZE1rQGNcwBoyAAdYADlZSUUQjH5bQA3PCAAM3EnTxKaFA2bhwB52XiJsDw2+TrIQg9aukbJmdeYXN/xhpWQULLfFLK1t7Z2DXPOfkEIVsfanLfwri6SaFu84kIQgEIQgEIQgSE0IBCEIBCaFISEIQf/2Q=="/>
          <p:cNvSpPr>
            <a:spLocks noChangeAspect="1" noChangeArrowheads="1"/>
          </p:cNvSpPr>
          <p:nvPr/>
        </p:nvSpPr>
        <p:spPr bwMode="auto">
          <a:xfrm>
            <a:off x="155576" y="-2095500"/>
            <a:ext cx="6562725" cy="4371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37</a:t>
            </a:fld>
            <a:endParaRPr lang="en-US" dirty="0"/>
          </a:p>
        </p:txBody>
      </p:sp>
      <p:pic>
        <p:nvPicPr>
          <p:cNvPr id="11" name="Picture 4" descr="C:\Users\jblocki\Documents\My Dropbox\PasswordPictures\picture-0-7.jpg"/>
          <p:cNvPicPr>
            <a:picLocks noChangeAspect="1" noChangeArrowheads="1"/>
          </p:cNvPicPr>
          <p:nvPr/>
        </p:nvPicPr>
        <p:blipFill>
          <a:blip r:embed="rId3" cstate="print"/>
          <a:srcRect l="12500" t="3529" r="42969" b="5883"/>
          <a:stretch>
            <a:fillRect/>
          </a:stretch>
        </p:blipFill>
        <p:spPr bwMode="auto">
          <a:xfrm>
            <a:off x="6718300" y="1828800"/>
            <a:ext cx="1968499" cy="2310270"/>
          </a:xfrm>
          <a:prstGeom prst="rect">
            <a:avLst/>
          </a:prstGeom>
          <a:noFill/>
        </p:spPr>
      </p:pic>
      <p:pic>
        <p:nvPicPr>
          <p:cNvPr id="12" name="Picture 2" descr="https://lh4.googleusercontent.com/-l9AijjgWVZM/AAAAAAAAAAI/AAAAAAABqlc/7IoQt2FfdwY/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514" y="2983935"/>
            <a:ext cx="1093731" cy="105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17576" y="1752600"/>
            <a:ext cx="2054224" cy="2667000"/>
          </a:xfrm>
          <a:prstGeom prst="rect">
            <a:avLst/>
          </a:prstGeom>
          <a:solidFill>
            <a:srgbClr val="7030A0">
              <a:alpha val="0"/>
            </a:srgbClr>
          </a:solidFill>
          <a:ln w="857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5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Cues</a:t>
            </a:r>
            <a:endParaRPr lang="en-US" dirty="0"/>
          </a:p>
        </p:txBody>
      </p:sp>
      <p:sp>
        <p:nvSpPr>
          <p:cNvPr id="3" name="Content Placeholder 2"/>
          <p:cNvSpPr>
            <a:spLocks noGrp="1"/>
          </p:cNvSpPr>
          <p:nvPr>
            <p:ph idx="1"/>
          </p:nvPr>
        </p:nvSpPr>
        <p:spPr>
          <a:xfrm>
            <a:off x="457200" y="3048004"/>
            <a:ext cx="8229600" cy="3078163"/>
          </a:xfrm>
        </p:spPr>
        <p:txBody>
          <a:bodyPr/>
          <a:lstStyle/>
          <a:p>
            <a:r>
              <a:rPr lang="en-US" dirty="0" smtClean="0"/>
              <a:t>Usability Advantages</a:t>
            </a:r>
          </a:p>
          <a:p>
            <a:pPr lvl="1"/>
            <a:r>
              <a:rPr lang="en-US" dirty="0" smtClean="0"/>
              <a:t>Fewer stories to remember!</a:t>
            </a:r>
          </a:p>
          <a:p>
            <a:pPr lvl="1"/>
            <a:r>
              <a:rPr lang="en-US" dirty="0" smtClean="0"/>
              <a:t>More Natural Rehearsals!</a:t>
            </a:r>
          </a:p>
          <a:p>
            <a:r>
              <a:rPr lang="en-US" dirty="0" smtClean="0"/>
              <a:t>Security?</a:t>
            </a:r>
            <a:endParaRPr lang="en-US" dirty="0"/>
          </a:p>
        </p:txBody>
      </p:sp>
      <p:cxnSp>
        <p:nvCxnSpPr>
          <p:cNvPr id="4" name="Straight Connector 3"/>
          <p:cNvCxnSpPr/>
          <p:nvPr/>
        </p:nvCxnSpPr>
        <p:spPr bwMode="auto">
          <a:xfrm>
            <a:off x="152400" y="1853625"/>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5" name="TextBox 4"/>
          <p:cNvSpPr txBox="1"/>
          <p:nvPr/>
        </p:nvSpPr>
        <p:spPr>
          <a:xfrm>
            <a:off x="152400" y="2387029"/>
            <a:ext cx="8686800" cy="584775"/>
          </a:xfrm>
          <a:prstGeom prst="rect">
            <a:avLst/>
          </a:prstGeom>
          <a:noFill/>
        </p:spPr>
        <p:txBody>
          <a:bodyPr wrap="square" rtlCol="0">
            <a:spAutoFit/>
          </a:bodyPr>
          <a:lstStyle/>
          <a:p>
            <a:r>
              <a:rPr lang="en-US" sz="3200" dirty="0" smtClean="0"/>
              <a:t>Day: 1           2                    4          5                     8</a:t>
            </a:r>
            <a:endParaRPr lang="en-US" sz="3200" dirty="0"/>
          </a:p>
        </p:txBody>
      </p:sp>
      <p:sp>
        <p:nvSpPr>
          <p:cNvPr id="6" name="Oval 5"/>
          <p:cNvSpPr/>
          <p:nvPr/>
        </p:nvSpPr>
        <p:spPr bwMode="auto">
          <a:xfrm>
            <a:off x="4114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7" name="Oval 6"/>
          <p:cNvSpPr/>
          <p:nvPr/>
        </p:nvSpPr>
        <p:spPr bwMode="auto">
          <a:xfrm>
            <a:off x="73914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8" name="Oval 7"/>
          <p:cNvSpPr/>
          <p:nvPr/>
        </p:nvSpPr>
        <p:spPr bwMode="auto">
          <a:xfrm>
            <a:off x="5257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9" name="Oval 8"/>
          <p:cNvSpPr/>
          <p:nvPr/>
        </p:nvSpPr>
        <p:spPr bwMode="auto">
          <a:xfrm>
            <a:off x="15240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0" name="Oval 9"/>
          <p:cNvSpPr/>
          <p:nvPr/>
        </p:nvSpPr>
        <p:spPr bwMode="auto">
          <a:xfrm>
            <a:off x="48006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1" name="Oval 10"/>
          <p:cNvSpPr/>
          <p:nvPr/>
        </p:nvSpPr>
        <p:spPr bwMode="auto">
          <a:xfrm>
            <a:off x="79248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2" name="Double Bracket 11"/>
          <p:cNvSpPr/>
          <p:nvPr/>
        </p:nvSpPr>
        <p:spPr>
          <a:xfrm>
            <a:off x="1143000" y="1600200"/>
            <a:ext cx="1295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Double Bracket 12"/>
          <p:cNvSpPr/>
          <p:nvPr/>
        </p:nvSpPr>
        <p:spPr>
          <a:xfrm>
            <a:off x="2438400" y="1600200"/>
            <a:ext cx="2057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Double Bracket 13"/>
          <p:cNvSpPr/>
          <p:nvPr/>
        </p:nvSpPr>
        <p:spPr>
          <a:xfrm>
            <a:off x="44958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p:cNvSpPr/>
          <p:nvPr/>
        </p:nvSpPr>
        <p:spPr>
          <a:xfrm>
            <a:off x="76962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lide Number Placeholder 42"/>
          <p:cNvSpPr>
            <a:spLocks noGrp="1"/>
          </p:cNvSpPr>
          <p:nvPr>
            <p:ph type="sldNum" sz="quarter" idx="12"/>
          </p:nvPr>
        </p:nvSpPr>
        <p:spPr>
          <a:xfrm>
            <a:off x="6553200" y="6356354"/>
            <a:ext cx="2133600" cy="365125"/>
          </a:xfrm>
        </p:spPr>
        <p:txBody>
          <a:bodyPr/>
          <a:lstStyle/>
          <a:p>
            <a:fld id="{FC398A72-17BE-493D-A14C-F3371BCE3542}" type="slidenum">
              <a:rPr lang="en-US" smtClean="0"/>
              <a:pPr/>
              <a:t>38</a:t>
            </a:fld>
            <a:endParaRPr lang="en-US" dirty="0"/>
          </a:p>
        </p:txBody>
      </p:sp>
    </p:spTree>
    <p:extLst>
      <p:ext uri="{BB962C8B-B14F-4D97-AF65-F5344CB8AC3E}">
        <p14:creationId xmlns:p14="http://schemas.microsoft.com/office/powerpoint/2010/main" val="3650395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Cues</a:t>
            </a:r>
            <a:endParaRPr lang="en-US" dirty="0"/>
          </a:p>
        </p:txBody>
      </p:sp>
      <p:sp>
        <p:nvSpPr>
          <p:cNvPr id="3" name="Content Placeholder 2"/>
          <p:cNvSpPr>
            <a:spLocks noGrp="1"/>
          </p:cNvSpPr>
          <p:nvPr>
            <p:ph idx="1"/>
          </p:nvPr>
        </p:nvSpPr>
        <p:spPr>
          <a:xfrm>
            <a:off x="782444" y="1713602"/>
            <a:ext cx="8229600" cy="4525963"/>
          </a:xfrm>
        </p:spPr>
        <p:txBody>
          <a:bodyPr/>
          <a:lstStyle/>
          <a:p>
            <a:pPr marL="0" indent="0">
              <a:buNone/>
            </a:pPr>
            <a:r>
              <a:rPr lang="en-US" dirty="0" smtClean="0"/>
              <a:t>Combinatorial Design: Each pairs of accounts has at most </a:t>
            </a:r>
            <a:r>
              <a:rPr lang="en-US" dirty="0" smtClean="0">
                <a:latin typeface="Cambria Math"/>
                <a:ea typeface="Cambria Math"/>
              </a:rPr>
              <a:t>𝛄 </a:t>
            </a:r>
            <a:r>
              <a:rPr lang="en-US" dirty="0" smtClean="0"/>
              <a:t> secret stories in common.</a:t>
            </a:r>
            <a:endParaRPr lang="en-US" dirty="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8623" y="4214954"/>
            <a:ext cx="4261701" cy="189011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39</a:t>
            </a:fld>
            <a:endParaRPr lang="en-US" dirty="0"/>
          </a:p>
        </p:txBody>
      </p:sp>
      <p:sp>
        <p:nvSpPr>
          <p:cNvPr id="5" name="TextBox 4"/>
          <p:cNvSpPr txBox="1"/>
          <p:nvPr/>
        </p:nvSpPr>
        <p:spPr>
          <a:xfrm>
            <a:off x="76200" y="6412468"/>
            <a:ext cx="4728410" cy="369332"/>
          </a:xfrm>
          <a:prstGeom prst="rect">
            <a:avLst/>
          </a:prstGeom>
          <a:noFill/>
        </p:spPr>
        <p:txBody>
          <a:bodyPr wrap="none" rtlCol="0">
            <a:spAutoFit/>
          </a:bodyPr>
          <a:lstStyle/>
          <a:p>
            <a:r>
              <a:rPr lang="en-US" dirty="0" smtClean="0"/>
              <a:t>Source: Naturally Rehearsing Passwords [BBD13]</a:t>
            </a:r>
            <a:endParaRPr lang="en-US" dirty="0"/>
          </a:p>
        </p:txBody>
      </p:sp>
      <p:sp>
        <p:nvSpPr>
          <p:cNvPr id="6" name="Rectangle 5"/>
          <p:cNvSpPr/>
          <p:nvPr/>
        </p:nvSpPr>
        <p:spPr>
          <a:xfrm>
            <a:off x="5029200" y="4204072"/>
            <a:ext cx="990600" cy="1270855"/>
          </a:xfrm>
          <a:prstGeom prst="rect">
            <a:avLst/>
          </a:prstGeom>
          <a:solidFill>
            <a:srgbClr val="7030A0">
              <a:alpha val="0"/>
            </a:srgbClr>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4283712"/>
            <a:ext cx="3961844" cy="1752600"/>
          </a:xfrm>
          <a:prstGeom prst="rect">
            <a:avLst/>
          </a:prstGeom>
        </p:spPr>
      </p:pic>
      <p:pic>
        <p:nvPicPr>
          <p:cNvPr id="10" name="Picture 4" descr="C:\Users\jblocki\Documents\My Dropbox\PasswordPictures\picture-0-7.jpg"/>
          <p:cNvPicPr>
            <a:picLocks noChangeAspect="1" noChangeArrowheads="1"/>
          </p:cNvPicPr>
          <p:nvPr/>
        </p:nvPicPr>
        <p:blipFill>
          <a:blip r:embed="rId5" cstate="print"/>
          <a:srcRect l="12500" t="3529" r="42969" b="5883"/>
          <a:stretch>
            <a:fillRect/>
          </a:stretch>
        </p:blipFill>
        <p:spPr bwMode="auto">
          <a:xfrm>
            <a:off x="7817472" y="4214954"/>
            <a:ext cx="867401" cy="1086757"/>
          </a:xfrm>
          <a:prstGeom prst="rect">
            <a:avLst/>
          </a:prstGeom>
          <a:noFill/>
        </p:spPr>
      </p:pic>
      <p:pic>
        <p:nvPicPr>
          <p:cNvPr id="11" name="Picture 2" descr="https://lh4.googleusercontent.com/-l9AijjgWVZM/AAAAAAAAAAI/AAAAAAABqlc/7IoQt2FfdwY/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6906" y="4635391"/>
            <a:ext cx="546866" cy="529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jblocki\Documents\My Dropbox\PasswordPictures\picture-0-7.jpg"/>
          <p:cNvPicPr>
            <a:picLocks noChangeAspect="1" noChangeArrowheads="1"/>
          </p:cNvPicPr>
          <p:nvPr/>
        </p:nvPicPr>
        <p:blipFill>
          <a:blip r:embed="rId5" cstate="print"/>
          <a:srcRect l="12500" t="3529" r="42969" b="5883"/>
          <a:stretch>
            <a:fillRect/>
          </a:stretch>
        </p:blipFill>
        <p:spPr bwMode="auto">
          <a:xfrm>
            <a:off x="3124200" y="4283712"/>
            <a:ext cx="867401" cy="1086757"/>
          </a:xfrm>
          <a:prstGeom prst="rect">
            <a:avLst/>
          </a:prstGeom>
          <a:noFill/>
        </p:spPr>
      </p:pic>
      <p:pic>
        <p:nvPicPr>
          <p:cNvPr id="13" name="Picture 2" descr="https://lh4.googleusercontent.com/-l9AijjgWVZM/AAAAAAAAAAI/AAAAAAABqlc/7IoQt2FfdwY/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3634" y="4704149"/>
            <a:ext cx="546866" cy="5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1" name="Picture 1"/>
          <p:cNvPicPr>
            <a:picLocks noChangeAspect="1" noChangeArrowheads="1"/>
          </p:cNvPicPr>
          <p:nvPr/>
        </p:nvPicPr>
        <p:blipFill>
          <a:blip r:embed="rId8" cstate="print"/>
          <a:srcRect/>
          <a:stretch>
            <a:fillRect/>
          </a:stretch>
        </p:blipFill>
        <p:spPr bwMode="auto">
          <a:xfrm>
            <a:off x="5562600" y="1447800"/>
            <a:ext cx="507682" cy="762000"/>
          </a:xfrm>
          <a:prstGeom prst="rect">
            <a:avLst/>
          </a:prstGeom>
          <a:noFill/>
          <a:ln w="9525">
            <a:noFill/>
            <a:miter lim="800000"/>
            <a:headEnd/>
            <a:tailEnd/>
          </a:ln>
        </p:spPr>
      </p:pic>
      <p:pic>
        <p:nvPicPr>
          <p:cNvPr id="7" name="Picture 1"/>
          <p:cNvPicPr>
            <a:picLocks noChangeAspect="1" noChangeArrowheads="1"/>
          </p:cNvPicPr>
          <p:nvPr/>
        </p:nvPicPr>
        <p:blipFill>
          <a:blip r:embed="rId8" cstate="print"/>
          <a:srcRect/>
          <a:stretch>
            <a:fillRect/>
          </a:stretch>
        </p:blipFill>
        <p:spPr bwMode="auto">
          <a:xfrm>
            <a:off x="5562600" y="2362200"/>
            <a:ext cx="507682" cy="762000"/>
          </a:xfrm>
          <a:prstGeom prst="rect">
            <a:avLst/>
          </a:prstGeom>
          <a:noFill/>
          <a:ln w="9525">
            <a:noFill/>
            <a:miter lim="800000"/>
            <a:headEnd/>
            <a:tailEnd/>
          </a:ln>
        </p:spPr>
      </p:pic>
      <p:pic>
        <p:nvPicPr>
          <p:cNvPr id="9" name="Picture 1"/>
          <p:cNvPicPr>
            <a:picLocks noChangeAspect="1" noChangeArrowheads="1"/>
          </p:cNvPicPr>
          <p:nvPr/>
        </p:nvPicPr>
        <p:blipFill>
          <a:blip r:embed="rId8" cstate="print"/>
          <a:srcRect/>
          <a:stretch>
            <a:fillRect/>
          </a:stretch>
        </p:blipFill>
        <p:spPr bwMode="auto">
          <a:xfrm>
            <a:off x="5562600" y="3276600"/>
            <a:ext cx="507682" cy="762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762000" y="1752600"/>
            <a:ext cx="990600" cy="1524000"/>
          </a:xfrm>
          <a:prstGeom prst="rect">
            <a:avLst/>
          </a:prstGeom>
          <a:noFill/>
          <a:ln w="9525">
            <a:noFill/>
            <a:miter lim="800000"/>
            <a:headEnd/>
            <a:tailEnd/>
          </a:ln>
        </p:spPr>
      </p:pic>
      <p:cxnSp>
        <p:nvCxnSpPr>
          <p:cNvPr id="17" name="Straight Arrow Connector 16"/>
          <p:cNvCxnSpPr>
            <a:endCxn id="40961" idx="1"/>
          </p:cNvCxnSpPr>
          <p:nvPr/>
        </p:nvCxnSpPr>
        <p:spPr>
          <a:xfrm flipV="1">
            <a:off x="1752600" y="1828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0963" idx="3"/>
          </p:cNvCxnSpPr>
          <p:nvPr/>
        </p:nvCxnSpPr>
        <p:spPr>
          <a:xfrm>
            <a:off x="1752600" y="2514600"/>
            <a:ext cx="381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52600" y="2895600"/>
            <a:ext cx="381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40968" name="Picture 8"/>
          <p:cNvPicPr>
            <a:picLocks noChangeAspect="1" noChangeArrowheads="1"/>
          </p:cNvPicPr>
          <p:nvPr/>
        </p:nvPicPr>
        <p:blipFill>
          <a:blip r:embed="rId10" cstate="print"/>
          <a:srcRect/>
          <a:stretch>
            <a:fillRect/>
          </a:stretch>
        </p:blipFill>
        <p:spPr bwMode="auto">
          <a:xfrm>
            <a:off x="6553200" y="3352800"/>
            <a:ext cx="2286000" cy="598170"/>
          </a:xfrm>
          <a:prstGeom prst="rect">
            <a:avLst/>
          </a:prstGeom>
          <a:noFill/>
          <a:ln w="9525">
            <a:noFill/>
            <a:miter lim="800000"/>
            <a:headEnd/>
            <a:tailEnd/>
          </a:ln>
        </p:spPr>
      </p:pic>
      <p:pic>
        <p:nvPicPr>
          <p:cNvPr id="40969" name="Picture 9"/>
          <p:cNvPicPr>
            <a:picLocks noChangeAspect="1" noChangeArrowheads="1"/>
          </p:cNvPicPr>
          <p:nvPr/>
        </p:nvPicPr>
        <p:blipFill>
          <a:blip r:embed="rId11" cstate="print"/>
          <a:srcRect/>
          <a:stretch>
            <a:fillRect/>
          </a:stretch>
        </p:blipFill>
        <p:spPr bwMode="auto">
          <a:xfrm>
            <a:off x="6629400" y="1447800"/>
            <a:ext cx="1524000" cy="838200"/>
          </a:xfrm>
          <a:prstGeom prst="rect">
            <a:avLst/>
          </a:prstGeom>
          <a:noFill/>
          <a:ln w="9525">
            <a:noFill/>
            <a:miter lim="800000"/>
            <a:headEnd/>
            <a:tailEnd/>
          </a:ln>
        </p:spPr>
      </p:pic>
      <p:sp>
        <p:nvSpPr>
          <p:cNvPr id="31" name="TextBox 30"/>
          <p:cNvSpPr txBox="1"/>
          <p:nvPr/>
        </p:nvSpPr>
        <p:spPr>
          <a:xfrm>
            <a:off x="838200" y="4267204"/>
            <a:ext cx="6172200" cy="646331"/>
          </a:xfrm>
          <a:prstGeom prst="rect">
            <a:avLst/>
          </a:prstGeom>
          <a:noFill/>
        </p:spPr>
        <p:txBody>
          <a:bodyPr wrap="square" rtlCol="0">
            <a:spAutoFit/>
          </a:bodyPr>
          <a:lstStyle/>
          <a:p>
            <a:r>
              <a:rPr lang="en-US" sz="3600" dirty="0" smtClean="0"/>
              <a:t>Competing Goals:</a:t>
            </a:r>
          </a:p>
        </p:txBody>
      </p:sp>
      <p:graphicFrame>
        <p:nvGraphicFramePr>
          <p:cNvPr id="33" name="Diagram 32"/>
          <p:cNvGraphicFramePr/>
          <p:nvPr/>
        </p:nvGraphicFramePr>
        <p:xfrm>
          <a:off x="2286000" y="4876800"/>
          <a:ext cx="3429000" cy="1600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Slide Number Placeholder 15"/>
          <p:cNvSpPr>
            <a:spLocks noGrp="1"/>
          </p:cNvSpPr>
          <p:nvPr>
            <p:ph type="sldNum" sz="quarter" idx="12"/>
          </p:nvPr>
        </p:nvSpPr>
        <p:spPr/>
        <p:txBody>
          <a:bodyPr/>
          <a:lstStyle/>
          <a:p>
            <a:fld id="{FC398A72-17BE-493D-A14C-F3371BCE3542}" type="slidenum">
              <a:rPr lang="en-US" smtClean="0"/>
              <a:pPr/>
              <a:t>4</a:t>
            </a:fld>
            <a:endParaRPr lang="en-US" dirty="0"/>
          </a:p>
        </p:txBody>
      </p:sp>
      <p:sp>
        <p:nvSpPr>
          <p:cNvPr id="18" name="TextBox 17"/>
          <p:cNvSpPr txBox="1"/>
          <p:nvPr/>
        </p:nvSpPr>
        <p:spPr>
          <a:xfrm>
            <a:off x="5410200" y="4038600"/>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smtClean="0"/>
              <a:t>…</a:t>
            </a:r>
            <a:endParaRPr lang="en-US" sz="4000" dirty="0"/>
          </a:p>
        </p:txBody>
      </p:sp>
      <p:pic>
        <p:nvPicPr>
          <p:cNvPr id="4098" name="Picture 2" descr="Image result for bank of america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40792" y="2461759"/>
            <a:ext cx="2692322" cy="59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Graphic spid="3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(n,</a:t>
                </a:r>
                <a14:m>
                  <m:oMath xmlns:m="http://schemas.openxmlformats.org/officeDocument/2006/math">
                    <m:r>
                      <a:rPr lang="en-US" i="1">
                        <a:latin typeface="Cambria Math"/>
                        <a:ea typeface="Cambria Math"/>
                        <a:sym typeface="Mathematica1"/>
                      </a:rPr>
                      <m:t>𝑙</m:t>
                    </m:r>
                  </m:oMath>
                </a14:m>
                <a:r>
                  <a:rPr lang="en-US" dirty="0"/>
                  <a:t>,</a:t>
                </a:r>
                <a14:m>
                  <m:oMath xmlns:m="http://schemas.openxmlformats.org/officeDocument/2006/math">
                    <m:r>
                      <a:rPr lang="en-US" i="1">
                        <a:latin typeface="Cambria Math"/>
                        <a:ea typeface="Cambria Math"/>
                        <a:sym typeface="Mathematica1"/>
                      </a:rPr>
                      <m:t>𝛾</m:t>
                    </m:r>
                  </m:oMath>
                </a14:m>
                <a:r>
                  <a:rPr lang="en-US" dirty="0">
                    <a:sym typeface="Mathematica1"/>
                  </a:rPr>
                  <a:t>)-Sharing Set Family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sym typeface="Mathematica1"/>
                  </a:rPr>
                  <a:t>m </a:t>
                </a:r>
                <a:r>
                  <a:rPr lang="en-US" b="1" dirty="0">
                    <a:sym typeface="Mathematica1"/>
                  </a:rPr>
                  <a:t>– </a:t>
                </a:r>
                <a:r>
                  <a:rPr lang="en-US" b="1" dirty="0" smtClean="0">
                    <a:sym typeface="Mathematica1"/>
                  </a:rPr>
                  <a:t>number of passwords </a:t>
                </a:r>
                <a:r>
                  <a:rPr lang="en-US" b="1" dirty="0">
                    <a:sym typeface="Mathematica1"/>
                  </a:rPr>
                  <a:t>{S</a:t>
                </a:r>
                <a:r>
                  <a:rPr lang="en-US" b="1" baseline="-25000" dirty="0">
                    <a:sym typeface="Mathematica1"/>
                  </a:rPr>
                  <a:t>1</a:t>
                </a:r>
                <a:r>
                  <a:rPr lang="en-US" b="1" dirty="0">
                    <a:sym typeface="Mathematica1"/>
                  </a:rPr>
                  <a:t>,…,</a:t>
                </a:r>
                <a:r>
                  <a:rPr lang="en-US" b="1" dirty="0" err="1">
                    <a:sym typeface="Mathematica1"/>
                  </a:rPr>
                  <a:t>S</a:t>
                </a:r>
                <a:r>
                  <a:rPr lang="en-US" b="1" baseline="-25000" dirty="0" err="1">
                    <a:sym typeface="Mathematica1"/>
                  </a:rPr>
                  <a:t>m</a:t>
                </a:r>
                <a:r>
                  <a:rPr lang="en-US" b="1" dirty="0" smtClean="0">
                    <a:sym typeface="Mathematica1"/>
                  </a:rPr>
                  <a:t>}.</a:t>
                </a:r>
              </a:p>
              <a:p>
                <a:pPr marL="0" indent="0">
                  <a:buNone/>
                </a:pPr>
                <a:r>
                  <a:rPr lang="en-US" b="1" dirty="0"/>
                  <a:t>n – total </a:t>
                </a:r>
                <a:r>
                  <a:rPr lang="en-US" b="1" dirty="0" smtClean="0"/>
                  <a:t>#secrets the user memorizes</a:t>
                </a:r>
                <a:endParaRPr lang="en-US" b="1" dirty="0"/>
              </a:p>
              <a:p>
                <a:pPr marL="0" indent="0">
                  <a:buNone/>
                </a:pPr>
                <a:r>
                  <a:rPr lang="en-US" b="1" dirty="0" smtClean="0">
                    <a:sym typeface="Mathematica1"/>
                  </a:rPr>
                  <a:t>l  </a:t>
                </a:r>
                <a:r>
                  <a:rPr lang="en-US" b="1" dirty="0">
                    <a:sym typeface="Mathematica1"/>
                  </a:rPr>
                  <a:t>–  </a:t>
                </a:r>
                <a:r>
                  <a:rPr lang="en-US" b="1" dirty="0" smtClean="0">
                    <a:sym typeface="Mathematica1"/>
                  </a:rPr>
                  <a:t>#secrets per password</a:t>
                </a:r>
                <a:endParaRPr lang="en-US" b="1" dirty="0">
                  <a:sym typeface="Mathematica1"/>
                </a:endParaRPr>
              </a:p>
              <a:p>
                <a:pPr marL="0" indent="0">
                  <a:buNone/>
                </a:pPr>
                <a14:m>
                  <m:oMath xmlns:m="http://schemas.openxmlformats.org/officeDocument/2006/math">
                    <m:r>
                      <a:rPr lang="en-US" b="1" i="1">
                        <a:latin typeface="Cambria Math"/>
                        <a:ea typeface="Cambria Math"/>
                        <a:sym typeface="Mathematica1"/>
                      </a:rPr>
                      <m:t>𝜸</m:t>
                    </m:r>
                    <m:r>
                      <a:rPr lang="en-US" b="1" i="0" smtClean="0">
                        <a:latin typeface="Cambria Math"/>
                        <a:ea typeface="Cambria Math"/>
                        <a:sym typeface="Mathematica1"/>
                      </a:rPr>
                      <m:t> </m:t>
                    </m:r>
                  </m:oMath>
                </a14:m>
                <a:r>
                  <a:rPr lang="en-US" b="1" dirty="0" smtClean="0">
                    <a:sym typeface="Mathematica1"/>
                  </a:rPr>
                  <a:t>–  max intersection</a:t>
                </a:r>
              </a:p>
              <a:p>
                <a:pPr marL="0" indent="0">
                  <a:buNone/>
                </a:pPr>
                <a14:m>
                  <m:oMath xmlns:m="http://schemas.openxmlformats.org/officeDocument/2006/math">
                    <m:r>
                      <a:rPr lang="en-US" b="1" i="1">
                        <a:latin typeface="Cambria Math"/>
                        <a:ea typeface="Cambria Math"/>
                        <a:sym typeface="Mathematica1"/>
                      </a:rPr>
                      <m:t>𝑺</m:t>
                    </m:r>
                    <m:r>
                      <a:rPr lang="en-US" b="1" i="1" baseline="-25000">
                        <a:latin typeface="Cambria Math"/>
                        <a:ea typeface="Cambria Math"/>
                        <a:sym typeface="Mathematica1"/>
                      </a:rPr>
                      <m:t>𝒊</m:t>
                    </m:r>
                  </m:oMath>
                </a14:m>
                <a:r>
                  <a:rPr lang="en-US" b="1" dirty="0">
                    <a:sym typeface="Mathematica1"/>
                  </a:rPr>
                  <a:t> </a:t>
                </a:r>
                <a:r>
                  <a:rPr lang="en-US" b="1" dirty="0" smtClean="0">
                    <a:sym typeface="Mathematica1"/>
                  </a:rPr>
                  <a:t>– secrets for </a:t>
                </a:r>
              </a:p>
              <a:p>
                <a:pPr marL="0" indent="0">
                  <a:buNone/>
                </a:pPr>
                <a:r>
                  <a:rPr lang="en-US" b="1" dirty="0">
                    <a:sym typeface="Mathematica1"/>
                  </a:rPr>
                  <a:t> </a:t>
                </a:r>
                <a:r>
                  <a:rPr lang="en-US" b="1" dirty="0" smtClean="0">
                    <a:sym typeface="Mathematica1"/>
                  </a:rPr>
                  <a:t>           account </a:t>
                </a:r>
                <a:r>
                  <a:rPr lang="en-US" b="1" dirty="0" err="1" smtClean="0">
                    <a:sym typeface="Mathematica1"/>
                  </a:rPr>
                  <a:t>i</a:t>
                </a:r>
                <a:r>
                  <a:rPr lang="en-US" b="1" dirty="0" smtClean="0">
                    <a:sym typeface="Mathematica1"/>
                  </a:rPr>
                  <a:t>.</a:t>
                </a:r>
              </a:p>
              <a:p>
                <a:pPr marL="0" indent="0">
                  <a:buNone/>
                </a:pPr>
                <a:endParaRPr lang="en-US" b="1" dirty="0">
                  <a:sym typeface="Mathematica1"/>
                </a:endParaRPr>
              </a:p>
              <a:p>
                <a:pPr marL="0" indent="0">
                  <a:buNone/>
                </a:pPr>
                <a:endParaRPr lang="en-US" dirty="0"/>
              </a:p>
              <a:p>
                <a:pPr marL="0" indent="0">
                  <a:buNone/>
                </a:pPr>
                <a:endParaRPr lang="en-US" b="1" dirty="0">
                  <a:sym typeface="Mathematica1"/>
                </a:endParaRPr>
              </a:p>
              <a:p>
                <a:endParaRPr lang="en-US" b="1" dirty="0" smtClean="0">
                  <a:sym typeface="Mathematica1"/>
                </a:endParaRPr>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752"/>
                </a:stretch>
              </a:blipFill>
            </p:spPr>
            <p:txBody>
              <a:bodyPr/>
              <a:lstStyle/>
              <a:p>
                <a:r>
                  <a:rPr lang="en-US">
                    <a:noFill/>
                  </a:rPr>
                  <a:t> </a:t>
                </a:r>
              </a:p>
            </p:txBody>
          </p:sp>
        </mc:Fallback>
      </mc:AlternateContent>
      <p:sp>
        <p:nvSpPr>
          <p:cNvPr id="4" name="Oval 3"/>
          <p:cNvSpPr/>
          <p:nvPr/>
        </p:nvSpPr>
        <p:spPr>
          <a:xfrm>
            <a:off x="4419600" y="2819400"/>
            <a:ext cx="4419600" cy="388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5" name="Oval 4"/>
          <p:cNvSpPr/>
          <p:nvPr/>
        </p:nvSpPr>
        <p:spPr>
          <a:xfrm>
            <a:off x="5105400" y="4038600"/>
            <a:ext cx="1828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3581400"/>
            <a:ext cx="1447800" cy="2133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6440890" y="4577838"/>
                <a:ext cx="52450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ea typeface="Cambria Math"/>
                          <a:sym typeface="Mathematica1"/>
                        </a:rPr>
                        <m:t>𝜸</m:t>
                      </m:r>
                    </m:oMath>
                  </m:oMathPara>
                </a14:m>
                <a:endParaRPr lang="en-US" sz="3200" b="1" dirty="0">
                  <a:sym typeface="Mathematica1"/>
                </a:endParaRPr>
              </a:p>
            </p:txBody>
          </p:sp>
        </mc:Choice>
        <mc:Fallback xmlns="">
          <p:sp>
            <p:nvSpPr>
              <p:cNvPr id="7" name="Rectangle 6"/>
              <p:cNvSpPr>
                <a:spLocks noRot="1" noChangeAspect="1" noMove="1" noResize="1" noEditPoints="1" noAdjustHandles="1" noChangeArrowheads="1" noChangeShapeType="1" noTextEdit="1"/>
              </p:cNvSpPr>
              <p:nvPr/>
            </p:nvSpPr>
            <p:spPr>
              <a:xfrm>
                <a:off x="6440887" y="4577834"/>
                <a:ext cx="524503" cy="584775"/>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5715000" y="2946350"/>
            <a:ext cx="433132" cy="646331"/>
          </a:xfrm>
          <a:prstGeom prst="rect">
            <a:avLst/>
          </a:prstGeom>
        </p:spPr>
        <p:txBody>
          <a:bodyPr wrap="none">
            <a:spAutoFit/>
          </a:bodyPr>
          <a:lstStyle/>
          <a:p>
            <a:r>
              <a:rPr lang="en-US" sz="3600" b="1" dirty="0"/>
              <a:t>n</a:t>
            </a:r>
          </a:p>
        </p:txBody>
      </p:sp>
      <mc:AlternateContent xmlns:mc="http://schemas.openxmlformats.org/markup-compatibility/2006" xmlns:a14="http://schemas.microsoft.com/office/drawing/2010/main">
        <mc:Choice Requires="a14">
          <p:sp>
            <p:nvSpPr>
              <p:cNvPr id="9" name="Rectangle 8"/>
              <p:cNvSpPr/>
              <p:nvPr/>
            </p:nvSpPr>
            <p:spPr>
              <a:xfrm>
                <a:off x="5501640" y="4762504"/>
                <a:ext cx="42992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ea typeface="Cambria Math"/>
                          <a:sym typeface="Mathematica1"/>
                        </a:rPr>
                        <m:t>𝒍</m:t>
                      </m:r>
                    </m:oMath>
                  </m:oMathPara>
                </a14:m>
                <a:endParaRPr lang="en-US" sz="3200" b="1" dirty="0">
                  <a:sym typeface="Mathematica1"/>
                </a:endParaRPr>
              </a:p>
            </p:txBody>
          </p:sp>
        </mc:Choice>
        <mc:Fallback xmlns="">
          <p:sp>
            <p:nvSpPr>
              <p:cNvPr id="9" name="Rectangle 8"/>
              <p:cNvSpPr>
                <a:spLocks noRot="1" noChangeAspect="1" noMove="1" noResize="1" noEditPoints="1" noAdjustHandles="1" noChangeArrowheads="1" noChangeShapeType="1" noTextEdit="1"/>
              </p:cNvSpPr>
              <p:nvPr/>
            </p:nvSpPr>
            <p:spPr>
              <a:xfrm>
                <a:off x="5501640" y="4762500"/>
                <a:ext cx="429926"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746236" y="4116173"/>
                <a:ext cx="66396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a:latin typeface="Cambria Math"/>
                          <a:ea typeface="Cambria Math"/>
                          <a:sym typeface="Mathematica1"/>
                        </a:rPr>
                        <m:t>𝑺</m:t>
                      </m:r>
                      <m:r>
                        <a:rPr lang="en-US" sz="3600" b="1" i="1" baseline="-25000">
                          <a:latin typeface="Cambria Math"/>
                          <a:ea typeface="Cambria Math"/>
                          <a:sym typeface="Mathematica1"/>
                        </a:rPr>
                        <m:t>𝒊</m:t>
                      </m:r>
                    </m:oMath>
                  </m:oMathPara>
                </a14:m>
                <a:endParaRPr lang="en-US" sz="3600" dirty="0"/>
              </a:p>
            </p:txBody>
          </p:sp>
        </mc:Choice>
        <mc:Fallback xmlns="">
          <p:sp>
            <p:nvSpPr>
              <p:cNvPr id="10" name="Rectangle 9"/>
              <p:cNvSpPr>
                <a:spLocks noRot="1" noChangeAspect="1" noMove="1" noResize="1" noEditPoints="1" noAdjustHandles="1" noChangeArrowheads="1" noChangeShapeType="1" noTextEdit="1"/>
              </p:cNvSpPr>
              <p:nvPr/>
            </p:nvSpPr>
            <p:spPr>
              <a:xfrm>
                <a:off x="4746236" y="4116169"/>
                <a:ext cx="663964" cy="64633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965390" y="3200404"/>
                <a:ext cx="635110" cy="633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a:ea typeface="Cambria Math"/>
                          <a:sym typeface="Mathematica1"/>
                        </a:rPr>
                        <m:t>𝑺</m:t>
                      </m:r>
                      <m:r>
                        <a:rPr lang="en-US" sz="3600" b="1" i="1" baseline="-25000" smtClean="0">
                          <a:latin typeface="Cambria Math"/>
                          <a:ea typeface="Cambria Math"/>
                          <a:sym typeface="Mathematica1"/>
                        </a:rPr>
                        <m:t>𝒋</m:t>
                      </m:r>
                    </m:oMath>
                  </m:oMathPara>
                </a14:m>
                <a:endParaRPr lang="en-US" sz="3600" baseline="-25000" dirty="0"/>
              </a:p>
            </p:txBody>
          </p:sp>
        </mc:Choice>
        <mc:Fallback xmlns="">
          <p:sp>
            <p:nvSpPr>
              <p:cNvPr id="11" name="Rectangle 10"/>
              <p:cNvSpPr>
                <a:spLocks noRot="1" noChangeAspect="1" noMove="1" noResize="1" noEditPoints="1" noAdjustHandles="1" noChangeArrowheads="1" noChangeShapeType="1" noTextEdit="1"/>
              </p:cNvSpPr>
              <p:nvPr/>
            </p:nvSpPr>
            <p:spPr>
              <a:xfrm>
                <a:off x="6965390" y="3200400"/>
                <a:ext cx="635109" cy="633571"/>
              </a:xfrm>
              <a:prstGeom prst="rect">
                <a:avLst/>
              </a:prstGeom>
              <a:blipFill rotWithShape="1">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42474" y="4343404"/>
                <a:ext cx="42992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ea typeface="Cambria Math"/>
                          <a:sym typeface="Mathematica1"/>
                        </a:rPr>
                        <m:t>𝒍</m:t>
                      </m:r>
                    </m:oMath>
                  </m:oMathPara>
                </a14:m>
                <a:endParaRPr lang="en-US" sz="3200" b="1" dirty="0">
                  <a:sym typeface="Mathematica1"/>
                </a:endParaRPr>
              </a:p>
            </p:txBody>
          </p:sp>
        </mc:Choice>
        <mc:Fallback xmlns="">
          <p:sp>
            <p:nvSpPr>
              <p:cNvPr id="12" name="Rectangle 11"/>
              <p:cNvSpPr>
                <a:spLocks noRot="1" noChangeAspect="1" noMove="1" noResize="1" noEditPoints="1" noAdjustHandles="1" noChangeArrowheads="1" noChangeShapeType="1" noTextEdit="1"/>
              </p:cNvSpPr>
              <p:nvPr/>
            </p:nvSpPr>
            <p:spPr>
              <a:xfrm>
                <a:off x="7342474" y="4343400"/>
                <a:ext cx="429926" cy="584775"/>
              </a:xfrm>
              <a:prstGeom prst="rect">
                <a:avLst/>
              </a:prstGeom>
              <a:blipFill rotWithShape="1">
                <a:blip r:embed="rId8"/>
                <a:stretch>
                  <a:fillRect/>
                </a:stretch>
              </a:blipFill>
            </p:spPr>
            <p:txBody>
              <a:bodyPr/>
              <a:lstStyle/>
              <a:p>
                <a:r>
                  <a:rPr lang="en-US">
                    <a:noFill/>
                  </a:rPr>
                  <a:t> </a:t>
                </a:r>
              </a:p>
            </p:txBody>
          </p:sp>
        </mc:Fallback>
      </mc:AlternateContent>
      <p:pic>
        <p:nvPicPr>
          <p:cNvPr id="1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5153" r="11694" b="20016"/>
          <a:stretch/>
        </p:blipFill>
        <p:spPr bwMode="auto">
          <a:xfrm>
            <a:off x="5829629" y="4997385"/>
            <a:ext cx="637009" cy="77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10" cstate="print"/>
          <a:srcRect/>
          <a:stretch>
            <a:fillRect/>
          </a:stretch>
        </p:blipFill>
        <p:spPr bwMode="auto">
          <a:xfrm>
            <a:off x="5992294" y="5347279"/>
            <a:ext cx="279596" cy="372795"/>
          </a:xfrm>
          <a:prstGeom prst="rect">
            <a:avLst/>
          </a:prstGeom>
          <a:noFill/>
          <a:ln w="9525">
            <a:noFill/>
            <a:miter lim="800000"/>
            <a:headEnd/>
            <a:tailEnd/>
          </a:ln>
        </p:spPr>
      </p:pic>
      <p:pic>
        <p:nvPicPr>
          <p:cNvPr id="19"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394" t="45626" r="21573" b="7079"/>
          <a:stretch/>
        </p:blipFill>
        <p:spPr bwMode="auto">
          <a:xfrm>
            <a:off x="6961390" y="4771354"/>
            <a:ext cx="602456" cy="7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descr="https://encrypted-tbn0.gstatic.com/images?q=tbn:ANd9GcQ2VTbO5vcVgCgcdSoEppWFoPB26X551OqY9xC_P-supu0RiYEC"/>
          <p:cNvPicPr>
            <a:picLocks noChangeAspect="1" noChangeArrowheads="1"/>
          </p:cNvPicPr>
          <p:nvPr/>
        </p:nvPicPr>
        <p:blipFill>
          <a:blip r:embed="rId12" cstate="print"/>
          <a:srcRect/>
          <a:stretch>
            <a:fillRect/>
          </a:stretch>
        </p:blipFill>
        <p:spPr bwMode="auto">
          <a:xfrm>
            <a:off x="7275244" y="5124002"/>
            <a:ext cx="244106" cy="334040"/>
          </a:xfrm>
          <a:prstGeom prst="rect">
            <a:avLst/>
          </a:prstGeom>
          <a:noFill/>
        </p:spPr>
      </p:pic>
      <p:sp>
        <p:nvSpPr>
          <p:cNvPr id="21"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40</a:t>
            </a:fld>
            <a:endParaRPr lang="en-US" dirty="0"/>
          </a:p>
        </p:txBody>
      </p:sp>
    </p:spTree>
    <p:extLst>
      <p:ext uri="{BB962C8B-B14F-4D97-AF65-F5344CB8AC3E}">
        <p14:creationId xmlns:p14="http://schemas.microsoft.com/office/powerpoint/2010/main" val="3531389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4420789"/>
              </p:ext>
            </p:extLst>
          </p:nvPr>
        </p:nvGraphicFramePr>
        <p:xfrm>
          <a:off x="457200" y="1106937"/>
          <a:ext cx="8001000" cy="2209799"/>
        </p:xfrm>
        <a:graphic>
          <a:graphicData uri="http://schemas.openxmlformats.org/drawingml/2006/table">
            <a:tbl>
              <a:tblPr firstRow="1" bandRow="1">
                <a:tableStyleId>{5C22544A-7EE6-4342-B048-85BDC9FD1C3A}</a:tableStyleId>
              </a:tblPr>
              <a:tblGrid>
                <a:gridCol w="2438400"/>
                <a:gridCol w="2819400"/>
                <a:gridCol w="2743200"/>
              </a:tblGrid>
              <a:tr h="1116817">
                <a:tc>
                  <a:txBody>
                    <a:bodyPr/>
                    <a:lstStyle/>
                    <a:p>
                      <a:r>
                        <a:rPr lang="en-US" sz="4000" b="1" dirty="0" smtClean="0"/>
                        <a:t>PAO</a:t>
                      </a:r>
                      <a:r>
                        <a:rPr lang="en-US" sz="4000" b="1" baseline="0" dirty="0" smtClean="0"/>
                        <a:t> Stories</a:t>
                      </a:r>
                      <a:endParaRPr lang="en-US" sz="4000" b="1" dirty="0"/>
                    </a:p>
                  </a:txBody>
                  <a:tcPr/>
                </a:tc>
                <a:tc>
                  <a:txBody>
                    <a:bodyPr/>
                    <a:lstStyle/>
                    <a:p>
                      <a:pPr algn="l"/>
                      <a:r>
                        <a:rPr lang="en-US" sz="4000" dirty="0" smtClean="0"/>
                        <a:t>#</a:t>
                      </a:r>
                      <a:r>
                        <a:rPr lang="en-US" sz="4000" baseline="0" dirty="0" smtClean="0"/>
                        <a:t>Passwords</a:t>
                      </a:r>
                      <a:endParaRPr lang="en-US" sz="4000" dirty="0"/>
                    </a:p>
                  </a:txBody>
                  <a:tcPr/>
                </a:tc>
                <a:tc>
                  <a:txBody>
                    <a:bodyPr/>
                    <a:lstStyle/>
                    <a:p>
                      <a:r>
                        <a:rPr lang="en-US" sz="4000" dirty="0" smtClean="0"/>
                        <a:t>Security</a:t>
                      </a:r>
                      <a:endParaRPr lang="en-US" sz="4000" dirty="0"/>
                    </a:p>
                  </a:txBody>
                  <a:tcPr/>
                </a:tc>
              </a:tr>
              <a:tr h="899159">
                <a:tc>
                  <a:txBody>
                    <a:bodyPr/>
                    <a:lstStyle/>
                    <a:p>
                      <a:r>
                        <a:rPr lang="en-US" sz="4400" b="1" dirty="0" smtClean="0"/>
                        <a:t>4</a:t>
                      </a:r>
                      <a:endParaRPr lang="en-US" sz="4400" b="1" dirty="0"/>
                    </a:p>
                  </a:txBody>
                  <a:tcPr>
                    <a:solidFill>
                      <a:schemeClr val="bg2">
                        <a:lumMod val="90000"/>
                      </a:schemeClr>
                    </a:solidFill>
                  </a:tcPr>
                </a:tc>
                <a:tc>
                  <a:txBody>
                    <a:bodyPr/>
                    <a:lstStyle/>
                    <a:p>
                      <a:r>
                        <a:rPr lang="en-US" sz="4400" b="1" dirty="0" smtClean="0"/>
                        <a:t>14</a:t>
                      </a:r>
                      <a:endParaRPr lang="en-US" sz="4400" b="1" dirty="0"/>
                    </a:p>
                  </a:txBody>
                  <a:tcPr>
                    <a:solidFill>
                      <a:schemeClr val="bg2">
                        <a:lumMod val="90000"/>
                      </a:schemeClr>
                    </a:solidFill>
                  </a:tcPr>
                </a:tc>
                <a:tc>
                  <a:txBody>
                    <a:bodyPr/>
                    <a:lstStyle/>
                    <a:p>
                      <a:endParaRPr lang="en-US" sz="2400" b="1" dirty="0">
                        <a:solidFill>
                          <a:srgbClr val="FF0000"/>
                        </a:solidFill>
                      </a:endParaRPr>
                    </a:p>
                  </a:txBody>
                  <a:tcPr>
                    <a:solidFill>
                      <a:schemeClr val="bg2">
                        <a:lumMod val="90000"/>
                      </a:schemeClr>
                    </a:solidFill>
                  </a:tcPr>
                </a:tc>
              </a:tr>
            </a:tbl>
          </a:graphicData>
        </a:graphic>
      </p:graphicFrame>
      <p:pic>
        <p:nvPicPr>
          <p:cNvPr id="22" name="Picture 6"/>
          <p:cNvPicPr>
            <a:picLocks noChangeAspect="1" noChangeArrowheads="1"/>
          </p:cNvPicPr>
          <p:nvPr/>
        </p:nvPicPr>
        <p:blipFill>
          <a:blip r:embed="rId3" cstate="print"/>
          <a:srcRect/>
          <a:stretch>
            <a:fillRect/>
          </a:stretch>
        </p:blipFill>
        <p:spPr bwMode="auto">
          <a:xfrm>
            <a:off x="5847571" y="2464334"/>
            <a:ext cx="508572" cy="847865"/>
          </a:xfrm>
          <a:prstGeom prst="rect">
            <a:avLst/>
          </a:prstGeom>
          <a:noFill/>
          <a:ln w="9525">
            <a:noFill/>
            <a:miter lim="800000"/>
            <a:headEnd/>
            <a:tailEnd/>
          </a:ln>
        </p:spPr>
      </p:pic>
      <p:sp>
        <p:nvSpPr>
          <p:cNvPr id="32" name="Title 1"/>
          <p:cNvSpPr>
            <a:spLocks noGrp="1"/>
          </p:cNvSpPr>
          <p:nvPr>
            <p:ph type="title"/>
          </p:nvPr>
        </p:nvSpPr>
        <p:spPr>
          <a:xfrm>
            <a:off x="457200" y="274638"/>
            <a:ext cx="8229600" cy="1143000"/>
          </a:xfrm>
        </p:spPr>
        <p:txBody>
          <a:bodyPr/>
          <a:lstStyle/>
          <a:p>
            <a:r>
              <a:rPr lang="en-US" dirty="0"/>
              <a:t>How Many Passwords?</a:t>
            </a:r>
          </a:p>
        </p:txBody>
      </p:sp>
    </p:spTree>
    <p:extLst>
      <p:ext uri="{BB962C8B-B14F-4D97-AF65-F5344CB8AC3E}">
        <p14:creationId xmlns:p14="http://schemas.microsoft.com/office/powerpoint/2010/main" val="943250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2184933"/>
              </p:ext>
            </p:extLst>
          </p:nvPr>
        </p:nvGraphicFramePr>
        <p:xfrm>
          <a:off x="457200" y="1106937"/>
          <a:ext cx="8001000" cy="2209799"/>
        </p:xfrm>
        <a:graphic>
          <a:graphicData uri="http://schemas.openxmlformats.org/drawingml/2006/table">
            <a:tbl>
              <a:tblPr firstRow="1" bandRow="1">
                <a:tableStyleId>{5C22544A-7EE6-4342-B048-85BDC9FD1C3A}</a:tableStyleId>
              </a:tblPr>
              <a:tblGrid>
                <a:gridCol w="2438400"/>
                <a:gridCol w="2819400"/>
                <a:gridCol w="2743200"/>
              </a:tblGrid>
              <a:tr h="1116817">
                <a:tc>
                  <a:txBody>
                    <a:bodyPr/>
                    <a:lstStyle/>
                    <a:p>
                      <a:r>
                        <a:rPr lang="en-US" sz="4000" b="1" dirty="0" smtClean="0"/>
                        <a:t>PAO</a:t>
                      </a:r>
                      <a:r>
                        <a:rPr lang="en-US" sz="4000" b="1" baseline="0" dirty="0" smtClean="0"/>
                        <a:t> Stories</a:t>
                      </a:r>
                      <a:endParaRPr lang="en-US" sz="4000" b="1" dirty="0"/>
                    </a:p>
                  </a:txBody>
                  <a:tcPr/>
                </a:tc>
                <a:tc>
                  <a:txBody>
                    <a:bodyPr/>
                    <a:lstStyle/>
                    <a:p>
                      <a:pPr algn="l"/>
                      <a:r>
                        <a:rPr lang="en-US" sz="4000" dirty="0" smtClean="0"/>
                        <a:t>#</a:t>
                      </a:r>
                      <a:r>
                        <a:rPr lang="en-US" sz="4000" baseline="0" dirty="0" smtClean="0"/>
                        <a:t>Passwords</a:t>
                      </a:r>
                      <a:endParaRPr lang="en-US" sz="4000" dirty="0"/>
                    </a:p>
                  </a:txBody>
                  <a:tcPr/>
                </a:tc>
                <a:tc>
                  <a:txBody>
                    <a:bodyPr/>
                    <a:lstStyle/>
                    <a:p>
                      <a:r>
                        <a:rPr lang="en-US" sz="4000" dirty="0" smtClean="0"/>
                        <a:t>Security</a:t>
                      </a:r>
                      <a:endParaRPr lang="en-US" sz="4000" dirty="0"/>
                    </a:p>
                  </a:txBody>
                  <a:tcPr/>
                </a:tc>
              </a:tr>
              <a:tr h="899159">
                <a:tc>
                  <a:txBody>
                    <a:bodyPr/>
                    <a:lstStyle/>
                    <a:p>
                      <a:r>
                        <a:rPr lang="en-US" sz="4400" b="1" dirty="0" smtClean="0"/>
                        <a:t>4</a:t>
                      </a:r>
                      <a:endParaRPr lang="en-US" sz="4400" b="1" dirty="0"/>
                    </a:p>
                  </a:txBody>
                  <a:tcPr>
                    <a:solidFill>
                      <a:schemeClr val="bg2">
                        <a:lumMod val="90000"/>
                      </a:schemeClr>
                    </a:solidFill>
                  </a:tcPr>
                </a:tc>
                <a:tc>
                  <a:txBody>
                    <a:bodyPr/>
                    <a:lstStyle/>
                    <a:p>
                      <a:r>
                        <a:rPr lang="en-US" sz="4400" b="1" dirty="0" smtClean="0"/>
                        <a:t>14</a:t>
                      </a:r>
                      <a:endParaRPr lang="en-US" sz="4400" b="1" dirty="0"/>
                    </a:p>
                  </a:txBody>
                  <a:tcPr>
                    <a:solidFill>
                      <a:schemeClr val="bg2">
                        <a:lumMod val="90000"/>
                      </a:schemeClr>
                    </a:solidFill>
                  </a:tcPr>
                </a:tc>
                <a:tc>
                  <a:txBody>
                    <a:bodyPr/>
                    <a:lstStyle/>
                    <a:p>
                      <a:endParaRPr lang="en-US" sz="2400" b="1" dirty="0">
                        <a:solidFill>
                          <a:srgbClr val="FF0000"/>
                        </a:solidFill>
                      </a:endParaRPr>
                    </a:p>
                  </a:txBody>
                  <a:tcPr>
                    <a:solidFill>
                      <a:schemeClr val="bg2">
                        <a:lumMod val="90000"/>
                      </a:schemeClr>
                    </a:solidFill>
                  </a:tcPr>
                </a:tc>
              </a:tr>
            </a:tbl>
          </a:graphicData>
        </a:graphic>
      </p:graphicFrame>
      <p:pic>
        <p:nvPicPr>
          <p:cNvPr id="22" name="Picture 6"/>
          <p:cNvPicPr>
            <a:picLocks noChangeAspect="1" noChangeArrowheads="1"/>
          </p:cNvPicPr>
          <p:nvPr/>
        </p:nvPicPr>
        <p:blipFill>
          <a:blip r:embed="rId3" cstate="print"/>
          <a:srcRect/>
          <a:stretch>
            <a:fillRect/>
          </a:stretch>
        </p:blipFill>
        <p:spPr bwMode="auto">
          <a:xfrm>
            <a:off x="5847571" y="2464334"/>
            <a:ext cx="508572" cy="847865"/>
          </a:xfrm>
          <a:prstGeom prst="rect">
            <a:avLst/>
          </a:prstGeom>
          <a:noFill/>
          <a:ln w="9525">
            <a:noFill/>
            <a:miter lim="800000"/>
            <a:headEnd/>
            <a:tailEnd/>
          </a:ln>
        </p:spPr>
      </p:pic>
      <p:sp>
        <p:nvSpPr>
          <p:cNvPr id="32" name="Title 1"/>
          <p:cNvSpPr>
            <a:spLocks noGrp="1"/>
          </p:cNvSpPr>
          <p:nvPr>
            <p:ph type="title"/>
          </p:nvPr>
        </p:nvSpPr>
        <p:spPr>
          <a:xfrm>
            <a:off x="457200" y="274638"/>
            <a:ext cx="8229600" cy="1143000"/>
          </a:xfrm>
        </p:spPr>
        <p:txBody>
          <a:bodyPr/>
          <a:lstStyle/>
          <a:p>
            <a:r>
              <a:rPr lang="en-US" dirty="0"/>
              <a:t>How Many Passwords?</a:t>
            </a:r>
          </a:p>
        </p:txBody>
      </p:sp>
      <p:sp>
        <p:nvSpPr>
          <p:cNvPr id="34" name="Rounded Rectangular Callout 33"/>
          <p:cNvSpPr/>
          <p:nvPr/>
        </p:nvSpPr>
        <p:spPr>
          <a:xfrm>
            <a:off x="-30480" y="3596640"/>
            <a:ext cx="6583680" cy="2554732"/>
          </a:xfrm>
          <a:prstGeom prst="wedgeRoundRectCallout">
            <a:avLst>
              <a:gd name="adj1" fmla="val 38563"/>
              <a:gd name="adj2" fmla="val -762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Adversary with one password is unlikely to guess any other password</a:t>
            </a:r>
            <a:endParaRPr lang="en-US" sz="4000" dirty="0"/>
          </a:p>
        </p:txBody>
      </p:sp>
    </p:spTree>
    <p:extLst>
      <p:ext uri="{BB962C8B-B14F-4D97-AF65-F5344CB8AC3E}">
        <p14:creationId xmlns:p14="http://schemas.microsoft.com/office/powerpoint/2010/main" val="33493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p:cNvGraphicFramePr>
            <a:graphicFrameLocks noGrp="1"/>
          </p:cNvGraphicFramePr>
          <p:nvPr>
            <p:extLst>
              <p:ext uri="{D42A27DB-BD31-4B8C-83A1-F6EECF244321}">
                <p14:modId xmlns:p14="http://schemas.microsoft.com/office/powerpoint/2010/main" val="216816606"/>
              </p:ext>
            </p:extLst>
          </p:nvPr>
        </p:nvGraphicFramePr>
        <p:xfrm>
          <a:off x="457200" y="3368041"/>
          <a:ext cx="8001000" cy="975359"/>
        </p:xfrm>
        <a:graphic>
          <a:graphicData uri="http://schemas.openxmlformats.org/drawingml/2006/table">
            <a:tbl>
              <a:tblPr firstRow="1" bandRow="1">
                <a:tableStyleId>{5C22544A-7EE6-4342-B048-85BDC9FD1C3A}</a:tableStyleId>
              </a:tblPr>
              <a:tblGrid>
                <a:gridCol w="2438400"/>
                <a:gridCol w="2819400"/>
                <a:gridCol w="2743200"/>
              </a:tblGrid>
              <a:tr h="975359">
                <a:tc>
                  <a:txBody>
                    <a:bodyPr/>
                    <a:lstStyle/>
                    <a:p>
                      <a:r>
                        <a:rPr lang="en-US" sz="4400" b="1" dirty="0" smtClean="0">
                          <a:solidFill>
                            <a:schemeClr val="tx1"/>
                          </a:solidFill>
                        </a:rPr>
                        <a:t>7</a:t>
                      </a:r>
                      <a:endParaRPr lang="en-US" sz="4400" b="1" dirty="0">
                        <a:solidFill>
                          <a:schemeClr val="tx1"/>
                        </a:solidFill>
                      </a:endParaRPr>
                    </a:p>
                  </a:txBody>
                  <a:tcPr>
                    <a:solidFill>
                      <a:schemeClr val="accent2">
                        <a:lumMod val="40000"/>
                        <a:lumOff val="60000"/>
                      </a:schemeClr>
                    </a:solidFill>
                  </a:tcPr>
                </a:tc>
                <a:tc>
                  <a:txBody>
                    <a:bodyPr/>
                    <a:lstStyle/>
                    <a:p>
                      <a:r>
                        <a:rPr lang="en-US" sz="4000" b="1" dirty="0" smtClean="0">
                          <a:solidFill>
                            <a:schemeClr val="tx1"/>
                          </a:solidFill>
                        </a:rPr>
                        <a:t>75+</a:t>
                      </a:r>
                      <a:endParaRPr lang="en-US" sz="4000" b="1" dirty="0">
                        <a:solidFill>
                          <a:schemeClr val="tx1"/>
                        </a:solidFill>
                      </a:endParaRPr>
                    </a:p>
                  </a:txBody>
                  <a:tcPr>
                    <a:solidFill>
                      <a:schemeClr val="accent2">
                        <a:lumMod val="40000"/>
                        <a:lumOff val="60000"/>
                      </a:schemeClr>
                    </a:solidFill>
                  </a:tcPr>
                </a:tc>
                <a:tc>
                  <a:txBody>
                    <a:bodyPr/>
                    <a:lstStyle/>
                    <a:p>
                      <a:endParaRPr lang="en-US" sz="2400" b="1" dirty="0">
                        <a:solidFill>
                          <a:srgbClr val="00B050"/>
                        </a:solidFill>
                      </a:endParaRPr>
                    </a:p>
                  </a:txBody>
                  <a:tcPr>
                    <a:solidFill>
                      <a:schemeClr val="accent2">
                        <a:lumMod val="40000"/>
                        <a:lumOff val="60000"/>
                      </a:schemeClr>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511088832"/>
              </p:ext>
            </p:extLst>
          </p:nvPr>
        </p:nvGraphicFramePr>
        <p:xfrm>
          <a:off x="457200" y="4267200"/>
          <a:ext cx="8001000" cy="1143000"/>
        </p:xfrm>
        <a:graphic>
          <a:graphicData uri="http://schemas.openxmlformats.org/drawingml/2006/table">
            <a:tbl>
              <a:tblPr firstRow="1" bandRow="1">
                <a:tableStyleId>{5C22544A-7EE6-4342-B048-85BDC9FD1C3A}</a:tableStyleId>
              </a:tblPr>
              <a:tblGrid>
                <a:gridCol w="2438400"/>
                <a:gridCol w="2819400"/>
                <a:gridCol w="2743200"/>
              </a:tblGrid>
              <a:tr h="1143000">
                <a:tc>
                  <a:txBody>
                    <a:bodyPr/>
                    <a:lstStyle/>
                    <a:p>
                      <a:r>
                        <a:rPr lang="en-US" sz="4400" b="1" dirty="0" smtClean="0">
                          <a:solidFill>
                            <a:schemeClr val="tx1"/>
                          </a:solidFill>
                        </a:rPr>
                        <a:t>15</a:t>
                      </a:r>
                      <a:endParaRPr lang="en-US" sz="4400" b="1" dirty="0">
                        <a:solidFill>
                          <a:schemeClr val="tx1"/>
                        </a:solidFill>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1" dirty="0" smtClean="0">
                          <a:solidFill>
                            <a:schemeClr val="tx1"/>
                          </a:solidFill>
                        </a:rPr>
                        <a:t>75+</a:t>
                      </a:r>
                      <a:endParaRPr lang="en-US" sz="4400" b="1" dirty="0">
                        <a:solidFill>
                          <a:srgbClr val="00B050"/>
                        </a:solidFill>
                      </a:endParaRPr>
                    </a:p>
                  </a:txBody>
                  <a:tcPr>
                    <a:solidFill>
                      <a:schemeClr val="bg2">
                        <a:lumMod val="90000"/>
                      </a:schemeClr>
                    </a:solidFill>
                  </a:tcPr>
                </a:tc>
                <a:tc>
                  <a:txBody>
                    <a:bodyPr/>
                    <a:lstStyle/>
                    <a:p>
                      <a:endParaRPr lang="en-US" sz="2400" b="1" dirty="0">
                        <a:solidFill>
                          <a:srgbClr val="00B050"/>
                        </a:solidFill>
                      </a:endParaRPr>
                    </a:p>
                  </a:txBody>
                  <a:tcPr>
                    <a:solidFill>
                      <a:schemeClr val="bg2">
                        <a:lumMod val="90000"/>
                      </a:schemeClr>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425337206"/>
              </p:ext>
            </p:extLst>
          </p:nvPr>
        </p:nvGraphicFramePr>
        <p:xfrm>
          <a:off x="457200" y="5433005"/>
          <a:ext cx="8001000" cy="1220707"/>
        </p:xfrm>
        <a:graphic>
          <a:graphicData uri="http://schemas.openxmlformats.org/drawingml/2006/table">
            <a:tbl>
              <a:tblPr firstRow="1" bandRow="1">
                <a:tableStyleId>{5C22544A-7EE6-4342-B048-85BDC9FD1C3A}</a:tableStyleId>
              </a:tblPr>
              <a:tblGrid>
                <a:gridCol w="2438400"/>
                <a:gridCol w="2819400"/>
                <a:gridCol w="2743200"/>
              </a:tblGrid>
              <a:tr h="1220707">
                <a:tc>
                  <a:txBody>
                    <a:bodyPr/>
                    <a:lstStyle/>
                    <a:p>
                      <a:r>
                        <a:rPr lang="en-US" sz="4400" b="1" dirty="0" smtClean="0">
                          <a:solidFill>
                            <a:schemeClr val="tx1"/>
                          </a:solidFill>
                        </a:rPr>
                        <a:t>43</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1" dirty="0" smtClean="0">
                          <a:solidFill>
                            <a:schemeClr val="tx1"/>
                          </a:solidFill>
                        </a:rPr>
                        <a:t>75+</a:t>
                      </a:r>
                      <a:endParaRPr lang="en-US" sz="4400" b="1" dirty="0">
                        <a:solidFill>
                          <a:srgbClr val="00B050"/>
                        </a:solidFill>
                      </a:endParaRPr>
                    </a:p>
                  </a:txBody>
                  <a:tcPr>
                    <a:solidFill>
                      <a:schemeClr val="accent2">
                        <a:lumMod val="60000"/>
                        <a:lumOff val="40000"/>
                      </a:schemeClr>
                    </a:solidFill>
                  </a:tcPr>
                </a:tc>
                <a:tc>
                  <a:txBody>
                    <a:bodyPr/>
                    <a:lstStyle/>
                    <a:p>
                      <a:endParaRPr lang="en-US" sz="2400" b="1" dirty="0">
                        <a:solidFill>
                          <a:srgbClr val="00B050"/>
                        </a:solidFill>
                      </a:endParaRPr>
                    </a:p>
                  </a:txBody>
                  <a:tcPr>
                    <a:solidFill>
                      <a:schemeClr val="accent2">
                        <a:lumMod val="60000"/>
                        <a:lumOff val="4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9998642"/>
              </p:ext>
            </p:extLst>
          </p:nvPr>
        </p:nvGraphicFramePr>
        <p:xfrm>
          <a:off x="457200" y="1106937"/>
          <a:ext cx="8001000" cy="2209799"/>
        </p:xfrm>
        <a:graphic>
          <a:graphicData uri="http://schemas.openxmlformats.org/drawingml/2006/table">
            <a:tbl>
              <a:tblPr firstRow="1" bandRow="1">
                <a:tableStyleId>{5C22544A-7EE6-4342-B048-85BDC9FD1C3A}</a:tableStyleId>
              </a:tblPr>
              <a:tblGrid>
                <a:gridCol w="2438400"/>
                <a:gridCol w="2819400"/>
                <a:gridCol w="2743200"/>
              </a:tblGrid>
              <a:tr h="1116817">
                <a:tc>
                  <a:txBody>
                    <a:bodyPr/>
                    <a:lstStyle/>
                    <a:p>
                      <a:r>
                        <a:rPr lang="en-US" sz="4000" b="1" dirty="0" smtClean="0"/>
                        <a:t>PAO</a:t>
                      </a:r>
                      <a:r>
                        <a:rPr lang="en-US" sz="4000" b="1" baseline="0" dirty="0" smtClean="0"/>
                        <a:t> Stories</a:t>
                      </a:r>
                      <a:endParaRPr lang="en-US" sz="4000" b="1" dirty="0"/>
                    </a:p>
                  </a:txBody>
                  <a:tcPr/>
                </a:tc>
                <a:tc>
                  <a:txBody>
                    <a:bodyPr/>
                    <a:lstStyle/>
                    <a:p>
                      <a:pPr algn="l"/>
                      <a:r>
                        <a:rPr lang="en-US" sz="4000" dirty="0" smtClean="0"/>
                        <a:t>#</a:t>
                      </a:r>
                      <a:r>
                        <a:rPr lang="en-US" sz="4000" baseline="0" dirty="0" smtClean="0"/>
                        <a:t>Passwords</a:t>
                      </a:r>
                      <a:endParaRPr lang="en-US" sz="4000" dirty="0"/>
                    </a:p>
                  </a:txBody>
                  <a:tcPr/>
                </a:tc>
                <a:tc>
                  <a:txBody>
                    <a:bodyPr/>
                    <a:lstStyle/>
                    <a:p>
                      <a:r>
                        <a:rPr lang="en-US" sz="4000" dirty="0" smtClean="0"/>
                        <a:t>Security</a:t>
                      </a:r>
                      <a:endParaRPr lang="en-US" sz="4000" dirty="0"/>
                    </a:p>
                  </a:txBody>
                  <a:tcPr/>
                </a:tc>
              </a:tr>
              <a:tr h="899159">
                <a:tc>
                  <a:txBody>
                    <a:bodyPr/>
                    <a:lstStyle/>
                    <a:p>
                      <a:r>
                        <a:rPr lang="en-US" sz="4400" b="1" dirty="0" smtClean="0"/>
                        <a:t>4</a:t>
                      </a:r>
                      <a:endParaRPr lang="en-US" sz="4400" b="1" dirty="0"/>
                    </a:p>
                  </a:txBody>
                  <a:tcPr>
                    <a:solidFill>
                      <a:schemeClr val="bg2">
                        <a:lumMod val="90000"/>
                      </a:schemeClr>
                    </a:solidFill>
                  </a:tcPr>
                </a:tc>
                <a:tc>
                  <a:txBody>
                    <a:bodyPr/>
                    <a:lstStyle/>
                    <a:p>
                      <a:r>
                        <a:rPr lang="en-US" sz="4400" b="1" dirty="0" smtClean="0"/>
                        <a:t>14</a:t>
                      </a:r>
                      <a:endParaRPr lang="en-US" sz="4400" b="1" dirty="0"/>
                    </a:p>
                  </a:txBody>
                  <a:tcPr>
                    <a:solidFill>
                      <a:schemeClr val="bg2">
                        <a:lumMod val="90000"/>
                      </a:schemeClr>
                    </a:solidFill>
                  </a:tcPr>
                </a:tc>
                <a:tc>
                  <a:txBody>
                    <a:bodyPr/>
                    <a:lstStyle/>
                    <a:p>
                      <a:endParaRPr lang="en-US" sz="2400" b="1" dirty="0">
                        <a:solidFill>
                          <a:srgbClr val="FF0000"/>
                        </a:solidFill>
                      </a:endParaRPr>
                    </a:p>
                  </a:txBody>
                  <a:tcPr>
                    <a:solidFill>
                      <a:schemeClr val="bg2">
                        <a:lumMod val="90000"/>
                      </a:schemeClr>
                    </a:solidFill>
                  </a:tcPr>
                </a:tc>
              </a:tr>
            </a:tbl>
          </a:graphicData>
        </a:graphic>
      </p:graphicFrame>
      <p:pic>
        <p:nvPicPr>
          <p:cNvPr id="22" name="Picture 6"/>
          <p:cNvPicPr>
            <a:picLocks noChangeAspect="1" noChangeArrowheads="1"/>
          </p:cNvPicPr>
          <p:nvPr/>
        </p:nvPicPr>
        <p:blipFill>
          <a:blip r:embed="rId3" cstate="print"/>
          <a:srcRect/>
          <a:stretch>
            <a:fillRect/>
          </a:stretch>
        </p:blipFill>
        <p:spPr bwMode="auto">
          <a:xfrm>
            <a:off x="5847571" y="2464334"/>
            <a:ext cx="508572" cy="847865"/>
          </a:xfrm>
          <a:prstGeom prst="rect">
            <a:avLst/>
          </a:prstGeom>
          <a:noFill/>
          <a:ln w="9525">
            <a:noFill/>
            <a:miter lim="800000"/>
            <a:headEnd/>
            <a:tailEnd/>
          </a:ln>
        </p:spPr>
      </p:pic>
      <p:pic>
        <p:nvPicPr>
          <p:cNvPr id="23" name="Picture 6"/>
          <p:cNvPicPr>
            <a:picLocks noChangeAspect="1" noChangeArrowheads="1"/>
          </p:cNvPicPr>
          <p:nvPr/>
        </p:nvPicPr>
        <p:blipFill>
          <a:blip r:embed="rId3" cstate="print"/>
          <a:srcRect/>
          <a:stretch>
            <a:fillRect/>
          </a:stretch>
        </p:blipFill>
        <p:spPr bwMode="auto">
          <a:xfrm>
            <a:off x="5789172" y="3392932"/>
            <a:ext cx="521844" cy="869992"/>
          </a:xfrm>
          <a:prstGeom prst="rect">
            <a:avLst/>
          </a:prstGeom>
          <a:noFill/>
          <a:ln w="9525">
            <a:noFill/>
            <a:miter lim="800000"/>
            <a:headEnd/>
            <a:tailEnd/>
          </a:ln>
        </p:spPr>
      </p:pic>
      <p:pic>
        <p:nvPicPr>
          <p:cNvPr id="24" name="Picture 6"/>
          <p:cNvPicPr>
            <a:picLocks noChangeAspect="1" noChangeArrowheads="1"/>
          </p:cNvPicPr>
          <p:nvPr/>
        </p:nvPicPr>
        <p:blipFill>
          <a:blip r:embed="rId3" cstate="print"/>
          <a:srcRect/>
          <a:stretch>
            <a:fillRect/>
          </a:stretch>
        </p:blipFill>
        <p:spPr bwMode="auto">
          <a:xfrm>
            <a:off x="5789172" y="4403800"/>
            <a:ext cx="521844" cy="869992"/>
          </a:xfrm>
          <a:prstGeom prst="rect">
            <a:avLst/>
          </a:prstGeom>
          <a:noFill/>
          <a:ln w="9525">
            <a:noFill/>
            <a:miter lim="800000"/>
            <a:headEnd/>
            <a:tailEnd/>
          </a:ln>
        </p:spPr>
      </p:pic>
      <p:pic>
        <p:nvPicPr>
          <p:cNvPr id="25" name="Picture 6"/>
          <p:cNvPicPr>
            <a:picLocks noChangeAspect="1" noChangeArrowheads="1"/>
          </p:cNvPicPr>
          <p:nvPr/>
        </p:nvPicPr>
        <p:blipFill>
          <a:blip r:embed="rId3" cstate="print"/>
          <a:srcRect/>
          <a:stretch>
            <a:fillRect/>
          </a:stretch>
        </p:blipFill>
        <p:spPr bwMode="auto">
          <a:xfrm>
            <a:off x="6375973" y="4415043"/>
            <a:ext cx="521844" cy="869992"/>
          </a:xfrm>
          <a:prstGeom prst="rect">
            <a:avLst/>
          </a:prstGeom>
          <a:noFill/>
          <a:ln w="9525">
            <a:noFill/>
            <a:miter lim="800000"/>
            <a:headEnd/>
            <a:tailEnd/>
          </a:ln>
        </p:spPr>
      </p:pic>
      <p:pic>
        <p:nvPicPr>
          <p:cNvPr id="26" name="Picture 6"/>
          <p:cNvPicPr>
            <a:picLocks noChangeAspect="1" noChangeArrowheads="1"/>
          </p:cNvPicPr>
          <p:nvPr/>
        </p:nvPicPr>
        <p:blipFill>
          <a:blip r:embed="rId3" cstate="print"/>
          <a:srcRect/>
          <a:stretch>
            <a:fillRect/>
          </a:stretch>
        </p:blipFill>
        <p:spPr bwMode="auto">
          <a:xfrm>
            <a:off x="5789172" y="5467982"/>
            <a:ext cx="394032" cy="656911"/>
          </a:xfrm>
          <a:prstGeom prst="rect">
            <a:avLst/>
          </a:prstGeom>
          <a:noFill/>
          <a:ln w="9525">
            <a:noFill/>
            <a:miter lim="800000"/>
            <a:headEnd/>
            <a:tailEnd/>
          </a:ln>
        </p:spPr>
      </p:pic>
      <p:pic>
        <p:nvPicPr>
          <p:cNvPr id="27" name="Picture 6"/>
          <p:cNvPicPr>
            <a:picLocks noChangeAspect="1" noChangeArrowheads="1"/>
          </p:cNvPicPr>
          <p:nvPr/>
        </p:nvPicPr>
        <p:blipFill>
          <a:blip r:embed="rId3" cstate="print"/>
          <a:srcRect/>
          <a:stretch>
            <a:fillRect/>
          </a:stretch>
        </p:blipFill>
        <p:spPr bwMode="auto">
          <a:xfrm>
            <a:off x="6375973" y="5479225"/>
            <a:ext cx="394032" cy="656911"/>
          </a:xfrm>
          <a:prstGeom prst="rect">
            <a:avLst/>
          </a:prstGeom>
          <a:noFill/>
          <a:ln w="9525">
            <a:noFill/>
            <a:miter lim="800000"/>
            <a:headEnd/>
            <a:tailEnd/>
          </a:ln>
        </p:spPr>
      </p:pic>
      <p:pic>
        <p:nvPicPr>
          <p:cNvPr id="28" name="Picture 6"/>
          <p:cNvPicPr>
            <a:picLocks noChangeAspect="1" noChangeArrowheads="1"/>
          </p:cNvPicPr>
          <p:nvPr/>
        </p:nvPicPr>
        <p:blipFill>
          <a:blip r:embed="rId3" cstate="print"/>
          <a:srcRect/>
          <a:stretch>
            <a:fillRect/>
          </a:stretch>
        </p:blipFill>
        <p:spPr bwMode="auto">
          <a:xfrm>
            <a:off x="5769342" y="6113650"/>
            <a:ext cx="394032" cy="656911"/>
          </a:xfrm>
          <a:prstGeom prst="rect">
            <a:avLst/>
          </a:prstGeom>
          <a:noFill/>
          <a:ln w="9525">
            <a:noFill/>
            <a:miter lim="800000"/>
            <a:headEnd/>
            <a:tailEnd/>
          </a:ln>
        </p:spPr>
      </p:pic>
      <p:pic>
        <p:nvPicPr>
          <p:cNvPr id="29" name="Picture 6"/>
          <p:cNvPicPr>
            <a:picLocks noChangeAspect="1" noChangeArrowheads="1"/>
          </p:cNvPicPr>
          <p:nvPr/>
        </p:nvPicPr>
        <p:blipFill>
          <a:blip r:embed="rId3" cstate="print"/>
          <a:srcRect/>
          <a:stretch>
            <a:fillRect/>
          </a:stretch>
        </p:blipFill>
        <p:spPr bwMode="auto">
          <a:xfrm>
            <a:off x="6356143" y="6124893"/>
            <a:ext cx="394032" cy="656911"/>
          </a:xfrm>
          <a:prstGeom prst="rect">
            <a:avLst/>
          </a:prstGeom>
          <a:noFill/>
          <a:ln w="9525">
            <a:noFill/>
            <a:miter lim="800000"/>
            <a:headEnd/>
            <a:tailEnd/>
          </a:ln>
        </p:spPr>
      </p:pic>
      <p:pic>
        <p:nvPicPr>
          <p:cNvPr id="30" name="Picture 6"/>
          <p:cNvPicPr>
            <a:picLocks noChangeAspect="1" noChangeArrowheads="1"/>
          </p:cNvPicPr>
          <p:nvPr/>
        </p:nvPicPr>
        <p:blipFill>
          <a:blip r:embed="rId3" cstate="print"/>
          <a:srcRect/>
          <a:stretch>
            <a:fillRect/>
          </a:stretch>
        </p:blipFill>
        <p:spPr bwMode="auto">
          <a:xfrm>
            <a:off x="6897817" y="5479225"/>
            <a:ext cx="394032" cy="656911"/>
          </a:xfrm>
          <a:prstGeom prst="rect">
            <a:avLst/>
          </a:prstGeom>
          <a:noFill/>
          <a:ln w="9525">
            <a:noFill/>
            <a:miter lim="800000"/>
            <a:headEnd/>
            <a:tailEnd/>
          </a:ln>
        </p:spPr>
      </p:pic>
      <p:pic>
        <p:nvPicPr>
          <p:cNvPr id="31" name="Picture 6"/>
          <p:cNvPicPr>
            <a:picLocks noChangeAspect="1" noChangeArrowheads="1"/>
          </p:cNvPicPr>
          <p:nvPr/>
        </p:nvPicPr>
        <p:blipFill>
          <a:blip r:embed="rId3" cstate="print"/>
          <a:srcRect/>
          <a:stretch>
            <a:fillRect/>
          </a:stretch>
        </p:blipFill>
        <p:spPr bwMode="auto">
          <a:xfrm>
            <a:off x="6897817" y="6113649"/>
            <a:ext cx="394032" cy="656911"/>
          </a:xfrm>
          <a:prstGeom prst="rect">
            <a:avLst/>
          </a:prstGeom>
          <a:noFill/>
          <a:ln w="9525">
            <a:noFill/>
            <a:miter lim="800000"/>
            <a:headEnd/>
            <a:tailEnd/>
          </a:ln>
        </p:spPr>
      </p:pic>
      <p:sp>
        <p:nvSpPr>
          <p:cNvPr id="32" name="Title 1"/>
          <p:cNvSpPr>
            <a:spLocks noGrp="1"/>
          </p:cNvSpPr>
          <p:nvPr>
            <p:ph type="title"/>
          </p:nvPr>
        </p:nvSpPr>
        <p:spPr>
          <a:xfrm>
            <a:off x="457200" y="274638"/>
            <a:ext cx="8229600" cy="1143000"/>
          </a:xfrm>
        </p:spPr>
        <p:txBody>
          <a:bodyPr/>
          <a:lstStyle/>
          <a:p>
            <a:r>
              <a:rPr lang="en-US" dirty="0" smtClean="0"/>
              <a:t>How Many Passwords?</a:t>
            </a:r>
            <a:endParaRPr lang="en-US" dirty="0"/>
          </a:p>
        </p:txBody>
      </p:sp>
      <p:sp>
        <p:nvSpPr>
          <p:cNvPr id="33"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43</a:t>
            </a:fld>
            <a:endParaRPr lang="en-US" dirty="0"/>
          </a:p>
        </p:txBody>
      </p:sp>
    </p:spTree>
    <p:extLst>
      <p:ext uri="{BB962C8B-B14F-4D97-AF65-F5344CB8AC3E}">
        <p14:creationId xmlns:p14="http://schemas.microsoft.com/office/powerpoint/2010/main" val="34241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555" y="5867400"/>
                <a:ext cx="8229600" cy="609600"/>
              </a:xfrm>
            </p:spPr>
            <p:txBody>
              <a:bodyPr/>
              <a:lstStyle/>
              <a:p>
                <a:pPr>
                  <a:buNone/>
                </a:pPr>
                <a:r>
                  <a:rPr lang="en-US" dirty="0" smtClean="0"/>
                  <a:t>(10</a:t>
                </a:r>
                <a:r>
                  <a:rPr lang="en-US" baseline="30000" dirty="0" smtClean="0"/>
                  <a:t>10</a:t>
                </a:r>
                <a:r>
                  <a:rPr lang="en-US" dirty="0" smtClean="0"/>
                  <a:t>,</a:t>
                </a:r>
                <a:r>
                  <a:rPr lang="en-US" dirty="0">
                    <a:ea typeface="Cambria Math"/>
                  </a:rPr>
                  <a:t> </a:t>
                </a:r>
                <a14:m>
                  <m:oMath xmlns:m="http://schemas.openxmlformats.org/officeDocument/2006/math">
                    <m:r>
                      <a:rPr lang="en-US" i="1" dirty="0">
                        <a:latin typeface="Cambria Math"/>
                        <a:ea typeface="Cambria Math"/>
                      </a:rPr>
                      <m:t>𝛿</m:t>
                    </m:r>
                  </m:oMath>
                </a14:m>
                <a:r>
                  <a:rPr lang="en-US" dirty="0" smtClean="0">
                    <a:sym typeface="Mathematica1Mono"/>
                  </a:rPr>
                  <a:t>,m,3,r</a:t>
                </a:r>
                <a:r>
                  <a:rPr lang="en-US" dirty="0" smtClean="0"/>
                  <a:t>,h</a:t>
                </a:r>
                <a:r>
                  <a:rPr lang="en-US" dirty="0" smtClean="0">
                    <a:sym typeface="Mathematica1Mono"/>
                  </a:rPr>
                  <a:t>)-security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555" y="5867400"/>
                <a:ext cx="8229600" cy="609600"/>
              </a:xfrm>
              <a:blipFill rotWithShape="1">
                <a:blip r:embed="rId3"/>
                <a:stretch>
                  <a:fillRect l="-1926" t="-12000" b="-2800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626210206"/>
              </p:ext>
            </p:extLst>
          </p:nvPr>
        </p:nvGraphicFramePr>
        <p:xfrm>
          <a:off x="228600" y="1295400"/>
          <a:ext cx="8686800" cy="4476470"/>
        </p:xfrm>
        <a:graphic>
          <a:graphicData uri="http://schemas.openxmlformats.org/drawingml/2006/table">
            <a:tbl>
              <a:tblPr firstRow="1" bandRow="1">
                <a:tableStyleId>{5C22544A-7EE6-4342-B048-85BDC9FD1C3A}</a:tableStyleId>
              </a:tblPr>
              <a:tblGrid>
                <a:gridCol w="2209800"/>
                <a:gridCol w="1125311"/>
                <a:gridCol w="1922689"/>
                <a:gridCol w="1733170"/>
                <a:gridCol w="1695830"/>
              </a:tblGrid>
              <a:tr h="1009192">
                <a:tc>
                  <a:txBody>
                    <a:bodyPr/>
                    <a:lstStyle/>
                    <a:p>
                      <a:r>
                        <a:rPr lang="en-US" sz="2400" dirty="0" smtClean="0"/>
                        <a:t>Attacks</a:t>
                      </a:r>
                      <a:endParaRPr lang="en-US" sz="2400" dirty="0"/>
                    </a:p>
                  </a:txBody>
                  <a:tcPr/>
                </a:tc>
                <a:tc>
                  <a:txBody>
                    <a:bodyPr/>
                    <a:lstStyle/>
                    <a:p>
                      <a:r>
                        <a:rPr lang="en-US" dirty="0" smtClean="0"/>
                        <a:t>            r=1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h=1</a:t>
                      </a:r>
                      <a:endParaRPr lang="en-US" dirty="0" smtClean="0"/>
                    </a:p>
                    <a:p>
                      <a:endParaRPr lang="en-US" dirty="0"/>
                    </a:p>
                  </a:txBody>
                  <a:tcPr/>
                </a:tc>
                <a:tc>
                  <a:txBody>
                    <a:bodyPr/>
                    <a:lstStyle/>
                    <a:p>
                      <a:r>
                        <a:rPr lang="en-US" sz="2400" dirty="0" smtClean="0"/>
                        <a:t>                 </a:t>
                      </a:r>
                      <a:r>
                        <a:rPr lang="en-US" sz="1800" dirty="0" smtClean="0"/>
                        <a:t>r=2</a:t>
                      </a:r>
                      <a:endParaRPr lang="en-US" sz="1800" dirty="0"/>
                    </a:p>
                  </a:txBody>
                  <a:tcPr/>
                </a:tc>
                <a:tc>
                  <a:txBody>
                    <a:bodyPr/>
                    <a:lstStyle/>
                    <a:p>
                      <a:endParaRPr lang="en-US" sz="2400" dirty="0"/>
                    </a:p>
                  </a:txBody>
                  <a:tcPr/>
                </a:tc>
              </a:tr>
              <a:tr h="828535">
                <a:tc>
                  <a:txBody>
                    <a:bodyPr/>
                    <a:lstStyle/>
                    <a:p>
                      <a:r>
                        <a:rPr lang="en-US" sz="2400" dirty="0" smtClean="0"/>
                        <a:t>(n,</a:t>
                      </a:r>
                      <a:r>
                        <a:rPr lang="en-US" sz="2400" dirty="0" smtClean="0">
                          <a:latin typeface="Cambria Math"/>
                          <a:ea typeface="Cambria Math"/>
                        </a:rPr>
                        <a:t>𝓵</a:t>
                      </a:r>
                      <a:r>
                        <a:rPr lang="en-US" sz="2400" dirty="0" smtClean="0"/>
                        <a:t>,</a:t>
                      </a:r>
                      <a:r>
                        <a:rPr lang="en-US" sz="2400" dirty="0" smtClean="0">
                          <a:latin typeface="Cambria Math"/>
                          <a:ea typeface="Cambria Math"/>
                        </a:rPr>
                        <a:t>𝓵</a:t>
                      </a:r>
                      <a:r>
                        <a:rPr lang="en-US" sz="2400" dirty="0" smtClean="0">
                          <a:sym typeface="Mathematica1"/>
                        </a:rPr>
                        <a:t>)-Sharing</a:t>
                      </a:r>
                    </a:p>
                    <a:p>
                      <a:r>
                        <a:rPr lang="en-US" sz="2400" dirty="0" smtClean="0">
                          <a:sym typeface="Mathematica1"/>
                        </a:rPr>
                        <a:t>[Reuse] </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r>
              <a:tr h="981673">
                <a:tc>
                  <a:txBody>
                    <a:bodyPr/>
                    <a:lstStyle/>
                    <a:p>
                      <a:r>
                        <a:rPr lang="en-US" sz="2400" dirty="0" smtClean="0"/>
                        <a:t>(n,</a:t>
                      </a:r>
                      <a:r>
                        <a:rPr lang="en-US" sz="2400" dirty="0" smtClean="0">
                          <a:latin typeface="Cambria Math"/>
                          <a:ea typeface="Cambria Math"/>
                        </a:rPr>
                        <a:t>𝓵</a:t>
                      </a:r>
                      <a:r>
                        <a:rPr lang="en-US" sz="2400" dirty="0" smtClean="0"/>
                        <a:t>,0</a:t>
                      </a:r>
                      <a:r>
                        <a:rPr lang="en-US" sz="2400" dirty="0" smtClean="0">
                          <a:sym typeface="Mathematica1"/>
                        </a:rPr>
                        <a:t>)-Sharing</a:t>
                      </a:r>
                    </a:p>
                    <a:p>
                      <a:r>
                        <a:rPr lang="en-US" sz="2400" dirty="0" smtClean="0">
                          <a:sym typeface="Mathematica1"/>
                        </a:rPr>
                        <a:t>[Independent] </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r>
              <a:tr h="828535">
                <a:tc>
                  <a:txBody>
                    <a:bodyPr/>
                    <a:lstStyle/>
                    <a:p>
                      <a:r>
                        <a:rPr lang="en-US" sz="2400" dirty="0" smtClean="0"/>
                        <a:t>(30,6,2</a:t>
                      </a:r>
                      <a:r>
                        <a:rPr lang="en-US" sz="2400" dirty="0" smtClean="0">
                          <a:sym typeface="Mathematica1"/>
                        </a:rPr>
                        <a:t>)-Sharing</a:t>
                      </a:r>
                    </a:p>
                    <a:p>
                      <a:r>
                        <a:rPr lang="en-US" sz="2400" dirty="0" smtClean="0">
                          <a:sym typeface="Mathematica1"/>
                        </a:rPr>
                        <a:t>[SC-1] </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r h="828535">
                <a:tc>
                  <a:txBody>
                    <a:bodyPr/>
                    <a:lstStyle/>
                    <a:p>
                      <a:r>
                        <a:rPr lang="en-US" sz="2400" dirty="0" smtClean="0"/>
                        <a:t>(n,5,3)-Sharing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Mathematica1"/>
                        </a:rPr>
                        <a:t>[SC-0] </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Yes</a:t>
                      </a:r>
                    </a:p>
                    <a:p>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p>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endParaRPr lang="en-US" sz="2400" b="1" dirty="0" smtClean="0">
                        <a:solidFill>
                          <a:srgbClr val="00B050"/>
                        </a:solidFill>
                      </a:endParaRPr>
                    </a:p>
                    <a:p>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p>
                      <a:endParaRPr lang="en-US" sz="2400" b="1" dirty="0">
                        <a:solidFill>
                          <a:srgbClr val="FF0000"/>
                        </a:solidFill>
                      </a:endParaRPr>
                    </a:p>
                  </a:txBody>
                  <a:tcPr/>
                </a:tc>
              </a:tr>
            </a:tbl>
          </a:graphicData>
        </a:graphic>
      </p:graphicFrame>
      <p:pic>
        <p:nvPicPr>
          <p:cNvPr id="6" name="Picture 6"/>
          <p:cNvPicPr>
            <a:picLocks noChangeAspect="1" noChangeArrowheads="1"/>
          </p:cNvPicPr>
          <p:nvPr/>
        </p:nvPicPr>
        <p:blipFill>
          <a:blip r:embed="rId4" cstate="print"/>
          <a:srcRect/>
          <a:stretch>
            <a:fillRect/>
          </a:stretch>
        </p:blipFill>
        <p:spPr bwMode="auto">
          <a:xfrm>
            <a:off x="2514602" y="1356792"/>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7315202" y="1371601"/>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7848602" y="1371601"/>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5638801" y="1371601"/>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3733802" y="1371601"/>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srcRect/>
          <a:stretch>
            <a:fillRect/>
          </a:stretch>
        </p:blipFill>
        <p:spPr bwMode="auto">
          <a:xfrm>
            <a:off x="6172202" y="1371601"/>
            <a:ext cx="518187" cy="863895"/>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8153400" y="1524000"/>
            <a:ext cx="663510" cy="609600"/>
          </a:xfrm>
          <a:prstGeom prst="rect">
            <a:avLst/>
          </a:prstGeom>
          <a:noFill/>
          <a:ln w="9525">
            <a:noFill/>
            <a:miter lim="800000"/>
            <a:headEnd/>
            <a:tailEnd/>
          </a:ln>
        </p:spPr>
      </p:pic>
      <p:pic>
        <p:nvPicPr>
          <p:cNvPr id="15" name="Picture 4"/>
          <p:cNvPicPr>
            <a:picLocks noChangeAspect="1" noChangeArrowheads="1"/>
          </p:cNvPicPr>
          <p:nvPr/>
        </p:nvPicPr>
        <p:blipFill>
          <a:blip r:embed="rId5" cstate="print"/>
          <a:srcRect/>
          <a:stretch>
            <a:fillRect/>
          </a:stretch>
        </p:blipFill>
        <p:spPr bwMode="auto">
          <a:xfrm>
            <a:off x="4343400" y="1600200"/>
            <a:ext cx="663510" cy="609600"/>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pPr/>
              <a:t>44</a:t>
            </a:fld>
            <a:endParaRPr lang="en-US" dirty="0"/>
          </a:p>
        </p:txBody>
      </p:sp>
    </p:spTree>
    <p:extLst>
      <p:ext uri="{BB962C8B-B14F-4D97-AF65-F5344CB8AC3E}">
        <p14:creationId xmlns:p14="http://schemas.microsoft.com/office/powerpoint/2010/main" val="3016639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Results</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45</a:t>
            </a:fld>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06532774"/>
                  </p:ext>
                </p:extLst>
              </p:nvPr>
            </p:nvGraphicFramePr>
            <p:xfrm>
              <a:off x="609603" y="1447800"/>
              <a:ext cx="7848599" cy="3017520"/>
            </p:xfrm>
            <a:graphic>
              <a:graphicData uri="http://schemas.openxmlformats.org/drawingml/2006/table">
                <a:tbl>
                  <a:tblPr firstRow="1" bandRow="1">
                    <a:tableStyleId>{5C22544A-7EE6-4342-B048-85BDC9FD1C3A}</a:tableStyleId>
                  </a:tblPr>
                  <a:tblGrid>
                    <a:gridCol w="1534312"/>
                    <a:gridCol w="944191"/>
                    <a:gridCol w="2301470"/>
                    <a:gridCol w="1534313"/>
                    <a:gridCol w="1534313"/>
                  </a:tblGrid>
                  <a:tr h="747776">
                    <a:tc>
                      <a:txBody>
                        <a:bodyPr/>
                        <a:lstStyle/>
                        <a:p>
                          <a:endParaRPr lang="en-US" sz="2400" dirty="0"/>
                        </a:p>
                      </a:txBody>
                      <a:tcPr/>
                    </a:tc>
                    <a:tc>
                      <a:txBody>
                        <a:bodyPr/>
                        <a:lstStyle/>
                        <a:p>
                          <a:r>
                            <a:rPr lang="en-US" sz="2400" dirty="0" smtClean="0"/>
                            <a:t>Reuse</a:t>
                          </a:r>
                          <a:endParaRPr lang="en-US" sz="2400" dirty="0"/>
                        </a:p>
                      </a:txBody>
                      <a:tcPr/>
                    </a:tc>
                    <a:tc>
                      <a:txBody>
                        <a:bodyPr/>
                        <a:lstStyle/>
                        <a:p>
                          <a:r>
                            <a:rPr lang="en-US" sz="2400" dirty="0" smtClean="0"/>
                            <a:t>Strong Random Independent</a:t>
                          </a:r>
                          <a:endParaRPr lang="en-US" sz="2400" dirty="0"/>
                        </a:p>
                      </a:txBody>
                      <a:tcPr/>
                    </a:tc>
                    <a:tc>
                      <a:txBody>
                        <a:bodyPr/>
                        <a:lstStyle/>
                        <a:p>
                          <a:r>
                            <a:rPr lang="en-US" sz="2400" dirty="0" smtClean="0"/>
                            <a:t>[SC-1]</a:t>
                          </a:r>
                        </a:p>
                        <a:p>
                          <a:r>
                            <a:rPr lang="en-US" sz="2400" dirty="0" smtClean="0"/>
                            <a:t>15 PAO</a:t>
                          </a:r>
                          <a:r>
                            <a:rPr lang="en-US" sz="2400" baseline="0" dirty="0" smtClean="0"/>
                            <a:t> Stories</a:t>
                          </a:r>
                          <a:endParaRPr lang="en-US" sz="2400" dirty="0"/>
                        </a:p>
                      </a:txBody>
                      <a:tcPr/>
                    </a:tc>
                    <a:tc>
                      <a:txBody>
                        <a:bodyPr/>
                        <a:lstStyle/>
                        <a:p>
                          <a:r>
                            <a:rPr lang="en-US" sz="2400" dirty="0" smtClean="0"/>
                            <a:t>[SC-0]</a:t>
                          </a:r>
                        </a:p>
                        <a:p>
                          <a:r>
                            <a:rPr lang="en-US" sz="2400" dirty="0" smtClean="0"/>
                            <a:t>7 PAO Stories</a:t>
                          </a:r>
                          <a:endParaRPr lang="en-US" sz="2400" dirty="0"/>
                        </a:p>
                      </a:txBody>
                      <a:tcPr/>
                    </a:tc>
                  </a:tr>
                  <a:tr h="422656">
                    <a:tc>
                      <a:txBody>
                        <a:bodyPr/>
                        <a:lstStyle/>
                        <a:p>
                          <a:r>
                            <a:rPr lang="en-US" sz="2400" dirty="0" smtClean="0"/>
                            <a:t>Active</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2,938</a:t>
                          </a:r>
                          <a:endParaRPr lang="en-US" sz="2400" dirty="0"/>
                        </a:p>
                      </a:txBody>
                      <a:tcPr/>
                    </a:tc>
                    <a:tc>
                      <a:txBody>
                        <a:bodyPr/>
                        <a:lstStyle/>
                        <a:p>
                          <a:r>
                            <a:rPr lang="en-US" sz="2400" dirty="0" smtClean="0"/>
                            <a:t>9.8</a:t>
                          </a:r>
                          <a:endParaRPr lang="en-US" sz="2400" dirty="0"/>
                        </a:p>
                      </a:txBody>
                      <a:tcPr/>
                    </a:tc>
                    <a:tc>
                      <a:txBody>
                        <a:bodyPr/>
                        <a:lstStyle/>
                        <a:p>
                          <a:r>
                            <a:rPr lang="en-US" sz="2400" dirty="0" smtClean="0">
                              <a:sym typeface="Mathematica1"/>
                            </a:rPr>
                            <a:t>4.0</a:t>
                          </a:r>
                          <a:endParaRPr lang="en-US" sz="2400" dirty="0"/>
                        </a:p>
                      </a:txBody>
                      <a:tcPr/>
                    </a:tc>
                  </a:tr>
                  <a:tr h="422656">
                    <a:tc>
                      <a:txBody>
                        <a:bodyPr/>
                        <a:lstStyle/>
                        <a:p>
                          <a:r>
                            <a:rPr lang="en-US" sz="2400" dirty="0" smtClean="0"/>
                            <a:t>Typical</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2,974</a:t>
                          </a:r>
                          <a:endParaRPr lang="en-US" sz="2400" dirty="0"/>
                        </a:p>
                      </a:txBody>
                      <a:tcPr/>
                    </a:tc>
                    <a:tc>
                      <a:txBody>
                        <a:bodyPr/>
                        <a:lstStyle/>
                        <a:p>
                          <a:r>
                            <a:rPr lang="en-US" sz="2400" dirty="0" smtClean="0"/>
                            <a:t>11.8</a:t>
                          </a:r>
                          <a:endParaRPr lang="en-US" sz="2400" dirty="0"/>
                        </a:p>
                      </a:txBody>
                      <a:tcPr/>
                    </a:tc>
                    <a:tc>
                      <a:txBody>
                        <a:bodyPr/>
                        <a:lstStyle/>
                        <a:p>
                          <a:r>
                            <a:rPr lang="en-US" sz="2400" dirty="0" smtClean="0">
                              <a:sym typeface="Mathematica1"/>
                            </a:rPr>
                            <a:t>4.5</a:t>
                          </a:r>
                          <a:endParaRPr lang="en-US" sz="2400" dirty="0"/>
                        </a:p>
                      </a:txBody>
                      <a:tcPr/>
                    </a:tc>
                  </a:tr>
                  <a:tr h="422656">
                    <a:tc>
                      <a:txBody>
                        <a:bodyPr/>
                        <a:lstStyle/>
                        <a:p>
                          <a:r>
                            <a:rPr lang="en-US" sz="2400" dirty="0" smtClean="0"/>
                            <a:t>Occasional</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3,135</a:t>
                          </a:r>
                          <a:endParaRPr lang="en-US" sz="2400" dirty="0"/>
                        </a:p>
                      </a:txBody>
                      <a:tcPr/>
                    </a:tc>
                    <a:tc>
                      <a:txBody>
                        <a:bodyPr/>
                        <a:lstStyle/>
                        <a:p>
                          <a:r>
                            <a:rPr lang="en-US" sz="2400" dirty="0" smtClean="0"/>
                            <a:t>15.2</a:t>
                          </a:r>
                          <a:endParaRPr lang="en-US" sz="2400" dirty="0"/>
                        </a:p>
                      </a:txBody>
                      <a:tcPr/>
                    </a:tc>
                    <a:tc>
                      <a:txBody>
                        <a:bodyPr/>
                        <a:lstStyle/>
                        <a:p>
                          <a:r>
                            <a:rPr lang="en-US" sz="2400" dirty="0" smtClean="0">
                              <a:sym typeface="Mathematica1"/>
                            </a:rPr>
                            <a:t>5.5</a:t>
                          </a:r>
                          <a:endParaRPr lang="en-US" sz="2400" dirty="0"/>
                        </a:p>
                      </a:txBody>
                      <a:tcPr/>
                    </a:tc>
                  </a:tr>
                  <a:tr h="422656">
                    <a:tc>
                      <a:txBody>
                        <a:bodyPr/>
                        <a:lstStyle/>
                        <a:p>
                          <a:r>
                            <a:rPr lang="en-US" sz="2400" dirty="0" smtClean="0"/>
                            <a:t>Infrequent</a:t>
                          </a:r>
                          <a:endParaRPr lang="en-US" sz="2400" dirty="0"/>
                        </a:p>
                      </a:txBody>
                      <a:tcPr/>
                    </a:tc>
                    <a:tc>
                      <a:txBody>
                        <a:bodyPr/>
                        <a:lstStyle/>
                        <a:p>
                          <a:r>
                            <a:rPr lang="en-US" sz="2400" dirty="0" smtClean="0"/>
                            <a:t>3.2</a:t>
                          </a:r>
                          <a:endParaRPr lang="en-US" sz="2400" dirty="0"/>
                        </a:p>
                      </a:txBody>
                      <a:tcPr/>
                    </a:tc>
                    <a:tc>
                      <a:txBody>
                        <a:bodyPr/>
                        <a:lstStyle/>
                        <a:p>
                          <a:r>
                            <a:rPr lang="en-US" sz="2400" dirty="0" smtClean="0"/>
                            <a:t>4,024</a:t>
                          </a:r>
                          <a:endParaRPr lang="en-US" sz="2400" dirty="0"/>
                        </a:p>
                      </a:txBody>
                      <a:tcPr/>
                    </a:tc>
                    <a:tc>
                      <a:txBody>
                        <a:bodyPr/>
                        <a:lstStyle/>
                        <a:p>
                          <a:r>
                            <a:rPr lang="en-US" sz="2400" dirty="0" smtClean="0"/>
                            <a:t>93.2</a:t>
                          </a:r>
                          <a:endParaRPr lang="en-US" sz="2400" dirty="0"/>
                        </a:p>
                      </a:txBody>
                      <a:tcPr/>
                    </a:tc>
                    <a:tc>
                      <a:txBody>
                        <a:bodyPr/>
                        <a:lstStyle/>
                        <a:p>
                          <a:r>
                            <a:rPr lang="en-US" sz="2400" dirty="0" smtClean="0"/>
                            <a:t>25.7</a:t>
                          </a:r>
                          <a:endParaRPr lang="en-US" sz="2400"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1034750"/>
                  </p:ext>
                </p:extLst>
              </p:nvPr>
            </p:nvGraphicFramePr>
            <p:xfrm>
              <a:off x="609603" y="1447800"/>
              <a:ext cx="7848599" cy="3017520"/>
            </p:xfrm>
            <a:graphic>
              <a:graphicData uri="http://schemas.openxmlformats.org/drawingml/2006/table">
                <a:tbl>
                  <a:tblPr firstRow="1" bandRow="1">
                    <a:tableStyleId>{5C22544A-7EE6-4342-B048-85BDC9FD1C3A}</a:tableStyleId>
                  </a:tblPr>
                  <a:tblGrid>
                    <a:gridCol w="1534312"/>
                    <a:gridCol w="944191"/>
                    <a:gridCol w="2301470"/>
                    <a:gridCol w="1534313"/>
                    <a:gridCol w="1534313"/>
                  </a:tblGrid>
                  <a:tr h="1188720">
                    <a:tc>
                      <a:txBody>
                        <a:bodyPr/>
                        <a:lstStyle/>
                        <a:p>
                          <a:endParaRPr lang="en-US" sz="2400" dirty="0"/>
                        </a:p>
                      </a:txBody>
                      <a:tcPr/>
                    </a:tc>
                    <a:tc>
                      <a:txBody>
                        <a:bodyPr/>
                        <a:lstStyle/>
                        <a:p>
                          <a:r>
                            <a:rPr lang="en-US" sz="2400" dirty="0" smtClean="0"/>
                            <a:t>Reuse</a:t>
                          </a:r>
                          <a:endParaRPr lang="en-US" sz="2400" dirty="0"/>
                        </a:p>
                      </a:txBody>
                      <a:tcPr/>
                    </a:tc>
                    <a:tc>
                      <a:txBody>
                        <a:bodyPr/>
                        <a:lstStyle/>
                        <a:p>
                          <a:r>
                            <a:rPr lang="en-US" sz="2400" dirty="0" smtClean="0"/>
                            <a:t>Strong Random Independent</a:t>
                          </a:r>
                          <a:endParaRPr lang="en-US" sz="2400" dirty="0"/>
                        </a:p>
                      </a:txBody>
                      <a:tcPr/>
                    </a:tc>
                    <a:tc>
                      <a:txBody>
                        <a:bodyPr/>
                        <a:lstStyle/>
                        <a:p>
                          <a:r>
                            <a:rPr lang="en-US" sz="2400" dirty="0" smtClean="0"/>
                            <a:t>[SC-1]</a:t>
                          </a:r>
                        </a:p>
                        <a:p>
                          <a:r>
                            <a:rPr lang="en-US" sz="2400" dirty="0" smtClean="0"/>
                            <a:t>15 PAO</a:t>
                          </a:r>
                          <a:r>
                            <a:rPr lang="en-US" sz="2400" baseline="0" dirty="0" smtClean="0"/>
                            <a:t> Stories</a:t>
                          </a:r>
                          <a:endParaRPr lang="en-US" sz="2400" dirty="0"/>
                        </a:p>
                      </a:txBody>
                      <a:tcPr/>
                    </a:tc>
                    <a:tc>
                      <a:txBody>
                        <a:bodyPr/>
                        <a:lstStyle/>
                        <a:p>
                          <a:r>
                            <a:rPr lang="en-US" sz="2400" dirty="0" smtClean="0"/>
                            <a:t>[SC-0]</a:t>
                          </a:r>
                        </a:p>
                        <a:p>
                          <a:r>
                            <a:rPr lang="en-US" sz="2400" dirty="0" smtClean="0"/>
                            <a:t>7 PAO Stories</a:t>
                          </a:r>
                          <a:endParaRPr lang="en-US" sz="2400" dirty="0"/>
                        </a:p>
                      </a:txBody>
                      <a:tcPr/>
                    </a:tc>
                  </a:tr>
                  <a:tr h="457200">
                    <a:tc>
                      <a:txBody>
                        <a:bodyPr/>
                        <a:lstStyle/>
                        <a:p>
                          <a:r>
                            <a:rPr lang="en-US" sz="2400" dirty="0" smtClean="0"/>
                            <a:t>Active</a:t>
                          </a:r>
                          <a:endParaRPr lang="en-US" sz="2400" dirty="0"/>
                        </a:p>
                      </a:txBody>
                      <a:tcPr/>
                    </a:tc>
                    <a:tc>
                      <a:txBody>
                        <a:bodyPr/>
                        <a:lstStyle/>
                        <a:p>
                          <a:endParaRPr lang="en-US"/>
                        </a:p>
                      </a:txBody>
                      <a:tcPr>
                        <a:blipFill rotWithShape="1">
                          <a:blip r:embed="rId3"/>
                          <a:stretch>
                            <a:fillRect l="-162581" t="-270667" r="-568387" b="-329333"/>
                          </a:stretch>
                        </a:blipFill>
                      </a:tcPr>
                    </a:tc>
                    <a:tc>
                      <a:txBody>
                        <a:bodyPr/>
                        <a:lstStyle/>
                        <a:p>
                          <a:r>
                            <a:rPr lang="en-US" sz="2400" dirty="0" smtClean="0"/>
                            <a:t>2,938</a:t>
                          </a:r>
                          <a:endParaRPr lang="en-US" sz="2400" dirty="0"/>
                        </a:p>
                      </a:txBody>
                      <a:tcPr/>
                    </a:tc>
                    <a:tc>
                      <a:txBody>
                        <a:bodyPr/>
                        <a:lstStyle/>
                        <a:p>
                          <a:r>
                            <a:rPr lang="en-US" sz="2400" dirty="0" smtClean="0"/>
                            <a:t>9.8</a:t>
                          </a:r>
                          <a:endParaRPr lang="en-US" sz="2400" dirty="0"/>
                        </a:p>
                      </a:txBody>
                      <a:tcPr/>
                    </a:tc>
                    <a:tc>
                      <a:txBody>
                        <a:bodyPr/>
                        <a:lstStyle/>
                        <a:p>
                          <a:r>
                            <a:rPr lang="en-US" sz="2400" dirty="0" smtClean="0">
                              <a:sym typeface="Mathematica1"/>
                            </a:rPr>
                            <a:t>4.0</a:t>
                          </a:r>
                          <a:endParaRPr lang="en-US" sz="2400" dirty="0"/>
                        </a:p>
                      </a:txBody>
                      <a:tcPr/>
                    </a:tc>
                  </a:tr>
                  <a:tr h="457200">
                    <a:tc>
                      <a:txBody>
                        <a:bodyPr/>
                        <a:lstStyle/>
                        <a:p>
                          <a:r>
                            <a:rPr lang="en-US" sz="2400" dirty="0" smtClean="0"/>
                            <a:t>Typical</a:t>
                          </a:r>
                          <a:endParaRPr lang="en-US" sz="2400" dirty="0"/>
                        </a:p>
                      </a:txBody>
                      <a:tcPr/>
                    </a:tc>
                    <a:tc>
                      <a:txBody>
                        <a:bodyPr/>
                        <a:lstStyle/>
                        <a:p>
                          <a:endParaRPr lang="en-US"/>
                        </a:p>
                      </a:txBody>
                      <a:tcPr>
                        <a:blipFill rotWithShape="1">
                          <a:blip r:embed="rId3"/>
                          <a:stretch>
                            <a:fillRect l="-162581" t="-370667" r="-568387" b="-229333"/>
                          </a:stretch>
                        </a:blipFill>
                      </a:tcPr>
                    </a:tc>
                    <a:tc>
                      <a:txBody>
                        <a:bodyPr/>
                        <a:lstStyle/>
                        <a:p>
                          <a:r>
                            <a:rPr lang="en-US" sz="2400" dirty="0" smtClean="0"/>
                            <a:t>2,974</a:t>
                          </a:r>
                          <a:endParaRPr lang="en-US" sz="2400" dirty="0"/>
                        </a:p>
                      </a:txBody>
                      <a:tcPr/>
                    </a:tc>
                    <a:tc>
                      <a:txBody>
                        <a:bodyPr/>
                        <a:lstStyle/>
                        <a:p>
                          <a:r>
                            <a:rPr lang="en-US" sz="2400" dirty="0" smtClean="0"/>
                            <a:t>11.8</a:t>
                          </a:r>
                          <a:endParaRPr lang="en-US" sz="2400" dirty="0"/>
                        </a:p>
                      </a:txBody>
                      <a:tcPr/>
                    </a:tc>
                    <a:tc>
                      <a:txBody>
                        <a:bodyPr/>
                        <a:lstStyle/>
                        <a:p>
                          <a:r>
                            <a:rPr lang="en-US" sz="2400" dirty="0" smtClean="0">
                              <a:sym typeface="Mathematica1"/>
                            </a:rPr>
                            <a:t>4.5</a:t>
                          </a:r>
                          <a:endParaRPr lang="en-US" sz="2400" dirty="0"/>
                        </a:p>
                      </a:txBody>
                      <a:tcPr/>
                    </a:tc>
                  </a:tr>
                  <a:tr h="457200">
                    <a:tc>
                      <a:txBody>
                        <a:bodyPr/>
                        <a:lstStyle/>
                        <a:p>
                          <a:r>
                            <a:rPr lang="en-US" sz="2400" dirty="0" smtClean="0"/>
                            <a:t>Occasional</a:t>
                          </a:r>
                          <a:endParaRPr lang="en-US" sz="2400" dirty="0"/>
                        </a:p>
                      </a:txBody>
                      <a:tcPr/>
                    </a:tc>
                    <a:tc>
                      <a:txBody>
                        <a:bodyPr/>
                        <a:lstStyle/>
                        <a:p>
                          <a:endParaRPr lang="en-US"/>
                        </a:p>
                      </a:txBody>
                      <a:tcPr>
                        <a:blipFill rotWithShape="1">
                          <a:blip r:embed="rId3"/>
                          <a:stretch>
                            <a:fillRect l="-162581" t="-470667" r="-568387" b="-129333"/>
                          </a:stretch>
                        </a:blipFill>
                      </a:tcPr>
                    </a:tc>
                    <a:tc>
                      <a:txBody>
                        <a:bodyPr/>
                        <a:lstStyle/>
                        <a:p>
                          <a:r>
                            <a:rPr lang="en-US" sz="2400" dirty="0" smtClean="0"/>
                            <a:t>3,135</a:t>
                          </a:r>
                          <a:endParaRPr lang="en-US" sz="2400" dirty="0"/>
                        </a:p>
                      </a:txBody>
                      <a:tcPr/>
                    </a:tc>
                    <a:tc>
                      <a:txBody>
                        <a:bodyPr/>
                        <a:lstStyle/>
                        <a:p>
                          <a:r>
                            <a:rPr lang="en-US" sz="2400" dirty="0" smtClean="0"/>
                            <a:t>15.2</a:t>
                          </a:r>
                          <a:endParaRPr lang="en-US" sz="2400" dirty="0"/>
                        </a:p>
                      </a:txBody>
                      <a:tcPr/>
                    </a:tc>
                    <a:tc>
                      <a:txBody>
                        <a:bodyPr/>
                        <a:lstStyle/>
                        <a:p>
                          <a:r>
                            <a:rPr lang="en-US" sz="2400" dirty="0" smtClean="0">
                              <a:sym typeface="Mathematica1"/>
                            </a:rPr>
                            <a:t>5.5</a:t>
                          </a:r>
                          <a:endParaRPr lang="en-US" sz="2400" dirty="0"/>
                        </a:p>
                      </a:txBody>
                      <a:tcPr/>
                    </a:tc>
                  </a:tr>
                  <a:tr h="457200">
                    <a:tc>
                      <a:txBody>
                        <a:bodyPr/>
                        <a:lstStyle/>
                        <a:p>
                          <a:r>
                            <a:rPr lang="en-US" sz="2400" dirty="0" smtClean="0"/>
                            <a:t>Infrequent</a:t>
                          </a:r>
                          <a:endParaRPr lang="en-US" sz="2400" dirty="0"/>
                        </a:p>
                      </a:txBody>
                      <a:tcPr/>
                    </a:tc>
                    <a:tc>
                      <a:txBody>
                        <a:bodyPr/>
                        <a:lstStyle/>
                        <a:p>
                          <a:r>
                            <a:rPr lang="en-US" sz="2400" dirty="0" smtClean="0"/>
                            <a:t>3.2</a:t>
                          </a:r>
                          <a:endParaRPr lang="en-US" sz="2400" dirty="0"/>
                        </a:p>
                      </a:txBody>
                      <a:tcPr/>
                    </a:tc>
                    <a:tc>
                      <a:txBody>
                        <a:bodyPr/>
                        <a:lstStyle/>
                        <a:p>
                          <a:r>
                            <a:rPr lang="en-US" sz="2400" dirty="0" smtClean="0"/>
                            <a:t>4,024</a:t>
                          </a:r>
                          <a:endParaRPr lang="en-US" sz="2400" dirty="0"/>
                        </a:p>
                      </a:txBody>
                      <a:tcPr/>
                    </a:tc>
                    <a:tc>
                      <a:txBody>
                        <a:bodyPr/>
                        <a:lstStyle/>
                        <a:p>
                          <a:r>
                            <a:rPr lang="en-US" sz="2400" dirty="0" smtClean="0"/>
                            <a:t>93.2</a:t>
                          </a:r>
                          <a:endParaRPr lang="en-US" sz="2400" dirty="0"/>
                        </a:p>
                      </a:txBody>
                      <a:tcPr/>
                    </a:tc>
                    <a:tc>
                      <a:txBody>
                        <a:bodyPr/>
                        <a:lstStyle/>
                        <a:p>
                          <a:r>
                            <a:rPr lang="en-US" sz="2400" dirty="0" smtClean="0"/>
                            <a:t>25.7</a:t>
                          </a:r>
                          <a:endParaRPr lang="en-US" sz="2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533400" y="4530302"/>
                <a:ext cx="8382000" cy="461665"/>
              </a:xfrm>
              <a:prstGeom prst="rect">
                <a:avLst/>
              </a:prstGeom>
              <a:noFill/>
            </p:spPr>
            <p:txBody>
              <a:bodyPr wrap="square" rtlCol="0">
                <a:spAutoFit/>
              </a:bodyPr>
              <a:lstStyle/>
              <a:p>
                <a:r>
                  <a:rPr lang="en-US" sz="2400" b="1" dirty="0" smtClean="0"/>
                  <a:t>E</a:t>
                </a:r>
                <a:r>
                  <a:rPr lang="en-US" sz="2400" dirty="0" smtClean="0"/>
                  <a:t>[</a:t>
                </a:r>
                <a:r>
                  <a:rPr lang="en-US" sz="2400" b="1" dirty="0" smtClean="0"/>
                  <a:t>X</a:t>
                </a:r>
                <a14:m>
                  <m:oMath xmlns:m="http://schemas.openxmlformats.org/officeDocument/2006/math">
                    <m:r>
                      <a:rPr lang="en-US" sz="2400" b="0" i="1" baseline="-25000" smtClean="0">
                        <a:latin typeface="Cambria Math"/>
                        <a:ea typeface="Cambria Math"/>
                      </a:rPr>
                      <m:t>∞</m:t>
                    </m:r>
                  </m:oMath>
                </a14:m>
                <a:r>
                  <a:rPr lang="en-US" sz="2400" dirty="0" smtClean="0"/>
                  <a:t>]: Extra Rehearsals to maintain </a:t>
                </a:r>
                <a:r>
                  <a:rPr lang="en-US" sz="2400" i="1" dirty="0" smtClean="0"/>
                  <a:t>all</a:t>
                </a:r>
                <a:r>
                  <a:rPr lang="en-US" sz="2400" dirty="0" smtClean="0"/>
                  <a:t> passwords over lifetime. </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4530298"/>
                <a:ext cx="8382000" cy="461665"/>
              </a:xfrm>
              <a:prstGeom prst="rect">
                <a:avLst/>
              </a:prstGeom>
              <a:blipFill rotWithShape="1">
                <a:blip r:embed="rId4"/>
                <a:stretch>
                  <a:fillRect l="-116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477624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Shared Cues as Browser Extension</a:t>
            </a:r>
          </a:p>
          <a:p>
            <a:endParaRPr lang="en-US" dirty="0"/>
          </a:p>
          <a:p>
            <a:r>
              <a:rPr lang="en-US" dirty="0" smtClean="0"/>
              <a:t>Gradual Password Strengthening</a:t>
            </a:r>
          </a:p>
          <a:p>
            <a:endParaRPr lang="en-US" dirty="0" smtClean="0"/>
          </a:p>
          <a:p>
            <a:r>
              <a:rPr lang="en-US" dirty="0" smtClean="0"/>
              <a:t>Recovering Forgotten Secrets</a:t>
            </a:r>
          </a:p>
          <a:p>
            <a:endParaRPr lang="en-US" dirty="0"/>
          </a:p>
          <a:p>
            <a:r>
              <a:rPr lang="en-US" dirty="0" smtClean="0"/>
              <a:t>Intrusion Detection</a:t>
            </a:r>
          </a:p>
          <a:p>
            <a:endParaRPr lang="en-US" dirty="0"/>
          </a:p>
          <a:p>
            <a:endParaRPr lang="en-US" dirty="0"/>
          </a:p>
          <a:p>
            <a:endParaRPr lang="en-US" dirty="0"/>
          </a:p>
        </p:txBody>
      </p:sp>
    </p:spTree>
    <p:extLst>
      <p:ext uri="{BB962C8B-B14F-4D97-AF65-F5344CB8AC3E}">
        <p14:creationId xmlns:p14="http://schemas.microsoft.com/office/powerpoint/2010/main" val="1384199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Interests</a:t>
            </a:r>
            <a:endParaRPr lang="en-US" dirty="0"/>
          </a:p>
        </p:txBody>
      </p:sp>
      <p:sp>
        <p:nvSpPr>
          <p:cNvPr id="3" name="Content Placeholder 2"/>
          <p:cNvSpPr>
            <a:spLocks noGrp="1"/>
          </p:cNvSpPr>
          <p:nvPr>
            <p:ph idx="1"/>
          </p:nvPr>
        </p:nvSpPr>
        <p:spPr/>
        <p:txBody>
          <a:bodyPr/>
          <a:lstStyle/>
          <a:p>
            <a:r>
              <a:rPr lang="en-US" dirty="0" smtClean="0"/>
              <a:t>Making Hashed Passwords as hard as possible to crack</a:t>
            </a:r>
          </a:p>
          <a:p>
            <a:pPr lvl="1"/>
            <a:r>
              <a:rPr lang="en-US" dirty="0" smtClean="0"/>
              <a:t>Memory Hard Functions</a:t>
            </a:r>
          </a:p>
          <a:p>
            <a:pPr lvl="1"/>
            <a:r>
              <a:rPr lang="en-US" dirty="0" smtClean="0"/>
              <a:t>Security Games</a:t>
            </a:r>
          </a:p>
          <a:p>
            <a:pPr lvl="1"/>
            <a:endParaRPr lang="en-US" dirty="0"/>
          </a:p>
          <a:p>
            <a:r>
              <a:rPr lang="en-US" dirty="0" smtClean="0"/>
              <a:t>Human Computable Challenge-Response Style Authentication</a:t>
            </a:r>
          </a:p>
          <a:p>
            <a:pPr lvl="1"/>
            <a:endParaRPr lang="en-US" dirty="0"/>
          </a:p>
          <a:p>
            <a:endParaRPr lang="en-US" dirty="0" smtClean="0"/>
          </a:p>
          <a:p>
            <a:endParaRPr lang="en-US" dirty="0"/>
          </a:p>
          <a:p>
            <a:endParaRPr lang="en-US" dirty="0" smtClean="0"/>
          </a:p>
          <a:p>
            <a:endParaRPr lang="en-US" dirty="0"/>
          </a:p>
        </p:txBody>
      </p:sp>
      <p:pic>
        <p:nvPicPr>
          <p:cNvPr id="2050" name="Picture 2" descr="Image result for yah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590800"/>
            <a:ext cx="1847850" cy="10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0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pic>
        <p:nvPicPr>
          <p:cNvPr id="22530" name="Picture 2" descr="https://encrypted-tbn0.gstatic.com/images?q=tbn:ANd9GcQQXDmEpNteQJEyHzEVqMN03R3N5h7YA9L40eeaXdary5Md7ks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145"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48</a:t>
            </a:fld>
            <a:endParaRPr lang="en-US" dirty="0"/>
          </a:p>
        </p:txBody>
      </p:sp>
    </p:spTree>
    <p:extLst>
      <p:ext uri="{BB962C8B-B14F-4D97-AF65-F5344CB8AC3E}">
        <p14:creationId xmlns:p14="http://schemas.microsoft.com/office/powerpoint/2010/main" val="16390668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69850"/>
            <a:ext cx="7769225" cy="677863"/>
          </a:xfrm>
        </p:spPr>
        <p:txBody>
          <a:bodyPr>
            <a:normAutofit fontScale="90000"/>
          </a:bodyPr>
          <a:lstStyle/>
          <a:p>
            <a:pPr>
              <a:defRPr/>
            </a:pPr>
            <a:r>
              <a:rPr lang="en-US" dirty="0" smtClean="0"/>
              <a:t>Passwords </a:t>
            </a:r>
            <a:r>
              <a:rPr lang="en-US" dirty="0" err="1" smtClean="0"/>
              <a:t>vs</a:t>
            </a:r>
            <a:r>
              <a:rPr lang="en-US" dirty="0" smtClean="0"/>
              <a:t> time: </a:t>
            </a:r>
            <a:r>
              <a:rPr lang="en-US" sz="3100" dirty="0" smtClean="0"/>
              <a:t>Look how far we’ve come</a:t>
            </a:r>
            <a:endParaRPr lang="en-US" sz="3100" dirty="0"/>
          </a:p>
        </p:txBody>
      </p:sp>
      <p:graphicFrame>
        <p:nvGraphicFramePr>
          <p:cNvPr id="58371" name="Chart 3"/>
          <p:cNvGraphicFramePr>
            <a:graphicFrameLocks/>
          </p:cNvGraphicFramePr>
          <p:nvPr>
            <p:extLst>
              <p:ext uri="{D42A27DB-BD31-4B8C-83A1-F6EECF244321}">
                <p14:modId xmlns:p14="http://schemas.microsoft.com/office/powerpoint/2010/main" val="2663896511"/>
              </p:ext>
            </p:extLst>
          </p:nvPr>
        </p:nvGraphicFramePr>
        <p:xfrm>
          <a:off x="177800" y="973236"/>
          <a:ext cx="8788400" cy="4445000"/>
        </p:xfrm>
        <a:graphic>
          <a:graphicData uri="http://schemas.openxmlformats.org/presentationml/2006/ole">
            <mc:AlternateContent xmlns:mc="http://schemas.openxmlformats.org/markup-compatibility/2006">
              <mc:Choice xmlns:v="urn:schemas-microsoft-com:vml" Requires="v">
                <p:oleObj spid="_x0000_s1040" r:id="rId4" imgW="8791194" imgH="4444369" progId="Excel.Chart.8">
                  <p:embed/>
                </p:oleObj>
              </mc:Choice>
              <mc:Fallback>
                <p:oleObj r:id="rId4" imgW="8791194" imgH="444436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973236"/>
                        <a:ext cx="8788400"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2405857" y="5517232"/>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Netscape IPO</a:t>
            </a:r>
          </a:p>
        </p:txBody>
      </p:sp>
      <p:sp>
        <p:nvSpPr>
          <p:cNvPr id="6" name="TextBox 5"/>
          <p:cNvSpPr txBox="1">
            <a:spLocks noChangeArrowheads="1"/>
          </p:cNvSpPr>
          <p:nvPr/>
        </p:nvSpPr>
        <p:spPr bwMode="auto">
          <a:xfrm>
            <a:off x="4458376" y="5517232"/>
            <a:ext cx="147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dirty="0"/>
              <a:t>Dotcom crash</a:t>
            </a:r>
          </a:p>
        </p:txBody>
      </p:sp>
      <p:cxnSp>
        <p:nvCxnSpPr>
          <p:cNvPr id="8" name="Straight Arrow Connector 7"/>
          <p:cNvCxnSpPr/>
          <p:nvPr/>
        </p:nvCxnSpPr>
        <p:spPr>
          <a:xfrm rot="5400000" flipH="1" flipV="1">
            <a:off x="2819401" y="5138836"/>
            <a:ext cx="609600" cy="3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572794" y="5138042"/>
            <a:ext cx="609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376" name="TextBox 9"/>
          <p:cNvSpPr txBox="1">
            <a:spLocks noChangeArrowheads="1"/>
          </p:cNvSpPr>
          <p:nvPr/>
        </p:nvSpPr>
        <p:spPr bwMode="auto">
          <a:xfrm>
            <a:off x="179512" y="6433457"/>
            <a:ext cx="4278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dirty="0"/>
              <a:t>Source: </a:t>
            </a:r>
            <a:r>
              <a:rPr lang="en-US" dirty="0" smtClean="0"/>
              <a:t>Cormac </a:t>
            </a:r>
            <a:r>
              <a:rPr lang="en-US" dirty="0" err="1" smtClean="0"/>
              <a:t>Hereley’s</a:t>
            </a:r>
            <a:r>
              <a:rPr lang="en-US" dirty="0" smtClean="0"/>
              <a:t> </a:t>
            </a:r>
            <a:r>
              <a:rPr lang="en-US" dirty="0"/>
              <a:t>estimate</a:t>
            </a:r>
          </a:p>
        </p:txBody>
      </p:sp>
      <p:sp>
        <p:nvSpPr>
          <p:cNvPr id="11" name="Rounded Rectangular Callout 10"/>
          <p:cNvSpPr/>
          <p:nvPr/>
        </p:nvSpPr>
        <p:spPr>
          <a:xfrm>
            <a:off x="3200400" y="1447800"/>
            <a:ext cx="3048000" cy="1787624"/>
          </a:xfrm>
          <a:prstGeom prst="wedgeRoundRectCallout">
            <a:avLst>
              <a:gd name="adj1" fmla="val 64053"/>
              <a:gd name="adj2" fmla="val 7184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400" b="1" dirty="0" smtClean="0">
              <a:solidFill>
                <a:schemeClr val="tx1"/>
              </a:solidFill>
            </a:endParaRPr>
          </a:p>
          <a:p>
            <a:pPr algn="ctr">
              <a:defRPr/>
            </a:pPr>
            <a:endParaRPr lang="en-US" sz="1400" b="1" dirty="0">
              <a:solidFill>
                <a:schemeClr val="tx1"/>
              </a:solidFill>
            </a:endParaRPr>
          </a:p>
          <a:p>
            <a:pPr algn="ctr">
              <a:defRPr/>
            </a:pPr>
            <a:endParaRPr lang="en-US" sz="1400" b="1" dirty="0" smtClean="0">
              <a:solidFill>
                <a:schemeClr val="tx1"/>
              </a:solidFill>
            </a:endParaRPr>
          </a:p>
          <a:p>
            <a:pPr algn="ctr">
              <a:defRPr/>
            </a:pPr>
            <a:endParaRPr lang="en-US" sz="1400" b="1" dirty="0">
              <a:solidFill>
                <a:schemeClr val="tx1"/>
              </a:solidFill>
            </a:endParaRPr>
          </a:p>
          <a:p>
            <a:pPr algn="ctr">
              <a:defRPr/>
            </a:pPr>
            <a:endParaRPr lang="en-US" sz="1400" b="1" dirty="0" smtClean="0">
              <a:solidFill>
                <a:schemeClr val="tx1"/>
              </a:solidFill>
            </a:endParaRPr>
          </a:p>
          <a:p>
            <a:pPr algn="ctr">
              <a:defRPr/>
            </a:pPr>
            <a:r>
              <a:rPr lang="en-US" sz="2000" b="1" dirty="0" smtClean="0">
                <a:solidFill>
                  <a:schemeClr val="tx1"/>
                </a:solidFill>
              </a:rPr>
              <a:t>“The password is dead</a:t>
            </a:r>
            <a:r>
              <a:rPr lang="en-US" sz="2000" dirty="0" smtClean="0">
                <a:solidFill>
                  <a:schemeClr val="tx1"/>
                </a:solidFill>
              </a:rPr>
              <a:t>”</a:t>
            </a:r>
            <a:endParaRPr lang="en-US" sz="2000" dirty="0">
              <a:solidFill>
                <a:schemeClr val="tx1"/>
              </a:solidFill>
            </a:endParaRPr>
          </a:p>
        </p:txBody>
      </p:sp>
      <p:pic>
        <p:nvPicPr>
          <p:cNvPr id="10" name="Picture 2" descr="Image result for bill gates the password is de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5720" y="1524000"/>
            <a:ext cx="1640411"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39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(what could go wrong?)</a:t>
            </a:r>
            <a:endParaRPr lang="en-US" dirty="0"/>
          </a:p>
        </p:txBody>
      </p:sp>
      <p:graphicFrame>
        <p:nvGraphicFramePr>
          <p:cNvPr id="18" name="Diagram 17"/>
          <p:cNvGraphicFramePr/>
          <p:nvPr>
            <p:extLst>
              <p:ext uri="{D42A27DB-BD31-4B8C-83A1-F6EECF244321}">
                <p14:modId xmlns:p14="http://schemas.microsoft.com/office/powerpoint/2010/main" val="1429172778"/>
              </p:ext>
            </p:extLst>
          </p:nvPr>
        </p:nvGraphicFramePr>
        <p:xfrm>
          <a:off x="609600" y="2057400"/>
          <a:ext cx="73152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2667000" y="5650468"/>
            <a:ext cx="1828800" cy="369332"/>
          </a:xfrm>
          <a:prstGeom prst="rect">
            <a:avLst/>
          </a:prstGeom>
          <a:noFill/>
        </p:spPr>
        <p:txBody>
          <a:bodyPr wrap="square" rtlCol="0">
            <a:spAutoFit/>
          </a:bodyPr>
          <a:lstStyle/>
          <a:p>
            <a:r>
              <a:rPr lang="en-US" dirty="0" smtClean="0"/>
              <a:t>Danger</a:t>
            </a:r>
            <a:endParaRPr lang="en-US" dirty="0"/>
          </a:p>
        </p:txBody>
      </p:sp>
      <p:cxnSp>
        <p:nvCxnSpPr>
          <p:cNvPr id="21" name="Straight Arrow Connector 20"/>
          <p:cNvCxnSpPr/>
          <p:nvPr/>
        </p:nvCxnSpPr>
        <p:spPr>
          <a:xfrm>
            <a:off x="762000" y="5574268"/>
            <a:ext cx="6858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600200"/>
            <a:ext cx="3482172" cy="523220"/>
          </a:xfrm>
          <a:prstGeom prst="rect">
            <a:avLst/>
          </a:prstGeom>
          <a:noFill/>
        </p:spPr>
        <p:txBody>
          <a:bodyPr wrap="none" rtlCol="0">
            <a:spAutoFit/>
          </a:bodyPr>
          <a:lstStyle/>
          <a:p>
            <a:r>
              <a:rPr lang="en-US" sz="2800" dirty="0" smtClean="0"/>
              <a:t>Three Types of Attacks</a:t>
            </a:r>
            <a:endParaRPr lang="en-US" sz="2800" dirty="0"/>
          </a:p>
        </p:txBody>
      </p:sp>
      <p:sp>
        <p:nvSpPr>
          <p:cNvPr id="7" name="Slide Number Placeholder 6"/>
          <p:cNvSpPr>
            <a:spLocks noGrp="1"/>
          </p:cNvSpPr>
          <p:nvPr>
            <p:ph type="sldNum" sz="quarter" idx="12"/>
          </p:nvPr>
        </p:nvSpPr>
        <p:spPr/>
        <p:txBody>
          <a:bodyPr/>
          <a:lstStyle/>
          <a:p>
            <a:fld id="{FC398A72-17BE-493D-A14C-F3371BCE3542}" type="slidenum">
              <a:rPr lang="en-US" smtClean="0"/>
              <a:pPr/>
              <a:t>5</a:t>
            </a:fld>
            <a:endParaRPr lang="en-US" dirty="0"/>
          </a:p>
        </p:txBody>
      </p:sp>
    </p:spTree>
    <p:extLst>
      <p:ext uri="{BB962C8B-B14F-4D97-AF65-F5344CB8AC3E}">
        <p14:creationId xmlns:p14="http://schemas.microsoft.com/office/powerpoint/2010/main" val="2561362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a:t>
            </a:r>
            <a:endParaRPr lang="en-US" dirty="0"/>
          </a:p>
        </p:txBody>
      </p:sp>
      <p:sp>
        <p:nvSpPr>
          <p:cNvPr id="3" name="Content Placeholder 2"/>
          <p:cNvSpPr>
            <a:spLocks noGrp="1"/>
          </p:cNvSpPr>
          <p:nvPr>
            <p:ph idx="1"/>
          </p:nvPr>
        </p:nvSpPr>
        <p:spPr/>
        <p:txBody>
          <a:bodyPr/>
          <a:lstStyle/>
          <a:p>
            <a:r>
              <a:rPr lang="en-US" dirty="0" smtClean="0"/>
              <a:t>Password Management Software</a:t>
            </a:r>
            <a:endParaRPr lang="en-US" dirty="0"/>
          </a:p>
        </p:txBody>
      </p:sp>
      <p:pic>
        <p:nvPicPr>
          <p:cNvPr id="11266"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48006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2" y="3810004"/>
            <a:ext cx="2990401" cy="22417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155576" y="-1546225"/>
            <a:ext cx="2562225" cy="3228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8"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2" y="2514604"/>
            <a:ext cx="2985483" cy="37623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1219199"/>
            <a:ext cx="8382000" cy="505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413658" y="1295400"/>
            <a:ext cx="8134426"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solidFill>
                  <a:prstClr val="black"/>
                </a:solidFill>
              </a:rPr>
              <a:t>Goal:</a:t>
            </a:r>
            <a:r>
              <a:rPr lang="en-US" sz="3400" dirty="0" smtClean="0">
                <a:solidFill>
                  <a:prstClr val="black"/>
                </a:solidFill>
              </a:rPr>
              <a:t> Minimize Trust Assumptions about User’s</a:t>
            </a:r>
          </a:p>
          <a:p>
            <a:pPr algn="l"/>
            <a:r>
              <a:rPr lang="en-US" sz="3400" dirty="0" smtClean="0">
                <a:solidFill>
                  <a:prstClr val="black"/>
                </a:solidFill>
              </a:rPr>
              <a:t>Computational Devices</a:t>
            </a:r>
            <a:endParaRPr lang="en-US" sz="3400" dirty="0">
              <a:solidFill>
                <a:prstClr val="black"/>
              </a:solidFill>
            </a:endParaRPr>
          </a:p>
        </p:txBody>
      </p:sp>
      <p:pic>
        <p:nvPicPr>
          <p:cNvPr id="11" name="Picture 6" descr="http://www.ecouterre.com/wp-content/uploads/2013/01/compubody-sock-1-537x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50" y="2590804"/>
            <a:ext cx="4216702" cy="31566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s.macworld.com/images/article/2012/09/iphone5_large-2941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3873" y="2223702"/>
            <a:ext cx="74365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digitaltrends.com/wp-content/uploads/2013/04/Samsung-ATIV-Book-6_front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5361" y="3306912"/>
            <a:ext cx="1475836" cy="1025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pyoubuildit.info/wp-content/uploads/2010/05/iStock_000003178554Me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2573" y="2278690"/>
            <a:ext cx="1522629" cy="1011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farm1.staticflickr.com/62/201340293_e0045e2a0a_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906" t="23773" r="12500" b="19597"/>
          <a:stretch/>
        </p:blipFill>
        <p:spPr bwMode="auto">
          <a:xfrm>
            <a:off x="4998459" y="4352473"/>
            <a:ext cx="2628832" cy="1727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techglimpse.com/wp-content/uploads/2009/02/new-dell-xps-pink-lapto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887" y="3360035"/>
            <a:ext cx="1207591" cy="1298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albertzig/albertzig1210/albertzig121000075/15612027-3d-cartoon-bu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3802" y="3569849"/>
            <a:ext cx="878531" cy="87853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solidFill>
                  <a:prstClr val="black">
                    <a:tint val="75000"/>
                  </a:prstClr>
                </a:solidFill>
              </a:rPr>
              <a:pPr/>
              <a:t>50</a:t>
            </a:fld>
            <a:endParaRPr lang="en-US" dirty="0">
              <a:solidFill>
                <a:prstClr val="black">
                  <a:tint val="75000"/>
                </a:prstClr>
              </a:solidFill>
            </a:endParaRPr>
          </a:p>
        </p:txBody>
      </p:sp>
      <p:pic>
        <p:nvPicPr>
          <p:cNvPr id="19"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18300" t="6933" r="42975" b="10933"/>
          <a:stretch/>
        </p:blipFill>
        <p:spPr bwMode="auto">
          <a:xfrm>
            <a:off x="1436688" y="1631179"/>
            <a:ext cx="3505200" cy="41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l="18070" t="10658" r="40137" b="31196"/>
          <a:stretch/>
        </p:blipFill>
        <p:spPr bwMode="auto">
          <a:xfrm>
            <a:off x="2453960" y="1095971"/>
            <a:ext cx="6369269" cy="498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t="7975" r="30657" b="11590"/>
          <a:stretch/>
        </p:blipFill>
        <p:spPr bwMode="auto">
          <a:xfrm>
            <a:off x="2016846" y="1374222"/>
            <a:ext cx="6634307" cy="43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2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602695"/>
            <a:ext cx="8229600" cy="4525963"/>
          </a:xfrm>
        </p:spPr>
        <p:txBody>
          <a:bodyPr/>
          <a:lstStyle/>
          <a:p>
            <a:r>
              <a:rPr lang="en-US" dirty="0" smtClean="0"/>
              <a:t>Alternatives to Passwords</a:t>
            </a:r>
            <a:endParaRPr lang="en-US" dirty="0"/>
          </a:p>
        </p:txBody>
      </p:sp>
      <p:pic>
        <p:nvPicPr>
          <p:cNvPr id="5122" name="Picture 2" descr="http://media.defenceindustrydaily.com/images/MISC_Fingerprint_Biometric_DSU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4"/>
            <a:ext cx="2209800" cy="30638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static-economist.com/sites/default/files/20101002_STP5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400300"/>
            <a:ext cx="2030104"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36" name="Picture 16" descr="http://openid.net/wordpress-content/uploads/2014/09/openid-r-logo-900x36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013080"/>
            <a:ext cx="2732314" cy="109292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715" y="2400300"/>
            <a:ext cx="2188029" cy="12077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1000" y="1219200"/>
            <a:ext cx="8382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2" name="Picture 4" descr="http://cdn2.hubspot.net/hub/366337/file-704500327-png/blog-files/no-silver-bulle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017" y="2262171"/>
            <a:ext cx="3450812" cy="341630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460377" y="1230086"/>
            <a:ext cx="813442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solidFill>
                  <a:prstClr val="black"/>
                </a:solidFill>
              </a:rPr>
              <a:t>Quest to Replace Passwords [BHOS2012]</a:t>
            </a:r>
            <a:endParaRPr lang="en-US" sz="3400" dirty="0">
              <a:solidFill>
                <a:prstClr val="black"/>
              </a:solidFill>
            </a:endParaRPr>
          </a:p>
        </p:txBody>
      </p:sp>
      <p:sp>
        <p:nvSpPr>
          <p:cNvPr id="15" name="Slide Number Placeholder 2"/>
          <p:cNvSpPr>
            <a:spLocks noGrp="1"/>
          </p:cNvSpPr>
          <p:nvPr>
            <p:ph type="sldNum" sz="quarter" idx="12"/>
          </p:nvPr>
        </p:nvSpPr>
        <p:spPr>
          <a:xfrm>
            <a:off x="6553200" y="6356354"/>
            <a:ext cx="2133600" cy="365125"/>
          </a:xfrm>
        </p:spPr>
        <p:txBody>
          <a:bodyPr/>
          <a:lstStyle/>
          <a:p>
            <a:fld id="{FC398A72-17BE-493D-A14C-F3371BCE3542}"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259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Online Attack</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08814" y="2295307"/>
            <a:ext cx="1161468" cy="1743293"/>
          </a:xfrm>
          <a:prstGeom prst="rect">
            <a:avLst/>
          </a:prstGeom>
          <a:noFill/>
          <a:ln w="9525">
            <a:noFill/>
            <a:miter lim="800000"/>
            <a:headEnd/>
            <a:tailEnd/>
          </a:ln>
        </p:spPr>
      </p:pic>
      <p:cxnSp>
        <p:nvCxnSpPr>
          <p:cNvPr id="21" name="Straight Arrow Connector 20"/>
          <p:cNvCxnSpPr/>
          <p:nvPr/>
        </p:nvCxnSpPr>
        <p:spPr>
          <a:xfrm flipV="1">
            <a:off x="1689100" y="3273609"/>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9" cstate="print"/>
          <a:srcRect/>
          <a:stretch>
            <a:fillRect/>
          </a:stretch>
        </p:blipFill>
        <p:spPr bwMode="auto">
          <a:xfrm>
            <a:off x="666173" y="3124200"/>
            <a:ext cx="990600" cy="1651479"/>
          </a:xfrm>
          <a:prstGeom prst="rect">
            <a:avLst/>
          </a:prstGeom>
          <a:noFill/>
          <a:ln w="9525">
            <a:noFill/>
            <a:miter lim="800000"/>
            <a:headEnd/>
            <a:tailEnd/>
          </a:ln>
        </p:spPr>
      </p:pic>
      <p:sp>
        <p:nvSpPr>
          <p:cNvPr id="20" name="TextBox 19"/>
          <p:cNvSpPr txBox="1"/>
          <p:nvPr/>
        </p:nvSpPr>
        <p:spPr>
          <a:xfrm>
            <a:off x="2505781" y="3273609"/>
            <a:ext cx="1079142" cy="369332"/>
          </a:xfrm>
          <a:prstGeom prst="rect">
            <a:avLst/>
          </a:prstGeom>
          <a:noFill/>
        </p:spPr>
        <p:txBody>
          <a:bodyPr wrap="none" rtlCol="0">
            <a:spAutoFit/>
          </a:bodyPr>
          <a:lstStyle/>
          <a:p>
            <a:r>
              <a:rPr lang="en-US" dirty="0" smtClean="0"/>
              <a:t>password</a:t>
            </a:r>
            <a:endParaRPr lang="en-US" dirty="0"/>
          </a:p>
        </p:txBody>
      </p:sp>
      <p:sp>
        <p:nvSpPr>
          <p:cNvPr id="22" name="Slide Number Placeholder 21"/>
          <p:cNvSpPr>
            <a:spLocks noGrp="1"/>
          </p:cNvSpPr>
          <p:nvPr>
            <p:ph type="sldNum" sz="quarter" idx="12"/>
          </p:nvPr>
        </p:nvSpPr>
        <p:spPr/>
        <p:txBody>
          <a:bodyPr/>
          <a:lstStyle/>
          <a:p>
            <a:fld id="{FC398A72-17BE-493D-A14C-F3371BCE3542}" type="slidenum">
              <a:rPr lang="en-US" smtClean="0"/>
              <a:pPr/>
              <a:t>6</a:t>
            </a:fld>
            <a:endParaRPr lang="en-US" dirty="0"/>
          </a:p>
        </p:txBody>
      </p:sp>
      <p:pic>
        <p:nvPicPr>
          <p:cNvPr id="23" name="Picture 3"/>
          <p:cNvPicPr>
            <a:picLocks noChangeAspect="1" noChangeArrowheads="1"/>
          </p:cNvPicPr>
          <p:nvPr/>
        </p:nvPicPr>
        <p:blipFill>
          <a:blip r:embed="rId10" cstate="print"/>
          <a:srcRect/>
          <a:stretch>
            <a:fillRect/>
          </a:stretch>
        </p:blipFill>
        <p:spPr bwMode="auto">
          <a:xfrm>
            <a:off x="675409" y="1533307"/>
            <a:ext cx="990600" cy="1524000"/>
          </a:xfrm>
          <a:prstGeom prst="rect">
            <a:avLst/>
          </a:prstGeom>
          <a:noFill/>
          <a:ln w="9525">
            <a:noFill/>
            <a:miter lim="800000"/>
            <a:headEnd/>
            <a:tailEnd/>
          </a:ln>
        </p:spPr>
      </p:pic>
      <p:cxnSp>
        <p:nvCxnSpPr>
          <p:cNvPr id="27" name="Straight Arrow Connector 26"/>
          <p:cNvCxnSpPr/>
          <p:nvPr/>
        </p:nvCxnSpPr>
        <p:spPr>
          <a:xfrm>
            <a:off x="1689100" y="2624714"/>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33600" y="2438400"/>
            <a:ext cx="886781" cy="369332"/>
          </a:xfrm>
          <a:prstGeom prst="rect">
            <a:avLst/>
          </a:prstGeom>
          <a:noFill/>
        </p:spPr>
        <p:txBody>
          <a:bodyPr wrap="none" rtlCol="0">
            <a:spAutoFit/>
          </a:bodyPr>
          <a:lstStyle/>
          <a:p>
            <a:r>
              <a:rPr lang="en-US" dirty="0" smtClean="0"/>
              <a:t>123456</a:t>
            </a:r>
            <a:endParaRPr lang="en-US" dirty="0"/>
          </a:p>
        </p:txBody>
      </p:sp>
      <p:cxnSp>
        <p:nvCxnSpPr>
          <p:cNvPr id="28" name="Straight Arrow Connector 27"/>
          <p:cNvCxnSpPr/>
          <p:nvPr/>
        </p:nvCxnSpPr>
        <p:spPr>
          <a:xfrm flipV="1">
            <a:off x="1676400" y="3711004"/>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29194" y="3765273"/>
            <a:ext cx="886781" cy="369332"/>
          </a:xfrm>
          <a:prstGeom prst="rect">
            <a:avLst/>
          </a:prstGeom>
          <a:noFill/>
        </p:spPr>
        <p:txBody>
          <a:bodyPr wrap="none" rtlCol="0">
            <a:spAutoFit/>
          </a:bodyPr>
          <a:lstStyle/>
          <a:p>
            <a:r>
              <a:rPr lang="en-US" dirty="0" smtClean="0"/>
              <a:t>123456</a:t>
            </a:r>
            <a:endParaRPr lang="en-US" dirty="0"/>
          </a:p>
        </p:txBody>
      </p:sp>
      <p:pic>
        <p:nvPicPr>
          <p:cNvPr id="98306" name="Picture 2" descr="http://cdn.smartpassiveincome.com/wp-content/uploads/2010/01/5-million-dollar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2216117"/>
            <a:ext cx="2462792" cy="18470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9" cstate="print"/>
          <a:srcRect/>
          <a:stretch>
            <a:fillRect/>
          </a:stretch>
        </p:blipFill>
        <p:spPr bwMode="auto">
          <a:xfrm>
            <a:off x="6095999" y="2289612"/>
            <a:ext cx="973021" cy="1622172"/>
          </a:xfrm>
          <a:prstGeom prst="rect">
            <a:avLst/>
          </a:prstGeom>
          <a:noFill/>
          <a:ln w="9525">
            <a:noFill/>
            <a:miter lim="800000"/>
            <a:headEnd/>
            <a:tailEnd/>
          </a:ln>
        </p:spPr>
      </p:pic>
      <p:sp>
        <p:nvSpPr>
          <p:cNvPr id="19" name="TextBox 18"/>
          <p:cNvSpPr txBox="1"/>
          <p:nvPr/>
        </p:nvSpPr>
        <p:spPr>
          <a:xfrm>
            <a:off x="1066800" y="4648200"/>
            <a:ext cx="5327869" cy="646331"/>
          </a:xfrm>
          <a:prstGeom prst="rect">
            <a:avLst/>
          </a:prstGeom>
          <a:noFill/>
        </p:spPr>
        <p:txBody>
          <a:bodyPr wrap="none" rtlCol="0">
            <a:spAutoFit/>
          </a:bodyPr>
          <a:lstStyle/>
          <a:p>
            <a:r>
              <a:rPr lang="en-US" sz="3600" dirty="0" smtClean="0"/>
              <a:t>Guess Limit: k-strikes policy</a:t>
            </a:r>
            <a:endParaRPr lang="en-US" sz="3600" dirty="0"/>
          </a:p>
        </p:txBody>
      </p:sp>
    </p:spTree>
    <p:extLst>
      <p:ext uri="{BB962C8B-B14F-4D97-AF65-F5344CB8AC3E}">
        <p14:creationId xmlns:p14="http://schemas.microsoft.com/office/powerpoint/2010/main" val="322060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83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p:bldP spid="29"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Dictionary Attack</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7</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575020470"/>
              </p:ext>
            </p:extLst>
          </p:nvPr>
        </p:nvGraphicFramePr>
        <p:xfrm>
          <a:off x="4572000" y="2895600"/>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562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62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1752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5" cstate="print"/>
          <a:srcRect/>
          <a:stretch>
            <a:fillRect/>
          </a:stretch>
        </p:blipFill>
        <p:spPr bwMode="auto">
          <a:xfrm>
            <a:off x="7620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srcRect/>
          <a:stretch>
            <a:fillRect/>
          </a:stretch>
        </p:blipFill>
        <p:spPr bwMode="auto">
          <a:xfrm>
            <a:off x="762000" y="3581400"/>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2057400" y="5181600"/>
            <a:ext cx="1170709" cy="990600"/>
          </a:xfrm>
          <a:prstGeom prst="rect">
            <a:avLst/>
          </a:prstGeom>
          <a:noFill/>
          <a:ln w="9525">
            <a:noFill/>
            <a:miter lim="800000"/>
            <a:headEnd/>
            <a:tailEnd/>
          </a:ln>
        </p:spPr>
      </p:pic>
      <p:sp>
        <p:nvSpPr>
          <p:cNvPr id="18" name="TextBox 17"/>
          <p:cNvSpPr txBox="1"/>
          <p:nvPr/>
        </p:nvSpPr>
        <p:spPr>
          <a:xfrm>
            <a:off x="3048000" y="5334000"/>
            <a:ext cx="425116" cy="584775"/>
          </a:xfrm>
          <a:prstGeom prst="rect">
            <a:avLst/>
          </a:prstGeom>
          <a:noFill/>
        </p:spPr>
        <p:txBody>
          <a:bodyPr wrap="none" rtlCol="0">
            <a:spAutoFit/>
          </a:bodyPr>
          <a:lstStyle/>
          <a:p>
            <a:r>
              <a:rPr lang="en-US" sz="3200" dirty="0" smtClean="0"/>
              <a:t>+</a:t>
            </a:r>
            <a:endParaRPr lang="en-US" sz="3200" dirty="0"/>
          </a:p>
        </p:txBody>
      </p:sp>
      <p:cxnSp>
        <p:nvCxnSpPr>
          <p:cNvPr id="22" name="Straight Arrow Connector 21"/>
          <p:cNvCxnSpPr/>
          <p:nvPr/>
        </p:nvCxnSpPr>
        <p:spPr>
          <a:xfrm>
            <a:off x="1600200" y="4876800"/>
            <a:ext cx="685800" cy="533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752600" y="3429000"/>
            <a:ext cx="2819400" cy="838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14600" y="1899404"/>
            <a:ext cx="2102692" cy="369332"/>
          </a:xfrm>
          <a:prstGeom prst="rect">
            <a:avLst/>
          </a:prstGeom>
          <a:noFill/>
        </p:spPr>
        <p:txBody>
          <a:bodyPr wrap="none" rtlCol="0">
            <a:spAutoFit/>
          </a:bodyPr>
          <a:lstStyle/>
          <a:p>
            <a:r>
              <a:rPr lang="en-US" dirty="0" smtClean="0"/>
              <a:t>jblocki, </a:t>
            </a:r>
            <a:r>
              <a:rPr lang="en-US" dirty="0"/>
              <a:t>Unbr3akabl3</a:t>
            </a:r>
          </a:p>
        </p:txBody>
      </p:sp>
      <p:sp>
        <p:nvSpPr>
          <p:cNvPr id="24" name="TextBox 23"/>
          <p:cNvSpPr txBox="1"/>
          <p:nvPr/>
        </p:nvSpPr>
        <p:spPr>
          <a:xfrm>
            <a:off x="4572000" y="4656891"/>
            <a:ext cx="4419600" cy="1569660"/>
          </a:xfrm>
          <a:prstGeom prst="rect">
            <a:avLst/>
          </a:prstGeom>
          <a:noFill/>
        </p:spPr>
        <p:txBody>
          <a:bodyPr wrap="square" rtlCol="0">
            <a:spAutoFit/>
          </a:bodyPr>
          <a:lstStyle/>
          <a:p>
            <a:r>
              <a:rPr lang="en-US" sz="2000" dirty="0" smtClean="0"/>
              <a:t>SHA1(Unbr3akabl3</a:t>
            </a:r>
            <a:r>
              <a:rPr lang="en-US" sz="2000" dirty="0" smtClean="0">
                <a:solidFill>
                  <a:srgbClr val="FFC000"/>
                </a:solidFill>
              </a:rPr>
              <a:t>89d978034a3f6</a:t>
            </a:r>
            <a:r>
              <a:rPr lang="en-US" sz="2000" dirty="0" smtClean="0"/>
              <a:t>)=</a:t>
            </a:r>
            <a:r>
              <a:rPr lang="en-US" sz="2000" dirty="0" smtClean="0">
                <a:solidFill>
                  <a:srgbClr val="00B050"/>
                </a:solidFill>
              </a:rPr>
              <a:t>75fe9ccf4a568f31e66b8597b8eb97c2e915e6b1</a:t>
            </a:r>
          </a:p>
          <a:p>
            <a:r>
              <a:rPr lang="en-US" sz="3600" dirty="0" smtClean="0"/>
              <a:t> </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1119460142"/>
              </p:ext>
            </p:extLst>
          </p:nvPr>
        </p:nvGraphicFramePr>
        <p:xfrm>
          <a:off x="7467600" y="2895600"/>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75fe9ccf4a568f31e66b8597b8eb97c2e915e6b1</a:t>
                      </a: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3239189"/>
              </p:ext>
            </p:extLst>
          </p:nvPr>
        </p:nvGraphicFramePr>
        <p:xfrm>
          <a:off x="5795659" y="2895600"/>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1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blog.ebay.com/wp-content/uploads/2013/03/newebay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3135" y="1850303"/>
            <a:ext cx="1277329" cy="71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1401526"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311708"/>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6499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953000"/>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5207379"/>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0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5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307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3950855" y="3549072"/>
            <a:ext cx="1572063" cy="58189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blog.ebay.com/wp-content/uploads/2013/03/newebay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0308" y="3335215"/>
            <a:ext cx="1623017" cy="91161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8</a:t>
            </a:fld>
            <a:endParaRPr lang="en-US" dirty="0"/>
          </a:p>
        </p:txBody>
      </p:sp>
    </p:spTree>
    <p:extLst>
      <p:ext uri="{BB962C8B-B14F-4D97-AF65-F5344CB8AC3E}">
        <p14:creationId xmlns:p14="http://schemas.microsoft.com/office/powerpoint/2010/main" val="395188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008112" y="3756130"/>
            <a:ext cx="1226128"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524" y="4754997"/>
            <a:ext cx="2371636"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6826989" y="4237273"/>
            <a:ext cx="1501504"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7702" y="5310564"/>
            <a:ext cx="1417096"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0619" y="5530906"/>
            <a:ext cx="1784592"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1046" y="5501267"/>
            <a:ext cx="1800366"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26" y="5638800"/>
            <a:ext cx="200025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3" y="-1790700"/>
            <a:ext cx="4214813"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3" y="-1638300"/>
            <a:ext cx="4214813"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4696251" y="2575890"/>
            <a:ext cx="1785088"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5723" y="2869090"/>
            <a:ext cx="1582772" cy="842818"/>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7218" y="3710423"/>
            <a:ext cx="1395047" cy="831092"/>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699" y="2514600"/>
            <a:ext cx="3591924" cy="1197308"/>
          </a:xfrm>
          <a:prstGeom prst="rect">
            <a:avLst/>
          </a:prstGeom>
        </p:spPr>
      </p:pic>
      <p:pic>
        <p:nvPicPr>
          <p:cNvPr id="17" name="Picture 2" descr="Image result for dropbo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09475" y="3487121"/>
            <a:ext cx="1837445" cy="183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3507</Words>
  <Application>Microsoft Office PowerPoint</Application>
  <PresentationFormat>On-screen Show (4:3)</PresentationFormat>
  <Paragraphs>609</Paragraphs>
  <Slides>51</Slides>
  <Notes>33</Notes>
  <HiddenSlides>2</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3" baseType="lpstr">
      <vt:lpstr>Arial</vt:lpstr>
      <vt:lpstr>Verdana</vt:lpstr>
      <vt:lpstr>Mathematica1Mono</vt:lpstr>
      <vt:lpstr>Mathematica1</vt:lpstr>
      <vt:lpstr>Calibri</vt:lpstr>
      <vt:lpstr>Cambria Math</vt:lpstr>
      <vt:lpstr>Quattrocento Sans</vt:lpstr>
      <vt:lpstr>Agency FB</vt:lpstr>
      <vt:lpstr>宋体</vt:lpstr>
      <vt:lpstr>Office Theme</vt:lpstr>
      <vt:lpstr>1_Office Theme</vt:lpstr>
      <vt:lpstr>Microsoft Excel Chart</vt:lpstr>
      <vt:lpstr>Usable and Secure Human Authentication</vt:lpstr>
      <vt:lpstr>Memory Experiment 1</vt:lpstr>
      <vt:lpstr>Memory Experiment 3</vt:lpstr>
      <vt:lpstr>Password Management</vt:lpstr>
      <vt:lpstr>Security (what could go wrong?)</vt:lpstr>
      <vt:lpstr>Online Attack</vt:lpstr>
      <vt:lpstr>Offline Dictionary Attack</vt:lpstr>
      <vt:lpstr>A Common Problem</vt:lpstr>
      <vt:lpstr>Security Problem</vt:lpstr>
      <vt:lpstr>Security Problem</vt:lpstr>
      <vt:lpstr>Plaintext Recovery Attack</vt:lpstr>
      <vt:lpstr>Plaintext Recovery</vt:lpstr>
      <vt:lpstr>A Challenging Problem</vt:lpstr>
      <vt:lpstr>User Frustration</vt:lpstr>
      <vt:lpstr>Reevaluate Traditional Advice?</vt:lpstr>
      <vt:lpstr>Scheme 1: Reuse Strong Password</vt:lpstr>
      <vt:lpstr>Scheme 2: Strong Random Independent</vt:lpstr>
      <vt:lpstr>Password Management</vt:lpstr>
      <vt:lpstr>Can We Do Better?</vt:lpstr>
      <vt:lpstr>Human memory is not a hard disk</vt:lpstr>
      <vt:lpstr>Human Memory is Associative </vt:lpstr>
      <vt:lpstr>Cues</vt:lpstr>
      <vt:lpstr>First Attempt: Chunking</vt:lpstr>
      <vt:lpstr>Human Memory: Vast, but Lossy</vt:lpstr>
      <vt:lpstr>Memory Capability</vt:lpstr>
      <vt:lpstr>Rehearsal Requirement</vt:lpstr>
      <vt:lpstr>Extra Rehearsals</vt:lpstr>
      <vt:lpstr>Usability Results</vt:lpstr>
      <vt:lpstr>Our Security Approach </vt:lpstr>
      <vt:lpstr>Security as a Game</vt:lpstr>
      <vt:lpstr>The Adversary’s Game</vt:lpstr>
      <vt:lpstr>(q,δ,m,s,r,h)-Security</vt:lpstr>
      <vt:lpstr>Example: (q,δ,m,3,1,1)-Security</vt:lpstr>
      <vt:lpstr>Security Results</vt:lpstr>
      <vt:lpstr>Our Approach</vt:lpstr>
      <vt:lpstr>Login</vt:lpstr>
      <vt:lpstr>Login</vt:lpstr>
      <vt:lpstr>Sharing Cues</vt:lpstr>
      <vt:lpstr>Sharing Cues</vt:lpstr>
      <vt:lpstr>(n,l,γ)-Sharing Set Family</vt:lpstr>
      <vt:lpstr>How Many Passwords?</vt:lpstr>
      <vt:lpstr>How Many Passwords?</vt:lpstr>
      <vt:lpstr>How Many Passwords?</vt:lpstr>
      <vt:lpstr>Security Results</vt:lpstr>
      <vt:lpstr>Usability Results</vt:lpstr>
      <vt:lpstr>Future Directions</vt:lpstr>
      <vt:lpstr>Other Research Interests</vt:lpstr>
      <vt:lpstr>Thanks for Listening!</vt:lpstr>
      <vt:lpstr>Passwords vs time: Look how far we’ve come</vt:lpstr>
      <vt:lpstr>Password Manager</vt:lpstr>
      <vt:lpstr>Related Work</vt:lpstr>
    </vt:vector>
  </TitlesOfParts>
  <Company>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Usable and Secure Human Authentication</dc:title>
  <dc:creator>jblocki</dc:creator>
  <cp:lastModifiedBy>jblocki</cp:lastModifiedBy>
  <cp:revision>34</cp:revision>
  <dcterms:created xsi:type="dcterms:W3CDTF">2016-09-27T16:21:55Z</dcterms:created>
  <dcterms:modified xsi:type="dcterms:W3CDTF">2016-10-20T17:10:10Z</dcterms:modified>
</cp:coreProperties>
</file>