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6"/>
  </p:notesMasterIdLst>
  <p:sldIdLst>
    <p:sldId id="256" r:id="rId2"/>
    <p:sldId id="313" r:id="rId3"/>
    <p:sldId id="346" r:id="rId4"/>
    <p:sldId id="358" r:id="rId5"/>
    <p:sldId id="395" r:id="rId6"/>
    <p:sldId id="394" r:id="rId7"/>
    <p:sldId id="393" r:id="rId8"/>
    <p:sldId id="316" r:id="rId9"/>
    <p:sldId id="397" r:id="rId10"/>
    <p:sldId id="318" r:id="rId11"/>
    <p:sldId id="319" r:id="rId12"/>
    <p:sldId id="323" r:id="rId13"/>
    <p:sldId id="326" r:id="rId14"/>
    <p:sldId id="327" r:id="rId15"/>
    <p:sldId id="328" r:id="rId16"/>
    <p:sldId id="329" r:id="rId17"/>
    <p:sldId id="330" r:id="rId18"/>
    <p:sldId id="331" r:id="rId19"/>
    <p:sldId id="404" r:id="rId20"/>
    <p:sldId id="405" r:id="rId21"/>
    <p:sldId id="420" r:id="rId22"/>
    <p:sldId id="332" r:id="rId23"/>
    <p:sldId id="421" r:id="rId24"/>
    <p:sldId id="422" r:id="rId25"/>
    <p:sldId id="378" r:id="rId26"/>
    <p:sldId id="351" r:id="rId27"/>
    <p:sldId id="258" r:id="rId28"/>
    <p:sldId id="262" r:id="rId29"/>
    <p:sldId id="264" r:id="rId30"/>
    <p:sldId id="376" r:id="rId31"/>
    <p:sldId id="277" r:id="rId32"/>
    <p:sldId id="414" r:id="rId33"/>
    <p:sldId id="406" r:id="rId34"/>
    <p:sldId id="416" r:id="rId35"/>
    <p:sldId id="417" r:id="rId36"/>
    <p:sldId id="418" r:id="rId37"/>
    <p:sldId id="419" r:id="rId38"/>
    <p:sldId id="415" r:id="rId39"/>
    <p:sldId id="424" r:id="rId40"/>
    <p:sldId id="425" r:id="rId41"/>
    <p:sldId id="423" r:id="rId42"/>
    <p:sldId id="427" r:id="rId43"/>
    <p:sldId id="428" r:id="rId44"/>
    <p:sldId id="429" r:id="rId45"/>
    <p:sldId id="408" r:id="rId46"/>
    <p:sldId id="431" r:id="rId47"/>
    <p:sldId id="410" r:id="rId48"/>
    <p:sldId id="411" r:id="rId49"/>
    <p:sldId id="412" r:id="rId50"/>
    <p:sldId id="413" r:id="rId51"/>
    <p:sldId id="430" r:id="rId52"/>
    <p:sldId id="399" r:id="rId53"/>
    <p:sldId id="400" r:id="rId54"/>
    <p:sldId id="432" r:id="rId55"/>
  </p:sldIdLst>
  <p:sldSz cx="9144000" cy="5143500" type="screen16x9"/>
  <p:notesSz cx="6858000" cy="9144000"/>
  <p:embeddedFontLst>
    <p:embeddedFont>
      <p:font typeface="Lucida Sans Unicode" pitchFamily="34" charset="0"/>
      <p:regular r:id="rId57"/>
    </p:embeddedFont>
    <p:embeddedFont>
      <p:font typeface="Calibri" pitchFamily="34" charset="0"/>
      <p:regular r:id="rId58"/>
      <p:bold r:id="rId59"/>
      <p:italic r:id="rId60"/>
      <p:boldItalic r:id="rId61"/>
    </p:embeddedFont>
    <p:embeddedFont>
      <p:font typeface="Cambria Math" pitchFamily="18" charset="0"/>
      <p:regular r:id="rId62"/>
    </p:embeddedFont>
    <p:embeddedFont>
      <p:font typeface="Calibri Light" pitchFamily="34" charset="0"/>
      <p:regular r:id="rId63"/>
      <p:italic r:id="rId64"/>
    </p:embeddedFont>
  </p:embeddedFont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8277-68E6-4725-ADBF-F2E99B037A1D}">
          <p14:sldIdLst>
            <p14:sldId id="256"/>
            <p14:sldId id="313"/>
            <p14:sldId id="346"/>
            <p14:sldId id="358"/>
            <p14:sldId id="395"/>
            <p14:sldId id="394"/>
            <p14:sldId id="393"/>
            <p14:sldId id="316"/>
            <p14:sldId id="397"/>
            <p14:sldId id="318"/>
            <p14:sldId id="319"/>
            <p14:sldId id="323"/>
            <p14:sldId id="326"/>
            <p14:sldId id="327"/>
            <p14:sldId id="328"/>
            <p14:sldId id="329"/>
            <p14:sldId id="330"/>
            <p14:sldId id="331"/>
            <p14:sldId id="404"/>
            <p14:sldId id="405"/>
            <p14:sldId id="420"/>
            <p14:sldId id="332"/>
            <p14:sldId id="421"/>
            <p14:sldId id="422"/>
            <p14:sldId id="378"/>
            <p14:sldId id="351"/>
            <p14:sldId id="258"/>
            <p14:sldId id="262"/>
            <p14:sldId id="264"/>
            <p14:sldId id="376"/>
            <p14:sldId id="277"/>
            <p14:sldId id="414"/>
            <p14:sldId id="406"/>
            <p14:sldId id="416"/>
            <p14:sldId id="417"/>
            <p14:sldId id="418"/>
            <p14:sldId id="419"/>
            <p14:sldId id="415"/>
            <p14:sldId id="424"/>
            <p14:sldId id="425"/>
            <p14:sldId id="423"/>
            <p14:sldId id="427"/>
            <p14:sldId id="428"/>
            <p14:sldId id="429"/>
            <p14:sldId id="408"/>
            <p14:sldId id="431"/>
            <p14:sldId id="410"/>
            <p14:sldId id="411"/>
            <p14:sldId id="412"/>
            <p14:sldId id="413"/>
            <p14:sldId id="430"/>
            <p14:sldId id="399"/>
            <p14:sldId id="400"/>
            <p14:sldId id="432"/>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8" autoAdjust="0"/>
    <p:restoredTop sz="94669" autoAdjust="0"/>
  </p:normalViewPr>
  <p:slideViewPr>
    <p:cSldViewPr snapToGrid="0">
      <p:cViewPr varScale="1">
        <p:scale>
          <a:sx n="113" d="100"/>
          <a:sy n="113" d="100"/>
        </p:scale>
        <p:origin x="-102" y="-144"/>
      </p:cViewPr>
      <p:guideLst>
        <p:guide orient="horz" pos="1620"/>
        <p:guide pos="2880"/>
      </p:guideLst>
    </p:cSldViewPr>
  </p:slideViewPr>
  <p:outlineViewPr>
    <p:cViewPr>
      <p:scale>
        <a:sx n="33" d="100"/>
        <a:sy n="33" d="100"/>
      </p:scale>
      <p:origin x="0" y="28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F46F-8000-42B8-B59B-DAC7A154C9BF}" type="datetimeFigureOut">
              <a:rPr lang="en-US" smtClean="0"/>
              <a:t>10/31/2017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E05A-F77A-4D73-8247-AAB3E0C8518D}" type="slidenum">
              <a:rPr lang="en-US" smtClean="0"/>
              <a:t>‹#›</a:t>
            </a:fld>
            <a:endParaRPr lang="en-US"/>
          </a:p>
        </p:txBody>
      </p:sp>
    </p:spTree>
    <p:extLst>
      <p:ext uri="{BB962C8B-B14F-4D97-AF65-F5344CB8AC3E}">
        <p14:creationId xmlns:p14="http://schemas.microsoft.com/office/powerpoint/2010/main" val="42582457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a:t>
            </a:fld>
            <a:endParaRPr lang="en-US"/>
          </a:p>
        </p:txBody>
      </p:sp>
    </p:spTree>
    <p:extLst>
      <p:ext uri="{BB962C8B-B14F-4D97-AF65-F5344CB8AC3E}">
        <p14:creationId xmlns:p14="http://schemas.microsoft.com/office/powerpoint/2010/main" val="78421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12</a:t>
            </a:fld>
            <a:endParaRPr lang="en-US"/>
          </a:p>
        </p:txBody>
      </p:sp>
    </p:spTree>
    <p:extLst>
      <p:ext uri="{BB962C8B-B14F-4D97-AF65-F5344CB8AC3E}">
        <p14:creationId xmlns:p14="http://schemas.microsoft.com/office/powerpoint/2010/main" val="893402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23</a:t>
            </a:fld>
            <a:endParaRPr lang="en-US"/>
          </a:p>
        </p:txBody>
      </p:sp>
    </p:spTree>
    <p:extLst>
      <p:ext uri="{BB962C8B-B14F-4D97-AF65-F5344CB8AC3E}">
        <p14:creationId xmlns:p14="http://schemas.microsoft.com/office/powerpoint/2010/main" val="317115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t>
            </a:r>
            <a:r>
              <a:rPr lang="en-US" dirty="0" err="1" smtClean="0"/>
              <a:t>Biryukov</a:t>
            </a:r>
            <a:r>
              <a:rPr lang="en-US" dirty="0" smtClean="0"/>
              <a:t>, Daniel </a:t>
            </a:r>
            <a:r>
              <a:rPr lang="en-US" dirty="0" err="1" smtClean="0"/>
              <a:t>Dinu</a:t>
            </a:r>
            <a:r>
              <a:rPr lang="en-US" dirty="0" smtClean="0"/>
              <a:t>, and Dmitry </a:t>
            </a:r>
            <a:r>
              <a:rPr lang="en-US" dirty="0" err="1" smtClean="0"/>
              <a:t>Khovratovich</a:t>
            </a:r>
            <a:r>
              <a:rPr lang="en-US" dirty="0" smtClean="0"/>
              <a:t> from University of Luxembourg. </a:t>
            </a:r>
            <a:br>
              <a:rPr lang="en-US" dirty="0" smtClean="0"/>
            </a:b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31</a:t>
            </a:fld>
            <a:endParaRPr lang="en-US"/>
          </a:p>
        </p:txBody>
      </p:sp>
    </p:spTree>
    <p:extLst>
      <p:ext uri="{BB962C8B-B14F-4D97-AF65-F5344CB8AC3E}">
        <p14:creationId xmlns:p14="http://schemas.microsoft.com/office/powerpoint/2010/main" val="3407628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47</a:t>
            </a:fld>
            <a:endParaRPr lang="en-US"/>
          </a:p>
        </p:txBody>
      </p:sp>
    </p:spTree>
    <p:extLst>
      <p:ext uri="{BB962C8B-B14F-4D97-AF65-F5344CB8AC3E}">
        <p14:creationId xmlns:p14="http://schemas.microsoft.com/office/powerpoint/2010/main" val="417671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 In the past few years I have had to update the slide several times.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a:t>
            </a:fld>
            <a:endParaRPr lang="en-US"/>
          </a:p>
        </p:txBody>
      </p:sp>
    </p:spTree>
    <p:extLst>
      <p:ext uri="{BB962C8B-B14F-4D97-AF65-F5344CB8AC3E}">
        <p14:creationId xmlns:p14="http://schemas.microsoft.com/office/powerpoint/2010/main" val="81917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7</a:t>
            </a:fld>
            <a:endParaRPr lang="en-US"/>
          </a:p>
        </p:txBody>
      </p:sp>
    </p:spTree>
    <p:extLst>
      <p:ext uri="{BB962C8B-B14F-4D97-AF65-F5344CB8AC3E}">
        <p14:creationId xmlns:p14="http://schemas.microsoft.com/office/powerpoint/2010/main" val="147099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8</a:t>
            </a:fld>
            <a:endParaRPr lang="en-US"/>
          </a:p>
        </p:txBody>
      </p:sp>
    </p:spTree>
    <p:extLst>
      <p:ext uri="{BB962C8B-B14F-4D97-AF65-F5344CB8AC3E}">
        <p14:creationId xmlns:p14="http://schemas.microsoft.com/office/powerpoint/2010/main" val="129838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9</a:t>
            </a:fld>
            <a:endParaRPr lang="en-US"/>
          </a:p>
        </p:txBody>
      </p:sp>
    </p:spTree>
    <p:extLst>
      <p:ext uri="{BB962C8B-B14F-4D97-AF65-F5344CB8AC3E}">
        <p14:creationId xmlns:p14="http://schemas.microsoft.com/office/powerpoint/2010/main" val="396700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10</a:t>
            </a:fld>
            <a:endParaRPr lang="en-US"/>
          </a:p>
        </p:txBody>
      </p:sp>
    </p:spTree>
    <p:extLst>
      <p:ext uri="{BB962C8B-B14F-4D97-AF65-F5344CB8AC3E}">
        <p14:creationId xmlns:p14="http://schemas.microsoft.com/office/powerpoint/2010/main" val="396700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211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4647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9231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27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747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2573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9059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68562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4463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6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015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5115425-F418-469B-80F5-E85B894B04D5}" type="datetimeFigureOut">
              <a:rPr lang="en-US" smtClean="0"/>
              <a:t>10/31/2017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725909B-960A-4B8A-985F-7A2A41D5ACC6}" type="slidenum">
              <a:rPr lang="en-US" smtClean="0"/>
              <a:t>‹#›</a:t>
            </a:fld>
            <a:endParaRPr lang="en-US"/>
          </a:p>
        </p:txBody>
      </p:sp>
    </p:spTree>
    <p:extLst>
      <p:ext uri="{BB962C8B-B14F-4D97-AF65-F5344CB8AC3E}">
        <p14:creationId xmlns:p14="http://schemas.microsoft.com/office/powerpoint/2010/main" val="293326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9.jp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1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4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jpg"/><Relationship Id="rId3" Type="http://schemas.openxmlformats.org/officeDocument/2006/relationships/image" Target="../media/image16.jpeg"/><Relationship Id="rId7" Type="http://schemas.openxmlformats.org/officeDocument/2006/relationships/image" Target="../media/image19.jpeg"/><Relationship Id="rId12"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22.jpeg"/><Relationship Id="rId5" Type="http://schemas.openxmlformats.org/officeDocument/2006/relationships/image" Target="../media/image18.jpeg"/><Relationship Id="rId15" Type="http://schemas.openxmlformats.org/officeDocument/2006/relationships/image" Target="../media/image26.png"/><Relationship Id="rId10" Type="http://schemas.openxmlformats.org/officeDocument/2006/relationships/image" Target="../media/image14.png"/><Relationship Id="rId4" Type="http://schemas.openxmlformats.org/officeDocument/2006/relationships/image" Target="../media/image17.jpeg"/><Relationship Id="rId9" Type="http://schemas.openxmlformats.org/officeDocument/2006/relationships/image" Target="../media/image21.jpeg"/><Relationship Id="rId1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75.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75.png"/><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ithub.com/Practical-Graphs/Argon2-Practical-Graph" TargetMode="External"/><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5.png"/><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hyperlink" Target="mailto:jblocki@purdue.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6.pn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2.jpeg"/><Relationship Id="rId5" Type="http://schemas.openxmlformats.org/officeDocument/2006/relationships/image" Target="../media/image3.png"/><Relationship Id="rId10" Type="http://schemas.openxmlformats.org/officeDocument/2006/relationships/image" Target="../media/image34.jpg"/><Relationship Id="rId4" Type="http://schemas.openxmlformats.org/officeDocument/2006/relationships/image" Target="../media/image5.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843" y="653993"/>
            <a:ext cx="8237765" cy="1790700"/>
          </a:xfrm>
        </p:spPr>
        <p:txBody>
          <a:bodyPr>
            <a:normAutofit fontScale="90000"/>
          </a:bodyPr>
          <a:lstStyle/>
          <a:p>
            <a:r>
              <a:rPr lang="en-US" b="1" dirty="0"/>
              <a:t>Practical Graphs for Optimal Side-Channel Resistant Memory-Hard Functions</a:t>
            </a:r>
            <a:endParaRPr lang="en-US" dirty="0"/>
          </a:p>
        </p:txBody>
      </p:sp>
      <p:sp>
        <p:nvSpPr>
          <p:cNvPr id="3" name="Subtitle 2"/>
          <p:cNvSpPr>
            <a:spLocks noGrp="1"/>
          </p:cNvSpPr>
          <p:nvPr>
            <p:ph type="subTitle" idx="1"/>
          </p:nvPr>
        </p:nvSpPr>
        <p:spPr>
          <a:xfrm>
            <a:off x="1129811" y="2958959"/>
            <a:ext cx="6858000" cy="1241822"/>
          </a:xfrm>
        </p:spPr>
        <p:txBody>
          <a:bodyPr>
            <a:normAutofit/>
          </a:bodyPr>
          <a:lstStyle/>
          <a:p>
            <a:r>
              <a:rPr lang="en-US" sz="2100" b="1" dirty="0" err="1" smtClean="0">
                <a:solidFill>
                  <a:schemeClr val="tx1">
                    <a:lumMod val="50000"/>
                    <a:lumOff val="50000"/>
                  </a:schemeClr>
                </a:solidFill>
              </a:rPr>
              <a:t>Joël</a:t>
            </a:r>
            <a:r>
              <a:rPr lang="en-US" sz="2100" b="1" dirty="0" smtClean="0">
                <a:solidFill>
                  <a:schemeClr val="tx1">
                    <a:lumMod val="50000"/>
                    <a:lumOff val="50000"/>
                  </a:schemeClr>
                </a:solidFill>
              </a:rPr>
              <a:t> </a:t>
            </a:r>
            <a:r>
              <a:rPr lang="en-US" sz="2100" b="1" dirty="0">
                <a:solidFill>
                  <a:schemeClr val="tx1">
                    <a:lumMod val="50000"/>
                    <a:lumOff val="50000"/>
                  </a:schemeClr>
                </a:solidFill>
              </a:rPr>
              <a:t>Alwen (IST </a:t>
            </a:r>
            <a:r>
              <a:rPr lang="en-US" sz="2100" b="1" dirty="0" smtClean="0">
                <a:solidFill>
                  <a:schemeClr val="tx1">
                    <a:lumMod val="50000"/>
                    <a:lumOff val="50000"/>
                  </a:schemeClr>
                </a:solidFill>
              </a:rPr>
              <a:t>Austria/</a:t>
            </a:r>
            <a:r>
              <a:rPr lang="en-US" sz="2100" b="1" dirty="0" err="1" smtClean="0">
                <a:solidFill>
                  <a:schemeClr val="tx1">
                    <a:lumMod val="50000"/>
                    <a:lumOff val="50000"/>
                  </a:schemeClr>
                </a:solidFill>
              </a:rPr>
              <a:t>Wickr</a:t>
            </a:r>
            <a:r>
              <a:rPr lang="en-US" sz="2100" b="1" dirty="0" smtClean="0">
                <a:solidFill>
                  <a:schemeClr val="tx1">
                    <a:lumMod val="50000"/>
                    <a:lumOff val="50000"/>
                  </a:schemeClr>
                </a:solidFill>
              </a:rPr>
              <a:t> Inc.)</a:t>
            </a:r>
            <a:endParaRPr lang="en-US" sz="2100" b="1" dirty="0">
              <a:solidFill>
                <a:schemeClr val="tx1">
                  <a:lumMod val="50000"/>
                  <a:lumOff val="50000"/>
                </a:schemeClr>
              </a:solidFill>
            </a:endParaRPr>
          </a:p>
          <a:p>
            <a:r>
              <a:rPr lang="en-US" sz="2100" b="1" dirty="0"/>
              <a:t>Jeremiah Blocki (Purdue University)</a:t>
            </a:r>
          </a:p>
          <a:p>
            <a:r>
              <a:rPr lang="en-US" sz="2100" b="1" dirty="0">
                <a:solidFill>
                  <a:schemeClr val="tx1">
                    <a:lumMod val="50000"/>
                    <a:lumOff val="50000"/>
                  </a:schemeClr>
                </a:solidFill>
              </a:rPr>
              <a:t>Ben </a:t>
            </a:r>
            <a:r>
              <a:rPr lang="en-US" sz="2100" b="1" dirty="0" err="1">
                <a:solidFill>
                  <a:schemeClr val="tx1">
                    <a:lumMod val="50000"/>
                    <a:lumOff val="50000"/>
                  </a:schemeClr>
                </a:solidFill>
              </a:rPr>
              <a:t>Harsha</a:t>
            </a:r>
            <a:r>
              <a:rPr lang="en-US" sz="2100" b="1" dirty="0">
                <a:solidFill>
                  <a:schemeClr val="tx1">
                    <a:lumMod val="50000"/>
                    <a:lumOff val="50000"/>
                  </a:schemeClr>
                </a:solidFill>
              </a:rPr>
              <a:t> (Purdue University)</a:t>
            </a:r>
          </a:p>
          <a:p>
            <a:endParaRPr lang="en-US" sz="2100" dirty="0"/>
          </a:p>
          <a:p>
            <a:endParaRPr lang="en-US" sz="2100" dirty="0"/>
          </a:p>
        </p:txBody>
      </p:sp>
      <p:sp>
        <p:nvSpPr>
          <p:cNvPr id="4" name="TextBox 3"/>
          <p:cNvSpPr txBox="1"/>
          <p:nvPr/>
        </p:nvSpPr>
        <p:spPr>
          <a:xfrm>
            <a:off x="3945770" y="4775457"/>
            <a:ext cx="1011335" cy="346249"/>
          </a:xfrm>
          <a:prstGeom prst="rect">
            <a:avLst/>
          </a:prstGeom>
          <a:noFill/>
        </p:spPr>
        <p:txBody>
          <a:bodyPr wrap="none" lIns="68580" tIns="34290" rIns="68580" bIns="34290" rtlCol="0">
            <a:spAutoFit/>
          </a:bodyPr>
          <a:lstStyle/>
          <a:p>
            <a:r>
              <a:rPr lang="en-US" sz="1800" b="1" dirty="0"/>
              <a:t>CCS 2017</a:t>
            </a:r>
            <a:endParaRPr lang="en-US" sz="1800" b="1" dirty="0"/>
          </a:p>
        </p:txBody>
      </p:sp>
    </p:spTree>
    <p:extLst>
      <p:ext uri="{BB962C8B-B14F-4D97-AF65-F5344CB8AC3E}">
        <p14:creationId xmlns:p14="http://schemas.microsoft.com/office/powerpoint/2010/main" val="86792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048" y="3590619"/>
            <a:ext cx="2404320" cy="937619"/>
          </a:xfrm>
          <a:prstGeom prst="rect">
            <a:avLst/>
          </a:prstGeom>
        </p:spPr>
      </p:pic>
      <p:sp>
        <p:nvSpPr>
          <p:cNvPr id="6" name="&quot;No&quot; Symbol 5"/>
          <p:cNvSpPr/>
          <p:nvPr/>
        </p:nvSpPr>
        <p:spPr>
          <a:xfrm>
            <a:off x="6376307" y="3216728"/>
            <a:ext cx="2631350" cy="1777429"/>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4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a:t>
            </a:r>
            <a:r>
              <a:rPr lang="en-US" dirty="0" err="1"/>
              <a:t>f</a:t>
            </a:r>
            <a:r>
              <a:rPr lang="en-US" baseline="-25000" dirty="0" err="1"/>
              <a:t>G,H</a:t>
            </a:r>
            <a:r>
              <a:rPr lang="en-US" dirty="0" smtClean="0"/>
              <a:t>)</a:t>
            </a:r>
            <a:endParaRPr lang="en-US" dirty="0"/>
          </a:p>
        </p:txBody>
      </p:sp>
      <p:sp>
        <p:nvSpPr>
          <p:cNvPr id="4" name="Oval 3"/>
          <p:cNvSpPr/>
          <p:nvPr/>
        </p:nvSpPr>
        <p:spPr>
          <a:xfrm>
            <a:off x="2506186" y="3772842"/>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5" name="Oval 4"/>
          <p:cNvSpPr/>
          <p:nvPr/>
        </p:nvSpPr>
        <p:spPr>
          <a:xfrm>
            <a:off x="3238267" y="3532401"/>
            <a:ext cx="530834" cy="443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6" name="Oval 5"/>
          <p:cNvSpPr/>
          <p:nvPr/>
        </p:nvSpPr>
        <p:spPr>
          <a:xfrm>
            <a:off x="3914876" y="391685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7" name="Oval 6"/>
          <p:cNvSpPr/>
          <p:nvPr/>
        </p:nvSpPr>
        <p:spPr>
          <a:xfrm>
            <a:off x="4638753" y="35770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8" name="Straight Arrow Connector 7"/>
          <p:cNvCxnSpPr/>
          <p:nvPr/>
        </p:nvCxnSpPr>
        <p:spPr>
          <a:xfrm>
            <a:off x="2006993" y="3985405"/>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82720" y="3786207"/>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63903" y="3735706"/>
            <a:ext cx="3344330" cy="438581"/>
          </a:xfrm>
          <a:prstGeom prst="rect">
            <a:avLst/>
          </a:prstGeom>
          <a:noFill/>
        </p:spPr>
        <p:txBody>
          <a:bodyPr wrap="none" lIns="68580" tIns="34290" rIns="68580" bIns="34290" rtlCol="0">
            <a:spAutoFit/>
          </a:bodyPr>
          <a:lstStyle/>
          <a:p>
            <a:r>
              <a:rPr lang="en-US" sz="2400" dirty="0"/>
              <a:t>Output: </a:t>
            </a:r>
            <a:r>
              <a:rPr lang="en-US" sz="2400" dirty="0" err="1"/>
              <a:t>f</a:t>
            </a:r>
            <a:r>
              <a:rPr lang="en-US" sz="2400" baseline="-25000" dirty="0" err="1"/>
              <a:t>G,H</a:t>
            </a:r>
            <a:r>
              <a:rPr lang="en-US" sz="2400" baseline="-25000" dirty="0"/>
              <a:t> </a:t>
            </a:r>
            <a:r>
              <a:rPr lang="en-US" sz="2400" dirty="0"/>
              <a:t>(</a:t>
            </a:r>
            <a:r>
              <a:rPr lang="en-US" sz="2400" dirty="0" err="1"/>
              <a:t>pwd,salt</a:t>
            </a:r>
            <a:r>
              <a:rPr lang="en-US" sz="2400" dirty="0"/>
              <a:t>)= L</a:t>
            </a:r>
            <a:r>
              <a:rPr lang="en-US" sz="2400" baseline="-25000" dirty="0"/>
              <a:t>4</a:t>
            </a:r>
            <a:endParaRPr lang="en-US" sz="2400" baseline="-25000" dirty="0"/>
          </a:p>
        </p:txBody>
      </p:sp>
      <p:sp>
        <p:nvSpPr>
          <p:cNvPr id="11" name="TextBox 10"/>
          <p:cNvSpPr txBox="1"/>
          <p:nvPr/>
        </p:nvSpPr>
        <p:spPr>
          <a:xfrm>
            <a:off x="267388" y="3551039"/>
            <a:ext cx="2089178" cy="807914"/>
          </a:xfrm>
          <a:prstGeom prst="rect">
            <a:avLst/>
          </a:prstGeom>
          <a:noFill/>
        </p:spPr>
        <p:txBody>
          <a:bodyPr wrap="none" lIns="68580" tIns="34290" rIns="68580" bIns="34290" rtlCol="0">
            <a:spAutoFit/>
          </a:bodyPr>
          <a:lstStyle/>
          <a:p>
            <a:r>
              <a:rPr lang="en-US" sz="2400" dirty="0"/>
              <a:t>Input: </a:t>
            </a:r>
            <a:r>
              <a:rPr lang="en-US" sz="2400" dirty="0" err="1"/>
              <a:t>pwd</a:t>
            </a:r>
            <a:r>
              <a:rPr lang="en-US" sz="2400" dirty="0"/>
              <a:t>, salt</a:t>
            </a:r>
          </a:p>
          <a:p>
            <a:endParaRPr lang="en-US" sz="2400" dirty="0"/>
          </a:p>
        </p:txBody>
      </p:sp>
      <p:sp>
        <p:nvSpPr>
          <p:cNvPr id="12" name="TextBox 11"/>
          <p:cNvSpPr txBox="1"/>
          <p:nvPr/>
        </p:nvSpPr>
        <p:spPr>
          <a:xfrm>
            <a:off x="1372974" y="3997060"/>
            <a:ext cx="138548" cy="438581"/>
          </a:xfrm>
          <a:prstGeom prst="rect">
            <a:avLst/>
          </a:prstGeom>
          <a:noFill/>
        </p:spPr>
        <p:txBody>
          <a:bodyPr wrap="none" lIns="68580" tIns="34290" rIns="68580" bIns="34290" rtlCol="0">
            <a:spAutoFit/>
          </a:bodyPr>
          <a:lstStyle/>
          <a:p>
            <a:endParaRPr lang="en-US" sz="2400" dirty="0"/>
          </a:p>
        </p:txBody>
      </p:sp>
      <p:cxnSp>
        <p:nvCxnSpPr>
          <p:cNvPr id="13" name="Straight Arrow Connector 12"/>
          <p:cNvCxnSpPr>
            <a:stCxn id="4" idx="7"/>
          </p:cNvCxnSpPr>
          <p:nvPr/>
        </p:nvCxnSpPr>
        <p:spPr>
          <a:xfrm flipV="1">
            <a:off x="2906509" y="3741332"/>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69275" y="4118796"/>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344102" y="3892860"/>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71942" y="3787381"/>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778467" y="3691382"/>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341461" y="4208825"/>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638753" y="4463924"/>
                <a:ext cx="2044598" cy="438581"/>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r>
                        <a:rPr lang="en-US" sz="2400" i="1" baseline="-25000">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i="1" baseline="-25000">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oMath>
                  </m:oMathPara>
                </a14:m>
                <a:endParaRPr lang="en-US" sz="24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185003" y="5951898"/>
                <a:ext cx="2726131" cy="584775"/>
              </a:xfrm>
              <a:prstGeom prst="rect">
                <a:avLst/>
              </a:prstGeom>
              <a:blipFill rotWithShape="1">
                <a:blip r:embed="rId2"/>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2664057" y="4240101"/>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472354" y="4517052"/>
                <a:ext cx="2616101" cy="438581"/>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𝑝𝑤𝑑</m:t>
                      </m:r>
                      <m:r>
                        <a:rPr lang="en-US" sz="2400" i="1">
                          <a:latin typeface="Cambria Math" panose="02040503050406030204" pitchFamily="18" charset="0"/>
                        </a:rPr>
                        <m:t>,</m:t>
                      </m:r>
                      <m:r>
                        <a:rPr lang="en-US" sz="2400" i="1">
                          <a:latin typeface="Cambria Math" panose="02040503050406030204" pitchFamily="18" charset="0"/>
                        </a:rPr>
                        <m:t>𝑠𝑎𝑙𝑡</m:t>
                      </m:r>
                      <m:r>
                        <a:rPr lang="en-US" sz="2400" i="1">
                          <a:latin typeface="Cambria Math" panose="02040503050406030204" pitchFamily="18" charset="0"/>
                        </a:rPr>
                        <m:t>)</m:t>
                      </m:r>
                    </m:oMath>
                  </m:oMathPara>
                </a14:m>
                <a:endParaRPr lang="en-US" sz="24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5"/>
                <a:ext cx="3488134"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47677" y="1269745"/>
                <a:ext cx="7905053" cy="2562240"/>
              </a:xfrm>
              <a:prstGeom prst="rect">
                <a:avLst/>
              </a:prstGeom>
              <a:noFill/>
            </p:spPr>
            <p:txBody>
              <a:bodyPr wrap="square" lIns="68580" tIns="34290" rIns="68580" bIns="34290" rtlCol="0">
                <a:spAutoFit/>
              </a:bodyPr>
              <a:lstStyle/>
              <a:p>
                <a:r>
                  <a:rPr lang="en-US" sz="2700" dirty="0"/>
                  <a:t>Defined by </a:t>
                </a:r>
              </a:p>
              <a:p>
                <a:pPr marL="214313" indent="-214313">
                  <a:buFont typeface="Arial" panose="020B0604020202020204" pitchFamily="34" charset="0"/>
                  <a:buChar char="•"/>
                </a:pPr>
                <a:r>
                  <a:rPr lang="en-US" sz="2700" dirty="0"/>
                  <a:t>H:</a:t>
                </a:r>
                <a14:m>
                  <m:oMath xmlns:m="http://schemas.openxmlformats.org/officeDocument/2006/math">
                    <m:d>
                      <m:dPr>
                        <m:begChr m:val="{"/>
                        <m:endChr m:val="}"/>
                        <m:ctrlPr>
                          <a:rPr lang="en-US" sz="2700" i="1">
                            <a:latin typeface="Cambria Math"/>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0,1</m:t>
                        </m:r>
                      </m:e>
                    </m:d>
                    <m:r>
                      <a:rPr lang="en-US" sz="2700" i="1" baseline="30000">
                        <a:latin typeface="Cambria Math" panose="02040503050406030204" pitchFamily="18" charset="0"/>
                        <a:ea typeface="Cambria Math" panose="02040503050406030204" pitchFamily="18" charset="0"/>
                      </a:rPr>
                      <m:t>2</m:t>
                    </m:r>
                    <m:r>
                      <a:rPr lang="en-US" sz="2700" i="1" baseline="30000">
                        <a:latin typeface="Cambria Math" panose="02040503050406030204" pitchFamily="18" charset="0"/>
                        <a:ea typeface="Cambria Math" panose="02040503050406030204" pitchFamily="18" charset="0"/>
                      </a:rPr>
                      <m:t>𝑘</m:t>
                    </m:r>
                    <m:r>
                      <a:rPr lang="en-US" sz="2700" i="1">
                        <a:latin typeface="Cambria Math" panose="02040503050406030204" pitchFamily="18" charset="0"/>
                        <a:ea typeface="Cambria Math" panose="02040503050406030204" pitchFamily="18" charset="0"/>
                      </a:rPr>
                      <m:t>→</m:t>
                    </m:r>
                    <m:d>
                      <m:dPr>
                        <m:begChr m:val="{"/>
                        <m:endChr m:val="}"/>
                        <m:ctrlPr>
                          <a:rPr lang="en-US" sz="2700" i="1">
                            <a:latin typeface="Cambria Math"/>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0,1</m:t>
                        </m:r>
                      </m:e>
                    </m:d>
                    <m:r>
                      <a:rPr lang="en-US" sz="2700" i="1" baseline="30000">
                        <a:latin typeface="Cambria Math" panose="02040503050406030204" pitchFamily="18" charset="0"/>
                        <a:ea typeface="Cambria Math" panose="02040503050406030204" pitchFamily="18" charset="0"/>
                      </a:rPr>
                      <m:t>𝑘</m:t>
                    </m:r>
                  </m:oMath>
                </a14:m>
                <a:r>
                  <a:rPr lang="en-US" sz="2700" dirty="0"/>
                  <a:t>     (Random Oracle)</a:t>
                </a:r>
              </a:p>
              <a:p>
                <a:pPr marL="214313" indent="-214313">
                  <a:buFont typeface="Arial" panose="020B0604020202020204" pitchFamily="34" charset="0"/>
                  <a:buChar char="•"/>
                </a:pPr>
                <a:r>
                  <a:rPr lang="en-US" sz="2700" dirty="0"/>
                  <a:t>DAG G                           (encodes data-dependencies)</a:t>
                </a:r>
              </a:p>
              <a:p>
                <a:pPr marL="557213" lvl="1" indent="-214313">
                  <a:buFont typeface="Arial" panose="020B0604020202020204" pitchFamily="34" charset="0"/>
                  <a:buChar char="•"/>
                </a:pPr>
                <a:r>
                  <a:rPr lang="en-US" sz="2700" dirty="0"/>
                  <a:t>Maximum </a:t>
                </a:r>
                <a:r>
                  <a:rPr lang="en-US" sz="2700" dirty="0" err="1"/>
                  <a:t>indegree</a:t>
                </a:r>
                <a:r>
                  <a:rPr lang="en-US" sz="2700" dirty="0"/>
                  <a:t>:  </a:t>
                </a:r>
                <a14:m>
                  <m:oMath xmlns:m="http://schemas.openxmlformats.org/officeDocument/2006/math">
                    <m:r>
                      <a:rPr lang="en-US" sz="2700" i="1">
                        <a:latin typeface="Cambria Math" panose="02040503050406030204" pitchFamily="18" charset="0"/>
                        <a:ea typeface="Cambria Math" panose="02040503050406030204" pitchFamily="18" charset="0"/>
                      </a:rPr>
                      <m:t>𝛿</m:t>
                    </m:r>
                    <m:r>
                      <a:rPr lang="en-US" sz="2700" i="1">
                        <a:latin typeface="Cambria Math" panose="02040503050406030204" pitchFamily="18" charset="0"/>
                        <a:ea typeface="Cambria Math" panose="02040503050406030204" pitchFamily="18" charset="0"/>
                      </a:rPr>
                      <m:t>=</m:t>
                    </m:r>
                    <m:r>
                      <m:rPr>
                        <m:sty m:val="p"/>
                      </m:rPr>
                      <a:rPr lang="en-US" sz="2700">
                        <a:latin typeface="Cambria Math" panose="02040503050406030204" pitchFamily="18" charset="0"/>
                        <a:ea typeface="Cambria Math" panose="02040503050406030204" pitchFamily="18" charset="0"/>
                      </a:rPr>
                      <m:t>O</m:t>
                    </m:r>
                    <m:d>
                      <m:dPr>
                        <m:ctrlPr>
                          <a:rPr lang="en-US" sz="2700" i="1">
                            <a:latin typeface="Cambria Math"/>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1</m:t>
                        </m:r>
                      </m:e>
                    </m:d>
                  </m:oMath>
                </a14:m>
                <a:endParaRPr lang="en-US" sz="2700" dirty="0"/>
              </a:p>
              <a:p>
                <a:endParaRPr lang="en-US" sz="2700" dirty="0"/>
              </a:p>
              <a:p>
                <a:endParaRPr lang="en-US" sz="27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30236" y="1692993"/>
                <a:ext cx="10540070" cy="3416320"/>
              </a:xfrm>
              <a:prstGeom prst="rect">
                <a:avLst/>
              </a:prstGeom>
              <a:blipFill rotWithShape="0">
                <a:blip r:embed="rId4"/>
                <a:stretch>
                  <a:fillRect l="-1793" t="-2857"/>
                </a:stretch>
              </a:blipFill>
            </p:spPr>
            <p:txBody>
              <a:bodyPr/>
              <a:lstStyle/>
              <a:p>
                <a:r>
                  <a:rPr lang="en-US">
                    <a:noFill/>
                  </a:rPr>
                  <a:t> </a:t>
                </a:r>
              </a:p>
            </p:txBody>
          </p:sp>
        </mc:Fallback>
      </mc:AlternateContent>
      <p:sp>
        <p:nvSpPr>
          <p:cNvPr id="24" name="Oval 23"/>
          <p:cNvSpPr/>
          <p:nvPr/>
        </p:nvSpPr>
        <p:spPr>
          <a:xfrm>
            <a:off x="2515453" y="3772842"/>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25" name="Straight Arrow Connector 24"/>
          <p:cNvCxnSpPr>
            <a:endCxn id="24" idx="4"/>
          </p:cNvCxnSpPr>
          <p:nvPr/>
        </p:nvCxnSpPr>
        <p:spPr>
          <a:xfrm flipV="1">
            <a:off x="2673324" y="4240101"/>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2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349" y="3149189"/>
                <a:ext cx="8673303" cy="1403381"/>
              </a:xfrm>
            </p:spPr>
            <p:txBody>
              <a:bodyPr>
                <a:noAutofit/>
              </a:bodyPr>
              <a:lstStyle/>
              <a:p>
                <a:pPr marL="0" indent="0">
                  <a:buNone/>
                </a:pPr>
                <a:r>
                  <a:rPr lang="en-US" sz="2400" dirty="0">
                    <a:ea typeface="Cambria Math" panose="02040503050406030204" pitchFamily="18" charset="0"/>
                  </a:rPr>
                  <a:t>Pebbling </a:t>
                </a:r>
                <a:r>
                  <a:rPr lang="en-US" sz="2400" dirty="0">
                    <a:ea typeface="Cambria Math" panose="02040503050406030204" pitchFamily="18" charset="0"/>
                  </a:rPr>
                  <a:t>Rules </a:t>
                </a:r>
                <a:r>
                  <a:rPr lang="en-US" sz="2400" dirty="0">
                    <a:ea typeface="Cambria Math" panose="02040503050406030204" pitchFamily="18" charset="0"/>
                  </a:rPr>
                  <a:t>:  </a:t>
                </a:r>
                <a14:m>
                  <m:oMath xmlns:m="http://schemas.openxmlformats.org/officeDocument/2006/math">
                    <m:acc>
                      <m:accPr>
                        <m:chr m:val="⃗"/>
                        <m:ctrlPr>
                          <a:rPr lang="en-US" sz="2400" i="1">
                            <a:latin typeface="Cambria Math"/>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𝑃</m:t>
                        </m:r>
                      </m:e>
                    </m:acc>
                  </m:oMath>
                </a14:m>
                <a:r>
                  <a:rPr lang="en-US" sz="2400" dirty="0">
                    <a:ea typeface="Cambria Math" panose="02040503050406030204" pitchFamily="18" charset="0"/>
                  </a:rPr>
                  <a:t>=P</a:t>
                </a:r>
                <a:r>
                  <a:rPr lang="en-US" sz="2400" baseline="-25000" dirty="0">
                    <a:ea typeface="Cambria Math" panose="02040503050406030204" pitchFamily="18" charset="0"/>
                  </a:rPr>
                  <a:t>1</a:t>
                </a:r>
                <a:r>
                  <a:rPr lang="en-US" sz="2400" dirty="0">
                    <a:ea typeface="Cambria Math" panose="02040503050406030204" pitchFamily="18" charset="0"/>
                  </a:rPr>
                  <a:t>,…,P</a:t>
                </a:r>
                <a:r>
                  <a:rPr lang="en-US" sz="2400" baseline="-25000" dirty="0">
                    <a:ea typeface="Cambria Math" panose="02040503050406030204" pitchFamily="18" charset="0"/>
                  </a:rPr>
                  <a:t>t</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𝑉</m:t>
                    </m:r>
                  </m:oMath>
                </a14:m>
                <a:r>
                  <a:rPr lang="en-US" sz="2400" dirty="0">
                    <a:ea typeface="Cambria Math" panose="02040503050406030204" pitchFamily="18" charset="0"/>
                  </a:rPr>
                  <a:t> </a:t>
                </a:r>
                <a:r>
                  <a:rPr lang="en-US" sz="2400" dirty="0" err="1">
                    <a:ea typeface="Cambria Math" panose="02040503050406030204" pitchFamily="18" charset="0"/>
                  </a:rPr>
                  <a:t>s.t.</a:t>
                </a:r>
                <a:r>
                  <a:rPr lang="en-US" sz="2400" dirty="0">
                    <a:ea typeface="Cambria Math" panose="02040503050406030204" pitchFamily="18" charset="0"/>
                  </a:rPr>
                  <a:t> </a:t>
                </a:r>
              </a:p>
              <a:p>
                <a:r>
                  <a:rPr lang="en-US" sz="2400" dirty="0">
                    <a:ea typeface="Cambria Math" panose="02040503050406030204" pitchFamily="18" charset="0"/>
                  </a:rPr>
                  <a:t>P</a:t>
                </a:r>
                <a:r>
                  <a:rPr lang="en-US" sz="2400" baseline="-25000" dirty="0">
                    <a:ea typeface="Cambria Math" panose="02040503050406030204" pitchFamily="18" charset="0"/>
                  </a:rPr>
                  <a:t>i+1</a:t>
                </a:r>
                <a14:m>
                  <m:oMath xmlns:m="http://schemas.openxmlformats.org/officeDocument/2006/math">
                    <m:r>
                      <a:rPr lang="en-US" sz="2400" i="1">
                        <a:latin typeface="Cambria Math" panose="02040503050406030204" pitchFamily="18" charset="0"/>
                        <a:ea typeface="Cambria Math" panose="02040503050406030204" pitchFamily="18" charset="0"/>
                      </a:rPr>
                      <m:t>⊂</m:t>
                    </m:r>
                    <m:r>
                      <m:rPr>
                        <m:nor/>
                      </m:rPr>
                      <a:rPr lang="en-US" sz="2400" dirty="0">
                        <a:ea typeface="Cambria Math" panose="02040503050406030204" pitchFamily="18" charset="0"/>
                      </a:rPr>
                      <m:t>P</m:t>
                    </m:r>
                    <m:r>
                      <m:rPr>
                        <m:nor/>
                      </m:rPr>
                      <a:rPr lang="en-US" sz="2400" baseline="-25000" dirty="0">
                        <a:ea typeface="Cambria Math" panose="02040503050406030204" pitchFamily="18" charset="0"/>
                      </a:rPr>
                      <m:t>i</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𝑉</m:t>
                        </m:r>
                      </m:e>
                      <m:e>
                        <m:r>
                          <m:rPr>
                            <m:sty m:val="p"/>
                          </m:rPr>
                          <a:rPr lang="en-US" sz="2400">
                            <a:latin typeface="Cambria Math" panose="02040503050406030204" pitchFamily="18" charset="0"/>
                            <a:ea typeface="Cambria Math" panose="02040503050406030204" pitchFamily="18" charset="0"/>
                          </a:rPr>
                          <m:t>parents</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r>
                          <m:rPr>
                            <m:nor/>
                          </m:rPr>
                          <a:rPr lang="en-US" sz="2400" dirty="0">
                            <a:ea typeface="Cambria Math" panose="02040503050406030204" pitchFamily="18" charset="0"/>
                          </a:rPr>
                          <m:t>P</m:t>
                        </m:r>
                        <m:r>
                          <m:rPr>
                            <m:nor/>
                          </m:rPr>
                          <a:rPr lang="en-US" sz="2400" baseline="-25000" dirty="0">
                            <a:ea typeface="Cambria Math" panose="02040503050406030204" pitchFamily="18" charset="0"/>
                          </a:rPr>
                          <m:t>i</m:t>
                        </m:r>
                        <m:r>
                          <m:rPr>
                            <m:nor/>
                          </m:rPr>
                          <a:rPr lang="en-US" sz="2400" baseline="-25000" dirty="0">
                            <a:ea typeface="Cambria Math" panose="02040503050406030204" pitchFamily="18" charset="0"/>
                          </a:rPr>
                          <m:t>+1</m:t>
                        </m:r>
                      </m:e>
                    </m:d>
                    <m:r>
                      <a:rPr lang="en-US" sz="2400" i="1">
                        <a:latin typeface="Cambria Math" panose="02040503050406030204" pitchFamily="18" charset="0"/>
                        <a:ea typeface="Cambria Math" panose="02040503050406030204" pitchFamily="18" charset="0"/>
                      </a:rPr>
                      <m:t>    </m:t>
                    </m:r>
                  </m:oMath>
                </a14:m>
                <a:r>
                  <a:rPr lang="en-US" sz="2400" dirty="0"/>
                  <a:t>(need dependent values)</a:t>
                </a:r>
              </a:p>
              <a:p>
                <a:r>
                  <a:rPr lang="en-US" sz="2400" dirty="0">
                    <a:ea typeface="Cambria Math" panose="02040503050406030204" pitchFamily="18" charset="0"/>
                  </a:rPr>
                  <a:t>n</a:t>
                </a:r>
                <a14:m>
                  <m:oMath xmlns:m="http://schemas.openxmlformats.org/officeDocument/2006/math">
                    <m:r>
                      <a:rPr lang="en-US" sz="2400" i="1">
                        <a:latin typeface="Cambria Math" panose="02040503050406030204" pitchFamily="18" charset="0"/>
                        <a:ea typeface="Cambria Math" panose="02040503050406030204" pitchFamily="18" charset="0"/>
                      </a:rPr>
                      <m:t>∈ </m:t>
                    </m:r>
                  </m:oMath>
                </a14:m>
                <a:r>
                  <a:rPr lang="en-US" sz="2400" dirty="0">
                    <a:ea typeface="Cambria Math" panose="02040503050406030204" pitchFamily="18" charset="0"/>
                  </a:rPr>
                  <a:t>P</a:t>
                </a:r>
                <a:r>
                  <a:rPr lang="en-US" sz="2400" baseline="-25000" dirty="0">
                    <a:ea typeface="Cambria Math" panose="02040503050406030204" pitchFamily="18" charset="0"/>
                  </a:rPr>
                  <a:t>t                                                                                           </a:t>
                </a:r>
                <a:r>
                  <a:rPr lang="en-US" sz="2400" dirty="0">
                    <a:ea typeface="Cambria Math" panose="02040503050406030204" pitchFamily="18" charset="0"/>
                  </a:rPr>
                  <a:t>(must finish and output </a:t>
                </a:r>
                <a:r>
                  <a:rPr lang="en-US" sz="2400" dirty="0">
                    <a:ea typeface="Cambria Math" panose="02040503050406030204" pitchFamily="18" charset="0"/>
                  </a:rPr>
                  <a:t>L</a:t>
                </a:r>
                <a:r>
                  <a:rPr lang="en-US" sz="2400" baseline="-25000" dirty="0">
                    <a:ea typeface="Cambria Math" panose="02040503050406030204" pitchFamily="18" charset="0"/>
                  </a:rPr>
                  <a:t>n</a:t>
                </a:r>
                <a:r>
                  <a:rPr lang="en-US" sz="2400" dirty="0">
                    <a:ea typeface="Cambria Math" panose="02040503050406030204" pitchFamily="18" charset="0"/>
                  </a:rPr>
                  <a:t>)</a:t>
                </a:r>
                <a:r>
                  <a:rPr lang="en-US" sz="2400" baseline="-25000" dirty="0">
                    <a:ea typeface="Cambria Math" panose="02040503050406030204" pitchFamily="18" charset="0"/>
                  </a:rPr>
                  <a:t> </a:t>
                </a:r>
                <a:endParaRPr lang="en-US" sz="2400" dirty="0">
                  <a:ea typeface="Cambria Math" panose="02040503050406030204" pitchFamily="18" charset="0"/>
                </a:endParaRP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8" y="4198919"/>
                <a:ext cx="11564404" cy="1871174"/>
              </a:xfrm>
              <a:blipFill rotWithShape="0">
                <a:blip r:embed="rId3"/>
                <a:stretch>
                  <a:fillRect l="-1317" t="-3583" b="-2606"/>
                </a:stretch>
              </a:blipFill>
            </p:spPr>
            <p:txBody>
              <a:bodyPr/>
              <a:lstStyle/>
              <a:p>
                <a:r>
                  <a:rPr lang="en-US">
                    <a:noFill/>
                  </a:rPr>
                  <a:t> </a:t>
                </a:r>
              </a:p>
            </p:txBody>
          </p:sp>
        </mc:Fallback>
      </mc:AlternateContent>
      <p:sp>
        <p:nvSpPr>
          <p:cNvPr id="4" name="Oval 3"/>
          <p:cNvSpPr/>
          <p:nvPr/>
        </p:nvSpPr>
        <p:spPr>
          <a:xfrm>
            <a:off x="2873588" y="1677342"/>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5" name="Oval 4"/>
          <p:cNvSpPr/>
          <p:nvPr/>
        </p:nvSpPr>
        <p:spPr>
          <a:xfrm>
            <a:off x="3605669" y="1436901"/>
            <a:ext cx="530834" cy="4434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6" name="Oval 5"/>
          <p:cNvSpPr/>
          <p:nvPr/>
        </p:nvSpPr>
        <p:spPr>
          <a:xfrm>
            <a:off x="4282279" y="1821359"/>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7" name="Oval 6"/>
          <p:cNvSpPr/>
          <p:nvPr/>
        </p:nvSpPr>
        <p:spPr>
          <a:xfrm>
            <a:off x="5006155" y="14815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8" name="Straight Arrow Connector 7"/>
          <p:cNvCxnSpPr/>
          <p:nvPr/>
        </p:nvCxnSpPr>
        <p:spPr>
          <a:xfrm>
            <a:off x="2374396" y="1889905"/>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50122" y="1690707"/>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34114" y="1475938"/>
            <a:ext cx="1260201" cy="392415"/>
          </a:xfrm>
          <a:prstGeom prst="rect">
            <a:avLst/>
          </a:prstGeom>
          <a:noFill/>
        </p:spPr>
        <p:txBody>
          <a:bodyPr wrap="none" lIns="68580" tIns="34290" rIns="68580" bIns="34290" rtlCol="0">
            <a:spAutoFit/>
          </a:bodyPr>
          <a:lstStyle/>
          <a:p>
            <a:r>
              <a:rPr lang="en-US" sz="2100" dirty="0"/>
              <a:t>Output: </a:t>
            </a:r>
            <a:r>
              <a:rPr lang="en-US" sz="2100" dirty="0"/>
              <a:t>L</a:t>
            </a:r>
            <a:r>
              <a:rPr lang="en-US" sz="2100" baseline="-25000" dirty="0"/>
              <a:t>4</a:t>
            </a:r>
            <a:endParaRPr lang="en-US" sz="2100" baseline="-25000" dirty="0"/>
          </a:p>
        </p:txBody>
      </p:sp>
      <p:sp>
        <p:nvSpPr>
          <p:cNvPr id="11" name="TextBox 10"/>
          <p:cNvSpPr txBox="1"/>
          <p:nvPr/>
        </p:nvSpPr>
        <p:spPr>
          <a:xfrm>
            <a:off x="1810448" y="1543926"/>
            <a:ext cx="793727" cy="392415"/>
          </a:xfrm>
          <a:prstGeom prst="rect">
            <a:avLst/>
          </a:prstGeom>
          <a:noFill/>
        </p:spPr>
        <p:txBody>
          <a:bodyPr wrap="none" lIns="68580" tIns="34290" rIns="68580" bIns="34290" rtlCol="0">
            <a:spAutoFit/>
          </a:bodyPr>
          <a:lstStyle/>
          <a:p>
            <a:r>
              <a:rPr lang="en-US" sz="2100" dirty="0"/>
              <a:t>Input:</a:t>
            </a:r>
          </a:p>
        </p:txBody>
      </p:sp>
      <p:sp>
        <p:nvSpPr>
          <p:cNvPr id="12" name="TextBox 11"/>
          <p:cNvSpPr txBox="1"/>
          <p:nvPr/>
        </p:nvSpPr>
        <p:spPr>
          <a:xfrm>
            <a:off x="1811137" y="1919455"/>
            <a:ext cx="1125500" cy="392415"/>
          </a:xfrm>
          <a:prstGeom prst="rect">
            <a:avLst/>
          </a:prstGeom>
          <a:noFill/>
        </p:spPr>
        <p:txBody>
          <a:bodyPr wrap="none" lIns="68580" tIns="34290" rIns="68580" bIns="34290" rtlCol="0">
            <a:spAutoFit/>
          </a:bodyPr>
          <a:lstStyle/>
          <a:p>
            <a:r>
              <a:rPr lang="en-US" sz="2100" dirty="0" err="1"/>
              <a:t>pwd</a:t>
            </a:r>
            <a:r>
              <a:rPr lang="en-US" sz="2100" dirty="0"/>
              <a:t>, salt</a:t>
            </a:r>
          </a:p>
        </p:txBody>
      </p:sp>
      <p:cxnSp>
        <p:nvCxnSpPr>
          <p:cNvPr id="13" name="Straight Arrow Connector 12"/>
          <p:cNvCxnSpPr>
            <a:stCxn id="4" idx="7"/>
          </p:cNvCxnSpPr>
          <p:nvPr/>
        </p:nvCxnSpPr>
        <p:spPr>
          <a:xfrm flipV="1">
            <a:off x="3273912" y="1645832"/>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36677" y="2023296"/>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11504" y="1797360"/>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39344" y="1691881"/>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145869" y="1595882"/>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708863" y="2113325"/>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006155" y="2368424"/>
                <a:ext cx="1806456" cy="392415"/>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𝐿</m:t>
                      </m:r>
                      <m:r>
                        <a:rPr lang="en-US" sz="2100" i="1" baseline="-25000">
                          <a:latin typeface="Cambria Math" panose="02040503050406030204" pitchFamily="18" charset="0"/>
                        </a:rPr>
                        <m:t>3</m:t>
                      </m:r>
                      <m:r>
                        <a:rPr lang="en-US" sz="2100" i="1">
                          <a:latin typeface="Cambria Math" panose="02040503050406030204" pitchFamily="18" charset="0"/>
                        </a:rPr>
                        <m:t>=</m:t>
                      </m:r>
                      <m:r>
                        <a:rPr lang="en-US" sz="2100" i="1">
                          <a:latin typeface="Cambria Math" panose="02040503050406030204" pitchFamily="18" charset="0"/>
                        </a:rPr>
                        <m:t>𝐻</m:t>
                      </m:r>
                      <m:r>
                        <a:rPr lang="en-US" sz="2100" i="1">
                          <a:latin typeface="Cambria Math" panose="02040503050406030204" pitchFamily="18" charset="0"/>
                        </a:rPr>
                        <m:t>(</m:t>
                      </m:r>
                      <m:r>
                        <a:rPr lang="en-US" sz="2100" i="1">
                          <a:latin typeface="Cambria Math" panose="02040503050406030204" pitchFamily="18" charset="0"/>
                        </a:rPr>
                        <m:t>𝐿</m:t>
                      </m:r>
                      <m:r>
                        <a:rPr lang="en-US" sz="2100" i="1" baseline="-25000">
                          <a:latin typeface="Cambria Math" panose="02040503050406030204" pitchFamily="18" charset="0"/>
                        </a:rPr>
                        <m:t>2</m:t>
                      </m:r>
                      <m:r>
                        <a:rPr lang="en-US" sz="2100" i="1">
                          <a:latin typeface="Cambria Math" panose="02040503050406030204" pitchFamily="18" charset="0"/>
                        </a:rPr>
                        <m:t>,</m:t>
                      </m:r>
                      <m:r>
                        <a:rPr lang="en-US" sz="2100" i="1">
                          <a:latin typeface="Cambria Math" panose="02040503050406030204" pitchFamily="18" charset="0"/>
                        </a:rPr>
                        <m:t>𝐿</m:t>
                      </m:r>
                      <m:r>
                        <a:rPr lang="en-US" sz="2100" i="1" baseline="-25000">
                          <a:latin typeface="Cambria Math" panose="02040503050406030204" pitchFamily="18" charset="0"/>
                        </a:rPr>
                        <m:t>1</m:t>
                      </m:r>
                      <m:r>
                        <a:rPr lang="en-US" sz="2100" i="1">
                          <a:latin typeface="Cambria Math" panose="02040503050406030204" pitchFamily="18" charset="0"/>
                        </a:rPr>
                        <m:t>)</m:t>
                      </m:r>
                    </m:oMath>
                  </m:oMathPara>
                </a14:m>
                <a:endParaRPr lang="en-US" sz="21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3" y="3157898"/>
                <a:ext cx="2408608" cy="523220"/>
              </a:xfrm>
              <a:prstGeom prst="rect">
                <a:avLst/>
              </a:prstGeom>
              <a:blipFill rotWithShape="0">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031460" y="2144601"/>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839757" y="2421551"/>
                <a:ext cx="2306112" cy="392415"/>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𝐿</m:t>
                      </m:r>
                      <m:r>
                        <a:rPr lang="en-US" sz="2100" i="1" baseline="-25000">
                          <a:latin typeface="Cambria Math" panose="02040503050406030204" pitchFamily="18" charset="0"/>
                        </a:rPr>
                        <m:t>1</m:t>
                      </m:r>
                      <m:r>
                        <a:rPr lang="en-US" sz="2100" i="1">
                          <a:latin typeface="Cambria Math" panose="02040503050406030204" pitchFamily="18" charset="0"/>
                        </a:rPr>
                        <m:t>=</m:t>
                      </m:r>
                      <m:r>
                        <a:rPr lang="en-US" sz="2100" i="1">
                          <a:latin typeface="Cambria Math" panose="02040503050406030204" pitchFamily="18" charset="0"/>
                        </a:rPr>
                        <m:t>𝐻</m:t>
                      </m:r>
                      <m:r>
                        <a:rPr lang="en-US" sz="2100" i="1">
                          <a:latin typeface="Cambria Math" panose="02040503050406030204" pitchFamily="18" charset="0"/>
                        </a:rPr>
                        <m:t>(</m:t>
                      </m:r>
                      <m:r>
                        <a:rPr lang="en-US" sz="2100" i="1">
                          <a:latin typeface="Cambria Math" panose="02040503050406030204" pitchFamily="18" charset="0"/>
                        </a:rPr>
                        <m:t>𝑝𝑤𝑑</m:t>
                      </m:r>
                      <m:r>
                        <a:rPr lang="en-US" sz="2100" i="1">
                          <a:latin typeface="Cambria Math" panose="02040503050406030204" pitchFamily="18" charset="0"/>
                        </a:rPr>
                        <m:t>,</m:t>
                      </m:r>
                      <m:r>
                        <a:rPr lang="en-US" sz="2100" i="1">
                          <a:latin typeface="Cambria Math" panose="02040503050406030204" pitchFamily="18" charset="0"/>
                        </a:rPr>
                        <m:t>𝑠𝑎𝑙𝑡</m:t>
                      </m:r>
                      <m:r>
                        <a:rPr lang="en-US" sz="2100" i="1">
                          <a:latin typeface="Cambria Math" panose="02040503050406030204" pitchFamily="18" charset="0"/>
                        </a:rPr>
                        <m:t>)</m:t>
                      </m:r>
                    </m:oMath>
                  </m:oMathPara>
                </a14:m>
                <a:endParaRPr lang="en-US" sz="21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09" y="3228735"/>
                <a:ext cx="3074816" cy="523220"/>
              </a:xfrm>
              <a:prstGeom prst="rect">
                <a:avLst/>
              </a:prstGeom>
              <a:blipFill rotWithShape="0">
                <a:blip r:embed="rId5"/>
                <a:stretch>
                  <a:fillRect/>
                </a:stretch>
              </a:blipFill>
            </p:spPr>
            <p:txBody>
              <a:bodyPr/>
              <a:lstStyle/>
              <a:p>
                <a:r>
                  <a:rPr lang="en-US">
                    <a:noFill/>
                  </a:rPr>
                  <a:t> </a:t>
                </a:r>
              </a:p>
            </p:txBody>
          </p:sp>
        </mc:Fallback>
      </mc:AlternateContent>
      <p:sp>
        <p:nvSpPr>
          <p:cNvPr id="22" name="Oval 21"/>
          <p:cNvSpPr/>
          <p:nvPr/>
        </p:nvSpPr>
        <p:spPr>
          <a:xfrm>
            <a:off x="2882855" y="1677342"/>
            <a:ext cx="469008" cy="4672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23" name="Straight Arrow Connector 22"/>
          <p:cNvCxnSpPr>
            <a:endCxn id="22" idx="4"/>
          </p:cNvCxnSpPr>
          <p:nvPr/>
        </p:nvCxnSpPr>
        <p:spPr>
          <a:xfrm flipV="1">
            <a:off x="3040727" y="2144601"/>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4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11" name="Oval 10"/>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cxnSp>
        <p:nvCxnSpPr>
          <p:cNvPr id="12" name="Straight Arrow Connector 11"/>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259832" y="2138448"/>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29" name="Oval 28"/>
          <p:cNvSpPr/>
          <p:nvPr/>
        </p:nvSpPr>
        <p:spPr>
          <a:xfrm>
            <a:off x="3672142" y="211828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30" name="Straight Arrow Connector 29"/>
          <p:cNvCxnSpPr/>
          <p:nvPr/>
        </p:nvCxnSpPr>
        <p:spPr>
          <a:xfrm>
            <a:off x="2673812" y="2343611"/>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401841" y="234868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107997" y="2316305"/>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363894" y="210709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34" name="Oval 33"/>
          <p:cNvSpPr/>
          <p:nvPr/>
        </p:nvSpPr>
        <p:spPr>
          <a:xfrm>
            <a:off x="5070049" y="210709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spTree>
    <p:extLst>
      <p:ext uri="{BB962C8B-B14F-4D97-AF65-F5344CB8AC3E}">
        <p14:creationId xmlns:p14="http://schemas.microsoft.com/office/powerpoint/2010/main" val="3454600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60919" y="2138449"/>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11" name="Oval 10"/>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cxnSp>
        <p:nvCxnSpPr>
          <p:cNvPr id="12" name="Straight Arrow Connector 11"/>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2386" y="2763774"/>
            <a:ext cx="5583885"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                 (data value L</a:t>
            </a:r>
            <a:r>
              <a:rPr lang="en-US" sz="2100" baseline="-25000" dirty="0"/>
              <a:t>1</a:t>
            </a:r>
            <a:r>
              <a:rPr lang="en-US" sz="2100" dirty="0"/>
              <a:t> stored in memory)</a:t>
            </a:r>
            <a:endParaRPr lang="en-US" sz="2100" dirty="0"/>
          </a:p>
        </p:txBody>
      </p:sp>
      <p:sp>
        <p:nvSpPr>
          <p:cNvPr id="16" name="Title 1"/>
          <p:cNvSpPr>
            <a:spLocks noGrp="1"/>
          </p:cNvSpPr>
          <p:nvPr>
            <p:ph type="title"/>
          </p:nvPr>
        </p:nvSpPr>
        <p:spPr>
          <a:xfrm>
            <a:off x="628650" y="273844"/>
            <a:ext cx="7886700" cy="994172"/>
          </a:xfrm>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Tree>
    <p:extLst>
      <p:ext uri="{BB962C8B-B14F-4D97-AF65-F5344CB8AC3E}">
        <p14:creationId xmlns:p14="http://schemas.microsoft.com/office/powerpoint/2010/main" val="2804370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2260919" y="2138449"/>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5" y="2138449"/>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11" name="Oval 10"/>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cxnSp>
        <p:nvCxnSpPr>
          <p:cNvPr id="12" name="Straight Arrow Connector 11"/>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endParaRPr lang="en-US" sz="2100" dirty="0"/>
          </a:p>
        </p:txBody>
      </p:sp>
      <p:sp>
        <p:nvSpPr>
          <p:cNvPr id="15" name="TextBox 14"/>
          <p:cNvSpPr txBox="1"/>
          <p:nvPr/>
        </p:nvSpPr>
        <p:spPr>
          <a:xfrm>
            <a:off x="802386" y="3156190"/>
            <a:ext cx="6689957" cy="715580"/>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r>
              <a:rPr lang="en-US" sz="2100" dirty="0"/>
              <a:t>} </a:t>
            </a:r>
            <a:r>
              <a:rPr lang="en-US" sz="2100" dirty="0"/>
              <a:t>                  (</a:t>
            </a:r>
            <a:r>
              <a:rPr lang="en-US" sz="2100" dirty="0"/>
              <a:t>data </a:t>
            </a:r>
            <a:r>
              <a:rPr lang="en-US" sz="2100" dirty="0"/>
              <a:t>values </a:t>
            </a:r>
            <a:r>
              <a:rPr lang="en-US" sz="2100" dirty="0"/>
              <a:t>L</a:t>
            </a:r>
            <a:r>
              <a:rPr lang="en-US" sz="2100" baseline="-25000" dirty="0"/>
              <a:t>1</a:t>
            </a:r>
            <a:r>
              <a:rPr lang="en-US" sz="2100" dirty="0"/>
              <a:t> </a:t>
            </a:r>
            <a:r>
              <a:rPr lang="en-US" sz="2100" dirty="0"/>
              <a:t>and L</a:t>
            </a:r>
            <a:r>
              <a:rPr lang="en-US" sz="2100" baseline="-25000" dirty="0"/>
              <a:t>2 </a:t>
            </a:r>
            <a:r>
              <a:rPr lang="en-US" sz="2100" dirty="0"/>
              <a:t>stored </a:t>
            </a:r>
            <a:r>
              <a:rPr lang="en-US" sz="2100" dirty="0"/>
              <a:t>in memory)</a:t>
            </a:r>
          </a:p>
          <a:p>
            <a:endParaRPr lang="en-US" sz="2100" dirty="0"/>
          </a:p>
        </p:txBody>
      </p:sp>
    </p:spTree>
    <p:extLst>
      <p:ext uri="{BB962C8B-B14F-4D97-AF65-F5344CB8AC3E}">
        <p14:creationId xmlns:p14="http://schemas.microsoft.com/office/powerpoint/2010/main" val="1137399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endParaRPr lang="en-US" sz="2100" dirty="0"/>
          </a:p>
        </p:txBody>
      </p:sp>
      <p:sp>
        <p:nvSpPr>
          <p:cNvPr id="15" name="TextBox 14"/>
          <p:cNvSpPr txBox="1"/>
          <p:nvPr/>
        </p:nvSpPr>
        <p:spPr>
          <a:xfrm>
            <a:off x="802386" y="3156189"/>
            <a:ext cx="1136369"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endParaRPr lang="en-US" sz="2100" dirty="0"/>
          </a:p>
        </p:txBody>
      </p:sp>
      <p:sp>
        <p:nvSpPr>
          <p:cNvPr id="16" name="TextBox 15"/>
          <p:cNvSpPr txBox="1"/>
          <p:nvPr/>
        </p:nvSpPr>
        <p:spPr>
          <a:xfrm>
            <a:off x="802386" y="3467847"/>
            <a:ext cx="93198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endParaRPr lang="en-US" sz="2100" dirty="0"/>
          </a:p>
        </p:txBody>
      </p:sp>
      <p:sp>
        <p:nvSpPr>
          <p:cNvPr id="17" name="Oval 16"/>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0" y="2118283"/>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24" name="Oval 23"/>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cxnSp>
        <p:nvCxnSpPr>
          <p:cNvPr id="25" name="Straight Arrow Connector 24"/>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65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endParaRPr lang="en-US" sz="2100" dirty="0"/>
          </a:p>
        </p:txBody>
      </p:sp>
      <p:sp>
        <p:nvSpPr>
          <p:cNvPr id="15" name="TextBox 14"/>
          <p:cNvSpPr txBox="1"/>
          <p:nvPr/>
        </p:nvSpPr>
        <p:spPr>
          <a:xfrm>
            <a:off x="802386" y="3156189"/>
            <a:ext cx="1136369"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endParaRPr lang="en-US" sz="2100" dirty="0"/>
          </a:p>
        </p:txBody>
      </p:sp>
      <p:sp>
        <p:nvSpPr>
          <p:cNvPr id="16" name="TextBox 15"/>
          <p:cNvSpPr txBox="1"/>
          <p:nvPr/>
        </p:nvSpPr>
        <p:spPr>
          <a:xfrm>
            <a:off x="802386" y="3467847"/>
            <a:ext cx="93198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endParaRPr lang="en-US" sz="2100" dirty="0"/>
          </a:p>
        </p:txBody>
      </p:sp>
      <p:sp>
        <p:nvSpPr>
          <p:cNvPr id="17" name="Oval 16"/>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0" y="2118283"/>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1" y="2107096"/>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24" name="Oval 23"/>
          <p:cNvSpPr/>
          <p:nvPr/>
        </p:nvSpPr>
        <p:spPr>
          <a:xfrm>
            <a:off x="5071137"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cxnSp>
        <p:nvCxnSpPr>
          <p:cNvPr id="25" name="Straight Arrow Connector 24"/>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5"/>
            <a:ext cx="1136369"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endParaRPr lang="en-US" sz="2100" dirty="0"/>
          </a:p>
        </p:txBody>
      </p:sp>
    </p:spTree>
    <p:extLst>
      <p:ext uri="{BB962C8B-B14F-4D97-AF65-F5344CB8AC3E}">
        <p14:creationId xmlns:p14="http://schemas.microsoft.com/office/powerpoint/2010/main" val="1467388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endParaRPr lang="en-US" sz="2100" dirty="0"/>
          </a:p>
        </p:txBody>
      </p:sp>
      <p:sp>
        <p:nvSpPr>
          <p:cNvPr id="15" name="TextBox 14"/>
          <p:cNvSpPr txBox="1"/>
          <p:nvPr/>
        </p:nvSpPr>
        <p:spPr>
          <a:xfrm>
            <a:off x="802386" y="3156189"/>
            <a:ext cx="1136369"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endParaRPr lang="en-US" sz="2100" dirty="0"/>
          </a:p>
        </p:txBody>
      </p:sp>
      <p:sp>
        <p:nvSpPr>
          <p:cNvPr id="16" name="TextBox 15"/>
          <p:cNvSpPr txBox="1"/>
          <p:nvPr/>
        </p:nvSpPr>
        <p:spPr>
          <a:xfrm>
            <a:off x="802386" y="3467847"/>
            <a:ext cx="93198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endParaRPr lang="en-US" sz="2100" dirty="0"/>
          </a:p>
        </p:txBody>
      </p:sp>
      <p:sp>
        <p:nvSpPr>
          <p:cNvPr id="17" name="Oval 16"/>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24" name="Oval 23"/>
          <p:cNvSpPr/>
          <p:nvPr/>
        </p:nvSpPr>
        <p:spPr>
          <a:xfrm>
            <a:off x="5071137" y="2107096"/>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cxnSp>
        <p:nvCxnSpPr>
          <p:cNvPr id="25" name="Straight Arrow Connector 24"/>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5"/>
            <a:ext cx="1136369"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endParaRPr lang="en-US" sz="2100" dirty="0"/>
          </a:p>
        </p:txBody>
      </p:sp>
      <p:sp>
        <p:nvSpPr>
          <p:cNvPr id="29" name="TextBox 28"/>
          <p:cNvSpPr txBox="1"/>
          <p:nvPr/>
        </p:nvSpPr>
        <p:spPr>
          <a:xfrm>
            <a:off x="802386" y="4091163"/>
            <a:ext cx="931986" cy="392415"/>
          </a:xfrm>
          <a:prstGeom prst="rect">
            <a:avLst/>
          </a:prstGeom>
          <a:noFill/>
        </p:spPr>
        <p:txBody>
          <a:bodyPr wrap="none" lIns="68580" tIns="34290" rIns="68580" bIns="34290" rtlCol="0">
            <a:spAutoFit/>
          </a:bodyPr>
          <a:lstStyle/>
          <a:p>
            <a:r>
              <a:rPr lang="en-US" sz="2100" dirty="0"/>
              <a:t>P</a:t>
            </a:r>
            <a:r>
              <a:rPr lang="en-US" sz="2100" baseline="-25000" dirty="0"/>
              <a:t>5</a:t>
            </a:r>
            <a:r>
              <a:rPr lang="en-US" sz="2100" dirty="0"/>
              <a:t> = {5}</a:t>
            </a:r>
            <a:endParaRPr lang="en-US" sz="2100" dirty="0"/>
          </a:p>
        </p:txBody>
      </p:sp>
    </p:spTree>
    <p:extLst>
      <p:ext uri="{BB962C8B-B14F-4D97-AF65-F5344CB8AC3E}">
        <p14:creationId xmlns:p14="http://schemas.microsoft.com/office/powerpoint/2010/main" val="2708281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2900">
                          <a:latin typeface="Cambria Math" panose="02040503050406030204" pitchFamily="18" charset="0"/>
                        </a:rPr>
                        <m:t>ST</m:t>
                      </m:r>
                      <m:d>
                        <m:dPr>
                          <m:ctrlPr>
                            <a:rPr lang="en-US" sz="2900" i="1">
                              <a:latin typeface="Cambria Math"/>
                            </a:rPr>
                          </m:ctrlPr>
                        </m:dPr>
                        <m:e>
                          <m:r>
                            <a:rPr lang="en-US" sz="2900" i="1">
                              <a:latin typeface="Cambria Math" panose="02040503050406030204" pitchFamily="18" charset="0"/>
                            </a:rPr>
                            <m:t>𝐺</m:t>
                          </m:r>
                        </m:e>
                      </m:d>
                      <m:r>
                        <a:rPr lang="en-US" sz="2900" i="1">
                          <a:latin typeface="Cambria Math" panose="02040503050406030204" pitchFamily="18" charset="0"/>
                        </a:rPr>
                        <m:t>=</m:t>
                      </m:r>
                      <m:func>
                        <m:funcPr>
                          <m:ctrlPr>
                            <a:rPr lang="en-US" sz="2900" i="1">
                              <a:latin typeface="Cambria Math"/>
                            </a:rPr>
                          </m:ctrlPr>
                        </m:funcPr>
                        <m:fName>
                          <m:limLow>
                            <m:limLowPr>
                              <m:ctrlPr>
                                <a:rPr lang="en-US" sz="2900" i="1">
                                  <a:latin typeface="Cambria Math"/>
                                </a:rPr>
                              </m:ctrlPr>
                            </m:limLowPr>
                            <m:e>
                              <m:r>
                                <m:rPr>
                                  <m:sty m:val="p"/>
                                </m:rPr>
                                <a:rPr lang="en-US" sz="2900">
                                  <a:latin typeface="Cambria Math" panose="02040503050406030204" pitchFamily="18" charset="0"/>
                                </a:rPr>
                                <m:t>min</m:t>
                              </m:r>
                            </m:e>
                            <m:lim>
                              <m:acc>
                                <m:accPr>
                                  <m:chr m:val="⃗"/>
                                  <m:ctrlPr>
                                    <a:rPr lang="en-US" sz="2900" i="1">
                                      <a:latin typeface="Cambria Math"/>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lim>
                          </m:limLow>
                        </m:fName>
                        <m:e>
                          <m:d>
                            <m:dPr>
                              <m:ctrlPr>
                                <a:rPr lang="en-US" sz="2900" i="1">
                                  <a:latin typeface="Cambria Math"/>
                                </a:rPr>
                              </m:ctrlPr>
                            </m:dPr>
                            <m:e>
                              <m:sSub>
                                <m:sSubPr>
                                  <m:ctrlPr>
                                    <a:rPr lang="en-US" sz="2900" i="1">
                                      <a:latin typeface="Cambria Math"/>
                                    </a:rPr>
                                  </m:ctrlPr>
                                </m:sSubPr>
                                <m:e>
                                  <m:r>
                                    <a:rPr lang="en-US" sz="2900" i="1">
                                      <a:latin typeface="Cambria Math" panose="02040503050406030204" pitchFamily="18" charset="0"/>
                                    </a:rPr>
                                    <m:t>𝑡</m:t>
                                  </m:r>
                                </m:e>
                                <m:sub>
                                  <m:acc>
                                    <m:accPr>
                                      <m:chr m:val="⃗"/>
                                      <m:ctrlPr>
                                        <a:rPr lang="en-US" sz="2900" i="1">
                                          <a:latin typeface="Cambria Math"/>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sub>
                              </m:sSub>
                              <m:r>
                                <a:rPr lang="en-US" sz="2900" i="1">
                                  <a:latin typeface="Cambria Math" panose="02040503050406030204" pitchFamily="18" charset="0"/>
                                  <a:ea typeface="Cambria Math" panose="02040503050406030204" pitchFamily="18" charset="0"/>
                                </a:rPr>
                                <m:t>×</m:t>
                              </m:r>
                              <m:func>
                                <m:funcPr>
                                  <m:ctrlPr>
                                    <a:rPr lang="en-US" sz="2900" i="1">
                                      <a:latin typeface="Cambria Math"/>
                                    </a:rPr>
                                  </m:ctrlPr>
                                </m:funcPr>
                                <m:fName>
                                  <m:limLow>
                                    <m:limLowPr>
                                      <m:ctrlPr>
                                        <a:rPr lang="en-US" sz="2900" i="1">
                                          <a:latin typeface="Cambria Math"/>
                                        </a:rPr>
                                      </m:ctrlPr>
                                    </m:limLowPr>
                                    <m:e>
                                      <m:r>
                                        <m:rPr>
                                          <m:sty m:val="p"/>
                                        </m:rPr>
                                        <a:rPr lang="en-US" sz="2900">
                                          <a:latin typeface="Cambria Math" panose="02040503050406030204" pitchFamily="18" charset="0"/>
                                        </a:rPr>
                                        <m:t>max</m:t>
                                      </m:r>
                                    </m:e>
                                    <m:lim>
                                      <m:r>
                                        <a:rPr lang="en-US" sz="2900" i="1">
                                          <a:latin typeface="Cambria Math" panose="02040503050406030204" pitchFamily="18" charset="0"/>
                                        </a:rPr>
                                        <m:t>𝑖</m:t>
                                      </m:r>
                                      <m:r>
                                        <a:rPr lang="en-US" sz="2900" i="1">
                                          <a:latin typeface="Cambria Math" panose="02040503050406030204" pitchFamily="18" charset="0"/>
                                          <a:ea typeface="Cambria Math" panose="02040503050406030204" pitchFamily="18" charset="0"/>
                                        </a:rPr>
                                        <m:t>≤</m:t>
                                      </m:r>
                                      <m:sSub>
                                        <m:sSubPr>
                                          <m:ctrlPr>
                                            <a:rPr lang="en-US" sz="2900" i="1">
                                              <a:latin typeface="Cambria Math"/>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𝑡</m:t>
                                          </m:r>
                                        </m:e>
                                        <m:sub>
                                          <m:acc>
                                            <m:accPr>
                                              <m:chr m:val="⃗"/>
                                              <m:ctrlPr>
                                                <a:rPr lang="en-US" sz="2900" i="1">
                                                  <a:latin typeface="Cambria Math"/>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sub>
                                      </m:sSub>
                                    </m:lim>
                                  </m:limLow>
                                </m:fName>
                                <m:e>
                                  <m:d>
                                    <m:dPr>
                                      <m:begChr m:val="|"/>
                                      <m:endChr m:val="|"/>
                                      <m:ctrlPr>
                                        <a:rPr lang="en-US" sz="2900" i="1">
                                          <a:latin typeface="Cambria Math"/>
                                        </a:rPr>
                                      </m:ctrlPr>
                                    </m:dPr>
                                    <m:e>
                                      <m:sSub>
                                        <m:sSubPr>
                                          <m:ctrlPr>
                                            <a:rPr lang="en-US" sz="2900" i="1">
                                              <a:latin typeface="Cambria Math"/>
                                            </a:rPr>
                                          </m:ctrlPr>
                                        </m:sSubPr>
                                        <m:e>
                                          <m:r>
                                            <a:rPr lang="en-US" sz="2900" i="1">
                                              <a:latin typeface="Cambria Math" panose="02040503050406030204" pitchFamily="18" charset="0"/>
                                            </a:rPr>
                                            <m:t>𝑃</m:t>
                                          </m:r>
                                        </m:e>
                                        <m:sub>
                                          <m:r>
                                            <a:rPr lang="en-US" sz="2900"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05540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2</a:t>
            </a:fld>
            <a:endParaRPr lang="en-US" dirty="0"/>
          </a:p>
        </p:txBody>
      </p:sp>
      <p:graphicFrame>
        <p:nvGraphicFramePr>
          <p:cNvPr id="9" name="Content Placeholder 8"/>
          <p:cNvGraphicFramePr>
            <a:graphicFrameLocks noGrp="1"/>
          </p:cNvGraphicFramePr>
          <p:nvPr>
            <p:ph sz="quarter" idx="1"/>
            <p:extLst/>
          </p:nvPr>
        </p:nvGraphicFramePr>
        <p:xfrm>
          <a:off x="4572000" y="2171700"/>
          <a:ext cx="914400" cy="1227950"/>
        </p:xfrm>
        <a:graphic>
          <a:graphicData uri="http://schemas.openxmlformats.org/drawingml/2006/table">
            <a:tbl>
              <a:tblPr firstRow="1" bandRow="1">
                <a:tableStyleId>{5C22544A-7EE6-4342-B048-85BDC9FD1C3A}</a:tableStyleId>
              </a:tblPr>
              <a:tblGrid>
                <a:gridCol w="914400">
                  <a:extLst>
                    <a:ext uri="{9D8B030D-6E8A-4147-A177-3AD203B41FA5}">
                      <a16:colId xmlns="" xmlns:a16="http://schemas.microsoft.com/office/drawing/2014/main" val="20000"/>
                    </a:ext>
                  </a:extLst>
                </a:gridCol>
              </a:tblGrid>
              <a:tr h="342900">
                <a:tc>
                  <a:txBody>
                    <a:bodyPr/>
                    <a:lstStyle/>
                    <a:p>
                      <a:r>
                        <a:rPr lang="en-US" sz="1400" dirty="0" smtClean="0"/>
                        <a:t>Username</a:t>
                      </a:r>
                      <a:endParaRPr lang="en-US" sz="1400" dirty="0"/>
                    </a:p>
                  </a:txBody>
                  <a:tcPr marL="68580" marR="68580" marT="34290" marB="34290"/>
                </a:tc>
                <a:extLst>
                  <a:ext uri="{0D108BD9-81ED-4DB2-BD59-A6C34878D82A}">
                    <a16:rowId xmlns="" xmlns:a16="http://schemas.microsoft.com/office/drawing/2014/main" val="10000"/>
                  </a:ext>
                </a:extLst>
              </a:tr>
              <a:tr h="885050">
                <a:tc>
                  <a:txBody>
                    <a:bodyPr/>
                    <a:lstStyle/>
                    <a:p>
                      <a:r>
                        <a:rPr lang="en-US" sz="1400" dirty="0" err="1" smtClean="0"/>
                        <a:t>jblocki</a:t>
                      </a:r>
                      <a:endParaRPr lang="en-US" sz="1400" dirty="0"/>
                    </a:p>
                  </a:txBody>
                  <a:tcPr marL="68580" marR="68580" marT="34290" marB="34290"/>
                </a:tc>
                <a:extLst>
                  <a:ext uri="{0D108BD9-81ED-4DB2-BD59-A6C34878D82A}">
                    <a16:rowId xmlns=""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5314950" y="1371600"/>
            <a:ext cx="380762" cy="5715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714500" y="1600200"/>
            <a:ext cx="742950" cy="1143000"/>
          </a:xfrm>
          <a:prstGeom prst="rect">
            <a:avLst/>
          </a:prstGeom>
          <a:noFill/>
          <a:ln w="9525">
            <a:noFill/>
            <a:miter lim="800000"/>
            <a:headEnd/>
            <a:tailEnd/>
          </a:ln>
        </p:spPr>
      </p:pic>
      <p:cxnSp>
        <p:nvCxnSpPr>
          <p:cNvPr id="7" name="Straight Arrow Connector 6"/>
          <p:cNvCxnSpPr>
            <a:endCxn id="5" idx="1"/>
          </p:cNvCxnSpPr>
          <p:nvPr/>
        </p:nvCxnSpPr>
        <p:spPr>
          <a:xfrm flipV="1">
            <a:off x="2457450" y="1657350"/>
            <a:ext cx="2857500" cy="342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5829300" y="1371600"/>
            <a:ext cx="608184" cy="51435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6858000" y="1143000"/>
            <a:ext cx="914400" cy="840105"/>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1714500" y="2686051"/>
            <a:ext cx="742950" cy="123860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2686051" y="3886200"/>
            <a:ext cx="878032" cy="742950"/>
          </a:xfrm>
          <a:prstGeom prst="rect">
            <a:avLst/>
          </a:prstGeom>
          <a:noFill/>
          <a:ln w="9525">
            <a:noFill/>
            <a:miter lim="800000"/>
            <a:headEnd/>
            <a:tailEnd/>
          </a:ln>
        </p:spPr>
      </p:pic>
      <p:sp>
        <p:nvSpPr>
          <p:cNvPr id="18" name="TextBox 17"/>
          <p:cNvSpPr txBox="1"/>
          <p:nvPr/>
        </p:nvSpPr>
        <p:spPr>
          <a:xfrm>
            <a:off x="3429000" y="4000501"/>
            <a:ext cx="292388" cy="438581"/>
          </a:xfrm>
          <a:prstGeom prst="rect">
            <a:avLst/>
          </a:prstGeom>
          <a:noFill/>
        </p:spPr>
        <p:txBody>
          <a:bodyPr wrap="none" lIns="68580" tIns="34290" rIns="68580" bIns="34290" rtlCol="0">
            <a:spAutoFit/>
          </a:bodyPr>
          <a:lstStyle/>
          <a:p>
            <a:r>
              <a:rPr lang="en-US" sz="2400" dirty="0"/>
              <a:t>+</a:t>
            </a:r>
          </a:p>
        </p:txBody>
      </p:sp>
      <p:cxnSp>
        <p:nvCxnSpPr>
          <p:cNvPr id="22" name="Straight Arrow Connector 21"/>
          <p:cNvCxnSpPr/>
          <p:nvPr/>
        </p:nvCxnSpPr>
        <p:spPr>
          <a:xfrm>
            <a:off x="2228850" y="3600450"/>
            <a:ext cx="62865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57450" y="2514600"/>
            <a:ext cx="2000250" cy="685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28950" y="1485900"/>
            <a:ext cx="1244571" cy="284693"/>
          </a:xfrm>
          <a:prstGeom prst="rect">
            <a:avLst/>
          </a:prstGeom>
          <a:noFill/>
        </p:spPr>
        <p:txBody>
          <a:bodyPr wrap="none" lIns="68580" tIns="34290" rIns="68580" bIns="34290" rtlCol="0">
            <a:spAutoFit/>
          </a:bodyPr>
          <a:lstStyle/>
          <a:p>
            <a:r>
              <a:rPr lang="en-US" dirty="0" err="1"/>
              <a:t>jblocki</a:t>
            </a:r>
            <a:r>
              <a:rPr lang="en-US" dirty="0"/>
              <a:t>, 123456</a:t>
            </a:r>
          </a:p>
        </p:txBody>
      </p:sp>
      <p:sp>
        <p:nvSpPr>
          <p:cNvPr id="24" name="TextBox 23"/>
          <p:cNvSpPr txBox="1"/>
          <p:nvPr/>
        </p:nvSpPr>
        <p:spPr>
          <a:xfrm>
            <a:off x="4572000" y="3492668"/>
            <a:ext cx="3314700" cy="946413"/>
          </a:xfrm>
          <a:prstGeom prst="rect">
            <a:avLst/>
          </a:prstGeom>
          <a:noFill/>
        </p:spPr>
        <p:txBody>
          <a:bodyPr wrap="square" lIns="68580" tIns="34290" rIns="68580" bIns="34290" rtlCol="0">
            <a:spAutoFit/>
          </a:bodyPr>
          <a:lstStyle/>
          <a:p>
            <a:r>
              <a:rPr lang="en-US" sz="1500" dirty="0"/>
              <a:t>SHA1(123456</a:t>
            </a:r>
            <a:r>
              <a:rPr lang="en-US" sz="1500" dirty="0">
                <a:solidFill>
                  <a:schemeClr val="accent2"/>
                </a:solidFill>
              </a:rPr>
              <a:t>89d978034a3f6</a:t>
            </a:r>
            <a:r>
              <a:rPr lang="en-US" sz="1500" dirty="0"/>
              <a:t>)=</a:t>
            </a:r>
            <a:r>
              <a:rPr lang="en-US" sz="1500" dirty="0">
                <a:solidFill>
                  <a:srgbClr val="00B050"/>
                </a:solidFill>
              </a:rPr>
              <a:t>85e23cfe0021f584e3db87aa72630a9a2345c062</a:t>
            </a:r>
          </a:p>
          <a:p>
            <a:r>
              <a:rPr lang="en-US" sz="2700" dirty="0"/>
              <a:t> </a:t>
            </a:r>
          </a:p>
        </p:txBody>
      </p:sp>
      <p:graphicFrame>
        <p:nvGraphicFramePr>
          <p:cNvPr id="8" name="Table 7"/>
          <p:cNvGraphicFramePr>
            <a:graphicFrameLocks noGrp="1"/>
          </p:cNvGraphicFramePr>
          <p:nvPr>
            <p:extLst>
              <p:ext uri="{D42A27DB-BD31-4B8C-83A1-F6EECF244321}">
                <p14:modId xmlns:p14="http://schemas.microsoft.com/office/powerpoint/2010/main" val="2944970695"/>
              </p:ext>
            </p:extLst>
          </p:nvPr>
        </p:nvGraphicFramePr>
        <p:xfrm>
          <a:off x="6743699" y="2171700"/>
          <a:ext cx="1435101" cy="1234440"/>
        </p:xfrm>
        <a:graphic>
          <a:graphicData uri="http://schemas.openxmlformats.org/drawingml/2006/table">
            <a:tbl>
              <a:tblPr firstRow="1" bandRow="1">
                <a:tableStyleId>{5C22544A-7EE6-4342-B048-85BDC9FD1C3A}</a:tableStyleId>
              </a:tblPr>
              <a:tblGrid>
                <a:gridCol w="1435101">
                  <a:extLst>
                    <a:ext uri="{9D8B030D-6E8A-4147-A177-3AD203B41FA5}">
                      <a16:colId xmlns="" xmlns:a16="http://schemas.microsoft.com/office/drawing/2014/main" val="20000"/>
                    </a:ext>
                  </a:extLst>
                </a:gridCol>
              </a:tblGrid>
              <a:tr h="342900">
                <a:tc>
                  <a:txBody>
                    <a:bodyPr/>
                    <a:lstStyle/>
                    <a:p>
                      <a:r>
                        <a:rPr lang="en-US" sz="1400" dirty="0" smtClean="0"/>
                        <a:t>Hash</a:t>
                      </a:r>
                      <a:endParaRPr lang="en-US" sz="1400" dirty="0"/>
                    </a:p>
                  </a:txBody>
                  <a:tcPr marL="68580" marR="68580" marT="34290" marB="34290"/>
                </a:tc>
                <a:extLst>
                  <a:ext uri="{0D108BD9-81ED-4DB2-BD59-A6C34878D82A}">
                    <a16:rowId xmlns="" xmlns:a16="http://schemas.microsoft.com/office/drawing/2014/main" val="10000"/>
                  </a:ext>
                </a:extLst>
              </a:tr>
              <a:tr h="891540">
                <a:tc>
                  <a:txBody>
                    <a:bodyPr/>
                    <a:lstStyle/>
                    <a:p>
                      <a:r>
                        <a:rPr lang="en-US" sz="1400" dirty="0" smtClean="0">
                          <a:solidFill>
                            <a:srgbClr val="00B050"/>
                          </a:solidFill>
                        </a:rPr>
                        <a:t>85e23cfe0021f584e3db87aa72630a9a2345c062</a:t>
                      </a:r>
                    </a:p>
                  </a:txBody>
                  <a:tcPr marL="68580" marR="68580" marT="34290" marB="34290"/>
                </a:tc>
                <a:extLst>
                  <a:ext uri="{0D108BD9-81ED-4DB2-BD59-A6C34878D82A}">
                    <a16:rowId xmlns=""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21432753"/>
              </p:ext>
            </p:extLst>
          </p:nvPr>
        </p:nvGraphicFramePr>
        <p:xfrm>
          <a:off x="5489744" y="2171700"/>
          <a:ext cx="1257300" cy="1227950"/>
        </p:xfrm>
        <a:graphic>
          <a:graphicData uri="http://schemas.openxmlformats.org/drawingml/2006/table">
            <a:tbl>
              <a:tblPr firstRow="1" bandRow="1">
                <a:tableStyleId>{5C22544A-7EE6-4342-B048-85BDC9FD1C3A}</a:tableStyleId>
              </a:tblPr>
              <a:tblGrid>
                <a:gridCol w="1257300">
                  <a:extLst>
                    <a:ext uri="{9D8B030D-6E8A-4147-A177-3AD203B41FA5}">
                      <a16:colId xmlns="" xmlns:a16="http://schemas.microsoft.com/office/drawing/2014/main" val="20000"/>
                    </a:ext>
                  </a:extLst>
                </a:gridCol>
              </a:tblGrid>
              <a:tr h="342900">
                <a:tc>
                  <a:txBody>
                    <a:bodyPr/>
                    <a:lstStyle/>
                    <a:p>
                      <a:r>
                        <a:rPr lang="en-US" sz="1400" dirty="0" smtClean="0"/>
                        <a:t>Salt</a:t>
                      </a:r>
                      <a:endParaRPr lang="en-US" sz="1400" dirty="0"/>
                    </a:p>
                  </a:txBody>
                  <a:tcPr marL="68580" marR="68580" marT="34290" marB="34290"/>
                </a:tc>
                <a:extLst>
                  <a:ext uri="{0D108BD9-81ED-4DB2-BD59-A6C34878D82A}">
                    <a16:rowId xmlns="" xmlns:a16="http://schemas.microsoft.com/office/drawing/2014/main" val="10000"/>
                  </a:ext>
                </a:extLst>
              </a:tr>
              <a:tr h="885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rPr>
                        <a:t>89d978034a3f6</a:t>
                      </a:r>
                    </a:p>
                    <a:p>
                      <a:endParaRPr lang="en-US" sz="1400" dirty="0">
                        <a:solidFill>
                          <a:srgbClr val="00B050"/>
                        </a:solidFill>
                      </a:endParaRPr>
                    </a:p>
                  </a:txBody>
                  <a:tcPr marL="68580" marR="68580" marT="34290" marB="34290"/>
                </a:tc>
                <a:extLst>
                  <a:ext uri="{0D108BD9-81ED-4DB2-BD59-A6C34878D82A}">
                    <a16:rowId xmlns=""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6915" y="3886200"/>
            <a:ext cx="657225"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369218"/>
                <a:ext cx="7886700" cy="3477719"/>
              </a:xfrm>
            </p:spPr>
            <p:txBody>
              <a:bodyPr>
                <a:normAutofit/>
              </a:bodyPr>
              <a:lstStyle/>
              <a:p>
                <a:r>
                  <a:rPr lang="en-GB" sz="1800" dirty="0"/>
                  <a:t>Problem: for parallel computation ST-complexity can scale badly in the number of evaluations of a function.</a:t>
                </a:r>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pPr marL="0" indent="0">
                  <a:buNone/>
                </a:pPr>
                <a:endParaRPr lang="en-GB" sz="1800" dirty="0"/>
              </a:p>
              <a:p>
                <a:pPr marL="0" indent="0">
                  <a:buNone/>
                </a:pPr>
                <a:r>
                  <a:rPr lang="en-GB" sz="1800" dirty="0"/>
                  <a:t>[AS15] </a:t>
                </a:r>
                <a14:m>
                  <m:oMath xmlns:m="http://schemas.openxmlformats.org/officeDocument/2006/math">
                    <m:r>
                      <a:rPr lang="en-US" sz="1800" i="1" dirty="0">
                        <a:latin typeface="Cambria Math"/>
                        <a:ea typeface="Cambria Math"/>
                      </a:rPr>
                      <m:t>∃ </m:t>
                    </m:r>
                  </m:oMath>
                </a14:m>
                <a:r>
                  <a:rPr lang="en-GB" sz="1800" dirty="0"/>
                  <a:t>function </a:t>
                </a:r>
                <a:r>
                  <a:rPr lang="en-GB" sz="1800" i="1" dirty="0" err="1"/>
                  <a:t>f</a:t>
                </a:r>
                <a:r>
                  <a:rPr lang="en-GB" sz="1800" baseline="-25000" dirty="0" err="1"/>
                  <a:t>n</a:t>
                </a:r>
                <a:r>
                  <a:rPr lang="en-GB" sz="1800" dirty="0"/>
                  <a:t> (consisting of n RO calls) such that: </a:t>
                </a:r>
                <a14:m>
                  <m:oMath xmlns:m="http://schemas.openxmlformats.org/officeDocument/2006/math">
                    <m:r>
                      <a:rPr lang="en-US" sz="1800" i="1">
                        <a:latin typeface="Cambria Math"/>
                      </a:rPr>
                      <m:t>𝑆𝑇</m:t>
                    </m:r>
                    <m:d>
                      <m:dPr>
                        <m:ctrlPr>
                          <a:rPr lang="en-US" sz="1800" i="1">
                            <a:latin typeface="Cambria Math"/>
                          </a:rPr>
                        </m:ctrlPr>
                      </m:dPr>
                      <m:e>
                        <m:sSup>
                          <m:sSupPr>
                            <m:ctrlPr>
                              <a:rPr lang="en-US" sz="1800" i="1">
                                <a:latin typeface="Cambria Math"/>
                              </a:rPr>
                            </m:ctrlPr>
                          </m:sSupPr>
                          <m:e>
                            <m:r>
                              <a:rPr lang="en-US" sz="1800" i="1">
                                <a:latin typeface="Cambria Math"/>
                              </a:rPr>
                              <m:t>𝑓</m:t>
                            </m:r>
                          </m:e>
                          <m:sup>
                            <m:r>
                              <a:rPr lang="en-US" sz="1800" i="1">
                                <a:latin typeface="Cambria Math"/>
                                <a:ea typeface="Cambria Math"/>
                              </a:rPr>
                              <m:t>×</m:t>
                            </m:r>
                            <m:rad>
                              <m:radPr>
                                <m:degHide m:val="on"/>
                                <m:ctrlPr>
                                  <a:rPr lang="en-US" sz="1800" i="1">
                                    <a:latin typeface="Cambria Math"/>
                                    <a:ea typeface="Cambria Math"/>
                                  </a:rPr>
                                </m:ctrlPr>
                              </m:radPr>
                              <m:deg/>
                              <m:e>
                                <m:r>
                                  <a:rPr lang="en-US" sz="1800" i="1">
                                    <a:latin typeface="Cambria Math"/>
                                    <a:ea typeface="Cambria Math"/>
                                  </a:rPr>
                                  <m:t>𝑛</m:t>
                                </m:r>
                              </m:e>
                            </m:rad>
                          </m:sup>
                        </m:sSup>
                      </m:e>
                    </m:d>
                    <m:r>
                      <a:rPr lang="en-US" sz="1800" i="1">
                        <a:latin typeface="Cambria Math"/>
                      </a:rPr>
                      <m:t>=</m:t>
                    </m:r>
                    <m:r>
                      <a:rPr lang="en-US" sz="1800" i="1">
                        <a:latin typeface="Cambria Math"/>
                      </a:rPr>
                      <m:t>𝑂</m:t>
                    </m:r>
                    <m:r>
                      <a:rPr lang="en-US" sz="1800" i="1">
                        <a:latin typeface="Cambria Math"/>
                      </a:rPr>
                      <m:t>(</m:t>
                    </m:r>
                    <m:r>
                      <a:rPr lang="en-US" sz="1800" i="1">
                        <a:latin typeface="Cambria Math"/>
                      </a:rPr>
                      <m:t>𝑆𝑇</m:t>
                    </m:r>
                    <m:d>
                      <m:dPr>
                        <m:ctrlPr>
                          <a:rPr lang="en-US" sz="1800" i="1">
                            <a:latin typeface="Cambria Math"/>
                          </a:rPr>
                        </m:ctrlPr>
                      </m:dPr>
                      <m:e>
                        <m:r>
                          <a:rPr lang="en-US" sz="1800" i="1">
                            <a:latin typeface="Cambria Math"/>
                          </a:rPr>
                          <m:t>𝑓</m:t>
                        </m:r>
                      </m:e>
                    </m:d>
                    <m:r>
                      <a:rPr lang="en-US" sz="1800" i="1">
                        <a:latin typeface="Cambria Math"/>
                      </a:rPr>
                      <m:t>)</m:t>
                    </m:r>
                  </m:oMath>
                </a14:m>
                <a:endParaRPr lang="en-GB"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36959"/>
              </a:xfrm>
              <a:blipFill rotWithShape="1">
                <a:blip r:embed="rId2"/>
                <a:stretch>
                  <a:fillRect l="-928" t="-1840" r="-1101"/>
                </a:stretch>
              </a:blipFill>
            </p:spPr>
            <p:txBody>
              <a:bodyPr/>
              <a:lstStyle/>
              <a:p>
                <a:r>
                  <a:rPr lang="en-US">
                    <a:noFill/>
                  </a:rPr>
                  <a:t> </a:t>
                </a:r>
              </a:p>
            </p:txBody>
          </p:sp>
        </mc:Fallback>
      </mc:AlternateContent>
      <p:grpSp>
        <p:nvGrpSpPr>
          <p:cNvPr id="4" name="Group 3"/>
          <p:cNvGrpSpPr/>
          <p:nvPr/>
        </p:nvGrpSpPr>
        <p:grpSpPr>
          <a:xfrm>
            <a:off x="1228093" y="2485011"/>
            <a:ext cx="7289014" cy="1605924"/>
            <a:chOff x="1637457" y="3313348"/>
            <a:chExt cx="9718684" cy="2141231"/>
          </a:xfrm>
        </p:grpSpPr>
        <p:sp>
          <p:nvSpPr>
            <p:cNvPr id="7" name="TextBox 6"/>
            <p:cNvSpPr txBox="1"/>
            <p:nvPr/>
          </p:nvSpPr>
          <p:spPr>
            <a:xfrm>
              <a:off x="3503180" y="5044210"/>
              <a:ext cx="692925" cy="410369"/>
            </a:xfrm>
            <a:prstGeom prst="rect">
              <a:avLst/>
            </a:prstGeom>
            <a:noFill/>
          </p:spPr>
          <p:txBody>
            <a:bodyPr wrap="none" rtlCol="0">
              <a:spAutoFit/>
            </a:bodyPr>
            <a:lstStyle/>
            <a:p>
              <a:r>
                <a:rPr lang="en-US" dirty="0" smtClean="0"/>
                <a:t>time</a:t>
              </a:r>
              <a:endParaRPr lang="en-GB" dirty="0"/>
            </a:p>
          </p:txBody>
        </p:sp>
        <p:sp>
          <p:nvSpPr>
            <p:cNvPr id="8" name="TextBox 7"/>
            <p:cNvSpPr txBox="1"/>
            <p:nvPr/>
          </p:nvSpPr>
          <p:spPr>
            <a:xfrm rot="16200000">
              <a:off x="1441677" y="3946416"/>
              <a:ext cx="801929" cy="410369"/>
            </a:xfrm>
            <a:prstGeom prst="rect">
              <a:avLst/>
            </a:prstGeom>
            <a:noFill/>
          </p:spPr>
          <p:txBody>
            <a:bodyPr wrap="none" rtlCol="0">
              <a:spAutoFit/>
            </a:bodyPr>
            <a:lstStyle/>
            <a:p>
              <a:r>
                <a:rPr lang="en-US" dirty="0" smtClean="0"/>
                <a:t>space</a:t>
              </a:r>
              <a:endParaRPr lang="en-GB" dirty="0"/>
            </a:p>
          </p:txBody>
        </p:sp>
        <p:sp>
          <p:nvSpPr>
            <p:cNvPr id="10" name="TextBox 9"/>
            <p:cNvSpPr txBox="1"/>
            <p:nvPr/>
          </p:nvSpPr>
          <p:spPr>
            <a:xfrm>
              <a:off x="1964704" y="3701208"/>
              <a:ext cx="436445" cy="410369"/>
            </a:xfrm>
            <a:prstGeom prst="rect">
              <a:avLst/>
            </a:prstGeom>
            <a:noFill/>
          </p:spPr>
          <p:txBody>
            <a:bodyPr wrap="none" rtlCol="0">
              <a:spAutoFit/>
            </a:bodyPr>
            <a:lstStyle/>
            <a:p>
              <a:r>
                <a:rPr lang="en-US" dirty="0" smtClean="0">
                  <a:solidFill>
                    <a:schemeClr val="accent1"/>
                  </a:solidFill>
                </a:rPr>
                <a:t>S</a:t>
              </a:r>
              <a:r>
                <a:rPr lang="en-US" baseline="-25000" dirty="0" smtClean="0">
                  <a:solidFill>
                    <a:schemeClr val="accent1"/>
                  </a:solidFill>
                </a:rPr>
                <a:t>1</a:t>
              </a:r>
              <a:endParaRPr lang="en-GB" baseline="-25000" dirty="0">
                <a:solidFill>
                  <a:schemeClr val="accent1"/>
                </a:solidFill>
              </a:endParaRPr>
            </a:p>
          </p:txBody>
        </p:sp>
        <p:sp>
          <p:nvSpPr>
            <p:cNvPr id="11" name="TextBox 10"/>
            <p:cNvSpPr txBox="1"/>
            <p:nvPr/>
          </p:nvSpPr>
          <p:spPr>
            <a:xfrm>
              <a:off x="4673050" y="4927665"/>
              <a:ext cx="444995" cy="410369"/>
            </a:xfrm>
            <a:prstGeom prst="rect">
              <a:avLst/>
            </a:prstGeom>
            <a:noFill/>
          </p:spPr>
          <p:txBody>
            <a:bodyPr wrap="none" rtlCol="0">
              <a:spAutoFit/>
            </a:bodyPr>
            <a:lstStyle/>
            <a:p>
              <a:r>
                <a:rPr lang="en-US" dirty="0" smtClean="0">
                  <a:solidFill>
                    <a:schemeClr val="accent1"/>
                  </a:solidFill>
                </a:rPr>
                <a:t>T</a:t>
              </a:r>
              <a:r>
                <a:rPr lang="en-US" baseline="-25000" dirty="0" smtClean="0">
                  <a:solidFill>
                    <a:schemeClr val="accent1"/>
                  </a:solidFill>
                </a:rPr>
                <a:t>1</a:t>
              </a:r>
              <a:endParaRPr lang="en-GB" baseline="-25000" dirty="0">
                <a:solidFill>
                  <a:schemeClr val="accent1"/>
                </a:solidFill>
              </a:endParaRPr>
            </a:p>
          </p:txBody>
        </p:sp>
        <p:sp>
          <p:nvSpPr>
            <p:cNvPr id="12" name="TextBox 11"/>
            <p:cNvSpPr txBox="1"/>
            <p:nvPr/>
          </p:nvSpPr>
          <p:spPr>
            <a:xfrm>
              <a:off x="6497053" y="3398905"/>
              <a:ext cx="4216709" cy="553997"/>
            </a:xfrm>
            <a:prstGeom prst="rect">
              <a:avLst/>
            </a:prstGeom>
            <a:noFill/>
          </p:spPr>
          <p:txBody>
            <a:bodyPr wrap="none" rtlCol="0">
              <a:spAutoFit/>
            </a:bodyPr>
            <a:lstStyle/>
            <a:p>
              <a:r>
                <a:rPr lang="en-US" sz="2100" dirty="0"/>
                <a:t>ST</a:t>
              </a:r>
              <a:r>
                <a:rPr lang="en-US" sz="2100" baseline="-25000" dirty="0"/>
                <a:t>1</a:t>
              </a:r>
              <a:r>
                <a:rPr lang="en-US" sz="2100" dirty="0"/>
                <a:t> = </a:t>
              </a:r>
              <a:r>
                <a:rPr lang="en-US" sz="2100" dirty="0">
                  <a:solidFill>
                    <a:schemeClr val="accent1"/>
                  </a:solidFill>
                </a:rPr>
                <a:t>S</a:t>
              </a:r>
              <a:r>
                <a:rPr lang="en-US" sz="2100" baseline="-25000" dirty="0">
                  <a:solidFill>
                    <a:schemeClr val="accent1"/>
                  </a:solidFill>
                </a:rPr>
                <a:t>1</a:t>
              </a:r>
              <a:r>
                <a:rPr lang="en-US" sz="2100" dirty="0">
                  <a:solidFill>
                    <a:schemeClr val="tx2"/>
                  </a:solidFill>
                </a:rPr>
                <a:t> </a:t>
              </a:r>
              <a:r>
                <a:rPr lang="en-US" sz="2100" dirty="0"/>
                <a:t>× </a:t>
              </a:r>
              <a:r>
                <a:rPr lang="en-US" sz="2100" dirty="0">
                  <a:solidFill>
                    <a:schemeClr val="accent1"/>
                  </a:solidFill>
                </a:rPr>
                <a:t>T</a:t>
              </a:r>
              <a:r>
                <a:rPr lang="en-US" sz="2100" baseline="-25000" dirty="0">
                  <a:solidFill>
                    <a:schemeClr val="accent1"/>
                  </a:solidFill>
                </a:rPr>
                <a:t>1 </a:t>
              </a:r>
              <a:r>
                <a:rPr lang="en-US" sz="2100" dirty="0">
                  <a:latin typeface="Lucida Sans Unicode" panose="020B0602030504020204" pitchFamily="34" charset="0"/>
                  <a:cs typeface="Lucida Sans Unicode" panose="020B0602030504020204" pitchFamily="34" charset="0"/>
                </a:rPr>
                <a:t>≈</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solidFill>
                    <a:schemeClr val="accent2"/>
                  </a:solidFill>
                </a:rPr>
                <a:t>S</a:t>
              </a:r>
              <a:r>
                <a:rPr lang="en-US" sz="2100" baseline="-25000" dirty="0">
                  <a:solidFill>
                    <a:schemeClr val="accent2"/>
                  </a:solidFill>
                </a:rPr>
                <a:t>3</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t>×</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solidFill>
                    <a:schemeClr val="accent2"/>
                  </a:solidFill>
                </a:rPr>
                <a:t>T</a:t>
              </a:r>
              <a:r>
                <a:rPr lang="en-US" sz="2100" baseline="-25000" dirty="0">
                  <a:solidFill>
                    <a:schemeClr val="accent2"/>
                  </a:solidFill>
                </a:rPr>
                <a:t>3</a:t>
              </a:r>
              <a:r>
                <a:rPr lang="en-US" sz="2100" dirty="0">
                  <a:solidFill>
                    <a:schemeClr val="accent2"/>
                  </a:solidFill>
                </a:rPr>
                <a:t> </a:t>
              </a:r>
              <a:r>
                <a:rPr lang="en-US" sz="2100" dirty="0"/>
                <a:t>= </a:t>
              </a:r>
              <a:r>
                <a:rPr lang="en-US" sz="2100" dirty="0"/>
                <a:t>ST</a:t>
              </a:r>
              <a:r>
                <a:rPr lang="en-US" sz="2100" baseline="-25000" dirty="0"/>
                <a:t>3</a:t>
              </a:r>
              <a:endParaRPr lang="en-GB" sz="2100"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436445" cy="410369"/>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3</a:t>
              </a:r>
              <a:endParaRPr lang="en-GB"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5" y="4927665"/>
              <a:ext cx="444995" cy="410369"/>
            </a:xfrm>
            <a:prstGeom prst="rect">
              <a:avLst/>
            </a:prstGeom>
            <a:noFill/>
          </p:spPr>
          <p:txBody>
            <a:bodyPr wrap="none" rtlCol="0">
              <a:spAutoFit/>
            </a:bodyPr>
            <a:lstStyle/>
            <a:p>
              <a:r>
                <a:rPr lang="en-US" dirty="0" smtClean="0">
                  <a:solidFill>
                    <a:schemeClr val="accent2"/>
                  </a:solidFill>
                </a:rPr>
                <a:t>T</a:t>
              </a:r>
              <a:r>
                <a:rPr lang="en-US" baseline="-25000" dirty="0" smtClean="0">
                  <a:solidFill>
                    <a:schemeClr val="accent2"/>
                  </a:solidFill>
                </a:rPr>
                <a:t>3</a:t>
              </a:r>
              <a:endParaRPr lang="en-GB" baseline="-25000" dirty="0">
                <a:solidFill>
                  <a:schemeClr val="accent2"/>
                </a:solidFill>
              </a:endParaRPr>
            </a:p>
          </p:txBody>
        </p:sp>
        <p:cxnSp>
          <p:nvCxnSpPr>
            <p:cNvPr id="89" name="Straight Arrow Connector 88"/>
            <p:cNvCxnSpPr/>
            <p:nvPr/>
          </p:nvCxnSpPr>
          <p:spPr>
            <a:xfrm flipV="1">
              <a:off x="6735007" y="3867070"/>
              <a:ext cx="137648" cy="432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65193" y="4296878"/>
              <a:ext cx="2205987" cy="738664"/>
            </a:xfrm>
            <a:prstGeom prst="rect">
              <a:avLst/>
            </a:prstGeom>
            <a:noFill/>
          </p:spPr>
          <p:txBody>
            <a:bodyPr wrap="square" rtlCol="0">
              <a:spAutoFit/>
            </a:bodyPr>
            <a:lstStyle/>
            <a:p>
              <a:pPr algn="ctr"/>
              <a:r>
                <a:rPr lang="en-US" sz="1500" dirty="0"/>
                <a:t>cost of computing</a:t>
              </a:r>
            </a:p>
            <a:p>
              <a:pPr algn="ctr"/>
              <a:r>
                <a:rPr lang="en-US" sz="1500" i="1" dirty="0"/>
                <a:t>f</a:t>
              </a:r>
              <a:r>
                <a:rPr lang="en-US" sz="1500" dirty="0"/>
                <a:t> once</a:t>
              </a:r>
              <a:endParaRPr lang="en-GB" sz="1500" dirty="0"/>
            </a:p>
          </p:txBody>
        </p:sp>
        <p:sp>
          <p:nvSpPr>
            <p:cNvPr id="92" name="TextBox 91"/>
            <p:cNvSpPr txBox="1"/>
            <p:nvPr/>
          </p:nvSpPr>
          <p:spPr>
            <a:xfrm>
              <a:off x="9150154" y="4275782"/>
              <a:ext cx="2205987" cy="738664"/>
            </a:xfrm>
            <a:prstGeom prst="rect">
              <a:avLst/>
            </a:prstGeom>
            <a:noFill/>
          </p:spPr>
          <p:txBody>
            <a:bodyPr wrap="square" rtlCol="0">
              <a:spAutoFit/>
            </a:bodyPr>
            <a:lstStyle/>
            <a:p>
              <a:pPr algn="ctr"/>
              <a:r>
                <a:rPr lang="en-US" sz="1500" dirty="0"/>
                <a:t>cost of computing</a:t>
              </a:r>
            </a:p>
            <a:p>
              <a:pPr algn="ctr"/>
              <a:r>
                <a:rPr lang="en-US" sz="1500" i="1" dirty="0"/>
                <a:t>f</a:t>
              </a:r>
              <a:r>
                <a:rPr lang="en-US" sz="1500" dirty="0"/>
                <a:t> three times</a:t>
              </a:r>
              <a:endParaRPr lang="en-GB" sz="1500" dirty="0"/>
            </a:p>
          </p:txBody>
        </p:sp>
        <p:cxnSp>
          <p:nvCxnSpPr>
            <p:cNvPr id="93" name="Straight Arrow Connector 92"/>
            <p:cNvCxnSpPr/>
            <p:nvPr/>
          </p:nvCxnSpPr>
          <p:spPr>
            <a:xfrm flipH="1" flipV="1">
              <a:off x="10215285" y="3849959"/>
              <a:ext cx="192933" cy="4665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306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7744" y="3303498"/>
            <a:ext cx="7840133" cy="1659443"/>
          </a:xfrm>
          <a:prstGeom prst="rect">
            <a:avLst/>
          </a:prstGeom>
          <a:solidFill>
            <a:schemeClr val="accent1">
              <a:alpha val="0"/>
            </a:schemeClr>
          </a:solidFill>
          <a:ln w="412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2" name="Title 1"/>
          <p:cNvSpPr>
            <a:spLocks noGrp="1"/>
          </p:cNvSpPr>
          <p:nvPr>
            <p:ph type="title"/>
          </p:nvPr>
        </p:nvSpPr>
        <p:spPr/>
        <p:txBody>
          <a:bodyPr/>
          <a:lstStyle/>
          <a:p>
            <a:r>
              <a:rPr lang="en-US" dirty="0" smtClean="0"/>
              <a:t>Amortized Area-Time Complexity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2700" smtClean="0">
                          <a:latin typeface="Cambria Math"/>
                        </a:rPr>
                        <m:t>aAT</m:t>
                      </m:r>
                      <m:r>
                        <m:rPr>
                          <m:sty m:val="p"/>
                        </m:rPr>
                        <a:rPr lang="en-US" sz="2700" baseline="-25000">
                          <a:latin typeface="Cambria Math" panose="02040503050406030204" pitchFamily="18" charset="0"/>
                        </a:rPr>
                        <m:t>R</m:t>
                      </m:r>
                      <m:d>
                        <m:dPr>
                          <m:ctrlPr>
                            <a:rPr lang="en-US" sz="2700" i="1">
                              <a:latin typeface="Cambria Math"/>
                            </a:rPr>
                          </m:ctrlPr>
                        </m:dPr>
                        <m:e>
                          <m:r>
                            <a:rPr lang="en-US" sz="2700" i="1">
                              <a:latin typeface="Cambria Math" panose="02040503050406030204" pitchFamily="18" charset="0"/>
                            </a:rPr>
                            <m:t>𝐺</m:t>
                          </m:r>
                        </m:e>
                      </m:d>
                      <m:r>
                        <a:rPr lang="en-US" sz="2700" i="1">
                          <a:latin typeface="Cambria Math" panose="02040503050406030204" pitchFamily="18" charset="0"/>
                        </a:rPr>
                        <m:t>=</m:t>
                      </m:r>
                      <m:func>
                        <m:funcPr>
                          <m:ctrlPr>
                            <a:rPr lang="en-US" sz="2700" i="1">
                              <a:latin typeface="Cambria Math"/>
                            </a:rPr>
                          </m:ctrlPr>
                        </m:funcPr>
                        <m:fName>
                          <m:limLow>
                            <m:limLowPr>
                              <m:ctrlPr>
                                <a:rPr lang="en-US" sz="2700" i="1">
                                  <a:latin typeface="Cambria Math"/>
                                </a:rPr>
                              </m:ctrlPr>
                            </m:limLowPr>
                            <m:e>
                              <m:r>
                                <m:rPr>
                                  <m:sty m:val="p"/>
                                </m:rPr>
                                <a:rPr lang="en-US" sz="2700">
                                  <a:latin typeface="Cambria Math" panose="02040503050406030204" pitchFamily="18" charset="0"/>
                                </a:rPr>
                                <m:t>min</m:t>
                              </m:r>
                            </m:e>
                            <m:lim>
                              <m:acc>
                                <m:accPr>
                                  <m:chr m:val="⃗"/>
                                  <m:ctrlPr>
                                    <a:rPr lang="en-US" sz="2700" i="1">
                                      <a:latin typeface="Cambria Math"/>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lim>
                          </m:limLow>
                        </m:fName>
                        <m:e>
                          <m:nary>
                            <m:naryPr>
                              <m:chr m:val="∑"/>
                              <m:ctrlPr>
                                <a:rPr lang="en-US" sz="2700" i="1">
                                  <a:latin typeface="Cambria Math"/>
                                </a:rPr>
                              </m:ctrlPr>
                            </m:naryPr>
                            <m:sub>
                              <m:r>
                                <m:rPr>
                                  <m:brk m:alnAt="23"/>
                                </m:rPr>
                                <a:rPr lang="en-US" sz="2700" i="1">
                                  <a:latin typeface="Cambria Math" panose="02040503050406030204" pitchFamily="18" charset="0"/>
                                </a:rPr>
                                <m:t>𝑖</m:t>
                              </m:r>
                              <m:r>
                                <a:rPr lang="en-US" sz="2700" i="1">
                                  <a:latin typeface="Cambria Math" panose="02040503050406030204" pitchFamily="18" charset="0"/>
                                </a:rPr>
                                <m:t>=1</m:t>
                              </m:r>
                            </m:sub>
                            <m:sup>
                              <m:sSub>
                                <m:sSubPr>
                                  <m:ctrlPr>
                                    <a:rPr lang="en-US" sz="2700" i="1">
                                      <a:latin typeface="Cambria Math"/>
                                      <a:ea typeface="Cambria Math" panose="02040503050406030204" pitchFamily="18" charset="0"/>
                                    </a:rPr>
                                  </m:ctrlPr>
                                </m:sSubPr>
                                <m:e>
                                  <m:r>
                                    <a:rPr lang="en-US" sz="2700" i="1">
                                      <a:latin typeface="Cambria Math" panose="02040503050406030204" pitchFamily="18" charset="0"/>
                                      <a:ea typeface="Cambria Math" panose="02040503050406030204" pitchFamily="18" charset="0"/>
                                    </a:rPr>
                                    <m:t>𝑡</m:t>
                                  </m:r>
                                </m:e>
                                <m:sub>
                                  <m:acc>
                                    <m:accPr>
                                      <m:chr m:val="⃗"/>
                                      <m:ctrlPr>
                                        <a:rPr lang="en-US" sz="2700" i="1">
                                          <a:latin typeface="Cambria Math"/>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sub>
                              </m:sSub>
                            </m:sup>
                            <m:e>
                              <m:d>
                                <m:dPr>
                                  <m:ctrlPr>
                                    <a:rPr lang="en-US" sz="2700" i="1">
                                      <a:latin typeface="Cambria Math"/>
                                      <a:ea typeface="Cambria Math" panose="02040503050406030204" pitchFamily="18" charset="0"/>
                                    </a:rPr>
                                  </m:ctrlPr>
                                </m:dPr>
                                <m:e>
                                  <m:d>
                                    <m:dPr>
                                      <m:begChr m:val="|"/>
                                      <m:endChr m:val="|"/>
                                      <m:ctrlPr>
                                        <a:rPr lang="en-US" sz="2700" i="1">
                                          <a:latin typeface="Cambria Math"/>
                                        </a:rPr>
                                      </m:ctrlPr>
                                    </m:dPr>
                                    <m:e>
                                      <m:sSub>
                                        <m:sSubPr>
                                          <m:ctrlPr>
                                            <a:rPr lang="en-US" sz="2700" i="1">
                                              <a:latin typeface="Cambria Math"/>
                                            </a:rPr>
                                          </m:ctrlPr>
                                        </m:sSubPr>
                                        <m:e>
                                          <m:r>
                                            <a:rPr lang="en-US" sz="2700" i="1">
                                              <a:latin typeface="Cambria Math" panose="02040503050406030204" pitchFamily="18" charset="0"/>
                                            </a:rPr>
                                            <m:t>𝑃</m:t>
                                          </m:r>
                                        </m:e>
                                        <m:sub>
                                          <m:r>
                                            <a:rPr lang="en-US" sz="2700" i="1">
                                              <a:latin typeface="Cambria Math" panose="02040503050406030204" pitchFamily="18" charset="0"/>
                                            </a:rPr>
                                            <m:t>𝑖</m:t>
                                          </m:r>
                                        </m:sub>
                                      </m:sSub>
                                    </m:e>
                                  </m:d>
                                  <m:r>
                                    <a:rPr lang="en-US" sz="2700" i="1">
                                      <a:latin typeface="Cambria Math" panose="02040503050406030204" pitchFamily="18" charset="0"/>
                                    </a:rPr>
                                    <m:t>+</m:t>
                                  </m:r>
                                  <m:r>
                                    <m:rPr>
                                      <m:sty m:val="p"/>
                                    </m:rPr>
                                    <a:rPr lang="en-US" sz="2700">
                                      <a:latin typeface="Cambria Math" panose="02040503050406030204" pitchFamily="18" charset="0"/>
                                    </a:rPr>
                                    <m:t>R</m:t>
                                  </m:r>
                                  <m:d>
                                    <m:dPr>
                                      <m:begChr m:val="|"/>
                                      <m:endChr m:val="|"/>
                                      <m:ctrlPr>
                                        <a:rPr lang="en-US" sz="2700" i="1">
                                          <a:latin typeface="Cambria Math"/>
                                        </a:rPr>
                                      </m:ctrlPr>
                                    </m:dPr>
                                    <m:e>
                                      <m:sSub>
                                        <m:sSubPr>
                                          <m:ctrlPr>
                                            <a:rPr lang="en-US" sz="2700" i="1">
                                              <a:latin typeface="Cambria Math"/>
                                            </a:rPr>
                                          </m:ctrlPr>
                                        </m:sSubPr>
                                        <m:e>
                                          <m:r>
                                            <a:rPr lang="en-US" sz="2700" i="1">
                                              <a:latin typeface="Cambria Math" panose="02040503050406030204" pitchFamily="18" charset="0"/>
                                            </a:rPr>
                                            <m:t>𝑃</m:t>
                                          </m:r>
                                        </m:e>
                                        <m:sub>
                                          <m:r>
                                            <a:rPr lang="en-US" sz="2700" i="1">
                                              <a:latin typeface="Cambria Math" panose="02040503050406030204" pitchFamily="18" charset="0"/>
                                            </a:rPr>
                                            <m:t>𝑖</m:t>
                                          </m:r>
                                        </m:sub>
                                      </m:sSub>
                                      <m:r>
                                        <a:rPr lang="en-US" sz="2700" i="1">
                                          <a:latin typeface="Cambria Math" panose="02040503050406030204" pitchFamily="18" charset="0"/>
                                        </a:rPr>
                                        <m:t>\</m:t>
                                      </m:r>
                                      <m:sSub>
                                        <m:sSubPr>
                                          <m:ctrlPr>
                                            <a:rPr lang="en-US" sz="2700" i="1">
                                              <a:latin typeface="Cambria Math"/>
                                            </a:rPr>
                                          </m:ctrlPr>
                                        </m:sSubPr>
                                        <m:e>
                                          <m:r>
                                            <a:rPr lang="en-US" sz="2700" i="1">
                                              <a:latin typeface="Cambria Math" panose="02040503050406030204" pitchFamily="18" charset="0"/>
                                            </a:rPr>
                                            <m:t>𝑃</m:t>
                                          </m:r>
                                        </m:e>
                                        <m:sub>
                                          <m:r>
                                            <a:rPr lang="en-US" sz="2700" i="1">
                                              <a:latin typeface="Cambria Math" panose="02040503050406030204" pitchFamily="18" charset="0"/>
                                            </a:rPr>
                                            <m:t>𝑖</m:t>
                                          </m:r>
                                          <m:r>
                                            <a:rPr lang="en-US" sz="2700" i="1">
                                              <a:latin typeface="Cambria Math" panose="02040503050406030204" pitchFamily="18" charset="0"/>
                                            </a:rPr>
                                            <m:t>−1</m:t>
                                          </m:r>
                                        </m:sub>
                                      </m:sSub>
                                    </m:e>
                                  </m:d>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14:m>
                  <m:oMath xmlns:m="http://schemas.openxmlformats.org/officeDocument/2006/math">
                    <m:r>
                      <m:rPr>
                        <m:nor/>
                      </m:rPr>
                      <a:rPr lang="en-US" sz="3000" dirty="0"/>
                      <m:t>aAT</m:t>
                    </m:r>
                    <m:r>
                      <m:rPr>
                        <m:nor/>
                      </m:rPr>
                      <a:rPr lang="en-US" sz="3000" dirty="0"/>
                      <m:t> </m:t>
                    </m:r>
                    <m:r>
                      <m:rPr>
                        <m:nor/>
                      </m:rPr>
                      <a:rPr lang="en-US" sz="3000" dirty="0"/>
                      <m:t>costs</m:t>
                    </m:r>
                    <m:r>
                      <m:rPr>
                        <m:nor/>
                      </m:rPr>
                      <a:rPr lang="en-US" sz="3000" dirty="0"/>
                      <m:t> </m:t>
                    </m:r>
                  </m:oMath>
                </a14:m>
                <a:r>
                  <a:rPr lang="en-US" sz="3000" dirty="0"/>
                  <a:t>scale linearly with #password guesses</a:t>
                </a:r>
              </a:p>
              <a:p>
                <a:pPr marL="0" indent="0">
                  <a:buNone/>
                </a:pPr>
                <a14:m>
                  <m:oMathPara xmlns:m="http://schemas.openxmlformats.org/officeDocument/2006/math">
                    <m:oMathParaPr>
                      <m:jc m:val="centerGroup"/>
                    </m:oMathParaPr>
                    <m:oMath xmlns:m="http://schemas.openxmlformats.org/officeDocument/2006/math">
                      <m:r>
                        <m:rPr>
                          <m:sty m:val="p"/>
                        </m:rPr>
                        <a:rPr lang="en-US" sz="3000">
                          <a:latin typeface="Cambria Math"/>
                          <a:ea typeface="Cambria Math" panose="02040503050406030204" pitchFamily="18" charset="0"/>
                        </a:rPr>
                        <m:t>m</m:t>
                      </m:r>
                      <m:r>
                        <a:rPr lang="en-US" sz="3000" i="1">
                          <a:latin typeface="Cambria Math"/>
                          <a:ea typeface="Cambria Math"/>
                        </a:rPr>
                        <m:t>×</m:t>
                      </m:r>
                      <m:r>
                        <m:rPr>
                          <m:sty m:val="p"/>
                        </m:rPr>
                        <a:rPr lang="en-US" sz="3000">
                          <a:latin typeface="Cambria Math"/>
                          <a:ea typeface="Cambria Math" panose="02040503050406030204" pitchFamily="18" charset="0"/>
                        </a:rPr>
                        <m:t>aAT</m:t>
                      </m:r>
                      <m:d>
                        <m:dPr>
                          <m:ctrlPr>
                            <a:rPr lang="en-US" sz="3000" i="1">
                              <a:latin typeface="Cambria Math"/>
                            </a:rPr>
                          </m:ctrlPr>
                        </m:dPr>
                        <m:e>
                          <m:r>
                            <a:rPr lang="en-US" sz="3000" i="1">
                              <a:latin typeface="Cambria Math" panose="02040503050406030204" pitchFamily="18" charset="0"/>
                            </a:rPr>
                            <m:t>𝐺</m:t>
                          </m:r>
                          <m:r>
                            <a:rPr lang="en-US" sz="3000" i="1">
                              <a:latin typeface="Cambria Math" panose="02040503050406030204" pitchFamily="18" charset="0"/>
                            </a:rPr>
                            <m:t>,</m:t>
                          </m:r>
                          <m:r>
                            <a:rPr lang="en-US" sz="3000" i="1">
                              <a:latin typeface="Cambria Math"/>
                            </a:rPr>
                            <m:t>…,</m:t>
                          </m:r>
                          <m:r>
                            <a:rPr lang="en-US" sz="3000" i="1">
                              <a:latin typeface="Cambria Math"/>
                            </a:rPr>
                            <m:t>𝐺</m:t>
                          </m:r>
                        </m:e>
                      </m:d>
                      <m:r>
                        <a:rPr lang="en-US" sz="3000" b="0" i="1" smtClean="0">
                          <a:latin typeface="Cambria Math"/>
                          <a:ea typeface="Cambria Math"/>
                        </a:rPr>
                        <m:t>=</m:t>
                      </m:r>
                      <m:r>
                        <m:rPr>
                          <m:sty m:val="p"/>
                        </m:rPr>
                        <a:rPr lang="en-US" sz="3000">
                          <a:latin typeface="Cambria Math"/>
                          <a:ea typeface="Cambria Math" panose="02040503050406030204" pitchFamily="18" charset="0"/>
                        </a:rPr>
                        <m:t>m</m:t>
                      </m:r>
                      <m:r>
                        <a:rPr lang="en-US" sz="3000" i="1">
                          <a:latin typeface="Cambria Math" panose="02040503050406030204" pitchFamily="18" charset="0"/>
                          <a:ea typeface="Cambria Math" panose="02040503050406030204" pitchFamily="18" charset="0"/>
                        </a:rPr>
                        <m:t>×</m:t>
                      </m:r>
                      <m:r>
                        <m:rPr>
                          <m:sty m:val="p"/>
                        </m:rPr>
                        <a:rPr lang="en-US" sz="3000">
                          <a:latin typeface="Cambria Math"/>
                          <a:ea typeface="Cambria Math" panose="02040503050406030204" pitchFamily="18" charset="0"/>
                        </a:rPr>
                        <m:t>aAT</m:t>
                      </m:r>
                      <m:r>
                        <a:rPr lang="en-US" sz="3000" i="1">
                          <a:latin typeface="Cambria Math" panose="02040503050406030204" pitchFamily="18" charset="0"/>
                        </a:rPr>
                        <m:t>(</m:t>
                      </m:r>
                      <m:r>
                        <a:rPr lang="en-US" sz="3000" i="1">
                          <a:latin typeface="Cambria Math" panose="02040503050406030204" pitchFamily="18" charset="0"/>
                        </a:rPr>
                        <m:t>𝐺</m:t>
                      </m:r>
                      <m:r>
                        <a:rPr lang="en-US" sz="3000" i="1">
                          <a:latin typeface="Cambria Math" panose="02040503050406030204" pitchFamily="18" charset="0"/>
                        </a:rPr>
                        <m:t>)</m:t>
                      </m:r>
                    </m:oMath>
                  </m:oMathPara>
                </a14:m>
                <a:endParaRPr lang="en-US" sz="3000"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87"/>
                </a:stretch>
              </a:blipFill>
            </p:spPr>
            <p:txBody>
              <a:bodyPr/>
              <a:lstStyle/>
              <a:p>
                <a:r>
                  <a:rPr lang="en-US">
                    <a:noFill/>
                  </a:rPr>
                  <a:t> </a:t>
                </a:r>
              </a:p>
            </p:txBody>
          </p:sp>
        </mc:Fallback>
      </mc:AlternateContent>
      <p:cxnSp>
        <p:nvCxnSpPr>
          <p:cNvPr id="5" name="Straight Arrow Connector 4"/>
          <p:cNvCxnSpPr/>
          <p:nvPr/>
        </p:nvCxnSpPr>
        <p:spPr>
          <a:xfrm flipH="1">
            <a:off x="4372076" y="2169061"/>
            <a:ext cx="554733" cy="4979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59215" y="2430798"/>
            <a:ext cx="2748655" cy="807913"/>
          </a:xfrm>
          <a:prstGeom prst="rect">
            <a:avLst/>
          </a:prstGeom>
          <a:noFill/>
        </p:spPr>
        <p:txBody>
          <a:bodyPr wrap="square" lIns="68580" tIns="34290" rIns="68580" bIns="34290" rtlCol="0">
            <a:spAutoFit/>
          </a:bodyPr>
          <a:lstStyle/>
          <a:p>
            <a:r>
              <a:rPr lang="en-US" sz="2400" dirty="0"/>
              <a:t>Memory costs </a:t>
            </a:r>
            <a:endParaRPr lang="en-US" sz="2400" dirty="0" smtClean="0"/>
          </a:p>
          <a:p>
            <a:r>
              <a:rPr lang="en-US" sz="2400" dirty="0" smtClean="0"/>
              <a:t>(area under curve)</a:t>
            </a:r>
            <a:endParaRPr lang="en-US" sz="2400" dirty="0"/>
          </a:p>
        </p:txBody>
      </p:sp>
      <mc:AlternateContent xmlns:mc="http://schemas.openxmlformats.org/markup-compatibility/2006">
        <mc:Choice xmlns:a14="http://schemas.microsoft.com/office/drawing/2010/main" Requires="a14">
          <p:sp>
            <p:nvSpPr>
              <p:cNvPr id="7" name="TextBox 6"/>
              <p:cNvSpPr txBox="1"/>
              <p:nvPr/>
            </p:nvSpPr>
            <p:spPr>
              <a:xfrm>
                <a:off x="5785688" y="2495584"/>
                <a:ext cx="3144034" cy="807914"/>
              </a:xfrm>
              <a:prstGeom prst="rect">
                <a:avLst/>
              </a:prstGeom>
              <a:noFill/>
            </p:spPr>
            <p:txBody>
              <a:bodyPr wrap="none" lIns="68580" tIns="34290" rIns="68580" bIns="34290" rtlCol="0">
                <a:spAutoFit/>
              </a:bodyPr>
              <a:lstStyle/>
              <a:p>
                <a:r>
                  <a:rPr lang="en-US" sz="2400" dirty="0"/>
                  <a:t>Core memory-area ratio</a:t>
                </a:r>
              </a:p>
              <a:p>
                <a:r>
                  <a:rPr lang="en-US" sz="2400" dirty="0"/>
                  <a:t>Blake2b: </a:t>
                </a:r>
                <a14:m>
                  <m:oMath xmlns:m="http://schemas.openxmlformats.org/officeDocument/2006/math">
                    <m:r>
                      <m:rPr>
                        <m:sty m:val="p"/>
                      </m:rPr>
                      <a:rPr lang="en-US" sz="2400">
                        <a:latin typeface="Cambria Math"/>
                        <a:ea typeface="Cambria Math"/>
                      </a:rPr>
                      <m:t>R</m:t>
                    </m:r>
                    <m:r>
                      <a:rPr lang="en-US" sz="2400" i="1">
                        <a:latin typeface="Cambria Math"/>
                        <a:ea typeface="Cambria Math"/>
                      </a:rPr>
                      <m:t>≈3000</m:t>
                    </m:r>
                  </m:oMath>
                </a14:m>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5785688" y="2495584"/>
                <a:ext cx="3144034" cy="807914"/>
              </a:xfrm>
              <a:prstGeom prst="rect">
                <a:avLst/>
              </a:prstGeom>
              <a:blipFill rotWithShape="1">
                <a:blip r:embed="rId3"/>
                <a:stretch>
                  <a:fillRect l="-3682" t="-6767" r="-2519" b="-18045"/>
                </a:stretch>
              </a:blipFill>
            </p:spPr>
            <p:txBody>
              <a:bodyPr/>
              <a:lstStyle/>
              <a:p>
                <a:r>
                  <a:rPr lang="en-US">
                    <a:noFill/>
                  </a:rPr>
                  <a:t> </a:t>
                </a:r>
              </a:p>
            </p:txBody>
          </p:sp>
        </mc:Fallback>
      </mc:AlternateContent>
      <p:cxnSp>
        <p:nvCxnSpPr>
          <p:cNvPr id="9" name="Straight Arrow Connector 8"/>
          <p:cNvCxnSpPr/>
          <p:nvPr/>
        </p:nvCxnSpPr>
        <p:spPr>
          <a:xfrm>
            <a:off x="5785688" y="2149221"/>
            <a:ext cx="716712" cy="5177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rot="5400000">
            <a:off x="3969010" y="3894667"/>
            <a:ext cx="254000" cy="863600"/>
          </a:xfrm>
          <a:prstGeom prst="rightBrace">
            <a:avLst/>
          </a:prstGeom>
          <a:ln w="41275"/>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3577814" y="4570526"/>
                <a:ext cx="1036390" cy="392415"/>
              </a:xfrm>
              <a:prstGeom prst="rect">
                <a:avLst/>
              </a:prstGeom>
            </p:spPr>
            <p:txBody>
              <a:bodyPr wrap="none" lIns="68580" tIns="34290" rIns="68580" bIns="34290">
                <a:spAutoFit/>
              </a:bodyPr>
              <a:lstStyle/>
              <a:p>
                <a14:m>
                  <m:oMath xmlns:m="http://schemas.openxmlformats.org/officeDocument/2006/math">
                    <m:r>
                      <a:rPr lang="en-US" sz="2100" i="1">
                        <a:latin typeface="Cambria Math"/>
                      </a:rPr>
                      <m:t>𝑚</m:t>
                    </m:r>
                  </m:oMath>
                </a14:m>
                <a:r>
                  <a:rPr lang="en-US" sz="2100" dirty="0"/>
                  <a:t> times</a:t>
                </a:r>
              </a:p>
            </p:txBody>
          </p:sp>
        </mc:Choice>
        <mc:Fallback>
          <p:sp>
            <p:nvSpPr>
              <p:cNvPr id="8" name="Rectangle 7"/>
              <p:cNvSpPr>
                <a:spLocks noRot="1" noChangeAspect="1" noMove="1" noResize="1" noEditPoints="1" noAdjustHandles="1" noChangeArrowheads="1" noChangeShapeType="1" noTextEdit="1"/>
              </p:cNvSpPr>
              <p:nvPr/>
            </p:nvSpPr>
            <p:spPr>
              <a:xfrm>
                <a:off x="3577814" y="4570526"/>
                <a:ext cx="1036390" cy="392415"/>
              </a:xfrm>
              <a:prstGeom prst="rect">
                <a:avLst/>
              </a:prstGeom>
              <a:blipFill rotWithShape="1">
                <a:blip r:embed="rId4"/>
                <a:stretch>
                  <a:fillRect t="-12500" r="-8824" b="-32813"/>
                </a:stretch>
              </a:blipFill>
            </p:spPr>
            <p:txBody>
              <a:bodyPr/>
              <a:lstStyle/>
              <a:p>
                <a:r>
                  <a:rPr lang="en-US">
                    <a:noFill/>
                  </a:rPr>
                  <a:t> </a:t>
                </a:r>
              </a:p>
            </p:txBody>
          </p:sp>
        </mc:Fallback>
      </mc:AlternateContent>
    </p:spTree>
    <p:extLst>
      <p:ext uri="{BB962C8B-B14F-4D97-AF65-F5344CB8AC3E}">
        <p14:creationId xmlns:p14="http://schemas.microsoft.com/office/powerpoint/2010/main" val="392694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a:t>
            </a:r>
            <a:r>
              <a:rPr lang="en-US" dirty="0" smtClean="0"/>
              <a:t>Example: (amortized) Area Time</a:t>
            </a:r>
            <a:endParaRPr lang="en-US" dirty="0"/>
          </a:p>
        </p:txBody>
      </p:sp>
      <p:sp>
        <p:nvSpPr>
          <p:cNvPr id="3" name="TextBox 2"/>
          <p:cNvSpPr txBox="1"/>
          <p:nvPr/>
        </p:nvSpPr>
        <p:spPr>
          <a:xfrm>
            <a:off x="802386" y="2763774"/>
            <a:ext cx="93198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endParaRPr lang="en-US" sz="2100" dirty="0"/>
          </a:p>
        </p:txBody>
      </p:sp>
      <p:sp>
        <p:nvSpPr>
          <p:cNvPr id="15" name="TextBox 14"/>
          <p:cNvSpPr txBox="1"/>
          <p:nvPr/>
        </p:nvSpPr>
        <p:spPr>
          <a:xfrm>
            <a:off x="802386" y="3156189"/>
            <a:ext cx="1136369"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endParaRPr lang="en-US" sz="2100" dirty="0"/>
          </a:p>
        </p:txBody>
      </p:sp>
      <p:sp>
        <p:nvSpPr>
          <p:cNvPr id="16" name="TextBox 15"/>
          <p:cNvSpPr txBox="1"/>
          <p:nvPr/>
        </p:nvSpPr>
        <p:spPr>
          <a:xfrm>
            <a:off x="802386" y="3467847"/>
            <a:ext cx="93198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endParaRPr lang="en-US" sz="2100" dirty="0"/>
          </a:p>
        </p:txBody>
      </p:sp>
      <p:sp>
        <p:nvSpPr>
          <p:cNvPr id="17" name="Oval 16"/>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24" name="Oval 23"/>
          <p:cNvSpPr/>
          <p:nvPr/>
        </p:nvSpPr>
        <p:spPr>
          <a:xfrm>
            <a:off x="5071137" y="2107096"/>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cxnSp>
        <p:nvCxnSpPr>
          <p:cNvPr id="25" name="Straight Arrow Connector 24"/>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5"/>
            <a:ext cx="1136369"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endParaRPr lang="en-US" sz="2100" dirty="0"/>
          </a:p>
        </p:txBody>
      </p:sp>
      <p:sp>
        <p:nvSpPr>
          <p:cNvPr id="29" name="TextBox 28"/>
          <p:cNvSpPr txBox="1"/>
          <p:nvPr/>
        </p:nvSpPr>
        <p:spPr>
          <a:xfrm>
            <a:off x="802386" y="4091163"/>
            <a:ext cx="931986" cy="392415"/>
          </a:xfrm>
          <a:prstGeom prst="rect">
            <a:avLst/>
          </a:prstGeom>
          <a:noFill/>
        </p:spPr>
        <p:txBody>
          <a:bodyPr wrap="none" lIns="68580" tIns="34290" rIns="68580" bIns="34290" rtlCol="0">
            <a:spAutoFit/>
          </a:bodyPr>
          <a:lstStyle/>
          <a:p>
            <a:r>
              <a:rPr lang="en-US" sz="2100" dirty="0"/>
              <a:t>P</a:t>
            </a:r>
            <a:r>
              <a:rPr lang="en-US" sz="2100" baseline="-25000" dirty="0"/>
              <a:t>5</a:t>
            </a:r>
            <a:r>
              <a:rPr lang="en-US" sz="2100" dirty="0"/>
              <a:t> = {5}</a:t>
            </a:r>
            <a:endParaRPr lang="en-US" sz="2100" dirty="0"/>
          </a:p>
        </p:txBody>
      </p:sp>
      <mc:AlternateContent xmlns:mc="http://schemas.openxmlformats.org/markup-compatibility/2006">
        <mc:Choice xmlns:a14="http://schemas.microsoft.com/office/drawing/2010/main" Requires="a14">
          <p:sp>
            <p:nvSpPr>
              <p:cNvPr id="4" name="TextBox 3"/>
              <p:cNvSpPr txBox="1"/>
              <p:nvPr/>
            </p:nvSpPr>
            <p:spPr>
              <a:xfrm>
                <a:off x="1136679" y="2763774"/>
                <a:ext cx="7560732" cy="2047740"/>
              </a:xfrm>
              <a:prstGeom prst="rect">
                <a:avLst/>
              </a:prstGeom>
              <a:noFill/>
            </p:spPr>
            <p:txBody>
              <a:bodyPr wrap="square" lIns="68580" tIns="34290" rIns="68580" bIns="34290" rtlCol="0">
                <a:spAutoFit/>
              </a:bodyPr>
              <a:lstStyle/>
              <a:p>
                <a:pPr algn="ctr"/>
                <a14:m>
                  <m:oMathPara xmlns:m="http://schemas.openxmlformats.org/officeDocument/2006/math">
                    <m:oMathParaPr>
                      <m:jc m:val="centerGroup"/>
                    </m:oMathParaPr>
                    <m:oMath xmlns:m="http://schemas.openxmlformats.org/officeDocument/2006/math">
                      <m:r>
                        <m:rPr>
                          <m:sty m:val="p"/>
                        </m:rPr>
                        <a:rPr lang="en-US" sz="2700" dirty="0" smtClean="0">
                          <a:latin typeface="Cambria Math"/>
                        </a:rPr>
                        <m:t>aAT</m:t>
                      </m:r>
                      <m:r>
                        <m:rPr>
                          <m:sty m:val="p"/>
                        </m:rPr>
                        <a:rPr lang="en-US" sz="2700" baseline="-25000">
                          <a:latin typeface="Cambria Math" panose="02040503050406030204" pitchFamily="18" charset="0"/>
                        </a:rPr>
                        <m:t>R</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𝐺</m:t>
                          </m:r>
                        </m:e>
                      </m:d>
                      <m:r>
                        <a:rPr lang="en-US" sz="2400" i="1">
                          <a:latin typeface="Cambria Math" panose="02040503050406030204" pitchFamily="18" charset="0"/>
                          <a:ea typeface="Cambria Math" panose="02040503050406030204" pitchFamily="18" charset="0"/>
                        </a:rPr>
                        <m:t>≤</m:t>
                      </m:r>
                      <m:nary>
                        <m:naryPr>
                          <m:chr m:val="∑"/>
                          <m:ctrlPr>
                            <a:rPr lang="en-US" sz="2400" i="1">
                              <a:latin typeface="Cambria Math"/>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5</m:t>
                          </m:r>
                        </m:sup>
                        <m:e>
                          <m:d>
                            <m:dPr>
                              <m:begChr m:val="|"/>
                              <m:endChr m:val="|"/>
                              <m:ctrlPr>
                                <a:rPr lang="en-US" sz="2400" i="1">
                                  <a:latin typeface="Cambria Math"/>
                                  <a:ea typeface="Cambria Math" panose="02040503050406030204" pitchFamily="18" charset="0"/>
                                </a:rPr>
                              </m:ctrlPr>
                            </m:dPr>
                            <m:e>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𝑃</m:t>
                                  </m:r>
                                </m:e>
                                <m:sub>
                                  <m:r>
                                    <a:rPr lang="en-US" sz="2400" i="1">
                                      <a:latin typeface="Cambria Math" panose="02040503050406030204" pitchFamily="18" charset="0"/>
                                      <a:ea typeface="Cambria Math" panose="02040503050406030204" pitchFamily="18" charset="0"/>
                                    </a:rPr>
                                    <m:t>𝑖</m:t>
                                  </m:r>
                                </m:sub>
                              </m:sSub>
                            </m:e>
                          </m:d>
                        </m:e>
                      </m:nary>
                      <m:r>
                        <a:rPr lang="en-US" sz="2400" i="1">
                          <a:latin typeface="Cambria Math"/>
                          <a:ea typeface="Cambria Math" panose="02040503050406030204" pitchFamily="18" charset="0"/>
                        </a:rPr>
                        <m:t>+5</m:t>
                      </m:r>
                      <m:r>
                        <a:rPr lang="en-US" sz="2400" i="1">
                          <a:latin typeface="Cambria Math"/>
                          <a:ea typeface="Cambria Math"/>
                        </a:rPr>
                        <m:t>𝑅</m:t>
                      </m:r>
                    </m:oMath>
                  </m:oMathPara>
                </a14:m>
                <a:endParaRPr lang="en-US" sz="270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                               </m:t>
                      </m:r>
                      <m:r>
                        <a:rPr lang="en-US" sz="3200" b="0" i="1" smtClean="0">
                          <a:latin typeface="Cambria Math"/>
                          <a:ea typeface="Cambria Math" panose="02040503050406030204" pitchFamily="18" charset="0"/>
                        </a:rPr>
                        <m:t> =</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1+2+1+2+1</m:t>
                      </m:r>
                      <m:r>
                        <a:rPr lang="en-US" sz="3200" b="0" i="1" smtClean="0">
                          <a:latin typeface="Cambria Math"/>
                          <a:ea typeface="Cambria Math" panose="02040503050406030204" pitchFamily="18" charset="0"/>
                        </a:rPr>
                        <m:t>+</m:t>
                      </m:r>
                      <m:r>
                        <a:rPr lang="en-US" sz="2800" i="1">
                          <a:latin typeface="Cambria Math"/>
                          <a:ea typeface="Cambria Math" panose="02040503050406030204" pitchFamily="18" charset="0"/>
                        </a:rPr>
                        <m:t>5</m:t>
                      </m:r>
                      <m:r>
                        <a:rPr lang="en-US" sz="2800" i="1">
                          <a:latin typeface="Cambria Math"/>
                          <a:ea typeface="Cambria Math"/>
                        </a:rPr>
                        <m:t>𝑅</m:t>
                      </m:r>
                    </m:oMath>
                  </m:oMathPara>
                </a14:m>
                <a:endParaRPr lang="en-US" sz="3200"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700" i="1">
                          <a:latin typeface="Cambria Math" panose="02040503050406030204" pitchFamily="18" charset="0"/>
                          <a:ea typeface="Cambria Math" panose="02040503050406030204" pitchFamily="18" charset="0"/>
                        </a:rPr>
                        <m:t>=7</m:t>
                      </m:r>
                      <m:r>
                        <a:rPr lang="en-US" sz="2700" i="1">
                          <a:latin typeface="Cambria Math"/>
                          <a:ea typeface="Cambria Math" panose="02040503050406030204" pitchFamily="18" charset="0"/>
                        </a:rPr>
                        <m:t>+</m:t>
                      </m:r>
                      <m:d>
                        <m:dPr>
                          <m:ctrlPr>
                            <a:rPr lang="en-US" sz="2700" i="1">
                              <a:latin typeface="Cambria Math"/>
                              <a:ea typeface="Cambria Math" panose="02040503050406030204" pitchFamily="18" charset="0"/>
                            </a:rPr>
                          </m:ctrlPr>
                        </m:dPr>
                        <m:e>
                          <m:r>
                            <a:rPr lang="en-US" sz="2700" i="1">
                              <a:latin typeface="Cambria Math"/>
                              <a:ea typeface="Cambria Math" panose="02040503050406030204" pitchFamily="18" charset="0"/>
                            </a:rPr>
                            <m:t>5</m:t>
                          </m:r>
                          <m:r>
                            <a:rPr lang="en-US" sz="2700" i="1">
                              <a:latin typeface="Cambria Math"/>
                              <a:ea typeface="Cambria Math"/>
                            </a:rPr>
                            <m:t>𝑅</m:t>
                          </m:r>
                        </m:e>
                      </m:d>
                    </m:oMath>
                  </m:oMathPara>
                </a14:m>
                <a:endParaRPr lang="en-US" sz="2700" dirty="0"/>
              </a:p>
            </p:txBody>
          </p:sp>
        </mc:Choice>
        <mc:Fallback>
          <p:sp>
            <p:nvSpPr>
              <p:cNvPr id="4" name="TextBox 3"/>
              <p:cNvSpPr txBox="1">
                <a:spLocks noRot="1" noChangeAspect="1" noMove="1" noResize="1" noEditPoints="1" noAdjustHandles="1" noChangeArrowheads="1" noChangeShapeType="1" noTextEdit="1"/>
              </p:cNvSpPr>
              <p:nvPr/>
            </p:nvSpPr>
            <p:spPr>
              <a:xfrm>
                <a:off x="1136679" y="2763774"/>
                <a:ext cx="7560732" cy="204774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8284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558" y="-139994"/>
            <a:ext cx="3140964" cy="3140964"/>
          </a:xfrm>
          <a:prstGeom prst="rect">
            <a:avLst/>
          </a:prstGeom>
        </p:spPr>
      </p:pic>
      <p:sp>
        <p:nvSpPr>
          <p:cNvPr id="2" name="Title 1"/>
          <p:cNvSpPr>
            <a:spLocks noGrp="1"/>
          </p:cNvSpPr>
          <p:nvPr>
            <p:ph type="title"/>
          </p:nvPr>
        </p:nvSpPr>
        <p:spPr/>
        <p:txBody>
          <a:bodyPr/>
          <a:lstStyle/>
          <a:p>
            <a:r>
              <a:rPr lang="en-US" dirty="0" smtClean="0"/>
              <a:t>Naïve Pebbling Algorithms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Sequential Algorithm (Naïve)</a:t>
                </a:r>
              </a:p>
              <a:p>
                <a:pPr lvl="1"/>
                <a:r>
                  <a:rPr lang="en-US" dirty="0" smtClean="0"/>
                  <a:t>Constraint: One new pebble per round</a:t>
                </a:r>
              </a:p>
              <a:p>
                <a:pPr lvl="1"/>
                <a:r>
                  <a:rPr lang="en-US" dirty="0" smtClean="0"/>
                  <a:t>Every </a:t>
                </a:r>
                <a:r>
                  <a:rPr lang="en-US" dirty="0" err="1" smtClean="0"/>
                  <a:t>iMHF</a:t>
                </a:r>
                <a:r>
                  <a:rPr lang="en-US" dirty="0" smtClean="0"/>
                  <a:t> is defined via its Naïve algorithm</a:t>
                </a:r>
              </a:p>
              <a:p>
                <a:endParaRPr lang="en-US" dirty="0"/>
              </a:p>
              <a:p>
                <a:r>
                  <a:rPr lang="en-US" dirty="0" smtClean="0"/>
                  <a:t>Example Naïve (Pebble in Topological Order)</a:t>
                </a:r>
              </a:p>
              <a:p>
                <a:pPr lvl="1"/>
                <a:r>
                  <a:rPr lang="en-US" dirty="0" smtClean="0"/>
                  <a:t>Never discard pebbles</a:t>
                </a:r>
              </a:p>
              <a:p>
                <a:pPr lvl="1"/>
                <a:r>
                  <a:rPr lang="en-US" dirty="0" smtClean="0"/>
                  <a:t>Time:                         n</a:t>
                </a:r>
              </a:p>
              <a:p>
                <a:pPr lvl="1"/>
                <a:r>
                  <a:rPr lang="en-US" dirty="0" smtClean="0"/>
                  <a:t>Average #pebbles:  n/2.</a:t>
                </a:r>
              </a:p>
              <a:p>
                <a:pPr lvl="1"/>
                <a:r>
                  <a:rPr lang="en-US" dirty="0" err="1" smtClean="0"/>
                  <a:t>aAT</a:t>
                </a:r>
                <a:r>
                  <a:rPr lang="en-US" baseline="-25000" dirty="0" err="1" smtClean="0"/>
                  <a:t>R</a:t>
                </a:r>
                <a:r>
                  <a:rPr lang="en-US" dirty="0" smtClean="0"/>
                  <a:t>(Naïve</a:t>
                </a:r>
                <a:r>
                  <a:rPr lang="en-US" dirty="0" smtClean="0"/>
                  <a:t>) = </a:t>
                </a:r>
                <a14:m>
                  <m:oMath xmlns:m="http://schemas.openxmlformats.org/officeDocument/2006/math">
                    <m:r>
                      <m:rPr>
                        <m:sty m:val="p"/>
                      </m:rPr>
                      <a:rPr lang="en-US" i="0" smtClean="0">
                        <a:latin typeface="Cambria Math" panose="02040503050406030204" pitchFamily="18" charset="0"/>
                        <a:ea typeface="Cambria Math" panose="02040503050406030204" pitchFamily="18" charset="0"/>
                      </a:rPr>
                      <m:t>θ</m:t>
                    </m:r>
                    <m:d>
                      <m:dPr>
                        <m:ctrlPr>
                          <a:rPr lang="en-US" i="1" smtClean="0">
                            <a:latin typeface="Cambria Math"/>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Rn</m:t>
                        </m:r>
                        <m:r>
                          <a:rPr lang="en-US" b="0" i="1" smtClean="0">
                            <a:latin typeface="Cambria Math" panose="02040503050406030204" pitchFamily="18" charset="0"/>
                            <a:ea typeface="Cambria Math" panose="02040503050406030204" pitchFamily="18" charset="0"/>
                          </a:rPr>
                          <m:t>+</m:t>
                        </m:r>
                        <m:r>
                          <m:rPr>
                            <m:nor/>
                          </m:rPr>
                          <a:rPr lang="en-US" dirty="0"/>
                          <m:t>n</m:t>
                        </m:r>
                        <m:r>
                          <m:rPr>
                            <m:nor/>
                          </m:rPr>
                          <a:rPr lang="en-US" baseline="30000" dirty="0"/>
                          <m:t>2 </m:t>
                        </m:r>
                      </m:e>
                    </m:d>
                  </m:oMath>
                </a14:m>
                <a:endParaRPr lang="en-US" baseline="30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005" t="-2430"/>
                </a:stretch>
              </a:blipFill>
            </p:spPr>
            <p:txBody>
              <a:bodyPr/>
              <a:lstStyle/>
              <a:p>
                <a:r>
                  <a:rPr lang="en-US">
                    <a:noFill/>
                  </a:rPr>
                  <a:t> </a:t>
                </a:r>
              </a:p>
            </p:txBody>
          </p:sp>
        </mc:Fallback>
      </mc:AlternateContent>
    </p:spTree>
    <p:extLst>
      <p:ext uri="{BB962C8B-B14F-4D97-AF65-F5344CB8AC3E}">
        <p14:creationId xmlns:p14="http://schemas.microsoft.com/office/powerpoint/2010/main" val="426958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Attack Quality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lgn="ctr">
                  <a:buNone/>
                </a:pPr>
                <a14:m>
                  <m:oMathPara xmlns:m="http://schemas.openxmlformats.org/officeDocument/2006/math">
                    <m:oMathParaPr>
                      <m:jc m:val="centerGroup"/>
                    </m:oMathParaPr>
                    <m:oMath xmlns:m="http://schemas.openxmlformats.org/officeDocument/2006/math">
                      <m:r>
                        <m:rPr>
                          <m:sty m:val="p"/>
                        </m:rPr>
                        <a:rPr lang="en-US" sz="3000">
                          <a:latin typeface="Cambria Math" panose="02040503050406030204" pitchFamily="18" charset="0"/>
                        </a:rPr>
                        <m:t>Quality</m:t>
                      </m:r>
                      <m:r>
                        <a:rPr lang="en-US" sz="3000" i="1" baseline="-25000">
                          <a:latin typeface="Cambria Math" panose="02040503050406030204" pitchFamily="18" charset="0"/>
                        </a:rPr>
                        <m:t>𝑅</m:t>
                      </m:r>
                      <m:d>
                        <m:dPr>
                          <m:ctrlPr>
                            <a:rPr lang="en-US" sz="3000" i="1">
                              <a:latin typeface="Cambria Math"/>
                            </a:rPr>
                          </m:ctrlPr>
                        </m:dPr>
                        <m:e>
                          <m:r>
                            <a:rPr lang="en-US" sz="3000" i="1">
                              <a:latin typeface="Cambria Math" panose="02040503050406030204" pitchFamily="18" charset="0"/>
                            </a:rPr>
                            <m:t>𝐴</m:t>
                          </m:r>
                        </m:e>
                      </m:d>
                      <m:r>
                        <a:rPr lang="en-US" sz="3000" i="1">
                          <a:latin typeface="Cambria Math" panose="02040503050406030204" pitchFamily="18" charset="0"/>
                        </a:rPr>
                        <m:t>=</m:t>
                      </m:r>
                      <m:f>
                        <m:fPr>
                          <m:ctrlPr>
                            <a:rPr lang="en-US" sz="3000" i="1">
                              <a:latin typeface="Cambria Math"/>
                            </a:rPr>
                          </m:ctrlPr>
                        </m:fPr>
                        <m:num>
                          <m:r>
                            <m:rPr>
                              <m:nor/>
                            </m:rPr>
                            <a:rPr lang="en-US" sz="3000" dirty="0"/>
                            <m:t>aAT</m:t>
                          </m:r>
                          <m:r>
                            <m:rPr>
                              <m:nor/>
                            </m:rPr>
                            <a:rPr lang="en-US" sz="3000" baseline="-25000" dirty="0"/>
                            <m:t>R</m:t>
                          </m:r>
                          <m:r>
                            <m:rPr>
                              <m:nor/>
                            </m:rPr>
                            <a:rPr lang="en-US" sz="3000" dirty="0"/>
                            <m:t>(</m:t>
                          </m:r>
                          <m:r>
                            <m:rPr>
                              <m:nor/>
                            </m:rPr>
                            <a:rPr lang="en-US" sz="3000" dirty="0"/>
                            <m:t>Na</m:t>
                          </m:r>
                          <m:r>
                            <m:rPr>
                              <m:nor/>
                            </m:rPr>
                            <a:rPr lang="en-US" sz="3000" dirty="0"/>
                            <m:t>ï</m:t>
                          </m:r>
                          <m:r>
                            <m:rPr>
                              <m:nor/>
                            </m:rPr>
                            <a:rPr lang="en-US" sz="3000" dirty="0"/>
                            <m:t>ve</m:t>
                          </m:r>
                          <m:r>
                            <m:rPr>
                              <m:nor/>
                            </m:rPr>
                            <a:rPr lang="en-US" sz="3000" dirty="0"/>
                            <m:t>)</m:t>
                          </m:r>
                        </m:num>
                        <m:den>
                          <m:r>
                            <m:rPr>
                              <m:sty m:val="p"/>
                            </m:rPr>
                            <a:rPr lang="en-US" sz="3000" dirty="0">
                              <a:latin typeface="Cambria Math"/>
                            </a:rPr>
                            <m:t>aAT</m:t>
                          </m:r>
                          <m:r>
                            <m:rPr>
                              <m:sty m:val="p"/>
                            </m:rPr>
                            <a:rPr lang="en-US" sz="3000" baseline="-25000">
                              <a:latin typeface="Cambria Math" panose="02040503050406030204" pitchFamily="18" charset="0"/>
                            </a:rPr>
                            <m:t>R</m:t>
                          </m:r>
                          <m:d>
                            <m:dPr>
                              <m:ctrlPr>
                                <a:rPr lang="en-US" sz="3000" i="1">
                                  <a:latin typeface="Cambria Math"/>
                                </a:rPr>
                              </m:ctrlPr>
                            </m:dPr>
                            <m:e>
                              <m:r>
                                <a:rPr lang="en-US" sz="3000" i="1">
                                  <a:latin typeface="Cambria Math" panose="02040503050406030204" pitchFamily="18" charset="0"/>
                                </a:rPr>
                                <m:t>𝐴</m:t>
                              </m:r>
                            </m:e>
                          </m:d>
                        </m:den>
                      </m:f>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𝑖𝑛𝑠𝑡</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𝐴</m:t>
                      </m:r>
                      <m:r>
                        <a:rPr lang="en-US" sz="3000" i="1">
                          <a:latin typeface="Cambria Math" panose="02040503050406030204" pitchFamily="18" charset="0"/>
                          <a:ea typeface="Cambria Math" panose="02040503050406030204" pitchFamily="18" charset="0"/>
                        </a:rPr>
                        <m:t>)</m:t>
                      </m:r>
                    </m:oMath>
                  </m:oMathPara>
                </a14:m>
                <a:endParaRPr lang="en-US" dirty="0" smtClean="0"/>
              </a:p>
              <a:p>
                <a:pPr marL="0" indent="0" algn="ctr">
                  <a:buNone/>
                </a:pPr>
                <a:endParaRPr lang="en-US" dirty="0"/>
              </a:p>
              <a:p>
                <a:pPr marL="0" indent="0">
                  <a:buNone/>
                </a:pPr>
                <a:r>
                  <a:rPr lang="en-US" b="1" dirty="0"/>
                  <a:t>Example</a:t>
                </a:r>
                <a:r>
                  <a:rPr lang="en-US" dirty="0"/>
                  <a:t>: Algorithm A evaluates 5 </a:t>
                </a:r>
                <a:r>
                  <a:rPr lang="en-US" dirty="0" err="1"/>
                  <a:t>iMHF</a:t>
                </a:r>
                <a:r>
                  <a:rPr lang="en-US" dirty="0"/>
                  <a:t> instances with total cost </a:t>
                </a:r>
                <a:endParaRPr lang="en-US" dirty="0">
                  <a:latin typeface="Cambria Math" panose="02040503050406030204" pitchFamily="18" charset="0"/>
                </a:endParaRPr>
              </a:p>
              <a:p>
                <a:pPr marL="0" indent="0">
                  <a:buNone/>
                </a:pPr>
                <a14:m>
                  <m:oMath xmlns:m="http://schemas.openxmlformats.org/officeDocument/2006/math">
                    <m:r>
                      <m:rPr>
                        <m:nor/>
                      </m:rPr>
                      <a:rPr lang="en-US" dirty="0"/>
                      <m:t>aAT</m:t>
                    </m:r>
                    <m:r>
                      <m:rPr>
                        <m:nor/>
                      </m:rPr>
                      <a:rPr lang="en-US" baseline="-25000" dirty="0"/>
                      <m:t>R</m:t>
                    </m:r>
                    <m:d>
                      <m:dPr>
                        <m:ctrlPr>
                          <a:rPr lang="en-US" i="1">
                            <a:latin typeface="Cambria Math"/>
                          </a:rPr>
                        </m:ctrlPr>
                      </m:dPr>
                      <m:e>
                        <m:r>
                          <a:rPr lang="en-US" i="1">
                            <a:latin typeface="Cambria Math" panose="02040503050406030204" pitchFamily="18" charset="0"/>
                          </a:rPr>
                          <m:t>𝐴</m:t>
                        </m:r>
                      </m:e>
                    </m:d>
                    <m:r>
                      <a:rPr lang="en-US" i="1">
                        <a:latin typeface="Cambria Math"/>
                      </a:rPr>
                      <m:t>=100 </m:t>
                    </m:r>
                  </m:oMath>
                </a14:m>
                <a:r>
                  <a:rPr lang="en-US" dirty="0"/>
                  <a:t>and</a:t>
                </a:r>
                <a:r>
                  <a:rPr lang="en-US" dirty="0" smtClean="0"/>
                  <a:t> </a:t>
                </a:r>
                <a14:m>
                  <m:oMath xmlns:m="http://schemas.openxmlformats.org/officeDocument/2006/math">
                    <m:r>
                      <m:rPr>
                        <m:nor/>
                      </m:rPr>
                      <a:rPr lang="en-US" dirty="0"/>
                      <m:t>aAT</m:t>
                    </m:r>
                    <m:r>
                      <m:rPr>
                        <m:nor/>
                      </m:rPr>
                      <a:rPr lang="en-US" baseline="-25000" dirty="0"/>
                      <m:t>R</m:t>
                    </m:r>
                    <m:d>
                      <m:dPr>
                        <m:ctrlPr>
                          <a:rPr lang="en-US" i="1">
                            <a:latin typeface="Cambria Math"/>
                          </a:rPr>
                        </m:ctrlPr>
                      </m:dPr>
                      <m:e>
                        <m:r>
                          <m:rPr>
                            <m:nor/>
                          </m:rPr>
                          <a:rPr lang="en-US" dirty="0"/>
                          <m:t>Na</m:t>
                        </m:r>
                        <m:r>
                          <m:rPr>
                            <m:nor/>
                          </m:rPr>
                          <a:rPr lang="en-US" dirty="0"/>
                          <m:t>ï</m:t>
                        </m:r>
                        <m:r>
                          <m:rPr>
                            <m:nor/>
                          </m:rPr>
                          <a:rPr lang="en-US" dirty="0"/>
                          <m:t>ve</m:t>
                        </m:r>
                      </m:e>
                    </m:d>
                    <m:r>
                      <a:rPr lang="en-US" i="1">
                        <a:latin typeface="Cambria Math"/>
                      </a:rPr>
                      <m:t>=</m:t>
                    </m:r>
                    <m:r>
                      <a:rPr lang="en-US" i="1">
                        <a:latin typeface="Cambria Math"/>
                      </a:rPr>
                      <m:t>40</m:t>
                    </m:r>
                  </m:oMath>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Quality</m:t>
                      </m:r>
                      <m:r>
                        <a:rPr lang="en-US" i="1" baseline="-25000">
                          <a:latin typeface="Cambria Math" panose="02040503050406030204" pitchFamily="18" charset="0"/>
                        </a:rPr>
                        <m:t>𝑅</m:t>
                      </m:r>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m:t>
                      </m:r>
                      <m:f>
                        <m:fPr>
                          <m:ctrlPr>
                            <a:rPr lang="en-US" i="1">
                              <a:latin typeface="Cambria Math"/>
                            </a:rPr>
                          </m:ctrlPr>
                        </m:fPr>
                        <m:num>
                          <m:r>
                            <m:rPr>
                              <m:nor/>
                            </m:rPr>
                            <a:rPr lang="en-US" dirty="0"/>
                            <m:t>40</m:t>
                          </m:r>
                        </m:num>
                        <m:den>
                          <m:r>
                            <a:rPr lang="en-US" i="1">
                              <a:latin typeface="Cambria Math"/>
                            </a:rPr>
                            <m:t>100</m:t>
                          </m:r>
                        </m:den>
                      </m:f>
                      <m:r>
                        <a:rPr lang="en-US" i="1">
                          <a:latin typeface="Cambria Math" panose="02040503050406030204" pitchFamily="18" charset="0"/>
                          <a:ea typeface="Cambria Math" panose="02040503050406030204" pitchFamily="18" charset="0"/>
                        </a:rPr>
                        <m:t>×</m:t>
                      </m:r>
                      <m:r>
                        <a:rPr lang="en-US" i="1">
                          <a:latin typeface="Cambria Math"/>
                          <a:ea typeface="Cambria Math" panose="02040503050406030204" pitchFamily="18" charset="0"/>
                        </a:rPr>
                        <m:t>5=2</m:t>
                      </m:r>
                    </m:oMath>
                  </m:oMathPara>
                </a14:m>
                <a:endParaRPr lang="en-US" dirty="0">
                  <a:ea typeface="Cambria Math" panose="02040503050406030204" pitchFamily="18" charset="0"/>
                </a:endParaRPr>
              </a:p>
              <a:p>
                <a:pPr marL="0" indent="0" algn="ct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59"/>
                </a:stretch>
              </a:blipFill>
            </p:spPr>
            <p:txBody>
              <a:bodyPr/>
              <a:lstStyle/>
              <a:p>
                <a:r>
                  <a:rPr lang="en-US">
                    <a:noFill/>
                  </a:rPr>
                  <a:t> </a:t>
                </a:r>
              </a:p>
            </p:txBody>
          </p:sp>
        </mc:Fallback>
      </mc:AlternateContent>
    </p:spTree>
    <p:extLst>
      <p:ext uri="{BB962C8B-B14F-4D97-AF65-F5344CB8AC3E}">
        <p14:creationId xmlns:p14="http://schemas.microsoft.com/office/powerpoint/2010/main" val="911012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smtClean="0"/>
                  <a:t>Find a DAG G on n nodes such that</a:t>
                </a:r>
              </a:p>
              <a:p>
                <a:pPr marL="385763" indent="-385763">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lvl="1"/>
                <a:r>
                  <a:rPr lang="en-US" dirty="0" smtClean="0"/>
                  <a:t>Running Time: </a:t>
                </a:r>
                <a14:m>
                  <m:oMath xmlns:m="http://schemas.openxmlformats.org/officeDocument/2006/math">
                    <m:r>
                      <a:rPr lang="en-US" b="0" i="1" smtClean="0">
                        <a:latin typeface="Cambria Math"/>
                      </a:rPr>
                      <m:t>𝑛</m:t>
                    </m:r>
                    <m:d>
                      <m:dPr>
                        <m:ctrlPr>
                          <a:rPr lang="en-US" b="0" i="1" smtClean="0">
                            <a:latin typeface="Cambria Math"/>
                          </a:rPr>
                        </m:ctrlPr>
                      </m:dPr>
                      <m:e>
                        <m:r>
                          <a:rPr lang="en-US" i="1">
                            <a:latin typeface="Cambria Math" panose="02040503050406030204" pitchFamily="18" charset="0"/>
                            <a:ea typeface="Cambria Math" panose="02040503050406030204" pitchFamily="18" charset="0"/>
                          </a:rPr>
                          <m:t>𝛿</m:t>
                        </m:r>
                        <m:r>
                          <a:rPr lang="en-US" b="0" i="1" smtClean="0">
                            <a:latin typeface="Cambria Math"/>
                            <a:ea typeface="Cambria Math" panose="02040503050406030204" pitchFamily="18" charset="0"/>
                          </a:rPr>
                          <m:t>−1</m:t>
                        </m:r>
                      </m:e>
                    </m:d>
                    <m:r>
                      <a:rPr lang="en-US" b="0" i="1" smtClean="0">
                        <a:latin typeface="Cambria Math"/>
                      </a:rPr>
                      <m:t>=</m:t>
                    </m:r>
                    <m:r>
                      <a:rPr lang="en-US" b="0" i="1" smtClean="0">
                        <a:latin typeface="Cambria Math"/>
                      </a:rPr>
                      <m:t>𝑛</m:t>
                    </m:r>
                  </m:oMath>
                </a14:m>
                <a:endParaRPr lang="en-US" dirty="0" smtClean="0"/>
              </a:p>
              <a:p>
                <a:pPr marL="385763" indent="-385763">
                  <a:buFont typeface="Arial" panose="020B0604020202020204" pitchFamily="34" charset="0"/>
                  <a:buAutoNum type="arabicPeriod"/>
                </a:pPr>
                <a:endParaRPr lang="en-US" dirty="0" smtClean="0"/>
              </a:p>
              <a:p>
                <a:pPr marL="385763" indent="-385763">
                  <a:buFont typeface="Arial" panose="020B0604020202020204" pitchFamily="34" charset="0"/>
                  <a:buAutoNum type="arabicPeriod"/>
                </a:pPr>
                <a:r>
                  <a:rPr lang="en-US" dirty="0" err="1" smtClean="0"/>
                  <a:t>aAT</a:t>
                </a:r>
                <a:r>
                  <a:rPr lang="en-US" dirty="0" smtClean="0"/>
                  <a:t>(G</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385763" indent="-385763">
                  <a:buAutoNum type="arabicPeriod"/>
                </a:pPr>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36" t="-2430"/>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804" y="229475"/>
            <a:ext cx="1592565" cy="2702052"/>
          </a:xfrm>
          <a:prstGeom prst="rect">
            <a:avLst/>
          </a:prstGeom>
        </p:spPr>
      </p:pic>
      <p:sp>
        <p:nvSpPr>
          <p:cNvPr id="5" name="Rectangle 4"/>
          <p:cNvSpPr/>
          <p:nvPr/>
        </p:nvSpPr>
        <p:spPr>
          <a:xfrm>
            <a:off x="728133" y="3466451"/>
            <a:ext cx="7653867" cy="98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600" dirty="0"/>
              <a:t>Maximize costs for fixed running time n </a:t>
            </a:r>
          </a:p>
          <a:p>
            <a:pPr algn="ctr"/>
            <a:r>
              <a:rPr lang="en-US" sz="3600" dirty="0"/>
              <a:t>(Users are impatient)</a:t>
            </a:r>
            <a:endParaRPr lang="en-US" sz="3600" dirty="0"/>
          </a:p>
        </p:txBody>
      </p:sp>
    </p:spTree>
    <p:extLst>
      <p:ext uri="{BB962C8B-B14F-4D97-AF65-F5344CB8AC3E}">
        <p14:creationId xmlns:p14="http://schemas.microsoft.com/office/powerpoint/2010/main" val="145450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193370"/>
            <a:ext cx="3276600" cy="23404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100" dirty="0"/>
              <a:t>Depth-Robustness: The Key Property</a:t>
            </a:r>
            <a:endParaRPr lang="en-US" sz="4100" dirty="0"/>
          </a:p>
        </p:txBody>
      </p:sp>
      <p:sp>
        <p:nvSpPr>
          <p:cNvPr id="3" name="Content Placeholder 2"/>
          <p:cNvSpPr>
            <a:spLocks noGrp="1"/>
          </p:cNvSpPr>
          <p:nvPr>
            <p:ph idx="1"/>
          </p:nvPr>
        </p:nvSpPr>
        <p:spPr>
          <a:xfrm>
            <a:off x="1007533" y="1343819"/>
            <a:ext cx="7137401" cy="3263504"/>
          </a:xfrm>
        </p:spPr>
        <p:txBody>
          <a:bodyPr>
            <a:normAutofit/>
          </a:bodyPr>
          <a:lstStyle/>
          <a:p>
            <a:pPr marL="0" indent="0" algn="ctr">
              <a:buNone/>
            </a:pPr>
            <a:r>
              <a:rPr lang="en-US" sz="3600" u="sng" dirty="0"/>
              <a:t>Necessary</a:t>
            </a:r>
            <a:r>
              <a:rPr lang="en-US" sz="3600" dirty="0"/>
              <a:t> [AB16] and </a:t>
            </a:r>
            <a:r>
              <a:rPr lang="en-US" sz="3600" u="sng" dirty="0"/>
              <a:t>sufficient</a:t>
            </a:r>
            <a:r>
              <a:rPr lang="en-US" sz="3600" dirty="0"/>
              <a:t>  [ABP16] for secure </a:t>
            </a:r>
            <a:r>
              <a:rPr lang="en-US" sz="3600" dirty="0" err="1"/>
              <a:t>iMHFs</a:t>
            </a:r>
            <a:endParaRPr lang="en-US" sz="3600" dirty="0"/>
          </a:p>
        </p:txBody>
      </p:sp>
      <p:sp>
        <p:nvSpPr>
          <p:cNvPr id="4" name="Rectangle 3"/>
          <p:cNvSpPr/>
          <p:nvPr/>
        </p:nvSpPr>
        <p:spPr>
          <a:xfrm>
            <a:off x="425940" y="4622598"/>
            <a:ext cx="7953460" cy="369332"/>
          </a:xfrm>
          <a:prstGeom prst="rect">
            <a:avLst/>
          </a:prstGeom>
        </p:spPr>
        <p:txBody>
          <a:bodyPr wrap="none">
            <a:spAutoFit/>
          </a:bodyPr>
          <a:lstStyle/>
          <a:p>
            <a:pPr algn="ctr"/>
            <a:r>
              <a:rPr lang="en-US" sz="1800" b="1" dirty="0" smtClean="0"/>
              <a:t>Bonus</a:t>
            </a:r>
            <a:r>
              <a:rPr lang="en-US" sz="1800" dirty="0" smtClean="0"/>
              <a:t>: Other applications in cryptography e.g., Proof of Sequential Work [MMV13]</a:t>
            </a:r>
            <a:endParaRPr lang="en-US" sz="1800" dirty="0"/>
          </a:p>
        </p:txBody>
      </p:sp>
    </p:spTree>
    <p:extLst>
      <p:ext uri="{BB962C8B-B14F-4D97-AF65-F5344CB8AC3E}">
        <p14:creationId xmlns:p14="http://schemas.microsoft.com/office/powerpoint/2010/main" val="1959349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32" y="1268017"/>
            <a:ext cx="7712242" cy="194898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)-reducible if there exists </a:t>
                </a:r>
                <a14:m>
                  <m:oMath xmlns:m="http://schemas.openxmlformats.org/officeDocument/2006/math">
                    <m:r>
                      <a:rPr lang="en-US" b="0" i="1" smtClean="0">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a:rPr>
                        </m:ctrlPr>
                      </m:dPr>
                      <m:e>
                        <m:r>
                          <a:rPr lang="en-US" b="0" i="1" smtClean="0">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and depth(G-S)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sp>
        <p:nvSpPr>
          <p:cNvPr id="5" name="Oval 4"/>
          <p:cNvSpPr/>
          <p:nvPr/>
        </p:nvSpPr>
        <p:spPr>
          <a:xfrm>
            <a:off x="832169" y="413869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6" name="Oval 5"/>
          <p:cNvSpPr/>
          <p:nvPr/>
        </p:nvSpPr>
        <p:spPr>
          <a:xfrm>
            <a:off x="1538325" y="413869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7" name="Oval 6"/>
          <p:cNvSpPr/>
          <p:nvPr/>
        </p:nvSpPr>
        <p:spPr>
          <a:xfrm>
            <a:off x="2244480" y="411853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8" name="Straight Arrow Connector 7"/>
          <p:cNvCxnSpPr/>
          <p:nvPr/>
        </p:nvCxnSpPr>
        <p:spPr>
          <a:xfrm>
            <a:off x="1246149" y="434386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4178" y="434893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0334" y="431655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36231" y="410734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12" name="Oval 11"/>
          <p:cNvSpPr/>
          <p:nvPr/>
        </p:nvSpPr>
        <p:spPr>
          <a:xfrm>
            <a:off x="3642387" y="410734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cxnSp>
        <p:nvCxnSpPr>
          <p:cNvPr id="14" name="Straight Arrow Connector 13"/>
          <p:cNvCxnSpPr/>
          <p:nvPr/>
        </p:nvCxnSpPr>
        <p:spPr>
          <a:xfrm>
            <a:off x="3350211" y="431250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1692643" y="346479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3179051" y="347193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932" y="3438364"/>
            <a:ext cx="2521171" cy="346249"/>
          </a:xfrm>
          <a:prstGeom prst="rect">
            <a:avLst/>
          </a:prstGeom>
        </p:spPr>
        <p:txBody>
          <a:bodyPr wrap="none" lIns="68580" tIns="34290" rIns="68580" bIns="34290">
            <a:spAutoFit/>
          </a:bodyPr>
          <a:lstStyle/>
          <a:p>
            <a:r>
              <a:rPr lang="en-US" sz="1800" b="1" dirty="0"/>
              <a:t>Example: (1,2)-reducible</a:t>
            </a:r>
            <a:r>
              <a:rPr lang="en-US" sz="1800" dirty="0"/>
              <a:t> </a:t>
            </a:r>
            <a:endParaRPr lang="en-US" sz="1800" dirty="0"/>
          </a:p>
        </p:txBody>
      </p:sp>
    </p:spTree>
    <p:extLst>
      <p:ext uri="{BB962C8B-B14F-4D97-AF65-F5344CB8AC3E}">
        <p14:creationId xmlns:p14="http://schemas.microsoft.com/office/powerpoint/2010/main" val="3997249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32" y="1268017"/>
            <a:ext cx="7712242" cy="194898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a:t> A DAG G=(V,E) is (</a:t>
                </a:r>
                <a:r>
                  <a:rPr lang="en-US" dirty="0" err="1"/>
                  <a:t>e,d</a:t>
                </a:r>
                <a:r>
                  <a:rPr lang="en-US" dirty="0"/>
                  <a:t>)-reducible if there exists </a:t>
                </a:r>
                <a14:m>
                  <m:oMath xmlns:m="http://schemas.openxmlformats.org/officeDocument/2006/math">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a:rPr>
                        </m:ctrlPr>
                      </m:dPr>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and depth(G-S)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Otherwise, we say that G is (</a:t>
                </a:r>
                <a:r>
                  <a:rPr lang="en-US" dirty="0" err="1"/>
                  <a:t>e,d</a:t>
                </a:r>
                <a:r>
                  <a:rPr lang="en-US" dirty="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832169" y="413869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6" name="Oval 5"/>
          <p:cNvSpPr/>
          <p:nvPr/>
        </p:nvSpPr>
        <p:spPr>
          <a:xfrm>
            <a:off x="1538325" y="413869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7" name="Oval 6"/>
          <p:cNvSpPr/>
          <p:nvPr/>
        </p:nvSpPr>
        <p:spPr>
          <a:xfrm>
            <a:off x="2244480" y="4118533"/>
            <a:ext cx="435851" cy="418421"/>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8" name="Straight Arrow Connector 7"/>
          <p:cNvCxnSpPr/>
          <p:nvPr/>
        </p:nvCxnSpPr>
        <p:spPr>
          <a:xfrm>
            <a:off x="1246149" y="434386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4178" y="4348938"/>
            <a:ext cx="270305" cy="11187"/>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0334" y="4316556"/>
            <a:ext cx="270305" cy="11187"/>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36231" y="410734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12" name="Oval 11"/>
          <p:cNvSpPr/>
          <p:nvPr/>
        </p:nvSpPr>
        <p:spPr>
          <a:xfrm>
            <a:off x="3642387" y="410734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endParaRPr lang="en-US" sz="1700" dirty="0"/>
          </a:p>
        </p:txBody>
      </p:sp>
      <p:cxnSp>
        <p:nvCxnSpPr>
          <p:cNvPr id="14" name="Straight Arrow Connector 13"/>
          <p:cNvCxnSpPr/>
          <p:nvPr/>
        </p:nvCxnSpPr>
        <p:spPr>
          <a:xfrm>
            <a:off x="3350211" y="431250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1692643" y="3464797"/>
            <a:ext cx="37625" cy="1322723"/>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3179051" y="3471937"/>
            <a:ext cx="37625" cy="1322723"/>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932" y="3438364"/>
            <a:ext cx="2521171" cy="346249"/>
          </a:xfrm>
          <a:prstGeom prst="rect">
            <a:avLst/>
          </a:prstGeom>
        </p:spPr>
        <p:txBody>
          <a:bodyPr wrap="none" lIns="68580" tIns="34290" rIns="68580" bIns="34290">
            <a:spAutoFit/>
          </a:bodyPr>
          <a:lstStyle/>
          <a:p>
            <a:r>
              <a:rPr lang="en-US" sz="1800" b="1" dirty="0"/>
              <a:t>Example: (1,2)-reducible</a:t>
            </a:r>
            <a:r>
              <a:rPr lang="en-US" sz="1800" dirty="0"/>
              <a:t> </a:t>
            </a:r>
            <a:endParaRPr lang="en-US" sz="1800" dirty="0"/>
          </a:p>
        </p:txBody>
      </p:sp>
    </p:spTree>
    <p:extLst>
      <p:ext uri="{BB962C8B-B14F-4D97-AF65-F5344CB8AC3E}">
        <p14:creationId xmlns:p14="http://schemas.microsoft.com/office/powerpoint/2010/main" val="599363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6782" y="1268017"/>
            <a:ext cx="8310437" cy="146089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a:t>
                </a:r>
                <a14:m>
                  <m:oMath xmlns:m="http://schemas.openxmlformats.org/officeDocument/2006/math">
                    <m:func>
                      <m:funcPr>
                        <m:ctrlPr>
                          <a:rPr lang="en-US" i="1">
                            <a:latin typeface="Cambria Math"/>
                          </a:rPr>
                        </m:ctrlPr>
                      </m:funcPr>
                      <m:fName>
                        <m:r>
                          <m:rPr>
                            <m:sty m:val="p"/>
                          </m:rPr>
                          <a:rPr lang="en-US">
                            <a:latin typeface="Cambria Math"/>
                            <a:ea typeface="Cambria Math" panose="02040503050406030204" pitchFamily="18" charset="0"/>
                          </a:rPr>
                          <m:t>aAT</m:t>
                        </m:r>
                      </m:fName>
                      <m:e>
                        <m:d>
                          <m:dPr>
                            <m:ctrlPr>
                              <a:rPr lang="en-US" i="1">
                                <a:latin typeface="Cambria Math"/>
                              </a:rPr>
                            </m:ctrlPr>
                          </m:dPr>
                          <m:e>
                            <m:r>
                              <a:rPr lang="en-US" b="0" i="1" smtClean="0">
                                <a:latin typeface="Cambria Math"/>
                              </a:rPr>
                              <m:t>𝐺</m:t>
                            </m:r>
                          </m:e>
                        </m:d>
                        <m:r>
                          <a:rPr lang="en-US" i="1">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a:rPr>
                            </m:ctrlPr>
                          </m:dPr>
                          <m:e>
                            <m:r>
                              <a:rPr lang="en-US" i="1">
                                <a:latin typeface="Cambria Math" panose="02040503050406030204" pitchFamily="18" charset="0"/>
                              </a:rPr>
                              <m:t>𝑒𝑛</m:t>
                            </m:r>
                            <m:r>
                              <a:rPr lang="en-US" i="1">
                                <a:latin typeface="Cambria Math" panose="02040503050406030204" pitchFamily="18" charset="0"/>
                              </a:rPr>
                              <m:t>+</m:t>
                            </m:r>
                            <m:rad>
                              <m:radPr>
                                <m:degHide m:val="on"/>
                                <m:ctrlPr>
                                  <a:rPr lang="en-US" i="1">
                                    <a:latin typeface="Cambria Math"/>
                                  </a:rPr>
                                </m:ctrlPr>
                              </m:radPr>
                              <m:deg/>
                              <m:e>
                                <m:r>
                                  <a:rPr lang="en-US" i="1">
                                    <a:latin typeface="Cambria Math" panose="02040503050406030204" pitchFamily="18" charset="0"/>
                                  </a:rPr>
                                  <m:t>𝑛</m:t>
                                </m:r>
                                <m:r>
                                  <a:rPr lang="en-US" i="1" baseline="30000">
                                    <a:latin typeface="Cambria Math" panose="02040503050406030204" pitchFamily="18" charset="0"/>
                                  </a:rPr>
                                  <m:t>3</m:t>
                                </m:r>
                                <m:r>
                                  <a:rPr lang="en-US" i="1">
                                    <a:latin typeface="Cambria Math" panose="02040503050406030204" pitchFamily="18" charset="0"/>
                                  </a:rPr>
                                  <m:t>𝑑</m:t>
                                </m:r>
                              </m:e>
                            </m:rad>
                          </m:e>
                        </m:d>
                      </m:e>
                    </m:func>
                  </m:oMath>
                </a14:m>
                <a:r>
                  <a:rPr lang="en-US" i="1" dirty="0">
                    <a:latin typeface="Cambria Math" panose="02040503050406030204" pitchFamily="18" charset="0"/>
                  </a:rPr>
                  <a:t> </a:t>
                </a:r>
                <a:r>
                  <a:rPr lang="en-US" i="1" dirty="0" smtClean="0">
                    <a:latin typeface="Cambria Math" panose="02040503050406030204" pitchFamily="18" charset="0"/>
                  </a:rPr>
                  <a:t>.</a:t>
                </a:r>
              </a:p>
              <a:p>
                <a:pPr marL="0" indent="0">
                  <a:buNone/>
                </a:pPr>
                <a:r>
                  <a:rPr lang="en-US" dirty="0"/>
                  <a:t>In particular, </a:t>
                </a:r>
                <a14:m>
                  <m:oMath xmlns:m="http://schemas.openxmlformats.org/officeDocument/2006/math">
                    <m:func>
                      <m:funcPr>
                        <m:ctrlPr>
                          <a:rPr lang="en-US" i="1">
                            <a:latin typeface="Cambria Math"/>
                          </a:rPr>
                        </m:ctrlPr>
                      </m:funcPr>
                      <m:fName>
                        <m:r>
                          <m:rPr>
                            <m:sty m:val="p"/>
                          </m:rPr>
                          <a:rPr lang="en-US">
                            <a:latin typeface="Cambria Math"/>
                            <a:ea typeface="Cambria Math" panose="02040503050406030204" pitchFamily="18" charset="0"/>
                          </a:rPr>
                          <m:t>aAT</m:t>
                        </m:r>
                      </m:fName>
                      <m:e>
                        <m:d>
                          <m:dPr>
                            <m:ctrlPr>
                              <a:rPr lang="en-US" i="1">
                                <a:latin typeface="Cambria Math"/>
                              </a:rPr>
                            </m:ctrlPr>
                          </m:dPr>
                          <m:e>
                            <m:r>
                              <a:rPr lang="en-US" i="1">
                                <a:latin typeface="Cambria Math"/>
                              </a:rPr>
                              <m:t>𝐺</m:t>
                            </m:r>
                          </m:e>
                        </m:d>
                        <m:r>
                          <a:rPr lang="en-US" i="1">
                            <a:latin typeface="Cambria Math" panose="02040503050406030204" pitchFamily="18" charset="0"/>
                          </a:rPr>
                          <m:t>=</m:t>
                        </m:r>
                        <m:r>
                          <m:rPr>
                            <m:sty m:val="p"/>
                          </m:rPr>
                          <a:rPr lang="en-US">
                            <a:latin typeface="Cambria Math"/>
                          </a:rPr>
                          <m:t>o</m:t>
                        </m:r>
                        <m:d>
                          <m:dPr>
                            <m:ctrlPr>
                              <a:rPr lang="en-US" i="1">
                                <a:latin typeface="Cambria Math"/>
                              </a:rPr>
                            </m:ctrlPr>
                          </m:dPr>
                          <m:e>
                            <m:r>
                              <a:rPr lang="en-US" i="1">
                                <a:latin typeface="Cambria Math" panose="02040503050406030204" pitchFamily="18" charset="0"/>
                              </a:rPr>
                              <m:t>𝑛</m:t>
                            </m:r>
                            <m:r>
                              <a:rPr lang="en-US" i="1" baseline="30000">
                                <a:latin typeface="Cambria Math"/>
                              </a:rPr>
                              <m:t>2</m:t>
                            </m:r>
                          </m:e>
                        </m:d>
                      </m:e>
                    </m:func>
                  </m:oMath>
                </a14:m>
                <a:r>
                  <a:rPr lang="en-US" i="1" dirty="0">
                    <a:latin typeface="Cambria Math" panose="02040503050406030204" pitchFamily="18" charset="0"/>
                  </a:rPr>
                  <a:t>  </a:t>
                </a:r>
                <a:r>
                  <a:rPr lang="en-US" dirty="0">
                    <a:latin typeface="Cambria Math" panose="02040503050406030204" pitchFamily="18" charset="0"/>
                  </a:rPr>
                  <a:t>for </a:t>
                </a:r>
                <a:r>
                  <a:rPr lang="en-US" dirty="0" err="1">
                    <a:latin typeface="Cambria Math" panose="02040503050406030204" pitchFamily="18" charset="0"/>
                  </a:rPr>
                  <a:t>e,d</a:t>
                </a:r>
                <a:r>
                  <a:rPr lang="en-US" dirty="0">
                    <a:latin typeface="Cambria Math" panose="02040503050406030204" pitchFamily="18" charset="0"/>
                  </a:rPr>
                  <a:t>=o(n)</a:t>
                </a:r>
                <a:r>
                  <a:rPr lang="en-US" i="1" dirty="0">
                    <a:latin typeface="Cambria Math" panose="02040503050406030204" pitchFamily="18" charset="0"/>
                  </a:rPr>
                  <a:t>.</a:t>
                </a:r>
              </a:p>
              <a:p>
                <a:pPr marL="0" indent="0">
                  <a:buNone/>
                </a:pPr>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59" t="-2430" r="-108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Depth Robustness is Necessary</a:t>
            </a:r>
          </a:p>
        </p:txBody>
      </p:sp>
      <p:sp>
        <p:nvSpPr>
          <p:cNvPr id="9" name="Rectangle 8"/>
          <p:cNvSpPr/>
          <p:nvPr/>
        </p:nvSpPr>
        <p:spPr>
          <a:xfrm>
            <a:off x="416781" y="1268017"/>
            <a:ext cx="8310437" cy="146089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p:sp>
        <p:nvSpPr>
          <p:cNvPr id="14" name="Rectangle 13"/>
          <p:cNvSpPr/>
          <p:nvPr/>
        </p:nvSpPr>
        <p:spPr>
          <a:xfrm>
            <a:off x="412546" y="2897865"/>
            <a:ext cx="8314673" cy="15404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mc:Choice xmlns:a14="http://schemas.microsoft.com/office/drawing/2010/main" Requires="a14">
          <p:sp>
            <p:nvSpPr>
              <p:cNvPr id="15" name="Content Placeholder 2"/>
              <p:cNvSpPr txBox="1">
                <a:spLocks/>
              </p:cNvSpPr>
              <p:nvPr/>
            </p:nvSpPr>
            <p:spPr>
              <a:xfrm>
                <a:off x="539747" y="3000970"/>
                <a:ext cx="7886700"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Corollary (Depth-Robustness is a necessary condition): </a:t>
                </a:r>
                <a:r>
                  <a:rPr lang="en-US" dirty="0" smtClean="0"/>
                  <a:t>For any DAG G with constant </a:t>
                </a:r>
                <a:r>
                  <a:rPr lang="en-US" dirty="0" err="1" smtClean="0"/>
                  <a:t>indegree</a:t>
                </a:r>
                <a:r>
                  <a:rPr lang="en-US" dirty="0" smtClean="0"/>
                  <a:t> we have </a:t>
                </a:r>
                <a14:m>
                  <m:oMath xmlns:m="http://schemas.openxmlformats.org/officeDocument/2006/math">
                    <m:func>
                      <m:funcPr>
                        <m:ctrlPr>
                          <a:rPr lang="en-US" i="1">
                            <a:latin typeface="Cambria Math"/>
                          </a:rPr>
                        </m:ctrlPr>
                      </m:funcPr>
                      <m:fName>
                        <m:r>
                          <m:rPr>
                            <m:sty m:val="p"/>
                          </m:rPr>
                          <a:rPr lang="en-US">
                            <a:latin typeface="Cambria Math"/>
                            <a:ea typeface="Cambria Math" panose="02040503050406030204" pitchFamily="18" charset="0"/>
                          </a:rPr>
                          <m:t>aAT</m:t>
                        </m:r>
                      </m:fName>
                      <m:e>
                        <m:d>
                          <m:dPr>
                            <m:ctrlPr>
                              <a:rPr lang="en-US" i="1">
                                <a:latin typeface="Cambria Math"/>
                              </a:rPr>
                            </m:ctrlPr>
                          </m:dPr>
                          <m:e>
                            <m:r>
                              <a:rPr lang="en-US" i="1">
                                <a:latin typeface="Cambria Math"/>
                              </a:rPr>
                              <m:t>𝐺</m:t>
                            </m:r>
                          </m:e>
                        </m:d>
                        <m:r>
                          <a:rPr lang="en-US" i="1">
                            <a:latin typeface="Cambria Math" panose="02040503050406030204" pitchFamily="18" charset="0"/>
                          </a:rPr>
                          <m:t>=</m:t>
                        </m:r>
                        <m:r>
                          <m:rPr>
                            <m:sty m:val="p"/>
                          </m:rPr>
                          <a:rPr lang="en-US">
                            <a:latin typeface="Cambria Math" panose="02040503050406030204" pitchFamily="18" charset="0"/>
                          </a:rPr>
                          <m:t>O</m:t>
                        </m:r>
                        <m:d>
                          <m:dPr>
                            <m:ctrlPr>
                              <a:rPr lang="el-GR" i="1">
                                <a:latin typeface="Cambria Math"/>
                                <a:ea typeface="Cambria Math"/>
                              </a:rPr>
                            </m:ctrlPr>
                          </m:dPr>
                          <m:e>
                            <m:f>
                              <m:fPr>
                                <m:ctrlPr>
                                  <a:rPr lang="el-GR" i="1">
                                    <a:latin typeface="Cambria Math"/>
                                    <a:ea typeface="Cambria Math"/>
                                  </a:rPr>
                                </m:ctrlPr>
                              </m:fPr>
                              <m:num>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func>
                                  <m:funcPr>
                                    <m:ctrlPr>
                                      <a:rPr lang="en-US" i="1" smtClean="0">
                                        <a:latin typeface="Cambria Math"/>
                                        <a:ea typeface="Cambria Math"/>
                                      </a:rPr>
                                    </m:ctrlPr>
                                  </m:funcPr>
                                  <m:fName>
                                    <m:r>
                                      <m:rPr>
                                        <m:sty m:val="p"/>
                                      </m:rPr>
                                      <a:rPr lang="en-US" i="0" smtClean="0">
                                        <a:latin typeface="Cambria Math"/>
                                        <a:ea typeface="Cambria Math"/>
                                      </a:rPr>
                                      <m:t>log</m:t>
                                    </m:r>
                                  </m:fName>
                                  <m:e>
                                    <m:func>
                                      <m:funcPr>
                                        <m:ctrlPr>
                                          <a:rPr lang="en-US" i="1" smtClean="0">
                                            <a:latin typeface="Cambria Math"/>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e>
                                </m:func>
                              </m:num>
                              <m:den>
                                <m:func>
                                  <m:funcPr>
                                    <m:ctrlPr>
                                      <a:rPr lang="en-US" i="1">
                                        <a:latin typeface="Cambria Math"/>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e>
                    </m:func>
                  </m:oMath>
                </a14:m>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endParaRPr lang="en-US" dirty="0"/>
              </a:p>
            </p:txBody>
          </p:sp>
        </mc:Choice>
        <mc:Fallback>
          <p:sp>
            <p:nvSpPr>
              <p:cNvPr id="15" name="Content Placeholder 2"/>
              <p:cNvSpPr txBox="1">
                <a:spLocks noRot="1" noChangeAspect="1" noMove="1" noResize="1" noEditPoints="1" noAdjustHandles="1" noChangeArrowheads="1" noChangeShapeType="1" noTextEdit="1"/>
              </p:cNvSpPr>
              <p:nvPr/>
            </p:nvSpPr>
            <p:spPr>
              <a:xfrm>
                <a:off x="539747" y="3000970"/>
                <a:ext cx="7886700" cy="3263504"/>
              </a:xfrm>
              <a:prstGeom prst="rect">
                <a:avLst/>
              </a:prstGeom>
              <a:blipFill rotWithShape="1">
                <a:blip r:embed="rId3"/>
                <a:stretch>
                  <a:fillRect l="-1933" t="-4478" r="-2088"/>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644" y="3972660"/>
            <a:ext cx="1347832" cy="1170840"/>
          </a:xfrm>
          <a:prstGeom prst="rect">
            <a:avLst/>
          </a:prstGeom>
        </p:spPr>
      </p:pic>
      <p:sp>
        <p:nvSpPr>
          <p:cNvPr id="6" name="Cloud Callout 5"/>
          <p:cNvSpPr/>
          <p:nvPr/>
        </p:nvSpPr>
        <p:spPr>
          <a:xfrm>
            <a:off x="1964266" y="3921860"/>
            <a:ext cx="7179734" cy="1032934"/>
          </a:xfrm>
          <a:prstGeom prst="cloudCallout">
            <a:avLst>
              <a:gd name="adj1" fmla="val -54530"/>
              <a:gd name="adj2" fmla="val 12500"/>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r>
              <a:rPr lang="en-US" sz="1700" dirty="0"/>
              <a:t>Much stronger attacks against all practical </a:t>
            </a:r>
            <a:r>
              <a:rPr lang="en-US" sz="1700" dirty="0" err="1"/>
              <a:t>iMHF</a:t>
            </a:r>
            <a:r>
              <a:rPr lang="en-US" sz="1700" dirty="0"/>
              <a:t> candidates including Argon2i, winner of password hashing competition [AB16,AB17,AGKKOPRRR16]. </a:t>
            </a:r>
          </a:p>
        </p:txBody>
      </p:sp>
    </p:spTree>
    <p:extLst>
      <p:ext uri="{BB962C8B-B14F-4D97-AF65-F5344CB8AC3E}">
        <p14:creationId xmlns:p14="http://schemas.microsoft.com/office/powerpoint/2010/main" val="37469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194146" y="3146713"/>
            <a:ext cx="1226128" cy="3658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233782"/>
            <a:ext cx="1543050" cy="393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868" b="25435"/>
          <a:stretch/>
        </p:blipFill>
        <p:spPr bwMode="auto">
          <a:xfrm>
            <a:off x="6017863" y="3146713"/>
            <a:ext cx="1143000" cy="5680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1" y="3714751"/>
            <a:ext cx="1217263" cy="73948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9101" y="3905535"/>
            <a:ext cx="1206940" cy="56036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5683" y="2514600"/>
            <a:ext cx="1543050" cy="56155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9720" y="3714750"/>
            <a:ext cx="2000250" cy="7511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259681" y="-13430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373981" y="-12287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4106143" y="2661805"/>
            <a:ext cx="1179047" cy="4364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Offline Attacks: A Common </a:t>
            </a:r>
            <a:r>
              <a:rPr lang="en-US" dirty="0" smtClean="0"/>
              <a:t>Problem</a:t>
            </a:r>
            <a:endParaRPr lang="en-US" dirty="0"/>
          </a:p>
        </p:txBody>
      </p:sp>
    </p:spTree>
    <p:extLst>
      <p:ext uri="{BB962C8B-B14F-4D97-AF65-F5344CB8AC3E}">
        <p14:creationId xmlns:p14="http://schemas.microsoft.com/office/powerpoint/2010/main" val="2341364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No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Catena </a:t>
                </a:r>
                <a:r>
                  <a:rPr lang="en-US" dirty="0"/>
                  <a:t>[FLW15</a:t>
                </a:r>
                <a:r>
                  <a:rPr lang="en-US" dirty="0" smtClean="0"/>
                  <a:t>] is </a:t>
                </a:r>
                <a14:m>
                  <m:oMath xmlns:m="http://schemas.openxmlformats.org/officeDocument/2006/math">
                    <m:d>
                      <m:dPr>
                        <m:ctrlPr>
                          <a:rPr lang="en-US" i="1" smtClean="0">
                            <a:latin typeface="Cambria Math"/>
                          </a:rPr>
                        </m:ctrlPr>
                      </m:dPr>
                      <m:e>
                        <m:r>
                          <a:rPr lang="en-US" b="0" i="1" smtClean="0">
                            <a:latin typeface="Cambria Math"/>
                          </a:rPr>
                          <m:t>𝑒</m:t>
                        </m:r>
                        <m:r>
                          <a:rPr lang="en-US" b="0" i="1" smtClean="0">
                            <a:latin typeface="Cambria Math"/>
                          </a:rPr>
                          <m:t>,</m:t>
                        </m:r>
                        <m:acc>
                          <m:accPr>
                            <m:chr m:val="̃"/>
                            <m:ctrlPr>
                              <a:rPr lang="en-US" b="0" i="1" smtClean="0">
                                <a:latin typeface="Cambria Math"/>
                              </a:rPr>
                            </m:ctrlPr>
                          </m:accPr>
                          <m:e>
                            <m:r>
                              <a:rPr lang="en-US" b="0" i="1" smtClean="0">
                                <a:latin typeface="Cambria Math"/>
                              </a:rPr>
                              <m:t>𝑂</m:t>
                            </m:r>
                          </m:e>
                        </m:acc>
                        <m:d>
                          <m:dPr>
                            <m:ctrlPr>
                              <a:rPr lang="en-US" b="0" i="1" smtClean="0">
                                <a:latin typeface="Cambria Math"/>
                              </a:rPr>
                            </m:ctrlPr>
                          </m:dPr>
                          <m:e>
                            <m:f>
                              <m:fPr>
                                <m:ctrlPr>
                                  <a:rPr lang="en-US" i="1">
                                    <a:latin typeface="Cambria Math"/>
                                  </a:rPr>
                                </m:ctrlPr>
                              </m:fPr>
                              <m:num>
                                <m:r>
                                  <a:rPr lang="en-US" b="0" i="1" smtClean="0">
                                    <a:latin typeface="Cambria Math"/>
                                  </a:rPr>
                                  <m:t>𝑛</m:t>
                                </m:r>
                              </m:num>
                              <m:den>
                                <m:r>
                                  <a:rPr lang="en-US" b="0" i="1" smtClean="0">
                                    <a:latin typeface="Cambria Math"/>
                                  </a:rPr>
                                  <m:t>𝑒</m:t>
                                </m:r>
                              </m:den>
                            </m:f>
                          </m:e>
                        </m:d>
                      </m:e>
                    </m:d>
                  </m:oMath>
                </a14:m>
                <a:r>
                  <a:rPr lang="en-US" dirty="0" smtClean="0"/>
                  <a:t>-reducible</a:t>
                </a:r>
              </a:p>
              <a:p>
                <a:pPr marL="0" indent="0">
                  <a:buNone/>
                </a:pPr>
                <a14:m>
                  <m:oMathPara xmlns:m="http://schemas.openxmlformats.org/officeDocument/2006/math">
                    <m:oMathParaPr>
                      <m:jc m:val="centerGroup"/>
                    </m:oMathParaPr>
                    <m:oMath xmlns:m="http://schemas.openxmlformats.org/officeDocument/2006/math">
                      <m:r>
                        <a:rPr lang="en-US" sz="2700" i="1">
                          <a:latin typeface="Cambria Math"/>
                          <a:sym typeface="Wingdings" pitchFamily="2" charset="2"/>
                        </a:rPr>
                        <m:t>𝐶𝐶</m:t>
                      </m:r>
                      <m:r>
                        <a:rPr lang="en-US" sz="2700" i="1">
                          <a:latin typeface="Cambria Math"/>
                          <a:sym typeface="Wingdings" pitchFamily="2" charset="2"/>
                        </a:rPr>
                        <m:t>=</m:t>
                      </m:r>
                      <m:r>
                        <a:rPr lang="en-US" sz="2700" i="1">
                          <a:latin typeface="Cambria Math"/>
                          <a:sym typeface="Wingdings" pitchFamily="2" charset="2"/>
                        </a:rPr>
                        <m:t>𝑂</m:t>
                      </m:r>
                      <m:d>
                        <m:dPr>
                          <m:ctrlPr>
                            <a:rPr lang="en-US" sz="2700" i="1">
                              <a:latin typeface="Cambria Math"/>
                              <a:sym typeface="Wingdings" pitchFamily="2" charset="2"/>
                            </a:rPr>
                          </m:ctrlPr>
                        </m:dPr>
                        <m:e>
                          <m:sSup>
                            <m:sSupPr>
                              <m:ctrlPr>
                                <a:rPr lang="en-US" sz="2700" i="1">
                                  <a:latin typeface="Cambria Math"/>
                                  <a:sym typeface="Wingdings" pitchFamily="2" charset="2"/>
                                </a:rPr>
                              </m:ctrlPr>
                            </m:sSupPr>
                            <m:e>
                              <m:r>
                                <a:rPr lang="en-US" sz="2700" i="1">
                                  <a:latin typeface="Cambria Math"/>
                                  <a:sym typeface="Wingdings" pitchFamily="2" charset="2"/>
                                </a:rPr>
                                <m:t>𝑛</m:t>
                              </m:r>
                            </m:e>
                            <m:sup>
                              <m:r>
                                <a:rPr lang="en-US" sz="2700" i="1">
                                  <a:latin typeface="Cambria Math"/>
                                  <a:sym typeface="Wingdings" pitchFamily="2" charset="2"/>
                                </a:rPr>
                                <m:t>1.62</m:t>
                              </m:r>
                            </m:sup>
                          </m:sSup>
                        </m:e>
                      </m:d>
                    </m:oMath>
                  </m:oMathPara>
                </a14:m>
                <a:endParaRPr lang="en-US" sz="2700" dirty="0"/>
              </a:p>
              <a:p>
                <a:r>
                  <a:rPr lang="en-US" dirty="0" smtClean="0"/>
                  <a:t>Balloon Hashing and Argon2i (old version) are </a:t>
                </a:r>
                <a14:m>
                  <m:oMath xmlns:m="http://schemas.openxmlformats.org/officeDocument/2006/math">
                    <m:d>
                      <m:dPr>
                        <m:ctrlPr>
                          <a:rPr lang="en-US" i="1">
                            <a:latin typeface="Cambria Math"/>
                          </a:rPr>
                        </m:ctrlPr>
                      </m:dPr>
                      <m:e>
                        <m:r>
                          <a:rPr lang="en-US" i="1">
                            <a:latin typeface="Cambria Math"/>
                          </a:rPr>
                          <m:t>𝑒</m:t>
                        </m:r>
                        <m:r>
                          <a:rPr lang="en-US" i="1">
                            <a:latin typeface="Cambria Math"/>
                          </a:rPr>
                          <m:t>,</m:t>
                        </m:r>
                        <m:acc>
                          <m:accPr>
                            <m:chr m:val="̃"/>
                            <m:ctrlPr>
                              <a:rPr lang="en-US" i="1">
                                <a:latin typeface="Cambria Math"/>
                              </a:rPr>
                            </m:ctrlPr>
                          </m:accPr>
                          <m:e>
                            <m:r>
                              <a:rPr lang="en-US" i="1">
                                <a:latin typeface="Cambria Math"/>
                              </a:rPr>
                              <m:t>𝑂</m:t>
                            </m:r>
                          </m:e>
                        </m:acc>
                        <m:d>
                          <m:dPr>
                            <m:ctrlPr>
                              <a:rPr lang="en-US" i="1">
                                <a:latin typeface="Cambria Math"/>
                              </a:rPr>
                            </m:ctrlPr>
                          </m:dPr>
                          <m:e>
                            <m:f>
                              <m:fPr>
                                <m:ctrlPr>
                                  <a:rPr lang="en-US" i="1">
                                    <a:latin typeface="Cambria Math"/>
                                  </a:rPr>
                                </m:ctrlPr>
                              </m:fPr>
                              <m:num>
                                <m:sSup>
                                  <m:sSupPr>
                                    <m:ctrlPr>
                                      <a:rPr lang="en-US" i="1" smtClean="0">
                                        <a:latin typeface="Cambria Math"/>
                                      </a:rPr>
                                    </m:ctrlPr>
                                  </m:sSupPr>
                                  <m:e>
                                    <m:r>
                                      <a:rPr lang="en-US" b="0" i="1" smtClean="0">
                                        <a:latin typeface="Cambria Math"/>
                                      </a:rPr>
                                      <m:t>𝑛</m:t>
                                    </m:r>
                                  </m:e>
                                  <m:sup>
                                    <m:r>
                                      <a:rPr lang="en-US" b="0" i="1" smtClean="0">
                                        <a:latin typeface="Cambria Math"/>
                                      </a:rPr>
                                      <m:t>2</m:t>
                                    </m:r>
                                  </m:sup>
                                </m:sSup>
                              </m:num>
                              <m:den>
                                <m:sSup>
                                  <m:sSupPr>
                                    <m:ctrlPr>
                                      <a:rPr lang="en-US" i="1" smtClean="0">
                                        <a:latin typeface="Cambria Math"/>
                                      </a:rPr>
                                    </m:ctrlPr>
                                  </m:sSupPr>
                                  <m:e>
                                    <m:r>
                                      <a:rPr lang="en-US" b="0" i="1" smtClean="0">
                                        <a:latin typeface="Cambria Math"/>
                                      </a:rPr>
                                      <m:t>𝑒</m:t>
                                    </m:r>
                                  </m:e>
                                  <m:sup>
                                    <m:r>
                                      <a:rPr lang="en-US" b="0" i="1" smtClean="0">
                                        <a:latin typeface="Cambria Math"/>
                                      </a:rPr>
                                      <m:t>2</m:t>
                                    </m:r>
                                  </m:sup>
                                </m:sSup>
                              </m:den>
                            </m:f>
                          </m:e>
                        </m:d>
                      </m:e>
                    </m:d>
                  </m:oMath>
                </a14:m>
                <a:r>
                  <a:rPr lang="en-US" dirty="0"/>
                  <a:t>-</a:t>
                </a:r>
                <a:r>
                  <a:rPr lang="en-US" dirty="0" smtClean="0"/>
                  <a:t>reducible</a:t>
                </a:r>
                <a:endParaRPr lang="en-US" dirty="0"/>
              </a:p>
              <a:p>
                <a:pPr marL="0" lvl="1" indent="0">
                  <a:spcBef>
                    <a:spcPts val="750"/>
                  </a:spcBef>
                  <a:buNone/>
                </a:pPr>
                <a14:m>
                  <m:oMathPara xmlns:m="http://schemas.openxmlformats.org/officeDocument/2006/math">
                    <m:oMathParaPr>
                      <m:jc m:val="centerGroup"/>
                    </m:oMathParaPr>
                    <m:oMath xmlns:m="http://schemas.openxmlformats.org/officeDocument/2006/math">
                      <m:r>
                        <a:rPr lang="en-US" sz="2400" i="1">
                          <a:latin typeface="Cambria Math"/>
                          <a:sym typeface="Wingdings" pitchFamily="2" charset="2"/>
                        </a:rPr>
                        <m:t>𝐶𝐶</m:t>
                      </m:r>
                      <m:r>
                        <a:rPr lang="en-US" sz="2400" i="1">
                          <a:latin typeface="Cambria Math"/>
                          <a:sym typeface="Wingdings" pitchFamily="2" charset="2"/>
                        </a:rPr>
                        <m:t>=</m:t>
                      </m:r>
                      <m:r>
                        <a:rPr lang="en-US" sz="2400" i="1">
                          <a:latin typeface="Cambria Math"/>
                          <a:sym typeface="Wingdings" pitchFamily="2" charset="2"/>
                        </a:rPr>
                        <m:t>𝑂</m:t>
                      </m:r>
                      <m:d>
                        <m:dPr>
                          <m:ctrlPr>
                            <a:rPr lang="en-US" sz="2400" i="1">
                              <a:latin typeface="Cambria Math"/>
                              <a:sym typeface="Wingdings" pitchFamily="2" charset="2"/>
                            </a:rPr>
                          </m:ctrlPr>
                        </m:dPr>
                        <m:e>
                          <m:sSup>
                            <m:sSupPr>
                              <m:ctrlPr>
                                <a:rPr lang="en-US" sz="2400" i="1">
                                  <a:latin typeface="Cambria Math"/>
                                  <a:sym typeface="Wingdings" pitchFamily="2" charset="2"/>
                                </a:rPr>
                              </m:ctrlPr>
                            </m:sSupPr>
                            <m:e>
                              <m:r>
                                <a:rPr lang="en-US" sz="2400" i="1">
                                  <a:latin typeface="Cambria Math"/>
                                  <a:sym typeface="Wingdings" pitchFamily="2" charset="2"/>
                                </a:rPr>
                                <m:t>𝑛</m:t>
                              </m:r>
                            </m:e>
                            <m:sup>
                              <m:r>
                                <a:rPr lang="en-US" sz="2400" i="1">
                                  <a:latin typeface="Cambria Math"/>
                                  <a:sym typeface="Wingdings" pitchFamily="2" charset="2"/>
                                </a:rPr>
                                <m:t>1.71</m:t>
                              </m:r>
                            </m:sup>
                          </m:sSup>
                        </m:e>
                      </m:d>
                    </m:oMath>
                  </m:oMathPara>
                </a14:m>
                <a:endParaRPr lang="en-US" dirty="0" smtClean="0">
                  <a:sym typeface="Wingdings" pitchFamily="2" charset="2"/>
                </a:endParaRPr>
              </a:p>
              <a:p>
                <a:pPr marL="257175" lvl="1" indent="-257175">
                  <a:spcBef>
                    <a:spcPts val="750"/>
                  </a:spcBef>
                </a:pPr>
                <a:r>
                  <a:rPr lang="en-US" sz="2100" dirty="0"/>
                  <a:t>Argon2i (latest version) is </a:t>
                </a:r>
                <a14:m>
                  <m:oMath xmlns:m="http://schemas.openxmlformats.org/officeDocument/2006/math">
                    <m:d>
                      <m:dPr>
                        <m:ctrlPr>
                          <a:rPr lang="en-US" sz="2100" i="1">
                            <a:latin typeface="Cambria Math"/>
                          </a:rPr>
                        </m:ctrlPr>
                      </m:dPr>
                      <m:e>
                        <m:r>
                          <a:rPr lang="en-US" sz="2100" i="1">
                            <a:latin typeface="Cambria Math"/>
                          </a:rPr>
                          <m:t>𝑒</m:t>
                        </m:r>
                        <m:r>
                          <a:rPr lang="en-US" sz="2100" i="1">
                            <a:latin typeface="Cambria Math"/>
                          </a:rPr>
                          <m:t>,</m:t>
                        </m:r>
                        <m:acc>
                          <m:accPr>
                            <m:chr m:val="̃"/>
                            <m:ctrlPr>
                              <a:rPr lang="en-US" sz="2100" i="1">
                                <a:latin typeface="Cambria Math"/>
                              </a:rPr>
                            </m:ctrlPr>
                          </m:accPr>
                          <m:e>
                            <m:r>
                              <a:rPr lang="en-US" sz="2100" i="1">
                                <a:latin typeface="Cambria Math"/>
                              </a:rPr>
                              <m:t>𝑂</m:t>
                            </m:r>
                          </m:e>
                        </m:acc>
                        <m:d>
                          <m:dPr>
                            <m:ctrlPr>
                              <a:rPr lang="en-US" sz="2100" i="1">
                                <a:latin typeface="Cambria Math"/>
                              </a:rPr>
                            </m:ctrlPr>
                          </m:dPr>
                          <m:e>
                            <m:f>
                              <m:fPr>
                                <m:ctrlPr>
                                  <a:rPr lang="en-US" sz="2100" i="1">
                                    <a:latin typeface="Cambria Math"/>
                                  </a:rPr>
                                </m:ctrlPr>
                              </m:fPr>
                              <m:num>
                                <m:sSup>
                                  <m:sSupPr>
                                    <m:ctrlPr>
                                      <a:rPr lang="en-US" sz="2100" i="1">
                                        <a:latin typeface="Cambria Math"/>
                                      </a:rPr>
                                    </m:ctrlPr>
                                  </m:sSupPr>
                                  <m:e>
                                    <m:r>
                                      <a:rPr lang="en-US" sz="2100" i="1">
                                        <a:latin typeface="Cambria Math"/>
                                      </a:rPr>
                                      <m:t>𝑛</m:t>
                                    </m:r>
                                  </m:e>
                                  <m:sup>
                                    <m:r>
                                      <a:rPr lang="en-US" sz="2100" i="1">
                                        <a:latin typeface="Cambria Math"/>
                                      </a:rPr>
                                      <m:t>3</m:t>
                                    </m:r>
                                  </m:sup>
                                </m:sSup>
                              </m:num>
                              <m:den>
                                <m:sSup>
                                  <m:sSupPr>
                                    <m:ctrlPr>
                                      <a:rPr lang="en-US" sz="2100" i="1">
                                        <a:latin typeface="Cambria Math"/>
                                      </a:rPr>
                                    </m:ctrlPr>
                                  </m:sSupPr>
                                  <m:e>
                                    <m:r>
                                      <a:rPr lang="en-US" sz="2100" i="1">
                                        <a:latin typeface="Cambria Math"/>
                                      </a:rPr>
                                      <m:t>𝑒</m:t>
                                    </m:r>
                                  </m:e>
                                  <m:sup>
                                    <m:r>
                                      <a:rPr lang="en-US" sz="2100" i="1">
                                        <a:latin typeface="Cambria Math"/>
                                      </a:rPr>
                                      <m:t>3</m:t>
                                    </m:r>
                                  </m:sup>
                                </m:sSup>
                              </m:den>
                            </m:f>
                          </m:e>
                        </m:d>
                      </m:e>
                    </m:d>
                  </m:oMath>
                </a14:m>
                <a:r>
                  <a:rPr lang="en-US" sz="2100" dirty="0"/>
                  <a:t>-reducible</a:t>
                </a:r>
                <a:endParaRPr lang="en-US" sz="2100" dirty="0"/>
              </a:p>
              <a:p>
                <a:pPr marL="0" lvl="1" indent="0" algn="ctr">
                  <a:spcBef>
                    <a:spcPts val="750"/>
                  </a:spcBef>
                  <a:buNone/>
                </a:pPr>
                <a14:m>
                  <m:oMathPara xmlns:m="http://schemas.openxmlformats.org/officeDocument/2006/math">
                    <m:oMathParaPr>
                      <m:jc m:val="centerGroup"/>
                    </m:oMathParaPr>
                    <m:oMath xmlns:m="http://schemas.openxmlformats.org/officeDocument/2006/math">
                      <m:r>
                        <a:rPr lang="en-US" sz="2400" i="1">
                          <a:latin typeface="Cambria Math"/>
                          <a:sym typeface="Wingdings" pitchFamily="2" charset="2"/>
                        </a:rPr>
                        <m:t>𝐶𝐶</m:t>
                      </m:r>
                      <m:r>
                        <a:rPr lang="en-US" sz="2400" i="1">
                          <a:latin typeface="Cambria Math"/>
                          <a:sym typeface="Wingdings" pitchFamily="2" charset="2"/>
                        </a:rPr>
                        <m:t>=</m:t>
                      </m:r>
                      <m:r>
                        <a:rPr lang="en-US" sz="2400" i="1">
                          <a:latin typeface="Cambria Math"/>
                          <a:sym typeface="Wingdings" pitchFamily="2" charset="2"/>
                        </a:rPr>
                        <m:t>𝑂</m:t>
                      </m:r>
                      <m:d>
                        <m:dPr>
                          <m:ctrlPr>
                            <a:rPr lang="en-US" sz="2400" i="1">
                              <a:latin typeface="Cambria Math"/>
                              <a:sym typeface="Wingdings" pitchFamily="2" charset="2"/>
                            </a:rPr>
                          </m:ctrlPr>
                        </m:dPr>
                        <m:e>
                          <m:sSup>
                            <m:sSupPr>
                              <m:ctrlPr>
                                <a:rPr lang="en-US" sz="2400" i="1">
                                  <a:latin typeface="Cambria Math"/>
                                  <a:sym typeface="Wingdings" pitchFamily="2" charset="2"/>
                                </a:rPr>
                              </m:ctrlPr>
                            </m:sSupPr>
                            <m:e>
                              <m:r>
                                <a:rPr lang="en-US" sz="2400" i="1">
                                  <a:latin typeface="Cambria Math"/>
                                  <a:sym typeface="Wingdings" pitchFamily="2" charset="2"/>
                                </a:rPr>
                                <m:t>𝑛</m:t>
                              </m:r>
                            </m:e>
                            <m:sup>
                              <m:r>
                                <a:rPr lang="en-US" sz="2400" i="1">
                                  <a:latin typeface="Cambria Math"/>
                                  <a:sym typeface="Wingdings" pitchFamily="2" charset="2"/>
                                </a:rPr>
                                <m:t>1.7</m:t>
                              </m:r>
                              <m:r>
                                <a:rPr lang="en-US" sz="2400" i="1">
                                  <a:latin typeface="Cambria Math"/>
                                  <a:sym typeface="Wingdings" pitchFamily="2" charset="2"/>
                                </a:rPr>
                                <m:t>7</m:t>
                              </m:r>
                            </m:sup>
                          </m:sSup>
                        </m:e>
                      </m:d>
                    </m:oMath>
                  </m:oMathPara>
                </a14:m>
                <a:endParaRPr lang="en-US" dirty="0" smtClean="0"/>
              </a:p>
              <a:p>
                <a:r>
                  <a:rPr lang="en-US" dirty="0" smtClean="0"/>
                  <a:t>Similar picture for most other </a:t>
                </a:r>
                <a:r>
                  <a:rPr lang="en-US" dirty="0" err="1" smtClean="0"/>
                  <a:t>iMHF</a:t>
                </a:r>
                <a:r>
                  <a:rPr lang="en-US" dirty="0" smtClean="0"/>
                  <a:t> candidates </a:t>
                </a:r>
                <a:r>
                  <a:rPr lang="en-US" dirty="0"/>
                  <a:t>[</a:t>
                </a:r>
                <a:r>
                  <a:rPr lang="en-US" dirty="0" smtClean="0"/>
                  <a:t>AGKKOPRRR16]</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80" b="-3501"/>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466" y="3363952"/>
            <a:ext cx="822578" cy="8618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483" y="225381"/>
            <a:ext cx="1829120" cy="1588927"/>
          </a:xfrm>
          <a:prstGeom prst="rect">
            <a:avLst/>
          </a:prstGeom>
        </p:spPr>
      </p:pic>
    </p:spTree>
    <p:extLst>
      <p:ext uri="{BB962C8B-B14F-4D97-AF65-F5344CB8AC3E}">
        <p14:creationId xmlns:p14="http://schemas.microsoft.com/office/powerpoint/2010/main" val="2517867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[BDK]</a:t>
            </a:r>
            <a:endParaRPr lang="en-US" dirty="0"/>
          </a:p>
        </p:txBody>
      </p:sp>
      <p:sp>
        <p:nvSpPr>
          <p:cNvPr id="3" name="Content Placeholder 2"/>
          <p:cNvSpPr>
            <a:spLocks noGrp="1"/>
          </p:cNvSpPr>
          <p:nvPr>
            <p:ph idx="1"/>
          </p:nvPr>
        </p:nvSpPr>
        <p:spPr/>
        <p:txBody>
          <a:bodyPr/>
          <a:lstStyle/>
          <a:p>
            <a:r>
              <a:rPr lang="en-US" dirty="0" smtClean="0"/>
              <a:t>Argon2: Winner of the password hashing competition[2015]</a:t>
            </a:r>
          </a:p>
          <a:p>
            <a:endParaRPr lang="en-US" dirty="0" smtClean="0"/>
          </a:p>
          <a:p>
            <a:endParaRPr lang="en-US" dirty="0"/>
          </a:p>
          <a:p>
            <a:endParaRPr lang="en-US" dirty="0" smtClean="0"/>
          </a:p>
          <a:p>
            <a:r>
              <a:rPr lang="en-US" dirty="0" smtClean="0"/>
              <a:t>Authors originally recommended Argon2i variant (data-independent) for password hashing.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596" y="1695125"/>
            <a:ext cx="981353" cy="1028156"/>
          </a:xfrm>
          <a:prstGeom prst="rect">
            <a:avLst/>
          </a:prstGeom>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112" y="3695104"/>
            <a:ext cx="2404320" cy="937619"/>
          </a:xfrm>
          <a:prstGeom prst="rect">
            <a:avLst/>
          </a:prstGeom>
        </p:spPr>
      </p:pic>
      <p:sp>
        <p:nvSpPr>
          <p:cNvPr id="6" name="&quot;No&quot; Symbol 5"/>
          <p:cNvSpPr/>
          <p:nvPr/>
        </p:nvSpPr>
        <p:spPr>
          <a:xfrm>
            <a:off x="2889518" y="3267996"/>
            <a:ext cx="2735559" cy="1775719"/>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solidFill>
                <a:schemeClr val="tx1"/>
              </a:solidFill>
            </a:endParaRPr>
          </a:p>
        </p:txBody>
      </p:sp>
    </p:spTree>
    <p:extLst>
      <p:ext uri="{BB962C8B-B14F-4D97-AF65-F5344CB8AC3E}">
        <p14:creationId xmlns:p14="http://schemas.microsoft.com/office/powerpoint/2010/main" val="376302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[ABP17]</a:t>
            </a:r>
            <a:endParaRPr lang="en-US" dirty="0"/>
          </a:p>
        </p:txBody>
      </p:sp>
      <mc:AlternateContent xmlns:mc="http://schemas.openxmlformats.org/markup-compatibility/2006">
        <mc:Choice xmlns:a14="http://schemas.microsoft.com/office/drawing/2010/main" Requires="a14">
          <p:sp>
            <p:nvSpPr>
              <p:cNvPr id="6" name="Content Placeholder 2"/>
              <p:cNvSpPr txBox="1">
                <a:spLocks/>
              </p:cNvSpPr>
              <p:nvPr/>
            </p:nvSpPr>
            <p:spPr>
              <a:xfrm>
                <a:off x="366683" y="1879996"/>
                <a:ext cx="8364233" cy="3263504"/>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panose="02040503050406030204" pitchFamily="18" charset="0"/>
                        </a:rPr>
                        <m:t>aAT</m:t>
                      </m:r>
                      <m:d>
                        <m:dPr>
                          <m:ctrlPr>
                            <a:rPr lang="en-US" b="0" i="1" smtClean="0">
                              <a:latin typeface="Cambria Math"/>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a:ea typeface="Cambria Math"/>
                            </a:rPr>
                          </m:ctrlPr>
                        </m:dPr>
                        <m:e>
                          <m:f>
                            <m:fPr>
                              <m:ctrlPr>
                                <a:rPr lang="el-GR" i="1">
                                  <a:latin typeface="Cambria Math"/>
                                  <a:ea typeface="Cambria Math"/>
                                </a:rPr>
                              </m:ctrlPr>
                            </m:fPr>
                            <m:num>
                              <m:sSup>
                                <m:sSupPr>
                                  <m:ctrlPr>
                                    <a:rPr lang="el-GR" i="1" smtClean="0">
                                      <a:latin typeface="Cambria Math"/>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a:t>
                </a:r>
                <a:r>
                  <a:rPr lang="en-US" b="1" dirty="0" smtClean="0"/>
                  <a:t>AB16]:</a:t>
                </a:r>
                <a:r>
                  <a:rPr lang="en-US" dirty="0" smtClean="0"/>
                  <a:t> We cannot do better (in an asymptotic sense</a:t>
                </a:r>
                <a:r>
                  <a:rPr lang="en-US" dirty="0" smtClean="0"/>
                  <a:t>)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r>
                            <m:rPr>
                              <m:sty m:val="p"/>
                            </m:rPr>
                            <a:rPr lang="en-US">
                              <a:latin typeface="Cambria Math"/>
                              <a:ea typeface="Cambria Math" panose="02040503050406030204" pitchFamily="18" charset="0"/>
                            </a:rPr>
                            <m:t>aAT</m:t>
                          </m:r>
                        </m:fName>
                        <m:e>
                          <m:d>
                            <m:dPr>
                              <m:ctrlPr>
                                <a:rPr lang="en-US" i="1">
                                  <a:latin typeface="Cambria Math"/>
                                </a:rPr>
                              </m:ctrlPr>
                            </m:dPr>
                            <m:e>
                              <m:r>
                                <a:rPr lang="en-US" i="1">
                                  <a:latin typeface="Cambria Math"/>
                                </a:rPr>
                                <m:t>𝐺</m:t>
                              </m:r>
                            </m:e>
                          </m:d>
                          <m:r>
                            <a:rPr lang="en-US" i="1">
                              <a:latin typeface="Cambria Math" panose="02040503050406030204" pitchFamily="18" charset="0"/>
                            </a:rPr>
                            <m:t>=</m:t>
                          </m:r>
                          <m:r>
                            <m:rPr>
                              <m:sty m:val="p"/>
                            </m:rPr>
                            <a:rPr lang="en-US">
                              <a:latin typeface="Cambria Math" panose="02040503050406030204" pitchFamily="18" charset="0"/>
                            </a:rPr>
                            <m:t>O</m:t>
                          </m:r>
                          <m:d>
                            <m:dPr>
                              <m:ctrlPr>
                                <a:rPr lang="el-GR" i="1">
                                  <a:latin typeface="Cambria Math"/>
                                  <a:ea typeface="Cambria Math"/>
                                </a:rPr>
                              </m:ctrlPr>
                            </m:dPr>
                            <m:e>
                              <m:f>
                                <m:fPr>
                                  <m:ctrlPr>
                                    <a:rPr lang="el-GR" i="1">
                                      <a:latin typeface="Cambria Math"/>
                                      <a:ea typeface="Cambria Math"/>
                                    </a:rPr>
                                  </m:ctrlPr>
                                </m:fPr>
                                <m:num>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func>
                                    <m:funcPr>
                                      <m:ctrlPr>
                                        <a:rPr lang="en-US" i="1">
                                          <a:latin typeface="Cambria Math"/>
                                          <a:ea typeface="Cambria Math"/>
                                        </a:rPr>
                                      </m:ctrlPr>
                                    </m:funcPr>
                                    <m:fName>
                                      <m:r>
                                        <m:rPr>
                                          <m:sty m:val="p"/>
                                        </m:rPr>
                                        <a:rPr lang="en-US">
                                          <a:latin typeface="Cambria Math"/>
                                          <a:ea typeface="Cambria Math"/>
                                        </a:rPr>
                                        <m:t>log</m:t>
                                      </m:r>
                                    </m:fName>
                                    <m:e>
                                      <m:func>
                                        <m:funcPr>
                                          <m:ctrlPr>
                                            <a:rPr lang="en-US" i="1">
                                              <a:latin typeface="Cambria Math"/>
                                              <a:ea typeface="Cambria Math"/>
                                            </a:rPr>
                                          </m:ctrlPr>
                                        </m:funcPr>
                                        <m:fName>
                                          <m:r>
                                            <m:rPr>
                                              <m:sty m:val="p"/>
                                            </m:rPr>
                                            <a:rPr lang="en-US">
                                              <a:latin typeface="Cambria Math"/>
                                              <a:ea typeface="Cambria Math"/>
                                            </a:rPr>
                                            <m:t>log</m:t>
                                          </m:r>
                                        </m:fName>
                                        <m:e>
                                          <m:r>
                                            <a:rPr lang="en-US" i="1">
                                              <a:latin typeface="Cambria Math"/>
                                              <a:ea typeface="Cambria Math"/>
                                            </a:rPr>
                                            <m:t>𝑛</m:t>
                                          </m:r>
                                        </m:e>
                                      </m:func>
                                    </m:e>
                                  </m:func>
                                </m:num>
                                <m:den>
                                  <m:func>
                                    <m:funcPr>
                                      <m:ctrlPr>
                                        <a:rPr lang="en-US" i="1">
                                          <a:latin typeface="Cambria Math"/>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e>
                      </m:func>
                      <m:r>
                        <a:rPr lang="en-US" b="0" i="1" smtClean="0">
                          <a:latin typeface="Cambria Math"/>
                          <a:ea typeface="Cambria Math"/>
                        </a:rPr>
                        <m:t>.</m:t>
                      </m:r>
                    </m:oMath>
                  </m:oMathPara>
                </a14:m>
                <a:endParaRPr lang="en-US" dirty="0"/>
              </a:p>
              <a:p>
                <a:pPr marL="0" indent="0">
                  <a:buNone/>
                </a:pPr>
                <a:r>
                  <a:rPr lang="en-US" dirty="0" smtClean="0"/>
                  <a:t> </a:t>
                </a:r>
                <a:endParaRPr lang="en-US" baseline="-25000" dirty="0"/>
              </a:p>
            </p:txBody>
          </p:sp>
        </mc:Choice>
        <mc:Fallback>
          <p:sp>
            <p:nvSpPr>
              <p:cNvPr id="6" name="Content Placeholder 2"/>
              <p:cNvSpPr txBox="1">
                <a:spLocks noRot="1" noChangeAspect="1" noMove="1" noResize="1" noEditPoints="1" noAdjustHandles="1" noChangeArrowheads="1" noChangeShapeType="1" noTextEdit="1"/>
              </p:cNvSpPr>
              <p:nvPr/>
            </p:nvSpPr>
            <p:spPr>
              <a:xfrm>
                <a:off x="366683" y="1879996"/>
                <a:ext cx="8364233" cy="3263504"/>
              </a:xfrm>
              <a:prstGeom prst="rect">
                <a:avLst/>
              </a:prstGeom>
              <a:blipFill rotWithShape="1">
                <a:blip r:embed="rId2"/>
                <a:stretch>
                  <a:fillRect l="-1531" t="-4851" r="-73"/>
                </a:stretch>
              </a:blipFill>
            </p:spPr>
            <p:txBody>
              <a:bodyPr/>
              <a:lstStyle/>
              <a:p>
                <a:r>
                  <a:rPr lang="en-US">
                    <a:noFill/>
                  </a:rPr>
                  <a:t> </a:t>
                </a:r>
              </a:p>
            </p:txBody>
          </p:sp>
        </mc:Fallback>
      </mc:AlternateContent>
      <p:sp>
        <p:nvSpPr>
          <p:cNvPr id="7" name="Rectangle 6"/>
          <p:cNvSpPr/>
          <p:nvPr/>
        </p:nvSpPr>
        <p:spPr>
          <a:xfrm>
            <a:off x="426623" y="1158605"/>
            <a:ext cx="8304293" cy="47769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a:solidFill>
                <a:schemeClr val="tx1"/>
              </a:solidFill>
            </a:endParaRPr>
          </a:p>
        </p:txBody>
      </p:sp>
      <mc:AlternateContent xmlns:mc="http://schemas.openxmlformats.org/markup-compatibility/2006">
        <mc:Choice xmlns:a14="http://schemas.microsoft.com/office/drawing/2010/main" Requires="a14">
          <p:sp>
            <p:nvSpPr>
              <p:cNvPr id="8" name="Rectangle 7"/>
              <p:cNvSpPr/>
              <p:nvPr/>
            </p:nvSpPr>
            <p:spPr>
              <a:xfrm>
                <a:off x="383013" y="1158605"/>
                <a:ext cx="8103262" cy="392415"/>
              </a:xfrm>
              <a:prstGeom prst="rect">
                <a:avLst/>
              </a:prstGeom>
            </p:spPr>
            <p:txBody>
              <a:bodyPr wrap="square" lIns="68580" tIns="34290" rIns="68580" bIns="34290">
                <a:spAutoFit/>
              </a:bodyPr>
              <a:lstStyle/>
              <a:p>
                <a14:m>
                  <m:oMath xmlns:m="http://schemas.openxmlformats.org/officeDocument/2006/math">
                    <m:r>
                      <a:rPr lang="en-US" sz="2100" b="1">
                        <a:latin typeface="Cambria Math" panose="02040503050406030204" pitchFamily="18" charset="0"/>
                      </a:rPr>
                      <m:t>𝐊𝐞𝐲</m:t>
                    </m:r>
                    <m:r>
                      <a:rPr lang="en-US" sz="2100" b="1">
                        <a:latin typeface="Cambria Math" panose="02040503050406030204" pitchFamily="18" charset="0"/>
                      </a:rPr>
                      <m:t> </m:t>
                    </m:r>
                    <m:r>
                      <a:rPr lang="en-US" sz="2100" b="1">
                        <a:latin typeface="Cambria Math" panose="02040503050406030204" pitchFamily="18" charset="0"/>
                      </a:rPr>
                      <m:t>𝐓𝐡𝐞𝐨𝐫𝐞𝐦</m:t>
                    </m:r>
                    <m:r>
                      <a:rPr lang="en-US" sz="2100" b="1">
                        <a:latin typeface="Cambria Math" panose="02040503050406030204" pitchFamily="18" charset="0"/>
                      </a:rPr>
                      <m:t>:</m:t>
                    </m:r>
                    <m:r>
                      <a:rPr lang="en-US" sz="2100">
                        <a:latin typeface="Cambria Math" panose="02040503050406030204" pitchFamily="18" charset="0"/>
                      </a:rPr>
                      <m:t> </m:t>
                    </m:r>
                  </m:oMath>
                </a14:m>
                <a:r>
                  <a:rPr lang="en-US" sz="2100" dirty="0"/>
                  <a:t>Let G=(V,E) be (</a:t>
                </a:r>
                <a:r>
                  <a:rPr lang="en-US" sz="2100" dirty="0" err="1"/>
                  <a:t>e,d</a:t>
                </a:r>
                <a:r>
                  <a:rPr lang="en-US" sz="2100" dirty="0"/>
                  <a:t>)-depth robust then </a:t>
                </a:r>
                <a14:m>
                  <m:oMath xmlns:m="http://schemas.openxmlformats.org/officeDocument/2006/math">
                    <m:r>
                      <m:rPr>
                        <m:sty m:val="p"/>
                      </m:rPr>
                      <a:rPr lang="en-US" sz="2100">
                        <a:latin typeface="Cambria Math"/>
                        <a:ea typeface="Cambria Math" panose="02040503050406030204" pitchFamily="18" charset="0"/>
                      </a:rPr>
                      <m:t>aAT</m:t>
                    </m:r>
                  </m:oMath>
                </a14:m>
                <a:r>
                  <a:rPr lang="en-US" sz="2100" dirty="0"/>
                  <a:t>(G)</a:t>
                </a:r>
                <a14:m>
                  <m:oMath xmlns:m="http://schemas.openxmlformats.org/officeDocument/2006/math">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𝑒𝑑</m:t>
                    </m:r>
                  </m:oMath>
                </a14:m>
                <a:r>
                  <a:rPr lang="en-US" sz="2100" dirty="0"/>
                  <a:t>.</a:t>
                </a:r>
                <a:endParaRPr lang="en-US" sz="2100" dirty="0"/>
              </a:p>
            </p:txBody>
          </p:sp>
        </mc:Choice>
        <mc:Fallback>
          <p:sp>
            <p:nvSpPr>
              <p:cNvPr id="8" name="Rectangle 7"/>
              <p:cNvSpPr>
                <a:spLocks noRot="1" noChangeAspect="1" noMove="1" noResize="1" noEditPoints="1" noAdjustHandles="1" noChangeArrowheads="1" noChangeShapeType="1" noTextEdit="1"/>
              </p:cNvSpPr>
              <p:nvPr/>
            </p:nvSpPr>
            <p:spPr>
              <a:xfrm>
                <a:off x="383013" y="1158605"/>
                <a:ext cx="8103262" cy="392415"/>
              </a:xfrm>
              <a:prstGeom prst="rect">
                <a:avLst/>
              </a:prstGeom>
              <a:blipFill rotWithShape="1">
                <a:blip r:embed="rId3"/>
                <a:stretch>
                  <a:fillRect l="-602" t="-12500" b="-32813"/>
                </a:stretch>
              </a:blipFill>
            </p:spPr>
            <p:txBody>
              <a:bodyPr/>
              <a:lstStyle/>
              <a:p>
                <a:r>
                  <a:rPr lang="en-US">
                    <a:noFill/>
                  </a:rPr>
                  <a:t> </a:t>
                </a:r>
              </a:p>
            </p:txBody>
          </p:sp>
        </mc:Fallback>
      </mc:AlternateContent>
      <p:sp>
        <p:nvSpPr>
          <p:cNvPr id="3" name="Rounded Rectangle 2"/>
          <p:cNvSpPr/>
          <p:nvPr/>
        </p:nvSpPr>
        <p:spPr>
          <a:xfrm>
            <a:off x="2287056" y="1795329"/>
            <a:ext cx="1692275" cy="455561"/>
          </a:xfrm>
          <a:prstGeom prst="roundRect">
            <a:avLst/>
          </a:prstGeom>
          <a:solidFill>
            <a:schemeClr val="accent1">
              <a:alpha val="30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7904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Construction of Depth-Robust Graph</a:t>
            </a:r>
            <a:endParaRPr lang="en-US" dirty="0"/>
          </a:p>
        </p:txBody>
      </p:sp>
      <mc:AlternateContent xmlns:mc="http://schemas.openxmlformats.org/markup-compatibility/2006">
        <mc:Choice xmlns:a14="http://schemas.microsoft.com/office/drawing/2010/main" Requires="a14">
          <p:sp>
            <p:nvSpPr>
              <p:cNvPr id="6" name="Content Placeholder 2"/>
              <p:cNvSpPr txBox="1">
                <a:spLocks/>
              </p:cNvSpPr>
              <p:nvPr/>
            </p:nvSpPr>
            <p:spPr>
              <a:xfrm>
                <a:off x="366683" y="1879996"/>
                <a:ext cx="8364233" cy="3263504"/>
              </a:xfrm>
              <a:prstGeom prst="rect">
                <a:avLst/>
              </a:prstGeom>
            </p:spPr>
            <p:txBody>
              <a:bodyPr vert="horz" lIns="68580" tIns="34290" rIns="68580" bIns="3429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a:latin typeface="Cambria Math"/>
                          <a:ea typeface="Cambria Math" panose="02040503050406030204" pitchFamily="18" charset="0"/>
                        </a:rPr>
                        <m:t>aAT</m:t>
                      </m:r>
                      <m:d>
                        <m:dPr>
                          <m:ctrlPr>
                            <a:rPr lang="en-US" b="0" i="1" smtClean="0">
                              <a:latin typeface="Cambria Math"/>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a:ea typeface="Cambria Math"/>
                            </a:rPr>
                          </m:ctrlPr>
                        </m:dPr>
                        <m:e>
                          <m:f>
                            <m:fPr>
                              <m:ctrlPr>
                                <a:rPr lang="el-GR" i="1">
                                  <a:latin typeface="Cambria Math"/>
                                  <a:ea typeface="Cambria Math"/>
                                </a:rPr>
                              </m:ctrlPr>
                            </m:fPr>
                            <m:num>
                              <m:sSup>
                                <m:sSupPr>
                                  <m:ctrlPr>
                                    <a:rPr lang="el-GR" i="1" smtClean="0">
                                      <a:latin typeface="Cambria Math"/>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Our Result </a:t>
                </a:r>
                <a:r>
                  <a:rPr lang="en-US" b="1" dirty="0" smtClean="0"/>
                  <a:t>[ABH17]: </a:t>
                </a:r>
                <a:r>
                  <a:rPr lang="en-US" dirty="0" smtClean="0"/>
                  <a:t>Practical construction of </a:t>
                </a:r>
                <a14:m>
                  <m:oMath xmlns:m="http://schemas.openxmlformats.org/officeDocument/2006/math">
                    <m:d>
                      <m:dPr>
                        <m:ctrlPr>
                          <a:rPr lang="el-GR" i="1" smtClean="0">
                            <a:latin typeface="Cambria Math"/>
                            <a:ea typeface="Cambria Math"/>
                          </a:rPr>
                        </m:ctrlPr>
                      </m:dPr>
                      <m:e>
                        <m:r>
                          <m:rPr>
                            <m:sty m:val="p"/>
                          </m:rPr>
                          <a:rPr lang="el-GR" i="1">
                            <a:latin typeface="Cambria Math"/>
                            <a:ea typeface="Cambria Math"/>
                          </a:rPr>
                          <m:t>Ω</m:t>
                        </m:r>
                        <m:d>
                          <m:dPr>
                            <m:ctrlPr>
                              <a:rPr lang="el-GR" i="1">
                                <a:latin typeface="Cambria Math"/>
                                <a:ea typeface="Cambria Math"/>
                              </a:rPr>
                            </m:ctrlPr>
                          </m:dPr>
                          <m:e>
                            <m:f>
                              <m:fPr>
                                <m:ctrlPr>
                                  <a:rPr lang="el-GR" i="1">
                                    <a:latin typeface="Cambria Math"/>
                                    <a:ea typeface="Cambria Math"/>
                                  </a:rPr>
                                </m:ctrlPr>
                              </m:fPr>
                              <m:num>
                                <m:r>
                                  <a:rPr lang="en-US" i="1">
                                    <a:latin typeface="Cambria Math" panose="02040503050406030204" pitchFamily="18" charset="0"/>
                                    <a:ea typeface="Cambria Math"/>
                                  </a:rPr>
                                  <m:t>𝑛</m:t>
                                </m:r>
                              </m:num>
                              <m:den>
                                <m:func>
                                  <m:funcPr>
                                    <m:ctrlPr>
                                      <a:rPr lang="en-US" i="1">
                                        <a:latin typeface="Cambria Math"/>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panose="02040503050406030204" pitchFamily="18" charset="0"/>
                            <a:ea typeface="Cambria Math"/>
                          </a:rPr>
                          <m:t>,</m:t>
                        </m:r>
                        <m:r>
                          <m:rPr>
                            <m:sty m:val="p"/>
                          </m:rPr>
                          <a:rPr lang="el-GR" i="1">
                            <a:latin typeface="Cambria Math"/>
                            <a:ea typeface="Cambria Math"/>
                          </a:rPr>
                          <m:t>Ω</m:t>
                        </m:r>
                        <m:d>
                          <m:dPr>
                            <m:ctrlPr>
                              <a:rPr lang="el-GR" i="1">
                                <a:latin typeface="Cambria Math"/>
                                <a:ea typeface="Cambria Math"/>
                              </a:rPr>
                            </m:ctrlPr>
                          </m:dPr>
                          <m:e>
                            <m:r>
                              <a:rPr lang="en-US" i="1">
                                <a:latin typeface="Cambria Math" panose="02040503050406030204" pitchFamily="18" charset="0"/>
                                <a:ea typeface="Cambria Math"/>
                              </a:rPr>
                              <m:t>𝑛</m:t>
                            </m:r>
                          </m:e>
                        </m:d>
                      </m:e>
                    </m:d>
                  </m:oMath>
                </a14:m>
                <a:r>
                  <a:rPr lang="en-US" dirty="0" smtClean="0"/>
                  <a:t>-depth-robust graph.</a:t>
                </a:r>
                <a:r>
                  <a:rPr lang="en-US" b="1" dirty="0" smtClean="0"/>
                  <a:t> </a:t>
                </a:r>
              </a:p>
              <a:p>
                <a:pPr marL="0" indent="0">
                  <a:buNone/>
                </a:pPr>
                <a:endParaRPr lang="en-US" b="1" dirty="0"/>
              </a:p>
              <a:p>
                <a:pPr marL="0" indent="0">
                  <a:buNone/>
                </a:pPr>
                <a:r>
                  <a:rPr lang="en-US" b="1" dirty="0" smtClean="0"/>
                  <a:t>What do I mean by practical?</a:t>
                </a:r>
              </a:p>
              <a:p>
                <a:r>
                  <a:rPr lang="en-US" dirty="0" smtClean="0"/>
                  <a:t>Argon2i source code can be easily tweaked to use new edge distribution</a:t>
                </a:r>
              </a:p>
              <a:p>
                <a:r>
                  <a:rPr lang="en-US" dirty="0" smtClean="0"/>
                  <a:t>…with no </a:t>
                </a:r>
                <a:r>
                  <a:rPr lang="en-US" dirty="0" smtClean="0"/>
                  <a:t>adverse performance impacts</a:t>
                </a:r>
              </a:p>
            </p:txBody>
          </p:sp>
        </mc:Choice>
        <mc:Fallback>
          <p:sp>
            <p:nvSpPr>
              <p:cNvPr id="6" name="Content Placeholder 2"/>
              <p:cNvSpPr txBox="1">
                <a:spLocks noRot="1" noChangeAspect="1" noMove="1" noResize="1" noEditPoints="1" noAdjustHandles="1" noChangeArrowheads="1" noChangeShapeType="1" noTextEdit="1"/>
              </p:cNvSpPr>
              <p:nvPr/>
            </p:nvSpPr>
            <p:spPr>
              <a:xfrm>
                <a:off x="366683" y="1879996"/>
                <a:ext cx="8364233" cy="3263504"/>
              </a:xfrm>
              <a:prstGeom prst="rect">
                <a:avLst/>
              </a:prstGeom>
              <a:blipFill rotWithShape="1">
                <a:blip r:embed="rId2"/>
                <a:stretch>
                  <a:fillRect l="-875" t="-3172"/>
                </a:stretch>
              </a:blipFill>
            </p:spPr>
            <p:txBody>
              <a:bodyPr/>
              <a:lstStyle/>
              <a:p>
                <a:r>
                  <a:rPr lang="en-US">
                    <a:noFill/>
                  </a:rPr>
                  <a:t> </a:t>
                </a:r>
              </a:p>
            </p:txBody>
          </p:sp>
        </mc:Fallback>
      </mc:AlternateContent>
      <p:sp>
        <p:nvSpPr>
          <p:cNvPr id="7" name="Rectangle 6"/>
          <p:cNvSpPr/>
          <p:nvPr/>
        </p:nvSpPr>
        <p:spPr>
          <a:xfrm>
            <a:off x="426623" y="1158605"/>
            <a:ext cx="8304293" cy="47769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a:solidFill>
                <a:schemeClr val="tx1"/>
              </a:solidFill>
            </a:endParaRPr>
          </a:p>
        </p:txBody>
      </p:sp>
      <mc:AlternateContent xmlns:mc="http://schemas.openxmlformats.org/markup-compatibility/2006">
        <mc:Choice xmlns:a14="http://schemas.microsoft.com/office/drawing/2010/main" Requires="a14">
          <p:sp>
            <p:nvSpPr>
              <p:cNvPr id="8" name="Rectangle 7"/>
              <p:cNvSpPr/>
              <p:nvPr/>
            </p:nvSpPr>
            <p:spPr>
              <a:xfrm>
                <a:off x="383012" y="1158605"/>
                <a:ext cx="8347904" cy="392415"/>
              </a:xfrm>
              <a:prstGeom prst="rect">
                <a:avLst/>
              </a:prstGeom>
            </p:spPr>
            <p:txBody>
              <a:bodyPr wrap="square" lIns="68580" tIns="34290" rIns="68580" bIns="34290">
                <a:spAutoFit/>
              </a:bodyPr>
              <a:lstStyle/>
              <a:p>
                <a14:m>
                  <m:oMath xmlns:m="http://schemas.openxmlformats.org/officeDocument/2006/math">
                    <m:r>
                      <a:rPr lang="en-US" sz="2100" b="1">
                        <a:latin typeface="Cambria Math" panose="02040503050406030204" pitchFamily="18" charset="0"/>
                      </a:rPr>
                      <m:t>𝐓𝐡𝐞𝐨𝐫𝐞𝐦</m:t>
                    </m:r>
                    <m:r>
                      <a:rPr lang="en-US" sz="2100" b="1">
                        <a:latin typeface="Cambria Math" panose="02040503050406030204" pitchFamily="18" charset="0"/>
                      </a:rPr>
                      <m:t> [</m:t>
                    </m:r>
                    <m:r>
                      <a:rPr lang="en-US" sz="2100" b="1">
                        <a:latin typeface="Cambria Math" panose="02040503050406030204" pitchFamily="18" charset="0"/>
                      </a:rPr>
                      <m:t>𝐀𝐁𝐏𝟏𝟕</m:t>
                    </m:r>
                    <m:r>
                      <a:rPr lang="en-US" sz="2100" b="1">
                        <a:latin typeface="Cambria Math" panose="02040503050406030204" pitchFamily="18" charset="0"/>
                      </a:rPr>
                      <m:t>]:</m:t>
                    </m:r>
                    <m:r>
                      <a:rPr lang="en-US" sz="2100">
                        <a:latin typeface="Cambria Math" panose="02040503050406030204" pitchFamily="18" charset="0"/>
                      </a:rPr>
                      <m:t> </m:t>
                    </m:r>
                  </m:oMath>
                </a14:m>
                <a:r>
                  <a:rPr lang="en-US" sz="2100" dirty="0"/>
                  <a:t>Let G=(V,E) be (</a:t>
                </a:r>
                <a:r>
                  <a:rPr lang="en-US" sz="2100" dirty="0" err="1"/>
                  <a:t>e,d</a:t>
                </a:r>
                <a:r>
                  <a:rPr lang="en-US" sz="2100" dirty="0"/>
                  <a:t>)-depth robust then </a:t>
                </a:r>
                <a14:m>
                  <m:oMath xmlns:m="http://schemas.openxmlformats.org/officeDocument/2006/math">
                    <m:r>
                      <m:rPr>
                        <m:sty m:val="p"/>
                      </m:rPr>
                      <a:rPr lang="en-US" sz="2100">
                        <a:latin typeface="Cambria Math"/>
                        <a:ea typeface="Cambria Math" panose="02040503050406030204" pitchFamily="18" charset="0"/>
                      </a:rPr>
                      <m:t>aAT</m:t>
                    </m:r>
                  </m:oMath>
                </a14:m>
                <a:r>
                  <a:rPr lang="en-US" sz="2100" dirty="0"/>
                  <a:t>(G)</a:t>
                </a:r>
                <a14:m>
                  <m:oMath xmlns:m="http://schemas.openxmlformats.org/officeDocument/2006/math">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𝑒𝑑</m:t>
                    </m:r>
                  </m:oMath>
                </a14:m>
                <a:r>
                  <a:rPr lang="en-US" sz="2100" dirty="0"/>
                  <a:t>.</a:t>
                </a:r>
                <a:endParaRPr lang="en-US" sz="2100" dirty="0"/>
              </a:p>
            </p:txBody>
          </p:sp>
        </mc:Choice>
        <mc:Fallback>
          <p:sp>
            <p:nvSpPr>
              <p:cNvPr id="8" name="Rectangle 7"/>
              <p:cNvSpPr>
                <a:spLocks noRot="1" noChangeAspect="1" noMove="1" noResize="1" noEditPoints="1" noAdjustHandles="1" noChangeArrowheads="1" noChangeShapeType="1" noTextEdit="1"/>
              </p:cNvSpPr>
              <p:nvPr/>
            </p:nvSpPr>
            <p:spPr>
              <a:xfrm>
                <a:off x="383012" y="1158605"/>
                <a:ext cx="8347904" cy="392415"/>
              </a:xfrm>
              <a:prstGeom prst="rect">
                <a:avLst/>
              </a:prstGeom>
              <a:blipFill rotWithShape="1">
                <a:blip r:embed="rId3"/>
                <a:stretch>
                  <a:fillRect l="-365" t="-12500" b="-32813"/>
                </a:stretch>
              </a:blipFill>
            </p:spPr>
            <p:txBody>
              <a:bodyPr/>
              <a:lstStyle/>
              <a:p>
                <a:r>
                  <a:rPr lang="en-US">
                    <a:noFill/>
                  </a:rPr>
                  <a:t> </a:t>
                </a:r>
              </a:p>
            </p:txBody>
          </p:sp>
        </mc:Fallback>
      </mc:AlternateContent>
      <p:sp>
        <p:nvSpPr>
          <p:cNvPr id="9" name="Rectangle 8"/>
          <p:cNvSpPr/>
          <p:nvPr/>
        </p:nvSpPr>
        <p:spPr>
          <a:xfrm>
            <a:off x="295390" y="2954866"/>
            <a:ext cx="8518410" cy="98213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a:solidFill>
                <a:schemeClr val="tx1"/>
              </a:solidFill>
            </a:endParaRPr>
          </a:p>
        </p:txBody>
      </p:sp>
    </p:spTree>
    <p:extLst>
      <p:ext uri="{BB962C8B-B14F-4D97-AF65-F5344CB8AC3E}">
        <p14:creationId xmlns:p14="http://schemas.microsoft.com/office/powerpoint/2010/main" val="370510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endParaRPr lang="en-US" dirty="0"/>
          </a:p>
        </p:txBody>
      </p:sp>
      <p:sp>
        <p:nvSpPr>
          <p:cNvPr id="4" name="Oval 3"/>
          <p:cNvSpPr/>
          <p:nvPr/>
        </p:nvSpPr>
        <p:spPr>
          <a:xfrm>
            <a:off x="1196500"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90265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2608811" y="17063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1610481"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38510" y="1936732"/>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4665" y="1904350"/>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300562" y="169513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11" name="Oval 10"/>
          <p:cNvSpPr/>
          <p:nvPr/>
        </p:nvSpPr>
        <p:spPr>
          <a:xfrm>
            <a:off x="4790345" y="172345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i</a:t>
            </a:r>
            <a:endParaRPr lang="en-US" sz="1700" dirty="0"/>
          </a:p>
        </p:txBody>
      </p:sp>
      <p:cxnSp>
        <p:nvCxnSpPr>
          <p:cNvPr id="12" name="Straight Arrow Connector 11"/>
          <p:cNvCxnSpPr/>
          <p:nvPr/>
        </p:nvCxnSpPr>
        <p:spPr>
          <a:xfrm>
            <a:off x="3714543" y="190030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01927" y="1426447"/>
            <a:ext cx="512400" cy="718466"/>
          </a:xfrm>
          <a:prstGeom prst="rect">
            <a:avLst/>
          </a:prstGeom>
          <a:noFill/>
        </p:spPr>
        <p:txBody>
          <a:bodyPr wrap="none" lIns="68580" tIns="34290" rIns="68580" bIns="34290" rtlCol="0">
            <a:spAutoFit/>
          </a:bodyPr>
          <a:lstStyle/>
          <a:p>
            <a:r>
              <a:rPr lang="en-US" sz="4200" dirty="0"/>
              <a:t>…</a:t>
            </a:r>
          </a:p>
        </p:txBody>
      </p:sp>
      <p:cxnSp>
        <p:nvCxnSpPr>
          <p:cNvPr id="14" name="Straight Arrow Connector 13"/>
          <p:cNvCxnSpPr/>
          <p:nvPr/>
        </p:nvCxnSpPr>
        <p:spPr>
          <a:xfrm>
            <a:off x="4455933"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012962"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17" name="Straight Arrow Connector 16"/>
          <p:cNvCxnSpPr/>
          <p:nvPr/>
        </p:nvCxnSpPr>
        <p:spPr>
          <a:xfrm>
            <a:off x="6736793" y="1924577"/>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26196" y="193673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32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9" y="293776"/>
            <a:ext cx="7886700" cy="994172"/>
          </a:xfrm>
        </p:spPr>
        <p:txBody>
          <a:bodyPr/>
          <a:lstStyle/>
          <a:p>
            <a:r>
              <a:rPr lang="en-US" dirty="0" err="1" smtClean="0"/>
              <a:t>DRSample</a:t>
            </a:r>
            <a:endParaRPr lang="en-US" dirty="0"/>
          </a:p>
        </p:txBody>
      </p:sp>
      <p:sp>
        <p:nvSpPr>
          <p:cNvPr id="4" name="Oval 3"/>
          <p:cNvSpPr/>
          <p:nvPr/>
        </p:nvSpPr>
        <p:spPr>
          <a:xfrm>
            <a:off x="1196500"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90265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2608811" y="170632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1610481"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38510" y="1936732"/>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4665" y="1904350"/>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300562" y="169513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endParaRPr lang="en-US" sz="1700" dirty="0"/>
          </a:p>
        </p:txBody>
      </p:sp>
      <p:sp>
        <p:nvSpPr>
          <p:cNvPr id="11" name="Oval 10"/>
          <p:cNvSpPr/>
          <p:nvPr/>
        </p:nvSpPr>
        <p:spPr>
          <a:xfrm>
            <a:off x="4790345" y="172345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i</a:t>
            </a:r>
            <a:endParaRPr lang="en-US" sz="1700" dirty="0"/>
          </a:p>
        </p:txBody>
      </p:sp>
      <p:cxnSp>
        <p:nvCxnSpPr>
          <p:cNvPr id="12" name="Straight Arrow Connector 11"/>
          <p:cNvCxnSpPr/>
          <p:nvPr/>
        </p:nvCxnSpPr>
        <p:spPr>
          <a:xfrm>
            <a:off x="3714543" y="190030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01927" y="1426447"/>
            <a:ext cx="512400" cy="718466"/>
          </a:xfrm>
          <a:prstGeom prst="rect">
            <a:avLst/>
          </a:prstGeom>
          <a:noFill/>
        </p:spPr>
        <p:txBody>
          <a:bodyPr wrap="none" lIns="68580" tIns="34290" rIns="68580" bIns="34290" rtlCol="0">
            <a:spAutoFit/>
          </a:bodyPr>
          <a:lstStyle/>
          <a:p>
            <a:r>
              <a:rPr lang="en-US" sz="4200" dirty="0"/>
              <a:t>…</a:t>
            </a:r>
          </a:p>
        </p:txBody>
      </p:sp>
      <p:cxnSp>
        <p:nvCxnSpPr>
          <p:cNvPr id="14" name="Straight Arrow Connector 13"/>
          <p:cNvCxnSpPr/>
          <p:nvPr/>
        </p:nvCxnSpPr>
        <p:spPr>
          <a:xfrm>
            <a:off x="4455933"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012962"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17" name="Straight Arrow Connector 16"/>
          <p:cNvCxnSpPr/>
          <p:nvPr/>
        </p:nvCxnSpPr>
        <p:spPr>
          <a:xfrm>
            <a:off x="6736793" y="1924577"/>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7"/>
            <a:endCxn id="11" idx="1"/>
          </p:cNvCxnSpPr>
          <p:nvPr/>
        </p:nvCxnSpPr>
        <p:spPr>
          <a:xfrm rot="5400000" flipH="1" flipV="1">
            <a:off x="3562907" y="496504"/>
            <a:ext cx="3036" cy="2579495"/>
          </a:xfrm>
          <a:prstGeom prst="curvedConnector3">
            <a:avLst>
              <a:gd name="adj1" fmla="val 776556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26196" y="193673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196500" y="2290799"/>
                <a:ext cx="1894125" cy="392415"/>
              </a:xfrm>
              <a:prstGeom prst="rect">
                <a:avLst/>
              </a:prstGeom>
              <a:noFill/>
            </p:spPr>
            <p:txBody>
              <a:bodyPr wrap="none" lIns="68580" tIns="34290" rIns="68580" bIns="34290" rtlCol="0">
                <a:spAutoFit/>
              </a:bodyPr>
              <a:lstStyle/>
              <a:p>
                <a:r>
                  <a:rPr lang="en-US" sz="2100" dirty="0"/>
                  <a:t>Indegree: </a:t>
                </a:r>
                <a14:m>
                  <m:oMath xmlns:m="http://schemas.openxmlformats.org/officeDocument/2006/math">
                    <m:r>
                      <a:rPr lang="en-US" sz="2100" i="1">
                        <a:latin typeface="Cambria Math" panose="02040503050406030204" pitchFamily="18" charset="0"/>
                        <a:ea typeface="Cambria Math" panose="02040503050406030204" pitchFamily="18" charset="0"/>
                      </a:rPr>
                      <m:t>𝛿</m:t>
                    </m:r>
                    <m:r>
                      <a:rPr lang="en-US" sz="2100" i="1">
                        <a:latin typeface="Cambria Math" panose="02040503050406030204" pitchFamily="18" charset="0"/>
                        <a:ea typeface="Cambria Math" panose="02040503050406030204" pitchFamily="18" charset="0"/>
                      </a:rPr>
                      <m:t>=2</m:t>
                    </m:r>
                  </m:oMath>
                </a14:m>
                <a:endParaRPr lang="en-US" sz="21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3" y="3054399"/>
                <a:ext cx="2525500" cy="523220"/>
              </a:xfrm>
              <a:prstGeom prst="rect">
                <a:avLst/>
              </a:prstGeom>
              <a:blipFill rotWithShape="0">
                <a:blip r:embed="rId2"/>
                <a:stretch>
                  <a:fillRect l="-5072" t="-10465" b="-32558"/>
                </a:stretch>
              </a:blipFill>
            </p:spPr>
            <p:txBody>
              <a:bodyPr/>
              <a:lstStyle/>
              <a:p>
                <a:r>
                  <a:rPr lang="en-US">
                    <a:noFill/>
                  </a:rPr>
                  <a:t> </a:t>
                </a:r>
              </a:p>
            </p:txBody>
          </p:sp>
        </mc:Fallback>
      </mc:AlternateContent>
      <p:sp>
        <p:nvSpPr>
          <p:cNvPr id="20" name="TextBox 19"/>
          <p:cNvSpPr txBox="1"/>
          <p:nvPr/>
        </p:nvSpPr>
        <p:spPr>
          <a:xfrm>
            <a:off x="172843" y="2823764"/>
            <a:ext cx="8367916" cy="530915"/>
          </a:xfrm>
          <a:prstGeom prst="rect">
            <a:avLst/>
          </a:prstGeom>
          <a:noFill/>
        </p:spPr>
        <p:txBody>
          <a:bodyPr wrap="none" lIns="68580" tIns="34290" rIns="68580" bIns="34290" rtlCol="0">
            <a:spAutoFit/>
          </a:bodyPr>
          <a:lstStyle/>
          <a:p>
            <a:r>
              <a:rPr lang="en-US" sz="3000" dirty="0">
                <a:solidFill>
                  <a:srgbClr val="7030A0"/>
                </a:solidFill>
              </a:rPr>
              <a:t>Key Modification to Argon2i: New distribution for r(</a:t>
            </a:r>
            <a:r>
              <a:rPr lang="en-US" sz="3000" dirty="0" err="1">
                <a:solidFill>
                  <a:srgbClr val="7030A0"/>
                </a:solidFill>
              </a:rPr>
              <a:t>i</a:t>
            </a:r>
            <a:r>
              <a:rPr lang="en-US" sz="3000" dirty="0">
                <a:solidFill>
                  <a:srgbClr val="7030A0"/>
                </a:solidFill>
              </a:rPr>
              <a:t>)</a:t>
            </a:r>
            <a:endParaRPr lang="en-US" sz="3000" dirty="0">
              <a:solidFill>
                <a:srgbClr val="7030A0"/>
              </a:solidFill>
            </a:endParaRPr>
          </a:p>
        </p:txBody>
      </p:sp>
      <p:sp>
        <p:nvSpPr>
          <p:cNvPr id="22" name="TextBox 23"/>
          <p:cNvSpPr txBox="1"/>
          <p:nvPr/>
        </p:nvSpPr>
        <p:spPr>
          <a:xfrm>
            <a:off x="1972606" y="1104323"/>
            <a:ext cx="3091760" cy="392415"/>
          </a:xfrm>
          <a:prstGeom prst="rect">
            <a:avLst/>
          </a:prstGeom>
          <a:noFill/>
        </p:spPr>
        <p:txBody>
          <a:bodyPr wrap="none" lIns="68580" tIns="34290" rIns="68580" bIns="3429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a:solidFill>
                  <a:srgbClr val="7030A0"/>
                </a:solidFill>
              </a:rPr>
              <a:t>random predecessor r(</a:t>
            </a:r>
            <a:r>
              <a:rPr lang="en-US" sz="2100" dirty="0" err="1">
                <a:solidFill>
                  <a:srgbClr val="7030A0"/>
                </a:solidFill>
              </a:rPr>
              <a:t>i</a:t>
            </a:r>
            <a:r>
              <a:rPr lang="en-US" sz="2100" dirty="0">
                <a:solidFill>
                  <a:srgbClr val="7030A0"/>
                </a:solidFill>
              </a:rPr>
              <a:t>) &lt; </a:t>
            </a:r>
            <a:r>
              <a:rPr lang="en-US" sz="2100" dirty="0" err="1">
                <a:solidFill>
                  <a:srgbClr val="7030A0"/>
                </a:solidFill>
              </a:rPr>
              <a:t>i</a:t>
            </a:r>
            <a:endParaRPr lang="en-US" sz="2100" dirty="0">
              <a:solidFill>
                <a:srgbClr val="7030A0"/>
              </a:solidFill>
            </a:endParaRPr>
          </a:p>
        </p:txBody>
      </p:sp>
    </p:spTree>
    <p:extLst>
      <p:ext uri="{BB962C8B-B14F-4D97-AF65-F5344CB8AC3E}">
        <p14:creationId xmlns:p14="http://schemas.microsoft.com/office/powerpoint/2010/main" val="3342322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endParaRPr lang="en-US" dirty="0"/>
          </a:p>
        </p:txBody>
      </p:sp>
      <p:sp>
        <p:nvSpPr>
          <p:cNvPr id="4" name="Oval 3"/>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i</a:t>
            </a:r>
            <a:endParaRPr lang="en-US" sz="1700" dirty="0"/>
          </a:p>
        </p:txBody>
      </p:sp>
      <p:sp>
        <p:nvSpPr>
          <p:cNvPr id="13" name="TextBox 1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17" name="Straight Arrow Connector 16"/>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196500" y="2290799"/>
                <a:ext cx="1894125" cy="392415"/>
              </a:xfrm>
              <a:prstGeom prst="rect">
                <a:avLst/>
              </a:prstGeom>
              <a:noFill/>
            </p:spPr>
            <p:txBody>
              <a:bodyPr wrap="none" lIns="68580" tIns="34290" rIns="68580" bIns="34290" rtlCol="0">
                <a:spAutoFit/>
              </a:bodyPr>
              <a:lstStyle/>
              <a:p>
                <a:r>
                  <a:rPr lang="en-US" sz="2100" dirty="0"/>
                  <a:t>Indegree: </a:t>
                </a:r>
                <a14:m>
                  <m:oMath xmlns:m="http://schemas.openxmlformats.org/officeDocument/2006/math">
                    <m:r>
                      <a:rPr lang="en-US" sz="2100" i="1">
                        <a:latin typeface="Cambria Math" panose="02040503050406030204" pitchFamily="18" charset="0"/>
                        <a:ea typeface="Cambria Math" panose="02040503050406030204" pitchFamily="18" charset="0"/>
                      </a:rPr>
                      <m:t>𝛿</m:t>
                    </m:r>
                    <m:r>
                      <a:rPr lang="en-US" sz="2100" i="1">
                        <a:latin typeface="Cambria Math" panose="02040503050406030204" pitchFamily="18" charset="0"/>
                        <a:ea typeface="Cambria Math" panose="02040503050406030204" pitchFamily="18" charset="0"/>
                      </a:rPr>
                      <m:t>=2</m:t>
                    </m:r>
                  </m:oMath>
                </a14:m>
                <a:endParaRPr lang="en-US" sz="21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3" y="3054399"/>
                <a:ext cx="2525500" cy="523220"/>
              </a:xfrm>
              <a:prstGeom prst="rect">
                <a:avLst/>
              </a:prstGeom>
              <a:blipFill rotWithShape="0">
                <a:blip r:embed="rId2"/>
                <a:stretch>
                  <a:fillRect l="-5072"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172843" y="2683214"/>
                <a:ext cx="8367916" cy="3421418"/>
              </a:xfrm>
              <a:prstGeom prst="rect">
                <a:avLst/>
              </a:prstGeom>
              <a:noFill/>
            </p:spPr>
            <p:txBody>
              <a:bodyPr wrap="none" lIns="68580" tIns="34290" rIns="68580" bIns="34290" rtlCol="0">
                <a:spAutoFit/>
              </a:bodyPr>
              <a:lstStyle/>
              <a:p>
                <a:r>
                  <a:rPr lang="en-US" sz="3000" dirty="0">
                    <a:solidFill>
                      <a:srgbClr val="7030A0"/>
                    </a:solidFill>
                  </a:rPr>
                  <a:t>Key Modification to Argon2i: New distribution for r(</a:t>
                </a:r>
                <a:r>
                  <a:rPr lang="en-US" sz="3000" dirty="0" err="1">
                    <a:solidFill>
                      <a:srgbClr val="7030A0"/>
                    </a:solidFill>
                  </a:rPr>
                  <a:t>i</a:t>
                </a:r>
                <a:r>
                  <a:rPr lang="en-US" sz="3000" dirty="0">
                    <a:solidFill>
                      <a:srgbClr val="7030A0"/>
                    </a:solidFill>
                  </a:rPr>
                  <a:t>)</a:t>
                </a:r>
              </a:p>
              <a:p>
                <a:r>
                  <a:rPr lang="en-US" sz="3000" b="1" dirty="0"/>
                  <a:t>Sample r(</a:t>
                </a:r>
                <a:r>
                  <a:rPr lang="en-US" sz="3000" b="1" dirty="0" err="1"/>
                  <a:t>i</a:t>
                </a:r>
                <a:r>
                  <a:rPr lang="en-US" sz="3000" b="1" dirty="0"/>
                  <a:t>)</a:t>
                </a:r>
              </a:p>
              <a:p>
                <a:pPr marL="557213" indent="-557213">
                  <a:buFont typeface="+mj-lt"/>
                  <a:buAutoNum type="arabicPeriod"/>
                </a:pPr>
                <a:r>
                  <a:rPr lang="en-US" sz="3000" dirty="0"/>
                  <a:t>Partition nodes 1,…,i-2 into </a:t>
                </a:r>
                <a14:m>
                  <m:oMath xmlns:m="http://schemas.openxmlformats.org/officeDocument/2006/math">
                    <m:func>
                      <m:funcPr>
                        <m:ctrlPr>
                          <a:rPr lang="en-US" sz="3000" i="1">
                            <a:solidFill>
                              <a:srgbClr val="FF0000"/>
                            </a:solidFill>
                            <a:latin typeface="Cambria Math"/>
                            <a:ea typeface="Cambria Math"/>
                          </a:rPr>
                        </m:ctrlPr>
                      </m:funcPr>
                      <m:fName>
                        <m:sSub>
                          <m:sSubPr>
                            <m:ctrlPr>
                              <a:rPr lang="en-US" sz="3000" i="1">
                                <a:solidFill>
                                  <a:srgbClr val="FF0000"/>
                                </a:solidFill>
                                <a:latin typeface="Cambria Math"/>
                                <a:ea typeface="Cambria Math"/>
                              </a:rPr>
                            </m:ctrlPr>
                          </m:sSubPr>
                          <m:e>
                            <m:r>
                              <m:rPr>
                                <m:sty m:val="p"/>
                              </m:rPr>
                              <a:rPr lang="en-US" sz="3000">
                                <a:solidFill>
                                  <a:srgbClr val="FF0000"/>
                                </a:solidFill>
                                <a:latin typeface="Cambria Math"/>
                                <a:ea typeface="Cambria Math"/>
                              </a:rPr>
                              <m:t>log</m:t>
                            </m:r>
                          </m:e>
                          <m:sub>
                            <m:r>
                              <a:rPr lang="en-US" sz="3000" i="1">
                                <a:solidFill>
                                  <a:srgbClr val="FF0000"/>
                                </a:solidFill>
                                <a:latin typeface="Cambria Math"/>
                                <a:ea typeface="Cambria Math"/>
                              </a:rPr>
                              <m:t>2</m:t>
                            </m:r>
                          </m:sub>
                        </m:sSub>
                      </m:fName>
                      <m:e>
                        <m:r>
                          <a:rPr lang="en-US" sz="3000" i="1">
                            <a:solidFill>
                              <a:srgbClr val="FF0000"/>
                            </a:solidFill>
                            <a:latin typeface="Cambria Math"/>
                            <a:ea typeface="Cambria Math"/>
                          </a:rPr>
                          <m:t>𝑖</m:t>
                        </m:r>
                      </m:e>
                    </m:func>
                  </m:oMath>
                </a14:m>
                <a:r>
                  <a:rPr lang="en-US" sz="3000" dirty="0"/>
                  <a:t> buckets</a:t>
                </a:r>
              </a:p>
              <a:p>
                <a:pPr marL="557213" indent="-557213">
                  <a:buFont typeface="+mj-lt"/>
                  <a:buAutoNum type="arabicPeriod"/>
                </a:pPr>
                <a:r>
                  <a:rPr lang="en-US" sz="3000" dirty="0"/>
                  <a:t>Select bucket </a:t>
                </a:r>
                <a14:m>
                  <m:oMath xmlns:m="http://schemas.openxmlformats.org/officeDocument/2006/math">
                    <m:sSub>
                      <m:sSubPr>
                        <m:ctrlPr>
                          <a:rPr lang="en-US" sz="3000" i="1">
                            <a:solidFill>
                              <a:srgbClr val="FF0000"/>
                            </a:solidFill>
                            <a:latin typeface="Cambria Math"/>
                          </a:rPr>
                        </m:ctrlPr>
                      </m:sSubPr>
                      <m:e>
                        <m:r>
                          <a:rPr lang="en-US" sz="3000" i="1">
                            <a:solidFill>
                              <a:srgbClr val="FF0000"/>
                            </a:solidFill>
                            <a:latin typeface="Cambria Math"/>
                          </a:rPr>
                          <m:t>𝐵</m:t>
                        </m:r>
                      </m:e>
                      <m:sub>
                        <m:r>
                          <a:rPr lang="en-US" sz="3000" i="1">
                            <a:solidFill>
                              <a:srgbClr val="FF0000"/>
                            </a:solidFill>
                            <a:latin typeface="Cambria Math"/>
                          </a:rPr>
                          <m:t>𝑗</m:t>
                        </m:r>
                      </m:sub>
                    </m:sSub>
                  </m:oMath>
                </a14:m>
                <a:r>
                  <a:rPr lang="en-US" sz="3000" dirty="0">
                    <a:solidFill>
                      <a:srgbClr val="7030A0"/>
                    </a:solidFill>
                  </a:rPr>
                  <a:t> </a:t>
                </a:r>
                <a:r>
                  <a:rPr lang="en-US" sz="3000" dirty="0"/>
                  <a:t>uniformly at random </a:t>
                </a:r>
                <a14:m>
                  <m:oMath xmlns:m="http://schemas.openxmlformats.org/officeDocument/2006/math">
                    <m:r>
                      <a:rPr lang="en-US" sz="3000" i="1">
                        <a:solidFill>
                          <a:srgbClr val="FF0000"/>
                        </a:solidFill>
                        <a:latin typeface="Cambria Math"/>
                      </a:rPr>
                      <m:t>𝑗</m:t>
                    </m:r>
                    <m:r>
                      <a:rPr lang="en-US" sz="3000" i="1">
                        <a:solidFill>
                          <a:srgbClr val="FF0000"/>
                        </a:solidFill>
                        <a:latin typeface="Cambria Math"/>
                        <a:ea typeface="Cambria Math"/>
                      </a:rPr>
                      <m:t>≤</m:t>
                    </m:r>
                    <m:func>
                      <m:funcPr>
                        <m:ctrlPr>
                          <a:rPr lang="en-US" sz="3000" i="1">
                            <a:solidFill>
                              <a:srgbClr val="FF0000"/>
                            </a:solidFill>
                            <a:latin typeface="Cambria Math"/>
                            <a:ea typeface="Cambria Math"/>
                          </a:rPr>
                        </m:ctrlPr>
                      </m:funcPr>
                      <m:fName>
                        <m:sSub>
                          <m:sSubPr>
                            <m:ctrlPr>
                              <a:rPr lang="en-US" sz="3000" i="1">
                                <a:solidFill>
                                  <a:srgbClr val="FF0000"/>
                                </a:solidFill>
                                <a:latin typeface="Cambria Math"/>
                                <a:ea typeface="Cambria Math"/>
                              </a:rPr>
                            </m:ctrlPr>
                          </m:sSubPr>
                          <m:e>
                            <m:r>
                              <m:rPr>
                                <m:sty m:val="p"/>
                              </m:rPr>
                              <a:rPr lang="en-US" sz="3000">
                                <a:solidFill>
                                  <a:srgbClr val="FF0000"/>
                                </a:solidFill>
                                <a:latin typeface="Cambria Math"/>
                                <a:ea typeface="Cambria Math"/>
                              </a:rPr>
                              <m:t>log</m:t>
                            </m:r>
                          </m:e>
                          <m:sub>
                            <m:r>
                              <a:rPr lang="en-US" sz="3000" i="1">
                                <a:solidFill>
                                  <a:srgbClr val="FF0000"/>
                                </a:solidFill>
                                <a:latin typeface="Cambria Math"/>
                                <a:ea typeface="Cambria Math"/>
                              </a:rPr>
                              <m:t>2</m:t>
                            </m:r>
                          </m:sub>
                        </m:sSub>
                      </m:fName>
                      <m:e>
                        <m:r>
                          <a:rPr lang="en-US" sz="3000" i="1">
                            <a:solidFill>
                              <a:srgbClr val="FF0000"/>
                            </a:solidFill>
                            <a:latin typeface="Cambria Math"/>
                            <a:ea typeface="Cambria Math"/>
                          </a:rPr>
                          <m:t>𝑖</m:t>
                        </m:r>
                      </m:e>
                    </m:func>
                  </m:oMath>
                </a14:m>
                <a:endParaRPr lang="en-US" sz="3000" dirty="0">
                  <a:solidFill>
                    <a:srgbClr val="FF0000"/>
                  </a:solidFill>
                  <a:ea typeface="Cambria Math"/>
                </a:endParaRPr>
              </a:p>
              <a:p>
                <a:pPr marL="557213" indent="-557213">
                  <a:buFont typeface="+mj-lt"/>
                  <a:buAutoNum type="arabicPeriod"/>
                </a:pPr>
                <a:r>
                  <a:rPr lang="en-US" sz="3000" dirty="0"/>
                  <a:t>Select</a:t>
                </a:r>
                <a:r>
                  <a:rPr lang="en-US" sz="3000" dirty="0">
                    <a:solidFill>
                      <a:srgbClr val="7030A0"/>
                    </a:solidFill>
                  </a:rPr>
                  <a:t> r(</a:t>
                </a:r>
                <a:r>
                  <a:rPr lang="en-US" sz="3000" dirty="0" err="1">
                    <a:solidFill>
                      <a:srgbClr val="7030A0"/>
                    </a:solidFill>
                  </a:rPr>
                  <a:t>i</a:t>
                </a:r>
                <a:r>
                  <a:rPr lang="en-US" sz="3000" dirty="0">
                    <a:solidFill>
                      <a:srgbClr val="7030A0"/>
                    </a:solidFill>
                  </a:rPr>
                  <a:t>) </a:t>
                </a:r>
                <a:r>
                  <a:rPr lang="en-US" sz="3000" dirty="0"/>
                  <a:t>uniformly from bucket </a:t>
                </a:r>
                <a14:m>
                  <m:oMath xmlns:m="http://schemas.openxmlformats.org/officeDocument/2006/math">
                    <m:sSub>
                      <m:sSubPr>
                        <m:ctrlPr>
                          <a:rPr lang="en-US" sz="3000" i="1">
                            <a:solidFill>
                              <a:srgbClr val="FF0000"/>
                            </a:solidFill>
                            <a:latin typeface="Cambria Math"/>
                          </a:rPr>
                        </m:ctrlPr>
                      </m:sSubPr>
                      <m:e>
                        <m:r>
                          <a:rPr lang="en-US" sz="3000" i="1">
                            <a:solidFill>
                              <a:srgbClr val="FF0000"/>
                            </a:solidFill>
                            <a:latin typeface="Cambria Math"/>
                          </a:rPr>
                          <m:t>𝐵</m:t>
                        </m:r>
                      </m:e>
                      <m:sub>
                        <m:r>
                          <a:rPr lang="en-US" sz="3000" i="1">
                            <a:solidFill>
                              <a:srgbClr val="FF0000"/>
                            </a:solidFill>
                            <a:latin typeface="Cambria Math"/>
                          </a:rPr>
                          <m:t>𝑗</m:t>
                        </m:r>
                      </m:sub>
                    </m:sSub>
                  </m:oMath>
                </a14:m>
                <a:endParaRPr lang="en-US" sz="3000" dirty="0"/>
              </a:p>
              <a:p>
                <a:endParaRPr lang="en-US" sz="3000" dirty="0">
                  <a:solidFill>
                    <a:srgbClr val="7030A0"/>
                  </a:solidFill>
                </a:endParaRPr>
              </a:p>
              <a:p>
                <a:endParaRPr lang="en-US" sz="3000" dirty="0">
                  <a:solidFill>
                    <a:srgbClr val="7030A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172843" y="2683214"/>
                <a:ext cx="8367916" cy="3421418"/>
              </a:xfrm>
              <a:prstGeom prst="rect">
                <a:avLst/>
              </a:prstGeom>
              <a:blipFill rotWithShape="1">
                <a:blip r:embed="rId3"/>
                <a:stretch>
                  <a:fillRect l="-1966" t="-2496" r="-1020"/>
                </a:stretch>
              </a:blipFill>
            </p:spPr>
            <p:txBody>
              <a:bodyPr/>
              <a:lstStyle/>
              <a:p>
                <a:r>
                  <a:rPr lang="en-US">
                    <a:noFill/>
                  </a:rPr>
                  <a:t> </a:t>
                </a:r>
              </a:p>
            </p:txBody>
          </p:sp>
        </mc:Fallback>
      </mc:AlternateContent>
      <p:sp>
        <p:nvSpPr>
          <p:cNvPr id="21" name="TextBox 20"/>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i-1</a:t>
            </a:r>
            <a:endParaRPr lang="en-US" sz="1700" dirty="0"/>
          </a:p>
        </p:txBody>
      </p:sp>
      <p:sp>
        <p:nvSpPr>
          <p:cNvPr id="23" name="Oval 22"/>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i-2</a:t>
            </a:r>
            <a:endParaRPr lang="en-US" sz="1700" dirty="0"/>
          </a:p>
        </p:txBody>
      </p:sp>
      <p:cxnSp>
        <p:nvCxnSpPr>
          <p:cNvPr id="27" name="Straight Arrow Connector 26"/>
          <p:cNvCxnSpPr>
            <a:endCxn id="22"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601181" y="1779464"/>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i-3</a:t>
            </a:r>
            <a:endParaRPr lang="en-US" sz="1700" dirty="0"/>
          </a:p>
        </p:txBody>
      </p:sp>
      <p:cxnSp>
        <p:nvCxnSpPr>
          <p:cNvPr id="30" name="Straight Arrow Connector 29"/>
          <p:cNvCxnSpPr/>
          <p:nvPr/>
        </p:nvCxnSpPr>
        <p:spPr>
          <a:xfrm flipV="1">
            <a:off x="4965076" y="196276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i-8</a:t>
            </a:r>
            <a:endParaRPr lang="en-US" sz="1700" dirty="0"/>
          </a:p>
        </p:txBody>
      </p:sp>
      <p:sp>
        <p:nvSpPr>
          <p:cNvPr id="32" name="TextBox 31"/>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19" name="Left Brace 18"/>
          <p:cNvSpPr/>
          <p:nvPr/>
        </p:nvSpPr>
        <p:spPr>
          <a:xfrm rot="5400000">
            <a:off x="5378745" y="1427935"/>
            <a:ext cx="261616" cy="441444"/>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mc:AlternateContent xmlns:mc="http://schemas.openxmlformats.org/markup-compatibility/2006">
        <mc:Choice xmlns:a14="http://schemas.microsoft.com/office/drawing/2010/main" Requires="a14">
          <p:sp>
            <p:nvSpPr>
              <p:cNvPr id="34" name="TextBox 33"/>
              <p:cNvSpPr txBox="1"/>
              <p:nvPr/>
            </p:nvSpPr>
            <p:spPr>
              <a:xfrm>
                <a:off x="5267611" y="1074176"/>
                <a:ext cx="483883" cy="392415"/>
              </a:xfrm>
              <a:prstGeom prst="rect">
                <a:avLst/>
              </a:prstGeom>
              <a:noFill/>
            </p:spPr>
            <p:txBody>
              <a:bodyPr wrap="none" lIns="68580" tIns="34290" rIns="68580" bIns="34290" rtlCol="0">
                <a:spAutoFit/>
              </a:bodyPr>
              <a:lstStyle/>
              <a:p>
                <a14:m>
                  <m:oMathPara xmlns:m="http://schemas.openxmlformats.org/officeDocument/2006/math">
                    <m:oMathParaPr>
                      <m:jc m:val="centerGroup"/>
                    </m:oMathParaPr>
                    <m:oMath xmlns:m="http://schemas.openxmlformats.org/officeDocument/2006/math">
                      <m:sSub>
                        <m:sSubPr>
                          <m:ctrlPr>
                            <a:rPr lang="en-US" sz="2100" i="1">
                              <a:solidFill>
                                <a:srgbClr val="FF0000"/>
                              </a:solidFill>
                              <a:latin typeface="Cambria Math"/>
                            </a:rPr>
                          </m:ctrlPr>
                        </m:sSubPr>
                        <m:e>
                          <m:r>
                            <a:rPr lang="en-US" sz="2100" i="1">
                              <a:solidFill>
                                <a:srgbClr val="FF0000"/>
                              </a:solidFill>
                              <a:latin typeface="Cambria Math"/>
                            </a:rPr>
                            <m:t>𝐵</m:t>
                          </m:r>
                        </m:e>
                        <m:sub>
                          <m:r>
                            <a:rPr lang="en-US" sz="2100" i="1">
                              <a:solidFill>
                                <a:srgbClr val="FF0000"/>
                              </a:solidFill>
                              <a:latin typeface="Cambria Math"/>
                            </a:rPr>
                            <m:t>1</m:t>
                          </m:r>
                        </m:sub>
                      </m:sSub>
                    </m:oMath>
                  </m:oMathPara>
                </a14:m>
                <a:endParaRPr lang="en-US" sz="2100" dirty="0">
                  <a:solidFill>
                    <a:srgbClr val="FF0000"/>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5267611" y="1074176"/>
                <a:ext cx="483883" cy="392415"/>
              </a:xfrm>
              <a:prstGeom prst="rect">
                <a:avLst/>
              </a:prstGeom>
              <a:blipFill rotWithShape="1">
                <a:blip r:embed="rId4"/>
                <a:stretch>
                  <a:fillRect b="-1538"/>
                </a:stretch>
              </a:blipFill>
            </p:spPr>
            <p:txBody>
              <a:bodyPr/>
              <a:lstStyle/>
              <a:p>
                <a:r>
                  <a:rPr lang="en-US">
                    <a:noFill/>
                  </a:rPr>
                  <a:t> </a:t>
                </a:r>
              </a:p>
            </p:txBody>
          </p:sp>
        </mc:Fallback>
      </mc:AlternateContent>
      <p:sp>
        <p:nvSpPr>
          <p:cNvPr id="35" name="Oval 3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endParaRPr lang="en-US" sz="1700" dirty="0"/>
          </a:p>
        </p:txBody>
      </p:sp>
      <p:cxnSp>
        <p:nvCxnSpPr>
          <p:cNvPr id="36" name="Straight Arrow Connector 3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rot="5400000">
            <a:off x="4394694" y="1024897"/>
            <a:ext cx="219268" cy="1111076"/>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mc:AlternateContent xmlns:mc="http://schemas.openxmlformats.org/markup-compatibility/2006">
        <mc:Choice xmlns:a14="http://schemas.microsoft.com/office/drawing/2010/main" Requires="a14">
          <p:sp>
            <p:nvSpPr>
              <p:cNvPr id="38" name="TextBox 37"/>
              <p:cNvSpPr txBox="1"/>
              <p:nvPr/>
            </p:nvSpPr>
            <p:spPr>
              <a:xfrm>
                <a:off x="4219419" y="1012847"/>
                <a:ext cx="490086" cy="392415"/>
              </a:xfrm>
              <a:prstGeom prst="rect">
                <a:avLst/>
              </a:prstGeom>
              <a:noFill/>
            </p:spPr>
            <p:txBody>
              <a:bodyPr wrap="none" lIns="68580" tIns="34290" rIns="68580" bIns="34290" rtlCol="0">
                <a:spAutoFit/>
              </a:bodyPr>
              <a:lstStyle/>
              <a:p>
                <a14:m>
                  <m:oMathPara xmlns:m="http://schemas.openxmlformats.org/officeDocument/2006/math">
                    <m:oMathParaPr>
                      <m:jc m:val="centerGroup"/>
                    </m:oMathParaPr>
                    <m:oMath xmlns:m="http://schemas.openxmlformats.org/officeDocument/2006/math">
                      <m:sSub>
                        <m:sSubPr>
                          <m:ctrlPr>
                            <a:rPr lang="en-US" sz="2100" i="1">
                              <a:solidFill>
                                <a:srgbClr val="FF0000"/>
                              </a:solidFill>
                              <a:latin typeface="Cambria Math"/>
                            </a:rPr>
                          </m:ctrlPr>
                        </m:sSubPr>
                        <m:e>
                          <m:r>
                            <a:rPr lang="en-US" sz="2100" i="1">
                              <a:solidFill>
                                <a:srgbClr val="FF0000"/>
                              </a:solidFill>
                              <a:latin typeface="Cambria Math"/>
                            </a:rPr>
                            <m:t>𝐵</m:t>
                          </m:r>
                        </m:e>
                        <m:sub>
                          <m:r>
                            <a:rPr lang="en-US" sz="2100" i="1">
                              <a:solidFill>
                                <a:srgbClr val="FF0000"/>
                              </a:solidFill>
                              <a:latin typeface="Cambria Math"/>
                            </a:rPr>
                            <m:t>2</m:t>
                          </m:r>
                        </m:sub>
                      </m:sSub>
                    </m:oMath>
                  </m:oMathPara>
                </a14:m>
                <a:endParaRPr lang="en-US" sz="2100" dirty="0">
                  <a:solidFill>
                    <a:srgbClr val="FF0000"/>
                  </a:solidFill>
                </a:endParaRPr>
              </a:p>
            </p:txBody>
          </p:sp>
        </mc:Choice>
        <mc:Fallback>
          <p:sp>
            <p:nvSpPr>
              <p:cNvPr id="38" name="TextBox 37"/>
              <p:cNvSpPr txBox="1">
                <a:spLocks noRot="1" noChangeAspect="1" noMove="1" noResize="1" noEditPoints="1" noAdjustHandles="1" noChangeArrowheads="1" noChangeShapeType="1" noTextEdit="1"/>
              </p:cNvSpPr>
              <p:nvPr/>
            </p:nvSpPr>
            <p:spPr>
              <a:xfrm>
                <a:off x="4219419" y="1012847"/>
                <a:ext cx="490086" cy="392415"/>
              </a:xfrm>
              <a:prstGeom prst="rect">
                <a:avLst/>
              </a:prstGeom>
              <a:blipFill rotWithShape="1">
                <a:blip r:embed="rId5"/>
                <a:stretch>
                  <a:fillRect b="-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3010863" y="1059745"/>
                <a:ext cx="490086" cy="392415"/>
              </a:xfrm>
              <a:prstGeom prst="rect">
                <a:avLst/>
              </a:prstGeom>
              <a:noFill/>
            </p:spPr>
            <p:txBody>
              <a:bodyPr wrap="none" lIns="68580" tIns="34290" rIns="68580" bIns="34290" rtlCol="0">
                <a:spAutoFit/>
              </a:bodyPr>
              <a:lstStyle/>
              <a:p>
                <a14:m>
                  <m:oMathPara xmlns:m="http://schemas.openxmlformats.org/officeDocument/2006/math">
                    <m:oMathParaPr>
                      <m:jc m:val="centerGroup"/>
                    </m:oMathParaPr>
                    <m:oMath xmlns:m="http://schemas.openxmlformats.org/officeDocument/2006/math">
                      <m:sSub>
                        <m:sSubPr>
                          <m:ctrlPr>
                            <a:rPr lang="en-US" sz="2100" i="1">
                              <a:solidFill>
                                <a:srgbClr val="FF0000"/>
                              </a:solidFill>
                              <a:latin typeface="Cambria Math"/>
                            </a:rPr>
                          </m:ctrlPr>
                        </m:sSubPr>
                        <m:e>
                          <m:r>
                            <a:rPr lang="en-US" sz="2100" i="1">
                              <a:solidFill>
                                <a:srgbClr val="FF0000"/>
                              </a:solidFill>
                              <a:latin typeface="Cambria Math"/>
                            </a:rPr>
                            <m:t>𝐵</m:t>
                          </m:r>
                        </m:e>
                        <m:sub>
                          <m:r>
                            <a:rPr lang="en-US" sz="2100" i="1">
                              <a:solidFill>
                                <a:srgbClr val="FF0000"/>
                              </a:solidFill>
                              <a:latin typeface="Cambria Math"/>
                            </a:rPr>
                            <m:t>3</m:t>
                          </m:r>
                        </m:sub>
                      </m:sSub>
                    </m:oMath>
                  </m:oMathPara>
                </a14:m>
                <a:endParaRPr lang="en-US" sz="2100" dirty="0">
                  <a:solidFill>
                    <a:srgbClr val="FF0000"/>
                  </a:solidFill>
                </a:endParaRPr>
              </a:p>
            </p:txBody>
          </p:sp>
        </mc:Choice>
        <mc:Fallback>
          <p:sp>
            <p:nvSpPr>
              <p:cNvPr id="39" name="TextBox 38"/>
              <p:cNvSpPr txBox="1">
                <a:spLocks noRot="1" noChangeAspect="1" noMove="1" noResize="1" noEditPoints="1" noAdjustHandles="1" noChangeArrowheads="1" noChangeShapeType="1" noTextEdit="1"/>
              </p:cNvSpPr>
              <p:nvPr/>
            </p:nvSpPr>
            <p:spPr>
              <a:xfrm>
                <a:off x="3010863" y="1059745"/>
                <a:ext cx="490086" cy="392415"/>
              </a:xfrm>
              <a:prstGeom prst="rect">
                <a:avLst/>
              </a:prstGeom>
              <a:blipFill rotWithShape="1">
                <a:blip r:embed="rId6"/>
                <a:stretch>
                  <a:fillRect b="-3125"/>
                </a:stretch>
              </a:blipFill>
            </p:spPr>
            <p:txBody>
              <a:bodyPr/>
              <a:lstStyle/>
              <a:p>
                <a:r>
                  <a:rPr lang="en-US">
                    <a:noFill/>
                  </a:rPr>
                  <a:t> </a:t>
                </a:r>
              </a:p>
            </p:txBody>
          </p:sp>
        </mc:Fallback>
      </mc:AlternateContent>
      <p:sp>
        <p:nvSpPr>
          <p:cNvPr id="40" name="Left Brace 39"/>
          <p:cNvSpPr/>
          <p:nvPr/>
        </p:nvSpPr>
        <p:spPr>
          <a:xfrm rot="5400000">
            <a:off x="3036083" y="966378"/>
            <a:ext cx="219268" cy="1360475"/>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p:sp>
        <p:nvSpPr>
          <p:cNvPr id="41" name="Oval 40"/>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endParaRPr lang="en-US" sz="1700" dirty="0"/>
          </a:p>
        </p:txBody>
      </p:sp>
      <p:cxnSp>
        <p:nvCxnSpPr>
          <p:cNvPr id="42" name="Straight Arrow Connector 41"/>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5" idx="4"/>
            <a:endCxn id="11" idx="4"/>
          </p:cNvCxnSpPr>
          <p:nvPr/>
        </p:nvCxnSpPr>
        <p:spPr>
          <a:xfrm rot="5400000" flipH="1" flipV="1">
            <a:off x="5485599" y="838205"/>
            <a:ext cx="21005" cy="2693933"/>
          </a:xfrm>
          <a:prstGeom prst="curvedConnector3">
            <a:avLst>
              <a:gd name="adj1" fmla="val -816254"/>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64374" y="2406215"/>
            <a:ext cx="351699" cy="284693"/>
          </a:xfrm>
          <a:prstGeom prst="rect">
            <a:avLst/>
          </a:prstGeom>
        </p:spPr>
        <p:txBody>
          <a:bodyPr wrap="none" lIns="68580" tIns="34290" rIns="68580" bIns="34290">
            <a:spAutoFit/>
          </a:bodyPr>
          <a:lstStyle/>
          <a:p>
            <a:r>
              <a:rPr lang="en-US" dirty="0">
                <a:solidFill>
                  <a:srgbClr val="7030A0"/>
                </a:solidFill>
              </a:rPr>
              <a:t>r(</a:t>
            </a:r>
            <a:r>
              <a:rPr lang="en-US" dirty="0" err="1">
                <a:solidFill>
                  <a:srgbClr val="7030A0"/>
                </a:solidFill>
              </a:rPr>
              <a:t>i</a:t>
            </a:r>
            <a:r>
              <a:rPr lang="en-US" dirty="0">
                <a:solidFill>
                  <a:srgbClr val="7030A0"/>
                </a:solidFill>
              </a:rPr>
              <a:t>)</a:t>
            </a:r>
            <a:endParaRPr lang="en-US" dirty="0"/>
          </a:p>
        </p:txBody>
      </p:sp>
    </p:spTree>
    <p:extLst>
      <p:ext uri="{BB962C8B-B14F-4D97-AF65-F5344CB8AC3E}">
        <p14:creationId xmlns:p14="http://schemas.microsoft.com/office/powerpoint/2010/main" val="32795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animBg="1"/>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endParaRPr lang="en-US" dirty="0"/>
          </a:p>
        </p:txBody>
      </p:sp>
      <p:sp>
        <p:nvSpPr>
          <p:cNvPr id="4" name="Oval 3"/>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i</a:t>
            </a:r>
            <a:endParaRPr lang="en-US" sz="1700" dirty="0"/>
          </a:p>
        </p:txBody>
      </p:sp>
      <p:sp>
        <p:nvSpPr>
          <p:cNvPr id="13" name="TextBox 1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17" name="Straight Arrow Connector 16"/>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196500" y="2290799"/>
                <a:ext cx="1894125" cy="392415"/>
              </a:xfrm>
              <a:prstGeom prst="rect">
                <a:avLst/>
              </a:prstGeom>
              <a:noFill/>
            </p:spPr>
            <p:txBody>
              <a:bodyPr wrap="none" lIns="68580" tIns="34290" rIns="68580" bIns="34290" rtlCol="0">
                <a:spAutoFit/>
              </a:bodyPr>
              <a:lstStyle/>
              <a:p>
                <a:r>
                  <a:rPr lang="en-US" sz="2100" dirty="0"/>
                  <a:t>Indegree: </a:t>
                </a:r>
                <a14:m>
                  <m:oMath xmlns:m="http://schemas.openxmlformats.org/officeDocument/2006/math">
                    <m:r>
                      <a:rPr lang="en-US" sz="2100" i="1">
                        <a:latin typeface="Cambria Math" panose="02040503050406030204" pitchFamily="18" charset="0"/>
                        <a:ea typeface="Cambria Math" panose="02040503050406030204" pitchFamily="18" charset="0"/>
                      </a:rPr>
                      <m:t>𝛿</m:t>
                    </m:r>
                    <m:r>
                      <a:rPr lang="en-US" sz="2100" i="1">
                        <a:latin typeface="Cambria Math" panose="02040503050406030204" pitchFamily="18" charset="0"/>
                        <a:ea typeface="Cambria Math" panose="02040503050406030204" pitchFamily="18" charset="0"/>
                      </a:rPr>
                      <m:t>=2</m:t>
                    </m:r>
                  </m:oMath>
                </a14:m>
                <a:endParaRPr lang="en-US" sz="21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3" y="3054399"/>
                <a:ext cx="2525500" cy="523220"/>
              </a:xfrm>
              <a:prstGeom prst="rect">
                <a:avLst/>
              </a:prstGeom>
              <a:blipFill rotWithShape="0">
                <a:blip r:embed="rId2"/>
                <a:stretch>
                  <a:fillRect l="-5072"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172843" y="2683215"/>
                <a:ext cx="8367916" cy="2491403"/>
              </a:xfrm>
              <a:prstGeom prst="rect">
                <a:avLst/>
              </a:prstGeom>
              <a:noFill/>
            </p:spPr>
            <p:txBody>
              <a:bodyPr wrap="none" lIns="68580" tIns="34290" rIns="68580" bIns="34290" rtlCol="0">
                <a:spAutoFit/>
              </a:bodyPr>
              <a:lstStyle/>
              <a:p>
                <a:r>
                  <a:rPr lang="en-US" sz="3000" dirty="0">
                    <a:solidFill>
                      <a:srgbClr val="7030A0"/>
                    </a:solidFill>
                  </a:rPr>
                  <a:t>Key Modification to Argon2i: New distribution for r(</a:t>
                </a:r>
                <a:r>
                  <a:rPr lang="en-US" sz="3000" dirty="0" err="1">
                    <a:solidFill>
                      <a:srgbClr val="7030A0"/>
                    </a:solidFill>
                  </a:rPr>
                  <a:t>i</a:t>
                </a:r>
                <a:r>
                  <a:rPr lang="en-US" sz="3000" dirty="0">
                    <a:solidFill>
                      <a:srgbClr val="7030A0"/>
                    </a:solidFill>
                  </a:rPr>
                  <a:t>)</a:t>
                </a:r>
              </a:p>
              <a:p>
                <a:endParaRPr lang="en-US" sz="3000" dirty="0">
                  <a:solidFill>
                    <a:srgbClr val="7030A0"/>
                  </a:solidFill>
                </a:endParaRPr>
              </a:p>
              <a:p>
                <a:r>
                  <a:rPr lang="en-US" sz="3000" dirty="0">
                    <a:solidFill>
                      <a:srgbClr val="7030A0"/>
                    </a:solidFill>
                  </a:rPr>
                  <a:t>Buckets:</a:t>
                </a:r>
                <a14:m>
                  <m:oMath xmlns:m="http://schemas.openxmlformats.org/officeDocument/2006/math">
                    <m:sSub>
                      <m:sSubPr>
                        <m:ctrlPr>
                          <a:rPr lang="en-US" sz="3000" i="1">
                            <a:solidFill>
                              <a:srgbClr val="7030A0"/>
                            </a:solidFill>
                            <a:latin typeface="Cambria Math"/>
                          </a:rPr>
                        </m:ctrlPr>
                      </m:sSubPr>
                      <m:e>
                        <m:r>
                          <a:rPr lang="en-US" sz="3000" i="1">
                            <a:solidFill>
                              <a:srgbClr val="7030A0"/>
                            </a:solidFill>
                            <a:latin typeface="Cambria Math"/>
                          </a:rPr>
                          <m:t>𝐵</m:t>
                        </m:r>
                      </m:e>
                      <m:sub>
                        <m:r>
                          <a:rPr lang="en-US" sz="3000" i="1">
                            <a:solidFill>
                              <a:srgbClr val="7030A0"/>
                            </a:solidFill>
                            <a:latin typeface="Cambria Math"/>
                          </a:rPr>
                          <m:t>1</m:t>
                        </m:r>
                      </m:sub>
                    </m:sSub>
                    <m:r>
                      <a:rPr lang="en-US" sz="3000" i="1">
                        <a:solidFill>
                          <a:srgbClr val="7030A0"/>
                        </a:solidFill>
                        <a:latin typeface="Cambria Math"/>
                      </a:rPr>
                      <m:t>, …,</m:t>
                    </m:r>
                    <m:sSub>
                      <m:sSubPr>
                        <m:ctrlPr>
                          <a:rPr lang="en-US" sz="3000" i="1">
                            <a:solidFill>
                              <a:srgbClr val="7030A0"/>
                            </a:solidFill>
                            <a:latin typeface="Cambria Math"/>
                          </a:rPr>
                        </m:ctrlPr>
                      </m:sSubPr>
                      <m:e>
                        <m:r>
                          <a:rPr lang="en-US" sz="3000" i="1">
                            <a:solidFill>
                              <a:srgbClr val="7030A0"/>
                            </a:solidFill>
                            <a:latin typeface="Cambria Math"/>
                          </a:rPr>
                          <m:t>𝐵</m:t>
                        </m:r>
                      </m:e>
                      <m:sub>
                        <m:func>
                          <m:funcPr>
                            <m:ctrlPr>
                              <a:rPr lang="en-US" sz="3000" i="1">
                                <a:solidFill>
                                  <a:srgbClr val="7030A0"/>
                                </a:solidFill>
                                <a:latin typeface="Cambria Math"/>
                              </a:rPr>
                            </m:ctrlPr>
                          </m:funcPr>
                          <m:fName>
                            <m:r>
                              <m:rPr>
                                <m:sty m:val="p"/>
                              </m:rPr>
                              <a:rPr lang="en-US" sz="3000">
                                <a:solidFill>
                                  <a:srgbClr val="7030A0"/>
                                </a:solidFill>
                                <a:latin typeface="Cambria Math"/>
                              </a:rPr>
                              <m:t>log</m:t>
                            </m:r>
                          </m:fName>
                          <m:e>
                            <m:r>
                              <a:rPr lang="en-US" sz="3000" i="1">
                                <a:solidFill>
                                  <a:srgbClr val="7030A0"/>
                                </a:solidFill>
                                <a:latin typeface="Cambria Math"/>
                              </a:rPr>
                              <m:t>𝑖</m:t>
                            </m:r>
                          </m:e>
                        </m:func>
                      </m:sub>
                    </m:sSub>
                  </m:oMath>
                </a14:m>
                <a:endParaRPr lang="en-US" sz="3000" i="1" dirty="0">
                  <a:solidFill>
                    <a:srgbClr val="7030A0"/>
                  </a:solidFill>
                  <a:latin typeface="Cambria Math"/>
                </a:endParaRPr>
              </a:p>
              <a:p>
                <a14:m>
                  <m:oMathPara xmlns:m="http://schemas.openxmlformats.org/officeDocument/2006/math">
                    <m:oMathParaPr>
                      <m:jc m:val="centerGroup"/>
                    </m:oMathParaPr>
                    <m:oMath xmlns:m="http://schemas.openxmlformats.org/officeDocument/2006/math">
                      <m:sSub>
                        <m:sSubPr>
                          <m:ctrlPr>
                            <a:rPr lang="en-US" sz="3000" i="1">
                              <a:solidFill>
                                <a:srgbClr val="7030A0"/>
                              </a:solidFill>
                              <a:latin typeface="Cambria Math"/>
                            </a:rPr>
                          </m:ctrlPr>
                        </m:sSubPr>
                        <m:e>
                          <m:r>
                            <a:rPr lang="en-US" sz="3000" i="1">
                              <a:solidFill>
                                <a:srgbClr val="7030A0"/>
                              </a:solidFill>
                              <a:latin typeface="Cambria Math"/>
                            </a:rPr>
                            <m:t>𝐵</m:t>
                          </m:r>
                        </m:e>
                        <m:sub>
                          <m:r>
                            <a:rPr lang="en-US" sz="3000" i="1">
                              <a:solidFill>
                                <a:srgbClr val="7030A0"/>
                              </a:solidFill>
                              <a:latin typeface="Cambria Math"/>
                            </a:rPr>
                            <m:t>𝑗</m:t>
                          </m:r>
                        </m:sub>
                      </m:sSub>
                      <m:r>
                        <a:rPr lang="en-US" sz="3000" i="1">
                          <a:solidFill>
                            <a:srgbClr val="7030A0"/>
                          </a:solidFill>
                          <a:latin typeface="Cambria Math"/>
                        </a:rPr>
                        <m:t>=</m:t>
                      </m:r>
                      <m:d>
                        <m:dPr>
                          <m:begChr m:val="["/>
                          <m:endChr m:val="]"/>
                          <m:ctrlPr>
                            <a:rPr lang="en-US" sz="3000" i="1">
                              <a:solidFill>
                                <a:srgbClr val="7030A0"/>
                              </a:solidFill>
                              <a:latin typeface="Cambria Math"/>
                            </a:rPr>
                          </m:ctrlPr>
                        </m:dPr>
                        <m:e>
                          <m:r>
                            <a:rPr lang="en-US" sz="3000" i="1">
                              <a:solidFill>
                                <a:srgbClr val="7030A0"/>
                              </a:solidFill>
                              <a:latin typeface="Cambria Math"/>
                            </a:rPr>
                            <m:t>𝑖</m:t>
                          </m:r>
                          <m:r>
                            <a:rPr lang="en-US" sz="3000" i="1">
                              <a:solidFill>
                                <a:srgbClr val="7030A0"/>
                              </a:solidFill>
                              <a:latin typeface="Cambria Math"/>
                            </a:rPr>
                            <m:t>−</m:t>
                          </m:r>
                          <m:sSup>
                            <m:sSupPr>
                              <m:ctrlPr>
                                <a:rPr lang="en-US" sz="3000" i="1">
                                  <a:solidFill>
                                    <a:srgbClr val="7030A0"/>
                                  </a:solidFill>
                                  <a:latin typeface="Cambria Math"/>
                                </a:rPr>
                              </m:ctrlPr>
                            </m:sSupPr>
                            <m:e>
                              <m:r>
                                <a:rPr lang="en-US" sz="3000" i="1">
                                  <a:solidFill>
                                    <a:srgbClr val="7030A0"/>
                                  </a:solidFill>
                                  <a:latin typeface="Cambria Math"/>
                                </a:rPr>
                                <m:t>2</m:t>
                              </m:r>
                            </m:e>
                            <m:sup>
                              <m:r>
                                <a:rPr lang="en-US" sz="3000" i="1">
                                  <a:solidFill>
                                    <a:srgbClr val="7030A0"/>
                                  </a:solidFill>
                                  <a:latin typeface="Cambria Math"/>
                                </a:rPr>
                                <m:t>𝑗</m:t>
                              </m:r>
                            </m:sup>
                          </m:sSup>
                          <m:r>
                            <a:rPr lang="en-US" sz="3000" i="1">
                              <a:solidFill>
                                <a:srgbClr val="7030A0"/>
                              </a:solidFill>
                              <a:latin typeface="Cambria Math"/>
                            </a:rPr>
                            <m:t>,</m:t>
                          </m:r>
                          <m:r>
                            <a:rPr lang="en-US" sz="3000" i="1">
                              <a:solidFill>
                                <a:srgbClr val="7030A0"/>
                              </a:solidFill>
                              <a:latin typeface="Cambria Math"/>
                            </a:rPr>
                            <m:t>𝑖</m:t>
                          </m:r>
                          <m:r>
                            <a:rPr lang="en-US" sz="3000" i="1">
                              <a:solidFill>
                                <a:srgbClr val="7030A0"/>
                              </a:solidFill>
                              <a:latin typeface="Cambria Math"/>
                            </a:rPr>
                            <m:t>−2</m:t>
                          </m:r>
                        </m:e>
                      </m:d>
                      <m:r>
                        <a:rPr lang="en-US" sz="3000" i="1">
                          <a:solidFill>
                            <a:srgbClr val="7030A0"/>
                          </a:solidFill>
                          <a:latin typeface="Cambria Math"/>
                        </a:rPr>
                        <m:t>−</m:t>
                      </m:r>
                      <m:sSub>
                        <m:sSubPr>
                          <m:ctrlPr>
                            <a:rPr lang="en-US" sz="3000" i="1">
                              <a:solidFill>
                                <a:srgbClr val="7030A0"/>
                              </a:solidFill>
                              <a:latin typeface="Cambria Math"/>
                            </a:rPr>
                          </m:ctrlPr>
                        </m:sSubPr>
                        <m:e>
                          <m:r>
                            <a:rPr lang="en-US" sz="3000" i="1">
                              <a:solidFill>
                                <a:srgbClr val="7030A0"/>
                              </a:solidFill>
                              <a:latin typeface="Cambria Math"/>
                            </a:rPr>
                            <m:t>𝐵</m:t>
                          </m:r>
                        </m:e>
                        <m:sub>
                          <m:r>
                            <a:rPr lang="en-US" sz="3000" i="1">
                              <a:solidFill>
                                <a:srgbClr val="7030A0"/>
                              </a:solidFill>
                              <a:latin typeface="Cambria Math"/>
                            </a:rPr>
                            <m:t>𝑖</m:t>
                          </m:r>
                          <m:r>
                            <a:rPr lang="en-US" sz="3000" i="1">
                              <a:solidFill>
                                <a:srgbClr val="7030A0"/>
                              </a:solidFill>
                              <a:latin typeface="Cambria Math"/>
                            </a:rPr>
                            <m:t>−1</m:t>
                          </m:r>
                        </m:sub>
                      </m:sSub>
                    </m:oMath>
                  </m:oMathPara>
                </a14:m>
                <a:endParaRPr lang="en-US" sz="3000" dirty="0">
                  <a:solidFill>
                    <a:srgbClr val="7030A0"/>
                  </a:solidFill>
                </a:endParaRPr>
              </a:p>
              <a:p>
                <a:endParaRPr lang="en-US" sz="3000" dirty="0">
                  <a:solidFill>
                    <a:srgbClr val="7030A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172843" y="2683215"/>
                <a:ext cx="8367916" cy="2491403"/>
              </a:xfrm>
              <a:prstGeom prst="rect">
                <a:avLst/>
              </a:prstGeom>
              <a:blipFill rotWithShape="1">
                <a:blip r:embed="rId3"/>
                <a:stretch>
                  <a:fillRect l="-1966" t="-3423" r="-1020"/>
                </a:stretch>
              </a:blipFill>
            </p:spPr>
            <p:txBody>
              <a:bodyPr/>
              <a:lstStyle/>
              <a:p>
                <a:r>
                  <a:rPr lang="en-US">
                    <a:noFill/>
                  </a:rPr>
                  <a:t> </a:t>
                </a:r>
              </a:p>
            </p:txBody>
          </p:sp>
        </mc:Fallback>
      </mc:AlternateContent>
      <p:sp>
        <p:nvSpPr>
          <p:cNvPr id="21" name="TextBox 20"/>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i-1</a:t>
            </a:r>
            <a:endParaRPr lang="en-US" sz="1700" dirty="0"/>
          </a:p>
        </p:txBody>
      </p:sp>
      <p:sp>
        <p:nvSpPr>
          <p:cNvPr id="23" name="Oval 22"/>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i-2</a:t>
            </a:r>
            <a:endParaRPr lang="en-US" sz="1700" dirty="0"/>
          </a:p>
        </p:txBody>
      </p:sp>
      <p:cxnSp>
        <p:nvCxnSpPr>
          <p:cNvPr id="27" name="Straight Arrow Connector 26"/>
          <p:cNvCxnSpPr>
            <a:endCxn id="22"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601181" y="1779464"/>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i-3</a:t>
            </a:r>
            <a:endParaRPr lang="en-US" sz="1700" dirty="0"/>
          </a:p>
        </p:txBody>
      </p:sp>
      <p:cxnSp>
        <p:nvCxnSpPr>
          <p:cNvPr id="30" name="Straight Arrow Connector 29"/>
          <p:cNvCxnSpPr/>
          <p:nvPr/>
        </p:nvCxnSpPr>
        <p:spPr>
          <a:xfrm flipV="1">
            <a:off x="4965076" y="196276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i-8</a:t>
            </a:r>
            <a:endParaRPr lang="en-US" sz="1700" dirty="0"/>
          </a:p>
        </p:txBody>
      </p:sp>
      <p:sp>
        <p:nvSpPr>
          <p:cNvPr id="32" name="TextBox 31"/>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19" name="Left Brace 18"/>
          <p:cNvSpPr/>
          <p:nvPr/>
        </p:nvSpPr>
        <p:spPr>
          <a:xfrm rot="5400000">
            <a:off x="5378745" y="1427935"/>
            <a:ext cx="261616" cy="441444"/>
          </a:xfrm>
          <a:prstGeom prst="leftBrace">
            <a:avLst>
              <a:gd name="adj1" fmla="val 8333"/>
              <a:gd name="adj2" fmla="val 51894"/>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7030A0"/>
              </a:solidFill>
            </a:endParaRPr>
          </a:p>
        </p:txBody>
      </p:sp>
      <mc:AlternateContent xmlns:mc="http://schemas.openxmlformats.org/markup-compatibility/2006">
        <mc:Choice xmlns:a14="http://schemas.microsoft.com/office/drawing/2010/main" Requires="a14">
          <p:sp>
            <p:nvSpPr>
              <p:cNvPr id="34" name="TextBox 33"/>
              <p:cNvSpPr txBox="1"/>
              <p:nvPr/>
            </p:nvSpPr>
            <p:spPr>
              <a:xfrm>
                <a:off x="5267611" y="1074176"/>
                <a:ext cx="483883" cy="392415"/>
              </a:xfrm>
              <a:prstGeom prst="rect">
                <a:avLst/>
              </a:prstGeom>
              <a:noFill/>
            </p:spPr>
            <p:txBody>
              <a:bodyPr wrap="none" lIns="68580" tIns="34290" rIns="68580" bIns="34290" rtlCol="0">
                <a:spAutoFit/>
              </a:bodyPr>
              <a:lstStyle/>
              <a:p>
                <a14:m>
                  <m:oMathPara xmlns:m="http://schemas.openxmlformats.org/officeDocument/2006/math">
                    <m:oMathParaPr>
                      <m:jc m:val="centerGroup"/>
                    </m:oMathParaPr>
                    <m:oMath xmlns:m="http://schemas.openxmlformats.org/officeDocument/2006/math">
                      <m:sSub>
                        <m:sSubPr>
                          <m:ctrlPr>
                            <a:rPr lang="en-US" sz="2100" i="1">
                              <a:solidFill>
                                <a:srgbClr val="7030A0"/>
                              </a:solidFill>
                              <a:latin typeface="Cambria Math"/>
                            </a:rPr>
                          </m:ctrlPr>
                        </m:sSubPr>
                        <m:e>
                          <m:r>
                            <a:rPr lang="en-US" sz="2100" i="1">
                              <a:solidFill>
                                <a:srgbClr val="7030A0"/>
                              </a:solidFill>
                              <a:latin typeface="Cambria Math"/>
                            </a:rPr>
                            <m:t>𝐵</m:t>
                          </m:r>
                        </m:e>
                        <m:sub>
                          <m:r>
                            <a:rPr lang="en-US" sz="2100" i="1">
                              <a:solidFill>
                                <a:srgbClr val="7030A0"/>
                              </a:solidFill>
                              <a:latin typeface="Cambria Math"/>
                            </a:rPr>
                            <m:t>1</m:t>
                          </m:r>
                        </m:sub>
                      </m:sSub>
                    </m:oMath>
                  </m:oMathPara>
                </a14:m>
                <a:endParaRPr lang="en-US" sz="2100" dirty="0"/>
              </a:p>
            </p:txBody>
          </p:sp>
        </mc:Choice>
        <mc:Fallback>
          <p:sp>
            <p:nvSpPr>
              <p:cNvPr id="34" name="TextBox 33"/>
              <p:cNvSpPr txBox="1">
                <a:spLocks noRot="1" noChangeAspect="1" noMove="1" noResize="1" noEditPoints="1" noAdjustHandles="1" noChangeArrowheads="1" noChangeShapeType="1" noTextEdit="1"/>
              </p:cNvSpPr>
              <p:nvPr/>
            </p:nvSpPr>
            <p:spPr>
              <a:xfrm>
                <a:off x="5267611" y="1074176"/>
                <a:ext cx="483883" cy="392415"/>
              </a:xfrm>
              <a:prstGeom prst="rect">
                <a:avLst/>
              </a:prstGeom>
              <a:blipFill rotWithShape="1">
                <a:blip r:embed="rId4"/>
                <a:stretch>
                  <a:fillRect b="-1538"/>
                </a:stretch>
              </a:blipFill>
            </p:spPr>
            <p:txBody>
              <a:bodyPr/>
              <a:lstStyle/>
              <a:p>
                <a:r>
                  <a:rPr lang="en-US">
                    <a:noFill/>
                  </a:rPr>
                  <a:t> </a:t>
                </a:r>
              </a:p>
            </p:txBody>
          </p:sp>
        </mc:Fallback>
      </mc:AlternateContent>
      <p:sp>
        <p:nvSpPr>
          <p:cNvPr id="35" name="Oval 3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endParaRPr lang="en-US" sz="1700" dirty="0"/>
          </a:p>
        </p:txBody>
      </p:sp>
      <p:cxnSp>
        <p:nvCxnSpPr>
          <p:cNvPr id="36" name="Straight Arrow Connector 3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rot="5400000">
            <a:off x="4394694" y="1024897"/>
            <a:ext cx="219268" cy="1111076"/>
          </a:xfrm>
          <a:prstGeom prst="leftBrace">
            <a:avLst>
              <a:gd name="adj1" fmla="val 8333"/>
              <a:gd name="adj2" fmla="val 51894"/>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7030A0"/>
              </a:solidFill>
            </a:endParaRPr>
          </a:p>
        </p:txBody>
      </p:sp>
      <mc:AlternateContent xmlns:mc="http://schemas.openxmlformats.org/markup-compatibility/2006">
        <mc:Choice xmlns:a14="http://schemas.microsoft.com/office/drawing/2010/main" Requires="a14">
          <p:sp>
            <p:nvSpPr>
              <p:cNvPr id="38" name="TextBox 37"/>
              <p:cNvSpPr txBox="1"/>
              <p:nvPr/>
            </p:nvSpPr>
            <p:spPr>
              <a:xfrm>
                <a:off x="4219419" y="1012847"/>
                <a:ext cx="490086" cy="392415"/>
              </a:xfrm>
              <a:prstGeom prst="rect">
                <a:avLst/>
              </a:prstGeom>
              <a:noFill/>
            </p:spPr>
            <p:txBody>
              <a:bodyPr wrap="none" lIns="68580" tIns="34290" rIns="68580" bIns="34290" rtlCol="0">
                <a:spAutoFit/>
              </a:bodyPr>
              <a:lstStyle/>
              <a:p>
                <a14:m>
                  <m:oMathPara xmlns:m="http://schemas.openxmlformats.org/officeDocument/2006/math">
                    <m:oMathParaPr>
                      <m:jc m:val="centerGroup"/>
                    </m:oMathParaPr>
                    <m:oMath xmlns:m="http://schemas.openxmlformats.org/officeDocument/2006/math">
                      <m:sSub>
                        <m:sSubPr>
                          <m:ctrlPr>
                            <a:rPr lang="en-US" sz="2100" i="1">
                              <a:solidFill>
                                <a:srgbClr val="7030A0"/>
                              </a:solidFill>
                              <a:latin typeface="Cambria Math"/>
                            </a:rPr>
                          </m:ctrlPr>
                        </m:sSubPr>
                        <m:e>
                          <m:r>
                            <a:rPr lang="en-US" sz="2100" i="1">
                              <a:solidFill>
                                <a:srgbClr val="7030A0"/>
                              </a:solidFill>
                              <a:latin typeface="Cambria Math"/>
                            </a:rPr>
                            <m:t>𝐵</m:t>
                          </m:r>
                        </m:e>
                        <m:sub>
                          <m:r>
                            <a:rPr lang="en-US" sz="2100" i="1">
                              <a:solidFill>
                                <a:srgbClr val="7030A0"/>
                              </a:solidFill>
                              <a:latin typeface="Cambria Math"/>
                            </a:rPr>
                            <m:t>2</m:t>
                          </m:r>
                        </m:sub>
                      </m:sSub>
                    </m:oMath>
                  </m:oMathPara>
                </a14:m>
                <a:endParaRPr lang="en-US" sz="2100" dirty="0"/>
              </a:p>
            </p:txBody>
          </p:sp>
        </mc:Choice>
        <mc:Fallback>
          <p:sp>
            <p:nvSpPr>
              <p:cNvPr id="38" name="TextBox 37"/>
              <p:cNvSpPr txBox="1">
                <a:spLocks noRot="1" noChangeAspect="1" noMove="1" noResize="1" noEditPoints="1" noAdjustHandles="1" noChangeArrowheads="1" noChangeShapeType="1" noTextEdit="1"/>
              </p:cNvSpPr>
              <p:nvPr/>
            </p:nvSpPr>
            <p:spPr>
              <a:xfrm>
                <a:off x="4219419" y="1012847"/>
                <a:ext cx="490086" cy="392415"/>
              </a:xfrm>
              <a:prstGeom prst="rect">
                <a:avLst/>
              </a:prstGeom>
              <a:blipFill rotWithShape="1">
                <a:blip r:embed="rId5"/>
                <a:stretch>
                  <a:fillRect b="-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3010863" y="1059745"/>
                <a:ext cx="490086" cy="392415"/>
              </a:xfrm>
              <a:prstGeom prst="rect">
                <a:avLst/>
              </a:prstGeom>
              <a:noFill/>
            </p:spPr>
            <p:txBody>
              <a:bodyPr wrap="none" lIns="68580" tIns="34290" rIns="68580" bIns="34290" rtlCol="0">
                <a:spAutoFit/>
              </a:bodyPr>
              <a:lstStyle/>
              <a:p>
                <a14:m>
                  <m:oMathPara xmlns:m="http://schemas.openxmlformats.org/officeDocument/2006/math">
                    <m:oMathParaPr>
                      <m:jc m:val="centerGroup"/>
                    </m:oMathParaPr>
                    <m:oMath xmlns:m="http://schemas.openxmlformats.org/officeDocument/2006/math">
                      <m:sSub>
                        <m:sSubPr>
                          <m:ctrlPr>
                            <a:rPr lang="en-US" sz="2100" i="1">
                              <a:solidFill>
                                <a:srgbClr val="7030A0"/>
                              </a:solidFill>
                              <a:latin typeface="Cambria Math"/>
                            </a:rPr>
                          </m:ctrlPr>
                        </m:sSubPr>
                        <m:e>
                          <m:r>
                            <a:rPr lang="en-US" sz="2100" i="1">
                              <a:solidFill>
                                <a:srgbClr val="7030A0"/>
                              </a:solidFill>
                              <a:latin typeface="Cambria Math"/>
                            </a:rPr>
                            <m:t>𝐵</m:t>
                          </m:r>
                        </m:e>
                        <m:sub>
                          <m:r>
                            <a:rPr lang="en-US" sz="2100" i="1">
                              <a:solidFill>
                                <a:srgbClr val="7030A0"/>
                              </a:solidFill>
                              <a:latin typeface="Cambria Math"/>
                            </a:rPr>
                            <m:t>3</m:t>
                          </m:r>
                        </m:sub>
                      </m:sSub>
                    </m:oMath>
                  </m:oMathPara>
                </a14:m>
                <a:endParaRPr lang="en-US" sz="2100" dirty="0"/>
              </a:p>
            </p:txBody>
          </p:sp>
        </mc:Choice>
        <mc:Fallback>
          <p:sp>
            <p:nvSpPr>
              <p:cNvPr id="39" name="TextBox 38"/>
              <p:cNvSpPr txBox="1">
                <a:spLocks noRot="1" noChangeAspect="1" noMove="1" noResize="1" noEditPoints="1" noAdjustHandles="1" noChangeArrowheads="1" noChangeShapeType="1" noTextEdit="1"/>
              </p:cNvSpPr>
              <p:nvPr/>
            </p:nvSpPr>
            <p:spPr>
              <a:xfrm>
                <a:off x="3010863" y="1059745"/>
                <a:ext cx="490086" cy="392415"/>
              </a:xfrm>
              <a:prstGeom prst="rect">
                <a:avLst/>
              </a:prstGeom>
              <a:blipFill rotWithShape="1">
                <a:blip r:embed="rId6"/>
                <a:stretch>
                  <a:fillRect b="-3125"/>
                </a:stretch>
              </a:blipFill>
            </p:spPr>
            <p:txBody>
              <a:bodyPr/>
              <a:lstStyle/>
              <a:p>
                <a:r>
                  <a:rPr lang="en-US">
                    <a:noFill/>
                  </a:rPr>
                  <a:t> </a:t>
                </a:r>
              </a:p>
            </p:txBody>
          </p:sp>
        </mc:Fallback>
      </mc:AlternateContent>
      <p:sp>
        <p:nvSpPr>
          <p:cNvPr id="40" name="Left Brace 39"/>
          <p:cNvSpPr/>
          <p:nvPr/>
        </p:nvSpPr>
        <p:spPr>
          <a:xfrm rot="5400000">
            <a:off x="3029448" y="955955"/>
            <a:ext cx="219268" cy="1360475"/>
          </a:xfrm>
          <a:prstGeom prst="leftBrace">
            <a:avLst>
              <a:gd name="adj1" fmla="val 8333"/>
              <a:gd name="adj2" fmla="val 51894"/>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7030A0"/>
              </a:solidFill>
            </a:endParaRPr>
          </a:p>
        </p:txBody>
      </p:sp>
      <p:sp>
        <p:nvSpPr>
          <p:cNvPr id="41" name="Oval 40"/>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i-4</a:t>
            </a:r>
            <a:endParaRPr lang="en-US" sz="1700" dirty="0"/>
          </a:p>
        </p:txBody>
      </p:sp>
      <p:cxnSp>
        <p:nvCxnSpPr>
          <p:cNvPr id="42" name="Straight Arrow Connector 41"/>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24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286934"/>
            <a:ext cx="8017934" cy="121073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2" name="Title 1"/>
          <p:cNvSpPr>
            <a:spLocks noGrp="1"/>
          </p:cNvSpPr>
          <p:nvPr>
            <p:ph type="title"/>
          </p:nvPr>
        </p:nvSpPr>
        <p:spPr/>
        <p:txBody>
          <a:bodyPr/>
          <a:lstStyle/>
          <a:p>
            <a:r>
              <a:rPr lang="en-US" dirty="0" err="1" smtClean="0"/>
              <a:t>DRSample</a:t>
            </a:r>
            <a:r>
              <a:rPr lang="en-US" dirty="0" smtClean="0"/>
              <a:t> 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b="1" dirty="0" smtClean="0"/>
                  <a:t>Theorem</a:t>
                </a:r>
                <a:r>
                  <a:rPr lang="en-US" dirty="0" smtClean="0"/>
                  <a:t>: With high probability a random </a:t>
                </a:r>
                <a:r>
                  <a:rPr lang="en-US" dirty="0" err="1" smtClean="0"/>
                  <a:t>DRSample</a:t>
                </a:r>
                <a:r>
                  <a:rPr lang="en-US" dirty="0" smtClean="0"/>
                  <a:t> DAG G is </a:t>
                </a:r>
                <a14:m>
                  <m:oMath xmlns:m="http://schemas.openxmlformats.org/officeDocument/2006/math">
                    <m:d>
                      <m:dPr>
                        <m:ctrlPr>
                          <a:rPr lang="el-GR" i="1">
                            <a:latin typeface="Cambria Math"/>
                            <a:ea typeface="Cambria Math"/>
                          </a:rPr>
                        </m:ctrlPr>
                      </m:dPr>
                      <m:e>
                        <m:r>
                          <m:rPr>
                            <m:sty m:val="p"/>
                          </m:rPr>
                          <a:rPr lang="el-GR" i="1">
                            <a:latin typeface="Cambria Math"/>
                            <a:ea typeface="Cambria Math"/>
                          </a:rPr>
                          <m:t>Ω</m:t>
                        </m:r>
                        <m:d>
                          <m:dPr>
                            <m:ctrlPr>
                              <a:rPr lang="el-GR" i="1">
                                <a:latin typeface="Cambria Math"/>
                                <a:ea typeface="Cambria Math"/>
                              </a:rPr>
                            </m:ctrlPr>
                          </m:dPr>
                          <m:e>
                            <m:f>
                              <m:fPr>
                                <m:ctrlPr>
                                  <a:rPr lang="el-GR" i="1">
                                    <a:latin typeface="Cambria Math"/>
                                    <a:ea typeface="Cambria Math"/>
                                  </a:rPr>
                                </m:ctrlPr>
                              </m:fPr>
                              <m:num>
                                <m:r>
                                  <a:rPr lang="en-US" i="1">
                                    <a:latin typeface="Cambria Math" panose="02040503050406030204" pitchFamily="18" charset="0"/>
                                    <a:ea typeface="Cambria Math"/>
                                  </a:rPr>
                                  <m:t>𝑛</m:t>
                                </m:r>
                              </m:num>
                              <m:den>
                                <m:func>
                                  <m:funcPr>
                                    <m:ctrlPr>
                                      <a:rPr lang="en-US" i="1">
                                        <a:latin typeface="Cambria Math"/>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panose="02040503050406030204" pitchFamily="18" charset="0"/>
                            <a:ea typeface="Cambria Math"/>
                          </a:rPr>
                          <m:t>,</m:t>
                        </m:r>
                        <m:r>
                          <m:rPr>
                            <m:sty m:val="p"/>
                          </m:rPr>
                          <a:rPr lang="el-GR" i="1">
                            <a:latin typeface="Cambria Math"/>
                            <a:ea typeface="Cambria Math"/>
                          </a:rPr>
                          <m:t>Ω</m:t>
                        </m:r>
                        <m:d>
                          <m:dPr>
                            <m:ctrlPr>
                              <a:rPr lang="el-GR" i="1">
                                <a:latin typeface="Cambria Math"/>
                                <a:ea typeface="Cambria Math"/>
                              </a:rPr>
                            </m:ctrlPr>
                          </m:dPr>
                          <m:e>
                            <m:r>
                              <a:rPr lang="en-US" i="1">
                                <a:latin typeface="Cambria Math" panose="02040503050406030204" pitchFamily="18" charset="0"/>
                                <a:ea typeface="Cambria Math"/>
                              </a:rPr>
                              <m:t>𝑛</m:t>
                            </m:r>
                          </m:e>
                        </m:d>
                      </m:e>
                    </m:d>
                  </m:oMath>
                </a14:m>
                <a:r>
                  <a:rPr lang="en-US" dirty="0"/>
                  <a:t>-</a:t>
                </a:r>
                <a:r>
                  <a:rPr lang="en-US" dirty="0" smtClean="0"/>
                  <a:t>depth-robust.</a:t>
                </a:r>
              </a:p>
              <a:p>
                <a:pPr marL="0" indent="0">
                  <a:buNone/>
                </a:pPr>
                <a:endParaRPr lang="en-US" b="1" dirty="0"/>
              </a:p>
              <a:p>
                <a:pPr marL="0" indent="0">
                  <a:buNone/>
                </a:pPr>
                <a:r>
                  <a:rPr lang="en-US" b="1" dirty="0" smtClean="0"/>
                  <a:t>Corollary</a:t>
                </a:r>
                <a:r>
                  <a:rPr lang="en-US" dirty="0" smtClean="0"/>
                  <a:t>: With </a:t>
                </a:r>
                <a:r>
                  <a:rPr lang="en-US" dirty="0"/>
                  <a:t>high </a:t>
                </a:r>
                <a:r>
                  <a:rPr lang="en-US" dirty="0" smtClean="0"/>
                  <a:t>probability a </a:t>
                </a:r>
                <a:r>
                  <a:rPr lang="en-US" dirty="0"/>
                  <a:t>random </a:t>
                </a:r>
                <a:r>
                  <a:rPr lang="en-US" dirty="0" err="1"/>
                  <a:t>DRSample</a:t>
                </a:r>
                <a:r>
                  <a:rPr lang="en-US" dirty="0"/>
                  <a:t> </a:t>
                </a:r>
                <a:r>
                  <a:rPr lang="en-US" dirty="0" smtClean="0"/>
                  <a:t>DAG G has </a:t>
                </a:r>
                <a:r>
                  <a:rPr lang="en-US" dirty="0" err="1" smtClean="0"/>
                  <a:t>aAT</a:t>
                </a:r>
                <a:r>
                  <a:rPr lang="en-US" dirty="0" smtClean="0"/>
                  <a:t>-complexity</a:t>
                </a:r>
                <a14:m>
                  <m:oMath xmlns:m="http://schemas.openxmlformats.org/officeDocument/2006/math">
                    <m:r>
                      <a:rPr lang="en-US" b="0" i="0" smtClean="0">
                        <a:latin typeface="Cambria Math"/>
                        <a:ea typeface="Cambria Math"/>
                      </a:rPr>
                      <m:t> </m:t>
                    </m:r>
                  </m:oMath>
                </a14:m>
                <a:endParaRPr lang="en-US" b="0" i="0"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a:rPr>
                        <m:t>a</m:t>
                      </m:r>
                      <m:r>
                        <a:rPr lang="en-US" b="0" i="1" smtClean="0">
                          <a:latin typeface="Cambria Math"/>
                          <a:ea typeface="Cambria Math"/>
                        </a:rPr>
                        <m:t>𝐴𝑇</m:t>
                      </m:r>
                      <m:d>
                        <m:dPr>
                          <m:ctrlPr>
                            <a:rPr lang="en-US" b="0" i="1" smtClean="0">
                              <a:latin typeface="Cambria Math"/>
                              <a:ea typeface="Cambria Math"/>
                            </a:rPr>
                          </m:ctrlPr>
                        </m:dPr>
                        <m:e>
                          <m:r>
                            <a:rPr lang="en-US" b="0" i="1" smtClean="0">
                              <a:latin typeface="Cambria Math"/>
                              <a:ea typeface="Cambria Math"/>
                            </a:rPr>
                            <m:t>𝐺</m:t>
                          </m:r>
                        </m:e>
                      </m:d>
                      <m:r>
                        <a:rPr lang="en-US" b="0" i="1" smtClean="0">
                          <a:latin typeface="Cambria Math"/>
                          <a:ea typeface="Cambria Math"/>
                        </a:rPr>
                        <m:t>=</m:t>
                      </m:r>
                      <m:r>
                        <m:rPr>
                          <m:sty m:val="p"/>
                        </m:rPr>
                        <a:rPr lang="el-GR" i="1">
                          <a:latin typeface="Cambria Math"/>
                          <a:ea typeface="Cambria Math"/>
                        </a:rPr>
                        <m:t>Ω</m:t>
                      </m:r>
                      <m:d>
                        <m:dPr>
                          <m:ctrlPr>
                            <a:rPr lang="el-GR" i="1">
                              <a:latin typeface="Cambria Math"/>
                              <a:ea typeface="Cambria Math"/>
                            </a:rPr>
                          </m:ctrlPr>
                        </m:dPr>
                        <m:e>
                          <m:f>
                            <m:fPr>
                              <m:ctrlPr>
                                <a:rPr lang="el-GR" i="1">
                                  <a:latin typeface="Cambria Math"/>
                                  <a:ea typeface="Cambria Math"/>
                                </a:rPr>
                              </m:ctrlPr>
                            </m:fPr>
                            <m:num>
                              <m:sSup>
                                <m:sSupPr>
                                  <m:ctrlPr>
                                    <a:rPr lang="en-US" i="1">
                                      <a:latin typeface="Cambria Math"/>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oMath>
                  </m:oMathPara>
                </a14:m>
                <a:endParaRPr lang="en-US" b="1" dirty="0"/>
              </a:p>
              <a:p>
                <a:pPr marL="0" indent="0">
                  <a:buNone/>
                </a:pP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59" t="-2430"/>
                </a:stretch>
              </a:blipFill>
            </p:spPr>
            <p:txBody>
              <a:bodyPr/>
              <a:lstStyle/>
              <a:p>
                <a:r>
                  <a:rPr lang="en-US">
                    <a:noFill/>
                  </a:rPr>
                  <a:t> </a:t>
                </a:r>
              </a:p>
            </p:txBody>
          </p:sp>
        </mc:Fallback>
      </mc:AlternateContent>
      <p:sp>
        <p:nvSpPr>
          <p:cNvPr id="7" name="Rectangle 6"/>
          <p:cNvSpPr/>
          <p:nvPr/>
        </p:nvSpPr>
        <p:spPr>
          <a:xfrm>
            <a:off x="457200" y="2671234"/>
            <a:ext cx="8017934" cy="147743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330984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r>
              <a:rPr lang="en-US" dirty="0" smtClean="0"/>
              <a:t> Meta-Graph</a:t>
            </a:r>
            <a:endParaRPr lang="en-US" dirty="0"/>
          </a:p>
        </p:txBody>
      </p:sp>
      <p:sp>
        <p:nvSpPr>
          <p:cNvPr id="4" name="Oval 3"/>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3" name="TextBox 1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17" name="Straight Arrow Connector 16"/>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23" name="Oval 22"/>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7" name="Straight Arrow Connector 26"/>
          <p:cNvCxnSpPr>
            <a:endCxn id="22"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564451" y="1753572"/>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endParaRPr lang="en-US" sz="1700" dirty="0"/>
          </a:p>
        </p:txBody>
      </p:sp>
      <p:cxnSp>
        <p:nvCxnSpPr>
          <p:cNvPr id="30" name="Straight Arrow Connector 29"/>
          <p:cNvCxnSpPr/>
          <p:nvPr/>
        </p:nvCxnSpPr>
        <p:spPr>
          <a:xfrm flipV="1">
            <a:off x="4906185" y="1931656"/>
            <a:ext cx="413819" cy="80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Oval 30"/>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p:sp>
            <p:nvSpPr>
              <p:cNvPr id="31" name="Oval 30"/>
              <p:cNvSpPr>
                <a:spLocks noRot="1" noChangeAspect="1" noMove="1" noResize="1" noEditPoints="1" noAdjustHandles="1" noChangeArrowheads="1" noChangeShapeType="1" noTextEdit="1"/>
              </p:cNvSpPr>
              <p:nvPr/>
            </p:nvSpPr>
            <p:spPr>
              <a:xfrm>
                <a:off x="2247316" y="1779465"/>
                <a:ext cx="523232" cy="418421"/>
              </a:xfrm>
              <a:prstGeom prst="ellipse">
                <a:avLst/>
              </a:prstGeom>
              <a:blipFill rotWithShape="1">
                <a:blip r:embed="rId2"/>
                <a:stretch>
                  <a:fillRect/>
                </a:stretch>
              </a:blipFill>
              <a:ln>
                <a:noFill/>
              </a:ln>
            </p:spPr>
            <p:txBody>
              <a:bodyPr/>
              <a:lstStyle/>
              <a:p>
                <a:r>
                  <a:rPr lang="en-US">
                    <a:noFill/>
                  </a:rPr>
                  <a:t> </a:t>
                </a:r>
              </a:p>
            </p:txBody>
          </p:sp>
        </mc:Fallback>
      </mc:AlternateContent>
      <p:sp>
        <p:nvSpPr>
          <p:cNvPr id="32" name="TextBox 31"/>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35" name="Oval 3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36" name="Straight Arrow Connector 3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2" name="Straight Arrow Connector 41"/>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6212185"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374" y="1493969"/>
            <a:ext cx="2399397"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4" name="Oval 43"/>
          <p:cNvSpPr/>
          <p:nvPr/>
        </p:nvSpPr>
        <p:spPr>
          <a:xfrm>
            <a:off x="2914691" y="151056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5" name="Oval 44"/>
          <p:cNvSpPr/>
          <p:nvPr/>
        </p:nvSpPr>
        <p:spPr>
          <a:xfrm>
            <a:off x="5211189" y="150759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6" name="Oval 45"/>
          <p:cNvSpPr/>
          <p:nvPr/>
        </p:nvSpPr>
        <p:spPr>
          <a:xfrm>
            <a:off x="7470958" y="1510567"/>
            <a:ext cx="909184"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7" name="Oval 46"/>
          <p:cNvSpPr/>
          <p:nvPr/>
        </p:nvSpPr>
        <p:spPr>
          <a:xfrm>
            <a:off x="7841677" y="2925221"/>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9" name="Oval 48"/>
          <p:cNvSpPr/>
          <p:nvPr/>
        </p:nvSpPr>
        <p:spPr>
          <a:xfrm>
            <a:off x="6182463"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0" name="Straight Arrow Connector 49"/>
          <p:cNvCxnSpPr/>
          <p:nvPr/>
        </p:nvCxnSpPr>
        <p:spPr>
          <a:xfrm flipV="1">
            <a:off x="6665605" y="3078450"/>
            <a:ext cx="1259945" cy="282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192553" y="2895760"/>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2" name="Straight Arrow Connector 51"/>
          <p:cNvCxnSpPr>
            <a:endCxn id="49" idx="2"/>
          </p:cNvCxnSpPr>
          <p:nvPr/>
        </p:nvCxnSpPr>
        <p:spPr>
          <a:xfrm flipV="1">
            <a:off x="3556449" y="3081274"/>
            <a:ext cx="2626015" cy="3349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299410"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4" name="Straight Arrow Connector 53"/>
          <p:cNvCxnSpPr/>
          <p:nvPr/>
        </p:nvCxnSpPr>
        <p:spPr>
          <a:xfrm flipV="1">
            <a:off x="1822642" y="3109156"/>
            <a:ext cx="1450341" cy="560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4028738"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53" idx="4"/>
            <a:endCxn id="49" idx="3"/>
          </p:cNvCxnSpPr>
          <p:nvPr/>
        </p:nvCxnSpPr>
        <p:spPr>
          <a:xfrm rot="5400000" flipH="1" flipV="1">
            <a:off x="3879418" y="910815"/>
            <a:ext cx="61277" cy="4698062"/>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51" idx="7"/>
            <a:endCxn id="47" idx="1"/>
          </p:cNvCxnSpPr>
          <p:nvPr/>
        </p:nvCxnSpPr>
        <p:spPr>
          <a:xfrm rot="16200000" flipH="1">
            <a:off x="5764001" y="832196"/>
            <a:ext cx="29461" cy="4279143"/>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3" name="TextBox 82"/>
              <p:cNvSpPr txBox="1"/>
              <p:nvPr/>
            </p:nvSpPr>
            <p:spPr>
              <a:xfrm>
                <a:off x="236765" y="3660036"/>
                <a:ext cx="9005207" cy="1269050"/>
              </a:xfrm>
              <a:prstGeom prst="rect">
                <a:avLst/>
              </a:prstGeom>
              <a:noFill/>
            </p:spPr>
            <p:txBody>
              <a:bodyPr wrap="square" lIns="68580" tIns="34290" rIns="68580" bIns="34290" rtlCol="0">
                <a:spAutoFit/>
              </a:bodyPr>
              <a:lstStyle/>
              <a:p>
                <a:r>
                  <a:rPr lang="en-US" sz="3000" dirty="0">
                    <a:solidFill>
                      <a:srgbClr val="00B0F0"/>
                    </a:solidFill>
                  </a:rPr>
                  <a:t>Meta-Graph </a:t>
                </a:r>
                <a14:m>
                  <m:oMath xmlns:m="http://schemas.openxmlformats.org/officeDocument/2006/math">
                    <m:sSub>
                      <m:sSubPr>
                        <m:ctrlPr>
                          <a:rPr lang="en-US" sz="3000" i="1">
                            <a:solidFill>
                              <a:srgbClr val="00B0F0"/>
                            </a:solidFill>
                            <a:latin typeface="Cambria Math"/>
                          </a:rPr>
                        </m:ctrlPr>
                      </m:sSubPr>
                      <m:e>
                        <m:r>
                          <a:rPr lang="en-US" sz="3000" i="1">
                            <a:solidFill>
                              <a:srgbClr val="00B0F0"/>
                            </a:solidFill>
                            <a:latin typeface="Cambria Math"/>
                          </a:rPr>
                          <m:t>𝐺</m:t>
                        </m:r>
                      </m:e>
                      <m:sub>
                        <m:r>
                          <a:rPr lang="en-US" sz="3000" i="1">
                            <a:solidFill>
                              <a:srgbClr val="00B0F0"/>
                            </a:solidFill>
                            <a:latin typeface="Cambria Math"/>
                          </a:rPr>
                          <m:t>𝑚</m:t>
                        </m:r>
                      </m:sub>
                    </m:sSub>
                  </m:oMath>
                </a14:m>
                <a:r>
                  <a:rPr lang="en-US" sz="3000" dirty="0">
                    <a:solidFill>
                      <a:srgbClr val="00B0F0"/>
                    </a:solidFill>
                  </a:rPr>
                  <a:t>:</a:t>
                </a:r>
                <a14:m>
                  <m:oMath xmlns:m="http://schemas.openxmlformats.org/officeDocument/2006/math">
                    <m:r>
                      <a:rPr lang="en-US" sz="3000" i="1">
                        <a:solidFill>
                          <a:srgbClr val="00B0F0"/>
                        </a:solidFill>
                        <a:latin typeface="Cambria Math"/>
                        <a:ea typeface="Cambria Math"/>
                      </a:rPr>
                      <m:t>𝑂</m:t>
                    </m:r>
                    <m:d>
                      <m:dPr>
                        <m:ctrlPr>
                          <a:rPr lang="en-US" sz="3000" i="1">
                            <a:solidFill>
                              <a:srgbClr val="00B0F0"/>
                            </a:solidFill>
                            <a:latin typeface="Cambria Math"/>
                            <a:ea typeface="Cambria Math"/>
                          </a:rPr>
                        </m:ctrlPr>
                      </m:dPr>
                      <m:e>
                        <m:f>
                          <m:fPr>
                            <m:ctrlPr>
                              <a:rPr lang="en-US" sz="3000" i="1">
                                <a:solidFill>
                                  <a:srgbClr val="00B0F0"/>
                                </a:solidFill>
                                <a:latin typeface="Cambria Math"/>
                              </a:rPr>
                            </m:ctrlPr>
                          </m:fPr>
                          <m:num>
                            <m:r>
                              <a:rPr lang="en-US" sz="3000" i="1">
                                <a:solidFill>
                                  <a:srgbClr val="00B0F0"/>
                                </a:solidFill>
                                <a:latin typeface="Cambria Math"/>
                              </a:rPr>
                              <m:t>𝑛</m:t>
                            </m:r>
                          </m:num>
                          <m:den>
                            <m:func>
                              <m:funcPr>
                                <m:ctrlPr>
                                  <a:rPr lang="en-US" sz="3000" i="1">
                                    <a:solidFill>
                                      <a:srgbClr val="00B0F0"/>
                                    </a:solidFill>
                                    <a:latin typeface="Cambria Math"/>
                                    <a:ea typeface="Cambria Math"/>
                                  </a:rPr>
                                </m:ctrlPr>
                              </m:funcPr>
                              <m:fName>
                                <m:r>
                                  <m:rPr>
                                    <m:sty m:val="p"/>
                                  </m:rPr>
                                  <a:rPr lang="en-US" sz="3000">
                                    <a:solidFill>
                                      <a:srgbClr val="00B0F0"/>
                                    </a:solidFill>
                                    <a:latin typeface="Cambria Math"/>
                                    <a:ea typeface="Cambria Math"/>
                                  </a:rPr>
                                  <m:t>log</m:t>
                                </m:r>
                              </m:fName>
                              <m:e>
                                <m:r>
                                  <a:rPr lang="en-US" sz="3000" i="1">
                                    <a:solidFill>
                                      <a:srgbClr val="00B0F0"/>
                                    </a:solidFill>
                                    <a:latin typeface="Cambria Math"/>
                                    <a:ea typeface="Cambria Math"/>
                                  </a:rPr>
                                  <m:t>𝑛</m:t>
                                </m:r>
                              </m:e>
                            </m:func>
                          </m:den>
                        </m:f>
                      </m:e>
                    </m:d>
                  </m:oMath>
                </a14:m>
                <a:r>
                  <a:rPr lang="en-US" sz="3000" dirty="0">
                    <a:solidFill>
                      <a:srgbClr val="00B0F0"/>
                    </a:solidFill>
                  </a:rPr>
                  <a:t> nodes, </a:t>
                </a:r>
                <a:r>
                  <a:rPr lang="en-US" sz="3000" dirty="0" err="1">
                    <a:solidFill>
                      <a:srgbClr val="00B0F0"/>
                    </a:solidFill>
                  </a:rPr>
                  <a:t>Indegree</a:t>
                </a:r>
                <a:r>
                  <a:rPr lang="en-US" sz="3000" dirty="0">
                    <a:solidFill>
                      <a:srgbClr val="00B0F0"/>
                    </a:solidFill>
                  </a:rPr>
                  <a:t> </a:t>
                </a:r>
                <a14:m>
                  <m:oMath xmlns:m="http://schemas.openxmlformats.org/officeDocument/2006/math">
                    <m:r>
                      <a:rPr lang="en-US" sz="3000" i="1">
                        <a:solidFill>
                          <a:srgbClr val="00B0F0"/>
                        </a:solidFill>
                        <a:latin typeface="Cambria Math"/>
                        <a:ea typeface="Cambria Math"/>
                      </a:rPr>
                      <m:t>𝛿</m:t>
                    </m:r>
                    <m:r>
                      <a:rPr lang="en-US" sz="3000" i="1">
                        <a:solidFill>
                          <a:srgbClr val="00B0F0"/>
                        </a:solidFill>
                        <a:latin typeface="Cambria Math"/>
                        <a:ea typeface="Cambria Math"/>
                      </a:rPr>
                      <m:t>=</m:t>
                    </m:r>
                    <m:r>
                      <a:rPr lang="en-US" sz="3000" i="1">
                        <a:solidFill>
                          <a:srgbClr val="00B0F0"/>
                        </a:solidFill>
                        <a:latin typeface="Cambria Math"/>
                        <a:ea typeface="Cambria Math"/>
                      </a:rPr>
                      <m:t>𝑂</m:t>
                    </m:r>
                    <m:d>
                      <m:dPr>
                        <m:ctrlPr>
                          <a:rPr lang="en-US" sz="3000" i="1">
                            <a:solidFill>
                              <a:srgbClr val="00B0F0"/>
                            </a:solidFill>
                            <a:latin typeface="Cambria Math"/>
                            <a:ea typeface="Cambria Math"/>
                          </a:rPr>
                        </m:ctrlPr>
                      </m:dPr>
                      <m:e>
                        <m:func>
                          <m:funcPr>
                            <m:ctrlPr>
                              <a:rPr lang="en-US" sz="3000" i="1">
                                <a:solidFill>
                                  <a:srgbClr val="00B0F0"/>
                                </a:solidFill>
                                <a:latin typeface="Cambria Math"/>
                                <a:ea typeface="Cambria Math"/>
                              </a:rPr>
                            </m:ctrlPr>
                          </m:funcPr>
                          <m:fName>
                            <m:r>
                              <m:rPr>
                                <m:sty m:val="p"/>
                              </m:rPr>
                              <a:rPr lang="en-US" sz="3000">
                                <a:solidFill>
                                  <a:srgbClr val="00B0F0"/>
                                </a:solidFill>
                                <a:latin typeface="Cambria Math"/>
                                <a:ea typeface="Cambria Math"/>
                              </a:rPr>
                              <m:t>log</m:t>
                            </m:r>
                          </m:fName>
                          <m:e>
                            <m:r>
                              <a:rPr lang="en-US" sz="3000" i="1">
                                <a:solidFill>
                                  <a:srgbClr val="00B0F0"/>
                                </a:solidFill>
                                <a:latin typeface="Cambria Math"/>
                                <a:ea typeface="Cambria Math"/>
                              </a:rPr>
                              <m:t>𝑛</m:t>
                            </m:r>
                          </m:e>
                        </m:func>
                      </m:e>
                    </m:d>
                  </m:oMath>
                </a14:m>
                <a:endParaRPr lang="en-US" sz="3000" dirty="0">
                  <a:solidFill>
                    <a:srgbClr val="7030A0"/>
                  </a:solidFill>
                </a:endParaRPr>
              </a:p>
              <a:p>
                <a:endParaRPr lang="en-US" sz="3000" dirty="0">
                  <a:solidFill>
                    <a:srgbClr val="7030A0"/>
                  </a:solidFill>
                </a:endParaRPr>
              </a:p>
            </p:txBody>
          </p:sp>
        </mc:Choice>
        <mc:Fallback>
          <p:sp>
            <p:nvSpPr>
              <p:cNvPr id="83" name="TextBox 82"/>
              <p:cNvSpPr txBox="1">
                <a:spLocks noRot="1" noChangeAspect="1" noMove="1" noResize="1" noEditPoints="1" noAdjustHandles="1" noChangeArrowheads="1" noChangeShapeType="1" noTextEdit="1"/>
              </p:cNvSpPr>
              <p:nvPr/>
            </p:nvSpPr>
            <p:spPr>
              <a:xfrm>
                <a:off x="236765" y="3660036"/>
                <a:ext cx="9005207" cy="1269050"/>
              </a:xfrm>
              <a:prstGeom prst="rect">
                <a:avLst/>
              </a:prstGeom>
              <a:blipFill rotWithShape="1">
                <a:blip r:embed="rId3"/>
                <a:stretch>
                  <a:fillRect l="-1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Rectangle 83"/>
              <p:cNvSpPr/>
              <p:nvPr/>
            </p:nvSpPr>
            <p:spPr>
              <a:xfrm>
                <a:off x="272636" y="2884152"/>
                <a:ext cx="788148" cy="577081"/>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sSub>
                        <m:sSubPr>
                          <m:ctrlPr>
                            <a:rPr lang="en-US" sz="3300" i="1">
                              <a:solidFill>
                                <a:srgbClr val="00B0F0"/>
                              </a:solidFill>
                              <a:latin typeface="Cambria Math"/>
                            </a:rPr>
                          </m:ctrlPr>
                        </m:sSubPr>
                        <m:e>
                          <m:r>
                            <a:rPr lang="en-US" sz="3300" i="1">
                              <a:solidFill>
                                <a:srgbClr val="00B0F0"/>
                              </a:solidFill>
                              <a:latin typeface="Cambria Math"/>
                            </a:rPr>
                            <m:t>𝐺</m:t>
                          </m:r>
                        </m:e>
                        <m:sub>
                          <m:r>
                            <a:rPr lang="en-US" sz="3300" i="1">
                              <a:solidFill>
                                <a:srgbClr val="00B0F0"/>
                              </a:solidFill>
                              <a:latin typeface="Cambria Math"/>
                            </a:rPr>
                            <m:t>𝑚</m:t>
                          </m:r>
                        </m:sub>
                      </m:sSub>
                    </m:oMath>
                  </m:oMathPara>
                </a14:m>
                <a:endParaRPr lang="en-US" sz="3300" dirty="0"/>
              </a:p>
            </p:txBody>
          </p:sp>
        </mc:Choice>
        <mc:Fallback>
          <p:sp>
            <p:nvSpPr>
              <p:cNvPr id="84" name="Rectangle 83"/>
              <p:cNvSpPr>
                <a:spLocks noRot="1" noChangeAspect="1" noMove="1" noResize="1" noEditPoints="1" noAdjustHandles="1" noChangeArrowheads="1" noChangeShapeType="1" noTextEdit="1"/>
              </p:cNvSpPr>
              <p:nvPr/>
            </p:nvSpPr>
            <p:spPr>
              <a:xfrm>
                <a:off x="272636" y="2884152"/>
                <a:ext cx="788148" cy="57708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5" name="Rectangle 84"/>
              <p:cNvSpPr/>
              <p:nvPr/>
            </p:nvSpPr>
            <p:spPr>
              <a:xfrm>
                <a:off x="-36816" y="1634543"/>
                <a:ext cx="520190" cy="577081"/>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r>
                        <a:rPr lang="en-US" sz="3300" i="1">
                          <a:latin typeface="Cambria Math"/>
                        </a:rPr>
                        <m:t>𝐺</m:t>
                      </m:r>
                    </m:oMath>
                  </m:oMathPara>
                </a14:m>
                <a:endParaRPr lang="en-US" sz="3300" dirty="0"/>
              </a:p>
            </p:txBody>
          </p:sp>
        </mc:Choice>
        <mc:Fallback>
          <p:sp>
            <p:nvSpPr>
              <p:cNvPr id="85" name="Rectangle 84"/>
              <p:cNvSpPr>
                <a:spLocks noRot="1" noChangeAspect="1" noMove="1" noResize="1" noEditPoints="1" noAdjustHandles="1" noChangeArrowheads="1" noChangeShapeType="1" noTextEdit="1"/>
              </p:cNvSpPr>
              <p:nvPr/>
            </p:nvSpPr>
            <p:spPr>
              <a:xfrm>
                <a:off x="-36816" y="1634543"/>
                <a:ext cx="520190" cy="57708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6" name="Rectangle 85"/>
              <p:cNvSpPr/>
              <p:nvPr/>
            </p:nvSpPr>
            <p:spPr>
              <a:xfrm>
                <a:off x="800843" y="1097845"/>
                <a:ext cx="1746969" cy="392415"/>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r>
                        <a:rPr lang="en-US" sz="2100" i="1">
                          <a:solidFill>
                            <a:srgbClr val="00B0F0"/>
                          </a:solidFill>
                          <a:latin typeface="Cambria Math"/>
                        </a:rPr>
                        <m:t>𝑚</m:t>
                      </m:r>
                      <m:r>
                        <a:rPr lang="en-US" sz="2100" i="1">
                          <a:solidFill>
                            <a:srgbClr val="00B0F0"/>
                          </a:solidFill>
                          <a:latin typeface="Cambria Math"/>
                        </a:rPr>
                        <m:t>=</m:t>
                      </m:r>
                      <m:r>
                        <a:rPr lang="en-US" sz="2100" i="1">
                          <a:solidFill>
                            <a:srgbClr val="00B0F0"/>
                          </a:solidFill>
                          <a:latin typeface="Cambria Math"/>
                        </a:rPr>
                        <m:t>𝑂</m:t>
                      </m:r>
                      <m:d>
                        <m:dPr>
                          <m:ctrlPr>
                            <a:rPr lang="en-US" sz="2100" i="1">
                              <a:solidFill>
                                <a:srgbClr val="00B0F0"/>
                              </a:solidFill>
                              <a:latin typeface="Cambria Math"/>
                            </a:rPr>
                          </m:ctrlPr>
                        </m:dPr>
                        <m:e>
                          <m:func>
                            <m:funcPr>
                              <m:ctrlPr>
                                <a:rPr lang="en-US" sz="2100" i="1">
                                  <a:solidFill>
                                    <a:srgbClr val="00B0F0"/>
                                  </a:solidFill>
                                  <a:latin typeface="Cambria Math"/>
                                </a:rPr>
                              </m:ctrlPr>
                            </m:funcPr>
                            <m:fName>
                              <m:r>
                                <m:rPr>
                                  <m:sty m:val="p"/>
                                </m:rPr>
                                <a:rPr lang="en-US" sz="2100">
                                  <a:solidFill>
                                    <a:srgbClr val="00B0F0"/>
                                  </a:solidFill>
                                  <a:latin typeface="Cambria Math"/>
                                </a:rPr>
                                <m:t>log</m:t>
                              </m:r>
                            </m:fName>
                            <m:e>
                              <m:r>
                                <a:rPr lang="en-US" sz="2100" i="1">
                                  <a:solidFill>
                                    <a:srgbClr val="00B0F0"/>
                                  </a:solidFill>
                                  <a:latin typeface="Cambria Math"/>
                                </a:rPr>
                                <m:t>𝑛</m:t>
                              </m:r>
                            </m:e>
                          </m:func>
                        </m:e>
                      </m:d>
                    </m:oMath>
                  </m:oMathPara>
                </a14:m>
                <a:endParaRPr lang="en-US" sz="2100" dirty="0"/>
              </a:p>
            </p:txBody>
          </p:sp>
        </mc:Choice>
        <mc:Fallback>
          <p:sp>
            <p:nvSpPr>
              <p:cNvPr id="86" name="Rectangle 85"/>
              <p:cNvSpPr>
                <a:spLocks noRot="1" noChangeAspect="1" noMove="1" noResize="1" noEditPoints="1" noAdjustHandles="1" noChangeArrowheads="1" noChangeShapeType="1" noTextEdit="1"/>
              </p:cNvSpPr>
              <p:nvPr/>
            </p:nvSpPr>
            <p:spPr>
              <a:xfrm>
                <a:off x="800843" y="1097845"/>
                <a:ext cx="1746969" cy="392415"/>
              </a:xfrm>
              <a:prstGeom prst="rect">
                <a:avLst/>
              </a:prstGeom>
              <a:blipFill rotWithShape="1">
                <a:blip r:embed="rId6"/>
                <a:stretch>
                  <a:fillRect b="-18750"/>
                </a:stretch>
              </a:blipFill>
            </p:spPr>
            <p:txBody>
              <a:bodyPr/>
              <a:lstStyle/>
              <a:p>
                <a:r>
                  <a:rPr lang="en-US">
                    <a:noFill/>
                  </a:rPr>
                  <a:t> </a:t>
                </a:r>
              </a:p>
            </p:txBody>
          </p:sp>
        </mc:Fallback>
      </mc:AlternateContent>
    </p:spTree>
    <p:extLst>
      <p:ext uri="{BB962C8B-B14F-4D97-AF65-F5344CB8AC3E}">
        <p14:creationId xmlns:p14="http://schemas.microsoft.com/office/powerpoint/2010/main" val="19494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4" grpId="0" animBg="1"/>
      <p:bldP spid="45" grpId="0" animBg="1"/>
      <p:bldP spid="46" grpId="0" animBg="1"/>
      <p:bldP spid="47" grpId="0" animBg="1"/>
      <p:bldP spid="49" grpId="0" animBg="1"/>
      <p:bldP spid="51" grpId="0" animBg="1"/>
      <p:bldP spid="53" grpId="0" animBg="1"/>
      <p:bldP spid="83" grpId="0"/>
      <p:bldP spid="84" grpId="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995" y="2120261"/>
            <a:ext cx="1714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endParaRPr lang="en-US" dirty="0" smtClean="0"/>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2789374" y="2809146"/>
            <a:ext cx="1912491" cy="570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9164" y="3452644"/>
            <a:ext cx="2371636" cy="6054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6481339" y="3130598"/>
            <a:ext cx="1501504" cy="7462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4308" y="3921658"/>
            <a:ext cx="1417096" cy="8608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7436" y="4156362"/>
            <a:ext cx="1784592" cy="82856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2477" y="4085768"/>
            <a:ext cx="1800366" cy="65519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186" y="4015706"/>
            <a:ext cx="2000250" cy="7511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259684" y="-13430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373984" y="-12287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4512254" y="1931918"/>
            <a:ext cx="1785088" cy="66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7084" y="1782260"/>
            <a:ext cx="1582772" cy="632114"/>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7219" y="2782817"/>
            <a:ext cx="1395047" cy="623319"/>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474" y="2055836"/>
            <a:ext cx="2907923" cy="726981"/>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12865" y="2686419"/>
            <a:ext cx="1184477" cy="8883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793474" y="1680229"/>
            <a:ext cx="7680434" cy="2890413"/>
          </a:xfrm>
          <a:prstGeom prst="rect">
            <a:avLst/>
          </a:prstGeom>
        </p:spPr>
      </p:pic>
    </p:spTree>
    <p:extLst>
      <p:ext uri="{BB962C8B-B14F-4D97-AF65-F5344CB8AC3E}">
        <p14:creationId xmlns:p14="http://schemas.microsoft.com/office/powerpoint/2010/main" val="34721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r>
              <a:rPr lang="en-US" dirty="0" smtClean="0"/>
              <a:t> Meta-Graph</a:t>
            </a:r>
            <a:endParaRPr lang="en-US" dirty="0"/>
          </a:p>
        </p:txBody>
      </p:sp>
      <p:sp>
        <p:nvSpPr>
          <p:cNvPr id="4" name="Oval 3"/>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7" name="Straight Arrow Connector 6"/>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13" name="TextBox 1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16" name="Oval 15"/>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17" name="Straight Arrow Connector 16"/>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22" name="Oval 21"/>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23" name="Oval 22"/>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27" name="Straight Arrow Connector 26"/>
          <p:cNvCxnSpPr>
            <a:endCxn id="22"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564451" y="177946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endParaRPr lang="en-US" sz="1700" dirty="0"/>
          </a:p>
        </p:txBody>
      </p:sp>
      <p:cxnSp>
        <p:nvCxnSpPr>
          <p:cNvPr id="30" name="Straight Arrow Connector 29"/>
          <p:cNvCxnSpPr/>
          <p:nvPr/>
        </p:nvCxnSpPr>
        <p:spPr>
          <a:xfrm flipV="1">
            <a:off x="4965076" y="196276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Oval 30"/>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p:sp>
            <p:nvSpPr>
              <p:cNvPr id="31" name="Oval 30"/>
              <p:cNvSpPr>
                <a:spLocks noRot="1" noChangeAspect="1" noMove="1" noResize="1" noEditPoints="1" noAdjustHandles="1" noChangeArrowheads="1" noChangeShapeType="1" noTextEdit="1"/>
              </p:cNvSpPr>
              <p:nvPr/>
            </p:nvSpPr>
            <p:spPr>
              <a:xfrm>
                <a:off x="2247316" y="1779465"/>
                <a:ext cx="523232" cy="418421"/>
              </a:xfrm>
              <a:prstGeom prst="ellipse">
                <a:avLst/>
              </a:prstGeom>
              <a:blipFill rotWithShape="1">
                <a:blip r:embed="rId2"/>
                <a:stretch>
                  <a:fillRect/>
                </a:stretch>
              </a:blipFill>
              <a:ln>
                <a:noFill/>
              </a:ln>
            </p:spPr>
            <p:txBody>
              <a:bodyPr/>
              <a:lstStyle/>
              <a:p>
                <a:r>
                  <a:rPr lang="en-US">
                    <a:noFill/>
                  </a:rPr>
                  <a:t> </a:t>
                </a:r>
              </a:p>
            </p:txBody>
          </p:sp>
        </mc:Fallback>
      </mc:AlternateContent>
      <p:sp>
        <p:nvSpPr>
          <p:cNvPr id="32" name="TextBox 31"/>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35" name="Oval 3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36" name="Straight Arrow Connector 3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42" name="Straight Arrow Connector 41"/>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6212185"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15531" y="1547777"/>
            <a:ext cx="2487905"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4" name="Oval 43"/>
          <p:cNvSpPr/>
          <p:nvPr/>
        </p:nvSpPr>
        <p:spPr>
          <a:xfrm>
            <a:off x="2943423" y="154777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5" name="Oval 44"/>
          <p:cNvSpPr/>
          <p:nvPr/>
        </p:nvSpPr>
        <p:spPr>
          <a:xfrm>
            <a:off x="5211189" y="150759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6" name="Oval 45"/>
          <p:cNvSpPr/>
          <p:nvPr/>
        </p:nvSpPr>
        <p:spPr>
          <a:xfrm>
            <a:off x="7470958" y="1510567"/>
            <a:ext cx="909184"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7" name="Oval 46"/>
          <p:cNvSpPr/>
          <p:nvPr/>
        </p:nvSpPr>
        <p:spPr>
          <a:xfrm>
            <a:off x="7841677" y="2925221"/>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9" name="Oval 48"/>
          <p:cNvSpPr/>
          <p:nvPr/>
        </p:nvSpPr>
        <p:spPr>
          <a:xfrm>
            <a:off x="6182463"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0" name="Straight Arrow Connector 49"/>
          <p:cNvCxnSpPr/>
          <p:nvPr/>
        </p:nvCxnSpPr>
        <p:spPr>
          <a:xfrm flipV="1">
            <a:off x="6665605" y="3078450"/>
            <a:ext cx="1259945" cy="282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192553" y="2895760"/>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2" name="Straight Arrow Connector 51"/>
          <p:cNvCxnSpPr>
            <a:endCxn id="49" idx="2"/>
          </p:cNvCxnSpPr>
          <p:nvPr/>
        </p:nvCxnSpPr>
        <p:spPr>
          <a:xfrm flipV="1">
            <a:off x="3556449" y="3081274"/>
            <a:ext cx="2626015" cy="3349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299410"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4" name="Straight Arrow Connector 53"/>
          <p:cNvCxnSpPr/>
          <p:nvPr/>
        </p:nvCxnSpPr>
        <p:spPr>
          <a:xfrm flipV="1">
            <a:off x="1822642" y="3109156"/>
            <a:ext cx="1450341" cy="560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4028738"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53" idx="4"/>
            <a:endCxn id="49" idx="3"/>
          </p:cNvCxnSpPr>
          <p:nvPr/>
        </p:nvCxnSpPr>
        <p:spPr>
          <a:xfrm rot="5400000" flipH="1" flipV="1">
            <a:off x="3879418" y="910815"/>
            <a:ext cx="61277" cy="4698062"/>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51" idx="7"/>
            <a:endCxn id="47" idx="1"/>
          </p:cNvCxnSpPr>
          <p:nvPr/>
        </p:nvCxnSpPr>
        <p:spPr>
          <a:xfrm rot="16200000" flipH="1">
            <a:off x="5764001" y="832196"/>
            <a:ext cx="29461" cy="4279143"/>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3" name="TextBox 82"/>
              <p:cNvSpPr txBox="1"/>
              <p:nvPr/>
            </p:nvSpPr>
            <p:spPr>
              <a:xfrm>
                <a:off x="236765" y="3660036"/>
                <a:ext cx="8765711" cy="2029883"/>
              </a:xfrm>
              <a:prstGeom prst="rect">
                <a:avLst/>
              </a:prstGeom>
              <a:noFill/>
            </p:spPr>
            <p:txBody>
              <a:bodyPr wrap="square" lIns="68580" tIns="34290" rIns="68580" bIns="34290" rtlCol="0">
                <a:spAutoFit/>
              </a:bodyPr>
              <a:lstStyle/>
              <a:p>
                <a:r>
                  <a:rPr lang="en-US" sz="3000" dirty="0">
                    <a:solidFill>
                      <a:srgbClr val="00B0F0"/>
                    </a:solidFill>
                  </a:rPr>
                  <a:t>Meta-Graph </a:t>
                </a:r>
                <a14:m>
                  <m:oMath xmlns:m="http://schemas.openxmlformats.org/officeDocument/2006/math">
                    <m:sSub>
                      <m:sSubPr>
                        <m:ctrlPr>
                          <a:rPr lang="en-US" sz="3000" i="1">
                            <a:solidFill>
                              <a:srgbClr val="00B0F0"/>
                            </a:solidFill>
                            <a:latin typeface="Cambria Math"/>
                          </a:rPr>
                        </m:ctrlPr>
                      </m:sSubPr>
                      <m:e>
                        <m:r>
                          <a:rPr lang="en-US" sz="3000" i="1">
                            <a:solidFill>
                              <a:srgbClr val="00B0F0"/>
                            </a:solidFill>
                            <a:latin typeface="Cambria Math"/>
                          </a:rPr>
                          <m:t>𝐺</m:t>
                        </m:r>
                      </m:e>
                      <m:sub>
                        <m:r>
                          <a:rPr lang="en-US" sz="3000" i="1">
                            <a:solidFill>
                              <a:srgbClr val="00B0F0"/>
                            </a:solidFill>
                            <a:latin typeface="Cambria Math"/>
                          </a:rPr>
                          <m:t>𝑚</m:t>
                        </m:r>
                      </m:sub>
                    </m:sSub>
                  </m:oMath>
                </a14:m>
                <a:r>
                  <a:rPr lang="en-US" sz="3000" dirty="0">
                    <a:solidFill>
                      <a:srgbClr val="7030A0"/>
                    </a:solidFill>
                  </a:rPr>
                  <a:t>:</a:t>
                </a:r>
                <a14:m>
                  <m:oMath xmlns:m="http://schemas.openxmlformats.org/officeDocument/2006/math">
                    <m:d>
                      <m:dPr>
                        <m:ctrlPr>
                          <a:rPr lang="el-GR" sz="3000" i="1">
                            <a:latin typeface="Cambria Math"/>
                            <a:ea typeface="Cambria Math"/>
                          </a:rPr>
                        </m:ctrlPr>
                      </m:dPr>
                      <m:e>
                        <m:r>
                          <m:rPr>
                            <m:sty m:val="p"/>
                          </m:rPr>
                          <a:rPr lang="el-GR" sz="3000" i="1">
                            <a:latin typeface="Cambria Math"/>
                            <a:ea typeface="Cambria Math"/>
                          </a:rPr>
                          <m:t>Ω</m:t>
                        </m:r>
                        <m:d>
                          <m:dPr>
                            <m:ctrlPr>
                              <a:rPr lang="el-GR" sz="3000" i="1">
                                <a:latin typeface="Cambria Math"/>
                                <a:ea typeface="Cambria Math"/>
                              </a:rPr>
                            </m:ctrlPr>
                          </m:dPr>
                          <m:e>
                            <m:f>
                              <m:fPr>
                                <m:ctrlPr>
                                  <a:rPr lang="el-GR" sz="3000" i="1">
                                    <a:latin typeface="Cambria Math"/>
                                    <a:ea typeface="Cambria Math"/>
                                  </a:rPr>
                                </m:ctrlPr>
                              </m:fPr>
                              <m:num>
                                <m:r>
                                  <a:rPr lang="en-US" sz="3000" i="1">
                                    <a:latin typeface="Cambria Math" panose="02040503050406030204" pitchFamily="18" charset="0"/>
                                    <a:ea typeface="Cambria Math"/>
                                  </a:rPr>
                                  <m:t>𝑛</m:t>
                                </m:r>
                              </m:num>
                              <m:den>
                                <m:func>
                                  <m:funcPr>
                                    <m:ctrlPr>
                                      <a:rPr lang="en-US" sz="3000" i="1">
                                        <a:latin typeface="Cambria Math"/>
                                        <a:ea typeface="Cambria Math"/>
                                      </a:rPr>
                                    </m:ctrlPr>
                                  </m:funcPr>
                                  <m:fName>
                                    <m:r>
                                      <m:rPr>
                                        <m:sty m:val="p"/>
                                      </m:rPr>
                                      <a:rPr lang="en-US" sz="3000">
                                        <a:latin typeface="Cambria Math"/>
                                        <a:ea typeface="Cambria Math"/>
                                      </a:rPr>
                                      <m:t>log</m:t>
                                    </m:r>
                                  </m:fName>
                                  <m:e>
                                    <m:r>
                                      <a:rPr lang="en-US" sz="3000" i="1">
                                        <a:latin typeface="Cambria Math"/>
                                        <a:ea typeface="Cambria Math"/>
                                      </a:rPr>
                                      <m:t>𝑛</m:t>
                                    </m:r>
                                  </m:e>
                                </m:func>
                              </m:den>
                            </m:f>
                          </m:e>
                        </m:d>
                        <m:r>
                          <a:rPr lang="en-US" sz="3000" i="1">
                            <a:latin typeface="Cambria Math" panose="02040503050406030204" pitchFamily="18" charset="0"/>
                            <a:ea typeface="Cambria Math"/>
                          </a:rPr>
                          <m:t>,</m:t>
                        </m:r>
                        <m:r>
                          <m:rPr>
                            <m:sty m:val="p"/>
                          </m:rPr>
                          <a:rPr lang="el-GR" sz="3000" i="1">
                            <a:latin typeface="Cambria Math"/>
                            <a:ea typeface="Cambria Math"/>
                          </a:rPr>
                          <m:t>Ω</m:t>
                        </m:r>
                        <m:d>
                          <m:dPr>
                            <m:ctrlPr>
                              <a:rPr lang="el-GR" sz="3000" i="1">
                                <a:latin typeface="Cambria Math"/>
                                <a:ea typeface="Cambria Math"/>
                              </a:rPr>
                            </m:ctrlPr>
                          </m:dPr>
                          <m:e>
                            <m:f>
                              <m:fPr>
                                <m:ctrlPr>
                                  <a:rPr lang="el-GR" sz="3000" i="1">
                                    <a:latin typeface="Cambria Math"/>
                                    <a:ea typeface="Cambria Math"/>
                                  </a:rPr>
                                </m:ctrlPr>
                              </m:fPr>
                              <m:num>
                                <m:r>
                                  <a:rPr lang="en-US" sz="3000" i="1">
                                    <a:latin typeface="Cambria Math" panose="02040503050406030204" pitchFamily="18" charset="0"/>
                                    <a:ea typeface="Cambria Math"/>
                                  </a:rPr>
                                  <m:t>𝑛</m:t>
                                </m:r>
                              </m:num>
                              <m:den>
                                <m:func>
                                  <m:funcPr>
                                    <m:ctrlPr>
                                      <a:rPr lang="en-US" sz="3000" i="1">
                                        <a:latin typeface="Cambria Math"/>
                                        <a:ea typeface="Cambria Math"/>
                                      </a:rPr>
                                    </m:ctrlPr>
                                  </m:funcPr>
                                  <m:fName>
                                    <m:r>
                                      <m:rPr>
                                        <m:sty m:val="p"/>
                                      </m:rPr>
                                      <a:rPr lang="en-US" sz="3000">
                                        <a:latin typeface="Cambria Math"/>
                                        <a:ea typeface="Cambria Math"/>
                                      </a:rPr>
                                      <m:t>log</m:t>
                                    </m:r>
                                  </m:fName>
                                  <m:e>
                                    <m:r>
                                      <a:rPr lang="en-US" sz="3000" i="1">
                                        <a:latin typeface="Cambria Math"/>
                                        <a:ea typeface="Cambria Math"/>
                                      </a:rPr>
                                      <m:t>𝑛</m:t>
                                    </m:r>
                                  </m:e>
                                </m:func>
                              </m:den>
                            </m:f>
                          </m:e>
                        </m:d>
                      </m:e>
                    </m:d>
                    <m:r>
                      <a:rPr lang="en-US" sz="3000">
                        <a:latin typeface="Cambria Math"/>
                        <a:ea typeface="Cambria Math"/>
                      </a:rPr>
                      <m:t>−</m:t>
                    </m:r>
                    <m:r>
                      <m:rPr>
                        <m:sty m:val="p"/>
                      </m:rPr>
                      <a:rPr lang="en-US" sz="3000">
                        <a:latin typeface="Cambria Math"/>
                        <a:ea typeface="Cambria Math"/>
                      </a:rPr>
                      <m:t>depth</m:t>
                    </m:r>
                    <m:r>
                      <a:rPr lang="en-US" sz="3000">
                        <a:latin typeface="Cambria Math"/>
                        <a:ea typeface="Cambria Math"/>
                      </a:rPr>
                      <m:t> </m:t>
                    </m:r>
                    <m:r>
                      <m:rPr>
                        <m:sty m:val="p"/>
                      </m:rPr>
                      <a:rPr lang="en-US" sz="3000">
                        <a:latin typeface="Cambria Math"/>
                        <a:ea typeface="Cambria Math"/>
                      </a:rPr>
                      <m:t>robust</m:t>
                    </m:r>
                  </m:oMath>
                </a14:m>
                <a:endParaRPr lang="en-US" sz="3000" dirty="0">
                  <a:solidFill>
                    <a:srgbClr val="7030A0"/>
                  </a:solidFill>
                </a:endParaRPr>
              </a:p>
              <a:p>
                <a:endParaRPr lang="en-US" sz="3000" dirty="0">
                  <a:solidFill>
                    <a:srgbClr val="7030A0"/>
                  </a:solidFill>
                </a:endParaRPr>
              </a:p>
              <a:p>
                <a:endParaRPr lang="en-US" sz="3000" dirty="0">
                  <a:solidFill>
                    <a:srgbClr val="7030A0"/>
                  </a:solidFill>
                </a:endParaRPr>
              </a:p>
            </p:txBody>
          </p:sp>
        </mc:Choice>
        <mc:Fallback>
          <p:sp>
            <p:nvSpPr>
              <p:cNvPr id="83" name="TextBox 82"/>
              <p:cNvSpPr txBox="1">
                <a:spLocks noRot="1" noChangeAspect="1" noMove="1" noResize="1" noEditPoints="1" noAdjustHandles="1" noChangeArrowheads="1" noChangeShapeType="1" noTextEdit="1"/>
              </p:cNvSpPr>
              <p:nvPr/>
            </p:nvSpPr>
            <p:spPr>
              <a:xfrm>
                <a:off x="236765" y="3660036"/>
                <a:ext cx="8765711" cy="2029883"/>
              </a:xfrm>
              <a:prstGeom prst="rect">
                <a:avLst/>
              </a:prstGeom>
              <a:blipFill rotWithShape="1">
                <a:blip r:embed="rId3"/>
                <a:stretch>
                  <a:fillRect l="-18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272636" y="2884152"/>
                <a:ext cx="788148" cy="577081"/>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sSub>
                        <m:sSubPr>
                          <m:ctrlPr>
                            <a:rPr lang="en-US" sz="3300" i="1">
                              <a:solidFill>
                                <a:srgbClr val="00B0F0"/>
                              </a:solidFill>
                              <a:latin typeface="Cambria Math"/>
                            </a:rPr>
                          </m:ctrlPr>
                        </m:sSubPr>
                        <m:e>
                          <m:r>
                            <a:rPr lang="en-US" sz="3300" i="1">
                              <a:solidFill>
                                <a:srgbClr val="00B0F0"/>
                              </a:solidFill>
                              <a:latin typeface="Cambria Math"/>
                            </a:rPr>
                            <m:t>𝐺</m:t>
                          </m:r>
                        </m:e>
                        <m:sub>
                          <m:r>
                            <a:rPr lang="en-US" sz="3300" i="1">
                              <a:solidFill>
                                <a:srgbClr val="00B0F0"/>
                              </a:solidFill>
                              <a:latin typeface="Cambria Math"/>
                            </a:rPr>
                            <m:t>𝑚</m:t>
                          </m:r>
                        </m:sub>
                      </m:sSub>
                    </m:oMath>
                  </m:oMathPara>
                </a14:m>
                <a:endParaRPr lang="en-US" sz="3300" dirty="0"/>
              </a:p>
            </p:txBody>
          </p:sp>
        </mc:Choice>
        <mc:Fallback>
          <p:sp>
            <p:nvSpPr>
              <p:cNvPr id="3" name="Rectangle 2"/>
              <p:cNvSpPr>
                <a:spLocks noRot="1" noChangeAspect="1" noMove="1" noResize="1" noEditPoints="1" noAdjustHandles="1" noChangeArrowheads="1" noChangeShapeType="1" noTextEdit="1"/>
              </p:cNvSpPr>
              <p:nvPr/>
            </p:nvSpPr>
            <p:spPr>
              <a:xfrm>
                <a:off x="272636" y="2884152"/>
                <a:ext cx="788148" cy="57708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Rectangle 47"/>
              <p:cNvSpPr/>
              <p:nvPr/>
            </p:nvSpPr>
            <p:spPr>
              <a:xfrm>
                <a:off x="-36816" y="1634543"/>
                <a:ext cx="520190" cy="577081"/>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r>
                        <a:rPr lang="en-US" sz="3300" i="1">
                          <a:latin typeface="Cambria Math"/>
                        </a:rPr>
                        <m:t>𝐺</m:t>
                      </m:r>
                    </m:oMath>
                  </m:oMathPara>
                </a14:m>
                <a:endParaRPr lang="en-US" sz="3300" dirty="0"/>
              </a:p>
            </p:txBody>
          </p:sp>
        </mc:Choice>
        <mc:Fallback>
          <p:sp>
            <p:nvSpPr>
              <p:cNvPr id="48" name="Rectangle 47"/>
              <p:cNvSpPr>
                <a:spLocks noRot="1" noChangeAspect="1" noMove="1" noResize="1" noEditPoints="1" noAdjustHandles="1" noChangeArrowheads="1" noChangeShapeType="1" noTextEdit="1"/>
              </p:cNvSpPr>
              <p:nvPr/>
            </p:nvSpPr>
            <p:spPr>
              <a:xfrm>
                <a:off x="-36816" y="1634543"/>
                <a:ext cx="520190" cy="57708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Rectangle 54"/>
              <p:cNvSpPr/>
              <p:nvPr/>
            </p:nvSpPr>
            <p:spPr>
              <a:xfrm>
                <a:off x="800843" y="1102016"/>
                <a:ext cx="1746969" cy="392415"/>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r>
                        <a:rPr lang="en-US" sz="2100" i="1">
                          <a:solidFill>
                            <a:srgbClr val="00B0F0"/>
                          </a:solidFill>
                          <a:latin typeface="Cambria Math"/>
                        </a:rPr>
                        <m:t>𝑚</m:t>
                      </m:r>
                      <m:r>
                        <a:rPr lang="en-US" sz="2100" i="1">
                          <a:solidFill>
                            <a:srgbClr val="00B0F0"/>
                          </a:solidFill>
                          <a:latin typeface="Cambria Math"/>
                        </a:rPr>
                        <m:t>=</m:t>
                      </m:r>
                      <m:r>
                        <a:rPr lang="en-US" sz="2100" i="1">
                          <a:solidFill>
                            <a:srgbClr val="00B0F0"/>
                          </a:solidFill>
                          <a:latin typeface="Cambria Math"/>
                        </a:rPr>
                        <m:t>𝑂</m:t>
                      </m:r>
                      <m:d>
                        <m:dPr>
                          <m:ctrlPr>
                            <a:rPr lang="en-US" sz="2100" i="1">
                              <a:solidFill>
                                <a:srgbClr val="00B0F0"/>
                              </a:solidFill>
                              <a:latin typeface="Cambria Math"/>
                            </a:rPr>
                          </m:ctrlPr>
                        </m:dPr>
                        <m:e>
                          <m:func>
                            <m:funcPr>
                              <m:ctrlPr>
                                <a:rPr lang="en-US" sz="2100" i="1">
                                  <a:solidFill>
                                    <a:srgbClr val="00B0F0"/>
                                  </a:solidFill>
                                  <a:latin typeface="Cambria Math"/>
                                </a:rPr>
                              </m:ctrlPr>
                            </m:funcPr>
                            <m:fName>
                              <m:r>
                                <m:rPr>
                                  <m:sty m:val="p"/>
                                </m:rPr>
                                <a:rPr lang="en-US" sz="2100">
                                  <a:solidFill>
                                    <a:srgbClr val="00B0F0"/>
                                  </a:solidFill>
                                  <a:latin typeface="Cambria Math"/>
                                </a:rPr>
                                <m:t>log</m:t>
                              </m:r>
                            </m:fName>
                            <m:e>
                              <m:r>
                                <a:rPr lang="en-US" sz="2100" i="1">
                                  <a:solidFill>
                                    <a:srgbClr val="00B0F0"/>
                                  </a:solidFill>
                                  <a:latin typeface="Cambria Math"/>
                                </a:rPr>
                                <m:t>𝑛</m:t>
                              </m:r>
                            </m:e>
                          </m:func>
                        </m:e>
                      </m:d>
                    </m:oMath>
                  </m:oMathPara>
                </a14:m>
                <a:endParaRPr lang="en-US" sz="2100" dirty="0"/>
              </a:p>
            </p:txBody>
          </p:sp>
        </mc:Choice>
        <mc:Fallback>
          <p:sp>
            <p:nvSpPr>
              <p:cNvPr id="55" name="Rectangle 54"/>
              <p:cNvSpPr>
                <a:spLocks noRot="1" noChangeAspect="1" noMove="1" noResize="1" noEditPoints="1" noAdjustHandles="1" noChangeArrowheads="1" noChangeShapeType="1" noTextEdit="1"/>
              </p:cNvSpPr>
              <p:nvPr/>
            </p:nvSpPr>
            <p:spPr>
              <a:xfrm>
                <a:off x="800843" y="1102016"/>
                <a:ext cx="1746969" cy="392415"/>
              </a:xfrm>
              <a:prstGeom prst="rect">
                <a:avLst/>
              </a:prstGeom>
              <a:blipFill rotWithShape="1">
                <a:blip r:embed="rId6"/>
                <a:stretch>
                  <a:fillRect b="-18750"/>
                </a:stretch>
              </a:blipFill>
            </p:spPr>
            <p:txBody>
              <a:bodyPr/>
              <a:lstStyle/>
              <a:p>
                <a:r>
                  <a:rPr lang="en-US">
                    <a:noFill/>
                  </a:rPr>
                  <a:t> </a:t>
                </a:r>
              </a:p>
            </p:txBody>
          </p:sp>
        </mc:Fallback>
      </mc:AlternateContent>
    </p:spTree>
    <p:extLst>
      <p:ext uri="{BB962C8B-B14F-4D97-AF65-F5344CB8AC3E}">
        <p14:creationId xmlns:p14="http://schemas.microsoft.com/office/powerpoint/2010/main" val="1121185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Expander Node: </a:t>
            </a:r>
            <a:r>
              <a:rPr lang="en-US" dirty="0" smtClean="0">
                <a:solidFill>
                  <a:srgbClr val="7030A0"/>
                </a:solidFill>
              </a:rPr>
              <a:t>v</a:t>
            </a:r>
            <a:endParaRPr lang="en-US" dirty="0">
              <a:solidFill>
                <a:srgbClr val="7030A0"/>
              </a:solidFill>
            </a:endParaRPr>
          </a:p>
        </p:txBody>
      </p:sp>
      <p:sp>
        <p:nvSpPr>
          <p:cNvPr id="24" name="Oval 23"/>
          <p:cNvSpPr/>
          <p:nvPr/>
        </p:nvSpPr>
        <p:spPr>
          <a:xfrm>
            <a:off x="1196500" y="182737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25" name="Oval 24"/>
          <p:cNvSpPr/>
          <p:nvPr/>
        </p:nvSpPr>
        <p:spPr>
          <a:xfrm>
            <a:off x="1902656" y="182737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27" name="Straight Arrow Connector 26"/>
          <p:cNvCxnSpPr/>
          <p:nvPr/>
        </p:nvCxnSpPr>
        <p:spPr>
          <a:xfrm>
            <a:off x="1610481" y="203253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748497" y="1823323"/>
            <a:ext cx="705903"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v-2r</a:t>
            </a:r>
            <a:endParaRPr lang="en-US" sz="1700" dirty="0"/>
          </a:p>
        </p:txBody>
      </p:sp>
      <p:sp>
        <p:nvSpPr>
          <p:cNvPr id="31" name="Oval 30"/>
          <p:cNvSpPr/>
          <p:nvPr/>
        </p:nvSpPr>
        <p:spPr>
          <a:xfrm>
            <a:off x="6187354" y="1816244"/>
            <a:ext cx="435851" cy="41842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a:t>
            </a:r>
            <a:endParaRPr lang="en-US" sz="1700" dirty="0"/>
          </a:p>
        </p:txBody>
      </p:sp>
      <p:cxnSp>
        <p:nvCxnSpPr>
          <p:cNvPr id="32" name="Straight Arrow Connector 31"/>
          <p:cNvCxnSpPr/>
          <p:nvPr/>
        </p:nvCxnSpPr>
        <p:spPr>
          <a:xfrm>
            <a:off x="3477287" y="2051063"/>
            <a:ext cx="138084"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63307" y="1621699"/>
            <a:ext cx="512400" cy="718466"/>
          </a:xfrm>
          <a:prstGeom prst="rect">
            <a:avLst/>
          </a:prstGeom>
          <a:noFill/>
        </p:spPr>
        <p:txBody>
          <a:bodyPr wrap="none" lIns="68580" tIns="34290" rIns="68580" bIns="34290" rtlCol="0">
            <a:spAutoFit/>
          </a:bodyPr>
          <a:lstStyle/>
          <a:p>
            <a:r>
              <a:rPr lang="en-US" sz="4200" dirty="0"/>
              <a:t>…</a:t>
            </a:r>
          </a:p>
        </p:txBody>
      </p:sp>
      <p:cxnSp>
        <p:nvCxnSpPr>
          <p:cNvPr id="34" name="Straight Arrow Connector 33"/>
          <p:cNvCxnSpPr/>
          <p:nvPr/>
        </p:nvCxnSpPr>
        <p:spPr>
          <a:xfrm>
            <a:off x="6049268" y="2025455"/>
            <a:ext cx="13808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901971" y="179094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36" name="Straight Arrow Connector 35"/>
          <p:cNvCxnSpPr/>
          <p:nvPr/>
        </p:nvCxnSpPr>
        <p:spPr>
          <a:xfrm>
            <a:off x="7625802" y="2025455"/>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623205" y="2029010"/>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993893" y="1818269"/>
            <a:ext cx="705903"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v-r</a:t>
            </a:r>
            <a:endParaRPr lang="en-US" sz="1700" dirty="0"/>
          </a:p>
        </p:txBody>
      </p:sp>
      <p:sp>
        <p:nvSpPr>
          <p:cNvPr id="40" name="TextBox 39"/>
          <p:cNvSpPr txBox="1"/>
          <p:nvPr/>
        </p:nvSpPr>
        <p:spPr>
          <a:xfrm>
            <a:off x="5588735" y="1535073"/>
            <a:ext cx="512400" cy="718466"/>
          </a:xfrm>
          <a:prstGeom prst="rect">
            <a:avLst/>
          </a:prstGeom>
          <a:noFill/>
        </p:spPr>
        <p:txBody>
          <a:bodyPr wrap="none" lIns="68580" tIns="34290" rIns="68580" bIns="34290" rtlCol="0">
            <a:spAutoFit/>
          </a:bodyPr>
          <a:lstStyle/>
          <a:p>
            <a:r>
              <a:rPr lang="en-US" sz="4200" dirty="0"/>
              <a:t>…</a:t>
            </a:r>
          </a:p>
        </p:txBody>
      </p:sp>
      <p:sp>
        <p:nvSpPr>
          <p:cNvPr id="41" name="Oval 40"/>
          <p:cNvSpPr/>
          <p:nvPr/>
        </p:nvSpPr>
        <p:spPr>
          <a:xfrm>
            <a:off x="2715110" y="1612878"/>
            <a:ext cx="2238310"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2" name="Oval 41"/>
          <p:cNvSpPr/>
          <p:nvPr/>
        </p:nvSpPr>
        <p:spPr>
          <a:xfrm>
            <a:off x="4964496" y="1505448"/>
            <a:ext cx="1703821" cy="989412"/>
          </a:xfrm>
          <a:prstGeom prst="ellipse">
            <a:avLst/>
          </a:prstGeom>
          <a:solidFill>
            <a:srgbClr val="7030A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5" name="TextBox 44"/>
          <p:cNvSpPr txBox="1"/>
          <p:nvPr/>
        </p:nvSpPr>
        <p:spPr>
          <a:xfrm>
            <a:off x="3613796" y="1569275"/>
            <a:ext cx="512400" cy="718466"/>
          </a:xfrm>
          <a:prstGeom prst="rect">
            <a:avLst/>
          </a:prstGeom>
          <a:noFill/>
        </p:spPr>
        <p:txBody>
          <a:bodyPr wrap="none" lIns="68580" tIns="34290" rIns="68580" bIns="34290" rtlCol="0">
            <a:spAutoFit/>
          </a:bodyPr>
          <a:lstStyle/>
          <a:p>
            <a:r>
              <a:rPr lang="en-US" sz="4200" dirty="0"/>
              <a:t>…</a:t>
            </a:r>
          </a:p>
        </p:txBody>
      </p:sp>
      <p:sp>
        <p:nvSpPr>
          <p:cNvPr id="46" name="TextBox 45"/>
          <p:cNvSpPr txBox="1"/>
          <p:nvPr/>
        </p:nvSpPr>
        <p:spPr>
          <a:xfrm>
            <a:off x="7027102" y="1535073"/>
            <a:ext cx="512400" cy="718466"/>
          </a:xfrm>
          <a:prstGeom prst="rect">
            <a:avLst/>
          </a:prstGeom>
          <a:noFill/>
        </p:spPr>
        <p:txBody>
          <a:bodyPr wrap="none" lIns="68580" tIns="34290" rIns="68580" bIns="34290" rtlCol="0">
            <a:spAutoFit/>
          </a:bodyPr>
          <a:lstStyle/>
          <a:p>
            <a:r>
              <a:rPr lang="en-US" sz="4200" dirty="0"/>
              <a:t>…</a:t>
            </a:r>
          </a:p>
        </p:txBody>
      </p:sp>
      <p:sp>
        <p:nvSpPr>
          <p:cNvPr id="47" name="Oval 46"/>
          <p:cNvSpPr/>
          <p:nvPr/>
        </p:nvSpPr>
        <p:spPr>
          <a:xfrm>
            <a:off x="4003427" y="1835118"/>
            <a:ext cx="898774"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v-r-1</a:t>
            </a:r>
            <a:endParaRPr lang="en-US" sz="1700" dirty="0"/>
          </a:p>
        </p:txBody>
      </p:sp>
      <p:cxnSp>
        <p:nvCxnSpPr>
          <p:cNvPr id="48" name="Straight Arrow Connector 47"/>
          <p:cNvCxnSpPr/>
          <p:nvPr/>
        </p:nvCxnSpPr>
        <p:spPr>
          <a:xfrm flipV="1">
            <a:off x="4895454" y="2044329"/>
            <a:ext cx="138084" cy="38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Left Brace 68"/>
          <p:cNvSpPr/>
          <p:nvPr/>
        </p:nvSpPr>
        <p:spPr>
          <a:xfrm rot="5400000" flipH="1">
            <a:off x="4513668" y="808268"/>
            <a:ext cx="503586" cy="3715486"/>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2715110" y="2924289"/>
                <a:ext cx="1847904" cy="392415"/>
              </a:xfrm>
              <a:prstGeom prst="rect">
                <a:avLst/>
              </a:prstGeom>
              <a:noFill/>
            </p:spPr>
            <p:txBody>
              <a:bodyPr wrap="square" lIns="68580" tIns="34290" rIns="68580" bIns="34290" rtlCol="0">
                <a:spAutoFit/>
              </a:bodyPr>
              <a:lstStyle/>
              <a:p>
                <a14:m>
                  <m:oMathPara xmlns:m="http://schemas.openxmlformats.org/officeDocument/2006/math">
                    <m:oMathParaPr>
                      <m:jc m:val="centerGroup"/>
                    </m:oMathParaPr>
                    <m:oMath xmlns:m="http://schemas.openxmlformats.org/officeDocument/2006/math">
                      <m:r>
                        <a:rPr lang="en-US" sz="2100" i="1">
                          <a:solidFill>
                            <a:srgbClr val="FF0000"/>
                          </a:solidFill>
                          <a:latin typeface="Cambria Math"/>
                        </a:rPr>
                        <m:t>𝐶𝑜𝑛𝑡𝑎𝑖𝑛𝑠</m:t>
                      </m:r>
                      <m:r>
                        <a:rPr lang="en-US" sz="2100" i="1">
                          <a:solidFill>
                            <a:srgbClr val="FF0000"/>
                          </a:solidFill>
                          <a:latin typeface="Cambria Math"/>
                        </a:rPr>
                        <m:t> </m:t>
                      </m:r>
                      <m:r>
                        <a:rPr lang="en-US" sz="2100" i="1">
                          <a:solidFill>
                            <a:srgbClr val="FF0000"/>
                          </a:solidFill>
                          <a:latin typeface="Cambria Math"/>
                        </a:rPr>
                        <m:t>𝐵𝑖𝑝𝑎𝑟𝑡𝑖𝑡𝑒</m:t>
                      </m:r>
                      <m:r>
                        <a:rPr lang="en-US" sz="2100" i="1">
                          <a:solidFill>
                            <a:srgbClr val="FF0000"/>
                          </a:solidFill>
                          <a:latin typeface="Cambria Math"/>
                        </a:rPr>
                        <m:t> </m:t>
                      </m:r>
                      <m:r>
                        <a:rPr lang="en-US" sz="2100" i="1">
                          <a:solidFill>
                            <a:srgbClr val="FF0000"/>
                          </a:solidFill>
                          <a:latin typeface="Cambria Math"/>
                        </a:rPr>
                        <m:t>𝐸𝑥𝑝𝑎𝑛𝑑𝑒𝑟</m:t>
                      </m:r>
                      <m:r>
                        <a:rPr lang="en-US" sz="2100" i="1">
                          <a:solidFill>
                            <a:srgbClr val="FF0000"/>
                          </a:solidFill>
                          <a:latin typeface="Cambria Math"/>
                        </a:rPr>
                        <m:t> </m:t>
                      </m:r>
                      <m:r>
                        <a:rPr lang="en-US" sz="2100" i="1">
                          <a:solidFill>
                            <a:srgbClr val="FF0000"/>
                          </a:solidFill>
                          <a:latin typeface="Cambria Math"/>
                        </a:rPr>
                        <m:t>𝐺𝑟𝑎𝑝h</m:t>
                      </m:r>
                    </m:oMath>
                  </m:oMathPara>
                </a14:m>
                <a:endParaRPr lang="en-US" sz="2100" dirty="0">
                  <a:solidFill>
                    <a:srgbClr val="FF0000"/>
                  </a:solidFill>
                </a:endParaRPr>
              </a:p>
            </p:txBody>
          </p:sp>
        </mc:Choice>
        <mc:Fallback>
          <p:sp>
            <p:nvSpPr>
              <p:cNvPr id="70" name="TextBox 69"/>
              <p:cNvSpPr txBox="1">
                <a:spLocks noRot="1" noChangeAspect="1" noMove="1" noResize="1" noEditPoints="1" noAdjustHandles="1" noChangeArrowheads="1" noChangeShapeType="1" noTextEdit="1"/>
              </p:cNvSpPr>
              <p:nvPr/>
            </p:nvSpPr>
            <p:spPr>
              <a:xfrm>
                <a:off x="2715110" y="2924289"/>
                <a:ext cx="1847904" cy="392415"/>
              </a:xfrm>
              <a:prstGeom prst="rect">
                <a:avLst/>
              </a:prstGeom>
              <a:blipFill rotWithShape="1">
                <a:blip r:embed="rId2"/>
                <a:stretch>
                  <a:fillRect l="-1316" r="-141776" b="-18750"/>
                </a:stretch>
              </a:blipFill>
            </p:spPr>
            <p:txBody>
              <a:bodyPr/>
              <a:lstStyle/>
              <a:p>
                <a:r>
                  <a:rPr lang="en-US">
                    <a:noFill/>
                  </a:rPr>
                  <a:t> </a:t>
                </a:r>
              </a:p>
            </p:txBody>
          </p:sp>
        </mc:Fallback>
      </mc:AlternateContent>
      <p:sp>
        <p:nvSpPr>
          <p:cNvPr id="90" name="Oval 89"/>
          <p:cNvSpPr/>
          <p:nvPr/>
        </p:nvSpPr>
        <p:spPr>
          <a:xfrm>
            <a:off x="1073731" y="390595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91" name="Oval 90"/>
          <p:cNvSpPr/>
          <p:nvPr/>
        </p:nvSpPr>
        <p:spPr>
          <a:xfrm>
            <a:off x="1779887" y="390595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92" name="Straight Arrow Connector 91"/>
          <p:cNvCxnSpPr/>
          <p:nvPr/>
        </p:nvCxnSpPr>
        <p:spPr>
          <a:xfrm>
            <a:off x="1487712" y="41111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6064584" y="3912893"/>
            <a:ext cx="1018763"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v+2r-1</a:t>
            </a:r>
            <a:endParaRPr lang="en-US" sz="1700" dirty="0"/>
          </a:p>
        </p:txBody>
      </p:sp>
      <p:sp>
        <p:nvSpPr>
          <p:cNvPr id="94" name="Oval 93"/>
          <p:cNvSpPr/>
          <p:nvPr/>
        </p:nvSpPr>
        <p:spPr>
          <a:xfrm>
            <a:off x="2883523" y="3920438"/>
            <a:ext cx="435851" cy="41842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a:t>
            </a:r>
            <a:endParaRPr lang="en-US" sz="1700" dirty="0"/>
          </a:p>
        </p:txBody>
      </p:sp>
      <p:cxnSp>
        <p:nvCxnSpPr>
          <p:cNvPr id="95" name="Straight Arrow Connector 94"/>
          <p:cNvCxnSpPr/>
          <p:nvPr/>
        </p:nvCxnSpPr>
        <p:spPr>
          <a:xfrm>
            <a:off x="3354518" y="4129649"/>
            <a:ext cx="138084"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140538" y="3700285"/>
            <a:ext cx="512400" cy="718466"/>
          </a:xfrm>
          <a:prstGeom prst="rect">
            <a:avLst/>
          </a:prstGeom>
          <a:noFill/>
        </p:spPr>
        <p:txBody>
          <a:bodyPr wrap="none" lIns="68580" tIns="34290" rIns="68580" bIns="34290" rtlCol="0">
            <a:spAutoFit/>
          </a:bodyPr>
          <a:lstStyle/>
          <a:p>
            <a:r>
              <a:rPr lang="en-US" sz="4200" dirty="0"/>
              <a:t>…</a:t>
            </a:r>
          </a:p>
        </p:txBody>
      </p:sp>
      <p:cxnSp>
        <p:nvCxnSpPr>
          <p:cNvPr id="97" name="Straight Arrow Connector 96"/>
          <p:cNvCxnSpPr/>
          <p:nvPr/>
        </p:nvCxnSpPr>
        <p:spPr>
          <a:xfrm>
            <a:off x="5926500" y="4104041"/>
            <a:ext cx="13808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779202" y="386953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99" name="Straight Arrow Connector 98"/>
          <p:cNvCxnSpPr/>
          <p:nvPr/>
        </p:nvCxnSpPr>
        <p:spPr>
          <a:xfrm>
            <a:off x="7503033" y="4104041"/>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007133" y="41073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871124" y="3896855"/>
            <a:ext cx="705903"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v+r</a:t>
            </a:r>
            <a:endParaRPr lang="en-US" sz="1700" dirty="0"/>
          </a:p>
        </p:txBody>
      </p:sp>
      <p:sp>
        <p:nvSpPr>
          <p:cNvPr id="102" name="TextBox 101"/>
          <p:cNvSpPr txBox="1"/>
          <p:nvPr/>
        </p:nvSpPr>
        <p:spPr>
          <a:xfrm>
            <a:off x="5465966" y="3613659"/>
            <a:ext cx="512400" cy="718466"/>
          </a:xfrm>
          <a:prstGeom prst="rect">
            <a:avLst/>
          </a:prstGeom>
          <a:noFill/>
        </p:spPr>
        <p:txBody>
          <a:bodyPr wrap="none" lIns="68580" tIns="34290" rIns="68580" bIns="34290" rtlCol="0">
            <a:spAutoFit/>
          </a:bodyPr>
          <a:lstStyle/>
          <a:p>
            <a:r>
              <a:rPr lang="en-US" sz="4200" dirty="0"/>
              <a:t>…</a:t>
            </a:r>
          </a:p>
        </p:txBody>
      </p:sp>
      <p:sp>
        <p:nvSpPr>
          <p:cNvPr id="105" name="TextBox 104"/>
          <p:cNvSpPr txBox="1"/>
          <p:nvPr/>
        </p:nvSpPr>
        <p:spPr>
          <a:xfrm>
            <a:off x="3491026" y="3647861"/>
            <a:ext cx="512400" cy="718466"/>
          </a:xfrm>
          <a:prstGeom prst="rect">
            <a:avLst/>
          </a:prstGeom>
          <a:noFill/>
        </p:spPr>
        <p:txBody>
          <a:bodyPr wrap="none" lIns="68580" tIns="34290" rIns="68580" bIns="34290" rtlCol="0">
            <a:spAutoFit/>
          </a:bodyPr>
          <a:lstStyle/>
          <a:p>
            <a:r>
              <a:rPr lang="en-US" sz="4200" dirty="0"/>
              <a:t>…</a:t>
            </a:r>
          </a:p>
        </p:txBody>
      </p:sp>
      <p:sp>
        <p:nvSpPr>
          <p:cNvPr id="106" name="TextBox 105"/>
          <p:cNvSpPr txBox="1"/>
          <p:nvPr/>
        </p:nvSpPr>
        <p:spPr>
          <a:xfrm>
            <a:off x="7178450" y="3605911"/>
            <a:ext cx="512400" cy="718466"/>
          </a:xfrm>
          <a:prstGeom prst="rect">
            <a:avLst/>
          </a:prstGeom>
          <a:noFill/>
        </p:spPr>
        <p:txBody>
          <a:bodyPr wrap="none" lIns="68580" tIns="34290" rIns="68580" bIns="34290" rtlCol="0">
            <a:spAutoFit/>
          </a:bodyPr>
          <a:lstStyle/>
          <a:p>
            <a:r>
              <a:rPr lang="en-US" sz="4200" dirty="0"/>
              <a:t>…</a:t>
            </a:r>
          </a:p>
        </p:txBody>
      </p:sp>
      <p:sp>
        <p:nvSpPr>
          <p:cNvPr id="107" name="Oval 106"/>
          <p:cNvSpPr/>
          <p:nvPr/>
        </p:nvSpPr>
        <p:spPr>
          <a:xfrm>
            <a:off x="3869996" y="3913704"/>
            <a:ext cx="909435"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v+r-1</a:t>
            </a:r>
            <a:endParaRPr lang="en-US" sz="1700" dirty="0"/>
          </a:p>
        </p:txBody>
      </p:sp>
      <p:cxnSp>
        <p:nvCxnSpPr>
          <p:cNvPr id="108" name="Straight Arrow Connector 107"/>
          <p:cNvCxnSpPr/>
          <p:nvPr/>
        </p:nvCxnSpPr>
        <p:spPr>
          <a:xfrm flipV="1">
            <a:off x="4772685" y="4122915"/>
            <a:ext cx="138084" cy="38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775706" y="3664139"/>
            <a:ext cx="2003726"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110" name="Oval 109"/>
          <p:cNvSpPr/>
          <p:nvPr/>
        </p:nvSpPr>
        <p:spPr>
          <a:xfrm>
            <a:off x="4871124" y="3692755"/>
            <a:ext cx="2274093"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111" name="TextBox 110"/>
              <p:cNvSpPr txBox="1"/>
              <p:nvPr/>
            </p:nvSpPr>
            <p:spPr>
              <a:xfrm>
                <a:off x="279482" y="1315782"/>
                <a:ext cx="2059025" cy="438581"/>
              </a:xfrm>
              <a:prstGeom prst="rect">
                <a:avLst/>
              </a:prstGeom>
              <a:noFill/>
            </p:spPr>
            <p:txBody>
              <a:bodyPr wrap="none" lIns="68580" tIns="34290" rIns="68580" bIns="34290" rtlCol="0">
                <a:spAutoFit/>
              </a:bodyPr>
              <a:lstStyle/>
              <a:p>
                <a:r>
                  <a:rPr lang="en-US" sz="2400" dirty="0"/>
                  <a:t>For </a:t>
                </a:r>
                <a:r>
                  <a:rPr lang="en-US" sz="2400" i="1" dirty="0"/>
                  <a:t>every</a:t>
                </a:r>
                <a:r>
                  <a:rPr lang="en-US" sz="2400" dirty="0"/>
                  <a:t> </a:t>
                </a:r>
                <a14:m>
                  <m:oMath xmlns:m="http://schemas.openxmlformats.org/officeDocument/2006/math">
                    <m:r>
                      <m:rPr>
                        <m:sty m:val="p"/>
                      </m:rPr>
                      <a:rPr lang="en-US" sz="2400">
                        <a:latin typeface="Cambria Math"/>
                        <a:ea typeface="Cambria Math"/>
                      </a:rPr>
                      <m:t>r</m:t>
                    </m:r>
                    <m:r>
                      <a:rPr lang="en-US" sz="2400" i="1">
                        <a:latin typeface="Cambria Math"/>
                        <a:ea typeface="Cambria Math"/>
                      </a:rPr>
                      <m:t>≥1</m:t>
                    </m:r>
                  </m:oMath>
                </a14:m>
                <a:endParaRPr lang="en-US" sz="2400" dirty="0"/>
              </a:p>
            </p:txBody>
          </p:sp>
        </mc:Choice>
        <mc:Fallback>
          <p:sp>
            <p:nvSpPr>
              <p:cNvPr id="111" name="TextBox 110"/>
              <p:cNvSpPr txBox="1">
                <a:spLocks noRot="1" noChangeAspect="1" noMove="1" noResize="1" noEditPoints="1" noAdjustHandles="1" noChangeArrowheads="1" noChangeShapeType="1" noTextEdit="1"/>
              </p:cNvSpPr>
              <p:nvPr/>
            </p:nvSpPr>
            <p:spPr>
              <a:xfrm>
                <a:off x="279482" y="1315782"/>
                <a:ext cx="2059025" cy="438581"/>
              </a:xfrm>
              <a:prstGeom prst="rect">
                <a:avLst/>
              </a:prstGeom>
              <a:blipFill rotWithShape="1">
                <a:blip r:embed="rId3"/>
                <a:stretch>
                  <a:fillRect l="-5621" t="-13889" r="-888" b="-33333"/>
                </a:stretch>
              </a:blipFill>
            </p:spPr>
            <p:txBody>
              <a:bodyPr/>
              <a:lstStyle/>
              <a:p>
                <a:r>
                  <a:rPr lang="en-US">
                    <a:noFill/>
                  </a:rPr>
                  <a:t> </a:t>
                </a:r>
              </a:p>
            </p:txBody>
          </p:sp>
        </mc:Fallback>
      </mc:AlternateContent>
      <p:sp>
        <p:nvSpPr>
          <p:cNvPr id="112" name="Left Brace 111"/>
          <p:cNvSpPr/>
          <p:nvPr/>
        </p:nvSpPr>
        <p:spPr>
          <a:xfrm rot="5400000">
            <a:off x="4646900" y="1447813"/>
            <a:ext cx="381280" cy="4123667"/>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p:spTree>
    <p:extLst>
      <p:ext uri="{BB962C8B-B14F-4D97-AF65-F5344CB8AC3E}">
        <p14:creationId xmlns:p14="http://schemas.microsoft.com/office/powerpoint/2010/main" val="11213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grpId="0" nodeType="clickEffect">
                                  <p:stCondLst>
                                    <p:cond delay="0"/>
                                  </p:stCondLst>
                                  <p:childTnLst>
                                    <p:set>
                                      <p:cBhvr rctx="PPT">
                                        <p:cTn id="12" dur="indefinite"/>
                                        <p:tgtEl>
                                          <p:spTgt spid="25"/>
                                        </p:tgtEl>
                                        <p:attrNameLst>
                                          <p:attrName>style.opacity</p:attrName>
                                        </p:attrNameLst>
                                      </p:cBhvr>
                                      <p:to>
                                        <p:strVal val="0.5"/>
                                      </p:to>
                                    </p:set>
                                    <p:animEffect filter="image" prLst="opacity: 0.5">
                                      <p:cBhvr rctx="IE">
                                        <p:cTn id="13" dur="indefinite"/>
                                        <p:tgtEl>
                                          <p:spTgt spid="25"/>
                                        </p:tgtEl>
                                      </p:cBhvr>
                                    </p:animEffect>
                                  </p:childTnLst>
                                </p:cTn>
                              </p:par>
                              <p:par>
                                <p:cTn id="14" presetID="9" presetClass="emph" presetSubtype="0" nodeType="withEffect">
                                  <p:stCondLst>
                                    <p:cond delay="0"/>
                                  </p:stCondLst>
                                  <p:childTnLst>
                                    <p:set>
                                      <p:cBhvr rctx="PPT">
                                        <p:cTn id="15" dur="indefinite"/>
                                        <p:tgtEl>
                                          <p:spTgt spid="27"/>
                                        </p:tgtEl>
                                        <p:attrNameLst>
                                          <p:attrName>style.opacity</p:attrName>
                                        </p:attrNameLst>
                                      </p:cBhvr>
                                      <p:to>
                                        <p:strVal val="0.5"/>
                                      </p:to>
                                    </p:set>
                                    <p:animEffect filter="image" prLst="opacity: 0.5">
                                      <p:cBhvr rctx="IE">
                                        <p:cTn id="16" dur="indefinite"/>
                                        <p:tgtEl>
                                          <p:spTgt spid="27"/>
                                        </p:tgtEl>
                                      </p:cBhvr>
                                    </p:animEffect>
                                  </p:childTnLst>
                                </p:cTn>
                              </p:par>
                              <p:par>
                                <p:cTn id="17" presetID="9" presetClass="emph" presetSubtype="0" grpId="0" nodeType="withEffect">
                                  <p:stCondLst>
                                    <p:cond delay="0"/>
                                  </p:stCondLst>
                                  <p:childTnLst>
                                    <p:set>
                                      <p:cBhvr rctx="PPT">
                                        <p:cTn id="18" dur="indefinite"/>
                                        <p:tgtEl>
                                          <p:spTgt spid="24"/>
                                        </p:tgtEl>
                                        <p:attrNameLst>
                                          <p:attrName>style.opacity</p:attrName>
                                        </p:attrNameLst>
                                      </p:cBhvr>
                                      <p:to>
                                        <p:strVal val="0.5"/>
                                      </p:to>
                                    </p:set>
                                    <p:animEffect filter="image" prLst="opacity: 0.5">
                                      <p:cBhvr rctx="IE">
                                        <p:cTn id="19" dur="indefinite"/>
                                        <p:tgtEl>
                                          <p:spTgt spid="24"/>
                                        </p:tgtEl>
                                      </p:cBhvr>
                                    </p:animEffect>
                                  </p:childTnLst>
                                </p:cTn>
                              </p:par>
                              <p:par>
                                <p:cTn id="20" presetID="9" presetClass="emph" presetSubtype="0" grpId="0" nodeType="withEffect">
                                  <p:stCondLst>
                                    <p:cond delay="0"/>
                                  </p:stCondLst>
                                  <p:childTnLst>
                                    <p:set>
                                      <p:cBhvr rctx="PPT">
                                        <p:cTn id="21" dur="indefinite"/>
                                        <p:tgtEl>
                                          <p:spTgt spid="33"/>
                                        </p:tgtEl>
                                        <p:attrNameLst>
                                          <p:attrName>style.opacity</p:attrName>
                                        </p:attrNameLst>
                                      </p:cBhvr>
                                      <p:to>
                                        <p:strVal val="0.5"/>
                                      </p:to>
                                    </p:set>
                                    <p:animEffect filter="image" prLst="opacity: 0.5">
                                      <p:cBhvr rctx="IE">
                                        <p:cTn id="22" dur="indefinite"/>
                                        <p:tgtEl>
                                          <p:spTgt spid="33"/>
                                        </p:tgtEl>
                                      </p:cBhvr>
                                    </p:animEffect>
                                  </p:childTnLst>
                                </p:cTn>
                              </p:par>
                              <p:par>
                                <p:cTn id="23" presetID="9" presetClass="emph" presetSubtype="0" nodeType="withEffect">
                                  <p:stCondLst>
                                    <p:cond delay="0"/>
                                  </p:stCondLst>
                                  <p:childTnLst>
                                    <p:set>
                                      <p:cBhvr rctx="PPT">
                                        <p:cTn id="24" dur="indefinite"/>
                                        <p:tgtEl>
                                          <p:spTgt spid="37"/>
                                        </p:tgtEl>
                                        <p:attrNameLst>
                                          <p:attrName>style.opacity</p:attrName>
                                        </p:attrNameLst>
                                      </p:cBhvr>
                                      <p:to>
                                        <p:strVal val="0.5"/>
                                      </p:to>
                                    </p:set>
                                    <p:animEffect filter="image" prLst="opacity: 0.5">
                                      <p:cBhvr rctx="IE">
                                        <p:cTn id="25" dur="indefinite"/>
                                        <p:tgtEl>
                                          <p:spTgt spid="37"/>
                                        </p:tgtEl>
                                      </p:cBhvr>
                                    </p:animEffect>
                                  </p:childTnLst>
                                </p:cTn>
                              </p:par>
                              <p:par>
                                <p:cTn id="26" presetID="9" presetClass="emph" presetSubtype="0" grpId="0" nodeType="withEffect">
                                  <p:stCondLst>
                                    <p:cond delay="0"/>
                                  </p:stCondLst>
                                  <p:childTnLst>
                                    <p:set>
                                      <p:cBhvr rctx="PPT">
                                        <p:cTn id="27" dur="indefinite"/>
                                        <p:tgtEl>
                                          <p:spTgt spid="46"/>
                                        </p:tgtEl>
                                        <p:attrNameLst>
                                          <p:attrName>style.opacity</p:attrName>
                                        </p:attrNameLst>
                                      </p:cBhvr>
                                      <p:to>
                                        <p:strVal val="0.5"/>
                                      </p:to>
                                    </p:set>
                                    <p:animEffect filter="image" prLst="opacity: 0.5">
                                      <p:cBhvr rctx="IE">
                                        <p:cTn id="28" dur="indefinite"/>
                                        <p:tgtEl>
                                          <p:spTgt spid="46"/>
                                        </p:tgtEl>
                                      </p:cBhvr>
                                    </p:animEffect>
                                  </p:childTnLst>
                                </p:cTn>
                              </p:par>
                              <p:par>
                                <p:cTn id="29" presetID="9" presetClass="emph" presetSubtype="0" nodeType="withEffect">
                                  <p:stCondLst>
                                    <p:cond delay="0"/>
                                  </p:stCondLst>
                                  <p:childTnLst>
                                    <p:set>
                                      <p:cBhvr rctx="PPT">
                                        <p:cTn id="30" dur="indefinite"/>
                                        <p:tgtEl>
                                          <p:spTgt spid="36"/>
                                        </p:tgtEl>
                                        <p:attrNameLst>
                                          <p:attrName>style.opacity</p:attrName>
                                        </p:attrNameLst>
                                      </p:cBhvr>
                                      <p:to>
                                        <p:strVal val="0.5"/>
                                      </p:to>
                                    </p:set>
                                    <p:animEffect filter="image" prLst="opacity: 0.5">
                                      <p:cBhvr rctx="IE">
                                        <p:cTn id="31" dur="indefinite"/>
                                        <p:tgtEl>
                                          <p:spTgt spid="36"/>
                                        </p:tgtEl>
                                      </p:cBhvr>
                                    </p:animEffect>
                                  </p:childTnLst>
                                </p:cTn>
                              </p:par>
                              <p:par>
                                <p:cTn id="32" presetID="9" presetClass="emph" presetSubtype="0" grpId="0" nodeType="withEffect">
                                  <p:stCondLst>
                                    <p:cond delay="0"/>
                                  </p:stCondLst>
                                  <p:childTnLst>
                                    <p:set>
                                      <p:cBhvr rctx="PPT">
                                        <p:cTn id="33" dur="indefinite"/>
                                        <p:tgtEl>
                                          <p:spTgt spid="35"/>
                                        </p:tgtEl>
                                        <p:attrNameLst>
                                          <p:attrName>style.opacity</p:attrName>
                                        </p:attrNameLst>
                                      </p:cBhvr>
                                      <p:to>
                                        <p:strVal val="0.5"/>
                                      </p:to>
                                    </p:set>
                                    <p:animEffect filter="image" prLst="opacity: 0.5">
                                      <p:cBhvr rctx="IE">
                                        <p:cTn id="34" dur="indefinite"/>
                                        <p:tgtEl>
                                          <p:spTgt spid="3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p:bldP spid="35" grpId="0" animBg="1"/>
      <p:bldP spid="41" grpId="0" animBg="1"/>
      <p:bldP spid="42" grpId="0" animBg="1"/>
      <p:bldP spid="46" grpId="0"/>
      <p:bldP spid="69" grpId="0" animBg="1"/>
      <p:bldP spid="70" grpId="0"/>
      <p:bldP spid="90" grpId="0" animBg="1"/>
      <p:bldP spid="91" grpId="0" animBg="1"/>
      <p:bldP spid="93" grpId="0" animBg="1"/>
      <p:bldP spid="94" grpId="0" animBg="1"/>
      <p:bldP spid="96" grpId="0"/>
      <p:bldP spid="98" grpId="0" animBg="1"/>
      <p:bldP spid="101" grpId="0" animBg="1"/>
      <p:bldP spid="102" grpId="0"/>
      <p:bldP spid="105" grpId="0"/>
      <p:bldP spid="106" grpId="0"/>
      <p:bldP spid="107" grpId="0" animBg="1"/>
      <p:bldP spid="109" grpId="0" animBg="1"/>
      <p:bldP spid="110" grpId="0" animBg="1"/>
      <p:bldP spid="1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878" y="3424839"/>
            <a:ext cx="8666989" cy="78911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56" name="Rectangle 55"/>
          <p:cNvSpPr/>
          <p:nvPr/>
        </p:nvSpPr>
        <p:spPr>
          <a:xfrm>
            <a:off x="67677" y="4398604"/>
            <a:ext cx="8666989" cy="64025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2" name="Title 1"/>
          <p:cNvSpPr>
            <a:spLocks noGrp="1"/>
          </p:cNvSpPr>
          <p:nvPr>
            <p:ph type="title"/>
          </p:nvPr>
        </p:nvSpPr>
        <p:spPr/>
        <p:txBody>
          <a:bodyPr/>
          <a:lstStyle/>
          <a:p>
            <a:r>
              <a:rPr lang="en-US" dirty="0" smtClean="0"/>
              <a:t>c-good Node: </a:t>
            </a:r>
            <a:r>
              <a:rPr lang="en-US" dirty="0" smtClean="0">
                <a:solidFill>
                  <a:srgbClr val="00B050"/>
                </a:solidFill>
              </a:rPr>
              <a:t>v</a:t>
            </a:r>
            <a:r>
              <a:rPr lang="en-US" dirty="0" smtClean="0">
                <a:solidFill>
                  <a:srgbClr val="7030A0"/>
                </a:solidFill>
              </a:rPr>
              <a:t> </a:t>
            </a:r>
            <a:r>
              <a:rPr lang="en-US" b="1" dirty="0" smtClean="0"/>
              <a:t>for deleted set </a:t>
            </a:r>
            <a:r>
              <a:rPr lang="en-US" b="1" dirty="0" smtClean="0">
                <a:solidFill>
                  <a:srgbClr val="FF0000"/>
                </a:solidFill>
              </a:rPr>
              <a:t>S</a:t>
            </a:r>
            <a:endParaRPr lang="en-US" dirty="0">
              <a:solidFill>
                <a:srgbClr val="FF0000"/>
              </a:solidFill>
            </a:endParaRPr>
          </a:p>
        </p:txBody>
      </p:sp>
      <p:sp>
        <p:nvSpPr>
          <p:cNvPr id="24" name="Oval 23"/>
          <p:cNvSpPr/>
          <p:nvPr/>
        </p:nvSpPr>
        <p:spPr>
          <a:xfrm>
            <a:off x="1196500" y="182737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25" name="Oval 24"/>
          <p:cNvSpPr/>
          <p:nvPr/>
        </p:nvSpPr>
        <p:spPr>
          <a:xfrm>
            <a:off x="1902656" y="182737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27" name="Straight Arrow Connector 26"/>
          <p:cNvCxnSpPr/>
          <p:nvPr/>
        </p:nvCxnSpPr>
        <p:spPr>
          <a:xfrm>
            <a:off x="1610481" y="2032533"/>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542255" y="1867474"/>
            <a:ext cx="435851" cy="41842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a:t>
            </a:r>
            <a:endParaRPr lang="en-US" sz="1700" dirty="0"/>
          </a:p>
        </p:txBody>
      </p:sp>
      <p:sp>
        <p:nvSpPr>
          <p:cNvPr id="33" name="TextBox 32"/>
          <p:cNvSpPr txBox="1"/>
          <p:nvPr/>
        </p:nvSpPr>
        <p:spPr>
          <a:xfrm>
            <a:off x="2263307" y="1621699"/>
            <a:ext cx="512400" cy="718466"/>
          </a:xfrm>
          <a:prstGeom prst="rect">
            <a:avLst/>
          </a:prstGeom>
          <a:noFill/>
        </p:spPr>
        <p:txBody>
          <a:bodyPr wrap="none" lIns="68580" tIns="34290" rIns="68580" bIns="34290" rtlCol="0">
            <a:spAutoFit/>
          </a:bodyPr>
          <a:lstStyle/>
          <a:p>
            <a:r>
              <a:rPr lang="en-US" sz="4200" dirty="0"/>
              <a:t>…</a:t>
            </a:r>
          </a:p>
        </p:txBody>
      </p:sp>
      <p:cxnSp>
        <p:nvCxnSpPr>
          <p:cNvPr id="34" name="Straight Arrow Connector 33"/>
          <p:cNvCxnSpPr/>
          <p:nvPr/>
        </p:nvCxnSpPr>
        <p:spPr>
          <a:xfrm flipV="1">
            <a:off x="4270745" y="2037113"/>
            <a:ext cx="260854" cy="70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901971" y="179094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36" name="Straight Arrow Connector 35"/>
          <p:cNvCxnSpPr/>
          <p:nvPr/>
        </p:nvCxnSpPr>
        <p:spPr>
          <a:xfrm>
            <a:off x="7625802" y="2025455"/>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978106" y="2056761"/>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805485" y="1867474"/>
            <a:ext cx="705903" cy="4184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v-r</a:t>
            </a:r>
            <a:endParaRPr lang="en-US" sz="1700" dirty="0"/>
          </a:p>
        </p:txBody>
      </p:sp>
      <p:sp>
        <p:nvSpPr>
          <p:cNvPr id="40" name="TextBox 39"/>
          <p:cNvSpPr txBox="1"/>
          <p:nvPr/>
        </p:nvSpPr>
        <p:spPr>
          <a:xfrm>
            <a:off x="3613796" y="1567429"/>
            <a:ext cx="512400" cy="718466"/>
          </a:xfrm>
          <a:prstGeom prst="rect">
            <a:avLst/>
          </a:prstGeom>
          <a:noFill/>
        </p:spPr>
        <p:txBody>
          <a:bodyPr wrap="none" lIns="68580" tIns="34290" rIns="68580" bIns="34290" rtlCol="0">
            <a:spAutoFit/>
          </a:bodyPr>
          <a:lstStyle/>
          <a:p>
            <a:r>
              <a:rPr lang="en-US" sz="4200" dirty="0"/>
              <a:t>…</a:t>
            </a:r>
          </a:p>
        </p:txBody>
      </p:sp>
      <p:sp>
        <p:nvSpPr>
          <p:cNvPr id="41" name="Oval 40"/>
          <p:cNvSpPr/>
          <p:nvPr/>
        </p:nvSpPr>
        <p:spPr>
          <a:xfrm>
            <a:off x="4454661" y="1662084"/>
            <a:ext cx="3377006"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46" name="TextBox 45"/>
          <p:cNvSpPr txBox="1"/>
          <p:nvPr/>
        </p:nvSpPr>
        <p:spPr>
          <a:xfrm>
            <a:off x="5573816" y="1508242"/>
            <a:ext cx="512400" cy="718466"/>
          </a:xfrm>
          <a:prstGeom prst="rect">
            <a:avLst/>
          </a:prstGeom>
          <a:noFill/>
        </p:spPr>
        <p:txBody>
          <a:bodyPr wrap="none" lIns="68580" tIns="34290" rIns="68580" bIns="34290" rtlCol="0">
            <a:spAutoFit/>
          </a:bodyPr>
          <a:lstStyle/>
          <a:p>
            <a:r>
              <a:rPr lang="en-US" sz="4200" dirty="0"/>
              <a:t>…</a:t>
            </a:r>
          </a:p>
        </p:txBody>
      </p:sp>
      <p:sp>
        <p:nvSpPr>
          <p:cNvPr id="69" name="Left Brace 68"/>
          <p:cNvSpPr/>
          <p:nvPr/>
        </p:nvSpPr>
        <p:spPr>
          <a:xfrm rot="5400000" flipH="1">
            <a:off x="5637489" y="1317602"/>
            <a:ext cx="503586" cy="2517367"/>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5043264" y="2953922"/>
                <a:ext cx="2858706" cy="392415"/>
              </a:xfrm>
              <a:prstGeom prst="rect">
                <a:avLst/>
              </a:prstGeom>
              <a:noFill/>
            </p:spPr>
            <p:txBody>
              <a:bodyPr wrap="square" lIns="68580" tIns="34290" rIns="68580" bIns="34290" rtlCol="0">
                <a:spAutoFit/>
              </a:bodyPr>
              <a:lstStyle/>
              <a:p>
                <a14:m>
                  <m:oMath xmlns:m="http://schemas.openxmlformats.org/officeDocument/2006/math">
                    <m:r>
                      <a:rPr lang="en-US" sz="2100" i="1">
                        <a:solidFill>
                          <a:srgbClr val="FF0000"/>
                        </a:solidFill>
                        <a:latin typeface="Cambria Math"/>
                        <a:ea typeface="Cambria Math"/>
                      </a:rPr>
                      <m:t>≤</m:t>
                    </m:r>
                    <m:r>
                      <a:rPr lang="en-US" sz="2100" i="1">
                        <a:solidFill>
                          <a:srgbClr val="FF0000"/>
                        </a:solidFill>
                        <a:latin typeface="Cambria Math"/>
                      </a:rPr>
                      <m:t>𝑐</m:t>
                    </m:r>
                    <m:r>
                      <a:rPr lang="en-US" sz="2100" i="1">
                        <a:solidFill>
                          <a:srgbClr val="FF0000"/>
                        </a:solidFill>
                        <a:latin typeface="Cambria Math"/>
                        <a:ea typeface="Cambria Math"/>
                      </a:rPr>
                      <m:t>×</m:t>
                    </m:r>
                    <m:r>
                      <a:rPr lang="en-US" sz="2100" i="1">
                        <a:solidFill>
                          <a:srgbClr val="FF0000"/>
                        </a:solidFill>
                        <a:latin typeface="Cambria Math"/>
                        <a:ea typeface="Cambria Math"/>
                      </a:rPr>
                      <m:t>𝑟</m:t>
                    </m:r>
                  </m:oMath>
                </a14:m>
                <a:r>
                  <a:rPr lang="en-US" sz="2100" dirty="0">
                    <a:solidFill>
                      <a:srgbClr val="FF0000"/>
                    </a:solidFill>
                  </a:rPr>
                  <a:t> nodes in S</a:t>
                </a:r>
              </a:p>
            </p:txBody>
          </p:sp>
        </mc:Choice>
        <mc:Fallback>
          <p:sp>
            <p:nvSpPr>
              <p:cNvPr id="70" name="TextBox 69"/>
              <p:cNvSpPr txBox="1">
                <a:spLocks noRot="1" noChangeAspect="1" noMove="1" noResize="1" noEditPoints="1" noAdjustHandles="1" noChangeArrowheads="1" noChangeShapeType="1" noTextEdit="1"/>
              </p:cNvSpPr>
              <p:nvPr/>
            </p:nvSpPr>
            <p:spPr>
              <a:xfrm>
                <a:off x="5043264" y="2953922"/>
                <a:ext cx="2858706" cy="392415"/>
              </a:xfrm>
              <a:prstGeom prst="rect">
                <a:avLst/>
              </a:prstGeom>
              <a:blipFill rotWithShape="1">
                <a:blip r:embed="rId2"/>
                <a:stretch>
                  <a:fillRect l="-640" t="-12500" b="-32813"/>
                </a:stretch>
              </a:blipFill>
            </p:spPr>
            <p:txBody>
              <a:bodyPr/>
              <a:lstStyle/>
              <a:p>
                <a:r>
                  <a:rPr lang="en-US">
                    <a:noFill/>
                  </a:rPr>
                  <a:t> </a:t>
                </a:r>
              </a:p>
            </p:txBody>
          </p:sp>
        </mc:Fallback>
      </mc:AlternateContent>
      <p:sp>
        <p:nvSpPr>
          <p:cNvPr id="101" name="Oval 100"/>
          <p:cNvSpPr/>
          <p:nvPr/>
        </p:nvSpPr>
        <p:spPr>
          <a:xfrm>
            <a:off x="7007133" y="1831442"/>
            <a:ext cx="705903"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err="1"/>
              <a:t>v+r</a:t>
            </a:r>
            <a:endParaRPr lang="en-US" sz="1700" dirty="0"/>
          </a:p>
        </p:txBody>
      </p:sp>
      <mc:AlternateContent xmlns:mc="http://schemas.openxmlformats.org/markup-compatibility/2006">
        <mc:Choice xmlns:a14="http://schemas.microsoft.com/office/drawing/2010/main" Requires="a14">
          <p:sp>
            <p:nvSpPr>
              <p:cNvPr id="111" name="TextBox 110"/>
              <p:cNvSpPr txBox="1"/>
              <p:nvPr/>
            </p:nvSpPr>
            <p:spPr>
              <a:xfrm>
                <a:off x="279482" y="1315782"/>
                <a:ext cx="2059025" cy="438581"/>
              </a:xfrm>
              <a:prstGeom prst="rect">
                <a:avLst/>
              </a:prstGeom>
              <a:noFill/>
            </p:spPr>
            <p:txBody>
              <a:bodyPr wrap="none" lIns="68580" tIns="34290" rIns="68580" bIns="34290" rtlCol="0">
                <a:spAutoFit/>
              </a:bodyPr>
              <a:lstStyle/>
              <a:p>
                <a:r>
                  <a:rPr lang="en-US" sz="2400" dirty="0"/>
                  <a:t>For </a:t>
                </a:r>
                <a:r>
                  <a:rPr lang="en-US" sz="2400" i="1" dirty="0"/>
                  <a:t>every</a:t>
                </a:r>
                <a:r>
                  <a:rPr lang="en-US" sz="2400" dirty="0"/>
                  <a:t> </a:t>
                </a:r>
                <a14:m>
                  <m:oMath xmlns:m="http://schemas.openxmlformats.org/officeDocument/2006/math">
                    <m:r>
                      <m:rPr>
                        <m:sty m:val="p"/>
                      </m:rPr>
                      <a:rPr lang="en-US" sz="2400">
                        <a:latin typeface="Cambria Math"/>
                        <a:ea typeface="Cambria Math"/>
                      </a:rPr>
                      <m:t>r</m:t>
                    </m:r>
                    <m:r>
                      <a:rPr lang="en-US" sz="2400" i="1">
                        <a:latin typeface="Cambria Math"/>
                        <a:ea typeface="Cambria Math"/>
                      </a:rPr>
                      <m:t>≥1</m:t>
                    </m:r>
                  </m:oMath>
                </a14:m>
                <a:endParaRPr lang="en-US" sz="2400" dirty="0"/>
              </a:p>
            </p:txBody>
          </p:sp>
        </mc:Choice>
        <mc:Fallback>
          <p:sp>
            <p:nvSpPr>
              <p:cNvPr id="111" name="TextBox 110"/>
              <p:cNvSpPr txBox="1">
                <a:spLocks noRot="1" noChangeAspect="1" noMove="1" noResize="1" noEditPoints="1" noAdjustHandles="1" noChangeArrowheads="1" noChangeShapeType="1" noTextEdit="1"/>
              </p:cNvSpPr>
              <p:nvPr/>
            </p:nvSpPr>
            <p:spPr>
              <a:xfrm>
                <a:off x="279482" y="1315782"/>
                <a:ext cx="2059025" cy="438581"/>
              </a:xfrm>
              <a:prstGeom prst="rect">
                <a:avLst/>
              </a:prstGeom>
              <a:blipFill rotWithShape="1">
                <a:blip r:embed="rId3"/>
                <a:stretch>
                  <a:fillRect l="-5621" t="-13889" r="-888" b="-33333"/>
                </a:stretch>
              </a:blipFill>
            </p:spPr>
            <p:txBody>
              <a:bodyPr/>
              <a:lstStyle/>
              <a:p>
                <a:r>
                  <a:rPr lang="en-US">
                    <a:noFill/>
                  </a:rPr>
                  <a:t> </a:t>
                </a:r>
              </a:p>
            </p:txBody>
          </p:sp>
        </mc:Fallback>
      </mc:AlternateContent>
      <p:sp>
        <p:nvSpPr>
          <p:cNvPr id="49" name="Oval 48"/>
          <p:cNvSpPr/>
          <p:nvPr/>
        </p:nvSpPr>
        <p:spPr>
          <a:xfrm>
            <a:off x="5248040" y="18475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50" name="Oval 49"/>
          <p:cNvSpPr/>
          <p:nvPr/>
        </p:nvSpPr>
        <p:spPr>
          <a:xfrm>
            <a:off x="5978608" y="1867474"/>
            <a:ext cx="889169" cy="4184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v+r-1</a:t>
            </a:r>
            <a:endParaRPr lang="en-US" sz="1700" dirty="0"/>
          </a:p>
        </p:txBody>
      </p:sp>
      <p:cxnSp>
        <p:nvCxnSpPr>
          <p:cNvPr id="51" name="Straight Arrow Connector 50"/>
          <p:cNvCxnSpPr/>
          <p:nvPr/>
        </p:nvCxnSpPr>
        <p:spPr>
          <a:xfrm flipV="1">
            <a:off x="6791351" y="2049682"/>
            <a:ext cx="260854" cy="70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562341" y="1691716"/>
            <a:ext cx="2552472" cy="829202"/>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53" name="Left Brace 52"/>
          <p:cNvSpPr/>
          <p:nvPr/>
        </p:nvSpPr>
        <p:spPr>
          <a:xfrm rot="5400000" flipH="1">
            <a:off x="3518981" y="1443445"/>
            <a:ext cx="503586" cy="2517367"/>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spcCol="0" rtlCol="0" anchor="ctr"/>
          <a:lstStyle/>
          <a:p>
            <a:pPr algn="ctr"/>
            <a:endParaRPr lang="en-US">
              <a:solidFill>
                <a:srgbClr val="FF0000"/>
              </a:solidFill>
            </a:endParaRPr>
          </a:p>
        </p:txBody>
      </p:sp>
      <mc:AlternateContent xmlns:mc="http://schemas.openxmlformats.org/markup-compatibility/2006">
        <mc:Choice xmlns:a14="http://schemas.microsoft.com/office/drawing/2010/main" Requires="a14">
          <p:sp>
            <p:nvSpPr>
              <p:cNvPr id="54" name="TextBox 53"/>
              <p:cNvSpPr txBox="1"/>
              <p:nvPr/>
            </p:nvSpPr>
            <p:spPr>
              <a:xfrm>
                <a:off x="1771892" y="3032423"/>
                <a:ext cx="2858706" cy="392415"/>
              </a:xfrm>
              <a:prstGeom prst="rect">
                <a:avLst/>
              </a:prstGeom>
              <a:noFill/>
            </p:spPr>
            <p:txBody>
              <a:bodyPr wrap="square" lIns="68580" tIns="34290" rIns="68580" bIns="34290" rtlCol="0">
                <a:spAutoFit/>
              </a:bodyPr>
              <a:lstStyle/>
              <a:p>
                <a14:m>
                  <m:oMath xmlns:m="http://schemas.openxmlformats.org/officeDocument/2006/math">
                    <m:r>
                      <a:rPr lang="en-US" sz="2100" i="1">
                        <a:solidFill>
                          <a:srgbClr val="FF0000"/>
                        </a:solidFill>
                        <a:latin typeface="Cambria Math"/>
                        <a:ea typeface="Cambria Math"/>
                      </a:rPr>
                      <m:t>≤</m:t>
                    </m:r>
                    <m:r>
                      <a:rPr lang="en-US" sz="2100" i="1">
                        <a:solidFill>
                          <a:srgbClr val="FF0000"/>
                        </a:solidFill>
                        <a:latin typeface="Cambria Math"/>
                      </a:rPr>
                      <m:t>𝑐</m:t>
                    </m:r>
                    <m:r>
                      <a:rPr lang="en-US" sz="2100" i="1">
                        <a:solidFill>
                          <a:srgbClr val="FF0000"/>
                        </a:solidFill>
                        <a:latin typeface="Cambria Math"/>
                        <a:ea typeface="Cambria Math"/>
                      </a:rPr>
                      <m:t>×</m:t>
                    </m:r>
                    <m:r>
                      <a:rPr lang="en-US" sz="2100" i="1">
                        <a:solidFill>
                          <a:srgbClr val="FF0000"/>
                        </a:solidFill>
                        <a:latin typeface="Cambria Math"/>
                        <a:ea typeface="Cambria Math"/>
                      </a:rPr>
                      <m:t>𝑟</m:t>
                    </m:r>
                  </m:oMath>
                </a14:m>
                <a:r>
                  <a:rPr lang="en-US" sz="2100" dirty="0">
                    <a:solidFill>
                      <a:srgbClr val="FF0000"/>
                    </a:solidFill>
                  </a:rPr>
                  <a:t> nodes in S</a:t>
                </a:r>
              </a:p>
            </p:txBody>
          </p:sp>
        </mc:Choice>
        <mc:Fallback>
          <p:sp>
            <p:nvSpPr>
              <p:cNvPr id="54" name="TextBox 53"/>
              <p:cNvSpPr txBox="1">
                <a:spLocks noRot="1" noChangeAspect="1" noMove="1" noResize="1" noEditPoints="1" noAdjustHandles="1" noChangeArrowheads="1" noChangeShapeType="1" noTextEdit="1"/>
              </p:cNvSpPr>
              <p:nvPr/>
            </p:nvSpPr>
            <p:spPr>
              <a:xfrm>
                <a:off x="1771892" y="3032423"/>
                <a:ext cx="2858706" cy="392415"/>
              </a:xfrm>
              <a:prstGeom prst="rect">
                <a:avLst/>
              </a:prstGeom>
              <a:blipFill rotWithShape="1">
                <a:blip r:embed="rId4"/>
                <a:stretch>
                  <a:fillRect l="-853" t="-10769" b="-323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129878" y="4398605"/>
                <a:ext cx="8666988" cy="623248"/>
              </a:xfrm>
              <a:prstGeom prst="rect">
                <a:avLst/>
              </a:prstGeom>
              <a:noFill/>
            </p:spPr>
            <p:txBody>
              <a:bodyPr wrap="square" lIns="68580" tIns="34290" rIns="68580" bIns="34290" rtlCol="0">
                <a:spAutoFit/>
              </a:bodyPr>
              <a:lstStyle/>
              <a:p>
                <a:r>
                  <a:rPr lang="en-US" sz="1800" b="1" dirty="0"/>
                  <a:t>Lemma: </a:t>
                </a:r>
                <a:r>
                  <a:rPr lang="en-US" sz="1800" dirty="0"/>
                  <a:t>(Informal) If nodes </a:t>
                </a:r>
                <a:r>
                  <a:rPr lang="en-US" sz="1800" dirty="0">
                    <a:solidFill>
                      <a:srgbClr val="00B050"/>
                    </a:solidFill>
                  </a:rPr>
                  <a:t>v</a:t>
                </a:r>
                <a:r>
                  <a:rPr lang="en-US" sz="1800" dirty="0"/>
                  <a:t> and </a:t>
                </a:r>
                <a:r>
                  <a:rPr lang="en-US" sz="1800" dirty="0">
                    <a:solidFill>
                      <a:srgbClr val="00B050"/>
                    </a:solidFill>
                  </a:rPr>
                  <a:t>w</a:t>
                </a:r>
                <a:r>
                  <a:rPr lang="en-US" sz="1800" dirty="0"/>
                  <a:t> are both c-good with respect to a set </a:t>
                </a:r>
                <a:r>
                  <a:rPr lang="en-US" sz="1800" dirty="0">
                    <a:solidFill>
                      <a:srgbClr val="FF0000"/>
                    </a:solidFill>
                  </a:rPr>
                  <a:t>S</a:t>
                </a:r>
                <a:r>
                  <a:rPr lang="en-US" sz="1800" dirty="0"/>
                  <a:t> and </a:t>
                </a:r>
                <a:r>
                  <a:rPr lang="en-US" sz="1800" dirty="0">
                    <a:solidFill>
                      <a:srgbClr val="00B050"/>
                    </a:solidFill>
                  </a:rPr>
                  <a:t>v</a:t>
                </a:r>
                <a:r>
                  <a:rPr lang="en-US" sz="1800" dirty="0"/>
                  <a:t> and </a:t>
                </a:r>
                <a:r>
                  <a:rPr lang="en-US" sz="1800" dirty="0">
                    <a:solidFill>
                      <a:srgbClr val="00B050"/>
                    </a:solidFill>
                  </a:rPr>
                  <a:t>w</a:t>
                </a:r>
                <a:r>
                  <a:rPr lang="en-US" sz="1800" dirty="0"/>
                  <a:t> are both local expander nodes then there is a directed path from node </a:t>
                </a:r>
                <a:r>
                  <a:rPr lang="en-US" sz="1800" dirty="0">
                    <a:solidFill>
                      <a:srgbClr val="00B050"/>
                    </a:solidFill>
                  </a:rPr>
                  <a:t>v</a:t>
                </a:r>
                <a:r>
                  <a:rPr lang="en-US" sz="1800" dirty="0"/>
                  <a:t> to node </a:t>
                </a:r>
                <a:r>
                  <a:rPr lang="en-US" sz="1800" dirty="0">
                    <a:solidFill>
                      <a:srgbClr val="00B050"/>
                    </a:solidFill>
                  </a:rPr>
                  <a:t>w</a:t>
                </a:r>
                <a:r>
                  <a:rPr lang="en-US" sz="1800" dirty="0"/>
                  <a:t> in </a:t>
                </a:r>
                <a14:m>
                  <m:oMath xmlns:m="http://schemas.openxmlformats.org/officeDocument/2006/math">
                    <m:sSub>
                      <m:sSubPr>
                        <m:ctrlPr>
                          <a:rPr lang="en-US" sz="1800" i="1">
                            <a:solidFill>
                              <a:srgbClr val="00B0F0"/>
                            </a:solidFill>
                            <a:latin typeface="Cambria Math"/>
                          </a:rPr>
                        </m:ctrlPr>
                      </m:sSubPr>
                      <m:e>
                        <m:r>
                          <a:rPr lang="en-US" sz="1800" i="1">
                            <a:solidFill>
                              <a:srgbClr val="00B0F0"/>
                            </a:solidFill>
                            <a:latin typeface="Cambria Math"/>
                          </a:rPr>
                          <m:t>𝐺</m:t>
                        </m:r>
                      </m:e>
                      <m:sub>
                        <m:r>
                          <a:rPr lang="en-US" sz="1800" i="1">
                            <a:solidFill>
                              <a:srgbClr val="00B0F0"/>
                            </a:solidFill>
                            <a:latin typeface="Cambria Math"/>
                          </a:rPr>
                          <m:t>𝑚</m:t>
                        </m:r>
                      </m:sub>
                    </m:sSub>
                  </m:oMath>
                </a14:m>
                <a:r>
                  <a:rPr lang="en-US" sz="1800" dirty="0">
                    <a:solidFill>
                      <a:srgbClr val="FF0000"/>
                    </a:solidFill>
                  </a:rPr>
                  <a:t>-S</a:t>
                </a:r>
                <a:r>
                  <a:rPr lang="en-US" sz="1800" dirty="0"/>
                  <a:t> .</a:t>
                </a:r>
              </a:p>
            </p:txBody>
          </p:sp>
        </mc:Choice>
        <mc:Fallback>
          <p:sp>
            <p:nvSpPr>
              <p:cNvPr id="4" name="TextBox 3"/>
              <p:cNvSpPr txBox="1">
                <a:spLocks noRot="1" noChangeAspect="1" noMove="1" noResize="1" noEditPoints="1" noAdjustHandles="1" noChangeArrowheads="1" noChangeShapeType="1" noTextEdit="1"/>
              </p:cNvSpPr>
              <p:nvPr/>
            </p:nvSpPr>
            <p:spPr>
              <a:xfrm>
                <a:off x="129878" y="4398605"/>
                <a:ext cx="8666988" cy="623248"/>
              </a:xfrm>
              <a:prstGeom prst="rect">
                <a:avLst/>
              </a:prstGeom>
              <a:blipFill rotWithShape="1">
                <a:blip r:embed="rId5"/>
                <a:stretch>
                  <a:fillRect l="-844" t="-6863" r="-774"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29878" y="3424838"/>
                <a:ext cx="8458251" cy="797286"/>
              </a:xfrm>
              <a:prstGeom prst="rect">
                <a:avLst/>
              </a:prstGeom>
              <a:noFill/>
            </p:spPr>
            <p:txBody>
              <a:bodyPr wrap="square" lIns="68580" tIns="34290" rIns="68580" bIns="34290" rtlCol="0">
                <a:spAutoFit/>
              </a:bodyPr>
              <a:lstStyle/>
              <a:p>
                <a:r>
                  <a:rPr lang="en-US" sz="1800" b="1" dirty="0"/>
                  <a:t>Lemma: </a:t>
                </a:r>
                <a:r>
                  <a:rPr lang="en-US" sz="1800" dirty="0"/>
                  <a:t>(Informal) </a:t>
                </a:r>
                <a14:m>
                  <m:oMath xmlns:m="http://schemas.openxmlformats.org/officeDocument/2006/math">
                    <m:d>
                      <m:dPr>
                        <m:begChr m:val="|"/>
                        <m:endChr m:val="|"/>
                        <m:ctrlPr>
                          <a:rPr lang="en-US" sz="1800" i="1">
                            <a:solidFill>
                              <a:srgbClr val="FF0000"/>
                            </a:solidFill>
                            <a:latin typeface="Cambria Math"/>
                            <a:ea typeface="Cambria Math"/>
                          </a:rPr>
                        </m:ctrlPr>
                      </m:dPr>
                      <m:e>
                        <m:r>
                          <a:rPr lang="en-US" sz="1800" i="1">
                            <a:solidFill>
                              <a:srgbClr val="FF0000"/>
                            </a:solidFill>
                            <a:latin typeface="Cambria Math"/>
                            <a:ea typeface="Cambria Math"/>
                          </a:rPr>
                          <m:t>𝑆</m:t>
                        </m:r>
                      </m:e>
                    </m:d>
                    <m:r>
                      <a:rPr lang="en-US" sz="1800">
                        <a:solidFill>
                          <a:srgbClr val="FF0000"/>
                        </a:solidFill>
                        <a:latin typeface="Cambria Math"/>
                        <a:ea typeface="Cambria Math"/>
                      </a:rPr>
                      <m:t>=</m:t>
                    </m:r>
                    <m:r>
                      <a:rPr lang="en-US" sz="1800" i="1">
                        <a:solidFill>
                          <a:srgbClr val="FF0000"/>
                        </a:solidFill>
                        <a:latin typeface="Cambria Math"/>
                        <a:ea typeface="Cambria Math"/>
                      </a:rPr>
                      <m:t>𝑂</m:t>
                    </m:r>
                    <m:d>
                      <m:dPr>
                        <m:ctrlPr>
                          <a:rPr lang="el-GR" sz="1800" i="1">
                            <a:solidFill>
                              <a:srgbClr val="FF0000"/>
                            </a:solidFill>
                            <a:latin typeface="Cambria Math"/>
                            <a:ea typeface="Cambria Math"/>
                          </a:rPr>
                        </m:ctrlPr>
                      </m:dPr>
                      <m:e>
                        <m:f>
                          <m:fPr>
                            <m:ctrlPr>
                              <a:rPr lang="el-GR" sz="1800" i="1">
                                <a:solidFill>
                                  <a:srgbClr val="FF0000"/>
                                </a:solidFill>
                                <a:latin typeface="Cambria Math"/>
                                <a:ea typeface="Cambria Math"/>
                              </a:rPr>
                            </m:ctrlPr>
                          </m:fPr>
                          <m:num>
                            <m:r>
                              <a:rPr lang="en-US" sz="1800" i="1">
                                <a:solidFill>
                                  <a:srgbClr val="FF0000"/>
                                </a:solidFill>
                                <a:latin typeface="Cambria Math" panose="02040503050406030204" pitchFamily="18" charset="0"/>
                                <a:ea typeface="Cambria Math"/>
                              </a:rPr>
                              <m:t>𝑛</m:t>
                            </m:r>
                          </m:num>
                          <m:den>
                            <m:func>
                              <m:funcPr>
                                <m:ctrlPr>
                                  <a:rPr lang="en-US" sz="1800" i="1">
                                    <a:solidFill>
                                      <a:srgbClr val="FF0000"/>
                                    </a:solidFill>
                                    <a:latin typeface="Cambria Math"/>
                                    <a:ea typeface="Cambria Math"/>
                                  </a:rPr>
                                </m:ctrlPr>
                              </m:funcPr>
                              <m:fName>
                                <m:r>
                                  <m:rPr>
                                    <m:sty m:val="p"/>
                                  </m:rPr>
                                  <a:rPr lang="en-US" sz="1800">
                                    <a:solidFill>
                                      <a:srgbClr val="FF0000"/>
                                    </a:solidFill>
                                    <a:latin typeface="Cambria Math"/>
                                    <a:ea typeface="Cambria Math"/>
                                  </a:rPr>
                                  <m:t>log</m:t>
                                </m:r>
                              </m:fName>
                              <m:e>
                                <m:r>
                                  <a:rPr lang="en-US" sz="1800" i="1">
                                    <a:solidFill>
                                      <a:srgbClr val="FF0000"/>
                                    </a:solidFill>
                                    <a:latin typeface="Cambria Math"/>
                                    <a:ea typeface="Cambria Math"/>
                                  </a:rPr>
                                  <m:t>𝑛</m:t>
                                </m:r>
                              </m:e>
                            </m:func>
                          </m:den>
                        </m:f>
                      </m:e>
                    </m:d>
                  </m:oMath>
                </a14:m>
                <a:r>
                  <a:rPr lang="en-US" sz="1800" dirty="0">
                    <a:solidFill>
                      <a:srgbClr val="FF0000"/>
                    </a:solidFill>
                  </a:rPr>
                  <a:t> </a:t>
                </a:r>
                <a:r>
                  <a:rPr lang="en-US" sz="1800" dirty="0"/>
                  <a:t>then at least </a:t>
                </a:r>
                <a14:m>
                  <m:oMath xmlns:m="http://schemas.openxmlformats.org/officeDocument/2006/math">
                    <m:r>
                      <m:rPr>
                        <m:sty m:val="p"/>
                      </m:rPr>
                      <a:rPr lang="el-GR" sz="1800" i="1">
                        <a:solidFill>
                          <a:srgbClr val="00B050"/>
                        </a:solidFill>
                        <a:latin typeface="Cambria Math"/>
                        <a:ea typeface="Cambria Math"/>
                      </a:rPr>
                      <m:t>Ω</m:t>
                    </m:r>
                    <m:d>
                      <m:dPr>
                        <m:ctrlPr>
                          <a:rPr lang="el-GR" sz="1800" i="1">
                            <a:solidFill>
                              <a:srgbClr val="00B050"/>
                            </a:solidFill>
                            <a:latin typeface="Cambria Math"/>
                            <a:ea typeface="Cambria Math"/>
                          </a:rPr>
                        </m:ctrlPr>
                      </m:dPr>
                      <m:e>
                        <m:f>
                          <m:fPr>
                            <m:ctrlPr>
                              <a:rPr lang="el-GR" sz="1800" i="1">
                                <a:solidFill>
                                  <a:srgbClr val="00B050"/>
                                </a:solidFill>
                                <a:latin typeface="Cambria Math"/>
                                <a:ea typeface="Cambria Math"/>
                              </a:rPr>
                            </m:ctrlPr>
                          </m:fPr>
                          <m:num>
                            <m:r>
                              <a:rPr lang="en-US" sz="1800" i="1">
                                <a:solidFill>
                                  <a:srgbClr val="00B050"/>
                                </a:solidFill>
                                <a:latin typeface="Cambria Math" panose="02040503050406030204" pitchFamily="18" charset="0"/>
                                <a:ea typeface="Cambria Math"/>
                              </a:rPr>
                              <m:t>𝑛</m:t>
                            </m:r>
                          </m:num>
                          <m:den>
                            <m:func>
                              <m:funcPr>
                                <m:ctrlPr>
                                  <a:rPr lang="en-US" sz="1800" i="1">
                                    <a:solidFill>
                                      <a:srgbClr val="00B050"/>
                                    </a:solidFill>
                                    <a:latin typeface="Cambria Math"/>
                                    <a:ea typeface="Cambria Math"/>
                                  </a:rPr>
                                </m:ctrlPr>
                              </m:funcPr>
                              <m:fName>
                                <m:r>
                                  <m:rPr>
                                    <m:sty m:val="p"/>
                                  </m:rPr>
                                  <a:rPr lang="en-US" sz="1800">
                                    <a:solidFill>
                                      <a:srgbClr val="00B050"/>
                                    </a:solidFill>
                                    <a:latin typeface="Cambria Math"/>
                                    <a:ea typeface="Cambria Math"/>
                                  </a:rPr>
                                  <m:t>log</m:t>
                                </m:r>
                              </m:fName>
                              <m:e>
                                <m:r>
                                  <a:rPr lang="en-US" sz="1800" i="1">
                                    <a:solidFill>
                                      <a:srgbClr val="00B050"/>
                                    </a:solidFill>
                                    <a:latin typeface="Cambria Math"/>
                                    <a:ea typeface="Cambria Math"/>
                                  </a:rPr>
                                  <m:t>𝑛</m:t>
                                </m:r>
                              </m:e>
                            </m:func>
                          </m:den>
                        </m:f>
                      </m:e>
                    </m:d>
                  </m:oMath>
                </a14:m>
                <a:r>
                  <a:rPr lang="en-US" sz="1800" dirty="0">
                    <a:solidFill>
                      <a:srgbClr val="00B050"/>
                    </a:solidFill>
                  </a:rPr>
                  <a:t> </a:t>
                </a:r>
                <a:r>
                  <a:rPr lang="en-US" sz="1800" dirty="0"/>
                  <a:t>nodes in </a:t>
                </a:r>
                <a14:m>
                  <m:oMath xmlns:m="http://schemas.openxmlformats.org/officeDocument/2006/math">
                    <m:sSub>
                      <m:sSubPr>
                        <m:ctrlPr>
                          <a:rPr lang="en-US" sz="1800" i="1">
                            <a:solidFill>
                              <a:srgbClr val="00B0F0"/>
                            </a:solidFill>
                            <a:latin typeface="Cambria Math"/>
                          </a:rPr>
                        </m:ctrlPr>
                      </m:sSubPr>
                      <m:e>
                        <m:r>
                          <a:rPr lang="en-US" sz="1800" i="1">
                            <a:solidFill>
                              <a:srgbClr val="00B0F0"/>
                            </a:solidFill>
                            <a:latin typeface="Cambria Math"/>
                          </a:rPr>
                          <m:t>𝐺</m:t>
                        </m:r>
                      </m:e>
                      <m:sub>
                        <m:r>
                          <a:rPr lang="en-US" sz="1800" i="1">
                            <a:solidFill>
                              <a:srgbClr val="00B0F0"/>
                            </a:solidFill>
                            <a:latin typeface="Cambria Math"/>
                          </a:rPr>
                          <m:t>𝑚</m:t>
                        </m:r>
                      </m:sub>
                    </m:sSub>
                  </m:oMath>
                </a14:m>
                <a:r>
                  <a:rPr lang="en-US" sz="1800" dirty="0">
                    <a:solidFill>
                      <a:srgbClr val="FF0000"/>
                    </a:solidFill>
                  </a:rPr>
                  <a:t>-S</a:t>
                </a:r>
                <a:r>
                  <a:rPr lang="en-US" sz="1800" dirty="0"/>
                  <a:t> are </a:t>
                </a:r>
                <a:r>
                  <a:rPr lang="en-US" sz="1800" dirty="0">
                    <a:solidFill>
                      <a:srgbClr val="00B050"/>
                    </a:solidFill>
                  </a:rPr>
                  <a:t>both</a:t>
                </a:r>
                <a:r>
                  <a:rPr lang="en-US" sz="1800" dirty="0"/>
                  <a:t> </a:t>
                </a:r>
                <a:r>
                  <a:rPr lang="en-US" sz="1800" dirty="0">
                    <a:solidFill>
                      <a:srgbClr val="00B050"/>
                    </a:solidFill>
                  </a:rPr>
                  <a:t>c-good</a:t>
                </a:r>
                <a:r>
                  <a:rPr lang="en-US" sz="1800" dirty="0"/>
                  <a:t> and </a:t>
                </a:r>
                <a:r>
                  <a:rPr lang="en-US" sz="1800" dirty="0">
                    <a:solidFill>
                      <a:srgbClr val="00B050"/>
                    </a:solidFill>
                  </a:rPr>
                  <a:t>local expanders </a:t>
                </a:r>
                <a:r>
                  <a:rPr lang="en-US" sz="1800" dirty="0"/>
                  <a:t>(</a:t>
                </a:r>
                <a:r>
                  <a:rPr lang="en-US" sz="1800" dirty="0" err="1"/>
                  <a:t>whp</a:t>
                </a:r>
                <a:r>
                  <a:rPr lang="en-US" sz="18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129878" y="3424838"/>
                <a:ext cx="8458251" cy="797286"/>
              </a:xfrm>
              <a:prstGeom prst="rect">
                <a:avLst/>
              </a:prstGeom>
              <a:blipFill rotWithShape="1">
                <a:blip r:embed="rId6"/>
                <a:stretch>
                  <a:fillRect l="-865" b="-11450"/>
                </a:stretch>
              </a:blipFill>
            </p:spPr>
            <p:txBody>
              <a:bodyPr/>
              <a:lstStyle/>
              <a:p>
                <a:r>
                  <a:rPr lang="en-US">
                    <a:noFill/>
                  </a:rPr>
                  <a:t> </a:t>
                </a:r>
              </a:p>
            </p:txBody>
          </p:sp>
        </mc:Fallback>
      </mc:AlternateContent>
    </p:spTree>
    <p:extLst>
      <p:ext uri="{BB962C8B-B14F-4D97-AF65-F5344CB8AC3E}">
        <p14:creationId xmlns:p14="http://schemas.microsoft.com/office/powerpoint/2010/main" val="330101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41" grpId="0" animBg="1"/>
      <p:bldP spid="69" grpId="0" animBg="1"/>
      <p:bldP spid="70" grpId="0"/>
      <p:bldP spid="52" grpId="0" animBg="1"/>
      <p:bldP spid="53" grpId="0" animBg="1"/>
      <p:bldP spid="54" grpId="0"/>
      <p:bldP spid="4" grpId="0"/>
      <p:bldP spid="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878" y="3424839"/>
            <a:ext cx="8666989" cy="78911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56" name="Rectangle 55"/>
          <p:cNvSpPr/>
          <p:nvPr/>
        </p:nvSpPr>
        <p:spPr>
          <a:xfrm>
            <a:off x="135410" y="4271603"/>
            <a:ext cx="8729190" cy="79536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2" name="Title 1"/>
          <p:cNvSpPr>
            <a:spLocks noGrp="1"/>
          </p:cNvSpPr>
          <p:nvPr>
            <p:ph type="title"/>
          </p:nvPr>
        </p:nvSpPr>
        <p:spPr/>
        <p:txBody>
          <a:bodyPr/>
          <a:lstStyle/>
          <a:p>
            <a:r>
              <a:rPr lang="en-US" dirty="0" smtClean="0"/>
              <a:t>Analysis of DR-Sample</a:t>
            </a:r>
            <a:endParaRPr lang="en-US" dirty="0">
              <a:solidFill>
                <a:srgbClr val="FF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197612" y="4271604"/>
                <a:ext cx="8666988" cy="795362"/>
              </a:xfrm>
              <a:prstGeom prst="rect">
                <a:avLst/>
              </a:prstGeom>
              <a:noFill/>
            </p:spPr>
            <p:txBody>
              <a:bodyPr wrap="square" lIns="68580" tIns="34290" rIns="68580" bIns="34290" rtlCol="0">
                <a:spAutoFit/>
              </a:bodyPr>
              <a:lstStyle/>
              <a:p>
                <a:r>
                  <a:rPr lang="en-US" sz="2100" b="1" dirty="0"/>
                  <a:t>Corollary: </a:t>
                </a:r>
                <a:r>
                  <a:rPr lang="en-US" sz="2100" dirty="0"/>
                  <a:t>G is </a:t>
                </a:r>
                <a14:m>
                  <m:oMath xmlns:m="http://schemas.openxmlformats.org/officeDocument/2006/math">
                    <m:d>
                      <m:dPr>
                        <m:ctrlPr>
                          <a:rPr lang="el-GR" sz="2100" i="1">
                            <a:latin typeface="Cambria Math"/>
                            <a:ea typeface="Cambria Math"/>
                          </a:rPr>
                        </m:ctrlPr>
                      </m:dPr>
                      <m:e>
                        <m:r>
                          <m:rPr>
                            <m:sty m:val="p"/>
                          </m:rPr>
                          <a:rPr lang="el-GR" sz="2100" i="1">
                            <a:latin typeface="Cambria Math"/>
                            <a:ea typeface="Cambria Math"/>
                          </a:rPr>
                          <m:t>Ω</m:t>
                        </m:r>
                        <m:d>
                          <m:dPr>
                            <m:ctrlPr>
                              <a:rPr lang="el-GR" sz="2100" i="1">
                                <a:latin typeface="Cambria Math"/>
                                <a:ea typeface="Cambria Math"/>
                              </a:rPr>
                            </m:ctrlPr>
                          </m:dPr>
                          <m:e>
                            <m:f>
                              <m:fPr>
                                <m:ctrlPr>
                                  <a:rPr lang="el-GR" sz="2100" i="1">
                                    <a:latin typeface="Cambria Math"/>
                                    <a:ea typeface="Cambria Math"/>
                                  </a:rPr>
                                </m:ctrlPr>
                              </m:fPr>
                              <m:num>
                                <m:r>
                                  <a:rPr lang="en-US" sz="2100" i="1">
                                    <a:latin typeface="Cambria Math" panose="02040503050406030204" pitchFamily="18" charset="0"/>
                                    <a:ea typeface="Cambria Math"/>
                                  </a:rPr>
                                  <m:t>𝑛</m:t>
                                </m:r>
                              </m:num>
                              <m:den>
                                <m:func>
                                  <m:funcPr>
                                    <m:ctrlPr>
                                      <a:rPr lang="en-US" sz="2100" i="1">
                                        <a:latin typeface="Cambria Math"/>
                                        <a:ea typeface="Cambria Math"/>
                                      </a:rPr>
                                    </m:ctrlPr>
                                  </m:funcPr>
                                  <m:fName>
                                    <m:r>
                                      <m:rPr>
                                        <m:sty m:val="p"/>
                                      </m:rPr>
                                      <a:rPr lang="en-US" sz="2100">
                                        <a:latin typeface="Cambria Math"/>
                                        <a:ea typeface="Cambria Math"/>
                                      </a:rPr>
                                      <m:t>log</m:t>
                                    </m:r>
                                  </m:fName>
                                  <m:e>
                                    <m:r>
                                      <a:rPr lang="en-US" sz="2100" i="1">
                                        <a:latin typeface="Cambria Math"/>
                                        <a:ea typeface="Cambria Math"/>
                                      </a:rPr>
                                      <m:t>𝑛</m:t>
                                    </m:r>
                                  </m:e>
                                </m:func>
                              </m:den>
                            </m:f>
                          </m:e>
                        </m:d>
                        <m:r>
                          <a:rPr lang="en-US" sz="2100" i="1">
                            <a:latin typeface="Cambria Math" panose="02040503050406030204" pitchFamily="18" charset="0"/>
                            <a:ea typeface="Cambria Math"/>
                          </a:rPr>
                          <m:t>,</m:t>
                        </m:r>
                        <m:r>
                          <m:rPr>
                            <m:sty m:val="p"/>
                          </m:rPr>
                          <a:rPr lang="el-GR" sz="2100" i="1">
                            <a:latin typeface="Cambria Math"/>
                            <a:ea typeface="Cambria Math"/>
                          </a:rPr>
                          <m:t>Ω</m:t>
                        </m:r>
                        <m:d>
                          <m:dPr>
                            <m:ctrlPr>
                              <a:rPr lang="el-GR" sz="2100" i="1">
                                <a:latin typeface="Cambria Math"/>
                                <a:ea typeface="Cambria Math"/>
                              </a:rPr>
                            </m:ctrlPr>
                          </m:dPr>
                          <m:e>
                            <m:r>
                              <a:rPr lang="en-US" sz="2100" i="1">
                                <a:latin typeface="Cambria Math"/>
                                <a:ea typeface="Cambria Math"/>
                              </a:rPr>
                              <m:t>𝑛</m:t>
                            </m:r>
                          </m:e>
                        </m:d>
                      </m:e>
                    </m:d>
                    <m:r>
                      <a:rPr lang="en-US" sz="2100">
                        <a:latin typeface="Cambria Math"/>
                        <a:ea typeface="Cambria Math"/>
                      </a:rPr>
                      <m:t>−</m:t>
                    </m:r>
                    <m:r>
                      <m:rPr>
                        <m:sty m:val="p"/>
                      </m:rPr>
                      <a:rPr lang="en-US" sz="2100">
                        <a:latin typeface="Cambria Math"/>
                        <a:ea typeface="Cambria Math"/>
                      </a:rPr>
                      <m:t>depth</m:t>
                    </m:r>
                    <m:r>
                      <a:rPr lang="en-US" sz="2100">
                        <a:latin typeface="Cambria Math"/>
                        <a:ea typeface="Cambria Math"/>
                      </a:rPr>
                      <m:t> </m:t>
                    </m:r>
                    <m:r>
                      <m:rPr>
                        <m:sty m:val="p"/>
                      </m:rPr>
                      <a:rPr lang="en-US" sz="2100">
                        <a:latin typeface="Cambria Math"/>
                        <a:ea typeface="Cambria Math"/>
                      </a:rPr>
                      <m:t>robust</m:t>
                    </m:r>
                  </m:oMath>
                </a14:m>
                <a:r>
                  <a:rPr lang="en-US" sz="2100" dirty="0"/>
                  <a:t> .</a:t>
                </a:r>
              </a:p>
            </p:txBody>
          </p:sp>
        </mc:Choice>
        <mc:Fallback>
          <p:sp>
            <p:nvSpPr>
              <p:cNvPr id="4" name="TextBox 3"/>
              <p:cNvSpPr txBox="1">
                <a:spLocks noRot="1" noChangeAspect="1" noMove="1" noResize="1" noEditPoints="1" noAdjustHandles="1" noChangeArrowheads="1" noChangeShapeType="1" noTextEdit="1"/>
              </p:cNvSpPr>
              <p:nvPr/>
            </p:nvSpPr>
            <p:spPr>
              <a:xfrm>
                <a:off x="197612" y="4271604"/>
                <a:ext cx="8666988" cy="795362"/>
              </a:xfrm>
              <a:prstGeom prst="rect">
                <a:avLst/>
              </a:prstGeom>
              <a:blipFill rotWithShape="1">
                <a:blip r:embed="rId2"/>
                <a:stretch>
                  <a:fillRect l="-10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29878" y="3424839"/>
                <a:ext cx="8458251" cy="795362"/>
              </a:xfrm>
              <a:prstGeom prst="rect">
                <a:avLst/>
              </a:prstGeom>
              <a:noFill/>
            </p:spPr>
            <p:txBody>
              <a:bodyPr wrap="square" lIns="68580" tIns="34290" rIns="68580" bIns="34290" rtlCol="0">
                <a:spAutoFit/>
              </a:bodyPr>
              <a:lstStyle/>
              <a:p>
                <a:r>
                  <a:rPr lang="en-US" sz="2100" b="1" dirty="0"/>
                  <a:t>Corollary: </a:t>
                </a:r>
                <a14:m>
                  <m:oMath xmlns:m="http://schemas.openxmlformats.org/officeDocument/2006/math">
                    <m:sSub>
                      <m:sSubPr>
                        <m:ctrlPr>
                          <a:rPr lang="en-US" sz="2100" i="1">
                            <a:solidFill>
                              <a:srgbClr val="00B0F0"/>
                            </a:solidFill>
                            <a:latin typeface="Cambria Math"/>
                          </a:rPr>
                        </m:ctrlPr>
                      </m:sSubPr>
                      <m:e>
                        <m:r>
                          <a:rPr lang="en-US" sz="2100" i="1">
                            <a:solidFill>
                              <a:srgbClr val="00B0F0"/>
                            </a:solidFill>
                            <a:latin typeface="Cambria Math"/>
                          </a:rPr>
                          <m:t>𝐺</m:t>
                        </m:r>
                      </m:e>
                      <m:sub>
                        <m:r>
                          <a:rPr lang="en-US" sz="2100" i="1">
                            <a:solidFill>
                              <a:srgbClr val="00B0F0"/>
                            </a:solidFill>
                            <a:latin typeface="Cambria Math"/>
                          </a:rPr>
                          <m:t>𝑚</m:t>
                        </m:r>
                      </m:sub>
                    </m:sSub>
                    <m:r>
                      <a:rPr lang="en-US" sz="2100" i="1">
                        <a:solidFill>
                          <a:srgbClr val="00B0F0"/>
                        </a:solidFill>
                        <a:latin typeface="Cambria Math"/>
                      </a:rPr>
                      <m:t> </m:t>
                    </m:r>
                    <m:r>
                      <a:rPr lang="en-US" sz="2100" i="1">
                        <a:solidFill>
                          <a:srgbClr val="00B0F0"/>
                        </a:solidFill>
                        <a:latin typeface="Cambria Math"/>
                      </a:rPr>
                      <m:t>𝑖𝑠</m:t>
                    </m:r>
                    <m:r>
                      <a:rPr lang="en-US" sz="2100" i="1">
                        <a:solidFill>
                          <a:srgbClr val="00B0F0"/>
                        </a:solidFill>
                        <a:latin typeface="Cambria Math"/>
                      </a:rPr>
                      <m:t> </m:t>
                    </m:r>
                    <m:d>
                      <m:dPr>
                        <m:ctrlPr>
                          <a:rPr lang="el-GR" sz="2100" i="1">
                            <a:latin typeface="Cambria Math"/>
                            <a:ea typeface="Cambria Math"/>
                          </a:rPr>
                        </m:ctrlPr>
                      </m:dPr>
                      <m:e>
                        <m:r>
                          <m:rPr>
                            <m:sty m:val="p"/>
                          </m:rPr>
                          <a:rPr lang="el-GR" sz="2100" i="1">
                            <a:latin typeface="Cambria Math"/>
                            <a:ea typeface="Cambria Math"/>
                          </a:rPr>
                          <m:t>Ω</m:t>
                        </m:r>
                        <m:d>
                          <m:dPr>
                            <m:ctrlPr>
                              <a:rPr lang="el-GR" sz="2100" i="1">
                                <a:latin typeface="Cambria Math"/>
                                <a:ea typeface="Cambria Math"/>
                              </a:rPr>
                            </m:ctrlPr>
                          </m:dPr>
                          <m:e>
                            <m:f>
                              <m:fPr>
                                <m:ctrlPr>
                                  <a:rPr lang="el-GR" sz="2100" i="1">
                                    <a:latin typeface="Cambria Math"/>
                                    <a:ea typeface="Cambria Math"/>
                                  </a:rPr>
                                </m:ctrlPr>
                              </m:fPr>
                              <m:num>
                                <m:r>
                                  <a:rPr lang="en-US" sz="2100" i="1">
                                    <a:latin typeface="Cambria Math" panose="02040503050406030204" pitchFamily="18" charset="0"/>
                                    <a:ea typeface="Cambria Math"/>
                                  </a:rPr>
                                  <m:t>𝑛</m:t>
                                </m:r>
                              </m:num>
                              <m:den>
                                <m:func>
                                  <m:funcPr>
                                    <m:ctrlPr>
                                      <a:rPr lang="en-US" sz="2100" i="1">
                                        <a:latin typeface="Cambria Math"/>
                                        <a:ea typeface="Cambria Math"/>
                                      </a:rPr>
                                    </m:ctrlPr>
                                  </m:funcPr>
                                  <m:fName>
                                    <m:r>
                                      <m:rPr>
                                        <m:sty m:val="p"/>
                                      </m:rPr>
                                      <a:rPr lang="en-US" sz="2100">
                                        <a:latin typeface="Cambria Math"/>
                                        <a:ea typeface="Cambria Math"/>
                                      </a:rPr>
                                      <m:t>log</m:t>
                                    </m:r>
                                  </m:fName>
                                  <m:e>
                                    <m:r>
                                      <a:rPr lang="en-US" sz="2100" i="1">
                                        <a:latin typeface="Cambria Math"/>
                                        <a:ea typeface="Cambria Math"/>
                                      </a:rPr>
                                      <m:t>𝑛</m:t>
                                    </m:r>
                                  </m:e>
                                </m:func>
                              </m:den>
                            </m:f>
                          </m:e>
                        </m:d>
                        <m:r>
                          <a:rPr lang="en-US" sz="2100" i="1">
                            <a:latin typeface="Cambria Math" panose="02040503050406030204" pitchFamily="18" charset="0"/>
                            <a:ea typeface="Cambria Math"/>
                          </a:rPr>
                          <m:t>,</m:t>
                        </m:r>
                        <m:r>
                          <m:rPr>
                            <m:sty m:val="p"/>
                          </m:rPr>
                          <a:rPr lang="el-GR" sz="2100" i="1">
                            <a:latin typeface="Cambria Math"/>
                            <a:ea typeface="Cambria Math"/>
                          </a:rPr>
                          <m:t>Ω</m:t>
                        </m:r>
                        <m:d>
                          <m:dPr>
                            <m:ctrlPr>
                              <a:rPr lang="el-GR" sz="2100" i="1">
                                <a:latin typeface="Cambria Math"/>
                                <a:ea typeface="Cambria Math"/>
                              </a:rPr>
                            </m:ctrlPr>
                          </m:dPr>
                          <m:e>
                            <m:f>
                              <m:fPr>
                                <m:ctrlPr>
                                  <a:rPr lang="el-GR" sz="2100" i="1">
                                    <a:latin typeface="Cambria Math"/>
                                    <a:ea typeface="Cambria Math"/>
                                  </a:rPr>
                                </m:ctrlPr>
                              </m:fPr>
                              <m:num>
                                <m:r>
                                  <a:rPr lang="en-US" sz="2100" i="1">
                                    <a:latin typeface="Cambria Math" panose="02040503050406030204" pitchFamily="18" charset="0"/>
                                    <a:ea typeface="Cambria Math"/>
                                  </a:rPr>
                                  <m:t>𝑛</m:t>
                                </m:r>
                              </m:num>
                              <m:den>
                                <m:func>
                                  <m:funcPr>
                                    <m:ctrlPr>
                                      <a:rPr lang="en-US" sz="2100" i="1">
                                        <a:latin typeface="Cambria Math"/>
                                        <a:ea typeface="Cambria Math"/>
                                      </a:rPr>
                                    </m:ctrlPr>
                                  </m:funcPr>
                                  <m:fName>
                                    <m:r>
                                      <m:rPr>
                                        <m:sty m:val="p"/>
                                      </m:rPr>
                                      <a:rPr lang="en-US" sz="2100">
                                        <a:latin typeface="Cambria Math"/>
                                        <a:ea typeface="Cambria Math"/>
                                      </a:rPr>
                                      <m:t>log</m:t>
                                    </m:r>
                                  </m:fName>
                                  <m:e>
                                    <m:r>
                                      <a:rPr lang="en-US" sz="2100" i="1">
                                        <a:latin typeface="Cambria Math"/>
                                        <a:ea typeface="Cambria Math"/>
                                      </a:rPr>
                                      <m:t>𝑛</m:t>
                                    </m:r>
                                  </m:e>
                                </m:func>
                              </m:den>
                            </m:f>
                          </m:e>
                        </m:d>
                      </m:e>
                    </m:d>
                    <m:r>
                      <a:rPr lang="en-US" sz="2100">
                        <a:latin typeface="Cambria Math"/>
                        <a:ea typeface="Cambria Math"/>
                      </a:rPr>
                      <m:t>−</m:t>
                    </m:r>
                    <m:r>
                      <m:rPr>
                        <m:sty m:val="p"/>
                      </m:rPr>
                      <a:rPr lang="en-US" sz="2100">
                        <a:latin typeface="Cambria Math"/>
                        <a:ea typeface="Cambria Math"/>
                      </a:rPr>
                      <m:t>depth</m:t>
                    </m:r>
                    <m:r>
                      <a:rPr lang="en-US" sz="2100">
                        <a:latin typeface="Cambria Math"/>
                        <a:ea typeface="Cambria Math"/>
                      </a:rPr>
                      <m:t> </m:t>
                    </m:r>
                    <m:r>
                      <m:rPr>
                        <m:sty m:val="p"/>
                      </m:rPr>
                      <a:rPr lang="en-US" sz="2100">
                        <a:latin typeface="Cambria Math"/>
                        <a:ea typeface="Cambria Math"/>
                      </a:rPr>
                      <m:t>robust</m:t>
                    </m:r>
                  </m:oMath>
                </a14:m>
                <a:r>
                  <a:rPr lang="en-US" sz="2100" dirty="0"/>
                  <a:t> (</a:t>
                </a:r>
                <a:r>
                  <a:rPr lang="en-US" sz="2100" dirty="0" err="1"/>
                  <a:t>whp</a:t>
                </a:r>
                <a:r>
                  <a:rPr lang="en-US" sz="21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129878" y="3424839"/>
                <a:ext cx="8458251" cy="795362"/>
              </a:xfrm>
              <a:prstGeom prst="rect">
                <a:avLst/>
              </a:prstGeom>
              <a:blipFill rotWithShape="1">
                <a:blip r:embed="rId3"/>
                <a:stretch>
                  <a:fillRect l="-1081"/>
                </a:stretch>
              </a:blipFill>
            </p:spPr>
            <p:txBody>
              <a:bodyPr/>
              <a:lstStyle/>
              <a:p>
                <a:r>
                  <a:rPr lang="en-US">
                    <a:noFill/>
                  </a:rPr>
                  <a:t> </a:t>
                </a:r>
              </a:p>
            </p:txBody>
          </p:sp>
        </mc:Fallback>
      </mc:AlternateContent>
      <p:sp>
        <p:nvSpPr>
          <p:cNvPr id="30" name="Oval 29"/>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32" name="Oval 31"/>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39" name="Straight Arrow Connector 38"/>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3" name="TextBox 4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44" name="Oval 43"/>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45" name="Straight Arrow Connector 44"/>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57" name="Oval 56"/>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58" name="Oval 57"/>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9" name="Straight Arrow Connector 58"/>
          <p:cNvCxnSpPr>
            <a:endCxn id="57"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4564451" y="177946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endParaRPr lang="en-US" sz="1700" dirty="0"/>
          </a:p>
        </p:txBody>
      </p:sp>
      <p:cxnSp>
        <p:nvCxnSpPr>
          <p:cNvPr id="62" name="Straight Arrow Connector 61"/>
          <p:cNvCxnSpPr/>
          <p:nvPr/>
        </p:nvCxnSpPr>
        <p:spPr>
          <a:xfrm flipV="1">
            <a:off x="4965076" y="196276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Oval 62"/>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p:sp>
            <p:nvSpPr>
              <p:cNvPr id="63" name="Oval 62"/>
              <p:cNvSpPr>
                <a:spLocks noRot="1" noChangeAspect="1" noMove="1" noResize="1" noEditPoints="1" noAdjustHandles="1" noChangeArrowheads="1" noChangeShapeType="1" noTextEdit="1"/>
              </p:cNvSpPr>
              <p:nvPr/>
            </p:nvSpPr>
            <p:spPr>
              <a:xfrm>
                <a:off x="2247316" y="1779465"/>
                <a:ext cx="523232" cy="418421"/>
              </a:xfrm>
              <a:prstGeom prst="ellipse">
                <a:avLst/>
              </a:prstGeom>
              <a:blipFill rotWithShape="1">
                <a:blip r:embed="rId4"/>
                <a:stretch>
                  <a:fillRect/>
                </a:stretch>
              </a:blipFill>
              <a:ln>
                <a:noFill/>
              </a:ln>
            </p:spPr>
            <p:txBody>
              <a:bodyPr/>
              <a:lstStyle/>
              <a:p>
                <a:r>
                  <a:rPr lang="en-US">
                    <a:noFill/>
                  </a:rPr>
                  <a:t> </a:t>
                </a:r>
              </a:p>
            </p:txBody>
          </p:sp>
        </mc:Fallback>
      </mc:AlternateContent>
      <p:sp>
        <p:nvSpPr>
          <p:cNvPr id="64" name="TextBox 63"/>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65" name="Oval 6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66" name="Straight Arrow Connector 6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68" name="Straight Arrow Connector 67"/>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rot="5400000" flipH="1" flipV="1">
            <a:off x="6212185"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15531" y="1547777"/>
            <a:ext cx="2487905"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73" name="Oval 72"/>
          <p:cNvSpPr/>
          <p:nvPr/>
        </p:nvSpPr>
        <p:spPr>
          <a:xfrm>
            <a:off x="2943423" y="154777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74" name="Oval 73"/>
          <p:cNvSpPr/>
          <p:nvPr/>
        </p:nvSpPr>
        <p:spPr>
          <a:xfrm>
            <a:off x="5211189" y="150759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75" name="Oval 74"/>
          <p:cNvSpPr/>
          <p:nvPr/>
        </p:nvSpPr>
        <p:spPr>
          <a:xfrm>
            <a:off x="7470958" y="1510567"/>
            <a:ext cx="909184"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76" name="Oval 75"/>
          <p:cNvSpPr/>
          <p:nvPr/>
        </p:nvSpPr>
        <p:spPr>
          <a:xfrm>
            <a:off x="7841677" y="2925221"/>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77" name="Oval 76"/>
          <p:cNvSpPr/>
          <p:nvPr/>
        </p:nvSpPr>
        <p:spPr>
          <a:xfrm>
            <a:off x="6182463"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78" name="Straight Arrow Connector 77"/>
          <p:cNvCxnSpPr/>
          <p:nvPr/>
        </p:nvCxnSpPr>
        <p:spPr>
          <a:xfrm flipV="1">
            <a:off x="6665605" y="3078450"/>
            <a:ext cx="1259945" cy="282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3192553" y="2895760"/>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80" name="Straight Arrow Connector 79"/>
          <p:cNvCxnSpPr>
            <a:endCxn id="77" idx="2"/>
          </p:cNvCxnSpPr>
          <p:nvPr/>
        </p:nvCxnSpPr>
        <p:spPr>
          <a:xfrm flipV="1">
            <a:off x="3556449" y="3081274"/>
            <a:ext cx="2626015" cy="3349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299410" y="2872063"/>
            <a:ext cx="523232"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82" name="Straight Arrow Connector 81"/>
          <p:cNvCxnSpPr/>
          <p:nvPr/>
        </p:nvCxnSpPr>
        <p:spPr>
          <a:xfrm flipV="1">
            <a:off x="1822642" y="3109156"/>
            <a:ext cx="1450341" cy="560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rot="5400000" flipH="1" flipV="1">
            <a:off x="4028738"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81" idx="4"/>
            <a:endCxn id="77" idx="3"/>
          </p:cNvCxnSpPr>
          <p:nvPr/>
        </p:nvCxnSpPr>
        <p:spPr>
          <a:xfrm rot="5400000" flipH="1" flipV="1">
            <a:off x="3879418" y="910815"/>
            <a:ext cx="61277" cy="4698062"/>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79" idx="7"/>
            <a:endCxn id="76" idx="1"/>
          </p:cNvCxnSpPr>
          <p:nvPr/>
        </p:nvCxnSpPr>
        <p:spPr>
          <a:xfrm rot="16200000" flipH="1">
            <a:off x="5764001" y="832196"/>
            <a:ext cx="29461" cy="4279143"/>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6" name="Rectangle 85"/>
              <p:cNvSpPr/>
              <p:nvPr/>
            </p:nvSpPr>
            <p:spPr>
              <a:xfrm>
                <a:off x="272636" y="2884152"/>
                <a:ext cx="788148" cy="577081"/>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sSub>
                        <m:sSubPr>
                          <m:ctrlPr>
                            <a:rPr lang="en-US" sz="3300" i="1">
                              <a:solidFill>
                                <a:srgbClr val="00B0F0"/>
                              </a:solidFill>
                              <a:latin typeface="Cambria Math"/>
                            </a:rPr>
                          </m:ctrlPr>
                        </m:sSubPr>
                        <m:e>
                          <m:r>
                            <a:rPr lang="en-US" sz="3300" i="1">
                              <a:solidFill>
                                <a:srgbClr val="00B0F0"/>
                              </a:solidFill>
                              <a:latin typeface="Cambria Math"/>
                            </a:rPr>
                            <m:t>𝐺</m:t>
                          </m:r>
                        </m:e>
                        <m:sub>
                          <m:r>
                            <a:rPr lang="en-US" sz="3300" i="1">
                              <a:solidFill>
                                <a:srgbClr val="00B0F0"/>
                              </a:solidFill>
                              <a:latin typeface="Cambria Math"/>
                            </a:rPr>
                            <m:t>𝑚</m:t>
                          </m:r>
                        </m:sub>
                      </m:sSub>
                    </m:oMath>
                  </m:oMathPara>
                </a14:m>
                <a:endParaRPr lang="en-US" sz="3300" dirty="0"/>
              </a:p>
            </p:txBody>
          </p:sp>
        </mc:Choice>
        <mc:Fallback>
          <p:sp>
            <p:nvSpPr>
              <p:cNvPr id="86" name="Rectangle 85"/>
              <p:cNvSpPr>
                <a:spLocks noRot="1" noChangeAspect="1" noMove="1" noResize="1" noEditPoints="1" noAdjustHandles="1" noChangeArrowheads="1" noChangeShapeType="1" noTextEdit="1"/>
              </p:cNvSpPr>
              <p:nvPr/>
            </p:nvSpPr>
            <p:spPr>
              <a:xfrm>
                <a:off x="272636" y="2884152"/>
                <a:ext cx="788148" cy="57708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7" name="Rectangle 86"/>
              <p:cNvSpPr/>
              <p:nvPr/>
            </p:nvSpPr>
            <p:spPr>
              <a:xfrm>
                <a:off x="-36816" y="1634543"/>
                <a:ext cx="520190" cy="577081"/>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r>
                        <a:rPr lang="en-US" sz="3300" i="1">
                          <a:latin typeface="Cambria Math"/>
                        </a:rPr>
                        <m:t>𝐺</m:t>
                      </m:r>
                    </m:oMath>
                  </m:oMathPara>
                </a14:m>
                <a:endParaRPr lang="en-US" sz="3300" dirty="0"/>
              </a:p>
            </p:txBody>
          </p:sp>
        </mc:Choice>
        <mc:Fallback>
          <p:sp>
            <p:nvSpPr>
              <p:cNvPr id="87" name="Rectangle 86"/>
              <p:cNvSpPr>
                <a:spLocks noRot="1" noChangeAspect="1" noMove="1" noResize="1" noEditPoints="1" noAdjustHandles="1" noChangeArrowheads="1" noChangeShapeType="1" noTextEdit="1"/>
              </p:cNvSpPr>
              <p:nvPr/>
            </p:nvSpPr>
            <p:spPr>
              <a:xfrm>
                <a:off x="-36816" y="1634543"/>
                <a:ext cx="520190" cy="57708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Rectangle 87"/>
              <p:cNvSpPr/>
              <p:nvPr/>
            </p:nvSpPr>
            <p:spPr>
              <a:xfrm>
                <a:off x="800843" y="1102016"/>
                <a:ext cx="1746969" cy="392415"/>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r>
                        <a:rPr lang="en-US" sz="2100" i="1">
                          <a:solidFill>
                            <a:srgbClr val="00B0F0"/>
                          </a:solidFill>
                          <a:latin typeface="Cambria Math"/>
                        </a:rPr>
                        <m:t>𝑚</m:t>
                      </m:r>
                      <m:r>
                        <a:rPr lang="en-US" sz="2100" i="1">
                          <a:solidFill>
                            <a:srgbClr val="00B0F0"/>
                          </a:solidFill>
                          <a:latin typeface="Cambria Math"/>
                        </a:rPr>
                        <m:t>=</m:t>
                      </m:r>
                      <m:r>
                        <a:rPr lang="en-US" sz="2100" i="1">
                          <a:solidFill>
                            <a:srgbClr val="00B0F0"/>
                          </a:solidFill>
                          <a:latin typeface="Cambria Math"/>
                        </a:rPr>
                        <m:t>𝑂</m:t>
                      </m:r>
                      <m:d>
                        <m:dPr>
                          <m:ctrlPr>
                            <a:rPr lang="en-US" sz="2100" i="1">
                              <a:solidFill>
                                <a:srgbClr val="00B0F0"/>
                              </a:solidFill>
                              <a:latin typeface="Cambria Math"/>
                            </a:rPr>
                          </m:ctrlPr>
                        </m:dPr>
                        <m:e>
                          <m:func>
                            <m:funcPr>
                              <m:ctrlPr>
                                <a:rPr lang="en-US" sz="2100" i="1">
                                  <a:solidFill>
                                    <a:srgbClr val="00B0F0"/>
                                  </a:solidFill>
                                  <a:latin typeface="Cambria Math"/>
                                </a:rPr>
                              </m:ctrlPr>
                            </m:funcPr>
                            <m:fName>
                              <m:r>
                                <m:rPr>
                                  <m:sty m:val="p"/>
                                </m:rPr>
                                <a:rPr lang="en-US" sz="2100">
                                  <a:solidFill>
                                    <a:srgbClr val="00B0F0"/>
                                  </a:solidFill>
                                  <a:latin typeface="Cambria Math"/>
                                </a:rPr>
                                <m:t>log</m:t>
                              </m:r>
                            </m:fName>
                            <m:e>
                              <m:r>
                                <a:rPr lang="en-US" sz="2100" i="1">
                                  <a:solidFill>
                                    <a:srgbClr val="00B0F0"/>
                                  </a:solidFill>
                                  <a:latin typeface="Cambria Math"/>
                                </a:rPr>
                                <m:t>𝑛</m:t>
                              </m:r>
                            </m:e>
                          </m:func>
                        </m:e>
                      </m:d>
                    </m:oMath>
                  </m:oMathPara>
                </a14:m>
                <a:endParaRPr lang="en-US" sz="2100" dirty="0"/>
              </a:p>
            </p:txBody>
          </p:sp>
        </mc:Choice>
        <mc:Fallback>
          <p:sp>
            <p:nvSpPr>
              <p:cNvPr id="88" name="Rectangle 87"/>
              <p:cNvSpPr>
                <a:spLocks noRot="1" noChangeAspect="1" noMove="1" noResize="1" noEditPoints="1" noAdjustHandles="1" noChangeArrowheads="1" noChangeShapeType="1" noTextEdit="1"/>
              </p:cNvSpPr>
              <p:nvPr/>
            </p:nvSpPr>
            <p:spPr>
              <a:xfrm>
                <a:off x="800843" y="1102016"/>
                <a:ext cx="1746969" cy="392415"/>
              </a:xfrm>
              <a:prstGeom prst="rect">
                <a:avLst/>
              </a:prstGeom>
              <a:blipFill rotWithShape="1">
                <a:blip r:embed="rId7"/>
                <a:stretch>
                  <a:fillRect b="-18750"/>
                </a:stretch>
              </a:blipFill>
            </p:spPr>
            <p:txBody>
              <a:bodyPr/>
              <a:lstStyle/>
              <a:p>
                <a:r>
                  <a:rPr lang="en-US">
                    <a:noFill/>
                  </a:rPr>
                  <a:t> </a:t>
                </a:r>
              </a:p>
            </p:txBody>
          </p:sp>
        </mc:Fallback>
      </mc:AlternateContent>
    </p:spTree>
    <p:extLst>
      <p:ext uri="{BB962C8B-B14F-4D97-AF65-F5344CB8AC3E}">
        <p14:creationId xmlns:p14="http://schemas.microsoft.com/office/powerpoint/2010/main" val="20512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4" grpId="0"/>
      <p:bldP spid="5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67677" y="2874589"/>
            <a:ext cx="8666989" cy="64025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2" name="Title 1"/>
          <p:cNvSpPr>
            <a:spLocks noGrp="1"/>
          </p:cNvSpPr>
          <p:nvPr>
            <p:ph type="title"/>
          </p:nvPr>
        </p:nvSpPr>
        <p:spPr/>
        <p:txBody>
          <a:bodyPr/>
          <a:lstStyle/>
          <a:p>
            <a:r>
              <a:rPr lang="en-US" dirty="0" smtClean="0"/>
              <a:t>Analysis of DR-Sample</a:t>
            </a:r>
            <a:endParaRPr lang="en-US" dirty="0">
              <a:solidFill>
                <a:srgbClr val="FF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129878" y="2874590"/>
                <a:ext cx="8666988" cy="691632"/>
              </a:xfrm>
              <a:prstGeom prst="rect">
                <a:avLst/>
              </a:prstGeom>
              <a:noFill/>
            </p:spPr>
            <p:txBody>
              <a:bodyPr wrap="square" lIns="68580" tIns="34290" rIns="68580" bIns="34290" rtlCol="0">
                <a:spAutoFit/>
              </a:bodyPr>
              <a:lstStyle/>
              <a:p>
                <a:r>
                  <a:rPr lang="en-US" sz="1800" b="1" dirty="0"/>
                  <a:t>Corollary: </a:t>
                </a:r>
                <a:r>
                  <a:rPr lang="en-US" sz="1800" dirty="0"/>
                  <a:t>G is </a:t>
                </a:r>
                <a14:m>
                  <m:oMath xmlns:m="http://schemas.openxmlformats.org/officeDocument/2006/math">
                    <m:d>
                      <m:dPr>
                        <m:ctrlPr>
                          <a:rPr lang="el-GR" sz="1800" i="1">
                            <a:latin typeface="Cambria Math"/>
                            <a:ea typeface="Cambria Math"/>
                          </a:rPr>
                        </m:ctrlPr>
                      </m:dPr>
                      <m:e>
                        <m:r>
                          <m:rPr>
                            <m:sty m:val="p"/>
                          </m:rPr>
                          <a:rPr lang="el-GR" sz="1800" i="1">
                            <a:latin typeface="Cambria Math"/>
                            <a:ea typeface="Cambria Math"/>
                          </a:rPr>
                          <m:t>Ω</m:t>
                        </m:r>
                        <m:d>
                          <m:dPr>
                            <m:ctrlPr>
                              <a:rPr lang="el-GR" sz="1800" i="1">
                                <a:latin typeface="Cambria Math"/>
                                <a:ea typeface="Cambria Math"/>
                              </a:rPr>
                            </m:ctrlPr>
                          </m:dPr>
                          <m:e>
                            <m:f>
                              <m:fPr>
                                <m:ctrlPr>
                                  <a:rPr lang="el-GR" sz="1800" i="1">
                                    <a:latin typeface="Cambria Math"/>
                                    <a:ea typeface="Cambria Math"/>
                                  </a:rPr>
                                </m:ctrlPr>
                              </m:fPr>
                              <m:num>
                                <m:r>
                                  <a:rPr lang="en-US" sz="1800" i="1">
                                    <a:latin typeface="Cambria Math" panose="02040503050406030204" pitchFamily="18" charset="0"/>
                                    <a:ea typeface="Cambria Math"/>
                                  </a:rPr>
                                  <m:t>𝑛</m:t>
                                </m:r>
                              </m:num>
                              <m:den>
                                <m:func>
                                  <m:funcPr>
                                    <m:ctrlPr>
                                      <a:rPr lang="en-US" sz="1800" i="1">
                                        <a:latin typeface="Cambria Math"/>
                                        <a:ea typeface="Cambria Math"/>
                                      </a:rPr>
                                    </m:ctrlPr>
                                  </m:funcPr>
                                  <m:fName>
                                    <m:r>
                                      <m:rPr>
                                        <m:sty m:val="p"/>
                                      </m:rPr>
                                      <a:rPr lang="en-US" sz="1800">
                                        <a:latin typeface="Cambria Math"/>
                                        <a:ea typeface="Cambria Math"/>
                                      </a:rPr>
                                      <m:t>log</m:t>
                                    </m:r>
                                  </m:fName>
                                  <m:e>
                                    <m:r>
                                      <a:rPr lang="en-US" sz="1800" i="1">
                                        <a:latin typeface="Cambria Math"/>
                                        <a:ea typeface="Cambria Math"/>
                                      </a:rPr>
                                      <m:t>𝑛</m:t>
                                    </m:r>
                                  </m:e>
                                </m:func>
                              </m:den>
                            </m:f>
                          </m:e>
                        </m:d>
                        <m:r>
                          <a:rPr lang="en-US" sz="1800" i="1">
                            <a:latin typeface="Cambria Math" panose="02040503050406030204" pitchFamily="18" charset="0"/>
                            <a:ea typeface="Cambria Math"/>
                          </a:rPr>
                          <m:t>,</m:t>
                        </m:r>
                        <m:r>
                          <m:rPr>
                            <m:sty m:val="p"/>
                          </m:rPr>
                          <a:rPr lang="el-GR" sz="1800" i="1">
                            <a:latin typeface="Cambria Math"/>
                            <a:ea typeface="Cambria Math"/>
                          </a:rPr>
                          <m:t>Ω</m:t>
                        </m:r>
                        <m:d>
                          <m:dPr>
                            <m:ctrlPr>
                              <a:rPr lang="el-GR" sz="1800" i="1">
                                <a:latin typeface="Cambria Math"/>
                                <a:ea typeface="Cambria Math"/>
                              </a:rPr>
                            </m:ctrlPr>
                          </m:dPr>
                          <m:e>
                            <m:r>
                              <a:rPr lang="en-US" sz="1800" i="1">
                                <a:latin typeface="Cambria Math"/>
                                <a:ea typeface="Cambria Math"/>
                              </a:rPr>
                              <m:t>𝑛</m:t>
                            </m:r>
                          </m:e>
                        </m:d>
                      </m:e>
                    </m:d>
                    <m:r>
                      <a:rPr lang="en-US" sz="1800">
                        <a:latin typeface="Cambria Math"/>
                        <a:ea typeface="Cambria Math"/>
                      </a:rPr>
                      <m:t>−</m:t>
                    </m:r>
                    <m:r>
                      <m:rPr>
                        <m:sty m:val="p"/>
                      </m:rPr>
                      <a:rPr lang="en-US" sz="1800">
                        <a:latin typeface="Cambria Math"/>
                        <a:ea typeface="Cambria Math"/>
                      </a:rPr>
                      <m:t>depth</m:t>
                    </m:r>
                    <m:r>
                      <a:rPr lang="en-US" sz="1800">
                        <a:latin typeface="Cambria Math"/>
                        <a:ea typeface="Cambria Math"/>
                      </a:rPr>
                      <m:t> </m:t>
                    </m:r>
                    <m:r>
                      <m:rPr>
                        <m:sty m:val="p"/>
                      </m:rPr>
                      <a:rPr lang="en-US" sz="1800">
                        <a:latin typeface="Cambria Math"/>
                        <a:ea typeface="Cambria Math"/>
                      </a:rPr>
                      <m:t>robust</m:t>
                    </m:r>
                  </m:oMath>
                </a14:m>
                <a:r>
                  <a:rPr lang="en-US" sz="1800" dirty="0"/>
                  <a:t> .</a:t>
                </a:r>
              </a:p>
            </p:txBody>
          </p:sp>
        </mc:Choice>
        <mc:Fallback>
          <p:sp>
            <p:nvSpPr>
              <p:cNvPr id="4" name="TextBox 3"/>
              <p:cNvSpPr txBox="1">
                <a:spLocks noRot="1" noChangeAspect="1" noMove="1" noResize="1" noEditPoints="1" noAdjustHandles="1" noChangeArrowheads="1" noChangeShapeType="1" noTextEdit="1"/>
              </p:cNvSpPr>
              <p:nvPr/>
            </p:nvSpPr>
            <p:spPr>
              <a:xfrm>
                <a:off x="129878" y="2874590"/>
                <a:ext cx="8666988" cy="691632"/>
              </a:xfrm>
              <a:prstGeom prst="rect">
                <a:avLst/>
              </a:prstGeom>
              <a:blipFill rotWithShape="1">
                <a:blip r:embed="rId2"/>
                <a:stretch>
                  <a:fillRect l="-844"/>
                </a:stretch>
              </a:blipFill>
            </p:spPr>
            <p:txBody>
              <a:bodyPr/>
              <a:lstStyle/>
              <a:p>
                <a:r>
                  <a:rPr lang="en-US">
                    <a:noFill/>
                  </a:rPr>
                  <a:t> </a:t>
                </a:r>
              </a:p>
            </p:txBody>
          </p:sp>
        </mc:Fallback>
      </mc:AlternateContent>
      <p:sp>
        <p:nvSpPr>
          <p:cNvPr id="30" name="Oval 29"/>
          <p:cNvSpPr/>
          <p:nvPr/>
        </p:nvSpPr>
        <p:spPr>
          <a:xfrm>
            <a:off x="669616"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32" name="Oval 31"/>
          <p:cNvSpPr/>
          <p:nvPr/>
        </p:nvSpPr>
        <p:spPr>
          <a:xfrm>
            <a:off x="1375771" y="1726492"/>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cxnSp>
        <p:nvCxnSpPr>
          <p:cNvPr id="39" name="Straight Arrow Connector 38"/>
          <p:cNvCxnSpPr/>
          <p:nvPr/>
        </p:nvCxnSpPr>
        <p:spPr>
          <a:xfrm>
            <a:off x="1083596" y="1931656"/>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625143" y="17562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43" name="TextBox 42"/>
          <p:cNvSpPr txBox="1"/>
          <p:nvPr/>
        </p:nvSpPr>
        <p:spPr>
          <a:xfrm>
            <a:off x="2770548" y="1489168"/>
            <a:ext cx="512400" cy="718466"/>
          </a:xfrm>
          <a:prstGeom prst="rect">
            <a:avLst/>
          </a:prstGeom>
          <a:noFill/>
        </p:spPr>
        <p:txBody>
          <a:bodyPr wrap="none" lIns="68580" tIns="34290" rIns="68580" bIns="34290" rtlCol="0">
            <a:spAutoFit/>
          </a:bodyPr>
          <a:lstStyle/>
          <a:p>
            <a:r>
              <a:rPr lang="en-US" sz="4200" dirty="0"/>
              <a:t>…</a:t>
            </a:r>
          </a:p>
        </p:txBody>
      </p:sp>
      <p:sp>
        <p:nvSpPr>
          <p:cNvPr id="44" name="Oval 43"/>
          <p:cNvSpPr/>
          <p:nvPr/>
        </p:nvSpPr>
        <p:spPr>
          <a:xfrm>
            <a:off x="7857650" y="169006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n</a:t>
            </a:r>
            <a:endParaRPr lang="en-US" sz="1700" dirty="0"/>
          </a:p>
        </p:txBody>
      </p:sp>
      <p:cxnSp>
        <p:nvCxnSpPr>
          <p:cNvPr id="45" name="Straight Arrow Connector 44"/>
          <p:cNvCxnSpPr/>
          <p:nvPr/>
        </p:nvCxnSpPr>
        <p:spPr>
          <a:xfrm flipV="1">
            <a:off x="7739580" y="1924577"/>
            <a:ext cx="138085" cy="233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990837" y="194791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27180" y="1419053"/>
            <a:ext cx="512400" cy="718466"/>
          </a:xfrm>
          <a:prstGeom prst="rect">
            <a:avLst/>
          </a:prstGeom>
          <a:noFill/>
        </p:spPr>
        <p:txBody>
          <a:bodyPr wrap="none" lIns="68580" tIns="34290" rIns="68580" bIns="34290" rtlCol="0">
            <a:spAutoFit/>
          </a:bodyPr>
          <a:lstStyle/>
          <a:p>
            <a:r>
              <a:rPr lang="en-US" sz="4200" dirty="0"/>
              <a:t>…</a:t>
            </a:r>
          </a:p>
        </p:txBody>
      </p:sp>
      <p:sp>
        <p:nvSpPr>
          <p:cNvPr id="57" name="Oval 56"/>
          <p:cNvSpPr/>
          <p:nvPr/>
        </p:nvSpPr>
        <p:spPr>
          <a:xfrm>
            <a:off x="5966758" y="1756342"/>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sp>
        <p:nvSpPr>
          <p:cNvPr id="58" name="Oval 57"/>
          <p:cNvSpPr/>
          <p:nvPr/>
        </p:nvSpPr>
        <p:spPr>
          <a:xfrm>
            <a:off x="5247937" y="1782250"/>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59" name="Straight Arrow Connector 58"/>
          <p:cNvCxnSpPr>
            <a:endCxn id="57" idx="2"/>
          </p:cNvCxnSpPr>
          <p:nvPr/>
        </p:nvCxnSpPr>
        <p:spPr>
          <a:xfrm flipV="1">
            <a:off x="5611832" y="1965552"/>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354838" y="19571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4564451" y="1779464"/>
            <a:ext cx="610009"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2m</a:t>
            </a:r>
            <a:endParaRPr lang="en-US" sz="1700" dirty="0"/>
          </a:p>
        </p:txBody>
      </p:sp>
      <p:cxnSp>
        <p:nvCxnSpPr>
          <p:cNvPr id="62" name="Straight Arrow Connector 61"/>
          <p:cNvCxnSpPr/>
          <p:nvPr/>
        </p:nvCxnSpPr>
        <p:spPr>
          <a:xfrm flipV="1">
            <a:off x="4965076" y="1962767"/>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Oval 62"/>
              <p:cNvSpPr/>
              <p:nvPr/>
            </p:nvSpPr>
            <p:spPr>
              <a:xfrm>
                <a:off x="2247316" y="1779465"/>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14:m>
                  <m:oMathPara xmlns:m="http://schemas.openxmlformats.org/officeDocument/2006/math">
                    <m:oMathParaPr>
                      <m:jc m:val="centerGroup"/>
                    </m:oMathParaPr>
                    <m:oMath xmlns:m="http://schemas.openxmlformats.org/officeDocument/2006/math">
                      <m:r>
                        <a:rPr lang="en-US" sz="1700" i="1" dirty="0">
                          <a:latin typeface="Cambria Math"/>
                        </a:rPr>
                        <m:t>𝑚</m:t>
                      </m:r>
                    </m:oMath>
                  </m:oMathPara>
                </a14:m>
                <a:endParaRPr lang="en-US" sz="1700" dirty="0"/>
              </a:p>
            </p:txBody>
          </p:sp>
        </mc:Choice>
        <mc:Fallback>
          <p:sp>
            <p:nvSpPr>
              <p:cNvPr id="63" name="Oval 62"/>
              <p:cNvSpPr>
                <a:spLocks noRot="1" noChangeAspect="1" noMove="1" noResize="1" noEditPoints="1" noAdjustHandles="1" noChangeArrowheads="1" noChangeShapeType="1" noTextEdit="1"/>
              </p:cNvSpPr>
              <p:nvPr/>
            </p:nvSpPr>
            <p:spPr>
              <a:xfrm>
                <a:off x="2247316" y="1779465"/>
                <a:ext cx="523232" cy="418421"/>
              </a:xfrm>
              <a:prstGeom prst="ellipse">
                <a:avLst/>
              </a:prstGeom>
              <a:blipFill rotWithShape="1">
                <a:blip r:embed="rId3"/>
                <a:stretch>
                  <a:fillRect/>
                </a:stretch>
              </a:blipFill>
              <a:ln>
                <a:noFill/>
              </a:ln>
            </p:spPr>
            <p:txBody>
              <a:bodyPr/>
              <a:lstStyle/>
              <a:p>
                <a:r>
                  <a:rPr lang="en-US">
                    <a:noFill/>
                  </a:rPr>
                  <a:t> </a:t>
                </a:r>
              </a:p>
            </p:txBody>
          </p:sp>
        </mc:Fallback>
      </mc:AlternateContent>
      <p:sp>
        <p:nvSpPr>
          <p:cNvPr id="64" name="TextBox 63"/>
          <p:cNvSpPr txBox="1"/>
          <p:nvPr/>
        </p:nvSpPr>
        <p:spPr>
          <a:xfrm>
            <a:off x="1795365" y="1463517"/>
            <a:ext cx="512400" cy="718466"/>
          </a:xfrm>
          <a:prstGeom prst="rect">
            <a:avLst/>
          </a:prstGeom>
          <a:noFill/>
        </p:spPr>
        <p:txBody>
          <a:bodyPr wrap="none" lIns="68580" tIns="34290" rIns="68580" bIns="34290" rtlCol="0">
            <a:spAutoFit/>
          </a:bodyPr>
          <a:lstStyle/>
          <a:p>
            <a:r>
              <a:rPr lang="en-US" sz="4200" dirty="0"/>
              <a:t>…</a:t>
            </a:r>
          </a:p>
        </p:txBody>
      </p:sp>
      <p:sp>
        <p:nvSpPr>
          <p:cNvPr id="65" name="Oval 64"/>
          <p:cNvSpPr/>
          <p:nvPr/>
        </p:nvSpPr>
        <p:spPr>
          <a:xfrm>
            <a:off x="3887519" y="1777253"/>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66" name="Straight Arrow Connector 65"/>
          <p:cNvCxnSpPr/>
          <p:nvPr/>
        </p:nvCxnSpPr>
        <p:spPr>
          <a:xfrm flipV="1">
            <a:off x="4251414" y="1993434"/>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3249127" y="1774468"/>
            <a:ext cx="523232"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dirty="0"/>
          </a:p>
        </p:txBody>
      </p:sp>
      <p:cxnSp>
        <p:nvCxnSpPr>
          <p:cNvPr id="68" name="Straight Arrow Connector 67"/>
          <p:cNvCxnSpPr/>
          <p:nvPr/>
        </p:nvCxnSpPr>
        <p:spPr>
          <a:xfrm flipV="1">
            <a:off x="3613022" y="1990649"/>
            <a:ext cx="354927" cy="28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rot="5400000" flipH="1" flipV="1">
            <a:off x="6212185" y="534520"/>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15531" y="1547777"/>
            <a:ext cx="2487905"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73" name="Oval 72"/>
          <p:cNvSpPr/>
          <p:nvPr/>
        </p:nvSpPr>
        <p:spPr>
          <a:xfrm>
            <a:off x="2943423" y="154777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74" name="Oval 73"/>
          <p:cNvSpPr/>
          <p:nvPr/>
        </p:nvSpPr>
        <p:spPr>
          <a:xfrm>
            <a:off x="5211189" y="1507597"/>
            <a:ext cx="2259769"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75" name="Oval 74"/>
          <p:cNvSpPr/>
          <p:nvPr/>
        </p:nvSpPr>
        <p:spPr>
          <a:xfrm>
            <a:off x="7470958" y="1510567"/>
            <a:ext cx="909184" cy="98941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cxnSp>
        <p:nvCxnSpPr>
          <p:cNvPr id="83" name="Curved Connector 82"/>
          <p:cNvCxnSpPr/>
          <p:nvPr/>
        </p:nvCxnSpPr>
        <p:spPr>
          <a:xfrm rot="5400000" flipH="1" flipV="1">
            <a:off x="4028738" y="531483"/>
            <a:ext cx="3036" cy="2579495"/>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7" name="Rectangle 86"/>
              <p:cNvSpPr/>
              <p:nvPr/>
            </p:nvSpPr>
            <p:spPr>
              <a:xfrm>
                <a:off x="-36816" y="1634543"/>
                <a:ext cx="520190" cy="577081"/>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r>
                        <a:rPr lang="en-US" sz="3300" i="1">
                          <a:latin typeface="Cambria Math"/>
                        </a:rPr>
                        <m:t>𝐺</m:t>
                      </m:r>
                    </m:oMath>
                  </m:oMathPara>
                </a14:m>
                <a:endParaRPr lang="en-US" sz="3300" dirty="0"/>
              </a:p>
            </p:txBody>
          </p:sp>
        </mc:Choice>
        <mc:Fallback>
          <p:sp>
            <p:nvSpPr>
              <p:cNvPr id="87" name="Rectangle 86"/>
              <p:cNvSpPr>
                <a:spLocks noRot="1" noChangeAspect="1" noMove="1" noResize="1" noEditPoints="1" noAdjustHandles="1" noChangeArrowheads="1" noChangeShapeType="1" noTextEdit="1"/>
              </p:cNvSpPr>
              <p:nvPr/>
            </p:nvSpPr>
            <p:spPr>
              <a:xfrm>
                <a:off x="-36816" y="1634543"/>
                <a:ext cx="520190" cy="57708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Rectangle 87"/>
              <p:cNvSpPr/>
              <p:nvPr/>
            </p:nvSpPr>
            <p:spPr>
              <a:xfrm>
                <a:off x="800843" y="1102016"/>
                <a:ext cx="1746969" cy="392415"/>
              </a:xfrm>
              <a:prstGeom prst="rect">
                <a:avLst/>
              </a:prstGeom>
            </p:spPr>
            <p:txBody>
              <a:bodyPr wrap="none" lIns="68580" tIns="34290" rIns="68580" bIns="34290">
                <a:spAutoFit/>
              </a:bodyPr>
              <a:lstStyle/>
              <a:p>
                <a14:m>
                  <m:oMathPara xmlns:m="http://schemas.openxmlformats.org/officeDocument/2006/math">
                    <m:oMathParaPr>
                      <m:jc m:val="centerGroup"/>
                    </m:oMathParaPr>
                    <m:oMath xmlns:m="http://schemas.openxmlformats.org/officeDocument/2006/math">
                      <m:r>
                        <a:rPr lang="en-US" sz="2100" i="1">
                          <a:solidFill>
                            <a:srgbClr val="00B0F0"/>
                          </a:solidFill>
                          <a:latin typeface="Cambria Math"/>
                        </a:rPr>
                        <m:t>𝑚</m:t>
                      </m:r>
                      <m:r>
                        <a:rPr lang="en-US" sz="2100" i="1">
                          <a:solidFill>
                            <a:srgbClr val="00B0F0"/>
                          </a:solidFill>
                          <a:latin typeface="Cambria Math"/>
                        </a:rPr>
                        <m:t>=</m:t>
                      </m:r>
                      <m:r>
                        <a:rPr lang="en-US" sz="2100" i="1">
                          <a:solidFill>
                            <a:srgbClr val="00B0F0"/>
                          </a:solidFill>
                          <a:latin typeface="Cambria Math"/>
                        </a:rPr>
                        <m:t>𝑂</m:t>
                      </m:r>
                      <m:d>
                        <m:dPr>
                          <m:ctrlPr>
                            <a:rPr lang="en-US" sz="2100" i="1">
                              <a:solidFill>
                                <a:srgbClr val="00B0F0"/>
                              </a:solidFill>
                              <a:latin typeface="Cambria Math"/>
                            </a:rPr>
                          </m:ctrlPr>
                        </m:dPr>
                        <m:e>
                          <m:func>
                            <m:funcPr>
                              <m:ctrlPr>
                                <a:rPr lang="en-US" sz="2100" i="1">
                                  <a:solidFill>
                                    <a:srgbClr val="00B0F0"/>
                                  </a:solidFill>
                                  <a:latin typeface="Cambria Math"/>
                                </a:rPr>
                              </m:ctrlPr>
                            </m:funcPr>
                            <m:fName>
                              <m:r>
                                <m:rPr>
                                  <m:sty m:val="p"/>
                                </m:rPr>
                                <a:rPr lang="en-US" sz="2100">
                                  <a:solidFill>
                                    <a:srgbClr val="00B0F0"/>
                                  </a:solidFill>
                                  <a:latin typeface="Cambria Math"/>
                                </a:rPr>
                                <m:t>log</m:t>
                              </m:r>
                            </m:fName>
                            <m:e>
                              <m:r>
                                <a:rPr lang="en-US" sz="2100" i="1">
                                  <a:solidFill>
                                    <a:srgbClr val="00B0F0"/>
                                  </a:solidFill>
                                  <a:latin typeface="Cambria Math"/>
                                </a:rPr>
                                <m:t>𝑛</m:t>
                              </m:r>
                            </m:e>
                          </m:func>
                        </m:e>
                      </m:d>
                    </m:oMath>
                  </m:oMathPara>
                </a14:m>
                <a:endParaRPr lang="en-US" sz="2100" dirty="0"/>
              </a:p>
            </p:txBody>
          </p:sp>
        </mc:Choice>
        <mc:Fallback>
          <p:sp>
            <p:nvSpPr>
              <p:cNvPr id="88" name="Rectangle 87"/>
              <p:cNvSpPr>
                <a:spLocks noRot="1" noChangeAspect="1" noMove="1" noResize="1" noEditPoints="1" noAdjustHandles="1" noChangeArrowheads="1" noChangeShapeType="1" noTextEdit="1"/>
              </p:cNvSpPr>
              <p:nvPr/>
            </p:nvSpPr>
            <p:spPr>
              <a:xfrm>
                <a:off x="800843" y="1102016"/>
                <a:ext cx="1746969" cy="392415"/>
              </a:xfrm>
              <a:prstGeom prst="rect">
                <a:avLst/>
              </a:prstGeom>
              <a:blipFill rotWithShape="1">
                <a:blip r:embed="rId5"/>
                <a:stretch>
                  <a:fillRect b="-18750"/>
                </a:stretch>
              </a:blipFill>
            </p:spPr>
            <p:txBody>
              <a:bodyPr/>
              <a:lstStyle/>
              <a:p>
                <a:r>
                  <a:rPr lang="en-US">
                    <a:noFill/>
                  </a:rPr>
                  <a:t> </a:t>
                </a:r>
              </a:p>
            </p:txBody>
          </p:sp>
        </mc:Fallback>
      </mc:AlternateContent>
      <p:sp>
        <p:nvSpPr>
          <p:cNvPr id="46" name="Rectangle 45"/>
          <p:cNvSpPr/>
          <p:nvPr/>
        </p:nvSpPr>
        <p:spPr>
          <a:xfrm>
            <a:off x="97309" y="3649296"/>
            <a:ext cx="8666989" cy="64025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mc:AlternateContent xmlns:mc="http://schemas.openxmlformats.org/markup-compatibility/2006">
        <mc:Choice xmlns:a14="http://schemas.microsoft.com/office/drawing/2010/main" Requires="a14">
          <p:sp>
            <p:nvSpPr>
              <p:cNvPr id="49" name="TextBox 48"/>
              <p:cNvSpPr txBox="1"/>
              <p:nvPr/>
            </p:nvSpPr>
            <p:spPr>
              <a:xfrm>
                <a:off x="159511" y="3649296"/>
                <a:ext cx="8666988" cy="536493"/>
              </a:xfrm>
              <a:prstGeom prst="rect">
                <a:avLst/>
              </a:prstGeom>
              <a:noFill/>
            </p:spPr>
            <p:txBody>
              <a:bodyPr wrap="square" lIns="68580" tIns="34290" rIns="68580" bIns="34290" rtlCol="0">
                <a:spAutoFit/>
              </a:bodyPr>
              <a:lstStyle/>
              <a:p>
                <a:r>
                  <a:rPr lang="en-US" sz="1800" b="1" dirty="0"/>
                  <a:t>Corollary: </a:t>
                </a:r>
                <a14:m>
                  <m:oMath xmlns:m="http://schemas.openxmlformats.org/officeDocument/2006/math">
                    <m:r>
                      <m:rPr>
                        <m:sty m:val="p"/>
                      </m:rPr>
                      <a:rPr lang="en-US" sz="1800">
                        <a:latin typeface="Cambria Math"/>
                        <a:ea typeface="Cambria Math"/>
                      </a:rPr>
                      <m:t>aAT</m:t>
                    </m:r>
                    <m:d>
                      <m:dPr>
                        <m:ctrlPr>
                          <a:rPr lang="en-US" sz="1800">
                            <a:latin typeface="Cambria Math"/>
                            <a:ea typeface="Cambria Math"/>
                          </a:rPr>
                        </m:ctrlPr>
                      </m:dPr>
                      <m:e>
                        <m:r>
                          <m:rPr>
                            <m:sty m:val="p"/>
                          </m:rPr>
                          <a:rPr lang="en-US" sz="1800">
                            <a:latin typeface="Cambria Math"/>
                            <a:ea typeface="Cambria Math"/>
                          </a:rPr>
                          <m:t>G</m:t>
                        </m:r>
                      </m:e>
                    </m:d>
                    <m:r>
                      <a:rPr lang="en-US" sz="1800">
                        <a:latin typeface="Cambria Math"/>
                        <a:ea typeface="Cambria Math"/>
                      </a:rPr>
                      <m:t>=</m:t>
                    </m:r>
                    <m:r>
                      <m:rPr>
                        <m:sty m:val="p"/>
                      </m:rPr>
                      <a:rPr lang="el-GR" sz="1800" i="1">
                        <a:latin typeface="Cambria Math"/>
                        <a:ea typeface="Cambria Math"/>
                      </a:rPr>
                      <m:t>Ω</m:t>
                    </m:r>
                    <m:d>
                      <m:dPr>
                        <m:ctrlPr>
                          <a:rPr lang="el-GR" sz="1800" i="1">
                            <a:latin typeface="Cambria Math"/>
                            <a:ea typeface="Cambria Math"/>
                          </a:rPr>
                        </m:ctrlPr>
                      </m:dPr>
                      <m:e>
                        <m:f>
                          <m:fPr>
                            <m:ctrlPr>
                              <a:rPr lang="el-GR" sz="1800" i="1">
                                <a:latin typeface="Cambria Math"/>
                                <a:ea typeface="Cambria Math"/>
                              </a:rPr>
                            </m:ctrlPr>
                          </m:fPr>
                          <m:num>
                            <m:sSup>
                              <m:sSupPr>
                                <m:ctrlPr>
                                  <a:rPr lang="el-GR" sz="1800" i="1">
                                    <a:latin typeface="Cambria Math"/>
                                    <a:ea typeface="Cambria Math"/>
                                  </a:rPr>
                                </m:ctrlPr>
                              </m:sSupPr>
                              <m:e>
                                <m:r>
                                  <a:rPr lang="en-US" sz="1800" i="1">
                                    <a:latin typeface="Cambria Math"/>
                                    <a:ea typeface="Cambria Math"/>
                                  </a:rPr>
                                  <m:t>𝑛</m:t>
                                </m:r>
                              </m:e>
                              <m:sup>
                                <m:r>
                                  <a:rPr lang="en-US" sz="1800" i="1">
                                    <a:latin typeface="Cambria Math"/>
                                    <a:ea typeface="Cambria Math"/>
                                  </a:rPr>
                                  <m:t>2</m:t>
                                </m:r>
                              </m:sup>
                            </m:sSup>
                          </m:num>
                          <m:den>
                            <m:func>
                              <m:funcPr>
                                <m:ctrlPr>
                                  <a:rPr lang="en-US" sz="1800" i="1">
                                    <a:latin typeface="Cambria Math"/>
                                    <a:ea typeface="Cambria Math"/>
                                  </a:rPr>
                                </m:ctrlPr>
                              </m:funcPr>
                              <m:fName>
                                <m:r>
                                  <m:rPr>
                                    <m:sty m:val="p"/>
                                  </m:rPr>
                                  <a:rPr lang="en-US" sz="1800">
                                    <a:latin typeface="Cambria Math"/>
                                    <a:ea typeface="Cambria Math"/>
                                  </a:rPr>
                                  <m:t>log</m:t>
                                </m:r>
                              </m:fName>
                              <m:e>
                                <m:r>
                                  <a:rPr lang="en-US" sz="1800" i="1">
                                    <a:latin typeface="Cambria Math"/>
                                    <a:ea typeface="Cambria Math"/>
                                  </a:rPr>
                                  <m:t>𝑛</m:t>
                                </m:r>
                              </m:e>
                            </m:func>
                          </m:den>
                        </m:f>
                      </m:e>
                    </m:d>
                  </m:oMath>
                </a14:m>
                <a:r>
                  <a:rPr lang="en-US" sz="1800" dirty="0"/>
                  <a:t> with high probability.</a:t>
                </a:r>
              </a:p>
            </p:txBody>
          </p:sp>
        </mc:Choice>
        <mc:Fallback>
          <p:sp>
            <p:nvSpPr>
              <p:cNvPr id="49" name="TextBox 48"/>
              <p:cNvSpPr txBox="1">
                <a:spLocks noRot="1" noChangeAspect="1" noMove="1" noResize="1" noEditPoints="1" noAdjustHandles="1" noChangeArrowheads="1" noChangeShapeType="1" noTextEdit="1"/>
              </p:cNvSpPr>
              <p:nvPr/>
            </p:nvSpPr>
            <p:spPr>
              <a:xfrm>
                <a:off x="159511" y="3649296"/>
                <a:ext cx="8666988" cy="536493"/>
              </a:xfrm>
              <a:prstGeom prst="rect">
                <a:avLst/>
              </a:prstGeom>
              <a:blipFill rotWithShape="1">
                <a:blip r:embed="rId6"/>
                <a:stretch>
                  <a:fillRect l="-844" b="-2273"/>
                </a:stretch>
              </a:blipFill>
            </p:spPr>
            <p:txBody>
              <a:bodyPr/>
              <a:lstStyle/>
              <a:p>
                <a:r>
                  <a:rPr lang="en-US">
                    <a:noFill/>
                  </a:rPr>
                  <a:t> </a:t>
                </a:r>
              </a:p>
            </p:txBody>
          </p:sp>
        </mc:Fallback>
      </mc:AlternateContent>
      <p:sp>
        <p:nvSpPr>
          <p:cNvPr id="50" name="TextBox 49"/>
          <p:cNvSpPr txBox="1"/>
          <p:nvPr/>
        </p:nvSpPr>
        <p:spPr>
          <a:xfrm>
            <a:off x="157439" y="4407063"/>
            <a:ext cx="8666988" cy="346249"/>
          </a:xfrm>
          <a:prstGeom prst="rect">
            <a:avLst/>
          </a:prstGeom>
          <a:noFill/>
        </p:spPr>
        <p:txBody>
          <a:bodyPr wrap="square" lIns="68580" tIns="34290" rIns="68580" bIns="34290" rtlCol="0">
            <a:spAutoFit/>
          </a:bodyPr>
          <a:lstStyle/>
          <a:p>
            <a:r>
              <a:rPr lang="en-US" sz="1800" b="1" dirty="0"/>
              <a:t>Disclaimer: </a:t>
            </a:r>
            <a:r>
              <a:rPr lang="en-US" sz="1800" dirty="0"/>
              <a:t>Constants in provable lower bound are small.</a:t>
            </a:r>
          </a:p>
        </p:txBody>
      </p:sp>
    </p:spTree>
    <p:extLst>
      <p:ext uri="{BB962C8B-B14F-4D97-AF65-F5344CB8AC3E}">
        <p14:creationId xmlns:p14="http://schemas.microsoft.com/office/powerpoint/2010/main" val="244900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Security </a:t>
            </a:r>
            <a:r>
              <a:rPr lang="en-US" dirty="0" smtClean="0"/>
              <a:t>Analysis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8587" y="948924"/>
            <a:ext cx="4624426" cy="3988601"/>
          </a:xfrm>
          <a:prstGeom prst="rect">
            <a:avLst/>
          </a:prstGeom>
        </p:spPr>
      </p:pic>
      <p:sp>
        <p:nvSpPr>
          <p:cNvPr id="5" name="TextBox 4"/>
          <p:cNvSpPr txBox="1"/>
          <p:nvPr/>
        </p:nvSpPr>
        <p:spPr>
          <a:xfrm rot="16200000">
            <a:off x="3804505" y="2314225"/>
            <a:ext cx="1759424" cy="438581"/>
          </a:xfrm>
          <a:prstGeom prst="rect">
            <a:avLst/>
          </a:prstGeom>
          <a:noFill/>
        </p:spPr>
        <p:txBody>
          <a:bodyPr wrap="none" lIns="68580" tIns="34290" rIns="68580" bIns="34290" rtlCol="0">
            <a:spAutoFit/>
          </a:bodyPr>
          <a:lstStyle/>
          <a:p>
            <a:r>
              <a:rPr lang="en-US" sz="2400" b="1" dirty="0">
                <a:solidFill>
                  <a:srgbClr val="7030A0"/>
                </a:solidFill>
              </a:rPr>
              <a:t>More Secure</a:t>
            </a:r>
            <a:endParaRPr lang="en-US" sz="2400" b="1" dirty="0">
              <a:solidFill>
                <a:srgbClr val="7030A0"/>
              </a:solidFill>
            </a:endParaRPr>
          </a:p>
        </p:txBody>
      </p:sp>
      <p:cxnSp>
        <p:nvCxnSpPr>
          <p:cNvPr id="6" name="Straight Arrow Connector 5"/>
          <p:cNvCxnSpPr/>
          <p:nvPr/>
        </p:nvCxnSpPr>
        <p:spPr>
          <a:xfrm flipH="1">
            <a:off x="4457781" y="1441844"/>
            <a:ext cx="7144" cy="205145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Rectangle 6"/>
              <p:cNvSpPr/>
              <p:nvPr/>
            </p:nvSpPr>
            <p:spPr>
              <a:xfrm>
                <a:off x="5322301" y="2169862"/>
                <a:ext cx="3670364" cy="154407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n-US" sz="1800" smtClean="0">
                          <a:latin typeface="Cambria Math" panose="02040503050406030204" pitchFamily="18" charset="0"/>
                        </a:rPr>
                        <m:t>Quality</m:t>
                      </m:r>
                      <m:r>
                        <a:rPr lang="en-US" sz="1800" i="1" baseline="-25000">
                          <a:latin typeface="Cambria Math" panose="02040503050406030204" pitchFamily="18" charset="0"/>
                        </a:rPr>
                        <m:t>𝑅</m:t>
                      </m:r>
                      <m:d>
                        <m:dPr>
                          <m:ctrlPr>
                            <a:rPr lang="en-US" sz="1800" i="1">
                              <a:latin typeface="Cambria Math"/>
                            </a:rPr>
                          </m:ctrlPr>
                        </m:dPr>
                        <m:e>
                          <m:r>
                            <a:rPr lang="en-US" sz="1800" i="1">
                              <a:latin typeface="Cambria Math" panose="02040503050406030204" pitchFamily="18" charset="0"/>
                            </a:rPr>
                            <m:t>𝐴</m:t>
                          </m:r>
                        </m:e>
                      </m:d>
                      <m:r>
                        <a:rPr lang="en-US" sz="1800" i="1">
                          <a:latin typeface="Cambria Math" panose="02040503050406030204" pitchFamily="18" charset="0"/>
                        </a:rPr>
                        <m:t>=</m:t>
                      </m:r>
                      <m:f>
                        <m:fPr>
                          <m:ctrlPr>
                            <a:rPr lang="en-US" sz="1800" i="1">
                              <a:latin typeface="Cambria Math"/>
                            </a:rPr>
                          </m:ctrlPr>
                        </m:fPr>
                        <m:num>
                          <m:d>
                            <m:dPr>
                              <m:ctrlPr>
                                <a:rPr lang="en-US" sz="1800" i="1" smtClean="0">
                                  <a:latin typeface="Cambria Math"/>
                                </a:rPr>
                              </m:ctrlPr>
                            </m:dPr>
                            <m:e>
                              <m:sSup>
                                <m:sSupPr>
                                  <m:ctrlPr>
                                    <a:rPr lang="en-US" sz="1800" b="1" i="1" smtClean="0">
                                      <a:solidFill>
                                        <a:srgbClr val="7030A0"/>
                                      </a:solidFill>
                                      <a:latin typeface="Cambria Math"/>
                                    </a:rPr>
                                  </m:ctrlPr>
                                </m:sSupPr>
                                <m:e>
                                  <m:r>
                                    <a:rPr lang="en-US" sz="1800" b="1" i="1" smtClean="0">
                                      <a:solidFill>
                                        <a:srgbClr val="7030A0"/>
                                      </a:solidFill>
                                      <a:latin typeface="Cambria Math"/>
                                    </a:rPr>
                                    <m:t>𝒏</m:t>
                                  </m:r>
                                </m:e>
                                <m:sup>
                                  <m:r>
                                    <a:rPr lang="en-US" sz="1800" b="1" i="1" smtClean="0">
                                      <a:solidFill>
                                        <a:srgbClr val="7030A0"/>
                                      </a:solidFill>
                                      <a:latin typeface="Cambria Math"/>
                                    </a:rPr>
                                    <m:t>𝟐</m:t>
                                  </m:r>
                                </m:sup>
                              </m:sSup>
                              <m:r>
                                <a:rPr lang="en-US" sz="1800" b="1" i="1" smtClean="0">
                                  <a:solidFill>
                                    <a:srgbClr val="7030A0"/>
                                  </a:solidFill>
                                  <a:latin typeface="Cambria Math"/>
                                </a:rPr>
                                <m:t>/</m:t>
                              </m:r>
                              <m:r>
                                <a:rPr lang="en-US" sz="1800" b="1" i="1" smtClean="0">
                                  <a:solidFill>
                                    <a:srgbClr val="7030A0"/>
                                  </a:solidFill>
                                  <a:latin typeface="Cambria Math"/>
                                </a:rPr>
                                <m:t>𝟐</m:t>
                              </m:r>
                              <m:r>
                                <a:rPr lang="en-US" sz="1800" b="1" i="1" smtClean="0">
                                  <a:solidFill>
                                    <a:srgbClr val="7030A0"/>
                                  </a:solidFill>
                                  <a:latin typeface="Cambria Math"/>
                                </a:rPr>
                                <m:t>+</m:t>
                              </m:r>
                              <m:r>
                                <a:rPr lang="en-US" sz="1800" b="1" i="1" smtClean="0">
                                  <a:solidFill>
                                    <a:srgbClr val="7030A0"/>
                                  </a:solidFill>
                                  <a:latin typeface="Cambria Math"/>
                                </a:rPr>
                                <m:t>𝒏𝑹</m:t>
                              </m:r>
                            </m:e>
                          </m:d>
                        </m:num>
                        <m:den>
                          <m:r>
                            <m:rPr>
                              <m:sty m:val="p"/>
                            </m:rPr>
                            <a:rPr lang="en-US" sz="1800" dirty="0" smtClean="0">
                              <a:solidFill>
                                <a:srgbClr val="FF0000"/>
                              </a:solidFill>
                              <a:latin typeface="Cambria Math"/>
                            </a:rPr>
                            <m:t>aAT</m:t>
                          </m:r>
                          <m:r>
                            <m:rPr>
                              <m:sty m:val="p"/>
                            </m:rPr>
                            <a:rPr lang="en-US" sz="1800" baseline="-25000">
                              <a:solidFill>
                                <a:srgbClr val="FF0000"/>
                              </a:solidFill>
                              <a:latin typeface="Cambria Math" panose="02040503050406030204" pitchFamily="18" charset="0"/>
                            </a:rPr>
                            <m:t>R</m:t>
                          </m:r>
                          <m:d>
                            <m:dPr>
                              <m:ctrlPr>
                                <a:rPr lang="en-US" sz="1800" i="1">
                                  <a:solidFill>
                                    <a:srgbClr val="FF0000"/>
                                  </a:solidFill>
                                  <a:latin typeface="Cambria Math"/>
                                </a:rPr>
                              </m:ctrlPr>
                            </m:dPr>
                            <m:e>
                              <m:r>
                                <a:rPr lang="en-US" sz="1800" i="1">
                                  <a:solidFill>
                                    <a:srgbClr val="FF0000"/>
                                  </a:solidFill>
                                  <a:latin typeface="Cambria Math" panose="02040503050406030204" pitchFamily="18" charset="0"/>
                                </a:rPr>
                                <m:t>𝐴</m:t>
                              </m:r>
                            </m:e>
                          </m:d>
                          <m:r>
                            <a:rPr lang="en-US" sz="1800" b="0" i="1" smtClean="0">
                              <a:solidFill>
                                <a:srgbClr val="FF0000"/>
                              </a:solidFill>
                              <a:latin typeface="Cambria Math"/>
                            </a:rPr>
                            <m:t>/</m:t>
                          </m:r>
                          <m:r>
                            <a:rPr lang="en-US" sz="1800" i="1">
                              <a:solidFill>
                                <a:srgbClr val="FF0000"/>
                              </a:solidFill>
                              <a:latin typeface="Cambria Math" panose="02040503050406030204" pitchFamily="18" charset="0"/>
                              <a:ea typeface="Cambria Math" panose="02040503050406030204" pitchFamily="18" charset="0"/>
                            </a:rPr>
                            <m:t>#</m:t>
                          </m:r>
                          <m:r>
                            <a:rPr lang="en-US" sz="1800" i="1">
                              <a:solidFill>
                                <a:srgbClr val="FF0000"/>
                              </a:solidFill>
                              <a:latin typeface="Cambria Math" panose="02040503050406030204" pitchFamily="18" charset="0"/>
                              <a:ea typeface="Cambria Math" panose="02040503050406030204" pitchFamily="18" charset="0"/>
                            </a:rPr>
                            <m:t>𝑖𝑛𝑠𝑡</m:t>
                          </m:r>
                          <m:r>
                            <a:rPr lang="en-US" sz="1800" i="1">
                              <a:solidFill>
                                <a:srgbClr val="FF0000"/>
                              </a:solidFill>
                              <a:latin typeface="Cambria Math" panose="02040503050406030204" pitchFamily="18" charset="0"/>
                              <a:ea typeface="Cambria Math" panose="02040503050406030204" pitchFamily="18" charset="0"/>
                            </a:rPr>
                            <m:t>(</m:t>
                          </m:r>
                          <m:r>
                            <a:rPr lang="en-US" sz="1800" i="1">
                              <a:solidFill>
                                <a:srgbClr val="FF0000"/>
                              </a:solidFill>
                              <a:latin typeface="Cambria Math" panose="02040503050406030204" pitchFamily="18" charset="0"/>
                              <a:ea typeface="Cambria Math" panose="02040503050406030204" pitchFamily="18" charset="0"/>
                            </a:rPr>
                            <m:t>𝐴</m:t>
                          </m:r>
                          <m:r>
                            <a:rPr lang="en-US" sz="1800" i="1">
                              <a:solidFill>
                                <a:srgbClr val="FF0000"/>
                              </a:solidFill>
                              <a:latin typeface="Cambria Math" panose="02040503050406030204" pitchFamily="18" charset="0"/>
                              <a:ea typeface="Cambria Math" panose="02040503050406030204" pitchFamily="18" charset="0"/>
                            </a:rPr>
                            <m:t>)</m:t>
                          </m:r>
                        </m:den>
                      </m:f>
                    </m:oMath>
                  </m:oMathPara>
                </a14:m>
                <a:endParaRPr lang="en-US" sz="1800" dirty="0" smtClean="0"/>
              </a:p>
              <a:p>
                <a:endParaRPr lang="en-US" sz="1800" b="1" dirty="0" smtClean="0">
                  <a:solidFill>
                    <a:srgbClr val="7030A0"/>
                  </a:solidFill>
                </a:endParaRPr>
              </a:p>
              <a:p>
                <a:r>
                  <a:rPr lang="en-US" sz="1800" b="1" dirty="0" smtClean="0">
                    <a:solidFill>
                      <a:srgbClr val="7030A0"/>
                    </a:solidFill>
                  </a:rPr>
                  <a:t>Cost Honest Algorithm</a:t>
                </a:r>
              </a:p>
              <a:p>
                <a:r>
                  <a:rPr lang="en-US" sz="1800" b="1" dirty="0" smtClean="0">
                    <a:solidFill>
                      <a:srgbClr val="FF0000"/>
                    </a:solidFill>
                  </a:rPr>
                  <a:t>Amortized Attacker Costs</a:t>
                </a:r>
                <a:endParaRPr lang="en-US" sz="1800" b="1" dirty="0">
                  <a:solidFill>
                    <a:srgbClr val="FF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5322301" y="2169862"/>
                <a:ext cx="3670364" cy="1544077"/>
              </a:xfrm>
              <a:prstGeom prst="rect">
                <a:avLst/>
              </a:prstGeom>
              <a:blipFill rotWithShape="1">
                <a:blip r:embed="rId3"/>
                <a:stretch>
                  <a:fillRect l="-1329" b="-5534"/>
                </a:stretch>
              </a:blipFill>
            </p:spPr>
            <p:txBody>
              <a:bodyPr/>
              <a:lstStyle/>
              <a:p>
                <a:r>
                  <a:rPr lang="en-US">
                    <a:noFill/>
                  </a:rPr>
                  <a:t> </a:t>
                </a:r>
              </a:p>
            </p:txBody>
          </p:sp>
        </mc:Fallback>
      </mc:AlternateContent>
    </p:spTree>
    <p:extLst>
      <p:ext uri="{BB962C8B-B14F-4D97-AF65-F5344CB8AC3E}">
        <p14:creationId xmlns:p14="http://schemas.microsoft.com/office/powerpoint/2010/main" val="31061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a:t>
            </a:r>
            <a:r>
              <a:rPr lang="en-US" dirty="0" err="1" smtClean="0"/>
              <a:t>DRSample</a:t>
            </a:r>
            <a:endParaRPr lang="en-US" dirty="0"/>
          </a:p>
        </p:txBody>
      </p:sp>
      <p:sp>
        <p:nvSpPr>
          <p:cNvPr id="3" name="Content Placeholder 2"/>
          <p:cNvSpPr>
            <a:spLocks noGrp="1"/>
          </p:cNvSpPr>
          <p:nvPr>
            <p:ph idx="1"/>
          </p:nvPr>
        </p:nvSpPr>
        <p:spPr/>
        <p:txBody>
          <a:bodyPr>
            <a:normAutofit/>
          </a:bodyPr>
          <a:lstStyle/>
          <a:p>
            <a:r>
              <a:rPr lang="en-US" dirty="0" smtClean="0"/>
              <a:t>Modified Argon2 Source Code to use depth-robust edge distribution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smtClean="0"/>
              <a:t>Summary: </a:t>
            </a:r>
            <a:r>
              <a:rPr lang="en-US" dirty="0" smtClean="0"/>
              <a:t>No adverse performance impacts from modifications</a:t>
            </a:r>
            <a:endParaRPr lang="en-US" dirty="0"/>
          </a:p>
          <a:p>
            <a:endParaRPr lang="en-US" dirty="0"/>
          </a:p>
          <a:p>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54795019"/>
              </p:ext>
            </p:extLst>
          </p:nvPr>
        </p:nvGraphicFramePr>
        <p:xfrm>
          <a:off x="1210734" y="2123016"/>
          <a:ext cx="6096000" cy="868680"/>
        </p:xfrm>
        <a:graphic>
          <a:graphicData uri="http://schemas.openxmlformats.org/drawingml/2006/table">
            <a:tbl>
              <a:tblPr firstRow="1" bandRow="1">
                <a:tableStyleId>{5C22544A-7EE6-4342-B048-85BDC9FD1C3A}</a:tableStyleId>
              </a:tblPr>
              <a:tblGrid>
                <a:gridCol w="3048000"/>
                <a:gridCol w="3048000"/>
              </a:tblGrid>
              <a:tr h="434340">
                <a:tc>
                  <a:txBody>
                    <a:bodyPr/>
                    <a:lstStyle/>
                    <a:p>
                      <a:r>
                        <a:rPr lang="en-US" sz="2400" dirty="0" smtClean="0"/>
                        <a:t>Argon2i</a:t>
                      </a:r>
                      <a:endParaRPr lang="en-US" sz="2400" dirty="0"/>
                    </a:p>
                  </a:txBody>
                  <a:tcPr marL="68580" marR="68580" marT="34290" marB="34290"/>
                </a:tc>
                <a:tc>
                  <a:txBody>
                    <a:bodyPr/>
                    <a:lstStyle/>
                    <a:p>
                      <a:r>
                        <a:rPr lang="en-US" sz="2400" dirty="0" err="1" smtClean="0"/>
                        <a:t>DRSample</a:t>
                      </a:r>
                      <a:endParaRPr lang="en-US" sz="2400" dirty="0"/>
                    </a:p>
                  </a:txBody>
                  <a:tcPr marL="68580" marR="68580" marT="34290" marB="34290"/>
                </a:tc>
              </a:tr>
              <a:tr h="434340">
                <a:tc>
                  <a:txBody>
                    <a:bodyPr/>
                    <a:lstStyle/>
                    <a:p>
                      <a:r>
                        <a:rPr lang="en-US" sz="2400" dirty="0" smtClean="0"/>
                        <a:t>0.969 seconds</a:t>
                      </a:r>
                      <a:endParaRPr lang="en-US" sz="2400" dirty="0"/>
                    </a:p>
                  </a:txBody>
                  <a:tcPr marL="68580" marR="68580" marT="34290" marB="34290"/>
                </a:tc>
                <a:tc>
                  <a:txBody>
                    <a:bodyPr/>
                    <a:lstStyle/>
                    <a:p>
                      <a:r>
                        <a:rPr lang="en-US" sz="2400" dirty="0" smtClean="0"/>
                        <a:t>0.966 seconds</a:t>
                      </a:r>
                      <a:endParaRPr lang="en-US" sz="2400" dirty="0"/>
                    </a:p>
                  </a:txBody>
                  <a:tcPr marL="68580" marR="68580" marT="34290" marB="34290"/>
                </a:tc>
              </a:tr>
            </a:tbl>
          </a:graphicData>
        </a:graphic>
      </p:graphicFrame>
      <mc:AlternateContent xmlns:mc="http://schemas.openxmlformats.org/markup-compatibility/2006">
        <mc:Choice xmlns:a14="http://schemas.microsoft.com/office/drawing/2010/main" Requires="a14">
          <p:sp>
            <p:nvSpPr>
              <p:cNvPr id="6" name="TextBox 5"/>
              <p:cNvSpPr txBox="1"/>
              <p:nvPr/>
            </p:nvSpPr>
            <p:spPr>
              <a:xfrm>
                <a:off x="1684866" y="3057896"/>
                <a:ext cx="4657622" cy="438581"/>
              </a:xfrm>
              <a:prstGeom prst="rect">
                <a:avLst/>
              </a:prstGeom>
              <a:noFill/>
            </p:spPr>
            <p:txBody>
              <a:bodyPr wrap="none" lIns="68580" tIns="34290" rIns="68580" bIns="34290" rtlCol="0">
                <a:spAutoFit/>
              </a:bodyPr>
              <a:lstStyle/>
              <a:p>
                <a:r>
                  <a:rPr lang="en-US" sz="2400" b="1" dirty="0"/>
                  <a:t>Performance: </a:t>
                </a:r>
                <a14:m>
                  <m:oMath xmlns:m="http://schemas.openxmlformats.org/officeDocument/2006/math">
                    <m:r>
                      <a:rPr lang="en-US" sz="2400" i="1">
                        <a:latin typeface="Cambria Math"/>
                      </a:rPr>
                      <m:t>𝑛</m:t>
                    </m:r>
                    <m:r>
                      <a:rPr lang="en-US" sz="2400" i="1">
                        <a:latin typeface="Cambria Math"/>
                      </a:rPr>
                      <m:t>=</m:t>
                    </m:r>
                    <m:sSup>
                      <m:sSupPr>
                        <m:ctrlPr>
                          <a:rPr lang="en-US" sz="2400" i="1">
                            <a:latin typeface="Cambria Math"/>
                          </a:rPr>
                        </m:ctrlPr>
                      </m:sSupPr>
                      <m:e>
                        <m:r>
                          <a:rPr lang="en-US" sz="2400" i="1">
                            <a:latin typeface="Cambria Math"/>
                          </a:rPr>
                          <m:t>2</m:t>
                        </m:r>
                      </m:e>
                      <m:sup>
                        <m:r>
                          <a:rPr lang="en-US" sz="2400" i="1">
                            <a:latin typeface="Cambria Math"/>
                          </a:rPr>
                          <m:t>20</m:t>
                        </m:r>
                      </m:sup>
                    </m:sSup>
                  </m:oMath>
                </a14:m>
                <a:r>
                  <a:rPr lang="en-US" sz="2400" dirty="0"/>
                  <a:t> blocks (1 GB)</a:t>
                </a:r>
              </a:p>
            </p:txBody>
          </p:sp>
        </mc:Choice>
        <mc:Fallback>
          <p:sp>
            <p:nvSpPr>
              <p:cNvPr id="6" name="TextBox 5"/>
              <p:cNvSpPr txBox="1">
                <a:spLocks noRot="1" noChangeAspect="1" noMove="1" noResize="1" noEditPoints="1" noAdjustHandles="1" noChangeArrowheads="1" noChangeShapeType="1" noTextEdit="1"/>
              </p:cNvSpPr>
              <p:nvPr/>
            </p:nvSpPr>
            <p:spPr>
              <a:xfrm>
                <a:off x="1684866" y="3057896"/>
                <a:ext cx="4657622" cy="438581"/>
              </a:xfrm>
              <a:prstGeom prst="rect">
                <a:avLst/>
              </a:prstGeom>
              <a:blipFill rotWithShape="1">
                <a:blip r:embed="rId2"/>
                <a:stretch>
                  <a:fillRect l="-2487" t="-13889" r="-1309" b="-33333"/>
                </a:stretch>
              </a:blipFill>
            </p:spPr>
            <p:txBody>
              <a:bodyPr/>
              <a:lstStyle/>
              <a:p>
                <a:r>
                  <a:rPr lang="en-US">
                    <a:noFill/>
                  </a:rPr>
                  <a:t> </a:t>
                </a:r>
              </a:p>
            </p:txBody>
          </p:sp>
        </mc:Fallback>
      </mc:AlternateContent>
      <p:sp>
        <p:nvSpPr>
          <p:cNvPr id="7" name="Rectangle 6"/>
          <p:cNvSpPr/>
          <p:nvPr/>
        </p:nvSpPr>
        <p:spPr>
          <a:xfrm>
            <a:off x="0" y="4476347"/>
            <a:ext cx="7493000" cy="646331"/>
          </a:xfrm>
          <a:prstGeom prst="rect">
            <a:avLst/>
          </a:prstGeom>
        </p:spPr>
        <p:txBody>
          <a:bodyPr wrap="square">
            <a:spAutoFit/>
          </a:bodyPr>
          <a:lstStyle/>
          <a:p>
            <a:endParaRPr lang="en-US" sz="1800" dirty="0">
              <a:hlinkClick r:id="rId3"/>
            </a:endParaRPr>
          </a:p>
          <a:p>
            <a:r>
              <a:rPr lang="en-US" sz="1800" dirty="0">
                <a:hlinkClick r:id="rId3"/>
              </a:rPr>
              <a:t>https://github.com/Practical-Graphs/Argon2-Practical-Graph</a:t>
            </a:r>
            <a:r>
              <a:rPr lang="en-US" sz="1800" dirty="0"/>
              <a:t> </a:t>
            </a:r>
          </a:p>
        </p:txBody>
      </p:sp>
    </p:spTree>
    <p:extLst>
      <p:ext uri="{BB962C8B-B14F-4D97-AF65-F5344CB8AC3E}">
        <p14:creationId xmlns:p14="http://schemas.microsoft.com/office/powerpoint/2010/main" val="2775362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Data-Independent vs. Data-Dependent MHF</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Data Independent Memory Hard Function (</a:t>
                </a:r>
                <a:r>
                  <a:rPr lang="en-US" dirty="0" err="1" smtClean="0"/>
                  <a:t>iMHF</a:t>
                </a:r>
                <a:r>
                  <a:rPr lang="en-US" dirty="0" smtClean="0"/>
                  <a:t>)</a:t>
                </a:r>
              </a:p>
              <a:p>
                <a:pPr lvl="1"/>
                <a:r>
                  <a:rPr lang="en-US" b="1" dirty="0" smtClean="0"/>
                  <a:t>Advantage: </a:t>
                </a:r>
                <a:r>
                  <a:rPr lang="en-US" dirty="0" smtClean="0"/>
                  <a:t>No-Side Channel Attacks</a:t>
                </a:r>
              </a:p>
              <a:p>
                <a:pPr lvl="1"/>
                <a:r>
                  <a:rPr lang="en-US" b="1" dirty="0" smtClean="0"/>
                  <a:t>Disadvantage: </a:t>
                </a:r>
                <a14:m>
                  <m:oMath xmlns:m="http://schemas.openxmlformats.org/officeDocument/2006/math">
                    <m:r>
                      <m:rPr>
                        <m:sty m:val="p"/>
                      </m:rPr>
                      <a:rPr lang="en-US">
                        <a:latin typeface="Cambria Math"/>
                        <a:ea typeface="Cambria Math" panose="02040503050406030204" pitchFamily="18" charset="0"/>
                      </a:rPr>
                      <m:t>aAT</m:t>
                    </m:r>
                    <m:r>
                      <a:rPr lang="en-US" i="1">
                        <a:latin typeface="Cambria Math"/>
                        <a:ea typeface="Cambria Math" panose="02040503050406030204" pitchFamily="18" charset="0"/>
                      </a:rPr>
                      <m:t> </m:t>
                    </m:r>
                  </m:oMath>
                </a14:m>
                <a:r>
                  <a:rPr lang="en-US" dirty="0" smtClean="0"/>
                  <a:t>is at most </a:t>
                </a:r>
                <a14:m>
                  <m:oMath xmlns:m="http://schemas.openxmlformats.org/officeDocument/2006/math">
                    <m:r>
                      <m:rPr>
                        <m:sty m:val="p"/>
                      </m:rPr>
                      <a:rPr lang="el-GR" i="1">
                        <a:latin typeface="Cambria Math"/>
                        <a:ea typeface="Cambria Math"/>
                      </a:rPr>
                      <m:t>Ω</m:t>
                    </m:r>
                    <m:d>
                      <m:dPr>
                        <m:ctrlPr>
                          <a:rPr lang="el-GR" i="1">
                            <a:latin typeface="Cambria Math"/>
                            <a:ea typeface="Cambria Math"/>
                          </a:rPr>
                        </m:ctrlPr>
                      </m:dPr>
                      <m:e>
                        <m:f>
                          <m:fPr>
                            <m:ctrlPr>
                              <a:rPr lang="el-GR" i="1">
                                <a:latin typeface="Cambria Math"/>
                                <a:ea typeface="Cambria Math"/>
                              </a:rPr>
                            </m:ctrlPr>
                          </m:fPr>
                          <m:num>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a:ea typeface="Cambria Math"/>
                      </a:rPr>
                      <m:t>.</m:t>
                    </m:r>
                  </m:oMath>
                </a14:m>
                <a:endParaRPr lang="en-US" dirty="0" smtClean="0"/>
              </a:p>
              <a:p>
                <a:endParaRPr lang="en-US" dirty="0"/>
              </a:p>
              <a:p>
                <a:r>
                  <a:rPr lang="en-US" dirty="0" smtClean="0"/>
                  <a:t>Data-Dependent Memory Hard Function (</a:t>
                </a:r>
                <a:r>
                  <a:rPr lang="en-US" dirty="0" err="1" smtClean="0"/>
                  <a:t>dMHF</a:t>
                </a:r>
                <a:r>
                  <a:rPr lang="en-US" dirty="0" smtClean="0"/>
                  <a:t>)</a:t>
                </a:r>
              </a:p>
              <a:p>
                <a:pPr lvl="1"/>
                <a:r>
                  <a:rPr lang="en-US" dirty="0" smtClean="0"/>
                  <a:t>Potentially Vulnerable to Side Channel Attacks</a:t>
                </a:r>
              </a:p>
              <a:p>
                <a:pPr lvl="1"/>
                <a:r>
                  <a:rPr lang="en-US" b="1" dirty="0" smtClean="0"/>
                  <a:t>Advantage</a:t>
                </a:r>
                <a:r>
                  <a:rPr lang="en-US" dirty="0" smtClean="0"/>
                  <a:t>: </a:t>
                </a:r>
                <a:r>
                  <a:rPr lang="en-US" dirty="0" err="1" smtClean="0"/>
                  <a:t>aAT</a:t>
                </a:r>
                <a:r>
                  <a:rPr lang="en-US" dirty="0" smtClean="0"/>
                  <a:t> can be as large as </a:t>
                </a:r>
                <a14:m>
                  <m:oMath xmlns:m="http://schemas.openxmlformats.org/officeDocument/2006/math">
                    <m:r>
                      <m:rPr>
                        <m:sty m:val="p"/>
                      </m:rPr>
                      <a:rPr lang="el-GR" i="1">
                        <a:latin typeface="Cambria Math"/>
                        <a:ea typeface="Cambria Math"/>
                      </a:rPr>
                      <m:t>Ω</m:t>
                    </m:r>
                    <m:d>
                      <m:dPr>
                        <m:ctrlPr>
                          <a:rPr lang="el-GR" i="1">
                            <a:latin typeface="Cambria Math"/>
                            <a:ea typeface="Cambria Math"/>
                          </a:rPr>
                        </m:ctrlPr>
                      </m:dPr>
                      <m:e>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e>
                    </m:d>
                    <m:r>
                      <m:rPr>
                        <m:nor/>
                      </m:rPr>
                      <a:rPr lang="en-US" b="1" i="0" smtClean="0">
                        <a:latin typeface="Cambria Math"/>
                        <a:ea typeface="Cambria Math"/>
                      </a:rPr>
                      <m:t>  </m:t>
                    </m:r>
                    <m:r>
                      <m:rPr>
                        <m:nor/>
                      </m:rPr>
                      <a:rPr lang="en-US" b="1" dirty="0"/>
                      <m:t>[</m:t>
                    </m:r>
                    <m:r>
                      <m:rPr>
                        <m:nor/>
                      </m:rPr>
                      <a:rPr lang="en-US" b="1" dirty="0"/>
                      <m:t>ACPRT</m:t>
                    </m:r>
                    <m:r>
                      <m:rPr>
                        <m:nor/>
                      </m:rPr>
                      <a:rPr lang="en-US" b="1" dirty="0"/>
                      <m:t>17]</m:t>
                    </m:r>
                  </m:oMath>
                </a14:m>
                <a:endParaRPr lang="en-US" dirty="0"/>
              </a:p>
              <a:p>
                <a:pPr lvl="1"/>
                <a:endParaRPr lang="en-US" dirty="0"/>
              </a:p>
              <a:p>
                <a:pPr marL="342900" lvl="1"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05" t="-2430"/>
                </a:stretch>
              </a:blipFill>
            </p:spPr>
            <p:txBody>
              <a:bodyPr/>
              <a:lstStyle/>
              <a:p>
                <a:r>
                  <a:rPr lang="en-US">
                    <a:noFill/>
                  </a:rPr>
                  <a:t> </a:t>
                </a:r>
              </a:p>
            </p:txBody>
          </p:sp>
        </mc:Fallback>
      </mc:AlternateContent>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48" y="3954631"/>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2476" y="3954631"/>
            <a:ext cx="2404320" cy="937619"/>
          </a:xfrm>
          <a:prstGeom prst="rect">
            <a:avLst/>
          </a:prstGeom>
        </p:spPr>
      </p:pic>
    </p:spTree>
    <p:extLst>
      <p:ext uri="{BB962C8B-B14F-4D97-AF65-F5344CB8AC3E}">
        <p14:creationId xmlns:p14="http://schemas.microsoft.com/office/powerpoint/2010/main" val="11298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Security of SCRYPT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b="1" dirty="0" smtClean="0"/>
                  <a:t>Theorem [ACPRT17]:</a:t>
                </a:r>
                <a14:m>
                  <m:oMath xmlns:m="http://schemas.openxmlformats.org/officeDocument/2006/math">
                    <m:r>
                      <m:rPr>
                        <m:sty m:val="p"/>
                      </m:rPr>
                      <a:rPr lang="en-US" b="0" i="0" smtClean="0">
                        <a:latin typeface="Cambria Math"/>
                        <a:ea typeface="Cambria Math" panose="02040503050406030204" pitchFamily="18" charset="0"/>
                      </a:rPr>
                      <m:t>cost</m:t>
                    </m:r>
                    <m:d>
                      <m:dPr>
                        <m:ctrlPr>
                          <a:rPr lang="en-US" i="1">
                            <a:latin typeface="Cambria Math"/>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SCRYPT</m:t>
                        </m:r>
                      </m:e>
                    </m:d>
                    <m:r>
                      <a:rPr lang="en-US" i="1">
                        <a:latin typeface="Cambria Math" panose="02040503050406030204" pitchFamily="18" charset="0"/>
                        <a:ea typeface="Cambria Math" panose="02040503050406030204" pitchFamily="18" charset="0"/>
                      </a:rPr>
                      <m:t>≥</m:t>
                    </m:r>
                    <m:r>
                      <m:rPr>
                        <m:sty m:val="p"/>
                      </m:rPr>
                      <a:rPr lang="el-GR" i="1">
                        <a:latin typeface="Cambria Math"/>
                        <a:ea typeface="Cambria Math"/>
                      </a:rPr>
                      <m:t>Ω</m:t>
                    </m:r>
                    <m:d>
                      <m:dPr>
                        <m:ctrlPr>
                          <a:rPr lang="el-GR" i="1">
                            <a:latin typeface="Cambria Math"/>
                            <a:ea typeface="Cambria Math"/>
                          </a:rPr>
                        </m:ctrlPr>
                      </m:dPr>
                      <m:e>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e>
                    </m:d>
                    <m:r>
                      <a:rPr lang="en-US" i="1">
                        <a:latin typeface="Cambria Math"/>
                        <a:ea typeface="Cambria Math"/>
                      </a:rPr>
                      <m:t>.</m:t>
                    </m:r>
                  </m:oMath>
                </a14:m>
                <a:endParaRPr lang="en-US" dirty="0"/>
              </a:p>
              <a:p>
                <a:pPr marL="0" indent="0">
                  <a:buNone/>
                </a:pPr>
                <a:endParaRPr lang="en-US" dirty="0" smtClean="0"/>
              </a:p>
              <a:p>
                <a:pPr marL="0" indent="0">
                  <a:buNone/>
                </a:pPr>
                <a:endParaRPr lang="en-US" dirty="0" smtClean="0"/>
              </a:p>
              <a:p>
                <a:pPr marL="0" indent="0">
                  <a:buNone/>
                </a:pPr>
                <a:r>
                  <a:rPr lang="en-US" b="1" dirty="0" smtClean="0"/>
                  <a:t>SCRYPT Weakness: </a:t>
                </a:r>
                <a:r>
                  <a:rPr lang="en-US" dirty="0" smtClean="0"/>
                  <a:t>Side-Channel Attacks can reduce costs significantly</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ea typeface="Cambria Math" panose="02040503050406030204" pitchFamily="18" charset="0"/>
                        </a:rPr>
                        <m:t>aAT</m:t>
                      </m:r>
                      <m:d>
                        <m:dPr>
                          <m:ctrlPr>
                            <a:rPr lang="en-US" i="1">
                              <a:latin typeface="Cambria Math"/>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SCRYPT</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𝑆𝑖𝑑𝑒𝐶h𝑎𝑛𝑛𝑒𝑙𝐴𝑡𝑡𝑎𝑐𝑘</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a:rPr>
                        <m:t>𝑂</m:t>
                      </m:r>
                      <m:d>
                        <m:dPr>
                          <m:ctrlPr>
                            <a:rPr lang="el-GR" i="1">
                              <a:latin typeface="Cambria Math"/>
                              <a:ea typeface="Cambria Math"/>
                            </a:rPr>
                          </m:ctrlPr>
                        </m:dPr>
                        <m:e>
                          <m:r>
                            <a:rPr lang="en-US" b="0" i="1" smtClean="0">
                              <a:latin typeface="Cambria Math" panose="02040503050406030204" pitchFamily="18" charset="0"/>
                              <a:ea typeface="Cambria Math"/>
                            </a:rPr>
                            <m:t>𝑛</m:t>
                          </m:r>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59" t="-2430"/>
                </a:stretch>
              </a:blipFill>
            </p:spPr>
            <p:txBody>
              <a:bodyPr/>
              <a:lstStyle/>
              <a:p>
                <a:r>
                  <a:rPr lang="en-US">
                    <a:noFill/>
                  </a:rPr>
                  <a:t> </a:t>
                </a:r>
              </a:p>
            </p:txBody>
          </p:sp>
        </mc:Fallback>
      </mc:AlternateContent>
      <p:pic>
        <p:nvPicPr>
          <p:cNvPr id="4" name="Content Placeholder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711" y="3363129"/>
            <a:ext cx="2404320" cy="937619"/>
          </a:xfrm>
          <a:prstGeom prst="rect">
            <a:avLst/>
          </a:prstGeom>
        </p:spPr>
      </p:pic>
    </p:spTree>
    <p:extLst>
      <p:ext uri="{BB962C8B-B14F-4D97-AF65-F5344CB8AC3E}">
        <p14:creationId xmlns:p14="http://schemas.microsoft.com/office/powerpoint/2010/main" val="2120059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Modes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US" b="1" dirty="0"/>
                  <a:t>Argon2id (now the recommended mode for Password </a:t>
                </a:r>
                <a:r>
                  <a:rPr lang="en-US" b="1" dirty="0" smtClean="0"/>
                  <a:t>Hashing): </a:t>
                </a:r>
                <a:endParaRPr lang="en-US" b="1" dirty="0" smtClean="0"/>
              </a:p>
              <a:p>
                <a:r>
                  <a:rPr lang="en-US" dirty="0" smtClean="0"/>
                  <a:t>Run in </a:t>
                </a:r>
                <a:r>
                  <a:rPr lang="en-US" i="1" dirty="0" smtClean="0"/>
                  <a:t>data-independent</a:t>
                </a:r>
                <a:r>
                  <a:rPr lang="en-US" dirty="0" smtClean="0"/>
                  <a:t> mode (Argon2i) for n/2 steps</a:t>
                </a:r>
              </a:p>
              <a:p>
                <a:r>
                  <a:rPr lang="en-US" dirty="0" smtClean="0"/>
                  <a:t>Switch to </a:t>
                </a:r>
                <a:r>
                  <a:rPr lang="en-US" i="1" dirty="0" smtClean="0"/>
                  <a:t>data-dependent</a:t>
                </a:r>
                <a:r>
                  <a:rPr lang="en-US" dirty="0" smtClean="0"/>
                  <a:t> mode for last n/2 </a:t>
                </a:r>
                <a:r>
                  <a:rPr lang="en-US" dirty="0" smtClean="0"/>
                  <a:t>steps</a:t>
                </a:r>
              </a:p>
              <a:p>
                <a:r>
                  <a:rPr lang="en-US" dirty="0" smtClean="0"/>
                  <a:t>Recent results suggest that </a:t>
                </a:r>
                <a14:m>
                  <m:oMath xmlns:m="http://schemas.openxmlformats.org/officeDocument/2006/math">
                    <m:r>
                      <m:rPr>
                        <m:sty m:val="p"/>
                      </m:rPr>
                      <a:rPr lang="en-US" b="0" i="0" smtClean="0">
                        <a:latin typeface="Cambria Math"/>
                        <a:ea typeface="Cambria Math" panose="02040503050406030204" pitchFamily="18" charset="0"/>
                      </a:rPr>
                      <m:t>aAT</m:t>
                    </m:r>
                    <m:r>
                      <a:rPr lang="en-US" b="0" i="0" smtClean="0">
                        <a:latin typeface="Cambria Math"/>
                        <a:ea typeface="Cambria Math" panose="02040503050406030204" pitchFamily="18" charset="0"/>
                      </a:rPr>
                      <m:t>(</m:t>
                    </m:r>
                    <m:r>
                      <m:rPr>
                        <m:sty m:val="p"/>
                      </m:rPr>
                      <a:rPr lang="en-US" b="0" i="0" smtClean="0">
                        <a:latin typeface="Cambria Math"/>
                        <a:ea typeface="Cambria Math" panose="02040503050406030204" pitchFamily="18" charset="0"/>
                      </a:rPr>
                      <m:t>Argon</m:t>
                    </m:r>
                    <m:r>
                      <a:rPr lang="en-US" b="0" i="0" smtClean="0">
                        <a:latin typeface="Cambria Math"/>
                        <a:ea typeface="Cambria Math" panose="02040503050406030204" pitchFamily="18" charset="0"/>
                      </a:rPr>
                      <m:t>2</m:t>
                    </m:r>
                    <m:r>
                      <m:rPr>
                        <m:sty m:val="p"/>
                      </m:rPr>
                      <a:rPr lang="en-US" b="0" i="0" smtClean="0">
                        <a:latin typeface="Cambria Math"/>
                        <a:ea typeface="Cambria Math" panose="02040503050406030204" pitchFamily="18" charset="0"/>
                      </a:rPr>
                      <m:t>id</m:t>
                    </m:r>
                    <m:r>
                      <a:rPr lang="en-US" b="0" i="0" smtClean="0">
                        <a:latin typeface="Cambria Math"/>
                        <a:ea typeface="Cambria Math" panose="02040503050406030204" pitchFamily="18" charset="0"/>
                      </a:rPr>
                      <m:t>)</m:t>
                    </m:r>
                    <m:r>
                      <a:rPr lang="en-US" i="1">
                        <a:latin typeface="Cambria Math" panose="02040503050406030204" pitchFamily="18" charset="0"/>
                        <a:ea typeface="Cambria Math" panose="02040503050406030204" pitchFamily="18" charset="0"/>
                      </a:rPr>
                      <m:t>≥</m:t>
                    </m:r>
                    <m:r>
                      <m:rPr>
                        <m:sty m:val="p"/>
                      </m:rPr>
                      <a:rPr lang="el-GR" i="1">
                        <a:latin typeface="Cambria Math"/>
                        <a:ea typeface="Cambria Math"/>
                      </a:rPr>
                      <m:t>Ω</m:t>
                    </m:r>
                    <m:d>
                      <m:dPr>
                        <m:ctrlPr>
                          <a:rPr lang="el-GR" i="1">
                            <a:latin typeface="Cambria Math"/>
                            <a:ea typeface="Cambria Math"/>
                          </a:rPr>
                        </m:ctrlPr>
                      </m:dPr>
                      <m:e>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e>
                    </m:d>
                  </m:oMath>
                </a14:m>
                <a:r>
                  <a:rPr lang="en-US" b="1" dirty="0" smtClean="0"/>
                  <a:t> </a:t>
                </a:r>
                <a:r>
                  <a:rPr lang="en-US" b="1" dirty="0"/>
                  <a:t>[ACPRT17</a:t>
                </a:r>
                <a:r>
                  <a:rPr lang="en-US" b="1" dirty="0" smtClean="0"/>
                  <a:t>]</a:t>
                </a:r>
              </a:p>
              <a:p>
                <a:pPr marL="0" indent="0">
                  <a:buNone/>
                </a:pPr>
                <a:endParaRPr lang="en-US" dirty="0" smtClean="0"/>
              </a:p>
              <a:p>
                <a:pPr marL="0" indent="0">
                  <a:buNone/>
                </a:pPr>
                <a:r>
                  <a:rPr lang="en-US" b="1" dirty="0" smtClean="0"/>
                  <a:t>Side-Channel Attacks </a:t>
                </a:r>
                <a:r>
                  <a:rPr lang="en-US" dirty="0" smtClean="0"/>
                  <a:t>reduce costs (but less effect is less substantial)</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panose="02040503050406030204" pitchFamily="18" charset="0"/>
                        </a:rPr>
                        <m:t>aAT</m:t>
                      </m:r>
                      <m:d>
                        <m:dPr>
                          <m:ctrlPr>
                            <a:rPr lang="en-US" i="1">
                              <a:latin typeface="Cambria Math"/>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Argon</m:t>
                          </m:r>
                          <m:r>
                            <a:rPr lang="en-US" b="0" i="0" smtClean="0">
                              <a:latin typeface="Cambria Math" panose="02040503050406030204" pitchFamily="18" charset="0"/>
                              <a:ea typeface="Cambria Math" panose="02040503050406030204" pitchFamily="18" charset="0"/>
                            </a:rPr>
                            <m:t>2</m:t>
                          </m:r>
                          <m:r>
                            <m:rPr>
                              <m:sty m:val="p"/>
                            </m:rPr>
                            <a:rPr lang="en-US" b="0" i="0" smtClean="0">
                              <a:latin typeface="Cambria Math" panose="02040503050406030204" pitchFamily="18" charset="0"/>
                              <a:ea typeface="Cambria Math" panose="02040503050406030204" pitchFamily="18" charset="0"/>
                            </a:rPr>
                            <m:t>id</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𝑆𝑖𝑑𝑒𝐶h𝑎𝑛𝑛𝑒𝑙𝐴𝑡𝑡𝑎𝑐𝑘</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a:rPr>
                        <m:t>𝑂</m:t>
                      </m:r>
                      <m:d>
                        <m:dPr>
                          <m:ctrlPr>
                            <a:rPr lang="el-GR" i="1">
                              <a:latin typeface="Cambria Math"/>
                              <a:ea typeface="Cambria Math"/>
                            </a:rPr>
                          </m:ctrlPr>
                        </m:dPr>
                        <m:e>
                          <m:sSup>
                            <m:sSupPr>
                              <m:ctrlPr>
                                <a:rPr lang="el-GR" i="1" smtClean="0">
                                  <a:latin typeface="Cambria Math"/>
                                  <a:ea typeface="Cambria Math"/>
                                </a:rPr>
                              </m:ctrlPr>
                            </m:sSupPr>
                            <m:e>
                              <m:r>
                                <a:rPr lang="en-US" b="0" i="1" smtClean="0">
                                  <a:latin typeface="Cambria Math" panose="02040503050406030204" pitchFamily="18" charset="0"/>
                                  <a:ea typeface="Cambria Math"/>
                                </a:rPr>
                                <m:t>𝑛</m:t>
                              </m:r>
                            </m:e>
                            <m:sup>
                              <m:r>
                                <a:rPr lang="en-US" b="0" i="1" smtClean="0">
                                  <a:latin typeface="Cambria Math" panose="02040503050406030204" pitchFamily="18" charset="0"/>
                                  <a:ea typeface="Cambria Math"/>
                                </a:rPr>
                                <m:t>1.767</m:t>
                              </m:r>
                            </m:sup>
                          </m:sSup>
                        </m:e>
                      </m:d>
                      <m:r>
                        <a:rPr lang="en-US" b="0" i="1" smtClean="0">
                          <a:latin typeface="Cambria Math"/>
                          <a:ea typeface="Cambria Math"/>
                        </a:rPr>
                        <m:t> [</m:t>
                      </m:r>
                      <m:r>
                        <a:rPr lang="en-US" b="1" i="0" smtClean="0">
                          <a:latin typeface="Cambria Math"/>
                          <a:ea typeface="Cambria Math"/>
                        </a:rPr>
                        <m:t>𝐁𝐙𝟏𝟕</m:t>
                      </m:r>
                      <m:r>
                        <a:rPr lang="en-US" b="0" i="1" smtClean="0">
                          <a:latin typeface="Cambria Math"/>
                          <a:ea typeface="Cambria Math"/>
                        </a:rPr>
                        <m:t>]</m:t>
                      </m:r>
                    </m:oMath>
                  </m:oMathPara>
                </a14:m>
                <a:endParaRPr lang="en-US" dirty="0" smtClean="0"/>
              </a:p>
              <a:p>
                <a:pPr marL="0" indent="0">
                  <a:buNone/>
                </a:pPr>
                <a:r>
                  <a:rPr lang="en-US" b="1" dirty="0" smtClean="0"/>
                  <a:t>Improvement over SCRYPT:</a:t>
                </a:r>
                <a:endParaRPr lang="en-US" b="1"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ea typeface="Cambria Math" panose="02040503050406030204" pitchFamily="18" charset="0"/>
                        </a:rPr>
                        <m:t>aAT</m:t>
                      </m:r>
                      <m:d>
                        <m:dPr>
                          <m:ctrlPr>
                            <a:rPr lang="en-US" i="1">
                              <a:latin typeface="Cambria Math"/>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SCRYPT</m:t>
                          </m:r>
                          <m:r>
                            <a:rPr lang="en-US" i="1">
                              <a:latin typeface="Cambria Math" panose="02040503050406030204" pitchFamily="18" charset="0"/>
                              <a:ea typeface="Cambria Math" panose="02040503050406030204" pitchFamily="18" charset="0"/>
                            </a:rPr>
                            <m:t> </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𝑆𝑖𝑑𝑒𝐶h𝑎𝑛𝑛𝑒𝑙𝐴𝑡𝑡𝑎𝑐𝑘</m:t>
                              </m:r>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a:rPr>
                        <m:t>𝑂</m:t>
                      </m:r>
                      <m:d>
                        <m:dPr>
                          <m:ctrlPr>
                            <a:rPr lang="el-GR" i="1">
                              <a:latin typeface="Cambria Math"/>
                              <a:ea typeface="Cambria Math"/>
                            </a:rPr>
                          </m:ctrlPr>
                        </m:dPr>
                        <m:e>
                          <m:r>
                            <a:rPr lang="en-US" i="1">
                              <a:latin typeface="Cambria Math" panose="02040503050406030204" pitchFamily="18" charset="0"/>
                              <a:ea typeface="Cambria Math"/>
                            </a:rPr>
                            <m:t>𝑛</m:t>
                          </m:r>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59" t="-3178" b="-17757"/>
                </a:stretch>
              </a:blipFill>
            </p:spPr>
            <p:txBody>
              <a:bodyPr/>
              <a:lstStyle/>
              <a:p>
                <a:r>
                  <a:rPr lang="en-US">
                    <a:noFill/>
                  </a:rPr>
                  <a:t> </a:t>
                </a:r>
              </a:p>
            </p:txBody>
          </p:sp>
        </mc:Fallback>
      </mc:AlternateContent>
    </p:spTree>
    <p:extLst>
      <p:ext uri="{BB962C8B-B14F-4D97-AF65-F5344CB8AC3E}">
        <p14:creationId xmlns:p14="http://schemas.microsoft.com/office/powerpoint/2010/main" val="314635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Dangerous Problem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28065"/>
            <a:ext cx="8229600" cy="2720099"/>
          </a:xfrm>
        </p:spPr>
      </p:pic>
      <p:sp>
        <p:nvSpPr>
          <p:cNvPr id="5" name="Oval 4"/>
          <p:cNvSpPr/>
          <p:nvPr/>
        </p:nvSpPr>
        <p:spPr>
          <a:xfrm>
            <a:off x="2883569" y="2314513"/>
            <a:ext cx="1263316" cy="609600"/>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schemeClr val="lt1">
                  <a:alpha val="15000"/>
                </a:schemeClr>
              </a:solidFill>
            </a:endParaRPr>
          </a:p>
        </p:txBody>
      </p:sp>
      <p:sp>
        <p:nvSpPr>
          <p:cNvPr id="6" name="object 39"/>
          <p:cNvSpPr/>
          <p:nvPr/>
        </p:nvSpPr>
        <p:spPr>
          <a:xfrm flipV="1">
            <a:off x="609601" y="2746307"/>
            <a:ext cx="2421731" cy="1492979"/>
          </a:xfrm>
          <a:custGeom>
            <a:avLst/>
            <a:gdLst/>
            <a:ahLst/>
            <a:cxnLst/>
            <a:rect l="l" t="t" r="r" b="b"/>
            <a:pathLst>
              <a:path w="4592320" h="1898014">
                <a:moveTo>
                  <a:pt x="2295922" y="0"/>
                </a:moveTo>
                <a:lnTo>
                  <a:pt x="2226997" y="348"/>
                </a:lnTo>
                <a:lnTo>
                  <a:pt x="2158577" y="1388"/>
                </a:lnTo>
                <a:lnTo>
                  <a:pt x="2090691" y="3108"/>
                </a:lnTo>
                <a:lnTo>
                  <a:pt x="2023366" y="5500"/>
                </a:lnTo>
                <a:lnTo>
                  <a:pt x="1956631" y="8553"/>
                </a:lnTo>
                <a:lnTo>
                  <a:pt x="1890515" y="12257"/>
                </a:lnTo>
                <a:lnTo>
                  <a:pt x="1825045" y="16604"/>
                </a:lnTo>
                <a:lnTo>
                  <a:pt x="1760251" y="21583"/>
                </a:lnTo>
                <a:lnTo>
                  <a:pt x="1696161" y="27185"/>
                </a:lnTo>
                <a:lnTo>
                  <a:pt x="1632803" y="33399"/>
                </a:lnTo>
                <a:lnTo>
                  <a:pt x="1570205" y="40216"/>
                </a:lnTo>
                <a:lnTo>
                  <a:pt x="1508396" y="47626"/>
                </a:lnTo>
                <a:lnTo>
                  <a:pt x="1447405" y="55620"/>
                </a:lnTo>
                <a:lnTo>
                  <a:pt x="1387259" y="64187"/>
                </a:lnTo>
                <a:lnTo>
                  <a:pt x="1327987" y="73319"/>
                </a:lnTo>
                <a:lnTo>
                  <a:pt x="1269618" y="83004"/>
                </a:lnTo>
                <a:lnTo>
                  <a:pt x="1212180" y="93234"/>
                </a:lnTo>
                <a:lnTo>
                  <a:pt x="1155702" y="103999"/>
                </a:lnTo>
                <a:lnTo>
                  <a:pt x="1100211" y="115288"/>
                </a:lnTo>
                <a:lnTo>
                  <a:pt x="1045736" y="127093"/>
                </a:lnTo>
                <a:lnTo>
                  <a:pt x="992306" y="139403"/>
                </a:lnTo>
                <a:lnTo>
                  <a:pt x="939948" y="152209"/>
                </a:lnTo>
                <a:lnTo>
                  <a:pt x="888693" y="165500"/>
                </a:lnTo>
                <a:lnTo>
                  <a:pt x="838567" y="179268"/>
                </a:lnTo>
                <a:lnTo>
                  <a:pt x="789599" y="193502"/>
                </a:lnTo>
                <a:lnTo>
                  <a:pt x="741817" y="208192"/>
                </a:lnTo>
                <a:lnTo>
                  <a:pt x="695251" y="223330"/>
                </a:lnTo>
                <a:lnTo>
                  <a:pt x="649928" y="238904"/>
                </a:lnTo>
                <a:lnTo>
                  <a:pt x="605877" y="254906"/>
                </a:lnTo>
                <a:lnTo>
                  <a:pt x="563126" y="271325"/>
                </a:lnTo>
                <a:lnTo>
                  <a:pt x="521704" y="288153"/>
                </a:lnTo>
                <a:lnTo>
                  <a:pt x="481638" y="305378"/>
                </a:lnTo>
                <a:lnTo>
                  <a:pt x="442958" y="322992"/>
                </a:lnTo>
                <a:lnTo>
                  <a:pt x="405692" y="340984"/>
                </a:lnTo>
                <a:lnTo>
                  <a:pt x="369868" y="359345"/>
                </a:lnTo>
                <a:lnTo>
                  <a:pt x="335515" y="378065"/>
                </a:lnTo>
                <a:lnTo>
                  <a:pt x="271334" y="416543"/>
                </a:lnTo>
                <a:lnTo>
                  <a:pt x="213376" y="456340"/>
                </a:lnTo>
                <a:lnTo>
                  <a:pt x="161869" y="497378"/>
                </a:lnTo>
                <a:lnTo>
                  <a:pt x="117040" y="539580"/>
                </a:lnTo>
                <a:lnTo>
                  <a:pt x="79116" y="582866"/>
                </a:lnTo>
                <a:lnTo>
                  <a:pt x="48324" y="627159"/>
                </a:lnTo>
                <a:lnTo>
                  <a:pt x="24892" y="672381"/>
                </a:lnTo>
                <a:lnTo>
                  <a:pt x="9046" y="718453"/>
                </a:lnTo>
                <a:lnTo>
                  <a:pt x="1014" y="765299"/>
                </a:lnTo>
                <a:lnTo>
                  <a:pt x="0" y="788987"/>
                </a:lnTo>
                <a:lnTo>
                  <a:pt x="1685" y="819474"/>
                </a:lnTo>
                <a:lnTo>
                  <a:pt x="14982" y="879544"/>
                </a:lnTo>
                <a:lnTo>
                  <a:pt x="41107" y="938273"/>
                </a:lnTo>
                <a:lnTo>
                  <a:pt x="79570" y="995494"/>
                </a:lnTo>
                <a:lnTo>
                  <a:pt x="129882" y="1051040"/>
                </a:lnTo>
                <a:lnTo>
                  <a:pt x="159328" y="1078134"/>
                </a:lnTo>
                <a:lnTo>
                  <a:pt x="191553" y="1104746"/>
                </a:lnTo>
                <a:lnTo>
                  <a:pt x="226494" y="1130857"/>
                </a:lnTo>
                <a:lnTo>
                  <a:pt x="264092" y="1156446"/>
                </a:lnTo>
                <a:lnTo>
                  <a:pt x="304284" y="1181491"/>
                </a:lnTo>
                <a:lnTo>
                  <a:pt x="347010" y="1205972"/>
                </a:lnTo>
                <a:lnTo>
                  <a:pt x="392208" y="1229869"/>
                </a:lnTo>
                <a:lnTo>
                  <a:pt x="439817" y="1253160"/>
                </a:lnTo>
                <a:lnTo>
                  <a:pt x="489776" y="1275825"/>
                </a:lnTo>
                <a:lnTo>
                  <a:pt x="542024" y="1297842"/>
                </a:lnTo>
                <a:lnTo>
                  <a:pt x="596499" y="1319192"/>
                </a:lnTo>
                <a:lnTo>
                  <a:pt x="653140" y="1339853"/>
                </a:lnTo>
                <a:lnTo>
                  <a:pt x="711886" y="1359805"/>
                </a:lnTo>
                <a:lnTo>
                  <a:pt x="772676" y="1379027"/>
                </a:lnTo>
                <a:lnTo>
                  <a:pt x="835449" y="1397497"/>
                </a:lnTo>
                <a:lnTo>
                  <a:pt x="900143" y="1415196"/>
                </a:lnTo>
                <a:lnTo>
                  <a:pt x="966697" y="1432103"/>
                </a:lnTo>
                <a:lnTo>
                  <a:pt x="1035050" y="1448196"/>
                </a:lnTo>
                <a:lnTo>
                  <a:pt x="1032668" y="1448196"/>
                </a:lnTo>
                <a:lnTo>
                  <a:pt x="1047750" y="1450975"/>
                </a:lnTo>
                <a:lnTo>
                  <a:pt x="1096804" y="1461607"/>
                </a:lnTo>
                <a:lnTo>
                  <a:pt x="1146676" y="1471786"/>
                </a:lnTo>
                <a:lnTo>
                  <a:pt x="1197348" y="1481516"/>
                </a:lnTo>
                <a:lnTo>
                  <a:pt x="1248802" y="1490801"/>
                </a:lnTo>
                <a:lnTo>
                  <a:pt x="1301021" y="1499648"/>
                </a:lnTo>
                <a:lnTo>
                  <a:pt x="1353986" y="1508060"/>
                </a:lnTo>
                <a:lnTo>
                  <a:pt x="1462087" y="1523602"/>
                </a:lnTo>
                <a:lnTo>
                  <a:pt x="3593306" y="1897856"/>
                </a:lnTo>
                <a:lnTo>
                  <a:pt x="3459956" y="1468437"/>
                </a:lnTo>
                <a:lnTo>
                  <a:pt x="3526885" y="1454329"/>
                </a:lnTo>
                <a:lnTo>
                  <a:pt x="3592288" y="1439470"/>
                </a:lnTo>
                <a:lnTo>
                  <a:pt x="3656112" y="1423876"/>
                </a:lnTo>
                <a:lnTo>
                  <a:pt x="3718304" y="1407567"/>
                </a:lnTo>
                <a:lnTo>
                  <a:pt x="3778814" y="1390558"/>
                </a:lnTo>
                <a:lnTo>
                  <a:pt x="3837588" y="1372868"/>
                </a:lnTo>
                <a:lnTo>
                  <a:pt x="3894575" y="1354513"/>
                </a:lnTo>
                <a:lnTo>
                  <a:pt x="3949723" y="1335511"/>
                </a:lnTo>
                <a:lnTo>
                  <a:pt x="4002979" y="1315880"/>
                </a:lnTo>
                <a:lnTo>
                  <a:pt x="4054292" y="1295637"/>
                </a:lnTo>
                <a:lnTo>
                  <a:pt x="4103609" y="1274799"/>
                </a:lnTo>
                <a:lnTo>
                  <a:pt x="4150879" y="1253383"/>
                </a:lnTo>
                <a:lnTo>
                  <a:pt x="4196049" y="1231408"/>
                </a:lnTo>
                <a:lnTo>
                  <a:pt x="4239067" y="1208890"/>
                </a:lnTo>
                <a:lnTo>
                  <a:pt x="4279882" y="1185846"/>
                </a:lnTo>
                <a:lnTo>
                  <a:pt x="4318441" y="1162295"/>
                </a:lnTo>
                <a:lnTo>
                  <a:pt x="4354691" y="1138253"/>
                </a:lnTo>
                <a:lnTo>
                  <a:pt x="4388582" y="1113738"/>
                </a:lnTo>
                <a:lnTo>
                  <a:pt x="4420061" y="1088768"/>
                </a:lnTo>
                <a:lnTo>
                  <a:pt x="4449076" y="1063359"/>
                </a:lnTo>
                <a:lnTo>
                  <a:pt x="4499504" y="1011296"/>
                </a:lnTo>
                <a:lnTo>
                  <a:pt x="4539452" y="957688"/>
                </a:lnTo>
                <a:lnTo>
                  <a:pt x="4568501" y="902675"/>
                </a:lnTo>
                <a:lnTo>
                  <a:pt x="4586236" y="846395"/>
                </a:lnTo>
                <a:lnTo>
                  <a:pt x="4592241" y="788987"/>
                </a:lnTo>
                <a:lnTo>
                  <a:pt x="4591226" y="765299"/>
                </a:lnTo>
                <a:lnTo>
                  <a:pt x="4583191" y="718453"/>
                </a:lnTo>
                <a:lnTo>
                  <a:pt x="4567339" y="672381"/>
                </a:lnTo>
                <a:lnTo>
                  <a:pt x="4543899" y="627159"/>
                </a:lnTo>
                <a:lnTo>
                  <a:pt x="4513096" y="582866"/>
                </a:lnTo>
                <a:lnTo>
                  <a:pt x="4475159" y="539580"/>
                </a:lnTo>
                <a:lnTo>
                  <a:pt x="4430315" y="497378"/>
                </a:lnTo>
                <a:lnTo>
                  <a:pt x="4378791" y="456340"/>
                </a:lnTo>
                <a:lnTo>
                  <a:pt x="4320816" y="416543"/>
                </a:lnTo>
                <a:lnTo>
                  <a:pt x="4256616" y="378065"/>
                </a:lnTo>
                <a:lnTo>
                  <a:pt x="4222253" y="359345"/>
                </a:lnTo>
                <a:lnTo>
                  <a:pt x="4186419" y="340984"/>
                </a:lnTo>
                <a:lnTo>
                  <a:pt x="4149142" y="322992"/>
                </a:lnTo>
                <a:lnTo>
                  <a:pt x="4110452" y="305378"/>
                </a:lnTo>
                <a:lnTo>
                  <a:pt x="4070376" y="288153"/>
                </a:lnTo>
                <a:lnTo>
                  <a:pt x="4028943" y="271325"/>
                </a:lnTo>
                <a:lnTo>
                  <a:pt x="3986181" y="254906"/>
                </a:lnTo>
                <a:lnTo>
                  <a:pt x="3942120" y="238904"/>
                </a:lnTo>
                <a:lnTo>
                  <a:pt x="3896786" y="223330"/>
                </a:lnTo>
                <a:lnTo>
                  <a:pt x="3850209" y="208192"/>
                </a:lnTo>
                <a:lnTo>
                  <a:pt x="3802417" y="193502"/>
                </a:lnTo>
                <a:lnTo>
                  <a:pt x="3753438" y="179268"/>
                </a:lnTo>
                <a:lnTo>
                  <a:pt x="3703301" y="165500"/>
                </a:lnTo>
                <a:lnTo>
                  <a:pt x="3652035" y="152209"/>
                </a:lnTo>
                <a:lnTo>
                  <a:pt x="3599667" y="139403"/>
                </a:lnTo>
                <a:lnTo>
                  <a:pt x="3546227" y="127093"/>
                </a:lnTo>
                <a:lnTo>
                  <a:pt x="3491742" y="115288"/>
                </a:lnTo>
                <a:lnTo>
                  <a:pt x="3436242" y="103999"/>
                </a:lnTo>
                <a:lnTo>
                  <a:pt x="3379754" y="93234"/>
                </a:lnTo>
                <a:lnTo>
                  <a:pt x="3322307" y="83004"/>
                </a:lnTo>
                <a:lnTo>
                  <a:pt x="3263929" y="73319"/>
                </a:lnTo>
                <a:lnTo>
                  <a:pt x="3204649" y="64187"/>
                </a:lnTo>
                <a:lnTo>
                  <a:pt x="3144495" y="55620"/>
                </a:lnTo>
                <a:lnTo>
                  <a:pt x="3083496" y="47626"/>
                </a:lnTo>
                <a:lnTo>
                  <a:pt x="3021680" y="40216"/>
                </a:lnTo>
                <a:lnTo>
                  <a:pt x="2959076" y="33399"/>
                </a:lnTo>
                <a:lnTo>
                  <a:pt x="2895712" y="27185"/>
                </a:lnTo>
                <a:lnTo>
                  <a:pt x="2831616" y="21583"/>
                </a:lnTo>
                <a:lnTo>
                  <a:pt x="2766816" y="16604"/>
                </a:lnTo>
                <a:lnTo>
                  <a:pt x="2701342" y="12257"/>
                </a:lnTo>
                <a:lnTo>
                  <a:pt x="2635222" y="8553"/>
                </a:lnTo>
                <a:lnTo>
                  <a:pt x="2568484" y="5500"/>
                </a:lnTo>
                <a:lnTo>
                  <a:pt x="2501157" y="3108"/>
                </a:lnTo>
                <a:lnTo>
                  <a:pt x="2433268" y="1388"/>
                </a:lnTo>
                <a:lnTo>
                  <a:pt x="2364847" y="348"/>
                </a:lnTo>
                <a:lnTo>
                  <a:pt x="2295922" y="0"/>
                </a:lnTo>
                <a:close/>
              </a:path>
            </a:pathLst>
          </a:custGeom>
          <a:solidFill>
            <a:srgbClr val="000000"/>
          </a:solidFill>
        </p:spPr>
        <p:txBody>
          <a:bodyPr wrap="square" lIns="0" tIns="0" rIns="0" bIns="0" rtlCol="0"/>
          <a:lstStyle/>
          <a:p>
            <a:pPr defTabSz="482151"/>
            <a:endParaRPr sz="1000">
              <a:solidFill>
                <a:prstClr val="black"/>
              </a:solidFill>
              <a:latin typeface="Calibri"/>
            </a:endParaRPr>
          </a:p>
        </p:txBody>
      </p:sp>
      <p:sp>
        <p:nvSpPr>
          <p:cNvPr id="7" name="object 41"/>
          <p:cNvSpPr txBox="1">
            <a:spLocks/>
          </p:cNvSpPr>
          <p:nvPr/>
        </p:nvSpPr>
        <p:spPr>
          <a:xfrm>
            <a:off x="1" y="2924114"/>
            <a:ext cx="2695911" cy="1110611"/>
          </a:xfrm>
          <a:prstGeom prst="rect">
            <a:avLst/>
          </a:prstGeom>
        </p:spPr>
        <p:txBody>
          <a:bodyPr vert="horz" wrap="square" lIns="0" tIns="368341"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012852"/>
            <a:r>
              <a:rPr lang="en-US" sz="2400" dirty="0">
                <a:solidFill>
                  <a:srgbClr val="FF9300"/>
                </a:solidFill>
              </a:rPr>
              <a:t>$2,400 on</a:t>
            </a:r>
            <a:r>
              <a:rPr lang="en-US" sz="2400" spc="-158" dirty="0">
                <a:solidFill>
                  <a:srgbClr val="FF9300"/>
                </a:solidFill>
              </a:rPr>
              <a:t> </a:t>
            </a:r>
            <a:r>
              <a:rPr lang="en-US" sz="2400" dirty="0">
                <a:solidFill>
                  <a:srgbClr val="FF9300"/>
                </a:solidFill>
              </a:rPr>
              <a:t>Amazon</a:t>
            </a:r>
            <a:endParaRPr lang="en-US"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4" y="2093894"/>
            <a:ext cx="8669866" cy="2771049"/>
          </a:xfrm>
          <a:prstGeom prst="rect">
            <a:avLst/>
          </a:prstGeom>
        </p:spPr>
      </p:pic>
      <p:sp>
        <p:nvSpPr>
          <p:cNvPr id="3" name="Rectangle 2"/>
          <p:cNvSpPr/>
          <p:nvPr/>
        </p:nvSpPr>
        <p:spPr>
          <a:xfrm>
            <a:off x="1110342" y="1402834"/>
            <a:ext cx="7339693" cy="243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r>
              <a:rPr lang="en-US" sz="2700" b="1" dirty="0"/>
              <a:t>Can we increase guessing costs for the attacker?</a:t>
            </a:r>
            <a:endParaRPr lang="en-US" sz="2700" b="1" dirty="0"/>
          </a:p>
        </p:txBody>
      </p:sp>
      <p:pic>
        <p:nvPicPr>
          <p:cNvPr id="9" name="Picture 6"/>
          <p:cNvPicPr>
            <a:picLocks noChangeAspect="1" noChangeArrowheads="1"/>
          </p:cNvPicPr>
          <p:nvPr/>
        </p:nvPicPr>
        <p:blipFill>
          <a:blip r:embed="rId5" cstate="print"/>
          <a:srcRect/>
          <a:stretch>
            <a:fillRect/>
          </a:stretch>
        </p:blipFill>
        <p:spPr bwMode="auto">
          <a:xfrm>
            <a:off x="3913716" y="1965478"/>
            <a:ext cx="742950" cy="1238609"/>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5362" y="2185975"/>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9330" y="2185975"/>
            <a:ext cx="342900" cy="3500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1371" y="2571611"/>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7429" y="2555511"/>
            <a:ext cx="342900" cy="3500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6165" y="2107906"/>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223" y="2091806"/>
            <a:ext cx="342900" cy="3500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4264" y="2477441"/>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0322" y="2461341"/>
            <a:ext cx="342900" cy="35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DRSample</a:t>
            </a:r>
            <a:r>
              <a:rPr lang="en-US" b="1" dirty="0"/>
              <a:t>-Hybrid: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Run </a:t>
                </a:r>
                <a:r>
                  <a:rPr lang="en-US" dirty="0" smtClean="0"/>
                  <a:t>in </a:t>
                </a:r>
                <a:r>
                  <a:rPr lang="en-US" i="1" dirty="0" smtClean="0"/>
                  <a:t>data-independent</a:t>
                </a:r>
                <a:r>
                  <a:rPr lang="en-US" dirty="0" smtClean="0"/>
                  <a:t> mode (Argon2i) for n/2 steps</a:t>
                </a:r>
              </a:p>
              <a:p>
                <a:r>
                  <a:rPr lang="en-US" dirty="0" smtClean="0"/>
                  <a:t>Switch to </a:t>
                </a:r>
                <a:r>
                  <a:rPr lang="en-US" i="1" dirty="0" smtClean="0"/>
                  <a:t>data-dependent</a:t>
                </a:r>
                <a:r>
                  <a:rPr lang="en-US" dirty="0" smtClean="0"/>
                  <a:t> mode for last n/2 steps</a:t>
                </a:r>
                <a:endParaRPr lang="en-US" dirty="0"/>
              </a:p>
              <a:p>
                <a:pPr marL="0" indent="0">
                  <a:buNone/>
                </a:pPr>
                <a:endParaRPr lang="en-US" dirty="0" smtClean="0"/>
              </a:p>
              <a:p>
                <a:pPr marL="0" indent="0">
                  <a:buNone/>
                </a:pPr>
                <a:r>
                  <a:rPr lang="en-US" b="1" dirty="0" smtClean="0"/>
                  <a:t>Side-Channel Attacks </a:t>
                </a:r>
                <a:r>
                  <a:rPr lang="en-US" dirty="0" smtClean="0"/>
                  <a:t>reduce costs, but not by much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ea typeface="Cambria Math" panose="02040503050406030204" pitchFamily="18" charset="0"/>
                        </a:rPr>
                        <m:t>aAT</m:t>
                      </m:r>
                      <m:d>
                        <m:dPr>
                          <m:ctrlPr>
                            <a:rPr lang="en-US" i="1">
                              <a:latin typeface="Cambria Math"/>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DRSampleHybrid</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𝑆𝑖𝑑𝑒𝐶h𝑎𝑛𝑛𝑒𝑙𝐴𝑡𝑡𝑎𝑐𝑘</m:t>
                              </m:r>
                            </m:e>
                          </m:d>
                        </m:e>
                      </m:d>
                      <m:r>
                        <a:rPr lang="en-US" b="0" i="1" smtClean="0">
                          <a:latin typeface="Cambria Math" panose="02040503050406030204" pitchFamily="18" charset="0"/>
                          <a:ea typeface="Cambria Math" panose="02040503050406030204" pitchFamily="18" charset="0"/>
                        </a:rPr>
                        <m:t>=</m:t>
                      </m:r>
                      <m:r>
                        <m:rPr>
                          <m:sty m:val="p"/>
                        </m:rPr>
                        <a:rPr lang="el-GR" i="1">
                          <a:latin typeface="Cambria Math"/>
                          <a:ea typeface="Cambria Math"/>
                        </a:rPr>
                        <m:t>Ω</m:t>
                      </m:r>
                      <m:d>
                        <m:dPr>
                          <m:ctrlPr>
                            <a:rPr lang="el-GR" i="1">
                              <a:latin typeface="Cambria Math"/>
                              <a:ea typeface="Cambria Math"/>
                            </a:rPr>
                          </m:ctrlPr>
                        </m:dPr>
                        <m:e>
                          <m:f>
                            <m:fPr>
                              <m:ctrlPr>
                                <a:rPr lang="el-GR" i="1">
                                  <a:latin typeface="Cambria Math"/>
                                  <a:ea typeface="Cambria Math"/>
                                </a:rPr>
                              </m:ctrlPr>
                            </m:fPr>
                            <m:num>
                              <m:sSup>
                                <m:sSupPr>
                                  <m:ctrlPr>
                                    <a:rPr lang="el-GR" i="1">
                                      <a:latin typeface="Cambria Math"/>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59" t="-2430"/>
                </a:stretch>
              </a:blipFill>
            </p:spPr>
            <p:txBody>
              <a:bodyPr/>
              <a:lstStyle/>
              <a:p>
                <a:r>
                  <a:rPr lang="en-US">
                    <a:noFill/>
                  </a:rPr>
                  <a:t> </a:t>
                </a:r>
              </a:p>
            </p:txBody>
          </p:sp>
        </mc:Fallback>
      </mc:AlternateContent>
    </p:spTree>
    <p:extLst>
      <p:ext uri="{BB962C8B-B14F-4D97-AF65-F5344CB8AC3E}">
        <p14:creationId xmlns:p14="http://schemas.microsoft.com/office/powerpoint/2010/main" val="2906034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Results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b="0" dirty="0" err="1" smtClean="0">
                    <a:solidFill>
                      <a:srgbClr val="00B050"/>
                    </a:solidFill>
                  </a:rPr>
                  <a:t>DRSample</a:t>
                </a:r>
                <a:r>
                  <a:rPr lang="en-US" b="0" dirty="0" smtClean="0">
                    <a:solidFill>
                      <a:srgbClr val="00B050"/>
                    </a:solidFill>
                  </a:rPr>
                  <a:t> is also capacity hard [RD17]</a:t>
                </a:r>
              </a:p>
              <a:p>
                <a:r>
                  <a:rPr lang="en-US" b="0" dirty="0" smtClean="0">
                    <a:solidFill>
                      <a:srgbClr val="FF0000"/>
                    </a:solidFill>
                  </a:rPr>
                  <a:t>Upper Bound: </a:t>
                </a:r>
                <a14:m>
                  <m:oMath xmlns:m="http://schemas.openxmlformats.org/officeDocument/2006/math">
                    <m:r>
                      <a:rPr lang="en-US" b="0" i="1" smtClean="0">
                        <a:solidFill>
                          <a:srgbClr val="FF0000"/>
                        </a:solidFill>
                        <a:latin typeface="Cambria Math"/>
                      </a:rPr>
                      <m:t>𝑎𝐴𝑇</m:t>
                    </m:r>
                    <m:r>
                      <a:rPr lang="en-US" b="0" i="1" smtClean="0">
                        <a:solidFill>
                          <a:srgbClr val="FF0000"/>
                        </a:solidFill>
                        <a:latin typeface="Cambria Math"/>
                      </a:rPr>
                      <m:t>(</m:t>
                    </m:r>
                    <m:r>
                      <a:rPr lang="en-US" b="0" i="1" smtClean="0">
                        <a:solidFill>
                          <a:srgbClr val="FF0000"/>
                        </a:solidFill>
                        <a:latin typeface="Cambria Math"/>
                      </a:rPr>
                      <m:t>𝐺</m:t>
                    </m:r>
                    <m:r>
                      <a:rPr lang="en-US" b="0" i="1" smtClean="0">
                        <a:solidFill>
                          <a:srgbClr val="FF0000"/>
                        </a:solidFill>
                        <a:latin typeface="Cambria Math"/>
                      </a:rPr>
                      <m:t>)≤</m:t>
                    </m:r>
                    <m:f>
                      <m:fPr>
                        <m:ctrlPr>
                          <a:rPr lang="en-US" b="0" i="1" smtClean="0">
                            <a:solidFill>
                              <a:srgbClr val="FF0000"/>
                            </a:solidFill>
                            <a:latin typeface="Cambria Math"/>
                            <a:ea typeface="Cambria Math"/>
                          </a:rPr>
                        </m:ctrlPr>
                      </m:fPr>
                      <m:num>
                        <m:sSup>
                          <m:sSupPr>
                            <m:ctrlPr>
                              <a:rPr lang="en-US" b="0" i="1" smtClean="0">
                                <a:solidFill>
                                  <a:srgbClr val="FF0000"/>
                                </a:solidFill>
                                <a:latin typeface="Cambria Math"/>
                                <a:ea typeface="Cambria Math"/>
                              </a:rPr>
                            </m:ctrlPr>
                          </m:sSupPr>
                          <m:e>
                            <m:r>
                              <a:rPr lang="en-US" b="0" i="1" smtClean="0">
                                <a:solidFill>
                                  <a:srgbClr val="FF0000"/>
                                </a:solidFill>
                                <a:latin typeface="Cambria Math"/>
                                <a:ea typeface="Cambria Math"/>
                              </a:rPr>
                              <m:t>𝑛</m:t>
                            </m:r>
                          </m:e>
                          <m:sup>
                            <m:r>
                              <a:rPr lang="en-US" b="0" i="1" smtClean="0">
                                <a:solidFill>
                                  <a:srgbClr val="FF0000"/>
                                </a:solidFill>
                                <a:latin typeface="Cambria Math"/>
                                <a:ea typeface="Cambria Math"/>
                              </a:rPr>
                              <m:t>2</m:t>
                            </m:r>
                          </m:sup>
                        </m:sSup>
                      </m:num>
                      <m:den>
                        <m:func>
                          <m:funcPr>
                            <m:ctrlPr>
                              <a:rPr lang="en-US" b="0" i="1" smtClean="0">
                                <a:solidFill>
                                  <a:srgbClr val="FF0000"/>
                                </a:solidFill>
                                <a:latin typeface="Cambria Math"/>
                                <a:ea typeface="Cambria Math"/>
                              </a:rPr>
                            </m:ctrlPr>
                          </m:funcPr>
                          <m:fName>
                            <m:r>
                              <m:rPr>
                                <m:sty m:val="p"/>
                              </m:rPr>
                              <a:rPr lang="en-US" b="0" i="0" smtClean="0">
                                <a:solidFill>
                                  <a:srgbClr val="FF0000"/>
                                </a:solidFill>
                                <a:latin typeface="Cambria Math"/>
                                <a:ea typeface="Cambria Math"/>
                              </a:rPr>
                              <m:t>log</m:t>
                            </m:r>
                          </m:fName>
                          <m:e>
                            <m:r>
                              <a:rPr lang="en-US" b="0" i="1" smtClean="0">
                                <a:solidFill>
                                  <a:srgbClr val="FF0000"/>
                                </a:solidFill>
                                <a:latin typeface="Cambria Math"/>
                                <a:ea typeface="Cambria Math"/>
                              </a:rPr>
                              <m:t>𝑛</m:t>
                            </m:r>
                          </m:e>
                        </m:func>
                      </m:den>
                    </m:f>
                  </m:oMath>
                </a14:m>
                <a:r>
                  <a:rPr lang="en-US" dirty="0" smtClean="0">
                    <a:solidFill>
                      <a:srgbClr val="FF0000"/>
                    </a:solidFill>
                  </a:rPr>
                  <a:t> for all </a:t>
                </a:r>
                <a14:m>
                  <m:oMath xmlns:m="http://schemas.openxmlformats.org/officeDocument/2006/math">
                    <m:r>
                      <a:rPr lang="en-US" b="0" i="1" smtClean="0">
                        <a:solidFill>
                          <a:srgbClr val="FF0000"/>
                        </a:solidFill>
                        <a:latin typeface="Cambria Math"/>
                      </a:rPr>
                      <m:t>𝑛</m:t>
                    </m:r>
                    <m:r>
                      <a:rPr lang="en-US" b="0" i="1" smtClean="0">
                        <a:solidFill>
                          <a:srgbClr val="FF0000"/>
                        </a:solidFill>
                        <a:latin typeface="Cambria Math"/>
                      </a:rPr>
                      <m:t>&gt;1</m:t>
                    </m:r>
                  </m:oMath>
                </a14:m>
                <a:endParaRPr lang="en-US" dirty="0">
                  <a:solidFill>
                    <a:srgbClr val="FF0000"/>
                  </a:solidFill>
                </a:endParaRPr>
              </a:p>
              <a:p>
                <a:pPr lvl="1"/>
                <a:r>
                  <a:rPr lang="en-US" dirty="0" smtClean="0"/>
                  <a:t>Greedy Pebbling Algorithm </a:t>
                </a:r>
                <a:r>
                  <a:rPr lang="en-US" dirty="0"/>
                  <a:t>[BCS16</a:t>
                </a:r>
                <a:r>
                  <a:rPr lang="en-US" dirty="0" smtClean="0"/>
                  <a:t>]</a:t>
                </a:r>
              </a:p>
              <a:p>
                <a:r>
                  <a:rPr lang="en-US" dirty="0">
                    <a:solidFill>
                      <a:srgbClr val="00B050"/>
                    </a:solidFill>
                  </a:rPr>
                  <a:t>Evaluation algorithm is sequential and could be run by honest party</a:t>
                </a:r>
              </a:p>
              <a:p>
                <a:pPr lvl="1"/>
                <a:r>
                  <a:rPr lang="en-US" dirty="0" smtClean="0">
                    <a:solidFill>
                      <a:srgbClr val="00B050"/>
                    </a:solidFill>
                  </a:rPr>
                  <a:t>Good for egalitarian computing…</a:t>
                </a:r>
              </a:p>
              <a:p>
                <a:pPr lvl="1"/>
                <a:r>
                  <a:rPr lang="en-US" dirty="0" smtClean="0">
                    <a:solidFill>
                      <a:srgbClr val="FF0000"/>
                    </a:solidFill>
                  </a:rPr>
                  <a:t>but falls short of goal </a:t>
                </a:r>
                <a14:m>
                  <m:oMath xmlns:m="http://schemas.openxmlformats.org/officeDocument/2006/math">
                    <m:r>
                      <a:rPr lang="en-US" i="1">
                        <a:solidFill>
                          <a:srgbClr val="FF0000"/>
                        </a:solidFill>
                        <a:latin typeface="Cambria Math"/>
                      </a:rPr>
                      <m:t>𝑎𝐴𝑇</m:t>
                    </m:r>
                    <m:r>
                      <a:rPr lang="en-US" i="1">
                        <a:solidFill>
                          <a:srgbClr val="FF0000"/>
                        </a:solidFill>
                        <a:latin typeface="Cambria Math"/>
                      </a:rPr>
                      <m:t>(</m:t>
                    </m:r>
                    <m:r>
                      <a:rPr lang="en-US" i="1">
                        <a:solidFill>
                          <a:srgbClr val="FF0000"/>
                        </a:solidFill>
                        <a:latin typeface="Cambria Math"/>
                      </a:rPr>
                      <m:t>𝐺</m:t>
                    </m:r>
                    <m:r>
                      <a:rPr lang="en-US" i="1">
                        <a:solidFill>
                          <a:srgbClr val="FF0000"/>
                        </a:solidFill>
                        <a:latin typeface="Cambria Math"/>
                      </a:rPr>
                      <m:t>)≥</m:t>
                    </m:r>
                    <m:f>
                      <m:fPr>
                        <m:ctrlPr>
                          <a:rPr lang="en-US" i="1">
                            <a:solidFill>
                              <a:srgbClr val="FF0000"/>
                            </a:solidFill>
                            <a:latin typeface="Cambria Math"/>
                            <a:ea typeface="Cambria Math"/>
                          </a:rPr>
                        </m:ctrlPr>
                      </m:fPr>
                      <m:num>
                        <m:sSup>
                          <m:sSupPr>
                            <m:ctrlPr>
                              <a:rPr lang="en-US" i="1">
                                <a:solidFill>
                                  <a:srgbClr val="FF0000"/>
                                </a:solidFill>
                                <a:latin typeface="Cambria Math"/>
                                <a:ea typeface="Cambria Math"/>
                              </a:rPr>
                            </m:ctrlPr>
                          </m:sSupPr>
                          <m:e>
                            <m:r>
                              <a:rPr lang="en-US" i="1">
                                <a:solidFill>
                                  <a:srgbClr val="FF0000"/>
                                </a:solidFill>
                                <a:latin typeface="Cambria Math"/>
                                <a:ea typeface="Cambria Math"/>
                              </a:rPr>
                              <m:t>𝑛</m:t>
                            </m:r>
                          </m:e>
                          <m:sup>
                            <m:r>
                              <a:rPr lang="en-US" i="1">
                                <a:solidFill>
                                  <a:srgbClr val="FF0000"/>
                                </a:solidFill>
                                <a:latin typeface="Cambria Math"/>
                                <a:ea typeface="Cambria Math"/>
                              </a:rPr>
                              <m:t>2</m:t>
                            </m:r>
                          </m:sup>
                        </m:sSup>
                      </m:num>
                      <m:den>
                        <m:r>
                          <a:rPr lang="en-US" i="1">
                            <a:solidFill>
                              <a:srgbClr val="FF0000"/>
                            </a:solidFill>
                            <a:latin typeface="Cambria Math"/>
                            <a:ea typeface="Cambria Math"/>
                          </a:rPr>
                          <m:t>2</m:t>
                        </m:r>
                      </m:den>
                    </m:f>
                  </m:oMath>
                </a14:m>
                <a:r>
                  <a:rPr lang="en-US" dirty="0">
                    <a:solidFill>
                      <a:srgbClr val="FF0000"/>
                    </a:solidFill>
                  </a:rPr>
                  <a:t> for </a:t>
                </a:r>
                <a:r>
                  <a:rPr lang="en-US" dirty="0" smtClean="0">
                    <a:solidFill>
                      <a:srgbClr val="FF0000"/>
                    </a:solidFill>
                  </a:rPr>
                  <a:t>all practical </a:t>
                </a:r>
                <a14:m>
                  <m:oMath xmlns:m="http://schemas.openxmlformats.org/officeDocument/2006/math">
                    <m:r>
                      <a:rPr lang="en-US" i="1">
                        <a:solidFill>
                          <a:srgbClr val="FF0000"/>
                        </a:solidFill>
                        <a:latin typeface="Cambria Math"/>
                      </a:rPr>
                      <m:t>𝑛</m:t>
                    </m:r>
                    <m:r>
                      <a:rPr lang="en-US" i="1">
                        <a:solidFill>
                          <a:srgbClr val="FF0000"/>
                        </a:solidFill>
                        <a:latin typeface="Cambria Math"/>
                      </a:rPr>
                      <m:t>&lt;</m:t>
                    </m:r>
                    <m:sSup>
                      <m:sSupPr>
                        <m:ctrlPr>
                          <a:rPr lang="en-US" i="1">
                            <a:solidFill>
                              <a:srgbClr val="FF0000"/>
                            </a:solidFill>
                            <a:latin typeface="Cambria Math"/>
                          </a:rPr>
                        </m:ctrlPr>
                      </m:sSupPr>
                      <m:e>
                        <m:r>
                          <a:rPr lang="en-US" i="1">
                            <a:solidFill>
                              <a:srgbClr val="FF0000"/>
                            </a:solidFill>
                            <a:latin typeface="Cambria Math"/>
                          </a:rPr>
                          <m:t>2</m:t>
                        </m:r>
                      </m:e>
                      <m:sup>
                        <m:r>
                          <a:rPr lang="en-US" i="1">
                            <a:solidFill>
                              <a:srgbClr val="FF0000"/>
                            </a:solidFill>
                            <a:latin typeface="Cambria Math"/>
                          </a:rPr>
                          <m:t>24</m:t>
                        </m:r>
                      </m:sup>
                    </m:sSup>
                  </m:oMath>
                </a14:m>
                <a:endParaRPr lang="en-US" dirty="0" smtClean="0">
                  <a:solidFill>
                    <a:srgbClr val="FF0000"/>
                  </a:solidFill>
                </a:endParaRPr>
              </a:p>
              <a:p>
                <a:pPr lvl="1"/>
                <a:r>
                  <a:rPr lang="en-US" dirty="0" smtClean="0"/>
                  <a:t> (maximize cost for fixed running time)</a:t>
                </a:r>
              </a:p>
              <a:p>
                <a:endParaRPr lang="en-US" dirty="0" smtClean="0"/>
              </a:p>
              <a:p>
                <a:r>
                  <a:rPr lang="en-US" b="1" dirty="0" smtClean="0"/>
                  <a:t>Future Work: </a:t>
                </a:r>
                <a:r>
                  <a:rPr lang="en-US" dirty="0" smtClean="0"/>
                  <a:t>Balance resistance to [AB16] and [BCS16] attacks.</a:t>
                </a:r>
              </a:p>
              <a:p>
                <a:pPr lvl="1"/>
                <a:r>
                  <a:rPr lang="en-US" b="1" dirty="0" smtClean="0">
                    <a:solidFill>
                      <a:schemeClr val="tx1"/>
                    </a:solidFill>
                  </a:rPr>
                  <a:t>Goal: </a:t>
                </a:r>
                <a14:m>
                  <m:oMath xmlns:m="http://schemas.openxmlformats.org/officeDocument/2006/math">
                    <m:r>
                      <a:rPr lang="en-US" b="1" i="1">
                        <a:solidFill>
                          <a:schemeClr val="tx1"/>
                        </a:solidFill>
                        <a:latin typeface="Cambria Math"/>
                      </a:rPr>
                      <m:t>𝒂𝑨𝑻</m:t>
                    </m:r>
                    <m:r>
                      <a:rPr lang="en-US" b="1" i="1">
                        <a:solidFill>
                          <a:schemeClr val="tx1"/>
                        </a:solidFill>
                        <a:latin typeface="Cambria Math"/>
                      </a:rPr>
                      <m:t>(</m:t>
                    </m:r>
                    <m:r>
                      <a:rPr lang="en-US" b="1" i="1">
                        <a:solidFill>
                          <a:schemeClr val="tx1"/>
                        </a:solidFill>
                        <a:latin typeface="Cambria Math"/>
                      </a:rPr>
                      <m:t>𝑮</m:t>
                    </m:r>
                    <m:r>
                      <a:rPr lang="en-US" b="1" i="1">
                        <a:solidFill>
                          <a:schemeClr val="tx1"/>
                        </a:solidFill>
                        <a:latin typeface="Cambria Math"/>
                      </a:rPr>
                      <m:t>)≥</m:t>
                    </m:r>
                    <m:f>
                      <m:fPr>
                        <m:ctrlPr>
                          <a:rPr lang="en-US" b="1" i="1">
                            <a:solidFill>
                              <a:schemeClr val="tx1"/>
                            </a:solidFill>
                            <a:latin typeface="Cambria Math"/>
                            <a:ea typeface="Cambria Math"/>
                          </a:rPr>
                        </m:ctrlPr>
                      </m:fPr>
                      <m:num>
                        <m:sSup>
                          <m:sSupPr>
                            <m:ctrlPr>
                              <a:rPr lang="en-US" b="1" i="1">
                                <a:solidFill>
                                  <a:schemeClr val="tx1"/>
                                </a:solidFill>
                                <a:latin typeface="Cambria Math"/>
                                <a:ea typeface="Cambria Math"/>
                              </a:rPr>
                            </m:ctrlPr>
                          </m:sSupPr>
                          <m:e>
                            <m:r>
                              <a:rPr lang="en-US" b="1" i="1">
                                <a:solidFill>
                                  <a:schemeClr val="tx1"/>
                                </a:solidFill>
                                <a:latin typeface="Cambria Math"/>
                                <a:ea typeface="Cambria Math"/>
                              </a:rPr>
                              <m:t>𝒏</m:t>
                            </m:r>
                          </m:e>
                          <m:sup>
                            <m:r>
                              <a:rPr lang="en-US" b="1" i="1">
                                <a:solidFill>
                                  <a:schemeClr val="tx1"/>
                                </a:solidFill>
                                <a:latin typeface="Cambria Math"/>
                                <a:ea typeface="Cambria Math"/>
                              </a:rPr>
                              <m:t>𝟐</m:t>
                            </m:r>
                          </m:sup>
                        </m:sSup>
                      </m:num>
                      <m:den>
                        <m:r>
                          <a:rPr lang="en-US" b="1" i="1" smtClean="0">
                            <a:solidFill>
                              <a:schemeClr val="tx1"/>
                            </a:solidFill>
                            <a:latin typeface="Cambria Math"/>
                            <a:ea typeface="Cambria Math"/>
                          </a:rPr>
                          <m:t>𝒄</m:t>
                        </m:r>
                      </m:den>
                    </m:f>
                  </m:oMath>
                </a14:m>
                <a:r>
                  <a:rPr lang="en-US" b="1" dirty="0">
                    <a:solidFill>
                      <a:schemeClr val="tx1"/>
                    </a:solidFill>
                  </a:rPr>
                  <a:t> for </a:t>
                </a:r>
                <a:r>
                  <a:rPr lang="en-US" b="1" dirty="0">
                    <a:solidFill>
                      <a:schemeClr val="tx1"/>
                    </a:solidFill>
                  </a:rPr>
                  <a:t>all practical </a:t>
                </a:r>
                <a14:m>
                  <m:oMath xmlns:m="http://schemas.openxmlformats.org/officeDocument/2006/math">
                    <m:r>
                      <a:rPr lang="en-US" b="1" i="1">
                        <a:solidFill>
                          <a:schemeClr val="tx1"/>
                        </a:solidFill>
                        <a:latin typeface="Cambria Math"/>
                      </a:rPr>
                      <m:t>𝒏</m:t>
                    </m:r>
                    <m:r>
                      <a:rPr lang="en-US" b="1" i="1">
                        <a:solidFill>
                          <a:schemeClr val="tx1"/>
                        </a:solidFill>
                        <a:latin typeface="Cambria Math"/>
                      </a:rPr>
                      <m:t>&lt;</m:t>
                    </m:r>
                    <m:sSup>
                      <m:sSupPr>
                        <m:ctrlPr>
                          <a:rPr lang="en-US" b="1" i="1">
                            <a:solidFill>
                              <a:schemeClr val="tx1"/>
                            </a:solidFill>
                            <a:latin typeface="Cambria Math"/>
                          </a:rPr>
                        </m:ctrlPr>
                      </m:sSupPr>
                      <m:e>
                        <m:r>
                          <a:rPr lang="en-US" b="1" i="1">
                            <a:solidFill>
                              <a:schemeClr val="tx1"/>
                            </a:solidFill>
                            <a:latin typeface="Cambria Math"/>
                          </a:rPr>
                          <m:t>𝟐</m:t>
                        </m:r>
                      </m:e>
                      <m:sup>
                        <m:r>
                          <a:rPr lang="en-US" b="1" i="1">
                            <a:solidFill>
                              <a:schemeClr val="tx1"/>
                            </a:solidFill>
                            <a:latin typeface="Cambria Math"/>
                          </a:rPr>
                          <m:t>𝟐𝟒</m:t>
                        </m:r>
                      </m:sup>
                    </m:sSup>
                  </m:oMath>
                </a14:m>
                <a:r>
                  <a:rPr lang="en-US" b="1" dirty="0" smtClean="0"/>
                  <a:t> and some small constant c.</a:t>
                </a: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50" t="-3551"/>
                </a:stretch>
              </a:blipFill>
            </p:spPr>
            <p:txBody>
              <a:bodyPr/>
              <a:lstStyle/>
              <a:p>
                <a:r>
                  <a:rPr lang="en-US">
                    <a:noFill/>
                  </a:rPr>
                  <a:t> </a:t>
                </a:r>
              </a:p>
            </p:txBody>
          </p:sp>
        </mc:Fallback>
      </mc:AlternateContent>
    </p:spTree>
    <p:extLst>
      <p:ext uri="{BB962C8B-B14F-4D97-AF65-F5344CB8AC3E}">
        <p14:creationId xmlns:p14="http://schemas.microsoft.com/office/powerpoint/2010/main" val="354920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400" dirty="0" smtClean="0"/>
              <a:t>First </a:t>
            </a:r>
            <a:r>
              <a:rPr lang="en-US" sz="2400" i="1" dirty="0" smtClean="0"/>
              <a:t>practical</a:t>
            </a:r>
            <a:r>
              <a:rPr lang="en-US" sz="2400" dirty="0" smtClean="0"/>
              <a:t> construction of highly depth-robust graphs</a:t>
            </a:r>
            <a:endParaRPr lang="en-US" sz="2400" dirty="0"/>
          </a:p>
          <a:p>
            <a:endParaRPr lang="en-US" sz="2400" dirty="0" smtClean="0"/>
          </a:p>
          <a:p>
            <a:r>
              <a:rPr lang="en-US" sz="2400" dirty="0" smtClean="0"/>
              <a:t>Simple modifications </a:t>
            </a:r>
            <a:r>
              <a:rPr lang="en-US" sz="2400" dirty="0"/>
              <a:t>to </a:t>
            </a:r>
            <a:r>
              <a:rPr lang="en-US" sz="2400" dirty="0" smtClean="0"/>
              <a:t>Argon2 yields</a:t>
            </a:r>
            <a:endParaRPr lang="en-US" sz="2400" dirty="0"/>
          </a:p>
          <a:p>
            <a:pPr lvl="1"/>
            <a:r>
              <a:rPr lang="en-US" dirty="0" err="1" smtClean="0"/>
              <a:t>iMHF</a:t>
            </a:r>
            <a:r>
              <a:rPr lang="en-US" dirty="0" smtClean="0"/>
              <a:t> with optimal asymptotic guarantees</a:t>
            </a:r>
          </a:p>
          <a:p>
            <a:pPr lvl="1"/>
            <a:r>
              <a:rPr lang="en-US" dirty="0" smtClean="0"/>
              <a:t>Hybrid mode with optimal side-channel resistance</a:t>
            </a:r>
          </a:p>
          <a:p>
            <a:pPr lvl="1"/>
            <a:r>
              <a:rPr lang="en-US" b="1" dirty="0" smtClean="0"/>
              <a:t>Conjecture: </a:t>
            </a:r>
            <a:r>
              <a:rPr lang="en-US" dirty="0" smtClean="0"/>
              <a:t>Stronger resistance to space-time tradeoffs</a:t>
            </a:r>
          </a:p>
          <a:p>
            <a:endParaRPr lang="en-US" dirty="0"/>
          </a:p>
          <a:p>
            <a:r>
              <a:rPr lang="en-US" dirty="0" smtClean="0"/>
              <a:t>More research is needed to understand constant factors in security bounds</a:t>
            </a:r>
          </a:p>
          <a:p>
            <a:endParaRPr lang="en-US" dirty="0"/>
          </a:p>
          <a:p>
            <a:endParaRPr lang="en-US" dirty="0"/>
          </a:p>
        </p:txBody>
      </p:sp>
      <p:pic>
        <p:nvPicPr>
          <p:cNvPr id="3074" name="Picture 2" descr="Image result for password hashing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323562"/>
            <a:ext cx="2143125" cy="14216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612" y="1811862"/>
            <a:ext cx="935831"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4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7" y="390212"/>
            <a:ext cx="7196667" cy="54406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181384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Puzzle</a:t>
            </a:r>
            <a:endParaRPr lang="en-US" dirty="0"/>
          </a:p>
        </p:txBody>
      </p:sp>
      <p:sp>
        <p:nvSpPr>
          <p:cNvPr id="3" name="Content Placeholder 2"/>
          <p:cNvSpPr>
            <a:spLocks noGrp="1"/>
          </p:cNvSpPr>
          <p:nvPr>
            <p:ph idx="1"/>
          </p:nvPr>
        </p:nvSpPr>
        <p:spPr>
          <a:xfrm>
            <a:off x="628649" y="1369219"/>
            <a:ext cx="3342217" cy="3263504"/>
          </a:xfrm>
        </p:spPr>
        <p:txBody>
          <a:bodyPr/>
          <a:lstStyle/>
          <a:p>
            <a:r>
              <a:rPr lang="en-US" dirty="0" smtClean="0"/>
              <a:t>First person to find the unsavory solution wins a $20 Amazon Gift card</a:t>
            </a:r>
          </a:p>
          <a:p>
            <a:endParaRPr lang="en-US" dirty="0"/>
          </a:p>
          <a:p>
            <a:r>
              <a:rPr lang="en-US" dirty="0" smtClean="0"/>
              <a:t>E-mail: </a:t>
            </a:r>
            <a:r>
              <a:rPr lang="en-US" dirty="0" smtClean="0">
                <a:hlinkClick r:id="rId2"/>
              </a:rPr>
              <a:t>jblocki@purdue.edu</a:t>
            </a:r>
            <a:r>
              <a:rPr lang="en-US" dirty="0" smtClean="0"/>
              <a:t> </a:t>
            </a:r>
          </a:p>
          <a:p>
            <a:endParaRPr lang="en-US" dirty="0"/>
          </a:p>
        </p:txBody>
      </p:sp>
      <p:sp>
        <p:nvSpPr>
          <p:cNvPr id="4" name="AutoShape 2" descr="https://owa.purdue.edu/owa/service.svc/s/GetFileAttachment?id=AAMkAGUwZDcxNjgzLWZiMmEtNDAxYS1iYWEwLTNmY2RkZjY5OTc1ZQBGAAAAAADWtX8lbLzlRp2T9BvBXZ7cBwC7kKtP1%2BClRpNLIB9HsTBOAAAAAAEMAAC7kKtP1%2BClRpNLIB9HsTBOAAGXEUPrAAABEgAQAPGvdGWN33FLnXgME0tZcUE%3D&amp;isImagePreview=True&amp;X-OWA-CANARY=xPghHslEG0yMNXDCf7Z-HdJUL1w7IdUIEicgvBH6__zE_MfsHkmZKeHqdrwLxnq4rnE9_6rcX5g."/>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owa.purdue.edu/owa/service.svc/s/GetFileAttachment?id=AAMkAGUwZDcxNjgzLWZiMmEtNDAxYS1iYWEwLTNmY2RkZjY5OTc1ZQBGAAAAAADWtX8lbLzlRp2T9BvBXZ7cBwC7kKtP1%2BClRpNLIB9HsTBOAAAAAAEMAAC7kKtP1%2BClRpNLIB9HsTBOAAGXEUPrAAABEgAQAPGvdGWN33FLnXgME0tZcUE%3D&amp;isImagePreview=True&amp;X-OWA-CANARY=xPghHslEG0yMNXDCf7Z-HdJUL1w7IdUIEicgvBH6__zE_MfsHkmZKeHqdrwLxnq4rnE9_6rcX5g."/>
          <p:cNvSpPr>
            <a:spLocks noChangeAspect="1" noChangeArrowheads="1"/>
          </p:cNvSpPr>
          <p:nvPr/>
        </p:nvSpPr>
        <p:spPr bwMode="auto">
          <a:xfrm>
            <a:off x="307975" y="15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descr="C:\Users\jblocki\Downloads\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703" y="314324"/>
            <a:ext cx="4255029" cy="425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68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Hash Iteration</a:t>
            </a:r>
            <a:endParaRPr lang="en-US" dirty="0"/>
          </a:p>
        </p:txBody>
      </p:sp>
      <p:sp>
        <p:nvSpPr>
          <p:cNvPr id="3" name="Content Placeholder 2"/>
          <p:cNvSpPr>
            <a:spLocks noGrp="1"/>
          </p:cNvSpPr>
          <p:nvPr>
            <p:ph idx="1"/>
          </p:nvPr>
        </p:nvSpPr>
        <p:spPr/>
        <p:txBody>
          <a:bodyPr/>
          <a:lstStyle/>
          <a:p>
            <a:r>
              <a:rPr lang="en-US" dirty="0" smtClean="0"/>
              <a:t>BCRYPT</a:t>
            </a:r>
          </a:p>
          <a:p>
            <a:endParaRPr lang="en-US" dirty="0"/>
          </a:p>
          <a:p>
            <a:endParaRPr lang="en-US" dirty="0" smtClean="0"/>
          </a:p>
          <a:p>
            <a:endParaRPr lang="en-US" dirty="0"/>
          </a:p>
          <a:p>
            <a:r>
              <a:rPr lang="en-US" dirty="0" smtClean="0"/>
              <a:t>PBKDF2</a:t>
            </a:r>
          </a:p>
          <a:p>
            <a:endParaRPr lang="en-US" dirty="0"/>
          </a:p>
          <a:p>
            <a:endParaRPr lang="en-US" dirty="0" smtClean="0"/>
          </a:p>
          <a:p>
            <a:endParaRPr lang="en-US" dirty="0"/>
          </a:p>
        </p:txBody>
      </p:sp>
      <p:pic>
        <p:nvPicPr>
          <p:cNvPr id="4" name="Picture 16" descr="http://assets.fontsinuse.com/static/use-media-items/15/14246/full-2048x768/522903b7/Yahoo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645" y="1818187"/>
            <a:ext cx="2000250" cy="751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364" y="1877272"/>
            <a:ext cx="1395047" cy="623319"/>
          </a:xfrm>
          <a:prstGeom prst="rect">
            <a:avLst/>
          </a:prstGeom>
        </p:spPr>
      </p:pic>
      <p:pic>
        <p:nvPicPr>
          <p:cNvPr id="6" name="Picture 2" descr="Image result for drop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6072" y="1749582"/>
            <a:ext cx="1184477" cy="8883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9995" y="3223143"/>
            <a:ext cx="2907923" cy="726981"/>
          </a:xfrm>
          <a:prstGeom prst="rect">
            <a:avLst/>
          </a:prstGeom>
        </p:spPr>
      </p:pic>
      <p:cxnSp>
        <p:nvCxnSpPr>
          <p:cNvPr id="9" name="Straight Arrow Connector 8"/>
          <p:cNvCxnSpPr>
            <a:endCxn id="10" idx="1"/>
          </p:cNvCxnSpPr>
          <p:nvPr/>
        </p:nvCxnSpPr>
        <p:spPr>
          <a:xfrm flipV="1">
            <a:off x="4469041" y="3187120"/>
            <a:ext cx="739269" cy="30239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08310" y="2829330"/>
            <a:ext cx="3517262" cy="715580"/>
          </a:xfrm>
          <a:prstGeom prst="rect">
            <a:avLst/>
          </a:prstGeom>
        </p:spPr>
        <p:txBody>
          <a:bodyPr wrap="none" lIns="68580" tIns="34290" rIns="68580" bIns="34290">
            <a:spAutoFit/>
          </a:bodyPr>
          <a:lstStyle/>
          <a:p>
            <a:r>
              <a:rPr lang="en-US" sz="2100" dirty="0"/>
              <a:t>100,000 SHA256 computations</a:t>
            </a:r>
          </a:p>
          <a:p>
            <a:r>
              <a:rPr lang="en-US" sz="2100" dirty="0"/>
              <a:t>(iterative)</a:t>
            </a:r>
            <a:endParaRPr lang="en-US" sz="2100" dirty="0"/>
          </a:p>
        </p:txBody>
      </p:sp>
      <p:sp>
        <p:nvSpPr>
          <p:cNvPr id="15" name="Rectangle 14"/>
          <p:cNvSpPr/>
          <p:nvPr/>
        </p:nvSpPr>
        <p:spPr>
          <a:xfrm>
            <a:off x="160819" y="4333660"/>
            <a:ext cx="8983181" cy="484748"/>
          </a:xfrm>
          <a:prstGeom prst="rect">
            <a:avLst/>
          </a:prstGeom>
        </p:spPr>
        <p:txBody>
          <a:bodyPr wrap="none" lIns="68580" tIns="34290" rIns="68580" bIns="34290">
            <a:spAutoFit/>
          </a:bodyPr>
          <a:lstStyle/>
          <a:p>
            <a:r>
              <a:rPr lang="en-US" sz="2700" dirty="0"/>
              <a:t>Estimated Cost on ASIC: $1 per billion password guesses [BS14]</a:t>
            </a:r>
            <a:endParaRPr lang="en-US" sz="2700" dirty="0"/>
          </a:p>
        </p:txBody>
      </p:sp>
      <p:cxnSp>
        <p:nvCxnSpPr>
          <p:cNvPr id="16" name="Straight Arrow Connector 15"/>
          <p:cNvCxnSpPr/>
          <p:nvPr/>
        </p:nvCxnSpPr>
        <p:spPr>
          <a:xfrm flipH="1">
            <a:off x="5208310" y="3489516"/>
            <a:ext cx="580409" cy="83613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41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cxnSp>
        <p:nvCxnSpPr>
          <p:cNvPr id="5" name="Straight Arrow Connector 4"/>
          <p:cNvCxnSpPr/>
          <p:nvPr/>
        </p:nvCxnSpPr>
        <p:spPr>
          <a:xfrm flipV="1">
            <a:off x="1722680" y="1036852"/>
            <a:ext cx="0" cy="315957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722680" y="4196429"/>
            <a:ext cx="4596493"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70204" y="3594476"/>
            <a:ext cx="1888547" cy="438581"/>
          </a:xfrm>
          <a:prstGeom prst="rect">
            <a:avLst/>
          </a:prstGeom>
          <a:noFill/>
        </p:spPr>
        <p:txBody>
          <a:bodyPr wrap="none" lIns="68580" tIns="34290" rIns="68580" bIns="34290" rtlCol="0">
            <a:spAutoFit/>
          </a:bodyPr>
          <a:lstStyle/>
          <a:p>
            <a:r>
              <a:rPr lang="en-US" sz="2400" b="1" dirty="0">
                <a:solidFill>
                  <a:srgbClr val="7030A0"/>
                </a:solidFill>
              </a:rPr>
              <a:t>User Patience</a:t>
            </a:r>
            <a:endParaRPr lang="en-US" sz="2400" b="1" dirty="0">
              <a:solidFill>
                <a:srgbClr val="7030A0"/>
              </a:solidFill>
            </a:endParaRPr>
          </a:p>
        </p:txBody>
      </p:sp>
      <p:sp>
        <p:nvSpPr>
          <p:cNvPr id="11" name="TextBox 10"/>
          <p:cNvSpPr txBox="1"/>
          <p:nvPr/>
        </p:nvSpPr>
        <p:spPr>
          <a:xfrm>
            <a:off x="228615" y="4751615"/>
            <a:ext cx="4010457" cy="284693"/>
          </a:xfrm>
          <a:prstGeom prst="rect">
            <a:avLst/>
          </a:prstGeom>
          <a:noFill/>
        </p:spPr>
        <p:txBody>
          <a:bodyPr wrap="none" lIns="68580" tIns="34290" rIns="68580" bIns="34290" rtlCol="0">
            <a:spAutoFit/>
          </a:bodyPr>
          <a:lstStyle/>
          <a:p>
            <a:r>
              <a:rPr lang="en-US" b="1" dirty="0" smtClean="0"/>
              <a:t>Disclaimer</a:t>
            </a:r>
            <a:r>
              <a:rPr lang="en-US" dirty="0" smtClean="0"/>
              <a:t>: This slide is entirely for humorous effect. </a:t>
            </a:r>
            <a:endParaRPr lang="en-US" dirty="0"/>
          </a:p>
        </p:txBody>
      </p:sp>
      <p:sp>
        <p:nvSpPr>
          <p:cNvPr id="12" name="TextBox 11"/>
          <p:cNvSpPr txBox="1"/>
          <p:nvPr/>
        </p:nvSpPr>
        <p:spPr>
          <a:xfrm rot="2460249">
            <a:off x="2789496" y="1690323"/>
            <a:ext cx="1759280" cy="438581"/>
          </a:xfrm>
          <a:prstGeom prst="rect">
            <a:avLst/>
          </a:prstGeom>
          <a:noFill/>
        </p:spPr>
        <p:txBody>
          <a:bodyPr wrap="none" lIns="68580" tIns="34290" rIns="68580" bIns="34290" rtlCol="0">
            <a:spAutoFit/>
          </a:bodyPr>
          <a:lstStyle/>
          <a:p>
            <a:r>
              <a:rPr lang="en-US" sz="2400" b="1" dirty="0">
                <a:solidFill>
                  <a:srgbClr val="FF0000"/>
                </a:solidFill>
              </a:rPr>
              <a:t>Cost SHA256</a:t>
            </a:r>
            <a:endParaRPr lang="en-US" sz="2400" b="1" dirty="0">
              <a:solidFill>
                <a:srgbClr val="FF0000"/>
              </a:solidFill>
            </a:endParaRPr>
          </a:p>
        </p:txBody>
      </p:sp>
      <p:cxnSp>
        <p:nvCxnSpPr>
          <p:cNvPr id="13" name="Straight Arrow Connector 12"/>
          <p:cNvCxnSpPr/>
          <p:nvPr/>
        </p:nvCxnSpPr>
        <p:spPr>
          <a:xfrm>
            <a:off x="2166669" y="1140008"/>
            <a:ext cx="3376882" cy="278701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14478" y="4197575"/>
            <a:ext cx="772087" cy="438581"/>
          </a:xfrm>
          <a:prstGeom prst="rect">
            <a:avLst/>
          </a:prstGeom>
          <a:noFill/>
        </p:spPr>
        <p:txBody>
          <a:bodyPr wrap="none" lIns="68580" tIns="34290" rIns="68580" bIns="34290" rtlCol="0">
            <a:spAutoFit/>
          </a:bodyPr>
          <a:lstStyle/>
          <a:p>
            <a:r>
              <a:rPr lang="en-US" sz="2400" b="1" dirty="0"/>
              <a:t>Time</a:t>
            </a:r>
            <a:endParaRPr lang="en-US" sz="2400" b="1" dirty="0"/>
          </a:p>
        </p:txBody>
      </p:sp>
      <p:sp>
        <p:nvSpPr>
          <p:cNvPr id="17" name="TextBox 16"/>
          <p:cNvSpPr txBox="1"/>
          <p:nvPr/>
        </p:nvSpPr>
        <p:spPr>
          <a:xfrm rot="16200000">
            <a:off x="5068782" y="2314225"/>
            <a:ext cx="3193423" cy="438581"/>
          </a:xfrm>
          <a:prstGeom prst="rect">
            <a:avLst/>
          </a:prstGeom>
          <a:noFill/>
        </p:spPr>
        <p:txBody>
          <a:bodyPr wrap="none" lIns="68580" tIns="34290" rIns="68580" bIns="34290" rtlCol="0">
            <a:spAutoFit/>
          </a:bodyPr>
          <a:lstStyle/>
          <a:p>
            <a:r>
              <a:rPr lang="en-US" sz="2400" b="1" dirty="0">
                <a:solidFill>
                  <a:srgbClr val="7030A0"/>
                </a:solidFill>
              </a:rPr>
              <a:t>Standard Patience </a:t>
            </a:r>
            <a:r>
              <a:rPr lang="en-US" sz="2400" b="1" dirty="0">
                <a:solidFill>
                  <a:srgbClr val="7030A0"/>
                </a:solidFill>
              </a:rPr>
              <a:t>Units</a:t>
            </a:r>
          </a:p>
        </p:txBody>
      </p:sp>
      <p:cxnSp>
        <p:nvCxnSpPr>
          <p:cNvPr id="18" name="Straight Arrow Connector 17"/>
          <p:cNvCxnSpPr/>
          <p:nvPr/>
        </p:nvCxnSpPr>
        <p:spPr>
          <a:xfrm flipV="1">
            <a:off x="6343680" y="1072459"/>
            <a:ext cx="0" cy="315957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939196" y="2117167"/>
            <a:ext cx="904334" cy="438581"/>
          </a:xfrm>
          <a:prstGeom prst="rect">
            <a:avLst/>
          </a:prstGeom>
          <a:noFill/>
        </p:spPr>
        <p:txBody>
          <a:bodyPr wrap="none" lIns="68580" tIns="34290" rIns="68580" bIns="34290" rtlCol="0">
            <a:spAutoFit/>
          </a:bodyPr>
          <a:lstStyle/>
          <a:p>
            <a:r>
              <a:rPr lang="en-US" sz="2400" b="1" dirty="0">
                <a:solidFill>
                  <a:srgbClr val="FF0000"/>
                </a:solidFill>
              </a:rPr>
              <a:t>USD $</a:t>
            </a:r>
            <a:endParaRPr lang="en-US" sz="2400" b="1" dirty="0">
              <a:solidFill>
                <a:srgbClr val="FF0000"/>
              </a:solidFill>
            </a:endParaRPr>
          </a:p>
        </p:txBody>
      </p:sp>
      <p:cxnSp>
        <p:nvCxnSpPr>
          <p:cNvPr id="21" name="Straight Arrow Connector 20"/>
          <p:cNvCxnSpPr/>
          <p:nvPr/>
        </p:nvCxnSpPr>
        <p:spPr>
          <a:xfrm>
            <a:off x="1792083" y="4016829"/>
            <a:ext cx="4457685" cy="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Image result for impatient u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784" y="1687461"/>
            <a:ext cx="1943099" cy="129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429487" y="2509821"/>
            <a:ext cx="1401691" cy="118604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1983005" y="2757056"/>
            <a:ext cx="742950" cy="123860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7858983" y="2123160"/>
            <a:ext cx="914400" cy="773321"/>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5792" y="3042389"/>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1850" y="3026289"/>
            <a:ext cx="342900" cy="35007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966738" y="1426708"/>
            <a:ext cx="6172200" cy="857250"/>
          </a:xfrm>
          <a:prstGeom prst="rect">
            <a:avLst/>
          </a:prstGeom>
        </p:spPr>
        <p:txBody>
          <a:bodyPr vert="horz" lIns="68580" tIns="34290" rIns="68580" bIns="3429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Fast on PC and </a:t>
            </a:r>
          </a:p>
          <a:p>
            <a:r>
              <a:rPr lang="en-US" dirty="0" smtClean="0"/>
              <a:t>Expensive on ASIC?</a:t>
            </a:r>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504" y="3550423"/>
            <a:ext cx="1461655" cy="1461655"/>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7802551" y="2967287"/>
            <a:ext cx="970832" cy="145715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429" y="1193609"/>
            <a:ext cx="2363298" cy="1323447"/>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5671" y="2572720"/>
            <a:ext cx="1943099" cy="12979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3891" y="3411925"/>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9949" y="3395825"/>
            <a:ext cx="342900" cy="35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lnSpcReduction="10000"/>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b="1" dirty="0" smtClean="0"/>
              <a:t>Goal: </a:t>
            </a:r>
            <a:r>
              <a:rPr lang="en-US" dirty="0" smtClean="0"/>
              <a:t>force attacker to lock up large amounts of memory for duration of computation</a:t>
            </a:r>
          </a:p>
          <a:p>
            <a:pPr marL="342900"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68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25759</TotalTime>
  <Words>3222</Words>
  <Application>Microsoft Office PowerPoint</Application>
  <PresentationFormat>On-screen Show (16:9)</PresentationFormat>
  <Paragraphs>569</Paragraphs>
  <Slides>54</Slides>
  <Notes>13</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Lucida Sans Unicode</vt:lpstr>
      <vt:lpstr>Calibri</vt:lpstr>
      <vt:lpstr>Cambria Math</vt:lpstr>
      <vt:lpstr>Wingdings</vt:lpstr>
      <vt:lpstr>Calibri Light</vt:lpstr>
      <vt:lpstr>Office Theme</vt:lpstr>
      <vt:lpstr>Practical Graphs for Optimal Side-Channel Resistant Memory-Hard Functions</vt:lpstr>
      <vt:lpstr>Motivation: Password Storage</vt:lpstr>
      <vt:lpstr>Offline Attacks: A Common Problem</vt:lpstr>
      <vt:lpstr>Offline Attacks: A Common Problem</vt:lpstr>
      <vt:lpstr>A Dangerous Problem</vt:lpstr>
      <vt:lpstr>Attempt 1: Hash Iteration</vt:lpstr>
      <vt:lpstr>The Challenge</vt:lpstr>
      <vt:lpstr>Goal: Moderately Expensive Hash Function</vt:lpstr>
      <vt:lpstr>Memory Hard Function (MHF)</vt:lpstr>
      <vt:lpstr>Memory Hard Function (MHF)</vt:lpstr>
      <vt:lpstr>iMHF (fG,H)</vt:lpstr>
      <vt:lpstr>Evaluating an iMHF (pebbling)</vt:lpstr>
      <vt:lpstr>Evaluating an iMHF (pebbling)</vt:lpstr>
      <vt:lpstr>Evaluating an iMHF (pebbling)</vt:lpstr>
      <vt:lpstr>Pebbling Example</vt:lpstr>
      <vt:lpstr>Pebbling Example</vt:lpstr>
      <vt:lpstr>Pebbling Example</vt:lpstr>
      <vt:lpstr>Pebbling Example</vt:lpstr>
      <vt:lpstr>Measuring Cost: Attempt 1</vt:lpstr>
      <vt:lpstr>Amortization and Parallelism</vt:lpstr>
      <vt:lpstr>Amortized Area-Time Complexity</vt:lpstr>
      <vt:lpstr>Pebbling Example: (amortized) Area Time</vt:lpstr>
      <vt:lpstr>Naïve Pebbling Algorithms</vt:lpstr>
      <vt:lpstr>Amortized Attack Quality</vt:lpstr>
      <vt:lpstr>Desiderata</vt:lpstr>
      <vt:lpstr>Depth-Robustness: The Key Property</vt:lpstr>
      <vt:lpstr>Depth Robustness</vt:lpstr>
      <vt:lpstr>Depth Robustness</vt:lpstr>
      <vt:lpstr>Depth Robustness is Necessary</vt:lpstr>
      <vt:lpstr>Answer: No</vt:lpstr>
      <vt:lpstr>Argon2i [BDK]</vt:lpstr>
      <vt:lpstr>Depth-Robustness is Sufficient! [ABP17]</vt:lpstr>
      <vt:lpstr>Practical Construction of Depth-Robust Graph</vt:lpstr>
      <vt:lpstr>DRSample</vt:lpstr>
      <vt:lpstr>DRSample</vt:lpstr>
      <vt:lpstr>DRSample</vt:lpstr>
      <vt:lpstr>DRSample</vt:lpstr>
      <vt:lpstr>DRSample Analysis</vt:lpstr>
      <vt:lpstr>DRSample Meta-Graph</vt:lpstr>
      <vt:lpstr>DRSample Meta-Graph</vt:lpstr>
      <vt:lpstr>Local Expander Node: v</vt:lpstr>
      <vt:lpstr>c-good Node: v for deleted set S</vt:lpstr>
      <vt:lpstr>Analysis of DR-Sample</vt:lpstr>
      <vt:lpstr>Analysis of DR-Sample</vt:lpstr>
      <vt:lpstr>Empirical Security Analysis</vt:lpstr>
      <vt:lpstr>Implementation of DRSample</vt:lpstr>
      <vt:lpstr>Data-Independent vs. Data-Dependent MHF</vt:lpstr>
      <vt:lpstr>On the Security of SCRYPT</vt:lpstr>
      <vt:lpstr>Hybrid Modes</vt:lpstr>
      <vt:lpstr>DRSample-Hybrid: </vt:lpstr>
      <vt:lpstr>New Results</vt:lpstr>
      <vt:lpstr>Summary</vt:lpstr>
      <vt:lpstr>Thanks for Listening</vt:lpstr>
      <vt:lpstr>A Puzzle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Data Independent Memory Hard Functions</dc:title>
  <dc:creator>Jeremiah Blocki</dc:creator>
  <cp:lastModifiedBy>jblocki</cp:lastModifiedBy>
  <cp:revision>542</cp:revision>
  <dcterms:created xsi:type="dcterms:W3CDTF">2016-03-11T00:22:30Z</dcterms:created>
  <dcterms:modified xsi:type="dcterms:W3CDTF">2017-11-01T17:31:08Z</dcterms:modified>
</cp:coreProperties>
</file>