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2"/>
  </p:notesMasterIdLst>
  <p:sldIdLst>
    <p:sldId id="256" r:id="rId2"/>
    <p:sldId id="313" r:id="rId3"/>
    <p:sldId id="460" r:id="rId4"/>
    <p:sldId id="358" r:id="rId5"/>
    <p:sldId id="316" r:id="rId6"/>
    <p:sldId id="493" r:id="rId7"/>
    <p:sldId id="494" r:id="rId8"/>
    <p:sldId id="495" r:id="rId9"/>
    <p:sldId id="453" r:id="rId10"/>
    <p:sldId id="454" r:id="rId11"/>
    <p:sldId id="489" r:id="rId12"/>
    <p:sldId id="488" r:id="rId13"/>
    <p:sldId id="490" r:id="rId14"/>
    <p:sldId id="319" r:id="rId15"/>
    <p:sldId id="323" r:id="rId16"/>
    <p:sldId id="326" r:id="rId17"/>
    <p:sldId id="327" r:id="rId18"/>
    <p:sldId id="328" r:id="rId19"/>
    <p:sldId id="329" r:id="rId20"/>
    <p:sldId id="330" r:id="rId21"/>
    <p:sldId id="331" r:id="rId22"/>
    <p:sldId id="404" r:id="rId23"/>
    <p:sldId id="405" r:id="rId24"/>
    <p:sldId id="420" r:id="rId25"/>
    <p:sldId id="479" r:id="rId26"/>
    <p:sldId id="332" r:id="rId27"/>
    <p:sldId id="378" r:id="rId28"/>
    <p:sldId id="491" r:id="rId29"/>
    <p:sldId id="351" r:id="rId30"/>
    <p:sldId id="258" r:id="rId31"/>
    <p:sldId id="446" r:id="rId32"/>
    <p:sldId id="447" r:id="rId33"/>
    <p:sldId id="264" r:id="rId34"/>
    <p:sldId id="462" r:id="rId35"/>
    <p:sldId id="461" r:id="rId36"/>
    <p:sldId id="455" r:id="rId37"/>
    <p:sldId id="492" r:id="rId38"/>
    <p:sldId id="414" r:id="rId39"/>
    <p:sldId id="459" r:id="rId40"/>
    <p:sldId id="480" r:id="rId41"/>
    <p:sldId id="433" r:id="rId42"/>
    <p:sldId id="463" r:id="rId43"/>
    <p:sldId id="464" r:id="rId44"/>
    <p:sldId id="435" r:id="rId45"/>
    <p:sldId id="465" r:id="rId46"/>
    <p:sldId id="466" r:id="rId47"/>
    <p:sldId id="467" r:id="rId48"/>
    <p:sldId id="457" r:id="rId49"/>
    <p:sldId id="416" r:id="rId50"/>
    <p:sldId id="417" r:id="rId51"/>
    <p:sldId id="469" r:id="rId52"/>
    <p:sldId id="468" r:id="rId53"/>
    <p:sldId id="418" r:id="rId54"/>
    <p:sldId id="424" r:id="rId55"/>
    <p:sldId id="470" r:id="rId56"/>
    <p:sldId id="471" r:id="rId57"/>
    <p:sldId id="472" r:id="rId58"/>
    <p:sldId id="425" r:id="rId59"/>
    <p:sldId id="415" r:id="rId60"/>
    <p:sldId id="439" r:id="rId61"/>
    <p:sldId id="473" r:id="rId62"/>
    <p:sldId id="474" r:id="rId63"/>
    <p:sldId id="423" r:id="rId64"/>
    <p:sldId id="440" r:id="rId65"/>
    <p:sldId id="441" r:id="rId66"/>
    <p:sldId id="442" r:id="rId67"/>
    <p:sldId id="427" r:id="rId68"/>
    <p:sldId id="438" r:id="rId69"/>
    <p:sldId id="481" r:id="rId70"/>
    <p:sldId id="482" r:id="rId71"/>
    <p:sldId id="458" r:id="rId72"/>
    <p:sldId id="483" r:id="rId73"/>
    <p:sldId id="484" r:id="rId74"/>
    <p:sldId id="485" r:id="rId75"/>
    <p:sldId id="444" r:id="rId76"/>
    <p:sldId id="486" r:id="rId77"/>
    <p:sldId id="487" r:id="rId78"/>
    <p:sldId id="448" r:id="rId79"/>
    <p:sldId id="475" r:id="rId80"/>
    <p:sldId id="450" r:id="rId81"/>
    <p:sldId id="449" r:id="rId82"/>
    <p:sldId id="451" r:id="rId83"/>
    <p:sldId id="445" r:id="rId84"/>
    <p:sldId id="443" r:id="rId85"/>
    <p:sldId id="476" r:id="rId86"/>
    <p:sldId id="410" r:id="rId87"/>
    <p:sldId id="412" r:id="rId88"/>
    <p:sldId id="430" r:id="rId89"/>
    <p:sldId id="400" r:id="rId90"/>
    <p:sldId id="432" r:id="rId91"/>
  </p:sldIdLst>
  <p:sldSz cx="9144000" cy="5143500" type="screen16x9"/>
  <p:notesSz cx="6858000" cy="9144000"/>
  <p:embeddedFontLst>
    <p:embeddedFont>
      <p:font typeface="Calibri Light" panose="020F0302020204030204" pitchFamily="34" charset="0"/>
      <p:regular r:id="rId93"/>
      <p:italic r:id="rId94"/>
    </p:embeddedFont>
    <p:embeddedFont>
      <p:font typeface="Calibri" panose="020F0502020204030204" pitchFamily="34" charset="0"/>
      <p:regular r:id="rId95"/>
      <p:bold r:id="rId96"/>
      <p:italic r:id="rId97"/>
      <p:boldItalic r:id="rId98"/>
    </p:embeddedFont>
    <p:embeddedFont>
      <p:font typeface="Lucida Sans Unicode" panose="020B0602030504020204" pitchFamily="34" charset="0"/>
      <p:regular r:id="rId99"/>
    </p:embeddedFont>
    <p:embeddedFont>
      <p:font typeface="Cambria Math" panose="02040503050406030204" pitchFamily="18" charset="0"/>
      <p:regular r:id="rId100"/>
    </p:embeddedFont>
  </p:embeddedFontLst>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47B8277-68E6-4725-ADBF-F2E99B037A1D}">
          <p14:sldIdLst>
            <p14:sldId id="256"/>
            <p14:sldId id="313"/>
            <p14:sldId id="460"/>
            <p14:sldId id="358"/>
            <p14:sldId id="316"/>
            <p14:sldId id="493"/>
            <p14:sldId id="494"/>
            <p14:sldId id="495"/>
            <p14:sldId id="453"/>
            <p14:sldId id="454"/>
            <p14:sldId id="489"/>
            <p14:sldId id="488"/>
            <p14:sldId id="490"/>
            <p14:sldId id="319"/>
            <p14:sldId id="323"/>
            <p14:sldId id="326"/>
            <p14:sldId id="327"/>
            <p14:sldId id="328"/>
            <p14:sldId id="329"/>
            <p14:sldId id="330"/>
            <p14:sldId id="331"/>
            <p14:sldId id="404"/>
            <p14:sldId id="405"/>
            <p14:sldId id="420"/>
            <p14:sldId id="479"/>
            <p14:sldId id="332"/>
            <p14:sldId id="378"/>
            <p14:sldId id="491"/>
            <p14:sldId id="351"/>
            <p14:sldId id="258"/>
            <p14:sldId id="446"/>
            <p14:sldId id="447"/>
            <p14:sldId id="264"/>
            <p14:sldId id="462"/>
            <p14:sldId id="461"/>
            <p14:sldId id="455"/>
            <p14:sldId id="492"/>
            <p14:sldId id="414"/>
            <p14:sldId id="459"/>
            <p14:sldId id="480"/>
            <p14:sldId id="433"/>
            <p14:sldId id="463"/>
            <p14:sldId id="464"/>
            <p14:sldId id="435"/>
            <p14:sldId id="465"/>
            <p14:sldId id="466"/>
            <p14:sldId id="467"/>
            <p14:sldId id="457"/>
            <p14:sldId id="416"/>
            <p14:sldId id="417"/>
            <p14:sldId id="469"/>
            <p14:sldId id="468"/>
            <p14:sldId id="418"/>
            <p14:sldId id="424"/>
            <p14:sldId id="470"/>
            <p14:sldId id="471"/>
            <p14:sldId id="472"/>
            <p14:sldId id="425"/>
            <p14:sldId id="415"/>
            <p14:sldId id="439"/>
            <p14:sldId id="473"/>
            <p14:sldId id="474"/>
            <p14:sldId id="423"/>
            <p14:sldId id="440"/>
            <p14:sldId id="441"/>
            <p14:sldId id="442"/>
            <p14:sldId id="427"/>
            <p14:sldId id="438"/>
            <p14:sldId id="481"/>
            <p14:sldId id="482"/>
            <p14:sldId id="458"/>
            <p14:sldId id="483"/>
            <p14:sldId id="484"/>
            <p14:sldId id="485"/>
            <p14:sldId id="444"/>
            <p14:sldId id="486"/>
            <p14:sldId id="487"/>
            <p14:sldId id="448"/>
            <p14:sldId id="475"/>
            <p14:sldId id="450"/>
            <p14:sldId id="449"/>
            <p14:sldId id="451"/>
            <p14:sldId id="445"/>
            <p14:sldId id="443"/>
            <p14:sldId id="476"/>
            <p14:sldId id="410"/>
            <p14:sldId id="412"/>
            <p14:sldId id="430"/>
            <p14:sldId id="400"/>
            <p14:sldId id="43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29" autoAdjust="0"/>
    <p:restoredTop sz="94669" autoAdjust="0"/>
  </p:normalViewPr>
  <p:slideViewPr>
    <p:cSldViewPr snapToGrid="0">
      <p:cViewPr varScale="1">
        <p:scale>
          <a:sx n="114" d="100"/>
          <a:sy n="114" d="100"/>
        </p:scale>
        <p:origin x="114" y="612"/>
      </p:cViewPr>
      <p:guideLst>
        <p:guide orient="horz" pos="2160"/>
        <p:guide pos="3840"/>
        <p:guide orient="horz" pos="1620"/>
        <p:guide pos="2880"/>
      </p:guideLst>
    </p:cSldViewPr>
  </p:slideViewPr>
  <p:outlineViewPr>
    <p:cViewPr>
      <p:scale>
        <a:sx n="33" d="100"/>
        <a:sy n="33" d="100"/>
      </p:scale>
      <p:origin x="0" y="289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font" Target="fonts/font3.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2.fntdata"/><Relationship Id="rId99" Type="http://schemas.openxmlformats.org/officeDocument/2006/relationships/font" Target="fonts/font7.fntdata"/><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5.fntdata"/><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fntdata"/><Relationship Id="rId98" Type="http://schemas.openxmlformats.org/officeDocument/2006/relationships/font" Target="fonts/font6.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DF46F-8000-42B8-B59B-DAC7A154C9BF}" type="datetimeFigureOut">
              <a:rPr lang="en-US" smtClean="0"/>
              <a:t>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1E05A-F77A-4D73-8247-AAB3E0C8518D}" type="slidenum">
              <a:rPr lang="en-US" smtClean="0"/>
              <a:t>‹#›</a:t>
            </a:fld>
            <a:endParaRPr lang="en-US"/>
          </a:p>
        </p:txBody>
      </p:sp>
    </p:spTree>
    <p:extLst>
      <p:ext uri="{BB962C8B-B14F-4D97-AF65-F5344CB8AC3E}">
        <p14:creationId xmlns:p14="http://schemas.microsoft.com/office/powerpoint/2010/main" val="425824577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a:t>
            </a:fld>
            <a:endParaRPr lang="en-US"/>
          </a:p>
        </p:txBody>
      </p:sp>
    </p:spTree>
    <p:extLst>
      <p:ext uri="{BB962C8B-B14F-4D97-AF65-F5344CB8AC3E}">
        <p14:creationId xmlns:p14="http://schemas.microsoft.com/office/powerpoint/2010/main" val="784214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13</a:t>
            </a:fld>
            <a:endParaRPr lang="en-US"/>
          </a:p>
        </p:txBody>
      </p:sp>
    </p:spTree>
    <p:extLst>
      <p:ext uri="{BB962C8B-B14F-4D97-AF65-F5344CB8AC3E}">
        <p14:creationId xmlns:p14="http://schemas.microsoft.com/office/powerpoint/2010/main" val="4172469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a:t>
            </a:r>
            <a:r>
              <a:rPr lang="en-US" baseline="0" dirty="0" smtClean="0"/>
              <a:t> describe our algorithms for evaluating an </a:t>
            </a:r>
            <a:r>
              <a:rPr lang="en-US" baseline="0" dirty="0" err="1" smtClean="0"/>
              <a:t>iMHF</a:t>
            </a:r>
            <a:r>
              <a:rPr lang="en-US" baseline="0" dirty="0" smtClean="0"/>
              <a:t> using the language of graph pebbling. Placing a pebble on a node corresponds to computing the corresponding label, and keeping a pebble on the graph corresponds to storing that label in memory.  Of course we can only compute a label if we have all of the dependent labels. Thus, in a legal pebbling we cannot place a pebble on a node until we have pebbles on the parents of that node. If the adversary is parallel then we are allowed to place multiple pebbles on the graph in each round. We can remove pebbles from the graph at any point in time.</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15</a:t>
            </a:fld>
            <a:endParaRPr lang="en-US"/>
          </a:p>
        </p:txBody>
      </p:sp>
    </p:spTree>
    <p:extLst>
      <p:ext uri="{BB962C8B-B14F-4D97-AF65-F5344CB8AC3E}">
        <p14:creationId xmlns:p14="http://schemas.microsoft.com/office/powerpoint/2010/main" val="893402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41</a:t>
            </a:fld>
            <a:endParaRPr lang="en-US"/>
          </a:p>
        </p:txBody>
      </p:sp>
    </p:spTree>
    <p:extLst>
      <p:ext uri="{BB962C8B-B14F-4D97-AF65-F5344CB8AC3E}">
        <p14:creationId xmlns:p14="http://schemas.microsoft.com/office/powerpoint/2010/main" val="3594009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42</a:t>
            </a:fld>
            <a:endParaRPr lang="en-US"/>
          </a:p>
        </p:txBody>
      </p:sp>
    </p:spTree>
    <p:extLst>
      <p:ext uri="{BB962C8B-B14F-4D97-AF65-F5344CB8AC3E}">
        <p14:creationId xmlns:p14="http://schemas.microsoft.com/office/powerpoint/2010/main" val="3661731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43</a:t>
            </a:fld>
            <a:endParaRPr lang="en-US"/>
          </a:p>
        </p:txBody>
      </p:sp>
    </p:spTree>
    <p:extLst>
      <p:ext uri="{BB962C8B-B14F-4D97-AF65-F5344CB8AC3E}">
        <p14:creationId xmlns:p14="http://schemas.microsoft.com/office/powerpoint/2010/main" val="885657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86</a:t>
            </a:fld>
            <a:endParaRPr lang="en-US"/>
          </a:p>
        </p:txBody>
      </p:sp>
    </p:spTree>
    <p:extLst>
      <p:ext uri="{BB962C8B-B14F-4D97-AF65-F5344CB8AC3E}">
        <p14:creationId xmlns:p14="http://schemas.microsoft.com/office/powerpoint/2010/main" val="4176713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motivating example consider an adversary who breaks into an</a:t>
            </a:r>
            <a:r>
              <a:rPr lang="en-US" baseline="0" dirty="0" smtClean="0"/>
              <a:t> authentication server and steals a users </a:t>
            </a:r>
            <a:r>
              <a:rPr lang="en-US" baseline="0" dirty="0" err="1" smtClean="0"/>
              <a:t>crptographic</a:t>
            </a:r>
            <a:r>
              <a:rPr lang="en-US" baseline="0" dirty="0" smtClean="0"/>
              <a:t> hash value. The adversary can execute an offline attack against the password by comparing the hash value with the hashes of likely password guesses. The adversary is limited only by the resources that he is willing to invest cracking the passwords.</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2</a:t>
            </a:fld>
            <a:endParaRPr lang="en-US"/>
          </a:p>
        </p:txBody>
      </p:sp>
    </p:spTree>
    <p:extLst>
      <p:ext uri="{BB962C8B-B14F-4D97-AF65-F5344CB8AC3E}">
        <p14:creationId xmlns:p14="http://schemas.microsoft.com/office/powerpoint/2010/main" val="2102645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Unfortunately, offline dictionary attacks are quite common. Password</a:t>
            </a:r>
            <a:r>
              <a:rPr lang="en-US" baseline="0" dirty="0" smtClean="0"/>
              <a:t> breaches at major companies have affected millions of users.</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3</a:t>
            </a:fld>
            <a:endParaRPr lang="en-US"/>
          </a:p>
        </p:txBody>
      </p:sp>
    </p:spTree>
    <p:extLst>
      <p:ext uri="{BB962C8B-B14F-4D97-AF65-F5344CB8AC3E}">
        <p14:creationId xmlns:p14="http://schemas.microsoft.com/office/powerpoint/2010/main" val="1156988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Unfortunately, offline dictionary attacks are quite common. Password</a:t>
            </a:r>
            <a:r>
              <a:rPr lang="en-US" baseline="0" dirty="0" smtClean="0"/>
              <a:t> breaches at major companies have affected millions of users.</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4</a:t>
            </a:fld>
            <a:endParaRPr lang="en-US"/>
          </a:p>
        </p:txBody>
      </p:sp>
    </p:spTree>
    <p:extLst>
      <p:ext uri="{BB962C8B-B14F-4D97-AF65-F5344CB8AC3E}">
        <p14:creationId xmlns:p14="http://schemas.microsoft.com/office/powerpoint/2010/main" val="31576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motivates the need for moderately hard functions. The basic idea is to build a password hash function that is moderately expensive to compute to limit the number of guesses that an adversary would be willing to try</a:t>
            </a:r>
            <a:r>
              <a:rPr lang="en-US" baseline="0" dirty="0" smtClean="0"/>
              <a:t>. An honest server only needs to compute the function once during a typical authentication session. However, the adversary potentially has an advantage in this game. While the honest server must typically evaluate the function on standard hardware, the adversary could use potentially reduce the cost per password guess by developing customized hardware (GPUs, FPGAs, ASICs) to evaluate the password hash function. Thus, we want to ensure that the cost to evaluate this function is equitable across platforms.</a:t>
            </a:r>
            <a:endParaRPr lang="en-US" dirty="0" smtClean="0"/>
          </a:p>
          <a:p>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5</a:t>
            </a:fld>
            <a:endParaRPr lang="en-US"/>
          </a:p>
        </p:txBody>
      </p:sp>
    </p:spTree>
    <p:extLst>
      <p:ext uri="{BB962C8B-B14F-4D97-AF65-F5344CB8AC3E}">
        <p14:creationId xmlns:p14="http://schemas.microsoft.com/office/powerpoint/2010/main" val="1298384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9</a:t>
            </a:fld>
            <a:endParaRPr lang="en-US"/>
          </a:p>
        </p:txBody>
      </p:sp>
    </p:spTree>
    <p:extLst>
      <p:ext uri="{BB962C8B-B14F-4D97-AF65-F5344CB8AC3E}">
        <p14:creationId xmlns:p14="http://schemas.microsoft.com/office/powerpoint/2010/main" val="1516605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10</a:t>
            </a:fld>
            <a:endParaRPr lang="en-US"/>
          </a:p>
        </p:txBody>
      </p:sp>
    </p:spTree>
    <p:extLst>
      <p:ext uri="{BB962C8B-B14F-4D97-AF65-F5344CB8AC3E}">
        <p14:creationId xmlns:p14="http://schemas.microsoft.com/office/powerpoint/2010/main" val="228772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11</a:t>
            </a:fld>
            <a:endParaRPr lang="en-US"/>
          </a:p>
        </p:txBody>
      </p:sp>
    </p:spTree>
    <p:extLst>
      <p:ext uri="{BB962C8B-B14F-4D97-AF65-F5344CB8AC3E}">
        <p14:creationId xmlns:p14="http://schemas.microsoft.com/office/powerpoint/2010/main" val="1131711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12</a:t>
            </a:fld>
            <a:endParaRPr lang="en-US"/>
          </a:p>
        </p:txBody>
      </p:sp>
    </p:spTree>
    <p:extLst>
      <p:ext uri="{BB962C8B-B14F-4D97-AF65-F5344CB8AC3E}">
        <p14:creationId xmlns:p14="http://schemas.microsoft.com/office/powerpoint/2010/main" val="440231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321108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1464791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1923105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2273250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115425-F418-469B-80F5-E85B894B04D5}"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374784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115425-F418-469B-80F5-E85B894B04D5}"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4257318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115425-F418-469B-80F5-E85B894B04D5}" type="datetimeFigureOut">
              <a:rPr lang="en-US" smtClean="0"/>
              <a:t>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2090590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115425-F418-469B-80F5-E85B894B04D5}" type="datetimeFigureOut">
              <a:rPr lang="en-US" smtClean="0"/>
              <a:t>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685623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15425-F418-469B-80F5-E85B894B04D5}" type="datetimeFigureOut">
              <a:rPr lang="en-US" smtClean="0"/>
              <a:t>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3446371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15425-F418-469B-80F5-E85B894B04D5}"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2067641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15425-F418-469B-80F5-E85B894B04D5}"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401559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35115425-F418-469B-80F5-E85B894B04D5}" type="datetimeFigureOut">
              <a:rPr lang="en-US" smtClean="0"/>
              <a:t>11/9/2017</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D725909B-960A-4B8A-985F-7A2A41D5ACC6}" type="slidenum">
              <a:rPr lang="en-US" smtClean="0"/>
              <a:t>‹#›</a:t>
            </a:fld>
            <a:endParaRPr lang="en-US"/>
          </a:p>
        </p:txBody>
      </p:sp>
    </p:spTree>
    <p:extLst>
      <p:ext uri="{BB962C8B-B14F-4D97-AF65-F5344CB8AC3E}">
        <p14:creationId xmlns:p14="http://schemas.microsoft.com/office/powerpoint/2010/main" val="2933266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29.jp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29.jp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29.jp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1.png"/><Relationship Id="rId2" Type="http://schemas.openxmlformats.org/officeDocument/2006/relationships/image" Target="../media/image330.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70.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png"/></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48.pn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png"/><Relationship Id="rId2" Type="http://schemas.openxmlformats.org/officeDocument/2006/relationships/notesSlide" Target="../notesSlides/notesSlide4.xm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png"/></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59.png"/><Relationship Id="rId4" Type="http://schemas.openxmlformats.org/officeDocument/2006/relationships/image" Target="../media/image61.png"/></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5.png"/></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6.png"/><Relationship Id="rId4" Type="http://schemas.openxmlformats.org/officeDocument/2006/relationships/image" Target="../media/image65.png"/></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6.png"/><Relationship Id="rId4" Type="http://schemas.openxmlformats.org/officeDocument/2006/relationships/image" Target="../media/image6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6.png"/><Relationship Id="rId7"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6.jpeg"/><Relationship Id="rId5" Type="http://schemas.openxmlformats.org/officeDocument/2006/relationships/image" Target="../media/image3.png"/><Relationship Id="rId10" Type="http://schemas.openxmlformats.org/officeDocument/2006/relationships/image" Target="../media/image25.jpg"/><Relationship Id="rId4" Type="http://schemas.openxmlformats.org/officeDocument/2006/relationships/image" Target="../media/image5.png"/><Relationship Id="rId9" Type="http://schemas.openxmlformats.org/officeDocument/2006/relationships/image" Target="../media/image1.png"/></Relationships>
</file>

<file path=ppt/slides/_rels/slide50.xml.rels><?xml version="1.0" encoding="UTF-8" standalone="yes"?>
<Relationships xmlns="http://schemas.openxmlformats.org/package/2006/relationships"><Relationship Id="rId2" Type="http://schemas.openxmlformats.org/officeDocument/2006/relationships/image" Target="../media/image60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54.xml.rels><?xml version="1.0" encoding="UTF-8" standalone="yes"?>
<Relationships xmlns="http://schemas.openxmlformats.org/package/2006/relationships"><Relationship Id="rId2" Type="http://schemas.openxmlformats.org/officeDocument/2006/relationships/image" Target="../media/image690.png"/><Relationship Id="rId1" Type="http://schemas.openxmlformats.org/officeDocument/2006/relationships/slideLayout" Target="../slideLayouts/slideLayout2.xml"/><Relationship Id="rId5" Type="http://schemas.openxmlformats.org/officeDocument/2006/relationships/image" Target="../media/image72.png"/></Relationships>
</file>

<file path=ppt/slides/_rels/slide55.xml.rels><?xml version="1.0" encoding="UTF-8" standalone="yes"?>
<Relationships xmlns="http://schemas.openxmlformats.org/package/2006/relationships"><Relationship Id="rId2" Type="http://schemas.openxmlformats.org/officeDocument/2006/relationships/image" Target="../media/image690.png"/><Relationship Id="rId1" Type="http://schemas.openxmlformats.org/officeDocument/2006/relationships/slideLayout" Target="../slideLayouts/slideLayout2.xml"/><Relationship Id="rId5" Type="http://schemas.openxmlformats.org/officeDocument/2006/relationships/image" Target="../media/image72.png"/></Relationships>
</file>

<file path=ppt/slides/_rels/slide56.xml.rels><?xml version="1.0" encoding="UTF-8" standalone="yes"?>
<Relationships xmlns="http://schemas.openxmlformats.org/package/2006/relationships"><Relationship Id="rId2" Type="http://schemas.openxmlformats.org/officeDocument/2006/relationships/image" Target="../media/image690.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5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90.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5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690.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5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password-hashing.net/"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8.png"/><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79.png"/></Relationships>
</file>

<file path=ppt/slides/_rels/slide62.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4.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3.png"/><Relationship Id="rId4" Type="http://schemas.openxmlformats.org/officeDocument/2006/relationships/image" Target="../media/image80.png"/></Relationships>
</file>

<file path=ppt/slides/_rels/slide63.xml.rels><?xml version="1.0" encoding="UTF-8" standalone="yes"?>
<Relationships xmlns="http://schemas.openxmlformats.org/package/2006/relationships"><Relationship Id="rId3" Type="http://schemas.openxmlformats.org/officeDocument/2006/relationships/image" Target="../media/image760.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6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10" Type="http://schemas.openxmlformats.org/officeDocument/2006/relationships/image" Target="../media/image97.png"/><Relationship Id="rId4" Type="http://schemas.openxmlformats.org/officeDocument/2006/relationships/image" Target="../media/image91.png"/><Relationship Id="rId9" Type="http://schemas.openxmlformats.org/officeDocument/2006/relationships/image" Target="../media/image96.png"/></Relationships>
</file>

<file path=ppt/slides/_rels/slide67.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s>
</file>

<file path=ppt/slides/_rels/slide6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password-hashing.net/"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7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9.png"/><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7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emf"/><Relationship Id="rId1" Type="http://schemas.openxmlformats.org/officeDocument/2006/relationships/slideLayout" Target="../slideLayouts/slideLayout2.xml"/><Relationship Id="rId4" Type="http://schemas.openxmlformats.org/officeDocument/2006/relationships/image" Target="../media/image113.png"/></Relationships>
</file>

<file path=ppt/slides/_rels/slide72.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emf"/><Relationship Id="rId1" Type="http://schemas.openxmlformats.org/officeDocument/2006/relationships/slideLayout" Target="../slideLayouts/slideLayout2.xml"/><Relationship Id="rId4" Type="http://schemas.openxmlformats.org/officeDocument/2006/relationships/image" Target="../media/image113.png"/></Relationships>
</file>

<file path=ppt/slides/_rels/slide7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emf"/><Relationship Id="rId1" Type="http://schemas.openxmlformats.org/officeDocument/2006/relationships/slideLayout" Target="../slideLayouts/slideLayout2.xml"/><Relationship Id="rId4" Type="http://schemas.openxmlformats.org/officeDocument/2006/relationships/image" Target="../media/image113.png"/></Relationships>
</file>

<file path=ppt/slides/_rels/slide75.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7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116.png"/></Relationships>
</file>

<file path=ppt/slides/_rels/slide77.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117.png"/><Relationship Id="rId4" Type="http://schemas.openxmlformats.org/officeDocument/2006/relationships/image" Target="../media/image116.png"/></Relationships>
</file>

<file path=ppt/slides/_rels/slide78.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79.xml.rels><?xml version="1.0" encoding="UTF-8" standalone="yes"?>
<Relationships xmlns="http://schemas.openxmlformats.org/package/2006/relationships"><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image" Target="../media/image118.png"/><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password-hashing.net/" TargetMode="Externa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png"/></Relationships>
</file>

<file path=ppt/slides/_rels/slide80.xml.rels><?xml version="1.0" encoding="UTF-8" standalone="yes"?>
<Relationships xmlns="http://schemas.openxmlformats.org/package/2006/relationships"><Relationship Id="rId3" Type="http://schemas.openxmlformats.org/officeDocument/2006/relationships/image" Target="../media/image119.png"/><Relationship Id="rId7" Type="http://schemas.openxmlformats.org/officeDocument/2006/relationships/image" Target="../media/image124.png"/><Relationship Id="rId2" Type="http://schemas.openxmlformats.org/officeDocument/2006/relationships/image" Target="../media/image118.png"/><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81.xml.rels><?xml version="1.0" encoding="UTF-8" standalone="yes"?>
<Relationships xmlns="http://schemas.openxmlformats.org/package/2006/relationships"><Relationship Id="rId3" Type="http://schemas.openxmlformats.org/officeDocument/2006/relationships/image" Target="../media/image119.png"/><Relationship Id="rId7" Type="http://schemas.openxmlformats.org/officeDocument/2006/relationships/image" Target="../media/image125.png"/><Relationship Id="rId2" Type="http://schemas.openxmlformats.org/officeDocument/2006/relationships/image" Target="../media/image118.png"/><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82.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19.png"/><Relationship Id="rId7" Type="http://schemas.openxmlformats.org/officeDocument/2006/relationships/image" Target="../media/image126.png"/><Relationship Id="rId2" Type="http://schemas.openxmlformats.org/officeDocument/2006/relationships/image" Target="../media/image118.png"/><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83.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85.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131.png"/><Relationship Id="rId4" Type="http://schemas.openxmlformats.org/officeDocument/2006/relationships/image" Target="../media/image129.png"/></Relationships>
</file>

<file path=ppt/slides/_rels/slide86.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33.png"/></Relationships>
</file>

<file path=ppt/slides/_rels/slide87.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90.xml.rels><?xml version="1.0" encoding="UTF-8" standalone="yes"?>
<Relationships xmlns="http://schemas.openxmlformats.org/package/2006/relationships"><Relationship Id="rId3" Type="http://schemas.openxmlformats.org/officeDocument/2006/relationships/image" Target="../media/image136.gif"/><Relationship Id="rId2" Type="http://schemas.openxmlformats.org/officeDocument/2006/relationships/hyperlink" Target="mailto:jblocki@purdue.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8843" y="653993"/>
            <a:ext cx="8237765" cy="1790700"/>
          </a:xfrm>
        </p:spPr>
        <p:txBody>
          <a:bodyPr>
            <a:normAutofit fontScale="90000"/>
          </a:bodyPr>
          <a:lstStyle/>
          <a:p>
            <a:r>
              <a:rPr lang="en-US" b="1" dirty="0" smtClean="0"/>
              <a:t>On the Depth-Robustness and Cumulative Pebbling Cost of Argon2i </a:t>
            </a:r>
            <a:endParaRPr lang="en-US" dirty="0"/>
          </a:p>
        </p:txBody>
      </p:sp>
      <p:sp>
        <p:nvSpPr>
          <p:cNvPr id="3" name="Subtitle 2"/>
          <p:cNvSpPr>
            <a:spLocks noGrp="1"/>
          </p:cNvSpPr>
          <p:nvPr>
            <p:ph type="subTitle" idx="1"/>
          </p:nvPr>
        </p:nvSpPr>
        <p:spPr>
          <a:xfrm>
            <a:off x="1129811" y="2958959"/>
            <a:ext cx="6858000" cy="1241822"/>
          </a:xfrm>
        </p:spPr>
        <p:txBody>
          <a:bodyPr>
            <a:normAutofit/>
          </a:bodyPr>
          <a:lstStyle/>
          <a:p>
            <a:r>
              <a:rPr lang="en-US" sz="2100" b="1" dirty="0" smtClean="0"/>
              <a:t>Jeremiah </a:t>
            </a:r>
            <a:r>
              <a:rPr lang="en-US" sz="2100" b="1" dirty="0"/>
              <a:t>Blocki (Purdue University)</a:t>
            </a:r>
          </a:p>
          <a:p>
            <a:r>
              <a:rPr lang="en-US" sz="2100" b="1" dirty="0" smtClean="0">
                <a:solidFill>
                  <a:schemeClr val="tx1">
                    <a:lumMod val="50000"/>
                    <a:lumOff val="50000"/>
                  </a:schemeClr>
                </a:solidFill>
              </a:rPr>
              <a:t>Samson Zhou (Purdue </a:t>
            </a:r>
            <a:r>
              <a:rPr lang="en-US" sz="2100" b="1" dirty="0">
                <a:solidFill>
                  <a:schemeClr val="tx1">
                    <a:lumMod val="50000"/>
                    <a:lumOff val="50000"/>
                  </a:schemeClr>
                </a:solidFill>
              </a:rPr>
              <a:t>University)</a:t>
            </a:r>
          </a:p>
          <a:p>
            <a:endParaRPr lang="en-US" sz="2100" dirty="0"/>
          </a:p>
          <a:p>
            <a:endParaRPr lang="en-US" sz="2100" dirty="0"/>
          </a:p>
        </p:txBody>
      </p:sp>
      <p:sp>
        <p:nvSpPr>
          <p:cNvPr id="4" name="TextBox 3"/>
          <p:cNvSpPr txBox="1"/>
          <p:nvPr/>
        </p:nvSpPr>
        <p:spPr>
          <a:xfrm>
            <a:off x="3945770" y="4775457"/>
            <a:ext cx="1011880" cy="346249"/>
          </a:xfrm>
          <a:prstGeom prst="rect">
            <a:avLst/>
          </a:prstGeom>
          <a:noFill/>
        </p:spPr>
        <p:txBody>
          <a:bodyPr wrap="none" lIns="68580" tIns="34290" rIns="68580" bIns="34290" rtlCol="0">
            <a:spAutoFit/>
          </a:bodyPr>
          <a:lstStyle/>
          <a:p>
            <a:r>
              <a:rPr lang="en-US" sz="1800" b="1" dirty="0" smtClean="0"/>
              <a:t>TCC </a:t>
            </a:r>
            <a:r>
              <a:rPr lang="en-US" sz="1800" b="1" dirty="0"/>
              <a:t>2017</a:t>
            </a:r>
          </a:p>
        </p:txBody>
      </p:sp>
    </p:spTree>
    <p:extLst>
      <p:ext uri="{BB962C8B-B14F-4D97-AF65-F5344CB8AC3E}">
        <p14:creationId xmlns:p14="http://schemas.microsoft.com/office/powerpoint/2010/main" val="867928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004" y="870650"/>
            <a:ext cx="2857500" cy="28575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lstStyle/>
          <a:p>
            <a:r>
              <a:rPr lang="en-US" b="1" dirty="0" smtClean="0"/>
              <a:t>Intuition: </a:t>
            </a:r>
            <a:r>
              <a:rPr lang="en-US" dirty="0" smtClean="0"/>
              <a:t>computation costs dominated by memory costs</a:t>
            </a:r>
          </a:p>
          <a:p>
            <a:pPr marL="0" indent="0">
              <a:buNone/>
            </a:pPr>
            <a:r>
              <a:rPr lang="en-US" dirty="0"/>
              <a:t> </a:t>
            </a:r>
            <a:r>
              <a:rPr lang="en-US" dirty="0" smtClean="0"/>
              <a:t>                                                             vs. </a:t>
            </a:r>
            <a:endParaRPr lang="en-US" dirty="0"/>
          </a:p>
          <a:p>
            <a:endParaRPr lang="en-US" dirty="0" smtClean="0"/>
          </a:p>
          <a:p>
            <a:endParaRPr lang="en-US" dirty="0"/>
          </a:p>
          <a:p>
            <a:endParaRPr lang="en-US" dirty="0" smtClean="0"/>
          </a:p>
          <a:p>
            <a:endParaRPr lang="en-US" dirty="0"/>
          </a:p>
        </p:txBody>
      </p:sp>
      <p:pic>
        <p:nvPicPr>
          <p:cNvPr id="4" name="Picture 3" descr="https://xifin.files.wordpress.com/2012/03/scry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963" y="2880478"/>
            <a:ext cx="3047582" cy="84767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7154" y="1665096"/>
            <a:ext cx="1443850" cy="14438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99188" y="1994709"/>
            <a:ext cx="126758" cy="12675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5125946" y="2121467"/>
            <a:ext cx="1634083" cy="7142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125946" y="1820636"/>
            <a:ext cx="1634083" cy="201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965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004" y="870650"/>
            <a:ext cx="2857500" cy="28575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lstStyle/>
          <a:p>
            <a:r>
              <a:rPr lang="en-US" b="1" dirty="0" smtClean="0"/>
              <a:t>Intuition: </a:t>
            </a:r>
            <a:r>
              <a:rPr lang="en-US" dirty="0" smtClean="0"/>
              <a:t>computation costs dominated by memory costs</a:t>
            </a:r>
          </a:p>
          <a:p>
            <a:pPr marL="0" indent="0">
              <a:buNone/>
            </a:pPr>
            <a:r>
              <a:rPr lang="en-US" dirty="0"/>
              <a:t> </a:t>
            </a:r>
            <a:r>
              <a:rPr lang="en-US" dirty="0" smtClean="0"/>
              <a:t>                                                             vs. </a:t>
            </a:r>
            <a:endParaRPr lang="en-US" dirty="0"/>
          </a:p>
          <a:p>
            <a:endParaRPr lang="en-US" dirty="0" smtClean="0"/>
          </a:p>
          <a:p>
            <a:endParaRPr lang="en-US" dirty="0"/>
          </a:p>
          <a:p>
            <a:endParaRPr lang="en-US" dirty="0" smtClean="0"/>
          </a:p>
          <a:p>
            <a:endParaRPr lang="en-US" dirty="0"/>
          </a:p>
        </p:txBody>
      </p:sp>
      <p:pic>
        <p:nvPicPr>
          <p:cNvPr id="4" name="Picture 3" descr="https://xifin.files.wordpress.com/2012/03/scry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963" y="2880478"/>
            <a:ext cx="3047582" cy="847673"/>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9504" y="2950413"/>
            <a:ext cx="1704476" cy="664699"/>
          </a:xfrm>
          <a:prstGeom prst="rect">
            <a:avLst/>
          </a:prstGeom>
        </p:spPr>
      </p:pic>
      <p:pic>
        <p:nvPicPr>
          <p:cNvPr id="4100"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7154" y="1665096"/>
            <a:ext cx="1443850" cy="14438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99188" y="1994709"/>
            <a:ext cx="126758" cy="12675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5125946" y="2121467"/>
            <a:ext cx="1634083" cy="7142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125946" y="1820636"/>
            <a:ext cx="1634083" cy="201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829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004" y="870650"/>
            <a:ext cx="2857500" cy="28575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lstStyle/>
          <a:p>
            <a:r>
              <a:rPr lang="en-US" b="1" dirty="0" smtClean="0"/>
              <a:t>Intuition: </a:t>
            </a:r>
            <a:r>
              <a:rPr lang="en-US" dirty="0" smtClean="0"/>
              <a:t>computation costs dominated by memory costs</a:t>
            </a:r>
          </a:p>
          <a:p>
            <a:pPr marL="0" indent="0">
              <a:buNone/>
            </a:pPr>
            <a:r>
              <a:rPr lang="en-US" dirty="0"/>
              <a:t> </a:t>
            </a:r>
            <a:r>
              <a:rPr lang="en-US" dirty="0" smtClean="0"/>
              <a:t>                                                             vs. </a:t>
            </a:r>
            <a:endParaRPr lang="en-US" dirty="0"/>
          </a:p>
          <a:p>
            <a:endParaRPr lang="en-US" dirty="0" smtClean="0"/>
          </a:p>
          <a:p>
            <a:endParaRPr lang="en-US" dirty="0"/>
          </a:p>
          <a:p>
            <a:endParaRPr lang="en-US" dirty="0" smtClean="0"/>
          </a:p>
          <a:p>
            <a:endParaRPr lang="en-US" dirty="0"/>
          </a:p>
          <a:p>
            <a:r>
              <a:rPr lang="en-US" dirty="0" smtClean="0"/>
              <a:t>Data Independent Memory Hard Function (</a:t>
            </a:r>
            <a:r>
              <a:rPr lang="en-US" dirty="0" err="1" smtClean="0"/>
              <a:t>iMHF</a:t>
            </a:r>
            <a:r>
              <a:rPr lang="en-US" dirty="0" smtClean="0"/>
              <a:t>)</a:t>
            </a:r>
          </a:p>
          <a:p>
            <a:pPr lvl="1"/>
            <a:r>
              <a:rPr lang="en-US" dirty="0" smtClean="0"/>
              <a:t>Memory access pattern should not depend on input</a:t>
            </a:r>
            <a:endParaRPr lang="en-US" dirty="0"/>
          </a:p>
        </p:txBody>
      </p:sp>
      <p:pic>
        <p:nvPicPr>
          <p:cNvPr id="4" name="Picture 3" descr="https://xifin.files.wordpress.com/2012/03/scry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963" y="2880478"/>
            <a:ext cx="3047582" cy="847673"/>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9504" y="2950413"/>
            <a:ext cx="1704476" cy="664699"/>
          </a:xfrm>
          <a:prstGeom prst="rect">
            <a:avLst/>
          </a:prstGeom>
        </p:spPr>
      </p:pic>
      <p:pic>
        <p:nvPicPr>
          <p:cNvPr id="4100"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7154" y="1665096"/>
            <a:ext cx="1443850" cy="14438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99188" y="1994709"/>
            <a:ext cx="126758" cy="12675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5125946" y="2121467"/>
            <a:ext cx="1634083" cy="7142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125946" y="1820636"/>
            <a:ext cx="1634083" cy="201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926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004" y="870650"/>
            <a:ext cx="2857500" cy="28575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lstStyle/>
          <a:p>
            <a:r>
              <a:rPr lang="en-US" b="1" dirty="0" smtClean="0"/>
              <a:t>Intuition: </a:t>
            </a:r>
            <a:r>
              <a:rPr lang="en-US" dirty="0" smtClean="0"/>
              <a:t>computation costs dominated by memory costs</a:t>
            </a:r>
          </a:p>
          <a:p>
            <a:pPr marL="0" indent="0">
              <a:buNone/>
            </a:pPr>
            <a:r>
              <a:rPr lang="en-US" dirty="0"/>
              <a:t> </a:t>
            </a:r>
            <a:r>
              <a:rPr lang="en-US" dirty="0" smtClean="0"/>
              <a:t>                                                             vs. </a:t>
            </a:r>
            <a:endParaRPr lang="en-US" dirty="0"/>
          </a:p>
          <a:p>
            <a:endParaRPr lang="en-US" dirty="0" smtClean="0"/>
          </a:p>
          <a:p>
            <a:endParaRPr lang="en-US" dirty="0"/>
          </a:p>
          <a:p>
            <a:endParaRPr lang="en-US" dirty="0" smtClean="0"/>
          </a:p>
          <a:p>
            <a:endParaRPr lang="en-US" dirty="0"/>
          </a:p>
          <a:p>
            <a:r>
              <a:rPr lang="en-US" dirty="0" smtClean="0"/>
              <a:t>Data Independent Memory Hard Function (</a:t>
            </a:r>
            <a:r>
              <a:rPr lang="en-US" dirty="0" err="1" smtClean="0"/>
              <a:t>iMHF</a:t>
            </a:r>
            <a:r>
              <a:rPr lang="en-US" dirty="0" smtClean="0"/>
              <a:t>)</a:t>
            </a:r>
          </a:p>
          <a:p>
            <a:pPr lvl="1"/>
            <a:r>
              <a:rPr lang="en-US" dirty="0" smtClean="0"/>
              <a:t>Memory access pattern should not depend on </a:t>
            </a:r>
            <a:r>
              <a:rPr lang="en-US" dirty="0" smtClean="0"/>
              <a:t>input</a:t>
            </a:r>
            <a:endParaRPr lang="en-US" dirty="0"/>
          </a:p>
        </p:txBody>
      </p:sp>
      <p:pic>
        <p:nvPicPr>
          <p:cNvPr id="4" name="Picture 3" descr="https://xifin.files.wordpress.com/2012/03/scry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963" y="2880478"/>
            <a:ext cx="3047582" cy="847673"/>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6048" y="3590619"/>
            <a:ext cx="2404320" cy="937619"/>
          </a:xfrm>
          <a:prstGeom prst="rect">
            <a:avLst/>
          </a:prstGeom>
        </p:spPr>
      </p:pic>
      <p:sp>
        <p:nvSpPr>
          <p:cNvPr id="6" name="&quot;No&quot; Symbol 5"/>
          <p:cNvSpPr/>
          <p:nvPr/>
        </p:nvSpPr>
        <p:spPr>
          <a:xfrm>
            <a:off x="6065520" y="3108946"/>
            <a:ext cx="2942137" cy="1885212"/>
          </a:xfrm>
          <a:prstGeom prst="noSmoking">
            <a:avLst/>
          </a:prstGeom>
          <a:solidFill>
            <a:srgbClr val="FF0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4200" dirty="0" err="1">
              <a:solidFill>
                <a:schemeClr val="tx1"/>
              </a:solidFill>
            </a:endParaRPr>
          </a:p>
        </p:txBody>
      </p:sp>
      <p:pic>
        <p:nvPicPr>
          <p:cNvPr id="7"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9504" y="2950413"/>
            <a:ext cx="1704476" cy="664699"/>
          </a:xfrm>
          <a:prstGeom prst="rect">
            <a:avLst/>
          </a:prstGeom>
        </p:spPr>
      </p:pic>
      <p:pic>
        <p:nvPicPr>
          <p:cNvPr id="4100"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7154" y="1665096"/>
            <a:ext cx="1443850" cy="14438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99188" y="1994709"/>
            <a:ext cx="126758" cy="12675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5125946" y="2121467"/>
            <a:ext cx="1634083" cy="7142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125946" y="1820636"/>
            <a:ext cx="1634083" cy="201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710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229" y="273844"/>
            <a:ext cx="8548380" cy="994172"/>
          </a:xfrm>
        </p:spPr>
        <p:txBody>
          <a:bodyPr/>
          <a:lstStyle/>
          <a:p>
            <a:r>
              <a:rPr lang="en-US" dirty="0" smtClean="0"/>
              <a:t>Data-Independent Memory Hard Function (</a:t>
            </a:r>
            <a:r>
              <a:rPr lang="en-US" dirty="0" err="1" smtClean="0"/>
              <a:t>iMHF</a:t>
            </a:r>
            <a:r>
              <a:rPr lang="en-US" dirty="0" smtClean="0"/>
              <a:t>)</a:t>
            </a:r>
            <a:endParaRPr lang="en-US" dirty="0"/>
          </a:p>
        </p:txBody>
      </p:sp>
      <p:sp>
        <p:nvSpPr>
          <p:cNvPr id="4" name="Oval 3"/>
          <p:cNvSpPr/>
          <p:nvPr/>
        </p:nvSpPr>
        <p:spPr>
          <a:xfrm>
            <a:off x="2506186" y="3772842"/>
            <a:ext cx="469008" cy="4672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1</a:t>
            </a:r>
          </a:p>
        </p:txBody>
      </p:sp>
      <p:sp>
        <p:nvSpPr>
          <p:cNvPr id="5" name="Oval 4"/>
          <p:cNvSpPr/>
          <p:nvPr/>
        </p:nvSpPr>
        <p:spPr>
          <a:xfrm>
            <a:off x="3238267" y="3532401"/>
            <a:ext cx="530834" cy="4434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2</a:t>
            </a:r>
          </a:p>
        </p:txBody>
      </p:sp>
      <p:sp>
        <p:nvSpPr>
          <p:cNvPr id="6" name="Oval 5"/>
          <p:cNvSpPr/>
          <p:nvPr/>
        </p:nvSpPr>
        <p:spPr>
          <a:xfrm>
            <a:off x="3914876" y="391685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3</a:t>
            </a:r>
          </a:p>
        </p:txBody>
      </p:sp>
      <p:sp>
        <p:nvSpPr>
          <p:cNvPr id="7" name="Oval 6"/>
          <p:cNvSpPr/>
          <p:nvPr/>
        </p:nvSpPr>
        <p:spPr>
          <a:xfrm>
            <a:off x="4638753" y="3577000"/>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4</a:t>
            </a:r>
          </a:p>
        </p:txBody>
      </p:sp>
      <p:cxnSp>
        <p:nvCxnSpPr>
          <p:cNvPr id="8" name="Straight Arrow Connector 7"/>
          <p:cNvCxnSpPr/>
          <p:nvPr/>
        </p:nvCxnSpPr>
        <p:spPr>
          <a:xfrm>
            <a:off x="2006993" y="3985405"/>
            <a:ext cx="497054"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082720" y="3786207"/>
            <a:ext cx="497054"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63903" y="3735706"/>
            <a:ext cx="3344330" cy="438581"/>
          </a:xfrm>
          <a:prstGeom prst="rect">
            <a:avLst/>
          </a:prstGeom>
          <a:noFill/>
        </p:spPr>
        <p:txBody>
          <a:bodyPr wrap="none" lIns="68580" tIns="34290" rIns="68580" bIns="34290" rtlCol="0">
            <a:spAutoFit/>
          </a:bodyPr>
          <a:lstStyle/>
          <a:p>
            <a:r>
              <a:rPr lang="en-US" sz="2400" dirty="0"/>
              <a:t>Output: </a:t>
            </a:r>
            <a:r>
              <a:rPr lang="en-US" sz="2400" dirty="0" err="1"/>
              <a:t>f</a:t>
            </a:r>
            <a:r>
              <a:rPr lang="en-US" sz="2400" baseline="-25000" dirty="0" err="1"/>
              <a:t>G,H</a:t>
            </a:r>
            <a:r>
              <a:rPr lang="en-US" sz="2400" baseline="-25000" dirty="0"/>
              <a:t> </a:t>
            </a:r>
            <a:r>
              <a:rPr lang="en-US" sz="2400" dirty="0"/>
              <a:t>(</a:t>
            </a:r>
            <a:r>
              <a:rPr lang="en-US" sz="2400" dirty="0" err="1"/>
              <a:t>pwd,salt</a:t>
            </a:r>
            <a:r>
              <a:rPr lang="en-US" sz="2400" dirty="0"/>
              <a:t>)= L</a:t>
            </a:r>
            <a:r>
              <a:rPr lang="en-US" sz="2400" baseline="-25000" dirty="0"/>
              <a:t>4</a:t>
            </a:r>
          </a:p>
        </p:txBody>
      </p:sp>
      <p:sp>
        <p:nvSpPr>
          <p:cNvPr id="11" name="TextBox 10"/>
          <p:cNvSpPr txBox="1"/>
          <p:nvPr/>
        </p:nvSpPr>
        <p:spPr>
          <a:xfrm>
            <a:off x="267388" y="3551039"/>
            <a:ext cx="2089178" cy="807914"/>
          </a:xfrm>
          <a:prstGeom prst="rect">
            <a:avLst/>
          </a:prstGeom>
          <a:noFill/>
        </p:spPr>
        <p:txBody>
          <a:bodyPr wrap="none" lIns="68580" tIns="34290" rIns="68580" bIns="34290" rtlCol="0">
            <a:spAutoFit/>
          </a:bodyPr>
          <a:lstStyle/>
          <a:p>
            <a:r>
              <a:rPr lang="en-US" sz="2400" dirty="0"/>
              <a:t>Input: </a:t>
            </a:r>
            <a:r>
              <a:rPr lang="en-US" sz="2400" dirty="0" err="1"/>
              <a:t>pwd</a:t>
            </a:r>
            <a:r>
              <a:rPr lang="en-US" sz="2400" dirty="0"/>
              <a:t>, salt</a:t>
            </a:r>
          </a:p>
          <a:p>
            <a:endParaRPr lang="en-US" sz="2400" dirty="0"/>
          </a:p>
        </p:txBody>
      </p:sp>
      <p:sp>
        <p:nvSpPr>
          <p:cNvPr id="12" name="TextBox 11"/>
          <p:cNvSpPr txBox="1"/>
          <p:nvPr/>
        </p:nvSpPr>
        <p:spPr>
          <a:xfrm>
            <a:off x="1372974" y="3997060"/>
            <a:ext cx="138548" cy="438581"/>
          </a:xfrm>
          <a:prstGeom prst="rect">
            <a:avLst/>
          </a:prstGeom>
          <a:noFill/>
        </p:spPr>
        <p:txBody>
          <a:bodyPr wrap="none" lIns="68580" tIns="34290" rIns="68580" bIns="34290" rtlCol="0">
            <a:spAutoFit/>
          </a:bodyPr>
          <a:lstStyle/>
          <a:p>
            <a:endParaRPr lang="en-US" sz="2400" dirty="0"/>
          </a:p>
        </p:txBody>
      </p:sp>
      <p:cxnSp>
        <p:nvCxnSpPr>
          <p:cNvPr id="13" name="Straight Arrow Connector 12"/>
          <p:cNvCxnSpPr>
            <a:stCxn id="4" idx="7"/>
          </p:cNvCxnSpPr>
          <p:nvPr/>
        </p:nvCxnSpPr>
        <p:spPr>
          <a:xfrm flipV="1">
            <a:off x="2906509" y="3741332"/>
            <a:ext cx="328916" cy="9993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969275" y="4118796"/>
            <a:ext cx="952952" cy="2548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344102" y="3892860"/>
            <a:ext cx="258551" cy="17288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771942" y="3787381"/>
            <a:ext cx="274703" cy="155507"/>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778467" y="3691382"/>
            <a:ext cx="871621" cy="804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4341461" y="4208825"/>
            <a:ext cx="733143" cy="308226"/>
          </a:xfrm>
          <a:prstGeom prst="straightConnector1">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4638753" y="4463924"/>
                <a:ext cx="2044598" cy="438581"/>
              </a:xfrm>
              <a:prstGeom prst="rect">
                <a:avLst/>
              </a:prstGeom>
              <a:noFill/>
            </p:spPr>
            <p:txBody>
              <a:bodyPr wrap="none" lIns="68580" tIns="34290" rIns="68580" bIns="3429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𝐿</m:t>
                      </m:r>
                      <m:r>
                        <a:rPr lang="en-US" sz="2400" i="1" baseline="-25000">
                          <a:latin typeface="Cambria Math" panose="02040503050406030204" pitchFamily="18" charset="0"/>
                        </a:rPr>
                        <m:t>3</m:t>
                      </m:r>
                      <m:r>
                        <a:rPr lang="en-US" sz="2400" i="1">
                          <a:latin typeface="Cambria Math" panose="02040503050406030204" pitchFamily="18" charset="0"/>
                        </a:rPr>
                        <m:t>=</m:t>
                      </m:r>
                      <m:r>
                        <a:rPr lang="en-US" sz="2400" i="1">
                          <a:latin typeface="Cambria Math" panose="02040503050406030204" pitchFamily="18" charset="0"/>
                        </a:rPr>
                        <m:t>𝐻</m:t>
                      </m:r>
                      <m:r>
                        <a:rPr lang="en-US" sz="2400" i="1">
                          <a:latin typeface="Cambria Math" panose="02040503050406030204" pitchFamily="18" charset="0"/>
                        </a:rPr>
                        <m:t>(</m:t>
                      </m:r>
                      <m:r>
                        <a:rPr lang="en-US" sz="2400" i="1">
                          <a:latin typeface="Cambria Math" panose="02040503050406030204" pitchFamily="18" charset="0"/>
                        </a:rPr>
                        <m:t>𝐿</m:t>
                      </m:r>
                      <m:r>
                        <a:rPr lang="en-US" sz="2400" i="1" baseline="-25000">
                          <a:latin typeface="Cambria Math" panose="02040503050406030204" pitchFamily="18" charset="0"/>
                        </a:rPr>
                        <m:t>2</m:t>
                      </m:r>
                      <m:r>
                        <a:rPr lang="en-US" sz="2400" i="1">
                          <a:latin typeface="Cambria Math" panose="02040503050406030204" pitchFamily="18" charset="0"/>
                        </a:rPr>
                        <m:t>,</m:t>
                      </m:r>
                      <m:r>
                        <a:rPr lang="en-US" sz="2400" i="1">
                          <a:latin typeface="Cambria Math" panose="02040503050406030204" pitchFamily="18" charset="0"/>
                        </a:rPr>
                        <m:t>𝐿</m:t>
                      </m:r>
                      <m:r>
                        <a:rPr lang="en-US" sz="2400" i="1" baseline="-25000">
                          <a:latin typeface="Cambria Math" panose="02040503050406030204" pitchFamily="18" charset="0"/>
                        </a:rPr>
                        <m:t>1</m:t>
                      </m:r>
                      <m:r>
                        <a:rPr lang="en-US" sz="2400" i="1">
                          <a:latin typeface="Cambria Math" panose="02040503050406030204" pitchFamily="18" charset="0"/>
                        </a:rPr>
                        <m:t>)</m:t>
                      </m:r>
                    </m:oMath>
                  </m:oMathPara>
                </a14:m>
                <a:endParaRPr lang="en-US" sz="2400" dirty="0" err="1"/>
              </a:p>
            </p:txBody>
          </p:sp>
        </mc:Choice>
        <mc:Fallback xmlns="">
          <p:sp>
            <p:nvSpPr>
              <p:cNvPr id="19" name="TextBox 18"/>
              <p:cNvSpPr txBox="1">
                <a:spLocks noRot="1" noChangeAspect="1" noMove="1" noResize="1" noEditPoints="1" noAdjustHandles="1" noChangeArrowheads="1" noChangeShapeType="1" noTextEdit="1"/>
              </p:cNvSpPr>
              <p:nvPr/>
            </p:nvSpPr>
            <p:spPr>
              <a:xfrm>
                <a:off x="6185003" y="5951898"/>
                <a:ext cx="2726131" cy="584775"/>
              </a:xfrm>
              <a:prstGeom prst="rect">
                <a:avLst/>
              </a:prstGeom>
              <a:blipFill rotWithShape="1">
                <a:blip r:embed="rId2"/>
                <a:stretch>
                  <a:fillRect/>
                </a:stretch>
              </a:blipFill>
            </p:spPr>
            <p:txBody>
              <a:bodyPr/>
              <a:lstStyle/>
              <a:p>
                <a:r>
                  <a:rPr lang="en-US">
                    <a:noFill/>
                  </a:rPr>
                  <a:t> </a:t>
                </a:r>
              </a:p>
            </p:txBody>
          </p:sp>
        </mc:Fallback>
      </mc:AlternateContent>
      <p:cxnSp>
        <p:nvCxnSpPr>
          <p:cNvPr id="20" name="Straight Arrow Connector 19"/>
          <p:cNvCxnSpPr>
            <a:endCxn id="4" idx="4"/>
          </p:cNvCxnSpPr>
          <p:nvPr/>
        </p:nvCxnSpPr>
        <p:spPr>
          <a:xfrm flipV="1">
            <a:off x="2664057" y="4240101"/>
            <a:ext cx="76633" cy="372770"/>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1472354" y="4517052"/>
                <a:ext cx="2616101" cy="438581"/>
              </a:xfrm>
              <a:prstGeom prst="rect">
                <a:avLst/>
              </a:prstGeom>
              <a:noFill/>
            </p:spPr>
            <p:txBody>
              <a:bodyPr wrap="none" lIns="68580" tIns="34290" rIns="68580" bIns="3429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𝐿</m:t>
                      </m:r>
                      <m:r>
                        <a:rPr lang="en-US" sz="2400" i="1" baseline="-25000">
                          <a:latin typeface="Cambria Math" panose="02040503050406030204" pitchFamily="18" charset="0"/>
                        </a:rPr>
                        <m:t>1</m:t>
                      </m:r>
                      <m:r>
                        <a:rPr lang="en-US" sz="2400" i="1">
                          <a:latin typeface="Cambria Math" panose="02040503050406030204" pitchFamily="18" charset="0"/>
                        </a:rPr>
                        <m:t>=</m:t>
                      </m:r>
                      <m:r>
                        <a:rPr lang="en-US" sz="2400" i="1">
                          <a:latin typeface="Cambria Math" panose="02040503050406030204" pitchFamily="18" charset="0"/>
                        </a:rPr>
                        <m:t>𝐻</m:t>
                      </m:r>
                      <m:r>
                        <a:rPr lang="en-US" sz="2400" i="1">
                          <a:latin typeface="Cambria Math" panose="02040503050406030204" pitchFamily="18" charset="0"/>
                        </a:rPr>
                        <m:t>(</m:t>
                      </m:r>
                      <m:r>
                        <a:rPr lang="en-US" sz="2400" i="1">
                          <a:latin typeface="Cambria Math" panose="02040503050406030204" pitchFamily="18" charset="0"/>
                        </a:rPr>
                        <m:t>𝑝𝑤𝑑</m:t>
                      </m:r>
                      <m:r>
                        <a:rPr lang="en-US" sz="2400" i="1">
                          <a:latin typeface="Cambria Math" panose="02040503050406030204" pitchFamily="18" charset="0"/>
                        </a:rPr>
                        <m:t>,</m:t>
                      </m:r>
                      <m:r>
                        <a:rPr lang="en-US" sz="2400" i="1">
                          <a:latin typeface="Cambria Math" panose="02040503050406030204" pitchFamily="18" charset="0"/>
                        </a:rPr>
                        <m:t>𝑠𝑎𝑙𝑡</m:t>
                      </m:r>
                      <m:r>
                        <a:rPr lang="en-US" sz="2400" i="1">
                          <a:latin typeface="Cambria Math" panose="02040503050406030204" pitchFamily="18" charset="0"/>
                        </a:rPr>
                        <m:t>)</m:t>
                      </m:r>
                    </m:oMath>
                  </m:oMathPara>
                </a14:m>
                <a:endParaRPr lang="en-US" sz="2400" dirty="0" err="1"/>
              </a:p>
            </p:txBody>
          </p:sp>
        </mc:Choice>
        <mc:Fallback xmlns="">
          <p:sp>
            <p:nvSpPr>
              <p:cNvPr id="21" name="TextBox 20"/>
              <p:cNvSpPr txBox="1">
                <a:spLocks noRot="1" noChangeAspect="1" noMove="1" noResize="1" noEditPoints="1" noAdjustHandles="1" noChangeArrowheads="1" noChangeShapeType="1" noTextEdit="1"/>
              </p:cNvSpPr>
              <p:nvPr/>
            </p:nvSpPr>
            <p:spPr>
              <a:xfrm>
                <a:off x="1963139" y="6022735"/>
                <a:ext cx="3488134" cy="58477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21"/>
              <p:cNvSpPr txBox="1"/>
              <p:nvPr/>
            </p:nvSpPr>
            <p:spPr>
              <a:xfrm>
                <a:off x="547677" y="1269745"/>
                <a:ext cx="7905053" cy="2562240"/>
              </a:xfrm>
              <a:prstGeom prst="rect">
                <a:avLst/>
              </a:prstGeom>
              <a:noFill/>
            </p:spPr>
            <p:txBody>
              <a:bodyPr wrap="square" lIns="68580" tIns="34290" rIns="68580" bIns="34290" rtlCol="0">
                <a:spAutoFit/>
              </a:bodyPr>
              <a:lstStyle/>
              <a:p>
                <a:r>
                  <a:rPr lang="en-US" sz="2700" dirty="0" err="1" smtClean="0"/>
                  <a:t>iMHF</a:t>
                </a:r>
                <a:r>
                  <a:rPr lang="en-US" sz="2700" dirty="0" smtClean="0"/>
                  <a:t> </a:t>
                </a:r>
                <a:r>
                  <a:rPr lang="en-US" sz="2800" dirty="0" err="1"/>
                  <a:t>f</a:t>
                </a:r>
                <a:r>
                  <a:rPr lang="en-US" sz="2800" baseline="-25000" dirty="0" err="1"/>
                  <a:t>G,H</a:t>
                </a:r>
                <a:r>
                  <a:rPr lang="en-US" sz="2800" baseline="-25000" dirty="0"/>
                  <a:t> </a:t>
                </a:r>
                <a:r>
                  <a:rPr lang="en-US" sz="2700" dirty="0" smtClean="0"/>
                  <a:t>defined </a:t>
                </a:r>
                <a:r>
                  <a:rPr lang="en-US" sz="2700" dirty="0"/>
                  <a:t>by </a:t>
                </a:r>
              </a:p>
              <a:p>
                <a:pPr marL="214313" indent="-214313">
                  <a:buFont typeface="Arial" panose="020B0604020202020204" pitchFamily="34" charset="0"/>
                  <a:buChar char="•"/>
                </a:pPr>
                <a:r>
                  <a:rPr lang="en-US" sz="2700" dirty="0"/>
                  <a:t>H:</a:t>
                </a:r>
                <a14:m>
                  <m:oMath xmlns:m="http://schemas.openxmlformats.org/officeDocument/2006/math">
                    <m:d>
                      <m:dPr>
                        <m:begChr m:val="{"/>
                        <m:endChr m:val="}"/>
                        <m:ctrlPr>
                          <a:rPr lang="en-US" sz="2700" i="1">
                            <a:latin typeface="Cambria Math" panose="02040503050406030204" pitchFamily="18" charset="0"/>
                            <a:ea typeface="Cambria Math" panose="02040503050406030204" pitchFamily="18" charset="0"/>
                          </a:rPr>
                        </m:ctrlPr>
                      </m:dPr>
                      <m:e>
                        <m:r>
                          <a:rPr lang="en-US" sz="2700" i="1">
                            <a:latin typeface="Cambria Math" panose="02040503050406030204" pitchFamily="18" charset="0"/>
                            <a:ea typeface="Cambria Math" panose="02040503050406030204" pitchFamily="18" charset="0"/>
                          </a:rPr>
                          <m:t>0,1</m:t>
                        </m:r>
                      </m:e>
                    </m:d>
                    <m:r>
                      <a:rPr lang="en-US" sz="2700" i="1" baseline="30000">
                        <a:latin typeface="Cambria Math" panose="02040503050406030204" pitchFamily="18" charset="0"/>
                        <a:ea typeface="Cambria Math" panose="02040503050406030204" pitchFamily="18" charset="0"/>
                      </a:rPr>
                      <m:t>2</m:t>
                    </m:r>
                    <m:r>
                      <a:rPr lang="en-US" sz="2700" i="1" baseline="30000">
                        <a:latin typeface="Cambria Math" panose="02040503050406030204" pitchFamily="18" charset="0"/>
                        <a:ea typeface="Cambria Math" panose="02040503050406030204" pitchFamily="18" charset="0"/>
                      </a:rPr>
                      <m:t>𝑘</m:t>
                    </m:r>
                    <m:r>
                      <a:rPr lang="en-US" sz="2700" i="1">
                        <a:latin typeface="Cambria Math" panose="02040503050406030204" pitchFamily="18" charset="0"/>
                        <a:ea typeface="Cambria Math" panose="02040503050406030204" pitchFamily="18" charset="0"/>
                      </a:rPr>
                      <m:t>→</m:t>
                    </m:r>
                    <m:d>
                      <m:dPr>
                        <m:begChr m:val="{"/>
                        <m:endChr m:val="}"/>
                        <m:ctrlPr>
                          <a:rPr lang="en-US" sz="2700" i="1">
                            <a:latin typeface="Cambria Math" panose="02040503050406030204" pitchFamily="18" charset="0"/>
                            <a:ea typeface="Cambria Math" panose="02040503050406030204" pitchFamily="18" charset="0"/>
                          </a:rPr>
                        </m:ctrlPr>
                      </m:dPr>
                      <m:e>
                        <m:r>
                          <a:rPr lang="en-US" sz="2700" i="1">
                            <a:latin typeface="Cambria Math" panose="02040503050406030204" pitchFamily="18" charset="0"/>
                            <a:ea typeface="Cambria Math" panose="02040503050406030204" pitchFamily="18" charset="0"/>
                          </a:rPr>
                          <m:t>0,1</m:t>
                        </m:r>
                      </m:e>
                    </m:d>
                    <m:r>
                      <a:rPr lang="en-US" sz="2700" i="1" baseline="30000">
                        <a:latin typeface="Cambria Math" panose="02040503050406030204" pitchFamily="18" charset="0"/>
                        <a:ea typeface="Cambria Math" panose="02040503050406030204" pitchFamily="18" charset="0"/>
                      </a:rPr>
                      <m:t>𝑘</m:t>
                    </m:r>
                  </m:oMath>
                </a14:m>
                <a:r>
                  <a:rPr lang="en-US" sz="2700" dirty="0"/>
                  <a:t>     (Random Oracle)</a:t>
                </a:r>
              </a:p>
              <a:p>
                <a:pPr marL="214313" indent="-214313">
                  <a:buFont typeface="Arial" panose="020B0604020202020204" pitchFamily="34" charset="0"/>
                  <a:buChar char="•"/>
                </a:pPr>
                <a:r>
                  <a:rPr lang="en-US" sz="2700" dirty="0"/>
                  <a:t>DAG G                           (encodes data-dependencies)</a:t>
                </a:r>
              </a:p>
              <a:p>
                <a:pPr marL="557213" lvl="1" indent="-214313">
                  <a:buFont typeface="Arial" panose="020B0604020202020204" pitchFamily="34" charset="0"/>
                  <a:buChar char="•"/>
                </a:pPr>
                <a:r>
                  <a:rPr lang="en-US" sz="2700" dirty="0"/>
                  <a:t>Maximum </a:t>
                </a:r>
                <a:r>
                  <a:rPr lang="en-US" sz="2700" dirty="0" err="1"/>
                  <a:t>indegree</a:t>
                </a:r>
                <a:r>
                  <a:rPr lang="en-US" sz="2700" dirty="0"/>
                  <a:t>:  </a:t>
                </a:r>
                <a14:m>
                  <m:oMath xmlns:m="http://schemas.openxmlformats.org/officeDocument/2006/math">
                    <m:r>
                      <a:rPr lang="en-US" sz="2700" i="1">
                        <a:latin typeface="Cambria Math" panose="02040503050406030204" pitchFamily="18" charset="0"/>
                        <a:ea typeface="Cambria Math" panose="02040503050406030204" pitchFamily="18" charset="0"/>
                      </a:rPr>
                      <m:t>𝛿</m:t>
                    </m:r>
                    <m:r>
                      <a:rPr lang="en-US" sz="2700" i="1">
                        <a:latin typeface="Cambria Math" panose="02040503050406030204" pitchFamily="18" charset="0"/>
                        <a:ea typeface="Cambria Math" panose="02040503050406030204" pitchFamily="18" charset="0"/>
                      </a:rPr>
                      <m:t>=</m:t>
                    </m:r>
                    <m:r>
                      <m:rPr>
                        <m:sty m:val="p"/>
                      </m:rPr>
                      <a:rPr lang="en-US" sz="2700">
                        <a:latin typeface="Cambria Math" panose="02040503050406030204" pitchFamily="18" charset="0"/>
                        <a:ea typeface="Cambria Math" panose="02040503050406030204" pitchFamily="18" charset="0"/>
                      </a:rPr>
                      <m:t>O</m:t>
                    </m:r>
                    <m:d>
                      <m:dPr>
                        <m:ctrlPr>
                          <a:rPr lang="en-US" sz="2700" i="1">
                            <a:latin typeface="Cambria Math" panose="02040503050406030204" pitchFamily="18" charset="0"/>
                            <a:ea typeface="Cambria Math" panose="02040503050406030204" pitchFamily="18" charset="0"/>
                          </a:rPr>
                        </m:ctrlPr>
                      </m:dPr>
                      <m:e>
                        <m:r>
                          <a:rPr lang="en-US" sz="2700" i="1">
                            <a:latin typeface="Cambria Math" panose="02040503050406030204" pitchFamily="18" charset="0"/>
                            <a:ea typeface="Cambria Math" panose="02040503050406030204" pitchFamily="18" charset="0"/>
                          </a:rPr>
                          <m:t>1</m:t>
                        </m:r>
                      </m:e>
                    </m:d>
                  </m:oMath>
                </a14:m>
                <a:endParaRPr lang="en-US" sz="2700" dirty="0"/>
              </a:p>
              <a:p>
                <a:endParaRPr lang="en-US" sz="2700" dirty="0"/>
              </a:p>
              <a:p>
                <a:endParaRPr lang="en-US" sz="2700" dirty="0"/>
              </a:p>
            </p:txBody>
          </p:sp>
        </mc:Choice>
        <mc:Fallback>
          <p:sp>
            <p:nvSpPr>
              <p:cNvPr id="22" name="TextBox 21"/>
              <p:cNvSpPr txBox="1">
                <a:spLocks noRot="1" noChangeAspect="1" noMove="1" noResize="1" noEditPoints="1" noAdjustHandles="1" noChangeArrowheads="1" noChangeShapeType="1" noTextEdit="1"/>
              </p:cNvSpPr>
              <p:nvPr/>
            </p:nvSpPr>
            <p:spPr>
              <a:xfrm>
                <a:off x="547677" y="1269745"/>
                <a:ext cx="7905053" cy="2562240"/>
              </a:xfrm>
              <a:prstGeom prst="rect">
                <a:avLst/>
              </a:prstGeom>
              <a:blipFill>
                <a:blip r:embed="rId4"/>
                <a:stretch>
                  <a:fillRect l="-1773" t="-2613"/>
                </a:stretch>
              </a:blipFill>
            </p:spPr>
            <p:txBody>
              <a:bodyPr/>
              <a:lstStyle/>
              <a:p>
                <a:r>
                  <a:rPr lang="en-US">
                    <a:noFill/>
                  </a:rPr>
                  <a:t> </a:t>
                </a:r>
              </a:p>
            </p:txBody>
          </p:sp>
        </mc:Fallback>
      </mc:AlternateContent>
      <p:sp>
        <p:nvSpPr>
          <p:cNvPr id="24" name="Oval 23"/>
          <p:cNvSpPr/>
          <p:nvPr/>
        </p:nvSpPr>
        <p:spPr>
          <a:xfrm>
            <a:off x="2515453" y="3772842"/>
            <a:ext cx="469008" cy="4672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1</a:t>
            </a:r>
          </a:p>
        </p:txBody>
      </p:sp>
      <p:cxnSp>
        <p:nvCxnSpPr>
          <p:cNvPr id="25" name="Straight Arrow Connector 24"/>
          <p:cNvCxnSpPr>
            <a:endCxn id="24" idx="4"/>
          </p:cNvCxnSpPr>
          <p:nvPr/>
        </p:nvCxnSpPr>
        <p:spPr>
          <a:xfrm flipV="1">
            <a:off x="2673324" y="4240101"/>
            <a:ext cx="76633" cy="372770"/>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823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an </a:t>
            </a:r>
            <a:r>
              <a:rPr lang="en-US" dirty="0" err="1" smtClean="0"/>
              <a:t>iMHF</a:t>
            </a:r>
            <a:r>
              <a:rPr lang="en-US" dirty="0" smtClean="0"/>
              <a:t> (</a:t>
            </a:r>
            <a:r>
              <a:rPr lang="en-US" b="1" dirty="0" smtClean="0">
                <a:solidFill>
                  <a:srgbClr val="7030A0"/>
                </a:solidFill>
              </a:rPr>
              <a:t>pebbling</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5349" y="3149189"/>
                <a:ext cx="8673303" cy="1403381"/>
              </a:xfrm>
            </p:spPr>
            <p:txBody>
              <a:bodyPr>
                <a:noAutofit/>
              </a:bodyPr>
              <a:lstStyle/>
              <a:p>
                <a:pPr marL="0" indent="0">
                  <a:buNone/>
                </a:pPr>
                <a:r>
                  <a:rPr lang="en-US" sz="2400" dirty="0">
                    <a:ea typeface="Cambria Math" panose="02040503050406030204" pitchFamily="18" charset="0"/>
                  </a:rPr>
                  <a:t>Pebbling Rules :  </a:t>
                </a:r>
                <a14:m>
                  <m:oMath xmlns:m="http://schemas.openxmlformats.org/officeDocument/2006/math">
                    <m:acc>
                      <m:accPr>
                        <m:chr m:val="⃗"/>
                        <m:ctrlPr>
                          <a:rPr lang="en-US" sz="2400" i="1">
                            <a:latin typeface="Cambria Math" panose="02040503050406030204" pitchFamily="18" charset="0"/>
                            <a:ea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𝑃</m:t>
                        </m:r>
                      </m:e>
                    </m:acc>
                  </m:oMath>
                </a14:m>
                <a:r>
                  <a:rPr lang="en-US" sz="2400" dirty="0">
                    <a:ea typeface="Cambria Math" panose="02040503050406030204" pitchFamily="18" charset="0"/>
                  </a:rPr>
                  <a:t>=P</a:t>
                </a:r>
                <a:r>
                  <a:rPr lang="en-US" sz="2400" baseline="-25000" dirty="0">
                    <a:ea typeface="Cambria Math" panose="02040503050406030204" pitchFamily="18" charset="0"/>
                  </a:rPr>
                  <a:t>1</a:t>
                </a:r>
                <a:r>
                  <a:rPr lang="en-US" sz="2400" dirty="0">
                    <a:ea typeface="Cambria Math" panose="02040503050406030204" pitchFamily="18" charset="0"/>
                  </a:rPr>
                  <a:t>,…,P</a:t>
                </a:r>
                <a:r>
                  <a:rPr lang="en-US" sz="2400" baseline="-25000" dirty="0">
                    <a:ea typeface="Cambria Math" panose="02040503050406030204" pitchFamily="18" charset="0"/>
                  </a:rPr>
                  <a:t>t</a:t>
                </a:r>
                <a14:m>
                  <m:oMath xmlns:m="http://schemas.openxmlformats.org/officeDocument/2006/math">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𝑉</m:t>
                    </m:r>
                  </m:oMath>
                </a14:m>
                <a:r>
                  <a:rPr lang="en-US" sz="2400" dirty="0">
                    <a:ea typeface="Cambria Math" panose="02040503050406030204" pitchFamily="18" charset="0"/>
                  </a:rPr>
                  <a:t> </a:t>
                </a:r>
                <a:r>
                  <a:rPr lang="en-US" sz="2400" dirty="0" err="1">
                    <a:ea typeface="Cambria Math" panose="02040503050406030204" pitchFamily="18" charset="0"/>
                  </a:rPr>
                  <a:t>s.t.</a:t>
                </a:r>
                <a:r>
                  <a:rPr lang="en-US" sz="2400" dirty="0">
                    <a:ea typeface="Cambria Math" panose="02040503050406030204" pitchFamily="18" charset="0"/>
                  </a:rPr>
                  <a:t> </a:t>
                </a:r>
              </a:p>
              <a:p>
                <a:r>
                  <a:rPr lang="en-US" sz="2400" dirty="0">
                    <a:ea typeface="Cambria Math" panose="02040503050406030204" pitchFamily="18" charset="0"/>
                  </a:rPr>
                  <a:t>P</a:t>
                </a:r>
                <a:r>
                  <a:rPr lang="en-US" sz="2400" baseline="-25000" dirty="0">
                    <a:ea typeface="Cambria Math" panose="02040503050406030204" pitchFamily="18" charset="0"/>
                  </a:rPr>
                  <a:t>i+1</a:t>
                </a:r>
                <a14:m>
                  <m:oMath xmlns:m="http://schemas.openxmlformats.org/officeDocument/2006/math">
                    <m:r>
                      <a:rPr lang="en-US" sz="2400" i="1">
                        <a:latin typeface="Cambria Math" panose="02040503050406030204" pitchFamily="18" charset="0"/>
                        <a:ea typeface="Cambria Math" panose="02040503050406030204" pitchFamily="18" charset="0"/>
                      </a:rPr>
                      <m:t>⊂</m:t>
                    </m:r>
                    <m:r>
                      <m:rPr>
                        <m:nor/>
                      </m:rPr>
                      <a:rPr lang="en-US" sz="2400" dirty="0">
                        <a:ea typeface="Cambria Math" panose="02040503050406030204" pitchFamily="18" charset="0"/>
                      </a:rPr>
                      <m:t>P</m:t>
                    </m:r>
                    <m:r>
                      <m:rPr>
                        <m:nor/>
                      </m:rPr>
                      <a:rPr lang="en-US" sz="2400" baseline="-25000" dirty="0">
                        <a:ea typeface="Cambria Math" panose="02040503050406030204" pitchFamily="18" charset="0"/>
                      </a:rPr>
                      <m:t>i</m:t>
                    </m:r>
                    <m:r>
                      <a:rPr lang="en-US" sz="2400" i="1">
                        <a:latin typeface="Cambria Math" panose="02040503050406030204" pitchFamily="18" charset="0"/>
                        <a:ea typeface="Cambria Math" panose="02040503050406030204" pitchFamily="18" charset="0"/>
                      </a:rPr>
                      <m:t>∪</m:t>
                    </m:r>
                    <m:d>
                      <m:dPr>
                        <m:begChr m:val="{"/>
                        <m:endChr m:val="}"/>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𝑉</m:t>
                        </m:r>
                      </m:e>
                      <m:e>
                        <m:r>
                          <m:rPr>
                            <m:sty m:val="p"/>
                          </m:rPr>
                          <a:rPr lang="en-US" sz="2400">
                            <a:latin typeface="Cambria Math" panose="02040503050406030204" pitchFamily="18" charset="0"/>
                            <a:ea typeface="Cambria Math" panose="02040503050406030204" pitchFamily="18" charset="0"/>
                          </a:rPr>
                          <m:t>parents</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𝑥</m:t>
                            </m:r>
                          </m:e>
                        </m:d>
                        <m:r>
                          <a:rPr lang="en-US" sz="2400" i="1">
                            <a:latin typeface="Cambria Math" panose="02040503050406030204" pitchFamily="18" charset="0"/>
                            <a:ea typeface="Cambria Math" panose="02040503050406030204" pitchFamily="18" charset="0"/>
                          </a:rPr>
                          <m:t>⊂</m:t>
                        </m:r>
                        <m:r>
                          <m:rPr>
                            <m:nor/>
                          </m:rPr>
                          <a:rPr lang="en-US" sz="2400" dirty="0">
                            <a:ea typeface="Cambria Math" panose="02040503050406030204" pitchFamily="18" charset="0"/>
                          </a:rPr>
                          <m:t>P</m:t>
                        </m:r>
                        <m:r>
                          <m:rPr>
                            <m:nor/>
                          </m:rPr>
                          <a:rPr lang="en-US" sz="2400" baseline="-25000" dirty="0">
                            <a:ea typeface="Cambria Math" panose="02040503050406030204" pitchFamily="18" charset="0"/>
                          </a:rPr>
                          <m:t>i</m:t>
                        </m:r>
                        <m:r>
                          <m:rPr>
                            <m:nor/>
                          </m:rPr>
                          <a:rPr lang="en-US" sz="2400" baseline="-25000" dirty="0">
                            <a:ea typeface="Cambria Math" panose="02040503050406030204" pitchFamily="18" charset="0"/>
                          </a:rPr>
                          <m:t>+1</m:t>
                        </m:r>
                      </m:e>
                    </m:d>
                    <m:r>
                      <a:rPr lang="en-US" sz="2400" i="1">
                        <a:latin typeface="Cambria Math" panose="02040503050406030204" pitchFamily="18" charset="0"/>
                        <a:ea typeface="Cambria Math" panose="02040503050406030204" pitchFamily="18" charset="0"/>
                      </a:rPr>
                      <m:t>    </m:t>
                    </m:r>
                  </m:oMath>
                </a14:m>
                <a:r>
                  <a:rPr lang="en-US" sz="2400" dirty="0"/>
                  <a:t>(need dependent values)</a:t>
                </a:r>
              </a:p>
              <a:p>
                <a:r>
                  <a:rPr lang="en-US" sz="2400" dirty="0">
                    <a:ea typeface="Cambria Math" panose="02040503050406030204" pitchFamily="18" charset="0"/>
                  </a:rPr>
                  <a:t>n</a:t>
                </a:r>
                <a14:m>
                  <m:oMath xmlns:m="http://schemas.openxmlformats.org/officeDocument/2006/math">
                    <m:r>
                      <a:rPr lang="en-US" sz="2400" i="1">
                        <a:latin typeface="Cambria Math" panose="02040503050406030204" pitchFamily="18" charset="0"/>
                        <a:ea typeface="Cambria Math" panose="02040503050406030204" pitchFamily="18" charset="0"/>
                      </a:rPr>
                      <m:t>∈ </m:t>
                    </m:r>
                  </m:oMath>
                </a14:m>
                <a:r>
                  <a:rPr lang="en-US" sz="2400" dirty="0">
                    <a:ea typeface="Cambria Math" panose="02040503050406030204" pitchFamily="18" charset="0"/>
                  </a:rPr>
                  <a:t>P</a:t>
                </a:r>
                <a:r>
                  <a:rPr lang="en-US" sz="2400" baseline="-25000" dirty="0">
                    <a:ea typeface="Cambria Math" panose="02040503050406030204" pitchFamily="18" charset="0"/>
                  </a:rPr>
                  <a:t>t                                                                                           </a:t>
                </a:r>
                <a:r>
                  <a:rPr lang="en-US" sz="2400" dirty="0">
                    <a:ea typeface="Cambria Math" panose="02040503050406030204" pitchFamily="18" charset="0"/>
                  </a:rPr>
                  <a:t>(must finish and output L</a:t>
                </a:r>
                <a:r>
                  <a:rPr lang="en-US" sz="2400" baseline="-25000" dirty="0">
                    <a:ea typeface="Cambria Math" panose="02040503050406030204" pitchFamily="18" charset="0"/>
                  </a:rPr>
                  <a:t>n</a:t>
                </a:r>
                <a:r>
                  <a:rPr lang="en-US" sz="2400" dirty="0">
                    <a:ea typeface="Cambria Math" panose="02040503050406030204" pitchFamily="18" charset="0"/>
                  </a:rPr>
                  <a:t>)</a:t>
                </a:r>
                <a:r>
                  <a:rPr lang="en-US" sz="2400" baseline="-25000" dirty="0">
                    <a:ea typeface="Cambria Math" panose="02040503050406030204" pitchFamily="18" charset="0"/>
                  </a:rPr>
                  <a:t> </a:t>
                </a:r>
                <a:endParaRPr lang="en-US" sz="2400" dirty="0">
                  <a:ea typeface="Cambria Math" panose="02040503050406030204" pitchFamily="18" charset="0"/>
                </a:endParaRPr>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13798" y="4198919"/>
                <a:ext cx="11564404" cy="1871174"/>
              </a:xfrm>
              <a:blipFill rotWithShape="0">
                <a:blip r:embed="rId3"/>
                <a:stretch>
                  <a:fillRect l="-1317" t="-3583" b="-2606"/>
                </a:stretch>
              </a:blipFill>
            </p:spPr>
            <p:txBody>
              <a:bodyPr/>
              <a:lstStyle/>
              <a:p>
                <a:r>
                  <a:rPr lang="en-US">
                    <a:noFill/>
                  </a:rPr>
                  <a:t> </a:t>
                </a:r>
              </a:p>
            </p:txBody>
          </p:sp>
        </mc:Fallback>
      </mc:AlternateContent>
      <p:sp>
        <p:nvSpPr>
          <p:cNvPr id="4" name="Oval 3"/>
          <p:cNvSpPr/>
          <p:nvPr/>
        </p:nvSpPr>
        <p:spPr>
          <a:xfrm>
            <a:off x="2873588" y="1677342"/>
            <a:ext cx="469008" cy="4672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1</a:t>
            </a:r>
          </a:p>
        </p:txBody>
      </p:sp>
      <p:sp>
        <p:nvSpPr>
          <p:cNvPr id="5" name="Oval 4"/>
          <p:cNvSpPr/>
          <p:nvPr/>
        </p:nvSpPr>
        <p:spPr>
          <a:xfrm>
            <a:off x="3605669" y="1436901"/>
            <a:ext cx="530834" cy="4434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2</a:t>
            </a:r>
          </a:p>
        </p:txBody>
      </p:sp>
      <p:sp>
        <p:nvSpPr>
          <p:cNvPr id="6" name="Oval 5"/>
          <p:cNvSpPr/>
          <p:nvPr/>
        </p:nvSpPr>
        <p:spPr>
          <a:xfrm>
            <a:off x="4282279" y="1821359"/>
            <a:ext cx="435851" cy="4184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3</a:t>
            </a:r>
          </a:p>
        </p:txBody>
      </p:sp>
      <p:sp>
        <p:nvSpPr>
          <p:cNvPr id="7" name="Oval 6"/>
          <p:cNvSpPr/>
          <p:nvPr/>
        </p:nvSpPr>
        <p:spPr>
          <a:xfrm>
            <a:off x="5006155" y="1481500"/>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4</a:t>
            </a:r>
          </a:p>
        </p:txBody>
      </p:sp>
      <p:cxnSp>
        <p:nvCxnSpPr>
          <p:cNvPr id="8" name="Straight Arrow Connector 7"/>
          <p:cNvCxnSpPr/>
          <p:nvPr/>
        </p:nvCxnSpPr>
        <p:spPr>
          <a:xfrm>
            <a:off x="2374396" y="1889905"/>
            <a:ext cx="497054"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50122" y="1690707"/>
            <a:ext cx="497054"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034114" y="1475938"/>
            <a:ext cx="1260201" cy="392415"/>
          </a:xfrm>
          <a:prstGeom prst="rect">
            <a:avLst/>
          </a:prstGeom>
          <a:noFill/>
        </p:spPr>
        <p:txBody>
          <a:bodyPr wrap="none" lIns="68580" tIns="34290" rIns="68580" bIns="34290" rtlCol="0">
            <a:spAutoFit/>
          </a:bodyPr>
          <a:lstStyle/>
          <a:p>
            <a:r>
              <a:rPr lang="en-US" sz="2100" dirty="0"/>
              <a:t>Output: L</a:t>
            </a:r>
            <a:r>
              <a:rPr lang="en-US" sz="2100" baseline="-25000" dirty="0"/>
              <a:t>4</a:t>
            </a:r>
          </a:p>
        </p:txBody>
      </p:sp>
      <p:sp>
        <p:nvSpPr>
          <p:cNvPr id="11" name="TextBox 10"/>
          <p:cNvSpPr txBox="1"/>
          <p:nvPr/>
        </p:nvSpPr>
        <p:spPr>
          <a:xfrm>
            <a:off x="1810448" y="1543926"/>
            <a:ext cx="793727" cy="392415"/>
          </a:xfrm>
          <a:prstGeom prst="rect">
            <a:avLst/>
          </a:prstGeom>
          <a:noFill/>
        </p:spPr>
        <p:txBody>
          <a:bodyPr wrap="none" lIns="68580" tIns="34290" rIns="68580" bIns="34290" rtlCol="0">
            <a:spAutoFit/>
          </a:bodyPr>
          <a:lstStyle/>
          <a:p>
            <a:r>
              <a:rPr lang="en-US" sz="2100" dirty="0"/>
              <a:t>Input:</a:t>
            </a:r>
          </a:p>
        </p:txBody>
      </p:sp>
      <p:sp>
        <p:nvSpPr>
          <p:cNvPr id="12" name="TextBox 11"/>
          <p:cNvSpPr txBox="1"/>
          <p:nvPr/>
        </p:nvSpPr>
        <p:spPr>
          <a:xfrm>
            <a:off x="1811137" y="1919455"/>
            <a:ext cx="1125500" cy="392415"/>
          </a:xfrm>
          <a:prstGeom prst="rect">
            <a:avLst/>
          </a:prstGeom>
          <a:noFill/>
        </p:spPr>
        <p:txBody>
          <a:bodyPr wrap="none" lIns="68580" tIns="34290" rIns="68580" bIns="34290" rtlCol="0">
            <a:spAutoFit/>
          </a:bodyPr>
          <a:lstStyle/>
          <a:p>
            <a:r>
              <a:rPr lang="en-US" sz="2100" dirty="0" err="1"/>
              <a:t>pwd</a:t>
            </a:r>
            <a:r>
              <a:rPr lang="en-US" sz="2100" dirty="0"/>
              <a:t>, salt</a:t>
            </a:r>
          </a:p>
        </p:txBody>
      </p:sp>
      <p:cxnSp>
        <p:nvCxnSpPr>
          <p:cNvPr id="13" name="Straight Arrow Connector 12"/>
          <p:cNvCxnSpPr>
            <a:stCxn id="4" idx="7"/>
          </p:cNvCxnSpPr>
          <p:nvPr/>
        </p:nvCxnSpPr>
        <p:spPr>
          <a:xfrm flipV="1">
            <a:off x="3273912" y="1645832"/>
            <a:ext cx="328916" cy="9993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336677" y="2023296"/>
            <a:ext cx="952952" cy="2548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711504" y="1797360"/>
            <a:ext cx="258551" cy="17288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139344" y="1691881"/>
            <a:ext cx="274703" cy="155507"/>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145869" y="1595882"/>
            <a:ext cx="871621" cy="804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4708863" y="2113325"/>
            <a:ext cx="733143" cy="308226"/>
          </a:xfrm>
          <a:prstGeom prst="straightConnector1">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5006155" y="2368424"/>
                <a:ext cx="1806456" cy="392415"/>
              </a:xfrm>
              <a:prstGeom prst="rect">
                <a:avLst/>
              </a:prstGeom>
              <a:noFill/>
            </p:spPr>
            <p:txBody>
              <a:bodyPr wrap="none" lIns="68580" tIns="34290" rIns="68580" bIns="34290" rtlCol="0">
                <a:spAutoFit/>
              </a:bodyPr>
              <a:lstStyle/>
              <a:p>
                <a:pPr/>
                <a14:m>
                  <m:oMathPara xmlns:m="http://schemas.openxmlformats.org/officeDocument/2006/math">
                    <m:oMathParaPr>
                      <m:jc m:val="centerGroup"/>
                    </m:oMathParaPr>
                    <m:oMath xmlns:m="http://schemas.openxmlformats.org/officeDocument/2006/math">
                      <m:r>
                        <a:rPr lang="en-US" sz="2100" i="1">
                          <a:latin typeface="Cambria Math" panose="02040503050406030204" pitchFamily="18" charset="0"/>
                        </a:rPr>
                        <m:t>𝐿</m:t>
                      </m:r>
                      <m:r>
                        <a:rPr lang="en-US" sz="2100" i="1" baseline="-25000">
                          <a:latin typeface="Cambria Math" panose="02040503050406030204" pitchFamily="18" charset="0"/>
                        </a:rPr>
                        <m:t>3</m:t>
                      </m:r>
                      <m:r>
                        <a:rPr lang="en-US" sz="2100" i="1">
                          <a:latin typeface="Cambria Math" panose="02040503050406030204" pitchFamily="18" charset="0"/>
                        </a:rPr>
                        <m:t>=</m:t>
                      </m:r>
                      <m:r>
                        <a:rPr lang="en-US" sz="2100" i="1">
                          <a:latin typeface="Cambria Math" panose="02040503050406030204" pitchFamily="18" charset="0"/>
                        </a:rPr>
                        <m:t>𝐻</m:t>
                      </m:r>
                      <m:r>
                        <a:rPr lang="en-US" sz="2100" i="1">
                          <a:latin typeface="Cambria Math" panose="02040503050406030204" pitchFamily="18" charset="0"/>
                        </a:rPr>
                        <m:t>(</m:t>
                      </m:r>
                      <m:r>
                        <a:rPr lang="en-US" sz="2100" i="1">
                          <a:latin typeface="Cambria Math" panose="02040503050406030204" pitchFamily="18" charset="0"/>
                        </a:rPr>
                        <m:t>𝐿</m:t>
                      </m:r>
                      <m:r>
                        <a:rPr lang="en-US" sz="2100" i="1" baseline="-25000">
                          <a:latin typeface="Cambria Math" panose="02040503050406030204" pitchFamily="18" charset="0"/>
                        </a:rPr>
                        <m:t>2</m:t>
                      </m:r>
                      <m:r>
                        <a:rPr lang="en-US" sz="2100" i="1">
                          <a:latin typeface="Cambria Math" panose="02040503050406030204" pitchFamily="18" charset="0"/>
                        </a:rPr>
                        <m:t>,</m:t>
                      </m:r>
                      <m:r>
                        <a:rPr lang="en-US" sz="2100" i="1">
                          <a:latin typeface="Cambria Math" panose="02040503050406030204" pitchFamily="18" charset="0"/>
                        </a:rPr>
                        <m:t>𝐿</m:t>
                      </m:r>
                      <m:r>
                        <a:rPr lang="en-US" sz="2100" i="1" baseline="-25000">
                          <a:latin typeface="Cambria Math" panose="02040503050406030204" pitchFamily="18" charset="0"/>
                        </a:rPr>
                        <m:t>1</m:t>
                      </m:r>
                      <m:r>
                        <a:rPr lang="en-US" sz="2100" i="1">
                          <a:latin typeface="Cambria Math" panose="02040503050406030204" pitchFamily="18" charset="0"/>
                        </a:rPr>
                        <m:t>)</m:t>
                      </m:r>
                    </m:oMath>
                  </m:oMathPara>
                </a14:m>
                <a:endParaRPr lang="en-US" sz="2100" dirty="0" err="1"/>
              </a:p>
            </p:txBody>
          </p:sp>
        </mc:Choice>
        <mc:Fallback xmlns="">
          <p:sp>
            <p:nvSpPr>
              <p:cNvPr id="19" name="TextBox 18"/>
              <p:cNvSpPr txBox="1">
                <a:spLocks noRot="1" noChangeAspect="1" noMove="1" noResize="1" noEditPoints="1" noAdjustHandles="1" noChangeArrowheads="1" noChangeShapeType="1" noTextEdit="1"/>
              </p:cNvSpPr>
              <p:nvPr/>
            </p:nvSpPr>
            <p:spPr>
              <a:xfrm>
                <a:off x="6674873" y="3157898"/>
                <a:ext cx="2408608" cy="523220"/>
              </a:xfrm>
              <a:prstGeom prst="rect">
                <a:avLst/>
              </a:prstGeom>
              <a:blipFill rotWithShape="0">
                <a:blip r:embed="rId4"/>
                <a:stretch>
                  <a:fillRect/>
                </a:stretch>
              </a:blipFill>
            </p:spPr>
            <p:txBody>
              <a:bodyPr/>
              <a:lstStyle/>
              <a:p>
                <a:r>
                  <a:rPr lang="en-US">
                    <a:noFill/>
                  </a:rPr>
                  <a:t> </a:t>
                </a:r>
              </a:p>
            </p:txBody>
          </p:sp>
        </mc:Fallback>
      </mc:AlternateContent>
      <p:cxnSp>
        <p:nvCxnSpPr>
          <p:cNvPr id="20" name="Straight Arrow Connector 19"/>
          <p:cNvCxnSpPr>
            <a:endCxn id="4" idx="4"/>
          </p:cNvCxnSpPr>
          <p:nvPr/>
        </p:nvCxnSpPr>
        <p:spPr>
          <a:xfrm flipV="1">
            <a:off x="3031460" y="2144601"/>
            <a:ext cx="76633" cy="372770"/>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1839757" y="2421551"/>
                <a:ext cx="2306112" cy="392415"/>
              </a:xfrm>
              <a:prstGeom prst="rect">
                <a:avLst/>
              </a:prstGeom>
              <a:noFill/>
            </p:spPr>
            <p:txBody>
              <a:bodyPr wrap="none" lIns="68580" tIns="34290" rIns="68580" bIns="34290" rtlCol="0">
                <a:spAutoFit/>
              </a:bodyPr>
              <a:lstStyle/>
              <a:p>
                <a:pPr/>
                <a14:m>
                  <m:oMathPara xmlns:m="http://schemas.openxmlformats.org/officeDocument/2006/math">
                    <m:oMathParaPr>
                      <m:jc m:val="centerGroup"/>
                    </m:oMathParaPr>
                    <m:oMath xmlns:m="http://schemas.openxmlformats.org/officeDocument/2006/math">
                      <m:r>
                        <a:rPr lang="en-US" sz="2100" i="1">
                          <a:latin typeface="Cambria Math" panose="02040503050406030204" pitchFamily="18" charset="0"/>
                        </a:rPr>
                        <m:t>𝐿</m:t>
                      </m:r>
                      <m:r>
                        <a:rPr lang="en-US" sz="2100" i="1" baseline="-25000">
                          <a:latin typeface="Cambria Math" panose="02040503050406030204" pitchFamily="18" charset="0"/>
                        </a:rPr>
                        <m:t>1</m:t>
                      </m:r>
                      <m:r>
                        <a:rPr lang="en-US" sz="2100" i="1">
                          <a:latin typeface="Cambria Math" panose="02040503050406030204" pitchFamily="18" charset="0"/>
                        </a:rPr>
                        <m:t>=</m:t>
                      </m:r>
                      <m:r>
                        <a:rPr lang="en-US" sz="2100" i="1">
                          <a:latin typeface="Cambria Math" panose="02040503050406030204" pitchFamily="18" charset="0"/>
                        </a:rPr>
                        <m:t>𝐻</m:t>
                      </m:r>
                      <m:r>
                        <a:rPr lang="en-US" sz="2100" i="1">
                          <a:latin typeface="Cambria Math" panose="02040503050406030204" pitchFamily="18" charset="0"/>
                        </a:rPr>
                        <m:t>(</m:t>
                      </m:r>
                      <m:r>
                        <a:rPr lang="en-US" sz="2100" i="1">
                          <a:latin typeface="Cambria Math" panose="02040503050406030204" pitchFamily="18" charset="0"/>
                        </a:rPr>
                        <m:t>𝑝𝑤𝑑</m:t>
                      </m:r>
                      <m:r>
                        <a:rPr lang="en-US" sz="2100" i="1">
                          <a:latin typeface="Cambria Math" panose="02040503050406030204" pitchFamily="18" charset="0"/>
                        </a:rPr>
                        <m:t>,</m:t>
                      </m:r>
                      <m:r>
                        <a:rPr lang="en-US" sz="2100" i="1">
                          <a:latin typeface="Cambria Math" panose="02040503050406030204" pitchFamily="18" charset="0"/>
                        </a:rPr>
                        <m:t>𝑠𝑎𝑙𝑡</m:t>
                      </m:r>
                      <m:r>
                        <a:rPr lang="en-US" sz="2100" i="1">
                          <a:latin typeface="Cambria Math" panose="02040503050406030204" pitchFamily="18" charset="0"/>
                        </a:rPr>
                        <m:t>)</m:t>
                      </m:r>
                    </m:oMath>
                  </m:oMathPara>
                </a14:m>
                <a:endParaRPr lang="en-US" sz="2100" dirty="0" err="1"/>
              </a:p>
            </p:txBody>
          </p:sp>
        </mc:Choice>
        <mc:Fallback xmlns="">
          <p:sp>
            <p:nvSpPr>
              <p:cNvPr id="21" name="TextBox 20"/>
              <p:cNvSpPr txBox="1">
                <a:spLocks noRot="1" noChangeAspect="1" noMove="1" noResize="1" noEditPoints="1" noAdjustHandles="1" noChangeArrowheads="1" noChangeShapeType="1" noTextEdit="1"/>
              </p:cNvSpPr>
              <p:nvPr/>
            </p:nvSpPr>
            <p:spPr>
              <a:xfrm>
                <a:off x="2453009" y="3228735"/>
                <a:ext cx="3074816" cy="523220"/>
              </a:xfrm>
              <a:prstGeom prst="rect">
                <a:avLst/>
              </a:prstGeom>
              <a:blipFill rotWithShape="0">
                <a:blip r:embed="rId5"/>
                <a:stretch>
                  <a:fillRect/>
                </a:stretch>
              </a:blipFill>
            </p:spPr>
            <p:txBody>
              <a:bodyPr/>
              <a:lstStyle/>
              <a:p>
                <a:r>
                  <a:rPr lang="en-US">
                    <a:noFill/>
                  </a:rPr>
                  <a:t> </a:t>
                </a:r>
              </a:p>
            </p:txBody>
          </p:sp>
        </mc:Fallback>
      </mc:AlternateContent>
      <p:sp>
        <p:nvSpPr>
          <p:cNvPr id="22" name="Oval 21"/>
          <p:cNvSpPr/>
          <p:nvPr/>
        </p:nvSpPr>
        <p:spPr>
          <a:xfrm>
            <a:off x="2882855" y="1677342"/>
            <a:ext cx="469008" cy="4672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1</a:t>
            </a:r>
          </a:p>
        </p:txBody>
      </p:sp>
      <p:cxnSp>
        <p:nvCxnSpPr>
          <p:cNvPr id="23" name="Straight Arrow Connector 22"/>
          <p:cNvCxnSpPr>
            <a:endCxn id="22" idx="4"/>
          </p:cNvCxnSpPr>
          <p:nvPr/>
        </p:nvCxnSpPr>
        <p:spPr>
          <a:xfrm flipV="1">
            <a:off x="3040727" y="2144601"/>
            <a:ext cx="76633" cy="372770"/>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849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an </a:t>
            </a:r>
            <a:r>
              <a:rPr lang="en-US" dirty="0" err="1"/>
              <a:t>iMHF</a:t>
            </a:r>
            <a:r>
              <a:rPr lang="en-US" dirty="0"/>
              <a:t> (</a:t>
            </a:r>
            <a:r>
              <a:rPr lang="en-US" b="1" dirty="0">
                <a:solidFill>
                  <a:schemeClr val="accent1"/>
                </a:solidFill>
              </a:rPr>
              <a:t>pebbling</a:t>
            </a:r>
            <a:r>
              <a:rPr lang="en-US" dirty="0"/>
              <a:t>)</a:t>
            </a:r>
          </a:p>
        </p:txBody>
      </p:sp>
      <p:sp>
        <p:nvSpPr>
          <p:cNvPr id="4" name="Oval 3"/>
          <p:cNvSpPr/>
          <p:nvPr/>
        </p:nvSpPr>
        <p:spPr>
          <a:xfrm>
            <a:off x="2260919" y="213844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5" name="Oval 4"/>
          <p:cNvSpPr/>
          <p:nvPr/>
        </p:nvSpPr>
        <p:spPr>
          <a:xfrm>
            <a:off x="2967075" y="213844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sp>
        <p:nvSpPr>
          <p:cNvPr id="6" name="Oval 5"/>
          <p:cNvSpPr/>
          <p:nvPr/>
        </p:nvSpPr>
        <p:spPr>
          <a:xfrm>
            <a:off x="3673230" y="2118283"/>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3</a:t>
            </a:r>
          </a:p>
        </p:txBody>
      </p:sp>
      <p:cxnSp>
        <p:nvCxnSpPr>
          <p:cNvPr id="7" name="Straight Arrow Connector 6"/>
          <p:cNvCxnSpPr/>
          <p:nvPr/>
        </p:nvCxnSpPr>
        <p:spPr>
          <a:xfrm>
            <a:off x="2674899" y="2343612"/>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402928" y="2348688"/>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109084" y="2316306"/>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364981" y="210709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4</a:t>
            </a:r>
          </a:p>
        </p:txBody>
      </p:sp>
      <p:sp>
        <p:nvSpPr>
          <p:cNvPr id="11" name="Oval 10"/>
          <p:cNvSpPr/>
          <p:nvPr/>
        </p:nvSpPr>
        <p:spPr>
          <a:xfrm>
            <a:off x="5071137" y="210709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5</a:t>
            </a:r>
          </a:p>
        </p:txBody>
      </p:sp>
      <p:cxnSp>
        <p:nvCxnSpPr>
          <p:cNvPr id="12" name="Straight Arrow Connector 11"/>
          <p:cNvCxnSpPr/>
          <p:nvPr/>
        </p:nvCxnSpPr>
        <p:spPr>
          <a:xfrm>
            <a:off x="4778961" y="231225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3121393" y="1464547"/>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4607801" y="1471687"/>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2259832" y="2138448"/>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29" name="Oval 28"/>
          <p:cNvSpPr/>
          <p:nvPr/>
        </p:nvSpPr>
        <p:spPr>
          <a:xfrm>
            <a:off x="3672142" y="211828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3</a:t>
            </a:r>
          </a:p>
        </p:txBody>
      </p:sp>
      <p:cxnSp>
        <p:nvCxnSpPr>
          <p:cNvPr id="30" name="Straight Arrow Connector 29"/>
          <p:cNvCxnSpPr/>
          <p:nvPr/>
        </p:nvCxnSpPr>
        <p:spPr>
          <a:xfrm>
            <a:off x="2673812" y="2343611"/>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401841" y="2348687"/>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107997" y="2316305"/>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4363894" y="2107095"/>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4</a:t>
            </a:r>
          </a:p>
        </p:txBody>
      </p:sp>
      <p:sp>
        <p:nvSpPr>
          <p:cNvPr id="34" name="Oval 33"/>
          <p:cNvSpPr/>
          <p:nvPr/>
        </p:nvSpPr>
        <p:spPr>
          <a:xfrm>
            <a:off x="5070049" y="2107095"/>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5</a:t>
            </a:r>
          </a:p>
        </p:txBody>
      </p:sp>
    </p:spTree>
    <p:extLst>
      <p:ext uri="{BB962C8B-B14F-4D97-AF65-F5344CB8AC3E}">
        <p14:creationId xmlns:p14="http://schemas.microsoft.com/office/powerpoint/2010/main" val="3454600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60919" y="2138449"/>
            <a:ext cx="435851" cy="4184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5" name="Oval 4"/>
          <p:cNvSpPr/>
          <p:nvPr/>
        </p:nvSpPr>
        <p:spPr>
          <a:xfrm>
            <a:off x="2967075" y="213844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sp>
        <p:nvSpPr>
          <p:cNvPr id="6" name="Oval 5"/>
          <p:cNvSpPr/>
          <p:nvPr/>
        </p:nvSpPr>
        <p:spPr>
          <a:xfrm>
            <a:off x="3673230" y="2118283"/>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3</a:t>
            </a:r>
          </a:p>
        </p:txBody>
      </p:sp>
      <p:cxnSp>
        <p:nvCxnSpPr>
          <p:cNvPr id="7" name="Straight Arrow Connector 6"/>
          <p:cNvCxnSpPr/>
          <p:nvPr/>
        </p:nvCxnSpPr>
        <p:spPr>
          <a:xfrm>
            <a:off x="2674899" y="2343612"/>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402928" y="2348688"/>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109084" y="2316306"/>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364981" y="210709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4</a:t>
            </a:r>
          </a:p>
        </p:txBody>
      </p:sp>
      <p:sp>
        <p:nvSpPr>
          <p:cNvPr id="11" name="Oval 10"/>
          <p:cNvSpPr/>
          <p:nvPr/>
        </p:nvSpPr>
        <p:spPr>
          <a:xfrm>
            <a:off x="5071137" y="210709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5</a:t>
            </a:r>
          </a:p>
        </p:txBody>
      </p:sp>
      <p:cxnSp>
        <p:nvCxnSpPr>
          <p:cNvPr id="12" name="Straight Arrow Connector 11"/>
          <p:cNvCxnSpPr/>
          <p:nvPr/>
        </p:nvCxnSpPr>
        <p:spPr>
          <a:xfrm>
            <a:off x="4778961" y="231225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3121393" y="1464547"/>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4607801" y="1471687"/>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802386" y="2763774"/>
            <a:ext cx="5583885" cy="392415"/>
          </a:xfrm>
          <a:prstGeom prst="rect">
            <a:avLst/>
          </a:prstGeom>
          <a:noFill/>
        </p:spPr>
        <p:txBody>
          <a:bodyPr wrap="none" lIns="68580" tIns="34290" rIns="68580" bIns="34290" rtlCol="0">
            <a:spAutoFit/>
          </a:bodyPr>
          <a:lstStyle/>
          <a:p>
            <a:r>
              <a:rPr lang="en-US" sz="2100" dirty="0"/>
              <a:t>P</a:t>
            </a:r>
            <a:r>
              <a:rPr lang="en-US" sz="2100" baseline="-25000" dirty="0"/>
              <a:t>1</a:t>
            </a:r>
            <a:r>
              <a:rPr lang="en-US" sz="2100" dirty="0"/>
              <a:t> = {1}                 (data value L</a:t>
            </a:r>
            <a:r>
              <a:rPr lang="en-US" sz="2100" baseline="-25000" dirty="0"/>
              <a:t>1</a:t>
            </a:r>
            <a:r>
              <a:rPr lang="en-US" sz="2100" dirty="0"/>
              <a:t> stored in memory)</a:t>
            </a:r>
          </a:p>
        </p:txBody>
      </p:sp>
      <p:sp>
        <p:nvSpPr>
          <p:cNvPr id="16" name="Title 1"/>
          <p:cNvSpPr>
            <a:spLocks noGrp="1"/>
          </p:cNvSpPr>
          <p:nvPr>
            <p:ph type="title"/>
          </p:nvPr>
        </p:nvSpPr>
        <p:spPr>
          <a:xfrm>
            <a:off x="628650" y="273844"/>
            <a:ext cx="7886700" cy="994172"/>
          </a:xfrm>
        </p:spPr>
        <p:txBody>
          <a:bodyPr/>
          <a:lstStyle/>
          <a:p>
            <a:r>
              <a:rPr lang="en-US" dirty="0"/>
              <a:t>Evaluating an </a:t>
            </a:r>
            <a:r>
              <a:rPr lang="en-US" dirty="0" err="1"/>
              <a:t>iMHF</a:t>
            </a:r>
            <a:r>
              <a:rPr lang="en-US" dirty="0"/>
              <a:t> (</a:t>
            </a:r>
            <a:r>
              <a:rPr lang="en-US" b="1" dirty="0">
                <a:solidFill>
                  <a:schemeClr val="accent1"/>
                </a:solidFill>
              </a:rPr>
              <a:t>pebbling</a:t>
            </a:r>
            <a:r>
              <a:rPr lang="en-US" dirty="0"/>
              <a:t>)</a:t>
            </a:r>
          </a:p>
        </p:txBody>
      </p:sp>
    </p:spTree>
    <p:extLst>
      <p:ext uri="{BB962C8B-B14F-4D97-AF65-F5344CB8AC3E}">
        <p14:creationId xmlns:p14="http://schemas.microsoft.com/office/powerpoint/2010/main" val="28043704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4" name="Oval 3"/>
          <p:cNvSpPr/>
          <p:nvPr/>
        </p:nvSpPr>
        <p:spPr>
          <a:xfrm>
            <a:off x="2260919" y="2138449"/>
            <a:ext cx="435851" cy="4184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5" name="Oval 4"/>
          <p:cNvSpPr/>
          <p:nvPr/>
        </p:nvSpPr>
        <p:spPr>
          <a:xfrm>
            <a:off x="2967075" y="2138449"/>
            <a:ext cx="435851" cy="4184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sp>
        <p:nvSpPr>
          <p:cNvPr id="6" name="Oval 5"/>
          <p:cNvSpPr/>
          <p:nvPr/>
        </p:nvSpPr>
        <p:spPr>
          <a:xfrm>
            <a:off x="3673230" y="2118283"/>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3</a:t>
            </a:r>
          </a:p>
        </p:txBody>
      </p:sp>
      <p:cxnSp>
        <p:nvCxnSpPr>
          <p:cNvPr id="7" name="Straight Arrow Connector 6"/>
          <p:cNvCxnSpPr/>
          <p:nvPr/>
        </p:nvCxnSpPr>
        <p:spPr>
          <a:xfrm>
            <a:off x="2674899" y="2343612"/>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402928" y="2348688"/>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109084" y="2316306"/>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364981" y="210709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4</a:t>
            </a:r>
          </a:p>
        </p:txBody>
      </p:sp>
      <p:sp>
        <p:nvSpPr>
          <p:cNvPr id="11" name="Oval 10"/>
          <p:cNvSpPr/>
          <p:nvPr/>
        </p:nvSpPr>
        <p:spPr>
          <a:xfrm>
            <a:off x="5071137" y="210709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5</a:t>
            </a:r>
          </a:p>
        </p:txBody>
      </p:sp>
      <p:cxnSp>
        <p:nvCxnSpPr>
          <p:cNvPr id="12" name="Straight Arrow Connector 11"/>
          <p:cNvCxnSpPr/>
          <p:nvPr/>
        </p:nvCxnSpPr>
        <p:spPr>
          <a:xfrm>
            <a:off x="4778961" y="231225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3121393" y="1464547"/>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4607801" y="1471687"/>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802386" y="2763774"/>
            <a:ext cx="931986" cy="392415"/>
          </a:xfrm>
          <a:prstGeom prst="rect">
            <a:avLst/>
          </a:prstGeom>
          <a:noFill/>
        </p:spPr>
        <p:txBody>
          <a:bodyPr wrap="none" lIns="68580" tIns="34290" rIns="68580" bIns="34290" rtlCol="0">
            <a:spAutoFit/>
          </a:bodyPr>
          <a:lstStyle/>
          <a:p>
            <a:r>
              <a:rPr lang="en-US" sz="2100" dirty="0"/>
              <a:t>P</a:t>
            </a:r>
            <a:r>
              <a:rPr lang="en-US" sz="2100" baseline="-25000" dirty="0"/>
              <a:t>1</a:t>
            </a:r>
            <a:r>
              <a:rPr lang="en-US" sz="2100" dirty="0"/>
              <a:t> = {1}</a:t>
            </a:r>
          </a:p>
        </p:txBody>
      </p:sp>
      <p:sp>
        <p:nvSpPr>
          <p:cNvPr id="15" name="TextBox 14"/>
          <p:cNvSpPr txBox="1"/>
          <p:nvPr/>
        </p:nvSpPr>
        <p:spPr>
          <a:xfrm>
            <a:off x="802386" y="3156190"/>
            <a:ext cx="6689957" cy="715580"/>
          </a:xfrm>
          <a:prstGeom prst="rect">
            <a:avLst/>
          </a:prstGeom>
          <a:noFill/>
        </p:spPr>
        <p:txBody>
          <a:bodyPr wrap="none" lIns="68580" tIns="34290" rIns="68580" bIns="34290" rtlCol="0">
            <a:spAutoFit/>
          </a:bodyPr>
          <a:lstStyle/>
          <a:p>
            <a:r>
              <a:rPr lang="en-US" sz="2100" dirty="0"/>
              <a:t>P</a:t>
            </a:r>
            <a:r>
              <a:rPr lang="en-US" sz="2100" baseline="-25000" dirty="0"/>
              <a:t>2</a:t>
            </a:r>
            <a:r>
              <a:rPr lang="en-US" sz="2100" dirty="0"/>
              <a:t> = {1,2}                   (data values L</a:t>
            </a:r>
            <a:r>
              <a:rPr lang="en-US" sz="2100" baseline="-25000" dirty="0"/>
              <a:t>1</a:t>
            </a:r>
            <a:r>
              <a:rPr lang="en-US" sz="2100" dirty="0"/>
              <a:t> and L</a:t>
            </a:r>
            <a:r>
              <a:rPr lang="en-US" sz="2100" baseline="-25000" dirty="0"/>
              <a:t>2 </a:t>
            </a:r>
            <a:r>
              <a:rPr lang="en-US" sz="2100" dirty="0"/>
              <a:t>stored in memory)</a:t>
            </a:r>
          </a:p>
          <a:p>
            <a:endParaRPr lang="en-US" sz="2100" dirty="0"/>
          </a:p>
        </p:txBody>
      </p:sp>
    </p:spTree>
    <p:extLst>
      <p:ext uri="{BB962C8B-B14F-4D97-AF65-F5344CB8AC3E}">
        <p14:creationId xmlns:p14="http://schemas.microsoft.com/office/powerpoint/2010/main" val="1137399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3" name="TextBox 2"/>
          <p:cNvSpPr txBox="1"/>
          <p:nvPr/>
        </p:nvSpPr>
        <p:spPr>
          <a:xfrm>
            <a:off x="802386" y="2763774"/>
            <a:ext cx="931986" cy="392415"/>
          </a:xfrm>
          <a:prstGeom prst="rect">
            <a:avLst/>
          </a:prstGeom>
          <a:noFill/>
        </p:spPr>
        <p:txBody>
          <a:bodyPr wrap="none" lIns="68580" tIns="34290" rIns="68580" bIns="34290" rtlCol="0">
            <a:spAutoFit/>
          </a:bodyPr>
          <a:lstStyle/>
          <a:p>
            <a:r>
              <a:rPr lang="en-US" sz="2100" dirty="0"/>
              <a:t>P</a:t>
            </a:r>
            <a:r>
              <a:rPr lang="en-US" sz="2100" baseline="-25000" dirty="0"/>
              <a:t>1</a:t>
            </a:r>
            <a:r>
              <a:rPr lang="en-US" sz="2100" dirty="0"/>
              <a:t> = {1}</a:t>
            </a:r>
          </a:p>
        </p:txBody>
      </p:sp>
      <p:sp>
        <p:nvSpPr>
          <p:cNvPr id="15" name="TextBox 14"/>
          <p:cNvSpPr txBox="1"/>
          <p:nvPr/>
        </p:nvSpPr>
        <p:spPr>
          <a:xfrm>
            <a:off x="802386" y="3156189"/>
            <a:ext cx="1136369" cy="392415"/>
          </a:xfrm>
          <a:prstGeom prst="rect">
            <a:avLst/>
          </a:prstGeom>
          <a:noFill/>
        </p:spPr>
        <p:txBody>
          <a:bodyPr wrap="none" lIns="68580" tIns="34290" rIns="68580" bIns="34290" rtlCol="0">
            <a:spAutoFit/>
          </a:bodyPr>
          <a:lstStyle/>
          <a:p>
            <a:r>
              <a:rPr lang="en-US" sz="2100" dirty="0"/>
              <a:t>P</a:t>
            </a:r>
            <a:r>
              <a:rPr lang="en-US" sz="2100" baseline="-25000" dirty="0"/>
              <a:t>2</a:t>
            </a:r>
            <a:r>
              <a:rPr lang="en-US" sz="2100" dirty="0"/>
              <a:t> = {1,2}</a:t>
            </a:r>
          </a:p>
        </p:txBody>
      </p:sp>
      <p:sp>
        <p:nvSpPr>
          <p:cNvPr id="16" name="TextBox 15"/>
          <p:cNvSpPr txBox="1"/>
          <p:nvPr/>
        </p:nvSpPr>
        <p:spPr>
          <a:xfrm>
            <a:off x="802386" y="3467847"/>
            <a:ext cx="931986" cy="392415"/>
          </a:xfrm>
          <a:prstGeom prst="rect">
            <a:avLst/>
          </a:prstGeom>
          <a:noFill/>
        </p:spPr>
        <p:txBody>
          <a:bodyPr wrap="none" lIns="68580" tIns="34290" rIns="68580" bIns="34290" rtlCol="0">
            <a:spAutoFit/>
          </a:bodyPr>
          <a:lstStyle/>
          <a:p>
            <a:r>
              <a:rPr lang="en-US" sz="2100" dirty="0"/>
              <a:t>P</a:t>
            </a:r>
            <a:r>
              <a:rPr lang="en-US" sz="2100" baseline="-25000" dirty="0"/>
              <a:t>3</a:t>
            </a:r>
            <a:r>
              <a:rPr lang="en-US" sz="2100" dirty="0"/>
              <a:t> = {3}</a:t>
            </a:r>
          </a:p>
        </p:txBody>
      </p:sp>
      <p:sp>
        <p:nvSpPr>
          <p:cNvPr id="17" name="Oval 16"/>
          <p:cNvSpPr/>
          <p:nvPr/>
        </p:nvSpPr>
        <p:spPr>
          <a:xfrm>
            <a:off x="2260919" y="213844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18" name="Oval 17"/>
          <p:cNvSpPr/>
          <p:nvPr/>
        </p:nvSpPr>
        <p:spPr>
          <a:xfrm>
            <a:off x="2967075" y="213844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sp>
        <p:nvSpPr>
          <p:cNvPr id="19" name="Oval 18"/>
          <p:cNvSpPr/>
          <p:nvPr/>
        </p:nvSpPr>
        <p:spPr>
          <a:xfrm>
            <a:off x="3673230" y="2118283"/>
            <a:ext cx="435851" cy="4184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3</a:t>
            </a:r>
          </a:p>
        </p:txBody>
      </p:sp>
      <p:cxnSp>
        <p:nvCxnSpPr>
          <p:cNvPr id="20" name="Straight Arrow Connector 19"/>
          <p:cNvCxnSpPr/>
          <p:nvPr/>
        </p:nvCxnSpPr>
        <p:spPr>
          <a:xfrm>
            <a:off x="2674899" y="2343612"/>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02928" y="2348688"/>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109084" y="2316306"/>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364981" y="210709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4</a:t>
            </a:r>
          </a:p>
        </p:txBody>
      </p:sp>
      <p:sp>
        <p:nvSpPr>
          <p:cNvPr id="24" name="Oval 23"/>
          <p:cNvSpPr/>
          <p:nvPr/>
        </p:nvSpPr>
        <p:spPr>
          <a:xfrm>
            <a:off x="5071137" y="210709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5</a:t>
            </a:r>
          </a:p>
        </p:txBody>
      </p:sp>
      <p:cxnSp>
        <p:nvCxnSpPr>
          <p:cNvPr id="25" name="Straight Arrow Connector 24"/>
          <p:cNvCxnSpPr/>
          <p:nvPr/>
        </p:nvCxnSpPr>
        <p:spPr>
          <a:xfrm>
            <a:off x="4778961" y="231225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3121393" y="1464547"/>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4607801" y="1471687"/>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365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Password Storage</a:t>
            </a:r>
            <a:endParaRPr lang="en-US" dirty="0"/>
          </a:p>
        </p:txBody>
      </p:sp>
      <p:sp>
        <p:nvSpPr>
          <p:cNvPr id="3" name="Slide Number Placeholder 2"/>
          <p:cNvSpPr>
            <a:spLocks noGrp="1"/>
          </p:cNvSpPr>
          <p:nvPr>
            <p:ph type="sldNum" sz="quarter" idx="12"/>
          </p:nvPr>
        </p:nvSpPr>
        <p:spPr>
          <a:xfrm>
            <a:off x="6437484" y="4775652"/>
            <a:ext cx="2057400" cy="273844"/>
          </a:xfrm>
        </p:spPr>
        <p:txBody>
          <a:bodyPr/>
          <a:lstStyle/>
          <a:p>
            <a:fld id="{FC398A72-17BE-493D-A14C-F3371BCE3542}" type="slidenum">
              <a:rPr lang="en-US" smtClean="0"/>
              <a:pPr/>
              <a:t>2</a:t>
            </a:fld>
            <a:endParaRPr lang="en-US" dirty="0"/>
          </a:p>
        </p:txBody>
      </p:sp>
      <p:graphicFrame>
        <p:nvGraphicFramePr>
          <p:cNvPr id="9" name="Content Placeholder 8"/>
          <p:cNvGraphicFramePr>
            <a:graphicFrameLocks noGrp="1"/>
          </p:cNvGraphicFramePr>
          <p:nvPr>
            <p:ph sz="quarter" idx="1"/>
            <p:extLst/>
          </p:nvPr>
        </p:nvGraphicFramePr>
        <p:xfrm>
          <a:off x="4572000" y="2171700"/>
          <a:ext cx="914400" cy="122795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tblGrid>
              <a:tr h="342900">
                <a:tc>
                  <a:txBody>
                    <a:bodyPr/>
                    <a:lstStyle/>
                    <a:p>
                      <a:r>
                        <a:rPr lang="en-US" sz="1400" dirty="0" smtClean="0"/>
                        <a:t>Username</a:t>
                      </a:r>
                      <a:endParaRPr lang="en-US" sz="1400" dirty="0"/>
                    </a:p>
                  </a:txBody>
                  <a:tcPr marL="68580" marR="68580" marT="34290" marB="34290"/>
                </a:tc>
                <a:extLst>
                  <a:ext uri="{0D108BD9-81ED-4DB2-BD59-A6C34878D82A}">
                    <a16:rowId xmlns:a16="http://schemas.microsoft.com/office/drawing/2014/main" val="10000"/>
                  </a:ext>
                </a:extLst>
              </a:tr>
              <a:tr h="885050">
                <a:tc>
                  <a:txBody>
                    <a:bodyPr/>
                    <a:lstStyle/>
                    <a:p>
                      <a:r>
                        <a:rPr lang="en-US" sz="1400" dirty="0" err="1" smtClean="0"/>
                        <a:t>jblocki</a:t>
                      </a:r>
                      <a:endParaRPr lang="en-US" sz="1400" dirty="0"/>
                    </a:p>
                  </a:txBody>
                  <a:tcPr marL="68580" marR="68580" marT="34290" marB="34290"/>
                </a:tc>
                <a:extLst>
                  <a:ext uri="{0D108BD9-81ED-4DB2-BD59-A6C34878D82A}">
                    <a16:rowId xmlns:a16="http://schemas.microsoft.com/office/drawing/2014/main" val="10001"/>
                  </a:ext>
                </a:extLst>
              </a:tr>
            </a:tbl>
          </a:graphicData>
        </a:graphic>
      </p:graphicFrame>
      <p:pic>
        <p:nvPicPr>
          <p:cNvPr id="5" name="Picture 1"/>
          <p:cNvPicPr>
            <a:picLocks noChangeAspect="1" noChangeArrowheads="1"/>
          </p:cNvPicPr>
          <p:nvPr/>
        </p:nvPicPr>
        <p:blipFill>
          <a:blip r:embed="rId3" cstate="print"/>
          <a:srcRect/>
          <a:stretch>
            <a:fillRect/>
          </a:stretch>
        </p:blipFill>
        <p:spPr bwMode="auto">
          <a:xfrm>
            <a:off x="5314950" y="1371600"/>
            <a:ext cx="380762" cy="5715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1714500" y="1600200"/>
            <a:ext cx="742950" cy="1143000"/>
          </a:xfrm>
          <a:prstGeom prst="rect">
            <a:avLst/>
          </a:prstGeom>
          <a:noFill/>
          <a:ln w="9525">
            <a:noFill/>
            <a:miter lim="800000"/>
            <a:headEnd/>
            <a:tailEnd/>
          </a:ln>
        </p:spPr>
      </p:pic>
      <p:cxnSp>
        <p:nvCxnSpPr>
          <p:cNvPr id="7" name="Straight Arrow Connector 6"/>
          <p:cNvCxnSpPr>
            <a:endCxn id="5" idx="1"/>
          </p:cNvCxnSpPr>
          <p:nvPr/>
        </p:nvCxnSpPr>
        <p:spPr>
          <a:xfrm flipV="1">
            <a:off x="2457450" y="1657350"/>
            <a:ext cx="2857500" cy="342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5" cstate="print"/>
          <a:srcRect/>
          <a:stretch>
            <a:fillRect/>
          </a:stretch>
        </p:blipFill>
        <p:spPr bwMode="auto">
          <a:xfrm>
            <a:off x="5829300" y="1371600"/>
            <a:ext cx="608184" cy="514350"/>
          </a:xfrm>
          <a:prstGeom prst="rect">
            <a:avLst/>
          </a:prstGeom>
          <a:noFill/>
          <a:ln w="9525">
            <a:noFill/>
            <a:miter lim="800000"/>
            <a:headEnd/>
            <a:tailEnd/>
          </a:ln>
        </p:spPr>
      </p:pic>
      <p:pic>
        <p:nvPicPr>
          <p:cNvPr id="14" name="Picture 4"/>
          <p:cNvPicPr>
            <a:picLocks noChangeAspect="1" noChangeArrowheads="1"/>
          </p:cNvPicPr>
          <p:nvPr/>
        </p:nvPicPr>
        <p:blipFill>
          <a:blip r:embed="rId6" cstate="print"/>
          <a:srcRect/>
          <a:stretch>
            <a:fillRect/>
          </a:stretch>
        </p:blipFill>
        <p:spPr bwMode="auto">
          <a:xfrm>
            <a:off x="6858000" y="1143000"/>
            <a:ext cx="914400" cy="840105"/>
          </a:xfrm>
          <a:prstGeom prst="rect">
            <a:avLst/>
          </a:prstGeom>
          <a:noFill/>
          <a:ln w="9525">
            <a:noFill/>
            <a:miter lim="800000"/>
            <a:headEnd/>
            <a:tailEnd/>
          </a:ln>
        </p:spPr>
      </p:pic>
      <p:pic>
        <p:nvPicPr>
          <p:cNvPr id="15" name="Picture 6"/>
          <p:cNvPicPr>
            <a:picLocks noChangeAspect="1" noChangeArrowheads="1"/>
          </p:cNvPicPr>
          <p:nvPr/>
        </p:nvPicPr>
        <p:blipFill>
          <a:blip r:embed="rId7" cstate="print"/>
          <a:srcRect/>
          <a:stretch>
            <a:fillRect/>
          </a:stretch>
        </p:blipFill>
        <p:spPr bwMode="auto">
          <a:xfrm>
            <a:off x="1714500" y="2686051"/>
            <a:ext cx="742950" cy="1238609"/>
          </a:xfrm>
          <a:prstGeom prst="rect">
            <a:avLst/>
          </a:prstGeom>
          <a:noFill/>
          <a:ln w="9525">
            <a:noFill/>
            <a:miter lim="800000"/>
            <a:headEnd/>
            <a:tailEnd/>
          </a:ln>
        </p:spPr>
      </p:pic>
      <p:pic>
        <p:nvPicPr>
          <p:cNvPr id="16" name="Picture 3"/>
          <p:cNvPicPr>
            <a:picLocks noChangeAspect="1" noChangeArrowheads="1"/>
          </p:cNvPicPr>
          <p:nvPr/>
        </p:nvPicPr>
        <p:blipFill>
          <a:blip r:embed="rId8" cstate="print"/>
          <a:srcRect/>
          <a:stretch>
            <a:fillRect/>
          </a:stretch>
        </p:blipFill>
        <p:spPr bwMode="auto">
          <a:xfrm>
            <a:off x="2686051" y="3886200"/>
            <a:ext cx="878032" cy="742950"/>
          </a:xfrm>
          <a:prstGeom prst="rect">
            <a:avLst/>
          </a:prstGeom>
          <a:noFill/>
          <a:ln w="9525">
            <a:noFill/>
            <a:miter lim="800000"/>
            <a:headEnd/>
            <a:tailEnd/>
          </a:ln>
        </p:spPr>
      </p:pic>
      <p:sp>
        <p:nvSpPr>
          <p:cNvPr id="18" name="TextBox 17"/>
          <p:cNvSpPr txBox="1"/>
          <p:nvPr/>
        </p:nvSpPr>
        <p:spPr>
          <a:xfrm>
            <a:off x="3429000" y="4000501"/>
            <a:ext cx="292388" cy="438581"/>
          </a:xfrm>
          <a:prstGeom prst="rect">
            <a:avLst/>
          </a:prstGeom>
          <a:noFill/>
        </p:spPr>
        <p:txBody>
          <a:bodyPr wrap="none" lIns="68580" tIns="34290" rIns="68580" bIns="34290" rtlCol="0">
            <a:spAutoFit/>
          </a:bodyPr>
          <a:lstStyle/>
          <a:p>
            <a:r>
              <a:rPr lang="en-US" sz="2400" dirty="0"/>
              <a:t>+</a:t>
            </a:r>
          </a:p>
        </p:txBody>
      </p:sp>
      <p:cxnSp>
        <p:nvCxnSpPr>
          <p:cNvPr id="22" name="Straight Arrow Connector 21"/>
          <p:cNvCxnSpPr/>
          <p:nvPr/>
        </p:nvCxnSpPr>
        <p:spPr>
          <a:xfrm>
            <a:off x="2228850" y="3600450"/>
            <a:ext cx="628650" cy="4572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457450" y="2514600"/>
            <a:ext cx="2000250" cy="6858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028950" y="1485900"/>
            <a:ext cx="1244571" cy="284693"/>
          </a:xfrm>
          <a:prstGeom prst="rect">
            <a:avLst/>
          </a:prstGeom>
          <a:noFill/>
        </p:spPr>
        <p:txBody>
          <a:bodyPr wrap="none" lIns="68580" tIns="34290" rIns="68580" bIns="34290" rtlCol="0">
            <a:spAutoFit/>
          </a:bodyPr>
          <a:lstStyle/>
          <a:p>
            <a:r>
              <a:rPr lang="en-US" dirty="0" err="1"/>
              <a:t>jblocki</a:t>
            </a:r>
            <a:r>
              <a:rPr lang="en-US" dirty="0"/>
              <a:t>, 123456</a:t>
            </a:r>
          </a:p>
        </p:txBody>
      </p:sp>
      <p:sp>
        <p:nvSpPr>
          <p:cNvPr id="24" name="TextBox 23"/>
          <p:cNvSpPr txBox="1"/>
          <p:nvPr/>
        </p:nvSpPr>
        <p:spPr>
          <a:xfrm>
            <a:off x="4572000" y="3492668"/>
            <a:ext cx="3314700" cy="946413"/>
          </a:xfrm>
          <a:prstGeom prst="rect">
            <a:avLst/>
          </a:prstGeom>
          <a:noFill/>
        </p:spPr>
        <p:txBody>
          <a:bodyPr wrap="square" lIns="68580" tIns="34290" rIns="68580" bIns="34290" rtlCol="0">
            <a:spAutoFit/>
          </a:bodyPr>
          <a:lstStyle/>
          <a:p>
            <a:r>
              <a:rPr lang="en-US" sz="1500" dirty="0"/>
              <a:t>SHA1(123456</a:t>
            </a:r>
            <a:r>
              <a:rPr lang="en-US" sz="1500" dirty="0">
                <a:solidFill>
                  <a:schemeClr val="accent2"/>
                </a:solidFill>
              </a:rPr>
              <a:t>89d978034a3f6</a:t>
            </a:r>
            <a:r>
              <a:rPr lang="en-US" sz="1500" dirty="0"/>
              <a:t>)=</a:t>
            </a:r>
            <a:r>
              <a:rPr lang="en-US" sz="1500" dirty="0">
                <a:solidFill>
                  <a:srgbClr val="00B050"/>
                </a:solidFill>
              </a:rPr>
              <a:t>85e23cfe0021f584e3db87aa72630a9a2345c062</a:t>
            </a:r>
          </a:p>
          <a:p>
            <a:r>
              <a:rPr lang="en-US" sz="2700" dirty="0"/>
              <a:t> </a:t>
            </a:r>
          </a:p>
        </p:txBody>
      </p:sp>
      <p:graphicFrame>
        <p:nvGraphicFramePr>
          <p:cNvPr id="8" name="Table 7"/>
          <p:cNvGraphicFramePr>
            <a:graphicFrameLocks noGrp="1"/>
          </p:cNvGraphicFramePr>
          <p:nvPr>
            <p:extLst>
              <p:ext uri="{D42A27DB-BD31-4B8C-83A1-F6EECF244321}">
                <p14:modId xmlns:p14="http://schemas.microsoft.com/office/powerpoint/2010/main" val="3388732416"/>
              </p:ext>
            </p:extLst>
          </p:nvPr>
        </p:nvGraphicFramePr>
        <p:xfrm>
          <a:off x="6858000" y="2171700"/>
          <a:ext cx="1435101" cy="1234440"/>
        </p:xfrm>
        <a:graphic>
          <a:graphicData uri="http://schemas.openxmlformats.org/drawingml/2006/table">
            <a:tbl>
              <a:tblPr firstRow="1" bandRow="1">
                <a:tableStyleId>{5C22544A-7EE6-4342-B048-85BDC9FD1C3A}</a:tableStyleId>
              </a:tblPr>
              <a:tblGrid>
                <a:gridCol w="1435101">
                  <a:extLst>
                    <a:ext uri="{9D8B030D-6E8A-4147-A177-3AD203B41FA5}">
                      <a16:colId xmlns:a16="http://schemas.microsoft.com/office/drawing/2014/main" val="20000"/>
                    </a:ext>
                  </a:extLst>
                </a:gridCol>
              </a:tblGrid>
              <a:tr h="342900">
                <a:tc>
                  <a:txBody>
                    <a:bodyPr/>
                    <a:lstStyle/>
                    <a:p>
                      <a:r>
                        <a:rPr lang="en-US" sz="1400" dirty="0" smtClean="0"/>
                        <a:t>Hash</a:t>
                      </a:r>
                      <a:endParaRPr lang="en-US" sz="1400" dirty="0"/>
                    </a:p>
                  </a:txBody>
                  <a:tcPr marL="68580" marR="68580" marT="34290" marB="34290"/>
                </a:tc>
                <a:extLst>
                  <a:ext uri="{0D108BD9-81ED-4DB2-BD59-A6C34878D82A}">
                    <a16:rowId xmlns:a16="http://schemas.microsoft.com/office/drawing/2014/main" val="10000"/>
                  </a:ext>
                </a:extLst>
              </a:tr>
              <a:tr h="891540">
                <a:tc>
                  <a:txBody>
                    <a:bodyPr/>
                    <a:lstStyle/>
                    <a:p>
                      <a:r>
                        <a:rPr lang="en-US" sz="1400" dirty="0" smtClean="0">
                          <a:solidFill>
                            <a:srgbClr val="00B050"/>
                          </a:solidFill>
                        </a:rPr>
                        <a:t>85e23cfe0021f584e3db87aa72630a9a2345c062</a:t>
                      </a:r>
                    </a:p>
                  </a:txBody>
                  <a:tcPr marL="68580" marR="68580" marT="34290" marB="34290"/>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84053278"/>
              </p:ext>
            </p:extLst>
          </p:nvPr>
        </p:nvGraphicFramePr>
        <p:xfrm>
          <a:off x="5489744" y="2171700"/>
          <a:ext cx="1368256" cy="1227950"/>
        </p:xfrm>
        <a:graphic>
          <a:graphicData uri="http://schemas.openxmlformats.org/drawingml/2006/table">
            <a:tbl>
              <a:tblPr firstRow="1" bandRow="1">
                <a:tableStyleId>{5C22544A-7EE6-4342-B048-85BDC9FD1C3A}</a:tableStyleId>
              </a:tblPr>
              <a:tblGrid>
                <a:gridCol w="1368256">
                  <a:extLst>
                    <a:ext uri="{9D8B030D-6E8A-4147-A177-3AD203B41FA5}">
                      <a16:colId xmlns:a16="http://schemas.microsoft.com/office/drawing/2014/main" val="20000"/>
                    </a:ext>
                  </a:extLst>
                </a:gridCol>
              </a:tblGrid>
              <a:tr h="342900">
                <a:tc>
                  <a:txBody>
                    <a:bodyPr/>
                    <a:lstStyle/>
                    <a:p>
                      <a:r>
                        <a:rPr lang="en-US" sz="1400" dirty="0" smtClean="0"/>
                        <a:t>Salt</a:t>
                      </a:r>
                      <a:endParaRPr lang="en-US" sz="1400" dirty="0"/>
                    </a:p>
                  </a:txBody>
                  <a:tcPr marL="68580" marR="68580" marT="34290" marB="34290"/>
                </a:tc>
                <a:extLst>
                  <a:ext uri="{0D108BD9-81ED-4DB2-BD59-A6C34878D82A}">
                    <a16:rowId xmlns:a16="http://schemas.microsoft.com/office/drawing/2014/main" val="10000"/>
                  </a:ext>
                </a:extLst>
              </a:tr>
              <a:tr h="885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2"/>
                          </a:solidFill>
                        </a:rPr>
                        <a:t>89d978034a3f6</a:t>
                      </a:r>
                    </a:p>
                    <a:p>
                      <a:endParaRPr lang="en-US" sz="1400" dirty="0">
                        <a:solidFill>
                          <a:srgbClr val="00B050"/>
                        </a:solidFill>
                      </a:endParaRPr>
                    </a:p>
                  </a:txBody>
                  <a:tcPr marL="68580" marR="68580" marT="34290" marB="34290"/>
                </a:tc>
                <a:extLst>
                  <a:ext uri="{0D108BD9-81ED-4DB2-BD59-A6C34878D82A}">
                    <a16:rowId xmlns:a16="http://schemas.microsoft.com/office/drawing/2014/main" val="10001"/>
                  </a:ext>
                </a:extLst>
              </a:tr>
            </a:tbl>
          </a:graphicData>
        </a:graphic>
      </p:graphicFrame>
      <p:pic>
        <p:nvPicPr>
          <p:cNvPr id="3076" name="Picture 4" descr="https://encrypted-tbn1.gstatic.com/images?q=tbn:ANd9GcQ9cjZNOl4HyE6gJwKOqDkkMpbTyjHjVjbbBjOvx0WryGTwk-2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16915" y="3886200"/>
            <a:ext cx="657225" cy="65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8426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3" name="TextBox 2"/>
          <p:cNvSpPr txBox="1"/>
          <p:nvPr/>
        </p:nvSpPr>
        <p:spPr>
          <a:xfrm>
            <a:off x="802386" y="2763774"/>
            <a:ext cx="931986" cy="392415"/>
          </a:xfrm>
          <a:prstGeom prst="rect">
            <a:avLst/>
          </a:prstGeom>
          <a:noFill/>
        </p:spPr>
        <p:txBody>
          <a:bodyPr wrap="none" lIns="68580" tIns="34290" rIns="68580" bIns="34290" rtlCol="0">
            <a:spAutoFit/>
          </a:bodyPr>
          <a:lstStyle/>
          <a:p>
            <a:r>
              <a:rPr lang="en-US" sz="2100" dirty="0"/>
              <a:t>P</a:t>
            </a:r>
            <a:r>
              <a:rPr lang="en-US" sz="2100" baseline="-25000" dirty="0"/>
              <a:t>1</a:t>
            </a:r>
            <a:r>
              <a:rPr lang="en-US" sz="2100" dirty="0"/>
              <a:t> = {1}</a:t>
            </a:r>
          </a:p>
        </p:txBody>
      </p:sp>
      <p:sp>
        <p:nvSpPr>
          <p:cNvPr id="15" name="TextBox 14"/>
          <p:cNvSpPr txBox="1"/>
          <p:nvPr/>
        </p:nvSpPr>
        <p:spPr>
          <a:xfrm>
            <a:off x="802386" y="3156189"/>
            <a:ext cx="1136369" cy="392415"/>
          </a:xfrm>
          <a:prstGeom prst="rect">
            <a:avLst/>
          </a:prstGeom>
          <a:noFill/>
        </p:spPr>
        <p:txBody>
          <a:bodyPr wrap="none" lIns="68580" tIns="34290" rIns="68580" bIns="34290" rtlCol="0">
            <a:spAutoFit/>
          </a:bodyPr>
          <a:lstStyle/>
          <a:p>
            <a:r>
              <a:rPr lang="en-US" sz="2100" dirty="0"/>
              <a:t>P</a:t>
            </a:r>
            <a:r>
              <a:rPr lang="en-US" sz="2100" baseline="-25000" dirty="0"/>
              <a:t>2</a:t>
            </a:r>
            <a:r>
              <a:rPr lang="en-US" sz="2100" dirty="0"/>
              <a:t> = {1,2}</a:t>
            </a:r>
          </a:p>
        </p:txBody>
      </p:sp>
      <p:sp>
        <p:nvSpPr>
          <p:cNvPr id="16" name="TextBox 15"/>
          <p:cNvSpPr txBox="1"/>
          <p:nvPr/>
        </p:nvSpPr>
        <p:spPr>
          <a:xfrm>
            <a:off x="802386" y="3467847"/>
            <a:ext cx="931986" cy="392415"/>
          </a:xfrm>
          <a:prstGeom prst="rect">
            <a:avLst/>
          </a:prstGeom>
          <a:noFill/>
        </p:spPr>
        <p:txBody>
          <a:bodyPr wrap="none" lIns="68580" tIns="34290" rIns="68580" bIns="34290" rtlCol="0">
            <a:spAutoFit/>
          </a:bodyPr>
          <a:lstStyle/>
          <a:p>
            <a:r>
              <a:rPr lang="en-US" sz="2100" dirty="0"/>
              <a:t>P</a:t>
            </a:r>
            <a:r>
              <a:rPr lang="en-US" sz="2100" baseline="-25000" dirty="0"/>
              <a:t>3</a:t>
            </a:r>
            <a:r>
              <a:rPr lang="en-US" sz="2100" dirty="0"/>
              <a:t> = {3}</a:t>
            </a:r>
          </a:p>
        </p:txBody>
      </p:sp>
      <p:sp>
        <p:nvSpPr>
          <p:cNvPr id="17" name="Oval 16"/>
          <p:cNvSpPr/>
          <p:nvPr/>
        </p:nvSpPr>
        <p:spPr>
          <a:xfrm>
            <a:off x="2260919" y="213844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18" name="Oval 17"/>
          <p:cNvSpPr/>
          <p:nvPr/>
        </p:nvSpPr>
        <p:spPr>
          <a:xfrm>
            <a:off x="2967075" y="213844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sp>
        <p:nvSpPr>
          <p:cNvPr id="19" name="Oval 18"/>
          <p:cNvSpPr/>
          <p:nvPr/>
        </p:nvSpPr>
        <p:spPr>
          <a:xfrm>
            <a:off x="3673230" y="2118283"/>
            <a:ext cx="435851" cy="4184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3</a:t>
            </a:r>
          </a:p>
        </p:txBody>
      </p:sp>
      <p:cxnSp>
        <p:nvCxnSpPr>
          <p:cNvPr id="20" name="Straight Arrow Connector 19"/>
          <p:cNvCxnSpPr/>
          <p:nvPr/>
        </p:nvCxnSpPr>
        <p:spPr>
          <a:xfrm>
            <a:off x="2674899" y="2343612"/>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02928" y="2348688"/>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109084" y="2316306"/>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364981" y="2107096"/>
            <a:ext cx="435851" cy="4184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4</a:t>
            </a:r>
          </a:p>
        </p:txBody>
      </p:sp>
      <p:sp>
        <p:nvSpPr>
          <p:cNvPr id="24" name="Oval 23"/>
          <p:cNvSpPr/>
          <p:nvPr/>
        </p:nvSpPr>
        <p:spPr>
          <a:xfrm>
            <a:off x="5071137" y="210709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5</a:t>
            </a:r>
          </a:p>
        </p:txBody>
      </p:sp>
      <p:cxnSp>
        <p:nvCxnSpPr>
          <p:cNvPr id="25" name="Straight Arrow Connector 24"/>
          <p:cNvCxnSpPr/>
          <p:nvPr/>
        </p:nvCxnSpPr>
        <p:spPr>
          <a:xfrm>
            <a:off x="4778961" y="231225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3121393" y="1464547"/>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4607801" y="1471687"/>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02386" y="3779505"/>
            <a:ext cx="1136369" cy="392415"/>
          </a:xfrm>
          <a:prstGeom prst="rect">
            <a:avLst/>
          </a:prstGeom>
          <a:noFill/>
        </p:spPr>
        <p:txBody>
          <a:bodyPr wrap="none" lIns="68580" tIns="34290" rIns="68580" bIns="34290" rtlCol="0">
            <a:spAutoFit/>
          </a:bodyPr>
          <a:lstStyle/>
          <a:p>
            <a:r>
              <a:rPr lang="en-US" sz="2100" dirty="0"/>
              <a:t>P</a:t>
            </a:r>
            <a:r>
              <a:rPr lang="en-US" sz="2100" baseline="-25000" dirty="0"/>
              <a:t>4</a:t>
            </a:r>
            <a:r>
              <a:rPr lang="en-US" sz="2100" dirty="0"/>
              <a:t> = {3,4}</a:t>
            </a:r>
          </a:p>
        </p:txBody>
      </p:sp>
    </p:spTree>
    <p:extLst>
      <p:ext uri="{BB962C8B-B14F-4D97-AF65-F5344CB8AC3E}">
        <p14:creationId xmlns:p14="http://schemas.microsoft.com/office/powerpoint/2010/main" val="1467388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3" name="TextBox 2"/>
          <p:cNvSpPr txBox="1"/>
          <p:nvPr/>
        </p:nvSpPr>
        <p:spPr>
          <a:xfrm>
            <a:off x="802386" y="2763774"/>
            <a:ext cx="931986" cy="392415"/>
          </a:xfrm>
          <a:prstGeom prst="rect">
            <a:avLst/>
          </a:prstGeom>
          <a:noFill/>
        </p:spPr>
        <p:txBody>
          <a:bodyPr wrap="none" lIns="68580" tIns="34290" rIns="68580" bIns="34290" rtlCol="0">
            <a:spAutoFit/>
          </a:bodyPr>
          <a:lstStyle/>
          <a:p>
            <a:r>
              <a:rPr lang="en-US" sz="2100" dirty="0"/>
              <a:t>P</a:t>
            </a:r>
            <a:r>
              <a:rPr lang="en-US" sz="2100" baseline="-25000" dirty="0"/>
              <a:t>1</a:t>
            </a:r>
            <a:r>
              <a:rPr lang="en-US" sz="2100" dirty="0"/>
              <a:t> = {1}</a:t>
            </a:r>
          </a:p>
        </p:txBody>
      </p:sp>
      <p:sp>
        <p:nvSpPr>
          <p:cNvPr id="15" name="TextBox 14"/>
          <p:cNvSpPr txBox="1"/>
          <p:nvPr/>
        </p:nvSpPr>
        <p:spPr>
          <a:xfrm>
            <a:off x="802386" y="3156189"/>
            <a:ext cx="1136369" cy="392415"/>
          </a:xfrm>
          <a:prstGeom prst="rect">
            <a:avLst/>
          </a:prstGeom>
          <a:noFill/>
        </p:spPr>
        <p:txBody>
          <a:bodyPr wrap="none" lIns="68580" tIns="34290" rIns="68580" bIns="34290" rtlCol="0">
            <a:spAutoFit/>
          </a:bodyPr>
          <a:lstStyle/>
          <a:p>
            <a:r>
              <a:rPr lang="en-US" sz="2100" dirty="0"/>
              <a:t>P</a:t>
            </a:r>
            <a:r>
              <a:rPr lang="en-US" sz="2100" baseline="-25000" dirty="0"/>
              <a:t>2</a:t>
            </a:r>
            <a:r>
              <a:rPr lang="en-US" sz="2100" dirty="0"/>
              <a:t> = {1,2}</a:t>
            </a:r>
          </a:p>
        </p:txBody>
      </p:sp>
      <p:sp>
        <p:nvSpPr>
          <p:cNvPr id="16" name="TextBox 15"/>
          <p:cNvSpPr txBox="1"/>
          <p:nvPr/>
        </p:nvSpPr>
        <p:spPr>
          <a:xfrm>
            <a:off x="802386" y="3467847"/>
            <a:ext cx="931986" cy="392415"/>
          </a:xfrm>
          <a:prstGeom prst="rect">
            <a:avLst/>
          </a:prstGeom>
          <a:noFill/>
        </p:spPr>
        <p:txBody>
          <a:bodyPr wrap="none" lIns="68580" tIns="34290" rIns="68580" bIns="34290" rtlCol="0">
            <a:spAutoFit/>
          </a:bodyPr>
          <a:lstStyle/>
          <a:p>
            <a:r>
              <a:rPr lang="en-US" sz="2100" dirty="0"/>
              <a:t>P</a:t>
            </a:r>
            <a:r>
              <a:rPr lang="en-US" sz="2100" baseline="-25000" dirty="0"/>
              <a:t>3</a:t>
            </a:r>
            <a:r>
              <a:rPr lang="en-US" sz="2100" dirty="0"/>
              <a:t> = {3}</a:t>
            </a:r>
          </a:p>
        </p:txBody>
      </p:sp>
      <p:sp>
        <p:nvSpPr>
          <p:cNvPr id="17" name="Oval 16"/>
          <p:cNvSpPr/>
          <p:nvPr/>
        </p:nvSpPr>
        <p:spPr>
          <a:xfrm>
            <a:off x="2260919" y="213844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18" name="Oval 17"/>
          <p:cNvSpPr/>
          <p:nvPr/>
        </p:nvSpPr>
        <p:spPr>
          <a:xfrm>
            <a:off x="2967075" y="213844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sp>
        <p:nvSpPr>
          <p:cNvPr id="19" name="Oval 18"/>
          <p:cNvSpPr/>
          <p:nvPr/>
        </p:nvSpPr>
        <p:spPr>
          <a:xfrm>
            <a:off x="3673230" y="2118283"/>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3</a:t>
            </a:r>
          </a:p>
        </p:txBody>
      </p:sp>
      <p:cxnSp>
        <p:nvCxnSpPr>
          <p:cNvPr id="20" name="Straight Arrow Connector 19"/>
          <p:cNvCxnSpPr/>
          <p:nvPr/>
        </p:nvCxnSpPr>
        <p:spPr>
          <a:xfrm>
            <a:off x="2674899" y="2343612"/>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02928" y="2348688"/>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109084" y="2316306"/>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364981" y="210709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4</a:t>
            </a:r>
          </a:p>
        </p:txBody>
      </p:sp>
      <p:sp>
        <p:nvSpPr>
          <p:cNvPr id="24" name="Oval 23"/>
          <p:cNvSpPr/>
          <p:nvPr/>
        </p:nvSpPr>
        <p:spPr>
          <a:xfrm>
            <a:off x="5071137" y="2107096"/>
            <a:ext cx="435851" cy="4184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5</a:t>
            </a:r>
          </a:p>
        </p:txBody>
      </p:sp>
      <p:cxnSp>
        <p:nvCxnSpPr>
          <p:cNvPr id="25" name="Straight Arrow Connector 24"/>
          <p:cNvCxnSpPr/>
          <p:nvPr/>
        </p:nvCxnSpPr>
        <p:spPr>
          <a:xfrm>
            <a:off x="4778961" y="231225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3121393" y="1464547"/>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4607801" y="1471687"/>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02386" y="3779505"/>
            <a:ext cx="1136369" cy="392415"/>
          </a:xfrm>
          <a:prstGeom prst="rect">
            <a:avLst/>
          </a:prstGeom>
          <a:noFill/>
        </p:spPr>
        <p:txBody>
          <a:bodyPr wrap="none" lIns="68580" tIns="34290" rIns="68580" bIns="34290" rtlCol="0">
            <a:spAutoFit/>
          </a:bodyPr>
          <a:lstStyle/>
          <a:p>
            <a:r>
              <a:rPr lang="en-US" sz="2100" dirty="0"/>
              <a:t>P</a:t>
            </a:r>
            <a:r>
              <a:rPr lang="en-US" sz="2100" baseline="-25000" dirty="0"/>
              <a:t>4</a:t>
            </a:r>
            <a:r>
              <a:rPr lang="en-US" sz="2100" dirty="0"/>
              <a:t> = {3,4}</a:t>
            </a:r>
          </a:p>
        </p:txBody>
      </p:sp>
      <p:sp>
        <p:nvSpPr>
          <p:cNvPr id="29" name="TextBox 28"/>
          <p:cNvSpPr txBox="1"/>
          <p:nvPr/>
        </p:nvSpPr>
        <p:spPr>
          <a:xfrm>
            <a:off x="802386" y="4091163"/>
            <a:ext cx="931986" cy="392415"/>
          </a:xfrm>
          <a:prstGeom prst="rect">
            <a:avLst/>
          </a:prstGeom>
          <a:noFill/>
        </p:spPr>
        <p:txBody>
          <a:bodyPr wrap="none" lIns="68580" tIns="34290" rIns="68580" bIns="34290" rtlCol="0">
            <a:spAutoFit/>
          </a:bodyPr>
          <a:lstStyle/>
          <a:p>
            <a:r>
              <a:rPr lang="en-US" sz="2100" dirty="0"/>
              <a:t>P</a:t>
            </a:r>
            <a:r>
              <a:rPr lang="en-US" sz="2100" baseline="-25000" dirty="0"/>
              <a:t>5</a:t>
            </a:r>
            <a:r>
              <a:rPr lang="en-US" sz="2100" dirty="0"/>
              <a:t> = {5}</a:t>
            </a:r>
          </a:p>
        </p:txBody>
      </p:sp>
    </p:spTree>
    <p:extLst>
      <p:ext uri="{BB962C8B-B14F-4D97-AF65-F5344CB8AC3E}">
        <p14:creationId xmlns:p14="http://schemas.microsoft.com/office/powerpoint/2010/main" val="27082813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Cost: Attempt 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Space</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smtClean="0"/>
                  <a:t>Time (ST)-Complexity</a:t>
                </a:r>
              </a:p>
              <a:p>
                <a:endParaRPr lang="en-US" dirty="0"/>
              </a:p>
              <a:p>
                <a:pPr marL="0" indent="0" algn="ctr">
                  <a:buNone/>
                </a:pPr>
                <a14:m>
                  <m:oMathPara xmlns:m="http://schemas.openxmlformats.org/officeDocument/2006/math">
                    <m:oMathParaPr>
                      <m:jc m:val="centerGroup"/>
                    </m:oMathParaPr>
                    <m:oMath xmlns:m="http://schemas.openxmlformats.org/officeDocument/2006/math">
                      <m:r>
                        <m:rPr>
                          <m:sty m:val="p"/>
                        </m:rPr>
                        <a:rPr lang="en-US" sz="2900">
                          <a:latin typeface="Cambria Math" panose="02040503050406030204" pitchFamily="18" charset="0"/>
                        </a:rPr>
                        <m:t>ST</m:t>
                      </m:r>
                      <m:d>
                        <m:dPr>
                          <m:ctrlPr>
                            <a:rPr lang="en-US" sz="2900" i="1">
                              <a:latin typeface="Cambria Math" panose="02040503050406030204" pitchFamily="18" charset="0"/>
                            </a:rPr>
                          </m:ctrlPr>
                        </m:dPr>
                        <m:e>
                          <m:r>
                            <a:rPr lang="en-US" sz="2900" i="1">
                              <a:latin typeface="Cambria Math" panose="02040503050406030204" pitchFamily="18" charset="0"/>
                            </a:rPr>
                            <m:t>𝐺</m:t>
                          </m:r>
                        </m:e>
                      </m:d>
                      <m:r>
                        <a:rPr lang="en-US" sz="2900" i="1">
                          <a:latin typeface="Cambria Math" panose="02040503050406030204" pitchFamily="18" charset="0"/>
                        </a:rPr>
                        <m:t>=</m:t>
                      </m:r>
                      <m:func>
                        <m:funcPr>
                          <m:ctrlPr>
                            <a:rPr lang="en-US" sz="2900" i="1">
                              <a:latin typeface="Cambria Math" panose="02040503050406030204" pitchFamily="18" charset="0"/>
                            </a:rPr>
                          </m:ctrlPr>
                        </m:funcPr>
                        <m:fName>
                          <m:limLow>
                            <m:limLowPr>
                              <m:ctrlPr>
                                <a:rPr lang="en-US" sz="2900" i="1">
                                  <a:latin typeface="Cambria Math" panose="02040503050406030204" pitchFamily="18" charset="0"/>
                                </a:rPr>
                              </m:ctrlPr>
                            </m:limLowPr>
                            <m:e>
                              <m:r>
                                <m:rPr>
                                  <m:sty m:val="p"/>
                                </m:rPr>
                                <a:rPr lang="en-US" sz="2900">
                                  <a:latin typeface="Cambria Math" panose="02040503050406030204" pitchFamily="18" charset="0"/>
                                </a:rPr>
                                <m:t>min</m:t>
                              </m:r>
                            </m:e>
                            <m:lim>
                              <m:acc>
                                <m:accPr>
                                  <m:chr m:val="⃗"/>
                                  <m:ctrlPr>
                                    <a:rPr lang="en-US" sz="2900" i="1">
                                      <a:latin typeface="Cambria Math" panose="02040503050406030204" pitchFamily="18" charset="0"/>
                                      <a:ea typeface="Cambria Math" panose="02040503050406030204" pitchFamily="18" charset="0"/>
                                    </a:rPr>
                                  </m:ctrlPr>
                                </m:accPr>
                                <m:e>
                                  <m:r>
                                    <a:rPr lang="en-US" sz="2900" i="1">
                                      <a:latin typeface="Cambria Math" panose="02040503050406030204" pitchFamily="18" charset="0"/>
                                      <a:ea typeface="Cambria Math" panose="02040503050406030204" pitchFamily="18" charset="0"/>
                                    </a:rPr>
                                    <m:t>𝑃</m:t>
                                  </m:r>
                                </m:e>
                              </m:acc>
                            </m:lim>
                          </m:limLow>
                        </m:fName>
                        <m:e>
                          <m:d>
                            <m:dPr>
                              <m:ctrlPr>
                                <a:rPr lang="en-US" sz="2900" i="1">
                                  <a:latin typeface="Cambria Math" panose="02040503050406030204" pitchFamily="18" charset="0"/>
                                </a:rPr>
                              </m:ctrlPr>
                            </m:dPr>
                            <m:e>
                              <m:sSub>
                                <m:sSubPr>
                                  <m:ctrlPr>
                                    <a:rPr lang="en-US" sz="2900" i="1">
                                      <a:latin typeface="Cambria Math" panose="02040503050406030204" pitchFamily="18" charset="0"/>
                                    </a:rPr>
                                  </m:ctrlPr>
                                </m:sSubPr>
                                <m:e>
                                  <m:r>
                                    <a:rPr lang="en-US" sz="2900" i="1">
                                      <a:latin typeface="Cambria Math" panose="02040503050406030204" pitchFamily="18" charset="0"/>
                                    </a:rPr>
                                    <m:t>𝑡</m:t>
                                  </m:r>
                                </m:e>
                                <m:sub>
                                  <m:acc>
                                    <m:accPr>
                                      <m:chr m:val="⃗"/>
                                      <m:ctrlPr>
                                        <a:rPr lang="en-US" sz="2900" i="1">
                                          <a:latin typeface="Cambria Math" panose="02040503050406030204" pitchFamily="18" charset="0"/>
                                          <a:ea typeface="Cambria Math" panose="02040503050406030204" pitchFamily="18" charset="0"/>
                                        </a:rPr>
                                      </m:ctrlPr>
                                    </m:accPr>
                                    <m:e>
                                      <m:r>
                                        <a:rPr lang="en-US" sz="2900" i="1">
                                          <a:latin typeface="Cambria Math" panose="02040503050406030204" pitchFamily="18" charset="0"/>
                                          <a:ea typeface="Cambria Math" panose="02040503050406030204" pitchFamily="18" charset="0"/>
                                        </a:rPr>
                                        <m:t>𝑃</m:t>
                                      </m:r>
                                    </m:e>
                                  </m:acc>
                                </m:sub>
                              </m:sSub>
                              <m:r>
                                <a:rPr lang="en-US" sz="2900" i="1">
                                  <a:latin typeface="Cambria Math" panose="02040503050406030204" pitchFamily="18" charset="0"/>
                                  <a:ea typeface="Cambria Math" panose="02040503050406030204" pitchFamily="18" charset="0"/>
                                </a:rPr>
                                <m:t>×</m:t>
                              </m:r>
                              <m:func>
                                <m:funcPr>
                                  <m:ctrlPr>
                                    <a:rPr lang="en-US" sz="2900" i="1">
                                      <a:latin typeface="Cambria Math" panose="02040503050406030204" pitchFamily="18" charset="0"/>
                                    </a:rPr>
                                  </m:ctrlPr>
                                </m:funcPr>
                                <m:fName>
                                  <m:limLow>
                                    <m:limLowPr>
                                      <m:ctrlPr>
                                        <a:rPr lang="en-US" sz="2900" i="1">
                                          <a:latin typeface="Cambria Math" panose="02040503050406030204" pitchFamily="18" charset="0"/>
                                        </a:rPr>
                                      </m:ctrlPr>
                                    </m:limLowPr>
                                    <m:e>
                                      <m:r>
                                        <m:rPr>
                                          <m:sty m:val="p"/>
                                        </m:rPr>
                                        <a:rPr lang="en-US" sz="2900">
                                          <a:latin typeface="Cambria Math" panose="02040503050406030204" pitchFamily="18" charset="0"/>
                                        </a:rPr>
                                        <m:t>max</m:t>
                                      </m:r>
                                    </m:e>
                                    <m:lim>
                                      <m:r>
                                        <a:rPr lang="en-US" sz="2900" i="1">
                                          <a:latin typeface="Cambria Math" panose="02040503050406030204" pitchFamily="18" charset="0"/>
                                        </a:rPr>
                                        <m:t>𝑖</m:t>
                                      </m:r>
                                      <m:r>
                                        <a:rPr lang="en-US" sz="2900" i="1">
                                          <a:latin typeface="Cambria Math" panose="02040503050406030204" pitchFamily="18" charset="0"/>
                                          <a:ea typeface="Cambria Math" panose="02040503050406030204" pitchFamily="18" charset="0"/>
                                        </a:rPr>
                                        <m:t>≤</m:t>
                                      </m:r>
                                      <m:sSub>
                                        <m:sSubPr>
                                          <m:ctrlPr>
                                            <a:rPr lang="en-US" sz="2900" i="1">
                                              <a:latin typeface="Cambria Math" panose="02040503050406030204" pitchFamily="18" charset="0"/>
                                              <a:ea typeface="Cambria Math" panose="02040503050406030204" pitchFamily="18" charset="0"/>
                                            </a:rPr>
                                          </m:ctrlPr>
                                        </m:sSubPr>
                                        <m:e>
                                          <m:r>
                                            <a:rPr lang="en-US" sz="2900" i="1">
                                              <a:latin typeface="Cambria Math" panose="02040503050406030204" pitchFamily="18" charset="0"/>
                                              <a:ea typeface="Cambria Math" panose="02040503050406030204" pitchFamily="18" charset="0"/>
                                            </a:rPr>
                                            <m:t>𝑡</m:t>
                                          </m:r>
                                        </m:e>
                                        <m:sub>
                                          <m:acc>
                                            <m:accPr>
                                              <m:chr m:val="⃗"/>
                                              <m:ctrlPr>
                                                <a:rPr lang="en-US" sz="2900" i="1">
                                                  <a:latin typeface="Cambria Math" panose="02040503050406030204" pitchFamily="18" charset="0"/>
                                                  <a:ea typeface="Cambria Math" panose="02040503050406030204" pitchFamily="18" charset="0"/>
                                                </a:rPr>
                                              </m:ctrlPr>
                                            </m:accPr>
                                            <m:e>
                                              <m:r>
                                                <a:rPr lang="en-US" sz="2900" i="1">
                                                  <a:latin typeface="Cambria Math" panose="02040503050406030204" pitchFamily="18" charset="0"/>
                                                  <a:ea typeface="Cambria Math" panose="02040503050406030204" pitchFamily="18" charset="0"/>
                                                </a:rPr>
                                                <m:t>𝑃</m:t>
                                              </m:r>
                                            </m:e>
                                          </m:acc>
                                        </m:sub>
                                      </m:sSub>
                                    </m:lim>
                                  </m:limLow>
                                </m:fName>
                                <m:e>
                                  <m:d>
                                    <m:dPr>
                                      <m:begChr m:val="|"/>
                                      <m:endChr m:val="|"/>
                                      <m:ctrlPr>
                                        <a:rPr lang="en-US" sz="2900" i="1">
                                          <a:latin typeface="Cambria Math" panose="02040503050406030204" pitchFamily="18" charset="0"/>
                                        </a:rPr>
                                      </m:ctrlPr>
                                    </m:dPr>
                                    <m:e>
                                      <m:sSub>
                                        <m:sSubPr>
                                          <m:ctrlPr>
                                            <a:rPr lang="en-US" sz="2900" i="1">
                                              <a:latin typeface="Cambria Math" panose="02040503050406030204" pitchFamily="18" charset="0"/>
                                            </a:rPr>
                                          </m:ctrlPr>
                                        </m:sSubPr>
                                        <m:e>
                                          <m:r>
                                            <a:rPr lang="en-US" sz="2900" i="1">
                                              <a:latin typeface="Cambria Math" panose="02040503050406030204" pitchFamily="18" charset="0"/>
                                            </a:rPr>
                                            <m:t>𝑃</m:t>
                                          </m:r>
                                        </m:e>
                                        <m:sub>
                                          <m:r>
                                            <a:rPr lang="en-US" sz="2900" i="1">
                                              <a:latin typeface="Cambria Math" panose="02040503050406030204" pitchFamily="18" charset="0"/>
                                            </a:rPr>
                                            <m:t>𝑖</m:t>
                                          </m:r>
                                        </m:sub>
                                      </m:sSub>
                                    </m:e>
                                  </m:d>
                                </m:e>
                              </m:func>
                            </m:e>
                          </m:d>
                        </m:e>
                      </m:func>
                    </m:oMath>
                  </m:oMathPara>
                </a14:m>
                <a:endParaRPr lang="en-US" dirty="0" smtClean="0"/>
              </a:p>
              <a:p>
                <a:r>
                  <a:rPr lang="en-US" dirty="0" smtClean="0"/>
                  <a:t>Rich Theory</a:t>
                </a:r>
              </a:p>
              <a:p>
                <a:pPr lvl="1"/>
                <a:r>
                  <a:rPr lang="en-US" dirty="0" smtClean="0"/>
                  <a:t>Space-time tradeoffs </a:t>
                </a:r>
              </a:p>
              <a:p>
                <a:pPr lvl="1"/>
                <a:r>
                  <a:rPr lang="en-US" dirty="0" smtClean="0"/>
                  <a:t>But not appropriate for password hashing</a:t>
                </a:r>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0554055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Amortization and Parallelism</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369218"/>
                <a:ext cx="7886700" cy="3477719"/>
              </a:xfrm>
            </p:spPr>
            <p:txBody>
              <a:bodyPr>
                <a:normAutofit/>
              </a:bodyPr>
              <a:lstStyle/>
              <a:p>
                <a:r>
                  <a:rPr lang="en-GB" sz="1800" dirty="0"/>
                  <a:t>Problem: for parallel computation ST-complexity can scale badly in the number of evaluations of a function.</a:t>
                </a:r>
              </a:p>
              <a:p>
                <a:endParaRPr lang="en-GB" sz="1800" dirty="0"/>
              </a:p>
              <a:p>
                <a:endParaRPr lang="en-GB" sz="1800" dirty="0"/>
              </a:p>
              <a:p>
                <a:endParaRPr lang="en-GB" sz="1800" dirty="0"/>
              </a:p>
              <a:p>
                <a:endParaRPr lang="en-GB" sz="1800" dirty="0"/>
              </a:p>
              <a:p>
                <a:endParaRPr lang="en-GB" sz="1800" dirty="0"/>
              </a:p>
              <a:p>
                <a:pPr marL="0" indent="0">
                  <a:buNone/>
                </a:pPr>
                <a:endParaRPr lang="en-GB" sz="1800" dirty="0"/>
              </a:p>
              <a:p>
                <a:pPr marL="0" indent="0">
                  <a:buNone/>
                </a:pPr>
                <a:endParaRPr lang="en-GB" sz="1800" dirty="0"/>
              </a:p>
              <a:p>
                <a:pPr marL="0" indent="0">
                  <a:buNone/>
                </a:pPr>
                <a:r>
                  <a:rPr lang="en-GB" sz="1800" dirty="0"/>
                  <a:t>[AS15] </a:t>
                </a:r>
                <a14:m>
                  <m:oMath xmlns:m="http://schemas.openxmlformats.org/officeDocument/2006/math">
                    <m:r>
                      <a:rPr lang="en-US" sz="1800" i="1" dirty="0">
                        <a:latin typeface="Cambria Math"/>
                        <a:ea typeface="Cambria Math"/>
                      </a:rPr>
                      <m:t>∃ </m:t>
                    </m:r>
                  </m:oMath>
                </a14:m>
                <a:r>
                  <a:rPr lang="en-GB" sz="1800" dirty="0"/>
                  <a:t>function </a:t>
                </a:r>
                <a:r>
                  <a:rPr lang="en-GB" sz="1800" i="1" dirty="0" err="1"/>
                  <a:t>f</a:t>
                </a:r>
                <a:r>
                  <a:rPr lang="en-GB" sz="1800" baseline="-25000" dirty="0" err="1"/>
                  <a:t>n</a:t>
                </a:r>
                <a:r>
                  <a:rPr lang="en-GB" sz="1800" dirty="0"/>
                  <a:t> (consisting of n RO calls) such that: </a:t>
                </a:r>
                <a14:m>
                  <m:oMath xmlns:m="http://schemas.openxmlformats.org/officeDocument/2006/math">
                    <m:r>
                      <a:rPr lang="en-US" sz="1800" i="1">
                        <a:latin typeface="Cambria Math"/>
                      </a:rPr>
                      <m:t>𝑆𝑇</m:t>
                    </m:r>
                    <m:d>
                      <m:dPr>
                        <m:ctrlPr>
                          <a:rPr lang="en-US" sz="1800" i="1">
                            <a:latin typeface="Cambria Math" panose="02040503050406030204" pitchFamily="18" charset="0"/>
                          </a:rPr>
                        </m:ctrlPr>
                      </m:dPr>
                      <m:e>
                        <m:sSup>
                          <m:sSupPr>
                            <m:ctrlPr>
                              <a:rPr lang="en-US" sz="1800" i="1">
                                <a:latin typeface="Cambria Math" panose="02040503050406030204" pitchFamily="18" charset="0"/>
                              </a:rPr>
                            </m:ctrlPr>
                          </m:sSupPr>
                          <m:e>
                            <m:r>
                              <a:rPr lang="en-US" sz="1800" i="1">
                                <a:latin typeface="Cambria Math"/>
                              </a:rPr>
                              <m:t>𝑓</m:t>
                            </m:r>
                          </m:e>
                          <m:sup>
                            <m:r>
                              <a:rPr lang="en-US" sz="1800" i="1">
                                <a:latin typeface="Cambria Math"/>
                                <a:ea typeface="Cambria Math"/>
                              </a:rPr>
                              <m:t>×</m:t>
                            </m:r>
                            <m:rad>
                              <m:radPr>
                                <m:degHide m:val="on"/>
                                <m:ctrlPr>
                                  <a:rPr lang="en-US" sz="1800" i="1">
                                    <a:latin typeface="Cambria Math" panose="02040503050406030204" pitchFamily="18" charset="0"/>
                                    <a:ea typeface="Cambria Math"/>
                                  </a:rPr>
                                </m:ctrlPr>
                              </m:radPr>
                              <m:deg/>
                              <m:e>
                                <m:r>
                                  <a:rPr lang="en-US" sz="1800" i="1">
                                    <a:latin typeface="Cambria Math"/>
                                    <a:ea typeface="Cambria Math"/>
                                  </a:rPr>
                                  <m:t>𝑛</m:t>
                                </m:r>
                              </m:e>
                            </m:rad>
                          </m:sup>
                        </m:sSup>
                      </m:e>
                    </m:d>
                    <m:r>
                      <a:rPr lang="en-US" sz="1800" i="1">
                        <a:latin typeface="Cambria Math"/>
                      </a:rPr>
                      <m:t>=</m:t>
                    </m:r>
                    <m:r>
                      <a:rPr lang="en-US" sz="1800" i="1">
                        <a:latin typeface="Cambria Math"/>
                      </a:rPr>
                      <m:t>𝑂</m:t>
                    </m:r>
                    <m:r>
                      <a:rPr lang="en-US" sz="1800" i="1">
                        <a:latin typeface="Cambria Math"/>
                      </a:rPr>
                      <m:t>(</m:t>
                    </m:r>
                    <m:r>
                      <a:rPr lang="en-US" sz="1800" i="1">
                        <a:latin typeface="Cambria Math"/>
                      </a:rPr>
                      <m:t>𝑆𝑇</m:t>
                    </m:r>
                    <m:d>
                      <m:dPr>
                        <m:ctrlPr>
                          <a:rPr lang="en-US" sz="1800" i="1">
                            <a:latin typeface="Cambria Math" panose="02040503050406030204" pitchFamily="18" charset="0"/>
                          </a:rPr>
                        </m:ctrlPr>
                      </m:dPr>
                      <m:e>
                        <m:r>
                          <a:rPr lang="en-US" sz="1800" i="1">
                            <a:latin typeface="Cambria Math"/>
                          </a:rPr>
                          <m:t>𝑓</m:t>
                        </m:r>
                      </m:e>
                    </m:d>
                    <m:r>
                      <a:rPr lang="en-US" sz="1800" i="1">
                        <a:latin typeface="Cambria Math"/>
                      </a:rPr>
                      <m:t>)</m:t>
                    </m:r>
                  </m:oMath>
                </a14:m>
                <a:endParaRPr lang="en-GB"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36959"/>
              </a:xfrm>
              <a:blipFill rotWithShape="1">
                <a:blip r:embed="rId2"/>
                <a:stretch>
                  <a:fillRect l="-928" t="-1840" r="-1101"/>
                </a:stretch>
              </a:blipFill>
            </p:spPr>
            <p:txBody>
              <a:bodyPr/>
              <a:lstStyle/>
              <a:p>
                <a:r>
                  <a:rPr lang="en-US">
                    <a:noFill/>
                  </a:rPr>
                  <a:t> </a:t>
                </a:r>
              </a:p>
            </p:txBody>
          </p:sp>
        </mc:Fallback>
      </mc:AlternateContent>
      <p:grpSp>
        <p:nvGrpSpPr>
          <p:cNvPr id="4" name="Group 3"/>
          <p:cNvGrpSpPr/>
          <p:nvPr/>
        </p:nvGrpSpPr>
        <p:grpSpPr>
          <a:xfrm>
            <a:off x="1228093" y="2485011"/>
            <a:ext cx="7289014" cy="1605924"/>
            <a:chOff x="1637457" y="3313348"/>
            <a:chExt cx="9718684" cy="2141231"/>
          </a:xfrm>
        </p:grpSpPr>
        <p:sp>
          <p:nvSpPr>
            <p:cNvPr id="7" name="TextBox 6"/>
            <p:cNvSpPr txBox="1"/>
            <p:nvPr/>
          </p:nvSpPr>
          <p:spPr>
            <a:xfrm>
              <a:off x="3503180" y="5044210"/>
              <a:ext cx="692925" cy="410369"/>
            </a:xfrm>
            <a:prstGeom prst="rect">
              <a:avLst/>
            </a:prstGeom>
            <a:noFill/>
          </p:spPr>
          <p:txBody>
            <a:bodyPr wrap="none" rtlCol="0">
              <a:spAutoFit/>
            </a:bodyPr>
            <a:lstStyle/>
            <a:p>
              <a:r>
                <a:rPr lang="en-US" dirty="0" smtClean="0"/>
                <a:t>time</a:t>
              </a:r>
              <a:endParaRPr lang="en-GB" dirty="0"/>
            </a:p>
          </p:txBody>
        </p:sp>
        <p:sp>
          <p:nvSpPr>
            <p:cNvPr id="8" name="TextBox 7"/>
            <p:cNvSpPr txBox="1"/>
            <p:nvPr/>
          </p:nvSpPr>
          <p:spPr>
            <a:xfrm rot="16200000">
              <a:off x="1441677" y="3946416"/>
              <a:ext cx="801929" cy="410369"/>
            </a:xfrm>
            <a:prstGeom prst="rect">
              <a:avLst/>
            </a:prstGeom>
            <a:noFill/>
          </p:spPr>
          <p:txBody>
            <a:bodyPr wrap="none" rtlCol="0">
              <a:spAutoFit/>
            </a:bodyPr>
            <a:lstStyle/>
            <a:p>
              <a:r>
                <a:rPr lang="en-US" dirty="0" smtClean="0"/>
                <a:t>space</a:t>
              </a:r>
              <a:endParaRPr lang="en-GB" dirty="0"/>
            </a:p>
          </p:txBody>
        </p:sp>
        <p:sp>
          <p:nvSpPr>
            <p:cNvPr id="10" name="TextBox 9"/>
            <p:cNvSpPr txBox="1"/>
            <p:nvPr/>
          </p:nvSpPr>
          <p:spPr>
            <a:xfrm>
              <a:off x="1964704" y="3701208"/>
              <a:ext cx="436445" cy="410369"/>
            </a:xfrm>
            <a:prstGeom prst="rect">
              <a:avLst/>
            </a:prstGeom>
            <a:noFill/>
          </p:spPr>
          <p:txBody>
            <a:bodyPr wrap="none" rtlCol="0">
              <a:spAutoFit/>
            </a:bodyPr>
            <a:lstStyle/>
            <a:p>
              <a:r>
                <a:rPr lang="en-US" dirty="0" smtClean="0">
                  <a:solidFill>
                    <a:schemeClr val="accent1"/>
                  </a:solidFill>
                </a:rPr>
                <a:t>S</a:t>
              </a:r>
              <a:r>
                <a:rPr lang="en-US" baseline="-25000" dirty="0" smtClean="0">
                  <a:solidFill>
                    <a:schemeClr val="accent1"/>
                  </a:solidFill>
                </a:rPr>
                <a:t>1</a:t>
              </a:r>
              <a:endParaRPr lang="en-GB" baseline="-25000" dirty="0">
                <a:solidFill>
                  <a:schemeClr val="accent1"/>
                </a:solidFill>
              </a:endParaRPr>
            </a:p>
          </p:txBody>
        </p:sp>
        <p:sp>
          <p:nvSpPr>
            <p:cNvPr id="11" name="TextBox 10"/>
            <p:cNvSpPr txBox="1"/>
            <p:nvPr/>
          </p:nvSpPr>
          <p:spPr>
            <a:xfrm>
              <a:off x="4673050" y="4927665"/>
              <a:ext cx="444995" cy="410369"/>
            </a:xfrm>
            <a:prstGeom prst="rect">
              <a:avLst/>
            </a:prstGeom>
            <a:noFill/>
          </p:spPr>
          <p:txBody>
            <a:bodyPr wrap="none" rtlCol="0">
              <a:spAutoFit/>
            </a:bodyPr>
            <a:lstStyle/>
            <a:p>
              <a:r>
                <a:rPr lang="en-US" dirty="0" smtClean="0">
                  <a:solidFill>
                    <a:schemeClr val="accent1"/>
                  </a:solidFill>
                </a:rPr>
                <a:t>T</a:t>
              </a:r>
              <a:r>
                <a:rPr lang="en-US" baseline="-25000" dirty="0" smtClean="0">
                  <a:solidFill>
                    <a:schemeClr val="accent1"/>
                  </a:solidFill>
                </a:rPr>
                <a:t>1</a:t>
              </a:r>
              <a:endParaRPr lang="en-GB" baseline="-25000" dirty="0">
                <a:solidFill>
                  <a:schemeClr val="accent1"/>
                </a:solidFill>
              </a:endParaRPr>
            </a:p>
          </p:txBody>
        </p:sp>
        <p:sp>
          <p:nvSpPr>
            <p:cNvPr id="12" name="TextBox 11"/>
            <p:cNvSpPr txBox="1"/>
            <p:nvPr/>
          </p:nvSpPr>
          <p:spPr>
            <a:xfrm>
              <a:off x="6497053" y="3398905"/>
              <a:ext cx="4216709" cy="553997"/>
            </a:xfrm>
            <a:prstGeom prst="rect">
              <a:avLst/>
            </a:prstGeom>
            <a:noFill/>
          </p:spPr>
          <p:txBody>
            <a:bodyPr wrap="none" rtlCol="0">
              <a:spAutoFit/>
            </a:bodyPr>
            <a:lstStyle/>
            <a:p>
              <a:r>
                <a:rPr lang="en-US" sz="2100" dirty="0"/>
                <a:t>ST</a:t>
              </a:r>
              <a:r>
                <a:rPr lang="en-US" sz="2100" baseline="-25000" dirty="0"/>
                <a:t>1</a:t>
              </a:r>
              <a:r>
                <a:rPr lang="en-US" sz="2100" dirty="0"/>
                <a:t> = </a:t>
              </a:r>
              <a:r>
                <a:rPr lang="en-US" sz="2100" dirty="0">
                  <a:solidFill>
                    <a:schemeClr val="accent1"/>
                  </a:solidFill>
                </a:rPr>
                <a:t>S</a:t>
              </a:r>
              <a:r>
                <a:rPr lang="en-US" sz="2100" baseline="-25000" dirty="0">
                  <a:solidFill>
                    <a:schemeClr val="accent1"/>
                  </a:solidFill>
                </a:rPr>
                <a:t>1</a:t>
              </a:r>
              <a:r>
                <a:rPr lang="en-US" sz="2100" dirty="0">
                  <a:solidFill>
                    <a:schemeClr val="tx2"/>
                  </a:solidFill>
                </a:rPr>
                <a:t> </a:t>
              </a:r>
              <a:r>
                <a:rPr lang="en-US" sz="2100" dirty="0"/>
                <a:t>× </a:t>
              </a:r>
              <a:r>
                <a:rPr lang="en-US" sz="2100" dirty="0">
                  <a:solidFill>
                    <a:schemeClr val="accent1"/>
                  </a:solidFill>
                </a:rPr>
                <a:t>T</a:t>
              </a:r>
              <a:r>
                <a:rPr lang="en-US" sz="2100" baseline="-25000" dirty="0">
                  <a:solidFill>
                    <a:schemeClr val="accent1"/>
                  </a:solidFill>
                </a:rPr>
                <a:t>1 </a:t>
              </a:r>
              <a:r>
                <a:rPr lang="en-US" sz="2100" dirty="0">
                  <a:latin typeface="Lucida Sans Unicode" panose="020B0602030504020204" pitchFamily="34" charset="0"/>
                  <a:cs typeface="Lucida Sans Unicode" panose="020B0602030504020204" pitchFamily="34" charset="0"/>
                </a:rPr>
                <a:t>≈</a:t>
              </a:r>
              <a:r>
                <a:rPr lang="en-US" sz="2100" dirty="0">
                  <a:solidFill>
                    <a:schemeClr val="accent1"/>
                  </a:solidFill>
                  <a:latin typeface="Lucida Sans Unicode" panose="020B0602030504020204" pitchFamily="34" charset="0"/>
                  <a:cs typeface="Lucida Sans Unicode" panose="020B0602030504020204" pitchFamily="34" charset="0"/>
                </a:rPr>
                <a:t> </a:t>
              </a:r>
              <a:r>
                <a:rPr lang="en-US" sz="2100" dirty="0">
                  <a:solidFill>
                    <a:schemeClr val="accent2"/>
                  </a:solidFill>
                </a:rPr>
                <a:t>S</a:t>
              </a:r>
              <a:r>
                <a:rPr lang="en-US" sz="2100" baseline="-25000" dirty="0">
                  <a:solidFill>
                    <a:schemeClr val="accent2"/>
                  </a:solidFill>
                </a:rPr>
                <a:t>3</a:t>
              </a:r>
              <a:r>
                <a:rPr lang="en-US" sz="2100" dirty="0">
                  <a:solidFill>
                    <a:schemeClr val="accent1"/>
                  </a:solidFill>
                  <a:latin typeface="Lucida Sans Unicode" panose="020B0602030504020204" pitchFamily="34" charset="0"/>
                  <a:cs typeface="Lucida Sans Unicode" panose="020B0602030504020204" pitchFamily="34" charset="0"/>
                </a:rPr>
                <a:t> </a:t>
              </a:r>
              <a:r>
                <a:rPr lang="en-US" sz="2100" dirty="0"/>
                <a:t>×</a:t>
              </a:r>
              <a:r>
                <a:rPr lang="en-US" sz="2100" dirty="0">
                  <a:solidFill>
                    <a:schemeClr val="accent1"/>
                  </a:solidFill>
                  <a:latin typeface="Lucida Sans Unicode" panose="020B0602030504020204" pitchFamily="34" charset="0"/>
                  <a:cs typeface="Lucida Sans Unicode" panose="020B0602030504020204" pitchFamily="34" charset="0"/>
                </a:rPr>
                <a:t> </a:t>
              </a:r>
              <a:r>
                <a:rPr lang="en-US" sz="2100" dirty="0">
                  <a:solidFill>
                    <a:schemeClr val="accent2"/>
                  </a:solidFill>
                </a:rPr>
                <a:t>T</a:t>
              </a:r>
              <a:r>
                <a:rPr lang="en-US" sz="2100" baseline="-25000" dirty="0">
                  <a:solidFill>
                    <a:schemeClr val="accent2"/>
                  </a:solidFill>
                </a:rPr>
                <a:t>3</a:t>
              </a:r>
              <a:r>
                <a:rPr lang="en-US" sz="2100" dirty="0">
                  <a:solidFill>
                    <a:schemeClr val="accent2"/>
                  </a:solidFill>
                </a:rPr>
                <a:t> </a:t>
              </a:r>
              <a:r>
                <a:rPr lang="en-US" sz="2100" dirty="0"/>
                <a:t>= ST</a:t>
              </a:r>
              <a:r>
                <a:rPr lang="en-US" sz="2100" baseline="-25000" dirty="0"/>
                <a:t>3</a:t>
              </a:r>
              <a:endParaRPr lang="en-GB" sz="2100" dirty="0">
                <a:solidFill>
                  <a:schemeClr val="accent2"/>
                </a:solidFill>
              </a:endParaRPr>
            </a:p>
          </p:txBody>
        </p:sp>
        <p:cxnSp>
          <p:nvCxnSpPr>
            <p:cNvPr id="28" name="Straight Connector 27"/>
            <p:cNvCxnSpPr/>
            <p:nvPr/>
          </p:nvCxnSpPr>
          <p:spPr>
            <a:xfrm>
              <a:off x="2419665" y="484599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Isosceles Triangle 41"/>
            <p:cNvSpPr/>
            <p:nvPr/>
          </p:nvSpPr>
          <p:spPr>
            <a:xfrm>
              <a:off x="2419665" y="3885874"/>
              <a:ext cx="184521" cy="96012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2590748" y="4789722"/>
              <a:ext cx="2181907" cy="5627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Isosceles Triangle 43"/>
            <p:cNvSpPr/>
            <p:nvPr/>
          </p:nvSpPr>
          <p:spPr>
            <a:xfrm>
              <a:off x="4753227" y="4795510"/>
              <a:ext cx="48475" cy="45719"/>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p:cNvCxnSpPr/>
            <p:nvPr/>
          </p:nvCxnSpPr>
          <p:spPr>
            <a:xfrm>
              <a:off x="2419665" y="4845993"/>
              <a:ext cx="309136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 name="Straight Arrow Connector 4"/>
            <p:cNvCxnSpPr/>
            <p:nvPr/>
          </p:nvCxnSpPr>
          <p:spPr>
            <a:xfrm flipH="1" flipV="1">
              <a:off x="2404859" y="3313348"/>
              <a:ext cx="14806" cy="15397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1" name="Isosceles Triangle 60"/>
            <p:cNvSpPr/>
            <p:nvPr/>
          </p:nvSpPr>
          <p:spPr>
            <a:xfrm>
              <a:off x="2607784" y="3816818"/>
              <a:ext cx="184521" cy="960120"/>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2778867" y="4720666"/>
              <a:ext cx="2181907" cy="5627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Isosceles Triangle 62"/>
            <p:cNvSpPr/>
            <p:nvPr/>
          </p:nvSpPr>
          <p:spPr>
            <a:xfrm>
              <a:off x="4941346" y="4726454"/>
              <a:ext cx="51234" cy="51363"/>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Isosceles Triangle 66"/>
            <p:cNvSpPr/>
            <p:nvPr/>
          </p:nvSpPr>
          <p:spPr>
            <a:xfrm>
              <a:off x="2795903" y="3748009"/>
              <a:ext cx="184521" cy="96012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2966986" y="4651857"/>
              <a:ext cx="2181907" cy="5627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Isosceles Triangle 68"/>
            <p:cNvSpPr/>
            <p:nvPr/>
          </p:nvSpPr>
          <p:spPr>
            <a:xfrm>
              <a:off x="5129465" y="4657645"/>
              <a:ext cx="51234" cy="5136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flipV="1">
              <a:off x="4808468" y="3558617"/>
              <a:ext cx="10281" cy="1434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30139" y="3840000"/>
              <a:ext cx="29386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330139" y="3697125"/>
              <a:ext cx="294104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1949898" y="3399231"/>
              <a:ext cx="436445" cy="410369"/>
            </a:xfrm>
            <a:prstGeom prst="rect">
              <a:avLst/>
            </a:prstGeom>
            <a:noFill/>
          </p:spPr>
          <p:txBody>
            <a:bodyPr wrap="none" rtlCol="0">
              <a:spAutoFit/>
            </a:bodyPr>
            <a:lstStyle/>
            <a:p>
              <a:r>
                <a:rPr lang="en-US" dirty="0" smtClean="0">
                  <a:solidFill>
                    <a:schemeClr val="accent2"/>
                  </a:solidFill>
                </a:rPr>
                <a:t>S</a:t>
              </a:r>
              <a:r>
                <a:rPr lang="en-US" baseline="-25000" dirty="0" smtClean="0">
                  <a:solidFill>
                    <a:schemeClr val="accent2"/>
                  </a:solidFill>
                </a:rPr>
                <a:t>3</a:t>
              </a:r>
              <a:endParaRPr lang="en-GB" baseline="-25000" dirty="0">
                <a:solidFill>
                  <a:schemeClr val="accent2"/>
                </a:solidFill>
              </a:endParaRPr>
            </a:p>
          </p:txBody>
        </p:sp>
        <p:cxnSp>
          <p:nvCxnSpPr>
            <p:cNvPr id="85" name="Straight Connector 84"/>
            <p:cNvCxnSpPr/>
            <p:nvPr/>
          </p:nvCxnSpPr>
          <p:spPr>
            <a:xfrm flipV="1">
              <a:off x="5186320" y="3558617"/>
              <a:ext cx="10281" cy="143433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5053785" y="4927665"/>
              <a:ext cx="444995" cy="410369"/>
            </a:xfrm>
            <a:prstGeom prst="rect">
              <a:avLst/>
            </a:prstGeom>
            <a:noFill/>
          </p:spPr>
          <p:txBody>
            <a:bodyPr wrap="none" rtlCol="0">
              <a:spAutoFit/>
            </a:bodyPr>
            <a:lstStyle/>
            <a:p>
              <a:r>
                <a:rPr lang="en-US" dirty="0" smtClean="0">
                  <a:solidFill>
                    <a:schemeClr val="accent2"/>
                  </a:solidFill>
                </a:rPr>
                <a:t>T</a:t>
              </a:r>
              <a:r>
                <a:rPr lang="en-US" baseline="-25000" dirty="0" smtClean="0">
                  <a:solidFill>
                    <a:schemeClr val="accent2"/>
                  </a:solidFill>
                </a:rPr>
                <a:t>3</a:t>
              </a:r>
              <a:endParaRPr lang="en-GB" baseline="-25000" dirty="0">
                <a:solidFill>
                  <a:schemeClr val="accent2"/>
                </a:solidFill>
              </a:endParaRPr>
            </a:p>
          </p:txBody>
        </p:sp>
        <p:cxnSp>
          <p:nvCxnSpPr>
            <p:cNvPr id="89" name="Straight Arrow Connector 88"/>
            <p:cNvCxnSpPr/>
            <p:nvPr/>
          </p:nvCxnSpPr>
          <p:spPr>
            <a:xfrm flipV="1">
              <a:off x="6735007" y="3867070"/>
              <a:ext cx="137648" cy="4323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865193" y="4296878"/>
              <a:ext cx="2205987" cy="738664"/>
            </a:xfrm>
            <a:prstGeom prst="rect">
              <a:avLst/>
            </a:prstGeom>
            <a:noFill/>
          </p:spPr>
          <p:txBody>
            <a:bodyPr wrap="square" rtlCol="0">
              <a:spAutoFit/>
            </a:bodyPr>
            <a:lstStyle/>
            <a:p>
              <a:pPr algn="ctr"/>
              <a:r>
                <a:rPr lang="en-US" sz="1500" dirty="0"/>
                <a:t>cost of computing</a:t>
              </a:r>
            </a:p>
            <a:p>
              <a:pPr algn="ctr"/>
              <a:r>
                <a:rPr lang="en-US" sz="1500" i="1" dirty="0"/>
                <a:t>f</a:t>
              </a:r>
              <a:r>
                <a:rPr lang="en-US" sz="1500" dirty="0"/>
                <a:t> once</a:t>
              </a:r>
              <a:endParaRPr lang="en-GB" sz="1500" dirty="0"/>
            </a:p>
          </p:txBody>
        </p:sp>
        <p:sp>
          <p:nvSpPr>
            <p:cNvPr id="92" name="TextBox 91"/>
            <p:cNvSpPr txBox="1"/>
            <p:nvPr/>
          </p:nvSpPr>
          <p:spPr>
            <a:xfrm>
              <a:off x="9150154" y="4275782"/>
              <a:ext cx="2205987" cy="738664"/>
            </a:xfrm>
            <a:prstGeom prst="rect">
              <a:avLst/>
            </a:prstGeom>
            <a:noFill/>
          </p:spPr>
          <p:txBody>
            <a:bodyPr wrap="square" rtlCol="0">
              <a:spAutoFit/>
            </a:bodyPr>
            <a:lstStyle/>
            <a:p>
              <a:pPr algn="ctr"/>
              <a:r>
                <a:rPr lang="en-US" sz="1500" dirty="0"/>
                <a:t>cost of computing</a:t>
              </a:r>
            </a:p>
            <a:p>
              <a:pPr algn="ctr"/>
              <a:r>
                <a:rPr lang="en-US" sz="1500" i="1" dirty="0"/>
                <a:t>f</a:t>
              </a:r>
              <a:r>
                <a:rPr lang="en-US" sz="1500" dirty="0"/>
                <a:t> three times</a:t>
              </a:r>
              <a:endParaRPr lang="en-GB" sz="1500" dirty="0"/>
            </a:p>
          </p:txBody>
        </p:sp>
        <p:cxnSp>
          <p:nvCxnSpPr>
            <p:cNvPr id="93" name="Straight Arrow Connector 92"/>
            <p:cNvCxnSpPr/>
            <p:nvPr/>
          </p:nvCxnSpPr>
          <p:spPr>
            <a:xfrm flipH="1" flipV="1">
              <a:off x="10215285" y="3849959"/>
              <a:ext cx="192933" cy="4665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030636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Pebbling Costs [AS15]</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r>
                        <m:rPr>
                          <m:sty m:val="p"/>
                        </m:rPr>
                        <a:rPr lang="en-US" sz="2700" b="0" i="0" smtClean="0">
                          <a:latin typeface="Cambria Math" panose="02040503050406030204" pitchFamily="18" charset="0"/>
                        </a:rPr>
                        <m:t>CC</m:t>
                      </m:r>
                      <m:d>
                        <m:dPr>
                          <m:ctrlPr>
                            <a:rPr lang="en-US" sz="2700" i="1">
                              <a:latin typeface="Cambria Math" panose="02040503050406030204" pitchFamily="18" charset="0"/>
                            </a:rPr>
                          </m:ctrlPr>
                        </m:dPr>
                        <m:e>
                          <m:r>
                            <a:rPr lang="en-US" sz="2700" i="1">
                              <a:latin typeface="Cambria Math" panose="02040503050406030204" pitchFamily="18" charset="0"/>
                            </a:rPr>
                            <m:t>𝐺</m:t>
                          </m:r>
                        </m:e>
                      </m:d>
                      <m:r>
                        <a:rPr lang="en-US" sz="2700" i="1">
                          <a:latin typeface="Cambria Math" panose="02040503050406030204" pitchFamily="18" charset="0"/>
                        </a:rPr>
                        <m:t>=</m:t>
                      </m:r>
                      <m:func>
                        <m:funcPr>
                          <m:ctrlPr>
                            <a:rPr lang="en-US" sz="2700" i="1">
                              <a:latin typeface="Cambria Math" panose="02040503050406030204" pitchFamily="18" charset="0"/>
                            </a:rPr>
                          </m:ctrlPr>
                        </m:funcPr>
                        <m:fName>
                          <m:limLow>
                            <m:limLowPr>
                              <m:ctrlPr>
                                <a:rPr lang="en-US" sz="2700" i="1">
                                  <a:latin typeface="Cambria Math" panose="02040503050406030204" pitchFamily="18" charset="0"/>
                                </a:rPr>
                              </m:ctrlPr>
                            </m:limLowPr>
                            <m:e>
                              <m:r>
                                <m:rPr>
                                  <m:sty m:val="p"/>
                                </m:rPr>
                                <a:rPr lang="en-US" sz="2700">
                                  <a:latin typeface="Cambria Math" panose="02040503050406030204" pitchFamily="18" charset="0"/>
                                </a:rPr>
                                <m:t>min</m:t>
                              </m:r>
                            </m:e>
                            <m:lim>
                              <m:acc>
                                <m:accPr>
                                  <m:chr m:val="⃗"/>
                                  <m:ctrlPr>
                                    <a:rPr lang="en-US" sz="2700" i="1">
                                      <a:latin typeface="Cambria Math" panose="02040503050406030204" pitchFamily="18" charset="0"/>
                                      <a:ea typeface="Cambria Math" panose="02040503050406030204" pitchFamily="18" charset="0"/>
                                    </a:rPr>
                                  </m:ctrlPr>
                                </m:accPr>
                                <m:e>
                                  <m:r>
                                    <a:rPr lang="en-US" sz="2700" i="1">
                                      <a:latin typeface="Cambria Math" panose="02040503050406030204" pitchFamily="18" charset="0"/>
                                      <a:ea typeface="Cambria Math" panose="02040503050406030204" pitchFamily="18" charset="0"/>
                                    </a:rPr>
                                    <m:t>𝑃</m:t>
                                  </m:r>
                                </m:e>
                              </m:acc>
                            </m:lim>
                          </m:limLow>
                        </m:fName>
                        <m:e>
                          <m:nary>
                            <m:naryPr>
                              <m:chr m:val="∑"/>
                              <m:ctrlPr>
                                <a:rPr lang="en-US" sz="2700" i="1">
                                  <a:latin typeface="Cambria Math" panose="02040503050406030204" pitchFamily="18" charset="0"/>
                                </a:rPr>
                              </m:ctrlPr>
                            </m:naryPr>
                            <m:sub>
                              <m:r>
                                <m:rPr>
                                  <m:brk m:alnAt="23"/>
                                </m:rPr>
                                <a:rPr lang="en-US" sz="2700" i="1">
                                  <a:latin typeface="Cambria Math" panose="02040503050406030204" pitchFamily="18" charset="0"/>
                                </a:rPr>
                                <m:t>𝑖</m:t>
                              </m:r>
                              <m:r>
                                <a:rPr lang="en-US" sz="2700" i="1">
                                  <a:latin typeface="Cambria Math" panose="02040503050406030204" pitchFamily="18" charset="0"/>
                                </a:rPr>
                                <m:t>=1</m:t>
                              </m:r>
                            </m:sub>
                            <m:sup>
                              <m:sSub>
                                <m:sSubPr>
                                  <m:ctrlPr>
                                    <a:rPr lang="en-US" sz="2700" i="1">
                                      <a:latin typeface="Cambria Math" panose="02040503050406030204" pitchFamily="18" charset="0"/>
                                      <a:ea typeface="Cambria Math" panose="02040503050406030204" pitchFamily="18" charset="0"/>
                                    </a:rPr>
                                  </m:ctrlPr>
                                </m:sSubPr>
                                <m:e>
                                  <m:r>
                                    <a:rPr lang="en-US" sz="2700" i="1">
                                      <a:latin typeface="Cambria Math" panose="02040503050406030204" pitchFamily="18" charset="0"/>
                                      <a:ea typeface="Cambria Math" panose="02040503050406030204" pitchFamily="18" charset="0"/>
                                    </a:rPr>
                                    <m:t>𝑡</m:t>
                                  </m:r>
                                </m:e>
                                <m:sub>
                                  <m:acc>
                                    <m:accPr>
                                      <m:chr m:val="⃗"/>
                                      <m:ctrlPr>
                                        <a:rPr lang="en-US" sz="2700" i="1">
                                          <a:latin typeface="Cambria Math" panose="02040503050406030204" pitchFamily="18" charset="0"/>
                                          <a:ea typeface="Cambria Math" panose="02040503050406030204" pitchFamily="18" charset="0"/>
                                        </a:rPr>
                                      </m:ctrlPr>
                                    </m:accPr>
                                    <m:e>
                                      <m:r>
                                        <a:rPr lang="en-US" sz="2700" i="1">
                                          <a:latin typeface="Cambria Math" panose="02040503050406030204" pitchFamily="18" charset="0"/>
                                          <a:ea typeface="Cambria Math" panose="02040503050406030204" pitchFamily="18" charset="0"/>
                                        </a:rPr>
                                        <m:t>𝑃</m:t>
                                      </m:r>
                                    </m:e>
                                  </m:acc>
                                </m:sub>
                              </m:sSub>
                            </m:sup>
                            <m:e>
                              <m:d>
                                <m:dPr>
                                  <m:begChr m:val="|"/>
                                  <m:endChr m:val="|"/>
                                  <m:ctrlPr>
                                    <a:rPr lang="en-US" sz="2700" i="1">
                                      <a:latin typeface="Cambria Math" panose="02040503050406030204" pitchFamily="18" charset="0"/>
                                    </a:rPr>
                                  </m:ctrlPr>
                                </m:dPr>
                                <m:e>
                                  <m:sSub>
                                    <m:sSubPr>
                                      <m:ctrlPr>
                                        <a:rPr lang="en-US" sz="2700" i="1">
                                          <a:latin typeface="Cambria Math" panose="02040503050406030204" pitchFamily="18" charset="0"/>
                                        </a:rPr>
                                      </m:ctrlPr>
                                    </m:sSubPr>
                                    <m:e>
                                      <m:r>
                                        <a:rPr lang="en-US" sz="2700" i="1">
                                          <a:latin typeface="Cambria Math" panose="02040503050406030204" pitchFamily="18" charset="0"/>
                                        </a:rPr>
                                        <m:t>𝑃</m:t>
                                      </m:r>
                                    </m:e>
                                    <m:sub>
                                      <m:r>
                                        <a:rPr lang="en-US" sz="2700" i="1">
                                          <a:latin typeface="Cambria Math" panose="02040503050406030204" pitchFamily="18" charset="0"/>
                                        </a:rPr>
                                        <m:t>𝑖</m:t>
                                      </m:r>
                                    </m:sub>
                                  </m:sSub>
                                </m:e>
                              </m:d>
                            </m:e>
                          </m:nary>
                        </m:e>
                      </m:func>
                    </m:oMath>
                  </m:oMathPara>
                </a14:m>
                <a:endParaRPr lang="en-US" dirty="0" smtClean="0"/>
              </a:p>
              <a:p>
                <a:pPr marL="0" indent="0">
                  <a:buNone/>
                </a:pPr>
                <a:endParaRPr lang="en-US" dirty="0"/>
              </a:p>
              <a:p>
                <a:pPr marL="0" indent="0">
                  <a:buNone/>
                </a:pPr>
                <a:endParaRPr lang="en-US" dirty="0" smtClean="0">
                  <a:latin typeface="Cambria Math" panose="02040503050406030204" pitchFamily="18" charset="0"/>
                </a:endParaRPr>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87"/>
                </a:stretch>
              </a:blipFill>
            </p:spPr>
            <p:txBody>
              <a:bodyPr/>
              <a:lstStyle/>
              <a:p>
                <a:r>
                  <a:rPr lang="en-US">
                    <a:noFill/>
                  </a:rPr>
                  <a:t> </a:t>
                </a:r>
              </a:p>
            </p:txBody>
          </p:sp>
        </mc:Fallback>
      </mc:AlternateContent>
      <p:cxnSp>
        <p:nvCxnSpPr>
          <p:cNvPr id="5" name="Straight Arrow Connector 4"/>
          <p:cNvCxnSpPr/>
          <p:nvPr/>
        </p:nvCxnSpPr>
        <p:spPr>
          <a:xfrm>
            <a:off x="5768637" y="2129116"/>
            <a:ext cx="648941" cy="2030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820211" y="2332139"/>
            <a:ext cx="3027185" cy="438582"/>
          </a:xfrm>
          <a:prstGeom prst="rect">
            <a:avLst/>
          </a:prstGeom>
          <a:noFill/>
        </p:spPr>
        <p:txBody>
          <a:bodyPr wrap="square" lIns="68580" tIns="34290" rIns="68580" bIns="34290" rtlCol="0">
            <a:spAutoFit/>
          </a:bodyPr>
          <a:lstStyle/>
          <a:p>
            <a:r>
              <a:rPr lang="en-US" sz="2400" dirty="0" smtClean="0"/>
              <a:t>Memory Used at Step </a:t>
            </a:r>
            <a:r>
              <a:rPr lang="en-US" sz="2400" dirty="0" err="1" smtClean="0"/>
              <a:t>i</a:t>
            </a:r>
            <a:endParaRPr lang="en-US" sz="2400" dirty="0"/>
          </a:p>
        </p:txBody>
      </p:sp>
      <p:cxnSp>
        <p:nvCxnSpPr>
          <p:cNvPr id="12" name="Straight Arrow Connector 11"/>
          <p:cNvCxnSpPr/>
          <p:nvPr/>
        </p:nvCxnSpPr>
        <p:spPr>
          <a:xfrm flipH="1">
            <a:off x="2054942" y="2129116"/>
            <a:ext cx="1283877" cy="2030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28650" y="2332139"/>
            <a:ext cx="3027185" cy="1177245"/>
          </a:xfrm>
          <a:prstGeom prst="rect">
            <a:avLst/>
          </a:prstGeom>
          <a:noFill/>
        </p:spPr>
        <p:txBody>
          <a:bodyPr wrap="square" lIns="68580" tIns="34290" rIns="68580" bIns="34290" rtlCol="0">
            <a:spAutoFit/>
          </a:bodyPr>
          <a:lstStyle/>
          <a:p>
            <a:r>
              <a:rPr lang="en-US" sz="2400" dirty="0" smtClean="0"/>
              <a:t>Approximates Amortized Area x Time Complexity of </a:t>
            </a:r>
            <a:r>
              <a:rPr lang="en-US" sz="2400" dirty="0" err="1" smtClean="0"/>
              <a:t>iMHF</a:t>
            </a:r>
            <a:endParaRPr lang="en-US" sz="2400" dirty="0"/>
          </a:p>
        </p:txBody>
      </p:sp>
    </p:spTree>
    <p:extLst>
      <p:ext uri="{BB962C8B-B14F-4D97-AF65-F5344CB8AC3E}">
        <p14:creationId xmlns:p14="http://schemas.microsoft.com/office/powerpoint/2010/main" val="39269401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09724" y="3303498"/>
            <a:ext cx="8212823" cy="1659443"/>
          </a:xfrm>
          <a:prstGeom prst="rect">
            <a:avLst/>
          </a:prstGeom>
          <a:solidFill>
            <a:schemeClr val="accent1">
              <a:alpha val="0"/>
            </a:schemeClr>
          </a:solidFill>
          <a:ln w="41275"/>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2" name="Title 1"/>
          <p:cNvSpPr>
            <a:spLocks noGrp="1"/>
          </p:cNvSpPr>
          <p:nvPr>
            <p:ph type="title"/>
          </p:nvPr>
        </p:nvSpPr>
        <p:spPr/>
        <p:txBody>
          <a:bodyPr/>
          <a:lstStyle/>
          <a:p>
            <a:r>
              <a:rPr lang="en-US" dirty="0"/>
              <a:t>Measuring Pebbling Costs [AS15]</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09725" y="1369219"/>
                <a:ext cx="8305625" cy="3263504"/>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m:rPr>
                          <m:sty m:val="p"/>
                        </m:rPr>
                        <a:rPr lang="en-US" sz="2700" b="0" i="0" smtClean="0">
                          <a:latin typeface="Cambria Math" panose="02040503050406030204" pitchFamily="18" charset="0"/>
                        </a:rPr>
                        <m:t>CC</m:t>
                      </m:r>
                      <m:d>
                        <m:dPr>
                          <m:ctrlPr>
                            <a:rPr lang="en-US" sz="2700" i="1">
                              <a:latin typeface="Cambria Math" panose="02040503050406030204" pitchFamily="18" charset="0"/>
                            </a:rPr>
                          </m:ctrlPr>
                        </m:dPr>
                        <m:e>
                          <m:r>
                            <a:rPr lang="en-US" sz="2700" i="1">
                              <a:latin typeface="Cambria Math" panose="02040503050406030204" pitchFamily="18" charset="0"/>
                            </a:rPr>
                            <m:t>𝐺</m:t>
                          </m:r>
                        </m:e>
                      </m:d>
                      <m:r>
                        <a:rPr lang="en-US" sz="2700" i="1">
                          <a:latin typeface="Cambria Math" panose="02040503050406030204" pitchFamily="18" charset="0"/>
                        </a:rPr>
                        <m:t>=</m:t>
                      </m:r>
                      <m:func>
                        <m:funcPr>
                          <m:ctrlPr>
                            <a:rPr lang="en-US" sz="2700" i="1">
                              <a:latin typeface="Cambria Math" panose="02040503050406030204" pitchFamily="18" charset="0"/>
                            </a:rPr>
                          </m:ctrlPr>
                        </m:funcPr>
                        <m:fName>
                          <m:limLow>
                            <m:limLowPr>
                              <m:ctrlPr>
                                <a:rPr lang="en-US" sz="2700" i="1">
                                  <a:latin typeface="Cambria Math" panose="02040503050406030204" pitchFamily="18" charset="0"/>
                                </a:rPr>
                              </m:ctrlPr>
                            </m:limLowPr>
                            <m:e>
                              <m:r>
                                <m:rPr>
                                  <m:sty m:val="p"/>
                                </m:rPr>
                                <a:rPr lang="en-US" sz="2700">
                                  <a:latin typeface="Cambria Math" panose="02040503050406030204" pitchFamily="18" charset="0"/>
                                </a:rPr>
                                <m:t>min</m:t>
                              </m:r>
                            </m:e>
                            <m:lim>
                              <m:acc>
                                <m:accPr>
                                  <m:chr m:val="⃗"/>
                                  <m:ctrlPr>
                                    <a:rPr lang="en-US" sz="2700" i="1">
                                      <a:latin typeface="Cambria Math" panose="02040503050406030204" pitchFamily="18" charset="0"/>
                                      <a:ea typeface="Cambria Math" panose="02040503050406030204" pitchFamily="18" charset="0"/>
                                    </a:rPr>
                                  </m:ctrlPr>
                                </m:accPr>
                                <m:e>
                                  <m:r>
                                    <a:rPr lang="en-US" sz="2700" i="1">
                                      <a:latin typeface="Cambria Math" panose="02040503050406030204" pitchFamily="18" charset="0"/>
                                      <a:ea typeface="Cambria Math" panose="02040503050406030204" pitchFamily="18" charset="0"/>
                                    </a:rPr>
                                    <m:t>𝑃</m:t>
                                  </m:r>
                                </m:e>
                              </m:acc>
                            </m:lim>
                          </m:limLow>
                        </m:fName>
                        <m:e>
                          <m:nary>
                            <m:naryPr>
                              <m:chr m:val="∑"/>
                              <m:ctrlPr>
                                <a:rPr lang="en-US" sz="2700" i="1">
                                  <a:latin typeface="Cambria Math" panose="02040503050406030204" pitchFamily="18" charset="0"/>
                                </a:rPr>
                              </m:ctrlPr>
                            </m:naryPr>
                            <m:sub>
                              <m:r>
                                <m:rPr>
                                  <m:brk m:alnAt="23"/>
                                </m:rPr>
                                <a:rPr lang="en-US" sz="2700" i="1">
                                  <a:latin typeface="Cambria Math" panose="02040503050406030204" pitchFamily="18" charset="0"/>
                                </a:rPr>
                                <m:t>𝑖</m:t>
                              </m:r>
                              <m:r>
                                <a:rPr lang="en-US" sz="2700" i="1">
                                  <a:latin typeface="Cambria Math" panose="02040503050406030204" pitchFamily="18" charset="0"/>
                                </a:rPr>
                                <m:t>=1</m:t>
                              </m:r>
                            </m:sub>
                            <m:sup>
                              <m:sSub>
                                <m:sSubPr>
                                  <m:ctrlPr>
                                    <a:rPr lang="en-US" sz="2700" i="1">
                                      <a:latin typeface="Cambria Math" panose="02040503050406030204" pitchFamily="18" charset="0"/>
                                      <a:ea typeface="Cambria Math" panose="02040503050406030204" pitchFamily="18" charset="0"/>
                                    </a:rPr>
                                  </m:ctrlPr>
                                </m:sSubPr>
                                <m:e>
                                  <m:r>
                                    <a:rPr lang="en-US" sz="2700" i="1">
                                      <a:latin typeface="Cambria Math" panose="02040503050406030204" pitchFamily="18" charset="0"/>
                                      <a:ea typeface="Cambria Math" panose="02040503050406030204" pitchFamily="18" charset="0"/>
                                    </a:rPr>
                                    <m:t>𝑡</m:t>
                                  </m:r>
                                </m:e>
                                <m:sub>
                                  <m:acc>
                                    <m:accPr>
                                      <m:chr m:val="⃗"/>
                                      <m:ctrlPr>
                                        <a:rPr lang="en-US" sz="2700" i="1">
                                          <a:latin typeface="Cambria Math" panose="02040503050406030204" pitchFamily="18" charset="0"/>
                                          <a:ea typeface="Cambria Math" panose="02040503050406030204" pitchFamily="18" charset="0"/>
                                        </a:rPr>
                                      </m:ctrlPr>
                                    </m:accPr>
                                    <m:e>
                                      <m:r>
                                        <a:rPr lang="en-US" sz="2700" i="1">
                                          <a:latin typeface="Cambria Math" panose="02040503050406030204" pitchFamily="18" charset="0"/>
                                          <a:ea typeface="Cambria Math" panose="02040503050406030204" pitchFamily="18" charset="0"/>
                                        </a:rPr>
                                        <m:t>𝑃</m:t>
                                      </m:r>
                                    </m:e>
                                  </m:acc>
                                </m:sub>
                              </m:sSub>
                            </m:sup>
                            <m:e>
                              <m:d>
                                <m:dPr>
                                  <m:begChr m:val="|"/>
                                  <m:endChr m:val="|"/>
                                  <m:ctrlPr>
                                    <a:rPr lang="en-US" sz="2700" i="1">
                                      <a:latin typeface="Cambria Math" panose="02040503050406030204" pitchFamily="18" charset="0"/>
                                    </a:rPr>
                                  </m:ctrlPr>
                                </m:dPr>
                                <m:e>
                                  <m:sSub>
                                    <m:sSubPr>
                                      <m:ctrlPr>
                                        <a:rPr lang="en-US" sz="2700" i="1">
                                          <a:latin typeface="Cambria Math" panose="02040503050406030204" pitchFamily="18" charset="0"/>
                                        </a:rPr>
                                      </m:ctrlPr>
                                    </m:sSubPr>
                                    <m:e>
                                      <m:r>
                                        <a:rPr lang="en-US" sz="2700" i="1">
                                          <a:latin typeface="Cambria Math" panose="02040503050406030204" pitchFamily="18" charset="0"/>
                                        </a:rPr>
                                        <m:t>𝑃</m:t>
                                      </m:r>
                                    </m:e>
                                    <m:sub>
                                      <m:r>
                                        <a:rPr lang="en-US" sz="2700" i="1">
                                          <a:latin typeface="Cambria Math" panose="02040503050406030204" pitchFamily="18" charset="0"/>
                                        </a:rPr>
                                        <m:t>𝑖</m:t>
                                      </m:r>
                                    </m:sub>
                                  </m:sSub>
                                </m:e>
                              </m:d>
                            </m:e>
                          </m:nary>
                        </m:e>
                      </m:func>
                    </m:oMath>
                  </m:oMathPara>
                </a14:m>
                <a:endParaRPr lang="en-US" dirty="0" smtClean="0"/>
              </a:p>
              <a:p>
                <a:pPr marL="0" indent="0">
                  <a:buNone/>
                </a:pPr>
                <a:endParaRPr lang="en-US" dirty="0"/>
              </a:p>
              <a:p>
                <a:pPr marL="0" indent="0">
                  <a:buNone/>
                </a:pPr>
                <a:endParaRPr lang="en-US" dirty="0" smtClean="0">
                  <a:latin typeface="Cambria Math" panose="02040503050406030204" pitchFamily="18" charset="0"/>
                </a:endParaRPr>
              </a:p>
              <a:p>
                <a:pPr marL="0" indent="0">
                  <a:buNone/>
                </a:pPr>
                <a:r>
                  <a:rPr lang="en-US" sz="3000" b="0" dirty="0" smtClean="0"/>
                  <a:t>[AS15] </a:t>
                </a:r>
                <a14:m>
                  <m:oMath xmlns:m="http://schemas.openxmlformats.org/officeDocument/2006/math">
                    <m:r>
                      <m:rPr>
                        <m:nor/>
                      </m:rPr>
                      <a:rPr lang="en-US" sz="3000" b="0" i="0" dirty="0" smtClean="0"/>
                      <m:t>C</m:t>
                    </m:r>
                    <m:r>
                      <m:rPr>
                        <m:nor/>
                      </m:rPr>
                      <a:rPr lang="en-US" sz="3000" dirty="0"/>
                      <m:t>osts</m:t>
                    </m:r>
                    <m:r>
                      <m:rPr>
                        <m:nor/>
                      </m:rPr>
                      <a:rPr lang="en-US" sz="3000" dirty="0"/>
                      <m:t> </m:t>
                    </m:r>
                  </m:oMath>
                </a14:m>
                <a:r>
                  <a:rPr lang="en-US" sz="3000" dirty="0"/>
                  <a:t>scale linearly with #password guesses</a:t>
                </a:r>
              </a:p>
              <a:p>
                <a:pPr marL="0" indent="0">
                  <a:buNone/>
                </a:pPr>
                <a14:m>
                  <m:oMathPara xmlns:m="http://schemas.openxmlformats.org/officeDocument/2006/math">
                    <m:oMathParaPr>
                      <m:jc m:val="centerGroup"/>
                    </m:oMathParaPr>
                    <m:oMath xmlns:m="http://schemas.openxmlformats.org/officeDocument/2006/math">
                      <m:r>
                        <m:rPr>
                          <m:sty m:val="p"/>
                        </m:rPr>
                        <a:rPr lang="en-US" sz="3000">
                          <a:latin typeface="Cambria Math"/>
                          <a:ea typeface="Cambria Math" panose="02040503050406030204" pitchFamily="18" charset="0"/>
                        </a:rPr>
                        <m:t>m</m:t>
                      </m:r>
                      <m:r>
                        <a:rPr lang="en-US" sz="3000" i="1">
                          <a:latin typeface="Cambria Math"/>
                          <a:ea typeface="Cambria Math"/>
                        </a:rPr>
                        <m:t>×</m:t>
                      </m:r>
                      <m:r>
                        <m:rPr>
                          <m:sty m:val="p"/>
                        </m:rPr>
                        <a:rPr lang="en-US" sz="3000" b="0" i="0" smtClean="0">
                          <a:latin typeface="Cambria Math" panose="02040503050406030204" pitchFamily="18" charset="0"/>
                          <a:ea typeface="Cambria Math" panose="02040503050406030204" pitchFamily="18" charset="0"/>
                        </a:rPr>
                        <m:t>CC</m:t>
                      </m:r>
                      <m:d>
                        <m:dPr>
                          <m:ctrlPr>
                            <a:rPr lang="en-US" sz="3000" i="1">
                              <a:latin typeface="Cambria Math" panose="02040503050406030204" pitchFamily="18" charset="0"/>
                            </a:rPr>
                          </m:ctrlPr>
                        </m:dPr>
                        <m:e>
                          <m:r>
                            <a:rPr lang="en-US" sz="3000" i="1">
                              <a:latin typeface="Cambria Math" panose="02040503050406030204" pitchFamily="18" charset="0"/>
                            </a:rPr>
                            <m:t>𝐺</m:t>
                          </m:r>
                          <m:r>
                            <a:rPr lang="en-US" sz="3000" i="1">
                              <a:latin typeface="Cambria Math" panose="02040503050406030204" pitchFamily="18" charset="0"/>
                            </a:rPr>
                            <m:t>,…,</m:t>
                          </m:r>
                          <m:r>
                            <a:rPr lang="en-US" sz="3000" i="1">
                              <a:latin typeface="Cambria Math"/>
                            </a:rPr>
                            <m:t>𝐺</m:t>
                          </m:r>
                        </m:e>
                      </m:d>
                      <m:r>
                        <a:rPr lang="en-US" sz="3000" b="0" i="1" smtClean="0">
                          <a:latin typeface="Cambria Math"/>
                          <a:ea typeface="Cambria Math"/>
                        </a:rPr>
                        <m:t>=</m:t>
                      </m:r>
                      <m:r>
                        <m:rPr>
                          <m:sty m:val="p"/>
                        </m:rPr>
                        <a:rPr lang="en-US" sz="3000">
                          <a:latin typeface="Cambria Math"/>
                          <a:ea typeface="Cambria Math" panose="02040503050406030204" pitchFamily="18" charset="0"/>
                        </a:rPr>
                        <m:t>m</m:t>
                      </m:r>
                      <m:r>
                        <a:rPr lang="en-US" sz="3000" i="1">
                          <a:latin typeface="Cambria Math" panose="02040503050406030204" pitchFamily="18" charset="0"/>
                          <a:ea typeface="Cambria Math" panose="02040503050406030204" pitchFamily="18" charset="0"/>
                        </a:rPr>
                        <m:t>×</m:t>
                      </m:r>
                      <m:r>
                        <m:rPr>
                          <m:sty m:val="p"/>
                        </m:rPr>
                        <a:rPr lang="en-US" sz="3000" b="0" i="0" smtClean="0">
                          <a:latin typeface="Cambria Math" panose="02040503050406030204" pitchFamily="18" charset="0"/>
                          <a:ea typeface="Cambria Math" panose="02040503050406030204" pitchFamily="18" charset="0"/>
                        </a:rPr>
                        <m:t>CC</m:t>
                      </m:r>
                      <m:r>
                        <a:rPr lang="en-US" sz="3000" i="1">
                          <a:latin typeface="Cambria Math" panose="02040503050406030204" pitchFamily="18" charset="0"/>
                        </a:rPr>
                        <m:t>(</m:t>
                      </m:r>
                      <m:r>
                        <a:rPr lang="en-US" sz="3000" i="1">
                          <a:latin typeface="Cambria Math" panose="02040503050406030204" pitchFamily="18" charset="0"/>
                        </a:rPr>
                        <m:t>𝐺</m:t>
                      </m:r>
                      <m:r>
                        <a:rPr lang="en-US" sz="3000" i="1">
                          <a:latin typeface="Cambria Math" panose="02040503050406030204" pitchFamily="18" charset="0"/>
                        </a:rPr>
                        <m:t>)</m:t>
                      </m:r>
                    </m:oMath>
                  </m:oMathPara>
                </a14:m>
                <a:endParaRPr lang="en-US" sz="3000"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09725" y="1369219"/>
                <a:ext cx="8305625" cy="3263504"/>
              </a:xfrm>
              <a:blipFill>
                <a:blip r:embed="rId2"/>
                <a:stretch>
                  <a:fillRect l="-1981" t="-187"/>
                </a:stretch>
              </a:blipFill>
            </p:spPr>
            <p:txBody>
              <a:bodyPr/>
              <a:lstStyle/>
              <a:p>
                <a:r>
                  <a:rPr lang="en-US">
                    <a:noFill/>
                  </a:rPr>
                  <a:t> </a:t>
                </a:r>
              </a:p>
            </p:txBody>
          </p:sp>
        </mc:Fallback>
      </mc:AlternateContent>
      <p:cxnSp>
        <p:nvCxnSpPr>
          <p:cNvPr id="5" name="Straight Arrow Connector 4"/>
          <p:cNvCxnSpPr/>
          <p:nvPr/>
        </p:nvCxnSpPr>
        <p:spPr>
          <a:xfrm>
            <a:off x="5768637" y="2129116"/>
            <a:ext cx="648941" cy="2030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 name="Right Brace 3"/>
          <p:cNvSpPr/>
          <p:nvPr/>
        </p:nvSpPr>
        <p:spPr>
          <a:xfrm rot="5400000">
            <a:off x="3813276" y="3868490"/>
            <a:ext cx="254000" cy="863600"/>
          </a:xfrm>
          <a:prstGeom prst="rightBrace">
            <a:avLst/>
          </a:prstGeom>
          <a:ln w="41275"/>
        </p:spPr>
        <p:style>
          <a:lnRef idx="1">
            <a:schemeClr val="accent1"/>
          </a:lnRef>
          <a:fillRef idx="0">
            <a:schemeClr val="accent1"/>
          </a:fillRef>
          <a:effectRef idx="0">
            <a:schemeClr val="accent1"/>
          </a:effectRef>
          <a:fontRef idx="minor">
            <a:schemeClr val="tx1"/>
          </a:fontRef>
        </p:style>
        <p:txBody>
          <a:bodyPr lIns="68580" tIns="34290" rIns="68580" bIns="34290" spcCol="0" rtlCol="0" anchor="ctr"/>
          <a:lstStyle/>
          <a:p>
            <a:pPr algn="ctr"/>
            <a:endParaRPr lang="en-US"/>
          </a:p>
        </p:txBody>
      </p:sp>
      <mc:AlternateContent xmlns:mc="http://schemas.openxmlformats.org/markup-compatibility/2006">
        <mc:Choice xmlns:a14="http://schemas.microsoft.com/office/drawing/2010/main" Requires="a14">
          <p:sp>
            <p:nvSpPr>
              <p:cNvPr id="8" name="Rectangle 7"/>
              <p:cNvSpPr/>
              <p:nvPr/>
            </p:nvSpPr>
            <p:spPr>
              <a:xfrm>
                <a:off x="3335686" y="4558351"/>
                <a:ext cx="1036390" cy="392415"/>
              </a:xfrm>
              <a:prstGeom prst="rect">
                <a:avLst/>
              </a:prstGeom>
            </p:spPr>
            <p:txBody>
              <a:bodyPr wrap="none" lIns="68580" tIns="34290" rIns="68580" bIns="34290">
                <a:spAutoFit/>
              </a:bodyPr>
              <a:lstStyle/>
              <a:p>
                <a14:m>
                  <m:oMath xmlns:m="http://schemas.openxmlformats.org/officeDocument/2006/math">
                    <m:r>
                      <a:rPr lang="en-US" sz="2100" i="1">
                        <a:latin typeface="Cambria Math"/>
                      </a:rPr>
                      <m:t>𝑚</m:t>
                    </m:r>
                  </m:oMath>
                </a14:m>
                <a:r>
                  <a:rPr lang="en-US" sz="2100" dirty="0"/>
                  <a:t> times</a:t>
                </a:r>
              </a:p>
            </p:txBody>
          </p:sp>
        </mc:Choice>
        <mc:Fallback>
          <p:sp>
            <p:nvSpPr>
              <p:cNvPr id="8" name="Rectangle 7"/>
              <p:cNvSpPr>
                <a:spLocks noRot="1" noChangeAspect="1" noMove="1" noResize="1" noEditPoints="1" noAdjustHandles="1" noChangeArrowheads="1" noChangeShapeType="1" noTextEdit="1"/>
              </p:cNvSpPr>
              <p:nvPr/>
            </p:nvSpPr>
            <p:spPr>
              <a:xfrm>
                <a:off x="3335686" y="4558351"/>
                <a:ext cx="1036390" cy="392415"/>
              </a:xfrm>
              <a:prstGeom prst="rect">
                <a:avLst/>
              </a:prstGeom>
              <a:blipFill>
                <a:blip r:embed="rId3"/>
                <a:stretch>
                  <a:fillRect t="-12500" r="-8235" b="-32813"/>
                </a:stretch>
              </a:blipFill>
            </p:spPr>
            <p:txBody>
              <a:bodyPr/>
              <a:lstStyle/>
              <a:p>
                <a:r>
                  <a:rPr lang="en-US">
                    <a:noFill/>
                  </a:rPr>
                  <a:t> </a:t>
                </a:r>
              </a:p>
            </p:txBody>
          </p:sp>
        </mc:Fallback>
      </mc:AlternateContent>
      <p:sp>
        <p:nvSpPr>
          <p:cNvPr id="9" name="TextBox 8"/>
          <p:cNvSpPr txBox="1"/>
          <p:nvPr/>
        </p:nvSpPr>
        <p:spPr>
          <a:xfrm>
            <a:off x="5820211" y="2332139"/>
            <a:ext cx="3027185" cy="438582"/>
          </a:xfrm>
          <a:prstGeom prst="rect">
            <a:avLst/>
          </a:prstGeom>
          <a:noFill/>
        </p:spPr>
        <p:txBody>
          <a:bodyPr wrap="square" lIns="68580" tIns="34290" rIns="68580" bIns="34290" rtlCol="0">
            <a:spAutoFit/>
          </a:bodyPr>
          <a:lstStyle/>
          <a:p>
            <a:r>
              <a:rPr lang="en-US" sz="2400" dirty="0" smtClean="0"/>
              <a:t>Memory Used at Step </a:t>
            </a:r>
            <a:r>
              <a:rPr lang="en-US" sz="2400" dirty="0" err="1" smtClean="0"/>
              <a:t>i</a:t>
            </a:r>
            <a:endParaRPr lang="en-US" sz="2400" dirty="0"/>
          </a:p>
        </p:txBody>
      </p:sp>
    </p:spTree>
    <p:extLst>
      <p:ext uri="{BB962C8B-B14F-4D97-AF65-F5344CB8AC3E}">
        <p14:creationId xmlns:p14="http://schemas.microsoft.com/office/powerpoint/2010/main" val="35128268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 </a:t>
            </a:r>
            <a:r>
              <a:rPr lang="en-US" dirty="0" smtClean="0"/>
              <a:t>Cumulative Cost</a:t>
            </a:r>
            <a:endParaRPr lang="en-US" dirty="0"/>
          </a:p>
        </p:txBody>
      </p:sp>
      <p:sp>
        <p:nvSpPr>
          <p:cNvPr id="3" name="TextBox 2"/>
          <p:cNvSpPr txBox="1"/>
          <p:nvPr/>
        </p:nvSpPr>
        <p:spPr>
          <a:xfrm>
            <a:off x="802386" y="2763774"/>
            <a:ext cx="931986" cy="392415"/>
          </a:xfrm>
          <a:prstGeom prst="rect">
            <a:avLst/>
          </a:prstGeom>
          <a:noFill/>
        </p:spPr>
        <p:txBody>
          <a:bodyPr wrap="none" lIns="68580" tIns="34290" rIns="68580" bIns="34290" rtlCol="0">
            <a:spAutoFit/>
          </a:bodyPr>
          <a:lstStyle/>
          <a:p>
            <a:r>
              <a:rPr lang="en-US" sz="2100" dirty="0"/>
              <a:t>P</a:t>
            </a:r>
            <a:r>
              <a:rPr lang="en-US" sz="2100" baseline="-25000" dirty="0"/>
              <a:t>1</a:t>
            </a:r>
            <a:r>
              <a:rPr lang="en-US" sz="2100" dirty="0"/>
              <a:t> = {1}</a:t>
            </a:r>
          </a:p>
        </p:txBody>
      </p:sp>
      <p:sp>
        <p:nvSpPr>
          <p:cNvPr id="15" name="TextBox 14"/>
          <p:cNvSpPr txBox="1"/>
          <p:nvPr/>
        </p:nvSpPr>
        <p:spPr>
          <a:xfrm>
            <a:off x="802386" y="3156189"/>
            <a:ext cx="1136369" cy="392415"/>
          </a:xfrm>
          <a:prstGeom prst="rect">
            <a:avLst/>
          </a:prstGeom>
          <a:noFill/>
        </p:spPr>
        <p:txBody>
          <a:bodyPr wrap="none" lIns="68580" tIns="34290" rIns="68580" bIns="34290" rtlCol="0">
            <a:spAutoFit/>
          </a:bodyPr>
          <a:lstStyle/>
          <a:p>
            <a:r>
              <a:rPr lang="en-US" sz="2100" dirty="0"/>
              <a:t>P</a:t>
            </a:r>
            <a:r>
              <a:rPr lang="en-US" sz="2100" baseline="-25000" dirty="0"/>
              <a:t>2</a:t>
            </a:r>
            <a:r>
              <a:rPr lang="en-US" sz="2100" dirty="0"/>
              <a:t> = {1,2}</a:t>
            </a:r>
          </a:p>
        </p:txBody>
      </p:sp>
      <p:sp>
        <p:nvSpPr>
          <p:cNvPr id="16" name="TextBox 15"/>
          <p:cNvSpPr txBox="1"/>
          <p:nvPr/>
        </p:nvSpPr>
        <p:spPr>
          <a:xfrm>
            <a:off x="802386" y="3467847"/>
            <a:ext cx="931986" cy="392415"/>
          </a:xfrm>
          <a:prstGeom prst="rect">
            <a:avLst/>
          </a:prstGeom>
          <a:noFill/>
        </p:spPr>
        <p:txBody>
          <a:bodyPr wrap="none" lIns="68580" tIns="34290" rIns="68580" bIns="34290" rtlCol="0">
            <a:spAutoFit/>
          </a:bodyPr>
          <a:lstStyle/>
          <a:p>
            <a:r>
              <a:rPr lang="en-US" sz="2100" dirty="0"/>
              <a:t>P</a:t>
            </a:r>
            <a:r>
              <a:rPr lang="en-US" sz="2100" baseline="-25000" dirty="0"/>
              <a:t>3</a:t>
            </a:r>
            <a:r>
              <a:rPr lang="en-US" sz="2100" dirty="0"/>
              <a:t> = {3}</a:t>
            </a:r>
          </a:p>
        </p:txBody>
      </p:sp>
      <p:sp>
        <p:nvSpPr>
          <p:cNvPr id="17" name="Oval 16"/>
          <p:cNvSpPr/>
          <p:nvPr/>
        </p:nvSpPr>
        <p:spPr>
          <a:xfrm>
            <a:off x="2260919" y="213844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18" name="Oval 17"/>
          <p:cNvSpPr/>
          <p:nvPr/>
        </p:nvSpPr>
        <p:spPr>
          <a:xfrm>
            <a:off x="2967075" y="213844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sp>
        <p:nvSpPr>
          <p:cNvPr id="19" name="Oval 18"/>
          <p:cNvSpPr/>
          <p:nvPr/>
        </p:nvSpPr>
        <p:spPr>
          <a:xfrm>
            <a:off x="3673230" y="2118283"/>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3</a:t>
            </a:r>
          </a:p>
        </p:txBody>
      </p:sp>
      <p:cxnSp>
        <p:nvCxnSpPr>
          <p:cNvPr id="20" name="Straight Arrow Connector 19"/>
          <p:cNvCxnSpPr/>
          <p:nvPr/>
        </p:nvCxnSpPr>
        <p:spPr>
          <a:xfrm>
            <a:off x="2674899" y="2343612"/>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02928" y="2348688"/>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109084" y="2316306"/>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364981" y="210709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4</a:t>
            </a:r>
          </a:p>
        </p:txBody>
      </p:sp>
      <p:sp>
        <p:nvSpPr>
          <p:cNvPr id="24" name="Oval 23"/>
          <p:cNvSpPr/>
          <p:nvPr/>
        </p:nvSpPr>
        <p:spPr>
          <a:xfrm>
            <a:off x="5071137" y="2107096"/>
            <a:ext cx="435851" cy="4184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5</a:t>
            </a:r>
          </a:p>
        </p:txBody>
      </p:sp>
      <p:cxnSp>
        <p:nvCxnSpPr>
          <p:cNvPr id="25" name="Straight Arrow Connector 24"/>
          <p:cNvCxnSpPr/>
          <p:nvPr/>
        </p:nvCxnSpPr>
        <p:spPr>
          <a:xfrm>
            <a:off x="4778961" y="231225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3121393" y="1464547"/>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4607801" y="1471687"/>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02386" y="3779505"/>
            <a:ext cx="1136369" cy="392415"/>
          </a:xfrm>
          <a:prstGeom prst="rect">
            <a:avLst/>
          </a:prstGeom>
          <a:noFill/>
        </p:spPr>
        <p:txBody>
          <a:bodyPr wrap="none" lIns="68580" tIns="34290" rIns="68580" bIns="34290" rtlCol="0">
            <a:spAutoFit/>
          </a:bodyPr>
          <a:lstStyle/>
          <a:p>
            <a:r>
              <a:rPr lang="en-US" sz="2100" dirty="0"/>
              <a:t>P</a:t>
            </a:r>
            <a:r>
              <a:rPr lang="en-US" sz="2100" baseline="-25000" dirty="0"/>
              <a:t>4</a:t>
            </a:r>
            <a:r>
              <a:rPr lang="en-US" sz="2100" dirty="0"/>
              <a:t> = {3,4}</a:t>
            </a:r>
          </a:p>
        </p:txBody>
      </p:sp>
      <p:sp>
        <p:nvSpPr>
          <p:cNvPr id="29" name="TextBox 28"/>
          <p:cNvSpPr txBox="1"/>
          <p:nvPr/>
        </p:nvSpPr>
        <p:spPr>
          <a:xfrm>
            <a:off x="802386" y="4091163"/>
            <a:ext cx="931986" cy="392415"/>
          </a:xfrm>
          <a:prstGeom prst="rect">
            <a:avLst/>
          </a:prstGeom>
          <a:noFill/>
        </p:spPr>
        <p:txBody>
          <a:bodyPr wrap="none" lIns="68580" tIns="34290" rIns="68580" bIns="34290" rtlCol="0">
            <a:spAutoFit/>
          </a:bodyPr>
          <a:lstStyle/>
          <a:p>
            <a:r>
              <a:rPr lang="en-US" sz="2100" dirty="0"/>
              <a:t>P</a:t>
            </a:r>
            <a:r>
              <a:rPr lang="en-US" sz="2100" baseline="-25000" dirty="0"/>
              <a:t>5</a:t>
            </a:r>
            <a:r>
              <a:rPr lang="en-US" sz="2100" dirty="0"/>
              <a:t> = {5}</a:t>
            </a:r>
          </a:p>
        </p:txBody>
      </p:sp>
      <mc:AlternateContent xmlns:mc="http://schemas.openxmlformats.org/markup-compatibility/2006">
        <mc:Choice xmlns:a14="http://schemas.microsoft.com/office/drawing/2010/main" Requires="a14">
          <p:sp>
            <p:nvSpPr>
              <p:cNvPr id="4" name="TextBox 3"/>
              <p:cNvSpPr txBox="1"/>
              <p:nvPr/>
            </p:nvSpPr>
            <p:spPr>
              <a:xfrm>
                <a:off x="1136679" y="2763774"/>
                <a:ext cx="7560732" cy="2136034"/>
              </a:xfrm>
              <a:prstGeom prst="rect">
                <a:avLst/>
              </a:prstGeom>
              <a:noFill/>
            </p:spPr>
            <p:txBody>
              <a:bodyPr wrap="square" lIns="68580" tIns="34290" rIns="68580" bIns="34290" rtlCol="0">
                <a:spAutoFit/>
              </a:bodyPr>
              <a:lstStyle/>
              <a:p>
                <a:pPr algn="ctr"/>
                <a14:m>
                  <m:oMathPara xmlns:m="http://schemas.openxmlformats.org/officeDocument/2006/math">
                    <m:oMathParaPr>
                      <m:jc m:val="centerGroup"/>
                    </m:oMathParaPr>
                    <m:oMath xmlns:m="http://schemas.openxmlformats.org/officeDocument/2006/math">
                      <m:r>
                        <m:rPr>
                          <m:sty m:val="p"/>
                        </m:rPr>
                        <a:rPr lang="en-US" sz="2700" b="0" i="0" dirty="0" smtClean="0">
                          <a:latin typeface="Cambria Math" panose="02040503050406030204" pitchFamily="18" charset="0"/>
                        </a:rPr>
                        <m:t>CC</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𝐺</m:t>
                          </m:r>
                        </m:e>
                      </m:d>
                      <m:r>
                        <a:rPr lang="en-US" sz="2400" i="1">
                          <a:latin typeface="Cambria Math" panose="02040503050406030204" pitchFamily="18" charset="0"/>
                          <a:ea typeface="Cambria Math" panose="02040503050406030204" pitchFamily="18" charset="0"/>
                        </a:rPr>
                        <m:t>≤</m:t>
                      </m:r>
                      <m:nary>
                        <m:naryPr>
                          <m:chr m:val="∑"/>
                          <m:ctrlPr>
                            <a:rPr lang="en-US" sz="2400" i="1">
                              <a:latin typeface="Cambria Math" panose="02040503050406030204" pitchFamily="18" charset="0"/>
                              <a:ea typeface="Cambria Math" panose="02040503050406030204" pitchFamily="18" charset="0"/>
                            </a:rPr>
                          </m:ctrlPr>
                        </m:naryPr>
                        <m:sub>
                          <m:r>
                            <m:rPr>
                              <m:brk m:alnAt="23"/>
                            </m:rP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5</m:t>
                          </m:r>
                        </m:sup>
                        <m:e>
                          <m:d>
                            <m:dPr>
                              <m:begChr m:val="|"/>
                              <m:endChr m:val="|"/>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𝑃</m:t>
                                  </m:r>
                                </m:e>
                                <m:sub>
                                  <m:r>
                                    <a:rPr lang="en-US" sz="2400" i="1">
                                      <a:latin typeface="Cambria Math" panose="02040503050406030204" pitchFamily="18" charset="0"/>
                                      <a:ea typeface="Cambria Math" panose="02040503050406030204" pitchFamily="18" charset="0"/>
                                    </a:rPr>
                                    <m:t>𝑖</m:t>
                                  </m:r>
                                </m:sub>
                              </m:sSub>
                            </m:e>
                          </m:d>
                        </m:e>
                      </m:nary>
                      <m:r>
                        <a:rPr lang="en-US" sz="3200" i="1">
                          <a:latin typeface="Cambria Math" panose="02040503050406030204" pitchFamily="18" charset="0"/>
                          <a:ea typeface="Cambria Math" panose="02040503050406030204" pitchFamily="18" charset="0"/>
                        </a:rPr>
                        <m:t>     </m:t>
                      </m:r>
                    </m:oMath>
                  </m:oMathPara>
                </a14:m>
                <a:endParaRPr lang="en-US" sz="3200" i="1" dirty="0" smtClean="0">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ea typeface="Cambria Math" panose="02040503050406030204" pitchFamily="18" charset="0"/>
                        </a:rPr>
                        <m:t>                      </m:t>
                      </m:r>
                      <m:r>
                        <a:rPr lang="en-US" sz="3200" i="1">
                          <a:latin typeface="Cambria Math" panose="02040503050406030204" pitchFamily="18" charset="0"/>
                          <a:ea typeface="Cambria Math" panose="02040503050406030204" pitchFamily="18" charset="0"/>
                        </a:rPr>
                        <m:t>         </m:t>
                      </m:r>
                      <m:r>
                        <a:rPr lang="en-US" sz="3200" b="0" i="1" smtClean="0">
                          <a:latin typeface="Cambria Math"/>
                          <a:ea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 </m:t>
                      </m:r>
                      <m:r>
                        <a:rPr lang="en-US" sz="3200" b="0" i="1" smtClean="0">
                          <a:latin typeface="Cambria Math"/>
                          <a:ea typeface="Cambria Math" panose="02040503050406030204" pitchFamily="18" charset="0"/>
                        </a:rPr>
                        <m:t>=</m:t>
                      </m:r>
                      <m:r>
                        <a:rPr lang="en-US" sz="3200" i="1">
                          <a:latin typeface="Cambria Math" panose="02040503050406030204" pitchFamily="18" charset="0"/>
                          <a:ea typeface="Cambria Math" panose="02040503050406030204" pitchFamily="18" charset="0"/>
                        </a:rPr>
                        <m:t> </m:t>
                      </m:r>
                      <m:r>
                        <a:rPr lang="en-US" sz="3200" i="1" smtClean="0">
                          <a:latin typeface="Cambria Math" panose="02040503050406030204" pitchFamily="18" charset="0"/>
                          <a:ea typeface="Cambria Math" panose="02040503050406030204" pitchFamily="18" charset="0"/>
                        </a:rPr>
                        <m:t>1</m:t>
                      </m:r>
                      <m:r>
                        <a:rPr lang="en-US" sz="3200" i="1">
                          <a:latin typeface="Cambria Math" panose="02040503050406030204" pitchFamily="18" charset="0"/>
                          <a:ea typeface="Cambria Math" panose="02040503050406030204" pitchFamily="18" charset="0"/>
                        </a:rPr>
                        <m:t>+2+1+2+1</m:t>
                      </m:r>
                    </m:oMath>
                  </m:oMathPara>
                </a14:m>
                <a:endParaRPr lang="en-US" sz="3200" dirty="0" smtClean="0">
                  <a:ea typeface="Cambria Math" panose="02040503050406030204" pitchFamily="18" charset="0"/>
                </a:endParaRPr>
              </a:p>
              <a:p>
                <a:pPr algn="ctr"/>
                <a:r>
                  <a:rPr lang="en-US" sz="3200" b="0" dirty="0" smtClean="0">
                    <a:ea typeface="Cambria Math" panose="02040503050406030204" pitchFamily="18" charset="0"/>
                  </a:rPr>
                  <a:t>  </a:t>
                </a:r>
                <a14:m>
                  <m:oMath xmlns:m="http://schemas.openxmlformats.org/officeDocument/2006/math">
                    <m:r>
                      <a:rPr lang="en-US" sz="3200" b="0" i="1" smtClean="0">
                        <a:latin typeface="Cambria Math" panose="02040503050406030204" pitchFamily="18" charset="0"/>
                        <a:ea typeface="Cambria Math" panose="02040503050406030204" pitchFamily="18" charset="0"/>
                      </a:rPr>
                      <m:t>   </m:t>
                    </m:r>
                    <m:r>
                      <a:rPr lang="en-US" sz="3200" i="1">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 </m:t>
                    </m:r>
                    <m:r>
                      <a:rPr lang="en-US" sz="3200" i="1">
                        <a:latin typeface="Cambria Math" panose="02040503050406030204" pitchFamily="18" charset="0"/>
                        <a:ea typeface="Cambria Math" panose="02040503050406030204" pitchFamily="18" charset="0"/>
                      </a:rPr>
                      <m:t>7</m:t>
                    </m:r>
                    <m:r>
                      <a:rPr lang="en-US" sz="3200" b="0" i="1" smtClean="0">
                        <a:latin typeface="Cambria Math" panose="02040503050406030204" pitchFamily="18" charset="0"/>
                        <a:ea typeface="Cambria Math" panose="02040503050406030204" pitchFamily="18" charset="0"/>
                      </a:rPr>
                      <m:t>   </m:t>
                    </m:r>
                  </m:oMath>
                </a14:m>
                <a:endParaRPr lang="en-US" sz="2700" dirty="0"/>
              </a:p>
            </p:txBody>
          </p:sp>
        </mc:Choice>
        <mc:Fallback>
          <p:sp>
            <p:nvSpPr>
              <p:cNvPr id="4" name="TextBox 3"/>
              <p:cNvSpPr txBox="1">
                <a:spLocks noRot="1" noChangeAspect="1" noMove="1" noResize="1" noEditPoints="1" noAdjustHandles="1" noChangeArrowheads="1" noChangeShapeType="1" noTextEdit="1"/>
              </p:cNvSpPr>
              <p:nvPr/>
            </p:nvSpPr>
            <p:spPr>
              <a:xfrm>
                <a:off x="1136679" y="2763774"/>
                <a:ext cx="7560732" cy="2136034"/>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282840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Desiderata</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lang="en-US" dirty="0" smtClean="0"/>
                  <a:t>Find a DAG G on n nodes such that</a:t>
                </a:r>
              </a:p>
              <a:p>
                <a:pPr marL="385763" indent="-385763">
                  <a:buAutoNum type="arabicPeriod"/>
                </a:pPr>
                <a:r>
                  <a:rPr lang="en-US" dirty="0" smtClean="0"/>
                  <a:t>Constant </a:t>
                </a:r>
                <a:r>
                  <a:rPr lang="en-US" dirty="0" err="1" smtClean="0"/>
                  <a:t>Indegree</a:t>
                </a:r>
                <a:r>
                  <a:rPr lang="en-US" dirty="0" smtClean="0"/>
                  <a:t> (</a:t>
                </a:r>
                <a14:m>
                  <m:oMath xmlns:m="http://schemas.openxmlformats.org/officeDocument/2006/math">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=2)</m:t>
                    </m:r>
                  </m:oMath>
                </a14:m>
                <a:endParaRPr lang="en-US" dirty="0" smtClean="0"/>
              </a:p>
              <a:p>
                <a:pPr lvl="1"/>
                <a:r>
                  <a:rPr lang="en-US" dirty="0" smtClean="0"/>
                  <a:t>Running Time: </a:t>
                </a:r>
                <a14:m>
                  <m:oMath xmlns:m="http://schemas.openxmlformats.org/officeDocument/2006/math">
                    <m:r>
                      <a:rPr lang="en-US" b="0" i="1" smtClean="0">
                        <a:latin typeface="Cambria Math"/>
                      </a:rPr>
                      <m:t>𝑛</m:t>
                    </m:r>
                    <m:d>
                      <m:dPr>
                        <m:ctrlPr>
                          <a:rPr lang="en-US" b="0"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𝛿</m:t>
                        </m:r>
                        <m:r>
                          <a:rPr lang="en-US" b="0" i="1" smtClean="0">
                            <a:latin typeface="Cambria Math"/>
                            <a:ea typeface="Cambria Math" panose="02040503050406030204" pitchFamily="18" charset="0"/>
                          </a:rPr>
                          <m:t>−1</m:t>
                        </m:r>
                      </m:e>
                    </m:d>
                    <m:r>
                      <a:rPr lang="en-US" b="0" i="1" smtClean="0">
                        <a:latin typeface="Cambria Math"/>
                      </a:rPr>
                      <m:t>=</m:t>
                    </m:r>
                    <m:r>
                      <a:rPr lang="en-US" b="0" i="1" smtClean="0">
                        <a:latin typeface="Cambria Math"/>
                      </a:rPr>
                      <m:t>𝑛</m:t>
                    </m:r>
                  </m:oMath>
                </a14:m>
                <a:endParaRPr lang="en-US" dirty="0" smtClean="0"/>
              </a:p>
              <a:p>
                <a:pPr marL="385763" indent="-385763">
                  <a:buFont typeface="Arial" panose="020B0604020202020204" pitchFamily="34" charset="0"/>
                  <a:buAutoNum type="arabicPeriod"/>
                </a:pPr>
                <a:endParaRPr lang="en-US" dirty="0" smtClean="0"/>
              </a:p>
              <a:p>
                <a:pPr marL="385763" indent="-385763">
                  <a:buFont typeface="Arial" panose="020B0604020202020204" pitchFamily="34" charset="0"/>
                  <a:buAutoNum type="arabicPeriod"/>
                </a:pPr>
                <a:r>
                  <a:rPr lang="en-US" dirty="0" smtClean="0"/>
                  <a:t>CC(G</a:t>
                </a:r>
                <a:r>
                  <a:rPr lang="en-US" dirty="0" smtClean="0"/>
                  <a:t>) </a:t>
                </a:r>
                <a14:m>
                  <m:oMath xmlns:m="http://schemas.openxmlformats.org/officeDocument/2006/math">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r>
                          <a:rPr lang="en-US" i="1" baseline="30000">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𝜏</m:t>
                        </m:r>
                      </m:den>
                    </m:f>
                  </m:oMath>
                </a14:m>
                <a:r>
                  <a:rPr lang="en-US" dirty="0"/>
                  <a:t> for some small value </a:t>
                </a:r>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a:t>. </a:t>
                </a:r>
              </a:p>
              <a:p>
                <a:pPr marL="385763" indent="-385763">
                  <a:buAutoNum type="arabicPeriod"/>
                </a:pPr>
                <a:endParaRPr lang="en-US" dirty="0" smtClean="0"/>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36" t="-2617"/>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8804" y="229475"/>
            <a:ext cx="1592565" cy="2702052"/>
          </a:xfrm>
          <a:prstGeom prst="rect">
            <a:avLst/>
          </a:prstGeom>
        </p:spPr>
      </p:pic>
    </p:spTree>
    <p:extLst>
      <p:ext uri="{BB962C8B-B14F-4D97-AF65-F5344CB8AC3E}">
        <p14:creationId xmlns:p14="http://schemas.microsoft.com/office/powerpoint/2010/main" val="14545098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Desiderata</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lang="en-US" dirty="0" smtClean="0"/>
                  <a:t>Find a DAG G on n nodes such that</a:t>
                </a:r>
              </a:p>
              <a:p>
                <a:pPr marL="385763" indent="-385763">
                  <a:buAutoNum type="arabicPeriod"/>
                </a:pPr>
                <a:r>
                  <a:rPr lang="en-US" dirty="0" smtClean="0"/>
                  <a:t>Constant </a:t>
                </a:r>
                <a:r>
                  <a:rPr lang="en-US" dirty="0" err="1" smtClean="0"/>
                  <a:t>Indegree</a:t>
                </a:r>
                <a:r>
                  <a:rPr lang="en-US" dirty="0" smtClean="0"/>
                  <a:t> (</a:t>
                </a:r>
                <a14:m>
                  <m:oMath xmlns:m="http://schemas.openxmlformats.org/officeDocument/2006/math">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=2)</m:t>
                    </m:r>
                  </m:oMath>
                </a14:m>
                <a:endParaRPr lang="en-US" dirty="0" smtClean="0"/>
              </a:p>
              <a:p>
                <a:pPr lvl="1"/>
                <a:r>
                  <a:rPr lang="en-US" dirty="0" smtClean="0"/>
                  <a:t>Running Time: </a:t>
                </a:r>
                <a14:m>
                  <m:oMath xmlns:m="http://schemas.openxmlformats.org/officeDocument/2006/math">
                    <m:r>
                      <a:rPr lang="en-US" b="0" i="1" smtClean="0">
                        <a:latin typeface="Cambria Math"/>
                      </a:rPr>
                      <m:t>𝑛</m:t>
                    </m:r>
                    <m:d>
                      <m:dPr>
                        <m:ctrlPr>
                          <a:rPr lang="en-US" b="0"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𝛿</m:t>
                        </m:r>
                        <m:r>
                          <a:rPr lang="en-US" b="0" i="1" smtClean="0">
                            <a:latin typeface="Cambria Math"/>
                            <a:ea typeface="Cambria Math" panose="02040503050406030204" pitchFamily="18" charset="0"/>
                          </a:rPr>
                          <m:t>−1</m:t>
                        </m:r>
                      </m:e>
                    </m:d>
                    <m:r>
                      <a:rPr lang="en-US" b="0" i="1" smtClean="0">
                        <a:latin typeface="Cambria Math"/>
                      </a:rPr>
                      <m:t>=</m:t>
                    </m:r>
                    <m:r>
                      <a:rPr lang="en-US" b="0" i="1" smtClean="0">
                        <a:latin typeface="Cambria Math"/>
                      </a:rPr>
                      <m:t>𝑛</m:t>
                    </m:r>
                  </m:oMath>
                </a14:m>
                <a:endParaRPr lang="en-US" dirty="0" smtClean="0"/>
              </a:p>
              <a:p>
                <a:pPr marL="385763" indent="-385763">
                  <a:buFont typeface="Arial" panose="020B0604020202020204" pitchFamily="34" charset="0"/>
                  <a:buAutoNum type="arabicPeriod"/>
                </a:pPr>
                <a:endParaRPr lang="en-US" dirty="0" smtClean="0"/>
              </a:p>
              <a:p>
                <a:pPr marL="385763" indent="-385763">
                  <a:buFont typeface="Arial" panose="020B0604020202020204" pitchFamily="34" charset="0"/>
                  <a:buAutoNum type="arabicPeriod"/>
                </a:pPr>
                <a:r>
                  <a:rPr lang="en-US" dirty="0" smtClean="0"/>
                  <a:t>CC(G</a:t>
                </a:r>
                <a:r>
                  <a:rPr lang="en-US" dirty="0" smtClean="0"/>
                  <a:t>) </a:t>
                </a:r>
                <a14:m>
                  <m:oMath xmlns:m="http://schemas.openxmlformats.org/officeDocument/2006/math">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r>
                          <a:rPr lang="en-US" i="1" baseline="30000">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𝜏</m:t>
                        </m:r>
                      </m:den>
                    </m:f>
                  </m:oMath>
                </a14:m>
                <a:r>
                  <a:rPr lang="en-US" dirty="0"/>
                  <a:t> for some small value </a:t>
                </a:r>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a:t>. </a:t>
                </a:r>
              </a:p>
              <a:p>
                <a:pPr marL="385763" indent="-385763">
                  <a:buAutoNum type="arabicPeriod"/>
                </a:pPr>
                <a:endParaRPr lang="en-US" dirty="0" smtClean="0"/>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36" t="-2617"/>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8804" y="229475"/>
            <a:ext cx="1592565" cy="2702052"/>
          </a:xfrm>
          <a:prstGeom prst="rect">
            <a:avLst/>
          </a:prstGeom>
        </p:spPr>
      </p:pic>
      <p:sp>
        <p:nvSpPr>
          <p:cNvPr id="5" name="Rectangle 4"/>
          <p:cNvSpPr/>
          <p:nvPr/>
        </p:nvSpPr>
        <p:spPr>
          <a:xfrm>
            <a:off x="728133" y="3466451"/>
            <a:ext cx="7653867" cy="989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3600" dirty="0"/>
              <a:t>Maximize costs for fixed running time n </a:t>
            </a:r>
          </a:p>
          <a:p>
            <a:pPr algn="ctr"/>
            <a:r>
              <a:rPr lang="en-US" sz="3600" dirty="0"/>
              <a:t>(Users are impatient)</a:t>
            </a:r>
          </a:p>
        </p:txBody>
      </p:sp>
    </p:spTree>
    <p:extLst>
      <p:ext uri="{BB962C8B-B14F-4D97-AF65-F5344CB8AC3E}">
        <p14:creationId xmlns:p14="http://schemas.microsoft.com/office/powerpoint/2010/main" val="36520941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igitalbloggers.com/ojsagar/files/2013/08/Key-Succe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2193370"/>
            <a:ext cx="3276600" cy="23404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4100" dirty="0"/>
              <a:t>Depth-Robustness: The Key Property</a:t>
            </a:r>
          </a:p>
        </p:txBody>
      </p:sp>
      <p:sp>
        <p:nvSpPr>
          <p:cNvPr id="3" name="Content Placeholder 2"/>
          <p:cNvSpPr>
            <a:spLocks noGrp="1"/>
          </p:cNvSpPr>
          <p:nvPr>
            <p:ph idx="1"/>
          </p:nvPr>
        </p:nvSpPr>
        <p:spPr>
          <a:xfrm>
            <a:off x="1007533" y="1343819"/>
            <a:ext cx="7137401" cy="3263504"/>
          </a:xfrm>
        </p:spPr>
        <p:txBody>
          <a:bodyPr>
            <a:normAutofit/>
          </a:bodyPr>
          <a:lstStyle/>
          <a:p>
            <a:pPr marL="0" indent="0" algn="ctr">
              <a:buNone/>
            </a:pPr>
            <a:r>
              <a:rPr lang="en-US" sz="3600" u="sng" dirty="0"/>
              <a:t>Necessary</a:t>
            </a:r>
            <a:r>
              <a:rPr lang="en-US" sz="3600" dirty="0"/>
              <a:t> [AB16] and </a:t>
            </a:r>
            <a:r>
              <a:rPr lang="en-US" sz="3600" u="sng" dirty="0"/>
              <a:t>sufficient</a:t>
            </a:r>
            <a:r>
              <a:rPr lang="en-US" sz="3600" dirty="0"/>
              <a:t>  [</a:t>
            </a:r>
            <a:r>
              <a:rPr lang="en-US" sz="3600" dirty="0" smtClean="0"/>
              <a:t>ABP17] </a:t>
            </a:r>
            <a:r>
              <a:rPr lang="en-US" sz="3600" dirty="0"/>
              <a:t>for secure </a:t>
            </a:r>
            <a:r>
              <a:rPr lang="en-US" sz="3600" dirty="0" err="1"/>
              <a:t>iMHFs</a:t>
            </a:r>
            <a:endParaRPr lang="en-US" sz="3600" dirty="0"/>
          </a:p>
        </p:txBody>
      </p:sp>
    </p:spTree>
    <p:extLst>
      <p:ext uri="{BB962C8B-B14F-4D97-AF65-F5344CB8AC3E}">
        <p14:creationId xmlns:p14="http://schemas.microsoft.com/office/powerpoint/2010/main" val="1959349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dult friend f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3995" y="2120261"/>
            <a:ext cx="1714500" cy="12858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Offline Attacks: A Common Problem</a:t>
            </a:r>
          </a:p>
        </p:txBody>
      </p:sp>
      <p:sp>
        <p:nvSpPr>
          <p:cNvPr id="3" name="Content Placeholder 2"/>
          <p:cNvSpPr>
            <a:spLocks noGrp="1"/>
          </p:cNvSpPr>
          <p:nvPr>
            <p:ph idx="1"/>
          </p:nvPr>
        </p:nvSpPr>
        <p:spPr/>
        <p:txBody>
          <a:bodyPr/>
          <a:lstStyle/>
          <a:p>
            <a:r>
              <a:rPr lang="en-US" dirty="0" smtClean="0"/>
              <a:t>Password breaches at major companies have </a:t>
            </a:r>
            <a:r>
              <a:rPr lang="en-US" dirty="0"/>
              <a:t>affected </a:t>
            </a:r>
            <a:r>
              <a:rPr lang="en-US" strike="sngStrike" dirty="0">
                <a:solidFill>
                  <a:srgbClr val="FF0000"/>
                </a:solidFill>
              </a:rPr>
              <a:t>millions</a:t>
            </a:r>
            <a:r>
              <a:rPr lang="en-US" dirty="0">
                <a:solidFill>
                  <a:srgbClr val="FF0000"/>
                </a:solidFill>
              </a:rPr>
              <a:t> </a:t>
            </a:r>
            <a:r>
              <a:rPr lang="en-US" b="1" dirty="0" smtClean="0">
                <a:solidFill>
                  <a:srgbClr val="FF0000"/>
                </a:solidFill>
              </a:rPr>
              <a:t>billions</a:t>
            </a:r>
            <a:r>
              <a:rPr lang="en-US" dirty="0" smtClean="0">
                <a:solidFill>
                  <a:srgbClr val="FF0000"/>
                </a:solidFill>
              </a:rPr>
              <a:t> </a:t>
            </a:r>
            <a:r>
              <a:rPr lang="en-US" dirty="0" smtClean="0"/>
              <a:t>of user accounts.</a:t>
            </a:r>
          </a:p>
        </p:txBody>
      </p:sp>
      <p:pic>
        <p:nvPicPr>
          <p:cNvPr id="3074" name="Picture 2" descr="http://blogs-images.forbes.com/tomiogeron/files/2011/10/linkedin_logo_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27" t="27273" r="10604" b="40807"/>
          <a:stretch/>
        </p:blipFill>
        <p:spPr bwMode="auto">
          <a:xfrm>
            <a:off x="2789374" y="2809146"/>
            <a:ext cx="1912491" cy="5706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riskymongoose.com/wp-content/uploads/2011/02/rock-you-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9164" y="3452644"/>
            <a:ext cx="2371636" cy="60541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prime.peta.org/wp-content/uploads/2008/10/zappos.jpg"/>
          <p:cNvPicPr>
            <a:picLocks noChangeAspect="1" noChangeArrowheads="1"/>
          </p:cNvPicPr>
          <p:nvPr/>
        </p:nvPicPr>
        <p:blipFill rotWithShape="1">
          <a:blip r:embed="rId6">
            <a:extLst>
              <a:ext uri="{28A0092B-C50C-407E-A947-70E740481C1C}">
                <a14:useLocalDpi xmlns:a14="http://schemas.microsoft.com/office/drawing/2010/main" val="0"/>
              </a:ext>
            </a:extLst>
          </a:blip>
          <a:srcRect t="24868" b="25435"/>
          <a:stretch/>
        </p:blipFill>
        <p:spPr bwMode="auto">
          <a:xfrm>
            <a:off x="6481339" y="3130598"/>
            <a:ext cx="1501504" cy="74620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tic4.businessinsider.com/image/4a6c958839a903010623f2a3/gawkers-latest-trendy-web-metric-branded-traffi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14308" y="3921658"/>
            <a:ext cx="1417096" cy="86088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news.mindprocessors.com/wp-content/uploads/2012/11/adob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47436" y="4156362"/>
            <a:ext cx="1784592" cy="82856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hackersnewsbulletin.com/wp-content/uploads/2013/04/living-social-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82477" y="4085768"/>
            <a:ext cx="1800366" cy="655197"/>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assets.fontsinuse.com/static/use-media-items/15/14246/full-2048x768/522903b7/Yahoo_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7186" y="4015706"/>
            <a:ext cx="2000250" cy="7511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8"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259684" y="-1343025"/>
            <a:ext cx="4214813" cy="280749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5" name="AutoShape 20"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373984" y="-1228725"/>
            <a:ext cx="4214813" cy="280749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pic>
        <p:nvPicPr>
          <p:cNvPr id="3094" name="Picture 22" descr="http://cdn.redmondpie.com/wp-content/uploads/2013/08/Sony-logo.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6483" b="27949"/>
          <a:stretch/>
        </p:blipFill>
        <p:spPr bwMode="auto">
          <a:xfrm>
            <a:off x="4512254" y="1931918"/>
            <a:ext cx="1785088" cy="6607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97084" y="1782260"/>
            <a:ext cx="1582772" cy="632114"/>
          </a:xfrm>
          <a:prstGeom prst="rect">
            <a:avLst/>
          </a:prstGeom>
        </p:spPr>
      </p:pic>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7219" y="2782817"/>
            <a:ext cx="1395047" cy="623319"/>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93474" y="2055836"/>
            <a:ext cx="2907923" cy="726981"/>
          </a:xfrm>
          <a:prstGeom prst="rect">
            <a:avLst/>
          </a:prstGeom>
        </p:spPr>
      </p:pic>
      <p:pic>
        <p:nvPicPr>
          <p:cNvPr id="17" name="Picture 2" descr="Image result for dropbox"/>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112865" y="2686419"/>
            <a:ext cx="1184477" cy="888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333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932" y="1268017"/>
            <a:ext cx="8372508" cy="194898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4200" dirty="0" err="1"/>
          </a:p>
        </p:txBody>
      </p:sp>
      <p:sp>
        <p:nvSpPr>
          <p:cNvPr id="2" name="Title 1"/>
          <p:cNvSpPr>
            <a:spLocks noGrp="1"/>
          </p:cNvSpPr>
          <p:nvPr>
            <p:ph type="title"/>
          </p:nvPr>
        </p:nvSpPr>
        <p:spPr/>
        <p:txBody>
          <a:bodyPr/>
          <a:lstStyle/>
          <a:p>
            <a:r>
              <a:rPr lang="en-US" dirty="0" smtClean="0"/>
              <a:t>Block </a:t>
            </a:r>
            <a:r>
              <a:rPr lang="en-US" dirty="0"/>
              <a:t>Depth Robustness [ABP17]</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lang="en-US" b="1" dirty="0" smtClean="0"/>
                  <a:t>Definition:</a:t>
                </a:r>
                <a:r>
                  <a:rPr lang="en-US" dirty="0" smtClean="0"/>
                  <a:t> A DAG G=(V,E) is (</a:t>
                </a:r>
                <a:r>
                  <a:rPr lang="en-US" dirty="0" err="1" smtClean="0"/>
                  <a:t>e,d,b</a:t>
                </a:r>
                <a:r>
                  <a:rPr lang="en-US" dirty="0" smtClean="0"/>
                  <a:t>)-block depth-robust </a:t>
                </a:r>
                <a:r>
                  <a:rPr lang="en-US" i="1" dirty="0" smtClean="0"/>
                  <a:t>for all</a:t>
                </a:r>
                <a:r>
                  <a:rPr lang="en-US" dirty="0" smtClean="0"/>
                  <a:t> </a:t>
                </a:r>
                <a14:m>
                  <m:oMath xmlns:m="http://schemas.openxmlformats.org/officeDocument/2006/math">
                    <m:r>
                      <a:rPr lang="en-US" b="0" i="1" smtClean="0">
                        <a:solidFill>
                          <a:srgbClr val="FF0000"/>
                        </a:solidFill>
                        <a:latin typeface="Cambria Math" panose="02040503050406030204" pitchFamily="18" charset="0"/>
                        <a:ea typeface="Cambria Math" panose="02040503050406030204" pitchFamily="18" charset="0"/>
                      </a:rPr>
                      <m:t>𝑆</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oMath>
                </a14:m>
                <a:endParaRPr lang="en-US" b="0" dirty="0" smtClean="0">
                  <a:ea typeface="Cambria Math" panose="02040503050406030204" pitchFamily="18" charset="0"/>
                </a:endParaRPr>
              </a:p>
              <a:p>
                <a:pPr marL="0" indent="0">
                  <a:buNone/>
                </a:pPr>
                <a:r>
                  <a:rPr lang="en-US" dirty="0" err="1" smtClean="0"/>
                  <a:t>s.t.</a:t>
                </a:r>
                <a:r>
                  <a:rPr lang="en-US" dirty="0" smtClean="0"/>
                  <a:t> </a:t>
                </a:r>
                <a14:m>
                  <m:oMath xmlns:m="http://schemas.openxmlformats.org/officeDocument/2006/math">
                    <m:d>
                      <m:dPr>
                        <m:begChr m:val="|"/>
                        <m:endChr m:val="|"/>
                        <m:ctrlPr>
                          <a:rPr lang="en-US" i="1" smtClean="0">
                            <a:latin typeface="Cambria Math" panose="02040503050406030204" pitchFamily="18" charset="0"/>
                          </a:rPr>
                        </m:ctrlPr>
                      </m:dPr>
                      <m:e>
                        <m:r>
                          <a:rPr lang="en-US" b="0" i="1" smtClean="0">
                            <a:solidFill>
                              <a:srgbClr val="FF0000"/>
                            </a:solidFill>
                            <a:latin typeface="Cambria Math" panose="02040503050406030204" pitchFamily="18" charset="0"/>
                          </a:rPr>
                          <m:t>𝑆</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oMath>
                </a14:m>
                <a:r>
                  <a:rPr lang="en-US" dirty="0" smtClean="0"/>
                  <a:t> </a:t>
                </a:r>
                <a:r>
                  <a:rPr lang="en-US" dirty="0" smtClean="0"/>
                  <a:t>we have</a:t>
                </a:r>
                <a:r>
                  <a:rPr lang="en-US" dirty="0" smtClean="0"/>
                  <a:t> </a:t>
                </a:r>
                <a14:m>
                  <m:oMath xmlns:m="http://schemas.openxmlformats.org/officeDocument/2006/math">
                    <m:r>
                      <m:rPr>
                        <m:sty m:val="p"/>
                      </m:rPr>
                      <a:rPr lang="en-US" b="0" i="0" smtClean="0">
                        <a:latin typeface="Cambria Math" panose="02040503050406030204" pitchFamily="18" charset="0"/>
                      </a:rPr>
                      <m:t>depth</m:t>
                    </m:r>
                    <m:d>
                      <m:dPr>
                        <m:ctrlPr>
                          <a:rPr lang="en-US" i="1" smtClean="0">
                            <a:latin typeface="Cambria Math" panose="02040503050406030204" pitchFamily="18" charset="0"/>
                          </a:rPr>
                        </m:ctrlPr>
                      </m:dPr>
                      <m:e>
                        <m:r>
                          <a:rPr lang="en-US" b="0" i="1" smtClean="0">
                            <a:latin typeface="Cambria Math" panose="02040503050406030204" pitchFamily="18" charset="0"/>
                          </a:rPr>
                          <m:t>𝐺</m:t>
                        </m:r>
                        <m:r>
                          <a:rPr lang="en-US" b="0" i="1" smtClean="0">
                            <a:latin typeface="Cambria Math" panose="02040503050406030204" pitchFamily="18" charset="0"/>
                          </a:rPr>
                          <m:t>−</m:t>
                        </m:r>
                        <m:nary>
                          <m:naryPr>
                            <m:chr m:val="⋃"/>
                            <m:supHide m:val="on"/>
                            <m:ctrlPr>
                              <a:rPr lang="en-US" b="0" i="1" smtClean="0">
                                <a:solidFill>
                                  <a:srgbClr val="FF0000"/>
                                </a:solidFill>
                                <a:latin typeface="Cambria Math" panose="02040503050406030204" pitchFamily="18" charset="0"/>
                              </a:rPr>
                            </m:ctrlPr>
                          </m:naryPr>
                          <m:sub>
                            <m:r>
                              <m:rPr>
                                <m:brk m:alnAt="7"/>
                              </m:rPr>
                              <a:rPr lang="en-US" b="0" i="1" smtClean="0">
                                <a:solidFill>
                                  <a:srgbClr val="FF0000"/>
                                </a:solidFill>
                                <a:latin typeface="Cambria Math" panose="02040503050406030204" pitchFamily="18" charset="0"/>
                              </a:rPr>
                              <m:t>𝑣</m:t>
                            </m:r>
                            <m:r>
                              <a:rPr lang="en-US" b="0" i="1" smtClean="0">
                                <a:solidFill>
                                  <a:srgbClr val="FF0000"/>
                                </a:solidFill>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𝑆</m:t>
                            </m:r>
                          </m:sub>
                          <m:sup/>
                          <m:e>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𝑣</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𝑣</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𝑏</m:t>
                            </m:r>
                            <m:r>
                              <a:rPr lang="en-US" b="0" i="1" smtClean="0">
                                <a:solidFill>
                                  <a:srgbClr val="FF0000"/>
                                </a:solidFill>
                                <a:latin typeface="Cambria Math" panose="02040503050406030204" pitchFamily="18" charset="0"/>
                              </a:rPr>
                              <m:t>)</m:t>
                            </m:r>
                          </m:e>
                        </m:nary>
                      </m:e>
                    </m:d>
                    <m:r>
                      <a:rPr lang="en-US" b="0" i="1" smtClean="0">
                        <a:latin typeface="Cambria Math" panose="02040503050406030204" pitchFamily="18" charset="0"/>
                        <a:ea typeface="Cambria Math" panose="02040503050406030204" pitchFamily="18" charset="0"/>
                      </a:rPr>
                      <m:t>&gt;</m:t>
                    </m:r>
                    <m:r>
                      <m:rPr>
                        <m:sty m:val="p"/>
                      </m:rPr>
                      <a:rPr lang="en-US" b="0" i="0" smtClean="0">
                        <a:latin typeface="Cambria Math" panose="02040503050406030204" pitchFamily="18" charset="0"/>
                        <a:ea typeface="Cambria Math" panose="02040503050406030204" pitchFamily="18" charset="0"/>
                      </a:rPr>
                      <m:t>d</m:t>
                    </m:r>
                    <m:r>
                      <a:rPr lang="en-US" b="0" i="0" smtClean="0">
                        <a:latin typeface="Cambria Math" panose="02040503050406030204" pitchFamily="18" charset="0"/>
                        <a:ea typeface="Cambria Math" panose="02040503050406030204" pitchFamily="18" charset="0"/>
                      </a:rPr>
                      <m:t>.</m:t>
                    </m:r>
                  </m:oMath>
                </a14:m>
                <a:r>
                  <a:rPr lang="en-US" dirty="0" smtClean="0"/>
                  <a:t> </a:t>
                </a:r>
                <a:endParaRPr lang="en-US" dirty="0"/>
              </a:p>
              <a:p>
                <a:pPr marL="0" indent="0">
                  <a:buNone/>
                </a:pPr>
                <a:endParaRPr lang="en-US" dirty="0" smtClean="0"/>
              </a:p>
              <a:p>
                <a:pPr marL="0" indent="0">
                  <a:buNone/>
                </a:pPr>
                <a:r>
                  <a:rPr lang="en-US" dirty="0" smtClean="0"/>
                  <a:t>Otherwise, we say that G is (</a:t>
                </a:r>
                <a:r>
                  <a:rPr lang="en-US" dirty="0" err="1" smtClean="0"/>
                  <a:t>e,d,b</a:t>
                </a:r>
                <a:r>
                  <a:rPr lang="en-US" dirty="0" smtClean="0"/>
                  <a:t>)-reducible.</a:t>
                </a:r>
                <a:endParaRPr lang="en-US" dirty="0" smtClean="0"/>
              </a:p>
              <a:p>
                <a:pPr marL="0" indent="0">
                  <a:buNone/>
                </a:pPr>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36" t="-2617"/>
                </a:stretch>
              </a:blipFill>
            </p:spPr>
            <p:txBody>
              <a:bodyPr/>
              <a:lstStyle/>
              <a:p>
                <a:r>
                  <a:rPr lang="en-US">
                    <a:noFill/>
                  </a:rPr>
                  <a:t> </a:t>
                </a:r>
              </a:p>
            </p:txBody>
          </p:sp>
        </mc:Fallback>
      </mc:AlternateContent>
      <p:sp>
        <p:nvSpPr>
          <p:cNvPr id="5" name="Oval 4"/>
          <p:cNvSpPr/>
          <p:nvPr/>
        </p:nvSpPr>
        <p:spPr>
          <a:xfrm>
            <a:off x="832169" y="413869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6" name="Oval 5"/>
          <p:cNvSpPr/>
          <p:nvPr/>
        </p:nvSpPr>
        <p:spPr>
          <a:xfrm>
            <a:off x="1538325" y="413869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sp>
        <p:nvSpPr>
          <p:cNvPr id="7" name="Oval 6"/>
          <p:cNvSpPr/>
          <p:nvPr/>
        </p:nvSpPr>
        <p:spPr>
          <a:xfrm>
            <a:off x="2244480" y="4118533"/>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3</a:t>
            </a:r>
          </a:p>
        </p:txBody>
      </p:sp>
      <p:cxnSp>
        <p:nvCxnSpPr>
          <p:cNvPr id="8" name="Straight Arrow Connector 7"/>
          <p:cNvCxnSpPr/>
          <p:nvPr/>
        </p:nvCxnSpPr>
        <p:spPr>
          <a:xfrm>
            <a:off x="1246149" y="4343862"/>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974178" y="4348938"/>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680334" y="4316556"/>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936231" y="410734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4</a:t>
            </a:r>
          </a:p>
        </p:txBody>
      </p:sp>
      <p:sp>
        <p:nvSpPr>
          <p:cNvPr id="12" name="Oval 11"/>
          <p:cNvSpPr/>
          <p:nvPr/>
        </p:nvSpPr>
        <p:spPr>
          <a:xfrm>
            <a:off x="3642387" y="410734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5</a:t>
            </a:r>
          </a:p>
        </p:txBody>
      </p:sp>
      <p:cxnSp>
        <p:nvCxnSpPr>
          <p:cNvPr id="14" name="Straight Arrow Connector 13"/>
          <p:cNvCxnSpPr/>
          <p:nvPr/>
        </p:nvCxnSpPr>
        <p:spPr>
          <a:xfrm>
            <a:off x="3350211" y="431250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16200000" flipH="1">
            <a:off x="1692643" y="3464797"/>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16200000" flipH="1">
            <a:off x="3179051" y="3471937"/>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54932" y="3438364"/>
            <a:ext cx="3963521" cy="346249"/>
          </a:xfrm>
          <a:prstGeom prst="rect">
            <a:avLst/>
          </a:prstGeom>
        </p:spPr>
        <p:txBody>
          <a:bodyPr wrap="none" lIns="68580" tIns="34290" rIns="68580" bIns="34290">
            <a:spAutoFit/>
          </a:bodyPr>
          <a:lstStyle/>
          <a:p>
            <a:r>
              <a:rPr lang="en-US" sz="1800" b="1" dirty="0"/>
              <a:t>Example: </a:t>
            </a:r>
            <a:r>
              <a:rPr lang="en-US" sz="1800" b="1" dirty="0" smtClean="0"/>
              <a:t>(e=1,d=2,b=2)-block reducible</a:t>
            </a:r>
            <a:r>
              <a:rPr lang="en-US" sz="1800" dirty="0" smtClean="0"/>
              <a:t> </a:t>
            </a:r>
            <a:endParaRPr lang="en-US" sz="1800" dirty="0"/>
          </a:p>
        </p:txBody>
      </p:sp>
      <p:sp>
        <p:nvSpPr>
          <p:cNvPr id="18" name="Oval 17"/>
          <p:cNvSpPr/>
          <p:nvPr/>
        </p:nvSpPr>
        <p:spPr>
          <a:xfrm>
            <a:off x="4322141" y="4118533"/>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smtClean="0"/>
              <a:t>6</a:t>
            </a:r>
            <a:endParaRPr lang="en-US" sz="1700" dirty="0"/>
          </a:p>
        </p:txBody>
      </p:sp>
      <p:cxnSp>
        <p:nvCxnSpPr>
          <p:cNvPr id="19" name="Curved Connector 18"/>
          <p:cNvCxnSpPr/>
          <p:nvPr/>
        </p:nvCxnSpPr>
        <p:spPr>
          <a:xfrm rot="16200000" flipH="1">
            <a:off x="3796705" y="3481783"/>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078238" y="4326818"/>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72493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a:t>
            </a:r>
            <a:r>
              <a:rPr lang="en-US" dirty="0"/>
              <a:t>Depth Robustness [ABP17]</a:t>
            </a:r>
            <a:endParaRPr lang="en-US" dirty="0"/>
          </a:p>
        </p:txBody>
      </p:sp>
      <p:sp>
        <p:nvSpPr>
          <p:cNvPr id="5" name="Oval 4"/>
          <p:cNvSpPr/>
          <p:nvPr/>
        </p:nvSpPr>
        <p:spPr>
          <a:xfrm>
            <a:off x="832169" y="413869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6" name="Oval 5"/>
          <p:cNvSpPr/>
          <p:nvPr/>
        </p:nvSpPr>
        <p:spPr>
          <a:xfrm>
            <a:off x="1538325" y="413869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sp>
        <p:nvSpPr>
          <p:cNvPr id="7" name="Oval 6"/>
          <p:cNvSpPr/>
          <p:nvPr/>
        </p:nvSpPr>
        <p:spPr>
          <a:xfrm>
            <a:off x="2244480" y="4118533"/>
            <a:ext cx="435851" cy="41842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3</a:t>
            </a:r>
          </a:p>
        </p:txBody>
      </p:sp>
      <p:cxnSp>
        <p:nvCxnSpPr>
          <p:cNvPr id="8" name="Straight Arrow Connector 7"/>
          <p:cNvCxnSpPr/>
          <p:nvPr/>
        </p:nvCxnSpPr>
        <p:spPr>
          <a:xfrm>
            <a:off x="1246149" y="4343862"/>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974178" y="4348938"/>
            <a:ext cx="270305" cy="11187"/>
          </a:xfrm>
          <a:prstGeom prst="straightConnector1">
            <a:avLst/>
          </a:prstGeom>
          <a:ln w="28575">
            <a:solidFill>
              <a:schemeClr val="bg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680334" y="4316556"/>
            <a:ext cx="270305" cy="11187"/>
          </a:xfrm>
          <a:prstGeom prst="straightConnector1">
            <a:avLst/>
          </a:prstGeom>
          <a:ln w="28575">
            <a:solidFill>
              <a:schemeClr val="bg2"/>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936231" y="4107346"/>
            <a:ext cx="435851" cy="41842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4</a:t>
            </a:r>
          </a:p>
        </p:txBody>
      </p:sp>
      <p:sp>
        <p:nvSpPr>
          <p:cNvPr id="12" name="Oval 11"/>
          <p:cNvSpPr/>
          <p:nvPr/>
        </p:nvSpPr>
        <p:spPr>
          <a:xfrm>
            <a:off x="3642387" y="410734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5</a:t>
            </a:r>
          </a:p>
        </p:txBody>
      </p:sp>
      <p:cxnSp>
        <p:nvCxnSpPr>
          <p:cNvPr id="14" name="Straight Arrow Connector 13"/>
          <p:cNvCxnSpPr/>
          <p:nvPr/>
        </p:nvCxnSpPr>
        <p:spPr>
          <a:xfrm>
            <a:off x="3350211" y="4312509"/>
            <a:ext cx="276169" cy="0"/>
          </a:xfrm>
          <a:prstGeom prst="straightConnector1">
            <a:avLst/>
          </a:prstGeom>
          <a:ln w="28575">
            <a:solidFill>
              <a:schemeClr val="bg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16200000" flipH="1">
            <a:off x="1692643" y="3464797"/>
            <a:ext cx="37625" cy="1322723"/>
          </a:xfrm>
          <a:prstGeom prst="curvedConnector3">
            <a:avLst>
              <a:gd name="adj1" fmla="val -490073"/>
            </a:avLst>
          </a:prstGeom>
          <a:ln w="28575">
            <a:solidFill>
              <a:schemeClr val="bg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16200000" flipH="1">
            <a:off x="3179051" y="3471937"/>
            <a:ext cx="37625" cy="1322723"/>
          </a:xfrm>
          <a:prstGeom prst="curvedConnector3">
            <a:avLst>
              <a:gd name="adj1" fmla="val -490073"/>
            </a:avLst>
          </a:prstGeom>
          <a:ln w="28575">
            <a:solidFill>
              <a:schemeClr val="bg2"/>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54932" y="3438364"/>
            <a:ext cx="3963521" cy="346249"/>
          </a:xfrm>
          <a:prstGeom prst="rect">
            <a:avLst/>
          </a:prstGeom>
        </p:spPr>
        <p:txBody>
          <a:bodyPr wrap="none" lIns="68580" tIns="34290" rIns="68580" bIns="34290">
            <a:spAutoFit/>
          </a:bodyPr>
          <a:lstStyle/>
          <a:p>
            <a:r>
              <a:rPr lang="en-US" sz="1800" b="1" dirty="0"/>
              <a:t>Example: </a:t>
            </a:r>
            <a:r>
              <a:rPr lang="en-US" sz="1800" b="1" dirty="0"/>
              <a:t>(e=1,d=2,b=2)-block reducible</a:t>
            </a:r>
            <a:r>
              <a:rPr lang="en-US" sz="1800" dirty="0"/>
              <a:t> </a:t>
            </a:r>
          </a:p>
        </p:txBody>
      </p:sp>
      <p:sp>
        <p:nvSpPr>
          <p:cNvPr id="18" name="Oval 17"/>
          <p:cNvSpPr/>
          <p:nvPr/>
        </p:nvSpPr>
        <p:spPr>
          <a:xfrm>
            <a:off x="4322141" y="4118533"/>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smtClean="0"/>
              <a:t>6</a:t>
            </a:r>
            <a:endParaRPr lang="en-US" sz="1700" dirty="0"/>
          </a:p>
        </p:txBody>
      </p:sp>
      <p:cxnSp>
        <p:nvCxnSpPr>
          <p:cNvPr id="19" name="Curved Connector 18"/>
          <p:cNvCxnSpPr/>
          <p:nvPr/>
        </p:nvCxnSpPr>
        <p:spPr>
          <a:xfrm rot="16200000" flipH="1">
            <a:off x="3796705" y="3481783"/>
            <a:ext cx="37625" cy="1322723"/>
          </a:xfrm>
          <a:prstGeom prst="curvedConnector3">
            <a:avLst>
              <a:gd name="adj1" fmla="val -490073"/>
            </a:avLst>
          </a:prstGeom>
          <a:ln w="28575">
            <a:solidFill>
              <a:schemeClr val="bg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078238" y="4326818"/>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54932" y="1268017"/>
            <a:ext cx="8372508" cy="194898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4200" dirty="0" err="1"/>
          </a:p>
        </p:txBody>
      </p:sp>
      <mc:AlternateContent xmlns:mc="http://schemas.openxmlformats.org/markup-compatibility/2006">
        <mc:Choice xmlns:a14="http://schemas.microsoft.com/office/drawing/2010/main" Requires="a14">
          <p:sp>
            <p:nvSpPr>
              <p:cNvPr id="26" name="Content Placeholder 2"/>
              <p:cNvSpPr>
                <a:spLocks noGrp="1"/>
              </p:cNvSpPr>
              <p:nvPr>
                <p:ph idx="1"/>
              </p:nvPr>
            </p:nvSpPr>
            <p:spPr>
              <a:xfrm>
                <a:off x="628650" y="1369219"/>
                <a:ext cx="7886700" cy="3263504"/>
              </a:xfrm>
            </p:spPr>
            <p:txBody>
              <a:bodyPr/>
              <a:lstStyle/>
              <a:p>
                <a:pPr marL="0" indent="0">
                  <a:buNone/>
                </a:pPr>
                <a:r>
                  <a:rPr lang="en-US" b="1" dirty="0" smtClean="0"/>
                  <a:t>Definition:</a:t>
                </a:r>
                <a:r>
                  <a:rPr lang="en-US" dirty="0" smtClean="0"/>
                  <a:t> A DAG G=(V,E) is </a:t>
                </a:r>
                <a:r>
                  <a:rPr lang="en-US" dirty="0"/>
                  <a:t>(</a:t>
                </a:r>
                <a:r>
                  <a:rPr lang="en-US" dirty="0" err="1"/>
                  <a:t>e,d,b</a:t>
                </a:r>
                <a:r>
                  <a:rPr lang="en-US" dirty="0"/>
                  <a:t>)-block depth-robust </a:t>
                </a:r>
                <a:r>
                  <a:rPr lang="en-US" i="1" dirty="0"/>
                  <a:t>for all</a:t>
                </a:r>
                <a:r>
                  <a:rPr lang="en-US" dirty="0"/>
                  <a:t> </a:t>
                </a:r>
                <a14:m>
                  <m:oMath xmlns:m="http://schemas.openxmlformats.org/officeDocument/2006/math">
                    <m:r>
                      <a:rPr lang="en-US" i="1">
                        <a:solidFill>
                          <a:srgbClr val="FF0000"/>
                        </a:solidFill>
                        <a:latin typeface="Cambria Math" panose="02040503050406030204" pitchFamily="18" charset="0"/>
                        <a:ea typeface="Cambria Math" panose="02040503050406030204" pitchFamily="18" charset="0"/>
                      </a:rPr>
                      <m:t>𝑆</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𝑉</m:t>
                    </m:r>
                  </m:oMath>
                </a14:m>
                <a:endParaRPr lang="en-US" dirty="0">
                  <a:ea typeface="Cambria Math" panose="02040503050406030204" pitchFamily="18" charset="0"/>
                </a:endParaRPr>
              </a:p>
              <a:p>
                <a:pPr marL="0" indent="0">
                  <a:buNone/>
                </a:pPr>
                <a:r>
                  <a:rPr lang="en-US" dirty="0" err="1"/>
                  <a:t>s.t.</a:t>
                </a:r>
                <a:r>
                  <a:rPr lang="en-US" dirty="0"/>
                  <a:t> </a:t>
                </a:r>
                <a14:m>
                  <m:oMath xmlns:m="http://schemas.openxmlformats.org/officeDocument/2006/math">
                    <m:d>
                      <m:dPr>
                        <m:begChr m:val="|"/>
                        <m:endChr m:val="|"/>
                        <m:ctrlPr>
                          <a:rPr lang="en-US" i="1">
                            <a:latin typeface="Cambria Math" panose="02040503050406030204" pitchFamily="18" charset="0"/>
                          </a:rPr>
                        </m:ctrlPr>
                      </m:dPr>
                      <m:e>
                        <m:r>
                          <a:rPr lang="en-US" i="1">
                            <a:solidFill>
                              <a:srgbClr val="FF0000"/>
                            </a:solidFill>
                            <a:latin typeface="Cambria Math" panose="02040503050406030204" pitchFamily="18" charset="0"/>
                          </a:rPr>
                          <m:t>𝑆</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𝑒</m:t>
                    </m:r>
                  </m:oMath>
                </a14:m>
                <a:r>
                  <a:rPr lang="en-US" dirty="0"/>
                  <a:t> we have</a:t>
                </a:r>
                <a:r>
                  <a:rPr lang="en-US" dirty="0" smtClean="0"/>
                  <a:t> </a:t>
                </a:r>
                <a14:m>
                  <m:oMath xmlns:m="http://schemas.openxmlformats.org/officeDocument/2006/math">
                    <m:r>
                      <m:rPr>
                        <m:sty m:val="p"/>
                      </m:rPr>
                      <a:rPr lang="en-US">
                        <a:latin typeface="Cambria Math" panose="02040503050406030204" pitchFamily="18" charset="0"/>
                      </a:rPr>
                      <m:t>depth</m:t>
                    </m:r>
                    <m:d>
                      <m:dPr>
                        <m:ctrlPr>
                          <a:rPr lang="en-US" i="1">
                            <a:latin typeface="Cambria Math" panose="02040503050406030204" pitchFamily="18" charset="0"/>
                          </a:rPr>
                        </m:ctrlPr>
                      </m:dPr>
                      <m:e>
                        <m:r>
                          <a:rPr lang="en-US" i="1">
                            <a:latin typeface="Cambria Math" panose="02040503050406030204" pitchFamily="18" charset="0"/>
                          </a:rPr>
                          <m:t>𝐺</m:t>
                        </m:r>
                        <m:r>
                          <a:rPr lang="en-US" i="1">
                            <a:latin typeface="Cambria Math" panose="02040503050406030204" pitchFamily="18" charset="0"/>
                          </a:rPr>
                          <m:t>−</m:t>
                        </m:r>
                        <m:nary>
                          <m:naryPr>
                            <m:chr m:val="⋃"/>
                            <m:supHide m:val="on"/>
                            <m:ctrlPr>
                              <a:rPr lang="en-US" i="1">
                                <a:solidFill>
                                  <a:srgbClr val="FF0000"/>
                                </a:solidFill>
                                <a:latin typeface="Cambria Math" panose="02040503050406030204" pitchFamily="18" charset="0"/>
                              </a:rPr>
                            </m:ctrlPr>
                          </m:naryPr>
                          <m:sub>
                            <m:r>
                              <m:rPr>
                                <m:brk m:alnAt="7"/>
                              </m:rPr>
                              <a:rPr lang="en-US" i="1">
                                <a:solidFill>
                                  <a:srgbClr val="FF0000"/>
                                </a:solidFill>
                                <a:latin typeface="Cambria Math" panose="02040503050406030204" pitchFamily="18" charset="0"/>
                              </a:rPr>
                              <m:t>𝑣</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𝑆</m:t>
                            </m:r>
                          </m:sub>
                          <m:sup/>
                          <m:e>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𝑣</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𝑣</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𝑏</m:t>
                            </m:r>
                            <m:r>
                              <a:rPr lang="en-US" i="1">
                                <a:solidFill>
                                  <a:srgbClr val="FF0000"/>
                                </a:solidFill>
                                <a:latin typeface="Cambria Math" panose="02040503050406030204" pitchFamily="18" charset="0"/>
                              </a:rPr>
                              <m:t>)</m:t>
                            </m:r>
                          </m:e>
                        </m:nary>
                      </m:e>
                    </m:d>
                    <m:r>
                      <a:rPr lang="en-US" i="1">
                        <a:latin typeface="Cambria Math" panose="02040503050406030204" pitchFamily="18" charset="0"/>
                        <a:ea typeface="Cambria Math" panose="02040503050406030204" pitchFamily="18" charset="0"/>
                      </a:rPr>
                      <m:t>&gt;</m:t>
                    </m:r>
                    <m:r>
                      <m:rPr>
                        <m:sty m:val="p"/>
                      </m:rPr>
                      <a:rPr lang="en-US">
                        <a:latin typeface="Cambria Math" panose="02040503050406030204" pitchFamily="18" charset="0"/>
                        <a:ea typeface="Cambria Math" panose="02040503050406030204" pitchFamily="18" charset="0"/>
                      </a:rPr>
                      <m:t>d</m:t>
                    </m:r>
                    <m:r>
                      <a:rPr lang="en-US">
                        <a:latin typeface="Cambria Math" panose="02040503050406030204" pitchFamily="18" charset="0"/>
                        <a:ea typeface="Cambria Math" panose="02040503050406030204" pitchFamily="18" charset="0"/>
                      </a:rPr>
                      <m:t>.</m:t>
                    </m:r>
                  </m:oMath>
                </a14:m>
                <a:r>
                  <a:rPr lang="en-US" dirty="0"/>
                  <a:t> </a:t>
                </a:r>
                <a:endParaRPr lang="en-US" dirty="0"/>
              </a:p>
              <a:p>
                <a:pPr marL="0" indent="0">
                  <a:buNone/>
                </a:pPr>
                <a:endParaRPr lang="en-US" dirty="0"/>
              </a:p>
              <a:p>
                <a:pPr marL="0" indent="0">
                  <a:buNone/>
                </a:pPr>
                <a:r>
                  <a:rPr lang="en-US" dirty="0"/>
                  <a:t>Otherwise, we say that G is (</a:t>
                </a:r>
                <a:r>
                  <a:rPr lang="en-US" dirty="0" err="1"/>
                  <a:t>e,d,b</a:t>
                </a:r>
                <a:r>
                  <a:rPr lang="en-US" dirty="0"/>
                  <a:t>)-reducible.</a:t>
                </a:r>
              </a:p>
              <a:p>
                <a:pPr marL="0" indent="0">
                  <a:buNone/>
                </a:pPr>
                <a:endParaRPr lang="en-US" dirty="0" smtClean="0"/>
              </a:p>
            </p:txBody>
          </p:sp>
        </mc:Choice>
        <mc:Fallback>
          <p:sp>
            <p:nvSpPr>
              <p:cNvPr id="26" name="Content Placeholder 2"/>
              <p:cNvSpPr>
                <a:spLocks noGrp="1" noRot="1" noChangeAspect="1" noMove="1" noResize="1" noEditPoints="1" noAdjustHandles="1" noChangeArrowheads="1" noChangeShapeType="1" noTextEdit="1"/>
              </p:cNvSpPr>
              <p:nvPr>
                <p:ph idx="1"/>
              </p:nvPr>
            </p:nvSpPr>
            <p:spPr>
              <a:xfrm>
                <a:off x="628650" y="1369219"/>
                <a:ext cx="7886700" cy="3263504"/>
              </a:xfrm>
              <a:blipFill>
                <a:blip r:embed="rId2"/>
                <a:stretch>
                  <a:fillRect l="-1236" t="-2617"/>
                </a:stretch>
              </a:blipFill>
            </p:spPr>
            <p:txBody>
              <a:bodyPr/>
              <a:lstStyle/>
              <a:p>
                <a:r>
                  <a:rPr lang="en-US">
                    <a:noFill/>
                  </a:rPr>
                  <a:t> </a:t>
                </a:r>
              </a:p>
            </p:txBody>
          </p:sp>
        </mc:Fallback>
      </mc:AlternateContent>
    </p:spTree>
    <p:extLst>
      <p:ext uri="{BB962C8B-B14F-4D97-AF65-F5344CB8AC3E}">
        <p14:creationId xmlns:p14="http://schemas.microsoft.com/office/powerpoint/2010/main" val="21348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Depth Robustness [ABP17]</a:t>
            </a:r>
            <a:endParaRPr lang="en-US" dirty="0"/>
          </a:p>
        </p:txBody>
      </p:sp>
      <mc:AlternateContent xmlns:mc="http://schemas.openxmlformats.org/markup-compatibility/2006">
        <mc:Choice xmlns:a14="http://schemas.microsoft.com/office/drawing/2010/main" Requires="a14">
          <p:sp>
            <p:nvSpPr>
              <p:cNvPr id="23" name="Rectangle 22"/>
              <p:cNvSpPr/>
              <p:nvPr/>
            </p:nvSpPr>
            <p:spPr>
              <a:xfrm>
                <a:off x="354932" y="3438364"/>
                <a:ext cx="8260748" cy="931024"/>
              </a:xfrm>
              <a:prstGeom prst="rect">
                <a:avLst/>
              </a:prstGeom>
            </p:spPr>
            <p:txBody>
              <a:bodyPr wrap="square" lIns="68580" tIns="34290" rIns="68580" bIns="34290">
                <a:spAutoFit/>
              </a:bodyPr>
              <a:lstStyle/>
              <a:p>
                <a:r>
                  <a:rPr lang="en-US" sz="2800" b="1" dirty="0" smtClean="0"/>
                  <a:t>Special Case </a:t>
                </a:r>
                <a14:m>
                  <m:oMath xmlns:m="http://schemas.openxmlformats.org/officeDocument/2006/math">
                    <m:d>
                      <m:dPr>
                        <m:ctrlPr>
                          <a:rPr lang="en-US" sz="2800" b="1" i="1" smtClean="0">
                            <a:latin typeface="Cambria Math" panose="02040503050406030204" pitchFamily="18" charset="0"/>
                          </a:rPr>
                        </m:ctrlPr>
                      </m:dPr>
                      <m:e>
                        <m:r>
                          <a:rPr lang="en-US" sz="2800" b="1" i="1" smtClean="0">
                            <a:latin typeface="Cambria Math" panose="02040503050406030204" pitchFamily="18" charset="0"/>
                          </a:rPr>
                          <m:t>𝒃</m:t>
                        </m:r>
                        <m:r>
                          <a:rPr lang="en-US" sz="2800" b="1" i="1" smtClean="0">
                            <a:latin typeface="Cambria Math" panose="02040503050406030204" pitchFamily="18" charset="0"/>
                          </a:rPr>
                          <m:t>=</m:t>
                        </m:r>
                        <m:r>
                          <a:rPr lang="en-US" sz="2800" b="1" i="1" smtClean="0">
                            <a:latin typeface="Cambria Math" panose="02040503050406030204" pitchFamily="18" charset="0"/>
                          </a:rPr>
                          <m:t>𝟏</m:t>
                        </m:r>
                      </m:e>
                    </m:d>
                  </m:oMath>
                </a14:m>
                <a:r>
                  <a:rPr lang="en-US" sz="2800" b="1" dirty="0" smtClean="0"/>
                  <a:t>: We simply say that G is (</a:t>
                </a:r>
                <a:r>
                  <a:rPr lang="en-US" sz="2800" b="1" dirty="0" err="1" smtClean="0"/>
                  <a:t>e,d</a:t>
                </a:r>
                <a:r>
                  <a:rPr lang="en-US" sz="2800" b="1" dirty="0" smtClean="0"/>
                  <a:t>)-depth robust (reducible).</a:t>
                </a:r>
                <a:endParaRPr lang="en-US" sz="2800" dirty="0"/>
              </a:p>
            </p:txBody>
          </p:sp>
        </mc:Choice>
        <mc:Fallback>
          <p:sp>
            <p:nvSpPr>
              <p:cNvPr id="23" name="Rectangle 22"/>
              <p:cNvSpPr>
                <a:spLocks noRot="1" noChangeAspect="1" noMove="1" noResize="1" noEditPoints="1" noAdjustHandles="1" noChangeArrowheads="1" noChangeShapeType="1" noTextEdit="1"/>
              </p:cNvSpPr>
              <p:nvPr/>
            </p:nvSpPr>
            <p:spPr>
              <a:xfrm>
                <a:off x="354932" y="3438364"/>
                <a:ext cx="8260748" cy="931024"/>
              </a:xfrm>
              <a:prstGeom prst="rect">
                <a:avLst/>
              </a:prstGeom>
              <a:blipFill>
                <a:blip r:embed="rId2"/>
                <a:stretch>
                  <a:fillRect l="-1771" t="-7190" b="-18954"/>
                </a:stretch>
              </a:blipFill>
            </p:spPr>
            <p:txBody>
              <a:bodyPr/>
              <a:lstStyle/>
              <a:p>
                <a:r>
                  <a:rPr lang="en-US">
                    <a:noFill/>
                  </a:rPr>
                  <a:t> </a:t>
                </a:r>
              </a:p>
            </p:txBody>
          </p:sp>
        </mc:Fallback>
      </mc:AlternateContent>
      <p:sp>
        <p:nvSpPr>
          <p:cNvPr id="25" name="Rectangle 24"/>
          <p:cNvSpPr/>
          <p:nvPr/>
        </p:nvSpPr>
        <p:spPr>
          <a:xfrm>
            <a:off x="354932" y="1268017"/>
            <a:ext cx="8372508" cy="194898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4200" dirty="0" err="1"/>
          </a:p>
        </p:txBody>
      </p:sp>
      <mc:AlternateContent xmlns:mc="http://schemas.openxmlformats.org/markup-compatibility/2006">
        <mc:Choice xmlns:a14="http://schemas.microsoft.com/office/drawing/2010/main" Requires="a14">
          <p:sp>
            <p:nvSpPr>
              <p:cNvPr id="26" name="Content Placeholder 2"/>
              <p:cNvSpPr>
                <a:spLocks noGrp="1"/>
              </p:cNvSpPr>
              <p:nvPr>
                <p:ph idx="1"/>
              </p:nvPr>
            </p:nvSpPr>
            <p:spPr>
              <a:xfrm>
                <a:off x="497840" y="1369219"/>
                <a:ext cx="8017510" cy="1556861"/>
              </a:xfrm>
            </p:spPr>
            <p:txBody>
              <a:bodyPr/>
              <a:lstStyle/>
              <a:p>
                <a:pPr marL="0" indent="0">
                  <a:buNone/>
                </a:pPr>
                <a:r>
                  <a:rPr lang="en-US" b="1" dirty="0" smtClean="0"/>
                  <a:t>Definition:</a:t>
                </a:r>
                <a:r>
                  <a:rPr lang="en-US" dirty="0" smtClean="0"/>
                  <a:t> A DAG G=(V,E) is </a:t>
                </a:r>
                <a:r>
                  <a:rPr lang="en-US" dirty="0"/>
                  <a:t>(</a:t>
                </a:r>
                <a:r>
                  <a:rPr lang="en-US" dirty="0" err="1"/>
                  <a:t>e,d,b</a:t>
                </a:r>
                <a:r>
                  <a:rPr lang="en-US" dirty="0"/>
                  <a:t>)-block depth-robust </a:t>
                </a:r>
                <a:r>
                  <a:rPr lang="en-US" i="1" dirty="0"/>
                  <a:t>for all</a:t>
                </a:r>
                <a:r>
                  <a:rPr lang="en-US" dirty="0"/>
                  <a:t> </a:t>
                </a:r>
                <a14:m>
                  <m:oMath xmlns:m="http://schemas.openxmlformats.org/officeDocument/2006/math">
                    <m:r>
                      <a:rPr lang="en-US" i="1">
                        <a:solidFill>
                          <a:srgbClr val="FF0000"/>
                        </a:solidFill>
                        <a:latin typeface="Cambria Math" panose="02040503050406030204" pitchFamily="18" charset="0"/>
                        <a:ea typeface="Cambria Math" panose="02040503050406030204" pitchFamily="18" charset="0"/>
                      </a:rPr>
                      <m:t>𝑆</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𝑉</m:t>
                    </m:r>
                  </m:oMath>
                </a14:m>
                <a:endParaRPr lang="en-US" dirty="0">
                  <a:ea typeface="Cambria Math" panose="02040503050406030204" pitchFamily="18" charset="0"/>
                </a:endParaRPr>
              </a:p>
              <a:p>
                <a:pPr marL="0" indent="0">
                  <a:buNone/>
                </a:pPr>
                <a:r>
                  <a:rPr lang="en-US" dirty="0" err="1"/>
                  <a:t>s.t.</a:t>
                </a:r>
                <a:r>
                  <a:rPr lang="en-US" dirty="0"/>
                  <a:t> </a:t>
                </a:r>
                <a14:m>
                  <m:oMath xmlns:m="http://schemas.openxmlformats.org/officeDocument/2006/math">
                    <m:d>
                      <m:dPr>
                        <m:begChr m:val="|"/>
                        <m:endChr m:val="|"/>
                        <m:ctrlPr>
                          <a:rPr lang="en-US" i="1">
                            <a:latin typeface="Cambria Math" panose="02040503050406030204" pitchFamily="18" charset="0"/>
                          </a:rPr>
                        </m:ctrlPr>
                      </m:dPr>
                      <m:e>
                        <m:r>
                          <a:rPr lang="en-US" i="1">
                            <a:solidFill>
                              <a:srgbClr val="FF0000"/>
                            </a:solidFill>
                            <a:latin typeface="Cambria Math" panose="02040503050406030204" pitchFamily="18" charset="0"/>
                          </a:rPr>
                          <m:t>𝑆</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𝑒</m:t>
                    </m:r>
                  </m:oMath>
                </a14:m>
                <a:r>
                  <a:rPr lang="en-US" dirty="0"/>
                  <a:t> we have</a:t>
                </a:r>
                <a:r>
                  <a:rPr lang="en-US" dirty="0" smtClean="0"/>
                  <a:t> </a:t>
                </a:r>
                <a14:m>
                  <m:oMath xmlns:m="http://schemas.openxmlformats.org/officeDocument/2006/math">
                    <m:r>
                      <m:rPr>
                        <m:sty m:val="p"/>
                      </m:rPr>
                      <a:rPr lang="en-US">
                        <a:latin typeface="Cambria Math" panose="02040503050406030204" pitchFamily="18" charset="0"/>
                      </a:rPr>
                      <m:t>depth</m:t>
                    </m:r>
                    <m:d>
                      <m:dPr>
                        <m:ctrlPr>
                          <a:rPr lang="en-US" i="1">
                            <a:latin typeface="Cambria Math" panose="02040503050406030204" pitchFamily="18" charset="0"/>
                          </a:rPr>
                        </m:ctrlPr>
                      </m:dPr>
                      <m:e>
                        <m:r>
                          <a:rPr lang="en-US" i="1">
                            <a:latin typeface="Cambria Math" panose="02040503050406030204" pitchFamily="18" charset="0"/>
                          </a:rPr>
                          <m:t>𝐺</m:t>
                        </m:r>
                        <m:r>
                          <a:rPr lang="en-US" i="1">
                            <a:latin typeface="Cambria Math" panose="02040503050406030204" pitchFamily="18" charset="0"/>
                          </a:rPr>
                          <m:t>−</m:t>
                        </m:r>
                        <m:nary>
                          <m:naryPr>
                            <m:chr m:val="⋃"/>
                            <m:supHide m:val="on"/>
                            <m:ctrlPr>
                              <a:rPr lang="en-US" i="1">
                                <a:solidFill>
                                  <a:srgbClr val="FF0000"/>
                                </a:solidFill>
                                <a:latin typeface="Cambria Math" panose="02040503050406030204" pitchFamily="18" charset="0"/>
                              </a:rPr>
                            </m:ctrlPr>
                          </m:naryPr>
                          <m:sub>
                            <m:r>
                              <m:rPr>
                                <m:brk m:alnAt="7"/>
                              </m:rPr>
                              <a:rPr lang="en-US" i="1">
                                <a:solidFill>
                                  <a:srgbClr val="FF0000"/>
                                </a:solidFill>
                                <a:latin typeface="Cambria Math" panose="02040503050406030204" pitchFamily="18" charset="0"/>
                              </a:rPr>
                              <m:t>𝑣</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𝑆</m:t>
                            </m:r>
                          </m:sub>
                          <m:sup/>
                          <m:e>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𝑣</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𝑣</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𝑏</m:t>
                            </m:r>
                            <m:r>
                              <a:rPr lang="en-US" i="1">
                                <a:solidFill>
                                  <a:srgbClr val="FF0000"/>
                                </a:solidFill>
                                <a:latin typeface="Cambria Math" panose="02040503050406030204" pitchFamily="18" charset="0"/>
                              </a:rPr>
                              <m:t>)</m:t>
                            </m:r>
                          </m:e>
                        </m:nary>
                      </m:e>
                    </m:d>
                    <m:r>
                      <a:rPr lang="en-US" i="1">
                        <a:latin typeface="Cambria Math" panose="02040503050406030204" pitchFamily="18" charset="0"/>
                        <a:ea typeface="Cambria Math" panose="02040503050406030204" pitchFamily="18" charset="0"/>
                      </a:rPr>
                      <m:t>&gt;</m:t>
                    </m:r>
                    <m:r>
                      <m:rPr>
                        <m:sty m:val="p"/>
                      </m:rPr>
                      <a:rPr lang="en-US">
                        <a:latin typeface="Cambria Math" panose="02040503050406030204" pitchFamily="18" charset="0"/>
                        <a:ea typeface="Cambria Math" panose="02040503050406030204" pitchFamily="18" charset="0"/>
                      </a:rPr>
                      <m:t>d</m:t>
                    </m:r>
                    <m:r>
                      <a:rPr lang="en-US">
                        <a:latin typeface="Cambria Math" panose="02040503050406030204" pitchFamily="18" charset="0"/>
                        <a:ea typeface="Cambria Math" panose="02040503050406030204" pitchFamily="18" charset="0"/>
                      </a:rPr>
                      <m:t>.</m:t>
                    </m:r>
                  </m:oMath>
                </a14:m>
                <a:r>
                  <a:rPr lang="en-US" dirty="0"/>
                  <a:t> </a:t>
                </a:r>
                <a:endParaRPr lang="en-US" dirty="0"/>
              </a:p>
              <a:p>
                <a:pPr marL="0" indent="0">
                  <a:buNone/>
                </a:pPr>
                <a:endParaRPr lang="en-US" dirty="0"/>
              </a:p>
              <a:p>
                <a:pPr marL="0" indent="0">
                  <a:buNone/>
                </a:pPr>
                <a:r>
                  <a:rPr lang="en-US" dirty="0"/>
                  <a:t>Otherwise, we say that G is (</a:t>
                </a:r>
                <a:r>
                  <a:rPr lang="en-US" dirty="0" err="1"/>
                  <a:t>e,d,b</a:t>
                </a:r>
                <a:r>
                  <a:rPr lang="en-US" dirty="0"/>
                  <a:t>)-reducible.</a:t>
                </a:r>
              </a:p>
              <a:p>
                <a:pPr marL="0" indent="0">
                  <a:buNone/>
                </a:pPr>
                <a:endParaRPr lang="en-US" dirty="0" smtClean="0"/>
              </a:p>
            </p:txBody>
          </p:sp>
        </mc:Choice>
        <mc:Fallback>
          <p:sp>
            <p:nvSpPr>
              <p:cNvPr id="26" name="Content Placeholder 2"/>
              <p:cNvSpPr>
                <a:spLocks noGrp="1" noRot="1" noChangeAspect="1" noMove="1" noResize="1" noEditPoints="1" noAdjustHandles="1" noChangeArrowheads="1" noChangeShapeType="1" noTextEdit="1"/>
              </p:cNvSpPr>
              <p:nvPr>
                <p:ph idx="1"/>
              </p:nvPr>
            </p:nvSpPr>
            <p:spPr>
              <a:xfrm>
                <a:off x="497840" y="1369219"/>
                <a:ext cx="8017510" cy="1556861"/>
              </a:xfrm>
              <a:blipFill>
                <a:blip r:embed="rId3"/>
                <a:stretch>
                  <a:fillRect l="-1217" t="-5490" b="-6275"/>
                </a:stretch>
              </a:blipFill>
            </p:spPr>
            <p:txBody>
              <a:bodyPr/>
              <a:lstStyle/>
              <a:p>
                <a:r>
                  <a:rPr lang="en-US">
                    <a:noFill/>
                  </a:rPr>
                  <a:t> </a:t>
                </a:r>
              </a:p>
            </p:txBody>
          </p:sp>
        </mc:Fallback>
      </mc:AlternateContent>
    </p:spTree>
    <p:extLst>
      <p:ext uri="{BB962C8B-B14F-4D97-AF65-F5344CB8AC3E}">
        <p14:creationId xmlns:p14="http://schemas.microsoft.com/office/powerpoint/2010/main" val="22700139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16781" y="1268017"/>
            <a:ext cx="8310437" cy="1460897"/>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4200" dirty="0" err="1"/>
          </a:p>
        </p:txBody>
      </p:sp>
      <p:sp>
        <p:nvSpPr>
          <p:cNvPr id="5" name="Rectangle 4"/>
          <p:cNvSpPr/>
          <p:nvPr/>
        </p:nvSpPr>
        <p:spPr>
          <a:xfrm>
            <a:off x="416782" y="1268017"/>
            <a:ext cx="8310437" cy="1460897"/>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4200" dirty="0" err="1"/>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lang="en-US" b="1" dirty="0" smtClean="0"/>
                  <a:t>Theorem (Depth-Robustness is a necessary condition): </a:t>
                </a:r>
                <a:r>
                  <a:rPr lang="en-US" dirty="0"/>
                  <a:t>If G is not (</a:t>
                </a:r>
                <a:r>
                  <a:rPr lang="en-US" dirty="0" err="1"/>
                  <a:t>e,d</a:t>
                </a:r>
                <a:r>
                  <a:rPr lang="en-US" dirty="0" smtClean="0"/>
                  <a:t>)-depth </a:t>
                </a:r>
                <a:r>
                  <a:rPr lang="en-US" dirty="0"/>
                  <a:t>robust then </a:t>
                </a:r>
                <a14:m>
                  <m:oMath xmlns:m="http://schemas.openxmlformats.org/officeDocument/2006/math">
                    <m:func>
                      <m:funcPr>
                        <m:ctrlPr>
                          <a:rPr lang="en-US" i="1">
                            <a:latin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CC</m:t>
                        </m:r>
                      </m:fName>
                      <m:e>
                        <m:d>
                          <m:dPr>
                            <m:ctrlPr>
                              <a:rPr lang="en-US" i="1">
                                <a:latin typeface="Cambria Math" panose="02040503050406030204" pitchFamily="18" charset="0"/>
                              </a:rPr>
                            </m:ctrlPr>
                          </m:dPr>
                          <m:e>
                            <m:r>
                              <a:rPr lang="en-US" b="0" i="1" smtClean="0">
                                <a:latin typeface="Cambria Math"/>
                              </a:rPr>
                              <m:t>𝐺</m:t>
                            </m:r>
                          </m:e>
                        </m:d>
                        <m:r>
                          <a:rPr lang="en-US" i="1">
                            <a:latin typeface="Cambria Math" panose="02040503050406030204" pitchFamily="18" charset="0"/>
                          </a:rPr>
                          <m:t>=</m:t>
                        </m:r>
                        <m:r>
                          <m:rPr>
                            <m:sty m:val="p"/>
                          </m:rPr>
                          <a:rPr lang="en-US">
                            <a:latin typeface="Cambria Math" panose="02040503050406030204" pitchFamily="18" charset="0"/>
                          </a:rPr>
                          <m:t>O</m:t>
                        </m:r>
                        <m:d>
                          <m:dPr>
                            <m:ctrlPr>
                              <a:rPr lang="en-US" i="1">
                                <a:latin typeface="Cambria Math" panose="02040503050406030204" pitchFamily="18" charset="0"/>
                              </a:rPr>
                            </m:ctrlPr>
                          </m:dPr>
                          <m:e>
                            <m:r>
                              <a:rPr lang="en-US" i="1">
                                <a:latin typeface="Cambria Math" panose="02040503050406030204" pitchFamily="18" charset="0"/>
                              </a:rPr>
                              <m:t>𝑒𝑛</m:t>
                            </m:r>
                            <m:r>
                              <a:rPr lang="en-US" i="1">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𝑛</m:t>
                                </m:r>
                                <m:r>
                                  <a:rPr lang="en-US" i="1" baseline="30000">
                                    <a:latin typeface="Cambria Math" panose="02040503050406030204" pitchFamily="18" charset="0"/>
                                  </a:rPr>
                                  <m:t>3</m:t>
                                </m:r>
                                <m:r>
                                  <a:rPr lang="en-US" i="1">
                                    <a:latin typeface="Cambria Math" panose="02040503050406030204" pitchFamily="18" charset="0"/>
                                  </a:rPr>
                                  <m:t>𝑑</m:t>
                                </m:r>
                              </m:e>
                            </m:rad>
                          </m:e>
                        </m:d>
                      </m:e>
                    </m:func>
                  </m:oMath>
                </a14:m>
                <a:r>
                  <a:rPr lang="en-US" i="1" dirty="0">
                    <a:latin typeface="Cambria Math" panose="02040503050406030204" pitchFamily="18" charset="0"/>
                  </a:rPr>
                  <a:t> </a:t>
                </a:r>
                <a:r>
                  <a:rPr lang="en-US" i="1" dirty="0" smtClean="0">
                    <a:latin typeface="Cambria Math" panose="02040503050406030204" pitchFamily="18" charset="0"/>
                  </a:rPr>
                  <a:t>.</a:t>
                </a:r>
              </a:p>
              <a:p>
                <a:pPr marL="0" indent="0">
                  <a:buNone/>
                </a:pPr>
                <a:r>
                  <a:rPr lang="en-US" dirty="0"/>
                  <a:t>In particular, </a:t>
                </a:r>
                <a14:m>
                  <m:oMath xmlns:m="http://schemas.openxmlformats.org/officeDocument/2006/math">
                    <m:func>
                      <m:funcPr>
                        <m:ctrlPr>
                          <a:rPr lang="en-US" i="1">
                            <a:latin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CC</m:t>
                        </m:r>
                      </m:fName>
                      <m:e>
                        <m:d>
                          <m:dPr>
                            <m:ctrlPr>
                              <a:rPr lang="en-US" i="1">
                                <a:latin typeface="Cambria Math" panose="02040503050406030204" pitchFamily="18" charset="0"/>
                              </a:rPr>
                            </m:ctrlPr>
                          </m:dPr>
                          <m:e>
                            <m:r>
                              <a:rPr lang="en-US" i="1">
                                <a:latin typeface="Cambria Math"/>
                              </a:rPr>
                              <m:t>𝐺</m:t>
                            </m:r>
                          </m:e>
                        </m:d>
                        <m:r>
                          <a:rPr lang="en-US" i="1">
                            <a:latin typeface="Cambria Math" panose="02040503050406030204" pitchFamily="18" charset="0"/>
                          </a:rPr>
                          <m:t>=</m:t>
                        </m:r>
                        <m:r>
                          <m:rPr>
                            <m:sty m:val="p"/>
                          </m:rPr>
                          <a:rPr lang="en-US">
                            <a:latin typeface="Cambria Math"/>
                          </a:rPr>
                          <m:t>o</m:t>
                        </m:r>
                        <m:d>
                          <m:dPr>
                            <m:ctrlPr>
                              <a:rPr lang="en-US" i="1">
                                <a:latin typeface="Cambria Math" panose="02040503050406030204" pitchFamily="18" charset="0"/>
                              </a:rPr>
                            </m:ctrlPr>
                          </m:dPr>
                          <m:e>
                            <m:r>
                              <a:rPr lang="en-US" i="1">
                                <a:latin typeface="Cambria Math" panose="02040503050406030204" pitchFamily="18" charset="0"/>
                              </a:rPr>
                              <m:t>𝑛</m:t>
                            </m:r>
                            <m:r>
                              <a:rPr lang="en-US" i="1" baseline="30000">
                                <a:latin typeface="Cambria Math"/>
                              </a:rPr>
                              <m:t>2</m:t>
                            </m:r>
                          </m:e>
                        </m:d>
                      </m:e>
                    </m:func>
                  </m:oMath>
                </a14:m>
                <a:r>
                  <a:rPr lang="en-US" i="1" dirty="0">
                    <a:latin typeface="Cambria Math" panose="02040503050406030204" pitchFamily="18" charset="0"/>
                  </a:rPr>
                  <a:t>  </a:t>
                </a:r>
                <a:r>
                  <a:rPr lang="en-US" dirty="0">
                    <a:latin typeface="Cambria Math" panose="02040503050406030204" pitchFamily="18" charset="0"/>
                  </a:rPr>
                  <a:t>for </a:t>
                </a:r>
                <a:r>
                  <a:rPr lang="en-US" dirty="0" err="1">
                    <a:latin typeface="Cambria Math" panose="02040503050406030204" pitchFamily="18" charset="0"/>
                  </a:rPr>
                  <a:t>e,d</a:t>
                </a:r>
                <a:r>
                  <a:rPr lang="en-US" dirty="0">
                    <a:latin typeface="Cambria Math" panose="02040503050406030204" pitchFamily="18" charset="0"/>
                  </a:rPr>
                  <a:t>=o(n)</a:t>
                </a:r>
                <a:r>
                  <a:rPr lang="en-US" i="1" dirty="0">
                    <a:latin typeface="Cambria Math" panose="02040503050406030204" pitchFamily="18" charset="0"/>
                  </a:rPr>
                  <a:t>.</a:t>
                </a:r>
              </a:p>
              <a:p>
                <a:pPr marL="0" indent="0">
                  <a:buNone/>
                </a:pPr>
                <a:endParaRPr lang="en-US" i="1" dirty="0">
                  <a:latin typeface="Cambria Math" panose="02040503050406030204" pitchFamily="18" charset="0"/>
                </a:endParaRPr>
              </a:p>
              <a:p>
                <a:pPr marL="0" indent="0" algn="ctr">
                  <a:buNone/>
                </a:pPr>
                <a:endParaRPr lang="en-US" i="1" dirty="0">
                  <a:latin typeface="Cambria Math" panose="02040503050406030204" pitchFamily="18" charset="0"/>
                </a:endParaRPr>
              </a:p>
              <a:p>
                <a:pPr marL="0" indent="0" algn="ctr">
                  <a:buNone/>
                </a:pPr>
                <a:endParaRPr lang="en-US" i="1" dirty="0" smtClean="0">
                  <a:latin typeface="Cambria Math" panose="02040503050406030204" pitchFamily="18" charset="0"/>
                </a:endParaRPr>
              </a:p>
              <a:p>
                <a:pPr marL="0" indent="0" algn="ctr">
                  <a:buNone/>
                </a:pPr>
                <a:endParaRPr lang="en-US" i="1" dirty="0">
                  <a:latin typeface="Cambria Math" panose="02040503050406030204" pitchFamily="18" charset="0"/>
                </a:endParaRPr>
              </a:p>
              <a:p>
                <a:pPr marL="0" indent="0">
                  <a:buNone/>
                </a:pPr>
                <a:r>
                  <a:rPr lang="en-US" dirty="0" smtClean="0"/>
                  <a:t>			</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36" t="-2617" r="-1005"/>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Depth Robustness is </a:t>
            </a:r>
            <a:r>
              <a:rPr lang="en-US" dirty="0" smtClean="0"/>
              <a:t>Necessary [AB16]</a:t>
            </a:r>
            <a:endParaRPr lang="en-US" dirty="0"/>
          </a:p>
        </p:txBody>
      </p:sp>
    </p:spTree>
    <p:extLst>
      <p:ext uri="{BB962C8B-B14F-4D97-AF65-F5344CB8AC3E}">
        <p14:creationId xmlns:p14="http://schemas.microsoft.com/office/powerpoint/2010/main" val="37469187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t>
            </a:r>
            <a:r>
              <a:rPr lang="en-US" dirty="0" smtClean="0"/>
              <a:t>Depth-Reducible </a:t>
            </a:r>
            <a:r>
              <a:rPr lang="en-US" dirty="0" smtClean="0"/>
              <a:t>is Argon2i?</a:t>
            </a:r>
            <a:endParaRPr lang="en-US" dirty="0"/>
          </a:p>
        </p:txBody>
      </p:sp>
      <mc:AlternateContent xmlns:mc="http://schemas.openxmlformats.org/markup-compatibility/2006">
        <mc:Choice xmlns:a14="http://schemas.microsoft.com/office/drawing/2010/main" Requires="a14">
          <p:sp>
            <p:nvSpPr>
              <p:cNvPr id="4" name="Rectangle 3"/>
              <p:cNvSpPr/>
              <p:nvPr/>
            </p:nvSpPr>
            <p:spPr>
              <a:xfrm>
                <a:off x="149087" y="1194255"/>
                <a:ext cx="8845826" cy="466765"/>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t" anchorCtr="0"/>
              <a:lstStyle/>
              <a:p>
                <a:r>
                  <a:rPr lang="en-US" sz="1800" b="1" dirty="0" smtClean="0">
                    <a:solidFill>
                      <a:schemeClr val="tx1"/>
                    </a:solidFill>
                  </a:rPr>
                  <a:t>Theorem </a:t>
                </a:r>
                <a:r>
                  <a:rPr lang="en-US" sz="1800" b="1" dirty="0">
                    <a:solidFill>
                      <a:schemeClr val="tx1"/>
                    </a:solidFill>
                  </a:rPr>
                  <a:t>[AB17]: </a:t>
                </a:r>
                <a:r>
                  <a:rPr lang="en-US" sz="1800" dirty="0">
                    <a:solidFill>
                      <a:schemeClr val="tx1"/>
                    </a:solidFill>
                  </a:rPr>
                  <a:t>A random Argon2i DAG G is </a:t>
                </a:r>
                <a14:m>
                  <m:oMath xmlns:m="http://schemas.openxmlformats.org/officeDocument/2006/math">
                    <m:d>
                      <m:dPr>
                        <m:ctrlPr>
                          <a:rPr lang="en-US" sz="1800" i="1">
                            <a:solidFill>
                              <a:schemeClr val="tx1"/>
                            </a:solidFill>
                            <a:latin typeface="Cambria Math" panose="02040503050406030204" pitchFamily="18" charset="0"/>
                          </a:rPr>
                        </m:ctrlPr>
                      </m:dPr>
                      <m:e>
                        <m:sSup>
                          <m:sSupPr>
                            <m:ctrlPr>
                              <a:rPr lang="en-US" sz="1800" i="1">
                                <a:solidFill>
                                  <a:schemeClr val="tx1"/>
                                </a:solidFill>
                                <a:latin typeface="Cambria Math" panose="02040503050406030204" pitchFamily="18" charset="0"/>
                              </a:rPr>
                            </m:ctrlPr>
                          </m:sSupPr>
                          <m:e>
                            <m:r>
                              <a:rPr lang="en-US" sz="1800" i="1">
                                <a:solidFill>
                                  <a:schemeClr val="tx1"/>
                                </a:solidFill>
                                <a:latin typeface="Cambria Math" panose="02040503050406030204" pitchFamily="18" charset="0"/>
                              </a:rPr>
                              <m:t>𝑛</m:t>
                            </m:r>
                          </m:e>
                          <m:sup>
                            <m:r>
                              <a:rPr lang="en-US" sz="1800" i="1">
                                <a:solidFill>
                                  <a:schemeClr val="tx1"/>
                                </a:solidFill>
                                <a:latin typeface="Cambria Math" panose="02040503050406030204" pitchFamily="18" charset="0"/>
                              </a:rPr>
                              <m:t>0.8</m:t>
                            </m:r>
                          </m:sup>
                        </m:sSup>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𝑂</m:t>
                        </m:r>
                        <m:d>
                          <m:dPr>
                            <m:ctrlPr>
                              <a:rPr lang="en-US" sz="1800" i="1">
                                <a:solidFill>
                                  <a:schemeClr val="tx1"/>
                                </a:solidFill>
                                <a:latin typeface="Cambria Math" panose="02040503050406030204" pitchFamily="18" charset="0"/>
                              </a:rPr>
                            </m:ctrlPr>
                          </m:dPr>
                          <m:e>
                            <m:sSup>
                              <m:sSupPr>
                                <m:ctrlPr>
                                  <a:rPr lang="en-US" sz="1800" i="1">
                                    <a:solidFill>
                                      <a:schemeClr val="tx1"/>
                                    </a:solidFill>
                                    <a:latin typeface="Cambria Math" panose="02040503050406030204" pitchFamily="18" charset="0"/>
                                  </a:rPr>
                                </m:ctrlPr>
                              </m:sSupPr>
                              <m:e>
                                <m:r>
                                  <a:rPr lang="en-US" sz="1800" i="1">
                                    <a:solidFill>
                                      <a:schemeClr val="tx1"/>
                                    </a:solidFill>
                                    <a:latin typeface="Cambria Math" panose="02040503050406030204" pitchFamily="18" charset="0"/>
                                  </a:rPr>
                                  <m:t>𝑛</m:t>
                                </m:r>
                              </m:e>
                              <m:sup>
                                <m:r>
                                  <a:rPr lang="en-US" sz="1800" i="1">
                                    <a:solidFill>
                                      <a:schemeClr val="tx1"/>
                                    </a:solidFill>
                                    <a:latin typeface="Cambria Math" panose="02040503050406030204" pitchFamily="18" charset="0"/>
                                  </a:rPr>
                                  <m:t>0.6</m:t>
                                </m:r>
                              </m:sup>
                            </m:sSup>
                          </m:e>
                        </m:d>
                      </m:e>
                    </m:d>
                  </m:oMath>
                </a14:m>
                <a:r>
                  <a:rPr lang="en-US" sz="1800" dirty="0">
                    <a:solidFill>
                      <a:schemeClr val="tx1"/>
                    </a:solidFill>
                  </a:rPr>
                  <a:t>–reducible (</a:t>
                </a:r>
                <a:r>
                  <a:rPr lang="en-US" sz="1800" dirty="0" err="1">
                    <a:solidFill>
                      <a:schemeClr val="tx1"/>
                    </a:solidFill>
                  </a:rPr>
                  <a:t>whp</a:t>
                </a:r>
                <a:r>
                  <a:rPr lang="en-US" sz="1800" dirty="0">
                    <a:solidFill>
                      <a:schemeClr val="tx1"/>
                    </a:solidFill>
                  </a:rPr>
                  <a:t>).</a:t>
                </a:r>
                <a:endParaRPr lang="en-US" sz="1800" dirty="0">
                  <a:solidFill>
                    <a:schemeClr val="tx1"/>
                  </a:solidFill>
                </a:endParaRPr>
              </a:p>
              <a:p>
                <a:endParaRPr lang="en-US" sz="4400" dirty="0">
                  <a:solidFill>
                    <a:schemeClr val="tx1"/>
                  </a:solidFill>
                </a:endParaRPr>
              </a:p>
            </p:txBody>
          </p:sp>
        </mc:Choice>
        <mc:Fallback>
          <p:sp>
            <p:nvSpPr>
              <p:cNvPr id="4" name="Rectangle 3"/>
              <p:cNvSpPr>
                <a:spLocks noRot="1" noChangeAspect="1" noMove="1" noResize="1" noEditPoints="1" noAdjustHandles="1" noChangeArrowheads="1" noChangeShapeType="1" noTextEdit="1"/>
              </p:cNvSpPr>
              <p:nvPr/>
            </p:nvSpPr>
            <p:spPr>
              <a:xfrm>
                <a:off x="149087" y="1194255"/>
                <a:ext cx="8845826" cy="466765"/>
              </a:xfrm>
              <a:prstGeom prst="rect">
                <a:avLst/>
              </a:prstGeom>
              <a:blipFill>
                <a:blip r:embed="rId2"/>
                <a:stretch>
                  <a:fillRect l="-617"/>
                </a:stretch>
              </a:blipFill>
              <a:ln w="34925">
                <a:solidFill>
                  <a:schemeClr val="accent4"/>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149087" y="1793784"/>
                <a:ext cx="8845826" cy="524371"/>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nchorCtr="0"/>
              <a:lstStyle/>
              <a:p>
                <a:r>
                  <a:rPr lang="en-US" sz="1800" b="1" dirty="0" smtClean="0">
                    <a:solidFill>
                      <a:schemeClr val="tx1"/>
                    </a:solidFill>
                  </a:rPr>
                  <a:t>Corollary </a:t>
                </a:r>
                <a:r>
                  <a:rPr lang="en-US" sz="1800" b="1" dirty="0">
                    <a:solidFill>
                      <a:schemeClr val="tx1"/>
                    </a:solidFill>
                  </a:rPr>
                  <a:t>[AB16,AB17]: </a:t>
                </a:r>
                <a:r>
                  <a:rPr lang="en-US" sz="1800" dirty="0">
                    <a:solidFill>
                      <a:schemeClr val="tx1"/>
                    </a:solidFill>
                  </a:rPr>
                  <a:t>For a </a:t>
                </a:r>
                <a:r>
                  <a:rPr lang="en-US" sz="1800" dirty="0">
                    <a:solidFill>
                      <a:schemeClr val="tx1"/>
                    </a:solidFill>
                  </a:rPr>
                  <a:t>random Argon2i DAG </a:t>
                </a:r>
                <a:r>
                  <a:rPr lang="en-US" sz="1800" dirty="0" smtClean="0">
                    <a:solidFill>
                      <a:schemeClr val="tx1"/>
                    </a:solidFill>
                  </a:rPr>
                  <a:t>G we have </a:t>
                </a:r>
                <a14:m>
                  <m:oMath xmlns:m="http://schemas.openxmlformats.org/officeDocument/2006/math">
                    <m:r>
                      <m:rPr>
                        <m:sty m:val="p"/>
                      </m:rPr>
                      <a:rPr lang="en-US" sz="1800">
                        <a:solidFill>
                          <a:schemeClr val="tx1"/>
                        </a:solidFill>
                        <a:latin typeface="Cambria Math" panose="02040503050406030204" pitchFamily="18" charset="0"/>
                        <a:ea typeface="Cambria Math" panose="02040503050406030204" pitchFamily="18" charset="0"/>
                      </a:rPr>
                      <m:t>C</m:t>
                    </m:r>
                    <m:r>
                      <m:rPr>
                        <m:sty m:val="p"/>
                      </m:rPr>
                      <a:rPr lang="en-US" sz="1800" b="0" i="0" smtClean="0">
                        <a:solidFill>
                          <a:schemeClr val="tx1"/>
                        </a:solidFill>
                        <a:latin typeface="Cambria Math" panose="02040503050406030204" pitchFamily="18" charset="0"/>
                        <a:ea typeface="Cambria Math" panose="02040503050406030204" pitchFamily="18" charset="0"/>
                      </a:rPr>
                      <m:t>C</m:t>
                    </m:r>
                    <m:d>
                      <m:dPr>
                        <m:ctrlPr>
                          <a:rPr lang="en-US" sz="1800" i="1">
                            <a:solidFill>
                              <a:schemeClr val="tx1"/>
                            </a:solidFill>
                            <a:latin typeface="Cambria Math" panose="02040503050406030204" pitchFamily="18" charset="0"/>
                            <a:ea typeface="Cambria Math" panose="02040503050406030204" pitchFamily="18" charset="0"/>
                          </a:rPr>
                        </m:ctrlPr>
                      </m:dPr>
                      <m:e>
                        <m:r>
                          <m:rPr>
                            <m:sty m:val="p"/>
                          </m:rPr>
                          <a:rPr lang="en-US" sz="1800">
                            <a:solidFill>
                              <a:schemeClr val="tx1"/>
                            </a:solidFill>
                            <a:latin typeface="Cambria Math"/>
                            <a:ea typeface="Cambria Math" panose="02040503050406030204" pitchFamily="18" charset="0"/>
                          </a:rPr>
                          <m:t>G</m:t>
                        </m:r>
                      </m:e>
                    </m:d>
                    <m:r>
                      <a:rPr lang="en-US" sz="1800" i="1">
                        <a:solidFill>
                          <a:schemeClr val="tx1"/>
                        </a:solidFill>
                        <a:latin typeface="Cambria Math" panose="02040503050406030204" pitchFamily="18" charset="0"/>
                        <a:ea typeface="Cambria Math" panose="02040503050406030204" pitchFamily="18" charset="0"/>
                      </a:rPr>
                      <m:t>=</m:t>
                    </m:r>
                    <m:r>
                      <a:rPr lang="en-US" sz="1800" i="1">
                        <a:solidFill>
                          <a:schemeClr val="tx1"/>
                        </a:solidFill>
                        <a:latin typeface="Cambria Math" panose="02040503050406030204" pitchFamily="18" charset="0"/>
                        <a:ea typeface="Cambria Math" panose="02040503050406030204" pitchFamily="18" charset="0"/>
                      </a:rPr>
                      <m:t>𝑂</m:t>
                    </m:r>
                    <m:d>
                      <m:dPr>
                        <m:ctrlPr>
                          <a:rPr lang="en-US" sz="1800" i="1">
                            <a:solidFill>
                              <a:schemeClr val="tx1"/>
                            </a:solidFill>
                            <a:latin typeface="Cambria Math" panose="02040503050406030204" pitchFamily="18" charset="0"/>
                            <a:ea typeface="Cambria Math" panose="02040503050406030204" pitchFamily="18" charset="0"/>
                          </a:rPr>
                        </m:ctrlPr>
                      </m:dPr>
                      <m:e>
                        <m:sSup>
                          <m:sSupPr>
                            <m:ctrlPr>
                              <a:rPr lang="en-US" sz="1800" i="1">
                                <a:solidFill>
                                  <a:schemeClr val="tx1"/>
                                </a:solidFill>
                                <a:latin typeface="Cambria Math" panose="02040503050406030204" pitchFamily="18" charset="0"/>
                                <a:ea typeface="Cambria Math" panose="02040503050406030204" pitchFamily="18" charset="0"/>
                              </a:rPr>
                            </m:ctrlPr>
                          </m:sSupPr>
                          <m:e>
                            <m:r>
                              <a:rPr lang="en-US" sz="1800" i="1">
                                <a:solidFill>
                                  <a:schemeClr val="tx1"/>
                                </a:solidFill>
                                <a:latin typeface="Cambria Math" panose="02040503050406030204" pitchFamily="18" charset="0"/>
                                <a:ea typeface="Cambria Math" panose="02040503050406030204" pitchFamily="18" charset="0"/>
                              </a:rPr>
                              <m:t>𝑛</m:t>
                            </m:r>
                          </m:e>
                          <m:sup>
                            <m:r>
                              <a:rPr lang="en-US" sz="1800" i="1">
                                <a:solidFill>
                                  <a:schemeClr val="tx1"/>
                                </a:solidFill>
                                <a:latin typeface="Cambria Math" panose="02040503050406030204" pitchFamily="18" charset="0"/>
                                <a:ea typeface="Cambria Math" panose="02040503050406030204" pitchFamily="18" charset="0"/>
                              </a:rPr>
                              <m:t>1.8</m:t>
                            </m:r>
                          </m:sup>
                        </m:sSup>
                      </m:e>
                    </m:d>
                  </m:oMath>
                </a14:m>
                <a:r>
                  <a:rPr lang="en-US" sz="1800" dirty="0">
                    <a:solidFill>
                      <a:schemeClr val="tx1"/>
                    </a:solidFill>
                  </a:rPr>
                  <a:t> (</a:t>
                </a:r>
                <a:r>
                  <a:rPr lang="en-US" sz="1800" dirty="0" err="1">
                    <a:solidFill>
                      <a:schemeClr val="tx1"/>
                    </a:solidFill>
                  </a:rPr>
                  <a:t>whp</a:t>
                </a:r>
                <a:r>
                  <a:rPr lang="en-US" sz="1800" dirty="0" smtClean="0">
                    <a:solidFill>
                      <a:schemeClr val="tx1"/>
                    </a:solidFill>
                  </a:rPr>
                  <a:t>).</a:t>
                </a:r>
                <a:endParaRPr lang="en-US" sz="1800" dirty="0">
                  <a:solidFill>
                    <a:schemeClr val="tx1"/>
                  </a:solidFill>
                </a:endParaRPr>
              </a:p>
            </p:txBody>
          </p:sp>
        </mc:Choice>
        <mc:Fallback>
          <p:sp>
            <p:nvSpPr>
              <p:cNvPr id="7" name="Rectangle 6"/>
              <p:cNvSpPr>
                <a:spLocks noRot="1" noChangeAspect="1" noMove="1" noResize="1" noEditPoints="1" noAdjustHandles="1" noChangeArrowheads="1" noChangeShapeType="1" noTextEdit="1"/>
              </p:cNvSpPr>
              <p:nvPr/>
            </p:nvSpPr>
            <p:spPr>
              <a:xfrm>
                <a:off x="149087" y="1793784"/>
                <a:ext cx="8845826" cy="524371"/>
              </a:xfrm>
              <a:prstGeom prst="rect">
                <a:avLst/>
              </a:prstGeom>
              <a:blipFill>
                <a:blip r:embed="rId3"/>
                <a:stretch>
                  <a:fillRect l="-617"/>
                </a:stretch>
              </a:blipFill>
              <a:ln w="34925">
                <a:solidFill>
                  <a:schemeClr val="accent4"/>
                </a:solidFill>
              </a:ln>
            </p:spPr>
            <p:txBody>
              <a:bodyPr/>
              <a:lstStyle/>
              <a:p>
                <a:r>
                  <a:rPr lang="en-US">
                    <a:noFill/>
                  </a:rPr>
                  <a:t> </a:t>
                </a:r>
              </a:p>
            </p:txBody>
          </p:sp>
        </mc:Fallback>
      </mc:AlternateContent>
    </p:spTree>
    <p:extLst>
      <p:ext uri="{BB962C8B-B14F-4D97-AF65-F5344CB8AC3E}">
        <p14:creationId xmlns:p14="http://schemas.microsoft.com/office/powerpoint/2010/main" val="29505081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t>
            </a:r>
            <a:r>
              <a:rPr lang="en-US" dirty="0"/>
              <a:t>Depth-Reducible </a:t>
            </a:r>
            <a:r>
              <a:rPr lang="en-US" dirty="0" smtClean="0"/>
              <a:t>is Argon2i?</a:t>
            </a:r>
            <a:endParaRPr lang="en-US" dirty="0"/>
          </a:p>
        </p:txBody>
      </p:sp>
      <mc:AlternateContent xmlns:mc="http://schemas.openxmlformats.org/markup-compatibility/2006">
        <mc:Choice xmlns:a14="http://schemas.microsoft.com/office/drawing/2010/main" Requires="a14">
          <p:sp>
            <p:nvSpPr>
              <p:cNvPr id="4" name="Rectangle 3"/>
              <p:cNvSpPr/>
              <p:nvPr/>
            </p:nvSpPr>
            <p:spPr>
              <a:xfrm>
                <a:off x="149087" y="1194255"/>
                <a:ext cx="8845826" cy="466765"/>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t" anchorCtr="0"/>
              <a:lstStyle/>
              <a:p>
                <a:r>
                  <a:rPr lang="en-US" sz="1800" b="1" dirty="0">
                    <a:solidFill>
                      <a:schemeClr val="tx1"/>
                    </a:solidFill>
                  </a:rPr>
                  <a:t>Theorem </a:t>
                </a:r>
                <a:r>
                  <a:rPr lang="en-US" sz="1800" b="1" dirty="0">
                    <a:solidFill>
                      <a:schemeClr val="tx1"/>
                    </a:solidFill>
                  </a:rPr>
                  <a:t>[AB17]: </a:t>
                </a:r>
                <a:r>
                  <a:rPr lang="en-US" sz="1800" dirty="0">
                    <a:solidFill>
                      <a:schemeClr val="tx1"/>
                    </a:solidFill>
                  </a:rPr>
                  <a:t>A random Argon2i DAG G is </a:t>
                </a:r>
                <a14:m>
                  <m:oMath xmlns:m="http://schemas.openxmlformats.org/officeDocument/2006/math">
                    <m:d>
                      <m:dPr>
                        <m:ctrlPr>
                          <a:rPr lang="en-US" sz="1800" i="1">
                            <a:solidFill>
                              <a:schemeClr val="tx1"/>
                            </a:solidFill>
                            <a:latin typeface="Cambria Math" panose="02040503050406030204" pitchFamily="18" charset="0"/>
                          </a:rPr>
                        </m:ctrlPr>
                      </m:dPr>
                      <m:e>
                        <m:sSup>
                          <m:sSupPr>
                            <m:ctrlPr>
                              <a:rPr lang="en-US" sz="1800" i="1">
                                <a:solidFill>
                                  <a:schemeClr val="tx1"/>
                                </a:solidFill>
                                <a:latin typeface="Cambria Math" panose="02040503050406030204" pitchFamily="18" charset="0"/>
                              </a:rPr>
                            </m:ctrlPr>
                          </m:sSupPr>
                          <m:e>
                            <m:r>
                              <a:rPr lang="en-US" sz="1800" i="1">
                                <a:solidFill>
                                  <a:schemeClr val="tx1"/>
                                </a:solidFill>
                                <a:latin typeface="Cambria Math" panose="02040503050406030204" pitchFamily="18" charset="0"/>
                              </a:rPr>
                              <m:t>𝑛</m:t>
                            </m:r>
                          </m:e>
                          <m:sup>
                            <m:r>
                              <a:rPr lang="en-US" sz="1800" i="1">
                                <a:solidFill>
                                  <a:schemeClr val="tx1"/>
                                </a:solidFill>
                                <a:latin typeface="Cambria Math" panose="02040503050406030204" pitchFamily="18" charset="0"/>
                              </a:rPr>
                              <m:t>0.8</m:t>
                            </m:r>
                          </m:sup>
                        </m:sSup>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𝑂</m:t>
                        </m:r>
                        <m:d>
                          <m:dPr>
                            <m:ctrlPr>
                              <a:rPr lang="en-US" sz="1800" i="1">
                                <a:solidFill>
                                  <a:schemeClr val="tx1"/>
                                </a:solidFill>
                                <a:latin typeface="Cambria Math" panose="02040503050406030204" pitchFamily="18" charset="0"/>
                              </a:rPr>
                            </m:ctrlPr>
                          </m:dPr>
                          <m:e>
                            <m:sSup>
                              <m:sSupPr>
                                <m:ctrlPr>
                                  <a:rPr lang="en-US" sz="1800" i="1">
                                    <a:solidFill>
                                      <a:schemeClr val="tx1"/>
                                    </a:solidFill>
                                    <a:latin typeface="Cambria Math" panose="02040503050406030204" pitchFamily="18" charset="0"/>
                                  </a:rPr>
                                </m:ctrlPr>
                              </m:sSupPr>
                              <m:e>
                                <m:r>
                                  <a:rPr lang="en-US" sz="1800" i="1">
                                    <a:solidFill>
                                      <a:schemeClr val="tx1"/>
                                    </a:solidFill>
                                    <a:latin typeface="Cambria Math" panose="02040503050406030204" pitchFamily="18" charset="0"/>
                                  </a:rPr>
                                  <m:t>𝑛</m:t>
                                </m:r>
                              </m:e>
                              <m:sup>
                                <m:r>
                                  <a:rPr lang="en-US" sz="1800" i="1">
                                    <a:solidFill>
                                      <a:schemeClr val="tx1"/>
                                    </a:solidFill>
                                    <a:latin typeface="Cambria Math" panose="02040503050406030204" pitchFamily="18" charset="0"/>
                                  </a:rPr>
                                  <m:t>0.6</m:t>
                                </m:r>
                              </m:sup>
                            </m:sSup>
                          </m:e>
                        </m:d>
                      </m:e>
                    </m:d>
                  </m:oMath>
                </a14:m>
                <a:r>
                  <a:rPr lang="en-US" sz="1800" dirty="0">
                    <a:solidFill>
                      <a:schemeClr val="tx1"/>
                    </a:solidFill>
                  </a:rPr>
                  <a:t>–reducible (</a:t>
                </a:r>
                <a:r>
                  <a:rPr lang="en-US" sz="1800" dirty="0" err="1">
                    <a:solidFill>
                      <a:schemeClr val="tx1"/>
                    </a:solidFill>
                  </a:rPr>
                  <a:t>whp</a:t>
                </a:r>
                <a:r>
                  <a:rPr lang="en-US" sz="1800" dirty="0">
                    <a:solidFill>
                      <a:schemeClr val="tx1"/>
                    </a:solidFill>
                  </a:rPr>
                  <a:t>).</a:t>
                </a:r>
                <a:endParaRPr lang="en-US" sz="1800" dirty="0">
                  <a:solidFill>
                    <a:schemeClr val="tx1"/>
                  </a:solidFill>
                </a:endParaRPr>
              </a:p>
              <a:p>
                <a:endParaRPr lang="en-US" sz="4400" dirty="0">
                  <a:solidFill>
                    <a:schemeClr val="tx1"/>
                  </a:solidFill>
                </a:endParaRPr>
              </a:p>
            </p:txBody>
          </p:sp>
        </mc:Choice>
        <mc:Fallback>
          <p:sp>
            <p:nvSpPr>
              <p:cNvPr id="4" name="Rectangle 3"/>
              <p:cNvSpPr>
                <a:spLocks noRot="1" noChangeAspect="1" noMove="1" noResize="1" noEditPoints="1" noAdjustHandles="1" noChangeArrowheads="1" noChangeShapeType="1" noTextEdit="1"/>
              </p:cNvSpPr>
              <p:nvPr/>
            </p:nvSpPr>
            <p:spPr>
              <a:xfrm>
                <a:off x="149087" y="1194255"/>
                <a:ext cx="8845826" cy="466765"/>
              </a:xfrm>
              <a:prstGeom prst="rect">
                <a:avLst/>
              </a:prstGeom>
              <a:blipFill>
                <a:blip r:embed="rId2"/>
                <a:stretch>
                  <a:fillRect l="-617"/>
                </a:stretch>
              </a:blipFill>
              <a:ln w="34925">
                <a:solidFill>
                  <a:schemeClr val="accent4"/>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149087" y="2448541"/>
                <a:ext cx="8845826" cy="894079"/>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000" b="1" dirty="0" smtClean="0">
                    <a:solidFill>
                      <a:schemeClr val="tx1"/>
                    </a:solidFill>
                  </a:rPr>
                  <a:t>Theorem</a:t>
                </a:r>
                <a:r>
                  <a:rPr lang="en-US" sz="2000" b="1" dirty="0">
                    <a:solidFill>
                      <a:schemeClr val="tx1"/>
                    </a:solidFill>
                  </a:rPr>
                  <a:t>: </a:t>
                </a:r>
                <a:r>
                  <a:rPr lang="en-US" sz="2000" dirty="0">
                    <a:solidFill>
                      <a:schemeClr val="tx1"/>
                    </a:solidFill>
                  </a:rPr>
                  <a:t>Argon2i is </a:t>
                </a:r>
                <a14:m>
                  <m:oMath xmlns:m="http://schemas.openxmlformats.org/officeDocument/2006/math">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𝑒</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𝑂</m:t>
                        </m:r>
                        <m:d>
                          <m:dPr>
                            <m:ctrlPr>
                              <a:rPr lang="en-US" sz="2000" i="1">
                                <a:solidFill>
                                  <a:schemeClr val="tx1"/>
                                </a:solidFill>
                                <a:latin typeface="Cambria Math" panose="02040503050406030204" pitchFamily="18" charset="0"/>
                              </a:rPr>
                            </m:ctrlPr>
                          </m:dPr>
                          <m:e>
                            <m:f>
                              <m:fPr>
                                <m:ctrlPr>
                                  <a:rPr lang="en-US" sz="2000" i="1">
                                    <a:solidFill>
                                      <a:schemeClr val="tx1"/>
                                    </a:solidFill>
                                    <a:latin typeface="Cambria Math" panose="02040503050406030204" pitchFamily="18" charset="0"/>
                                  </a:rPr>
                                </m:ctrlPr>
                              </m:fPr>
                              <m:num>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1">
                                        <a:solidFill>
                                          <a:schemeClr val="tx1"/>
                                        </a:solidFill>
                                        <a:latin typeface="Cambria Math" panose="02040503050406030204" pitchFamily="18" charset="0"/>
                                      </a:rPr>
                                      <m:t>3</m:t>
                                    </m:r>
                                  </m:sup>
                                </m:sSup>
                              </m:num>
                              <m:den>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𝑒</m:t>
                                    </m:r>
                                  </m:e>
                                  <m:sup>
                                    <m:r>
                                      <a:rPr lang="en-US" sz="2000" i="1">
                                        <a:solidFill>
                                          <a:schemeClr val="tx1"/>
                                        </a:solidFill>
                                        <a:latin typeface="Cambria Math" panose="02040503050406030204" pitchFamily="18" charset="0"/>
                                      </a:rPr>
                                      <m:t>3</m:t>
                                    </m:r>
                                  </m:sup>
                                </m:sSup>
                              </m:den>
                            </m:f>
                          </m:e>
                        </m:d>
                      </m:e>
                    </m:d>
                  </m:oMath>
                </a14:m>
                <a:r>
                  <a:rPr lang="en-US" sz="2000" dirty="0">
                    <a:solidFill>
                      <a:schemeClr val="tx1"/>
                    </a:solidFill>
                  </a:rPr>
                  <a:t>–depth </a:t>
                </a:r>
                <a:r>
                  <a:rPr lang="en-US" sz="2000" dirty="0">
                    <a:solidFill>
                      <a:schemeClr val="tx1"/>
                    </a:solidFill>
                  </a:rPr>
                  <a:t>reducible </a:t>
                </a:r>
                <a:r>
                  <a:rPr lang="en-US" sz="2000" dirty="0">
                    <a:solidFill>
                      <a:schemeClr val="tx1"/>
                    </a:solidFill>
                  </a:rPr>
                  <a:t>with high probability. </a:t>
                </a:r>
                <a:endParaRPr lang="en-US" sz="2000" dirty="0">
                  <a:solidFill>
                    <a:schemeClr val="tx1"/>
                  </a:solidFill>
                </a:endParaRPr>
              </a:p>
            </p:txBody>
          </p:sp>
        </mc:Choice>
        <mc:Fallback>
          <p:sp>
            <p:nvSpPr>
              <p:cNvPr id="5" name="Rectangle 4"/>
              <p:cNvSpPr>
                <a:spLocks noRot="1" noChangeAspect="1" noMove="1" noResize="1" noEditPoints="1" noAdjustHandles="1" noChangeArrowheads="1" noChangeShapeType="1" noTextEdit="1"/>
              </p:cNvSpPr>
              <p:nvPr/>
            </p:nvSpPr>
            <p:spPr>
              <a:xfrm>
                <a:off x="149087" y="2448541"/>
                <a:ext cx="8845826" cy="894079"/>
              </a:xfrm>
              <a:prstGeom prst="rect">
                <a:avLst/>
              </a:prstGeom>
              <a:blipFill>
                <a:blip r:embed="rId3"/>
                <a:stretch>
                  <a:fillRect l="-754"/>
                </a:stretch>
              </a:blipFill>
              <a:ln w="34925">
                <a:solidFill>
                  <a:schemeClr val="accent4"/>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149087" y="1793784"/>
                <a:ext cx="8845826" cy="524371"/>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nchorCtr="0"/>
              <a:lstStyle/>
              <a:p>
                <a:r>
                  <a:rPr lang="en-US" sz="1800" b="1" dirty="0" smtClean="0">
                    <a:solidFill>
                      <a:schemeClr val="tx1"/>
                    </a:solidFill>
                  </a:rPr>
                  <a:t>Corollary </a:t>
                </a:r>
                <a:r>
                  <a:rPr lang="en-US" sz="1800" b="1" dirty="0">
                    <a:solidFill>
                      <a:schemeClr val="tx1"/>
                    </a:solidFill>
                  </a:rPr>
                  <a:t>[AB16,AB17]: </a:t>
                </a:r>
                <a:r>
                  <a:rPr lang="en-US" sz="1800" dirty="0">
                    <a:solidFill>
                      <a:schemeClr val="tx1"/>
                    </a:solidFill>
                  </a:rPr>
                  <a:t>For a </a:t>
                </a:r>
                <a:r>
                  <a:rPr lang="en-US" sz="1800" dirty="0">
                    <a:solidFill>
                      <a:schemeClr val="tx1"/>
                    </a:solidFill>
                  </a:rPr>
                  <a:t>random Argon2i DAG </a:t>
                </a:r>
                <a:r>
                  <a:rPr lang="en-US" sz="1800" dirty="0" smtClean="0">
                    <a:solidFill>
                      <a:schemeClr val="tx1"/>
                    </a:solidFill>
                  </a:rPr>
                  <a:t>G we have </a:t>
                </a:r>
                <a14:m>
                  <m:oMath xmlns:m="http://schemas.openxmlformats.org/officeDocument/2006/math">
                    <m:r>
                      <m:rPr>
                        <m:sty m:val="p"/>
                      </m:rPr>
                      <a:rPr lang="en-US" sz="1800">
                        <a:solidFill>
                          <a:schemeClr val="tx1"/>
                        </a:solidFill>
                        <a:latin typeface="Cambria Math" panose="02040503050406030204" pitchFamily="18" charset="0"/>
                        <a:ea typeface="Cambria Math" panose="02040503050406030204" pitchFamily="18" charset="0"/>
                      </a:rPr>
                      <m:t>C</m:t>
                    </m:r>
                    <m:r>
                      <m:rPr>
                        <m:sty m:val="p"/>
                      </m:rPr>
                      <a:rPr lang="en-US" sz="1800" b="0" i="0" smtClean="0">
                        <a:solidFill>
                          <a:schemeClr val="tx1"/>
                        </a:solidFill>
                        <a:latin typeface="Cambria Math" panose="02040503050406030204" pitchFamily="18" charset="0"/>
                        <a:ea typeface="Cambria Math" panose="02040503050406030204" pitchFamily="18" charset="0"/>
                      </a:rPr>
                      <m:t>C</m:t>
                    </m:r>
                    <m:d>
                      <m:dPr>
                        <m:ctrlPr>
                          <a:rPr lang="en-US" sz="1800" i="1">
                            <a:solidFill>
                              <a:schemeClr val="tx1"/>
                            </a:solidFill>
                            <a:latin typeface="Cambria Math" panose="02040503050406030204" pitchFamily="18" charset="0"/>
                            <a:ea typeface="Cambria Math" panose="02040503050406030204" pitchFamily="18" charset="0"/>
                          </a:rPr>
                        </m:ctrlPr>
                      </m:dPr>
                      <m:e>
                        <m:r>
                          <m:rPr>
                            <m:sty m:val="p"/>
                          </m:rPr>
                          <a:rPr lang="en-US" sz="1800">
                            <a:solidFill>
                              <a:schemeClr val="tx1"/>
                            </a:solidFill>
                            <a:latin typeface="Cambria Math"/>
                            <a:ea typeface="Cambria Math" panose="02040503050406030204" pitchFamily="18" charset="0"/>
                          </a:rPr>
                          <m:t>G</m:t>
                        </m:r>
                      </m:e>
                    </m:d>
                    <m:r>
                      <a:rPr lang="en-US" sz="1800" i="1">
                        <a:solidFill>
                          <a:schemeClr val="tx1"/>
                        </a:solidFill>
                        <a:latin typeface="Cambria Math" panose="02040503050406030204" pitchFamily="18" charset="0"/>
                        <a:ea typeface="Cambria Math" panose="02040503050406030204" pitchFamily="18" charset="0"/>
                      </a:rPr>
                      <m:t>=</m:t>
                    </m:r>
                    <m:r>
                      <a:rPr lang="en-US" sz="1800" i="1">
                        <a:solidFill>
                          <a:schemeClr val="tx1"/>
                        </a:solidFill>
                        <a:latin typeface="Cambria Math" panose="02040503050406030204" pitchFamily="18" charset="0"/>
                        <a:ea typeface="Cambria Math" panose="02040503050406030204" pitchFamily="18" charset="0"/>
                      </a:rPr>
                      <m:t>𝑂</m:t>
                    </m:r>
                    <m:d>
                      <m:dPr>
                        <m:ctrlPr>
                          <a:rPr lang="en-US" sz="1800" i="1">
                            <a:solidFill>
                              <a:schemeClr val="tx1"/>
                            </a:solidFill>
                            <a:latin typeface="Cambria Math" panose="02040503050406030204" pitchFamily="18" charset="0"/>
                            <a:ea typeface="Cambria Math" panose="02040503050406030204" pitchFamily="18" charset="0"/>
                          </a:rPr>
                        </m:ctrlPr>
                      </m:dPr>
                      <m:e>
                        <m:sSup>
                          <m:sSupPr>
                            <m:ctrlPr>
                              <a:rPr lang="en-US" sz="1800" i="1">
                                <a:solidFill>
                                  <a:schemeClr val="tx1"/>
                                </a:solidFill>
                                <a:latin typeface="Cambria Math" panose="02040503050406030204" pitchFamily="18" charset="0"/>
                                <a:ea typeface="Cambria Math" panose="02040503050406030204" pitchFamily="18" charset="0"/>
                              </a:rPr>
                            </m:ctrlPr>
                          </m:sSupPr>
                          <m:e>
                            <m:r>
                              <a:rPr lang="en-US" sz="1800" i="1">
                                <a:solidFill>
                                  <a:schemeClr val="tx1"/>
                                </a:solidFill>
                                <a:latin typeface="Cambria Math" panose="02040503050406030204" pitchFamily="18" charset="0"/>
                                <a:ea typeface="Cambria Math" panose="02040503050406030204" pitchFamily="18" charset="0"/>
                              </a:rPr>
                              <m:t>𝑛</m:t>
                            </m:r>
                          </m:e>
                          <m:sup>
                            <m:r>
                              <a:rPr lang="en-US" sz="1800" i="1">
                                <a:solidFill>
                                  <a:schemeClr val="tx1"/>
                                </a:solidFill>
                                <a:latin typeface="Cambria Math" panose="02040503050406030204" pitchFamily="18" charset="0"/>
                                <a:ea typeface="Cambria Math" panose="02040503050406030204" pitchFamily="18" charset="0"/>
                              </a:rPr>
                              <m:t>1.8</m:t>
                            </m:r>
                          </m:sup>
                        </m:sSup>
                      </m:e>
                    </m:d>
                  </m:oMath>
                </a14:m>
                <a:r>
                  <a:rPr lang="en-US" sz="1800" dirty="0">
                    <a:solidFill>
                      <a:schemeClr val="tx1"/>
                    </a:solidFill>
                  </a:rPr>
                  <a:t> (</a:t>
                </a:r>
                <a:r>
                  <a:rPr lang="en-US" sz="1800" dirty="0" err="1">
                    <a:solidFill>
                      <a:schemeClr val="tx1"/>
                    </a:solidFill>
                  </a:rPr>
                  <a:t>whp</a:t>
                </a:r>
                <a:r>
                  <a:rPr lang="en-US" sz="1800" dirty="0" smtClean="0">
                    <a:solidFill>
                      <a:schemeClr val="tx1"/>
                    </a:solidFill>
                  </a:rPr>
                  <a:t>).</a:t>
                </a:r>
                <a:endParaRPr lang="en-US" sz="1800" dirty="0">
                  <a:solidFill>
                    <a:schemeClr val="tx1"/>
                  </a:solidFill>
                </a:endParaRPr>
              </a:p>
            </p:txBody>
          </p:sp>
        </mc:Choice>
        <mc:Fallback>
          <p:sp>
            <p:nvSpPr>
              <p:cNvPr id="7" name="Rectangle 6"/>
              <p:cNvSpPr>
                <a:spLocks noRot="1" noChangeAspect="1" noMove="1" noResize="1" noEditPoints="1" noAdjustHandles="1" noChangeArrowheads="1" noChangeShapeType="1" noTextEdit="1"/>
              </p:cNvSpPr>
              <p:nvPr/>
            </p:nvSpPr>
            <p:spPr>
              <a:xfrm>
                <a:off x="149087" y="1793784"/>
                <a:ext cx="8845826" cy="524371"/>
              </a:xfrm>
              <a:prstGeom prst="rect">
                <a:avLst/>
              </a:prstGeom>
              <a:blipFill>
                <a:blip r:embed="rId4"/>
                <a:stretch>
                  <a:fillRect l="-617"/>
                </a:stretch>
              </a:blipFill>
              <a:ln w="34925">
                <a:solidFill>
                  <a:schemeClr val="accent4"/>
                </a:solidFill>
              </a:ln>
            </p:spPr>
            <p:txBody>
              <a:bodyPr/>
              <a:lstStyle/>
              <a:p>
                <a:r>
                  <a:rPr lang="en-US">
                    <a:noFill/>
                  </a:rPr>
                  <a:t> </a:t>
                </a:r>
              </a:p>
            </p:txBody>
          </p:sp>
        </mc:Fallback>
      </mc:AlternateContent>
      <p:pic>
        <p:nvPicPr>
          <p:cNvPr id="1026" name="Picture 2" descr="Image result for ne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18935" y="2600289"/>
            <a:ext cx="1079018" cy="590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1033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t>
            </a:r>
            <a:r>
              <a:rPr lang="en-US" dirty="0"/>
              <a:t>Depth-Reducible </a:t>
            </a:r>
            <a:r>
              <a:rPr lang="en-US" dirty="0" smtClean="0"/>
              <a:t>is Argon2i?</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49087" y="4105956"/>
                <a:ext cx="8766312" cy="3263504"/>
              </a:xfrm>
            </p:spPr>
            <p:txBody>
              <a:bodyPr>
                <a:normAutofit/>
              </a:bodyPr>
              <a:lstStyle/>
              <a:p>
                <a:pPr marL="0" indent="0">
                  <a:buNone/>
                </a:pPr>
                <a:r>
                  <a:rPr lang="en-US" b="1" dirty="0" smtClean="0"/>
                  <a:t>Proof </a:t>
                </a:r>
                <a:r>
                  <a:rPr lang="en-US" b="1" dirty="0" smtClean="0"/>
                  <a:t>Sketch: </a:t>
                </a:r>
                <a:r>
                  <a:rPr lang="en-US" dirty="0"/>
                  <a:t>Recursive Attack [ABP17] against DAG G is (</a:t>
                </a:r>
                <a:r>
                  <a:rPr lang="en-US" dirty="0" err="1"/>
                  <a:t>e,d</a:t>
                </a:r>
                <a:r>
                  <a:rPr lang="en-US" dirty="0"/>
                  <a:t>)-reducible </a:t>
                </a:r>
                <a:r>
                  <a:rPr lang="en-US" dirty="0" smtClean="0"/>
                  <a:t>at multiple points a curve e.g., </a:t>
                </a:r>
                <a14:m>
                  <m:oMath xmlns:m="http://schemas.openxmlformats.org/officeDocument/2006/math">
                    <m:r>
                      <m:rPr>
                        <m:sty m:val="p"/>
                      </m:rPr>
                      <a:rPr lang="en-US" b="0" i="0" smtClean="0">
                        <a:latin typeface="Cambria Math" panose="02040503050406030204" pitchFamily="18" charset="0"/>
                      </a:rPr>
                      <m:t>d</m:t>
                    </m:r>
                    <m:d>
                      <m:dPr>
                        <m:ctrlPr>
                          <a:rPr lang="en-US" b="0" i="0" smtClean="0">
                            <a:latin typeface="Cambria Math" panose="02040503050406030204" pitchFamily="18" charset="0"/>
                          </a:rPr>
                        </m:ctrlPr>
                      </m:dPr>
                      <m:e>
                        <m:r>
                          <m:rPr>
                            <m:sty m:val="p"/>
                          </m:rPr>
                          <a:rPr lang="en-US" b="0" i="0" smtClean="0">
                            <a:latin typeface="Cambria Math" panose="02040503050406030204" pitchFamily="18" charset="0"/>
                          </a:rPr>
                          <m:t>e</m:t>
                        </m:r>
                      </m:e>
                    </m:d>
                    <m:r>
                      <a:rPr lang="en-US" b="0" i="0" smtClean="0">
                        <a:latin typeface="Cambria Math" panose="02040503050406030204" pitchFamily="18" charset="0"/>
                      </a:rPr>
                      <m:t>=</m:t>
                    </m:r>
                    <m:r>
                      <a:rPr lang="en-US" i="1">
                        <a:latin typeface="Cambria Math" panose="02040503050406030204" pitchFamily="18" charset="0"/>
                      </a:rPr>
                      <m:t>𝑂</m:t>
                    </m:r>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3</m:t>
                                </m:r>
                              </m:sup>
                            </m:sSup>
                          </m:num>
                          <m:den>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3</m:t>
                                </m:r>
                              </m:sup>
                            </m:sSup>
                          </m:den>
                        </m:f>
                      </m:e>
                    </m:d>
                  </m:oMath>
                </a14:m>
                <a:r>
                  <a:rPr lang="en-US" dirty="0" smtClean="0"/>
                  <a:t>.</a:t>
                </a:r>
                <a:endParaRPr lang="en-US" dirty="0"/>
              </a:p>
              <a:p>
                <a:pPr marL="0" indent="0">
                  <a:buNone/>
                </a:pP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49087" y="4105956"/>
                <a:ext cx="8766312" cy="3263504"/>
              </a:xfrm>
              <a:blipFill>
                <a:blip r:embed="rId2"/>
                <a:stretch>
                  <a:fillRect l="-1043" t="-261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149087" y="1194255"/>
                <a:ext cx="8845826" cy="466765"/>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t" anchorCtr="0"/>
              <a:lstStyle/>
              <a:p>
                <a:r>
                  <a:rPr lang="en-US" sz="1800" b="1" dirty="0">
                    <a:solidFill>
                      <a:schemeClr val="tx1"/>
                    </a:solidFill>
                  </a:rPr>
                  <a:t>Theorem </a:t>
                </a:r>
                <a:r>
                  <a:rPr lang="en-US" sz="1800" b="1" dirty="0">
                    <a:solidFill>
                      <a:schemeClr val="tx1"/>
                    </a:solidFill>
                  </a:rPr>
                  <a:t>[AB17]: </a:t>
                </a:r>
                <a:r>
                  <a:rPr lang="en-US" sz="1800" dirty="0">
                    <a:solidFill>
                      <a:schemeClr val="tx1"/>
                    </a:solidFill>
                  </a:rPr>
                  <a:t>A random Argon2i DAG G is </a:t>
                </a:r>
                <a14:m>
                  <m:oMath xmlns:m="http://schemas.openxmlformats.org/officeDocument/2006/math">
                    <m:d>
                      <m:dPr>
                        <m:ctrlPr>
                          <a:rPr lang="en-US" sz="1800" i="1">
                            <a:solidFill>
                              <a:schemeClr val="tx1"/>
                            </a:solidFill>
                            <a:latin typeface="Cambria Math" panose="02040503050406030204" pitchFamily="18" charset="0"/>
                          </a:rPr>
                        </m:ctrlPr>
                      </m:dPr>
                      <m:e>
                        <m:sSup>
                          <m:sSupPr>
                            <m:ctrlPr>
                              <a:rPr lang="en-US" sz="1800" i="1">
                                <a:solidFill>
                                  <a:schemeClr val="tx1"/>
                                </a:solidFill>
                                <a:latin typeface="Cambria Math" panose="02040503050406030204" pitchFamily="18" charset="0"/>
                              </a:rPr>
                            </m:ctrlPr>
                          </m:sSupPr>
                          <m:e>
                            <m:r>
                              <a:rPr lang="en-US" sz="1800" i="1">
                                <a:solidFill>
                                  <a:schemeClr val="tx1"/>
                                </a:solidFill>
                                <a:latin typeface="Cambria Math" panose="02040503050406030204" pitchFamily="18" charset="0"/>
                              </a:rPr>
                              <m:t>𝑛</m:t>
                            </m:r>
                          </m:e>
                          <m:sup>
                            <m:r>
                              <a:rPr lang="en-US" sz="1800" i="1">
                                <a:solidFill>
                                  <a:schemeClr val="tx1"/>
                                </a:solidFill>
                                <a:latin typeface="Cambria Math" panose="02040503050406030204" pitchFamily="18" charset="0"/>
                              </a:rPr>
                              <m:t>0.8</m:t>
                            </m:r>
                          </m:sup>
                        </m:sSup>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𝑂</m:t>
                        </m:r>
                        <m:d>
                          <m:dPr>
                            <m:ctrlPr>
                              <a:rPr lang="en-US" sz="1800" i="1">
                                <a:solidFill>
                                  <a:schemeClr val="tx1"/>
                                </a:solidFill>
                                <a:latin typeface="Cambria Math" panose="02040503050406030204" pitchFamily="18" charset="0"/>
                              </a:rPr>
                            </m:ctrlPr>
                          </m:dPr>
                          <m:e>
                            <m:sSup>
                              <m:sSupPr>
                                <m:ctrlPr>
                                  <a:rPr lang="en-US" sz="1800" i="1">
                                    <a:solidFill>
                                      <a:schemeClr val="tx1"/>
                                    </a:solidFill>
                                    <a:latin typeface="Cambria Math" panose="02040503050406030204" pitchFamily="18" charset="0"/>
                                  </a:rPr>
                                </m:ctrlPr>
                              </m:sSupPr>
                              <m:e>
                                <m:r>
                                  <a:rPr lang="en-US" sz="1800" i="1">
                                    <a:solidFill>
                                      <a:schemeClr val="tx1"/>
                                    </a:solidFill>
                                    <a:latin typeface="Cambria Math" panose="02040503050406030204" pitchFamily="18" charset="0"/>
                                  </a:rPr>
                                  <m:t>𝑛</m:t>
                                </m:r>
                              </m:e>
                              <m:sup>
                                <m:r>
                                  <a:rPr lang="en-US" sz="1800" i="1">
                                    <a:solidFill>
                                      <a:schemeClr val="tx1"/>
                                    </a:solidFill>
                                    <a:latin typeface="Cambria Math" panose="02040503050406030204" pitchFamily="18" charset="0"/>
                                  </a:rPr>
                                  <m:t>0.6</m:t>
                                </m:r>
                              </m:sup>
                            </m:sSup>
                          </m:e>
                        </m:d>
                      </m:e>
                    </m:d>
                  </m:oMath>
                </a14:m>
                <a:r>
                  <a:rPr lang="en-US" sz="1800" dirty="0">
                    <a:solidFill>
                      <a:schemeClr val="tx1"/>
                    </a:solidFill>
                  </a:rPr>
                  <a:t>–reducible (</a:t>
                </a:r>
                <a:r>
                  <a:rPr lang="en-US" sz="1800" dirty="0" err="1">
                    <a:solidFill>
                      <a:schemeClr val="tx1"/>
                    </a:solidFill>
                  </a:rPr>
                  <a:t>whp</a:t>
                </a:r>
                <a:r>
                  <a:rPr lang="en-US" sz="1800" dirty="0">
                    <a:solidFill>
                      <a:schemeClr val="tx1"/>
                    </a:solidFill>
                  </a:rPr>
                  <a:t>).</a:t>
                </a:r>
                <a:endParaRPr lang="en-US" sz="1800" dirty="0">
                  <a:solidFill>
                    <a:schemeClr val="tx1"/>
                  </a:solidFill>
                </a:endParaRPr>
              </a:p>
              <a:p>
                <a:endParaRPr lang="en-US" sz="4400" dirty="0">
                  <a:solidFill>
                    <a:schemeClr val="tx1"/>
                  </a:solidFill>
                </a:endParaRPr>
              </a:p>
            </p:txBody>
          </p:sp>
        </mc:Choice>
        <mc:Fallback>
          <p:sp>
            <p:nvSpPr>
              <p:cNvPr id="4" name="Rectangle 3"/>
              <p:cNvSpPr>
                <a:spLocks noRot="1" noChangeAspect="1" noMove="1" noResize="1" noEditPoints="1" noAdjustHandles="1" noChangeArrowheads="1" noChangeShapeType="1" noTextEdit="1"/>
              </p:cNvSpPr>
              <p:nvPr/>
            </p:nvSpPr>
            <p:spPr>
              <a:xfrm>
                <a:off x="149087" y="1194255"/>
                <a:ext cx="8845826" cy="466765"/>
              </a:xfrm>
              <a:prstGeom prst="rect">
                <a:avLst/>
              </a:prstGeom>
              <a:blipFill>
                <a:blip r:embed="rId3"/>
                <a:stretch>
                  <a:fillRect l="-617"/>
                </a:stretch>
              </a:blipFill>
              <a:ln w="34925">
                <a:solidFill>
                  <a:schemeClr val="accent4"/>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149087" y="2448541"/>
                <a:ext cx="8845826" cy="894079"/>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000" b="1" dirty="0" smtClean="0">
                    <a:solidFill>
                      <a:schemeClr val="tx1"/>
                    </a:solidFill>
                  </a:rPr>
                  <a:t>Theorem</a:t>
                </a:r>
                <a:r>
                  <a:rPr lang="en-US" sz="2000" b="1" dirty="0">
                    <a:solidFill>
                      <a:schemeClr val="tx1"/>
                    </a:solidFill>
                  </a:rPr>
                  <a:t>: </a:t>
                </a:r>
                <a:r>
                  <a:rPr lang="en-US" sz="2000" dirty="0">
                    <a:solidFill>
                      <a:schemeClr val="tx1"/>
                    </a:solidFill>
                  </a:rPr>
                  <a:t>Argon2i is </a:t>
                </a:r>
                <a14:m>
                  <m:oMath xmlns:m="http://schemas.openxmlformats.org/officeDocument/2006/math">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𝑒</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𝑂</m:t>
                        </m:r>
                        <m:d>
                          <m:dPr>
                            <m:ctrlPr>
                              <a:rPr lang="en-US" sz="2000" i="1">
                                <a:solidFill>
                                  <a:schemeClr val="tx1"/>
                                </a:solidFill>
                                <a:latin typeface="Cambria Math" panose="02040503050406030204" pitchFamily="18" charset="0"/>
                              </a:rPr>
                            </m:ctrlPr>
                          </m:dPr>
                          <m:e>
                            <m:f>
                              <m:fPr>
                                <m:ctrlPr>
                                  <a:rPr lang="en-US" sz="2000" i="1">
                                    <a:solidFill>
                                      <a:schemeClr val="tx1"/>
                                    </a:solidFill>
                                    <a:latin typeface="Cambria Math" panose="02040503050406030204" pitchFamily="18" charset="0"/>
                                  </a:rPr>
                                </m:ctrlPr>
                              </m:fPr>
                              <m:num>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1">
                                        <a:solidFill>
                                          <a:schemeClr val="tx1"/>
                                        </a:solidFill>
                                        <a:latin typeface="Cambria Math" panose="02040503050406030204" pitchFamily="18" charset="0"/>
                                      </a:rPr>
                                      <m:t>3</m:t>
                                    </m:r>
                                  </m:sup>
                                </m:sSup>
                              </m:num>
                              <m:den>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𝑒</m:t>
                                    </m:r>
                                  </m:e>
                                  <m:sup>
                                    <m:r>
                                      <a:rPr lang="en-US" sz="2000" i="1">
                                        <a:solidFill>
                                          <a:schemeClr val="tx1"/>
                                        </a:solidFill>
                                        <a:latin typeface="Cambria Math" panose="02040503050406030204" pitchFamily="18" charset="0"/>
                                      </a:rPr>
                                      <m:t>3</m:t>
                                    </m:r>
                                  </m:sup>
                                </m:sSup>
                              </m:den>
                            </m:f>
                          </m:e>
                        </m:d>
                      </m:e>
                    </m:d>
                  </m:oMath>
                </a14:m>
                <a:r>
                  <a:rPr lang="en-US" sz="2000" dirty="0">
                    <a:solidFill>
                      <a:schemeClr val="tx1"/>
                    </a:solidFill>
                  </a:rPr>
                  <a:t>–depth </a:t>
                </a:r>
                <a:r>
                  <a:rPr lang="en-US" sz="2000" dirty="0">
                    <a:solidFill>
                      <a:schemeClr val="tx1"/>
                    </a:solidFill>
                  </a:rPr>
                  <a:t>reducible </a:t>
                </a:r>
                <a:r>
                  <a:rPr lang="en-US" sz="2000" dirty="0">
                    <a:solidFill>
                      <a:schemeClr val="tx1"/>
                    </a:solidFill>
                  </a:rPr>
                  <a:t>with high probability. </a:t>
                </a:r>
                <a:endParaRPr lang="en-US" sz="2000" dirty="0">
                  <a:solidFill>
                    <a:schemeClr val="tx1"/>
                  </a:solidFill>
                </a:endParaRPr>
              </a:p>
            </p:txBody>
          </p:sp>
        </mc:Choice>
        <mc:Fallback>
          <p:sp>
            <p:nvSpPr>
              <p:cNvPr id="5" name="Rectangle 4"/>
              <p:cNvSpPr>
                <a:spLocks noRot="1" noChangeAspect="1" noMove="1" noResize="1" noEditPoints="1" noAdjustHandles="1" noChangeArrowheads="1" noChangeShapeType="1" noTextEdit="1"/>
              </p:cNvSpPr>
              <p:nvPr/>
            </p:nvSpPr>
            <p:spPr>
              <a:xfrm>
                <a:off x="149087" y="2448541"/>
                <a:ext cx="8845826" cy="894079"/>
              </a:xfrm>
              <a:prstGeom prst="rect">
                <a:avLst/>
              </a:prstGeom>
              <a:blipFill>
                <a:blip r:embed="rId4"/>
                <a:stretch>
                  <a:fillRect l="-754"/>
                </a:stretch>
              </a:blipFill>
              <a:ln w="34925">
                <a:solidFill>
                  <a:schemeClr val="accent4"/>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149087" y="1793784"/>
                <a:ext cx="8845826" cy="524371"/>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nchorCtr="0"/>
              <a:lstStyle/>
              <a:p>
                <a:r>
                  <a:rPr lang="en-US" sz="1800" b="1" dirty="0" smtClean="0">
                    <a:solidFill>
                      <a:schemeClr val="tx1"/>
                    </a:solidFill>
                  </a:rPr>
                  <a:t>Corollary </a:t>
                </a:r>
                <a:r>
                  <a:rPr lang="en-US" sz="1800" b="1" dirty="0">
                    <a:solidFill>
                      <a:schemeClr val="tx1"/>
                    </a:solidFill>
                  </a:rPr>
                  <a:t>[AB16,AB17]: </a:t>
                </a:r>
                <a:r>
                  <a:rPr lang="en-US" sz="1800" dirty="0">
                    <a:solidFill>
                      <a:schemeClr val="tx1"/>
                    </a:solidFill>
                  </a:rPr>
                  <a:t>For a </a:t>
                </a:r>
                <a:r>
                  <a:rPr lang="en-US" sz="1800" dirty="0">
                    <a:solidFill>
                      <a:schemeClr val="tx1"/>
                    </a:solidFill>
                  </a:rPr>
                  <a:t>random Argon2i DAG </a:t>
                </a:r>
                <a:r>
                  <a:rPr lang="en-US" sz="1800" dirty="0" smtClean="0">
                    <a:solidFill>
                      <a:schemeClr val="tx1"/>
                    </a:solidFill>
                  </a:rPr>
                  <a:t>G we have </a:t>
                </a:r>
                <a14:m>
                  <m:oMath xmlns:m="http://schemas.openxmlformats.org/officeDocument/2006/math">
                    <m:r>
                      <m:rPr>
                        <m:sty m:val="p"/>
                      </m:rPr>
                      <a:rPr lang="en-US" sz="1800">
                        <a:solidFill>
                          <a:schemeClr val="tx1"/>
                        </a:solidFill>
                        <a:latin typeface="Cambria Math" panose="02040503050406030204" pitchFamily="18" charset="0"/>
                        <a:ea typeface="Cambria Math" panose="02040503050406030204" pitchFamily="18" charset="0"/>
                      </a:rPr>
                      <m:t>C</m:t>
                    </m:r>
                    <m:r>
                      <m:rPr>
                        <m:sty m:val="p"/>
                      </m:rPr>
                      <a:rPr lang="en-US" sz="1800" b="0" i="0" smtClean="0">
                        <a:solidFill>
                          <a:schemeClr val="tx1"/>
                        </a:solidFill>
                        <a:latin typeface="Cambria Math" panose="02040503050406030204" pitchFamily="18" charset="0"/>
                        <a:ea typeface="Cambria Math" panose="02040503050406030204" pitchFamily="18" charset="0"/>
                      </a:rPr>
                      <m:t>C</m:t>
                    </m:r>
                    <m:d>
                      <m:dPr>
                        <m:ctrlPr>
                          <a:rPr lang="en-US" sz="1800" i="1">
                            <a:solidFill>
                              <a:schemeClr val="tx1"/>
                            </a:solidFill>
                            <a:latin typeface="Cambria Math" panose="02040503050406030204" pitchFamily="18" charset="0"/>
                            <a:ea typeface="Cambria Math" panose="02040503050406030204" pitchFamily="18" charset="0"/>
                          </a:rPr>
                        </m:ctrlPr>
                      </m:dPr>
                      <m:e>
                        <m:r>
                          <m:rPr>
                            <m:sty m:val="p"/>
                          </m:rPr>
                          <a:rPr lang="en-US" sz="1800">
                            <a:solidFill>
                              <a:schemeClr val="tx1"/>
                            </a:solidFill>
                            <a:latin typeface="Cambria Math"/>
                            <a:ea typeface="Cambria Math" panose="02040503050406030204" pitchFamily="18" charset="0"/>
                          </a:rPr>
                          <m:t>G</m:t>
                        </m:r>
                      </m:e>
                    </m:d>
                    <m:r>
                      <a:rPr lang="en-US" sz="1800" i="1">
                        <a:solidFill>
                          <a:schemeClr val="tx1"/>
                        </a:solidFill>
                        <a:latin typeface="Cambria Math" panose="02040503050406030204" pitchFamily="18" charset="0"/>
                        <a:ea typeface="Cambria Math" panose="02040503050406030204" pitchFamily="18" charset="0"/>
                      </a:rPr>
                      <m:t>=</m:t>
                    </m:r>
                    <m:r>
                      <a:rPr lang="en-US" sz="1800" i="1">
                        <a:solidFill>
                          <a:schemeClr val="tx1"/>
                        </a:solidFill>
                        <a:latin typeface="Cambria Math" panose="02040503050406030204" pitchFamily="18" charset="0"/>
                        <a:ea typeface="Cambria Math" panose="02040503050406030204" pitchFamily="18" charset="0"/>
                      </a:rPr>
                      <m:t>𝑂</m:t>
                    </m:r>
                    <m:d>
                      <m:dPr>
                        <m:ctrlPr>
                          <a:rPr lang="en-US" sz="1800" i="1">
                            <a:solidFill>
                              <a:schemeClr val="tx1"/>
                            </a:solidFill>
                            <a:latin typeface="Cambria Math" panose="02040503050406030204" pitchFamily="18" charset="0"/>
                            <a:ea typeface="Cambria Math" panose="02040503050406030204" pitchFamily="18" charset="0"/>
                          </a:rPr>
                        </m:ctrlPr>
                      </m:dPr>
                      <m:e>
                        <m:sSup>
                          <m:sSupPr>
                            <m:ctrlPr>
                              <a:rPr lang="en-US" sz="1800" i="1">
                                <a:solidFill>
                                  <a:schemeClr val="tx1"/>
                                </a:solidFill>
                                <a:latin typeface="Cambria Math" panose="02040503050406030204" pitchFamily="18" charset="0"/>
                                <a:ea typeface="Cambria Math" panose="02040503050406030204" pitchFamily="18" charset="0"/>
                              </a:rPr>
                            </m:ctrlPr>
                          </m:sSupPr>
                          <m:e>
                            <m:r>
                              <a:rPr lang="en-US" sz="1800" i="1">
                                <a:solidFill>
                                  <a:schemeClr val="tx1"/>
                                </a:solidFill>
                                <a:latin typeface="Cambria Math" panose="02040503050406030204" pitchFamily="18" charset="0"/>
                                <a:ea typeface="Cambria Math" panose="02040503050406030204" pitchFamily="18" charset="0"/>
                              </a:rPr>
                              <m:t>𝑛</m:t>
                            </m:r>
                          </m:e>
                          <m:sup>
                            <m:r>
                              <a:rPr lang="en-US" sz="1800" i="1">
                                <a:solidFill>
                                  <a:schemeClr val="tx1"/>
                                </a:solidFill>
                                <a:latin typeface="Cambria Math" panose="02040503050406030204" pitchFamily="18" charset="0"/>
                                <a:ea typeface="Cambria Math" panose="02040503050406030204" pitchFamily="18" charset="0"/>
                              </a:rPr>
                              <m:t>1.8</m:t>
                            </m:r>
                          </m:sup>
                        </m:sSup>
                      </m:e>
                    </m:d>
                  </m:oMath>
                </a14:m>
                <a:r>
                  <a:rPr lang="en-US" sz="1800" dirty="0">
                    <a:solidFill>
                      <a:schemeClr val="tx1"/>
                    </a:solidFill>
                  </a:rPr>
                  <a:t> (</a:t>
                </a:r>
                <a:r>
                  <a:rPr lang="en-US" sz="1800" dirty="0" err="1">
                    <a:solidFill>
                      <a:schemeClr val="tx1"/>
                    </a:solidFill>
                  </a:rPr>
                  <a:t>whp</a:t>
                </a:r>
                <a:r>
                  <a:rPr lang="en-US" sz="1800" dirty="0" smtClean="0">
                    <a:solidFill>
                      <a:schemeClr val="tx1"/>
                    </a:solidFill>
                  </a:rPr>
                  <a:t>).</a:t>
                </a:r>
                <a:endParaRPr lang="en-US" sz="1800" dirty="0">
                  <a:solidFill>
                    <a:schemeClr val="tx1"/>
                  </a:solidFill>
                </a:endParaRPr>
              </a:p>
            </p:txBody>
          </p:sp>
        </mc:Choice>
        <mc:Fallback>
          <p:sp>
            <p:nvSpPr>
              <p:cNvPr id="7" name="Rectangle 6"/>
              <p:cNvSpPr>
                <a:spLocks noRot="1" noChangeAspect="1" noMove="1" noResize="1" noEditPoints="1" noAdjustHandles="1" noChangeArrowheads="1" noChangeShapeType="1" noTextEdit="1"/>
              </p:cNvSpPr>
              <p:nvPr/>
            </p:nvSpPr>
            <p:spPr>
              <a:xfrm>
                <a:off x="149087" y="1793784"/>
                <a:ext cx="8845826" cy="524371"/>
              </a:xfrm>
              <a:prstGeom prst="rect">
                <a:avLst/>
              </a:prstGeom>
              <a:blipFill>
                <a:blip r:embed="rId5"/>
                <a:stretch>
                  <a:fillRect l="-617"/>
                </a:stretch>
              </a:blipFill>
              <a:ln w="34925">
                <a:solidFill>
                  <a:schemeClr val="accent4"/>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149087" y="3496424"/>
                <a:ext cx="8845826" cy="548006"/>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nchorCtr="0"/>
              <a:lstStyle/>
              <a:p>
                <a:endParaRPr lang="en-US" sz="1800" b="1" dirty="0" smtClean="0">
                  <a:solidFill>
                    <a:schemeClr val="tx1"/>
                  </a:solidFill>
                </a:endParaRPr>
              </a:p>
              <a:p>
                <a:endParaRPr lang="en-US" sz="1800" b="1" dirty="0">
                  <a:solidFill>
                    <a:schemeClr val="tx1"/>
                  </a:solidFill>
                </a:endParaRPr>
              </a:p>
              <a:p>
                <a:r>
                  <a:rPr lang="en-US" sz="1800" b="1" dirty="0">
                    <a:solidFill>
                      <a:schemeClr val="tx1"/>
                    </a:solidFill>
                  </a:rPr>
                  <a:t>Corollary: </a:t>
                </a:r>
                <a:r>
                  <a:rPr lang="en-US" sz="1800" dirty="0">
                    <a:solidFill>
                      <a:schemeClr val="tx1"/>
                    </a:solidFill>
                  </a:rPr>
                  <a:t>For </a:t>
                </a:r>
                <a:r>
                  <a:rPr lang="en-US" sz="1800" dirty="0">
                    <a:solidFill>
                      <a:schemeClr val="tx1"/>
                    </a:solidFill>
                  </a:rPr>
                  <a:t>a random Argon2i DAG </a:t>
                </a:r>
                <a:r>
                  <a:rPr lang="en-US" sz="1800" dirty="0" smtClean="0">
                    <a:solidFill>
                      <a:schemeClr val="tx1"/>
                    </a:solidFill>
                  </a:rPr>
                  <a:t>G we have </a:t>
                </a:r>
                <a14:m>
                  <m:oMath xmlns:m="http://schemas.openxmlformats.org/officeDocument/2006/math">
                    <m:r>
                      <m:rPr>
                        <m:sty m:val="p"/>
                      </m:rPr>
                      <a:rPr lang="en-US" sz="1800">
                        <a:solidFill>
                          <a:schemeClr val="tx1"/>
                        </a:solidFill>
                        <a:latin typeface="Cambria Math" panose="02040503050406030204" pitchFamily="18" charset="0"/>
                        <a:ea typeface="Cambria Math" panose="02040503050406030204" pitchFamily="18" charset="0"/>
                      </a:rPr>
                      <m:t>C</m:t>
                    </m:r>
                    <m:r>
                      <m:rPr>
                        <m:sty m:val="p"/>
                      </m:rPr>
                      <a:rPr lang="en-US" sz="1800" b="0" i="0" smtClean="0">
                        <a:solidFill>
                          <a:schemeClr val="tx1"/>
                        </a:solidFill>
                        <a:latin typeface="Cambria Math" panose="02040503050406030204" pitchFamily="18" charset="0"/>
                        <a:ea typeface="Cambria Math" panose="02040503050406030204" pitchFamily="18" charset="0"/>
                      </a:rPr>
                      <m:t>C</m:t>
                    </m:r>
                    <m:d>
                      <m:dPr>
                        <m:ctrlPr>
                          <a:rPr lang="en-US" sz="1800" i="1">
                            <a:solidFill>
                              <a:schemeClr val="tx1"/>
                            </a:solidFill>
                            <a:latin typeface="Cambria Math" panose="02040503050406030204" pitchFamily="18" charset="0"/>
                            <a:ea typeface="Cambria Math" panose="02040503050406030204" pitchFamily="18" charset="0"/>
                          </a:rPr>
                        </m:ctrlPr>
                      </m:dPr>
                      <m:e>
                        <m:r>
                          <m:rPr>
                            <m:sty m:val="p"/>
                          </m:rPr>
                          <a:rPr lang="en-US" sz="1800">
                            <a:solidFill>
                              <a:schemeClr val="tx1"/>
                            </a:solidFill>
                            <a:latin typeface="Cambria Math"/>
                            <a:ea typeface="Cambria Math" panose="02040503050406030204" pitchFamily="18" charset="0"/>
                          </a:rPr>
                          <m:t>G</m:t>
                        </m:r>
                      </m:e>
                    </m:d>
                    <m:r>
                      <a:rPr lang="en-US" sz="1800" i="1">
                        <a:solidFill>
                          <a:schemeClr val="tx1"/>
                        </a:solidFill>
                        <a:latin typeface="Cambria Math" panose="02040503050406030204" pitchFamily="18" charset="0"/>
                        <a:ea typeface="Cambria Math" panose="02040503050406030204" pitchFamily="18" charset="0"/>
                      </a:rPr>
                      <m:t>=</m:t>
                    </m:r>
                    <m:r>
                      <a:rPr lang="en-US" sz="1800" i="1">
                        <a:solidFill>
                          <a:schemeClr val="tx1"/>
                        </a:solidFill>
                        <a:latin typeface="Cambria Math" panose="02040503050406030204" pitchFamily="18" charset="0"/>
                        <a:ea typeface="Cambria Math" panose="02040503050406030204" pitchFamily="18" charset="0"/>
                      </a:rPr>
                      <m:t>𝑂</m:t>
                    </m:r>
                    <m:d>
                      <m:dPr>
                        <m:ctrlPr>
                          <a:rPr lang="en-US" sz="1800" i="1">
                            <a:solidFill>
                              <a:schemeClr val="tx1"/>
                            </a:solidFill>
                            <a:latin typeface="Cambria Math" panose="02040503050406030204" pitchFamily="18" charset="0"/>
                            <a:ea typeface="Cambria Math" panose="02040503050406030204" pitchFamily="18" charset="0"/>
                          </a:rPr>
                        </m:ctrlPr>
                      </m:dPr>
                      <m:e>
                        <m:sSup>
                          <m:sSupPr>
                            <m:ctrlPr>
                              <a:rPr lang="en-US" sz="1800" i="1">
                                <a:solidFill>
                                  <a:schemeClr val="tx1"/>
                                </a:solidFill>
                                <a:latin typeface="Cambria Math" panose="02040503050406030204" pitchFamily="18" charset="0"/>
                                <a:ea typeface="Cambria Math" panose="02040503050406030204" pitchFamily="18" charset="0"/>
                              </a:rPr>
                            </m:ctrlPr>
                          </m:sSupPr>
                          <m:e>
                            <m:r>
                              <a:rPr lang="en-US" sz="1800" i="1">
                                <a:solidFill>
                                  <a:schemeClr val="tx1"/>
                                </a:solidFill>
                                <a:latin typeface="Cambria Math" panose="02040503050406030204" pitchFamily="18" charset="0"/>
                                <a:ea typeface="Cambria Math" panose="02040503050406030204" pitchFamily="18" charset="0"/>
                              </a:rPr>
                              <m:t>𝑛</m:t>
                            </m:r>
                          </m:e>
                          <m:sup>
                            <m:r>
                              <a:rPr lang="en-US" sz="1800" i="1" smtClean="0">
                                <a:solidFill>
                                  <a:srgbClr val="FF0000"/>
                                </a:solidFill>
                                <a:latin typeface="Cambria Math" panose="02040503050406030204" pitchFamily="18" charset="0"/>
                                <a:ea typeface="Cambria Math" panose="02040503050406030204" pitchFamily="18" charset="0"/>
                              </a:rPr>
                              <m:t>1.</m:t>
                            </m:r>
                            <m:r>
                              <a:rPr lang="en-US" sz="1800" i="1">
                                <a:solidFill>
                                  <a:srgbClr val="FF0000"/>
                                </a:solidFill>
                                <a:latin typeface="Cambria Math" panose="02040503050406030204" pitchFamily="18" charset="0"/>
                                <a:ea typeface="Cambria Math" panose="02040503050406030204" pitchFamily="18" charset="0"/>
                              </a:rPr>
                              <m:t>768</m:t>
                            </m:r>
                          </m:sup>
                        </m:sSup>
                      </m:e>
                    </m:d>
                  </m:oMath>
                </a14:m>
                <a:r>
                  <a:rPr lang="en-US" sz="1800" dirty="0">
                    <a:solidFill>
                      <a:schemeClr val="tx1"/>
                    </a:solidFill>
                  </a:rPr>
                  <a:t> (</a:t>
                </a:r>
                <a:r>
                  <a:rPr lang="en-US" sz="1800" dirty="0" err="1">
                    <a:solidFill>
                      <a:schemeClr val="tx1"/>
                    </a:solidFill>
                  </a:rPr>
                  <a:t>whp</a:t>
                </a:r>
                <a:r>
                  <a:rPr lang="en-US" sz="1800" dirty="0">
                    <a:solidFill>
                      <a:schemeClr val="tx1"/>
                    </a:solidFill>
                  </a:rPr>
                  <a:t>).</a:t>
                </a:r>
              </a:p>
              <a:p>
                <a:endParaRPr lang="en-US" sz="4400" dirty="0">
                  <a:solidFill>
                    <a:schemeClr val="tx1"/>
                  </a:solidFill>
                </a:endParaRPr>
              </a:p>
            </p:txBody>
          </p:sp>
        </mc:Choice>
        <mc:Fallback>
          <p:sp>
            <p:nvSpPr>
              <p:cNvPr id="8" name="Rectangle 7"/>
              <p:cNvSpPr>
                <a:spLocks noRot="1" noChangeAspect="1" noMove="1" noResize="1" noEditPoints="1" noAdjustHandles="1" noChangeArrowheads="1" noChangeShapeType="1" noTextEdit="1"/>
              </p:cNvSpPr>
              <p:nvPr/>
            </p:nvSpPr>
            <p:spPr>
              <a:xfrm>
                <a:off x="149087" y="3496424"/>
                <a:ext cx="8845826" cy="548006"/>
              </a:xfrm>
              <a:prstGeom prst="rect">
                <a:avLst/>
              </a:prstGeom>
              <a:blipFill>
                <a:blip r:embed="rId6"/>
                <a:stretch>
                  <a:fillRect l="-617"/>
                </a:stretch>
              </a:blipFill>
              <a:ln w="34925">
                <a:solidFill>
                  <a:schemeClr val="accent4"/>
                </a:solidFill>
              </a:ln>
            </p:spPr>
            <p:txBody>
              <a:bodyPr/>
              <a:lstStyle/>
              <a:p>
                <a:r>
                  <a:rPr lang="en-US">
                    <a:noFill/>
                  </a:rPr>
                  <a:t> </a:t>
                </a:r>
              </a:p>
            </p:txBody>
          </p:sp>
        </mc:Fallback>
      </mc:AlternateContent>
      <p:pic>
        <p:nvPicPr>
          <p:cNvPr id="1026" name="Picture 2" descr="Image result for new"/>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8935" y="2600289"/>
            <a:ext cx="1079018" cy="5905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new"/>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93005" y="3494368"/>
            <a:ext cx="904948" cy="495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3100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Depth-Robustness is Sufficient! [ABP17]</a:t>
            </a:r>
            <a:endParaRPr lang="en-US" dirty="0"/>
          </a:p>
        </p:txBody>
      </p:sp>
      <p:sp>
        <p:nvSpPr>
          <p:cNvPr id="7" name="Rectangle 6"/>
          <p:cNvSpPr/>
          <p:nvPr/>
        </p:nvSpPr>
        <p:spPr>
          <a:xfrm>
            <a:off x="426623" y="1158605"/>
            <a:ext cx="8304293" cy="477690"/>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4200" dirty="0">
              <a:solidFill>
                <a:schemeClr val="tx1"/>
              </a:solidFill>
            </a:endParaRPr>
          </a:p>
        </p:txBody>
      </p:sp>
      <mc:AlternateContent xmlns:mc="http://schemas.openxmlformats.org/markup-compatibility/2006">
        <mc:Choice xmlns:a14="http://schemas.microsoft.com/office/drawing/2010/main" Requires="a14">
          <p:sp>
            <p:nvSpPr>
              <p:cNvPr id="8" name="Rectangle 7"/>
              <p:cNvSpPr/>
              <p:nvPr/>
            </p:nvSpPr>
            <p:spPr>
              <a:xfrm>
                <a:off x="412088" y="1151140"/>
                <a:ext cx="8103262" cy="392415"/>
              </a:xfrm>
              <a:prstGeom prst="rect">
                <a:avLst/>
              </a:prstGeom>
            </p:spPr>
            <p:txBody>
              <a:bodyPr wrap="square" lIns="68580" tIns="34290" rIns="68580" bIns="34290">
                <a:spAutoFit/>
              </a:bodyPr>
              <a:lstStyle/>
              <a:p>
                <a14:m>
                  <m:oMath xmlns:m="http://schemas.openxmlformats.org/officeDocument/2006/math">
                    <m:r>
                      <a:rPr lang="en-US" sz="2100" b="1" smtClean="0">
                        <a:latin typeface="Cambria Math" panose="02040503050406030204" pitchFamily="18" charset="0"/>
                      </a:rPr>
                      <m:t>𝐊𝐞𝐲</m:t>
                    </m:r>
                    <m:r>
                      <a:rPr lang="en-US" sz="2100" b="1" smtClean="0">
                        <a:latin typeface="Cambria Math" panose="02040503050406030204" pitchFamily="18" charset="0"/>
                      </a:rPr>
                      <m:t> </m:t>
                    </m:r>
                    <m:r>
                      <a:rPr lang="en-US" sz="2100" b="1" smtClean="0">
                        <a:latin typeface="Cambria Math" panose="02040503050406030204" pitchFamily="18" charset="0"/>
                      </a:rPr>
                      <m:t>𝐓𝐡𝐞𝐨𝐫𝐞𝐦</m:t>
                    </m:r>
                    <m:r>
                      <a:rPr lang="en-US" sz="2100" b="1" smtClean="0">
                        <a:latin typeface="Cambria Math" panose="02040503050406030204" pitchFamily="18" charset="0"/>
                      </a:rPr>
                      <m:t>:</m:t>
                    </m:r>
                    <m:r>
                      <a:rPr lang="en-US" sz="2100">
                        <a:latin typeface="Cambria Math" panose="02040503050406030204" pitchFamily="18" charset="0"/>
                      </a:rPr>
                      <m:t> </m:t>
                    </m:r>
                  </m:oMath>
                </a14:m>
                <a:r>
                  <a:rPr lang="en-US" sz="2100" dirty="0"/>
                  <a:t>Let G=(V,E) be (</a:t>
                </a:r>
                <a:r>
                  <a:rPr lang="en-US" sz="2100" dirty="0" err="1"/>
                  <a:t>e,d</a:t>
                </a:r>
                <a:r>
                  <a:rPr lang="en-US" sz="2100" dirty="0"/>
                  <a:t>)-depth robust then </a:t>
                </a:r>
                <a14:m>
                  <m:oMath xmlns:m="http://schemas.openxmlformats.org/officeDocument/2006/math">
                    <m:r>
                      <m:rPr>
                        <m:sty m:val="p"/>
                      </m:rPr>
                      <a:rPr lang="en-US" sz="2100" b="0" i="0" smtClean="0">
                        <a:latin typeface="Cambria Math" panose="02040503050406030204" pitchFamily="18" charset="0"/>
                        <a:ea typeface="Cambria Math" panose="02040503050406030204" pitchFamily="18" charset="0"/>
                      </a:rPr>
                      <m:t>CC</m:t>
                    </m:r>
                  </m:oMath>
                </a14:m>
                <a:r>
                  <a:rPr lang="en-US" sz="2100" dirty="0"/>
                  <a:t>(G)</a:t>
                </a:r>
                <a14:m>
                  <m:oMath xmlns:m="http://schemas.openxmlformats.org/officeDocument/2006/math">
                    <m:r>
                      <a:rPr lang="en-US" sz="2100" i="1">
                        <a:latin typeface="Cambria Math" panose="02040503050406030204" pitchFamily="18" charset="0"/>
                        <a:ea typeface="Cambria Math" panose="02040503050406030204" pitchFamily="18" charset="0"/>
                      </a:rPr>
                      <m:t>≥</m:t>
                    </m:r>
                    <m:r>
                      <a:rPr lang="en-US" sz="2100" i="1">
                        <a:latin typeface="Cambria Math" panose="02040503050406030204" pitchFamily="18" charset="0"/>
                        <a:ea typeface="Cambria Math" panose="02040503050406030204" pitchFamily="18" charset="0"/>
                      </a:rPr>
                      <m:t>𝑒𝑑</m:t>
                    </m:r>
                  </m:oMath>
                </a14:m>
                <a:r>
                  <a:rPr lang="en-US" sz="2100" dirty="0"/>
                  <a:t>.</a:t>
                </a:r>
              </a:p>
            </p:txBody>
          </p:sp>
        </mc:Choice>
        <mc:Fallback>
          <p:sp>
            <p:nvSpPr>
              <p:cNvPr id="8" name="Rectangle 7"/>
              <p:cNvSpPr>
                <a:spLocks noRot="1" noChangeAspect="1" noMove="1" noResize="1" noEditPoints="1" noAdjustHandles="1" noChangeArrowheads="1" noChangeShapeType="1" noTextEdit="1"/>
              </p:cNvSpPr>
              <p:nvPr/>
            </p:nvSpPr>
            <p:spPr>
              <a:xfrm>
                <a:off x="412088" y="1151140"/>
                <a:ext cx="8103262" cy="392415"/>
              </a:xfrm>
              <a:prstGeom prst="rect">
                <a:avLst/>
              </a:prstGeom>
              <a:blipFill>
                <a:blip r:embed="rId2"/>
                <a:stretch>
                  <a:fillRect l="-677" t="-12500" b="-32813"/>
                </a:stretch>
              </a:blipFill>
            </p:spPr>
            <p:txBody>
              <a:bodyPr/>
              <a:lstStyle/>
              <a:p>
                <a:r>
                  <a:rPr lang="en-US">
                    <a:noFill/>
                  </a:rPr>
                  <a:t> </a:t>
                </a:r>
              </a:p>
            </p:txBody>
          </p:sp>
        </mc:Fallback>
      </mc:AlternateContent>
    </p:spTree>
    <p:extLst>
      <p:ext uri="{BB962C8B-B14F-4D97-AF65-F5344CB8AC3E}">
        <p14:creationId xmlns:p14="http://schemas.microsoft.com/office/powerpoint/2010/main" val="11182365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Depth-Robustness is Sufficient! [ABP17]</a:t>
            </a:r>
            <a:endParaRPr lang="en-US" dirty="0"/>
          </a:p>
        </p:txBody>
      </p:sp>
      <mc:AlternateContent xmlns:mc="http://schemas.openxmlformats.org/markup-compatibility/2006">
        <mc:Choice xmlns:a14="http://schemas.microsoft.com/office/drawing/2010/main" Requires="a14">
          <p:sp>
            <p:nvSpPr>
              <p:cNvPr id="6" name="Content Placeholder 2"/>
              <p:cNvSpPr txBox="1">
                <a:spLocks/>
              </p:cNvSpPr>
              <p:nvPr/>
            </p:nvSpPr>
            <p:spPr>
              <a:xfrm>
                <a:off x="366683" y="1879996"/>
                <a:ext cx="8364233" cy="3263504"/>
              </a:xfrm>
              <a:prstGeom prst="rect">
                <a:avLst/>
              </a:prstGeom>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Implications: </a:t>
                </a:r>
                <a:r>
                  <a:rPr lang="en-US" dirty="0" smtClean="0"/>
                  <a:t> There exists a constant </a:t>
                </a:r>
                <a:r>
                  <a:rPr lang="en-US" dirty="0" err="1" smtClean="0"/>
                  <a:t>indegree</a:t>
                </a:r>
                <a:r>
                  <a:rPr lang="en-US" dirty="0" smtClean="0"/>
                  <a:t> graph G with </a:t>
                </a:r>
              </a:p>
              <a:p>
                <a:pPr marL="0" indent="0" algn="ctr">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ea typeface="Cambria Math" panose="02040503050406030204" pitchFamily="18" charset="0"/>
                        </a:rPr>
                        <m:t>CC</m:t>
                      </m:r>
                      <m:d>
                        <m:dPr>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a:ea typeface="Cambria Math" panose="02040503050406030204" pitchFamily="18" charset="0"/>
                            </a:rPr>
                            <m:t>G</m:t>
                          </m:r>
                        </m:e>
                      </m:d>
                      <m:r>
                        <a:rPr lang="en-US" i="1">
                          <a:latin typeface="Cambria Math" panose="02040503050406030204" pitchFamily="18" charset="0"/>
                          <a:ea typeface="Cambria Math" panose="02040503050406030204" pitchFamily="18" charset="0"/>
                        </a:rPr>
                        <m:t>≥</m:t>
                      </m:r>
                      <m:r>
                        <m:rPr>
                          <m:sty m:val="p"/>
                        </m:rPr>
                        <a:rPr lang="el-GR" i="1" smtClean="0">
                          <a:latin typeface="Cambria Math"/>
                          <a:ea typeface="Cambria Math"/>
                        </a:rPr>
                        <m:t>Ω</m:t>
                      </m:r>
                      <m:d>
                        <m:dPr>
                          <m:ctrlPr>
                            <a:rPr lang="el-GR" i="1" smtClean="0">
                              <a:latin typeface="Cambria Math" panose="02040503050406030204" pitchFamily="18" charset="0"/>
                              <a:ea typeface="Cambria Math"/>
                            </a:rPr>
                          </m:ctrlPr>
                        </m:dPr>
                        <m:e>
                          <m:f>
                            <m:fPr>
                              <m:ctrlPr>
                                <a:rPr lang="el-GR" i="1">
                                  <a:latin typeface="Cambria Math" panose="02040503050406030204" pitchFamily="18" charset="0"/>
                                  <a:ea typeface="Cambria Math"/>
                                </a:rPr>
                              </m:ctrlPr>
                            </m:fPr>
                            <m:num>
                              <m:sSup>
                                <m:sSupPr>
                                  <m:ctrlPr>
                                    <a:rPr lang="el-GR" i="1" smtClean="0">
                                      <a:latin typeface="Cambria Math" panose="02040503050406030204" pitchFamily="18" charset="0"/>
                                      <a:ea typeface="Cambria Math"/>
                                    </a:rPr>
                                  </m:ctrlPr>
                                </m:sSupPr>
                                <m:e>
                                  <m:r>
                                    <a:rPr lang="en-US" b="0" i="1" smtClean="0">
                                      <a:latin typeface="Cambria Math"/>
                                      <a:ea typeface="Cambria Math"/>
                                    </a:rPr>
                                    <m:t>𝑛</m:t>
                                  </m:r>
                                </m:e>
                                <m:sup>
                                  <m:r>
                                    <a:rPr lang="en-US" b="0" i="1" smtClean="0">
                                      <a:latin typeface="Cambria Math"/>
                                      <a:ea typeface="Cambria Math"/>
                                    </a:rPr>
                                    <m:t>2</m:t>
                                  </m:r>
                                </m:sup>
                              </m:sSup>
                            </m:num>
                            <m:den>
                              <m:func>
                                <m:funcPr>
                                  <m:ctrlPr>
                                    <a:rPr lang="en-US" i="1" smtClean="0">
                                      <a:latin typeface="Cambria Math" panose="02040503050406030204" pitchFamily="18" charset="0"/>
                                      <a:ea typeface="Cambria Math"/>
                                    </a:rPr>
                                  </m:ctrlPr>
                                </m:funcPr>
                                <m:fName>
                                  <m:r>
                                    <m:rPr>
                                      <m:sty m:val="p"/>
                                    </m:rPr>
                                    <a:rPr lang="en-US" i="0" smtClean="0">
                                      <a:latin typeface="Cambria Math"/>
                                      <a:ea typeface="Cambria Math"/>
                                    </a:rPr>
                                    <m:t>log</m:t>
                                  </m:r>
                                </m:fName>
                                <m:e>
                                  <m:r>
                                    <a:rPr lang="en-US" b="0" i="1" smtClean="0">
                                      <a:latin typeface="Cambria Math"/>
                                      <a:ea typeface="Cambria Math"/>
                                    </a:rPr>
                                    <m:t>𝑛</m:t>
                                  </m:r>
                                </m:e>
                              </m:func>
                            </m:den>
                          </m:f>
                        </m:e>
                      </m:d>
                      <m:r>
                        <a:rPr lang="en-US" b="0" i="1" smtClean="0">
                          <a:latin typeface="Cambria Math"/>
                          <a:ea typeface="Cambria Math"/>
                        </a:rPr>
                        <m:t>.</m:t>
                      </m:r>
                    </m:oMath>
                  </m:oMathPara>
                </a14:m>
                <a:endParaRPr lang="en-US" dirty="0" smtClean="0"/>
              </a:p>
              <a:p>
                <a:pPr marL="0" indent="0" algn="ctr">
                  <a:buNone/>
                </a:pPr>
                <a:endParaRPr lang="en-US" dirty="0"/>
              </a:p>
              <a:p>
                <a:pPr marL="0" indent="0">
                  <a:buNone/>
                </a:pPr>
                <a:r>
                  <a:rPr lang="en-US" b="1" dirty="0" smtClean="0"/>
                  <a:t>[AB16]:</a:t>
                </a:r>
                <a:r>
                  <a:rPr lang="en-US" dirty="0" smtClean="0"/>
                  <a:t> We cannot do better (in an asymptotic sense) </a:t>
                </a:r>
              </a:p>
              <a:p>
                <a:pPr marL="0" indent="0">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CC</m:t>
                          </m:r>
                        </m:fName>
                        <m:e>
                          <m:d>
                            <m:dPr>
                              <m:ctrlPr>
                                <a:rPr lang="en-US" i="1">
                                  <a:latin typeface="Cambria Math" panose="02040503050406030204" pitchFamily="18" charset="0"/>
                                </a:rPr>
                              </m:ctrlPr>
                            </m:dPr>
                            <m:e>
                              <m:r>
                                <a:rPr lang="en-US" i="1">
                                  <a:latin typeface="Cambria Math"/>
                                </a:rPr>
                                <m:t>𝐺</m:t>
                              </m:r>
                            </m:e>
                          </m:d>
                          <m:r>
                            <a:rPr lang="en-US" i="1">
                              <a:latin typeface="Cambria Math" panose="02040503050406030204" pitchFamily="18" charset="0"/>
                            </a:rPr>
                            <m:t>=</m:t>
                          </m:r>
                          <m:r>
                            <m:rPr>
                              <m:sty m:val="p"/>
                            </m:rPr>
                            <a:rPr lang="en-US">
                              <a:latin typeface="Cambria Math" panose="02040503050406030204" pitchFamily="18" charset="0"/>
                            </a:rPr>
                            <m:t>O</m:t>
                          </m:r>
                          <m:d>
                            <m:dPr>
                              <m:ctrlPr>
                                <a:rPr lang="el-GR" i="1">
                                  <a:latin typeface="Cambria Math" panose="02040503050406030204" pitchFamily="18" charset="0"/>
                                  <a:ea typeface="Cambria Math"/>
                                </a:rPr>
                              </m:ctrlPr>
                            </m:dPr>
                            <m:e>
                              <m:f>
                                <m:fPr>
                                  <m:ctrlPr>
                                    <a:rPr lang="el-GR" i="1">
                                      <a:latin typeface="Cambria Math" panose="02040503050406030204" pitchFamily="18" charset="0"/>
                                      <a:ea typeface="Cambria Math"/>
                                    </a:rPr>
                                  </m:ctrlPr>
                                </m:fPr>
                                <m:num>
                                  <m:sSup>
                                    <m:sSupPr>
                                      <m:ctrlPr>
                                        <a:rPr lang="el-GR" i="1">
                                          <a:latin typeface="Cambria Math" panose="02040503050406030204" pitchFamily="18" charset="0"/>
                                          <a:ea typeface="Cambria Math"/>
                                        </a:rPr>
                                      </m:ctrlPr>
                                    </m:sSupPr>
                                    <m:e>
                                      <m:r>
                                        <a:rPr lang="en-US" i="1">
                                          <a:latin typeface="Cambria Math"/>
                                          <a:ea typeface="Cambria Math"/>
                                        </a:rPr>
                                        <m:t>𝑛</m:t>
                                      </m:r>
                                    </m:e>
                                    <m:sup>
                                      <m:r>
                                        <a:rPr lang="en-US" i="1">
                                          <a:latin typeface="Cambria Math"/>
                                          <a:ea typeface="Cambria Math"/>
                                        </a:rPr>
                                        <m:t>2</m:t>
                                      </m:r>
                                    </m:sup>
                                  </m:sSup>
                                  <m:func>
                                    <m:funcPr>
                                      <m:ctrlPr>
                                        <a:rPr lang="en-US" i="1">
                                          <a:latin typeface="Cambria Math" panose="02040503050406030204" pitchFamily="18" charset="0"/>
                                          <a:ea typeface="Cambria Math"/>
                                        </a:rPr>
                                      </m:ctrlPr>
                                    </m:funcPr>
                                    <m:fName>
                                      <m:r>
                                        <m:rPr>
                                          <m:sty m:val="p"/>
                                        </m:rPr>
                                        <a:rPr lang="en-US">
                                          <a:latin typeface="Cambria Math"/>
                                          <a:ea typeface="Cambria Math"/>
                                        </a:rPr>
                                        <m:t>log</m:t>
                                      </m:r>
                                    </m:fName>
                                    <m:e>
                                      <m:func>
                                        <m:funcPr>
                                          <m:ctrlPr>
                                            <a:rPr lang="en-US" i="1">
                                              <a:latin typeface="Cambria Math" panose="02040503050406030204" pitchFamily="18" charset="0"/>
                                              <a:ea typeface="Cambria Math"/>
                                            </a:rPr>
                                          </m:ctrlPr>
                                        </m:funcPr>
                                        <m:fName>
                                          <m:r>
                                            <m:rPr>
                                              <m:sty m:val="p"/>
                                            </m:rPr>
                                            <a:rPr lang="en-US">
                                              <a:latin typeface="Cambria Math"/>
                                              <a:ea typeface="Cambria Math"/>
                                            </a:rPr>
                                            <m:t>log</m:t>
                                          </m:r>
                                        </m:fName>
                                        <m:e>
                                          <m:r>
                                            <a:rPr lang="en-US" i="1">
                                              <a:latin typeface="Cambria Math"/>
                                              <a:ea typeface="Cambria Math"/>
                                            </a:rPr>
                                            <m:t>𝑛</m:t>
                                          </m:r>
                                        </m:e>
                                      </m:func>
                                    </m:e>
                                  </m:func>
                                </m:num>
                                <m:den>
                                  <m:func>
                                    <m:funcPr>
                                      <m:ctrlPr>
                                        <a:rPr lang="en-US" i="1">
                                          <a:latin typeface="Cambria Math" panose="02040503050406030204" pitchFamily="18" charset="0"/>
                                          <a:ea typeface="Cambria Math"/>
                                        </a:rPr>
                                      </m:ctrlPr>
                                    </m:funcPr>
                                    <m:fName>
                                      <m:r>
                                        <m:rPr>
                                          <m:sty m:val="p"/>
                                        </m:rPr>
                                        <a:rPr lang="en-US">
                                          <a:latin typeface="Cambria Math"/>
                                          <a:ea typeface="Cambria Math"/>
                                        </a:rPr>
                                        <m:t>log</m:t>
                                      </m:r>
                                    </m:fName>
                                    <m:e>
                                      <m:r>
                                        <a:rPr lang="en-US" i="1">
                                          <a:latin typeface="Cambria Math"/>
                                          <a:ea typeface="Cambria Math"/>
                                        </a:rPr>
                                        <m:t>𝑛</m:t>
                                      </m:r>
                                    </m:e>
                                  </m:func>
                                </m:den>
                              </m:f>
                            </m:e>
                          </m:d>
                        </m:e>
                      </m:func>
                      <m:r>
                        <a:rPr lang="en-US" b="0" i="1" smtClean="0">
                          <a:latin typeface="Cambria Math"/>
                          <a:ea typeface="Cambria Math"/>
                        </a:rPr>
                        <m:t>.</m:t>
                      </m:r>
                    </m:oMath>
                  </m:oMathPara>
                </a14:m>
                <a:endParaRPr lang="en-US" dirty="0"/>
              </a:p>
              <a:p>
                <a:pPr marL="0" indent="0">
                  <a:buNone/>
                </a:pPr>
                <a:r>
                  <a:rPr lang="en-US" dirty="0" smtClean="0"/>
                  <a:t> </a:t>
                </a:r>
                <a:endParaRPr lang="en-US" baseline="-25000" dirty="0"/>
              </a:p>
            </p:txBody>
          </p:sp>
        </mc:Choice>
        <mc:Fallback>
          <p:sp>
            <p:nvSpPr>
              <p:cNvPr id="6" name="Content Placeholder 2"/>
              <p:cNvSpPr txBox="1">
                <a:spLocks noRot="1" noChangeAspect="1" noMove="1" noResize="1" noEditPoints="1" noAdjustHandles="1" noChangeArrowheads="1" noChangeShapeType="1" noTextEdit="1"/>
              </p:cNvSpPr>
              <p:nvPr/>
            </p:nvSpPr>
            <p:spPr>
              <a:xfrm>
                <a:off x="366683" y="1879996"/>
                <a:ext cx="8364233" cy="3263504"/>
              </a:xfrm>
              <a:prstGeom prst="rect">
                <a:avLst/>
              </a:prstGeom>
              <a:blipFill>
                <a:blip r:embed="rId2"/>
                <a:stretch>
                  <a:fillRect l="-1603" t="-5037"/>
                </a:stretch>
              </a:blipFill>
            </p:spPr>
            <p:txBody>
              <a:bodyPr/>
              <a:lstStyle/>
              <a:p>
                <a:r>
                  <a:rPr lang="en-US">
                    <a:noFill/>
                  </a:rPr>
                  <a:t> </a:t>
                </a:r>
              </a:p>
            </p:txBody>
          </p:sp>
        </mc:Fallback>
      </mc:AlternateContent>
      <p:sp>
        <p:nvSpPr>
          <p:cNvPr id="7" name="Rectangle 6"/>
          <p:cNvSpPr/>
          <p:nvPr/>
        </p:nvSpPr>
        <p:spPr>
          <a:xfrm>
            <a:off x="426623" y="1158605"/>
            <a:ext cx="8304293" cy="477690"/>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4200" dirty="0">
              <a:solidFill>
                <a:schemeClr val="tx1"/>
              </a:solidFill>
            </a:endParaRPr>
          </a:p>
        </p:txBody>
      </p:sp>
      <mc:AlternateContent xmlns:mc="http://schemas.openxmlformats.org/markup-compatibility/2006">
        <mc:Choice xmlns:a14="http://schemas.microsoft.com/office/drawing/2010/main" Requires="a14">
          <p:sp>
            <p:nvSpPr>
              <p:cNvPr id="8" name="Rectangle 7"/>
              <p:cNvSpPr/>
              <p:nvPr/>
            </p:nvSpPr>
            <p:spPr>
              <a:xfrm>
                <a:off x="412088" y="1151140"/>
                <a:ext cx="8103262" cy="392415"/>
              </a:xfrm>
              <a:prstGeom prst="rect">
                <a:avLst/>
              </a:prstGeom>
            </p:spPr>
            <p:txBody>
              <a:bodyPr wrap="square" lIns="68580" tIns="34290" rIns="68580" bIns="34290">
                <a:spAutoFit/>
              </a:bodyPr>
              <a:lstStyle/>
              <a:p>
                <a14:m>
                  <m:oMath xmlns:m="http://schemas.openxmlformats.org/officeDocument/2006/math">
                    <m:r>
                      <a:rPr lang="en-US" sz="2100" b="1" smtClean="0">
                        <a:latin typeface="Cambria Math" panose="02040503050406030204" pitchFamily="18" charset="0"/>
                      </a:rPr>
                      <m:t>𝐊𝐞𝐲</m:t>
                    </m:r>
                    <m:r>
                      <a:rPr lang="en-US" sz="2100" b="1" smtClean="0">
                        <a:latin typeface="Cambria Math" panose="02040503050406030204" pitchFamily="18" charset="0"/>
                      </a:rPr>
                      <m:t> </m:t>
                    </m:r>
                    <m:r>
                      <a:rPr lang="en-US" sz="2100" b="1" smtClean="0">
                        <a:latin typeface="Cambria Math" panose="02040503050406030204" pitchFamily="18" charset="0"/>
                      </a:rPr>
                      <m:t>𝐓𝐡𝐞𝐨𝐫𝐞𝐦</m:t>
                    </m:r>
                    <m:r>
                      <a:rPr lang="en-US" sz="2100" b="1" smtClean="0">
                        <a:latin typeface="Cambria Math" panose="02040503050406030204" pitchFamily="18" charset="0"/>
                      </a:rPr>
                      <m:t>:</m:t>
                    </m:r>
                    <m:r>
                      <a:rPr lang="en-US" sz="2100">
                        <a:latin typeface="Cambria Math" panose="02040503050406030204" pitchFamily="18" charset="0"/>
                      </a:rPr>
                      <m:t> </m:t>
                    </m:r>
                  </m:oMath>
                </a14:m>
                <a:r>
                  <a:rPr lang="en-US" sz="2100" dirty="0"/>
                  <a:t>Let G=(V,E) be (</a:t>
                </a:r>
                <a:r>
                  <a:rPr lang="en-US" sz="2100" dirty="0" err="1"/>
                  <a:t>e,d</a:t>
                </a:r>
                <a:r>
                  <a:rPr lang="en-US" sz="2100" dirty="0"/>
                  <a:t>)-depth robust then </a:t>
                </a:r>
                <a14:m>
                  <m:oMath xmlns:m="http://schemas.openxmlformats.org/officeDocument/2006/math">
                    <m:r>
                      <m:rPr>
                        <m:sty m:val="p"/>
                      </m:rPr>
                      <a:rPr lang="en-US" sz="2100" b="0" i="0" smtClean="0">
                        <a:latin typeface="Cambria Math" panose="02040503050406030204" pitchFamily="18" charset="0"/>
                        <a:ea typeface="Cambria Math" panose="02040503050406030204" pitchFamily="18" charset="0"/>
                      </a:rPr>
                      <m:t>CC</m:t>
                    </m:r>
                  </m:oMath>
                </a14:m>
                <a:r>
                  <a:rPr lang="en-US" sz="2100" dirty="0"/>
                  <a:t>(G)</a:t>
                </a:r>
                <a14:m>
                  <m:oMath xmlns:m="http://schemas.openxmlformats.org/officeDocument/2006/math">
                    <m:r>
                      <a:rPr lang="en-US" sz="2100" i="1">
                        <a:latin typeface="Cambria Math" panose="02040503050406030204" pitchFamily="18" charset="0"/>
                        <a:ea typeface="Cambria Math" panose="02040503050406030204" pitchFamily="18" charset="0"/>
                      </a:rPr>
                      <m:t>≥</m:t>
                    </m:r>
                    <m:r>
                      <a:rPr lang="en-US" sz="2100" i="1">
                        <a:latin typeface="Cambria Math" panose="02040503050406030204" pitchFamily="18" charset="0"/>
                        <a:ea typeface="Cambria Math" panose="02040503050406030204" pitchFamily="18" charset="0"/>
                      </a:rPr>
                      <m:t>𝑒𝑑</m:t>
                    </m:r>
                  </m:oMath>
                </a14:m>
                <a:r>
                  <a:rPr lang="en-US" sz="2100" dirty="0"/>
                  <a:t>.</a:t>
                </a:r>
              </a:p>
            </p:txBody>
          </p:sp>
        </mc:Choice>
        <mc:Fallback>
          <p:sp>
            <p:nvSpPr>
              <p:cNvPr id="8" name="Rectangle 7"/>
              <p:cNvSpPr>
                <a:spLocks noRot="1" noChangeAspect="1" noMove="1" noResize="1" noEditPoints="1" noAdjustHandles="1" noChangeArrowheads="1" noChangeShapeType="1" noTextEdit="1"/>
              </p:cNvSpPr>
              <p:nvPr/>
            </p:nvSpPr>
            <p:spPr>
              <a:xfrm>
                <a:off x="412088" y="1151140"/>
                <a:ext cx="8103262" cy="392415"/>
              </a:xfrm>
              <a:prstGeom prst="rect">
                <a:avLst/>
              </a:prstGeom>
              <a:blipFill>
                <a:blip r:embed="rId3"/>
                <a:stretch>
                  <a:fillRect l="-677" t="-12500" b="-32813"/>
                </a:stretch>
              </a:blipFill>
            </p:spPr>
            <p:txBody>
              <a:bodyPr/>
              <a:lstStyle/>
              <a:p>
                <a:r>
                  <a:rPr lang="en-US">
                    <a:noFill/>
                  </a:rPr>
                  <a:t> </a:t>
                </a:r>
              </a:p>
            </p:txBody>
          </p:sp>
        </mc:Fallback>
      </mc:AlternateContent>
    </p:spTree>
    <p:extLst>
      <p:ext uri="{BB962C8B-B14F-4D97-AF65-F5344CB8AC3E}">
        <p14:creationId xmlns:p14="http://schemas.microsoft.com/office/powerpoint/2010/main" val="7904356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Depth-Robustness is Sufficient! [ABP17]</a:t>
            </a:r>
            <a:endParaRPr lang="en-US" dirty="0"/>
          </a:p>
        </p:txBody>
      </p:sp>
      <mc:AlternateContent xmlns:mc="http://schemas.openxmlformats.org/markup-compatibility/2006">
        <mc:Choice xmlns:a14="http://schemas.microsoft.com/office/drawing/2010/main" Requires="a14">
          <p:sp>
            <p:nvSpPr>
              <p:cNvPr id="6" name="Content Placeholder 2"/>
              <p:cNvSpPr txBox="1">
                <a:spLocks/>
              </p:cNvSpPr>
              <p:nvPr/>
            </p:nvSpPr>
            <p:spPr>
              <a:xfrm>
                <a:off x="366683" y="1879996"/>
                <a:ext cx="8364233" cy="3263504"/>
              </a:xfrm>
              <a:prstGeom prst="rect">
                <a:avLst/>
              </a:prstGeom>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Implications: </a:t>
                </a:r>
                <a:r>
                  <a:rPr lang="en-US" dirty="0" smtClean="0"/>
                  <a:t> There exists a constant </a:t>
                </a:r>
                <a:r>
                  <a:rPr lang="en-US" dirty="0" err="1" smtClean="0"/>
                  <a:t>indegree</a:t>
                </a:r>
                <a:r>
                  <a:rPr lang="en-US" dirty="0" smtClean="0"/>
                  <a:t> graph G with </a:t>
                </a:r>
              </a:p>
              <a:p>
                <a:pPr marL="0" indent="0" algn="ctr">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ea typeface="Cambria Math" panose="02040503050406030204" pitchFamily="18" charset="0"/>
                        </a:rPr>
                        <m:t>CC</m:t>
                      </m:r>
                      <m:d>
                        <m:dPr>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a:ea typeface="Cambria Math" panose="02040503050406030204" pitchFamily="18" charset="0"/>
                            </a:rPr>
                            <m:t>G</m:t>
                          </m:r>
                        </m:e>
                      </m:d>
                      <m:r>
                        <a:rPr lang="en-US" i="1">
                          <a:latin typeface="Cambria Math" panose="02040503050406030204" pitchFamily="18" charset="0"/>
                          <a:ea typeface="Cambria Math" panose="02040503050406030204" pitchFamily="18" charset="0"/>
                        </a:rPr>
                        <m:t>≥</m:t>
                      </m:r>
                      <m:r>
                        <m:rPr>
                          <m:sty m:val="p"/>
                        </m:rPr>
                        <a:rPr lang="el-GR" i="1" smtClean="0">
                          <a:latin typeface="Cambria Math"/>
                          <a:ea typeface="Cambria Math"/>
                        </a:rPr>
                        <m:t>Ω</m:t>
                      </m:r>
                      <m:d>
                        <m:dPr>
                          <m:ctrlPr>
                            <a:rPr lang="el-GR" i="1" smtClean="0">
                              <a:latin typeface="Cambria Math" panose="02040503050406030204" pitchFamily="18" charset="0"/>
                              <a:ea typeface="Cambria Math"/>
                            </a:rPr>
                          </m:ctrlPr>
                        </m:dPr>
                        <m:e>
                          <m:f>
                            <m:fPr>
                              <m:ctrlPr>
                                <a:rPr lang="el-GR" i="1">
                                  <a:latin typeface="Cambria Math" panose="02040503050406030204" pitchFamily="18" charset="0"/>
                                  <a:ea typeface="Cambria Math"/>
                                </a:rPr>
                              </m:ctrlPr>
                            </m:fPr>
                            <m:num>
                              <m:sSup>
                                <m:sSupPr>
                                  <m:ctrlPr>
                                    <a:rPr lang="el-GR" i="1" smtClean="0">
                                      <a:latin typeface="Cambria Math" panose="02040503050406030204" pitchFamily="18" charset="0"/>
                                      <a:ea typeface="Cambria Math"/>
                                    </a:rPr>
                                  </m:ctrlPr>
                                </m:sSupPr>
                                <m:e>
                                  <m:r>
                                    <a:rPr lang="en-US" b="0" i="1" smtClean="0">
                                      <a:latin typeface="Cambria Math"/>
                                      <a:ea typeface="Cambria Math"/>
                                    </a:rPr>
                                    <m:t>𝑛</m:t>
                                  </m:r>
                                </m:e>
                                <m:sup>
                                  <m:r>
                                    <a:rPr lang="en-US" b="0" i="1" smtClean="0">
                                      <a:latin typeface="Cambria Math"/>
                                      <a:ea typeface="Cambria Math"/>
                                    </a:rPr>
                                    <m:t>2</m:t>
                                  </m:r>
                                </m:sup>
                              </m:sSup>
                            </m:num>
                            <m:den>
                              <m:func>
                                <m:funcPr>
                                  <m:ctrlPr>
                                    <a:rPr lang="en-US" i="1" smtClean="0">
                                      <a:latin typeface="Cambria Math" panose="02040503050406030204" pitchFamily="18" charset="0"/>
                                      <a:ea typeface="Cambria Math"/>
                                    </a:rPr>
                                  </m:ctrlPr>
                                </m:funcPr>
                                <m:fName>
                                  <m:r>
                                    <m:rPr>
                                      <m:sty m:val="p"/>
                                    </m:rPr>
                                    <a:rPr lang="en-US" i="0" smtClean="0">
                                      <a:latin typeface="Cambria Math"/>
                                      <a:ea typeface="Cambria Math"/>
                                    </a:rPr>
                                    <m:t>log</m:t>
                                  </m:r>
                                </m:fName>
                                <m:e>
                                  <m:r>
                                    <a:rPr lang="en-US" b="0" i="1" smtClean="0">
                                      <a:latin typeface="Cambria Math"/>
                                      <a:ea typeface="Cambria Math"/>
                                    </a:rPr>
                                    <m:t>𝑛</m:t>
                                  </m:r>
                                </m:e>
                              </m:func>
                            </m:den>
                          </m:f>
                        </m:e>
                      </m:d>
                      <m:r>
                        <a:rPr lang="en-US" b="0" i="1" smtClean="0">
                          <a:latin typeface="Cambria Math"/>
                          <a:ea typeface="Cambria Math"/>
                        </a:rPr>
                        <m:t>.</m:t>
                      </m:r>
                    </m:oMath>
                  </m:oMathPara>
                </a14:m>
                <a:endParaRPr lang="en-US" dirty="0" smtClean="0"/>
              </a:p>
              <a:p>
                <a:pPr marL="0" indent="0" algn="ctr">
                  <a:buNone/>
                </a:pPr>
                <a:endParaRPr lang="en-US" dirty="0"/>
              </a:p>
              <a:p>
                <a:pPr marL="0" indent="0">
                  <a:buNone/>
                </a:pPr>
                <a:r>
                  <a:rPr lang="en-US" b="1" dirty="0" smtClean="0"/>
                  <a:t>[AB16]:</a:t>
                </a:r>
                <a:r>
                  <a:rPr lang="en-US" dirty="0" smtClean="0"/>
                  <a:t> We cannot do better (in an asymptotic sense) </a:t>
                </a:r>
              </a:p>
              <a:p>
                <a:pPr marL="0" indent="0">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CC</m:t>
                          </m:r>
                        </m:fName>
                        <m:e>
                          <m:d>
                            <m:dPr>
                              <m:ctrlPr>
                                <a:rPr lang="en-US" i="1">
                                  <a:latin typeface="Cambria Math" panose="02040503050406030204" pitchFamily="18" charset="0"/>
                                </a:rPr>
                              </m:ctrlPr>
                            </m:dPr>
                            <m:e>
                              <m:r>
                                <a:rPr lang="en-US" i="1">
                                  <a:latin typeface="Cambria Math"/>
                                </a:rPr>
                                <m:t>𝐺</m:t>
                              </m:r>
                            </m:e>
                          </m:d>
                          <m:r>
                            <a:rPr lang="en-US" i="1">
                              <a:latin typeface="Cambria Math" panose="02040503050406030204" pitchFamily="18" charset="0"/>
                            </a:rPr>
                            <m:t>=</m:t>
                          </m:r>
                          <m:r>
                            <m:rPr>
                              <m:sty m:val="p"/>
                            </m:rPr>
                            <a:rPr lang="en-US">
                              <a:latin typeface="Cambria Math" panose="02040503050406030204" pitchFamily="18" charset="0"/>
                            </a:rPr>
                            <m:t>O</m:t>
                          </m:r>
                          <m:d>
                            <m:dPr>
                              <m:ctrlPr>
                                <a:rPr lang="el-GR" i="1">
                                  <a:latin typeface="Cambria Math" panose="02040503050406030204" pitchFamily="18" charset="0"/>
                                  <a:ea typeface="Cambria Math"/>
                                </a:rPr>
                              </m:ctrlPr>
                            </m:dPr>
                            <m:e>
                              <m:f>
                                <m:fPr>
                                  <m:ctrlPr>
                                    <a:rPr lang="el-GR" i="1">
                                      <a:latin typeface="Cambria Math" panose="02040503050406030204" pitchFamily="18" charset="0"/>
                                      <a:ea typeface="Cambria Math"/>
                                    </a:rPr>
                                  </m:ctrlPr>
                                </m:fPr>
                                <m:num>
                                  <m:sSup>
                                    <m:sSupPr>
                                      <m:ctrlPr>
                                        <a:rPr lang="el-GR" i="1">
                                          <a:latin typeface="Cambria Math" panose="02040503050406030204" pitchFamily="18" charset="0"/>
                                          <a:ea typeface="Cambria Math"/>
                                        </a:rPr>
                                      </m:ctrlPr>
                                    </m:sSupPr>
                                    <m:e>
                                      <m:r>
                                        <a:rPr lang="en-US" i="1">
                                          <a:latin typeface="Cambria Math"/>
                                          <a:ea typeface="Cambria Math"/>
                                        </a:rPr>
                                        <m:t>𝑛</m:t>
                                      </m:r>
                                    </m:e>
                                    <m:sup>
                                      <m:r>
                                        <a:rPr lang="en-US" i="1">
                                          <a:latin typeface="Cambria Math"/>
                                          <a:ea typeface="Cambria Math"/>
                                        </a:rPr>
                                        <m:t>2</m:t>
                                      </m:r>
                                    </m:sup>
                                  </m:sSup>
                                  <m:func>
                                    <m:funcPr>
                                      <m:ctrlPr>
                                        <a:rPr lang="en-US" i="1">
                                          <a:latin typeface="Cambria Math" panose="02040503050406030204" pitchFamily="18" charset="0"/>
                                          <a:ea typeface="Cambria Math"/>
                                        </a:rPr>
                                      </m:ctrlPr>
                                    </m:funcPr>
                                    <m:fName>
                                      <m:r>
                                        <m:rPr>
                                          <m:sty m:val="p"/>
                                        </m:rPr>
                                        <a:rPr lang="en-US">
                                          <a:latin typeface="Cambria Math"/>
                                          <a:ea typeface="Cambria Math"/>
                                        </a:rPr>
                                        <m:t>log</m:t>
                                      </m:r>
                                    </m:fName>
                                    <m:e>
                                      <m:func>
                                        <m:funcPr>
                                          <m:ctrlPr>
                                            <a:rPr lang="en-US" i="1">
                                              <a:latin typeface="Cambria Math" panose="02040503050406030204" pitchFamily="18" charset="0"/>
                                              <a:ea typeface="Cambria Math"/>
                                            </a:rPr>
                                          </m:ctrlPr>
                                        </m:funcPr>
                                        <m:fName>
                                          <m:r>
                                            <m:rPr>
                                              <m:sty m:val="p"/>
                                            </m:rPr>
                                            <a:rPr lang="en-US">
                                              <a:latin typeface="Cambria Math"/>
                                              <a:ea typeface="Cambria Math"/>
                                            </a:rPr>
                                            <m:t>log</m:t>
                                          </m:r>
                                        </m:fName>
                                        <m:e>
                                          <m:r>
                                            <a:rPr lang="en-US" i="1">
                                              <a:latin typeface="Cambria Math"/>
                                              <a:ea typeface="Cambria Math"/>
                                            </a:rPr>
                                            <m:t>𝑛</m:t>
                                          </m:r>
                                        </m:e>
                                      </m:func>
                                    </m:e>
                                  </m:func>
                                </m:num>
                                <m:den>
                                  <m:func>
                                    <m:funcPr>
                                      <m:ctrlPr>
                                        <a:rPr lang="en-US" i="1">
                                          <a:latin typeface="Cambria Math" panose="02040503050406030204" pitchFamily="18" charset="0"/>
                                          <a:ea typeface="Cambria Math"/>
                                        </a:rPr>
                                      </m:ctrlPr>
                                    </m:funcPr>
                                    <m:fName>
                                      <m:r>
                                        <m:rPr>
                                          <m:sty m:val="p"/>
                                        </m:rPr>
                                        <a:rPr lang="en-US">
                                          <a:latin typeface="Cambria Math"/>
                                          <a:ea typeface="Cambria Math"/>
                                        </a:rPr>
                                        <m:t>log</m:t>
                                      </m:r>
                                    </m:fName>
                                    <m:e>
                                      <m:r>
                                        <a:rPr lang="en-US" i="1">
                                          <a:latin typeface="Cambria Math"/>
                                          <a:ea typeface="Cambria Math"/>
                                        </a:rPr>
                                        <m:t>𝑛</m:t>
                                      </m:r>
                                    </m:e>
                                  </m:func>
                                </m:den>
                              </m:f>
                            </m:e>
                          </m:d>
                        </m:e>
                      </m:func>
                      <m:r>
                        <a:rPr lang="en-US" b="0" i="1" smtClean="0">
                          <a:latin typeface="Cambria Math"/>
                          <a:ea typeface="Cambria Math"/>
                        </a:rPr>
                        <m:t>.</m:t>
                      </m:r>
                    </m:oMath>
                  </m:oMathPara>
                </a14:m>
                <a:endParaRPr lang="en-US" dirty="0"/>
              </a:p>
              <a:p>
                <a:pPr marL="0" indent="0">
                  <a:buNone/>
                </a:pPr>
                <a:r>
                  <a:rPr lang="en-US" dirty="0" smtClean="0"/>
                  <a:t> </a:t>
                </a:r>
                <a:endParaRPr lang="en-US" baseline="-25000" dirty="0"/>
              </a:p>
            </p:txBody>
          </p:sp>
        </mc:Choice>
        <mc:Fallback>
          <p:sp>
            <p:nvSpPr>
              <p:cNvPr id="6" name="Content Placeholder 2"/>
              <p:cNvSpPr txBox="1">
                <a:spLocks noRot="1" noChangeAspect="1" noMove="1" noResize="1" noEditPoints="1" noAdjustHandles="1" noChangeArrowheads="1" noChangeShapeType="1" noTextEdit="1"/>
              </p:cNvSpPr>
              <p:nvPr/>
            </p:nvSpPr>
            <p:spPr>
              <a:xfrm>
                <a:off x="366683" y="1879996"/>
                <a:ext cx="8364233" cy="3263504"/>
              </a:xfrm>
              <a:prstGeom prst="rect">
                <a:avLst/>
              </a:prstGeom>
              <a:blipFill>
                <a:blip r:embed="rId2"/>
                <a:stretch>
                  <a:fillRect l="-1603" t="-5037"/>
                </a:stretch>
              </a:blipFill>
            </p:spPr>
            <p:txBody>
              <a:bodyPr/>
              <a:lstStyle/>
              <a:p>
                <a:r>
                  <a:rPr lang="en-US">
                    <a:noFill/>
                  </a:rPr>
                  <a:t> </a:t>
                </a:r>
              </a:p>
            </p:txBody>
          </p:sp>
        </mc:Fallback>
      </mc:AlternateContent>
      <p:sp>
        <p:nvSpPr>
          <p:cNvPr id="7" name="Rectangle 6"/>
          <p:cNvSpPr/>
          <p:nvPr/>
        </p:nvSpPr>
        <p:spPr>
          <a:xfrm>
            <a:off x="426623" y="1158605"/>
            <a:ext cx="8304293" cy="477690"/>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4200" dirty="0">
              <a:solidFill>
                <a:schemeClr val="tx1"/>
              </a:solidFill>
            </a:endParaRPr>
          </a:p>
        </p:txBody>
      </p:sp>
      <mc:AlternateContent xmlns:mc="http://schemas.openxmlformats.org/markup-compatibility/2006">
        <mc:Choice xmlns:a14="http://schemas.microsoft.com/office/drawing/2010/main" Requires="a14">
          <p:sp>
            <p:nvSpPr>
              <p:cNvPr id="8" name="Rectangle 7"/>
              <p:cNvSpPr/>
              <p:nvPr/>
            </p:nvSpPr>
            <p:spPr>
              <a:xfrm>
                <a:off x="412088" y="1151140"/>
                <a:ext cx="8103262" cy="392415"/>
              </a:xfrm>
              <a:prstGeom prst="rect">
                <a:avLst/>
              </a:prstGeom>
            </p:spPr>
            <p:txBody>
              <a:bodyPr wrap="square" lIns="68580" tIns="34290" rIns="68580" bIns="34290">
                <a:spAutoFit/>
              </a:bodyPr>
              <a:lstStyle/>
              <a:p>
                <a14:m>
                  <m:oMath xmlns:m="http://schemas.openxmlformats.org/officeDocument/2006/math">
                    <m:r>
                      <a:rPr lang="en-US" sz="2100" b="1" smtClean="0">
                        <a:latin typeface="Cambria Math" panose="02040503050406030204" pitchFamily="18" charset="0"/>
                      </a:rPr>
                      <m:t>𝐊𝐞𝐲</m:t>
                    </m:r>
                    <m:r>
                      <a:rPr lang="en-US" sz="2100" b="1" smtClean="0">
                        <a:latin typeface="Cambria Math" panose="02040503050406030204" pitchFamily="18" charset="0"/>
                      </a:rPr>
                      <m:t> </m:t>
                    </m:r>
                    <m:r>
                      <a:rPr lang="en-US" sz="2100" b="1" smtClean="0">
                        <a:latin typeface="Cambria Math" panose="02040503050406030204" pitchFamily="18" charset="0"/>
                      </a:rPr>
                      <m:t>𝐓𝐡𝐞𝐨𝐫𝐞𝐦</m:t>
                    </m:r>
                    <m:r>
                      <a:rPr lang="en-US" sz="2100" b="1" smtClean="0">
                        <a:latin typeface="Cambria Math" panose="02040503050406030204" pitchFamily="18" charset="0"/>
                      </a:rPr>
                      <m:t>:</m:t>
                    </m:r>
                    <m:r>
                      <a:rPr lang="en-US" sz="2100">
                        <a:latin typeface="Cambria Math" panose="02040503050406030204" pitchFamily="18" charset="0"/>
                      </a:rPr>
                      <m:t> </m:t>
                    </m:r>
                  </m:oMath>
                </a14:m>
                <a:r>
                  <a:rPr lang="en-US" sz="2100" dirty="0"/>
                  <a:t>Let G=(V,E) be (</a:t>
                </a:r>
                <a:r>
                  <a:rPr lang="en-US" sz="2100" dirty="0" err="1"/>
                  <a:t>e,d</a:t>
                </a:r>
                <a:r>
                  <a:rPr lang="en-US" sz="2100" dirty="0"/>
                  <a:t>)-depth robust then </a:t>
                </a:r>
                <a14:m>
                  <m:oMath xmlns:m="http://schemas.openxmlformats.org/officeDocument/2006/math">
                    <m:r>
                      <m:rPr>
                        <m:sty m:val="p"/>
                      </m:rPr>
                      <a:rPr lang="en-US" sz="2100">
                        <a:latin typeface="Cambria Math" panose="02040503050406030204" pitchFamily="18" charset="0"/>
                        <a:ea typeface="Cambria Math" panose="02040503050406030204" pitchFamily="18" charset="0"/>
                      </a:rPr>
                      <m:t>C</m:t>
                    </m:r>
                    <m:r>
                      <m:rPr>
                        <m:sty m:val="p"/>
                      </m:rPr>
                      <a:rPr lang="en-US" sz="2100" b="0" i="0" smtClean="0">
                        <a:latin typeface="Cambria Math" panose="02040503050406030204" pitchFamily="18" charset="0"/>
                        <a:ea typeface="Cambria Math" panose="02040503050406030204" pitchFamily="18" charset="0"/>
                      </a:rPr>
                      <m:t>C</m:t>
                    </m:r>
                    <m:r>
                      <a:rPr lang="en-US" sz="2100" i="1" smtClean="0">
                        <a:latin typeface="Cambria Math"/>
                        <a:ea typeface="Cambria Math" panose="02040503050406030204" pitchFamily="18" charset="0"/>
                      </a:rPr>
                      <m:t> </m:t>
                    </m:r>
                  </m:oMath>
                </a14:m>
                <a:r>
                  <a:rPr lang="en-US" sz="2100" dirty="0"/>
                  <a:t>(G)</a:t>
                </a:r>
                <a14:m>
                  <m:oMath xmlns:m="http://schemas.openxmlformats.org/officeDocument/2006/math">
                    <m:r>
                      <a:rPr lang="en-US" sz="2100" i="1">
                        <a:latin typeface="Cambria Math" panose="02040503050406030204" pitchFamily="18" charset="0"/>
                        <a:ea typeface="Cambria Math" panose="02040503050406030204" pitchFamily="18" charset="0"/>
                      </a:rPr>
                      <m:t>≥</m:t>
                    </m:r>
                    <m:r>
                      <a:rPr lang="en-US" sz="2100" i="1">
                        <a:latin typeface="Cambria Math" panose="02040503050406030204" pitchFamily="18" charset="0"/>
                        <a:ea typeface="Cambria Math" panose="02040503050406030204" pitchFamily="18" charset="0"/>
                      </a:rPr>
                      <m:t>𝑒𝑑</m:t>
                    </m:r>
                  </m:oMath>
                </a14:m>
                <a:r>
                  <a:rPr lang="en-US" sz="2100" dirty="0"/>
                  <a:t>.</a:t>
                </a:r>
              </a:p>
            </p:txBody>
          </p:sp>
        </mc:Choice>
        <mc:Fallback>
          <p:sp>
            <p:nvSpPr>
              <p:cNvPr id="8" name="Rectangle 7"/>
              <p:cNvSpPr>
                <a:spLocks noRot="1" noChangeAspect="1" noMove="1" noResize="1" noEditPoints="1" noAdjustHandles="1" noChangeArrowheads="1" noChangeShapeType="1" noTextEdit="1"/>
              </p:cNvSpPr>
              <p:nvPr/>
            </p:nvSpPr>
            <p:spPr>
              <a:xfrm>
                <a:off x="412088" y="1151140"/>
                <a:ext cx="8103262" cy="392415"/>
              </a:xfrm>
              <a:prstGeom prst="rect">
                <a:avLst/>
              </a:prstGeom>
              <a:blipFill>
                <a:blip r:embed="rId3"/>
                <a:stretch>
                  <a:fillRect l="-677" t="-12500" b="-3281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ular Callout 3"/>
              <p:cNvSpPr/>
              <p:nvPr/>
            </p:nvSpPr>
            <p:spPr>
              <a:xfrm>
                <a:off x="366683" y="2910979"/>
                <a:ext cx="8483702" cy="2164359"/>
              </a:xfrm>
              <a:prstGeom prst="wedgeRectCallout">
                <a:avLst>
                  <a:gd name="adj1" fmla="val -20408"/>
                  <a:gd name="adj2" fmla="val -96154"/>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800" dirty="0" smtClean="0"/>
                  <a:t>[ABH17]: New practical construction of  </a:t>
                </a:r>
                <a14:m>
                  <m:oMath xmlns:m="http://schemas.openxmlformats.org/officeDocument/2006/math">
                    <m:d>
                      <m:dPr>
                        <m:ctrlPr>
                          <a:rPr lang="en-US" sz="1800" i="1">
                            <a:latin typeface="Cambria Math" panose="02040503050406030204" pitchFamily="18" charset="0"/>
                          </a:rPr>
                        </m:ctrlPr>
                      </m:dPr>
                      <m:e>
                        <m:r>
                          <m:rPr>
                            <m:sty m:val="p"/>
                          </m:rPr>
                          <a:rPr lang="en-US" sz="1800">
                            <a:latin typeface="Cambria Math" panose="02040503050406030204" pitchFamily="18" charset="0"/>
                          </a:rPr>
                          <m:t>Ω</m:t>
                        </m:r>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𝑛</m:t>
                                </m:r>
                              </m:num>
                              <m:den>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log</m:t>
                                    </m:r>
                                  </m:fName>
                                  <m:e>
                                    <m:r>
                                      <a:rPr lang="en-US" sz="1800" b="0" i="1" smtClean="0">
                                        <a:latin typeface="Cambria Math" panose="02040503050406030204" pitchFamily="18" charset="0"/>
                                      </a:rPr>
                                      <m:t>𝑛</m:t>
                                    </m:r>
                                  </m:e>
                                </m:func>
                              </m:den>
                            </m:f>
                          </m:e>
                        </m:d>
                        <m:r>
                          <a:rPr lang="en-US" sz="1800" i="1">
                            <a:latin typeface="Cambria Math" panose="02040503050406030204" pitchFamily="18" charset="0"/>
                          </a:rPr>
                          <m:t>,</m:t>
                        </m:r>
                        <m:r>
                          <m:rPr>
                            <m:sty m:val="p"/>
                          </m:rPr>
                          <a:rPr lang="en-US" sz="1800">
                            <a:latin typeface="Cambria Math" panose="02040503050406030204" pitchFamily="18" charset="0"/>
                          </a:rPr>
                          <m:t>Ω</m:t>
                        </m:r>
                        <m:d>
                          <m:dPr>
                            <m:ctrlPr>
                              <a:rPr lang="en-US" sz="1800" i="1">
                                <a:latin typeface="Cambria Math" panose="02040503050406030204" pitchFamily="18" charset="0"/>
                              </a:rPr>
                            </m:ctrlPr>
                          </m:dPr>
                          <m:e>
                            <m:r>
                              <a:rPr lang="en-US" sz="1800" b="0" i="1" smtClean="0">
                                <a:latin typeface="Cambria Math" panose="02040503050406030204" pitchFamily="18" charset="0"/>
                              </a:rPr>
                              <m:t>𝑛</m:t>
                            </m:r>
                          </m:e>
                        </m:d>
                        <m:r>
                          <a:rPr lang="en-US" sz="1800" i="1" smtClean="0">
                            <a:latin typeface="Cambria Math" panose="02040503050406030204" pitchFamily="18" charset="0"/>
                          </a:rPr>
                          <m:t> </m:t>
                        </m:r>
                      </m:e>
                    </m:d>
                  </m:oMath>
                </a14:m>
                <a:r>
                  <a:rPr lang="en-US" sz="1800" dirty="0" smtClean="0"/>
                  <a:t>-depth robust graph (</a:t>
                </a:r>
                <a:r>
                  <a:rPr lang="en-US" sz="1800" dirty="0" err="1" smtClean="0"/>
                  <a:t>DRSample</a:t>
                </a:r>
                <a:r>
                  <a:rPr lang="en-US" sz="1800" dirty="0" smtClean="0"/>
                  <a:t>) with</a:t>
                </a:r>
              </a:p>
              <a:p>
                <a:pPr algn="ctr"/>
                <a14:m>
                  <m:oMath xmlns:m="http://schemas.openxmlformats.org/officeDocument/2006/math">
                    <m:r>
                      <m:rPr>
                        <m:sty m:val="p"/>
                      </m:rPr>
                      <a:rPr lang="en-US" sz="1800">
                        <a:latin typeface="Cambria Math" panose="02040503050406030204" pitchFamily="18" charset="0"/>
                        <a:ea typeface="Cambria Math" panose="02040503050406030204" pitchFamily="18" charset="0"/>
                      </a:rPr>
                      <m:t>CC</m:t>
                    </m:r>
                    <m:d>
                      <m:dPr>
                        <m:ctrlPr>
                          <a:rPr lang="en-US" sz="1800" i="1">
                            <a:latin typeface="Cambria Math" panose="02040503050406030204" pitchFamily="18" charset="0"/>
                            <a:ea typeface="Cambria Math" panose="02040503050406030204" pitchFamily="18" charset="0"/>
                          </a:rPr>
                        </m:ctrlPr>
                      </m:dPr>
                      <m:e>
                        <m:r>
                          <m:rPr>
                            <m:sty m:val="p"/>
                          </m:rPr>
                          <a:rPr lang="en-US" sz="1800">
                            <a:latin typeface="Cambria Math"/>
                            <a:ea typeface="Cambria Math" panose="02040503050406030204" pitchFamily="18" charset="0"/>
                          </a:rPr>
                          <m:t>G</m:t>
                        </m:r>
                      </m:e>
                    </m:d>
                    <m:r>
                      <a:rPr lang="en-US" sz="1800" i="1">
                        <a:latin typeface="Cambria Math" panose="02040503050406030204" pitchFamily="18" charset="0"/>
                        <a:ea typeface="Cambria Math" panose="02040503050406030204" pitchFamily="18" charset="0"/>
                      </a:rPr>
                      <m:t>≥</m:t>
                    </m:r>
                    <m:r>
                      <m:rPr>
                        <m:sty m:val="p"/>
                      </m:rPr>
                      <a:rPr lang="el-GR" sz="1800" i="1">
                        <a:latin typeface="Cambria Math"/>
                        <a:ea typeface="Cambria Math"/>
                      </a:rPr>
                      <m:t>Ω</m:t>
                    </m:r>
                    <m:d>
                      <m:dPr>
                        <m:ctrlPr>
                          <a:rPr lang="el-GR" sz="1800" i="1">
                            <a:latin typeface="Cambria Math" panose="02040503050406030204" pitchFamily="18" charset="0"/>
                            <a:ea typeface="Cambria Math"/>
                          </a:rPr>
                        </m:ctrlPr>
                      </m:dPr>
                      <m:e>
                        <m:f>
                          <m:fPr>
                            <m:ctrlPr>
                              <a:rPr lang="el-GR" sz="1800" i="1">
                                <a:latin typeface="Cambria Math" panose="02040503050406030204" pitchFamily="18" charset="0"/>
                                <a:ea typeface="Cambria Math"/>
                              </a:rPr>
                            </m:ctrlPr>
                          </m:fPr>
                          <m:num>
                            <m:sSup>
                              <m:sSupPr>
                                <m:ctrlPr>
                                  <a:rPr lang="el-GR" sz="1800" i="1">
                                    <a:latin typeface="Cambria Math" panose="02040503050406030204" pitchFamily="18" charset="0"/>
                                    <a:ea typeface="Cambria Math"/>
                                  </a:rPr>
                                </m:ctrlPr>
                              </m:sSupPr>
                              <m:e>
                                <m:r>
                                  <a:rPr lang="en-US" sz="1800" i="1">
                                    <a:latin typeface="Cambria Math"/>
                                    <a:ea typeface="Cambria Math"/>
                                  </a:rPr>
                                  <m:t>𝑛</m:t>
                                </m:r>
                              </m:e>
                              <m:sup>
                                <m:r>
                                  <a:rPr lang="en-US" sz="1800" i="1">
                                    <a:latin typeface="Cambria Math"/>
                                    <a:ea typeface="Cambria Math"/>
                                  </a:rPr>
                                  <m:t>2</m:t>
                                </m:r>
                              </m:sup>
                            </m:sSup>
                          </m:num>
                          <m:den>
                            <m:func>
                              <m:funcPr>
                                <m:ctrlPr>
                                  <a:rPr lang="en-US" sz="1800" i="1">
                                    <a:latin typeface="Cambria Math" panose="02040503050406030204" pitchFamily="18" charset="0"/>
                                    <a:ea typeface="Cambria Math"/>
                                  </a:rPr>
                                </m:ctrlPr>
                              </m:funcPr>
                              <m:fName>
                                <m:r>
                                  <m:rPr>
                                    <m:sty m:val="p"/>
                                  </m:rPr>
                                  <a:rPr lang="en-US" sz="1800">
                                    <a:latin typeface="Cambria Math"/>
                                    <a:ea typeface="Cambria Math"/>
                                  </a:rPr>
                                  <m:t>log</m:t>
                                </m:r>
                              </m:fName>
                              <m:e>
                                <m:r>
                                  <a:rPr lang="en-US" sz="1800" i="1">
                                    <a:latin typeface="Cambria Math"/>
                                    <a:ea typeface="Cambria Math"/>
                                  </a:rPr>
                                  <m:t>𝑛</m:t>
                                </m:r>
                              </m:e>
                            </m:func>
                          </m:den>
                        </m:f>
                      </m:e>
                    </m:d>
                  </m:oMath>
                </a14:m>
                <a:r>
                  <a:rPr lang="en-US" sz="1800" dirty="0" smtClean="0"/>
                  <a:t>.</a:t>
                </a:r>
              </a:p>
            </p:txBody>
          </p:sp>
        </mc:Choice>
        <mc:Fallback>
          <p:sp>
            <p:nvSpPr>
              <p:cNvPr id="4" name="Rectangular Callout 3"/>
              <p:cNvSpPr>
                <a:spLocks noRot="1" noChangeAspect="1" noMove="1" noResize="1" noEditPoints="1" noAdjustHandles="1" noChangeArrowheads="1" noChangeShapeType="1" noTextEdit="1"/>
              </p:cNvSpPr>
              <p:nvPr/>
            </p:nvSpPr>
            <p:spPr>
              <a:xfrm>
                <a:off x="366683" y="2910979"/>
                <a:ext cx="8483702" cy="2164359"/>
              </a:xfrm>
              <a:prstGeom prst="wedgeRectCallout">
                <a:avLst>
                  <a:gd name="adj1" fmla="val -20408"/>
                  <a:gd name="adj2" fmla="val -96154"/>
                </a:avLst>
              </a:prstGeom>
              <a:blipFill>
                <a:blip r:embed="rId4"/>
                <a:stretch>
                  <a:fillRect l="-502"/>
                </a:stretch>
              </a:blipFill>
            </p:spPr>
            <p:txBody>
              <a:bodyPr/>
              <a:lstStyle/>
              <a:p>
                <a:r>
                  <a:rPr lang="en-US">
                    <a:noFill/>
                  </a:rPr>
                  <a:t> </a:t>
                </a:r>
              </a:p>
            </p:txBody>
          </p:sp>
        </mc:Fallback>
      </mc:AlternateContent>
    </p:spTree>
    <p:extLst>
      <p:ext uri="{BB962C8B-B14F-4D97-AF65-F5344CB8AC3E}">
        <p14:creationId xmlns:p14="http://schemas.microsoft.com/office/powerpoint/2010/main" val="2966928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dult friend f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3995" y="2120261"/>
            <a:ext cx="1714500" cy="12858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Offline Attacks: A Common Problem</a:t>
            </a:r>
          </a:p>
        </p:txBody>
      </p:sp>
      <p:sp>
        <p:nvSpPr>
          <p:cNvPr id="3" name="Content Placeholder 2"/>
          <p:cNvSpPr>
            <a:spLocks noGrp="1"/>
          </p:cNvSpPr>
          <p:nvPr>
            <p:ph idx="1"/>
          </p:nvPr>
        </p:nvSpPr>
        <p:spPr/>
        <p:txBody>
          <a:bodyPr/>
          <a:lstStyle/>
          <a:p>
            <a:r>
              <a:rPr lang="en-US" dirty="0" smtClean="0"/>
              <a:t>Password breaches at major companies have </a:t>
            </a:r>
            <a:r>
              <a:rPr lang="en-US" dirty="0"/>
              <a:t>affected </a:t>
            </a:r>
            <a:r>
              <a:rPr lang="en-US" strike="sngStrike" dirty="0">
                <a:solidFill>
                  <a:srgbClr val="FF0000"/>
                </a:solidFill>
              </a:rPr>
              <a:t>millions</a:t>
            </a:r>
            <a:r>
              <a:rPr lang="en-US" dirty="0">
                <a:solidFill>
                  <a:srgbClr val="FF0000"/>
                </a:solidFill>
              </a:rPr>
              <a:t> </a:t>
            </a:r>
            <a:r>
              <a:rPr lang="en-US" b="1" dirty="0" smtClean="0">
                <a:solidFill>
                  <a:srgbClr val="FF0000"/>
                </a:solidFill>
              </a:rPr>
              <a:t>billions</a:t>
            </a:r>
            <a:r>
              <a:rPr lang="en-US" dirty="0" smtClean="0">
                <a:solidFill>
                  <a:srgbClr val="FF0000"/>
                </a:solidFill>
              </a:rPr>
              <a:t> </a:t>
            </a:r>
            <a:r>
              <a:rPr lang="en-US" dirty="0" smtClean="0"/>
              <a:t>of user accounts.</a:t>
            </a:r>
          </a:p>
        </p:txBody>
      </p:sp>
      <p:pic>
        <p:nvPicPr>
          <p:cNvPr id="3074" name="Picture 2" descr="http://blogs-images.forbes.com/tomiogeron/files/2011/10/linkedin_logo_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27" t="27273" r="10604" b="40807"/>
          <a:stretch/>
        </p:blipFill>
        <p:spPr bwMode="auto">
          <a:xfrm>
            <a:off x="2789374" y="2809146"/>
            <a:ext cx="1912491" cy="5706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riskymongoose.com/wp-content/uploads/2011/02/rock-you-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9164" y="3452644"/>
            <a:ext cx="2371636" cy="60541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prime.peta.org/wp-content/uploads/2008/10/zappos.jpg"/>
          <p:cNvPicPr>
            <a:picLocks noChangeAspect="1" noChangeArrowheads="1"/>
          </p:cNvPicPr>
          <p:nvPr/>
        </p:nvPicPr>
        <p:blipFill rotWithShape="1">
          <a:blip r:embed="rId6">
            <a:extLst>
              <a:ext uri="{28A0092B-C50C-407E-A947-70E740481C1C}">
                <a14:useLocalDpi xmlns:a14="http://schemas.microsoft.com/office/drawing/2010/main" val="0"/>
              </a:ext>
            </a:extLst>
          </a:blip>
          <a:srcRect t="24868" b="25435"/>
          <a:stretch/>
        </p:blipFill>
        <p:spPr bwMode="auto">
          <a:xfrm>
            <a:off x="6481339" y="3130598"/>
            <a:ext cx="1501504" cy="74620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tic4.businessinsider.com/image/4a6c958839a903010623f2a3/gawkers-latest-trendy-web-metric-branded-traffi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14308" y="3921658"/>
            <a:ext cx="1417096" cy="86088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news.mindprocessors.com/wp-content/uploads/2012/11/adob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47436" y="4156362"/>
            <a:ext cx="1784592" cy="82856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hackersnewsbulletin.com/wp-content/uploads/2013/04/living-social-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82477" y="4085768"/>
            <a:ext cx="1800366" cy="655197"/>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assets.fontsinuse.com/static/use-media-items/15/14246/full-2048x768/522903b7/Yahoo_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7186" y="4015706"/>
            <a:ext cx="2000250" cy="7511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8"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259684" y="-1343025"/>
            <a:ext cx="4214813" cy="280749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5" name="AutoShape 20"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373984" y="-1228725"/>
            <a:ext cx="4214813" cy="280749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pic>
        <p:nvPicPr>
          <p:cNvPr id="3094" name="Picture 22" descr="http://cdn.redmondpie.com/wp-content/uploads/2013/08/Sony-logo.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6483" b="27949"/>
          <a:stretch/>
        </p:blipFill>
        <p:spPr bwMode="auto">
          <a:xfrm>
            <a:off x="4512254" y="1931918"/>
            <a:ext cx="1785088" cy="6607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97084" y="1782260"/>
            <a:ext cx="1582772" cy="632114"/>
          </a:xfrm>
          <a:prstGeom prst="rect">
            <a:avLst/>
          </a:prstGeom>
        </p:spPr>
      </p:pic>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7219" y="2782817"/>
            <a:ext cx="1395047" cy="623319"/>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93474" y="2055836"/>
            <a:ext cx="2907923" cy="726981"/>
          </a:xfrm>
          <a:prstGeom prst="rect">
            <a:avLst/>
          </a:prstGeom>
        </p:spPr>
      </p:pic>
      <p:pic>
        <p:nvPicPr>
          <p:cNvPr id="17" name="Picture 2" descr="Image result for dropbox"/>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112865" y="2686419"/>
            <a:ext cx="1184477" cy="88835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793474" y="1680229"/>
            <a:ext cx="7680434" cy="2890413"/>
          </a:xfrm>
          <a:prstGeom prst="rect">
            <a:avLst/>
          </a:prstGeom>
        </p:spPr>
      </p:pic>
    </p:spTree>
    <p:extLst>
      <p:ext uri="{BB962C8B-B14F-4D97-AF65-F5344CB8AC3E}">
        <p14:creationId xmlns:p14="http://schemas.microsoft.com/office/powerpoint/2010/main" val="34721400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Depth-Robustness is Sufficient! [ABP17]</a:t>
            </a:r>
            <a:endParaRPr lang="en-US" dirty="0"/>
          </a:p>
        </p:txBody>
      </p:sp>
      <mc:AlternateContent xmlns:mc="http://schemas.openxmlformats.org/markup-compatibility/2006">
        <mc:Choice xmlns:a14="http://schemas.microsoft.com/office/drawing/2010/main" Requires="a14">
          <p:sp>
            <p:nvSpPr>
              <p:cNvPr id="6" name="Content Placeholder 2"/>
              <p:cNvSpPr txBox="1">
                <a:spLocks/>
              </p:cNvSpPr>
              <p:nvPr/>
            </p:nvSpPr>
            <p:spPr>
              <a:xfrm>
                <a:off x="366683" y="1879996"/>
                <a:ext cx="8364233" cy="3263504"/>
              </a:xfrm>
              <a:prstGeom prst="rect">
                <a:avLst/>
              </a:prstGeom>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Implications: </a:t>
                </a:r>
                <a:r>
                  <a:rPr lang="en-US" dirty="0" smtClean="0"/>
                  <a:t> There exists a constant </a:t>
                </a:r>
                <a:r>
                  <a:rPr lang="en-US" dirty="0" err="1" smtClean="0"/>
                  <a:t>indegree</a:t>
                </a:r>
                <a:r>
                  <a:rPr lang="en-US" dirty="0" smtClean="0"/>
                  <a:t> graph G with </a:t>
                </a:r>
              </a:p>
              <a:p>
                <a:pPr marL="0" indent="0" algn="ctr">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ea typeface="Cambria Math" panose="02040503050406030204" pitchFamily="18" charset="0"/>
                        </a:rPr>
                        <m:t>CC</m:t>
                      </m:r>
                      <m:d>
                        <m:dPr>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a:ea typeface="Cambria Math" panose="02040503050406030204" pitchFamily="18" charset="0"/>
                            </a:rPr>
                            <m:t>G</m:t>
                          </m:r>
                        </m:e>
                      </m:d>
                      <m:r>
                        <a:rPr lang="en-US" i="1">
                          <a:latin typeface="Cambria Math" panose="02040503050406030204" pitchFamily="18" charset="0"/>
                          <a:ea typeface="Cambria Math" panose="02040503050406030204" pitchFamily="18" charset="0"/>
                        </a:rPr>
                        <m:t>≥</m:t>
                      </m:r>
                      <m:r>
                        <m:rPr>
                          <m:sty m:val="p"/>
                        </m:rPr>
                        <a:rPr lang="el-GR" i="1" smtClean="0">
                          <a:latin typeface="Cambria Math"/>
                          <a:ea typeface="Cambria Math"/>
                        </a:rPr>
                        <m:t>Ω</m:t>
                      </m:r>
                      <m:d>
                        <m:dPr>
                          <m:ctrlPr>
                            <a:rPr lang="el-GR" i="1" smtClean="0">
                              <a:latin typeface="Cambria Math" panose="02040503050406030204" pitchFamily="18" charset="0"/>
                              <a:ea typeface="Cambria Math"/>
                            </a:rPr>
                          </m:ctrlPr>
                        </m:dPr>
                        <m:e>
                          <m:f>
                            <m:fPr>
                              <m:ctrlPr>
                                <a:rPr lang="el-GR" i="1">
                                  <a:latin typeface="Cambria Math" panose="02040503050406030204" pitchFamily="18" charset="0"/>
                                  <a:ea typeface="Cambria Math"/>
                                </a:rPr>
                              </m:ctrlPr>
                            </m:fPr>
                            <m:num>
                              <m:sSup>
                                <m:sSupPr>
                                  <m:ctrlPr>
                                    <a:rPr lang="el-GR" i="1" smtClean="0">
                                      <a:latin typeface="Cambria Math" panose="02040503050406030204" pitchFamily="18" charset="0"/>
                                      <a:ea typeface="Cambria Math"/>
                                    </a:rPr>
                                  </m:ctrlPr>
                                </m:sSupPr>
                                <m:e>
                                  <m:r>
                                    <a:rPr lang="en-US" b="0" i="1" smtClean="0">
                                      <a:latin typeface="Cambria Math"/>
                                      <a:ea typeface="Cambria Math"/>
                                    </a:rPr>
                                    <m:t>𝑛</m:t>
                                  </m:r>
                                </m:e>
                                <m:sup>
                                  <m:r>
                                    <a:rPr lang="en-US" b="0" i="1" smtClean="0">
                                      <a:latin typeface="Cambria Math"/>
                                      <a:ea typeface="Cambria Math"/>
                                    </a:rPr>
                                    <m:t>2</m:t>
                                  </m:r>
                                </m:sup>
                              </m:sSup>
                            </m:num>
                            <m:den>
                              <m:func>
                                <m:funcPr>
                                  <m:ctrlPr>
                                    <a:rPr lang="en-US" i="1" smtClean="0">
                                      <a:latin typeface="Cambria Math" panose="02040503050406030204" pitchFamily="18" charset="0"/>
                                      <a:ea typeface="Cambria Math"/>
                                    </a:rPr>
                                  </m:ctrlPr>
                                </m:funcPr>
                                <m:fName>
                                  <m:r>
                                    <m:rPr>
                                      <m:sty m:val="p"/>
                                    </m:rPr>
                                    <a:rPr lang="en-US" i="0" smtClean="0">
                                      <a:latin typeface="Cambria Math"/>
                                      <a:ea typeface="Cambria Math"/>
                                    </a:rPr>
                                    <m:t>log</m:t>
                                  </m:r>
                                </m:fName>
                                <m:e>
                                  <m:r>
                                    <a:rPr lang="en-US" b="0" i="1" smtClean="0">
                                      <a:latin typeface="Cambria Math"/>
                                      <a:ea typeface="Cambria Math"/>
                                    </a:rPr>
                                    <m:t>𝑛</m:t>
                                  </m:r>
                                </m:e>
                              </m:func>
                            </m:den>
                          </m:f>
                        </m:e>
                      </m:d>
                      <m:r>
                        <a:rPr lang="en-US" b="0" i="1" smtClean="0">
                          <a:latin typeface="Cambria Math"/>
                          <a:ea typeface="Cambria Math"/>
                        </a:rPr>
                        <m:t>.</m:t>
                      </m:r>
                    </m:oMath>
                  </m:oMathPara>
                </a14:m>
                <a:endParaRPr lang="en-US" dirty="0" smtClean="0"/>
              </a:p>
              <a:p>
                <a:pPr marL="0" indent="0" algn="ctr">
                  <a:buNone/>
                </a:pPr>
                <a:endParaRPr lang="en-US" dirty="0"/>
              </a:p>
              <a:p>
                <a:pPr marL="0" indent="0">
                  <a:buNone/>
                </a:pPr>
                <a:r>
                  <a:rPr lang="en-US" b="1" dirty="0" smtClean="0"/>
                  <a:t>[AB16]:</a:t>
                </a:r>
                <a:r>
                  <a:rPr lang="en-US" dirty="0" smtClean="0"/>
                  <a:t> We cannot do better (in an asymptotic sense) </a:t>
                </a:r>
              </a:p>
              <a:p>
                <a:pPr marL="0" indent="0">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CC</m:t>
                          </m:r>
                        </m:fName>
                        <m:e>
                          <m:d>
                            <m:dPr>
                              <m:ctrlPr>
                                <a:rPr lang="en-US" i="1">
                                  <a:latin typeface="Cambria Math" panose="02040503050406030204" pitchFamily="18" charset="0"/>
                                </a:rPr>
                              </m:ctrlPr>
                            </m:dPr>
                            <m:e>
                              <m:r>
                                <a:rPr lang="en-US" i="1">
                                  <a:latin typeface="Cambria Math"/>
                                </a:rPr>
                                <m:t>𝐺</m:t>
                              </m:r>
                            </m:e>
                          </m:d>
                          <m:r>
                            <a:rPr lang="en-US" i="1">
                              <a:latin typeface="Cambria Math" panose="02040503050406030204" pitchFamily="18" charset="0"/>
                            </a:rPr>
                            <m:t>=</m:t>
                          </m:r>
                          <m:r>
                            <m:rPr>
                              <m:sty m:val="p"/>
                            </m:rPr>
                            <a:rPr lang="en-US">
                              <a:latin typeface="Cambria Math" panose="02040503050406030204" pitchFamily="18" charset="0"/>
                            </a:rPr>
                            <m:t>O</m:t>
                          </m:r>
                          <m:d>
                            <m:dPr>
                              <m:ctrlPr>
                                <a:rPr lang="el-GR" i="1">
                                  <a:latin typeface="Cambria Math" panose="02040503050406030204" pitchFamily="18" charset="0"/>
                                  <a:ea typeface="Cambria Math"/>
                                </a:rPr>
                              </m:ctrlPr>
                            </m:dPr>
                            <m:e>
                              <m:f>
                                <m:fPr>
                                  <m:ctrlPr>
                                    <a:rPr lang="el-GR" i="1">
                                      <a:latin typeface="Cambria Math" panose="02040503050406030204" pitchFamily="18" charset="0"/>
                                      <a:ea typeface="Cambria Math"/>
                                    </a:rPr>
                                  </m:ctrlPr>
                                </m:fPr>
                                <m:num>
                                  <m:sSup>
                                    <m:sSupPr>
                                      <m:ctrlPr>
                                        <a:rPr lang="el-GR" i="1">
                                          <a:latin typeface="Cambria Math" panose="02040503050406030204" pitchFamily="18" charset="0"/>
                                          <a:ea typeface="Cambria Math"/>
                                        </a:rPr>
                                      </m:ctrlPr>
                                    </m:sSupPr>
                                    <m:e>
                                      <m:r>
                                        <a:rPr lang="en-US" i="1">
                                          <a:latin typeface="Cambria Math"/>
                                          <a:ea typeface="Cambria Math"/>
                                        </a:rPr>
                                        <m:t>𝑛</m:t>
                                      </m:r>
                                    </m:e>
                                    <m:sup>
                                      <m:r>
                                        <a:rPr lang="en-US" i="1">
                                          <a:latin typeface="Cambria Math"/>
                                          <a:ea typeface="Cambria Math"/>
                                        </a:rPr>
                                        <m:t>2</m:t>
                                      </m:r>
                                    </m:sup>
                                  </m:sSup>
                                  <m:func>
                                    <m:funcPr>
                                      <m:ctrlPr>
                                        <a:rPr lang="en-US" i="1">
                                          <a:latin typeface="Cambria Math" panose="02040503050406030204" pitchFamily="18" charset="0"/>
                                          <a:ea typeface="Cambria Math"/>
                                        </a:rPr>
                                      </m:ctrlPr>
                                    </m:funcPr>
                                    <m:fName>
                                      <m:r>
                                        <m:rPr>
                                          <m:sty m:val="p"/>
                                        </m:rPr>
                                        <a:rPr lang="en-US">
                                          <a:latin typeface="Cambria Math"/>
                                          <a:ea typeface="Cambria Math"/>
                                        </a:rPr>
                                        <m:t>log</m:t>
                                      </m:r>
                                    </m:fName>
                                    <m:e>
                                      <m:func>
                                        <m:funcPr>
                                          <m:ctrlPr>
                                            <a:rPr lang="en-US" i="1">
                                              <a:latin typeface="Cambria Math" panose="02040503050406030204" pitchFamily="18" charset="0"/>
                                              <a:ea typeface="Cambria Math"/>
                                            </a:rPr>
                                          </m:ctrlPr>
                                        </m:funcPr>
                                        <m:fName>
                                          <m:r>
                                            <m:rPr>
                                              <m:sty m:val="p"/>
                                            </m:rPr>
                                            <a:rPr lang="en-US">
                                              <a:latin typeface="Cambria Math"/>
                                              <a:ea typeface="Cambria Math"/>
                                            </a:rPr>
                                            <m:t>log</m:t>
                                          </m:r>
                                        </m:fName>
                                        <m:e>
                                          <m:r>
                                            <a:rPr lang="en-US" i="1">
                                              <a:latin typeface="Cambria Math"/>
                                              <a:ea typeface="Cambria Math"/>
                                            </a:rPr>
                                            <m:t>𝑛</m:t>
                                          </m:r>
                                        </m:e>
                                      </m:func>
                                    </m:e>
                                  </m:func>
                                </m:num>
                                <m:den>
                                  <m:func>
                                    <m:funcPr>
                                      <m:ctrlPr>
                                        <a:rPr lang="en-US" i="1">
                                          <a:latin typeface="Cambria Math" panose="02040503050406030204" pitchFamily="18" charset="0"/>
                                          <a:ea typeface="Cambria Math"/>
                                        </a:rPr>
                                      </m:ctrlPr>
                                    </m:funcPr>
                                    <m:fName>
                                      <m:r>
                                        <m:rPr>
                                          <m:sty m:val="p"/>
                                        </m:rPr>
                                        <a:rPr lang="en-US">
                                          <a:latin typeface="Cambria Math"/>
                                          <a:ea typeface="Cambria Math"/>
                                        </a:rPr>
                                        <m:t>log</m:t>
                                      </m:r>
                                    </m:fName>
                                    <m:e>
                                      <m:r>
                                        <a:rPr lang="en-US" i="1">
                                          <a:latin typeface="Cambria Math"/>
                                          <a:ea typeface="Cambria Math"/>
                                        </a:rPr>
                                        <m:t>𝑛</m:t>
                                      </m:r>
                                    </m:e>
                                  </m:func>
                                </m:den>
                              </m:f>
                            </m:e>
                          </m:d>
                        </m:e>
                      </m:func>
                      <m:r>
                        <a:rPr lang="en-US" b="0" i="1" smtClean="0">
                          <a:latin typeface="Cambria Math"/>
                          <a:ea typeface="Cambria Math"/>
                        </a:rPr>
                        <m:t>.</m:t>
                      </m:r>
                    </m:oMath>
                  </m:oMathPara>
                </a14:m>
                <a:endParaRPr lang="en-US" dirty="0"/>
              </a:p>
              <a:p>
                <a:pPr marL="0" indent="0">
                  <a:buNone/>
                </a:pPr>
                <a:r>
                  <a:rPr lang="en-US" dirty="0" smtClean="0"/>
                  <a:t> </a:t>
                </a:r>
                <a:endParaRPr lang="en-US" baseline="-25000" dirty="0"/>
              </a:p>
            </p:txBody>
          </p:sp>
        </mc:Choice>
        <mc:Fallback>
          <p:sp>
            <p:nvSpPr>
              <p:cNvPr id="6" name="Content Placeholder 2"/>
              <p:cNvSpPr txBox="1">
                <a:spLocks noRot="1" noChangeAspect="1" noMove="1" noResize="1" noEditPoints="1" noAdjustHandles="1" noChangeArrowheads="1" noChangeShapeType="1" noTextEdit="1"/>
              </p:cNvSpPr>
              <p:nvPr/>
            </p:nvSpPr>
            <p:spPr>
              <a:xfrm>
                <a:off x="366683" y="1879996"/>
                <a:ext cx="8364233" cy="3263504"/>
              </a:xfrm>
              <a:prstGeom prst="rect">
                <a:avLst/>
              </a:prstGeom>
              <a:blipFill>
                <a:blip r:embed="rId2"/>
                <a:stretch>
                  <a:fillRect l="-1603" t="-5037"/>
                </a:stretch>
              </a:blipFill>
            </p:spPr>
            <p:txBody>
              <a:bodyPr/>
              <a:lstStyle/>
              <a:p>
                <a:r>
                  <a:rPr lang="en-US">
                    <a:noFill/>
                  </a:rPr>
                  <a:t> </a:t>
                </a:r>
              </a:p>
            </p:txBody>
          </p:sp>
        </mc:Fallback>
      </mc:AlternateContent>
      <p:sp>
        <p:nvSpPr>
          <p:cNvPr id="7" name="Rectangle 6"/>
          <p:cNvSpPr/>
          <p:nvPr/>
        </p:nvSpPr>
        <p:spPr>
          <a:xfrm>
            <a:off x="426623" y="1158605"/>
            <a:ext cx="8304293" cy="477690"/>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4200" dirty="0">
              <a:solidFill>
                <a:schemeClr val="tx1"/>
              </a:solidFill>
            </a:endParaRPr>
          </a:p>
        </p:txBody>
      </p:sp>
      <mc:AlternateContent xmlns:mc="http://schemas.openxmlformats.org/markup-compatibility/2006">
        <mc:Choice xmlns:a14="http://schemas.microsoft.com/office/drawing/2010/main" Requires="a14">
          <p:sp>
            <p:nvSpPr>
              <p:cNvPr id="8" name="Rectangle 7"/>
              <p:cNvSpPr/>
              <p:nvPr/>
            </p:nvSpPr>
            <p:spPr>
              <a:xfrm>
                <a:off x="412088" y="1151140"/>
                <a:ext cx="8103262" cy="392415"/>
              </a:xfrm>
              <a:prstGeom prst="rect">
                <a:avLst/>
              </a:prstGeom>
            </p:spPr>
            <p:txBody>
              <a:bodyPr wrap="square" lIns="68580" tIns="34290" rIns="68580" bIns="34290">
                <a:spAutoFit/>
              </a:bodyPr>
              <a:lstStyle/>
              <a:p>
                <a14:m>
                  <m:oMath xmlns:m="http://schemas.openxmlformats.org/officeDocument/2006/math">
                    <m:r>
                      <a:rPr lang="en-US" sz="2100" b="1" smtClean="0">
                        <a:latin typeface="Cambria Math" panose="02040503050406030204" pitchFamily="18" charset="0"/>
                      </a:rPr>
                      <m:t>𝐊𝐞𝐲</m:t>
                    </m:r>
                    <m:r>
                      <a:rPr lang="en-US" sz="2100" b="1" smtClean="0">
                        <a:latin typeface="Cambria Math" panose="02040503050406030204" pitchFamily="18" charset="0"/>
                      </a:rPr>
                      <m:t> </m:t>
                    </m:r>
                    <m:r>
                      <a:rPr lang="en-US" sz="2100" b="1" smtClean="0">
                        <a:latin typeface="Cambria Math" panose="02040503050406030204" pitchFamily="18" charset="0"/>
                      </a:rPr>
                      <m:t>𝐓𝐡𝐞𝐨𝐫𝐞𝐦</m:t>
                    </m:r>
                    <m:r>
                      <a:rPr lang="en-US" sz="2100" b="1" smtClean="0">
                        <a:latin typeface="Cambria Math" panose="02040503050406030204" pitchFamily="18" charset="0"/>
                      </a:rPr>
                      <m:t>:</m:t>
                    </m:r>
                    <m:r>
                      <a:rPr lang="en-US" sz="2100">
                        <a:latin typeface="Cambria Math" panose="02040503050406030204" pitchFamily="18" charset="0"/>
                      </a:rPr>
                      <m:t> </m:t>
                    </m:r>
                  </m:oMath>
                </a14:m>
                <a:r>
                  <a:rPr lang="en-US" sz="2100" dirty="0"/>
                  <a:t>Let G=(V,E) be (</a:t>
                </a:r>
                <a:r>
                  <a:rPr lang="en-US" sz="2100" dirty="0" err="1"/>
                  <a:t>e,d</a:t>
                </a:r>
                <a:r>
                  <a:rPr lang="en-US" sz="2100" dirty="0"/>
                  <a:t>)-depth robust then </a:t>
                </a:r>
                <a14:m>
                  <m:oMath xmlns:m="http://schemas.openxmlformats.org/officeDocument/2006/math">
                    <m:r>
                      <m:rPr>
                        <m:sty m:val="p"/>
                      </m:rPr>
                      <a:rPr lang="en-US" sz="2100" b="0" i="0" smtClean="0">
                        <a:latin typeface="Cambria Math" panose="02040503050406030204" pitchFamily="18" charset="0"/>
                        <a:ea typeface="Cambria Math" panose="02040503050406030204" pitchFamily="18" charset="0"/>
                      </a:rPr>
                      <m:t>CC</m:t>
                    </m:r>
                  </m:oMath>
                </a14:m>
                <a:r>
                  <a:rPr lang="en-US" sz="2100" dirty="0"/>
                  <a:t>(G)</a:t>
                </a:r>
                <a14:m>
                  <m:oMath xmlns:m="http://schemas.openxmlformats.org/officeDocument/2006/math">
                    <m:r>
                      <a:rPr lang="en-US" sz="2100" i="1">
                        <a:latin typeface="Cambria Math" panose="02040503050406030204" pitchFamily="18" charset="0"/>
                        <a:ea typeface="Cambria Math" panose="02040503050406030204" pitchFamily="18" charset="0"/>
                      </a:rPr>
                      <m:t>≥</m:t>
                    </m:r>
                    <m:r>
                      <a:rPr lang="en-US" sz="2100" i="1">
                        <a:latin typeface="Cambria Math" panose="02040503050406030204" pitchFamily="18" charset="0"/>
                        <a:ea typeface="Cambria Math" panose="02040503050406030204" pitchFamily="18" charset="0"/>
                      </a:rPr>
                      <m:t>𝑒𝑑</m:t>
                    </m:r>
                  </m:oMath>
                </a14:m>
                <a:r>
                  <a:rPr lang="en-US" sz="2100" dirty="0"/>
                  <a:t>.</a:t>
                </a:r>
              </a:p>
            </p:txBody>
          </p:sp>
        </mc:Choice>
        <mc:Fallback>
          <p:sp>
            <p:nvSpPr>
              <p:cNvPr id="8" name="Rectangle 7"/>
              <p:cNvSpPr>
                <a:spLocks noRot="1" noChangeAspect="1" noMove="1" noResize="1" noEditPoints="1" noAdjustHandles="1" noChangeArrowheads="1" noChangeShapeType="1" noTextEdit="1"/>
              </p:cNvSpPr>
              <p:nvPr/>
            </p:nvSpPr>
            <p:spPr>
              <a:xfrm>
                <a:off x="412088" y="1151140"/>
                <a:ext cx="8103262" cy="392415"/>
              </a:xfrm>
              <a:prstGeom prst="rect">
                <a:avLst/>
              </a:prstGeom>
              <a:blipFill>
                <a:blip r:embed="rId3"/>
                <a:stretch>
                  <a:fillRect l="-677" t="-12500" b="-3281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ular Callout 3"/>
              <p:cNvSpPr/>
              <p:nvPr/>
            </p:nvSpPr>
            <p:spPr>
              <a:xfrm>
                <a:off x="366683" y="2910979"/>
                <a:ext cx="8483702" cy="2164359"/>
              </a:xfrm>
              <a:prstGeom prst="wedgeRectCallout">
                <a:avLst>
                  <a:gd name="adj1" fmla="val -20408"/>
                  <a:gd name="adj2" fmla="val -96154"/>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800" dirty="0" smtClean="0"/>
                  <a:t>[ABH17]: New practical construction of  </a:t>
                </a:r>
                <a14:m>
                  <m:oMath xmlns:m="http://schemas.openxmlformats.org/officeDocument/2006/math">
                    <m:d>
                      <m:dPr>
                        <m:ctrlPr>
                          <a:rPr lang="en-US" sz="1800" i="1">
                            <a:latin typeface="Cambria Math" panose="02040503050406030204" pitchFamily="18" charset="0"/>
                          </a:rPr>
                        </m:ctrlPr>
                      </m:dPr>
                      <m:e>
                        <m:r>
                          <m:rPr>
                            <m:sty m:val="p"/>
                          </m:rPr>
                          <a:rPr lang="en-US" sz="1800">
                            <a:latin typeface="Cambria Math" panose="02040503050406030204" pitchFamily="18" charset="0"/>
                          </a:rPr>
                          <m:t>Ω</m:t>
                        </m:r>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𝑛</m:t>
                                </m:r>
                              </m:num>
                              <m:den>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log</m:t>
                                    </m:r>
                                  </m:fName>
                                  <m:e>
                                    <m:r>
                                      <a:rPr lang="en-US" sz="1800" b="0" i="1" smtClean="0">
                                        <a:latin typeface="Cambria Math" panose="02040503050406030204" pitchFamily="18" charset="0"/>
                                      </a:rPr>
                                      <m:t>𝑛</m:t>
                                    </m:r>
                                  </m:e>
                                </m:func>
                              </m:den>
                            </m:f>
                          </m:e>
                        </m:d>
                        <m:r>
                          <a:rPr lang="en-US" sz="1800" i="1">
                            <a:latin typeface="Cambria Math" panose="02040503050406030204" pitchFamily="18" charset="0"/>
                          </a:rPr>
                          <m:t>,</m:t>
                        </m:r>
                        <m:r>
                          <m:rPr>
                            <m:sty m:val="p"/>
                          </m:rPr>
                          <a:rPr lang="en-US" sz="1800">
                            <a:latin typeface="Cambria Math" panose="02040503050406030204" pitchFamily="18" charset="0"/>
                          </a:rPr>
                          <m:t>Ω</m:t>
                        </m:r>
                        <m:d>
                          <m:dPr>
                            <m:ctrlPr>
                              <a:rPr lang="en-US" sz="1800" i="1">
                                <a:latin typeface="Cambria Math" panose="02040503050406030204" pitchFamily="18" charset="0"/>
                              </a:rPr>
                            </m:ctrlPr>
                          </m:dPr>
                          <m:e>
                            <m:r>
                              <a:rPr lang="en-US" sz="1800" b="0" i="1" smtClean="0">
                                <a:latin typeface="Cambria Math" panose="02040503050406030204" pitchFamily="18" charset="0"/>
                              </a:rPr>
                              <m:t>𝑛</m:t>
                            </m:r>
                          </m:e>
                        </m:d>
                        <m:r>
                          <a:rPr lang="en-US" sz="1800" i="1" smtClean="0">
                            <a:latin typeface="Cambria Math" panose="02040503050406030204" pitchFamily="18" charset="0"/>
                          </a:rPr>
                          <m:t> </m:t>
                        </m:r>
                      </m:e>
                    </m:d>
                  </m:oMath>
                </a14:m>
                <a:r>
                  <a:rPr lang="en-US" sz="1800" dirty="0" smtClean="0"/>
                  <a:t>-depth robust graph (</a:t>
                </a:r>
                <a:r>
                  <a:rPr lang="en-US" sz="1800" dirty="0" err="1" smtClean="0"/>
                  <a:t>DRSample</a:t>
                </a:r>
                <a:r>
                  <a:rPr lang="en-US" sz="1800" dirty="0" smtClean="0"/>
                  <a:t>) with</a:t>
                </a:r>
              </a:p>
              <a:p>
                <a:pPr algn="ctr"/>
                <a14:m>
                  <m:oMath xmlns:m="http://schemas.openxmlformats.org/officeDocument/2006/math">
                    <m:r>
                      <m:rPr>
                        <m:sty m:val="p"/>
                      </m:rPr>
                      <a:rPr lang="en-US" sz="1800">
                        <a:latin typeface="Cambria Math" panose="02040503050406030204" pitchFamily="18" charset="0"/>
                        <a:ea typeface="Cambria Math" panose="02040503050406030204" pitchFamily="18" charset="0"/>
                      </a:rPr>
                      <m:t>CC</m:t>
                    </m:r>
                    <m:d>
                      <m:dPr>
                        <m:ctrlPr>
                          <a:rPr lang="en-US" sz="1800" i="1">
                            <a:latin typeface="Cambria Math" panose="02040503050406030204" pitchFamily="18" charset="0"/>
                            <a:ea typeface="Cambria Math" panose="02040503050406030204" pitchFamily="18" charset="0"/>
                          </a:rPr>
                        </m:ctrlPr>
                      </m:dPr>
                      <m:e>
                        <m:r>
                          <m:rPr>
                            <m:sty m:val="p"/>
                          </m:rPr>
                          <a:rPr lang="en-US" sz="1800">
                            <a:latin typeface="Cambria Math"/>
                            <a:ea typeface="Cambria Math" panose="02040503050406030204" pitchFamily="18" charset="0"/>
                          </a:rPr>
                          <m:t>G</m:t>
                        </m:r>
                      </m:e>
                    </m:d>
                    <m:r>
                      <a:rPr lang="en-US" sz="1800" i="1">
                        <a:latin typeface="Cambria Math" panose="02040503050406030204" pitchFamily="18" charset="0"/>
                        <a:ea typeface="Cambria Math" panose="02040503050406030204" pitchFamily="18" charset="0"/>
                      </a:rPr>
                      <m:t>≥</m:t>
                    </m:r>
                    <m:r>
                      <m:rPr>
                        <m:sty m:val="p"/>
                      </m:rPr>
                      <a:rPr lang="el-GR" sz="1800" i="1">
                        <a:latin typeface="Cambria Math"/>
                        <a:ea typeface="Cambria Math"/>
                      </a:rPr>
                      <m:t>Ω</m:t>
                    </m:r>
                    <m:d>
                      <m:dPr>
                        <m:ctrlPr>
                          <a:rPr lang="el-GR" sz="1800" i="1">
                            <a:latin typeface="Cambria Math" panose="02040503050406030204" pitchFamily="18" charset="0"/>
                            <a:ea typeface="Cambria Math"/>
                          </a:rPr>
                        </m:ctrlPr>
                      </m:dPr>
                      <m:e>
                        <m:f>
                          <m:fPr>
                            <m:ctrlPr>
                              <a:rPr lang="el-GR" sz="1800" i="1">
                                <a:latin typeface="Cambria Math" panose="02040503050406030204" pitchFamily="18" charset="0"/>
                                <a:ea typeface="Cambria Math"/>
                              </a:rPr>
                            </m:ctrlPr>
                          </m:fPr>
                          <m:num>
                            <m:sSup>
                              <m:sSupPr>
                                <m:ctrlPr>
                                  <a:rPr lang="el-GR" sz="1800" i="1">
                                    <a:latin typeface="Cambria Math" panose="02040503050406030204" pitchFamily="18" charset="0"/>
                                    <a:ea typeface="Cambria Math"/>
                                  </a:rPr>
                                </m:ctrlPr>
                              </m:sSupPr>
                              <m:e>
                                <m:r>
                                  <a:rPr lang="en-US" sz="1800" i="1">
                                    <a:latin typeface="Cambria Math"/>
                                    <a:ea typeface="Cambria Math"/>
                                  </a:rPr>
                                  <m:t>𝑛</m:t>
                                </m:r>
                              </m:e>
                              <m:sup>
                                <m:r>
                                  <a:rPr lang="en-US" sz="1800" i="1">
                                    <a:latin typeface="Cambria Math"/>
                                    <a:ea typeface="Cambria Math"/>
                                  </a:rPr>
                                  <m:t>2</m:t>
                                </m:r>
                              </m:sup>
                            </m:sSup>
                          </m:num>
                          <m:den>
                            <m:func>
                              <m:funcPr>
                                <m:ctrlPr>
                                  <a:rPr lang="en-US" sz="1800" i="1">
                                    <a:latin typeface="Cambria Math" panose="02040503050406030204" pitchFamily="18" charset="0"/>
                                    <a:ea typeface="Cambria Math"/>
                                  </a:rPr>
                                </m:ctrlPr>
                              </m:funcPr>
                              <m:fName>
                                <m:r>
                                  <m:rPr>
                                    <m:sty m:val="p"/>
                                  </m:rPr>
                                  <a:rPr lang="en-US" sz="1800">
                                    <a:latin typeface="Cambria Math"/>
                                    <a:ea typeface="Cambria Math"/>
                                  </a:rPr>
                                  <m:t>log</m:t>
                                </m:r>
                              </m:fName>
                              <m:e>
                                <m:r>
                                  <a:rPr lang="en-US" sz="1800" i="1">
                                    <a:latin typeface="Cambria Math"/>
                                    <a:ea typeface="Cambria Math"/>
                                  </a:rPr>
                                  <m:t>𝑛</m:t>
                                </m:r>
                              </m:e>
                            </m:func>
                          </m:den>
                        </m:f>
                      </m:e>
                    </m:d>
                  </m:oMath>
                </a14:m>
                <a:r>
                  <a:rPr lang="en-US" sz="1800" dirty="0" smtClean="0"/>
                  <a:t>.</a:t>
                </a:r>
              </a:p>
              <a:p>
                <a:pPr algn="ctr"/>
                <a:endParaRPr lang="en-US" sz="1800" dirty="0"/>
              </a:p>
              <a:p>
                <a:r>
                  <a:rPr lang="en-US" sz="1800" dirty="0" smtClean="0"/>
                  <a:t>Argon2i has been deployed in crypto libraries &amp; ongoing IETF standardization efforts  </a:t>
                </a:r>
              </a:p>
              <a:p>
                <a:r>
                  <a:rPr lang="en-US" sz="1800" dirty="0" smtClean="0">
                    <a:sym typeface="Wingdings" panose="05000000000000000000" pitchFamily="2" charset="2"/>
                  </a:rPr>
                  <a:t> Still important </a:t>
                </a:r>
                <a:r>
                  <a:rPr lang="en-US" sz="1800" dirty="0" err="1" smtClean="0">
                    <a:sym typeface="Wingdings" panose="05000000000000000000" pitchFamily="2" charset="2"/>
                  </a:rPr>
                  <a:t>iMHF</a:t>
                </a:r>
                <a:r>
                  <a:rPr lang="en-US" sz="1800" dirty="0" smtClean="0">
                    <a:sym typeface="Wingdings" panose="05000000000000000000" pitchFamily="2" charset="2"/>
                  </a:rPr>
                  <a:t> for cryptanalysis</a:t>
                </a:r>
                <a:r>
                  <a:rPr lang="en-US" sz="1800" dirty="0" smtClean="0"/>
                  <a:t>  </a:t>
                </a:r>
                <a:endParaRPr lang="en-US" sz="1800" dirty="0"/>
              </a:p>
            </p:txBody>
          </p:sp>
        </mc:Choice>
        <mc:Fallback>
          <p:sp>
            <p:nvSpPr>
              <p:cNvPr id="4" name="Rectangular Callout 3"/>
              <p:cNvSpPr>
                <a:spLocks noRot="1" noChangeAspect="1" noMove="1" noResize="1" noEditPoints="1" noAdjustHandles="1" noChangeArrowheads="1" noChangeShapeType="1" noTextEdit="1"/>
              </p:cNvSpPr>
              <p:nvPr/>
            </p:nvSpPr>
            <p:spPr>
              <a:xfrm>
                <a:off x="366683" y="2910979"/>
                <a:ext cx="8483702" cy="2164359"/>
              </a:xfrm>
              <a:prstGeom prst="wedgeRectCallout">
                <a:avLst>
                  <a:gd name="adj1" fmla="val -20408"/>
                  <a:gd name="adj2" fmla="val -96154"/>
                </a:avLst>
              </a:prstGeom>
              <a:blipFill>
                <a:blip r:embed="rId4"/>
                <a:stretch>
                  <a:fillRect l="-502" b="-575"/>
                </a:stretch>
              </a:blipFill>
            </p:spPr>
            <p:txBody>
              <a:bodyPr/>
              <a:lstStyle/>
              <a:p>
                <a:r>
                  <a:rPr lang="en-US">
                    <a:noFill/>
                  </a:rPr>
                  <a:t> </a:t>
                </a:r>
              </a:p>
            </p:txBody>
          </p:sp>
        </mc:Fallback>
      </mc:AlternateContent>
    </p:spTree>
    <p:extLst>
      <p:ext uri="{BB962C8B-B14F-4D97-AF65-F5344CB8AC3E}">
        <p14:creationId xmlns:p14="http://schemas.microsoft.com/office/powerpoint/2010/main" val="32958964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Depth-Robust is Argon2i?</a:t>
            </a:r>
            <a:endParaRPr lang="en-US" dirty="0"/>
          </a:p>
        </p:txBody>
      </p:sp>
      <mc:AlternateContent xmlns:mc="http://schemas.openxmlformats.org/markup-compatibility/2006">
        <mc:Choice xmlns:a14="http://schemas.microsoft.com/office/drawing/2010/main" Requires="a14">
          <p:sp>
            <p:nvSpPr>
              <p:cNvPr id="5" name="Rectangle 4"/>
              <p:cNvSpPr/>
              <p:nvPr/>
            </p:nvSpPr>
            <p:spPr>
              <a:xfrm>
                <a:off x="232977" y="1152726"/>
                <a:ext cx="8845826" cy="119683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000" b="1" dirty="0" smtClean="0">
                    <a:solidFill>
                      <a:schemeClr val="tx1"/>
                    </a:solidFill>
                  </a:rPr>
                  <a:t>Theorem [ABP17]: </a:t>
                </a:r>
                <a:r>
                  <a:rPr lang="en-US" sz="2000" dirty="0">
                    <a:solidFill>
                      <a:schemeClr val="tx1"/>
                    </a:solidFill>
                  </a:rPr>
                  <a:t>Argon2i is </a:t>
                </a:r>
                <a14:m>
                  <m:oMath xmlns:m="http://schemas.openxmlformats.org/officeDocument/2006/math">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𝑒</m:t>
                        </m:r>
                        <m:r>
                          <a:rPr lang="en-US" sz="2000" i="1">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panose="02040503050406030204" pitchFamily="18" charset="0"/>
                              </a:rPr>
                              <m:t>Ω</m:t>
                            </m:r>
                          </m:e>
                        </m:acc>
                        <m:d>
                          <m:dPr>
                            <m:ctrlPr>
                              <a:rPr lang="en-US" sz="2000" i="1">
                                <a:solidFill>
                                  <a:schemeClr val="tx1"/>
                                </a:solidFill>
                                <a:latin typeface="Cambria Math" panose="02040503050406030204" pitchFamily="18" charset="0"/>
                              </a:rPr>
                            </m:ctrlPr>
                          </m:dPr>
                          <m:e>
                            <m:f>
                              <m:fPr>
                                <m:ctrlPr>
                                  <a:rPr lang="en-US" sz="2000" i="1">
                                    <a:solidFill>
                                      <a:schemeClr val="tx1"/>
                                    </a:solidFill>
                                    <a:latin typeface="Cambria Math" panose="02040503050406030204" pitchFamily="18" charset="0"/>
                                  </a:rPr>
                                </m:ctrlPr>
                              </m:fPr>
                              <m:num>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1">
                                        <a:solidFill>
                                          <a:schemeClr val="tx1"/>
                                        </a:solidFill>
                                        <a:latin typeface="Cambria Math" panose="02040503050406030204" pitchFamily="18" charset="0"/>
                                      </a:rPr>
                                      <m:t>2</m:t>
                                    </m:r>
                                  </m:sup>
                                </m:sSup>
                              </m:num>
                              <m:den>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𝑒</m:t>
                                    </m:r>
                                  </m:e>
                                  <m:sup>
                                    <m:r>
                                      <a:rPr lang="en-US" sz="2000" i="1">
                                        <a:solidFill>
                                          <a:schemeClr val="tx1"/>
                                        </a:solidFill>
                                        <a:latin typeface="Cambria Math" panose="02040503050406030204" pitchFamily="18" charset="0"/>
                                      </a:rPr>
                                      <m:t>2</m:t>
                                    </m:r>
                                  </m:sup>
                                </m:sSup>
                              </m:den>
                            </m:f>
                          </m:e>
                        </m:d>
                        <m:r>
                          <a:rPr lang="en-US" sz="2000" i="1">
                            <a:solidFill>
                              <a:schemeClr val="tx1"/>
                            </a:solidFill>
                            <a:latin typeface="Cambria Math" panose="02040503050406030204" pitchFamily="18" charset="0"/>
                          </a:rPr>
                          <m:t>,</m:t>
                        </m:r>
                        <m:r>
                          <m:rPr>
                            <m:sty m:val="p"/>
                          </m:rPr>
                          <a:rPr lang="en-US" sz="2000">
                            <a:solidFill>
                              <a:schemeClr val="tx1"/>
                            </a:solidFill>
                            <a:latin typeface="Cambria Math" panose="02040503050406030204" pitchFamily="18" charset="0"/>
                          </a:rPr>
                          <m:t>Ω</m:t>
                        </m:r>
                        <m:d>
                          <m:dPr>
                            <m:ctrlPr>
                              <a:rPr lang="en-US" sz="2000" i="1">
                                <a:solidFill>
                                  <a:schemeClr val="tx1"/>
                                </a:solidFill>
                                <a:latin typeface="Cambria Math" panose="02040503050406030204" pitchFamily="18" charset="0"/>
                              </a:rPr>
                            </m:ctrlPr>
                          </m:dPr>
                          <m:e>
                            <m:f>
                              <m:fPr>
                                <m:ctrlPr>
                                  <a:rPr lang="en-US" sz="2000" i="1">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𝑛</m:t>
                                </m:r>
                              </m:num>
                              <m:den>
                                <m:r>
                                  <a:rPr lang="en-US" sz="2000" i="1">
                                    <a:solidFill>
                                      <a:schemeClr val="tx1"/>
                                    </a:solidFill>
                                    <a:latin typeface="Cambria Math" panose="02040503050406030204" pitchFamily="18" charset="0"/>
                                  </a:rPr>
                                  <m:t>𝑒</m:t>
                                </m:r>
                              </m:den>
                            </m:f>
                          </m:e>
                        </m:d>
                      </m:e>
                    </m:d>
                  </m:oMath>
                </a14:m>
                <a:r>
                  <a:rPr lang="en-US" sz="2000" dirty="0">
                    <a:solidFill>
                      <a:schemeClr val="tx1"/>
                    </a:solidFill>
                  </a:rPr>
                  <a:t> –block depth robust with high probability for </a:t>
                </a:r>
                <a14:m>
                  <m:oMath xmlns:m="http://schemas.openxmlformats.org/officeDocument/2006/math">
                    <m:r>
                      <a:rPr lang="en-US" sz="2000" i="1">
                        <a:solidFill>
                          <a:schemeClr val="tx1"/>
                        </a:solidFill>
                        <a:latin typeface="Cambria Math" panose="02040503050406030204" pitchFamily="18" charset="0"/>
                      </a:rPr>
                      <m:t>𝑒</m:t>
                    </m:r>
                    <m:r>
                      <a:rPr lang="en-US" sz="2000" i="1">
                        <a:solidFill>
                          <a:schemeClr val="tx1"/>
                        </a:solidFill>
                        <a:latin typeface="Cambria Math" panose="02040503050406030204" pitchFamily="18" charset="0"/>
                      </a:rPr>
                      <m:t>&gt;</m:t>
                    </m:r>
                    <m:rad>
                      <m:radPr>
                        <m:degHide m:val="on"/>
                        <m:ctrlPr>
                          <a:rPr lang="en-US" sz="2000" i="1">
                            <a:solidFill>
                              <a:schemeClr val="tx1"/>
                            </a:solidFill>
                            <a:latin typeface="Cambria Math" panose="02040503050406030204" pitchFamily="18" charset="0"/>
                          </a:rPr>
                        </m:ctrlPr>
                      </m:radPr>
                      <m:deg/>
                      <m:e>
                        <m:r>
                          <a:rPr lang="en-US" sz="2000" i="1">
                            <a:solidFill>
                              <a:schemeClr val="tx1"/>
                            </a:solidFill>
                            <a:latin typeface="Cambria Math" panose="02040503050406030204" pitchFamily="18" charset="0"/>
                          </a:rPr>
                          <m:t>𝑛</m:t>
                        </m:r>
                      </m:e>
                    </m:rad>
                  </m:oMath>
                </a14:m>
                <a:r>
                  <a:rPr lang="en-US" sz="2000" dirty="0">
                    <a:solidFill>
                      <a:schemeClr val="tx1"/>
                    </a:solidFill>
                  </a:rPr>
                  <a:t>. </a:t>
                </a:r>
                <a:endParaRPr lang="en-US" sz="2000" dirty="0">
                  <a:solidFill>
                    <a:schemeClr val="tx1"/>
                  </a:solidFill>
                </a:endParaRPr>
              </a:p>
            </p:txBody>
          </p:sp>
        </mc:Choice>
        <mc:Fallback>
          <p:sp>
            <p:nvSpPr>
              <p:cNvPr id="5" name="Rectangle 4"/>
              <p:cNvSpPr>
                <a:spLocks noRot="1" noChangeAspect="1" noMove="1" noResize="1" noEditPoints="1" noAdjustHandles="1" noChangeArrowheads="1" noChangeShapeType="1" noTextEdit="1"/>
              </p:cNvSpPr>
              <p:nvPr/>
            </p:nvSpPr>
            <p:spPr>
              <a:xfrm>
                <a:off x="232977" y="1152726"/>
                <a:ext cx="8845826" cy="1196832"/>
              </a:xfrm>
              <a:prstGeom prst="rect">
                <a:avLst/>
              </a:prstGeom>
              <a:blipFill>
                <a:blip r:embed="rId3"/>
                <a:stretch>
                  <a:fillRect l="-755" b="-2970"/>
                </a:stretch>
              </a:blipFill>
              <a:ln w="34925">
                <a:solidFill>
                  <a:schemeClr val="accent4"/>
                </a:solidFill>
              </a:ln>
            </p:spPr>
            <p:txBody>
              <a:bodyPr/>
              <a:lstStyle/>
              <a:p>
                <a:r>
                  <a:rPr lang="en-US">
                    <a:noFill/>
                  </a:rPr>
                  <a:t> </a:t>
                </a:r>
              </a:p>
            </p:txBody>
          </p:sp>
        </mc:Fallback>
      </mc:AlternateContent>
    </p:spTree>
    <p:extLst>
      <p:ext uri="{BB962C8B-B14F-4D97-AF65-F5344CB8AC3E}">
        <p14:creationId xmlns:p14="http://schemas.microsoft.com/office/powerpoint/2010/main" val="38714612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Depth-Robust is Argon2i?</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98174" y="1647022"/>
                <a:ext cx="8124411" cy="3263504"/>
              </a:xfrm>
            </p:spPr>
            <p:txBody>
              <a:bodyPr>
                <a:normAutofit/>
              </a:bodyPr>
              <a:lstStyle/>
              <a:p>
                <a:pPr marL="0" indent="0">
                  <a:buNone/>
                </a:pPr>
                <a:endParaRPr lang="en-US" b="1" dirty="0" smtClean="0"/>
              </a:p>
              <a:p>
                <a:pPr marL="0" indent="0">
                  <a:buNone/>
                </a:pPr>
                <a:endParaRPr lang="en-US" dirty="0" smtClean="0"/>
              </a:p>
              <a:p>
                <a:pPr marL="0" indent="0">
                  <a:buNone/>
                </a:pPr>
                <a:r>
                  <a:rPr lang="en-US" dirty="0" smtClean="0"/>
                  <a:t>Big Gap Between Upper/Lower Bound on depth</a:t>
                </a:r>
                <a:endParaRPr lang="en-US" dirty="0" smtClean="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solidFill>
                                    <a:srgbClr val="FF0000"/>
                                  </a:solidFill>
                                  <a:latin typeface="Cambria Math" panose="02040503050406030204" pitchFamily="18" charset="0"/>
                                </a:rPr>
                                <m:t>3</m:t>
                              </m:r>
                            </m:sup>
                          </m:sSup>
                        </m:num>
                        <m:den>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solidFill>
                                    <a:srgbClr val="FF0000"/>
                                  </a:solidFill>
                                  <a:latin typeface="Cambria Math" panose="02040503050406030204" pitchFamily="18" charset="0"/>
                                </a:rPr>
                                <m:t>3</m:t>
                              </m:r>
                            </m:sup>
                          </m:sSup>
                        </m:den>
                      </m:f>
                      <m:r>
                        <a:rPr lang="en-US" i="1" smtClean="0">
                          <a:solidFill>
                            <a:schemeClr val="tx1"/>
                          </a:solidFill>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2</m:t>
                              </m:r>
                            </m:sup>
                          </m:sSup>
                        </m:den>
                      </m:f>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98174" y="1647022"/>
                <a:ext cx="8124411" cy="3263504"/>
              </a:xfrm>
              <a:blipFill>
                <a:blip r:embed="rId3"/>
                <a:stretch>
                  <a:fillRect l="-12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232977" y="1152726"/>
                <a:ext cx="8845826" cy="119683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000" b="1" dirty="0" smtClean="0">
                    <a:solidFill>
                      <a:schemeClr val="tx1"/>
                    </a:solidFill>
                  </a:rPr>
                  <a:t>Theorem [ABP17]: </a:t>
                </a:r>
                <a:r>
                  <a:rPr lang="en-US" sz="2000" dirty="0">
                    <a:solidFill>
                      <a:schemeClr val="tx1"/>
                    </a:solidFill>
                  </a:rPr>
                  <a:t>Argon2i is </a:t>
                </a:r>
                <a14:m>
                  <m:oMath xmlns:m="http://schemas.openxmlformats.org/officeDocument/2006/math">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𝑒</m:t>
                        </m:r>
                        <m:r>
                          <a:rPr lang="en-US" sz="2000" i="1">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panose="02040503050406030204" pitchFamily="18" charset="0"/>
                              </a:rPr>
                              <m:t>Ω</m:t>
                            </m:r>
                          </m:e>
                        </m:acc>
                        <m:d>
                          <m:dPr>
                            <m:ctrlPr>
                              <a:rPr lang="en-US" sz="2000" i="1">
                                <a:solidFill>
                                  <a:schemeClr val="tx1"/>
                                </a:solidFill>
                                <a:latin typeface="Cambria Math" panose="02040503050406030204" pitchFamily="18" charset="0"/>
                              </a:rPr>
                            </m:ctrlPr>
                          </m:dPr>
                          <m:e>
                            <m:f>
                              <m:fPr>
                                <m:ctrlPr>
                                  <a:rPr lang="en-US" sz="2000" i="1">
                                    <a:solidFill>
                                      <a:schemeClr val="tx1"/>
                                    </a:solidFill>
                                    <a:latin typeface="Cambria Math" panose="02040503050406030204" pitchFamily="18" charset="0"/>
                                  </a:rPr>
                                </m:ctrlPr>
                              </m:fPr>
                              <m:num>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1">
                                        <a:solidFill>
                                          <a:schemeClr val="tx1"/>
                                        </a:solidFill>
                                        <a:latin typeface="Cambria Math" panose="02040503050406030204" pitchFamily="18" charset="0"/>
                                      </a:rPr>
                                      <m:t>2</m:t>
                                    </m:r>
                                  </m:sup>
                                </m:sSup>
                              </m:num>
                              <m:den>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𝑒</m:t>
                                    </m:r>
                                  </m:e>
                                  <m:sup>
                                    <m:r>
                                      <a:rPr lang="en-US" sz="2000" i="1">
                                        <a:solidFill>
                                          <a:schemeClr val="tx1"/>
                                        </a:solidFill>
                                        <a:latin typeface="Cambria Math" panose="02040503050406030204" pitchFamily="18" charset="0"/>
                                      </a:rPr>
                                      <m:t>2</m:t>
                                    </m:r>
                                  </m:sup>
                                </m:sSup>
                              </m:den>
                            </m:f>
                          </m:e>
                        </m:d>
                        <m:r>
                          <a:rPr lang="en-US" sz="2000" i="1">
                            <a:solidFill>
                              <a:schemeClr val="tx1"/>
                            </a:solidFill>
                            <a:latin typeface="Cambria Math" panose="02040503050406030204" pitchFamily="18" charset="0"/>
                          </a:rPr>
                          <m:t>,</m:t>
                        </m:r>
                        <m:r>
                          <m:rPr>
                            <m:sty m:val="p"/>
                          </m:rPr>
                          <a:rPr lang="en-US" sz="2000">
                            <a:solidFill>
                              <a:schemeClr val="tx1"/>
                            </a:solidFill>
                            <a:latin typeface="Cambria Math" panose="02040503050406030204" pitchFamily="18" charset="0"/>
                          </a:rPr>
                          <m:t>Ω</m:t>
                        </m:r>
                        <m:d>
                          <m:dPr>
                            <m:ctrlPr>
                              <a:rPr lang="en-US" sz="2000" i="1">
                                <a:solidFill>
                                  <a:schemeClr val="tx1"/>
                                </a:solidFill>
                                <a:latin typeface="Cambria Math" panose="02040503050406030204" pitchFamily="18" charset="0"/>
                              </a:rPr>
                            </m:ctrlPr>
                          </m:dPr>
                          <m:e>
                            <m:f>
                              <m:fPr>
                                <m:ctrlPr>
                                  <a:rPr lang="en-US" sz="2000" i="1">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𝑛</m:t>
                                </m:r>
                              </m:num>
                              <m:den>
                                <m:r>
                                  <a:rPr lang="en-US" sz="2000" i="1">
                                    <a:solidFill>
                                      <a:schemeClr val="tx1"/>
                                    </a:solidFill>
                                    <a:latin typeface="Cambria Math" panose="02040503050406030204" pitchFamily="18" charset="0"/>
                                  </a:rPr>
                                  <m:t>𝑒</m:t>
                                </m:r>
                              </m:den>
                            </m:f>
                          </m:e>
                        </m:d>
                      </m:e>
                    </m:d>
                  </m:oMath>
                </a14:m>
                <a:r>
                  <a:rPr lang="en-US" sz="2000" dirty="0">
                    <a:solidFill>
                      <a:schemeClr val="tx1"/>
                    </a:solidFill>
                  </a:rPr>
                  <a:t> –block depth robust with high probability for </a:t>
                </a:r>
                <a14:m>
                  <m:oMath xmlns:m="http://schemas.openxmlformats.org/officeDocument/2006/math">
                    <m:r>
                      <a:rPr lang="en-US" sz="2000" i="1">
                        <a:solidFill>
                          <a:schemeClr val="tx1"/>
                        </a:solidFill>
                        <a:latin typeface="Cambria Math" panose="02040503050406030204" pitchFamily="18" charset="0"/>
                      </a:rPr>
                      <m:t>𝑒</m:t>
                    </m:r>
                    <m:r>
                      <a:rPr lang="en-US" sz="2000" i="1">
                        <a:solidFill>
                          <a:schemeClr val="tx1"/>
                        </a:solidFill>
                        <a:latin typeface="Cambria Math" panose="02040503050406030204" pitchFamily="18" charset="0"/>
                      </a:rPr>
                      <m:t>&gt;</m:t>
                    </m:r>
                    <m:rad>
                      <m:radPr>
                        <m:degHide m:val="on"/>
                        <m:ctrlPr>
                          <a:rPr lang="en-US" sz="2000" i="1">
                            <a:solidFill>
                              <a:schemeClr val="tx1"/>
                            </a:solidFill>
                            <a:latin typeface="Cambria Math" panose="02040503050406030204" pitchFamily="18" charset="0"/>
                          </a:rPr>
                        </m:ctrlPr>
                      </m:radPr>
                      <m:deg/>
                      <m:e>
                        <m:r>
                          <a:rPr lang="en-US" sz="2000" i="1">
                            <a:solidFill>
                              <a:schemeClr val="tx1"/>
                            </a:solidFill>
                            <a:latin typeface="Cambria Math" panose="02040503050406030204" pitchFamily="18" charset="0"/>
                          </a:rPr>
                          <m:t>𝑛</m:t>
                        </m:r>
                      </m:e>
                    </m:rad>
                  </m:oMath>
                </a14:m>
                <a:r>
                  <a:rPr lang="en-US" sz="2000" dirty="0">
                    <a:solidFill>
                      <a:schemeClr val="tx1"/>
                    </a:solidFill>
                  </a:rPr>
                  <a:t>. </a:t>
                </a:r>
                <a:endParaRPr lang="en-US" sz="2000" dirty="0">
                  <a:solidFill>
                    <a:schemeClr val="tx1"/>
                  </a:solidFill>
                </a:endParaRPr>
              </a:p>
            </p:txBody>
          </p:sp>
        </mc:Choice>
        <mc:Fallback>
          <p:sp>
            <p:nvSpPr>
              <p:cNvPr id="5" name="Rectangle 4"/>
              <p:cNvSpPr>
                <a:spLocks noRot="1" noChangeAspect="1" noMove="1" noResize="1" noEditPoints="1" noAdjustHandles="1" noChangeArrowheads="1" noChangeShapeType="1" noTextEdit="1"/>
              </p:cNvSpPr>
              <p:nvPr/>
            </p:nvSpPr>
            <p:spPr>
              <a:xfrm>
                <a:off x="232977" y="1152726"/>
                <a:ext cx="8845826" cy="1196832"/>
              </a:xfrm>
              <a:prstGeom prst="rect">
                <a:avLst/>
              </a:prstGeom>
              <a:blipFill>
                <a:blip r:embed="rId4"/>
                <a:stretch>
                  <a:fillRect l="-755" b="-2970"/>
                </a:stretch>
              </a:blipFill>
              <a:ln w="34925">
                <a:solidFill>
                  <a:schemeClr val="accent4"/>
                </a:solidFill>
              </a:ln>
            </p:spPr>
            <p:txBody>
              <a:bodyPr/>
              <a:lstStyle/>
              <a:p>
                <a:r>
                  <a:rPr lang="en-US">
                    <a:noFill/>
                  </a:rPr>
                  <a:t> </a:t>
                </a:r>
              </a:p>
            </p:txBody>
          </p:sp>
        </mc:Fallback>
      </mc:AlternateContent>
    </p:spTree>
    <p:extLst>
      <p:ext uri="{BB962C8B-B14F-4D97-AF65-F5344CB8AC3E}">
        <p14:creationId xmlns:p14="http://schemas.microsoft.com/office/powerpoint/2010/main" val="23003052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Depth-Robust is Argon2i?</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98174" y="1647022"/>
                <a:ext cx="8124411" cy="3263504"/>
              </a:xfrm>
            </p:spPr>
            <p:txBody>
              <a:bodyPr>
                <a:normAutofit/>
              </a:bodyPr>
              <a:lstStyle/>
              <a:p>
                <a:pPr marL="0" indent="0">
                  <a:buNone/>
                </a:pPr>
                <a:endParaRPr lang="en-US" b="1" dirty="0" smtClean="0"/>
              </a:p>
              <a:p>
                <a:pPr marL="0" indent="0">
                  <a:buNone/>
                </a:pPr>
                <a:endParaRPr lang="en-US" dirty="0" smtClean="0"/>
              </a:p>
              <a:p>
                <a:pPr marL="0" indent="0">
                  <a:buNone/>
                </a:pPr>
                <a:r>
                  <a:rPr lang="en-US" dirty="0" smtClean="0"/>
                  <a:t>Big Gap Between Upper/Lower Bound on depth</a:t>
                </a:r>
                <a:endParaRPr lang="en-US" dirty="0" smtClean="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solidFill>
                                    <a:srgbClr val="FF0000"/>
                                  </a:solidFill>
                                  <a:latin typeface="Cambria Math" panose="02040503050406030204" pitchFamily="18" charset="0"/>
                                </a:rPr>
                                <m:t>3</m:t>
                              </m:r>
                            </m:sup>
                          </m:sSup>
                        </m:num>
                        <m:den>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solidFill>
                                    <a:srgbClr val="FF0000"/>
                                  </a:solidFill>
                                  <a:latin typeface="Cambria Math" panose="02040503050406030204" pitchFamily="18" charset="0"/>
                                </a:rPr>
                                <m:t>3</m:t>
                              </m:r>
                            </m:sup>
                          </m:sSup>
                        </m:den>
                      </m:f>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2</m:t>
                              </m:r>
                            </m:sup>
                          </m:sSup>
                        </m:den>
                      </m:f>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98174" y="1647022"/>
                <a:ext cx="8124411" cy="3263504"/>
              </a:xfrm>
              <a:blipFill>
                <a:blip r:embed="rId3"/>
                <a:stretch>
                  <a:fillRect l="-12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232977" y="3691155"/>
                <a:ext cx="8845826" cy="1023457"/>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000" b="1" dirty="0" smtClean="0">
                    <a:solidFill>
                      <a:schemeClr val="tx1"/>
                    </a:solidFill>
                  </a:rPr>
                  <a:t>Theorem: </a:t>
                </a:r>
                <a:r>
                  <a:rPr lang="en-US" sz="2000" dirty="0">
                    <a:solidFill>
                      <a:schemeClr val="tx1"/>
                    </a:solidFill>
                  </a:rPr>
                  <a:t>Argon2i is </a:t>
                </a:r>
                <a:r>
                  <a:rPr lang="en-US" sz="2000" dirty="0">
                    <a:solidFill>
                      <a:schemeClr val="tx1"/>
                    </a:solidFill>
                  </a:rPr>
                  <a:t>is </a:t>
                </a:r>
                <a14:m>
                  <m:oMath xmlns:m="http://schemas.openxmlformats.org/officeDocument/2006/math">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𝑒</m:t>
                        </m:r>
                        <m:r>
                          <a:rPr lang="en-US" sz="2000" i="1">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panose="02040503050406030204" pitchFamily="18" charset="0"/>
                              </a:rPr>
                              <m:t>Ω</m:t>
                            </m:r>
                          </m:e>
                        </m:acc>
                        <m:d>
                          <m:dPr>
                            <m:ctrlPr>
                              <a:rPr lang="en-US" sz="2000" i="1">
                                <a:solidFill>
                                  <a:schemeClr val="tx1"/>
                                </a:solidFill>
                                <a:latin typeface="Cambria Math" panose="02040503050406030204" pitchFamily="18" charset="0"/>
                              </a:rPr>
                            </m:ctrlPr>
                          </m:dPr>
                          <m:e>
                            <m:f>
                              <m:fPr>
                                <m:ctrlPr>
                                  <a:rPr lang="en-US" sz="2000" i="1">
                                    <a:solidFill>
                                      <a:schemeClr val="tx1"/>
                                    </a:solidFill>
                                    <a:latin typeface="Cambria Math" panose="02040503050406030204" pitchFamily="18" charset="0"/>
                                  </a:rPr>
                                </m:ctrlPr>
                              </m:fPr>
                              <m:num>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1">
                                        <a:solidFill>
                                          <a:schemeClr val="tx1"/>
                                        </a:solidFill>
                                        <a:latin typeface="Cambria Math" panose="02040503050406030204" pitchFamily="18" charset="0"/>
                                      </a:rPr>
                                      <m:t>3</m:t>
                                    </m:r>
                                  </m:sup>
                                </m:sSup>
                              </m:num>
                              <m:den>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𝑒</m:t>
                                    </m:r>
                                  </m:e>
                                  <m:sup>
                                    <m:r>
                                      <a:rPr lang="en-US" sz="2000" i="1">
                                        <a:solidFill>
                                          <a:schemeClr val="tx1"/>
                                        </a:solidFill>
                                        <a:latin typeface="Cambria Math" panose="02040503050406030204" pitchFamily="18" charset="0"/>
                                      </a:rPr>
                                      <m:t>3</m:t>
                                    </m:r>
                                  </m:sup>
                                </m:sSup>
                              </m:den>
                            </m:f>
                          </m:e>
                        </m:d>
                        <m:r>
                          <a:rPr lang="en-US" sz="2000" i="1">
                            <a:solidFill>
                              <a:schemeClr val="tx1"/>
                            </a:solidFill>
                            <a:latin typeface="Cambria Math" panose="02040503050406030204" pitchFamily="18" charset="0"/>
                          </a:rPr>
                          <m:t>,</m:t>
                        </m:r>
                        <m:r>
                          <m:rPr>
                            <m:sty m:val="p"/>
                          </m:rPr>
                          <a:rPr lang="en-US" sz="2000">
                            <a:solidFill>
                              <a:schemeClr val="tx1"/>
                            </a:solidFill>
                            <a:latin typeface="Cambria Math" panose="02040503050406030204" pitchFamily="18" charset="0"/>
                          </a:rPr>
                          <m:t>Ω</m:t>
                        </m:r>
                        <m:d>
                          <m:dPr>
                            <m:ctrlPr>
                              <a:rPr lang="en-US" sz="2000" i="1">
                                <a:solidFill>
                                  <a:schemeClr val="tx1"/>
                                </a:solidFill>
                                <a:latin typeface="Cambria Math" panose="02040503050406030204" pitchFamily="18" charset="0"/>
                              </a:rPr>
                            </m:ctrlPr>
                          </m:dPr>
                          <m:e>
                            <m:f>
                              <m:fPr>
                                <m:ctrlPr>
                                  <a:rPr lang="en-US" sz="2000" i="1">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𝑛</m:t>
                                </m:r>
                              </m:num>
                              <m:den>
                                <m:r>
                                  <a:rPr lang="en-US" sz="2000" i="1">
                                    <a:solidFill>
                                      <a:schemeClr val="tx1"/>
                                    </a:solidFill>
                                    <a:latin typeface="Cambria Math" panose="02040503050406030204" pitchFamily="18" charset="0"/>
                                  </a:rPr>
                                  <m:t>𝑒</m:t>
                                </m:r>
                              </m:den>
                            </m:f>
                          </m:e>
                        </m:d>
                      </m:e>
                    </m:d>
                  </m:oMath>
                </a14:m>
                <a:r>
                  <a:rPr lang="en-US" sz="2000" dirty="0">
                    <a:solidFill>
                      <a:schemeClr val="tx1"/>
                    </a:solidFill>
                  </a:rPr>
                  <a:t>–block depth robust</a:t>
                </a:r>
                <a:r>
                  <a:rPr lang="en-US" sz="2000" dirty="0">
                    <a:solidFill>
                      <a:schemeClr val="tx1"/>
                    </a:solidFill>
                  </a:rPr>
                  <a:t> with high probability for </a:t>
                </a:r>
                <a14:m>
                  <m:oMath xmlns:m="http://schemas.openxmlformats.org/officeDocument/2006/math">
                    <m:r>
                      <a:rPr lang="en-US" sz="2000" i="1">
                        <a:solidFill>
                          <a:schemeClr val="tx1"/>
                        </a:solidFill>
                        <a:latin typeface="Cambria Math" panose="02040503050406030204" pitchFamily="18" charset="0"/>
                      </a:rPr>
                      <m:t>𝑒</m:t>
                    </m:r>
                    <m:r>
                      <a:rPr lang="en-US" sz="2000" i="1">
                        <a:solidFill>
                          <a:schemeClr val="tx1"/>
                        </a:solidFill>
                        <a:latin typeface="Cambria Math" panose="02040503050406030204" pitchFamily="18" charset="0"/>
                      </a:rPr>
                      <m:t>&gt;</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1">
                            <a:solidFill>
                              <a:schemeClr val="tx1"/>
                            </a:solidFill>
                            <a:latin typeface="Cambria Math" panose="02040503050406030204" pitchFamily="18" charset="0"/>
                          </a:rPr>
                          <m:t>2/3</m:t>
                        </m:r>
                      </m:sup>
                    </m:sSup>
                  </m:oMath>
                </a14:m>
                <a:r>
                  <a:rPr lang="en-US" sz="2000" dirty="0">
                    <a:solidFill>
                      <a:schemeClr val="tx1"/>
                    </a:solidFill>
                  </a:rPr>
                  <a:t>. </a:t>
                </a:r>
              </a:p>
            </p:txBody>
          </p:sp>
        </mc:Choice>
        <mc:Fallback>
          <p:sp>
            <p:nvSpPr>
              <p:cNvPr id="4" name="Rectangle 3"/>
              <p:cNvSpPr>
                <a:spLocks noRot="1" noChangeAspect="1" noMove="1" noResize="1" noEditPoints="1" noAdjustHandles="1" noChangeArrowheads="1" noChangeShapeType="1" noTextEdit="1"/>
              </p:cNvSpPr>
              <p:nvPr/>
            </p:nvSpPr>
            <p:spPr>
              <a:xfrm>
                <a:off x="232977" y="3691155"/>
                <a:ext cx="8845826" cy="1023457"/>
              </a:xfrm>
              <a:prstGeom prst="rect">
                <a:avLst/>
              </a:prstGeom>
              <a:blipFill>
                <a:blip r:embed="rId4"/>
                <a:stretch>
                  <a:fillRect l="-755" b="-12717"/>
                </a:stretch>
              </a:blipFill>
              <a:ln w="34925">
                <a:solidFill>
                  <a:schemeClr val="accent4"/>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232977" y="1152726"/>
                <a:ext cx="8845826" cy="119683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000" b="1" dirty="0" smtClean="0">
                    <a:solidFill>
                      <a:schemeClr val="tx1"/>
                    </a:solidFill>
                  </a:rPr>
                  <a:t>Theorem [ABP17]: </a:t>
                </a:r>
                <a:r>
                  <a:rPr lang="en-US" sz="2000" dirty="0">
                    <a:solidFill>
                      <a:schemeClr val="tx1"/>
                    </a:solidFill>
                  </a:rPr>
                  <a:t>Argon2i is </a:t>
                </a:r>
                <a14:m>
                  <m:oMath xmlns:m="http://schemas.openxmlformats.org/officeDocument/2006/math">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𝑒</m:t>
                        </m:r>
                        <m:r>
                          <a:rPr lang="en-US" sz="2000" i="1">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panose="02040503050406030204" pitchFamily="18" charset="0"/>
                              </a:rPr>
                              <m:t>Ω</m:t>
                            </m:r>
                          </m:e>
                        </m:acc>
                        <m:d>
                          <m:dPr>
                            <m:ctrlPr>
                              <a:rPr lang="en-US" sz="2000" i="1">
                                <a:solidFill>
                                  <a:schemeClr val="tx1"/>
                                </a:solidFill>
                                <a:latin typeface="Cambria Math" panose="02040503050406030204" pitchFamily="18" charset="0"/>
                              </a:rPr>
                            </m:ctrlPr>
                          </m:dPr>
                          <m:e>
                            <m:f>
                              <m:fPr>
                                <m:ctrlPr>
                                  <a:rPr lang="en-US" sz="2000" i="1">
                                    <a:solidFill>
                                      <a:schemeClr val="tx1"/>
                                    </a:solidFill>
                                    <a:latin typeface="Cambria Math" panose="02040503050406030204" pitchFamily="18" charset="0"/>
                                  </a:rPr>
                                </m:ctrlPr>
                              </m:fPr>
                              <m:num>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1">
                                        <a:solidFill>
                                          <a:schemeClr val="tx1"/>
                                        </a:solidFill>
                                        <a:latin typeface="Cambria Math" panose="02040503050406030204" pitchFamily="18" charset="0"/>
                                      </a:rPr>
                                      <m:t>2</m:t>
                                    </m:r>
                                  </m:sup>
                                </m:sSup>
                              </m:num>
                              <m:den>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𝑒</m:t>
                                    </m:r>
                                  </m:e>
                                  <m:sup>
                                    <m:r>
                                      <a:rPr lang="en-US" sz="2000" i="1">
                                        <a:solidFill>
                                          <a:schemeClr val="tx1"/>
                                        </a:solidFill>
                                        <a:latin typeface="Cambria Math" panose="02040503050406030204" pitchFamily="18" charset="0"/>
                                      </a:rPr>
                                      <m:t>2</m:t>
                                    </m:r>
                                  </m:sup>
                                </m:sSup>
                              </m:den>
                            </m:f>
                          </m:e>
                        </m:d>
                        <m:r>
                          <a:rPr lang="en-US" sz="2000" i="1">
                            <a:solidFill>
                              <a:schemeClr val="tx1"/>
                            </a:solidFill>
                            <a:latin typeface="Cambria Math" panose="02040503050406030204" pitchFamily="18" charset="0"/>
                          </a:rPr>
                          <m:t>,</m:t>
                        </m:r>
                        <m:r>
                          <m:rPr>
                            <m:sty m:val="p"/>
                          </m:rPr>
                          <a:rPr lang="en-US" sz="2000">
                            <a:solidFill>
                              <a:schemeClr val="tx1"/>
                            </a:solidFill>
                            <a:latin typeface="Cambria Math" panose="02040503050406030204" pitchFamily="18" charset="0"/>
                          </a:rPr>
                          <m:t>Ω</m:t>
                        </m:r>
                        <m:d>
                          <m:dPr>
                            <m:ctrlPr>
                              <a:rPr lang="en-US" sz="2000" i="1">
                                <a:solidFill>
                                  <a:schemeClr val="tx1"/>
                                </a:solidFill>
                                <a:latin typeface="Cambria Math" panose="02040503050406030204" pitchFamily="18" charset="0"/>
                              </a:rPr>
                            </m:ctrlPr>
                          </m:dPr>
                          <m:e>
                            <m:f>
                              <m:fPr>
                                <m:ctrlPr>
                                  <a:rPr lang="en-US" sz="2000" i="1">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𝑛</m:t>
                                </m:r>
                              </m:num>
                              <m:den>
                                <m:r>
                                  <a:rPr lang="en-US" sz="2000" i="1">
                                    <a:solidFill>
                                      <a:schemeClr val="tx1"/>
                                    </a:solidFill>
                                    <a:latin typeface="Cambria Math" panose="02040503050406030204" pitchFamily="18" charset="0"/>
                                  </a:rPr>
                                  <m:t>𝑒</m:t>
                                </m:r>
                              </m:den>
                            </m:f>
                          </m:e>
                        </m:d>
                      </m:e>
                    </m:d>
                  </m:oMath>
                </a14:m>
                <a:r>
                  <a:rPr lang="en-US" sz="2000" dirty="0">
                    <a:solidFill>
                      <a:schemeClr val="tx1"/>
                    </a:solidFill>
                  </a:rPr>
                  <a:t> –block depth robust with high probability for </a:t>
                </a:r>
                <a14:m>
                  <m:oMath xmlns:m="http://schemas.openxmlformats.org/officeDocument/2006/math">
                    <m:r>
                      <a:rPr lang="en-US" sz="2000" i="1">
                        <a:solidFill>
                          <a:schemeClr val="tx1"/>
                        </a:solidFill>
                        <a:latin typeface="Cambria Math" panose="02040503050406030204" pitchFamily="18" charset="0"/>
                      </a:rPr>
                      <m:t>𝑒</m:t>
                    </m:r>
                    <m:r>
                      <a:rPr lang="en-US" sz="2000" i="1">
                        <a:solidFill>
                          <a:schemeClr val="tx1"/>
                        </a:solidFill>
                        <a:latin typeface="Cambria Math" panose="02040503050406030204" pitchFamily="18" charset="0"/>
                      </a:rPr>
                      <m:t>&gt;</m:t>
                    </m:r>
                    <m:rad>
                      <m:radPr>
                        <m:degHide m:val="on"/>
                        <m:ctrlPr>
                          <a:rPr lang="en-US" sz="2000" i="1">
                            <a:solidFill>
                              <a:schemeClr val="tx1"/>
                            </a:solidFill>
                            <a:latin typeface="Cambria Math" panose="02040503050406030204" pitchFamily="18" charset="0"/>
                          </a:rPr>
                        </m:ctrlPr>
                      </m:radPr>
                      <m:deg/>
                      <m:e>
                        <m:r>
                          <a:rPr lang="en-US" sz="2000" i="1">
                            <a:solidFill>
                              <a:schemeClr val="tx1"/>
                            </a:solidFill>
                            <a:latin typeface="Cambria Math" panose="02040503050406030204" pitchFamily="18" charset="0"/>
                          </a:rPr>
                          <m:t>𝑛</m:t>
                        </m:r>
                      </m:e>
                    </m:rad>
                  </m:oMath>
                </a14:m>
                <a:r>
                  <a:rPr lang="en-US" sz="2000" dirty="0">
                    <a:solidFill>
                      <a:schemeClr val="tx1"/>
                    </a:solidFill>
                  </a:rPr>
                  <a:t>. </a:t>
                </a:r>
                <a:endParaRPr lang="en-US" sz="2000" dirty="0">
                  <a:solidFill>
                    <a:schemeClr val="tx1"/>
                  </a:solidFill>
                </a:endParaRPr>
              </a:p>
            </p:txBody>
          </p:sp>
        </mc:Choice>
        <mc:Fallback>
          <p:sp>
            <p:nvSpPr>
              <p:cNvPr id="5" name="Rectangle 4"/>
              <p:cNvSpPr>
                <a:spLocks noRot="1" noChangeAspect="1" noMove="1" noResize="1" noEditPoints="1" noAdjustHandles="1" noChangeArrowheads="1" noChangeShapeType="1" noTextEdit="1"/>
              </p:cNvSpPr>
              <p:nvPr/>
            </p:nvSpPr>
            <p:spPr>
              <a:xfrm>
                <a:off x="232977" y="1152726"/>
                <a:ext cx="8845826" cy="1196832"/>
              </a:xfrm>
              <a:prstGeom prst="rect">
                <a:avLst/>
              </a:prstGeom>
              <a:blipFill>
                <a:blip r:embed="rId5"/>
                <a:stretch>
                  <a:fillRect l="-755" b="-2970"/>
                </a:stretch>
              </a:blipFill>
              <a:ln w="34925">
                <a:solidFill>
                  <a:schemeClr val="accent4"/>
                </a:solidFill>
              </a:ln>
            </p:spPr>
            <p:txBody>
              <a:bodyPr/>
              <a:lstStyle/>
              <a:p>
                <a:r>
                  <a:rPr lang="en-US">
                    <a:noFill/>
                  </a:rPr>
                  <a:t> </a:t>
                </a:r>
              </a:p>
            </p:txBody>
          </p:sp>
        </mc:Fallback>
      </mc:AlternateContent>
      <p:pic>
        <p:nvPicPr>
          <p:cNvPr id="6" name="Picture 2" descr="Image result for ne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9181" y="4202884"/>
            <a:ext cx="812337" cy="444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6453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a:t>
            </a:r>
            <a:r>
              <a:rPr lang="en-US" dirty="0" smtClean="0"/>
              <a:t>of </a:t>
            </a:r>
            <a:r>
              <a:rPr lang="en-US" dirty="0" smtClean="0"/>
              <a:t>Argon2i DAG </a:t>
            </a:r>
            <a:r>
              <a:rPr lang="en-US" dirty="0"/>
              <a:t>G</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mc:AlternateContent xmlns:mc="http://schemas.openxmlformats.org/markup-compatibility/2006">
        <mc:Choice xmlns:a14="http://schemas.microsoft.com/office/drawing/2010/main" Requires="a14">
          <p:sp>
            <p:nvSpPr>
              <p:cNvPr id="4" name="Rectangle 3"/>
              <p:cNvSpPr/>
              <p:nvPr/>
            </p:nvSpPr>
            <p:spPr>
              <a:xfrm>
                <a:off x="149087" y="1165861"/>
                <a:ext cx="8845826" cy="1023457"/>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000" b="1" dirty="0" smtClean="0">
                    <a:solidFill>
                      <a:schemeClr val="tx1"/>
                    </a:solidFill>
                  </a:rPr>
                  <a:t>Theorem: </a:t>
                </a:r>
                <a:r>
                  <a:rPr lang="en-US" sz="2000" dirty="0">
                    <a:solidFill>
                      <a:schemeClr val="tx1"/>
                    </a:solidFill>
                  </a:rPr>
                  <a:t>Argon2i is </a:t>
                </a:r>
                <a:r>
                  <a:rPr lang="en-US" sz="2000" dirty="0">
                    <a:solidFill>
                      <a:schemeClr val="tx1"/>
                    </a:solidFill>
                  </a:rPr>
                  <a:t>is </a:t>
                </a:r>
                <a14:m>
                  <m:oMath xmlns:m="http://schemas.openxmlformats.org/officeDocument/2006/math">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𝑒</m:t>
                        </m:r>
                        <m:r>
                          <a:rPr lang="en-US" sz="2000" i="1">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panose="02040503050406030204" pitchFamily="18" charset="0"/>
                              </a:rPr>
                              <m:t>Ω</m:t>
                            </m:r>
                          </m:e>
                        </m:acc>
                        <m:d>
                          <m:dPr>
                            <m:ctrlPr>
                              <a:rPr lang="en-US" sz="2000" i="1">
                                <a:solidFill>
                                  <a:schemeClr val="tx1"/>
                                </a:solidFill>
                                <a:latin typeface="Cambria Math" panose="02040503050406030204" pitchFamily="18" charset="0"/>
                              </a:rPr>
                            </m:ctrlPr>
                          </m:dPr>
                          <m:e>
                            <m:f>
                              <m:fPr>
                                <m:ctrlPr>
                                  <a:rPr lang="en-US" sz="2000" i="1">
                                    <a:solidFill>
                                      <a:schemeClr val="tx1"/>
                                    </a:solidFill>
                                    <a:latin typeface="Cambria Math" panose="02040503050406030204" pitchFamily="18" charset="0"/>
                                  </a:rPr>
                                </m:ctrlPr>
                              </m:fPr>
                              <m:num>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1">
                                        <a:solidFill>
                                          <a:schemeClr val="tx1"/>
                                        </a:solidFill>
                                        <a:latin typeface="Cambria Math" panose="02040503050406030204" pitchFamily="18" charset="0"/>
                                      </a:rPr>
                                      <m:t>3</m:t>
                                    </m:r>
                                  </m:sup>
                                </m:sSup>
                              </m:num>
                              <m:den>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𝑒</m:t>
                                    </m:r>
                                  </m:e>
                                  <m:sup>
                                    <m:r>
                                      <a:rPr lang="en-US" sz="2000" i="1">
                                        <a:solidFill>
                                          <a:schemeClr val="tx1"/>
                                        </a:solidFill>
                                        <a:latin typeface="Cambria Math" panose="02040503050406030204" pitchFamily="18" charset="0"/>
                                      </a:rPr>
                                      <m:t>3</m:t>
                                    </m:r>
                                  </m:sup>
                                </m:sSup>
                              </m:den>
                            </m:f>
                          </m:e>
                        </m:d>
                        <m:r>
                          <a:rPr lang="en-US" sz="2000" i="1">
                            <a:solidFill>
                              <a:schemeClr val="tx1"/>
                            </a:solidFill>
                            <a:latin typeface="Cambria Math" panose="02040503050406030204" pitchFamily="18" charset="0"/>
                          </a:rPr>
                          <m:t>,</m:t>
                        </m:r>
                        <m:r>
                          <m:rPr>
                            <m:sty m:val="p"/>
                          </m:rPr>
                          <a:rPr lang="en-US" sz="2000">
                            <a:solidFill>
                              <a:schemeClr val="tx1"/>
                            </a:solidFill>
                            <a:latin typeface="Cambria Math" panose="02040503050406030204" pitchFamily="18" charset="0"/>
                          </a:rPr>
                          <m:t>Ω</m:t>
                        </m:r>
                        <m:d>
                          <m:dPr>
                            <m:ctrlPr>
                              <a:rPr lang="en-US" sz="2000" i="1">
                                <a:solidFill>
                                  <a:schemeClr val="tx1"/>
                                </a:solidFill>
                                <a:latin typeface="Cambria Math" panose="02040503050406030204" pitchFamily="18" charset="0"/>
                              </a:rPr>
                            </m:ctrlPr>
                          </m:dPr>
                          <m:e>
                            <m:f>
                              <m:fPr>
                                <m:ctrlPr>
                                  <a:rPr lang="en-US" sz="2000" i="1">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𝑛</m:t>
                                </m:r>
                              </m:num>
                              <m:den>
                                <m:r>
                                  <a:rPr lang="en-US" sz="2000" i="1">
                                    <a:solidFill>
                                      <a:schemeClr val="tx1"/>
                                    </a:solidFill>
                                    <a:latin typeface="Cambria Math" panose="02040503050406030204" pitchFamily="18" charset="0"/>
                                  </a:rPr>
                                  <m:t>𝑒</m:t>
                                </m:r>
                              </m:den>
                            </m:f>
                          </m:e>
                        </m:d>
                      </m:e>
                    </m:d>
                  </m:oMath>
                </a14:m>
                <a:r>
                  <a:rPr lang="en-US" sz="2000" dirty="0">
                    <a:solidFill>
                      <a:schemeClr val="tx1"/>
                    </a:solidFill>
                  </a:rPr>
                  <a:t>–block depth robust</a:t>
                </a:r>
                <a:r>
                  <a:rPr lang="en-US" sz="2000" dirty="0">
                    <a:solidFill>
                      <a:schemeClr val="tx1"/>
                    </a:solidFill>
                  </a:rPr>
                  <a:t> with high probability for </a:t>
                </a:r>
                <a14:m>
                  <m:oMath xmlns:m="http://schemas.openxmlformats.org/officeDocument/2006/math">
                    <m:r>
                      <a:rPr lang="en-US" sz="2000" i="1">
                        <a:solidFill>
                          <a:schemeClr val="tx1"/>
                        </a:solidFill>
                        <a:latin typeface="Cambria Math" panose="02040503050406030204" pitchFamily="18" charset="0"/>
                      </a:rPr>
                      <m:t>𝑒</m:t>
                    </m:r>
                    <m:r>
                      <a:rPr lang="en-US" sz="2000" i="1">
                        <a:solidFill>
                          <a:schemeClr val="tx1"/>
                        </a:solidFill>
                        <a:latin typeface="Cambria Math" panose="02040503050406030204" pitchFamily="18" charset="0"/>
                      </a:rPr>
                      <m:t>&gt;</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1">
                            <a:solidFill>
                              <a:schemeClr val="tx1"/>
                            </a:solidFill>
                            <a:latin typeface="Cambria Math" panose="02040503050406030204" pitchFamily="18" charset="0"/>
                          </a:rPr>
                          <m:t>2/3</m:t>
                        </m:r>
                      </m:sup>
                    </m:sSup>
                  </m:oMath>
                </a14:m>
                <a:r>
                  <a:rPr lang="en-US" sz="2000" dirty="0">
                    <a:solidFill>
                      <a:schemeClr val="tx1"/>
                    </a:solidFill>
                  </a:rPr>
                  <a:t>. </a:t>
                </a:r>
              </a:p>
            </p:txBody>
          </p:sp>
        </mc:Choice>
        <mc:Fallback>
          <p:sp>
            <p:nvSpPr>
              <p:cNvPr id="4" name="Rectangle 3"/>
              <p:cNvSpPr>
                <a:spLocks noRot="1" noChangeAspect="1" noMove="1" noResize="1" noEditPoints="1" noAdjustHandles="1" noChangeArrowheads="1" noChangeShapeType="1" noTextEdit="1"/>
              </p:cNvSpPr>
              <p:nvPr/>
            </p:nvSpPr>
            <p:spPr>
              <a:xfrm>
                <a:off x="149087" y="1165861"/>
                <a:ext cx="8845826" cy="1023457"/>
              </a:xfrm>
              <a:prstGeom prst="rect">
                <a:avLst/>
              </a:prstGeom>
              <a:blipFill>
                <a:blip r:embed="rId2"/>
                <a:stretch>
                  <a:fillRect l="-754" b="-12644"/>
                </a:stretch>
              </a:blipFill>
              <a:ln w="34925">
                <a:solidFill>
                  <a:schemeClr val="accent4"/>
                </a:solidFill>
              </a:ln>
            </p:spPr>
            <p:txBody>
              <a:bodyPr/>
              <a:lstStyle/>
              <a:p>
                <a:r>
                  <a:rPr lang="en-US">
                    <a:noFill/>
                  </a:rPr>
                  <a:t> </a:t>
                </a:r>
              </a:p>
            </p:txBody>
          </p:sp>
        </mc:Fallback>
      </mc:AlternateContent>
      <p:pic>
        <p:nvPicPr>
          <p:cNvPr id="9" name="Picture 2" descr="Image result for n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9994" y="1677589"/>
            <a:ext cx="812337" cy="444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8371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a:t>
            </a:r>
            <a:r>
              <a:rPr lang="en-US" dirty="0" smtClean="0"/>
              <a:t>of </a:t>
            </a:r>
            <a:r>
              <a:rPr lang="en-US" dirty="0" smtClean="0"/>
              <a:t>Argon2i DAG </a:t>
            </a:r>
            <a:r>
              <a:rPr lang="en-US" dirty="0"/>
              <a:t>G</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mc:AlternateContent xmlns:mc="http://schemas.openxmlformats.org/markup-compatibility/2006">
        <mc:Choice xmlns:a14="http://schemas.microsoft.com/office/drawing/2010/main" Requires="a14">
          <p:sp>
            <p:nvSpPr>
              <p:cNvPr id="4" name="Rectangle 3"/>
              <p:cNvSpPr/>
              <p:nvPr/>
            </p:nvSpPr>
            <p:spPr>
              <a:xfrm>
                <a:off x="149087" y="1165861"/>
                <a:ext cx="8845826" cy="1023457"/>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000" b="1" dirty="0" smtClean="0">
                    <a:solidFill>
                      <a:schemeClr val="tx1"/>
                    </a:solidFill>
                  </a:rPr>
                  <a:t>Theorem: </a:t>
                </a:r>
                <a:r>
                  <a:rPr lang="en-US" sz="2000" dirty="0">
                    <a:solidFill>
                      <a:schemeClr val="tx1"/>
                    </a:solidFill>
                  </a:rPr>
                  <a:t>Argon2i is </a:t>
                </a:r>
                <a:r>
                  <a:rPr lang="en-US" sz="2000" dirty="0">
                    <a:solidFill>
                      <a:schemeClr val="tx1"/>
                    </a:solidFill>
                  </a:rPr>
                  <a:t>is </a:t>
                </a:r>
                <a14:m>
                  <m:oMath xmlns:m="http://schemas.openxmlformats.org/officeDocument/2006/math">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𝑒</m:t>
                        </m:r>
                        <m:r>
                          <a:rPr lang="en-US" sz="2000" i="1">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panose="02040503050406030204" pitchFamily="18" charset="0"/>
                              </a:rPr>
                              <m:t>Ω</m:t>
                            </m:r>
                          </m:e>
                        </m:acc>
                        <m:d>
                          <m:dPr>
                            <m:ctrlPr>
                              <a:rPr lang="en-US" sz="2000" i="1">
                                <a:solidFill>
                                  <a:schemeClr val="tx1"/>
                                </a:solidFill>
                                <a:latin typeface="Cambria Math" panose="02040503050406030204" pitchFamily="18" charset="0"/>
                              </a:rPr>
                            </m:ctrlPr>
                          </m:dPr>
                          <m:e>
                            <m:f>
                              <m:fPr>
                                <m:ctrlPr>
                                  <a:rPr lang="en-US" sz="2000" i="1">
                                    <a:solidFill>
                                      <a:schemeClr val="tx1"/>
                                    </a:solidFill>
                                    <a:latin typeface="Cambria Math" panose="02040503050406030204" pitchFamily="18" charset="0"/>
                                  </a:rPr>
                                </m:ctrlPr>
                              </m:fPr>
                              <m:num>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1">
                                        <a:solidFill>
                                          <a:schemeClr val="tx1"/>
                                        </a:solidFill>
                                        <a:latin typeface="Cambria Math" panose="02040503050406030204" pitchFamily="18" charset="0"/>
                                      </a:rPr>
                                      <m:t>3</m:t>
                                    </m:r>
                                  </m:sup>
                                </m:sSup>
                              </m:num>
                              <m:den>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𝑒</m:t>
                                    </m:r>
                                  </m:e>
                                  <m:sup>
                                    <m:r>
                                      <a:rPr lang="en-US" sz="2000" i="1">
                                        <a:solidFill>
                                          <a:schemeClr val="tx1"/>
                                        </a:solidFill>
                                        <a:latin typeface="Cambria Math" panose="02040503050406030204" pitchFamily="18" charset="0"/>
                                      </a:rPr>
                                      <m:t>3</m:t>
                                    </m:r>
                                  </m:sup>
                                </m:sSup>
                              </m:den>
                            </m:f>
                          </m:e>
                        </m:d>
                        <m:r>
                          <a:rPr lang="en-US" sz="2000" i="1">
                            <a:solidFill>
                              <a:schemeClr val="tx1"/>
                            </a:solidFill>
                            <a:latin typeface="Cambria Math" panose="02040503050406030204" pitchFamily="18" charset="0"/>
                          </a:rPr>
                          <m:t>,</m:t>
                        </m:r>
                        <m:r>
                          <m:rPr>
                            <m:sty m:val="p"/>
                          </m:rPr>
                          <a:rPr lang="en-US" sz="2000">
                            <a:solidFill>
                              <a:schemeClr val="tx1"/>
                            </a:solidFill>
                            <a:latin typeface="Cambria Math" panose="02040503050406030204" pitchFamily="18" charset="0"/>
                          </a:rPr>
                          <m:t>Ω</m:t>
                        </m:r>
                        <m:d>
                          <m:dPr>
                            <m:ctrlPr>
                              <a:rPr lang="en-US" sz="2000" i="1">
                                <a:solidFill>
                                  <a:schemeClr val="tx1"/>
                                </a:solidFill>
                                <a:latin typeface="Cambria Math" panose="02040503050406030204" pitchFamily="18" charset="0"/>
                              </a:rPr>
                            </m:ctrlPr>
                          </m:dPr>
                          <m:e>
                            <m:f>
                              <m:fPr>
                                <m:ctrlPr>
                                  <a:rPr lang="en-US" sz="2000" i="1">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𝑛</m:t>
                                </m:r>
                              </m:num>
                              <m:den>
                                <m:r>
                                  <a:rPr lang="en-US" sz="2000" i="1">
                                    <a:solidFill>
                                      <a:schemeClr val="tx1"/>
                                    </a:solidFill>
                                    <a:latin typeface="Cambria Math" panose="02040503050406030204" pitchFamily="18" charset="0"/>
                                  </a:rPr>
                                  <m:t>𝑒</m:t>
                                </m:r>
                              </m:den>
                            </m:f>
                          </m:e>
                        </m:d>
                      </m:e>
                    </m:d>
                  </m:oMath>
                </a14:m>
                <a:r>
                  <a:rPr lang="en-US" sz="2000" dirty="0">
                    <a:solidFill>
                      <a:schemeClr val="tx1"/>
                    </a:solidFill>
                  </a:rPr>
                  <a:t>–block depth robust</a:t>
                </a:r>
                <a:r>
                  <a:rPr lang="en-US" sz="2000" dirty="0">
                    <a:solidFill>
                      <a:schemeClr val="tx1"/>
                    </a:solidFill>
                  </a:rPr>
                  <a:t> with high probability for </a:t>
                </a:r>
                <a14:m>
                  <m:oMath xmlns:m="http://schemas.openxmlformats.org/officeDocument/2006/math">
                    <m:r>
                      <a:rPr lang="en-US" sz="2000" i="1">
                        <a:solidFill>
                          <a:schemeClr val="tx1"/>
                        </a:solidFill>
                        <a:latin typeface="Cambria Math" panose="02040503050406030204" pitchFamily="18" charset="0"/>
                      </a:rPr>
                      <m:t>𝑒</m:t>
                    </m:r>
                    <m:r>
                      <a:rPr lang="en-US" sz="2000" i="1">
                        <a:solidFill>
                          <a:schemeClr val="tx1"/>
                        </a:solidFill>
                        <a:latin typeface="Cambria Math" panose="02040503050406030204" pitchFamily="18" charset="0"/>
                      </a:rPr>
                      <m:t>&gt;</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1">
                            <a:solidFill>
                              <a:schemeClr val="tx1"/>
                            </a:solidFill>
                            <a:latin typeface="Cambria Math" panose="02040503050406030204" pitchFamily="18" charset="0"/>
                          </a:rPr>
                          <m:t>2/3</m:t>
                        </m:r>
                      </m:sup>
                    </m:sSup>
                  </m:oMath>
                </a14:m>
                <a:r>
                  <a:rPr lang="en-US" sz="2000" dirty="0">
                    <a:solidFill>
                      <a:schemeClr val="tx1"/>
                    </a:solidFill>
                  </a:rPr>
                  <a:t>. </a:t>
                </a:r>
              </a:p>
            </p:txBody>
          </p:sp>
        </mc:Choice>
        <mc:Fallback>
          <p:sp>
            <p:nvSpPr>
              <p:cNvPr id="4" name="Rectangle 3"/>
              <p:cNvSpPr>
                <a:spLocks noRot="1" noChangeAspect="1" noMove="1" noResize="1" noEditPoints="1" noAdjustHandles="1" noChangeArrowheads="1" noChangeShapeType="1" noTextEdit="1"/>
              </p:cNvSpPr>
              <p:nvPr/>
            </p:nvSpPr>
            <p:spPr>
              <a:xfrm>
                <a:off x="149087" y="1165861"/>
                <a:ext cx="8845826" cy="1023457"/>
              </a:xfrm>
              <a:prstGeom prst="rect">
                <a:avLst/>
              </a:prstGeom>
              <a:blipFill>
                <a:blip r:embed="rId2"/>
                <a:stretch>
                  <a:fillRect l="-754" b="-12644"/>
                </a:stretch>
              </a:blipFill>
              <a:ln w="34925">
                <a:solidFill>
                  <a:schemeClr val="accent4"/>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149087" y="2290522"/>
                <a:ext cx="8845826" cy="790814"/>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000" b="1" dirty="0" smtClean="0">
                    <a:solidFill>
                      <a:schemeClr val="tx1"/>
                    </a:solidFill>
                  </a:rPr>
                  <a:t>Theorem [ABP17]: </a:t>
                </a:r>
                <a:r>
                  <a:rPr lang="en-US" sz="2000" dirty="0">
                    <a:solidFill>
                      <a:schemeClr val="tx1"/>
                    </a:solidFill>
                  </a:rPr>
                  <a:t>If DAG G is </a:t>
                </a:r>
                <a14:m>
                  <m:oMath xmlns:m="http://schemas.openxmlformats.org/officeDocument/2006/math">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𝑒</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𝑑</m:t>
                        </m:r>
                      </m:e>
                    </m:d>
                  </m:oMath>
                </a14:m>
                <a:r>
                  <a:rPr lang="en-US" sz="2000" dirty="0">
                    <a:solidFill>
                      <a:schemeClr val="tx1"/>
                    </a:solidFill>
                  </a:rPr>
                  <a:t>–depth </a:t>
                </a:r>
                <a:r>
                  <a:rPr lang="en-US" sz="2000" dirty="0">
                    <a:solidFill>
                      <a:schemeClr val="tx1"/>
                    </a:solidFill>
                  </a:rPr>
                  <a:t>robust then </a:t>
                </a:r>
                <a:endParaRPr lang="en-US" sz="2000" dirty="0">
                  <a:solidFill>
                    <a:schemeClr val="tx1"/>
                  </a:solidFill>
                  <a:latin typeface="Cambria Math"/>
                  <a:ea typeface="Cambria Math" panose="02040503050406030204" pitchFamily="18" charset="0"/>
                </a:endParaRPr>
              </a:p>
              <a:p>
                <a14:m>
                  <m:oMathPara xmlns:m="http://schemas.openxmlformats.org/officeDocument/2006/math">
                    <m:oMathParaPr>
                      <m:jc m:val="centerGroup"/>
                    </m:oMathParaPr>
                    <m:oMath xmlns:m="http://schemas.openxmlformats.org/officeDocument/2006/math">
                      <m:r>
                        <m:rPr>
                          <m:sty m:val="p"/>
                        </m:rPr>
                        <a:rPr lang="en-US" sz="2000">
                          <a:solidFill>
                            <a:schemeClr val="tx1"/>
                          </a:solidFill>
                          <a:latin typeface="Cambria Math" panose="02040503050406030204" pitchFamily="18" charset="0"/>
                          <a:ea typeface="Cambria Math" panose="02040503050406030204" pitchFamily="18" charset="0"/>
                        </a:rPr>
                        <m:t>C</m:t>
                      </m:r>
                      <m:r>
                        <m:rPr>
                          <m:sty m:val="p"/>
                        </m:rPr>
                        <a:rPr lang="en-US" sz="2000" b="0" i="0" smtClean="0">
                          <a:solidFill>
                            <a:schemeClr val="tx1"/>
                          </a:solidFill>
                          <a:latin typeface="Cambria Math" panose="02040503050406030204" pitchFamily="18" charset="0"/>
                          <a:ea typeface="Cambria Math" panose="02040503050406030204" pitchFamily="18" charset="0"/>
                        </a:rPr>
                        <m:t>C</m:t>
                      </m:r>
                      <m:d>
                        <m:dPr>
                          <m:ctrlPr>
                            <a:rPr lang="en-US" sz="2000" i="1">
                              <a:solidFill>
                                <a:schemeClr val="tx1"/>
                              </a:solidFill>
                              <a:latin typeface="Cambria Math" panose="02040503050406030204" pitchFamily="18" charset="0"/>
                              <a:ea typeface="Cambria Math" panose="02040503050406030204" pitchFamily="18" charset="0"/>
                            </a:rPr>
                          </m:ctrlPr>
                        </m:dPr>
                        <m:e>
                          <m:r>
                            <m:rPr>
                              <m:sty m:val="p"/>
                            </m:rPr>
                            <a:rPr lang="en-US" sz="2000">
                              <a:solidFill>
                                <a:schemeClr val="tx1"/>
                              </a:solidFill>
                              <a:latin typeface="Cambria Math"/>
                              <a:ea typeface="Cambria Math" panose="02040503050406030204" pitchFamily="18" charset="0"/>
                            </a:rPr>
                            <m:t>G</m:t>
                          </m:r>
                        </m:e>
                      </m:d>
                      <m:r>
                        <a:rPr lang="en-US" sz="2000" i="1">
                          <a:solidFill>
                            <a:schemeClr val="tx1"/>
                          </a:solidFill>
                          <a:latin typeface="Cambria Math" panose="02040503050406030204" pitchFamily="18" charset="0"/>
                          <a:ea typeface="Cambria Math" panose="02040503050406030204" pitchFamily="18" charset="0"/>
                        </a:rPr>
                        <m:t>=</m:t>
                      </m:r>
                      <m:r>
                        <m:rPr>
                          <m:sty m:val="p"/>
                        </m:rPr>
                        <a:rPr lang="en-US" sz="2000">
                          <a:solidFill>
                            <a:schemeClr val="tx1"/>
                          </a:solidFill>
                          <a:latin typeface="Cambria Math" panose="02040503050406030204" pitchFamily="18" charset="0"/>
                        </a:rPr>
                        <m:t>Ω</m:t>
                      </m:r>
                      <m:d>
                        <m:dPr>
                          <m:ctrlPr>
                            <a:rPr lang="en-US" sz="2000" i="1">
                              <a:solidFill>
                                <a:schemeClr val="tx1"/>
                              </a:solidFill>
                              <a:latin typeface="Cambria Math" panose="02040503050406030204" pitchFamily="18" charset="0"/>
                              <a:ea typeface="Cambria Math" panose="02040503050406030204" pitchFamily="18" charset="0"/>
                            </a:rPr>
                          </m:ctrlPr>
                        </m:dPr>
                        <m:e>
                          <m:r>
                            <a:rPr lang="en-US" sz="2000" i="1">
                              <a:solidFill>
                                <a:schemeClr val="tx1"/>
                              </a:solidFill>
                              <a:latin typeface="Cambria Math" panose="02040503050406030204" pitchFamily="18" charset="0"/>
                              <a:ea typeface="Cambria Math" panose="02040503050406030204" pitchFamily="18" charset="0"/>
                            </a:rPr>
                            <m:t>𝑒𝑑</m:t>
                          </m:r>
                        </m:e>
                      </m:d>
                    </m:oMath>
                  </m:oMathPara>
                </a14:m>
                <a:endParaRPr lang="en-US" sz="2000" dirty="0">
                  <a:solidFill>
                    <a:schemeClr val="tx1"/>
                  </a:solidFill>
                </a:endParaRPr>
              </a:p>
            </p:txBody>
          </p:sp>
        </mc:Choice>
        <mc:Fallback>
          <p:sp>
            <p:nvSpPr>
              <p:cNvPr id="5" name="Rectangle 4"/>
              <p:cNvSpPr>
                <a:spLocks noRot="1" noChangeAspect="1" noMove="1" noResize="1" noEditPoints="1" noAdjustHandles="1" noChangeArrowheads="1" noChangeShapeType="1" noTextEdit="1"/>
              </p:cNvSpPr>
              <p:nvPr/>
            </p:nvSpPr>
            <p:spPr>
              <a:xfrm>
                <a:off x="149087" y="2290522"/>
                <a:ext cx="8845826" cy="790814"/>
              </a:xfrm>
              <a:prstGeom prst="rect">
                <a:avLst/>
              </a:prstGeom>
              <a:blipFill>
                <a:blip r:embed="rId3"/>
                <a:stretch>
                  <a:fillRect l="-754"/>
                </a:stretch>
              </a:blipFill>
              <a:ln w="34925">
                <a:solidFill>
                  <a:schemeClr val="accent4"/>
                </a:solidFill>
              </a:ln>
            </p:spPr>
            <p:txBody>
              <a:bodyPr/>
              <a:lstStyle/>
              <a:p>
                <a:r>
                  <a:rPr lang="en-US">
                    <a:noFill/>
                  </a:rPr>
                  <a:t> </a:t>
                </a:r>
              </a:p>
            </p:txBody>
          </p:sp>
        </mc:Fallback>
      </mc:AlternateContent>
      <p:pic>
        <p:nvPicPr>
          <p:cNvPr id="9" name="Picture 2" descr="Image result for ne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9994" y="1677589"/>
            <a:ext cx="812337" cy="444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2945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a:t>
            </a:r>
            <a:r>
              <a:rPr lang="en-US" dirty="0" smtClean="0"/>
              <a:t>of </a:t>
            </a:r>
            <a:r>
              <a:rPr lang="en-US" dirty="0" smtClean="0"/>
              <a:t>Argon2i DAG </a:t>
            </a:r>
            <a:r>
              <a:rPr lang="en-US" dirty="0"/>
              <a:t>G</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mc:AlternateContent xmlns:mc="http://schemas.openxmlformats.org/markup-compatibility/2006">
        <mc:Choice xmlns:a14="http://schemas.microsoft.com/office/drawing/2010/main" Requires="a14">
          <p:sp>
            <p:nvSpPr>
              <p:cNvPr id="4" name="Rectangle 3"/>
              <p:cNvSpPr/>
              <p:nvPr/>
            </p:nvSpPr>
            <p:spPr>
              <a:xfrm>
                <a:off x="149087" y="1165861"/>
                <a:ext cx="8845826" cy="1023457"/>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000" b="1" dirty="0" smtClean="0">
                    <a:solidFill>
                      <a:schemeClr val="tx1"/>
                    </a:solidFill>
                  </a:rPr>
                  <a:t>Theorem: </a:t>
                </a:r>
                <a:r>
                  <a:rPr lang="en-US" sz="2000" dirty="0">
                    <a:solidFill>
                      <a:schemeClr val="tx1"/>
                    </a:solidFill>
                  </a:rPr>
                  <a:t>Argon2i is </a:t>
                </a:r>
                <a:r>
                  <a:rPr lang="en-US" sz="2000" dirty="0">
                    <a:solidFill>
                      <a:schemeClr val="tx1"/>
                    </a:solidFill>
                  </a:rPr>
                  <a:t>is </a:t>
                </a:r>
                <a14:m>
                  <m:oMath xmlns:m="http://schemas.openxmlformats.org/officeDocument/2006/math">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𝑒</m:t>
                        </m:r>
                        <m:r>
                          <a:rPr lang="en-US" sz="2000" i="1">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panose="02040503050406030204" pitchFamily="18" charset="0"/>
                              </a:rPr>
                              <m:t>Ω</m:t>
                            </m:r>
                          </m:e>
                        </m:acc>
                        <m:d>
                          <m:dPr>
                            <m:ctrlPr>
                              <a:rPr lang="en-US" sz="2000" i="1">
                                <a:solidFill>
                                  <a:schemeClr val="tx1"/>
                                </a:solidFill>
                                <a:latin typeface="Cambria Math" panose="02040503050406030204" pitchFamily="18" charset="0"/>
                              </a:rPr>
                            </m:ctrlPr>
                          </m:dPr>
                          <m:e>
                            <m:f>
                              <m:fPr>
                                <m:ctrlPr>
                                  <a:rPr lang="en-US" sz="2000" i="1">
                                    <a:solidFill>
                                      <a:schemeClr val="tx1"/>
                                    </a:solidFill>
                                    <a:latin typeface="Cambria Math" panose="02040503050406030204" pitchFamily="18" charset="0"/>
                                  </a:rPr>
                                </m:ctrlPr>
                              </m:fPr>
                              <m:num>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1">
                                        <a:solidFill>
                                          <a:schemeClr val="tx1"/>
                                        </a:solidFill>
                                        <a:latin typeface="Cambria Math" panose="02040503050406030204" pitchFamily="18" charset="0"/>
                                      </a:rPr>
                                      <m:t>3</m:t>
                                    </m:r>
                                  </m:sup>
                                </m:sSup>
                              </m:num>
                              <m:den>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𝑒</m:t>
                                    </m:r>
                                  </m:e>
                                  <m:sup>
                                    <m:r>
                                      <a:rPr lang="en-US" sz="2000" i="1">
                                        <a:solidFill>
                                          <a:schemeClr val="tx1"/>
                                        </a:solidFill>
                                        <a:latin typeface="Cambria Math" panose="02040503050406030204" pitchFamily="18" charset="0"/>
                                      </a:rPr>
                                      <m:t>3</m:t>
                                    </m:r>
                                  </m:sup>
                                </m:sSup>
                              </m:den>
                            </m:f>
                          </m:e>
                        </m:d>
                        <m:r>
                          <a:rPr lang="en-US" sz="2000" i="1">
                            <a:solidFill>
                              <a:schemeClr val="tx1"/>
                            </a:solidFill>
                            <a:latin typeface="Cambria Math" panose="02040503050406030204" pitchFamily="18" charset="0"/>
                          </a:rPr>
                          <m:t>,</m:t>
                        </m:r>
                        <m:r>
                          <m:rPr>
                            <m:sty m:val="p"/>
                          </m:rPr>
                          <a:rPr lang="en-US" sz="2000">
                            <a:solidFill>
                              <a:schemeClr val="tx1"/>
                            </a:solidFill>
                            <a:latin typeface="Cambria Math" panose="02040503050406030204" pitchFamily="18" charset="0"/>
                          </a:rPr>
                          <m:t>Ω</m:t>
                        </m:r>
                        <m:d>
                          <m:dPr>
                            <m:ctrlPr>
                              <a:rPr lang="en-US" sz="2000" i="1">
                                <a:solidFill>
                                  <a:schemeClr val="tx1"/>
                                </a:solidFill>
                                <a:latin typeface="Cambria Math" panose="02040503050406030204" pitchFamily="18" charset="0"/>
                              </a:rPr>
                            </m:ctrlPr>
                          </m:dPr>
                          <m:e>
                            <m:f>
                              <m:fPr>
                                <m:ctrlPr>
                                  <a:rPr lang="en-US" sz="2000" i="1">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𝑛</m:t>
                                </m:r>
                              </m:num>
                              <m:den>
                                <m:r>
                                  <a:rPr lang="en-US" sz="2000" i="1">
                                    <a:solidFill>
                                      <a:schemeClr val="tx1"/>
                                    </a:solidFill>
                                    <a:latin typeface="Cambria Math" panose="02040503050406030204" pitchFamily="18" charset="0"/>
                                  </a:rPr>
                                  <m:t>𝑒</m:t>
                                </m:r>
                              </m:den>
                            </m:f>
                          </m:e>
                        </m:d>
                      </m:e>
                    </m:d>
                  </m:oMath>
                </a14:m>
                <a:r>
                  <a:rPr lang="en-US" sz="2000" dirty="0">
                    <a:solidFill>
                      <a:schemeClr val="tx1"/>
                    </a:solidFill>
                  </a:rPr>
                  <a:t>–block depth robust</a:t>
                </a:r>
                <a:r>
                  <a:rPr lang="en-US" sz="2000" dirty="0">
                    <a:solidFill>
                      <a:schemeClr val="tx1"/>
                    </a:solidFill>
                  </a:rPr>
                  <a:t> with high probability for </a:t>
                </a:r>
                <a14:m>
                  <m:oMath xmlns:m="http://schemas.openxmlformats.org/officeDocument/2006/math">
                    <m:r>
                      <a:rPr lang="en-US" sz="2000" i="1">
                        <a:solidFill>
                          <a:schemeClr val="tx1"/>
                        </a:solidFill>
                        <a:latin typeface="Cambria Math" panose="02040503050406030204" pitchFamily="18" charset="0"/>
                      </a:rPr>
                      <m:t>𝑒</m:t>
                    </m:r>
                    <m:r>
                      <a:rPr lang="en-US" sz="2000" i="1">
                        <a:solidFill>
                          <a:schemeClr val="tx1"/>
                        </a:solidFill>
                        <a:latin typeface="Cambria Math" panose="02040503050406030204" pitchFamily="18" charset="0"/>
                      </a:rPr>
                      <m:t>&gt;</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1">
                            <a:solidFill>
                              <a:schemeClr val="tx1"/>
                            </a:solidFill>
                            <a:latin typeface="Cambria Math" panose="02040503050406030204" pitchFamily="18" charset="0"/>
                          </a:rPr>
                          <m:t>2/3</m:t>
                        </m:r>
                      </m:sup>
                    </m:sSup>
                  </m:oMath>
                </a14:m>
                <a:r>
                  <a:rPr lang="en-US" sz="2000" dirty="0">
                    <a:solidFill>
                      <a:schemeClr val="tx1"/>
                    </a:solidFill>
                  </a:rPr>
                  <a:t>. </a:t>
                </a:r>
              </a:p>
            </p:txBody>
          </p:sp>
        </mc:Choice>
        <mc:Fallback>
          <p:sp>
            <p:nvSpPr>
              <p:cNvPr id="4" name="Rectangle 3"/>
              <p:cNvSpPr>
                <a:spLocks noRot="1" noChangeAspect="1" noMove="1" noResize="1" noEditPoints="1" noAdjustHandles="1" noChangeArrowheads="1" noChangeShapeType="1" noTextEdit="1"/>
              </p:cNvSpPr>
              <p:nvPr/>
            </p:nvSpPr>
            <p:spPr>
              <a:xfrm>
                <a:off x="149087" y="1165861"/>
                <a:ext cx="8845826" cy="1023457"/>
              </a:xfrm>
              <a:prstGeom prst="rect">
                <a:avLst/>
              </a:prstGeom>
              <a:blipFill>
                <a:blip r:embed="rId2"/>
                <a:stretch>
                  <a:fillRect l="-754" b="-12644"/>
                </a:stretch>
              </a:blipFill>
              <a:ln w="34925">
                <a:solidFill>
                  <a:schemeClr val="accent4"/>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149087" y="2290522"/>
                <a:ext cx="8845826" cy="790814"/>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000" b="1" dirty="0" smtClean="0">
                    <a:solidFill>
                      <a:schemeClr val="tx1"/>
                    </a:solidFill>
                  </a:rPr>
                  <a:t>Theorem [ABP17]: </a:t>
                </a:r>
                <a:r>
                  <a:rPr lang="en-US" sz="2000" dirty="0">
                    <a:solidFill>
                      <a:schemeClr val="tx1"/>
                    </a:solidFill>
                  </a:rPr>
                  <a:t>If DAG G is </a:t>
                </a:r>
                <a14:m>
                  <m:oMath xmlns:m="http://schemas.openxmlformats.org/officeDocument/2006/math">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𝑒</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𝑑</m:t>
                        </m:r>
                      </m:e>
                    </m:d>
                  </m:oMath>
                </a14:m>
                <a:r>
                  <a:rPr lang="en-US" sz="2000" dirty="0">
                    <a:solidFill>
                      <a:schemeClr val="tx1"/>
                    </a:solidFill>
                  </a:rPr>
                  <a:t>–depth </a:t>
                </a:r>
                <a:r>
                  <a:rPr lang="en-US" sz="2000" dirty="0">
                    <a:solidFill>
                      <a:schemeClr val="tx1"/>
                    </a:solidFill>
                  </a:rPr>
                  <a:t>robust then </a:t>
                </a:r>
                <a:endParaRPr lang="en-US" sz="2000" dirty="0">
                  <a:solidFill>
                    <a:schemeClr val="tx1"/>
                  </a:solidFill>
                  <a:latin typeface="Cambria Math"/>
                  <a:ea typeface="Cambria Math" panose="02040503050406030204" pitchFamily="18" charset="0"/>
                </a:endParaRPr>
              </a:p>
              <a:p>
                <a14:m>
                  <m:oMathPara xmlns:m="http://schemas.openxmlformats.org/officeDocument/2006/math">
                    <m:oMathParaPr>
                      <m:jc m:val="centerGroup"/>
                    </m:oMathParaPr>
                    <m:oMath xmlns:m="http://schemas.openxmlformats.org/officeDocument/2006/math">
                      <m:r>
                        <m:rPr>
                          <m:sty m:val="p"/>
                        </m:rPr>
                        <a:rPr lang="en-US" sz="2000">
                          <a:solidFill>
                            <a:schemeClr val="tx1"/>
                          </a:solidFill>
                          <a:latin typeface="Cambria Math" panose="02040503050406030204" pitchFamily="18" charset="0"/>
                          <a:ea typeface="Cambria Math" panose="02040503050406030204" pitchFamily="18" charset="0"/>
                        </a:rPr>
                        <m:t>C</m:t>
                      </m:r>
                      <m:r>
                        <m:rPr>
                          <m:sty m:val="p"/>
                        </m:rPr>
                        <a:rPr lang="en-US" sz="2000" b="0" i="0" smtClean="0">
                          <a:solidFill>
                            <a:schemeClr val="tx1"/>
                          </a:solidFill>
                          <a:latin typeface="Cambria Math" panose="02040503050406030204" pitchFamily="18" charset="0"/>
                          <a:ea typeface="Cambria Math" panose="02040503050406030204" pitchFamily="18" charset="0"/>
                        </a:rPr>
                        <m:t>C</m:t>
                      </m:r>
                      <m:d>
                        <m:dPr>
                          <m:ctrlPr>
                            <a:rPr lang="en-US" sz="2000" i="1">
                              <a:solidFill>
                                <a:schemeClr val="tx1"/>
                              </a:solidFill>
                              <a:latin typeface="Cambria Math" panose="02040503050406030204" pitchFamily="18" charset="0"/>
                              <a:ea typeface="Cambria Math" panose="02040503050406030204" pitchFamily="18" charset="0"/>
                            </a:rPr>
                          </m:ctrlPr>
                        </m:dPr>
                        <m:e>
                          <m:r>
                            <m:rPr>
                              <m:sty m:val="p"/>
                            </m:rPr>
                            <a:rPr lang="en-US" sz="2000">
                              <a:solidFill>
                                <a:schemeClr val="tx1"/>
                              </a:solidFill>
                              <a:latin typeface="Cambria Math"/>
                              <a:ea typeface="Cambria Math" panose="02040503050406030204" pitchFamily="18" charset="0"/>
                            </a:rPr>
                            <m:t>G</m:t>
                          </m:r>
                        </m:e>
                      </m:d>
                      <m:r>
                        <a:rPr lang="en-US" sz="2000" i="1">
                          <a:solidFill>
                            <a:schemeClr val="tx1"/>
                          </a:solidFill>
                          <a:latin typeface="Cambria Math" panose="02040503050406030204" pitchFamily="18" charset="0"/>
                          <a:ea typeface="Cambria Math" panose="02040503050406030204" pitchFamily="18" charset="0"/>
                        </a:rPr>
                        <m:t>=</m:t>
                      </m:r>
                      <m:r>
                        <m:rPr>
                          <m:sty m:val="p"/>
                        </m:rPr>
                        <a:rPr lang="en-US" sz="2000">
                          <a:solidFill>
                            <a:schemeClr val="tx1"/>
                          </a:solidFill>
                          <a:latin typeface="Cambria Math" panose="02040503050406030204" pitchFamily="18" charset="0"/>
                        </a:rPr>
                        <m:t>Ω</m:t>
                      </m:r>
                      <m:d>
                        <m:dPr>
                          <m:ctrlPr>
                            <a:rPr lang="en-US" sz="2000" i="1">
                              <a:solidFill>
                                <a:schemeClr val="tx1"/>
                              </a:solidFill>
                              <a:latin typeface="Cambria Math" panose="02040503050406030204" pitchFamily="18" charset="0"/>
                              <a:ea typeface="Cambria Math" panose="02040503050406030204" pitchFamily="18" charset="0"/>
                            </a:rPr>
                          </m:ctrlPr>
                        </m:dPr>
                        <m:e>
                          <m:r>
                            <a:rPr lang="en-US" sz="2000" i="1">
                              <a:solidFill>
                                <a:schemeClr val="tx1"/>
                              </a:solidFill>
                              <a:latin typeface="Cambria Math" panose="02040503050406030204" pitchFamily="18" charset="0"/>
                              <a:ea typeface="Cambria Math" panose="02040503050406030204" pitchFamily="18" charset="0"/>
                            </a:rPr>
                            <m:t>𝑒𝑑</m:t>
                          </m:r>
                        </m:e>
                      </m:d>
                    </m:oMath>
                  </m:oMathPara>
                </a14:m>
                <a:endParaRPr lang="en-US" sz="2000" dirty="0">
                  <a:solidFill>
                    <a:schemeClr val="tx1"/>
                  </a:solidFill>
                </a:endParaRPr>
              </a:p>
            </p:txBody>
          </p:sp>
        </mc:Choice>
        <mc:Fallback>
          <p:sp>
            <p:nvSpPr>
              <p:cNvPr id="5" name="Rectangle 4"/>
              <p:cNvSpPr>
                <a:spLocks noRot="1" noChangeAspect="1" noMove="1" noResize="1" noEditPoints="1" noAdjustHandles="1" noChangeArrowheads="1" noChangeShapeType="1" noTextEdit="1"/>
              </p:cNvSpPr>
              <p:nvPr/>
            </p:nvSpPr>
            <p:spPr>
              <a:xfrm>
                <a:off x="149087" y="2290522"/>
                <a:ext cx="8845826" cy="790814"/>
              </a:xfrm>
              <a:prstGeom prst="rect">
                <a:avLst/>
              </a:prstGeom>
              <a:blipFill>
                <a:blip r:embed="rId3"/>
                <a:stretch>
                  <a:fillRect l="-754"/>
                </a:stretch>
              </a:blipFill>
              <a:ln w="34925">
                <a:solidFill>
                  <a:schemeClr val="accent4"/>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149087" y="3182539"/>
                <a:ext cx="8845826" cy="63670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000" b="1" dirty="0" smtClean="0">
                    <a:solidFill>
                      <a:schemeClr val="tx1"/>
                    </a:solidFill>
                  </a:rPr>
                  <a:t>Corollary: </a:t>
                </a:r>
                <a14:m>
                  <m:oMath xmlns:m="http://schemas.openxmlformats.org/officeDocument/2006/math">
                    <m:r>
                      <m:rPr>
                        <m:sty m:val="p"/>
                      </m:rPr>
                      <a:rPr lang="en-US" sz="2000" b="0" i="0" smtClean="0">
                        <a:solidFill>
                          <a:schemeClr val="tx1"/>
                        </a:solidFill>
                        <a:latin typeface="Cambria Math" panose="02040503050406030204" pitchFamily="18" charset="0"/>
                        <a:ea typeface="Cambria Math" panose="02040503050406030204" pitchFamily="18" charset="0"/>
                      </a:rPr>
                      <m:t>CC</m:t>
                    </m:r>
                    <m:d>
                      <m:dPr>
                        <m:ctrlPr>
                          <a:rPr lang="en-US" sz="2000" i="1">
                            <a:solidFill>
                              <a:schemeClr val="tx1"/>
                            </a:solidFill>
                            <a:latin typeface="Cambria Math" panose="02040503050406030204" pitchFamily="18" charset="0"/>
                            <a:ea typeface="Cambria Math" panose="02040503050406030204" pitchFamily="18" charset="0"/>
                          </a:rPr>
                        </m:ctrlPr>
                      </m:dPr>
                      <m:e>
                        <m:r>
                          <m:rPr>
                            <m:sty m:val="p"/>
                          </m:rPr>
                          <a:rPr lang="en-US" sz="2000">
                            <a:solidFill>
                              <a:schemeClr val="tx1"/>
                            </a:solidFill>
                            <a:latin typeface="Cambria Math" panose="02040503050406030204" pitchFamily="18" charset="0"/>
                            <a:ea typeface="Cambria Math" panose="02040503050406030204" pitchFamily="18" charset="0"/>
                          </a:rPr>
                          <m:t>Argon</m:t>
                        </m:r>
                        <m:r>
                          <a:rPr lang="en-US" sz="2000">
                            <a:solidFill>
                              <a:schemeClr val="tx1"/>
                            </a:solidFill>
                            <a:latin typeface="Cambria Math" panose="02040503050406030204" pitchFamily="18" charset="0"/>
                            <a:ea typeface="Cambria Math" panose="02040503050406030204" pitchFamily="18" charset="0"/>
                          </a:rPr>
                          <m:t>2</m:t>
                        </m:r>
                        <m:r>
                          <m:rPr>
                            <m:sty m:val="p"/>
                          </m:rPr>
                          <a:rPr lang="en-US" sz="2000">
                            <a:solidFill>
                              <a:schemeClr val="tx1"/>
                            </a:solidFill>
                            <a:latin typeface="Cambria Math" panose="02040503050406030204" pitchFamily="18" charset="0"/>
                            <a:ea typeface="Cambria Math" panose="02040503050406030204" pitchFamily="18" charset="0"/>
                          </a:rPr>
                          <m:t>i</m:t>
                        </m:r>
                      </m:e>
                    </m:d>
                    <m:r>
                      <a:rPr lang="en-US" sz="2000" i="1">
                        <a:solidFill>
                          <a:schemeClr val="tx1"/>
                        </a:solidFill>
                        <a:latin typeface="Cambria Math" panose="02040503050406030204" pitchFamily="18" charset="0"/>
                        <a:ea typeface="Cambria Math" panose="02040503050406030204" pitchFamily="18" charset="0"/>
                      </a:rPr>
                      <m:t>=</m:t>
                    </m:r>
                    <m:func>
                      <m:funcPr>
                        <m:ctrlPr>
                          <a:rPr lang="en-US" sz="2000" i="1">
                            <a:solidFill>
                              <a:schemeClr val="tx1"/>
                            </a:solidFill>
                            <a:latin typeface="Cambria Math" panose="02040503050406030204" pitchFamily="18" charset="0"/>
                            <a:ea typeface="Cambria Math" panose="02040503050406030204" pitchFamily="18" charset="0"/>
                          </a:rPr>
                        </m:ctrlPr>
                      </m:funcPr>
                      <m:fName>
                        <m:limLow>
                          <m:limLowPr>
                            <m:ctrlPr>
                              <a:rPr lang="en-US" sz="2000" i="1">
                                <a:solidFill>
                                  <a:schemeClr val="tx1"/>
                                </a:solidFill>
                                <a:latin typeface="Cambria Math" panose="02040503050406030204" pitchFamily="18" charset="0"/>
                                <a:ea typeface="Cambria Math" panose="02040503050406030204" pitchFamily="18" charset="0"/>
                              </a:rPr>
                            </m:ctrlPr>
                          </m:limLowPr>
                          <m:e>
                            <m:r>
                              <m:rPr>
                                <m:sty m:val="p"/>
                              </m:rPr>
                              <a:rPr lang="en-US" sz="2000">
                                <a:solidFill>
                                  <a:schemeClr val="tx1"/>
                                </a:solidFill>
                                <a:latin typeface="Cambria Math" panose="02040503050406030204" pitchFamily="18" charset="0"/>
                                <a:ea typeface="Cambria Math" panose="02040503050406030204" pitchFamily="18" charset="0"/>
                              </a:rPr>
                              <m:t>max</m:t>
                            </m:r>
                          </m:e>
                          <m:lim>
                            <m:r>
                              <a:rPr lang="en-US" sz="2000" i="1">
                                <a:solidFill>
                                  <a:schemeClr val="tx1"/>
                                </a:solidFill>
                                <a:latin typeface="Cambria Math" panose="02040503050406030204" pitchFamily="18" charset="0"/>
                              </a:rPr>
                              <m:t>𝑒</m:t>
                            </m:r>
                            <m:r>
                              <a:rPr lang="en-US" sz="2000" i="1">
                                <a:solidFill>
                                  <a:schemeClr val="tx1"/>
                                </a:solidFill>
                                <a:latin typeface="Cambria Math" panose="02040503050406030204" pitchFamily="18" charset="0"/>
                              </a:rPr>
                              <m:t>&gt;</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1">
                                    <a:solidFill>
                                      <a:schemeClr val="tx1"/>
                                    </a:solidFill>
                                    <a:latin typeface="Cambria Math" panose="02040503050406030204" pitchFamily="18" charset="0"/>
                                  </a:rPr>
                                  <m:t>2/3</m:t>
                                </m:r>
                              </m:sup>
                            </m:sSup>
                          </m:lim>
                        </m:limLow>
                      </m:fName>
                      <m:e>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panose="02040503050406030204" pitchFamily="18" charset="0"/>
                              </a:rPr>
                              <m:t>Ω</m:t>
                            </m:r>
                          </m:e>
                        </m:acc>
                        <m:d>
                          <m:dPr>
                            <m:ctrlPr>
                              <a:rPr lang="en-US" sz="2000" i="1">
                                <a:solidFill>
                                  <a:schemeClr val="tx1"/>
                                </a:solidFill>
                                <a:latin typeface="Cambria Math" panose="02040503050406030204" pitchFamily="18" charset="0"/>
                                <a:ea typeface="Cambria Math" panose="02040503050406030204" pitchFamily="18" charset="0"/>
                              </a:rPr>
                            </m:ctrlPr>
                          </m:dPr>
                          <m:e>
                            <m:r>
                              <a:rPr lang="en-US" sz="2000" i="1">
                                <a:solidFill>
                                  <a:schemeClr val="tx1"/>
                                </a:solidFill>
                                <a:latin typeface="Cambria Math" panose="02040503050406030204" pitchFamily="18" charset="0"/>
                                <a:ea typeface="Cambria Math" panose="02040503050406030204" pitchFamily="18" charset="0"/>
                              </a:rPr>
                              <m:t>𝑒</m:t>
                            </m:r>
                            <m:f>
                              <m:fPr>
                                <m:ctrlPr>
                                  <a:rPr lang="en-US" sz="2000" i="1">
                                    <a:solidFill>
                                      <a:schemeClr val="tx1"/>
                                    </a:solidFill>
                                    <a:latin typeface="Cambria Math" panose="02040503050406030204" pitchFamily="18" charset="0"/>
                                  </a:rPr>
                                </m:ctrlPr>
                              </m:fPr>
                              <m:num>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1">
                                        <a:solidFill>
                                          <a:schemeClr val="tx1"/>
                                        </a:solidFill>
                                        <a:latin typeface="Cambria Math" panose="02040503050406030204" pitchFamily="18" charset="0"/>
                                      </a:rPr>
                                      <m:t>3</m:t>
                                    </m:r>
                                  </m:sup>
                                </m:sSup>
                              </m:num>
                              <m:den>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𝑒</m:t>
                                    </m:r>
                                  </m:e>
                                  <m:sup>
                                    <m:r>
                                      <a:rPr lang="en-US" sz="2000" i="1">
                                        <a:solidFill>
                                          <a:schemeClr val="tx1"/>
                                        </a:solidFill>
                                        <a:latin typeface="Cambria Math" panose="02040503050406030204" pitchFamily="18" charset="0"/>
                                      </a:rPr>
                                      <m:t>3</m:t>
                                    </m:r>
                                  </m:sup>
                                </m:sSup>
                              </m:den>
                            </m:f>
                          </m:e>
                        </m:d>
                      </m:e>
                    </m:func>
                    <m:r>
                      <a:rPr lang="en-US" sz="2000" i="1">
                        <a:solidFill>
                          <a:schemeClr val="tx1"/>
                        </a:solidFill>
                        <a:latin typeface="Cambria Math" panose="02040503050406030204" pitchFamily="18" charset="0"/>
                        <a:ea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panose="02040503050406030204" pitchFamily="18" charset="0"/>
                          </a:rPr>
                          <m:t>Ω</m:t>
                        </m:r>
                      </m:e>
                    </m:acc>
                    <m:d>
                      <m:dPr>
                        <m:ctrlPr>
                          <a:rPr lang="en-US" sz="2000" i="1">
                            <a:solidFill>
                              <a:schemeClr val="tx1"/>
                            </a:solidFill>
                            <a:latin typeface="Cambria Math" panose="02040503050406030204" pitchFamily="18" charset="0"/>
                            <a:ea typeface="Cambria Math" panose="02040503050406030204" pitchFamily="18" charset="0"/>
                          </a:rPr>
                        </m:ctrlPr>
                      </m:dPr>
                      <m:e>
                        <m:sSup>
                          <m:sSupPr>
                            <m:ctrlPr>
                              <a:rPr lang="en-US" sz="2000" i="1">
                                <a:solidFill>
                                  <a:schemeClr val="tx1"/>
                                </a:solidFill>
                                <a:latin typeface="Cambria Math" panose="02040503050406030204" pitchFamily="18" charset="0"/>
                                <a:ea typeface="Cambria Math" panose="02040503050406030204" pitchFamily="18" charset="0"/>
                              </a:rPr>
                            </m:ctrlPr>
                          </m:sSupPr>
                          <m:e>
                            <m:r>
                              <a:rPr lang="en-US" sz="2000" i="1">
                                <a:solidFill>
                                  <a:schemeClr val="tx1"/>
                                </a:solidFill>
                                <a:latin typeface="Cambria Math" panose="02040503050406030204" pitchFamily="18" charset="0"/>
                                <a:ea typeface="Cambria Math" panose="02040503050406030204" pitchFamily="18" charset="0"/>
                              </a:rPr>
                              <m:t>𝑛</m:t>
                            </m:r>
                          </m:e>
                          <m:sup>
                            <m:r>
                              <a:rPr lang="en-US" sz="2000" i="1">
                                <a:solidFill>
                                  <a:schemeClr val="tx1"/>
                                </a:solidFill>
                                <a:latin typeface="Cambria Math" panose="02040503050406030204" pitchFamily="18" charset="0"/>
                                <a:ea typeface="Cambria Math" panose="02040503050406030204" pitchFamily="18" charset="0"/>
                              </a:rPr>
                              <m:t>5/3</m:t>
                            </m:r>
                          </m:sup>
                        </m:sSup>
                      </m:e>
                    </m:d>
                  </m:oMath>
                </a14:m>
                <a:endParaRPr lang="en-US" sz="2000" dirty="0">
                  <a:solidFill>
                    <a:schemeClr val="tx1"/>
                  </a:solidFill>
                </a:endParaRPr>
              </a:p>
            </p:txBody>
          </p:sp>
        </mc:Choice>
        <mc:Fallback>
          <p:sp>
            <p:nvSpPr>
              <p:cNvPr id="6" name="Rectangle 5"/>
              <p:cNvSpPr>
                <a:spLocks noRot="1" noChangeAspect="1" noMove="1" noResize="1" noEditPoints="1" noAdjustHandles="1" noChangeArrowheads="1" noChangeShapeType="1" noTextEdit="1"/>
              </p:cNvSpPr>
              <p:nvPr/>
            </p:nvSpPr>
            <p:spPr>
              <a:xfrm>
                <a:off x="149087" y="3182539"/>
                <a:ext cx="8845826" cy="636702"/>
              </a:xfrm>
              <a:prstGeom prst="rect">
                <a:avLst/>
              </a:prstGeom>
              <a:blipFill>
                <a:blip r:embed="rId4"/>
                <a:stretch>
                  <a:fillRect l="-754"/>
                </a:stretch>
              </a:blipFill>
              <a:ln w="34925">
                <a:solidFill>
                  <a:schemeClr val="accent4"/>
                </a:solidFill>
              </a:ln>
            </p:spPr>
            <p:txBody>
              <a:bodyPr/>
              <a:lstStyle/>
              <a:p>
                <a:r>
                  <a:rPr lang="en-US">
                    <a:noFill/>
                  </a:rPr>
                  <a:t> </a:t>
                </a:r>
              </a:p>
            </p:txBody>
          </p:sp>
        </mc:Fallback>
      </mc:AlternateContent>
      <p:pic>
        <p:nvPicPr>
          <p:cNvPr id="9" name="Picture 2" descr="Image result for ne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9994" y="1677589"/>
            <a:ext cx="812337" cy="444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9124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a:t>
            </a:r>
            <a:r>
              <a:rPr lang="en-US" dirty="0" smtClean="0"/>
              <a:t>of </a:t>
            </a:r>
            <a:r>
              <a:rPr lang="en-US" dirty="0" smtClean="0"/>
              <a:t>Argon2i DAG </a:t>
            </a:r>
            <a:r>
              <a:rPr lang="en-US" dirty="0"/>
              <a:t>G</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mc:AlternateContent xmlns:mc="http://schemas.openxmlformats.org/markup-compatibility/2006">
        <mc:Choice xmlns:a14="http://schemas.microsoft.com/office/drawing/2010/main" Requires="a14">
          <p:sp>
            <p:nvSpPr>
              <p:cNvPr id="4" name="Rectangle 3"/>
              <p:cNvSpPr/>
              <p:nvPr/>
            </p:nvSpPr>
            <p:spPr>
              <a:xfrm>
                <a:off x="149087" y="1165861"/>
                <a:ext cx="8845826" cy="1023457"/>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000" b="1" dirty="0" smtClean="0">
                    <a:solidFill>
                      <a:schemeClr val="tx1"/>
                    </a:solidFill>
                  </a:rPr>
                  <a:t>Theorem: </a:t>
                </a:r>
                <a:r>
                  <a:rPr lang="en-US" sz="2000" dirty="0">
                    <a:solidFill>
                      <a:schemeClr val="tx1"/>
                    </a:solidFill>
                  </a:rPr>
                  <a:t>Argon2i is </a:t>
                </a:r>
                <a:r>
                  <a:rPr lang="en-US" sz="2000" dirty="0">
                    <a:solidFill>
                      <a:schemeClr val="tx1"/>
                    </a:solidFill>
                  </a:rPr>
                  <a:t>is </a:t>
                </a:r>
                <a14:m>
                  <m:oMath xmlns:m="http://schemas.openxmlformats.org/officeDocument/2006/math">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𝑒</m:t>
                        </m:r>
                        <m:r>
                          <a:rPr lang="en-US" sz="2000" i="1">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panose="02040503050406030204" pitchFamily="18" charset="0"/>
                              </a:rPr>
                              <m:t>Ω</m:t>
                            </m:r>
                          </m:e>
                        </m:acc>
                        <m:d>
                          <m:dPr>
                            <m:ctrlPr>
                              <a:rPr lang="en-US" sz="2000" i="1">
                                <a:solidFill>
                                  <a:schemeClr val="tx1"/>
                                </a:solidFill>
                                <a:latin typeface="Cambria Math" panose="02040503050406030204" pitchFamily="18" charset="0"/>
                              </a:rPr>
                            </m:ctrlPr>
                          </m:dPr>
                          <m:e>
                            <m:f>
                              <m:fPr>
                                <m:ctrlPr>
                                  <a:rPr lang="en-US" sz="2000" i="1">
                                    <a:solidFill>
                                      <a:schemeClr val="tx1"/>
                                    </a:solidFill>
                                    <a:latin typeface="Cambria Math" panose="02040503050406030204" pitchFamily="18" charset="0"/>
                                  </a:rPr>
                                </m:ctrlPr>
                              </m:fPr>
                              <m:num>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1">
                                        <a:solidFill>
                                          <a:schemeClr val="tx1"/>
                                        </a:solidFill>
                                        <a:latin typeface="Cambria Math" panose="02040503050406030204" pitchFamily="18" charset="0"/>
                                      </a:rPr>
                                      <m:t>3</m:t>
                                    </m:r>
                                  </m:sup>
                                </m:sSup>
                              </m:num>
                              <m:den>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𝑒</m:t>
                                    </m:r>
                                  </m:e>
                                  <m:sup>
                                    <m:r>
                                      <a:rPr lang="en-US" sz="2000" i="1">
                                        <a:solidFill>
                                          <a:schemeClr val="tx1"/>
                                        </a:solidFill>
                                        <a:latin typeface="Cambria Math" panose="02040503050406030204" pitchFamily="18" charset="0"/>
                                      </a:rPr>
                                      <m:t>3</m:t>
                                    </m:r>
                                  </m:sup>
                                </m:sSup>
                              </m:den>
                            </m:f>
                          </m:e>
                        </m:d>
                        <m:r>
                          <a:rPr lang="en-US" sz="2000" i="1">
                            <a:solidFill>
                              <a:schemeClr val="tx1"/>
                            </a:solidFill>
                            <a:latin typeface="Cambria Math" panose="02040503050406030204" pitchFamily="18" charset="0"/>
                          </a:rPr>
                          <m:t>,</m:t>
                        </m:r>
                        <m:r>
                          <m:rPr>
                            <m:sty m:val="p"/>
                          </m:rPr>
                          <a:rPr lang="en-US" sz="2000">
                            <a:solidFill>
                              <a:schemeClr val="tx1"/>
                            </a:solidFill>
                            <a:latin typeface="Cambria Math" panose="02040503050406030204" pitchFamily="18" charset="0"/>
                          </a:rPr>
                          <m:t>Ω</m:t>
                        </m:r>
                        <m:d>
                          <m:dPr>
                            <m:ctrlPr>
                              <a:rPr lang="en-US" sz="2000" i="1">
                                <a:solidFill>
                                  <a:schemeClr val="tx1"/>
                                </a:solidFill>
                                <a:latin typeface="Cambria Math" panose="02040503050406030204" pitchFamily="18" charset="0"/>
                              </a:rPr>
                            </m:ctrlPr>
                          </m:dPr>
                          <m:e>
                            <m:f>
                              <m:fPr>
                                <m:ctrlPr>
                                  <a:rPr lang="en-US" sz="2000" i="1">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𝑛</m:t>
                                </m:r>
                              </m:num>
                              <m:den>
                                <m:r>
                                  <a:rPr lang="en-US" sz="2000" i="1">
                                    <a:solidFill>
                                      <a:schemeClr val="tx1"/>
                                    </a:solidFill>
                                    <a:latin typeface="Cambria Math" panose="02040503050406030204" pitchFamily="18" charset="0"/>
                                  </a:rPr>
                                  <m:t>𝑒</m:t>
                                </m:r>
                              </m:den>
                            </m:f>
                          </m:e>
                        </m:d>
                      </m:e>
                    </m:d>
                  </m:oMath>
                </a14:m>
                <a:r>
                  <a:rPr lang="en-US" sz="2000" dirty="0">
                    <a:solidFill>
                      <a:schemeClr val="tx1"/>
                    </a:solidFill>
                  </a:rPr>
                  <a:t>–block depth robust</a:t>
                </a:r>
                <a:r>
                  <a:rPr lang="en-US" sz="2000" dirty="0">
                    <a:solidFill>
                      <a:schemeClr val="tx1"/>
                    </a:solidFill>
                  </a:rPr>
                  <a:t> with high probability for </a:t>
                </a:r>
                <a14:m>
                  <m:oMath xmlns:m="http://schemas.openxmlformats.org/officeDocument/2006/math">
                    <m:r>
                      <a:rPr lang="en-US" sz="2000" i="1">
                        <a:solidFill>
                          <a:schemeClr val="tx1"/>
                        </a:solidFill>
                        <a:latin typeface="Cambria Math" panose="02040503050406030204" pitchFamily="18" charset="0"/>
                      </a:rPr>
                      <m:t>𝑒</m:t>
                    </m:r>
                    <m:r>
                      <a:rPr lang="en-US" sz="2000" i="1">
                        <a:solidFill>
                          <a:schemeClr val="tx1"/>
                        </a:solidFill>
                        <a:latin typeface="Cambria Math" panose="02040503050406030204" pitchFamily="18" charset="0"/>
                      </a:rPr>
                      <m:t>&gt;</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1">
                            <a:solidFill>
                              <a:schemeClr val="tx1"/>
                            </a:solidFill>
                            <a:latin typeface="Cambria Math" panose="02040503050406030204" pitchFamily="18" charset="0"/>
                          </a:rPr>
                          <m:t>2/3</m:t>
                        </m:r>
                      </m:sup>
                    </m:sSup>
                  </m:oMath>
                </a14:m>
                <a:r>
                  <a:rPr lang="en-US" sz="2000" dirty="0">
                    <a:solidFill>
                      <a:schemeClr val="tx1"/>
                    </a:solidFill>
                  </a:rPr>
                  <a:t>. </a:t>
                </a:r>
              </a:p>
            </p:txBody>
          </p:sp>
        </mc:Choice>
        <mc:Fallback>
          <p:sp>
            <p:nvSpPr>
              <p:cNvPr id="4" name="Rectangle 3"/>
              <p:cNvSpPr>
                <a:spLocks noRot="1" noChangeAspect="1" noMove="1" noResize="1" noEditPoints="1" noAdjustHandles="1" noChangeArrowheads="1" noChangeShapeType="1" noTextEdit="1"/>
              </p:cNvSpPr>
              <p:nvPr/>
            </p:nvSpPr>
            <p:spPr>
              <a:xfrm>
                <a:off x="149087" y="1165861"/>
                <a:ext cx="8845826" cy="1023457"/>
              </a:xfrm>
              <a:prstGeom prst="rect">
                <a:avLst/>
              </a:prstGeom>
              <a:blipFill>
                <a:blip r:embed="rId2"/>
                <a:stretch>
                  <a:fillRect l="-754" b="-12644"/>
                </a:stretch>
              </a:blipFill>
              <a:ln w="34925">
                <a:solidFill>
                  <a:schemeClr val="accent4"/>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149087" y="2290522"/>
                <a:ext cx="8845826" cy="790814"/>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000" b="1" dirty="0" smtClean="0">
                    <a:solidFill>
                      <a:schemeClr val="tx1"/>
                    </a:solidFill>
                  </a:rPr>
                  <a:t>Theorem [ABP17]: </a:t>
                </a:r>
                <a:r>
                  <a:rPr lang="en-US" sz="2000" dirty="0">
                    <a:solidFill>
                      <a:schemeClr val="tx1"/>
                    </a:solidFill>
                  </a:rPr>
                  <a:t>If DAG G is </a:t>
                </a:r>
                <a14:m>
                  <m:oMath xmlns:m="http://schemas.openxmlformats.org/officeDocument/2006/math">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𝑒</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𝑑</m:t>
                        </m:r>
                      </m:e>
                    </m:d>
                  </m:oMath>
                </a14:m>
                <a:r>
                  <a:rPr lang="en-US" sz="2000" dirty="0">
                    <a:solidFill>
                      <a:schemeClr val="tx1"/>
                    </a:solidFill>
                  </a:rPr>
                  <a:t>–depth </a:t>
                </a:r>
                <a:r>
                  <a:rPr lang="en-US" sz="2000" dirty="0">
                    <a:solidFill>
                      <a:schemeClr val="tx1"/>
                    </a:solidFill>
                  </a:rPr>
                  <a:t>robust then </a:t>
                </a:r>
                <a:endParaRPr lang="en-US" sz="2000" dirty="0">
                  <a:solidFill>
                    <a:schemeClr val="tx1"/>
                  </a:solidFill>
                  <a:latin typeface="Cambria Math"/>
                  <a:ea typeface="Cambria Math" panose="02040503050406030204" pitchFamily="18" charset="0"/>
                </a:endParaRPr>
              </a:p>
              <a:p>
                <a14:m>
                  <m:oMathPara xmlns:m="http://schemas.openxmlformats.org/officeDocument/2006/math">
                    <m:oMathParaPr>
                      <m:jc m:val="centerGroup"/>
                    </m:oMathParaPr>
                    <m:oMath xmlns:m="http://schemas.openxmlformats.org/officeDocument/2006/math">
                      <m:r>
                        <m:rPr>
                          <m:sty m:val="p"/>
                        </m:rPr>
                        <a:rPr lang="en-US" sz="2000">
                          <a:solidFill>
                            <a:schemeClr val="tx1"/>
                          </a:solidFill>
                          <a:latin typeface="Cambria Math" panose="02040503050406030204" pitchFamily="18" charset="0"/>
                          <a:ea typeface="Cambria Math" panose="02040503050406030204" pitchFamily="18" charset="0"/>
                        </a:rPr>
                        <m:t>C</m:t>
                      </m:r>
                      <m:r>
                        <m:rPr>
                          <m:sty m:val="p"/>
                        </m:rPr>
                        <a:rPr lang="en-US" sz="2000" b="0" i="0" smtClean="0">
                          <a:solidFill>
                            <a:schemeClr val="tx1"/>
                          </a:solidFill>
                          <a:latin typeface="Cambria Math" panose="02040503050406030204" pitchFamily="18" charset="0"/>
                          <a:ea typeface="Cambria Math" panose="02040503050406030204" pitchFamily="18" charset="0"/>
                        </a:rPr>
                        <m:t>C</m:t>
                      </m:r>
                      <m:d>
                        <m:dPr>
                          <m:ctrlPr>
                            <a:rPr lang="en-US" sz="2000" i="1">
                              <a:solidFill>
                                <a:schemeClr val="tx1"/>
                              </a:solidFill>
                              <a:latin typeface="Cambria Math" panose="02040503050406030204" pitchFamily="18" charset="0"/>
                              <a:ea typeface="Cambria Math" panose="02040503050406030204" pitchFamily="18" charset="0"/>
                            </a:rPr>
                          </m:ctrlPr>
                        </m:dPr>
                        <m:e>
                          <m:r>
                            <m:rPr>
                              <m:sty m:val="p"/>
                            </m:rPr>
                            <a:rPr lang="en-US" sz="2000">
                              <a:solidFill>
                                <a:schemeClr val="tx1"/>
                              </a:solidFill>
                              <a:latin typeface="Cambria Math"/>
                              <a:ea typeface="Cambria Math" panose="02040503050406030204" pitchFamily="18" charset="0"/>
                            </a:rPr>
                            <m:t>G</m:t>
                          </m:r>
                        </m:e>
                      </m:d>
                      <m:r>
                        <a:rPr lang="en-US" sz="2000" i="1">
                          <a:solidFill>
                            <a:schemeClr val="tx1"/>
                          </a:solidFill>
                          <a:latin typeface="Cambria Math" panose="02040503050406030204" pitchFamily="18" charset="0"/>
                          <a:ea typeface="Cambria Math" panose="02040503050406030204" pitchFamily="18" charset="0"/>
                        </a:rPr>
                        <m:t>=</m:t>
                      </m:r>
                      <m:r>
                        <m:rPr>
                          <m:sty m:val="p"/>
                        </m:rPr>
                        <a:rPr lang="en-US" sz="2000">
                          <a:solidFill>
                            <a:schemeClr val="tx1"/>
                          </a:solidFill>
                          <a:latin typeface="Cambria Math" panose="02040503050406030204" pitchFamily="18" charset="0"/>
                        </a:rPr>
                        <m:t>Ω</m:t>
                      </m:r>
                      <m:d>
                        <m:dPr>
                          <m:ctrlPr>
                            <a:rPr lang="en-US" sz="2000" i="1">
                              <a:solidFill>
                                <a:schemeClr val="tx1"/>
                              </a:solidFill>
                              <a:latin typeface="Cambria Math" panose="02040503050406030204" pitchFamily="18" charset="0"/>
                              <a:ea typeface="Cambria Math" panose="02040503050406030204" pitchFamily="18" charset="0"/>
                            </a:rPr>
                          </m:ctrlPr>
                        </m:dPr>
                        <m:e>
                          <m:r>
                            <a:rPr lang="en-US" sz="2000" i="1">
                              <a:solidFill>
                                <a:schemeClr val="tx1"/>
                              </a:solidFill>
                              <a:latin typeface="Cambria Math" panose="02040503050406030204" pitchFamily="18" charset="0"/>
                              <a:ea typeface="Cambria Math" panose="02040503050406030204" pitchFamily="18" charset="0"/>
                            </a:rPr>
                            <m:t>𝑒𝑑</m:t>
                          </m:r>
                        </m:e>
                      </m:d>
                    </m:oMath>
                  </m:oMathPara>
                </a14:m>
                <a:endParaRPr lang="en-US" sz="2000" dirty="0">
                  <a:solidFill>
                    <a:schemeClr val="tx1"/>
                  </a:solidFill>
                </a:endParaRPr>
              </a:p>
            </p:txBody>
          </p:sp>
        </mc:Choice>
        <mc:Fallback>
          <p:sp>
            <p:nvSpPr>
              <p:cNvPr id="5" name="Rectangle 4"/>
              <p:cNvSpPr>
                <a:spLocks noRot="1" noChangeAspect="1" noMove="1" noResize="1" noEditPoints="1" noAdjustHandles="1" noChangeArrowheads="1" noChangeShapeType="1" noTextEdit="1"/>
              </p:cNvSpPr>
              <p:nvPr/>
            </p:nvSpPr>
            <p:spPr>
              <a:xfrm>
                <a:off x="149087" y="2290522"/>
                <a:ext cx="8845826" cy="790814"/>
              </a:xfrm>
              <a:prstGeom prst="rect">
                <a:avLst/>
              </a:prstGeom>
              <a:blipFill>
                <a:blip r:embed="rId3"/>
                <a:stretch>
                  <a:fillRect l="-754"/>
                </a:stretch>
              </a:blipFill>
              <a:ln w="34925">
                <a:solidFill>
                  <a:schemeClr val="accent4"/>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149087" y="3182539"/>
                <a:ext cx="8845826" cy="63670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000" b="1" dirty="0" smtClean="0">
                    <a:solidFill>
                      <a:schemeClr val="tx1"/>
                    </a:solidFill>
                  </a:rPr>
                  <a:t>Corollary: </a:t>
                </a:r>
                <a14:m>
                  <m:oMath xmlns:m="http://schemas.openxmlformats.org/officeDocument/2006/math">
                    <m:r>
                      <m:rPr>
                        <m:sty m:val="p"/>
                      </m:rPr>
                      <a:rPr lang="en-US" sz="2000" b="0" i="0" smtClean="0">
                        <a:solidFill>
                          <a:schemeClr val="tx1"/>
                        </a:solidFill>
                        <a:latin typeface="Cambria Math" panose="02040503050406030204" pitchFamily="18" charset="0"/>
                        <a:ea typeface="Cambria Math" panose="02040503050406030204" pitchFamily="18" charset="0"/>
                      </a:rPr>
                      <m:t>CC</m:t>
                    </m:r>
                    <m:d>
                      <m:dPr>
                        <m:ctrlPr>
                          <a:rPr lang="en-US" sz="2000" i="1">
                            <a:solidFill>
                              <a:schemeClr val="tx1"/>
                            </a:solidFill>
                            <a:latin typeface="Cambria Math" panose="02040503050406030204" pitchFamily="18" charset="0"/>
                            <a:ea typeface="Cambria Math" panose="02040503050406030204" pitchFamily="18" charset="0"/>
                          </a:rPr>
                        </m:ctrlPr>
                      </m:dPr>
                      <m:e>
                        <m:r>
                          <m:rPr>
                            <m:sty m:val="p"/>
                          </m:rPr>
                          <a:rPr lang="en-US" sz="2000">
                            <a:solidFill>
                              <a:schemeClr val="tx1"/>
                            </a:solidFill>
                            <a:latin typeface="Cambria Math" panose="02040503050406030204" pitchFamily="18" charset="0"/>
                            <a:ea typeface="Cambria Math" panose="02040503050406030204" pitchFamily="18" charset="0"/>
                          </a:rPr>
                          <m:t>Argon</m:t>
                        </m:r>
                        <m:r>
                          <a:rPr lang="en-US" sz="2000">
                            <a:solidFill>
                              <a:schemeClr val="tx1"/>
                            </a:solidFill>
                            <a:latin typeface="Cambria Math" panose="02040503050406030204" pitchFamily="18" charset="0"/>
                            <a:ea typeface="Cambria Math" panose="02040503050406030204" pitchFamily="18" charset="0"/>
                          </a:rPr>
                          <m:t>2</m:t>
                        </m:r>
                        <m:r>
                          <m:rPr>
                            <m:sty m:val="p"/>
                          </m:rPr>
                          <a:rPr lang="en-US" sz="2000">
                            <a:solidFill>
                              <a:schemeClr val="tx1"/>
                            </a:solidFill>
                            <a:latin typeface="Cambria Math" panose="02040503050406030204" pitchFamily="18" charset="0"/>
                            <a:ea typeface="Cambria Math" panose="02040503050406030204" pitchFamily="18" charset="0"/>
                          </a:rPr>
                          <m:t>i</m:t>
                        </m:r>
                      </m:e>
                    </m:d>
                    <m:r>
                      <a:rPr lang="en-US" sz="2000" i="1">
                        <a:solidFill>
                          <a:schemeClr val="tx1"/>
                        </a:solidFill>
                        <a:latin typeface="Cambria Math" panose="02040503050406030204" pitchFamily="18" charset="0"/>
                        <a:ea typeface="Cambria Math" panose="02040503050406030204" pitchFamily="18" charset="0"/>
                      </a:rPr>
                      <m:t>=</m:t>
                    </m:r>
                    <m:func>
                      <m:funcPr>
                        <m:ctrlPr>
                          <a:rPr lang="en-US" sz="2000" i="1">
                            <a:solidFill>
                              <a:schemeClr val="tx1"/>
                            </a:solidFill>
                            <a:latin typeface="Cambria Math" panose="02040503050406030204" pitchFamily="18" charset="0"/>
                            <a:ea typeface="Cambria Math" panose="02040503050406030204" pitchFamily="18" charset="0"/>
                          </a:rPr>
                        </m:ctrlPr>
                      </m:funcPr>
                      <m:fName>
                        <m:limLow>
                          <m:limLowPr>
                            <m:ctrlPr>
                              <a:rPr lang="en-US" sz="2000" i="1">
                                <a:solidFill>
                                  <a:schemeClr val="tx1"/>
                                </a:solidFill>
                                <a:latin typeface="Cambria Math" panose="02040503050406030204" pitchFamily="18" charset="0"/>
                                <a:ea typeface="Cambria Math" panose="02040503050406030204" pitchFamily="18" charset="0"/>
                              </a:rPr>
                            </m:ctrlPr>
                          </m:limLowPr>
                          <m:e>
                            <m:r>
                              <m:rPr>
                                <m:sty m:val="p"/>
                              </m:rPr>
                              <a:rPr lang="en-US" sz="2000">
                                <a:solidFill>
                                  <a:schemeClr val="tx1"/>
                                </a:solidFill>
                                <a:latin typeface="Cambria Math" panose="02040503050406030204" pitchFamily="18" charset="0"/>
                                <a:ea typeface="Cambria Math" panose="02040503050406030204" pitchFamily="18" charset="0"/>
                              </a:rPr>
                              <m:t>max</m:t>
                            </m:r>
                          </m:e>
                          <m:lim>
                            <m:r>
                              <a:rPr lang="en-US" sz="2000" i="1">
                                <a:solidFill>
                                  <a:schemeClr val="tx1"/>
                                </a:solidFill>
                                <a:latin typeface="Cambria Math" panose="02040503050406030204" pitchFamily="18" charset="0"/>
                              </a:rPr>
                              <m:t>𝑒</m:t>
                            </m:r>
                            <m:r>
                              <a:rPr lang="en-US" sz="2000" i="1">
                                <a:solidFill>
                                  <a:schemeClr val="tx1"/>
                                </a:solidFill>
                                <a:latin typeface="Cambria Math" panose="02040503050406030204" pitchFamily="18" charset="0"/>
                              </a:rPr>
                              <m:t>&gt;</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1">
                                    <a:solidFill>
                                      <a:schemeClr val="tx1"/>
                                    </a:solidFill>
                                    <a:latin typeface="Cambria Math" panose="02040503050406030204" pitchFamily="18" charset="0"/>
                                  </a:rPr>
                                  <m:t>2/3</m:t>
                                </m:r>
                              </m:sup>
                            </m:sSup>
                          </m:lim>
                        </m:limLow>
                      </m:fName>
                      <m:e>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panose="02040503050406030204" pitchFamily="18" charset="0"/>
                              </a:rPr>
                              <m:t>Ω</m:t>
                            </m:r>
                          </m:e>
                        </m:acc>
                        <m:d>
                          <m:dPr>
                            <m:ctrlPr>
                              <a:rPr lang="en-US" sz="2000" i="1">
                                <a:solidFill>
                                  <a:schemeClr val="tx1"/>
                                </a:solidFill>
                                <a:latin typeface="Cambria Math" panose="02040503050406030204" pitchFamily="18" charset="0"/>
                                <a:ea typeface="Cambria Math" panose="02040503050406030204" pitchFamily="18" charset="0"/>
                              </a:rPr>
                            </m:ctrlPr>
                          </m:dPr>
                          <m:e>
                            <m:r>
                              <a:rPr lang="en-US" sz="2000" i="1">
                                <a:solidFill>
                                  <a:schemeClr val="tx1"/>
                                </a:solidFill>
                                <a:latin typeface="Cambria Math" panose="02040503050406030204" pitchFamily="18" charset="0"/>
                                <a:ea typeface="Cambria Math" panose="02040503050406030204" pitchFamily="18" charset="0"/>
                              </a:rPr>
                              <m:t>𝑒</m:t>
                            </m:r>
                            <m:f>
                              <m:fPr>
                                <m:ctrlPr>
                                  <a:rPr lang="en-US" sz="2000" i="1">
                                    <a:solidFill>
                                      <a:schemeClr val="tx1"/>
                                    </a:solidFill>
                                    <a:latin typeface="Cambria Math" panose="02040503050406030204" pitchFamily="18" charset="0"/>
                                  </a:rPr>
                                </m:ctrlPr>
                              </m:fPr>
                              <m:num>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1">
                                        <a:solidFill>
                                          <a:schemeClr val="tx1"/>
                                        </a:solidFill>
                                        <a:latin typeface="Cambria Math" panose="02040503050406030204" pitchFamily="18" charset="0"/>
                                      </a:rPr>
                                      <m:t>3</m:t>
                                    </m:r>
                                  </m:sup>
                                </m:sSup>
                              </m:num>
                              <m:den>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𝑒</m:t>
                                    </m:r>
                                  </m:e>
                                  <m:sup>
                                    <m:r>
                                      <a:rPr lang="en-US" sz="2000" i="1">
                                        <a:solidFill>
                                          <a:schemeClr val="tx1"/>
                                        </a:solidFill>
                                        <a:latin typeface="Cambria Math" panose="02040503050406030204" pitchFamily="18" charset="0"/>
                                      </a:rPr>
                                      <m:t>3</m:t>
                                    </m:r>
                                  </m:sup>
                                </m:sSup>
                              </m:den>
                            </m:f>
                          </m:e>
                        </m:d>
                      </m:e>
                    </m:func>
                    <m:r>
                      <a:rPr lang="en-US" sz="2000" i="1">
                        <a:solidFill>
                          <a:schemeClr val="tx1"/>
                        </a:solidFill>
                        <a:latin typeface="Cambria Math" panose="02040503050406030204" pitchFamily="18" charset="0"/>
                        <a:ea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panose="02040503050406030204" pitchFamily="18" charset="0"/>
                          </a:rPr>
                          <m:t>Ω</m:t>
                        </m:r>
                      </m:e>
                    </m:acc>
                    <m:d>
                      <m:dPr>
                        <m:ctrlPr>
                          <a:rPr lang="en-US" sz="2000" i="1">
                            <a:solidFill>
                              <a:schemeClr val="tx1"/>
                            </a:solidFill>
                            <a:latin typeface="Cambria Math" panose="02040503050406030204" pitchFamily="18" charset="0"/>
                            <a:ea typeface="Cambria Math" panose="02040503050406030204" pitchFamily="18" charset="0"/>
                          </a:rPr>
                        </m:ctrlPr>
                      </m:dPr>
                      <m:e>
                        <m:sSup>
                          <m:sSupPr>
                            <m:ctrlPr>
                              <a:rPr lang="en-US" sz="2000" i="1">
                                <a:solidFill>
                                  <a:schemeClr val="tx1"/>
                                </a:solidFill>
                                <a:latin typeface="Cambria Math" panose="02040503050406030204" pitchFamily="18" charset="0"/>
                                <a:ea typeface="Cambria Math" panose="02040503050406030204" pitchFamily="18" charset="0"/>
                              </a:rPr>
                            </m:ctrlPr>
                          </m:sSupPr>
                          <m:e>
                            <m:r>
                              <a:rPr lang="en-US" sz="2000" i="1">
                                <a:solidFill>
                                  <a:schemeClr val="tx1"/>
                                </a:solidFill>
                                <a:latin typeface="Cambria Math" panose="02040503050406030204" pitchFamily="18" charset="0"/>
                                <a:ea typeface="Cambria Math" panose="02040503050406030204" pitchFamily="18" charset="0"/>
                              </a:rPr>
                              <m:t>𝑛</m:t>
                            </m:r>
                          </m:e>
                          <m:sup>
                            <m:r>
                              <a:rPr lang="en-US" sz="2000" i="1">
                                <a:solidFill>
                                  <a:schemeClr val="tx1"/>
                                </a:solidFill>
                                <a:latin typeface="Cambria Math" panose="02040503050406030204" pitchFamily="18" charset="0"/>
                                <a:ea typeface="Cambria Math" panose="02040503050406030204" pitchFamily="18" charset="0"/>
                              </a:rPr>
                              <m:t>5/3</m:t>
                            </m:r>
                          </m:sup>
                        </m:sSup>
                      </m:e>
                    </m:d>
                  </m:oMath>
                </a14:m>
                <a:endParaRPr lang="en-US" sz="2000" dirty="0">
                  <a:solidFill>
                    <a:schemeClr val="tx1"/>
                  </a:solidFill>
                </a:endParaRPr>
              </a:p>
            </p:txBody>
          </p:sp>
        </mc:Choice>
        <mc:Fallback>
          <p:sp>
            <p:nvSpPr>
              <p:cNvPr id="6" name="Rectangle 5"/>
              <p:cNvSpPr>
                <a:spLocks noRot="1" noChangeAspect="1" noMove="1" noResize="1" noEditPoints="1" noAdjustHandles="1" noChangeArrowheads="1" noChangeShapeType="1" noTextEdit="1"/>
              </p:cNvSpPr>
              <p:nvPr/>
            </p:nvSpPr>
            <p:spPr>
              <a:xfrm>
                <a:off x="149087" y="3182539"/>
                <a:ext cx="8845826" cy="636702"/>
              </a:xfrm>
              <a:prstGeom prst="rect">
                <a:avLst/>
              </a:prstGeom>
              <a:blipFill>
                <a:blip r:embed="rId4"/>
                <a:stretch>
                  <a:fillRect l="-754"/>
                </a:stretch>
              </a:blipFill>
              <a:ln w="34925">
                <a:solidFill>
                  <a:schemeClr val="accent4"/>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149087" y="3996021"/>
                <a:ext cx="8845826" cy="63670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000" b="1" dirty="0" smtClean="0">
                    <a:solidFill>
                      <a:schemeClr val="tx1"/>
                    </a:solidFill>
                  </a:rPr>
                  <a:t>Our Stronger Theorem: </a:t>
                </a:r>
                <a14:m>
                  <m:oMath xmlns:m="http://schemas.openxmlformats.org/officeDocument/2006/math">
                    <m:r>
                      <m:rPr>
                        <m:sty m:val="p"/>
                      </m:rPr>
                      <a:rPr lang="en-US" sz="2000" b="0" i="0" smtClean="0">
                        <a:solidFill>
                          <a:schemeClr val="tx1"/>
                        </a:solidFill>
                        <a:latin typeface="Cambria Math" panose="02040503050406030204" pitchFamily="18" charset="0"/>
                        <a:ea typeface="Cambria Math" panose="02040503050406030204" pitchFamily="18" charset="0"/>
                      </a:rPr>
                      <m:t>CC</m:t>
                    </m:r>
                    <m:d>
                      <m:dPr>
                        <m:ctrlPr>
                          <a:rPr lang="en-US" sz="2000" i="1">
                            <a:solidFill>
                              <a:schemeClr val="tx1"/>
                            </a:solidFill>
                            <a:latin typeface="Cambria Math" panose="02040503050406030204" pitchFamily="18" charset="0"/>
                            <a:ea typeface="Cambria Math" panose="02040503050406030204" pitchFamily="18" charset="0"/>
                          </a:rPr>
                        </m:ctrlPr>
                      </m:dPr>
                      <m:e>
                        <m:r>
                          <m:rPr>
                            <m:sty m:val="p"/>
                          </m:rPr>
                          <a:rPr lang="en-US" sz="2000">
                            <a:solidFill>
                              <a:schemeClr val="tx1"/>
                            </a:solidFill>
                            <a:latin typeface="Cambria Math"/>
                            <a:ea typeface="Cambria Math" panose="02040503050406030204" pitchFamily="18" charset="0"/>
                          </a:rPr>
                          <m:t>G</m:t>
                        </m:r>
                      </m:e>
                    </m:d>
                    <m:r>
                      <a:rPr lang="en-US" sz="2000" i="1">
                        <a:solidFill>
                          <a:schemeClr val="tx1"/>
                        </a:solidFill>
                        <a:latin typeface="Cambria Math" panose="02040503050406030204" pitchFamily="18" charset="0"/>
                        <a:ea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panose="02040503050406030204" pitchFamily="18" charset="0"/>
                          </a:rPr>
                          <m:t>Ω</m:t>
                        </m:r>
                      </m:e>
                    </m:acc>
                    <m:d>
                      <m:dPr>
                        <m:ctrlPr>
                          <a:rPr lang="en-US" sz="2000" i="1">
                            <a:solidFill>
                              <a:schemeClr val="tx1"/>
                            </a:solidFill>
                            <a:latin typeface="Cambria Math" panose="02040503050406030204" pitchFamily="18" charset="0"/>
                            <a:ea typeface="Cambria Math" panose="02040503050406030204" pitchFamily="18" charset="0"/>
                          </a:rPr>
                        </m:ctrlPr>
                      </m:dPr>
                      <m:e>
                        <m:sSup>
                          <m:sSupPr>
                            <m:ctrlPr>
                              <a:rPr lang="en-US" sz="2000" i="1">
                                <a:solidFill>
                                  <a:schemeClr val="tx1"/>
                                </a:solidFill>
                                <a:latin typeface="Cambria Math" panose="02040503050406030204" pitchFamily="18" charset="0"/>
                                <a:ea typeface="Cambria Math" panose="02040503050406030204" pitchFamily="18" charset="0"/>
                              </a:rPr>
                            </m:ctrlPr>
                          </m:sSupPr>
                          <m:e>
                            <m:r>
                              <a:rPr lang="en-US" sz="2000" i="1">
                                <a:solidFill>
                                  <a:schemeClr val="tx1"/>
                                </a:solidFill>
                                <a:latin typeface="Cambria Math" panose="02040503050406030204" pitchFamily="18" charset="0"/>
                                <a:ea typeface="Cambria Math" panose="02040503050406030204" pitchFamily="18" charset="0"/>
                              </a:rPr>
                              <m:t>𝑛</m:t>
                            </m:r>
                          </m:e>
                          <m:sup>
                            <m:r>
                              <a:rPr lang="en-US" sz="2000" i="1">
                                <a:solidFill>
                                  <a:schemeClr val="tx1"/>
                                </a:solidFill>
                                <a:latin typeface="Cambria Math" panose="02040503050406030204" pitchFamily="18" charset="0"/>
                                <a:ea typeface="Cambria Math" panose="02040503050406030204" pitchFamily="18" charset="0"/>
                              </a:rPr>
                              <m:t>7</m:t>
                            </m:r>
                            <m:r>
                              <a:rPr lang="en-US" sz="2000" i="1">
                                <a:solidFill>
                                  <a:schemeClr val="tx1"/>
                                </a:solidFill>
                                <a:latin typeface="Cambria Math" panose="02040503050406030204" pitchFamily="18" charset="0"/>
                                <a:ea typeface="Cambria Math" panose="02040503050406030204" pitchFamily="18" charset="0"/>
                              </a:rPr>
                              <m:t>/</m:t>
                            </m:r>
                            <m:r>
                              <a:rPr lang="en-US" sz="2000" i="1">
                                <a:solidFill>
                                  <a:schemeClr val="tx1"/>
                                </a:solidFill>
                                <a:latin typeface="Cambria Math" panose="02040503050406030204" pitchFamily="18" charset="0"/>
                                <a:ea typeface="Cambria Math" panose="02040503050406030204" pitchFamily="18" charset="0"/>
                              </a:rPr>
                              <m:t>4</m:t>
                            </m:r>
                          </m:sup>
                        </m:sSup>
                      </m:e>
                    </m:d>
                    <m:r>
                      <a:rPr lang="en-US" sz="2000" i="1">
                        <a:solidFill>
                          <a:schemeClr val="tx1"/>
                        </a:solidFill>
                        <a:latin typeface="Cambria Math" panose="02040503050406030204" pitchFamily="18" charset="0"/>
                        <a:ea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panose="02040503050406030204" pitchFamily="18" charset="0"/>
                          </a:rPr>
                          <m:t>Ω</m:t>
                        </m:r>
                      </m:e>
                    </m:acc>
                    <m:d>
                      <m:dPr>
                        <m:ctrlPr>
                          <a:rPr lang="en-US" sz="2000" i="1">
                            <a:solidFill>
                              <a:schemeClr val="tx1"/>
                            </a:solidFill>
                            <a:latin typeface="Cambria Math" panose="02040503050406030204" pitchFamily="18" charset="0"/>
                            <a:ea typeface="Cambria Math" panose="02040503050406030204" pitchFamily="18" charset="0"/>
                          </a:rPr>
                        </m:ctrlPr>
                      </m:dPr>
                      <m:e>
                        <m:sSup>
                          <m:sSupPr>
                            <m:ctrlPr>
                              <a:rPr lang="en-US" sz="2000" i="1">
                                <a:solidFill>
                                  <a:schemeClr val="tx1"/>
                                </a:solidFill>
                                <a:latin typeface="Cambria Math" panose="02040503050406030204" pitchFamily="18" charset="0"/>
                                <a:ea typeface="Cambria Math" panose="02040503050406030204" pitchFamily="18" charset="0"/>
                              </a:rPr>
                            </m:ctrlPr>
                          </m:sSupPr>
                          <m:e>
                            <m:r>
                              <a:rPr lang="en-US" sz="2000" i="1">
                                <a:solidFill>
                                  <a:schemeClr val="tx1"/>
                                </a:solidFill>
                                <a:latin typeface="Cambria Math" panose="02040503050406030204" pitchFamily="18" charset="0"/>
                                <a:ea typeface="Cambria Math" panose="02040503050406030204" pitchFamily="18" charset="0"/>
                              </a:rPr>
                              <m:t>𝑛</m:t>
                            </m:r>
                          </m:e>
                          <m:sup>
                            <m:r>
                              <a:rPr lang="en-US" sz="2000" i="1">
                                <a:solidFill>
                                  <a:schemeClr val="tx1"/>
                                </a:solidFill>
                                <a:latin typeface="Cambria Math" panose="02040503050406030204" pitchFamily="18" charset="0"/>
                                <a:ea typeface="Cambria Math" panose="02040503050406030204" pitchFamily="18" charset="0"/>
                              </a:rPr>
                              <m:t>5/3</m:t>
                            </m:r>
                          </m:sup>
                        </m:sSup>
                      </m:e>
                    </m:d>
                  </m:oMath>
                </a14:m>
                <a:endParaRPr lang="en-US" sz="2000" dirty="0">
                  <a:solidFill>
                    <a:schemeClr val="tx1"/>
                  </a:solidFill>
                </a:endParaRPr>
              </a:p>
            </p:txBody>
          </p:sp>
        </mc:Choice>
        <mc:Fallback>
          <p:sp>
            <p:nvSpPr>
              <p:cNvPr id="7" name="Rectangle 6"/>
              <p:cNvSpPr>
                <a:spLocks noRot="1" noChangeAspect="1" noMove="1" noResize="1" noEditPoints="1" noAdjustHandles="1" noChangeArrowheads="1" noChangeShapeType="1" noTextEdit="1"/>
              </p:cNvSpPr>
              <p:nvPr/>
            </p:nvSpPr>
            <p:spPr>
              <a:xfrm>
                <a:off x="149087" y="3996021"/>
                <a:ext cx="8845826" cy="636702"/>
              </a:xfrm>
              <a:prstGeom prst="rect">
                <a:avLst/>
              </a:prstGeom>
              <a:blipFill>
                <a:blip r:embed="rId5"/>
                <a:stretch>
                  <a:fillRect l="-754"/>
                </a:stretch>
              </a:blipFill>
              <a:ln w="34925">
                <a:solidFill>
                  <a:schemeClr val="accent4"/>
                </a:solidFill>
              </a:ln>
            </p:spPr>
            <p:txBody>
              <a:bodyPr/>
              <a:lstStyle/>
              <a:p>
                <a:r>
                  <a:rPr lang="en-US">
                    <a:noFill/>
                  </a:rPr>
                  <a:t> </a:t>
                </a:r>
              </a:p>
            </p:txBody>
          </p:sp>
        </mc:Fallback>
      </mc:AlternateContent>
      <p:pic>
        <p:nvPicPr>
          <p:cNvPr id="8" name="Picture 2" descr="Image result for ne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9181" y="4054304"/>
            <a:ext cx="812337" cy="4446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ne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9994" y="1677589"/>
            <a:ext cx="812337" cy="444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1834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a:t>
            </a:r>
            <a:r>
              <a:rPr lang="en-US" dirty="0" smtClean="0"/>
              <a:t>of </a:t>
            </a:r>
            <a:r>
              <a:rPr lang="en-US" dirty="0" smtClean="0"/>
              <a:t>Argon2i DAG </a:t>
            </a:r>
            <a:r>
              <a:rPr lang="en-US" dirty="0"/>
              <a:t>G</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mc:AlternateContent xmlns:mc="http://schemas.openxmlformats.org/markup-compatibility/2006">
        <mc:Choice xmlns:a14="http://schemas.microsoft.com/office/drawing/2010/main" Requires="a14">
          <p:sp>
            <p:nvSpPr>
              <p:cNvPr id="4" name="Rectangle 3"/>
              <p:cNvSpPr/>
              <p:nvPr/>
            </p:nvSpPr>
            <p:spPr>
              <a:xfrm>
                <a:off x="149087" y="1165861"/>
                <a:ext cx="8845826" cy="1023457"/>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000" b="1" dirty="0" smtClean="0">
                    <a:solidFill>
                      <a:schemeClr val="tx1"/>
                    </a:solidFill>
                  </a:rPr>
                  <a:t>Theorem: </a:t>
                </a:r>
                <a:r>
                  <a:rPr lang="en-US" sz="2000" dirty="0">
                    <a:solidFill>
                      <a:schemeClr val="tx1"/>
                    </a:solidFill>
                  </a:rPr>
                  <a:t>Argon2i is </a:t>
                </a:r>
                <a:r>
                  <a:rPr lang="en-US" sz="2000" dirty="0">
                    <a:solidFill>
                      <a:schemeClr val="tx1"/>
                    </a:solidFill>
                  </a:rPr>
                  <a:t>is </a:t>
                </a:r>
                <a14:m>
                  <m:oMath xmlns:m="http://schemas.openxmlformats.org/officeDocument/2006/math">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𝑒</m:t>
                        </m:r>
                        <m:r>
                          <a:rPr lang="en-US" sz="2000" i="1">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panose="02040503050406030204" pitchFamily="18" charset="0"/>
                              </a:rPr>
                              <m:t>Ω</m:t>
                            </m:r>
                          </m:e>
                        </m:acc>
                        <m:d>
                          <m:dPr>
                            <m:ctrlPr>
                              <a:rPr lang="en-US" sz="2000" i="1">
                                <a:solidFill>
                                  <a:schemeClr val="tx1"/>
                                </a:solidFill>
                                <a:latin typeface="Cambria Math" panose="02040503050406030204" pitchFamily="18" charset="0"/>
                              </a:rPr>
                            </m:ctrlPr>
                          </m:dPr>
                          <m:e>
                            <m:f>
                              <m:fPr>
                                <m:ctrlPr>
                                  <a:rPr lang="en-US" sz="2000" i="1">
                                    <a:solidFill>
                                      <a:schemeClr val="tx1"/>
                                    </a:solidFill>
                                    <a:latin typeface="Cambria Math" panose="02040503050406030204" pitchFamily="18" charset="0"/>
                                  </a:rPr>
                                </m:ctrlPr>
                              </m:fPr>
                              <m:num>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1">
                                        <a:solidFill>
                                          <a:schemeClr val="tx1"/>
                                        </a:solidFill>
                                        <a:latin typeface="Cambria Math" panose="02040503050406030204" pitchFamily="18" charset="0"/>
                                      </a:rPr>
                                      <m:t>3</m:t>
                                    </m:r>
                                  </m:sup>
                                </m:sSup>
                              </m:num>
                              <m:den>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𝑒</m:t>
                                    </m:r>
                                  </m:e>
                                  <m:sup>
                                    <m:r>
                                      <a:rPr lang="en-US" sz="2000" i="1">
                                        <a:solidFill>
                                          <a:schemeClr val="tx1"/>
                                        </a:solidFill>
                                        <a:latin typeface="Cambria Math" panose="02040503050406030204" pitchFamily="18" charset="0"/>
                                      </a:rPr>
                                      <m:t>3</m:t>
                                    </m:r>
                                  </m:sup>
                                </m:sSup>
                              </m:den>
                            </m:f>
                          </m:e>
                        </m:d>
                        <m:r>
                          <a:rPr lang="en-US" sz="2000" i="1">
                            <a:solidFill>
                              <a:schemeClr val="tx1"/>
                            </a:solidFill>
                            <a:latin typeface="Cambria Math" panose="02040503050406030204" pitchFamily="18" charset="0"/>
                          </a:rPr>
                          <m:t>,</m:t>
                        </m:r>
                        <m:r>
                          <m:rPr>
                            <m:sty m:val="p"/>
                          </m:rPr>
                          <a:rPr lang="en-US" sz="2000">
                            <a:solidFill>
                              <a:schemeClr val="tx1"/>
                            </a:solidFill>
                            <a:latin typeface="Cambria Math" panose="02040503050406030204" pitchFamily="18" charset="0"/>
                          </a:rPr>
                          <m:t>Ω</m:t>
                        </m:r>
                        <m:d>
                          <m:dPr>
                            <m:ctrlPr>
                              <a:rPr lang="en-US" sz="2000" i="1">
                                <a:solidFill>
                                  <a:schemeClr val="tx1"/>
                                </a:solidFill>
                                <a:latin typeface="Cambria Math" panose="02040503050406030204" pitchFamily="18" charset="0"/>
                              </a:rPr>
                            </m:ctrlPr>
                          </m:dPr>
                          <m:e>
                            <m:f>
                              <m:fPr>
                                <m:ctrlPr>
                                  <a:rPr lang="en-US" sz="2000" i="1">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𝑛</m:t>
                                </m:r>
                              </m:num>
                              <m:den>
                                <m:r>
                                  <a:rPr lang="en-US" sz="2000" i="1">
                                    <a:solidFill>
                                      <a:schemeClr val="tx1"/>
                                    </a:solidFill>
                                    <a:latin typeface="Cambria Math" panose="02040503050406030204" pitchFamily="18" charset="0"/>
                                  </a:rPr>
                                  <m:t>𝑒</m:t>
                                </m:r>
                              </m:den>
                            </m:f>
                          </m:e>
                        </m:d>
                      </m:e>
                    </m:d>
                  </m:oMath>
                </a14:m>
                <a:r>
                  <a:rPr lang="en-US" sz="2000" dirty="0">
                    <a:solidFill>
                      <a:schemeClr val="tx1"/>
                    </a:solidFill>
                  </a:rPr>
                  <a:t>–block depth robust</a:t>
                </a:r>
                <a:r>
                  <a:rPr lang="en-US" sz="2000" dirty="0">
                    <a:solidFill>
                      <a:schemeClr val="tx1"/>
                    </a:solidFill>
                  </a:rPr>
                  <a:t> with high probability for </a:t>
                </a:r>
                <a14:m>
                  <m:oMath xmlns:m="http://schemas.openxmlformats.org/officeDocument/2006/math">
                    <m:r>
                      <a:rPr lang="en-US" sz="2000" i="1">
                        <a:solidFill>
                          <a:schemeClr val="tx1"/>
                        </a:solidFill>
                        <a:latin typeface="Cambria Math" panose="02040503050406030204" pitchFamily="18" charset="0"/>
                      </a:rPr>
                      <m:t>𝑒</m:t>
                    </m:r>
                    <m:r>
                      <a:rPr lang="en-US" sz="2000" i="1">
                        <a:solidFill>
                          <a:schemeClr val="tx1"/>
                        </a:solidFill>
                        <a:latin typeface="Cambria Math" panose="02040503050406030204" pitchFamily="18" charset="0"/>
                      </a:rPr>
                      <m:t>&gt;</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1">
                            <a:solidFill>
                              <a:schemeClr val="tx1"/>
                            </a:solidFill>
                            <a:latin typeface="Cambria Math" panose="02040503050406030204" pitchFamily="18" charset="0"/>
                          </a:rPr>
                          <m:t>2/3</m:t>
                        </m:r>
                      </m:sup>
                    </m:sSup>
                  </m:oMath>
                </a14:m>
                <a:r>
                  <a:rPr lang="en-US" sz="2000" dirty="0">
                    <a:solidFill>
                      <a:schemeClr val="tx1"/>
                    </a:solidFill>
                  </a:rPr>
                  <a:t>. </a:t>
                </a:r>
              </a:p>
            </p:txBody>
          </p:sp>
        </mc:Choice>
        <mc:Fallback>
          <p:sp>
            <p:nvSpPr>
              <p:cNvPr id="4" name="Rectangle 3"/>
              <p:cNvSpPr>
                <a:spLocks noRot="1" noChangeAspect="1" noMove="1" noResize="1" noEditPoints="1" noAdjustHandles="1" noChangeArrowheads="1" noChangeShapeType="1" noTextEdit="1"/>
              </p:cNvSpPr>
              <p:nvPr/>
            </p:nvSpPr>
            <p:spPr>
              <a:xfrm>
                <a:off x="149087" y="1165861"/>
                <a:ext cx="8845826" cy="1023457"/>
              </a:xfrm>
              <a:prstGeom prst="rect">
                <a:avLst/>
              </a:prstGeom>
              <a:blipFill>
                <a:blip r:embed="rId2"/>
                <a:stretch>
                  <a:fillRect l="-754" b="-12644"/>
                </a:stretch>
              </a:blipFill>
              <a:ln w="34925">
                <a:solidFill>
                  <a:schemeClr val="accent4"/>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149087" y="2290522"/>
                <a:ext cx="8845826" cy="790814"/>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000" b="1" dirty="0" smtClean="0">
                    <a:solidFill>
                      <a:schemeClr val="tx1"/>
                    </a:solidFill>
                  </a:rPr>
                  <a:t>Theorem [ABP17]: </a:t>
                </a:r>
                <a:r>
                  <a:rPr lang="en-US" sz="2000" dirty="0">
                    <a:solidFill>
                      <a:schemeClr val="tx1"/>
                    </a:solidFill>
                  </a:rPr>
                  <a:t>If DAG G is </a:t>
                </a:r>
                <a14:m>
                  <m:oMath xmlns:m="http://schemas.openxmlformats.org/officeDocument/2006/math">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𝑒</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𝑑</m:t>
                        </m:r>
                      </m:e>
                    </m:d>
                  </m:oMath>
                </a14:m>
                <a:r>
                  <a:rPr lang="en-US" sz="2000" dirty="0">
                    <a:solidFill>
                      <a:schemeClr val="tx1"/>
                    </a:solidFill>
                  </a:rPr>
                  <a:t>–depth </a:t>
                </a:r>
                <a:r>
                  <a:rPr lang="en-US" sz="2000" dirty="0">
                    <a:solidFill>
                      <a:schemeClr val="tx1"/>
                    </a:solidFill>
                  </a:rPr>
                  <a:t>robust then </a:t>
                </a:r>
                <a:endParaRPr lang="en-US" sz="2000" dirty="0">
                  <a:solidFill>
                    <a:schemeClr val="tx1"/>
                  </a:solidFill>
                  <a:latin typeface="Cambria Math"/>
                  <a:ea typeface="Cambria Math" panose="02040503050406030204" pitchFamily="18" charset="0"/>
                </a:endParaRPr>
              </a:p>
              <a:p>
                <a14:m>
                  <m:oMathPara xmlns:m="http://schemas.openxmlformats.org/officeDocument/2006/math">
                    <m:oMathParaPr>
                      <m:jc m:val="centerGroup"/>
                    </m:oMathParaPr>
                    <m:oMath xmlns:m="http://schemas.openxmlformats.org/officeDocument/2006/math">
                      <m:r>
                        <m:rPr>
                          <m:sty m:val="p"/>
                        </m:rPr>
                        <a:rPr lang="en-US" sz="2000">
                          <a:solidFill>
                            <a:schemeClr val="tx1"/>
                          </a:solidFill>
                          <a:latin typeface="Cambria Math" panose="02040503050406030204" pitchFamily="18" charset="0"/>
                          <a:ea typeface="Cambria Math" panose="02040503050406030204" pitchFamily="18" charset="0"/>
                        </a:rPr>
                        <m:t>C</m:t>
                      </m:r>
                      <m:r>
                        <m:rPr>
                          <m:sty m:val="p"/>
                        </m:rPr>
                        <a:rPr lang="en-US" sz="2000" b="0" i="0" smtClean="0">
                          <a:solidFill>
                            <a:schemeClr val="tx1"/>
                          </a:solidFill>
                          <a:latin typeface="Cambria Math" panose="02040503050406030204" pitchFamily="18" charset="0"/>
                          <a:ea typeface="Cambria Math" panose="02040503050406030204" pitchFamily="18" charset="0"/>
                        </a:rPr>
                        <m:t>C</m:t>
                      </m:r>
                      <m:d>
                        <m:dPr>
                          <m:ctrlPr>
                            <a:rPr lang="en-US" sz="2000" i="1">
                              <a:solidFill>
                                <a:schemeClr val="tx1"/>
                              </a:solidFill>
                              <a:latin typeface="Cambria Math" panose="02040503050406030204" pitchFamily="18" charset="0"/>
                              <a:ea typeface="Cambria Math" panose="02040503050406030204" pitchFamily="18" charset="0"/>
                            </a:rPr>
                          </m:ctrlPr>
                        </m:dPr>
                        <m:e>
                          <m:r>
                            <m:rPr>
                              <m:sty m:val="p"/>
                            </m:rPr>
                            <a:rPr lang="en-US" sz="2000">
                              <a:solidFill>
                                <a:schemeClr val="tx1"/>
                              </a:solidFill>
                              <a:latin typeface="Cambria Math"/>
                              <a:ea typeface="Cambria Math" panose="02040503050406030204" pitchFamily="18" charset="0"/>
                            </a:rPr>
                            <m:t>G</m:t>
                          </m:r>
                        </m:e>
                      </m:d>
                      <m:r>
                        <a:rPr lang="en-US" sz="2000" i="1">
                          <a:solidFill>
                            <a:schemeClr val="tx1"/>
                          </a:solidFill>
                          <a:latin typeface="Cambria Math" panose="02040503050406030204" pitchFamily="18" charset="0"/>
                          <a:ea typeface="Cambria Math" panose="02040503050406030204" pitchFamily="18" charset="0"/>
                        </a:rPr>
                        <m:t>=</m:t>
                      </m:r>
                      <m:r>
                        <m:rPr>
                          <m:sty m:val="p"/>
                        </m:rPr>
                        <a:rPr lang="en-US" sz="2000">
                          <a:solidFill>
                            <a:schemeClr val="tx1"/>
                          </a:solidFill>
                          <a:latin typeface="Cambria Math" panose="02040503050406030204" pitchFamily="18" charset="0"/>
                        </a:rPr>
                        <m:t>Ω</m:t>
                      </m:r>
                      <m:d>
                        <m:dPr>
                          <m:ctrlPr>
                            <a:rPr lang="en-US" sz="2000" i="1">
                              <a:solidFill>
                                <a:schemeClr val="tx1"/>
                              </a:solidFill>
                              <a:latin typeface="Cambria Math" panose="02040503050406030204" pitchFamily="18" charset="0"/>
                              <a:ea typeface="Cambria Math" panose="02040503050406030204" pitchFamily="18" charset="0"/>
                            </a:rPr>
                          </m:ctrlPr>
                        </m:dPr>
                        <m:e>
                          <m:r>
                            <a:rPr lang="en-US" sz="2000" i="1">
                              <a:solidFill>
                                <a:schemeClr val="tx1"/>
                              </a:solidFill>
                              <a:latin typeface="Cambria Math" panose="02040503050406030204" pitchFamily="18" charset="0"/>
                              <a:ea typeface="Cambria Math" panose="02040503050406030204" pitchFamily="18" charset="0"/>
                            </a:rPr>
                            <m:t>𝑒𝑑</m:t>
                          </m:r>
                        </m:e>
                      </m:d>
                    </m:oMath>
                  </m:oMathPara>
                </a14:m>
                <a:endParaRPr lang="en-US" sz="2000" dirty="0">
                  <a:solidFill>
                    <a:schemeClr val="tx1"/>
                  </a:solidFill>
                </a:endParaRPr>
              </a:p>
            </p:txBody>
          </p:sp>
        </mc:Choice>
        <mc:Fallback>
          <p:sp>
            <p:nvSpPr>
              <p:cNvPr id="5" name="Rectangle 4"/>
              <p:cNvSpPr>
                <a:spLocks noRot="1" noChangeAspect="1" noMove="1" noResize="1" noEditPoints="1" noAdjustHandles="1" noChangeArrowheads="1" noChangeShapeType="1" noTextEdit="1"/>
              </p:cNvSpPr>
              <p:nvPr/>
            </p:nvSpPr>
            <p:spPr>
              <a:xfrm>
                <a:off x="149087" y="2290522"/>
                <a:ext cx="8845826" cy="790814"/>
              </a:xfrm>
              <a:prstGeom prst="rect">
                <a:avLst/>
              </a:prstGeom>
              <a:blipFill>
                <a:blip r:embed="rId3"/>
                <a:stretch>
                  <a:fillRect l="-754"/>
                </a:stretch>
              </a:blipFill>
              <a:ln w="34925">
                <a:solidFill>
                  <a:schemeClr val="accent4"/>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149087" y="3182539"/>
                <a:ext cx="8845826" cy="63670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000" b="1" dirty="0" smtClean="0">
                    <a:solidFill>
                      <a:schemeClr val="tx1"/>
                    </a:solidFill>
                  </a:rPr>
                  <a:t>Corollary: </a:t>
                </a:r>
                <a14:m>
                  <m:oMath xmlns:m="http://schemas.openxmlformats.org/officeDocument/2006/math">
                    <m:r>
                      <m:rPr>
                        <m:sty m:val="p"/>
                      </m:rPr>
                      <a:rPr lang="en-US" sz="2000" b="0" i="0" smtClean="0">
                        <a:solidFill>
                          <a:schemeClr val="tx1"/>
                        </a:solidFill>
                        <a:latin typeface="Cambria Math" panose="02040503050406030204" pitchFamily="18" charset="0"/>
                        <a:ea typeface="Cambria Math" panose="02040503050406030204" pitchFamily="18" charset="0"/>
                      </a:rPr>
                      <m:t>CC</m:t>
                    </m:r>
                    <m:d>
                      <m:dPr>
                        <m:ctrlPr>
                          <a:rPr lang="en-US" sz="2000" i="1">
                            <a:solidFill>
                              <a:schemeClr val="tx1"/>
                            </a:solidFill>
                            <a:latin typeface="Cambria Math" panose="02040503050406030204" pitchFamily="18" charset="0"/>
                            <a:ea typeface="Cambria Math" panose="02040503050406030204" pitchFamily="18" charset="0"/>
                          </a:rPr>
                        </m:ctrlPr>
                      </m:dPr>
                      <m:e>
                        <m:r>
                          <m:rPr>
                            <m:sty m:val="p"/>
                          </m:rPr>
                          <a:rPr lang="en-US" sz="2000">
                            <a:solidFill>
                              <a:schemeClr val="tx1"/>
                            </a:solidFill>
                            <a:latin typeface="Cambria Math" panose="02040503050406030204" pitchFamily="18" charset="0"/>
                            <a:ea typeface="Cambria Math" panose="02040503050406030204" pitchFamily="18" charset="0"/>
                          </a:rPr>
                          <m:t>Argon</m:t>
                        </m:r>
                        <m:r>
                          <a:rPr lang="en-US" sz="2000">
                            <a:solidFill>
                              <a:schemeClr val="tx1"/>
                            </a:solidFill>
                            <a:latin typeface="Cambria Math" panose="02040503050406030204" pitchFamily="18" charset="0"/>
                            <a:ea typeface="Cambria Math" panose="02040503050406030204" pitchFamily="18" charset="0"/>
                          </a:rPr>
                          <m:t>2</m:t>
                        </m:r>
                        <m:r>
                          <m:rPr>
                            <m:sty m:val="p"/>
                          </m:rPr>
                          <a:rPr lang="en-US" sz="2000">
                            <a:solidFill>
                              <a:schemeClr val="tx1"/>
                            </a:solidFill>
                            <a:latin typeface="Cambria Math" panose="02040503050406030204" pitchFamily="18" charset="0"/>
                            <a:ea typeface="Cambria Math" panose="02040503050406030204" pitchFamily="18" charset="0"/>
                          </a:rPr>
                          <m:t>i</m:t>
                        </m:r>
                      </m:e>
                    </m:d>
                    <m:r>
                      <a:rPr lang="en-US" sz="2000" i="1">
                        <a:solidFill>
                          <a:schemeClr val="tx1"/>
                        </a:solidFill>
                        <a:latin typeface="Cambria Math" panose="02040503050406030204" pitchFamily="18" charset="0"/>
                        <a:ea typeface="Cambria Math" panose="02040503050406030204" pitchFamily="18" charset="0"/>
                      </a:rPr>
                      <m:t>=</m:t>
                    </m:r>
                    <m:func>
                      <m:funcPr>
                        <m:ctrlPr>
                          <a:rPr lang="en-US" sz="2000" i="1">
                            <a:solidFill>
                              <a:schemeClr val="tx1"/>
                            </a:solidFill>
                            <a:latin typeface="Cambria Math" panose="02040503050406030204" pitchFamily="18" charset="0"/>
                            <a:ea typeface="Cambria Math" panose="02040503050406030204" pitchFamily="18" charset="0"/>
                          </a:rPr>
                        </m:ctrlPr>
                      </m:funcPr>
                      <m:fName>
                        <m:limLow>
                          <m:limLowPr>
                            <m:ctrlPr>
                              <a:rPr lang="en-US" sz="2000" i="1">
                                <a:solidFill>
                                  <a:schemeClr val="tx1"/>
                                </a:solidFill>
                                <a:latin typeface="Cambria Math" panose="02040503050406030204" pitchFamily="18" charset="0"/>
                                <a:ea typeface="Cambria Math" panose="02040503050406030204" pitchFamily="18" charset="0"/>
                              </a:rPr>
                            </m:ctrlPr>
                          </m:limLowPr>
                          <m:e>
                            <m:r>
                              <m:rPr>
                                <m:sty m:val="p"/>
                              </m:rPr>
                              <a:rPr lang="en-US" sz="2000">
                                <a:solidFill>
                                  <a:schemeClr val="tx1"/>
                                </a:solidFill>
                                <a:latin typeface="Cambria Math" panose="02040503050406030204" pitchFamily="18" charset="0"/>
                                <a:ea typeface="Cambria Math" panose="02040503050406030204" pitchFamily="18" charset="0"/>
                              </a:rPr>
                              <m:t>max</m:t>
                            </m:r>
                          </m:e>
                          <m:lim>
                            <m:r>
                              <a:rPr lang="en-US" sz="2000" i="1">
                                <a:solidFill>
                                  <a:schemeClr val="tx1"/>
                                </a:solidFill>
                                <a:latin typeface="Cambria Math" panose="02040503050406030204" pitchFamily="18" charset="0"/>
                              </a:rPr>
                              <m:t>𝑒</m:t>
                            </m:r>
                            <m:r>
                              <a:rPr lang="en-US" sz="2000" i="1">
                                <a:solidFill>
                                  <a:schemeClr val="tx1"/>
                                </a:solidFill>
                                <a:latin typeface="Cambria Math" panose="02040503050406030204" pitchFamily="18" charset="0"/>
                              </a:rPr>
                              <m:t>&gt;</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1">
                                    <a:solidFill>
                                      <a:schemeClr val="tx1"/>
                                    </a:solidFill>
                                    <a:latin typeface="Cambria Math" panose="02040503050406030204" pitchFamily="18" charset="0"/>
                                  </a:rPr>
                                  <m:t>2/3</m:t>
                                </m:r>
                              </m:sup>
                            </m:sSup>
                          </m:lim>
                        </m:limLow>
                      </m:fName>
                      <m:e>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panose="02040503050406030204" pitchFamily="18" charset="0"/>
                              </a:rPr>
                              <m:t>Ω</m:t>
                            </m:r>
                          </m:e>
                        </m:acc>
                        <m:d>
                          <m:dPr>
                            <m:ctrlPr>
                              <a:rPr lang="en-US" sz="2000" i="1">
                                <a:solidFill>
                                  <a:schemeClr val="tx1"/>
                                </a:solidFill>
                                <a:latin typeface="Cambria Math" panose="02040503050406030204" pitchFamily="18" charset="0"/>
                                <a:ea typeface="Cambria Math" panose="02040503050406030204" pitchFamily="18" charset="0"/>
                              </a:rPr>
                            </m:ctrlPr>
                          </m:dPr>
                          <m:e>
                            <m:r>
                              <a:rPr lang="en-US" sz="2000" i="1">
                                <a:solidFill>
                                  <a:schemeClr val="tx1"/>
                                </a:solidFill>
                                <a:latin typeface="Cambria Math" panose="02040503050406030204" pitchFamily="18" charset="0"/>
                                <a:ea typeface="Cambria Math" panose="02040503050406030204" pitchFamily="18" charset="0"/>
                              </a:rPr>
                              <m:t>𝑒</m:t>
                            </m:r>
                            <m:f>
                              <m:fPr>
                                <m:ctrlPr>
                                  <a:rPr lang="en-US" sz="2000" i="1">
                                    <a:solidFill>
                                      <a:schemeClr val="tx1"/>
                                    </a:solidFill>
                                    <a:latin typeface="Cambria Math" panose="02040503050406030204" pitchFamily="18" charset="0"/>
                                  </a:rPr>
                                </m:ctrlPr>
                              </m:fPr>
                              <m:num>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1">
                                        <a:solidFill>
                                          <a:schemeClr val="tx1"/>
                                        </a:solidFill>
                                        <a:latin typeface="Cambria Math" panose="02040503050406030204" pitchFamily="18" charset="0"/>
                                      </a:rPr>
                                      <m:t>3</m:t>
                                    </m:r>
                                  </m:sup>
                                </m:sSup>
                              </m:num>
                              <m:den>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𝑒</m:t>
                                    </m:r>
                                  </m:e>
                                  <m:sup>
                                    <m:r>
                                      <a:rPr lang="en-US" sz="2000" i="1">
                                        <a:solidFill>
                                          <a:schemeClr val="tx1"/>
                                        </a:solidFill>
                                        <a:latin typeface="Cambria Math" panose="02040503050406030204" pitchFamily="18" charset="0"/>
                                      </a:rPr>
                                      <m:t>3</m:t>
                                    </m:r>
                                  </m:sup>
                                </m:sSup>
                              </m:den>
                            </m:f>
                          </m:e>
                        </m:d>
                      </m:e>
                    </m:func>
                    <m:r>
                      <a:rPr lang="en-US" sz="2000" i="1">
                        <a:solidFill>
                          <a:schemeClr val="tx1"/>
                        </a:solidFill>
                        <a:latin typeface="Cambria Math" panose="02040503050406030204" pitchFamily="18" charset="0"/>
                        <a:ea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panose="02040503050406030204" pitchFamily="18" charset="0"/>
                          </a:rPr>
                          <m:t>Ω</m:t>
                        </m:r>
                      </m:e>
                    </m:acc>
                    <m:d>
                      <m:dPr>
                        <m:ctrlPr>
                          <a:rPr lang="en-US" sz="2000" i="1">
                            <a:solidFill>
                              <a:schemeClr val="tx1"/>
                            </a:solidFill>
                            <a:latin typeface="Cambria Math" panose="02040503050406030204" pitchFamily="18" charset="0"/>
                            <a:ea typeface="Cambria Math" panose="02040503050406030204" pitchFamily="18" charset="0"/>
                          </a:rPr>
                        </m:ctrlPr>
                      </m:dPr>
                      <m:e>
                        <m:sSup>
                          <m:sSupPr>
                            <m:ctrlPr>
                              <a:rPr lang="en-US" sz="2000" i="1">
                                <a:solidFill>
                                  <a:schemeClr val="tx1"/>
                                </a:solidFill>
                                <a:latin typeface="Cambria Math" panose="02040503050406030204" pitchFamily="18" charset="0"/>
                                <a:ea typeface="Cambria Math" panose="02040503050406030204" pitchFamily="18" charset="0"/>
                              </a:rPr>
                            </m:ctrlPr>
                          </m:sSupPr>
                          <m:e>
                            <m:r>
                              <a:rPr lang="en-US" sz="2000" i="1">
                                <a:solidFill>
                                  <a:schemeClr val="tx1"/>
                                </a:solidFill>
                                <a:latin typeface="Cambria Math" panose="02040503050406030204" pitchFamily="18" charset="0"/>
                                <a:ea typeface="Cambria Math" panose="02040503050406030204" pitchFamily="18" charset="0"/>
                              </a:rPr>
                              <m:t>𝑛</m:t>
                            </m:r>
                          </m:e>
                          <m:sup>
                            <m:r>
                              <a:rPr lang="en-US" sz="2000" i="1">
                                <a:solidFill>
                                  <a:schemeClr val="tx1"/>
                                </a:solidFill>
                                <a:latin typeface="Cambria Math" panose="02040503050406030204" pitchFamily="18" charset="0"/>
                                <a:ea typeface="Cambria Math" panose="02040503050406030204" pitchFamily="18" charset="0"/>
                              </a:rPr>
                              <m:t>5/3</m:t>
                            </m:r>
                          </m:sup>
                        </m:sSup>
                      </m:e>
                    </m:d>
                  </m:oMath>
                </a14:m>
                <a:endParaRPr lang="en-US" sz="2000" dirty="0">
                  <a:solidFill>
                    <a:schemeClr val="tx1"/>
                  </a:solidFill>
                </a:endParaRPr>
              </a:p>
            </p:txBody>
          </p:sp>
        </mc:Choice>
        <mc:Fallback>
          <p:sp>
            <p:nvSpPr>
              <p:cNvPr id="6" name="Rectangle 5"/>
              <p:cNvSpPr>
                <a:spLocks noRot="1" noChangeAspect="1" noMove="1" noResize="1" noEditPoints="1" noAdjustHandles="1" noChangeArrowheads="1" noChangeShapeType="1" noTextEdit="1"/>
              </p:cNvSpPr>
              <p:nvPr/>
            </p:nvSpPr>
            <p:spPr>
              <a:xfrm>
                <a:off x="149087" y="3182539"/>
                <a:ext cx="8845826" cy="636702"/>
              </a:xfrm>
              <a:prstGeom prst="rect">
                <a:avLst/>
              </a:prstGeom>
              <a:blipFill>
                <a:blip r:embed="rId4"/>
                <a:stretch>
                  <a:fillRect l="-754"/>
                </a:stretch>
              </a:blipFill>
              <a:ln w="34925">
                <a:solidFill>
                  <a:schemeClr val="accent4"/>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149087" y="3996021"/>
                <a:ext cx="8845826" cy="63670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000" b="1" dirty="0" smtClean="0">
                    <a:solidFill>
                      <a:schemeClr val="tx1"/>
                    </a:solidFill>
                  </a:rPr>
                  <a:t>Our Stronger Theorem: </a:t>
                </a:r>
                <a14:m>
                  <m:oMath xmlns:m="http://schemas.openxmlformats.org/officeDocument/2006/math">
                    <m:r>
                      <m:rPr>
                        <m:sty m:val="p"/>
                      </m:rPr>
                      <a:rPr lang="en-US" sz="2000" b="0" i="0" smtClean="0">
                        <a:solidFill>
                          <a:schemeClr val="tx1"/>
                        </a:solidFill>
                        <a:latin typeface="Cambria Math" panose="02040503050406030204" pitchFamily="18" charset="0"/>
                        <a:ea typeface="Cambria Math" panose="02040503050406030204" pitchFamily="18" charset="0"/>
                      </a:rPr>
                      <m:t>CC</m:t>
                    </m:r>
                    <m:d>
                      <m:dPr>
                        <m:ctrlPr>
                          <a:rPr lang="en-US" sz="2000" i="1">
                            <a:solidFill>
                              <a:schemeClr val="tx1"/>
                            </a:solidFill>
                            <a:latin typeface="Cambria Math" panose="02040503050406030204" pitchFamily="18" charset="0"/>
                            <a:ea typeface="Cambria Math" panose="02040503050406030204" pitchFamily="18" charset="0"/>
                          </a:rPr>
                        </m:ctrlPr>
                      </m:dPr>
                      <m:e>
                        <m:r>
                          <m:rPr>
                            <m:sty m:val="p"/>
                          </m:rPr>
                          <a:rPr lang="en-US" sz="2000">
                            <a:solidFill>
                              <a:schemeClr val="tx1"/>
                            </a:solidFill>
                            <a:latin typeface="Cambria Math"/>
                            <a:ea typeface="Cambria Math" panose="02040503050406030204" pitchFamily="18" charset="0"/>
                          </a:rPr>
                          <m:t>G</m:t>
                        </m:r>
                      </m:e>
                    </m:d>
                    <m:r>
                      <a:rPr lang="en-US" sz="2000" i="1">
                        <a:solidFill>
                          <a:schemeClr val="tx1"/>
                        </a:solidFill>
                        <a:latin typeface="Cambria Math" panose="02040503050406030204" pitchFamily="18" charset="0"/>
                        <a:ea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panose="02040503050406030204" pitchFamily="18" charset="0"/>
                          </a:rPr>
                          <m:t>Ω</m:t>
                        </m:r>
                      </m:e>
                    </m:acc>
                    <m:d>
                      <m:dPr>
                        <m:ctrlPr>
                          <a:rPr lang="en-US" sz="2000" i="1">
                            <a:solidFill>
                              <a:schemeClr val="tx1"/>
                            </a:solidFill>
                            <a:latin typeface="Cambria Math" panose="02040503050406030204" pitchFamily="18" charset="0"/>
                            <a:ea typeface="Cambria Math" panose="02040503050406030204" pitchFamily="18" charset="0"/>
                          </a:rPr>
                        </m:ctrlPr>
                      </m:dPr>
                      <m:e>
                        <m:sSup>
                          <m:sSupPr>
                            <m:ctrlPr>
                              <a:rPr lang="en-US" sz="2000" i="1">
                                <a:solidFill>
                                  <a:schemeClr val="tx1"/>
                                </a:solidFill>
                                <a:latin typeface="Cambria Math" panose="02040503050406030204" pitchFamily="18" charset="0"/>
                                <a:ea typeface="Cambria Math" panose="02040503050406030204" pitchFamily="18" charset="0"/>
                              </a:rPr>
                            </m:ctrlPr>
                          </m:sSupPr>
                          <m:e>
                            <m:r>
                              <a:rPr lang="en-US" sz="2000" i="1">
                                <a:solidFill>
                                  <a:schemeClr val="tx1"/>
                                </a:solidFill>
                                <a:latin typeface="Cambria Math" panose="02040503050406030204" pitchFamily="18" charset="0"/>
                                <a:ea typeface="Cambria Math" panose="02040503050406030204" pitchFamily="18" charset="0"/>
                              </a:rPr>
                              <m:t>𝑛</m:t>
                            </m:r>
                          </m:e>
                          <m:sup>
                            <m:r>
                              <a:rPr lang="en-US" sz="2000" i="1">
                                <a:solidFill>
                                  <a:schemeClr val="tx1"/>
                                </a:solidFill>
                                <a:latin typeface="Cambria Math" panose="02040503050406030204" pitchFamily="18" charset="0"/>
                                <a:ea typeface="Cambria Math" panose="02040503050406030204" pitchFamily="18" charset="0"/>
                              </a:rPr>
                              <m:t>7</m:t>
                            </m:r>
                            <m:r>
                              <a:rPr lang="en-US" sz="2000" i="1">
                                <a:solidFill>
                                  <a:schemeClr val="tx1"/>
                                </a:solidFill>
                                <a:latin typeface="Cambria Math" panose="02040503050406030204" pitchFamily="18" charset="0"/>
                                <a:ea typeface="Cambria Math" panose="02040503050406030204" pitchFamily="18" charset="0"/>
                              </a:rPr>
                              <m:t>/</m:t>
                            </m:r>
                            <m:r>
                              <a:rPr lang="en-US" sz="2000" i="1">
                                <a:solidFill>
                                  <a:schemeClr val="tx1"/>
                                </a:solidFill>
                                <a:latin typeface="Cambria Math" panose="02040503050406030204" pitchFamily="18" charset="0"/>
                                <a:ea typeface="Cambria Math" panose="02040503050406030204" pitchFamily="18" charset="0"/>
                              </a:rPr>
                              <m:t>4</m:t>
                            </m:r>
                          </m:sup>
                        </m:sSup>
                      </m:e>
                    </m:d>
                    <m:r>
                      <a:rPr lang="en-US" sz="2000" i="1">
                        <a:solidFill>
                          <a:schemeClr val="tx1"/>
                        </a:solidFill>
                        <a:latin typeface="Cambria Math" panose="02040503050406030204" pitchFamily="18" charset="0"/>
                        <a:ea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panose="02040503050406030204" pitchFamily="18" charset="0"/>
                          </a:rPr>
                          <m:t>Ω</m:t>
                        </m:r>
                      </m:e>
                    </m:acc>
                    <m:d>
                      <m:dPr>
                        <m:ctrlPr>
                          <a:rPr lang="en-US" sz="2000" i="1">
                            <a:solidFill>
                              <a:schemeClr val="tx1"/>
                            </a:solidFill>
                            <a:latin typeface="Cambria Math" panose="02040503050406030204" pitchFamily="18" charset="0"/>
                            <a:ea typeface="Cambria Math" panose="02040503050406030204" pitchFamily="18" charset="0"/>
                          </a:rPr>
                        </m:ctrlPr>
                      </m:dPr>
                      <m:e>
                        <m:sSup>
                          <m:sSupPr>
                            <m:ctrlPr>
                              <a:rPr lang="en-US" sz="2000" i="1">
                                <a:solidFill>
                                  <a:schemeClr val="tx1"/>
                                </a:solidFill>
                                <a:latin typeface="Cambria Math" panose="02040503050406030204" pitchFamily="18" charset="0"/>
                                <a:ea typeface="Cambria Math" panose="02040503050406030204" pitchFamily="18" charset="0"/>
                              </a:rPr>
                            </m:ctrlPr>
                          </m:sSupPr>
                          <m:e>
                            <m:r>
                              <a:rPr lang="en-US" sz="2000" i="1">
                                <a:solidFill>
                                  <a:schemeClr val="tx1"/>
                                </a:solidFill>
                                <a:latin typeface="Cambria Math" panose="02040503050406030204" pitchFamily="18" charset="0"/>
                                <a:ea typeface="Cambria Math" panose="02040503050406030204" pitchFamily="18" charset="0"/>
                              </a:rPr>
                              <m:t>𝑛</m:t>
                            </m:r>
                          </m:e>
                          <m:sup>
                            <m:r>
                              <a:rPr lang="en-US" sz="2000" i="1">
                                <a:solidFill>
                                  <a:schemeClr val="tx1"/>
                                </a:solidFill>
                                <a:latin typeface="Cambria Math" panose="02040503050406030204" pitchFamily="18" charset="0"/>
                                <a:ea typeface="Cambria Math" panose="02040503050406030204" pitchFamily="18" charset="0"/>
                              </a:rPr>
                              <m:t>5/3</m:t>
                            </m:r>
                          </m:sup>
                        </m:sSup>
                      </m:e>
                    </m:d>
                  </m:oMath>
                </a14:m>
                <a:endParaRPr lang="en-US" sz="2000" dirty="0">
                  <a:solidFill>
                    <a:schemeClr val="tx1"/>
                  </a:solidFill>
                </a:endParaRPr>
              </a:p>
            </p:txBody>
          </p:sp>
        </mc:Choice>
        <mc:Fallback>
          <p:sp>
            <p:nvSpPr>
              <p:cNvPr id="7" name="Rectangle 6"/>
              <p:cNvSpPr>
                <a:spLocks noRot="1" noChangeAspect="1" noMove="1" noResize="1" noEditPoints="1" noAdjustHandles="1" noChangeArrowheads="1" noChangeShapeType="1" noTextEdit="1"/>
              </p:cNvSpPr>
              <p:nvPr/>
            </p:nvSpPr>
            <p:spPr>
              <a:xfrm>
                <a:off x="149087" y="3996021"/>
                <a:ext cx="8845826" cy="636702"/>
              </a:xfrm>
              <a:prstGeom prst="rect">
                <a:avLst/>
              </a:prstGeom>
              <a:blipFill>
                <a:blip r:embed="rId5"/>
                <a:stretch>
                  <a:fillRect l="-754"/>
                </a:stretch>
              </a:blipFill>
              <a:ln w="34925">
                <a:solidFill>
                  <a:schemeClr val="accent4"/>
                </a:solidFill>
              </a:ln>
            </p:spPr>
            <p:txBody>
              <a:bodyPr/>
              <a:lstStyle/>
              <a:p>
                <a:r>
                  <a:rPr lang="en-US">
                    <a:noFill/>
                  </a:rPr>
                  <a:t> </a:t>
                </a:r>
              </a:p>
            </p:txBody>
          </p:sp>
        </mc:Fallback>
      </mc:AlternateContent>
      <p:sp>
        <p:nvSpPr>
          <p:cNvPr id="8" name="Cloud Callout 7"/>
          <p:cNvSpPr/>
          <p:nvPr/>
        </p:nvSpPr>
        <p:spPr>
          <a:xfrm>
            <a:off x="1278805" y="1444796"/>
            <a:ext cx="7345077" cy="2299744"/>
          </a:xfrm>
          <a:prstGeom prst="cloudCallout">
            <a:avLst>
              <a:gd name="adj1" fmla="val -50646"/>
              <a:gd name="adj2" fmla="val 66852"/>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r>
              <a:rPr lang="en-US" sz="2400" dirty="0" smtClean="0"/>
              <a:t>Proves Argon2i was stronger than </a:t>
            </a:r>
            <a:r>
              <a:rPr lang="en-US" sz="2400" dirty="0" smtClean="0"/>
              <a:t>competing </a:t>
            </a:r>
            <a:r>
              <a:rPr lang="en-US" sz="2400" dirty="0" err="1" smtClean="0"/>
              <a:t>iMHF</a:t>
            </a:r>
            <a:r>
              <a:rPr lang="en-US" sz="2400" dirty="0" smtClean="0"/>
              <a:t> </a:t>
            </a:r>
            <a:r>
              <a:rPr lang="en-US" sz="2400" dirty="0"/>
              <a:t>candidates </a:t>
            </a:r>
            <a:r>
              <a:rPr lang="en-US" sz="2400" dirty="0" smtClean="0"/>
              <a:t>like Catena and Balloon Hashing</a:t>
            </a:r>
            <a:r>
              <a:rPr lang="en-US" sz="2400" dirty="0" smtClean="0"/>
              <a:t> [</a:t>
            </a:r>
            <a:r>
              <a:rPr lang="en-US" sz="2400" dirty="0"/>
              <a:t>AB16,AB17,AGKKOPRRR16]. </a:t>
            </a:r>
          </a:p>
        </p:txBody>
      </p:sp>
      <p:pic>
        <p:nvPicPr>
          <p:cNvPr id="9" name="Picture 2" descr="Image result for ne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9181" y="4054304"/>
            <a:ext cx="812337" cy="444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2814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a:t>
            </a:r>
            <a:endParaRPr lang="en-US" dirty="0"/>
          </a:p>
        </p:txBody>
      </p:sp>
      <p:sp>
        <p:nvSpPr>
          <p:cNvPr id="4" name="Oval 3"/>
          <p:cNvSpPr/>
          <p:nvPr/>
        </p:nvSpPr>
        <p:spPr>
          <a:xfrm>
            <a:off x="1196500" y="172649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5" name="Oval 4"/>
          <p:cNvSpPr/>
          <p:nvPr/>
        </p:nvSpPr>
        <p:spPr>
          <a:xfrm>
            <a:off x="1902656" y="172649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sp>
        <p:nvSpPr>
          <p:cNvPr id="6" name="Oval 5"/>
          <p:cNvSpPr/>
          <p:nvPr/>
        </p:nvSpPr>
        <p:spPr>
          <a:xfrm>
            <a:off x="2608811" y="170632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3</a:t>
            </a:r>
          </a:p>
        </p:txBody>
      </p:sp>
      <p:cxnSp>
        <p:nvCxnSpPr>
          <p:cNvPr id="7" name="Straight Arrow Connector 6"/>
          <p:cNvCxnSpPr/>
          <p:nvPr/>
        </p:nvCxnSpPr>
        <p:spPr>
          <a:xfrm>
            <a:off x="1610481" y="1931656"/>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338510" y="1936732"/>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044665" y="1904350"/>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300562" y="169513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4</a:t>
            </a:r>
          </a:p>
        </p:txBody>
      </p:sp>
      <p:sp>
        <p:nvSpPr>
          <p:cNvPr id="11" name="Oval 10"/>
          <p:cNvSpPr/>
          <p:nvPr/>
        </p:nvSpPr>
        <p:spPr>
          <a:xfrm>
            <a:off x="4790345" y="172345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err="1"/>
              <a:t>i</a:t>
            </a:r>
            <a:endParaRPr lang="en-US" sz="1700" dirty="0"/>
          </a:p>
        </p:txBody>
      </p:sp>
      <p:cxnSp>
        <p:nvCxnSpPr>
          <p:cNvPr id="12" name="Straight Arrow Connector 11"/>
          <p:cNvCxnSpPr/>
          <p:nvPr/>
        </p:nvCxnSpPr>
        <p:spPr>
          <a:xfrm>
            <a:off x="3714543" y="1900303"/>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001927" y="1426447"/>
            <a:ext cx="512400" cy="718466"/>
          </a:xfrm>
          <a:prstGeom prst="rect">
            <a:avLst/>
          </a:prstGeom>
          <a:noFill/>
        </p:spPr>
        <p:txBody>
          <a:bodyPr wrap="none" lIns="68580" tIns="34290" rIns="68580" bIns="34290" rtlCol="0">
            <a:spAutoFit/>
          </a:bodyPr>
          <a:lstStyle/>
          <a:p>
            <a:r>
              <a:rPr lang="en-US" sz="4200" dirty="0"/>
              <a:t>…</a:t>
            </a:r>
          </a:p>
        </p:txBody>
      </p:sp>
      <p:cxnSp>
        <p:nvCxnSpPr>
          <p:cNvPr id="14" name="Straight Arrow Connector 13"/>
          <p:cNvCxnSpPr/>
          <p:nvPr/>
        </p:nvCxnSpPr>
        <p:spPr>
          <a:xfrm>
            <a:off x="4455933" y="1931656"/>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012962" y="169006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n</a:t>
            </a:r>
          </a:p>
        </p:txBody>
      </p:sp>
      <p:cxnSp>
        <p:nvCxnSpPr>
          <p:cNvPr id="17" name="Straight Arrow Connector 16"/>
          <p:cNvCxnSpPr/>
          <p:nvPr/>
        </p:nvCxnSpPr>
        <p:spPr>
          <a:xfrm>
            <a:off x="6736793" y="1924577"/>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226196" y="1936732"/>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32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3" cstate="print"/>
          <a:srcRect/>
          <a:stretch>
            <a:fillRect/>
          </a:stretch>
        </p:blipFill>
        <p:spPr bwMode="auto">
          <a:xfrm>
            <a:off x="429487" y="2509821"/>
            <a:ext cx="1401691" cy="1186046"/>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Goal: Moderately Expensive Hash Function</a:t>
            </a:r>
            <a:endParaRPr lang="en-US" dirty="0"/>
          </a:p>
        </p:txBody>
      </p:sp>
      <p:pic>
        <p:nvPicPr>
          <p:cNvPr id="5" name="Picture 6"/>
          <p:cNvPicPr>
            <a:picLocks noChangeAspect="1" noChangeArrowheads="1"/>
          </p:cNvPicPr>
          <p:nvPr/>
        </p:nvPicPr>
        <p:blipFill>
          <a:blip r:embed="rId4" cstate="print"/>
          <a:srcRect/>
          <a:stretch>
            <a:fillRect/>
          </a:stretch>
        </p:blipFill>
        <p:spPr bwMode="auto">
          <a:xfrm>
            <a:off x="1983005" y="2757056"/>
            <a:ext cx="742950" cy="1238609"/>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7858983" y="2123160"/>
            <a:ext cx="914400" cy="773321"/>
          </a:xfrm>
          <a:prstGeom prst="rect">
            <a:avLst/>
          </a:prstGeom>
          <a:noFill/>
          <a:ln w="9525">
            <a:noFill/>
            <a:miter lim="800000"/>
            <a:headEnd/>
            <a:tailEnd/>
          </a:ln>
        </p:spPr>
      </p:pic>
      <p:pic>
        <p:nvPicPr>
          <p:cNvPr id="10"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5792" y="3042389"/>
            <a:ext cx="351307" cy="3586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71850" y="3026289"/>
            <a:ext cx="342900" cy="35007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1966738" y="1426708"/>
            <a:ext cx="6172200" cy="857250"/>
          </a:xfrm>
          <a:prstGeom prst="rect">
            <a:avLst/>
          </a:prstGeom>
        </p:spPr>
        <p:txBody>
          <a:bodyPr vert="horz" lIns="68580" tIns="34290" rIns="68580" bIns="3429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Fast on PC and </a:t>
            </a:r>
          </a:p>
          <a:p>
            <a:r>
              <a:rPr lang="en-US" dirty="0" smtClean="0"/>
              <a:t>Expensive on ASIC?</a:t>
            </a:r>
          </a:p>
          <a:p>
            <a:endParaRPr lang="en-US"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9504" y="3550423"/>
            <a:ext cx="1461655" cy="1461655"/>
          </a:xfrm>
          <a:prstGeom prst="rect">
            <a:avLst/>
          </a:prstGeom>
        </p:spPr>
      </p:pic>
      <p:pic>
        <p:nvPicPr>
          <p:cNvPr id="16" name="Picture 1"/>
          <p:cNvPicPr>
            <a:picLocks noChangeAspect="1" noChangeArrowheads="1"/>
          </p:cNvPicPr>
          <p:nvPr/>
        </p:nvPicPr>
        <p:blipFill>
          <a:blip r:embed="rId9" cstate="print"/>
          <a:srcRect/>
          <a:stretch>
            <a:fillRect/>
          </a:stretch>
        </p:blipFill>
        <p:spPr bwMode="auto">
          <a:xfrm>
            <a:off x="7802551" y="2967287"/>
            <a:ext cx="970832" cy="1457159"/>
          </a:xfrm>
          <a:prstGeom prst="rect">
            <a:avLst/>
          </a:prstGeom>
          <a:noFill/>
          <a:ln w="9525">
            <a:noFill/>
            <a:miter lim="800000"/>
            <a:headEnd/>
            <a:tailEnd/>
          </a:ln>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4429" y="1193609"/>
            <a:ext cx="2363298" cy="1323447"/>
          </a:xfrm>
          <a:prstGeom prst="rect">
            <a:avLst/>
          </a:prstGeom>
        </p:spPr>
      </p:pic>
      <p:pic>
        <p:nvPicPr>
          <p:cNvPr id="2050" name="Picture 2" descr="Image result for impatient use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95671" y="2572720"/>
            <a:ext cx="1943099" cy="129799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93891" y="3411925"/>
            <a:ext cx="351307" cy="35865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9949" y="3395825"/>
            <a:ext cx="342900" cy="350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5170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059" y="293776"/>
            <a:ext cx="7886700" cy="994172"/>
          </a:xfrm>
        </p:spPr>
        <p:txBody>
          <a:bodyPr/>
          <a:lstStyle/>
          <a:p>
            <a:r>
              <a:rPr lang="en-US" dirty="0" smtClean="0"/>
              <a:t>Argon2i</a:t>
            </a:r>
            <a:endParaRPr lang="en-US" dirty="0"/>
          </a:p>
        </p:txBody>
      </p:sp>
      <p:sp>
        <p:nvSpPr>
          <p:cNvPr id="4" name="Oval 3"/>
          <p:cNvSpPr/>
          <p:nvPr/>
        </p:nvSpPr>
        <p:spPr>
          <a:xfrm>
            <a:off x="1196500" y="172649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5" name="Oval 4"/>
          <p:cNvSpPr/>
          <p:nvPr/>
        </p:nvSpPr>
        <p:spPr>
          <a:xfrm>
            <a:off x="1902656" y="172649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sp>
        <p:nvSpPr>
          <p:cNvPr id="6" name="Oval 5"/>
          <p:cNvSpPr/>
          <p:nvPr/>
        </p:nvSpPr>
        <p:spPr>
          <a:xfrm>
            <a:off x="2608811" y="170632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3</a:t>
            </a:r>
          </a:p>
        </p:txBody>
      </p:sp>
      <p:cxnSp>
        <p:nvCxnSpPr>
          <p:cNvPr id="7" name="Straight Arrow Connector 6"/>
          <p:cNvCxnSpPr/>
          <p:nvPr/>
        </p:nvCxnSpPr>
        <p:spPr>
          <a:xfrm>
            <a:off x="1610481" y="1931656"/>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338510" y="1936732"/>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044665" y="1904350"/>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300562" y="169513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4</a:t>
            </a:r>
          </a:p>
        </p:txBody>
      </p:sp>
      <p:sp>
        <p:nvSpPr>
          <p:cNvPr id="11" name="Oval 10"/>
          <p:cNvSpPr/>
          <p:nvPr/>
        </p:nvSpPr>
        <p:spPr>
          <a:xfrm>
            <a:off x="4790345" y="172345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err="1"/>
              <a:t>i</a:t>
            </a:r>
            <a:endParaRPr lang="en-US" sz="1700" dirty="0"/>
          </a:p>
        </p:txBody>
      </p:sp>
      <p:cxnSp>
        <p:nvCxnSpPr>
          <p:cNvPr id="12" name="Straight Arrow Connector 11"/>
          <p:cNvCxnSpPr/>
          <p:nvPr/>
        </p:nvCxnSpPr>
        <p:spPr>
          <a:xfrm>
            <a:off x="3714543" y="1900303"/>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001927" y="1426447"/>
            <a:ext cx="512400" cy="718466"/>
          </a:xfrm>
          <a:prstGeom prst="rect">
            <a:avLst/>
          </a:prstGeom>
          <a:noFill/>
        </p:spPr>
        <p:txBody>
          <a:bodyPr wrap="none" lIns="68580" tIns="34290" rIns="68580" bIns="34290" rtlCol="0">
            <a:spAutoFit/>
          </a:bodyPr>
          <a:lstStyle/>
          <a:p>
            <a:r>
              <a:rPr lang="en-US" sz="4200" dirty="0"/>
              <a:t>…</a:t>
            </a:r>
          </a:p>
        </p:txBody>
      </p:sp>
      <p:cxnSp>
        <p:nvCxnSpPr>
          <p:cNvPr id="14" name="Straight Arrow Connector 13"/>
          <p:cNvCxnSpPr/>
          <p:nvPr/>
        </p:nvCxnSpPr>
        <p:spPr>
          <a:xfrm>
            <a:off x="4455933" y="1931656"/>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012962" y="169006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n</a:t>
            </a:r>
          </a:p>
        </p:txBody>
      </p:sp>
      <p:cxnSp>
        <p:nvCxnSpPr>
          <p:cNvPr id="17" name="Straight Arrow Connector 16"/>
          <p:cNvCxnSpPr/>
          <p:nvPr/>
        </p:nvCxnSpPr>
        <p:spPr>
          <a:xfrm>
            <a:off x="6736793" y="1924577"/>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Curved Connector 17"/>
          <p:cNvCxnSpPr>
            <a:stCxn id="5" idx="7"/>
            <a:endCxn id="11" idx="1"/>
          </p:cNvCxnSpPr>
          <p:nvPr/>
        </p:nvCxnSpPr>
        <p:spPr>
          <a:xfrm rot="5400000" flipH="1" flipV="1">
            <a:off x="3562907" y="496504"/>
            <a:ext cx="3036" cy="2579495"/>
          </a:xfrm>
          <a:prstGeom prst="curvedConnector3">
            <a:avLst>
              <a:gd name="adj1" fmla="val 7765563"/>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226196" y="1936732"/>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1478717" y="2136821"/>
                <a:ext cx="1894125" cy="392415"/>
              </a:xfrm>
              <a:prstGeom prst="rect">
                <a:avLst/>
              </a:prstGeom>
              <a:noFill/>
            </p:spPr>
            <p:txBody>
              <a:bodyPr wrap="none" lIns="68580" tIns="34290" rIns="68580" bIns="34290" rtlCol="0">
                <a:spAutoFit/>
              </a:bodyPr>
              <a:lstStyle/>
              <a:p>
                <a:r>
                  <a:rPr lang="en-US" sz="2100" dirty="0"/>
                  <a:t>Indegree: </a:t>
                </a:r>
                <a14:m>
                  <m:oMath xmlns:m="http://schemas.openxmlformats.org/officeDocument/2006/math">
                    <m:r>
                      <a:rPr lang="en-US" sz="2100" i="1">
                        <a:latin typeface="Cambria Math" panose="02040503050406030204" pitchFamily="18" charset="0"/>
                        <a:ea typeface="Cambria Math" panose="02040503050406030204" pitchFamily="18" charset="0"/>
                      </a:rPr>
                      <m:t>𝛿</m:t>
                    </m:r>
                    <m:r>
                      <a:rPr lang="en-US" sz="2100" i="1">
                        <a:latin typeface="Cambria Math" panose="02040503050406030204" pitchFamily="18" charset="0"/>
                        <a:ea typeface="Cambria Math" panose="02040503050406030204" pitchFamily="18" charset="0"/>
                      </a:rPr>
                      <m:t>=2</m:t>
                    </m:r>
                  </m:oMath>
                </a14:m>
                <a:endParaRPr lang="en-US" sz="21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478717" y="2136821"/>
                <a:ext cx="1894125" cy="392415"/>
              </a:xfrm>
              <a:prstGeom prst="rect">
                <a:avLst/>
              </a:prstGeom>
              <a:blipFill>
                <a:blip r:embed="rId2"/>
                <a:stretch>
                  <a:fillRect l="-5161" t="-14063" r="-645" b="-32813"/>
                </a:stretch>
              </a:blipFill>
            </p:spPr>
            <p:txBody>
              <a:bodyPr/>
              <a:lstStyle/>
              <a:p>
                <a:r>
                  <a:rPr lang="en-US">
                    <a:noFill/>
                  </a:rPr>
                  <a:t> </a:t>
                </a:r>
              </a:p>
            </p:txBody>
          </p:sp>
        </mc:Fallback>
      </mc:AlternateContent>
      <p:sp>
        <p:nvSpPr>
          <p:cNvPr id="20" name="TextBox 19"/>
          <p:cNvSpPr txBox="1"/>
          <p:nvPr/>
        </p:nvSpPr>
        <p:spPr>
          <a:xfrm>
            <a:off x="267071" y="2636643"/>
            <a:ext cx="6066982" cy="992579"/>
          </a:xfrm>
          <a:prstGeom prst="rect">
            <a:avLst/>
          </a:prstGeom>
          <a:noFill/>
        </p:spPr>
        <p:txBody>
          <a:bodyPr wrap="none" lIns="68580" tIns="34290" rIns="68580" bIns="34290" rtlCol="0">
            <a:spAutoFit/>
          </a:bodyPr>
          <a:lstStyle/>
          <a:p>
            <a:r>
              <a:rPr lang="en-US" sz="3000" dirty="0" smtClean="0">
                <a:solidFill>
                  <a:srgbClr val="7030A0"/>
                </a:solidFill>
              </a:rPr>
              <a:t>Argon2iA (v1.1): </a:t>
            </a:r>
            <a:r>
              <a:rPr lang="en-US" sz="3000" dirty="0" smtClean="0">
                <a:solidFill>
                  <a:srgbClr val="7030A0"/>
                </a:solidFill>
              </a:rPr>
              <a:t>Uniform Distribution </a:t>
            </a:r>
          </a:p>
          <a:p>
            <a:r>
              <a:rPr lang="en-US" sz="3000" dirty="0" smtClean="0">
                <a:solidFill>
                  <a:srgbClr val="7030A0"/>
                </a:solidFill>
              </a:rPr>
              <a:t>Argon2iB (v1.2+): </a:t>
            </a:r>
            <a:r>
              <a:rPr lang="en-US" sz="3000" dirty="0" smtClean="0">
                <a:solidFill>
                  <a:srgbClr val="7030A0"/>
                </a:solidFill>
              </a:rPr>
              <a:t>Non-Uniform</a:t>
            </a:r>
            <a:endParaRPr lang="en-US" sz="3000" dirty="0">
              <a:solidFill>
                <a:srgbClr val="7030A0"/>
              </a:solidFill>
            </a:endParaRPr>
          </a:p>
        </p:txBody>
      </p:sp>
      <p:sp>
        <p:nvSpPr>
          <p:cNvPr id="22" name="TextBox 23"/>
          <p:cNvSpPr txBox="1"/>
          <p:nvPr/>
        </p:nvSpPr>
        <p:spPr>
          <a:xfrm>
            <a:off x="1972606" y="1104323"/>
            <a:ext cx="3091760" cy="392415"/>
          </a:xfrm>
          <a:prstGeom prst="rect">
            <a:avLst/>
          </a:prstGeom>
          <a:noFill/>
        </p:spPr>
        <p:txBody>
          <a:bodyPr wrap="none" lIns="68580" tIns="34290" rIns="68580" bIns="3429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100" dirty="0">
                <a:solidFill>
                  <a:srgbClr val="7030A0"/>
                </a:solidFill>
              </a:rPr>
              <a:t>random predecessor r(</a:t>
            </a:r>
            <a:r>
              <a:rPr lang="en-US" sz="2100" dirty="0" err="1">
                <a:solidFill>
                  <a:srgbClr val="7030A0"/>
                </a:solidFill>
              </a:rPr>
              <a:t>i</a:t>
            </a:r>
            <a:r>
              <a:rPr lang="en-US" sz="2100" dirty="0">
                <a:solidFill>
                  <a:srgbClr val="7030A0"/>
                </a:solidFill>
              </a:rPr>
              <a:t>) &lt; </a:t>
            </a:r>
            <a:r>
              <a:rPr lang="en-US" sz="2100" dirty="0" err="1">
                <a:solidFill>
                  <a:srgbClr val="7030A0"/>
                </a:solidFill>
              </a:rPr>
              <a:t>i</a:t>
            </a:r>
            <a:endParaRPr lang="en-US" sz="2100" dirty="0">
              <a:solidFill>
                <a:srgbClr val="7030A0"/>
              </a:solidFill>
            </a:endParaRPr>
          </a:p>
        </p:txBody>
      </p:sp>
    </p:spTree>
    <p:extLst>
      <p:ext uri="{BB962C8B-B14F-4D97-AF65-F5344CB8AC3E}">
        <p14:creationId xmlns:p14="http://schemas.microsoft.com/office/powerpoint/2010/main" val="33423227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a:t>
            </a:r>
            <a:endParaRPr lang="en-US" dirty="0"/>
          </a:p>
        </p:txBody>
      </p:sp>
      <p:sp>
        <p:nvSpPr>
          <p:cNvPr id="4" name="Oval 3"/>
          <p:cNvSpPr/>
          <p:nvPr/>
        </p:nvSpPr>
        <p:spPr>
          <a:xfrm>
            <a:off x="669616" y="235302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5" name="Oval 4"/>
          <p:cNvSpPr/>
          <p:nvPr/>
        </p:nvSpPr>
        <p:spPr>
          <a:xfrm>
            <a:off x="1375771" y="235302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cxnSp>
        <p:nvCxnSpPr>
          <p:cNvPr id="7" name="Straight Arrow Connector 6"/>
          <p:cNvCxnSpPr/>
          <p:nvPr/>
        </p:nvCxnSpPr>
        <p:spPr>
          <a:xfrm>
            <a:off x="1083596" y="2558190"/>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625143" y="2382783"/>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err="1"/>
              <a:t>i</a:t>
            </a:r>
            <a:endParaRPr lang="en-US" sz="1700" dirty="0"/>
          </a:p>
        </p:txBody>
      </p:sp>
      <p:sp>
        <p:nvSpPr>
          <p:cNvPr id="13" name="TextBox 12"/>
          <p:cNvSpPr txBox="1"/>
          <p:nvPr/>
        </p:nvSpPr>
        <p:spPr>
          <a:xfrm>
            <a:off x="2770548" y="2115702"/>
            <a:ext cx="512400" cy="718466"/>
          </a:xfrm>
          <a:prstGeom prst="rect">
            <a:avLst/>
          </a:prstGeom>
          <a:noFill/>
        </p:spPr>
        <p:txBody>
          <a:bodyPr wrap="none" lIns="68580" tIns="34290" rIns="68580" bIns="34290" rtlCol="0">
            <a:spAutoFit/>
          </a:bodyPr>
          <a:lstStyle/>
          <a:p>
            <a:r>
              <a:rPr lang="en-US" sz="4200" dirty="0"/>
              <a:t>…</a:t>
            </a:r>
          </a:p>
        </p:txBody>
      </p:sp>
      <p:sp>
        <p:nvSpPr>
          <p:cNvPr id="16" name="Oval 15"/>
          <p:cNvSpPr/>
          <p:nvPr/>
        </p:nvSpPr>
        <p:spPr>
          <a:xfrm>
            <a:off x="7857650" y="2316600"/>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n</a:t>
            </a:r>
          </a:p>
        </p:txBody>
      </p:sp>
      <p:cxnSp>
        <p:nvCxnSpPr>
          <p:cNvPr id="17" name="Straight Arrow Connector 16"/>
          <p:cNvCxnSpPr/>
          <p:nvPr/>
        </p:nvCxnSpPr>
        <p:spPr>
          <a:xfrm flipV="1">
            <a:off x="7739580" y="2551111"/>
            <a:ext cx="138085" cy="2334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990837" y="2574453"/>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6" name="TextBox 25"/>
              <p:cNvSpPr txBox="1"/>
              <p:nvPr/>
            </p:nvSpPr>
            <p:spPr>
              <a:xfrm>
                <a:off x="1196500" y="2917333"/>
                <a:ext cx="1894125" cy="392415"/>
              </a:xfrm>
              <a:prstGeom prst="rect">
                <a:avLst/>
              </a:prstGeom>
              <a:noFill/>
            </p:spPr>
            <p:txBody>
              <a:bodyPr wrap="none" lIns="68580" tIns="34290" rIns="68580" bIns="34290" rtlCol="0">
                <a:spAutoFit/>
              </a:bodyPr>
              <a:lstStyle/>
              <a:p>
                <a:r>
                  <a:rPr lang="en-US" sz="2100" dirty="0"/>
                  <a:t>Indegree: </a:t>
                </a:r>
                <a14:m>
                  <m:oMath xmlns:m="http://schemas.openxmlformats.org/officeDocument/2006/math">
                    <m:r>
                      <a:rPr lang="en-US" sz="2100" i="1">
                        <a:latin typeface="Cambria Math" panose="02040503050406030204" pitchFamily="18" charset="0"/>
                        <a:ea typeface="Cambria Math" panose="02040503050406030204" pitchFamily="18" charset="0"/>
                      </a:rPr>
                      <m:t>𝛿</m:t>
                    </m:r>
                    <m:r>
                      <a:rPr lang="en-US" sz="2100" i="1">
                        <a:latin typeface="Cambria Math" panose="02040503050406030204" pitchFamily="18" charset="0"/>
                        <a:ea typeface="Cambria Math" panose="02040503050406030204" pitchFamily="18" charset="0"/>
                      </a:rPr>
                      <m:t>=2</m:t>
                    </m:r>
                  </m:oMath>
                </a14:m>
                <a:endParaRPr lang="en-US" sz="2100" dirty="0"/>
              </a:p>
            </p:txBody>
          </p:sp>
        </mc:Choice>
        <mc:Fallback>
          <p:sp>
            <p:nvSpPr>
              <p:cNvPr id="26" name="TextBox 25"/>
              <p:cNvSpPr txBox="1">
                <a:spLocks noRot="1" noChangeAspect="1" noMove="1" noResize="1" noEditPoints="1" noAdjustHandles="1" noChangeArrowheads="1" noChangeShapeType="1" noTextEdit="1"/>
              </p:cNvSpPr>
              <p:nvPr/>
            </p:nvSpPr>
            <p:spPr>
              <a:xfrm>
                <a:off x="1196500" y="2917333"/>
                <a:ext cx="1894125" cy="392415"/>
              </a:xfrm>
              <a:prstGeom prst="rect">
                <a:avLst/>
              </a:prstGeom>
              <a:blipFill>
                <a:blip r:embed="rId2"/>
                <a:stretch>
                  <a:fillRect l="-4823" t="-14063" r="-643" b="-3281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483304" y="3294261"/>
                <a:ext cx="7592271" cy="2651623"/>
              </a:xfrm>
              <a:prstGeom prst="rect">
                <a:avLst/>
              </a:prstGeom>
              <a:noFill/>
            </p:spPr>
            <p:txBody>
              <a:bodyPr wrap="none" lIns="68580" tIns="34290" rIns="68580" bIns="34290" rtlCol="0">
                <a:spAutoFit/>
              </a:bodyPr>
              <a:lstStyle/>
              <a:p>
                <a:r>
                  <a:rPr lang="en-US" sz="3000" dirty="0" smtClean="0">
                    <a:solidFill>
                      <a:srgbClr val="7030A0"/>
                    </a:solidFill>
                  </a:rPr>
                  <a:t>Argon2i Edge Distribution: </a:t>
                </a:r>
                <a14:m>
                  <m:oMath xmlns:m="http://schemas.openxmlformats.org/officeDocument/2006/math">
                    <m:r>
                      <a:rPr lang="en-US" sz="3000" b="0" i="1" smtClean="0">
                        <a:solidFill>
                          <a:srgbClr val="7030A0"/>
                        </a:solidFill>
                        <a:latin typeface="Cambria Math" panose="02040503050406030204" pitchFamily="18" charset="0"/>
                      </a:rPr>
                      <m:t>𝑁</m:t>
                    </m:r>
                    <m:r>
                      <a:rPr lang="en-US" sz="3000" b="0" i="1" smtClean="0">
                        <a:solidFill>
                          <a:srgbClr val="7030A0"/>
                        </a:solidFill>
                        <a:latin typeface="Cambria Math" panose="02040503050406030204" pitchFamily="18" charset="0"/>
                        <a:ea typeface="Cambria Math" panose="02040503050406030204" pitchFamily="18" charset="0"/>
                      </a:rPr>
                      <m:t>≫</m:t>
                    </m:r>
                    <m:r>
                      <a:rPr lang="en-US" sz="3000" b="0" i="1" smtClean="0">
                        <a:solidFill>
                          <a:srgbClr val="7030A0"/>
                        </a:solidFill>
                        <a:latin typeface="Cambria Math" panose="02040503050406030204" pitchFamily="18" charset="0"/>
                        <a:ea typeface="Cambria Math" panose="02040503050406030204" pitchFamily="18" charset="0"/>
                      </a:rPr>
                      <m:t>𝑛</m:t>
                    </m:r>
                  </m:oMath>
                </a14:m>
                <a:endParaRPr lang="en-US" sz="3000" dirty="0">
                  <a:solidFill>
                    <a:srgbClr val="7030A0"/>
                  </a:solidFill>
                </a:endParaRPr>
              </a:p>
              <a:p>
                <a14:m>
                  <m:oMathPara xmlns:m="http://schemas.openxmlformats.org/officeDocument/2006/math">
                    <m:oMathParaPr>
                      <m:jc m:val="centerGroup"/>
                    </m:oMathParaPr>
                    <m:oMath xmlns:m="http://schemas.openxmlformats.org/officeDocument/2006/math">
                      <m:r>
                        <m:rPr>
                          <m:sty m:val="p"/>
                        </m:rPr>
                        <a:rPr lang="en-US" sz="3000" b="0" i="0" smtClean="0">
                          <a:latin typeface="Cambria Math" panose="02040503050406030204" pitchFamily="18" charset="0"/>
                        </a:rPr>
                        <m:t>Pr</m:t>
                      </m:r>
                      <m:d>
                        <m:dPr>
                          <m:begChr m:val="["/>
                          <m:endChr m:val="]"/>
                          <m:ctrlPr>
                            <a:rPr lang="en-US" sz="3000" b="0" i="1" smtClean="0">
                              <a:latin typeface="Cambria Math" panose="02040503050406030204" pitchFamily="18" charset="0"/>
                            </a:rPr>
                          </m:ctrlPr>
                        </m:dPr>
                        <m:e>
                          <m:r>
                            <m:rPr>
                              <m:nor/>
                            </m:rPr>
                            <a:rPr lang="en-US" sz="3200" dirty="0">
                              <a:solidFill>
                                <a:srgbClr val="7030A0"/>
                              </a:solidFill>
                            </a:rPr>
                            <m:t>r</m:t>
                          </m:r>
                          <m:r>
                            <m:rPr>
                              <m:nor/>
                            </m:rPr>
                            <a:rPr lang="en-US" sz="3200" dirty="0">
                              <a:solidFill>
                                <a:srgbClr val="7030A0"/>
                              </a:solidFill>
                            </a:rPr>
                            <m:t>(</m:t>
                          </m:r>
                          <m:r>
                            <m:rPr>
                              <m:nor/>
                            </m:rPr>
                            <a:rPr lang="en-US" sz="3200" dirty="0">
                              <a:solidFill>
                                <a:srgbClr val="7030A0"/>
                              </a:solidFill>
                            </a:rPr>
                            <m:t>i</m:t>
                          </m:r>
                          <m:r>
                            <m:rPr>
                              <m:nor/>
                            </m:rPr>
                            <a:rPr lang="en-US" sz="3200" dirty="0">
                              <a:solidFill>
                                <a:srgbClr val="7030A0"/>
                              </a:solidFill>
                            </a:rPr>
                            <m:t>)</m:t>
                          </m:r>
                          <m:r>
                            <a:rPr lang="en-US" sz="3200" b="0" i="1" dirty="0" smtClean="0">
                              <a:latin typeface="Cambria Math" panose="02040503050406030204" pitchFamily="18" charset="0"/>
                            </a:rPr>
                            <m:t>=</m:t>
                          </m:r>
                          <m:r>
                            <a:rPr lang="en-US" sz="3200" b="0" i="1" dirty="0" smtClean="0">
                              <a:latin typeface="Cambria Math" panose="02040503050406030204" pitchFamily="18" charset="0"/>
                            </a:rPr>
                            <m:t>𝑗</m:t>
                          </m:r>
                        </m:e>
                      </m:d>
                      <m:r>
                        <a:rPr lang="en-US" sz="3000" b="0" i="1" smtClean="0">
                          <a:latin typeface="Cambria Math" panose="02040503050406030204" pitchFamily="18" charset="0"/>
                        </a:rPr>
                        <m:t>=</m:t>
                      </m:r>
                      <m:func>
                        <m:funcPr>
                          <m:ctrlPr>
                            <a:rPr lang="en-US" sz="3000" i="1">
                              <a:latin typeface="Cambria Math" panose="02040503050406030204" pitchFamily="18" charset="0"/>
                            </a:rPr>
                          </m:ctrlPr>
                        </m:funcPr>
                        <m:fName>
                          <m:limLow>
                            <m:limLowPr>
                              <m:ctrlPr>
                                <a:rPr lang="en-US" sz="3000" i="1">
                                  <a:latin typeface="Cambria Math" panose="02040503050406030204" pitchFamily="18" charset="0"/>
                                </a:rPr>
                              </m:ctrlPr>
                            </m:limLowPr>
                            <m:e>
                              <m:r>
                                <m:rPr>
                                  <m:sty m:val="p"/>
                                </m:rPr>
                                <a:rPr lang="en-US" sz="3000">
                                  <a:latin typeface="Cambria Math" panose="02040503050406030204" pitchFamily="18" charset="0"/>
                                </a:rPr>
                                <m:t>Pr</m:t>
                              </m:r>
                            </m:e>
                            <m:lim>
                              <m:r>
                                <a:rPr lang="en-US" sz="3000" i="1">
                                  <a:latin typeface="Cambria Math" panose="02040503050406030204" pitchFamily="18" charset="0"/>
                                </a:rPr>
                                <m:t>𝑥</m:t>
                              </m:r>
                              <m:r>
                                <a:rPr lang="en-US" sz="3000" i="1">
                                  <a:latin typeface="Cambria Math" panose="02040503050406030204" pitchFamily="18" charset="0"/>
                                  <a:ea typeface="Cambria Math" panose="02040503050406030204" pitchFamily="18" charset="0"/>
                                </a:rPr>
                                <m:t>~[</m:t>
                              </m:r>
                              <m:r>
                                <a:rPr lang="en-US" sz="3000" b="0" i="1" smtClean="0">
                                  <a:latin typeface="Cambria Math" panose="02040503050406030204" pitchFamily="18" charset="0"/>
                                  <a:ea typeface="Cambria Math" panose="02040503050406030204" pitchFamily="18" charset="0"/>
                                </a:rPr>
                                <m:t>𝑁</m:t>
                              </m:r>
                              <m:r>
                                <a:rPr lang="en-US" sz="3000" i="1">
                                  <a:latin typeface="Cambria Math" panose="02040503050406030204" pitchFamily="18" charset="0"/>
                                  <a:ea typeface="Cambria Math" panose="02040503050406030204" pitchFamily="18" charset="0"/>
                                </a:rPr>
                                <m:t>]</m:t>
                              </m:r>
                            </m:lim>
                          </m:limLow>
                        </m:fName>
                        <m:e>
                          <m:d>
                            <m:dPr>
                              <m:begChr m:val="["/>
                              <m:endChr m:val="]"/>
                              <m:ctrlPr>
                                <a:rPr lang="en-US" sz="3000" i="1">
                                  <a:latin typeface="Cambria Math" panose="02040503050406030204" pitchFamily="18" charset="0"/>
                                </a:rPr>
                              </m:ctrlPr>
                            </m:dPr>
                            <m:e>
                              <m:r>
                                <a:rPr lang="en-US" sz="3000" b="0" i="1" smtClean="0">
                                  <a:latin typeface="Cambria Math" panose="02040503050406030204" pitchFamily="18" charset="0"/>
                                </a:rPr>
                                <m:t>𝑖</m:t>
                              </m:r>
                              <m:d>
                                <m:dPr>
                                  <m:ctrlPr>
                                    <a:rPr lang="en-US" sz="3000" b="0" i="1" smtClean="0">
                                      <a:latin typeface="Cambria Math" panose="02040503050406030204" pitchFamily="18" charset="0"/>
                                    </a:rPr>
                                  </m:ctrlPr>
                                </m:dPr>
                                <m:e>
                                  <m:r>
                                    <a:rPr lang="en-US" sz="3000" b="0" i="1" smtClean="0">
                                      <a:latin typeface="Cambria Math" panose="02040503050406030204" pitchFamily="18" charset="0"/>
                                    </a:rPr>
                                    <m:t>1−</m:t>
                                  </m:r>
                                  <m:f>
                                    <m:fPr>
                                      <m:ctrlPr>
                                        <a:rPr lang="en-US" sz="3000" b="0" i="1" smtClean="0">
                                          <a:latin typeface="Cambria Math" panose="02040503050406030204" pitchFamily="18" charset="0"/>
                                        </a:rPr>
                                      </m:ctrlPr>
                                    </m:fPr>
                                    <m:num>
                                      <m:sSup>
                                        <m:sSupPr>
                                          <m:ctrlPr>
                                            <a:rPr lang="en-US" sz="3000" b="0" i="1" smtClean="0">
                                              <a:latin typeface="Cambria Math" panose="02040503050406030204" pitchFamily="18" charset="0"/>
                                            </a:rPr>
                                          </m:ctrlPr>
                                        </m:sSupPr>
                                        <m:e>
                                          <m:r>
                                            <a:rPr lang="en-US" sz="3000" b="0" i="1" smtClean="0">
                                              <a:latin typeface="Cambria Math" panose="02040503050406030204" pitchFamily="18" charset="0"/>
                                            </a:rPr>
                                            <m:t>𝑥</m:t>
                                          </m:r>
                                        </m:e>
                                        <m:sup>
                                          <m:r>
                                            <a:rPr lang="en-US" sz="3000" b="0" i="1" smtClean="0">
                                              <a:latin typeface="Cambria Math" panose="02040503050406030204" pitchFamily="18" charset="0"/>
                                            </a:rPr>
                                            <m:t>2</m:t>
                                          </m:r>
                                        </m:sup>
                                      </m:sSup>
                                    </m:num>
                                    <m:den>
                                      <m:sSup>
                                        <m:sSupPr>
                                          <m:ctrlPr>
                                            <a:rPr lang="en-US" sz="3000" i="1">
                                              <a:latin typeface="Cambria Math" panose="02040503050406030204" pitchFamily="18" charset="0"/>
                                            </a:rPr>
                                          </m:ctrlPr>
                                        </m:sSupPr>
                                        <m:e>
                                          <m:r>
                                            <a:rPr lang="en-US" sz="3000" b="0" i="1" smtClean="0">
                                              <a:latin typeface="Cambria Math" panose="02040503050406030204" pitchFamily="18" charset="0"/>
                                            </a:rPr>
                                            <m:t>𝑁</m:t>
                                          </m:r>
                                        </m:e>
                                        <m:sup>
                                          <m:r>
                                            <a:rPr lang="en-US" sz="3000" i="1">
                                              <a:latin typeface="Cambria Math" panose="02040503050406030204" pitchFamily="18" charset="0"/>
                                            </a:rPr>
                                            <m:t>2</m:t>
                                          </m:r>
                                        </m:sup>
                                      </m:sSup>
                                    </m:den>
                                  </m:f>
                                </m:e>
                              </m:d>
                              <m:r>
                                <a:rPr lang="en-US" sz="3000" b="0" i="1" smtClean="0">
                                  <a:latin typeface="Cambria Math" panose="02040503050406030204" pitchFamily="18" charset="0"/>
                                  <a:ea typeface="Cambria Math" panose="02040503050406030204" pitchFamily="18" charset="0"/>
                                </a:rPr>
                                <m:t>∈</m:t>
                              </m:r>
                              <m:d>
                                <m:dPr>
                                  <m:endChr m:val=""/>
                                  <m:ctrlPr>
                                    <a:rPr lang="en-US" sz="3000" b="0" i="1" smtClean="0">
                                      <a:latin typeface="Cambria Math" panose="02040503050406030204" pitchFamily="18" charset="0"/>
                                      <a:ea typeface="Cambria Math" panose="02040503050406030204" pitchFamily="18" charset="0"/>
                                    </a:rPr>
                                  </m:ctrlPr>
                                </m:dPr>
                                <m:e>
                                  <m:r>
                                    <a:rPr lang="en-US" sz="3000" b="0" i="1" smtClean="0">
                                      <a:latin typeface="Cambria Math" panose="02040503050406030204" pitchFamily="18" charset="0"/>
                                      <a:ea typeface="Cambria Math" panose="02040503050406030204" pitchFamily="18" charset="0"/>
                                    </a:rPr>
                                    <m:t>𝑗</m:t>
                                  </m:r>
                                  <m:r>
                                    <a:rPr lang="en-US" sz="3000" b="0" i="1" smtClean="0">
                                      <a:latin typeface="Cambria Math" panose="02040503050406030204" pitchFamily="18" charset="0"/>
                                      <a:ea typeface="Cambria Math" panose="02040503050406030204" pitchFamily="18" charset="0"/>
                                    </a:rPr>
                                    <m:t>−1,</m:t>
                                  </m:r>
                                </m:e>
                              </m:d>
                              <m:d>
                                <m:dPr>
                                  <m:begChr m:val=""/>
                                  <m:endChr m:val="]"/>
                                  <m:ctrlPr>
                                    <a:rPr lang="en-US" sz="3000" b="0" i="1" smtClean="0">
                                      <a:latin typeface="Cambria Math" panose="02040503050406030204" pitchFamily="18" charset="0"/>
                                      <a:ea typeface="Cambria Math" panose="02040503050406030204" pitchFamily="18" charset="0"/>
                                    </a:rPr>
                                  </m:ctrlPr>
                                </m:dPr>
                                <m:e>
                                  <m:r>
                                    <a:rPr lang="en-US" sz="3000" b="0" i="1" smtClean="0">
                                      <a:latin typeface="Cambria Math" panose="02040503050406030204" pitchFamily="18" charset="0"/>
                                      <a:ea typeface="Cambria Math" panose="02040503050406030204" pitchFamily="18" charset="0"/>
                                    </a:rPr>
                                    <m:t>𝑗</m:t>
                                  </m:r>
                                </m:e>
                              </m:d>
                            </m:e>
                          </m:d>
                        </m:e>
                      </m:func>
                    </m:oMath>
                  </m:oMathPara>
                </a14:m>
                <a:endParaRPr lang="en-US" sz="3000" dirty="0"/>
              </a:p>
              <a:p>
                <a:endParaRPr lang="en-US" sz="3000" dirty="0">
                  <a:solidFill>
                    <a:srgbClr val="7030A0"/>
                  </a:solidFill>
                </a:endParaRPr>
              </a:p>
              <a:p>
                <a:endParaRPr lang="en-US" sz="3000" dirty="0">
                  <a:solidFill>
                    <a:srgbClr val="7030A0"/>
                  </a:solidFill>
                </a:endParaRPr>
              </a:p>
            </p:txBody>
          </p:sp>
        </mc:Choice>
        <mc:Fallback>
          <p:sp>
            <p:nvSpPr>
              <p:cNvPr id="20" name="TextBox 19"/>
              <p:cNvSpPr txBox="1">
                <a:spLocks noRot="1" noChangeAspect="1" noMove="1" noResize="1" noEditPoints="1" noAdjustHandles="1" noChangeArrowheads="1" noChangeShapeType="1" noTextEdit="1"/>
              </p:cNvSpPr>
              <p:nvPr/>
            </p:nvSpPr>
            <p:spPr>
              <a:xfrm>
                <a:off x="483304" y="3294261"/>
                <a:ext cx="7592271" cy="2651623"/>
              </a:xfrm>
              <a:prstGeom prst="rect">
                <a:avLst/>
              </a:prstGeom>
              <a:blipFill>
                <a:blip r:embed="rId3"/>
                <a:stretch>
                  <a:fillRect l="-2167" t="-2989"/>
                </a:stretch>
              </a:blipFill>
            </p:spPr>
            <p:txBody>
              <a:bodyPr/>
              <a:lstStyle/>
              <a:p>
                <a:r>
                  <a:rPr lang="en-US">
                    <a:noFill/>
                  </a:rPr>
                  <a:t> </a:t>
                </a:r>
              </a:p>
            </p:txBody>
          </p:sp>
        </mc:Fallback>
      </mc:AlternateContent>
      <p:sp>
        <p:nvSpPr>
          <p:cNvPr id="21" name="TextBox 20"/>
          <p:cNvSpPr txBox="1"/>
          <p:nvPr/>
        </p:nvSpPr>
        <p:spPr>
          <a:xfrm>
            <a:off x="7227180" y="2045587"/>
            <a:ext cx="512400" cy="718466"/>
          </a:xfrm>
          <a:prstGeom prst="rect">
            <a:avLst/>
          </a:prstGeom>
          <a:noFill/>
        </p:spPr>
        <p:txBody>
          <a:bodyPr wrap="none" lIns="68580" tIns="34290" rIns="68580" bIns="34290" rtlCol="0">
            <a:spAutoFit/>
          </a:bodyPr>
          <a:lstStyle/>
          <a:p>
            <a:r>
              <a:rPr lang="en-US" sz="4200" dirty="0"/>
              <a:t>…</a:t>
            </a:r>
          </a:p>
        </p:txBody>
      </p:sp>
      <p:sp>
        <p:nvSpPr>
          <p:cNvPr id="22" name="Oval 21"/>
          <p:cNvSpPr/>
          <p:nvPr/>
        </p:nvSpPr>
        <p:spPr>
          <a:xfrm>
            <a:off x="5966758" y="2382876"/>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i-1</a:t>
            </a:r>
          </a:p>
        </p:txBody>
      </p:sp>
      <p:sp>
        <p:nvSpPr>
          <p:cNvPr id="23" name="Oval 22"/>
          <p:cNvSpPr/>
          <p:nvPr/>
        </p:nvSpPr>
        <p:spPr>
          <a:xfrm>
            <a:off x="5247937" y="2408784"/>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i-2</a:t>
            </a:r>
          </a:p>
        </p:txBody>
      </p:sp>
      <p:cxnSp>
        <p:nvCxnSpPr>
          <p:cNvPr id="27" name="Straight Arrow Connector 26"/>
          <p:cNvCxnSpPr>
            <a:endCxn id="22" idx="2"/>
          </p:cNvCxnSpPr>
          <p:nvPr/>
        </p:nvCxnSpPr>
        <p:spPr>
          <a:xfrm flipV="1">
            <a:off x="5611832" y="2592086"/>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354838" y="2583723"/>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4601181" y="2405998"/>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i-3</a:t>
            </a:r>
          </a:p>
        </p:txBody>
      </p:sp>
      <p:cxnSp>
        <p:nvCxnSpPr>
          <p:cNvPr id="30" name="Straight Arrow Connector 29"/>
          <p:cNvCxnSpPr/>
          <p:nvPr/>
        </p:nvCxnSpPr>
        <p:spPr>
          <a:xfrm flipV="1">
            <a:off x="4965076" y="2589301"/>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247316" y="2405999"/>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i-8</a:t>
            </a:r>
          </a:p>
        </p:txBody>
      </p:sp>
      <p:sp>
        <p:nvSpPr>
          <p:cNvPr id="32" name="TextBox 31"/>
          <p:cNvSpPr txBox="1"/>
          <p:nvPr/>
        </p:nvSpPr>
        <p:spPr>
          <a:xfrm>
            <a:off x="1795365" y="2090051"/>
            <a:ext cx="512400" cy="718466"/>
          </a:xfrm>
          <a:prstGeom prst="rect">
            <a:avLst/>
          </a:prstGeom>
          <a:noFill/>
        </p:spPr>
        <p:txBody>
          <a:bodyPr wrap="none" lIns="68580" tIns="34290" rIns="68580" bIns="34290" rtlCol="0">
            <a:spAutoFit/>
          </a:bodyPr>
          <a:lstStyle/>
          <a:p>
            <a:r>
              <a:rPr lang="en-US" sz="4200" dirty="0"/>
              <a:t>…</a:t>
            </a:r>
          </a:p>
        </p:txBody>
      </p:sp>
      <p:sp>
        <p:nvSpPr>
          <p:cNvPr id="35" name="Oval 34"/>
          <p:cNvSpPr/>
          <p:nvPr/>
        </p:nvSpPr>
        <p:spPr>
          <a:xfrm>
            <a:off x="3887519" y="2403787"/>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i-4</a:t>
            </a:r>
          </a:p>
        </p:txBody>
      </p:sp>
      <p:cxnSp>
        <p:nvCxnSpPr>
          <p:cNvPr id="36" name="Straight Arrow Connector 35"/>
          <p:cNvCxnSpPr/>
          <p:nvPr/>
        </p:nvCxnSpPr>
        <p:spPr>
          <a:xfrm flipV="1">
            <a:off x="4251414" y="2619968"/>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3249127" y="2401002"/>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i-4</a:t>
            </a:r>
          </a:p>
        </p:txBody>
      </p:sp>
      <p:cxnSp>
        <p:nvCxnSpPr>
          <p:cNvPr id="42" name="Straight Arrow Connector 41"/>
          <p:cNvCxnSpPr/>
          <p:nvPr/>
        </p:nvCxnSpPr>
        <p:spPr>
          <a:xfrm flipV="1">
            <a:off x="3613022" y="2617183"/>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35" idx="4"/>
            <a:endCxn id="11" idx="4"/>
          </p:cNvCxnSpPr>
          <p:nvPr/>
        </p:nvCxnSpPr>
        <p:spPr>
          <a:xfrm rot="5400000" flipH="1" flipV="1">
            <a:off x="5485599" y="1464739"/>
            <a:ext cx="21005" cy="2693933"/>
          </a:xfrm>
          <a:prstGeom prst="curvedConnector3">
            <a:avLst>
              <a:gd name="adj1" fmla="val -816254"/>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5364374" y="3032749"/>
            <a:ext cx="351699" cy="284693"/>
          </a:xfrm>
          <a:prstGeom prst="rect">
            <a:avLst/>
          </a:prstGeom>
        </p:spPr>
        <p:txBody>
          <a:bodyPr wrap="none" lIns="68580" tIns="34290" rIns="68580" bIns="34290">
            <a:spAutoFit/>
          </a:bodyPr>
          <a:lstStyle/>
          <a:p>
            <a:r>
              <a:rPr lang="en-US" dirty="0">
                <a:solidFill>
                  <a:srgbClr val="7030A0"/>
                </a:solidFill>
              </a:rPr>
              <a:t>r(</a:t>
            </a:r>
            <a:r>
              <a:rPr lang="en-US" dirty="0" err="1">
                <a:solidFill>
                  <a:srgbClr val="7030A0"/>
                </a:solidFill>
              </a:rPr>
              <a:t>i</a:t>
            </a:r>
            <a:r>
              <a:rPr lang="en-US" dirty="0">
                <a:solidFill>
                  <a:srgbClr val="7030A0"/>
                </a:solidFill>
              </a:rPr>
              <a:t>)</a:t>
            </a:r>
            <a:endParaRPr lang="en-US" dirty="0"/>
          </a:p>
        </p:txBody>
      </p:sp>
    </p:spTree>
    <p:extLst>
      <p:ext uri="{BB962C8B-B14F-4D97-AF65-F5344CB8AC3E}">
        <p14:creationId xmlns:p14="http://schemas.microsoft.com/office/powerpoint/2010/main" val="25856379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a:t>
            </a:r>
            <a:endParaRPr lang="en-US" dirty="0"/>
          </a:p>
        </p:txBody>
      </p:sp>
      <p:sp>
        <p:nvSpPr>
          <p:cNvPr id="4" name="Oval 3"/>
          <p:cNvSpPr/>
          <p:nvPr/>
        </p:nvSpPr>
        <p:spPr>
          <a:xfrm>
            <a:off x="669616" y="235302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5" name="Oval 4"/>
          <p:cNvSpPr/>
          <p:nvPr/>
        </p:nvSpPr>
        <p:spPr>
          <a:xfrm>
            <a:off x="1375771" y="235302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cxnSp>
        <p:nvCxnSpPr>
          <p:cNvPr id="7" name="Straight Arrow Connector 6"/>
          <p:cNvCxnSpPr/>
          <p:nvPr/>
        </p:nvCxnSpPr>
        <p:spPr>
          <a:xfrm>
            <a:off x="1083596" y="2558190"/>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625143" y="2382783"/>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err="1"/>
              <a:t>i</a:t>
            </a:r>
            <a:endParaRPr lang="en-US" sz="1700" dirty="0"/>
          </a:p>
        </p:txBody>
      </p:sp>
      <p:sp>
        <p:nvSpPr>
          <p:cNvPr id="13" name="TextBox 12"/>
          <p:cNvSpPr txBox="1"/>
          <p:nvPr/>
        </p:nvSpPr>
        <p:spPr>
          <a:xfrm>
            <a:off x="2770548" y="2115702"/>
            <a:ext cx="512400" cy="718466"/>
          </a:xfrm>
          <a:prstGeom prst="rect">
            <a:avLst/>
          </a:prstGeom>
          <a:noFill/>
        </p:spPr>
        <p:txBody>
          <a:bodyPr wrap="none" lIns="68580" tIns="34290" rIns="68580" bIns="34290" rtlCol="0">
            <a:spAutoFit/>
          </a:bodyPr>
          <a:lstStyle/>
          <a:p>
            <a:r>
              <a:rPr lang="en-US" sz="4200" dirty="0"/>
              <a:t>…</a:t>
            </a:r>
          </a:p>
        </p:txBody>
      </p:sp>
      <p:sp>
        <p:nvSpPr>
          <p:cNvPr id="16" name="Oval 15"/>
          <p:cNvSpPr/>
          <p:nvPr/>
        </p:nvSpPr>
        <p:spPr>
          <a:xfrm>
            <a:off x="7857650" y="2316600"/>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n</a:t>
            </a:r>
          </a:p>
        </p:txBody>
      </p:sp>
      <p:cxnSp>
        <p:nvCxnSpPr>
          <p:cNvPr id="17" name="Straight Arrow Connector 16"/>
          <p:cNvCxnSpPr/>
          <p:nvPr/>
        </p:nvCxnSpPr>
        <p:spPr>
          <a:xfrm flipV="1">
            <a:off x="7739580" y="2551111"/>
            <a:ext cx="138085" cy="2334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990837" y="2574453"/>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6" name="TextBox 25"/>
              <p:cNvSpPr txBox="1"/>
              <p:nvPr/>
            </p:nvSpPr>
            <p:spPr>
              <a:xfrm>
                <a:off x="1196500" y="2917333"/>
                <a:ext cx="1894125" cy="392415"/>
              </a:xfrm>
              <a:prstGeom prst="rect">
                <a:avLst/>
              </a:prstGeom>
              <a:noFill/>
            </p:spPr>
            <p:txBody>
              <a:bodyPr wrap="none" lIns="68580" tIns="34290" rIns="68580" bIns="34290" rtlCol="0">
                <a:spAutoFit/>
              </a:bodyPr>
              <a:lstStyle/>
              <a:p>
                <a:r>
                  <a:rPr lang="en-US" sz="2100" dirty="0"/>
                  <a:t>Indegree: </a:t>
                </a:r>
                <a14:m>
                  <m:oMath xmlns:m="http://schemas.openxmlformats.org/officeDocument/2006/math">
                    <m:r>
                      <a:rPr lang="en-US" sz="2100" i="1">
                        <a:latin typeface="Cambria Math" panose="02040503050406030204" pitchFamily="18" charset="0"/>
                        <a:ea typeface="Cambria Math" panose="02040503050406030204" pitchFamily="18" charset="0"/>
                      </a:rPr>
                      <m:t>𝛿</m:t>
                    </m:r>
                    <m:r>
                      <a:rPr lang="en-US" sz="2100" i="1">
                        <a:latin typeface="Cambria Math" panose="02040503050406030204" pitchFamily="18" charset="0"/>
                        <a:ea typeface="Cambria Math" panose="02040503050406030204" pitchFamily="18" charset="0"/>
                      </a:rPr>
                      <m:t>=2</m:t>
                    </m:r>
                  </m:oMath>
                </a14:m>
                <a:endParaRPr lang="en-US" sz="2100" dirty="0"/>
              </a:p>
            </p:txBody>
          </p:sp>
        </mc:Choice>
        <mc:Fallback>
          <p:sp>
            <p:nvSpPr>
              <p:cNvPr id="26" name="TextBox 25"/>
              <p:cNvSpPr txBox="1">
                <a:spLocks noRot="1" noChangeAspect="1" noMove="1" noResize="1" noEditPoints="1" noAdjustHandles="1" noChangeArrowheads="1" noChangeShapeType="1" noTextEdit="1"/>
              </p:cNvSpPr>
              <p:nvPr/>
            </p:nvSpPr>
            <p:spPr>
              <a:xfrm>
                <a:off x="1196500" y="2917333"/>
                <a:ext cx="1894125" cy="392415"/>
              </a:xfrm>
              <a:prstGeom prst="rect">
                <a:avLst/>
              </a:prstGeom>
              <a:blipFill>
                <a:blip r:embed="rId2"/>
                <a:stretch>
                  <a:fillRect l="-4823" t="-14063" r="-643" b="-3281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483304" y="3294261"/>
                <a:ext cx="7592271" cy="2651623"/>
              </a:xfrm>
              <a:prstGeom prst="rect">
                <a:avLst/>
              </a:prstGeom>
              <a:noFill/>
            </p:spPr>
            <p:txBody>
              <a:bodyPr wrap="none" lIns="68580" tIns="34290" rIns="68580" bIns="34290" rtlCol="0">
                <a:spAutoFit/>
              </a:bodyPr>
              <a:lstStyle/>
              <a:p>
                <a:r>
                  <a:rPr lang="en-US" sz="3000" dirty="0" smtClean="0">
                    <a:solidFill>
                      <a:srgbClr val="7030A0"/>
                    </a:solidFill>
                  </a:rPr>
                  <a:t>Argon2i Edge Distribution: </a:t>
                </a:r>
                <a14:m>
                  <m:oMath xmlns:m="http://schemas.openxmlformats.org/officeDocument/2006/math">
                    <m:r>
                      <a:rPr lang="en-US" sz="3000" b="0" i="1" smtClean="0">
                        <a:solidFill>
                          <a:srgbClr val="7030A0"/>
                        </a:solidFill>
                        <a:latin typeface="Cambria Math" panose="02040503050406030204" pitchFamily="18" charset="0"/>
                      </a:rPr>
                      <m:t>𝑁</m:t>
                    </m:r>
                    <m:r>
                      <a:rPr lang="en-US" sz="3000" b="0" i="1" smtClean="0">
                        <a:solidFill>
                          <a:srgbClr val="7030A0"/>
                        </a:solidFill>
                        <a:latin typeface="Cambria Math" panose="02040503050406030204" pitchFamily="18" charset="0"/>
                        <a:ea typeface="Cambria Math" panose="02040503050406030204" pitchFamily="18" charset="0"/>
                      </a:rPr>
                      <m:t>≫</m:t>
                    </m:r>
                    <m:r>
                      <a:rPr lang="en-US" sz="3000" b="0" i="1" smtClean="0">
                        <a:solidFill>
                          <a:srgbClr val="7030A0"/>
                        </a:solidFill>
                        <a:latin typeface="Cambria Math" panose="02040503050406030204" pitchFamily="18" charset="0"/>
                        <a:ea typeface="Cambria Math" panose="02040503050406030204" pitchFamily="18" charset="0"/>
                      </a:rPr>
                      <m:t>𝑛</m:t>
                    </m:r>
                  </m:oMath>
                </a14:m>
                <a:endParaRPr lang="en-US" sz="3000" dirty="0">
                  <a:solidFill>
                    <a:srgbClr val="7030A0"/>
                  </a:solidFill>
                </a:endParaRPr>
              </a:p>
              <a:p>
                <a14:m>
                  <m:oMathPara xmlns:m="http://schemas.openxmlformats.org/officeDocument/2006/math">
                    <m:oMathParaPr>
                      <m:jc m:val="centerGroup"/>
                    </m:oMathParaPr>
                    <m:oMath xmlns:m="http://schemas.openxmlformats.org/officeDocument/2006/math">
                      <m:r>
                        <m:rPr>
                          <m:sty m:val="p"/>
                        </m:rPr>
                        <a:rPr lang="en-US" sz="3000" b="0" i="0" smtClean="0">
                          <a:latin typeface="Cambria Math" panose="02040503050406030204" pitchFamily="18" charset="0"/>
                        </a:rPr>
                        <m:t>Pr</m:t>
                      </m:r>
                      <m:d>
                        <m:dPr>
                          <m:begChr m:val="["/>
                          <m:endChr m:val="]"/>
                          <m:ctrlPr>
                            <a:rPr lang="en-US" sz="3000" b="0" i="1" smtClean="0">
                              <a:latin typeface="Cambria Math" panose="02040503050406030204" pitchFamily="18" charset="0"/>
                            </a:rPr>
                          </m:ctrlPr>
                        </m:dPr>
                        <m:e>
                          <m:r>
                            <m:rPr>
                              <m:nor/>
                            </m:rPr>
                            <a:rPr lang="en-US" sz="3200" dirty="0">
                              <a:solidFill>
                                <a:srgbClr val="7030A0"/>
                              </a:solidFill>
                            </a:rPr>
                            <m:t>r</m:t>
                          </m:r>
                          <m:r>
                            <m:rPr>
                              <m:nor/>
                            </m:rPr>
                            <a:rPr lang="en-US" sz="3200" dirty="0">
                              <a:solidFill>
                                <a:srgbClr val="7030A0"/>
                              </a:solidFill>
                            </a:rPr>
                            <m:t>(</m:t>
                          </m:r>
                          <m:r>
                            <m:rPr>
                              <m:nor/>
                            </m:rPr>
                            <a:rPr lang="en-US" sz="3200" dirty="0">
                              <a:solidFill>
                                <a:srgbClr val="7030A0"/>
                              </a:solidFill>
                            </a:rPr>
                            <m:t>i</m:t>
                          </m:r>
                          <m:r>
                            <m:rPr>
                              <m:nor/>
                            </m:rPr>
                            <a:rPr lang="en-US" sz="3200" dirty="0">
                              <a:solidFill>
                                <a:srgbClr val="7030A0"/>
                              </a:solidFill>
                            </a:rPr>
                            <m:t>)</m:t>
                          </m:r>
                          <m:r>
                            <a:rPr lang="en-US" sz="3200" b="0" i="1" dirty="0" smtClean="0">
                              <a:latin typeface="Cambria Math" panose="02040503050406030204" pitchFamily="18" charset="0"/>
                            </a:rPr>
                            <m:t>=</m:t>
                          </m:r>
                          <m:r>
                            <a:rPr lang="en-US" sz="3200" b="0" i="1" dirty="0" smtClean="0">
                              <a:latin typeface="Cambria Math" panose="02040503050406030204" pitchFamily="18" charset="0"/>
                            </a:rPr>
                            <m:t>𝑗</m:t>
                          </m:r>
                        </m:e>
                      </m:d>
                      <m:r>
                        <a:rPr lang="en-US" sz="3000" b="0" i="1" smtClean="0">
                          <a:latin typeface="Cambria Math" panose="02040503050406030204" pitchFamily="18" charset="0"/>
                        </a:rPr>
                        <m:t>=</m:t>
                      </m:r>
                      <m:func>
                        <m:funcPr>
                          <m:ctrlPr>
                            <a:rPr lang="en-US" sz="3000" i="1">
                              <a:latin typeface="Cambria Math" panose="02040503050406030204" pitchFamily="18" charset="0"/>
                            </a:rPr>
                          </m:ctrlPr>
                        </m:funcPr>
                        <m:fName>
                          <m:limLow>
                            <m:limLowPr>
                              <m:ctrlPr>
                                <a:rPr lang="en-US" sz="3000" i="1">
                                  <a:latin typeface="Cambria Math" panose="02040503050406030204" pitchFamily="18" charset="0"/>
                                </a:rPr>
                              </m:ctrlPr>
                            </m:limLowPr>
                            <m:e>
                              <m:r>
                                <m:rPr>
                                  <m:sty m:val="p"/>
                                </m:rPr>
                                <a:rPr lang="en-US" sz="3000">
                                  <a:latin typeface="Cambria Math" panose="02040503050406030204" pitchFamily="18" charset="0"/>
                                </a:rPr>
                                <m:t>Pr</m:t>
                              </m:r>
                            </m:e>
                            <m:lim>
                              <m:r>
                                <a:rPr lang="en-US" sz="3000" i="1">
                                  <a:latin typeface="Cambria Math" panose="02040503050406030204" pitchFamily="18" charset="0"/>
                                </a:rPr>
                                <m:t>𝑥</m:t>
                              </m:r>
                              <m:r>
                                <a:rPr lang="en-US" sz="3000" i="1">
                                  <a:latin typeface="Cambria Math" panose="02040503050406030204" pitchFamily="18" charset="0"/>
                                  <a:ea typeface="Cambria Math" panose="02040503050406030204" pitchFamily="18" charset="0"/>
                                </a:rPr>
                                <m:t>~[</m:t>
                              </m:r>
                              <m:r>
                                <a:rPr lang="en-US" sz="3000" b="0" i="1" smtClean="0">
                                  <a:latin typeface="Cambria Math" panose="02040503050406030204" pitchFamily="18" charset="0"/>
                                  <a:ea typeface="Cambria Math" panose="02040503050406030204" pitchFamily="18" charset="0"/>
                                </a:rPr>
                                <m:t>𝑁</m:t>
                              </m:r>
                              <m:r>
                                <a:rPr lang="en-US" sz="3000" i="1">
                                  <a:latin typeface="Cambria Math" panose="02040503050406030204" pitchFamily="18" charset="0"/>
                                  <a:ea typeface="Cambria Math" panose="02040503050406030204" pitchFamily="18" charset="0"/>
                                </a:rPr>
                                <m:t>]</m:t>
                              </m:r>
                            </m:lim>
                          </m:limLow>
                        </m:fName>
                        <m:e>
                          <m:d>
                            <m:dPr>
                              <m:begChr m:val="["/>
                              <m:endChr m:val="]"/>
                              <m:ctrlPr>
                                <a:rPr lang="en-US" sz="3000" i="1">
                                  <a:latin typeface="Cambria Math" panose="02040503050406030204" pitchFamily="18" charset="0"/>
                                </a:rPr>
                              </m:ctrlPr>
                            </m:dPr>
                            <m:e>
                              <m:r>
                                <a:rPr lang="en-US" sz="3000" b="0" i="1" smtClean="0">
                                  <a:latin typeface="Cambria Math" panose="02040503050406030204" pitchFamily="18" charset="0"/>
                                </a:rPr>
                                <m:t>𝑖</m:t>
                              </m:r>
                              <m:d>
                                <m:dPr>
                                  <m:ctrlPr>
                                    <a:rPr lang="en-US" sz="3000" b="0" i="1" smtClean="0">
                                      <a:latin typeface="Cambria Math" panose="02040503050406030204" pitchFamily="18" charset="0"/>
                                    </a:rPr>
                                  </m:ctrlPr>
                                </m:dPr>
                                <m:e>
                                  <m:r>
                                    <a:rPr lang="en-US" sz="3000" b="0" i="1" smtClean="0">
                                      <a:latin typeface="Cambria Math" panose="02040503050406030204" pitchFamily="18" charset="0"/>
                                    </a:rPr>
                                    <m:t>1−</m:t>
                                  </m:r>
                                  <m:f>
                                    <m:fPr>
                                      <m:ctrlPr>
                                        <a:rPr lang="en-US" sz="3000" b="0" i="1" smtClean="0">
                                          <a:latin typeface="Cambria Math" panose="02040503050406030204" pitchFamily="18" charset="0"/>
                                        </a:rPr>
                                      </m:ctrlPr>
                                    </m:fPr>
                                    <m:num>
                                      <m:sSup>
                                        <m:sSupPr>
                                          <m:ctrlPr>
                                            <a:rPr lang="en-US" sz="3000" b="0" i="1" smtClean="0">
                                              <a:latin typeface="Cambria Math" panose="02040503050406030204" pitchFamily="18" charset="0"/>
                                            </a:rPr>
                                          </m:ctrlPr>
                                        </m:sSupPr>
                                        <m:e>
                                          <m:r>
                                            <a:rPr lang="en-US" sz="3000" b="0" i="1" smtClean="0">
                                              <a:latin typeface="Cambria Math" panose="02040503050406030204" pitchFamily="18" charset="0"/>
                                            </a:rPr>
                                            <m:t>𝑥</m:t>
                                          </m:r>
                                        </m:e>
                                        <m:sup>
                                          <m:r>
                                            <a:rPr lang="en-US" sz="3000" b="0" i="1" smtClean="0">
                                              <a:latin typeface="Cambria Math" panose="02040503050406030204" pitchFamily="18" charset="0"/>
                                            </a:rPr>
                                            <m:t>2</m:t>
                                          </m:r>
                                        </m:sup>
                                      </m:sSup>
                                    </m:num>
                                    <m:den>
                                      <m:sSup>
                                        <m:sSupPr>
                                          <m:ctrlPr>
                                            <a:rPr lang="en-US" sz="3000" i="1">
                                              <a:latin typeface="Cambria Math" panose="02040503050406030204" pitchFamily="18" charset="0"/>
                                            </a:rPr>
                                          </m:ctrlPr>
                                        </m:sSupPr>
                                        <m:e>
                                          <m:r>
                                            <a:rPr lang="en-US" sz="3000" b="0" i="1" smtClean="0">
                                              <a:latin typeface="Cambria Math" panose="02040503050406030204" pitchFamily="18" charset="0"/>
                                            </a:rPr>
                                            <m:t>𝑁</m:t>
                                          </m:r>
                                        </m:e>
                                        <m:sup>
                                          <m:r>
                                            <a:rPr lang="en-US" sz="3000" i="1">
                                              <a:latin typeface="Cambria Math" panose="02040503050406030204" pitchFamily="18" charset="0"/>
                                            </a:rPr>
                                            <m:t>2</m:t>
                                          </m:r>
                                        </m:sup>
                                      </m:sSup>
                                    </m:den>
                                  </m:f>
                                </m:e>
                              </m:d>
                              <m:r>
                                <a:rPr lang="en-US" sz="3000" b="0" i="1" smtClean="0">
                                  <a:latin typeface="Cambria Math" panose="02040503050406030204" pitchFamily="18" charset="0"/>
                                  <a:ea typeface="Cambria Math" panose="02040503050406030204" pitchFamily="18" charset="0"/>
                                </a:rPr>
                                <m:t>∈</m:t>
                              </m:r>
                              <m:d>
                                <m:dPr>
                                  <m:endChr m:val=""/>
                                  <m:ctrlPr>
                                    <a:rPr lang="en-US" sz="3000" b="0" i="1" smtClean="0">
                                      <a:latin typeface="Cambria Math" panose="02040503050406030204" pitchFamily="18" charset="0"/>
                                      <a:ea typeface="Cambria Math" panose="02040503050406030204" pitchFamily="18" charset="0"/>
                                    </a:rPr>
                                  </m:ctrlPr>
                                </m:dPr>
                                <m:e>
                                  <m:r>
                                    <a:rPr lang="en-US" sz="3000" b="0" i="1" smtClean="0">
                                      <a:latin typeface="Cambria Math" panose="02040503050406030204" pitchFamily="18" charset="0"/>
                                      <a:ea typeface="Cambria Math" panose="02040503050406030204" pitchFamily="18" charset="0"/>
                                    </a:rPr>
                                    <m:t>𝑗</m:t>
                                  </m:r>
                                  <m:r>
                                    <a:rPr lang="en-US" sz="3000" b="0" i="1" smtClean="0">
                                      <a:latin typeface="Cambria Math" panose="02040503050406030204" pitchFamily="18" charset="0"/>
                                      <a:ea typeface="Cambria Math" panose="02040503050406030204" pitchFamily="18" charset="0"/>
                                    </a:rPr>
                                    <m:t>−1,</m:t>
                                  </m:r>
                                </m:e>
                              </m:d>
                              <m:d>
                                <m:dPr>
                                  <m:begChr m:val=""/>
                                  <m:endChr m:val="]"/>
                                  <m:ctrlPr>
                                    <a:rPr lang="en-US" sz="3000" b="0" i="1" smtClean="0">
                                      <a:latin typeface="Cambria Math" panose="02040503050406030204" pitchFamily="18" charset="0"/>
                                      <a:ea typeface="Cambria Math" panose="02040503050406030204" pitchFamily="18" charset="0"/>
                                    </a:rPr>
                                  </m:ctrlPr>
                                </m:dPr>
                                <m:e>
                                  <m:r>
                                    <a:rPr lang="en-US" sz="3000" b="0" i="1" smtClean="0">
                                      <a:latin typeface="Cambria Math" panose="02040503050406030204" pitchFamily="18" charset="0"/>
                                      <a:ea typeface="Cambria Math" panose="02040503050406030204" pitchFamily="18" charset="0"/>
                                    </a:rPr>
                                    <m:t>𝑗</m:t>
                                  </m:r>
                                </m:e>
                              </m:d>
                            </m:e>
                          </m:d>
                        </m:e>
                      </m:func>
                    </m:oMath>
                  </m:oMathPara>
                </a14:m>
                <a:endParaRPr lang="en-US" sz="3000" dirty="0"/>
              </a:p>
              <a:p>
                <a:endParaRPr lang="en-US" sz="3000" dirty="0">
                  <a:solidFill>
                    <a:srgbClr val="7030A0"/>
                  </a:solidFill>
                </a:endParaRPr>
              </a:p>
              <a:p>
                <a:endParaRPr lang="en-US" sz="3000" dirty="0">
                  <a:solidFill>
                    <a:srgbClr val="7030A0"/>
                  </a:solidFill>
                </a:endParaRPr>
              </a:p>
            </p:txBody>
          </p:sp>
        </mc:Choice>
        <mc:Fallback>
          <p:sp>
            <p:nvSpPr>
              <p:cNvPr id="20" name="TextBox 19"/>
              <p:cNvSpPr txBox="1">
                <a:spLocks noRot="1" noChangeAspect="1" noMove="1" noResize="1" noEditPoints="1" noAdjustHandles="1" noChangeArrowheads="1" noChangeShapeType="1" noTextEdit="1"/>
              </p:cNvSpPr>
              <p:nvPr/>
            </p:nvSpPr>
            <p:spPr>
              <a:xfrm>
                <a:off x="483304" y="3294261"/>
                <a:ext cx="7592271" cy="2651623"/>
              </a:xfrm>
              <a:prstGeom prst="rect">
                <a:avLst/>
              </a:prstGeom>
              <a:blipFill>
                <a:blip r:embed="rId3"/>
                <a:stretch>
                  <a:fillRect l="-2167" t="-2989"/>
                </a:stretch>
              </a:blipFill>
            </p:spPr>
            <p:txBody>
              <a:bodyPr/>
              <a:lstStyle/>
              <a:p>
                <a:r>
                  <a:rPr lang="en-US">
                    <a:noFill/>
                  </a:rPr>
                  <a:t> </a:t>
                </a:r>
              </a:p>
            </p:txBody>
          </p:sp>
        </mc:Fallback>
      </mc:AlternateContent>
      <p:sp>
        <p:nvSpPr>
          <p:cNvPr id="21" name="TextBox 20"/>
          <p:cNvSpPr txBox="1"/>
          <p:nvPr/>
        </p:nvSpPr>
        <p:spPr>
          <a:xfrm>
            <a:off x="7227180" y="2045587"/>
            <a:ext cx="512400" cy="718466"/>
          </a:xfrm>
          <a:prstGeom prst="rect">
            <a:avLst/>
          </a:prstGeom>
          <a:noFill/>
        </p:spPr>
        <p:txBody>
          <a:bodyPr wrap="none" lIns="68580" tIns="34290" rIns="68580" bIns="34290" rtlCol="0">
            <a:spAutoFit/>
          </a:bodyPr>
          <a:lstStyle/>
          <a:p>
            <a:r>
              <a:rPr lang="en-US" sz="4200" dirty="0"/>
              <a:t>…</a:t>
            </a:r>
          </a:p>
        </p:txBody>
      </p:sp>
      <p:sp>
        <p:nvSpPr>
          <p:cNvPr id="22" name="Oval 21"/>
          <p:cNvSpPr/>
          <p:nvPr/>
        </p:nvSpPr>
        <p:spPr>
          <a:xfrm>
            <a:off x="5966758" y="2382876"/>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i-1</a:t>
            </a:r>
          </a:p>
        </p:txBody>
      </p:sp>
      <p:sp>
        <p:nvSpPr>
          <p:cNvPr id="23" name="Oval 22"/>
          <p:cNvSpPr/>
          <p:nvPr/>
        </p:nvSpPr>
        <p:spPr>
          <a:xfrm>
            <a:off x="5247937" y="2408784"/>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i-2</a:t>
            </a:r>
          </a:p>
        </p:txBody>
      </p:sp>
      <p:cxnSp>
        <p:nvCxnSpPr>
          <p:cNvPr id="27" name="Straight Arrow Connector 26"/>
          <p:cNvCxnSpPr>
            <a:endCxn id="22" idx="2"/>
          </p:cNvCxnSpPr>
          <p:nvPr/>
        </p:nvCxnSpPr>
        <p:spPr>
          <a:xfrm flipV="1">
            <a:off x="5611832" y="2592086"/>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354838" y="2583723"/>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4601181" y="2405998"/>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i-3</a:t>
            </a:r>
          </a:p>
        </p:txBody>
      </p:sp>
      <p:cxnSp>
        <p:nvCxnSpPr>
          <p:cNvPr id="30" name="Straight Arrow Connector 29"/>
          <p:cNvCxnSpPr/>
          <p:nvPr/>
        </p:nvCxnSpPr>
        <p:spPr>
          <a:xfrm flipV="1">
            <a:off x="4965076" y="2589301"/>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247316" y="2405999"/>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i-8</a:t>
            </a:r>
          </a:p>
        </p:txBody>
      </p:sp>
      <p:sp>
        <p:nvSpPr>
          <p:cNvPr id="32" name="TextBox 31"/>
          <p:cNvSpPr txBox="1"/>
          <p:nvPr/>
        </p:nvSpPr>
        <p:spPr>
          <a:xfrm>
            <a:off x="1795365" y="2090051"/>
            <a:ext cx="512400" cy="718466"/>
          </a:xfrm>
          <a:prstGeom prst="rect">
            <a:avLst/>
          </a:prstGeom>
          <a:noFill/>
        </p:spPr>
        <p:txBody>
          <a:bodyPr wrap="none" lIns="68580" tIns="34290" rIns="68580" bIns="34290" rtlCol="0">
            <a:spAutoFit/>
          </a:bodyPr>
          <a:lstStyle/>
          <a:p>
            <a:r>
              <a:rPr lang="en-US" sz="4200" dirty="0"/>
              <a:t>…</a:t>
            </a:r>
          </a:p>
        </p:txBody>
      </p:sp>
      <p:sp>
        <p:nvSpPr>
          <p:cNvPr id="19" name="Left Brace 18"/>
          <p:cNvSpPr/>
          <p:nvPr/>
        </p:nvSpPr>
        <p:spPr>
          <a:xfrm rot="5400000">
            <a:off x="4358893" y="1034617"/>
            <a:ext cx="261616" cy="2481148"/>
          </a:xfrm>
          <a:prstGeom prst="leftBrace">
            <a:avLst>
              <a:gd name="adj1" fmla="val 8333"/>
              <a:gd name="adj2" fmla="val 51894"/>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lIns="68580" tIns="34290" rIns="68580" bIns="34290" spcCol="0" rtlCol="0" anchor="ctr"/>
          <a:lstStyle/>
          <a:p>
            <a:pPr algn="ctr"/>
            <a:endParaRPr lang="en-US">
              <a:solidFill>
                <a:srgbClr val="0070C0"/>
              </a:solidFill>
            </a:endParaRPr>
          </a:p>
        </p:txBody>
      </p:sp>
      <mc:AlternateContent xmlns:mc="http://schemas.openxmlformats.org/markup-compatibility/2006">
        <mc:Choice xmlns:a14="http://schemas.microsoft.com/office/drawing/2010/main" Requires="a14">
          <p:sp>
            <p:nvSpPr>
              <p:cNvPr id="34" name="TextBox 33"/>
              <p:cNvSpPr txBox="1"/>
              <p:nvPr/>
            </p:nvSpPr>
            <p:spPr>
              <a:xfrm>
                <a:off x="3510743" y="1582419"/>
                <a:ext cx="4117153" cy="392415"/>
              </a:xfrm>
              <a:prstGeom prst="rect">
                <a:avLst/>
              </a:prstGeom>
              <a:noFill/>
            </p:spPr>
            <p:txBody>
              <a:bodyPr wrap="none" lIns="68580" tIns="34290" rIns="68580" bIns="34290" rtlCol="0">
                <a:spAutoFit/>
              </a:bodyPr>
              <a:lstStyle/>
              <a:p>
                <a:pPr/>
                <a14:m>
                  <m:oMathPara xmlns:m="http://schemas.openxmlformats.org/officeDocument/2006/math">
                    <m:oMathParaPr>
                      <m:jc m:val="centerGroup"/>
                    </m:oMathParaPr>
                    <m:oMath xmlns:m="http://schemas.openxmlformats.org/officeDocument/2006/math">
                      <m:r>
                        <m:rPr>
                          <m:sty m:val="p"/>
                        </m:rPr>
                        <a:rPr lang="en-US" sz="2100" b="0" i="0" smtClean="0">
                          <a:solidFill>
                            <a:srgbClr val="0070C0"/>
                          </a:solidFill>
                          <a:latin typeface="Cambria Math" panose="02040503050406030204" pitchFamily="18" charset="0"/>
                        </a:rPr>
                        <m:t>Closer</m:t>
                      </m:r>
                      <m:r>
                        <a:rPr lang="en-US" sz="2100" b="0" i="0" smtClean="0">
                          <a:solidFill>
                            <a:srgbClr val="0070C0"/>
                          </a:solidFill>
                          <a:latin typeface="Cambria Math" panose="02040503050406030204" pitchFamily="18" charset="0"/>
                        </a:rPr>
                        <m:t> </m:t>
                      </m:r>
                      <m:r>
                        <m:rPr>
                          <m:sty m:val="p"/>
                        </m:rPr>
                        <a:rPr lang="en-US" sz="2100" b="0" i="0" smtClean="0">
                          <a:solidFill>
                            <a:srgbClr val="0070C0"/>
                          </a:solidFill>
                          <a:latin typeface="Cambria Math" panose="02040503050406030204" pitchFamily="18" charset="0"/>
                        </a:rPr>
                        <m:t>Nodes</m:t>
                      </m:r>
                      <m:r>
                        <a:rPr lang="en-US" sz="2100" b="0" i="0" smtClean="0">
                          <a:solidFill>
                            <a:srgbClr val="0070C0"/>
                          </a:solidFill>
                          <a:latin typeface="Cambria Math" panose="02040503050406030204" pitchFamily="18" charset="0"/>
                        </a:rPr>
                        <m:t> </m:t>
                      </m:r>
                      <m:r>
                        <m:rPr>
                          <m:sty m:val="p"/>
                        </m:rPr>
                        <a:rPr lang="en-US" sz="2100" b="0" i="0" smtClean="0">
                          <a:solidFill>
                            <a:srgbClr val="0070C0"/>
                          </a:solidFill>
                          <a:latin typeface="Cambria Math" panose="02040503050406030204" pitchFamily="18" charset="0"/>
                        </a:rPr>
                        <m:t>receive</m:t>
                      </m:r>
                      <m:r>
                        <a:rPr lang="en-US" sz="2100" b="0" i="0" smtClean="0">
                          <a:solidFill>
                            <a:srgbClr val="0070C0"/>
                          </a:solidFill>
                          <a:latin typeface="Cambria Math" panose="02040503050406030204" pitchFamily="18" charset="0"/>
                        </a:rPr>
                        <m:t> </m:t>
                      </m:r>
                      <m:r>
                        <m:rPr>
                          <m:sty m:val="p"/>
                        </m:rPr>
                        <a:rPr lang="en-US" sz="2100" b="0" i="0" smtClean="0">
                          <a:solidFill>
                            <a:srgbClr val="0070C0"/>
                          </a:solidFill>
                          <a:latin typeface="Cambria Math" panose="02040503050406030204" pitchFamily="18" charset="0"/>
                        </a:rPr>
                        <m:t>more</m:t>
                      </m:r>
                      <m:r>
                        <a:rPr lang="en-US" sz="2100" b="0" i="0" smtClean="0">
                          <a:solidFill>
                            <a:srgbClr val="0070C0"/>
                          </a:solidFill>
                          <a:latin typeface="Cambria Math" panose="02040503050406030204" pitchFamily="18" charset="0"/>
                        </a:rPr>
                        <m:t> </m:t>
                      </m:r>
                      <m:r>
                        <m:rPr>
                          <m:sty m:val="p"/>
                        </m:rPr>
                        <a:rPr lang="en-US" sz="2100" b="0" i="0" smtClean="0">
                          <a:solidFill>
                            <a:srgbClr val="0070C0"/>
                          </a:solidFill>
                          <a:latin typeface="Cambria Math" panose="02040503050406030204" pitchFamily="18" charset="0"/>
                        </a:rPr>
                        <m:t>weight</m:t>
                      </m:r>
                    </m:oMath>
                  </m:oMathPara>
                </a14:m>
                <a:endParaRPr lang="en-US" sz="2100" dirty="0">
                  <a:solidFill>
                    <a:srgbClr val="0070C0"/>
                  </a:solidFill>
                </a:endParaRPr>
              </a:p>
            </p:txBody>
          </p:sp>
        </mc:Choice>
        <mc:Fallback>
          <p:sp>
            <p:nvSpPr>
              <p:cNvPr id="34" name="TextBox 33"/>
              <p:cNvSpPr txBox="1">
                <a:spLocks noRot="1" noChangeAspect="1" noMove="1" noResize="1" noEditPoints="1" noAdjustHandles="1" noChangeArrowheads="1" noChangeShapeType="1" noTextEdit="1"/>
              </p:cNvSpPr>
              <p:nvPr/>
            </p:nvSpPr>
            <p:spPr>
              <a:xfrm>
                <a:off x="3510743" y="1582419"/>
                <a:ext cx="4117153" cy="392415"/>
              </a:xfrm>
              <a:prstGeom prst="rect">
                <a:avLst/>
              </a:prstGeom>
              <a:blipFill>
                <a:blip r:embed="rId4"/>
                <a:stretch>
                  <a:fillRect r="-296" b="-18750"/>
                </a:stretch>
              </a:blipFill>
            </p:spPr>
            <p:txBody>
              <a:bodyPr/>
              <a:lstStyle/>
              <a:p>
                <a:r>
                  <a:rPr lang="en-US">
                    <a:noFill/>
                  </a:rPr>
                  <a:t> </a:t>
                </a:r>
              </a:p>
            </p:txBody>
          </p:sp>
        </mc:Fallback>
      </mc:AlternateContent>
      <p:sp>
        <p:nvSpPr>
          <p:cNvPr id="35" name="Oval 34"/>
          <p:cNvSpPr/>
          <p:nvPr/>
        </p:nvSpPr>
        <p:spPr>
          <a:xfrm>
            <a:off x="3887519" y="2403787"/>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i-4</a:t>
            </a:r>
          </a:p>
        </p:txBody>
      </p:sp>
      <p:cxnSp>
        <p:nvCxnSpPr>
          <p:cNvPr id="36" name="Straight Arrow Connector 35"/>
          <p:cNvCxnSpPr/>
          <p:nvPr/>
        </p:nvCxnSpPr>
        <p:spPr>
          <a:xfrm flipV="1">
            <a:off x="4251414" y="2619968"/>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3249127" y="2401002"/>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i-4</a:t>
            </a:r>
          </a:p>
        </p:txBody>
      </p:sp>
      <p:cxnSp>
        <p:nvCxnSpPr>
          <p:cNvPr id="42" name="Straight Arrow Connector 41"/>
          <p:cNvCxnSpPr/>
          <p:nvPr/>
        </p:nvCxnSpPr>
        <p:spPr>
          <a:xfrm flipV="1">
            <a:off x="3613022" y="2617183"/>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35" idx="4"/>
            <a:endCxn id="11" idx="4"/>
          </p:cNvCxnSpPr>
          <p:nvPr/>
        </p:nvCxnSpPr>
        <p:spPr>
          <a:xfrm rot="5400000" flipH="1" flipV="1">
            <a:off x="5485599" y="1464739"/>
            <a:ext cx="21005" cy="2693933"/>
          </a:xfrm>
          <a:prstGeom prst="curvedConnector3">
            <a:avLst>
              <a:gd name="adj1" fmla="val -816254"/>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5364374" y="3032749"/>
            <a:ext cx="351699" cy="284693"/>
          </a:xfrm>
          <a:prstGeom prst="rect">
            <a:avLst/>
          </a:prstGeom>
        </p:spPr>
        <p:txBody>
          <a:bodyPr wrap="none" lIns="68580" tIns="34290" rIns="68580" bIns="34290">
            <a:spAutoFit/>
          </a:bodyPr>
          <a:lstStyle/>
          <a:p>
            <a:r>
              <a:rPr lang="en-US" dirty="0">
                <a:solidFill>
                  <a:srgbClr val="7030A0"/>
                </a:solidFill>
              </a:rPr>
              <a:t>r(</a:t>
            </a:r>
            <a:r>
              <a:rPr lang="en-US" dirty="0" err="1">
                <a:solidFill>
                  <a:srgbClr val="7030A0"/>
                </a:solidFill>
              </a:rPr>
              <a:t>i</a:t>
            </a:r>
            <a:r>
              <a:rPr lang="en-US" dirty="0">
                <a:solidFill>
                  <a:srgbClr val="7030A0"/>
                </a:solidFill>
              </a:rPr>
              <a:t>)</a:t>
            </a:r>
            <a:endParaRPr lang="en-US" dirty="0"/>
          </a:p>
        </p:txBody>
      </p:sp>
    </p:spTree>
    <p:extLst>
      <p:ext uri="{BB962C8B-B14F-4D97-AF65-F5344CB8AC3E}">
        <p14:creationId xmlns:p14="http://schemas.microsoft.com/office/powerpoint/2010/main" val="36121198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a:t>
            </a:r>
            <a:endParaRPr lang="en-US" dirty="0"/>
          </a:p>
        </p:txBody>
      </p:sp>
      <p:sp>
        <p:nvSpPr>
          <p:cNvPr id="4" name="Oval 3"/>
          <p:cNvSpPr/>
          <p:nvPr/>
        </p:nvSpPr>
        <p:spPr>
          <a:xfrm>
            <a:off x="669616" y="235302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5" name="Oval 4"/>
          <p:cNvSpPr/>
          <p:nvPr/>
        </p:nvSpPr>
        <p:spPr>
          <a:xfrm>
            <a:off x="1375771" y="235302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cxnSp>
        <p:nvCxnSpPr>
          <p:cNvPr id="7" name="Straight Arrow Connector 6"/>
          <p:cNvCxnSpPr/>
          <p:nvPr/>
        </p:nvCxnSpPr>
        <p:spPr>
          <a:xfrm>
            <a:off x="1083596" y="2558190"/>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625143" y="2382783"/>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err="1"/>
              <a:t>i</a:t>
            </a:r>
            <a:endParaRPr lang="en-US" sz="1700" dirty="0"/>
          </a:p>
        </p:txBody>
      </p:sp>
      <p:sp>
        <p:nvSpPr>
          <p:cNvPr id="13" name="TextBox 12"/>
          <p:cNvSpPr txBox="1"/>
          <p:nvPr/>
        </p:nvSpPr>
        <p:spPr>
          <a:xfrm>
            <a:off x="2770548" y="2115702"/>
            <a:ext cx="512400" cy="718466"/>
          </a:xfrm>
          <a:prstGeom prst="rect">
            <a:avLst/>
          </a:prstGeom>
          <a:noFill/>
        </p:spPr>
        <p:txBody>
          <a:bodyPr wrap="none" lIns="68580" tIns="34290" rIns="68580" bIns="34290" rtlCol="0">
            <a:spAutoFit/>
          </a:bodyPr>
          <a:lstStyle/>
          <a:p>
            <a:r>
              <a:rPr lang="en-US" sz="4200" dirty="0"/>
              <a:t>…</a:t>
            </a:r>
          </a:p>
        </p:txBody>
      </p:sp>
      <p:sp>
        <p:nvSpPr>
          <p:cNvPr id="16" name="Oval 15"/>
          <p:cNvSpPr/>
          <p:nvPr/>
        </p:nvSpPr>
        <p:spPr>
          <a:xfrm>
            <a:off x="7857650" y="2316600"/>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n</a:t>
            </a:r>
          </a:p>
        </p:txBody>
      </p:sp>
      <p:cxnSp>
        <p:nvCxnSpPr>
          <p:cNvPr id="17" name="Straight Arrow Connector 16"/>
          <p:cNvCxnSpPr/>
          <p:nvPr/>
        </p:nvCxnSpPr>
        <p:spPr>
          <a:xfrm flipV="1">
            <a:off x="7739580" y="2551111"/>
            <a:ext cx="138085" cy="2334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990837" y="2574453"/>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6" name="TextBox 25"/>
              <p:cNvSpPr txBox="1"/>
              <p:nvPr/>
            </p:nvSpPr>
            <p:spPr>
              <a:xfrm>
                <a:off x="1196500" y="2917333"/>
                <a:ext cx="1894125" cy="392415"/>
              </a:xfrm>
              <a:prstGeom prst="rect">
                <a:avLst/>
              </a:prstGeom>
              <a:noFill/>
            </p:spPr>
            <p:txBody>
              <a:bodyPr wrap="none" lIns="68580" tIns="34290" rIns="68580" bIns="34290" rtlCol="0">
                <a:spAutoFit/>
              </a:bodyPr>
              <a:lstStyle/>
              <a:p>
                <a:r>
                  <a:rPr lang="en-US" sz="2100" dirty="0"/>
                  <a:t>Indegree: </a:t>
                </a:r>
                <a14:m>
                  <m:oMath xmlns:m="http://schemas.openxmlformats.org/officeDocument/2006/math">
                    <m:r>
                      <a:rPr lang="en-US" sz="2100" i="1">
                        <a:latin typeface="Cambria Math" panose="02040503050406030204" pitchFamily="18" charset="0"/>
                        <a:ea typeface="Cambria Math" panose="02040503050406030204" pitchFamily="18" charset="0"/>
                      </a:rPr>
                      <m:t>𝛿</m:t>
                    </m:r>
                    <m:r>
                      <a:rPr lang="en-US" sz="2100" i="1">
                        <a:latin typeface="Cambria Math" panose="02040503050406030204" pitchFamily="18" charset="0"/>
                        <a:ea typeface="Cambria Math" panose="02040503050406030204" pitchFamily="18" charset="0"/>
                      </a:rPr>
                      <m:t>=2</m:t>
                    </m:r>
                  </m:oMath>
                </a14:m>
                <a:endParaRPr lang="en-US" sz="2100" dirty="0"/>
              </a:p>
            </p:txBody>
          </p:sp>
        </mc:Choice>
        <mc:Fallback>
          <p:sp>
            <p:nvSpPr>
              <p:cNvPr id="26" name="TextBox 25"/>
              <p:cNvSpPr txBox="1">
                <a:spLocks noRot="1" noChangeAspect="1" noMove="1" noResize="1" noEditPoints="1" noAdjustHandles="1" noChangeArrowheads="1" noChangeShapeType="1" noTextEdit="1"/>
              </p:cNvSpPr>
              <p:nvPr/>
            </p:nvSpPr>
            <p:spPr>
              <a:xfrm>
                <a:off x="1196500" y="2917333"/>
                <a:ext cx="1894125" cy="392415"/>
              </a:xfrm>
              <a:prstGeom prst="rect">
                <a:avLst/>
              </a:prstGeom>
              <a:blipFill>
                <a:blip r:embed="rId2"/>
                <a:stretch>
                  <a:fillRect l="-4823" t="-14063" r="-643" b="-3281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483304" y="3294261"/>
                <a:ext cx="7592271" cy="2651623"/>
              </a:xfrm>
              <a:prstGeom prst="rect">
                <a:avLst/>
              </a:prstGeom>
              <a:noFill/>
            </p:spPr>
            <p:txBody>
              <a:bodyPr wrap="none" lIns="68580" tIns="34290" rIns="68580" bIns="34290" rtlCol="0">
                <a:spAutoFit/>
              </a:bodyPr>
              <a:lstStyle/>
              <a:p>
                <a:r>
                  <a:rPr lang="en-US" sz="3000" dirty="0" smtClean="0">
                    <a:solidFill>
                      <a:srgbClr val="7030A0"/>
                    </a:solidFill>
                  </a:rPr>
                  <a:t>Argon2i Edge Distribution: </a:t>
                </a:r>
                <a14:m>
                  <m:oMath xmlns:m="http://schemas.openxmlformats.org/officeDocument/2006/math">
                    <m:r>
                      <a:rPr lang="en-US" sz="3000" b="0" i="1" smtClean="0">
                        <a:solidFill>
                          <a:srgbClr val="7030A0"/>
                        </a:solidFill>
                        <a:latin typeface="Cambria Math" panose="02040503050406030204" pitchFamily="18" charset="0"/>
                      </a:rPr>
                      <m:t>𝑁</m:t>
                    </m:r>
                    <m:r>
                      <a:rPr lang="en-US" sz="3000" b="0" i="1" smtClean="0">
                        <a:solidFill>
                          <a:srgbClr val="7030A0"/>
                        </a:solidFill>
                        <a:latin typeface="Cambria Math" panose="02040503050406030204" pitchFamily="18" charset="0"/>
                        <a:ea typeface="Cambria Math" panose="02040503050406030204" pitchFamily="18" charset="0"/>
                      </a:rPr>
                      <m:t>≫</m:t>
                    </m:r>
                    <m:r>
                      <a:rPr lang="en-US" sz="3000" b="0" i="1" smtClean="0">
                        <a:solidFill>
                          <a:srgbClr val="7030A0"/>
                        </a:solidFill>
                        <a:latin typeface="Cambria Math" panose="02040503050406030204" pitchFamily="18" charset="0"/>
                        <a:ea typeface="Cambria Math" panose="02040503050406030204" pitchFamily="18" charset="0"/>
                      </a:rPr>
                      <m:t>𝑛</m:t>
                    </m:r>
                  </m:oMath>
                </a14:m>
                <a:endParaRPr lang="en-US" sz="3000" dirty="0">
                  <a:solidFill>
                    <a:srgbClr val="7030A0"/>
                  </a:solidFill>
                </a:endParaRPr>
              </a:p>
              <a:p>
                <a14:m>
                  <m:oMathPara xmlns:m="http://schemas.openxmlformats.org/officeDocument/2006/math">
                    <m:oMathParaPr>
                      <m:jc m:val="centerGroup"/>
                    </m:oMathParaPr>
                    <m:oMath xmlns:m="http://schemas.openxmlformats.org/officeDocument/2006/math">
                      <m:r>
                        <m:rPr>
                          <m:sty m:val="p"/>
                        </m:rPr>
                        <a:rPr lang="en-US" sz="3000" b="0" i="0" smtClean="0">
                          <a:latin typeface="Cambria Math" panose="02040503050406030204" pitchFamily="18" charset="0"/>
                        </a:rPr>
                        <m:t>Pr</m:t>
                      </m:r>
                      <m:d>
                        <m:dPr>
                          <m:begChr m:val="["/>
                          <m:endChr m:val="]"/>
                          <m:ctrlPr>
                            <a:rPr lang="en-US" sz="3000" b="0" i="1" smtClean="0">
                              <a:latin typeface="Cambria Math" panose="02040503050406030204" pitchFamily="18" charset="0"/>
                            </a:rPr>
                          </m:ctrlPr>
                        </m:dPr>
                        <m:e>
                          <m:r>
                            <m:rPr>
                              <m:nor/>
                            </m:rPr>
                            <a:rPr lang="en-US" sz="3200" dirty="0">
                              <a:solidFill>
                                <a:srgbClr val="7030A0"/>
                              </a:solidFill>
                            </a:rPr>
                            <m:t>r</m:t>
                          </m:r>
                          <m:r>
                            <m:rPr>
                              <m:nor/>
                            </m:rPr>
                            <a:rPr lang="en-US" sz="3200" dirty="0">
                              <a:solidFill>
                                <a:srgbClr val="7030A0"/>
                              </a:solidFill>
                            </a:rPr>
                            <m:t>(</m:t>
                          </m:r>
                          <m:r>
                            <m:rPr>
                              <m:nor/>
                            </m:rPr>
                            <a:rPr lang="en-US" sz="3200" dirty="0">
                              <a:solidFill>
                                <a:srgbClr val="7030A0"/>
                              </a:solidFill>
                            </a:rPr>
                            <m:t>i</m:t>
                          </m:r>
                          <m:r>
                            <m:rPr>
                              <m:nor/>
                            </m:rPr>
                            <a:rPr lang="en-US" sz="3200" dirty="0">
                              <a:solidFill>
                                <a:srgbClr val="7030A0"/>
                              </a:solidFill>
                            </a:rPr>
                            <m:t>)</m:t>
                          </m:r>
                          <m:r>
                            <a:rPr lang="en-US" sz="3200" b="0" i="1" dirty="0" smtClean="0">
                              <a:latin typeface="Cambria Math" panose="02040503050406030204" pitchFamily="18" charset="0"/>
                            </a:rPr>
                            <m:t>=</m:t>
                          </m:r>
                          <m:r>
                            <a:rPr lang="en-US" sz="3200" b="0" i="1" dirty="0" smtClean="0">
                              <a:latin typeface="Cambria Math" panose="02040503050406030204" pitchFamily="18" charset="0"/>
                            </a:rPr>
                            <m:t>𝑗</m:t>
                          </m:r>
                        </m:e>
                      </m:d>
                      <m:r>
                        <a:rPr lang="en-US" sz="3000" b="0" i="1" smtClean="0">
                          <a:latin typeface="Cambria Math" panose="02040503050406030204" pitchFamily="18" charset="0"/>
                        </a:rPr>
                        <m:t>=</m:t>
                      </m:r>
                      <m:func>
                        <m:funcPr>
                          <m:ctrlPr>
                            <a:rPr lang="en-US" sz="3000" i="1">
                              <a:latin typeface="Cambria Math" panose="02040503050406030204" pitchFamily="18" charset="0"/>
                            </a:rPr>
                          </m:ctrlPr>
                        </m:funcPr>
                        <m:fName>
                          <m:limLow>
                            <m:limLowPr>
                              <m:ctrlPr>
                                <a:rPr lang="en-US" sz="3000" i="1">
                                  <a:latin typeface="Cambria Math" panose="02040503050406030204" pitchFamily="18" charset="0"/>
                                </a:rPr>
                              </m:ctrlPr>
                            </m:limLowPr>
                            <m:e>
                              <m:r>
                                <m:rPr>
                                  <m:sty m:val="p"/>
                                </m:rPr>
                                <a:rPr lang="en-US" sz="3000">
                                  <a:latin typeface="Cambria Math" panose="02040503050406030204" pitchFamily="18" charset="0"/>
                                </a:rPr>
                                <m:t>Pr</m:t>
                              </m:r>
                            </m:e>
                            <m:lim>
                              <m:r>
                                <a:rPr lang="en-US" sz="3000" i="1">
                                  <a:latin typeface="Cambria Math" panose="02040503050406030204" pitchFamily="18" charset="0"/>
                                </a:rPr>
                                <m:t>𝑥</m:t>
                              </m:r>
                              <m:r>
                                <a:rPr lang="en-US" sz="3000" i="1">
                                  <a:latin typeface="Cambria Math" panose="02040503050406030204" pitchFamily="18" charset="0"/>
                                  <a:ea typeface="Cambria Math" panose="02040503050406030204" pitchFamily="18" charset="0"/>
                                </a:rPr>
                                <m:t>~[</m:t>
                              </m:r>
                              <m:r>
                                <a:rPr lang="en-US" sz="3000" b="0" i="1" smtClean="0">
                                  <a:latin typeface="Cambria Math" panose="02040503050406030204" pitchFamily="18" charset="0"/>
                                  <a:ea typeface="Cambria Math" panose="02040503050406030204" pitchFamily="18" charset="0"/>
                                </a:rPr>
                                <m:t>𝑁</m:t>
                              </m:r>
                              <m:r>
                                <a:rPr lang="en-US" sz="3000" i="1">
                                  <a:latin typeface="Cambria Math" panose="02040503050406030204" pitchFamily="18" charset="0"/>
                                  <a:ea typeface="Cambria Math" panose="02040503050406030204" pitchFamily="18" charset="0"/>
                                </a:rPr>
                                <m:t>]</m:t>
                              </m:r>
                            </m:lim>
                          </m:limLow>
                        </m:fName>
                        <m:e>
                          <m:d>
                            <m:dPr>
                              <m:begChr m:val="["/>
                              <m:endChr m:val="]"/>
                              <m:ctrlPr>
                                <a:rPr lang="en-US" sz="3000" i="1">
                                  <a:latin typeface="Cambria Math" panose="02040503050406030204" pitchFamily="18" charset="0"/>
                                </a:rPr>
                              </m:ctrlPr>
                            </m:dPr>
                            <m:e>
                              <m:r>
                                <a:rPr lang="en-US" sz="3000" b="0" i="1" smtClean="0">
                                  <a:latin typeface="Cambria Math" panose="02040503050406030204" pitchFamily="18" charset="0"/>
                                </a:rPr>
                                <m:t>𝑖</m:t>
                              </m:r>
                              <m:d>
                                <m:dPr>
                                  <m:ctrlPr>
                                    <a:rPr lang="en-US" sz="3000" b="0" i="1" smtClean="0">
                                      <a:latin typeface="Cambria Math" panose="02040503050406030204" pitchFamily="18" charset="0"/>
                                    </a:rPr>
                                  </m:ctrlPr>
                                </m:dPr>
                                <m:e>
                                  <m:r>
                                    <a:rPr lang="en-US" sz="3000" b="0" i="1" smtClean="0">
                                      <a:latin typeface="Cambria Math" panose="02040503050406030204" pitchFamily="18" charset="0"/>
                                    </a:rPr>
                                    <m:t>1−</m:t>
                                  </m:r>
                                  <m:f>
                                    <m:fPr>
                                      <m:ctrlPr>
                                        <a:rPr lang="en-US" sz="3000" b="0" i="1" smtClean="0">
                                          <a:latin typeface="Cambria Math" panose="02040503050406030204" pitchFamily="18" charset="0"/>
                                        </a:rPr>
                                      </m:ctrlPr>
                                    </m:fPr>
                                    <m:num>
                                      <m:sSup>
                                        <m:sSupPr>
                                          <m:ctrlPr>
                                            <a:rPr lang="en-US" sz="3000" b="0" i="1" smtClean="0">
                                              <a:latin typeface="Cambria Math" panose="02040503050406030204" pitchFamily="18" charset="0"/>
                                            </a:rPr>
                                          </m:ctrlPr>
                                        </m:sSupPr>
                                        <m:e>
                                          <m:r>
                                            <a:rPr lang="en-US" sz="3000" b="0" i="1" smtClean="0">
                                              <a:latin typeface="Cambria Math" panose="02040503050406030204" pitchFamily="18" charset="0"/>
                                            </a:rPr>
                                            <m:t>𝑥</m:t>
                                          </m:r>
                                        </m:e>
                                        <m:sup>
                                          <m:r>
                                            <a:rPr lang="en-US" sz="3000" b="0" i="1" smtClean="0">
                                              <a:latin typeface="Cambria Math" panose="02040503050406030204" pitchFamily="18" charset="0"/>
                                            </a:rPr>
                                            <m:t>2</m:t>
                                          </m:r>
                                        </m:sup>
                                      </m:sSup>
                                    </m:num>
                                    <m:den>
                                      <m:sSup>
                                        <m:sSupPr>
                                          <m:ctrlPr>
                                            <a:rPr lang="en-US" sz="3000" i="1">
                                              <a:latin typeface="Cambria Math" panose="02040503050406030204" pitchFamily="18" charset="0"/>
                                            </a:rPr>
                                          </m:ctrlPr>
                                        </m:sSupPr>
                                        <m:e>
                                          <m:r>
                                            <a:rPr lang="en-US" sz="3000" b="0" i="1" smtClean="0">
                                              <a:latin typeface="Cambria Math" panose="02040503050406030204" pitchFamily="18" charset="0"/>
                                            </a:rPr>
                                            <m:t>𝑁</m:t>
                                          </m:r>
                                        </m:e>
                                        <m:sup>
                                          <m:r>
                                            <a:rPr lang="en-US" sz="3000" i="1">
                                              <a:latin typeface="Cambria Math" panose="02040503050406030204" pitchFamily="18" charset="0"/>
                                            </a:rPr>
                                            <m:t>2</m:t>
                                          </m:r>
                                        </m:sup>
                                      </m:sSup>
                                    </m:den>
                                  </m:f>
                                </m:e>
                              </m:d>
                              <m:r>
                                <a:rPr lang="en-US" sz="3000" b="0" i="1" smtClean="0">
                                  <a:latin typeface="Cambria Math" panose="02040503050406030204" pitchFamily="18" charset="0"/>
                                  <a:ea typeface="Cambria Math" panose="02040503050406030204" pitchFamily="18" charset="0"/>
                                </a:rPr>
                                <m:t>∈</m:t>
                              </m:r>
                              <m:d>
                                <m:dPr>
                                  <m:endChr m:val=""/>
                                  <m:ctrlPr>
                                    <a:rPr lang="en-US" sz="3000" b="0" i="1" smtClean="0">
                                      <a:latin typeface="Cambria Math" panose="02040503050406030204" pitchFamily="18" charset="0"/>
                                      <a:ea typeface="Cambria Math" panose="02040503050406030204" pitchFamily="18" charset="0"/>
                                    </a:rPr>
                                  </m:ctrlPr>
                                </m:dPr>
                                <m:e>
                                  <m:r>
                                    <a:rPr lang="en-US" sz="3000" b="0" i="1" smtClean="0">
                                      <a:latin typeface="Cambria Math" panose="02040503050406030204" pitchFamily="18" charset="0"/>
                                      <a:ea typeface="Cambria Math" panose="02040503050406030204" pitchFamily="18" charset="0"/>
                                    </a:rPr>
                                    <m:t>𝑗</m:t>
                                  </m:r>
                                  <m:r>
                                    <a:rPr lang="en-US" sz="3000" b="0" i="1" smtClean="0">
                                      <a:latin typeface="Cambria Math" panose="02040503050406030204" pitchFamily="18" charset="0"/>
                                      <a:ea typeface="Cambria Math" panose="02040503050406030204" pitchFamily="18" charset="0"/>
                                    </a:rPr>
                                    <m:t>−1,</m:t>
                                  </m:r>
                                </m:e>
                              </m:d>
                              <m:d>
                                <m:dPr>
                                  <m:begChr m:val=""/>
                                  <m:endChr m:val="]"/>
                                  <m:ctrlPr>
                                    <a:rPr lang="en-US" sz="3000" b="0" i="1" smtClean="0">
                                      <a:latin typeface="Cambria Math" panose="02040503050406030204" pitchFamily="18" charset="0"/>
                                      <a:ea typeface="Cambria Math" panose="02040503050406030204" pitchFamily="18" charset="0"/>
                                    </a:rPr>
                                  </m:ctrlPr>
                                </m:dPr>
                                <m:e>
                                  <m:r>
                                    <a:rPr lang="en-US" sz="3000" b="0" i="1" smtClean="0">
                                      <a:latin typeface="Cambria Math" panose="02040503050406030204" pitchFamily="18" charset="0"/>
                                      <a:ea typeface="Cambria Math" panose="02040503050406030204" pitchFamily="18" charset="0"/>
                                    </a:rPr>
                                    <m:t>𝑗</m:t>
                                  </m:r>
                                </m:e>
                              </m:d>
                            </m:e>
                          </m:d>
                        </m:e>
                      </m:func>
                    </m:oMath>
                  </m:oMathPara>
                </a14:m>
                <a:endParaRPr lang="en-US" sz="3000" dirty="0"/>
              </a:p>
              <a:p>
                <a:endParaRPr lang="en-US" sz="3000" dirty="0">
                  <a:solidFill>
                    <a:srgbClr val="7030A0"/>
                  </a:solidFill>
                </a:endParaRPr>
              </a:p>
              <a:p>
                <a:endParaRPr lang="en-US" sz="3000" dirty="0">
                  <a:solidFill>
                    <a:srgbClr val="7030A0"/>
                  </a:solidFill>
                </a:endParaRPr>
              </a:p>
            </p:txBody>
          </p:sp>
        </mc:Choice>
        <mc:Fallback>
          <p:sp>
            <p:nvSpPr>
              <p:cNvPr id="20" name="TextBox 19"/>
              <p:cNvSpPr txBox="1">
                <a:spLocks noRot="1" noChangeAspect="1" noMove="1" noResize="1" noEditPoints="1" noAdjustHandles="1" noChangeArrowheads="1" noChangeShapeType="1" noTextEdit="1"/>
              </p:cNvSpPr>
              <p:nvPr/>
            </p:nvSpPr>
            <p:spPr>
              <a:xfrm>
                <a:off x="483304" y="3294261"/>
                <a:ext cx="7592271" cy="2651623"/>
              </a:xfrm>
              <a:prstGeom prst="rect">
                <a:avLst/>
              </a:prstGeom>
              <a:blipFill>
                <a:blip r:embed="rId3"/>
                <a:stretch>
                  <a:fillRect l="-2167" t="-2989"/>
                </a:stretch>
              </a:blipFill>
            </p:spPr>
            <p:txBody>
              <a:bodyPr/>
              <a:lstStyle/>
              <a:p>
                <a:r>
                  <a:rPr lang="en-US">
                    <a:noFill/>
                  </a:rPr>
                  <a:t> </a:t>
                </a:r>
              </a:p>
            </p:txBody>
          </p:sp>
        </mc:Fallback>
      </mc:AlternateContent>
      <p:sp>
        <p:nvSpPr>
          <p:cNvPr id="21" name="TextBox 20"/>
          <p:cNvSpPr txBox="1"/>
          <p:nvPr/>
        </p:nvSpPr>
        <p:spPr>
          <a:xfrm>
            <a:off x="7227180" y="2045587"/>
            <a:ext cx="512400" cy="718466"/>
          </a:xfrm>
          <a:prstGeom prst="rect">
            <a:avLst/>
          </a:prstGeom>
          <a:noFill/>
        </p:spPr>
        <p:txBody>
          <a:bodyPr wrap="none" lIns="68580" tIns="34290" rIns="68580" bIns="34290" rtlCol="0">
            <a:spAutoFit/>
          </a:bodyPr>
          <a:lstStyle/>
          <a:p>
            <a:r>
              <a:rPr lang="en-US" sz="4200" dirty="0"/>
              <a:t>…</a:t>
            </a:r>
          </a:p>
        </p:txBody>
      </p:sp>
      <p:sp>
        <p:nvSpPr>
          <p:cNvPr id="22" name="Oval 21"/>
          <p:cNvSpPr/>
          <p:nvPr/>
        </p:nvSpPr>
        <p:spPr>
          <a:xfrm>
            <a:off x="5966758" y="2382876"/>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i-1</a:t>
            </a:r>
          </a:p>
        </p:txBody>
      </p:sp>
      <p:sp>
        <p:nvSpPr>
          <p:cNvPr id="23" name="Oval 22"/>
          <p:cNvSpPr/>
          <p:nvPr/>
        </p:nvSpPr>
        <p:spPr>
          <a:xfrm>
            <a:off x="5247937" y="2408784"/>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i-2</a:t>
            </a:r>
          </a:p>
        </p:txBody>
      </p:sp>
      <p:cxnSp>
        <p:nvCxnSpPr>
          <p:cNvPr id="27" name="Straight Arrow Connector 26"/>
          <p:cNvCxnSpPr>
            <a:endCxn id="22" idx="2"/>
          </p:cNvCxnSpPr>
          <p:nvPr/>
        </p:nvCxnSpPr>
        <p:spPr>
          <a:xfrm flipV="1">
            <a:off x="5611832" y="2592086"/>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354838" y="2583723"/>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4601181" y="2405998"/>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i-3</a:t>
            </a:r>
          </a:p>
        </p:txBody>
      </p:sp>
      <p:cxnSp>
        <p:nvCxnSpPr>
          <p:cNvPr id="30" name="Straight Arrow Connector 29"/>
          <p:cNvCxnSpPr/>
          <p:nvPr/>
        </p:nvCxnSpPr>
        <p:spPr>
          <a:xfrm flipV="1">
            <a:off x="4965076" y="2589301"/>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247316" y="2405999"/>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i-8</a:t>
            </a:r>
          </a:p>
        </p:txBody>
      </p:sp>
      <p:sp>
        <p:nvSpPr>
          <p:cNvPr id="32" name="TextBox 31"/>
          <p:cNvSpPr txBox="1"/>
          <p:nvPr/>
        </p:nvSpPr>
        <p:spPr>
          <a:xfrm>
            <a:off x="1795365" y="2090051"/>
            <a:ext cx="512400" cy="718466"/>
          </a:xfrm>
          <a:prstGeom prst="rect">
            <a:avLst/>
          </a:prstGeom>
          <a:noFill/>
        </p:spPr>
        <p:txBody>
          <a:bodyPr wrap="none" lIns="68580" tIns="34290" rIns="68580" bIns="34290" rtlCol="0">
            <a:spAutoFit/>
          </a:bodyPr>
          <a:lstStyle/>
          <a:p>
            <a:r>
              <a:rPr lang="en-US" sz="4200" dirty="0"/>
              <a:t>…</a:t>
            </a:r>
          </a:p>
        </p:txBody>
      </p:sp>
      <p:sp>
        <p:nvSpPr>
          <p:cNvPr id="19" name="Left Brace 18"/>
          <p:cNvSpPr/>
          <p:nvPr/>
        </p:nvSpPr>
        <p:spPr>
          <a:xfrm rot="5400000">
            <a:off x="4358893" y="1034617"/>
            <a:ext cx="261616" cy="2481148"/>
          </a:xfrm>
          <a:prstGeom prst="leftBrace">
            <a:avLst>
              <a:gd name="adj1" fmla="val 8333"/>
              <a:gd name="adj2" fmla="val 51894"/>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lIns="68580" tIns="34290" rIns="68580" bIns="34290" spcCol="0" rtlCol="0" anchor="ctr"/>
          <a:lstStyle/>
          <a:p>
            <a:pPr algn="ctr"/>
            <a:endParaRPr lang="en-US">
              <a:solidFill>
                <a:srgbClr val="0070C0"/>
              </a:solidFill>
            </a:endParaRPr>
          </a:p>
        </p:txBody>
      </p:sp>
      <mc:AlternateContent xmlns:mc="http://schemas.openxmlformats.org/markup-compatibility/2006">
        <mc:Choice xmlns:a14="http://schemas.microsoft.com/office/drawing/2010/main" Requires="a14">
          <p:sp>
            <p:nvSpPr>
              <p:cNvPr id="34" name="TextBox 33"/>
              <p:cNvSpPr txBox="1"/>
              <p:nvPr/>
            </p:nvSpPr>
            <p:spPr>
              <a:xfrm>
                <a:off x="3510743" y="1582419"/>
                <a:ext cx="4117153" cy="392415"/>
              </a:xfrm>
              <a:prstGeom prst="rect">
                <a:avLst/>
              </a:prstGeom>
              <a:noFill/>
            </p:spPr>
            <p:txBody>
              <a:bodyPr wrap="none" lIns="68580" tIns="34290" rIns="68580" bIns="34290" rtlCol="0">
                <a:spAutoFit/>
              </a:bodyPr>
              <a:lstStyle/>
              <a:p>
                <a:pPr/>
                <a14:m>
                  <m:oMathPara xmlns:m="http://schemas.openxmlformats.org/officeDocument/2006/math">
                    <m:oMathParaPr>
                      <m:jc m:val="centerGroup"/>
                    </m:oMathParaPr>
                    <m:oMath xmlns:m="http://schemas.openxmlformats.org/officeDocument/2006/math">
                      <m:r>
                        <m:rPr>
                          <m:sty m:val="p"/>
                        </m:rPr>
                        <a:rPr lang="en-US" sz="2100" b="0" i="0" smtClean="0">
                          <a:solidFill>
                            <a:srgbClr val="0070C0"/>
                          </a:solidFill>
                          <a:latin typeface="Cambria Math" panose="02040503050406030204" pitchFamily="18" charset="0"/>
                        </a:rPr>
                        <m:t>Closer</m:t>
                      </m:r>
                      <m:r>
                        <a:rPr lang="en-US" sz="2100" b="0" i="0" smtClean="0">
                          <a:solidFill>
                            <a:srgbClr val="0070C0"/>
                          </a:solidFill>
                          <a:latin typeface="Cambria Math" panose="02040503050406030204" pitchFamily="18" charset="0"/>
                        </a:rPr>
                        <m:t> </m:t>
                      </m:r>
                      <m:r>
                        <m:rPr>
                          <m:sty m:val="p"/>
                        </m:rPr>
                        <a:rPr lang="en-US" sz="2100" b="0" i="0" smtClean="0">
                          <a:solidFill>
                            <a:srgbClr val="0070C0"/>
                          </a:solidFill>
                          <a:latin typeface="Cambria Math" panose="02040503050406030204" pitchFamily="18" charset="0"/>
                        </a:rPr>
                        <m:t>Nodes</m:t>
                      </m:r>
                      <m:r>
                        <a:rPr lang="en-US" sz="2100" b="0" i="0" smtClean="0">
                          <a:solidFill>
                            <a:srgbClr val="0070C0"/>
                          </a:solidFill>
                          <a:latin typeface="Cambria Math" panose="02040503050406030204" pitchFamily="18" charset="0"/>
                        </a:rPr>
                        <m:t> </m:t>
                      </m:r>
                      <m:r>
                        <m:rPr>
                          <m:sty m:val="p"/>
                        </m:rPr>
                        <a:rPr lang="en-US" sz="2100" b="0" i="0" smtClean="0">
                          <a:solidFill>
                            <a:srgbClr val="0070C0"/>
                          </a:solidFill>
                          <a:latin typeface="Cambria Math" panose="02040503050406030204" pitchFamily="18" charset="0"/>
                        </a:rPr>
                        <m:t>receive</m:t>
                      </m:r>
                      <m:r>
                        <a:rPr lang="en-US" sz="2100" b="0" i="0" smtClean="0">
                          <a:solidFill>
                            <a:srgbClr val="0070C0"/>
                          </a:solidFill>
                          <a:latin typeface="Cambria Math" panose="02040503050406030204" pitchFamily="18" charset="0"/>
                        </a:rPr>
                        <m:t> </m:t>
                      </m:r>
                      <m:r>
                        <m:rPr>
                          <m:sty m:val="p"/>
                        </m:rPr>
                        <a:rPr lang="en-US" sz="2100" b="0" i="0" smtClean="0">
                          <a:solidFill>
                            <a:srgbClr val="0070C0"/>
                          </a:solidFill>
                          <a:latin typeface="Cambria Math" panose="02040503050406030204" pitchFamily="18" charset="0"/>
                        </a:rPr>
                        <m:t>more</m:t>
                      </m:r>
                      <m:r>
                        <a:rPr lang="en-US" sz="2100" b="0" i="0" smtClean="0">
                          <a:solidFill>
                            <a:srgbClr val="0070C0"/>
                          </a:solidFill>
                          <a:latin typeface="Cambria Math" panose="02040503050406030204" pitchFamily="18" charset="0"/>
                        </a:rPr>
                        <m:t> </m:t>
                      </m:r>
                      <m:r>
                        <m:rPr>
                          <m:sty m:val="p"/>
                        </m:rPr>
                        <a:rPr lang="en-US" sz="2100" b="0" i="0" smtClean="0">
                          <a:solidFill>
                            <a:srgbClr val="0070C0"/>
                          </a:solidFill>
                          <a:latin typeface="Cambria Math" panose="02040503050406030204" pitchFamily="18" charset="0"/>
                        </a:rPr>
                        <m:t>weight</m:t>
                      </m:r>
                    </m:oMath>
                  </m:oMathPara>
                </a14:m>
                <a:endParaRPr lang="en-US" sz="2100" dirty="0">
                  <a:solidFill>
                    <a:srgbClr val="0070C0"/>
                  </a:solidFill>
                </a:endParaRPr>
              </a:p>
            </p:txBody>
          </p:sp>
        </mc:Choice>
        <mc:Fallback>
          <p:sp>
            <p:nvSpPr>
              <p:cNvPr id="34" name="TextBox 33"/>
              <p:cNvSpPr txBox="1">
                <a:spLocks noRot="1" noChangeAspect="1" noMove="1" noResize="1" noEditPoints="1" noAdjustHandles="1" noChangeArrowheads="1" noChangeShapeType="1" noTextEdit="1"/>
              </p:cNvSpPr>
              <p:nvPr/>
            </p:nvSpPr>
            <p:spPr>
              <a:xfrm>
                <a:off x="3510743" y="1582419"/>
                <a:ext cx="4117153" cy="392415"/>
              </a:xfrm>
              <a:prstGeom prst="rect">
                <a:avLst/>
              </a:prstGeom>
              <a:blipFill>
                <a:blip r:embed="rId4"/>
                <a:stretch>
                  <a:fillRect r="-296" b="-18750"/>
                </a:stretch>
              </a:blipFill>
            </p:spPr>
            <p:txBody>
              <a:bodyPr/>
              <a:lstStyle/>
              <a:p>
                <a:r>
                  <a:rPr lang="en-US">
                    <a:noFill/>
                  </a:rPr>
                  <a:t> </a:t>
                </a:r>
              </a:p>
            </p:txBody>
          </p:sp>
        </mc:Fallback>
      </mc:AlternateContent>
      <p:sp>
        <p:nvSpPr>
          <p:cNvPr id="35" name="Oval 34"/>
          <p:cNvSpPr/>
          <p:nvPr/>
        </p:nvSpPr>
        <p:spPr>
          <a:xfrm>
            <a:off x="3887519" y="2403787"/>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i-4</a:t>
            </a:r>
          </a:p>
        </p:txBody>
      </p:sp>
      <p:cxnSp>
        <p:nvCxnSpPr>
          <p:cNvPr id="36" name="Straight Arrow Connector 35"/>
          <p:cNvCxnSpPr/>
          <p:nvPr/>
        </p:nvCxnSpPr>
        <p:spPr>
          <a:xfrm flipV="1">
            <a:off x="4251414" y="2619968"/>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3249127" y="2401002"/>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i-4</a:t>
            </a:r>
          </a:p>
        </p:txBody>
      </p:sp>
      <p:cxnSp>
        <p:nvCxnSpPr>
          <p:cNvPr id="42" name="Straight Arrow Connector 41"/>
          <p:cNvCxnSpPr/>
          <p:nvPr/>
        </p:nvCxnSpPr>
        <p:spPr>
          <a:xfrm flipV="1">
            <a:off x="3613022" y="2617183"/>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35" idx="4"/>
            <a:endCxn id="11" idx="4"/>
          </p:cNvCxnSpPr>
          <p:nvPr/>
        </p:nvCxnSpPr>
        <p:spPr>
          <a:xfrm rot="5400000" flipH="1" flipV="1">
            <a:off x="5485599" y="1464739"/>
            <a:ext cx="21005" cy="2693933"/>
          </a:xfrm>
          <a:prstGeom prst="curvedConnector3">
            <a:avLst>
              <a:gd name="adj1" fmla="val -816254"/>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5364374" y="3032749"/>
            <a:ext cx="351699" cy="284693"/>
          </a:xfrm>
          <a:prstGeom prst="rect">
            <a:avLst/>
          </a:prstGeom>
        </p:spPr>
        <p:txBody>
          <a:bodyPr wrap="none" lIns="68580" tIns="34290" rIns="68580" bIns="34290">
            <a:spAutoFit/>
          </a:bodyPr>
          <a:lstStyle/>
          <a:p>
            <a:r>
              <a:rPr lang="en-US" dirty="0">
                <a:solidFill>
                  <a:srgbClr val="7030A0"/>
                </a:solidFill>
              </a:rPr>
              <a:t>r(</a:t>
            </a:r>
            <a:r>
              <a:rPr lang="en-US" dirty="0" err="1">
                <a:solidFill>
                  <a:srgbClr val="7030A0"/>
                </a:solidFill>
              </a:rPr>
              <a:t>i</a:t>
            </a:r>
            <a:r>
              <a:rPr lang="en-US" dirty="0">
                <a:solidFill>
                  <a:srgbClr val="7030A0"/>
                </a:solidFill>
              </a:rPr>
              <a:t>)</a:t>
            </a:r>
            <a:endParaRPr lang="en-US" dirty="0"/>
          </a:p>
        </p:txBody>
      </p:sp>
      <p:sp>
        <p:nvSpPr>
          <p:cNvPr id="44" name="Left Brace 43"/>
          <p:cNvSpPr/>
          <p:nvPr/>
        </p:nvSpPr>
        <p:spPr>
          <a:xfrm rot="5400000">
            <a:off x="842789" y="2020188"/>
            <a:ext cx="115415" cy="452046"/>
          </a:xfrm>
          <a:prstGeom prst="leftBrace">
            <a:avLst>
              <a:gd name="adj1" fmla="val 8333"/>
              <a:gd name="adj2" fmla="val 51894"/>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lIns="68580" tIns="34290" rIns="68580" bIns="34290" spcCol="0" rtlCol="0" anchor="ctr"/>
          <a:lstStyle/>
          <a:p>
            <a:pPr algn="ctr"/>
            <a:endParaRPr lang="en-US">
              <a:solidFill>
                <a:srgbClr val="FF0000"/>
              </a:solidFill>
            </a:endParaRPr>
          </a:p>
        </p:txBody>
      </p:sp>
      <mc:AlternateContent xmlns:mc="http://schemas.openxmlformats.org/markup-compatibility/2006">
        <mc:Choice xmlns:a14="http://schemas.microsoft.com/office/drawing/2010/main" Requires="a14">
          <p:sp>
            <p:nvSpPr>
              <p:cNvPr id="45" name="TextBox 44"/>
              <p:cNvSpPr txBox="1"/>
              <p:nvPr/>
            </p:nvSpPr>
            <p:spPr>
              <a:xfrm>
                <a:off x="300986" y="1220844"/>
                <a:ext cx="2841162" cy="899092"/>
              </a:xfrm>
              <a:prstGeom prst="rect">
                <a:avLst/>
              </a:prstGeom>
              <a:noFill/>
            </p:spPr>
            <p:txBody>
              <a:bodyPr wrap="none" lIns="68580" tIns="34290" rIns="68580" bIns="34290"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rPr>
                        <m:t>Pr</m:t>
                      </m:r>
                      <m:d>
                        <m:dPr>
                          <m:begChr m:val="["/>
                          <m:endChr m:val="]"/>
                          <m:ctrlPr>
                            <a:rPr lang="en-US" sz="2400" i="1">
                              <a:latin typeface="Cambria Math" panose="02040503050406030204" pitchFamily="18" charset="0"/>
                            </a:rPr>
                          </m:ctrlPr>
                        </m:dPr>
                        <m:e>
                          <m:r>
                            <m:rPr>
                              <m:nor/>
                            </m:rPr>
                            <a:rPr lang="en-US" sz="2400" dirty="0">
                              <a:solidFill>
                                <a:srgbClr val="7030A0"/>
                              </a:solidFill>
                            </a:rPr>
                            <m:t>r</m:t>
                          </m:r>
                          <m:r>
                            <m:rPr>
                              <m:nor/>
                            </m:rPr>
                            <a:rPr lang="en-US" sz="2400" dirty="0">
                              <a:solidFill>
                                <a:srgbClr val="7030A0"/>
                              </a:solidFill>
                            </a:rPr>
                            <m:t>(</m:t>
                          </m:r>
                          <m:r>
                            <m:rPr>
                              <m:nor/>
                            </m:rPr>
                            <a:rPr lang="en-US" sz="2400" dirty="0">
                              <a:solidFill>
                                <a:srgbClr val="7030A0"/>
                              </a:solidFill>
                            </a:rPr>
                            <m:t>i</m:t>
                          </m:r>
                          <m:r>
                            <m:rPr>
                              <m:nor/>
                            </m:rPr>
                            <a:rPr lang="en-US" sz="2400" dirty="0">
                              <a:solidFill>
                                <a:srgbClr val="7030A0"/>
                              </a:solidFill>
                            </a:rPr>
                            <m:t>)</m:t>
                          </m:r>
                          <m:r>
                            <a:rPr lang="en-US" sz="2400" i="1" dirty="0">
                              <a:latin typeface="Cambria Math" panose="02040503050406030204" pitchFamily="18" charset="0"/>
                            </a:rPr>
                            <m:t>=</m:t>
                          </m:r>
                          <m:r>
                            <a:rPr lang="en-US" sz="2400" b="0" i="1" dirty="0" smtClean="0">
                              <a:latin typeface="Cambria Math" panose="02040503050406030204" pitchFamily="18" charset="0"/>
                            </a:rPr>
                            <m:t>1</m:t>
                          </m:r>
                        </m:e>
                      </m:d>
                      <m:r>
                        <a:rPr lang="en-US" sz="2400" b="0" i="1" dirty="0" smtClean="0">
                          <a:latin typeface="Cambria Math" panose="02040503050406030204" pitchFamily="18" charset="0"/>
                        </a:rPr>
                        <m:t>=</m:t>
                      </m:r>
                      <m:r>
                        <m:rPr>
                          <m:sty m:val="p"/>
                        </m:rPr>
                        <a:rPr lang="el-GR" sz="2400" b="0" i="1" dirty="0" smtClean="0">
                          <a:latin typeface="Cambria Math" panose="02040503050406030204" pitchFamily="18" charset="0"/>
                          <a:ea typeface="Cambria Math" panose="02040503050406030204" pitchFamily="18" charset="0"/>
                        </a:rPr>
                        <m:t>Ω</m:t>
                      </m:r>
                      <m:d>
                        <m:dPr>
                          <m:ctrlPr>
                            <a:rPr lang="el-GR" sz="2400" b="0" i="1" dirty="0" smtClean="0">
                              <a:latin typeface="Cambria Math" panose="02040503050406030204" pitchFamily="18" charset="0"/>
                              <a:ea typeface="Cambria Math" panose="02040503050406030204" pitchFamily="18" charset="0"/>
                            </a:rPr>
                          </m:ctrlPr>
                        </m:dPr>
                        <m:e>
                          <m:f>
                            <m:fPr>
                              <m:ctrlPr>
                                <a:rPr lang="el-GR" sz="2400" b="0" i="1" dirty="0" smtClean="0">
                                  <a:latin typeface="Cambria Math" panose="02040503050406030204" pitchFamily="18" charset="0"/>
                                  <a:ea typeface="Cambria Math" panose="02040503050406030204" pitchFamily="18" charset="0"/>
                                </a:rPr>
                              </m:ctrlPr>
                            </m:fPr>
                            <m:num>
                              <m:r>
                                <a:rPr lang="en-US" sz="2400" b="0" i="1" dirty="0" smtClean="0">
                                  <a:latin typeface="Cambria Math" panose="02040503050406030204" pitchFamily="18" charset="0"/>
                                  <a:ea typeface="Cambria Math" panose="02040503050406030204" pitchFamily="18" charset="0"/>
                                </a:rPr>
                                <m:t>1</m:t>
                              </m:r>
                            </m:num>
                            <m:den>
                              <m:r>
                                <a:rPr lang="en-US" sz="2400" b="0" i="1" dirty="0" smtClean="0">
                                  <a:latin typeface="Cambria Math" panose="02040503050406030204" pitchFamily="18" charset="0"/>
                                  <a:ea typeface="Cambria Math" panose="02040503050406030204" pitchFamily="18" charset="0"/>
                                </a:rPr>
                                <m:t>𝑖</m:t>
                              </m:r>
                            </m:den>
                          </m:f>
                        </m:e>
                      </m:d>
                    </m:oMath>
                  </m:oMathPara>
                </a14:m>
                <a:endParaRPr lang="en-US" sz="2100" dirty="0">
                  <a:solidFill>
                    <a:srgbClr val="FF0000"/>
                  </a:solidFill>
                </a:endParaRPr>
              </a:p>
            </p:txBody>
          </p:sp>
        </mc:Choice>
        <mc:Fallback>
          <p:sp>
            <p:nvSpPr>
              <p:cNvPr id="45" name="TextBox 44"/>
              <p:cNvSpPr txBox="1">
                <a:spLocks noRot="1" noChangeAspect="1" noMove="1" noResize="1" noEditPoints="1" noAdjustHandles="1" noChangeArrowheads="1" noChangeShapeType="1" noTextEdit="1"/>
              </p:cNvSpPr>
              <p:nvPr/>
            </p:nvSpPr>
            <p:spPr>
              <a:xfrm>
                <a:off x="300986" y="1220844"/>
                <a:ext cx="2841162" cy="89909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795688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 </a:t>
            </a:r>
            <a:r>
              <a:rPr lang="en-US" dirty="0" smtClean="0"/>
              <a:t>Meta-Graph</a:t>
            </a:r>
            <a:endParaRPr lang="en-US" dirty="0"/>
          </a:p>
        </p:txBody>
      </p:sp>
      <p:sp>
        <p:nvSpPr>
          <p:cNvPr id="4" name="Oval 3"/>
          <p:cNvSpPr/>
          <p:nvPr/>
        </p:nvSpPr>
        <p:spPr>
          <a:xfrm>
            <a:off x="669616" y="172649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5" name="Oval 4"/>
          <p:cNvSpPr/>
          <p:nvPr/>
        </p:nvSpPr>
        <p:spPr>
          <a:xfrm>
            <a:off x="1375771" y="172649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cxnSp>
        <p:nvCxnSpPr>
          <p:cNvPr id="7" name="Straight Arrow Connector 6"/>
          <p:cNvCxnSpPr/>
          <p:nvPr/>
        </p:nvCxnSpPr>
        <p:spPr>
          <a:xfrm>
            <a:off x="1083596" y="1931656"/>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625143" y="175624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13" name="TextBox 12"/>
          <p:cNvSpPr txBox="1"/>
          <p:nvPr/>
        </p:nvSpPr>
        <p:spPr>
          <a:xfrm>
            <a:off x="2770548" y="1489168"/>
            <a:ext cx="512400" cy="718466"/>
          </a:xfrm>
          <a:prstGeom prst="rect">
            <a:avLst/>
          </a:prstGeom>
          <a:noFill/>
        </p:spPr>
        <p:txBody>
          <a:bodyPr wrap="none" lIns="68580" tIns="34290" rIns="68580" bIns="34290" rtlCol="0">
            <a:spAutoFit/>
          </a:bodyPr>
          <a:lstStyle/>
          <a:p>
            <a:r>
              <a:rPr lang="en-US" sz="4200" dirty="0"/>
              <a:t>…</a:t>
            </a:r>
          </a:p>
        </p:txBody>
      </p:sp>
      <p:sp>
        <p:nvSpPr>
          <p:cNvPr id="16" name="Oval 15"/>
          <p:cNvSpPr/>
          <p:nvPr/>
        </p:nvSpPr>
        <p:spPr>
          <a:xfrm>
            <a:off x="7857650" y="169006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n</a:t>
            </a:r>
          </a:p>
        </p:txBody>
      </p:sp>
      <p:cxnSp>
        <p:nvCxnSpPr>
          <p:cNvPr id="17" name="Straight Arrow Connector 16"/>
          <p:cNvCxnSpPr/>
          <p:nvPr/>
        </p:nvCxnSpPr>
        <p:spPr>
          <a:xfrm flipV="1">
            <a:off x="7739580" y="1924577"/>
            <a:ext cx="138085" cy="2334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990837" y="194791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227180" y="1419053"/>
            <a:ext cx="512400" cy="718466"/>
          </a:xfrm>
          <a:prstGeom prst="rect">
            <a:avLst/>
          </a:prstGeom>
          <a:noFill/>
        </p:spPr>
        <p:txBody>
          <a:bodyPr wrap="none" lIns="68580" tIns="34290" rIns="68580" bIns="34290" rtlCol="0">
            <a:spAutoFit/>
          </a:bodyPr>
          <a:lstStyle/>
          <a:p>
            <a:r>
              <a:rPr lang="en-US" sz="4200" dirty="0"/>
              <a:t>…</a:t>
            </a:r>
          </a:p>
        </p:txBody>
      </p:sp>
      <p:sp>
        <p:nvSpPr>
          <p:cNvPr id="22" name="Oval 21"/>
          <p:cNvSpPr/>
          <p:nvPr/>
        </p:nvSpPr>
        <p:spPr>
          <a:xfrm>
            <a:off x="5966758" y="1756342"/>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23" name="Oval 22"/>
          <p:cNvSpPr/>
          <p:nvPr/>
        </p:nvSpPr>
        <p:spPr>
          <a:xfrm>
            <a:off x="5247937" y="1782250"/>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27" name="Straight Arrow Connector 26"/>
          <p:cNvCxnSpPr>
            <a:endCxn id="22" idx="2"/>
          </p:cNvCxnSpPr>
          <p:nvPr/>
        </p:nvCxnSpPr>
        <p:spPr>
          <a:xfrm flipV="1">
            <a:off x="5611832" y="1965552"/>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354838" y="1957189"/>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4564451" y="1753572"/>
            <a:ext cx="610009"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2m</a:t>
            </a:r>
          </a:p>
        </p:txBody>
      </p:sp>
      <p:cxnSp>
        <p:nvCxnSpPr>
          <p:cNvPr id="30" name="Straight Arrow Connector 29"/>
          <p:cNvCxnSpPr/>
          <p:nvPr/>
        </p:nvCxnSpPr>
        <p:spPr>
          <a:xfrm flipV="1">
            <a:off x="4906185" y="1931656"/>
            <a:ext cx="413819" cy="800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Oval 30"/>
              <p:cNvSpPr/>
              <p:nvPr/>
            </p:nvSpPr>
            <p:spPr>
              <a:xfrm>
                <a:off x="2247316" y="1779465"/>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14:m>
                  <m:oMathPara xmlns:m="http://schemas.openxmlformats.org/officeDocument/2006/math">
                    <m:oMathParaPr>
                      <m:jc m:val="centerGroup"/>
                    </m:oMathParaPr>
                    <m:oMath xmlns:m="http://schemas.openxmlformats.org/officeDocument/2006/math">
                      <m:r>
                        <a:rPr lang="en-US" sz="1700" i="1" dirty="0">
                          <a:latin typeface="Cambria Math"/>
                        </a:rPr>
                        <m:t>𝑚</m:t>
                      </m:r>
                    </m:oMath>
                  </m:oMathPara>
                </a14:m>
                <a:endParaRPr lang="en-US" sz="1700" dirty="0"/>
              </a:p>
            </p:txBody>
          </p:sp>
        </mc:Choice>
        <mc:Fallback xmlns="">
          <p:sp>
            <p:nvSpPr>
              <p:cNvPr id="31" name="Oval 30"/>
              <p:cNvSpPr>
                <a:spLocks noRot="1" noChangeAspect="1" noMove="1" noResize="1" noEditPoints="1" noAdjustHandles="1" noChangeArrowheads="1" noChangeShapeType="1" noTextEdit="1"/>
              </p:cNvSpPr>
              <p:nvPr/>
            </p:nvSpPr>
            <p:spPr>
              <a:xfrm>
                <a:off x="2247316" y="1779465"/>
                <a:ext cx="523232" cy="418421"/>
              </a:xfrm>
              <a:prstGeom prst="ellipse">
                <a:avLst/>
              </a:prstGeom>
              <a:blipFill rotWithShape="1">
                <a:blip r:embed="rId2"/>
                <a:stretch>
                  <a:fillRect/>
                </a:stretch>
              </a:blipFill>
              <a:ln>
                <a:noFill/>
              </a:ln>
            </p:spPr>
            <p:txBody>
              <a:bodyPr/>
              <a:lstStyle/>
              <a:p>
                <a:r>
                  <a:rPr lang="en-US">
                    <a:noFill/>
                  </a:rPr>
                  <a:t> </a:t>
                </a:r>
              </a:p>
            </p:txBody>
          </p:sp>
        </mc:Fallback>
      </mc:AlternateContent>
      <p:sp>
        <p:nvSpPr>
          <p:cNvPr id="32" name="TextBox 31"/>
          <p:cNvSpPr txBox="1"/>
          <p:nvPr/>
        </p:nvSpPr>
        <p:spPr>
          <a:xfrm>
            <a:off x="1795365" y="1463517"/>
            <a:ext cx="512400" cy="718466"/>
          </a:xfrm>
          <a:prstGeom prst="rect">
            <a:avLst/>
          </a:prstGeom>
          <a:noFill/>
        </p:spPr>
        <p:txBody>
          <a:bodyPr wrap="none" lIns="68580" tIns="34290" rIns="68580" bIns="34290" rtlCol="0">
            <a:spAutoFit/>
          </a:bodyPr>
          <a:lstStyle/>
          <a:p>
            <a:r>
              <a:rPr lang="en-US" sz="4200" dirty="0"/>
              <a:t>…</a:t>
            </a:r>
          </a:p>
        </p:txBody>
      </p:sp>
      <p:sp>
        <p:nvSpPr>
          <p:cNvPr id="35" name="Oval 34"/>
          <p:cNvSpPr/>
          <p:nvPr/>
        </p:nvSpPr>
        <p:spPr>
          <a:xfrm>
            <a:off x="3887519" y="1777253"/>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36" name="Straight Arrow Connector 35"/>
          <p:cNvCxnSpPr/>
          <p:nvPr/>
        </p:nvCxnSpPr>
        <p:spPr>
          <a:xfrm flipV="1">
            <a:off x="4251414" y="1993434"/>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3249127" y="1774468"/>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42" name="Straight Arrow Connector 41"/>
          <p:cNvCxnSpPr/>
          <p:nvPr/>
        </p:nvCxnSpPr>
        <p:spPr>
          <a:xfrm flipV="1">
            <a:off x="3613022" y="1990649"/>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Curved Connector 42"/>
          <p:cNvCxnSpPr/>
          <p:nvPr/>
        </p:nvCxnSpPr>
        <p:spPr>
          <a:xfrm rot="5400000" flipH="1" flipV="1">
            <a:off x="6212185" y="534520"/>
            <a:ext cx="3036" cy="2579495"/>
          </a:xfrm>
          <a:prstGeom prst="curvedConnector3">
            <a:avLst>
              <a:gd name="adj1" fmla="val 1690869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2" name="Curved Connector 71"/>
          <p:cNvCxnSpPr/>
          <p:nvPr/>
        </p:nvCxnSpPr>
        <p:spPr>
          <a:xfrm rot="5400000" flipH="1" flipV="1">
            <a:off x="4028738" y="531483"/>
            <a:ext cx="3036" cy="2579495"/>
          </a:xfrm>
          <a:prstGeom prst="curvedConnector3">
            <a:avLst>
              <a:gd name="adj1" fmla="val 1690869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Rectangle 84"/>
              <p:cNvSpPr/>
              <p:nvPr/>
            </p:nvSpPr>
            <p:spPr>
              <a:xfrm>
                <a:off x="-36816" y="1634543"/>
                <a:ext cx="520190" cy="577081"/>
              </a:xfrm>
              <a:prstGeom prst="rect">
                <a:avLst/>
              </a:prstGeom>
            </p:spPr>
            <p:txBody>
              <a:bodyPr wrap="none" lIns="68580" tIns="34290" rIns="68580" bIns="34290">
                <a:spAutoFit/>
              </a:bodyPr>
              <a:lstStyle/>
              <a:p>
                <a:pPr/>
                <a14:m>
                  <m:oMathPara xmlns:m="http://schemas.openxmlformats.org/officeDocument/2006/math">
                    <m:oMathParaPr>
                      <m:jc m:val="centerGroup"/>
                    </m:oMathParaPr>
                    <m:oMath xmlns:m="http://schemas.openxmlformats.org/officeDocument/2006/math">
                      <m:r>
                        <a:rPr lang="en-US" sz="3300" i="1">
                          <a:latin typeface="Cambria Math"/>
                        </a:rPr>
                        <m:t>𝐺</m:t>
                      </m:r>
                    </m:oMath>
                  </m:oMathPara>
                </a14:m>
                <a:endParaRPr lang="en-US" sz="3300" dirty="0"/>
              </a:p>
            </p:txBody>
          </p:sp>
        </mc:Choice>
        <mc:Fallback xmlns="">
          <p:sp>
            <p:nvSpPr>
              <p:cNvPr id="85" name="Rectangle 84"/>
              <p:cNvSpPr>
                <a:spLocks noRot="1" noChangeAspect="1" noMove="1" noResize="1" noEditPoints="1" noAdjustHandles="1" noChangeArrowheads="1" noChangeShapeType="1" noTextEdit="1"/>
              </p:cNvSpPr>
              <p:nvPr/>
            </p:nvSpPr>
            <p:spPr>
              <a:xfrm>
                <a:off x="-36816" y="1634543"/>
                <a:ext cx="520190" cy="577081"/>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49448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 </a:t>
            </a:r>
            <a:r>
              <a:rPr lang="en-US" dirty="0" smtClean="0"/>
              <a:t>Meta-Graph</a:t>
            </a:r>
            <a:endParaRPr lang="en-US" dirty="0"/>
          </a:p>
        </p:txBody>
      </p:sp>
      <p:sp>
        <p:nvSpPr>
          <p:cNvPr id="4" name="Oval 3"/>
          <p:cNvSpPr/>
          <p:nvPr/>
        </p:nvSpPr>
        <p:spPr>
          <a:xfrm>
            <a:off x="669616" y="172649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5" name="Oval 4"/>
          <p:cNvSpPr/>
          <p:nvPr/>
        </p:nvSpPr>
        <p:spPr>
          <a:xfrm>
            <a:off x="1375771" y="172649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cxnSp>
        <p:nvCxnSpPr>
          <p:cNvPr id="7" name="Straight Arrow Connector 6"/>
          <p:cNvCxnSpPr/>
          <p:nvPr/>
        </p:nvCxnSpPr>
        <p:spPr>
          <a:xfrm>
            <a:off x="1083596" y="1931656"/>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625143" y="175624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13" name="TextBox 12"/>
          <p:cNvSpPr txBox="1"/>
          <p:nvPr/>
        </p:nvSpPr>
        <p:spPr>
          <a:xfrm>
            <a:off x="2770548" y="1489168"/>
            <a:ext cx="512400" cy="718466"/>
          </a:xfrm>
          <a:prstGeom prst="rect">
            <a:avLst/>
          </a:prstGeom>
          <a:noFill/>
        </p:spPr>
        <p:txBody>
          <a:bodyPr wrap="none" lIns="68580" tIns="34290" rIns="68580" bIns="34290" rtlCol="0">
            <a:spAutoFit/>
          </a:bodyPr>
          <a:lstStyle/>
          <a:p>
            <a:r>
              <a:rPr lang="en-US" sz="4200" dirty="0"/>
              <a:t>…</a:t>
            </a:r>
          </a:p>
        </p:txBody>
      </p:sp>
      <p:sp>
        <p:nvSpPr>
          <p:cNvPr id="16" name="Oval 15"/>
          <p:cNvSpPr/>
          <p:nvPr/>
        </p:nvSpPr>
        <p:spPr>
          <a:xfrm>
            <a:off x="7857650" y="169006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n</a:t>
            </a:r>
          </a:p>
        </p:txBody>
      </p:sp>
      <p:cxnSp>
        <p:nvCxnSpPr>
          <p:cNvPr id="17" name="Straight Arrow Connector 16"/>
          <p:cNvCxnSpPr/>
          <p:nvPr/>
        </p:nvCxnSpPr>
        <p:spPr>
          <a:xfrm flipV="1">
            <a:off x="7739580" y="1924577"/>
            <a:ext cx="138085" cy="2334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990837" y="194791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227180" y="1419053"/>
            <a:ext cx="512400" cy="718466"/>
          </a:xfrm>
          <a:prstGeom prst="rect">
            <a:avLst/>
          </a:prstGeom>
          <a:noFill/>
        </p:spPr>
        <p:txBody>
          <a:bodyPr wrap="none" lIns="68580" tIns="34290" rIns="68580" bIns="34290" rtlCol="0">
            <a:spAutoFit/>
          </a:bodyPr>
          <a:lstStyle/>
          <a:p>
            <a:r>
              <a:rPr lang="en-US" sz="4200" dirty="0"/>
              <a:t>…</a:t>
            </a:r>
          </a:p>
        </p:txBody>
      </p:sp>
      <p:sp>
        <p:nvSpPr>
          <p:cNvPr id="22" name="Oval 21"/>
          <p:cNvSpPr/>
          <p:nvPr/>
        </p:nvSpPr>
        <p:spPr>
          <a:xfrm>
            <a:off x="5966758" y="1756342"/>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23" name="Oval 22"/>
          <p:cNvSpPr/>
          <p:nvPr/>
        </p:nvSpPr>
        <p:spPr>
          <a:xfrm>
            <a:off x="5247937" y="1782250"/>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27" name="Straight Arrow Connector 26"/>
          <p:cNvCxnSpPr>
            <a:endCxn id="22" idx="2"/>
          </p:cNvCxnSpPr>
          <p:nvPr/>
        </p:nvCxnSpPr>
        <p:spPr>
          <a:xfrm flipV="1">
            <a:off x="5611832" y="1965552"/>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354838" y="1957189"/>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4564451" y="1753572"/>
            <a:ext cx="610009"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2m</a:t>
            </a:r>
          </a:p>
        </p:txBody>
      </p:sp>
      <p:cxnSp>
        <p:nvCxnSpPr>
          <p:cNvPr id="30" name="Straight Arrow Connector 29"/>
          <p:cNvCxnSpPr/>
          <p:nvPr/>
        </p:nvCxnSpPr>
        <p:spPr>
          <a:xfrm flipV="1">
            <a:off x="4906185" y="1931656"/>
            <a:ext cx="413819" cy="800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Oval 30"/>
              <p:cNvSpPr/>
              <p:nvPr/>
            </p:nvSpPr>
            <p:spPr>
              <a:xfrm>
                <a:off x="2247316" y="1779465"/>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14:m>
                  <m:oMathPara xmlns:m="http://schemas.openxmlformats.org/officeDocument/2006/math">
                    <m:oMathParaPr>
                      <m:jc m:val="centerGroup"/>
                    </m:oMathParaPr>
                    <m:oMath xmlns:m="http://schemas.openxmlformats.org/officeDocument/2006/math">
                      <m:r>
                        <a:rPr lang="en-US" sz="1700" i="1" dirty="0">
                          <a:latin typeface="Cambria Math"/>
                        </a:rPr>
                        <m:t>𝑚</m:t>
                      </m:r>
                    </m:oMath>
                  </m:oMathPara>
                </a14:m>
                <a:endParaRPr lang="en-US" sz="1700" dirty="0"/>
              </a:p>
            </p:txBody>
          </p:sp>
        </mc:Choice>
        <mc:Fallback xmlns="">
          <p:sp>
            <p:nvSpPr>
              <p:cNvPr id="31" name="Oval 30"/>
              <p:cNvSpPr>
                <a:spLocks noRot="1" noChangeAspect="1" noMove="1" noResize="1" noEditPoints="1" noAdjustHandles="1" noChangeArrowheads="1" noChangeShapeType="1" noTextEdit="1"/>
              </p:cNvSpPr>
              <p:nvPr/>
            </p:nvSpPr>
            <p:spPr>
              <a:xfrm>
                <a:off x="2247316" y="1779465"/>
                <a:ext cx="523232" cy="418421"/>
              </a:xfrm>
              <a:prstGeom prst="ellipse">
                <a:avLst/>
              </a:prstGeom>
              <a:blipFill rotWithShape="1">
                <a:blip r:embed="rId2"/>
                <a:stretch>
                  <a:fillRect/>
                </a:stretch>
              </a:blipFill>
              <a:ln>
                <a:noFill/>
              </a:ln>
            </p:spPr>
            <p:txBody>
              <a:bodyPr/>
              <a:lstStyle/>
              <a:p>
                <a:r>
                  <a:rPr lang="en-US">
                    <a:noFill/>
                  </a:rPr>
                  <a:t> </a:t>
                </a:r>
              </a:p>
            </p:txBody>
          </p:sp>
        </mc:Fallback>
      </mc:AlternateContent>
      <p:sp>
        <p:nvSpPr>
          <p:cNvPr id="32" name="TextBox 31"/>
          <p:cNvSpPr txBox="1"/>
          <p:nvPr/>
        </p:nvSpPr>
        <p:spPr>
          <a:xfrm>
            <a:off x="1795365" y="1463517"/>
            <a:ext cx="512400" cy="718466"/>
          </a:xfrm>
          <a:prstGeom prst="rect">
            <a:avLst/>
          </a:prstGeom>
          <a:noFill/>
        </p:spPr>
        <p:txBody>
          <a:bodyPr wrap="none" lIns="68580" tIns="34290" rIns="68580" bIns="34290" rtlCol="0">
            <a:spAutoFit/>
          </a:bodyPr>
          <a:lstStyle/>
          <a:p>
            <a:r>
              <a:rPr lang="en-US" sz="4200" dirty="0"/>
              <a:t>…</a:t>
            </a:r>
          </a:p>
        </p:txBody>
      </p:sp>
      <p:sp>
        <p:nvSpPr>
          <p:cNvPr id="35" name="Oval 34"/>
          <p:cNvSpPr/>
          <p:nvPr/>
        </p:nvSpPr>
        <p:spPr>
          <a:xfrm>
            <a:off x="3887519" y="1777253"/>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36" name="Straight Arrow Connector 35"/>
          <p:cNvCxnSpPr/>
          <p:nvPr/>
        </p:nvCxnSpPr>
        <p:spPr>
          <a:xfrm flipV="1">
            <a:off x="4251414" y="1993434"/>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3249127" y="1774468"/>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42" name="Straight Arrow Connector 41"/>
          <p:cNvCxnSpPr/>
          <p:nvPr/>
        </p:nvCxnSpPr>
        <p:spPr>
          <a:xfrm flipV="1">
            <a:off x="3613022" y="1990649"/>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Curved Connector 42"/>
          <p:cNvCxnSpPr/>
          <p:nvPr/>
        </p:nvCxnSpPr>
        <p:spPr>
          <a:xfrm rot="5400000" flipH="1" flipV="1">
            <a:off x="6212185" y="534520"/>
            <a:ext cx="3036" cy="2579495"/>
          </a:xfrm>
          <a:prstGeom prst="curvedConnector3">
            <a:avLst>
              <a:gd name="adj1" fmla="val 1690869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83374" y="1493969"/>
            <a:ext cx="2399397"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44" name="Oval 43"/>
          <p:cNvSpPr/>
          <p:nvPr/>
        </p:nvSpPr>
        <p:spPr>
          <a:xfrm>
            <a:off x="2914691" y="1510567"/>
            <a:ext cx="2259769"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45" name="Oval 44"/>
          <p:cNvSpPr/>
          <p:nvPr/>
        </p:nvSpPr>
        <p:spPr>
          <a:xfrm>
            <a:off x="5211189" y="1507597"/>
            <a:ext cx="2259769"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46" name="Oval 45"/>
          <p:cNvSpPr/>
          <p:nvPr/>
        </p:nvSpPr>
        <p:spPr>
          <a:xfrm>
            <a:off x="7470958" y="1510567"/>
            <a:ext cx="909184"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cxnSp>
        <p:nvCxnSpPr>
          <p:cNvPr id="72" name="Curved Connector 71"/>
          <p:cNvCxnSpPr/>
          <p:nvPr/>
        </p:nvCxnSpPr>
        <p:spPr>
          <a:xfrm rot="5400000" flipH="1" flipV="1">
            <a:off x="4028738" y="531483"/>
            <a:ext cx="3036" cy="2579495"/>
          </a:xfrm>
          <a:prstGeom prst="curvedConnector3">
            <a:avLst>
              <a:gd name="adj1" fmla="val 1690869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Rectangle 84"/>
              <p:cNvSpPr/>
              <p:nvPr/>
            </p:nvSpPr>
            <p:spPr>
              <a:xfrm>
                <a:off x="-36816" y="1634543"/>
                <a:ext cx="520190" cy="577081"/>
              </a:xfrm>
              <a:prstGeom prst="rect">
                <a:avLst/>
              </a:prstGeom>
            </p:spPr>
            <p:txBody>
              <a:bodyPr wrap="none" lIns="68580" tIns="34290" rIns="68580" bIns="34290">
                <a:spAutoFit/>
              </a:bodyPr>
              <a:lstStyle/>
              <a:p>
                <a:pPr/>
                <a14:m>
                  <m:oMathPara xmlns:m="http://schemas.openxmlformats.org/officeDocument/2006/math">
                    <m:oMathParaPr>
                      <m:jc m:val="centerGroup"/>
                    </m:oMathParaPr>
                    <m:oMath xmlns:m="http://schemas.openxmlformats.org/officeDocument/2006/math">
                      <m:r>
                        <a:rPr lang="en-US" sz="3300" i="1">
                          <a:latin typeface="Cambria Math"/>
                        </a:rPr>
                        <m:t>𝐺</m:t>
                      </m:r>
                    </m:oMath>
                  </m:oMathPara>
                </a14:m>
                <a:endParaRPr lang="en-US" sz="3300" dirty="0"/>
              </a:p>
            </p:txBody>
          </p:sp>
        </mc:Choice>
        <mc:Fallback xmlns="">
          <p:sp>
            <p:nvSpPr>
              <p:cNvPr id="85" name="Rectangle 84"/>
              <p:cNvSpPr>
                <a:spLocks noRot="1" noChangeAspect="1" noMove="1" noResize="1" noEditPoints="1" noAdjustHandles="1" noChangeArrowheads="1" noChangeShapeType="1" noTextEdit="1"/>
              </p:cNvSpPr>
              <p:nvPr/>
            </p:nvSpPr>
            <p:spPr>
              <a:xfrm>
                <a:off x="-36816" y="1634543"/>
                <a:ext cx="520190" cy="577081"/>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254590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 </a:t>
            </a:r>
            <a:r>
              <a:rPr lang="en-US" dirty="0" smtClean="0"/>
              <a:t>Meta-Graph</a:t>
            </a:r>
            <a:endParaRPr lang="en-US" dirty="0"/>
          </a:p>
        </p:txBody>
      </p:sp>
      <p:sp>
        <p:nvSpPr>
          <p:cNvPr id="4" name="Oval 3"/>
          <p:cNvSpPr/>
          <p:nvPr/>
        </p:nvSpPr>
        <p:spPr>
          <a:xfrm>
            <a:off x="669616" y="172649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5" name="Oval 4"/>
          <p:cNvSpPr/>
          <p:nvPr/>
        </p:nvSpPr>
        <p:spPr>
          <a:xfrm>
            <a:off x="1375771" y="172649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cxnSp>
        <p:nvCxnSpPr>
          <p:cNvPr id="7" name="Straight Arrow Connector 6"/>
          <p:cNvCxnSpPr/>
          <p:nvPr/>
        </p:nvCxnSpPr>
        <p:spPr>
          <a:xfrm>
            <a:off x="1083596" y="1931656"/>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625143" y="175624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13" name="TextBox 12"/>
          <p:cNvSpPr txBox="1"/>
          <p:nvPr/>
        </p:nvSpPr>
        <p:spPr>
          <a:xfrm>
            <a:off x="2770548" y="1489168"/>
            <a:ext cx="512400" cy="718466"/>
          </a:xfrm>
          <a:prstGeom prst="rect">
            <a:avLst/>
          </a:prstGeom>
          <a:noFill/>
        </p:spPr>
        <p:txBody>
          <a:bodyPr wrap="none" lIns="68580" tIns="34290" rIns="68580" bIns="34290" rtlCol="0">
            <a:spAutoFit/>
          </a:bodyPr>
          <a:lstStyle/>
          <a:p>
            <a:r>
              <a:rPr lang="en-US" sz="4200" dirty="0"/>
              <a:t>…</a:t>
            </a:r>
          </a:p>
        </p:txBody>
      </p:sp>
      <p:sp>
        <p:nvSpPr>
          <p:cNvPr id="16" name="Oval 15"/>
          <p:cNvSpPr/>
          <p:nvPr/>
        </p:nvSpPr>
        <p:spPr>
          <a:xfrm>
            <a:off x="7857650" y="169006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n</a:t>
            </a:r>
          </a:p>
        </p:txBody>
      </p:sp>
      <p:cxnSp>
        <p:nvCxnSpPr>
          <p:cNvPr id="17" name="Straight Arrow Connector 16"/>
          <p:cNvCxnSpPr/>
          <p:nvPr/>
        </p:nvCxnSpPr>
        <p:spPr>
          <a:xfrm flipV="1">
            <a:off x="7739580" y="1924577"/>
            <a:ext cx="138085" cy="2334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990837" y="194791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227180" y="1419053"/>
            <a:ext cx="512400" cy="718466"/>
          </a:xfrm>
          <a:prstGeom prst="rect">
            <a:avLst/>
          </a:prstGeom>
          <a:noFill/>
        </p:spPr>
        <p:txBody>
          <a:bodyPr wrap="none" lIns="68580" tIns="34290" rIns="68580" bIns="34290" rtlCol="0">
            <a:spAutoFit/>
          </a:bodyPr>
          <a:lstStyle/>
          <a:p>
            <a:r>
              <a:rPr lang="en-US" sz="4200" dirty="0"/>
              <a:t>…</a:t>
            </a:r>
          </a:p>
        </p:txBody>
      </p:sp>
      <p:sp>
        <p:nvSpPr>
          <p:cNvPr id="22" name="Oval 21"/>
          <p:cNvSpPr/>
          <p:nvPr/>
        </p:nvSpPr>
        <p:spPr>
          <a:xfrm>
            <a:off x="5966758" y="1756342"/>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23" name="Oval 22"/>
          <p:cNvSpPr/>
          <p:nvPr/>
        </p:nvSpPr>
        <p:spPr>
          <a:xfrm>
            <a:off x="5247937" y="1782250"/>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27" name="Straight Arrow Connector 26"/>
          <p:cNvCxnSpPr>
            <a:endCxn id="22" idx="2"/>
          </p:cNvCxnSpPr>
          <p:nvPr/>
        </p:nvCxnSpPr>
        <p:spPr>
          <a:xfrm flipV="1">
            <a:off x="5611832" y="1965552"/>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354838" y="1957189"/>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4564451" y="1753572"/>
            <a:ext cx="610009"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2m</a:t>
            </a:r>
          </a:p>
        </p:txBody>
      </p:sp>
      <p:cxnSp>
        <p:nvCxnSpPr>
          <p:cNvPr id="30" name="Straight Arrow Connector 29"/>
          <p:cNvCxnSpPr/>
          <p:nvPr/>
        </p:nvCxnSpPr>
        <p:spPr>
          <a:xfrm flipV="1">
            <a:off x="4906185" y="1931656"/>
            <a:ext cx="413819" cy="800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Oval 30"/>
              <p:cNvSpPr/>
              <p:nvPr/>
            </p:nvSpPr>
            <p:spPr>
              <a:xfrm>
                <a:off x="2247316" y="1779465"/>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14:m>
                  <m:oMathPara xmlns:m="http://schemas.openxmlformats.org/officeDocument/2006/math">
                    <m:oMathParaPr>
                      <m:jc m:val="centerGroup"/>
                    </m:oMathParaPr>
                    <m:oMath xmlns:m="http://schemas.openxmlformats.org/officeDocument/2006/math">
                      <m:r>
                        <a:rPr lang="en-US" sz="1700" i="1" dirty="0">
                          <a:latin typeface="Cambria Math"/>
                        </a:rPr>
                        <m:t>𝑚</m:t>
                      </m:r>
                    </m:oMath>
                  </m:oMathPara>
                </a14:m>
                <a:endParaRPr lang="en-US" sz="1700" dirty="0"/>
              </a:p>
            </p:txBody>
          </p:sp>
        </mc:Choice>
        <mc:Fallback xmlns="">
          <p:sp>
            <p:nvSpPr>
              <p:cNvPr id="31" name="Oval 30"/>
              <p:cNvSpPr>
                <a:spLocks noRot="1" noChangeAspect="1" noMove="1" noResize="1" noEditPoints="1" noAdjustHandles="1" noChangeArrowheads="1" noChangeShapeType="1" noTextEdit="1"/>
              </p:cNvSpPr>
              <p:nvPr/>
            </p:nvSpPr>
            <p:spPr>
              <a:xfrm>
                <a:off x="2247316" y="1779465"/>
                <a:ext cx="523232" cy="418421"/>
              </a:xfrm>
              <a:prstGeom prst="ellipse">
                <a:avLst/>
              </a:prstGeom>
              <a:blipFill rotWithShape="1">
                <a:blip r:embed="rId2"/>
                <a:stretch>
                  <a:fillRect/>
                </a:stretch>
              </a:blipFill>
              <a:ln>
                <a:noFill/>
              </a:ln>
            </p:spPr>
            <p:txBody>
              <a:bodyPr/>
              <a:lstStyle/>
              <a:p>
                <a:r>
                  <a:rPr lang="en-US">
                    <a:noFill/>
                  </a:rPr>
                  <a:t> </a:t>
                </a:r>
              </a:p>
            </p:txBody>
          </p:sp>
        </mc:Fallback>
      </mc:AlternateContent>
      <p:sp>
        <p:nvSpPr>
          <p:cNvPr id="32" name="TextBox 31"/>
          <p:cNvSpPr txBox="1"/>
          <p:nvPr/>
        </p:nvSpPr>
        <p:spPr>
          <a:xfrm>
            <a:off x="1795365" y="1463517"/>
            <a:ext cx="512400" cy="718466"/>
          </a:xfrm>
          <a:prstGeom prst="rect">
            <a:avLst/>
          </a:prstGeom>
          <a:noFill/>
        </p:spPr>
        <p:txBody>
          <a:bodyPr wrap="none" lIns="68580" tIns="34290" rIns="68580" bIns="34290" rtlCol="0">
            <a:spAutoFit/>
          </a:bodyPr>
          <a:lstStyle/>
          <a:p>
            <a:r>
              <a:rPr lang="en-US" sz="4200" dirty="0"/>
              <a:t>…</a:t>
            </a:r>
          </a:p>
        </p:txBody>
      </p:sp>
      <p:sp>
        <p:nvSpPr>
          <p:cNvPr id="35" name="Oval 34"/>
          <p:cNvSpPr/>
          <p:nvPr/>
        </p:nvSpPr>
        <p:spPr>
          <a:xfrm>
            <a:off x="3887519" y="1777253"/>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36" name="Straight Arrow Connector 35"/>
          <p:cNvCxnSpPr/>
          <p:nvPr/>
        </p:nvCxnSpPr>
        <p:spPr>
          <a:xfrm flipV="1">
            <a:off x="4251414" y="1993434"/>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3249127" y="1774468"/>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42" name="Straight Arrow Connector 41"/>
          <p:cNvCxnSpPr/>
          <p:nvPr/>
        </p:nvCxnSpPr>
        <p:spPr>
          <a:xfrm flipV="1">
            <a:off x="3613022" y="1990649"/>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Curved Connector 42"/>
          <p:cNvCxnSpPr/>
          <p:nvPr/>
        </p:nvCxnSpPr>
        <p:spPr>
          <a:xfrm rot="5400000" flipH="1" flipV="1">
            <a:off x="6212185" y="534520"/>
            <a:ext cx="3036" cy="2579495"/>
          </a:xfrm>
          <a:prstGeom prst="curvedConnector3">
            <a:avLst>
              <a:gd name="adj1" fmla="val 1690869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83374" y="1493969"/>
            <a:ext cx="2399397"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44" name="Oval 43"/>
          <p:cNvSpPr/>
          <p:nvPr/>
        </p:nvSpPr>
        <p:spPr>
          <a:xfrm>
            <a:off x="2914691" y="1510567"/>
            <a:ext cx="2259769"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45" name="Oval 44"/>
          <p:cNvSpPr/>
          <p:nvPr/>
        </p:nvSpPr>
        <p:spPr>
          <a:xfrm>
            <a:off x="5211189" y="1507597"/>
            <a:ext cx="2259769"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46" name="Oval 45"/>
          <p:cNvSpPr/>
          <p:nvPr/>
        </p:nvSpPr>
        <p:spPr>
          <a:xfrm>
            <a:off x="7470958" y="1510567"/>
            <a:ext cx="909184"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47" name="Oval 46"/>
          <p:cNvSpPr/>
          <p:nvPr/>
        </p:nvSpPr>
        <p:spPr>
          <a:xfrm>
            <a:off x="7841677" y="2925221"/>
            <a:ext cx="523232" cy="4184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49" name="Oval 48"/>
          <p:cNvSpPr/>
          <p:nvPr/>
        </p:nvSpPr>
        <p:spPr>
          <a:xfrm>
            <a:off x="6182463" y="2872063"/>
            <a:ext cx="523232" cy="4184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50" name="Straight Arrow Connector 49"/>
          <p:cNvCxnSpPr/>
          <p:nvPr/>
        </p:nvCxnSpPr>
        <p:spPr>
          <a:xfrm flipV="1">
            <a:off x="6665605" y="3078450"/>
            <a:ext cx="1259945" cy="282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3192553" y="2895760"/>
            <a:ext cx="523232" cy="4184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52" name="Straight Arrow Connector 51"/>
          <p:cNvCxnSpPr>
            <a:endCxn id="49" idx="2"/>
          </p:cNvCxnSpPr>
          <p:nvPr/>
        </p:nvCxnSpPr>
        <p:spPr>
          <a:xfrm flipV="1">
            <a:off x="3556449" y="3081274"/>
            <a:ext cx="2626015" cy="3349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1299410" y="2872063"/>
            <a:ext cx="523232" cy="4184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54" name="Straight Arrow Connector 53"/>
          <p:cNvCxnSpPr/>
          <p:nvPr/>
        </p:nvCxnSpPr>
        <p:spPr>
          <a:xfrm flipV="1">
            <a:off x="1822642" y="3109156"/>
            <a:ext cx="1450341" cy="560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2" name="Curved Connector 71"/>
          <p:cNvCxnSpPr/>
          <p:nvPr/>
        </p:nvCxnSpPr>
        <p:spPr>
          <a:xfrm rot="5400000" flipH="1" flipV="1">
            <a:off x="4028738" y="531483"/>
            <a:ext cx="3036" cy="2579495"/>
          </a:xfrm>
          <a:prstGeom prst="curvedConnector3">
            <a:avLst>
              <a:gd name="adj1" fmla="val 1690869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7" name="Curved Connector 76"/>
          <p:cNvCxnSpPr>
            <a:stCxn id="53" idx="4"/>
            <a:endCxn id="49" idx="3"/>
          </p:cNvCxnSpPr>
          <p:nvPr/>
        </p:nvCxnSpPr>
        <p:spPr>
          <a:xfrm rot="5400000" flipH="1" flipV="1">
            <a:off x="3879418" y="910815"/>
            <a:ext cx="61277" cy="4698062"/>
          </a:xfrm>
          <a:prstGeom prst="curvedConnector3">
            <a:avLst>
              <a:gd name="adj1" fmla="val -279797"/>
            </a:avLst>
          </a:prstGeom>
          <a:ln w="38100">
            <a:solidFill>
              <a:srgbClr val="7030A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8" name="Curved Connector 77"/>
          <p:cNvCxnSpPr>
            <a:stCxn id="51" idx="7"/>
            <a:endCxn id="47" idx="1"/>
          </p:cNvCxnSpPr>
          <p:nvPr/>
        </p:nvCxnSpPr>
        <p:spPr>
          <a:xfrm rot="16200000" flipH="1">
            <a:off x="5764001" y="832196"/>
            <a:ext cx="29461" cy="4279143"/>
          </a:xfrm>
          <a:prstGeom prst="curvedConnector3">
            <a:avLst>
              <a:gd name="adj1" fmla="val -789954"/>
            </a:avLst>
          </a:prstGeom>
          <a:ln w="38100">
            <a:solidFill>
              <a:srgbClr val="7030A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4" name="Rectangle 83"/>
              <p:cNvSpPr/>
              <p:nvPr/>
            </p:nvSpPr>
            <p:spPr>
              <a:xfrm>
                <a:off x="272636" y="2884152"/>
                <a:ext cx="788148" cy="577081"/>
              </a:xfrm>
              <a:prstGeom prst="rect">
                <a:avLst/>
              </a:prstGeom>
            </p:spPr>
            <p:txBody>
              <a:bodyPr wrap="none" lIns="68580" tIns="34290" rIns="68580" bIns="34290">
                <a:spAutoFit/>
              </a:bodyPr>
              <a:lstStyle/>
              <a:p>
                <a:pPr/>
                <a14:m>
                  <m:oMathPara xmlns:m="http://schemas.openxmlformats.org/officeDocument/2006/math">
                    <m:oMathParaPr>
                      <m:jc m:val="centerGroup"/>
                    </m:oMathParaPr>
                    <m:oMath xmlns:m="http://schemas.openxmlformats.org/officeDocument/2006/math">
                      <m:sSub>
                        <m:sSubPr>
                          <m:ctrlPr>
                            <a:rPr lang="en-US" sz="3300" i="1">
                              <a:solidFill>
                                <a:srgbClr val="00B0F0"/>
                              </a:solidFill>
                              <a:latin typeface="Cambria Math" panose="02040503050406030204" pitchFamily="18" charset="0"/>
                            </a:rPr>
                          </m:ctrlPr>
                        </m:sSubPr>
                        <m:e>
                          <m:r>
                            <a:rPr lang="en-US" sz="3300" i="1">
                              <a:solidFill>
                                <a:srgbClr val="00B0F0"/>
                              </a:solidFill>
                              <a:latin typeface="Cambria Math"/>
                            </a:rPr>
                            <m:t>𝐺</m:t>
                          </m:r>
                        </m:e>
                        <m:sub>
                          <m:r>
                            <a:rPr lang="en-US" sz="3300" i="1">
                              <a:solidFill>
                                <a:srgbClr val="00B0F0"/>
                              </a:solidFill>
                              <a:latin typeface="Cambria Math"/>
                            </a:rPr>
                            <m:t>𝑚</m:t>
                          </m:r>
                        </m:sub>
                      </m:sSub>
                    </m:oMath>
                  </m:oMathPara>
                </a14:m>
                <a:endParaRPr lang="en-US" sz="3300" dirty="0"/>
              </a:p>
            </p:txBody>
          </p:sp>
        </mc:Choice>
        <mc:Fallback xmlns="">
          <p:sp>
            <p:nvSpPr>
              <p:cNvPr id="84" name="Rectangle 83"/>
              <p:cNvSpPr>
                <a:spLocks noRot="1" noChangeAspect="1" noMove="1" noResize="1" noEditPoints="1" noAdjustHandles="1" noChangeArrowheads="1" noChangeShapeType="1" noTextEdit="1"/>
              </p:cNvSpPr>
              <p:nvPr/>
            </p:nvSpPr>
            <p:spPr>
              <a:xfrm>
                <a:off x="272636" y="2884152"/>
                <a:ext cx="788148" cy="577081"/>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Rectangle 84"/>
              <p:cNvSpPr/>
              <p:nvPr/>
            </p:nvSpPr>
            <p:spPr>
              <a:xfrm>
                <a:off x="-36816" y="1634543"/>
                <a:ext cx="520190" cy="577081"/>
              </a:xfrm>
              <a:prstGeom prst="rect">
                <a:avLst/>
              </a:prstGeom>
            </p:spPr>
            <p:txBody>
              <a:bodyPr wrap="none" lIns="68580" tIns="34290" rIns="68580" bIns="34290">
                <a:spAutoFit/>
              </a:bodyPr>
              <a:lstStyle/>
              <a:p>
                <a:pPr/>
                <a14:m>
                  <m:oMathPara xmlns:m="http://schemas.openxmlformats.org/officeDocument/2006/math">
                    <m:oMathParaPr>
                      <m:jc m:val="centerGroup"/>
                    </m:oMathParaPr>
                    <m:oMath xmlns:m="http://schemas.openxmlformats.org/officeDocument/2006/math">
                      <m:r>
                        <a:rPr lang="en-US" sz="3300" i="1">
                          <a:latin typeface="Cambria Math"/>
                        </a:rPr>
                        <m:t>𝐺</m:t>
                      </m:r>
                    </m:oMath>
                  </m:oMathPara>
                </a14:m>
                <a:endParaRPr lang="en-US" sz="3300" dirty="0"/>
              </a:p>
            </p:txBody>
          </p:sp>
        </mc:Choice>
        <mc:Fallback xmlns="">
          <p:sp>
            <p:nvSpPr>
              <p:cNvPr id="85" name="Rectangle 84"/>
              <p:cNvSpPr>
                <a:spLocks noRot="1" noChangeAspect="1" noMove="1" noResize="1" noEditPoints="1" noAdjustHandles="1" noChangeArrowheads="1" noChangeShapeType="1" noTextEdit="1"/>
              </p:cNvSpPr>
              <p:nvPr/>
            </p:nvSpPr>
            <p:spPr>
              <a:xfrm>
                <a:off x="-36816" y="1634543"/>
                <a:ext cx="520190" cy="577081"/>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237502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 </a:t>
            </a:r>
            <a:r>
              <a:rPr lang="en-US" dirty="0" smtClean="0"/>
              <a:t>Meta-Graph</a:t>
            </a:r>
            <a:endParaRPr lang="en-US" dirty="0"/>
          </a:p>
        </p:txBody>
      </p:sp>
      <p:sp>
        <p:nvSpPr>
          <p:cNvPr id="4" name="Oval 3"/>
          <p:cNvSpPr/>
          <p:nvPr/>
        </p:nvSpPr>
        <p:spPr>
          <a:xfrm>
            <a:off x="669616" y="172649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5" name="Oval 4"/>
          <p:cNvSpPr/>
          <p:nvPr/>
        </p:nvSpPr>
        <p:spPr>
          <a:xfrm>
            <a:off x="1375771" y="172649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cxnSp>
        <p:nvCxnSpPr>
          <p:cNvPr id="7" name="Straight Arrow Connector 6"/>
          <p:cNvCxnSpPr/>
          <p:nvPr/>
        </p:nvCxnSpPr>
        <p:spPr>
          <a:xfrm>
            <a:off x="1083596" y="1931656"/>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625143" y="175624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13" name="TextBox 12"/>
          <p:cNvSpPr txBox="1"/>
          <p:nvPr/>
        </p:nvSpPr>
        <p:spPr>
          <a:xfrm>
            <a:off x="2770548" y="1489168"/>
            <a:ext cx="512400" cy="718466"/>
          </a:xfrm>
          <a:prstGeom prst="rect">
            <a:avLst/>
          </a:prstGeom>
          <a:noFill/>
        </p:spPr>
        <p:txBody>
          <a:bodyPr wrap="none" lIns="68580" tIns="34290" rIns="68580" bIns="34290" rtlCol="0">
            <a:spAutoFit/>
          </a:bodyPr>
          <a:lstStyle/>
          <a:p>
            <a:r>
              <a:rPr lang="en-US" sz="4200" dirty="0"/>
              <a:t>…</a:t>
            </a:r>
          </a:p>
        </p:txBody>
      </p:sp>
      <p:sp>
        <p:nvSpPr>
          <p:cNvPr id="16" name="Oval 15"/>
          <p:cNvSpPr/>
          <p:nvPr/>
        </p:nvSpPr>
        <p:spPr>
          <a:xfrm>
            <a:off x="7857650" y="169006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n</a:t>
            </a:r>
          </a:p>
        </p:txBody>
      </p:sp>
      <p:cxnSp>
        <p:nvCxnSpPr>
          <p:cNvPr id="17" name="Straight Arrow Connector 16"/>
          <p:cNvCxnSpPr/>
          <p:nvPr/>
        </p:nvCxnSpPr>
        <p:spPr>
          <a:xfrm flipV="1">
            <a:off x="7739580" y="1924577"/>
            <a:ext cx="138085" cy="2334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990837" y="194791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227180" y="1419053"/>
            <a:ext cx="512400" cy="718466"/>
          </a:xfrm>
          <a:prstGeom prst="rect">
            <a:avLst/>
          </a:prstGeom>
          <a:noFill/>
        </p:spPr>
        <p:txBody>
          <a:bodyPr wrap="none" lIns="68580" tIns="34290" rIns="68580" bIns="34290" rtlCol="0">
            <a:spAutoFit/>
          </a:bodyPr>
          <a:lstStyle/>
          <a:p>
            <a:r>
              <a:rPr lang="en-US" sz="4200" dirty="0"/>
              <a:t>…</a:t>
            </a:r>
          </a:p>
        </p:txBody>
      </p:sp>
      <p:sp>
        <p:nvSpPr>
          <p:cNvPr id="22" name="Oval 21"/>
          <p:cNvSpPr/>
          <p:nvPr/>
        </p:nvSpPr>
        <p:spPr>
          <a:xfrm>
            <a:off x="5966758" y="1756342"/>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23" name="Oval 22"/>
          <p:cNvSpPr/>
          <p:nvPr/>
        </p:nvSpPr>
        <p:spPr>
          <a:xfrm>
            <a:off x="5247937" y="1782250"/>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27" name="Straight Arrow Connector 26"/>
          <p:cNvCxnSpPr>
            <a:endCxn id="22" idx="2"/>
          </p:cNvCxnSpPr>
          <p:nvPr/>
        </p:nvCxnSpPr>
        <p:spPr>
          <a:xfrm flipV="1">
            <a:off x="5611832" y="1965552"/>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354838" y="1957189"/>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4564451" y="1753572"/>
            <a:ext cx="610009"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2m</a:t>
            </a:r>
          </a:p>
        </p:txBody>
      </p:sp>
      <p:cxnSp>
        <p:nvCxnSpPr>
          <p:cNvPr id="30" name="Straight Arrow Connector 29"/>
          <p:cNvCxnSpPr/>
          <p:nvPr/>
        </p:nvCxnSpPr>
        <p:spPr>
          <a:xfrm flipV="1">
            <a:off x="4906185" y="1931656"/>
            <a:ext cx="413819" cy="800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Oval 30"/>
              <p:cNvSpPr/>
              <p:nvPr/>
            </p:nvSpPr>
            <p:spPr>
              <a:xfrm>
                <a:off x="2247316" y="1779465"/>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14:m>
                  <m:oMathPara xmlns:m="http://schemas.openxmlformats.org/officeDocument/2006/math">
                    <m:oMathParaPr>
                      <m:jc m:val="centerGroup"/>
                    </m:oMathParaPr>
                    <m:oMath xmlns:m="http://schemas.openxmlformats.org/officeDocument/2006/math">
                      <m:r>
                        <a:rPr lang="en-US" sz="1700" i="1" dirty="0">
                          <a:latin typeface="Cambria Math"/>
                        </a:rPr>
                        <m:t>𝑚</m:t>
                      </m:r>
                    </m:oMath>
                  </m:oMathPara>
                </a14:m>
                <a:endParaRPr lang="en-US" sz="1700" dirty="0"/>
              </a:p>
            </p:txBody>
          </p:sp>
        </mc:Choice>
        <mc:Fallback xmlns="">
          <p:sp>
            <p:nvSpPr>
              <p:cNvPr id="31" name="Oval 30"/>
              <p:cNvSpPr>
                <a:spLocks noRot="1" noChangeAspect="1" noMove="1" noResize="1" noEditPoints="1" noAdjustHandles="1" noChangeArrowheads="1" noChangeShapeType="1" noTextEdit="1"/>
              </p:cNvSpPr>
              <p:nvPr/>
            </p:nvSpPr>
            <p:spPr>
              <a:xfrm>
                <a:off x="2247316" y="1779465"/>
                <a:ext cx="523232" cy="418421"/>
              </a:xfrm>
              <a:prstGeom prst="ellipse">
                <a:avLst/>
              </a:prstGeom>
              <a:blipFill rotWithShape="1">
                <a:blip r:embed="rId2"/>
                <a:stretch>
                  <a:fillRect/>
                </a:stretch>
              </a:blipFill>
              <a:ln>
                <a:noFill/>
              </a:ln>
            </p:spPr>
            <p:txBody>
              <a:bodyPr/>
              <a:lstStyle/>
              <a:p>
                <a:r>
                  <a:rPr lang="en-US">
                    <a:noFill/>
                  </a:rPr>
                  <a:t> </a:t>
                </a:r>
              </a:p>
            </p:txBody>
          </p:sp>
        </mc:Fallback>
      </mc:AlternateContent>
      <p:sp>
        <p:nvSpPr>
          <p:cNvPr id="32" name="TextBox 31"/>
          <p:cNvSpPr txBox="1"/>
          <p:nvPr/>
        </p:nvSpPr>
        <p:spPr>
          <a:xfrm>
            <a:off x="1795365" y="1463517"/>
            <a:ext cx="512400" cy="718466"/>
          </a:xfrm>
          <a:prstGeom prst="rect">
            <a:avLst/>
          </a:prstGeom>
          <a:noFill/>
        </p:spPr>
        <p:txBody>
          <a:bodyPr wrap="none" lIns="68580" tIns="34290" rIns="68580" bIns="34290" rtlCol="0">
            <a:spAutoFit/>
          </a:bodyPr>
          <a:lstStyle/>
          <a:p>
            <a:r>
              <a:rPr lang="en-US" sz="4200" dirty="0"/>
              <a:t>…</a:t>
            </a:r>
          </a:p>
        </p:txBody>
      </p:sp>
      <p:sp>
        <p:nvSpPr>
          <p:cNvPr id="35" name="Oval 34"/>
          <p:cNvSpPr/>
          <p:nvPr/>
        </p:nvSpPr>
        <p:spPr>
          <a:xfrm>
            <a:off x="3887519" y="1777253"/>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36" name="Straight Arrow Connector 35"/>
          <p:cNvCxnSpPr/>
          <p:nvPr/>
        </p:nvCxnSpPr>
        <p:spPr>
          <a:xfrm flipV="1">
            <a:off x="4251414" y="1993434"/>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3249127" y="1774468"/>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42" name="Straight Arrow Connector 41"/>
          <p:cNvCxnSpPr/>
          <p:nvPr/>
        </p:nvCxnSpPr>
        <p:spPr>
          <a:xfrm flipV="1">
            <a:off x="3613022" y="1990649"/>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Curved Connector 42"/>
          <p:cNvCxnSpPr/>
          <p:nvPr/>
        </p:nvCxnSpPr>
        <p:spPr>
          <a:xfrm rot="5400000" flipH="1" flipV="1">
            <a:off x="6212185" y="534520"/>
            <a:ext cx="3036" cy="2579495"/>
          </a:xfrm>
          <a:prstGeom prst="curvedConnector3">
            <a:avLst>
              <a:gd name="adj1" fmla="val 1690869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83374" y="1493969"/>
            <a:ext cx="2399397"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44" name="Oval 43"/>
          <p:cNvSpPr/>
          <p:nvPr/>
        </p:nvSpPr>
        <p:spPr>
          <a:xfrm>
            <a:off x="2914691" y="1510567"/>
            <a:ext cx="2259769"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45" name="Oval 44"/>
          <p:cNvSpPr/>
          <p:nvPr/>
        </p:nvSpPr>
        <p:spPr>
          <a:xfrm>
            <a:off x="5211189" y="1507597"/>
            <a:ext cx="2259769"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46" name="Oval 45"/>
          <p:cNvSpPr/>
          <p:nvPr/>
        </p:nvSpPr>
        <p:spPr>
          <a:xfrm>
            <a:off x="7470958" y="1510567"/>
            <a:ext cx="909184"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47" name="Oval 46"/>
          <p:cNvSpPr/>
          <p:nvPr/>
        </p:nvSpPr>
        <p:spPr>
          <a:xfrm>
            <a:off x="7841677" y="2925221"/>
            <a:ext cx="523232" cy="4184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49" name="Oval 48"/>
          <p:cNvSpPr/>
          <p:nvPr/>
        </p:nvSpPr>
        <p:spPr>
          <a:xfrm>
            <a:off x="6182463" y="2872063"/>
            <a:ext cx="523232" cy="4184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50" name="Straight Arrow Connector 49"/>
          <p:cNvCxnSpPr/>
          <p:nvPr/>
        </p:nvCxnSpPr>
        <p:spPr>
          <a:xfrm flipV="1">
            <a:off x="6665605" y="3078450"/>
            <a:ext cx="1259945" cy="282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3192553" y="2895760"/>
            <a:ext cx="523232" cy="4184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52" name="Straight Arrow Connector 51"/>
          <p:cNvCxnSpPr>
            <a:endCxn id="49" idx="2"/>
          </p:cNvCxnSpPr>
          <p:nvPr/>
        </p:nvCxnSpPr>
        <p:spPr>
          <a:xfrm flipV="1">
            <a:off x="3556449" y="3081274"/>
            <a:ext cx="2626015" cy="3349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1299410" y="2872063"/>
            <a:ext cx="523232" cy="4184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54" name="Straight Arrow Connector 53"/>
          <p:cNvCxnSpPr/>
          <p:nvPr/>
        </p:nvCxnSpPr>
        <p:spPr>
          <a:xfrm flipV="1">
            <a:off x="1822642" y="3109156"/>
            <a:ext cx="1450341" cy="560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2" name="Curved Connector 71"/>
          <p:cNvCxnSpPr/>
          <p:nvPr/>
        </p:nvCxnSpPr>
        <p:spPr>
          <a:xfrm rot="5400000" flipH="1" flipV="1">
            <a:off x="4028738" y="531483"/>
            <a:ext cx="3036" cy="2579495"/>
          </a:xfrm>
          <a:prstGeom prst="curvedConnector3">
            <a:avLst>
              <a:gd name="adj1" fmla="val 1690869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7" name="Curved Connector 76"/>
          <p:cNvCxnSpPr>
            <a:stCxn id="53" idx="4"/>
            <a:endCxn id="49" idx="3"/>
          </p:cNvCxnSpPr>
          <p:nvPr/>
        </p:nvCxnSpPr>
        <p:spPr>
          <a:xfrm rot="5400000" flipH="1" flipV="1">
            <a:off x="3879418" y="910815"/>
            <a:ext cx="61277" cy="4698062"/>
          </a:xfrm>
          <a:prstGeom prst="curvedConnector3">
            <a:avLst>
              <a:gd name="adj1" fmla="val -279797"/>
            </a:avLst>
          </a:prstGeom>
          <a:ln w="38100">
            <a:solidFill>
              <a:srgbClr val="7030A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8" name="Curved Connector 77"/>
          <p:cNvCxnSpPr>
            <a:stCxn id="51" idx="7"/>
            <a:endCxn id="47" idx="1"/>
          </p:cNvCxnSpPr>
          <p:nvPr/>
        </p:nvCxnSpPr>
        <p:spPr>
          <a:xfrm rot="16200000" flipH="1">
            <a:off x="5764001" y="832196"/>
            <a:ext cx="29461" cy="4279143"/>
          </a:xfrm>
          <a:prstGeom prst="curvedConnector3">
            <a:avLst>
              <a:gd name="adj1" fmla="val -789954"/>
            </a:avLst>
          </a:prstGeom>
          <a:ln w="38100">
            <a:solidFill>
              <a:srgbClr val="7030A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3" name="TextBox 82"/>
              <p:cNvSpPr txBox="1"/>
              <p:nvPr/>
            </p:nvSpPr>
            <p:spPr>
              <a:xfrm>
                <a:off x="236765" y="3660036"/>
                <a:ext cx="9005207" cy="1610377"/>
              </a:xfrm>
              <a:prstGeom prst="rect">
                <a:avLst/>
              </a:prstGeom>
              <a:noFill/>
            </p:spPr>
            <p:txBody>
              <a:bodyPr wrap="square" lIns="68580" tIns="34290" rIns="68580" bIns="34290" rtlCol="0">
                <a:spAutoFit/>
              </a:bodyPr>
              <a:lstStyle/>
              <a:p>
                <a:r>
                  <a:rPr lang="en-US" sz="3000" dirty="0" smtClean="0">
                    <a:solidFill>
                      <a:srgbClr val="00B0F0"/>
                    </a:solidFill>
                  </a:rPr>
                  <a:t>Meta-Graph </a:t>
                </a:r>
                <a14:m>
                  <m:oMath xmlns:m="http://schemas.openxmlformats.org/officeDocument/2006/math">
                    <m:sSub>
                      <m:sSubPr>
                        <m:ctrlPr>
                          <a:rPr lang="en-US" sz="3000" i="1">
                            <a:solidFill>
                              <a:srgbClr val="00B0F0"/>
                            </a:solidFill>
                            <a:latin typeface="Cambria Math" panose="02040503050406030204" pitchFamily="18" charset="0"/>
                          </a:rPr>
                        </m:ctrlPr>
                      </m:sSubPr>
                      <m:e>
                        <m:r>
                          <a:rPr lang="en-US" sz="3000" i="1">
                            <a:solidFill>
                              <a:srgbClr val="00B0F0"/>
                            </a:solidFill>
                            <a:latin typeface="Cambria Math"/>
                          </a:rPr>
                          <m:t>𝐺</m:t>
                        </m:r>
                      </m:e>
                      <m:sub>
                        <m:r>
                          <a:rPr lang="en-US" sz="3000" i="1">
                            <a:solidFill>
                              <a:srgbClr val="00B0F0"/>
                            </a:solidFill>
                            <a:latin typeface="Cambria Math"/>
                          </a:rPr>
                          <m:t>𝑚</m:t>
                        </m:r>
                      </m:sub>
                    </m:sSub>
                  </m:oMath>
                </a14:m>
                <a:r>
                  <a:rPr lang="en-US" sz="3000" dirty="0" smtClean="0">
                    <a:solidFill>
                      <a:srgbClr val="00B0F0"/>
                    </a:solidFill>
                  </a:rPr>
                  <a:t>: </a:t>
                </a:r>
                <a14:m>
                  <m:oMath xmlns:m="http://schemas.openxmlformats.org/officeDocument/2006/math">
                    <m:f>
                      <m:fPr>
                        <m:ctrlPr>
                          <a:rPr lang="en-US" sz="3000" i="1" dirty="0" smtClean="0">
                            <a:solidFill>
                              <a:srgbClr val="00B0F0"/>
                            </a:solidFill>
                            <a:latin typeface="Cambria Math" panose="02040503050406030204" pitchFamily="18" charset="0"/>
                          </a:rPr>
                        </m:ctrlPr>
                      </m:fPr>
                      <m:num>
                        <m:r>
                          <a:rPr lang="en-US" sz="3000" b="0" i="1" dirty="0" smtClean="0">
                            <a:solidFill>
                              <a:srgbClr val="00B0F0"/>
                            </a:solidFill>
                            <a:latin typeface="Cambria Math" panose="02040503050406030204" pitchFamily="18" charset="0"/>
                          </a:rPr>
                          <m:t>𝑛</m:t>
                        </m:r>
                      </m:num>
                      <m:den>
                        <m:r>
                          <a:rPr lang="en-US" sz="3000" b="0" i="1" dirty="0" smtClean="0">
                            <a:solidFill>
                              <a:srgbClr val="00B0F0"/>
                            </a:solidFill>
                            <a:latin typeface="Cambria Math" panose="02040503050406030204" pitchFamily="18" charset="0"/>
                          </a:rPr>
                          <m:t>𝑚</m:t>
                        </m:r>
                      </m:den>
                    </m:f>
                  </m:oMath>
                </a14:m>
                <a:r>
                  <a:rPr lang="en-US" sz="3000" dirty="0" smtClean="0">
                    <a:solidFill>
                      <a:srgbClr val="00B0F0"/>
                    </a:solidFill>
                  </a:rPr>
                  <a:t> nodes e.g., </a:t>
                </a:r>
                <a14:m>
                  <m:oMath xmlns:m="http://schemas.openxmlformats.org/officeDocument/2006/math">
                    <m:r>
                      <a:rPr lang="en-US" sz="3200" i="1">
                        <a:solidFill>
                          <a:srgbClr val="00B0F0"/>
                        </a:solidFill>
                        <a:latin typeface="Cambria Math"/>
                      </a:rPr>
                      <m:t>𝑚</m:t>
                    </m:r>
                    <m:r>
                      <a:rPr lang="en-US" sz="3200" i="1">
                        <a:solidFill>
                          <a:srgbClr val="00B0F0"/>
                        </a:solidFill>
                        <a:latin typeface="Cambria Math"/>
                      </a:rPr>
                      <m:t>=</m:t>
                    </m:r>
                    <m:acc>
                      <m:accPr>
                        <m:chr m:val="̃"/>
                        <m:ctrlPr>
                          <a:rPr lang="en-US" sz="3200" i="1" smtClean="0">
                            <a:solidFill>
                              <a:srgbClr val="00B0F0"/>
                            </a:solidFill>
                            <a:latin typeface="Cambria Math" panose="02040503050406030204" pitchFamily="18" charset="0"/>
                            <a:ea typeface="Cambria Math"/>
                          </a:rPr>
                        </m:ctrlPr>
                      </m:accPr>
                      <m:e>
                        <m:r>
                          <m:rPr>
                            <m:sty m:val="p"/>
                          </m:rPr>
                          <a:rPr lang="el-GR" sz="3200" i="1">
                            <a:solidFill>
                              <a:srgbClr val="00B0F0"/>
                            </a:solidFill>
                            <a:latin typeface="Cambria Math"/>
                            <a:ea typeface="Cambria Math"/>
                          </a:rPr>
                          <m:t>Ω</m:t>
                        </m:r>
                      </m:e>
                    </m:acc>
                    <m:d>
                      <m:dPr>
                        <m:ctrlPr>
                          <a:rPr lang="el-GR" sz="3200" i="1">
                            <a:solidFill>
                              <a:srgbClr val="00B0F0"/>
                            </a:solidFill>
                            <a:latin typeface="Cambria Math" panose="02040503050406030204" pitchFamily="18" charset="0"/>
                            <a:ea typeface="Cambria Math"/>
                          </a:rPr>
                        </m:ctrlPr>
                      </m:dPr>
                      <m:e>
                        <m:sSup>
                          <m:sSupPr>
                            <m:ctrlPr>
                              <a:rPr lang="en-US" sz="3200" i="1">
                                <a:solidFill>
                                  <a:srgbClr val="00B0F0"/>
                                </a:solidFill>
                                <a:latin typeface="Cambria Math" panose="02040503050406030204" pitchFamily="18" charset="0"/>
                                <a:ea typeface="Cambria Math"/>
                              </a:rPr>
                            </m:ctrlPr>
                          </m:sSupPr>
                          <m:e>
                            <m:r>
                              <a:rPr lang="en-US" sz="3200" i="1">
                                <a:solidFill>
                                  <a:srgbClr val="00B0F0"/>
                                </a:solidFill>
                                <a:latin typeface="Cambria Math"/>
                                <a:ea typeface="Cambria Math"/>
                              </a:rPr>
                              <m:t>𝑛</m:t>
                            </m:r>
                          </m:e>
                          <m:sup>
                            <m:r>
                              <a:rPr lang="en-US" sz="3200" i="1">
                                <a:solidFill>
                                  <a:srgbClr val="00B0F0"/>
                                </a:solidFill>
                                <a:latin typeface="Cambria Math" panose="02040503050406030204" pitchFamily="18" charset="0"/>
                                <a:ea typeface="Cambria Math"/>
                              </a:rPr>
                              <m:t>1/3</m:t>
                            </m:r>
                          </m:sup>
                        </m:sSup>
                      </m:e>
                    </m:d>
                  </m:oMath>
                </a14:m>
                <a:endParaRPr lang="en-US" sz="3200" dirty="0"/>
              </a:p>
              <a:p>
                <a:endParaRPr lang="en-US" sz="3000" dirty="0">
                  <a:solidFill>
                    <a:srgbClr val="7030A0"/>
                  </a:solidFill>
                </a:endParaRPr>
              </a:p>
              <a:p>
                <a:endParaRPr lang="en-US" sz="3000" dirty="0">
                  <a:solidFill>
                    <a:srgbClr val="7030A0"/>
                  </a:solidFill>
                </a:endParaRPr>
              </a:p>
            </p:txBody>
          </p:sp>
        </mc:Choice>
        <mc:Fallback>
          <p:sp>
            <p:nvSpPr>
              <p:cNvPr id="83" name="TextBox 82"/>
              <p:cNvSpPr txBox="1">
                <a:spLocks noRot="1" noChangeAspect="1" noMove="1" noResize="1" noEditPoints="1" noAdjustHandles="1" noChangeArrowheads="1" noChangeShapeType="1" noTextEdit="1"/>
              </p:cNvSpPr>
              <p:nvPr/>
            </p:nvSpPr>
            <p:spPr>
              <a:xfrm>
                <a:off x="236765" y="3660036"/>
                <a:ext cx="9005207" cy="1610377"/>
              </a:xfrm>
              <a:prstGeom prst="rect">
                <a:avLst/>
              </a:prstGeom>
              <a:blipFill>
                <a:blip r:embed="rId3"/>
                <a:stretch>
                  <a:fillRect l="-1828" t="-11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Rectangle 83"/>
              <p:cNvSpPr/>
              <p:nvPr/>
            </p:nvSpPr>
            <p:spPr>
              <a:xfrm>
                <a:off x="272636" y="2884152"/>
                <a:ext cx="788148" cy="577081"/>
              </a:xfrm>
              <a:prstGeom prst="rect">
                <a:avLst/>
              </a:prstGeom>
            </p:spPr>
            <p:txBody>
              <a:bodyPr wrap="none" lIns="68580" tIns="34290" rIns="68580" bIns="34290">
                <a:spAutoFit/>
              </a:bodyPr>
              <a:lstStyle/>
              <a:p>
                <a:pPr/>
                <a14:m>
                  <m:oMathPara xmlns:m="http://schemas.openxmlformats.org/officeDocument/2006/math">
                    <m:oMathParaPr>
                      <m:jc m:val="centerGroup"/>
                    </m:oMathParaPr>
                    <m:oMath xmlns:m="http://schemas.openxmlformats.org/officeDocument/2006/math">
                      <m:sSub>
                        <m:sSubPr>
                          <m:ctrlPr>
                            <a:rPr lang="en-US" sz="3300" i="1">
                              <a:solidFill>
                                <a:srgbClr val="00B0F0"/>
                              </a:solidFill>
                              <a:latin typeface="Cambria Math" panose="02040503050406030204" pitchFamily="18" charset="0"/>
                            </a:rPr>
                          </m:ctrlPr>
                        </m:sSubPr>
                        <m:e>
                          <m:r>
                            <a:rPr lang="en-US" sz="3300" i="1">
                              <a:solidFill>
                                <a:srgbClr val="00B0F0"/>
                              </a:solidFill>
                              <a:latin typeface="Cambria Math"/>
                            </a:rPr>
                            <m:t>𝐺</m:t>
                          </m:r>
                        </m:e>
                        <m:sub>
                          <m:r>
                            <a:rPr lang="en-US" sz="3300" i="1">
                              <a:solidFill>
                                <a:srgbClr val="00B0F0"/>
                              </a:solidFill>
                              <a:latin typeface="Cambria Math"/>
                            </a:rPr>
                            <m:t>𝑚</m:t>
                          </m:r>
                        </m:sub>
                      </m:sSub>
                    </m:oMath>
                  </m:oMathPara>
                </a14:m>
                <a:endParaRPr lang="en-US" sz="3300" dirty="0"/>
              </a:p>
            </p:txBody>
          </p:sp>
        </mc:Choice>
        <mc:Fallback xmlns="">
          <p:sp>
            <p:nvSpPr>
              <p:cNvPr id="84" name="Rectangle 83"/>
              <p:cNvSpPr>
                <a:spLocks noRot="1" noChangeAspect="1" noMove="1" noResize="1" noEditPoints="1" noAdjustHandles="1" noChangeArrowheads="1" noChangeShapeType="1" noTextEdit="1"/>
              </p:cNvSpPr>
              <p:nvPr/>
            </p:nvSpPr>
            <p:spPr>
              <a:xfrm>
                <a:off x="272636" y="2884152"/>
                <a:ext cx="788148" cy="577081"/>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Rectangle 84"/>
              <p:cNvSpPr/>
              <p:nvPr/>
            </p:nvSpPr>
            <p:spPr>
              <a:xfrm>
                <a:off x="-36816" y="1634543"/>
                <a:ext cx="520190" cy="577081"/>
              </a:xfrm>
              <a:prstGeom prst="rect">
                <a:avLst/>
              </a:prstGeom>
            </p:spPr>
            <p:txBody>
              <a:bodyPr wrap="none" lIns="68580" tIns="34290" rIns="68580" bIns="34290">
                <a:spAutoFit/>
              </a:bodyPr>
              <a:lstStyle/>
              <a:p>
                <a:pPr/>
                <a14:m>
                  <m:oMathPara xmlns:m="http://schemas.openxmlformats.org/officeDocument/2006/math">
                    <m:oMathParaPr>
                      <m:jc m:val="centerGroup"/>
                    </m:oMathParaPr>
                    <m:oMath xmlns:m="http://schemas.openxmlformats.org/officeDocument/2006/math">
                      <m:r>
                        <a:rPr lang="en-US" sz="3300" i="1">
                          <a:latin typeface="Cambria Math"/>
                        </a:rPr>
                        <m:t>𝐺</m:t>
                      </m:r>
                    </m:oMath>
                  </m:oMathPara>
                </a14:m>
                <a:endParaRPr lang="en-US" sz="3300" dirty="0"/>
              </a:p>
            </p:txBody>
          </p:sp>
        </mc:Choice>
        <mc:Fallback xmlns="">
          <p:sp>
            <p:nvSpPr>
              <p:cNvPr id="85" name="Rectangle 84"/>
              <p:cNvSpPr>
                <a:spLocks noRot="1" noChangeAspect="1" noMove="1" noResize="1" noEditPoints="1" noAdjustHandles="1" noChangeArrowheads="1" noChangeShapeType="1" noTextEdit="1"/>
              </p:cNvSpPr>
              <p:nvPr/>
            </p:nvSpPr>
            <p:spPr>
              <a:xfrm>
                <a:off x="-36816" y="1634543"/>
                <a:ext cx="520190" cy="577081"/>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263694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 </a:t>
            </a:r>
            <a:r>
              <a:rPr lang="en-US" dirty="0" smtClean="0"/>
              <a:t>Meta-Graph</a:t>
            </a:r>
            <a:endParaRPr lang="en-US" dirty="0"/>
          </a:p>
        </p:txBody>
      </p:sp>
      <p:sp>
        <p:nvSpPr>
          <p:cNvPr id="4" name="Oval 3"/>
          <p:cNvSpPr/>
          <p:nvPr/>
        </p:nvSpPr>
        <p:spPr>
          <a:xfrm>
            <a:off x="669616" y="172649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5" name="Oval 4"/>
          <p:cNvSpPr/>
          <p:nvPr/>
        </p:nvSpPr>
        <p:spPr>
          <a:xfrm>
            <a:off x="1375771" y="172649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cxnSp>
        <p:nvCxnSpPr>
          <p:cNvPr id="7" name="Straight Arrow Connector 6"/>
          <p:cNvCxnSpPr/>
          <p:nvPr/>
        </p:nvCxnSpPr>
        <p:spPr>
          <a:xfrm>
            <a:off x="1083596" y="1931656"/>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625143" y="175624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13" name="TextBox 12"/>
          <p:cNvSpPr txBox="1"/>
          <p:nvPr/>
        </p:nvSpPr>
        <p:spPr>
          <a:xfrm>
            <a:off x="2770548" y="1489168"/>
            <a:ext cx="512400" cy="718466"/>
          </a:xfrm>
          <a:prstGeom prst="rect">
            <a:avLst/>
          </a:prstGeom>
          <a:noFill/>
        </p:spPr>
        <p:txBody>
          <a:bodyPr wrap="none" lIns="68580" tIns="34290" rIns="68580" bIns="34290" rtlCol="0">
            <a:spAutoFit/>
          </a:bodyPr>
          <a:lstStyle/>
          <a:p>
            <a:r>
              <a:rPr lang="en-US" sz="4200" dirty="0"/>
              <a:t>…</a:t>
            </a:r>
          </a:p>
        </p:txBody>
      </p:sp>
      <p:sp>
        <p:nvSpPr>
          <p:cNvPr id="16" name="Oval 15"/>
          <p:cNvSpPr/>
          <p:nvPr/>
        </p:nvSpPr>
        <p:spPr>
          <a:xfrm>
            <a:off x="7857650" y="169006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n</a:t>
            </a:r>
          </a:p>
        </p:txBody>
      </p:sp>
      <p:cxnSp>
        <p:nvCxnSpPr>
          <p:cNvPr id="17" name="Straight Arrow Connector 16"/>
          <p:cNvCxnSpPr/>
          <p:nvPr/>
        </p:nvCxnSpPr>
        <p:spPr>
          <a:xfrm flipV="1">
            <a:off x="7739580" y="1924577"/>
            <a:ext cx="138085" cy="2334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990837" y="194791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227180" y="1419053"/>
            <a:ext cx="512400" cy="718466"/>
          </a:xfrm>
          <a:prstGeom prst="rect">
            <a:avLst/>
          </a:prstGeom>
          <a:noFill/>
        </p:spPr>
        <p:txBody>
          <a:bodyPr wrap="none" lIns="68580" tIns="34290" rIns="68580" bIns="34290" rtlCol="0">
            <a:spAutoFit/>
          </a:bodyPr>
          <a:lstStyle/>
          <a:p>
            <a:r>
              <a:rPr lang="en-US" sz="4200" dirty="0"/>
              <a:t>…</a:t>
            </a:r>
          </a:p>
        </p:txBody>
      </p:sp>
      <p:sp>
        <p:nvSpPr>
          <p:cNvPr id="22" name="Oval 21"/>
          <p:cNvSpPr/>
          <p:nvPr/>
        </p:nvSpPr>
        <p:spPr>
          <a:xfrm>
            <a:off x="5966758" y="1756342"/>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23" name="Oval 22"/>
          <p:cNvSpPr/>
          <p:nvPr/>
        </p:nvSpPr>
        <p:spPr>
          <a:xfrm>
            <a:off x="5247937" y="1782250"/>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27" name="Straight Arrow Connector 26"/>
          <p:cNvCxnSpPr>
            <a:endCxn id="22" idx="2"/>
          </p:cNvCxnSpPr>
          <p:nvPr/>
        </p:nvCxnSpPr>
        <p:spPr>
          <a:xfrm flipV="1">
            <a:off x="5611832" y="1965552"/>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354838" y="1957189"/>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4564451" y="1779464"/>
            <a:ext cx="610009"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2m</a:t>
            </a:r>
          </a:p>
        </p:txBody>
      </p:sp>
      <p:cxnSp>
        <p:nvCxnSpPr>
          <p:cNvPr id="30" name="Straight Arrow Connector 29"/>
          <p:cNvCxnSpPr/>
          <p:nvPr/>
        </p:nvCxnSpPr>
        <p:spPr>
          <a:xfrm flipV="1">
            <a:off x="4965076" y="1962767"/>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Oval 30"/>
              <p:cNvSpPr/>
              <p:nvPr/>
            </p:nvSpPr>
            <p:spPr>
              <a:xfrm>
                <a:off x="2247316" y="1779465"/>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14:m>
                  <m:oMathPara xmlns:m="http://schemas.openxmlformats.org/officeDocument/2006/math">
                    <m:oMathParaPr>
                      <m:jc m:val="centerGroup"/>
                    </m:oMathParaPr>
                    <m:oMath xmlns:m="http://schemas.openxmlformats.org/officeDocument/2006/math">
                      <m:r>
                        <a:rPr lang="en-US" sz="1700" i="1" dirty="0">
                          <a:latin typeface="Cambria Math"/>
                        </a:rPr>
                        <m:t>𝑚</m:t>
                      </m:r>
                    </m:oMath>
                  </m:oMathPara>
                </a14:m>
                <a:endParaRPr lang="en-US" sz="1700" dirty="0"/>
              </a:p>
            </p:txBody>
          </p:sp>
        </mc:Choice>
        <mc:Fallback xmlns="">
          <p:sp>
            <p:nvSpPr>
              <p:cNvPr id="31" name="Oval 30"/>
              <p:cNvSpPr>
                <a:spLocks noRot="1" noChangeAspect="1" noMove="1" noResize="1" noEditPoints="1" noAdjustHandles="1" noChangeArrowheads="1" noChangeShapeType="1" noTextEdit="1"/>
              </p:cNvSpPr>
              <p:nvPr/>
            </p:nvSpPr>
            <p:spPr>
              <a:xfrm>
                <a:off x="2247316" y="1779465"/>
                <a:ext cx="523232" cy="418421"/>
              </a:xfrm>
              <a:prstGeom prst="ellipse">
                <a:avLst/>
              </a:prstGeom>
              <a:blipFill rotWithShape="1">
                <a:blip r:embed="rId2"/>
                <a:stretch>
                  <a:fillRect/>
                </a:stretch>
              </a:blipFill>
              <a:ln>
                <a:noFill/>
              </a:ln>
            </p:spPr>
            <p:txBody>
              <a:bodyPr/>
              <a:lstStyle/>
              <a:p>
                <a:r>
                  <a:rPr lang="en-US">
                    <a:noFill/>
                  </a:rPr>
                  <a:t> </a:t>
                </a:r>
              </a:p>
            </p:txBody>
          </p:sp>
        </mc:Fallback>
      </mc:AlternateContent>
      <p:sp>
        <p:nvSpPr>
          <p:cNvPr id="32" name="TextBox 31"/>
          <p:cNvSpPr txBox="1"/>
          <p:nvPr/>
        </p:nvSpPr>
        <p:spPr>
          <a:xfrm>
            <a:off x="1795365" y="1463517"/>
            <a:ext cx="512400" cy="718466"/>
          </a:xfrm>
          <a:prstGeom prst="rect">
            <a:avLst/>
          </a:prstGeom>
          <a:noFill/>
        </p:spPr>
        <p:txBody>
          <a:bodyPr wrap="none" lIns="68580" tIns="34290" rIns="68580" bIns="34290" rtlCol="0">
            <a:spAutoFit/>
          </a:bodyPr>
          <a:lstStyle/>
          <a:p>
            <a:r>
              <a:rPr lang="en-US" sz="4200" dirty="0"/>
              <a:t>…</a:t>
            </a:r>
          </a:p>
        </p:txBody>
      </p:sp>
      <p:sp>
        <p:nvSpPr>
          <p:cNvPr id="35" name="Oval 34"/>
          <p:cNvSpPr/>
          <p:nvPr/>
        </p:nvSpPr>
        <p:spPr>
          <a:xfrm>
            <a:off x="3887519" y="1777253"/>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36" name="Straight Arrow Connector 35"/>
          <p:cNvCxnSpPr/>
          <p:nvPr/>
        </p:nvCxnSpPr>
        <p:spPr>
          <a:xfrm flipV="1">
            <a:off x="4251414" y="1993434"/>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3249127" y="1774468"/>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42" name="Straight Arrow Connector 41"/>
          <p:cNvCxnSpPr/>
          <p:nvPr/>
        </p:nvCxnSpPr>
        <p:spPr>
          <a:xfrm flipV="1">
            <a:off x="3613022" y="1990649"/>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Curved Connector 42"/>
          <p:cNvCxnSpPr/>
          <p:nvPr/>
        </p:nvCxnSpPr>
        <p:spPr>
          <a:xfrm rot="5400000" flipH="1" flipV="1">
            <a:off x="6212185" y="534520"/>
            <a:ext cx="3036" cy="2579495"/>
          </a:xfrm>
          <a:prstGeom prst="curvedConnector3">
            <a:avLst>
              <a:gd name="adj1" fmla="val 1690869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515531" y="1547777"/>
            <a:ext cx="2487905"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44" name="Oval 43"/>
          <p:cNvSpPr/>
          <p:nvPr/>
        </p:nvSpPr>
        <p:spPr>
          <a:xfrm>
            <a:off x="2943423" y="1547777"/>
            <a:ext cx="2259769"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45" name="Oval 44"/>
          <p:cNvSpPr/>
          <p:nvPr/>
        </p:nvSpPr>
        <p:spPr>
          <a:xfrm>
            <a:off x="5211189" y="1507597"/>
            <a:ext cx="2259769"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46" name="Oval 45"/>
          <p:cNvSpPr/>
          <p:nvPr/>
        </p:nvSpPr>
        <p:spPr>
          <a:xfrm>
            <a:off x="7470958" y="1510567"/>
            <a:ext cx="909184"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47" name="Oval 46"/>
          <p:cNvSpPr/>
          <p:nvPr/>
        </p:nvSpPr>
        <p:spPr>
          <a:xfrm>
            <a:off x="7841677" y="2925221"/>
            <a:ext cx="523232" cy="4184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49" name="Oval 48"/>
          <p:cNvSpPr/>
          <p:nvPr/>
        </p:nvSpPr>
        <p:spPr>
          <a:xfrm>
            <a:off x="6182463" y="2872063"/>
            <a:ext cx="523232" cy="4184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50" name="Straight Arrow Connector 49"/>
          <p:cNvCxnSpPr/>
          <p:nvPr/>
        </p:nvCxnSpPr>
        <p:spPr>
          <a:xfrm flipV="1">
            <a:off x="6665605" y="3078450"/>
            <a:ext cx="1259945" cy="282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3192553" y="2895760"/>
            <a:ext cx="523232" cy="4184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52" name="Straight Arrow Connector 51"/>
          <p:cNvCxnSpPr>
            <a:endCxn id="49" idx="2"/>
          </p:cNvCxnSpPr>
          <p:nvPr/>
        </p:nvCxnSpPr>
        <p:spPr>
          <a:xfrm flipV="1">
            <a:off x="3556449" y="3081274"/>
            <a:ext cx="2626015" cy="3349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1299410" y="2872063"/>
            <a:ext cx="523232" cy="4184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54" name="Straight Arrow Connector 53"/>
          <p:cNvCxnSpPr/>
          <p:nvPr/>
        </p:nvCxnSpPr>
        <p:spPr>
          <a:xfrm flipV="1">
            <a:off x="1822642" y="3109156"/>
            <a:ext cx="1450341" cy="560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2" name="Curved Connector 71"/>
          <p:cNvCxnSpPr/>
          <p:nvPr/>
        </p:nvCxnSpPr>
        <p:spPr>
          <a:xfrm rot="5400000" flipH="1" flipV="1">
            <a:off x="4028738" y="531483"/>
            <a:ext cx="3036" cy="2579495"/>
          </a:xfrm>
          <a:prstGeom prst="curvedConnector3">
            <a:avLst>
              <a:gd name="adj1" fmla="val 1690869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7" name="Curved Connector 76"/>
          <p:cNvCxnSpPr>
            <a:stCxn id="53" idx="4"/>
            <a:endCxn id="49" idx="3"/>
          </p:cNvCxnSpPr>
          <p:nvPr/>
        </p:nvCxnSpPr>
        <p:spPr>
          <a:xfrm rot="5400000" flipH="1" flipV="1">
            <a:off x="3879418" y="910815"/>
            <a:ext cx="61277" cy="4698062"/>
          </a:xfrm>
          <a:prstGeom prst="curvedConnector3">
            <a:avLst>
              <a:gd name="adj1" fmla="val -279797"/>
            </a:avLst>
          </a:prstGeom>
          <a:ln w="38100">
            <a:solidFill>
              <a:srgbClr val="7030A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8" name="Curved Connector 77"/>
          <p:cNvCxnSpPr>
            <a:stCxn id="51" idx="7"/>
            <a:endCxn id="47" idx="1"/>
          </p:cNvCxnSpPr>
          <p:nvPr/>
        </p:nvCxnSpPr>
        <p:spPr>
          <a:xfrm rot="16200000" flipH="1">
            <a:off x="5764001" y="832196"/>
            <a:ext cx="29461" cy="4279143"/>
          </a:xfrm>
          <a:prstGeom prst="curvedConnector3">
            <a:avLst>
              <a:gd name="adj1" fmla="val -789954"/>
            </a:avLst>
          </a:prstGeom>
          <a:ln w="38100">
            <a:solidFill>
              <a:srgbClr val="7030A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3" name="TextBox 82"/>
              <p:cNvSpPr txBox="1"/>
              <p:nvPr/>
            </p:nvSpPr>
            <p:spPr>
              <a:xfrm>
                <a:off x="165574" y="3988124"/>
                <a:ext cx="9450374" cy="1184042"/>
              </a:xfrm>
              <a:prstGeom prst="rect">
                <a:avLst/>
              </a:prstGeom>
              <a:noFill/>
            </p:spPr>
            <p:txBody>
              <a:bodyPr wrap="square" lIns="68580" tIns="34290" rIns="68580" bIns="34290" rtlCol="0">
                <a:spAutoFit/>
              </a:bodyPr>
              <a:lstStyle/>
              <a:p>
                <a:r>
                  <a:rPr lang="en-US" sz="2400" dirty="0" smtClean="0">
                    <a:solidFill>
                      <a:srgbClr val="00B0F0"/>
                    </a:solidFill>
                  </a:rPr>
                  <a:t>Meta-Graph </a:t>
                </a:r>
                <a14:m>
                  <m:oMath xmlns:m="http://schemas.openxmlformats.org/officeDocument/2006/math">
                    <m:sSub>
                      <m:sSubPr>
                        <m:ctrlPr>
                          <a:rPr lang="en-US" sz="2400" i="1">
                            <a:solidFill>
                              <a:srgbClr val="00B0F0"/>
                            </a:solidFill>
                            <a:latin typeface="Cambria Math" panose="02040503050406030204" pitchFamily="18" charset="0"/>
                          </a:rPr>
                        </m:ctrlPr>
                      </m:sSubPr>
                      <m:e>
                        <m:r>
                          <a:rPr lang="en-US" sz="2400" i="1">
                            <a:solidFill>
                              <a:srgbClr val="00B0F0"/>
                            </a:solidFill>
                            <a:latin typeface="Cambria Math"/>
                          </a:rPr>
                          <m:t>𝐺</m:t>
                        </m:r>
                      </m:e>
                      <m:sub>
                        <m:r>
                          <a:rPr lang="en-US" sz="2400" i="1">
                            <a:solidFill>
                              <a:srgbClr val="00B0F0"/>
                            </a:solidFill>
                            <a:latin typeface="Cambria Math"/>
                          </a:rPr>
                          <m:t>𝑚</m:t>
                        </m:r>
                      </m:sub>
                    </m:sSub>
                  </m:oMath>
                </a14:m>
                <a:r>
                  <a:rPr lang="en-US" sz="2400" dirty="0">
                    <a:solidFill>
                      <a:srgbClr val="00B0F0"/>
                    </a:solidFill>
                  </a:rPr>
                  <a:t>:</a:t>
                </a:r>
                <a14:m>
                  <m:oMath xmlns:m="http://schemas.openxmlformats.org/officeDocument/2006/math">
                    <m:d>
                      <m:dPr>
                        <m:ctrlPr>
                          <a:rPr lang="el-GR" sz="2400" i="1">
                            <a:latin typeface="Cambria Math" panose="02040503050406030204" pitchFamily="18" charset="0"/>
                            <a:ea typeface="Cambria Math"/>
                          </a:rPr>
                        </m:ctrlPr>
                      </m:dPr>
                      <m:e>
                        <m:r>
                          <m:rPr>
                            <m:sty m:val="p"/>
                          </m:rPr>
                          <a:rPr lang="el-GR" sz="2400" i="1">
                            <a:latin typeface="Cambria Math"/>
                            <a:ea typeface="Cambria Math"/>
                          </a:rPr>
                          <m:t>Ω</m:t>
                        </m:r>
                        <m:d>
                          <m:dPr>
                            <m:ctrlPr>
                              <a:rPr lang="el-GR" sz="2400" i="1">
                                <a:latin typeface="Cambria Math" panose="02040503050406030204" pitchFamily="18" charset="0"/>
                                <a:ea typeface="Cambria Math"/>
                              </a:rPr>
                            </m:ctrlPr>
                          </m:dPr>
                          <m:e>
                            <m:f>
                              <m:fPr>
                                <m:ctrlPr>
                                  <a:rPr lang="el-GR" sz="2400" i="1">
                                    <a:latin typeface="Cambria Math" panose="02040503050406030204" pitchFamily="18" charset="0"/>
                                    <a:ea typeface="Cambria Math"/>
                                  </a:rPr>
                                </m:ctrlPr>
                              </m:fPr>
                              <m:num>
                                <m:r>
                                  <a:rPr lang="en-US" sz="2400" i="1">
                                    <a:latin typeface="Cambria Math" panose="02040503050406030204" pitchFamily="18" charset="0"/>
                                    <a:ea typeface="Cambria Math"/>
                                  </a:rPr>
                                  <m:t>𝑛</m:t>
                                </m:r>
                              </m:num>
                              <m:den>
                                <m:r>
                                  <a:rPr lang="en-US" sz="2400" i="1">
                                    <a:latin typeface="Cambria Math" panose="02040503050406030204" pitchFamily="18" charset="0"/>
                                    <a:ea typeface="Cambria Math"/>
                                  </a:rPr>
                                  <m:t>𝑚</m:t>
                                </m:r>
                              </m:den>
                            </m:f>
                          </m:e>
                        </m:d>
                        <m:r>
                          <a:rPr lang="en-US" sz="2400" i="1">
                            <a:latin typeface="Cambria Math" panose="02040503050406030204" pitchFamily="18" charset="0"/>
                            <a:ea typeface="Cambria Math"/>
                          </a:rPr>
                          <m:t>,</m:t>
                        </m:r>
                        <m:r>
                          <m:rPr>
                            <m:sty m:val="p"/>
                          </m:rPr>
                          <a:rPr lang="el-GR" sz="2400" i="1">
                            <a:latin typeface="Cambria Math"/>
                            <a:ea typeface="Cambria Math"/>
                          </a:rPr>
                          <m:t>Ω</m:t>
                        </m:r>
                        <m:d>
                          <m:dPr>
                            <m:ctrlPr>
                              <a:rPr lang="el-GR" sz="2400" i="1">
                                <a:latin typeface="Cambria Math" panose="02040503050406030204" pitchFamily="18" charset="0"/>
                                <a:ea typeface="Cambria Math"/>
                              </a:rPr>
                            </m:ctrlPr>
                          </m:dPr>
                          <m:e>
                            <m:f>
                              <m:fPr>
                                <m:ctrlPr>
                                  <a:rPr lang="el-GR" sz="2400" i="1">
                                    <a:latin typeface="Cambria Math" panose="02040503050406030204" pitchFamily="18" charset="0"/>
                                    <a:ea typeface="Cambria Math"/>
                                  </a:rPr>
                                </m:ctrlPr>
                              </m:fPr>
                              <m:num>
                                <m:r>
                                  <a:rPr lang="en-US" sz="2400" i="1">
                                    <a:latin typeface="Cambria Math" panose="02040503050406030204" pitchFamily="18" charset="0"/>
                                    <a:ea typeface="Cambria Math"/>
                                  </a:rPr>
                                  <m:t>𝑛</m:t>
                                </m:r>
                              </m:num>
                              <m:den>
                                <m:r>
                                  <a:rPr lang="en-US" sz="2400" i="1">
                                    <a:latin typeface="Cambria Math" panose="02040503050406030204" pitchFamily="18" charset="0"/>
                                    <a:ea typeface="Cambria Math"/>
                                  </a:rPr>
                                  <m:t>𝑚</m:t>
                                </m:r>
                                <m:r>
                                  <a:rPr lang="en-US" sz="2400" i="1" smtClean="0">
                                    <a:latin typeface="Cambria Math" panose="02040503050406030204" pitchFamily="18" charset="0"/>
                                    <a:ea typeface="Cambria Math" panose="02040503050406030204" pitchFamily="18" charset="0"/>
                                  </a:rPr>
                                  <m:t>∙</m:t>
                                </m:r>
                                <m:sSup>
                                  <m:sSupPr>
                                    <m:ctrlPr>
                                      <a:rPr lang="en-US" sz="2400" i="1" smtClean="0">
                                        <a:latin typeface="Cambria Math" panose="02040503050406030204" pitchFamily="18" charset="0"/>
                                        <a:ea typeface="Cambria Math"/>
                                      </a:rPr>
                                    </m:ctrlPr>
                                  </m:sSupPr>
                                  <m:e>
                                    <m:r>
                                      <a:rPr lang="en-US" sz="2400" b="0" i="1" smtClean="0">
                                        <a:latin typeface="Cambria Math" panose="02040503050406030204" pitchFamily="18" charset="0"/>
                                        <a:ea typeface="Cambria Math"/>
                                      </a:rPr>
                                      <m:t>𝑟</m:t>
                                    </m:r>
                                  </m:e>
                                  <m:sup>
                                    <m:r>
                                      <a:rPr lang="en-US" sz="2400" b="0" i="1" smtClean="0">
                                        <a:latin typeface="Cambria Math" panose="02040503050406030204" pitchFamily="18" charset="0"/>
                                        <a:ea typeface="Cambria Math"/>
                                      </a:rPr>
                                      <m:t>∗</m:t>
                                    </m:r>
                                  </m:sup>
                                </m:sSup>
                              </m:den>
                            </m:f>
                          </m:e>
                        </m:d>
                      </m:e>
                    </m:d>
                  </m:oMath>
                </a14:m>
                <a:r>
                  <a:rPr lang="en-US" sz="2400" dirty="0" smtClean="0"/>
                  <a:t>-depth robust for </a:t>
                </a:r>
                <a14:m>
                  <m:oMath xmlns:m="http://schemas.openxmlformats.org/officeDocument/2006/math">
                    <m:sSup>
                      <m:sSupPr>
                        <m:ctrlPr>
                          <a:rPr lang="en-US" sz="2400" i="1">
                            <a:latin typeface="Cambria Math" panose="02040503050406030204" pitchFamily="18" charset="0"/>
                            <a:ea typeface="Cambria Math"/>
                          </a:rPr>
                        </m:ctrlPr>
                      </m:sSupPr>
                      <m:e>
                        <m:r>
                          <a:rPr lang="en-US" sz="2400" i="1">
                            <a:latin typeface="Cambria Math" panose="02040503050406030204" pitchFamily="18" charset="0"/>
                            <a:ea typeface="Cambria Math"/>
                          </a:rPr>
                          <m:t>𝑟</m:t>
                        </m:r>
                      </m:e>
                      <m:sup>
                        <m:r>
                          <a:rPr lang="en-US" sz="2400" i="1">
                            <a:latin typeface="Cambria Math" panose="02040503050406030204" pitchFamily="18" charset="0"/>
                            <a:ea typeface="Cambria Math"/>
                          </a:rPr>
                          <m:t>∗</m:t>
                        </m:r>
                      </m:sup>
                    </m:sSup>
                    <m:r>
                      <a:rPr lang="en-US" sz="2400" i="1">
                        <a:latin typeface="Cambria Math"/>
                      </a:rPr>
                      <m:t>=</m:t>
                    </m:r>
                    <m:acc>
                      <m:accPr>
                        <m:chr m:val="̃"/>
                        <m:ctrlPr>
                          <a:rPr lang="en-US" sz="2400" i="1">
                            <a:latin typeface="Cambria Math" panose="02040503050406030204" pitchFamily="18" charset="0"/>
                            <a:ea typeface="Cambria Math"/>
                          </a:rPr>
                        </m:ctrlPr>
                      </m:accPr>
                      <m:e>
                        <m:r>
                          <m:rPr>
                            <m:sty m:val="p"/>
                          </m:rPr>
                          <a:rPr lang="el-GR" sz="2400" i="1">
                            <a:latin typeface="Cambria Math"/>
                            <a:ea typeface="Cambria Math"/>
                          </a:rPr>
                          <m:t>Ω</m:t>
                        </m:r>
                      </m:e>
                    </m:acc>
                    <m:d>
                      <m:dPr>
                        <m:ctrlPr>
                          <a:rPr lang="el-GR" sz="2400" i="1">
                            <a:latin typeface="Cambria Math" panose="02040503050406030204" pitchFamily="18" charset="0"/>
                            <a:ea typeface="Cambria Math"/>
                          </a:rPr>
                        </m:ctrlPr>
                      </m:dPr>
                      <m:e>
                        <m:f>
                          <m:fPr>
                            <m:ctrlPr>
                              <a:rPr lang="el-GR" sz="2400" i="1">
                                <a:latin typeface="Cambria Math" panose="02040503050406030204" pitchFamily="18" charset="0"/>
                                <a:ea typeface="Cambria Math"/>
                              </a:rPr>
                            </m:ctrlPr>
                          </m:fPr>
                          <m:num>
                            <m:r>
                              <a:rPr lang="en-US" sz="2400" i="1">
                                <a:latin typeface="Cambria Math" panose="02040503050406030204" pitchFamily="18" charset="0"/>
                                <a:ea typeface="Cambria Math"/>
                              </a:rPr>
                              <m:t>𝑛</m:t>
                            </m:r>
                          </m:num>
                          <m:den>
                            <m:sSup>
                              <m:sSupPr>
                                <m:ctrlPr>
                                  <a:rPr lang="el-GR" sz="2400" i="1">
                                    <a:latin typeface="Cambria Math" panose="02040503050406030204" pitchFamily="18" charset="0"/>
                                    <a:ea typeface="Cambria Math"/>
                                  </a:rPr>
                                </m:ctrlPr>
                              </m:sSupPr>
                              <m:e>
                                <m:r>
                                  <a:rPr lang="en-US" sz="2400" i="1">
                                    <a:latin typeface="Cambria Math" panose="02040503050406030204" pitchFamily="18" charset="0"/>
                                    <a:ea typeface="Cambria Math"/>
                                  </a:rPr>
                                  <m:t>𝑚</m:t>
                                </m:r>
                              </m:e>
                              <m:sup>
                                <m:r>
                                  <a:rPr lang="en-US" sz="2400" i="1">
                                    <a:latin typeface="Cambria Math" panose="02040503050406030204" pitchFamily="18" charset="0"/>
                                    <a:ea typeface="Cambria Math"/>
                                  </a:rPr>
                                  <m:t>3</m:t>
                                </m:r>
                              </m:sup>
                            </m:sSup>
                          </m:den>
                        </m:f>
                      </m:e>
                    </m:d>
                  </m:oMath>
                </a14:m>
                <a:endParaRPr lang="en-US" sz="2600" dirty="0">
                  <a:solidFill>
                    <a:srgbClr val="7030A0"/>
                  </a:solidFill>
                </a:endParaRPr>
              </a:p>
              <a:p>
                <a:endParaRPr lang="en-US" sz="3000" dirty="0">
                  <a:solidFill>
                    <a:srgbClr val="7030A0"/>
                  </a:solidFill>
                </a:endParaRPr>
              </a:p>
            </p:txBody>
          </p:sp>
        </mc:Choice>
        <mc:Fallback>
          <p:sp>
            <p:nvSpPr>
              <p:cNvPr id="83" name="TextBox 82"/>
              <p:cNvSpPr txBox="1">
                <a:spLocks noRot="1" noChangeAspect="1" noMove="1" noResize="1" noEditPoints="1" noAdjustHandles="1" noChangeArrowheads="1" noChangeShapeType="1" noTextEdit="1"/>
              </p:cNvSpPr>
              <p:nvPr/>
            </p:nvSpPr>
            <p:spPr>
              <a:xfrm>
                <a:off x="165574" y="3988124"/>
                <a:ext cx="9450374" cy="1184042"/>
              </a:xfrm>
              <a:prstGeom prst="rect">
                <a:avLst/>
              </a:prstGeom>
              <a:blipFill>
                <a:blip r:embed="rId3"/>
                <a:stretch>
                  <a:fillRect l="-12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72636" y="2884152"/>
                <a:ext cx="788148" cy="577081"/>
              </a:xfrm>
              <a:prstGeom prst="rect">
                <a:avLst/>
              </a:prstGeom>
            </p:spPr>
            <p:txBody>
              <a:bodyPr wrap="none" lIns="68580" tIns="34290" rIns="68580" bIns="34290">
                <a:spAutoFit/>
              </a:bodyPr>
              <a:lstStyle/>
              <a:p>
                <a:pPr/>
                <a14:m>
                  <m:oMathPara xmlns:m="http://schemas.openxmlformats.org/officeDocument/2006/math">
                    <m:oMathParaPr>
                      <m:jc m:val="centerGroup"/>
                    </m:oMathParaPr>
                    <m:oMath xmlns:m="http://schemas.openxmlformats.org/officeDocument/2006/math">
                      <m:sSub>
                        <m:sSubPr>
                          <m:ctrlPr>
                            <a:rPr lang="en-US" sz="3300" i="1">
                              <a:solidFill>
                                <a:srgbClr val="00B0F0"/>
                              </a:solidFill>
                              <a:latin typeface="Cambria Math" panose="02040503050406030204" pitchFamily="18" charset="0"/>
                            </a:rPr>
                          </m:ctrlPr>
                        </m:sSubPr>
                        <m:e>
                          <m:r>
                            <a:rPr lang="en-US" sz="3300" i="1">
                              <a:solidFill>
                                <a:srgbClr val="00B0F0"/>
                              </a:solidFill>
                              <a:latin typeface="Cambria Math"/>
                            </a:rPr>
                            <m:t>𝐺</m:t>
                          </m:r>
                        </m:e>
                        <m:sub>
                          <m:r>
                            <a:rPr lang="en-US" sz="3300" i="1">
                              <a:solidFill>
                                <a:srgbClr val="00B0F0"/>
                              </a:solidFill>
                              <a:latin typeface="Cambria Math"/>
                            </a:rPr>
                            <m:t>𝑚</m:t>
                          </m:r>
                        </m:sub>
                      </m:sSub>
                    </m:oMath>
                  </m:oMathPara>
                </a14:m>
                <a:endParaRPr lang="en-US" sz="3300" dirty="0"/>
              </a:p>
            </p:txBody>
          </p:sp>
        </mc:Choice>
        <mc:Fallback xmlns="">
          <p:sp>
            <p:nvSpPr>
              <p:cNvPr id="3" name="Rectangle 2"/>
              <p:cNvSpPr>
                <a:spLocks noRot="1" noChangeAspect="1" noMove="1" noResize="1" noEditPoints="1" noAdjustHandles="1" noChangeArrowheads="1" noChangeShapeType="1" noTextEdit="1"/>
              </p:cNvSpPr>
              <p:nvPr/>
            </p:nvSpPr>
            <p:spPr>
              <a:xfrm>
                <a:off x="272636" y="2884152"/>
                <a:ext cx="788148" cy="577081"/>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36816" y="1634543"/>
                <a:ext cx="520190" cy="577081"/>
              </a:xfrm>
              <a:prstGeom prst="rect">
                <a:avLst/>
              </a:prstGeom>
            </p:spPr>
            <p:txBody>
              <a:bodyPr wrap="none" lIns="68580" tIns="34290" rIns="68580" bIns="34290">
                <a:spAutoFit/>
              </a:bodyPr>
              <a:lstStyle/>
              <a:p>
                <a:pPr/>
                <a14:m>
                  <m:oMathPara xmlns:m="http://schemas.openxmlformats.org/officeDocument/2006/math">
                    <m:oMathParaPr>
                      <m:jc m:val="centerGroup"/>
                    </m:oMathParaPr>
                    <m:oMath xmlns:m="http://schemas.openxmlformats.org/officeDocument/2006/math">
                      <m:r>
                        <a:rPr lang="en-US" sz="3300" i="1">
                          <a:latin typeface="Cambria Math"/>
                        </a:rPr>
                        <m:t>𝐺</m:t>
                      </m:r>
                    </m:oMath>
                  </m:oMathPara>
                </a14:m>
                <a:endParaRPr lang="en-US" sz="3300" dirty="0"/>
              </a:p>
            </p:txBody>
          </p:sp>
        </mc:Choice>
        <mc:Fallback xmlns="">
          <p:sp>
            <p:nvSpPr>
              <p:cNvPr id="48" name="Rectangle 47"/>
              <p:cNvSpPr>
                <a:spLocks noRot="1" noChangeAspect="1" noMove="1" noResize="1" noEditPoints="1" noAdjustHandles="1" noChangeArrowheads="1" noChangeShapeType="1" noTextEdit="1"/>
              </p:cNvSpPr>
              <p:nvPr/>
            </p:nvSpPr>
            <p:spPr>
              <a:xfrm>
                <a:off x="-36816" y="1634543"/>
                <a:ext cx="520190" cy="577081"/>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211852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 </a:t>
            </a:r>
            <a:r>
              <a:rPr lang="en-US" dirty="0" smtClean="0"/>
              <a:t>Analysis</a:t>
            </a:r>
            <a:endParaRPr lang="en-US" dirty="0"/>
          </a:p>
        </p:txBody>
      </p:sp>
      <p:sp>
        <p:nvSpPr>
          <p:cNvPr id="7" name="Rectangle 6"/>
          <p:cNvSpPr/>
          <p:nvPr/>
        </p:nvSpPr>
        <p:spPr>
          <a:xfrm>
            <a:off x="457200" y="1085836"/>
            <a:ext cx="8017934" cy="874342"/>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mc:AlternateContent xmlns:mc="http://schemas.openxmlformats.org/markup-compatibility/2006">
        <mc:Choice xmlns:a14="http://schemas.microsoft.com/office/drawing/2010/main" Requires="a14">
          <p:sp>
            <p:nvSpPr>
              <p:cNvPr id="4" name="Rectangle 3"/>
              <p:cNvSpPr/>
              <p:nvPr/>
            </p:nvSpPr>
            <p:spPr>
              <a:xfrm>
                <a:off x="457200" y="1129181"/>
                <a:ext cx="7950200" cy="830997"/>
              </a:xfrm>
              <a:prstGeom prst="rect">
                <a:avLst/>
              </a:prstGeom>
            </p:spPr>
            <p:txBody>
              <a:bodyPr wrap="square">
                <a:spAutoFit/>
              </a:bodyPr>
              <a:lstStyle/>
              <a:p>
                <a:r>
                  <a:rPr lang="en-US" sz="2400" b="1" dirty="0" smtClean="0"/>
                  <a:t>Theorem [ABP17]: </a:t>
                </a:r>
                <a:r>
                  <a:rPr lang="en-US" sz="2400" dirty="0" smtClean="0"/>
                  <a:t>If meta-graph </a:t>
                </a:r>
                <a14:m>
                  <m:oMath xmlns:m="http://schemas.openxmlformats.org/officeDocument/2006/math">
                    <m:sSub>
                      <m:sSubPr>
                        <m:ctrlPr>
                          <a:rPr lang="en-US" sz="2400" i="1">
                            <a:solidFill>
                              <a:srgbClr val="00B0F0"/>
                            </a:solidFill>
                            <a:latin typeface="Cambria Math" panose="02040503050406030204" pitchFamily="18" charset="0"/>
                          </a:rPr>
                        </m:ctrlPr>
                      </m:sSubPr>
                      <m:e>
                        <m:r>
                          <a:rPr lang="en-US" sz="2400" i="1">
                            <a:solidFill>
                              <a:srgbClr val="00B0F0"/>
                            </a:solidFill>
                            <a:latin typeface="Cambria Math"/>
                          </a:rPr>
                          <m:t>𝐺</m:t>
                        </m:r>
                      </m:e>
                      <m:sub>
                        <m:r>
                          <a:rPr lang="en-US" sz="2400" i="1">
                            <a:solidFill>
                              <a:srgbClr val="00B0F0"/>
                            </a:solidFill>
                            <a:latin typeface="Cambria Math"/>
                          </a:rPr>
                          <m:t>𝑚</m:t>
                        </m:r>
                      </m:sub>
                    </m:sSub>
                  </m:oMath>
                </a14:m>
                <a:r>
                  <a:rPr lang="en-US" sz="2400" dirty="0" smtClean="0"/>
                  <a:t> is (2e,d)-depth-robust then G is (</a:t>
                </a:r>
                <a:r>
                  <a:rPr lang="en-US" sz="2400" dirty="0" err="1" smtClean="0"/>
                  <a:t>e,dm</a:t>
                </a:r>
                <a:r>
                  <a:rPr lang="en-US" sz="2400" dirty="0" smtClean="0"/>
                  <a:t>/3,m)-block depth-robust. </a:t>
                </a:r>
                <a:endParaRPr lang="en-US" sz="2400" dirty="0"/>
              </a:p>
            </p:txBody>
          </p:sp>
        </mc:Choice>
        <mc:Fallback>
          <p:sp>
            <p:nvSpPr>
              <p:cNvPr id="4" name="Rectangle 3"/>
              <p:cNvSpPr>
                <a:spLocks noRot="1" noChangeAspect="1" noMove="1" noResize="1" noEditPoints="1" noAdjustHandles="1" noChangeArrowheads="1" noChangeShapeType="1" noTextEdit="1"/>
              </p:cNvSpPr>
              <p:nvPr/>
            </p:nvSpPr>
            <p:spPr>
              <a:xfrm>
                <a:off x="457200" y="1129181"/>
                <a:ext cx="7950200" cy="830997"/>
              </a:xfrm>
              <a:prstGeom prst="rect">
                <a:avLst/>
              </a:prstGeom>
              <a:blipFill>
                <a:blip r:embed="rId2"/>
                <a:stretch>
                  <a:fillRect l="-1150" t="-5839" b="-15328"/>
                </a:stretch>
              </a:blipFill>
            </p:spPr>
            <p:txBody>
              <a:bodyPr/>
              <a:lstStyle/>
              <a:p>
                <a:r>
                  <a:rPr lang="en-US">
                    <a:noFill/>
                  </a:rPr>
                  <a:t> </a:t>
                </a:r>
              </a:p>
            </p:txBody>
          </p:sp>
        </mc:Fallback>
      </mc:AlternateContent>
      <p:sp>
        <p:nvSpPr>
          <p:cNvPr id="8" name="Rectangle 7"/>
          <p:cNvSpPr/>
          <p:nvPr/>
        </p:nvSpPr>
        <p:spPr>
          <a:xfrm>
            <a:off x="457200" y="3635680"/>
            <a:ext cx="8017934" cy="1191959"/>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mc:AlternateContent xmlns:mc="http://schemas.openxmlformats.org/markup-compatibility/2006">
        <mc:Choice xmlns:a14="http://schemas.microsoft.com/office/drawing/2010/main" Requires="a14">
          <p:sp>
            <p:nvSpPr>
              <p:cNvPr id="9" name="Rectangle 8"/>
              <p:cNvSpPr/>
              <p:nvPr/>
            </p:nvSpPr>
            <p:spPr>
              <a:xfrm>
                <a:off x="457200" y="3635680"/>
                <a:ext cx="8058150" cy="1014380"/>
              </a:xfrm>
              <a:prstGeom prst="rect">
                <a:avLst/>
              </a:prstGeom>
            </p:spPr>
            <p:txBody>
              <a:bodyPr wrap="square">
                <a:spAutoFit/>
              </a:bodyPr>
              <a:lstStyle/>
              <a:p>
                <a:r>
                  <a:rPr lang="en-US" sz="2400" b="1" dirty="0" smtClean="0"/>
                  <a:t>Corollary: </a:t>
                </a:r>
                <a:r>
                  <a:rPr lang="en-US" sz="2400" dirty="0"/>
                  <a:t>With high probability a random Argon2i DAG G is </a:t>
                </a:r>
                <a14:m>
                  <m:oMath xmlns:m="http://schemas.openxmlformats.org/officeDocument/2006/math">
                    <m:d>
                      <m:dPr>
                        <m:ctrlPr>
                          <a:rPr lang="el-GR" sz="2400" i="1">
                            <a:latin typeface="Cambria Math" panose="02040503050406030204" pitchFamily="18" charset="0"/>
                            <a:ea typeface="Cambria Math"/>
                          </a:rPr>
                        </m:ctrlPr>
                      </m:dPr>
                      <m:e>
                        <m:r>
                          <m:rPr>
                            <m:sty m:val="p"/>
                          </m:rPr>
                          <a:rPr lang="el-GR" sz="2400" i="1">
                            <a:latin typeface="Cambria Math"/>
                            <a:ea typeface="Cambria Math"/>
                          </a:rPr>
                          <m:t>Ω</m:t>
                        </m:r>
                        <m:d>
                          <m:dPr>
                            <m:ctrlPr>
                              <a:rPr lang="el-GR" sz="2400" i="1">
                                <a:latin typeface="Cambria Math" panose="02040503050406030204" pitchFamily="18" charset="0"/>
                                <a:ea typeface="Cambria Math"/>
                              </a:rPr>
                            </m:ctrlPr>
                          </m:dPr>
                          <m:e>
                            <m:f>
                              <m:fPr>
                                <m:ctrlPr>
                                  <a:rPr lang="el-GR" sz="2400" i="1">
                                    <a:latin typeface="Cambria Math" panose="02040503050406030204" pitchFamily="18" charset="0"/>
                                    <a:ea typeface="Cambria Math"/>
                                  </a:rPr>
                                </m:ctrlPr>
                              </m:fPr>
                              <m:num>
                                <m:r>
                                  <a:rPr lang="en-US" sz="2400" i="1">
                                    <a:latin typeface="Cambria Math" panose="02040503050406030204" pitchFamily="18" charset="0"/>
                                    <a:ea typeface="Cambria Math"/>
                                  </a:rPr>
                                  <m:t>𝑛</m:t>
                                </m:r>
                              </m:num>
                              <m:den>
                                <m:r>
                                  <a:rPr lang="en-US" sz="2400" i="1">
                                    <a:latin typeface="Cambria Math" panose="02040503050406030204" pitchFamily="18" charset="0"/>
                                    <a:ea typeface="Cambria Math"/>
                                  </a:rPr>
                                  <m:t>𝑚</m:t>
                                </m:r>
                              </m:den>
                            </m:f>
                          </m:e>
                        </m:d>
                        <m:r>
                          <a:rPr lang="en-US" sz="2400" i="1">
                            <a:latin typeface="Cambria Math" panose="02040503050406030204" pitchFamily="18" charset="0"/>
                            <a:ea typeface="Cambria Math"/>
                          </a:rPr>
                          <m:t>,</m:t>
                        </m:r>
                        <m:r>
                          <m:rPr>
                            <m:sty m:val="p"/>
                          </m:rPr>
                          <a:rPr lang="el-GR" sz="2400" i="1">
                            <a:latin typeface="Cambria Math"/>
                            <a:ea typeface="Cambria Math"/>
                          </a:rPr>
                          <m:t>Ω</m:t>
                        </m:r>
                        <m:d>
                          <m:dPr>
                            <m:ctrlPr>
                              <a:rPr lang="el-GR" sz="2400" i="1">
                                <a:latin typeface="Cambria Math" panose="02040503050406030204" pitchFamily="18" charset="0"/>
                                <a:ea typeface="Cambria Math"/>
                              </a:rPr>
                            </m:ctrlPr>
                          </m:dPr>
                          <m:e>
                            <m:f>
                              <m:fPr>
                                <m:ctrlPr>
                                  <a:rPr lang="el-GR" sz="2400" i="1">
                                    <a:latin typeface="Cambria Math" panose="02040503050406030204" pitchFamily="18" charset="0"/>
                                    <a:ea typeface="Cambria Math"/>
                                  </a:rPr>
                                </m:ctrlPr>
                              </m:fPr>
                              <m:num>
                                <m:r>
                                  <a:rPr lang="en-US" sz="2400" b="0" i="1" smtClean="0">
                                    <a:latin typeface="Cambria Math" panose="02040503050406030204" pitchFamily="18" charset="0"/>
                                    <a:ea typeface="Cambria Math"/>
                                  </a:rPr>
                                  <m:t>𝑛</m:t>
                                </m:r>
                              </m:num>
                              <m:den>
                                <m:sSup>
                                  <m:sSupPr>
                                    <m:ctrlPr>
                                      <a:rPr lang="en-US" sz="2400" i="1">
                                        <a:latin typeface="Cambria Math" panose="02040503050406030204" pitchFamily="18" charset="0"/>
                                        <a:ea typeface="Cambria Math"/>
                                      </a:rPr>
                                    </m:ctrlPr>
                                  </m:sSupPr>
                                  <m:e>
                                    <m:r>
                                      <a:rPr lang="en-US" sz="2400" i="1">
                                        <a:latin typeface="Cambria Math" panose="02040503050406030204" pitchFamily="18" charset="0"/>
                                        <a:ea typeface="Cambria Math"/>
                                      </a:rPr>
                                      <m:t>𝑟</m:t>
                                    </m:r>
                                  </m:e>
                                  <m:sup>
                                    <m:r>
                                      <a:rPr lang="en-US" sz="2400" i="1">
                                        <a:latin typeface="Cambria Math" panose="02040503050406030204" pitchFamily="18" charset="0"/>
                                        <a:ea typeface="Cambria Math"/>
                                      </a:rPr>
                                      <m:t>∗</m:t>
                                    </m:r>
                                  </m:sup>
                                </m:sSup>
                              </m:den>
                            </m:f>
                          </m:e>
                        </m:d>
                        <m:r>
                          <a:rPr lang="en-US" sz="2400" i="1">
                            <a:latin typeface="Cambria Math" panose="02040503050406030204" pitchFamily="18" charset="0"/>
                            <a:ea typeface="Cambria Math"/>
                          </a:rPr>
                          <m:t>,</m:t>
                        </m:r>
                        <m:r>
                          <a:rPr lang="en-US" sz="2400" b="0" i="1" smtClean="0">
                            <a:latin typeface="Cambria Math" panose="02040503050406030204" pitchFamily="18" charset="0"/>
                            <a:ea typeface="Cambria Math"/>
                          </a:rPr>
                          <m:t>𝑚</m:t>
                        </m:r>
                      </m:e>
                    </m:d>
                  </m:oMath>
                </a14:m>
                <a:r>
                  <a:rPr lang="en-US" sz="2400" dirty="0"/>
                  <a:t>-block </a:t>
                </a:r>
                <a:r>
                  <a:rPr lang="en-US" sz="2400" dirty="0" smtClean="0"/>
                  <a:t>depth-robust for </a:t>
                </a:r>
                <a14:m>
                  <m:oMath xmlns:m="http://schemas.openxmlformats.org/officeDocument/2006/math">
                    <m:sSup>
                      <m:sSupPr>
                        <m:ctrlPr>
                          <a:rPr lang="en-US" sz="2400" i="1" smtClean="0">
                            <a:solidFill>
                              <a:schemeClr val="tx1"/>
                            </a:solidFill>
                            <a:latin typeface="Cambria Math" panose="02040503050406030204" pitchFamily="18" charset="0"/>
                            <a:ea typeface="Cambria Math"/>
                          </a:rPr>
                        </m:ctrlPr>
                      </m:sSupPr>
                      <m:e>
                        <m:r>
                          <a:rPr lang="en-US" sz="2400" i="1">
                            <a:solidFill>
                              <a:schemeClr val="tx1"/>
                            </a:solidFill>
                            <a:latin typeface="Cambria Math" panose="02040503050406030204" pitchFamily="18" charset="0"/>
                            <a:ea typeface="Cambria Math"/>
                          </a:rPr>
                          <m:t>𝑟</m:t>
                        </m:r>
                      </m:e>
                      <m:sup>
                        <m:r>
                          <a:rPr lang="en-US" sz="2400" i="1">
                            <a:solidFill>
                              <a:schemeClr val="tx1"/>
                            </a:solidFill>
                            <a:latin typeface="Cambria Math" panose="02040503050406030204" pitchFamily="18" charset="0"/>
                            <a:ea typeface="Cambria Math"/>
                          </a:rPr>
                          <m:t>∗</m:t>
                        </m:r>
                      </m:sup>
                    </m:sSup>
                    <m:r>
                      <a:rPr lang="en-US" sz="2400" i="1">
                        <a:solidFill>
                          <a:schemeClr val="tx1"/>
                        </a:solidFill>
                        <a:latin typeface="Cambria Math"/>
                      </a:rPr>
                      <m:t>=</m:t>
                    </m:r>
                    <m:acc>
                      <m:accPr>
                        <m:chr m:val="̃"/>
                        <m:ctrlPr>
                          <a:rPr lang="en-US" sz="2400" i="1">
                            <a:solidFill>
                              <a:schemeClr val="tx1"/>
                            </a:solidFill>
                            <a:latin typeface="Cambria Math" panose="02040503050406030204" pitchFamily="18" charset="0"/>
                            <a:ea typeface="Cambria Math"/>
                          </a:rPr>
                        </m:ctrlPr>
                      </m:accPr>
                      <m:e>
                        <m:r>
                          <m:rPr>
                            <m:sty m:val="p"/>
                          </m:rPr>
                          <a:rPr lang="el-GR" sz="2400" i="1">
                            <a:solidFill>
                              <a:schemeClr val="tx1"/>
                            </a:solidFill>
                            <a:latin typeface="Cambria Math"/>
                            <a:ea typeface="Cambria Math"/>
                          </a:rPr>
                          <m:t>Ω</m:t>
                        </m:r>
                      </m:e>
                    </m:acc>
                    <m:d>
                      <m:dPr>
                        <m:ctrlPr>
                          <a:rPr lang="el-GR" sz="2400" i="1">
                            <a:solidFill>
                              <a:schemeClr val="tx1"/>
                            </a:solidFill>
                            <a:latin typeface="Cambria Math" panose="02040503050406030204" pitchFamily="18" charset="0"/>
                            <a:ea typeface="Cambria Math"/>
                          </a:rPr>
                        </m:ctrlPr>
                      </m:dPr>
                      <m:e>
                        <m:f>
                          <m:fPr>
                            <m:ctrlPr>
                              <a:rPr lang="el-GR" sz="2400" i="1">
                                <a:solidFill>
                                  <a:schemeClr val="tx1"/>
                                </a:solidFill>
                                <a:latin typeface="Cambria Math" panose="02040503050406030204" pitchFamily="18" charset="0"/>
                                <a:ea typeface="Cambria Math"/>
                              </a:rPr>
                            </m:ctrlPr>
                          </m:fPr>
                          <m:num>
                            <m:r>
                              <a:rPr lang="en-US" sz="2400" i="1">
                                <a:solidFill>
                                  <a:schemeClr val="tx1"/>
                                </a:solidFill>
                                <a:latin typeface="Cambria Math" panose="02040503050406030204" pitchFamily="18" charset="0"/>
                                <a:ea typeface="Cambria Math"/>
                              </a:rPr>
                              <m:t>𝑛</m:t>
                            </m:r>
                          </m:num>
                          <m:den>
                            <m:sSup>
                              <m:sSupPr>
                                <m:ctrlPr>
                                  <a:rPr lang="el-GR" sz="2400" i="1">
                                    <a:solidFill>
                                      <a:schemeClr val="tx1"/>
                                    </a:solidFill>
                                    <a:latin typeface="Cambria Math" panose="02040503050406030204" pitchFamily="18" charset="0"/>
                                    <a:ea typeface="Cambria Math"/>
                                  </a:rPr>
                                </m:ctrlPr>
                              </m:sSupPr>
                              <m:e>
                                <m:r>
                                  <a:rPr lang="en-US" sz="2400" i="1">
                                    <a:solidFill>
                                      <a:schemeClr val="tx1"/>
                                    </a:solidFill>
                                    <a:latin typeface="Cambria Math" panose="02040503050406030204" pitchFamily="18" charset="0"/>
                                    <a:ea typeface="Cambria Math"/>
                                  </a:rPr>
                                  <m:t>𝑚</m:t>
                                </m:r>
                              </m:e>
                              <m:sup>
                                <m:r>
                                  <a:rPr lang="en-US" sz="2400" i="1">
                                    <a:solidFill>
                                      <a:schemeClr val="tx1"/>
                                    </a:solidFill>
                                    <a:latin typeface="Cambria Math" panose="02040503050406030204" pitchFamily="18" charset="0"/>
                                    <a:ea typeface="Cambria Math"/>
                                  </a:rPr>
                                  <m:t>3</m:t>
                                </m:r>
                              </m:sup>
                            </m:sSup>
                          </m:den>
                        </m:f>
                      </m:e>
                    </m:d>
                  </m:oMath>
                </a14:m>
                <a:r>
                  <a:rPr lang="en-US" sz="2400" dirty="0" smtClean="0"/>
                  <a:t>.</a:t>
                </a:r>
                <a:endParaRPr lang="en-US" sz="2400" dirty="0"/>
              </a:p>
            </p:txBody>
          </p:sp>
        </mc:Choice>
        <mc:Fallback>
          <p:sp>
            <p:nvSpPr>
              <p:cNvPr id="9" name="Rectangle 8"/>
              <p:cNvSpPr>
                <a:spLocks noRot="1" noChangeAspect="1" noMove="1" noResize="1" noEditPoints="1" noAdjustHandles="1" noChangeArrowheads="1" noChangeShapeType="1" noTextEdit="1"/>
              </p:cNvSpPr>
              <p:nvPr/>
            </p:nvSpPr>
            <p:spPr>
              <a:xfrm>
                <a:off x="457200" y="3635680"/>
                <a:ext cx="8058150" cy="1014380"/>
              </a:xfrm>
              <a:prstGeom prst="rect">
                <a:avLst/>
              </a:prstGeom>
              <a:blipFill>
                <a:blip r:embed="rId3"/>
                <a:stretch>
                  <a:fillRect l="-1135" t="-4790" b="-41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195070" y="2265711"/>
                <a:ext cx="9450374" cy="1184042"/>
              </a:xfrm>
              <a:prstGeom prst="rect">
                <a:avLst/>
              </a:prstGeom>
              <a:noFill/>
            </p:spPr>
            <p:txBody>
              <a:bodyPr wrap="square" lIns="68580" tIns="34290" rIns="68580" bIns="34290" rtlCol="0">
                <a:spAutoFit/>
              </a:bodyPr>
              <a:lstStyle/>
              <a:p>
                <a:r>
                  <a:rPr lang="en-US" sz="2400" dirty="0" smtClean="0">
                    <a:solidFill>
                      <a:srgbClr val="00B0F0"/>
                    </a:solidFill>
                  </a:rPr>
                  <a:t>Meta-Graph </a:t>
                </a:r>
                <a14:m>
                  <m:oMath xmlns:m="http://schemas.openxmlformats.org/officeDocument/2006/math">
                    <m:sSub>
                      <m:sSubPr>
                        <m:ctrlPr>
                          <a:rPr lang="en-US" sz="2400" i="1">
                            <a:solidFill>
                              <a:srgbClr val="00B0F0"/>
                            </a:solidFill>
                            <a:latin typeface="Cambria Math" panose="02040503050406030204" pitchFamily="18" charset="0"/>
                          </a:rPr>
                        </m:ctrlPr>
                      </m:sSubPr>
                      <m:e>
                        <m:r>
                          <a:rPr lang="en-US" sz="2400" i="1">
                            <a:solidFill>
                              <a:srgbClr val="00B0F0"/>
                            </a:solidFill>
                            <a:latin typeface="Cambria Math"/>
                          </a:rPr>
                          <m:t>𝐺</m:t>
                        </m:r>
                      </m:e>
                      <m:sub>
                        <m:r>
                          <a:rPr lang="en-US" sz="2400" i="1">
                            <a:solidFill>
                              <a:srgbClr val="00B0F0"/>
                            </a:solidFill>
                            <a:latin typeface="Cambria Math"/>
                          </a:rPr>
                          <m:t>𝑚</m:t>
                        </m:r>
                      </m:sub>
                    </m:sSub>
                  </m:oMath>
                </a14:m>
                <a:r>
                  <a:rPr lang="en-US" sz="2400" dirty="0">
                    <a:solidFill>
                      <a:srgbClr val="00B0F0"/>
                    </a:solidFill>
                  </a:rPr>
                  <a:t>:</a:t>
                </a:r>
                <a14:m>
                  <m:oMath xmlns:m="http://schemas.openxmlformats.org/officeDocument/2006/math">
                    <m:d>
                      <m:dPr>
                        <m:ctrlPr>
                          <a:rPr lang="el-GR" sz="2400" i="1">
                            <a:latin typeface="Cambria Math" panose="02040503050406030204" pitchFamily="18" charset="0"/>
                            <a:ea typeface="Cambria Math"/>
                          </a:rPr>
                        </m:ctrlPr>
                      </m:dPr>
                      <m:e>
                        <m:r>
                          <m:rPr>
                            <m:sty m:val="p"/>
                          </m:rPr>
                          <a:rPr lang="el-GR" sz="2400" i="1">
                            <a:latin typeface="Cambria Math"/>
                            <a:ea typeface="Cambria Math"/>
                          </a:rPr>
                          <m:t>Ω</m:t>
                        </m:r>
                        <m:d>
                          <m:dPr>
                            <m:ctrlPr>
                              <a:rPr lang="el-GR" sz="2400" i="1">
                                <a:latin typeface="Cambria Math" panose="02040503050406030204" pitchFamily="18" charset="0"/>
                                <a:ea typeface="Cambria Math"/>
                              </a:rPr>
                            </m:ctrlPr>
                          </m:dPr>
                          <m:e>
                            <m:f>
                              <m:fPr>
                                <m:ctrlPr>
                                  <a:rPr lang="el-GR" sz="2400" i="1">
                                    <a:latin typeface="Cambria Math" panose="02040503050406030204" pitchFamily="18" charset="0"/>
                                    <a:ea typeface="Cambria Math"/>
                                  </a:rPr>
                                </m:ctrlPr>
                              </m:fPr>
                              <m:num>
                                <m:r>
                                  <a:rPr lang="en-US" sz="2400" i="1">
                                    <a:latin typeface="Cambria Math" panose="02040503050406030204" pitchFamily="18" charset="0"/>
                                    <a:ea typeface="Cambria Math"/>
                                  </a:rPr>
                                  <m:t>𝑛</m:t>
                                </m:r>
                              </m:num>
                              <m:den>
                                <m:r>
                                  <a:rPr lang="en-US" sz="2400" i="1">
                                    <a:latin typeface="Cambria Math" panose="02040503050406030204" pitchFamily="18" charset="0"/>
                                    <a:ea typeface="Cambria Math"/>
                                  </a:rPr>
                                  <m:t>𝑚</m:t>
                                </m:r>
                              </m:den>
                            </m:f>
                          </m:e>
                        </m:d>
                        <m:r>
                          <a:rPr lang="en-US" sz="2400" i="1">
                            <a:latin typeface="Cambria Math" panose="02040503050406030204" pitchFamily="18" charset="0"/>
                            <a:ea typeface="Cambria Math"/>
                          </a:rPr>
                          <m:t>,</m:t>
                        </m:r>
                        <m:r>
                          <m:rPr>
                            <m:sty m:val="p"/>
                          </m:rPr>
                          <a:rPr lang="el-GR" sz="2400" i="1">
                            <a:latin typeface="Cambria Math"/>
                            <a:ea typeface="Cambria Math"/>
                          </a:rPr>
                          <m:t>Ω</m:t>
                        </m:r>
                        <m:d>
                          <m:dPr>
                            <m:ctrlPr>
                              <a:rPr lang="el-GR" sz="2400" i="1">
                                <a:latin typeface="Cambria Math" panose="02040503050406030204" pitchFamily="18" charset="0"/>
                                <a:ea typeface="Cambria Math"/>
                              </a:rPr>
                            </m:ctrlPr>
                          </m:dPr>
                          <m:e>
                            <m:f>
                              <m:fPr>
                                <m:ctrlPr>
                                  <a:rPr lang="el-GR" sz="2400" i="1">
                                    <a:latin typeface="Cambria Math" panose="02040503050406030204" pitchFamily="18" charset="0"/>
                                    <a:ea typeface="Cambria Math"/>
                                  </a:rPr>
                                </m:ctrlPr>
                              </m:fPr>
                              <m:num>
                                <m:r>
                                  <a:rPr lang="en-US" sz="2400" i="1">
                                    <a:latin typeface="Cambria Math" panose="02040503050406030204" pitchFamily="18" charset="0"/>
                                    <a:ea typeface="Cambria Math"/>
                                  </a:rPr>
                                  <m:t>𝑛</m:t>
                                </m:r>
                              </m:num>
                              <m:den>
                                <m:r>
                                  <a:rPr lang="en-US" sz="2400" i="1">
                                    <a:latin typeface="Cambria Math" panose="02040503050406030204" pitchFamily="18" charset="0"/>
                                    <a:ea typeface="Cambria Math"/>
                                  </a:rPr>
                                  <m:t>𝑚</m:t>
                                </m:r>
                                <m:r>
                                  <a:rPr lang="en-US" sz="2400" i="1" smtClean="0">
                                    <a:latin typeface="Cambria Math" panose="02040503050406030204" pitchFamily="18" charset="0"/>
                                    <a:ea typeface="Cambria Math" panose="02040503050406030204" pitchFamily="18" charset="0"/>
                                  </a:rPr>
                                  <m:t>∙</m:t>
                                </m:r>
                                <m:sSup>
                                  <m:sSupPr>
                                    <m:ctrlPr>
                                      <a:rPr lang="en-US" sz="2400" i="1" smtClean="0">
                                        <a:latin typeface="Cambria Math" panose="02040503050406030204" pitchFamily="18" charset="0"/>
                                        <a:ea typeface="Cambria Math"/>
                                      </a:rPr>
                                    </m:ctrlPr>
                                  </m:sSupPr>
                                  <m:e>
                                    <m:r>
                                      <a:rPr lang="en-US" sz="2400" b="0" i="1" smtClean="0">
                                        <a:latin typeface="Cambria Math" panose="02040503050406030204" pitchFamily="18" charset="0"/>
                                        <a:ea typeface="Cambria Math"/>
                                      </a:rPr>
                                      <m:t>𝑟</m:t>
                                    </m:r>
                                  </m:e>
                                  <m:sup>
                                    <m:r>
                                      <a:rPr lang="en-US" sz="2400" b="0" i="1" smtClean="0">
                                        <a:latin typeface="Cambria Math" panose="02040503050406030204" pitchFamily="18" charset="0"/>
                                        <a:ea typeface="Cambria Math"/>
                                      </a:rPr>
                                      <m:t>∗</m:t>
                                    </m:r>
                                  </m:sup>
                                </m:sSup>
                              </m:den>
                            </m:f>
                          </m:e>
                        </m:d>
                      </m:e>
                    </m:d>
                  </m:oMath>
                </a14:m>
                <a:r>
                  <a:rPr lang="en-US" sz="2400" dirty="0" smtClean="0"/>
                  <a:t>-depth robust for </a:t>
                </a:r>
                <a14:m>
                  <m:oMath xmlns:m="http://schemas.openxmlformats.org/officeDocument/2006/math">
                    <m:sSup>
                      <m:sSupPr>
                        <m:ctrlPr>
                          <a:rPr lang="en-US" sz="2400" i="1" smtClean="0">
                            <a:solidFill>
                              <a:schemeClr val="tx1"/>
                            </a:solidFill>
                            <a:latin typeface="Cambria Math" panose="02040503050406030204" pitchFamily="18" charset="0"/>
                            <a:ea typeface="Cambria Math"/>
                          </a:rPr>
                        </m:ctrlPr>
                      </m:sSupPr>
                      <m:e>
                        <m:r>
                          <a:rPr lang="en-US" sz="2400" i="1">
                            <a:solidFill>
                              <a:schemeClr val="tx1"/>
                            </a:solidFill>
                            <a:latin typeface="Cambria Math" panose="02040503050406030204" pitchFamily="18" charset="0"/>
                            <a:ea typeface="Cambria Math"/>
                          </a:rPr>
                          <m:t>𝑟</m:t>
                        </m:r>
                      </m:e>
                      <m:sup>
                        <m:r>
                          <a:rPr lang="en-US" sz="2400" i="1">
                            <a:solidFill>
                              <a:schemeClr val="tx1"/>
                            </a:solidFill>
                            <a:latin typeface="Cambria Math" panose="02040503050406030204" pitchFamily="18" charset="0"/>
                            <a:ea typeface="Cambria Math"/>
                          </a:rPr>
                          <m:t>∗</m:t>
                        </m:r>
                      </m:sup>
                    </m:sSup>
                    <m:r>
                      <a:rPr lang="en-US" sz="2400" i="1">
                        <a:solidFill>
                          <a:schemeClr val="tx1"/>
                        </a:solidFill>
                        <a:latin typeface="Cambria Math"/>
                      </a:rPr>
                      <m:t>=</m:t>
                    </m:r>
                    <m:acc>
                      <m:accPr>
                        <m:chr m:val="̃"/>
                        <m:ctrlPr>
                          <a:rPr lang="en-US" sz="2400" i="1">
                            <a:solidFill>
                              <a:schemeClr val="tx1"/>
                            </a:solidFill>
                            <a:latin typeface="Cambria Math" panose="02040503050406030204" pitchFamily="18" charset="0"/>
                            <a:ea typeface="Cambria Math"/>
                          </a:rPr>
                        </m:ctrlPr>
                      </m:accPr>
                      <m:e>
                        <m:r>
                          <m:rPr>
                            <m:sty m:val="p"/>
                          </m:rPr>
                          <a:rPr lang="el-GR" sz="2400" i="1">
                            <a:solidFill>
                              <a:schemeClr val="tx1"/>
                            </a:solidFill>
                            <a:latin typeface="Cambria Math"/>
                            <a:ea typeface="Cambria Math"/>
                          </a:rPr>
                          <m:t>Ω</m:t>
                        </m:r>
                      </m:e>
                    </m:acc>
                    <m:d>
                      <m:dPr>
                        <m:ctrlPr>
                          <a:rPr lang="el-GR" sz="2400" i="1">
                            <a:solidFill>
                              <a:schemeClr val="tx1"/>
                            </a:solidFill>
                            <a:latin typeface="Cambria Math" panose="02040503050406030204" pitchFamily="18" charset="0"/>
                            <a:ea typeface="Cambria Math"/>
                          </a:rPr>
                        </m:ctrlPr>
                      </m:dPr>
                      <m:e>
                        <m:f>
                          <m:fPr>
                            <m:ctrlPr>
                              <a:rPr lang="el-GR" sz="2400" i="1">
                                <a:solidFill>
                                  <a:schemeClr val="tx1"/>
                                </a:solidFill>
                                <a:latin typeface="Cambria Math" panose="02040503050406030204" pitchFamily="18" charset="0"/>
                                <a:ea typeface="Cambria Math"/>
                              </a:rPr>
                            </m:ctrlPr>
                          </m:fPr>
                          <m:num>
                            <m:r>
                              <a:rPr lang="en-US" sz="2400" i="1">
                                <a:solidFill>
                                  <a:schemeClr val="tx1"/>
                                </a:solidFill>
                                <a:latin typeface="Cambria Math" panose="02040503050406030204" pitchFamily="18" charset="0"/>
                                <a:ea typeface="Cambria Math"/>
                              </a:rPr>
                              <m:t>𝑛</m:t>
                            </m:r>
                          </m:num>
                          <m:den>
                            <m:sSup>
                              <m:sSupPr>
                                <m:ctrlPr>
                                  <a:rPr lang="el-GR" sz="2400" i="1">
                                    <a:solidFill>
                                      <a:schemeClr val="tx1"/>
                                    </a:solidFill>
                                    <a:latin typeface="Cambria Math" panose="02040503050406030204" pitchFamily="18" charset="0"/>
                                    <a:ea typeface="Cambria Math"/>
                                  </a:rPr>
                                </m:ctrlPr>
                              </m:sSupPr>
                              <m:e>
                                <m:r>
                                  <a:rPr lang="en-US" sz="2400" i="1">
                                    <a:solidFill>
                                      <a:schemeClr val="tx1"/>
                                    </a:solidFill>
                                    <a:latin typeface="Cambria Math" panose="02040503050406030204" pitchFamily="18" charset="0"/>
                                    <a:ea typeface="Cambria Math"/>
                                  </a:rPr>
                                  <m:t>𝑚</m:t>
                                </m:r>
                              </m:e>
                              <m:sup>
                                <m:r>
                                  <a:rPr lang="en-US" sz="2400" i="1">
                                    <a:solidFill>
                                      <a:schemeClr val="tx1"/>
                                    </a:solidFill>
                                    <a:latin typeface="Cambria Math" panose="02040503050406030204" pitchFamily="18" charset="0"/>
                                    <a:ea typeface="Cambria Math"/>
                                  </a:rPr>
                                  <m:t>3</m:t>
                                </m:r>
                              </m:sup>
                            </m:sSup>
                          </m:den>
                        </m:f>
                      </m:e>
                    </m:d>
                  </m:oMath>
                </a14:m>
                <a:endParaRPr lang="en-US" sz="2600" dirty="0">
                  <a:solidFill>
                    <a:srgbClr val="7030A0"/>
                  </a:solidFill>
                </a:endParaRPr>
              </a:p>
              <a:p>
                <a:endParaRPr lang="en-US" sz="3000" dirty="0">
                  <a:solidFill>
                    <a:srgbClr val="7030A0"/>
                  </a:solidFill>
                </a:endParaRPr>
              </a:p>
            </p:txBody>
          </p:sp>
        </mc:Choice>
        <mc:Fallback>
          <p:sp>
            <p:nvSpPr>
              <p:cNvPr id="11" name="TextBox 10"/>
              <p:cNvSpPr txBox="1">
                <a:spLocks noRot="1" noChangeAspect="1" noMove="1" noResize="1" noEditPoints="1" noAdjustHandles="1" noChangeArrowheads="1" noChangeShapeType="1" noTextEdit="1"/>
              </p:cNvSpPr>
              <p:nvPr/>
            </p:nvSpPr>
            <p:spPr>
              <a:xfrm>
                <a:off x="195070" y="2265711"/>
                <a:ext cx="9450374" cy="1184042"/>
              </a:xfrm>
              <a:prstGeom prst="rect">
                <a:avLst/>
              </a:prstGeom>
              <a:blipFill>
                <a:blip r:embed="rId4"/>
                <a:stretch>
                  <a:fillRect l="-1226"/>
                </a:stretch>
              </a:blipFill>
            </p:spPr>
            <p:txBody>
              <a:bodyPr/>
              <a:lstStyle/>
              <a:p>
                <a:r>
                  <a:rPr lang="en-US">
                    <a:noFill/>
                  </a:rPr>
                  <a:t> </a:t>
                </a:r>
              </a:p>
            </p:txBody>
          </p:sp>
        </mc:Fallback>
      </mc:AlternateContent>
    </p:spTree>
    <p:extLst>
      <p:ext uri="{BB962C8B-B14F-4D97-AF65-F5344CB8AC3E}">
        <p14:creationId xmlns:p14="http://schemas.microsoft.com/office/powerpoint/2010/main" val="330984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890" y="4574571"/>
            <a:ext cx="7886700" cy="1389111"/>
          </a:xfrm>
        </p:spPr>
        <p:txBody>
          <a:bodyPr/>
          <a:lstStyle/>
          <a:p>
            <a:pPr marL="0" indent="0">
              <a:buNone/>
            </a:pPr>
            <a:r>
              <a:rPr lang="en-US" dirty="0">
                <a:hlinkClick r:id="rId2"/>
              </a:rPr>
              <a:t>https://password-hashing.net</a:t>
            </a:r>
            <a:r>
              <a:rPr lang="en-US" dirty="0" smtClean="0">
                <a:hlinkClick r:id="rId2"/>
              </a:rPr>
              <a:t>/</a:t>
            </a:r>
            <a:r>
              <a:rPr lang="en-US" dirty="0" smtClean="0"/>
              <a:t> </a:t>
            </a:r>
            <a:endParaRPr lang="en-US" dirty="0"/>
          </a:p>
        </p:txBody>
      </p:sp>
      <p:pic>
        <p:nvPicPr>
          <p:cNvPr id="4" name="Picture 2" descr="Image result for password hashing compet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 y="273844"/>
            <a:ext cx="4477035" cy="296976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618490" y="3067319"/>
            <a:ext cx="7886700" cy="994172"/>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mtClean="0"/>
              <a:t>(2013-2015)</a:t>
            </a:r>
            <a:endParaRPr lang="en-US" dirty="0"/>
          </a:p>
        </p:txBody>
      </p:sp>
      <p:sp>
        <p:nvSpPr>
          <p:cNvPr id="7" name="Title 6"/>
          <p:cNvSpPr>
            <a:spLocks noGrp="1"/>
          </p:cNvSpPr>
          <p:nvPr>
            <p:ph type="title"/>
          </p:nvPr>
        </p:nvSpPr>
        <p:spPr/>
        <p:txBody>
          <a:bodyPr/>
          <a:lstStyle/>
          <a:p>
            <a:endParaRPr lang="en-US" dirty="0"/>
          </a:p>
        </p:txBody>
      </p:sp>
    </p:spTree>
    <p:extLst>
      <p:ext uri="{BB962C8B-B14F-4D97-AF65-F5344CB8AC3E}">
        <p14:creationId xmlns:p14="http://schemas.microsoft.com/office/powerpoint/2010/main" val="18830047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lstStyle/>
              <a:p>
                <a14:m>
                  <m:oMath xmlns:m="http://schemas.openxmlformats.org/officeDocument/2006/math">
                    <m:r>
                      <a:rPr lang="en-US" sz="3200" i="1" smtClean="0">
                        <a:latin typeface="Cambria Math" panose="02040503050406030204" pitchFamily="18" charset="0"/>
                        <a:ea typeface="Cambria Math" panose="02040503050406030204" pitchFamily="18" charset="0"/>
                      </a:rPr>
                      <m:t>𝛿</m:t>
                    </m:r>
                    <m:r>
                      <a:rPr lang="en-US" sz="3200" b="0" i="1" smtClean="0">
                        <a:latin typeface="Cambria Math" panose="02040503050406030204" pitchFamily="18" charset="0"/>
                        <a:ea typeface="Cambria Math" panose="02040503050406030204" pitchFamily="18" charset="0"/>
                      </a:rPr>
                      <m:t>−</m:t>
                    </m:r>
                  </m:oMath>
                </a14:m>
                <a:r>
                  <a:rPr lang="en-US" sz="3200" dirty="0" smtClean="0"/>
                  <a:t>bipartite expander</a:t>
                </a:r>
                <a:endParaRPr lang="en-US" dirty="0"/>
              </a:p>
            </p:txBody>
          </p:sp>
        </mc:Choice>
        <mc:Fallback>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p:sp>
        <p:nvSpPr>
          <p:cNvPr id="4" name="Oval 3"/>
          <p:cNvSpPr/>
          <p:nvPr/>
        </p:nvSpPr>
        <p:spPr>
          <a:xfrm>
            <a:off x="1044288" y="3149190"/>
            <a:ext cx="3888889" cy="829202"/>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5" name="Oval 4"/>
          <p:cNvSpPr/>
          <p:nvPr/>
        </p:nvSpPr>
        <p:spPr>
          <a:xfrm>
            <a:off x="1044288" y="1764499"/>
            <a:ext cx="3640667" cy="989412"/>
          </a:xfrm>
          <a:prstGeom prst="ellipse">
            <a:avLst/>
          </a:prstGeom>
          <a:solidFill>
            <a:srgbClr val="00B05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3" name="Content Placeholder 2"/>
          <p:cNvSpPr>
            <a:spLocks noGrp="1"/>
          </p:cNvSpPr>
          <p:nvPr>
            <p:ph idx="1"/>
          </p:nvPr>
        </p:nvSpPr>
        <p:spPr>
          <a:xfrm>
            <a:off x="4165267" y="3298424"/>
            <a:ext cx="3582173" cy="3263504"/>
          </a:xfrm>
        </p:spPr>
        <p:txBody>
          <a:bodyPr>
            <a:normAutofit/>
          </a:bodyPr>
          <a:lstStyle/>
          <a:p>
            <a:pPr marL="0" indent="0">
              <a:buNone/>
            </a:pPr>
            <a:r>
              <a:rPr lang="en-US" sz="3200" dirty="0" smtClean="0"/>
              <a:t>A</a:t>
            </a:r>
            <a:endParaRPr lang="en-US" sz="3200" dirty="0"/>
          </a:p>
        </p:txBody>
      </p:sp>
      <p:sp>
        <p:nvSpPr>
          <p:cNvPr id="6" name="Content Placeholder 2"/>
          <p:cNvSpPr txBox="1">
            <a:spLocks/>
          </p:cNvSpPr>
          <p:nvPr/>
        </p:nvSpPr>
        <p:spPr>
          <a:xfrm>
            <a:off x="4062318" y="2028265"/>
            <a:ext cx="3582173" cy="3263504"/>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3200" dirty="0" smtClean="0"/>
              <a:t>B</a:t>
            </a:r>
            <a:endParaRPr lang="en-US" sz="3200" dirty="0"/>
          </a:p>
        </p:txBody>
      </p:sp>
      <mc:AlternateContent xmlns:mc="http://schemas.openxmlformats.org/markup-compatibility/2006">
        <mc:Choice xmlns:a14="http://schemas.microsoft.com/office/drawing/2010/main" Requires="a14">
          <p:sp>
            <p:nvSpPr>
              <p:cNvPr id="24" name="Content Placeholder 2"/>
              <p:cNvSpPr txBox="1">
                <a:spLocks/>
              </p:cNvSpPr>
              <p:nvPr/>
            </p:nvSpPr>
            <p:spPr>
              <a:xfrm>
                <a:off x="4752389" y="1977707"/>
                <a:ext cx="4247241" cy="3263504"/>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d>
                        <m:dPr>
                          <m:begChr m:val="|"/>
                          <m:endChr m:val="|"/>
                          <m:ctrlPr>
                            <a:rPr lang="en-US" sz="3200" b="0" i="1" dirty="0" smtClean="0">
                              <a:latin typeface="Cambria Math" panose="02040503050406030204" pitchFamily="18" charset="0"/>
                            </a:rPr>
                          </m:ctrlPr>
                        </m:dPr>
                        <m:e>
                          <m:r>
                            <a:rPr lang="en-US" sz="3200" b="0" i="1" dirty="0" smtClean="0">
                              <a:latin typeface="Cambria Math" panose="02040503050406030204" pitchFamily="18" charset="0"/>
                            </a:rPr>
                            <m:t>𝐴</m:t>
                          </m:r>
                        </m:e>
                      </m:d>
                      <m:r>
                        <a:rPr lang="en-US" sz="3200" b="0" i="1" dirty="0" smtClean="0">
                          <a:latin typeface="Cambria Math" panose="02040503050406030204" pitchFamily="18" charset="0"/>
                        </a:rPr>
                        <m:t>=</m:t>
                      </m:r>
                      <m:d>
                        <m:dPr>
                          <m:begChr m:val="|"/>
                          <m:endChr m:val="|"/>
                          <m:ctrlPr>
                            <a:rPr lang="en-US" sz="3200" i="1" dirty="0">
                              <a:latin typeface="Cambria Math" panose="02040503050406030204" pitchFamily="18" charset="0"/>
                            </a:rPr>
                          </m:ctrlPr>
                        </m:dPr>
                        <m:e>
                          <m:r>
                            <a:rPr lang="en-US" sz="3200" b="0" i="1" dirty="0" smtClean="0">
                              <a:latin typeface="Cambria Math" panose="02040503050406030204" pitchFamily="18" charset="0"/>
                            </a:rPr>
                            <m:t>𝐵</m:t>
                          </m:r>
                        </m:e>
                      </m:d>
                      <m:r>
                        <a:rPr lang="en-US" sz="3200" b="0" i="1" dirty="0" smtClean="0">
                          <a:latin typeface="Cambria Math" panose="02040503050406030204" pitchFamily="18" charset="0"/>
                        </a:rPr>
                        <m:t>=</m:t>
                      </m:r>
                      <m:r>
                        <a:rPr lang="en-US" sz="3200" b="0" i="1" dirty="0" smtClean="0">
                          <a:latin typeface="Cambria Math" panose="02040503050406030204" pitchFamily="18" charset="0"/>
                        </a:rPr>
                        <m:t>𝑛</m:t>
                      </m:r>
                    </m:oMath>
                  </m:oMathPara>
                </a14:m>
                <a:endParaRPr lang="en-US" sz="3200" dirty="0" smtClean="0"/>
              </a:p>
              <a:p>
                <a:pPr marL="0" indent="0">
                  <a:buNone/>
                </a:pPr>
                <a:endParaRPr lang="en-US" sz="3200" dirty="0"/>
              </a:p>
              <a:p>
                <a:pPr marL="0" indent="0">
                  <a:buNone/>
                </a:pPr>
                <a:endParaRPr lang="en-US" sz="3200" dirty="0"/>
              </a:p>
              <a:p>
                <a:pPr marL="0" indent="0">
                  <a:buNone/>
                </a:pPr>
                <a:r>
                  <a:rPr lang="en-US" sz="3200" dirty="0" smtClean="0"/>
                  <a:t>        </a:t>
                </a:r>
                <a:endParaRPr lang="en-US" sz="3200" dirty="0"/>
              </a:p>
            </p:txBody>
          </p:sp>
        </mc:Choice>
        <mc:Fallback>
          <p:sp>
            <p:nvSpPr>
              <p:cNvPr id="24" name="Content Placeholder 2"/>
              <p:cNvSpPr txBox="1">
                <a:spLocks noRot="1" noChangeAspect="1" noMove="1" noResize="1" noEditPoints="1" noAdjustHandles="1" noChangeArrowheads="1" noChangeShapeType="1" noTextEdit="1"/>
              </p:cNvSpPr>
              <p:nvPr/>
            </p:nvSpPr>
            <p:spPr>
              <a:xfrm>
                <a:off x="4752389" y="1977707"/>
                <a:ext cx="4247241" cy="3263504"/>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923532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lstStyle/>
              <a:p>
                <a14:m>
                  <m:oMath xmlns:m="http://schemas.openxmlformats.org/officeDocument/2006/math">
                    <m:r>
                      <a:rPr lang="en-US" sz="3200" i="1" smtClean="0">
                        <a:latin typeface="Cambria Math" panose="02040503050406030204" pitchFamily="18" charset="0"/>
                        <a:ea typeface="Cambria Math" panose="02040503050406030204" pitchFamily="18" charset="0"/>
                      </a:rPr>
                      <m:t>𝛿</m:t>
                    </m:r>
                    <m:r>
                      <a:rPr lang="en-US" sz="3200" b="0" i="1" smtClean="0">
                        <a:latin typeface="Cambria Math" panose="02040503050406030204" pitchFamily="18" charset="0"/>
                        <a:ea typeface="Cambria Math" panose="02040503050406030204" pitchFamily="18" charset="0"/>
                      </a:rPr>
                      <m:t>−</m:t>
                    </m:r>
                  </m:oMath>
                </a14:m>
                <a:r>
                  <a:rPr lang="en-US" sz="3200" dirty="0" smtClean="0"/>
                  <a:t>bipartite expander</a:t>
                </a:r>
                <a:endParaRPr lang="en-US" dirty="0"/>
              </a:p>
            </p:txBody>
          </p:sp>
        </mc:Choice>
        <mc:Fallback>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p:sp>
        <p:nvSpPr>
          <p:cNvPr id="4" name="Oval 3"/>
          <p:cNvSpPr/>
          <p:nvPr/>
        </p:nvSpPr>
        <p:spPr>
          <a:xfrm>
            <a:off x="1044288" y="3149190"/>
            <a:ext cx="3888889" cy="829202"/>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5" name="Oval 4"/>
          <p:cNvSpPr/>
          <p:nvPr/>
        </p:nvSpPr>
        <p:spPr>
          <a:xfrm>
            <a:off x="1044288" y="1764499"/>
            <a:ext cx="3640667" cy="989412"/>
          </a:xfrm>
          <a:prstGeom prst="ellipse">
            <a:avLst/>
          </a:prstGeom>
          <a:solidFill>
            <a:srgbClr val="00B05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8" name="Oval 7"/>
          <p:cNvSpPr/>
          <p:nvPr/>
        </p:nvSpPr>
        <p:spPr>
          <a:xfrm>
            <a:off x="2120998" y="3250394"/>
            <a:ext cx="977801" cy="670066"/>
          </a:xfrm>
          <a:prstGeom prst="ellipse">
            <a:avLst/>
          </a:prstGeom>
          <a:solidFill>
            <a:srgbClr val="0070C0">
              <a:alpha val="82000"/>
            </a:srgb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3" name="Content Placeholder 2"/>
          <p:cNvSpPr>
            <a:spLocks noGrp="1"/>
          </p:cNvSpPr>
          <p:nvPr>
            <p:ph idx="1"/>
          </p:nvPr>
        </p:nvSpPr>
        <p:spPr>
          <a:xfrm>
            <a:off x="4165267" y="3298424"/>
            <a:ext cx="3582173" cy="3263504"/>
          </a:xfrm>
        </p:spPr>
        <p:txBody>
          <a:bodyPr>
            <a:normAutofit/>
          </a:bodyPr>
          <a:lstStyle/>
          <a:p>
            <a:pPr marL="0" indent="0">
              <a:buNone/>
            </a:pPr>
            <a:r>
              <a:rPr lang="en-US" sz="3200" dirty="0" smtClean="0"/>
              <a:t>A</a:t>
            </a:r>
            <a:endParaRPr lang="en-US" sz="3200" dirty="0"/>
          </a:p>
        </p:txBody>
      </p:sp>
      <p:sp>
        <p:nvSpPr>
          <p:cNvPr id="6" name="Content Placeholder 2"/>
          <p:cNvSpPr txBox="1">
            <a:spLocks/>
          </p:cNvSpPr>
          <p:nvPr/>
        </p:nvSpPr>
        <p:spPr>
          <a:xfrm>
            <a:off x="4062318" y="2028265"/>
            <a:ext cx="3582173" cy="3263504"/>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3200" dirty="0" smtClean="0"/>
              <a:t>B</a:t>
            </a:r>
            <a:endParaRPr lang="en-US" sz="3200" dirty="0"/>
          </a:p>
        </p:txBody>
      </p:sp>
      <mc:AlternateContent xmlns:mc="http://schemas.openxmlformats.org/markup-compatibility/2006">
        <mc:Choice xmlns:a14="http://schemas.microsoft.com/office/drawing/2010/main" Requires="a14">
          <p:sp>
            <p:nvSpPr>
              <p:cNvPr id="21" name="Content Placeholder 2"/>
              <p:cNvSpPr txBox="1">
                <a:spLocks/>
              </p:cNvSpPr>
              <p:nvPr/>
            </p:nvSpPr>
            <p:spPr>
              <a:xfrm>
                <a:off x="818811" y="3335481"/>
                <a:ext cx="3582173" cy="3263504"/>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3200" i="1" dirty="0">
                          <a:latin typeface="Cambria Math" panose="02040503050406030204" pitchFamily="18" charset="0"/>
                          <a:ea typeface="Cambria Math" panose="02040503050406030204" pitchFamily="18" charset="0"/>
                        </a:rPr>
                        <m:t>≥</m:t>
                      </m:r>
                      <m:r>
                        <a:rPr lang="en-US" sz="3200" i="1" dirty="0">
                          <a:latin typeface="Cambria Math" panose="02040503050406030204" pitchFamily="18" charset="0"/>
                          <a:ea typeface="Cambria Math" panose="02040503050406030204" pitchFamily="18" charset="0"/>
                        </a:rPr>
                        <m:t>𝛿</m:t>
                      </m:r>
                      <m:r>
                        <a:rPr lang="en-US" sz="3200" i="1" dirty="0">
                          <a:latin typeface="Cambria Math" panose="02040503050406030204" pitchFamily="18" charset="0"/>
                          <a:ea typeface="Cambria Math" panose="02040503050406030204" pitchFamily="18" charset="0"/>
                        </a:rPr>
                        <m:t>𝑛</m:t>
                      </m:r>
                    </m:oMath>
                  </m:oMathPara>
                </a14:m>
                <a:endParaRPr lang="en-US" sz="3200" dirty="0"/>
              </a:p>
            </p:txBody>
          </p:sp>
        </mc:Choice>
        <mc:Fallback>
          <p:sp>
            <p:nvSpPr>
              <p:cNvPr id="21" name="Content Placeholder 2"/>
              <p:cNvSpPr txBox="1">
                <a:spLocks noRot="1" noChangeAspect="1" noMove="1" noResize="1" noEditPoints="1" noAdjustHandles="1" noChangeArrowheads="1" noChangeShapeType="1" noTextEdit="1"/>
              </p:cNvSpPr>
              <p:nvPr/>
            </p:nvSpPr>
            <p:spPr>
              <a:xfrm>
                <a:off x="818811" y="3335481"/>
                <a:ext cx="3582173" cy="326350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Content Placeholder 2"/>
              <p:cNvSpPr txBox="1">
                <a:spLocks/>
              </p:cNvSpPr>
              <p:nvPr/>
            </p:nvSpPr>
            <p:spPr>
              <a:xfrm>
                <a:off x="4752389" y="1977707"/>
                <a:ext cx="4247241" cy="3263504"/>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d>
                        <m:dPr>
                          <m:begChr m:val="|"/>
                          <m:endChr m:val="|"/>
                          <m:ctrlPr>
                            <a:rPr lang="en-US" sz="3200" b="0" i="1" dirty="0" smtClean="0">
                              <a:latin typeface="Cambria Math" panose="02040503050406030204" pitchFamily="18" charset="0"/>
                            </a:rPr>
                          </m:ctrlPr>
                        </m:dPr>
                        <m:e>
                          <m:r>
                            <a:rPr lang="en-US" sz="3200" b="0" i="1" dirty="0" smtClean="0">
                              <a:latin typeface="Cambria Math" panose="02040503050406030204" pitchFamily="18" charset="0"/>
                            </a:rPr>
                            <m:t>𝐴</m:t>
                          </m:r>
                        </m:e>
                      </m:d>
                      <m:r>
                        <a:rPr lang="en-US" sz="3200" b="0" i="1" dirty="0" smtClean="0">
                          <a:latin typeface="Cambria Math" panose="02040503050406030204" pitchFamily="18" charset="0"/>
                        </a:rPr>
                        <m:t>=</m:t>
                      </m:r>
                      <m:d>
                        <m:dPr>
                          <m:begChr m:val="|"/>
                          <m:endChr m:val="|"/>
                          <m:ctrlPr>
                            <a:rPr lang="en-US" sz="3200" i="1" dirty="0">
                              <a:latin typeface="Cambria Math" panose="02040503050406030204" pitchFamily="18" charset="0"/>
                            </a:rPr>
                          </m:ctrlPr>
                        </m:dPr>
                        <m:e>
                          <m:r>
                            <a:rPr lang="en-US" sz="3200" b="0" i="1" dirty="0" smtClean="0">
                              <a:latin typeface="Cambria Math" panose="02040503050406030204" pitchFamily="18" charset="0"/>
                            </a:rPr>
                            <m:t>𝐵</m:t>
                          </m:r>
                        </m:e>
                      </m:d>
                      <m:r>
                        <a:rPr lang="en-US" sz="3200" b="0" i="1" dirty="0" smtClean="0">
                          <a:latin typeface="Cambria Math" panose="02040503050406030204" pitchFamily="18" charset="0"/>
                        </a:rPr>
                        <m:t>=</m:t>
                      </m:r>
                      <m:r>
                        <a:rPr lang="en-US" sz="3200" b="0" i="1" dirty="0" smtClean="0">
                          <a:latin typeface="Cambria Math" panose="02040503050406030204" pitchFamily="18" charset="0"/>
                        </a:rPr>
                        <m:t>𝑛</m:t>
                      </m:r>
                    </m:oMath>
                  </m:oMathPara>
                </a14:m>
                <a:endParaRPr lang="en-US" sz="3200" dirty="0" smtClean="0"/>
              </a:p>
              <a:p>
                <a:pPr marL="0" indent="0">
                  <a:buNone/>
                </a:pPr>
                <a:endParaRPr lang="en-US" sz="3200" dirty="0"/>
              </a:p>
              <a:p>
                <a:pPr marL="0" indent="0">
                  <a:buNone/>
                </a:pPr>
                <a:endParaRPr lang="en-US" sz="3200" dirty="0"/>
              </a:p>
              <a:p>
                <a:pPr marL="0" indent="0">
                  <a:buNone/>
                </a:pPr>
                <a:r>
                  <a:rPr lang="en-US" sz="3200" dirty="0" smtClean="0"/>
                  <a:t>        </a:t>
                </a:r>
                <a:endParaRPr lang="en-US" sz="3200" dirty="0"/>
              </a:p>
            </p:txBody>
          </p:sp>
        </mc:Choice>
        <mc:Fallback>
          <p:sp>
            <p:nvSpPr>
              <p:cNvPr id="24" name="Content Placeholder 2"/>
              <p:cNvSpPr txBox="1">
                <a:spLocks noRot="1" noChangeAspect="1" noMove="1" noResize="1" noEditPoints="1" noAdjustHandles="1" noChangeArrowheads="1" noChangeShapeType="1" noTextEdit="1"/>
              </p:cNvSpPr>
              <p:nvPr/>
            </p:nvSpPr>
            <p:spPr>
              <a:xfrm>
                <a:off x="4752389" y="1977707"/>
                <a:ext cx="4247241" cy="326350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Content Placeholder 2"/>
              <p:cNvSpPr txBox="1">
                <a:spLocks/>
              </p:cNvSpPr>
              <p:nvPr/>
            </p:nvSpPr>
            <p:spPr>
              <a:xfrm>
                <a:off x="897881" y="4020972"/>
                <a:ext cx="3582173" cy="3263504"/>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m:rPr>
                          <m:nor/>
                        </m:rPr>
                        <a:rPr lang="en-US" sz="3200" dirty="0">
                          <a:solidFill>
                            <a:srgbClr val="0070C0"/>
                          </a:solidFill>
                        </a:rPr>
                        <m:t>X</m:t>
                      </m:r>
                      <m:r>
                        <a:rPr lang="en-US" sz="3200" i="1" smtClean="0">
                          <a:solidFill>
                            <a:schemeClr val="tx1"/>
                          </a:solidFill>
                          <a:latin typeface="Cambria Math" panose="02040503050406030204" pitchFamily="18" charset="0"/>
                          <a:ea typeface="Cambria Math" panose="02040503050406030204" pitchFamily="18" charset="0"/>
                        </a:rPr>
                        <m:t>⊆</m:t>
                      </m:r>
                      <m:r>
                        <a:rPr lang="en-US" sz="3200" b="0" i="1" smtClean="0">
                          <a:solidFill>
                            <a:schemeClr val="tx1"/>
                          </a:solidFill>
                          <a:latin typeface="Cambria Math" panose="02040503050406030204" pitchFamily="18" charset="0"/>
                          <a:ea typeface="Cambria Math" panose="02040503050406030204" pitchFamily="18" charset="0"/>
                        </a:rPr>
                        <m:t>𝐴</m:t>
                      </m:r>
                    </m:oMath>
                  </m:oMathPara>
                </a14:m>
                <a:endParaRPr lang="en-US" sz="3200" dirty="0">
                  <a:solidFill>
                    <a:srgbClr val="0070C0"/>
                  </a:solidFill>
                </a:endParaRPr>
              </a:p>
            </p:txBody>
          </p:sp>
        </mc:Choice>
        <mc:Fallback>
          <p:sp>
            <p:nvSpPr>
              <p:cNvPr id="25" name="Content Placeholder 2"/>
              <p:cNvSpPr txBox="1">
                <a:spLocks noRot="1" noChangeAspect="1" noMove="1" noResize="1" noEditPoints="1" noAdjustHandles="1" noChangeArrowheads="1" noChangeShapeType="1" noTextEdit="1"/>
              </p:cNvSpPr>
              <p:nvPr/>
            </p:nvSpPr>
            <p:spPr>
              <a:xfrm>
                <a:off x="897881" y="4020972"/>
                <a:ext cx="3582173" cy="3263504"/>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519772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lstStyle/>
              <a:p>
                <a14:m>
                  <m:oMath xmlns:m="http://schemas.openxmlformats.org/officeDocument/2006/math">
                    <m:r>
                      <a:rPr lang="en-US" sz="3200" i="1" smtClean="0">
                        <a:latin typeface="Cambria Math" panose="02040503050406030204" pitchFamily="18" charset="0"/>
                        <a:ea typeface="Cambria Math" panose="02040503050406030204" pitchFamily="18" charset="0"/>
                      </a:rPr>
                      <m:t>𝛿</m:t>
                    </m:r>
                    <m:r>
                      <a:rPr lang="en-US" sz="3200" b="0" i="1" smtClean="0">
                        <a:latin typeface="Cambria Math" panose="02040503050406030204" pitchFamily="18" charset="0"/>
                        <a:ea typeface="Cambria Math" panose="02040503050406030204" pitchFamily="18" charset="0"/>
                      </a:rPr>
                      <m:t>−</m:t>
                    </m:r>
                  </m:oMath>
                </a14:m>
                <a:r>
                  <a:rPr lang="en-US" sz="3200" dirty="0" smtClean="0"/>
                  <a:t>bipartite expander</a:t>
                </a:r>
                <a:endParaRPr lang="en-US" dirty="0"/>
              </a:p>
            </p:txBody>
          </p:sp>
        </mc:Choice>
        <mc:Fallback>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p:sp>
        <p:nvSpPr>
          <p:cNvPr id="4" name="Oval 3"/>
          <p:cNvSpPr/>
          <p:nvPr/>
        </p:nvSpPr>
        <p:spPr>
          <a:xfrm>
            <a:off x="1044288" y="3149190"/>
            <a:ext cx="3888889" cy="829202"/>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5" name="Oval 4"/>
          <p:cNvSpPr/>
          <p:nvPr/>
        </p:nvSpPr>
        <p:spPr>
          <a:xfrm>
            <a:off x="1044288" y="1764499"/>
            <a:ext cx="3640667" cy="989412"/>
          </a:xfrm>
          <a:prstGeom prst="ellipse">
            <a:avLst/>
          </a:prstGeom>
          <a:solidFill>
            <a:srgbClr val="00B05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8" name="Oval 7"/>
          <p:cNvSpPr/>
          <p:nvPr/>
        </p:nvSpPr>
        <p:spPr>
          <a:xfrm>
            <a:off x="2120998" y="3250394"/>
            <a:ext cx="977801" cy="670066"/>
          </a:xfrm>
          <a:prstGeom prst="ellipse">
            <a:avLst/>
          </a:prstGeom>
          <a:solidFill>
            <a:srgbClr val="0070C0">
              <a:alpha val="82000"/>
            </a:srgb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cxnSp>
        <p:nvCxnSpPr>
          <p:cNvPr id="9" name="Straight Arrow Connector 8"/>
          <p:cNvCxnSpPr>
            <a:stCxn id="8" idx="1"/>
          </p:cNvCxnSpPr>
          <p:nvPr/>
        </p:nvCxnSpPr>
        <p:spPr>
          <a:xfrm flipV="1">
            <a:off x="2264194" y="2453543"/>
            <a:ext cx="907" cy="89498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4" name="Oval 13"/>
              <p:cNvSpPr/>
              <p:nvPr/>
            </p:nvSpPr>
            <p:spPr>
              <a:xfrm>
                <a:off x="1163018" y="1918584"/>
                <a:ext cx="977801" cy="67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&lt;</m:t>
                      </m:r>
                      <m:r>
                        <a:rPr lang="en-US" sz="2400" i="1" dirty="0">
                          <a:latin typeface="Cambria Math" panose="02040503050406030204" pitchFamily="18" charset="0"/>
                          <a:ea typeface="Cambria Math" panose="02040503050406030204" pitchFamily="18" charset="0"/>
                        </a:rPr>
                        <m:t>𝛿</m:t>
                      </m:r>
                      <m:r>
                        <a:rPr lang="en-US" sz="2400" i="1" dirty="0">
                          <a:latin typeface="Cambria Math" panose="02040503050406030204" pitchFamily="18" charset="0"/>
                          <a:ea typeface="Cambria Math" panose="02040503050406030204" pitchFamily="18" charset="0"/>
                        </a:rPr>
                        <m:t>𝑛</m:t>
                      </m:r>
                    </m:oMath>
                  </m:oMathPara>
                </a14:m>
                <a:endParaRPr lang="en-US" sz="2400" dirty="0"/>
              </a:p>
            </p:txBody>
          </p:sp>
        </mc:Choice>
        <mc:Fallback>
          <p:sp>
            <p:nvSpPr>
              <p:cNvPr id="14" name="Oval 13"/>
              <p:cNvSpPr>
                <a:spLocks noRot="1" noChangeAspect="1" noMove="1" noResize="1" noEditPoints="1" noAdjustHandles="1" noChangeArrowheads="1" noChangeShapeType="1" noTextEdit="1"/>
              </p:cNvSpPr>
              <p:nvPr/>
            </p:nvSpPr>
            <p:spPr>
              <a:xfrm>
                <a:off x="1163018" y="1918584"/>
                <a:ext cx="977801" cy="670066"/>
              </a:xfrm>
              <a:prstGeom prst="ellipse">
                <a:avLst/>
              </a:prstGeom>
              <a:blipFill>
                <a:blip r:embed="rId3"/>
                <a:stretch>
                  <a:fillRect/>
                </a:stretch>
              </a:blipFill>
              <a:ln>
                <a:solidFill>
                  <a:srgbClr val="FF0000"/>
                </a:solidFill>
              </a:ln>
            </p:spPr>
            <p:txBody>
              <a:bodyPr/>
              <a:lstStyle/>
              <a:p>
                <a:r>
                  <a:rPr lang="en-US">
                    <a:noFill/>
                  </a:rPr>
                  <a:t> </a:t>
                </a:r>
              </a:p>
            </p:txBody>
          </p:sp>
        </mc:Fallback>
      </mc:AlternateContent>
      <p:cxnSp>
        <p:nvCxnSpPr>
          <p:cNvPr id="16" name="Straight Arrow Connector 15"/>
          <p:cNvCxnSpPr/>
          <p:nvPr/>
        </p:nvCxnSpPr>
        <p:spPr>
          <a:xfrm flipV="1">
            <a:off x="2646551" y="2441443"/>
            <a:ext cx="107051" cy="82734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267" y="3298424"/>
            <a:ext cx="3582173" cy="3263504"/>
          </a:xfrm>
        </p:spPr>
        <p:txBody>
          <a:bodyPr>
            <a:normAutofit/>
          </a:bodyPr>
          <a:lstStyle/>
          <a:p>
            <a:pPr marL="0" indent="0">
              <a:buNone/>
            </a:pPr>
            <a:r>
              <a:rPr lang="en-US" sz="3200" dirty="0" smtClean="0"/>
              <a:t>A</a:t>
            </a:r>
            <a:endParaRPr lang="en-US" sz="3200" dirty="0"/>
          </a:p>
        </p:txBody>
      </p:sp>
      <p:sp>
        <p:nvSpPr>
          <p:cNvPr id="6" name="Content Placeholder 2"/>
          <p:cNvSpPr txBox="1">
            <a:spLocks/>
          </p:cNvSpPr>
          <p:nvPr/>
        </p:nvSpPr>
        <p:spPr>
          <a:xfrm>
            <a:off x="4062318" y="2028265"/>
            <a:ext cx="3582173" cy="3263504"/>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3200" dirty="0" smtClean="0"/>
              <a:t>B</a:t>
            </a:r>
            <a:endParaRPr lang="en-US" sz="3200" dirty="0"/>
          </a:p>
        </p:txBody>
      </p:sp>
      <p:cxnSp>
        <p:nvCxnSpPr>
          <p:cNvPr id="19" name="Straight Arrow Connector 18"/>
          <p:cNvCxnSpPr/>
          <p:nvPr/>
        </p:nvCxnSpPr>
        <p:spPr>
          <a:xfrm flipV="1">
            <a:off x="2864621" y="2369206"/>
            <a:ext cx="835513" cy="94549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1" name="Content Placeholder 2"/>
              <p:cNvSpPr txBox="1">
                <a:spLocks/>
              </p:cNvSpPr>
              <p:nvPr/>
            </p:nvSpPr>
            <p:spPr>
              <a:xfrm>
                <a:off x="818811" y="3335481"/>
                <a:ext cx="3582173" cy="3263504"/>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3200" i="1" dirty="0">
                          <a:latin typeface="Cambria Math" panose="02040503050406030204" pitchFamily="18" charset="0"/>
                          <a:ea typeface="Cambria Math" panose="02040503050406030204" pitchFamily="18" charset="0"/>
                        </a:rPr>
                        <m:t>≥</m:t>
                      </m:r>
                      <m:r>
                        <a:rPr lang="en-US" sz="3200" i="1" dirty="0">
                          <a:latin typeface="Cambria Math" panose="02040503050406030204" pitchFamily="18" charset="0"/>
                          <a:ea typeface="Cambria Math" panose="02040503050406030204" pitchFamily="18" charset="0"/>
                        </a:rPr>
                        <m:t>𝛿</m:t>
                      </m:r>
                      <m:r>
                        <a:rPr lang="en-US" sz="3200" i="1" dirty="0">
                          <a:latin typeface="Cambria Math" panose="02040503050406030204" pitchFamily="18" charset="0"/>
                          <a:ea typeface="Cambria Math" panose="02040503050406030204" pitchFamily="18" charset="0"/>
                        </a:rPr>
                        <m:t>𝑛</m:t>
                      </m:r>
                    </m:oMath>
                  </m:oMathPara>
                </a14:m>
                <a:endParaRPr lang="en-US" sz="3200" dirty="0"/>
              </a:p>
            </p:txBody>
          </p:sp>
        </mc:Choice>
        <mc:Fallback>
          <p:sp>
            <p:nvSpPr>
              <p:cNvPr id="21" name="Content Placeholder 2"/>
              <p:cNvSpPr txBox="1">
                <a:spLocks noRot="1" noChangeAspect="1" noMove="1" noResize="1" noEditPoints="1" noAdjustHandles="1" noChangeArrowheads="1" noChangeShapeType="1" noTextEdit="1"/>
              </p:cNvSpPr>
              <p:nvPr/>
            </p:nvSpPr>
            <p:spPr>
              <a:xfrm>
                <a:off x="818811" y="3335481"/>
                <a:ext cx="3582173" cy="3263504"/>
              </a:xfrm>
              <a:prstGeom prst="rect">
                <a:avLst/>
              </a:prstGeom>
              <a:blipFill>
                <a:blip r:embed="rId4"/>
                <a:stretch>
                  <a:fillRect/>
                </a:stretch>
              </a:blipFill>
            </p:spPr>
            <p:txBody>
              <a:bodyPr/>
              <a:lstStyle/>
              <a:p>
                <a:r>
                  <a:rPr lang="en-US">
                    <a:noFill/>
                  </a:rPr>
                  <a:t> </a:t>
                </a:r>
              </a:p>
            </p:txBody>
          </p:sp>
        </mc:Fallback>
      </mc:AlternateContent>
      <p:cxnSp>
        <p:nvCxnSpPr>
          <p:cNvPr id="22" name="Straight Arrow Connector 21"/>
          <p:cNvCxnSpPr/>
          <p:nvPr/>
        </p:nvCxnSpPr>
        <p:spPr>
          <a:xfrm flipV="1">
            <a:off x="2753602" y="2428401"/>
            <a:ext cx="363330" cy="83180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4" name="Content Placeholder 2"/>
              <p:cNvSpPr txBox="1">
                <a:spLocks/>
              </p:cNvSpPr>
              <p:nvPr/>
            </p:nvSpPr>
            <p:spPr>
              <a:xfrm>
                <a:off x="4752389" y="1977707"/>
                <a:ext cx="4247241" cy="3263504"/>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d>
                        <m:dPr>
                          <m:begChr m:val="|"/>
                          <m:endChr m:val="|"/>
                          <m:ctrlPr>
                            <a:rPr lang="en-US" sz="3200" b="0" i="1" dirty="0" smtClean="0">
                              <a:latin typeface="Cambria Math" panose="02040503050406030204" pitchFamily="18" charset="0"/>
                            </a:rPr>
                          </m:ctrlPr>
                        </m:dPr>
                        <m:e>
                          <m:r>
                            <a:rPr lang="en-US" sz="3200" b="0" i="1" dirty="0" smtClean="0">
                              <a:latin typeface="Cambria Math" panose="02040503050406030204" pitchFamily="18" charset="0"/>
                            </a:rPr>
                            <m:t>𝐴</m:t>
                          </m:r>
                        </m:e>
                      </m:d>
                      <m:r>
                        <a:rPr lang="en-US" sz="3200" b="0" i="1" dirty="0" smtClean="0">
                          <a:latin typeface="Cambria Math" panose="02040503050406030204" pitchFamily="18" charset="0"/>
                        </a:rPr>
                        <m:t>=</m:t>
                      </m:r>
                      <m:d>
                        <m:dPr>
                          <m:begChr m:val="|"/>
                          <m:endChr m:val="|"/>
                          <m:ctrlPr>
                            <a:rPr lang="en-US" sz="3200" i="1" dirty="0">
                              <a:latin typeface="Cambria Math" panose="02040503050406030204" pitchFamily="18" charset="0"/>
                            </a:rPr>
                          </m:ctrlPr>
                        </m:dPr>
                        <m:e>
                          <m:r>
                            <a:rPr lang="en-US" sz="3200" b="0" i="1" dirty="0" smtClean="0">
                              <a:latin typeface="Cambria Math" panose="02040503050406030204" pitchFamily="18" charset="0"/>
                            </a:rPr>
                            <m:t>𝐵</m:t>
                          </m:r>
                        </m:e>
                      </m:d>
                      <m:r>
                        <a:rPr lang="en-US" sz="3200" b="0" i="1" dirty="0" smtClean="0">
                          <a:latin typeface="Cambria Math" panose="02040503050406030204" pitchFamily="18" charset="0"/>
                        </a:rPr>
                        <m:t>=</m:t>
                      </m:r>
                      <m:r>
                        <a:rPr lang="en-US" sz="3200" b="0" i="1" dirty="0" smtClean="0">
                          <a:latin typeface="Cambria Math" panose="02040503050406030204" pitchFamily="18" charset="0"/>
                        </a:rPr>
                        <m:t>𝑛</m:t>
                      </m:r>
                    </m:oMath>
                  </m:oMathPara>
                </a14:m>
                <a:endParaRPr lang="en-US" sz="3200" dirty="0" smtClean="0"/>
              </a:p>
              <a:p>
                <a:pPr marL="0" indent="0">
                  <a:buNone/>
                </a:pPr>
                <a:endParaRPr lang="en-US" sz="3200" dirty="0"/>
              </a:p>
              <a:p>
                <a:pPr marL="0" indent="0">
                  <a:buNone/>
                </a:pPr>
                <a14:m>
                  <m:oMathPara xmlns:m="http://schemas.openxmlformats.org/officeDocument/2006/math">
                    <m:oMathParaPr>
                      <m:jc m:val="centerGroup"/>
                    </m:oMathParaPr>
                    <m:oMath xmlns:m="http://schemas.openxmlformats.org/officeDocument/2006/math">
                      <m:r>
                        <m:rPr>
                          <m:nor/>
                        </m:rPr>
                        <a:rPr lang="en-US" sz="3200" dirty="0">
                          <a:solidFill>
                            <a:srgbClr val="FF0000"/>
                          </a:solidFill>
                        </a:rPr>
                        <m:t>Y</m:t>
                      </m:r>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𝐵</m:t>
                      </m:r>
                    </m:oMath>
                  </m:oMathPara>
                </a14:m>
                <a:endParaRPr lang="en-US" sz="3200" dirty="0">
                  <a:solidFill>
                    <a:srgbClr val="0070C0"/>
                  </a:solidFill>
                </a:endParaRPr>
              </a:p>
              <a:p>
                <a:pPr marL="0" indent="0" algn="ctr">
                  <a:buNone/>
                </a:pPr>
                <a:r>
                  <a:rPr lang="en-US" sz="3200" dirty="0" smtClean="0"/>
                  <a:t>(</a:t>
                </a:r>
                <a:r>
                  <a:rPr lang="en-US" sz="3200" dirty="0" smtClean="0">
                    <a:solidFill>
                      <a:srgbClr val="FF0000"/>
                    </a:solidFill>
                  </a:rPr>
                  <a:t>unreachable from </a:t>
                </a:r>
                <a14:m>
                  <m:oMath xmlns:m="http://schemas.openxmlformats.org/officeDocument/2006/math">
                    <m:r>
                      <m:rPr>
                        <m:nor/>
                      </m:rPr>
                      <a:rPr lang="en-US" sz="3200" dirty="0">
                        <a:solidFill>
                          <a:srgbClr val="0070C0"/>
                        </a:solidFill>
                      </a:rPr>
                      <m:t>X</m:t>
                    </m:r>
                  </m:oMath>
                </a14:m>
                <a:r>
                  <a:rPr lang="en-US" sz="3200" dirty="0" smtClean="0"/>
                  <a:t>)</a:t>
                </a:r>
              </a:p>
              <a:p>
                <a:pPr marL="0" indent="0">
                  <a:buNone/>
                </a:pPr>
                <a:endParaRPr lang="en-US" sz="3200" dirty="0"/>
              </a:p>
              <a:p>
                <a:pPr marL="0" indent="0">
                  <a:buNone/>
                </a:pPr>
                <a:r>
                  <a:rPr lang="en-US" sz="3200" dirty="0" smtClean="0"/>
                  <a:t>        </a:t>
                </a:r>
                <a:endParaRPr lang="en-US" sz="3200" dirty="0"/>
              </a:p>
            </p:txBody>
          </p:sp>
        </mc:Choice>
        <mc:Fallback>
          <p:sp>
            <p:nvSpPr>
              <p:cNvPr id="24" name="Content Placeholder 2"/>
              <p:cNvSpPr txBox="1">
                <a:spLocks noRot="1" noChangeAspect="1" noMove="1" noResize="1" noEditPoints="1" noAdjustHandles="1" noChangeArrowheads="1" noChangeShapeType="1" noTextEdit="1"/>
              </p:cNvSpPr>
              <p:nvPr/>
            </p:nvSpPr>
            <p:spPr>
              <a:xfrm>
                <a:off x="4752389" y="1977707"/>
                <a:ext cx="4247241" cy="326350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Content Placeholder 2"/>
              <p:cNvSpPr txBox="1">
                <a:spLocks/>
              </p:cNvSpPr>
              <p:nvPr/>
            </p:nvSpPr>
            <p:spPr>
              <a:xfrm>
                <a:off x="897881" y="4020972"/>
                <a:ext cx="3582173" cy="3263504"/>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m:rPr>
                          <m:nor/>
                        </m:rPr>
                        <a:rPr lang="en-US" sz="3200" dirty="0">
                          <a:solidFill>
                            <a:srgbClr val="0070C0"/>
                          </a:solidFill>
                        </a:rPr>
                        <m:t>X</m:t>
                      </m:r>
                      <m:r>
                        <a:rPr lang="en-US" sz="3200" i="1" smtClean="0">
                          <a:solidFill>
                            <a:schemeClr val="tx1"/>
                          </a:solidFill>
                          <a:latin typeface="Cambria Math" panose="02040503050406030204" pitchFamily="18" charset="0"/>
                          <a:ea typeface="Cambria Math" panose="02040503050406030204" pitchFamily="18" charset="0"/>
                        </a:rPr>
                        <m:t>⊆</m:t>
                      </m:r>
                      <m:r>
                        <a:rPr lang="en-US" sz="3200" b="0" i="1" smtClean="0">
                          <a:solidFill>
                            <a:schemeClr val="tx1"/>
                          </a:solidFill>
                          <a:latin typeface="Cambria Math" panose="02040503050406030204" pitchFamily="18" charset="0"/>
                          <a:ea typeface="Cambria Math" panose="02040503050406030204" pitchFamily="18" charset="0"/>
                        </a:rPr>
                        <m:t>𝐴</m:t>
                      </m:r>
                    </m:oMath>
                  </m:oMathPara>
                </a14:m>
                <a:endParaRPr lang="en-US" sz="3200" dirty="0">
                  <a:solidFill>
                    <a:srgbClr val="0070C0"/>
                  </a:solidFill>
                </a:endParaRPr>
              </a:p>
            </p:txBody>
          </p:sp>
        </mc:Choice>
        <mc:Fallback>
          <p:sp>
            <p:nvSpPr>
              <p:cNvPr id="25" name="Content Placeholder 2"/>
              <p:cNvSpPr txBox="1">
                <a:spLocks noRot="1" noChangeAspect="1" noMove="1" noResize="1" noEditPoints="1" noAdjustHandles="1" noChangeArrowheads="1" noChangeShapeType="1" noTextEdit="1"/>
              </p:cNvSpPr>
              <p:nvPr/>
            </p:nvSpPr>
            <p:spPr>
              <a:xfrm>
                <a:off x="897881" y="4020972"/>
                <a:ext cx="3582173" cy="326350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Content Placeholder 2"/>
              <p:cNvSpPr txBox="1">
                <a:spLocks/>
              </p:cNvSpPr>
              <p:nvPr/>
            </p:nvSpPr>
            <p:spPr>
              <a:xfrm>
                <a:off x="-1782" y="1403681"/>
                <a:ext cx="2866403" cy="615321"/>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m:rPr>
                          <m:nor/>
                        </m:rPr>
                        <a:rPr lang="en-US" sz="3200" b="0" i="0" dirty="0" smtClean="0">
                          <a:solidFill>
                            <a:srgbClr val="FF0000"/>
                          </a:solidFill>
                        </a:rPr>
                        <m:t>Y</m:t>
                      </m:r>
                      <m:r>
                        <a:rPr lang="en-US" sz="3200" i="1" smtClean="0">
                          <a:solidFill>
                            <a:schemeClr val="tx1"/>
                          </a:solidFill>
                          <a:latin typeface="Cambria Math" panose="02040503050406030204" pitchFamily="18" charset="0"/>
                          <a:ea typeface="Cambria Math" panose="02040503050406030204" pitchFamily="18" charset="0"/>
                        </a:rPr>
                        <m:t>⊆</m:t>
                      </m:r>
                      <m:r>
                        <a:rPr lang="en-US" sz="3200" b="0" i="1" smtClean="0">
                          <a:solidFill>
                            <a:schemeClr val="tx1"/>
                          </a:solidFill>
                          <a:latin typeface="Cambria Math" panose="02040503050406030204" pitchFamily="18" charset="0"/>
                          <a:ea typeface="Cambria Math" panose="02040503050406030204" pitchFamily="18" charset="0"/>
                        </a:rPr>
                        <m:t>𝐵</m:t>
                      </m:r>
                    </m:oMath>
                  </m:oMathPara>
                </a14:m>
                <a:endParaRPr lang="en-US" sz="3200" dirty="0">
                  <a:solidFill>
                    <a:srgbClr val="0070C0"/>
                  </a:solidFill>
                </a:endParaRPr>
              </a:p>
            </p:txBody>
          </p:sp>
        </mc:Choice>
        <mc:Fallback>
          <p:sp>
            <p:nvSpPr>
              <p:cNvPr id="26" name="Content Placeholder 2"/>
              <p:cNvSpPr txBox="1">
                <a:spLocks noRot="1" noChangeAspect="1" noMove="1" noResize="1" noEditPoints="1" noAdjustHandles="1" noChangeArrowheads="1" noChangeShapeType="1" noTextEdit="1"/>
              </p:cNvSpPr>
              <p:nvPr/>
            </p:nvSpPr>
            <p:spPr>
              <a:xfrm>
                <a:off x="-1782" y="1403681"/>
                <a:ext cx="2866403" cy="615321"/>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9137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lstStyle/>
              <a:p>
                <a14:m>
                  <m:oMath xmlns:m="http://schemas.openxmlformats.org/officeDocument/2006/math">
                    <m:d>
                      <m:dPr>
                        <m:ctrlPr>
                          <a:rPr lang="en-US" sz="3600" i="1">
                            <a:latin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𝛿</m:t>
                        </m:r>
                        <m:r>
                          <a:rPr lang="en-US" sz="3600" i="1">
                            <a:latin typeface="Cambria Math" panose="02040503050406030204" pitchFamily="18" charset="0"/>
                          </a:rPr>
                          <m:t>,</m:t>
                        </m:r>
                        <m:sSup>
                          <m:sSupPr>
                            <m:ctrlPr>
                              <a:rPr lang="en-US" sz="3600" i="1">
                                <a:latin typeface="Cambria Math" panose="02040503050406030204" pitchFamily="18" charset="0"/>
                              </a:rPr>
                            </m:ctrlPr>
                          </m:sSupPr>
                          <m:e>
                            <m:r>
                              <a:rPr lang="en-US" sz="3600" i="1">
                                <a:latin typeface="Cambria Math" panose="02040503050406030204" pitchFamily="18" charset="0"/>
                              </a:rPr>
                              <m:t>𝑟</m:t>
                            </m:r>
                          </m:e>
                          <m:sup>
                            <m:r>
                              <a:rPr lang="en-US" sz="3600" i="1">
                                <a:latin typeface="Cambria Math" panose="02040503050406030204" pitchFamily="18" charset="0"/>
                              </a:rPr>
                              <m:t>∗</m:t>
                            </m:r>
                          </m:sup>
                        </m:sSup>
                      </m:e>
                    </m:d>
                  </m:oMath>
                </a14:m>
                <a:r>
                  <a:rPr lang="en-US" sz="3600" dirty="0"/>
                  <a:t>-local expander</a:t>
                </a:r>
                <a:endParaRPr lang="en-US" dirty="0">
                  <a:solidFill>
                    <a:srgbClr val="7030A0"/>
                  </a:solidFill>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2454"/>
                </a:stretch>
              </a:blipFill>
            </p:spPr>
            <p:txBody>
              <a:bodyPr/>
              <a:lstStyle/>
              <a:p>
                <a:r>
                  <a:rPr lang="en-US">
                    <a:noFill/>
                  </a:rPr>
                  <a:t> </a:t>
                </a:r>
              </a:p>
            </p:txBody>
          </p:sp>
        </mc:Fallback>
      </mc:AlternateContent>
      <p:sp>
        <p:nvSpPr>
          <p:cNvPr id="24" name="Oval 23"/>
          <p:cNvSpPr/>
          <p:nvPr/>
        </p:nvSpPr>
        <p:spPr>
          <a:xfrm>
            <a:off x="1196500" y="1827370"/>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25" name="Oval 24"/>
          <p:cNvSpPr/>
          <p:nvPr/>
        </p:nvSpPr>
        <p:spPr>
          <a:xfrm>
            <a:off x="1902656" y="1827370"/>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cxnSp>
        <p:nvCxnSpPr>
          <p:cNvPr id="27" name="Straight Arrow Connector 26"/>
          <p:cNvCxnSpPr/>
          <p:nvPr/>
        </p:nvCxnSpPr>
        <p:spPr>
          <a:xfrm>
            <a:off x="1610481" y="2032533"/>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748497" y="1823323"/>
            <a:ext cx="705903"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v-2r</a:t>
            </a:r>
          </a:p>
        </p:txBody>
      </p:sp>
      <p:sp>
        <p:nvSpPr>
          <p:cNvPr id="31" name="Oval 30"/>
          <p:cNvSpPr/>
          <p:nvPr/>
        </p:nvSpPr>
        <p:spPr>
          <a:xfrm>
            <a:off x="6187354" y="1816244"/>
            <a:ext cx="435851" cy="41842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v</a:t>
            </a:r>
          </a:p>
        </p:txBody>
      </p:sp>
      <p:cxnSp>
        <p:nvCxnSpPr>
          <p:cNvPr id="32" name="Straight Arrow Connector 31"/>
          <p:cNvCxnSpPr/>
          <p:nvPr/>
        </p:nvCxnSpPr>
        <p:spPr>
          <a:xfrm>
            <a:off x="3477287" y="2051063"/>
            <a:ext cx="138084"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63307" y="1621699"/>
            <a:ext cx="512400" cy="718466"/>
          </a:xfrm>
          <a:prstGeom prst="rect">
            <a:avLst/>
          </a:prstGeom>
          <a:noFill/>
        </p:spPr>
        <p:txBody>
          <a:bodyPr wrap="none" lIns="68580" tIns="34290" rIns="68580" bIns="34290" rtlCol="0">
            <a:spAutoFit/>
          </a:bodyPr>
          <a:lstStyle/>
          <a:p>
            <a:r>
              <a:rPr lang="en-US" sz="4200" dirty="0"/>
              <a:t>…</a:t>
            </a:r>
          </a:p>
        </p:txBody>
      </p:sp>
      <p:cxnSp>
        <p:nvCxnSpPr>
          <p:cNvPr id="34" name="Straight Arrow Connector 33"/>
          <p:cNvCxnSpPr/>
          <p:nvPr/>
        </p:nvCxnSpPr>
        <p:spPr>
          <a:xfrm>
            <a:off x="6049268" y="2025455"/>
            <a:ext cx="13808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7901971" y="1790944"/>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n</a:t>
            </a:r>
          </a:p>
        </p:txBody>
      </p:sp>
      <p:cxnSp>
        <p:nvCxnSpPr>
          <p:cNvPr id="36" name="Straight Arrow Connector 35"/>
          <p:cNvCxnSpPr/>
          <p:nvPr/>
        </p:nvCxnSpPr>
        <p:spPr>
          <a:xfrm>
            <a:off x="7625802" y="2025455"/>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623205" y="2029010"/>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4993893" y="1818269"/>
            <a:ext cx="705903"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v-r</a:t>
            </a:r>
          </a:p>
        </p:txBody>
      </p:sp>
      <p:sp>
        <p:nvSpPr>
          <p:cNvPr id="40" name="TextBox 39"/>
          <p:cNvSpPr txBox="1"/>
          <p:nvPr/>
        </p:nvSpPr>
        <p:spPr>
          <a:xfrm>
            <a:off x="5588735" y="1535073"/>
            <a:ext cx="512400" cy="718466"/>
          </a:xfrm>
          <a:prstGeom prst="rect">
            <a:avLst/>
          </a:prstGeom>
          <a:noFill/>
        </p:spPr>
        <p:txBody>
          <a:bodyPr wrap="none" lIns="68580" tIns="34290" rIns="68580" bIns="34290" rtlCol="0">
            <a:spAutoFit/>
          </a:bodyPr>
          <a:lstStyle/>
          <a:p>
            <a:r>
              <a:rPr lang="en-US" sz="4200" dirty="0"/>
              <a:t>…</a:t>
            </a:r>
          </a:p>
        </p:txBody>
      </p:sp>
      <p:sp>
        <p:nvSpPr>
          <p:cNvPr id="41" name="Oval 40"/>
          <p:cNvSpPr/>
          <p:nvPr/>
        </p:nvSpPr>
        <p:spPr>
          <a:xfrm>
            <a:off x="2715110" y="1612878"/>
            <a:ext cx="2238310" cy="829202"/>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42" name="Oval 41"/>
          <p:cNvSpPr/>
          <p:nvPr/>
        </p:nvSpPr>
        <p:spPr>
          <a:xfrm>
            <a:off x="4964496" y="1505448"/>
            <a:ext cx="1703821" cy="989412"/>
          </a:xfrm>
          <a:prstGeom prst="ellipse">
            <a:avLst/>
          </a:prstGeom>
          <a:solidFill>
            <a:srgbClr val="7030A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45" name="TextBox 44"/>
          <p:cNvSpPr txBox="1"/>
          <p:nvPr/>
        </p:nvSpPr>
        <p:spPr>
          <a:xfrm>
            <a:off x="3613796" y="1569275"/>
            <a:ext cx="512400" cy="718466"/>
          </a:xfrm>
          <a:prstGeom prst="rect">
            <a:avLst/>
          </a:prstGeom>
          <a:noFill/>
        </p:spPr>
        <p:txBody>
          <a:bodyPr wrap="none" lIns="68580" tIns="34290" rIns="68580" bIns="34290" rtlCol="0">
            <a:spAutoFit/>
          </a:bodyPr>
          <a:lstStyle/>
          <a:p>
            <a:r>
              <a:rPr lang="en-US" sz="4200" dirty="0"/>
              <a:t>…</a:t>
            </a:r>
          </a:p>
        </p:txBody>
      </p:sp>
      <p:sp>
        <p:nvSpPr>
          <p:cNvPr id="46" name="TextBox 45"/>
          <p:cNvSpPr txBox="1"/>
          <p:nvPr/>
        </p:nvSpPr>
        <p:spPr>
          <a:xfrm>
            <a:off x="7027102" y="1535073"/>
            <a:ext cx="512400" cy="718466"/>
          </a:xfrm>
          <a:prstGeom prst="rect">
            <a:avLst/>
          </a:prstGeom>
          <a:noFill/>
        </p:spPr>
        <p:txBody>
          <a:bodyPr wrap="none" lIns="68580" tIns="34290" rIns="68580" bIns="34290" rtlCol="0">
            <a:spAutoFit/>
          </a:bodyPr>
          <a:lstStyle/>
          <a:p>
            <a:r>
              <a:rPr lang="en-US" sz="4200" dirty="0"/>
              <a:t>…</a:t>
            </a:r>
          </a:p>
        </p:txBody>
      </p:sp>
      <p:sp>
        <p:nvSpPr>
          <p:cNvPr id="47" name="Oval 46"/>
          <p:cNvSpPr/>
          <p:nvPr/>
        </p:nvSpPr>
        <p:spPr>
          <a:xfrm>
            <a:off x="4003427" y="1835118"/>
            <a:ext cx="898774"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v-r-1</a:t>
            </a:r>
          </a:p>
        </p:txBody>
      </p:sp>
      <p:cxnSp>
        <p:nvCxnSpPr>
          <p:cNvPr id="48" name="Straight Arrow Connector 47"/>
          <p:cNvCxnSpPr/>
          <p:nvPr/>
        </p:nvCxnSpPr>
        <p:spPr>
          <a:xfrm flipV="1">
            <a:off x="4895454" y="2044329"/>
            <a:ext cx="138084" cy="382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9" name="Left Brace 68"/>
          <p:cNvSpPr/>
          <p:nvPr/>
        </p:nvSpPr>
        <p:spPr>
          <a:xfrm rot="5400000" flipH="1">
            <a:off x="4513668" y="808268"/>
            <a:ext cx="503586" cy="3715486"/>
          </a:xfrm>
          <a:prstGeom prst="leftBrace">
            <a:avLst>
              <a:gd name="adj1" fmla="val 8333"/>
              <a:gd name="adj2" fmla="val 5189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68580" tIns="34290" rIns="68580" bIns="34290" spcCol="0" rtlCol="0" anchor="ctr"/>
          <a:lstStyle/>
          <a:p>
            <a:pPr algn="ctr"/>
            <a:endParaRPr lang="en-US">
              <a:solidFill>
                <a:srgbClr val="FF0000"/>
              </a:solidFill>
            </a:endParaRPr>
          </a:p>
        </p:txBody>
      </p:sp>
      <mc:AlternateContent xmlns:mc="http://schemas.openxmlformats.org/markup-compatibility/2006" xmlns:a14="http://schemas.microsoft.com/office/drawing/2010/main">
        <mc:Choice Requires="a14">
          <p:sp>
            <p:nvSpPr>
              <p:cNvPr id="70" name="TextBox 69"/>
              <p:cNvSpPr txBox="1"/>
              <p:nvPr/>
            </p:nvSpPr>
            <p:spPr>
              <a:xfrm>
                <a:off x="2715110" y="2924289"/>
                <a:ext cx="1847904" cy="392415"/>
              </a:xfrm>
              <a:prstGeom prst="rect">
                <a:avLst/>
              </a:prstGeom>
              <a:noFill/>
            </p:spPr>
            <p:txBody>
              <a:bodyPr wrap="square" lIns="68580" tIns="34290" rIns="68580" bIns="34290" rtlCol="0">
                <a:spAutoFit/>
              </a:bodyPr>
              <a:lstStyle/>
              <a:p>
                <a:pPr/>
                <a14:m>
                  <m:oMathPara xmlns:m="http://schemas.openxmlformats.org/officeDocument/2006/math">
                    <m:oMathParaPr>
                      <m:jc m:val="centerGroup"/>
                    </m:oMathParaPr>
                    <m:oMath xmlns:m="http://schemas.openxmlformats.org/officeDocument/2006/math">
                      <m:r>
                        <a:rPr lang="en-US" sz="2100" i="1">
                          <a:solidFill>
                            <a:srgbClr val="FF0000"/>
                          </a:solidFill>
                          <a:latin typeface="Cambria Math"/>
                        </a:rPr>
                        <m:t>𝐶𝑜𝑛𝑡𝑎𝑖𝑛𝑠</m:t>
                      </m:r>
                      <m:r>
                        <a:rPr lang="en-US" sz="2100" i="1">
                          <a:solidFill>
                            <a:srgbClr val="FF0000"/>
                          </a:solidFill>
                          <a:latin typeface="Cambria Math"/>
                        </a:rPr>
                        <m:t> </m:t>
                      </m:r>
                      <m:r>
                        <a:rPr lang="en-US" sz="2100" i="1">
                          <a:solidFill>
                            <a:srgbClr val="FF0000"/>
                          </a:solidFill>
                          <a:latin typeface="Cambria Math"/>
                        </a:rPr>
                        <m:t>𝐵𝑖𝑝𝑎𝑟𝑡𝑖𝑡𝑒</m:t>
                      </m:r>
                      <m:r>
                        <a:rPr lang="en-US" sz="2100" i="1">
                          <a:solidFill>
                            <a:srgbClr val="FF0000"/>
                          </a:solidFill>
                          <a:latin typeface="Cambria Math"/>
                        </a:rPr>
                        <m:t> </m:t>
                      </m:r>
                      <m:r>
                        <a:rPr lang="en-US" sz="2100" i="1">
                          <a:solidFill>
                            <a:srgbClr val="FF0000"/>
                          </a:solidFill>
                          <a:latin typeface="Cambria Math"/>
                        </a:rPr>
                        <m:t>𝐸𝑥𝑝𝑎𝑛𝑑𝑒𝑟</m:t>
                      </m:r>
                      <m:r>
                        <a:rPr lang="en-US" sz="2100" i="1">
                          <a:solidFill>
                            <a:srgbClr val="FF0000"/>
                          </a:solidFill>
                          <a:latin typeface="Cambria Math"/>
                        </a:rPr>
                        <m:t> </m:t>
                      </m:r>
                      <m:r>
                        <a:rPr lang="en-US" sz="2100" i="1">
                          <a:solidFill>
                            <a:srgbClr val="FF0000"/>
                          </a:solidFill>
                          <a:latin typeface="Cambria Math"/>
                        </a:rPr>
                        <m:t>𝐺𝑟𝑎𝑝h</m:t>
                      </m:r>
                    </m:oMath>
                  </m:oMathPara>
                </a14:m>
                <a:endParaRPr lang="en-US" sz="2100" dirty="0">
                  <a:solidFill>
                    <a:srgbClr val="FF0000"/>
                  </a:solidFill>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2715110" y="2924289"/>
                <a:ext cx="1847904" cy="392415"/>
              </a:xfrm>
              <a:prstGeom prst="rect">
                <a:avLst/>
              </a:prstGeom>
              <a:blipFill rotWithShape="1">
                <a:blip r:embed="rId3"/>
                <a:stretch>
                  <a:fillRect l="-1316" r="-141776" b="-18750"/>
                </a:stretch>
              </a:blipFill>
            </p:spPr>
            <p:txBody>
              <a:bodyPr/>
              <a:lstStyle/>
              <a:p>
                <a:r>
                  <a:rPr lang="en-US">
                    <a:noFill/>
                  </a:rPr>
                  <a:t> </a:t>
                </a:r>
              </a:p>
            </p:txBody>
          </p:sp>
        </mc:Fallback>
      </mc:AlternateContent>
      <p:sp>
        <p:nvSpPr>
          <p:cNvPr id="90" name="Oval 89"/>
          <p:cNvSpPr/>
          <p:nvPr/>
        </p:nvSpPr>
        <p:spPr>
          <a:xfrm>
            <a:off x="1073731" y="390595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91" name="Oval 90"/>
          <p:cNvSpPr/>
          <p:nvPr/>
        </p:nvSpPr>
        <p:spPr>
          <a:xfrm>
            <a:off x="1779887" y="390595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cxnSp>
        <p:nvCxnSpPr>
          <p:cNvPr id="92" name="Straight Arrow Connector 91"/>
          <p:cNvCxnSpPr/>
          <p:nvPr/>
        </p:nvCxnSpPr>
        <p:spPr>
          <a:xfrm>
            <a:off x="1487712" y="411111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6064584" y="3912893"/>
            <a:ext cx="1018763"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v+2r-1</a:t>
            </a:r>
          </a:p>
        </p:txBody>
      </p:sp>
      <p:sp>
        <p:nvSpPr>
          <p:cNvPr id="94" name="Oval 93"/>
          <p:cNvSpPr/>
          <p:nvPr/>
        </p:nvSpPr>
        <p:spPr>
          <a:xfrm>
            <a:off x="2883523" y="3920438"/>
            <a:ext cx="435851" cy="41842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v</a:t>
            </a:r>
          </a:p>
        </p:txBody>
      </p:sp>
      <p:cxnSp>
        <p:nvCxnSpPr>
          <p:cNvPr id="95" name="Straight Arrow Connector 94"/>
          <p:cNvCxnSpPr/>
          <p:nvPr/>
        </p:nvCxnSpPr>
        <p:spPr>
          <a:xfrm>
            <a:off x="3354518" y="4129649"/>
            <a:ext cx="138084"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2140538" y="3700285"/>
            <a:ext cx="512400" cy="718466"/>
          </a:xfrm>
          <a:prstGeom prst="rect">
            <a:avLst/>
          </a:prstGeom>
          <a:noFill/>
        </p:spPr>
        <p:txBody>
          <a:bodyPr wrap="none" lIns="68580" tIns="34290" rIns="68580" bIns="34290" rtlCol="0">
            <a:spAutoFit/>
          </a:bodyPr>
          <a:lstStyle/>
          <a:p>
            <a:r>
              <a:rPr lang="en-US" sz="4200" dirty="0"/>
              <a:t>…</a:t>
            </a:r>
          </a:p>
        </p:txBody>
      </p:sp>
      <p:cxnSp>
        <p:nvCxnSpPr>
          <p:cNvPr id="97" name="Straight Arrow Connector 96"/>
          <p:cNvCxnSpPr/>
          <p:nvPr/>
        </p:nvCxnSpPr>
        <p:spPr>
          <a:xfrm>
            <a:off x="5926500" y="4104041"/>
            <a:ext cx="13808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7779202" y="3869530"/>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n</a:t>
            </a:r>
          </a:p>
        </p:txBody>
      </p:sp>
      <p:cxnSp>
        <p:nvCxnSpPr>
          <p:cNvPr id="99" name="Straight Arrow Connector 98"/>
          <p:cNvCxnSpPr/>
          <p:nvPr/>
        </p:nvCxnSpPr>
        <p:spPr>
          <a:xfrm>
            <a:off x="7503033" y="4104041"/>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7007133" y="4107356"/>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4871124" y="3896855"/>
            <a:ext cx="705903"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err="1"/>
              <a:t>v+r</a:t>
            </a:r>
            <a:endParaRPr lang="en-US" sz="1700" dirty="0"/>
          </a:p>
        </p:txBody>
      </p:sp>
      <p:sp>
        <p:nvSpPr>
          <p:cNvPr id="102" name="TextBox 101"/>
          <p:cNvSpPr txBox="1"/>
          <p:nvPr/>
        </p:nvSpPr>
        <p:spPr>
          <a:xfrm>
            <a:off x="5465966" y="3613659"/>
            <a:ext cx="512400" cy="718466"/>
          </a:xfrm>
          <a:prstGeom prst="rect">
            <a:avLst/>
          </a:prstGeom>
          <a:noFill/>
        </p:spPr>
        <p:txBody>
          <a:bodyPr wrap="none" lIns="68580" tIns="34290" rIns="68580" bIns="34290" rtlCol="0">
            <a:spAutoFit/>
          </a:bodyPr>
          <a:lstStyle/>
          <a:p>
            <a:r>
              <a:rPr lang="en-US" sz="4200" dirty="0"/>
              <a:t>…</a:t>
            </a:r>
          </a:p>
        </p:txBody>
      </p:sp>
      <p:sp>
        <p:nvSpPr>
          <p:cNvPr id="105" name="TextBox 104"/>
          <p:cNvSpPr txBox="1"/>
          <p:nvPr/>
        </p:nvSpPr>
        <p:spPr>
          <a:xfrm>
            <a:off x="3491026" y="3647861"/>
            <a:ext cx="512400" cy="718466"/>
          </a:xfrm>
          <a:prstGeom prst="rect">
            <a:avLst/>
          </a:prstGeom>
          <a:noFill/>
        </p:spPr>
        <p:txBody>
          <a:bodyPr wrap="none" lIns="68580" tIns="34290" rIns="68580" bIns="34290" rtlCol="0">
            <a:spAutoFit/>
          </a:bodyPr>
          <a:lstStyle/>
          <a:p>
            <a:r>
              <a:rPr lang="en-US" sz="4200" dirty="0"/>
              <a:t>…</a:t>
            </a:r>
          </a:p>
        </p:txBody>
      </p:sp>
      <p:sp>
        <p:nvSpPr>
          <p:cNvPr id="106" name="TextBox 105"/>
          <p:cNvSpPr txBox="1"/>
          <p:nvPr/>
        </p:nvSpPr>
        <p:spPr>
          <a:xfrm>
            <a:off x="7178450" y="3605911"/>
            <a:ext cx="512400" cy="718466"/>
          </a:xfrm>
          <a:prstGeom prst="rect">
            <a:avLst/>
          </a:prstGeom>
          <a:noFill/>
        </p:spPr>
        <p:txBody>
          <a:bodyPr wrap="none" lIns="68580" tIns="34290" rIns="68580" bIns="34290" rtlCol="0">
            <a:spAutoFit/>
          </a:bodyPr>
          <a:lstStyle/>
          <a:p>
            <a:r>
              <a:rPr lang="en-US" sz="4200" dirty="0"/>
              <a:t>…</a:t>
            </a:r>
          </a:p>
        </p:txBody>
      </p:sp>
      <p:sp>
        <p:nvSpPr>
          <p:cNvPr id="107" name="Oval 106"/>
          <p:cNvSpPr/>
          <p:nvPr/>
        </p:nvSpPr>
        <p:spPr>
          <a:xfrm>
            <a:off x="3869996" y="3913704"/>
            <a:ext cx="909435"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v+r-1</a:t>
            </a:r>
          </a:p>
        </p:txBody>
      </p:sp>
      <p:cxnSp>
        <p:nvCxnSpPr>
          <p:cNvPr id="108" name="Straight Arrow Connector 107"/>
          <p:cNvCxnSpPr/>
          <p:nvPr/>
        </p:nvCxnSpPr>
        <p:spPr>
          <a:xfrm flipV="1">
            <a:off x="4772685" y="4122915"/>
            <a:ext cx="138084" cy="382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9" name="Oval 108"/>
          <p:cNvSpPr/>
          <p:nvPr/>
        </p:nvSpPr>
        <p:spPr>
          <a:xfrm>
            <a:off x="2775706" y="3664139"/>
            <a:ext cx="2003726" cy="829202"/>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110" name="Oval 109"/>
          <p:cNvSpPr/>
          <p:nvPr/>
        </p:nvSpPr>
        <p:spPr>
          <a:xfrm>
            <a:off x="4871124" y="3692755"/>
            <a:ext cx="2274093" cy="829202"/>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mc:AlternateContent xmlns:mc="http://schemas.openxmlformats.org/markup-compatibility/2006">
        <mc:Choice xmlns:a14="http://schemas.microsoft.com/office/drawing/2010/main" Requires="a14">
          <p:sp>
            <p:nvSpPr>
              <p:cNvPr id="111" name="TextBox 110"/>
              <p:cNvSpPr txBox="1"/>
              <p:nvPr/>
            </p:nvSpPr>
            <p:spPr>
              <a:xfrm>
                <a:off x="203648" y="1119879"/>
                <a:ext cx="4631717" cy="438582"/>
              </a:xfrm>
              <a:prstGeom prst="rect">
                <a:avLst/>
              </a:prstGeom>
              <a:noFill/>
            </p:spPr>
            <p:txBody>
              <a:bodyPr wrap="none" lIns="68580" tIns="34290" rIns="68580" bIns="34290" rtlCol="0">
                <a:spAutoFit/>
              </a:bodyPr>
              <a:lstStyle/>
              <a:p>
                <a:r>
                  <a:rPr lang="en-US" sz="2400" dirty="0" smtClean="0"/>
                  <a:t>For </a:t>
                </a:r>
                <a:r>
                  <a:rPr lang="en-US" sz="2400" i="1" dirty="0" smtClean="0"/>
                  <a:t>every node v and interval</a:t>
                </a:r>
                <a:r>
                  <a:rPr lang="en-US" sz="2400" dirty="0" smtClean="0"/>
                  <a:t> </a:t>
                </a:r>
                <a14:m>
                  <m:oMath xmlns:m="http://schemas.openxmlformats.org/officeDocument/2006/math">
                    <m:r>
                      <m:rPr>
                        <m:sty m:val="p"/>
                      </m:rPr>
                      <a:rPr lang="en-US" sz="2400">
                        <a:latin typeface="Cambria Math"/>
                        <a:ea typeface="Cambria Math"/>
                      </a:rPr>
                      <m:t>r</m:t>
                    </m:r>
                    <m:r>
                      <a:rPr lang="en-US" sz="2400" i="1">
                        <a:latin typeface="Cambria Math"/>
                        <a:ea typeface="Cambria Math"/>
                      </a:rPr>
                      <m:t>≥</m:t>
                    </m:r>
                    <m:sSup>
                      <m:sSupPr>
                        <m:ctrlPr>
                          <a:rPr lang="en-US" sz="2400" i="1" smtClean="0">
                            <a:latin typeface="Cambria Math" panose="02040503050406030204" pitchFamily="18" charset="0"/>
                            <a:ea typeface="Cambria Math"/>
                          </a:rPr>
                        </m:ctrlPr>
                      </m:sSupPr>
                      <m:e>
                        <m:r>
                          <a:rPr lang="en-US" sz="2400" b="0" i="1" smtClean="0">
                            <a:latin typeface="Cambria Math" panose="02040503050406030204" pitchFamily="18" charset="0"/>
                            <a:ea typeface="Cambria Math"/>
                          </a:rPr>
                          <m:t>𝑟</m:t>
                        </m:r>
                      </m:e>
                      <m:sup>
                        <m:r>
                          <a:rPr lang="en-US" sz="2400" b="0" i="1" smtClean="0">
                            <a:latin typeface="Cambria Math" panose="02040503050406030204" pitchFamily="18" charset="0"/>
                            <a:ea typeface="Cambria Math"/>
                          </a:rPr>
                          <m:t>∗</m:t>
                        </m:r>
                      </m:sup>
                    </m:sSup>
                  </m:oMath>
                </a14:m>
                <a:endParaRPr lang="en-US" sz="2400" dirty="0"/>
              </a:p>
            </p:txBody>
          </p:sp>
        </mc:Choice>
        <mc:Fallback>
          <p:sp>
            <p:nvSpPr>
              <p:cNvPr id="111" name="TextBox 110"/>
              <p:cNvSpPr txBox="1">
                <a:spLocks noRot="1" noChangeAspect="1" noMove="1" noResize="1" noEditPoints="1" noAdjustHandles="1" noChangeArrowheads="1" noChangeShapeType="1" noTextEdit="1"/>
              </p:cNvSpPr>
              <p:nvPr/>
            </p:nvSpPr>
            <p:spPr>
              <a:xfrm>
                <a:off x="203648" y="1119879"/>
                <a:ext cx="4631717" cy="438582"/>
              </a:xfrm>
              <a:prstGeom prst="rect">
                <a:avLst/>
              </a:prstGeom>
              <a:blipFill>
                <a:blip r:embed="rId4"/>
                <a:stretch>
                  <a:fillRect l="-2500" t="-13889" b="-33333"/>
                </a:stretch>
              </a:blipFill>
            </p:spPr>
            <p:txBody>
              <a:bodyPr/>
              <a:lstStyle/>
              <a:p>
                <a:r>
                  <a:rPr lang="en-US">
                    <a:noFill/>
                  </a:rPr>
                  <a:t> </a:t>
                </a:r>
              </a:p>
            </p:txBody>
          </p:sp>
        </mc:Fallback>
      </mc:AlternateContent>
      <p:sp>
        <p:nvSpPr>
          <p:cNvPr id="112" name="Left Brace 111"/>
          <p:cNvSpPr/>
          <p:nvPr/>
        </p:nvSpPr>
        <p:spPr>
          <a:xfrm rot="5400000">
            <a:off x="4646900" y="1447813"/>
            <a:ext cx="381280" cy="4123667"/>
          </a:xfrm>
          <a:prstGeom prst="leftBrace">
            <a:avLst>
              <a:gd name="adj1" fmla="val 8333"/>
              <a:gd name="adj2" fmla="val 5189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68580" tIns="34290" rIns="68580" bIns="34290" spcCol="0" rtlCol="0" anchor="ctr"/>
          <a:lstStyle/>
          <a:p>
            <a:pPr algn="ctr"/>
            <a:endParaRPr lang="en-US">
              <a:solidFill>
                <a:srgbClr val="FF0000"/>
              </a:solidFill>
            </a:endParaRPr>
          </a:p>
        </p:txBody>
      </p:sp>
    </p:spTree>
    <p:extLst>
      <p:ext uri="{BB962C8B-B14F-4D97-AF65-F5344CB8AC3E}">
        <p14:creationId xmlns:p14="http://schemas.microsoft.com/office/powerpoint/2010/main" val="112137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mph" presetSubtype="0" grpId="0" nodeType="clickEffect">
                                  <p:stCondLst>
                                    <p:cond delay="0"/>
                                  </p:stCondLst>
                                  <p:childTnLst>
                                    <p:set>
                                      <p:cBhvr rctx="PPT">
                                        <p:cTn id="12" dur="indefinite"/>
                                        <p:tgtEl>
                                          <p:spTgt spid="25"/>
                                        </p:tgtEl>
                                        <p:attrNameLst>
                                          <p:attrName>style.opacity</p:attrName>
                                        </p:attrNameLst>
                                      </p:cBhvr>
                                      <p:to>
                                        <p:strVal val="0.5"/>
                                      </p:to>
                                    </p:set>
                                    <p:animEffect filter="image" prLst="opacity: 0.5">
                                      <p:cBhvr rctx="IE">
                                        <p:cTn id="13" dur="indefinite"/>
                                        <p:tgtEl>
                                          <p:spTgt spid="25"/>
                                        </p:tgtEl>
                                      </p:cBhvr>
                                    </p:animEffect>
                                  </p:childTnLst>
                                </p:cTn>
                              </p:par>
                              <p:par>
                                <p:cTn id="14" presetID="9" presetClass="emph" presetSubtype="0" nodeType="withEffect">
                                  <p:stCondLst>
                                    <p:cond delay="0"/>
                                  </p:stCondLst>
                                  <p:childTnLst>
                                    <p:set>
                                      <p:cBhvr rctx="PPT">
                                        <p:cTn id="15" dur="indefinite"/>
                                        <p:tgtEl>
                                          <p:spTgt spid="27"/>
                                        </p:tgtEl>
                                        <p:attrNameLst>
                                          <p:attrName>style.opacity</p:attrName>
                                        </p:attrNameLst>
                                      </p:cBhvr>
                                      <p:to>
                                        <p:strVal val="0.5"/>
                                      </p:to>
                                    </p:set>
                                    <p:animEffect filter="image" prLst="opacity: 0.5">
                                      <p:cBhvr rctx="IE">
                                        <p:cTn id="16" dur="indefinite"/>
                                        <p:tgtEl>
                                          <p:spTgt spid="27"/>
                                        </p:tgtEl>
                                      </p:cBhvr>
                                    </p:animEffect>
                                  </p:childTnLst>
                                </p:cTn>
                              </p:par>
                              <p:par>
                                <p:cTn id="17" presetID="9" presetClass="emph" presetSubtype="0" grpId="0" nodeType="withEffect">
                                  <p:stCondLst>
                                    <p:cond delay="0"/>
                                  </p:stCondLst>
                                  <p:childTnLst>
                                    <p:set>
                                      <p:cBhvr rctx="PPT">
                                        <p:cTn id="18" dur="indefinite"/>
                                        <p:tgtEl>
                                          <p:spTgt spid="24"/>
                                        </p:tgtEl>
                                        <p:attrNameLst>
                                          <p:attrName>style.opacity</p:attrName>
                                        </p:attrNameLst>
                                      </p:cBhvr>
                                      <p:to>
                                        <p:strVal val="0.5"/>
                                      </p:to>
                                    </p:set>
                                    <p:animEffect filter="image" prLst="opacity: 0.5">
                                      <p:cBhvr rctx="IE">
                                        <p:cTn id="19" dur="indefinite"/>
                                        <p:tgtEl>
                                          <p:spTgt spid="24"/>
                                        </p:tgtEl>
                                      </p:cBhvr>
                                    </p:animEffect>
                                  </p:childTnLst>
                                </p:cTn>
                              </p:par>
                              <p:par>
                                <p:cTn id="20" presetID="9" presetClass="emph" presetSubtype="0" grpId="0" nodeType="withEffect">
                                  <p:stCondLst>
                                    <p:cond delay="0"/>
                                  </p:stCondLst>
                                  <p:childTnLst>
                                    <p:set>
                                      <p:cBhvr rctx="PPT">
                                        <p:cTn id="21" dur="indefinite"/>
                                        <p:tgtEl>
                                          <p:spTgt spid="33"/>
                                        </p:tgtEl>
                                        <p:attrNameLst>
                                          <p:attrName>style.opacity</p:attrName>
                                        </p:attrNameLst>
                                      </p:cBhvr>
                                      <p:to>
                                        <p:strVal val="0.5"/>
                                      </p:to>
                                    </p:set>
                                    <p:animEffect filter="image" prLst="opacity: 0.5">
                                      <p:cBhvr rctx="IE">
                                        <p:cTn id="22" dur="indefinite"/>
                                        <p:tgtEl>
                                          <p:spTgt spid="33"/>
                                        </p:tgtEl>
                                      </p:cBhvr>
                                    </p:animEffect>
                                  </p:childTnLst>
                                </p:cTn>
                              </p:par>
                              <p:par>
                                <p:cTn id="23" presetID="9" presetClass="emph" presetSubtype="0" nodeType="withEffect">
                                  <p:stCondLst>
                                    <p:cond delay="0"/>
                                  </p:stCondLst>
                                  <p:childTnLst>
                                    <p:set>
                                      <p:cBhvr rctx="PPT">
                                        <p:cTn id="24" dur="indefinite"/>
                                        <p:tgtEl>
                                          <p:spTgt spid="37"/>
                                        </p:tgtEl>
                                        <p:attrNameLst>
                                          <p:attrName>style.opacity</p:attrName>
                                        </p:attrNameLst>
                                      </p:cBhvr>
                                      <p:to>
                                        <p:strVal val="0.5"/>
                                      </p:to>
                                    </p:set>
                                    <p:animEffect filter="image" prLst="opacity: 0.5">
                                      <p:cBhvr rctx="IE">
                                        <p:cTn id="25" dur="indefinite"/>
                                        <p:tgtEl>
                                          <p:spTgt spid="37"/>
                                        </p:tgtEl>
                                      </p:cBhvr>
                                    </p:animEffect>
                                  </p:childTnLst>
                                </p:cTn>
                              </p:par>
                              <p:par>
                                <p:cTn id="26" presetID="9" presetClass="emph" presetSubtype="0" grpId="0" nodeType="withEffect">
                                  <p:stCondLst>
                                    <p:cond delay="0"/>
                                  </p:stCondLst>
                                  <p:childTnLst>
                                    <p:set>
                                      <p:cBhvr rctx="PPT">
                                        <p:cTn id="27" dur="indefinite"/>
                                        <p:tgtEl>
                                          <p:spTgt spid="46"/>
                                        </p:tgtEl>
                                        <p:attrNameLst>
                                          <p:attrName>style.opacity</p:attrName>
                                        </p:attrNameLst>
                                      </p:cBhvr>
                                      <p:to>
                                        <p:strVal val="0.5"/>
                                      </p:to>
                                    </p:set>
                                    <p:animEffect filter="image" prLst="opacity: 0.5">
                                      <p:cBhvr rctx="IE">
                                        <p:cTn id="28" dur="indefinite"/>
                                        <p:tgtEl>
                                          <p:spTgt spid="46"/>
                                        </p:tgtEl>
                                      </p:cBhvr>
                                    </p:animEffect>
                                  </p:childTnLst>
                                </p:cTn>
                              </p:par>
                              <p:par>
                                <p:cTn id="29" presetID="9" presetClass="emph" presetSubtype="0" nodeType="withEffect">
                                  <p:stCondLst>
                                    <p:cond delay="0"/>
                                  </p:stCondLst>
                                  <p:childTnLst>
                                    <p:set>
                                      <p:cBhvr rctx="PPT">
                                        <p:cTn id="30" dur="indefinite"/>
                                        <p:tgtEl>
                                          <p:spTgt spid="36"/>
                                        </p:tgtEl>
                                        <p:attrNameLst>
                                          <p:attrName>style.opacity</p:attrName>
                                        </p:attrNameLst>
                                      </p:cBhvr>
                                      <p:to>
                                        <p:strVal val="0.5"/>
                                      </p:to>
                                    </p:set>
                                    <p:animEffect filter="image" prLst="opacity: 0.5">
                                      <p:cBhvr rctx="IE">
                                        <p:cTn id="31" dur="indefinite"/>
                                        <p:tgtEl>
                                          <p:spTgt spid="36"/>
                                        </p:tgtEl>
                                      </p:cBhvr>
                                    </p:animEffect>
                                  </p:childTnLst>
                                </p:cTn>
                              </p:par>
                              <p:par>
                                <p:cTn id="32" presetID="9" presetClass="emph" presetSubtype="0" grpId="0" nodeType="withEffect">
                                  <p:stCondLst>
                                    <p:cond delay="0"/>
                                  </p:stCondLst>
                                  <p:childTnLst>
                                    <p:set>
                                      <p:cBhvr rctx="PPT">
                                        <p:cTn id="33" dur="indefinite"/>
                                        <p:tgtEl>
                                          <p:spTgt spid="35"/>
                                        </p:tgtEl>
                                        <p:attrNameLst>
                                          <p:attrName>style.opacity</p:attrName>
                                        </p:attrNameLst>
                                      </p:cBhvr>
                                      <p:to>
                                        <p:strVal val="0.5"/>
                                      </p:to>
                                    </p:set>
                                    <p:animEffect filter="image" prLst="opacity: 0.5">
                                      <p:cBhvr rctx="IE">
                                        <p:cTn id="34" dur="indefinite"/>
                                        <p:tgtEl>
                                          <p:spTgt spid="35"/>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0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1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3" grpId="0"/>
      <p:bldP spid="35" grpId="0" animBg="1"/>
      <p:bldP spid="41" grpId="0" animBg="1"/>
      <p:bldP spid="42" grpId="0" animBg="1"/>
      <p:bldP spid="46" grpId="0"/>
      <p:bldP spid="69" grpId="0" animBg="1"/>
      <p:bldP spid="70" grpId="0"/>
      <p:bldP spid="90" grpId="0" animBg="1"/>
      <p:bldP spid="91" grpId="0" animBg="1"/>
      <p:bldP spid="93" grpId="0" animBg="1"/>
      <p:bldP spid="94" grpId="0" animBg="1"/>
      <p:bldP spid="96" grpId="0"/>
      <p:bldP spid="98" grpId="0" animBg="1"/>
      <p:bldP spid="101" grpId="0" animBg="1"/>
      <p:bldP spid="102" grpId="0"/>
      <p:bldP spid="105" grpId="0"/>
      <p:bldP spid="106" grpId="0"/>
      <p:bldP spid="107" grpId="0" animBg="1"/>
      <p:bldP spid="109" grpId="0" animBg="1"/>
      <p:bldP spid="110" grpId="0" animBg="1"/>
      <p:bldP spid="11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 Analysis</a:t>
            </a:r>
            <a:endParaRPr lang="en-US" dirty="0"/>
          </a:p>
        </p:txBody>
      </p:sp>
      <p:sp>
        <p:nvSpPr>
          <p:cNvPr id="6" name="Rectangle 5"/>
          <p:cNvSpPr/>
          <p:nvPr/>
        </p:nvSpPr>
        <p:spPr>
          <a:xfrm>
            <a:off x="418681" y="1298129"/>
            <a:ext cx="8229600" cy="1356139"/>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mc:AlternateContent xmlns:mc="http://schemas.openxmlformats.org/markup-compatibility/2006">
        <mc:Choice xmlns:a14="http://schemas.microsoft.com/office/drawing/2010/main" Requires="a14">
          <p:sp>
            <p:nvSpPr>
              <p:cNvPr id="7" name="Content Placeholder 2"/>
              <p:cNvSpPr txBox="1">
                <a:spLocks/>
              </p:cNvSpPr>
              <p:nvPr/>
            </p:nvSpPr>
            <p:spPr>
              <a:xfrm>
                <a:off x="457200" y="1369219"/>
                <a:ext cx="7886700" cy="3263504"/>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b="1" dirty="0" smtClean="0"/>
                  <a:t>Lemma 1</a:t>
                </a:r>
                <a:r>
                  <a:rPr lang="en-US" dirty="0" smtClean="0"/>
                  <a:t>: </a:t>
                </a:r>
                <a:r>
                  <a:rPr lang="en-US" dirty="0" smtClean="0"/>
                  <a:t>Let </a:t>
                </a:r>
                <a14:m>
                  <m:oMath xmlns:m="http://schemas.openxmlformats.org/officeDocument/2006/math">
                    <m:sSub>
                      <m:sSubPr>
                        <m:ctrlPr>
                          <a:rPr lang="en-US" sz="2000" i="1">
                            <a:solidFill>
                              <a:srgbClr val="00B0F0"/>
                            </a:solidFill>
                            <a:latin typeface="Cambria Math" panose="02040503050406030204" pitchFamily="18" charset="0"/>
                          </a:rPr>
                        </m:ctrlPr>
                      </m:sSubPr>
                      <m:e>
                        <m:r>
                          <a:rPr lang="en-US" sz="2000" i="1">
                            <a:solidFill>
                              <a:srgbClr val="00B0F0"/>
                            </a:solidFill>
                            <a:latin typeface="Cambria Math"/>
                          </a:rPr>
                          <m:t>𝐺</m:t>
                        </m:r>
                      </m:e>
                      <m:sub>
                        <m:r>
                          <a:rPr lang="en-US" sz="2000" i="1">
                            <a:solidFill>
                              <a:srgbClr val="00B0F0"/>
                            </a:solidFill>
                            <a:latin typeface="Cambria Math"/>
                          </a:rPr>
                          <m:t>𝑚</m:t>
                        </m:r>
                      </m:sub>
                    </m:sSub>
                  </m:oMath>
                </a14:m>
                <a:r>
                  <a:rPr lang="en-US" dirty="0" smtClean="0"/>
                  <a:t> be the meta-graph of a random Argon2i DAG G and suppose</a:t>
                </a:r>
                <a14:m>
                  <m:oMath xmlns:m="http://schemas.openxmlformats.org/officeDocument/2006/math">
                    <m:r>
                      <a:rPr lang="en-US" sz="2000" b="0" i="0" smtClean="0">
                        <a:latin typeface="Cambria Math" panose="02040503050406030204" pitchFamily="18" charset="0"/>
                      </a:rPr>
                      <m:t> </m:t>
                    </m:r>
                    <m:sSup>
                      <m:sSupPr>
                        <m:ctrlPr>
                          <a:rPr lang="en-US" sz="2000" i="1">
                            <a:latin typeface="Cambria Math" panose="02040503050406030204" pitchFamily="18" charset="0"/>
                          </a:rPr>
                        </m:ctrlPr>
                      </m:sSupPr>
                      <m:e>
                        <m:r>
                          <a:rPr lang="en-US" sz="2000" i="1">
                            <a:latin typeface="Cambria Math" panose="02040503050406030204" pitchFamily="18" charset="0"/>
                          </a:rPr>
                          <m:t>𝑟</m:t>
                        </m:r>
                      </m:e>
                      <m:sup>
                        <m:r>
                          <a:rPr lang="en-US" sz="2000" i="1">
                            <a:latin typeface="Cambria Math" panose="02040503050406030204" pitchFamily="18" charset="0"/>
                          </a:rPr>
                          <m:t>∗</m:t>
                        </m:r>
                      </m:sup>
                    </m:sSup>
                    <m:r>
                      <a:rPr lang="en-US" i="1" smtClean="0">
                        <a:latin typeface="Cambria Math" panose="02040503050406030204" pitchFamily="18" charset="0"/>
                      </a:rPr>
                      <m:t>=</m:t>
                    </m:r>
                    <m:acc>
                      <m:accPr>
                        <m:chr m:val="̃"/>
                        <m:ctrlPr>
                          <a:rPr lang="en-US" i="1">
                            <a:latin typeface="Cambria Math" panose="02040503050406030204" pitchFamily="18" charset="0"/>
                            <a:ea typeface="Cambria Math"/>
                          </a:rPr>
                        </m:ctrlPr>
                      </m:accPr>
                      <m:e>
                        <m:r>
                          <m:rPr>
                            <m:sty m:val="p"/>
                          </m:rPr>
                          <a:rPr lang="el-GR" i="1">
                            <a:latin typeface="Cambria Math"/>
                            <a:ea typeface="Cambria Math"/>
                          </a:rPr>
                          <m:t>Ω</m:t>
                        </m:r>
                      </m:e>
                    </m:acc>
                    <m:d>
                      <m:dPr>
                        <m:ctrlPr>
                          <a:rPr lang="el-GR" i="1">
                            <a:latin typeface="Cambria Math" panose="02040503050406030204" pitchFamily="18" charset="0"/>
                            <a:ea typeface="Cambria Math"/>
                          </a:rPr>
                        </m:ctrlPr>
                      </m:dPr>
                      <m:e>
                        <m:f>
                          <m:fPr>
                            <m:ctrlPr>
                              <a:rPr lang="el-GR" i="1" smtClean="0">
                                <a:latin typeface="Cambria Math" panose="02040503050406030204" pitchFamily="18" charset="0"/>
                                <a:ea typeface="Cambria Math"/>
                              </a:rPr>
                            </m:ctrlPr>
                          </m:fPr>
                          <m:num>
                            <m:r>
                              <a:rPr lang="en-US" b="0" i="1" smtClean="0">
                                <a:latin typeface="Cambria Math" panose="02040503050406030204" pitchFamily="18" charset="0"/>
                                <a:ea typeface="Cambria Math"/>
                              </a:rPr>
                              <m:t>𝑛</m:t>
                            </m:r>
                          </m:num>
                          <m:den>
                            <m:sSup>
                              <m:sSupPr>
                                <m:ctrlPr>
                                  <a:rPr lang="el-GR" i="1" smtClean="0">
                                    <a:latin typeface="Cambria Math" panose="02040503050406030204" pitchFamily="18" charset="0"/>
                                    <a:ea typeface="Cambria Math"/>
                                  </a:rPr>
                                </m:ctrlPr>
                              </m:sSupPr>
                              <m:e>
                                <m:r>
                                  <a:rPr lang="en-US" b="0" i="1" smtClean="0">
                                    <a:latin typeface="Cambria Math" panose="02040503050406030204" pitchFamily="18" charset="0"/>
                                    <a:ea typeface="Cambria Math"/>
                                  </a:rPr>
                                  <m:t>𝑚</m:t>
                                </m:r>
                              </m:e>
                              <m:sup>
                                <m:r>
                                  <a:rPr lang="en-US" b="0" i="1" smtClean="0">
                                    <a:latin typeface="Cambria Math" panose="02040503050406030204" pitchFamily="18" charset="0"/>
                                    <a:ea typeface="Cambria Math"/>
                                  </a:rPr>
                                  <m:t>3</m:t>
                                </m:r>
                              </m:sup>
                            </m:sSup>
                          </m:den>
                        </m:f>
                      </m:e>
                    </m:d>
                  </m:oMath>
                </a14:m>
                <a:r>
                  <a:rPr lang="en-US" dirty="0" smtClean="0"/>
                  <a:t>. Then with high probability </a:t>
                </a:r>
                <a14:m>
                  <m:oMath xmlns:m="http://schemas.openxmlformats.org/officeDocument/2006/math">
                    <m:sSub>
                      <m:sSubPr>
                        <m:ctrlPr>
                          <a:rPr lang="en-US" sz="2400" i="1">
                            <a:solidFill>
                              <a:srgbClr val="00B0F0"/>
                            </a:solidFill>
                            <a:latin typeface="Cambria Math" panose="02040503050406030204" pitchFamily="18" charset="0"/>
                          </a:rPr>
                        </m:ctrlPr>
                      </m:sSubPr>
                      <m:e>
                        <m:r>
                          <a:rPr lang="en-US" sz="2400" i="1">
                            <a:solidFill>
                              <a:srgbClr val="00B0F0"/>
                            </a:solidFill>
                            <a:latin typeface="Cambria Math"/>
                          </a:rPr>
                          <m:t>𝐺</m:t>
                        </m:r>
                      </m:e>
                      <m:sub>
                        <m:r>
                          <a:rPr lang="en-US" sz="2400" i="1">
                            <a:solidFill>
                              <a:srgbClr val="00B0F0"/>
                            </a:solidFill>
                            <a:latin typeface="Cambria Math"/>
                          </a:rPr>
                          <m:t>𝑚</m:t>
                        </m:r>
                      </m:sub>
                    </m:sSub>
                  </m:oMath>
                </a14:m>
                <a:r>
                  <a:rPr lang="en-US" dirty="0" smtClean="0"/>
                  <a:t> </a:t>
                </a:r>
                <a:r>
                  <a:rPr lang="en-US" dirty="0" smtClean="0"/>
                  <a:t>is a </a:t>
                </a:r>
                <a14:m>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𝛿</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𝑟</m:t>
                            </m:r>
                          </m:e>
                          <m:sup>
                            <m:r>
                              <a:rPr lang="en-US" sz="2400" i="1">
                                <a:latin typeface="Cambria Math" panose="02040503050406030204" pitchFamily="18" charset="0"/>
                              </a:rPr>
                              <m:t>∗</m:t>
                            </m:r>
                          </m:sup>
                        </m:sSup>
                      </m:e>
                    </m:d>
                  </m:oMath>
                </a14:m>
                <a:r>
                  <a:rPr lang="en-US" sz="2400" dirty="0" smtClean="0"/>
                  <a:t>-local expander</a:t>
                </a:r>
                <a:r>
                  <a:rPr lang="en-US" dirty="0" smtClean="0"/>
                  <a:t>.</a:t>
                </a:r>
              </a:p>
              <a:p>
                <a:pPr marL="0" indent="0">
                  <a:buNone/>
                </a:pPr>
                <a:endParaRPr lang="en-US" dirty="0"/>
              </a:p>
              <a:p>
                <a:pPr marL="0" indent="0">
                  <a:buNone/>
                </a:pPr>
                <a:r>
                  <a:rPr lang="en-US" b="1" dirty="0" smtClean="0"/>
                  <a:t>Remark 1: </a:t>
                </a:r>
                <a:r>
                  <a:rPr lang="en-US" dirty="0" smtClean="0"/>
                  <a:t>Increased weight placed on closer edges improves this bound in comparison to previous </a:t>
                </a:r>
                <a:r>
                  <a:rPr lang="en-US" dirty="0" err="1" smtClean="0"/>
                  <a:t>iMHF</a:t>
                </a:r>
                <a:r>
                  <a:rPr lang="en-US" dirty="0" smtClean="0"/>
                  <a:t> constructions.</a:t>
                </a:r>
              </a:p>
              <a:p>
                <a:pPr marL="0" indent="0">
                  <a:buNone/>
                </a:pPr>
                <a:r>
                  <a:rPr lang="en-US" b="1" dirty="0" smtClean="0"/>
                  <a:t>Remark 2: </a:t>
                </a:r>
                <a:r>
                  <a:rPr lang="en-US" dirty="0" smtClean="0"/>
                  <a:t>Recent work [AB17] modifies distribution to obtain maximally depth-robust graphs.</a:t>
                </a:r>
                <a:endParaRPr lang="en-US" dirty="0" smtClean="0"/>
              </a:p>
              <a:p>
                <a:pPr marL="0" indent="0">
                  <a:buFont typeface="Arial" panose="020B0604020202020204" pitchFamily="34" charset="0"/>
                  <a:buNone/>
                </a:pPr>
                <a:endParaRPr lang="en-US" b="1" dirty="0"/>
              </a:p>
            </p:txBody>
          </p:sp>
        </mc:Choice>
        <mc:Fallback>
          <p:sp>
            <p:nvSpPr>
              <p:cNvPr id="7" name="Content Placeholder 2"/>
              <p:cNvSpPr txBox="1">
                <a:spLocks noRot="1" noChangeAspect="1" noMove="1" noResize="1" noEditPoints="1" noAdjustHandles="1" noChangeArrowheads="1" noChangeShapeType="1" noTextEdit="1"/>
              </p:cNvSpPr>
              <p:nvPr/>
            </p:nvSpPr>
            <p:spPr>
              <a:xfrm>
                <a:off x="457200" y="1369219"/>
                <a:ext cx="7886700" cy="3263504"/>
              </a:xfrm>
              <a:prstGeom prst="rect">
                <a:avLst/>
              </a:prstGeom>
              <a:blipFill>
                <a:blip r:embed="rId2"/>
                <a:stretch>
                  <a:fillRect l="-1468" t="-2617" r="-1777"/>
                </a:stretch>
              </a:blipFill>
            </p:spPr>
            <p:txBody>
              <a:bodyPr/>
              <a:lstStyle/>
              <a:p>
                <a:r>
                  <a:rPr lang="en-US">
                    <a:noFill/>
                  </a:rPr>
                  <a:t> </a:t>
                </a:r>
              </a:p>
            </p:txBody>
          </p:sp>
        </mc:Fallback>
      </mc:AlternateContent>
    </p:spTree>
    <p:extLst>
      <p:ext uri="{BB962C8B-B14F-4D97-AF65-F5344CB8AC3E}">
        <p14:creationId xmlns:p14="http://schemas.microsoft.com/office/powerpoint/2010/main" val="48723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 Analysis</a:t>
            </a:r>
            <a:endParaRPr lang="en-US" dirty="0"/>
          </a:p>
        </p:txBody>
      </p:sp>
      <p:sp>
        <p:nvSpPr>
          <p:cNvPr id="5" name="Content Placeholder 2"/>
          <p:cNvSpPr txBox="1">
            <a:spLocks/>
          </p:cNvSpPr>
          <p:nvPr/>
        </p:nvSpPr>
        <p:spPr>
          <a:xfrm>
            <a:off x="418681" y="3000971"/>
            <a:ext cx="7886700" cy="3263504"/>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b="1" dirty="0" smtClean="0"/>
              <a:t>It remains to show that Local Expansion </a:t>
            </a:r>
            <a:r>
              <a:rPr lang="en-US" b="1" dirty="0" smtClean="0">
                <a:sym typeface="Wingdings" panose="05000000000000000000" pitchFamily="2" charset="2"/>
              </a:rPr>
              <a:t> Depth-Robustness</a:t>
            </a:r>
            <a:endParaRPr lang="en-US" dirty="0" smtClean="0"/>
          </a:p>
          <a:p>
            <a:pPr marL="0" indent="0">
              <a:buFont typeface="Arial" panose="020B0604020202020204" pitchFamily="34" charset="0"/>
              <a:buNone/>
            </a:pPr>
            <a:endParaRPr lang="en-US" b="1" dirty="0"/>
          </a:p>
        </p:txBody>
      </p:sp>
      <p:sp>
        <p:nvSpPr>
          <p:cNvPr id="6" name="Rectangle 5"/>
          <p:cNvSpPr/>
          <p:nvPr/>
        </p:nvSpPr>
        <p:spPr>
          <a:xfrm>
            <a:off x="418681" y="1298129"/>
            <a:ext cx="8229600" cy="1356139"/>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mc:AlternateContent xmlns:mc="http://schemas.openxmlformats.org/markup-compatibility/2006">
        <mc:Choice xmlns:a14="http://schemas.microsoft.com/office/drawing/2010/main" Requires="a14">
          <p:sp>
            <p:nvSpPr>
              <p:cNvPr id="7" name="Content Placeholder 2"/>
              <p:cNvSpPr txBox="1">
                <a:spLocks/>
              </p:cNvSpPr>
              <p:nvPr/>
            </p:nvSpPr>
            <p:spPr>
              <a:xfrm>
                <a:off x="457200" y="1369219"/>
                <a:ext cx="7886700" cy="3263504"/>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b="1" dirty="0" smtClean="0"/>
                  <a:t>Lemma 1</a:t>
                </a:r>
                <a:r>
                  <a:rPr lang="en-US" dirty="0" smtClean="0"/>
                  <a:t>: </a:t>
                </a:r>
                <a:r>
                  <a:rPr lang="en-US" dirty="0" smtClean="0"/>
                  <a:t>Let </a:t>
                </a:r>
                <a14:m>
                  <m:oMath xmlns:m="http://schemas.openxmlformats.org/officeDocument/2006/math">
                    <m:sSub>
                      <m:sSubPr>
                        <m:ctrlPr>
                          <a:rPr lang="en-US" sz="2000" i="1">
                            <a:solidFill>
                              <a:srgbClr val="00B0F0"/>
                            </a:solidFill>
                            <a:latin typeface="Cambria Math" panose="02040503050406030204" pitchFamily="18" charset="0"/>
                          </a:rPr>
                        </m:ctrlPr>
                      </m:sSubPr>
                      <m:e>
                        <m:r>
                          <a:rPr lang="en-US" sz="2000" i="1">
                            <a:solidFill>
                              <a:srgbClr val="00B0F0"/>
                            </a:solidFill>
                            <a:latin typeface="Cambria Math"/>
                          </a:rPr>
                          <m:t>𝐺</m:t>
                        </m:r>
                      </m:e>
                      <m:sub>
                        <m:r>
                          <a:rPr lang="en-US" sz="2000" i="1">
                            <a:solidFill>
                              <a:srgbClr val="00B0F0"/>
                            </a:solidFill>
                            <a:latin typeface="Cambria Math"/>
                          </a:rPr>
                          <m:t>𝑚</m:t>
                        </m:r>
                      </m:sub>
                    </m:sSub>
                  </m:oMath>
                </a14:m>
                <a:r>
                  <a:rPr lang="en-US" dirty="0" smtClean="0"/>
                  <a:t> be the meta-graph of a random Argon2i DAG G and suppose</a:t>
                </a:r>
                <a14:m>
                  <m:oMath xmlns:m="http://schemas.openxmlformats.org/officeDocument/2006/math">
                    <m:r>
                      <a:rPr lang="en-US" sz="2000" b="0" i="0" smtClean="0">
                        <a:latin typeface="Cambria Math" panose="02040503050406030204" pitchFamily="18" charset="0"/>
                      </a:rPr>
                      <m:t> </m:t>
                    </m:r>
                    <m:sSup>
                      <m:sSupPr>
                        <m:ctrlPr>
                          <a:rPr lang="en-US" sz="2000" i="1">
                            <a:latin typeface="Cambria Math" panose="02040503050406030204" pitchFamily="18" charset="0"/>
                          </a:rPr>
                        </m:ctrlPr>
                      </m:sSupPr>
                      <m:e>
                        <m:r>
                          <a:rPr lang="en-US" sz="2000" i="1">
                            <a:latin typeface="Cambria Math" panose="02040503050406030204" pitchFamily="18" charset="0"/>
                          </a:rPr>
                          <m:t>𝑟</m:t>
                        </m:r>
                      </m:e>
                      <m:sup>
                        <m:r>
                          <a:rPr lang="en-US" sz="2000" i="1">
                            <a:latin typeface="Cambria Math" panose="02040503050406030204" pitchFamily="18" charset="0"/>
                          </a:rPr>
                          <m:t>∗</m:t>
                        </m:r>
                      </m:sup>
                    </m:sSup>
                    <m:r>
                      <a:rPr lang="en-US" i="1" smtClean="0">
                        <a:latin typeface="Cambria Math" panose="02040503050406030204" pitchFamily="18" charset="0"/>
                      </a:rPr>
                      <m:t>=</m:t>
                    </m:r>
                    <m:acc>
                      <m:accPr>
                        <m:chr m:val="̃"/>
                        <m:ctrlPr>
                          <a:rPr lang="en-US" i="1">
                            <a:latin typeface="Cambria Math" panose="02040503050406030204" pitchFamily="18" charset="0"/>
                            <a:ea typeface="Cambria Math"/>
                          </a:rPr>
                        </m:ctrlPr>
                      </m:accPr>
                      <m:e>
                        <m:r>
                          <m:rPr>
                            <m:sty m:val="p"/>
                          </m:rPr>
                          <a:rPr lang="el-GR" i="1">
                            <a:latin typeface="Cambria Math"/>
                            <a:ea typeface="Cambria Math"/>
                          </a:rPr>
                          <m:t>Ω</m:t>
                        </m:r>
                      </m:e>
                    </m:acc>
                    <m:d>
                      <m:dPr>
                        <m:ctrlPr>
                          <a:rPr lang="el-GR" i="1">
                            <a:latin typeface="Cambria Math" panose="02040503050406030204" pitchFamily="18" charset="0"/>
                            <a:ea typeface="Cambria Math"/>
                          </a:rPr>
                        </m:ctrlPr>
                      </m:dPr>
                      <m:e>
                        <m:f>
                          <m:fPr>
                            <m:ctrlPr>
                              <a:rPr lang="el-GR" i="1" smtClean="0">
                                <a:latin typeface="Cambria Math" panose="02040503050406030204" pitchFamily="18" charset="0"/>
                                <a:ea typeface="Cambria Math"/>
                              </a:rPr>
                            </m:ctrlPr>
                          </m:fPr>
                          <m:num>
                            <m:r>
                              <a:rPr lang="en-US" b="0" i="1" smtClean="0">
                                <a:latin typeface="Cambria Math" panose="02040503050406030204" pitchFamily="18" charset="0"/>
                                <a:ea typeface="Cambria Math"/>
                              </a:rPr>
                              <m:t>𝑛</m:t>
                            </m:r>
                          </m:num>
                          <m:den>
                            <m:sSup>
                              <m:sSupPr>
                                <m:ctrlPr>
                                  <a:rPr lang="el-GR" i="1" smtClean="0">
                                    <a:latin typeface="Cambria Math" panose="02040503050406030204" pitchFamily="18" charset="0"/>
                                    <a:ea typeface="Cambria Math"/>
                                  </a:rPr>
                                </m:ctrlPr>
                              </m:sSupPr>
                              <m:e>
                                <m:r>
                                  <a:rPr lang="en-US" b="0" i="1" smtClean="0">
                                    <a:latin typeface="Cambria Math" panose="02040503050406030204" pitchFamily="18" charset="0"/>
                                    <a:ea typeface="Cambria Math"/>
                                  </a:rPr>
                                  <m:t>𝑚</m:t>
                                </m:r>
                              </m:e>
                              <m:sup>
                                <m:r>
                                  <a:rPr lang="en-US" b="0" i="1" smtClean="0">
                                    <a:latin typeface="Cambria Math" panose="02040503050406030204" pitchFamily="18" charset="0"/>
                                    <a:ea typeface="Cambria Math"/>
                                  </a:rPr>
                                  <m:t>3</m:t>
                                </m:r>
                              </m:sup>
                            </m:sSup>
                          </m:den>
                        </m:f>
                      </m:e>
                    </m:d>
                  </m:oMath>
                </a14:m>
                <a:r>
                  <a:rPr lang="en-US" dirty="0" smtClean="0"/>
                  <a:t>. Then with high probability </a:t>
                </a:r>
                <a14:m>
                  <m:oMath xmlns:m="http://schemas.openxmlformats.org/officeDocument/2006/math">
                    <m:sSub>
                      <m:sSubPr>
                        <m:ctrlPr>
                          <a:rPr lang="en-US" sz="2400" i="1">
                            <a:solidFill>
                              <a:srgbClr val="00B0F0"/>
                            </a:solidFill>
                            <a:latin typeface="Cambria Math" panose="02040503050406030204" pitchFamily="18" charset="0"/>
                          </a:rPr>
                        </m:ctrlPr>
                      </m:sSubPr>
                      <m:e>
                        <m:r>
                          <a:rPr lang="en-US" sz="2400" i="1">
                            <a:solidFill>
                              <a:srgbClr val="00B0F0"/>
                            </a:solidFill>
                            <a:latin typeface="Cambria Math"/>
                          </a:rPr>
                          <m:t>𝐺</m:t>
                        </m:r>
                      </m:e>
                      <m:sub>
                        <m:r>
                          <a:rPr lang="en-US" sz="2400" i="1">
                            <a:solidFill>
                              <a:srgbClr val="00B0F0"/>
                            </a:solidFill>
                            <a:latin typeface="Cambria Math"/>
                          </a:rPr>
                          <m:t>𝑚</m:t>
                        </m:r>
                      </m:sub>
                    </m:sSub>
                  </m:oMath>
                </a14:m>
                <a:r>
                  <a:rPr lang="en-US" dirty="0" smtClean="0"/>
                  <a:t> </a:t>
                </a:r>
                <a:r>
                  <a:rPr lang="en-US" dirty="0" smtClean="0"/>
                  <a:t>is a </a:t>
                </a:r>
                <a14:m>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𝛿</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𝑟</m:t>
                            </m:r>
                          </m:e>
                          <m:sup>
                            <m:r>
                              <a:rPr lang="en-US" sz="2400" i="1">
                                <a:latin typeface="Cambria Math" panose="02040503050406030204" pitchFamily="18" charset="0"/>
                              </a:rPr>
                              <m:t>∗</m:t>
                            </m:r>
                          </m:sup>
                        </m:sSup>
                      </m:e>
                    </m:d>
                  </m:oMath>
                </a14:m>
                <a:r>
                  <a:rPr lang="en-US" sz="2400" dirty="0" smtClean="0"/>
                  <a:t>-local expander</a:t>
                </a:r>
                <a:r>
                  <a:rPr lang="en-US" dirty="0" smtClean="0"/>
                  <a:t>.</a:t>
                </a:r>
              </a:p>
              <a:p>
                <a:pPr marL="0" indent="0">
                  <a:buNone/>
                </a:pPr>
                <a:endParaRPr lang="en-US" dirty="0"/>
              </a:p>
              <a:p>
                <a:pPr marL="0" indent="0">
                  <a:buFont typeface="Arial" panose="020B0604020202020204" pitchFamily="34" charset="0"/>
                  <a:buNone/>
                </a:pPr>
                <a:endParaRPr lang="en-US" b="1" dirty="0"/>
              </a:p>
            </p:txBody>
          </p:sp>
        </mc:Choice>
        <mc:Fallback>
          <p:sp>
            <p:nvSpPr>
              <p:cNvPr id="7" name="Content Placeholder 2"/>
              <p:cNvSpPr txBox="1">
                <a:spLocks noRot="1" noChangeAspect="1" noMove="1" noResize="1" noEditPoints="1" noAdjustHandles="1" noChangeArrowheads="1" noChangeShapeType="1" noTextEdit="1"/>
              </p:cNvSpPr>
              <p:nvPr/>
            </p:nvSpPr>
            <p:spPr>
              <a:xfrm>
                <a:off x="457200" y="1369219"/>
                <a:ext cx="7886700" cy="3263504"/>
              </a:xfrm>
              <a:prstGeom prst="rect">
                <a:avLst/>
              </a:prstGeom>
              <a:blipFill>
                <a:blip r:embed="rId2"/>
                <a:stretch>
                  <a:fillRect l="-1468" t="-2617" r="-1777"/>
                </a:stretch>
              </a:blipFill>
            </p:spPr>
            <p:txBody>
              <a:bodyPr/>
              <a:lstStyle/>
              <a:p>
                <a:r>
                  <a:rPr lang="en-US">
                    <a:noFill/>
                  </a:rPr>
                  <a:t> </a:t>
                </a:r>
              </a:p>
            </p:txBody>
          </p:sp>
        </mc:Fallback>
      </mc:AlternateContent>
    </p:spTree>
    <p:extLst>
      <p:ext uri="{BB962C8B-B14F-4D97-AF65-F5344CB8AC3E}">
        <p14:creationId xmlns:p14="http://schemas.microsoft.com/office/powerpoint/2010/main" val="28751399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Layers of Argon2i </a:t>
            </a:r>
            <a:r>
              <a:rPr lang="en-US" dirty="0" smtClean="0"/>
              <a:t>Meta-Graph</a:t>
            </a:r>
            <a:endParaRPr lang="en-US" dirty="0"/>
          </a:p>
        </p:txBody>
      </p:sp>
      <mc:AlternateContent xmlns:mc="http://schemas.openxmlformats.org/markup-compatibility/2006">
        <mc:Choice xmlns:a14="http://schemas.microsoft.com/office/drawing/2010/main" Requires="a14">
          <p:sp>
            <p:nvSpPr>
              <p:cNvPr id="3" name="Rectangle 2"/>
              <p:cNvSpPr/>
              <p:nvPr/>
            </p:nvSpPr>
            <p:spPr>
              <a:xfrm>
                <a:off x="272636" y="1597966"/>
                <a:ext cx="788148" cy="577081"/>
              </a:xfrm>
              <a:prstGeom prst="rect">
                <a:avLst/>
              </a:prstGeom>
            </p:spPr>
            <p:txBody>
              <a:bodyPr wrap="none" lIns="68580" tIns="34290" rIns="68580" bIns="34290">
                <a:spAutoFit/>
              </a:bodyPr>
              <a:lstStyle/>
              <a:p>
                <a:pPr/>
                <a14:m>
                  <m:oMathPara xmlns:m="http://schemas.openxmlformats.org/officeDocument/2006/math">
                    <m:oMathParaPr>
                      <m:jc m:val="centerGroup"/>
                    </m:oMathParaPr>
                    <m:oMath xmlns:m="http://schemas.openxmlformats.org/officeDocument/2006/math">
                      <m:sSub>
                        <m:sSubPr>
                          <m:ctrlPr>
                            <a:rPr lang="en-US" sz="3300" i="1">
                              <a:solidFill>
                                <a:srgbClr val="00B0F0"/>
                              </a:solidFill>
                              <a:latin typeface="Cambria Math" panose="02040503050406030204" pitchFamily="18" charset="0"/>
                            </a:rPr>
                          </m:ctrlPr>
                        </m:sSubPr>
                        <m:e>
                          <m:r>
                            <a:rPr lang="en-US" sz="3300" i="1">
                              <a:solidFill>
                                <a:srgbClr val="00B0F0"/>
                              </a:solidFill>
                              <a:latin typeface="Cambria Math"/>
                            </a:rPr>
                            <m:t>𝐺</m:t>
                          </m:r>
                        </m:e>
                        <m:sub>
                          <m:r>
                            <a:rPr lang="en-US" sz="3300" i="1">
                              <a:solidFill>
                                <a:srgbClr val="00B0F0"/>
                              </a:solidFill>
                              <a:latin typeface="Cambria Math"/>
                            </a:rPr>
                            <m:t>𝑚</m:t>
                          </m:r>
                        </m:sub>
                      </m:sSub>
                    </m:oMath>
                  </m:oMathPara>
                </a14:m>
                <a:endParaRPr lang="en-US" sz="3300" dirty="0"/>
              </a:p>
            </p:txBody>
          </p:sp>
        </mc:Choice>
        <mc:Fallback>
          <p:sp>
            <p:nvSpPr>
              <p:cNvPr id="3" name="Rectangle 2"/>
              <p:cNvSpPr>
                <a:spLocks noRot="1" noChangeAspect="1" noMove="1" noResize="1" noEditPoints="1" noAdjustHandles="1" noChangeArrowheads="1" noChangeShapeType="1" noTextEdit="1"/>
              </p:cNvSpPr>
              <p:nvPr/>
            </p:nvSpPr>
            <p:spPr>
              <a:xfrm>
                <a:off x="272636" y="1597966"/>
                <a:ext cx="788148" cy="577081"/>
              </a:xfrm>
              <a:prstGeom prst="rect">
                <a:avLst/>
              </a:prstGeom>
              <a:blipFill>
                <a:blip r:embed="rId2"/>
                <a:stretch>
                  <a:fillRect/>
                </a:stretch>
              </a:blipFill>
            </p:spPr>
            <p:txBody>
              <a:bodyPr/>
              <a:lstStyle/>
              <a:p>
                <a:r>
                  <a:rPr lang="en-US">
                    <a:noFill/>
                  </a:rPr>
                  <a:t> </a:t>
                </a:r>
              </a:p>
            </p:txBody>
          </p:sp>
        </mc:Fallback>
      </mc:AlternateContent>
      <p:sp>
        <p:nvSpPr>
          <p:cNvPr id="98" name="Oval 97"/>
          <p:cNvSpPr/>
          <p:nvPr/>
        </p:nvSpPr>
        <p:spPr>
          <a:xfrm>
            <a:off x="1312709" y="172649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99" name="Oval 98"/>
          <p:cNvSpPr/>
          <p:nvPr/>
        </p:nvSpPr>
        <p:spPr>
          <a:xfrm>
            <a:off x="2018864" y="172649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cxnSp>
        <p:nvCxnSpPr>
          <p:cNvPr id="100" name="Straight Arrow Connector 99"/>
          <p:cNvCxnSpPr/>
          <p:nvPr/>
        </p:nvCxnSpPr>
        <p:spPr>
          <a:xfrm>
            <a:off x="1726689" y="1931656"/>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7268236" y="175624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102" name="TextBox 101"/>
          <p:cNvSpPr txBox="1"/>
          <p:nvPr/>
        </p:nvSpPr>
        <p:spPr>
          <a:xfrm>
            <a:off x="3413641" y="1489168"/>
            <a:ext cx="512400" cy="718466"/>
          </a:xfrm>
          <a:prstGeom prst="rect">
            <a:avLst/>
          </a:prstGeom>
          <a:noFill/>
        </p:spPr>
        <p:txBody>
          <a:bodyPr wrap="none" lIns="68580" tIns="34290" rIns="68580" bIns="34290" rtlCol="0">
            <a:spAutoFit/>
          </a:bodyPr>
          <a:lstStyle/>
          <a:p>
            <a:r>
              <a:rPr lang="en-US" sz="4200" dirty="0"/>
              <a:t>…</a:t>
            </a:r>
          </a:p>
        </p:txBody>
      </p:sp>
      <mc:AlternateContent xmlns:mc="http://schemas.openxmlformats.org/markup-compatibility/2006">
        <mc:Choice xmlns:a14="http://schemas.microsoft.com/office/drawing/2010/main" Requires="a14">
          <p:sp>
            <p:nvSpPr>
              <p:cNvPr id="103" name="Oval 102"/>
              <p:cNvSpPr/>
              <p:nvPr/>
            </p:nvSpPr>
            <p:spPr>
              <a:xfrm>
                <a:off x="8511080" y="1614807"/>
                <a:ext cx="546364" cy="7516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14:m>
                  <m:oMathPara xmlns:m="http://schemas.openxmlformats.org/officeDocument/2006/math">
                    <m:oMathParaPr>
                      <m:jc m:val="centerGroup"/>
                    </m:oMathParaPr>
                    <m:oMath xmlns:m="http://schemas.openxmlformats.org/officeDocument/2006/math">
                      <m:f>
                        <m:fPr>
                          <m:ctrlPr>
                            <a:rPr lang="en-US" sz="1700" i="1" smtClean="0">
                              <a:latin typeface="Cambria Math" panose="02040503050406030204" pitchFamily="18" charset="0"/>
                            </a:rPr>
                          </m:ctrlPr>
                        </m:fPr>
                        <m:num>
                          <m:r>
                            <a:rPr lang="en-US" sz="1700" b="0" i="1" smtClean="0">
                              <a:latin typeface="Cambria Math" panose="02040503050406030204" pitchFamily="18" charset="0"/>
                            </a:rPr>
                            <m:t>𝑛</m:t>
                          </m:r>
                        </m:num>
                        <m:den>
                          <m:r>
                            <a:rPr lang="en-US" sz="1700" b="0" i="1" smtClean="0">
                              <a:latin typeface="Cambria Math" panose="02040503050406030204" pitchFamily="18" charset="0"/>
                            </a:rPr>
                            <m:t>𝑚</m:t>
                          </m:r>
                        </m:den>
                      </m:f>
                    </m:oMath>
                  </m:oMathPara>
                </a14:m>
                <a:endParaRPr lang="en-US" sz="1700" dirty="0"/>
              </a:p>
            </p:txBody>
          </p:sp>
        </mc:Choice>
        <mc:Fallback>
          <p:sp>
            <p:nvSpPr>
              <p:cNvPr id="103" name="Oval 102"/>
              <p:cNvSpPr>
                <a:spLocks noRot="1" noChangeAspect="1" noMove="1" noResize="1" noEditPoints="1" noAdjustHandles="1" noChangeArrowheads="1" noChangeShapeType="1" noTextEdit="1"/>
              </p:cNvSpPr>
              <p:nvPr/>
            </p:nvSpPr>
            <p:spPr>
              <a:xfrm>
                <a:off x="8511080" y="1614807"/>
                <a:ext cx="546364" cy="751683"/>
              </a:xfrm>
              <a:prstGeom prst="ellipse">
                <a:avLst/>
              </a:prstGeom>
              <a:blipFill>
                <a:blip r:embed="rId3"/>
                <a:stretch>
                  <a:fillRect/>
                </a:stretch>
              </a:blipFill>
              <a:ln>
                <a:noFill/>
              </a:ln>
            </p:spPr>
            <p:txBody>
              <a:bodyPr/>
              <a:lstStyle/>
              <a:p>
                <a:r>
                  <a:rPr lang="en-US">
                    <a:noFill/>
                  </a:rPr>
                  <a:t> </a:t>
                </a:r>
              </a:p>
            </p:txBody>
          </p:sp>
        </mc:Fallback>
      </mc:AlternateContent>
      <p:cxnSp>
        <p:nvCxnSpPr>
          <p:cNvPr id="104" name="Straight Arrow Connector 103"/>
          <p:cNvCxnSpPr/>
          <p:nvPr/>
        </p:nvCxnSpPr>
        <p:spPr>
          <a:xfrm flipV="1">
            <a:off x="8382673" y="1924577"/>
            <a:ext cx="138085" cy="2334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7633930" y="194791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7870273" y="1419053"/>
            <a:ext cx="512400" cy="718466"/>
          </a:xfrm>
          <a:prstGeom prst="rect">
            <a:avLst/>
          </a:prstGeom>
          <a:noFill/>
        </p:spPr>
        <p:txBody>
          <a:bodyPr wrap="none" lIns="68580" tIns="34290" rIns="68580" bIns="34290" rtlCol="0">
            <a:spAutoFit/>
          </a:bodyPr>
          <a:lstStyle/>
          <a:p>
            <a:r>
              <a:rPr lang="en-US" sz="4200" dirty="0"/>
              <a:t>…</a:t>
            </a:r>
          </a:p>
        </p:txBody>
      </p:sp>
      <p:sp>
        <p:nvSpPr>
          <p:cNvPr id="107" name="Oval 106"/>
          <p:cNvSpPr/>
          <p:nvPr/>
        </p:nvSpPr>
        <p:spPr>
          <a:xfrm>
            <a:off x="6609851" y="1756342"/>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solidFill>
                <a:srgbClr val="FF0000"/>
              </a:solidFill>
            </a:endParaRPr>
          </a:p>
        </p:txBody>
      </p:sp>
      <p:sp>
        <p:nvSpPr>
          <p:cNvPr id="108" name="Oval 107"/>
          <p:cNvSpPr/>
          <p:nvPr/>
        </p:nvSpPr>
        <p:spPr>
          <a:xfrm>
            <a:off x="5891030" y="1782250"/>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109" name="Straight Arrow Connector 108"/>
          <p:cNvCxnSpPr>
            <a:endCxn id="107" idx="2"/>
          </p:cNvCxnSpPr>
          <p:nvPr/>
        </p:nvCxnSpPr>
        <p:spPr>
          <a:xfrm flipV="1">
            <a:off x="6254925" y="1965552"/>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6997931" y="1957189"/>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11" name="Oval 110"/>
              <p:cNvSpPr/>
              <p:nvPr/>
            </p:nvSpPr>
            <p:spPr>
              <a:xfrm>
                <a:off x="5207544" y="1753572"/>
                <a:ext cx="610009"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14:m>
                  <m:oMathPara xmlns:m="http://schemas.openxmlformats.org/officeDocument/2006/math">
                    <m:oMathParaPr>
                      <m:jc m:val="centerGroup"/>
                    </m:oMathParaPr>
                    <m:oMath xmlns:m="http://schemas.openxmlformats.org/officeDocument/2006/math">
                      <m:r>
                        <a:rPr lang="en-US" sz="1700" b="0" i="1" dirty="0" smtClean="0">
                          <a:latin typeface="Cambria Math" panose="02040503050406030204" pitchFamily="18" charset="0"/>
                        </a:rPr>
                        <m:t>2</m:t>
                      </m:r>
                      <m:sSup>
                        <m:sSupPr>
                          <m:ctrlPr>
                            <a:rPr lang="en-US" sz="1700" i="1" dirty="0">
                              <a:latin typeface="Cambria Math" panose="02040503050406030204" pitchFamily="18" charset="0"/>
                            </a:rPr>
                          </m:ctrlPr>
                        </m:sSupPr>
                        <m:e>
                          <m:r>
                            <a:rPr lang="en-US" sz="1700" i="1" dirty="0">
                              <a:latin typeface="Cambria Math" panose="02040503050406030204" pitchFamily="18" charset="0"/>
                            </a:rPr>
                            <m:t>𝑟</m:t>
                          </m:r>
                        </m:e>
                        <m:sup>
                          <m:r>
                            <a:rPr lang="en-US" sz="1700" i="1" dirty="0">
                              <a:latin typeface="Cambria Math" panose="02040503050406030204" pitchFamily="18" charset="0"/>
                            </a:rPr>
                            <m:t>∗</m:t>
                          </m:r>
                        </m:sup>
                      </m:sSup>
                    </m:oMath>
                  </m:oMathPara>
                </a14:m>
                <a:endParaRPr lang="en-US" sz="1700" dirty="0"/>
              </a:p>
            </p:txBody>
          </p:sp>
        </mc:Choice>
        <mc:Fallback>
          <p:sp>
            <p:nvSpPr>
              <p:cNvPr id="111" name="Oval 110"/>
              <p:cNvSpPr>
                <a:spLocks noRot="1" noChangeAspect="1" noMove="1" noResize="1" noEditPoints="1" noAdjustHandles="1" noChangeArrowheads="1" noChangeShapeType="1" noTextEdit="1"/>
              </p:cNvSpPr>
              <p:nvPr/>
            </p:nvSpPr>
            <p:spPr>
              <a:xfrm>
                <a:off x="5207544" y="1753572"/>
                <a:ext cx="610009" cy="418421"/>
              </a:xfrm>
              <a:prstGeom prst="ellipse">
                <a:avLst/>
              </a:prstGeom>
              <a:blipFill>
                <a:blip r:embed="rId4"/>
                <a:stretch>
                  <a:fillRect/>
                </a:stretch>
              </a:blipFill>
              <a:ln>
                <a:noFill/>
              </a:ln>
            </p:spPr>
            <p:txBody>
              <a:bodyPr/>
              <a:lstStyle/>
              <a:p>
                <a:r>
                  <a:rPr lang="en-US">
                    <a:noFill/>
                  </a:rPr>
                  <a:t> </a:t>
                </a:r>
              </a:p>
            </p:txBody>
          </p:sp>
        </mc:Fallback>
      </mc:AlternateContent>
      <p:cxnSp>
        <p:nvCxnSpPr>
          <p:cNvPr id="112" name="Straight Arrow Connector 111"/>
          <p:cNvCxnSpPr/>
          <p:nvPr/>
        </p:nvCxnSpPr>
        <p:spPr>
          <a:xfrm flipV="1">
            <a:off x="5549278" y="1931656"/>
            <a:ext cx="413819" cy="800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13" name="Oval 112"/>
              <p:cNvSpPr/>
              <p:nvPr/>
            </p:nvSpPr>
            <p:spPr>
              <a:xfrm>
                <a:off x="2890409" y="1779465"/>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14:m>
                  <m:oMathPara xmlns:m="http://schemas.openxmlformats.org/officeDocument/2006/math">
                    <m:oMathParaPr>
                      <m:jc m:val="centerGroup"/>
                    </m:oMathParaPr>
                    <m:oMath xmlns:m="http://schemas.openxmlformats.org/officeDocument/2006/math">
                      <m:sSup>
                        <m:sSupPr>
                          <m:ctrlPr>
                            <a:rPr lang="en-US" sz="1700" i="1" dirty="0" smtClean="0">
                              <a:latin typeface="Cambria Math" panose="02040503050406030204" pitchFamily="18" charset="0"/>
                            </a:rPr>
                          </m:ctrlPr>
                        </m:sSupPr>
                        <m:e>
                          <m:r>
                            <a:rPr lang="en-US" sz="1700" b="0" i="1" dirty="0" smtClean="0">
                              <a:latin typeface="Cambria Math" panose="02040503050406030204" pitchFamily="18" charset="0"/>
                            </a:rPr>
                            <m:t>𝑟</m:t>
                          </m:r>
                        </m:e>
                        <m:sup>
                          <m:r>
                            <a:rPr lang="en-US" sz="1700" b="0" i="1" dirty="0" smtClean="0">
                              <a:latin typeface="Cambria Math" panose="02040503050406030204" pitchFamily="18" charset="0"/>
                            </a:rPr>
                            <m:t>∗</m:t>
                          </m:r>
                        </m:sup>
                      </m:sSup>
                    </m:oMath>
                  </m:oMathPara>
                </a14:m>
                <a:endParaRPr lang="en-US" sz="1700" dirty="0"/>
              </a:p>
            </p:txBody>
          </p:sp>
        </mc:Choice>
        <mc:Fallback>
          <p:sp>
            <p:nvSpPr>
              <p:cNvPr id="113" name="Oval 112"/>
              <p:cNvSpPr>
                <a:spLocks noRot="1" noChangeAspect="1" noMove="1" noResize="1" noEditPoints="1" noAdjustHandles="1" noChangeArrowheads="1" noChangeShapeType="1" noTextEdit="1"/>
              </p:cNvSpPr>
              <p:nvPr/>
            </p:nvSpPr>
            <p:spPr>
              <a:xfrm>
                <a:off x="2890409" y="1779465"/>
                <a:ext cx="523232" cy="418421"/>
              </a:xfrm>
              <a:prstGeom prst="ellipse">
                <a:avLst/>
              </a:prstGeom>
              <a:blipFill>
                <a:blip r:embed="rId5"/>
                <a:stretch>
                  <a:fillRect/>
                </a:stretch>
              </a:blipFill>
              <a:ln>
                <a:noFill/>
              </a:ln>
            </p:spPr>
            <p:txBody>
              <a:bodyPr/>
              <a:lstStyle/>
              <a:p>
                <a:r>
                  <a:rPr lang="en-US">
                    <a:noFill/>
                  </a:rPr>
                  <a:t> </a:t>
                </a:r>
              </a:p>
            </p:txBody>
          </p:sp>
        </mc:Fallback>
      </mc:AlternateContent>
      <p:sp>
        <p:nvSpPr>
          <p:cNvPr id="114" name="TextBox 113"/>
          <p:cNvSpPr txBox="1"/>
          <p:nvPr/>
        </p:nvSpPr>
        <p:spPr>
          <a:xfrm>
            <a:off x="2438458" y="1463517"/>
            <a:ext cx="512400" cy="718466"/>
          </a:xfrm>
          <a:prstGeom prst="rect">
            <a:avLst/>
          </a:prstGeom>
          <a:noFill/>
        </p:spPr>
        <p:txBody>
          <a:bodyPr wrap="none" lIns="68580" tIns="34290" rIns="68580" bIns="34290" rtlCol="0">
            <a:spAutoFit/>
          </a:bodyPr>
          <a:lstStyle/>
          <a:p>
            <a:r>
              <a:rPr lang="en-US" sz="4200" dirty="0"/>
              <a:t>…</a:t>
            </a:r>
          </a:p>
        </p:txBody>
      </p:sp>
      <p:sp>
        <p:nvSpPr>
          <p:cNvPr id="115" name="Oval 114"/>
          <p:cNvSpPr/>
          <p:nvPr/>
        </p:nvSpPr>
        <p:spPr>
          <a:xfrm>
            <a:off x="4530612" y="1777253"/>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116" name="Straight Arrow Connector 115"/>
          <p:cNvCxnSpPr/>
          <p:nvPr/>
        </p:nvCxnSpPr>
        <p:spPr>
          <a:xfrm flipV="1">
            <a:off x="4894507" y="1993434"/>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a:off x="3892220" y="1774468"/>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118" name="Straight Arrow Connector 117"/>
          <p:cNvCxnSpPr/>
          <p:nvPr/>
        </p:nvCxnSpPr>
        <p:spPr>
          <a:xfrm flipV="1">
            <a:off x="4256115" y="1990649"/>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9" name="Curved Connector 118"/>
          <p:cNvCxnSpPr/>
          <p:nvPr/>
        </p:nvCxnSpPr>
        <p:spPr>
          <a:xfrm rot="5400000" flipH="1" flipV="1">
            <a:off x="6855278" y="534520"/>
            <a:ext cx="3036" cy="2579495"/>
          </a:xfrm>
          <a:prstGeom prst="curvedConnector3">
            <a:avLst>
              <a:gd name="adj1" fmla="val 1690869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120" name="Oval 119"/>
          <p:cNvSpPr/>
          <p:nvPr/>
        </p:nvSpPr>
        <p:spPr>
          <a:xfrm>
            <a:off x="1150973" y="1453213"/>
            <a:ext cx="2399397"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cxnSp>
        <p:nvCxnSpPr>
          <p:cNvPr id="124" name="Curved Connector 123"/>
          <p:cNvCxnSpPr/>
          <p:nvPr/>
        </p:nvCxnSpPr>
        <p:spPr>
          <a:xfrm rot="5400000" flipH="1" flipV="1">
            <a:off x="4671831" y="531483"/>
            <a:ext cx="3036" cy="2579495"/>
          </a:xfrm>
          <a:prstGeom prst="curvedConnector3">
            <a:avLst>
              <a:gd name="adj1" fmla="val 1690869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125" name="Oval 124"/>
          <p:cNvSpPr/>
          <p:nvPr/>
        </p:nvSpPr>
        <p:spPr>
          <a:xfrm>
            <a:off x="3548794" y="1444953"/>
            <a:ext cx="2399397"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126" name="Oval 125"/>
          <p:cNvSpPr/>
          <p:nvPr/>
        </p:nvSpPr>
        <p:spPr>
          <a:xfrm>
            <a:off x="5781837" y="1445264"/>
            <a:ext cx="2399397"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127" name="Oval 126"/>
          <p:cNvSpPr/>
          <p:nvPr/>
        </p:nvSpPr>
        <p:spPr>
          <a:xfrm>
            <a:off x="8198976" y="1415426"/>
            <a:ext cx="918690"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mc:AlternateContent xmlns:mc="http://schemas.openxmlformats.org/markup-compatibility/2006">
        <mc:Choice xmlns:a14="http://schemas.microsoft.com/office/drawing/2010/main" Requires="a14">
          <p:sp>
            <p:nvSpPr>
              <p:cNvPr id="6" name="TextBox 5"/>
              <p:cNvSpPr txBox="1"/>
              <p:nvPr/>
            </p:nvSpPr>
            <p:spPr>
              <a:xfrm>
                <a:off x="1755668" y="2404838"/>
                <a:ext cx="371789" cy="70788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𝐿</m:t>
                          </m:r>
                        </m:e>
                        <m:sub>
                          <m:r>
                            <a:rPr lang="en-US" sz="4000" b="0" i="1" smtClean="0">
                              <a:latin typeface="Cambria Math" panose="02040503050406030204" pitchFamily="18" charset="0"/>
                            </a:rPr>
                            <m:t>1</m:t>
                          </m:r>
                        </m:sub>
                      </m:sSub>
                    </m:oMath>
                  </m:oMathPara>
                </a14:m>
                <a:endParaRPr lang="en-US" sz="4000" dirty="0"/>
              </a:p>
            </p:txBody>
          </p:sp>
        </mc:Choice>
        <mc:Fallback>
          <p:sp>
            <p:nvSpPr>
              <p:cNvPr id="6" name="TextBox 5"/>
              <p:cNvSpPr txBox="1">
                <a:spLocks noRot="1" noChangeAspect="1" noMove="1" noResize="1" noEditPoints="1" noAdjustHandles="1" noChangeArrowheads="1" noChangeShapeType="1" noTextEdit="1"/>
              </p:cNvSpPr>
              <p:nvPr/>
            </p:nvSpPr>
            <p:spPr>
              <a:xfrm>
                <a:off x="1755668" y="2404838"/>
                <a:ext cx="371789" cy="707886"/>
              </a:xfrm>
              <a:prstGeom prst="rect">
                <a:avLst/>
              </a:prstGeom>
              <a:blipFill>
                <a:blip r:embed="rId6"/>
                <a:stretch>
                  <a:fillRect r="-4426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8" name="TextBox 127"/>
              <p:cNvSpPr txBox="1"/>
              <p:nvPr/>
            </p:nvSpPr>
            <p:spPr>
              <a:xfrm>
                <a:off x="7704087" y="2295422"/>
                <a:ext cx="1684845" cy="89710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3600" i="1" smtClean="0">
                              <a:latin typeface="Cambria Math" panose="02040503050406030204" pitchFamily="18" charset="0"/>
                            </a:rPr>
                          </m:ctrlPr>
                        </m:sSubPr>
                        <m:e>
                          <m:r>
                            <a:rPr lang="en-US" sz="3600" b="0" i="1" smtClean="0">
                              <a:latin typeface="Cambria Math" panose="02040503050406030204" pitchFamily="18" charset="0"/>
                            </a:rPr>
                            <m:t>𝐿</m:t>
                          </m:r>
                        </m:e>
                        <m:sub>
                          <m:f>
                            <m:fPr>
                              <m:ctrlPr>
                                <a:rPr lang="en-US" sz="3600" i="1" smtClean="0">
                                  <a:latin typeface="Cambria Math" panose="02040503050406030204" pitchFamily="18" charset="0"/>
                                </a:rPr>
                              </m:ctrlPr>
                            </m:fPr>
                            <m:num>
                              <m:r>
                                <a:rPr lang="en-US" sz="3600" b="0" i="1" smtClean="0">
                                  <a:latin typeface="Cambria Math" panose="02040503050406030204" pitchFamily="18" charset="0"/>
                                </a:rPr>
                                <m:t>𝑛</m:t>
                              </m:r>
                            </m:num>
                            <m:den>
                              <m:r>
                                <a:rPr lang="en-US" sz="3600" b="0" i="1" smtClean="0">
                                  <a:latin typeface="Cambria Math" panose="02040503050406030204" pitchFamily="18" charset="0"/>
                                </a:rPr>
                                <m:t>𝑚</m:t>
                              </m:r>
                              <m:sSup>
                                <m:sSupPr>
                                  <m:ctrlPr>
                                    <a:rPr lang="en-US" sz="3600" b="0" i="1" smtClean="0">
                                      <a:latin typeface="Cambria Math" panose="02040503050406030204" pitchFamily="18" charset="0"/>
                                    </a:rPr>
                                  </m:ctrlPr>
                                </m:sSupPr>
                                <m:e>
                                  <m:r>
                                    <a:rPr lang="en-US" sz="3600" b="0" i="1" smtClean="0">
                                      <a:latin typeface="Cambria Math" panose="02040503050406030204" pitchFamily="18" charset="0"/>
                                    </a:rPr>
                                    <m:t>𝑟</m:t>
                                  </m:r>
                                </m:e>
                                <m:sup>
                                  <m:r>
                                    <a:rPr lang="en-US" sz="3600" b="0" i="1" smtClean="0">
                                      <a:latin typeface="Cambria Math" panose="02040503050406030204" pitchFamily="18" charset="0"/>
                                    </a:rPr>
                                    <m:t>∗</m:t>
                                  </m:r>
                                </m:sup>
                              </m:sSup>
                            </m:den>
                          </m:f>
                        </m:sub>
                      </m:sSub>
                    </m:oMath>
                  </m:oMathPara>
                </a14:m>
                <a:endParaRPr lang="en-US" dirty="0"/>
              </a:p>
            </p:txBody>
          </p:sp>
        </mc:Choice>
        <mc:Fallback>
          <p:sp>
            <p:nvSpPr>
              <p:cNvPr id="128" name="TextBox 127"/>
              <p:cNvSpPr txBox="1">
                <a:spLocks noRot="1" noChangeAspect="1" noMove="1" noResize="1" noEditPoints="1" noAdjustHandles="1" noChangeArrowheads="1" noChangeShapeType="1" noTextEdit="1"/>
              </p:cNvSpPr>
              <p:nvPr/>
            </p:nvSpPr>
            <p:spPr>
              <a:xfrm>
                <a:off x="7704087" y="2295422"/>
                <a:ext cx="1684845" cy="89710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9" name="TextBox 128"/>
              <p:cNvSpPr txBox="1"/>
              <p:nvPr/>
            </p:nvSpPr>
            <p:spPr>
              <a:xfrm>
                <a:off x="3987135" y="2377352"/>
                <a:ext cx="371789" cy="70788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𝐿</m:t>
                          </m:r>
                        </m:e>
                        <m:sub>
                          <m:r>
                            <a:rPr lang="en-US" sz="4000" b="0" i="1" smtClean="0">
                              <a:latin typeface="Cambria Math" panose="02040503050406030204" pitchFamily="18" charset="0"/>
                            </a:rPr>
                            <m:t>2</m:t>
                          </m:r>
                        </m:sub>
                      </m:sSub>
                    </m:oMath>
                  </m:oMathPara>
                </a14:m>
                <a:endParaRPr lang="en-US" sz="4000" dirty="0"/>
              </a:p>
            </p:txBody>
          </p:sp>
        </mc:Choice>
        <mc:Fallback>
          <p:sp>
            <p:nvSpPr>
              <p:cNvPr id="129" name="TextBox 128"/>
              <p:cNvSpPr txBox="1">
                <a:spLocks noRot="1" noChangeAspect="1" noMove="1" noResize="1" noEditPoints="1" noAdjustHandles="1" noChangeArrowheads="1" noChangeShapeType="1" noTextEdit="1"/>
              </p:cNvSpPr>
              <p:nvPr/>
            </p:nvSpPr>
            <p:spPr>
              <a:xfrm>
                <a:off x="3987135" y="2377352"/>
                <a:ext cx="371789" cy="707886"/>
              </a:xfrm>
              <a:prstGeom prst="rect">
                <a:avLst/>
              </a:prstGeom>
              <a:blipFill>
                <a:blip r:embed="rId8"/>
                <a:stretch>
                  <a:fillRect r="-4590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0" name="TextBox 129"/>
              <p:cNvSpPr txBox="1"/>
              <p:nvPr/>
            </p:nvSpPr>
            <p:spPr>
              <a:xfrm>
                <a:off x="5697764" y="2404837"/>
                <a:ext cx="1684845" cy="646331"/>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3600" i="1" smtClean="0">
                          <a:latin typeface="Cambria Math" panose="02040503050406030204" pitchFamily="18" charset="0"/>
                        </a:rPr>
                        <m:t>…</m:t>
                      </m:r>
                    </m:oMath>
                  </m:oMathPara>
                </a14:m>
                <a:endParaRPr lang="en-US" dirty="0"/>
              </a:p>
            </p:txBody>
          </p:sp>
        </mc:Choice>
        <mc:Fallback>
          <p:sp>
            <p:nvSpPr>
              <p:cNvPr id="130" name="TextBox 129"/>
              <p:cNvSpPr txBox="1">
                <a:spLocks noRot="1" noChangeAspect="1" noMove="1" noResize="1" noEditPoints="1" noAdjustHandles="1" noChangeArrowheads="1" noChangeShapeType="1" noTextEdit="1"/>
              </p:cNvSpPr>
              <p:nvPr/>
            </p:nvSpPr>
            <p:spPr>
              <a:xfrm>
                <a:off x="5697764" y="2404837"/>
                <a:ext cx="1684845" cy="64633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3413641" y="3192527"/>
                <a:ext cx="1863011"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rgbClr val="00B0F0"/>
                              </a:solidFill>
                              <a:latin typeface="Cambria Math" panose="02040503050406030204" pitchFamily="18" charset="0"/>
                            </a:rPr>
                          </m:ctrlPr>
                        </m:sSubPr>
                        <m:e>
                          <m:r>
                            <a:rPr lang="en-US" sz="4000" i="1">
                              <a:solidFill>
                                <a:srgbClr val="00B0F0"/>
                              </a:solidFill>
                              <a:latin typeface="Cambria Math"/>
                            </a:rPr>
                            <m:t>𝐺</m:t>
                          </m:r>
                        </m:e>
                        <m:sub>
                          <m:r>
                            <a:rPr lang="en-US" sz="4000" i="1">
                              <a:solidFill>
                                <a:srgbClr val="00B0F0"/>
                              </a:solidFill>
                              <a:latin typeface="Cambria Math"/>
                            </a:rPr>
                            <m:t>𝑚</m:t>
                          </m:r>
                        </m:sub>
                      </m:sSub>
                      <m:r>
                        <a:rPr lang="en-US" sz="4000" b="0" i="1" smtClean="0">
                          <a:solidFill>
                            <a:srgbClr val="00B0F0"/>
                          </a:solidFill>
                          <a:latin typeface="Cambria Math" panose="02040503050406030204" pitchFamily="18" charset="0"/>
                        </a:rPr>
                        <m:t>−</m:t>
                      </m:r>
                      <m:r>
                        <a:rPr lang="en-US" sz="4000" b="0" i="1" smtClean="0">
                          <a:solidFill>
                            <a:srgbClr val="FF0000"/>
                          </a:solidFill>
                          <a:latin typeface="Cambria Math" panose="02040503050406030204" pitchFamily="18" charset="0"/>
                        </a:rPr>
                        <m:t>𝑆</m:t>
                      </m:r>
                    </m:oMath>
                  </m:oMathPara>
                </a14:m>
                <a:endParaRPr lang="en-US" sz="4000" dirty="0"/>
              </a:p>
            </p:txBody>
          </p:sp>
        </mc:Choice>
        <mc:Fallback>
          <p:sp>
            <p:nvSpPr>
              <p:cNvPr id="9" name="Rectangle 8"/>
              <p:cNvSpPr>
                <a:spLocks noRot="1" noChangeAspect="1" noMove="1" noResize="1" noEditPoints="1" noAdjustHandles="1" noChangeArrowheads="1" noChangeShapeType="1" noTextEdit="1"/>
              </p:cNvSpPr>
              <p:nvPr/>
            </p:nvSpPr>
            <p:spPr>
              <a:xfrm>
                <a:off x="3413641" y="3192527"/>
                <a:ext cx="1863011" cy="707886"/>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9328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07"/>
                                        </p:tgtEl>
                                        <p:attrNameLst>
                                          <p:attrName>fillcolor</p:attrName>
                                        </p:attrNameLst>
                                      </p:cBhvr>
                                      <p:to>
                                        <a:srgbClr val="FD2621"/>
                                      </p:to>
                                    </p:animClr>
                                    <p:set>
                                      <p:cBhvr>
                                        <p:cTn id="25" dur="2000" fill="hold"/>
                                        <p:tgtEl>
                                          <p:spTgt spid="107"/>
                                        </p:tgtEl>
                                        <p:attrNameLst>
                                          <p:attrName>fill.type</p:attrName>
                                        </p:attrNameLst>
                                      </p:cBhvr>
                                      <p:to>
                                        <p:strVal val="solid"/>
                                      </p:to>
                                    </p:set>
                                    <p:set>
                                      <p:cBhvr>
                                        <p:cTn id="26" dur="2000" fill="hold"/>
                                        <p:tgtEl>
                                          <p:spTgt spid="107"/>
                                        </p:tgtEl>
                                        <p:attrNameLst>
                                          <p:attrName>fill.on</p:attrName>
                                        </p:attrNameLst>
                                      </p:cBhvr>
                                      <p:to>
                                        <p:strVal val="true"/>
                                      </p:to>
                                    </p:set>
                                  </p:childTnLst>
                                </p:cTn>
                              </p:par>
                              <p:par>
                                <p:cTn id="27" presetID="1" presetClass="emph" presetSubtype="2" fill="hold" nodeType="withEffect">
                                  <p:stCondLst>
                                    <p:cond delay="0"/>
                                  </p:stCondLst>
                                  <p:childTnLst>
                                    <p:animClr clrSpc="rgb" dir="cw">
                                      <p:cBhvr>
                                        <p:cTn id="28" dur="2000" fill="hold"/>
                                        <p:tgtEl>
                                          <p:spTgt spid="99"/>
                                        </p:tgtEl>
                                        <p:attrNameLst>
                                          <p:attrName>fillcolor</p:attrName>
                                        </p:attrNameLst>
                                      </p:cBhvr>
                                      <p:to>
                                        <a:srgbClr val="FD2621"/>
                                      </p:to>
                                    </p:animClr>
                                    <p:set>
                                      <p:cBhvr>
                                        <p:cTn id="29" dur="2000" fill="hold"/>
                                        <p:tgtEl>
                                          <p:spTgt spid="99"/>
                                        </p:tgtEl>
                                        <p:attrNameLst>
                                          <p:attrName>fill.type</p:attrName>
                                        </p:attrNameLst>
                                      </p:cBhvr>
                                      <p:to>
                                        <p:strVal val="solid"/>
                                      </p:to>
                                    </p:set>
                                    <p:set>
                                      <p:cBhvr>
                                        <p:cTn id="30" dur="2000" fill="hold"/>
                                        <p:tgtEl>
                                          <p:spTgt spid="99"/>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5" grpId="0" animBg="1"/>
      <p:bldP spid="126" grpId="0" animBg="1"/>
      <p:bldP spid="127" grpId="0" animBg="1"/>
      <p:bldP spid="6" grpId="0"/>
      <p:bldP spid="128" grpId="0"/>
      <p:bldP spid="129" grpId="0"/>
      <p:bldP spid="130" grpId="0"/>
      <p:bldP spid="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normAutofit/>
              </a:bodyPr>
              <a:lstStyle/>
              <a:p>
                <a:r>
                  <a:rPr lang="en-US" dirty="0" smtClean="0">
                    <a:solidFill>
                      <a:srgbClr val="00B050"/>
                    </a:solidFill>
                  </a:rPr>
                  <a:t>c-good Layer </a:t>
                </a:r>
                <a14:m>
                  <m:oMath xmlns:m="http://schemas.openxmlformats.org/officeDocument/2006/math">
                    <m:sSub>
                      <m:sSubPr>
                        <m:ctrlPr>
                          <a:rPr lang="en-US" sz="3600" i="1">
                            <a:solidFill>
                              <a:srgbClr val="00B050"/>
                            </a:solidFill>
                            <a:latin typeface="Cambria Math" panose="02040503050406030204" pitchFamily="18" charset="0"/>
                          </a:rPr>
                        </m:ctrlPr>
                      </m:sSubPr>
                      <m:e>
                        <m:r>
                          <a:rPr lang="en-US" sz="3600" i="1">
                            <a:solidFill>
                              <a:srgbClr val="00B050"/>
                            </a:solidFill>
                            <a:latin typeface="Cambria Math" panose="02040503050406030204" pitchFamily="18" charset="0"/>
                          </a:rPr>
                          <m:t>𝐿</m:t>
                        </m:r>
                      </m:e>
                      <m:sub>
                        <m:r>
                          <a:rPr lang="en-US" sz="3600" i="1">
                            <a:solidFill>
                              <a:srgbClr val="00B050"/>
                            </a:solidFill>
                            <a:latin typeface="Cambria Math" panose="02040503050406030204" pitchFamily="18" charset="0"/>
                          </a:rPr>
                          <m:t>𝑖</m:t>
                        </m:r>
                      </m:sub>
                    </m:sSub>
                  </m:oMath>
                </a14:m>
                <a:r>
                  <a:rPr lang="en-US" dirty="0" smtClean="0"/>
                  <a:t> with respect to deleted set </a:t>
                </a:r>
                <a14:m>
                  <m:oMath xmlns:m="http://schemas.openxmlformats.org/officeDocument/2006/math">
                    <m:r>
                      <a:rPr lang="en-US" sz="3600" i="1">
                        <a:solidFill>
                          <a:srgbClr val="FF0000"/>
                        </a:solidFill>
                        <a:latin typeface="Cambria Math" panose="02040503050406030204" pitchFamily="18" charset="0"/>
                      </a:rPr>
                      <m:t>𝑆</m:t>
                    </m:r>
                  </m:oMath>
                </a14:m>
                <a:endParaRPr lang="en-US" dirty="0">
                  <a:solidFill>
                    <a:srgbClr val="FF0000"/>
                  </a:solidFill>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39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3" name="Rectangle 82"/>
              <p:cNvSpPr/>
              <p:nvPr/>
            </p:nvSpPr>
            <p:spPr>
              <a:xfrm>
                <a:off x="272636" y="2217726"/>
                <a:ext cx="788148" cy="577081"/>
              </a:xfrm>
              <a:prstGeom prst="rect">
                <a:avLst/>
              </a:prstGeom>
            </p:spPr>
            <p:txBody>
              <a:bodyPr wrap="none" lIns="68580" tIns="34290" rIns="68580" bIns="34290">
                <a:spAutoFit/>
              </a:bodyPr>
              <a:lstStyle/>
              <a:p>
                <a:pPr/>
                <a14:m>
                  <m:oMathPara xmlns:m="http://schemas.openxmlformats.org/officeDocument/2006/math">
                    <m:oMathParaPr>
                      <m:jc m:val="centerGroup"/>
                    </m:oMathParaPr>
                    <m:oMath xmlns:m="http://schemas.openxmlformats.org/officeDocument/2006/math">
                      <m:sSub>
                        <m:sSubPr>
                          <m:ctrlPr>
                            <a:rPr lang="en-US" sz="3300" i="1">
                              <a:solidFill>
                                <a:srgbClr val="00B0F0"/>
                              </a:solidFill>
                              <a:latin typeface="Cambria Math" panose="02040503050406030204" pitchFamily="18" charset="0"/>
                            </a:rPr>
                          </m:ctrlPr>
                        </m:sSubPr>
                        <m:e>
                          <m:r>
                            <a:rPr lang="en-US" sz="3300" i="1">
                              <a:solidFill>
                                <a:srgbClr val="00B0F0"/>
                              </a:solidFill>
                              <a:latin typeface="Cambria Math"/>
                            </a:rPr>
                            <m:t>𝐺</m:t>
                          </m:r>
                        </m:e>
                        <m:sub>
                          <m:r>
                            <a:rPr lang="en-US" sz="3300" i="1">
                              <a:solidFill>
                                <a:srgbClr val="00B0F0"/>
                              </a:solidFill>
                              <a:latin typeface="Cambria Math"/>
                            </a:rPr>
                            <m:t>𝑚</m:t>
                          </m:r>
                        </m:sub>
                      </m:sSub>
                    </m:oMath>
                  </m:oMathPara>
                </a14:m>
                <a:endParaRPr lang="en-US" sz="3300" dirty="0"/>
              </a:p>
            </p:txBody>
          </p:sp>
        </mc:Choice>
        <mc:Fallback>
          <p:sp>
            <p:nvSpPr>
              <p:cNvPr id="83" name="Rectangle 82"/>
              <p:cNvSpPr>
                <a:spLocks noRot="1" noChangeAspect="1" noMove="1" noResize="1" noEditPoints="1" noAdjustHandles="1" noChangeArrowheads="1" noChangeShapeType="1" noTextEdit="1"/>
              </p:cNvSpPr>
              <p:nvPr/>
            </p:nvSpPr>
            <p:spPr>
              <a:xfrm>
                <a:off x="272636" y="2217726"/>
                <a:ext cx="788148" cy="577081"/>
              </a:xfrm>
              <a:prstGeom prst="rect">
                <a:avLst/>
              </a:prstGeom>
              <a:blipFill>
                <a:blip r:embed="rId3"/>
                <a:stretch>
                  <a:fillRect/>
                </a:stretch>
              </a:blipFill>
            </p:spPr>
            <p:txBody>
              <a:bodyPr/>
              <a:lstStyle/>
              <a:p>
                <a:r>
                  <a:rPr lang="en-US">
                    <a:noFill/>
                  </a:rPr>
                  <a:t> </a:t>
                </a:r>
              </a:p>
            </p:txBody>
          </p:sp>
        </mc:Fallback>
      </mc:AlternateContent>
      <p:sp>
        <p:nvSpPr>
          <p:cNvPr id="84" name="Oval 83"/>
          <p:cNvSpPr/>
          <p:nvPr/>
        </p:nvSpPr>
        <p:spPr>
          <a:xfrm>
            <a:off x="1312709" y="234625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85" name="Oval 84"/>
          <p:cNvSpPr/>
          <p:nvPr/>
        </p:nvSpPr>
        <p:spPr>
          <a:xfrm>
            <a:off x="2018864" y="2346252"/>
            <a:ext cx="435851" cy="4184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cxnSp>
        <p:nvCxnSpPr>
          <p:cNvPr id="86" name="Straight Arrow Connector 85"/>
          <p:cNvCxnSpPr/>
          <p:nvPr/>
        </p:nvCxnSpPr>
        <p:spPr>
          <a:xfrm>
            <a:off x="1726689" y="2551416"/>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7268236" y="237600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88" name="TextBox 87"/>
          <p:cNvSpPr txBox="1"/>
          <p:nvPr/>
        </p:nvSpPr>
        <p:spPr>
          <a:xfrm>
            <a:off x="3413641" y="2108928"/>
            <a:ext cx="512400" cy="718466"/>
          </a:xfrm>
          <a:prstGeom prst="rect">
            <a:avLst/>
          </a:prstGeom>
          <a:noFill/>
        </p:spPr>
        <p:txBody>
          <a:bodyPr wrap="none" lIns="68580" tIns="34290" rIns="68580" bIns="34290" rtlCol="0">
            <a:spAutoFit/>
          </a:bodyPr>
          <a:lstStyle/>
          <a:p>
            <a:r>
              <a:rPr lang="en-US" sz="4200" dirty="0"/>
              <a:t>…</a:t>
            </a:r>
          </a:p>
        </p:txBody>
      </p:sp>
      <mc:AlternateContent xmlns:mc="http://schemas.openxmlformats.org/markup-compatibility/2006">
        <mc:Choice xmlns:a14="http://schemas.microsoft.com/office/drawing/2010/main" Requires="a14">
          <p:sp>
            <p:nvSpPr>
              <p:cNvPr id="89" name="Oval 88"/>
              <p:cNvSpPr/>
              <p:nvPr/>
            </p:nvSpPr>
            <p:spPr>
              <a:xfrm>
                <a:off x="8511080" y="2234567"/>
                <a:ext cx="546364" cy="7516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14:m>
                  <m:oMathPara xmlns:m="http://schemas.openxmlformats.org/officeDocument/2006/math">
                    <m:oMathParaPr>
                      <m:jc m:val="centerGroup"/>
                    </m:oMathParaPr>
                    <m:oMath xmlns:m="http://schemas.openxmlformats.org/officeDocument/2006/math">
                      <m:f>
                        <m:fPr>
                          <m:ctrlPr>
                            <a:rPr lang="en-US" sz="1700" i="1" smtClean="0">
                              <a:latin typeface="Cambria Math" panose="02040503050406030204" pitchFamily="18" charset="0"/>
                            </a:rPr>
                          </m:ctrlPr>
                        </m:fPr>
                        <m:num>
                          <m:r>
                            <a:rPr lang="en-US" sz="1700" b="0" i="1" smtClean="0">
                              <a:latin typeface="Cambria Math" panose="02040503050406030204" pitchFamily="18" charset="0"/>
                            </a:rPr>
                            <m:t>𝑛</m:t>
                          </m:r>
                        </m:num>
                        <m:den>
                          <m:r>
                            <a:rPr lang="en-US" sz="1700" b="0" i="1" smtClean="0">
                              <a:latin typeface="Cambria Math" panose="02040503050406030204" pitchFamily="18" charset="0"/>
                            </a:rPr>
                            <m:t>𝑚</m:t>
                          </m:r>
                        </m:den>
                      </m:f>
                    </m:oMath>
                  </m:oMathPara>
                </a14:m>
                <a:endParaRPr lang="en-US" sz="1700" dirty="0"/>
              </a:p>
            </p:txBody>
          </p:sp>
        </mc:Choice>
        <mc:Fallback>
          <p:sp>
            <p:nvSpPr>
              <p:cNvPr id="89" name="Oval 88"/>
              <p:cNvSpPr>
                <a:spLocks noRot="1" noChangeAspect="1" noMove="1" noResize="1" noEditPoints="1" noAdjustHandles="1" noChangeArrowheads="1" noChangeShapeType="1" noTextEdit="1"/>
              </p:cNvSpPr>
              <p:nvPr/>
            </p:nvSpPr>
            <p:spPr>
              <a:xfrm>
                <a:off x="8511080" y="2234567"/>
                <a:ext cx="546364" cy="751683"/>
              </a:xfrm>
              <a:prstGeom prst="ellipse">
                <a:avLst/>
              </a:prstGeom>
              <a:blipFill>
                <a:blip r:embed="rId4"/>
                <a:stretch>
                  <a:fillRect/>
                </a:stretch>
              </a:blipFill>
              <a:ln>
                <a:noFill/>
              </a:ln>
            </p:spPr>
            <p:txBody>
              <a:bodyPr/>
              <a:lstStyle/>
              <a:p>
                <a:r>
                  <a:rPr lang="en-US">
                    <a:noFill/>
                  </a:rPr>
                  <a:t> </a:t>
                </a:r>
              </a:p>
            </p:txBody>
          </p:sp>
        </mc:Fallback>
      </mc:AlternateContent>
      <p:cxnSp>
        <p:nvCxnSpPr>
          <p:cNvPr id="90" name="Straight Arrow Connector 89"/>
          <p:cNvCxnSpPr/>
          <p:nvPr/>
        </p:nvCxnSpPr>
        <p:spPr>
          <a:xfrm flipV="1">
            <a:off x="8382673" y="2544337"/>
            <a:ext cx="138085" cy="2334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7633930" y="256767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7870273" y="2038813"/>
            <a:ext cx="512400" cy="718466"/>
          </a:xfrm>
          <a:prstGeom prst="rect">
            <a:avLst/>
          </a:prstGeom>
          <a:noFill/>
        </p:spPr>
        <p:txBody>
          <a:bodyPr wrap="none" lIns="68580" tIns="34290" rIns="68580" bIns="34290" rtlCol="0">
            <a:spAutoFit/>
          </a:bodyPr>
          <a:lstStyle/>
          <a:p>
            <a:r>
              <a:rPr lang="en-US" sz="4200" dirty="0"/>
              <a:t>…</a:t>
            </a:r>
          </a:p>
        </p:txBody>
      </p:sp>
      <p:sp>
        <p:nvSpPr>
          <p:cNvPr id="93" name="Oval 92"/>
          <p:cNvSpPr/>
          <p:nvPr/>
        </p:nvSpPr>
        <p:spPr>
          <a:xfrm>
            <a:off x="6609851" y="2376102"/>
            <a:ext cx="523232" cy="4184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solidFill>
                <a:srgbClr val="FF0000"/>
              </a:solidFill>
            </a:endParaRPr>
          </a:p>
        </p:txBody>
      </p:sp>
      <p:sp>
        <p:nvSpPr>
          <p:cNvPr id="94" name="Oval 93"/>
          <p:cNvSpPr/>
          <p:nvPr/>
        </p:nvSpPr>
        <p:spPr>
          <a:xfrm>
            <a:off x="5891030" y="2402010"/>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95" name="Straight Arrow Connector 94"/>
          <p:cNvCxnSpPr>
            <a:endCxn id="93" idx="2"/>
          </p:cNvCxnSpPr>
          <p:nvPr/>
        </p:nvCxnSpPr>
        <p:spPr>
          <a:xfrm flipV="1">
            <a:off x="6254925" y="2585312"/>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6997931" y="2576949"/>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7" name="Oval 96"/>
              <p:cNvSpPr/>
              <p:nvPr/>
            </p:nvSpPr>
            <p:spPr>
              <a:xfrm>
                <a:off x="5207544" y="2373332"/>
                <a:ext cx="610009"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14:m>
                  <m:oMathPara xmlns:m="http://schemas.openxmlformats.org/officeDocument/2006/math">
                    <m:oMathParaPr>
                      <m:jc m:val="centerGroup"/>
                    </m:oMathParaPr>
                    <m:oMath xmlns:m="http://schemas.openxmlformats.org/officeDocument/2006/math">
                      <m:r>
                        <a:rPr lang="en-US" sz="1700" b="0" i="1" dirty="0" smtClean="0">
                          <a:latin typeface="Cambria Math" panose="02040503050406030204" pitchFamily="18" charset="0"/>
                        </a:rPr>
                        <m:t>2</m:t>
                      </m:r>
                      <m:sSup>
                        <m:sSupPr>
                          <m:ctrlPr>
                            <a:rPr lang="en-US" sz="1700" i="1" dirty="0">
                              <a:latin typeface="Cambria Math" panose="02040503050406030204" pitchFamily="18" charset="0"/>
                            </a:rPr>
                          </m:ctrlPr>
                        </m:sSupPr>
                        <m:e>
                          <m:r>
                            <a:rPr lang="en-US" sz="1700" i="1" dirty="0">
                              <a:latin typeface="Cambria Math" panose="02040503050406030204" pitchFamily="18" charset="0"/>
                            </a:rPr>
                            <m:t>𝑟</m:t>
                          </m:r>
                        </m:e>
                        <m:sup>
                          <m:r>
                            <a:rPr lang="en-US" sz="1700" i="1" dirty="0">
                              <a:latin typeface="Cambria Math" panose="02040503050406030204" pitchFamily="18" charset="0"/>
                            </a:rPr>
                            <m:t>∗</m:t>
                          </m:r>
                        </m:sup>
                      </m:sSup>
                    </m:oMath>
                  </m:oMathPara>
                </a14:m>
                <a:endParaRPr lang="en-US" sz="1700" dirty="0"/>
              </a:p>
            </p:txBody>
          </p:sp>
        </mc:Choice>
        <mc:Fallback>
          <p:sp>
            <p:nvSpPr>
              <p:cNvPr id="97" name="Oval 96"/>
              <p:cNvSpPr>
                <a:spLocks noRot="1" noChangeAspect="1" noMove="1" noResize="1" noEditPoints="1" noAdjustHandles="1" noChangeArrowheads="1" noChangeShapeType="1" noTextEdit="1"/>
              </p:cNvSpPr>
              <p:nvPr/>
            </p:nvSpPr>
            <p:spPr>
              <a:xfrm>
                <a:off x="5207544" y="2373332"/>
                <a:ext cx="610009" cy="418421"/>
              </a:xfrm>
              <a:prstGeom prst="ellipse">
                <a:avLst/>
              </a:prstGeom>
              <a:blipFill>
                <a:blip r:embed="rId5"/>
                <a:stretch>
                  <a:fillRect/>
                </a:stretch>
              </a:blipFill>
              <a:ln>
                <a:noFill/>
              </a:ln>
            </p:spPr>
            <p:txBody>
              <a:bodyPr/>
              <a:lstStyle/>
              <a:p>
                <a:r>
                  <a:rPr lang="en-US">
                    <a:noFill/>
                  </a:rPr>
                  <a:t> </a:t>
                </a:r>
              </a:p>
            </p:txBody>
          </p:sp>
        </mc:Fallback>
      </mc:AlternateContent>
      <p:cxnSp>
        <p:nvCxnSpPr>
          <p:cNvPr id="98" name="Straight Arrow Connector 97"/>
          <p:cNvCxnSpPr/>
          <p:nvPr/>
        </p:nvCxnSpPr>
        <p:spPr>
          <a:xfrm flipV="1">
            <a:off x="5549278" y="2551416"/>
            <a:ext cx="413819" cy="800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9" name="Oval 98"/>
              <p:cNvSpPr/>
              <p:nvPr/>
            </p:nvSpPr>
            <p:spPr>
              <a:xfrm>
                <a:off x="2890409" y="2399225"/>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14:m>
                  <m:oMathPara xmlns:m="http://schemas.openxmlformats.org/officeDocument/2006/math">
                    <m:oMathParaPr>
                      <m:jc m:val="centerGroup"/>
                    </m:oMathParaPr>
                    <m:oMath xmlns:m="http://schemas.openxmlformats.org/officeDocument/2006/math">
                      <m:sSup>
                        <m:sSupPr>
                          <m:ctrlPr>
                            <a:rPr lang="en-US" sz="1700" i="1" dirty="0" smtClean="0">
                              <a:latin typeface="Cambria Math" panose="02040503050406030204" pitchFamily="18" charset="0"/>
                            </a:rPr>
                          </m:ctrlPr>
                        </m:sSupPr>
                        <m:e>
                          <m:r>
                            <a:rPr lang="en-US" sz="1700" b="0" i="1" dirty="0" smtClean="0">
                              <a:latin typeface="Cambria Math" panose="02040503050406030204" pitchFamily="18" charset="0"/>
                            </a:rPr>
                            <m:t>𝑟</m:t>
                          </m:r>
                        </m:e>
                        <m:sup>
                          <m:r>
                            <a:rPr lang="en-US" sz="1700" b="0" i="1" dirty="0" smtClean="0">
                              <a:latin typeface="Cambria Math" panose="02040503050406030204" pitchFamily="18" charset="0"/>
                            </a:rPr>
                            <m:t>∗</m:t>
                          </m:r>
                        </m:sup>
                      </m:sSup>
                    </m:oMath>
                  </m:oMathPara>
                </a14:m>
                <a:endParaRPr lang="en-US" sz="1700" dirty="0"/>
              </a:p>
            </p:txBody>
          </p:sp>
        </mc:Choice>
        <mc:Fallback>
          <p:sp>
            <p:nvSpPr>
              <p:cNvPr id="99" name="Oval 98"/>
              <p:cNvSpPr>
                <a:spLocks noRot="1" noChangeAspect="1" noMove="1" noResize="1" noEditPoints="1" noAdjustHandles="1" noChangeArrowheads="1" noChangeShapeType="1" noTextEdit="1"/>
              </p:cNvSpPr>
              <p:nvPr/>
            </p:nvSpPr>
            <p:spPr>
              <a:xfrm>
                <a:off x="2890409" y="2399225"/>
                <a:ext cx="523232" cy="418421"/>
              </a:xfrm>
              <a:prstGeom prst="ellipse">
                <a:avLst/>
              </a:prstGeom>
              <a:blipFill>
                <a:blip r:embed="rId6"/>
                <a:stretch>
                  <a:fillRect/>
                </a:stretch>
              </a:blipFill>
              <a:ln>
                <a:noFill/>
              </a:ln>
            </p:spPr>
            <p:txBody>
              <a:bodyPr/>
              <a:lstStyle/>
              <a:p>
                <a:r>
                  <a:rPr lang="en-US">
                    <a:noFill/>
                  </a:rPr>
                  <a:t> </a:t>
                </a:r>
              </a:p>
            </p:txBody>
          </p:sp>
        </mc:Fallback>
      </mc:AlternateContent>
      <p:sp>
        <p:nvSpPr>
          <p:cNvPr id="100" name="TextBox 99"/>
          <p:cNvSpPr txBox="1"/>
          <p:nvPr/>
        </p:nvSpPr>
        <p:spPr>
          <a:xfrm>
            <a:off x="2438458" y="2083277"/>
            <a:ext cx="512400" cy="718466"/>
          </a:xfrm>
          <a:prstGeom prst="rect">
            <a:avLst/>
          </a:prstGeom>
          <a:noFill/>
        </p:spPr>
        <p:txBody>
          <a:bodyPr wrap="none" lIns="68580" tIns="34290" rIns="68580" bIns="34290" rtlCol="0">
            <a:spAutoFit/>
          </a:bodyPr>
          <a:lstStyle/>
          <a:p>
            <a:r>
              <a:rPr lang="en-US" sz="4200" dirty="0"/>
              <a:t>…</a:t>
            </a:r>
          </a:p>
        </p:txBody>
      </p:sp>
      <p:sp>
        <p:nvSpPr>
          <p:cNvPr id="102" name="Oval 101"/>
          <p:cNvSpPr/>
          <p:nvPr/>
        </p:nvSpPr>
        <p:spPr>
          <a:xfrm>
            <a:off x="4530612" y="2397013"/>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103" name="Straight Arrow Connector 102"/>
          <p:cNvCxnSpPr/>
          <p:nvPr/>
        </p:nvCxnSpPr>
        <p:spPr>
          <a:xfrm flipV="1">
            <a:off x="4894507" y="2613194"/>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4" name="Oval 103"/>
          <p:cNvSpPr/>
          <p:nvPr/>
        </p:nvSpPr>
        <p:spPr>
          <a:xfrm>
            <a:off x="3892220" y="2394228"/>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105" name="Straight Arrow Connector 104"/>
          <p:cNvCxnSpPr/>
          <p:nvPr/>
        </p:nvCxnSpPr>
        <p:spPr>
          <a:xfrm flipV="1">
            <a:off x="4256115" y="2610409"/>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6" name="Curved Connector 105"/>
          <p:cNvCxnSpPr/>
          <p:nvPr/>
        </p:nvCxnSpPr>
        <p:spPr>
          <a:xfrm rot="5400000" flipH="1" flipV="1">
            <a:off x="6855278" y="1154280"/>
            <a:ext cx="3036" cy="2579495"/>
          </a:xfrm>
          <a:prstGeom prst="curvedConnector3">
            <a:avLst>
              <a:gd name="adj1" fmla="val 1690869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107" name="Oval 106"/>
          <p:cNvSpPr/>
          <p:nvPr/>
        </p:nvSpPr>
        <p:spPr>
          <a:xfrm>
            <a:off x="1110481" y="2090513"/>
            <a:ext cx="2399397"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cxnSp>
        <p:nvCxnSpPr>
          <p:cNvPr id="108" name="Curved Connector 107"/>
          <p:cNvCxnSpPr/>
          <p:nvPr/>
        </p:nvCxnSpPr>
        <p:spPr>
          <a:xfrm rot="5400000" flipH="1" flipV="1">
            <a:off x="4671831" y="1151243"/>
            <a:ext cx="3036" cy="2579495"/>
          </a:xfrm>
          <a:prstGeom prst="curvedConnector3">
            <a:avLst>
              <a:gd name="adj1" fmla="val 1690869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109" name="Oval 108"/>
          <p:cNvSpPr/>
          <p:nvPr/>
        </p:nvSpPr>
        <p:spPr>
          <a:xfrm>
            <a:off x="3468944" y="2103631"/>
            <a:ext cx="2399397"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110" name="Oval 109"/>
          <p:cNvSpPr/>
          <p:nvPr/>
        </p:nvSpPr>
        <p:spPr>
          <a:xfrm>
            <a:off x="5786914" y="2103631"/>
            <a:ext cx="2399397"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112" name="Oval 111"/>
          <p:cNvSpPr/>
          <p:nvPr/>
        </p:nvSpPr>
        <p:spPr>
          <a:xfrm>
            <a:off x="8241382" y="2118488"/>
            <a:ext cx="918690"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mc:AlternateContent xmlns:mc="http://schemas.openxmlformats.org/markup-compatibility/2006">
        <mc:Choice xmlns:a14="http://schemas.microsoft.com/office/drawing/2010/main" Requires="a14">
          <p:sp>
            <p:nvSpPr>
              <p:cNvPr id="115" name="TextBox 114"/>
              <p:cNvSpPr txBox="1"/>
              <p:nvPr/>
            </p:nvSpPr>
            <p:spPr>
              <a:xfrm>
                <a:off x="3987135" y="2997112"/>
                <a:ext cx="371789" cy="70788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4000" i="1" smtClean="0">
                              <a:solidFill>
                                <a:srgbClr val="00B050"/>
                              </a:solidFill>
                              <a:latin typeface="Cambria Math" panose="02040503050406030204" pitchFamily="18" charset="0"/>
                            </a:rPr>
                          </m:ctrlPr>
                        </m:sSubPr>
                        <m:e>
                          <m:r>
                            <a:rPr lang="en-US" sz="4000" b="0" i="1" smtClean="0">
                              <a:solidFill>
                                <a:srgbClr val="00B050"/>
                              </a:solidFill>
                              <a:latin typeface="Cambria Math" panose="02040503050406030204" pitchFamily="18" charset="0"/>
                            </a:rPr>
                            <m:t>𝐿</m:t>
                          </m:r>
                        </m:e>
                        <m:sub>
                          <m:r>
                            <a:rPr lang="en-US" sz="4000" b="0" i="1" smtClean="0">
                              <a:solidFill>
                                <a:srgbClr val="00B050"/>
                              </a:solidFill>
                              <a:latin typeface="Cambria Math" panose="02040503050406030204" pitchFamily="18" charset="0"/>
                            </a:rPr>
                            <m:t>𝑖</m:t>
                          </m:r>
                        </m:sub>
                      </m:sSub>
                    </m:oMath>
                  </m:oMathPara>
                </a14:m>
                <a:endParaRPr lang="en-US" sz="4000" dirty="0">
                  <a:solidFill>
                    <a:srgbClr val="00B050"/>
                  </a:solidFill>
                </a:endParaRPr>
              </a:p>
            </p:txBody>
          </p:sp>
        </mc:Choice>
        <mc:Fallback>
          <p:sp>
            <p:nvSpPr>
              <p:cNvPr id="115" name="TextBox 114"/>
              <p:cNvSpPr txBox="1">
                <a:spLocks noRot="1" noChangeAspect="1" noMove="1" noResize="1" noEditPoints="1" noAdjustHandles="1" noChangeArrowheads="1" noChangeShapeType="1" noTextEdit="1"/>
              </p:cNvSpPr>
              <p:nvPr/>
            </p:nvSpPr>
            <p:spPr>
              <a:xfrm>
                <a:off x="3987135" y="2997112"/>
                <a:ext cx="371789" cy="707886"/>
              </a:xfrm>
              <a:prstGeom prst="rect">
                <a:avLst/>
              </a:prstGeom>
              <a:blipFill>
                <a:blip r:embed="rId7"/>
                <a:stretch>
                  <a:fillRect r="-295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6" name="TextBox 115"/>
              <p:cNvSpPr txBox="1"/>
              <p:nvPr/>
            </p:nvSpPr>
            <p:spPr>
              <a:xfrm>
                <a:off x="4706855" y="2993471"/>
                <a:ext cx="1684845" cy="646331"/>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3600" i="1" smtClean="0">
                          <a:latin typeface="Cambria Math" panose="02040503050406030204" pitchFamily="18" charset="0"/>
                        </a:rPr>
                        <m:t>…</m:t>
                      </m:r>
                    </m:oMath>
                  </m:oMathPara>
                </a14:m>
                <a:endParaRPr lang="en-US" dirty="0"/>
              </a:p>
            </p:txBody>
          </p:sp>
        </mc:Choice>
        <mc:Fallback>
          <p:sp>
            <p:nvSpPr>
              <p:cNvPr id="116" name="TextBox 115"/>
              <p:cNvSpPr txBox="1">
                <a:spLocks noRot="1" noChangeAspect="1" noMove="1" noResize="1" noEditPoints="1" noAdjustHandles="1" noChangeArrowheads="1" noChangeShapeType="1" noTextEdit="1"/>
              </p:cNvSpPr>
              <p:nvPr/>
            </p:nvSpPr>
            <p:spPr>
              <a:xfrm>
                <a:off x="4706855" y="2993471"/>
                <a:ext cx="1684845" cy="646331"/>
              </a:xfrm>
              <a:prstGeom prst="rect">
                <a:avLst/>
              </a:prstGeom>
              <a:blipFill>
                <a:blip r:embed="rId8"/>
                <a:stretch>
                  <a:fillRect/>
                </a:stretch>
              </a:blipFill>
            </p:spPr>
            <p:txBody>
              <a:bodyPr/>
              <a:lstStyle/>
              <a:p>
                <a:r>
                  <a:rPr lang="en-US">
                    <a:noFill/>
                  </a:rPr>
                  <a:t> </a:t>
                </a:r>
              </a:p>
            </p:txBody>
          </p:sp>
        </mc:Fallback>
      </mc:AlternateContent>
      <p:sp>
        <p:nvSpPr>
          <p:cNvPr id="118" name="Oval 117"/>
          <p:cNvSpPr/>
          <p:nvPr/>
        </p:nvSpPr>
        <p:spPr>
          <a:xfrm>
            <a:off x="3181180" y="1586781"/>
            <a:ext cx="5374321" cy="2481225"/>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mc:AlternateContent xmlns:mc="http://schemas.openxmlformats.org/markup-compatibility/2006">
        <mc:Choice xmlns:a14="http://schemas.microsoft.com/office/drawing/2010/main" Requires="a14">
          <p:sp>
            <p:nvSpPr>
              <p:cNvPr id="119" name="TextBox 118"/>
              <p:cNvSpPr txBox="1"/>
              <p:nvPr/>
            </p:nvSpPr>
            <p:spPr>
              <a:xfrm>
                <a:off x="6559581" y="2973134"/>
                <a:ext cx="371789" cy="70788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𝐿</m:t>
                          </m:r>
                        </m:e>
                        <m:sub>
                          <m:r>
                            <a:rPr lang="en-US" sz="4000" b="0" i="1" smtClean="0">
                              <a:latin typeface="Cambria Math" panose="02040503050406030204" pitchFamily="18" charset="0"/>
                            </a:rPr>
                            <m:t>𝑖</m:t>
                          </m:r>
                          <m:r>
                            <a:rPr lang="en-US" sz="4000" b="0" i="1" smtClean="0">
                              <a:latin typeface="Cambria Math" panose="02040503050406030204" pitchFamily="18" charset="0"/>
                            </a:rPr>
                            <m:t>+</m:t>
                          </m:r>
                          <m:r>
                            <a:rPr lang="en-US" sz="4000" b="0" i="1" smtClean="0">
                              <a:latin typeface="Cambria Math" panose="02040503050406030204" pitchFamily="18" charset="0"/>
                            </a:rPr>
                            <m:t>𝑘</m:t>
                          </m:r>
                        </m:sub>
                      </m:sSub>
                    </m:oMath>
                  </m:oMathPara>
                </a14:m>
                <a:endParaRPr lang="en-US" sz="4000" dirty="0"/>
              </a:p>
            </p:txBody>
          </p:sp>
        </mc:Choice>
        <mc:Fallback>
          <p:sp>
            <p:nvSpPr>
              <p:cNvPr id="119" name="TextBox 118"/>
              <p:cNvSpPr txBox="1">
                <a:spLocks noRot="1" noChangeAspect="1" noMove="1" noResize="1" noEditPoints="1" noAdjustHandles="1" noChangeArrowheads="1" noChangeShapeType="1" noTextEdit="1"/>
              </p:cNvSpPr>
              <p:nvPr/>
            </p:nvSpPr>
            <p:spPr>
              <a:xfrm>
                <a:off x="6559581" y="2973134"/>
                <a:ext cx="371789" cy="707886"/>
              </a:xfrm>
              <a:prstGeom prst="rect">
                <a:avLst/>
              </a:prstGeom>
              <a:blipFill>
                <a:blip r:embed="rId9"/>
                <a:stretch>
                  <a:fillRect r="-16721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0" name="TextBox 119"/>
              <p:cNvSpPr txBox="1"/>
              <p:nvPr/>
            </p:nvSpPr>
            <p:spPr>
              <a:xfrm>
                <a:off x="167010" y="3316636"/>
                <a:ext cx="4539512" cy="1996957"/>
              </a:xfrm>
              <a:prstGeom prst="rect">
                <a:avLst/>
              </a:prstGeom>
              <a:noFill/>
            </p:spPr>
            <p:txBody>
              <a:bodyPr wrap="none" lIns="68580" tIns="34290" rIns="68580" bIns="34290" rtlCol="0">
                <a:spAutoFit/>
              </a:bodyPr>
              <a:lstStyle/>
              <a:p>
                <a:r>
                  <a:rPr lang="en-US" sz="2400" dirty="0" smtClean="0"/>
                  <a:t>For </a:t>
                </a:r>
                <a:r>
                  <a:rPr lang="en-US" sz="2400" i="1" dirty="0"/>
                  <a:t>every</a:t>
                </a:r>
                <a:r>
                  <a:rPr lang="en-US" sz="2400" dirty="0"/>
                  <a:t> </a:t>
                </a:r>
                <a14:m>
                  <m:oMath xmlns:m="http://schemas.openxmlformats.org/officeDocument/2006/math">
                    <m:r>
                      <m:rPr>
                        <m:sty m:val="p"/>
                      </m:rPr>
                      <a:rPr lang="en-US" sz="2400" b="0" i="0" smtClean="0">
                        <a:latin typeface="Cambria Math" panose="02040503050406030204" pitchFamily="18" charset="0"/>
                        <a:ea typeface="Cambria Math"/>
                      </a:rPr>
                      <m:t>k</m:t>
                    </m:r>
                    <m:r>
                      <a:rPr lang="en-US" sz="2400" i="1">
                        <a:latin typeface="Cambria Math"/>
                        <a:ea typeface="Cambria Math"/>
                      </a:rPr>
                      <m:t>≥1</m:t>
                    </m:r>
                  </m:oMath>
                </a14:m>
                <a:endParaRPr lang="en-US" sz="2400" i="1" dirty="0" smtClean="0">
                  <a:latin typeface="Cambria Math"/>
                  <a:ea typeface="Cambria Math"/>
                </a:endParaRPr>
              </a:p>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a:rPr>
                        <m:t> </m:t>
                      </m:r>
                      <m:d>
                        <m:dPr>
                          <m:begChr m:val="|"/>
                          <m:endChr m:val="|"/>
                          <m:ctrlPr>
                            <a:rPr lang="en-US" sz="2400" i="1">
                              <a:solidFill>
                                <a:srgbClr val="FF0000"/>
                              </a:solidFill>
                              <a:latin typeface="Cambria Math" panose="02040503050406030204" pitchFamily="18" charset="0"/>
                            </a:rPr>
                          </m:ctrlPr>
                        </m:dPr>
                        <m:e>
                          <m:r>
                            <a:rPr lang="en-US" sz="2400" i="1">
                              <a:solidFill>
                                <a:srgbClr val="FF0000"/>
                              </a:solidFill>
                              <a:latin typeface="Cambria Math" panose="02040503050406030204" pitchFamily="18" charset="0"/>
                            </a:rPr>
                            <m:t>𝑆</m:t>
                          </m:r>
                          <m:r>
                            <a:rPr lang="en-US" sz="2400" i="1">
                              <a:solidFill>
                                <a:srgbClr val="FF0000"/>
                              </a:solidFill>
                              <a:latin typeface="Cambria Math" panose="02040503050406030204" pitchFamily="18" charset="0"/>
                              <a:ea typeface="Cambria Math" panose="02040503050406030204" pitchFamily="18" charset="0"/>
                            </a:rPr>
                            <m:t>∩</m:t>
                          </m:r>
                          <m:d>
                            <m:dPr>
                              <m:ctrlPr>
                                <a:rPr lang="en-US" sz="2400" i="1">
                                  <a:solidFill>
                                    <a:srgbClr val="FF0000"/>
                                  </a:solidFill>
                                  <a:latin typeface="Cambria Math" panose="02040503050406030204" pitchFamily="18" charset="0"/>
                                  <a:ea typeface="Cambria Math" panose="02040503050406030204" pitchFamily="18" charset="0"/>
                                </a:rPr>
                              </m:ctrlPr>
                            </m:dPr>
                            <m:e>
                              <m:nary>
                                <m:naryPr>
                                  <m:chr m:val="⋃"/>
                                  <m:ctrlPr>
                                    <a:rPr lang="en-US" sz="2400" i="1">
                                      <a:latin typeface="Cambria Math" panose="02040503050406030204" pitchFamily="18" charset="0"/>
                                      <a:ea typeface="Cambria Math" panose="02040503050406030204" pitchFamily="18" charset="0"/>
                                    </a:rPr>
                                  </m:ctrlPr>
                                </m:naryPr>
                                <m:sub>
                                  <m:r>
                                    <m:rPr>
                                      <m:brk m:alnAt="23"/>
                                    </m:rPr>
                                    <a:rPr lang="en-US" sz="2400" i="1">
                                      <a:latin typeface="Cambria Math" panose="02040503050406030204" pitchFamily="18" charset="0"/>
                                      <a:ea typeface="Cambria Math" panose="02040503050406030204" pitchFamily="18" charset="0"/>
                                    </a:rPr>
                                    <m:t>𝑗</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0</m:t>
                                  </m:r>
                                </m:sub>
                                <m:sup>
                                  <m: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𝑘</m:t>
                                  </m:r>
                                </m:sup>
                                <m:e>
                                  <m:sSub>
                                    <m:sSubPr>
                                      <m:ctrlPr>
                                        <a:rPr lang="en-US" sz="2400" i="1">
                                          <a:latin typeface="Cambria Math" panose="02040503050406030204" pitchFamily="18" charset="0"/>
                                        </a:rPr>
                                      </m:ctrlPr>
                                    </m:sSubPr>
                                    <m:e>
                                      <m:r>
                                        <a:rPr lang="en-US" sz="2400" i="1">
                                          <a:latin typeface="Cambria Math" panose="02040503050406030204" pitchFamily="18" charset="0"/>
                                        </a:rPr>
                                        <m:t>𝐿</m:t>
                                      </m:r>
                                    </m:e>
                                    <m:sub>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i="1">
                                          <a:latin typeface="Cambria Math" panose="02040503050406030204" pitchFamily="18" charset="0"/>
                                        </a:rPr>
                                        <m:t>𝑗</m:t>
                                      </m:r>
                                    </m:sub>
                                  </m:sSub>
                                </m:e>
                              </m:nary>
                            </m:e>
                          </m:d>
                        </m:e>
                      </m:d>
                      <m:r>
                        <a:rPr lang="en-US" sz="2400" i="1" smtClean="0">
                          <a:solidFill>
                            <a:schemeClr val="tx1"/>
                          </a:solidFill>
                          <a:latin typeface="Cambria Math" panose="02040503050406030204" pitchFamily="18" charset="0"/>
                          <a:ea typeface="Cambria Math" panose="02040503050406030204" pitchFamily="18" charset="0"/>
                        </a:rPr>
                        <m:t>≤</m:t>
                      </m:r>
                      <m:r>
                        <a:rPr lang="en-US" sz="2400" i="1" smtClean="0">
                          <a:solidFill>
                            <a:schemeClr val="tx1"/>
                          </a:solidFill>
                          <a:latin typeface="Cambria Math" panose="02040503050406030204" pitchFamily="18" charset="0"/>
                          <a:ea typeface="Cambria Math" panose="02040503050406030204" pitchFamily="18" charset="0"/>
                        </a:rPr>
                        <m:t>𝑐</m:t>
                      </m:r>
                      <m:d>
                        <m:dPr>
                          <m:ctrlPr>
                            <a:rPr lang="en-US" sz="2400" i="1">
                              <a:solidFill>
                                <a:schemeClr val="tx1"/>
                              </a:solidFill>
                              <a:latin typeface="Cambria Math" panose="02040503050406030204" pitchFamily="18" charset="0"/>
                              <a:ea typeface="Cambria Math" panose="02040503050406030204" pitchFamily="18" charset="0"/>
                            </a:rPr>
                          </m:ctrlPr>
                        </m:dPr>
                        <m:e>
                          <m:r>
                            <a:rPr lang="en-US" sz="2400" i="1">
                              <a:solidFill>
                                <a:schemeClr val="tx1"/>
                              </a:solidFill>
                              <a:latin typeface="Cambria Math" panose="02040503050406030204" pitchFamily="18" charset="0"/>
                              <a:ea typeface="Cambria Math" panose="02040503050406030204" pitchFamily="18" charset="0"/>
                            </a:rPr>
                            <m:t>𝑘</m:t>
                          </m:r>
                          <m:r>
                            <a:rPr lang="en-US" sz="2400" i="1">
                              <a:solidFill>
                                <a:schemeClr val="tx1"/>
                              </a:solidFill>
                              <a:latin typeface="Cambria Math" panose="02040503050406030204" pitchFamily="18" charset="0"/>
                              <a:ea typeface="Cambria Math" panose="02040503050406030204" pitchFamily="18" charset="0"/>
                            </a:rPr>
                            <m:t>+1</m:t>
                          </m:r>
                        </m:e>
                      </m:d>
                      <m:sSup>
                        <m:sSupPr>
                          <m:ctrlPr>
                            <a:rPr lang="en-US" sz="2400" i="1">
                              <a:solidFill>
                                <a:schemeClr val="tx1"/>
                              </a:solidFill>
                              <a:latin typeface="Cambria Math" panose="02040503050406030204" pitchFamily="18" charset="0"/>
                              <a:ea typeface="Cambria Math" panose="02040503050406030204" pitchFamily="18" charset="0"/>
                            </a:rPr>
                          </m:ctrlPr>
                        </m:sSupPr>
                        <m:e>
                          <m:r>
                            <a:rPr lang="en-US" sz="2400" i="1">
                              <a:solidFill>
                                <a:schemeClr val="tx1"/>
                              </a:solidFill>
                              <a:latin typeface="Cambria Math" panose="02040503050406030204" pitchFamily="18" charset="0"/>
                              <a:ea typeface="Cambria Math" panose="02040503050406030204" pitchFamily="18" charset="0"/>
                            </a:rPr>
                            <m:t>𝑟</m:t>
                          </m:r>
                        </m:e>
                        <m:sup>
                          <m:r>
                            <a:rPr lang="en-US" sz="2400" i="1">
                              <a:solidFill>
                                <a:schemeClr val="tx1"/>
                              </a:solidFill>
                              <a:latin typeface="Cambria Math" panose="02040503050406030204" pitchFamily="18" charset="0"/>
                              <a:ea typeface="Cambria Math" panose="02040503050406030204" pitchFamily="18" charset="0"/>
                            </a:rPr>
                            <m:t>∗</m:t>
                          </m:r>
                        </m:sup>
                      </m:sSup>
                    </m:oMath>
                  </m:oMathPara>
                </a14:m>
                <a:endParaRPr lang="en-US" sz="2800" dirty="0"/>
              </a:p>
              <a:p>
                <a:endParaRPr lang="en-US" sz="2400" dirty="0"/>
              </a:p>
            </p:txBody>
          </p:sp>
        </mc:Choice>
        <mc:Fallback>
          <p:sp>
            <p:nvSpPr>
              <p:cNvPr id="120" name="TextBox 119"/>
              <p:cNvSpPr txBox="1">
                <a:spLocks noRot="1" noChangeAspect="1" noMove="1" noResize="1" noEditPoints="1" noAdjustHandles="1" noChangeArrowheads="1" noChangeShapeType="1" noTextEdit="1"/>
              </p:cNvSpPr>
              <p:nvPr/>
            </p:nvSpPr>
            <p:spPr>
              <a:xfrm>
                <a:off x="167010" y="3316636"/>
                <a:ext cx="4539512" cy="1996957"/>
              </a:xfrm>
              <a:prstGeom prst="rect">
                <a:avLst/>
              </a:prstGeom>
              <a:blipFill>
                <a:blip r:embed="rId10"/>
                <a:stretch>
                  <a:fillRect l="-2550" t="-3049"/>
                </a:stretch>
              </a:blipFill>
            </p:spPr>
            <p:txBody>
              <a:bodyPr/>
              <a:lstStyle/>
              <a:p>
                <a:r>
                  <a:rPr lang="en-US">
                    <a:noFill/>
                  </a:rPr>
                  <a:t> </a:t>
                </a:r>
              </a:p>
            </p:txBody>
          </p:sp>
        </mc:Fallback>
      </mc:AlternateContent>
      <p:sp>
        <p:nvSpPr>
          <p:cNvPr id="3" name="Rectangular Callout 2"/>
          <p:cNvSpPr/>
          <p:nvPr/>
        </p:nvSpPr>
        <p:spPr>
          <a:xfrm>
            <a:off x="4706522" y="4155440"/>
            <a:ext cx="4350922" cy="802640"/>
          </a:xfrm>
          <a:prstGeom prst="wedgeRectCallout">
            <a:avLst>
              <a:gd name="adj1" fmla="val -40854"/>
              <a:gd name="adj2" fmla="val -958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Fraction of </a:t>
            </a:r>
            <a:r>
              <a:rPr lang="en-US" sz="2000" dirty="0" smtClean="0">
                <a:solidFill>
                  <a:srgbClr val="FF0000"/>
                </a:solidFill>
              </a:rPr>
              <a:t>deleted nodes </a:t>
            </a:r>
            <a:r>
              <a:rPr lang="en-US" sz="2000" dirty="0" smtClean="0"/>
              <a:t>must be small</a:t>
            </a:r>
            <a:endParaRPr lang="en-US" sz="2000" dirty="0"/>
          </a:p>
        </p:txBody>
      </p:sp>
    </p:spTree>
    <p:extLst>
      <p:ext uri="{BB962C8B-B14F-4D97-AF65-F5344CB8AC3E}">
        <p14:creationId xmlns:p14="http://schemas.microsoft.com/office/powerpoint/2010/main" val="330101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Outline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61105" y="1763501"/>
                <a:ext cx="7886700" cy="3263504"/>
              </a:xfrm>
            </p:spPr>
            <p:txBody>
              <a:bodyPr>
                <a:normAutofit/>
              </a:bodyPr>
              <a:lstStyle/>
              <a:p>
                <a:pPr marL="0" indent="0">
                  <a:buNone/>
                </a:pPr>
                <a:endParaRPr lang="en-US" b="1" dirty="0" smtClean="0"/>
              </a:p>
              <a:p>
                <a:pPr marL="0" indent="0">
                  <a:buNone/>
                </a:pPr>
                <a:r>
                  <a:rPr lang="en-US" sz="2200" b="1" dirty="0"/>
                  <a:t>Notation</a:t>
                </a:r>
                <a:r>
                  <a:rPr lang="en-US" b="1" dirty="0"/>
                  <a:t>: </a:t>
                </a:r>
                <a:r>
                  <a:rPr lang="en-US" sz="2200" dirty="0"/>
                  <a:t>Let</a:t>
                </a:r>
                <a:r>
                  <a:rPr lang="en-US" sz="2200" b="1" dirty="0"/>
                  <a:t>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𝐻</m:t>
                        </m:r>
                      </m:e>
                      <m:sub>
                        <m:r>
                          <a:rPr lang="en-US" sz="2200" i="1">
                            <a:latin typeface="Cambria Math" panose="02040503050406030204" pitchFamily="18" charset="0"/>
                          </a:rPr>
                          <m:t>1</m:t>
                        </m:r>
                        <m:r>
                          <a:rPr lang="en-US" sz="2200" i="1">
                            <a:latin typeface="Cambria Math" panose="02040503050406030204" pitchFamily="18" charset="0"/>
                          </a:rPr>
                          <m:t>,</m:t>
                        </m:r>
                        <m:r>
                          <a:rPr lang="en-US" sz="2200" i="1">
                            <a:latin typeface="Cambria Math" panose="02040503050406030204" pitchFamily="18" charset="0"/>
                          </a:rPr>
                          <m:t>𝑆</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𝐻</m:t>
                        </m:r>
                      </m:e>
                      <m:sub>
                        <m:r>
                          <a:rPr lang="en-US" sz="2200" i="1">
                            <a:latin typeface="Cambria Math" panose="02040503050406030204" pitchFamily="18" charset="0"/>
                          </a:rPr>
                          <m:t>2</m:t>
                        </m:r>
                        <m:r>
                          <a:rPr lang="en-US" sz="2200" i="1">
                            <a:latin typeface="Cambria Math" panose="02040503050406030204" pitchFamily="18" charset="0"/>
                          </a:rPr>
                          <m:t>,</m:t>
                        </m:r>
                        <m:r>
                          <a:rPr lang="en-US" sz="2200" i="1">
                            <a:latin typeface="Cambria Math" panose="02040503050406030204" pitchFamily="18" charset="0"/>
                          </a:rPr>
                          <m:t>𝑆</m:t>
                        </m:r>
                      </m:sub>
                    </m:sSub>
                    <m:r>
                      <a:rPr lang="en-US" sz="2200" i="1">
                        <a:latin typeface="Cambria Math" panose="02040503050406030204" pitchFamily="18" charset="0"/>
                      </a:rPr>
                      <m:t>,…</m:t>
                    </m:r>
                    <m:r>
                      <a:rPr lang="en-US" sz="2200" b="0" i="1" smtClean="0">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𝐻</m:t>
                        </m:r>
                      </m:e>
                      <m:sub>
                        <m:r>
                          <a:rPr lang="en-US" sz="2200" b="0" i="1" smtClean="0">
                            <a:latin typeface="Cambria Math" panose="02040503050406030204" pitchFamily="18" charset="0"/>
                          </a:rPr>
                          <m:t>𝑘</m:t>
                        </m:r>
                        <m:r>
                          <a:rPr lang="en-US" sz="2200" i="1">
                            <a:latin typeface="Cambria Math" panose="02040503050406030204" pitchFamily="18" charset="0"/>
                          </a:rPr>
                          <m:t>,</m:t>
                        </m:r>
                        <m:r>
                          <a:rPr lang="en-US" sz="2200" i="1">
                            <a:latin typeface="Cambria Math" panose="02040503050406030204" pitchFamily="18" charset="0"/>
                          </a:rPr>
                          <m:t>𝑆</m:t>
                        </m:r>
                      </m:sub>
                    </m:sSub>
                  </m:oMath>
                </a14:m>
                <a:r>
                  <a:rPr lang="en-US" sz="2200" dirty="0"/>
                  <a:t>denote the c-good layers and let </a:t>
                </a:r>
                <a14:m>
                  <m:oMath xmlns:m="http://schemas.openxmlformats.org/officeDocument/2006/math">
                    <m:sSub>
                      <m:sSubPr>
                        <m:ctrlPr>
                          <a:rPr lang="en-US" sz="2200" i="1" smtClean="0">
                            <a:solidFill>
                              <a:srgbClr val="00B050"/>
                            </a:solidFill>
                            <a:latin typeface="Cambria Math" panose="02040503050406030204" pitchFamily="18" charset="0"/>
                          </a:rPr>
                        </m:ctrlPr>
                      </m:sSubPr>
                      <m:e>
                        <m:r>
                          <a:rPr lang="en-US" sz="2200" i="1">
                            <a:solidFill>
                              <a:srgbClr val="00B050"/>
                            </a:solidFill>
                            <a:latin typeface="Cambria Math" panose="02040503050406030204" pitchFamily="18" charset="0"/>
                          </a:rPr>
                          <m:t>𝑅</m:t>
                        </m:r>
                      </m:e>
                      <m:sub>
                        <m:r>
                          <a:rPr lang="en-US" sz="2200" i="1">
                            <a:solidFill>
                              <a:srgbClr val="00B050"/>
                            </a:solidFill>
                            <a:latin typeface="Cambria Math" panose="02040503050406030204" pitchFamily="18" charset="0"/>
                          </a:rPr>
                          <m:t>𝑖</m:t>
                        </m:r>
                        <m:r>
                          <a:rPr lang="en-US" sz="2200" i="1">
                            <a:solidFill>
                              <a:srgbClr val="00B050"/>
                            </a:solidFill>
                            <a:latin typeface="Cambria Math" panose="02040503050406030204" pitchFamily="18" charset="0"/>
                          </a:rPr>
                          <m:t>,</m:t>
                        </m:r>
                        <m:r>
                          <a:rPr lang="en-US" sz="2200" i="1">
                            <a:solidFill>
                              <a:srgbClr val="00B050"/>
                            </a:solidFill>
                            <a:latin typeface="Cambria Math" panose="02040503050406030204" pitchFamily="18" charset="0"/>
                          </a:rPr>
                          <m:t>𝑆</m:t>
                        </m:r>
                      </m:sub>
                    </m:sSub>
                    <m:r>
                      <a:rPr lang="en-US" sz="2200" i="1">
                        <a:latin typeface="Cambria Math" panose="02040503050406030204" pitchFamily="18" charset="0"/>
                        <a:ea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𝐻</m:t>
                        </m:r>
                      </m:e>
                      <m:sub>
                        <m:r>
                          <a:rPr lang="en-US" sz="2200" i="1">
                            <a:latin typeface="Cambria Math" panose="02040503050406030204" pitchFamily="18" charset="0"/>
                          </a:rPr>
                          <m:t>𝑖</m:t>
                        </m:r>
                        <m:r>
                          <a:rPr lang="en-US" sz="2200" i="1">
                            <a:latin typeface="Cambria Math" panose="02040503050406030204" pitchFamily="18" charset="0"/>
                          </a:rPr>
                          <m:t>,</m:t>
                        </m:r>
                        <m:r>
                          <a:rPr lang="en-US" sz="2200" i="1">
                            <a:latin typeface="Cambria Math" panose="02040503050406030204" pitchFamily="18" charset="0"/>
                          </a:rPr>
                          <m:t>𝑆</m:t>
                        </m:r>
                      </m:sub>
                    </m:sSub>
                  </m:oMath>
                </a14:m>
                <a:r>
                  <a:rPr lang="en-US" sz="2200" dirty="0"/>
                  <a:t> denote the set of nodes reachable </a:t>
                </a:r>
                <a:r>
                  <a:rPr lang="en-US" sz="2200" dirty="0" smtClean="0"/>
                  <a:t>from previous layer (</a:t>
                </a:r>
                <a14:m>
                  <m:oMath xmlns:m="http://schemas.openxmlformats.org/officeDocument/2006/math">
                    <m:sSub>
                      <m:sSubPr>
                        <m:ctrlPr>
                          <a:rPr lang="en-US" sz="2200" i="1">
                            <a:solidFill>
                              <a:srgbClr val="00B050"/>
                            </a:solidFill>
                            <a:latin typeface="Cambria Math" panose="02040503050406030204" pitchFamily="18" charset="0"/>
                          </a:rPr>
                        </m:ctrlPr>
                      </m:sSubPr>
                      <m:e>
                        <m:r>
                          <a:rPr lang="en-US" sz="2200" i="1">
                            <a:solidFill>
                              <a:srgbClr val="00B050"/>
                            </a:solidFill>
                            <a:latin typeface="Cambria Math" panose="02040503050406030204" pitchFamily="18" charset="0"/>
                          </a:rPr>
                          <m:t>𝑅</m:t>
                        </m:r>
                      </m:e>
                      <m:sub>
                        <m:r>
                          <a:rPr lang="en-US" sz="2200" i="1">
                            <a:solidFill>
                              <a:srgbClr val="00B050"/>
                            </a:solidFill>
                            <a:latin typeface="Cambria Math" panose="02040503050406030204" pitchFamily="18" charset="0"/>
                          </a:rPr>
                          <m:t>𝑖</m:t>
                        </m:r>
                        <m:r>
                          <a:rPr lang="en-US" sz="2200" b="0" i="1" smtClean="0">
                            <a:solidFill>
                              <a:srgbClr val="00B050"/>
                            </a:solidFill>
                            <a:latin typeface="Cambria Math" panose="02040503050406030204" pitchFamily="18" charset="0"/>
                          </a:rPr>
                          <m:t>−1</m:t>
                        </m:r>
                        <m:r>
                          <a:rPr lang="en-US" sz="2200" i="1">
                            <a:solidFill>
                              <a:srgbClr val="00B050"/>
                            </a:solidFill>
                            <a:latin typeface="Cambria Math" panose="02040503050406030204" pitchFamily="18" charset="0"/>
                          </a:rPr>
                          <m:t>,</m:t>
                        </m:r>
                        <m:r>
                          <a:rPr lang="en-US" sz="2200" i="1">
                            <a:solidFill>
                              <a:srgbClr val="00B050"/>
                            </a:solidFill>
                            <a:latin typeface="Cambria Math" panose="02040503050406030204" pitchFamily="18" charset="0"/>
                          </a:rPr>
                          <m:t>𝑆</m:t>
                        </m:r>
                      </m:sub>
                    </m:sSub>
                  </m:oMath>
                </a14:m>
                <a:r>
                  <a:rPr lang="en-US" sz="2200" dirty="0" smtClean="0"/>
                  <a:t>) in </a:t>
                </a:r>
                <a14:m>
                  <m:oMath xmlns:m="http://schemas.openxmlformats.org/officeDocument/2006/math">
                    <m:sSub>
                      <m:sSubPr>
                        <m:ctrlPr>
                          <a:rPr lang="en-US" sz="2200" i="1">
                            <a:solidFill>
                              <a:srgbClr val="00B0F0"/>
                            </a:solidFill>
                            <a:latin typeface="Cambria Math" panose="02040503050406030204" pitchFamily="18" charset="0"/>
                          </a:rPr>
                        </m:ctrlPr>
                      </m:sSubPr>
                      <m:e>
                        <m:r>
                          <a:rPr lang="en-US" sz="2200" i="1">
                            <a:solidFill>
                              <a:srgbClr val="00B0F0"/>
                            </a:solidFill>
                            <a:latin typeface="Cambria Math"/>
                          </a:rPr>
                          <m:t>𝐺</m:t>
                        </m:r>
                      </m:e>
                      <m:sub>
                        <m:r>
                          <a:rPr lang="en-US" sz="2200" i="1">
                            <a:solidFill>
                              <a:srgbClr val="00B0F0"/>
                            </a:solidFill>
                            <a:latin typeface="Cambria Math"/>
                          </a:rPr>
                          <m:t>𝑚</m:t>
                        </m:r>
                      </m:sub>
                    </m:sSub>
                    <m:r>
                      <a:rPr lang="en-US" sz="2200" i="1">
                        <a:latin typeface="Cambria Math" panose="02040503050406030204" pitchFamily="18" charset="0"/>
                      </a:rPr>
                      <m:t>−</m:t>
                    </m:r>
                    <m:r>
                      <a:rPr lang="en-US" sz="2200" i="1">
                        <a:solidFill>
                          <a:srgbClr val="FF0000"/>
                        </a:solidFill>
                        <a:latin typeface="Cambria Math" panose="02040503050406030204" pitchFamily="18" charset="0"/>
                      </a:rPr>
                      <m:t>𝑆</m:t>
                    </m:r>
                  </m:oMath>
                </a14:m>
                <a:r>
                  <a:rPr lang="en-US" sz="2200" dirty="0"/>
                  <a:t>. </a:t>
                </a:r>
                <a:endParaRPr lang="en-US" sz="2200" dirty="0" smtClean="0"/>
              </a:p>
              <a:p>
                <a:pPr marL="0" indent="0">
                  <a:buNone/>
                </a:pPr>
                <a:endParaRPr lang="en-US" sz="2200" dirty="0"/>
              </a:p>
              <a:p>
                <a:pPr marL="0" indent="0">
                  <a:buNone/>
                </a:pPr>
                <a:endParaRPr lang="en-US" b="1" dirty="0"/>
              </a:p>
              <a:p>
                <a:pPr marL="0" indent="0">
                  <a:buNone/>
                </a:pPr>
                <a:endParaRPr lang="en-US" sz="2400" dirty="0"/>
              </a:p>
              <a:p>
                <a:pPr marL="0" indent="0">
                  <a:buNone/>
                </a:pPr>
                <a:r>
                  <a:rPr lang="en-US" dirty="0" smtClean="0"/>
                  <a:t> </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61105" y="1763501"/>
                <a:ext cx="7886700" cy="3263504"/>
              </a:xfrm>
              <a:blipFill>
                <a:blip r:embed="rId2"/>
                <a:stretch>
                  <a:fillRect l="-131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628650" y="1181423"/>
                <a:ext cx="8314014" cy="668672"/>
              </a:xfrm>
              <a:prstGeom prst="rect">
                <a:avLst/>
              </a:prstGeom>
              <a:solidFill>
                <a:schemeClr val="tx1">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000" b="1" dirty="0" smtClean="0">
                    <a:solidFill>
                      <a:schemeClr val="tx1"/>
                    </a:solidFill>
                  </a:rPr>
                  <a:t>Claim 4: </a:t>
                </a:r>
                <a:r>
                  <a:rPr lang="en-US" sz="2000" dirty="0">
                    <a:solidFill>
                      <a:schemeClr val="tx1"/>
                    </a:solidFill>
                  </a:rPr>
                  <a:t>If  </a:t>
                </a:r>
                <a14:m>
                  <m:oMath xmlns:m="http://schemas.openxmlformats.org/officeDocument/2006/math">
                    <m:d>
                      <m:dPr>
                        <m:begChr m:val="|"/>
                        <m:endChr m:val="|"/>
                        <m:ctrlPr>
                          <a:rPr lang="en-US" sz="2000" i="1">
                            <a:solidFill>
                              <a:schemeClr val="tx1"/>
                            </a:solidFill>
                            <a:latin typeface="Cambria Math" panose="02040503050406030204" pitchFamily="18" charset="0"/>
                          </a:rPr>
                        </m:ctrlPr>
                      </m:dPr>
                      <m:e>
                        <m:r>
                          <a:rPr lang="en-US" sz="2000" i="1" smtClean="0">
                            <a:solidFill>
                              <a:srgbClr val="FF0000"/>
                            </a:solidFill>
                            <a:latin typeface="Cambria Math" panose="02040503050406030204" pitchFamily="18" charset="0"/>
                          </a:rPr>
                          <m:t>𝑆</m:t>
                        </m:r>
                      </m:e>
                    </m:d>
                    <m:r>
                      <a:rPr lang="en-US" sz="2000" i="1">
                        <a:solidFill>
                          <a:schemeClr val="tx1"/>
                        </a:solidFill>
                        <a:latin typeface="Cambria Math" panose="02040503050406030204" pitchFamily="18" charset="0"/>
                        <a:ea typeface="Cambria Math" panose="02040503050406030204" pitchFamily="18" charset="0"/>
                      </a:rPr>
                      <m:t>≤</m:t>
                    </m:r>
                    <m:f>
                      <m:fPr>
                        <m:ctrlPr>
                          <a:rPr lang="en-US" sz="2000" i="1">
                            <a:solidFill>
                              <a:schemeClr val="tx1"/>
                            </a:solidFill>
                            <a:latin typeface="Cambria Math" panose="02040503050406030204" pitchFamily="18" charset="0"/>
                            <a:ea typeface="Cambria Math" panose="02040503050406030204" pitchFamily="18" charset="0"/>
                          </a:rPr>
                        </m:ctrlPr>
                      </m:fPr>
                      <m:num>
                        <m:r>
                          <a:rPr lang="en-US" sz="2000" i="1">
                            <a:solidFill>
                              <a:schemeClr val="tx1"/>
                            </a:solidFill>
                            <a:latin typeface="Cambria Math" panose="02040503050406030204" pitchFamily="18" charset="0"/>
                            <a:ea typeface="Cambria Math" panose="02040503050406030204" pitchFamily="18" charset="0"/>
                          </a:rPr>
                          <m:t>𝑛</m:t>
                        </m:r>
                      </m:num>
                      <m:den>
                        <m:r>
                          <a:rPr lang="en-US" sz="2000" i="1">
                            <a:solidFill>
                              <a:schemeClr val="tx1"/>
                            </a:solidFill>
                            <a:latin typeface="Cambria Math" panose="02040503050406030204" pitchFamily="18" charset="0"/>
                            <a:ea typeface="Cambria Math" panose="02040503050406030204" pitchFamily="18" charset="0"/>
                          </a:rPr>
                          <m:t>10000 </m:t>
                        </m:r>
                        <m:r>
                          <a:rPr lang="en-US" sz="2000" i="1">
                            <a:solidFill>
                              <a:schemeClr val="tx1"/>
                            </a:solidFill>
                            <a:latin typeface="Cambria Math" panose="02040503050406030204" pitchFamily="18" charset="0"/>
                            <a:ea typeface="Cambria Math" panose="02040503050406030204" pitchFamily="18" charset="0"/>
                          </a:rPr>
                          <m:t>𝑚</m:t>
                        </m:r>
                      </m:den>
                    </m:f>
                  </m:oMath>
                </a14:m>
                <a:r>
                  <a:rPr lang="en-US" sz="2000" dirty="0">
                    <a:solidFill>
                      <a:srgbClr val="FF0000"/>
                    </a:solidFill>
                  </a:rPr>
                  <a:t> </a:t>
                </a:r>
                <a:r>
                  <a:rPr lang="en-US" sz="2000" dirty="0">
                    <a:solidFill>
                      <a:schemeClr val="tx1"/>
                    </a:solidFill>
                  </a:rPr>
                  <a:t>then at least half </a:t>
                </a:r>
                <a14:m>
                  <m:oMath xmlns:m="http://schemas.openxmlformats.org/officeDocument/2006/math">
                    <m:r>
                      <m:rPr>
                        <m:sty m:val="p"/>
                      </m:rPr>
                      <a:rPr lang="en-US" sz="2000" b="0" i="0" smtClean="0">
                        <a:solidFill>
                          <a:schemeClr val="tx1"/>
                        </a:solidFill>
                        <a:latin typeface="Cambria Math" panose="02040503050406030204" pitchFamily="18" charset="0"/>
                      </a:rPr>
                      <m:t>k</m:t>
                    </m:r>
                    <m:r>
                      <a:rPr lang="en-US" sz="2000" b="0" i="0" smtClean="0">
                        <a:solidFill>
                          <a:schemeClr val="tx1"/>
                        </a:solidFill>
                        <a:latin typeface="Cambria Math" panose="02040503050406030204" pitchFamily="18" charset="0"/>
                      </a:rPr>
                      <m:t>=</m:t>
                    </m:r>
                    <m:d>
                      <m:dPr>
                        <m:ctrlPr>
                          <a:rPr lang="en-US" sz="2000" i="1">
                            <a:solidFill>
                              <a:schemeClr val="tx1"/>
                            </a:solidFill>
                            <a:latin typeface="Cambria Math" panose="02040503050406030204" pitchFamily="18" charset="0"/>
                          </a:rPr>
                        </m:ctrlPr>
                      </m:dPr>
                      <m:e>
                        <m:f>
                          <m:fPr>
                            <m:ctrlPr>
                              <a:rPr lang="en-US" sz="2000" i="1">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𝑛</m:t>
                            </m:r>
                          </m:num>
                          <m:den>
                            <m:r>
                              <a:rPr lang="en-US" sz="2000" i="1">
                                <a:solidFill>
                                  <a:schemeClr val="tx1"/>
                                </a:solidFill>
                                <a:latin typeface="Cambria Math" panose="02040503050406030204" pitchFamily="18" charset="0"/>
                              </a:rPr>
                              <m:t>2</m:t>
                            </m:r>
                            <m:r>
                              <a:rPr lang="en-US" sz="2000" i="1">
                                <a:solidFill>
                                  <a:schemeClr val="tx1"/>
                                </a:solidFill>
                                <a:latin typeface="Cambria Math" panose="02040503050406030204" pitchFamily="18" charset="0"/>
                              </a:rPr>
                              <m:t>𝑚</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𝑟</m:t>
                                </m:r>
                              </m:e>
                              <m:sup>
                                <m:r>
                                  <a:rPr lang="en-US" sz="2000" i="1">
                                    <a:solidFill>
                                      <a:schemeClr val="tx1"/>
                                    </a:solidFill>
                                    <a:latin typeface="Cambria Math" panose="02040503050406030204" pitchFamily="18" charset="0"/>
                                  </a:rPr>
                                  <m:t>∗</m:t>
                                </m:r>
                              </m:sup>
                            </m:sSup>
                          </m:den>
                        </m:f>
                      </m:e>
                    </m:d>
                  </m:oMath>
                </a14:m>
                <a:r>
                  <a:rPr lang="en-US" sz="2000" dirty="0">
                    <a:solidFill>
                      <a:schemeClr val="tx1"/>
                    </a:solidFill>
                  </a:rPr>
                  <a:t> of the layers are c-good.</a:t>
                </a:r>
              </a:p>
            </p:txBody>
          </p:sp>
        </mc:Choice>
        <mc:Fallback>
          <p:sp>
            <p:nvSpPr>
              <p:cNvPr id="4" name="Rectangle 3"/>
              <p:cNvSpPr>
                <a:spLocks noRot="1" noChangeAspect="1" noMove="1" noResize="1" noEditPoints="1" noAdjustHandles="1" noChangeArrowheads="1" noChangeShapeType="1" noTextEdit="1"/>
              </p:cNvSpPr>
              <p:nvPr/>
            </p:nvSpPr>
            <p:spPr>
              <a:xfrm>
                <a:off x="628650" y="1181423"/>
                <a:ext cx="8314014" cy="668672"/>
              </a:xfrm>
              <a:prstGeom prst="rect">
                <a:avLst/>
              </a:prstGeom>
              <a:blipFill>
                <a:blip r:embed="rId3"/>
                <a:stretch>
                  <a:fillRect l="-803" r="-511"/>
                </a:stretch>
              </a:blipFill>
              <a:ln w="34925">
                <a:solidFill>
                  <a:schemeClr val="accent4"/>
                </a:solidFill>
              </a:ln>
            </p:spPr>
            <p:txBody>
              <a:bodyPr/>
              <a:lstStyle/>
              <a:p>
                <a:r>
                  <a:rPr lang="en-US">
                    <a:noFill/>
                  </a:rPr>
                  <a:t> </a:t>
                </a:r>
              </a:p>
            </p:txBody>
          </p:sp>
        </mc:Fallback>
      </mc:AlternateContent>
    </p:spTree>
    <p:extLst>
      <p:ext uri="{BB962C8B-B14F-4D97-AF65-F5344CB8AC3E}">
        <p14:creationId xmlns:p14="http://schemas.microsoft.com/office/powerpoint/2010/main" val="285009392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Outline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61105" y="1763501"/>
                <a:ext cx="7886700" cy="3263504"/>
              </a:xfrm>
            </p:spPr>
            <p:txBody>
              <a:bodyPr>
                <a:normAutofit fontScale="92500"/>
              </a:bodyPr>
              <a:lstStyle/>
              <a:p>
                <a:pPr marL="0" indent="0">
                  <a:buNone/>
                </a:pPr>
                <a:endParaRPr lang="en-US" b="1" dirty="0" smtClean="0"/>
              </a:p>
              <a:p>
                <a:pPr marL="0" indent="0">
                  <a:buNone/>
                </a:pPr>
                <a:r>
                  <a:rPr lang="en-US" sz="2200" b="1" dirty="0"/>
                  <a:t>Notation</a:t>
                </a:r>
                <a:r>
                  <a:rPr lang="en-US" b="1" dirty="0"/>
                  <a:t>: </a:t>
                </a:r>
                <a:r>
                  <a:rPr lang="en-US" sz="2200" dirty="0"/>
                  <a:t>Let</a:t>
                </a:r>
                <a:r>
                  <a:rPr lang="en-US" sz="2200" b="1" dirty="0"/>
                  <a:t>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𝐻</m:t>
                        </m:r>
                      </m:e>
                      <m:sub>
                        <m:r>
                          <a:rPr lang="en-US" sz="2200" i="1">
                            <a:latin typeface="Cambria Math" panose="02040503050406030204" pitchFamily="18" charset="0"/>
                          </a:rPr>
                          <m:t>1</m:t>
                        </m:r>
                        <m:r>
                          <a:rPr lang="en-US" sz="2200" i="1">
                            <a:latin typeface="Cambria Math" panose="02040503050406030204" pitchFamily="18" charset="0"/>
                          </a:rPr>
                          <m:t>,</m:t>
                        </m:r>
                        <m:r>
                          <a:rPr lang="en-US" sz="2200" i="1">
                            <a:latin typeface="Cambria Math" panose="02040503050406030204" pitchFamily="18" charset="0"/>
                          </a:rPr>
                          <m:t>𝑆</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𝐻</m:t>
                        </m:r>
                      </m:e>
                      <m:sub>
                        <m:r>
                          <a:rPr lang="en-US" sz="2200" i="1">
                            <a:latin typeface="Cambria Math" panose="02040503050406030204" pitchFamily="18" charset="0"/>
                          </a:rPr>
                          <m:t>2</m:t>
                        </m:r>
                        <m:r>
                          <a:rPr lang="en-US" sz="2200" i="1">
                            <a:latin typeface="Cambria Math" panose="02040503050406030204" pitchFamily="18" charset="0"/>
                          </a:rPr>
                          <m:t>,</m:t>
                        </m:r>
                        <m:r>
                          <a:rPr lang="en-US" sz="2200" i="1">
                            <a:latin typeface="Cambria Math" panose="02040503050406030204" pitchFamily="18" charset="0"/>
                          </a:rPr>
                          <m:t>𝑆</m:t>
                        </m:r>
                      </m:sub>
                    </m:sSub>
                    <m:r>
                      <a:rPr lang="en-US" sz="2200" i="1">
                        <a:latin typeface="Cambria Math" panose="02040503050406030204" pitchFamily="18" charset="0"/>
                      </a:rPr>
                      <m:t>,…</m:t>
                    </m:r>
                    <m:r>
                      <a:rPr lang="en-US" sz="2200" b="0" i="1" smtClean="0">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𝐻</m:t>
                        </m:r>
                      </m:e>
                      <m:sub>
                        <m:r>
                          <a:rPr lang="en-US" sz="2200" b="0" i="1" smtClean="0">
                            <a:latin typeface="Cambria Math" panose="02040503050406030204" pitchFamily="18" charset="0"/>
                          </a:rPr>
                          <m:t>𝑘</m:t>
                        </m:r>
                        <m:r>
                          <a:rPr lang="en-US" sz="2200" i="1">
                            <a:latin typeface="Cambria Math" panose="02040503050406030204" pitchFamily="18" charset="0"/>
                          </a:rPr>
                          <m:t>,</m:t>
                        </m:r>
                        <m:r>
                          <a:rPr lang="en-US" sz="2200" i="1">
                            <a:latin typeface="Cambria Math" panose="02040503050406030204" pitchFamily="18" charset="0"/>
                          </a:rPr>
                          <m:t>𝑆</m:t>
                        </m:r>
                      </m:sub>
                    </m:sSub>
                  </m:oMath>
                </a14:m>
                <a:r>
                  <a:rPr lang="en-US" sz="2200" dirty="0"/>
                  <a:t>denote the c-good layers and let </a:t>
                </a:r>
                <a14:m>
                  <m:oMath xmlns:m="http://schemas.openxmlformats.org/officeDocument/2006/math">
                    <m:sSub>
                      <m:sSubPr>
                        <m:ctrlPr>
                          <a:rPr lang="en-US" sz="2200" i="1" smtClean="0">
                            <a:solidFill>
                              <a:srgbClr val="00B050"/>
                            </a:solidFill>
                            <a:latin typeface="Cambria Math" panose="02040503050406030204" pitchFamily="18" charset="0"/>
                          </a:rPr>
                        </m:ctrlPr>
                      </m:sSubPr>
                      <m:e>
                        <m:r>
                          <a:rPr lang="en-US" sz="2200" i="1">
                            <a:solidFill>
                              <a:srgbClr val="00B050"/>
                            </a:solidFill>
                            <a:latin typeface="Cambria Math" panose="02040503050406030204" pitchFamily="18" charset="0"/>
                          </a:rPr>
                          <m:t>𝑅</m:t>
                        </m:r>
                      </m:e>
                      <m:sub>
                        <m:r>
                          <a:rPr lang="en-US" sz="2200" i="1">
                            <a:solidFill>
                              <a:srgbClr val="00B050"/>
                            </a:solidFill>
                            <a:latin typeface="Cambria Math" panose="02040503050406030204" pitchFamily="18" charset="0"/>
                          </a:rPr>
                          <m:t>𝑖</m:t>
                        </m:r>
                        <m:r>
                          <a:rPr lang="en-US" sz="2200" i="1">
                            <a:solidFill>
                              <a:srgbClr val="00B050"/>
                            </a:solidFill>
                            <a:latin typeface="Cambria Math" panose="02040503050406030204" pitchFamily="18" charset="0"/>
                          </a:rPr>
                          <m:t>,</m:t>
                        </m:r>
                        <m:r>
                          <a:rPr lang="en-US" sz="2200" i="1">
                            <a:solidFill>
                              <a:srgbClr val="00B050"/>
                            </a:solidFill>
                            <a:latin typeface="Cambria Math" panose="02040503050406030204" pitchFamily="18" charset="0"/>
                          </a:rPr>
                          <m:t>𝑆</m:t>
                        </m:r>
                      </m:sub>
                    </m:sSub>
                    <m:r>
                      <a:rPr lang="en-US" sz="2200" i="1">
                        <a:latin typeface="Cambria Math" panose="02040503050406030204" pitchFamily="18" charset="0"/>
                        <a:ea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𝐻</m:t>
                        </m:r>
                      </m:e>
                      <m:sub>
                        <m:r>
                          <a:rPr lang="en-US" sz="2200" i="1">
                            <a:latin typeface="Cambria Math" panose="02040503050406030204" pitchFamily="18" charset="0"/>
                          </a:rPr>
                          <m:t>𝑖</m:t>
                        </m:r>
                        <m:r>
                          <a:rPr lang="en-US" sz="2200" i="1">
                            <a:latin typeface="Cambria Math" panose="02040503050406030204" pitchFamily="18" charset="0"/>
                          </a:rPr>
                          <m:t>,</m:t>
                        </m:r>
                        <m:r>
                          <a:rPr lang="en-US" sz="2200" i="1">
                            <a:latin typeface="Cambria Math" panose="02040503050406030204" pitchFamily="18" charset="0"/>
                          </a:rPr>
                          <m:t>𝑆</m:t>
                        </m:r>
                      </m:sub>
                    </m:sSub>
                  </m:oMath>
                </a14:m>
                <a:r>
                  <a:rPr lang="en-US" sz="2200" dirty="0"/>
                  <a:t> denote the set of nodes reachable </a:t>
                </a:r>
                <a:r>
                  <a:rPr lang="en-US" sz="2200" dirty="0" smtClean="0"/>
                  <a:t>from previous layer (</a:t>
                </a:r>
                <a14:m>
                  <m:oMath xmlns:m="http://schemas.openxmlformats.org/officeDocument/2006/math">
                    <m:sSub>
                      <m:sSubPr>
                        <m:ctrlPr>
                          <a:rPr lang="en-US" sz="2200" i="1">
                            <a:solidFill>
                              <a:srgbClr val="00B050"/>
                            </a:solidFill>
                            <a:latin typeface="Cambria Math" panose="02040503050406030204" pitchFamily="18" charset="0"/>
                          </a:rPr>
                        </m:ctrlPr>
                      </m:sSubPr>
                      <m:e>
                        <m:r>
                          <a:rPr lang="en-US" sz="2200" i="1">
                            <a:solidFill>
                              <a:srgbClr val="00B050"/>
                            </a:solidFill>
                            <a:latin typeface="Cambria Math" panose="02040503050406030204" pitchFamily="18" charset="0"/>
                          </a:rPr>
                          <m:t>𝑅</m:t>
                        </m:r>
                      </m:e>
                      <m:sub>
                        <m:r>
                          <a:rPr lang="en-US" sz="2200" i="1">
                            <a:solidFill>
                              <a:srgbClr val="00B050"/>
                            </a:solidFill>
                            <a:latin typeface="Cambria Math" panose="02040503050406030204" pitchFamily="18" charset="0"/>
                          </a:rPr>
                          <m:t>𝑖</m:t>
                        </m:r>
                        <m:r>
                          <a:rPr lang="en-US" sz="2200" b="0" i="1" smtClean="0">
                            <a:solidFill>
                              <a:srgbClr val="00B050"/>
                            </a:solidFill>
                            <a:latin typeface="Cambria Math" panose="02040503050406030204" pitchFamily="18" charset="0"/>
                          </a:rPr>
                          <m:t>−1</m:t>
                        </m:r>
                        <m:r>
                          <a:rPr lang="en-US" sz="2200" i="1">
                            <a:solidFill>
                              <a:srgbClr val="00B050"/>
                            </a:solidFill>
                            <a:latin typeface="Cambria Math" panose="02040503050406030204" pitchFamily="18" charset="0"/>
                          </a:rPr>
                          <m:t>,</m:t>
                        </m:r>
                        <m:r>
                          <a:rPr lang="en-US" sz="2200" i="1">
                            <a:solidFill>
                              <a:srgbClr val="00B050"/>
                            </a:solidFill>
                            <a:latin typeface="Cambria Math" panose="02040503050406030204" pitchFamily="18" charset="0"/>
                          </a:rPr>
                          <m:t>𝑆</m:t>
                        </m:r>
                      </m:sub>
                    </m:sSub>
                  </m:oMath>
                </a14:m>
                <a:r>
                  <a:rPr lang="en-US" sz="2200" dirty="0" smtClean="0"/>
                  <a:t>) in </a:t>
                </a:r>
                <a14:m>
                  <m:oMath xmlns:m="http://schemas.openxmlformats.org/officeDocument/2006/math">
                    <m:sSub>
                      <m:sSubPr>
                        <m:ctrlPr>
                          <a:rPr lang="en-US" sz="2200" i="1">
                            <a:solidFill>
                              <a:srgbClr val="00B0F0"/>
                            </a:solidFill>
                            <a:latin typeface="Cambria Math" panose="02040503050406030204" pitchFamily="18" charset="0"/>
                          </a:rPr>
                        </m:ctrlPr>
                      </m:sSubPr>
                      <m:e>
                        <m:r>
                          <a:rPr lang="en-US" sz="2200" i="1">
                            <a:solidFill>
                              <a:srgbClr val="00B0F0"/>
                            </a:solidFill>
                            <a:latin typeface="Cambria Math"/>
                          </a:rPr>
                          <m:t>𝐺</m:t>
                        </m:r>
                      </m:e>
                      <m:sub>
                        <m:r>
                          <a:rPr lang="en-US" sz="2200" i="1">
                            <a:solidFill>
                              <a:srgbClr val="00B0F0"/>
                            </a:solidFill>
                            <a:latin typeface="Cambria Math"/>
                          </a:rPr>
                          <m:t>𝑚</m:t>
                        </m:r>
                      </m:sub>
                    </m:sSub>
                    <m:r>
                      <a:rPr lang="en-US" sz="2200" i="1">
                        <a:latin typeface="Cambria Math" panose="02040503050406030204" pitchFamily="18" charset="0"/>
                      </a:rPr>
                      <m:t>−</m:t>
                    </m:r>
                    <m:r>
                      <a:rPr lang="en-US" sz="2200" i="1">
                        <a:solidFill>
                          <a:srgbClr val="FF0000"/>
                        </a:solidFill>
                        <a:latin typeface="Cambria Math" panose="02040503050406030204" pitchFamily="18" charset="0"/>
                      </a:rPr>
                      <m:t>𝑆</m:t>
                    </m:r>
                  </m:oMath>
                </a14:m>
                <a:r>
                  <a:rPr lang="en-US" sz="2200" dirty="0"/>
                  <a:t>. </a:t>
                </a:r>
                <a:endParaRPr lang="en-US" sz="2200" dirty="0" smtClean="0"/>
              </a:p>
              <a:p>
                <a:pPr marL="0" indent="0">
                  <a:buNone/>
                </a:pPr>
                <a:r>
                  <a:rPr lang="en-US" sz="2200" b="1" dirty="0" smtClean="0"/>
                  <a:t>Note 1: </a:t>
                </a:r>
                <a14:m>
                  <m:oMath xmlns:m="http://schemas.openxmlformats.org/officeDocument/2006/math">
                    <m:sSub>
                      <m:sSubPr>
                        <m:ctrlPr>
                          <a:rPr lang="en-US" sz="2200" i="1">
                            <a:latin typeface="Cambria Math" panose="02040503050406030204" pitchFamily="18" charset="0"/>
                          </a:rPr>
                        </m:ctrlPr>
                      </m:sSubPr>
                      <m:e>
                        <m:sSub>
                          <m:sSubPr>
                            <m:ctrlPr>
                              <a:rPr lang="en-US" sz="2200" i="1">
                                <a:solidFill>
                                  <a:srgbClr val="00B050"/>
                                </a:solidFill>
                                <a:latin typeface="Cambria Math" panose="02040503050406030204" pitchFamily="18" charset="0"/>
                              </a:rPr>
                            </m:ctrlPr>
                          </m:sSubPr>
                          <m:e>
                            <m:r>
                              <a:rPr lang="en-US" sz="2200" i="1">
                                <a:solidFill>
                                  <a:srgbClr val="00B050"/>
                                </a:solidFill>
                                <a:latin typeface="Cambria Math" panose="02040503050406030204" pitchFamily="18" charset="0"/>
                              </a:rPr>
                              <m:t>𝑅</m:t>
                            </m:r>
                          </m:e>
                          <m:sub>
                            <m:r>
                              <a:rPr lang="en-US" sz="2200" i="1">
                                <a:solidFill>
                                  <a:srgbClr val="00B050"/>
                                </a:solidFill>
                                <a:latin typeface="Cambria Math" panose="02040503050406030204" pitchFamily="18" charset="0"/>
                              </a:rPr>
                              <m:t>1</m:t>
                            </m:r>
                            <m:r>
                              <a:rPr lang="en-US" sz="2200" i="1">
                                <a:solidFill>
                                  <a:srgbClr val="00B050"/>
                                </a:solidFill>
                                <a:latin typeface="Cambria Math" panose="02040503050406030204" pitchFamily="18" charset="0"/>
                              </a:rPr>
                              <m:t>,</m:t>
                            </m:r>
                            <m:r>
                              <a:rPr lang="en-US" sz="2200" i="1">
                                <a:solidFill>
                                  <a:srgbClr val="00B050"/>
                                </a:solidFill>
                                <a:latin typeface="Cambria Math" panose="02040503050406030204" pitchFamily="18" charset="0"/>
                              </a:rPr>
                              <m:t>𝑆</m:t>
                            </m:r>
                          </m:sub>
                        </m:sSub>
                        <m:r>
                          <a:rPr lang="en-US" sz="2200" i="1">
                            <a:latin typeface="Cambria Math" panose="02040503050406030204" pitchFamily="18" charset="0"/>
                          </a:rPr>
                          <m:t>:=</m:t>
                        </m:r>
                        <m:r>
                          <a:rPr lang="en-US" sz="2200" i="1">
                            <a:latin typeface="Cambria Math" panose="02040503050406030204" pitchFamily="18" charset="0"/>
                          </a:rPr>
                          <m:t>𝐻</m:t>
                        </m:r>
                      </m:e>
                      <m:sub>
                        <m:r>
                          <a:rPr lang="en-US" sz="2200" i="1">
                            <a:latin typeface="Cambria Math" panose="02040503050406030204" pitchFamily="18" charset="0"/>
                          </a:rPr>
                          <m:t>1,</m:t>
                        </m:r>
                        <m:r>
                          <a:rPr lang="en-US" sz="2200" i="1">
                            <a:latin typeface="Cambria Math" panose="02040503050406030204" pitchFamily="18" charset="0"/>
                          </a:rPr>
                          <m:t>𝑆</m:t>
                        </m:r>
                      </m:sub>
                    </m:sSub>
                  </m:oMath>
                </a14:m>
                <a:endParaRPr lang="en-US" sz="2200" dirty="0" smtClean="0"/>
              </a:p>
              <a:p>
                <a:pPr marL="0" indent="0">
                  <a:buNone/>
                </a:pPr>
                <a:r>
                  <a:rPr lang="en-US" sz="2200" b="1" dirty="0" smtClean="0"/>
                  <a:t>Note 2: </a:t>
                </a:r>
                <a:r>
                  <a:rPr lang="en-US" sz="2200" dirty="0" smtClean="0"/>
                  <a:t>If </a:t>
                </a:r>
                <a14:m>
                  <m:oMath xmlns:m="http://schemas.openxmlformats.org/officeDocument/2006/math">
                    <m:sSub>
                      <m:sSubPr>
                        <m:ctrlPr>
                          <a:rPr lang="en-US" sz="2200" i="1">
                            <a:solidFill>
                              <a:srgbClr val="00B050"/>
                            </a:solidFill>
                            <a:latin typeface="Cambria Math" panose="02040503050406030204" pitchFamily="18" charset="0"/>
                          </a:rPr>
                        </m:ctrlPr>
                      </m:sSubPr>
                      <m:e>
                        <m:r>
                          <a:rPr lang="en-US" sz="2200" i="1">
                            <a:solidFill>
                              <a:srgbClr val="00B050"/>
                            </a:solidFill>
                            <a:latin typeface="Cambria Math" panose="02040503050406030204" pitchFamily="18" charset="0"/>
                          </a:rPr>
                          <m:t>𝑅</m:t>
                        </m:r>
                      </m:e>
                      <m:sub>
                        <m:r>
                          <a:rPr lang="en-US" sz="2200" b="0" i="1" smtClean="0">
                            <a:solidFill>
                              <a:srgbClr val="00B050"/>
                            </a:solidFill>
                            <a:latin typeface="Cambria Math" panose="02040503050406030204" pitchFamily="18" charset="0"/>
                          </a:rPr>
                          <m:t>𝑘</m:t>
                        </m:r>
                        <m:r>
                          <a:rPr lang="en-US" sz="2200" i="1">
                            <a:solidFill>
                              <a:srgbClr val="00B050"/>
                            </a:solidFill>
                            <a:latin typeface="Cambria Math" panose="02040503050406030204" pitchFamily="18" charset="0"/>
                          </a:rPr>
                          <m:t>,</m:t>
                        </m:r>
                        <m:r>
                          <a:rPr lang="en-US" sz="2200" i="1">
                            <a:solidFill>
                              <a:srgbClr val="00B050"/>
                            </a:solidFill>
                            <a:latin typeface="Cambria Math" panose="02040503050406030204" pitchFamily="18" charset="0"/>
                          </a:rPr>
                          <m:t>𝑆</m:t>
                        </m:r>
                      </m:sub>
                    </m:sSub>
                    <m:r>
                      <a:rPr lang="en-US" sz="2200" i="1">
                        <a:latin typeface="Cambria Math" panose="02040503050406030204" pitchFamily="18" charset="0"/>
                        <a:ea typeface="Cambria Math" panose="02040503050406030204" pitchFamily="18" charset="0"/>
                      </a:rPr>
                      <m:t>≠∅</m:t>
                    </m:r>
                  </m:oMath>
                </a14:m>
                <a:r>
                  <a:rPr lang="en-US" sz="2200" dirty="0" smtClean="0"/>
                  <a:t> then </a:t>
                </a:r>
                <a14:m>
                  <m:oMath xmlns:m="http://schemas.openxmlformats.org/officeDocument/2006/math">
                    <m:sSub>
                      <m:sSubPr>
                        <m:ctrlPr>
                          <a:rPr lang="en-US" sz="2200" i="1">
                            <a:solidFill>
                              <a:srgbClr val="00B0F0"/>
                            </a:solidFill>
                            <a:latin typeface="Cambria Math" panose="02040503050406030204" pitchFamily="18" charset="0"/>
                          </a:rPr>
                        </m:ctrlPr>
                      </m:sSubPr>
                      <m:e>
                        <m:r>
                          <a:rPr lang="en-US" sz="2200" i="1">
                            <a:solidFill>
                              <a:srgbClr val="00B0F0"/>
                            </a:solidFill>
                            <a:latin typeface="Cambria Math"/>
                          </a:rPr>
                          <m:t>𝐺</m:t>
                        </m:r>
                      </m:e>
                      <m:sub>
                        <m:r>
                          <a:rPr lang="en-US" sz="2200" i="1">
                            <a:solidFill>
                              <a:srgbClr val="00B0F0"/>
                            </a:solidFill>
                            <a:latin typeface="Cambria Math"/>
                          </a:rPr>
                          <m:t>𝑚</m:t>
                        </m:r>
                      </m:sub>
                    </m:sSub>
                  </m:oMath>
                </a14:m>
                <a:r>
                  <a:rPr lang="en-US" sz="2200" dirty="0" smtClean="0"/>
                  <a:t> contains a path of length </a:t>
                </a:r>
                <a14:m>
                  <m:oMath xmlns:m="http://schemas.openxmlformats.org/officeDocument/2006/math">
                    <m:r>
                      <m:rPr>
                        <m:sty m:val="p"/>
                      </m:rPr>
                      <a:rPr lang="en-US" sz="2400">
                        <a:latin typeface="Cambria Math" panose="02040503050406030204" pitchFamily="18" charset="0"/>
                      </a:rPr>
                      <m:t>k</m:t>
                    </m:r>
                    <m:r>
                      <a:rPr lang="en-US" sz="2400">
                        <a:latin typeface="Cambria Math" panose="02040503050406030204" pitchFamily="18" charset="0"/>
                      </a:rPr>
                      <m:t>=</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𝑛</m:t>
                            </m:r>
                          </m:num>
                          <m:den>
                            <m:r>
                              <a:rPr lang="en-US" sz="2400" i="1">
                                <a:latin typeface="Cambria Math" panose="02040503050406030204" pitchFamily="18" charset="0"/>
                              </a:rPr>
                              <m:t>2</m:t>
                            </m:r>
                            <m:r>
                              <a:rPr lang="en-US" sz="2400" i="1">
                                <a:latin typeface="Cambria Math" panose="02040503050406030204" pitchFamily="18" charset="0"/>
                              </a:rPr>
                              <m:t>𝑚</m:t>
                            </m:r>
                            <m:sSup>
                              <m:sSupPr>
                                <m:ctrlPr>
                                  <a:rPr lang="en-US" sz="2400" i="1">
                                    <a:latin typeface="Cambria Math" panose="02040503050406030204" pitchFamily="18" charset="0"/>
                                  </a:rPr>
                                </m:ctrlPr>
                              </m:sSupPr>
                              <m:e>
                                <m:r>
                                  <a:rPr lang="en-US" sz="2400" i="1">
                                    <a:latin typeface="Cambria Math" panose="02040503050406030204" pitchFamily="18" charset="0"/>
                                  </a:rPr>
                                  <m:t>𝑟</m:t>
                                </m:r>
                              </m:e>
                              <m:sup>
                                <m:r>
                                  <a:rPr lang="en-US" sz="2400" i="1">
                                    <a:latin typeface="Cambria Math" panose="02040503050406030204" pitchFamily="18" charset="0"/>
                                  </a:rPr>
                                  <m:t>∗</m:t>
                                </m:r>
                              </m:sup>
                            </m:sSup>
                          </m:den>
                        </m:f>
                      </m:e>
                    </m:d>
                  </m:oMath>
                </a14:m>
                <a:endParaRPr lang="en-US" sz="2200" dirty="0"/>
              </a:p>
              <a:p>
                <a:pPr marL="0" indent="0">
                  <a:buNone/>
                </a:pPr>
                <a:endParaRPr lang="en-US" b="1" dirty="0"/>
              </a:p>
              <a:p>
                <a:pPr marL="0" indent="0">
                  <a:buNone/>
                </a:pPr>
                <a:endParaRPr lang="en-US" sz="2400" dirty="0"/>
              </a:p>
              <a:p>
                <a:pPr marL="0" indent="0">
                  <a:buNone/>
                </a:pPr>
                <a:r>
                  <a:rPr lang="en-US" dirty="0" smtClean="0"/>
                  <a:t> </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61105" y="1763501"/>
                <a:ext cx="7886700" cy="3263504"/>
              </a:xfrm>
              <a:blipFill>
                <a:blip r:embed="rId2"/>
                <a:stretch>
                  <a:fillRect l="-108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628650" y="1181423"/>
                <a:ext cx="8314014" cy="668672"/>
              </a:xfrm>
              <a:prstGeom prst="rect">
                <a:avLst/>
              </a:prstGeom>
              <a:solidFill>
                <a:schemeClr val="tx1">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000" b="1" dirty="0" smtClean="0">
                    <a:solidFill>
                      <a:schemeClr val="tx1"/>
                    </a:solidFill>
                  </a:rPr>
                  <a:t>Claim 4: </a:t>
                </a:r>
                <a:r>
                  <a:rPr lang="en-US" sz="2000" dirty="0">
                    <a:solidFill>
                      <a:schemeClr val="tx1"/>
                    </a:solidFill>
                  </a:rPr>
                  <a:t>If  </a:t>
                </a:r>
                <a14:m>
                  <m:oMath xmlns:m="http://schemas.openxmlformats.org/officeDocument/2006/math">
                    <m:d>
                      <m:dPr>
                        <m:begChr m:val="|"/>
                        <m:endChr m:val="|"/>
                        <m:ctrlPr>
                          <a:rPr lang="en-US" sz="2000" i="1">
                            <a:solidFill>
                              <a:schemeClr val="tx1"/>
                            </a:solidFill>
                            <a:latin typeface="Cambria Math" panose="02040503050406030204" pitchFamily="18" charset="0"/>
                          </a:rPr>
                        </m:ctrlPr>
                      </m:dPr>
                      <m:e>
                        <m:r>
                          <a:rPr lang="en-US" sz="2000" i="1" smtClean="0">
                            <a:solidFill>
                              <a:srgbClr val="FF0000"/>
                            </a:solidFill>
                            <a:latin typeface="Cambria Math" panose="02040503050406030204" pitchFamily="18" charset="0"/>
                          </a:rPr>
                          <m:t>𝑆</m:t>
                        </m:r>
                      </m:e>
                    </m:d>
                    <m:r>
                      <a:rPr lang="en-US" sz="2000" i="1">
                        <a:solidFill>
                          <a:schemeClr val="tx1"/>
                        </a:solidFill>
                        <a:latin typeface="Cambria Math" panose="02040503050406030204" pitchFamily="18" charset="0"/>
                        <a:ea typeface="Cambria Math" panose="02040503050406030204" pitchFamily="18" charset="0"/>
                      </a:rPr>
                      <m:t>≤</m:t>
                    </m:r>
                    <m:f>
                      <m:fPr>
                        <m:ctrlPr>
                          <a:rPr lang="en-US" sz="2000" i="1">
                            <a:solidFill>
                              <a:schemeClr val="tx1"/>
                            </a:solidFill>
                            <a:latin typeface="Cambria Math" panose="02040503050406030204" pitchFamily="18" charset="0"/>
                            <a:ea typeface="Cambria Math" panose="02040503050406030204" pitchFamily="18" charset="0"/>
                          </a:rPr>
                        </m:ctrlPr>
                      </m:fPr>
                      <m:num>
                        <m:r>
                          <a:rPr lang="en-US" sz="2000" i="1">
                            <a:solidFill>
                              <a:schemeClr val="tx1"/>
                            </a:solidFill>
                            <a:latin typeface="Cambria Math" panose="02040503050406030204" pitchFamily="18" charset="0"/>
                            <a:ea typeface="Cambria Math" panose="02040503050406030204" pitchFamily="18" charset="0"/>
                          </a:rPr>
                          <m:t>𝑛</m:t>
                        </m:r>
                      </m:num>
                      <m:den>
                        <m:r>
                          <a:rPr lang="en-US" sz="2000" i="1">
                            <a:solidFill>
                              <a:schemeClr val="tx1"/>
                            </a:solidFill>
                            <a:latin typeface="Cambria Math" panose="02040503050406030204" pitchFamily="18" charset="0"/>
                            <a:ea typeface="Cambria Math" panose="02040503050406030204" pitchFamily="18" charset="0"/>
                          </a:rPr>
                          <m:t>10000 </m:t>
                        </m:r>
                        <m:r>
                          <a:rPr lang="en-US" sz="2000" i="1">
                            <a:solidFill>
                              <a:schemeClr val="tx1"/>
                            </a:solidFill>
                            <a:latin typeface="Cambria Math" panose="02040503050406030204" pitchFamily="18" charset="0"/>
                            <a:ea typeface="Cambria Math" panose="02040503050406030204" pitchFamily="18" charset="0"/>
                          </a:rPr>
                          <m:t>𝑚</m:t>
                        </m:r>
                      </m:den>
                    </m:f>
                  </m:oMath>
                </a14:m>
                <a:r>
                  <a:rPr lang="en-US" sz="2000" dirty="0">
                    <a:solidFill>
                      <a:srgbClr val="FF0000"/>
                    </a:solidFill>
                  </a:rPr>
                  <a:t> </a:t>
                </a:r>
                <a:r>
                  <a:rPr lang="en-US" sz="2000" dirty="0">
                    <a:solidFill>
                      <a:schemeClr val="tx1"/>
                    </a:solidFill>
                  </a:rPr>
                  <a:t>then at least half </a:t>
                </a:r>
                <a14:m>
                  <m:oMath xmlns:m="http://schemas.openxmlformats.org/officeDocument/2006/math">
                    <m:r>
                      <m:rPr>
                        <m:sty m:val="p"/>
                      </m:rPr>
                      <a:rPr lang="en-US" sz="2000" b="0" i="0" smtClean="0">
                        <a:solidFill>
                          <a:schemeClr val="tx1"/>
                        </a:solidFill>
                        <a:latin typeface="Cambria Math" panose="02040503050406030204" pitchFamily="18" charset="0"/>
                      </a:rPr>
                      <m:t>k</m:t>
                    </m:r>
                    <m:r>
                      <a:rPr lang="en-US" sz="2000" b="0" i="0" smtClean="0">
                        <a:solidFill>
                          <a:schemeClr val="tx1"/>
                        </a:solidFill>
                        <a:latin typeface="Cambria Math" panose="02040503050406030204" pitchFamily="18" charset="0"/>
                      </a:rPr>
                      <m:t>=</m:t>
                    </m:r>
                    <m:d>
                      <m:dPr>
                        <m:ctrlPr>
                          <a:rPr lang="en-US" sz="2000" i="1">
                            <a:solidFill>
                              <a:schemeClr val="tx1"/>
                            </a:solidFill>
                            <a:latin typeface="Cambria Math" panose="02040503050406030204" pitchFamily="18" charset="0"/>
                          </a:rPr>
                        </m:ctrlPr>
                      </m:dPr>
                      <m:e>
                        <m:f>
                          <m:fPr>
                            <m:ctrlPr>
                              <a:rPr lang="en-US" sz="2000" i="1">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𝑛</m:t>
                            </m:r>
                          </m:num>
                          <m:den>
                            <m:r>
                              <a:rPr lang="en-US" sz="2000" i="1">
                                <a:solidFill>
                                  <a:schemeClr val="tx1"/>
                                </a:solidFill>
                                <a:latin typeface="Cambria Math" panose="02040503050406030204" pitchFamily="18" charset="0"/>
                              </a:rPr>
                              <m:t>2</m:t>
                            </m:r>
                            <m:r>
                              <a:rPr lang="en-US" sz="2000" i="1">
                                <a:solidFill>
                                  <a:schemeClr val="tx1"/>
                                </a:solidFill>
                                <a:latin typeface="Cambria Math" panose="02040503050406030204" pitchFamily="18" charset="0"/>
                              </a:rPr>
                              <m:t>𝑚</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𝑟</m:t>
                                </m:r>
                              </m:e>
                              <m:sup>
                                <m:r>
                                  <a:rPr lang="en-US" sz="2000" i="1">
                                    <a:solidFill>
                                      <a:schemeClr val="tx1"/>
                                    </a:solidFill>
                                    <a:latin typeface="Cambria Math" panose="02040503050406030204" pitchFamily="18" charset="0"/>
                                  </a:rPr>
                                  <m:t>∗</m:t>
                                </m:r>
                              </m:sup>
                            </m:sSup>
                          </m:den>
                        </m:f>
                      </m:e>
                    </m:d>
                  </m:oMath>
                </a14:m>
                <a:r>
                  <a:rPr lang="en-US" sz="2000" dirty="0">
                    <a:solidFill>
                      <a:schemeClr val="tx1"/>
                    </a:solidFill>
                  </a:rPr>
                  <a:t> of the layers are c-good.</a:t>
                </a:r>
              </a:p>
            </p:txBody>
          </p:sp>
        </mc:Choice>
        <mc:Fallback>
          <p:sp>
            <p:nvSpPr>
              <p:cNvPr id="4" name="Rectangle 3"/>
              <p:cNvSpPr>
                <a:spLocks noRot="1" noChangeAspect="1" noMove="1" noResize="1" noEditPoints="1" noAdjustHandles="1" noChangeArrowheads="1" noChangeShapeType="1" noTextEdit="1"/>
              </p:cNvSpPr>
              <p:nvPr/>
            </p:nvSpPr>
            <p:spPr>
              <a:xfrm>
                <a:off x="628650" y="1181423"/>
                <a:ext cx="8314014" cy="668672"/>
              </a:xfrm>
              <a:prstGeom prst="rect">
                <a:avLst/>
              </a:prstGeom>
              <a:blipFill>
                <a:blip r:embed="rId3"/>
                <a:stretch>
                  <a:fillRect l="-803" r="-511"/>
                </a:stretch>
              </a:blipFill>
              <a:ln w="34925">
                <a:solidFill>
                  <a:schemeClr val="accent4"/>
                </a:solidFill>
              </a:ln>
            </p:spPr>
            <p:txBody>
              <a:bodyPr/>
              <a:lstStyle/>
              <a:p>
                <a:r>
                  <a:rPr lang="en-US">
                    <a:noFill/>
                  </a:rPr>
                  <a:t> </a:t>
                </a:r>
              </a:p>
            </p:txBody>
          </p:sp>
        </mc:Fallback>
      </mc:AlternateContent>
    </p:spTree>
    <p:extLst>
      <p:ext uri="{BB962C8B-B14F-4D97-AF65-F5344CB8AC3E}">
        <p14:creationId xmlns:p14="http://schemas.microsoft.com/office/powerpoint/2010/main" val="435988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890" y="4574571"/>
            <a:ext cx="7886700" cy="1389111"/>
          </a:xfrm>
        </p:spPr>
        <p:txBody>
          <a:bodyPr/>
          <a:lstStyle/>
          <a:p>
            <a:pPr marL="0" indent="0">
              <a:buNone/>
            </a:pPr>
            <a:r>
              <a:rPr lang="en-US" dirty="0">
                <a:hlinkClick r:id="rId2"/>
              </a:rPr>
              <a:t>https://password-hashing.net</a:t>
            </a:r>
            <a:r>
              <a:rPr lang="en-US" dirty="0" smtClean="0">
                <a:hlinkClick r:id="rId2"/>
              </a:rPr>
              <a:t>/</a:t>
            </a:r>
            <a:r>
              <a:rPr lang="en-US" dirty="0" smtClean="0"/>
              <a:t> </a:t>
            </a:r>
            <a:endParaRPr lang="en-US" dirty="0"/>
          </a:p>
        </p:txBody>
      </p:sp>
      <p:pic>
        <p:nvPicPr>
          <p:cNvPr id="4" name="Picture 2" descr="Image result for password hashing compet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 y="273844"/>
            <a:ext cx="4477035" cy="29697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7673" y="166789"/>
            <a:ext cx="1590285" cy="160242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618490" y="3067319"/>
            <a:ext cx="7886700" cy="994172"/>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mtClean="0"/>
              <a:t>(2013-2015)</a:t>
            </a:r>
            <a:endParaRPr lang="en-US" dirty="0"/>
          </a:p>
        </p:txBody>
      </p:sp>
      <p:sp>
        <p:nvSpPr>
          <p:cNvPr id="7" name="Title 6"/>
          <p:cNvSpPr>
            <a:spLocks noGrp="1"/>
          </p:cNvSpPr>
          <p:nvPr>
            <p:ph type="title"/>
          </p:nvPr>
        </p:nvSpPr>
        <p:spPr/>
        <p:txBody>
          <a:bodyPr/>
          <a:lstStyle/>
          <a:p>
            <a:endParaRPr lang="en-US"/>
          </a:p>
        </p:txBody>
      </p:sp>
      <p:sp>
        <p:nvSpPr>
          <p:cNvPr id="8" name="TextBox 7"/>
          <p:cNvSpPr txBox="1"/>
          <p:nvPr/>
        </p:nvSpPr>
        <p:spPr>
          <a:xfrm>
            <a:off x="4711615" y="1777257"/>
            <a:ext cx="3962400" cy="1292662"/>
          </a:xfrm>
          <a:prstGeom prst="rect">
            <a:avLst/>
          </a:prstGeom>
          <a:noFill/>
        </p:spPr>
        <p:txBody>
          <a:bodyPr wrap="square" rtlCol="0">
            <a:spAutoFit/>
          </a:bodyPr>
          <a:lstStyle/>
          <a:p>
            <a:r>
              <a:rPr lang="en-US" sz="3200" dirty="0"/>
              <a:t>We recommend that </a:t>
            </a:r>
            <a:r>
              <a:rPr lang="en-US" sz="3200" dirty="0" smtClean="0"/>
              <a:t>you use </a:t>
            </a:r>
            <a:r>
              <a:rPr lang="en-US" sz="3200" dirty="0"/>
              <a:t>Argon2</a:t>
            </a:r>
            <a:r>
              <a:rPr lang="en-US" sz="3200" dirty="0" smtClean="0"/>
              <a:t>…</a:t>
            </a:r>
          </a:p>
          <a:p>
            <a:endParaRPr lang="en-US" dirty="0" smtClean="0"/>
          </a:p>
        </p:txBody>
      </p:sp>
    </p:spTree>
    <p:extLst>
      <p:ext uri="{BB962C8B-B14F-4D97-AF65-F5344CB8AC3E}">
        <p14:creationId xmlns:p14="http://schemas.microsoft.com/office/powerpoint/2010/main" val="23648425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Outline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61105" y="1763501"/>
                <a:ext cx="7886700" cy="3263504"/>
              </a:xfrm>
            </p:spPr>
            <p:txBody>
              <a:bodyPr>
                <a:normAutofit fontScale="92500"/>
              </a:bodyPr>
              <a:lstStyle/>
              <a:p>
                <a:pPr marL="0" indent="0">
                  <a:buNone/>
                </a:pPr>
                <a:endParaRPr lang="en-US" b="1" dirty="0" smtClean="0"/>
              </a:p>
              <a:p>
                <a:pPr marL="0" indent="0">
                  <a:buNone/>
                </a:pPr>
                <a:r>
                  <a:rPr lang="en-US" sz="2200" b="1" dirty="0"/>
                  <a:t>Notation</a:t>
                </a:r>
                <a:r>
                  <a:rPr lang="en-US" b="1" dirty="0"/>
                  <a:t>: </a:t>
                </a:r>
                <a:r>
                  <a:rPr lang="en-US" sz="2200" dirty="0"/>
                  <a:t>Let</a:t>
                </a:r>
                <a:r>
                  <a:rPr lang="en-US" sz="2200" b="1" dirty="0"/>
                  <a:t>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𝐻</m:t>
                        </m:r>
                      </m:e>
                      <m:sub>
                        <m:r>
                          <a:rPr lang="en-US" sz="2200" i="1">
                            <a:latin typeface="Cambria Math" panose="02040503050406030204" pitchFamily="18" charset="0"/>
                          </a:rPr>
                          <m:t>1</m:t>
                        </m:r>
                        <m:r>
                          <a:rPr lang="en-US" sz="2200" i="1">
                            <a:latin typeface="Cambria Math" panose="02040503050406030204" pitchFamily="18" charset="0"/>
                          </a:rPr>
                          <m:t>,</m:t>
                        </m:r>
                        <m:r>
                          <a:rPr lang="en-US" sz="2200" i="1">
                            <a:latin typeface="Cambria Math" panose="02040503050406030204" pitchFamily="18" charset="0"/>
                          </a:rPr>
                          <m:t>𝑆</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𝐻</m:t>
                        </m:r>
                      </m:e>
                      <m:sub>
                        <m:r>
                          <a:rPr lang="en-US" sz="2200" i="1">
                            <a:latin typeface="Cambria Math" panose="02040503050406030204" pitchFamily="18" charset="0"/>
                          </a:rPr>
                          <m:t>2</m:t>
                        </m:r>
                        <m:r>
                          <a:rPr lang="en-US" sz="2200" i="1">
                            <a:latin typeface="Cambria Math" panose="02040503050406030204" pitchFamily="18" charset="0"/>
                          </a:rPr>
                          <m:t>,</m:t>
                        </m:r>
                        <m:r>
                          <a:rPr lang="en-US" sz="2200" i="1">
                            <a:latin typeface="Cambria Math" panose="02040503050406030204" pitchFamily="18" charset="0"/>
                          </a:rPr>
                          <m:t>𝑆</m:t>
                        </m:r>
                      </m:sub>
                    </m:sSub>
                    <m:r>
                      <a:rPr lang="en-US" sz="2200" i="1">
                        <a:latin typeface="Cambria Math" panose="02040503050406030204" pitchFamily="18" charset="0"/>
                      </a:rPr>
                      <m:t>,…</m:t>
                    </m:r>
                    <m:r>
                      <a:rPr lang="en-US" sz="2200" b="0" i="1" smtClean="0">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𝐻</m:t>
                        </m:r>
                      </m:e>
                      <m:sub>
                        <m:r>
                          <a:rPr lang="en-US" sz="2200" b="0" i="1" smtClean="0">
                            <a:latin typeface="Cambria Math" panose="02040503050406030204" pitchFamily="18" charset="0"/>
                          </a:rPr>
                          <m:t>𝑘</m:t>
                        </m:r>
                        <m:r>
                          <a:rPr lang="en-US" sz="2200" i="1">
                            <a:latin typeface="Cambria Math" panose="02040503050406030204" pitchFamily="18" charset="0"/>
                          </a:rPr>
                          <m:t>,</m:t>
                        </m:r>
                        <m:r>
                          <a:rPr lang="en-US" sz="2200" i="1">
                            <a:latin typeface="Cambria Math" panose="02040503050406030204" pitchFamily="18" charset="0"/>
                          </a:rPr>
                          <m:t>𝑆</m:t>
                        </m:r>
                      </m:sub>
                    </m:sSub>
                  </m:oMath>
                </a14:m>
                <a:r>
                  <a:rPr lang="en-US" sz="2200" dirty="0"/>
                  <a:t>denote the c-good layers and let </a:t>
                </a:r>
                <a14:m>
                  <m:oMath xmlns:m="http://schemas.openxmlformats.org/officeDocument/2006/math">
                    <m:sSub>
                      <m:sSubPr>
                        <m:ctrlPr>
                          <a:rPr lang="en-US" sz="2200" i="1" smtClean="0">
                            <a:solidFill>
                              <a:srgbClr val="00B050"/>
                            </a:solidFill>
                            <a:latin typeface="Cambria Math" panose="02040503050406030204" pitchFamily="18" charset="0"/>
                          </a:rPr>
                        </m:ctrlPr>
                      </m:sSubPr>
                      <m:e>
                        <m:r>
                          <a:rPr lang="en-US" sz="2200" i="1">
                            <a:solidFill>
                              <a:srgbClr val="00B050"/>
                            </a:solidFill>
                            <a:latin typeface="Cambria Math" panose="02040503050406030204" pitchFamily="18" charset="0"/>
                          </a:rPr>
                          <m:t>𝑅</m:t>
                        </m:r>
                      </m:e>
                      <m:sub>
                        <m:r>
                          <a:rPr lang="en-US" sz="2200" i="1">
                            <a:solidFill>
                              <a:srgbClr val="00B050"/>
                            </a:solidFill>
                            <a:latin typeface="Cambria Math" panose="02040503050406030204" pitchFamily="18" charset="0"/>
                          </a:rPr>
                          <m:t>𝑖</m:t>
                        </m:r>
                        <m:r>
                          <a:rPr lang="en-US" sz="2200" i="1">
                            <a:solidFill>
                              <a:srgbClr val="00B050"/>
                            </a:solidFill>
                            <a:latin typeface="Cambria Math" panose="02040503050406030204" pitchFamily="18" charset="0"/>
                          </a:rPr>
                          <m:t>,</m:t>
                        </m:r>
                        <m:r>
                          <a:rPr lang="en-US" sz="2200" i="1">
                            <a:solidFill>
                              <a:srgbClr val="00B050"/>
                            </a:solidFill>
                            <a:latin typeface="Cambria Math" panose="02040503050406030204" pitchFamily="18" charset="0"/>
                          </a:rPr>
                          <m:t>𝑆</m:t>
                        </m:r>
                      </m:sub>
                    </m:sSub>
                    <m:r>
                      <a:rPr lang="en-US" sz="2200" i="1">
                        <a:latin typeface="Cambria Math" panose="02040503050406030204" pitchFamily="18" charset="0"/>
                        <a:ea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𝐻</m:t>
                        </m:r>
                      </m:e>
                      <m:sub>
                        <m:r>
                          <a:rPr lang="en-US" sz="2200" i="1">
                            <a:latin typeface="Cambria Math" panose="02040503050406030204" pitchFamily="18" charset="0"/>
                          </a:rPr>
                          <m:t>𝑖</m:t>
                        </m:r>
                        <m:r>
                          <a:rPr lang="en-US" sz="2200" i="1">
                            <a:latin typeface="Cambria Math" panose="02040503050406030204" pitchFamily="18" charset="0"/>
                          </a:rPr>
                          <m:t>,</m:t>
                        </m:r>
                        <m:r>
                          <a:rPr lang="en-US" sz="2200" i="1">
                            <a:latin typeface="Cambria Math" panose="02040503050406030204" pitchFamily="18" charset="0"/>
                          </a:rPr>
                          <m:t>𝑆</m:t>
                        </m:r>
                      </m:sub>
                    </m:sSub>
                  </m:oMath>
                </a14:m>
                <a:r>
                  <a:rPr lang="en-US" sz="2200" dirty="0"/>
                  <a:t> denote the set of nodes reachable </a:t>
                </a:r>
                <a:r>
                  <a:rPr lang="en-US" sz="2200" dirty="0" smtClean="0"/>
                  <a:t>from previous layer (</a:t>
                </a:r>
                <a14:m>
                  <m:oMath xmlns:m="http://schemas.openxmlformats.org/officeDocument/2006/math">
                    <m:sSub>
                      <m:sSubPr>
                        <m:ctrlPr>
                          <a:rPr lang="en-US" sz="2200" i="1">
                            <a:solidFill>
                              <a:srgbClr val="00B050"/>
                            </a:solidFill>
                            <a:latin typeface="Cambria Math" panose="02040503050406030204" pitchFamily="18" charset="0"/>
                          </a:rPr>
                        </m:ctrlPr>
                      </m:sSubPr>
                      <m:e>
                        <m:r>
                          <a:rPr lang="en-US" sz="2200" i="1">
                            <a:solidFill>
                              <a:srgbClr val="00B050"/>
                            </a:solidFill>
                            <a:latin typeface="Cambria Math" panose="02040503050406030204" pitchFamily="18" charset="0"/>
                          </a:rPr>
                          <m:t>𝑅</m:t>
                        </m:r>
                      </m:e>
                      <m:sub>
                        <m:r>
                          <a:rPr lang="en-US" sz="2200" i="1">
                            <a:solidFill>
                              <a:srgbClr val="00B050"/>
                            </a:solidFill>
                            <a:latin typeface="Cambria Math" panose="02040503050406030204" pitchFamily="18" charset="0"/>
                          </a:rPr>
                          <m:t>𝑖</m:t>
                        </m:r>
                        <m:r>
                          <a:rPr lang="en-US" sz="2200" b="0" i="1" smtClean="0">
                            <a:solidFill>
                              <a:srgbClr val="00B050"/>
                            </a:solidFill>
                            <a:latin typeface="Cambria Math" panose="02040503050406030204" pitchFamily="18" charset="0"/>
                          </a:rPr>
                          <m:t>−1</m:t>
                        </m:r>
                        <m:r>
                          <a:rPr lang="en-US" sz="2200" i="1">
                            <a:solidFill>
                              <a:srgbClr val="00B050"/>
                            </a:solidFill>
                            <a:latin typeface="Cambria Math" panose="02040503050406030204" pitchFamily="18" charset="0"/>
                          </a:rPr>
                          <m:t>,</m:t>
                        </m:r>
                        <m:r>
                          <a:rPr lang="en-US" sz="2200" i="1">
                            <a:solidFill>
                              <a:srgbClr val="00B050"/>
                            </a:solidFill>
                            <a:latin typeface="Cambria Math" panose="02040503050406030204" pitchFamily="18" charset="0"/>
                          </a:rPr>
                          <m:t>𝑆</m:t>
                        </m:r>
                      </m:sub>
                    </m:sSub>
                  </m:oMath>
                </a14:m>
                <a:r>
                  <a:rPr lang="en-US" sz="2200" dirty="0" smtClean="0"/>
                  <a:t>) in </a:t>
                </a:r>
                <a14:m>
                  <m:oMath xmlns:m="http://schemas.openxmlformats.org/officeDocument/2006/math">
                    <m:sSub>
                      <m:sSubPr>
                        <m:ctrlPr>
                          <a:rPr lang="en-US" sz="2200" i="1">
                            <a:solidFill>
                              <a:srgbClr val="00B0F0"/>
                            </a:solidFill>
                            <a:latin typeface="Cambria Math" panose="02040503050406030204" pitchFamily="18" charset="0"/>
                          </a:rPr>
                        </m:ctrlPr>
                      </m:sSubPr>
                      <m:e>
                        <m:r>
                          <a:rPr lang="en-US" sz="2200" i="1">
                            <a:solidFill>
                              <a:srgbClr val="00B0F0"/>
                            </a:solidFill>
                            <a:latin typeface="Cambria Math"/>
                          </a:rPr>
                          <m:t>𝐺</m:t>
                        </m:r>
                      </m:e>
                      <m:sub>
                        <m:r>
                          <a:rPr lang="en-US" sz="2200" i="1">
                            <a:solidFill>
                              <a:srgbClr val="00B0F0"/>
                            </a:solidFill>
                            <a:latin typeface="Cambria Math"/>
                          </a:rPr>
                          <m:t>𝑚</m:t>
                        </m:r>
                      </m:sub>
                    </m:sSub>
                    <m:r>
                      <a:rPr lang="en-US" sz="2200" i="1">
                        <a:latin typeface="Cambria Math" panose="02040503050406030204" pitchFamily="18" charset="0"/>
                      </a:rPr>
                      <m:t>−</m:t>
                    </m:r>
                    <m:r>
                      <a:rPr lang="en-US" sz="2200" i="1">
                        <a:solidFill>
                          <a:srgbClr val="FF0000"/>
                        </a:solidFill>
                        <a:latin typeface="Cambria Math" panose="02040503050406030204" pitchFamily="18" charset="0"/>
                      </a:rPr>
                      <m:t>𝑆</m:t>
                    </m:r>
                  </m:oMath>
                </a14:m>
                <a:r>
                  <a:rPr lang="en-US" sz="2200" dirty="0"/>
                  <a:t>. </a:t>
                </a:r>
                <a:endParaRPr lang="en-US" sz="2200" dirty="0" smtClean="0"/>
              </a:p>
              <a:p>
                <a:pPr marL="0" indent="0">
                  <a:buNone/>
                </a:pPr>
                <a:r>
                  <a:rPr lang="en-US" sz="2200" b="1" dirty="0" smtClean="0"/>
                  <a:t>Note 1: </a:t>
                </a:r>
                <a14:m>
                  <m:oMath xmlns:m="http://schemas.openxmlformats.org/officeDocument/2006/math">
                    <m:sSub>
                      <m:sSubPr>
                        <m:ctrlPr>
                          <a:rPr lang="en-US" sz="2200" i="1">
                            <a:latin typeface="Cambria Math" panose="02040503050406030204" pitchFamily="18" charset="0"/>
                          </a:rPr>
                        </m:ctrlPr>
                      </m:sSubPr>
                      <m:e>
                        <m:sSub>
                          <m:sSubPr>
                            <m:ctrlPr>
                              <a:rPr lang="en-US" sz="2200" i="1">
                                <a:solidFill>
                                  <a:srgbClr val="00B050"/>
                                </a:solidFill>
                                <a:latin typeface="Cambria Math" panose="02040503050406030204" pitchFamily="18" charset="0"/>
                              </a:rPr>
                            </m:ctrlPr>
                          </m:sSubPr>
                          <m:e>
                            <m:r>
                              <a:rPr lang="en-US" sz="2200" i="1">
                                <a:solidFill>
                                  <a:srgbClr val="00B050"/>
                                </a:solidFill>
                                <a:latin typeface="Cambria Math" panose="02040503050406030204" pitchFamily="18" charset="0"/>
                              </a:rPr>
                              <m:t>𝑅</m:t>
                            </m:r>
                          </m:e>
                          <m:sub>
                            <m:r>
                              <a:rPr lang="en-US" sz="2200" i="1">
                                <a:solidFill>
                                  <a:srgbClr val="00B050"/>
                                </a:solidFill>
                                <a:latin typeface="Cambria Math" panose="02040503050406030204" pitchFamily="18" charset="0"/>
                              </a:rPr>
                              <m:t>1</m:t>
                            </m:r>
                            <m:r>
                              <a:rPr lang="en-US" sz="2200" i="1">
                                <a:solidFill>
                                  <a:srgbClr val="00B050"/>
                                </a:solidFill>
                                <a:latin typeface="Cambria Math" panose="02040503050406030204" pitchFamily="18" charset="0"/>
                              </a:rPr>
                              <m:t>,</m:t>
                            </m:r>
                            <m:r>
                              <a:rPr lang="en-US" sz="2200" i="1">
                                <a:solidFill>
                                  <a:srgbClr val="00B050"/>
                                </a:solidFill>
                                <a:latin typeface="Cambria Math" panose="02040503050406030204" pitchFamily="18" charset="0"/>
                              </a:rPr>
                              <m:t>𝑆</m:t>
                            </m:r>
                          </m:sub>
                        </m:sSub>
                        <m:r>
                          <a:rPr lang="en-US" sz="2200" i="1">
                            <a:latin typeface="Cambria Math" panose="02040503050406030204" pitchFamily="18" charset="0"/>
                          </a:rPr>
                          <m:t>:=</m:t>
                        </m:r>
                        <m:r>
                          <a:rPr lang="en-US" sz="2200" i="1">
                            <a:latin typeface="Cambria Math" panose="02040503050406030204" pitchFamily="18" charset="0"/>
                          </a:rPr>
                          <m:t>𝐻</m:t>
                        </m:r>
                      </m:e>
                      <m:sub>
                        <m:r>
                          <a:rPr lang="en-US" sz="2200" i="1">
                            <a:latin typeface="Cambria Math" panose="02040503050406030204" pitchFamily="18" charset="0"/>
                          </a:rPr>
                          <m:t>1,</m:t>
                        </m:r>
                        <m:r>
                          <a:rPr lang="en-US" sz="2200" i="1">
                            <a:latin typeface="Cambria Math" panose="02040503050406030204" pitchFamily="18" charset="0"/>
                          </a:rPr>
                          <m:t>𝑆</m:t>
                        </m:r>
                      </m:sub>
                    </m:sSub>
                  </m:oMath>
                </a14:m>
                <a:endParaRPr lang="en-US" sz="2200" dirty="0" smtClean="0"/>
              </a:p>
              <a:p>
                <a:pPr marL="0" indent="0">
                  <a:buNone/>
                </a:pPr>
                <a:r>
                  <a:rPr lang="en-US" sz="2200" b="1" dirty="0" smtClean="0"/>
                  <a:t>Note 2: </a:t>
                </a:r>
                <a:r>
                  <a:rPr lang="en-US" sz="2200" dirty="0" smtClean="0"/>
                  <a:t>If </a:t>
                </a:r>
                <a14:m>
                  <m:oMath xmlns:m="http://schemas.openxmlformats.org/officeDocument/2006/math">
                    <m:sSub>
                      <m:sSubPr>
                        <m:ctrlPr>
                          <a:rPr lang="en-US" sz="2200" i="1">
                            <a:solidFill>
                              <a:srgbClr val="00B050"/>
                            </a:solidFill>
                            <a:latin typeface="Cambria Math" panose="02040503050406030204" pitchFamily="18" charset="0"/>
                          </a:rPr>
                        </m:ctrlPr>
                      </m:sSubPr>
                      <m:e>
                        <m:r>
                          <a:rPr lang="en-US" sz="2200" i="1">
                            <a:solidFill>
                              <a:srgbClr val="00B050"/>
                            </a:solidFill>
                            <a:latin typeface="Cambria Math" panose="02040503050406030204" pitchFamily="18" charset="0"/>
                          </a:rPr>
                          <m:t>𝑅</m:t>
                        </m:r>
                      </m:e>
                      <m:sub>
                        <m:r>
                          <a:rPr lang="en-US" sz="2200" b="0" i="1" smtClean="0">
                            <a:solidFill>
                              <a:srgbClr val="00B050"/>
                            </a:solidFill>
                            <a:latin typeface="Cambria Math" panose="02040503050406030204" pitchFamily="18" charset="0"/>
                          </a:rPr>
                          <m:t>𝑘</m:t>
                        </m:r>
                        <m:r>
                          <a:rPr lang="en-US" sz="2200" i="1">
                            <a:solidFill>
                              <a:srgbClr val="00B050"/>
                            </a:solidFill>
                            <a:latin typeface="Cambria Math" panose="02040503050406030204" pitchFamily="18" charset="0"/>
                          </a:rPr>
                          <m:t>,</m:t>
                        </m:r>
                        <m:r>
                          <a:rPr lang="en-US" sz="2200" i="1">
                            <a:solidFill>
                              <a:srgbClr val="00B050"/>
                            </a:solidFill>
                            <a:latin typeface="Cambria Math" panose="02040503050406030204" pitchFamily="18" charset="0"/>
                          </a:rPr>
                          <m:t>𝑆</m:t>
                        </m:r>
                      </m:sub>
                    </m:sSub>
                    <m:r>
                      <a:rPr lang="en-US" sz="2200" i="1">
                        <a:latin typeface="Cambria Math" panose="02040503050406030204" pitchFamily="18" charset="0"/>
                        <a:ea typeface="Cambria Math" panose="02040503050406030204" pitchFamily="18" charset="0"/>
                      </a:rPr>
                      <m:t>≠∅</m:t>
                    </m:r>
                  </m:oMath>
                </a14:m>
                <a:r>
                  <a:rPr lang="en-US" sz="2200" dirty="0" smtClean="0"/>
                  <a:t> then </a:t>
                </a:r>
                <a14:m>
                  <m:oMath xmlns:m="http://schemas.openxmlformats.org/officeDocument/2006/math">
                    <m:sSub>
                      <m:sSubPr>
                        <m:ctrlPr>
                          <a:rPr lang="en-US" sz="2200" i="1">
                            <a:solidFill>
                              <a:srgbClr val="00B0F0"/>
                            </a:solidFill>
                            <a:latin typeface="Cambria Math" panose="02040503050406030204" pitchFamily="18" charset="0"/>
                          </a:rPr>
                        </m:ctrlPr>
                      </m:sSubPr>
                      <m:e>
                        <m:r>
                          <a:rPr lang="en-US" sz="2200" i="1">
                            <a:solidFill>
                              <a:srgbClr val="00B0F0"/>
                            </a:solidFill>
                            <a:latin typeface="Cambria Math"/>
                          </a:rPr>
                          <m:t>𝐺</m:t>
                        </m:r>
                      </m:e>
                      <m:sub>
                        <m:r>
                          <a:rPr lang="en-US" sz="2200" i="1">
                            <a:solidFill>
                              <a:srgbClr val="00B0F0"/>
                            </a:solidFill>
                            <a:latin typeface="Cambria Math"/>
                          </a:rPr>
                          <m:t>𝑚</m:t>
                        </m:r>
                      </m:sub>
                    </m:sSub>
                  </m:oMath>
                </a14:m>
                <a:r>
                  <a:rPr lang="en-US" sz="2200" dirty="0" smtClean="0"/>
                  <a:t> contains a path of length </a:t>
                </a:r>
                <a14:m>
                  <m:oMath xmlns:m="http://schemas.openxmlformats.org/officeDocument/2006/math">
                    <m:r>
                      <m:rPr>
                        <m:sty m:val="p"/>
                      </m:rPr>
                      <a:rPr lang="en-US" sz="2400">
                        <a:latin typeface="Cambria Math" panose="02040503050406030204" pitchFamily="18" charset="0"/>
                      </a:rPr>
                      <m:t>k</m:t>
                    </m:r>
                    <m:r>
                      <a:rPr lang="en-US" sz="2400">
                        <a:latin typeface="Cambria Math" panose="02040503050406030204" pitchFamily="18" charset="0"/>
                      </a:rPr>
                      <m:t>=</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𝑛</m:t>
                            </m:r>
                          </m:num>
                          <m:den>
                            <m:r>
                              <a:rPr lang="en-US" sz="2400" i="1">
                                <a:latin typeface="Cambria Math" panose="02040503050406030204" pitchFamily="18" charset="0"/>
                              </a:rPr>
                              <m:t>2</m:t>
                            </m:r>
                            <m:r>
                              <a:rPr lang="en-US" sz="2400" i="1">
                                <a:latin typeface="Cambria Math" panose="02040503050406030204" pitchFamily="18" charset="0"/>
                              </a:rPr>
                              <m:t>𝑚</m:t>
                            </m:r>
                            <m:sSup>
                              <m:sSupPr>
                                <m:ctrlPr>
                                  <a:rPr lang="en-US" sz="2400" i="1">
                                    <a:latin typeface="Cambria Math" panose="02040503050406030204" pitchFamily="18" charset="0"/>
                                  </a:rPr>
                                </m:ctrlPr>
                              </m:sSupPr>
                              <m:e>
                                <m:r>
                                  <a:rPr lang="en-US" sz="2400" i="1">
                                    <a:latin typeface="Cambria Math" panose="02040503050406030204" pitchFamily="18" charset="0"/>
                                  </a:rPr>
                                  <m:t>𝑟</m:t>
                                </m:r>
                              </m:e>
                              <m:sup>
                                <m:r>
                                  <a:rPr lang="en-US" sz="2400" i="1">
                                    <a:latin typeface="Cambria Math" panose="02040503050406030204" pitchFamily="18" charset="0"/>
                                  </a:rPr>
                                  <m:t>∗</m:t>
                                </m:r>
                              </m:sup>
                            </m:sSup>
                          </m:den>
                        </m:f>
                      </m:e>
                    </m:d>
                  </m:oMath>
                </a14:m>
                <a:endParaRPr lang="en-US" sz="2200" dirty="0"/>
              </a:p>
              <a:p>
                <a:pPr marL="0" indent="0">
                  <a:buNone/>
                </a:pPr>
                <a:endParaRPr lang="en-US" b="1" dirty="0"/>
              </a:p>
              <a:p>
                <a:pPr marL="0" indent="0">
                  <a:buNone/>
                </a:pPr>
                <a:endParaRPr lang="en-US" sz="2400" dirty="0"/>
              </a:p>
              <a:p>
                <a:pPr marL="0" indent="0">
                  <a:buNone/>
                </a:pPr>
                <a:r>
                  <a:rPr lang="en-US" dirty="0" smtClean="0"/>
                  <a:t> </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61105" y="1763501"/>
                <a:ext cx="7886700" cy="3263504"/>
              </a:xfrm>
              <a:blipFill>
                <a:blip r:embed="rId2"/>
                <a:stretch>
                  <a:fillRect l="-108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628650" y="1181423"/>
                <a:ext cx="8314014" cy="668672"/>
              </a:xfrm>
              <a:prstGeom prst="rect">
                <a:avLst/>
              </a:prstGeom>
              <a:solidFill>
                <a:schemeClr val="tx1">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000" b="1" dirty="0" smtClean="0">
                    <a:solidFill>
                      <a:schemeClr val="tx1"/>
                    </a:solidFill>
                  </a:rPr>
                  <a:t>Claim 4: </a:t>
                </a:r>
                <a:r>
                  <a:rPr lang="en-US" sz="2000" dirty="0">
                    <a:solidFill>
                      <a:schemeClr val="tx1"/>
                    </a:solidFill>
                  </a:rPr>
                  <a:t>If  </a:t>
                </a:r>
                <a14:m>
                  <m:oMath xmlns:m="http://schemas.openxmlformats.org/officeDocument/2006/math">
                    <m:d>
                      <m:dPr>
                        <m:begChr m:val="|"/>
                        <m:endChr m:val="|"/>
                        <m:ctrlPr>
                          <a:rPr lang="en-US" sz="2000" i="1">
                            <a:solidFill>
                              <a:schemeClr val="tx1"/>
                            </a:solidFill>
                            <a:latin typeface="Cambria Math" panose="02040503050406030204" pitchFamily="18" charset="0"/>
                          </a:rPr>
                        </m:ctrlPr>
                      </m:dPr>
                      <m:e>
                        <m:r>
                          <a:rPr lang="en-US" sz="2000" i="1" smtClean="0">
                            <a:solidFill>
                              <a:srgbClr val="FF0000"/>
                            </a:solidFill>
                            <a:latin typeface="Cambria Math" panose="02040503050406030204" pitchFamily="18" charset="0"/>
                          </a:rPr>
                          <m:t>𝑆</m:t>
                        </m:r>
                      </m:e>
                    </m:d>
                    <m:r>
                      <a:rPr lang="en-US" sz="2000" i="1">
                        <a:solidFill>
                          <a:schemeClr val="tx1"/>
                        </a:solidFill>
                        <a:latin typeface="Cambria Math" panose="02040503050406030204" pitchFamily="18" charset="0"/>
                        <a:ea typeface="Cambria Math" panose="02040503050406030204" pitchFamily="18" charset="0"/>
                      </a:rPr>
                      <m:t>≤</m:t>
                    </m:r>
                    <m:f>
                      <m:fPr>
                        <m:ctrlPr>
                          <a:rPr lang="en-US" sz="2000" i="1">
                            <a:solidFill>
                              <a:schemeClr val="tx1"/>
                            </a:solidFill>
                            <a:latin typeface="Cambria Math" panose="02040503050406030204" pitchFamily="18" charset="0"/>
                            <a:ea typeface="Cambria Math" panose="02040503050406030204" pitchFamily="18" charset="0"/>
                          </a:rPr>
                        </m:ctrlPr>
                      </m:fPr>
                      <m:num>
                        <m:r>
                          <a:rPr lang="en-US" sz="2000" i="1">
                            <a:solidFill>
                              <a:schemeClr val="tx1"/>
                            </a:solidFill>
                            <a:latin typeface="Cambria Math" panose="02040503050406030204" pitchFamily="18" charset="0"/>
                            <a:ea typeface="Cambria Math" panose="02040503050406030204" pitchFamily="18" charset="0"/>
                          </a:rPr>
                          <m:t>𝑛</m:t>
                        </m:r>
                      </m:num>
                      <m:den>
                        <m:r>
                          <a:rPr lang="en-US" sz="2000" i="1">
                            <a:solidFill>
                              <a:schemeClr val="tx1"/>
                            </a:solidFill>
                            <a:latin typeface="Cambria Math" panose="02040503050406030204" pitchFamily="18" charset="0"/>
                            <a:ea typeface="Cambria Math" panose="02040503050406030204" pitchFamily="18" charset="0"/>
                          </a:rPr>
                          <m:t>10000 </m:t>
                        </m:r>
                        <m:r>
                          <a:rPr lang="en-US" sz="2000" i="1">
                            <a:solidFill>
                              <a:schemeClr val="tx1"/>
                            </a:solidFill>
                            <a:latin typeface="Cambria Math" panose="02040503050406030204" pitchFamily="18" charset="0"/>
                            <a:ea typeface="Cambria Math" panose="02040503050406030204" pitchFamily="18" charset="0"/>
                          </a:rPr>
                          <m:t>𝑚</m:t>
                        </m:r>
                      </m:den>
                    </m:f>
                  </m:oMath>
                </a14:m>
                <a:r>
                  <a:rPr lang="en-US" sz="2000" dirty="0">
                    <a:solidFill>
                      <a:srgbClr val="FF0000"/>
                    </a:solidFill>
                  </a:rPr>
                  <a:t> </a:t>
                </a:r>
                <a:r>
                  <a:rPr lang="en-US" sz="2000" dirty="0">
                    <a:solidFill>
                      <a:schemeClr val="tx1"/>
                    </a:solidFill>
                  </a:rPr>
                  <a:t>then at least half </a:t>
                </a:r>
                <a14:m>
                  <m:oMath xmlns:m="http://schemas.openxmlformats.org/officeDocument/2006/math">
                    <m:r>
                      <m:rPr>
                        <m:sty m:val="p"/>
                      </m:rPr>
                      <a:rPr lang="en-US" sz="2000" b="0" i="0" smtClean="0">
                        <a:solidFill>
                          <a:schemeClr val="tx1"/>
                        </a:solidFill>
                        <a:latin typeface="Cambria Math" panose="02040503050406030204" pitchFamily="18" charset="0"/>
                      </a:rPr>
                      <m:t>k</m:t>
                    </m:r>
                    <m:r>
                      <a:rPr lang="en-US" sz="2000" b="0" i="0" smtClean="0">
                        <a:solidFill>
                          <a:schemeClr val="tx1"/>
                        </a:solidFill>
                        <a:latin typeface="Cambria Math" panose="02040503050406030204" pitchFamily="18" charset="0"/>
                      </a:rPr>
                      <m:t>=</m:t>
                    </m:r>
                    <m:d>
                      <m:dPr>
                        <m:ctrlPr>
                          <a:rPr lang="en-US" sz="2000" i="1">
                            <a:solidFill>
                              <a:schemeClr val="tx1"/>
                            </a:solidFill>
                            <a:latin typeface="Cambria Math" panose="02040503050406030204" pitchFamily="18" charset="0"/>
                          </a:rPr>
                        </m:ctrlPr>
                      </m:dPr>
                      <m:e>
                        <m:f>
                          <m:fPr>
                            <m:ctrlPr>
                              <a:rPr lang="en-US" sz="2000" i="1">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𝑛</m:t>
                            </m:r>
                          </m:num>
                          <m:den>
                            <m:r>
                              <a:rPr lang="en-US" sz="2000" i="1">
                                <a:solidFill>
                                  <a:schemeClr val="tx1"/>
                                </a:solidFill>
                                <a:latin typeface="Cambria Math" panose="02040503050406030204" pitchFamily="18" charset="0"/>
                              </a:rPr>
                              <m:t>2</m:t>
                            </m:r>
                            <m:r>
                              <a:rPr lang="en-US" sz="2000" i="1">
                                <a:solidFill>
                                  <a:schemeClr val="tx1"/>
                                </a:solidFill>
                                <a:latin typeface="Cambria Math" panose="02040503050406030204" pitchFamily="18" charset="0"/>
                              </a:rPr>
                              <m:t>𝑚</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𝑟</m:t>
                                </m:r>
                              </m:e>
                              <m:sup>
                                <m:r>
                                  <a:rPr lang="en-US" sz="2000" i="1">
                                    <a:solidFill>
                                      <a:schemeClr val="tx1"/>
                                    </a:solidFill>
                                    <a:latin typeface="Cambria Math" panose="02040503050406030204" pitchFamily="18" charset="0"/>
                                  </a:rPr>
                                  <m:t>∗</m:t>
                                </m:r>
                              </m:sup>
                            </m:sSup>
                          </m:den>
                        </m:f>
                      </m:e>
                    </m:d>
                  </m:oMath>
                </a14:m>
                <a:r>
                  <a:rPr lang="en-US" sz="2000" dirty="0">
                    <a:solidFill>
                      <a:schemeClr val="tx1"/>
                    </a:solidFill>
                  </a:rPr>
                  <a:t> of the layers are c-good.</a:t>
                </a:r>
              </a:p>
            </p:txBody>
          </p:sp>
        </mc:Choice>
        <mc:Fallback>
          <p:sp>
            <p:nvSpPr>
              <p:cNvPr id="4" name="Rectangle 3"/>
              <p:cNvSpPr>
                <a:spLocks noRot="1" noChangeAspect="1" noMove="1" noResize="1" noEditPoints="1" noAdjustHandles="1" noChangeArrowheads="1" noChangeShapeType="1" noTextEdit="1"/>
              </p:cNvSpPr>
              <p:nvPr/>
            </p:nvSpPr>
            <p:spPr>
              <a:xfrm>
                <a:off x="628650" y="1181423"/>
                <a:ext cx="8314014" cy="668672"/>
              </a:xfrm>
              <a:prstGeom prst="rect">
                <a:avLst/>
              </a:prstGeom>
              <a:blipFill>
                <a:blip r:embed="rId3"/>
                <a:stretch>
                  <a:fillRect l="-803" r="-511"/>
                </a:stretch>
              </a:blipFill>
              <a:ln w="34925">
                <a:solidFill>
                  <a:schemeClr val="accent4"/>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628650" y="3730970"/>
                <a:ext cx="8256682" cy="1176589"/>
              </a:xfrm>
              <a:prstGeom prst="rect">
                <a:avLst/>
              </a:prstGeom>
              <a:solidFill>
                <a:schemeClr val="tx1">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000" b="1" dirty="0" smtClean="0">
                    <a:solidFill>
                      <a:schemeClr val="tx1"/>
                    </a:solidFill>
                  </a:rPr>
                  <a:t>Lemma 3: </a:t>
                </a:r>
                <a:r>
                  <a:rPr lang="en-US" sz="2000" dirty="0">
                    <a:solidFill>
                      <a:schemeClr val="tx1"/>
                    </a:solidFill>
                  </a:rPr>
                  <a:t>Let </a:t>
                </a:r>
                <a14:m>
                  <m:oMath xmlns:m="http://schemas.openxmlformats.org/officeDocument/2006/math">
                    <m:sSub>
                      <m:sSubPr>
                        <m:ctrlPr>
                          <a:rPr lang="en-US" sz="2000" i="1" smtClean="0">
                            <a:solidFill>
                              <a:srgbClr val="00B0F0"/>
                            </a:solidFill>
                            <a:latin typeface="Cambria Math" panose="02040503050406030204" pitchFamily="18" charset="0"/>
                          </a:rPr>
                        </m:ctrlPr>
                      </m:sSubPr>
                      <m:e>
                        <m:r>
                          <a:rPr lang="en-US" sz="2000" i="1">
                            <a:solidFill>
                              <a:srgbClr val="00B0F0"/>
                            </a:solidFill>
                            <a:latin typeface="Cambria Math"/>
                          </a:rPr>
                          <m:t>𝐺</m:t>
                        </m:r>
                      </m:e>
                      <m:sub>
                        <m:r>
                          <a:rPr lang="en-US" sz="2000" i="1">
                            <a:solidFill>
                              <a:srgbClr val="00B0F0"/>
                            </a:solidFill>
                            <a:latin typeface="Cambria Math"/>
                          </a:rPr>
                          <m:t>𝑚</m:t>
                        </m:r>
                      </m:sub>
                    </m:sSub>
                  </m:oMath>
                </a14:m>
                <a:r>
                  <a:rPr lang="en-US" sz="2000" dirty="0">
                    <a:solidFill>
                      <a:schemeClr val="tx1"/>
                    </a:solidFill>
                  </a:rPr>
                  <a:t> be a </a:t>
                </a:r>
                <a14:m>
                  <m:oMath xmlns:m="http://schemas.openxmlformats.org/officeDocument/2006/math">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ea typeface="Cambria Math" panose="02040503050406030204" pitchFamily="18" charset="0"/>
                          </a:rPr>
                          <m:t>𝛿</m:t>
                        </m:r>
                        <m:r>
                          <a:rPr lang="en-US" sz="2000" i="1">
                            <a:solidFill>
                              <a:schemeClr val="tx1"/>
                            </a:solidFill>
                            <a:latin typeface="Cambria Math" panose="02040503050406030204" pitchFamily="18" charset="0"/>
                            <a:ea typeface="Cambria Math" panose="02040503050406030204" pitchFamily="18" charset="0"/>
                          </a:rPr>
                          <m:t>=</m:t>
                        </m:r>
                        <m:f>
                          <m:fPr>
                            <m:ctrlPr>
                              <a:rPr lang="en-US" sz="2000" i="1">
                                <a:solidFill>
                                  <a:schemeClr val="tx1"/>
                                </a:solidFill>
                                <a:latin typeface="Cambria Math" panose="02040503050406030204" pitchFamily="18" charset="0"/>
                                <a:ea typeface="Cambria Math" panose="02040503050406030204" pitchFamily="18" charset="0"/>
                              </a:rPr>
                            </m:ctrlPr>
                          </m:fPr>
                          <m:num>
                            <m:r>
                              <a:rPr lang="en-US" sz="2000" i="1">
                                <a:solidFill>
                                  <a:schemeClr val="tx1"/>
                                </a:solidFill>
                                <a:latin typeface="Cambria Math" panose="02040503050406030204" pitchFamily="18" charset="0"/>
                                <a:ea typeface="Cambria Math" panose="02040503050406030204" pitchFamily="18" charset="0"/>
                              </a:rPr>
                              <m:t>1</m:t>
                            </m:r>
                          </m:num>
                          <m:den>
                            <m:r>
                              <a:rPr lang="en-US" sz="2000" i="1">
                                <a:solidFill>
                                  <a:schemeClr val="tx1"/>
                                </a:solidFill>
                                <a:latin typeface="Cambria Math" panose="02040503050406030204" pitchFamily="18" charset="0"/>
                                <a:ea typeface="Cambria Math" panose="02040503050406030204" pitchFamily="18" charset="0"/>
                              </a:rPr>
                              <m:t>16</m:t>
                            </m:r>
                          </m:den>
                        </m:f>
                        <m:r>
                          <a:rPr lang="en-US" sz="2000" i="1">
                            <a:solidFill>
                              <a:schemeClr val="tx1"/>
                            </a:solidFill>
                            <a:latin typeface="Cambria Math" panose="02040503050406030204" pitchFamily="18" charset="0"/>
                          </a:rPr>
                          <m:t>,</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𝑟</m:t>
                            </m:r>
                          </m:e>
                          <m:sup>
                            <m:r>
                              <a:rPr lang="en-US" sz="2000" i="1">
                                <a:solidFill>
                                  <a:schemeClr val="tx1"/>
                                </a:solidFill>
                                <a:latin typeface="Cambria Math" panose="02040503050406030204" pitchFamily="18" charset="0"/>
                              </a:rPr>
                              <m:t>∗</m:t>
                            </m:r>
                          </m:sup>
                        </m:sSup>
                      </m:e>
                    </m:d>
                  </m:oMath>
                </a14:m>
                <a:r>
                  <a:rPr lang="en-US" sz="2000" dirty="0">
                    <a:solidFill>
                      <a:schemeClr val="tx1"/>
                    </a:solidFill>
                  </a:rPr>
                  <a:t>-local expander and let </a:t>
                </a:r>
                <a14:m>
                  <m:oMath xmlns:m="http://schemas.openxmlformats.org/officeDocument/2006/math">
                    <m:r>
                      <a:rPr lang="en-US" sz="2000" i="1" smtClean="0">
                        <a:solidFill>
                          <a:srgbClr val="FF0000"/>
                        </a:solidFill>
                        <a:latin typeface="Cambria Math" panose="02040503050406030204" pitchFamily="18" charset="0"/>
                      </a:rPr>
                      <m:t>𝑆</m:t>
                    </m:r>
                    <m:r>
                      <a:rPr lang="en-US" sz="2000" i="1">
                        <a:solidFill>
                          <a:schemeClr val="tx1"/>
                        </a:solidFill>
                        <a:latin typeface="Cambria Math" panose="02040503050406030204" pitchFamily="18" charset="0"/>
                        <a:ea typeface="Cambria Math" panose="02040503050406030204" pitchFamily="18" charset="0"/>
                      </a:rPr>
                      <m:t>⊂</m:t>
                    </m:r>
                    <m:r>
                      <a:rPr lang="en-US" sz="2000" i="1">
                        <a:solidFill>
                          <a:schemeClr val="tx1"/>
                        </a:solidFill>
                        <a:latin typeface="Cambria Math" panose="02040503050406030204" pitchFamily="18" charset="0"/>
                        <a:ea typeface="Cambria Math" panose="02040503050406030204" pitchFamily="18" charset="0"/>
                      </a:rPr>
                      <m:t>𝑉</m:t>
                    </m:r>
                    <m:d>
                      <m:dPr>
                        <m:ctrlPr>
                          <a:rPr lang="en-US" sz="2000" i="1">
                            <a:solidFill>
                              <a:schemeClr val="tx1"/>
                            </a:solidFill>
                            <a:latin typeface="Cambria Math" panose="02040503050406030204" pitchFamily="18" charset="0"/>
                            <a:ea typeface="Cambria Math" panose="02040503050406030204" pitchFamily="18" charset="0"/>
                          </a:rPr>
                        </m:ctrlPr>
                      </m:dPr>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a:rPr>
                              <m:t>𝐺</m:t>
                            </m:r>
                          </m:e>
                          <m:sub>
                            <m:r>
                              <a:rPr lang="en-US" sz="2000" i="1">
                                <a:solidFill>
                                  <a:schemeClr val="tx1"/>
                                </a:solidFill>
                                <a:latin typeface="Cambria Math"/>
                              </a:rPr>
                              <m:t>𝑚</m:t>
                            </m:r>
                          </m:sub>
                        </m:sSub>
                      </m:e>
                    </m:d>
                  </m:oMath>
                </a14:m>
                <a:r>
                  <a:rPr lang="en-US" sz="2000" dirty="0">
                    <a:solidFill>
                      <a:schemeClr val="tx1"/>
                    </a:solidFill>
                  </a:rPr>
                  <a:t> be given such that </a:t>
                </a:r>
                <a14:m>
                  <m:oMath xmlns:m="http://schemas.openxmlformats.org/officeDocument/2006/math">
                    <m:d>
                      <m:dPr>
                        <m:begChr m:val="|"/>
                        <m:endChr m:val="|"/>
                        <m:ctrlPr>
                          <a:rPr lang="en-US" sz="2000" i="1">
                            <a:solidFill>
                              <a:schemeClr val="tx1"/>
                            </a:solidFill>
                            <a:latin typeface="Cambria Math" panose="02040503050406030204" pitchFamily="18" charset="0"/>
                          </a:rPr>
                        </m:ctrlPr>
                      </m:dPr>
                      <m:e>
                        <m:r>
                          <a:rPr lang="en-US" sz="2000" i="1" smtClean="0">
                            <a:solidFill>
                              <a:srgbClr val="FF0000"/>
                            </a:solidFill>
                            <a:latin typeface="Cambria Math" panose="02040503050406030204" pitchFamily="18" charset="0"/>
                          </a:rPr>
                          <m:t>𝑆</m:t>
                        </m:r>
                      </m:e>
                    </m:d>
                    <m:r>
                      <a:rPr lang="en-US" sz="2000" i="1">
                        <a:solidFill>
                          <a:schemeClr val="tx1"/>
                        </a:solidFill>
                        <a:latin typeface="Cambria Math" panose="02040503050406030204" pitchFamily="18" charset="0"/>
                        <a:ea typeface="Cambria Math" panose="02040503050406030204" pitchFamily="18" charset="0"/>
                      </a:rPr>
                      <m:t>≤</m:t>
                    </m:r>
                    <m:f>
                      <m:fPr>
                        <m:ctrlPr>
                          <a:rPr lang="en-US" sz="2000" i="1">
                            <a:solidFill>
                              <a:schemeClr val="tx1"/>
                            </a:solidFill>
                            <a:latin typeface="Cambria Math" panose="02040503050406030204" pitchFamily="18" charset="0"/>
                            <a:ea typeface="Cambria Math" panose="02040503050406030204" pitchFamily="18" charset="0"/>
                          </a:rPr>
                        </m:ctrlPr>
                      </m:fPr>
                      <m:num>
                        <m:r>
                          <a:rPr lang="en-US" sz="2000" i="1">
                            <a:solidFill>
                              <a:schemeClr val="tx1"/>
                            </a:solidFill>
                            <a:latin typeface="Cambria Math" panose="02040503050406030204" pitchFamily="18" charset="0"/>
                            <a:ea typeface="Cambria Math" panose="02040503050406030204" pitchFamily="18" charset="0"/>
                          </a:rPr>
                          <m:t>𝑛</m:t>
                        </m:r>
                      </m:num>
                      <m:den>
                        <m:r>
                          <a:rPr lang="en-US" sz="2000" i="1">
                            <a:solidFill>
                              <a:schemeClr val="tx1"/>
                            </a:solidFill>
                            <a:latin typeface="Cambria Math" panose="02040503050406030204" pitchFamily="18" charset="0"/>
                            <a:ea typeface="Cambria Math" panose="02040503050406030204" pitchFamily="18" charset="0"/>
                          </a:rPr>
                          <m:t>10000 </m:t>
                        </m:r>
                        <m:r>
                          <a:rPr lang="en-US" sz="2000" i="1">
                            <a:solidFill>
                              <a:schemeClr val="tx1"/>
                            </a:solidFill>
                            <a:latin typeface="Cambria Math" panose="02040503050406030204" pitchFamily="18" charset="0"/>
                            <a:ea typeface="Cambria Math" panose="02040503050406030204" pitchFamily="18" charset="0"/>
                          </a:rPr>
                          <m:t>𝑚</m:t>
                        </m:r>
                      </m:den>
                    </m:f>
                  </m:oMath>
                </a14:m>
                <a:r>
                  <a:rPr lang="en-US" sz="2000" dirty="0">
                    <a:solidFill>
                      <a:schemeClr val="tx1"/>
                    </a:solidFill>
                  </a:rPr>
                  <a:t> then </a:t>
                </a:r>
                <a14:m>
                  <m:oMath xmlns:m="http://schemas.openxmlformats.org/officeDocument/2006/math">
                    <m:d>
                      <m:dPr>
                        <m:begChr m:val="|"/>
                        <m:endChr m:val="|"/>
                        <m:ctrlPr>
                          <a:rPr lang="en-US" sz="2000" i="1">
                            <a:solidFill>
                              <a:schemeClr val="tx1"/>
                            </a:solidFill>
                            <a:latin typeface="Cambria Math" panose="02040503050406030204" pitchFamily="18" charset="0"/>
                          </a:rPr>
                        </m:ctrlPr>
                      </m:dPr>
                      <m:e>
                        <m:sSub>
                          <m:sSubPr>
                            <m:ctrlPr>
                              <a:rPr lang="en-US" sz="2000" i="1" smtClean="0">
                                <a:solidFill>
                                  <a:srgbClr val="00B050"/>
                                </a:solidFill>
                                <a:latin typeface="Cambria Math" panose="02040503050406030204" pitchFamily="18" charset="0"/>
                              </a:rPr>
                            </m:ctrlPr>
                          </m:sSubPr>
                          <m:e>
                            <m:r>
                              <a:rPr lang="en-US" sz="2000" i="1">
                                <a:solidFill>
                                  <a:srgbClr val="00B050"/>
                                </a:solidFill>
                                <a:latin typeface="Cambria Math" panose="02040503050406030204" pitchFamily="18" charset="0"/>
                              </a:rPr>
                              <m:t>𝑅</m:t>
                            </m:r>
                          </m:e>
                          <m:sub>
                            <m:r>
                              <a:rPr lang="en-US" sz="2000" i="1">
                                <a:solidFill>
                                  <a:srgbClr val="00B050"/>
                                </a:solidFill>
                                <a:latin typeface="Cambria Math" panose="02040503050406030204" pitchFamily="18" charset="0"/>
                              </a:rPr>
                              <m:t>𝑖</m:t>
                            </m:r>
                            <m:r>
                              <a:rPr lang="en-US" sz="2000" i="1">
                                <a:solidFill>
                                  <a:srgbClr val="00B050"/>
                                </a:solidFill>
                                <a:latin typeface="Cambria Math" panose="02040503050406030204" pitchFamily="18" charset="0"/>
                              </a:rPr>
                              <m:t>,</m:t>
                            </m:r>
                            <m:r>
                              <a:rPr lang="en-US" sz="2000" i="1">
                                <a:solidFill>
                                  <a:srgbClr val="00B050"/>
                                </a:solidFill>
                                <a:latin typeface="Cambria Math" panose="02040503050406030204" pitchFamily="18" charset="0"/>
                              </a:rPr>
                              <m:t>𝑆</m:t>
                            </m:r>
                          </m:sub>
                        </m:sSub>
                      </m:e>
                    </m:d>
                    <m:r>
                      <a:rPr lang="en-US" sz="2000" i="1">
                        <a:solidFill>
                          <a:schemeClr val="tx1"/>
                        </a:solidFill>
                        <a:latin typeface="Cambria Math" panose="02040503050406030204" pitchFamily="18" charset="0"/>
                        <a:ea typeface="Cambria Math" panose="02040503050406030204" pitchFamily="18" charset="0"/>
                      </a:rPr>
                      <m:t>≥</m:t>
                    </m:r>
                    <m:f>
                      <m:fPr>
                        <m:ctrlPr>
                          <a:rPr lang="en-US" sz="2000" i="1">
                            <a:solidFill>
                              <a:schemeClr val="tx1"/>
                            </a:solidFill>
                            <a:latin typeface="Cambria Math" panose="02040503050406030204" pitchFamily="18" charset="0"/>
                            <a:ea typeface="Cambria Math" panose="02040503050406030204" pitchFamily="18" charset="0"/>
                          </a:rPr>
                        </m:ctrlPr>
                      </m:fPr>
                      <m:num>
                        <m:r>
                          <a:rPr lang="en-US" sz="2000" i="1">
                            <a:solidFill>
                              <a:schemeClr val="tx1"/>
                            </a:solidFill>
                            <a:latin typeface="Cambria Math" panose="02040503050406030204" pitchFamily="18" charset="0"/>
                            <a:ea typeface="Cambria Math" panose="02040503050406030204" pitchFamily="18" charset="0"/>
                          </a:rPr>
                          <m:t>7</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𝑟</m:t>
                            </m:r>
                          </m:e>
                          <m:sup>
                            <m:r>
                              <a:rPr lang="en-US" sz="2000" i="1">
                                <a:solidFill>
                                  <a:schemeClr val="tx1"/>
                                </a:solidFill>
                                <a:latin typeface="Cambria Math" panose="02040503050406030204" pitchFamily="18" charset="0"/>
                              </a:rPr>
                              <m:t>∗</m:t>
                            </m:r>
                          </m:sup>
                        </m:sSup>
                      </m:num>
                      <m:den>
                        <m:r>
                          <a:rPr lang="en-US" sz="2000" i="1">
                            <a:solidFill>
                              <a:schemeClr val="tx1"/>
                            </a:solidFill>
                            <a:latin typeface="Cambria Math" panose="02040503050406030204" pitchFamily="18" charset="0"/>
                            <a:ea typeface="Cambria Math" panose="02040503050406030204" pitchFamily="18" charset="0"/>
                          </a:rPr>
                          <m:t>8</m:t>
                        </m:r>
                      </m:den>
                    </m:f>
                  </m:oMath>
                </a14:m>
                <a:endParaRPr lang="en-US" sz="2000" dirty="0">
                  <a:solidFill>
                    <a:schemeClr val="tx1"/>
                  </a:solidFill>
                </a:endParaRPr>
              </a:p>
            </p:txBody>
          </p:sp>
        </mc:Choice>
        <mc:Fallback>
          <p:sp>
            <p:nvSpPr>
              <p:cNvPr id="5" name="Rectangle 4"/>
              <p:cNvSpPr>
                <a:spLocks noRot="1" noChangeAspect="1" noMove="1" noResize="1" noEditPoints="1" noAdjustHandles="1" noChangeArrowheads="1" noChangeShapeType="1" noTextEdit="1"/>
              </p:cNvSpPr>
              <p:nvPr/>
            </p:nvSpPr>
            <p:spPr>
              <a:xfrm>
                <a:off x="628650" y="3730970"/>
                <a:ext cx="8256682" cy="1176589"/>
              </a:xfrm>
              <a:prstGeom prst="rect">
                <a:avLst/>
              </a:prstGeom>
              <a:blipFill>
                <a:blip r:embed="rId4"/>
                <a:stretch>
                  <a:fillRect l="-808"/>
                </a:stretch>
              </a:blipFill>
              <a:ln w="34925">
                <a:solidFill>
                  <a:schemeClr val="accent4"/>
                </a:solidFill>
              </a:ln>
            </p:spPr>
            <p:txBody>
              <a:bodyPr/>
              <a:lstStyle/>
              <a:p>
                <a:r>
                  <a:rPr lang="en-US">
                    <a:noFill/>
                  </a:rPr>
                  <a:t> </a:t>
                </a:r>
              </a:p>
            </p:txBody>
          </p:sp>
        </mc:Fallback>
      </mc:AlternateContent>
    </p:spTree>
    <p:extLst>
      <p:ext uri="{BB962C8B-B14F-4D97-AF65-F5344CB8AC3E}">
        <p14:creationId xmlns:p14="http://schemas.microsoft.com/office/powerpoint/2010/main" val="27245272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Intuitive Proof of Lemma 3</a:t>
            </a:r>
            <a:endParaRPr lang="en-US" dirty="0"/>
          </a:p>
        </p:txBody>
      </p:sp>
      <p:pic>
        <p:nvPicPr>
          <p:cNvPr id="4" name="Picture 3"/>
          <p:cNvPicPr>
            <a:picLocks noChangeAspect="1"/>
          </p:cNvPicPr>
          <p:nvPr/>
        </p:nvPicPr>
        <p:blipFill>
          <a:blip r:embed="rId2"/>
          <a:stretch>
            <a:fillRect/>
          </a:stretch>
        </p:blipFill>
        <p:spPr>
          <a:xfrm>
            <a:off x="1251533" y="1664856"/>
            <a:ext cx="6366528" cy="2739621"/>
          </a:xfrm>
          <a:prstGeom prst="rect">
            <a:avLst/>
          </a:prstGeom>
        </p:spPr>
      </p:pic>
      <p:cxnSp>
        <p:nvCxnSpPr>
          <p:cNvPr id="6" name="Straight Arrow Connector 5"/>
          <p:cNvCxnSpPr/>
          <p:nvPr/>
        </p:nvCxnSpPr>
        <p:spPr>
          <a:xfrm flipV="1">
            <a:off x="2338351" y="3685521"/>
            <a:ext cx="1905582" cy="684056"/>
          </a:xfrm>
          <a:prstGeom prst="straightConnector1">
            <a:avLst/>
          </a:prstGeom>
          <a:ln w="4445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338351" y="3584318"/>
            <a:ext cx="1090649" cy="785258"/>
          </a:xfrm>
          <a:prstGeom prst="straightConnector1">
            <a:avLst/>
          </a:prstGeom>
          <a:ln w="4445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 name="TextBox 8"/>
              <p:cNvSpPr txBox="1"/>
              <p:nvPr/>
            </p:nvSpPr>
            <p:spPr>
              <a:xfrm>
                <a:off x="354244" y="4366980"/>
                <a:ext cx="6030882" cy="381515"/>
              </a:xfrm>
              <a:prstGeom prst="rect">
                <a:avLst/>
              </a:prstGeom>
              <a:noFill/>
            </p:spPr>
            <p:txBody>
              <a:bodyPr wrap="none" rtlCol="0">
                <a:spAutoFit/>
              </a:bodyPr>
              <a:lstStyle/>
              <a:p>
                <a:r>
                  <a:rPr lang="en-US" sz="1800" dirty="0" smtClean="0">
                    <a:solidFill>
                      <a:srgbClr val="FF0000"/>
                    </a:solidFill>
                  </a:rPr>
                  <a:t>Deleted Nodes: </a:t>
                </a:r>
                <a:r>
                  <a:rPr lang="en-US" sz="1800" dirty="0" smtClean="0"/>
                  <a:t>Must Be Small since layer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𝐻</m:t>
                        </m:r>
                      </m:e>
                      <m:sub>
                        <m:r>
                          <a:rPr lang="en-US" sz="1800" b="0" i="1" smtClean="0">
                            <a:latin typeface="Cambria Math" panose="02040503050406030204" pitchFamily="18" charset="0"/>
                          </a:rPr>
                          <m:t>𝑖</m:t>
                        </m:r>
                        <m:r>
                          <a:rPr lang="en-US" sz="1800" b="0" i="1" smtClean="0">
                            <a:latin typeface="Cambria Math" panose="02040503050406030204" pitchFamily="18" charset="0"/>
                          </a:rPr>
                          <m:t>,</m:t>
                        </m:r>
                        <m:r>
                          <a:rPr lang="en-US" sz="1800" b="0" i="1" smtClean="0">
                            <a:latin typeface="Cambria Math" panose="02040503050406030204" pitchFamily="18" charset="0"/>
                          </a:rPr>
                          <m:t>𝑆</m:t>
                        </m:r>
                      </m:sub>
                    </m:sSub>
                  </m:oMath>
                </a14:m>
                <a:r>
                  <a:rPr lang="en-US" sz="1800" dirty="0" smtClean="0"/>
                  <a:t> is c-good w.r.t S.</a:t>
                </a:r>
                <a:endParaRPr lang="en-US" sz="1800" dirty="0"/>
              </a:p>
            </p:txBody>
          </p:sp>
        </mc:Choice>
        <mc:Fallback>
          <p:sp>
            <p:nvSpPr>
              <p:cNvPr id="9" name="TextBox 8"/>
              <p:cNvSpPr txBox="1">
                <a:spLocks noRot="1" noChangeAspect="1" noMove="1" noResize="1" noEditPoints="1" noAdjustHandles="1" noChangeArrowheads="1" noChangeShapeType="1" noTextEdit="1"/>
              </p:cNvSpPr>
              <p:nvPr/>
            </p:nvSpPr>
            <p:spPr>
              <a:xfrm>
                <a:off x="354244" y="4366980"/>
                <a:ext cx="6030882" cy="381515"/>
              </a:xfrm>
              <a:prstGeom prst="rect">
                <a:avLst/>
              </a:prstGeom>
              <a:blipFill>
                <a:blip r:embed="rId3"/>
                <a:stretch>
                  <a:fillRect l="-809" t="-6349" r="-101" b="-222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2544887" y="4748495"/>
                <a:ext cx="6250494" cy="381515"/>
              </a:xfrm>
              <a:prstGeom prst="rect">
                <a:avLst/>
              </a:prstGeom>
              <a:noFill/>
            </p:spPr>
            <p:txBody>
              <a:bodyPr wrap="none" rtlCol="0">
                <a:spAutoFit/>
              </a:bodyPr>
              <a:lstStyle/>
              <a:p>
                <a:r>
                  <a:rPr lang="en-US" sz="1800" dirty="0" smtClean="0">
                    <a:solidFill>
                      <a:srgbClr val="FF0000"/>
                    </a:solidFill>
                  </a:rPr>
                  <a:t>Deleted Nodes: </a:t>
                </a:r>
                <a:r>
                  <a:rPr lang="en-US" sz="1800" dirty="0" smtClean="0"/>
                  <a:t>Must Be Small since layer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𝐻</m:t>
                        </m:r>
                      </m:e>
                      <m:sub>
                        <m:r>
                          <a:rPr lang="en-US" sz="1800" b="0" i="1" smtClean="0">
                            <a:latin typeface="Cambria Math" panose="02040503050406030204" pitchFamily="18" charset="0"/>
                          </a:rPr>
                          <m:t>𝑖</m:t>
                        </m:r>
                        <m:r>
                          <a:rPr lang="en-US" sz="1800" b="0" i="1" smtClean="0">
                            <a:latin typeface="Cambria Math" panose="02040503050406030204" pitchFamily="18" charset="0"/>
                          </a:rPr>
                          <m:t>+1,</m:t>
                        </m:r>
                        <m:r>
                          <a:rPr lang="en-US" sz="1800" b="0" i="1" smtClean="0">
                            <a:latin typeface="Cambria Math" panose="02040503050406030204" pitchFamily="18" charset="0"/>
                          </a:rPr>
                          <m:t>𝑆</m:t>
                        </m:r>
                      </m:sub>
                    </m:sSub>
                  </m:oMath>
                </a14:m>
                <a:r>
                  <a:rPr lang="en-US" sz="1800" dirty="0" smtClean="0"/>
                  <a:t> is c-good w.r.t S.</a:t>
                </a:r>
                <a:endParaRPr lang="en-US" sz="1800" dirty="0"/>
              </a:p>
            </p:txBody>
          </p:sp>
        </mc:Choice>
        <mc:Fallback>
          <p:sp>
            <p:nvSpPr>
              <p:cNvPr id="10" name="TextBox 9"/>
              <p:cNvSpPr txBox="1">
                <a:spLocks noRot="1" noChangeAspect="1" noMove="1" noResize="1" noEditPoints="1" noAdjustHandles="1" noChangeArrowheads="1" noChangeShapeType="1" noTextEdit="1"/>
              </p:cNvSpPr>
              <p:nvPr/>
            </p:nvSpPr>
            <p:spPr>
              <a:xfrm>
                <a:off x="2544887" y="4748495"/>
                <a:ext cx="6250494" cy="381515"/>
              </a:xfrm>
              <a:prstGeom prst="rect">
                <a:avLst/>
              </a:prstGeom>
              <a:blipFill>
                <a:blip r:embed="rId4"/>
                <a:stretch>
                  <a:fillRect l="-780" t="-7937" b="-22222"/>
                </a:stretch>
              </a:blipFill>
            </p:spPr>
            <p:txBody>
              <a:bodyPr/>
              <a:lstStyle/>
              <a:p>
                <a:r>
                  <a:rPr lang="en-US">
                    <a:noFill/>
                  </a:rPr>
                  <a:t> </a:t>
                </a:r>
              </a:p>
            </p:txBody>
          </p:sp>
        </mc:Fallback>
      </mc:AlternateContent>
      <p:cxnSp>
        <p:nvCxnSpPr>
          <p:cNvPr id="11" name="Straight Arrow Connector 10"/>
          <p:cNvCxnSpPr/>
          <p:nvPr/>
        </p:nvCxnSpPr>
        <p:spPr>
          <a:xfrm flipV="1">
            <a:off x="5396669" y="3522133"/>
            <a:ext cx="546931" cy="1301154"/>
          </a:xfrm>
          <a:prstGeom prst="straightConnector1">
            <a:avLst/>
          </a:prstGeom>
          <a:ln w="4445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5355265" y="3761254"/>
            <a:ext cx="41404" cy="1096932"/>
          </a:xfrm>
          <a:prstGeom prst="straightConnector1">
            <a:avLst/>
          </a:prstGeom>
          <a:ln w="4445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717551" y="1629956"/>
            <a:ext cx="1526382" cy="459424"/>
          </a:xfrm>
          <a:prstGeom prst="straightConnector1">
            <a:avLst/>
          </a:prstGeom>
          <a:ln w="44450" cmpd="sng">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717551" y="1608570"/>
            <a:ext cx="1" cy="866901"/>
          </a:xfrm>
          <a:prstGeom prst="straightConnector1">
            <a:avLst/>
          </a:prstGeom>
          <a:ln w="44450" cmpd="sng">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939114" y="1254053"/>
            <a:ext cx="7265772" cy="400110"/>
          </a:xfrm>
          <a:prstGeom prst="rect">
            <a:avLst/>
          </a:prstGeom>
          <a:noFill/>
        </p:spPr>
        <p:txBody>
          <a:bodyPr wrap="none" rtlCol="0">
            <a:spAutoFit/>
          </a:bodyPr>
          <a:lstStyle/>
          <a:p>
            <a:r>
              <a:rPr lang="en-US" sz="2000" dirty="0" smtClean="0">
                <a:solidFill>
                  <a:srgbClr val="00B050"/>
                </a:solidFill>
              </a:rPr>
              <a:t>Reachable Nodes</a:t>
            </a:r>
            <a:r>
              <a:rPr lang="en-US" sz="2000" dirty="0" smtClean="0"/>
              <a:t>: must Be large by expansion (inductive argument).</a:t>
            </a:r>
            <a:endParaRPr lang="en-US" sz="2000" dirty="0"/>
          </a:p>
        </p:txBody>
      </p:sp>
      <p:cxnSp>
        <p:nvCxnSpPr>
          <p:cNvPr id="35" name="Straight Arrow Connector 34"/>
          <p:cNvCxnSpPr/>
          <p:nvPr/>
        </p:nvCxnSpPr>
        <p:spPr>
          <a:xfrm>
            <a:off x="2717551" y="1606662"/>
            <a:ext cx="2506382" cy="570749"/>
          </a:xfrm>
          <a:prstGeom prst="straightConnector1">
            <a:avLst/>
          </a:prstGeom>
          <a:ln w="44450" cmpd="sng">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90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Intuitive Proof of Lemma 3</a:t>
            </a:r>
            <a:endParaRPr lang="en-US" dirty="0"/>
          </a:p>
        </p:txBody>
      </p:sp>
      <p:pic>
        <p:nvPicPr>
          <p:cNvPr id="4" name="Picture 3"/>
          <p:cNvPicPr>
            <a:picLocks noChangeAspect="1"/>
          </p:cNvPicPr>
          <p:nvPr/>
        </p:nvPicPr>
        <p:blipFill>
          <a:blip r:embed="rId2"/>
          <a:stretch>
            <a:fillRect/>
          </a:stretch>
        </p:blipFill>
        <p:spPr>
          <a:xfrm>
            <a:off x="1251533" y="1664856"/>
            <a:ext cx="6366528" cy="2739621"/>
          </a:xfrm>
          <a:prstGeom prst="rect">
            <a:avLst/>
          </a:prstGeom>
        </p:spPr>
      </p:pic>
      <p:cxnSp>
        <p:nvCxnSpPr>
          <p:cNvPr id="6" name="Straight Arrow Connector 5"/>
          <p:cNvCxnSpPr/>
          <p:nvPr/>
        </p:nvCxnSpPr>
        <p:spPr>
          <a:xfrm flipV="1">
            <a:off x="2338351" y="3685521"/>
            <a:ext cx="1905582" cy="684056"/>
          </a:xfrm>
          <a:prstGeom prst="straightConnector1">
            <a:avLst/>
          </a:prstGeom>
          <a:ln w="4445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338351" y="3584318"/>
            <a:ext cx="1090649" cy="785258"/>
          </a:xfrm>
          <a:prstGeom prst="straightConnector1">
            <a:avLst/>
          </a:prstGeom>
          <a:ln w="4445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 name="TextBox 8"/>
              <p:cNvSpPr txBox="1"/>
              <p:nvPr/>
            </p:nvSpPr>
            <p:spPr>
              <a:xfrm>
                <a:off x="354244" y="4366980"/>
                <a:ext cx="6030882" cy="381515"/>
              </a:xfrm>
              <a:prstGeom prst="rect">
                <a:avLst/>
              </a:prstGeom>
              <a:noFill/>
            </p:spPr>
            <p:txBody>
              <a:bodyPr wrap="none" rtlCol="0">
                <a:spAutoFit/>
              </a:bodyPr>
              <a:lstStyle/>
              <a:p>
                <a:r>
                  <a:rPr lang="en-US" sz="1800" dirty="0" smtClean="0">
                    <a:solidFill>
                      <a:srgbClr val="FF0000"/>
                    </a:solidFill>
                  </a:rPr>
                  <a:t>Deleted Nodes: </a:t>
                </a:r>
                <a:r>
                  <a:rPr lang="en-US" sz="1800" dirty="0" smtClean="0"/>
                  <a:t>Must Be Small since layer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𝐻</m:t>
                        </m:r>
                      </m:e>
                      <m:sub>
                        <m:r>
                          <a:rPr lang="en-US" sz="1800" b="0" i="1" smtClean="0">
                            <a:latin typeface="Cambria Math" panose="02040503050406030204" pitchFamily="18" charset="0"/>
                          </a:rPr>
                          <m:t>𝑖</m:t>
                        </m:r>
                        <m:r>
                          <a:rPr lang="en-US" sz="1800" b="0" i="1" smtClean="0">
                            <a:latin typeface="Cambria Math" panose="02040503050406030204" pitchFamily="18" charset="0"/>
                          </a:rPr>
                          <m:t>,</m:t>
                        </m:r>
                        <m:r>
                          <a:rPr lang="en-US" sz="1800" b="0" i="1" smtClean="0">
                            <a:latin typeface="Cambria Math" panose="02040503050406030204" pitchFamily="18" charset="0"/>
                          </a:rPr>
                          <m:t>𝑆</m:t>
                        </m:r>
                      </m:sub>
                    </m:sSub>
                  </m:oMath>
                </a14:m>
                <a:r>
                  <a:rPr lang="en-US" sz="1800" dirty="0" smtClean="0"/>
                  <a:t> is c-good w.r.t S.</a:t>
                </a:r>
                <a:endParaRPr lang="en-US" sz="1800" dirty="0"/>
              </a:p>
            </p:txBody>
          </p:sp>
        </mc:Choice>
        <mc:Fallback>
          <p:sp>
            <p:nvSpPr>
              <p:cNvPr id="9" name="TextBox 8"/>
              <p:cNvSpPr txBox="1">
                <a:spLocks noRot="1" noChangeAspect="1" noMove="1" noResize="1" noEditPoints="1" noAdjustHandles="1" noChangeArrowheads="1" noChangeShapeType="1" noTextEdit="1"/>
              </p:cNvSpPr>
              <p:nvPr/>
            </p:nvSpPr>
            <p:spPr>
              <a:xfrm>
                <a:off x="354244" y="4366980"/>
                <a:ext cx="6030882" cy="381515"/>
              </a:xfrm>
              <a:prstGeom prst="rect">
                <a:avLst/>
              </a:prstGeom>
              <a:blipFill>
                <a:blip r:embed="rId3"/>
                <a:stretch>
                  <a:fillRect l="-809" t="-6349" r="-101" b="-22222"/>
                </a:stretch>
              </a:blipFill>
            </p:spPr>
            <p:txBody>
              <a:bodyPr/>
              <a:lstStyle/>
              <a:p>
                <a:r>
                  <a:rPr lang="en-US">
                    <a:noFill/>
                  </a:rPr>
                  <a:t> </a:t>
                </a:r>
              </a:p>
            </p:txBody>
          </p:sp>
        </mc:Fallback>
      </mc:AlternateContent>
    </p:spTree>
    <p:extLst>
      <p:ext uri="{BB962C8B-B14F-4D97-AF65-F5344CB8AC3E}">
        <p14:creationId xmlns:p14="http://schemas.microsoft.com/office/powerpoint/2010/main" val="7441053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Intuitive Proof of Lemma 3</a:t>
            </a:r>
            <a:endParaRPr lang="en-US" dirty="0"/>
          </a:p>
        </p:txBody>
      </p:sp>
      <p:pic>
        <p:nvPicPr>
          <p:cNvPr id="4" name="Picture 3"/>
          <p:cNvPicPr>
            <a:picLocks noChangeAspect="1"/>
          </p:cNvPicPr>
          <p:nvPr/>
        </p:nvPicPr>
        <p:blipFill>
          <a:blip r:embed="rId2"/>
          <a:stretch>
            <a:fillRect/>
          </a:stretch>
        </p:blipFill>
        <p:spPr>
          <a:xfrm>
            <a:off x="1251533" y="1664856"/>
            <a:ext cx="6366528" cy="2739621"/>
          </a:xfrm>
          <a:prstGeom prst="rect">
            <a:avLst/>
          </a:prstGeom>
        </p:spPr>
      </p:pic>
      <p:cxnSp>
        <p:nvCxnSpPr>
          <p:cNvPr id="6" name="Straight Arrow Connector 5"/>
          <p:cNvCxnSpPr/>
          <p:nvPr/>
        </p:nvCxnSpPr>
        <p:spPr>
          <a:xfrm flipV="1">
            <a:off x="2338351" y="3685521"/>
            <a:ext cx="1905582" cy="684056"/>
          </a:xfrm>
          <a:prstGeom prst="straightConnector1">
            <a:avLst/>
          </a:prstGeom>
          <a:ln w="4445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338351" y="3584318"/>
            <a:ext cx="1090649" cy="785258"/>
          </a:xfrm>
          <a:prstGeom prst="straightConnector1">
            <a:avLst/>
          </a:prstGeom>
          <a:ln w="4445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 name="TextBox 8"/>
              <p:cNvSpPr txBox="1"/>
              <p:nvPr/>
            </p:nvSpPr>
            <p:spPr>
              <a:xfrm>
                <a:off x="354244" y="4366980"/>
                <a:ext cx="6030882" cy="381515"/>
              </a:xfrm>
              <a:prstGeom prst="rect">
                <a:avLst/>
              </a:prstGeom>
              <a:noFill/>
            </p:spPr>
            <p:txBody>
              <a:bodyPr wrap="none" rtlCol="0">
                <a:spAutoFit/>
              </a:bodyPr>
              <a:lstStyle/>
              <a:p>
                <a:r>
                  <a:rPr lang="en-US" sz="1800" dirty="0" smtClean="0">
                    <a:solidFill>
                      <a:srgbClr val="FF0000"/>
                    </a:solidFill>
                  </a:rPr>
                  <a:t>Deleted Nodes: </a:t>
                </a:r>
                <a:r>
                  <a:rPr lang="en-US" sz="1800" dirty="0" smtClean="0"/>
                  <a:t>Must Be Small since layer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𝐻</m:t>
                        </m:r>
                      </m:e>
                      <m:sub>
                        <m:r>
                          <a:rPr lang="en-US" sz="1800" b="0" i="1" smtClean="0">
                            <a:latin typeface="Cambria Math" panose="02040503050406030204" pitchFamily="18" charset="0"/>
                          </a:rPr>
                          <m:t>𝑖</m:t>
                        </m:r>
                        <m:r>
                          <a:rPr lang="en-US" sz="1800" b="0" i="1" smtClean="0">
                            <a:latin typeface="Cambria Math" panose="02040503050406030204" pitchFamily="18" charset="0"/>
                          </a:rPr>
                          <m:t>,</m:t>
                        </m:r>
                        <m:r>
                          <a:rPr lang="en-US" sz="1800" b="0" i="1" smtClean="0">
                            <a:latin typeface="Cambria Math" panose="02040503050406030204" pitchFamily="18" charset="0"/>
                          </a:rPr>
                          <m:t>𝑆</m:t>
                        </m:r>
                      </m:sub>
                    </m:sSub>
                  </m:oMath>
                </a14:m>
                <a:r>
                  <a:rPr lang="en-US" sz="1800" dirty="0" smtClean="0"/>
                  <a:t> is c-good w.r.t S.</a:t>
                </a:r>
                <a:endParaRPr lang="en-US" sz="1800" dirty="0"/>
              </a:p>
            </p:txBody>
          </p:sp>
        </mc:Choice>
        <mc:Fallback>
          <p:sp>
            <p:nvSpPr>
              <p:cNvPr id="9" name="TextBox 8"/>
              <p:cNvSpPr txBox="1">
                <a:spLocks noRot="1" noChangeAspect="1" noMove="1" noResize="1" noEditPoints="1" noAdjustHandles="1" noChangeArrowheads="1" noChangeShapeType="1" noTextEdit="1"/>
              </p:cNvSpPr>
              <p:nvPr/>
            </p:nvSpPr>
            <p:spPr>
              <a:xfrm>
                <a:off x="354244" y="4366980"/>
                <a:ext cx="6030882" cy="381515"/>
              </a:xfrm>
              <a:prstGeom prst="rect">
                <a:avLst/>
              </a:prstGeom>
              <a:blipFill>
                <a:blip r:embed="rId3"/>
                <a:stretch>
                  <a:fillRect l="-809" t="-6349" r="-101" b="-222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2544887" y="4748495"/>
                <a:ext cx="6250494" cy="381515"/>
              </a:xfrm>
              <a:prstGeom prst="rect">
                <a:avLst/>
              </a:prstGeom>
              <a:noFill/>
            </p:spPr>
            <p:txBody>
              <a:bodyPr wrap="none" rtlCol="0">
                <a:spAutoFit/>
              </a:bodyPr>
              <a:lstStyle/>
              <a:p>
                <a:r>
                  <a:rPr lang="en-US" sz="1800" dirty="0" smtClean="0">
                    <a:solidFill>
                      <a:srgbClr val="FF0000"/>
                    </a:solidFill>
                  </a:rPr>
                  <a:t>Deleted Nodes: </a:t>
                </a:r>
                <a:r>
                  <a:rPr lang="en-US" sz="1800" dirty="0" smtClean="0"/>
                  <a:t>Must Be Small since layer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𝐻</m:t>
                        </m:r>
                      </m:e>
                      <m:sub>
                        <m:r>
                          <a:rPr lang="en-US" sz="1800" b="0" i="1" smtClean="0">
                            <a:latin typeface="Cambria Math" panose="02040503050406030204" pitchFamily="18" charset="0"/>
                          </a:rPr>
                          <m:t>𝑖</m:t>
                        </m:r>
                        <m:r>
                          <a:rPr lang="en-US" sz="1800" b="0" i="1" smtClean="0">
                            <a:latin typeface="Cambria Math" panose="02040503050406030204" pitchFamily="18" charset="0"/>
                          </a:rPr>
                          <m:t>+1,</m:t>
                        </m:r>
                        <m:r>
                          <a:rPr lang="en-US" sz="1800" b="0" i="1" smtClean="0">
                            <a:latin typeface="Cambria Math" panose="02040503050406030204" pitchFamily="18" charset="0"/>
                          </a:rPr>
                          <m:t>𝑆</m:t>
                        </m:r>
                      </m:sub>
                    </m:sSub>
                  </m:oMath>
                </a14:m>
                <a:r>
                  <a:rPr lang="en-US" sz="1800" dirty="0" smtClean="0"/>
                  <a:t> is c-good w.r.t S.</a:t>
                </a:r>
                <a:endParaRPr lang="en-US" sz="1800" dirty="0"/>
              </a:p>
            </p:txBody>
          </p:sp>
        </mc:Choice>
        <mc:Fallback>
          <p:sp>
            <p:nvSpPr>
              <p:cNvPr id="10" name="TextBox 9"/>
              <p:cNvSpPr txBox="1">
                <a:spLocks noRot="1" noChangeAspect="1" noMove="1" noResize="1" noEditPoints="1" noAdjustHandles="1" noChangeArrowheads="1" noChangeShapeType="1" noTextEdit="1"/>
              </p:cNvSpPr>
              <p:nvPr/>
            </p:nvSpPr>
            <p:spPr>
              <a:xfrm>
                <a:off x="2544887" y="4748495"/>
                <a:ext cx="6250494" cy="381515"/>
              </a:xfrm>
              <a:prstGeom prst="rect">
                <a:avLst/>
              </a:prstGeom>
              <a:blipFill>
                <a:blip r:embed="rId4"/>
                <a:stretch>
                  <a:fillRect l="-780" t="-7937" b="-22222"/>
                </a:stretch>
              </a:blipFill>
            </p:spPr>
            <p:txBody>
              <a:bodyPr/>
              <a:lstStyle/>
              <a:p>
                <a:r>
                  <a:rPr lang="en-US">
                    <a:noFill/>
                  </a:rPr>
                  <a:t> </a:t>
                </a:r>
              </a:p>
            </p:txBody>
          </p:sp>
        </mc:Fallback>
      </mc:AlternateContent>
      <p:cxnSp>
        <p:nvCxnSpPr>
          <p:cNvPr id="11" name="Straight Arrow Connector 10"/>
          <p:cNvCxnSpPr/>
          <p:nvPr/>
        </p:nvCxnSpPr>
        <p:spPr>
          <a:xfrm flipV="1">
            <a:off x="5396669" y="3522133"/>
            <a:ext cx="546931" cy="1301154"/>
          </a:xfrm>
          <a:prstGeom prst="straightConnector1">
            <a:avLst/>
          </a:prstGeom>
          <a:ln w="4445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5355265" y="3761254"/>
            <a:ext cx="41404" cy="1096932"/>
          </a:xfrm>
          <a:prstGeom prst="straightConnector1">
            <a:avLst/>
          </a:prstGeom>
          <a:ln w="4445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20139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Intuitive Proof of Lemma 3</a:t>
            </a:r>
            <a:endParaRPr lang="en-US" dirty="0"/>
          </a:p>
        </p:txBody>
      </p:sp>
      <p:pic>
        <p:nvPicPr>
          <p:cNvPr id="4" name="Picture 3"/>
          <p:cNvPicPr>
            <a:picLocks noChangeAspect="1"/>
          </p:cNvPicPr>
          <p:nvPr/>
        </p:nvPicPr>
        <p:blipFill>
          <a:blip r:embed="rId2"/>
          <a:stretch>
            <a:fillRect/>
          </a:stretch>
        </p:blipFill>
        <p:spPr>
          <a:xfrm>
            <a:off x="1251533" y="1664856"/>
            <a:ext cx="6366528" cy="2739621"/>
          </a:xfrm>
          <a:prstGeom prst="rect">
            <a:avLst/>
          </a:prstGeom>
        </p:spPr>
      </p:pic>
      <p:cxnSp>
        <p:nvCxnSpPr>
          <p:cNvPr id="6" name="Straight Arrow Connector 5"/>
          <p:cNvCxnSpPr/>
          <p:nvPr/>
        </p:nvCxnSpPr>
        <p:spPr>
          <a:xfrm flipV="1">
            <a:off x="2338351" y="3685521"/>
            <a:ext cx="1905582" cy="684056"/>
          </a:xfrm>
          <a:prstGeom prst="straightConnector1">
            <a:avLst/>
          </a:prstGeom>
          <a:ln w="4445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338351" y="3584318"/>
            <a:ext cx="1090649" cy="785258"/>
          </a:xfrm>
          <a:prstGeom prst="straightConnector1">
            <a:avLst/>
          </a:prstGeom>
          <a:ln w="4445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 name="TextBox 8"/>
              <p:cNvSpPr txBox="1"/>
              <p:nvPr/>
            </p:nvSpPr>
            <p:spPr>
              <a:xfrm>
                <a:off x="354244" y="4366980"/>
                <a:ext cx="6030882" cy="381515"/>
              </a:xfrm>
              <a:prstGeom prst="rect">
                <a:avLst/>
              </a:prstGeom>
              <a:noFill/>
            </p:spPr>
            <p:txBody>
              <a:bodyPr wrap="none" rtlCol="0">
                <a:spAutoFit/>
              </a:bodyPr>
              <a:lstStyle/>
              <a:p>
                <a:r>
                  <a:rPr lang="en-US" sz="1800" dirty="0" smtClean="0">
                    <a:solidFill>
                      <a:srgbClr val="FF0000"/>
                    </a:solidFill>
                  </a:rPr>
                  <a:t>Deleted Nodes: </a:t>
                </a:r>
                <a:r>
                  <a:rPr lang="en-US" sz="1800" dirty="0" smtClean="0"/>
                  <a:t>Must Be Small since layer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𝐻</m:t>
                        </m:r>
                      </m:e>
                      <m:sub>
                        <m:r>
                          <a:rPr lang="en-US" sz="1800" b="0" i="1" smtClean="0">
                            <a:latin typeface="Cambria Math" panose="02040503050406030204" pitchFamily="18" charset="0"/>
                          </a:rPr>
                          <m:t>𝑖</m:t>
                        </m:r>
                        <m:r>
                          <a:rPr lang="en-US" sz="1800" b="0" i="1" smtClean="0">
                            <a:latin typeface="Cambria Math" panose="02040503050406030204" pitchFamily="18" charset="0"/>
                          </a:rPr>
                          <m:t>,</m:t>
                        </m:r>
                        <m:r>
                          <a:rPr lang="en-US" sz="1800" b="0" i="1" smtClean="0">
                            <a:latin typeface="Cambria Math" panose="02040503050406030204" pitchFamily="18" charset="0"/>
                          </a:rPr>
                          <m:t>𝑆</m:t>
                        </m:r>
                      </m:sub>
                    </m:sSub>
                  </m:oMath>
                </a14:m>
                <a:r>
                  <a:rPr lang="en-US" sz="1800" dirty="0" smtClean="0"/>
                  <a:t> is c-good w.r.t S.</a:t>
                </a:r>
                <a:endParaRPr lang="en-US" sz="1800" dirty="0"/>
              </a:p>
            </p:txBody>
          </p:sp>
        </mc:Choice>
        <mc:Fallback>
          <p:sp>
            <p:nvSpPr>
              <p:cNvPr id="9" name="TextBox 8"/>
              <p:cNvSpPr txBox="1">
                <a:spLocks noRot="1" noChangeAspect="1" noMove="1" noResize="1" noEditPoints="1" noAdjustHandles="1" noChangeArrowheads="1" noChangeShapeType="1" noTextEdit="1"/>
              </p:cNvSpPr>
              <p:nvPr/>
            </p:nvSpPr>
            <p:spPr>
              <a:xfrm>
                <a:off x="354244" y="4366980"/>
                <a:ext cx="6030882" cy="381515"/>
              </a:xfrm>
              <a:prstGeom prst="rect">
                <a:avLst/>
              </a:prstGeom>
              <a:blipFill>
                <a:blip r:embed="rId3"/>
                <a:stretch>
                  <a:fillRect l="-809" t="-6349" r="-101" b="-222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2544887" y="4748495"/>
                <a:ext cx="6250494" cy="381515"/>
              </a:xfrm>
              <a:prstGeom prst="rect">
                <a:avLst/>
              </a:prstGeom>
              <a:noFill/>
            </p:spPr>
            <p:txBody>
              <a:bodyPr wrap="none" rtlCol="0">
                <a:spAutoFit/>
              </a:bodyPr>
              <a:lstStyle/>
              <a:p>
                <a:r>
                  <a:rPr lang="en-US" sz="1800" dirty="0" smtClean="0">
                    <a:solidFill>
                      <a:srgbClr val="FF0000"/>
                    </a:solidFill>
                  </a:rPr>
                  <a:t>Deleted Nodes: </a:t>
                </a:r>
                <a:r>
                  <a:rPr lang="en-US" sz="1800" dirty="0" smtClean="0"/>
                  <a:t>Must Be Small since layer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𝐻</m:t>
                        </m:r>
                      </m:e>
                      <m:sub>
                        <m:r>
                          <a:rPr lang="en-US" sz="1800" b="0" i="1" smtClean="0">
                            <a:latin typeface="Cambria Math" panose="02040503050406030204" pitchFamily="18" charset="0"/>
                          </a:rPr>
                          <m:t>𝑖</m:t>
                        </m:r>
                        <m:r>
                          <a:rPr lang="en-US" sz="1800" b="0" i="1" smtClean="0">
                            <a:latin typeface="Cambria Math" panose="02040503050406030204" pitchFamily="18" charset="0"/>
                          </a:rPr>
                          <m:t>+1,</m:t>
                        </m:r>
                        <m:r>
                          <a:rPr lang="en-US" sz="1800" b="0" i="1" smtClean="0">
                            <a:latin typeface="Cambria Math" panose="02040503050406030204" pitchFamily="18" charset="0"/>
                          </a:rPr>
                          <m:t>𝑆</m:t>
                        </m:r>
                      </m:sub>
                    </m:sSub>
                  </m:oMath>
                </a14:m>
                <a:r>
                  <a:rPr lang="en-US" sz="1800" dirty="0" smtClean="0"/>
                  <a:t> is c-good w.r.t S.</a:t>
                </a:r>
                <a:endParaRPr lang="en-US" sz="1800" dirty="0"/>
              </a:p>
            </p:txBody>
          </p:sp>
        </mc:Choice>
        <mc:Fallback>
          <p:sp>
            <p:nvSpPr>
              <p:cNvPr id="10" name="TextBox 9"/>
              <p:cNvSpPr txBox="1">
                <a:spLocks noRot="1" noChangeAspect="1" noMove="1" noResize="1" noEditPoints="1" noAdjustHandles="1" noChangeArrowheads="1" noChangeShapeType="1" noTextEdit="1"/>
              </p:cNvSpPr>
              <p:nvPr/>
            </p:nvSpPr>
            <p:spPr>
              <a:xfrm>
                <a:off x="2544887" y="4748495"/>
                <a:ext cx="6250494" cy="381515"/>
              </a:xfrm>
              <a:prstGeom prst="rect">
                <a:avLst/>
              </a:prstGeom>
              <a:blipFill>
                <a:blip r:embed="rId4"/>
                <a:stretch>
                  <a:fillRect l="-780" t="-7937" b="-22222"/>
                </a:stretch>
              </a:blipFill>
            </p:spPr>
            <p:txBody>
              <a:bodyPr/>
              <a:lstStyle/>
              <a:p>
                <a:r>
                  <a:rPr lang="en-US">
                    <a:noFill/>
                  </a:rPr>
                  <a:t> </a:t>
                </a:r>
              </a:p>
            </p:txBody>
          </p:sp>
        </mc:Fallback>
      </mc:AlternateContent>
      <p:cxnSp>
        <p:nvCxnSpPr>
          <p:cNvPr id="11" name="Straight Arrow Connector 10"/>
          <p:cNvCxnSpPr/>
          <p:nvPr/>
        </p:nvCxnSpPr>
        <p:spPr>
          <a:xfrm flipV="1">
            <a:off x="5396669" y="3522133"/>
            <a:ext cx="546931" cy="1301154"/>
          </a:xfrm>
          <a:prstGeom prst="straightConnector1">
            <a:avLst/>
          </a:prstGeom>
          <a:ln w="4445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5355265" y="3761254"/>
            <a:ext cx="41404" cy="1096932"/>
          </a:xfrm>
          <a:prstGeom prst="straightConnector1">
            <a:avLst/>
          </a:prstGeom>
          <a:ln w="4445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717551" y="1629956"/>
            <a:ext cx="1526382" cy="459424"/>
          </a:xfrm>
          <a:prstGeom prst="straightConnector1">
            <a:avLst/>
          </a:prstGeom>
          <a:ln w="44450" cmpd="sng">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717551" y="1608570"/>
            <a:ext cx="1" cy="866901"/>
          </a:xfrm>
          <a:prstGeom prst="straightConnector1">
            <a:avLst/>
          </a:prstGeom>
          <a:ln w="44450" cmpd="sng">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939114" y="1254053"/>
            <a:ext cx="7265772" cy="400110"/>
          </a:xfrm>
          <a:prstGeom prst="rect">
            <a:avLst/>
          </a:prstGeom>
          <a:noFill/>
        </p:spPr>
        <p:txBody>
          <a:bodyPr wrap="none" rtlCol="0">
            <a:spAutoFit/>
          </a:bodyPr>
          <a:lstStyle/>
          <a:p>
            <a:r>
              <a:rPr lang="en-US" sz="2000" dirty="0" smtClean="0">
                <a:solidFill>
                  <a:srgbClr val="00B050"/>
                </a:solidFill>
              </a:rPr>
              <a:t>Reachable Nodes</a:t>
            </a:r>
            <a:r>
              <a:rPr lang="en-US" sz="2000" dirty="0" smtClean="0"/>
              <a:t>: must Be large by expansion (inductive argument).</a:t>
            </a:r>
            <a:endParaRPr lang="en-US" sz="2000" dirty="0"/>
          </a:p>
        </p:txBody>
      </p:sp>
      <p:cxnSp>
        <p:nvCxnSpPr>
          <p:cNvPr id="35" name="Straight Arrow Connector 34"/>
          <p:cNvCxnSpPr/>
          <p:nvPr/>
        </p:nvCxnSpPr>
        <p:spPr>
          <a:xfrm>
            <a:off x="2717551" y="1606662"/>
            <a:ext cx="2506382" cy="570749"/>
          </a:xfrm>
          <a:prstGeom prst="straightConnector1">
            <a:avLst/>
          </a:prstGeom>
          <a:ln w="44450" cmpd="sng">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16918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a:t>
            </a:r>
            <a:r>
              <a:rPr lang="en-US" dirty="0" smtClean="0"/>
              <a:t>of </a:t>
            </a:r>
            <a:r>
              <a:rPr lang="en-US" dirty="0"/>
              <a:t>Argon2i DAG </a:t>
            </a:r>
            <a:r>
              <a:rPr lang="en-US" dirty="0" smtClean="0"/>
              <a:t>G</a:t>
            </a:r>
            <a:endParaRPr lang="en-US" dirty="0"/>
          </a:p>
        </p:txBody>
      </p:sp>
      <p:sp>
        <p:nvSpPr>
          <p:cNvPr id="3" name="Content Placeholder 2"/>
          <p:cNvSpPr>
            <a:spLocks noGrp="1"/>
          </p:cNvSpPr>
          <p:nvPr>
            <p:ph idx="1"/>
          </p:nvPr>
        </p:nvSpPr>
        <p:spPr>
          <a:xfrm>
            <a:off x="443659" y="2736624"/>
            <a:ext cx="8291830" cy="3263504"/>
          </a:xfrm>
        </p:spPr>
        <p:txBody>
          <a:bodyPr>
            <a:normAutofit/>
          </a:bodyPr>
          <a:lstStyle/>
          <a:p>
            <a:pPr marL="0" indent="0">
              <a:buNone/>
            </a:pPr>
            <a:endParaRPr lang="en-US" dirty="0" smtClean="0"/>
          </a:p>
          <a:p>
            <a:pPr marL="0" indent="0">
              <a:buNone/>
            </a:pPr>
            <a:endParaRPr lang="en-US" dirty="0"/>
          </a:p>
          <a:p>
            <a:pPr marL="0" indent="0">
              <a:buNone/>
            </a:pPr>
            <a:endParaRPr lang="en-US" dirty="0" smtClean="0"/>
          </a:p>
        </p:txBody>
      </p:sp>
      <mc:AlternateContent xmlns:mc="http://schemas.openxmlformats.org/markup-compatibility/2006">
        <mc:Choice xmlns:a14="http://schemas.microsoft.com/office/drawing/2010/main" Requires="a14">
          <p:sp>
            <p:nvSpPr>
              <p:cNvPr id="4" name="Rectangle 3"/>
              <p:cNvSpPr/>
              <p:nvPr/>
            </p:nvSpPr>
            <p:spPr>
              <a:xfrm>
                <a:off x="443659" y="2301566"/>
                <a:ext cx="8256682" cy="535847"/>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000" b="1" dirty="0" smtClean="0">
                    <a:solidFill>
                      <a:schemeClr val="tx1"/>
                    </a:solidFill>
                  </a:rPr>
                  <a:t>Theorem [ABP17]: </a:t>
                </a:r>
                <a:r>
                  <a:rPr lang="en-US" sz="2000" dirty="0">
                    <a:solidFill>
                      <a:schemeClr val="tx1"/>
                    </a:solidFill>
                  </a:rPr>
                  <a:t>If G is </a:t>
                </a:r>
                <a14:m>
                  <m:oMath xmlns:m="http://schemas.openxmlformats.org/officeDocument/2006/math">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𝑒</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𝑑</m:t>
                        </m:r>
                      </m:e>
                    </m:d>
                  </m:oMath>
                </a14:m>
                <a:r>
                  <a:rPr lang="en-US" sz="2000" dirty="0">
                    <a:solidFill>
                      <a:schemeClr val="tx1"/>
                    </a:solidFill>
                  </a:rPr>
                  <a:t>–depth </a:t>
                </a:r>
                <a:r>
                  <a:rPr lang="en-US" sz="2000" dirty="0">
                    <a:solidFill>
                      <a:schemeClr val="tx1"/>
                    </a:solidFill>
                  </a:rPr>
                  <a:t>robust then </a:t>
                </a:r>
                <a14:m>
                  <m:oMath xmlns:m="http://schemas.openxmlformats.org/officeDocument/2006/math">
                    <m:r>
                      <m:rPr>
                        <m:sty m:val="p"/>
                      </m:rPr>
                      <a:rPr lang="en-US" sz="2000">
                        <a:solidFill>
                          <a:schemeClr val="tx1"/>
                        </a:solidFill>
                        <a:latin typeface="Cambria Math" panose="02040503050406030204" pitchFamily="18" charset="0"/>
                        <a:ea typeface="Cambria Math" panose="02040503050406030204" pitchFamily="18" charset="0"/>
                      </a:rPr>
                      <m:t>CC</m:t>
                    </m:r>
                    <m:d>
                      <m:dPr>
                        <m:ctrlPr>
                          <a:rPr lang="en-US" sz="2000" i="1">
                            <a:solidFill>
                              <a:schemeClr val="tx1"/>
                            </a:solidFill>
                            <a:latin typeface="Cambria Math" panose="02040503050406030204" pitchFamily="18" charset="0"/>
                            <a:ea typeface="Cambria Math" panose="02040503050406030204" pitchFamily="18" charset="0"/>
                          </a:rPr>
                        </m:ctrlPr>
                      </m:dPr>
                      <m:e>
                        <m:r>
                          <m:rPr>
                            <m:sty m:val="p"/>
                          </m:rPr>
                          <a:rPr lang="en-US" sz="2000">
                            <a:solidFill>
                              <a:schemeClr val="tx1"/>
                            </a:solidFill>
                            <a:latin typeface="Cambria Math"/>
                            <a:ea typeface="Cambria Math" panose="02040503050406030204" pitchFamily="18" charset="0"/>
                          </a:rPr>
                          <m:t>G</m:t>
                        </m:r>
                      </m:e>
                    </m:d>
                    <m:r>
                      <a:rPr lang="en-US" sz="2000" i="1">
                        <a:solidFill>
                          <a:schemeClr val="tx1"/>
                        </a:solidFill>
                        <a:latin typeface="Cambria Math" panose="02040503050406030204" pitchFamily="18" charset="0"/>
                        <a:ea typeface="Cambria Math" panose="02040503050406030204" pitchFamily="18" charset="0"/>
                      </a:rPr>
                      <m:t>=</m:t>
                    </m:r>
                    <m:r>
                      <m:rPr>
                        <m:sty m:val="p"/>
                      </m:rPr>
                      <a:rPr lang="en-US" sz="2000">
                        <a:solidFill>
                          <a:schemeClr val="tx1"/>
                        </a:solidFill>
                        <a:latin typeface="Cambria Math" panose="02040503050406030204" pitchFamily="18" charset="0"/>
                      </a:rPr>
                      <m:t>Ω</m:t>
                    </m:r>
                    <m:d>
                      <m:dPr>
                        <m:ctrlPr>
                          <a:rPr lang="en-US" sz="2000" i="1">
                            <a:solidFill>
                              <a:schemeClr val="tx1"/>
                            </a:solidFill>
                            <a:latin typeface="Cambria Math" panose="02040503050406030204" pitchFamily="18" charset="0"/>
                            <a:ea typeface="Cambria Math" panose="02040503050406030204" pitchFamily="18" charset="0"/>
                          </a:rPr>
                        </m:ctrlPr>
                      </m:dPr>
                      <m:e>
                        <m:r>
                          <a:rPr lang="en-US" sz="2000" i="1">
                            <a:solidFill>
                              <a:schemeClr val="tx1"/>
                            </a:solidFill>
                            <a:latin typeface="Cambria Math" panose="02040503050406030204" pitchFamily="18" charset="0"/>
                            <a:ea typeface="Cambria Math" panose="02040503050406030204" pitchFamily="18" charset="0"/>
                          </a:rPr>
                          <m:t>𝑒𝑑</m:t>
                        </m:r>
                      </m:e>
                    </m:d>
                  </m:oMath>
                </a14:m>
                <a:r>
                  <a:rPr lang="en-US" sz="2000" dirty="0">
                    <a:solidFill>
                      <a:schemeClr val="tx1"/>
                    </a:solidFill>
                  </a:rPr>
                  <a:t>. </a:t>
                </a:r>
              </a:p>
            </p:txBody>
          </p:sp>
        </mc:Choice>
        <mc:Fallback>
          <p:sp>
            <p:nvSpPr>
              <p:cNvPr id="4" name="Rectangle 3"/>
              <p:cNvSpPr>
                <a:spLocks noRot="1" noChangeAspect="1" noMove="1" noResize="1" noEditPoints="1" noAdjustHandles="1" noChangeArrowheads="1" noChangeShapeType="1" noTextEdit="1"/>
              </p:cNvSpPr>
              <p:nvPr/>
            </p:nvSpPr>
            <p:spPr>
              <a:xfrm>
                <a:off x="443659" y="2301566"/>
                <a:ext cx="8256682" cy="535847"/>
              </a:xfrm>
              <a:prstGeom prst="rect">
                <a:avLst/>
              </a:prstGeom>
              <a:blipFill>
                <a:blip r:embed="rId2"/>
                <a:stretch>
                  <a:fillRect l="-809" b="-4301"/>
                </a:stretch>
              </a:blipFill>
              <a:ln w="34925">
                <a:solidFill>
                  <a:schemeClr val="accent4"/>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443659" y="1176906"/>
                <a:ext cx="8256682" cy="1023457"/>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000" b="1" dirty="0" smtClean="0">
                    <a:solidFill>
                      <a:schemeClr val="tx1"/>
                    </a:solidFill>
                  </a:rPr>
                  <a:t>Theorem: </a:t>
                </a:r>
                <a:r>
                  <a:rPr lang="en-US" sz="2000" dirty="0">
                    <a:solidFill>
                      <a:schemeClr val="tx1"/>
                    </a:solidFill>
                  </a:rPr>
                  <a:t>Argon2i is </a:t>
                </a:r>
                <a:r>
                  <a:rPr lang="en-US" sz="2000" dirty="0">
                    <a:solidFill>
                      <a:schemeClr val="tx1"/>
                    </a:solidFill>
                  </a:rPr>
                  <a:t>is </a:t>
                </a:r>
                <a14:m>
                  <m:oMath xmlns:m="http://schemas.openxmlformats.org/officeDocument/2006/math">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𝑒</m:t>
                        </m:r>
                        <m:r>
                          <a:rPr lang="en-US" sz="2000" i="1">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panose="02040503050406030204" pitchFamily="18" charset="0"/>
                              </a:rPr>
                              <m:t>Ω</m:t>
                            </m:r>
                          </m:e>
                        </m:acc>
                        <m:d>
                          <m:dPr>
                            <m:ctrlPr>
                              <a:rPr lang="en-US" sz="2000" i="1">
                                <a:solidFill>
                                  <a:schemeClr val="tx1"/>
                                </a:solidFill>
                                <a:latin typeface="Cambria Math" panose="02040503050406030204" pitchFamily="18" charset="0"/>
                              </a:rPr>
                            </m:ctrlPr>
                          </m:dPr>
                          <m:e>
                            <m:f>
                              <m:fPr>
                                <m:ctrlPr>
                                  <a:rPr lang="en-US" sz="2000" i="1">
                                    <a:solidFill>
                                      <a:schemeClr val="tx1"/>
                                    </a:solidFill>
                                    <a:latin typeface="Cambria Math" panose="02040503050406030204" pitchFamily="18" charset="0"/>
                                  </a:rPr>
                                </m:ctrlPr>
                              </m:fPr>
                              <m:num>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1">
                                        <a:solidFill>
                                          <a:schemeClr val="tx1"/>
                                        </a:solidFill>
                                        <a:latin typeface="Cambria Math" panose="02040503050406030204" pitchFamily="18" charset="0"/>
                                      </a:rPr>
                                      <m:t>3</m:t>
                                    </m:r>
                                  </m:sup>
                                </m:sSup>
                              </m:num>
                              <m:den>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𝑒</m:t>
                                    </m:r>
                                  </m:e>
                                  <m:sup>
                                    <m:r>
                                      <a:rPr lang="en-US" sz="2000" i="1">
                                        <a:solidFill>
                                          <a:schemeClr val="tx1"/>
                                        </a:solidFill>
                                        <a:latin typeface="Cambria Math" panose="02040503050406030204" pitchFamily="18" charset="0"/>
                                      </a:rPr>
                                      <m:t>3</m:t>
                                    </m:r>
                                  </m:sup>
                                </m:sSup>
                              </m:den>
                            </m:f>
                          </m:e>
                        </m:d>
                        <m:r>
                          <a:rPr lang="en-US" sz="2000" i="1">
                            <a:solidFill>
                              <a:schemeClr val="tx1"/>
                            </a:solidFill>
                            <a:latin typeface="Cambria Math" panose="02040503050406030204" pitchFamily="18" charset="0"/>
                          </a:rPr>
                          <m:t>,</m:t>
                        </m:r>
                        <m:r>
                          <m:rPr>
                            <m:sty m:val="p"/>
                          </m:rPr>
                          <a:rPr lang="en-US" sz="2000">
                            <a:solidFill>
                              <a:schemeClr val="tx1"/>
                            </a:solidFill>
                            <a:latin typeface="Cambria Math" panose="02040503050406030204" pitchFamily="18" charset="0"/>
                          </a:rPr>
                          <m:t>Ω</m:t>
                        </m:r>
                        <m:d>
                          <m:dPr>
                            <m:ctrlPr>
                              <a:rPr lang="en-US" sz="2000" i="1">
                                <a:solidFill>
                                  <a:schemeClr val="tx1"/>
                                </a:solidFill>
                                <a:latin typeface="Cambria Math" panose="02040503050406030204" pitchFamily="18" charset="0"/>
                              </a:rPr>
                            </m:ctrlPr>
                          </m:dPr>
                          <m:e>
                            <m:f>
                              <m:fPr>
                                <m:ctrlPr>
                                  <a:rPr lang="en-US" sz="2000" i="1">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𝑛</m:t>
                                </m:r>
                              </m:num>
                              <m:den>
                                <m:r>
                                  <a:rPr lang="en-US" sz="2000" i="1">
                                    <a:solidFill>
                                      <a:schemeClr val="tx1"/>
                                    </a:solidFill>
                                    <a:latin typeface="Cambria Math" panose="02040503050406030204" pitchFamily="18" charset="0"/>
                                  </a:rPr>
                                  <m:t>𝑒</m:t>
                                </m:r>
                              </m:den>
                            </m:f>
                          </m:e>
                        </m:d>
                      </m:e>
                    </m:d>
                  </m:oMath>
                </a14:m>
                <a:r>
                  <a:rPr lang="en-US" sz="2000" dirty="0">
                    <a:solidFill>
                      <a:schemeClr val="tx1"/>
                    </a:solidFill>
                  </a:rPr>
                  <a:t>–block depth robust</a:t>
                </a:r>
                <a:r>
                  <a:rPr lang="en-US" sz="2000" dirty="0">
                    <a:solidFill>
                      <a:schemeClr val="tx1"/>
                    </a:solidFill>
                  </a:rPr>
                  <a:t> with high probability for </a:t>
                </a:r>
                <a14:m>
                  <m:oMath xmlns:m="http://schemas.openxmlformats.org/officeDocument/2006/math">
                    <m:r>
                      <a:rPr lang="en-US" sz="2000" i="1">
                        <a:solidFill>
                          <a:schemeClr val="tx1"/>
                        </a:solidFill>
                        <a:latin typeface="Cambria Math" panose="02040503050406030204" pitchFamily="18" charset="0"/>
                      </a:rPr>
                      <m:t>𝑒</m:t>
                    </m:r>
                    <m:r>
                      <a:rPr lang="en-US" sz="2000" i="1">
                        <a:solidFill>
                          <a:schemeClr val="tx1"/>
                        </a:solidFill>
                        <a:latin typeface="Cambria Math" panose="02040503050406030204" pitchFamily="18" charset="0"/>
                      </a:rPr>
                      <m:t>&gt;</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1">
                            <a:solidFill>
                              <a:schemeClr val="tx1"/>
                            </a:solidFill>
                            <a:latin typeface="Cambria Math" panose="02040503050406030204" pitchFamily="18" charset="0"/>
                          </a:rPr>
                          <m:t>2/3</m:t>
                        </m:r>
                      </m:sup>
                    </m:sSup>
                  </m:oMath>
                </a14:m>
                <a:r>
                  <a:rPr lang="en-US" sz="2000" dirty="0">
                    <a:solidFill>
                      <a:schemeClr val="tx1"/>
                    </a:solidFill>
                  </a:rPr>
                  <a:t>. </a:t>
                </a:r>
              </a:p>
            </p:txBody>
          </p:sp>
        </mc:Choice>
        <mc:Fallback>
          <p:sp>
            <p:nvSpPr>
              <p:cNvPr id="5" name="Rectangle 4"/>
              <p:cNvSpPr>
                <a:spLocks noRot="1" noChangeAspect="1" noMove="1" noResize="1" noEditPoints="1" noAdjustHandles="1" noChangeArrowheads="1" noChangeShapeType="1" noTextEdit="1"/>
              </p:cNvSpPr>
              <p:nvPr/>
            </p:nvSpPr>
            <p:spPr>
              <a:xfrm>
                <a:off x="443659" y="1176906"/>
                <a:ext cx="8256682" cy="1023457"/>
              </a:xfrm>
              <a:prstGeom prst="rect">
                <a:avLst/>
              </a:prstGeom>
              <a:blipFill>
                <a:blip r:embed="rId3"/>
                <a:stretch>
                  <a:fillRect l="-809" b="-12069"/>
                </a:stretch>
              </a:blipFill>
              <a:ln w="34925">
                <a:solidFill>
                  <a:schemeClr val="accent4"/>
                </a:solidFill>
              </a:ln>
            </p:spPr>
            <p:txBody>
              <a:bodyPr/>
              <a:lstStyle/>
              <a:p>
                <a:r>
                  <a:rPr lang="en-US">
                    <a:noFill/>
                  </a:rPr>
                  <a:t> </a:t>
                </a:r>
              </a:p>
            </p:txBody>
          </p:sp>
        </mc:Fallback>
      </mc:AlternateContent>
      <p:pic>
        <p:nvPicPr>
          <p:cNvPr id="9" name="Picture 2" descr="Image result for ne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3012" y="1700571"/>
            <a:ext cx="812337" cy="444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436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a:t>
            </a:r>
            <a:r>
              <a:rPr lang="en-US" dirty="0" smtClean="0"/>
              <a:t>of </a:t>
            </a:r>
            <a:r>
              <a:rPr lang="en-US" dirty="0"/>
              <a:t>Argon2i DAG </a:t>
            </a:r>
            <a:r>
              <a:rPr lang="en-US" dirty="0" smtClean="0"/>
              <a:t>G</a:t>
            </a:r>
            <a:endParaRPr lang="en-US" dirty="0"/>
          </a:p>
        </p:txBody>
      </p:sp>
      <p:sp>
        <p:nvSpPr>
          <p:cNvPr id="3" name="Content Placeholder 2"/>
          <p:cNvSpPr>
            <a:spLocks noGrp="1"/>
          </p:cNvSpPr>
          <p:nvPr>
            <p:ph idx="1"/>
          </p:nvPr>
        </p:nvSpPr>
        <p:spPr>
          <a:xfrm>
            <a:off x="443659" y="2736624"/>
            <a:ext cx="8291830" cy="3263504"/>
          </a:xfrm>
        </p:spPr>
        <p:txBody>
          <a:bodyPr>
            <a:normAutofit/>
          </a:bodyPr>
          <a:lstStyle/>
          <a:p>
            <a:pPr marL="0" indent="0">
              <a:buNone/>
            </a:pPr>
            <a:endParaRPr lang="en-US" dirty="0" smtClean="0"/>
          </a:p>
          <a:p>
            <a:pPr marL="0" indent="0">
              <a:buNone/>
            </a:pPr>
            <a:endParaRPr lang="en-US" dirty="0"/>
          </a:p>
          <a:p>
            <a:pPr marL="0" indent="0">
              <a:buNone/>
            </a:pPr>
            <a:endParaRPr lang="en-US" dirty="0" smtClean="0"/>
          </a:p>
        </p:txBody>
      </p:sp>
      <mc:AlternateContent xmlns:mc="http://schemas.openxmlformats.org/markup-compatibility/2006">
        <mc:Choice xmlns:a14="http://schemas.microsoft.com/office/drawing/2010/main" Requires="a14">
          <p:sp>
            <p:nvSpPr>
              <p:cNvPr id="4" name="Rectangle 3"/>
              <p:cNvSpPr/>
              <p:nvPr/>
            </p:nvSpPr>
            <p:spPr>
              <a:xfrm>
                <a:off x="443659" y="2301566"/>
                <a:ext cx="8256682" cy="535847"/>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000" b="1" dirty="0" smtClean="0">
                    <a:solidFill>
                      <a:schemeClr val="tx1"/>
                    </a:solidFill>
                  </a:rPr>
                  <a:t>Theorem [ABP17]: </a:t>
                </a:r>
                <a:r>
                  <a:rPr lang="en-US" sz="2000" dirty="0">
                    <a:solidFill>
                      <a:schemeClr val="tx1"/>
                    </a:solidFill>
                  </a:rPr>
                  <a:t>If G is </a:t>
                </a:r>
                <a14:m>
                  <m:oMath xmlns:m="http://schemas.openxmlformats.org/officeDocument/2006/math">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𝑒</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𝑑</m:t>
                        </m:r>
                      </m:e>
                    </m:d>
                  </m:oMath>
                </a14:m>
                <a:r>
                  <a:rPr lang="en-US" sz="2000" dirty="0">
                    <a:solidFill>
                      <a:schemeClr val="tx1"/>
                    </a:solidFill>
                  </a:rPr>
                  <a:t>–depth </a:t>
                </a:r>
                <a:r>
                  <a:rPr lang="en-US" sz="2000" dirty="0">
                    <a:solidFill>
                      <a:schemeClr val="tx1"/>
                    </a:solidFill>
                  </a:rPr>
                  <a:t>robust then </a:t>
                </a:r>
                <a14:m>
                  <m:oMath xmlns:m="http://schemas.openxmlformats.org/officeDocument/2006/math">
                    <m:r>
                      <m:rPr>
                        <m:sty m:val="p"/>
                      </m:rPr>
                      <a:rPr lang="en-US" sz="2000">
                        <a:solidFill>
                          <a:schemeClr val="tx1"/>
                        </a:solidFill>
                        <a:latin typeface="Cambria Math" panose="02040503050406030204" pitchFamily="18" charset="0"/>
                        <a:ea typeface="Cambria Math" panose="02040503050406030204" pitchFamily="18" charset="0"/>
                      </a:rPr>
                      <m:t>CC</m:t>
                    </m:r>
                    <m:d>
                      <m:dPr>
                        <m:ctrlPr>
                          <a:rPr lang="en-US" sz="2000" i="1">
                            <a:solidFill>
                              <a:schemeClr val="tx1"/>
                            </a:solidFill>
                            <a:latin typeface="Cambria Math" panose="02040503050406030204" pitchFamily="18" charset="0"/>
                            <a:ea typeface="Cambria Math" panose="02040503050406030204" pitchFamily="18" charset="0"/>
                          </a:rPr>
                        </m:ctrlPr>
                      </m:dPr>
                      <m:e>
                        <m:r>
                          <m:rPr>
                            <m:sty m:val="p"/>
                          </m:rPr>
                          <a:rPr lang="en-US" sz="2000">
                            <a:solidFill>
                              <a:schemeClr val="tx1"/>
                            </a:solidFill>
                            <a:latin typeface="Cambria Math"/>
                            <a:ea typeface="Cambria Math" panose="02040503050406030204" pitchFamily="18" charset="0"/>
                          </a:rPr>
                          <m:t>G</m:t>
                        </m:r>
                      </m:e>
                    </m:d>
                    <m:r>
                      <a:rPr lang="en-US" sz="2000" i="1">
                        <a:solidFill>
                          <a:schemeClr val="tx1"/>
                        </a:solidFill>
                        <a:latin typeface="Cambria Math" panose="02040503050406030204" pitchFamily="18" charset="0"/>
                        <a:ea typeface="Cambria Math" panose="02040503050406030204" pitchFamily="18" charset="0"/>
                      </a:rPr>
                      <m:t>=</m:t>
                    </m:r>
                    <m:r>
                      <m:rPr>
                        <m:sty m:val="p"/>
                      </m:rPr>
                      <a:rPr lang="en-US" sz="2000">
                        <a:solidFill>
                          <a:schemeClr val="tx1"/>
                        </a:solidFill>
                        <a:latin typeface="Cambria Math" panose="02040503050406030204" pitchFamily="18" charset="0"/>
                      </a:rPr>
                      <m:t>Ω</m:t>
                    </m:r>
                    <m:d>
                      <m:dPr>
                        <m:ctrlPr>
                          <a:rPr lang="en-US" sz="2000" i="1">
                            <a:solidFill>
                              <a:schemeClr val="tx1"/>
                            </a:solidFill>
                            <a:latin typeface="Cambria Math" panose="02040503050406030204" pitchFamily="18" charset="0"/>
                            <a:ea typeface="Cambria Math" panose="02040503050406030204" pitchFamily="18" charset="0"/>
                          </a:rPr>
                        </m:ctrlPr>
                      </m:dPr>
                      <m:e>
                        <m:r>
                          <a:rPr lang="en-US" sz="2000" i="1">
                            <a:solidFill>
                              <a:schemeClr val="tx1"/>
                            </a:solidFill>
                            <a:latin typeface="Cambria Math" panose="02040503050406030204" pitchFamily="18" charset="0"/>
                            <a:ea typeface="Cambria Math" panose="02040503050406030204" pitchFamily="18" charset="0"/>
                          </a:rPr>
                          <m:t>𝑒𝑑</m:t>
                        </m:r>
                      </m:e>
                    </m:d>
                  </m:oMath>
                </a14:m>
                <a:r>
                  <a:rPr lang="en-US" sz="2000" dirty="0">
                    <a:solidFill>
                      <a:schemeClr val="tx1"/>
                    </a:solidFill>
                  </a:rPr>
                  <a:t>. </a:t>
                </a:r>
              </a:p>
            </p:txBody>
          </p:sp>
        </mc:Choice>
        <mc:Fallback>
          <p:sp>
            <p:nvSpPr>
              <p:cNvPr id="4" name="Rectangle 3"/>
              <p:cNvSpPr>
                <a:spLocks noRot="1" noChangeAspect="1" noMove="1" noResize="1" noEditPoints="1" noAdjustHandles="1" noChangeArrowheads="1" noChangeShapeType="1" noTextEdit="1"/>
              </p:cNvSpPr>
              <p:nvPr/>
            </p:nvSpPr>
            <p:spPr>
              <a:xfrm>
                <a:off x="443659" y="2301566"/>
                <a:ext cx="8256682" cy="535847"/>
              </a:xfrm>
              <a:prstGeom prst="rect">
                <a:avLst/>
              </a:prstGeom>
              <a:blipFill>
                <a:blip r:embed="rId2"/>
                <a:stretch>
                  <a:fillRect l="-809" b="-4301"/>
                </a:stretch>
              </a:blipFill>
              <a:ln w="34925">
                <a:solidFill>
                  <a:schemeClr val="accent4"/>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443659" y="1176906"/>
                <a:ext cx="8256682" cy="1023457"/>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000" b="1" dirty="0" smtClean="0">
                    <a:solidFill>
                      <a:schemeClr val="tx1"/>
                    </a:solidFill>
                  </a:rPr>
                  <a:t>Theorem: </a:t>
                </a:r>
                <a:r>
                  <a:rPr lang="en-US" sz="2000" dirty="0">
                    <a:solidFill>
                      <a:schemeClr val="tx1"/>
                    </a:solidFill>
                  </a:rPr>
                  <a:t>Argon2i is </a:t>
                </a:r>
                <a:r>
                  <a:rPr lang="en-US" sz="2000" dirty="0">
                    <a:solidFill>
                      <a:schemeClr val="tx1"/>
                    </a:solidFill>
                  </a:rPr>
                  <a:t>is </a:t>
                </a:r>
                <a14:m>
                  <m:oMath xmlns:m="http://schemas.openxmlformats.org/officeDocument/2006/math">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𝑒</m:t>
                        </m:r>
                        <m:r>
                          <a:rPr lang="en-US" sz="2000" i="1">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panose="02040503050406030204" pitchFamily="18" charset="0"/>
                              </a:rPr>
                              <m:t>Ω</m:t>
                            </m:r>
                          </m:e>
                        </m:acc>
                        <m:d>
                          <m:dPr>
                            <m:ctrlPr>
                              <a:rPr lang="en-US" sz="2000" i="1">
                                <a:solidFill>
                                  <a:schemeClr val="tx1"/>
                                </a:solidFill>
                                <a:latin typeface="Cambria Math" panose="02040503050406030204" pitchFamily="18" charset="0"/>
                              </a:rPr>
                            </m:ctrlPr>
                          </m:dPr>
                          <m:e>
                            <m:f>
                              <m:fPr>
                                <m:ctrlPr>
                                  <a:rPr lang="en-US" sz="2000" i="1">
                                    <a:solidFill>
                                      <a:schemeClr val="tx1"/>
                                    </a:solidFill>
                                    <a:latin typeface="Cambria Math" panose="02040503050406030204" pitchFamily="18" charset="0"/>
                                  </a:rPr>
                                </m:ctrlPr>
                              </m:fPr>
                              <m:num>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1">
                                        <a:solidFill>
                                          <a:schemeClr val="tx1"/>
                                        </a:solidFill>
                                        <a:latin typeface="Cambria Math" panose="02040503050406030204" pitchFamily="18" charset="0"/>
                                      </a:rPr>
                                      <m:t>3</m:t>
                                    </m:r>
                                  </m:sup>
                                </m:sSup>
                              </m:num>
                              <m:den>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𝑒</m:t>
                                    </m:r>
                                  </m:e>
                                  <m:sup>
                                    <m:r>
                                      <a:rPr lang="en-US" sz="2000" i="1">
                                        <a:solidFill>
                                          <a:schemeClr val="tx1"/>
                                        </a:solidFill>
                                        <a:latin typeface="Cambria Math" panose="02040503050406030204" pitchFamily="18" charset="0"/>
                                      </a:rPr>
                                      <m:t>3</m:t>
                                    </m:r>
                                  </m:sup>
                                </m:sSup>
                              </m:den>
                            </m:f>
                          </m:e>
                        </m:d>
                        <m:r>
                          <a:rPr lang="en-US" sz="2000" i="1">
                            <a:solidFill>
                              <a:schemeClr val="tx1"/>
                            </a:solidFill>
                            <a:latin typeface="Cambria Math" panose="02040503050406030204" pitchFamily="18" charset="0"/>
                          </a:rPr>
                          <m:t>,</m:t>
                        </m:r>
                        <m:r>
                          <m:rPr>
                            <m:sty m:val="p"/>
                          </m:rPr>
                          <a:rPr lang="en-US" sz="2000">
                            <a:solidFill>
                              <a:schemeClr val="tx1"/>
                            </a:solidFill>
                            <a:latin typeface="Cambria Math" panose="02040503050406030204" pitchFamily="18" charset="0"/>
                          </a:rPr>
                          <m:t>Ω</m:t>
                        </m:r>
                        <m:d>
                          <m:dPr>
                            <m:ctrlPr>
                              <a:rPr lang="en-US" sz="2000" i="1">
                                <a:solidFill>
                                  <a:schemeClr val="tx1"/>
                                </a:solidFill>
                                <a:latin typeface="Cambria Math" panose="02040503050406030204" pitchFamily="18" charset="0"/>
                              </a:rPr>
                            </m:ctrlPr>
                          </m:dPr>
                          <m:e>
                            <m:f>
                              <m:fPr>
                                <m:ctrlPr>
                                  <a:rPr lang="en-US" sz="2000" i="1">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𝑛</m:t>
                                </m:r>
                              </m:num>
                              <m:den>
                                <m:r>
                                  <a:rPr lang="en-US" sz="2000" i="1">
                                    <a:solidFill>
                                      <a:schemeClr val="tx1"/>
                                    </a:solidFill>
                                    <a:latin typeface="Cambria Math" panose="02040503050406030204" pitchFamily="18" charset="0"/>
                                  </a:rPr>
                                  <m:t>𝑒</m:t>
                                </m:r>
                              </m:den>
                            </m:f>
                          </m:e>
                        </m:d>
                      </m:e>
                    </m:d>
                  </m:oMath>
                </a14:m>
                <a:r>
                  <a:rPr lang="en-US" sz="2000" dirty="0">
                    <a:solidFill>
                      <a:schemeClr val="tx1"/>
                    </a:solidFill>
                  </a:rPr>
                  <a:t>–block depth robust</a:t>
                </a:r>
                <a:r>
                  <a:rPr lang="en-US" sz="2000" dirty="0">
                    <a:solidFill>
                      <a:schemeClr val="tx1"/>
                    </a:solidFill>
                  </a:rPr>
                  <a:t> with high probability for </a:t>
                </a:r>
                <a14:m>
                  <m:oMath xmlns:m="http://schemas.openxmlformats.org/officeDocument/2006/math">
                    <m:r>
                      <a:rPr lang="en-US" sz="2000" i="1">
                        <a:solidFill>
                          <a:schemeClr val="tx1"/>
                        </a:solidFill>
                        <a:latin typeface="Cambria Math" panose="02040503050406030204" pitchFamily="18" charset="0"/>
                      </a:rPr>
                      <m:t>𝑒</m:t>
                    </m:r>
                    <m:r>
                      <a:rPr lang="en-US" sz="2000" i="1">
                        <a:solidFill>
                          <a:schemeClr val="tx1"/>
                        </a:solidFill>
                        <a:latin typeface="Cambria Math" panose="02040503050406030204" pitchFamily="18" charset="0"/>
                      </a:rPr>
                      <m:t>&gt;</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1">
                            <a:solidFill>
                              <a:schemeClr val="tx1"/>
                            </a:solidFill>
                            <a:latin typeface="Cambria Math" panose="02040503050406030204" pitchFamily="18" charset="0"/>
                          </a:rPr>
                          <m:t>2/3</m:t>
                        </m:r>
                      </m:sup>
                    </m:sSup>
                  </m:oMath>
                </a14:m>
                <a:r>
                  <a:rPr lang="en-US" sz="2000" dirty="0">
                    <a:solidFill>
                      <a:schemeClr val="tx1"/>
                    </a:solidFill>
                  </a:rPr>
                  <a:t>. </a:t>
                </a:r>
              </a:p>
            </p:txBody>
          </p:sp>
        </mc:Choice>
        <mc:Fallback>
          <p:sp>
            <p:nvSpPr>
              <p:cNvPr id="5" name="Rectangle 4"/>
              <p:cNvSpPr>
                <a:spLocks noRot="1" noChangeAspect="1" noMove="1" noResize="1" noEditPoints="1" noAdjustHandles="1" noChangeArrowheads="1" noChangeShapeType="1" noTextEdit="1"/>
              </p:cNvSpPr>
              <p:nvPr/>
            </p:nvSpPr>
            <p:spPr>
              <a:xfrm>
                <a:off x="443659" y="1176906"/>
                <a:ext cx="8256682" cy="1023457"/>
              </a:xfrm>
              <a:prstGeom prst="rect">
                <a:avLst/>
              </a:prstGeom>
              <a:blipFill>
                <a:blip r:embed="rId3"/>
                <a:stretch>
                  <a:fillRect l="-809" b="-12069"/>
                </a:stretch>
              </a:blipFill>
              <a:ln w="34925">
                <a:solidFill>
                  <a:schemeClr val="accent4"/>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436668" y="2938616"/>
                <a:ext cx="8256682" cy="778888"/>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000" b="1" dirty="0" smtClean="0">
                    <a:solidFill>
                      <a:schemeClr val="tx1"/>
                    </a:solidFill>
                  </a:rPr>
                  <a:t>Corollary: </a:t>
                </a:r>
                <a14:m>
                  <m:oMath xmlns:m="http://schemas.openxmlformats.org/officeDocument/2006/math">
                    <m:r>
                      <m:rPr>
                        <m:sty m:val="p"/>
                      </m:rPr>
                      <a:rPr lang="en-US" sz="2000" smtClean="0">
                        <a:solidFill>
                          <a:schemeClr val="tx1"/>
                        </a:solidFill>
                        <a:latin typeface="Cambria Math" panose="02040503050406030204" pitchFamily="18" charset="0"/>
                        <a:ea typeface="Cambria Math" panose="02040503050406030204" pitchFamily="18" charset="0"/>
                      </a:rPr>
                      <m:t>CC</m:t>
                    </m:r>
                    <m:d>
                      <m:dPr>
                        <m:ctrlPr>
                          <a:rPr lang="en-US" sz="2000" i="1">
                            <a:solidFill>
                              <a:schemeClr val="tx1"/>
                            </a:solidFill>
                            <a:latin typeface="Cambria Math" panose="02040503050406030204" pitchFamily="18" charset="0"/>
                            <a:ea typeface="Cambria Math" panose="02040503050406030204" pitchFamily="18" charset="0"/>
                          </a:rPr>
                        </m:ctrlPr>
                      </m:dPr>
                      <m:e>
                        <m:r>
                          <m:rPr>
                            <m:sty m:val="p"/>
                          </m:rPr>
                          <a:rPr lang="en-US" sz="2000">
                            <a:solidFill>
                              <a:schemeClr val="tx1"/>
                            </a:solidFill>
                            <a:latin typeface="Cambria Math"/>
                            <a:ea typeface="Cambria Math" panose="02040503050406030204" pitchFamily="18" charset="0"/>
                          </a:rPr>
                          <m:t>G</m:t>
                        </m:r>
                      </m:e>
                    </m:d>
                    <m:r>
                      <a:rPr lang="en-US" sz="2000" i="1">
                        <a:solidFill>
                          <a:schemeClr val="tx1"/>
                        </a:solidFill>
                        <a:latin typeface="Cambria Math" panose="02040503050406030204" pitchFamily="18" charset="0"/>
                        <a:ea typeface="Cambria Math" panose="02040503050406030204" pitchFamily="18" charset="0"/>
                      </a:rPr>
                      <m:t>=</m:t>
                    </m:r>
                    <m:func>
                      <m:funcPr>
                        <m:ctrlPr>
                          <a:rPr lang="en-US" sz="2000" i="1">
                            <a:solidFill>
                              <a:schemeClr val="tx1"/>
                            </a:solidFill>
                            <a:latin typeface="Cambria Math" panose="02040503050406030204" pitchFamily="18" charset="0"/>
                            <a:ea typeface="Cambria Math" panose="02040503050406030204" pitchFamily="18" charset="0"/>
                          </a:rPr>
                        </m:ctrlPr>
                      </m:funcPr>
                      <m:fName>
                        <m:limLow>
                          <m:limLowPr>
                            <m:ctrlPr>
                              <a:rPr lang="en-US" sz="2000" i="1">
                                <a:solidFill>
                                  <a:schemeClr val="tx1"/>
                                </a:solidFill>
                                <a:latin typeface="Cambria Math" panose="02040503050406030204" pitchFamily="18" charset="0"/>
                                <a:ea typeface="Cambria Math" panose="02040503050406030204" pitchFamily="18" charset="0"/>
                              </a:rPr>
                            </m:ctrlPr>
                          </m:limLowPr>
                          <m:e>
                            <m:r>
                              <m:rPr>
                                <m:sty m:val="p"/>
                              </m:rPr>
                              <a:rPr lang="en-US" sz="2000">
                                <a:solidFill>
                                  <a:schemeClr val="tx1"/>
                                </a:solidFill>
                                <a:latin typeface="Cambria Math" panose="02040503050406030204" pitchFamily="18" charset="0"/>
                                <a:ea typeface="Cambria Math" panose="02040503050406030204" pitchFamily="18" charset="0"/>
                              </a:rPr>
                              <m:t>max</m:t>
                            </m:r>
                          </m:e>
                          <m:lim>
                            <m:r>
                              <a:rPr lang="en-US" sz="2000" i="1">
                                <a:solidFill>
                                  <a:schemeClr val="tx1"/>
                                </a:solidFill>
                                <a:latin typeface="Cambria Math" panose="02040503050406030204" pitchFamily="18" charset="0"/>
                              </a:rPr>
                              <m:t>𝑒</m:t>
                            </m:r>
                            <m:r>
                              <a:rPr lang="en-US" sz="2000" i="1">
                                <a:solidFill>
                                  <a:schemeClr val="tx1"/>
                                </a:solidFill>
                                <a:latin typeface="Cambria Math" panose="02040503050406030204" pitchFamily="18" charset="0"/>
                              </a:rPr>
                              <m:t>&gt;</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1">
                                    <a:solidFill>
                                      <a:schemeClr val="tx1"/>
                                    </a:solidFill>
                                    <a:latin typeface="Cambria Math" panose="02040503050406030204" pitchFamily="18" charset="0"/>
                                  </a:rPr>
                                  <m:t>2/3</m:t>
                                </m:r>
                              </m:sup>
                            </m:sSup>
                          </m:lim>
                        </m:limLow>
                      </m:fName>
                      <m:e>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panose="02040503050406030204" pitchFamily="18" charset="0"/>
                              </a:rPr>
                              <m:t>Ω</m:t>
                            </m:r>
                          </m:e>
                        </m:acc>
                        <m:d>
                          <m:dPr>
                            <m:ctrlPr>
                              <a:rPr lang="en-US" sz="2000" i="1">
                                <a:solidFill>
                                  <a:schemeClr val="tx1"/>
                                </a:solidFill>
                                <a:latin typeface="Cambria Math" panose="02040503050406030204" pitchFamily="18" charset="0"/>
                                <a:ea typeface="Cambria Math" panose="02040503050406030204" pitchFamily="18" charset="0"/>
                              </a:rPr>
                            </m:ctrlPr>
                          </m:dPr>
                          <m:e>
                            <m:r>
                              <a:rPr lang="en-US" sz="2000" i="1">
                                <a:solidFill>
                                  <a:schemeClr val="tx1"/>
                                </a:solidFill>
                                <a:latin typeface="Cambria Math" panose="02040503050406030204" pitchFamily="18" charset="0"/>
                                <a:ea typeface="Cambria Math" panose="02040503050406030204" pitchFamily="18" charset="0"/>
                              </a:rPr>
                              <m:t>𝑒</m:t>
                            </m:r>
                            <m:f>
                              <m:fPr>
                                <m:ctrlPr>
                                  <a:rPr lang="en-US" sz="2000" i="1">
                                    <a:solidFill>
                                      <a:schemeClr val="tx1"/>
                                    </a:solidFill>
                                    <a:latin typeface="Cambria Math" panose="02040503050406030204" pitchFamily="18" charset="0"/>
                                  </a:rPr>
                                </m:ctrlPr>
                              </m:fPr>
                              <m:num>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1">
                                        <a:solidFill>
                                          <a:schemeClr val="tx1"/>
                                        </a:solidFill>
                                        <a:latin typeface="Cambria Math" panose="02040503050406030204" pitchFamily="18" charset="0"/>
                                      </a:rPr>
                                      <m:t>3</m:t>
                                    </m:r>
                                  </m:sup>
                                </m:sSup>
                              </m:num>
                              <m:den>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𝑒</m:t>
                                    </m:r>
                                  </m:e>
                                  <m:sup>
                                    <m:r>
                                      <a:rPr lang="en-US" sz="2000" i="1">
                                        <a:solidFill>
                                          <a:schemeClr val="tx1"/>
                                        </a:solidFill>
                                        <a:latin typeface="Cambria Math" panose="02040503050406030204" pitchFamily="18" charset="0"/>
                                      </a:rPr>
                                      <m:t>3</m:t>
                                    </m:r>
                                  </m:sup>
                                </m:sSup>
                              </m:den>
                            </m:f>
                          </m:e>
                        </m:d>
                      </m:e>
                    </m:func>
                    <m:r>
                      <a:rPr lang="en-US" sz="2000" i="1">
                        <a:solidFill>
                          <a:schemeClr val="tx1"/>
                        </a:solidFill>
                        <a:latin typeface="Cambria Math" panose="02040503050406030204" pitchFamily="18" charset="0"/>
                        <a:ea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panose="02040503050406030204" pitchFamily="18" charset="0"/>
                          </a:rPr>
                          <m:t>Ω</m:t>
                        </m:r>
                      </m:e>
                    </m:acc>
                    <m:d>
                      <m:dPr>
                        <m:ctrlPr>
                          <a:rPr lang="en-US" sz="2000" i="1">
                            <a:solidFill>
                              <a:schemeClr val="tx1"/>
                            </a:solidFill>
                            <a:latin typeface="Cambria Math" panose="02040503050406030204" pitchFamily="18" charset="0"/>
                            <a:ea typeface="Cambria Math" panose="02040503050406030204" pitchFamily="18" charset="0"/>
                          </a:rPr>
                        </m:ctrlPr>
                      </m:dPr>
                      <m:e>
                        <m:sSup>
                          <m:sSupPr>
                            <m:ctrlPr>
                              <a:rPr lang="en-US" sz="2000" i="1">
                                <a:solidFill>
                                  <a:schemeClr val="tx1"/>
                                </a:solidFill>
                                <a:latin typeface="Cambria Math" panose="02040503050406030204" pitchFamily="18" charset="0"/>
                                <a:ea typeface="Cambria Math" panose="02040503050406030204" pitchFamily="18" charset="0"/>
                              </a:rPr>
                            </m:ctrlPr>
                          </m:sSupPr>
                          <m:e>
                            <m:r>
                              <a:rPr lang="en-US" sz="2000" i="1">
                                <a:solidFill>
                                  <a:schemeClr val="tx1"/>
                                </a:solidFill>
                                <a:latin typeface="Cambria Math" panose="02040503050406030204" pitchFamily="18" charset="0"/>
                                <a:ea typeface="Cambria Math" panose="02040503050406030204" pitchFamily="18" charset="0"/>
                              </a:rPr>
                              <m:t>𝑛</m:t>
                            </m:r>
                          </m:e>
                          <m:sup>
                            <m:r>
                              <a:rPr lang="en-US" sz="2000" i="1">
                                <a:solidFill>
                                  <a:schemeClr val="tx1"/>
                                </a:solidFill>
                                <a:latin typeface="Cambria Math" panose="02040503050406030204" pitchFamily="18" charset="0"/>
                                <a:ea typeface="Cambria Math" panose="02040503050406030204" pitchFamily="18" charset="0"/>
                              </a:rPr>
                              <m:t>5/3</m:t>
                            </m:r>
                          </m:sup>
                        </m:sSup>
                      </m:e>
                    </m:d>
                  </m:oMath>
                </a14:m>
                <a:endParaRPr lang="en-US" sz="2000" dirty="0">
                  <a:solidFill>
                    <a:schemeClr val="tx1"/>
                  </a:solidFill>
                </a:endParaRPr>
              </a:p>
            </p:txBody>
          </p:sp>
        </mc:Choice>
        <mc:Fallback>
          <p:sp>
            <p:nvSpPr>
              <p:cNvPr id="6" name="Rectangle 5"/>
              <p:cNvSpPr>
                <a:spLocks noRot="1" noChangeAspect="1" noMove="1" noResize="1" noEditPoints="1" noAdjustHandles="1" noChangeArrowheads="1" noChangeShapeType="1" noTextEdit="1"/>
              </p:cNvSpPr>
              <p:nvPr/>
            </p:nvSpPr>
            <p:spPr>
              <a:xfrm>
                <a:off x="436668" y="2938616"/>
                <a:ext cx="8256682" cy="778888"/>
              </a:xfrm>
              <a:prstGeom prst="rect">
                <a:avLst/>
              </a:prstGeom>
              <a:blipFill>
                <a:blip r:embed="rId4"/>
                <a:stretch>
                  <a:fillRect l="-882"/>
                </a:stretch>
              </a:blipFill>
              <a:ln w="34925">
                <a:solidFill>
                  <a:schemeClr val="accent4"/>
                </a:solidFill>
              </a:ln>
            </p:spPr>
            <p:txBody>
              <a:bodyPr/>
              <a:lstStyle/>
              <a:p>
                <a:r>
                  <a:rPr lang="en-US">
                    <a:noFill/>
                  </a:rPr>
                  <a:t> </a:t>
                </a:r>
              </a:p>
            </p:txBody>
          </p:sp>
        </mc:Fallback>
      </mc:AlternateContent>
      <p:pic>
        <p:nvPicPr>
          <p:cNvPr id="9" name="Picture 2" descr="Image result for ne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03012" y="1700571"/>
            <a:ext cx="812337" cy="444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58908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a:t>
            </a:r>
            <a:r>
              <a:rPr lang="en-US" dirty="0" smtClean="0"/>
              <a:t>of </a:t>
            </a:r>
            <a:r>
              <a:rPr lang="en-US" dirty="0"/>
              <a:t>Argon2i DAG </a:t>
            </a:r>
            <a:r>
              <a:rPr lang="en-US" dirty="0" smtClean="0"/>
              <a:t>G</a:t>
            </a:r>
            <a:endParaRPr lang="en-US" dirty="0"/>
          </a:p>
        </p:txBody>
      </p:sp>
      <p:sp>
        <p:nvSpPr>
          <p:cNvPr id="3" name="Content Placeholder 2"/>
          <p:cNvSpPr>
            <a:spLocks noGrp="1"/>
          </p:cNvSpPr>
          <p:nvPr>
            <p:ph idx="1"/>
          </p:nvPr>
        </p:nvSpPr>
        <p:spPr>
          <a:xfrm>
            <a:off x="443659" y="2736624"/>
            <a:ext cx="8291830" cy="3263504"/>
          </a:xfrm>
        </p:spPr>
        <p:txBody>
          <a:bodyPr>
            <a:normAutofit/>
          </a:bodyPr>
          <a:lstStyle/>
          <a:p>
            <a:pPr marL="0" indent="0">
              <a:buNone/>
            </a:pPr>
            <a:endParaRPr lang="en-US" dirty="0" smtClean="0"/>
          </a:p>
          <a:p>
            <a:pPr marL="0" indent="0">
              <a:buNone/>
            </a:pPr>
            <a:endParaRPr lang="en-US" dirty="0"/>
          </a:p>
          <a:p>
            <a:pPr marL="0" indent="0">
              <a:buNone/>
            </a:pPr>
            <a:endParaRPr lang="en-US" dirty="0" smtClean="0"/>
          </a:p>
        </p:txBody>
      </p:sp>
      <mc:AlternateContent xmlns:mc="http://schemas.openxmlformats.org/markup-compatibility/2006">
        <mc:Choice xmlns:a14="http://schemas.microsoft.com/office/drawing/2010/main" Requires="a14">
          <p:sp>
            <p:nvSpPr>
              <p:cNvPr id="4" name="Rectangle 3"/>
              <p:cNvSpPr/>
              <p:nvPr/>
            </p:nvSpPr>
            <p:spPr>
              <a:xfrm>
                <a:off x="443659" y="2301566"/>
                <a:ext cx="8256682" cy="535847"/>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000" b="1" dirty="0" smtClean="0">
                    <a:solidFill>
                      <a:schemeClr val="tx1"/>
                    </a:solidFill>
                  </a:rPr>
                  <a:t>Theorem [ABP17]: </a:t>
                </a:r>
                <a:r>
                  <a:rPr lang="en-US" sz="2000" dirty="0">
                    <a:solidFill>
                      <a:schemeClr val="tx1"/>
                    </a:solidFill>
                  </a:rPr>
                  <a:t>If G is </a:t>
                </a:r>
                <a14:m>
                  <m:oMath xmlns:m="http://schemas.openxmlformats.org/officeDocument/2006/math">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𝑒</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𝑑</m:t>
                        </m:r>
                      </m:e>
                    </m:d>
                  </m:oMath>
                </a14:m>
                <a:r>
                  <a:rPr lang="en-US" sz="2000" dirty="0">
                    <a:solidFill>
                      <a:schemeClr val="tx1"/>
                    </a:solidFill>
                  </a:rPr>
                  <a:t>–depth </a:t>
                </a:r>
                <a:r>
                  <a:rPr lang="en-US" sz="2000" dirty="0">
                    <a:solidFill>
                      <a:schemeClr val="tx1"/>
                    </a:solidFill>
                  </a:rPr>
                  <a:t>robust then </a:t>
                </a:r>
                <a14:m>
                  <m:oMath xmlns:m="http://schemas.openxmlformats.org/officeDocument/2006/math">
                    <m:r>
                      <m:rPr>
                        <m:sty m:val="p"/>
                      </m:rPr>
                      <a:rPr lang="en-US" sz="2000">
                        <a:solidFill>
                          <a:schemeClr val="tx1"/>
                        </a:solidFill>
                        <a:latin typeface="Cambria Math" panose="02040503050406030204" pitchFamily="18" charset="0"/>
                        <a:ea typeface="Cambria Math" panose="02040503050406030204" pitchFamily="18" charset="0"/>
                      </a:rPr>
                      <m:t>CC</m:t>
                    </m:r>
                    <m:d>
                      <m:dPr>
                        <m:ctrlPr>
                          <a:rPr lang="en-US" sz="2000" i="1">
                            <a:solidFill>
                              <a:schemeClr val="tx1"/>
                            </a:solidFill>
                            <a:latin typeface="Cambria Math" panose="02040503050406030204" pitchFamily="18" charset="0"/>
                            <a:ea typeface="Cambria Math" panose="02040503050406030204" pitchFamily="18" charset="0"/>
                          </a:rPr>
                        </m:ctrlPr>
                      </m:dPr>
                      <m:e>
                        <m:r>
                          <m:rPr>
                            <m:sty m:val="p"/>
                          </m:rPr>
                          <a:rPr lang="en-US" sz="2000">
                            <a:solidFill>
                              <a:schemeClr val="tx1"/>
                            </a:solidFill>
                            <a:latin typeface="Cambria Math"/>
                            <a:ea typeface="Cambria Math" panose="02040503050406030204" pitchFamily="18" charset="0"/>
                          </a:rPr>
                          <m:t>G</m:t>
                        </m:r>
                      </m:e>
                    </m:d>
                    <m:r>
                      <a:rPr lang="en-US" sz="2000" i="1">
                        <a:solidFill>
                          <a:schemeClr val="tx1"/>
                        </a:solidFill>
                        <a:latin typeface="Cambria Math" panose="02040503050406030204" pitchFamily="18" charset="0"/>
                        <a:ea typeface="Cambria Math" panose="02040503050406030204" pitchFamily="18" charset="0"/>
                      </a:rPr>
                      <m:t>=</m:t>
                    </m:r>
                    <m:r>
                      <m:rPr>
                        <m:sty m:val="p"/>
                      </m:rPr>
                      <a:rPr lang="en-US" sz="2000">
                        <a:solidFill>
                          <a:schemeClr val="tx1"/>
                        </a:solidFill>
                        <a:latin typeface="Cambria Math" panose="02040503050406030204" pitchFamily="18" charset="0"/>
                      </a:rPr>
                      <m:t>Ω</m:t>
                    </m:r>
                    <m:d>
                      <m:dPr>
                        <m:ctrlPr>
                          <a:rPr lang="en-US" sz="2000" i="1">
                            <a:solidFill>
                              <a:schemeClr val="tx1"/>
                            </a:solidFill>
                            <a:latin typeface="Cambria Math" panose="02040503050406030204" pitchFamily="18" charset="0"/>
                            <a:ea typeface="Cambria Math" panose="02040503050406030204" pitchFamily="18" charset="0"/>
                          </a:rPr>
                        </m:ctrlPr>
                      </m:dPr>
                      <m:e>
                        <m:r>
                          <a:rPr lang="en-US" sz="2000" i="1">
                            <a:solidFill>
                              <a:schemeClr val="tx1"/>
                            </a:solidFill>
                            <a:latin typeface="Cambria Math" panose="02040503050406030204" pitchFamily="18" charset="0"/>
                            <a:ea typeface="Cambria Math" panose="02040503050406030204" pitchFamily="18" charset="0"/>
                          </a:rPr>
                          <m:t>𝑒𝑑</m:t>
                        </m:r>
                      </m:e>
                    </m:d>
                  </m:oMath>
                </a14:m>
                <a:r>
                  <a:rPr lang="en-US" sz="2000" dirty="0">
                    <a:solidFill>
                      <a:schemeClr val="tx1"/>
                    </a:solidFill>
                  </a:rPr>
                  <a:t>. </a:t>
                </a:r>
              </a:p>
            </p:txBody>
          </p:sp>
        </mc:Choice>
        <mc:Fallback>
          <p:sp>
            <p:nvSpPr>
              <p:cNvPr id="4" name="Rectangle 3"/>
              <p:cNvSpPr>
                <a:spLocks noRot="1" noChangeAspect="1" noMove="1" noResize="1" noEditPoints="1" noAdjustHandles="1" noChangeArrowheads="1" noChangeShapeType="1" noTextEdit="1"/>
              </p:cNvSpPr>
              <p:nvPr/>
            </p:nvSpPr>
            <p:spPr>
              <a:xfrm>
                <a:off x="443659" y="2301566"/>
                <a:ext cx="8256682" cy="535847"/>
              </a:xfrm>
              <a:prstGeom prst="rect">
                <a:avLst/>
              </a:prstGeom>
              <a:blipFill>
                <a:blip r:embed="rId2"/>
                <a:stretch>
                  <a:fillRect l="-809" b="-4301"/>
                </a:stretch>
              </a:blipFill>
              <a:ln w="34925">
                <a:solidFill>
                  <a:schemeClr val="accent4"/>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443659" y="1176906"/>
                <a:ext cx="8256682" cy="1023457"/>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000" b="1" dirty="0" smtClean="0">
                    <a:solidFill>
                      <a:schemeClr val="tx1"/>
                    </a:solidFill>
                  </a:rPr>
                  <a:t>Theorem: </a:t>
                </a:r>
                <a:r>
                  <a:rPr lang="en-US" sz="2000" dirty="0">
                    <a:solidFill>
                      <a:schemeClr val="tx1"/>
                    </a:solidFill>
                  </a:rPr>
                  <a:t>Argon2i is </a:t>
                </a:r>
                <a:r>
                  <a:rPr lang="en-US" sz="2000" dirty="0">
                    <a:solidFill>
                      <a:schemeClr val="tx1"/>
                    </a:solidFill>
                  </a:rPr>
                  <a:t>is </a:t>
                </a:r>
                <a14:m>
                  <m:oMath xmlns:m="http://schemas.openxmlformats.org/officeDocument/2006/math">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𝑒</m:t>
                        </m:r>
                        <m:r>
                          <a:rPr lang="en-US" sz="2000" i="1">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panose="02040503050406030204" pitchFamily="18" charset="0"/>
                              </a:rPr>
                              <m:t>Ω</m:t>
                            </m:r>
                          </m:e>
                        </m:acc>
                        <m:d>
                          <m:dPr>
                            <m:ctrlPr>
                              <a:rPr lang="en-US" sz="2000" i="1">
                                <a:solidFill>
                                  <a:schemeClr val="tx1"/>
                                </a:solidFill>
                                <a:latin typeface="Cambria Math" panose="02040503050406030204" pitchFamily="18" charset="0"/>
                              </a:rPr>
                            </m:ctrlPr>
                          </m:dPr>
                          <m:e>
                            <m:f>
                              <m:fPr>
                                <m:ctrlPr>
                                  <a:rPr lang="en-US" sz="2000" i="1">
                                    <a:solidFill>
                                      <a:schemeClr val="tx1"/>
                                    </a:solidFill>
                                    <a:latin typeface="Cambria Math" panose="02040503050406030204" pitchFamily="18" charset="0"/>
                                  </a:rPr>
                                </m:ctrlPr>
                              </m:fPr>
                              <m:num>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1">
                                        <a:solidFill>
                                          <a:schemeClr val="tx1"/>
                                        </a:solidFill>
                                        <a:latin typeface="Cambria Math" panose="02040503050406030204" pitchFamily="18" charset="0"/>
                                      </a:rPr>
                                      <m:t>3</m:t>
                                    </m:r>
                                  </m:sup>
                                </m:sSup>
                              </m:num>
                              <m:den>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𝑒</m:t>
                                    </m:r>
                                  </m:e>
                                  <m:sup>
                                    <m:r>
                                      <a:rPr lang="en-US" sz="2000" i="1">
                                        <a:solidFill>
                                          <a:schemeClr val="tx1"/>
                                        </a:solidFill>
                                        <a:latin typeface="Cambria Math" panose="02040503050406030204" pitchFamily="18" charset="0"/>
                                      </a:rPr>
                                      <m:t>3</m:t>
                                    </m:r>
                                  </m:sup>
                                </m:sSup>
                              </m:den>
                            </m:f>
                          </m:e>
                        </m:d>
                        <m:r>
                          <a:rPr lang="en-US" sz="2000" i="1">
                            <a:solidFill>
                              <a:schemeClr val="tx1"/>
                            </a:solidFill>
                            <a:latin typeface="Cambria Math" panose="02040503050406030204" pitchFamily="18" charset="0"/>
                          </a:rPr>
                          <m:t>,</m:t>
                        </m:r>
                        <m:r>
                          <m:rPr>
                            <m:sty m:val="p"/>
                          </m:rPr>
                          <a:rPr lang="en-US" sz="2000">
                            <a:solidFill>
                              <a:schemeClr val="tx1"/>
                            </a:solidFill>
                            <a:latin typeface="Cambria Math" panose="02040503050406030204" pitchFamily="18" charset="0"/>
                          </a:rPr>
                          <m:t>Ω</m:t>
                        </m:r>
                        <m:d>
                          <m:dPr>
                            <m:ctrlPr>
                              <a:rPr lang="en-US" sz="2000" i="1">
                                <a:solidFill>
                                  <a:schemeClr val="tx1"/>
                                </a:solidFill>
                                <a:latin typeface="Cambria Math" panose="02040503050406030204" pitchFamily="18" charset="0"/>
                              </a:rPr>
                            </m:ctrlPr>
                          </m:dPr>
                          <m:e>
                            <m:f>
                              <m:fPr>
                                <m:ctrlPr>
                                  <a:rPr lang="en-US" sz="2000" i="1">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𝑛</m:t>
                                </m:r>
                              </m:num>
                              <m:den>
                                <m:r>
                                  <a:rPr lang="en-US" sz="2000" i="1">
                                    <a:solidFill>
                                      <a:schemeClr val="tx1"/>
                                    </a:solidFill>
                                    <a:latin typeface="Cambria Math" panose="02040503050406030204" pitchFamily="18" charset="0"/>
                                  </a:rPr>
                                  <m:t>𝑒</m:t>
                                </m:r>
                              </m:den>
                            </m:f>
                          </m:e>
                        </m:d>
                      </m:e>
                    </m:d>
                  </m:oMath>
                </a14:m>
                <a:r>
                  <a:rPr lang="en-US" sz="2000" dirty="0">
                    <a:solidFill>
                      <a:schemeClr val="tx1"/>
                    </a:solidFill>
                  </a:rPr>
                  <a:t>–block depth robust</a:t>
                </a:r>
                <a:r>
                  <a:rPr lang="en-US" sz="2000" dirty="0">
                    <a:solidFill>
                      <a:schemeClr val="tx1"/>
                    </a:solidFill>
                  </a:rPr>
                  <a:t> with high probability for </a:t>
                </a:r>
                <a14:m>
                  <m:oMath xmlns:m="http://schemas.openxmlformats.org/officeDocument/2006/math">
                    <m:r>
                      <a:rPr lang="en-US" sz="2000" i="1">
                        <a:solidFill>
                          <a:schemeClr val="tx1"/>
                        </a:solidFill>
                        <a:latin typeface="Cambria Math" panose="02040503050406030204" pitchFamily="18" charset="0"/>
                      </a:rPr>
                      <m:t>𝑒</m:t>
                    </m:r>
                    <m:r>
                      <a:rPr lang="en-US" sz="2000" i="1">
                        <a:solidFill>
                          <a:schemeClr val="tx1"/>
                        </a:solidFill>
                        <a:latin typeface="Cambria Math" panose="02040503050406030204" pitchFamily="18" charset="0"/>
                      </a:rPr>
                      <m:t>&gt;</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1">
                            <a:solidFill>
                              <a:schemeClr val="tx1"/>
                            </a:solidFill>
                            <a:latin typeface="Cambria Math" panose="02040503050406030204" pitchFamily="18" charset="0"/>
                          </a:rPr>
                          <m:t>2/3</m:t>
                        </m:r>
                      </m:sup>
                    </m:sSup>
                  </m:oMath>
                </a14:m>
                <a:r>
                  <a:rPr lang="en-US" sz="2000" dirty="0">
                    <a:solidFill>
                      <a:schemeClr val="tx1"/>
                    </a:solidFill>
                  </a:rPr>
                  <a:t>. </a:t>
                </a:r>
              </a:p>
            </p:txBody>
          </p:sp>
        </mc:Choice>
        <mc:Fallback>
          <p:sp>
            <p:nvSpPr>
              <p:cNvPr id="5" name="Rectangle 4"/>
              <p:cNvSpPr>
                <a:spLocks noRot="1" noChangeAspect="1" noMove="1" noResize="1" noEditPoints="1" noAdjustHandles="1" noChangeArrowheads="1" noChangeShapeType="1" noTextEdit="1"/>
              </p:cNvSpPr>
              <p:nvPr/>
            </p:nvSpPr>
            <p:spPr>
              <a:xfrm>
                <a:off x="443659" y="1176906"/>
                <a:ext cx="8256682" cy="1023457"/>
              </a:xfrm>
              <a:prstGeom prst="rect">
                <a:avLst/>
              </a:prstGeom>
              <a:blipFill>
                <a:blip r:embed="rId3"/>
                <a:stretch>
                  <a:fillRect l="-809" b="-12069"/>
                </a:stretch>
              </a:blipFill>
              <a:ln w="34925">
                <a:solidFill>
                  <a:schemeClr val="accent4"/>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436668" y="2938616"/>
                <a:ext cx="8256682" cy="778888"/>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000" b="1" dirty="0" smtClean="0">
                    <a:solidFill>
                      <a:schemeClr val="tx1"/>
                    </a:solidFill>
                  </a:rPr>
                  <a:t>Corollary: </a:t>
                </a:r>
                <a14:m>
                  <m:oMath xmlns:m="http://schemas.openxmlformats.org/officeDocument/2006/math">
                    <m:r>
                      <m:rPr>
                        <m:sty m:val="p"/>
                      </m:rPr>
                      <a:rPr lang="en-US" sz="2000" smtClean="0">
                        <a:solidFill>
                          <a:schemeClr val="tx1"/>
                        </a:solidFill>
                        <a:latin typeface="Cambria Math" panose="02040503050406030204" pitchFamily="18" charset="0"/>
                        <a:ea typeface="Cambria Math" panose="02040503050406030204" pitchFamily="18" charset="0"/>
                      </a:rPr>
                      <m:t>CC</m:t>
                    </m:r>
                    <m:d>
                      <m:dPr>
                        <m:ctrlPr>
                          <a:rPr lang="en-US" sz="2000" i="1">
                            <a:solidFill>
                              <a:schemeClr val="tx1"/>
                            </a:solidFill>
                            <a:latin typeface="Cambria Math" panose="02040503050406030204" pitchFamily="18" charset="0"/>
                            <a:ea typeface="Cambria Math" panose="02040503050406030204" pitchFamily="18" charset="0"/>
                          </a:rPr>
                        </m:ctrlPr>
                      </m:dPr>
                      <m:e>
                        <m:r>
                          <m:rPr>
                            <m:sty m:val="p"/>
                          </m:rPr>
                          <a:rPr lang="en-US" sz="2000">
                            <a:solidFill>
                              <a:schemeClr val="tx1"/>
                            </a:solidFill>
                            <a:latin typeface="Cambria Math"/>
                            <a:ea typeface="Cambria Math" panose="02040503050406030204" pitchFamily="18" charset="0"/>
                          </a:rPr>
                          <m:t>G</m:t>
                        </m:r>
                      </m:e>
                    </m:d>
                    <m:r>
                      <a:rPr lang="en-US" sz="2000" i="1">
                        <a:solidFill>
                          <a:schemeClr val="tx1"/>
                        </a:solidFill>
                        <a:latin typeface="Cambria Math" panose="02040503050406030204" pitchFamily="18" charset="0"/>
                        <a:ea typeface="Cambria Math" panose="02040503050406030204" pitchFamily="18" charset="0"/>
                      </a:rPr>
                      <m:t>=</m:t>
                    </m:r>
                    <m:func>
                      <m:funcPr>
                        <m:ctrlPr>
                          <a:rPr lang="en-US" sz="2000" i="1">
                            <a:solidFill>
                              <a:schemeClr val="tx1"/>
                            </a:solidFill>
                            <a:latin typeface="Cambria Math" panose="02040503050406030204" pitchFamily="18" charset="0"/>
                            <a:ea typeface="Cambria Math" panose="02040503050406030204" pitchFamily="18" charset="0"/>
                          </a:rPr>
                        </m:ctrlPr>
                      </m:funcPr>
                      <m:fName>
                        <m:limLow>
                          <m:limLowPr>
                            <m:ctrlPr>
                              <a:rPr lang="en-US" sz="2000" i="1">
                                <a:solidFill>
                                  <a:schemeClr val="tx1"/>
                                </a:solidFill>
                                <a:latin typeface="Cambria Math" panose="02040503050406030204" pitchFamily="18" charset="0"/>
                                <a:ea typeface="Cambria Math" panose="02040503050406030204" pitchFamily="18" charset="0"/>
                              </a:rPr>
                            </m:ctrlPr>
                          </m:limLowPr>
                          <m:e>
                            <m:r>
                              <m:rPr>
                                <m:sty m:val="p"/>
                              </m:rPr>
                              <a:rPr lang="en-US" sz="2000">
                                <a:solidFill>
                                  <a:schemeClr val="tx1"/>
                                </a:solidFill>
                                <a:latin typeface="Cambria Math" panose="02040503050406030204" pitchFamily="18" charset="0"/>
                                <a:ea typeface="Cambria Math" panose="02040503050406030204" pitchFamily="18" charset="0"/>
                              </a:rPr>
                              <m:t>max</m:t>
                            </m:r>
                          </m:e>
                          <m:lim>
                            <m:r>
                              <a:rPr lang="en-US" sz="2000" i="1">
                                <a:solidFill>
                                  <a:schemeClr val="tx1"/>
                                </a:solidFill>
                                <a:latin typeface="Cambria Math" panose="02040503050406030204" pitchFamily="18" charset="0"/>
                              </a:rPr>
                              <m:t>𝑒</m:t>
                            </m:r>
                            <m:r>
                              <a:rPr lang="en-US" sz="2000" i="1">
                                <a:solidFill>
                                  <a:schemeClr val="tx1"/>
                                </a:solidFill>
                                <a:latin typeface="Cambria Math" panose="02040503050406030204" pitchFamily="18" charset="0"/>
                              </a:rPr>
                              <m:t>&gt;</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1">
                                    <a:solidFill>
                                      <a:schemeClr val="tx1"/>
                                    </a:solidFill>
                                    <a:latin typeface="Cambria Math" panose="02040503050406030204" pitchFamily="18" charset="0"/>
                                  </a:rPr>
                                  <m:t>2/3</m:t>
                                </m:r>
                              </m:sup>
                            </m:sSup>
                          </m:lim>
                        </m:limLow>
                      </m:fName>
                      <m:e>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panose="02040503050406030204" pitchFamily="18" charset="0"/>
                              </a:rPr>
                              <m:t>Ω</m:t>
                            </m:r>
                          </m:e>
                        </m:acc>
                        <m:d>
                          <m:dPr>
                            <m:ctrlPr>
                              <a:rPr lang="en-US" sz="2000" i="1">
                                <a:solidFill>
                                  <a:schemeClr val="tx1"/>
                                </a:solidFill>
                                <a:latin typeface="Cambria Math" panose="02040503050406030204" pitchFamily="18" charset="0"/>
                                <a:ea typeface="Cambria Math" panose="02040503050406030204" pitchFamily="18" charset="0"/>
                              </a:rPr>
                            </m:ctrlPr>
                          </m:dPr>
                          <m:e>
                            <m:r>
                              <a:rPr lang="en-US" sz="2000" i="1">
                                <a:solidFill>
                                  <a:schemeClr val="tx1"/>
                                </a:solidFill>
                                <a:latin typeface="Cambria Math" panose="02040503050406030204" pitchFamily="18" charset="0"/>
                                <a:ea typeface="Cambria Math" panose="02040503050406030204" pitchFamily="18" charset="0"/>
                              </a:rPr>
                              <m:t>𝑒</m:t>
                            </m:r>
                            <m:f>
                              <m:fPr>
                                <m:ctrlPr>
                                  <a:rPr lang="en-US" sz="2000" i="1">
                                    <a:solidFill>
                                      <a:schemeClr val="tx1"/>
                                    </a:solidFill>
                                    <a:latin typeface="Cambria Math" panose="02040503050406030204" pitchFamily="18" charset="0"/>
                                  </a:rPr>
                                </m:ctrlPr>
                              </m:fPr>
                              <m:num>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1">
                                        <a:solidFill>
                                          <a:schemeClr val="tx1"/>
                                        </a:solidFill>
                                        <a:latin typeface="Cambria Math" panose="02040503050406030204" pitchFamily="18" charset="0"/>
                                      </a:rPr>
                                      <m:t>3</m:t>
                                    </m:r>
                                  </m:sup>
                                </m:sSup>
                              </m:num>
                              <m:den>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𝑒</m:t>
                                    </m:r>
                                  </m:e>
                                  <m:sup>
                                    <m:r>
                                      <a:rPr lang="en-US" sz="2000" i="1">
                                        <a:solidFill>
                                          <a:schemeClr val="tx1"/>
                                        </a:solidFill>
                                        <a:latin typeface="Cambria Math" panose="02040503050406030204" pitchFamily="18" charset="0"/>
                                      </a:rPr>
                                      <m:t>3</m:t>
                                    </m:r>
                                  </m:sup>
                                </m:sSup>
                              </m:den>
                            </m:f>
                          </m:e>
                        </m:d>
                      </m:e>
                    </m:func>
                    <m:r>
                      <a:rPr lang="en-US" sz="2000" i="1">
                        <a:solidFill>
                          <a:schemeClr val="tx1"/>
                        </a:solidFill>
                        <a:latin typeface="Cambria Math" panose="02040503050406030204" pitchFamily="18" charset="0"/>
                        <a:ea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panose="02040503050406030204" pitchFamily="18" charset="0"/>
                          </a:rPr>
                          <m:t>Ω</m:t>
                        </m:r>
                      </m:e>
                    </m:acc>
                    <m:d>
                      <m:dPr>
                        <m:ctrlPr>
                          <a:rPr lang="en-US" sz="2000" i="1">
                            <a:solidFill>
                              <a:schemeClr val="tx1"/>
                            </a:solidFill>
                            <a:latin typeface="Cambria Math" panose="02040503050406030204" pitchFamily="18" charset="0"/>
                            <a:ea typeface="Cambria Math" panose="02040503050406030204" pitchFamily="18" charset="0"/>
                          </a:rPr>
                        </m:ctrlPr>
                      </m:dPr>
                      <m:e>
                        <m:sSup>
                          <m:sSupPr>
                            <m:ctrlPr>
                              <a:rPr lang="en-US" sz="2000" i="1">
                                <a:solidFill>
                                  <a:schemeClr val="tx1"/>
                                </a:solidFill>
                                <a:latin typeface="Cambria Math" panose="02040503050406030204" pitchFamily="18" charset="0"/>
                                <a:ea typeface="Cambria Math" panose="02040503050406030204" pitchFamily="18" charset="0"/>
                              </a:rPr>
                            </m:ctrlPr>
                          </m:sSupPr>
                          <m:e>
                            <m:r>
                              <a:rPr lang="en-US" sz="2000" i="1">
                                <a:solidFill>
                                  <a:schemeClr val="tx1"/>
                                </a:solidFill>
                                <a:latin typeface="Cambria Math" panose="02040503050406030204" pitchFamily="18" charset="0"/>
                                <a:ea typeface="Cambria Math" panose="02040503050406030204" pitchFamily="18" charset="0"/>
                              </a:rPr>
                              <m:t>𝑛</m:t>
                            </m:r>
                          </m:e>
                          <m:sup>
                            <m:r>
                              <a:rPr lang="en-US" sz="2000" i="1">
                                <a:solidFill>
                                  <a:schemeClr val="tx1"/>
                                </a:solidFill>
                                <a:latin typeface="Cambria Math" panose="02040503050406030204" pitchFamily="18" charset="0"/>
                                <a:ea typeface="Cambria Math" panose="02040503050406030204" pitchFamily="18" charset="0"/>
                              </a:rPr>
                              <m:t>5/3</m:t>
                            </m:r>
                          </m:sup>
                        </m:sSup>
                      </m:e>
                    </m:d>
                  </m:oMath>
                </a14:m>
                <a:endParaRPr lang="en-US" sz="2000" dirty="0">
                  <a:solidFill>
                    <a:schemeClr val="tx1"/>
                  </a:solidFill>
                </a:endParaRPr>
              </a:p>
            </p:txBody>
          </p:sp>
        </mc:Choice>
        <mc:Fallback>
          <p:sp>
            <p:nvSpPr>
              <p:cNvPr id="6" name="Rectangle 5"/>
              <p:cNvSpPr>
                <a:spLocks noRot="1" noChangeAspect="1" noMove="1" noResize="1" noEditPoints="1" noAdjustHandles="1" noChangeArrowheads="1" noChangeShapeType="1" noTextEdit="1"/>
              </p:cNvSpPr>
              <p:nvPr/>
            </p:nvSpPr>
            <p:spPr>
              <a:xfrm>
                <a:off x="436668" y="2938616"/>
                <a:ext cx="8256682" cy="778888"/>
              </a:xfrm>
              <a:prstGeom prst="rect">
                <a:avLst/>
              </a:prstGeom>
              <a:blipFill>
                <a:blip r:embed="rId4"/>
                <a:stretch>
                  <a:fillRect l="-882"/>
                </a:stretch>
              </a:blipFill>
              <a:ln w="34925">
                <a:solidFill>
                  <a:schemeClr val="accent4"/>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443659" y="3846424"/>
                <a:ext cx="8256682" cy="778888"/>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000" b="1" dirty="0" smtClean="0">
                    <a:solidFill>
                      <a:schemeClr val="tx1"/>
                    </a:solidFill>
                  </a:rPr>
                  <a:t>Our Stronger Theorem: </a:t>
                </a:r>
                <a14:m>
                  <m:oMath xmlns:m="http://schemas.openxmlformats.org/officeDocument/2006/math">
                    <m:r>
                      <m:rPr>
                        <m:sty m:val="p"/>
                      </m:rPr>
                      <a:rPr lang="en-US" sz="2000">
                        <a:solidFill>
                          <a:schemeClr val="tx1"/>
                        </a:solidFill>
                        <a:latin typeface="Cambria Math" panose="02040503050406030204" pitchFamily="18" charset="0"/>
                        <a:ea typeface="Cambria Math" panose="02040503050406030204" pitchFamily="18" charset="0"/>
                      </a:rPr>
                      <m:t>CC</m:t>
                    </m:r>
                    <m:d>
                      <m:dPr>
                        <m:ctrlPr>
                          <a:rPr lang="en-US" sz="2000" i="1">
                            <a:solidFill>
                              <a:schemeClr val="tx1"/>
                            </a:solidFill>
                            <a:latin typeface="Cambria Math" panose="02040503050406030204" pitchFamily="18" charset="0"/>
                            <a:ea typeface="Cambria Math" panose="02040503050406030204" pitchFamily="18" charset="0"/>
                          </a:rPr>
                        </m:ctrlPr>
                      </m:dPr>
                      <m:e>
                        <m:r>
                          <m:rPr>
                            <m:sty m:val="p"/>
                          </m:rPr>
                          <a:rPr lang="en-US" sz="2000">
                            <a:solidFill>
                              <a:schemeClr val="tx1"/>
                            </a:solidFill>
                            <a:latin typeface="Cambria Math"/>
                            <a:ea typeface="Cambria Math" panose="02040503050406030204" pitchFamily="18" charset="0"/>
                          </a:rPr>
                          <m:t>G</m:t>
                        </m:r>
                      </m:e>
                    </m:d>
                    <m:r>
                      <a:rPr lang="en-US" sz="2000" i="1">
                        <a:solidFill>
                          <a:schemeClr val="tx1"/>
                        </a:solidFill>
                        <a:latin typeface="Cambria Math" panose="02040503050406030204" pitchFamily="18" charset="0"/>
                        <a:ea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panose="02040503050406030204" pitchFamily="18" charset="0"/>
                          </a:rPr>
                          <m:t>Ω</m:t>
                        </m:r>
                      </m:e>
                    </m:acc>
                    <m:d>
                      <m:dPr>
                        <m:ctrlPr>
                          <a:rPr lang="en-US" sz="2000" i="1">
                            <a:solidFill>
                              <a:schemeClr val="tx1"/>
                            </a:solidFill>
                            <a:latin typeface="Cambria Math" panose="02040503050406030204" pitchFamily="18" charset="0"/>
                            <a:ea typeface="Cambria Math" panose="02040503050406030204" pitchFamily="18" charset="0"/>
                          </a:rPr>
                        </m:ctrlPr>
                      </m:dPr>
                      <m:e>
                        <m:sSup>
                          <m:sSupPr>
                            <m:ctrlPr>
                              <a:rPr lang="en-US" sz="2000" i="1">
                                <a:solidFill>
                                  <a:schemeClr val="tx1"/>
                                </a:solidFill>
                                <a:latin typeface="Cambria Math" panose="02040503050406030204" pitchFamily="18" charset="0"/>
                                <a:ea typeface="Cambria Math" panose="02040503050406030204" pitchFamily="18" charset="0"/>
                              </a:rPr>
                            </m:ctrlPr>
                          </m:sSupPr>
                          <m:e>
                            <m:r>
                              <a:rPr lang="en-US" sz="2000" i="1">
                                <a:solidFill>
                                  <a:schemeClr val="tx1"/>
                                </a:solidFill>
                                <a:latin typeface="Cambria Math" panose="02040503050406030204" pitchFamily="18" charset="0"/>
                                <a:ea typeface="Cambria Math" panose="02040503050406030204" pitchFamily="18" charset="0"/>
                              </a:rPr>
                              <m:t>𝑛</m:t>
                            </m:r>
                          </m:e>
                          <m:sup>
                            <m:r>
                              <a:rPr lang="en-US" sz="2000" i="1">
                                <a:solidFill>
                                  <a:schemeClr val="tx1"/>
                                </a:solidFill>
                                <a:latin typeface="Cambria Math" panose="02040503050406030204" pitchFamily="18" charset="0"/>
                                <a:ea typeface="Cambria Math" panose="02040503050406030204" pitchFamily="18" charset="0"/>
                              </a:rPr>
                              <m:t>7</m:t>
                            </m:r>
                            <m:r>
                              <a:rPr lang="en-US" sz="2000" i="1">
                                <a:solidFill>
                                  <a:schemeClr val="tx1"/>
                                </a:solidFill>
                                <a:latin typeface="Cambria Math" panose="02040503050406030204" pitchFamily="18" charset="0"/>
                                <a:ea typeface="Cambria Math" panose="02040503050406030204" pitchFamily="18" charset="0"/>
                              </a:rPr>
                              <m:t>/</m:t>
                            </m:r>
                            <m:r>
                              <a:rPr lang="en-US" sz="2000" i="1">
                                <a:solidFill>
                                  <a:schemeClr val="tx1"/>
                                </a:solidFill>
                                <a:latin typeface="Cambria Math" panose="02040503050406030204" pitchFamily="18" charset="0"/>
                                <a:ea typeface="Cambria Math" panose="02040503050406030204" pitchFamily="18" charset="0"/>
                              </a:rPr>
                              <m:t>4</m:t>
                            </m:r>
                          </m:sup>
                        </m:sSup>
                      </m:e>
                    </m:d>
                    <m:r>
                      <a:rPr lang="en-US" sz="2000" i="1">
                        <a:solidFill>
                          <a:schemeClr val="tx1"/>
                        </a:solidFill>
                        <a:latin typeface="Cambria Math" panose="02040503050406030204" pitchFamily="18" charset="0"/>
                        <a:ea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panose="02040503050406030204" pitchFamily="18" charset="0"/>
                          </a:rPr>
                          <m:t>Ω</m:t>
                        </m:r>
                      </m:e>
                    </m:acc>
                    <m:d>
                      <m:dPr>
                        <m:ctrlPr>
                          <a:rPr lang="en-US" sz="2000" i="1">
                            <a:solidFill>
                              <a:schemeClr val="tx1"/>
                            </a:solidFill>
                            <a:latin typeface="Cambria Math" panose="02040503050406030204" pitchFamily="18" charset="0"/>
                            <a:ea typeface="Cambria Math" panose="02040503050406030204" pitchFamily="18" charset="0"/>
                          </a:rPr>
                        </m:ctrlPr>
                      </m:dPr>
                      <m:e>
                        <m:sSup>
                          <m:sSupPr>
                            <m:ctrlPr>
                              <a:rPr lang="en-US" sz="2000" i="1">
                                <a:solidFill>
                                  <a:schemeClr val="tx1"/>
                                </a:solidFill>
                                <a:latin typeface="Cambria Math" panose="02040503050406030204" pitchFamily="18" charset="0"/>
                                <a:ea typeface="Cambria Math" panose="02040503050406030204" pitchFamily="18" charset="0"/>
                              </a:rPr>
                            </m:ctrlPr>
                          </m:sSupPr>
                          <m:e>
                            <m:r>
                              <a:rPr lang="en-US" sz="2000" i="1">
                                <a:solidFill>
                                  <a:schemeClr val="tx1"/>
                                </a:solidFill>
                                <a:latin typeface="Cambria Math" panose="02040503050406030204" pitchFamily="18" charset="0"/>
                                <a:ea typeface="Cambria Math" panose="02040503050406030204" pitchFamily="18" charset="0"/>
                              </a:rPr>
                              <m:t>𝑛</m:t>
                            </m:r>
                          </m:e>
                          <m:sup>
                            <m:r>
                              <a:rPr lang="en-US" sz="2000" i="1">
                                <a:solidFill>
                                  <a:schemeClr val="tx1"/>
                                </a:solidFill>
                                <a:latin typeface="Cambria Math" panose="02040503050406030204" pitchFamily="18" charset="0"/>
                                <a:ea typeface="Cambria Math" panose="02040503050406030204" pitchFamily="18" charset="0"/>
                              </a:rPr>
                              <m:t>5/3</m:t>
                            </m:r>
                          </m:sup>
                        </m:sSup>
                      </m:e>
                    </m:d>
                  </m:oMath>
                </a14:m>
                <a:endParaRPr lang="en-US" sz="2000" dirty="0">
                  <a:solidFill>
                    <a:schemeClr val="tx1"/>
                  </a:solidFill>
                </a:endParaRPr>
              </a:p>
            </p:txBody>
          </p:sp>
        </mc:Choice>
        <mc:Fallback>
          <p:sp>
            <p:nvSpPr>
              <p:cNvPr id="7" name="Rectangle 6"/>
              <p:cNvSpPr>
                <a:spLocks noRot="1" noChangeAspect="1" noMove="1" noResize="1" noEditPoints="1" noAdjustHandles="1" noChangeArrowheads="1" noChangeShapeType="1" noTextEdit="1"/>
              </p:cNvSpPr>
              <p:nvPr/>
            </p:nvSpPr>
            <p:spPr>
              <a:xfrm>
                <a:off x="443659" y="3846424"/>
                <a:ext cx="8256682" cy="778888"/>
              </a:xfrm>
              <a:prstGeom prst="rect">
                <a:avLst/>
              </a:prstGeom>
              <a:blipFill>
                <a:blip r:embed="rId5"/>
                <a:stretch>
                  <a:fillRect l="-809"/>
                </a:stretch>
              </a:blipFill>
              <a:ln w="34925">
                <a:solidFill>
                  <a:schemeClr val="accent4"/>
                </a:solidFill>
              </a:ln>
            </p:spPr>
            <p:txBody>
              <a:bodyPr/>
              <a:lstStyle/>
              <a:p>
                <a:r>
                  <a:rPr lang="en-US">
                    <a:noFill/>
                  </a:rPr>
                  <a:t> </a:t>
                </a:r>
              </a:p>
            </p:txBody>
          </p:sp>
        </mc:Fallback>
      </mc:AlternateContent>
      <p:pic>
        <p:nvPicPr>
          <p:cNvPr id="8" name="Picture 2" descr="Image result for ne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03013" y="4031456"/>
            <a:ext cx="812337" cy="4446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ne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03012" y="1700571"/>
            <a:ext cx="812337" cy="444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49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Tighter Analysis via Block Depth-Robustness</a:t>
            </a:r>
            <a:endParaRPr lang="en-US" dirty="0"/>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882977" y="298633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5" name="Oval 4"/>
          <p:cNvSpPr/>
          <p:nvPr/>
        </p:nvSpPr>
        <p:spPr>
          <a:xfrm>
            <a:off x="1589132" y="298633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cxnSp>
        <p:nvCxnSpPr>
          <p:cNvPr id="6" name="Straight Arrow Connector 5"/>
          <p:cNvCxnSpPr/>
          <p:nvPr/>
        </p:nvCxnSpPr>
        <p:spPr>
          <a:xfrm>
            <a:off x="1296957" y="3191496"/>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6838504" y="301608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8" name="TextBox 7"/>
          <p:cNvSpPr txBox="1"/>
          <p:nvPr/>
        </p:nvSpPr>
        <p:spPr>
          <a:xfrm>
            <a:off x="2983909" y="2749008"/>
            <a:ext cx="512400" cy="718466"/>
          </a:xfrm>
          <a:prstGeom prst="rect">
            <a:avLst/>
          </a:prstGeom>
          <a:noFill/>
        </p:spPr>
        <p:txBody>
          <a:bodyPr wrap="none" lIns="68580" tIns="34290" rIns="68580" bIns="34290" rtlCol="0">
            <a:spAutoFit/>
          </a:bodyPr>
          <a:lstStyle/>
          <a:p>
            <a:r>
              <a:rPr lang="en-US" sz="4200" dirty="0"/>
              <a:t>…</a:t>
            </a:r>
          </a:p>
        </p:txBody>
      </p:sp>
      <p:cxnSp>
        <p:nvCxnSpPr>
          <p:cNvPr id="10" name="Straight Arrow Connector 9"/>
          <p:cNvCxnSpPr/>
          <p:nvPr/>
        </p:nvCxnSpPr>
        <p:spPr>
          <a:xfrm flipV="1">
            <a:off x="7952941" y="3184417"/>
            <a:ext cx="138085" cy="2334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204198" y="320775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440541" y="2678893"/>
            <a:ext cx="512400" cy="718466"/>
          </a:xfrm>
          <a:prstGeom prst="rect">
            <a:avLst/>
          </a:prstGeom>
          <a:noFill/>
        </p:spPr>
        <p:txBody>
          <a:bodyPr wrap="none" lIns="68580" tIns="34290" rIns="68580" bIns="34290" rtlCol="0">
            <a:spAutoFit/>
          </a:bodyPr>
          <a:lstStyle/>
          <a:p>
            <a:r>
              <a:rPr lang="en-US" sz="4200" dirty="0"/>
              <a:t>…</a:t>
            </a:r>
          </a:p>
        </p:txBody>
      </p:sp>
      <p:sp>
        <p:nvSpPr>
          <p:cNvPr id="13" name="Oval 12"/>
          <p:cNvSpPr/>
          <p:nvPr/>
        </p:nvSpPr>
        <p:spPr>
          <a:xfrm>
            <a:off x="6180119" y="3016182"/>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14" name="Oval 13"/>
          <p:cNvSpPr/>
          <p:nvPr/>
        </p:nvSpPr>
        <p:spPr>
          <a:xfrm>
            <a:off x="5461298" y="3042090"/>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15" name="Straight Arrow Connector 14"/>
          <p:cNvCxnSpPr>
            <a:endCxn id="13" idx="2"/>
          </p:cNvCxnSpPr>
          <p:nvPr/>
        </p:nvCxnSpPr>
        <p:spPr>
          <a:xfrm flipV="1">
            <a:off x="5825193" y="3225392"/>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568199" y="3217029"/>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777812" y="3039304"/>
            <a:ext cx="610009"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2m</a:t>
            </a:r>
          </a:p>
        </p:txBody>
      </p:sp>
      <p:cxnSp>
        <p:nvCxnSpPr>
          <p:cNvPr id="18" name="Straight Arrow Connector 17"/>
          <p:cNvCxnSpPr/>
          <p:nvPr/>
        </p:nvCxnSpPr>
        <p:spPr>
          <a:xfrm flipV="1">
            <a:off x="5178437" y="3222607"/>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9" name="Oval 18"/>
              <p:cNvSpPr/>
              <p:nvPr/>
            </p:nvSpPr>
            <p:spPr>
              <a:xfrm>
                <a:off x="2460677" y="3039305"/>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14:m>
                  <m:oMathPara xmlns:m="http://schemas.openxmlformats.org/officeDocument/2006/math">
                    <m:oMathParaPr>
                      <m:jc m:val="centerGroup"/>
                    </m:oMathParaPr>
                    <m:oMath xmlns:m="http://schemas.openxmlformats.org/officeDocument/2006/math">
                      <m:r>
                        <a:rPr lang="en-US" sz="1700" i="1" dirty="0">
                          <a:latin typeface="Cambria Math"/>
                        </a:rPr>
                        <m:t>𝑚</m:t>
                      </m:r>
                    </m:oMath>
                  </m:oMathPara>
                </a14:m>
                <a:endParaRPr lang="en-US" sz="1700" dirty="0"/>
              </a:p>
            </p:txBody>
          </p:sp>
        </mc:Choice>
        <mc:Fallback>
          <p:sp>
            <p:nvSpPr>
              <p:cNvPr id="19" name="Oval 18"/>
              <p:cNvSpPr>
                <a:spLocks noRot="1" noChangeAspect="1" noMove="1" noResize="1" noEditPoints="1" noAdjustHandles="1" noChangeArrowheads="1" noChangeShapeType="1" noTextEdit="1"/>
              </p:cNvSpPr>
              <p:nvPr/>
            </p:nvSpPr>
            <p:spPr>
              <a:xfrm>
                <a:off x="2460677" y="3039305"/>
                <a:ext cx="523232" cy="418421"/>
              </a:xfrm>
              <a:prstGeom prst="ellipse">
                <a:avLst/>
              </a:prstGeom>
              <a:blipFill>
                <a:blip r:embed="rId2"/>
                <a:stretch>
                  <a:fillRect/>
                </a:stretch>
              </a:blipFill>
              <a:ln>
                <a:noFill/>
              </a:ln>
            </p:spPr>
            <p:txBody>
              <a:bodyPr/>
              <a:lstStyle/>
              <a:p>
                <a:r>
                  <a:rPr lang="en-US">
                    <a:noFill/>
                  </a:rPr>
                  <a:t> </a:t>
                </a:r>
              </a:p>
            </p:txBody>
          </p:sp>
        </mc:Fallback>
      </mc:AlternateContent>
      <p:sp>
        <p:nvSpPr>
          <p:cNvPr id="20" name="TextBox 19"/>
          <p:cNvSpPr txBox="1"/>
          <p:nvPr/>
        </p:nvSpPr>
        <p:spPr>
          <a:xfrm>
            <a:off x="2008726" y="2723357"/>
            <a:ext cx="512400" cy="718466"/>
          </a:xfrm>
          <a:prstGeom prst="rect">
            <a:avLst/>
          </a:prstGeom>
          <a:noFill/>
        </p:spPr>
        <p:txBody>
          <a:bodyPr wrap="none" lIns="68580" tIns="34290" rIns="68580" bIns="34290" rtlCol="0">
            <a:spAutoFit/>
          </a:bodyPr>
          <a:lstStyle/>
          <a:p>
            <a:r>
              <a:rPr lang="en-US" sz="4200" dirty="0"/>
              <a:t>…</a:t>
            </a:r>
          </a:p>
        </p:txBody>
      </p:sp>
      <p:sp>
        <p:nvSpPr>
          <p:cNvPr id="21" name="Oval 20"/>
          <p:cNvSpPr/>
          <p:nvPr/>
        </p:nvSpPr>
        <p:spPr>
          <a:xfrm>
            <a:off x="4100880" y="3037093"/>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22" name="Straight Arrow Connector 21"/>
          <p:cNvCxnSpPr/>
          <p:nvPr/>
        </p:nvCxnSpPr>
        <p:spPr>
          <a:xfrm flipV="1">
            <a:off x="4464775" y="3253274"/>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3462488" y="3034308"/>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24" name="Straight Arrow Connector 23"/>
          <p:cNvCxnSpPr/>
          <p:nvPr/>
        </p:nvCxnSpPr>
        <p:spPr>
          <a:xfrm flipV="1">
            <a:off x="3826383" y="3250489"/>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Curved Connector 24"/>
          <p:cNvCxnSpPr/>
          <p:nvPr/>
        </p:nvCxnSpPr>
        <p:spPr>
          <a:xfrm rot="5400000" flipH="1" flipV="1">
            <a:off x="6425546" y="1794360"/>
            <a:ext cx="3036" cy="2579495"/>
          </a:xfrm>
          <a:prstGeom prst="curvedConnector3">
            <a:avLst>
              <a:gd name="adj1" fmla="val 9880962"/>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Curved Connector 29"/>
          <p:cNvCxnSpPr/>
          <p:nvPr/>
        </p:nvCxnSpPr>
        <p:spPr>
          <a:xfrm rot="5400000" flipH="1" flipV="1">
            <a:off x="4242099" y="1791323"/>
            <a:ext cx="3036" cy="2579495"/>
          </a:xfrm>
          <a:prstGeom prst="curvedConnector3">
            <a:avLst>
              <a:gd name="adj1" fmla="val 8542358"/>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1" name="Rectangle 30"/>
              <p:cNvSpPr/>
              <p:nvPr/>
            </p:nvSpPr>
            <p:spPr>
              <a:xfrm>
                <a:off x="-38468" y="1671719"/>
                <a:ext cx="736612" cy="577081"/>
              </a:xfrm>
              <a:prstGeom prst="rect">
                <a:avLst/>
              </a:prstGeom>
            </p:spPr>
            <p:txBody>
              <a:bodyPr wrap="none" lIns="68580" tIns="34290" rIns="68580" bIns="34290">
                <a:spAutoFit/>
              </a:bodyPr>
              <a:lstStyle/>
              <a:p>
                <a:pPr/>
                <a14:m>
                  <m:oMathPara xmlns:m="http://schemas.openxmlformats.org/officeDocument/2006/math">
                    <m:oMathParaPr>
                      <m:jc m:val="centerGroup"/>
                    </m:oMathParaPr>
                    <m:oMath xmlns:m="http://schemas.openxmlformats.org/officeDocument/2006/math">
                      <m:sSub>
                        <m:sSubPr>
                          <m:ctrlPr>
                            <a:rPr lang="en-US" sz="3300" i="1" smtClean="0">
                              <a:latin typeface="Cambria Math" panose="02040503050406030204" pitchFamily="18" charset="0"/>
                            </a:rPr>
                          </m:ctrlPr>
                        </m:sSubPr>
                        <m:e>
                          <m:r>
                            <a:rPr lang="en-US" sz="3300" b="0" i="1" smtClean="0">
                              <a:latin typeface="Cambria Math" panose="02040503050406030204" pitchFamily="18" charset="0"/>
                            </a:rPr>
                            <m:t>𝐺</m:t>
                          </m:r>
                        </m:e>
                        <m:sub>
                          <m:r>
                            <a:rPr lang="en-US" sz="3300" b="0" i="1" smtClean="0">
                              <a:latin typeface="Cambria Math" panose="02040503050406030204" pitchFamily="18" charset="0"/>
                            </a:rPr>
                            <m:t>𝑈</m:t>
                          </m:r>
                        </m:sub>
                      </m:sSub>
                    </m:oMath>
                  </m:oMathPara>
                </a14:m>
                <a:endParaRPr lang="en-US" sz="3300" dirty="0"/>
              </a:p>
            </p:txBody>
          </p:sp>
        </mc:Choice>
        <mc:Fallback>
          <p:sp>
            <p:nvSpPr>
              <p:cNvPr id="31" name="Rectangle 30"/>
              <p:cNvSpPr>
                <a:spLocks noRot="1" noChangeAspect="1" noMove="1" noResize="1" noEditPoints="1" noAdjustHandles="1" noChangeArrowheads="1" noChangeShapeType="1" noTextEdit="1"/>
              </p:cNvSpPr>
              <p:nvPr/>
            </p:nvSpPr>
            <p:spPr>
              <a:xfrm>
                <a:off x="-38468" y="1671719"/>
                <a:ext cx="736612" cy="57708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Oval 31"/>
              <p:cNvSpPr/>
              <p:nvPr/>
            </p:nvSpPr>
            <p:spPr>
              <a:xfrm>
                <a:off x="8084146" y="2815654"/>
                <a:ext cx="546364" cy="7516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14:m>
                  <m:oMathPara xmlns:m="http://schemas.openxmlformats.org/officeDocument/2006/math">
                    <m:oMathParaPr>
                      <m:jc m:val="centerGroup"/>
                    </m:oMathParaPr>
                    <m:oMath xmlns:m="http://schemas.openxmlformats.org/officeDocument/2006/math">
                      <m:f>
                        <m:fPr>
                          <m:ctrlPr>
                            <a:rPr lang="en-US" sz="1700" i="1" smtClean="0">
                              <a:latin typeface="Cambria Math" panose="02040503050406030204" pitchFamily="18" charset="0"/>
                            </a:rPr>
                          </m:ctrlPr>
                        </m:fPr>
                        <m:num>
                          <m:r>
                            <a:rPr lang="en-US" sz="1700" b="0" i="1" smtClean="0">
                              <a:latin typeface="Cambria Math" panose="02040503050406030204" pitchFamily="18" charset="0"/>
                            </a:rPr>
                            <m:t>𝑛</m:t>
                          </m:r>
                        </m:num>
                        <m:den>
                          <m:r>
                            <a:rPr lang="en-US" sz="1700" b="0" i="1" smtClean="0">
                              <a:latin typeface="Cambria Math" panose="02040503050406030204" pitchFamily="18" charset="0"/>
                            </a:rPr>
                            <m:t>2</m:t>
                          </m:r>
                        </m:den>
                      </m:f>
                    </m:oMath>
                  </m:oMathPara>
                </a14:m>
                <a:endParaRPr lang="en-US" sz="1700" dirty="0"/>
              </a:p>
            </p:txBody>
          </p:sp>
        </mc:Choice>
        <mc:Fallback>
          <p:sp>
            <p:nvSpPr>
              <p:cNvPr id="32" name="Oval 31"/>
              <p:cNvSpPr>
                <a:spLocks noRot="1" noChangeAspect="1" noMove="1" noResize="1" noEditPoints="1" noAdjustHandles="1" noChangeArrowheads="1" noChangeShapeType="1" noTextEdit="1"/>
              </p:cNvSpPr>
              <p:nvPr/>
            </p:nvSpPr>
            <p:spPr>
              <a:xfrm>
                <a:off x="8084146" y="2815654"/>
                <a:ext cx="546364" cy="751683"/>
              </a:xfrm>
              <a:prstGeom prst="ellipse">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Oval 32"/>
              <p:cNvSpPr/>
              <p:nvPr/>
            </p:nvSpPr>
            <p:spPr>
              <a:xfrm>
                <a:off x="772464" y="1658001"/>
                <a:ext cx="995376" cy="7516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14:m>
                  <m:oMathPara xmlns:m="http://schemas.openxmlformats.org/officeDocument/2006/math">
                    <m:oMathParaPr>
                      <m:jc m:val="centerGroup"/>
                    </m:oMathParaPr>
                    <m:oMath xmlns:m="http://schemas.openxmlformats.org/officeDocument/2006/math">
                      <m:f>
                        <m:fPr>
                          <m:ctrlPr>
                            <a:rPr lang="en-US" sz="1700" i="1" smtClean="0">
                              <a:latin typeface="Cambria Math" panose="02040503050406030204" pitchFamily="18" charset="0"/>
                            </a:rPr>
                          </m:ctrlPr>
                        </m:fPr>
                        <m:num>
                          <m:r>
                            <a:rPr lang="en-US" sz="1700" b="0" i="1" smtClean="0">
                              <a:latin typeface="Cambria Math" panose="02040503050406030204" pitchFamily="18" charset="0"/>
                            </a:rPr>
                            <m:t>𝑛</m:t>
                          </m:r>
                        </m:num>
                        <m:den>
                          <m:r>
                            <a:rPr lang="en-US" sz="1700" b="0" i="1" smtClean="0">
                              <a:latin typeface="Cambria Math" panose="02040503050406030204" pitchFamily="18" charset="0"/>
                            </a:rPr>
                            <m:t>2</m:t>
                          </m:r>
                        </m:den>
                      </m:f>
                      <m:r>
                        <a:rPr lang="en-US" sz="1700" b="0" i="1" smtClean="0">
                          <a:latin typeface="Cambria Math" panose="02040503050406030204" pitchFamily="18" charset="0"/>
                        </a:rPr>
                        <m:t>+1</m:t>
                      </m:r>
                    </m:oMath>
                  </m:oMathPara>
                </a14:m>
                <a:endParaRPr lang="en-US" sz="1700" dirty="0"/>
              </a:p>
            </p:txBody>
          </p:sp>
        </mc:Choice>
        <mc:Fallback>
          <p:sp>
            <p:nvSpPr>
              <p:cNvPr id="33" name="Oval 32"/>
              <p:cNvSpPr>
                <a:spLocks noRot="1" noChangeAspect="1" noMove="1" noResize="1" noEditPoints="1" noAdjustHandles="1" noChangeArrowheads="1" noChangeShapeType="1" noTextEdit="1"/>
              </p:cNvSpPr>
              <p:nvPr/>
            </p:nvSpPr>
            <p:spPr>
              <a:xfrm>
                <a:off x="772464" y="1658001"/>
                <a:ext cx="995376" cy="751683"/>
              </a:xfrm>
              <a:prstGeom prst="ellipse">
                <a:avLst/>
              </a:prstGeom>
              <a:blipFill>
                <a:blip r:embed="rId5"/>
                <a:stretch>
                  <a:fillRect/>
                </a:stretch>
              </a:blipFill>
              <a:ln>
                <a:noFill/>
              </a:ln>
            </p:spPr>
            <p:txBody>
              <a:bodyPr/>
              <a:lstStyle/>
              <a:p>
                <a:r>
                  <a:rPr lang="en-US">
                    <a:noFill/>
                  </a:rPr>
                  <a:t> </a:t>
                </a:r>
              </a:p>
            </p:txBody>
          </p:sp>
        </mc:Fallback>
      </mc:AlternateContent>
      <p:sp>
        <p:nvSpPr>
          <p:cNvPr id="34" name="TextBox 33"/>
          <p:cNvSpPr txBox="1"/>
          <p:nvPr/>
        </p:nvSpPr>
        <p:spPr>
          <a:xfrm>
            <a:off x="2110326" y="1595057"/>
            <a:ext cx="512400" cy="718466"/>
          </a:xfrm>
          <a:prstGeom prst="rect">
            <a:avLst/>
          </a:prstGeom>
          <a:noFill/>
        </p:spPr>
        <p:txBody>
          <a:bodyPr wrap="none" lIns="68580" tIns="34290" rIns="68580" bIns="34290" rtlCol="0">
            <a:spAutoFit/>
          </a:bodyPr>
          <a:lstStyle/>
          <a:p>
            <a:r>
              <a:rPr lang="en-US" sz="4200" dirty="0"/>
              <a:t>…</a:t>
            </a:r>
          </a:p>
        </p:txBody>
      </p:sp>
      <p:sp>
        <p:nvSpPr>
          <p:cNvPr id="36" name="Oval 35"/>
          <p:cNvSpPr/>
          <p:nvPr/>
        </p:nvSpPr>
        <p:spPr>
          <a:xfrm>
            <a:off x="5954584" y="184768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37" name="TextBox 36"/>
          <p:cNvSpPr txBox="1"/>
          <p:nvPr/>
        </p:nvSpPr>
        <p:spPr>
          <a:xfrm>
            <a:off x="2099989" y="1580608"/>
            <a:ext cx="512400" cy="718466"/>
          </a:xfrm>
          <a:prstGeom prst="rect">
            <a:avLst/>
          </a:prstGeom>
          <a:noFill/>
        </p:spPr>
        <p:txBody>
          <a:bodyPr wrap="none" lIns="68580" tIns="34290" rIns="68580" bIns="34290" rtlCol="0">
            <a:spAutoFit/>
          </a:bodyPr>
          <a:lstStyle/>
          <a:p>
            <a:r>
              <a:rPr lang="en-US" sz="4200" dirty="0"/>
              <a:t>…</a:t>
            </a:r>
          </a:p>
        </p:txBody>
      </p:sp>
      <p:cxnSp>
        <p:nvCxnSpPr>
          <p:cNvPr id="38" name="Straight Arrow Connector 37"/>
          <p:cNvCxnSpPr/>
          <p:nvPr/>
        </p:nvCxnSpPr>
        <p:spPr>
          <a:xfrm>
            <a:off x="6320278" y="203935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5296199" y="1847782"/>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40" name="Oval 39"/>
          <p:cNvSpPr/>
          <p:nvPr/>
        </p:nvSpPr>
        <p:spPr>
          <a:xfrm>
            <a:off x="4577378" y="1873690"/>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41" name="Straight Arrow Connector 40"/>
          <p:cNvCxnSpPr>
            <a:endCxn id="39" idx="2"/>
          </p:cNvCxnSpPr>
          <p:nvPr/>
        </p:nvCxnSpPr>
        <p:spPr>
          <a:xfrm flipV="1">
            <a:off x="4941273" y="2056992"/>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684279" y="2048629"/>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3893892" y="1870904"/>
            <a:ext cx="610009"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44" name="Straight Arrow Connector 43"/>
          <p:cNvCxnSpPr/>
          <p:nvPr/>
        </p:nvCxnSpPr>
        <p:spPr>
          <a:xfrm flipV="1">
            <a:off x="4294517" y="2054207"/>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3216960" y="1868693"/>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46" name="Straight Arrow Connector 45"/>
          <p:cNvCxnSpPr/>
          <p:nvPr/>
        </p:nvCxnSpPr>
        <p:spPr>
          <a:xfrm flipV="1">
            <a:off x="3580855" y="2084874"/>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2578568" y="1865908"/>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48" name="Straight Arrow Connector 47"/>
          <p:cNvCxnSpPr/>
          <p:nvPr/>
        </p:nvCxnSpPr>
        <p:spPr>
          <a:xfrm flipV="1">
            <a:off x="2942463" y="2082089"/>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Curved Connector 48"/>
          <p:cNvCxnSpPr/>
          <p:nvPr/>
        </p:nvCxnSpPr>
        <p:spPr>
          <a:xfrm rot="5400000" flipH="1" flipV="1">
            <a:off x="4230693" y="601973"/>
            <a:ext cx="3036" cy="2579495"/>
          </a:xfrm>
          <a:prstGeom prst="curvedConnector3">
            <a:avLst>
              <a:gd name="adj1" fmla="val 7873057"/>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684292" y="1621264"/>
            <a:ext cx="512400" cy="718466"/>
          </a:xfrm>
          <a:prstGeom prst="rect">
            <a:avLst/>
          </a:prstGeom>
          <a:noFill/>
        </p:spPr>
        <p:txBody>
          <a:bodyPr wrap="none" lIns="68580" tIns="34290" rIns="68580" bIns="34290" rtlCol="0">
            <a:spAutoFit/>
          </a:bodyPr>
          <a:lstStyle/>
          <a:p>
            <a:r>
              <a:rPr lang="en-US" sz="4200" dirty="0"/>
              <a:t>…</a:t>
            </a:r>
          </a:p>
        </p:txBody>
      </p:sp>
      <p:sp>
        <p:nvSpPr>
          <p:cNvPr id="51" name="Oval 50"/>
          <p:cNvSpPr/>
          <p:nvPr/>
        </p:nvSpPr>
        <p:spPr>
          <a:xfrm>
            <a:off x="8024846" y="1865908"/>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smtClean="0"/>
              <a:t>n</a:t>
            </a:r>
            <a:endParaRPr lang="en-US" sz="1700" dirty="0"/>
          </a:p>
        </p:txBody>
      </p:sp>
      <p:cxnSp>
        <p:nvCxnSpPr>
          <p:cNvPr id="56" name="Straight Arrow Connector 55"/>
          <p:cNvCxnSpPr>
            <a:stCxn id="32" idx="1"/>
            <a:endCxn id="33" idx="5"/>
          </p:cNvCxnSpPr>
          <p:nvPr/>
        </p:nvCxnSpPr>
        <p:spPr>
          <a:xfrm flipH="1" flipV="1">
            <a:off x="1622071" y="2299603"/>
            <a:ext cx="6542088" cy="62613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9" name="Rectangle 58"/>
              <p:cNvSpPr/>
              <p:nvPr/>
            </p:nvSpPr>
            <p:spPr>
              <a:xfrm>
                <a:off x="-9441" y="2857429"/>
                <a:ext cx="682559" cy="577081"/>
              </a:xfrm>
              <a:prstGeom prst="rect">
                <a:avLst/>
              </a:prstGeom>
            </p:spPr>
            <p:txBody>
              <a:bodyPr wrap="none" lIns="68580" tIns="34290" rIns="68580" bIns="34290">
                <a:spAutoFit/>
              </a:bodyPr>
              <a:lstStyle/>
              <a:p>
                <a:pPr/>
                <a14:m>
                  <m:oMathPara xmlns:m="http://schemas.openxmlformats.org/officeDocument/2006/math">
                    <m:oMathParaPr>
                      <m:jc m:val="centerGroup"/>
                    </m:oMathParaPr>
                    <m:oMath xmlns:m="http://schemas.openxmlformats.org/officeDocument/2006/math">
                      <m:sSub>
                        <m:sSubPr>
                          <m:ctrlPr>
                            <a:rPr lang="en-US" sz="3300" i="1" smtClean="0">
                              <a:latin typeface="Cambria Math" panose="02040503050406030204" pitchFamily="18" charset="0"/>
                            </a:rPr>
                          </m:ctrlPr>
                        </m:sSubPr>
                        <m:e>
                          <m:r>
                            <a:rPr lang="en-US" sz="3300" b="0" i="1" smtClean="0">
                              <a:latin typeface="Cambria Math" panose="02040503050406030204" pitchFamily="18" charset="0"/>
                            </a:rPr>
                            <m:t>𝐺</m:t>
                          </m:r>
                        </m:e>
                        <m:sub>
                          <m:r>
                            <a:rPr lang="en-US" sz="3300" b="0" i="1" smtClean="0">
                              <a:latin typeface="Cambria Math" panose="02040503050406030204" pitchFamily="18" charset="0"/>
                            </a:rPr>
                            <m:t>𝐿</m:t>
                          </m:r>
                        </m:sub>
                      </m:sSub>
                    </m:oMath>
                  </m:oMathPara>
                </a14:m>
                <a:endParaRPr lang="en-US" sz="3300" dirty="0"/>
              </a:p>
            </p:txBody>
          </p:sp>
        </mc:Choice>
        <mc:Fallback>
          <p:sp>
            <p:nvSpPr>
              <p:cNvPr id="59" name="Rectangle 58"/>
              <p:cNvSpPr>
                <a:spLocks noRot="1" noChangeAspect="1" noMove="1" noResize="1" noEditPoints="1" noAdjustHandles="1" noChangeArrowheads="1" noChangeShapeType="1" noTextEdit="1"/>
              </p:cNvSpPr>
              <p:nvPr/>
            </p:nvSpPr>
            <p:spPr>
              <a:xfrm>
                <a:off x="-9441" y="2857429"/>
                <a:ext cx="682559" cy="577081"/>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4372139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Tighter </a:t>
            </a:r>
            <a:r>
              <a:rPr lang="en-US" dirty="0"/>
              <a:t>Analysis via Block Depth-Robustness</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882977" y="298633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5" name="Oval 4"/>
          <p:cNvSpPr/>
          <p:nvPr/>
        </p:nvSpPr>
        <p:spPr>
          <a:xfrm>
            <a:off x="1589132" y="298633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cxnSp>
        <p:nvCxnSpPr>
          <p:cNvPr id="6" name="Straight Arrow Connector 5"/>
          <p:cNvCxnSpPr/>
          <p:nvPr/>
        </p:nvCxnSpPr>
        <p:spPr>
          <a:xfrm>
            <a:off x="1296957" y="3191496"/>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6838504" y="301608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8" name="TextBox 7"/>
          <p:cNvSpPr txBox="1"/>
          <p:nvPr/>
        </p:nvSpPr>
        <p:spPr>
          <a:xfrm>
            <a:off x="2983909" y="2749008"/>
            <a:ext cx="512400" cy="718466"/>
          </a:xfrm>
          <a:prstGeom prst="rect">
            <a:avLst/>
          </a:prstGeom>
          <a:noFill/>
        </p:spPr>
        <p:txBody>
          <a:bodyPr wrap="none" lIns="68580" tIns="34290" rIns="68580" bIns="34290" rtlCol="0">
            <a:spAutoFit/>
          </a:bodyPr>
          <a:lstStyle/>
          <a:p>
            <a:r>
              <a:rPr lang="en-US" sz="4200" dirty="0"/>
              <a:t>…</a:t>
            </a:r>
          </a:p>
        </p:txBody>
      </p:sp>
      <p:cxnSp>
        <p:nvCxnSpPr>
          <p:cNvPr id="10" name="Straight Arrow Connector 9"/>
          <p:cNvCxnSpPr/>
          <p:nvPr/>
        </p:nvCxnSpPr>
        <p:spPr>
          <a:xfrm flipV="1">
            <a:off x="7952941" y="3184417"/>
            <a:ext cx="138085" cy="2334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204198" y="320775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440541" y="2678893"/>
            <a:ext cx="512400" cy="718466"/>
          </a:xfrm>
          <a:prstGeom prst="rect">
            <a:avLst/>
          </a:prstGeom>
          <a:noFill/>
        </p:spPr>
        <p:txBody>
          <a:bodyPr wrap="none" lIns="68580" tIns="34290" rIns="68580" bIns="34290" rtlCol="0">
            <a:spAutoFit/>
          </a:bodyPr>
          <a:lstStyle/>
          <a:p>
            <a:r>
              <a:rPr lang="en-US" sz="4200" dirty="0"/>
              <a:t>…</a:t>
            </a:r>
          </a:p>
        </p:txBody>
      </p:sp>
      <p:sp>
        <p:nvSpPr>
          <p:cNvPr id="13" name="Oval 12"/>
          <p:cNvSpPr/>
          <p:nvPr/>
        </p:nvSpPr>
        <p:spPr>
          <a:xfrm>
            <a:off x="6180119" y="3016182"/>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14" name="Oval 13"/>
          <p:cNvSpPr/>
          <p:nvPr/>
        </p:nvSpPr>
        <p:spPr>
          <a:xfrm>
            <a:off x="5461298" y="3042090"/>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15" name="Straight Arrow Connector 14"/>
          <p:cNvCxnSpPr>
            <a:endCxn id="13" idx="2"/>
          </p:cNvCxnSpPr>
          <p:nvPr/>
        </p:nvCxnSpPr>
        <p:spPr>
          <a:xfrm flipV="1">
            <a:off x="5825193" y="3225392"/>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568199" y="3217029"/>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777812" y="3039304"/>
            <a:ext cx="610009"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2m</a:t>
            </a:r>
          </a:p>
        </p:txBody>
      </p:sp>
      <p:cxnSp>
        <p:nvCxnSpPr>
          <p:cNvPr id="18" name="Straight Arrow Connector 17"/>
          <p:cNvCxnSpPr/>
          <p:nvPr/>
        </p:nvCxnSpPr>
        <p:spPr>
          <a:xfrm flipV="1">
            <a:off x="5178437" y="3222607"/>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9" name="Oval 18"/>
              <p:cNvSpPr/>
              <p:nvPr/>
            </p:nvSpPr>
            <p:spPr>
              <a:xfrm>
                <a:off x="2460677" y="3039305"/>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14:m>
                  <m:oMathPara xmlns:m="http://schemas.openxmlformats.org/officeDocument/2006/math">
                    <m:oMathParaPr>
                      <m:jc m:val="centerGroup"/>
                    </m:oMathParaPr>
                    <m:oMath xmlns:m="http://schemas.openxmlformats.org/officeDocument/2006/math">
                      <m:r>
                        <a:rPr lang="en-US" sz="1700" i="1" dirty="0">
                          <a:latin typeface="Cambria Math"/>
                        </a:rPr>
                        <m:t>𝑚</m:t>
                      </m:r>
                    </m:oMath>
                  </m:oMathPara>
                </a14:m>
                <a:endParaRPr lang="en-US" sz="1700" dirty="0"/>
              </a:p>
            </p:txBody>
          </p:sp>
        </mc:Choice>
        <mc:Fallback>
          <p:sp>
            <p:nvSpPr>
              <p:cNvPr id="19" name="Oval 18"/>
              <p:cNvSpPr>
                <a:spLocks noRot="1" noChangeAspect="1" noMove="1" noResize="1" noEditPoints="1" noAdjustHandles="1" noChangeArrowheads="1" noChangeShapeType="1" noTextEdit="1"/>
              </p:cNvSpPr>
              <p:nvPr/>
            </p:nvSpPr>
            <p:spPr>
              <a:xfrm>
                <a:off x="2460677" y="3039305"/>
                <a:ext cx="523232" cy="418421"/>
              </a:xfrm>
              <a:prstGeom prst="ellipse">
                <a:avLst/>
              </a:prstGeom>
              <a:blipFill>
                <a:blip r:embed="rId2"/>
                <a:stretch>
                  <a:fillRect/>
                </a:stretch>
              </a:blipFill>
              <a:ln>
                <a:noFill/>
              </a:ln>
            </p:spPr>
            <p:txBody>
              <a:bodyPr/>
              <a:lstStyle/>
              <a:p>
                <a:r>
                  <a:rPr lang="en-US">
                    <a:noFill/>
                  </a:rPr>
                  <a:t> </a:t>
                </a:r>
              </a:p>
            </p:txBody>
          </p:sp>
        </mc:Fallback>
      </mc:AlternateContent>
      <p:sp>
        <p:nvSpPr>
          <p:cNvPr id="20" name="TextBox 19"/>
          <p:cNvSpPr txBox="1"/>
          <p:nvPr/>
        </p:nvSpPr>
        <p:spPr>
          <a:xfrm>
            <a:off x="2008726" y="2723357"/>
            <a:ext cx="512400" cy="718466"/>
          </a:xfrm>
          <a:prstGeom prst="rect">
            <a:avLst/>
          </a:prstGeom>
          <a:noFill/>
        </p:spPr>
        <p:txBody>
          <a:bodyPr wrap="none" lIns="68580" tIns="34290" rIns="68580" bIns="34290" rtlCol="0">
            <a:spAutoFit/>
          </a:bodyPr>
          <a:lstStyle/>
          <a:p>
            <a:r>
              <a:rPr lang="en-US" sz="4200" dirty="0"/>
              <a:t>…</a:t>
            </a:r>
          </a:p>
        </p:txBody>
      </p:sp>
      <p:sp>
        <p:nvSpPr>
          <p:cNvPr id="21" name="Oval 20"/>
          <p:cNvSpPr/>
          <p:nvPr/>
        </p:nvSpPr>
        <p:spPr>
          <a:xfrm>
            <a:off x="4100880" y="3037093"/>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22" name="Straight Arrow Connector 21"/>
          <p:cNvCxnSpPr/>
          <p:nvPr/>
        </p:nvCxnSpPr>
        <p:spPr>
          <a:xfrm flipV="1">
            <a:off x="4464775" y="3253274"/>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3462488" y="3034308"/>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24" name="Straight Arrow Connector 23"/>
          <p:cNvCxnSpPr/>
          <p:nvPr/>
        </p:nvCxnSpPr>
        <p:spPr>
          <a:xfrm flipV="1">
            <a:off x="3826383" y="3250489"/>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Curved Connector 24"/>
          <p:cNvCxnSpPr/>
          <p:nvPr/>
        </p:nvCxnSpPr>
        <p:spPr>
          <a:xfrm rot="5400000" flipH="1" flipV="1">
            <a:off x="6425546" y="1794360"/>
            <a:ext cx="3036" cy="2579495"/>
          </a:xfrm>
          <a:prstGeom prst="curvedConnector3">
            <a:avLst>
              <a:gd name="adj1" fmla="val 9880962"/>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Curved Connector 29"/>
          <p:cNvCxnSpPr/>
          <p:nvPr/>
        </p:nvCxnSpPr>
        <p:spPr>
          <a:xfrm rot="5400000" flipH="1" flipV="1">
            <a:off x="4242099" y="1791323"/>
            <a:ext cx="3036" cy="2579495"/>
          </a:xfrm>
          <a:prstGeom prst="curvedConnector3">
            <a:avLst>
              <a:gd name="adj1" fmla="val 8542358"/>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1" name="Rectangle 30"/>
              <p:cNvSpPr/>
              <p:nvPr/>
            </p:nvSpPr>
            <p:spPr>
              <a:xfrm>
                <a:off x="-38468" y="1671719"/>
                <a:ext cx="736612" cy="577081"/>
              </a:xfrm>
              <a:prstGeom prst="rect">
                <a:avLst/>
              </a:prstGeom>
            </p:spPr>
            <p:txBody>
              <a:bodyPr wrap="none" lIns="68580" tIns="34290" rIns="68580" bIns="34290">
                <a:spAutoFit/>
              </a:bodyPr>
              <a:lstStyle/>
              <a:p>
                <a:pPr/>
                <a14:m>
                  <m:oMathPara xmlns:m="http://schemas.openxmlformats.org/officeDocument/2006/math">
                    <m:oMathParaPr>
                      <m:jc m:val="centerGroup"/>
                    </m:oMathParaPr>
                    <m:oMath xmlns:m="http://schemas.openxmlformats.org/officeDocument/2006/math">
                      <m:sSub>
                        <m:sSubPr>
                          <m:ctrlPr>
                            <a:rPr lang="en-US" sz="3300" i="1" smtClean="0">
                              <a:latin typeface="Cambria Math" panose="02040503050406030204" pitchFamily="18" charset="0"/>
                            </a:rPr>
                          </m:ctrlPr>
                        </m:sSubPr>
                        <m:e>
                          <m:r>
                            <a:rPr lang="en-US" sz="3300" b="0" i="1" smtClean="0">
                              <a:latin typeface="Cambria Math" panose="02040503050406030204" pitchFamily="18" charset="0"/>
                            </a:rPr>
                            <m:t>𝐺</m:t>
                          </m:r>
                        </m:e>
                        <m:sub>
                          <m:r>
                            <a:rPr lang="en-US" sz="3300" b="0" i="1" smtClean="0">
                              <a:latin typeface="Cambria Math" panose="02040503050406030204" pitchFamily="18" charset="0"/>
                            </a:rPr>
                            <m:t>𝑈</m:t>
                          </m:r>
                        </m:sub>
                      </m:sSub>
                    </m:oMath>
                  </m:oMathPara>
                </a14:m>
                <a:endParaRPr lang="en-US" sz="3300" dirty="0"/>
              </a:p>
            </p:txBody>
          </p:sp>
        </mc:Choice>
        <mc:Fallback>
          <p:sp>
            <p:nvSpPr>
              <p:cNvPr id="31" name="Rectangle 30"/>
              <p:cNvSpPr>
                <a:spLocks noRot="1" noChangeAspect="1" noMove="1" noResize="1" noEditPoints="1" noAdjustHandles="1" noChangeArrowheads="1" noChangeShapeType="1" noTextEdit="1"/>
              </p:cNvSpPr>
              <p:nvPr/>
            </p:nvSpPr>
            <p:spPr>
              <a:xfrm>
                <a:off x="-38468" y="1671719"/>
                <a:ext cx="736612" cy="57708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Oval 31"/>
              <p:cNvSpPr/>
              <p:nvPr/>
            </p:nvSpPr>
            <p:spPr>
              <a:xfrm>
                <a:off x="8084146" y="2815654"/>
                <a:ext cx="546364" cy="7516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14:m>
                  <m:oMathPara xmlns:m="http://schemas.openxmlformats.org/officeDocument/2006/math">
                    <m:oMathParaPr>
                      <m:jc m:val="centerGroup"/>
                    </m:oMathParaPr>
                    <m:oMath xmlns:m="http://schemas.openxmlformats.org/officeDocument/2006/math">
                      <m:f>
                        <m:fPr>
                          <m:ctrlPr>
                            <a:rPr lang="en-US" sz="1700" i="1" smtClean="0">
                              <a:latin typeface="Cambria Math" panose="02040503050406030204" pitchFamily="18" charset="0"/>
                            </a:rPr>
                          </m:ctrlPr>
                        </m:fPr>
                        <m:num>
                          <m:r>
                            <a:rPr lang="en-US" sz="1700" b="0" i="1" smtClean="0">
                              <a:latin typeface="Cambria Math" panose="02040503050406030204" pitchFamily="18" charset="0"/>
                            </a:rPr>
                            <m:t>𝑛</m:t>
                          </m:r>
                        </m:num>
                        <m:den>
                          <m:r>
                            <a:rPr lang="en-US" sz="1700" b="0" i="1" smtClean="0">
                              <a:latin typeface="Cambria Math" panose="02040503050406030204" pitchFamily="18" charset="0"/>
                            </a:rPr>
                            <m:t>2</m:t>
                          </m:r>
                        </m:den>
                      </m:f>
                    </m:oMath>
                  </m:oMathPara>
                </a14:m>
                <a:endParaRPr lang="en-US" sz="1700" dirty="0"/>
              </a:p>
            </p:txBody>
          </p:sp>
        </mc:Choice>
        <mc:Fallback>
          <p:sp>
            <p:nvSpPr>
              <p:cNvPr id="32" name="Oval 31"/>
              <p:cNvSpPr>
                <a:spLocks noRot="1" noChangeAspect="1" noMove="1" noResize="1" noEditPoints="1" noAdjustHandles="1" noChangeArrowheads="1" noChangeShapeType="1" noTextEdit="1"/>
              </p:cNvSpPr>
              <p:nvPr/>
            </p:nvSpPr>
            <p:spPr>
              <a:xfrm>
                <a:off x="8084146" y="2815654"/>
                <a:ext cx="546364" cy="751683"/>
              </a:xfrm>
              <a:prstGeom prst="ellipse">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Oval 32"/>
              <p:cNvSpPr/>
              <p:nvPr/>
            </p:nvSpPr>
            <p:spPr>
              <a:xfrm>
                <a:off x="772464" y="1658001"/>
                <a:ext cx="995376" cy="7516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14:m>
                  <m:oMathPara xmlns:m="http://schemas.openxmlformats.org/officeDocument/2006/math">
                    <m:oMathParaPr>
                      <m:jc m:val="centerGroup"/>
                    </m:oMathParaPr>
                    <m:oMath xmlns:m="http://schemas.openxmlformats.org/officeDocument/2006/math">
                      <m:f>
                        <m:fPr>
                          <m:ctrlPr>
                            <a:rPr lang="en-US" sz="1700" i="1" smtClean="0">
                              <a:latin typeface="Cambria Math" panose="02040503050406030204" pitchFamily="18" charset="0"/>
                            </a:rPr>
                          </m:ctrlPr>
                        </m:fPr>
                        <m:num>
                          <m:r>
                            <a:rPr lang="en-US" sz="1700" b="0" i="1" smtClean="0">
                              <a:latin typeface="Cambria Math" panose="02040503050406030204" pitchFamily="18" charset="0"/>
                            </a:rPr>
                            <m:t>𝑛</m:t>
                          </m:r>
                        </m:num>
                        <m:den>
                          <m:r>
                            <a:rPr lang="en-US" sz="1700" b="0" i="1" smtClean="0">
                              <a:latin typeface="Cambria Math" panose="02040503050406030204" pitchFamily="18" charset="0"/>
                            </a:rPr>
                            <m:t>2</m:t>
                          </m:r>
                        </m:den>
                      </m:f>
                      <m:r>
                        <a:rPr lang="en-US" sz="1700" b="0" i="1" smtClean="0">
                          <a:latin typeface="Cambria Math" panose="02040503050406030204" pitchFamily="18" charset="0"/>
                        </a:rPr>
                        <m:t>+1</m:t>
                      </m:r>
                    </m:oMath>
                  </m:oMathPara>
                </a14:m>
                <a:endParaRPr lang="en-US" sz="1700" dirty="0"/>
              </a:p>
            </p:txBody>
          </p:sp>
        </mc:Choice>
        <mc:Fallback>
          <p:sp>
            <p:nvSpPr>
              <p:cNvPr id="33" name="Oval 32"/>
              <p:cNvSpPr>
                <a:spLocks noRot="1" noChangeAspect="1" noMove="1" noResize="1" noEditPoints="1" noAdjustHandles="1" noChangeArrowheads="1" noChangeShapeType="1" noTextEdit="1"/>
              </p:cNvSpPr>
              <p:nvPr/>
            </p:nvSpPr>
            <p:spPr>
              <a:xfrm>
                <a:off x="772464" y="1658001"/>
                <a:ext cx="995376" cy="751683"/>
              </a:xfrm>
              <a:prstGeom prst="ellipse">
                <a:avLst/>
              </a:prstGeom>
              <a:blipFill>
                <a:blip r:embed="rId5"/>
                <a:stretch>
                  <a:fillRect/>
                </a:stretch>
              </a:blipFill>
              <a:ln>
                <a:noFill/>
              </a:ln>
            </p:spPr>
            <p:txBody>
              <a:bodyPr/>
              <a:lstStyle/>
              <a:p>
                <a:r>
                  <a:rPr lang="en-US">
                    <a:noFill/>
                  </a:rPr>
                  <a:t> </a:t>
                </a:r>
              </a:p>
            </p:txBody>
          </p:sp>
        </mc:Fallback>
      </mc:AlternateContent>
      <p:sp>
        <p:nvSpPr>
          <p:cNvPr id="34" name="TextBox 33"/>
          <p:cNvSpPr txBox="1"/>
          <p:nvPr/>
        </p:nvSpPr>
        <p:spPr>
          <a:xfrm>
            <a:off x="2110326" y="1595057"/>
            <a:ext cx="512400" cy="718466"/>
          </a:xfrm>
          <a:prstGeom prst="rect">
            <a:avLst/>
          </a:prstGeom>
          <a:noFill/>
        </p:spPr>
        <p:txBody>
          <a:bodyPr wrap="none" lIns="68580" tIns="34290" rIns="68580" bIns="34290" rtlCol="0">
            <a:spAutoFit/>
          </a:bodyPr>
          <a:lstStyle/>
          <a:p>
            <a:r>
              <a:rPr lang="en-US" sz="4200" dirty="0"/>
              <a:t>…</a:t>
            </a:r>
          </a:p>
        </p:txBody>
      </p:sp>
      <p:sp>
        <p:nvSpPr>
          <p:cNvPr id="36" name="Oval 35"/>
          <p:cNvSpPr/>
          <p:nvPr/>
        </p:nvSpPr>
        <p:spPr>
          <a:xfrm>
            <a:off x="5954584" y="184768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37" name="TextBox 36"/>
          <p:cNvSpPr txBox="1"/>
          <p:nvPr/>
        </p:nvSpPr>
        <p:spPr>
          <a:xfrm>
            <a:off x="2099989" y="1580608"/>
            <a:ext cx="512400" cy="718466"/>
          </a:xfrm>
          <a:prstGeom prst="rect">
            <a:avLst/>
          </a:prstGeom>
          <a:noFill/>
        </p:spPr>
        <p:txBody>
          <a:bodyPr wrap="none" lIns="68580" tIns="34290" rIns="68580" bIns="34290" rtlCol="0">
            <a:spAutoFit/>
          </a:bodyPr>
          <a:lstStyle/>
          <a:p>
            <a:r>
              <a:rPr lang="en-US" sz="4200" dirty="0"/>
              <a:t>…</a:t>
            </a:r>
          </a:p>
        </p:txBody>
      </p:sp>
      <p:cxnSp>
        <p:nvCxnSpPr>
          <p:cNvPr id="38" name="Straight Arrow Connector 37"/>
          <p:cNvCxnSpPr/>
          <p:nvPr/>
        </p:nvCxnSpPr>
        <p:spPr>
          <a:xfrm>
            <a:off x="6320278" y="203935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5296199" y="1847782"/>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40" name="Oval 39"/>
          <p:cNvSpPr/>
          <p:nvPr/>
        </p:nvSpPr>
        <p:spPr>
          <a:xfrm>
            <a:off x="4577378" y="1873690"/>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41" name="Straight Arrow Connector 40"/>
          <p:cNvCxnSpPr>
            <a:endCxn id="39" idx="2"/>
          </p:cNvCxnSpPr>
          <p:nvPr/>
        </p:nvCxnSpPr>
        <p:spPr>
          <a:xfrm flipV="1">
            <a:off x="4941273" y="2056992"/>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684279" y="2048629"/>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3893892" y="1870904"/>
            <a:ext cx="610009"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44" name="Straight Arrow Connector 43"/>
          <p:cNvCxnSpPr/>
          <p:nvPr/>
        </p:nvCxnSpPr>
        <p:spPr>
          <a:xfrm flipV="1">
            <a:off x="4294517" y="2054207"/>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3216960" y="1868693"/>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46" name="Straight Arrow Connector 45"/>
          <p:cNvCxnSpPr/>
          <p:nvPr/>
        </p:nvCxnSpPr>
        <p:spPr>
          <a:xfrm flipV="1">
            <a:off x="3580855" y="2084874"/>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2578568" y="1865908"/>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48" name="Straight Arrow Connector 47"/>
          <p:cNvCxnSpPr/>
          <p:nvPr/>
        </p:nvCxnSpPr>
        <p:spPr>
          <a:xfrm flipV="1">
            <a:off x="2942463" y="2082089"/>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Curved Connector 48"/>
          <p:cNvCxnSpPr/>
          <p:nvPr/>
        </p:nvCxnSpPr>
        <p:spPr>
          <a:xfrm rot="5400000" flipH="1" flipV="1">
            <a:off x="4230693" y="601973"/>
            <a:ext cx="3036" cy="2579495"/>
          </a:xfrm>
          <a:prstGeom prst="curvedConnector3">
            <a:avLst>
              <a:gd name="adj1" fmla="val 7873057"/>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684292" y="1621264"/>
            <a:ext cx="512400" cy="718466"/>
          </a:xfrm>
          <a:prstGeom prst="rect">
            <a:avLst/>
          </a:prstGeom>
          <a:noFill/>
        </p:spPr>
        <p:txBody>
          <a:bodyPr wrap="none" lIns="68580" tIns="34290" rIns="68580" bIns="34290" rtlCol="0">
            <a:spAutoFit/>
          </a:bodyPr>
          <a:lstStyle/>
          <a:p>
            <a:r>
              <a:rPr lang="en-US" sz="4200" dirty="0"/>
              <a:t>…</a:t>
            </a:r>
          </a:p>
        </p:txBody>
      </p:sp>
      <p:sp>
        <p:nvSpPr>
          <p:cNvPr id="51" name="Oval 50"/>
          <p:cNvSpPr/>
          <p:nvPr/>
        </p:nvSpPr>
        <p:spPr>
          <a:xfrm>
            <a:off x="8024846" y="1865908"/>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smtClean="0"/>
              <a:t>n</a:t>
            </a:r>
            <a:endParaRPr lang="en-US" sz="1700" dirty="0"/>
          </a:p>
        </p:txBody>
      </p:sp>
      <p:cxnSp>
        <p:nvCxnSpPr>
          <p:cNvPr id="56" name="Straight Arrow Connector 55"/>
          <p:cNvCxnSpPr>
            <a:stCxn id="32" idx="1"/>
            <a:endCxn id="33" idx="5"/>
          </p:cNvCxnSpPr>
          <p:nvPr/>
        </p:nvCxnSpPr>
        <p:spPr>
          <a:xfrm flipH="1" flipV="1">
            <a:off x="1622071" y="2299603"/>
            <a:ext cx="6542088" cy="62613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9" name="Rectangle 58"/>
              <p:cNvSpPr/>
              <p:nvPr/>
            </p:nvSpPr>
            <p:spPr>
              <a:xfrm>
                <a:off x="-9441" y="2857429"/>
                <a:ext cx="682559" cy="577081"/>
              </a:xfrm>
              <a:prstGeom prst="rect">
                <a:avLst/>
              </a:prstGeom>
            </p:spPr>
            <p:txBody>
              <a:bodyPr wrap="none" lIns="68580" tIns="34290" rIns="68580" bIns="34290">
                <a:spAutoFit/>
              </a:bodyPr>
              <a:lstStyle/>
              <a:p>
                <a:pPr/>
                <a14:m>
                  <m:oMathPara xmlns:m="http://schemas.openxmlformats.org/officeDocument/2006/math">
                    <m:oMathParaPr>
                      <m:jc m:val="centerGroup"/>
                    </m:oMathParaPr>
                    <m:oMath xmlns:m="http://schemas.openxmlformats.org/officeDocument/2006/math">
                      <m:sSub>
                        <m:sSubPr>
                          <m:ctrlPr>
                            <a:rPr lang="en-US" sz="3300" i="1" smtClean="0">
                              <a:latin typeface="Cambria Math" panose="02040503050406030204" pitchFamily="18" charset="0"/>
                            </a:rPr>
                          </m:ctrlPr>
                        </m:sSubPr>
                        <m:e>
                          <m:r>
                            <a:rPr lang="en-US" sz="3300" b="0" i="1" smtClean="0">
                              <a:latin typeface="Cambria Math" panose="02040503050406030204" pitchFamily="18" charset="0"/>
                            </a:rPr>
                            <m:t>𝐺</m:t>
                          </m:r>
                        </m:e>
                        <m:sub>
                          <m:r>
                            <a:rPr lang="en-US" sz="3300" b="0" i="1" smtClean="0">
                              <a:latin typeface="Cambria Math" panose="02040503050406030204" pitchFamily="18" charset="0"/>
                            </a:rPr>
                            <m:t>𝐿</m:t>
                          </m:r>
                        </m:sub>
                      </m:sSub>
                    </m:oMath>
                  </m:oMathPara>
                </a14:m>
                <a:endParaRPr lang="en-US" sz="3300" dirty="0"/>
              </a:p>
            </p:txBody>
          </p:sp>
        </mc:Choice>
        <mc:Fallback>
          <p:sp>
            <p:nvSpPr>
              <p:cNvPr id="59" name="Rectangle 58"/>
              <p:cNvSpPr>
                <a:spLocks noRot="1" noChangeAspect="1" noMove="1" noResize="1" noEditPoints="1" noAdjustHandles="1" noChangeArrowheads="1" noChangeShapeType="1" noTextEdit="1"/>
              </p:cNvSpPr>
              <p:nvPr/>
            </p:nvSpPr>
            <p:spPr>
              <a:xfrm>
                <a:off x="-9441" y="2857429"/>
                <a:ext cx="682559" cy="57708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2" name="Rectangle 61"/>
              <p:cNvSpPr/>
              <p:nvPr/>
            </p:nvSpPr>
            <p:spPr>
              <a:xfrm>
                <a:off x="1381656" y="4060908"/>
                <a:ext cx="6269858" cy="783869"/>
              </a:xfrm>
              <a:prstGeom prst="rect">
                <a:avLst/>
              </a:prstGeom>
            </p:spPr>
            <p:txBody>
              <a:bodyPr wrap="none">
                <a:spAutoFit/>
              </a:bodyPr>
              <a:lstStyle/>
              <a:p>
                <a:r>
                  <a:rPr lang="en-US" sz="2000" dirty="0" smtClean="0">
                    <a:solidFill>
                      <a:schemeClr val="tx1"/>
                    </a:solidFill>
                    <a:ea typeface="Cambria Math"/>
                  </a:rPr>
                  <a:t>Lower graph </a:t>
                </a:r>
                <a14:m>
                  <m:oMath xmlns:m="http://schemas.openxmlformats.org/officeDocument/2006/math">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𝐺</m:t>
                        </m:r>
                      </m:e>
                      <m:sub>
                        <m:r>
                          <a:rPr lang="en-US" sz="2000" i="1">
                            <a:solidFill>
                              <a:schemeClr val="tx1"/>
                            </a:solidFill>
                            <a:latin typeface="Cambria Math" panose="02040503050406030204" pitchFamily="18" charset="0"/>
                          </a:rPr>
                          <m:t>𝐿</m:t>
                        </m:r>
                      </m:sub>
                    </m:sSub>
                  </m:oMath>
                </a14:m>
                <a:r>
                  <a:rPr lang="en-US" sz="2000" dirty="0" smtClean="0">
                    <a:solidFill>
                      <a:schemeClr val="tx1"/>
                    </a:solidFill>
                    <a:ea typeface="Cambria Math"/>
                  </a:rPr>
                  <a:t> is </a:t>
                </a:r>
                <a14:m>
                  <m:oMath xmlns:m="http://schemas.openxmlformats.org/officeDocument/2006/math">
                    <m:d>
                      <m:dPr>
                        <m:ctrlPr>
                          <a:rPr lang="el-GR" sz="2000" i="1" smtClean="0">
                            <a:solidFill>
                              <a:schemeClr val="tx1"/>
                            </a:solidFill>
                            <a:latin typeface="Cambria Math" panose="02040503050406030204" pitchFamily="18" charset="0"/>
                            <a:ea typeface="Cambria Math"/>
                          </a:rPr>
                        </m:ctrlPr>
                      </m:dPr>
                      <m:e>
                        <m:r>
                          <a:rPr lang="en-US" sz="2000" i="1">
                            <a:solidFill>
                              <a:schemeClr val="tx1"/>
                            </a:solidFill>
                            <a:latin typeface="Cambria Math" panose="02040503050406030204" pitchFamily="18" charset="0"/>
                            <a:ea typeface="Cambria Math"/>
                          </a:rPr>
                          <m:t>𝑒</m:t>
                        </m:r>
                        <m:r>
                          <a:rPr lang="en-US" sz="2000" i="1">
                            <a:solidFill>
                              <a:schemeClr val="tx1"/>
                            </a:solidFill>
                            <a:latin typeface="Cambria Math" panose="02040503050406030204" pitchFamily="18" charset="0"/>
                            <a:ea typeface="Cambria Math"/>
                          </a:rPr>
                          <m:t>,</m:t>
                        </m:r>
                        <m:acc>
                          <m:accPr>
                            <m:chr m:val="̃"/>
                            <m:ctrlPr>
                              <a:rPr lang="en-US" sz="2000" i="1">
                                <a:solidFill>
                                  <a:schemeClr val="tx1"/>
                                </a:solidFill>
                                <a:latin typeface="Cambria Math" panose="02040503050406030204" pitchFamily="18" charset="0"/>
                                <a:ea typeface="Cambria Math"/>
                              </a:rPr>
                            </m:ctrlPr>
                          </m:accPr>
                          <m:e>
                            <m:r>
                              <m:rPr>
                                <m:sty m:val="p"/>
                              </m:rPr>
                              <a:rPr lang="el-GR" sz="2000" i="1">
                                <a:solidFill>
                                  <a:schemeClr val="tx1"/>
                                </a:solidFill>
                                <a:latin typeface="Cambria Math"/>
                                <a:ea typeface="Cambria Math"/>
                              </a:rPr>
                              <m:t>Ω</m:t>
                            </m:r>
                          </m:e>
                        </m:acc>
                        <m:d>
                          <m:dPr>
                            <m:ctrlPr>
                              <a:rPr lang="el-GR" sz="2000" i="1">
                                <a:solidFill>
                                  <a:schemeClr val="tx1"/>
                                </a:solidFill>
                                <a:latin typeface="Cambria Math" panose="02040503050406030204" pitchFamily="18" charset="0"/>
                                <a:ea typeface="Cambria Math"/>
                              </a:rPr>
                            </m:ctrlPr>
                          </m:dPr>
                          <m:e>
                            <m:f>
                              <m:fPr>
                                <m:ctrlPr>
                                  <a:rPr lang="el-GR" sz="2000" i="1">
                                    <a:solidFill>
                                      <a:schemeClr val="tx1"/>
                                    </a:solidFill>
                                    <a:latin typeface="Cambria Math" panose="02040503050406030204" pitchFamily="18" charset="0"/>
                                    <a:ea typeface="Cambria Math"/>
                                  </a:rPr>
                                </m:ctrlPr>
                              </m:fPr>
                              <m:num>
                                <m:sSup>
                                  <m:sSupPr>
                                    <m:ctrlPr>
                                      <a:rPr lang="en-US" sz="2000" i="1">
                                        <a:solidFill>
                                          <a:schemeClr val="tx1"/>
                                        </a:solidFill>
                                        <a:latin typeface="Cambria Math" panose="02040503050406030204" pitchFamily="18" charset="0"/>
                                        <a:ea typeface="Cambria Math"/>
                                      </a:rPr>
                                    </m:ctrlPr>
                                  </m:sSupPr>
                                  <m:e>
                                    <m:r>
                                      <a:rPr lang="en-US" sz="2000" i="1">
                                        <a:solidFill>
                                          <a:schemeClr val="tx1"/>
                                        </a:solidFill>
                                        <a:latin typeface="Cambria Math"/>
                                        <a:ea typeface="Cambria Math"/>
                                      </a:rPr>
                                      <m:t>𝑛</m:t>
                                    </m:r>
                                  </m:e>
                                  <m:sup>
                                    <m:r>
                                      <a:rPr lang="en-US" sz="2000" i="1">
                                        <a:solidFill>
                                          <a:schemeClr val="tx1"/>
                                        </a:solidFill>
                                        <a:latin typeface="Cambria Math" panose="02040503050406030204" pitchFamily="18" charset="0"/>
                                        <a:ea typeface="Cambria Math"/>
                                      </a:rPr>
                                      <m:t>3</m:t>
                                    </m:r>
                                  </m:sup>
                                </m:sSup>
                              </m:num>
                              <m:den>
                                <m:sSup>
                                  <m:sSupPr>
                                    <m:ctrlPr>
                                      <a:rPr lang="en-US" sz="2000" i="1">
                                        <a:solidFill>
                                          <a:schemeClr val="tx1"/>
                                        </a:solidFill>
                                        <a:latin typeface="Cambria Math" panose="02040503050406030204" pitchFamily="18" charset="0"/>
                                        <a:ea typeface="Cambria Math"/>
                                      </a:rPr>
                                    </m:ctrlPr>
                                  </m:sSupPr>
                                  <m:e>
                                    <m:r>
                                      <a:rPr lang="en-US" sz="2000" i="1">
                                        <a:solidFill>
                                          <a:schemeClr val="tx1"/>
                                        </a:solidFill>
                                        <a:latin typeface="Cambria Math" panose="02040503050406030204" pitchFamily="18" charset="0"/>
                                        <a:ea typeface="Cambria Math"/>
                                      </a:rPr>
                                      <m:t>𝑒</m:t>
                                    </m:r>
                                  </m:e>
                                  <m:sup>
                                    <m:r>
                                      <a:rPr lang="en-US" sz="2000" i="1">
                                        <a:solidFill>
                                          <a:schemeClr val="tx1"/>
                                        </a:solidFill>
                                        <a:latin typeface="Cambria Math" panose="02040503050406030204" pitchFamily="18" charset="0"/>
                                        <a:ea typeface="Cambria Math"/>
                                      </a:rPr>
                                      <m:t>3</m:t>
                                    </m:r>
                                  </m:sup>
                                </m:sSup>
                              </m:den>
                            </m:f>
                          </m:e>
                        </m:d>
                        <m:r>
                          <a:rPr lang="en-US" sz="2000" i="1">
                            <a:solidFill>
                              <a:schemeClr val="tx1"/>
                            </a:solidFill>
                            <a:latin typeface="Cambria Math" panose="02040503050406030204" pitchFamily="18" charset="0"/>
                            <a:ea typeface="Cambria Math"/>
                          </a:rPr>
                          <m:t>,</m:t>
                        </m:r>
                        <m:r>
                          <m:rPr>
                            <m:sty m:val="p"/>
                          </m:rPr>
                          <a:rPr lang="el-GR" sz="2000" i="1">
                            <a:solidFill>
                              <a:schemeClr val="tx1"/>
                            </a:solidFill>
                            <a:latin typeface="Cambria Math"/>
                            <a:ea typeface="Cambria Math"/>
                          </a:rPr>
                          <m:t>Ω</m:t>
                        </m:r>
                        <m:d>
                          <m:dPr>
                            <m:ctrlPr>
                              <a:rPr lang="el-GR" sz="2000" i="1">
                                <a:solidFill>
                                  <a:schemeClr val="tx1"/>
                                </a:solidFill>
                                <a:latin typeface="Cambria Math" panose="02040503050406030204" pitchFamily="18" charset="0"/>
                                <a:ea typeface="Cambria Math"/>
                              </a:rPr>
                            </m:ctrlPr>
                          </m:dPr>
                          <m:e>
                            <m:f>
                              <m:fPr>
                                <m:ctrlPr>
                                  <a:rPr lang="el-GR" sz="2000" i="1">
                                    <a:solidFill>
                                      <a:schemeClr val="tx1"/>
                                    </a:solidFill>
                                    <a:latin typeface="Cambria Math" panose="02040503050406030204" pitchFamily="18" charset="0"/>
                                    <a:ea typeface="Cambria Math"/>
                                  </a:rPr>
                                </m:ctrlPr>
                              </m:fPr>
                              <m:num>
                                <m:r>
                                  <a:rPr lang="en-US" sz="2000" i="1">
                                    <a:solidFill>
                                      <a:schemeClr val="tx1"/>
                                    </a:solidFill>
                                    <a:latin typeface="Cambria Math" panose="02040503050406030204" pitchFamily="18" charset="0"/>
                                    <a:ea typeface="Cambria Math"/>
                                  </a:rPr>
                                  <m:t>𝑛</m:t>
                                </m:r>
                              </m:num>
                              <m:den>
                                <m:r>
                                  <a:rPr lang="en-US" sz="2000" i="1">
                                    <a:solidFill>
                                      <a:schemeClr val="tx1"/>
                                    </a:solidFill>
                                    <a:latin typeface="Cambria Math" panose="02040503050406030204" pitchFamily="18" charset="0"/>
                                    <a:ea typeface="Cambria Math"/>
                                  </a:rPr>
                                  <m:t>𝑒</m:t>
                                </m:r>
                              </m:den>
                            </m:f>
                          </m:e>
                        </m:d>
                      </m:e>
                    </m:d>
                  </m:oMath>
                </a14:m>
                <a:r>
                  <a:rPr lang="en-US" sz="2000" dirty="0">
                    <a:solidFill>
                      <a:schemeClr val="tx1"/>
                    </a:solidFill>
                  </a:rPr>
                  <a:t>-block </a:t>
                </a:r>
                <a:r>
                  <a:rPr lang="en-US" sz="2000" dirty="0" smtClean="0">
                    <a:solidFill>
                      <a:schemeClr val="tx1"/>
                    </a:solidFill>
                  </a:rPr>
                  <a:t>depth-robust</a:t>
                </a:r>
                <a:endParaRPr lang="en-US" sz="2000" dirty="0">
                  <a:solidFill>
                    <a:schemeClr val="tx1"/>
                  </a:solidFill>
                </a:endParaRPr>
              </a:p>
            </p:txBody>
          </p:sp>
        </mc:Choice>
        <mc:Fallback>
          <p:sp>
            <p:nvSpPr>
              <p:cNvPr id="62" name="Rectangle 61"/>
              <p:cNvSpPr>
                <a:spLocks noRot="1" noChangeAspect="1" noMove="1" noResize="1" noEditPoints="1" noAdjustHandles="1" noChangeArrowheads="1" noChangeShapeType="1" noTextEdit="1"/>
              </p:cNvSpPr>
              <p:nvPr/>
            </p:nvSpPr>
            <p:spPr>
              <a:xfrm>
                <a:off x="1381656" y="4060908"/>
                <a:ext cx="6269858" cy="783869"/>
              </a:xfrm>
              <a:prstGeom prst="rect">
                <a:avLst/>
              </a:prstGeom>
              <a:blipFill>
                <a:blip r:embed="rId7"/>
                <a:stretch>
                  <a:fillRect l="-1070"/>
                </a:stretch>
              </a:blipFill>
            </p:spPr>
            <p:txBody>
              <a:bodyPr/>
              <a:lstStyle/>
              <a:p>
                <a:r>
                  <a:rPr lang="en-US">
                    <a:noFill/>
                  </a:rPr>
                  <a:t> </a:t>
                </a:r>
              </a:p>
            </p:txBody>
          </p:sp>
        </mc:Fallback>
      </mc:AlternateContent>
      <p:sp>
        <p:nvSpPr>
          <p:cNvPr id="63" name="Left Brace 62"/>
          <p:cNvSpPr/>
          <p:nvPr/>
        </p:nvSpPr>
        <p:spPr>
          <a:xfrm rot="5400000" flipH="1">
            <a:off x="4504950" y="-110942"/>
            <a:ext cx="503586" cy="7747533"/>
          </a:xfrm>
          <a:prstGeom prst="leftBrace">
            <a:avLst>
              <a:gd name="adj1" fmla="val 8333"/>
              <a:gd name="adj2" fmla="val 5189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68580" tIns="34290" rIns="68580" bIns="34290" spcCol="0" rtlCol="0" anchor="ctr"/>
          <a:lstStyle/>
          <a:p>
            <a:pPr algn="ctr"/>
            <a:endParaRPr lang="en-US">
              <a:solidFill>
                <a:srgbClr val="FF0000"/>
              </a:solidFill>
            </a:endParaRPr>
          </a:p>
        </p:txBody>
      </p:sp>
    </p:spTree>
    <p:extLst>
      <p:ext uri="{BB962C8B-B14F-4D97-AF65-F5344CB8AC3E}">
        <p14:creationId xmlns:p14="http://schemas.microsoft.com/office/powerpoint/2010/main" val="2823816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890" y="4574571"/>
            <a:ext cx="7886700" cy="1389111"/>
          </a:xfrm>
        </p:spPr>
        <p:txBody>
          <a:bodyPr/>
          <a:lstStyle/>
          <a:p>
            <a:pPr marL="0" indent="0">
              <a:buNone/>
            </a:pPr>
            <a:r>
              <a:rPr lang="en-US" dirty="0">
                <a:hlinkClick r:id="rId2"/>
              </a:rPr>
              <a:t>https://password-hashing.net</a:t>
            </a:r>
            <a:r>
              <a:rPr lang="en-US" dirty="0" smtClean="0">
                <a:hlinkClick r:id="rId2"/>
              </a:rPr>
              <a:t>/</a:t>
            </a:r>
            <a:r>
              <a:rPr lang="en-US" dirty="0" smtClean="0"/>
              <a:t> </a:t>
            </a:r>
            <a:endParaRPr lang="en-US" dirty="0"/>
          </a:p>
        </p:txBody>
      </p:sp>
      <p:pic>
        <p:nvPicPr>
          <p:cNvPr id="4" name="Picture 2" descr="Image result for password hashing compet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 y="273844"/>
            <a:ext cx="4477035" cy="29697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7673" y="166789"/>
            <a:ext cx="1590285" cy="160242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618490" y="3067319"/>
            <a:ext cx="7886700" cy="994172"/>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mtClean="0"/>
              <a:t>(2013-2015)</a:t>
            </a:r>
            <a:endParaRPr lang="en-US" dirty="0"/>
          </a:p>
        </p:txBody>
      </p:sp>
      <p:sp>
        <p:nvSpPr>
          <p:cNvPr id="7" name="Title 6"/>
          <p:cNvSpPr>
            <a:spLocks noGrp="1"/>
          </p:cNvSpPr>
          <p:nvPr>
            <p:ph type="title"/>
          </p:nvPr>
        </p:nvSpPr>
        <p:spPr/>
        <p:txBody>
          <a:bodyPr/>
          <a:lstStyle/>
          <a:p>
            <a:endParaRPr lang="en-US"/>
          </a:p>
        </p:txBody>
      </p:sp>
      <p:sp>
        <p:nvSpPr>
          <p:cNvPr id="8" name="TextBox 7"/>
          <p:cNvSpPr txBox="1"/>
          <p:nvPr/>
        </p:nvSpPr>
        <p:spPr>
          <a:xfrm>
            <a:off x="4711615" y="1777257"/>
            <a:ext cx="3962400" cy="2523768"/>
          </a:xfrm>
          <a:prstGeom prst="rect">
            <a:avLst/>
          </a:prstGeom>
          <a:noFill/>
        </p:spPr>
        <p:txBody>
          <a:bodyPr wrap="square" rtlCol="0">
            <a:spAutoFit/>
          </a:bodyPr>
          <a:lstStyle/>
          <a:p>
            <a:r>
              <a:rPr lang="en-US" sz="3200" dirty="0"/>
              <a:t>We recommend that </a:t>
            </a:r>
            <a:r>
              <a:rPr lang="en-US" sz="3200" dirty="0" smtClean="0"/>
              <a:t>you use </a:t>
            </a:r>
            <a:r>
              <a:rPr lang="en-US" sz="3200" dirty="0"/>
              <a:t>Argon2</a:t>
            </a:r>
            <a:r>
              <a:rPr lang="en-US" sz="3200" dirty="0" smtClean="0"/>
              <a:t>…</a:t>
            </a:r>
          </a:p>
          <a:p>
            <a:endParaRPr lang="en-US" dirty="0" smtClean="0"/>
          </a:p>
          <a:p>
            <a:r>
              <a:rPr lang="en-US" sz="2000" dirty="0" smtClean="0"/>
              <a:t>There </a:t>
            </a:r>
            <a:r>
              <a:rPr lang="en-US" sz="2000" dirty="0"/>
              <a:t>are two main versions of Argon2, </a:t>
            </a:r>
            <a:r>
              <a:rPr lang="en-US" sz="2000" b="1" dirty="0"/>
              <a:t>Argon2i</a:t>
            </a:r>
            <a:r>
              <a:rPr lang="en-US" sz="2000" dirty="0"/>
              <a:t> and Argon2d. </a:t>
            </a:r>
            <a:r>
              <a:rPr lang="en-US" sz="2000" b="1" dirty="0"/>
              <a:t>Argon2i</a:t>
            </a:r>
            <a:r>
              <a:rPr lang="en-US" sz="2000" dirty="0"/>
              <a:t> is the safest against side-channel attacks</a:t>
            </a:r>
          </a:p>
        </p:txBody>
      </p:sp>
      <p:pic>
        <p:nvPicPr>
          <p:cNvPr id="9"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6527" y="4271684"/>
            <a:ext cx="1769101" cy="689901"/>
          </a:xfrm>
          <a:prstGeom prst="rect">
            <a:avLst/>
          </a:prstGeom>
        </p:spPr>
      </p:pic>
      <p:sp>
        <p:nvSpPr>
          <p:cNvPr id="10" name="&quot;No&quot; Symbol 9"/>
          <p:cNvSpPr/>
          <p:nvPr/>
        </p:nvSpPr>
        <p:spPr>
          <a:xfrm>
            <a:off x="7438913" y="3921283"/>
            <a:ext cx="1519922" cy="1306575"/>
          </a:xfrm>
          <a:prstGeom prst="noSmoking">
            <a:avLst/>
          </a:prstGeom>
          <a:solidFill>
            <a:srgbClr val="FF0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4200" dirty="0" err="1">
              <a:solidFill>
                <a:schemeClr val="tx1"/>
              </a:solidFill>
            </a:endParaRPr>
          </a:p>
        </p:txBody>
      </p:sp>
    </p:spTree>
    <p:extLst>
      <p:ext uri="{BB962C8B-B14F-4D97-AF65-F5344CB8AC3E}">
        <p14:creationId xmlns:p14="http://schemas.microsoft.com/office/powerpoint/2010/main" val="319820386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Tighter </a:t>
            </a:r>
            <a:r>
              <a:rPr lang="en-US" dirty="0"/>
              <a:t>Analysis via Block Depth-Robustness</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882977" y="298633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5" name="Oval 4"/>
          <p:cNvSpPr/>
          <p:nvPr/>
        </p:nvSpPr>
        <p:spPr>
          <a:xfrm>
            <a:off x="1589132" y="298633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cxnSp>
        <p:nvCxnSpPr>
          <p:cNvPr id="6" name="Straight Arrow Connector 5"/>
          <p:cNvCxnSpPr/>
          <p:nvPr/>
        </p:nvCxnSpPr>
        <p:spPr>
          <a:xfrm>
            <a:off x="1296957" y="3191496"/>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6838504" y="301608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8" name="TextBox 7"/>
          <p:cNvSpPr txBox="1"/>
          <p:nvPr/>
        </p:nvSpPr>
        <p:spPr>
          <a:xfrm>
            <a:off x="2983909" y="2749008"/>
            <a:ext cx="512400" cy="718466"/>
          </a:xfrm>
          <a:prstGeom prst="rect">
            <a:avLst/>
          </a:prstGeom>
          <a:noFill/>
        </p:spPr>
        <p:txBody>
          <a:bodyPr wrap="none" lIns="68580" tIns="34290" rIns="68580" bIns="34290" rtlCol="0">
            <a:spAutoFit/>
          </a:bodyPr>
          <a:lstStyle/>
          <a:p>
            <a:r>
              <a:rPr lang="en-US" sz="4200" dirty="0"/>
              <a:t>…</a:t>
            </a:r>
          </a:p>
        </p:txBody>
      </p:sp>
      <p:cxnSp>
        <p:nvCxnSpPr>
          <p:cNvPr id="10" name="Straight Arrow Connector 9"/>
          <p:cNvCxnSpPr/>
          <p:nvPr/>
        </p:nvCxnSpPr>
        <p:spPr>
          <a:xfrm flipV="1">
            <a:off x="7952941" y="3184417"/>
            <a:ext cx="138085" cy="2334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204198" y="320775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440541" y="2678893"/>
            <a:ext cx="512400" cy="718466"/>
          </a:xfrm>
          <a:prstGeom prst="rect">
            <a:avLst/>
          </a:prstGeom>
          <a:noFill/>
        </p:spPr>
        <p:txBody>
          <a:bodyPr wrap="none" lIns="68580" tIns="34290" rIns="68580" bIns="34290" rtlCol="0">
            <a:spAutoFit/>
          </a:bodyPr>
          <a:lstStyle/>
          <a:p>
            <a:r>
              <a:rPr lang="en-US" sz="4200" dirty="0"/>
              <a:t>…</a:t>
            </a:r>
          </a:p>
        </p:txBody>
      </p:sp>
      <p:sp>
        <p:nvSpPr>
          <p:cNvPr id="13" name="Oval 12"/>
          <p:cNvSpPr/>
          <p:nvPr/>
        </p:nvSpPr>
        <p:spPr>
          <a:xfrm>
            <a:off x="6180119" y="3016182"/>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14" name="Oval 13"/>
          <p:cNvSpPr/>
          <p:nvPr/>
        </p:nvSpPr>
        <p:spPr>
          <a:xfrm>
            <a:off x="5461298" y="3042090"/>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15" name="Straight Arrow Connector 14"/>
          <p:cNvCxnSpPr>
            <a:endCxn id="13" idx="2"/>
          </p:cNvCxnSpPr>
          <p:nvPr/>
        </p:nvCxnSpPr>
        <p:spPr>
          <a:xfrm flipV="1">
            <a:off x="5825193" y="3225392"/>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568199" y="3217029"/>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777812" y="3039304"/>
            <a:ext cx="610009"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2m</a:t>
            </a:r>
          </a:p>
        </p:txBody>
      </p:sp>
      <p:cxnSp>
        <p:nvCxnSpPr>
          <p:cNvPr id="18" name="Straight Arrow Connector 17"/>
          <p:cNvCxnSpPr/>
          <p:nvPr/>
        </p:nvCxnSpPr>
        <p:spPr>
          <a:xfrm flipV="1">
            <a:off x="5178437" y="3222607"/>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9" name="Oval 18"/>
              <p:cNvSpPr/>
              <p:nvPr/>
            </p:nvSpPr>
            <p:spPr>
              <a:xfrm>
                <a:off x="2460677" y="3039305"/>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14:m>
                  <m:oMathPara xmlns:m="http://schemas.openxmlformats.org/officeDocument/2006/math">
                    <m:oMathParaPr>
                      <m:jc m:val="centerGroup"/>
                    </m:oMathParaPr>
                    <m:oMath xmlns:m="http://schemas.openxmlformats.org/officeDocument/2006/math">
                      <m:r>
                        <a:rPr lang="en-US" sz="1700" i="1" dirty="0">
                          <a:latin typeface="Cambria Math"/>
                        </a:rPr>
                        <m:t>𝑚</m:t>
                      </m:r>
                    </m:oMath>
                  </m:oMathPara>
                </a14:m>
                <a:endParaRPr lang="en-US" sz="1700" dirty="0"/>
              </a:p>
            </p:txBody>
          </p:sp>
        </mc:Choice>
        <mc:Fallback>
          <p:sp>
            <p:nvSpPr>
              <p:cNvPr id="19" name="Oval 18"/>
              <p:cNvSpPr>
                <a:spLocks noRot="1" noChangeAspect="1" noMove="1" noResize="1" noEditPoints="1" noAdjustHandles="1" noChangeArrowheads="1" noChangeShapeType="1" noTextEdit="1"/>
              </p:cNvSpPr>
              <p:nvPr/>
            </p:nvSpPr>
            <p:spPr>
              <a:xfrm>
                <a:off x="2460677" y="3039305"/>
                <a:ext cx="523232" cy="418421"/>
              </a:xfrm>
              <a:prstGeom prst="ellipse">
                <a:avLst/>
              </a:prstGeom>
              <a:blipFill>
                <a:blip r:embed="rId2"/>
                <a:stretch>
                  <a:fillRect/>
                </a:stretch>
              </a:blipFill>
              <a:ln>
                <a:noFill/>
              </a:ln>
            </p:spPr>
            <p:txBody>
              <a:bodyPr/>
              <a:lstStyle/>
              <a:p>
                <a:r>
                  <a:rPr lang="en-US">
                    <a:noFill/>
                  </a:rPr>
                  <a:t> </a:t>
                </a:r>
              </a:p>
            </p:txBody>
          </p:sp>
        </mc:Fallback>
      </mc:AlternateContent>
      <p:sp>
        <p:nvSpPr>
          <p:cNvPr id="20" name="TextBox 19"/>
          <p:cNvSpPr txBox="1"/>
          <p:nvPr/>
        </p:nvSpPr>
        <p:spPr>
          <a:xfrm>
            <a:off x="2008726" y="2723357"/>
            <a:ext cx="512400" cy="718466"/>
          </a:xfrm>
          <a:prstGeom prst="rect">
            <a:avLst/>
          </a:prstGeom>
          <a:noFill/>
        </p:spPr>
        <p:txBody>
          <a:bodyPr wrap="none" lIns="68580" tIns="34290" rIns="68580" bIns="34290" rtlCol="0">
            <a:spAutoFit/>
          </a:bodyPr>
          <a:lstStyle/>
          <a:p>
            <a:r>
              <a:rPr lang="en-US" sz="4200" dirty="0"/>
              <a:t>…</a:t>
            </a:r>
          </a:p>
        </p:txBody>
      </p:sp>
      <p:sp>
        <p:nvSpPr>
          <p:cNvPr id="21" name="Oval 20"/>
          <p:cNvSpPr/>
          <p:nvPr/>
        </p:nvSpPr>
        <p:spPr>
          <a:xfrm>
            <a:off x="4100880" y="3037093"/>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22" name="Straight Arrow Connector 21"/>
          <p:cNvCxnSpPr/>
          <p:nvPr/>
        </p:nvCxnSpPr>
        <p:spPr>
          <a:xfrm flipV="1">
            <a:off x="4464775" y="3253274"/>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3462488" y="3034308"/>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24" name="Straight Arrow Connector 23"/>
          <p:cNvCxnSpPr/>
          <p:nvPr/>
        </p:nvCxnSpPr>
        <p:spPr>
          <a:xfrm flipV="1">
            <a:off x="3826383" y="3250489"/>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Curved Connector 24"/>
          <p:cNvCxnSpPr/>
          <p:nvPr/>
        </p:nvCxnSpPr>
        <p:spPr>
          <a:xfrm rot="5400000" flipH="1" flipV="1">
            <a:off x="6425546" y="1794360"/>
            <a:ext cx="3036" cy="2579495"/>
          </a:xfrm>
          <a:prstGeom prst="curvedConnector3">
            <a:avLst>
              <a:gd name="adj1" fmla="val 9880962"/>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Curved Connector 29"/>
          <p:cNvCxnSpPr/>
          <p:nvPr/>
        </p:nvCxnSpPr>
        <p:spPr>
          <a:xfrm rot="5400000" flipH="1" flipV="1">
            <a:off x="4242099" y="1791323"/>
            <a:ext cx="3036" cy="2579495"/>
          </a:xfrm>
          <a:prstGeom prst="curvedConnector3">
            <a:avLst>
              <a:gd name="adj1" fmla="val 8542358"/>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1" name="Rectangle 30"/>
              <p:cNvSpPr/>
              <p:nvPr/>
            </p:nvSpPr>
            <p:spPr>
              <a:xfrm>
                <a:off x="-38468" y="1671719"/>
                <a:ext cx="736612" cy="577081"/>
              </a:xfrm>
              <a:prstGeom prst="rect">
                <a:avLst/>
              </a:prstGeom>
            </p:spPr>
            <p:txBody>
              <a:bodyPr wrap="none" lIns="68580" tIns="34290" rIns="68580" bIns="34290">
                <a:spAutoFit/>
              </a:bodyPr>
              <a:lstStyle/>
              <a:p>
                <a:pPr/>
                <a14:m>
                  <m:oMathPara xmlns:m="http://schemas.openxmlformats.org/officeDocument/2006/math">
                    <m:oMathParaPr>
                      <m:jc m:val="centerGroup"/>
                    </m:oMathParaPr>
                    <m:oMath xmlns:m="http://schemas.openxmlformats.org/officeDocument/2006/math">
                      <m:sSub>
                        <m:sSubPr>
                          <m:ctrlPr>
                            <a:rPr lang="en-US" sz="3300" i="1" smtClean="0">
                              <a:latin typeface="Cambria Math" panose="02040503050406030204" pitchFamily="18" charset="0"/>
                            </a:rPr>
                          </m:ctrlPr>
                        </m:sSubPr>
                        <m:e>
                          <m:r>
                            <a:rPr lang="en-US" sz="3300" b="0" i="1" smtClean="0">
                              <a:latin typeface="Cambria Math" panose="02040503050406030204" pitchFamily="18" charset="0"/>
                            </a:rPr>
                            <m:t>𝐺</m:t>
                          </m:r>
                        </m:e>
                        <m:sub>
                          <m:r>
                            <a:rPr lang="en-US" sz="3300" b="0" i="1" smtClean="0">
                              <a:latin typeface="Cambria Math" panose="02040503050406030204" pitchFamily="18" charset="0"/>
                            </a:rPr>
                            <m:t>𝑈</m:t>
                          </m:r>
                        </m:sub>
                      </m:sSub>
                    </m:oMath>
                  </m:oMathPara>
                </a14:m>
                <a:endParaRPr lang="en-US" sz="3300" dirty="0"/>
              </a:p>
            </p:txBody>
          </p:sp>
        </mc:Choice>
        <mc:Fallback>
          <p:sp>
            <p:nvSpPr>
              <p:cNvPr id="31" name="Rectangle 30"/>
              <p:cNvSpPr>
                <a:spLocks noRot="1" noChangeAspect="1" noMove="1" noResize="1" noEditPoints="1" noAdjustHandles="1" noChangeArrowheads="1" noChangeShapeType="1" noTextEdit="1"/>
              </p:cNvSpPr>
              <p:nvPr/>
            </p:nvSpPr>
            <p:spPr>
              <a:xfrm>
                <a:off x="-38468" y="1671719"/>
                <a:ext cx="736612" cy="57708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Oval 31"/>
              <p:cNvSpPr/>
              <p:nvPr/>
            </p:nvSpPr>
            <p:spPr>
              <a:xfrm>
                <a:off x="8084146" y="2815654"/>
                <a:ext cx="546364" cy="7516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14:m>
                  <m:oMathPara xmlns:m="http://schemas.openxmlformats.org/officeDocument/2006/math">
                    <m:oMathParaPr>
                      <m:jc m:val="centerGroup"/>
                    </m:oMathParaPr>
                    <m:oMath xmlns:m="http://schemas.openxmlformats.org/officeDocument/2006/math">
                      <m:f>
                        <m:fPr>
                          <m:ctrlPr>
                            <a:rPr lang="en-US" sz="1700" i="1" smtClean="0">
                              <a:latin typeface="Cambria Math" panose="02040503050406030204" pitchFamily="18" charset="0"/>
                            </a:rPr>
                          </m:ctrlPr>
                        </m:fPr>
                        <m:num>
                          <m:r>
                            <a:rPr lang="en-US" sz="1700" b="0" i="1" smtClean="0">
                              <a:latin typeface="Cambria Math" panose="02040503050406030204" pitchFamily="18" charset="0"/>
                            </a:rPr>
                            <m:t>𝑛</m:t>
                          </m:r>
                        </m:num>
                        <m:den>
                          <m:r>
                            <a:rPr lang="en-US" sz="1700" b="0" i="1" smtClean="0">
                              <a:latin typeface="Cambria Math" panose="02040503050406030204" pitchFamily="18" charset="0"/>
                            </a:rPr>
                            <m:t>2</m:t>
                          </m:r>
                        </m:den>
                      </m:f>
                    </m:oMath>
                  </m:oMathPara>
                </a14:m>
                <a:endParaRPr lang="en-US" sz="1700" dirty="0"/>
              </a:p>
            </p:txBody>
          </p:sp>
        </mc:Choice>
        <mc:Fallback>
          <p:sp>
            <p:nvSpPr>
              <p:cNvPr id="32" name="Oval 31"/>
              <p:cNvSpPr>
                <a:spLocks noRot="1" noChangeAspect="1" noMove="1" noResize="1" noEditPoints="1" noAdjustHandles="1" noChangeArrowheads="1" noChangeShapeType="1" noTextEdit="1"/>
              </p:cNvSpPr>
              <p:nvPr/>
            </p:nvSpPr>
            <p:spPr>
              <a:xfrm>
                <a:off x="8084146" y="2815654"/>
                <a:ext cx="546364" cy="751683"/>
              </a:xfrm>
              <a:prstGeom prst="ellipse">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Oval 32"/>
              <p:cNvSpPr/>
              <p:nvPr/>
            </p:nvSpPr>
            <p:spPr>
              <a:xfrm>
                <a:off x="772464" y="1658001"/>
                <a:ext cx="995376" cy="7516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14:m>
                  <m:oMathPara xmlns:m="http://schemas.openxmlformats.org/officeDocument/2006/math">
                    <m:oMathParaPr>
                      <m:jc m:val="centerGroup"/>
                    </m:oMathParaPr>
                    <m:oMath xmlns:m="http://schemas.openxmlformats.org/officeDocument/2006/math">
                      <m:f>
                        <m:fPr>
                          <m:ctrlPr>
                            <a:rPr lang="en-US" sz="1700" i="1" smtClean="0">
                              <a:latin typeface="Cambria Math" panose="02040503050406030204" pitchFamily="18" charset="0"/>
                            </a:rPr>
                          </m:ctrlPr>
                        </m:fPr>
                        <m:num>
                          <m:r>
                            <a:rPr lang="en-US" sz="1700" b="0" i="1" smtClean="0">
                              <a:latin typeface="Cambria Math" panose="02040503050406030204" pitchFamily="18" charset="0"/>
                            </a:rPr>
                            <m:t>𝑛</m:t>
                          </m:r>
                        </m:num>
                        <m:den>
                          <m:r>
                            <a:rPr lang="en-US" sz="1700" b="0" i="1" smtClean="0">
                              <a:latin typeface="Cambria Math" panose="02040503050406030204" pitchFamily="18" charset="0"/>
                            </a:rPr>
                            <m:t>2</m:t>
                          </m:r>
                        </m:den>
                      </m:f>
                      <m:r>
                        <a:rPr lang="en-US" sz="1700" b="0" i="1" smtClean="0">
                          <a:latin typeface="Cambria Math" panose="02040503050406030204" pitchFamily="18" charset="0"/>
                        </a:rPr>
                        <m:t>+1</m:t>
                      </m:r>
                    </m:oMath>
                  </m:oMathPara>
                </a14:m>
                <a:endParaRPr lang="en-US" sz="1700" dirty="0"/>
              </a:p>
            </p:txBody>
          </p:sp>
        </mc:Choice>
        <mc:Fallback>
          <p:sp>
            <p:nvSpPr>
              <p:cNvPr id="33" name="Oval 32"/>
              <p:cNvSpPr>
                <a:spLocks noRot="1" noChangeAspect="1" noMove="1" noResize="1" noEditPoints="1" noAdjustHandles="1" noChangeArrowheads="1" noChangeShapeType="1" noTextEdit="1"/>
              </p:cNvSpPr>
              <p:nvPr/>
            </p:nvSpPr>
            <p:spPr>
              <a:xfrm>
                <a:off x="772464" y="1658001"/>
                <a:ext cx="995376" cy="751683"/>
              </a:xfrm>
              <a:prstGeom prst="ellipse">
                <a:avLst/>
              </a:prstGeom>
              <a:blipFill>
                <a:blip r:embed="rId5"/>
                <a:stretch>
                  <a:fillRect/>
                </a:stretch>
              </a:blipFill>
              <a:ln>
                <a:noFill/>
              </a:ln>
            </p:spPr>
            <p:txBody>
              <a:bodyPr/>
              <a:lstStyle/>
              <a:p>
                <a:r>
                  <a:rPr lang="en-US">
                    <a:noFill/>
                  </a:rPr>
                  <a:t> </a:t>
                </a:r>
              </a:p>
            </p:txBody>
          </p:sp>
        </mc:Fallback>
      </mc:AlternateContent>
      <p:sp>
        <p:nvSpPr>
          <p:cNvPr id="34" name="TextBox 33"/>
          <p:cNvSpPr txBox="1"/>
          <p:nvPr/>
        </p:nvSpPr>
        <p:spPr>
          <a:xfrm>
            <a:off x="2110326" y="1595057"/>
            <a:ext cx="512400" cy="718466"/>
          </a:xfrm>
          <a:prstGeom prst="rect">
            <a:avLst/>
          </a:prstGeom>
          <a:noFill/>
        </p:spPr>
        <p:txBody>
          <a:bodyPr wrap="none" lIns="68580" tIns="34290" rIns="68580" bIns="34290" rtlCol="0">
            <a:spAutoFit/>
          </a:bodyPr>
          <a:lstStyle/>
          <a:p>
            <a:r>
              <a:rPr lang="en-US" sz="4200" dirty="0"/>
              <a:t>…</a:t>
            </a:r>
          </a:p>
        </p:txBody>
      </p:sp>
      <p:sp>
        <p:nvSpPr>
          <p:cNvPr id="36" name="Oval 35"/>
          <p:cNvSpPr/>
          <p:nvPr/>
        </p:nvSpPr>
        <p:spPr>
          <a:xfrm>
            <a:off x="5954584" y="184768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37" name="TextBox 36"/>
          <p:cNvSpPr txBox="1"/>
          <p:nvPr/>
        </p:nvSpPr>
        <p:spPr>
          <a:xfrm>
            <a:off x="2099989" y="1580608"/>
            <a:ext cx="512400" cy="718466"/>
          </a:xfrm>
          <a:prstGeom prst="rect">
            <a:avLst/>
          </a:prstGeom>
          <a:noFill/>
        </p:spPr>
        <p:txBody>
          <a:bodyPr wrap="none" lIns="68580" tIns="34290" rIns="68580" bIns="34290" rtlCol="0">
            <a:spAutoFit/>
          </a:bodyPr>
          <a:lstStyle/>
          <a:p>
            <a:r>
              <a:rPr lang="en-US" sz="4200" dirty="0"/>
              <a:t>…</a:t>
            </a:r>
          </a:p>
        </p:txBody>
      </p:sp>
      <p:cxnSp>
        <p:nvCxnSpPr>
          <p:cNvPr id="38" name="Straight Arrow Connector 37"/>
          <p:cNvCxnSpPr/>
          <p:nvPr/>
        </p:nvCxnSpPr>
        <p:spPr>
          <a:xfrm>
            <a:off x="6320278" y="203935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5296199" y="1847782"/>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40" name="Oval 39"/>
          <p:cNvSpPr/>
          <p:nvPr/>
        </p:nvSpPr>
        <p:spPr>
          <a:xfrm>
            <a:off x="4577378" y="1873690"/>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41" name="Straight Arrow Connector 40"/>
          <p:cNvCxnSpPr>
            <a:endCxn id="39" idx="2"/>
          </p:cNvCxnSpPr>
          <p:nvPr/>
        </p:nvCxnSpPr>
        <p:spPr>
          <a:xfrm flipV="1">
            <a:off x="4941273" y="2056992"/>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684279" y="2048629"/>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3893892" y="1870904"/>
            <a:ext cx="610009"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44" name="Straight Arrow Connector 43"/>
          <p:cNvCxnSpPr/>
          <p:nvPr/>
        </p:nvCxnSpPr>
        <p:spPr>
          <a:xfrm flipV="1">
            <a:off x="4294517" y="2054207"/>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3216960" y="1868693"/>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46" name="Straight Arrow Connector 45"/>
          <p:cNvCxnSpPr/>
          <p:nvPr/>
        </p:nvCxnSpPr>
        <p:spPr>
          <a:xfrm flipV="1">
            <a:off x="3580855" y="2084874"/>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2578568" y="1865908"/>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48" name="Straight Arrow Connector 47"/>
          <p:cNvCxnSpPr/>
          <p:nvPr/>
        </p:nvCxnSpPr>
        <p:spPr>
          <a:xfrm flipV="1">
            <a:off x="2942463" y="2082089"/>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Curved Connector 48"/>
          <p:cNvCxnSpPr/>
          <p:nvPr/>
        </p:nvCxnSpPr>
        <p:spPr>
          <a:xfrm rot="5400000" flipH="1" flipV="1">
            <a:off x="4230693" y="601973"/>
            <a:ext cx="3036" cy="2579495"/>
          </a:xfrm>
          <a:prstGeom prst="curvedConnector3">
            <a:avLst>
              <a:gd name="adj1" fmla="val 7873057"/>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684292" y="1621264"/>
            <a:ext cx="512400" cy="718466"/>
          </a:xfrm>
          <a:prstGeom prst="rect">
            <a:avLst/>
          </a:prstGeom>
          <a:noFill/>
        </p:spPr>
        <p:txBody>
          <a:bodyPr wrap="none" lIns="68580" tIns="34290" rIns="68580" bIns="34290" rtlCol="0">
            <a:spAutoFit/>
          </a:bodyPr>
          <a:lstStyle/>
          <a:p>
            <a:r>
              <a:rPr lang="en-US" sz="4200" dirty="0"/>
              <a:t>…</a:t>
            </a:r>
          </a:p>
        </p:txBody>
      </p:sp>
      <p:sp>
        <p:nvSpPr>
          <p:cNvPr id="51" name="Oval 50"/>
          <p:cNvSpPr/>
          <p:nvPr/>
        </p:nvSpPr>
        <p:spPr>
          <a:xfrm>
            <a:off x="8024846" y="1865908"/>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smtClean="0"/>
              <a:t>n</a:t>
            </a:r>
            <a:endParaRPr lang="en-US" sz="1700" dirty="0"/>
          </a:p>
        </p:txBody>
      </p:sp>
      <p:cxnSp>
        <p:nvCxnSpPr>
          <p:cNvPr id="56" name="Straight Arrow Connector 55"/>
          <p:cNvCxnSpPr>
            <a:stCxn id="32" idx="1"/>
            <a:endCxn id="33" idx="5"/>
          </p:cNvCxnSpPr>
          <p:nvPr/>
        </p:nvCxnSpPr>
        <p:spPr>
          <a:xfrm flipH="1" flipV="1">
            <a:off x="1622071" y="2299603"/>
            <a:ext cx="6542088" cy="62613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9" name="Rectangle 58"/>
              <p:cNvSpPr/>
              <p:nvPr/>
            </p:nvSpPr>
            <p:spPr>
              <a:xfrm>
                <a:off x="-9441" y="2857429"/>
                <a:ext cx="682559" cy="577081"/>
              </a:xfrm>
              <a:prstGeom prst="rect">
                <a:avLst/>
              </a:prstGeom>
            </p:spPr>
            <p:txBody>
              <a:bodyPr wrap="none" lIns="68580" tIns="34290" rIns="68580" bIns="34290">
                <a:spAutoFit/>
              </a:bodyPr>
              <a:lstStyle/>
              <a:p>
                <a:pPr/>
                <a14:m>
                  <m:oMathPara xmlns:m="http://schemas.openxmlformats.org/officeDocument/2006/math">
                    <m:oMathParaPr>
                      <m:jc m:val="centerGroup"/>
                    </m:oMathParaPr>
                    <m:oMath xmlns:m="http://schemas.openxmlformats.org/officeDocument/2006/math">
                      <m:sSub>
                        <m:sSubPr>
                          <m:ctrlPr>
                            <a:rPr lang="en-US" sz="3300" i="1" smtClean="0">
                              <a:latin typeface="Cambria Math" panose="02040503050406030204" pitchFamily="18" charset="0"/>
                            </a:rPr>
                          </m:ctrlPr>
                        </m:sSubPr>
                        <m:e>
                          <m:r>
                            <a:rPr lang="en-US" sz="3300" b="0" i="1" smtClean="0">
                              <a:latin typeface="Cambria Math" panose="02040503050406030204" pitchFamily="18" charset="0"/>
                            </a:rPr>
                            <m:t>𝐺</m:t>
                          </m:r>
                        </m:e>
                        <m:sub>
                          <m:r>
                            <a:rPr lang="en-US" sz="3300" b="0" i="1" smtClean="0">
                              <a:latin typeface="Cambria Math" panose="02040503050406030204" pitchFamily="18" charset="0"/>
                            </a:rPr>
                            <m:t>𝐿</m:t>
                          </m:r>
                        </m:sub>
                      </m:sSub>
                    </m:oMath>
                  </m:oMathPara>
                </a14:m>
                <a:endParaRPr lang="en-US" sz="3300" dirty="0"/>
              </a:p>
            </p:txBody>
          </p:sp>
        </mc:Choice>
        <mc:Fallback>
          <p:sp>
            <p:nvSpPr>
              <p:cNvPr id="59" name="Rectangle 58"/>
              <p:cNvSpPr>
                <a:spLocks noRot="1" noChangeAspect="1" noMove="1" noResize="1" noEditPoints="1" noAdjustHandles="1" noChangeArrowheads="1" noChangeShapeType="1" noTextEdit="1"/>
              </p:cNvSpPr>
              <p:nvPr/>
            </p:nvSpPr>
            <p:spPr>
              <a:xfrm>
                <a:off x="-9441" y="2857429"/>
                <a:ext cx="682559" cy="57708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2" name="Rectangle 61"/>
              <p:cNvSpPr/>
              <p:nvPr/>
            </p:nvSpPr>
            <p:spPr>
              <a:xfrm>
                <a:off x="1318049" y="4065138"/>
                <a:ext cx="6823727" cy="552972"/>
              </a:xfrm>
              <a:prstGeom prst="rect">
                <a:avLst/>
              </a:prstGeom>
            </p:spPr>
            <p:txBody>
              <a:bodyPr wrap="none">
                <a:spAutoFit/>
              </a:bodyPr>
              <a:lstStyle/>
              <a:p>
                <a:r>
                  <a:rPr lang="en-US" sz="2000" dirty="0" smtClean="0">
                    <a:solidFill>
                      <a:schemeClr val="tx1"/>
                    </a:solidFill>
                  </a:rPr>
                  <a:t>In particular, </a:t>
                </a:r>
                <a14:m>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𝐺</m:t>
                        </m:r>
                      </m:e>
                      <m:sub>
                        <m:r>
                          <a:rPr lang="en-US" sz="2000" i="1">
                            <a:solidFill>
                              <a:schemeClr val="tx1"/>
                            </a:solidFill>
                            <a:latin typeface="Cambria Math" panose="02040503050406030204" pitchFamily="18" charset="0"/>
                          </a:rPr>
                          <m:t>𝐿</m:t>
                        </m:r>
                      </m:sub>
                    </m:sSub>
                  </m:oMath>
                </a14:m>
                <a:r>
                  <a:rPr lang="en-US" sz="2000" dirty="0">
                    <a:solidFill>
                      <a:schemeClr val="tx1"/>
                    </a:solidFill>
                    <a:ea typeface="Cambria Math"/>
                  </a:rPr>
                  <a:t> is </a:t>
                </a:r>
                <a14:m>
                  <m:oMath xmlns:m="http://schemas.openxmlformats.org/officeDocument/2006/math">
                    <m:d>
                      <m:dPr>
                        <m:ctrlPr>
                          <a:rPr lang="el-GR" sz="2000" i="1" smtClean="0">
                            <a:solidFill>
                              <a:schemeClr val="tx1"/>
                            </a:solidFill>
                            <a:latin typeface="Cambria Math" panose="02040503050406030204" pitchFamily="18" charset="0"/>
                            <a:ea typeface="Cambria Math"/>
                          </a:rPr>
                        </m:ctrlPr>
                      </m:dPr>
                      <m:e>
                        <m:sSup>
                          <m:sSupPr>
                            <m:ctrlPr>
                              <a:rPr lang="en-US" sz="2000" i="1">
                                <a:solidFill>
                                  <a:schemeClr val="tx1"/>
                                </a:solidFill>
                                <a:latin typeface="Cambria Math" panose="02040503050406030204" pitchFamily="18" charset="0"/>
                                <a:ea typeface="Cambria Math" panose="02040503050406030204" pitchFamily="18" charset="0"/>
                              </a:rPr>
                            </m:ctrlPr>
                          </m:sSupPr>
                          <m:e>
                            <m:r>
                              <a:rPr lang="en-US" sz="2000" i="1">
                                <a:solidFill>
                                  <a:schemeClr val="tx1"/>
                                </a:solidFill>
                                <a:latin typeface="Cambria Math" panose="02040503050406030204" pitchFamily="18" charset="0"/>
                                <a:ea typeface="Cambria Math" panose="02040503050406030204" pitchFamily="18" charset="0"/>
                              </a:rPr>
                              <m:t>𝑛</m:t>
                            </m:r>
                          </m:e>
                          <m:sup>
                            <m:r>
                              <a:rPr lang="en-US" sz="2000" i="1">
                                <a:solidFill>
                                  <a:schemeClr val="tx1"/>
                                </a:solidFill>
                                <a:latin typeface="Cambria Math" panose="02040503050406030204" pitchFamily="18" charset="0"/>
                                <a:ea typeface="Cambria Math" panose="02040503050406030204" pitchFamily="18" charset="0"/>
                              </a:rPr>
                              <m:t>3</m:t>
                            </m:r>
                            <m:r>
                              <a:rPr lang="en-US" sz="2000" i="1">
                                <a:solidFill>
                                  <a:schemeClr val="tx1"/>
                                </a:solidFill>
                                <a:latin typeface="Cambria Math" panose="02040503050406030204" pitchFamily="18" charset="0"/>
                                <a:ea typeface="Cambria Math" panose="02040503050406030204" pitchFamily="18" charset="0"/>
                              </a:rPr>
                              <m:t>/4</m:t>
                            </m:r>
                          </m:sup>
                        </m:sSup>
                        <m:r>
                          <a:rPr lang="en-US" sz="2000" i="1">
                            <a:solidFill>
                              <a:schemeClr val="tx1"/>
                            </a:solidFill>
                            <a:latin typeface="Cambria Math" panose="02040503050406030204" pitchFamily="18" charset="0"/>
                            <a:ea typeface="Cambria Math"/>
                          </a:rPr>
                          <m:t>,</m:t>
                        </m:r>
                        <m:acc>
                          <m:accPr>
                            <m:chr m:val="̃"/>
                            <m:ctrlPr>
                              <a:rPr lang="en-US" sz="2000" i="1" smtClean="0">
                                <a:solidFill>
                                  <a:schemeClr val="tx1"/>
                                </a:solidFill>
                                <a:latin typeface="Cambria Math" panose="02040503050406030204" pitchFamily="18" charset="0"/>
                                <a:ea typeface="Cambria Math"/>
                              </a:rPr>
                            </m:ctrlPr>
                          </m:accPr>
                          <m:e>
                            <m:r>
                              <m:rPr>
                                <m:sty m:val="p"/>
                              </m:rPr>
                              <a:rPr lang="el-GR" sz="2000" i="1">
                                <a:solidFill>
                                  <a:schemeClr val="tx1"/>
                                </a:solidFill>
                                <a:latin typeface="Cambria Math"/>
                                <a:ea typeface="Cambria Math"/>
                              </a:rPr>
                              <m:t>Ω</m:t>
                            </m:r>
                          </m:e>
                        </m:acc>
                        <m:d>
                          <m:dPr>
                            <m:ctrlPr>
                              <a:rPr lang="el-GR" sz="2000" i="1">
                                <a:solidFill>
                                  <a:schemeClr val="tx1"/>
                                </a:solidFill>
                                <a:latin typeface="Cambria Math" panose="02040503050406030204" pitchFamily="18" charset="0"/>
                                <a:ea typeface="Cambria Math"/>
                              </a:rPr>
                            </m:ctrlPr>
                          </m:dPr>
                          <m:e>
                            <m:sSup>
                              <m:sSupPr>
                                <m:ctrlPr>
                                  <a:rPr lang="en-US" sz="2000" i="1">
                                    <a:solidFill>
                                      <a:schemeClr val="tx1"/>
                                    </a:solidFill>
                                    <a:latin typeface="Cambria Math" panose="02040503050406030204" pitchFamily="18" charset="0"/>
                                    <a:ea typeface="Cambria Math" panose="02040503050406030204" pitchFamily="18" charset="0"/>
                                  </a:rPr>
                                </m:ctrlPr>
                              </m:sSupPr>
                              <m:e>
                                <m:r>
                                  <a:rPr lang="en-US" sz="2000" i="1">
                                    <a:solidFill>
                                      <a:schemeClr val="tx1"/>
                                    </a:solidFill>
                                    <a:latin typeface="Cambria Math" panose="02040503050406030204" pitchFamily="18" charset="0"/>
                                    <a:ea typeface="Cambria Math" panose="02040503050406030204" pitchFamily="18" charset="0"/>
                                  </a:rPr>
                                  <m:t>𝑛</m:t>
                                </m:r>
                              </m:e>
                              <m:sup>
                                <m:r>
                                  <a:rPr lang="en-US" sz="2000" i="1">
                                    <a:solidFill>
                                      <a:schemeClr val="tx1"/>
                                    </a:solidFill>
                                    <a:latin typeface="Cambria Math" panose="02040503050406030204" pitchFamily="18" charset="0"/>
                                    <a:ea typeface="Cambria Math" panose="02040503050406030204" pitchFamily="18" charset="0"/>
                                  </a:rPr>
                                  <m:t>3</m:t>
                                </m:r>
                                <m:r>
                                  <a:rPr lang="en-US" sz="2000" i="1">
                                    <a:solidFill>
                                      <a:schemeClr val="tx1"/>
                                    </a:solidFill>
                                    <a:latin typeface="Cambria Math" panose="02040503050406030204" pitchFamily="18" charset="0"/>
                                    <a:ea typeface="Cambria Math" panose="02040503050406030204" pitchFamily="18" charset="0"/>
                                  </a:rPr>
                                  <m:t>/4</m:t>
                                </m:r>
                              </m:sup>
                            </m:sSup>
                          </m:e>
                        </m:d>
                        <m:r>
                          <a:rPr lang="en-US" sz="2000" i="1" smtClean="0">
                            <a:solidFill>
                              <a:schemeClr val="tx1"/>
                            </a:solidFill>
                            <a:latin typeface="Cambria Math" panose="02040503050406030204" pitchFamily="18" charset="0"/>
                            <a:ea typeface="Cambria Math"/>
                          </a:rPr>
                          <m:t>,</m:t>
                        </m:r>
                        <m:r>
                          <m:rPr>
                            <m:sty m:val="p"/>
                          </m:rPr>
                          <a:rPr lang="el-GR" sz="2000" i="1" smtClean="0">
                            <a:solidFill>
                              <a:schemeClr val="tx1"/>
                            </a:solidFill>
                            <a:latin typeface="Cambria Math"/>
                            <a:ea typeface="Cambria Math"/>
                          </a:rPr>
                          <m:t>Ω</m:t>
                        </m:r>
                        <m:d>
                          <m:dPr>
                            <m:ctrlPr>
                              <a:rPr lang="el-GR" sz="2000" i="1">
                                <a:solidFill>
                                  <a:schemeClr val="tx1"/>
                                </a:solidFill>
                                <a:latin typeface="Cambria Math" panose="02040503050406030204" pitchFamily="18" charset="0"/>
                                <a:ea typeface="Cambria Math"/>
                              </a:rPr>
                            </m:ctrlPr>
                          </m:dPr>
                          <m:e>
                            <m:sSup>
                              <m:sSupPr>
                                <m:ctrlPr>
                                  <a:rPr lang="en-US" sz="2000" i="1">
                                    <a:solidFill>
                                      <a:schemeClr val="tx1"/>
                                    </a:solidFill>
                                    <a:latin typeface="Cambria Math" panose="02040503050406030204" pitchFamily="18" charset="0"/>
                                    <a:ea typeface="Cambria Math" panose="02040503050406030204" pitchFamily="18" charset="0"/>
                                  </a:rPr>
                                </m:ctrlPr>
                              </m:sSupPr>
                              <m:e>
                                <m:r>
                                  <a:rPr lang="en-US" sz="2000" i="1">
                                    <a:solidFill>
                                      <a:schemeClr val="tx1"/>
                                    </a:solidFill>
                                    <a:latin typeface="Cambria Math" panose="02040503050406030204" pitchFamily="18" charset="0"/>
                                    <a:ea typeface="Cambria Math" panose="02040503050406030204" pitchFamily="18" charset="0"/>
                                  </a:rPr>
                                  <m:t>𝑛</m:t>
                                </m:r>
                              </m:e>
                              <m:sup>
                                <m:r>
                                  <a:rPr lang="en-US" sz="2000" b="0" i="1" smtClean="0">
                                    <a:solidFill>
                                      <a:schemeClr val="tx1"/>
                                    </a:solidFill>
                                    <a:latin typeface="Cambria Math" panose="02040503050406030204" pitchFamily="18" charset="0"/>
                                    <a:ea typeface="Cambria Math" panose="02040503050406030204" pitchFamily="18" charset="0"/>
                                  </a:rPr>
                                  <m:t>1</m:t>
                                </m:r>
                                <m:r>
                                  <a:rPr lang="en-US" sz="2000" i="1">
                                    <a:solidFill>
                                      <a:schemeClr val="tx1"/>
                                    </a:solidFill>
                                    <a:latin typeface="Cambria Math" panose="02040503050406030204" pitchFamily="18" charset="0"/>
                                    <a:ea typeface="Cambria Math" panose="02040503050406030204" pitchFamily="18" charset="0"/>
                                  </a:rPr>
                                  <m:t>/4</m:t>
                                </m:r>
                              </m:sup>
                            </m:sSup>
                          </m:e>
                        </m:d>
                      </m:e>
                    </m:d>
                  </m:oMath>
                </a14:m>
                <a:r>
                  <a:rPr lang="en-US" sz="2000" dirty="0">
                    <a:solidFill>
                      <a:schemeClr val="tx1"/>
                    </a:solidFill>
                  </a:rPr>
                  <a:t>-block </a:t>
                </a:r>
                <a:r>
                  <a:rPr lang="en-US" sz="2000" dirty="0" smtClean="0">
                    <a:solidFill>
                      <a:schemeClr val="tx1"/>
                    </a:solidFill>
                  </a:rPr>
                  <a:t>depth-robust</a:t>
                </a:r>
                <a:endParaRPr lang="en-US" sz="2000" dirty="0">
                  <a:solidFill>
                    <a:schemeClr val="tx1"/>
                  </a:solidFill>
                </a:endParaRPr>
              </a:p>
            </p:txBody>
          </p:sp>
        </mc:Choice>
        <mc:Fallback>
          <p:sp>
            <p:nvSpPr>
              <p:cNvPr id="62" name="Rectangle 61"/>
              <p:cNvSpPr>
                <a:spLocks noRot="1" noChangeAspect="1" noMove="1" noResize="1" noEditPoints="1" noAdjustHandles="1" noChangeArrowheads="1" noChangeShapeType="1" noTextEdit="1"/>
              </p:cNvSpPr>
              <p:nvPr/>
            </p:nvSpPr>
            <p:spPr>
              <a:xfrm>
                <a:off x="1318049" y="4065138"/>
                <a:ext cx="6823727" cy="552972"/>
              </a:xfrm>
              <a:prstGeom prst="rect">
                <a:avLst/>
              </a:prstGeom>
              <a:blipFill>
                <a:blip r:embed="rId7"/>
                <a:stretch>
                  <a:fillRect l="-893" r="-89" b="-5495"/>
                </a:stretch>
              </a:blipFill>
            </p:spPr>
            <p:txBody>
              <a:bodyPr/>
              <a:lstStyle/>
              <a:p>
                <a:r>
                  <a:rPr lang="en-US">
                    <a:noFill/>
                  </a:rPr>
                  <a:t> </a:t>
                </a:r>
              </a:p>
            </p:txBody>
          </p:sp>
        </mc:Fallback>
      </mc:AlternateContent>
      <p:sp>
        <p:nvSpPr>
          <p:cNvPr id="63" name="Left Brace 62"/>
          <p:cNvSpPr/>
          <p:nvPr/>
        </p:nvSpPr>
        <p:spPr>
          <a:xfrm rot="5400000" flipH="1">
            <a:off x="4504950" y="-110942"/>
            <a:ext cx="503586" cy="7747533"/>
          </a:xfrm>
          <a:prstGeom prst="leftBrace">
            <a:avLst>
              <a:gd name="adj1" fmla="val 8333"/>
              <a:gd name="adj2" fmla="val 5189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68580" tIns="34290" rIns="68580" bIns="34290" spcCol="0" rtlCol="0" anchor="ctr"/>
          <a:lstStyle/>
          <a:p>
            <a:pPr algn="ctr"/>
            <a:endParaRPr lang="en-US">
              <a:solidFill>
                <a:srgbClr val="FF0000"/>
              </a:solidFill>
            </a:endParaRPr>
          </a:p>
        </p:txBody>
      </p:sp>
    </p:spTree>
    <p:extLst>
      <p:ext uri="{BB962C8B-B14F-4D97-AF65-F5344CB8AC3E}">
        <p14:creationId xmlns:p14="http://schemas.microsoft.com/office/powerpoint/2010/main" val="38939118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Tighter </a:t>
            </a:r>
            <a:r>
              <a:rPr lang="en-US" dirty="0"/>
              <a:t>Analysis via Block Depth-Robustness</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882977" y="298633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5" name="Oval 4"/>
          <p:cNvSpPr/>
          <p:nvPr/>
        </p:nvSpPr>
        <p:spPr>
          <a:xfrm>
            <a:off x="1589132" y="298633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cxnSp>
        <p:nvCxnSpPr>
          <p:cNvPr id="6" name="Straight Arrow Connector 5"/>
          <p:cNvCxnSpPr/>
          <p:nvPr/>
        </p:nvCxnSpPr>
        <p:spPr>
          <a:xfrm>
            <a:off x="1296957" y="3191496"/>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6838504" y="301608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8" name="TextBox 7"/>
          <p:cNvSpPr txBox="1"/>
          <p:nvPr/>
        </p:nvSpPr>
        <p:spPr>
          <a:xfrm>
            <a:off x="2983909" y="2749008"/>
            <a:ext cx="512400" cy="718466"/>
          </a:xfrm>
          <a:prstGeom prst="rect">
            <a:avLst/>
          </a:prstGeom>
          <a:noFill/>
        </p:spPr>
        <p:txBody>
          <a:bodyPr wrap="none" lIns="68580" tIns="34290" rIns="68580" bIns="34290" rtlCol="0">
            <a:spAutoFit/>
          </a:bodyPr>
          <a:lstStyle/>
          <a:p>
            <a:r>
              <a:rPr lang="en-US" sz="4200" dirty="0"/>
              <a:t>…</a:t>
            </a:r>
          </a:p>
        </p:txBody>
      </p:sp>
      <p:cxnSp>
        <p:nvCxnSpPr>
          <p:cNvPr id="10" name="Straight Arrow Connector 9"/>
          <p:cNvCxnSpPr/>
          <p:nvPr/>
        </p:nvCxnSpPr>
        <p:spPr>
          <a:xfrm flipV="1">
            <a:off x="7952941" y="3184417"/>
            <a:ext cx="138085" cy="2334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204198" y="320775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440541" y="2678893"/>
            <a:ext cx="512400" cy="718466"/>
          </a:xfrm>
          <a:prstGeom prst="rect">
            <a:avLst/>
          </a:prstGeom>
          <a:noFill/>
        </p:spPr>
        <p:txBody>
          <a:bodyPr wrap="none" lIns="68580" tIns="34290" rIns="68580" bIns="34290" rtlCol="0">
            <a:spAutoFit/>
          </a:bodyPr>
          <a:lstStyle/>
          <a:p>
            <a:r>
              <a:rPr lang="en-US" sz="4200" dirty="0"/>
              <a:t>…</a:t>
            </a:r>
          </a:p>
        </p:txBody>
      </p:sp>
      <p:sp>
        <p:nvSpPr>
          <p:cNvPr id="13" name="Oval 12"/>
          <p:cNvSpPr/>
          <p:nvPr/>
        </p:nvSpPr>
        <p:spPr>
          <a:xfrm>
            <a:off x="6180119" y="3016182"/>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14" name="Oval 13"/>
          <p:cNvSpPr/>
          <p:nvPr/>
        </p:nvSpPr>
        <p:spPr>
          <a:xfrm>
            <a:off x="5461298" y="3042090"/>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15" name="Straight Arrow Connector 14"/>
          <p:cNvCxnSpPr>
            <a:endCxn id="13" idx="2"/>
          </p:cNvCxnSpPr>
          <p:nvPr/>
        </p:nvCxnSpPr>
        <p:spPr>
          <a:xfrm flipV="1">
            <a:off x="5825193" y="3225392"/>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568199" y="3217029"/>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777812" y="3039304"/>
            <a:ext cx="610009"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2m</a:t>
            </a:r>
          </a:p>
        </p:txBody>
      </p:sp>
      <p:cxnSp>
        <p:nvCxnSpPr>
          <p:cNvPr id="18" name="Straight Arrow Connector 17"/>
          <p:cNvCxnSpPr/>
          <p:nvPr/>
        </p:nvCxnSpPr>
        <p:spPr>
          <a:xfrm flipV="1">
            <a:off x="5178437" y="3222607"/>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9" name="Oval 18"/>
              <p:cNvSpPr/>
              <p:nvPr/>
            </p:nvSpPr>
            <p:spPr>
              <a:xfrm>
                <a:off x="2460677" y="3039305"/>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14:m>
                  <m:oMathPara xmlns:m="http://schemas.openxmlformats.org/officeDocument/2006/math">
                    <m:oMathParaPr>
                      <m:jc m:val="centerGroup"/>
                    </m:oMathParaPr>
                    <m:oMath xmlns:m="http://schemas.openxmlformats.org/officeDocument/2006/math">
                      <m:r>
                        <a:rPr lang="en-US" sz="1700" i="1" dirty="0">
                          <a:latin typeface="Cambria Math"/>
                        </a:rPr>
                        <m:t>𝑚</m:t>
                      </m:r>
                    </m:oMath>
                  </m:oMathPara>
                </a14:m>
                <a:endParaRPr lang="en-US" sz="1700" dirty="0"/>
              </a:p>
            </p:txBody>
          </p:sp>
        </mc:Choice>
        <mc:Fallback>
          <p:sp>
            <p:nvSpPr>
              <p:cNvPr id="19" name="Oval 18"/>
              <p:cNvSpPr>
                <a:spLocks noRot="1" noChangeAspect="1" noMove="1" noResize="1" noEditPoints="1" noAdjustHandles="1" noChangeArrowheads="1" noChangeShapeType="1" noTextEdit="1"/>
              </p:cNvSpPr>
              <p:nvPr/>
            </p:nvSpPr>
            <p:spPr>
              <a:xfrm>
                <a:off x="2460677" y="3039305"/>
                <a:ext cx="523232" cy="418421"/>
              </a:xfrm>
              <a:prstGeom prst="ellipse">
                <a:avLst/>
              </a:prstGeom>
              <a:blipFill>
                <a:blip r:embed="rId2"/>
                <a:stretch>
                  <a:fillRect/>
                </a:stretch>
              </a:blipFill>
              <a:ln>
                <a:noFill/>
              </a:ln>
            </p:spPr>
            <p:txBody>
              <a:bodyPr/>
              <a:lstStyle/>
              <a:p>
                <a:r>
                  <a:rPr lang="en-US">
                    <a:noFill/>
                  </a:rPr>
                  <a:t> </a:t>
                </a:r>
              </a:p>
            </p:txBody>
          </p:sp>
        </mc:Fallback>
      </mc:AlternateContent>
      <p:sp>
        <p:nvSpPr>
          <p:cNvPr id="20" name="TextBox 19"/>
          <p:cNvSpPr txBox="1"/>
          <p:nvPr/>
        </p:nvSpPr>
        <p:spPr>
          <a:xfrm>
            <a:off x="2008726" y="2723357"/>
            <a:ext cx="512400" cy="718466"/>
          </a:xfrm>
          <a:prstGeom prst="rect">
            <a:avLst/>
          </a:prstGeom>
          <a:noFill/>
        </p:spPr>
        <p:txBody>
          <a:bodyPr wrap="none" lIns="68580" tIns="34290" rIns="68580" bIns="34290" rtlCol="0">
            <a:spAutoFit/>
          </a:bodyPr>
          <a:lstStyle/>
          <a:p>
            <a:r>
              <a:rPr lang="en-US" sz="4200" dirty="0"/>
              <a:t>…</a:t>
            </a:r>
          </a:p>
        </p:txBody>
      </p:sp>
      <p:sp>
        <p:nvSpPr>
          <p:cNvPr id="21" name="Oval 20"/>
          <p:cNvSpPr/>
          <p:nvPr/>
        </p:nvSpPr>
        <p:spPr>
          <a:xfrm>
            <a:off x="4100880" y="3037093"/>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22" name="Straight Arrow Connector 21"/>
          <p:cNvCxnSpPr/>
          <p:nvPr/>
        </p:nvCxnSpPr>
        <p:spPr>
          <a:xfrm flipV="1">
            <a:off x="4464775" y="3253274"/>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3462488" y="3034308"/>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24" name="Straight Arrow Connector 23"/>
          <p:cNvCxnSpPr/>
          <p:nvPr/>
        </p:nvCxnSpPr>
        <p:spPr>
          <a:xfrm flipV="1">
            <a:off x="3826383" y="3250489"/>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Curved Connector 24"/>
          <p:cNvCxnSpPr/>
          <p:nvPr/>
        </p:nvCxnSpPr>
        <p:spPr>
          <a:xfrm rot="5400000" flipH="1" flipV="1">
            <a:off x="6425546" y="1794360"/>
            <a:ext cx="3036" cy="2579495"/>
          </a:xfrm>
          <a:prstGeom prst="curvedConnector3">
            <a:avLst>
              <a:gd name="adj1" fmla="val 9880962"/>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Curved Connector 29"/>
          <p:cNvCxnSpPr/>
          <p:nvPr/>
        </p:nvCxnSpPr>
        <p:spPr>
          <a:xfrm rot="5400000" flipH="1" flipV="1">
            <a:off x="4242099" y="1791323"/>
            <a:ext cx="3036" cy="2579495"/>
          </a:xfrm>
          <a:prstGeom prst="curvedConnector3">
            <a:avLst>
              <a:gd name="adj1" fmla="val 8542358"/>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1" name="Rectangle 30"/>
              <p:cNvSpPr/>
              <p:nvPr/>
            </p:nvSpPr>
            <p:spPr>
              <a:xfrm>
                <a:off x="-38468" y="1671719"/>
                <a:ext cx="736612" cy="577081"/>
              </a:xfrm>
              <a:prstGeom prst="rect">
                <a:avLst/>
              </a:prstGeom>
            </p:spPr>
            <p:txBody>
              <a:bodyPr wrap="none" lIns="68580" tIns="34290" rIns="68580" bIns="34290">
                <a:spAutoFit/>
              </a:bodyPr>
              <a:lstStyle/>
              <a:p>
                <a:pPr/>
                <a14:m>
                  <m:oMathPara xmlns:m="http://schemas.openxmlformats.org/officeDocument/2006/math">
                    <m:oMathParaPr>
                      <m:jc m:val="centerGroup"/>
                    </m:oMathParaPr>
                    <m:oMath xmlns:m="http://schemas.openxmlformats.org/officeDocument/2006/math">
                      <m:sSub>
                        <m:sSubPr>
                          <m:ctrlPr>
                            <a:rPr lang="en-US" sz="3300" i="1" smtClean="0">
                              <a:latin typeface="Cambria Math" panose="02040503050406030204" pitchFamily="18" charset="0"/>
                            </a:rPr>
                          </m:ctrlPr>
                        </m:sSubPr>
                        <m:e>
                          <m:r>
                            <a:rPr lang="en-US" sz="3300" b="0" i="1" smtClean="0">
                              <a:latin typeface="Cambria Math" panose="02040503050406030204" pitchFamily="18" charset="0"/>
                            </a:rPr>
                            <m:t>𝐺</m:t>
                          </m:r>
                        </m:e>
                        <m:sub>
                          <m:r>
                            <a:rPr lang="en-US" sz="3300" b="0" i="1" smtClean="0">
                              <a:latin typeface="Cambria Math" panose="02040503050406030204" pitchFamily="18" charset="0"/>
                            </a:rPr>
                            <m:t>𝑈</m:t>
                          </m:r>
                        </m:sub>
                      </m:sSub>
                    </m:oMath>
                  </m:oMathPara>
                </a14:m>
                <a:endParaRPr lang="en-US" sz="3300" dirty="0"/>
              </a:p>
            </p:txBody>
          </p:sp>
        </mc:Choice>
        <mc:Fallback>
          <p:sp>
            <p:nvSpPr>
              <p:cNvPr id="31" name="Rectangle 30"/>
              <p:cNvSpPr>
                <a:spLocks noRot="1" noChangeAspect="1" noMove="1" noResize="1" noEditPoints="1" noAdjustHandles="1" noChangeArrowheads="1" noChangeShapeType="1" noTextEdit="1"/>
              </p:cNvSpPr>
              <p:nvPr/>
            </p:nvSpPr>
            <p:spPr>
              <a:xfrm>
                <a:off x="-38468" y="1671719"/>
                <a:ext cx="736612" cy="57708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Oval 31"/>
              <p:cNvSpPr/>
              <p:nvPr/>
            </p:nvSpPr>
            <p:spPr>
              <a:xfrm>
                <a:off x="8084146" y="2815654"/>
                <a:ext cx="546364" cy="7516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14:m>
                  <m:oMathPara xmlns:m="http://schemas.openxmlformats.org/officeDocument/2006/math">
                    <m:oMathParaPr>
                      <m:jc m:val="centerGroup"/>
                    </m:oMathParaPr>
                    <m:oMath xmlns:m="http://schemas.openxmlformats.org/officeDocument/2006/math">
                      <m:f>
                        <m:fPr>
                          <m:ctrlPr>
                            <a:rPr lang="en-US" sz="1700" i="1" smtClean="0">
                              <a:latin typeface="Cambria Math" panose="02040503050406030204" pitchFamily="18" charset="0"/>
                            </a:rPr>
                          </m:ctrlPr>
                        </m:fPr>
                        <m:num>
                          <m:r>
                            <a:rPr lang="en-US" sz="1700" b="0" i="1" smtClean="0">
                              <a:latin typeface="Cambria Math" panose="02040503050406030204" pitchFamily="18" charset="0"/>
                            </a:rPr>
                            <m:t>𝑛</m:t>
                          </m:r>
                        </m:num>
                        <m:den>
                          <m:r>
                            <a:rPr lang="en-US" sz="1700" b="0" i="1" smtClean="0">
                              <a:latin typeface="Cambria Math" panose="02040503050406030204" pitchFamily="18" charset="0"/>
                            </a:rPr>
                            <m:t>2</m:t>
                          </m:r>
                        </m:den>
                      </m:f>
                    </m:oMath>
                  </m:oMathPara>
                </a14:m>
                <a:endParaRPr lang="en-US" sz="1700" dirty="0"/>
              </a:p>
            </p:txBody>
          </p:sp>
        </mc:Choice>
        <mc:Fallback>
          <p:sp>
            <p:nvSpPr>
              <p:cNvPr id="32" name="Oval 31"/>
              <p:cNvSpPr>
                <a:spLocks noRot="1" noChangeAspect="1" noMove="1" noResize="1" noEditPoints="1" noAdjustHandles="1" noChangeArrowheads="1" noChangeShapeType="1" noTextEdit="1"/>
              </p:cNvSpPr>
              <p:nvPr/>
            </p:nvSpPr>
            <p:spPr>
              <a:xfrm>
                <a:off x="8084146" y="2815654"/>
                <a:ext cx="546364" cy="751683"/>
              </a:xfrm>
              <a:prstGeom prst="ellipse">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Oval 32"/>
              <p:cNvSpPr/>
              <p:nvPr/>
            </p:nvSpPr>
            <p:spPr>
              <a:xfrm>
                <a:off x="772464" y="1658001"/>
                <a:ext cx="995376" cy="7516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14:m>
                  <m:oMathPara xmlns:m="http://schemas.openxmlformats.org/officeDocument/2006/math">
                    <m:oMathParaPr>
                      <m:jc m:val="centerGroup"/>
                    </m:oMathParaPr>
                    <m:oMath xmlns:m="http://schemas.openxmlformats.org/officeDocument/2006/math">
                      <m:f>
                        <m:fPr>
                          <m:ctrlPr>
                            <a:rPr lang="en-US" sz="1700" i="1" smtClean="0">
                              <a:latin typeface="Cambria Math" panose="02040503050406030204" pitchFamily="18" charset="0"/>
                            </a:rPr>
                          </m:ctrlPr>
                        </m:fPr>
                        <m:num>
                          <m:r>
                            <a:rPr lang="en-US" sz="1700" b="0" i="1" smtClean="0">
                              <a:latin typeface="Cambria Math" panose="02040503050406030204" pitchFamily="18" charset="0"/>
                            </a:rPr>
                            <m:t>𝑛</m:t>
                          </m:r>
                        </m:num>
                        <m:den>
                          <m:r>
                            <a:rPr lang="en-US" sz="1700" b="0" i="1" smtClean="0">
                              <a:latin typeface="Cambria Math" panose="02040503050406030204" pitchFamily="18" charset="0"/>
                            </a:rPr>
                            <m:t>2</m:t>
                          </m:r>
                        </m:den>
                      </m:f>
                      <m:r>
                        <a:rPr lang="en-US" sz="1700" b="0" i="1" smtClean="0">
                          <a:latin typeface="Cambria Math" panose="02040503050406030204" pitchFamily="18" charset="0"/>
                        </a:rPr>
                        <m:t>+1</m:t>
                      </m:r>
                    </m:oMath>
                  </m:oMathPara>
                </a14:m>
                <a:endParaRPr lang="en-US" sz="1700" dirty="0"/>
              </a:p>
            </p:txBody>
          </p:sp>
        </mc:Choice>
        <mc:Fallback>
          <p:sp>
            <p:nvSpPr>
              <p:cNvPr id="33" name="Oval 32"/>
              <p:cNvSpPr>
                <a:spLocks noRot="1" noChangeAspect="1" noMove="1" noResize="1" noEditPoints="1" noAdjustHandles="1" noChangeArrowheads="1" noChangeShapeType="1" noTextEdit="1"/>
              </p:cNvSpPr>
              <p:nvPr/>
            </p:nvSpPr>
            <p:spPr>
              <a:xfrm>
                <a:off x="772464" y="1658001"/>
                <a:ext cx="995376" cy="751683"/>
              </a:xfrm>
              <a:prstGeom prst="ellipse">
                <a:avLst/>
              </a:prstGeom>
              <a:blipFill>
                <a:blip r:embed="rId5"/>
                <a:stretch>
                  <a:fillRect/>
                </a:stretch>
              </a:blipFill>
              <a:ln>
                <a:noFill/>
              </a:ln>
            </p:spPr>
            <p:txBody>
              <a:bodyPr/>
              <a:lstStyle/>
              <a:p>
                <a:r>
                  <a:rPr lang="en-US">
                    <a:noFill/>
                  </a:rPr>
                  <a:t> </a:t>
                </a:r>
              </a:p>
            </p:txBody>
          </p:sp>
        </mc:Fallback>
      </mc:AlternateContent>
      <p:sp>
        <p:nvSpPr>
          <p:cNvPr id="34" name="TextBox 33"/>
          <p:cNvSpPr txBox="1"/>
          <p:nvPr/>
        </p:nvSpPr>
        <p:spPr>
          <a:xfrm>
            <a:off x="2110326" y="1595057"/>
            <a:ext cx="512400" cy="718466"/>
          </a:xfrm>
          <a:prstGeom prst="rect">
            <a:avLst/>
          </a:prstGeom>
          <a:noFill/>
        </p:spPr>
        <p:txBody>
          <a:bodyPr wrap="none" lIns="68580" tIns="34290" rIns="68580" bIns="34290" rtlCol="0">
            <a:spAutoFit/>
          </a:bodyPr>
          <a:lstStyle/>
          <a:p>
            <a:r>
              <a:rPr lang="en-US" sz="4200" dirty="0"/>
              <a:t>…</a:t>
            </a:r>
          </a:p>
        </p:txBody>
      </p:sp>
      <p:sp>
        <p:nvSpPr>
          <p:cNvPr id="36" name="Oval 35"/>
          <p:cNvSpPr/>
          <p:nvPr/>
        </p:nvSpPr>
        <p:spPr>
          <a:xfrm>
            <a:off x="5954584" y="184768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37" name="TextBox 36"/>
          <p:cNvSpPr txBox="1"/>
          <p:nvPr/>
        </p:nvSpPr>
        <p:spPr>
          <a:xfrm>
            <a:off x="2099989" y="1580608"/>
            <a:ext cx="512400" cy="718466"/>
          </a:xfrm>
          <a:prstGeom prst="rect">
            <a:avLst/>
          </a:prstGeom>
          <a:noFill/>
        </p:spPr>
        <p:txBody>
          <a:bodyPr wrap="none" lIns="68580" tIns="34290" rIns="68580" bIns="34290" rtlCol="0">
            <a:spAutoFit/>
          </a:bodyPr>
          <a:lstStyle/>
          <a:p>
            <a:r>
              <a:rPr lang="en-US" sz="4200" dirty="0"/>
              <a:t>…</a:t>
            </a:r>
          </a:p>
        </p:txBody>
      </p:sp>
      <p:cxnSp>
        <p:nvCxnSpPr>
          <p:cNvPr id="38" name="Straight Arrow Connector 37"/>
          <p:cNvCxnSpPr/>
          <p:nvPr/>
        </p:nvCxnSpPr>
        <p:spPr>
          <a:xfrm>
            <a:off x="6320278" y="203935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5296199" y="1847782"/>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40" name="Oval 39"/>
          <p:cNvSpPr/>
          <p:nvPr/>
        </p:nvSpPr>
        <p:spPr>
          <a:xfrm>
            <a:off x="4577378" y="1873690"/>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41" name="Straight Arrow Connector 40"/>
          <p:cNvCxnSpPr>
            <a:endCxn id="39" idx="2"/>
          </p:cNvCxnSpPr>
          <p:nvPr/>
        </p:nvCxnSpPr>
        <p:spPr>
          <a:xfrm flipV="1">
            <a:off x="4941273" y="2056992"/>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684279" y="2048629"/>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3893892" y="1870904"/>
            <a:ext cx="610009"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44" name="Straight Arrow Connector 43"/>
          <p:cNvCxnSpPr/>
          <p:nvPr/>
        </p:nvCxnSpPr>
        <p:spPr>
          <a:xfrm flipV="1">
            <a:off x="4294517" y="2054207"/>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3216960" y="1868693"/>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46" name="Straight Arrow Connector 45"/>
          <p:cNvCxnSpPr/>
          <p:nvPr/>
        </p:nvCxnSpPr>
        <p:spPr>
          <a:xfrm flipV="1">
            <a:off x="3580855" y="2084874"/>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2578568" y="1865908"/>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48" name="Straight Arrow Connector 47"/>
          <p:cNvCxnSpPr/>
          <p:nvPr/>
        </p:nvCxnSpPr>
        <p:spPr>
          <a:xfrm flipV="1">
            <a:off x="2942463" y="2082089"/>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Curved Connector 48"/>
          <p:cNvCxnSpPr/>
          <p:nvPr/>
        </p:nvCxnSpPr>
        <p:spPr>
          <a:xfrm rot="5400000" flipH="1" flipV="1">
            <a:off x="4230693" y="601973"/>
            <a:ext cx="3036" cy="2579495"/>
          </a:xfrm>
          <a:prstGeom prst="curvedConnector3">
            <a:avLst>
              <a:gd name="adj1" fmla="val 7873057"/>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684292" y="1621264"/>
            <a:ext cx="512400" cy="718466"/>
          </a:xfrm>
          <a:prstGeom prst="rect">
            <a:avLst/>
          </a:prstGeom>
          <a:noFill/>
        </p:spPr>
        <p:txBody>
          <a:bodyPr wrap="none" lIns="68580" tIns="34290" rIns="68580" bIns="34290" rtlCol="0">
            <a:spAutoFit/>
          </a:bodyPr>
          <a:lstStyle/>
          <a:p>
            <a:r>
              <a:rPr lang="en-US" sz="4200" dirty="0"/>
              <a:t>…</a:t>
            </a:r>
          </a:p>
        </p:txBody>
      </p:sp>
      <p:sp>
        <p:nvSpPr>
          <p:cNvPr id="51" name="Oval 50"/>
          <p:cNvSpPr/>
          <p:nvPr/>
        </p:nvSpPr>
        <p:spPr>
          <a:xfrm>
            <a:off x="8024846" y="1865908"/>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smtClean="0"/>
              <a:t>n</a:t>
            </a:r>
            <a:endParaRPr lang="en-US" sz="1700" dirty="0"/>
          </a:p>
        </p:txBody>
      </p:sp>
      <p:cxnSp>
        <p:nvCxnSpPr>
          <p:cNvPr id="56" name="Straight Arrow Connector 55"/>
          <p:cNvCxnSpPr>
            <a:stCxn id="32" idx="1"/>
            <a:endCxn id="33" idx="5"/>
          </p:cNvCxnSpPr>
          <p:nvPr/>
        </p:nvCxnSpPr>
        <p:spPr>
          <a:xfrm flipH="1" flipV="1">
            <a:off x="1622071" y="2299603"/>
            <a:ext cx="6542088" cy="62613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9" name="Rectangle 58"/>
              <p:cNvSpPr/>
              <p:nvPr/>
            </p:nvSpPr>
            <p:spPr>
              <a:xfrm>
                <a:off x="-9441" y="2857429"/>
                <a:ext cx="682559" cy="577081"/>
              </a:xfrm>
              <a:prstGeom prst="rect">
                <a:avLst/>
              </a:prstGeom>
            </p:spPr>
            <p:txBody>
              <a:bodyPr wrap="none" lIns="68580" tIns="34290" rIns="68580" bIns="34290">
                <a:spAutoFit/>
              </a:bodyPr>
              <a:lstStyle/>
              <a:p>
                <a:pPr/>
                <a14:m>
                  <m:oMathPara xmlns:m="http://schemas.openxmlformats.org/officeDocument/2006/math">
                    <m:oMathParaPr>
                      <m:jc m:val="centerGroup"/>
                    </m:oMathParaPr>
                    <m:oMath xmlns:m="http://schemas.openxmlformats.org/officeDocument/2006/math">
                      <m:sSub>
                        <m:sSubPr>
                          <m:ctrlPr>
                            <a:rPr lang="en-US" sz="3300" i="1" smtClean="0">
                              <a:latin typeface="Cambria Math" panose="02040503050406030204" pitchFamily="18" charset="0"/>
                            </a:rPr>
                          </m:ctrlPr>
                        </m:sSubPr>
                        <m:e>
                          <m:r>
                            <a:rPr lang="en-US" sz="3300" b="0" i="1" smtClean="0">
                              <a:latin typeface="Cambria Math" panose="02040503050406030204" pitchFamily="18" charset="0"/>
                            </a:rPr>
                            <m:t>𝐺</m:t>
                          </m:r>
                        </m:e>
                        <m:sub>
                          <m:r>
                            <a:rPr lang="en-US" sz="3300" b="0" i="1" smtClean="0">
                              <a:latin typeface="Cambria Math" panose="02040503050406030204" pitchFamily="18" charset="0"/>
                            </a:rPr>
                            <m:t>𝐿</m:t>
                          </m:r>
                        </m:sub>
                      </m:sSub>
                    </m:oMath>
                  </m:oMathPara>
                </a14:m>
                <a:endParaRPr lang="en-US" sz="3300" dirty="0"/>
              </a:p>
            </p:txBody>
          </p:sp>
        </mc:Choice>
        <mc:Fallback>
          <p:sp>
            <p:nvSpPr>
              <p:cNvPr id="59" name="Rectangle 58"/>
              <p:cNvSpPr>
                <a:spLocks noRot="1" noChangeAspect="1" noMove="1" noResize="1" noEditPoints="1" noAdjustHandles="1" noChangeArrowheads="1" noChangeShapeType="1" noTextEdit="1"/>
              </p:cNvSpPr>
              <p:nvPr/>
            </p:nvSpPr>
            <p:spPr>
              <a:xfrm>
                <a:off x="-9441" y="2857429"/>
                <a:ext cx="682559" cy="57708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2" name="Rectangle 61"/>
              <p:cNvSpPr/>
              <p:nvPr/>
            </p:nvSpPr>
            <p:spPr>
              <a:xfrm>
                <a:off x="272101" y="4141203"/>
                <a:ext cx="8463599" cy="747512"/>
              </a:xfrm>
              <a:prstGeom prst="rect">
                <a:avLst/>
              </a:prstGeom>
            </p:spPr>
            <p:txBody>
              <a:bodyPr wrap="none">
                <a:spAutoFit/>
              </a:bodyPr>
              <a:lstStyle/>
              <a:p>
                <a:r>
                  <a:rPr lang="en-US" sz="2000" dirty="0">
                    <a:ea typeface="Cambria Math"/>
                    <a:sym typeface="Wingdings" panose="05000000000000000000" pitchFamily="2" charset="2"/>
                  </a:rPr>
                  <a:t>[</a:t>
                </a:r>
                <a:r>
                  <a:rPr lang="en-US" sz="2000" dirty="0" smtClean="0">
                    <a:ea typeface="Cambria Math"/>
                    <a:sym typeface="Wingdings" panose="05000000000000000000" pitchFamily="2" charset="2"/>
                  </a:rPr>
                  <a:t>ABP17]  </a:t>
                </a:r>
                <a14:m>
                  <m:oMath xmlns:m="http://schemas.openxmlformats.org/officeDocument/2006/math">
                    <m:r>
                      <a:rPr lang="en-US" sz="2000" b="0" i="1" smtClean="0">
                        <a:solidFill>
                          <a:schemeClr val="tx1"/>
                        </a:solidFill>
                        <a:latin typeface="Cambria Math" panose="02040503050406030204" pitchFamily="18" charset="0"/>
                        <a:ea typeface="Cambria Math"/>
                      </a:rPr>
                      <m:t>𝐶𝑜𝑠𝑡</m:t>
                    </m:r>
                    <m:r>
                      <a:rPr lang="en-US" sz="2000" b="0" i="1" smtClean="0">
                        <a:solidFill>
                          <a:schemeClr val="tx1"/>
                        </a:solidFill>
                        <a:latin typeface="Cambria Math" panose="02040503050406030204" pitchFamily="18" charset="0"/>
                        <a:ea typeface="Cambria Math"/>
                      </a:rPr>
                      <m:t> </m:t>
                    </m:r>
                    <m:r>
                      <a:rPr lang="en-US" sz="2000" b="0" i="1" smtClean="0">
                        <a:solidFill>
                          <a:schemeClr val="tx1"/>
                        </a:solidFill>
                        <a:latin typeface="Cambria Math" panose="02040503050406030204" pitchFamily="18" charset="0"/>
                        <a:ea typeface="Cambria Math"/>
                      </a:rPr>
                      <m:t>𝑡𝑜</m:t>
                    </m:r>
                    <m:r>
                      <a:rPr lang="en-US" sz="2000" b="0" i="1" smtClean="0">
                        <a:solidFill>
                          <a:schemeClr val="tx1"/>
                        </a:solidFill>
                        <a:latin typeface="Cambria Math" panose="02040503050406030204" pitchFamily="18" charset="0"/>
                        <a:ea typeface="Cambria Math"/>
                      </a:rPr>
                      <m:t> </m:t>
                    </m:r>
                    <m:r>
                      <a:rPr lang="en-US" sz="2000" b="0" i="1" smtClean="0">
                        <a:solidFill>
                          <a:schemeClr val="tx1"/>
                        </a:solidFill>
                        <a:latin typeface="Cambria Math" panose="02040503050406030204" pitchFamily="18" charset="0"/>
                        <a:ea typeface="Cambria Math"/>
                      </a:rPr>
                      <m:t>𝑟𝑒𝑝𝑒𝑏𝑏𝑙𝑒</m:t>
                    </m:r>
                    <m:r>
                      <a:rPr lang="en-US" sz="2000" b="0" i="1" smtClean="0">
                        <a:solidFill>
                          <a:schemeClr val="tx1"/>
                        </a:solidFill>
                        <a:latin typeface="Cambria Math" panose="02040503050406030204" pitchFamily="18" charset="0"/>
                        <a:ea typeface="Cambria Math"/>
                      </a:rPr>
                      <m:t> </m:t>
                    </m:r>
                    <m:d>
                      <m:dPr>
                        <m:ctrlPr>
                          <a:rPr lang="en-US" sz="2000" b="0" i="1" smtClean="0">
                            <a:solidFill>
                              <a:schemeClr val="tx1"/>
                            </a:solidFill>
                            <a:latin typeface="Cambria Math" panose="02040503050406030204" pitchFamily="18" charset="0"/>
                            <a:ea typeface="Cambria Math"/>
                          </a:rPr>
                        </m:ctrlPr>
                      </m:dPr>
                      <m:e>
                        <m:r>
                          <a:rPr lang="en-US" sz="2000" b="0" i="1" smtClean="0">
                            <a:solidFill>
                              <a:schemeClr val="tx1"/>
                            </a:solidFill>
                            <a:latin typeface="Cambria Math" panose="02040503050406030204" pitchFamily="18" charset="0"/>
                            <a:ea typeface="Cambria Math"/>
                          </a:rPr>
                          <m:t>𝑚𝑜𝑠𝑡</m:t>
                        </m:r>
                        <m:r>
                          <a:rPr lang="en-US" sz="2000" b="0" i="1" smtClean="0">
                            <a:solidFill>
                              <a:schemeClr val="tx1"/>
                            </a:solidFill>
                            <a:latin typeface="Cambria Math" panose="02040503050406030204" pitchFamily="18" charset="0"/>
                            <a:ea typeface="Cambria Math"/>
                          </a:rPr>
                          <m:t> </m:t>
                        </m:r>
                        <m:r>
                          <a:rPr lang="en-US" sz="2000" b="0" i="1" smtClean="0">
                            <a:solidFill>
                              <a:schemeClr val="tx1"/>
                            </a:solidFill>
                            <a:latin typeface="Cambria Math" panose="02040503050406030204" pitchFamily="18" charset="0"/>
                            <a:ea typeface="Cambria Math"/>
                          </a:rPr>
                          <m:t>𝑜𝑓</m:t>
                        </m:r>
                      </m:e>
                    </m:d>
                    <m:sSub>
                      <m:sSubPr>
                        <m:ctrlPr>
                          <a:rPr lang="en-US" sz="2000" i="1">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 </m:t>
                        </m:r>
                        <m:r>
                          <a:rPr lang="en-US" sz="2000" i="1">
                            <a:solidFill>
                              <a:schemeClr val="tx1"/>
                            </a:solidFill>
                            <a:latin typeface="Cambria Math" panose="02040503050406030204" pitchFamily="18" charset="0"/>
                          </a:rPr>
                          <m:t>𝐺</m:t>
                        </m:r>
                      </m:e>
                      <m:sub>
                        <m:r>
                          <a:rPr lang="en-US" sz="2000" i="1">
                            <a:solidFill>
                              <a:schemeClr val="tx1"/>
                            </a:solidFill>
                            <a:latin typeface="Cambria Math" panose="02040503050406030204" pitchFamily="18" charset="0"/>
                          </a:rPr>
                          <m:t>𝐿</m:t>
                        </m:r>
                      </m:sub>
                    </m:sSub>
                  </m:oMath>
                </a14:m>
                <a:r>
                  <a:rPr lang="en-US" sz="2000" dirty="0" smtClean="0">
                    <a:solidFill>
                      <a:schemeClr val="tx1"/>
                    </a:solidFill>
                  </a:rPr>
                  <a:t> from starting configuration with at </a:t>
                </a:r>
              </a:p>
              <a:p>
                <a:r>
                  <a:rPr lang="en-US" sz="2000" dirty="0" smtClean="0">
                    <a:solidFill>
                      <a:schemeClr val="tx1"/>
                    </a:solidFill>
                  </a:rPr>
                  <a:t>most </a:t>
                </a:r>
                <a14:m>
                  <m:oMath xmlns:m="http://schemas.openxmlformats.org/officeDocument/2006/math">
                    <m:r>
                      <m:rPr>
                        <m:sty m:val="p"/>
                      </m:rPr>
                      <a:rPr lang="en-US" sz="2000" b="0" i="0" smtClean="0">
                        <a:solidFill>
                          <a:schemeClr val="tx1"/>
                        </a:solidFill>
                        <a:latin typeface="Cambria Math" panose="02040503050406030204" pitchFamily="18" charset="0"/>
                      </a:rPr>
                      <m:t>e</m:t>
                    </m:r>
                    <m:r>
                      <a:rPr lang="en-US" sz="2000" b="0" i="0" smtClean="0">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m:rPr>
                            <m:sty m:val="p"/>
                          </m:rPr>
                          <a:rPr lang="en-US" sz="2000" b="0" i="0" smtClean="0">
                            <a:solidFill>
                              <a:schemeClr val="tx1"/>
                            </a:solidFill>
                            <a:latin typeface="Cambria Math" panose="02040503050406030204" pitchFamily="18" charset="0"/>
                          </a:rPr>
                          <m:t>O</m:t>
                        </m:r>
                      </m:e>
                    </m:acc>
                    <m:d>
                      <m:dPr>
                        <m:ctrlPr>
                          <a:rPr lang="en-US" sz="2000" i="1">
                            <a:solidFill>
                              <a:schemeClr val="tx1"/>
                            </a:solidFill>
                            <a:latin typeface="Cambria Math" panose="02040503050406030204" pitchFamily="18" charset="0"/>
                            <a:ea typeface="Cambria Math" panose="02040503050406030204" pitchFamily="18" charset="0"/>
                          </a:rPr>
                        </m:ctrlPr>
                      </m:dPr>
                      <m:e>
                        <m:sSup>
                          <m:sSupPr>
                            <m:ctrlPr>
                              <a:rPr lang="en-US" sz="2000" i="1">
                                <a:solidFill>
                                  <a:schemeClr val="tx1"/>
                                </a:solidFill>
                                <a:latin typeface="Cambria Math" panose="02040503050406030204" pitchFamily="18" charset="0"/>
                                <a:ea typeface="Cambria Math" panose="02040503050406030204" pitchFamily="18" charset="0"/>
                              </a:rPr>
                            </m:ctrlPr>
                          </m:sSupPr>
                          <m:e>
                            <m:r>
                              <a:rPr lang="en-US" sz="2000" i="1">
                                <a:solidFill>
                                  <a:schemeClr val="tx1"/>
                                </a:solidFill>
                                <a:latin typeface="Cambria Math" panose="02040503050406030204" pitchFamily="18" charset="0"/>
                                <a:ea typeface="Cambria Math" panose="02040503050406030204" pitchFamily="18" charset="0"/>
                              </a:rPr>
                              <m:t>𝑛</m:t>
                            </m:r>
                          </m:e>
                          <m:sup>
                            <m:r>
                              <a:rPr lang="en-US" sz="2000" b="0" i="1" smtClean="0">
                                <a:solidFill>
                                  <a:schemeClr val="tx1"/>
                                </a:solidFill>
                                <a:latin typeface="Cambria Math" panose="02040503050406030204" pitchFamily="18" charset="0"/>
                                <a:ea typeface="Cambria Math" panose="02040503050406030204" pitchFamily="18" charset="0"/>
                              </a:rPr>
                              <m:t>3</m:t>
                            </m:r>
                            <m:r>
                              <a:rPr lang="en-US" sz="2000" i="1">
                                <a:solidFill>
                                  <a:schemeClr val="tx1"/>
                                </a:solidFill>
                                <a:latin typeface="Cambria Math" panose="02040503050406030204" pitchFamily="18" charset="0"/>
                                <a:ea typeface="Cambria Math" panose="02040503050406030204" pitchFamily="18" charset="0"/>
                              </a:rPr>
                              <m:t>/</m:t>
                            </m:r>
                            <m:r>
                              <a:rPr lang="en-US" sz="2000" i="1">
                                <a:solidFill>
                                  <a:schemeClr val="tx1"/>
                                </a:solidFill>
                                <a:latin typeface="Cambria Math" panose="02040503050406030204" pitchFamily="18" charset="0"/>
                                <a:ea typeface="Cambria Math" panose="02040503050406030204" pitchFamily="18" charset="0"/>
                              </a:rPr>
                              <m:t>4</m:t>
                            </m:r>
                          </m:sup>
                        </m:sSup>
                      </m:e>
                    </m:d>
                  </m:oMath>
                </a14:m>
                <a:r>
                  <a:rPr lang="en-US" sz="2000" dirty="0" smtClean="0">
                    <a:solidFill>
                      <a:schemeClr val="tx1"/>
                    </a:solidFill>
                  </a:rPr>
                  <a:t> pebbles is at least </a:t>
                </a:r>
                <a14:m>
                  <m:oMath xmlns:m="http://schemas.openxmlformats.org/officeDocument/2006/math">
                    <m:r>
                      <m:rPr>
                        <m:sty m:val="p"/>
                      </m:rPr>
                      <a:rPr lang="el-GR" sz="2000" i="1">
                        <a:solidFill>
                          <a:schemeClr val="tx1"/>
                        </a:solidFill>
                        <a:latin typeface="Cambria Math"/>
                        <a:ea typeface="Cambria Math"/>
                      </a:rPr>
                      <m:t>Ω</m:t>
                    </m:r>
                    <m:d>
                      <m:dPr>
                        <m:ctrlPr>
                          <a:rPr lang="el-GR" sz="2000" i="1" smtClean="0">
                            <a:solidFill>
                              <a:schemeClr val="tx1"/>
                            </a:solidFill>
                            <a:latin typeface="Cambria Math" panose="02040503050406030204" pitchFamily="18" charset="0"/>
                            <a:ea typeface="Cambria Math"/>
                          </a:rPr>
                        </m:ctrlPr>
                      </m:dPr>
                      <m:e>
                        <m:r>
                          <m:rPr>
                            <m:sty m:val="p"/>
                          </m:rPr>
                          <a:rPr lang="en-US" sz="2000">
                            <a:solidFill>
                              <a:schemeClr val="tx1"/>
                            </a:solidFill>
                            <a:latin typeface="Cambria Math" panose="02040503050406030204" pitchFamily="18" charset="0"/>
                          </a:rPr>
                          <m:t>ed</m:t>
                        </m:r>
                      </m:e>
                    </m:d>
                    <m:r>
                      <a:rPr lang="en-US" sz="2000" b="0" i="0" smtClean="0">
                        <a:solidFill>
                          <a:schemeClr val="tx1"/>
                        </a:solidFill>
                        <a:latin typeface="Cambria Math" panose="02040503050406030204" pitchFamily="18" charset="0"/>
                      </a:rPr>
                      <m:t>= </m:t>
                    </m:r>
                    <m:acc>
                      <m:accPr>
                        <m:chr m:val="̃"/>
                        <m:ctrlPr>
                          <a:rPr lang="en-US" sz="2000" i="1">
                            <a:solidFill>
                              <a:schemeClr val="tx1"/>
                            </a:solidFill>
                            <a:latin typeface="Cambria Math" panose="02040503050406030204" pitchFamily="18" charset="0"/>
                          </a:rPr>
                        </m:ctrlPr>
                      </m:accPr>
                      <m:e>
                        <m:r>
                          <m:rPr>
                            <m:sty m:val="p"/>
                          </m:rPr>
                          <a:rPr lang="el-GR" sz="2000" i="1">
                            <a:solidFill>
                              <a:schemeClr val="tx1"/>
                            </a:solidFill>
                            <a:latin typeface="Cambria Math"/>
                            <a:ea typeface="Cambria Math"/>
                          </a:rPr>
                          <m:t>Ω</m:t>
                        </m:r>
                      </m:e>
                    </m:acc>
                    <m:d>
                      <m:dPr>
                        <m:ctrlPr>
                          <a:rPr lang="en-US" sz="2000" i="1">
                            <a:solidFill>
                              <a:schemeClr val="tx1"/>
                            </a:solidFill>
                            <a:latin typeface="Cambria Math" panose="02040503050406030204" pitchFamily="18" charset="0"/>
                            <a:ea typeface="Cambria Math" panose="02040503050406030204" pitchFamily="18" charset="0"/>
                          </a:rPr>
                        </m:ctrlPr>
                      </m:dPr>
                      <m:e>
                        <m:sSup>
                          <m:sSupPr>
                            <m:ctrlPr>
                              <a:rPr lang="en-US" sz="2000" i="1">
                                <a:solidFill>
                                  <a:schemeClr val="tx1"/>
                                </a:solidFill>
                                <a:latin typeface="Cambria Math" panose="02040503050406030204" pitchFamily="18" charset="0"/>
                                <a:ea typeface="Cambria Math" panose="02040503050406030204" pitchFamily="18" charset="0"/>
                              </a:rPr>
                            </m:ctrlPr>
                          </m:sSupPr>
                          <m:e>
                            <m:r>
                              <a:rPr lang="en-US" sz="2000" i="1">
                                <a:solidFill>
                                  <a:schemeClr val="tx1"/>
                                </a:solidFill>
                                <a:latin typeface="Cambria Math" panose="02040503050406030204" pitchFamily="18" charset="0"/>
                                <a:ea typeface="Cambria Math" panose="02040503050406030204" pitchFamily="18" charset="0"/>
                              </a:rPr>
                              <m:t>𝑛</m:t>
                            </m:r>
                          </m:e>
                          <m:sup>
                            <m:r>
                              <a:rPr lang="en-US" sz="2000" b="0" i="1" smtClean="0">
                                <a:solidFill>
                                  <a:schemeClr val="tx1"/>
                                </a:solidFill>
                                <a:latin typeface="Cambria Math" panose="02040503050406030204" pitchFamily="18" charset="0"/>
                                <a:ea typeface="Cambria Math" panose="02040503050406030204" pitchFamily="18" charset="0"/>
                              </a:rPr>
                              <m:t>3</m:t>
                            </m:r>
                            <m:r>
                              <a:rPr lang="en-US" sz="2000" i="1">
                                <a:solidFill>
                                  <a:schemeClr val="tx1"/>
                                </a:solidFill>
                                <a:latin typeface="Cambria Math" panose="02040503050406030204" pitchFamily="18" charset="0"/>
                                <a:ea typeface="Cambria Math" panose="02040503050406030204" pitchFamily="18" charset="0"/>
                              </a:rPr>
                              <m:t>/</m:t>
                            </m:r>
                            <m:r>
                              <a:rPr lang="en-US" sz="2000" b="0" i="1" smtClean="0">
                                <a:solidFill>
                                  <a:schemeClr val="tx1"/>
                                </a:solidFill>
                                <a:latin typeface="Cambria Math" panose="02040503050406030204" pitchFamily="18" charset="0"/>
                                <a:ea typeface="Cambria Math" panose="02040503050406030204" pitchFamily="18" charset="0"/>
                              </a:rPr>
                              <m:t>2</m:t>
                            </m:r>
                          </m:sup>
                        </m:sSup>
                      </m:e>
                    </m:d>
                  </m:oMath>
                </a14:m>
                <a:endParaRPr lang="en-US" sz="2000" dirty="0">
                  <a:solidFill>
                    <a:srgbClr val="FF0000"/>
                  </a:solidFill>
                </a:endParaRPr>
              </a:p>
            </p:txBody>
          </p:sp>
        </mc:Choice>
        <mc:Fallback>
          <p:sp>
            <p:nvSpPr>
              <p:cNvPr id="62" name="Rectangle 61"/>
              <p:cNvSpPr>
                <a:spLocks noRot="1" noChangeAspect="1" noMove="1" noResize="1" noEditPoints="1" noAdjustHandles="1" noChangeArrowheads="1" noChangeShapeType="1" noTextEdit="1"/>
              </p:cNvSpPr>
              <p:nvPr/>
            </p:nvSpPr>
            <p:spPr>
              <a:xfrm>
                <a:off x="272101" y="4141203"/>
                <a:ext cx="8463599" cy="747512"/>
              </a:xfrm>
              <a:prstGeom prst="rect">
                <a:avLst/>
              </a:prstGeom>
              <a:blipFill>
                <a:blip r:embed="rId7"/>
                <a:stretch>
                  <a:fillRect l="-793" t="-4878" r="-72" b="-11382"/>
                </a:stretch>
              </a:blipFill>
            </p:spPr>
            <p:txBody>
              <a:bodyPr/>
              <a:lstStyle/>
              <a:p>
                <a:r>
                  <a:rPr lang="en-US">
                    <a:noFill/>
                  </a:rPr>
                  <a:t> </a:t>
                </a:r>
              </a:p>
            </p:txBody>
          </p:sp>
        </mc:Fallback>
      </mc:AlternateContent>
      <p:sp>
        <p:nvSpPr>
          <p:cNvPr id="63" name="Left Brace 62"/>
          <p:cNvSpPr/>
          <p:nvPr/>
        </p:nvSpPr>
        <p:spPr>
          <a:xfrm rot="5400000" flipH="1">
            <a:off x="4504950" y="-110942"/>
            <a:ext cx="503586" cy="7747533"/>
          </a:xfrm>
          <a:prstGeom prst="leftBrace">
            <a:avLst>
              <a:gd name="adj1" fmla="val 8333"/>
              <a:gd name="adj2" fmla="val 5189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68580" tIns="34290" rIns="68580" bIns="34290" spcCol="0" rtlCol="0" anchor="ctr"/>
          <a:lstStyle/>
          <a:p>
            <a:pPr algn="ctr"/>
            <a:endParaRPr lang="en-US">
              <a:solidFill>
                <a:srgbClr val="FF0000"/>
              </a:solidFill>
            </a:endParaRPr>
          </a:p>
        </p:txBody>
      </p:sp>
    </p:spTree>
    <p:extLst>
      <p:ext uri="{BB962C8B-B14F-4D97-AF65-F5344CB8AC3E}">
        <p14:creationId xmlns:p14="http://schemas.microsoft.com/office/powerpoint/2010/main" val="44222704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Oval 3"/>
          <p:cNvSpPr/>
          <p:nvPr/>
        </p:nvSpPr>
        <p:spPr>
          <a:xfrm>
            <a:off x="882977" y="298633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5" name="Oval 4"/>
          <p:cNvSpPr/>
          <p:nvPr/>
        </p:nvSpPr>
        <p:spPr>
          <a:xfrm>
            <a:off x="1589132" y="298633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cxnSp>
        <p:nvCxnSpPr>
          <p:cNvPr id="6" name="Straight Arrow Connector 5"/>
          <p:cNvCxnSpPr/>
          <p:nvPr/>
        </p:nvCxnSpPr>
        <p:spPr>
          <a:xfrm>
            <a:off x="1296957" y="3191496"/>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6838504" y="301608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8" name="TextBox 7"/>
          <p:cNvSpPr txBox="1"/>
          <p:nvPr/>
        </p:nvSpPr>
        <p:spPr>
          <a:xfrm>
            <a:off x="2983909" y="2749008"/>
            <a:ext cx="512400" cy="718466"/>
          </a:xfrm>
          <a:prstGeom prst="rect">
            <a:avLst/>
          </a:prstGeom>
          <a:noFill/>
        </p:spPr>
        <p:txBody>
          <a:bodyPr wrap="none" lIns="68580" tIns="34290" rIns="68580" bIns="34290" rtlCol="0">
            <a:spAutoFit/>
          </a:bodyPr>
          <a:lstStyle/>
          <a:p>
            <a:r>
              <a:rPr lang="en-US" sz="4200" dirty="0"/>
              <a:t>…</a:t>
            </a:r>
          </a:p>
        </p:txBody>
      </p:sp>
      <p:cxnSp>
        <p:nvCxnSpPr>
          <p:cNvPr id="10" name="Straight Arrow Connector 9"/>
          <p:cNvCxnSpPr/>
          <p:nvPr/>
        </p:nvCxnSpPr>
        <p:spPr>
          <a:xfrm flipV="1">
            <a:off x="7952941" y="3184417"/>
            <a:ext cx="138085" cy="2334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204198" y="320775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440541" y="2678893"/>
            <a:ext cx="512400" cy="718466"/>
          </a:xfrm>
          <a:prstGeom prst="rect">
            <a:avLst/>
          </a:prstGeom>
          <a:noFill/>
        </p:spPr>
        <p:txBody>
          <a:bodyPr wrap="none" lIns="68580" tIns="34290" rIns="68580" bIns="34290" rtlCol="0">
            <a:spAutoFit/>
          </a:bodyPr>
          <a:lstStyle/>
          <a:p>
            <a:r>
              <a:rPr lang="en-US" sz="4200" dirty="0"/>
              <a:t>…</a:t>
            </a:r>
          </a:p>
        </p:txBody>
      </p:sp>
      <p:sp>
        <p:nvSpPr>
          <p:cNvPr id="13" name="Oval 12"/>
          <p:cNvSpPr/>
          <p:nvPr/>
        </p:nvSpPr>
        <p:spPr>
          <a:xfrm>
            <a:off x="6180119" y="3016182"/>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14" name="Oval 13"/>
          <p:cNvSpPr/>
          <p:nvPr/>
        </p:nvSpPr>
        <p:spPr>
          <a:xfrm>
            <a:off x="5461298" y="3042090"/>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15" name="Straight Arrow Connector 14"/>
          <p:cNvCxnSpPr>
            <a:endCxn id="13" idx="2"/>
          </p:cNvCxnSpPr>
          <p:nvPr/>
        </p:nvCxnSpPr>
        <p:spPr>
          <a:xfrm flipV="1">
            <a:off x="5825193" y="3225392"/>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568199" y="3217029"/>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777812" y="3039304"/>
            <a:ext cx="610009"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2m</a:t>
            </a:r>
          </a:p>
        </p:txBody>
      </p:sp>
      <p:cxnSp>
        <p:nvCxnSpPr>
          <p:cNvPr id="18" name="Straight Arrow Connector 17"/>
          <p:cNvCxnSpPr/>
          <p:nvPr/>
        </p:nvCxnSpPr>
        <p:spPr>
          <a:xfrm flipV="1">
            <a:off x="5178437" y="3222607"/>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9" name="Oval 18"/>
              <p:cNvSpPr/>
              <p:nvPr/>
            </p:nvSpPr>
            <p:spPr>
              <a:xfrm>
                <a:off x="2460677" y="3039305"/>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14:m>
                  <m:oMathPara xmlns:m="http://schemas.openxmlformats.org/officeDocument/2006/math">
                    <m:oMathParaPr>
                      <m:jc m:val="centerGroup"/>
                    </m:oMathParaPr>
                    <m:oMath xmlns:m="http://schemas.openxmlformats.org/officeDocument/2006/math">
                      <m:r>
                        <a:rPr lang="en-US" sz="1700" i="1" dirty="0">
                          <a:latin typeface="Cambria Math"/>
                        </a:rPr>
                        <m:t>𝑚</m:t>
                      </m:r>
                    </m:oMath>
                  </m:oMathPara>
                </a14:m>
                <a:endParaRPr lang="en-US" sz="1700" dirty="0"/>
              </a:p>
            </p:txBody>
          </p:sp>
        </mc:Choice>
        <mc:Fallback>
          <p:sp>
            <p:nvSpPr>
              <p:cNvPr id="19" name="Oval 18"/>
              <p:cNvSpPr>
                <a:spLocks noRot="1" noChangeAspect="1" noMove="1" noResize="1" noEditPoints="1" noAdjustHandles="1" noChangeArrowheads="1" noChangeShapeType="1" noTextEdit="1"/>
              </p:cNvSpPr>
              <p:nvPr/>
            </p:nvSpPr>
            <p:spPr>
              <a:xfrm>
                <a:off x="2460677" y="3039305"/>
                <a:ext cx="523232" cy="418421"/>
              </a:xfrm>
              <a:prstGeom prst="ellipse">
                <a:avLst/>
              </a:prstGeom>
              <a:blipFill>
                <a:blip r:embed="rId2"/>
                <a:stretch>
                  <a:fillRect/>
                </a:stretch>
              </a:blipFill>
              <a:ln>
                <a:noFill/>
              </a:ln>
            </p:spPr>
            <p:txBody>
              <a:bodyPr/>
              <a:lstStyle/>
              <a:p>
                <a:r>
                  <a:rPr lang="en-US">
                    <a:noFill/>
                  </a:rPr>
                  <a:t> </a:t>
                </a:r>
              </a:p>
            </p:txBody>
          </p:sp>
        </mc:Fallback>
      </mc:AlternateContent>
      <p:sp>
        <p:nvSpPr>
          <p:cNvPr id="20" name="TextBox 19"/>
          <p:cNvSpPr txBox="1"/>
          <p:nvPr/>
        </p:nvSpPr>
        <p:spPr>
          <a:xfrm>
            <a:off x="2008726" y="2723357"/>
            <a:ext cx="512400" cy="718466"/>
          </a:xfrm>
          <a:prstGeom prst="rect">
            <a:avLst/>
          </a:prstGeom>
          <a:noFill/>
        </p:spPr>
        <p:txBody>
          <a:bodyPr wrap="none" lIns="68580" tIns="34290" rIns="68580" bIns="34290" rtlCol="0">
            <a:spAutoFit/>
          </a:bodyPr>
          <a:lstStyle/>
          <a:p>
            <a:r>
              <a:rPr lang="en-US" sz="4200" dirty="0"/>
              <a:t>…</a:t>
            </a:r>
          </a:p>
        </p:txBody>
      </p:sp>
      <p:sp>
        <p:nvSpPr>
          <p:cNvPr id="21" name="Oval 20"/>
          <p:cNvSpPr/>
          <p:nvPr/>
        </p:nvSpPr>
        <p:spPr>
          <a:xfrm>
            <a:off x="4100880" y="3037093"/>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22" name="Straight Arrow Connector 21"/>
          <p:cNvCxnSpPr/>
          <p:nvPr/>
        </p:nvCxnSpPr>
        <p:spPr>
          <a:xfrm flipV="1">
            <a:off x="4464775" y="3253274"/>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3462488" y="3034308"/>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24" name="Straight Arrow Connector 23"/>
          <p:cNvCxnSpPr/>
          <p:nvPr/>
        </p:nvCxnSpPr>
        <p:spPr>
          <a:xfrm flipV="1">
            <a:off x="3826383" y="3250489"/>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Curved Connector 24"/>
          <p:cNvCxnSpPr/>
          <p:nvPr/>
        </p:nvCxnSpPr>
        <p:spPr>
          <a:xfrm rot="5400000" flipH="1" flipV="1">
            <a:off x="6425546" y="1794360"/>
            <a:ext cx="3036" cy="2579495"/>
          </a:xfrm>
          <a:prstGeom prst="curvedConnector3">
            <a:avLst>
              <a:gd name="adj1" fmla="val 9880962"/>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Curved Connector 29"/>
          <p:cNvCxnSpPr/>
          <p:nvPr/>
        </p:nvCxnSpPr>
        <p:spPr>
          <a:xfrm rot="5400000" flipH="1" flipV="1">
            <a:off x="4242099" y="1791323"/>
            <a:ext cx="3036" cy="2579495"/>
          </a:xfrm>
          <a:prstGeom prst="curvedConnector3">
            <a:avLst>
              <a:gd name="adj1" fmla="val 8542358"/>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1" name="Rectangle 30"/>
              <p:cNvSpPr/>
              <p:nvPr/>
            </p:nvSpPr>
            <p:spPr>
              <a:xfrm>
                <a:off x="-38468" y="1671719"/>
                <a:ext cx="736612" cy="577081"/>
              </a:xfrm>
              <a:prstGeom prst="rect">
                <a:avLst/>
              </a:prstGeom>
            </p:spPr>
            <p:txBody>
              <a:bodyPr wrap="none" lIns="68580" tIns="34290" rIns="68580" bIns="34290">
                <a:spAutoFit/>
              </a:bodyPr>
              <a:lstStyle/>
              <a:p>
                <a:pPr/>
                <a14:m>
                  <m:oMathPara xmlns:m="http://schemas.openxmlformats.org/officeDocument/2006/math">
                    <m:oMathParaPr>
                      <m:jc m:val="centerGroup"/>
                    </m:oMathParaPr>
                    <m:oMath xmlns:m="http://schemas.openxmlformats.org/officeDocument/2006/math">
                      <m:sSub>
                        <m:sSubPr>
                          <m:ctrlPr>
                            <a:rPr lang="en-US" sz="3300" i="1" smtClean="0">
                              <a:latin typeface="Cambria Math" panose="02040503050406030204" pitchFamily="18" charset="0"/>
                            </a:rPr>
                          </m:ctrlPr>
                        </m:sSubPr>
                        <m:e>
                          <m:r>
                            <a:rPr lang="en-US" sz="3300" b="0" i="1" smtClean="0">
                              <a:latin typeface="Cambria Math" panose="02040503050406030204" pitchFamily="18" charset="0"/>
                            </a:rPr>
                            <m:t>𝐺</m:t>
                          </m:r>
                        </m:e>
                        <m:sub>
                          <m:r>
                            <a:rPr lang="en-US" sz="3300" b="0" i="1" smtClean="0">
                              <a:latin typeface="Cambria Math" panose="02040503050406030204" pitchFamily="18" charset="0"/>
                            </a:rPr>
                            <m:t>𝑈</m:t>
                          </m:r>
                        </m:sub>
                      </m:sSub>
                    </m:oMath>
                  </m:oMathPara>
                </a14:m>
                <a:endParaRPr lang="en-US" sz="3300" dirty="0"/>
              </a:p>
            </p:txBody>
          </p:sp>
        </mc:Choice>
        <mc:Fallback>
          <p:sp>
            <p:nvSpPr>
              <p:cNvPr id="31" name="Rectangle 30"/>
              <p:cNvSpPr>
                <a:spLocks noRot="1" noChangeAspect="1" noMove="1" noResize="1" noEditPoints="1" noAdjustHandles="1" noChangeArrowheads="1" noChangeShapeType="1" noTextEdit="1"/>
              </p:cNvSpPr>
              <p:nvPr/>
            </p:nvSpPr>
            <p:spPr>
              <a:xfrm>
                <a:off x="-38468" y="1671719"/>
                <a:ext cx="736612" cy="57708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Oval 31"/>
              <p:cNvSpPr/>
              <p:nvPr/>
            </p:nvSpPr>
            <p:spPr>
              <a:xfrm>
                <a:off x="8084146" y="2815654"/>
                <a:ext cx="546364" cy="7516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14:m>
                  <m:oMathPara xmlns:m="http://schemas.openxmlformats.org/officeDocument/2006/math">
                    <m:oMathParaPr>
                      <m:jc m:val="centerGroup"/>
                    </m:oMathParaPr>
                    <m:oMath xmlns:m="http://schemas.openxmlformats.org/officeDocument/2006/math">
                      <m:f>
                        <m:fPr>
                          <m:ctrlPr>
                            <a:rPr lang="en-US" sz="1700" i="1" smtClean="0">
                              <a:latin typeface="Cambria Math" panose="02040503050406030204" pitchFamily="18" charset="0"/>
                            </a:rPr>
                          </m:ctrlPr>
                        </m:fPr>
                        <m:num>
                          <m:r>
                            <a:rPr lang="en-US" sz="1700" b="0" i="1" smtClean="0">
                              <a:latin typeface="Cambria Math" panose="02040503050406030204" pitchFamily="18" charset="0"/>
                            </a:rPr>
                            <m:t>𝑛</m:t>
                          </m:r>
                        </m:num>
                        <m:den>
                          <m:r>
                            <a:rPr lang="en-US" sz="1700" b="0" i="1" smtClean="0">
                              <a:latin typeface="Cambria Math" panose="02040503050406030204" pitchFamily="18" charset="0"/>
                            </a:rPr>
                            <m:t>2</m:t>
                          </m:r>
                        </m:den>
                      </m:f>
                    </m:oMath>
                  </m:oMathPara>
                </a14:m>
                <a:endParaRPr lang="en-US" sz="1700" dirty="0"/>
              </a:p>
            </p:txBody>
          </p:sp>
        </mc:Choice>
        <mc:Fallback>
          <p:sp>
            <p:nvSpPr>
              <p:cNvPr id="32" name="Oval 31"/>
              <p:cNvSpPr>
                <a:spLocks noRot="1" noChangeAspect="1" noMove="1" noResize="1" noEditPoints="1" noAdjustHandles="1" noChangeArrowheads="1" noChangeShapeType="1" noTextEdit="1"/>
              </p:cNvSpPr>
              <p:nvPr/>
            </p:nvSpPr>
            <p:spPr>
              <a:xfrm>
                <a:off x="8084146" y="2815654"/>
                <a:ext cx="546364" cy="751683"/>
              </a:xfrm>
              <a:prstGeom prst="ellipse">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Oval 32"/>
              <p:cNvSpPr/>
              <p:nvPr/>
            </p:nvSpPr>
            <p:spPr>
              <a:xfrm>
                <a:off x="772464" y="1658001"/>
                <a:ext cx="995376" cy="7516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14:m>
                  <m:oMathPara xmlns:m="http://schemas.openxmlformats.org/officeDocument/2006/math">
                    <m:oMathParaPr>
                      <m:jc m:val="centerGroup"/>
                    </m:oMathParaPr>
                    <m:oMath xmlns:m="http://schemas.openxmlformats.org/officeDocument/2006/math">
                      <m:f>
                        <m:fPr>
                          <m:ctrlPr>
                            <a:rPr lang="en-US" sz="1700" i="1" smtClean="0">
                              <a:latin typeface="Cambria Math" panose="02040503050406030204" pitchFamily="18" charset="0"/>
                            </a:rPr>
                          </m:ctrlPr>
                        </m:fPr>
                        <m:num>
                          <m:r>
                            <a:rPr lang="en-US" sz="1700" b="0" i="1" smtClean="0">
                              <a:latin typeface="Cambria Math" panose="02040503050406030204" pitchFamily="18" charset="0"/>
                            </a:rPr>
                            <m:t>𝑛</m:t>
                          </m:r>
                        </m:num>
                        <m:den>
                          <m:r>
                            <a:rPr lang="en-US" sz="1700" b="0" i="1" smtClean="0">
                              <a:latin typeface="Cambria Math" panose="02040503050406030204" pitchFamily="18" charset="0"/>
                            </a:rPr>
                            <m:t>2</m:t>
                          </m:r>
                        </m:den>
                      </m:f>
                      <m:r>
                        <a:rPr lang="en-US" sz="1700" b="0" i="1" smtClean="0">
                          <a:latin typeface="Cambria Math" panose="02040503050406030204" pitchFamily="18" charset="0"/>
                        </a:rPr>
                        <m:t>+1</m:t>
                      </m:r>
                    </m:oMath>
                  </m:oMathPara>
                </a14:m>
                <a:endParaRPr lang="en-US" sz="1700" dirty="0"/>
              </a:p>
            </p:txBody>
          </p:sp>
        </mc:Choice>
        <mc:Fallback>
          <p:sp>
            <p:nvSpPr>
              <p:cNvPr id="33" name="Oval 32"/>
              <p:cNvSpPr>
                <a:spLocks noRot="1" noChangeAspect="1" noMove="1" noResize="1" noEditPoints="1" noAdjustHandles="1" noChangeArrowheads="1" noChangeShapeType="1" noTextEdit="1"/>
              </p:cNvSpPr>
              <p:nvPr/>
            </p:nvSpPr>
            <p:spPr>
              <a:xfrm>
                <a:off x="772464" y="1658001"/>
                <a:ext cx="995376" cy="751683"/>
              </a:xfrm>
              <a:prstGeom prst="ellipse">
                <a:avLst/>
              </a:prstGeom>
              <a:blipFill>
                <a:blip r:embed="rId5"/>
                <a:stretch>
                  <a:fillRect/>
                </a:stretch>
              </a:blipFill>
              <a:ln>
                <a:noFill/>
              </a:ln>
            </p:spPr>
            <p:txBody>
              <a:bodyPr/>
              <a:lstStyle/>
              <a:p>
                <a:r>
                  <a:rPr lang="en-US">
                    <a:noFill/>
                  </a:rPr>
                  <a:t> </a:t>
                </a:r>
              </a:p>
            </p:txBody>
          </p:sp>
        </mc:Fallback>
      </mc:AlternateContent>
      <p:sp>
        <p:nvSpPr>
          <p:cNvPr id="34" name="TextBox 33"/>
          <p:cNvSpPr txBox="1"/>
          <p:nvPr/>
        </p:nvSpPr>
        <p:spPr>
          <a:xfrm>
            <a:off x="2110326" y="1595057"/>
            <a:ext cx="512400" cy="718466"/>
          </a:xfrm>
          <a:prstGeom prst="rect">
            <a:avLst/>
          </a:prstGeom>
          <a:noFill/>
        </p:spPr>
        <p:txBody>
          <a:bodyPr wrap="none" lIns="68580" tIns="34290" rIns="68580" bIns="34290" rtlCol="0">
            <a:spAutoFit/>
          </a:bodyPr>
          <a:lstStyle/>
          <a:p>
            <a:r>
              <a:rPr lang="en-US" sz="4200" dirty="0"/>
              <a:t>…</a:t>
            </a:r>
          </a:p>
        </p:txBody>
      </p:sp>
      <p:sp>
        <p:nvSpPr>
          <p:cNvPr id="36" name="Oval 35"/>
          <p:cNvSpPr/>
          <p:nvPr/>
        </p:nvSpPr>
        <p:spPr>
          <a:xfrm>
            <a:off x="5954584" y="184768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37" name="TextBox 36"/>
          <p:cNvSpPr txBox="1"/>
          <p:nvPr/>
        </p:nvSpPr>
        <p:spPr>
          <a:xfrm>
            <a:off x="2099989" y="1580608"/>
            <a:ext cx="512400" cy="718466"/>
          </a:xfrm>
          <a:prstGeom prst="rect">
            <a:avLst/>
          </a:prstGeom>
          <a:noFill/>
        </p:spPr>
        <p:txBody>
          <a:bodyPr wrap="none" lIns="68580" tIns="34290" rIns="68580" bIns="34290" rtlCol="0">
            <a:spAutoFit/>
          </a:bodyPr>
          <a:lstStyle/>
          <a:p>
            <a:r>
              <a:rPr lang="en-US" sz="4200" dirty="0"/>
              <a:t>…</a:t>
            </a:r>
          </a:p>
        </p:txBody>
      </p:sp>
      <p:cxnSp>
        <p:nvCxnSpPr>
          <p:cNvPr id="38" name="Straight Arrow Connector 37"/>
          <p:cNvCxnSpPr/>
          <p:nvPr/>
        </p:nvCxnSpPr>
        <p:spPr>
          <a:xfrm>
            <a:off x="6320278" y="203935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5296199" y="1847782"/>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40" name="Oval 39"/>
          <p:cNvSpPr/>
          <p:nvPr/>
        </p:nvSpPr>
        <p:spPr>
          <a:xfrm>
            <a:off x="4577378" y="1873690"/>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41" name="Straight Arrow Connector 40"/>
          <p:cNvCxnSpPr>
            <a:endCxn id="39" idx="2"/>
          </p:cNvCxnSpPr>
          <p:nvPr/>
        </p:nvCxnSpPr>
        <p:spPr>
          <a:xfrm flipV="1">
            <a:off x="4941273" y="2056992"/>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684279" y="2048629"/>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3893892" y="1870904"/>
            <a:ext cx="610009"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44" name="Straight Arrow Connector 43"/>
          <p:cNvCxnSpPr/>
          <p:nvPr/>
        </p:nvCxnSpPr>
        <p:spPr>
          <a:xfrm flipV="1">
            <a:off x="4294517" y="2054207"/>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3216960" y="1868693"/>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46" name="Straight Arrow Connector 45"/>
          <p:cNvCxnSpPr/>
          <p:nvPr/>
        </p:nvCxnSpPr>
        <p:spPr>
          <a:xfrm flipV="1">
            <a:off x="3580855" y="2084874"/>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2578568" y="1865908"/>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48" name="Straight Arrow Connector 47"/>
          <p:cNvCxnSpPr/>
          <p:nvPr/>
        </p:nvCxnSpPr>
        <p:spPr>
          <a:xfrm flipV="1">
            <a:off x="2942463" y="2082089"/>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Curved Connector 48"/>
          <p:cNvCxnSpPr/>
          <p:nvPr/>
        </p:nvCxnSpPr>
        <p:spPr>
          <a:xfrm rot="5400000" flipH="1" flipV="1">
            <a:off x="4230693" y="601973"/>
            <a:ext cx="3036" cy="2579495"/>
          </a:xfrm>
          <a:prstGeom prst="curvedConnector3">
            <a:avLst>
              <a:gd name="adj1" fmla="val 7873057"/>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684292" y="1621264"/>
            <a:ext cx="512400" cy="718466"/>
          </a:xfrm>
          <a:prstGeom prst="rect">
            <a:avLst/>
          </a:prstGeom>
          <a:noFill/>
        </p:spPr>
        <p:txBody>
          <a:bodyPr wrap="none" lIns="68580" tIns="34290" rIns="68580" bIns="34290" rtlCol="0">
            <a:spAutoFit/>
          </a:bodyPr>
          <a:lstStyle/>
          <a:p>
            <a:r>
              <a:rPr lang="en-US" sz="4200" dirty="0"/>
              <a:t>…</a:t>
            </a:r>
          </a:p>
        </p:txBody>
      </p:sp>
      <p:sp>
        <p:nvSpPr>
          <p:cNvPr id="51" name="Oval 50"/>
          <p:cNvSpPr/>
          <p:nvPr/>
        </p:nvSpPr>
        <p:spPr>
          <a:xfrm>
            <a:off x="8024846" y="1865908"/>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smtClean="0"/>
              <a:t>n</a:t>
            </a:r>
            <a:endParaRPr lang="en-US" sz="1700" dirty="0"/>
          </a:p>
        </p:txBody>
      </p:sp>
      <p:cxnSp>
        <p:nvCxnSpPr>
          <p:cNvPr id="56" name="Straight Arrow Connector 55"/>
          <p:cNvCxnSpPr>
            <a:stCxn id="32" idx="1"/>
            <a:endCxn id="33" idx="5"/>
          </p:cNvCxnSpPr>
          <p:nvPr/>
        </p:nvCxnSpPr>
        <p:spPr>
          <a:xfrm flipH="1" flipV="1">
            <a:off x="1622071" y="2299603"/>
            <a:ext cx="6542088" cy="62613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9" name="Rectangle 58"/>
              <p:cNvSpPr/>
              <p:nvPr/>
            </p:nvSpPr>
            <p:spPr>
              <a:xfrm>
                <a:off x="-9441" y="2857429"/>
                <a:ext cx="682559" cy="577081"/>
              </a:xfrm>
              <a:prstGeom prst="rect">
                <a:avLst/>
              </a:prstGeom>
            </p:spPr>
            <p:txBody>
              <a:bodyPr wrap="none" lIns="68580" tIns="34290" rIns="68580" bIns="34290">
                <a:spAutoFit/>
              </a:bodyPr>
              <a:lstStyle/>
              <a:p>
                <a:pPr/>
                <a14:m>
                  <m:oMathPara xmlns:m="http://schemas.openxmlformats.org/officeDocument/2006/math">
                    <m:oMathParaPr>
                      <m:jc m:val="centerGroup"/>
                    </m:oMathParaPr>
                    <m:oMath xmlns:m="http://schemas.openxmlformats.org/officeDocument/2006/math">
                      <m:sSub>
                        <m:sSubPr>
                          <m:ctrlPr>
                            <a:rPr lang="en-US" sz="3300" i="1" smtClean="0">
                              <a:latin typeface="Cambria Math" panose="02040503050406030204" pitchFamily="18" charset="0"/>
                            </a:rPr>
                          </m:ctrlPr>
                        </m:sSubPr>
                        <m:e>
                          <m:r>
                            <a:rPr lang="en-US" sz="3300" b="0" i="1" smtClean="0">
                              <a:latin typeface="Cambria Math" panose="02040503050406030204" pitchFamily="18" charset="0"/>
                            </a:rPr>
                            <m:t>𝐺</m:t>
                          </m:r>
                        </m:e>
                        <m:sub>
                          <m:r>
                            <a:rPr lang="en-US" sz="3300" b="0" i="1" smtClean="0">
                              <a:latin typeface="Cambria Math" panose="02040503050406030204" pitchFamily="18" charset="0"/>
                            </a:rPr>
                            <m:t>𝐿</m:t>
                          </m:r>
                        </m:sub>
                      </m:sSub>
                    </m:oMath>
                  </m:oMathPara>
                </a14:m>
                <a:endParaRPr lang="en-US" sz="3300" dirty="0"/>
              </a:p>
            </p:txBody>
          </p:sp>
        </mc:Choice>
        <mc:Fallback>
          <p:sp>
            <p:nvSpPr>
              <p:cNvPr id="59" name="Rectangle 58"/>
              <p:cNvSpPr>
                <a:spLocks noRot="1" noChangeAspect="1" noMove="1" noResize="1" noEditPoints="1" noAdjustHandles="1" noChangeArrowheads="1" noChangeShapeType="1" noTextEdit="1"/>
              </p:cNvSpPr>
              <p:nvPr/>
            </p:nvSpPr>
            <p:spPr>
              <a:xfrm>
                <a:off x="-9441" y="2857429"/>
                <a:ext cx="682559" cy="57708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2" name="Rectangle 61"/>
              <p:cNvSpPr/>
              <p:nvPr/>
            </p:nvSpPr>
            <p:spPr>
              <a:xfrm>
                <a:off x="1050230" y="474600"/>
                <a:ext cx="7580280" cy="747512"/>
              </a:xfrm>
              <a:prstGeom prst="rect">
                <a:avLst/>
              </a:prstGeom>
            </p:spPr>
            <p:txBody>
              <a:bodyPr wrap="none">
                <a:spAutoFit/>
              </a:bodyPr>
              <a:lstStyle/>
              <a:p>
                <a:r>
                  <a:rPr lang="en-US" sz="2000" b="0" dirty="0" smtClean="0">
                    <a:solidFill>
                      <a:schemeClr val="tx1"/>
                    </a:solidFill>
                    <a:ea typeface="Cambria Math"/>
                    <a:sym typeface="Wingdings" panose="05000000000000000000" pitchFamily="2" charset="2"/>
                  </a:rPr>
                  <a:t>Pebbling </a:t>
                </a:r>
                <a14:m>
                  <m:oMath xmlns:m="http://schemas.openxmlformats.org/officeDocument/2006/math">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panose="02040503050406030204" pitchFamily="18" charset="0"/>
                          </a:rPr>
                          <m:t>O</m:t>
                        </m:r>
                      </m:e>
                    </m:acc>
                    <m:d>
                      <m:dPr>
                        <m:ctrlPr>
                          <a:rPr lang="en-US" sz="2000" i="1">
                            <a:solidFill>
                              <a:schemeClr val="tx1"/>
                            </a:solidFill>
                            <a:latin typeface="Cambria Math" panose="02040503050406030204" pitchFamily="18" charset="0"/>
                            <a:ea typeface="Cambria Math" panose="02040503050406030204" pitchFamily="18" charset="0"/>
                          </a:rPr>
                        </m:ctrlPr>
                      </m:dPr>
                      <m:e>
                        <m:sSup>
                          <m:sSupPr>
                            <m:ctrlPr>
                              <a:rPr lang="en-US" sz="2000" i="1">
                                <a:solidFill>
                                  <a:schemeClr val="tx1"/>
                                </a:solidFill>
                                <a:latin typeface="Cambria Math" panose="02040503050406030204" pitchFamily="18" charset="0"/>
                                <a:ea typeface="Cambria Math" panose="02040503050406030204" pitchFamily="18" charset="0"/>
                              </a:rPr>
                            </m:ctrlPr>
                          </m:sSupPr>
                          <m:e>
                            <m:r>
                              <a:rPr lang="en-US" sz="2000" i="1">
                                <a:solidFill>
                                  <a:schemeClr val="tx1"/>
                                </a:solidFill>
                                <a:latin typeface="Cambria Math" panose="02040503050406030204" pitchFamily="18" charset="0"/>
                                <a:ea typeface="Cambria Math" panose="02040503050406030204" pitchFamily="18" charset="0"/>
                              </a:rPr>
                              <m:t>𝑛</m:t>
                            </m:r>
                          </m:e>
                          <m:sup>
                            <m:r>
                              <a:rPr lang="en-US" sz="2000" i="1">
                                <a:solidFill>
                                  <a:schemeClr val="tx1"/>
                                </a:solidFill>
                                <a:latin typeface="Cambria Math" panose="02040503050406030204" pitchFamily="18" charset="0"/>
                                <a:ea typeface="Cambria Math" panose="02040503050406030204" pitchFamily="18" charset="0"/>
                              </a:rPr>
                              <m:t>3</m:t>
                            </m:r>
                            <m:r>
                              <a:rPr lang="en-US" sz="2000" i="1">
                                <a:solidFill>
                                  <a:schemeClr val="tx1"/>
                                </a:solidFill>
                                <a:latin typeface="Cambria Math" panose="02040503050406030204" pitchFamily="18" charset="0"/>
                                <a:ea typeface="Cambria Math" panose="02040503050406030204" pitchFamily="18" charset="0"/>
                              </a:rPr>
                              <m:t>/4</m:t>
                            </m:r>
                          </m:sup>
                        </m:sSup>
                      </m:e>
                    </m:d>
                  </m:oMath>
                </a14:m>
                <a:r>
                  <a:rPr lang="en-US" sz="2000" b="0" dirty="0" smtClean="0">
                    <a:solidFill>
                      <a:schemeClr val="tx1"/>
                    </a:solidFill>
                    <a:ea typeface="Cambria Math"/>
                    <a:sym typeface="Wingdings" panose="05000000000000000000" pitchFamily="2" charset="2"/>
                  </a:rPr>
                  <a:t> consecutive nodes in  </a:t>
                </a:r>
                <a14:m>
                  <m:oMath xmlns:m="http://schemas.openxmlformats.org/officeDocument/2006/math">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𝐺</m:t>
                        </m:r>
                      </m:e>
                      <m:sub>
                        <m:r>
                          <a:rPr lang="en-US" sz="2000" b="0" i="1" smtClean="0">
                            <a:solidFill>
                              <a:schemeClr val="tx1"/>
                            </a:solidFill>
                            <a:latin typeface="Cambria Math" panose="02040503050406030204" pitchFamily="18" charset="0"/>
                          </a:rPr>
                          <m:t>𝑈</m:t>
                        </m:r>
                      </m:sub>
                    </m:sSub>
                  </m:oMath>
                </a14:m>
                <a:r>
                  <a:rPr lang="en-US" sz="2000" dirty="0" smtClean="0">
                    <a:solidFill>
                      <a:schemeClr val="tx1"/>
                    </a:solidFill>
                  </a:rPr>
                  <a:t> + </a:t>
                </a:r>
                <a14:m>
                  <m:oMath xmlns:m="http://schemas.openxmlformats.org/officeDocument/2006/math">
                    <m:r>
                      <a:rPr lang="en-US" sz="2000" i="1" smtClean="0">
                        <a:solidFill>
                          <a:schemeClr val="tx1"/>
                        </a:solidFill>
                        <a:latin typeface="Cambria Math" panose="02040503050406030204" pitchFamily="18" charset="0"/>
                        <a:ea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m:rPr>
                            <m:sty m:val="p"/>
                          </m:rPr>
                          <a:rPr lang="en-US" sz="2000" b="0" i="0" smtClean="0">
                            <a:solidFill>
                              <a:schemeClr val="tx1"/>
                            </a:solidFill>
                            <a:latin typeface="Cambria Math" panose="02040503050406030204" pitchFamily="18" charset="0"/>
                          </a:rPr>
                          <m:t>O</m:t>
                        </m:r>
                      </m:e>
                    </m:acc>
                    <m:d>
                      <m:dPr>
                        <m:ctrlPr>
                          <a:rPr lang="en-US" sz="2000" i="1">
                            <a:solidFill>
                              <a:schemeClr val="tx1"/>
                            </a:solidFill>
                            <a:latin typeface="Cambria Math" panose="02040503050406030204" pitchFamily="18" charset="0"/>
                            <a:ea typeface="Cambria Math" panose="02040503050406030204" pitchFamily="18" charset="0"/>
                          </a:rPr>
                        </m:ctrlPr>
                      </m:dPr>
                      <m:e>
                        <m:sSup>
                          <m:sSupPr>
                            <m:ctrlPr>
                              <a:rPr lang="en-US" sz="2000" i="1">
                                <a:solidFill>
                                  <a:schemeClr val="tx1"/>
                                </a:solidFill>
                                <a:latin typeface="Cambria Math" panose="02040503050406030204" pitchFamily="18" charset="0"/>
                                <a:ea typeface="Cambria Math" panose="02040503050406030204" pitchFamily="18" charset="0"/>
                              </a:rPr>
                            </m:ctrlPr>
                          </m:sSupPr>
                          <m:e>
                            <m:r>
                              <a:rPr lang="en-US" sz="2000" i="1">
                                <a:solidFill>
                                  <a:schemeClr val="tx1"/>
                                </a:solidFill>
                                <a:latin typeface="Cambria Math" panose="02040503050406030204" pitchFamily="18" charset="0"/>
                                <a:ea typeface="Cambria Math" panose="02040503050406030204" pitchFamily="18" charset="0"/>
                              </a:rPr>
                              <m:t>𝑛</m:t>
                            </m:r>
                          </m:e>
                          <m:sup>
                            <m:r>
                              <a:rPr lang="en-US" sz="2000" b="0" i="1" smtClean="0">
                                <a:solidFill>
                                  <a:schemeClr val="tx1"/>
                                </a:solidFill>
                                <a:latin typeface="Cambria Math" panose="02040503050406030204" pitchFamily="18" charset="0"/>
                                <a:ea typeface="Cambria Math" panose="02040503050406030204" pitchFamily="18" charset="0"/>
                              </a:rPr>
                              <m:t>3</m:t>
                            </m:r>
                            <m:r>
                              <a:rPr lang="en-US" sz="2000" i="1">
                                <a:solidFill>
                                  <a:schemeClr val="tx1"/>
                                </a:solidFill>
                                <a:latin typeface="Cambria Math" panose="02040503050406030204" pitchFamily="18" charset="0"/>
                                <a:ea typeface="Cambria Math" panose="02040503050406030204" pitchFamily="18" charset="0"/>
                              </a:rPr>
                              <m:t>/</m:t>
                            </m:r>
                            <m:r>
                              <a:rPr lang="en-US" sz="2000" i="1">
                                <a:solidFill>
                                  <a:schemeClr val="tx1"/>
                                </a:solidFill>
                                <a:latin typeface="Cambria Math" panose="02040503050406030204" pitchFamily="18" charset="0"/>
                                <a:ea typeface="Cambria Math" panose="02040503050406030204" pitchFamily="18" charset="0"/>
                              </a:rPr>
                              <m:t>4</m:t>
                            </m:r>
                          </m:sup>
                        </m:sSup>
                      </m:e>
                    </m:d>
                  </m:oMath>
                </a14:m>
                <a:r>
                  <a:rPr lang="en-US" sz="2000" dirty="0" smtClean="0">
                    <a:solidFill>
                      <a:schemeClr val="tx1"/>
                    </a:solidFill>
                  </a:rPr>
                  <a:t> pebbles on</a:t>
                </a:r>
                <a14:m>
                  <m:oMath xmlns:m="http://schemas.openxmlformats.org/officeDocument/2006/math">
                    <m:sSub>
                      <m:sSubPr>
                        <m:ctrlPr>
                          <a:rPr lang="en-US" sz="2000" i="1">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 </m:t>
                        </m:r>
                        <m:r>
                          <a:rPr lang="en-US" sz="2000" i="1">
                            <a:solidFill>
                              <a:schemeClr val="tx1"/>
                            </a:solidFill>
                            <a:latin typeface="Cambria Math" panose="02040503050406030204" pitchFamily="18" charset="0"/>
                          </a:rPr>
                          <m:t>𝐺</m:t>
                        </m:r>
                      </m:e>
                      <m:sub>
                        <m:r>
                          <a:rPr lang="en-US" sz="2000" i="1">
                            <a:solidFill>
                              <a:schemeClr val="tx1"/>
                            </a:solidFill>
                            <a:latin typeface="Cambria Math" panose="02040503050406030204" pitchFamily="18" charset="0"/>
                          </a:rPr>
                          <m:t>𝐿</m:t>
                        </m:r>
                      </m:sub>
                    </m:sSub>
                  </m:oMath>
                </a14:m>
                <a:endParaRPr lang="en-US" sz="2000" dirty="0" smtClean="0">
                  <a:solidFill>
                    <a:schemeClr val="tx1"/>
                  </a:solidFill>
                </a:endParaRPr>
              </a:p>
              <a:p>
                <a:r>
                  <a:rPr lang="en-US" sz="2000" dirty="0" smtClean="0">
                    <a:solidFill>
                      <a:schemeClr val="tx1"/>
                    </a:solidFill>
                    <a:sym typeface="Wingdings" panose="05000000000000000000" pitchFamily="2" charset="2"/>
                  </a:rPr>
                  <a:t></a:t>
                </a:r>
                <a:r>
                  <a:rPr lang="en-US" sz="2000" dirty="0" smtClean="0">
                    <a:solidFill>
                      <a:schemeClr val="tx1"/>
                    </a:solidFill>
                  </a:rPr>
                  <a:t>must re-pebble (almost all) of </a:t>
                </a:r>
                <a14:m>
                  <m:oMath xmlns:m="http://schemas.openxmlformats.org/officeDocument/2006/math">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 </m:t>
                        </m:r>
                        <m:r>
                          <a:rPr lang="en-US" sz="2000" i="1">
                            <a:solidFill>
                              <a:schemeClr val="tx1"/>
                            </a:solidFill>
                            <a:latin typeface="Cambria Math" panose="02040503050406030204" pitchFamily="18" charset="0"/>
                          </a:rPr>
                          <m:t>𝐺</m:t>
                        </m:r>
                      </m:e>
                      <m:sub>
                        <m:r>
                          <a:rPr lang="en-US" sz="2000" i="1">
                            <a:solidFill>
                              <a:schemeClr val="tx1"/>
                            </a:solidFill>
                            <a:latin typeface="Cambria Math" panose="02040503050406030204" pitchFamily="18" charset="0"/>
                          </a:rPr>
                          <m:t>𝐿</m:t>
                        </m:r>
                      </m:sub>
                    </m:sSub>
                  </m:oMath>
                </a14:m>
                <a:endParaRPr lang="en-US" sz="2000" dirty="0">
                  <a:solidFill>
                    <a:srgbClr val="FF0000"/>
                  </a:solidFill>
                </a:endParaRPr>
              </a:p>
            </p:txBody>
          </p:sp>
        </mc:Choice>
        <mc:Fallback>
          <p:sp>
            <p:nvSpPr>
              <p:cNvPr id="62" name="Rectangle 61"/>
              <p:cNvSpPr>
                <a:spLocks noRot="1" noChangeAspect="1" noMove="1" noResize="1" noEditPoints="1" noAdjustHandles="1" noChangeArrowheads="1" noChangeShapeType="1" noTextEdit="1"/>
              </p:cNvSpPr>
              <p:nvPr/>
            </p:nvSpPr>
            <p:spPr>
              <a:xfrm>
                <a:off x="1050230" y="474600"/>
                <a:ext cx="7580280" cy="747512"/>
              </a:xfrm>
              <a:prstGeom prst="rect">
                <a:avLst/>
              </a:prstGeom>
              <a:blipFill>
                <a:blip r:embed="rId7"/>
                <a:stretch>
                  <a:fillRect l="-804" t="-1639" b="-14754"/>
                </a:stretch>
              </a:blipFill>
            </p:spPr>
            <p:txBody>
              <a:bodyPr/>
              <a:lstStyle/>
              <a:p>
                <a:r>
                  <a:rPr lang="en-US">
                    <a:noFill/>
                  </a:rPr>
                  <a:t> </a:t>
                </a:r>
              </a:p>
            </p:txBody>
          </p:sp>
        </mc:Fallback>
      </mc:AlternateContent>
      <p:sp>
        <p:nvSpPr>
          <p:cNvPr id="63" name="Left Brace 62"/>
          <p:cNvSpPr/>
          <p:nvPr/>
        </p:nvSpPr>
        <p:spPr>
          <a:xfrm rot="5400000" flipH="1">
            <a:off x="4504950" y="-110942"/>
            <a:ext cx="503586" cy="7747533"/>
          </a:xfrm>
          <a:prstGeom prst="leftBrace">
            <a:avLst>
              <a:gd name="adj1" fmla="val 8333"/>
              <a:gd name="adj2" fmla="val 5189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68580" tIns="34290" rIns="68580" bIns="34290" spcCol="0" rtlCol="0" anchor="ctr"/>
          <a:lstStyle/>
          <a:p>
            <a:pPr algn="ctr"/>
            <a:endParaRPr lang="en-US">
              <a:solidFill>
                <a:srgbClr val="FF0000"/>
              </a:solidFill>
            </a:endParaRPr>
          </a:p>
        </p:txBody>
      </p:sp>
      <p:sp>
        <p:nvSpPr>
          <p:cNvPr id="54" name="Oval 53"/>
          <p:cNvSpPr/>
          <p:nvPr/>
        </p:nvSpPr>
        <p:spPr>
          <a:xfrm>
            <a:off x="734403" y="2712955"/>
            <a:ext cx="2399397"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55" name="Oval 54"/>
          <p:cNvSpPr/>
          <p:nvPr/>
        </p:nvSpPr>
        <p:spPr>
          <a:xfrm>
            <a:off x="3046555" y="2783075"/>
            <a:ext cx="2399397"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57" name="Oval 56"/>
          <p:cNvSpPr/>
          <p:nvPr/>
        </p:nvSpPr>
        <p:spPr>
          <a:xfrm>
            <a:off x="5374995" y="2722323"/>
            <a:ext cx="2399397"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58" name="Oval 57"/>
          <p:cNvSpPr/>
          <p:nvPr/>
        </p:nvSpPr>
        <p:spPr>
          <a:xfrm>
            <a:off x="7687147" y="2752852"/>
            <a:ext cx="1058523"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60" name="Oval 59"/>
          <p:cNvSpPr/>
          <p:nvPr/>
        </p:nvSpPr>
        <p:spPr>
          <a:xfrm>
            <a:off x="2521126" y="1564351"/>
            <a:ext cx="3433458" cy="989412"/>
          </a:xfrm>
          <a:prstGeom prst="ellipse">
            <a:avLst/>
          </a:prstGeom>
          <a:solidFill>
            <a:srgbClr val="00B050">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cxnSp>
        <p:nvCxnSpPr>
          <p:cNvPr id="61" name="Straight Arrow Connector 60"/>
          <p:cNvCxnSpPr/>
          <p:nvPr/>
        </p:nvCxnSpPr>
        <p:spPr>
          <a:xfrm flipH="1">
            <a:off x="2717454" y="2100315"/>
            <a:ext cx="225009" cy="1011284"/>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3491797" y="2161256"/>
            <a:ext cx="1413163" cy="969950"/>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4134400" y="2161256"/>
            <a:ext cx="2862808" cy="887606"/>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4946879" y="2180853"/>
            <a:ext cx="3312008" cy="784716"/>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8" name="Rectangle 67"/>
              <p:cNvSpPr/>
              <p:nvPr/>
            </p:nvSpPr>
            <p:spPr>
              <a:xfrm>
                <a:off x="272101" y="4141203"/>
                <a:ext cx="8463599" cy="747512"/>
              </a:xfrm>
              <a:prstGeom prst="rect">
                <a:avLst/>
              </a:prstGeom>
            </p:spPr>
            <p:txBody>
              <a:bodyPr wrap="none">
                <a:spAutoFit/>
              </a:bodyPr>
              <a:lstStyle/>
              <a:p>
                <a:r>
                  <a:rPr lang="en-US" sz="2000" dirty="0">
                    <a:ea typeface="Cambria Math"/>
                    <a:sym typeface="Wingdings" panose="05000000000000000000" pitchFamily="2" charset="2"/>
                  </a:rPr>
                  <a:t>[</a:t>
                </a:r>
                <a:r>
                  <a:rPr lang="en-US" sz="2000" dirty="0" smtClean="0">
                    <a:ea typeface="Cambria Math"/>
                    <a:sym typeface="Wingdings" panose="05000000000000000000" pitchFamily="2" charset="2"/>
                  </a:rPr>
                  <a:t>ABP17]  </a:t>
                </a:r>
                <a14:m>
                  <m:oMath xmlns:m="http://schemas.openxmlformats.org/officeDocument/2006/math">
                    <m:r>
                      <a:rPr lang="en-US" sz="2000" b="0" i="1" smtClean="0">
                        <a:solidFill>
                          <a:schemeClr val="tx1"/>
                        </a:solidFill>
                        <a:latin typeface="Cambria Math" panose="02040503050406030204" pitchFamily="18" charset="0"/>
                        <a:ea typeface="Cambria Math"/>
                      </a:rPr>
                      <m:t>𝐶𝑜𝑠𝑡</m:t>
                    </m:r>
                    <m:r>
                      <a:rPr lang="en-US" sz="2000" b="0" i="1" smtClean="0">
                        <a:solidFill>
                          <a:schemeClr val="tx1"/>
                        </a:solidFill>
                        <a:latin typeface="Cambria Math" panose="02040503050406030204" pitchFamily="18" charset="0"/>
                        <a:ea typeface="Cambria Math"/>
                      </a:rPr>
                      <m:t> </m:t>
                    </m:r>
                    <m:r>
                      <a:rPr lang="en-US" sz="2000" b="0" i="1" smtClean="0">
                        <a:solidFill>
                          <a:schemeClr val="tx1"/>
                        </a:solidFill>
                        <a:latin typeface="Cambria Math" panose="02040503050406030204" pitchFamily="18" charset="0"/>
                        <a:ea typeface="Cambria Math"/>
                      </a:rPr>
                      <m:t>𝑡𝑜</m:t>
                    </m:r>
                    <m:r>
                      <a:rPr lang="en-US" sz="2000" b="0" i="1" smtClean="0">
                        <a:solidFill>
                          <a:schemeClr val="tx1"/>
                        </a:solidFill>
                        <a:latin typeface="Cambria Math" panose="02040503050406030204" pitchFamily="18" charset="0"/>
                        <a:ea typeface="Cambria Math"/>
                      </a:rPr>
                      <m:t> </m:t>
                    </m:r>
                    <m:r>
                      <a:rPr lang="en-US" sz="2000" b="0" i="1" smtClean="0">
                        <a:solidFill>
                          <a:schemeClr val="tx1"/>
                        </a:solidFill>
                        <a:latin typeface="Cambria Math" panose="02040503050406030204" pitchFamily="18" charset="0"/>
                        <a:ea typeface="Cambria Math"/>
                      </a:rPr>
                      <m:t>𝑟𝑒𝑝𝑒𝑏𝑏𝑙𝑒</m:t>
                    </m:r>
                    <m:r>
                      <a:rPr lang="en-US" sz="2000" b="0" i="1" smtClean="0">
                        <a:solidFill>
                          <a:schemeClr val="tx1"/>
                        </a:solidFill>
                        <a:latin typeface="Cambria Math" panose="02040503050406030204" pitchFamily="18" charset="0"/>
                        <a:ea typeface="Cambria Math"/>
                      </a:rPr>
                      <m:t> </m:t>
                    </m:r>
                    <m:d>
                      <m:dPr>
                        <m:ctrlPr>
                          <a:rPr lang="en-US" sz="2000" b="0" i="1" smtClean="0">
                            <a:solidFill>
                              <a:schemeClr val="tx1"/>
                            </a:solidFill>
                            <a:latin typeface="Cambria Math" panose="02040503050406030204" pitchFamily="18" charset="0"/>
                            <a:ea typeface="Cambria Math"/>
                          </a:rPr>
                        </m:ctrlPr>
                      </m:dPr>
                      <m:e>
                        <m:r>
                          <a:rPr lang="en-US" sz="2000" b="0" i="1" smtClean="0">
                            <a:solidFill>
                              <a:schemeClr val="tx1"/>
                            </a:solidFill>
                            <a:latin typeface="Cambria Math" panose="02040503050406030204" pitchFamily="18" charset="0"/>
                            <a:ea typeface="Cambria Math"/>
                          </a:rPr>
                          <m:t>𝑚𝑜𝑠𝑡</m:t>
                        </m:r>
                        <m:r>
                          <a:rPr lang="en-US" sz="2000" b="0" i="1" smtClean="0">
                            <a:solidFill>
                              <a:schemeClr val="tx1"/>
                            </a:solidFill>
                            <a:latin typeface="Cambria Math" panose="02040503050406030204" pitchFamily="18" charset="0"/>
                            <a:ea typeface="Cambria Math"/>
                          </a:rPr>
                          <m:t> </m:t>
                        </m:r>
                        <m:r>
                          <a:rPr lang="en-US" sz="2000" b="0" i="1" smtClean="0">
                            <a:solidFill>
                              <a:schemeClr val="tx1"/>
                            </a:solidFill>
                            <a:latin typeface="Cambria Math" panose="02040503050406030204" pitchFamily="18" charset="0"/>
                            <a:ea typeface="Cambria Math"/>
                          </a:rPr>
                          <m:t>𝑜𝑓</m:t>
                        </m:r>
                      </m:e>
                    </m:d>
                    <m:sSub>
                      <m:sSubPr>
                        <m:ctrlPr>
                          <a:rPr lang="en-US" sz="2000" i="1">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 </m:t>
                        </m:r>
                        <m:r>
                          <a:rPr lang="en-US" sz="2000" i="1">
                            <a:solidFill>
                              <a:schemeClr val="tx1"/>
                            </a:solidFill>
                            <a:latin typeface="Cambria Math" panose="02040503050406030204" pitchFamily="18" charset="0"/>
                          </a:rPr>
                          <m:t>𝐺</m:t>
                        </m:r>
                      </m:e>
                      <m:sub>
                        <m:r>
                          <a:rPr lang="en-US" sz="2000" i="1">
                            <a:solidFill>
                              <a:schemeClr val="tx1"/>
                            </a:solidFill>
                            <a:latin typeface="Cambria Math" panose="02040503050406030204" pitchFamily="18" charset="0"/>
                          </a:rPr>
                          <m:t>𝐿</m:t>
                        </m:r>
                      </m:sub>
                    </m:sSub>
                  </m:oMath>
                </a14:m>
                <a:r>
                  <a:rPr lang="en-US" sz="2000" dirty="0" smtClean="0">
                    <a:solidFill>
                      <a:schemeClr val="tx1"/>
                    </a:solidFill>
                  </a:rPr>
                  <a:t> from starting configuration with at </a:t>
                </a:r>
              </a:p>
              <a:p>
                <a:r>
                  <a:rPr lang="en-US" sz="2000" dirty="0" smtClean="0">
                    <a:solidFill>
                      <a:schemeClr val="tx1"/>
                    </a:solidFill>
                  </a:rPr>
                  <a:t>most </a:t>
                </a:r>
                <a14:m>
                  <m:oMath xmlns:m="http://schemas.openxmlformats.org/officeDocument/2006/math">
                    <m:r>
                      <m:rPr>
                        <m:sty m:val="p"/>
                      </m:rPr>
                      <a:rPr lang="en-US" sz="2000" b="0" i="0" smtClean="0">
                        <a:solidFill>
                          <a:schemeClr val="tx1"/>
                        </a:solidFill>
                        <a:latin typeface="Cambria Math" panose="02040503050406030204" pitchFamily="18" charset="0"/>
                      </a:rPr>
                      <m:t>e</m:t>
                    </m:r>
                    <m:r>
                      <a:rPr lang="en-US" sz="2000" b="0" i="0" smtClean="0">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m:rPr>
                            <m:sty m:val="p"/>
                          </m:rPr>
                          <a:rPr lang="en-US" sz="2000" b="0" i="0" smtClean="0">
                            <a:solidFill>
                              <a:schemeClr val="tx1"/>
                            </a:solidFill>
                            <a:latin typeface="Cambria Math" panose="02040503050406030204" pitchFamily="18" charset="0"/>
                          </a:rPr>
                          <m:t>O</m:t>
                        </m:r>
                      </m:e>
                    </m:acc>
                    <m:d>
                      <m:dPr>
                        <m:ctrlPr>
                          <a:rPr lang="en-US" sz="2000" i="1">
                            <a:solidFill>
                              <a:schemeClr val="tx1"/>
                            </a:solidFill>
                            <a:latin typeface="Cambria Math" panose="02040503050406030204" pitchFamily="18" charset="0"/>
                            <a:ea typeface="Cambria Math" panose="02040503050406030204" pitchFamily="18" charset="0"/>
                          </a:rPr>
                        </m:ctrlPr>
                      </m:dPr>
                      <m:e>
                        <m:sSup>
                          <m:sSupPr>
                            <m:ctrlPr>
                              <a:rPr lang="en-US" sz="2000" i="1">
                                <a:solidFill>
                                  <a:schemeClr val="tx1"/>
                                </a:solidFill>
                                <a:latin typeface="Cambria Math" panose="02040503050406030204" pitchFamily="18" charset="0"/>
                                <a:ea typeface="Cambria Math" panose="02040503050406030204" pitchFamily="18" charset="0"/>
                              </a:rPr>
                            </m:ctrlPr>
                          </m:sSupPr>
                          <m:e>
                            <m:r>
                              <a:rPr lang="en-US" sz="2000" i="1">
                                <a:solidFill>
                                  <a:schemeClr val="tx1"/>
                                </a:solidFill>
                                <a:latin typeface="Cambria Math" panose="02040503050406030204" pitchFamily="18" charset="0"/>
                                <a:ea typeface="Cambria Math" panose="02040503050406030204" pitchFamily="18" charset="0"/>
                              </a:rPr>
                              <m:t>𝑛</m:t>
                            </m:r>
                          </m:e>
                          <m:sup>
                            <m:r>
                              <a:rPr lang="en-US" sz="2000" b="0" i="1" smtClean="0">
                                <a:solidFill>
                                  <a:schemeClr val="tx1"/>
                                </a:solidFill>
                                <a:latin typeface="Cambria Math" panose="02040503050406030204" pitchFamily="18" charset="0"/>
                                <a:ea typeface="Cambria Math" panose="02040503050406030204" pitchFamily="18" charset="0"/>
                              </a:rPr>
                              <m:t>3</m:t>
                            </m:r>
                            <m:r>
                              <a:rPr lang="en-US" sz="2000" i="1">
                                <a:solidFill>
                                  <a:schemeClr val="tx1"/>
                                </a:solidFill>
                                <a:latin typeface="Cambria Math" panose="02040503050406030204" pitchFamily="18" charset="0"/>
                                <a:ea typeface="Cambria Math" panose="02040503050406030204" pitchFamily="18" charset="0"/>
                              </a:rPr>
                              <m:t>/</m:t>
                            </m:r>
                            <m:r>
                              <a:rPr lang="en-US" sz="2000" i="1">
                                <a:solidFill>
                                  <a:schemeClr val="tx1"/>
                                </a:solidFill>
                                <a:latin typeface="Cambria Math" panose="02040503050406030204" pitchFamily="18" charset="0"/>
                                <a:ea typeface="Cambria Math" panose="02040503050406030204" pitchFamily="18" charset="0"/>
                              </a:rPr>
                              <m:t>4</m:t>
                            </m:r>
                          </m:sup>
                        </m:sSup>
                      </m:e>
                    </m:d>
                  </m:oMath>
                </a14:m>
                <a:r>
                  <a:rPr lang="en-US" sz="2000" dirty="0" smtClean="0">
                    <a:solidFill>
                      <a:schemeClr val="tx1"/>
                    </a:solidFill>
                  </a:rPr>
                  <a:t> pebbles is at least </a:t>
                </a:r>
                <a14:m>
                  <m:oMath xmlns:m="http://schemas.openxmlformats.org/officeDocument/2006/math">
                    <m:r>
                      <m:rPr>
                        <m:sty m:val="p"/>
                      </m:rPr>
                      <a:rPr lang="el-GR" sz="2000" i="1">
                        <a:solidFill>
                          <a:schemeClr val="tx1"/>
                        </a:solidFill>
                        <a:latin typeface="Cambria Math"/>
                        <a:ea typeface="Cambria Math"/>
                      </a:rPr>
                      <m:t>Ω</m:t>
                    </m:r>
                    <m:d>
                      <m:dPr>
                        <m:ctrlPr>
                          <a:rPr lang="el-GR" sz="2000" i="1" smtClean="0">
                            <a:solidFill>
                              <a:schemeClr val="tx1"/>
                            </a:solidFill>
                            <a:latin typeface="Cambria Math" panose="02040503050406030204" pitchFamily="18" charset="0"/>
                            <a:ea typeface="Cambria Math"/>
                          </a:rPr>
                        </m:ctrlPr>
                      </m:dPr>
                      <m:e>
                        <m:r>
                          <m:rPr>
                            <m:sty m:val="p"/>
                          </m:rPr>
                          <a:rPr lang="en-US" sz="2000">
                            <a:solidFill>
                              <a:schemeClr val="tx1"/>
                            </a:solidFill>
                            <a:latin typeface="Cambria Math" panose="02040503050406030204" pitchFamily="18" charset="0"/>
                          </a:rPr>
                          <m:t>ed</m:t>
                        </m:r>
                      </m:e>
                    </m:d>
                    <m:r>
                      <a:rPr lang="en-US" sz="2000" b="0" i="0" smtClean="0">
                        <a:solidFill>
                          <a:schemeClr val="tx1"/>
                        </a:solidFill>
                        <a:latin typeface="Cambria Math" panose="02040503050406030204" pitchFamily="18" charset="0"/>
                      </a:rPr>
                      <m:t>= </m:t>
                    </m:r>
                    <m:acc>
                      <m:accPr>
                        <m:chr m:val="̃"/>
                        <m:ctrlPr>
                          <a:rPr lang="en-US" sz="2000" i="1">
                            <a:solidFill>
                              <a:schemeClr val="tx1"/>
                            </a:solidFill>
                            <a:latin typeface="Cambria Math" panose="02040503050406030204" pitchFamily="18" charset="0"/>
                          </a:rPr>
                        </m:ctrlPr>
                      </m:accPr>
                      <m:e>
                        <m:r>
                          <m:rPr>
                            <m:sty m:val="p"/>
                          </m:rPr>
                          <a:rPr lang="el-GR" sz="2000" i="1">
                            <a:solidFill>
                              <a:schemeClr val="tx1"/>
                            </a:solidFill>
                            <a:latin typeface="Cambria Math"/>
                            <a:ea typeface="Cambria Math"/>
                          </a:rPr>
                          <m:t>Ω</m:t>
                        </m:r>
                      </m:e>
                    </m:acc>
                    <m:d>
                      <m:dPr>
                        <m:ctrlPr>
                          <a:rPr lang="en-US" sz="2000" i="1">
                            <a:solidFill>
                              <a:schemeClr val="tx1"/>
                            </a:solidFill>
                            <a:latin typeface="Cambria Math" panose="02040503050406030204" pitchFamily="18" charset="0"/>
                            <a:ea typeface="Cambria Math" panose="02040503050406030204" pitchFamily="18" charset="0"/>
                          </a:rPr>
                        </m:ctrlPr>
                      </m:dPr>
                      <m:e>
                        <m:sSup>
                          <m:sSupPr>
                            <m:ctrlPr>
                              <a:rPr lang="en-US" sz="2000" i="1">
                                <a:solidFill>
                                  <a:schemeClr val="tx1"/>
                                </a:solidFill>
                                <a:latin typeface="Cambria Math" panose="02040503050406030204" pitchFamily="18" charset="0"/>
                                <a:ea typeface="Cambria Math" panose="02040503050406030204" pitchFamily="18" charset="0"/>
                              </a:rPr>
                            </m:ctrlPr>
                          </m:sSupPr>
                          <m:e>
                            <m:r>
                              <a:rPr lang="en-US" sz="2000" i="1">
                                <a:solidFill>
                                  <a:schemeClr val="tx1"/>
                                </a:solidFill>
                                <a:latin typeface="Cambria Math" panose="02040503050406030204" pitchFamily="18" charset="0"/>
                                <a:ea typeface="Cambria Math" panose="02040503050406030204" pitchFamily="18" charset="0"/>
                              </a:rPr>
                              <m:t>𝑛</m:t>
                            </m:r>
                          </m:e>
                          <m:sup>
                            <m:r>
                              <a:rPr lang="en-US" sz="2000" b="0" i="1" smtClean="0">
                                <a:solidFill>
                                  <a:schemeClr val="tx1"/>
                                </a:solidFill>
                                <a:latin typeface="Cambria Math" panose="02040503050406030204" pitchFamily="18" charset="0"/>
                                <a:ea typeface="Cambria Math" panose="02040503050406030204" pitchFamily="18" charset="0"/>
                              </a:rPr>
                              <m:t>3</m:t>
                            </m:r>
                            <m:r>
                              <a:rPr lang="en-US" sz="2000" i="1">
                                <a:solidFill>
                                  <a:schemeClr val="tx1"/>
                                </a:solidFill>
                                <a:latin typeface="Cambria Math" panose="02040503050406030204" pitchFamily="18" charset="0"/>
                                <a:ea typeface="Cambria Math" panose="02040503050406030204" pitchFamily="18" charset="0"/>
                              </a:rPr>
                              <m:t>/</m:t>
                            </m:r>
                            <m:r>
                              <a:rPr lang="en-US" sz="2000" b="0" i="1" smtClean="0">
                                <a:solidFill>
                                  <a:schemeClr val="tx1"/>
                                </a:solidFill>
                                <a:latin typeface="Cambria Math" panose="02040503050406030204" pitchFamily="18" charset="0"/>
                                <a:ea typeface="Cambria Math" panose="02040503050406030204" pitchFamily="18" charset="0"/>
                              </a:rPr>
                              <m:t>2</m:t>
                            </m:r>
                          </m:sup>
                        </m:sSup>
                      </m:e>
                    </m:d>
                  </m:oMath>
                </a14:m>
                <a:endParaRPr lang="en-US" sz="2000" dirty="0">
                  <a:solidFill>
                    <a:srgbClr val="FF0000"/>
                  </a:solidFill>
                </a:endParaRPr>
              </a:p>
            </p:txBody>
          </p:sp>
        </mc:Choice>
        <mc:Fallback>
          <p:sp>
            <p:nvSpPr>
              <p:cNvPr id="68" name="Rectangle 67"/>
              <p:cNvSpPr>
                <a:spLocks noRot="1" noChangeAspect="1" noMove="1" noResize="1" noEditPoints="1" noAdjustHandles="1" noChangeArrowheads="1" noChangeShapeType="1" noTextEdit="1"/>
              </p:cNvSpPr>
              <p:nvPr/>
            </p:nvSpPr>
            <p:spPr>
              <a:xfrm>
                <a:off x="272101" y="4141203"/>
                <a:ext cx="8463599" cy="747512"/>
              </a:xfrm>
              <a:prstGeom prst="rect">
                <a:avLst/>
              </a:prstGeom>
              <a:blipFill>
                <a:blip r:embed="rId8"/>
                <a:stretch>
                  <a:fillRect l="-793" t="-4878" r="-72" b="-11382"/>
                </a:stretch>
              </a:blipFill>
            </p:spPr>
            <p:txBody>
              <a:bodyPr/>
              <a:lstStyle/>
              <a:p>
                <a:r>
                  <a:rPr lang="en-US">
                    <a:noFill/>
                  </a:rPr>
                  <a:t> </a:t>
                </a:r>
              </a:p>
            </p:txBody>
          </p:sp>
        </mc:Fallback>
      </mc:AlternateContent>
    </p:spTree>
    <p:extLst>
      <p:ext uri="{BB962C8B-B14F-4D97-AF65-F5344CB8AC3E}">
        <p14:creationId xmlns:p14="http://schemas.microsoft.com/office/powerpoint/2010/main" val="343080810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Analysis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28650" y="1369219"/>
                <a:ext cx="8352790" cy="3263504"/>
              </a:xfrm>
            </p:spPr>
            <p:txBody>
              <a:bodyPr/>
              <a:lstStyle/>
              <a:p>
                <a:r>
                  <a:rPr lang="en-US" sz="2800" dirty="0" smtClean="0"/>
                  <a:t>Case 1: Keep </a:t>
                </a:r>
                <a14:m>
                  <m:oMath xmlns:m="http://schemas.openxmlformats.org/officeDocument/2006/math">
                    <m:r>
                      <m:rPr>
                        <m:sty m:val="p"/>
                      </m:rPr>
                      <a:rPr lang="en-US" sz="3200">
                        <a:latin typeface="Cambria Math" panose="02040503050406030204" pitchFamily="18" charset="0"/>
                      </a:rPr>
                      <m:t>e</m:t>
                    </m:r>
                    <m:r>
                      <a:rPr lang="en-US" sz="3200">
                        <a:latin typeface="Cambria Math" panose="02040503050406030204" pitchFamily="18" charset="0"/>
                      </a:rPr>
                      <m:t>=</m:t>
                    </m:r>
                    <m:acc>
                      <m:accPr>
                        <m:chr m:val="̃"/>
                        <m:ctrlPr>
                          <a:rPr lang="en-US" sz="3200" i="1">
                            <a:latin typeface="Cambria Math" panose="02040503050406030204" pitchFamily="18" charset="0"/>
                          </a:rPr>
                        </m:ctrlPr>
                      </m:accPr>
                      <m:e>
                        <m:r>
                          <m:rPr>
                            <m:sty m:val="p"/>
                          </m:rPr>
                          <a:rPr lang="el-GR" sz="3200" i="1">
                            <a:latin typeface="Cambria Math"/>
                            <a:ea typeface="Cambria Math"/>
                          </a:rPr>
                          <m:t>Ω</m:t>
                        </m:r>
                      </m:e>
                    </m:acc>
                    <m:d>
                      <m:dPr>
                        <m:ctrlPr>
                          <a:rPr lang="en-US" sz="3200" i="1">
                            <a:latin typeface="Cambria Math" panose="02040503050406030204" pitchFamily="18" charset="0"/>
                            <a:ea typeface="Cambria Math" panose="02040503050406030204" pitchFamily="18" charset="0"/>
                          </a:rPr>
                        </m:ctrlPr>
                      </m:dPr>
                      <m:e>
                        <m:sSup>
                          <m:sSupPr>
                            <m:ctrlPr>
                              <a:rPr lang="en-US" sz="3200" i="1">
                                <a:latin typeface="Cambria Math" panose="02040503050406030204" pitchFamily="18" charset="0"/>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𝑛</m:t>
                            </m:r>
                          </m:e>
                          <m:sup>
                            <m:r>
                              <a:rPr lang="en-US" sz="3200" i="1">
                                <a:latin typeface="Cambria Math" panose="02040503050406030204" pitchFamily="18" charset="0"/>
                                <a:ea typeface="Cambria Math" panose="02040503050406030204" pitchFamily="18" charset="0"/>
                              </a:rPr>
                              <m:t>3</m:t>
                            </m:r>
                            <m:r>
                              <a:rPr lang="en-US" sz="3200" i="1">
                                <a:latin typeface="Cambria Math" panose="02040503050406030204" pitchFamily="18" charset="0"/>
                                <a:ea typeface="Cambria Math" panose="02040503050406030204" pitchFamily="18" charset="0"/>
                              </a:rPr>
                              <m:t>/4</m:t>
                            </m:r>
                          </m:sup>
                        </m:sSup>
                      </m:e>
                    </m:d>
                  </m:oMath>
                </a14:m>
                <a:r>
                  <a:rPr lang="en-US" sz="2800" dirty="0" smtClean="0"/>
                  <a:t> pebbles on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𝐺</m:t>
                        </m:r>
                      </m:e>
                      <m:sub>
                        <m:r>
                          <a:rPr lang="en-US" sz="3200" i="1">
                            <a:latin typeface="Cambria Math" panose="02040503050406030204" pitchFamily="18" charset="0"/>
                          </a:rPr>
                          <m:t>𝐿</m:t>
                        </m:r>
                      </m:sub>
                    </m:sSub>
                  </m:oMath>
                </a14:m>
                <a:r>
                  <a:rPr lang="en-US" sz="2800" dirty="0" smtClean="0"/>
                  <a:t> for </a:t>
                </a:r>
                <a14:m>
                  <m:oMath xmlns:m="http://schemas.openxmlformats.org/officeDocument/2006/math">
                    <m:r>
                      <m:rPr>
                        <m:sty m:val="p"/>
                      </m:rPr>
                      <a:rPr lang="el-GR" sz="3200" i="1">
                        <a:latin typeface="Cambria Math"/>
                        <a:ea typeface="Cambria Math"/>
                      </a:rPr>
                      <m:t>Ω</m:t>
                    </m:r>
                    <m:d>
                      <m:dPr>
                        <m:ctrlPr>
                          <a:rPr lang="en-US" sz="2800" i="1">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𝑛</m:t>
                        </m:r>
                      </m:e>
                    </m:d>
                  </m:oMath>
                </a14:m>
                <a:r>
                  <a:rPr lang="en-US" sz="2800" dirty="0" smtClean="0"/>
                  <a:t> steps. </a:t>
                </a:r>
              </a:p>
              <a:p>
                <a:pPr lvl="1"/>
                <a:r>
                  <a:rPr lang="en-US" sz="2400" dirty="0" smtClean="0"/>
                  <a:t>CC is at least  </a:t>
                </a:r>
                <a14:m>
                  <m:oMath xmlns:m="http://schemas.openxmlformats.org/officeDocument/2006/math">
                    <m:acc>
                      <m:accPr>
                        <m:chr m:val="̃"/>
                        <m:ctrlPr>
                          <a:rPr lang="en-US" sz="2400" i="1">
                            <a:latin typeface="Cambria Math" panose="02040503050406030204" pitchFamily="18" charset="0"/>
                          </a:rPr>
                        </m:ctrlPr>
                      </m:accPr>
                      <m:e>
                        <m:r>
                          <m:rPr>
                            <m:sty m:val="p"/>
                          </m:rPr>
                          <a:rPr lang="el-GR" sz="2400" i="1">
                            <a:latin typeface="Cambria Math"/>
                            <a:ea typeface="Cambria Math"/>
                          </a:rPr>
                          <m:t>Ω</m:t>
                        </m:r>
                      </m:e>
                    </m:acc>
                    <m:d>
                      <m:dPr>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𝑛</m:t>
                            </m:r>
                          </m:e>
                          <m:sup>
                            <m:r>
                              <a:rPr lang="en-US" sz="2400" b="0" i="1" smtClean="0">
                                <a:latin typeface="Cambria Math" panose="02040503050406030204" pitchFamily="18" charset="0"/>
                                <a:ea typeface="Cambria Math" panose="02040503050406030204" pitchFamily="18" charset="0"/>
                              </a:rPr>
                              <m:t>7</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4</m:t>
                            </m:r>
                          </m:sup>
                        </m:sSup>
                      </m:e>
                    </m:d>
                  </m:oMath>
                </a14:m>
                <a:endParaRPr lang="en-US" sz="2400" dirty="0" smtClean="0"/>
              </a:p>
              <a:p>
                <a:pPr lvl="1"/>
                <a:endParaRPr lang="en-US" sz="2400" dirty="0"/>
              </a:p>
              <a:p>
                <a:r>
                  <a:rPr lang="en-US" sz="2800" dirty="0"/>
                  <a:t>Case </a:t>
                </a:r>
                <a:r>
                  <a:rPr lang="en-US" sz="2800" dirty="0" smtClean="0"/>
                  <a:t>2: (Mostly) </a:t>
                </a:r>
                <a:r>
                  <a:rPr lang="en-US" sz="2800" dirty="0" err="1" smtClean="0"/>
                  <a:t>repebble</a:t>
                </a:r>
                <a:r>
                  <a:rPr lang="en-US" sz="2800" dirty="0" smtClean="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𝐺</m:t>
                        </m:r>
                      </m:e>
                      <m:sub>
                        <m:r>
                          <a:rPr lang="en-US" sz="2800" i="1">
                            <a:latin typeface="Cambria Math" panose="02040503050406030204" pitchFamily="18" charset="0"/>
                          </a:rPr>
                          <m:t>𝐿</m:t>
                        </m:r>
                      </m:sub>
                    </m:sSub>
                  </m:oMath>
                </a14:m>
                <a:r>
                  <a:rPr lang="en-US" sz="2800" dirty="0" smtClean="0"/>
                  <a:t> at least </a:t>
                </a:r>
                <a14:m>
                  <m:oMath xmlns:m="http://schemas.openxmlformats.org/officeDocument/2006/math">
                    <m:acc>
                      <m:accPr>
                        <m:chr m:val="̃"/>
                        <m:ctrlPr>
                          <a:rPr lang="en-US" sz="2800" i="1">
                            <a:latin typeface="Cambria Math" panose="02040503050406030204" pitchFamily="18" charset="0"/>
                          </a:rPr>
                        </m:ctrlPr>
                      </m:accPr>
                      <m:e>
                        <m:r>
                          <m:rPr>
                            <m:sty m:val="p"/>
                          </m:rPr>
                          <a:rPr lang="el-GR" sz="2800" i="1">
                            <a:latin typeface="Cambria Math"/>
                            <a:ea typeface="Cambria Math"/>
                          </a:rPr>
                          <m:t>Ω</m:t>
                        </m:r>
                      </m:e>
                    </m:acc>
                    <m:d>
                      <m:dPr>
                        <m:ctrlPr>
                          <a:rPr lang="en-US" sz="2800" i="1">
                            <a:latin typeface="Cambria Math" panose="02040503050406030204" pitchFamily="18" charset="0"/>
                            <a:ea typeface="Cambria Math" panose="02040503050406030204" pitchFamily="18" charset="0"/>
                          </a:rPr>
                        </m:ctrlPr>
                      </m:dPr>
                      <m:e>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𝑛</m:t>
                            </m:r>
                          </m:e>
                          <m:sup>
                            <m:r>
                              <a:rPr lang="en-US" sz="2800" b="0" i="1" smtClean="0">
                                <a:latin typeface="Cambria Math" panose="02040503050406030204" pitchFamily="18" charset="0"/>
                                <a:ea typeface="Cambria Math" panose="02040503050406030204" pitchFamily="18" charset="0"/>
                              </a:rPr>
                              <m:t>1</m:t>
                            </m:r>
                            <m:r>
                              <a:rPr lang="en-US" sz="2800" i="1">
                                <a:latin typeface="Cambria Math" panose="02040503050406030204" pitchFamily="18" charset="0"/>
                                <a:ea typeface="Cambria Math" panose="02040503050406030204" pitchFamily="18" charset="0"/>
                              </a:rPr>
                              <m:t>/4</m:t>
                            </m:r>
                          </m:sup>
                        </m:sSup>
                      </m:e>
                    </m:d>
                  </m:oMath>
                </a14:m>
                <a:r>
                  <a:rPr lang="en-US" sz="2800" dirty="0" smtClean="0"/>
                  <a:t> times. </a:t>
                </a:r>
                <a:endParaRPr lang="en-US" sz="2800" dirty="0"/>
              </a:p>
              <a:p>
                <a:pPr lvl="1"/>
                <a:r>
                  <a:rPr lang="en-US" sz="2400" dirty="0" smtClean="0"/>
                  <a:t>CC is </a:t>
                </a:r>
                <a:r>
                  <a:rPr lang="en-US" sz="2400" dirty="0"/>
                  <a:t>at least  </a:t>
                </a:r>
                <a14:m>
                  <m:oMath xmlns:m="http://schemas.openxmlformats.org/officeDocument/2006/math">
                    <m:acc>
                      <m:accPr>
                        <m:chr m:val="̃"/>
                        <m:ctrlPr>
                          <a:rPr lang="en-US" sz="2400" i="1">
                            <a:latin typeface="Cambria Math" panose="02040503050406030204" pitchFamily="18" charset="0"/>
                          </a:rPr>
                        </m:ctrlPr>
                      </m:accPr>
                      <m:e>
                        <m:r>
                          <m:rPr>
                            <m:sty m:val="p"/>
                          </m:rPr>
                          <a:rPr lang="el-GR" sz="2400" i="1">
                            <a:latin typeface="Cambria Math"/>
                            <a:ea typeface="Cambria Math"/>
                          </a:rPr>
                          <m:t>Ω</m:t>
                        </m:r>
                      </m:e>
                    </m:acc>
                    <m:d>
                      <m:dPr>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𝑛</m:t>
                            </m:r>
                          </m:e>
                          <m:sup>
                            <m:r>
                              <a:rPr lang="en-US" sz="2400" b="0" i="1" smtClean="0">
                                <a:latin typeface="Cambria Math" panose="02040503050406030204" pitchFamily="18" charset="0"/>
                                <a:ea typeface="Cambria Math" panose="02040503050406030204" pitchFamily="18" charset="0"/>
                              </a:rPr>
                              <m:t>3</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2</m:t>
                            </m:r>
                          </m:sup>
                        </m:sSup>
                      </m:e>
                    </m:d>
                    <m:r>
                      <a:rPr lang="en-US" sz="2400" i="1" smtClean="0">
                        <a:latin typeface="Cambria Math" panose="02040503050406030204" pitchFamily="18" charset="0"/>
                        <a:ea typeface="Cambria Math" panose="02040503050406030204" pitchFamily="18" charset="0"/>
                      </a:rPr>
                      <m:t>×</m:t>
                    </m:r>
                    <m:acc>
                      <m:accPr>
                        <m:chr m:val="̃"/>
                        <m:ctrlPr>
                          <a:rPr lang="en-US" sz="2400" i="1">
                            <a:latin typeface="Cambria Math" panose="02040503050406030204" pitchFamily="18" charset="0"/>
                          </a:rPr>
                        </m:ctrlPr>
                      </m:accPr>
                      <m:e>
                        <m:r>
                          <m:rPr>
                            <m:sty m:val="p"/>
                          </m:rPr>
                          <a:rPr lang="el-GR" sz="2400" i="1">
                            <a:latin typeface="Cambria Math"/>
                            <a:ea typeface="Cambria Math"/>
                          </a:rPr>
                          <m:t>Ω</m:t>
                        </m:r>
                      </m:e>
                    </m:acc>
                    <m:d>
                      <m:dPr>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𝑛</m:t>
                            </m:r>
                          </m:e>
                          <m:sup>
                            <m:r>
                              <a:rPr lang="en-US" sz="2400" i="1">
                                <a:latin typeface="Cambria Math" panose="02040503050406030204" pitchFamily="18" charset="0"/>
                                <a:ea typeface="Cambria Math" panose="02040503050406030204" pitchFamily="18" charset="0"/>
                              </a:rPr>
                              <m:t>1</m:t>
                            </m:r>
                            <m:r>
                              <a:rPr lang="en-US" sz="2400" i="1">
                                <a:latin typeface="Cambria Math" panose="02040503050406030204" pitchFamily="18" charset="0"/>
                                <a:ea typeface="Cambria Math" panose="02040503050406030204" pitchFamily="18" charset="0"/>
                              </a:rPr>
                              <m:t>/4</m:t>
                            </m:r>
                          </m:sup>
                        </m:sSup>
                      </m:e>
                    </m:d>
                    <m:r>
                      <a:rPr lang="en-US" sz="2400" b="0" i="1" smtClean="0">
                        <a:latin typeface="Cambria Math" panose="02040503050406030204" pitchFamily="18" charset="0"/>
                        <a:ea typeface="Cambria Math" panose="02040503050406030204" pitchFamily="18" charset="0"/>
                      </a:rPr>
                      <m:t>=</m:t>
                    </m:r>
                    <m:acc>
                      <m:accPr>
                        <m:chr m:val="̃"/>
                        <m:ctrlPr>
                          <a:rPr lang="en-US" sz="2400" i="1">
                            <a:latin typeface="Cambria Math" panose="02040503050406030204" pitchFamily="18" charset="0"/>
                          </a:rPr>
                        </m:ctrlPr>
                      </m:accPr>
                      <m:e>
                        <m:r>
                          <m:rPr>
                            <m:sty m:val="p"/>
                          </m:rPr>
                          <a:rPr lang="el-GR" sz="2400" i="1">
                            <a:latin typeface="Cambria Math"/>
                            <a:ea typeface="Cambria Math"/>
                          </a:rPr>
                          <m:t>Ω</m:t>
                        </m:r>
                      </m:e>
                    </m:acc>
                    <m:d>
                      <m:dPr>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𝑛</m:t>
                            </m:r>
                          </m:e>
                          <m:sup>
                            <m:r>
                              <a:rPr lang="en-US" sz="2400" i="1">
                                <a:latin typeface="Cambria Math" panose="02040503050406030204" pitchFamily="18" charset="0"/>
                                <a:ea typeface="Cambria Math" panose="02040503050406030204" pitchFamily="18" charset="0"/>
                              </a:rPr>
                              <m:t>7</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4</m:t>
                            </m:r>
                          </m:sup>
                        </m:sSup>
                      </m:e>
                    </m:d>
                  </m:oMath>
                </a14:m>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28650" y="1369219"/>
                <a:ext cx="8352790" cy="3263504"/>
              </a:xfrm>
              <a:blipFill>
                <a:blip r:embed="rId2"/>
                <a:stretch>
                  <a:fillRect l="-1606" t="-1121"/>
                </a:stretch>
              </a:blipFill>
            </p:spPr>
            <p:txBody>
              <a:bodyPr/>
              <a:lstStyle/>
              <a:p>
                <a:r>
                  <a:rPr lang="en-US">
                    <a:noFill/>
                  </a:rPr>
                  <a:t> </a:t>
                </a:r>
              </a:p>
            </p:txBody>
          </p:sp>
        </mc:Fallback>
      </mc:AlternateContent>
    </p:spTree>
    <p:extLst>
      <p:ext uri="{BB962C8B-B14F-4D97-AF65-F5344CB8AC3E}">
        <p14:creationId xmlns:p14="http://schemas.microsoft.com/office/powerpoint/2010/main" val="410935793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Results</a:t>
            </a:r>
            <a:endParaRPr lang="en-US" dirty="0"/>
          </a:p>
        </p:txBody>
      </p:sp>
      <mc:AlternateContent xmlns:mc="http://schemas.openxmlformats.org/markup-compatibility/2006">
        <mc:Choice xmlns:a14="http://schemas.microsoft.com/office/drawing/2010/main" Requires="a14">
          <p:sp>
            <p:nvSpPr>
              <p:cNvPr id="5" name="Rectangle 4"/>
              <p:cNvSpPr/>
              <p:nvPr/>
            </p:nvSpPr>
            <p:spPr>
              <a:xfrm>
                <a:off x="409146" y="1093363"/>
                <a:ext cx="8434246" cy="894079"/>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000" b="1" dirty="0" smtClean="0">
                    <a:solidFill>
                      <a:schemeClr val="tx1"/>
                    </a:solidFill>
                  </a:rPr>
                  <a:t>Theorem</a:t>
                </a:r>
                <a:r>
                  <a:rPr lang="en-US" sz="2000" b="1" dirty="0">
                    <a:solidFill>
                      <a:schemeClr val="tx1"/>
                    </a:solidFill>
                  </a:rPr>
                  <a:t>: </a:t>
                </a:r>
                <a:r>
                  <a:rPr lang="en-US" sz="2000" dirty="0">
                    <a:solidFill>
                      <a:schemeClr val="tx1"/>
                    </a:solidFill>
                  </a:rPr>
                  <a:t>Argon2i is </a:t>
                </a:r>
                <a14:m>
                  <m:oMath xmlns:m="http://schemas.openxmlformats.org/officeDocument/2006/math">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𝑒</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𝑂</m:t>
                        </m:r>
                        <m:d>
                          <m:dPr>
                            <m:ctrlPr>
                              <a:rPr lang="en-US" sz="2000" i="1">
                                <a:solidFill>
                                  <a:schemeClr val="tx1"/>
                                </a:solidFill>
                                <a:latin typeface="Cambria Math" panose="02040503050406030204" pitchFamily="18" charset="0"/>
                              </a:rPr>
                            </m:ctrlPr>
                          </m:dPr>
                          <m:e>
                            <m:f>
                              <m:fPr>
                                <m:ctrlPr>
                                  <a:rPr lang="en-US" sz="2000" i="1">
                                    <a:solidFill>
                                      <a:schemeClr val="tx1"/>
                                    </a:solidFill>
                                    <a:latin typeface="Cambria Math" panose="02040503050406030204" pitchFamily="18" charset="0"/>
                                  </a:rPr>
                                </m:ctrlPr>
                              </m:fPr>
                              <m:num>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1">
                                        <a:solidFill>
                                          <a:schemeClr val="tx1"/>
                                        </a:solidFill>
                                        <a:latin typeface="Cambria Math" panose="02040503050406030204" pitchFamily="18" charset="0"/>
                                      </a:rPr>
                                      <m:t>3</m:t>
                                    </m:r>
                                  </m:sup>
                                </m:sSup>
                              </m:num>
                              <m:den>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𝑒</m:t>
                                    </m:r>
                                  </m:e>
                                  <m:sup>
                                    <m:r>
                                      <a:rPr lang="en-US" sz="2000" i="1">
                                        <a:solidFill>
                                          <a:schemeClr val="tx1"/>
                                        </a:solidFill>
                                        <a:latin typeface="Cambria Math" panose="02040503050406030204" pitchFamily="18" charset="0"/>
                                      </a:rPr>
                                      <m:t>3</m:t>
                                    </m:r>
                                  </m:sup>
                                </m:sSup>
                              </m:den>
                            </m:f>
                          </m:e>
                        </m:d>
                      </m:e>
                    </m:d>
                  </m:oMath>
                </a14:m>
                <a:r>
                  <a:rPr lang="en-US" sz="2000" dirty="0">
                    <a:solidFill>
                      <a:schemeClr val="tx1"/>
                    </a:solidFill>
                  </a:rPr>
                  <a:t>–depth </a:t>
                </a:r>
                <a:r>
                  <a:rPr lang="en-US" sz="2000" dirty="0">
                    <a:solidFill>
                      <a:schemeClr val="tx1"/>
                    </a:solidFill>
                  </a:rPr>
                  <a:t>reducible </a:t>
                </a:r>
                <a:r>
                  <a:rPr lang="en-US" sz="2000" dirty="0">
                    <a:solidFill>
                      <a:schemeClr val="tx1"/>
                    </a:solidFill>
                  </a:rPr>
                  <a:t>with high probability. </a:t>
                </a:r>
                <a:endParaRPr lang="en-US" sz="2000" dirty="0">
                  <a:solidFill>
                    <a:schemeClr val="tx1"/>
                  </a:solidFill>
                </a:endParaRPr>
              </a:p>
            </p:txBody>
          </p:sp>
        </mc:Choice>
        <mc:Fallback>
          <p:sp>
            <p:nvSpPr>
              <p:cNvPr id="5" name="Rectangle 4"/>
              <p:cNvSpPr>
                <a:spLocks noRot="1" noChangeAspect="1" noMove="1" noResize="1" noEditPoints="1" noAdjustHandles="1" noChangeArrowheads="1" noChangeShapeType="1" noTextEdit="1"/>
              </p:cNvSpPr>
              <p:nvPr/>
            </p:nvSpPr>
            <p:spPr>
              <a:xfrm>
                <a:off x="409146" y="1093363"/>
                <a:ext cx="8434246" cy="894079"/>
              </a:xfrm>
              <a:prstGeom prst="rect">
                <a:avLst/>
              </a:prstGeom>
              <a:blipFill>
                <a:blip r:embed="rId2"/>
                <a:stretch>
                  <a:fillRect l="-791"/>
                </a:stretch>
              </a:blipFill>
              <a:ln w="34925">
                <a:solidFill>
                  <a:schemeClr val="accent4"/>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409146" y="2087535"/>
                <a:ext cx="8434246" cy="548006"/>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nchorCtr="0"/>
              <a:lstStyle/>
              <a:p>
                <a:endParaRPr lang="en-US" sz="1800" b="1" dirty="0" smtClean="0">
                  <a:solidFill>
                    <a:schemeClr val="tx1"/>
                  </a:solidFill>
                </a:endParaRPr>
              </a:p>
              <a:p>
                <a:endParaRPr lang="en-US" sz="1800" b="1" dirty="0">
                  <a:solidFill>
                    <a:schemeClr val="tx1"/>
                  </a:solidFill>
                </a:endParaRPr>
              </a:p>
              <a:p>
                <a:r>
                  <a:rPr lang="en-US" sz="1800" b="1" dirty="0">
                    <a:solidFill>
                      <a:schemeClr val="tx1"/>
                    </a:solidFill>
                  </a:rPr>
                  <a:t>Corollary: </a:t>
                </a:r>
                <a:r>
                  <a:rPr lang="en-US" sz="1800" dirty="0">
                    <a:solidFill>
                      <a:schemeClr val="tx1"/>
                    </a:solidFill>
                  </a:rPr>
                  <a:t>For </a:t>
                </a:r>
                <a:r>
                  <a:rPr lang="en-US" sz="1800" dirty="0">
                    <a:solidFill>
                      <a:schemeClr val="tx1"/>
                    </a:solidFill>
                  </a:rPr>
                  <a:t>a random Argon2i DAG </a:t>
                </a:r>
                <a:r>
                  <a:rPr lang="en-US" sz="1800" dirty="0" smtClean="0">
                    <a:solidFill>
                      <a:schemeClr val="tx1"/>
                    </a:solidFill>
                  </a:rPr>
                  <a:t>G we have </a:t>
                </a:r>
                <a14:m>
                  <m:oMath xmlns:m="http://schemas.openxmlformats.org/officeDocument/2006/math">
                    <m:r>
                      <m:rPr>
                        <m:sty m:val="p"/>
                      </m:rPr>
                      <a:rPr lang="en-US" sz="1800" b="0" i="0" smtClean="0">
                        <a:solidFill>
                          <a:schemeClr val="tx1"/>
                        </a:solidFill>
                        <a:latin typeface="Cambria Math" panose="02040503050406030204" pitchFamily="18" charset="0"/>
                        <a:ea typeface="Cambria Math" panose="02040503050406030204" pitchFamily="18" charset="0"/>
                      </a:rPr>
                      <m:t>CC</m:t>
                    </m:r>
                    <m:d>
                      <m:dPr>
                        <m:ctrlPr>
                          <a:rPr lang="en-US" sz="1800" i="1">
                            <a:solidFill>
                              <a:schemeClr val="tx1"/>
                            </a:solidFill>
                            <a:latin typeface="Cambria Math" panose="02040503050406030204" pitchFamily="18" charset="0"/>
                            <a:ea typeface="Cambria Math" panose="02040503050406030204" pitchFamily="18" charset="0"/>
                          </a:rPr>
                        </m:ctrlPr>
                      </m:dPr>
                      <m:e>
                        <m:r>
                          <m:rPr>
                            <m:sty m:val="p"/>
                          </m:rPr>
                          <a:rPr lang="en-US" sz="1800">
                            <a:solidFill>
                              <a:schemeClr val="tx1"/>
                            </a:solidFill>
                            <a:latin typeface="Cambria Math"/>
                            <a:ea typeface="Cambria Math" panose="02040503050406030204" pitchFamily="18" charset="0"/>
                          </a:rPr>
                          <m:t>G</m:t>
                        </m:r>
                      </m:e>
                    </m:d>
                    <m:r>
                      <a:rPr lang="en-US" sz="1800" i="1">
                        <a:solidFill>
                          <a:schemeClr val="tx1"/>
                        </a:solidFill>
                        <a:latin typeface="Cambria Math" panose="02040503050406030204" pitchFamily="18" charset="0"/>
                        <a:ea typeface="Cambria Math" panose="02040503050406030204" pitchFamily="18" charset="0"/>
                      </a:rPr>
                      <m:t>=</m:t>
                    </m:r>
                    <m:r>
                      <a:rPr lang="en-US" sz="1800" i="1">
                        <a:solidFill>
                          <a:schemeClr val="tx1"/>
                        </a:solidFill>
                        <a:latin typeface="Cambria Math" panose="02040503050406030204" pitchFamily="18" charset="0"/>
                        <a:ea typeface="Cambria Math" panose="02040503050406030204" pitchFamily="18" charset="0"/>
                      </a:rPr>
                      <m:t>𝑂</m:t>
                    </m:r>
                    <m:d>
                      <m:dPr>
                        <m:ctrlPr>
                          <a:rPr lang="en-US" sz="1800" i="1">
                            <a:solidFill>
                              <a:schemeClr val="tx1"/>
                            </a:solidFill>
                            <a:latin typeface="Cambria Math" panose="02040503050406030204" pitchFamily="18" charset="0"/>
                            <a:ea typeface="Cambria Math" panose="02040503050406030204" pitchFamily="18" charset="0"/>
                          </a:rPr>
                        </m:ctrlPr>
                      </m:dPr>
                      <m:e>
                        <m:sSup>
                          <m:sSupPr>
                            <m:ctrlPr>
                              <a:rPr lang="en-US" sz="1800" i="1">
                                <a:solidFill>
                                  <a:schemeClr val="tx1"/>
                                </a:solidFill>
                                <a:latin typeface="Cambria Math" panose="02040503050406030204" pitchFamily="18" charset="0"/>
                                <a:ea typeface="Cambria Math" panose="02040503050406030204" pitchFamily="18" charset="0"/>
                              </a:rPr>
                            </m:ctrlPr>
                          </m:sSupPr>
                          <m:e>
                            <m:r>
                              <a:rPr lang="en-US" sz="1800" i="1">
                                <a:solidFill>
                                  <a:schemeClr val="tx1"/>
                                </a:solidFill>
                                <a:latin typeface="Cambria Math" panose="02040503050406030204" pitchFamily="18" charset="0"/>
                                <a:ea typeface="Cambria Math" panose="02040503050406030204" pitchFamily="18" charset="0"/>
                              </a:rPr>
                              <m:t>𝑛</m:t>
                            </m:r>
                          </m:e>
                          <m:sup>
                            <m:r>
                              <a:rPr lang="en-US" sz="1800" i="1">
                                <a:solidFill>
                                  <a:schemeClr val="tx1"/>
                                </a:solidFill>
                                <a:latin typeface="Cambria Math" panose="02040503050406030204" pitchFamily="18" charset="0"/>
                                <a:ea typeface="Cambria Math" panose="02040503050406030204" pitchFamily="18" charset="0"/>
                              </a:rPr>
                              <m:t>1.</m:t>
                            </m:r>
                            <m:r>
                              <a:rPr lang="en-US" sz="1800" i="1">
                                <a:solidFill>
                                  <a:schemeClr val="tx1"/>
                                </a:solidFill>
                                <a:latin typeface="Cambria Math" panose="02040503050406030204" pitchFamily="18" charset="0"/>
                                <a:ea typeface="Cambria Math" panose="02040503050406030204" pitchFamily="18" charset="0"/>
                              </a:rPr>
                              <m:t>768</m:t>
                            </m:r>
                          </m:sup>
                        </m:sSup>
                      </m:e>
                    </m:d>
                  </m:oMath>
                </a14:m>
                <a:r>
                  <a:rPr lang="en-US" sz="1800" dirty="0">
                    <a:solidFill>
                      <a:schemeClr val="tx1"/>
                    </a:solidFill>
                  </a:rPr>
                  <a:t> (</a:t>
                </a:r>
                <a:r>
                  <a:rPr lang="en-US" sz="1800" dirty="0" err="1">
                    <a:solidFill>
                      <a:schemeClr val="tx1"/>
                    </a:solidFill>
                  </a:rPr>
                  <a:t>whp</a:t>
                </a:r>
                <a:r>
                  <a:rPr lang="en-US" sz="1800" dirty="0">
                    <a:solidFill>
                      <a:schemeClr val="tx1"/>
                    </a:solidFill>
                  </a:rPr>
                  <a:t>).</a:t>
                </a:r>
              </a:p>
              <a:p>
                <a:endParaRPr lang="en-US" sz="4400" dirty="0">
                  <a:solidFill>
                    <a:schemeClr val="tx1"/>
                  </a:solidFill>
                </a:endParaRPr>
              </a:p>
            </p:txBody>
          </p:sp>
        </mc:Choice>
        <mc:Fallback>
          <p:sp>
            <p:nvSpPr>
              <p:cNvPr id="6" name="Rectangle 5"/>
              <p:cNvSpPr>
                <a:spLocks noRot="1" noChangeAspect="1" noMove="1" noResize="1" noEditPoints="1" noAdjustHandles="1" noChangeArrowheads="1" noChangeShapeType="1" noTextEdit="1"/>
              </p:cNvSpPr>
              <p:nvPr/>
            </p:nvSpPr>
            <p:spPr>
              <a:xfrm>
                <a:off x="409146" y="2087535"/>
                <a:ext cx="8434246" cy="548006"/>
              </a:xfrm>
              <a:prstGeom prst="rect">
                <a:avLst/>
              </a:prstGeom>
              <a:blipFill>
                <a:blip r:embed="rId3"/>
                <a:stretch>
                  <a:fillRect l="-647"/>
                </a:stretch>
              </a:blipFill>
              <a:ln w="34925">
                <a:solidFill>
                  <a:schemeClr val="accent4"/>
                </a:solidFill>
              </a:ln>
            </p:spPr>
            <p:txBody>
              <a:bodyPr/>
              <a:lstStyle/>
              <a:p>
                <a:r>
                  <a:rPr lang="en-US">
                    <a:noFill/>
                  </a:rPr>
                  <a:t> </a:t>
                </a:r>
              </a:p>
            </p:txBody>
          </p:sp>
        </mc:Fallback>
      </mc:AlternateContent>
      <p:pic>
        <p:nvPicPr>
          <p:cNvPr id="8" name="Picture 2" descr="Image result for ne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31055" y="1334553"/>
            <a:ext cx="812337" cy="4446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ne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0899" y="2158190"/>
            <a:ext cx="812337" cy="444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9664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Results</a:t>
            </a:r>
            <a:endParaRPr lang="en-US" dirty="0"/>
          </a:p>
        </p:txBody>
      </p:sp>
      <mc:AlternateContent xmlns:mc="http://schemas.openxmlformats.org/markup-compatibility/2006">
        <mc:Choice xmlns:a14="http://schemas.microsoft.com/office/drawing/2010/main" Requires="a14">
          <p:sp>
            <p:nvSpPr>
              <p:cNvPr id="4" name="Rectangle 3"/>
              <p:cNvSpPr/>
              <p:nvPr/>
            </p:nvSpPr>
            <p:spPr>
              <a:xfrm>
                <a:off x="409146" y="2735634"/>
                <a:ext cx="8434246" cy="1023457"/>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000" b="1" dirty="0" smtClean="0">
                    <a:solidFill>
                      <a:schemeClr val="tx1"/>
                    </a:solidFill>
                  </a:rPr>
                  <a:t>Theorem: </a:t>
                </a:r>
                <a:r>
                  <a:rPr lang="en-US" sz="2000" dirty="0">
                    <a:solidFill>
                      <a:schemeClr val="tx1"/>
                    </a:solidFill>
                  </a:rPr>
                  <a:t>Argon2i is </a:t>
                </a:r>
                <a:r>
                  <a:rPr lang="en-US" sz="2000" dirty="0">
                    <a:solidFill>
                      <a:schemeClr val="tx1"/>
                    </a:solidFill>
                  </a:rPr>
                  <a:t>is </a:t>
                </a:r>
                <a14:m>
                  <m:oMath xmlns:m="http://schemas.openxmlformats.org/officeDocument/2006/math">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𝑒</m:t>
                        </m:r>
                        <m:r>
                          <a:rPr lang="en-US" sz="2000" i="1">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panose="02040503050406030204" pitchFamily="18" charset="0"/>
                              </a:rPr>
                              <m:t>Ω</m:t>
                            </m:r>
                          </m:e>
                        </m:acc>
                        <m:d>
                          <m:dPr>
                            <m:ctrlPr>
                              <a:rPr lang="en-US" sz="2000" i="1">
                                <a:solidFill>
                                  <a:schemeClr val="tx1"/>
                                </a:solidFill>
                                <a:latin typeface="Cambria Math" panose="02040503050406030204" pitchFamily="18" charset="0"/>
                              </a:rPr>
                            </m:ctrlPr>
                          </m:dPr>
                          <m:e>
                            <m:f>
                              <m:fPr>
                                <m:ctrlPr>
                                  <a:rPr lang="en-US" sz="2000" i="1">
                                    <a:solidFill>
                                      <a:schemeClr val="tx1"/>
                                    </a:solidFill>
                                    <a:latin typeface="Cambria Math" panose="02040503050406030204" pitchFamily="18" charset="0"/>
                                  </a:rPr>
                                </m:ctrlPr>
                              </m:fPr>
                              <m:num>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1">
                                        <a:solidFill>
                                          <a:schemeClr val="tx1"/>
                                        </a:solidFill>
                                        <a:latin typeface="Cambria Math" panose="02040503050406030204" pitchFamily="18" charset="0"/>
                                      </a:rPr>
                                      <m:t>3</m:t>
                                    </m:r>
                                  </m:sup>
                                </m:sSup>
                              </m:num>
                              <m:den>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𝑒</m:t>
                                    </m:r>
                                  </m:e>
                                  <m:sup>
                                    <m:r>
                                      <a:rPr lang="en-US" sz="2000" i="1">
                                        <a:solidFill>
                                          <a:schemeClr val="tx1"/>
                                        </a:solidFill>
                                        <a:latin typeface="Cambria Math" panose="02040503050406030204" pitchFamily="18" charset="0"/>
                                      </a:rPr>
                                      <m:t>3</m:t>
                                    </m:r>
                                  </m:sup>
                                </m:sSup>
                              </m:den>
                            </m:f>
                          </m:e>
                        </m:d>
                        <m:r>
                          <a:rPr lang="en-US" sz="2000" i="1">
                            <a:solidFill>
                              <a:schemeClr val="tx1"/>
                            </a:solidFill>
                            <a:latin typeface="Cambria Math" panose="02040503050406030204" pitchFamily="18" charset="0"/>
                          </a:rPr>
                          <m:t>,</m:t>
                        </m:r>
                        <m:r>
                          <m:rPr>
                            <m:sty m:val="p"/>
                          </m:rPr>
                          <a:rPr lang="en-US" sz="2000">
                            <a:solidFill>
                              <a:schemeClr val="tx1"/>
                            </a:solidFill>
                            <a:latin typeface="Cambria Math" panose="02040503050406030204" pitchFamily="18" charset="0"/>
                          </a:rPr>
                          <m:t>Ω</m:t>
                        </m:r>
                        <m:d>
                          <m:dPr>
                            <m:ctrlPr>
                              <a:rPr lang="en-US" sz="2000" i="1">
                                <a:solidFill>
                                  <a:schemeClr val="tx1"/>
                                </a:solidFill>
                                <a:latin typeface="Cambria Math" panose="02040503050406030204" pitchFamily="18" charset="0"/>
                              </a:rPr>
                            </m:ctrlPr>
                          </m:dPr>
                          <m:e>
                            <m:f>
                              <m:fPr>
                                <m:ctrlPr>
                                  <a:rPr lang="en-US" sz="2000" i="1">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𝑛</m:t>
                                </m:r>
                              </m:num>
                              <m:den>
                                <m:r>
                                  <a:rPr lang="en-US" sz="2000" i="1">
                                    <a:solidFill>
                                      <a:schemeClr val="tx1"/>
                                    </a:solidFill>
                                    <a:latin typeface="Cambria Math" panose="02040503050406030204" pitchFamily="18" charset="0"/>
                                  </a:rPr>
                                  <m:t>𝑒</m:t>
                                </m:r>
                              </m:den>
                            </m:f>
                          </m:e>
                        </m:d>
                      </m:e>
                    </m:d>
                  </m:oMath>
                </a14:m>
                <a:r>
                  <a:rPr lang="en-US" sz="2000" dirty="0">
                    <a:solidFill>
                      <a:schemeClr val="tx1"/>
                    </a:solidFill>
                  </a:rPr>
                  <a:t>–block depth robust</a:t>
                </a:r>
                <a:r>
                  <a:rPr lang="en-US" sz="2000" dirty="0">
                    <a:solidFill>
                      <a:schemeClr val="tx1"/>
                    </a:solidFill>
                  </a:rPr>
                  <a:t> with high probability for </a:t>
                </a:r>
                <a14:m>
                  <m:oMath xmlns:m="http://schemas.openxmlformats.org/officeDocument/2006/math">
                    <m:r>
                      <a:rPr lang="en-US" sz="2000" i="1">
                        <a:solidFill>
                          <a:schemeClr val="tx1"/>
                        </a:solidFill>
                        <a:latin typeface="Cambria Math" panose="02040503050406030204" pitchFamily="18" charset="0"/>
                      </a:rPr>
                      <m:t>𝑒</m:t>
                    </m:r>
                    <m:r>
                      <a:rPr lang="en-US" sz="2000" i="1">
                        <a:solidFill>
                          <a:schemeClr val="tx1"/>
                        </a:solidFill>
                        <a:latin typeface="Cambria Math" panose="02040503050406030204" pitchFamily="18" charset="0"/>
                      </a:rPr>
                      <m:t>&gt;</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1">
                            <a:solidFill>
                              <a:schemeClr val="tx1"/>
                            </a:solidFill>
                            <a:latin typeface="Cambria Math" panose="02040503050406030204" pitchFamily="18" charset="0"/>
                          </a:rPr>
                          <m:t>2/3</m:t>
                        </m:r>
                      </m:sup>
                    </m:sSup>
                  </m:oMath>
                </a14:m>
                <a:r>
                  <a:rPr lang="en-US" sz="2000" dirty="0">
                    <a:solidFill>
                      <a:schemeClr val="tx1"/>
                    </a:solidFill>
                  </a:rPr>
                  <a:t>. </a:t>
                </a:r>
              </a:p>
            </p:txBody>
          </p:sp>
        </mc:Choice>
        <mc:Fallback>
          <p:sp>
            <p:nvSpPr>
              <p:cNvPr id="4" name="Rectangle 3"/>
              <p:cNvSpPr>
                <a:spLocks noRot="1" noChangeAspect="1" noMove="1" noResize="1" noEditPoints="1" noAdjustHandles="1" noChangeArrowheads="1" noChangeShapeType="1" noTextEdit="1"/>
              </p:cNvSpPr>
              <p:nvPr/>
            </p:nvSpPr>
            <p:spPr>
              <a:xfrm>
                <a:off x="409146" y="2735634"/>
                <a:ext cx="8434246" cy="1023457"/>
              </a:xfrm>
              <a:prstGeom prst="rect">
                <a:avLst/>
              </a:prstGeom>
              <a:blipFill>
                <a:blip r:embed="rId2"/>
                <a:stretch>
                  <a:fillRect l="-791" b="-12069"/>
                </a:stretch>
              </a:blipFill>
              <a:ln w="34925">
                <a:solidFill>
                  <a:schemeClr val="accent4"/>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409146" y="1093363"/>
                <a:ext cx="8434246" cy="894079"/>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000" b="1" dirty="0" smtClean="0">
                    <a:solidFill>
                      <a:schemeClr val="tx1"/>
                    </a:solidFill>
                  </a:rPr>
                  <a:t>Theorem</a:t>
                </a:r>
                <a:r>
                  <a:rPr lang="en-US" sz="2000" b="1" dirty="0">
                    <a:solidFill>
                      <a:schemeClr val="tx1"/>
                    </a:solidFill>
                  </a:rPr>
                  <a:t>: </a:t>
                </a:r>
                <a:r>
                  <a:rPr lang="en-US" sz="2000" dirty="0">
                    <a:solidFill>
                      <a:schemeClr val="tx1"/>
                    </a:solidFill>
                  </a:rPr>
                  <a:t>Argon2i is </a:t>
                </a:r>
                <a14:m>
                  <m:oMath xmlns:m="http://schemas.openxmlformats.org/officeDocument/2006/math">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𝑒</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𝑂</m:t>
                        </m:r>
                        <m:d>
                          <m:dPr>
                            <m:ctrlPr>
                              <a:rPr lang="en-US" sz="2000" i="1">
                                <a:solidFill>
                                  <a:schemeClr val="tx1"/>
                                </a:solidFill>
                                <a:latin typeface="Cambria Math" panose="02040503050406030204" pitchFamily="18" charset="0"/>
                              </a:rPr>
                            </m:ctrlPr>
                          </m:dPr>
                          <m:e>
                            <m:f>
                              <m:fPr>
                                <m:ctrlPr>
                                  <a:rPr lang="en-US" sz="2000" i="1">
                                    <a:solidFill>
                                      <a:schemeClr val="tx1"/>
                                    </a:solidFill>
                                    <a:latin typeface="Cambria Math" panose="02040503050406030204" pitchFamily="18" charset="0"/>
                                  </a:rPr>
                                </m:ctrlPr>
                              </m:fPr>
                              <m:num>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𝑛</m:t>
                                    </m:r>
                                  </m:e>
                                  <m:sup>
                                    <m:r>
                                      <a:rPr lang="en-US" sz="2000" i="1">
                                        <a:solidFill>
                                          <a:schemeClr val="tx1"/>
                                        </a:solidFill>
                                        <a:latin typeface="Cambria Math" panose="02040503050406030204" pitchFamily="18" charset="0"/>
                                      </a:rPr>
                                      <m:t>3</m:t>
                                    </m:r>
                                  </m:sup>
                                </m:sSup>
                              </m:num>
                              <m:den>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𝑒</m:t>
                                    </m:r>
                                  </m:e>
                                  <m:sup>
                                    <m:r>
                                      <a:rPr lang="en-US" sz="2000" i="1">
                                        <a:solidFill>
                                          <a:schemeClr val="tx1"/>
                                        </a:solidFill>
                                        <a:latin typeface="Cambria Math" panose="02040503050406030204" pitchFamily="18" charset="0"/>
                                      </a:rPr>
                                      <m:t>3</m:t>
                                    </m:r>
                                  </m:sup>
                                </m:sSup>
                              </m:den>
                            </m:f>
                          </m:e>
                        </m:d>
                      </m:e>
                    </m:d>
                  </m:oMath>
                </a14:m>
                <a:r>
                  <a:rPr lang="en-US" sz="2000" dirty="0">
                    <a:solidFill>
                      <a:schemeClr val="tx1"/>
                    </a:solidFill>
                  </a:rPr>
                  <a:t>–depth </a:t>
                </a:r>
                <a:r>
                  <a:rPr lang="en-US" sz="2000" dirty="0">
                    <a:solidFill>
                      <a:schemeClr val="tx1"/>
                    </a:solidFill>
                  </a:rPr>
                  <a:t>reducible </a:t>
                </a:r>
                <a:r>
                  <a:rPr lang="en-US" sz="2000" dirty="0">
                    <a:solidFill>
                      <a:schemeClr val="tx1"/>
                    </a:solidFill>
                  </a:rPr>
                  <a:t>with high probability. </a:t>
                </a:r>
                <a:endParaRPr lang="en-US" sz="2000" dirty="0">
                  <a:solidFill>
                    <a:schemeClr val="tx1"/>
                  </a:solidFill>
                </a:endParaRPr>
              </a:p>
            </p:txBody>
          </p:sp>
        </mc:Choice>
        <mc:Fallback>
          <p:sp>
            <p:nvSpPr>
              <p:cNvPr id="5" name="Rectangle 4"/>
              <p:cNvSpPr>
                <a:spLocks noRot="1" noChangeAspect="1" noMove="1" noResize="1" noEditPoints="1" noAdjustHandles="1" noChangeArrowheads="1" noChangeShapeType="1" noTextEdit="1"/>
              </p:cNvSpPr>
              <p:nvPr/>
            </p:nvSpPr>
            <p:spPr>
              <a:xfrm>
                <a:off x="409146" y="1093363"/>
                <a:ext cx="8434246" cy="894079"/>
              </a:xfrm>
              <a:prstGeom prst="rect">
                <a:avLst/>
              </a:prstGeom>
              <a:blipFill>
                <a:blip r:embed="rId3"/>
                <a:stretch>
                  <a:fillRect l="-791"/>
                </a:stretch>
              </a:blipFill>
              <a:ln w="34925">
                <a:solidFill>
                  <a:schemeClr val="accent4"/>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409146" y="2087535"/>
                <a:ext cx="8434246" cy="548006"/>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nchorCtr="0"/>
              <a:lstStyle/>
              <a:p>
                <a:endParaRPr lang="en-US" sz="1800" b="1" dirty="0" smtClean="0">
                  <a:solidFill>
                    <a:schemeClr val="tx1"/>
                  </a:solidFill>
                </a:endParaRPr>
              </a:p>
              <a:p>
                <a:endParaRPr lang="en-US" sz="1800" b="1" dirty="0">
                  <a:solidFill>
                    <a:schemeClr val="tx1"/>
                  </a:solidFill>
                </a:endParaRPr>
              </a:p>
              <a:p>
                <a:r>
                  <a:rPr lang="en-US" sz="1800" b="1" dirty="0">
                    <a:solidFill>
                      <a:schemeClr val="tx1"/>
                    </a:solidFill>
                  </a:rPr>
                  <a:t>Corollary: </a:t>
                </a:r>
                <a:r>
                  <a:rPr lang="en-US" sz="1800" dirty="0">
                    <a:solidFill>
                      <a:schemeClr val="tx1"/>
                    </a:solidFill>
                  </a:rPr>
                  <a:t>For </a:t>
                </a:r>
                <a:r>
                  <a:rPr lang="en-US" sz="1800" dirty="0">
                    <a:solidFill>
                      <a:schemeClr val="tx1"/>
                    </a:solidFill>
                  </a:rPr>
                  <a:t>a random Argon2i DAG </a:t>
                </a:r>
                <a:r>
                  <a:rPr lang="en-US" sz="1800" dirty="0" smtClean="0">
                    <a:solidFill>
                      <a:schemeClr val="tx1"/>
                    </a:solidFill>
                  </a:rPr>
                  <a:t>G we have </a:t>
                </a:r>
                <a14:m>
                  <m:oMath xmlns:m="http://schemas.openxmlformats.org/officeDocument/2006/math">
                    <m:r>
                      <m:rPr>
                        <m:sty m:val="p"/>
                      </m:rPr>
                      <a:rPr lang="en-US" sz="1800" b="0" i="0" smtClean="0">
                        <a:solidFill>
                          <a:schemeClr val="tx1"/>
                        </a:solidFill>
                        <a:latin typeface="Cambria Math" panose="02040503050406030204" pitchFamily="18" charset="0"/>
                        <a:ea typeface="Cambria Math" panose="02040503050406030204" pitchFamily="18" charset="0"/>
                      </a:rPr>
                      <m:t>CC</m:t>
                    </m:r>
                    <m:d>
                      <m:dPr>
                        <m:ctrlPr>
                          <a:rPr lang="en-US" sz="1800" i="1">
                            <a:solidFill>
                              <a:schemeClr val="tx1"/>
                            </a:solidFill>
                            <a:latin typeface="Cambria Math" panose="02040503050406030204" pitchFamily="18" charset="0"/>
                            <a:ea typeface="Cambria Math" panose="02040503050406030204" pitchFamily="18" charset="0"/>
                          </a:rPr>
                        </m:ctrlPr>
                      </m:dPr>
                      <m:e>
                        <m:r>
                          <m:rPr>
                            <m:sty m:val="p"/>
                          </m:rPr>
                          <a:rPr lang="en-US" sz="1800">
                            <a:solidFill>
                              <a:schemeClr val="tx1"/>
                            </a:solidFill>
                            <a:latin typeface="Cambria Math"/>
                            <a:ea typeface="Cambria Math" panose="02040503050406030204" pitchFamily="18" charset="0"/>
                          </a:rPr>
                          <m:t>G</m:t>
                        </m:r>
                      </m:e>
                    </m:d>
                    <m:r>
                      <a:rPr lang="en-US" sz="1800" i="1">
                        <a:solidFill>
                          <a:schemeClr val="tx1"/>
                        </a:solidFill>
                        <a:latin typeface="Cambria Math" panose="02040503050406030204" pitchFamily="18" charset="0"/>
                        <a:ea typeface="Cambria Math" panose="02040503050406030204" pitchFamily="18" charset="0"/>
                      </a:rPr>
                      <m:t>=</m:t>
                    </m:r>
                    <m:r>
                      <a:rPr lang="en-US" sz="1800" i="1">
                        <a:solidFill>
                          <a:schemeClr val="tx1"/>
                        </a:solidFill>
                        <a:latin typeface="Cambria Math" panose="02040503050406030204" pitchFamily="18" charset="0"/>
                        <a:ea typeface="Cambria Math" panose="02040503050406030204" pitchFamily="18" charset="0"/>
                      </a:rPr>
                      <m:t>𝑂</m:t>
                    </m:r>
                    <m:d>
                      <m:dPr>
                        <m:ctrlPr>
                          <a:rPr lang="en-US" sz="1800" i="1">
                            <a:solidFill>
                              <a:schemeClr val="tx1"/>
                            </a:solidFill>
                            <a:latin typeface="Cambria Math" panose="02040503050406030204" pitchFamily="18" charset="0"/>
                            <a:ea typeface="Cambria Math" panose="02040503050406030204" pitchFamily="18" charset="0"/>
                          </a:rPr>
                        </m:ctrlPr>
                      </m:dPr>
                      <m:e>
                        <m:sSup>
                          <m:sSupPr>
                            <m:ctrlPr>
                              <a:rPr lang="en-US" sz="1800" i="1">
                                <a:solidFill>
                                  <a:schemeClr val="tx1"/>
                                </a:solidFill>
                                <a:latin typeface="Cambria Math" panose="02040503050406030204" pitchFamily="18" charset="0"/>
                                <a:ea typeface="Cambria Math" panose="02040503050406030204" pitchFamily="18" charset="0"/>
                              </a:rPr>
                            </m:ctrlPr>
                          </m:sSupPr>
                          <m:e>
                            <m:r>
                              <a:rPr lang="en-US" sz="1800" i="1">
                                <a:solidFill>
                                  <a:schemeClr val="tx1"/>
                                </a:solidFill>
                                <a:latin typeface="Cambria Math" panose="02040503050406030204" pitchFamily="18" charset="0"/>
                                <a:ea typeface="Cambria Math" panose="02040503050406030204" pitchFamily="18" charset="0"/>
                              </a:rPr>
                              <m:t>𝑛</m:t>
                            </m:r>
                          </m:e>
                          <m:sup>
                            <m:r>
                              <a:rPr lang="en-US" sz="1800" i="1">
                                <a:solidFill>
                                  <a:schemeClr val="tx1"/>
                                </a:solidFill>
                                <a:latin typeface="Cambria Math" panose="02040503050406030204" pitchFamily="18" charset="0"/>
                                <a:ea typeface="Cambria Math" panose="02040503050406030204" pitchFamily="18" charset="0"/>
                              </a:rPr>
                              <m:t>1.</m:t>
                            </m:r>
                            <m:r>
                              <a:rPr lang="en-US" sz="1800" i="1">
                                <a:solidFill>
                                  <a:schemeClr val="tx1"/>
                                </a:solidFill>
                                <a:latin typeface="Cambria Math" panose="02040503050406030204" pitchFamily="18" charset="0"/>
                                <a:ea typeface="Cambria Math" panose="02040503050406030204" pitchFamily="18" charset="0"/>
                              </a:rPr>
                              <m:t>768</m:t>
                            </m:r>
                          </m:sup>
                        </m:sSup>
                      </m:e>
                    </m:d>
                  </m:oMath>
                </a14:m>
                <a:r>
                  <a:rPr lang="en-US" sz="1800" dirty="0">
                    <a:solidFill>
                      <a:schemeClr val="tx1"/>
                    </a:solidFill>
                  </a:rPr>
                  <a:t> (</a:t>
                </a:r>
                <a:r>
                  <a:rPr lang="en-US" sz="1800" dirty="0" err="1">
                    <a:solidFill>
                      <a:schemeClr val="tx1"/>
                    </a:solidFill>
                  </a:rPr>
                  <a:t>whp</a:t>
                </a:r>
                <a:r>
                  <a:rPr lang="en-US" sz="1800" dirty="0">
                    <a:solidFill>
                      <a:schemeClr val="tx1"/>
                    </a:solidFill>
                  </a:rPr>
                  <a:t>).</a:t>
                </a:r>
              </a:p>
              <a:p>
                <a:endParaRPr lang="en-US" sz="4400" dirty="0">
                  <a:solidFill>
                    <a:schemeClr val="tx1"/>
                  </a:solidFill>
                </a:endParaRPr>
              </a:p>
            </p:txBody>
          </p:sp>
        </mc:Choice>
        <mc:Fallback>
          <p:sp>
            <p:nvSpPr>
              <p:cNvPr id="6" name="Rectangle 5"/>
              <p:cNvSpPr>
                <a:spLocks noRot="1" noChangeAspect="1" noMove="1" noResize="1" noEditPoints="1" noAdjustHandles="1" noChangeArrowheads="1" noChangeShapeType="1" noTextEdit="1"/>
              </p:cNvSpPr>
              <p:nvPr/>
            </p:nvSpPr>
            <p:spPr>
              <a:xfrm>
                <a:off x="409146" y="2087535"/>
                <a:ext cx="8434246" cy="548006"/>
              </a:xfrm>
              <a:prstGeom prst="rect">
                <a:avLst/>
              </a:prstGeom>
              <a:blipFill>
                <a:blip r:embed="rId4"/>
                <a:stretch>
                  <a:fillRect l="-647"/>
                </a:stretch>
              </a:blipFill>
              <a:ln w="34925">
                <a:solidFill>
                  <a:schemeClr val="accent4"/>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409145" y="3859184"/>
                <a:ext cx="8434247" cy="63670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000" b="1" dirty="0" smtClean="0">
                    <a:solidFill>
                      <a:schemeClr val="tx1"/>
                    </a:solidFill>
                  </a:rPr>
                  <a:t>Theorem:</a:t>
                </a:r>
                <a:r>
                  <a:rPr lang="en-US" sz="2000" dirty="0">
                    <a:solidFill>
                      <a:schemeClr val="tx1"/>
                    </a:solidFill>
                  </a:rPr>
                  <a:t>For a random Argon2i DAG G</a:t>
                </a:r>
                <a:r>
                  <a:rPr lang="en-US" sz="2000" dirty="0" smtClean="0">
                    <a:solidFill>
                      <a:schemeClr val="tx1"/>
                    </a:solidFill>
                  </a:rPr>
                  <a:t> we have</a:t>
                </a:r>
                <a14:m>
                  <m:oMath xmlns:m="http://schemas.openxmlformats.org/officeDocument/2006/math">
                    <m:r>
                      <a:rPr lang="en-US" sz="2000" b="0" i="0" smtClean="0">
                        <a:solidFill>
                          <a:schemeClr val="tx1"/>
                        </a:solidFill>
                        <a:latin typeface="Cambria Math" panose="02040503050406030204" pitchFamily="18" charset="0"/>
                        <a:ea typeface="Cambria Math" panose="02040503050406030204" pitchFamily="18" charset="0"/>
                      </a:rPr>
                      <m:t> </m:t>
                    </m:r>
                    <m:r>
                      <m:rPr>
                        <m:sty m:val="p"/>
                      </m:rPr>
                      <a:rPr lang="en-US" sz="2000">
                        <a:solidFill>
                          <a:schemeClr val="tx1"/>
                        </a:solidFill>
                        <a:latin typeface="Cambria Math" panose="02040503050406030204" pitchFamily="18" charset="0"/>
                        <a:ea typeface="Cambria Math" panose="02040503050406030204" pitchFamily="18" charset="0"/>
                      </a:rPr>
                      <m:t>C</m:t>
                    </m:r>
                    <m:r>
                      <m:rPr>
                        <m:sty m:val="p"/>
                      </m:rPr>
                      <a:rPr lang="en-US" sz="2000" b="0" i="0" smtClean="0">
                        <a:solidFill>
                          <a:schemeClr val="tx1"/>
                        </a:solidFill>
                        <a:latin typeface="Cambria Math" panose="02040503050406030204" pitchFamily="18" charset="0"/>
                        <a:ea typeface="Cambria Math" panose="02040503050406030204" pitchFamily="18" charset="0"/>
                      </a:rPr>
                      <m:t>C</m:t>
                    </m:r>
                    <m:d>
                      <m:dPr>
                        <m:ctrlPr>
                          <a:rPr lang="en-US" sz="2000" i="1">
                            <a:solidFill>
                              <a:schemeClr val="tx1"/>
                            </a:solidFill>
                            <a:latin typeface="Cambria Math" panose="02040503050406030204" pitchFamily="18" charset="0"/>
                            <a:ea typeface="Cambria Math" panose="02040503050406030204" pitchFamily="18" charset="0"/>
                          </a:rPr>
                        </m:ctrlPr>
                      </m:dPr>
                      <m:e>
                        <m:r>
                          <m:rPr>
                            <m:sty m:val="p"/>
                          </m:rPr>
                          <a:rPr lang="en-US" sz="2000">
                            <a:solidFill>
                              <a:schemeClr val="tx1"/>
                            </a:solidFill>
                            <a:latin typeface="Cambria Math"/>
                            <a:ea typeface="Cambria Math" panose="02040503050406030204" pitchFamily="18" charset="0"/>
                          </a:rPr>
                          <m:t>G</m:t>
                        </m:r>
                      </m:e>
                    </m:d>
                    <m:r>
                      <a:rPr lang="en-US" sz="2000" i="1">
                        <a:solidFill>
                          <a:schemeClr val="tx1"/>
                        </a:solidFill>
                        <a:latin typeface="Cambria Math" panose="02040503050406030204" pitchFamily="18" charset="0"/>
                        <a:ea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panose="02040503050406030204" pitchFamily="18" charset="0"/>
                          </a:rPr>
                          <m:t>Ω</m:t>
                        </m:r>
                      </m:e>
                    </m:acc>
                    <m:d>
                      <m:dPr>
                        <m:ctrlPr>
                          <a:rPr lang="en-US" sz="2000" i="1">
                            <a:solidFill>
                              <a:schemeClr val="tx1"/>
                            </a:solidFill>
                            <a:latin typeface="Cambria Math" panose="02040503050406030204" pitchFamily="18" charset="0"/>
                            <a:ea typeface="Cambria Math" panose="02040503050406030204" pitchFamily="18" charset="0"/>
                          </a:rPr>
                        </m:ctrlPr>
                      </m:dPr>
                      <m:e>
                        <m:sSup>
                          <m:sSupPr>
                            <m:ctrlPr>
                              <a:rPr lang="en-US" sz="2000" i="1">
                                <a:solidFill>
                                  <a:schemeClr val="tx1"/>
                                </a:solidFill>
                                <a:latin typeface="Cambria Math" panose="02040503050406030204" pitchFamily="18" charset="0"/>
                                <a:ea typeface="Cambria Math" panose="02040503050406030204" pitchFamily="18" charset="0"/>
                              </a:rPr>
                            </m:ctrlPr>
                          </m:sSupPr>
                          <m:e>
                            <m:r>
                              <a:rPr lang="en-US" sz="2000" i="1">
                                <a:solidFill>
                                  <a:schemeClr val="tx1"/>
                                </a:solidFill>
                                <a:latin typeface="Cambria Math" panose="02040503050406030204" pitchFamily="18" charset="0"/>
                                <a:ea typeface="Cambria Math" panose="02040503050406030204" pitchFamily="18" charset="0"/>
                              </a:rPr>
                              <m:t>𝑛</m:t>
                            </m:r>
                          </m:e>
                          <m:sup>
                            <m:r>
                              <a:rPr lang="en-US" sz="2000" i="1">
                                <a:solidFill>
                                  <a:schemeClr val="tx1"/>
                                </a:solidFill>
                                <a:latin typeface="Cambria Math" panose="02040503050406030204" pitchFamily="18" charset="0"/>
                                <a:ea typeface="Cambria Math" panose="02040503050406030204" pitchFamily="18" charset="0"/>
                              </a:rPr>
                              <m:t>7</m:t>
                            </m:r>
                            <m:r>
                              <a:rPr lang="en-US" sz="2000" i="1">
                                <a:solidFill>
                                  <a:schemeClr val="tx1"/>
                                </a:solidFill>
                                <a:latin typeface="Cambria Math" panose="02040503050406030204" pitchFamily="18" charset="0"/>
                                <a:ea typeface="Cambria Math" panose="02040503050406030204" pitchFamily="18" charset="0"/>
                              </a:rPr>
                              <m:t>/</m:t>
                            </m:r>
                            <m:r>
                              <a:rPr lang="en-US" sz="2000" i="1">
                                <a:solidFill>
                                  <a:schemeClr val="tx1"/>
                                </a:solidFill>
                                <a:latin typeface="Cambria Math" panose="02040503050406030204" pitchFamily="18" charset="0"/>
                                <a:ea typeface="Cambria Math" panose="02040503050406030204" pitchFamily="18" charset="0"/>
                              </a:rPr>
                              <m:t>4</m:t>
                            </m:r>
                          </m:sup>
                        </m:sSup>
                      </m:e>
                    </m:d>
                  </m:oMath>
                </a14:m>
                <a:r>
                  <a:rPr lang="en-US" sz="2000" dirty="0" smtClean="0">
                    <a:solidFill>
                      <a:schemeClr val="tx1"/>
                    </a:solidFill>
                  </a:rPr>
                  <a:t> </a:t>
                </a:r>
                <a:r>
                  <a:rPr lang="en-US" sz="2000" dirty="0">
                    <a:solidFill>
                      <a:schemeClr val="tx1"/>
                    </a:solidFill>
                  </a:rPr>
                  <a:t>(whp).</a:t>
                </a:r>
              </a:p>
            </p:txBody>
          </p:sp>
        </mc:Choice>
        <mc:Fallback>
          <p:sp>
            <p:nvSpPr>
              <p:cNvPr id="7" name="Rectangle 6"/>
              <p:cNvSpPr>
                <a:spLocks noRot="1" noChangeAspect="1" noMove="1" noResize="1" noEditPoints="1" noAdjustHandles="1" noChangeArrowheads="1" noChangeShapeType="1" noTextEdit="1"/>
              </p:cNvSpPr>
              <p:nvPr/>
            </p:nvSpPr>
            <p:spPr>
              <a:xfrm>
                <a:off x="409145" y="3859184"/>
                <a:ext cx="8434247" cy="636702"/>
              </a:xfrm>
              <a:prstGeom prst="rect">
                <a:avLst/>
              </a:prstGeom>
              <a:blipFill>
                <a:blip r:embed="rId5"/>
                <a:stretch>
                  <a:fillRect l="-791"/>
                </a:stretch>
              </a:blipFill>
              <a:ln w="34925">
                <a:solidFill>
                  <a:schemeClr val="accent4"/>
                </a:solidFill>
              </a:ln>
            </p:spPr>
            <p:txBody>
              <a:bodyPr/>
              <a:lstStyle/>
              <a:p>
                <a:r>
                  <a:rPr lang="en-US">
                    <a:noFill/>
                  </a:rPr>
                  <a:t> </a:t>
                </a:r>
              </a:p>
            </p:txBody>
          </p:sp>
        </mc:Fallback>
      </mc:AlternateContent>
      <p:pic>
        <p:nvPicPr>
          <p:cNvPr id="8" name="Picture 2" descr="Image result for ne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31055" y="1334553"/>
            <a:ext cx="812337" cy="4446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ne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899" y="2158190"/>
            <a:ext cx="812337" cy="4446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ne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8953" y="3089441"/>
            <a:ext cx="812337" cy="44461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ne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60408" y="3909336"/>
            <a:ext cx="812337" cy="444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47868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Data-Independent vs. Data-Dependent MHF</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Data Independent Memory Hard Function (</a:t>
                </a:r>
                <a:r>
                  <a:rPr lang="en-US" dirty="0" err="1" smtClean="0"/>
                  <a:t>iMHF</a:t>
                </a:r>
                <a:r>
                  <a:rPr lang="en-US" dirty="0" smtClean="0"/>
                  <a:t>)</a:t>
                </a:r>
              </a:p>
              <a:p>
                <a:pPr lvl="1"/>
                <a:r>
                  <a:rPr lang="en-US" b="1" dirty="0" smtClean="0"/>
                  <a:t>Advantage: </a:t>
                </a:r>
                <a:r>
                  <a:rPr lang="en-US" dirty="0" smtClean="0"/>
                  <a:t>No-Side Channel Attacks</a:t>
                </a:r>
              </a:p>
              <a:p>
                <a:pPr lvl="1"/>
                <a:r>
                  <a:rPr lang="en-US" b="1" dirty="0" smtClean="0"/>
                  <a:t>Disadvantage: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CC</m:t>
                    </m:r>
                    <m:r>
                      <a:rPr lang="en-US" i="1">
                        <a:latin typeface="Cambria Math"/>
                        <a:ea typeface="Cambria Math" panose="02040503050406030204" pitchFamily="18" charset="0"/>
                      </a:rPr>
                      <m:t> </m:t>
                    </m:r>
                  </m:oMath>
                </a14:m>
                <a:r>
                  <a:rPr lang="en-US" dirty="0" smtClean="0"/>
                  <a:t>is at most </a:t>
                </a:r>
                <a14:m>
                  <m:oMath xmlns:m="http://schemas.openxmlformats.org/officeDocument/2006/math">
                    <m:r>
                      <m:rPr>
                        <m:sty m:val="p"/>
                      </m:rPr>
                      <a:rPr lang="el-GR" i="1">
                        <a:latin typeface="Cambria Math"/>
                        <a:ea typeface="Cambria Math"/>
                      </a:rPr>
                      <m:t>Ω</m:t>
                    </m:r>
                    <m:d>
                      <m:dPr>
                        <m:ctrlPr>
                          <a:rPr lang="el-GR" i="1">
                            <a:latin typeface="Cambria Math" panose="02040503050406030204" pitchFamily="18" charset="0"/>
                            <a:ea typeface="Cambria Math"/>
                          </a:rPr>
                        </m:ctrlPr>
                      </m:dPr>
                      <m:e>
                        <m:f>
                          <m:fPr>
                            <m:ctrlPr>
                              <a:rPr lang="el-GR" i="1">
                                <a:latin typeface="Cambria Math" panose="02040503050406030204" pitchFamily="18" charset="0"/>
                                <a:ea typeface="Cambria Math"/>
                              </a:rPr>
                            </m:ctrlPr>
                          </m:fPr>
                          <m:num>
                            <m:sSup>
                              <m:sSupPr>
                                <m:ctrlPr>
                                  <a:rPr lang="el-GR" i="1">
                                    <a:latin typeface="Cambria Math" panose="02040503050406030204" pitchFamily="18" charset="0"/>
                                    <a:ea typeface="Cambria Math"/>
                                  </a:rPr>
                                </m:ctrlPr>
                              </m:sSupPr>
                              <m:e>
                                <m:r>
                                  <a:rPr lang="en-US" i="1">
                                    <a:latin typeface="Cambria Math"/>
                                    <a:ea typeface="Cambria Math"/>
                                  </a:rPr>
                                  <m:t>𝑛</m:t>
                                </m:r>
                              </m:e>
                              <m:sup>
                                <m:r>
                                  <a:rPr lang="en-US" i="1">
                                    <a:latin typeface="Cambria Math"/>
                                    <a:ea typeface="Cambria Math"/>
                                  </a:rPr>
                                  <m:t>2</m:t>
                                </m:r>
                              </m:sup>
                            </m:sSup>
                          </m:num>
                          <m:den>
                            <m:func>
                              <m:funcPr>
                                <m:ctrlPr>
                                  <a:rPr lang="en-US" i="1">
                                    <a:latin typeface="Cambria Math" panose="02040503050406030204" pitchFamily="18" charset="0"/>
                                    <a:ea typeface="Cambria Math"/>
                                  </a:rPr>
                                </m:ctrlPr>
                              </m:funcPr>
                              <m:fName>
                                <m:r>
                                  <m:rPr>
                                    <m:sty m:val="p"/>
                                  </m:rPr>
                                  <a:rPr lang="en-US">
                                    <a:latin typeface="Cambria Math"/>
                                    <a:ea typeface="Cambria Math"/>
                                  </a:rPr>
                                  <m:t>log</m:t>
                                </m:r>
                              </m:fName>
                              <m:e>
                                <m:r>
                                  <a:rPr lang="en-US" i="1">
                                    <a:latin typeface="Cambria Math"/>
                                    <a:ea typeface="Cambria Math"/>
                                  </a:rPr>
                                  <m:t>𝑛</m:t>
                                </m:r>
                              </m:e>
                            </m:func>
                          </m:den>
                        </m:f>
                      </m:e>
                    </m:d>
                    <m:r>
                      <a:rPr lang="en-US" i="1">
                        <a:latin typeface="Cambria Math"/>
                        <a:ea typeface="Cambria Math"/>
                      </a:rPr>
                      <m:t>.</m:t>
                    </m:r>
                  </m:oMath>
                </a14:m>
                <a:endParaRPr lang="en-US" dirty="0" smtClean="0"/>
              </a:p>
              <a:p>
                <a:endParaRPr lang="en-US" dirty="0"/>
              </a:p>
              <a:p>
                <a:r>
                  <a:rPr lang="en-US" dirty="0" smtClean="0"/>
                  <a:t>Data-Dependent Memory Hard Function (</a:t>
                </a:r>
                <a:r>
                  <a:rPr lang="en-US" dirty="0" err="1" smtClean="0"/>
                  <a:t>dMHF</a:t>
                </a:r>
                <a:r>
                  <a:rPr lang="en-US" dirty="0" smtClean="0"/>
                  <a:t>)</a:t>
                </a:r>
              </a:p>
              <a:p>
                <a:pPr lvl="1"/>
                <a:r>
                  <a:rPr lang="en-US" dirty="0" smtClean="0"/>
                  <a:t>Potentially Vulnerable to Side Channel Attacks</a:t>
                </a:r>
              </a:p>
              <a:p>
                <a:pPr lvl="1"/>
                <a:r>
                  <a:rPr lang="en-US" b="1" dirty="0" smtClean="0"/>
                  <a:t>Advantage</a:t>
                </a:r>
                <a:r>
                  <a:rPr lang="en-US" dirty="0" smtClean="0"/>
                  <a:t>: </a:t>
                </a:r>
                <a:r>
                  <a:rPr lang="en-US" dirty="0" smtClean="0"/>
                  <a:t>CC </a:t>
                </a:r>
                <a:r>
                  <a:rPr lang="en-US" dirty="0" smtClean="0"/>
                  <a:t>can be as large as </a:t>
                </a:r>
                <a14:m>
                  <m:oMath xmlns:m="http://schemas.openxmlformats.org/officeDocument/2006/math">
                    <m:r>
                      <m:rPr>
                        <m:sty m:val="p"/>
                      </m:rPr>
                      <a:rPr lang="el-GR" i="1">
                        <a:latin typeface="Cambria Math"/>
                        <a:ea typeface="Cambria Math"/>
                      </a:rPr>
                      <m:t>Ω</m:t>
                    </m:r>
                    <m:d>
                      <m:dPr>
                        <m:ctrlPr>
                          <a:rPr lang="el-GR" i="1">
                            <a:latin typeface="Cambria Math" panose="02040503050406030204" pitchFamily="18" charset="0"/>
                            <a:ea typeface="Cambria Math"/>
                          </a:rPr>
                        </m:ctrlPr>
                      </m:dPr>
                      <m:e>
                        <m:sSup>
                          <m:sSupPr>
                            <m:ctrlPr>
                              <a:rPr lang="el-GR" i="1">
                                <a:latin typeface="Cambria Math" panose="02040503050406030204" pitchFamily="18" charset="0"/>
                                <a:ea typeface="Cambria Math"/>
                              </a:rPr>
                            </m:ctrlPr>
                          </m:sSupPr>
                          <m:e>
                            <m:r>
                              <a:rPr lang="en-US" i="1">
                                <a:latin typeface="Cambria Math"/>
                                <a:ea typeface="Cambria Math"/>
                              </a:rPr>
                              <m:t>𝑛</m:t>
                            </m:r>
                          </m:e>
                          <m:sup>
                            <m:r>
                              <a:rPr lang="en-US" i="1">
                                <a:latin typeface="Cambria Math"/>
                                <a:ea typeface="Cambria Math"/>
                              </a:rPr>
                              <m:t>2</m:t>
                            </m:r>
                          </m:sup>
                        </m:sSup>
                      </m:e>
                    </m:d>
                    <m:r>
                      <m:rPr>
                        <m:nor/>
                      </m:rPr>
                      <a:rPr lang="en-US" b="1" i="0" smtClean="0">
                        <a:latin typeface="Cambria Math"/>
                        <a:ea typeface="Cambria Math"/>
                      </a:rPr>
                      <m:t>  </m:t>
                    </m:r>
                    <m:r>
                      <m:rPr>
                        <m:nor/>
                      </m:rPr>
                      <a:rPr lang="en-US" b="1" dirty="0"/>
                      <m:t>[</m:t>
                    </m:r>
                    <m:r>
                      <m:rPr>
                        <m:nor/>
                      </m:rPr>
                      <a:rPr lang="en-US" b="1" dirty="0"/>
                      <m:t>ACPRT</m:t>
                    </m:r>
                    <m:r>
                      <m:rPr>
                        <m:nor/>
                      </m:rPr>
                      <a:rPr lang="en-US" b="1" dirty="0"/>
                      <m:t>17]</m:t>
                    </m:r>
                  </m:oMath>
                </a14:m>
                <a:endParaRPr lang="en-US" dirty="0"/>
              </a:p>
              <a:p>
                <a:pPr lvl="1"/>
                <a:endParaRPr lang="en-US" dirty="0"/>
              </a:p>
              <a:p>
                <a:pPr marL="342900" lvl="1" indent="0">
                  <a:buNone/>
                </a:pPr>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82" t="-2617"/>
                </a:stretch>
              </a:blipFill>
            </p:spPr>
            <p:txBody>
              <a:bodyPr/>
              <a:lstStyle/>
              <a:p>
                <a:r>
                  <a:rPr lang="en-US">
                    <a:noFill/>
                  </a:rPr>
                  <a:t> </a:t>
                </a:r>
              </a:p>
            </p:txBody>
          </p:sp>
        </mc:Fallback>
      </mc:AlternateContent>
      <p:pic>
        <p:nvPicPr>
          <p:cNvPr id="4" name="Picture 3" descr="https://xifin.files.wordpress.com/2012/03/scry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9848" y="3954631"/>
            <a:ext cx="3047582" cy="847673"/>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2476" y="3954631"/>
            <a:ext cx="2404320" cy="937619"/>
          </a:xfrm>
          <a:prstGeom prst="rect">
            <a:avLst/>
          </a:prstGeom>
        </p:spPr>
      </p:pic>
    </p:spTree>
    <p:extLst>
      <p:ext uri="{BB962C8B-B14F-4D97-AF65-F5344CB8AC3E}">
        <p14:creationId xmlns:p14="http://schemas.microsoft.com/office/powerpoint/2010/main" val="11298716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a:t>
            </a:r>
            <a:r>
              <a:rPr lang="en-US" dirty="0" smtClean="0"/>
              <a:t>Modes of Operation (Argon2id)</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pPr marL="0" indent="0">
                  <a:buNone/>
                </a:pPr>
                <a:r>
                  <a:rPr lang="en-US" b="1" dirty="0" smtClean="0"/>
                  <a:t>Argon2id (now the recommended mode for Password </a:t>
                </a:r>
                <a:r>
                  <a:rPr lang="en-US" b="1" dirty="0" smtClean="0"/>
                  <a:t>Hashing): </a:t>
                </a:r>
              </a:p>
              <a:p>
                <a:r>
                  <a:rPr lang="en-US" dirty="0" smtClean="0"/>
                  <a:t>Run in </a:t>
                </a:r>
                <a:r>
                  <a:rPr lang="en-US" i="1" dirty="0" smtClean="0"/>
                  <a:t>data-independent</a:t>
                </a:r>
                <a:r>
                  <a:rPr lang="en-US" dirty="0" smtClean="0"/>
                  <a:t> mode (Argon2i) for n/2 steps</a:t>
                </a:r>
              </a:p>
              <a:p>
                <a:r>
                  <a:rPr lang="en-US" dirty="0" smtClean="0"/>
                  <a:t>Switch to </a:t>
                </a:r>
                <a:r>
                  <a:rPr lang="en-US" i="1" dirty="0" smtClean="0"/>
                  <a:t>data-dependent</a:t>
                </a:r>
                <a:r>
                  <a:rPr lang="en-US" dirty="0" smtClean="0"/>
                  <a:t> mode for last n/2 steps</a:t>
                </a:r>
              </a:p>
              <a:p>
                <a:r>
                  <a:rPr lang="en-US" dirty="0" smtClean="0"/>
                  <a:t>Recent results suggest that </a:t>
                </a:r>
                <a14:m>
                  <m:oMath xmlns:m="http://schemas.openxmlformats.org/officeDocument/2006/math">
                    <m:r>
                      <m:rPr>
                        <m:sty m:val="p"/>
                      </m:rPr>
                      <a:rPr lang="en-US">
                        <a:latin typeface="Cambria Math" panose="02040503050406030204" pitchFamily="18" charset="0"/>
                        <a:ea typeface="Cambria Math" panose="02040503050406030204" pitchFamily="18" charset="0"/>
                      </a:rPr>
                      <m:t>C</m:t>
                    </m:r>
                    <m:r>
                      <m:rPr>
                        <m:sty m:val="p"/>
                      </m:rPr>
                      <a:rPr lang="en-US" b="0" i="0" smtClean="0">
                        <a:latin typeface="Cambria Math" panose="02040503050406030204" pitchFamily="18" charset="0"/>
                        <a:ea typeface="Cambria Math" panose="02040503050406030204" pitchFamily="18" charset="0"/>
                      </a:rPr>
                      <m:t>C</m:t>
                    </m:r>
                    <m:r>
                      <a:rPr lang="en-US" b="0" i="0" smtClean="0">
                        <a:latin typeface="Cambria Math"/>
                        <a:ea typeface="Cambria Math" panose="02040503050406030204" pitchFamily="18" charset="0"/>
                      </a:rPr>
                      <m:t>(</m:t>
                    </m:r>
                    <m:r>
                      <m:rPr>
                        <m:sty m:val="p"/>
                      </m:rPr>
                      <a:rPr lang="en-US" b="0" i="0" smtClean="0">
                        <a:latin typeface="Cambria Math"/>
                        <a:ea typeface="Cambria Math" panose="02040503050406030204" pitchFamily="18" charset="0"/>
                      </a:rPr>
                      <m:t>Argon</m:t>
                    </m:r>
                    <m:r>
                      <a:rPr lang="en-US" b="0" i="0" smtClean="0">
                        <a:latin typeface="Cambria Math"/>
                        <a:ea typeface="Cambria Math" panose="02040503050406030204" pitchFamily="18" charset="0"/>
                      </a:rPr>
                      <m:t>2</m:t>
                    </m:r>
                    <m:r>
                      <m:rPr>
                        <m:sty m:val="p"/>
                      </m:rPr>
                      <a:rPr lang="en-US" b="0" i="0" smtClean="0">
                        <a:latin typeface="Cambria Math"/>
                        <a:ea typeface="Cambria Math" panose="02040503050406030204" pitchFamily="18" charset="0"/>
                      </a:rPr>
                      <m:t>id</m:t>
                    </m:r>
                    <m:r>
                      <a:rPr lang="en-US" b="0" i="0" smtClean="0">
                        <a:latin typeface="Cambria Math"/>
                        <a:ea typeface="Cambria Math" panose="02040503050406030204" pitchFamily="18" charset="0"/>
                      </a:rPr>
                      <m:t>)</m:t>
                    </m:r>
                    <m:r>
                      <a:rPr lang="en-US" i="1">
                        <a:latin typeface="Cambria Math" panose="02040503050406030204" pitchFamily="18" charset="0"/>
                        <a:ea typeface="Cambria Math" panose="02040503050406030204" pitchFamily="18" charset="0"/>
                      </a:rPr>
                      <m:t>≥</m:t>
                    </m:r>
                    <m:r>
                      <m:rPr>
                        <m:sty m:val="p"/>
                      </m:rPr>
                      <a:rPr lang="el-GR" i="1">
                        <a:latin typeface="Cambria Math"/>
                        <a:ea typeface="Cambria Math"/>
                      </a:rPr>
                      <m:t>Ω</m:t>
                    </m:r>
                    <m:d>
                      <m:dPr>
                        <m:ctrlPr>
                          <a:rPr lang="el-GR" i="1">
                            <a:latin typeface="Cambria Math" panose="02040503050406030204" pitchFamily="18" charset="0"/>
                            <a:ea typeface="Cambria Math"/>
                          </a:rPr>
                        </m:ctrlPr>
                      </m:dPr>
                      <m:e>
                        <m:sSup>
                          <m:sSupPr>
                            <m:ctrlPr>
                              <a:rPr lang="el-GR" i="1">
                                <a:latin typeface="Cambria Math" panose="02040503050406030204" pitchFamily="18" charset="0"/>
                                <a:ea typeface="Cambria Math"/>
                              </a:rPr>
                            </m:ctrlPr>
                          </m:sSupPr>
                          <m:e>
                            <m:r>
                              <a:rPr lang="en-US" i="1">
                                <a:latin typeface="Cambria Math"/>
                                <a:ea typeface="Cambria Math"/>
                              </a:rPr>
                              <m:t>𝑛</m:t>
                            </m:r>
                          </m:e>
                          <m:sup>
                            <m:r>
                              <a:rPr lang="en-US" i="1">
                                <a:latin typeface="Cambria Math"/>
                                <a:ea typeface="Cambria Math"/>
                              </a:rPr>
                              <m:t>2</m:t>
                            </m:r>
                          </m:sup>
                        </m:sSup>
                      </m:e>
                    </m:d>
                  </m:oMath>
                </a14:m>
                <a:r>
                  <a:rPr lang="en-US" b="1" dirty="0" smtClean="0"/>
                  <a:t> </a:t>
                </a:r>
                <a:r>
                  <a:rPr lang="en-US" b="1" dirty="0"/>
                  <a:t>[ACPRT17</a:t>
                </a:r>
                <a:r>
                  <a:rPr lang="en-US" b="1" dirty="0" smtClean="0"/>
                  <a:t>]</a:t>
                </a:r>
              </a:p>
              <a:p>
                <a:pPr marL="0" indent="0">
                  <a:buNone/>
                </a:pPr>
                <a:endParaRPr lang="en-US" dirty="0" smtClean="0"/>
              </a:p>
              <a:p>
                <a:pPr marL="0" indent="0">
                  <a:buNone/>
                </a:pPr>
                <a:r>
                  <a:rPr lang="en-US" b="1" dirty="0" smtClean="0"/>
                  <a:t>Side-Channel Attacks </a:t>
                </a:r>
                <a:r>
                  <a:rPr lang="en-US" dirty="0" smtClean="0"/>
                  <a:t>reduce costs (but less effect is less substantial)</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ea typeface="Cambria Math" panose="02040503050406030204" pitchFamily="18" charset="0"/>
                        </a:rPr>
                        <m:t>CC</m:t>
                      </m:r>
                      <m:d>
                        <m:dPr>
                          <m:ctrlPr>
                            <a:rPr lang="en-US" i="1">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Argon</m:t>
                          </m:r>
                          <m:r>
                            <a:rPr lang="en-US" b="0" i="0" smtClean="0">
                              <a:latin typeface="Cambria Math" panose="02040503050406030204" pitchFamily="18" charset="0"/>
                              <a:ea typeface="Cambria Math" panose="02040503050406030204" pitchFamily="18" charset="0"/>
                            </a:rPr>
                            <m:t>2</m:t>
                          </m:r>
                          <m:r>
                            <m:rPr>
                              <m:sty m:val="p"/>
                            </m:rPr>
                            <a:rPr lang="en-US" b="0" i="0" smtClean="0">
                              <a:latin typeface="Cambria Math" panose="02040503050406030204" pitchFamily="18" charset="0"/>
                              <a:ea typeface="Cambria Math" panose="02040503050406030204" pitchFamily="18" charset="0"/>
                            </a:rPr>
                            <m:t>id</m:t>
                          </m:r>
                          <m:r>
                            <a:rPr lang="en-US" b="0" i="1" smtClean="0">
                              <a:latin typeface="Cambria Math" panose="02040503050406030204" pitchFamily="18" charset="0"/>
                              <a:ea typeface="Cambria Math" panose="02040503050406030204" pitchFamily="18" charset="0"/>
                            </a:rPr>
                            <m:t> </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𝑆𝑖𝑑𝑒𝐶h𝑎𝑛𝑛𝑒𝑙𝐴𝑡𝑡𝑎𝑐𝑘</m:t>
                              </m:r>
                            </m:e>
                          </m:d>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a:rPr>
                        <m:t>𝑂</m:t>
                      </m:r>
                      <m:d>
                        <m:dPr>
                          <m:ctrlPr>
                            <a:rPr lang="el-GR" i="1">
                              <a:latin typeface="Cambria Math" panose="02040503050406030204" pitchFamily="18" charset="0"/>
                              <a:ea typeface="Cambria Math"/>
                            </a:rPr>
                          </m:ctrlPr>
                        </m:dPr>
                        <m:e>
                          <m:sSup>
                            <m:sSupPr>
                              <m:ctrlPr>
                                <a:rPr lang="el-GR" i="1" smtClean="0">
                                  <a:latin typeface="Cambria Math" panose="02040503050406030204" pitchFamily="18" charset="0"/>
                                  <a:ea typeface="Cambria Math"/>
                                </a:rPr>
                              </m:ctrlPr>
                            </m:sSupPr>
                            <m:e>
                              <m:r>
                                <a:rPr lang="en-US" b="0" i="1" smtClean="0">
                                  <a:latin typeface="Cambria Math" panose="02040503050406030204" pitchFamily="18" charset="0"/>
                                  <a:ea typeface="Cambria Math"/>
                                </a:rPr>
                                <m:t>𝑛</m:t>
                              </m:r>
                            </m:e>
                            <m:sup>
                              <m:r>
                                <a:rPr lang="en-US" b="0" i="1" smtClean="0">
                                  <a:latin typeface="Cambria Math" panose="02040503050406030204" pitchFamily="18" charset="0"/>
                                  <a:ea typeface="Cambria Math"/>
                                </a:rPr>
                                <m:t>1.767</m:t>
                              </m:r>
                            </m:sup>
                          </m:sSup>
                        </m:e>
                      </m:d>
                      <m:r>
                        <a:rPr lang="en-US" b="0" i="1" smtClean="0">
                          <a:latin typeface="Cambria Math"/>
                          <a:ea typeface="Cambria Math"/>
                        </a:rPr>
                        <m:t> [</m:t>
                      </m:r>
                      <m:r>
                        <a:rPr lang="en-US" b="1" i="0" smtClean="0">
                          <a:latin typeface="Cambria Math"/>
                          <a:ea typeface="Cambria Math"/>
                        </a:rPr>
                        <m:t>𝐁𝐙𝟏𝟕</m:t>
                      </m:r>
                      <m:r>
                        <a:rPr lang="en-US" b="0" i="1" smtClean="0">
                          <a:latin typeface="Cambria Math"/>
                          <a:ea typeface="Cambria Math"/>
                        </a:rPr>
                        <m:t>]</m:t>
                      </m:r>
                    </m:oMath>
                  </m:oMathPara>
                </a14:m>
                <a:endParaRPr lang="en-US" dirty="0" smtClean="0"/>
              </a:p>
              <a:p>
                <a:pPr marL="0" indent="0">
                  <a:buNone/>
                </a:pPr>
                <a:r>
                  <a:rPr lang="en-US" b="1" dirty="0" smtClean="0"/>
                  <a:t>Improvement over SCRYPT:</a:t>
                </a:r>
                <a:endParaRPr lang="en-US" b="1" dirty="0"/>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ea typeface="Cambria Math" panose="02040503050406030204" pitchFamily="18" charset="0"/>
                        </a:rPr>
                        <m:t>CC</m:t>
                      </m:r>
                      <m:d>
                        <m:dPr>
                          <m:ctrlPr>
                            <a:rPr lang="en-US" i="1">
                              <a:latin typeface="Cambria Math" panose="02040503050406030204" pitchFamily="18" charset="0"/>
                              <a:ea typeface="Cambria Math" panose="02040503050406030204" pitchFamily="18" charset="0"/>
                            </a:rPr>
                          </m:ctrlPr>
                        </m:dPr>
                        <m:e>
                          <m:r>
                            <m:rPr>
                              <m:sty m:val="p"/>
                            </m:rPr>
                            <a:rPr lang="en-US">
                              <a:latin typeface="Cambria Math" panose="02040503050406030204" pitchFamily="18" charset="0"/>
                              <a:ea typeface="Cambria Math" panose="02040503050406030204" pitchFamily="18" charset="0"/>
                            </a:rPr>
                            <m:t>SCRYPT</m:t>
                          </m:r>
                          <m:r>
                            <a:rPr lang="en-US" i="1">
                              <a:latin typeface="Cambria Math" panose="02040503050406030204" pitchFamily="18" charset="0"/>
                              <a:ea typeface="Cambria Math" panose="02040503050406030204" pitchFamily="18" charset="0"/>
                            </a:rPr>
                            <m:t> </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𝑆𝑖𝑑𝑒𝐶h𝑎𝑛𝑛𝑒𝑙𝐴𝑡𝑡𝑎𝑐𝑘</m:t>
                              </m:r>
                            </m:e>
                          </m:d>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a:rPr>
                        <m:t>𝑂</m:t>
                      </m:r>
                      <m:d>
                        <m:dPr>
                          <m:ctrlPr>
                            <a:rPr lang="el-GR" i="1">
                              <a:latin typeface="Cambria Math" panose="02040503050406030204" pitchFamily="18" charset="0"/>
                              <a:ea typeface="Cambria Math"/>
                            </a:rPr>
                          </m:ctrlPr>
                        </m:dPr>
                        <m:e>
                          <m:r>
                            <a:rPr lang="en-US" i="1">
                              <a:latin typeface="Cambria Math" panose="02040503050406030204" pitchFamily="18" charset="0"/>
                              <a:ea typeface="Cambria Math"/>
                            </a:rPr>
                            <m:t>𝑛</m:t>
                          </m:r>
                        </m:e>
                      </m:d>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36" t="-3364" b="-17757"/>
                </a:stretch>
              </a:blipFill>
            </p:spPr>
            <p:txBody>
              <a:bodyPr/>
              <a:lstStyle/>
              <a:p>
                <a:r>
                  <a:rPr lang="en-US">
                    <a:noFill/>
                  </a:rPr>
                  <a:t> </a:t>
                </a:r>
              </a:p>
            </p:txBody>
          </p:sp>
        </mc:Fallback>
      </mc:AlternateContent>
    </p:spTree>
    <p:extLst>
      <p:ext uri="{BB962C8B-B14F-4D97-AF65-F5344CB8AC3E}">
        <p14:creationId xmlns:p14="http://schemas.microsoft.com/office/powerpoint/2010/main" val="31463522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Results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65760" y="1369219"/>
                <a:ext cx="8473440" cy="3263504"/>
              </a:xfrm>
            </p:spPr>
            <p:txBody>
              <a:bodyPr>
                <a:normAutofit lnSpcReduction="10000"/>
              </a:bodyPr>
              <a:lstStyle/>
              <a:p>
                <a:r>
                  <a:rPr lang="en-US" dirty="0" smtClean="0"/>
                  <a:t>DRSample: practical construction of</a:t>
                </a:r>
                <a:r>
                  <a:rPr lang="en-US" b="0" dirty="0" smtClean="0"/>
                  <a:t> maximally depth-robust graph [ABH17]</a:t>
                </a:r>
              </a:p>
              <a:p>
                <a:pPr lvl="1"/>
                <a:r>
                  <a:rPr lang="en-US" sz="2100" dirty="0" smtClean="0"/>
                  <a:t>Easy to implement (small modification </a:t>
                </a:r>
                <a:r>
                  <a:rPr lang="en-US" sz="2100" dirty="0"/>
                  <a:t>to Argon2 </a:t>
                </a:r>
                <a:r>
                  <a:rPr lang="en-US" sz="2100" dirty="0" smtClean="0"/>
                  <a:t>source code)</a:t>
                </a:r>
                <a:endParaRPr lang="en-US" sz="2100" dirty="0"/>
              </a:p>
              <a:p>
                <a:pPr lvl="1"/>
                <a:r>
                  <a:rPr lang="en-US" dirty="0" smtClean="0"/>
                  <a:t>Optimal </a:t>
                </a:r>
                <a:r>
                  <a:rPr lang="en-US" dirty="0"/>
                  <a:t>asymptotic </a:t>
                </a:r>
                <a:r>
                  <a:rPr lang="en-US" dirty="0" smtClean="0"/>
                  <a:t>guarantees for </a:t>
                </a:r>
                <a:r>
                  <a:rPr lang="en-US" dirty="0" err="1" smtClean="0"/>
                  <a:t>DRSample</a:t>
                </a:r>
                <a:r>
                  <a:rPr lang="en-US" dirty="0" smtClean="0"/>
                  <a:t>  </a:t>
                </a:r>
                <a14:m>
                  <m:oMath xmlns:m="http://schemas.openxmlformats.org/officeDocument/2006/math">
                    <m:r>
                      <m:rPr>
                        <m:sty m:val="p"/>
                      </m:rPr>
                      <a:rPr lang="en-US" b="0" i="0" smtClean="0">
                        <a:latin typeface="Cambria Math" panose="02040503050406030204" pitchFamily="18" charset="0"/>
                        <a:ea typeface="Cambria Math"/>
                      </a:rPr>
                      <m:t>CC</m:t>
                    </m:r>
                    <m:r>
                      <a:rPr lang="en-US" b="0" i="0" smtClean="0">
                        <a:latin typeface="Cambria Math" panose="02040503050406030204" pitchFamily="18" charset="0"/>
                        <a:ea typeface="Cambria Math"/>
                      </a:rPr>
                      <m:t>(</m:t>
                    </m:r>
                    <m:r>
                      <m:rPr>
                        <m:sty m:val="p"/>
                      </m:rPr>
                      <a:rPr lang="en-US" b="0" i="0" smtClean="0">
                        <a:latin typeface="Cambria Math" panose="02040503050406030204" pitchFamily="18" charset="0"/>
                        <a:ea typeface="Cambria Math"/>
                      </a:rPr>
                      <m:t>G</m:t>
                    </m:r>
                    <m:r>
                      <a:rPr lang="en-US" b="0" i="0" smtClean="0">
                        <a:latin typeface="Cambria Math" panose="02040503050406030204" pitchFamily="18" charset="0"/>
                        <a:ea typeface="Cambria Math"/>
                      </a:rPr>
                      <m:t>)=</m:t>
                    </m:r>
                    <m:r>
                      <m:rPr>
                        <m:sty m:val="p"/>
                      </m:rPr>
                      <a:rPr lang="el-GR" i="1">
                        <a:latin typeface="Cambria Math"/>
                        <a:ea typeface="Cambria Math"/>
                      </a:rPr>
                      <m:t>Ω</m:t>
                    </m:r>
                    <m:d>
                      <m:dPr>
                        <m:ctrlPr>
                          <a:rPr lang="el-GR" i="1">
                            <a:latin typeface="Cambria Math" panose="02040503050406030204" pitchFamily="18" charset="0"/>
                            <a:ea typeface="Cambria Math"/>
                          </a:rPr>
                        </m:ctrlPr>
                      </m:dPr>
                      <m:e>
                        <m:f>
                          <m:fPr>
                            <m:ctrlPr>
                              <a:rPr lang="el-GR" i="1">
                                <a:latin typeface="Cambria Math" panose="02040503050406030204" pitchFamily="18" charset="0"/>
                                <a:ea typeface="Cambria Math"/>
                              </a:rPr>
                            </m:ctrlPr>
                          </m:fPr>
                          <m:num>
                            <m:sSup>
                              <m:sSupPr>
                                <m:ctrlPr>
                                  <a:rPr lang="el-GR" i="1">
                                    <a:latin typeface="Cambria Math" panose="02040503050406030204" pitchFamily="18" charset="0"/>
                                    <a:ea typeface="Cambria Math"/>
                                  </a:rPr>
                                </m:ctrlPr>
                              </m:sSupPr>
                              <m:e>
                                <m:r>
                                  <a:rPr lang="en-US" i="1">
                                    <a:latin typeface="Cambria Math"/>
                                    <a:ea typeface="Cambria Math"/>
                                  </a:rPr>
                                  <m:t>𝑛</m:t>
                                </m:r>
                              </m:e>
                              <m:sup>
                                <m:r>
                                  <a:rPr lang="en-US" i="1">
                                    <a:latin typeface="Cambria Math"/>
                                    <a:ea typeface="Cambria Math"/>
                                  </a:rPr>
                                  <m:t>2</m:t>
                                </m:r>
                              </m:sup>
                            </m:sSup>
                          </m:num>
                          <m:den>
                            <m:func>
                              <m:funcPr>
                                <m:ctrlPr>
                                  <a:rPr lang="en-US" i="1">
                                    <a:latin typeface="Cambria Math" panose="02040503050406030204" pitchFamily="18" charset="0"/>
                                    <a:ea typeface="Cambria Math"/>
                                  </a:rPr>
                                </m:ctrlPr>
                              </m:funcPr>
                              <m:fName>
                                <m:r>
                                  <m:rPr>
                                    <m:sty m:val="p"/>
                                  </m:rPr>
                                  <a:rPr lang="en-US">
                                    <a:latin typeface="Cambria Math"/>
                                    <a:ea typeface="Cambria Math"/>
                                  </a:rPr>
                                  <m:t>log</m:t>
                                </m:r>
                              </m:fName>
                              <m:e>
                                <m:r>
                                  <a:rPr lang="en-US" i="1">
                                    <a:latin typeface="Cambria Math"/>
                                    <a:ea typeface="Cambria Math"/>
                                  </a:rPr>
                                  <m:t>𝑛</m:t>
                                </m:r>
                              </m:e>
                            </m:func>
                          </m:den>
                        </m:f>
                      </m:e>
                    </m:d>
                  </m:oMath>
                </a14:m>
                <a:endParaRPr lang="en-US" dirty="0"/>
              </a:p>
              <a:p>
                <a:pPr lvl="1"/>
                <a:r>
                  <a:rPr lang="en-US" dirty="0" smtClean="0"/>
                  <a:t>Hybrid </a:t>
                </a:r>
                <a:r>
                  <a:rPr lang="en-US" dirty="0"/>
                  <a:t>mode with optimal side-channel resistance</a:t>
                </a:r>
              </a:p>
              <a:p>
                <a:endParaRPr lang="en-US" b="0" dirty="0" smtClean="0"/>
              </a:p>
              <a:p>
                <a:r>
                  <a:rPr lang="en-US" b="0" dirty="0" smtClean="0"/>
                  <a:t>Argon2i + </a:t>
                </a:r>
                <a:r>
                  <a:rPr lang="en-US" b="0" dirty="0" err="1" smtClean="0"/>
                  <a:t>DRSample</a:t>
                </a:r>
                <a:r>
                  <a:rPr lang="en-US" b="0" dirty="0" smtClean="0"/>
                  <a:t> are both bandwidth </a:t>
                </a:r>
                <a:r>
                  <a:rPr lang="en-US" b="0" dirty="0" smtClean="0"/>
                  <a:t>hard [</a:t>
                </a:r>
                <a:r>
                  <a:rPr lang="en-US" b="0" dirty="0" smtClean="0"/>
                  <a:t>RD17]</a:t>
                </a:r>
              </a:p>
              <a:p>
                <a:pPr lvl="1"/>
                <a:r>
                  <a:rPr lang="en-US" dirty="0" smtClean="0"/>
                  <a:t>See next talk for definition of bandwidth hardness [RD17]</a:t>
                </a:r>
              </a:p>
              <a:p>
                <a:endParaRPr lang="en-US" b="1" dirty="0"/>
              </a:p>
              <a:p>
                <a:r>
                  <a:rPr lang="en-US" b="1" dirty="0" smtClean="0"/>
                  <a:t>Future </a:t>
                </a:r>
                <a:r>
                  <a:rPr lang="en-US" b="1" dirty="0" smtClean="0"/>
                  <a:t>Work: </a:t>
                </a:r>
                <a:r>
                  <a:rPr lang="en-US" dirty="0" smtClean="0"/>
                  <a:t>Sustained Space Complexity of Argon2id? Constant factors? </a:t>
                </a:r>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65760" y="1369219"/>
                <a:ext cx="8473440" cy="3263504"/>
              </a:xfrm>
              <a:blipFill>
                <a:blip r:embed="rId2"/>
                <a:stretch>
                  <a:fillRect l="-1007" t="-3364" r="-791"/>
                </a:stretch>
              </a:blipFill>
            </p:spPr>
            <p:txBody>
              <a:bodyPr/>
              <a:lstStyle/>
              <a:p>
                <a:r>
                  <a:rPr lang="en-US">
                    <a:noFill/>
                  </a:rPr>
                  <a:t> </a:t>
                </a:r>
              </a:p>
            </p:txBody>
          </p:sp>
        </mc:Fallback>
      </mc:AlternateContent>
    </p:spTree>
    <p:extLst>
      <p:ext uri="{BB962C8B-B14F-4D97-AF65-F5344CB8AC3E}">
        <p14:creationId xmlns:p14="http://schemas.microsoft.com/office/powerpoint/2010/main" val="354920090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n.hdyo.org/assets/ask-question-1-ff9bc6fa5eaa0d7667ae7a5a4c61330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867" y="390212"/>
            <a:ext cx="7196667" cy="54406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Thanks for Listening</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18138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004" y="870650"/>
            <a:ext cx="2857500" cy="28575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normAutofit lnSpcReduction="10000"/>
          </a:bodyPr>
          <a:lstStyle/>
          <a:p>
            <a:r>
              <a:rPr lang="en-US" b="1" dirty="0" smtClean="0"/>
              <a:t>Intuition: </a:t>
            </a:r>
            <a:r>
              <a:rPr lang="en-US" dirty="0" smtClean="0"/>
              <a:t>computation costs dominated by memory costs</a:t>
            </a:r>
          </a:p>
          <a:p>
            <a:pPr marL="0" indent="0">
              <a:buNone/>
            </a:pPr>
            <a:r>
              <a:rPr lang="en-US" dirty="0"/>
              <a:t> </a:t>
            </a:r>
            <a:r>
              <a:rPr lang="en-US" dirty="0" smtClean="0"/>
              <a:t>                                                             vs. </a:t>
            </a:r>
            <a:endParaRPr lang="en-US" dirty="0"/>
          </a:p>
          <a:p>
            <a:endParaRPr lang="en-US" dirty="0" smtClean="0"/>
          </a:p>
          <a:p>
            <a:endParaRPr lang="en-US" dirty="0"/>
          </a:p>
          <a:p>
            <a:endParaRPr lang="en-US" dirty="0" smtClean="0"/>
          </a:p>
          <a:p>
            <a:endParaRPr lang="en-US" dirty="0"/>
          </a:p>
          <a:p>
            <a:r>
              <a:rPr lang="en-US" b="1" dirty="0" smtClean="0"/>
              <a:t>Goal: </a:t>
            </a:r>
            <a:r>
              <a:rPr lang="en-US" dirty="0" smtClean="0"/>
              <a:t>force attacker to lock up large amounts of memory for duration of computation</a:t>
            </a:r>
          </a:p>
          <a:p>
            <a:pPr marL="342900" lvl="1" indent="0">
              <a:buNone/>
            </a:pPr>
            <a:r>
              <a:rPr lang="en-US" dirty="0" smtClean="0">
                <a:sym typeface="Wingdings" pitchFamily="2" charset="2"/>
              </a:rPr>
              <a:t></a:t>
            </a:r>
            <a:r>
              <a:rPr lang="en-US" dirty="0" smtClean="0"/>
              <a:t>Expensive even on customized hardware</a:t>
            </a:r>
          </a:p>
        </p:txBody>
      </p:sp>
      <p:pic>
        <p:nvPicPr>
          <p:cNvPr id="4100"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7154" y="1665096"/>
            <a:ext cx="1443850" cy="14438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99188" y="1994709"/>
            <a:ext cx="126758" cy="12675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5125946" y="2121467"/>
            <a:ext cx="1634083" cy="7142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125946" y="1820636"/>
            <a:ext cx="1634083" cy="201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26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Puzzle</a:t>
            </a:r>
            <a:endParaRPr lang="en-US" dirty="0"/>
          </a:p>
        </p:txBody>
      </p:sp>
      <p:sp>
        <p:nvSpPr>
          <p:cNvPr id="3" name="Content Placeholder 2"/>
          <p:cNvSpPr>
            <a:spLocks noGrp="1"/>
          </p:cNvSpPr>
          <p:nvPr>
            <p:ph idx="1"/>
          </p:nvPr>
        </p:nvSpPr>
        <p:spPr>
          <a:xfrm>
            <a:off x="628649" y="1369219"/>
            <a:ext cx="3342217" cy="3263504"/>
          </a:xfrm>
        </p:spPr>
        <p:txBody>
          <a:bodyPr/>
          <a:lstStyle/>
          <a:p>
            <a:r>
              <a:rPr lang="en-US" dirty="0" smtClean="0"/>
              <a:t>First person to find the </a:t>
            </a:r>
            <a:r>
              <a:rPr lang="en-US" dirty="0" smtClean="0"/>
              <a:t>unsavory solution </a:t>
            </a:r>
            <a:r>
              <a:rPr lang="en-US" dirty="0" smtClean="0"/>
              <a:t>wins a $20 Amazon Gift card</a:t>
            </a:r>
          </a:p>
          <a:p>
            <a:endParaRPr lang="en-US" dirty="0"/>
          </a:p>
          <a:p>
            <a:r>
              <a:rPr lang="en-US" dirty="0" smtClean="0"/>
              <a:t>E-mail: </a:t>
            </a:r>
            <a:r>
              <a:rPr lang="en-US" dirty="0" smtClean="0">
                <a:hlinkClick r:id="rId2"/>
              </a:rPr>
              <a:t>jblocki@purdue.edu</a:t>
            </a:r>
            <a:r>
              <a:rPr lang="en-US" dirty="0" smtClean="0"/>
              <a:t> </a:t>
            </a:r>
          </a:p>
          <a:p>
            <a:endParaRPr lang="en-US" dirty="0"/>
          </a:p>
        </p:txBody>
      </p:sp>
      <p:sp>
        <p:nvSpPr>
          <p:cNvPr id="4" name="AutoShape 2" descr="https://owa.purdue.edu/owa/service.svc/s/GetFileAttachment?id=AAMkAGUwZDcxNjgzLWZiMmEtNDAxYS1iYWEwLTNmY2RkZjY5OTc1ZQBGAAAAAADWtX8lbLzlRp2T9BvBXZ7cBwC7kKtP1%2BClRpNLIB9HsTBOAAAAAAEMAAC7kKtP1%2BClRpNLIB9HsTBOAAGXEUPrAAABEgAQAPGvdGWN33FLnXgME0tZcUE%3D&amp;isImagePreview=True&amp;X-OWA-CANARY=xPghHslEG0yMNXDCf7Z-HdJUL1w7IdUIEicgvBH6__zE_MfsHkmZKeHqdrwLxnq4rnE9_6rcX5g."/>
          <p:cNvSpPr>
            <a:spLocks noChangeAspect="1" noChangeArrowheads="1"/>
          </p:cNvSpPr>
          <p:nvPr/>
        </p:nvSpPr>
        <p:spPr bwMode="auto">
          <a:xfrm>
            <a:off x="155575" y="-13652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owa.purdue.edu/owa/service.svc/s/GetFileAttachment?id=AAMkAGUwZDcxNjgzLWZiMmEtNDAxYS1iYWEwLTNmY2RkZjY5OTc1ZQBGAAAAAADWtX8lbLzlRp2T9BvBXZ7cBwC7kKtP1%2BClRpNLIB9HsTBOAAAAAAEMAAC7kKtP1%2BClRpNLIB9HsTBOAAGXEUPrAAABEgAQAPGvdGWN33FLnXgME0tZcUE%3D&amp;isImagePreview=True&amp;X-OWA-CANARY=xPghHslEG0yMNXDCf7Z-HdJUL1w7IdUIEicgvBH6__zE_MfsHkmZKeHqdrwLxnq4rnE9_6rcX5g."/>
          <p:cNvSpPr>
            <a:spLocks noChangeAspect="1" noChangeArrowheads="1"/>
          </p:cNvSpPr>
          <p:nvPr/>
        </p:nvSpPr>
        <p:spPr bwMode="auto">
          <a:xfrm>
            <a:off x="307975" y="1587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descr="C:\Users\jblocki\Downloads\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5703" y="314324"/>
            <a:ext cx="4255029" cy="425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6689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31655</TotalTime>
  <Words>2743</Words>
  <Application>Microsoft Office PowerPoint</Application>
  <PresentationFormat>On-screen Show (16:9)</PresentationFormat>
  <Paragraphs>810</Paragraphs>
  <Slides>90</Slides>
  <Notes>15</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90</vt:i4>
      </vt:variant>
    </vt:vector>
  </HeadingPairs>
  <TitlesOfParts>
    <vt:vector size="97" baseType="lpstr">
      <vt:lpstr>Calibri Light</vt:lpstr>
      <vt:lpstr>Calibri</vt:lpstr>
      <vt:lpstr>Lucida Sans Unicode</vt:lpstr>
      <vt:lpstr>Wingdings</vt:lpstr>
      <vt:lpstr>Cambria Math</vt:lpstr>
      <vt:lpstr>Arial</vt:lpstr>
      <vt:lpstr>Office Theme</vt:lpstr>
      <vt:lpstr>On the Depth-Robustness and Cumulative Pebbling Cost of Argon2i </vt:lpstr>
      <vt:lpstr>Motivation: Password Storage</vt:lpstr>
      <vt:lpstr>Offline Attacks: A Common Problem</vt:lpstr>
      <vt:lpstr>Offline Attacks: A Common Problem</vt:lpstr>
      <vt:lpstr>Goal: Moderately Expensive Hash Function</vt:lpstr>
      <vt:lpstr>PowerPoint Presentation</vt:lpstr>
      <vt:lpstr>PowerPoint Presentation</vt:lpstr>
      <vt:lpstr>PowerPoint Presentation</vt:lpstr>
      <vt:lpstr>Memory Hard Function (MHF)</vt:lpstr>
      <vt:lpstr>Memory Hard Function (MHF)</vt:lpstr>
      <vt:lpstr>Memory Hard Function (MHF)</vt:lpstr>
      <vt:lpstr>Memory Hard Function (MHF)</vt:lpstr>
      <vt:lpstr>Memory Hard Function (MHF)</vt:lpstr>
      <vt:lpstr>Data-Independent Memory Hard Function (iMHF)</vt:lpstr>
      <vt:lpstr>Evaluating an iMHF (pebbling)</vt:lpstr>
      <vt:lpstr>Evaluating an iMHF (pebbling)</vt:lpstr>
      <vt:lpstr>Evaluating an iMHF (pebbling)</vt:lpstr>
      <vt:lpstr>Pebbling Example</vt:lpstr>
      <vt:lpstr>Pebbling Example</vt:lpstr>
      <vt:lpstr>Pebbling Example</vt:lpstr>
      <vt:lpstr>Pebbling Example</vt:lpstr>
      <vt:lpstr>Measuring Cost: Attempt 1</vt:lpstr>
      <vt:lpstr>Amortization and Parallelism</vt:lpstr>
      <vt:lpstr>Measuring Pebbling Costs [AS15]</vt:lpstr>
      <vt:lpstr>Measuring Pebbling Costs [AS15]</vt:lpstr>
      <vt:lpstr>Pebbling Example: Cumulative Cost</vt:lpstr>
      <vt:lpstr>Desiderata</vt:lpstr>
      <vt:lpstr>Desiderata</vt:lpstr>
      <vt:lpstr>Depth-Robustness: The Key Property</vt:lpstr>
      <vt:lpstr>Block Depth Robustness [ABP17]</vt:lpstr>
      <vt:lpstr>Block Depth Robustness [ABP17]</vt:lpstr>
      <vt:lpstr>Block Depth Robustness [ABP17]</vt:lpstr>
      <vt:lpstr>Depth Robustness is Necessary [AB16]</vt:lpstr>
      <vt:lpstr>How Depth-Reducible is Argon2i?</vt:lpstr>
      <vt:lpstr>How Depth-Reducible is Argon2i?</vt:lpstr>
      <vt:lpstr>How Depth-Reducible is Argon2i?</vt:lpstr>
      <vt:lpstr>Depth-Robustness is Sufficient! [ABP17]</vt:lpstr>
      <vt:lpstr>Depth-Robustness is Sufficient! [ABP17]</vt:lpstr>
      <vt:lpstr>Depth-Robustness is Sufficient! [ABP17]</vt:lpstr>
      <vt:lpstr>Depth-Robustness is Sufficient! [ABP17]</vt:lpstr>
      <vt:lpstr>How Depth-Robust is Argon2i?</vt:lpstr>
      <vt:lpstr>How Depth-Robust is Argon2i?</vt:lpstr>
      <vt:lpstr>How Depth-Robust is Argon2i?</vt:lpstr>
      <vt:lpstr>Complexity of Argon2i DAG G</vt:lpstr>
      <vt:lpstr>Complexity of Argon2i DAG G</vt:lpstr>
      <vt:lpstr>Complexity of Argon2i DAG G</vt:lpstr>
      <vt:lpstr>Complexity of Argon2i DAG G</vt:lpstr>
      <vt:lpstr>Complexity of Argon2i DAG G</vt:lpstr>
      <vt:lpstr>Argon2i</vt:lpstr>
      <vt:lpstr>Argon2i</vt:lpstr>
      <vt:lpstr>Argon2i</vt:lpstr>
      <vt:lpstr>Argon2i</vt:lpstr>
      <vt:lpstr>Argon2i</vt:lpstr>
      <vt:lpstr>Argon2i Meta-Graph</vt:lpstr>
      <vt:lpstr>Argon2i Meta-Graph</vt:lpstr>
      <vt:lpstr>Argon2i Meta-Graph</vt:lpstr>
      <vt:lpstr>Argon2i Meta-Graph</vt:lpstr>
      <vt:lpstr>Argon2i Meta-Graph</vt:lpstr>
      <vt:lpstr>Argon2i Analysis</vt:lpstr>
      <vt:lpstr>δ-bipartite expander</vt:lpstr>
      <vt:lpstr>δ-bipartite expander</vt:lpstr>
      <vt:lpstr>δ-bipartite expander</vt:lpstr>
      <vt:lpstr>(δ,r^∗ )-local expander</vt:lpstr>
      <vt:lpstr>Argon2i Analysis</vt:lpstr>
      <vt:lpstr>Argon2i Analysis</vt:lpstr>
      <vt:lpstr>Layers of Argon2i Meta-Graph</vt:lpstr>
      <vt:lpstr>c-good Layer L_i with respect to deleted set S</vt:lpstr>
      <vt:lpstr>Proof Outline</vt:lpstr>
      <vt:lpstr>Proof Outline</vt:lpstr>
      <vt:lpstr>Proof Outline</vt:lpstr>
      <vt:lpstr>Intuitive Proof of Lemma 3</vt:lpstr>
      <vt:lpstr>Intuitive Proof of Lemma 3</vt:lpstr>
      <vt:lpstr>Intuitive Proof of Lemma 3</vt:lpstr>
      <vt:lpstr>Intuitive Proof of Lemma 3</vt:lpstr>
      <vt:lpstr>Complexity of Argon2i DAG G</vt:lpstr>
      <vt:lpstr>Complexity of Argon2i DAG G</vt:lpstr>
      <vt:lpstr>Complexity of Argon2i DAG G</vt:lpstr>
      <vt:lpstr>Tighter Analysis via Block Depth-Robustness</vt:lpstr>
      <vt:lpstr>Tighter Analysis via Block Depth-Robustness</vt:lpstr>
      <vt:lpstr>Tighter Analysis via Block Depth-Robustness</vt:lpstr>
      <vt:lpstr>Tighter Analysis via Block Depth-Robustness</vt:lpstr>
      <vt:lpstr>PowerPoint Presentation</vt:lpstr>
      <vt:lpstr>Case Analysis</vt:lpstr>
      <vt:lpstr>Summary of Results</vt:lpstr>
      <vt:lpstr>Summary of Results</vt:lpstr>
      <vt:lpstr>Data-Independent vs. Data-Dependent MHF</vt:lpstr>
      <vt:lpstr>Hybrid Modes of Operation (Argon2id)</vt:lpstr>
      <vt:lpstr>New Results</vt:lpstr>
      <vt:lpstr>Thanks for Listening</vt:lpstr>
      <vt:lpstr>A Puzzle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Attacking Data Independent Memory Hard Functions</dc:title>
  <dc:creator>Jeremiah Blocki</dc:creator>
  <cp:lastModifiedBy>Blocki, Jeremiah M</cp:lastModifiedBy>
  <cp:revision>622</cp:revision>
  <dcterms:created xsi:type="dcterms:W3CDTF">2016-03-11T00:22:30Z</dcterms:created>
  <dcterms:modified xsi:type="dcterms:W3CDTF">2017-11-11T22:01:28Z</dcterms:modified>
</cp:coreProperties>
</file>