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57" r:id="rId4"/>
    <p:sldId id="260" r:id="rId5"/>
    <p:sldId id="261" r:id="rId6"/>
    <p:sldId id="268" r:id="rId7"/>
    <p:sldId id="269" r:id="rId8"/>
    <p:sldId id="270" r:id="rId9"/>
    <p:sldId id="294" r:id="rId10"/>
    <p:sldId id="258" r:id="rId11"/>
    <p:sldId id="262" r:id="rId12"/>
    <p:sldId id="265" r:id="rId13"/>
    <p:sldId id="266" r:id="rId14"/>
    <p:sldId id="295" r:id="rId15"/>
    <p:sldId id="291" r:id="rId16"/>
    <p:sldId id="292" r:id="rId17"/>
    <p:sldId id="277" r:id="rId18"/>
    <p:sldId id="289" r:id="rId19"/>
    <p:sldId id="290" r:id="rId20"/>
    <p:sldId id="273" r:id="rId21"/>
    <p:sldId id="275" r:id="rId22"/>
    <p:sldId id="274" r:id="rId23"/>
    <p:sldId id="271" r:id="rId24"/>
    <p:sldId id="287" r:id="rId25"/>
    <p:sldId id="280" r:id="rId26"/>
    <p:sldId id="281" r:id="rId27"/>
    <p:sldId id="283" r:id="rId28"/>
    <p:sldId id="286" r:id="rId29"/>
    <p:sldId id="288" r:id="rId30"/>
    <p:sldId id="284" r:id="rId31"/>
    <p:sldId id="296" r:id="rId32"/>
    <p:sldId id="285" r:id="rId33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mbria Math" pitchFamily="18" charset="0"/>
      <p:regular r:id="rId39"/>
    </p:embeddedFont>
    <p:embeddedFont>
      <p:font typeface="Blackadder ITC" pitchFamily="82" charset="0"/>
      <p:regular r:id="rId40"/>
    </p:embeddedFont>
    <p:embeddedFont>
      <p:font typeface="Comic Sans MS" pitchFamily="66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85879" autoAdjust="0"/>
  </p:normalViewPr>
  <p:slideViewPr>
    <p:cSldViewPr>
      <p:cViewPr varScale="1">
        <p:scale>
          <a:sx n="78" d="100"/>
          <a:sy n="78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A769FAB-0773-4430-8487-4B3602CF4839}" type="presOf" srcId="{13163F1D-38B6-4DA9-BA7A-82BA1FBD4A15}" destId="{B213B7FF-874D-4EB3-9A88-7E57753577C0}" srcOrd="0" destOrd="0" presId="urn:microsoft.com/office/officeart/2005/8/layout/gear1"/>
    <dgm:cxn modelId="{A3B950D6-D2A6-4C8A-91A1-3847347E16D9}" type="presOf" srcId="{832FFCF3-C5A4-4329-B7DA-8C0BC4527421}" destId="{88326021-8DFE-4E5A-9AE2-D86F06E822E5}" srcOrd="1" destOrd="0" presId="urn:microsoft.com/office/officeart/2005/8/layout/gear1"/>
    <dgm:cxn modelId="{694DD3C1-8CD7-483A-9D2E-67667C2BC5FC}" type="presOf" srcId="{DD0F57ED-AAE8-421C-B812-3E08AB59151B}" destId="{379BD56F-BF78-4141-AFCF-51904FA87662}" srcOrd="1" destOrd="0" presId="urn:microsoft.com/office/officeart/2005/8/layout/gear1"/>
    <dgm:cxn modelId="{B873D1F2-914E-4789-935E-87B71751FE32}" type="presOf" srcId="{832FFCF3-C5A4-4329-B7DA-8C0BC4527421}" destId="{1D373FD8-5825-4F0B-A7B6-280A0BD05894}" srcOrd="0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C15E1920-B52C-426F-848E-AD107F990A53}" type="presOf" srcId="{CCD4F890-10C1-4A57-98E4-230E6BCE7654}" destId="{E2025E6D-5A8B-4234-AB07-6886C7912B50}" srcOrd="0" destOrd="0" presId="urn:microsoft.com/office/officeart/2005/8/layout/gear1"/>
    <dgm:cxn modelId="{F1B482F0-F07E-49A0-93F4-AEBB8640AFD8}" type="presOf" srcId="{9DDD8A14-C955-4D81-8DEA-14440EAD19D7}" destId="{EDA0C5C4-942D-4EC7-87FC-682D58A404E7}" srcOrd="1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D685A7F9-BA24-476D-8460-86E38B1BC9F7}" type="presOf" srcId="{89478B80-6DA0-4540-800D-7700760B3C20}" destId="{82DADDFE-2803-42C1-BDD9-DF9DF0748E67}" srcOrd="0" destOrd="0" presId="urn:microsoft.com/office/officeart/2005/8/layout/gear1"/>
    <dgm:cxn modelId="{B8CAAA54-1393-4036-8B80-DBC55DF3322B}" type="presOf" srcId="{DD0F57ED-AAE8-421C-B812-3E08AB59151B}" destId="{E5ECD3AA-F5FB-4221-B252-191E5FD34453}" srcOrd="0" destOrd="0" presId="urn:microsoft.com/office/officeart/2005/8/layout/gear1"/>
    <dgm:cxn modelId="{02AAC107-F9FA-4A8F-B2C7-F3697B50B832}" type="presOf" srcId="{9E5F0602-8AF0-4906-8B54-9F76C4142CC4}" destId="{8F34488F-D3F8-4A3A-8B63-C00AF20C1BE3}" srcOrd="0" destOrd="0" presId="urn:microsoft.com/office/officeart/2005/8/layout/gear1"/>
    <dgm:cxn modelId="{3B041C42-7689-4D33-8B33-39C2F0A6AD5E}" type="presOf" srcId="{DD0F57ED-AAE8-421C-B812-3E08AB59151B}" destId="{A1BA5112-E78B-4661-B127-92BA96C479E5}" srcOrd="3" destOrd="0" presId="urn:microsoft.com/office/officeart/2005/8/layout/gear1"/>
    <dgm:cxn modelId="{DC0BEA3D-0611-4A60-9168-49794A562281}" type="presOf" srcId="{9DDD8A14-C955-4D81-8DEA-14440EAD19D7}" destId="{5BE7F1B1-F50F-4957-BDE3-C86628961CDC}" srcOrd="0" destOrd="0" presId="urn:microsoft.com/office/officeart/2005/8/layout/gear1"/>
    <dgm:cxn modelId="{3E809C45-A2B8-4F3B-918B-DEC921204952}" type="presOf" srcId="{832FFCF3-C5A4-4329-B7DA-8C0BC4527421}" destId="{F35DC60B-30A3-4F95-9AD8-A13E594DFF28}" srcOrd="2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EC3CA8AB-66F1-40FF-B5E7-7FBF21244D2A}" type="presOf" srcId="{9DDD8A14-C955-4D81-8DEA-14440EAD19D7}" destId="{E0CC3336-5908-4E1A-918E-B68C07B53162}" srcOrd="2" destOrd="0" presId="urn:microsoft.com/office/officeart/2005/8/layout/gear1"/>
    <dgm:cxn modelId="{B0D61E84-0B2D-499D-8F52-E7D59B93D25E}" type="presOf" srcId="{DD0F57ED-AAE8-421C-B812-3E08AB59151B}" destId="{A5B837C2-5DA9-41DC-BEE9-3664CD3DBD51}" srcOrd="2" destOrd="0" presId="urn:microsoft.com/office/officeart/2005/8/layout/gear1"/>
    <dgm:cxn modelId="{522BA575-E127-478F-8C31-48D5F83ED3E6}" type="presParOf" srcId="{E2025E6D-5A8B-4234-AB07-6886C7912B50}" destId="{1D373FD8-5825-4F0B-A7B6-280A0BD05894}" srcOrd="0" destOrd="0" presId="urn:microsoft.com/office/officeart/2005/8/layout/gear1"/>
    <dgm:cxn modelId="{187AC786-A4E2-43E0-AC0E-AF361B9C0E3F}" type="presParOf" srcId="{E2025E6D-5A8B-4234-AB07-6886C7912B50}" destId="{88326021-8DFE-4E5A-9AE2-D86F06E822E5}" srcOrd="1" destOrd="0" presId="urn:microsoft.com/office/officeart/2005/8/layout/gear1"/>
    <dgm:cxn modelId="{EC8C27E8-E52A-4D8E-B69C-4B807C308415}" type="presParOf" srcId="{E2025E6D-5A8B-4234-AB07-6886C7912B50}" destId="{F35DC60B-30A3-4F95-9AD8-A13E594DFF28}" srcOrd="2" destOrd="0" presId="urn:microsoft.com/office/officeart/2005/8/layout/gear1"/>
    <dgm:cxn modelId="{A91EEDCD-C5D5-4E20-854F-DD54730B9DCD}" type="presParOf" srcId="{E2025E6D-5A8B-4234-AB07-6886C7912B50}" destId="{5BE7F1B1-F50F-4957-BDE3-C86628961CDC}" srcOrd="3" destOrd="0" presId="urn:microsoft.com/office/officeart/2005/8/layout/gear1"/>
    <dgm:cxn modelId="{C69CC4AF-495B-4956-AA2C-68E6315C0F34}" type="presParOf" srcId="{E2025E6D-5A8B-4234-AB07-6886C7912B50}" destId="{EDA0C5C4-942D-4EC7-87FC-682D58A404E7}" srcOrd="4" destOrd="0" presId="urn:microsoft.com/office/officeart/2005/8/layout/gear1"/>
    <dgm:cxn modelId="{2E0CACB3-B350-4FF5-877C-3FB6BA938BB8}" type="presParOf" srcId="{E2025E6D-5A8B-4234-AB07-6886C7912B50}" destId="{E0CC3336-5908-4E1A-918E-B68C07B53162}" srcOrd="5" destOrd="0" presId="urn:microsoft.com/office/officeart/2005/8/layout/gear1"/>
    <dgm:cxn modelId="{BFFBDC16-D23A-4C07-91BD-604701F17FFD}" type="presParOf" srcId="{E2025E6D-5A8B-4234-AB07-6886C7912B50}" destId="{E5ECD3AA-F5FB-4221-B252-191E5FD34453}" srcOrd="6" destOrd="0" presId="urn:microsoft.com/office/officeart/2005/8/layout/gear1"/>
    <dgm:cxn modelId="{8C8AAD28-07B3-4786-A944-52473CD17E54}" type="presParOf" srcId="{E2025E6D-5A8B-4234-AB07-6886C7912B50}" destId="{379BD56F-BF78-4141-AFCF-51904FA87662}" srcOrd="7" destOrd="0" presId="urn:microsoft.com/office/officeart/2005/8/layout/gear1"/>
    <dgm:cxn modelId="{E441058B-742B-45D0-BE2E-38B72A8EDB7D}" type="presParOf" srcId="{E2025E6D-5A8B-4234-AB07-6886C7912B50}" destId="{A5B837C2-5DA9-41DC-BEE9-3664CD3DBD51}" srcOrd="8" destOrd="0" presId="urn:microsoft.com/office/officeart/2005/8/layout/gear1"/>
    <dgm:cxn modelId="{40FA2DD0-6068-44BF-BB05-A89EF07830CA}" type="presParOf" srcId="{E2025E6D-5A8B-4234-AB07-6886C7912B50}" destId="{A1BA5112-E78B-4661-B127-92BA96C479E5}" srcOrd="9" destOrd="0" presId="urn:microsoft.com/office/officeart/2005/8/layout/gear1"/>
    <dgm:cxn modelId="{56ABF259-0827-42D3-A6B3-AC61A3C68DE4}" type="presParOf" srcId="{E2025E6D-5A8B-4234-AB07-6886C7912B50}" destId="{B213B7FF-874D-4EB3-9A88-7E57753577C0}" srcOrd="10" destOrd="0" presId="urn:microsoft.com/office/officeart/2005/8/layout/gear1"/>
    <dgm:cxn modelId="{E52E2FA5-1BE9-4C7C-8C8F-980C2ED4CBCE}" type="presParOf" srcId="{E2025E6D-5A8B-4234-AB07-6886C7912B50}" destId="{8F34488F-D3F8-4A3A-8B63-C00AF20C1BE3}" srcOrd="11" destOrd="0" presId="urn:microsoft.com/office/officeart/2005/8/layout/gear1"/>
    <dgm:cxn modelId="{DA0A332D-6C14-4F91-93D5-EA60CA11040F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4B0E7AD-5C7B-4647-AB63-A36106B69A82}" type="presOf" srcId="{9DDD8A14-C955-4D81-8DEA-14440EAD19D7}" destId="{E0CC3336-5908-4E1A-918E-B68C07B53162}" srcOrd="2" destOrd="0" presId="urn:microsoft.com/office/officeart/2005/8/layout/gear1"/>
    <dgm:cxn modelId="{0FFF75C5-C3BF-4B3C-BFF4-1105A0703057}" type="presOf" srcId="{832FFCF3-C5A4-4329-B7DA-8C0BC4527421}" destId="{F35DC60B-30A3-4F95-9AD8-A13E594DFF28}" srcOrd="2" destOrd="0" presId="urn:microsoft.com/office/officeart/2005/8/layout/gear1"/>
    <dgm:cxn modelId="{75BDB141-8E93-481A-8A01-372C7BEBC3D9}" type="presOf" srcId="{9DDD8A14-C955-4D81-8DEA-14440EAD19D7}" destId="{EDA0C5C4-942D-4EC7-87FC-682D58A404E7}" srcOrd="1" destOrd="0" presId="urn:microsoft.com/office/officeart/2005/8/layout/gear1"/>
    <dgm:cxn modelId="{D1B3FAAF-2629-43EA-9F23-1F695B9F100D}" type="presOf" srcId="{9DDD8A14-C955-4D81-8DEA-14440EAD19D7}" destId="{5BE7F1B1-F50F-4957-BDE3-C86628961CDC}" srcOrd="0" destOrd="0" presId="urn:microsoft.com/office/officeart/2005/8/layout/gear1"/>
    <dgm:cxn modelId="{EEE58594-D4A6-4565-9603-6D9EB19022BE}" type="presOf" srcId="{DD0F57ED-AAE8-421C-B812-3E08AB59151B}" destId="{A5B837C2-5DA9-41DC-BEE9-3664CD3DBD51}" srcOrd="2" destOrd="0" presId="urn:microsoft.com/office/officeart/2005/8/layout/gear1"/>
    <dgm:cxn modelId="{73D7B5DF-554D-44FE-B08B-7237CCE28669}" type="presOf" srcId="{832FFCF3-C5A4-4329-B7DA-8C0BC4527421}" destId="{88326021-8DFE-4E5A-9AE2-D86F06E822E5}" srcOrd="1" destOrd="0" presId="urn:microsoft.com/office/officeart/2005/8/layout/gear1"/>
    <dgm:cxn modelId="{A50DF2DC-BEB1-48CE-B914-49C0EA716720}" type="presOf" srcId="{13163F1D-38B6-4DA9-BA7A-82BA1FBD4A15}" destId="{B213B7FF-874D-4EB3-9A88-7E57753577C0}" srcOrd="0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1F0C8767-AA89-48A1-8F2F-0AED76CC4FE9}" type="presOf" srcId="{9E5F0602-8AF0-4906-8B54-9F76C4142CC4}" destId="{8F34488F-D3F8-4A3A-8B63-C00AF20C1BE3}" srcOrd="0" destOrd="0" presId="urn:microsoft.com/office/officeart/2005/8/layout/gear1"/>
    <dgm:cxn modelId="{B8EED9F5-B5F5-4BE6-8697-1AEF284B14BF}" type="presOf" srcId="{832FFCF3-C5A4-4329-B7DA-8C0BC4527421}" destId="{1D373FD8-5825-4F0B-A7B6-280A0BD05894}" srcOrd="0" destOrd="0" presId="urn:microsoft.com/office/officeart/2005/8/layout/gear1"/>
    <dgm:cxn modelId="{68290914-A2EF-4F26-BAC9-6B50FFF441AD}" type="presOf" srcId="{DD0F57ED-AAE8-421C-B812-3E08AB59151B}" destId="{379BD56F-BF78-4141-AFCF-51904FA87662}" srcOrd="1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B08B392C-117D-447C-AC5E-DB5A70887E48}" type="presOf" srcId="{CCD4F890-10C1-4A57-98E4-230E6BCE7654}" destId="{E2025E6D-5A8B-4234-AB07-6886C7912B50}" srcOrd="0" destOrd="0" presId="urn:microsoft.com/office/officeart/2005/8/layout/gear1"/>
    <dgm:cxn modelId="{3B83FA58-2DF4-4A6E-8CC5-84ACAEFE2245}" type="presOf" srcId="{89478B80-6DA0-4540-800D-7700760B3C20}" destId="{82DADDFE-2803-42C1-BDD9-DF9DF0748E67}" srcOrd="0" destOrd="0" presId="urn:microsoft.com/office/officeart/2005/8/layout/gear1"/>
    <dgm:cxn modelId="{7377DC8D-735B-4D7C-B5E0-356C97440DFC}" type="presOf" srcId="{DD0F57ED-AAE8-421C-B812-3E08AB59151B}" destId="{E5ECD3AA-F5FB-4221-B252-191E5FD34453}" srcOrd="0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8A02D158-F90E-41E3-99D0-ACEBE9BAFDCC}" type="presOf" srcId="{DD0F57ED-AAE8-421C-B812-3E08AB59151B}" destId="{A1BA5112-E78B-4661-B127-92BA96C479E5}" srcOrd="3" destOrd="0" presId="urn:microsoft.com/office/officeart/2005/8/layout/gear1"/>
    <dgm:cxn modelId="{2E03D785-FBBF-4683-9EB8-D1B4B55BA94A}" type="presParOf" srcId="{E2025E6D-5A8B-4234-AB07-6886C7912B50}" destId="{1D373FD8-5825-4F0B-A7B6-280A0BD05894}" srcOrd="0" destOrd="0" presId="urn:microsoft.com/office/officeart/2005/8/layout/gear1"/>
    <dgm:cxn modelId="{C390C026-88CA-4AC7-B6F5-7234FE300B92}" type="presParOf" srcId="{E2025E6D-5A8B-4234-AB07-6886C7912B50}" destId="{88326021-8DFE-4E5A-9AE2-D86F06E822E5}" srcOrd="1" destOrd="0" presId="urn:microsoft.com/office/officeart/2005/8/layout/gear1"/>
    <dgm:cxn modelId="{5B7C7C07-5D14-4C96-8FA0-2ADB4CBA09AA}" type="presParOf" srcId="{E2025E6D-5A8B-4234-AB07-6886C7912B50}" destId="{F35DC60B-30A3-4F95-9AD8-A13E594DFF28}" srcOrd="2" destOrd="0" presId="urn:microsoft.com/office/officeart/2005/8/layout/gear1"/>
    <dgm:cxn modelId="{D5F33118-17B2-4F78-848B-303C49DE1B0A}" type="presParOf" srcId="{E2025E6D-5A8B-4234-AB07-6886C7912B50}" destId="{5BE7F1B1-F50F-4957-BDE3-C86628961CDC}" srcOrd="3" destOrd="0" presId="urn:microsoft.com/office/officeart/2005/8/layout/gear1"/>
    <dgm:cxn modelId="{D921C20B-B4EC-4EFC-A0AE-9BF9E61B61E6}" type="presParOf" srcId="{E2025E6D-5A8B-4234-AB07-6886C7912B50}" destId="{EDA0C5C4-942D-4EC7-87FC-682D58A404E7}" srcOrd="4" destOrd="0" presId="urn:microsoft.com/office/officeart/2005/8/layout/gear1"/>
    <dgm:cxn modelId="{077DE08B-493D-4450-9051-840021CDB904}" type="presParOf" srcId="{E2025E6D-5A8B-4234-AB07-6886C7912B50}" destId="{E0CC3336-5908-4E1A-918E-B68C07B53162}" srcOrd="5" destOrd="0" presId="urn:microsoft.com/office/officeart/2005/8/layout/gear1"/>
    <dgm:cxn modelId="{F824B3E1-384C-4E9F-AA28-88CE25B7B560}" type="presParOf" srcId="{E2025E6D-5A8B-4234-AB07-6886C7912B50}" destId="{E5ECD3AA-F5FB-4221-B252-191E5FD34453}" srcOrd="6" destOrd="0" presId="urn:microsoft.com/office/officeart/2005/8/layout/gear1"/>
    <dgm:cxn modelId="{8508A591-AA26-4315-B456-BA01E70BAB15}" type="presParOf" srcId="{E2025E6D-5A8B-4234-AB07-6886C7912B50}" destId="{379BD56F-BF78-4141-AFCF-51904FA87662}" srcOrd="7" destOrd="0" presId="urn:microsoft.com/office/officeart/2005/8/layout/gear1"/>
    <dgm:cxn modelId="{AE573012-954A-4B73-8D53-91E815DE1F26}" type="presParOf" srcId="{E2025E6D-5A8B-4234-AB07-6886C7912B50}" destId="{A5B837C2-5DA9-41DC-BEE9-3664CD3DBD51}" srcOrd="8" destOrd="0" presId="urn:microsoft.com/office/officeart/2005/8/layout/gear1"/>
    <dgm:cxn modelId="{24520329-5313-4284-B03B-7C4B464EBD4F}" type="presParOf" srcId="{E2025E6D-5A8B-4234-AB07-6886C7912B50}" destId="{A1BA5112-E78B-4661-B127-92BA96C479E5}" srcOrd="9" destOrd="0" presId="urn:microsoft.com/office/officeart/2005/8/layout/gear1"/>
    <dgm:cxn modelId="{C06A81C4-A3F1-4045-9154-FCD6AD285983}" type="presParOf" srcId="{E2025E6D-5A8B-4234-AB07-6886C7912B50}" destId="{B213B7FF-874D-4EB3-9A88-7E57753577C0}" srcOrd="10" destOrd="0" presId="urn:microsoft.com/office/officeart/2005/8/layout/gear1"/>
    <dgm:cxn modelId="{70385B16-DE9E-4150-8819-6E69A20B1B88}" type="presParOf" srcId="{E2025E6D-5A8B-4234-AB07-6886C7912B50}" destId="{8F34488F-D3F8-4A3A-8B63-C00AF20C1BE3}" srcOrd="11" destOrd="0" presId="urn:microsoft.com/office/officeart/2005/8/layout/gear1"/>
    <dgm:cxn modelId="{7121B743-A840-4783-ACBA-B69760B57CFA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9F41934-0B68-457C-A902-ACE2B88E0177}" type="presOf" srcId="{832FFCF3-C5A4-4329-B7DA-8C0BC4527421}" destId="{F35DC60B-30A3-4F95-9AD8-A13E594DFF28}" srcOrd="2" destOrd="0" presId="urn:microsoft.com/office/officeart/2005/8/layout/gear1"/>
    <dgm:cxn modelId="{72504E18-C015-46FD-956A-90EC04C0F71D}" type="presOf" srcId="{832FFCF3-C5A4-4329-B7DA-8C0BC4527421}" destId="{1D373FD8-5825-4F0B-A7B6-280A0BD05894}" srcOrd="0" destOrd="0" presId="urn:microsoft.com/office/officeart/2005/8/layout/gear1"/>
    <dgm:cxn modelId="{F8F27B6C-FE9E-4253-B4DD-6245E7E4619B}" type="presOf" srcId="{DD0F57ED-AAE8-421C-B812-3E08AB59151B}" destId="{A5B837C2-5DA9-41DC-BEE9-3664CD3DBD51}" srcOrd="2" destOrd="0" presId="urn:microsoft.com/office/officeart/2005/8/layout/gear1"/>
    <dgm:cxn modelId="{3322C03E-9202-4272-9E91-EDDD46F021F3}" type="presOf" srcId="{9DDD8A14-C955-4D81-8DEA-14440EAD19D7}" destId="{E0CC3336-5908-4E1A-918E-B68C07B53162}" srcOrd="2" destOrd="0" presId="urn:microsoft.com/office/officeart/2005/8/layout/gear1"/>
    <dgm:cxn modelId="{B8B89917-7C0D-4C55-AA93-1764370FA803}" type="presOf" srcId="{DD0F57ED-AAE8-421C-B812-3E08AB59151B}" destId="{E5ECD3AA-F5FB-4221-B252-191E5FD34453}" srcOrd="0" destOrd="0" presId="urn:microsoft.com/office/officeart/2005/8/layout/gear1"/>
    <dgm:cxn modelId="{336DB2A9-C67D-42A3-8477-1EED6F365C88}" type="presOf" srcId="{CCD4F890-10C1-4A57-98E4-230E6BCE7654}" destId="{E2025E6D-5A8B-4234-AB07-6886C7912B50}" srcOrd="0" destOrd="0" presId="urn:microsoft.com/office/officeart/2005/8/layout/gear1"/>
    <dgm:cxn modelId="{5A49C290-3F73-47ED-80C6-410CBB0AAB91}" type="presOf" srcId="{832FFCF3-C5A4-4329-B7DA-8C0BC4527421}" destId="{88326021-8DFE-4E5A-9AE2-D86F06E822E5}" srcOrd="1" destOrd="0" presId="urn:microsoft.com/office/officeart/2005/8/layout/gear1"/>
    <dgm:cxn modelId="{194A25A6-6366-4E91-B1E8-03342BCB65BD}" type="presOf" srcId="{DD0F57ED-AAE8-421C-B812-3E08AB59151B}" destId="{A1BA5112-E78B-4661-B127-92BA96C479E5}" srcOrd="3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FF8E6F2A-D8A3-47FA-A74F-311F5A0BB215}" type="presOf" srcId="{13163F1D-38B6-4DA9-BA7A-82BA1FBD4A15}" destId="{B213B7FF-874D-4EB3-9A88-7E57753577C0}" srcOrd="0" destOrd="0" presId="urn:microsoft.com/office/officeart/2005/8/layout/gear1"/>
    <dgm:cxn modelId="{7C42956A-C893-40A7-AF9E-F635259533DB}" type="presOf" srcId="{89478B80-6DA0-4540-800D-7700760B3C20}" destId="{82DADDFE-2803-42C1-BDD9-DF9DF0748E67}" srcOrd="0" destOrd="0" presId="urn:microsoft.com/office/officeart/2005/8/layout/gear1"/>
    <dgm:cxn modelId="{92E316F7-2130-4060-B2AF-18C63B664A30}" type="presOf" srcId="{9DDD8A14-C955-4D81-8DEA-14440EAD19D7}" destId="{EDA0C5C4-942D-4EC7-87FC-682D58A404E7}" srcOrd="1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20F3D98B-FC2E-4887-BAA3-80D2707FB84C}" type="presOf" srcId="{DD0F57ED-AAE8-421C-B812-3E08AB59151B}" destId="{379BD56F-BF78-4141-AFCF-51904FA87662}" srcOrd="1" destOrd="0" presId="urn:microsoft.com/office/officeart/2005/8/layout/gear1"/>
    <dgm:cxn modelId="{7821FBCF-3916-46E7-A1CE-AB761C854C7F}" type="presOf" srcId="{9E5F0602-8AF0-4906-8B54-9F76C4142CC4}" destId="{8F34488F-D3F8-4A3A-8B63-C00AF20C1BE3}" srcOrd="0" destOrd="0" presId="urn:microsoft.com/office/officeart/2005/8/layout/gear1"/>
    <dgm:cxn modelId="{5C292556-A506-4A8F-87B3-2F6BEF1660AC}" type="presOf" srcId="{9DDD8A14-C955-4D81-8DEA-14440EAD19D7}" destId="{5BE7F1B1-F50F-4957-BDE3-C86628961CDC}" srcOrd="0" destOrd="0" presId="urn:microsoft.com/office/officeart/2005/8/layout/gear1"/>
    <dgm:cxn modelId="{4A5CF631-E685-4204-8506-883C53FF374B}" type="presParOf" srcId="{E2025E6D-5A8B-4234-AB07-6886C7912B50}" destId="{1D373FD8-5825-4F0B-A7B6-280A0BD05894}" srcOrd="0" destOrd="0" presId="urn:microsoft.com/office/officeart/2005/8/layout/gear1"/>
    <dgm:cxn modelId="{FD2995E1-2DA9-4D68-B29F-818A4DE097EA}" type="presParOf" srcId="{E2025E6D-5A8B-4234-AB07-6886C7912B50}" destId="{88326021-8DFE-4E5A-9AE2-D86F06E822E5}" srcOrd="1" destOrd="0" presId="urn:microsoft.com/office/officeart/2005/8/layout/gear1"/>
    <dgm:cxn modelId="{F4C246DE-2D18-4231-9CB9-2658ABDE95D3}" type="presParOf" srcId="{E2025E6D-5A8B-4234-AB07-6886C7912B50}" destId="{F35DC60B-30A3-4F95-9AD8-A13E594DFF28}" srcOrd="2" destOrd="0" presId="urn:microsoft.com/office/officeart/2005/8/layout/gear1"/>
    <dgm:cxn modelId="{2BBA90C6-CE32-4AAB-BC8F-59FC5310F76A}" type="presParOf" srcId="{E2025E6D-5A8B-4234-AB07-6886C7912B50}" destId="{5BE7F1B1-F50F-4957-BDE3-C86628961CDC}" srcOrd="3" destOrd="0" presId="urn:microsoft.com/office/officeart/2005/8/layout/gear1"/>
    <dgm:cxn modelId="{51123E4D-2793-4B6C-BD05-B41CD3F5AB09}" type="presParOf" srcId="{E2025E6D-5A8B-4234-AB07-6886C7912B50}" destId="{EDA0C5C4-942D-4EC7-87FC-682D58A404E7}" srcOrd="4" destOrd="0" presId="urn:microsoft.com/office/officeart/2005/8/layout/gear1"/>
    <dgm:cxn modelId="{A1E7FAE4-EC9E-4FFD-8173-547E1105AED4}" type="presParOf" srcId="{E2025E6D-5A8B-4234-AB07-6886C7912B50}" destId="{E0CC3336-5908-4E1A-918E-B68C07B53162}" srcOrd="5" destOrd="0" presId="urn:microsoft.com/office/officeart/2005/8/layout/gear1"/>
    <dgm:cxn modelId="{D5180870-8706-4970-93E1-FDDE4A6070EB}" type="presParOf" srcId="{E2025E6D-5A8B-4234-AB07-6886C7912B50}" destId="{E5ECD3AA-F5FB-4221-B252-191E5FD34453}" srcOrd="6" destOrd="0" presId="urn:microsoft.com/office/officeart/2005/8/layout/gear1"/>
    <dgm:cxn modelId="{9C4984D3-8BD3-4A06-A792-0C9778CC3C2E}" type="presParOf" srcId="{E2025E6D-5A8B-4234-AB07-6886C7912B50}" destId="{379BD56F-BF78-4141-AFCF-51904FA87662}" srcOrd="7" destOrd="0" presId="urn:microsoft.com/office/officeart/2005/8/layout/gear1"/>
    <dgm:cxn modelId="{57A4E7CA-09FC-4301-9282-336A688B750A}" type="presParOf" srcId="{E2025E6D-5A8B-4234-AB07-6886C7912B50}" destId="{A5B837C2-5DA9-41DC-BEE9-3664CD3DBD51}" srcOrd="8" destOrd="0" presId="urn:microsoft.com/office/officeart/2005/8/layout/gear1"/>
    <dgm:cxn modelId="{61B56510-6CE2-48FD-B41F-ED9EABE3D14B}" type="presParOf" srcId="{E2025E6D-5A8B-4234-AB07-6886C7912B50}" destId="{A1BA5112-E78B-4661-B127-92BA96C479E5}" srcOrd="9" destOrd="0" presId="urn:microsoft.com/office/officeart/2005/8/layout/gear1"/>
    <dgm:cxn modelId="{D7FE52A6-3CFF-4153-A434-552617F52DA0}" type="presParOf" srcId="{E2025E6D-5A8B-4234-AB07-6886C7912B50}" destId="{B213B7FF-874D-4EB3-9A88-7E57753577C0}" srcOrd="10" destOrd="0" presId="urn:microsoft.com/office/officeart/2005/8/layout/gear1"/>
    <dgm:cxn modelId="{E28A2C17-A160-4CB2-8720-1DD656C19EDE}" type="presParOf" srcId="{E2025E6D-5A8B-4234-AB07-6886C7912B50}" destId="{8F34488F-D3F8-4A3A-8B63-C00AF20C1BE3}" srcOrd="11" destOrd="0" presId="urn:microsoft.com/office/officeart/2005/8/layout/gear1"/>
    <dgm:cxn modelId="{42CD744F-342F-4074-B5B8-DEFE844A1C56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E6CE02A-EC5D-4B02-8710-034A4F551EB7}" type="presOf" srcId="{832FFCF3-C5A4-4329-B7DA-8C0BC4527421}" destId="{1D373FD8-5825-4F0B-A7B6-280A0BD05894}" srcOrd="0" destOrd="0" presId="urn:microsoft.com/office/officeart/2005/8/layout/gear1"/>
    <dgm:cxn modelId="{F5E030B1-5FDD-4752-8E25-65A3BCFFDA7E}" type="presOf" srcId="{DD0F57ED-AAE8-421C-B812-3E08AB59151B}" destId="{A5B837C2-5DA9-41DC-BEE9-3664CD3DBD51}" srcOrd="2" destOrd="0" presId="urn:microsoft.com/office/officeart/2005/8/layout/gear1"/>
    <dgm:cxn modelId="{07D500F3-C3EE-4B76-B96C-65FCF23556CC}" type="presOf" srcId="{9E5F0602-8AF0-4906-8B54-9F76C4142CC4}" destId="{8F34488F-D3F8-4A3A-8B63-C00AF20C1BE3}" srcOrd="0" destOrd="0" presId="urn:microsoft.com/office/officeart/2005/8/layout/gear1"/>
    <dgm:cxn modelId="{0328FBA1-9451-4470-BB39-30D4F98C0B87}" type="presOf" srcId="{832FFCF3-C5A4-4329-B7DA-8C0BC4527421}" destId="{F35DC60B-30A3-4F95-9AD8-A13E594DFF28}" srcOrd="2" destOrd="0" presId="urn:microsoft.com/office/officeart/2005/8/layout/gear1"/>
    <dgm:cxn modelId="{96D270AA-CE7E-4695-AAE4-9F5A8567911F}" type="presOf" srcId="{DD0F57ED-AAE8-421C-B812-3E08AB59151B}" destId="{E5ECD3AA-F5FB-4221-B252-191E5FD34453}" srcOrd="0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F940F912-5DE6-47EF-A879-55108B109AF1}" type="presOf" srcId="{9DDD8A14-C955-4D81-8DEA-14440EAD19D7}" destId="{5BE7F1B1-F50F-4957-BDE3-C86628961CDC}" srcOrd="0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B7E9F48D-B4ED-4668-93FF-DFA1C0B2226F}" type="presOf" srcId="{DD0F57ED-AAE8-421C-B812-3E08AB59151B}" destId="{379BD56F-BF78-4141-AFCF-51904FA87662}" srcOrd="1" destOrd="0" presId="urn:microsoft.com/office/officeart/2005/8/layout/gear1"/>
    <dgm:cxn modelId="{8080337B-F2A5-4ECD-BBC2-E791EC5FD7CA}" type="presOf" srcId="{9DDD8A14-C955-4D81-8DEA-14440EAD19D7}" destId="{E0CC3336-5908-4E1A-918E-B68C07B53162}" srcOrd="2" destOrd="0" presId="urn:microsoft.com/office/officeart/2005/8/layout/gear1"/>
    <dgm:cxn modelId="{5060A308-A02A-425C-8027-049237F4643E}" type="presOf" srcId="{13163F1D-38B6-4DA9-BA7A-82BA1FBD4A15}" destId="{B213B7FF-874D-4EB3-9A88-7E57753577C0}" srcOrd="0" destOrd="0" presId="urn:microsoft.com/office/officeart/2005/8/layout/gear1"/>
    <dgm:cxn modelId="{71F4F3BB-75BB-4E1C-8AAB-80DA553242F0}" type="presOf" srcId="{DD0F57ED-AAE8-421C-B812-3E08AB59151B}" destId="{A1BA5112-E78B-4661-B127-92BA96C479E5}" srcOrd="3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947638AA-458B-438E-B0A6-F14A10311994}" type="presOf" srcId="{89478B80-6DA0-4540-800D-7700760B3C20}" destId="{82DADDFE-2803-42C1-BDD9-DF9DF0748E67}" srcOrd="0" destOrd="0" presId="urn:microsoft.com/office/officeart/2005/8/layout/gear1"/>
    <dgm:cxn modelId="{205B7DDB-A01D-4EC6-91EF-09E6176EBB97}" type="presOf" srcId="{CCD4F890-10C1-4A57-98E4-230E6BCE7654}" destId="{E2025E6D-5A8B-4234-AB07-6886C7912B50}" srcOrd="0" destOrd="0" presId="urn:microsoft.com/office/officeart/2005/8/layout/gear1"/>
    <dgm:cxn modelId="{F58133D0-E1CD-46BD-9517-E25B59000F4D}" type="presOf" srcId="{9DDD8A14-C955-4D81-8DEA-14440EAD19D7}" destId="{EDA0C5C4-942D-4EC7-87FC-682D58A404E7}" srcOrd="1" destOrd="0" presId="urn:microsoft.com/office/officeart/2005/8/layout/gear1"/>
    <dgm:cxn modelId="{3F52D680-65E3-47E9-9C28-D671FBE046A4}" type="presOf" srcId="{832FFCF3-C5A4-4329-B7DA-8C0BC4527421}" destId="{88326021-8DFE-4E5A-9AE2-D86F06E822E5}" srcOrd="1" destOrd="0" presId="urn:microsoft.com/office/officeart/2005/8/layout/gear1"/>
    <dgm:cxn modelId="{098D900E-A60B-4CB6-AC32-8E5C243318FE}" type="presParOf" srcId="{E2025E6D-5A8B-4234-AB07-6886C7912B50}" destId="{1D373FD8-5825-4F0B-A7B6-280A0BD05894}" srcOrd="0" destOrd="0" presId="urn:microsoft.com/office/officeart/2005/8/layout/gear1"/>
    <dgm:cxn modelId="{B40BEAC3-ABE0-401A-90A8-1B8CD43E498F}" type="presParOf" srcId="{E2025E6D-5A8B-4234-AB07-6886C7912B50}" destId="{88326021-8DFE-4E5A-9AE2-D86F06E822E5}" srcOrd="1" destOrd="0" presId="urn:microsoft.com/office/officeart/2005/8/layout/gear1"/>
    <dgm:cxn modelId="{20DE7AE4-BA05-41ED-959D-D89A363F681F}" type="presParOf" srcId="{E2025E6D-5A8B-4234-AB07-6886C7912B50}" destId="{F35DC60B-30A3-4F95-9AD8-A13E594DFF28}" srcOrd="2" destOrd="0" presId="urn:microsoft.com/office/officeart/2005/8/layout/gear1"/>
    <dgm:cxn modelId="{1BBCCB2D-1760-4166-B4B8-A19AB19C505C}" type="presParOf" srcId="{E2025E6D-5A8B-4234-AB07-6886C7912B50}" destId="{5BE7F1B1-F50F-4957-BDE3-C86628961CDC}" srcOrd="3" destOrd="0" presId="urn:microsoft.com/office/officeart/2005/8/layout/gear1"/>
    <dgm:cxn modelId="{139582E2-37EB-4CF1-A3F4-E96E8894A17E}" type="presParOf" srcId="{E2025E6D-5A8B-4234-AB07-6886C7912B50}" destId="{EDA0C5C4-942D-4EC7-87FC-682D58A404E7}" srcOrd="4" destOrd="0" presId="urn:microsoft.com/office/officeart/2005/8/layout/gear1"/>
    <dgm:cxn modelId="{439A10F7-6205-46FC-8C31-2F558DC64138}" type="presParOf" srcId="{E2025E6D-5A8B-4234-AB07-6886C7912B50}" destId="{E0CC3336-5908-4E1A-918E-B68C07B53162}" srcOrd="5" destOrd="0" presId="urn:microsoft.com/office/officeart/2005/8/layout/gear1"/>
    <dgm:cxn modelId="{F2532428-307A-4D24-A0C3-95AC0277F202}" type="presParOf" srcId="{E2025E6D-5A8B-4234-AB07-6886C7912B50}" destId="{E5ECD3AA-F5FB-4221-B252-191E5FD34453}" srcOrd="6" destOrd="0" presId="urn:microsoft.com/office/officeart/2005/8/layout/gear1"/>
    <dgm:cxn modelId="{D92B6BF5-BB61-4528-A06E-EF2D7C973114}" type="presParOf" srcId="{E2025E6D-5A8B-4234-AB07-6886C7912B50}" destId="{379BD56F-BF78-4141-AFCF-51904FA87662}" srcOrd="7" destOrd="0" presId="urn:microsoft.com/office/officeart/2005/8/layout/gear1"/>
    <dgm:cxn modelId="{EB05DA8E-31FE-4FC0-BE9F-213DDC76640A}" type="presParOf" srcId="{E2025E6D-5A8B-4234-AB07-6886C7912B50}" destId="{A5B837C2-5DA9-41DC-BEE9-3664CD3DBD51}" srcOrd="8" destOrd="0" presId="urn:microsoft.com/office/officeart/2005/8/layout/gear1"/>
    <dgm:cxn modelId="{224A83CF-9F25-4841-AA33-EA6432E34986}" type="presParOf" srcId="{E2025E6D-5A8B-4234-AB07-6886C7912B50}" destId="{A1BA5112-E78B-4661-B127-92BA96C479E5}" srcOrd="9" destOrd="0" presId="urn:microsoft.com/office/officeart/2005/8/layout/gear1"/>
    <dgm:cxn modelId="{42312BEE-8482-46CB-B227-945A14EECDF6}" type="presParOf" srcId="{E2025E6D-5A8B-4234-AB07-6886C7912B50}" destId="{B213B7FF-874D-4EB3-9A88-7E57753577C0}" srcOrd="10" destOrd="0" presId="urn:microsoft.com/office/officeart/2005/8/layout/gear1"/>
    <dgm:cxn modelId="{ACC8D431-816A-4008-8605-FD5A7DA9D4E0}" type="presParOf" srcId="{E2025E6D-5A8B-4234-AB07-6886C7912B50}" destId="{8F34488F-D3F8-4A3A-8B63-C00AF20C1BE3}" srcOrd="11" destOrd="0" presId="urn:microsoft.com/office/officeart/2005/8/layout/gear1"/>
    <dgm:cxn modelId="{08552E2D-67E2-49A5-93AB-8D3A756DF142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B9D99F1-B834-42DC-BC1F-3F713347CB8D}" type="presOf" srcId="{9E5F0602-8AF0-4906-8B54-9F76C4142CC4}" destId="{8F34488F-D3F8-4A3A-8B63-C00AF20C1BE3}" srcOrd="0" destOrd="0" presId="urn:microsoft.com/office/officeart/2005/8/layout/gear1"/>
    <dgm:cxn modelId="{D54D9ED7-07AE-4EF5-8D56-57B1447FB389}" type="presOf" srcId="{9DDD8A14-C955-4D81-8DEA-14440EAD19D7}" destId="{E0CC3336-5908-4E1A-918E-B68C07B53162}" srcOrd="2" destOrd="0" presId="urn:microsoft.com/office/officeart/2005/8/layout/gear1"/>
    <dgm:cxn modelId="{4DC9F232-B511-4D07-9413-D58F4E6D7500}" type="presOf" srcId="{9DDD8A14-C955-4D81-8DEA-14440EAD19D7}" destId="{EDA0C5C4-942D-4EC7-87FC-682D58A404E7}" srcOrd="1" destOrd="0" presId="urn:microsoft.com/office/officeart/2005/8/layout/gear1"/>
    <dgm:cxn modelId="{F7AA7D0C-2F63-4615-B116-593FE45F78E8}" type="presOf" srcId="{DD0F57ED-AAE8-421C-B812-3E08AB59151B}" destId="{A1BA5112-E78B-4661-B127-92BA96C479E5}" srcOrd="3" destOrd="0" presId="urn:microsoft.com/office/officeart/2005/8/layout/gear1"/>
    <dgm:cxn modelId="{34D4C390-EF12-4BD6-A871-244D9E81B01E}" type="presOf" srcId="{CCD4F890-10C1-4A57-98E4-230E6BCE7654}" destId="{E2025E6D-5A8B-4234-AB07-6886C7912B50}" srcOrd="0" destOrd="0" presId="urn:microsoft.com/office/officeart/2005/8/layout/gear1"/>
    <dgm:cxn modelId="{23D8AB4B-3F27-4593-9EA2-FD55B029357A}" type="presOf" srcId="{832FFCF3-C5A4-4329-B7DA-8C0BC4527421}" destId="{88326021-8DFE-4E5A-9AE2-D86F06E822E5}" srcOrd="1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EA25CC5C-73B5-4F7F-9025-CC71594E3934}" type="presOf" srcId="{DD0F57ED-AAE8-421C-B812-3E08AB59151B}" destId="{379BD56F-BF78-4141-AFCF-51904FA87662}" srcOrd="1" destOrd="0" presId="urn:microsoft.com/office/officeart/2005/8/layout/gear1"/>
    <dgm:cxn modelId="{191968F9-8131-4FC8-BE20-5301DB9C9D28}" type="presOf" srcId="{DD0F57ED-AAE8-421C-B812-3E08AB59151B}" destId="{E5ECD3AA-F5FB-4221-B252-191E5FD34453}" srcOrd="0" destOrd="0" presId="urn:microsoft.com/office/officeart/2005/8/layout/gear1"/>
    <dgm:cxn modelId="{2788C99B-65F7-479E-A690-359D96754873}" type="presOf" srcId="{832FFCF3-C5A4-4329-B7DA-8C0BC4527421}" destId="{1D373FD8-5825-4F0B-A7B6-280A0BD05894}" srcOrd="0" destOrd="0" presId="urn:microsoft.com/office/officeart/2005/8/layout/gear1"/>
    <dgm:cxn modelId="{BFC5E745-8680-43CB-92B3-5F39B8865B6F}" type="presOf" srcId="{89478B80-6DA0-4540-800D-7700760B3C20}" destId="{82DADDFE-2803-42C1-BDD9-DF9DF0748E67}" srcOrd="0" destOrd="0" presId="urn:microsoft.com/office/officeart/2005/8/layout/gear1"/>
    <dgm:cxn modelId="{D890426C-F594-42AF-A69D-834A765AF2FE}" type="presOf" srcId="{13163F1D-38B6-4DA9-BA7A-82BA1FBD4A15}" destId="{B213B7FF-874D-4EB3-9A88-7E57753577C0}" srcOrd="0" destOrd="0" presId="urn:microsoft.com/office/officeart/2005/8/layout/gear1"/>
    <dgm:cxn modelId="{01887371-35FE-4D3F-9826-7100B831BA1B}" type="presOf" srcId="{9DDD8A14-C955-4D81-8DEA-14440EAD19D7}" destId="{5BE7F1B1-F50F-4957-BDE3-C86628961CDC}" srcOrd="0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AA8A602C-F04C-41CD-B1D0-425AF1313E9E}" type="presOf" srcId="{DD0F57ED-AAE8-421C-B812-3E08AB59151B}" destId="{A5B837C2-5DA9-41DC-BEE9-3664CD3DBD51}" srcOrd="2" destOrd="0" presId="urn:microsoft.com/office/officeart/2005/8/layout/gear1"/>
    <dgm:cxn modelId="{0C0DC8E1-A8BA-40CC-969D-1D0821A7E6D6}" type="presOf" srcId="{832FFCF3-C5A4-4329-B7DA-8C0BC4527421}" destId="{F35DC60B-30A3-4F95-9AD8-A13E594DFF28}" srcOrd="2" destOrd="0" presId="urn:microsoft.com/office/officeart/2005/8/layout/gear1"/>
    <dgm:cxn modelId="{35BB798A-ED0B-4E40-936C-28C83EB7E661}" type="presParOf" srcId="{E2025E6D-5A8B-4234-AB07-6886C7912B50}" destId="{1D373FD8-5825-4F0B-A7B6-280A0BD05894}" srcOrd="0" destOrd="0" presId="urn:microsoft.com/office/officeart/2005/8/layout/gear1"/>
    <dgm:cxn modelId="{091F2772-C098-4BC8-891C-BF1DF1316751}" type="presParOf" srcId="{E2025E6D-5A8B-4234-AB07-6886C7912B50}" destId="{88326021-8DFE-4E5A-9AE2-D86F06E822E5}" srcOrd="1" destOrd="0" presId="urn:microsoft.com/office/officeart/2005/8/layout/gear1"/>
    <dgm:cxn modelId="{F911A8FC-2294-4CC2-AEE5-0388269F800A}" type="presParOf" srcId="{E2025E6D-5A8B-4234-AB07-6886C7912B50}" destId="{F35DC60B-30A3-4F95-9AD8-A13E594DFF28}" srcOrd="2" destOrd="0" presId="urn:microsoft.com/office/officeart/2005/8/layout/gear1"/>
    <dgm:cxn modelId="{0798AF0E-4C6E-4E37-A52A-438CA962BD5B}" type="presParOf" srcId="{E2025E6D-5A8B-4234-AB07-6886C7912B50}" destId="{5BE7F1B1-F50F-4957-BDE3-C86628961CDC}" srcOrd="3" destOrd="0" presId="urn:microsoft.com/office/officeart/2005/8/layout/gear1"/>
    <dgm:cxn modelId="{5B02F18C-EE8C-42CA-AFA2-1846CD4F58C6}" type="presParOf" srcId="{E2025E6D-5A8B-4234-AB07-6886C7912B50}" destId="{EDA0C5C4-942D-4EC7-87FC-682D58A404E7}" srcOrd="4" destOrd="0" presId="urn:microsoft.com/office/officeart/2005/8/layout/gear1"/>
    <dgm:cxn modelId="{0B2C52FF-3B8D-41C3-BDD2-2C9C1D538BA9}" type="presParOf" srcId="{E2025E6D-5A8B-4234-AB07-6886C7912B50}" destId="{E0CC3336-5908-4E1A-918E-B68C07B53162}" srcOrd="5" destOrd="0" presId="urn:microsoft.com/office/officeart/2005/8/layout/gear1"/>
    <dgm:cxn modelId="{8B3B3FA2-92E6-406E-BD2C-A51307A16E04}" type="presParOf" srcId="{E2025E6D-5A8B-4234-AB07-6886C7912B50}" destId="{E5ECD3AA-F5FB-4221-B252-191E5FD34453}" srcOrd="6" destOrd="0" presId="urn:microsoft.com/office/officeart/2005/8/layout/gear1"/>
    <dgm:cxn modelId="{21550CA0-F0B0-4465-9206-D50FC86A35F4}" type="presParOf" srcId="{E2025E6D-5A8B-4234-AB07-6886C7912B50}" destId="{379BD56F-BF78-4141-AFCF-51904FA87662}" srcOrd="7" destOrd="0" presId="urn:microsoft.com/office/officeart/2005/8/layout/gear1"/>
    <dgm:cxn modelId="{25852FBF-7C99-4F3C-B9A6-E52FFF4334E9}" type="presParOf" srcId="{E2025E6D-5A8B-4234-AB07-6886C7912B50}" destId="{A5B837C2-5DA9-41DC-BEE9-3664CD3DBD51}" srcOrd="8" destOrd="0" presId="urn:microsoft.com/office/officeart/2005/8/layout/gear1"/>
    <dgm:cxn modelId="{B0074399-50C9-469F-B235-67FDD794815D}" type="presParOf" srcId="{E2025E6D-5A8B-4234-AB07-6886C7912B50}" destId="{A1BA5112-E78B-4661-B127-92BA96C479E5}" srcOrd="9" destOrd="0" presId="urn:microsoft.com/office/officeart/2005/8/layout/gear1"/>
    <dgm:cxn modelId="{D968B223-FF6E-4356-AD05-3ADB160811A4}" type="presParOf" srcId="{E2025E6D-5A8B-4234-AB07-6886C7912B50}" destId="{B213B7FF-874D-4EB3-9A88-7E57753577C0}" srcOrd="10" destOrd="0" presId="urn:microsoft.com/office/officeart/2005/8/layout/gear1"/>
    <dgm:cxn modelId="{7F2A14C6-34B8-43E5-841F-73376C4AA6A0}" type="presParOf" srcId="{E2025E6D-5A8B-4234-AB07-6886C7912B50}" destId="{8F34488F-D3F8-4A3A-8B63-C00AF20C1BE3}" srcOrd="11" destOrd="0" presId="urn:microsoft.com/office/officeart/2005/8/layout/gear1"/>
    <dgm:cxn modelId="{347B9B9E-6849-4395-854C-CA48F53F1907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6B2546B-9DF2-4F75-BDF4-39BA9009F7C1}" type="presOf" srcId="{832FFCF3-C5A4-4329-B7DA-8C0BC4527421}" destId="{88326021-8DFE-4E5A-9AE2-D86F06E822E5}" srcOrd="1" destOrd="0" presId="urn:microsoft.com/office/officeart/2005/8/layout/gear1"/>
    <dgm:cxn modelId="{A89172E2-609D-40A6-B32B-BD7283E68B18}" type="presOf" srcId="{DD0F57ED-AAE8-421C-B812-3E08AB59151B}" destId="{A5B837C2-5DA9-41DC-BEE9-3664CD3DBD51}" srcOrd="2" destOrd="0" presId="urn:microsoft.com/office/officeart/2005/8/layout/gear1"/>
    <dgm:cxn modelId="{701B71FA-6BE0-4F32-94AC-C2864E957B5C}" type="presOf" srcId="{832FFCF3-C5A4-4329-B7DA-8C0BC4527421}" destId="{F35DC60B-30A3-4F95-9AD8-A13E594DFF28}" srcOrd="2" destOrd="0" presId="urn:microsoft.com/office/officeart/2005/8/layout/gear1"/>
    <dgm:cxn modelId="{0DBACC50-DE01-4087-966A-3D5281FB90A9}" type="presOf" srcId="{DD0F57ED-AAE8-421C-B812-3E08AB59151B}" destId="{379BD56F-BF78-4141-AFCF-51904FA87662}" srcOrd="1" destOrd="0" presId="urn:microsoft.com/office/officeart/2005/8/layout/gear1"/>
    <dgm:cxn modelId="{B8886B79-6D7C-4AAC-A05D-91E04B7D2803}" type="presOf" srcId="{CCD4F890-10C1-4A57-98E4-230E6BCE7654}" destId="{E2025E6D-5A8B-4234-AB07-6886C7912B50}" srcOrd="0" destOrd="0" presId="urn:microsoft.com/office/officeart/2005/8/layout/gear1"/>
    <dgm:cxn modelId="{22BDB00B-06E1-41A0-8DA8-18A4DBECEC17}" type="presOf" srcId="{DD0F57ED-AAE8-421C-B812-3E08AB59151B}" destId="{A1BA5112-E78B-4661-B127-92BA96C479E5}" srcOrd="3" destOrd="0" presId="urn:microsoft.com/office/officeart/2005/8/layout/gear1"/>
    <dgm:cxn modelId="{0C7AE3FB-E770-4D60-96B0-F79AACD20C20}" type="presOf" srcId="{89478B80-6DA0-4540-800D-7700760B3C20}" destId="{82DADDFE-2803-42C1-BDD9-DF9DF0748E67}" srcOrd="0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3163C396-B7EE-4A9A-A037-80E6D2561A31}" type="presOf" srcId="{9DDD8A14-C955-4D81-8DEA-14440EAD19D7}" destId="{EDA0C5C4-942D-4EC7-87FC-682D58A404E7}" srcOrd="1" destOrd="0" presId="urn:microsoft.com/office/officeart/2005/8/layout/gear1"/>
    <dgm:cxn modelId="{BEAEB27F-9919-4CF3-982B-32594B46A91C}" type="presOf" srcId="{DD0F57ED-AAE8-421C-B812-3E08AB59151B}" destId="{E5ECD3AA-F5FB-4221-B252-191E5FD34453}" srcOrd="0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25365342-F12F-4DBE-99D7-7EE042A69C57}" type="presOf" srcId="{9DDD8A14-C955-4D81-8DEA-14440EAD19D7}" destId="{E0CC3336-5908-4E1A-918E-B68C07B53162}" srcOrd="2" destOrd="0" presId="urn:microsoft.com/office/officeart/2005/8/layout/gear1"/>
    <dgm:cxn modelId="{424564E9-FA5E-4957-A148-B6572AE56B22}" type="presOf" srcId="{13163F1D-38B6-4DA9-BA7A-82BA1FBD4A15}" destId="{B213B7FF-874D-4EB3-9A88-7E57753577C0}" srcOrd="0" destOrd="0" presId="urn:microsoft.com/office/officeart/2005/8/layout/gear1"/>
    <dgm:cxn modelId="{3D845278-9EA5-48E6-A8B0-EC6D09D93D9F}" type="presOf" srcId="{9E5F0602-8AF0-4906-8B54-9F76C4142CC4}" destId="{8F34488F-D3F8-4A3A-8B63-C00AF20C1BE3}" srcOrd="0" destOrd="0" presId="urn:microsoft.com/office/officeart/2005/8/layout/gear1"/>
    <dgm:cxn modelId="{E30AA14B-B4EB-4A51-8405-9318071FECE7}" type="presOf" srcId="{832FFCF3-C5A4-4329-B7DA-8C0BC4527421}" destId="{1D373FD8-5825-4F0B-A7B6-280A0BD05894}" srcOrd="0" destOrd="0" presId="urn:microsoft.com/office/officeart/2005/8/layout/gear1"/>
    <dgm:cxn modelId="{1B5B416D-D45F-4987-93A3-625322AF6795}" type="presOf" srcId="{9DDD8A14-C955-4D81-8DEA-14440EAD19D7}" destId="{5BE7F1B1-F50F-4957-BDE3-C86628961CDC}" srcOrd="0" destOrd="0" presId="urn:microsoft.com/office/officeart/2005/8/layout/gear1"/>
    <dgm:cxn modelId="{91B1E4C3-451D-4DD2-86C3-6A879EF3A207}" type="presParOf" srcId="{E2025E6D-5A8B-4234-AB07-6886C7912B50}" destId="{1D373FD8-5825-4F0B-A7B6-280A0BD05894}" srcOrd="0" destOrd="0" presId="urn:microsoft.com/office/officeart/2005/8/layout/gear1"/>
    <dgm:cxn modelId="{557AF49F-EE95-4C5C-A9DB-946216634435}" type="presParOf" srcId="{E2025E6D-5A8B-4234-AB07-6886C7912B50}" destId="{88326021-8DFE-4E5A-9AE2-D86F06E822E5}" srcOrd="1" destOrd="0" presId="urn:microsoft.com/office/officeart/2005/8/layout/gear1"/>
    <dgm:cxn modelId="{72FF0A82-F4D2-44A6-9471-5BE974F5D4CF}" type="presParOf" srcId="{E2025E6D-5A8B-4234-AB07-6886C7912B50}" destId="{F35DC60B-30A3-4F95-9AD8-A13E594DFF28}" srcOrd="2" destOrd="0" presId="urn:microsoft.com/office/officeart/2005/8/layout/gear1"/>
    <dgm:cxn modelId="{5FA15D68-828C-40E7-9312-52656768906B}" type="presParOf" srcId="{E2025E6D-5A8B-4234-AB07-6886C7912B50}" destId="{5BE7F1B1-F50F-4957-BDE3-C86628961CDC}" srcOrd="3" destOrd="0" presId="urn:microsoft.com/office/officeart/2005/8/layout/gear1"/>
    <dgm:cxn modelId="{40DF564A-C965-4708-A70A-937FAC84BE9D}" type="presParOf" srcId="{E2025E6D-5A8B-4234-AB07-6886C7912B50}" destId="{EDA0C5C4-942D-4EC7-87FC-682D58A404E7}" srcOrd="4" destOrd="0" presId="urn:microsoft.com/office/officeart/2005/8/layout/gear1"/>
    <dgm:cxn modelId="{14CD265F-64E7-493C-848E-686650E8A595}" type="presParOf" srcId="{E2025E6D-5A8B-4234-AB07-6886C7912B50}" destId="{E0CC3336-5908-4E1A-918E-B68C07B53162}" srcOrd="5" destOrd="0" presId="urn:microsoft.com/office/officeart/2005/8/layout/gear1"/>
    <dgm:cxn modelId="{79F70C53-4566-452C-AD00-F01C9027D544}" type="presParOf" srcId="{E2025E6D-5A8B-4234-AB07-6886C7912B50}" destId="{E5ECD3AA-F5FB-4221-B252-191E5FD34453}" srcOrd="6" destOrd="0" presId="urn:microsoft.com/office/officeart/2005/8/layout/gear1"/>
    <dgm:cxn modelId="{ABC98C92-BE46-45FD-AE51-87C4821DDD8B}" type="presParOf" srcId="{E2025E6D-5A8B-4234-AB07-6886C7912B50}" destId="{379BD56F-BF78-4141-AFCF-51904FA87662}" srcOrd="7" destOrd="0" presId="urn:microsoft.com/office/officeart/2005/8/layout/gear1"/>
    <dgm:cxn modelId="{1494479F-1B21-4317-BD8F-FB9EA61F3630}" type="presParOf" srcId="{E2025E6D-5A8B-4234-AB07-6886C7912B50}" destId="{A5B837C2-5DA9-41DC-BEE9-3664CD3DBD51}" srcOrd="8" destOrd="0" presId="urn:microsoft.com/office/officeart/2005/8/layout/gear1"/>
    <dgm:cxn modelId="{2798D5D5-2D49-4D06-A712-2408D8457E1F}" type="presParOf" srcId="{E2025E6D-5A8B-4234-AB07-6886C7912B50}" destId="{A1BA5112-E78B-4661-B127-92BA96C479E5}" srcOrd="9" destOrd="0" presId="urn:microsoft.com/office/officeart/2005/8/layout/gear1"/>
    <dgm:cxn modelId="{7F06D678-FA95-41EC-84BE-D28DEDDB598B}" type="presParOf" srcId="{E2025E6D-5A8B-4234-AB07-6886C7912B50}" destId="{B213B7FF-874D-4EB3-9A88-7E57753577C0}" srcOrd="10" destOrd="0" presId="urn:microsoft.com/office/officeart/2005/8/layout/gear1"/>
    <dgm:cxn modelId="{FCABB124-F23A-4302-B0C8-6A99044D8B59}" type="presParOf" srcId="{E2025E6D-5A8B-4234-AB07-6886C7912B50}" destId="{8F34488F-D3F8-4A3A-8B63-C00AF20C1BE3}" srcOrd="11" destOrd="0" presId="urn:microsoft.com/office/officeart/2005/8/layout/gear1"/>
    <dgm:cxn modelId="{E999E8CD-055C-4F8A-A195-C5EA4E1B6583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EA85F-776B-4C95-9B55-56072EA04E51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28EA1-2FEE-4F1B-9698-B2E88A19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8EA1-2FEE-4F1B-9698-B2E88A198E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5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Breeding humans with super-CAPTCHA solving powers is a  bit more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8EA1-2FEE-4F1B-9698-B2E88A198E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conjecture, but do not prove,</a:t>
            </a:r>
            <a:r>
              <a:rPr lang="en-US" baseline="0" dirty="0" smtClean="0"/>
              <a:t> that it is difficult to breed humans with superhuman CAPTCHA solving ability…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</a:t>
            </a:r>
            <a:r>
              <a:rPr lang="en-US" baseline="0" dirty="0" err="1" smtClean="0"/>
              <a:t>Bitcoin</a:t>
            </a:r>
            <a:r>
              <a:rPr lang="en-US" baseline="0" dirty="0" smtClean="0"/>
              <a:t> solving a </a:t>
            </a:r>
            <a:r>
              <a:rPr lang="en-US" baseline="0" dirty="0" err="1" smtClean="0"/>
              <a:t>PoH</a:t>
            </a:r>
            <a:r>
              <a:rPr lang="en-US" baseline="0" dirty="0" smtClean="0"/>
              <a:t> does not require massive </a:t>
            </a:r>
            <a:r>
              <a:rPr lang="en-US" baseline="0" dirty="0" err="1" smtClean="0"/>
              <a:t>electircity</a:t>
            </a:r>
            <a:r>
              <a:rPr lang="en-US" baseline="0" dirty="0" smtClean="0"/>
              <a:t>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8EA1-2FEE-4F1B-9698-B2E88A198E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we are wasting human effort instead of electricity?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8EA1-2FEE-4F1B-9698-B2E88A198E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0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8EA1-2FEE-4F1B-9698-B2E88A198E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9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6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2139-8121-41BD-BA4F-365758E854D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EA7C-E85F-4964-B0DE-EE482BE6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://www.aibirds.org/" TargetMode="External"/><Relationship Id="rId4" Type="http://schemas.openxmlformats.org/officeDocument/2006/relationships/hyperlink" Target="https://www.aibirds.org/man-vs-machine-challenge/result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7.jpeg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guardian.com/technology/bitcoin" TargetMode="External"/><Relationship Id="rId5" Type="http://schemas.openxmlformats.org/officeDocument/2006/relationships/hyperlink" Target="https://www.theguardian.com/us/technology" TargetMode="External"/><Relationship Id="rId4" Type="http://schemas.openxmlformats.org/officeDocument/2006/relationships/hyperlink" Target="https://www.theguardian.com/technology/2014/jun/16/bitcoin-currency-destroyed-51-attack-ghash-i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Proofs of Human Work for </a:t>
            </a:r>
            <a:r>
              <a:rPr lang="en-US" dirty="0" err="1" smtClean="0"/>
              <a:t>Cryptocurrency</a:t>
            </a:r>
            <a:r>
              <a:rPr lang="en-US" dirty="0" smtClean="0"/>
              <a:t> and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Jeremiah Blocki (Purdue)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Hong-Sheng Zhou (VCU)</a:t>
            </a:r>
          </a:p>
          <a:p>
            <a:endParaRPr lang="en-US" dirty="0"/>
          </a:p>
          <a:p>
            <a:r>
              <a:rPr lang="en-US" dirty="0" smtClean="0"/>
              <a:t>TCC 2016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i="1" dirty="0" smtClean="0"/>
              <a:t>Human</a:t>
            </a:r>
            <a:r>
              <a:rPr lang="en-US" dirty="0" smtClean="0"/>
              <a:t>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Convincing </a:t>
            </a:r>
            <a:r>
              <a:rPr lang="en-US" i="1" dirty="0" smtClean="0"/>
              <a:t>non-interactive</a:t>
            </a:r>
            <a:r>
              <a:rPr lang="en-US" dirty="0" smtClean="0"/>
              <a:t> proof that a human invested effort to validate some string x</a:t>
            </a:r>
          </a:p>
          <a:p>
            <a:pPr lvl="1"/>
            <a:r>
              <a:rPr lang="en-US" dirty="0" smtClean="0"/>
              <a:t>“Create Account: _____”</a:t>
            </a:r>
          </a:p>
          <a:p>
            <a:pPr lvl="1"/>
            <a:r>
              <a:rPr lang="en-US" dirty="0" smtClean="0"/>
              <a:t>“Authenticate: ____”</a:t>
            </a:r>
            <a:endParaRPr lang="en-US" dirty="0"/>
          </a:p>
          <a:p>
            <a:pPr lvl="1"/>
            <a:r>
              <a:rPr lang="en-US" dirty="0" smtClean="0"/>
              <a:t>“Validate Transaction: _____”</a:t>
            </a:r>
          </a:p>
          <a:p>
            <a:r>
              <a:rPr lang="en-US" dirty="0" smtClean="0"/>
              <a:t>Verifiable by computer </a:t>
            </a:r>
            <a:r>
              <a:rPr lang="en-US" i="1" dirty="0" smtClean="0"/>
              <a:t>without human effort</a:t>
            </a:r>
          </a:p>
          <a:p>
            <a:r>
              <a:rPr lang="en-US" dirty="0" smtClean="0"/>
              <a:t>Sounds a bit like a CAPTCHA…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50256"/>
            <a:ext cx="4038600" cy="15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Convincing </a:t>
            </a:r>
            <a:r>
              <a:rPr lang="en-US" i="1" strike="sngStrike" dirty="0" smtClean="0"/>
              <a:t>non-interactive</a:t>
            </a:r>
            <a:r>
              <a:rPr lang="en-US" dirty="0" smtClean="0"/>
              <a:t> proof that a human invested effort to validate some string x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66912"/>
            <a:ext cx="3023088" cy="1700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7853" y="52578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769" y="3016888"/>
            <a:ext cx="786822" cy="11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21681482"/>
              </p:ext>
            </p:extLst>
          </p:nvPr>
        </p:nvGraphicFramePr>
        <p:xfrm>
          <a:off x="6532137" y="5334000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7071391" y="4083487"/>
            <a:ext cx="354837" cy="1167386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2"/>
          </p:cNvCxnSpPr>
          <p:nvPr/>
        </p:nvCxnSpPr>
        <p:spPr>
          <a:xfrm flipH="1" flipV="1">
            <a:off x="6754180" y="4197860"/>
            <a:ext cx="114272" cy="105994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459043">
            <a:off x="5804116" y="471227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Random bits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7682420" y="4104438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76192" y="4543164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62200" y="3733800"/>
            <a:ext cx="3998570" cy="116314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68764" y="3429000"/>
            <a:ext cx="3882088" cy="1114164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4122664" y="4093551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2443880" y="4152383"/>
            <a:ext cx="3940329" cy="1098490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0591505">
            <a:off x="3286056" y="4935716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sp>
        <p:nvSpPr>
          <p:cNvPr id="29" name="TextBox 28"/>
          <p:cNvSpPr txBox="1"/>
          <p:nvPr/>
        </p:nvSpPr>
        <p:spPr>
          <a:xfrm rot="20591505">
            <a:off x="2461939" y="3659218"/>
            <a:ext cx="267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Create Account: username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63794"/>
            <a:ext cx="1903904" cy="17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Convincing </a:t>
            </a:r>
            <a:r>
              <a:rPr lang="en-US" i="1" strike="sngStrike" dirty="0" smtClean="0"/>
              <a:t>non-interactive</a:t>
            </a:r>
            <a:r>
              <a:rPr lang="en-US" dirty="0" smtClean="0"/>
              <a:t> proof that a human invested effort to validate some string x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4" y="2747499"/>
            <a:ext cx="3023088" cy="1700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624" y="5120382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180" y="3549479"/>
            <a:ext cx="1085268" cy="162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04690518"/>
              </p:ext>
            </p:extLst>
          </p:nvPr>
        </p:nvGraphicFramePr>
        <p:xfrm>
          <a:off x="283752" y="5247382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766169" y="4447986"/>
            <a:ext cx="241055" cy="667985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1130924" y="4366971"/>
            <a:ext cx="393076" cy="75341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459043">
            <a:off x="10464" y="403362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Random bits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3360278" y="4162450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341541" y="4106610"/>
            <a:ext cx="4412639" cy="11168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2023439" y="4588437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 rot="21429479">
            <a:off x="2064456" y="5179930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3817" y="3549479"/>
            <a:ext cx="267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Create Account: username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6089" y="4231845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pic>
        <p:nvPicPr>
          <p:cNvPr id="2054" name="Picture 6" descr="Image result for honor syste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56" y="95167"/>
            <a:ext cx="4765619" cy="66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Human Work (</a:t>
            </a:r>
            <a:r>
              <a:rPr lang="en-US" dirty="0" err="1" smtClean="0"/>
              <a:t>PoH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Usability</a:t>
                </a:r>
                <a:r>
                  <a:rPr lang="en-US" dirty="0" smtClean="0"/>
                  <a:t>: Honest Human can produce </a:t>
                </a:r>
                <a:r>
                  <a:rPr lang="en-US" dirty="0" err="1" smtClean="0"/>
                  <a:t>PoH</a:t>
                </a:r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by investing </a:t>
                </a:r>
                <a:r>
                  <a:rPr lang="en-US" i="1" dirty="0" smtClean="0"/>
                  <a:t>human work units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Adversary with m </a:t>
                </a:r>
                <a:r>
                  <a:rPr lang="en-US" i="1" dirty="0" smtClean="0"/>
                  <a:t>human work units </a:t>
                </a:r>
                <a:r>
                  <a:rPr lang="en-US" dirty="0" smtClean="0"/>
                  <a:t>cannot do better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Efficient Verification without Human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3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</a:t>
            </a: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Equitable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Eco-Friendly</a:t>
            </a:r>
            <a:endParaRPr lang="en-US" b="1" dirty="0"/>
          </a:p>
        </p:txBody>
      </p:sp>
      <p:pic>
        <p:nvPicPr>
          <p:cNvPr id="20482" name="Picture 2" descr="Image result for superh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343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00200"/>
            <a:ext cx="2143125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2743200" cy="2049780"/>
          </a:xfrm>
          <a:prstGeom prst="rect">
            <a:avLst/>
          </a:prstGeom>
        </p:spPr>
      </p:pic>
      <p:pic>
        <p:nvPicPr>
          <p:cNvPr id="20484" name="Picture 4" descr="Image result for eco friend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112471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3926" y="2606189"/>
            <a:ext cx="683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5526" y="2590800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lackadder ITC" pitchFamily="82" charset="0"/>
              </a:rPr>
              <a:t>A</a:t>
            </a:r>
            <a:endParaRPr lang="en-US" sz="4400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9126" y="2716494"/>
            <a:ext cx="575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N</a:t>
            </a:r>
            <a:endParaRPr lang="en-US" sz="4400" dirty="0">
              <a:solidFill>
                <a:srgbClr val="FF0000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of Human Effort?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 CAPTCHAs/Educational CAPTCHAs</a:t>
            </a:r>
            <a:endParaRPr lang="en-US" dirty="0"/>
          </a:p>
        </p:txBody>
      </p:sp>
      <p:pic>
        <p:nvPicPr>
          <p:cNvPr id="6" name="Slide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37" b="51558"/>
          <a:stretch/>
        </p:blipFill>
        <p:spPr>
          <a:xfrm>
            <a:off x="36234" y="2129884"/>
            <a:ext cx="9120776" cy="1204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68440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NEW (July 19, 2016): Humans won the </a:t>
            </a:r>
            <a:r>
              <a:rPr lang="en-US" b="1" dirty="0">
                <a:hlinkClick r:id="rId4" tooltip="Results of the 2016 Man vs Machine Challenge"/>
              </a:rPr>
              <a:t>2016 Man vs Machine Challenge</a:t>
            </a:r>
            <a:r>
              <a:rPr lang="en-US" b="1" dirty="0"/>
              <a:t>. Now that Go is solved, Angry Birds is the next big AI Challenge</a:t>
            </a:r>
            <a:r>
              <a:rPr lang="en-US" b="1" dirty="0" smtClean="0"/>
              <a:t>! (Source: </a:t>
            </a:r>
            <a:r>
              <a:rPr lang="en-US" b="1" dirty="0" smtClean="0">
                <a:hlinkClick r:id="rId5"/>
              </a:rPr>
              <a:t>www.aibirds.org</a:t>
            </a:r>
            <a:r>
              <a:rPr lang="en-US" b="1" dirty="0" smtClean="0"/>
              <a:t>)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55986"/>
            <a:ext cx="342900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</a:t>
            </a:r>
            <a:r>
              <a:rPr lang="en-US" dirty="0" smtClean="0"/>
              <a:t>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?????</a:t>
            </a:r>
            <a:endParaRPr lang="en-US" dirty="0"/>
          </a:p>
        </p:txBody>
      </p:sp>
      <p:pic>
        <p:nvPicPr>
          <p:cNvPr id="5" name="Picture 2" descr="Image result for sweat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264025" cy="28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4109663" cy="2438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57800" y="2819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?????</a:t>
            </a:r>
            <a:endParaRPr lang="en-US" dirty="0"/>
          </a:p>
        </p:txBody>
      </p:sp>
      <p:pic>
        <p:nvPicPr>
          <p:cNvPr id="8194" name="Picture 2" descr="Image result for computer cr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9" y="1620386"/>
            <a:ext cx="649520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4025" y="6003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Construction requires </a:t>
            </a:r>
            <a:r>
              <a:rPr lang="en-US" dirty="0" err="1" smtClean="0"/>
              <a:t>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</a:t>
            </a:r>
            <a:r>
              <a:rPr lang="en-US" dirty="0" err="1" smtClean="0"/>
              <a:t>PoH</a:t>
            </a:r>
            <a:r>
              <a:rPr lang="en-US" dirty="0" smtClean="0"/>
              <a:t> Construction: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Crypto</a:t>
            </a:r>
            <a:r>
              <a:rPr lang="en-US" sz="3200" dirty="0" smtClean="0"/>
              <a:t>: </a:t>
            </a:r>
            <a:r>
              <a:rPr lang="en-US" sz="3200" dirty="0" err="1" smtClean="0"/>
              <a:t>iO</a:t>
            </a:r>
            <a:r>
              <a:rPr lang="en-US" sz="3200" dirty="0" smtClean="0"/>
              <a:t>, OWF, Random Oracles</a:t>
            </a:r>
          </a:p>
          <a:p>
            <a:pPr lvl="1"/>
            <a:r>
              <a:rPr lang="en-US" sz="2800" dirty="0" err="1"/>
              <a:t>iO+OWF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Universal Samplers in the Random Oracle </a:t>
            </a:r>
            <a:r>
              <a:rPr lang="en-US" dirty="0">
                <a:sym typeface="Wingdings" panose="05000000000000000000" pitchFamily="2" charset="2"/>
              </a:rPr>
              <a:t>Model [</a:t>
            </a:r>
            <a:r>
              <a:rPr lang="en-US" dirty="0" err="1">
                <a:sym typeface="Wingdings" panose="05000000000000000000" pitchFamily="2" charset="2"/>
              </a:rPr>
              <a:t>Hofheinz</a:t>
            </a:r>
            <a:r>
              <a:rPr lang="en-US" dirty="0">
                <a:sym typeface="Wingdings" panose="05000000000000000000" pitchFamily="2" charset="2"/>
              </a:rPr>
              <a:t> et </a:t>
            </a:r>
            <a:r>
              <a:rPr lang="en-US" dirty="0" smtClean="0">
                <a:sym typeface="Wingdings" panose="05000000000000000000" pitchFamily="2" charset="2"/>
              </a:rPr>
              <a:t>al. ASIACRYPT </a:t>
            </a:r>
            <a:r>
              <a:rPr lang="en-US" sz="2800" dirty="0">
                <a:sym typeface="Wingdings" panose="05000000000000000000" pitchFamily="2" charset="2"/>
              </a:rPr>
              <a:t>2016]</a:t>
            </a:r>
          </a:p>
          <a:p>
            <a:r>
              <a:rPr lang="en-US" sz="3200" b="1" dirty="0" smtClean="0"/>
              <a:t>AI</a:t>
            </a:r>
            <a:r>
              <a:rPr lang="en-US" sz="3200" dirty="0" smtClean="0"/>
              <a:t>: </a:t>
            </a:r>
            <a:r>
              <a:rPr lang="en-US" sz="3100" dirty="0" smtClean="0"/>
              <a:t>Any (known) </a:t>
            </a:r>
            <a:r>
              <a:rPr lang="en-US" sz="3100" dirty="0" smtClean="0"/>
              <a:t>adversary with m </a:t>
            </a:r>
            <a:r>
              <a:rPr lang="en-US" sz="3100" i="1" dirty="0" smtClean="0"/>
              <a:t>human </a:t>
            </a:r>
            <a:r>
              <a:rPr lang="en-US" sz="3100" i="1" dirty="0" smtClean="0"/>
              <a:t>work </a:t>
            </a:r>
            <a:r>
              <a:rPr lang="en-US" sz="3100" i="1" dirty="0" smtClean="0"/>
              <a:t>units</a:t>
            </a:r>
            <a:r>
              <a:rPr lang="en-US" sz="3100" dirty="0" smtClean="0"/>
              <a:t> </a:t>
            </a:r>
            <a:r>
              <a:rPr lang="en-US" sz="3100" dirty="0" smtClean="0"/>
              <a:t>and </a:t>
            </a:r>
            <a:r>
              <a:rPr lang="en-US" sz="3100" dirty="0" smtClean="0"/>
              <a:t>n random CAPTCHAs </a:t>
            </a:r>
            <a:r>
              <a:rPr lang="en-US" sz="3100" dirty="0" smtClean="0"/>
              <a:t>z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,…,</a:t>
            </a:r>
            <a:r>
              <a:rPr lang="en-US" sz="3100" dirty="0" err="1" smtClean="0"/>
              <a:t>z</a:t>
            </a:r>
            <a:r>
              <a:rPr lang="en-US" sz="3100" baseline="-25000" dirty="0" err="1" smtClean="0"/>
              <a:t>n</a:t>
            </a:r>
            <a:r>
              <a:rPr lang="en-US" sz="3100" dirty="0" smtClean="0"/>
              <a:t> (n &gt; m) can solve at most m CAPTCHAs with high probability</a:t>
            </a:r>
          </a:p>
          <a:p>
            <a:pPr lvl="1"/>
            <a:r>
              <a:rPr lang="en-US" sz="2800" dirty="0" smtClean="0"/>
              <a:t>Even if puzzle </a:t>
            </a:r>
            <a:r>
              <a:rPr lang="en-US" sz="2800" dirty="0" err="1" smtClean="0"/>
              <a:t>z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includes </a:t>
            </a:r>
            <a:r>
              <a:rPr lang="en-US" dirty="0" smtClean="0"/>
              <a:t>hash </a:t>
            </a:r>
            <a:r>
              <a:rPr lang="en-US" sz="2800" dirty="0" smtClean="0"/>
              <a:t>of </a:t>
            </a:r>
            <a:r>
              <a:rPr lang="en-US" sz="2800" dirty="0" smtClean="0"/>
              <a:t>solution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93324"/>
            <a:ext cx="2143125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399" y="5334000"/>
            <a:ext cx="5743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+ SHA1(CAPTCHA) </a:t>
            </a:r>
            <a:r>
              <a:rPr lang="en-US" sz="2400" dirty="0" smtClean="0">
                <a:solidFill>
                  <a:srgbClr val="7030A0"/>
                </a:solidFill>
              </a:rPr>
              <a:t>= 2d91cbf686b351676576ac028972d6cfd03500fe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Will we ever have secure/practical </a:t>
            </a:r>
            <a:r>
              <a:rPr lang="en-US" sz="4000" dirty="0" err="1" smtClean="0"/>
              <a:t>iO</a:t>
            </a:r>
            <a:r>
              <a:rPr lang="en-US" sz="4000" dirty="0" smtClean="0"/>
              <a:t> construction?</a:t>
            </a:r>
          </a:p>
          <a:p>
            <a:endParaRPr lang="en-US" sz="4000" dirty="0"/>
          </a:p>
          <a:p>
            <a:r>
              <a:rPr lang="en-US" sz="4000" dirty="0" smtClean="0"/>
              <a:t>Is the AI assumption valid?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86" y="63688"/>
            <a:ext cx="6108831" cy="5500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87" y="2019827"/>
            <a:ext cx="3735113" cy="3996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98687" y="2814122"/>
            <a:ext cx="2545313" cy="620455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99734" y="3533203"/>
            <a:ext cx="1030383" cy="620455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08" y="1555753"/>
            <a:ext cx="8048754" cy="4695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624" y="1963153"/>
            <a:ext cx="5128370" cy="421306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75286" y="3556131"/>
            <a:ext cx="1545772" cy="620455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60606" y="2670395"/>
            <a:ext cx="1545772" cy="620455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918" y="1455958"/>
            <a:ext cx="7324490" cy="489555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850744" y="5865993"/>
            <a:ext cx="1545772" cy="620455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9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Hardness-amplification theorem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600202"/>
            <a:ext cx="6400800" cy="4525963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Weakly-verifiable puzzle system, Z=(G,V)</a:t>
            </a:r>
          </a:p>
          <a:p>
            <a:r>
              <a:rPr lang="en-US" altLang="en-US"/>
              <a:t>Let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/>
              <a:t> be functions of security parameter</a:t>
            </a:r>
          </a:p>
          <a:p>
            <a:pPr lvl="1"/>
            <a:r>
              <a:rPr lang="en-US" altLang="en-US"/>
              <a:t>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/>
              <a:t> polynomially bounded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[Thm] If Z is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-hard then Z</a:t>
            </a:r>
            <a:r>
              <a:rPr lang="en-US" altLang="en-US" i="1" baseline="30000"/>
              <a:t>n</a:t>
            </a:r>
            <a:r>
              <a:rPr lang="en-US" altLang="en-US"/>
              <a:t> is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 i="1" baseline="30000"/>
              <a:t>n</a:t>
            </a:r>
            <a:r>
              <a:rPr lang="en-US" altLang="en-US"/>
              <a:t>-hard</a:t>
            </a:r>
          </a:p>
          <a:p>
            <a:pPr lvl="1"/>
            <a:r>
              <a:rPr lang="en-US" altLang="en-US"/>
              <a:t>i.e., is no efficient S solves Z better than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>
                <a:solidFill>
                  <a:schemeClr val="folHlink"/>
                </a:solidFill>
              </a:rPr>
              <a:t>+negl</a:t>
            </a:r>
            <a:r>
              <a:rPr lang="en-US" altLang="en-US"/>
              <a:t>, then no efficient S solves Z</a:t>
            </a:r>
            <a:r>
              <a:rPr lang="en-US" altLang="en-US" i="1" baseline="30000"/>
              <a:t>n</a:t>
            </a:r>
            <a:r>
              <a:rPr lang="en-US" altLang="en-US"/>
              <a:t> better than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 i="1" baseline="30000"/>
              <a:t>n</a:t>
            </a:r>
            <a:r>
              <a:rPr lang="en-US" altLang="en-US">
                <a:solidFill>
                  <a:schemeClr val="folHlink"/>
                </a:solidFill>
              </a:rPr>
              <a:t>+negl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456" y="6344642"/>
            <a:ext cx="675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Slide Credit:</a:t>
            </a:r>
            <a:r>
              <a:rPr lang="en-US" dirty="0" smtClean="0"/>
              <a:t> Hardness Amplification of Weakly-Verifiable Puzzles[CHS]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725366" y="1690688"/>
            <a:ext cx="6264519" cy="339126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100 character CAPTCHA could be acceptable for </a:t>
            </a:r>
            <a:r>
              <a:rPr lang="en-US" sz="3600" dirty="0" err="1" smtClean="0"/>
              <a:t>HumanCoin</a:t>
            </a:r>
            <a:r>
              <a:rPr lang="en-US" sz="3600" dirty="0" smtClean="0"/>
              <a:t> since solution to each puzzle is just a lottery ticket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59" y="4281889"/>
            <a:ext cx="1269245" cy="21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Designing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Proofs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Human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Work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for </a:t>
            </a:r>
            <a:r>
              <a:rPr lang="en-US" dirty="0" err="1" smtClean="0">
                <a:solidFill>
                  <a:schemeClr val="bg2"/>
                </a:solidFill>
              </a:rPr>
              <a:t>Cryptocurrency</a:t>
            </a:r>
            <a:r>
              <a:rPr lang="en-US" dirty="0" smtClean="0">
                <a:solidFill>
                  <a:schemeClr val="bg2"/>
                </a:solidFill>
              </a:rPr>
              <a:t> and Beyond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0540" y="1905000"/>
            <a:ext cx="327660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Tool: Universal Sampler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Hofheinz</a:t>
            </a:r>
            <a:r>
              <a:rPr lang="en-US" dirty="0" smtClean="0"/>
              <a:t> et al. 2016]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450" y="548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Univ.Sample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1000" y="3485217"/>
            <a:ext cx="76200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574303" y="2776318"/>
                <a:ext cx="2413994" cy="69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=F(d</a:t>
                </a:r>
                <a:r>
                  <a:rPr lang="en-US" sz="3600" dirty="0">
                    <a:solidFill>
                      <a:prstClr val="black"/>
                    </a:solidFill>
                    <a:latin typeface="Calibri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03" y="2776318"/>
                <a:ext cx="2413994" cy="695640"/>
              </a:xfrm>
              <a:prstGeom prst="rect">
                <a:avLst/>
              </a:prstGeom>
              <a:blipFill rotWithShape="1">
                <a:blip r:embed="rId2"/>
                <a:stretch>
                  <a:fillRect t="-12174" b="-2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293" y="3018625"/>
            <a:ext cx="132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Circuit: d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654838" y="2776318"/>
            <a:ext cx="1447800" cy="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957947" y="2314653"/>
                <a:ext cx="1073755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  <a:latin typeface="Calibri"/>
                  </a:rPr>
                  <a:t>d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47" y="2314653"/>
                <a:ext cx="1073755" cy="494559"/>
              </a:xfrm>
              <a:prstGeom prst="rect">
                <a:avLst/>
              </a:prstGeom>
              <a:blipFill rotWithShape="1">
                <a:blip r:embed="rId3"/>
                <a:stretch>
                  <a:fillRect l="-8523" t="-8642" r="-795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41631" y="3608349"/>
                <a:ext cx="461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31" y="3608349"/>
                <a:ext cx="46198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632" r="-394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3313771" y="3364005"/>
            <a:ext cx="2046515" cy="2808195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286000" y="6139543"/>
                <a:ext cx="67077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𝑑𝑒𝑎𝑙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𝑊𝑜𝑟𝑙𝑑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𝑡𝑟𝑢𝑙𝑦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𝑟𝑎𝑛𝑑𝑜𝑚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139543"/>
                <a:ext cx="670779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3662957" y="5276165"/>
            <a:ext cx="1697329" cy="517866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162195" y="4953000"/>
                <a:ext cx="3267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𝑇𝑟𝑢𝑠𝑡𝑒𝑑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𝑃𝑎𝑟𝑡𝑦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95" y="4953000"/>
                <a:ext cx="326736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5494824" y="2667000"/>
            <a:ext cx="1210776" cy="1403014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378738" y="3893171"/>
                <a:ext cx="3154902" cy="69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𝑛𝑘𝑛𝑜𝑤𝑛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dirty="0">
                              <a:solidFill>
                                <a:prstClr val="black"/>
                              </a:solidFill>
                            </a:rPr>
                            <m:t>R</m:t>
                          </m:r>
                        </m:e>
                        <m:sub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38" y="3893171"/>
                <a:ext cx="3154902" cy="6956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Tool: Universal Sampler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Setup</a:t>
                </a:r>
              </a:p>
              <a:p>
                <a:pPr lvl="1"/>
                <a:r>
                  <a:rPr lang="en-US" b="1" dirty="0"/>
                  <a:t>Input: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(e.g., size of </a:t>
                </a:r>
                <a:r>
                  <a:rPr lang="en-US" dirty="0" err="1"/>
                  <a:t>crypo</a:t>
                </a:r>
                <a:r>
                  <a:rPr lang="en-US" dirty="0"/>
                  <a:t> keys) and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:r>
                  <a:rPr lang="en-US" dirty="0" smtClean="0"/>
                  <a:t>U (e.g</a:t>
                </a:r>
                <a:r>
                  <a:rPr lang="en-US" dirty="0"/>
                  <a:t>., an </a:t>
                </a:r>
                <a:r>
                  <a:rPr lang="en-US" dirty="0" smtClean="0"/>
                  <a:t>obfuscated program)</a:t>
                </a:r>
              </a:p>
              <a:p>
                <a:r>
                  <a:rPr lang="en-US" dirty="0" smtClean="0"/>
                  <a:t>Sample</a:t>
                </a:r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U, d,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 a polynomial size circuit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randomness index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Ideal World: </a:t>
                </a:r>
                <a:r>
                  <a:rPr lang="en-US" dirty="0" smtClean="0"/>
                  <a:t>Secret random </a:t>
                </a:r>
                <a:r>
                  <a:rPr lang="en-US" dirty="0" smtClean="0"/>
                  <a:t>string chosen once and for all for each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481" t="-269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8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Sampler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Hofheinz</a:t>
            </a:r>
            <a:r>
              <a:rPr lang="en-US" dirty="0" smtClean="0"/>
              <a:t> et al. 2016]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in Random Oracle Model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Crypto Assumptions: </a:t>
            </a:r>
            <a:r>
              <a:rPr lang="en-US" dirty="0" err="1" smtClean="0"/>
              <a:t>iO</a:t>
            </a:r>
            <a:r>
              <a:rPr lang="en-US" dirty="0" smtClean="0"/>
              <a:t> + OWF</a:t>
            </a:r>
          </a:p>
          <a:p>
            <a:pPr lvl="1"/>
            <a:r>
              <a:rPr lang="en-US" dirty="0" smtClean="0"/>
              <a:t>Random Oracle not queried inside </a:t>
            </a:r>
            <a:r>
              <a:rPr lang="en-US" dirty="0" err="1" smtClean="0"/>
              <a:t>iO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Adaptive Security</a:t>
            </a:r>
          </a:p>
          <a:p>
            <a:pPr lvl="1"/>
            <a:r>
              <a:rPr lang="en-US" dirty="0" smtClean="0"/>
              <a:t>“delayed backdoor programming” via Random Oracle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1600200"/>
            <a:ext cx="327660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227" y="525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Circuit 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34290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5558477"/>
              </p:ext>
            </p:extLst>
          </p:nvPr>
        </p:nvGraphicFramePr>
        <p:xfrm>
          <a:off x="2543728" y="3556000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2319256" y="2128693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1429479">
            <a:off x="2133553" y="2471518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29106" y="2771901"/>
            <a:ext cx="241055" cy="667985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1000" y="3180417"/>
            <a:ext cx="76200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429479">
            <a:off x="1885478" y="39534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219200" y="3276600"/>
            <a:ext cx="1287226" cy="106680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429479">
            <a:off x="488190" y="277823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419600" y="2196440"/>
            <a:ext cx="1447800" cy="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4613121" y="1676400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0356" y="2305552"/>
            <a:ext cx="145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OWF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(KWTER)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81023" y="3344913"/>
            <a:ext cx="2819400" cy="318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9429" y="4024893"/>
            <a:ext cx="1371600" cy="906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81800" y="3025736"/>
            <a:ext cx="0" cy="31917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28552" y="2600980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427363" y="3025736"/>
            <a:ext cx="1" cy="31917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162800" y="2559944"/>
                <a:ext cx="1208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 smtClean="0"/>
                  <a:t>=(</a:t>
                </a:r>
                <a:r>
                  <a:rPr lang="en-US" sz="2800" b="1" dirty="0" err="1" smtClean="0"/>
                  <a:t>x</a:t>
                </a:r>
                <a:r>
                  <a:rPr lang="en-US" sz="2800" dirty="0" err="1" smtClean="0"/>
                  <a:t>,</a:t>
                </a:r>
                <a:r>
                  <a:rPr lang="en-US" sz="2800" b="1" dirty="0" err="1" smtClean="0"/>
                  <a:t>s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559944"/>
                <a:ext cx="1208664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90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2781300" y="2962905"/>
            <a:ext cx="3847252" cy="2599695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707086" y="2115127"/>
            <a:ext cx="0" cy="572431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18717" y="1161020"/>
            <a:ext cx="1781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Instance: x</a:t>
            </a:r>
          </a:p>
          <a:p>
            <a:r>
              <a:rPr lang="en-US" sz="2800" b="1" dirty="0" smtClean="0"/>
              <a:t>Nonce: s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41434" y="339090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Sample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088301" y="421645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endParaRPr lang="en-US" sz="2800" b="1" dirty="0"/>
          </a:p>
        </p:txBody>
      </p:sp>
      <p:pic>
        <p:nvPicPr>
          <p:cNvPr id="6146" name="Picture 2" descr="Image result for gandal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64" y="5461795"/>
            <a:ext cx="1783999" cy="10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oin fli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28022" r="19882" b="13665"/>
          <a:stretch/>
        </p:blipFill>
        <p:spPr bwMode="auto">
          <a:xfrm>
            <a:off x="7442762" y="5521365"/>
            <a:ext cx="1047740" cy="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046825" y="5032903"/>
            <a:ext cx="247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Oracle</a:t>
            </a:r>
            <a:endParaRPr lang="en-US" sz="2800" b="1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974183" y="5643913"/>
            <a:ext cx="804373" cy="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4717388" y="5773472"/>
                <a:ext cx="852221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d</a:t>
                </a:r>
                <a:r>
                  <a:rPr lang="en-US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388" y="5773472"/>
                <a:ext cx="852221" cy="394082"/>
              </a:xfrm>
              <a:prstGeom prst="rect">
                <a:avLst/>
              </a:prstGeom>
              <a:blipFill rotWithShape="1">
                <a:blip r:embed="rId11"/>
                <a:stretch>
                  <a:fillRect l="-6429" t="-6154" r="-5000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1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</a:t>
            </a:r>
            <a:r>
              <a:rPr lang="en-US" dirty="0" smtClean="0"/>
              <a:t> Construction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Instance</a:t>
                </a:r>
                <a:r>
                  <a:rPr lang="en-US" dirty="0" smtClean="0"/>
                  <a:t>: x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nonce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and answer </a:t>
                </a:r>
                <a:r>
                  <a:rPr lang="en-US" b="1" dirty="0" smtClean="0"/>
                  <a:t>a </a:t>
                </a:r>
                <a:r>
                  <a:rPr lang="en-US" dirty="0" smtClean="0"/>
                  <a:t>such that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1.</a:t>
                </a:r>
                <a:r>
                  <a:rPr lang="en-US" b="1" dirty="0" smtClean="0"/>
                  <a:t> (</a:t>
                </a:r>
                <a:r>
                  <a:rPr lang="en-US" b="1" dirty="0" err="1" smtClean="0"/>
                  <a:t>Z,h</a:t>
                </a:r>
                <a:r>
                  <a:rPr lang="en-US" b="1" dirty="0" smtClean="0"/>
                  <a:t>) </a:t>
                </a:r>
                <a:r>
                  <a:rPr lang="en-US" b="1" dirty="0" smtClean="0">
                    <a:sym typeface="Wingdings" pitchFamily="2" charset="2"/>
                  </a:rPr>
                  <a:t> </a:t>
                </a:r>
                <a:r>
                  <a:rPr lang="en-US" b="1" dirty="0" smtClean="0"/>
                  <a:t> Sample(</a:t>
                </a:r>
                <a:r>
                  <a:rPr lang="en-US" b="1" dirty="0" err="1" smtClean="0"/>
                  <a:t>U,d</a:t>
                </a:r>
                <a:r>
                  <a:rPr lang="en-US" b="1" dirty="0" smtClean="0"/>
                  <a:t>,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=(</a:t>
                </a:r>
                <a:r>
                  <a:rPr lang="en-US" b="1" dirty="0" err="1" smtClean="0"/>
                  <a:t>x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s</a:t>
                </a:r>
                <a:r>
                  <a:rPr lang="en-US" dirty="0" smtClean="0"/>
                  <a:t>)),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2.</a:t>
                </a:r>
                <a:r>
                  <a:rPr lang="en-US" b="1" dirty="0" smtClean="0"/>
                  <a:t> h=H(a) </a:t>
                </a:r>
                <a:r>
                  <a:rPr lang="en-US" dirty="0" smtClean="0"/>
                  <a:t>and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3. SHA256(</a:t>
                </a:r>
                <a:r>
                  <a:rPr lang="en-US" b="1" dirty="0" err="1" smtClean="0"/>
                  <a:t>x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s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a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 smtClean="0"/>
                  <a:t>______</a:t>
                </a:r>
                <a:r>
                  <a:rPr lang="en-US" dirty="0" smtClean="0"/>
                  <a:t>       (tunable hardness)</a:t>
                </a:r>
              </a:p>
              <a:p>
                <a:r>
                  <a:rPr lang="en-US" b="1" dirty="0" smtClean="0"/>
                  <a:t>Automatic </a:t>
                </a:r>
                <a:r>
                  <a:rPr lang="en-US" b="1" dirty="0" smtClean="0"/>
                  <a:t>Verification</a:t>
                </a:r>
                <a:r>
                  <a:rPr lang="en-US" dirty="0" smtClean="0"/>
                  <a:t>: Just check above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5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001000" cy="266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Main Theorem:</a:t>
            </a:r>
            <a:r>
              <a:rPr lang="en-US" dirty="0" smtClean="0"/>
              <a:t> </a:t>
            </a:r>
            <a:r>
              <a:rPr lang="en-US" dirty="0" err="1" smtClean="0"/>
              <a:t>Blackbox</a:t>
            </a:r>
            <a:r>
              <a:rPr lang="en-US" dirty="0" smtClean="0"/>
              <a:t> reduction transforms any </a:t>
            </a:r>
            <a:r>
              <a:rPr lang="en-US" b="1" dirty="0" err="1" smtClean="0"/>
              <a:t>ppt</a:t>
            </a:r>
            <a:r>
              <a:rPr lang="en-US" dirty="0" smtClean="0"/>
              <a:t> algorithm breaking </a:t>
            </a:r>
            <a:r>
              <a:rPr lang="en-US" dirty="0" err="1" smtClean="0"/>
              <a:t>PoH</a:t>
            </a:r>
            <a:r>
              <a:rPr lang="en-US" dirty="0" smtClean="0"/>
              <a:t> security into a </a:t>
            </a:r>
            <a:r>
              <a:rPr lang="en-US" b="1" dirty="0" err="1" smtClean="0"/>
              <a:t>ppt</a:t>
            </a:r>
            <a:r>
              <a:rPr lang="en-US" dirty="0" smtClean="0"/>
              <a:t> algorithm breaking CAPTCHA security.</a:t>
            </a:r>
          </a:p>
          <a:p>
            <a:pPr marL="0" indent="0">
              <a:buNone/>
            </a:pPr>
            <a:r>
              <a:rPr lang="en-US" dirty="0" smtClean="0"/>
              <a:t>(Assuming security of Universal Sampler)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Statement about human ignorance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PoH</a:t>
            </a:r>
            <a:r>
              <a:rPr lang="en-US" dirty="0" smtClean="0"/>
              <a:t> for Password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7824"/>
            <a:ext cx="3023088" cy="1700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6959" y="5040086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769" y="1447800"/>
            <a:ext cx="786822" cy="11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5895149"/>
              </p:ext>
            </p:extLst>
          </p:nvPr>
        </p:nvGraphicFramePr>
        <p:xfrm>
          <a:off x="1466592" y="5167086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1958422" y="3619399"/>
            <a:ext cx="354837" cy="1167386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81072" y="3681785"/>
            <a:ext cx="190528" cy="104261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50651">
            <a:off x="848573" y="42999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2159152" y="3855136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4145" y="4323221"/>
            <a:ext cx="161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400" b="1" strike="sngStrike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strike="sngStrike" dirty="0" smtClean="0">
                <a:solidFill>
                  <a:prstClr val="black"/>
                </a:solidFill>
                <a:latin typeface="Calibri"/>
              </a:rPr>
              <a:t>(KWTER)</a:t>
            </a:r>
            <a:endParaRPr lang="en-US" sz="2400" strike="sngStrike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68764" y="1859912"/>
            <a:ext cx="3882088" cy="1114164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591505">
            <a:off x="3473200" y="2508828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sp>
        <p:nvSpPr>
          <p:cNvPr id="16" name="TextBox 15"/>
          <p:cNvSpPr txBox="1"/>
          <p:nvPr/>
        </p:nvSpPr>
        <p:spPr>
          <a:xfrm rot="20591505">
            <a:off x="2130284" y="2090130"/>
            <a:ext cx="33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X=“Authenticate: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jblocki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123456”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3740" y="4759571"/>
            <a:ext cx="31242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0337" y="4724400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Universal Sampler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" descr="Image result for checkmar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6" y="1252845"/>
            <a:ext cx="15144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631134"/>
              </p:ext>
            </p:extLst>
          </p:nvPr>
        </p:nvGraphicFramePr>
        <p:xfrm>
          <a:off x="4572000" y="27432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40483" y="4432842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SHA1(123456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KWTER</a:t>
            </a:r>
            <a:r>
              <a:rPr lang="en-US" sz="2000" dirty="0">
                <a:solidFill>
                  <a:srgbClr val="FFC000"/>
                </a:solidFill>
                <a:latin typeface="Calibri"/>
              </a:rPr>
              <a:t>89d978034a3f6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)=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1f88ecdcb0c25e8ae1ed1c9ce6f2e2e6dcfb0e21</a:t>
            </a:r>
            <a:endParaRPr lang="en-US" sz="3600" dirty="0">
              <a:solidFill>
                <a:srgbClr val="00B050"/>
              </a:solidFill>
              <a:latin typeface="Calibri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45719"/>
              </p:ext>
            </p:extLst>
          </p:nvPr>
        </p:nvGraphicFramePr>
        <p:xfrm>
          <a:off x="7467600" y="27432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1f88ecdcb0c25e8ae1ed1c9ce6f2e2e6dcfb0e21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25652"/>
              </p:ext>
            </p:extLst>
          </p:nvPr>
        </p:nvGraphicFramePr>
        <p:xfrm>
          <a:off x="5795659" y="27432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7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001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 (Informal): </a:t>
                </a:r>
                <a:r>
                  <a:rPr lang="en-US" dirty="0" smtClean="0"/>
                  <a:t>If UNI is adaptively secure universal sampler and CAPT is computer </a:t>
                </a:r>
                <a:r>
                  <a:rPr lang="en-US" dirty="0" err="1" smtClean="0"/>
                  <a:t>uncrackable</a:t>
                </a:r>
                <a:r>
                  <a:rPr lang="en-US" dirty="0" smtClean="0"/>
                  <a:t> CAPTCHA then password authentication scheme is </a:t>
                </a:r>
                <a:r>
                  <a:rPr lang="en-US" i="1" dirty="0" smtClean="0"/>
                  <a:t>costly to crack.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b="1" i="1" dirty="0" smtClean="0"/>
                  <a:t>Costly to Crack: </a:t>
                </a:r>
                <a:r>
                  <a:rPr lang="en-US" dirty="0" smtClean="0"/>
                  <a:t>An adversary </a:t>
                </a:r>
                <a:r>
                  <a:rPr lang="en-US" dirty="0" smtClean="0"/>
                  <a:t>with </a:t>
                </a:r>
                <a:r>
                  <a:rPr lang="en-US" i="1" dirty="0" smtClean="0"/>
                  <a:t>m </a:t>
                </a:r>
                <a:r>
                  <a:rPr lang="en-US" i="1" dirty="0" smtClean="0"/>
                  <a:t>human </a:t>
                </a:r>
                <a:r>
                  <a:rPr lang="en-US" i="1" dirty="0" smtClean="0"/>
                  <a:t>work </a:t>
                </a:r>
                <a:r>
                  <a:rPr lang="en-US" i="1" dirty="0" smtClean="0"/>
                  <a:t>units </a:t>
                </a:r>
                <a:r>
                  <a:rPr lang="en-US" dirty="0" smtClean="0"/>
                  <a:t>can </a:t>
                </a:r>
                <a:r>
                  <a:rPr lang="en-US" dirty="0" smtClean="0"/>
                  <a:t>crack users password with probability at most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𝑛𝑒𝑔𝑙𝑖𝑔𝑖𝑏𝑙𝑒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001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 (Informal): </a:t>
                </a:r>
                <a:r>
                  <a:rPr lang="en-US" dirty="0" smtClean="0"/>
                  <a:t>If UNI is adaptively secure universal sampler and CAPT is computer </a:t>
                </a:r>
                <a:r>
                  <a:rPr lang="en-US" dirty="0" err="1" smtClean="0"/>
                  <a:t>uncrackable</a:t>
                </a:r>
                <a:r>
                  <a:rPr lang="en-US" dirty="0" smtClean="0"/>
                  <a:t> CAPTCHA then password authentication scheme is </a:t>
                </a:r>
                <a:r>
                  <a:rPr lang="en-US" i="1" dirty="0" smtClean="0"/>
                  <a:t>costly to crack.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b="1" i="1" dirty="0" smtClean="0"/>
                  <a:t>Costly to Crack: </a:t>
                </a:r>
                <a:r>
                  <a:rPr lang="en-US" i="1" dirty="0" smtClean="0"/>
                  <a:t>An adversary with m `human work units’ can crack users password with probability at most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𝑛𝑒𝑔𝑙𝑖𝑔𝑖𝑏𝑙𝑒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ded Corner 4"/>
          <p:cNvSpPr/>
          <p:nvPr/>
        </p:nvSpPr>
        <p:spPr>
          <a:xfrm>
            <a:off x="1752600" y="1447800"/>
            <a:ext cx="6934200" cy="1828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Standard CAPTCHA assumption: Adversary not given hashes answers to puzzles.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9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001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 (Informal): </a:t>
                </a:r>
                <a:r>
                  <a:rPr lang="en-US" dirty="0" smtClean="0"/>
                  <a:t>If UNI is adaptively secure universal sampler and CAPT is computer </a:t>
                </a:r>
                <a:r>
                  <a:rPr lang="en-US" dirty="0" err="1" smtClean="0"/>
                  <a:t>uncrackable</a:t>
                </a:r>
                <a:r>
                  <a:rPr lang="en-US" dirty="0" smtClean="0"/>
                  <a:t> CAPTCHA then password authentication scheme is </a:t>
                </a:r>
                <a:r>
                  <a:rPr lang="en-US" i="1" dirty="0" smtClean="0"/>
                  <a:t>costly to crack.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b="1" i="1" dirty="0" smtClean="0"/>
                  <a:t>Costly to Crack: </a:t>
                </a:r>
                <a:r>
                  <a:rPr lang="en-US" i="1" dirty="0" smtClean="0"/>
                  <a:t>An adversary with m `human work units’ can crack users password with probability at most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𝑛𝑒𝑔𝑙𝑖𝑔𝑖𝑏𝑙𝑒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ded Corner 4"/>
          <p:cNvSpPr/>
          <p:nvPr/>
        </p:nvSpPr>
        <p:spPr>
          <a:xfrm>
            <a:off x="1752600" y="1447800"/>
            <a:ext cx="6934200" cy="1828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Standard CAPTCHA assumption: Adversary not given hashes answers to puzzles.</a:t>
            </a:r>
            <a:endParaRPr lang="en-US" sz="3200" dirty="0"/>
          </a:p>
        </p:txBody>
      </p:sp>
      <p:sp>
        <p:nvSpPr>
          <p:cNvPr id="6" name="Folded Corner 5"/>
          <p:cNvSpPr/>
          <p:nvPr/>
        </p:nvSpPr>
        <p:spPr>
          <a:xfrm>
            <a:off x="1556657" y="3810000"/>
            <a:ext cx="6934200" cy="2286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** Actually show </a:t>
            </a:r>
            <a:r>
              <a:rPr lang="en-US" sz="3200" dirty="0" err="1" smtClean="0"/>
              <a:t>blackbox</a:t>
            </a:r>
            <a:r>
              <a:rPr lang="en-US" sz="3200" dirty="0" smtClean="0"/>
              <a:t> reduction from </a:t>
            </a:r>
            <a:r>
              <a:rPr lang="en-US" sz="3200" dirty="0" err="1" smtClean="0"/>
              <a:t>ppt</a:t>
            </a:r>
            <a:r>
              <a:rPr lang="en-US" sz="3200" dirty="0" smtClean="0"/>
              <a:t> adversary breaking security of password scheme to </a:t>
            </a:r>
            <a:r>
              <a:rPr lang="en-US" sz="3200" dirty="0" err="1" smtClean="0"/>
              <a:t>ppt</a:t>
            </a:r>
            <a:r>
              <a:rPr lang="en-US" sz="3200" dirty="0" smtClean="0"/>
              <a:t> adversary breaking CAPTCHA security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96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8763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of Work (</a:t>
            </a:r>
            <a:r>
              <a:rPr lang="en-US" dirty="0" err="1" smtClean="0"/>
              <a:t>PoW</a:t>
            </a:r>
            <a:r>
              <a:rPr lang="en-US" dirty="0" smtClean="0"/>
              <a:t>) [DN92]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Fight Spam</a:t>
            </a:r>
          </a:p>
          <a:p>
            <a:endParaRPr lang="en-US" dirty="0"/>
          </a:p>
          <a:p>
            <a:r>
              <a:rPr lang="en-US" dirty="0" smtClean="0"/>
              <a:t>Mitigate Sybil Attacks</a:t>
            </a:r>
          </a:p>
          <a:p>
            <a:endParaRPr lang="en-US" dirty="0" smtClean="0"/>
          </a:p>
          <a:p>
            <a:r>
              <a:rPr lang="en-US" dirty="0" smtClean="0"/>
              <a:t>Distributed Consensus</a:t>
            </a:r>
          </a:p>
          <a:p>
            <a:r>
              <a:rPr lang="en-US" dirty="0" err="1" smtClean="0"/>
              <a:t>Cryptocurrency</a:t>
            </a:r>
            <a:endParaRPr lang="en-US" dirty="0" smtClean="0"/>
          </a:p>
          <a:p>
            <a:pPr lvl="1"/>
            <a:r>
              <a:rPr lang="en-US" dirty="0" smtClean="0"/>
              <a:t>Honest Parties control 51% of work-capacity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77" y="3505200"/>
            <a:ext cx="2939024" cy="165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537281"/>
            <a:ext cx="1320719" cy="1320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26394"/>
            <a:ext cx="1320719" cy="1320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1" y="5537281"/>
            <a:ext cx="1320719" cy="13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</a:t>
            </a:r>
            <a:r>
              <a:rPr lang="en-US" dirty="0" smtClean="0"/>
              <a:t> for E-mails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7824"/>
            <a:ext cx="3023088" cy="1700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50292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0769" y="1447800"/>
            <a:ext cx="786822" cy="11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4778830"/>
              </p:ext>
            </p:extLst>
          </p:nvPr>
        </p:nvGraphicFramePr>
        <p:xfrm>
          <a:off x="2209800" y="5248998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1958422" y="3619399"/>
            <a:ext cx="354837" cy="1167386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81072" y="3681785"/>
            <a:ext cx="190528" cy="104261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50651">
            <a:off x="848573" y="42999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2336107" y="4078947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96864" y="4203092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(KWTER)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68764" y="1859912"/>
            <a:ext cx="3882088" cy="1114164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91505">
            <a:off x="3816691" y="1889126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sp>
        <p:nvSpPr>
          <p:cNvPr id="18" name="TextBox 17"/>
          <p:cNvSpPr txBox="1"/>
          <p:nvPr/>
        </p:nvSpPr>
        <p:spPr>
          <a:xfrm rot="20591505">
            <a:off x="2606485" y="233710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E-mail: x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4724400"/>
            <a:ext cx="31242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0337" y="4724400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Universal Sampler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6981" y="39624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464577385"/>
              </p:ext>
            </p:extLst>
          </p:nvPr>
        </p:nvGraphicFramePr>
        <p:xfrm>
          <a:off x="6626981" y="4182198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24" name="Straight Arrow Connector 23"/>
          <p:cNvCxnSpPr>
            <a:stCxn id="30" idx="0"/>
          </p:cNvCxnSpPr>
          <p:nvPr/>
        </p:nvCxnSpPr>
        <p:spPr>
          <a:xfrm flipV="1">
            <a:off x="6576333" y="2492490"/>
            <a:ext cx="38712" cy="1165110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170241" y="2605395"/>
            <a:ext cx="190528" cy="104261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50651">
            <a:off x="5878235" y="2942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6753288" y="3012147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814045" y="3136292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(KWTER)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07781" y="3657600"/>
            <a:ext cx="31242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7518" y="3657600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Universal Sampler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2" name="Picture 2" descr="Image result for check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6" y="1252845"/>
            <a:ext cx="15144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1" grpId="0"/>
      <p:bldP spid="26" grpId="0"/>
      <p:bldP spid="28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smtClean="0"/>
              <a:t>efficient </a:t>
            </a:r>
            <a:r>
              <a:rPr lang="en-US" strike="sngStrike" dirty="0" smtClean="0"/>
              <a:t>again</a:t>
            </a:r>
          </a:p>
          <a:p>
            <a:pPr lvl="1"/>
            <a:r>
              <a:rPr lang="en-US" smtClean="0"/>
              <a:t>For targeted </a:t>
            </a:r>
            <a:r>
              <a:rPr lang="en-US" dirty="0" smtClean="0"/>
              <a:t>applications?</a:t>
            </a:r>
          </a:p>
          <a:p>
            <a:endParaRPr lang="en-US" dirty="0" smtClean="0"/>
          </a:p>
          <a:p>
            <a:r>
              <a:rPr lang="en-US" dirty="0" smtClean="0"/>
              <a:t>What other applications are possible?</a:t>
            </a:r>
          </a:p>
          <a:p>
            <a:endParaRPr lang="en-US" dirty="0"/>
          </a:p>
          <a:p>
            <a:r>
              <a:rPr lang="en-US" dirty="0" smtClean="0"/>
              <a:t>How could efficient obfuscation shape human-computer interaction?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Hashcash</a:t>
            </a:r>
            <a:r>
              <a:rPr lang="en-US" dirty="0" smtClean="0"/>
              <a:t> Proof of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Challenge: </a:t>
                </a:r>
                <a:r>
                  <a:rPr lang="en-US" b="1" dirty="0" smtClean="0"/>
                  <a:t>x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Find nonce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s.t </a:t>
                </a:r>
                <a:r>
                  <a:rPr lang="en-US" b="1" dirty="0" smtClean="0"/>
                  <a:t>H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x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s</a:t>
                </a:r>
                <a:r>
                  <a:rPr lang="en-US" dirty="0" smtClean="0"/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 smtClean="0"/>
                  <a:t>______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First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bits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H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are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zero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4724400" y="2247900"/>
            <a:ext cx="419100" cy="5715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3950" y="1862897"/>
            <a:ext cx="227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SHA256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13" y="4833257"/>
            <a:ext cx="1041744" cy="17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Hashcash</a:t>
            </a:r>
            <a:r>
              <a:rPr lang="en-US" dirty="0" smtClean="0"/>
              <a:t> Proof of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Honest Party: m hashes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𝑆𝑜𝑙𝑣𝑒𝑑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Desirable Features</a:t>
                </a:r>
              </a:p>
              <a:p>
                <a:pPr lvl="1"/>
                <a:r>
                  <a:rPr lang="en-US" dirty="0" smtClean="0"/>
                  <a:t>No Shortcuts to create </a:t>
                </a:r>
                <a:r>
                  <a:rPr lang="en-US" dirty="0" err="1" smtClean="0"/>
                  <a:t>PoW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Efficient Verification without Interaction</a:t>
                </a:r>
              </a:p>
              <a:p>
                <a:pPr lvl="1"/>
                <a:r>
                  <a:rPr lang="en-US" dirty="0" smtClean="0"/>
                  <a:t>Tunable Hardness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55" y="1219200"/>
            <a:ext cx="814243" cy="1363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55" y="2723958"/>
            <a:ext cx="763983" cy="1279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54" y="4267200"/>
            <a:ext cx="763983" cy="12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Undesirable Features: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Intensive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11591"/>
            <a:ext cx="2536160" cy="2000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51" y="4334902"/>
            <a:ext cx="2960484" cy="222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42078"/>
            <a:ext cx="5264914" cy="39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3" y="1006444"/>
            <a:ext cx="9086850" cy="417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Undesirable Features: Inequitable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3446320" y="1900971"/>
            <a:ext cx="431797" cy="6257637"/>
          </a:xfrm>
          <a:prstGeom prst="rightBrace">
            <a:avLst>
              <a:gd name="adj1" fmla="val 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5253313"/>
            <a:ext cx="6483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Cost(SHA256) varies by a factor of 10</a:t>
            </a:r>
            <a:r>
              <a:rPr lang="en-US" sz="3200" baseline="30000" dirty="0" smtClean="0"/>
              <a:t>6</a:t>
            </a:r>
            <a:endParaRPr lang="en-US" sz="3200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26" y="5416001"/>
            <a:ext cx="1739824" cy="1304868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410200"/>
            <a:ext cx="762000" cy="11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2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09" y="9336"/>
            <a:ext cx="6840582" cy="6840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58" y="2832258"/>
            <a:ext cx="3353393" cy="2517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286202"/>
            <a:ext cx="663802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67676"/>
                </a:solidFill>
                <a:hlinkClick r:id="rId4"/>
              </a:rPr>
              <a:t>Bitcoin currency could have been destroyed by '51%' attack </a:t>
            </a:r>
            <a:r>
              <a:rPr lang="en-US" sz="3200" b="1" dirty="0" smtClean="0">
                <a:solidFill>
                  <a:srgbClr val="767676"/>
                </a:solidFill>
                <a:hlinkClick r:id="rId4"/>
              </a:rPr>
              <a:t>...</a:t>
            </a:r>
            <a:endParaRPr lang="en-US" sz="3200" b="1" dirty="0" smtClean="0">
              <a:solidFill>
                <a:srgbClr val="767676"/>
              </a:solidFill>
            </a:endParaRPr>
          </a:p>
          <a:p>
            <a:r>
              <a:rPr lang="en-US" sz="3200" b="1" i="1" dirty="0" smtClean="0">
                <a:solidFill>
                  <a:srgbClr val="767676"/>
                </a:solidFill>
              </a:rPr>
              <a:t>www.theguardian.com</a:t>
            </a:r>
            <a:r>
              <a:rPr lang="en-US" sz="3200" i="1" dirty="0">
                <a:solidFill>
                  <a:srgbClr val="767676"/>
                </a:solidFill>
              </a:rPr>
              <a:t> › </a:t>
            </a:r>
            <a:r>
              <a:rPr lang="en-US" sz="3200" i="1" dirty="0">
                <a:solidFill>
                  <a:srgbClr val="767676"/>
                </a:solidFill>
                <a:hlinkClick r:id="rId5"/>
              </a:rPr>
              <a:t>Technology</a:t>
            </a:r>
            <a:r>
              <a:rPr lang="en-US" sz="3200" i="1" dirty="0">
                <a:solidFill>
                  <a:srgbClr val="767676"/>
                </a:solidFill>
              </a:rPr>
              <a:t> › </a:t>
            </a:r>
            <a:r>
              <a:rPr lang="en-US" sz="3200" i="1" dirty="0">
                <a:solidFill>
                  <a:srgbClr val="767676"/>
                </a:solidFill>
                <a:hlinkClick r:id="rId6"/>
              </a:rPr>
              <a:t>Bitcoin</a:t>
            </a:r>
            <a:endParaRPr lang="en-US" sz="3200" dirty="0">
              <a:solidFill>
                <a:srgbClr val="767676"/>
              </a:solidFill>
            </a:endParaRPr>
          </a:p>
          <a:p>
            <a:r>
              <a:rPr lang="en-US" sz="3200" b="1" dirty="0">
                <a:solidFill>
                  <a:srgbClr val="767676"/>
                </a:solidFill>
              </a:rPr>
              <a:t>Bitcoin currency </a:t>
            </a:r>
            <a:r>
              <a:rPr lang="en-US" sz="3200" b="1" dirty="0" smtClean="0">
                <a:solidFill>
                  <a:srgbClr val="767676"/>
                </a:solidFill>
              </a:rPr>
              <a:t>could have </a:t>
            </a:r>
            <a:r>
              <a:rPr lang="en-US" sz="3200" b="1" dirty="0">
                <a:solidFill>
                  <a:srgbClr val="767676"/>
                </a:solidFill>
              </a:rPr>
              <a:t>been destroyed</a:t>
            </a:r>
            <a:r>
              <a:rPr lang="en-US" sz="3200" dirty="0">
                <a:solidFill>
                  <a:srgbClr val="767676"/>
                </a:solidFill>
              </a:rPr>
              <a:t> by '</a:t>
            </a:r>
            <a:r>
              <a:rPr lang="en-US" sz="3200" b="1" dirty="0">
                <a:solidFill>
                  <a:srgbClr val="767676"/>
                </a:solidFill>
              </a:rPr>
              <a:t>51%</a:t>
            </a:r>
            <a:r>
              <a:rPr lang="en-US" sz="3200" dirty="0">
                <a:solidFill>
                  <a:srgbClr val="767676"/>
                </a:solidFill>
              </a:rPr>
              <a:t> ... mining pool </a:t>
            </a:r>
            <a:r>
              <a:rPr lang="en-US" sz="3200" b="1" dirty="0" smtClean="0">
                <a:solidFill>
                  <a:srgbClr val="767676"/>
                </a:solidFill>
              </a:rPr>
              <a:t>Ghash.io</a:t>
            </a:r>
            <a:r>
              <a:rPr lang="en-US" sz="3200" dirty="0" smtClean="0">
                <a:solidFill>
                  <a:srgbClr val="767676"/>
                </a:solidFill>
              </a:rPr>
              <a:t> </a:t>
            </a:r>
            <a:r>
              <a:rPr lang="en-US" sz="3200" dirty="0">
                <a:solidFill>
                  <a:srgbClr val="767676"/>
                </a:solidFill>
              </a:rPr>
              <a:t>controlled </a:t>
            </a:r>
            <a:r>
              <a:rPr lang="en-US" sz="3200" b="1" dirty="0">
                <a:solidFill>
                  <a:srgbClr val="767676"/>
                </a:solidFill>
              </a:rPr>
              <a:t>51%</a:t>
            </a:r>
            <a:r>
              <a:rPr lang="en-US" sz="3200" dirty="0">
                <a:solidFill>
                  <a:srgbClr val="767676"/>
                </a:solidFill>
              </a:rPr>
              <a:t> of all the processing power being used to perform the calculations that ...</a:t>
            </a:r>
            <a:endParaRPr lang="en-US" sz="3200" dirty="0">
              <a:solidFill>
                <a:srgbClr val="76767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54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Designing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Proofs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Human Work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for </a:t>
            </a:r>
            <a:r>
              <a:rPr lang="en-US" dirty="0" err="1" smtClean="0">
                <a:solidFill>
                  <a:schemeClr val="bg2"/>
                </a:solidFill>
              </a:rPr>
              <a:t>Cryptocurrency</a:t>
            </a:r>
            <a:r>
              <a:rPr lang="en-US" dirty="0" smtClean="0">
                <a:solidFill>
                  <a:schemeClr val="bg2"/>
                </a:solidFill>
              </a:rPr>
              <a:t> and Beyond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1218</Words>
  <Application>Microsoft Office PowerPoint</Application>
  <PresentationFormat>On-screen Show (4:3)</PresentationFormat>
  <Paragraphs>233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Blackadder ITC</vt:lpstr>
      <vt:lpstr>Times New Roman</vt:lpstr>
      <vt:lpstr>Comic Sans MS</vt:lpstr>
      <vt:lpstr>Adobe Devanagari</vt:lpstr>
      <vt:lpstr>Symbol</vt:lpstr>
      <vt:lpstr>Wingdings</vt:lpstr>
      <vt:lpstr>Office Theme</vt:lpstr>
      <vt:lpstr>Designing Proofs of Human Work for Cryptocurrency and Beyond</vt:lpstr>
      <vt:lpstr>Designing Proofs of Human Work for Cryptocurrency and Beyond</vt:lpstr>
      <vt:lpstr>Proofs of Work (PoW) [DN92]</vt:lpstr>
      <vt:lpstr>Hashcash Proof of Work</vt:lpstr>
      <vt:lpstr>Hashcash Proof of Work</vt:lpstr>
      <vt:lpstr>Undesirable Features: Environment</vt:lpstr>
      <vt:lpstr>Undesirable Features: Inequitable</vt:lpstr>
      <vt:lpstr>PowerPoint Presentation</vt:lpstr>
      <vt:lpstr>Designing Proofs of Human Work for Cryptocurrency and Beyond</vt:lpstr>
      <vt:lpstr>Proof of Human Work </vt:lpstr>
      <vt:lpstr>CAPTCHAs</vt:lpstr>
      <vt:lpstr>CAPTCHAs</vt:lpstr>
      <vt:lpstr>Proof of Human Work (PoH)</vt:lpstr>
      <vt:lpstr>PoH Advantages</vt:lpstr>
      <vt:lpstr>Waste of Human Effort?</vt:lpstr>
      <vt:lpstr>PoH in Practice</vt:lpstr>
      <vt:lpstr>Our PoH Construction: Assumptions</vt:lpstr>
      <vt:lpstr>PowerPoint Presentation</vt:lpstr>
      <vt:lpstr>Hardness-amplification theorem</vt:lpstr>
      <vt:lpstr>Key Tool: Universal Sampler [Hofheinz et al. 2016] </vt:lpstr>
      <vt:lpstr>Key Tool: Universal Sampler</vt:lpstr>
      <vt:lpstr>Universal Sampler [Hofheinz et al. 2016] </vt:lpstr>
      <vt:lpstr>PoH Construction</vt:lpstr>
      <vt:lpstr>PoH Construction</vt:lpstr>
      <vt:lpstr>Security Reduction</vt:lpstr>
      <vt:lpstr>PoH for Password Storage</vt:lpstr>
      <vt:lpstr>Security Analysis</vt:lpstr>
      <vt:lpstr>Security Analysis</vt:lpstr>
      <vt:lpstr>Security Analysis</vt:lpstr>
      <vt:lpstr>PoH for E-mails</vt:lpstr>
      <vt:lpstr>Future Challenges</vt:lpstr>
      <vt:lpstr>Thanks for Listening</vt:lpstr>
    </vt:vector>
  </TitlesOfParts>
  <Company>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Proofs of Human Work for Cryptocurrency and Beyond</dc:title>
  <dc:creator>jblocki</dc:creator>
  <cp:lastModifiedBy>jblocki</cp:lastModifiedBy>
  <cp:revision>104</cp:revision>
  <dcterms:created xsi:type="dcterms:W3CDTF">2016-11-01T03:31:19Z</dcterms:created>
  <dcterms:modified xsi:type="dcterms:W3CDTF">2016-11-02T07:02:55Z</dcterms:modified>
</cp:coreProperties>
</file>