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7" r:id="rId2"/>
    <p:sldId id="287" r:id="rId3"/>
    <p:sldId id="283" r:id="rId4"/>
    <p:sldId id="284" r:id="rId5"/>
    <p:sldId id="285" r:id="rId6"/>
    <p:sldId id="286"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embeddedFontLst>
    <p:embeddedFont>
      <p:font typeface="Calibri" pitchFamily="34" charset="0"/>
      <p:regular r:id="rId32"/>
      <p:bold r:id="rId33"/>
      <p:italic r:id="rId34"/>
      <p:boldItalic r:id="rId35"/>
    </p:embeddedFont>
    <p:embeddedFont>
      <p:font typeface="Cambria Math" pitchFamily="18" charset="0"/>
      <p:regular r:id="rId36"/>
    </p:embeddedFont>
    <p:embeddedFont>
      <p:font typeface="Mathematica1Mono"/>
      <p:regular r:id="rId37"/>
      <p:bold r:id="rId38"/>
    </p:embeddedFont>
    <p:embeddedFont>
      <p:font typeface="Mathematica1"/>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72455">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1EA5A18-A7AE-4B05-B7C5-C3D971E92393}" type="presOf" srcId="{908A6AFA-85FD-4BF1-9E7C-7A28A3636AEA}" destId="{D711F810-FFB4-4E15-A7A8-C02F35252212}" srcOrd="0" destOrd="0" presId="urn:microsoft.com/office/officeart/2005/8/layout/arrow5"/>
    <dgm:cxn modelId="{31833505-651B-4D22-B261-A603260273F8}" type="presOf" srcId="{FBC35DA8-DDD3-4E03-B192-E7A1C3991B36}" destId="{15642846-1CF0-498E-8C72-C054D3C387A9}" srcOrd="0" destOrd="0" presId="urn:microsoft.com/office/officeart/2005/8/layout/arrow5"/>
    <dgm:cxn modelId="{056FEA1A-2965-4A0D-B48D-1D50142426BE}" type="presOf" srcId="{87F09F72-A4BD-436B-AB77-3C1FB4FC9F7A}" destId="{B3FA68EE-6BBB-4775-9A3A-99A426B805C4}" srcOrd="0" destOrd="0" presId="urn:microsoft.com/office/officeart/2005/8/layout/arrow5"/>
    <dgm:cxn modelId="{A3608943-5E3A-4515-AA88-64F758F08277}" type="presParOf" srcId="{B3FA68EE-6BBB-4775-9A3A-99A426B805C4}" destId="{D711F810-FFB4-4E15-A7A8-C02F35252212}" srcOrd="0" destOrd="0" presId="urn:microsoft.com/office/officeart/2005/8/layout/arrow5"/>
    <dgm:cxn modelId="{A61E914A-B9FC-43A2-AE37-A8141E099C6F}"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F62343E0-95B7-4D6B-AC91-D39474FDFFF8}"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366"/>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400109"/>
        <a:ext cx="1319152" cy="799486"/>
      </dsp:txXfrm>
    </dsp:sp>
    <dsp:sp modelId="{15642846-1CF0-498E-8C72-C054D3C387A9}">
      <dsp:nvSpPr>
        <dsp:cNvPr id="0" name=""/>
        <dsp:cNvSpPr/>
      </dsp:nvSpPr>
      <dsp:spPr>
        <a:xfrm rot="5400000">
          <a:off x="1577381" y="613"/>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1857201" y="400356"/>
        <a:ext cx="1319152" cy="799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68EA0-7A14-4C92-8A98-27B59A0F2E6E}" type="datetimeFigureOut">
              <a:rPr lang="en-US" smtClean="0"/>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16F1B-155E-42FA-83FD-D81DCC57A4A3}" type="slidenum">
              <a:rPr lang="en-US" smtClean="0"/>
              <a:t>‹#›</a:t>
            </a:fld>
            <a:endParaRPr lang="en-US"/>
          </a:p>
        </p:txBody>
      </p:sp>
    </p:spTree>
    <p:extLst>
      <p:ext uri="{BB962C8B-B14F-4D97-AF65-F5344CB8AC3E}">
        <p14:creationId xmlns:p14="http://schemas.microsoft.com/office/powerpoint/2010/main" val="192801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F16F1B-155E-42FA-83FD-D81DCC57A4A3}" type="slidenum">
              <a:rPr lang="en-US" smtClean="0"/>
              <a:t>1</a:t>
            </a:fld>
            <a:endParaRPr lang="en-US"/>
          </a:p>
        </p:txBody>
      </p:sp>
    </p:spTree>
    <p:extLst>
      <p:ext uri="{BB962C8B-B14F-4D97-AF65-F5344CB8AC3E}">
        <p14:creationId xmlns:p14="http://schemas.microsoft.com/office/powerpoint/2010/main" val="85624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now looks up the second</a:t>
            </a:r>
            <a:r>
              <a:rPr lang="en-US" baseline="0" dirty="0" smtClean="0"/>
              <a:t> picture in the table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14</a:t>
            </a:fld>
            <a:endParaRPr lang="en-US" dirty="0"/>
          </a:p>
        </p:txBody>
      </p:sp>
    </p:spTree>
    <p:extLst>
      <p:ext uri="{BB962C8B-B14F-4D97-AF65-F5344CB8AC3E}">
        <p14:creationId xmlns:p14="http://schemas.microsoft.com/office/powerpoint/2010/main" val="140796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baseline="0" dirty="0" smtClean="0"/>
              <a:t>adds this picture to the remaining to pictures to get the final answer 6.</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15</a:t>
            </a:fld>
            <a:endParaRPr lang="en-US" dirty="0"/>
          </a:p>
        </p:txBody>
      </p:sp>
    </p:spTree>
    <p:extLst>
      <p:ext uri="{BB962C8B-B14F-4D97-AF65-F5344CB8AC3E}">
        <p14:creationId xmlns:p14="http://schemas.microsoft.com/office/powerpoint/2010/main" val="294969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password is computed by responding to several single</a:t>
            </a:r>
            <a:r>
              <a:rPr lang="en-US" baseline="0" dirty="0" smtClean="0"/>
              <a:t>-digit challenges. When the user types in the response to the first challenge then the second challenge is displayed.</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16</a:t>
            </a:fld>
            <a:endParaRPr lang="en-US" dirty="0"/>
          </a:p>
        </p:txBody>
      </p:sp>
    </p:spTree>
    <p:extLst>
      <p:ext uri="{BB962C8B-B14F-4D97-AF65-F5344CB8AC3E}">
        <p14:creationId xmlns:p14="http://schemas.microsoft.com/office/powerpoint/2010/main" val="168891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C56CE-48E9-48EC-BD9C-54931D921F69}" type="slidenum">
              <a:rPr lang="en-US" smtClean="0"/>
              <a:t>18</a:t>
            </a:fld>
            <a:endParaRPr lang="en-US"/>
          </a:p>
        </p:txBody>
      </p:sp>
    </p:spTree>
    <p:extLst>
      <p:ext uri="{BB962C8B-B14F-4D97-AF65-F5344CB8AC3E}">
        <p14:creationId xmlns:p14="http://schemas.microsoft.com/office/powerpoint/2010/main" val="87727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19</a:t>
            </a:fld>
            <a:endParaRPr lang="en-US" dirty="0"/>
          </a:p>
        </p:txBody>
      </p:sp>
    </p:spTree>
    <p:extLst>
      <p:ext uri="{BB962C8B-B14F-4D97-AF65-F5344CB8AC3E}">
        <p14:creationId xmlns:p14="http://schemas.microsoft.com/office/powerpoint/2010/main" val="126714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21</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think of a statistical algorithm as a tree.</a:t>
            </a:r>
            <a:r>
              <a:rPr lang="en-US" baseline="0" dirty="0" smtClean="0"/>
              <a:t> Each node of the tree contains a query.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22</a:t>
            </a:fld>
            <a:endParaRPr lang="en-US"/>
          </a:p>
        </p:txBody>
      </p:sp>
    </p:spTree>
    <p:extLst>
      <p:ext uri="{BB962C8B-B14F-4D97-AF65-F5344CB8AC3E}">
        <p14:creationId xmlns:p14="http://schemas.microsoft.com/office/powerpoint/2010/main" val="26913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a:t>
            </a:r>
            <a:r>
              <a:rPr lang="en-US" dirty="0" smtClean="0"/>
              <a:t>query is simply a function that</a:t>
            </a:r>
            <a:r>
              <a:rPr lang="en-US" baseline="0" dirty="0" smtClean="0"/>
              <a:t> takes as input a randomly chosen challenge response pair and tells us which edge to take.</a:t>
            </a:r>
            <a:r>
              <a:rPr lang="en-US" dirty="0" smtClean="0"/>
              <a:t> </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23</a:t>
            </a:fld>
            <a:endParaRPr lang="en-US"/>
          </a:p>
        </p:txBody>
      </p:sp>
    </p:spTree>
    <p:extLst>
      <p:ext uri="{BB962C8B-B14F-4D97-AF65-F5344CB8AC3E}">
        <p14:creationId xmlns:p14="http://schemas.microsoft.com/office/powerpoint/2010/main" val="176556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prove that this tree must either</a:t>
            </a:r>
            <a:r>
              <a:rPr lang="en-US" baseline="0" dirty="0" smtClean="0"/>
              <a:t> be deep or the guess is not even close to the real mapping with high probability.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25</a:t>
            </a:fld>
            <a:endParaRPr lang="en-US"/>
          </a:p>
        </p:txBody>
      </p:sp>
    </p:spTree>
    <p:extLst>
      <p:ext uri="{BB962C8B-B14F-4D97-AF65-F5344CB8AC3E}">
        <p14:creationId xmlns:p14="http://schemas.microsoft.com/office/powerpoint/2010/main" val="73720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26</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27</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can be found on my webpage along with the paper itself. In first challenge we first give you the responses to 1000 single-digit challenges or 100 ten-digit passwords. Your goal is to guess one of the user’s other passwords. I presented this challenge at two conferences: ASIACRYPT and Oakland. So far nobody has broken any of the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29</a:t>
            </a:fld>
            <a:endParaRPr lang="en-US"/>
          </a:p>
        </p:txBody>
      </p:sp>
    </p:spTree>
    <p:extLst>
      <p:ext uri="{BB962C8B-B14F-4D97-AF65-F5344CB8AC3E}">
        <p14:creationId xmlns:p14="http://schemas.microsoft.com/office/powerpoint/2010/main" val="25027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a:sym typeface="Mathematica1Mono"/>
              </a:rPr>
              <a:t>First Column and Third Column:  = 10</a:t>
            </a:r>
            <a:r>
              <a:rPr lang="en-US" baseline="30000" dirty="0">
                <a:sym typeface="Mathematica1Mono"/>
              </a:rPr>
              <a:t>-6</a:t>
            </a:r>
            <a:endParaRPr lang="en-US" baseline="30000" dirty="0"/>
          </a:p>
          <a:p>
            <a:r>
              <a:rPr lang="en-US" dirty="0">
                <a:sym typeface="Mathematica1Mono"/>
              </a:rPr>
              <a:t>Second Column:  = 10</a:t>
            </a:r>
            <a:r>
              <a:rPr lang="en-US" baseline="30000" dirty="0">
                <a:sym typeface="Mathematica1Mono"/>
              </a:rPr>
              <a:t>-2</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LastPass</a:t>
            </a:r>
            <a:endParaRPr lang="en-US" dirty="0" smtClean="0"/>
          </a:p>
          <a:p>
            <a:r>
              <a:rPr lang="en-US" dirty="0" err="1" smtClean="0"/>
              <a:t>KeePass</a:t>
            </a:r>
            <a:endParaRPr lang="en-US" dirty="0" smtClean="0"/>
          </a:p>
          <a:p>
            <a:r>
              <a:rPr lang="en-US" dirty="0" smtClean="0"/>
              <a:t>1Password</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4</a:t>
            </a:fld>
            <a:endParaRPr lang="en-US"/>
          </a:p>
        </p:txBody>
      </p:sp>
    </p:spTree>
    <p:extLst>
      <p:ext uri="{BB962C8B-B14F-4D97-AF65-F5344CB8AC3E}">
        <p14:creationId xmlns:p14="http://schemas.microsoft.com/office/powerpoint/2010/main" val="154344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Password management scheme</a:t>
            </a:r>
            <a:r>
              <a:rPr lang="en-US" baseline="0" dirty="0" smtClean="0"/>
              <a:t> is any strategy used to create and remember multiple passwords for multiple accounts.</a:t>
            </a:r>
            <a:endParaRPr lang="en-US" dirty="0" smtClean="0"/>
          </a:p>
          <a:p>
            <a:endParaRPr lang="en-US" dirty="0" smtClean="0"/>
          </a:p>
          <a:p>
            <a:r>
              <a:rPr lang="en-US" dirty="0" smtClean="0"/>
              <a:t>Increased challenge</a:t>
            </a:r>
            <a:r>
              <a:rPr lang="en-US" baseline="0" dirty="0" smtClean="0"/>
              <a:t> security/usability analysis should look at the problem </a:t>
            </a:r>
            <a:r>
              <a:rPr lang="en-US" baseline="0" dirty="0" err="1" smtClean="0"/>
              <a:t>wholelistically</a:t>
            </a:r>
            <a:endParaRPr lang="en-US" dirty="0" smtClean="0"/>
          </a:p>
          <a:p>
            <a:endParaRPr lang="en-US" dirty="0" smtClean="0"/>
          </a:p>
          <a:p>
            <a:r>
              <a:rPr lang="en-US" dirty="0" smtClean="0"/>
              <a:t>Position:</a:t>
            </a:r>
            <a:r>
              <a:rPr lang="en-US" baseline="0" dirty="0" smtClean="0"/>
              <a:t> </a:t>
            </a:r>
            <a:r>
              <a:rPr lang="en-US" dirty="0" smtClean="0"/>
              <a:t>This</a:t>
            </a:r>
            <a:r>
              <a:rPr lang="en-US" baseline="0" dirty="0" smtClean="0"/>
              <a:t> is not the user’s fault!</a:t>
            </a:r>
            <a:endParaRPr lang="en-US" dirty="0" smtClean="0"/>
          </a:p>
          <a:p>
            <a:endParaRPr lang="en-US" dirty="0" smtClean="0"/>
          </a:p>
          <a:p>
            <a:r>
              <a:rPr lang="en-US" dirty="0" smtClean="0"/>
              <a:t>We</a:t>
            </a:r>
            <a:r>
              <a:rPr lang="en-US" baseline="0" dirty="0" smtClean="0"/>
              <a:t> want a management scheme which is </a:t>
            </a:r>
          </a:p>
          <a:p>
            <a:r>
              <a:rPr lang="en-US" baseline="0" dirty="0" smtClean="0"/>
              <a:t> 1. Easy for the user to manage</a:t>
            </a:r>
          </a:p>
          <a:p>
            <a:r>
              <a:rPr lang="en-US" baseline="0" dirty="0" smtClean="0"/>
              <a:t> 2. Secure (hard for adversary to compromise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where our work comes in. We present a </a:t>
            </a:r>
            <a:r>
              <a:rPr lang="en-US" sz="1200" baseline="0" dirty="0" smtClean="0"/>
              <a:t>scheme</a:t>
            </a:r>
            <a:r>
              <a:rPr lang="en-US" baseline="0" dirty="0" smtClean="0"/>
              <a:t> that remains secure even after many breaches (e.g., 100). In light of the recent SSL bug this is a highly desirable security property. </a:t>
            </a:r>
            <a:r>
              <a:rPr lang="en-US" dirty="0" smtClean="0"/>
              <a:t>In</a:t>
            </a:r>
            <a:r>
              <a:rPr lang="en-US" baseline="0" dirty="0" smtClean="0"/>
              <a:t> our scheme the user memorizes a short secret which is used to compute all of his different passwords. We stress that all of the computation is done inside the user’s head. Because computations are done in the user’s head we only consider a very restricted set of operations: addition modulo 10 and memorizing the secret random mapping.</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7</a:t>
            </a:fld>
            <a:endParaRPr lang="en-US" dirty="0"/>
          </a:p>
        </p:txBody>
      </p:sp>
    </p:spTree>
    <p:extLst>
      <p:ext uri="{BB962C8B-B14F-4D97-AF65-F5344CB8AC3E}">
        <p14:creationId xmlns:p14="http://schemas.microsoft.com/office/powerpoint/2010/main" val="170176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scheme the user to perform complicated cryptographic operations. In fact, we will not even ask the user to add large numbers. Our scheme is very simple. In fact, in the next minute I can show you exactly how the user computes his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8</a:t>
            </a:fld>
            <a:endParaRPr lang="en-US" dirty="0"/>
          </a:p>
        </p:txBody>
      </p:sp>
    </p:spTree>
    <p:extLst>
      <p:ext uri="{BB962C8B-B14F-4D97-AF65-F5344CB8AC3E}">
        <p14:creationId xmlns:p14="http://schemas.microsoft.com/office/powerpoint/2010/main" val="170422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using our scheme the user first memorizes a secret mapping from pictures to digits. For example, the user</a:t>
            </a:r>
            <a:r>
              <a:rPr lang="en-US" baseline="0" dirty="0" smtClean="0"/>
              <a:t> must remember that</a:t>
            </a:r>
            <a:r>
              <a:rPr lang="en-US" dirty="0" smtClean="0"/>
              <a:t> picture of the lightening bolt</a:t>
            </a:r>
            <a:r>
              <a:rPr lang="en-US" baseline="0" dirty="0" smtClean="0"/>
              <a:t> maps to 9 and the picture of the dog maps to 3. Once the user has memorized this mapping he can compute hundreds of secure passwords by responding to single digit challenges.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9</a:t>
            </a:fld>
            <a:endParaRPr lang="en-US" dirty="0"/>
          </a:p>
        </p:txBody>
      </p:sp>
    </p:spTree>
    <p:extLst>
      <p:ext uri="{BB962C8B-B14F-4D97-AF65-F5344CB8AC3E}">
        <p14:creationId xmlns:p14="http://schemas.microsoft.com/office/powerpoint/2010/main" val="286647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single-digit</a:t>
            </a:r>
            <a:r>
              <a:rPr lang="en-US" baseline="0" dirty="0" smtClean="0"/>
              <a:t> challenge is a list of 14 pictures displayed as follows. The pictures are divided into two groups. The four larger pictures on top and the lookup table with 10 images on the bottom. To compute the response to a single digit challenge the user takes the first two pictures, adds them together to compute an index. In this example, 9+3 is 2 mod 10. (next slide)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13</a:t>
            </a:fld>
            <a:endParaRPr lang="en-US" dirty="0"/>
          </a:p>
        </p:txBody>
      </p:sp>
    </p:spTree>
    <p:extLst>
      <p:ext uri="{BB962C8B-B14F-4D97-AF65-F5344CB8AC3E}">
        <p14:creationId xmlns:p14="http://schemas.microsoft.com/office/powerpoint/2010/main" val="123178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73485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19066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98341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76213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C4411-17FC-438F-8708-341F2868D0F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5045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C4411-17FC-438F-8708-341F2868D0F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05562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C4411-17FC-438F-8708-341F2868D0F8}"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7332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C4411-17FC-438F-8708-341F2868D0F8}"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5613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C4411-17FC-438F-8708-341F2868D0F8}"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83479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C4411-17FC-438F-8708-341F2868D0F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60802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C4411-17FC-438F-8708-341F2868D0F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06098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C4411-17FC-438F-8708-341F2868D0F8}" type="datetimeFigureOut">
              <a:rPr lang="en-US" smtClean="0"/>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39E2C-808C-4F5C-AA6E-5BA7C13C61DB}" type="slidenum">
              <a:rPr lang="en-US" smtClean="0"/>
              <a:t>‹#›</a:t>
            </a:fld>
            <a:endParaRPr lang="en-US"/>
          </a:p>
        </p:txBody>
      </p:sp>
    </p:spTree>
    <p:extLst>
      <p:ext uri="{BB962C8B-B14F-4D97-AF65-F5344CB8AC3E}">
        <p14:creationId xmlns:p14="http://schemas.microsoft.com/office/powerpoint/2010/main" val="2180401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49.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0.jpeg"/><Relationship Id="rId15" Type="http://schemas.openxmlformats.org/officeDocument/2006/relationships/image" Target="../media/image33.jpeg"/><Relationship Id="rId10" Type="http://schemas.openxmlformats.org/officeDocument/2006/relationships/image" Target="../media/image42.jpeg"/><Relationship Id="rId19" Type="http://schemas.openxmlformats.org/officeDocument/2006/relationships/image" Target="../media/image50.jpeg"/><Relationship Id="rId4" Type="http://schemas.openxmlformats.org/officeDocument/2006/relationships/image" Target="../media/image29.jpeg"/><Relationship Id="rId9" Type="http://schemas.openxmlformats.org/officeDocument/2006/relationships/image" Target="../media/image41.jpeg"/><Relationship Id="rId1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notesSlide" Target="../notesSlides/notesSlide10.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0.jpeg"/><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image" Target="../media/image41.jpeg"/><Relationship Id="rId14"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4.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53.jpeg"/><Relationship Id="rId2" Type="http://schemas.openxmlformats.org/officeDocument/2006/relationships/notesSlide" Target="../notesSlides/notesSlide11.xml"/><Relationship Id="rId16" Type="http://schemas.openxmlformats.org/officeDocument/2006/relationships/image" Target="../media/image52.pn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0.jpeg"/><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55.jpeg"/><Relationship Id="rId4" Type="http://schemas.openxmlformats.org/officeDocument/2006/relationships/image" Target="../media/image29.jpeg"/><Relationship Id="rId9" Type="http://schemas.openxmlformats.org/officeDocument/2006/relationships/image" Target="../media/image41.jpeg"/><Relationship Id="rId14" Type="http://schemas.openxmlformats.org/officeDocument/2006/relationships/image" Target="../media/image46.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12.xml"/><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0.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29.jpeg"/><Relationship Id="rId9" Type="http://schemas.openxmlformats.org/officeDocument/2006/relationships/image" Target="../media/image41.jpeg"/><Relationship Id="rId1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5.jpeg"/><Relationship Id="rId3" Type="http://schemas.openxmlformats.org/officeDocument/2006/relationships/image" Target="../media/image57.jpeg"/><Relationship Id="rId7" Type="http://schemas.openxmlformats.org/officeDocument/2006/relationships/image" Target="../media/image42.jpeg"/><Relationship Id="rId12" Type="http://schemas.openxmlformats.org/officeDocument/2006/relationships/image" Target="../media/image64.jpeg"/><Relationship Id="rId2" Type="http://schemas.openxmlformats.org/officeDocument/2006/relationships/image" Target="../media/image56.jpeg"/><Relationship Id="rId16"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46.jpeg"/><Relationship Id="rId5" Type="http://schemas.openxmlformats.org/officeDocument/2006/relationships/image" Target="../media/image59.jpeg"/><Relationship Id="rId15" Type="http://schemas.openxmlformats.org/officeDocument/2006/relationships/image" Target="../media/image67.jpeg"/><Relationship Id="rId10" Type="http://schemas.openxmlformats.org/officeDocument/2006/relationships/image" Target="../media/image63.jpeg"/><Relationship Id="rId4" Type="http://schemas.openxmlformats.org/officeDocument/2006/relationships/image" Target="../media/image58.jpeg"/><Relationship Id="rId9" Type="http://schemas.openxmlformats.org/officeDocument/2006/relationships/image" Target="../media/image62.jpeg"/><Relationship Id="rId14" Type="http://schemas.openxmlformats.org/officeDocument/2006/relationships/image" Target="../media/image66.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73.jpeg"/><Relationship Id="rId3" Type="http://schemas.openxmlformats.org/officeDocument/2006/relationships/image" Target="../media/image37.jpeg"/><Relationship Id="rId7" Type="http://schemas.openxmlformats.org/officeDocument/2006/relationships/image" Target="../media/image72.jpeg"/><Relationship Id="rId12"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33.jpeg"/><Relationship Id="rId5" Type="http://schemas.openxmlformats.org/officeDocument/2006/relationships/image" Target="../media/image70.jpeg"/><Relationship Id="rId15" Type="http://schemas.openxmlformats.org/officeDocument/2006/relationships/image" Target="../media/image74.jpeg"/><Relationship Id="rId10" Type="http://schemas.openxmlformats.org/officeDocument/2006/relationships/image" Target="../media/image45.jpeg"/><Relationship Id="rId4" Type="http://schemas.openxmlformats.org/officeDocument/2006/relationships/image" Target="../media/image69.jpeg"/><Relationship Id="rId9" Type="http://schemas.openxmlformats.org/officeDocument/2006/relationships/image" Target="../media/image43.jpeg"/><Relationship Id="rId14" Type="http://schemas.openxmlformats.org/officeDocument/2006/relationships/image" Target="../media/image6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1.xml"/><Relationship Id="rId5" Type="http://schemas.openxmlformats.org/officeDocument/2006/relationships/image" Target="../media/image6.png"/><Relationship Id="rId10" Type="http://schemas.openxmlformats.org/officeDocument/2006/relationships/diagramData" Target="../diagrams/data1.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78.jpeg"/></Relationships>
</file>

<file path=ppt/slides/_rels/slide2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13.png"/><Relationship Id="rId7" Type="http://schemas.openxmlformats.org/officeDocument/2006/relationships/image" Target="../media/image1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29.png"/><Relationship Id="rId9" Type="http://schemas.openxmlformats.org/officeDocument/2006/relationships/image" Target="../media/image135.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2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arxiv.org/abs/1404.0024" TargetMode="External"/><Relationship Id="rId4" Type="http://schemas.openxmlformats.org/officeDocument/2006/relationships/hyperlink" Target="http://www.cs.cmu.edu/~jblocki/HumanComputablePasswordsChallenge/challenge.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12"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7.png"/><Relationship Id="rId5" Type="http://schemas.openxmlformats.org/officeDocument/2006/relationships/image" Target="../media/image17.jpeg"/><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23.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Computable Passwords</a:t>
            </a:r>
            <a:endParaRPr lang="en-US" dirty="0"/>
          </a:p>
        </p:txBody>
      </p:sp>
      <p:sp>
        <p:nvSpPr>
          <p:cNvPr id="3" name="Subtitle 2"/>
          <p:cNvSpPr>
            <a:spLocks noGrp="1"/>
          </p:cNvSpPr>
          <p:nvPr>
            <p:ph type="subTitle" idx="1"/>
          </p:nvPr>
        </p:nvSpPr>
        <p:spPr>
          <a:xfrm>
            <a:off x="1295400" y="3865979"/>
            <a:ext cx="6400800" cy="1752600"/>
          </a:xfrm>
        </p:spPr>
        <p:txBody>
          <a:bodyPr>
            <a:normAutofit fontScale="85000" lnSpcReduction="20000"/>
          </a:bodyPr>
          <a:lstStyle/>
          <a:p>
            <a:r>
              <a:rPr lang="en-US" dirty="0" smtClean="0"/>
              <a:t>Jeremiah Blocki</a:t>
            </a:r>
          </a:p>
          <a:p>
            <a:r>
              <a:rPr lang="en-US" dirty="0" smtClean="0"/>
              <a:t>Manuel Blum</a:t>
            </a:r>
          </a:p>
          <a:p>
            <a:r>
              <a:rPr lang="en-US" dirty="0" smtClean="0"/>
              <a:t>Anupam Datta</a:t>
            </a:r>
          </a:p>
          <a:p>
            <a:r>
              <a:rPr lang="en-US" dirty="0" smtClean="0"/>
              <a:t>Santosh Vempala</a:t>
            </a:r>
            <a:endParaRPr lang="en-US" dirty="0"/>
          </a:p>
        </p:txBody>
      </p:sp>
      <p:sp>
        <p:nvSpPr>
          <p:cNvPr id="4" name="TextBox 3"/>
          <p:cNvSpPr txBox="1"/>
          <p:nvPr/>
        </p:nvSpPr>
        <p:spPr>
          <a:xfrm>
            <a:off x="3276600" y="6403823"/>
            <a:ext cx="6705600" cy="338554"/>
          </a:xfrm>
          <a:prstGeom prst="rect">
            <a:avLst/>
          </a:prstGeom>
          <a:noFill/>
        </p:spPr>
        <p:txBody>
          <a:bodyPr wrap="square" rtlCol="0">
            <a:spAutoFit/>
          </a:bodyPr>
          <a:lstStyle/>
          <a:p>
            <a:r>
              <a:rPr lang="en-US" sz="1600" dirty="0" smtClean="0"/>
              <a:t>Manuel Blum</a:t>
            </a:r>
            <a:r>
              <a:rPr lang="en-US" sz="1600" dirty="0"/>
              <a:t> </a:t>
            </a:r>
            <a:r>
              <a:rPr lang="en-US" sz="1600" dirty="0" smtClean="0"/>
              <a:t>– Magic 77</a:t>
            </a:r>
            <a:endParaRPr lang="en-US" sz="1600" dirty="0" smtClean="0"/>
          </a:p>
        </p:txBody>
      </p:sp>
      <p:pic>
        <p:nvPicPr>
          <p:cNvPr id="5" name="Picture 2" descr="http://amturing.acm.org/images/bl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3886200"/>
            <a:ext cx="1181259" cy="1384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andrew.cmu.edu/user/danupam/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86200"/>
            <a:ext cx="1011790" cy="1384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cc.gatech.edu/sites/default/files/images/ARC%20grant%20feature%20image_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2009"/>
          <a:stretch/>
        </p:blipFill>
        <p:spPr bwMode="auto">
          <a:xfrm>
            <a:off x="6781800" y="3962399"/>
            <a:ext cx="1219200" cy="130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2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457200" y="3124201"/>
            <a:ext cx="8229600" cy="1066800"/>
          </a:xfrm>
        </p:spPr>
        <p:txBody>
          <a:bodyPr/>
          <a:lstStyle/>
          <a:p>
            <a:pPr marL="0" indent="0">
              <a:buNone/>
            </a:pPr>
            <a:r>
              <a:rPr lang="en-US" b="1" dirty="0" smtClean="0"/>
              <a:t>Instruction: </a:t>
            </a:r>
            <a:r>
              <a:rPr lang="en-US" dirty="0" smtClean="0"/>
              <a:t>Remember that the eagle has a gold beak. There are four letters in “gold” and “beak”.</a:t>
            </a:r>
            <a:endParaRPr lang="en-US" dirty="0"/>
          </a:p>
        </p:txBody>
      </p:sp>
      <p:pic>
        <p:nvPicPr>
          <p:cNvPr id="10" name="Picture 22" descr="http://i.imgur.com/shDAFj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945" y="1940170"/>
            <a:ext cx="1006993" cy="609601"/>
          </a:xfrm>
          <a:prstGeom prst="rect">
            <a:avLst/>
          </a:prstGeom>
          <a:noFill/>
          <a:extLst>
            <a:ext uri="{909E8E84-426E-40DD-AFC4-6F175D3DCCD1}">
              <a14:hiddenFill xmlns:a14="http://schemas.microsoft.com/office/drawing/2010/main">
                <a:solidFill>
                  <a:srgbClr val="FFFFFF"/>
                </a:solidFill>
              </a14:hiddenFill>
            </a:ext>
          </a:extLst>
        </p:spPr>
      </p:pic>
      <p:sp>
        <p:nvSpPr>
          <p:cNvPr id="11" name="Double Bracket 10"/>
          <p:cNvSpPr/>
          <p:nvPr/>
        </p:nvSpPr>
        <p:spPr>
          <a:xfrm>
            <a:off x="3849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2" name="Rectangle 11"/>
              <p:cNvSpPr/>
              <p:nvPr/>
            </p:nvSpPr>
            <p:spPr>
              <a:xfrm>
                <a:off x="3087587" y="1916724"/>
                <a:ext cx="2808782" cy="584775"/>
              </a:xfrm>
              <a:prstGeom prst="rect">
                <a:avLst/>
              </a:prstGeom>
            </p:spPr>
            <p:txBody>
              <a:bodyPr wrap="none">
                <a:spAutoFit/>
              </a:bodyPr>
              <a:lstStyle/>
              <a:p>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smtClean="0">
                    <a:sym typeface="Mathematica1"/>
                  </a:rPr>
                  <a:t>                </a:t>
                </a:r>
                <a:r>
                  <a:rPr lang="en-US" sz="3200" b="1" dirty="0" smtClean="0">
                    <a:sym typeface="Mathematica1"/>
                  </a:rPr>
                  <a:t>=  4</a:t>
                </a:r>
                <a:endParaRPr lang="en-US" sz="3200" dirty="0"/>
              </a:p>
            </p:txBody>
          </p:sp>
        </mc:Choice>
        <mc:Fallback>
          <p:sp>
            <p:nvSpPr>
              <p:cNvPr id="12" name="Rectangle 11"/>
              <p:cNvSpPr>
                <a:spLocks noRot="1" noChangeAspect="1" noMove="1" noResize="1" noEditPoints="1" noAdjustHandles="1" noChangeArrowheads="1" noChangeShapeType="1" noTextEdit="1"/>
              </p:cNvSpPr>
              <p:nvPr/>
            </p:nvSpPr>
            <p:spPr>
              <a:xfrm>
                <a:off x="3087587" y="1916724"/>
                <a:ext cx="2808782" cy="584775"/>
              </a:xfrm>
              <a:prstGeom prst="rect">
                <a:avLst/>
              </a:prstGeom>
              <a:blipFill rotWithShape="1">
                <a:blip r:embed="rId3"/>
                <a:stretch>
                  <a:fillRect t="-12500" r="-4772" b="-34375"/>
                </a:stretch>
              </a:blipFill>
            </p:spPr>
            <p:txBody>
              <a:bodyPr/>
              <a:lstStyle/>
              <a:p>
                <a:r>
                  <a:rPr lang="en-US">
                    <a:noFill/>
                  </a:rPr>
                  <a:t> </a:t>
                </a:r>
              </a:p>
            </p:txBody>
          </p:sp>
        </mc:Fallback>
      </mc:AlternateContent>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10</a:t>
            </a:fld>
            <a:endParaRPr lang="en-US" dirty="0"/>
          </a:p>
        </p:txBody>
      </p:sp>
    </p:spTree>
    <p:extLst>
      <p:ext uri="{BB962C8B-B14F-4D97-AF65-F5344CB8AC3E}">
        <p14:creationId xmlns:p14="http://schemas.microsoft.com/office/powerpoint/2010/main" val="409910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457200" y="3124200"/>
            <a:ext cx="8229600" cy="1600199"/>
          </a:xfrm>
        </p:spPr>
        <p:txBody>
          <a:bodyPr>
            <a:normAutofit/>
          </a:bodyPr>
          <a:lstStyle/>
          <a:p>
            <a:pPr marL="0" indent="0">
              <a:buNone/>
            </a:pPr>
            <a:r>
              <a:rPr lang="en-US" b="1" dirty="0" smtClean="0"/>
              <a:t>Instruction: </a:t>
            </a:r>
            <a:r>
              <a:rPr lang="en-US" dirty="0" smtClean="0"/>
              <a:t>Trace the eagles body from the bottom of the eagle’s beak down to the bottom of the picture. It looks like the number 7.</a:t>
            </a:r>
            <a:endParaRPr lang="en-US" dirty="0"/>
          </a:p>
        </p:txBody>
      </p:sp>
      <p:sp>
        <p:nvSpPr>
          <p:cNvPr id="11" name="Double Bracket 10"/>
          <p:cNvSpPr/>
          <p:nvPr/>
        </p:nvSpPr>
        <p:spPr>
          <a:xfrm>
            <a:off x="3849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2" name="Rectangle 11"/>
              <p:cNvSpPr/>
              <p:nvPr/>
            </p:nvSpPr>
            <p:spPr>
              <a:xfrm>
                <a:off x="3087587" y="1916724"/>
                <a:ext cx="2799164" cy="584775"/>
              </a:xfrm>
              <a:prstGeom prst="rect">
                <a:avLst/>
              </a:prstGeom>
            </p:spPr>
            <p:txBody>
              <a:bodyPr wrap="none">
                <a:spAutoFit/>
              </a:bodyPr>
              <a:lstStyle/>
              <a:p>
                <a:r>
                  <a:rPr lang="en-US" sz="3200" b="1" dirty="0" smtClean="0">
                    <a:sym typeface="Mathematica1"/>
                  </a:rPr>
                  <a:t> </a:t>
                </a:r>
                <a14:m>
                  <m:oMath xmlns:m="http://schemas.openxmlformats.org/officeDocument/2006/math">
                    <m:r>
                      <a:rPr lang="en-US" sz="3200" b="1" i="0" smtClean="0">
                        <a:latin typeface="Cambria Math"/>
                        <a:ea typeface="Cambria Math"/>
                        <a:sym typeface="Mathematica1"/>
                      </a:rPr>
                      <m:t>   </m:t>
                    </m:r>
                    <m:r>
                      <a:rPr lang="en-US" sz="3200" b="1" i="1" smtClean="0">
                        <a:latin typeface="Cambria Math"/>
                        <a:ea typeface="Cambria Math"/>
                        <a:sym typeface="Mathematica1"/>
                      </a:rPr>
                      <m:t>𝝈</m:t>
                    </m:r>
                  </m:oMath>
                </a14:m>
                <a:r>
                  <a:rPr lang="en-US" sz="3200" b="1" dirty="0" smtClean="0">
                    <a:sym typeface="Mathematica1"/>
                  </a:rPr>
                  <a:t>               =  7</a:t>
                </a:r>
                <a:endParaRPr lang="en-US" sz="3200" dirty="0"/>
              </a:p>
            </p:txBody>
          </p:sp>
        </mc:Choice>
        <mc:Fallback>
          <p:sp>
            <p:nvSpPr>
              <p:cNvPr id="12" name="Rectangle 11"/>
              <p:cNvSpPr>
                <a:spLocks noRot="1" noChangeAspect="1" noMove="1" noResize="1" noEditPoints="1" noAdjustHandles="1" noChangeArrowheads="1" noChangeShapeType="1" noTextEdit="1"/>
              </p:cNvSpPr>
              <p:nvPr/>
            </p:nvSpPr>
            <p:spPr>
              <a:xfrm>
                <a:off x="3087587" y="1916724"/>
                <a:ext cx="2799164" cy="584775"/>
              </a:xfrm>
              <a:prstGeom prst="rect">
                <a:avLst/>
              </a:prstGeom>
              <a:blipFill rotWithShape="1">
                <a:blip r:embed="rId2"/>
                <a:stretch>
                  <a:fillRect t="-12500" r="-4565" b="-34375"/>
                </a:stretch>
              </a:blipFill>
            </p:spPr>
            <p:txBody>
              <a:bodyPr/>
              <a:lstStyle/>
              <a:p>
                <a:r>
                  <a:rPr lang="en-US">
                    <a:noFill/>
                  </a:rPr>
                  <a:t> </a:t>
                </a:r>
              </a:p>
            </p:txBody>
          </p:sp>
        </mc:Fallback>
      </mc:AlternateContent>
      <p:pic>
        <p:nvPicPr>
          <p:cNvPr id="7"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735" y="4648200"/>
            <a:ext cx="3272722" cy="1981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3225628" y="5949387"/>
            <a:ext cx="71612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05200" y="5949387"/>
            <a:ext cx="450490" cy="70605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690" y="1954823"/>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11</a:t>
            </a:fld>
            <a:endParaRPr lang="en-US" dirty="0"/>
          </a:p>
        </p:txBody>
      </p:sp>
    </p:spTree>
    <p:extLst>
      <p:ext uri="{BB962C8B-B14F-4D97-AF65-F5344CB8AC3E}">
        <p14:creationId xmlns:p14="http://schemas.microsoft.com/office/powerpoint/2010/main" val="146379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10924461"/>
                  </p:ext>
                </p:extLst>
              </p:nvPr>
            </p:nvGraphicFramePr>
            <p:xfrm>
              <a:off x="533400" y="457200"/>
              <a:ext cx="8229600" cy="597499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77992">
                    <a:tc>
                      <a:txBody>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ea typeface="Cambria Math"/>
                                  </a:rPr>
                                  <m:t>𝝈</m:t>
                                </m:r>
                              </m:oMath>
                            </m:oMathPara>
                          </a14:m>
                          <a:endParaRPr lang="en-US" sz="4800" b="1" dirty="0">
                            <a:solidFill>
                              <a:schemeClr val="tx1"/>
                            </a:solidFill>
                          </a:endParaRPr>
                        </a:p>
                      </a:txBody>
                      <a:tcPr anchor="ctr"/>
                    </a:tc>
                    <a:tc>
                      <a:txBody>
                        <a:bodyPr/>
                        <a:lstStyle/>
                        <a:p>
                          <a:endParaRPr lang="en-US" dirty="0"/>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tr>
                  <a:tr h="334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303958914"/>
                  </p:ext>
                </p:extLst>
              </p:nvPr>
            </p:nvGraphicFramePr>
            <p:xfrm>
              <a:off x="533400" y="457200"/>
              <a:ext cx="8229600" cy="597499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77992">
                    <a:tc>
                      <a:txBody>
                        <a:bodyPr/>
                        <a:lstStyle/>
                        <a:p>
                          <a:endParaRPr lang="en-US"/>
                        </a:p>
                      </a:txBody>
                      <a:tcPr anchor="ctr">
                        <a:blipFill rotWithShape="1">
                          <a:blip r:embed="rId2"/>
                          <a:stretch>
                            <a:fillRect l="-370" r="-400000" b="-338938"/>
                          </a:stretch>
                        </a:blipFill>
                      </a:tcPr>
                    </a:tc>
                    <a:tc>
                      <a:txBody>
                        <a:bodyPr/>
                        <a:lstStyle/>
                        <a:p>
                          <a:endParaRPr lang="en-US"/>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mc:Fallback>
      </mc:AlternateContent>
      <p:pic>
        <p:nvPicPr>
          <p:cNvPr id="5"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8086" y="685800"/>
            <a:ext cx="1384613" cy="838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228" y="4876800"/>
            <a:ext cx="149032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descr="http://i.imgur.com/VqOap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616135"/>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12</a:t>
            </a:fld>
            <a:endParaRPr lang="en-US" dirty="0"/>
          </a:p>
        </p:txBody>
      </p:sp>
    </p:spTree>
    <p:extLst>
      <p:ext uri="{BB962C8B-B14F-4D97-AF65-F5344CB8AC3E}">
        <p14:creationId xmlns:p14="http://schemas.microsoft.com/office/powerpoint/2010/main" val="1908376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mc:AlternateContent xmlns:mc="http://schemas.openxmlformats.org/markup-compatibility/2006">
        <mc:Choice xmlns:a14="http://schemas.microsoft.com/office/drawing/2010/main" Requires="a14">
          <p:sp>
            <p:nvSpPr>
              <p:cNvPr id="10" name="TextBox 9"/>
              <p:cNvSpPr txBox="1"/>
              <p:nvPr/>
            </p:nvSpPr>
            <p:spPr>
              <a:xfrm>
                <a:off x="228600" y="3007547"/>
                <a:ext cx="5189814" cy="3046988"/>
              </a:xfrm>
              <a:prstGeom prst="rect">
                <a:avLst/>
              </a:prstGeom>
              <a:noFill/>
            </p:spPr>
            <p:txBody>
              <a:bodyPr wrap="square" rtlCol="0">
                <a:spAutoFit/>
              </a:bodyPr>
              <a:lstStyle/>
              <a:p>
                <a:r>
                  <a:rPr lang="en-US" sz="3200" b="1" dirty="0" smtClean="0"/>
                  <a:t>Computing the Response:</a:t>
                </a:r>
              </a:p>
              <a:p>
                <a:endParaRPr lang="en-US" sz="3200" b="1" dirty="0"/>
              </a:p>
              <a:p>
                <a:r>
                  <a:rPr lang="en-US" sz="3200" b="1" dirty="0" smtClean="0"/>
                  <a:t>     </a:t>
                </a:r>
              </a:p>
              <a:p>
                <a:r>
                  <a:rPr lang="en-US" sz="3200" b="1" dirty="0"/>
                  <a:t> </a:t>
                </a:r>
                <a14:m>
                  <m:oMath xmlns:m="http://schemas.openxmlformats.org/officeDocument/2006/math">
                    <m:r>
                      <a:rPr lang="en-US" sz="3200" b="1" i="0" smtClean="0">
                        <a:latin typeface="Cambria Math"/>
                        <a:ea typeface="Cambria Math"/>
                        <a:sym typeface="Mathematica1"/>
                      </a:rPr>
                      <m:t> </m:t>
                    </m:r>
                    <m:r>
                      <a:rPr lang="en-US" sz="3200" b="1" i="1" smtClean="0">
                        <a:latin typeface="Cambria Math"/>
                        <a:ea typeface="Cambria Math"/>
                        <a:sym typeface="Mathematica1"/>
                      </a:rPr>
                      <m:t>𝝈</m:t>
                    </m:r>
                  </m:oMath>
                </a14:m>
                <a:r>
                  <a:rPr lang="en-US" sz="3200" b="1" dirty="0" smtClean="0">
                    <a:sym typeface="Mathematica1"/>
                  </a:rPr>
                  <a:t> </a:t>
                </a:r>
                <a:r>
                  <a:rPr lang="en-US" sz="3200" b="1" dirty="0" smtClean="0"/>
                  <a:t>          +</a:t>
                </a:r>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a:t>            </a:t>
                </a:r>
                <a:r>
                  <a:rPr lang="en-US" sz="3200" b="1" dirty="0" smtClean="0"/>
                  <a:t>mod 10 </a:t>
                </a:r>
              </a:p>
              <a:p>
                <a:endParaRPr lang="en-US" sz="3200" b="1" dirty="0" smtClean="0"/>
              </a:p>
              <a:p>
                <a:r>
                  <a:rPr lang="en-US" sz="3200" b="1" dirty="0" smtClean="0"/>
                  <a:t>          =  9+3 mod 10 = 2</a:t>
                </a:r>
                <a:endParaRPr lang="en-US" sz="3200" b="1" dirty="0"/>
              </a:p>
            </p:txBody>
          </p:sp>
        </mc:Choice>
        <mc:Fallback>
          <p:sp>
            <p:nvSpPr>
              <p:cNvPr id="10" name="TextBox 9"/>
              <p:cNvSpPr txBox="1">
                <a:spLocks noRot="1" noChangeAspect="1" noMove="1" noResize="1" noEditPoints="1" noAdjustHandles="1" noChangeArrowheads="1" noChangeShapeType="1" noTextEdit="1"/>
              </p:cNvSpPr>
              <p:nvPr/>
            </p:nvSpPr>
            <p:spPr>
              <a:xfrm>
                <a:off x="228600" y="3007547"/>
                <a:ext cx="5189814" cy="3046988"/>
              </a:xfrm>
              <a:prstGeom prst="rect">
                <a:avLst/>
              </a:prstGeom>
              <a:blipFill rotWithShape="1">
                <a:blip r:embed="rId17"/>
                <a:stretch>
                  <a:fillRect l="-3055" t="-2600" b="-5600"/>
                </a:stretch>
              </a:blipFill>
            </p:spPr>
            <p:txBody>
              <a:bodyPr/>
              <a:lstStyle/>
              <a:p>
                <a:r>
                  <a:rPr lang="en-US">
                    <a:noFill/>
                  </a:rPr>
                  <a:t> </a:t>
                </a:r>
              </a:p>
            </p:txBody>
          </p:sp>
        </mc:Fallback>
      </mc:AlternateContent>
      <p:sp>
        <p:nvSpPr>
          <p:cNvPr id="11" name="Double Bracket 10"/>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Double Bracket 28"/>
          <p:cNvSpPr/>
          <p:nvPr/>
        </p:nvSpPr>
        <p:spPr>
          <a:xfrm>
            <a:off x="2362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 name="Picture 2" descr="http://i.imgur.com/tXJzjT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5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imgur.com/3IIdyk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57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409699"/>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333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Rounded Rectangle 2"/>
          <p:cNvSpPr/>
          <p:nvPr/>
        </p:nvSpPr>
        <p:spPr>
          <a:xfrm>
            <a:off x="5768108" y="4343400"/>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0" name="TextBox 29"/>
              <p:cNvSpPr txBox="1"/>
              <p:nvPr/>
            </p:nvSpPr>
            <p:spPr>
              <a:xfrm>
                <a:off x="228600" y="3007547"/>
                <a:ext cx="5189814" cy="3046988"/>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n-US" sz="3200" b="1" dirty="0"/>
                  <a:t> </a:t>
                </a:r>
                <a14:m>
                  <m:oMath xmlns:m="http://schemas.openxmlformats.org/officeDocument/2006/math">
                    <m:r>
                      <a:rPr lang="en-US" sz="3200" b="1" i="1" smtClean="0">
                        <a:latin typeface="Cambria Math"/>
                        <a:ea typeface="Cambria Math"/>
                        <a:sym typeface="Mathematica1"/>
                      </a:rPr>
                      <m:t>𝝈</m:t>
                    </m:r>
                  </m:oMath>
                </a14:m>
                <a:r>
                  <a:rPr lang="en-US" sz="3200" b="1" dirty="0" smtClean="0">
                    <a:sym typeface="Mathematica1"/>
                  </a:rPr>
                  <a:t>  </a:t>
                </a:r>
                <a:r>
                  <a:rPr lang="en-US" sz="3200" b="1" dirty="0" smtClean="0"/>
                  <a:t>          </a:t>
                </a:r>
                <a:r>
                  <a:rPr lang="en-US" sz="3200" b="1" dirty="0" smtClean="0"/>
                  <a:t>+</a:t>
                </a:r>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smtClean="0"/>
                  <a:t>            </a:t>
                </a:r>
                <a:r>
                  <a:rPr lang="en-US" sz="3200" b="1" dirty="0" smtClean="0"/>
                  <a:t>mod 10 </a:t>
                </a:r>
              </a:p>
              <a:p>
                <a:endParaRPr lang="en-US" sz="3200" b="1" dirty="0" smtClean="0"/>
              </a:p>
              <a:p>
                <a:r>
                  <a:rPr lang="en-US" sz="3200" b="1" dirty="0" smtClean="0"/>
                  <a:t>          =  9+3 mod 10 = 2</a:t>
                </a:r>
                <a:endParaRPr lang="en-US" sz="3200" b="1" dirty="0"/>
              </a:p>
            </p:txBody>
          </p:sp>
        </mc:Choice>
        <mc:Fallback>
          <p:sp>
            <p:nvSpPr>
              <p:cNvPr id="30" name="TextBox 29"/>
              <p:cNvSpPr txBox="1">
                <a:spLocks noRot="1" noChangeAspect="1" noMove="1" noResize="1" noEditPoints="1" noAdjustHandles="1" noChangeArrowheads="1" noChangeShapeType="1" noTextEdit="1"/>
              </p:cNvSpPr>
              <p:nvPr/>
            </p:nvSpPr>
            <p:spPr>
              <a:xfrm>
                <a:off x="228600" y="3007547"/>
                <a:ext cx="5189814" cy="3046988"/>
              </a:xfrm>
              <a:prstGeom prst="rect">
                <a:avLst/>
              </a:prstGeom>
              <a:blipFill rotWithShape="1">
                <a:blip r:embed="rId16"/>
                <a:stretch>
                  <a:fillRect l="-3055" t="-2600" b="-5600"/>
                </a:stretch>
              </a:blipFill>
            </p:spPr>
            <p:txBody>
              <a:bodyPr/>
              <a:lstStyle/>
              <a:p>
                <a:r>
                  <a:rPr lang="en-US">
                    <a:noFill/>
                  </a:rPr>
                  <a:t> </a:t>
                </a:r>
              </a:p>
            </p:txBody>
          </p:sp>
        </mc:Fallback>
      </mc:AlternateContent>
      <p:sp>
        <p:nvSpPr>
          <p:cNvPr id="31" name="Double Bracket 30"/>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Double Bracket 31"/>
          <p:cNvSpPr/>
          <p:nvPr/>
        </p:nvSpPr>
        <p:spPr>
          <a:xfrm>
            <a:off x="2362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3" name="Picture 2" descr="http://i.imgur.com/tXJzjT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5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i.imgur.com/3IIdyk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57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57200" y="1409699"/>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endCxn id="9" idx="1"/>
          </p:cNvCxnSpPr>
          <p:nvPr/>
        </p:nvCxnSpPr>
        <p:spPr>
          <a:xfrm flipV="1">
            <a:off x="4267200" y="4818219"/>
            <a:ext cx="1500909" cy="843834"/>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2" descr="http://i.imgur.com/shDAFjv.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mc:AlternateContent xmlns:mc="http://schemas.openxmlformats.org/markup-compatibility/2006">
        <mc:Choice xmlns:a14="http://schemas.microsoft.com/office/drawing/2010/main" Requires="a14">
          <p:sp>
            <p:nvSpPr>
              <p:cNvPr id="19" name="TextBox 18"/>
              <p:cNvSpPr txBox="1"/>
              <p:nvPr/>
            </p:nvSpPr>
            <p:spPr>
              <a:xfrm>
                <a:off x="228600" y="3007547"/>
                <a:ext cx="5189814" cy="2893100"/>
              </a:xfrm>
              <a:prstGeom prst="rect">
                <a:avLst/>
              </a:prstGeom>
              <a:noFill/>
            </p:spPr>
            <p:txBody>
              <a:bodyPr wrap="square" rtlCol="0">
                <a:spAutoFit/>
              </a:bodyPr>
              <a:lstStyle/>
              <a:p>
                <a:r>
                  <a:rPr lang="en-US" sz="3200" b="1" dirty="0" smtClean="0"/>
                  <a:t>Final Response:</a:t>
                </a:r>
              </a:p>
              <a:p>
                <a:endParaRPr lang="en-US" sz="3200" b="1" dirty="0"/>
              </a:p>
              <a:p>
                <a:r>
                  <a:rPr lang="en-US" sz="3200" b="1" dirty="0" smtClean="0"/>
                  <a:t>     </a:t>
                </a:r>
              </a:p>
              <a:p>
                <a:r>
                  <a:rPr lang="en-US" sz="3200" b="1" dirty="0"/>
                  <a:t> </a:t>
                </a:r>
                <a14:m>
                  <m:oMath xmlns:m="http://schemas.openxmlformats.org/officeDocument/2006/math">
                    <m:r>
                      <a:rPr lang="en-US" sz="3200" b="1" i="1" smtClean="0">
                        <a:latin typeface="Cambria Math"/>
                        <a:ea typeface="Cambria Math"/>
                        <a:sym typeface="Mathematica1"/>
                      </a:rPr>
                      <m:t>𝝈</m:t>
                    </m:r>
                  </m:oMath>
                </a14:m>
                <a:r>
                  <a:rPr lang="en-US" sz="3200" b="1" dirty="0" smtClean="0"/>
                  <a:t>            + </a:t>
                </a:r>
                <a:r>
                  <a:rPr lang="en-US" sz="3200" b="1" dirty="0" smtClean="0"/>
                  <a:t> </a:t>
                </a:r>
                <a14:m>
                  <m:oMath xmlns:m="http://schemas.openxmlformats.org/officeDocument/2006/math">
                    <m:r>
                      <a:rPr lang="en-US" sz="3200" b="1" i="1" smtClean="0">
                        <a:latin typeface="Cambria Math"/>
                        <a:ea typeface="Cambria Math"/>
                        <a:sym typeface="Mathematica1"/>
                      </a:rPr>
                      <m:t>𝝈</m:t>
                    </m:r>
                    <m:r>
                      <a:rPr lang="en-US" sz="3200" b="1" i="1" smtClean="0">
                        <a:latin typeface="Cambria Math"/>
                        <a:ea typeface="Cambria Math"/>
                        <a:sym typeface="Mathematica1"/>
                      </a:rPr>
                      <m:t> </m:t>
                    </m:r>
                  </m:oMath>
                </a14:m>
                <a:r>
                  <a:rPr lang="en-US" sz="3200" b="1" dirty="0" smtClean="0"/>
                  <a:t>          + </a:t>
                </a:r>
                <a14:m>
                  <m:oMath xmlns:m="http://schemas.openxmlformats.org/officeDocument/2006/math">
                    <m:r>
                      <a:rPr lang="en-US" sz="3200" b="1" i="1" smtClean="0">
                        <a:latin typeface="Cambria Math"/>
                        <a:ea typeface="Cambria Math"/>
                        <a:sym typeface="Mathematica1"/>
                      </a:rPr>
                      <m:t>𝝈</m:t>
                    </m:r>
                  </m:oMath>
                </a14:m>
                <a:endParaRPr lang="en-US" sz="3200" b="1" dirty="0" smtClean="0"/>
              </a:p>
              <a:p>
                <a:r>
                  <a:rPr lang="en-US" sz="3200" b="1" dirty="0" smtClean="0"/>
                  <a:t>       = 7 + 4 + </a:t>
                </a:r>
                <a:r>
                  <a:rPr lang="en-US" sz="3200" b="1" dirty="0"/>
                  <a:t>5 mod 10 </a:t>
                </a:r>
                <a:r>
                  <a:rPr lang="en-US" sz="3200" b="1" dirty="0" smtClean="0"/>
                  <a:t>= </a:t>
                </a:r>
                <a:r>
                  <a:rPr lang="en-US" sz="5400" b="1" dirty="0" smtClean="0"/>
                  <a:t>6</a:t>
                </a:r>
                <a:endParaRPr lang="en-US" sz="5400" b="1" dirty="0"/>
              </a:p>
            </p:txBody>
          </p:sp>
        </mc:Choice>
        <mc:Fallback>
          <p:sp>
            <p:nvSpPr>
              <p:cNvPr id="19" name="TextBox 18"/>
              <p:cNvSpPr txBox="1">
                <a:spLocks noRot="1" noChangeAspect="1" noMove="1" noResize="1" noEditPoints="1" noAdjustHandles="1" noChangeArrowheads="1" noChangeShapeType="1" noTextEdit="1"/>
              </p:cNvSpPr>
              <p:nvPr/>
            </p:nvSpPr>
            <p:spPr>
              <a:xfrm>
                <a:off x="228600" y="3007547"/>
                <a:ext cx="5189814" cy="2893100"/>
              </a:xfrm>
              <a:prstGeom prst="rect">
                <a:avLst/>
              </a:prstGeom>
              <a:blipFill rotWithShape="1">
                <a:blip r:embed="rId16"/>
                <a:stretch>
                  <a:fillRect l="-3055" t="-2737" b="-11789"/>
                </a:stretch>
              </a:blipFill>
            </p:spPr>
            <p:txBody>
              <a:bodyPr/>
              <a:lstStyle/>
              <a:p>
                <a:r>
                  <a:rPr lang="en-US">
                    <a:noFill/>
                  </a:rPr>
                  <a:t> </a:t>
                </a:r>
              </a:p>
            </p:txBody>
          </p:sp>
        </mc:Fallback>
      </mc:AlternateContent>
      <p:sp>
        <p:nvSpPr>
          <p:cNvPr id="20" name="Double Bracket 19"/>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4384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5" name="Picture 20" descr="http://i.imgur.com/mknHk2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7810" y="4542771"/>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Bracket 25"/>
          <p:cNvSpPr/>
          <p:nvPr/>
        </p:nvSpPr>
        <p:spPr>
          <a:xfrm>
            <a:off x="4038600" y="441960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8" descr="http://i.imgur.com/FBbkV4z.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56086" y="4447391"/>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imgur.com/1J7oCX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8719" y="4477799"/>
            <a:ext cx="746681" cy="56001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5768108" y="4343400"/>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023360" y="1219200"/>
            <a:ext cx="3279492" cy="1447799"/>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2" descr="http://i.imgur.com/shDAFjv.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5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3" name="Rectangle 22"/>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pic>
        <p:nvPicPr>
          <p:cNvPr id="24" name="Picture 22" descr="http://i.imgur.com/shDAFjv.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71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078" y="6158500"/>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02" y="5296157"/>
            <a:ext cx="1280800" cy="74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079" y="4426521"/>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902" y="4514815"/>
            <a:ext cx="693119" cy="693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845" y="6151573"/>
            <a:ext cx="1360067" cy="9438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6255678" y="36576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079" y="5314631"/>
            <a:ext cx="1027369" cy="7421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8787" y="1562100"/>
            <a:ext cx="1387813" cy="972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70208" y="1570714"/>
            <a:ext cx="1654092" cy="9352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1902" y="2862397"/>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052" y="1562100"/>
            <a:ext cx="1636361" cy="9906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5122" name="Picture 2" descr="http://i.imgur.com/D6rzOo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668" y="1534106"/>
            <a:ext cx="1475008" cy="10289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imgur.com/kgEgP2x.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0436" y="1356050"/>
            <a:ext cx="1346644" cy="1364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ELw013F.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8572" r="24340" b="16057"/>
          <a:stretch/>
        </p:blipFill>
        <p:spPr bwMode="auto">
          <a:xfrm>
            <a:off x="6259078" y="2699073"/>
            <a:ext cx="797745" cy="919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i.imgur.com/Trtc2m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1902" y="3641166"/>
            <a:ext cx="1165414" cy="777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8" name="Rectangle 27"/>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154740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477" y="52577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109" y="3648363"/>
            <a:ext cx="961851" cy="72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617" y="6001556"/>
            <a:ext cx="1213998"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0435" y="4424839"/>
            <a:ext cx="964675" cy="72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391" y="1491129"/>
            <a:ext cx="1529642"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7815398" y="4527128"/>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2317" y="5284850"/>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3259" y="2895661"/>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92398" y="6094875"/>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21" name="Picture 10" descr="http://i.imgur.com/86WlPO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078" t="24685" r="18331" b="46110"/>
          <a:stretch/>
        </p:blipFill>
        <p:spPr bwMode="auto">
          <a:xfrm>
            <a:off x="2241102" y="1491129"/>
            <a:ext cx="1842396"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i.imgur.com/Trtc2mY.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9186" y="1490279"/>
            <a:ext cx="1534923"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imgur.com/fHF3zEz.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35848" y="1490279"/>
            <a:ext cx="1536724"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3259" y="3614978"/>
            <a:ext cx="961851" cy="6948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7" name="Rectangle 26"/>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3904152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My Authentication Time:</a:t>
            </a:r>
          </a:p>
          <a:p>
            <a:r>
              <a:rPr lang="en-US" dirty="0" smtClean="0"/>
              <a:t>7.5 seconds/digit</a:t>
            </a:r>
          </a:p>
          <a:p>
            <a:r>
              <a:rPr lang="en-US" dirty="0" smtClean="0"/>
              <a:t>30 </a:t>
            </a:r>
            <a:r>
              <a:rPr lang="en-US" dirty="0"/>
              <a:t>seconds for a 4-digit password</a:t>
            </a:r>
          </a:p>
          <a:p>
            <a:r>
              <a:rPr lang="en-US" dirty="0" smtClean="0"/>
              <a:t>1.25 minutes for a 10-digit password</a:t>
            </a:r>
          </a:p>
          <a:p>
            <a:pPr marL="0" indent="0">
              <a:buNone/>
            </a:pPr>
            <a:r>
              <a:rPr lang="en-US" dirty="0" smtClean="0"/>
              <a:t>Memorizing the Secret Mapping:</a:t>
            </a:r>
          </a:p>
          <a:p>
            <a:r>
              <a:rPr lang="en-US" dirty="0" smtClean="0">
                <a:sym typeface="Mathematica1"/>
              </a:rPr>
              <a:t>Memorized 100 image/digit pairs in 2.5 hours</a:t>
            </a:r>
          </a:p>
          <a:p>
            <a:r>
              <a:rPr lang="en-US" dirty="0" smtClean="0">
                <a:sym typeface="Mathematica1"/>
              </a:rPr>
              <a:t>One </a:t>
            </a:r>
            <a:r>
              <a:rPr lang="en-US" dirty="0" smtClean="0">
                <a:sym typeface="Mathematica1"/>
              </a:rPr>
              <a:t>Time </a:t>
            </a:r>
            <a:r>
              <a:rPr lang="en-US" dirty="0" smtClean="0">
                <a:sym typeface="Mathematica1"/>
              </a:rPr>
              <a:t>Cost</a:t>
            </a:r>
          </a:p>
          <a:p>
            <a:pPr lvl="1"/>
            <a:r>
              <a:rPr lang="en-US" dirty="0" smtClean="0">
                <a:sym typeface="Mathematica1"/>
              </a:rPr>
              <a:t>Spaced Rehearsal Model Prediction</a:t>
            </a:r>
            <a:endParaRPr lang="en-US" dirty="0" smtClean="0"/>
          </a:p>
          <a:p>
            <a:pPr marL="0" indent="0">
              <a:buNone/>
            </a:pPr>
            <a:endParaRPr lang="en-US" dirty="0" smtClean="0"/>
          </a:p>
          <a:p>
            <a:pPr marL="0" indent="0">
              <a:buNone/>
            </a:pP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19</a:t>
            </a:fld>
            <a:endParaRPr lang="en-US" dirty="0"/>
          </a:p>
        </p:txBody>
      </p:sp>
    </p:spTree>
    <p:extLst>
      <p:ext uri="{BB962C8B-B14F-4D97-AF65-F5344CB8AC3E}">
        <p14:creationId xmlns:p14="http://schemas.microsoft.com/office/powerpoint/2010/main" val="44069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5943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6019800"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srcRect/>
          <a:stretch>
            <a:fillRect/>
          </a:stretch>
        </p:blipFill>
        <p:spPr bwMode="auto">
          <a:xfrm>
            <a:off x="685800" y="43434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srcRect/>
          <a:stretch>
            <a:fillRect/>
          </a:stretch>
        </p:blipFill>
        <p:spPr bwMode="auto">
          <a:xfrm>
            <a:off x="5410200" y="4191000"/>
            <a:ext cx="274241" cy="457200"/>
          </a:xfrm>
          <a:prstGeom prst="rect">
            <a:avLst/>
          </a:prstGeom>
          <a:noFill/>
          <a:ln w="9525">
            <a:noFill/>
            <a:miter lim="800000"/>
            <a:headEnd/>
            <a:tailEnd/>
          </a:ln>
        </p:spPr>
      </p:pic>
      <p:sp>
        <p:nvSpPr>
          <p:cNvPr id="20" name="TextBox 19"/>
          <p:cNvSpPr txBox="1"/>
          <p:nvPr/>
        </p:nvSpPr>
        <p:spPr>
          <a:xfrm>
            <a:off x="5791200" y="4191000"/>
            <a:ext cx="3810000" cy="461665"/>
          </a:xfrm>
          <a:prstGeom prst="rect">
            <a:avLst/>
          </a:prstGeom>
          <a:noFill/>
        </p:spPr>
        <p:txBody>
          <a:bodyPr wrap="square" rtlCol="0">
            <a:spAutoFit/>
          </a:bodyPr>
          <a:lstStyle/>
          <a:p>
            <a:r>
              <a:rPr lang="en-US" sz="2400" dirty="0" smtClean="0"/>
              <a:t>PayPaul.com</a:t>
            </a:r>
            <a:endParaRPr lang="en-US" sz="2400" dirty="0"/>
          </a:p>
        </p:txBody>
      </p:sp>
      <p:cxnSp>
        <p:nvCxnSpPr>
          <p:cNvPr id="21" name="Straight Arrow Connector 20"/>
          <p:cNvCxnSpPr>
            <a:endCxn id="18" idx="1"/>
          </p:cNvCxnSpPr>
          <p:nvPr/>
        </p:nvCxnSpPr>
        <p:spPr>
          <a:xfrm flipV="1">
            <a:off x="1447800" y="4457700"/>
            <a:ext cx="3581400" cy="4953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Smiley Face 28"/>
          <p:cNvSpPr/>
          <p:nvPr/>
        </p:nvSpPr>
        <p:spPr>
          <a:xfrm>
            <a:off x="5486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miley Face 30"/>
          <p:cNvSpPr/>
          <p:nvPr/>
        </p:nvSpPr>
        <p:spPr>
          <a:xfrm>
            <a:off x="5486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5486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5486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47" name="TextBox 46"/>
          <p:cNvSpPr txBox="1"/>
          <p:nvPr/>
        </p:nvSpPr>
        <p:spPr>
          <a:xfrm>
            <a:off x="3733800" y="42672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2</a:t>
            </a:fld>
            <a:endParaRPr lang="en-US" dirty="0"/>
          </a:p>
        </p:txBody>
      </p:sp>
      <p:sp>
        <p:nvSpPr>
          <p:cNvPr id="42" name="TextBox 41"/>
          <p:cNvSpPr txBox="1"/>
          <p:nvPr/>
        </p:nvSpPr>
        <p:spPr>
          <a:xfrm>
            <a:off x="838200" y="4304436"/>
            <a:ext cx="6172200" cy="646331"/>
          </a:xfrm>
          <a:prstGeom prst="rect">
            <a:avLst/>
          </a:prstGeom>
          <a:noFill/>
        </p:spPr>
        <p:txBody>
          <a:bodyPr wrap="square" rtlCol="0">
            <a:spAutoFit/>
          </a:bodyPr>
          <a:lstStyle/>
          <a:p>
            <a:r>
              <a:rPr lang="en-US" sz="3600" dirty="0" smtClean="0"/>
              <a:t>Competing Goals:</a:t>
            </a:r>
          </a:p>
        </p:txBody>
      </p:sp>
      <p:graphicFrame>
        <p:nvGraphicFramePr>
          <p:cNvPr id="43" name="Diagram 42"/>
          <p:cNvGraphicFramePr/>
          <p:nvPr>
            <p:extLst>
              <p:ext uri="{D42A27DB-BD31-4B8C-83A1-F6EECF244321}">
                <p14:modId xmlns:p14="http://schemas.microsoft.com/office/powerpoint/2010/main" val="872897794"/>
              </p:ext>
            </p:extLst>
          </p:nvPr>
        </p:nvGraphicFramePr>
        <p:xfrm>
          <a:off x="2057400" y="4953000"/>
          <a:ext cx="3429000" cy="16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5410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107009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1" grpId="0" animBg="1"/>
      <p:bldP spid="32" grpId="0" animBg="1"/>
      <p:bldP spid="33" grpId="0" animBg="1"/>
      <p:bldP spid="34" grpId="0"/>
      <p:bldP spid="47" grpId="0"/>
      <p:bldP spid="42" grpId="0"/>
      <p:bldGraphic spid="4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(Memorization)</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576540706"/>
                  </p:ext>
                </p:extLst>
              </p:nvPr>
            </p:nvGraphicFramePr>
            <p:xfrm>
              <a:off x="762000" y="1752599"/>
              <a:ext cx="7848599" cy="3850179"/>
            </p:xfrm>
            <a:graphic>
              <a:graphicData uri="http://schemas.openxmlformats.org/drawingml/2006/table">
                <a:tbl>
                  <a:tblPr firstRow="1" bandRow="1">
                    <a:tableStyleId>{5C22544A-7EE6-4342-B048-85BDC9FD1C3A}</a:tableStyleId>
                  </a:tblPr>
                  <a:tblGrid>
                    <a:gridCol w="1524000"/>
                    <a:gridCol w="1295400"/>
                    <a:gridCol w="1524000"/>
                    <a:gridCol w="1132367"/>
                    <a:gridCol w="1186416"/>
                    <a:gridCol w="1186416"/>
                  </a:tblGrid>
                  <a:tr h="978655">
                    <a:tc rowSpan="2">
                      <a:txBody>
                        <a:bodyPr/>
                        <a:lstStyle/>
                        <a:p>
                          <a:endParaRPr lang="en-US" sz="2400" dirty="0"/>
                        </a:p>
                      </a:txBody>
                      <a:tcPr/>
                    </a:tc>
                    <a:tc gridSpan="3">
                      <a:txBody>
                        <a:bodyPr/>
                        <a:lstStyle/>
                        <a:p>
                          <a:r>
                            <a:rPr lang="en-US" sz="2400" dirty="0" smtClean="0"/>
                            <a:t>Human Computable Passwords</a:t>
                          </a:r>
                          <a:endParaRPr lang="en-US" sz="2400" dirty="0"/>
                        </a:p>
                      </a:txBody>
                      <a:tcPr/>
                    </a:tc>
                    <a:tc hMerge="1">
                      <a:txBody>
                        <a:bodyPr/>
                        <a:lstStyle/>
                        <a:p>
                          <a:endParaRPr lang="en-US" sz="2400" dirty="0"/>
                        </a:p>
                      </a:txBody>
                      <a:tcPr/>
                    </a:tc>
                    <a:tc hMerge="1">
                      <a:txBody>
                        <a:bodyPr/>
                        <a:lstStyle/>
                        <a:p>
                          <a:endParaRPr lang="en-US" sz="2400" dirty="0"/>
                        </a:p>
                      </a:txBody>
                      <a:tcPr/>
                    </a:tc>
                    <a:tc gridSpan="2">
                      <a:txBody>
                        <a:bodyPr/>
                        <a:lstStyle/>
                        <a:p>
                          <a:r>
                            <a:rPr lang="en-US" sz="2400" dirty="0" smtClean="0"/>
                            <a:t>Shared Cues</a:t>
                          </a:r>
                          <a:endParaRPr lang="en-US" sz="2400" dirty="0"/>
                        </a:p>
                      </a:txBody>
                      <a:tcPr/>
                    </a:tc>
                    <a:tc hMerge="1">
                      <a:txBody>
                        <a:bodyPr/>
                        <a:lstStyle/>
                        <a:p>
                          <a:endParaRPr lang="en-US" sz="2400" dirty="0"/>
                        </a:p>
                      </a:txBody>
                      <a:tcPr/>
                    </a:tc>
                  </a:tr>
                  <a:tr h="676964">
                    <a:tc vMerge="1">
                      <a:txBody>
                        <a:bodyPr/>
                        <a:lstStyle/>
                        <a:p>
                          <a:endParaRPr lang="en-US" sz="2400" dirty="0"/>
                        </a:p>
                      </a:txBody>
                      <a:tcPr/>
                    </a:tc>
                    <a:tc>
                      <a:txBody>
                        <a:bodyPr/>
                        <a:lstStyle/>
                        <a:p>
                          <a:r>
                            <a:rPr lang="en-US" sz="2400" dirty="0" smtClean="0"/>
                            <a:t>N</a:t>
                          </a:r>
                          <a:r>
                            <a:rPr lang="en-US" sz="2400" baseline="0" dirty="0" smtClean="0"/>
                            <a:t> = 100</a:t>
                          </a:r>
                          <a:endParaRPr lang="en-US" sz="2400" dirty="0"/>
                        </a:p>
                      </a:txBody>
                      <a:tcPr/>
                    </a:tc>
                    <a:tc>
                      <a:txBody>
                        <a:bodyPr/>
                        <a:lstStyle/>
                        <a:p>
                          <a:r>
                            <a:rPr lang="en-US" sz="2400" dirty="0" smtClean="0"/>
                            <a:t>N = 50</a:t>
                          </a:r>
                          <a:endParaRPr lang="en-US" sz="2400" dirty="0"/>
                        </a:p>
                      </a:txBody>
                      <a:tcPr/>
                    </a:tc>
                    <a:tc>
                      <a:txBody>
                        <a:bodyPr/>
                        <a:lstStyle/>
                        <a:p>
                          <a:r>
                            <a:rPr lang="en-US" sz="2400" dirty="0" smtClean="0"/>
                            <a:t>N=30</a:t>
                          </a:r>
                          <a:endParaRPr lang="en-US" sz="2400" dirty="0"/>
                        </a:p>
                      </a:txBody>
                      <a:tcPr/>
                    </a:tc>
                    <a:tc>
                      <a:txBody>
                        <a:bodyPr/>
                        <a:lstStyle/>
                        <a:p>
                          <a:r>
                            <a:rPr lang="en-US" sz="2400" dirty="0" smtClean="0"/>
                            <a:t>SC-1</a:t>
                          </a:r>
                          <a:endParaRPr lang="en-US" sz="2400" dirty="0"/>
                        </a:p>
                      </a:txBody>
                      <a:tcPr/>
                    </a:tc>
                    <a:tc>
                      <a:txBody>
                        <a:bodyPr/>
                        <a:lstStyle/>
                        <a:p>
                          <a:r>
                            <a:rPr lang="en-US" sz="2400" dirty="0" smtClean="0"/>
                            <a:t>SC-0</a:t>
                          </a:r>
                          <a:endParaRPr lang="en-US" sz="2400" dirty="0"/>
                        </a:p>
                      </a:txBody>
                      <a:tcPr/>
                    </a:tc>
                  </a:tr>
                  <a:tr h="413905">
                    <a:tc>
                      <a:txBody>
                        <a:bodyPr/>
                        <a:lstStyle/>
                        <a:p>
                          <a:r>
                            <a:rPr lang="en-US" sz="2400" dirty="0" smtClean="0"/>
                            <a:t>Active</a:t>
                          </a:r>
                          <a:endParaRPr lang="en-US" sz="2400" dirty="0"/>
                        </a:p>
                      </a:txBody>
                      <a:tcPr/>
                    </a:tc>
                    <a:tc>
                      <a:txBody>
                        <a:bodyPr/>
                        <a:lstStyle/>
                        <a:p>
                          <a:r>
                            <a:rPr lang="en-US" sz="2400" dirty="0" smtClean="0"/>
                            <a:t>0.40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smtClean="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3.93</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r>
                  <a:tr h="413905">
                    <a:tc>
                      <a:txBody>
                        <a:bodyPr/>
                        <a:lstStyle/>
                        <a:p>
                          <a:r>
                            <a:rPr lang="en-US" sz="2400" dirty="0" smtClean="0"/>
                            <a:t>Typical</a:t>
                          </a:r>
                          <a:endParaRPr lang="en-US" sz="2400" dirty="0"/>
                        </a:p>
                      </a:txBody>
                      <a:tcPr/>
                    </a:tc>
                    <a:tc>
                      <a:txBody>
                        <a:bodyPr/>
                        <a:lstStyle/>
                        <a:p>
                          <a:r>
                            <a:rPr lang="en-US" sz="2400" dirty="0" smtClean="0"/>
                            <a:t>2.14</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t>0.04</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10.89</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r>
                  <a:tr h="413905">
                    <a:tc>
                      <a:txBody>
                        <a:bodyPr/>
                        <a:lstStyle/>
                        <a:p>
                          <a:r>
                            <a:rPr lang="en-US" sz="2400" dirty="0" smtClean="0"/>
                            <a:t>Occasional</a:t>
                          </a:r>
                          <a:endParaRPr lang="en-US" sz="2400" dirty="0"/>
                        </a:p>
                      </a:txBody>
                      <a:tcPr/>
                    </a:tc>
                    <a:tc>
                      <a:txBody>
                        <a:bodyPr/>
                        <a:lstStyle/>
                        <a:p>
                          <a:r>
                            <a:rPr lang="en-US" sz="2400" dirty="0" smtClean="0"/>
                            <a:t>2.50</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0.05</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22.07</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r>
                  <a:tr h="745028">
                    <a:tc>
                      <a:txBody>
                        <a:bodyPr/>
                        <a:lstStyle/>
                        <a:p>
                          <a:r>
                            <a:rPr lang="en-US" sz="2400" dirty="0" smtClean="0"/>
                            <a:t>Infrequent</a:t>
                          </a:r>
                          <a:endParaRPr lang="en-US" sz="2400" dirty="0"/>
                        </a:p>
                      </a:txBody>
                      <a:tcPr/>
                    </a:tc>
                    <a:tc>
                      <a:txBody>
                        <a:bodyPr/>
                        <a:lstStyle/>
                        <a:p>
                          <a:r>
                            <a:rPr lang="en-US" sz="2400" dirty="0" smtClean="0"/>
                            <a:t>70.7</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22.3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6.1</a:t>
                          </a:r>
                          <a:endParaRPr lang="en-US" sz="2400" dirty="0" smtClean="0"/>
                        </a:p>
                        <a:p>
                          <a:endParaRPr lang="en-US" sz="2400" dirty="0"/>
                        </a:p>
                      </a:txBody>
                      <a:tcPr/>
                    </a:tc>
                    <a:tc>
                      <a:txBody>
                        <a:bodyPr/>
                        <a:lstStyle/>
                        <a:p>
                          <a:r>
                            <a:rPr lang="en-US" sz="2400" dirty="0" smtClean="0"/>
                            <a:t>119.77</a:t>
                          </a:r>
                          <a:endParaRPr lang="en-US" sz="2400" dirty="0"/>
                        </a:p>
                      </a:txBody>
                      <a:tcPr/>
                    </a:tc>
                    <a:tc>
                      <a:txBody>
                        <a:bodyPr/>
                        <a:lstStyle/>
                        <a:p>
                          <a:r>
                            <a:rPr lang="en-US" sz="2400" dirty="0" smtClean="0"/>
                            <a:t>2.44</a:t>
                          </a:r>
                          <a:endParaRPr lang="en-US" sz="2400"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576540706"/>
                  </p:ext>
                </p:extLst>
              </p:nvPr>
            </p:nvGraphicFramePr>
            <p:xfrm>
              <a:off x="762000" y="1752599"/>
              <a:ext cx="7848599" cy="3850179"/>
            </p:xfrm>
            <a:graphic>
              <a:graphicData uri="http://schemas.openxmlformats.org/drawingml/2006/table">
                <a:tbl>
                  <a:tblPr firstRow="1" bandRow="1">
                    <a:tableStyleId>{5C22544A-7EE6-4342-B048-85BDC9FD1C3A}</a:tableStyleId>
                  </a:tblPr>
                  <a:tblGrid>
                    <a:gridCol w="1524000"/>
                    <a:gridCol w="1295400"/>
                    <a:gridCol w="1524000"/>
                    <a:gridCol w="1132367"/>
                    <a:gridCol w="1186416"/>
                    <a:gridCol w="1186416"/>
                  </a:tblGrid>
                  <a:tr h="978655">
                    <a:tc rowSpan="2">
                      <a:txBody>
                        <a:bodyPr/>
                        <a:lstStyle/>
                        <a:p>
                          <a:endParaRPr lang="en-US" sz="2400" dirty="0"/>
                        </a:p>
                      </a:txBody>
                      <a:tcPr/>
                    </a:tc>
                    <a:tc gridSpan="3">
                      <a:txBody>
                        <a:bodyPr/>
                        <a:lstStyle/>
                        <a:p>
                          <a:r>
                            <a:rPr lang="en-US" sz="2400" dirty="0" smtClean="0"/>
                            <a:t>Human Computable Passwords</a:t>
                          </a:r>
                          <a:endParaRPr lang="en-US" sz="2400" dirty="0"/>
                        </a:p>
                      </a:txBody>
                      <a:tcPr/>
                    </a:tc>
                    <a:tc hMerge="1">
                      <a:txBody>
                        <a:bodyPr/>
                        <a:lstStyle/>
                        <a:p>
                          <a:endParaRPr lang="en-US" sz="2400" dirty="0"/>
                        </a:p>
                      </a:txBody>
                      <a:tcPr/>
                    </a:tc>
                    <a:tc hMerge="1">
                      <a:txBody>
                        <a:bodyPr/>
                        <a:lstStyle/>
                        <a:p>
                          <a:endParaRPr lang="en-US" sz="2400" dirty="0"/>
                        </a:p>
                      </a:txBody>
                      <a:tcPr/>
                    </a:tc>
                    <a:tc gridSpan="2">
                      <a:txBody>
                        <a:bodyPr/>
                        <a:lstStyle/>
                        <a:p>
                          <a:r>
                            <a:rPr lang="en-US" sz="2400" dirty="0" smtClean="0"/>
                            <a:t>Shared Cues</a:t>
                          </a:r>
                          <a:endParaRPr lang="en-US" sz="2400" dirty="0"/>
                        </a:p>
                      </a:txBody>
                      <a:tcPr/>
                    </a:tc>
                    <a:tc hMerge="1">
                      <a:txBody>
                        <a:bodyPr/>
                        <a:lstStyle/>
                        <a:p>
                          <a:endParaRPr lang="en-US" sz="2400" dirty="0"/>
                        </a:p>
                      </a:txBody>
                      <a:tcPr/>
                    </a:tc>
                  </a:tr>
                  <a:tr h="676964">
                    <a:tc vMerge="1">
                      <a:txBody>
                        <a:bodyPr/>
                        <a:lstStyle/>
                        <a:p>
                          <a:endParaRPr lang="en-US" sz="2400" dirty="0"/>
                        </a:p>
                      </a:txBody>
                      <a:tcPr/>
                    </a:tc>
                    <a:tc>
                      <a:txBody>
                        <a:bodyPr/>
                        <a:lstStyle/>
                        <a:p>
                          <a:r>
                            <a:rPr lang="en-US" sz="2400" dirty="0" smtClean="0"/>
                            <a:t>N</a:t>
                          </a:r>
                          <a:r>
                            <a:rPr lang="en-US" sz="2400" baseline="0" dirty="0" smtClean="0"/>
                            <a:t> = 100</a:t>
                          </a:r>
                          <a:endParaRPr lang="en-US" sz="2400" dirty="0"/>
                        </a:p>
                      </a:txBody>
                      <a:tcPr/>
                    </a:tc>
                    <a:tc>
                      <a:txBody>
                        <a:bodyPr/>
                        <a:lstStyle/>
                        <a:p>
                          <a:r>
                            <a:rPr lang="en-US" sz="2400" dirty="0" smtClean="0"/>
                            <a:t>N = 50</a:t>
                          </a:r>
                          <a:endParaRPr lang="en-US" sz="2400" dirty="0"/>
                        </a:p>
                      </a:txBody>
                      <a:tcPr/>
                    </a:tc>
                    <a:tc>
                      <a:txBody>
                        <a:bodyPr/>
                        <a:lstStyle/>
                        <a:p>
                          <a:r>
                            <a:rPr lang="en-US" sz="2400" dirty="0" smtClean="0"/>
                            <a:t>N=30</a:t>
                          </a:r>
                          <a:endParaRPr lang="en-US" sz="2400" dirty="0"/>
                        </a:p>
                      </a:txBody>
                      <a:tcPr/>
                    </a:tc>
                    <a:tc>
                      <a:txBody>
                        <a:bodyPr/>
                        <a:lstStyle/>
                        <a:p>
                          <a:r>
                            <a:rPr lang="en-US" sz="2400" dirty="0" smtClean="0"/>
                            <a:t>SC-1</a:t>
                          </a:r>
                          <a:endParaRPr lang="en-US" sz="2400" dirty="0"/>
                        </a:p>
                      </a:txBody>
                      <a:tcPr/>
                    </a:tc>
                    <a:tc>
                      <a:txBody>
                        <a:bodyPr/>
                        <a:lstStyle/>
                        <a:p>
                          <a:r>
                            <a:rPr lang="en-US" sz="2400" dirty="0" smtClean="0"/>
                            <a:t>SC-0</a:t>
                          </a:r>
                          <a:endParaRPr lang="en-US" sz="2400" dirty="0"/>
                        </a:p>
                      </a:txBody>
                      <a:tcPr/>
                    </a:tc>
                  </a:tr>
                  <a:tr h="457200">
                    <a:tc>
                      <a:txBody>
                        <a:bodyPr/>
                        <a:lstStyle/>
                        <a:p>
                          <a:r>
                            <a:rPr lang="en-US" sz="2400" dirty="0" smtClean="0"/>
                            <a:t>Active</a:t>
                          </a:r>
                          <a:endParaRPr lang="en-US" sz="2400" dirty="0"/>
                        </a:p>
                      </a:txBody>
                      <a:tcPr/>
                    </a:tc>
                    <a:tc>
                      <a:txBody>
                        <a:bodyPr/>
                        <a:lstStyle/>
                        <a:p>
                          <a:r>
                            <a:rPr lang="en-US" sz="2400" dirty="0" smtClean="0"/>
                            <a:t>0.40</a:t>
                          </a:r>
                          <a:endParaRPr lang="en-US" sz="2400" dirty="0"/>
                        </a:p>
                      </a:txBody>
                      <a:tcPr/>
                    </a:tc>
                    <a:tc>
                      <a:txBody>
                        <a:bodyPr/>
                        <a:lstStyle/>
                        <a:p>
                          <a:endParaRPr lang="en-US"/>
                        </a:p>
                      </a:txBody>
                      <a:tcPr>
                        <a:blipFill rotWithShape="1">
                          <a:blip r:embed="rId2"/>
                          <a:stretch>
                            <a:fillRect l="-184800" t="-372000" r="-230400" b="-381333"/>
                          </a:stretch>
                        </a:blipFill>
                      </a:tcPr>
                    </a:tc>
                    <a:tc>
                      <a:txBody>
                        <a:bodyPr/>
                        <a:lstStyle/>
                        <a:p>
                          <a:endParaRPr lang="en-US"/>
                        </a:p>
                      </a:txBody>
                      <a:tcPr>
                        <a:blipFill rotWithShape="1">
                          <a:blip r:embed="rId2"/>
                          <a:stretch>
                            <a:fillRect l="-382796" t="-372000" r="-209677" b="-381333"/>
                          </a:stretch>
                        </a:blipFill>
                      </a:tcPr>
                    </a:tc>
                    <a:tc>
                      <a:txBody>
                        <a:bodyPr/>
                        <a:lstStyle/>
                        <a:p>
                          <a:r>
                            <a:rPr lang="en-US" sz="2400" dirty="0" smtClean="0"/>
                            <a:t>3.93</a:t>
                          </a:r>
                          <a:endParaRPr lang="en-US" sz="2400" dirty="0"/>
                        </a:p>
                      </a:txBody>
                      <a:tcPr/>
                    </a:tc>
                    <a:tc>
                      <a:txBody>
                        <a:bodyPr/>
                        <a:lstStyle/>
                        <a:p>
                          <a:endParaRPr lang="en-US"/>
                        </a:p>
                      </a:txBody>
                      <a:tcPr>
                        <a:blipFill rotWithShape="1">
                          <a:blip r:embed="rId2"/>
                          <a:stretch>
                            <a:fillRect l="-560000" t="-372000" r="-513" b="-381333"/>
                          </a:stretch>
                        </a:blipFill>
                      </a:tcPr>
                    </a:tc>
                  </a:tr>
                  <a:tr h="457200">
                    <a:tc>
                      <a:txBody>
                        <a:bodyPr/>
                        <a:lstStyle/>
                        <a:p>
                          <a:r>
                            <a:rPr lang="en-US" sz="2400" dirty="0" smtClean="0"/>
                            <a:t>Typical</a:t>
                          </a:r>
                          <a:endParaRPr lang="en-US" sz="2400" dirty="0"/>
                        </a:p>
                      </a:txBody>
                      <a:tcPr/>
                    </a:tc>
                    <a:tc>
                      <a:txBody>
                        <a:bodyPr/>
                        <a:lstStyle/>
                        <a:p>
                          <a:r>
                            <a:rPr lang="en-US" sz="2400" dirty="0" smtClean="0"/>
                            <a:t>2.14</a:t>
                          </a:r>
                          <a:endParaRPr lang="en-US" sz="2400" dirty="0"/>
                        </a:p>
                      </a:txBody>
                      <a:tcPr/>
                    </a:tc>
                    <a:tc>
                      <a:txBody>
                        <a:bodyPr/>
                        <a:lstStyle/>
                        <a:p>
                          <a:endParaRPr lang="en-US"/>
                        </a:p>
                      </a:txBody>
                      <a:tcPr>
                        <a:blipFill rotWithShape="1">
                          <a:blip r:embed="rId2"/>
                          <a:stretch>
                            <a:fillRect l="-184800" t="-472000" r="-230400" b="-281333"/>
                          </a:stretch>
                        </a:blipFill>
                      </a:tcPr>
                    </a:tc>
                    <a:tc>
                      <a:txBody>
                        <a:bodyPr/>
                        <a:lstStyle/>
                        <a:p>
                          <a:endParaRPr lang="en-US"/>
                        </a:p>
                      </a:txBody>
                      <a:tcPr>
                        <a:blipFill rotWithShape="1">
                          <a:blip r:embed="rId2"/>
                          <a:stretch>
                            <a:fillRect l="-382796" t="-472000" r="-209677" b="-281333"/>
                          </a:stretch>
                        </a:blipFill>
                      </a:tcPr>
                    </a:tc>
                    <a:tc>
                      <a:txBody>
                        <a:bodyPr/>
                        <a:lstStyle/>
                        <a:p>
                          <a:r>
                            <a:rPr lang="en-US" sz="2400" dirty="0" smtClean="0"/>
                            <a:t>10.89</a:t>
                          </a:r>
                          <a:endParaRPr lang="en-US" sz="2400" dirty="0"/>
                        </a:p>
                      </a:txBody>
                      <a:tcPr/>
                    </a:tc>
                    <a:tc>
                      <a:txBody>
                        <a:bodyPr/>
                        <a:lstStyle/>
                        <a:p>
                          <a:endParaRPr lang="en-US"/>
                        </a:p>
                      </a:txBody>
                      <a:tcPr>
                        <a:blipFill rotWithShape="1">
                          <a:blip r:embed="rId2"/>
                          <a:stretch>
                            <a:fillRect l="-560000" t="-472000" r="-513" b="-281333"/>
                          </a:stretch>
                        </a:blipFill>
                      </a:tcPr>
                    </a:tc>
                  </a:tr>
                  <a:tr h="457200">
                    <a:tc>
                      <a:txBody>
                        <a:bodyPr/>
                        <a:lstStyle/>
                        <a:p>
                          <a:r>
                            <a:rPr lang="en-US" sz="2400" dirty="0" smtClean="0"/>
                            <a:t>Occasional</a:t>
                          </a:r>
                          <a:endParaRPr lang="en-US" sz="2400" dirty="0"/>
                        </a:p>
                      </a:txBody>
                      <a:tcPr/>
                    </a:tc>
                    <a:tc>
                      <a:txBody>
                        <a:bodyPr/>
                        <a:lstStyle/>
                        <a:p>
                          <a:r>
                            <a:rPr lang="en-US" sz="2400" dirty="0" smtClean="0"/>
                            <a:t>2.50</a:t>
                          </a:r>
                          <a:endParaRPr lang="en-US" sz="2400" dirty="0"/>
                        </a:p>
                      </a:txBody>
                      <a:tcPr/>
                    </a:tc>
                    <a:tc>
                      <a:txBody>
                        <a:bodyPr/>
                        <a:lstStyle/>
                        <a:p>
                          <a:endParaRPr lang="en-US"/>
                        </a:p>
                      </a:txBody>
                      <a:tcPr>
                        <a:blipFill rotWithShape="1">
                          <a:blip r:embed="rId2"/>
                          <a:stretch>
                            <a:fillRect l="-184800" t="-572000" r="-230400" b="-181333"/>
                          </a:stretch>
                        </a:blipFill>
                      </a:tcPr>
                    </a:tc>
                    <a:tc>
                      <a:txBody>
                        <a:bodyPr/>
                        <a:lstStyle/>
                        <a:p>
                          <a:endParaRPr lang="en-US"/>
                        </a:p>
                      </a:txBody>
                      <a:tcPr>
                        <a:blipFill rotWithShape="1">
                          <a:blip r:embed="rId2"/>
                          <a:stretch>
                            <a:fillRect l="-382796" t="-572000" r="-209677" b="-181333"/>
                          </a:stretch>
                        </a:blipFill>
                      </a:tcPr>
                    </a:tc>
                    <a:tc>
                      <a:txBody>
                        <a:bodyPr/>
                        <a:lstStyle/>
                        <a:p>
                          <a:r>
                            <a:rPr lang="en-US" sz="2400" dirty="0" smtClean="0"/>
                            <a:t>22.07</a:t>
                          </a:r>
                          <a:endParaRPr lang="en-US" sz="2400" dirty="0"/>
                        </a:p>
                      </a:txBody>
                      <a:tcPr/>
                    </a:tc>
                    <a:tc>
                      <a:txBody>
                        <a:bodyPr/>
                        <a:lstStyle/>
                        <a:p>
                          <a:endParaRPr lang="en-US"/>
                        </a:p>
                      </a:txBody>
                      <a:tcPr>
                        <a:blipFill rotWithShape="1">
                          <a:blip r:embed="rId2"/>
                          <a:stretch>
                            <a:fillRect l="-560000" t="-572000" r="-513" b="-181333"/>
                          </a:stretch>
                        </a:blipFill>
                      </a:tcPr>
                    </a:tc>
                  </a:tr>
                  <a:tr h="822960">
                    <a:tc>
                      <a:txBody>
                        <a:bodyPr/>
                        <a:lstStyle/>
                        <a:p>
                          <a:r>
                            <a:rPr lang="en-US" sz="2400" dirty="0" smtClean="0"/>
                            <a:t>Infrequent</a:t>
                          </a:r>
                          <a:endParaRPr lang="en-US" sz="2400" dirty="0"/>
                        </a:p>
                      </a:txBody>
                      <a:tcPr/>
                    </a:tc>
                    <a:tc>
                      <a:txBody>
                        <a:bodyPr/>
                        <a:lstStyle/>
                        <a:p>
                          <a:r>
                            <a:rPr lang="en-US" sz="2400" dirty="0" smtClean="0"/>
                            <a:t>70.7</a:t>
                          </a:r>
                          <a:endParaRPr lang="en-US" sz="2400" dirty="0"/>
                        </a:p>
                      </a:txBody>
                      <a:tcPr/>
                    </a:tc>
                    <a:tc>
                      <a:txBody>
                        <a:bodyPr/>
                        <a:lstStyle/>
                        <a:p>
                          <a:endParaRPr lang="en-US"/>
                        </a:p>
                      </a:txBody>
                      <a:tcPr>
                        <a:blipFill rotWithShape="1">
                          <a:blip r:embed="rId2"/>
                          <a:stretch>
                            <a:fillRect l="-184800" t="-373333" r="-230400" b="-741"/>
                          </a:stretch>
                        </a:blipFill>
                      </a:tcPr>
                    </a:tc>
                    <a:tc>
                      <a:txBody>
                        <a:bodyPr/>
                        <a:lstStyle/>
                        <a:p>
                          <a:endParaRPr lang="en-US"/>
                        </a:p>
                      </a:txBody>
                      <a:tcPr>
                        <a:blipFill rotWithShape="1">
                          <a:blip r:embed="rId2"/>
                          <a:stretch>
                            <a:fillRect l="-382796" t="-373333" r="-209677" b="-741"/>
                          </a:stretch>
                        </a:blipFill>
                      </a:tcPr>
                    </a:tc>
                    <a:tc>
                      <a:txBody>
                        <a:bodyPr/>
                        <a:lstStyle/>
                        <a:p>
                          <a:r>
                            <a:rPr lang="en-US" sz="2400" dirty="0" smtClean="0"/>
                            <a:t>119.77</a:t>
                          </a:r>
                          <a:endParaRPr lang="en-US" sz="2400" dirty="0"/>
                        </a:p>
                      </a:txBody>
                      <a:tcPr/>
                    </a:tc>
                    <a:tc>
                      <a:txBody>
                        <a:bodyPr/>
                        <a:lstStyle/>
                        <a:p>
                          <a:r>
                            <a:rPr lang="en-US" sz="2400" dirty="0" smtClean="0"/>
                            <a:t>2.44</a:t>
                          </a:r>
                          <a:endParaRPr lang="en-US" sz="2400" dirty="0"/>
                        </a:p>
                      </a:txBody>
                      <a:tcPr/>
                    </a:tc>
                  </a:tr>
                </a:tbl>
              </a:graphicData>
            </a:graphic>
          </p:graphicFrame>
        </mc:Fallback>
      </mc:AlternateContent>
      <p:sp>
        <p:nvSpPr>
          <p:cNvPr id="5" name="TextBox 4"/>
          <p:cNvSpPr txBox="1"/>
          <p:nvPr/>
        </p:nvSpPr>
        <p:spPr>
          <a:xfrm>
            <a:off x="685800" y="5562600"/>
            <a:ext cx="8382000" cy="830997"/>
          </a:xfrm>
          <a:prstGeom prst="rect">
            <a:avLst/>
          </a:prstGeom>
          <a:noFill/>
        </p:spPr>
        <p:txBody>
          <a:bodyPr wrap="square" rtlCol="0">
            <a:spAutoFit/>
          </a:bodyPr>
          <a:lstStyle/>
          <a:p>
            <a:r>
              <a:rPr lang="en-US" sz="2400" dirty="0" smtClean="0"/>
              <a:t>E[</a:t>
            </a:r>
            <a:r>
              <a:rPr lang="en-US" sz="2400" b="1" dirty="0" smtClean="0"/>
              <a:t>X</a:t>
            </a:r>
            <a:r>
              <a:rPr lang="en-US" sz="2400" b="1" baseline="-25000" dirty="0" smtClean="0"/>
              <a:t>365</a:t>
            </a:r>
            <a:r>
              <a:rPr lang="en-US" sz="2400" dirty="0" smtClean="0"/>
              <a:t>]: Extra Rehearsals to maintain </a:t>
            </a:r>
            <a:r>
              <a:rPr lang="en-US" sz="2400" i="1" dirty="0" smtClean="0"/>
              <a:t>all</a:t>
            </a:r>
            <a:r>
              <a:rPr lang="en-US" sz="2400" dirty="0" smtClean="0"/>
              <a:t> passwords over the first year. </a:t>
            </a:r>
            <a:endParaRPr lang="en-US" sz="2400" dirty="0"/>
          </a:p>
        </p:txBody>
      </p:sp>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20</a:t>
            </a:fld>
            <a:endParaRPr lang="en-US" dirty="0"/>
          </a:p>
        </p:txBody>
      </p:sp>
    </p:spTree>
    <p:extLst>
      <p:ext uri="{BB962C8B-B14F-4D97-AF65-F5344CB8AC3E}">
        <p14:creationId xmlns:p14="http://schemas.microsoft.com/office/powerpoint/2010/main" val="34570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Security</a:t>
            </a:r>
            <a:endParaRPr lang="en-US" dirty="0"/>
          </a:p>
        </p:txBody>
      </p:sp>
      <p:sp>
        <p:nvSpPr>
          <p:cNvPr id="5" name="Rectangle 4"/>
          <p:cNvSpPr/>
          <p:nvPr/>
        </p:nvSpPr>
        <p:spPr>
          <a:xfrm>
            <a:off x="446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21</a:t>
            </a:fld>
            <a:endParaRPr lang="en-US" dirty="0"/>
          </a:p>
        </p:txBody>
      </p:sp>
    </p:spTree>
    <p:extLst>
      <p:ext uri="{BB962C8B-B14F-4D97-AF65-F5344CB8AC3E}">
        <p14:creationId xmlns:p14="http://schemas.microsoft.com/office/powerpoint/2010/main" val="127694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038600" y="1447800"/>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4038600" y="1447800"/>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2743200" y="2261805"/>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flipH="1">
            <a:off x="4352660" y="2261805"/>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2338" y="1981200"/>
            <a:ext cx="1834662" cy="14477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66721" y="2712313"/>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0" name="TextBox 19"/>
              <p:cNvSpPr txBox="1"/>
              <p:nvPr/>
            </p:nvSpPr>
            <p:spPr>
              <a:xfrm>
                <a:off x="2092569" y="3346938"/>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92569" y="3346938"/>
                <a:ext cx="837088" cy="8140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934116" y="3505200"/>
                <a:ext cx="743537"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2</a:t>
                </a:r>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34116" y="3505200"/>
                <a:ext cx="743537" cy="814005"/>
              </a:xfrm>
              <a:prstGeom prst="rect">
                <a:avLst/>
              </a:prstGeom>
              <a:blipFill rotWithShape="1">
                <a:blip r:embed="rId5"/>
                <a:stretch>
                  <a:fillRect r="-20492" b="-38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105231" y="3505200"/>
                <a:ext cx="708271"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L</a:t>
                </a:r>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105231" y="3505200"/>
                <a:ext cx="708271" cy="814005"/>
              </a:xfrm>
              <a:prstGeom prst="rect">
                <a:avLst/>
              </a:prstGeom>
              <a:blipFill rotWithShape="1">
                <a:blip r:embed="rId6"/>
                <a:stretch>
                  <a:fillRect r="-20690" b="-38060"/>
                </a:stretch>
              </a:blipFill>
            </p:spPr>
            <p:txBody>
              <a:bodyPr/>
              <a:lstStyle/>
              <a:p>
                <a:r>
                  <a:rPr lang="en-US">
                    <a:noFill/>
                  </a:rPr>
                  <a:t> </a:t>
                </a:r>
              </a:p>
            </p:txBody>
          </p:sp>
        </mc:Fallback>
      </mc:AlternateContent>
      <p:cxnSp>
        <p:nvCxnSpPr>
          <p:cNvPr id="23" name="Straight Arrow Connector 22"/>
          <p:cNvCxnSpPr/>
          <p:nvPr/>
        </p:nvCxnSpPr>
        <p:spPr>
          <a:xfrm flipH="1">
            <a:off x="1524000" y="3994947"/>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11112" y="4160943"/>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02779" y="4183640"/>
            <a:ext cx="759568" cy="84327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43200" y="4488359"/>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0" name="TextBox 29"/>
              <p:cNvSpPr txBox="1"/>
              <p:nvPr/>
            </p:nvSpPr>
            <p:spPr>
              <a:xfrm>
                <a:off x="763041" y="4997602"/>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63041" y="4997602"/>
                <a:ext cx="1064715" cy="81400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63261" y="5026910"/>
                <a:ext cx="952505"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r>
                      <a:rPr lang="en-US" sz="4800" b="0" i="1" baseline="-25000" smtClean="0">
                        <a:latin typeface="Cambria Math"/>
                      </a:rPr>
                      <m:t>1</m:t>
                    </m:r>
                  </m:oMath>
                </a14:m>
                <a:r>
                  <a:rPr lang="en-US" sz="4800" baseline="-25000" dirty="0" smtClean="0"/>
                  <a:t>2</a:t>
                </a:r>
                <a:endParaRPr lang="en-US" sz="4800"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063261" y="5026910"/>
                <a:ext cx="952505" cy="814005"/>
              </a:xfrm>
              <a:prstGeom prst="rect">
                <a:avLst/>
              </a:prstGeom>
              <a:blipFill rotWithShape="1">
                <a:blip r:embed="rId8"/>
                <a:stretch>
                  <a:fillRect r="-15287"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457862" y="5032771"/>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r>
                        <a:rPr lang="en-US" sz="4800" b="0" i="1" baseline="-25000" smtClean="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57862" y="5032771"/>
                <a:ext cx="1067728" cy="814005"/>
              </a:xfrm>
              <a:prstGeom prst="rect">
                <a:avLst/>
              </a:prstGeom>
              <a:blipFill rotWithShape="1">
                <a:blip r:embed="rId9"/>
                <a:stretch>
                  <a:fillRect/>
                </a:stretch>
              </a:blipFill>
            </p:spPr>
            <p:txBody>
              <a:bodyPr/>
              <a:lstStyle/>
              <a:p>
                <a:r>
                  <a:rPr lang="en-US">
                    <a:noFill/>
                  </a:rPr>
                  <a:t> </a:t>
                </a:r>
              </a:p>
            </p:txBody>
          </p:sp>
        </mc:Fallback>
      </mc:AlternateContent>
      <p:sp>
        <p:nvSpPr>
          <p:cNvPr id="33" name="TextBox 32"/>
          <p:cNvSpPr txBox="1"/>
          <p:nvPr/>
        </p:nvSpPr>
        <p:spPr>
          <a:xfrm>
            <a:off x="5240917" y="4488359"/>
            <a:ext cx="574196" cy="769441"/>
          </a:xfrm>
          <a:prstGeom prst="rect">
            <a:avLst/>
          </a:prstGeom>
          <a:noFill/>
        </p:spPr>
        <p:txBody>
          <a:bodyPr wrap="none" rtlCol="0">
            <a:spAutoFit/>
          </a:bodyPr>
          <a:lstStyle/>
          <a:p>
            <a:r>
              <a:rPr lang="en-US" sz="4400" dirty="0" smtClean="0"/>
              <a:t>…</a:t>
            </a:r>
            <a:endParaRPr lang="en-US" sz="4400" dirty="0"/>
          </a:p>
        </p:txBody>
      </p:sp>
      <p:sp>
        <p:nvSpPr>
          <p:cNvPr id="37" name="TextBox 36"/>
          <p:cNvSpPr txBox="1"/>
          <p:nvPr/>
        </p:nvSpPr>
        <p:spPr>
          <a:xfrm>
            <a:off x="2355461" y="5715000"/>
            <a:ext cx="574196" cy="769441"/>
          </a:xfrm>
          <a:prstGeom prst="rect">
            <a:avLst/>
          </a:prstGeom>
          <a:noFill/>
        </p:spPr>
        <p:txBody>
          <a:bodyPr wrap="none" rtlCol="0">
            <a:spAutoFit/>
          </a:bodyPr>
          <a:lstStyle/>
          <a:p>
            <a:r>
              <a:rPr lang="en-US" sz="4400" dirty="0" smtClean="0"/>
              <a:t>…</a:t>
            </a:r>
            <a:endParaRPr lang="en-US" sz="4400" dirty="0"/>
          </a:p>
        </p:txBody>
      </p:sp>
      <p:sp>
        <p:nvSpPr>
          <p:cNvPr id="2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22</a:t>
            </a:fld>
            <a:endParaRPr lang="en-US" dirty="0"/>
          </a:p>
        </p:txBody>
      </p:sp>
    </p:spTree>
    <p:extLst>
      <p:ext uri="{BB962C8B-B14F-4D97-AF65-F5344CB8AC3E}">
        <p14:creationId xmlns:p14="http://schemas.microsoft.com/office/powerpoint/2010/main" val="77977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28800"/>
            <a:ext cx="3180667"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2743199" y="1828800"/>
            <a:ext cx="3810001" cy="2324100"/>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200400" y="2702867"/>
            <a:ext cx="1715854" cy="461665"/>
          </a:xfrm>
          <a:prstGeom prst="rect">
            <a:avLst/>
          </a:prstGeom>
          <a:noFill/>
        </p:spPr>
        <p:txBody>
          <a:bodyPr wrap="none" rtlCol="0">
            <a:spAutoFit/>
          </a:bodyPr>
          <a:lstStyle/>
          <a:p>
            <a:r>
              <a:rPr lang="en-US" sz="2400" b="1" dirty="0" smtClean="0"/>
              <a:t>Response: 6</a:t>
            </a:r>
            <a:endParaRPr lang="en-US" sz="2400" b="1" dirty="0"/>
          </a:p>
        </p:txBody>
      </p:sp>
      <mc:AlternateContent xmlns:mc="http://schemas.openxmlformats.org/markup-compatibility/2006" xmlns:a14="http://schemas.microsoft.com/office/drawing/2010/main">
        <mc:Choice Requires="a14">
          <p:sp>
            <p:nvSpPr>
              <p:cNvPr id="8" name="TextBox 7"/>
              <p:cNvSpPr txBox="1"/>
              <p:nvPr/>
            </p:nvSpPr>
            <p:spPr>
              <a:xfrm>
                <a:off x="1905000" y="2575351"/>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1905000" y="2575351"/>
                <a:ext cx="628121" cy="814005"/>
              </a:xfrm>
              <a:prstGeom prst="rect">
                <a:avLst/>
              </a:prstGeom>
              <a:blipFill rotWithShape="1">
                <a:blip r:embed="rId4"/>
                <a:stretch>
                  <a:fillRect/>
                </a:stretch>
              </a:blipFill>
            </p:spPr>
            <p:txBody>
              <a:bodyPr/>
              <a:lstStyle/>
              <a:p>
                <a:r>
                  <a:rPr lang="en-US">
                    <a:noFill/>
                  </a:rPr>
                  <a:t> </a:t>
                </a:r>
              </a:p>
            </p:txBody>
          </p:sp>
        </mc:Fallback>
      </mc:AlternateContent>
      <p:cxnSp>
        <p:nvCxnSpPr>
          <p:cNvPr id="11" name="Straight Arrow Connector 10"/>
          <p:cNvCxnSpPr/>
          <p:nvPr/>
        </p:nvCxnSpPr>
        <p:spPr>
          <a:xfrm flipH="1">
            <a:off x="1447799" y="4191000"/>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2800" y="4277810"/>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00800" y="4227932"/>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36196" y="4351775"/>
            <a:ext cx="574196" cy="769441"/>
          </a:xfrm>
          <a:prstGeom prst="rect">
            <a:avLst/>
          </a:prstGeom>
          <a:noFill/>
        </p:spPr>
        <p:txBody>
          <a:bodyPr wrap="none" rtlCol="0">
            <a:spAutoFit/>
          </a:bodyPr>
          <a:lstStyle/>
          <a:p>
            <a:r>
              <a:rPr lang="en-US" sz="4400" dirty="0" smtClean="0"/>
              <a:t>…</a:t>
            </a:r>
            <a:endParaRPr lang="en-US" sz="4400" dirty="0"/>
          </a:p>
        </p:txBody>
      </p:sp>
      <p:sp>
        <p:nvSpPr>
          <p:cNvPr id="10" name="TextBox 9"/>
          <p:cNvSpPr txBox="1"/>
          <p:nvPr/>
        </p:nvSpPr>
        <p:spPr>
          <a:xfrm>
            <a:off x="1600200" y="4267200"/>
            <a:ext cx="418704" cy="646331"/>
          </a:xfrm>
          <a:prstGeom prst="rect">
            <a:avLst/>
          </a:prstGeom>
          <a:noFill/>
        </p:spPr>
        <p:txBody>
          <a:bodyPr wrap="none" rtlCol="0">
            <a:spAutoFit/>
          </a:bodyPr>
          <a:lstStyle/>
          <a:p>
            <a:r>
              <a:rPr lang="en-US" sz="3600" dirty="0" smtClean="0"/>
              <a:t>1</a:t>
            </a:r>
            <a:endParaRPr lang="en-US" sz="3600" dirty="0"/>
          </a:p>
        </p:txBody>
      </p:sp>
      <p:sp>
        <p:nvSpPr>
          <p:cNvPr id="18" name="TextBox 17"/>
          <p:cNvSpPr txBox="1"/>
          <p:nvPr/>
        </p:nvSpPr>
        <p:spPr>
          <a:xfrm>
            <a:off x="2897157" y="4501365"/>
            <a:ext cx="418704" cy="646331"/>
          </a:xfrm>
          <a:prstGeom prst="rect">
            <a:avLst/>
          </a:prstGeom>
          <a:noFill/>
        </p:spPr>
        <p:txBody>
          <a:bodyPr wrap="none" rtlCol="0">
            <a:spAutoFit/>
          </a:bodyPr>
          <a:lstStyle/>
          <a:p>
            <a:r>
              <a:rPr lang="en-US" sz="3600" dirty="0" smtClean="0"/>
              <a:t>2</a:t>
            </a:r>
            <a:endParaRPr lang="en-US" sz="3600" dirty="0"/>
          </a:p>
        </p:txBody>
      </p:sp>
      <mc:AlternateContent xmlns:mc="http://schemas.openxmlformats.org/markup-compatibility/2006" xmlns:a14="http://schemas.microsoft.com/office/drawing/2010/main">
        <mc:Choice Requires="a14">
          <p:sp>
            <p:nvSpPr>
              <p:cNvPr id="19" name="TextBox 18"/>
              <p:cNvSpPr txBox="1"/>
              <p:nvPr/>
            </p:nvSpPr>
            <p:spPr>
              <a:xfrm>
                <a:off x="6905966" y="4152900"/>
                <a:ext cx="1700850" cy="633571"/>
              </a:xfrm>
              <a:prstGeom prst="rect">
                <a:avLst/>
              </a:prstGeom>
              <a:noFill/>
            </p:spPr>
            <p:txBody>
              <a:bodyPr wrap="none" rtlCol="0">
                <a:spAutoFit/>
              </a:bodyPr>
              <a:lstStyle/>
              <a:p>
                <a14:m>
                  <m:oMath xmlns:m="http://schemas.openxmlformats.org/officeDocument/2006/math">
                    <m:r>
                      <a:rPr lang="en-US" sz="3600" b="0" i="1" smtClean="0">
                        <a:latin typeface="Cambria Math"/>
                      </a:rPr>
                      <m:t>𝐿</m:t>
                    </m:r>
                    <m:r>
                      <a:rPr lang="en-US" sz="3600" b="0" i="1" smtClean="0">
                        <a:latin typeface="Cambria Math"/>
                      </a:rPr>
                      <m:t>=</m:t>
                    </m:r>
                    <m:r>
                      <a:rPr lang="en-US" sz="3600" b="0" i="1" smtClean="0">
                        <a:latin typeface="Cambria Math"/>
                      </a:rPr>
                      <m:t>𝑛</m:t>
                    </m:r>
                  </m:oMath>
                </a14:m>
                <a:r>
                  <a:rPr lang="en-US" sz="3600" baseline="30000" dirty="0" smtClean="0"/>
                  <a:t>1.5</a:t>
                </a:r>
                <a:endParaRPr lang="en-US" sz="36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905966" y="4152900"/>
                <a:ext cx="1700850" cy="633571"/>
              </a:xfrm>
              <a:prstGeom prst="rect">
                <a:avLst/>
              </a:prstGeom>
              <a:blipFill rotWithShape="1">
                <a:blip r:embed="rId5"/>
                <a:stretch>
                  <a:fillRect t="-6731" r="-4301"/>
                </a:stretch>
              </a:blipFill>
            </p:spPr>
            <p:txBody>
              <a:bodyPr/>
              <a:lstStyle/>
              <a:p>
                <a:r>
                  <a:rPr lang="en-US">
                    <a:noFill/>
                  </a:rPr>
                  <a:t> </a:t>
                </a:r>
              </a:p>
            </p:txBody>
          </p:sp>
        </mc:Fallback>
      </mc:AlternateContent>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23</a:t>
            </a:fld>
            <a:endParaRPr lang="en-US" dirty="0"/>
          </a:p>
        </p:txBody>
      </p:sp>
    </p:spTree>
    <p:extLst>
      <p:ext uri="{BB962C8B-B14F-4D97-AF65-F5344CB8AC3E}">
        <p14:creationId xmlns:p14="http://schemas.microsoft.com/office/powerpoint/2010/main" val="33335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327" y="2033707"/>
            <a:ext cx="1295400" cy="899992"/>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3886200" y="1828800"/>
            <a:ext cx="1600200" cy="1153553"/>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012943" y="2483703"/>
            <a:ext cx="824265" cy="246221"/>
          </a:xfrm>
          <a:prstGeom prst="rect">
            <a:avLst/>
          </a:prstGeom>
          <a:noFill/>
        </p:spPr>
        <p:txBody>
          <a:bodyPr wrap="none" rtlCol="0">
            <a:spAutoFit/>
          </a:bodyPr>
          <a:lstStyle/>
          <a:p>
            <a:r>
              <a:rPr lang="en-US" sz="1000" b="1" dirty="0" smtClean="0"/>
              <a:t>Response: 6</a:t>
            </a:r>
            <a:endParaRPr lang="en-US" sz="1000" b="1" dirty="0"/>
          </a:p>
        </p:txBody>
      </p:sp>
      <mc:AlternateContent xmlns:mc="http://schemas.openxmlformats.org/markup-compatibility/2006" xmlns:a14="http://schemas.microsoft.com/office/drawing/2010/main">
        <mc:Choice Requires="a14">
          <p:sp>
            <p:nvSpPr>
              <p:cNvPr id="8" name="TextBox 7"/>
              <p:cNvSpPr txBox="1"/>
              <p:nvPr/>
            </p:nvSpPr>
            <p:spPr>
              <a:xfrm>
                <a:off x="3106509" y="1915919"/>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3106509" y="1915919"/>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11" name="Straight Arrow Connector 10"/>
          <p:cNvCxnSpPr/>
          <p:nvPr/>
        </p:nvCxnSpPr>
        <p:spPr>
          <a:xfrm flipH="1">
            <a:off x="2458809" y="3090796"/>
            <a:ext cx="1295400" cy="109099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115429"/>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17135" y="3039692"/>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5293" y="3251572"/>
            <a:ext cx="574196" cy="769441"/>
          </a:xfrm>
          <a:prstGeom prst="rect">
            <a:avLst/>
          </a:prstGeom>
          <a:noFill/>
        </p:spPr>
        <p:txBody>
          <a:bodyPr wrap="none" rtlCol="0">
            <a:spAutoFit/>
          </a:bodyPr>
          <a:lstStyle/>
          <a:p>
            <a:r>
              <a:rPr lang="en-US" sz="4400" dirty="0" smtClean="0"/>
              <a:t>…</a:t>
            </a:r>
            <a:endParaRPr lang="en-US" sz="4400" dirty="0"/>
          </a:p>
        </p:txBody>
      </p:sp>
      <p:sp>
        <p:nvSpPr>
          <p:cNvPr id="10" name="TextBox 9"/>
          <p:cNvSpPr txBox="1"/>
          <p:nvPr/>
        </p:nvSpPr>
        <p:spPr>
          <a:xfrm>
            <a:off x="2249457" y="3090796"/>
            <a:ext cx="418704" cy="646331"/>
          </a:xfrm>
          <a:prstGeom prst="rect">
            <a:avLst/>
          </a:prstGeom>
          <a:noFill/>
        </p:spPr>
        <p:txBody>
          <a:bodyPr wrap="none" rtlCol="0">
            <a:spAutoFit/>
          </a:bodyPr>
          <a:lstStyle/>
          <a:p>
            <a:r>
              <a:rPr lang="en-US" sz="3600" dirty="0" smtClean="0"/>
              <a:t>1</a:t>
            </a:r>
            <a:endParaRPr lang="en-US" sz="3600" dirty="0"/>
          </a:p>
        </p:txBody>
      </p:sp>
      <p:sp>
        <p:nvSpPr>
          <p:cNvPr id="18" name="TextBox 17"/>
          <p:cNvSpPr txBox="1"/>
          <p:nvPr/>
        </p:nvSpPr>
        <p:spPr>
          <a:xfrm>
            <a:off x="3803591" y="3313127"/>
            <a:ext cx="418704" cy="646331"/>
          </a:xfrm>
          <a:prstGeom prst="rect">
            <a:avLst/>
          </a:prstGeom>
          <a:noFill/>
        </p:spPr>
        <p:txBody>
          <a:bodyPr wrap="none" rtlCol="0">
            <a:spAutoFit/>
          </a:bodyPr>
          <a:lstStyle/>
          <a:p>
            <a:r>
              <a:rPr lang="en-US" sz="3600" dirty="0" smtClean="0"/>
              <a:t>2</a:t>
            </a:r>
            <a:endParaRPr lang="en-US" sz="3600" dirty="0"/>
          </a:p>
        </p:txBody>
      </p:sp>
      <p:sp>
        <p:nvSpPr>
          <p:cNvPr id="19" name="TextBox 18"/>
          <p:cNvSpPr txBox="1"/>
          <p:nvPr/>
        </p:nvSpPr>
        <p:spPr>
          <a:xfrm>
            <a:off x="6307418" y="3090795"/>
            <a:ext cx="378630" cy="646331"/>
          </a:xfrm>
          <a:prstGeom prst="rect">
            <a:avLst/>
          </a:prstGeom>
          <a:noFill/>
        </p:spPr>
        <p:txBody>
          <a:bodyPr wrap="none" rtlCol="0">
            <a:spAutoFit/>
          </a:bodyPr>
          <a:lstStyle/>
          <a:p>
            <a:r>
              <a:rPr lang="en-US" sz="3600" dirty="0" smtClean="0"/>
              <a:t>L</a:t>
            </a:r>
            <a:endParaRPr lang="en-US" sz="3600" dirty="0"/>
          </a:p>
        </p:txBody>
      </p:sp>
      <p:pic>
        <p:nvPicPr>
          <p:cNvPr id="18434" name="Picture 2" descr="C:\Users\jblocki\Pictures\singleDigitChallen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399855"/>
            <a:ext cx="2071054" cy="13913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96824" y="4773106"/>
            <a:ext cx="824265" cy="246221"/>
          </a:xfrm>
          <a:prstGeom prst="rect">
            <a:avLst/>
          </a:prstGeom>
          <a:noFill/>
        </p:spPr>
        <p:txBody>
          <a:bodyPr wrap="none" rtlCol="0">
            <a:spAutoFit/>
          </a:bodyPr>
          <a:lstStyle/>
          <a:p>
            <a:r>
              <a:rPr lang="en-US" sz="1000" b="1" dirty="0" smtClean="0"/>
              <a:t>Response: 3</a:t>
            </a:r>
            <a:endParaRPr lang="en-US" sz="1000" b="1" dirty="0"/>
          </a:p>
        </p:txBody>
      </p:sp>
      <p:sp>
        <p:nvSpPr>
          <p:cNvPr id="16" name="Double Bracket 15"/>
          <p:cNvSpPr/>
          <p:nvPr/>
        </p:nvSpPr>
        <p:spPr>
          <a:xfrm>
            <a:off x="1067960" y="4319439"/>
            <a:ext cx="2437239" cy="1547961"/>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78408" y="4416732"/>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a:rPr>
                        <m:t>𝑞</m:t>
                      </m:r>
                      <m:r>
                        <a:rPr lang="en-US" sz="4800" b="0" i="1" baseline="-25000" smtClean="0">
                          <a:latin typeface="Cambria Math"/>
                        </a:rPr>
                        <m:t>2</m:t>
                      </m:r>
                    </m:oMath>
                  </m:oMathPara>
                </a14:m>
                <a:endParaRPr lang="en-US" sz="4800"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78408" y="4416732"/>
                <a:ext cx="837088" cy="814005"/>
              </a:xfrm>
              <a:prstGeom prst="rect">
                <a:avLst/>
              </a:prstGeom>
              <a:blipFill rotWithShape="1">
                <a:blip r:embed="rId5"/>
                <a:stretch>
                  <a:fillRect/>
                </a:stretch>
              </a:blipFill>
            </p:spPr>
            <p:txBody>
              <a:bodyPr/>
              <a:lstStyle/>
              <a:p>
                <a:r>
                  <a:rPr lang="en-US">
                    <a:noFill/>
                  </a:rPr>
                  <a:t> </a:t>
                </a:r>
              </a:p>
            </p:txBody>
          </p:sp>
        </mc:Fallback>
      </mc:AlternateContent>
      <p:sp>
        <p:nvSpPr>
          <p:cNvPr id="20" name="TextBox 19"/>
          <p:cNvSpPr txBox="1"/>
          <p:nvPr/>
        </p:nvSpPr>
        <p:spPr>
          <a:xfrm>
            <a:off x="4989489" y="4388385"/>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1" name="TextBox 20"/>
              <p:cNvSpPr txBox="1"/>
              <p:nvPr/>
            </p:nvSpPr>
            <p:spPr>
              <a:xfrm>
                <a:off x="37157" y="4612324"/>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oMath>
                  </m:oMathPara>
                </a14:m>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157" y="4612324"/>
                <a:ext cx="837088" cy="81400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078189" y="4385517"/>
                <a:ext cx="840102"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a:rPr>
                        <m:t>𝑞</m:t>
                      </m:r>
                      <m:r>
                        <a:rPr lang="en-US" sz="4800" b="0" i="1" baseline="-25000" smtClean="0">
                          <a:latin typeface="Cambria Math"/>
                        </a:rPr>
                        <m:t>𝐿</m:t>
                      </m:r>
                    </m:oMath>
                  </m:oMathPara>
                </a14:m>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078189" y="4385517"/>
                <a:ext cx="840102" cy="814005"/>
              </a:xfrm>
              <a:prstGeom prst="rect">
                <a:avLst/>
              </a:prstGeom>
              <a:blipFill rotWithShape="1">
                <a:blip r:embed="rId7"/>
                <a:stretch>
                  <a:fillRect/>
                </a:stretch>
              </a:blipFill>
            </p:spPr>
            <p:txBody>
              <a:bodyPr/>
              <a:lstStyle/>
              <a:p>
                <a:r>
                  <a:rPr lang="en-US">
                    <a:noFill/>
                  </a:rPr>
                  <a:t> </a:t>
                </a:r>
              </a:p>
            </p:txBody>
          </p:sp>
        </mc:Fallback>
      </mc:AlternateContent>
      <p:sp>
        <p:nvSpPr>
          <p:cNvPr id="23"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24</a:t>
            </a:fld>
            <a:endParaRPr lang="en-US" dirty="0"/>
          </a:p>
        </p:txBody>
      </p:sp>
    </p:spTree>
    <p:extLst>
      <p:ext uri="{BB962C8B-B14F-4D97-AF65-F5344CB8AC3E}">
        <p14:creationId xmlns:p14="http://schemas.microsoft.com/office/powerpoint/2010/main" val="144623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038600" y="1447800"/>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4038600" y="1447800"/>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3457862" y="2261805"/>
            <a:ext cx="580738" cy="45050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a:off x="4352661" y="2261805"/>
            <a:ext cx="0" cy="60997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2338" y="1981200"/>
            <a:ext cx="885677" cy="73111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54898" y="2487059"/>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0" name="TextBox 19"/>
              <p:cNvSpPr txBox="1"/>
              <p:nvPr/>
            </p:nvSpPr>
            <p:spPr>
              <a:xfrm>
                <a:off x="2952226" y="2712312"/>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52226" y="2712312"/>
                <a:ext cx="837088" cy="8140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98801" y="2712313"/>
                <a:ext cx="743537"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2</a:t>
                </a:r>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98801" y="2712313"/>
                <a:ext cx="743537" cy="814005"/>
              </a:xfrm>
              <a:prstGeom prst="rect">
                <a:avLst/>
              </a:prstGeom>
              <a:blipFill rotWithShape="1">
                <a:blip r:embed="rId5"/>
                <a:stretch>
                  <a:fillRect r="-19672"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96960" y="2590800"/>
                <a:ext cx="708271"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L</a:t>
                </a:r>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96960" y="2590800"/>
                <a:ext cx="708271" cy="814005"/>
              </a:xfrm>
              <a:prstGeom prst="rect">
                <a:avLst/>
              </a:prstGeom>
              <a:blipFill rotWithShape="1">
                <a:blip r:embed="rId6"/>
                <a:stretch>
                  <a:fillRect r="-20513" b="-38060"/>
                </a:stretch>
              </a:blipFill>
            </p:spPr>
            <p:txBody>
              <a:bodyPr/>
              <a:lstStyle/>
              <a:p>
                <a:r>
                  <a:rPr lang="en-US">
                    <a:noFill/>
                  </a:rPr>
                  <a:t> </a:t>
                </a:r>
              </a:p>
            </p:txBody>
          </p:sp>
        </mc:Fallback>
      </mc:AlternateContent>
      <p:cxnSp>
        <p:nvCxnSpPr>
          <p:cNvPr id="23" name="Straight Arrow Connector 22"/>
          <p:cNvCxnSpPr/>
          <p:nvPr/>
        </p:nvCxnSpPr>
        <p:spPr>
          <a:xfrm flipH="1">
            <a:off x="2355461" y="3403226"/>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200400" y="3633740"/>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44150" y="3645089"/>
            <a:ext cx="759568" cy="84327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39513" y="3730266"/>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0" name="TextBox 29"/>
              <p:cNvSpPr txBox="1"/>
              <p:nvPr/>
            </p:nvSpPr>
            <p:spPr>
              <a:xfrm>
                <a:off x="1752600" y="4191000"/>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752600" y="4191000"/>
                <a:ext cx="1064715" cy="81400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81295" y="4191000"/>
                <a:ext cx="952505"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r>
                      <a:rPr lang="en-US" sz="4800" b="0" i="1" baseline="-25000" smtClean="0">
                        <a:latin typeface="Cambria Math"/>
                      </a:rPr>
                      <m:t>1</m:t>
                    </m:r>
                  </m:oMath>
                </a14:m>
                <a:r>
                  <a:rPr lang="en-US" sz="4800" baseline="-25000" dirty="0" smtClean="0"/>
                  <a:t>2</a:t>
                </a:r>
                <a:endParaRPr lang="en-US" sz="4800"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781295" y="4191000"/>
                <a:ext cx="952505" cy="814005"/>
              </a:xfrm>
              <a:prstGeom prst="rect">
                <a:avLst/>
              </a:prstGeom>
              <a:blipFill rotWithShape="1">
                <a:blip r:embed="rId8"/>
                <a:stretch>
                  <a:fillRect r="-15287" b="-38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23934" y="4191000"/>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r>
                        <a:rPr lang="en-US" sz="4800" b="0" i="1" baseline="-25000" smtClean="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23934" y="4191000"/>
                <a:ext cx="1067728" cy="814005"/>
              </a:xfrm>
              <a:prstGeom prst="rect">
                <a:avLst/>
              </a:prstGeom>
              <a:blipFill rotWithShape="1">
                <a:blip r:embed="rId9"/>
                <a:stretch>
                  <a:fillRect/>
                </a:stretch>
              </a:blipFill>
            </p:spPr>
            <p:txBody>
              <a:bodyPr/>
              <a:lstStyle/>
              <a:p>
                <a:r>
                  <a:rPr lang="en-US">
                    <a:noFill/>
                  </a:rPr>
                  <a:t> </a:t>
                </a:r>
              </a:p>
            </p:txBody>
          </p:sp>
        </mc:Fallback>
      </mc:AlternateContent>
      <p:sp>
        <p:nvSpPr>
          <p:cNvPr id="33" name="TextBox 32"/>
          <p:cNvSpPr txBox="1"/>
          <p:nvPr/>
        </p:nvSpPr>
        <p:spPr>
          <a:xfrm>
            <a:off x="4209580" y="4642981"/>
            <a:ext cx="574196" cy="769441"/>
          </a:xfrm>
          <a:prstGeom prst="rect">
            <a:avLst/>
          </a:prstGeom>
          <a:noFill/>
        </p:spPr>
        <p:txBody>
          <a:bodyPr wrap="none" rtlCol="0">
            <a:spAutoFit/>
          </a:bodyPr>
          <a:lstStyle/>
          <a:p>
            <a:r>
              <a:rPr lang="en-US" sz="4400" dirty="0" smtClean="0"/>
              <a:t>…</a:t>
            </a:r>
            <a:endParaRPr lang="en-US" sz="4400" dirty="0"/>
          </a:p>
        </p:txBody>
      </p:sp>
      <p:sp>
        <p:nvSpPr>
          <p:cNvPr id="37" name="TextBox 36"/>
          <p:cNvSpPr txBox="1"/>
          <p:nvPr/>
        </p:nvSpPr>
        <p:spPr>
          <a:xfrm>
            <a:off x="4945883" y="3520455"/>
            <a:ext cx="574196" cy="769441"/>
          </a:xfrm>
          <a:prstGeom prst="rect">
            <a:avLst/>
          </a:prstGeom>
          <a:noFill/>
        </p:spPr>
        <p:txBody>
          <a:bodyPr wrap="none" rtlCol="0">
            <a:spAutoFit/>
          </a:bodyPr>
          <a:lstStyle/>
          <a:p>
            <a:r>
              <a:rPr lang="en-US" sz="4400" dirty="0" smtClean="0"/>
              <a:t>…</a:t>
            </a:r>
            <a:endParaRPr lang="en-US" sz="4400" dirty="0"/>
          </a:p>
        </p:txBody>
      </p:sp>
      <p:cxnSp>
        <p:nvCxnSpPr>
          <p:cNvPr id="27" name="Straight Arrow Connector 26"/>
          <p:cNvCxnSpPr/>
          <p:nvPr/>
        </p:nvCxnSpPr>
        <p:spPr>
          <a:xfrm flipH="1">
            <a:off x="4038600" y="5412422"/>
            <a:ext cx="373686" cy="45497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251124" y="5943600"/>
                <a:ext cx="1694759" cy="646331"/>
              </a:xfrm>
              <a:prstGeom prst="rect">
                <a:avLst/>
              </a:prstGeom>
              <a:noFill/>
            </p:spPr>
            <p:txBody>
              <a:bodyPr wrap="none" rtlCol="0">
                <a:spAutoFit/>
              </a:bodyPr>
              <a:lstStyle/>
              <a:p>
                <a:r>
                  <a:rPr lang="en-US" sz="3600" dirty="0" smtClean="0"/>
                  <a:t>Guess </a:t>
                </a:r>
                <a14:m>
                  <m:oMath xmlns:m="http://schemas.openxmlformats.org/officeDocument/2006/math">
                    <m:r>
                      <a:rPr lang="en-US" sz="3600" i="1" smtClean="0">
                        <a:latin typeface="Cambria Math"/>
                        <a:ea typeface="Cambria Math"/>
                      </a:rPr>
                      <m:t>𝜎</m:t>
                    </m:r>
                  </m:oMath>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51124" y="5943600"/>
                <a:ext cx="1694759" cy="646331"/>
              </a:xfrm>
              <a:prstGeom prst="rect">
                <a:avLst/>
              </a:prstGeom>
              <a:blipFill rotWithShape="1">
                <a:blip r:embed="rId10"/>
                <a:stretch>
                  <a:fillRect l="-10791" t="-14151" b="-34906"/>
                </a:stretch>
              </a:blipFill>
            </p:spPr>
            <p:txBody>
              <a:bodyPr/>
              <a:lstStyle/>
              <a:p>
                <a:r>
                  <a:rPr lang="en-US">
                    <a:noFill/>
                  </a:rPr>
                  <a:t> </a:t>
                </a:r>
              </a:p>
            </p:txBody>
          </p:sp>
        </mc:Fallback>
      </mc:AlternateContent>
      <p:sp>
        <p:nvSpPr>
          <p:cNvPr id="2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25</a:t>
            </a:fld>
            <a:endParaRPr lang="en-US" dirty="0"/>
          </a:p>
        </p:txBody>
      </p:sp>
    </p:spTree>
    <p:extLst>
      <p:ext uri="{BB962C8B-B14F-4D97-AF65-F5344CB8AC3E}">
        <p14:creationId xmlns:p14="http://schemas.microsoft.com/office/powerpoint/2010/main" val="179737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Security</a:t>
            </a:r>
            <a:endParaRPr lang="en-US" dirty="0"/>
          </a:p>
        </p:txBody>
      </p:sp>
      <p:sp>
        <p:nvSpPr>
          <p:cNvPr id="5" name="Rounded Rectangle 4"/>
          <p:cNvSpPr/>
          <p:nvPr/>
        </p:nvSpPr>
        <p:spPr>
          <a:xfrm>
            <a:off x="3810000" y="1436255"/>
            <a:ext cx="3048000" cy="392545"/>
          </a:xfrm>
          <a:prstGeom prst="round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581891" y="3048000"/>
            <a:ext cx="6781800" cy="3124200"/>
          </a:xfrm>
          <a:prstGeom prst="wedgeRectCallout">
            <a:avLst>
              <a:gd name="adj1" fmla="val 27977"/>
              <a:gd name="adj2" fmla="val -89105"/>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Almost all known algorithmic techniques</a:t>
            </a:r>
          </a:p>
          <a:p>
            <a:pPr algn="ctr"/>
            <a:r>
              <a:rPr lang="en-US" sz="2800" dirty="0" smtClean="0">
                <a:solidFill>
                  <a:schemeClr val="tx1"/>
                </a:solidFill>
              </a:rPr>
              <a:t>Spectral Methods</a:t>
            </a:r>
          </a:p>
          <a:p>
            <a:pPr algn="ctr"/>
            <a:r>
              <a:rPr lang="en-US" sz="2800" dirty="0" smtClean="0">
                <a:solidFill>
                  <a:schemeClr val="tx1"/>
                </a:solidFill>
              </a:rPr>
              <a:t>Local Search</a:t>
            </a:r>
          </a:p>
          <a:p>
            <a:pPr algn="ctr"/>
            <a:r>
              <a:rPr lang="en-US" sz="2800" dirty="0" smtClean="0">
                <a:solidFill>
                  <a:schemeClr val="tx1"/>
                </a:solidFill>
              </a:rPr>
              <a:t>Expectation Maximization</a:t>
            </a:r>
          </a:p>
          <a:p>
            <a:pPr algn="ctr"/>
            <a:r>
              <a:rPr lang="en-US" sz="2800" dirty="0" smtClean="0">
                <a:solidFill>
                  <a:schemeClr val="tx1"/>
                </a:solidFill>
              </a:rPr>
              <a:t>First and Second Order Methods for Convex Optimization</a:t>
            </a:r>
          </a:p>
          <a:p>
            <a:pPr algn="ctr"/>
            <a:r>
              <a:rPr lang="en-US" sz="2800" strike="sngStrike" dirty="0" smtClean="0">
                <a:solidFill>
                  <a:schemeClr val="tx1"/>
                </a:solidFill>
              </a:rPr>
              <a:t>Gaussian Elimination</a:t>
            </a:r>
            <a:endParaRPr lang="en-US" sz="2800" strike="sngStrike" dirty="0">
              <a:solidFill>
                <a:schemeClr val="tx1"/>
              </a:solidFill>
            </a:endParaRPr>
          </a:p>
        </p:txBody>
      </p:sp>
      <p:sp>
        <p:nvSpPr>
          <p:cNvPr id="8" name="Rectangle 7"/>
          <p:cNvSpPr/>
          <p:nvPr/>
        </p:nvSpPr>
        <p:spPr>
          <a:xfrm>
            <a:off x="446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9"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26</a:t>
            </a:fld>
            <a:endParaRPr lang="en-US" dirty="0"/>
          </a:p>
        </p:txBody>
      </p:sp>
    </p:spTree>
    <p:extLst>
      <p:ext uri="{BB962C8B-B14F-4D97-AF65-F5344CB8AC3E}">
        <p14:creationId xmlns:p14="http://schemas.microsoft.com/office/powerpoint/2010/main" val="35534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Security</a:t>
            </a:r>
            <a:endParaRPr lang="en-US" dirty="0"/>
          </a:p>
        </p:txBody>
      </p:sp>
      <p:sp>
        <p:nvSpPr>
          <p:cNvPr id="7" name="Rectangle 6"/>
          <p:cNvSpPr/>
          <p:nvPr/>
        </p:nvSpPr>
        <p:spPr>
          <a:xfrm>
            <a:off x="457200" y="3048000"/>
            <a:ext cx="8229600" cy="187420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57200" y="2971800"/>
                <a:ext cx="8001000" cy="1950406"/>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needs </a:t>
                </a:r>
                <a:r>
                  <a:rPr lang="en-US" sz="3000" dirty="0"/>
                  <a:t>to see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3</m:t>
                            </m:r>
                          </m:sup>
                        </m:sSup>
                      </m:e>
                    </m:d>
                  </m:oMath>
                </a14:m>
                <a:r>
                  <a:rPr lang="en-US" sz="3000" dirty="0"/>
                  <a:t> passwords </a:t>
                </a:r>
                <a:r>
                  <a:rPr lang="en-US" sz="3000" dirty="0" smtClean="0"/>
                  <a:t>before he can use </a:t>
                </a:r>
                <a:r>
                  <a:rPr lang="en-US" sz="3000" dirty="0" smtClean="0">
                    <a:sym typeface="Mathematica1"/>
                  </a:rPr>
                  <a:t>Gaussian Elimination to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2971800"/>
                <a:ext cx="8001000" cy="1950406"/>
              </a:xfrm>
              <a:prstGeom prst="rect">
                <a:avLst/>
              </a:prstGeom>
              <a:blipFill rotWithShape="1">
                <a:blip r:embed="rId4"/>
                <a:stretch>
                  <a:fillRect l="-1752" t="-3762" r="-1980" b="-9091"/>
                </a:stretch>
              </a:blipFill>
            </p:spPr>
            <p:txBody>
              <a:bodyPr/>
              <a:lstStyle/>
              <a:p>
                <a:r>
                  <a:rPr lang="en-US">
                    <a:noFill/>
                  </a:rPr>
                  <a:t> </a:t>
                </a:r>
              </a:p>
            </p:txBody>
          </p:sp>
        </mc:Fallback>
      </mc:AlternateContent>
      <p:sp>
        <p:nvSpPr>
          <p:cNvPr id="11" name="Rectangle 10"/>
          <p:cNvSpPr/>
          <p:nvPr/>
        </p:nvSpPr>
        <p:spPr>
          <a:xfrm>
            <a:off x="457200" y="5029200"/>
            <a:ext cx="8229600" cy="1752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457200" y="4953000"/>
                <a:ext cx="8001000" cy="1938992"/>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a:t>
                </a:r>
                <a:r>
                  <a:rPr lang="en-US" sz="3000" dirty="0" smtClean="0">
                    <a:sym typeface="Mathematica1"/>
                  </a:rPr>
                  <a:t>who can guess the user’s passwords with accuracy much better than random guessing can also approximately recover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r>
                  <a:rPr lang="en-US" sz="3000" dirty="0" smtClean="0">
                    <a:sym typeface="Mathematica1"/>
                  </a:rPr>
                  <a:t> </a:t>
                </a:r>
                <a:endParaRPr lang="en-US" sz="3000" dirty="0">
                  <a:sym typeface="Mathematica1"/>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 y="4953000"/>
                <a:ext cx="8001000" cy="1938992"/>
              </a:xfrm>
              <a:prstGeom prst="rect">
                <a:avLst/>
              </a:prstGeom>
              <a:blipFill rotWithShape="1">
                <a:blip r:embed="rId5"/>
                <a:stretch>
                  <a:fillRect l="-1752" t="-3774" r="-2133" b="-8805"/>
                </a:stretch>
              </a:blipFill>
            </p:spPr>
            <p:txBody>
              <a:bodyPr/>
              <a:lstStyle/>
              <a:p>
                <a:r>
                  <a:rPr lang="en-US">
                    <a:noFill/>
                  </a:rPr>
                  <a:t> </a:t>
                </a:r>
              </a:p>
            </p:txBody>
          </p:sp>
        </mc:Fallback>
      </mc:AlternateContent>
    </p:spTree>
    <p:extLst>
      <p:ext uri="{BB962C8B-B14F-4D97-AF65-F5344CB8AC3E}">
        <p14:creationId xmlns:p14="http://schemas.microsoft.com/office/powerpoint/2010/main" val="4693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Discrimination Norm </a:t>
            </a:r>
          </a:p>
          <a:p>
            <a:pPr lvl="1"/>
            <a:r>
              <a:rPr lang="en-US" dirty="0" smtClean="0"/>
              <a:t>On average how much different would the answers to a query q be if we picked a random challenge and a random response? </a:t>
            </a:r>
          </a:p>
          <a:p>
            <a:pPr lvl="1"/>
            <a:r>
              <a:rPr lang="en-US" dirty="0" smtClean="0"/>
              <a:t>Small discrimination norm =&gt; Statistical Algorithm must use deep tree</a:t>
            </a:r>
            <a:r>
              <a:rPr lang="en-US" dirty="0"/>
              <a:t>. [</a:t>
            </a:r>
            <a:r>
              <a:rPr lang="en-US"/>
              <a:t>FPV13</a:t>
            </a:r>
            <a:r>
              <a:rPr lang="en-US" smtClean="0"/>
              <a:t>]</a:t>
            </a:r>
            <a:endParaRPr lang="en-US" dirty="0" smtClean="0"/>
          </a:p>
          <a:p>
            <a:r>
              <a:rPr lang="en-US" dirty="0" smtClean="0"/>
              <a:t>Fourier Analysis</a:t>
            </a:r>
          </a:p>
          <a:p>
            <a:pPr lvl="1"/>
            <a:r>
              <a:rPr lang="en-US" dirty="0" smtClean="0"/>
              <a:t>Express discrimination norm as a low degree function</a:t>
            </a:r>
          </a:p>
          <a:p>
            <a:r>
              <a:rPr lang="en-US" dirty="0" smtClean="0"/>
              <a:t>Generalized </a:t>
            </a:r>
            <a:r>
              <a:rPr lang="en-US" dirty="0" err="1" smtClean="0"/>
              <a:t>Hypercontractivity</a:t>
            </a:r>
            <a:r>
              <a:rPr lang="en-US" dirty="0" smtClean="0"/>
              <a:t> Theorem</a:t>
            </a:r>
          </a:p>
          <a:p>
            <a:pPr lvl="1"/>
            <a:r>
              <a:rPr lang="en-US" dirty="0" smtClean="0"/>
              <a:t>Bounds the expected value of low degree functions</a:t>
            </a:r>
            <a:endParaRPr lang="en-US" dirty="0"/>
          </a:p>
        </p:txBody>
      </p:sp>
      <p:sp>
        <p:nvSpPr>
          <p:cNvPr id="4" name="AutoShape 2" descr="data:image/jpeg;base64,/9j/4AAQSkZJRgABAQAAAQABAAD/2wCEAAkGBxQHEhUTEhQWFRQXGBcWGBQXFhYWFBseGBcXHBoWGBcZHCggGh4nGxgZITEiJikrLi4uGB8/ODMvOigtLisBCgoKDg0OGxAQGiwmICQtLDYuLCwsLCwxLCwsLCwsLCwsNCwsLCwsLDQsLCwsLC8sLC0sLCwsLCwsLCwvLSwsNP/AABEIAOEA4QMBEQACEQEDEQH/xAAcAAEAAwEBAQEBAAAAAAAAAAAABQYHBAMCAQj/xAA/EAABAwEGAwUFBgQFBQAAAAABAAIDEQQFEiExQQZRYRMiMnGRBxRCgaEjUmKxwdFy4fDxFjNDU4IVJJKisv/EABsBAQACAwEBAAAAAAAAAAAAAAADBQECBAYH/8QANREBAAIBAgQDBgYCAgIDAAAAAAECAwQREiExQQVRYRNxgZHR8CIyobHB4SPxFEJSojNDcv/aAAwDAQACEQMRAD8A3FAQEBAQEBAQEBAQEBAQEBAQEBAQEBAQEBAQEBAQEBAQEBAQEHDeF5ssWXid90fqdkFKtF6Wi+ZqMldGxupYS0eeWvIVWN92U7Z73ksmTj2g60xeoCywnbFbmW0VYfMHUfJB0oCAgICAgICAgICAgICAgICAgICAgICD5e8RipNAN0EJeN8ZHCcLRq85H5ckFGvC+vfX9nDocsR36Af1VazLZLXNZHWNrsQ1w5+Vf3WYjZjd0SlbMPGO0OszsTTQjdYFuue8xeLa6OHib+o6IJBAQEBAQEBAQEBAQEBAQEBAQEBAQEHjarS2yirvkNz5IKvfd8iIYpHUHwsH6Dc9UZUO9r3feRoe6zZg08zzK0mWdkfHKYXNcBm0g56ZGuyRAv8Aw/xXBbW9lM3s3uyBrVh5UcdD5reJ3azGxammIlp9efVZYcUzqIPix3obtkEg0HiHMHUf1usMtJikEoDgaggEHodEH0gICAgICAgICAgICAgICAgICAg4r5vSO5onSymjRQADNznONGsaN3EkADqgodvv98WJ81DK/wAMIPdibsHOGp3P9FYmWVRt9uM5MkjvMkgADlyAWvVlG2W3m3ktssclpdWn2be4P4pHUaPVQZtRiwRvktEe9tWs26Q97wgtVyhslsiayF5A7SN/aCMnQTGgoCcsQyqufS+J6fU3mmOefry39za2K1I3l9kB3UFd6NLWa934cD3E08LjmR0J3C3iWuz1hvfth3siMj/JB8SzdtkN/wBUGsXFZ3WSzxsf4gNOXIfIZIO9AQEBAQEBAQEBAQEBAQEBAQEBBmXGV/C0TVaQRFUMPwMNCHSci+lRX4RWmrliWYUe7o7VxOS6z4Y4cRHvMlXOeRWpjZvnuTT8lXazxHFpp4Z528o/l04dNfJG8dFnuzgOzREOtBfan61mNYx/DEO6B51XntR4xqMnKs8MenX5uuukpXrzW2MNszaANa1o0ADWgDoMgFTW4r2585lLtsqNn4xbe9pdEGxOsP8AlSSyOa0F7sYDQHOo8OIAApoTU1BCtb+GWwYYybz7XrER5Rt8tu7mjLFrbdkPxDw+/hWssIdJYtXMzdJB1G7o/q1W/hfjEZ9sWblftPn/AGgzYeHnXo8WOErQ5pBBAII0Nd1fOZ4yzCA+eZ/dNzZePZxcvvzveXj7NhowH4nA+Lyb+fksww0tZBAQEBAQEBAQEBAQEBAQEBAQEFK474iNnBs8Ro4j7Rw1APwA8yNenmsSzDKGRniQvFXNsUX+dI2uKUj/AEo6fDzd/dV+s1nstqU/Pbp6esunBg4/xW/LH3svFxNkiYS8NZHUCGJraYGAUaD1ORodPoPL6qaTbau8z3nzlc4ottz+EeiYZIuOYZmqj8RcWC8zJBA5oijymmeAYxRwa9jo3NPaNIJaG5F7i3CcjS70nh/sojJk/NPSO/pMTHSe+/aOquy5YtM1r0jrP39yjOGrk/xY8VbS74ThbUkumNG1ea0OM07z8iAcPOnRrNX/AMOs7c8lv/X+vKO880WPH7T/APMfqvnGduF1WCYsABMfZRtAyrJ3GgDpi+i8/wCHYbZ9XSJ895+HNPmnhpKk2eEXfExn3WhvnQar6DKsSXCHDj+JJu9UQtNZH/kxp5n6D5V1jmzPJtdmgbZWtYxoa1oAa0aADQLdo9EBAQEBAQEBAQEBAQEBAQEBAQRfEV6i6IS/V57rBzJ38hr/AHQYjMyXiqd8EbiGA/8Ac2gaiusTDu87nb6Lg12trpqb9bT0j77OnT4Jyz6d5XGQw8OWY0AZDCwmg5DbqSfUnqvJR7TU5fO1pXf4cVPSHNYr8ivZjuyd3g0PLDlIw0rhe05g5V67KbJpMmG0ReO+3v8Ack096ZYi1Z9/xetvfHb45I5HFrHta0lrsLhjGxWmKt8d62rG8xv69G+XBvTafVVI+F5bY9sAIbYwA50zH9+cOaQQ8AYSa4QKjuBooTXKztrqUrOSf/k8pj8v3+s9VXOltNuD/r5+f3+jRbIxtmY1jAGtaAGtGQAGwXn8lrXtNrTvMungiI2hUPaBaxaJrLZ65NLrS8V2Z3Y8ur3H/wAVfeAYOd8s+6P3n+FfrLdKuO57qk4jnEUeQ1c4ioY3cnryG69L1cXRtV0XZHdETYYhRrfUndzjuSt4jZpM7uxAQEBAQEBAQEBAQEBAQEBAQEBBkHtCvV99TxQQvwdrJ2THDVrGtc6SRvWjcvMKDU5ow4rZJ7JMWP2l4r5pW67ujuiJsUQDWN05k7kncnmvD5s1815vfnMvQY8cUrw1RHFNss9Y4LQ5hxnGxriQCYy0gOGjmkkAt1oTQEgBWfhNZi85Np2iNt/Lf9XNrdppFN+f7vv2g2N08brws8wbJ2Y+wbCZi8s8WKSMFzSKtA0bQGviKvorTJXgtG8Kql74rcVeUqXDxQ73LtnNhL34omNd2oke8BlWsjYCCwE+LE2pNMtDzT4bE35WmIjtyn9fP5u/J4ne8Ry5/wA+7+3nwZxDPdjJJbSMFmaXNDMLsbnjNzY2k5UocR0HnpD4hpceW0Up+fz8o9f4b4tZeazbJHL92mXXeLbyjbKw1a6tNNiQQab1Gi85nwWxXmlusO2lovXihm953mLZabTaCasDhBHTcR5d3nieTRev8Pw+x01Ynr1n4/0pM9uPLO3uX7gSCS52dq4/aSULmfC1orSPqcySeZ6Kqz+JXjPxY+kfq76aSvs+G3WWmWK1ttjcTfmNweSv9NqKZ6cVfl5KvLitjtwy6FOiEBAQEBAQEBAQEBAQEBAQEBBA8YXn7jDhae/JVo6D4j+nzQZbcUfv94ud8MEHo6Z1B/6sPqqTxvLw4Yp5z+33Du0NfxzPkuJC8suIV6/+HbLb3iW0xNcwNLHEFzXYSahzS0jvNOYrkakHWotvDddfFPs+cxP6INTpozxv/wBoVu4XWqwujs8AbP3WsfFKCyOoq2KTtg5pidVhDCBWtQXVpS/xTjtNrRv1+/7VuqjJEUi+3KPvdO2WaO67Q62WuzCG1QB8DWh4ljkc/wC07VmWJrwHPJNDUPJJ1Kj1GaaxwY+cz+kec/x5yjxYuL8Vun7+5X7mitPGdofarQXRwnLBjkDi1zAcLHNDe6Q7M7imWQK4dXlx6XH7Ov4rzz35dd+s9fhHZ2YMds1uKeVfL6PXiziEEOstmcI4YxhmmbkGgCnYRU+KmRpppqnh2gm0+3zd+cRPf1lnVamIj2eP4/Q4MuMvw2iVmBoH2EP3Af8AUd+M/T5p4nrt/wDFSffP8JNDpeH/ACW69l4ilMao1lNd0nd1vNmcHNPmNj0K6NNqb4L8Vf8Abkz4IvXaVvsVrbbG4m/MbjzXrtPqKZ6cVf8ASiy4rY7bS6FOjEBAQEBAQEBAQEBAQEBAQEGVcV3obdK87AljRyAJ/mfmksw5/ZvZu0itFoP+tO4NP4IgI2/UO9V4/wAdz76iKf8AjH6zz+iw0vKu76urjCy3zNLCxxa+NzhR/dxhurm15GuRzyUGbw/NhpW8xvE+XZ14tTS0zV+WLieyXvJ7ux+JzgThLXBrgK+EkUdUCuW3zoyaLUYK+1mNoj16JaajHe3DE83BNdr7gtJtTTisphMU0VHl4Y0Ax9mG/E14BDqimZrurHSeIb09nt+OZ5eW895Q6vBF5i89uqLsjJuN5haJJHCCmYGJtQ9sjXRDvUccJYS6nxUypRb6jLXS1mu2957zz6bTE+neIhFixzlmJjlWP75OjiC9uzHuVi7uAYZJGD/LaBUsZTWSlST8OZ1Wug0Nstv+Rn98b9/WfT76M6nURSPZY/8AX9o+4OFveSx8zMEDM44Dq4/7ko+uE58+Sn13iUbTjxTz7z9PqaXQzvx5I+H1Xeiot1s+BOCafKuxPJbzjmI3axeN9nvG/Ao2ZjdJ3feBs7g5vzGx6FT6fU3wX4q/7c2bBW9drLhYba22tq3Xcbhes02qpqKcVfjHkoc2G2K20uldKIQEBAQEBAQEBAQEBAQEBBlPHNhNhtTjSjJO+07VPiHr+YWJZhGcI3624Gtss9GwYj2M+zcbiezl5Zk0fpsab+X8Z8Kve06jFznvH8x9HVhy7fhlD8WezOa87a90JjZBMTK55AxMfhzbTUh7jiyy15CuNF43ix6eIybzavLbzj+obXwTa3LotXDHC4uaNjpAx1pwBr5G4qHnTEdTQYiKYiKkLg1eunPaYrM8G/KPv9PJ3aekUjeeqStdoZY2l0j2saNXOcGj1K58dLXnasbz6OubREbzKoW6/wA3lhsl2tJLzQysYWtAJzEVQA5xz72gzNVe6Pwu9r+01Hy7z71fn1lYrw4vm0jgbguPhmMEgOmI7ztQ2urWk613dqV6OIVUy9b64c1fAOpj2/4/t6Kj13hW+98Py+n0Wul8Q/65fn9VUtMZcCAcLtM9eo6cuio6TFL/AIo+H3+y1tE2r+GVebF9tgcMLnnN1S04WCoDQDQ76ZAbbK6m/wDg46zvFe3Kec955bx+8+fdVRT/ADcFo2me/TlHl9/BI2W92SSmEEkitHajIVLSeYG/rmuHLoclcMZpj4fz9/Dk68erpOWcUfP+Pv8AdKtdh0XA7JhJXfbTCQ5poR9ehUuDPfDfirPNy5sMXjaVvu+3ttoyycNW/qOi9ZpNZTUV5de8KPNgtinn0di60AgICAgICAgICAgICAgIIziC5mX3EY35HVj92u5+XMIMcvewOsD3QzMzGRBFWuB3FdWlatn7c3EE/DrezDHWmD4GYwJI/wAIc7xR9Dm3y0o/EPBaai/tMc8Nu/lP9/unx55ryl9WviK23j8UdmbyjHay/OR4wj5NW2n8D0+P88zaflHyj6tram89OSHjsPv8rWsD55nGjXPcZH1OuEuyaPKgCtaY6Y44aREe5Da0252lsvBnCTOHmYnUdO4d5+zfwM6dd/QCaI2RzO6zLLAgib5uRl494d2T72x6O/dV+t8PpqI4o5W8/P3uzS6y2HlPOPvoot6XVR2GVtHtrhduKgirTuPovO8WbS3mk8vOO0/fmutsWorFo+E94Vi0XYQ6jo4y7F8XdilqDQigyeDU4dKnqFa49XE03ra223bnau0xv1616Rv5fFW3008W1q13378otvv8p77efwftyX8IWhkpya0d+jiW0oKP16kk0DagZmtMa7w2b2m+KOcz03jnvz5dPdEd+vKDSa+K1imSeUR12nlty59ffM9unOd1ojfhzH8lQzErjlMJKyWosILTQhb4stsduKs7S58uKJjaVruy9Ba+67J/0Pl+y9RovEK544bcrfv7lLqNNOPnHRIqxcogICAgICAgICAgICAgII2/LjhvxmCZunheMntPNp/TQoM0vngi1XaSYx28ezmDvjzZr6V+S12Z3Vua7LZaXCJtlnGI0zikaD5uIoB1JWrZrfBXCTOG2VdR87h35Nh+BnJvXf0A3iNmszusyywICAg5bwsDLwbhePIjUdQVz6jTY89eG8fHvCbDnvhtvVRL+uM2YFkoxRu0ft0/hcvNZtPm0WSLR8J+v0XmPNi1VOGfkq1usb43N+0c3IME2VCMWTJBuanLmddTTpwZ8dqT+GJ578Ply5zWfhz8o6dI35s2G9bR+KY7cXLnz5RPz5effq4bsvd92O7OZrsNMu7n4qEnPPUknOpNB169Vocepr7TDMb78+fp09PTptHO3pz6fV3wTwZYnbby9evr6+c8o9bZZpxK0PYatIqCNCCvPZKWpaa2jaYXVbVvWLV5xKQs81fNYraYnkivRZbqvnHRkhz2dz8/3XodD4nFtqZevn9VTqNHt+KnyTauleICAgICAgICAgICAgICAgICAgICAgIPiaITgtcAQciDotb0res1tG8S2raazvHVTr9uA2OrmVdHuNS3z5jr/dea1vhtsE8ePnX9Y/r7nzXel1tcscF+v7qHeF2CAVNTE3NtBidH0IOToxUmmo2Uun1drztHK89ee0W+lvXpPdHn01aRvPOsdO8x9a/rHZzXVNLZZWNA7hY3ETI6RriTTtWmhpU1oMt66BT6umHJhtaZ5xM7fhisxy34Z5x079fRDprZaZYrEcpiN+czE8/zR169unr2W1j8K87suZh1RzVWYlHarlsHtFZd9qNnmzhFG9oMyx29ebdBzFF7Dw3Hk/48Tefd7nndZkr7aYj7lpMMzZ2hzCHNcKhwNQQdwQuxC+0BAQEBAQEBAQEBAQEBAQEBAQEBAQEBBVr+4e1khHV0Y/Nv7eio9d4b/wDZij3x9Pp8lrpNd/0yfP6qnZrM2zVwgiprSpoPIHTyCpcuW+Tbi57fP4+fxWmPHWm/D3exUSRwX3eH/TIXyfdaSOp2HrRdOkwe2y1r5y5tVl9ljmzJ2WkyElxqSak9SvdRERG0PJTMzO8rtwPxzLw24MNZICc465jm5hOh6aH6rW1d2a32bpdN5xXvE2WF4ex241B3BGoI5FRTGyeJ3diwyICAgICAgICAgICAgICAgICAgICAgIK/f9wC1VkiFH6luzuvQ/mqjX+He1/yYvzeXn/ax0mt4PwX6ft/Sj2u2ssYPaODaa4sjltQ7qippslrbVrO62tnx1rvM8lKvS3HiuZsLKiBtS5255H10V9p8EaDFOW35pU2fNOryRSv5YVG87G67JXRn4TrzBzB9FcYM0ZccXjurMuOcdprL9s89FOhWjhTiqbhx+KJ1WuIL4z4HefI9R/JYmsSzW01b1wxxHDxJF2kRoRQPYfEw8jzHI7qCY2dNbRMJhYZEBAQEBAQEBAQEBAQEBAQEBAQEBAQEFI9oXAbOJW9rFRlpaMicmyAfC/keTvXpmJ2a2jdl123oy63GCaLsJGnC7LKv4tx9R1VVrNFlvPFW2/o7tLqsdPw2jZ5ca3eLbGLRHQ4RRxGdW8/kfzK18MzTjvOG/f922vxRevta/cKPor9T7PeG0YVlqnLjvqW55GywvLHChy0PRw0cOhWJiJbRMw3rgnjKLieOmTJ2jvx11/Ezm38vQmC1dnRW260LVsICAgICAgICAgICAgICAgICAgICAgIKhx9wNHxUzE2kdpaO7JTJw+5JTUcjqOuYOYnZrNd2Eze8cOSvheC1zSWvjdm09abgjMEagrXJp8eXnaOfn3YrltTlDzsNx+8NMkhMbDkwAFziScqDWgUWbV8FuCnOe/35t8en4o4rcoRNushsT3RupVppUac/wAl1YskZKRaO6C9Jpaaz2fEcxapUcpSw251kc18bi1zaEOBoQeYKbMbty4A9oDL8AhtDmstAoAdGyeWwd0325CG1dnRS+/VfFokEBAQEBAQEBAQEBAQEBAQEBAQEBAQEFY434Mh4rjz7k7R9nMBUj8Lx8Ta7bbLMTs1tXdhNsjn4blfZ5wWvFG1qTRuLxRk6tIrQ+XKijy6emTn9z7ymW1OX3HudMkLbY97XQs7AgkWgDvZDxF5zOa4ItbHWJi88X/j2+TqmtbzO9Y281VtdhfZQ0vaQHira7jy2+fNW1MtMkzFZ6dXBbHau0zHV4slLFKj2SMFo5bLLDW/Z/7SQAILa460ZOc8uUh1/wCXrzUNqeSemTtLV2ODwCDUHMEZg9Qo0r9QEBAQEBAQEBAQEBAQEBAQEBAQEBAQQXFnCsHFMWCYUcK4JW+NhPLmObTkfQjMTsxMbsEvq45+D7Q1loaXR1q1wr2UgG7eo1wnMehWMuP2lJiOvm1pbgtG/R9OfHb2yux1y78r2eEE5MYz+vmq7hyYrVjb3RE9Z85l1TNckTO/vme3pCu3hd4gaJGPEkZNK0oQeRadFY4s83ma2jaYcl8cVjeJ3hwNeY107odndDacWSy1aFwL7QZLhAilHaQVyHxs/gJyp+E/IhR2pulpfbk2u6rziveMSwvD2HcbHcEag9CoZjZNE7uxGRAQEBAQEBAQEBAQEBAQEBAQEBAQEHDfV0xX3E6Gdgex2x1B2c07OGxCMTG7AOK+GJ+CJSCO1s0lWtkI7rh9x9PC8D11G4DJjjJEdpjp6Na2mk+kuOxmK2VEbQJXMPewVjjAyoa8xv8A2XBljLj2m071ifPnLpx8F99o5zHwhCXrdfugD2EujybiNBU0zLebctV24NR7SeG3Kfvr6ufLh4I3joigcBXUgmHbDadls1Wfhfiqfh9+KF+RILoznG7zHPqM1rNd21bTDdeEeK4uJ46s7kjfHESKjqPvN6qGa7J62iVgWrYQEBAQEBAQEBAQEBAQEBAQEBAQEBB4W6xR3hG6KVjXxuFHNcKgoMF464Fm4Re6eGslkJ1zJYCfBKN27Yt96HXNoi8bS051neEXd14G8hhLWukD8TAcmMAA7x50zy1VZnwRhneJ5bc/OXbjy+0jaY59vRE31d8fihcXOyLgBUHFnjbhyA2p/R6tNnv0yRtHb6Tu582Ou/4J5oEii793Ls6IZ6ZLZpKWu+3OsrmvY4tc3MOaaOB6EJtub7Nk4I9pLLa0RW1wZJkGy0ox38ezT1yBUVqeSauTfq0YHFmFGlfqAgICAgICAgICAgICAgICAgICAgIPx7Q8EEAg5EHMEHYhBg/tF9n7+GnG1WOps4OIgeKH94+u2/NZmItHDLTnWd4Va77wknY5kbg2dz8VaDvAjMaUFNVxZcFK2i143rEfJPTLaY4azzmfm+74uZ1oAlBYXHxuxBrDTKgHOo1/oY02qrSeDadu0dZbZsEzHFvHqqxarRwvSGbCtoaTCQgnqssL5wV7QZLhIjkrJB9wnvN6sJ/+Tl5KO1N0lckw13/Fdk/3R6H9lFtKfihNrDIgICAgICAgICAgICAgICAgICAgIPxzQ8EEVByIOnkgxP2j+zN13F1qsDSYhV0kIOcdMy6Mbs/CMxtlpvExPKUdq7c4Zpa7c61sjYaUjFBT8/Oi0x4a0ta0d2bZJvWI8nTPcL3RiWL7SMiuXjHMFu9NMlFXWUi8478p/RvOmvNeOvOEO7LUfou2HM9I5sPRZapG6YX3pKyGMVe9waB1J/JJnkRG87P6D/wHF94rn4pdPDC3rDYQEBAQEBAQEBAQEBAQEBAQEBAQEBAQYv7UPZr7tjtlib3M3S2cDTm+IDbct2zpyW8W7SjmveFG4Pvb3WTs3H7N+h2Dtj89PRV/iOm46ccdY/Z2aLPwW4Z6SneKYLI1uKYUefCWZSH9/nkuDQ31O+2Pp69HXrKYNt7dfTqz9zMbqNrSuVdemm69FEztzUkxETybz7I+A/8AoTPerQ2loeKMYRnG08xs878hluVpa26WldubS1o3EBAQEBAQEBAQEBAQEBAQEBAQEBAQEBAQY97TvZoQXWuwMOfels7Bn1kiA33LBrqM8jvW3aWlq94ZlBY7TxFMGMjfLKKMoGnu0+9s3qTRMeOmONq8oaWta87y232e+zWPh3DPaKSWnUbsj/h5u/F6czibbt6026tBWrcQEBAQEBAQEBAQEBAQEBAQEBAQEBAQEBAQEBAQEBAQEBAQEBAQEBAQEBAQEBAQEBAQEBAQEBAQEBAQEH//2Q=="/>
          <p:cNvSpPr>
            <a:spLocks noChangeAspect="1" noChangeArrowheads="1"/>
          </p:cNvSpPr>
          <p:nvPr/>
        </p:nvSpPr>
        <p:spPr bwMode="auto">
          <a:xfrm>
            <a:off x="155575" y="-2574925"/>
            <a:ext cx="53721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6" name="Picture 4" descr="http://www.northerntool.com/images/product/2000x2000/257/2570509_2000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512" y="403225"/>
            <a:ext cx="1196975" cy="11969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28</a:t>
            </a:fld>
            <a:endParaRPr lang="en-US" dirty="0"/>
          </a:p>
        </p:txBody>
      </p:sp>
    </p:spTree>
    <p:extLst>
      <p:ext uri="{BB962C8B-B14F-4D97-AF65-F5344CB8AC3E}">
        <p14:creationId xmlns:p14="http://schemas.microsoft.com/office/powerpoint/2010/main" val="2436737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Break Our Scheme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774" y="1129145"/>
            <a:ext cx="5272088" cy="484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022430"/>
            <a:ext cx="8474436" cy="923330"/>
          </a:xfrm>
          <a:prstGeom prst="rect">
            <a:avLst/>
          </a:prstGeom>
          <a:noFill/>
        </p:spPr>
        <p:txBody>
          <a:bodyPr wrap="none" rtlCol="0">
            <a:spAutoFit/>
          </a:bodyPr>
          <a:lstStyle/>
          <a:p>
            <a:r>
              <a:rPr lang="en-US" dirty="0" smtClean="0">
                <a:hlinkClick r:id="rId4"/>
              </a:rPr>
              <a:t>http</a:t>
            </a:r>
            <a:r>
              <a:rPr lang="en-US" dirty="0">
                <a:hlinkClick r:id="rId4"/>
              </a:rPr>
              <a:t>://www.cs.cmu.edu/~</a:t>
            </a:r>
            <a:r>
              <a:rPr lang="en-US" dirty="0" smtClean="0">
                <a:hlinkClick r:id="rId4"/>
              </a:rPr>
              <a:t>jblocki/HumanComputablePasswordsChallenge/challenge.htm</a:t>
            </a:r>
            <a:endParaRPr lang="en-US" dirty="0" smtClean="0"/>
          </a:p>
          <a:p>
            <a:r>
              <a:rPr lang="en-US" dirty="0"/>
              <a:t>Paper: </a:t>
            </a:r>
            <a:r>
              <a:rPr lang="en-US" dirty="0">
                <a:hlinkClick r:id="rId5"/>
              </a:rPr>
              <a:t>http://</a:t>
            </a:r>
            <a:r>
              <a:rPr lang="en-US" dirty="0" smtClean="0">
                <a:hlinkClick r:id="rId5"/>
              </a:rPr>
              <a:t>arxiv.org/abs/1404.0024</a:t>
            </a:r>
            <a:r>
              <a:rPr lang="en-US" dirty="0" smtClean="0"/>
              <a:t> </a:t>
            </a:r>
          </a:p>
          <a:p>
            <a:endParaRPr lang="en-US" dirty="0"/>
          </a:p>
        </p:txBody>
      </p:sp>
      <p:sp>
        <p:nvSpPr>
          <p:cNvPr id="5" name="Oval 4"/>
          <p:cNvSpPr/>
          <p:nvPr/>
        </p:nvSpPr>
        <p:spPr>
          <a:xfrm>
            <a:off x="3045691" y="2020455"/>
            <a:ext cx="762000" cy="41794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248400" y="1600200"/>
            <a:ext cx="2590800" cy="2971800"/>
          </a:xfrm>
          <a:prstGeom prst="wedgeRectCallout">
            <a:avLst>
              <a:gd name="adj1" fmla="val -142488"/>
              <a:gd name="adj2" fmla="val -29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Goal: </a:t>
            </a:r>
            <a:r>
              <a:rPr lang="en-US" sz="2000" dirty="0" smtClean="0"/>
              <a:t>Guess one of the user’s secret ten-digit passwords</a:t>
            </a:r>
          </a:p>
          <a:p>
            <a:pPr algn="ctr"/>
            <a:endParaRPr lang="en-US" sz="2000" dirty="0" smtClean="0"/>
          </a:p>
          <a:p>
            <a:pPr algn="ctr"/>
            <a:r>
              <a:rPr lang="en-US" sz="2000" b="1" dirty="0" smtClean="0"/>
              <a:t>Given: </a:t>
            </a:r>
            <a:r>
              <a:rPr lang="en-US" sz="2000" dirty="0" smtClean="0"/>
              <a:t>One-hundred of the user’s other ten-digit passwords.</a:t>
            </a:r>
          </a:p>
          <a:p>
            <a:pPr algn="ctr"/>
            <a:endParaRPr lang="en-US" dirty="0"/>
          </a:p>
        </p:txBody>
      </p:sp>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29</a:t>
            </a:fld>
            <a:endParaRPr lang="en-US" dirty="0"/>
          </a:p>
        </p:txBody>
      </p:sp>
    </p:spTree>
    <p:extLst>
      <p:ext uri="{BB962C8B-B14F-4D97-AF65-F5344CB8AC3E}">
        <p14:creationId xmlns:p14="http://schemas.microsoft.com/office/powerpoint/2010/main" val="42289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9719750"/>
              </p:ext>
            </p:extLst>
          </p:nvPr>
        </p:nvGraphicFramePr>
        <p:xfrm>
          <a:off x="228600" y="1295400"/>
          <a:ext cx="8686800" cy="3057665"/>
        </p:xfrm>
        <a:graphic>
          <a:graphicData uri="http://schemas.openxmlformats.org/drawingml/2006/table">
            <a:tbl>
              <a:tblPr firstRow="1" bandRow="1">
                <a:tableStyleId>{5C22544A-7EE6-4342-B048-85BDC9FD1C3A}</a:tableStyleId>
              </a:tblPr>
              <a:tblGrid>
                <a:gridCol w="2016579"/>
                <a:gridCol w="1318532"/>
                <a:gridCol w="1922689"/>
                <a:gridCol w="1981200"/>
                <a:gridCol w="1447800"/>
              </a:tblGrid>
              <a:tr h="1009192">
                <a:tc>
                  <a:txBody>
                    <a:bodyPr/>
                    <a:lstStyle/>
                    <a:p>
                      <a:r>
                        <a:rPr lang="en-US" sz="2400" dirty="0" smtClean="0"/>
                        <a:t>Attacks</a:t>
                      </a:r>
                      <a:endParaRPr lang="en-US" sz="2400" dirty="0"/>
                    </a:p>
                  </a:txBody>
                  <a:tcPr/>
                </a:tc>
                <a:tc>
                  <a:txBody>
                    <a:bodyPr/>
                    <a:lstStyle/>
                    <a:p>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a:txBody>
                  <a:tcPr/>
                </a:tc>
                <a:tc>
                  <a:txBody>
                    <a:bodyPr/>
                    <a:lstStyle/>
                    <a:p>
                      <a:r>
                        <a:rPr lang="en-US" sz="2400" dirty="0" smtClean="0"/>
                        <a:t>                 </a:t>
                      </a:r>
                      <a:endParaRPr lang="en-US" sz="1800" dirty="0"/>
                    </a:p>
                  </a:txBody>
                  <a:tcPr/>
                </a:tc>
                <a:tc>
                  <a:txBody>
                    <a:bodyPr/>
                    <a:lstStyle/>
                    <a:p>
                      <a:r>
                        <a:rPr lang="en-US" sz="2400" dirty="0" smtClean="0"/>
                        <a:t>…</a:t>
                      </a:r>
                      <a:endParaRPr lang="en-US" sz="2400" dirty="0"/>
                    </a:p>
                  </a:txBody>
                  <a:tcPr/>
                </a:tc>
              </a:tr>
              <a:tr h="828535">
                <a:tc>
                  <a:txBody>
                    <a:bodyPr/>
                    <a:lstStyle/>
                    <a:p>
                      <a:r>
                        <a:rPr lang="en-US" sz="2400" dirty="0" smtClean="0">
                          <a:sym typeface="Mathematica1"/>
                        </a:rPr>
                        <a:t>Reuse </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txBody>
                  <a:tcPr/>
                </a:tc>
              </a:tr>
              <a:tr h="1219938">
                <a:tc>
                  <a:txBody>
                    <a:bodyPr/>
                    <a:lstStyle/>
                    <a:p>
                      <a:r>
                        <a:rPr lang="en-US" sz="2400" dirty="0" smtClean="0">
                          <a:sym typeface="Mathematica1"/>
                        </a:rPr>
                        <a:t>Independent </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Yes</a:t>
                      </a:r>
                    </a:p>
                    <a:p>
                      <a:endParaRPr lang="en-US" sz="2400" b="1" dirty="0">
                        <a:solidFill>
                          <a:srgbClr val="00B05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62484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682756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4358613" y="1371600"/>
            <a:ext cx="518187" cy="863895"/>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a:t>
            </a:fld>
            <a:endParaRPr lang="en-US" dirty="0"/>
          </a:p>
        </p:txBody>
      </p:sp>
      <p:sp>
        <p:nvSpPr>
          <p:cNvPr id="15" name="TextBox 14"/>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7" name="TextBox 16"/>
          <p:cNvSpPr txBox="1"/>
          <p:nvPr/>
        </p:nvSpPr>
        <p:spPr>
          <a:xfrm>
            <a:off x="6096000"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pic>
        <p:nvPicPr>
          <p:cNvPr id="18" name="Picture 2" descr="http://s2.quickmeme.com/img/3b/3b6199912965e3e396ab0b8caa88cfc38ee558dbfe3188fe0496cbdf6bab5b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615" y="1394691"/>
            <a:ext cx="6142181" cy="460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9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692"/>
            <a:ext cx="571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11793"/>
            <a:ext cx="3799144"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userbound.com/images/pwdhash-password-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4200"/>
            <a:ext cx="3922545" cy="263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7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752600" y="1371600"/>
            <a:ext cx="4343400" cy="49530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http://us.123rf.com/400wm/400/400/albertzig/albertzig1210/albertzig121000075/15612027-3d-cartoon-b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635" y="2913534"/>
            <a:ext cx="878531" cy="878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Trusted Computer Assumption?</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91490" y="3156187"/>
            <a:ext cx="693420" cy="1066800"/>
          </a:xfrm>
          <a:prstGeom prst="rect">
            <a:avLst/>
          </a:prstGeom>
          <a:noFill/>
          <a:ln w="9525">
            <a:noFill/>
            <a:miter lim="800000"/>
            <a:headEnd/>
            <a:tailEnd/>
          </a:ln>
        </p:spPr>
      </p:pic>
      <p:pic>
        <p:nvPicPr>
          <p:cNvPr id="5" name="Picture 2" descr="http://images.macworld.com/images/article/2012/09/iphone5_large-294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296" y="1710844"/>
            <a:ext cx="74365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igitaltrends.com/wp-content/uploads/2013/04/Samsung-ATIV-Book-6_front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1970" y="2813899"/>
            <a:ext cx="1475836" cy="10257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data:image/jpeg;base64,/9j/4AAQSkZJRgABAQAAAQABAAD/2wCEAAkGBxQSEhQUExQUFRUXFBgYFxgVFhUVFxgVHRgWFhcYFBgYHCggGBslHRcUIjEhJSkrLi4uGB8zODMsNygtLisBCgoKDg0OFA8QFywdHBwsLCwsLCwsLCwsLCwsLCwsLCwsLCwsLCwsKywsLCwsLCwsLCwsLCwsKywsNzcsLCwrN//AABEIALcBFAMBIgACEQEDEQH/xAAcAAEAAgIDAQAAAAAAAAAAAAAABgcEBQIDCAH/xABNEAABAwICBQcHBgwEBgMAAAABAAIDBBESIQUGBzFREyJBYXGBkTJSkqGxwfAUI0JyssIkMzRDU2Nkc4Ki0dJidLPhRFSDk6PxFcPi/8QAFgEBAQEAAAAAAAAAAAAAAAAAAAEC/8QAGxEBAQEAAwEBAAAAAAAAAAAAAAERAhIhMVH/2gAMAwEAAhEDEQA/ALwREQEREBERAREQEREBERAREQEREBERARF1VFSyMXe9rBxc4NHrQdqLQ1muFJH+dxnhG1z/AFgW9ajuktqEbDaOnkJ/WER5cbNDiUFgIqar9p1W+/JiOMdBay7vGQkHwUb0hrPVzX5SolPUHlrfRZZqD0Sih2m5CaWXM/mun9axQCq2qMje9gpiSx7mE4gQS0ke5BeCKhztePRTHuJ/qg2vH9DKOx9vegvhFSEG1th8rlm/xXU+1A1lFdje1z3MAtzxbnXG6+agmKIioIiICIiAiIgIiICIiAiIgIiIPjnWBPALT1+tVHA4smqoI3tNi172tIO/ME9i20249dh4my8wbQ5cWk6w/r3D0QGfdQX27aDo3/nYD2PafYV0v2kaNH/FNPYHH2BeaQ5djSg9FP2p6NH5957IZv7F1Haro/odKf8ApvHtAXn9jl3scqL2O1Wj6GTnsaB7XBBtQpz5ME/fyY++qSikWxpZVqSIuaHXxr/Jhd/E5o9l1n0+nHvzEUQPW8+5iqnR1VaylmjK/dmtdYztT2lqJnEXbEG3zwueTbqBaAqZ2g1zn6QeHOJa2I2ub2tUVDABwyarX0LWYnNHxxVK65yX0hP1MH801RJ94LHKZWuPrUVkhtksBs5sbrtqn5Wv8bvesS+/sKy2v7Sjr0kvZF/qxrz7pdhFRP8Av5ej/G7rV/V5vSS/UYf52FUVpmEfKJ/38vSf0jkRqs+rw/3XECyyXRD4JXWWD4JUHEvuMNm8L9Per22HQ4ad3WL+JuqJwhXxsOeTTEngR3B7gPUFRZqIiIIiICIiAiIgIiICIiAiIgIiIOubd/E37QXlDWeXFW1buNXUH/zPsvV830frD3n3LyHVz8o97/Pe53pOLvelI6gubSuAX0IO1pXc1yxgV2AqjMjcsyCVayNyyI3qwb+lqLLeUVdZRCGZZ8FStys4tbUiqx1AHBjj7B71VGnpcVXUO/wwf6DH+1xU92YVF6iV3m07z62/7qvdJ/lFR1PYz0YYm+5Y5/WuLS1Jz+Oz3+pdeLeu6pGfx8ed4LHssqvqpkvRyfuWn1sKpTTTvwmo3/lE3Qf0jlcDZb0Dz+zNPqYVUOmvymo/zE3+o5CNc49vgV1ld9lwIQdBCvTYT+Su7T9t6o9wV47CvyaTtH2nlQWciIqgiIgIiICIiAiIgIiICIiAiIgxNJS4WYvNDneDHFeQofJb9Uexeqtdajk6Opf5tLUO7xE6y8rKVYL7dfEQcgVzBXUvt1UZDXLtY9YjXLsDlRmskWQyZa1r12tkVFnbLZObXv8ANpT6w8/dUKrTeeqP7VN4B5aPsqZbKGXp9JHzomMHaRKD9oKEukxPlcPpTzO8ZXqVYwp255b7f1t71iPCzpx8epYkg3KC4NHPvo8/5UfZaqv0sz8Inz/PSdH+NysbV996G37L90KvNKZzzfvZPtFFa14PH2Lpd2+xZhp3ncx57GuPsC+s0RUO3QTH/pP/AKIjWPNuKvbYWPwaXtZ99VCNVax3/DyDtAb9ohXVseoHwQSMkbhdzCRcHz+kILBRERBERAREQEREBERAREQEXwldcVSx3kva7scD7EHai+Ar6gim0yTDo+r/AMpMPSws968xFejNsU+HR1V1xxN9KojB9V15yupVj6viEriUHK6+rgvt0HO6+hy67r7dVHaHLkHroBX0OQW9sodbR9Y79ohb/NF/cq90c4mJhO8guPaST71P9nQwaFqXH6VW11+pgiP/ANblAaD8TH9RvsCVY+TC/wAdx9V1jyhZMp+PWfUD4rg9vFFWNqufwS37MfsqO1uvdVDK+OMx4WOwjE2VxsLcH29SkGrWVM39wfsqv9Iw3nlOfl+5pQbuTahXDISsb2QtP2gVgTbQtIyD8pOY/RxN8bMyWokp2/BKxpGgb7d/+6I2U2slU9px1E2LK1nlo353w26Lq4th0jnU0znuc4l7M3EuPknpKpan0NPI0YIZSDYghrg22fTax3jpV5bG6V0VPIx7S1wLMQO8HCSoLBREVQREQEREBERAREQEREGq1qnwUkx4tDfSIb71VYte5awniWtv42urD2gS2pmjzpWj+V7vuqu0VD9dNZ6qGoaynnliAZmGSSWN+ILj6lqo9edJZBtZPc7ueTn0b1ja3SYqybqs31X966NBw46mnb51RC3xkYPegu/blOW6PmBOZ+TjtPKOd91efKeYnevVet+hPlBwup21MTg3ExxAIc0us4Xe3oedxUIq9mOjz+YqqY8Y3yFo75Wvb60qKSRWrPslhefmK8jqlia897o3j7K1FXskrm35N9NKOgNlcxx7pGAA96mKgN0upDXaiaRhzfRzkcYwJh/4i5aGqgfEbSMdGeEjXMPg4BBwul1xX1Efbr5dfLr5dUW3oKTk9W3Eb3SVVu0RVFvsBQuIWY0cGgepS6Z3J6twDzuXd6YlaP8AVAUVp6WaUExQySAG12NLgDwy6bWy6wlWMWQ5/G7I/wBB3oSsx2g6s/8ACzej8dSN0BV2/JpfBFSvVvSkRiDBIwvERaW3GIHCQcjmtzo/QFDKGucwGUtaX/OPzdhFzYOsqW07Qy08mGVjmF13C+WV1LtQtLOkDo3klzLEOO8tOViekg9PWFBaUeqtKN1PEe1gd9q6yo9GMZ5DGt+q0D2Bdurc5yzK12uWkqiSokp6eb5OIKUTueGNcXuLw0NJdk1oGfTexVxGTM2y2upEoLqgDeOTv2kP9wHio7onSLqilhmeLPfGC4WtnuJt0A2v3rbbOAeUryf00Y8IW/1UE3REVQREQEREBERAREQERY9fXRwMdJK9rGNBJLjwF8uJy3DNBGtojvm4RcC8hIubXIaRYdeag7oiFudcdPUmk4GwxVDWgS4sRsDdrXgiziOgk8eaclCDqnWxZwVTS3g4Pj6t1y23AlXKagunc6uoP60+qwWfqfTF1dRgC/4VAfCVh9y767VWtu55gLy4kl0bg+56SALrjoGSSkqYpXxuvDI15Y84SS03sciW+Clix6pRVK3bBJ/yrLfvT/Ys2n2wRfnKWRp6cD2v+0Goix56Vj/LYx31mh3tWp0poAOaOQJidfPC5wFrHINzbvt0LUUW0/R8lsT5Ijwkjd7WYh61h6Y2mwi7aUCQ+e/mt7m+U71IO+rpqumY6R0zMDBiLpWANAG8udGch1kLFg1pfI2/4PUM3ExSiUejZ3DpVfax6wzVkcpfNisx9mgiwNiLBgyaejPNVSacixFx0hUegn1WiaicQS0UXLvFwBAGvdkTkYrOOTXdeS663Z5oh/RPTE/rXsz6m1LSqW1f03PDW08+MvkY9oaZCX2GbbZndzjl1q6YdrEzebLBE82vZpcy4G/zuIUGrqdjETxenriB0crEH3/ijcPYtFW7HK9l+TfTSjowyOY49z2gDxUzO1HR1waikfESbF7GsdbrLmlr7dgVjP0O23zckjMsjj5QdWUmLJBS+utI+m0VR00rcMjYee24NnCekBF2kg+UcwVpNXpyIJQCR8/0Ei4LBl6j6lLdqGha/Dd8Qmiba0sN7hocHHlIvKbm1pJBIAaMxmodoTKKQDcTE6/1mPzHePUis81D/Od6R8fYfFfRM7znHqubfG8eC6B8fHiFzHq9vxv7kEZ16uRC6983i5/gI9pXds2N6h/7o/aavuurfmYz+tI8W/8A5WNqHUCKsjxZNfeO/Auth/mAHepRe2r43KO7a6ZrY4J2kskJMLiCRijILwHW8oAg5HLnKXaJp7WWp1/1emq3QmIRPDWSsc2UuAYZA0CVtt7m2y67ZJozTAGRsa0ANaxoAHAAAepZOzfM1x/areEUYWNO1tPAA53NiiF3HgxuZ9SbHpC+mqHne+re49pjiPvSCeoiKoIiICIiAiIgIsHSml4qfDyjwHPJDG3GJxGZwg8OPZxVLa+7QKuR7oxjpYmudY4XgvAvhN8sd99hYbgb70Fga77RoKG8UdpaggFrfoC5sMRvmbBxsOGZbe6qrWfWlukcLqszw4Mbbwua6EXIJDgRa5AaLBx3EFamfWZ7yG1EUFS4tGHG0F7ei73ixZe43E59q6dKwUuIchC9hyLWlzpmX6XEX5rb5XPcqFVormNljqGytcAS5sJjmjbnlmcLOuxvnfMZrMk1j/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Ua1t94LwG5Zm2LM2sisz5S3py7cvauwOHFduitI2JfLNHMyOMtwSRl/KOwYWAvN2taLNu4OuOCxXyfjMdIcrHFA7FYWOLEYzhAzZbLLrugVAbvcAeGQJ7l0u0YxwzuD1Hd1Z3XfTy0zntAkewllwJBcB+EEtuLdNwDbwut/o5j/k0xibSyscQx8hLTLEeDA9wLb8cJ3XBFlBE3aJs5pY6+EgjEM+PQc81tHPbG0vddzjYEnNzj0AW3DgAt7SavVFUIxBSlgDAHSF7g2Q9MhMhsBvyZcdqzNJbLKvC17JouUHRHI8HiM3NAPiFcTW82dbMeVIq9IM3i8UB6B0Ok6+A71cjWgAAbgLDsVAUusun6DJ4M7B+mYZPGRn9y3ejdudsqqie3i6FwcPRdb7SguVURrrTCPSVY0AAFsDwALDPlr5Drv4qw9EbVNF1FgKkROP0ZmmO3a4831qCbQZmP0kXxvY8SQRlpa5rmkNLhk4G28+tBHgPj47iuYHj8f8ArvXfHF2eI3f+rrlyPWOvMdn9EVHNcGfg46pmetsijbWXUs1vt8mObfLYQLi9+d0d7lGoIyfJBPYCfYoLX1G2kRYWw1ruTkbk2V34uQdBe76D+N8jxzsptU6y0obi+UQYegiRjr9gBue5UdQatVk9uSppX9eEgeJUm0Xsp0g/ymxxA+c657wM0HDW/XA1buRhBbA0gvecnSuBuGgb2sBsTfMkDcN9m7HmW0ffzp5D4YW/dWp0NsgiZY1EzpD5rOY3x3lWHorRkVNE2KFoYxt7AdZuTnxJKDLREVQREQEREBERBTe0XUmtkqJakfPsccgDdzGDcwN4Dq6z0qLaB1gMRMU93R7udzi09h3jqXo1QHXHZrHVPdLA4RSuzcCOY48ctxVlwRGOgoaljmMEYxEE8keTfcXsS0WJ3nIi3UtJWbPpG4jT1GZ6JBY8PKbcfyrjpjUStprl0Je0fSj5w7TbctfSafqYDblHZfRk5w7OdmO6y1spjB0hq/VQ4RJA7A3PHGMdzvviZdzRvuTYn24LHNIIa4gEkuF8QcenHfnEdV1P9Ha+jdNF/FGfuu/uW25XR1b5fIl5y+cHJydgcbHwKdfymqnlpL4jhY4uyu0mOzepoti73Li8FpBL3NbG3LlmYgTl5Ablff0k9is+u2aRnOCWSM9Ad84z12d/MVF9L6iVzLANZNHfncm6znDgQ62XEC6z1psRGSI4QHRtLpDdxYQZC3qaLBoyHSQvskwDjd7miPJrJW4zi42yAPad181mVMOCUNkjfTWHmujc85i18iQB7l1U1OZA9sb2iMHMOtd5HlC4sbdu/NRWDNEcgWtc9+ZLDmBxDRYC24Z7+K7YAS91i4WbhOPnXJztl4nPgu1kIcC5sbmjdijuAQMri1iR3L7oyilmkbT013Pcdzm2wD6TnG1wBe9yD6wg7tHQSzzCMGMtZZ8j5LujjYCLmQHoO6wNzcDfZZmlNMwOcKeKN0FO2RzrQudG/wA0yPLsVyegHyQbXVjHUGmhoeRfPJEA4STTNc1hkfuGPEDdgJyb7Tmoy/ZfMWOfRVkM7Xne4WPRlyjC4EjhlvWsrOopo+V1vweqcwwua5mNtxcuc82kbfIHMgjPFuOasTUPStY5/K1E0JpXNwhxmDry7w1mJ2Jj992uAytl0qGnZ/W4mRS07IYwbyVJc1zWsGb3lwOWW4HO6w9aNNNJZDTF8UUQMcTHAAYb86WUkZveec7uHQp8Ho+moC9geHDMXFs8ujMLTaa0E+Qi0dO8Z4hPE59+GF7TzfAqgaTSlTE6OOnncXNAwuZI8YWgl1jmRhuTluz3G6lmj9q9fFMQ4mVtnYmyMaQwm+EjkxisDbm33cN4vYxK6jUKCZwbNQiO+Rkp6jE0dZa9rSO4FVrrboeKjqH08Ti9jLZu3hxAJBPTa6tTVzaX8qjqHzRBopouUL4/xbjfC1jsRu15dk0Z3526wvVdBoup0lUSNiGOZ4fK65sN/ONzuzcAFL8WNC1crFTSPZRpP9Ez/uNWUzZRpHpjj/7jVFYGyWhZNpSFkrQ9mGQlrhcEhjrXHavRlPouGPyIYm/VY0ewKsNmuz2qo60VE4Y1rY3gAODiXOFujvVtIj4TYcAFGHa9U3LOiAkc1u+VoYYieDTiu7hcCyqvbFpaomqnQSYmQRmzGAuDZLgHG/oeeHAd5Nf0xMbsTSAeIaQb26ndyLj09FrhSE2Mhb9Zrrd5AIHet1T1DZGhzHNe07i0hw8QvMFDrZLDdou8XveS7j1gYy4AKQaC2jGKQFzOTvvfHm3skjO8dY7gFfEeg0Wm1b1hjq2AtIxWvYG4cPOYekexblQEREBERAREQEREBavSurtNUg8tCx1+m1neIzW0RBWmmNkULrmnldGfNfzm+IzHgoPpjZ7XU9zyXKNH0o+d3kbwvQaIPMdHpeppTZkkkdvo54fQdzT4KU6M2mStsJ4Y5RxaTE/rJ3tPYAFcek9B09QLTQsf1kZ+kM1CNMbJKd9zBI6I8Hc5v9QrtPHCj1u0bVDBI7k7721DBh9IXZbtISu2YUFSzFE0MBBs+neA3PgBdnqUJ0xs3roLkMErR0xm59Heo3BUz0r7sdLC/pwl0Zy42tdXsYm9XsinjFqer5oFg2Vn3gSP5VotK6GqtFR4YYpy4tD5qmNrjjkzIY1zblsbf8Vrm9wclsNG7U66IWeY5h+tZzvFhb67rLftgquiGm9GQ/fTwyoHprW+pqqeGOWXE5riea1rS5xvh5QnK7QSARbruc1Ltk+mqalf8mldJy9Q8WdviLtzWBoN2uOfOIzyzAsuNXrpTVR/DNG08h8+JzopB2OsT/MFk6Dh0Q0yyUs8tJUvjMcTqtvKshvk50ZabBxaSA5zsr9oINrOtzXYqSIuwtIMj2AkOkBuIw4dDSM+Jy6CqtjcWNMuNjnPFrEYiB0AEHI8clPazZ/XtbjhENZF0PppWuy7DbwGJQuqpSye1VFJDYZNex0bieNnAOsFmjHfHyTCZIzyjrFrgd19wFiCPWsmkkEbMIJMrs3CxxYtwbY5nh1rjo1oe8vc4lsfkNcbnFxzzsFOdnGjGSzS6QqQPk9EMeYFnTAXaBxLRY9pYg6taof/AI+jhoB+OktU1hHnkWii7GgeIB6VPdhWg+TppKpw507sLP3TCR63YvRCqSV82kq7jLUzW4htzb0WtHg1eoNF0DKeGOGMWZGxrG9gFkGUiIgIiINfpnQkFWzBPG146LjMfVO8Kntcdk8sOKSkJlZvwHywOrzleKIPIr6UgkOBBG8HIhcHRZFendYtTaStuZYwH+ezmu7z0qudL7HZhc087HjhIMLvEZIqFbPtOvgnbGHEAuuz/DJ1dTtxHX239G6F0iKiJsgyO5w4OG8fHFUI3ZPpISAhjBY3xCRqu/VTRUlPEeWLTI92JwZfAMrWF8z1lEbpERAREQEREBERAREQEREBERAWDpLQ8FQLTRMf9YC/cd6zkQV/pPZLRyZxukiPUcTe4FaZ+xVnRVyeg1WyiCl9IbG5mi8M7JDweMJPYRkobpfVKspvxsDwPOaMTfEL00hCDydTVckTsUb3xv4sc5jvFpBUlptotYG8nPyVXGd7KmJsgI6RcWJ77q79L6n0dT+NgZfzmjCe3JQfS+xmM3NPO5nBsgxD0hn6kEIfWaHqfx1HNRuP06SQOZ2mN4sB2NJWRrnrBSMoYNH6Oc90LTjme5rmue6+IYsTRclxLjlYWaBuXTpfZnXwXIjEreMZufDeorNoybGIzFIHkgAFp3k2QWTsH1fxSS1rxkz5uK/nkXe4dgsP4irrWo1T0K2ipIadv0GDEeLzm8+JK26AiIgIiICIiAiIgIiICIiAiIgIiICIiAiIgIiICIiAiIgIiICIiAiIgLrkp2OILmtJGYJAJB6idyIg7EREBERAREQEREBERAREQEREBERB/9k="/>
          <p:cNvSpPr>
            <a:spLocks noChangeAspect="1" noChangeArrowheads="1"/>
          </p:cNvSpPr>
          <p:nvPr/>
        </p:nvSpPr>
        <p:spPr bwMode="auto">
          <a:xfrm>
            <a:off x="155575" y="-2354263"/>
            <a:ext cx="73818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http://www.cpyoubuildit.info/wp-content/uploads/2010/05/iStock_000003178554Medi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9718" y="1553083"/>
            <a:ext cx="183471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techglimpse.com/wp-content/uploads/2009/02/new-dell-xps-pink-lapt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0706" y="2820651"/>
            <a:ext cx="1550581" cy="16668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UUExQUFRQWGBwaFxgYGBcXGBcXFxwXFxccFxgXHSYeFxolGhgYHy8gIycpLCwsFx8xNTAqNSYrLCkBCQoKDgwOGg8PGiwkHyIvLCwsLCwsLCwsLCwsLCksLCwsLCwsLCwsLCwpLCwsLCwsLCwsLCwsLCwsLCwsLCwsLP/AABEIAMIBAwMBIgACEQEDEQH/xAAcAAABBQEBAQAAAAAAAAAAAAAFAAIDBAYHAQj/xABCEAACAQIEAgcFBQYEBwEBAAABAhEAAwQSITEFQQYiUWFxgZETMqGxwQcjctHwFDNCUmLhJDSC8RUWY5KissJz0v/EABoBAAMBAQEBAAAAAAAAAAAAAAIDBAEABQb/xAAuEQACAgEDAgQFBAMBAAAAAAAAAQIRAxIhMQRBEyIyUQUUgZHBUnGh8EJhsSP/2gAMAwEAAhEDEQA/ACWDWJzGMsgyCIbTQk7GDMVftOv8y+orX4HFW2F+2XUZbrHVuTAPImJEkiRpIOpiimFuWmHVyGPD9Cp/AQSzNmGtQeY9RVpLNaPimEsl7EpbabuxCmSbdyDHOIJ+PKrX/BbB3tW/JQPlXeB/s3xDL+7uKs2LUgECJ/2q5xrgllLNxlXKdNcziNRMQwgx2VcXo5aAMZxvs7iPjRLFRmsCY28QNqJcMxKZVgMxjc6D0q1hOD21aTnYidGYsPTaqfTjDBsFeiVYKSCpKnTfUV3hyvk5zVBG7iSqs2gVQSY7vDWgmEuXLwD27buGAIe4fZIQdZEy5Hfl1o7wjCImHtIoAUW1AHcQJ8Z+tSYPqqEAML1ewQNBE1qx/q3O1VwBsFwa9cWbri1JPVtqC0AkAl7k7gTGUb1JcKYRgTmKKupMs0ay3ft+XZR4UB6TWZW4O22fk1bJJJUu5yYXw2KW9bD22lWGhg+GxoBb6NWUxSyHabTST7phk/ljt+NT9BLYGBtQI0PmZO9E710DEWxzKXI9bR38qpTcG0hNKSTZaFoAkgAE84qjwO2RZAYyQziQI2dxtRE1R4QWyHMAD7S5sZH7x+4UHYLuVOkdgFFPPNE9xBouqQI7KGdIE+7Gv8X0NW8Ji81sN3a+W9JbSe4zsYfpRZAe6BtPzg/WuWWbypjWkEj2wMAFtMw5DfwrqPG7mYXGPMz8a5oiZca3/wCqH4g1nTPzMLN6Tf8AFVe6rFcM40964yIAI7AWIHlXOWw7tft+4JDQdSIGp7K7JxTh/tbZTtrBYro0yYzDo3usXAidcqFjrvyr080HKmjyunyJJogwmAe6t/2lxyEw5gKFUGHtwNiY56HWAKzWJ4UACxMjlJJrdXGKPeVULKMM/IwDmtnUnw+VYvEKY6wOuxP0FTZItclOOXsCsHYBX18asrZOgiR8qdw28VQxGpO9WcU5ySV8DyH9/wAqnHNkHDbY9tbjXrjXzFbxlmOwVguGj763+NfmK6EVqHqtmirBwznPExGLu+XyqNIGtT8V/wA3eHbHyFVbzHNM7bcu6r4ryonnye3bzMZ0mPT151SvjqHxqy9wfwiKq3m6p8RWgolXEQIrymZKVZRp9JWuKWjiLwzp1lQrqNdGBg92XlJ1p+F4tLhQEaDECNO2OwDee/vpXLSHHTIk2Y/Dlfl2e/RTDcPRVKwCDvIBnx7daJMCm+5R4yLIQMVtmLlvksyXUdlErFhIkKuvYB9KBdI+HqMPeiNAG90aQVMbajTar+F4qgt9YorKII0H+wrewSe9DOk2FH7LdACiEbU7AAHWr3Dr6ssCJAEiSYnbehuJ4qlxcogi5bcyNgAIAnxqlwMMbSNaAtnIswoM6Detq0C2kwj0gwavZvgga2XnU/ynfWI/tVXFp7Th7T/HYn/wmiVrhq5DmUFmBkkDUkGfnVDhzBuH2gSJOHUb/wBAFZ3OfDLnR7GK2FskEGLSTGsEKJGnOvOBY5rtlbmVutmOsAe8dBrPdVLo9jUtYKwHOUi2qkQdCBHKrfRa3GGUdjXB4RccfSiaW5tux3B77Mb4aBlvMNOzKjD4GoeNiZAO6H5GlhQfbYkcvaqY8bVr8qZdHWjyHhS8q2v9joS3op/Z44GBXfduc/OjGIxP+JsrHvLc18MhoN9nn+UI7Ljj40Ux5jE4XvNwf+Bb/wCae/U/72At0gvVXh+zj/qP8WJ+tWqpcNuSbo7LpH/ip+tLXDGvkj48PuvMUzhH7ryP6+NP48fuT4j51X4JiBkgntPkMv50iXqGLgyfEx1Wrm+KMYxz/Uh+VdJ4iZD+BrmfET/i38F+Qoem5Cy8Hb8tZrjt1f2zAmRAuXQdRp900zVnpbjGSyMpjMYPbG+lcyx14m5a394/Ea16k8mk8fFi1b/udq4diLVzOAVbqGY7Doda5l9oNpFur7MrAUABYgR86udEL59qTJ/dXRr3IzDTyoJxgC6hIgGQQOeu/lPzpTyJpjoQcWjJYZjHnVtrxK5Z76q2F0PjU9myW7KmLGh/C7ZN63+NfgRXRornuCAF61+Nf/YV0UivP6r1IpwcM5rxj/OXT3j5Ck6Zh3/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WvIuDnja3aOh4XCk7u7J3n3vT+HkO2PWrwK3buWVu5EzsCCVGhysyiN9NK+euDsr25uPfMGAFeABAPPtnl2UT6LdIDgcYxtA5XtZYJUmCUYakgTI5TvtQLLFyqhssMlG7O18CxTPgVZml5YEmN1uMon0FM4BjD+zPB6wvXR4zcZtO3euf2elt9LOVA+U5uqI3Y5iSQsn3jz9BpT8HxC6UYAMIlmgsBI3iCJJn402WSJN4E2zf8Ix6G/iczBeta1Yga+z5f9pqTinFLCsgN20Dz66jmInXxriPTP2zW7ZdCFmT1dBpA3ntHqO6huOsW/YtlsopA97UnkOenOlZMnCKMfTvmzuf2duDZvAGQLzx4EmKKcYMX8If+qw9bVys59k96bN38QPqJ+taPj4AbDHmMQkeYdfrVX+X0/BJW31/IZoTwwxcxY7LwPrZsmi1COGv/icUI/itn1tqP/mloZLsO48T7DzE1mReI/XlWp4449g2u8R6isgWqbLyOx8EeK91vA1zPiv+af8ACvyrpd49U+BrmvGP8234RXYPUFk9IbxHE3YAMzEAQASaE49xns/j+lONwkgQRpVXGA5res9entt8kUYpGw6IgtiRyBS6PW29A74bLp2UY6GtGKTXdbnxt3KEK3mIHhQMwzmFw7NIH8xoiMCFtkjVvlVbAnVgNy58h4VeZtIER8a0a3uVMDhj7a3JAIddN9iK6JFZHClxcQBRGYSTAO9a+oeq5RV07tM55iMJ7TGXwTAEfKmNeVVKxM1HxI/4u8J3YfKnWsAWDNyHlV0eCefqZWdZqjiDsI5iiVoEyBBqjj7cEds0RqJWUV7T0iN6VYFZb6MdGzicXdUOtv2ZJOaSSGB2gVMvDTcxb4PMFPWUOx0MQdo0MciaH8P6S+wx737KF1O6NK5t98oMd1eYriN69jTfS3FwkkWwGIAYZY6zTt4a0pxjyy3WvDSit+5oejq2sNfewWa69olwVHUIhToZ16xyjlz7Ks4/iaLdIKB21ZdZRVXrAttrOgA7aB8P4hctYh89pRdygEGRlQA8gTJJIGutS2uM3fay9m0SyHKxU9QBWIAWYJnt1PhXNJuyfzV3sJ4rjzJdW2qWgo1DKOYAnNJMnX+1P4txBlsvlaQogLAiCoPITOp7qzXHOI3EvW2AUltcxVSRqymNOwVZ4nxi/wCxzq5kjXqqBOoM6cojyoKtIL3sFWLbW8MLqltRmOixI6pjc8o5VqeJ2bOaxcsoudg0SpbXJKHKd4ymslwDhft0brgZRMGTO57I5VftcMyYeziLV1ldmAnMLeSQwPXBBHMb/OK1xWqw9T00ax3xarCAltRLASS0Ewp0GgMCNBPjU37bxAi6isRbds1wAW0hRAHWABVCo2BAMntMhMIADrfXNJ1LMT11KtJ74Ek7x3CvCFTP9/ayuObnKRlCCB/FoIo22uLArfsWOlWIxouW7uJzPaDW2uKxlCitCFlAAibhjTUmdYmrWNGBbNiN1aFHUhQRlU5VgazPLkaz2Ot5VtOL1t/ZkM3WzGMwA6u7HrGBvoewmiHCeht3G4j2om1ZBDM1xSJB0CoDqxjWdAO3alSf6vuFC+UdC+xu6DavR/0/HVdJrZ8esgpbP8t+yfW4q/8A1XPPsz4amGxV9pCIiNnJMBtRzOhVQpM9/fWo4903wZtQmJtM3tLR0afduoxJOwEAmqoZNdNE2THodcmurO/sznGX8sbYdtSRp94Dtv7pqROneCb3cQj/AIAzj1VTVXhfSSxcxeIZWlRbsrOVjLA3WMQJ0Djf5UaT7ITPS+WFOPWvuG5ZRPxrGC8DMawYPjRnpt0ytYfCXGCXLh0WArKAGIElmAHkJMnxjltrp4iMQVALNmaXzZZjTqiCe4UrJjbGY5LejbNfBzLOoGo8dq5zxv8AzZ/APrWn4JxpcVdumwpJCrnLsqKBsI3J50H6Z8Eu2CMR1CpypHWMTmJYxGg+lZjxST1dgpZYvy3uVsRhrgAzCJAIneDsfSqGKePZkz7wP6FVr/Shx/BoBAOUKCBpMamT3mthgejSX7Nu4zsSyq4gABSdYG8+Jp0Y6uBEn4fqPOht8tjbY2Bz7/8A53OXPwoRfxQgAVpOH8Is2ijpiWLqCSpSAMylTJBmJaocP0PsxmOKMjssmJ82pLaGeGzL4MQlzcfeH6VawuGBgQVkiWMnmJIAqzjODDDElLhuqWJMrl7+0+tQtxsBOtbALEBQssxJ2gAVqvlGNNM0XCk4ddvezTEXHvoScoHvZNwCRG+8HQA0Q9uc+XL1YnN39lZro30Jte0GLuZ7QDH2aAiWOoJYieruIG8Hbne4n0wsWi6qLlx1MFUVjrz60RA28ak6j/0rSirDDRdsy96znxt0D+cD4V1zg3QjCXsIpIVmYfvFZjBGmmsfCua9GuKWxcv3r+EF0XCuVXJBSJkxGsiNe7vrcYH7WrCKEGGZEUaAMNABPZ2VdCnElyJ6io32VXkclDbZeRJIPpGlZzpn0GfDWFu3GGY3QgVddwTJPlt8a0937c7Mwllm/wBWs92lBek/2n28Q2HX2Mrbui64Dg5gFIAGkbtv3USS7gK7swsRpSqpe46jMSEIBJMbxrttSodhtDDaCX8wVmWDObqdsb+R8qI8Mxgt4lHGVFhg3XBIkHXQTvHbVGzw/I1tboFsu6KRINwKzAEkbLoTv6V2DC/ZpgbYzfeNGurkzGvujfwrceHxYvfY7N1SwtOS5Oacb4icRilOHdgMgDMsiSpbafGJ7zvSu3cRbxNpvaMe4hSq9Ug9WI7dTzM9tA+kXGc994U2wGIVNsgBgA9/ae2q1ljeU6w6jTtblU+nTsuB9qSvuw/wbFvfuFmdsgaAcudm3O+4GoOkcjvSxeKuMGQXnhSQ4YCInqggiNqpcCweIUOAphWy6cjz+e9D+L2brXXhXgtqIJBIgT37VkV5mnwMnWhVyHuB4V0vZLLl7lzqgKquW3Y6awIkknkK0uH+zTFtbyMXVQZCtlA3LdszOusb1zbDYt7bSjMjgGGUlWGhGhGo0JFeWeK3XuKXu3XOYbsXOumgcxPjVMFBrdEc5ZL8rR0XpRg2wdsveNsl+qEW4C2zSSANAAd/Ac6xeJ6WE5QqgBRGoU6TP8QJodi+HMloOYAuMQqzJIWQWJ7J0B56+cPDMF7RjJhRuaW9C3SpDUsjai3b+xqMB0lztbUrlVnUOQxmMwzQRESJE/2rR9P3u2sQyWHuC2hChA7GDA7Tr9Kw2L4WtvJ7JmYswEeOg+NdAuWPb3Llx7igi5BWCSZAJI5Acu2l5MlxpFGLDU7l/eAJwDphdGeyFm66OikasWMAA9pEmPIVcwXQbFvavNcsXAUAyAsq6ySSZPWgLsObCvcT0RC3rdy2rsJBzIpEEGet2a86LMtxPfdLY/ruonzagUmt1Fu/wHkwqPMkc7fhuKUDPbuhVEAEHTmdOXOuifYzjM6Ym0TzVvXMD9KjfHIQyLet3CVMhGzACI1O1YbgPFMZhC9zDIy5xBJtlpAg6SI7KdgyycnqVUSdThWjyu7O29NuH+1wV9J1KaHsIIM1yBehBG14E96kD50TXpdeuWx+0YlmzTnAhEjs6oE6VPhOkVlsxDE5dSQrGB2mBpS+pzTb8if2N6TBGEWptfcl+zS2MPjcRauMv7oGdhuvb+Kq/wBqeMuX8Rbt2Qz20WeoCy52JnUbmAB/uaAcf6QFbuaySFfU9UKxgBdyM3L50ruPCWw9y77Rz/AHdsum2pgnaSdOUNzfCbeNJipY0srmiXAcGJtkXlIZtEEw0xvln51pOivTALh0si1cZrUqzaBAQTAzEydI5VmeGcStaM18WWMkgWvasSe0sInuEATVh+kKL1Ua5cEHRlS0CYMn7rXWsinG3FjMjjkSUlwai3xGBJgb6T4mO/Sg56ehmKW7TMSYAkAkjnpOmlABfJynKkakAgn3vPXzmp7lwk5rVpbO8m2pBIO+ZzJPrT8PwrMnql39xOTr8bWldgvi+khICuFjWQvWYjbq5oBE8yI7JqJ7aNa/c3HXf7zKvgcwaQKyCXj7ZixJYgySZJ25mqntCDSJQSbix0Zuk0dQXpdZS1aBus7WxBtrbVETSFVCp6wAEbetY4Qztcu3XYZiVtANr2SzGFXuGulBOH3iWby+Bj61s7XDUEdQEkc5OvnpVnS9PiknKVkPV9Y8VL3M5+3sxIBKhdgDv4xAPhG3nPn/ABwrIyAnbOSxMd3IeVEsP0auF7mqABo1YTsDoOzWqGK6LYiSRbnUxDITHbAaoskoRySjfBdCMpQUkuR3R26Lz5H92TAGm4k6jXkaMcdw8KrgGZA1PKNB3UH4BwXEWrwLWXAkaxpvHLuJrWcVUFNtiD8R2UyMk4uieakskbOeveuISuZxB2DGB6GlWrbg9kkk21172/8A6pVH8zH2L/l5GWug233lhrPad+dfVmAvZ7aONmUMPMA/WvmDjGAIbMPdbarZ+0HH+zFsYhltqoQZYUwoAGo12G9W9Pkjp3Z5/WYJSa0mh+2ToguGxK3kIi+SSCRIcRJA/l1EnvHbQXgfDsJaKvexiSDOW2C/kdNfSsviMWzmXZmPaxLH1NMUTQZFqY7A3ijT3Zu36bJ7Vgmc250YwCR2leVW8fixctBwZBO9c4LRRro7xI5xZPuuwjub+9S5enVXHsV4s9upFbE2irZiDA3/ACHlFWExmHWCuFdgNy7wD5Ku3nWtxnQ/OvXYLBnsnxnShdvondvXPYpetnNqTqQqg6lsoiBO3MkAb0WPqElvR0sck/L+P+g2/wATt3cOFCM2JJH8PVRAScqAaBQIHbvNWeFqLchlAzQSDyrc4bo5Zwtr2doST79xozuRrr/KvYo0HedaEXujhe4DPVnXSTUrzxbaXA+Ca3lyZ7ifGVt+zKqJVs20SF2+JPpXn/NmJz5BccCeqtsKp171APnXRvuzbNtraFRpBUbdx5VyHH3imIuFOrBIHcOzXuqjBkUtkuCfPd2+GHb+OKEHEl7gP8LXWPr/ADeAgd9F+jN3MRcS/hcK51L3cjQBqItlCErn97EF2ljJMf2qS0dBVabW5K99jq+J6TCwGuLxFcRiGAAW1hEVRBJ0uXEgDwHZUON+0PE4nD+zKqFcQzNculmU7ghSFAPMRXM/2mHB7xWt6N2wxVGBIDEH4x9K9L4fGGXI45OKsg66UsWNSh7kljE5fetWGgQs25CjcxJ1J7T2VFibj3DuY/lQZV3J2TxjwArYPhbVv3bSadvWJ9RIqViWMW9RAkKoA13G/wAvzr1fD6eG8ca+v9Z4cviGSTa1O/scj48kMP8Af50OD/Otlx7os5upbJCEk6tsIluW5Ipv/ISge+1z8GVfmSa+e6+ePHmaXD3R9L0SlmwqX0+xlEO1Os3vvF/EPjpRDF8FuJm+7cAMAohiSNZMgR2a0KuqVbUEQeYiplJS4KHFx5N30btn2ZMT3wCQBI3O2tFRbNwZSY0gz36DQVD0UwvtMOY5Ow58zmG2/vUcs8HygySZieW1e5HMpQT70j5jPgn479rZh7PRhDcuFnIKmAuwIIBkmCapXuiF2NGtkydJI05bjxrTcRYJiGAIMopMGYILCkL1fNdVmnHNI+t6bHGeGLMngejGIS5JQEdzKeYPb3VvxwrXMTp/aNzVO29Csbjrl0ujZcgYqMu5j+ZiZHgsD0pvS9a46tX8COq6BZdNdvctYm4q3nCsDopMGddR66UhcqphcCQIAHlFTP1feIECdezwqHNLxcjklyehigsWNRb4Ldu7FClV7jHOXbXRdQIG2i7+dW+F4hbpIB2jfT515f6GsRNu5lJJJ0JBnwrcSabTdHT0tJpWMa4AYJg99KoP+TsT22/+1qVN8HH+r+AfFn+k9vcKYqFuMqqDMTqe6aAccwFq2g9m2YzrGoq/jrcGZZgYIgxM7V5h3ABOUWwNc5GY+p2o8SfLYvK1xRkzTlEVd4nh2k3JDKx94EHu1A222qpVdkYhUtiSwgEmRAG5PdFRAVe4W+S6rbQTr2aEA+tccizgcffxFzKbh2JIED5V0boZhBbtPmKhi0SdZgAwSPHnWI6KYPLae7/UI8F97/2/8a3XBEC4ZASMxZmInXUkAnxAFQdTSVIsw23uEMRh7sEKA4mZUg6UHxWMZAScy5Rr1fDt8R8aKqKnL6QTI7Dr86jSRSwHh8dnz+evbrp8NY7CK5pxJS154BOp21+VdqslFOtq23lH9vhVTF8OtuSVLW55ACPhFUY5rHcl3FTx69mcgHBbxAPs2H4ur2fzRTWs5OqdxvGo9eddJxnRhyOo6N4nKfjWN43wa9h85uWYVsoDmCBGuh76px5nN0xOTCoq0Ar9dB6B2vaG52jI/wD3D81rAXhW9+yW/OKCH+O0w87bBh8Ca9Hpcnh5E/oeb1eNZMMov9/sbHG2oIhUXTQe8dNJjtMTUvDcC2R+qwYlY0gEDvP60rU3LNu1qzInaSQJ/OgvFemuDsTmuZiOQHPxNexLNcao+ah0SU9V/Rf38ADpngmFpbp95HQmOw9Q/A0AF+r3SHp8MTZezbssFcRmbxmQNByoMj7V8z8ScZTTi09ux9l8MhKGNqSa37hK3fjYkVW42+bDXp16jfKmo9e44TZujf7ttPKvLjtJHpS4A/RPpS9oNaRGcHrnLlBBAVdWeQq6bxNXOIcXuYgCc6dqByxnXcnujYDn55TCYEZt3Un+UEGjSBrcZnbXZXyknyyzH6mvXlPI/LGVL7HmRx4k9Uo2/uS4WF/uZq/buDtpgx+ZQBbthu0jn3KDp6moMfaYAFyEHKSZJ7hzPgIqb5Wc92V/MRjskFEaqy9HQbjOQNWJ6oE6nmTzqPhnDMVdgCban+IgZ/8ASI+Jo7w3o7dw7TexIKx7rDrHsgAz8KCEHjbpmylrS2A/FsHiBlFlSUjUaZj/AKjr/tVTB8IxFwkfs7g8yzAL5nUmtRxHpHZsA845tv3Qi6nzrI8T6bXrpyopVf5rgyqB2hBC+pNPhOf+IqcYL1MK2+j9m118RcDFf4beiCO1jv60sd0xAB9ioPKR3/1kf+orDcSxDMZa61zsnQf6V2Aq5fx7Lhwmb3zqIX3RvBiRyG/bXSg21qZymktkXr3SC4WP3yDu67fHWaVZomvaZ4URXjT9zb4hB934AemlBuOtFhR/Xr5ZqKe2zWgewn6GguOuAIYJJJLGe2DEdlIxLcZlewKw12Ayxo4jzBkHx39a8YqN6XDsYVuJmgrmG4nSahxlvLcdexiPjVhMP/a42A89anwl0swzaLzgVLgcKpRnImBp40ysuzXGqs1dvGqqC0gJ6sAAEzm1nzJoz0ZwF5VzXbbgsZLFSq7ADfU6ChvRLpYMKgOgJMElQdtgW3Glbe30rtX06wgn+JTK/nUWeSpporwx7plYaU9Wqb2AbVSDUTWCKhsqo9D04NUYFOrQR80E6XORh2IAJEaESNxPwowaF9IbOaw47vqKKLppnNWjlV+5G+9WeD8Uu2WDWpDgnKQYiVyt8KbfwFwNJXNryqZcTmI0CR3R4616ynW8TznC9pcBjFdOsS9zIDbsawSFzsPF3kz3iKSYRn6xf2jFs5ckFmY85PyoQLVsGW63h+dPVrYMorL4MRQT1ZO7Dx6cfCQaKMPen86si241y/EVQw3F3PVnfaFlvAE/lRK7fuKvWi0I1LQrEct+sfAQPon5Zvkf8wRri9Y0J7j+gam/43btnK5IYg6c9e2hYtteJFi3ccT7x2850GvZR/g/Qi44JxChtsup6vb1tKXLFCPLNWSUuxNhLIcBlMg15j+ja3wAxOm0RRnC8MsYcZQeckJLSe9jUHEuldvDrOieWd/yFAufKHW3mBeE6AMuv7Q6JzJgHyY0TsYLB4frAG6/N2PP8bfQVmj0nv4l/ukJH8zsC3kswPjVHi3t11uK4jmQY8uVUed7MTcI7o1GO6YnKfZQByCdWfFzJ9KyeN488n2jlAeVvc+JYyfhQZOIGNNpNVsTfLETyo4499xcsra2Pb2JJ1B+p9a8XGOGDTmYRBfrwB3NIiogtSqBTycsPilvAh7VsOdQ6Sm3IqOqZqtfeYHYPnrXp01GhFLLzrq3CvYYLdKpReA3Yz3bUq0EP8KX7t1knY6+YNCcSvVbwNE+FN147VP50PxRAzTtU0X5mUS9KKvBuFi6TJ2EgDtqfi+CHtmJnrQY8QKtcGFtPeeJMd8Hs5DxqTjF1THsussESZO3j86YpXOgZJeGq5KmFvKqkHYiPPlVRR2cqt4ElWUsoYDw+ulT3MPmdmiMxmKxSpnS3iirZWUYdkMPLQ/A0e6PaWGMwA+vhAoY1kqCVEmNqLcGB9jdVhBygkebflSszuAeFVIL4fHHQqwPeDB+FFsN0gOza/i0+IrD2bOsyRlkiDB2JA8CYp68ca3AcZxGp2P5VK8PsVLJ2Z0W3jbbb9X5eoqf9mnUa+FYjhvFUuglCVjcHSD8qL2eIMuvxGlJcWthikmG2tGqfELc2z4GnYfjs7w3joatPct3FiSs9v51m51GVWwOYr1sAjbqp8RR9uBncdYdxplvhxJgKaYmA0ZbH9G86wgVY2gRQgdGsQrR7MP3gwPPUV0n/h6r77he7c+lNbiNpB1UnvcwPSnRzSiA8SkZvhPRjFtopWyDv7NZb/vOvxozY6F4Wyc15/aPzzHOfTYedUOLdOQsKWZpOXKghZ03Pn30MxfG3IgdXw39aNyyS5ArHE11/jdqyOoqqBsXj4KKzuP6bBiRLPHb1V8hzrM4vEZpBkkzrz9aFLby6Ak0UcS7gyzPsaS/0iLaEwOwaVQxPEgVI7fOgz1EAxICySdABuSdgBzpyxpcCHkfcbcuCSV/Iz3VewfSTE2xC3Xy9hOYejSKptZg6/mPUV6KckA5Nl/G472yZvZ20ZYkoMuYHmwnehca1Mt0rsYnQ00mK6jG7H2rXM6CmshVjuP1NS4fEFWkhW/pYSPMTXuMu5mDdUZhsNuzT0rLOSGWcTlaSqP3Mv1EGittFyq8CWYmeeizQNrLH+1FsM33aDskGdIkQP8AalzVrYbjdPcGC2aVXP2fxpV2oHSXgI2nypjWAdxVlVp4Sk2MoqDDUxwwIVVkcz2URVKfkrtR1FdMP5VMMPFSKlPiss2jxbQqbADrXh/QB6An60wHuqTh37xx26R/pFBL0sKPqRWwaSD4/ShHEkgDwj00+lFsGYnxqlxFJBXmCSPAxPxoohP1DeEWowzn+bMfQR9KNYbGSoIaQfMUI4ZDWchOmoIG+/Om4u+LCoqaDU98ePaSfhRtanQu9ITPSK3nKMDvAI1BO22+9F7V4/wv5b1gHxoFxWHIzr20YXiYzqwMZgR5yInzpcsHsMWanRsbPFmXeR3r+VOxXSblnY9yiPWgFriJJymDOlXBY2qZx0vcojLUthuI42eQA8dTQzEY8nck1Ux9+LjjsY1SbETVcMaJJzbZO+IEmeZnzqM441SuYkTFML0/SK1Fp8RNVL94yIGnOvC1NJokqBbHFqksXcssDBAIB7M2hjymq8U59FA7dfoK0wiJjbSpLWJPMK3iPqNaZFexWmFvC3rRIzIwPKGBWe8ETHnUFxYLDsMfqKhOlJ3JOpmuOsK8L4qtlgTasuOedcxPhJ08hRTjHHcDeUH9ncXRsUhVn6691ZOK8NckdYXx+FeyFzhFLCQuYOw8VU9U+NQWASMzGTy7AO4cqp2LcmiK/ryoXtsEtz30pV5FKlhBgDur3LSB0pwP6/W5pIwSLvUiLTBSzjnXHEoYUg8VCxpnta6jiwb0VX4dYYYjOW0Y+78Kb7WvUvwVPeK7s0auUenRm8aqYu/kIPapB9Qas43R28TQvFkl1H8J3jsNFjVo6balseYe8UuHsOh+hpcQvBhEbc+dQ4wZCJk9UQQeU6T3wKhN6afXcU37kSCOUirDPoMq6z5abeFRhqkVqKwAlhMSQyTvIn1Fa9dqwSXoNbq00gVB1C3RbgezMjxVvvrn4jVFqu8XH31z8RqlFVw4RLLlkFxda8zVMVpjJTACMtSU607LSy1phsOjPTW3aAt3cPbynTMiCfMHfxopxbolh8Wpu4N1Dc1Hunuj+E1z/DYdmIgE0W4Zgrttsy3Ch/pOvnWG37g3FYN7TlLilWG4P62qNeHtcIgE+X1raDiSlQt+2t7scz7QE8557/CqL3gJA2rkjmZO+kOQdwY9KYRT7rSzHtJPqaaaIEYaQFe09FrjixhIAPaYjw50r9p2IKmIry37wq8LVBLZhrcjymlUuUUqAMJC5TSxj60wtXoekhjgf1+de00Gmt3Vxw4vXjNTJpEmuOEWpheln7ajLVpwsXiWZidAKrmpXbWvJolsY9ytcw87/OmDDgVaivClFYFFb2FeezirOSvMlbZlEE1tMFcm2p/pHyrIm1Wn4U33SeHy0pGfdIpwcsz/ABX99c/EaqhZq3xT99c/FVcCnx4QiXLGFK8AqYV4aKwSIoKaUqbJUlgQwPZr5jUfGss6gxZwbWgq3CgcjNkB6yDcZuQP9MzT2MbGR2j159xPpQC4xYkk6nUnv/OiGC4qfdvSw5MPfHjOjjx1o1KjHH2Ld06Hw/MUKxvFFI6skkb7AUVvoAA2ZchmGmFmJgzqrabGsuwo37oHgjy16Eq1awDtygdp0/vVy3gkT32BPfoPTnXUYULGDLbDz5Vbt4VR70nuXSp3xU6KPM6D8zUYX1oZOgkiz+y21GZHU/0mQ48Z3pmWo2banTSnuMPDbryvTd8aVYaTLUhpUqWwx6Hf9dleNSpUJpHzprb+tKlRGEdzevSK9pVphE3PxqPspUq0xjuf6768belSrTj1aS0qVcYMuGtDwr936/OlSpWf0j8HqYG4l++fx+lVAaVKnx9KES9TPbh6jHnSQ6ClSo3wgO44mnLs3gPpSpUIREd/OlSpVxgS6Nf5hRyMyOR0NV+OWwjtlAXrnYR8qVKuXJr4BRvNPvH1NW7SiNv1pXlKjmBEmFSLyrylSmMRGx09K8f9fClSrTBzDWvaVKsNP//Z"/>
          <p:cNvSpPr>
            <a:spLocks noChangeAspect="1" noChangeArrowheads="1"/>
          </p:cNvSpPr>
          <p:nvPr/>
        </p:nvSpPr>
        <p:spPr bwMode="auto">
          <a:xfrm>
            <a:off x="155575" y="-2354263"/>
            <a:ext cx="65436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4" name="Picture 14" descr="http://farm1.staticflickr.com/62/201340293_e0045e2a0a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906" t="23773" r="12500" b="19597"/>
          <a:stretch/>
        </p:blipFill>
        <p:spPr bwMode="auto">
          <a:xfrm>
            <a:off x="1921970" y="4185271"/>
            <a:ext cx="2574026" cy="1691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p:cNvPicPr>
            <a:picLocks noChangeAspect="1" noChangeArrowheads="1"/>
          </p:cNvPicPr>
          <p:nvPr/>
        </p:nvPicPr>
        <p:blipFill>
          <a:blip r:embed="rId9" cstate="print"/>
          <a:srcRect/>
          <a:stretch>
            <a:fillRect/>
          </a:stretch>
        </p:blipFill>
        <p:spPr bwMode="auto">
          <a:xfrm>
            <a:off x="7537450" y="2323854"/>
            <a:ext cx="326492" cy="490045"/>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srcRect/>
          <a:stretch>
            <a:fillRect/>
          </a:stretch>
        </p:blipFill>
        <p:spPr bwMode="auto">
          <a:xfrm>
            <a:off x="7537450" y="3146814"/>
            <a:ext cx="326492" cy="490045"/>
          </a:xfrm>
          <a:prstGeom prst="rect">
            <a:avLst/>
          </a:prstGeom>
          <a:noFill/>
          <a:ln w="9525">
            <a:noFill/>
            <a:miter lim="800000"/>
            <a:headEnd/>
            <a:tailEnd/>
          </a:ln>
        </p:spPr>
      </p:pic>
      <p:pic>
        <p:nvPicPr>
          <p:cNvPr id="17" name="Picture 1"/>
          <p:cNvPicPr>
            <a:picLocks noChangeAspect="1" noChangeArrowheads="1"/>
          </p:cNvPicPr>
          <p:nvPr/>
        </p:nvPicPr>
        <p:blipFill>
          <a:blip r:embed="rId9" cstate="print"/>
          <a:srcRect/>
          <a:stretch>
            <a:fillRect/>
          </a:stretch>
        </p:blipFill>
        <p:spPr bwMode="auto">
          <a:xfrm>
            <a:off x="7537450" y="4185272"/>
            <a:ext cx="326492" cy="490045"/>
          </a:xfrm>
          <a:prstGeom prst="rect">
            <a:avLst/>
          </a:prstGeom>
          <a:noFill/>
          <a:ln w="9525">
            <a:noFill/>
            <a:miter lim="800000"/>
            <a:headEnd/>
            <a:tailEnd/>
          </a:ln>
        </p:spPr>
      </p:pic>
      <p:cxnSp>
        <p:nvCxnSpPr>
          <p:cNvPr id="18" name="Straight Arrow Connector 17"/>
          <p:cNvCxnSpPr>
            <a:endCxn id="15" idx="1"/>
          </p:cNvCxnSpPr>
          <p:nvPr/>
        </p:nvCxnSpPr>
        <p:spPr>
          <a:xfrm flipV="1">
            <a:off x="6096000" y="2568877"/>
            <a:ext cx="1441450" cy="2517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1"/>
          </p:cNvCxnSpPr>
          <p:nvPr/>
        </p:nvCxnSpPr>
        <p:spPr>
          <a:xfrm flipV="1">
            <a:off x="6096000" y="3391837"/>
            <a:ext cx="1441450" cy="609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a:off x="6096000" y="3848100"/>
            <a:ext cx="1441450" cy="6104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10" cstate="print"/>
          <a:srcRect/>
          <a:stretch>
            <a:fillRect/>
          </a:stretch>
        </p:blipFill>
        <p:spPr bwMode="auto">
          <a:xfrm>
            <a:off x="8001000" y="3198615"/>
            <a:ext cx="1012933" cy="458985"/>
          </a:xfrm>
          <a:prstGeom prst="rect">
            <a:avLst/>
          </a:prstGeom>
          <a:noFill/>
          <a:ln w="9525">
            <a:noFill/>
            <a:miter lim="800000"/>
            <a:headEnd/>
            <a:tailEnd/>
          </a:ln>
        </p:spPr>
      </p:pic>
      <p:pic>
        <p:nvPicPr>
          <p:cNvPr id="22" name="Picture 8"/>
          <p:cNvPicPr>
            <a:picLocks noChangeAspect="1" noChangeArrowheads="1"/>
          </p:cNvPicPr>
          <p:nvPr/>
        </p:nvPicPr>
        <p:blipFill>
          <a:blip r:embed="rId11" cstate="print"/>
          <a:srcRect/>
          <a:stretch>
            <a:fillRect/>
          </a:stretch>
        </p:blipFill>
        <p:spPr bwMode="auto">
          <a:xfrm>
            <a:off x="8011920" y="4332535"/>
            <a:ext cx="915152" cy="239465"/>
          </a:xfrm>
          <a:prstGeom prst="rect">
            <a:avLst/>
          </a:prstGeom>
          <a:noFill/>
          <a:ln w="9525">
            <a:noFill/>
            <a:miter lim="800000"/>
            <a:headEnd/>
            <a:tailEnd/>
          </a:ln>
        </p:spPr>
      </p:pic>
      <p:pic>
        <p:nvPicPr>
          <p:cNvPr id="23" name="Picture 9"/>
          <p:cNvPicPr>
            <a:picLocks noChangeAspect="1" noChangeArrowheads="1"/>
          </p:cNvPicPr>
          <p:nvPr/>
        </p:nvPicPr>
        <p:blipFill>
          <a:blip r:embed="rId12" cstate="print"/>
          <a:srcRect/>
          <a:stretch>
            <a:fillRect/>
          </a:stretch>
        </p:blipFill>
        <p:spPr bwMode="auto">
          <a:xfrm>
            <a:off x="7952895" y="2274536"/>
            <a:ext cx="980089" cy="539049"/>
          </a:xfrm>
          <a:prstGeom prst="rect">
            <a:avLst/>
          </a:prstGeom>
          <a:noFill/>
          <a:ln w="9525">
            <a:noFill/>
            <a:miter lim="800000"/>
            <a:headEnd/>
            <a:tailEnd/>
          </a:ln>
        </p:spPr>
      </p:pic>
      <p:cxnSp>
        <p:nvCxnSpPr>
          <p:cNvPr id="32" name="Straight Arrow Connector 31"/>
          <p:cNvCxnSpPr/>
          <p:nvPr/>
        </p:nvCxnSpPr>
        <p:spPr>
          <a:xfrm>
            <a:off x="1184910" y="3684620"/>
            <a:ext cx="56769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 Security?</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p:cNvSpPr>
            <a:spLocks noGrp="1"/>
          </p:cNvSpPr>
          <p:nvPr>
            <p:ph type="sldNum" sz="quarter" idx="12"/>
          </p:nvPr>
        </p:nvSpPr>
        <p:spPr/>
        <p:txBody>
          <a:bodyPr/>
          <a:lstStyle/>
          <a:p>
            <a:fld id="{FC398A72-17BE-493D-A14C-F3371BCE3542}" type="slidenum">
              <a:rPr lang="en-US" smtClean="0"/>
              <a:pPr/>
              <a:t>6</a:t>
            </a:fld>
            <a:endParaRPr lang="en-US" dirty="0"/>
          </a:p>
        </p:txBody>
      </p:sp>
      <p:pic>
        <p:nvPicPr>
          <p:cNvPr id="20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2621" t="39047" r="18289" b="34961"/>
          <a:stretch/>
        </p:blipFill>
        <p:spPr bwMode="auto">
          <a:xfrm>
            <a:off x="304800" y="4066304"/>
            <a:ext cx="8201319" cy="259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54122" t="25423" r="22590" b="41963"/>
          <a:stretch/>
        </p:blipFill>
        <p:spPr bwMode="auto">
          <a:xfrm>
            <a:off x="762000" y="2126652"/>
            <a:ext cx="6565754" cy="32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59074" t="41381" r="16573" b="32264"/>
          <a:stretch/>
        </p:blipFill>
        <p:spPr bwMode="auto">
          <a:xfrm>
            <a:off x="159615" y="1725037"/>
            <a:ext cx="6865856" cy="263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51591" t="26429" r="23366" b="7534"/>
          <a:stretch/>
        </p:blipFill>
        <p:spPr bwMode="auto">
          <a:xfrm>
            <a:off x="4572000" y="3042992"/>
            <a:ext cx="3691296"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5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Scheme: Human Computable Passwords</a:t>
            </a:r>
            <a:endParaRPr lang="en-US" dirty="0"/>
          </a:p>
        </p:txBody>
      </p:sp>
      <p:sp>
        <p:nvSpPr>
          <p:cNvPr id="3" name="Content Placeholder 2"/>
          <p:cNvSpPr>
            <a:spLocks noGrp="1"/>
          </p:cNvSpPr>
          <p:nvPr>
            <p:ph idx="1"/>
          </p:nvPr>
        </p:nvSpPr>
        <p:spPr/>
        <p:txBody>
          <a:bodyPr>
            <a:normAutofit/>
          </a:bodyPr>
          <a:lstStyle/>
          <a:p>
            <a:r>
              <a:rPr lang="en-US" dirty="0"/>
              <a:t>Passwords computed by responding to public challenges</a:t>
            </a:r>
          </a:p>
          <a:p>
            <a:pPr lvl="1"/>
            <a:r>
              <a:rPr lang="en-US" dirty="0"/>
              <a:t>Computation done in user’s </a:t>
            </a:r>
            <a:r>
              <a:rPr lang="en-US" dirty="0" smtClean="0"/>
              <a:t>head</a:t>
            </a:r>
          </a:p>
          <a:p>
            <a:r>
              <a:rPr lang="en-US" dirty="0" smtClean="0"/>
              <a:t>Remains secure many breaches (e.g., 100)</a:t>
            </a:r>
          </a:p>
          <a:p>
            <a:r>
              <a:rPr lang="en-US" dirty="0" smtClean="0"/>
              <a:t>Simple Operations</a:t>
            </a:r>
          </a:p>
          <a:p>
            <a:pPr lvl="1"/>
            <a:r>
              <a:rPr lang="en-US" dirty="0" smtClean="0"/>
              <a:t>Addition modulo 10</a:t>
            </a:r>
          </a:p>
          <a:p>
            <a:pPr lvl="1"/>
            <a:r>
              <a:rPr lang="en-US" dirty="0" smtClean="0"/>
              <a:t>Memorize a random mapping</a:t>
            </a:r>
          </a:p>
          <a:p>
            <a:pPr marL="457200" lvl="1" indent="0">
              <a:buNone/>
            </a:pPr>
            <a:endParaRPr lang="en-US" dirty="0" smtClean="0"/>
          </a:p>
          <a:p>
            <a:endParaRPr lang="en-US" dirty="0"/>
          </a:p>
          <a:p>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7</a:t>
            </a:fld>
            <a:endParaRPr lang="en-US" dirty="0"/>
          </a:p>
        </p:txBody>
      </p:sp>
    </p:spTree>
    <p:extLst>
      <p:ext uri="{BB962C8B-B14F-4D97-AF65-F5344CB8AC3E}">
        <p14:creationId xmlns:p14="http://schemas.microsoft.com/office/powerpoint/2010/main" val="126054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endParaRPr lang="en-US" dirty="0"/>
          </a:p>
        </p:txBody>
      </p:sp>
      <p:pic>
        <p:nvPicPr>
          <p:cNvPr id="9218"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066800" y="3962400"/>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9+8=7 </m:t>
                      </m:r>
                      <m:r>
                        <a:rPr lang="en-US" b="0" i="1" smtClean="0">
                          <a:latin typeface="Cambria Math"/>
                        </a:rPr>
                        <m:t>𝑚𝑜𝑑</m:t>
                      </m:r>
                      <m:r>
                        <a:rPr lang="en-US" b="0" i="1" smtClean="0">
                          <a:latin typeface="Cambria Math"/>
                        </a:rPr>
                        <m:t> 10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66800" y="3962400"/>
                <a:ext cx="2016193" cy="369332"/>
              </a:xfrm>
              <a:prstGeom prst="rect">
                <a:avLst/>
              </a:prstGeom>
              <a:blipFill rotWithShape="1">
                <a:blip r:embed="rId4"/>
                <a:stretch>
                  <a:fillRect/>
                </a:stretch>
              </a:blipFill>
            </p:spPr>
            <p:txBody>
              <a:bodyPr/>
              <a:lstStyle/>
              <a:p>
                <a:r>
                  <a:rPr lang="en-US">
                    <a:noFill/>
                  </a:rPr>
                  <a:t> </a:t>
                </a:r>
              </a:p>
            </p:txBody>
          </p:sp>
        </mc:Fallback>
      </mc:AlternateContent>
      <p:pic>
        <p:nvPicPr>
          <p:cNvPr id="6"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199"/>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738077" y="3597686"/>
                <a:ext cx="212269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8945309234</m:t>
                      </m:r>
                    </m:oMath>
                  </m:oMathPara>
                </a14:m>
                <a:endParaRPr lang="en-US" b="0" dirty="0" smtClean="0"/>
              </a:p>
              <a:p>
                <a:r>
                  <a:rPr lang="en-US" dirty="0" smtClean="0"/>
                  <a:t>    +</a:t>
                </a:r>
                <a:r>
                  <a:rPr lang="en-US" dirty="0" smtClean="0">
                    <a:latin typeface="Cambria Math" panose="02040503050406030204" pitchFamily="18" charset="0"/>
                    <a:ea typeface="Cambria Math" panose="02040503050406030204" pitchFamily="18" charset="0"/>
                  </a:rPr>
                  <a:t>2348979234</a:t>
                </a:r>
                <a:r>
                  <a:rPr lang="en-US" dirty="0" smtClean="0"/>
                  <a:t> =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38077" y="3597686"/>
                <a:ext cx="2122697" cy="646331"/>
              </a:xfrm>
              <a:prstGeom prst="rect">
                <a:avLst/>
              </a:prstGeom>
              <a:blipFill rotWithShape="1">
                <a:blip r:embed="rId5"/>
                <a:stretch>
                  <a:fillRect r="-1724" b="-14151"/>
                </a:stretch>
              </a:blipFill>
            </p:spPr>
            <p:txBody>
              <a:bodyPr/>
              <a:lstStyle/>
              <a:p>
                <a:r>
                  <a:rPr lang="en-US">
                    <a:noFill/>
                  </a:rPr>
                  <a:t> </a:t>
                </a:r>
              </a:p>
            </p:txBody>
          </p:sp>
        </mc:Fallback>
      </mc:AlternateContent>
      <p:pic>
        <p:nvPicPr>
          <p:cNvPr id="9220" name="Picture 4" descr="https://encrypted-tbn2.gstatic.com/images?q=tbn:ANd9GcQUzaecvgCc-3GQX2dhja5-ukBQG8g11lDBgHdMxepoXghue-8fm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3407" y="5070407"/>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sabttc.files.wordpress.com/2011/12/sad-fac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08" y="5070407"/>
            <a:ext cx="568392" cy="56839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8</a:t>
            </a:fld>
            <a:endParaRPr lang="en-US" dirty="0"/>
          </a:p>
        </p:txBody>
      </p:sp>
    </p:spTree>
    <p:extLst>
      <p:ext uri="{BB962C8B-B14F-4D97-AF65-F5344CB8AC3E}">
        <p14:creationId xmlns:p14="http://schemas.microsoft.com/office/powerpoint/2010/main" val="67171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Mapping</a:t>
            </a:r>
            <a:endParaRPr lang="en-US" dirty="0"/>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370485918"/>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tr>
                  <a:tr h="766763">
                    <a:tc>
                      <a:txBody>
                        <a:bodyPr/>
                        <a:lstStyle/>
                        <a:p>
                          <a:pPr algn="ctr"/>
                          <a14:m>
                            <m:oMath xmlns:m="http://schemas.openxmlformats.org/officeDocument/2006/math">
                              <m:r>
                                <a:rPr lang="en-US" sz="3200" b="1" i="1" smtClean="0">
                                  <a:latin typeface="Cambria Math"/>
                                  <a:ea typeface="Cambria Math"/>
                                  <a:sym typeface="Mathematica1"/>
                                </a:rPr>
                                <m:t>𝝈</m:t>
                              </m:r>
                            </m:oMath>
                          </a14:m>
                          <a:r>
                            <a:rPr lang="en-US" sz="3200" b="1" dirty="0" smtClean="0"/>
                            <a:t>(I)</a:t>
                          </a:r>
                          <a:endParaRPr lang="en-US" sz="3200" b="1" dirty="0"/>
                        </a:p>
                      </a:txBody>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370485918"/>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tr>
                  <a:tr h="766763">
                    <a:tc>
                      <a:txBody>
                        <a:bodyPr/>
                        <a:lstStyle/>
                        <a:p>
                          <a:endParaRPr lang="en-US"/>
                        </a:p>
                      </a:txBody>
                      <a:tcPr>
                        <a:blipFill rotWithShape="1">
                          <a:blip r:embed="rId3"/>
                          <a:stretch>
                            <a:fillRect t="-170400" r="-400000" b="-2400"/>
                          </a:stretch>
                        </a:blipFill>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mc:Fallback>
      </mc:AlternateContent>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130" y="1768763"/>
            <a:ext cx="1427670" cy="83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483365" y="3886200"/>
                <a:ext cx="6435160" cy="2543197"/>
              </a:xfrm>
              <a:prstGeom prst="rect">
                <a:avLst/>
              </a:prstGeom>
              <a:noFill/>
            </p:spPr>
            <p:txBody>
              <a:bodyPr wrap="none" rtlCol="0">
                <a:spAutoFit/>
              </a:bodyPr>
              <a:lstStyle/>
              <a:p>
                <a:r>
                  <a:rPr lang="en-US" sz="3200" b="1" dirty="0" smtClean="0"/>
                  <a:t>Initialization: </a:t>
                </a:r>
              </a:p>
              <a:p>
                <a:r>
                  <a:rPr lang="en-US" sz="3200" dirty="0" smtClean="0"/>
                  <a:t>    User Memorizes Random Mapping </a:t>
                </a:r>
              </a:p>
              <a:p>
                <a:pPr/>
                <a14:m>
                  <m:oMathPara xmlns:m="http://schemas.openxmlformats.org/officeDocument/2006/math">
                    <m:oMathParaPr>
                      <m:jc m:val="centerGroup"/>
                    </m:oMathParaPr>
                    <m:oMath xmlns:m="http://schemas.openxmlformats.org/officeDocument/2006/math">
                      <m:r>
                        <a:rPr lang="en-US" sz="3200" b="1" i="1" smtClean="0">
                          <a:latin typeface="Cambria Math"/>
                          <a:ea typeface="Cambria Math"/>
                          <a:sym typeface="Mathematica1"/>
                        </a:rPr>
                        <m:t>𝝈</m:t>
                      </m:r>
                      <m:r>
                        <a:rPr lang="en-US" sz="3200" b="0" i="1" smtClean="0">
                          <a:latin typeface="Cambria Math"/>
                        </a:rPr>
                        <m:t>:</m:t>
                      </m:r>
                      <m:d>
                        <m:dPr>
                          <m:begChr m:val="{"/>
                          <m:endChr m:val="}"/>
                          <m:ctrlPr>
                            <a:rPr lang="en-US" sz="3200" b="0" i="1" smtClean="0">
                              <a:latin typeface="Cambria Math"/>
                            </a:rPr>
                          </m:ctrlPr>
                        </m:dPr>
                        <m:e>
                          <m:r>
                            <m:rPr>
                              <m:nor/>
                            </m:rPr>
                            <a:rPr lang="en-US" sz="3200" dirty="0" smtClean="0"/>
                            <m:t>I</m:t>
                          </m:r>
                          <m:r>
                            <m:rPr>
                              <m:nor/>
                            </m:rPr>
                            <a:rPr lang="en-US" sz="3200" baseline="-25000" dirty="0" smtClean="0"/>
                            <m:t>1</m:t>
                          </m:r>
                          <m:r>
                            <m:rPr>
                              <m:nor/>
                            </m:rPr>
                            <a:rPr lang="en-US" sz="3200" dirty="0" smtClean="0"/>
                            <m:t>,…,</m:t>
                          </m:r>
                          <m:r>
                            <m:rPr>
                              <m:nor/>
                            </m:rPr>
                            <a:rPr lang="en-US" sz="3200" dirty="0" smtClean="0"/>
                            <m:t>I</m:t>
                          </m:r>
                          <m:r>
                            <m:rPr>
                              <m:nor/>
                            </m:rPr>
                            <a:rPr lang="en-US" sz="3200" b="0" i="1" baseline="-25000" dirty="0" smtClean="0"/>
                            <m:t>n</m:t>
                          </m:r>
                        </m:e>
                      </m:d>
                      <m:r>
                        <a:rPr lang="en-US" sz="3200" b="0" i="1" smtClean="0">
                          <a:latin typeface="Cambria Math"/>
                          <a:ea typeface="Cambria Math"/>
                        </a:rPr>
                        <m:t>→</m:t>
                      </m:r>
                      <m:d>
                        <m:dPr>
                          <m:begChr m:val="{"/>
                          <m:endChr m:val="}"/>
                          <m:ctrlPr>
                            <a:rPr lang="en-US" sz="3200" b="0" i="1" smtClean="0">
                              <a:latin typeface="Cambria Math"/>
                            </a:rPr>
                          </m:ctrlPr>
                        </m:dPr>
                        <m:e>
                          <m:r>
                            <a:rPr lang="en-US" sz="3200" b="0" i="1" smtClean="0">
                              <a:latin typeface="Cambria Math"/>
                            </a:rPr>
                            <m:t>0,1,…,9</m:t>
                          </m:r>
                        </m:e>
                      </m:d>
                    </m:oMath>
                  </m:oMathPara>
                </a14:m>
                <a:endParaRPr lang="en-US" sz="3200" baseline="-25000" dirty="0" smtClean="0"/>
              </a:p>
              <a:p>
                <a:endParaRPr lang="en-US" sz="3200" dirty="0"/>
              </a:p>
              <a:p>
                <a:r>
                  <a:rPr lang="en-US" sz="3200" dirty="0" smtClean="0"/>
                  <a:t>Example: n=30 images</a:t>
                </a:r>
                <a:endParaRPr lang="en-US" sz="3200" baseline="-25000" dirty="0"/>
              </a:p>
            </p:txBody>
          </p:sp>
        </mc:Choice>
        <mc:Fallback>
          <p:sp>
            <p:nvSpPr>
              <p:cNvPr id="5" name="TextBox 4"/>
              <p:cNvSpPr txBox="1">
                <a:spLocks noRot="1" noChangeAspect="1" noMove="1" noResize="1" noEditPoints="1" noAdjustHandles="1" noChangeArrowheads="1" noChangeShapeType="1" noTextEdit="1"/>
              </p:cNvSpPr>
              <p:nvPr/>
            </p:nvSpPr>
            <p:spPr>
              <a:xfrm>
                <a:off x="483365" y="3886200"/>
                <a:ext cx="6435160" cy="2543197"/>
              </a:xfrm>
              <a:prstGeom prst="rect">
                <a:avLst/>
              </a:prstGeom>
              <a:blipFill rotWithShape="1">
                <a:blip r:embed="rId6"/>
                <a:stretch>
                  <a:fillRect l="-2367" t="-3118" r="-1420" b="-6954"/>
                </a:stretch>
              </a:blipFill>
            </p:spPr>
            <p:txBody>
              <a:bodyPr/>
              <a:lstStyle/>
              <a:p>
                <a:r>
                  <a:rPr lang="en-US">
                    <a:noFill/>
                  </a:rPr>
                  <a:t> </a:t>
                </a:r>
              </a:p>
            </p:txBody>
          </p:sp>
        </mc:Fallback>
      </mc:AlternateContent>
      <p:pic>
        <p:nvPicPr>
          <p:cNvPr id="10" name="Picture 14" descr="http://i.imgur.com/VqOapV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9</a:t>
            </a:fld>
            <a:endParaRPr lang="en-US" dirty="0"/>
          </a:p>
        </p:txBody>
      </p:sp>
    </p:spTree>
    <p:extLst>
      <p:ext uri="{BB962C8B-B14F-4D97-AF65-F5344CB8AC3E}">
        <p14:creationId xmlns:p14="http://schemas.microsoft.com/office/powerpoint/2010/main" val="2861958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4374</TotalTime>
  <Words>1793</Words>
  <Application>Microsoft Office PowerPoint</Application>
  <PresentationFormat>On-screen Show (4:3)</PresentationFormat>
  <Paragraphs>428</Paragraphs>
  <Slides>29</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Mathematica1Mono</vt:lpstr>
      <vt:lpstr>Mathematica1</vt:lpstr>
      <vt:lpstr>Office Theme</vt:lpstr>
      <vt:lpstr>Human Computable Passwords</vt:lpstr>
      <vt:lpstr>Password Management</vt:lpstr>
      <vt:lpstr>Security</vt:lpstr>
      <vt:lpstr>Password Managers</vt:lpstr>
      <vt:lpstr>Trusted Computer Assumption?</vt:lpstr>
      <vt:lpstr>Stronger Security?</vt:lpstr>
      <vt:lpstr>Our Scheme: Human Computable Passwords</vt:lpstr>
      <vt:lpstr>Human Computation</vt:lpstr>
      <vt:lpstr>Random Mapping</vt:lpstr>
      <vt:lpstr>Mnemonics</vt:lpstr>
      <vt:lpstr>Mnemonics</vt:lpstr>
      <vt:lpstr>PowerPoint Presentation</vt:lpstr>
      <vt:lpstr>Single-Digit Challenge</vt:lpstr>
      <vt:lpstr>Single-Digit Challenge</vt:lpstr>
      <vt:lpstr>Single-Digit Challenge</vt:lpstr>
      <vt:lpstr>Passwords</vt:lpstr>
      <vt:lpstr>Passwords</vt:lpstr>
      <vt:lpstr>Passwords</vt:lpstr>
      <vt:lpstr>Usability</vt:lpstr>
      <vt:lpstr>Usability (Memorization)</vt:lpstr>
      <vt:lpstr>Security</vt:lpstr>
      <vt:lpstr>Statistical Algorithm</vt:lpstr>
      <vt:lpstr>Statistical Algorithm</vt:lpstr>
      <vt:lpstr>Statistical Algorithm</vt:lpstr>
      <vt:lpstr>Statistical Algorithm</vt:lpstr>
      <vt:lpstr>Security</vt:lpstr>
      <vt:lpstr>Security</vt:lpstr>
      <vt:lpstr>Technical Tools</vt:lpstr>
      <vt:lpstr>Challenge: Break Our Scheme</vt:lpstr>
    </vt:vector>
  </TitlesOfParts>
  <Company>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Computable Passwords</dc:title>
  <dc:creator>jblocki</dc:creator>
  <cp:lastModifiedBy>jblocki</cp:lastModifiedBy>
  <cp:revision>3</cp:revision>
  <dcterms:created xsi:type="dcterms:W3CDTF">2015-05-06T03:40:56Z</dcterms:created>
  <dcterms:modified xsi:type="dcterms:W3CDTF">2015-05-09T04:35:00Z</dcterms:modified>
</cp:coreProperties>
</file>